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8"/>
  </p:notesMasterIdLst>
  <p:sldIdLst>
    <p:sldId id="262" r:id="rId3"/>
    <p:sldId id="257" r:id="rId4"/>
    <p:sldId id="258" r:id="rId5"/>
    <p:sldId id="263" r:id="rId6"/>
    <p:sldId id="264" r:id="rId7"/>
    <p:sldId id="284" r:id="rId8"/>
    <p:sldId id="285" r:id="rId9"/>
    <p:sldId id="260" r:id="rId10"/>
    <p:sldId id="286" r:id="rId11"/>
    <p:sldId id="287" r:id="rId12"/>
    <p:sldId id="288" r:id="rId13"/>
    <p:sldId id="289" r:id="rId14"/>
    <p:sldId id="290" r:id="rId15"/>
    <p:sldId id="291" r:id="rId16"/>
    <p:sldId id="292" r:id="rId17"/>
    <p:sldId id="293" r:id="rId18"/>
    <p:sldId id="294" r:id="rId19"/>
    <p:sldId id="295" r:id="rId20"/>
    <p:sldId id="265" r:id="rId21"/>
    <p:sldId id="296" r:id="rId22"/>
    <p:sldId id="297" r:id="rId23"/>
    <p:sldId id="298" r:id="rId24"/>
    <p:sldId id="299" r:id="rId25"/>
    <p:sldId id="300" r:id="rId26"/>
    <p:sldId id="256" r:id="rId27"/>
  </p:sldIdLst>
  <p:sldSz cx="18288000" cy="10287000"/>
  <p:notesSz cx="6858000" cy="9144000"/>
  <p:embeddedFontLst>
    <p:embeddedFont>
      <p:font typeface="29LT Bukra Bold" panose="000B0903020204020204" pitchFamily="34" charset="-78"/>
      <p:bold r:id="rId29"/>
    </p:embeddedFont>
    <p:embeddedFont>
      <p:font typeface="Bodoni MT" panose="02070603080606020203" pitchFamily="18" charset="0"/>
      <p:regular r:id="rId30"/>
      <p:bold r:id="rId31"/>
      <p:italic r:id="rId32"/>
      <p:boldItalic r:id="rId33"/>
    </p:embeddedFont>
    <p:embeddedFont>
      <p:font typeface="Cascadia Code" panose="020B0609020000020004" pitchFamily="49" charset="0"/>
      <p:regular r:id="rId34"/>
      <p:bold r:id="rId35"/>
      <p:italic r:id="rId36"/>
      <p:boldItalic r:id="rId37"/>
    </p:embeddedFont>
    <p:embeddedFont>
      <p:font typeface="Codec Pro" panose="00000500000000000000" pitchFamily="2" charset="0"/>
      <p:regular r:id="rId38"/>
      <p:italic r:id="rId39"/>
    </p:embeddedFont>
    <p:embeddedFont>
      <p:font typeface="Codec Pro Bold" panose="00000600000000000000" pitchFamily="2" charset="0"/>
      <p:regular r:id="rId40"/>
    </p:embeddedFont>
    <p:embeddedFont>
      <p:font typeface="DIN NEXT™ ARABIC BOLD" panose="020B0803020203050203" pitchFamily="34" charset="-78"/>
      <p:bold r:id="rId41"/>
    </p:embeddedFont>
    <p:embeddedFont>
      <p:font typeface="Garet Bold" panose="020B0604020202020204" charset="0"/>
      <p:regular r:id="rId42"/>
    </p:embeddedFont>
    <p:embeddedFont>
      <p:font typeface="League Spartan" panose="020B0604020202020204" charset="0"/>
      <p:regular r:id="rId43"/>
    </p:embeddedFont>
    <p:embeddedFont>
      <p:font typeface="Tajawal" panose="00000500000000000000" pitchFamily="2" charset="-78"/>
      <p:regular r:id="rId44"/>
      <p:bold r:id="rId45"/>
    </p:embeddedFont>
    <p:embeddedFont>
      <p:font typeface="Tajawal Bold" panose="020B0604020202020204" charset="-78"/>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41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8.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023BA-C920-4A26-8EE3-20FE63CEEA5C}" type="doc">
      <dgm:prSet loTypeId="urn:microsoft.com/office/officeart/2005/8/layout/hProcess9" loCatId="process" qsTypeId="urn:microsoft.com/office/officeart/2005/8/quickstyle/simple1" qsCatId="simple" csTypeId="urn:microsoft.com/office/officeart/2005/8/colors/colorful2" csCatId="colorful" phldr="1"/>
      <dgm:spPr/>
    </dgm:pt>
    <dgm:pt modelId="{2BC7B063-4864-4E55-8599-5DBF524C9CBC}">
      <dgm:prSet phldrT="[نص]" custT="1"/>
      <dgm:spPr/>
      <dgm:t>
        <a:bodyPr/>
        <a:lstStyle/>
        <a:p>
          <a:pPr rtl="1"/>
          <a:r>
            <a:rPr lang="en-US" sz="2400" b="0" dirty="0">
              <a:latin typeface="Tajawal Bold" panose="020B0604020202020204" charset="-78"/>
              <a:cs typeface="Tajawal Bold" panose="020B0604020202020204" charset="-78"/>
            </a:rPr>
            <a:t> </a:t>
          </a:r>
          <a:r>
            <a:rPr lang="ar-EG" sz="2400" b="0" dirty="0">
              <a:latin typeface="Tajawal Bold" panose="020B0604020202020204" charset="-78"/>
              <a:cs typeface="Tajawal Bold" panose="020B0604020202020204" charset="-78"/>
            </a:rPr>
            <a:t>مراعاة نطاق الإشراف</a:t>
          </a:r>
          <a:endParaRPr lang="en-US" sz="2400" b="0" dirty="0">
            <a:latin typeface="Tajawal Bold" panose="020B0604020202020204" charset="-78"/>
            <a:cs typeface="Tajawal Bold" panose="020B0604020202020204" charset="-78"/>
          </a:endParaRPr>
        </a:p>
        <a:p>
          <a:pPr algn="ctr" rtl="1"/>
          <a:endParaRPr lang="ar-SA" sz="2000" b="0" dirty="0">
            <a:latin typeface="Tajawal Bold" panose="020B0604020202020204" charset="-78"/>
            <a:cs typeface="Tajawal Bold" panose="020B0604020202020204" charset="-78"/>
          </a:endParaRPr>
        </a:p>
      </dgm:t>
    </dgm:pt>
    <dgm:pt modelId="{068673CF-34B7-449D-BCF9-71DE43B631C8}" type="parTrans" cxnId="{E5B36928-F498-43B9-8985-28A7DF22A700}">
      <dgm:prSet/>
      <dgm:spPr/>
      <dgm:t>
        <a:bodyPr/>
        <a:lstStyle/>
        <a:p>
          <a:pPr rtl="1"/>
          <a:endParaRPr lang="ar-SA">
            <a:latin typeface="Tajawal Bold" panose="020B0604020202020204" charset="-78"/>
            <a:cs typeface="Tajawal Bold" panose="020B0604020202020204" charset="-78"/>
          </a:endParaRPr>
        </a:p>
      </dgm:t>
    </dgm:pt>
    <dgm:pt modelId="{61A105EF-FB24-405F-A9F6-F0AAA019681A}" type="sibTrans" cxnId="{E5B36928-F498-43B9-8985-28A7DF22A700}">
      <dgm:prSet/>
      <dgm:spPr/>
      <dgm:t>
        <a:bodyPr/>
        <a:lstStyle/>
        <a:p>
          <a:pPr rtl="1"/>
          <a:endParaRPr lang="ar-SA">
            <a:latin typeface="Tajawal Bold" panose="020B0604020202020204" charset="-78"/>
            <a:cs typeface="Tajawal Bold" panose="020B0604020202020204" charset="-78"/>
          </a:endParaRPr>
        </a:p>
      </dgm:t>
    </dgm:pt>
    <dgm:pt modelId="{F0C2B37C-8CCC-4936-8513-8D49BA9B3243}">
      <dgm:prSet phldrT="[نص]" custT="1"/>
      <dgm:spPr/>
      <dgm:t>
        <a:bodyPr/>
        <a:lstStyle/>
        <a:p>
          <a:pPr rtl="1"/>
          <a:r>
            <a:rPr lang="ar-EG" sz="2400">
              <a:latin typeface="Tajawal Bold" panose="020B0604020202020204" charset="-78"/>
              <a:cs typeface="Tajawal Bold" panose="020B0604020202020204" charset="-78"/>
            </a:rPr>
            <a:t>مدى تفهم المرؤوسين مقدماً لأهداف المراقبة</a:t>
          </a:r>
          <a:endParaRPr lang="en-US" sz="2400">
            <a:latin typeface="Tajawal Bold" panose="020B0604020202020204" charset="-78"/>
            <a:cs typeface="Tajawal Bold" panose="020B0604020202020204" charset="-78"/>
          </a:endParaRPr>
        </a:p>
        <a:p>
          <a:pPr rtl="1"/>
          <a:endParaRPr lang="ar-SA" sz="2400" dirty="0">
            <a:latin typeface="Tajawal Bold" panose="020B0604020202020204" charset="-78"/>
            <a:cs typeface="Tajawal Bold" panose="020B0604020202020204" charset="-78"/>
          </a:endParaRPr>
        </a:p>
      </dgm:t>
    </dgm:pt>
    <dgm:pt modelId="{89BFFAFA-2985-4066-B0C0-B3500E4B2970}" type="parTrans" cxnId="{9A393EA2-1806-4721-A129-4BC914074DA3}">
      <dgm:prSet/>
      <dgm:spPr/>
      <dgm:t>
        <a:bodyPr/>
        <a:lstStyle/>
        <a:p>
          <a:pPr rtl="1"/>
          <a:endParaRPr lang="ar-SA">
            <a:latin typeface="Tajawal Bold" panose="020B0604020202020204" charset="-78"/>
            <a:cs typeface="Tajawal Bold" panose="020B0604020202020204" charset="-78"/>
          </a:endParaRPr>
        </a:p>
      </dgm:t>
    </dgm:pt>
    <dgm:pt modelId="{B46F09EF-F1E4-4384-B07C-C7FAA06FE3FD}" type="sibTrans" cxnId="{9A393EA2-1806-4721-A129-4BC914074DA3}">
      <dgm:prSet/>
      <dgm:spPr/>
      <dgm:t>
        <a:bodyPr/>
        <a:lstStyle/>
        <a:p>
          <a:pPr rtl="1"/>
          <a:endParaRPr lang="ar-SA">
            <a:latin typeface="Tajawal Bold" panose="020B0604020202020204" charset="-78"/>
            <a:cs typeface="Tajawal Bold" panose="020B0604020202020204" charset="-78"/>
          </a:endParaRPr>
        </a:p>
      </dgm:t>
    </dgm:pt>
    <dgm:pt modelId="{B40DD5C7-1FC4-4C5B-AF43-737D3C7C058E}">
      <dgm:prSet phldrT="[نص]" custT="1"/>
      <dgm:spPr/>
      <dgm:t>
        <a:bodyPr/>
        <a:lstStyle/>
        <a:p>
          <a:pPr rtl="1"/>
          <a:r>
            <a:rPr lang="ar-EG" sz="2400">
              <a:latin typeface="Tajawal Bold" panose="020B0604020202020204" charset="-78"/>
              <a:cs typeface="Tajawal Bold" panose="020B0604020202020204" charset="-78"/>
            </a:rPr>
            <a:t>أن يكون هناك حد للخطأ المسموح به</a:t>
          </a:r>
          <a:endParaRPr lang="en-US" sz="2400">
            <a:latin typeface="Tajawal Bold" panose="020B0604020202020204" charset="-78"/>
            <a:cs typeface="Tajawal Bold" panose="020B0604020202020204" charset="-78"/>
          </a:endParaRPr>
        </a:p>
        <a:p>
          <a:pPr rtl="1"/>
          <a:endParaRPr lang="ar-SA" sz="2400" dirty="0">
            <a:latin typeface="Tajawal Bold" panose="020B0604020202020204" charset="-78"/>
            <a:cs typeface="Tajawal Bold" panose="020B0604020202020204" charset="-78"/>
          </a:endParaRPr>
        </a:p>
      </dgm:t>
    </dgm:pt>
    <dgm:pt modelId="{8AEE8358-6A2C-4684-91C1-C7A4B487904C}" type="parTrans" cxnId="{AC2E13CB-F4B1-4154-998E-CD232EB854FC}">
      <dgm:prSet/>
      <dgm:spPr/>
      <dgm:t>
        <a:bodyPr/>
        <a:lstStyle/>
        <a:p>
          <a:pPr rtl="1"/>
          <a:endParaRPr lang="ar-SA">
            <a:latin typeface="Tajawal Bold" panose="020B0604020202020204" charset="-78"/>
            <a:cs typeface="Tajawal Bold" panose="020B0604020202020204" charset="-78"/>
          </a:endParaRPr>
        </a:p>
      </dgm:t>
    </dgm:pt>
    <dgm:pt modelId="{918BC0F3-2A8C-4726-B58A-A747745E3B57}" type="sibTrans" cxnId="{AC2E13CB-F4B1-4154-998E-CD232EB854FC}">
      <dgm:prSet/>
      <dgm:spPr/>
      <dgm:t>
        <a:bodyPr/>
        <a:lstStyle/>
        <a:p>
          <a:pPr rtl="1"/>
          <a:endParaRPr lang="ar-SA">
            <a:latin typeface="Tajawal Bold" panose="020B0604020202020204" charset="-78"/>
            <a:cs typeface="Tajawal Bold" panose="020B0604020202020204" charset="-78"/>
          </a:endParaRPr>
        </a:p>
      </dgm:t>
    </dgm:pt>
    <dgm:pt modelId="{812DDBCC-EBA3-477B-863A-AE633E64CC45}" type="pres">
      <dgm:prSet presAssocID="{162023BA-C920-4A26-8EE3-20FE63CEEA5C}" presName="CompostProcess" presStyleCnt="0">
        <dgm:presLayoutVars>
          <dgm:dir val="rev"/>
          <dgm:resizeHandles val="exact"/>
        </dgm:presLayoutVars>
      </dgm:prSet>
      <dgm:spPr/>
    </dgm:pt>
    <dgm:pt modelId="{8431BC86-56C9-4DC9-B844-18A8CE6E2D73}" type="pres">
      <dgm:prSet presAssocID="{162023BA-C920-4A26-8EE3-20FE63CEEA5C}" presName="arrow" presStyleLbl="bgShp" presStyleIdx="0" presStyleCnt="1"/>
      <dgm:spPr/>
    </dgm:pt>
    <dgm:pt modelId="{2CBAF440-522D-45FB-8208-DA82B674DE33}" type="pres">
      <dgm:prSet presAssocID="{162023BA-C920-4A26-8EE3-20FE63CEEA5C}" presName="linearProcess" presStyleCnt="0"/>
      <dgm:spPr/>
    </dgm:pt>
    <dgm:pt modelId="{486B6471-3FF5-4F59-9713-0988D05DBB59}" type="pres">
      <dgm:prSet presAssocID="{2BC7B063-4864-4E55-8599-5DBF524C9CBC}" presName="textNode" presStyleLbl="node1" presStyleIdx="0" presStyleCnt="3" custScaleY="123047">
        <dgm:presLayoutVars>
          <dgm:bulletEnabled val="1"/>
        </dgm:presLayoutVars>
      </dgm:prSet>
      <dgm:spPr/>
    </dgm:pt>
    <dgm:pt modelId="{0A5541A6-1CD9-4567-9B82-0825CF052607}" type="pres">
      <dgm:prSet presAssocID="{61A105EF-FB24-405F-A9F6-F0AAA019681A}" presName="sibTrans" presStyleCnt="0"/>
      <dgm:spPr/>
    </dgm:pt>
    <dgm:pt modelId="{CF200351-6F09-41B1-9D98-ACB76ED7BAB2}" type="pres">
      <dgm:prSet presAssocID="{F0C2B37C-8CCC-4936-8513-8D49BA9B3243}" presName="textNode" presStyleLbl="node1" presStyleIdx="1" presStyleCnt="3" custScaleY="125391">
        <dgm:presLayoutVars>
          <dgm:bulletEnabled val="1"/>
        </dgm:presLayoutVars>
      </dgm:prSet>
      <dgm:spPr/>
    </dgm:pt>
    <dgm:pt modelId="{30D06691-4545-4791-AE6F-E0C46E82692A}" type="pres">
      <dgm:prSet presAssocID="{B46F09EF-F1E4-4384-B07C-C7FAA06FE3FD}" presName="sibTrans" presStyleCnt="0"/>
      <dgm:spPr/>
    </dgm:pt>
    <dgm:pt modelId="{10DAB38B-D80E-4133-8263-F26840C35564}" type="pres">
      <dgm:prSet presAssocID="{B40DD5C7-1FC4-4C5B-AF43-737D3C7C058E}" presName="textNode" presStyleLbl="node1" presStyleIdx="2" presStyleCnt="3" custScaleY="125391">
        <dgm:presLayoutVars>
          <dgm:bulletEnabled val="1"/>
        </dgm:presLayoutVars>
      </dgm:prSet>
      <dgm:spPr/>
    </dgm:pt>
  </dgm:ptLst>
  <dgm:cxnLst>
    <dgm:cxn modelId="{155E3219-706B-4278-B6CB-2BAD082F767E}" type="presOf" srcId="{B40DD5C7-1FC4-4C5B-AF43-737D3C7C058E}" destId="{10DAB38B-D80E-4133-8263-F26840C35564}" srcOrd="0" destOrd="0" presId="urn:microsoft.com/office/officeart/2005/8/layout/hProcess9"/>
    <dgm:cxn modelId="{E5B36928-F498-43B9-8985-28A7DF22A700}" srcId="{162023BA-C920-4A26-8EE3-20FE63CEEA5C}" destId="{2BC7B063-4864-4E55-8599-5DBF524C9CBC}" srcOrd="0" destOrd="0" parTransId="{068673CF-34B7-449D-BCF9-71DE43B631C8}" sibTransId="{61A105EF-FB24-405F-A9F6-F0AAA019681A}"/>
    <dgm:cxn modelId="{6C866D2F-5E57-4955-98BB-25FFC844617C}" type="presOf" srcId="{2BC7B063-4864-4E55-8599-5DBF524C9CBC}" destId="{486B6471-3FF5-4F59-9713-0988D05DBB59}" srcOrd="0" destOrd="0" presId="urn:microsoft.com/office/officeart/2005/8/layout/hProcess9"/>
    <dgm:cxn modelId="{9A393EA2-1806-4721-A129-4BC914074DA3}" srcId="{162023BA-C920-4A26-8EE3-20FE63CEEA5C}" destId="{F0C2B37C-8CCC-4936-8513-8D49BA9B3243}" srcOrd="1" destOrd="0" parTransId="{89BFFAFA-2985-4066-B0C0-B3500E4B2970}" sibTransId="{B46F09EF-F1E4-4384-B07C-C7FAA06FE3FD}"/>
    <dgm:cxn modelId="{AB60F8BD-8B8D-4CBF-B83D-83B1CE6E2D2E}" type="presOf" srcId="{F0C2B37C-8CCC-4936-8513-8D49BA9B3243}" destId="{CF200351-6F09-41B1-9D98-ACB76ED7BAB2}" srcOrd="0" destOrd="0" presId="urn:microsoft.com/office/officeart/2005/8/layout/hProcess9"/>
    <dgm:cxn modelId="{AC2E13CB-F4B1-4154-998E-CD232EB854FC}" srcId="{162023BA-C920-4A26-8EE3-20FE63CEEA5C}" destId="{B40DD5C7-1FC4-4C5B-AF43-737D3C7C058E}" srcOrd="2" destOrd="0" parTransId="{8AEE8358-6A2C-4684-91C1-C7A4B487904C}" sibTransId="{918BC0F3-2A8C-4726-B58A-A747745E3B57}"/>
    <dgm:cxn modelId="{EB7A11E7-4CE7-4DF6-90DD-D099CF6B9009}" type="presOf" srcId="{162023BA-C920-4A26-8EE3-20FE63CEEA5C}" destId="{812DDBCC-EBA3-477B-863A-AE633E64CC45}" srcOrd="0" destOrd="0" presId="urn:microsoft.com/office/officeart/2005/8/layout/hProcess9"/>
    <dgm:cxn modelId="{78B37057-A04E-46F1-A8CE-613CE07F86D4}" type="presParOf" srcId="{812DDBCC-EBA3-477B-863A-AE633E64CC45}" destId="{8431BC86-56C9-4DC9-B844-18A8CE6E2D73}" srcOrd="0" destOrd="0" presId="urn:microsoft.com/office/officeart/2005/8/layout/hProcess9"/>
    <dgm:cxn modelId="{37108041-F068-4385-B241-4CE2D1B386C0}" type="presParOf" srcId="{812DDBCC-EBA3-477B-863A-AE633E64CC45}" destId="{2CBAF440-522D-45FB-8208-DA82B674DE33}" srcOrd="1" destOrd="0" presId="urn:microsoft.com/office/officeart/2005/8/layout/hProcess9"/>
    <dgm:cxn modelId="{06FE3406-B9C3-40CB-BC34-262C33A26E6C}" type="presParOf" srcId="{2CBAF440-522D-45FB-8208-DA82B674DE33}" destId="{486B6471-3FF5-4F59-9713-0988D05DBB59}" srcOrd="0" destOrd="0" presId="urn:microsoft.com/office/officeart/2005/8/layout/hProcess9"/>
    <dgm:cxn modelId="{79B226D6-3A2A-4BA1-9866-D226E4381831}" type="presParOf" srcId="{2CBAF440-522D-45FB-8208-DA82B674DE33}" destId="{0A5541A6-1CD9-4567-9B82-0825CF052607}" srcOrd="1" destOrd="0" presId="urn:microsoft.com/office/officeart/2005/8/layout/hProcess9"/>
    <dgm:cxn modelId="{83540DD4-B744-4639-A0F6-DE7FDE5D4630}" type="presParOf" srcId="{2CBAF440-522D-45FB-8208-DA82B674DE33}" destId="{CF200351-6F09-41B1-9D98-ACB76ED7BAB2}" srcOrd="2" destOrd="0" presId="urn:microsoft.com/office/officeart/2005/8/layout/hProcess9"/>
    <dgm:cxn modelId="{7AF631E8-E22C-402C-9AC4-3FDDCBB4C404}" type="presParOf" srcId="{2CBAF440-522D-45FB-8208-DA82B674DE33}" destId="{30D06691-4545-4791-AE6F-E0C46E82692A}" srcOrd="3" destOrd="0" presId="urn:microsoft.com/office/officeart/2005/8/layout/hProcess9"/>
    <dgm:cxn modelId="{5FD0E865-64CF-4F58-9AEF-C8CB9F863AE5}" type="presParOf" srcId="{2CBAF440-522D-45FB-8208-DA82B674DE33}" destId="{10DAB38B-D80E-4133-8263-F26840C3556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1BC86-56C9-4DC9-B844-18A8CE6E2D73}">
      <dsp:nvSpPr>
        <dsp:cNvPr id="0" name=""/>
        <dsp:cNvSpPr/>
      </dsp:nvSpPr>
      <dsp:spPr>
        <a:xfrm>
          <a:off x="914399" y="0"/>
          <a:ext cx="10363200" cy="6351279"/>
        </a:xfrm>
        <a:prstGeom prst="lef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6B6471-3FF5-4F59-9713-0988D05DBB59}">
      <dsp:nvSpPr>
        <dsp:cNvPr id="0" name=""/>
        <dsp:cNvSpPr/>
      </dsp:nvSpPr>
      <dsp:spPr>
        <a:xfrm>
          <a:off x="8534400" y="1612627"/>
          <a:ext cx="3657600" cy="312602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defTabSz="1066800" rtl="1">
            <a:lnSpc>
              <a:spcPct val="90000"/>
            </a:lnSpc>
            <a:spcBef>
              <a:spcPct val="0"/>
            </a:spcBef>
            <a:spcAft>
              <a:spcPct val="35000"/>
            </a:spcAft>
            <a:buNone/>
          </a:pPr>
          <a:r>
            <a:rPr lang="en-US" sz="2400" b="0" kern="1200" dirty="0">
              <a:latin typeface="Tajawal Bold" panose="020B0604020202020204" charset="-78"/>
              <a:cs typeface="Tajawal Bold" panose="020B0604020202020204" charset="-78"/>
            </a:rPr>
            <a:t> </a:t>
          </a:r>
          <a:r>
            <a:rPr lang="ar-EG" sz="2400" b="0" kern="1200" dirty="0">
              <a:latin typeface="Tajawal Bold" panose="020B0604020202020204" charset="-78"/>
              <a:cs typeface="Tajawal Bold" panose="020B0604020202020204" charset="-78"/>
            </a:rPr>
            <a:t>مراعاة نطاق الإشراف</a:t>
          </a:r>
          <a:endParaRPr lang="en-US" sz="2400" b="0" kern="1200" dirty="0">
            <a:latin typeface="Tajawal Bold" panose="020B0604020202020204" charset="-78"/>
            <a:cs typeface="Tajawal Bold" panose="020B0604020202020204" charset="-78"/>
          </a:endParaRPr>
        </a:p>
        <a:p>
          <a:pPr marL="0" lvl="0" indent="0" algn="ctr" defTabSz="1066800" rtl="1">
            <a:lnSpc>
              <a:spcPct val="90000"/>
            </a:lnSpc>
            <a:spcBef>
              <a:spcPct val="0"/>
            </a:spcBef>
            <a:spcAft>
              <a:spcPct val="35000"/>
            </a:spcAft>
            <a:buNone/>
          </a:pPr>
          <a:endParaRPr lang="ar-SA" sz="2000" b="0" kern="1200" dirty="0">
            <a:latin typeface="Tajawal Bold" panose="020B0604020202020204" charset="-78"/>
            <a:cs typeface="Tajawal Bold" panose="020B0604020202020204" charset="-78"/>
          </a:endParaRPr>
        </a:p>
      </dsp:txBody>
      <dsp:txXfrm>
        <a:off x="8687000" y="1765227"/>
        <a:ext cx="3352400" cy="2820823"/>
      </dsp:txXfrm>
    </dsp:sp>
    <dsp:sp modelId="{CF200351-6F09-41B1-9D98-ACB76ED7BAB2}">
      <dsp:nvSpPr>
        <dsp:cNvPr id="0" name=""/>
        <dsp:cNvSpPr/>
      </dsp:nvSpPr>
      <dsp:spPr>
        <a:xfrm>
          <a:off x="4267200" y="1582853"/>
          <a:ext cx="3657600" cy="3185572"/>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EG" sz="2400" kern="1200">
              <a:latin typeface="Tajawal Bold" panose="020B0604020202020204" charset="-78"/>
              <a:cs typeface="Tajawal Bold" panose="020B0604020202020204" charset="-78"/>
            </a:rPr>
            <a:t>مدى تفهم المرؤوسين مقدماً لأهداف المراقبة</a:t>
          </a:r>
          <a:endParaRPr lang="en-US" sz="2400" kern="1200">
            <a:latin typeface="Tajawal Bold" panose="020B0604020202020204" charset="-78"/>
            <a:cs typeface="Tajawal Bold" panose="020B0604020202020204" charset="-78"/>
          </a:endParaRPr>
        </a:p>
        <a:p>
          <a:pPr marL="0" lvl="0" indent="0" algn="ctr" defTabSz="1066800" rtl="1">
            <a:lnSpc>
              <a:spcPct val="90000"/>
            </a:lnSpc>
            <a:spcBef>
              <a:spcPct val="0"/>
            </a:spcBef>
            <a:spcAft>
              <a:spcPct val="35000"/>
            </a:spcAft>
            <a:buNone/>
          </a:pPr>
          <a:endParaRPr lang="ar-SA" sz="2400" kern="1200" dirty="0">
            <a:latin typeface="Tajawal Bold" panose="020B0604020202020204" charset="-78"/>
            <a:cs typeface="Tajawal Bold" panose="020B0604020202020204" charset="-78"/>
          </a:endParaRPr>
        </a:p>
      </dsp:txBody>
      <dsp:txXfrm>
        <a:off x="4422707" y="1738360"/>
        <a:ext cx="3346586" cy="2874558"/>
      </dsp:txXfrm>
    </dsp:sp>
    <dsp:sp modelId="{10DAB38B-D80E-4133-8263-F26840C35564}">
      <dsp:nvSpPr>
        <dsp:cNvPr id="0" name=""/>
        <dsp:cNvSpPr/>
      </dsp:nvSpPr>
      <dsp:spPr>
        <a:xfrm>
          <a:off x="0" y="1582853"/>
          <a:ext cx="3657600" cy="3185572"/>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EG" sz="2400" kern="1200">
              <a:latin typeface="Tajawal Bold" panose="020B0604020202020204" charset="-78"/>
              <a:cs typeface="Tajawal Bold" panose="020B0604020202020204" charset="-78"/>
            </a:rPr>
            <a:t>أن يكون هناك حد للخطأ المسموح به</a:t>
          </a:r>
          <a:endParaRPr lang="en-US" sz="2400" kern="1200">
            <a:latin typeface="Tajawal Bold" panose="020B0604020202020204" charset="-78"/>
            <a:cs typeface="Tajawal Bold" panose="020B0604020202020204" charset="-78"/>
          </a:endParaRPr>
        </a:p>
        <a:p>
          <a:pPr marL="0" lvl="0" indent="0" algn="ctr" defTabSz="1066800" rtl="1">
            <a:lnSpc>
              <a:spcPct val="90000"/>
            </a:lnSpc>
            <a:spcBef>
              <a:spcPct val="0"/>
            </a:spcBef>
            <a:spcAft>
              <a:spcPct val="35000"/>
            </a:spcAft>
            <a:buNone/>
          </a:pPr>
          <a:endParaRPr lang="ar-SA" sz="2400" kern="1200" dirty="0">
            <a:latin typeface="Tajawal Bold" panose="020B0604020202020204" charset="-78"/>
            <a:cs typeface="Tajawal Bold" panose="020B0604020202020204" charset="-78"/>
          </a:endParaRPr>
        </a:p>
      </dsp:txBody>
      <dsp:txXfrm>
        <a:off x="155507" y="1738360"/>
        <a:ext cx="3346586" cy="28745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06841-4A2B-4B88-8F50-E457C2185063}"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DF645-F408-4FA1-B93D-36A0F51AF7B1}" type="slidenum">
              <a:rPr lang="en-US" smtClean="0"/>
              <a:t>‹#›</a:t>
            </a:fld>
            <a:endParaRPr lang="en-US"/>
          </a:p>
        </p:txBody>
      </p:sp>
    </p:spTree>
    <p:extLst>
      <p:ext uri="{BB962C8B-B14F-4D97-AF65-F5344CB8AC3E}">
        <p14:creationId xmlns:p14="http://schemas.microsoft.com/office/powerpoint/2010/main" val="991266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DF645-F408-4FA1-B93D-36A0F51AF7B1}" type="slidenum">
              <a:rPr lang="en-US" smtClean="0"/>
              <a:t>5</a:t>
            </a:fld>
            <a:endParaRPr lang="en-US"/>
          </a:p>
        </p:txBody>
      </p:sp>
    </p:spTree>
    <p:extLst>
      <p:ext uri="{BB962C8B-B14F-4D97-AF65-F5344CB8AC3E}">
        <p14:creationId xmlns:p14="http://schemas.microsoft.com/office/powerpoint/2010/main" val="1535039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Peach White Gradient Steps to do for Personal Branding Tips Instagram Post</a:t>
            </a:r>
          </a:p>
          <a:p>
            <a:endParaRPr lang="en-US"/>
          </a:p>
          <a:p>
            <a:r>
              <a:rPr lang="en-US"/>
              <a:t>personal, branding, brand, content creator, steps, infographic, list, marketing, small business, online business, tips, coach, </a:t>
            </a:r>
          </a:p>
          <a:p>
            <a:r>
              <a:rPr lang="en-US"/>
              <a:t>branding tips, marketing tips, internet marketing, guide,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44500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DF645-F408-4FA1-B93D-36A0F51AF7B1}" type="slidenum">
              <a:rPr lang="en-US" smtClean="0"/>
              <a:t>12</a:t>
            </a:fld>
            <a:endParaRPr lang="en-US"/>
          </a:p>
        </p:txBody>
      </p:sp>
    </p:spTree>
    <p:extLst>
      <p:ext uri="{BB962C8B-B14F-4D97-AF65-F5344CB8AC3E}">
        <p14:creationId xmlns:p14="http://schemas.microsoft.com/office/powerpoint/2010/main" val="3378755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DF645-F408-4FA1-B93D-36A0F51AF7B1}" type="slidenum">
              <a:rPr lang="en-US" smtClean="0"/>
              <a:t>13</a:t>
            </a:fld>
            <a:endParaRPr lang="en-US"/>
          </a:p>
        </p:txBody>
      </p:sp>
    </p:spTree>
    <p:extLst>
      <p:ext uri="{BB962C8B-B14F-4D97-AF65-F5344CB8AC3E}">
        <p14:creationId xmlns:p14="http://schemas.microsoft.com/office/powerpoint/2010/main" val="2902009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DF645-F408-4FA1-B93D-36A0F51AF7B1}" type="slidenum">
              <a:rPr lang="en-US" smtClean="0"/>
              <a:t>16</a:t>
            </a:fld>
            <a:endParaRPr lang="en-US"/>
          </a:p>
        </p:txBody>
      </p:sp>
    </p:spTree>
    <p:extLst>
      <p:ext uri="{BB962C8B-B14F-4D97-AF65-F5344CB8AC3E}">
        <p14:creationId xmlns:p14="http://schemas.microsoft.com/office/powerpoint/2010/main" val="424060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DF645-F408-4FA1-B93D-36A0F51AF7B1}" type="slidenum">
              <a:rPr lang="en-US" smtClean="0"/>
              <a:t>18</a:t>
            </a:fld>
            <a:endParaRPr lang="en-US"/>
          </a:p>
        </p:txBody>
      </p:sp>
    </p:spTree>
    <p:extLst>
      <p:ext uri="{BB962C8B-B14F-4D97-AF65-F5344CB8AC3E}">
        <p14:creationId xmlns:p14="http://schemas.microsoft.com/office/powerpoint/2010/main" val="2081340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DF645-F408-4FA1-B93D-36A0F51AF7B1}" type="slidenum">
              <a:rPr lang="en-US" smtClean="0"/>
              <a:t>22</a:t>
            </a:fld>
            <a:endParaRPr lang="en-US"/>
          </a:p>
        </p:txBody>
      </p:sp>
    </p:spTree>
    <p:extLst>
      <p:ext uri="{BB962C8B-B14F-4D97-AF65-F5344CB8AC3E}">
        <p14:creationId xmlns:p14="http://schemas.microsoft.com/office/powerpoint/2010/main" val="3391387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673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2017025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65147657"/>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01054009"/>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2/25/2025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5592983"/>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9"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1" y="2174876"/>
            <a:ext cx="4040189"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1D8BD707-D9CF-40AE-B4C6-C98DA3205C09}" type="datetimeFigureOut">
              <a:rPr lang="en-US" smtClean="0"/>
              <a:pPr/>
              <a:t>2/25/2025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4591300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1D8BD707-D9CF-40AE-B4C6-C98DA3205C09}" type="datetimeFigureOut">
              <a:rPr lang="en-US" smtClean="0"/>
              <a:pPr/>
              <a:t>2/25/2025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08156363"/>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8BD707-D9CF-40AE-B4C6-C98DA3205C09}" type="datetimeFigureOut">
              <a:rPr lang="en-US" smtClean="0"/>
              <a:pPr/>
              <a:t>2/25/2025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7372946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2/25/2025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00863503"/>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pPr lvl="0"/>
            <a:endParaRPr lang="en-US" noProof="0"/>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2/25/2025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53607303"/>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62061326"/>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9170208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3845"/>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67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5558"/>
            <a:ext cx="2133600" cy="366713"/>
          </a:xfrm>
          <a:prstGeom prst="rect">
            <a:avLst/>
          </a:prstGeom>
        </p:spPr>
        <p:txBody>
          <a:bodyPr vert="horz" lIns="91440" tIns="45720" rIns="91440" bIns="45720" rtlCol="0" anchor="ctr"/>
          <a:lstStyle>
            <a:lvl1pPr algn="l">
              <a:defRPr sz="1200" smtClean="0">
                <a:solidFill>
                  <a:schemeClr val="tx1">
                    <a:tint val="75000"/>
                  </a:schemeClr>
                </a:solidFill>
              </a:defRPr>
            </a:lvl1pPr>
          </a:lstStyle>
          <a:p>
            <a:fld id="{1D8BD707-D9CF-40AE-B4C6-C98DA3205C09}" type="datetimeFigureOut">
              <a:rPr lang="en-US" smtClean="0"/>
              <a:pPr/>
              <a:t>2/25/2025</a:t>
            </a:fld>
            <a:endParaRPr lang="en-US"/>
          </a:p>
        </p:txBody>
      </p:sp>
      <p:sp>
        <p:nvSpPr>
          <p:cNvPr id="5" name="Footer Placeholder 4"/>
          <p:cNvSpPr>
            <a:spLocks noGrp="1"/>
          </p:cNvSpPr>
          <p:nvPr>
            <p:ph type="ftr" sz="quarter" idx="3"/>
          </p:nvPr>
        </p:nvSpPr>
        <p:spPr>
          <a:xfrm>
            <a:off x="3124200" y="6355558"/>
            <a:ext cx="2895600" cy="3667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5558"/>
            <a:ext cx="2133600" cy="36671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56970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ctr" defTabSz="914400" rtl="0" fontAlgn="base">
        <a:spcBef>
          <a:spcPct val="0"/>
        </a:spcBef>
        <a:spcAft>
          <a:spcPct val="0"/>
        </a:spcAft>
        <a:defRPr sz="4350" kern="1200">
          <a:solidFill>
            <a:schemeClr val="tx1"/>
          </a:solidFill>
          <a:latin typeface="+mj-lt"/>
          <a:ea typeface="+mj-ea"/>
          <a:cs typeface="+mj-cs"/>
        </a:defRPr>
      </a:lvl1pPr>
      <a:lvl2pPr algn="ctr" defTabSz="914400" rtl="0" fontAlgn="base">
        <a:spcBef>
          <a:spcPct val="0"/>
        </a:spcBef>
        <a:spcAft>
          <a:spcPct val="0"/>
        </a:spcAft>
        <a:defRPr sz="4350">
          <a:solidFill>
            <a:schemeClr val="tx1"/>
          </a:solidFill>
          <a:latin typeface="Calibri" panose="020F0502020204030204" pitchFamily="34" charset="0"/>
        </a:defRPr>
      </a:lvl2pPr>
      <a:lvl3pPr algn="ctr" defTabSz="914400" rtl="0" fontAlgn="base">
        <a:spcBef>
          <a:spcPct val="0"/>
        </a:spcBef>
        <a:spcAft>
          <a:spcPct val="0"/>
        </a:spcAft>
        <a:defRPr sz="4350">
          <a:solidFill>
            <a:schemeClr val="tx1"/>
          </a:solidFill>
          <a:latin typeface="Calibri" panose="020F0502020204030204" pitchFamily="34" charset="0"/>
        </a:defRPr>
      </a:lvl3pPr>
      <a:lvl4pPr algn="ctr" defTabSz="914400" rtl="0" fontAlgn="base">
        <a:spcBef>
          <a:spcPct val="0"/>
        </a:spcBef>
        <a:spcAft>
          <a:spcPct val="0"/>
        </a:spcAft>
        <a:defRPr sz="4350">
          <a:solidFill>
            <a:schemeClr val="tx1"/>
          </a:solidFill>
          <a:latin typeface="Calibri" panose="020F0502020204030204" pitchFamily="34" charset="0"/>
        </a:defRPr>
      </a:lvl4pPr>
      <a:lvl5pPr algn="ctr" defTabSz="914400" rtl="0" fontAlgn="base">
        <a:spcBef>
          <a:spcPct val="0"/>
        </a:spcBef>
        <a:spcAft>
          <a:spcPct val="0"/>
        </a:spcAft>
        <a:defRPr sz="4350">
          <a:solidFill>
            <a:schemeClr val="tx1"/>
          </a:solidFill>
          <a:latin typeface="Calibri" panose="020F0502020204030204" pitchFamily="34" charset="0"/>
        </a:defRPr>
      </a:lvl5pPr>
      <a:lvl6pPr marL="685800" algn="ctr" defTabSz="914400" rtl="0" fontAlgn="base">
        <a:spcBef>
          <a:spcPct val="0"/>
        </a:spcBef>
        <a:spcAft>
          <a:spcPct val="0"/>
        </a:spcAft>
        <a:defRPr sz="4350">
          <a:solidFill>
            <a:schemeClr val="tx1"/>
          </a:solidFill>
          <a:latin typeface="Calibri" panose="020F0502020204030204" pitchFamily="34" charset="0"/>
        </a:defRPr>
      </a:lvl6pPr>
      <a:lvl7pPr marL="1371600" algn="ctr" defTabSz="914400" rtl="0" fontAlgn="base">
        <a:spcBef>
          <a:spcPct val="0"/>
        </a:spcBef>
        <a:spcAft>
          <a:spcPct val="0"/>
        </a:spcAft>
        <a:defRPr sz="4350">
          <a:solidFill>
            <a:schemeClr val="tx1"/>
          </a:solidFill>
          <a:latin typeface="Calibri" panose="020F0502020204030204" pitchFamily="34" charset="0"/>
        </a:defRPr>
      </a:lvl7pPr>
      <a:lvl8pPr marL="2057400" algn="ctr" defTabSz="914400" rtl="0" fontAlgn="base">
        <a:spcBef>
          <a:spcPct val="0"/>
        </a:spcBef>
        <a:spcAft>
          <a:spcPct val="0"/>
        </a:spcAft>
        <a:defRPr sz="4350">
          <a:solidFill>
            <a:schemeClr val="tx1"/>
          </a:solidFill>
          <a:latin typeface="Calibri" panose="020F0502020204030204" pitchFamily="34" charset="0"/>
        </a:defRPr>
      </a:lvl8pPr>
      <a:lvl9pPr marL="2743200" algn="ctr" defTabSz="914400" rtl="0" fontAlgn="base">
        <a:spcBef>
          <a:spcPct val="0"/>
        </a:spcBef>
        <a:spcAft>
          <a:spcPct val="0"/>
        </a:spcAft>
        <a:defRPr sz="4350">
          <a:solidFill>
            <a:schemeClr val="tx1"/>
          </a:solidFill>
          <a:latin typeface="Calibri" panose="020F0502020204030204" pitchFamily="34" charset="0"/>
        </a:defRPr>
      </a:lvl9pPr>
    </p:titleStyle>
    <p:bodyStyle>
      <a:lvl1pPr marL="342900" indent="-342900" algn="l" defTabSz="914400" rtl="0" fontAlgn="base">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2950" indent="-285750" algn="l" defTabSz="914400" rtl="0" fontAlgn="base">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defTabSz="9144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fontAlgn="base">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7400" indent="-228600" algn="l" defTabSz="914400" rtl="0" fontAlgn="base">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sv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sv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sv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8.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40.jpeg"/><Relationship Id="rId3" Type="http://schemas.openxmlformats.org/officeDocument/2006/relationships/image" Target="../media/image4.png"/><Relationship Id="rId7" Type="http://schemas.openxmlformats.org/officeDocument/2006/relationships/image" Target="../media/image19.svg"/><Relationship Id="rId12"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6.sv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1.sv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hyperlink" Target="http://www.edarah.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sv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D2F07"/>
        </a:soli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13854113" y="1028701"/>
            <a:ext cx="2919413" cy="6491288"/>
            <a:chOff x="0" y="0"/>
            <a:chExt cx="1081286" cy="2404582"/>
          </a:xfrm>
        </p:grpSpPr>
        <p:sp>
          <p:nvSpPr>
            <p:cNvPr id="45090" name="Freeform 3"/>
            <p:cNvSpPr>
              <a:spLocks/>
            </p:cNvSpPr>
            <p:nvPr/>
          </p:nvSpPr>
          <p:spPr bwMode="auto">
            <a:xfrm>
              <a:off x="0" y="0"/>
              <a:ext cx="1081286" cy="2404582"/>
            </a:xfrm>
            <a:custGeom>
              <a:avLst/>
              <a:gdLst>
                <a:gd name="T0" fmla="*/ 53036 w 1081286"/>
                <a:gd name="T1" fmla="*/ 0 h 2404582"/>
                <a:gd name="T2" fmla="*/ 1028250 w 1081286"/>
                <a:gd name="T3" fmla="*/ 0 h 2404582"/>
                <a:gd name="T4" fmla="*/ 1065752 w 1081286"/>
                <a:gd name="T5" fmla="*/ 15534 h 2404582"/>
                <a:gd name="T6" fmla="*/ 1081286 w 1081286"/>
                <a:gd name="T7" fmla="*/ 53036 h 2404582"/>
                <a:gd name="T8" fmla="*/ 1081286 w 1081286"/>
                <a:gd name="T9" fmla="*/ 2351546 h 2404582"/>
                <a:gd name="T10" fmla="*/ 1065752 w 1081286"/>
                <a:gd name="T11" fmla="*/ 2389048 h 2404582"/>
                <a:gd name="T12" fmla="*/ 1028250 w 1081286"/>
                <a:gd name="T13" fmla="*/ 2404582 h 2404582"/>
                <a:gd name="T14" fmla="*/ 53036 w 1081286"/>
                <a:gd name="T15" fmla="*/ 2404582 h 2404582"/>
                <a:gd name="T16" fmla="*/ 15534 w 1081286"/>
                <a:gd name="T17" fmla="*/ 2389048 h 2404582"/>
                <a:gd name="T18" fmla="*/ 0 w 1081286"/>
                <a:gd name="T19" fmla="*/ 2351546 h 2404582"/>
                <a:gd name="T20" fmla="*/ 0 w 1081286"/>
                <a:gd name="T21" fmla="*/ 53036 h 2404582"/>
                <a:gd name="T22" fmla="*/ 15534 w 1081286"/>
                <a:gd name="T23" fmla="*/ 15534 h 2404582"/>
                <a:gd name="T24" fmla="*/ 53036 w 1081286"/>
                <a:gd name="T25" fmla="*/ 0 h 2404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1286" h="2404582">
                  <a:moveTo>
                    <a:pt x="53036" y="0"/>
                  </a:moveTo>
                  <a:lnTo>
                    <a:pt x="1028250" y="0"/>
                  </a:lnTo>
                  <a:cubicBezTo>
                    <a:pt x="1042316" y="0"/>
                    <a:pt x="1055806" y="5588"/>
                    <a:pt x="1065752" y="15534"/>
                  </a:cubicBezTo>
                  <a:cubicBezTo>
                    <a:pt x="1075699" y="25480"/>
                    <a:pt x="1081286" y="38970"/>
                    <a:pt x="1081286" y="53036"/>
                  </a:cubicBezTo>
                  <a:lnTo>
                    <a:pt x="1081286" y="2351546"/>
                  </a:lnTo>
                  <a:cubicBezTo>
                    <a:pt x="1081286" y="2365612"/>
                    <a:pt x="1075699" y="2379102"/>
                    <a:pt x="1065752" y="2389048"/>
                  </a:cubicBezTo>
                  <a:cubicBezTo>
                    <a:pt x="1055806" y="2398994"/>
                    <a:pt x="1042316" y="2404582"/>
                    <a:pt x="1028250" y="2404582"/>
                  </a:cubicBezTo>
                  <a:lnTo>
                    <a:pt x="53036" y="2404582"/>
                  </a:lnTo>
                  <a:cubicBezTo>
                    <a:pt x="38970" y="2404582"/>
                    <a:pt x="25480" y="2398994"/>
                    <a:pt x="15534" y="2389048"/>
                  </a:cubicBezTo>
                  <a:cubicBezTo>
                    <a:pt x="5588" y="2379102"/>
                    <a:pt x="0" y="2365612"/>
                    <a:pt x="0" y="2351546"/>
                  </a:cubicBezTo>
                  <a:lnTo>
                    <a:pt x="0" y="53036"/>
                  </a:lnTo>
                  <a:cubicBezTo>
                    <a:pt x="0" y="38970"/>
                    <a:pt x="5588" y="25480"/>
                    <a:pt x="15534" y="15534"/>
                  </a:cubicBezTo>
                  <a:cubicBezTo>
                    <a:pt x="25480" y="5588"/>
                    <a:pt x="38970" y="0"/>
                    <a:pt x="53036" y="0"/>
                  </a:cubicBezTo>
                  <a:close/>
                </a:path>
              </a:pathLst>
            </a:custGeom>
            <a:solidFill>
              <a:srgbClr val="EAE2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45091" name="TextBox 4"/>
            <p:cNvSpPr txBox="1">
              <a:spLocks noChangeArrowheads="1"/>
            </p:cNvSpPr>
            <p:nvPr/>
          </p:nvSpPr>
          <p:spPr bwMode="auto">
            <a:xfrm>
              <a:off x="0" y="-28575"/>
              <a:ext cx="1081286" cy="243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1" tIns="50801" rIns="50801" bIns="50801"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2513"/>
                </a:lnSpc>
              </a:pPr>
              <a:endParaRPr lang="en-US" altLang="en-US">
                <a:solidFill>
                  <a:srgbClr val="000000"/>
                </a:solidFill>
              </a:endParaRPr>
            </a:p>
          </p:txBody>
        </p:sp>
      </p:grpSp>
      <p:grpSp>
        <p:nvGrpSpPr>
          <p:cNvPr id="45059" name="Group 5"/>
          <p:cNvGrpSpPr>
            <a:grpSpLocks/>
          </p:cNvGrpSpPr>
          <p:nvPr/>
        </p:nvGrpSpPr>
        <p:grpSpPr bwMode="auto">
          <a:xfrm>
            <a:off x="12718258" y="1357313"/>
            <a:ext cx="3709988" cy="5853113"/>
            <a:chOff x="0" y="0"/>
            <a:chExt cx="808452" cy="1274980"/>
          </a:xfrm>
        </p:grpSpPr>
        <p:sp>
          <p:nvSpPr>
            <p:cNvPr id="6" name="Freeform 6"/>
            <p:cNvSpPr/>
            <p:nvPr/>
          </p:nvSpPr>
          <p:spPr>
            <a:xfrm>
              <a:off x="0" y="0"/>
              <a:ext cx="808452" cy="1274980"/>
            </a:xfrm>
            <a:custGeom>
              <a:avLst/>
              <a:gdLst/>
              <a:ahLst/>
              <a:cxnLst/>
              <a:rect l="l" t="t" r="r" b="b"/>
              <a:pathLst>
                <a:path w="808452" h="1274980">
                  <a:moveTo>
                    <a:pt x="62590" y="0"/>
                  </a:moveTo>
                  <a:lnTo>
                    <a:pt x="745862" y="0"/>
                  </a:lnTo>
                  <a:cubicBezTo>
                    <a:pt x="780429" y="0"/>
                    <a:pt x="808452" y="28022"/>
                    <a:pt x="808452" y="62590"/>
                  </a:cubicBezTo>
                  <a:lnTo>
                    <a:pt x="808452" y="1212391"/>
                  </a:lnTo>
                  <a:cubicBezTo>
                    <a:pt x="808452" y="1228990"/>
                    <a:pt x="801857" y="1244910"/>
                    <a:pt x="790119" y="1256648"/>
                  </a:cubicBezTo>
                  <a:cubicBezTo>
                    <a:pt x="778382" y="1268386"/>
                    <a:pt x="762462" y="1274980"/>
                    <a:pt x="745862" y="1274980"/>
                  </a:cubicBezTo>
                  <a:lnTo>
                    <a:pt x="62590" y="1274980"/>
                  </a:lnTo>
                  <a:cubicBezTo>
                    <a:pt x="28022" y="1274980"/>
                    <a:pt x="0" y="1246958"/>
                    <a:pt x="0" y="1212391"/>
                  </a:cubicBezTo>
                  <a:lnTo>
                    <a:pt x="0" y="62590"/>
                  </a:lnTo>
                  <a:cubicBezTo>
                    <a:pt x="0" y="28022"/>
                    <a:pt x="28022" y="0"/>
                    <a:pt x="62590" y="0"/>
                  </a:cubicBezTo>
                  <a:close/>
                </a:path>
              </a:pathLst>
            </a:custGeom>
            <a:blipFill>
              <a:blip r:embed="rId3"/>
              <a:stretch>
                <a:fillRect l="-4688" r="-4688"/>
              </a:stretch>
            </a:blipFill>
          </p:spPr>
          <p:txBody>
            <a:bodyPr/>
            <a:lstStyle/>
            <a:p>
              <a:pPr defTabSz="914445">
                <a:defRPr/>
              </a:pPr>
              <a:endParaRPr lang="en-US">
                <a:solidFill>
                  <a:prstClr val="black"/>
                </a:solidFill>
                <a:latin typeface="Calibri"/>
              </a:endParaRPr>
            </a:p>
          </p:txBody>
        </p:sp>
      </p:grpSp>
      <p:grpSp>
        <p:nvGrpSpPr>
          <p:cNvPr id="45060" name="Group 7"/>
          <p:cNvGrpSpPr>
            <a:grpSpLocks/>
          </p:cNvGrpSpPr>
          <p:nvPr/>
        </p:nvGrpSpPr>
        <p:grpSpPr bwMode="auto">
          <a:xfrm rot="20495625">
            <a:off x="15635288" y="7991476"/>
            <a:ext cx="4364832" cy="4405313"/>
            <a:chOff x="0" y="0"/>
            <a:chExt cx="5822006" cy="5874708"/>
          </a:xfrm>
        </p:grpSpPr>
        <p:sp>
          <p:nvSpPr>
            <p:cNvPr id="8" name="Freeform 8"/>
            <p:cNvSpPr/>
            <p:nvPr/>
          </p:nvSpPr>
          <p:spPr>
            <a:xfrm rot="-10800000">
              <a:off x="0" y="0"/>
              <a:ext cx="5822006" cy="5874708"/>
            </a:xfrm>
            <a:custGeom>
              <a:avLst/>
              <a:gdLst/>
              <a:ahLst/>
              <a:cxnLst/>
              <a:rect l="l" t="t" r="r" b="b"/>
              <a:pathLst>
                <a:path w="5822006" h="5874708">
                  <a:moveTo>
                    <a:pt x="0" y="0"/>
                  </a:moveTo>
                  <a:lnTo>
                    <a:pt x="5822006" y="0"/>
                  </a:lnTo>
                  <a:lnTo>
                    <a:pt x="5822006" y="5874708"/>
                  </a:lnTo>
                  <a:lnTo>
                    <a:pt x="0" y="5874708"/>
                  </a:lnTo>
                  <a:lnTo>
                    <a:pt x="0" y="0"/>
                  </a:lnTo>
                  <a:close/>
                </a:path>
              </a:pathLst>
            </a:custGeom>
            <a:blipFill>
              <a:blip r:embed="rId4"/>
              <a:stretch>
                <a:fillRect/>
              </a:stretch>
            </a:blipFill>
          </p:spPr>
          <p:txBody>
            <a:bodyPr/>
            <a:lstStyle/>
            <a:p>
              <a:pPr defTabSz="914445">
                <a:defRPr/>
              </a:pPr>
              <a:endParaRPr lang="en-US">
                <a:solidFill>
                  <a:prstClr val="black"/>
                </a:solidFill>
                <a:latin typeface="Calibri"/>
              </a:endParaRPr>
            </a:p>
          </p:txBody>
        </p:sp>
        <p:grpSp>
          <p:nvGrpSpPr>
            <p:cNvPr id="45084" name="Group 9"/>
            <p:cNvGrpSpPr>
              <a:grpSpLocks/>
            </p:cNvGrpSpPr>
            <p:nvPr/>
          </p:nvGrpSpPr>
          <p:grpSpPr bwMode="auto">
            <a:xfrm>
              <a:off x="818734" y="3319455"/>
              <a:ext cx="1219778" cy="1219778"/>
              <a:chOff x="0" y="0"/>
              <a:chExt cx="812800" cy="812800"/>
            </a:xfrm>
          </p:grpSpPr>
          <p:sp>
            <p:nvSpPr>
              <p:cNvPr id="45085" name="Freeform 10"/>
              <p:cNvSpPr>
                <a:spLocks/>
              </p:cNvSpPr>
              <p:nvPr/>
            </p:nvSpPr>
            <p:spPr bwMode="auto">
              <a:xfrm>
                <a:off x="0" y="0"/>
                <a:ext cx="812800" cy="812800"/>
              </a:xfrm>
              <a:custGeom>
                <a:avLst/>
                <a:gdLst>
                  <a:gd name="T0" fmla="*/ 406400 w 812800"/>
                  <a:gd name="T1" fmla="*/ 0 h 812800"/>
                  <a:gd name="T2" fmla="*/ 466396 w 812800"/>
                  <a:gd name="T3" fmla="*/ 87561 h 812800"/>
                  <a:gd name="T4" fmla="*/ 553838 w 812800"/>
                  <a:gd name="T5" fmla="*/ 27679 h 812800"/>
                  <a:gd name="T6" fmla="*/ 578287 w 812800"/>
                  <a:gd name="T7" fmla="*/ 131093 h 812800"/>
                  <a:gd name="T8" fmla="*/ 681363 w 812800"/>
                  <a:gd name="T9" fmla="*/ 106978 h 812800"/>
                  <a:gd name="T10" fmla="*/ 666963 w 812800"/>
                  <a:gd name="T11" fmla="*/ 212279 h 812800"/>
                  <a:gd name="T12" fmla="*/ 771752 w 812800"/>
                  <a:gd name="T13" fmla="*/ 227186 h 812800"/>
                  <a:gd name="T14" fmla="*/ 720448 w 812800"/>
                  <a:gd name="T15" fmla="*/ 320152 h 812800"/>
                  <a:gd name="T16" fmla="*/ 812800 w 812800"/>
                  <a:gd name="T17" fmla="*/ 372069 h 812800"/>
                  <a:gd name="T18" fmla="*/ 731520 w 812800"/>
                  <a:gd name="T19" fmla="*/ 440145 h 812800"/>
                  <a:gd name="T20" fmla="*/ 798961 w 812800"/>
                  <a:gd name="T21" fmla="*/ 522061 h 812800"/>
                  <a:gd name="T22" fmla="*/ 698682 w 812800"/>
                  <a:gd name="T23" fmla="*/ 556053 h 812800"/>
                  <a:gd name="T24" fmla="*/ 732104 w 812800"/>
                  <a:gd name="T25" fmla="*/ 656904 h 812800"/>
                  <a:gd name="T26" fmla="*/ 626370 w 812800"/>
                  <a:gd name="T27" fmla="*/ 652219 h 812800"/>
                  <a:gd name="T28" fmla="*/ 621259 w 812800"/>
                  <a:gd name="T29" fmla="*/ 758384 h 812800"/>
                  <a:gd name="T30" fmla="*/ 524350 w 812800"/>
                  <a:gd name="T31" fmla="*/ 715658 h 812800"/>
                  <a:gd name="T32" fmla="*/ 481396 w 812800"/>
                  <a:gd name="T33" fmla="*/ 812800 h 812800"/>
                  <a:gd name="T34" fmla="*/ 406400 w 812800"/>
                  <a:gd name="T35" fmla="*/ 737801 h 812800"/>
                  <a:gd name="T36" fmla="*/ 331404 w 812800"/>
                  <a:gd name="T37" fmla="*/ 812800 h 812800"/>
                  <a:gd name="T38" fmla="*/ 288450 w 812800"/>
                  <a:gd name="T39" fmla="*/ 715658 h 812800"/>
                  <a:gd name="T40" fmla="*/ 191541 w 812800"/>
                  <a:gd name="T41" fmla="*/ 758384 h 812800"/>
                  <a:gd name="T42" fmla="*/ 186430 w 812800"/>
                  <a:gd name="T43" fmla="*/ 652219 h 812800"/>
                  <a:gd name="T44" fmla="*/ 80696 w 812800"/>
                  <a:gd name="T45" fmla="*/ 656904 h 812800"/>
                  <a:gd name="T46" fmla="*/ 114118 w 812800"/>
                  <a:gd name="T47" fmla="*/ 556053 h 812800"/>
                  <a:gd name="T48" fmla="*/ 13839 w 812800"/>
                  <a:gd name="T49" fmla="*/ 522061 h 812800"/>
                  <a:gd name="T50" fmla="*/ 81280 w 812800"/>
                  <a:gd name="T51" fmla="*/ 440145 h 812800"/>
                  <a:gd name="T52" fmla="*/ 0 w 812800"/>
                  <a:gd name="T53" fmla="*/ 372069 h 812800"/>
                  <a:gd name="T54" fmla="*/ 92352 w 812800"/>
                  <a:gd name="T55" fmla="*/ 320152 h 812800"/>
                  <a:gd name="T56" fmla="*/ 41047 w 812800"/>
                  <a:gd name="T57" fmla="*/ 227186 h 812800"/>
                  <a:gd name="T58" fmla="*/ 145837 w 812800"/>
                  <a:gd name="T59" fmla="*/ 212279 h 812800"/>
                  <a:gd name="T60" fmla="*/ 131437 w 812800"/>
                  <a:gd name="T61" fmla="*/ 106978 h 812800"/>
                  <a:gd name="T62" fmla="*/ 234513 w 812800"/>
                  <a:gd name="T63" fmla="*/ 131093 h 812800"/>
                  <a:gd name="T64" fmla="*/ 258962 w 812800"/>
                  <a:gd name="T65" fmla="*/ 27679 h 812800"/>
                  <a:gd name="T66" fmla="*/ 346404 w 812800"/>
                  <a:gd name="T67" fmla="*/ 87561 h 812800"/>
                  <a:gd name="T68" fmla="*/ 406400 w 812800"/>
                  <a:gd name="T69" fmla="*/ 0 h 8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2800" h="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FD9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45086" name="TextBox 11"/>
              <p:cNvSpPr txBox="1">
                <a:spLocks noChangeArrowheads="1"/>
              </p:cNvSpPr>
              <p:nvPr/>
            </p:nvSpPr>
            <p:spPr bwMode="auto">
              <a:xfrm>
                <a:off x="139700" y="111125"/>
                <a:ext cx="533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1" tIns="50801" rIns="50801" bIns="50801"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1970"/>
                  </a:lnSpc>
                </a:pPr>
                <a:endParaRPr lang="en-US" altLang="en-US">
                  <a:solidFill>
                    <a:srgbClr val="000000"/>
                  </a:solidFill>
                </a:endParaRPr>
              </a:p>
            </p:txBody>
          </p:sp>
        </p:grpSp>
      </p:grpSp>
      <p:grpSp>
        <p:nvGrpSpPr>
          <p:cNvPr id="45061" name="Group 12"/>
          <p:cNvGrpSpPr>
            <a:grpSpLocks/>
          </p:cNvGrpSpPr>
          <p:nvPr/>
        </p:nvGrpSpPr>
        <p:grpSpPr bwMode="auto">
          <a:xfrm rot="7371788">
            <a:off x="-2119313" y="1473995"/>
            <a:ext cx="4238625" cy="4276725"/>
            <a:chOff x="0" y="0"/>
            <a:chExt cx="5649866" cy="5701009"/>
          </a:xfrm>
        </p:grpSpPr>
        <p:sp>
          <p:nvSpPr>
            <p:cNvPr id="13" name="Freeform 13"/>
            <p:cNvSpPr/>
            <p:nvPr/>
          </p:nvSpPr>
          <p:spPr>
            <a:xfrm rot="-10800000">
              <a:off x="0" y="0"/>
              <a:ext cx="5649866" cy="5701009"/>
            </a:xfrm>
            <a:custGeom>
              <a:avLst/>
              <a:gdLst/>
              <a:ahLst/>
              <a:cxnLst/>
              <a:rect l="l" t="t" r="r" b="b"/>
              <a:pathLst>
                <a:path w="5649866" h="5701009">
                  <a:moveTo>
                    <a:pt x="0" y="0"/>
                  </a:moveTo>
                  <a:lnTo>
                    <a:pt x="5649866" y="0"/>
                  </a:lnTo>
                  <a:lnTo>
                    <a:pt x="5649866" y="5701009"/>
                  </a:lnTo>
                  <a:lnTo>
                    <a:pt x="0" y="5701009"/>
                  </a:lnTo>
                  <a:lnTo>
                    <a:pt x="0" y="0"/>
                  </a:lnTo>
                  <a:close/>
                </a:path>
              </a:pathLst>
            </a:custGeom>
            <a:blipFill>
              <a:blip r:embed="rId4"/>
              <a:stretch>
                <a:fillRect/>
              </a:stretch>
            </a:blipFill>
          </p:spPr>
          <p:txBody>
            <a:bodyPr/>
            <a:lstStyle/>
            <a:p>
              <a:pPr defTabSz="914445">
                <a:defRPr/>
              </a:pPr>
              <a:endParaRPr lang="en-US">
                <a:solidFill>
                  <a:prstClr val="black"/>
                </a:solidFill>
                <a:latin typeface="Calibri"/>
              </a:endParaRPr>
            </a:p>
          </p:txBody>
        </p:sp>
        <p:grpSp>
          <p:nvGrpSpPr>
            <p:cNvPr id="45078" name="Group 14"/>
            <p:cNvGrpSpPr>
              <a:grpSpLocks/>
            </p:cNvGrpSpPr>
            <p:nvPr/>
          </p:nvGrpSpPr>
          <p:grpSpPr bwMode="auto">
            <a:xfrm>
              <a:off x="794526" y="3221309"/>
              <a:ext cx="1183712" cy="1183712"/>
              <a:chOff x="0" y="0"/>
              <a:chExt cx="812800" cy="812800"/>
            </a:xfrm>
          </p:grpSpPr>
          <p:sp>
            <p:nvSpPr>
              <p:cNvPr id="45079" name="Freeform 15"/>
              <p:cNvSpPr>
                <a:spLocks/>
              </p:cNvSpPr>
              <p:nvPr/>
            </p:nvSpPr>
            <p:spPr bwMode="auto">
              <a:xfrm>
                <a:off x="0" y="0"/>
                <a:ext cx="812800" cy="812800"/>
              </a:xfrm>
              <a:custGeom>
                <a:avLst/>
                <a:gdLst>
                  <a:gd name="T0" fmla="*/ 406400 w 812800"/>
                  <a:gd name="T1" fmla="*/ 0 h 812800"/>
                  <a:gd name="T2" fmla="*/ 466396 w 812800"/>
                  <a:gd name="T3" fmla="*/ 87561 h 812800"/>
                  <a:gd name="T4" fmla="*/ 553838 w 812800"/>
                  <a:gd name="T5" fmla="*/ 27679 h 812800"/>
                  <a:gd name="T6" fmla="*/ 578287 w 812800"/>
                  <a:gd name="T7" fmla="*/ 131093 h 812800"/>
                  <a:gd name="T8" fmla="*/ 681363 w 812800"/>
                  <a:gd name="T9" fmla="*/ 106978 h 812800"/>
                  <a:gd name="T10" fmla="*/ 666963 w 812800"/>
                  <a:gd name="T11" fmla="*/ 212279 h 812800"/>
                  <a:gd name="T12" fmla="*/ 771752 w 812800"/>
                  <a:gd name="T13" fmla="*/ 227186 h 812800"/>
                  <a:gd name="T14" fmla="*/ 720448 w 812800"/>
                  <a:gd name="T15" fmla="*/ 320152 h 812800"/>
                  <a:gd name="T16" fmla="*/ 812800 w 812800"/>
                  <a:gd name="T17" fmla="*/ 372069 h 812800"/>
                  <a:gd name="T18" fmla="*/ 731520 w 812800"/>
                  <a:gd name="T19" fmla="*/ 440145 h 812800"/>
                  <a:gd name="T20" fmla="*/ 798961 w 812800"/>
                  <a:gd name="T21" fmla="*/ 522061 h 812800"/>
                  <a:gd name="T22" fmla="*/ 698682 w 812800"/>
                  <a:gd name="T23" fmla="*/ 556053 h 812800"/>
                  <a:gd name="T24" fmla="*/ 732104 w 812800"/>
                  <a:gd name="T25" fmla="*/ 656904 h 812800"/>
                  <a:gd name="T26" fmla="*/ 626370 w 812800"/>
                  <a:gd name="T27" fmla="*/ 652219 h 812800"/>
                  <a:gd name="T28" fmla="*/ 621259 w 812800"/>
                  <a:gd name="T29" fmla="*/ 758384 h 812800"/>
                  <a:gd name="T30" fmla="*/ 524350 w 812800"/>
                  <a:gd name="T31" fmla="*/ 715658 h 812800"/>
                  <a:gd name="T32" fmla="*/ 481396 w 812800"/>
                  <a:gd name="T33" fmla="*/ 812800 h 812800"/>
                  <a:gd name="T34" fmla="*/ 406400 w 812800"/>
                  <a:gd name="T35" fmla="*/ 737801 h 812800"/>
                  <a:gd name="T36" fmla="*/ 331404 w 812800"/>
                  <a:gd name="T37" fmla="*/ 812800 h 812800"/>
                  <a:gd name="T38" fmla="*/ 288450 w 812800"/>
                  <a:gd name="T39" fmla="*/ 715658 h 812800"/>
                  <a:gd name="T40" fmla="*/ 191541 w 812800"/>
                  <a:gd name="T41" fmla="*/ 758384 h 812800"/>
                  <a:gd name="T42" fmla="*/ 186430 w 812800"/>
                  <a:gd name="T43" fmla="*/ 652219 h 812800"/>
                  <a:gd name="T44" fmla="*/ 80696 w 812800"/>
                  <a:gd name="T45" fmla="*/ 656904 h 812800"/>
                  <a:gd name="T46" fmla="*/ 114118 w 812800"/>
                  <a:gd name="T47" fmla="*/ 556053 h 812800"/>
                  <a:gd name="T48" fmla="*/ 13839 w 812800"/>
                  <a:gd name="T49" fmla="*/ 522061 h 812800"/>
                  <a:gd name="T50" fmla="*/ 81280 w 812800"/>
                  <a:gd name="T51" fmla="*/ 440145 h 812800"/>
                  <a:gd name="T52" fmla="*/ 0 w 812800"/>
                  <a:gd name="T53" fmla="*/ 372069 h 812800"/>
                  <a:gd name="T54" fmla="*/ 92352 w 812800"/>
                  <a:gd name="T55" fmla="*/ 320152 h 812800"/>
                  <a:gd name="T56" fmla="*/ 41047 w 812800"/>
                  <a:gd name="T57" fmla="*/ 227186 h 812800"/>
                  <a:gd name="T58" fmla="*/ 145837 w 812800"/>
                  <a:gd name="T59" fmla="*/ 212279 h 812800"/>
                  <a:gd name="T60" fmla="*/ 131437 w 812800"/>
                  <a:gd name="T61" fmla="*/ 106978 h 812800"/>
                  <a:gd name="T62" fmla="*/ 234513 w 812800"/>
                  <a:gd name="T63" fmla="*/ 131093 h 812800"/>
                  <a:gd name="T64" fmla="*/ 258962 w 812800"/>
                  <a:gd name="T65" fmla="*/ 27679 h 812800"/>
                  <a:gd name="T66" fmla="*/ 346404 w 812800"/>
                  <a:gd name="T67" fmla="*/ 87561 h 812800"/>
                  <a:gd name="T68" fmla="*/ 406400 w 812800"/>
                  <a:gd name="T69" fmla="*/ 0 h 8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2800" h="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FD9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45080" name="TextBox 16"/>
              <p:cNvSpPr txBox="1">
                <a:spLocks noChangeArrowheads="1"/>
              </p:cNvSpPr>
              <p:nvPr/>
            </p:nvSpPr>
            <p:spPr bwMode="auto">
              <a:xfrm>
                <a:off x="139700" y="111125"/>
                <a:ext cx="533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1" tIns="50801" rIns="50801" bIns="50801"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1970"/>
                  </a:lnSpc>
                </a:pPr>
                <a:endParaRPr lang="en-US" altLang="en-US">
                  <a:solidFill>
                    <a:srgbClr val="000000"/>
                  </a:solidFill>
                </a:endParaRPr>
              </a:p>
            </p:txBody>
          </p:sp>
        </p:grpSp>
      </p:grpSp>
      <p:grpSp>
        <p:nvGrpSpPr>
          <p:cNvPr id="45062" name="Group 17"/>
          <p:cNvGrpSpPr>
            <a:grpSpLocks/>
          </p:cNvGrpSpPr>
          <p:nvPr/>
        </p:nvGrpSpPr>
        <p:grpSpPr bwMode="auto">
          <a:xfrm>
            <a:off x="-862013" y="7210426"/>
            <a:ext cx="1495425" cy="1493045"/>
            <a:chOff x="0" y="0"/>
            <a:chExt cx="812800" cy="812800"/>
          </a:xfrm>
        </p:grpSpPr>
        <p:sp>
          <p:nvSpPr>
            <p:cNvPr id="45073" name="Freeform 18"/>
            <p:cNvSpPr>
              <a:spLocks/>
            </p:cNvSpPr>
            <p:nvPr/>
          </p:nvSpPr>
          <p:spPr bwMode="auto">
            <a:xfrm>
              <a:off x="0" y="0"/>
              <a:ext cx="812800" cy="812800"/>
            </a:xfrm>
            <a:custGeom>
              <a:avLst/>
              <a:gdLst>
                <a:gd name="T0" fmla="*/ 406400 w 812800"/>
                <a:gd name="T1" fmla="*/ 0 h 812800"/>
                <a:gd name="T2" fmla="*/ 466396 w 812800"/>
                <a:gd name="T3" fmla="*/ 87561 h 812800"/>
                <a:gd name="T4" fmla="*/ 553838 w 812800"/>
                <a:gd name="T5" fmla="*/ 27679 h 812800"/>
                <a:gd name="T6" fmla="*/ 578287 w 812800"/>
                <a:gd name="T7" fmla="*/ 131093 h 812800"/>
                <a:gd name="T8" fmla="*/ 681363 w 812800"/>
                <a:gd name="T9" fmla="*/ 106978 h 812800"/>
                <a:gd name="T10" fmla="*/ 666963 w 812800"/>
                <a:gd name="T11" fmla="*/ 212279 h 812800"/>
                <a:gd name="T12" fmla="*/ 771752 w 812800"/>
                <a:gd name="T13" fmla="*/ 227186 h 812800"/>
                <a:gd name="T14" fmla="*/ 720448 w 812800"/>
                <a:gd name="T15" fmla="*/ 320152 h 812800"/>
                <a:gd name="T16" fmla="*/ 812800 w 812800"/>
                <a:gd name="T17" fmla="*/ 372069 h 812800"/>
                <a:gd name="T18" fmla="*/ 731520 w 812800"/>
                <a:gd name="T19" fmla="*/ 440145 h 812800"/>
                <a:gd name="T20" fmla="*/ 798961 w 812800"/>
                <a:gd name="T21" fmla="*/ 522061 h 812800"/>
                <a:gd name="T22" fmla="*/ 698682 w 812800"/>
                <a:gd name="T23" fmla="*/ 556053 h 812800"/>
                <a:gd name="T24" fmla="*/ 732104 w 812800"/>
                <a:gd name="T25" fmla="*/ 656904 h 812800"/>
                <a:gd name="T26" fmla="*/ 626370 w 812800"/>
                <a:gd name="T27" fmla="*/ 652219 h 812800"/>
                <a:gd name="T28" fmla="*/ 621259 w 812800"/>
                <a:gd name="T29" fmla="*/ 758384 h 812800"/>
                <a:gd name="T30" fmla="*/ 524350 w 812800"/>
                <a:gd name="T31" fmla="*/ 715658 h 812800"/>
                <a:gd name="T32" fmla="*/ 481396 w 812800"/>
                <a:gd name="T33" fmla="*/ 812800 h 812800"/>
                <a:gd name="T34" fmla="*/ 406400 w 812800"/>
                <a:gd name="T35" fmla="*/ 737801 h 812800"/>
                <a:gd name="T36" fmla="*/ 331404 w 812800"/>
                <a:gd name="T37" fmla="*/ 812800 h 812800"/>
                <a:gd name="T38" fmla="*/ 288450 w 812800"/>
                <a:gd name="T39" fmla="*/ 715658 h 812800"/>
                <a:gd name="T40" fmla="*/ 191541 w 812800"/>
                <a:gd name="T41" fmla="*/ 758384 h 812800"/>
                <a:gd name="T42" fmla="*/ 186430 w 812800"/>
                <a:gd name="T43" fmla="*/ 652219 h 812800"/>
                <a:gd name="T44" fmla="*/ 80696 w 812800"/>
                <a:gd name="T45" fmla="*/ 656904 h 812800"/>
                <a:gd name="T46" fmla="*/ 114118 w 812800"/>
                <a:gd name="T47" fmla="*/ 556053 h 812800"/>
                <a:gd name="T48" fmla="*/ 13839 w 812800"/>
                <a:gd name="T49" fmla="*/ 522061 h 812800"/>
                <a:gd name="T50" fmla="*/ 81280 w 812800"/>
                <a:gd name="T51" fmla="*/ 440145 h 812800"/>
                <a:gd name="T52" fmla="*/ 0 w 812800"/>
                <a:gd name="T53" fmla="*/ 372069 h 812800"/>
                <a:gd name="T54" fmla="*/ 92352 w 812800"/>
                <a:gd name="T55" fmla="*/ 320152 h 812800"/>
                <a:gd name="T56" fmla="*/ 41047 w 812800"/>
                <a:gd name="T57" fmla="*/ 227186 h 812800"/>
                <a:gd name="T58" fmla="*/ 145837 w 812800"/>
                <a:gd name="T59" fmla="*/ 212279 h 812800"/>
                <a:gd name="T60" fmla="*/ 131437 w 812800"/>
                <a:gd name="T61" fmla="*/ 106978 h 812800"/>
                <a:gd name="T62" fmla="*/ 234513 w 812800"/>
                <a:gd name="T63" fmla="*/ 131093 h 812800"/>
                <a:gd name="T64" fmla="*/ 258962 w 812800"/>
                <a:gd name="T65" fmla="*/ 27679 h 812800"/>
                <a:gd name="T66" fmla="*/ 346404 w 812800"/>
                <a:gd name="T67" fmla="*/ 87561 h 812800"/>
                <a:gd name="T68" fmla="*/ 406400 w 812800"/>
                <a:gd name="T69" fmla="*/ 0 h 8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2800" h="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FD9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45074" name="TextBox 19"/>
            <p:cNvSpPr txBox="1">
              <a:spLocks noChangeArrowheads="1"/>
            </p:cNvSpPr>
            <p:nvPr/>
          </p:nvSpPr>
          <p:spPr bwMode="auto">
            <a:xfrm>
              <a:off x="139700" y="111125"/>
              <a:ext cx="533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1" tIns="50801" rIns="50801" bIns="50801"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1970"/>
                </a:lnSpc>
              </a:pPr>
              <a:endParaRPr lang="en-US" altLang="en-US">
                <a:solidFill>
                  <a:srgbClr val="000000"/>
                </a:solidFill>
              </a:endParaRPr>
            </a:p>
          </p:txBody>
        </p:sp>
      </p:grpSp>
      <p:grpSp>
        <p:nvGrpSpPr>
          <p:cNvPr id="45063" name="Group 20"/>
          <p:cNvGrpSpPr>
            <a:grpSpLocks/>
          </p:cNvGrpSpPr>
          <p:nvPr/>
        </p:nvGrpSpPr>
        <p:grpSpPr bwMode="auto">
          <a:xfrm rot="5400000">
            <a:off x="8672513" y="5876925"/>
            <a:ext cx="383382" cy="7327107"/>
            <a:chOff x="0" y="0"/>
            <a:chExt cx="101291" cy="1929738"/>
          </a:xfrm>
        </p:grpSpPr>
        <p:sp>
          <p:nvSpPr>
            <p:cNvPr id="45071" name="Freeform 21"/>
            <p:cNvSpPr>
              <a:spLocks/>
            </p:cNvSpPr>
            <p:nvPr/>
          </p:nvSpPr>
          <p:spPr bwMode="auto">
            <a:xfrm>
              <a:off x="0" y="0"/>
              <a:ext cx="101291" cy="1929738"/>
            </a:xfrm>
            <a:custGeom>
              <a:avLst/>
              <a:gdLst>
                <a:gd name="T0" fmla="*/ 50646 w 101291"/>
                <a:gd name="T1" fmla="*/ 0 h 1929738"/>
                <a:gd name="T2" fmla="*/ 50646 w 101291"/>
                <a:gd name="T3" fmla="*/ 0 h 1929738"/>
                <a:gd name="T4" fmla="*/ 86457 w 101291"/>
                <a:gd name="T5" fmla="*/ 14834 h 1929738"/>
                <a:gd name="T6" fmla="*/ 101291 w 101291"/>
                <a:gd name="T7" fmla="*/ 50646 h 1929738"/>
                <a:gd name="T8" fmla="*/ 101291 w 101291"/>
                <a:gd name="T9" fmla="*/ 1879092 h 1929738"/>
                <a:gd name="T10" fmla="*/ 86457 w 101291"/>
                <a:gd name="T11" fmla="*/ 1914904 h 1929738"/>
                <a:gd name="T12" fmla="*/ 50646 w 101291"/>
                <a:gd name="T13" fmla="*/ 1929738 h 1929738"/>
                <a:gd name="T14" fmla="*/ 50646 w 101291"/>
                <a:gd name="T15" fmla="*/ 1929738 h 1929738"/>
                <a:gd name="T16" fmla="*/ 14834 w 101291"/>
                <a:gd name="T17" fmla="*/ 1914904 h 1929738"/>
                <a:gd name="T18" fmla="*/ 0 w 101291"/>
                <a:gd name="T19" fmla="*/ 1879092 h 1929738"/>
                <a:gd name="T20" fmla="*/ 0 w 101291"/>
                <a:gd name="T21" fmla="*/ 50646 h 1929738"/>
                <a:gd name="T22" fmla="*/ 14834 w 101291"/>
                <a:gd name="T23" fmla="*/ 14834 h 1929738"/>
                <a:gd name="T24" fmla="*/ 50646 w 101291"/>
                <a:gd name="T25" fmla="*/ 0 h 1929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291" h="1929738">
                  <a:moveTo>
                    <a:pt x="50646" y="0"/>
                  </a:moveTo>
                  <a:lnTo>
                    <a:pt x="50646" y="0"/>
                  </a:lnTo>
                  <a:cubicBezTo>
                    <a:pt x="64078" y="0"/>
                    <a:pt x="76959" y="5336"/>
                    <a:pt x="86457" y="14834"/>
                  </a:cubicBezTo>
                  <a:cubicBezTo>
                    <a:pt x="95955" y="24332"/>
                    <a:pt x="101291" y="37213"/>
                    <a:pt x="101291" y="50646"/>
                  </a:cubicBezTo>
                  <a:lnTo>
                    <a:pt x="101291" y="1879092"/>
                  </a:lnTo>
                  <a:cubicBezTo>
                    <a:pt x="101291" y="1892524"/>
                    <a:pt x="95955" y="1905406"/>
                    <a:pt x="86457" y="1914904"/>
                  </a:cubicBezTo>
                  <a:cubicBezTo>
                    <a:pt x="76959" y="1924402"/>
                    <a:pt x="64078" y="1929738"/>
                    <a:pt x="50646" y="1929738"/>
                  </a:cubicBezTo>
                  <a:cubicBezTo>
                    <a:pt x="37213" y="1929738"/>
                    <a:pt x="24332" y="1924402"/>
                    <a:pt x="14834" y="1914904"/>
                  </a:cubicBezTo>
                  <a:cubicBezTo>
                    <a:pt x="5336" y="1905406"/>
                    <a:pt x="0" y="1892524"/>
                    <a:pt x="0" y="1879092"/>
                  </a:cubicBezTo>
                  <a:lnTo>
                    <a:pt x="0" y="50646"/>
                  </a:lnTo>
                  <a:cubicBezTo>
                    <a:pt x="0" y="37213"/>
                    <a:pt x="5336" y="24332"/>
                    <a:pt x="14834" y="14834"/>
                  </a:cubicBezTo>
                  <a:cubicBezTo>
                    <a:pt x="24332" y="5336"/>
                    <a:pt x="37213" y="0"/>
                    <a:pt x="50646" y="0"/>
                  </a:cubicBezTo>
                  <a:close/>
                </a:path>
              </a:pathLst>
            </a:custGeom>
            <a:solidFill>
              <a:srgbClr val="FDF7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45072" name="TextBox 22"/>
            <p:cNvSpPr txBox="1">
              <a:spLocks noChangeArrowheads="1"/>
            </p:cNvSpPr>
            <p:nvPr/>
          </p:nvSpPr>
          <p:spPr bwMode="auto">
            <a:xfrm>
              <a:off x="0" y="-38100"/>
              <a:ext cx="101291" cy="196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1" tIns="50801" rIns="50801" bIns="50801"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2663"/>
                </a:lnSpc>
              </a:pPr>
              <a:endParaRPr lang="en-US" altLang="en-US">
                <a:solidFill>
                  <a:srgbClr val="000000"/>
                </a:solidFill>
              </a:endParaRPr>
            </a:p>
          </p:txBody>
        </p:sp>
      </p:grpSp>
      <p:sp>
        <p:nvSpPr>
          <p:cNvPr id="27" name="Freeform 27"/>
          <p:cNvSpPr/>
          <p:nvPr/>
        </p:nvSpPr>
        <p:spPr>
          <a:xfrm>
            <a:off x="886445" y="6950176"/>
            <a:ext cx="2165766" cy="2262788"/>
          </a:xfrm>
          <a:custGeom>
            <a:avLst/>
            <a:gdLst/>
            <a:ahLst/>
            <a:cxnLst/>
            <a:rect l="l" t="t" r="r" b="b"/>
            <a:pathLst>
              <a:path w="2165766" h="2262787">
                <a:moveTo>
                  <a:pt x="0" y="0"/>
                </a:moveTo>
                <a:lnTo>
                  <a:pt x="2165766" y="0"/>
                </a:lnTo>
                <a:lnTo>
                  <a:pt x="2165766" y="2262788"/>
                </a:lnTo>
                <a:lnTo>
                  <a:pt x="0" y="2262788"/>
                </a:lnTo>
                <a:lnTo>
                  <a:pt x="0" y="0"/>
                </a:lnTo>
                <a:close/>
              </a:path>
            </a:pathLst>
          </a:custGeom>
          <a:blipFill>
            <a:blip r:embed="rId5"/>
            <a:stretch>
              <a:fillRect l="-42748" t="-38645" r="-44844" b="-40903"/>
            </a:stretch>
          </a:blipFill>
        </p:spPr>
        <p:txBody>
          <a:bodyPr/>
          <a:lstStyle/>
          <a:p>
            <a:pPr defTabSz="914445">
              <a:defRPr/>
            </a:pPr>
            <a:endParaRPr lang="en-US">
              <a:solidFill>
                <a:prstClr val="black"/>
              </a:solidFill>
              <a:latin typeface="Calibri"/>
            </a:endParaRPr>
          </a:p>
        </p:txBody>
      </p:sp>
      <p:sp>
        <p:nvSpPr>
          <p:cNvPr id="28" name="TextBox 28"/>
          <p:cNvSpPr txBox="1"/>
          <p:nvPr/>
        </p:nvSpPr>
        <p:spPr>
          <a:xfrm>
            <a:off x="3019426" y="2119313"/>
            <a:ext cx="9510713" cy="3140283"/>
          </a:xfrm>
          <a:prstGeom prst="rect">
            <a:avLst/>
          </a:prstGeom>
        </p:spPr>
        <p:txBody>
          <a:bodyPr lIns="0" tIns="0" rIns="0" bIns="0">
            <a:spAutoFit/>
          </a:bodyPr>
          <a:lstStyle/>
          <a:p>
            <a:pPr algn="ctr" defTabSz="914445" rtl="1">
              <a:lnSpc>
                <a:spcPts val="12837"/>
              </a:lnSpc>
              <a:defRPr/>
            </a:pPr>
            <a:r>
              <a:rPr lang="ar-SA" sz="10800" b="1" dirty="0">
                <a:solidFill>
                  <a:srgbClr val="F2EDE7"/>
                </a:solidFill>
                <a:latin typeface="DIN NEXT™ ARABIC BOLD" panose="020B0803020203050203" pitchFamily="34" charset="-78"/>
                <a:ea typeface="Codec Pro Bold"/>
                <a:cs typeface="DIN NEXT™ ARABIC BOLD" panose="020B0803020203050203" pitchFamily="34" charset="-78"/>
                <a:sym typeface="Codec Pro Bold"/>
                <a:rtl/>
              </a:rPr>
              <a:t>      </a:t>
            </a:r>
            <a:r>
              <a:rPr lang="ar-EG" sz="10800" b="1" dirty="0">
                <a:solidFill>
                  <a:srgbClr val="F2EDE7"/>
                </a:solidFill>
                <a:latin typeface="DIN NEXT™ ARABIC BOLD" panose="020B0803020203050203" pitchFamily="34" charset="-78"/>
                <a:ea typeface="Codec Pro Bold"/>
                <a:cs typeface="DIN NEXT™ ARABIC BOLD" panose="020B0803020203050203" pitchFamily="34" charset="-78"/>
                <a:sym typeface="Codec Pro Bold"/>
                <a:rtl/>
              </a:rPr>
              <a:t>إدارة </a:t>
            </a:r>
            <a:r>
              <a:rPr lang="ar-EG" sz="10800" b="1" dirty="0">
                <a:solidFill>
                  <a:srgbClr val="F2EDE7"/>
                </a:solidFill>
                <a:latin typeface="DIN NEXT™ ARABIC BOLD" panose="020B0803020203050203" pitchFamily="34" charset="-78"/>
                <a:ea typeface="Cambria" panose="02040503050406030204" pitchFamily="18" charset="0"/>
                <a:cs typeface="DIN NEXT™ ARABIC BOLD" panose="020B0803020203050203" pitchFamily="34" charset="-78"/>
                <a:sym typeface="Codec Pro Bold"/>
                <a:rtl/>
              </a:rPr>
              <a:t>الأعمال</a:t>
            </a:r>
          </a:p>
          <a:p>
            <a:pPr algn="r" defTabSz="914445" rtl="1">
              <a:lnSpc>
                <a:spcPts val="12837"/>
              </a:lnSpc>
              <a:defRPr/>
            </a:pPr>
            <a:endParaRPr lang="ar-EG" sz="9170" b="1" dirty="0">
              <a:solidFill>
                <a:srgbClr val="F2EDE7"/>
              </a:solidFill>
              <a:latin typeface="Codec Pro Bold"/>
              <a:ea typeface="Codec Pro Bold"/>
              <a:cs typeface="Codec Pro Bold"/>
              <a:sym typeface="Codec Pro Bold"/>
              <a:rtl/>
            </a:endParaRPr>
          </a:p>
        </p:txBody>
      </p:sp>
      <p:sp>
        <p:nvSpPr>
          <p:cNvPr id="45068" name="TextBox 29"/>
          <p:cNvSpPr txBox="1">
            <a:spLocks noChangeArrowheads="1"/>
          </p:cNvSpPr>
          <p:nvPr/>
        </p:nvSpPr>
        <p:spPr bwMode="auto">
          <a:xfrm>
            <a:off x="2438400" y="3945733"/>
            <a:ext cx="9365457" cy="194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rtl="1">
              <a:lnSpc>
                <a:spcPts val="7594"/>
              </a:lnSpc>
            </a:pPr>
            <a:r>
              <a:rPr lang="ar-EG" altLang="en-US" sz="3600">
                <a:solidFill>
                  <a:srgbClr val="FFFFFF"/>
                </a:solidFill>
                <a:latin typeface="Cascadia Code" pitchFamily="49" charset="0"/>
                <a:cs typeface="Codec Pro" charset="0"/>
                <a:sym typeface="Codec Pro" charset="0"/>
              </a:rPr>
              <a:t>أساسياتها، ومفاهيمها، وتطبيقاتها </a:t>
            </a:r>
            <a:r>
              <a:rPr lang="ar-SA" altLang="en-US" sz="3600">
                <a:solidFill>
                  <a:srgbClr val="FFFFFF"/>
                </a:solidFill>
                <a:latin typeface="Cascadia Code" pitchFamily="49" charset="0"/>
                <a:cs typeface="Codec Pro" charset="0"/>
                <a:sym typeface="Codec Pro" charset="0"/>
              </a:rPr>
              <a:t> </a:t>
            </a:r>
            <a:r>
              <a:rPr lang="ar-EG" altLang="en-US" sz="3600">
                <a:solidFill>
                  <a:srgbClr val="FFFFFF"/>
                </a:solidFill>
                <a:latin typeface="Cascadia Code" pitchFamily="49" charset="0"/>
                <a:cs typeface="Codec Pro" charset="0"/>
                <a:sym typeface="Codec Pro" charset="0"/>
              </a:rPr>
              <a:t>المعاصرة</a:t>
            </a:r>
          </a:p>
          <a:p>
            <a:pPr algn="r" rtl="1">
              <a:lnSpc>
                <a:spcPts val="7594"/>
              </a:lnSpc>
            </a:pPr>
            <a:r>
              <a:rPr lang="ar-SA" altLang="en-US" sz="5400">
                <a:solidFill>
                  <a:srgbClr val="FFFFFF"/>
                </a:solidFill>
                <a:latin typeface="Codec Pro" charset="0"/>
                <a:cs typeface="Codec Pro" charset="0"/>
                <a:sym typeface="Codec Pro" charset="0"/>
              </a:rPr>
              <a:t>  </a:t>
            </a:r>
            <a:endParaRPr lang="ar-EG" altLang="en-US" sz="5400">
              <a:solidFill>
                <a:srgbClr val="FFFFFF"/>
              </a:solidFill>
              <a:latin typeface="Codec Pro" charset="0"/>
              <a:cs typeface="Codec Pro" charset="0"/>
              <a:sym typeface="Codec Pro" charset="0"/>
            </a:endParaRPr>
          </a:p>
        </p:txBody>
      </p:sp>
      <p:sp>
        <p:nvSpPr>
          <p:cNvPr id="30" name="TextBox 30"/>
          <p:cNvSpPr txBox="1"/>
          <p:nvPr/>
        </p:nvSpPr>
        <p:spPr>
          <a:xfrm>
            <a:off x="4876800" y="6119813"/>
            <a:ext cx="4374357" cy="1179810"/>
          </a:xfrm>
          <a:prstGeom prst="rect">
            <a:avLst/>
          </a:prstGeom>
        </p:spPr>
        <p:txBody>
          <a:bodyPr wrap="square" lIns="0" tIns="0" rIns="0" bIns="0">
            <a:spAutoFit/>
          </a:bodyPr>
          <a:lstStyle/>
          <a:p>
            <a:pPr algn="r" defTabSz="914445" rtl="1">
              <a:lnSpc>
                <a:spcPts val="4554"/>
              </a:lnSpc>
              <a:defRPr/>
            </a:pPr>
            <a:r>
              <a:rPr lang="ar-SA" sz="2801" dirty="0">
                <a:solidFill>
                  <a:srgbClr val="FFFFFF"/>
                </a:solidFill>
                <a:latin typeface="Cascadia Code" panose="020B0609020000020004" pitchFamily="49" charset="0"/>
                <a:ea typeface="Codec Pro"/>
                <a:cs typeface="Codec Pro"/>
                <a:sym typeface="Codec Pro"/>
                <a:rtl/>
              </a:rPr>
              <a:t>             </a:t>
            </a:r>
            <a:r>
              <a:rPr lang="ar-EG" sz="2801" dirty="0">
                <a:solidFill>
                  <a:srgbClr val="FFFFFF"/>
                </a:solidFill>
                <a:latin typeface="Cascadia Code" panose="020B0609020000020004" pitchFamily="49" charset="0"/>
                <a:ea typeface="Codec Pro"/>
                <a:cs typeface="Codec Pro"/>
                <a:sym typeface="Codec Pro"/>
                <a:rtl/>
              </a:rPr>
              <a:t>أ.د. أحمد الشميمري</a:t>
            </a:r>
          </a:p>
          <a:p>
            <a:pPr algn="r" defTabSz="914445" rtl="1">
              <a:lnSpc>
                <a:spcPts val="4554"/>
              </a:lnSpc>
              <a:defRPr/>
            </a:pPr>
            <a:r>
              <a:rPr lang="ar-SA" sz="2801" dirty="0">
                <a:solidFill>
                  <a:srgbClr val="FFFFFF"/>
                </a:solidFill>
                <a:latin typeface="Codec Pro"/>
                <a:ea typeface="Codec Pro"/>
                <a:cs typeface="Codec Pro"/>
                <a:sym typeface="Codec Pro"/>
                <a:rtl/>
              </a:rPr>
              <a:t>                   </a:t>
            </a:r>
            <a:endParaRPr lang="ar-EG" sz="2801" dirty="0">
              <a:solidFill>
                <a:srgbClr val="FFFFFF"/>
              </a:solidFill>
              <a:latin typeface="Codec Pro"/>
              <a:ea typeface="Codec Pro"/>
              <a:cs typeface="Codec Pro"/>
              <a:sym typeface="Codec Pro"/>
              <a:rtl/>
            </a:endParaRPr>
          </a:p>
        </p:txBody>
      </p:sp>
      <p:sp>
        <p:nvSpPr>
          <p:cNvPr id="31" name="TextBox 31"/>
          <p:cNvSpPr txBox="1"/>
          <p:nvPr/>
        </p:nvSpPr>
        <p:spPr>
          <a:xfrm>
            <a:off x="992983" y="9163050"/>
            <a:ext cx="2164556" cy="512961"/>
          </a:xfrm>
          <a:prstGeom prst="rect">
            <a:avLst/>
          </a:prstGeom>
        </p:spPr>
        <p:txBody>
          <a:bodyPr lIns="0" tIns="0" rIns="0" bIns="0">
            <a:spAutoFit/>
          </a:bodyPr>
          <a:lstStyle/>
          <a:p>
            <a:pPr defTabSz="914445">
              <a:lnSpc>
                <a:spcPts val="3995"/>
              </a:lnSpc>
              <a:defRPr/>
            </a:pPr>
            <a:r>
              <a:rPr lang="en-US" sz="2000" dirty="0">
                <a:solidFill>
                  <a:srgbClr val="EAE2D9"/>
                </a:solidFill>
                <a:latin typeface="Codec Pro"/>
                <a:ea typeface="Codec Pro"/>
                <a:cs typeface="Codec Pro"/>
                <a:sym typeface="Codec Pro"/>
              </a:rPr>
              <a:t>www.edarah.net</a:t>
            </a:r>
          </a:p>
        </p:txBody>
      </p:sp>
    </p:spTree>
    <p:extLst>
      <p:ext uri="{BB962C8B-B14F-4D97-AF65-F5344CB8AC3E}">
        <p14:creationId xmlns:p14="http://schemas.microsoft.com/office/powerpoint/2010/main" val="31584330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a:off x="6096000" y="190500"/>
            <a:ext cx="6019800" cy="12192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rot="-10800000">
            <a:off x="1370202" y="3462772"/>
            <a:ext cx="1800892" cy="1399131"/>
            <a:chOff x="0" y="0"/>
            <a:chExt cx="427284" cy="331961"/>
          </a:xfrm>
        </p:grpSpPr>
        <p:sp>
          <p:nvSpPr>
            <p:cNvPr id="3" name="Freeform 3"/>
            <p:cNvSpPr/>
            <p:nvPr/>
          </p:nvSpPr>
          <p:spPr>
            <a:xfrm>
              <a:off x="0" y="0"/>
              <a:ext cx="427284" cy="331961"/>
            </a:xfrm>
            <a:custGeom>
              <a:avLst/>
              <a:gdLst/>
              <a:ahLst/>
              <a:cxnLst/>
              <a:rect l="l" t="t" r="r" b="b"/>
              <a:pathLst>
                <a:path w="427284" h="331961">
                  <a:moveTo>
                    <a:pt x="213642" y="331961"/>
                  </a:moveTo>
                  <a:lnTo>
                    <a:pt x="427284" y="0"/>
                  </a:lnTo>
                  <a:lnTo>
                    <a:pt x="0" y="0"/>
                  </a:lnTo>
                  <a:lnTo>
                    <a:pt x="213642" y="331961"/>
                  </a:lnTo>
                  <a:close/>
                </a:path>
              </a:pathLst>
            </a:custGeom>
            <a:solidFill>
              <a:srgbClr val="CFA5BD"/>
            </a:solidFill>
          </p:spPr>
          <p:txBody>
            <a:bodyPr/>
            <a:lstStyle/>
            <a:p>
              <a:endParaRPr lang="en-US"/>
            </a:p>
          </p:txBody>
        </p:sp>
        <p:sp>
          <p:nvSpPr>
            <p:cNvPr id="4" name="TextBox 4"/>
            <p:cNvSpPr txBox="1"/>
            <p:nvPr/>
          </p:nvSpPr>
          <p:spPr>
            <a:xfrm>
              <a:off x="66763" y="-100113"/>
              <a:ext cx="293758" cy="277950"/>
            </a:xfrm>
            <a:prstGeom prst="rect">
              <a:avLst/>
            </a:prstGeom>
          </p:spPr>
          <p:txBody>
            <a:bodyPr lIns="50800" tIns="50800" rIns="50800" bIns="50800" rtlCol="0" anchor="ctr"/>
            <a:lstStyle/>
            <a:p>
              <a:pPr algn="ctr">
                <a:lnSpc>
                  <a:spcPts val="4200"/>
                </a:lnSpc>
              </a:pPr>
              <a:endParaRPr/>
            </a:p>
          </p:txBody>
        </p:sp>
      </p:grpSp>
      <p:grpSp>
        <p:nvGrpSpPr>
          <p:cNvPr id="5" name="Group 5"/>
          <p:cNvGrpSpPr/>
          <p:nvPr/>
        </p:nvGrpSpPr>
        <p:grpSpPr>
          <a:xfrm rot="-10800000">
            <a:off x="15399339" y="3462772"/>
            <a:ext cx="1800892" cy="1399131"/>
            <a:chOff x="0" y="0"/>
            <a:chExt cx="427284" cy="331961"/>
          </a:xfrm>
        </p:grpSpPr>
        <p:sp>
          <p:nvSpPr>
            <p:cNvPr id="6" name="Freeform 6"/>
            <p:cNvSpPr/>
            <p:nvPr/>
          </p:nvSpPr>
          <p:spPr>
            <a:xfrm>
              <a:off x="0" y="0"/>
              <a:ext cx="427284" cy="331961"/>
            </a:xfrm>
            <a:custGeom>
              <a:avLst/>
              <a:gdLst/>
              <a:ahLst/>
              <a:cxnLst/>
              <a:rect l="l" t="t" r="r" b="b"/>
              <a:pathLst>
                <a:path w="427284" h="331961">
                  <a:moveTo>
                    <a:pt x="213642" y="331961"/>
                  </a:moveTo>
                  <a:lnTo>
                    <a:pt x="427284" y="0"/>
                  </a:lnTo>
                  <a:lnTo>
                    <a:pt x="0" y="0"/>
                  </a:lnTo>
                  <a:lnTo>
                    <a:pt x="213642" y="331961"/>
                  </a:lnTo>
                  <a:close/>
                </a:path>
              </a:pathLst>
            </a:custGeom>
            <a:solidFill>
              <a:srgbClr val="6EB4A7"/>
            </a:solidFill>
          </p:spPr>
          <p:txBody>
            <a:bodyPr/>
            <a:lstStyle/>
            <a:p>
              <a:endParaRPr lang="en-US"/>
            </a:p>
          </p:txBody>
        </p:sp>
        <p:sp>
          <p:nvSpPr>
            <p:cNvPr id="7" name="TextBox 7"/>
            <p:cNvSpPr txBox="1"/>
            <p:nvPr/>
          </p:nvSpPr>
          <p:spPr>
            <a:xfrm>
              <a:off x="66763" y="-100113"/>
              <a:ext cx="293758" cy="277950"/>
            </a:xfrm>
            <a:prstGeom prst="rect">
              <a:avLst/>
            </a:prstGeom>
          </p:spPr>
          <p:txBody>
            <a:bodyPr lIns="50800" tIns="50800" rIns="50800" bIns="50800" rtlCol="0" anchor="ctr"/>
            <a:lstStyle/>
            <a:p>
              <a:pPr algn="ctr">
                <a:lnSpc>
                  <a:spcPts val="4200"/>
                </a:lnSpc>
              </a:pPr>
              <a:endParaRPr/>
            </a:p>
          </p:txBody>
        </p:sp>
      </p:grpSp>
      <p:grpSp>
        <p:nvGrpSpPr>
          <p:cNvPr id="8" name="Group 8"/>
          <p:cNvGrpSpPr/>
          <p:nvPr/>
        </p:nvGrpSpPr>
        <p:grpSpPr>
          <a:xfrm>
            <a:off x="9156157" y="8490569"/>
            <a:ext cx="1800892" cy="1215032"/>
            <a:chOff x="0" y="0"/>
            <a:chExt cx="427284" cy="288281"/>
          </a:xfrm>
        </p:grpSpPr>
        <p:sp>
          <p:nvSpPr>
            <p:cNvPr id="9" name="Freeform 9"/>
            <p:cNvSpPr/>
            <p:nvPr/>
          </p:nvSpPr>
          <p:spPr>
            <a:xfrm>
              <a:off x="0" y="0"/>
              <a:ext cx="427284" cy="288281"/>
            </a:xfrm>
            <a:custGeom>
              <a:avLst/>
              <a:gdLst/>
              <a:ahLst/>
              <a:cxnLst/>
              <a:rect l="l" t="t" r="r" b="b"/>
              <a:pathLst>
                <a:path w="427284" h="288281">
                  <a:moveTo>
                    <a:pt x="213642" y="288281"/>
                  </a:moveTo>
                  <a:lnTo>
                    <a:pt x="427284" y="0"/>
                  </a:lnTo>
                  <a:lnTo>
                    <a:pt x="0" y="0"/>
                  </a:lnTo>
                  <a:lnTo>
                    <a:pt x="213642" y="288281"/>
                  </a:lnTo>
                  <a:close/>
                </a:path>
              </a:pathLst>
            </a:custGeom>
            <a:solidFill>
              <a:srgbClr val="6EB4A7"/>
            </a:solidFill>
          </p:spPr>
          <p:txBody>
            <a:bodyPr/>
            <a:lstStyle/>
            <a:p>
              <a:endParaRPr lang="en-US"/>
            </a:p>
          </p:txBody>
        </p:sp>
        <p:sp>
          <p:nvSpPr>
            <p:cNvPr id="10" name="TextBox 10"/>
            <p:cNvSpPr txBox="1"/>
            <p:nvPr/>
          </p:nvSpPr>
          <p:spPr>
            <a:xfrm>
              <a:off x="66763" y="-103233"/>
              <a:ext cx="293758" cy="257670"/>
            </a:xfrm>
            <a:prstGeom prst="rect">
              <a:avLst/>
            </a:prstGeom>
          </p:spPr>
          <p:txBody>
            <a:bodyPr lIns="50800" tIns="50800" rIns="50800" bIns="50800" rtlCol="0" anchor="ctr"/>
            <a:lstStyle/>
            <a:p>
              <a:pPr algn="ctr">
                <a:lnSpc>
                  <a:spcPts val="4200"/>
                </a:lnSpc>
              </a:pPr>
              <a:endParaRPr/>
            </a:p>
          </p:txBody>
        </p:sp>
      </p:grpSp>
      <p:grpSp>
        <p:nvGrpSpPr>
          <p:cNvPr id="11" name="Group 11"/>
          <p:cNvGrpSpPr/>
          <p:nvPr/>
        </p:nvGrpSpPr>
        <p:grpSpPr>
          <a:xfrm>
            <a:off x="7628248" y="8490569"/>
            <a:ext cx="1800892" cy="1215032"/>
            <a:chOff x="0" y="0"/>
            <a:chExt cx="427284" cy="288281"/>
          </a:xfrm>
        </p:grpSpPr>
        <p:sp>
          <p:nvSpPr>
            <p:cNvPr id="12" name="Freeform 12"/>
            <p:cNvSpPr/>
            <p:nvPr/>
          </p:nvSpPr>
          <p:spPr>
            <a:xfrm>
              <a:off x="0" y="0"/>
              <a:ext cx="427284" cy="288281"/>
            </a:xfrm>
            <a:custGeom>
              <a:avLst/>
              <a:gdLst/>
              <a:ahLst/>
              <a:cxnLst/>
              <a:rect l="l" t="t" r="r" b="b"/>
              <a:pathLst>
                <a:path w="427284" h="288281">
                  <a:moveTo>
                    <a:pt x="213642" y="288281"/>
                  </a:moveTo>
                  <a:lnTo>
                    <a:pt x="427284" y="0"/>
                  </a:lnTo>
                  <a:lnTo>
                    <a:pt x="0" y="0"/>
                  </a:lnTo>
                  <a:lnTo>
                    <a:pt x="213642" y="288281"/>
                  </a:lnTo>
                  <a:close/>
                </a:path>
              </a:pathLst>
            </a:custGeom>
            <a:solidFill>
              <a:srgbClr val="CFA5BD"/>
            </a:solidFill>
          </p:spPr>
          <p:txBody>
            <a:bodyPr/>
            <a:lstStyle/>
            <a:p>
              <a:endParaRPr lang="en-US"/>
            </a:p>
          </p:txBody>
        </p:sp>
        <p:sp>
          <p:nvSpPr>
            <p:cNvPr id="13" name="TextBox 13"/>
            <p:cNvSpPr txBox="1"/>
            <p:nvPr/>
          </p:nvSpPr>
          <p:spPr>
            <a:xfrm>
              <a:off x="66763" y="-103233"/>
              <a:ext cx="293758" cy="257670"/>
            </a:xfrm>
            <a:prstGeom prst="rect">
              <a:avLst/>
            </a:prstGeom>
          </p:spPr>
          <p:txBody>
            <a:bodyPr lIns="50800" tIns="50800" rIns="50800" bIns="50800" rtlCol="0" anchor="ctr"/>
            <a:lstStyle/>
            <a:p>
              <a:pPr algn="ctr">
                <a:lnSpc>
                  <a:spcPts val="4200"/>
                </a:lnSpc>
              </a:pPr>
              <a:endParaRPr/>
            </a:p>
          </p:txBody>
        </p:sp>
      </p:grpSp>
      <p:sp>
        <p:nvSpPr>
          <p:cNvPr id="14" name="Freeform 14"/>
          <p:cNvSpPr/>
          <p:nvPr/>
        </p:nvSpPr>
        <p:spPr>
          <a:xfrm>
            <a:off x="1028700" y="4013331"/>
            <a:ext cx="16527897" cy="1062606"/>
          </a:xfrm>
          <a:custGeom>
            <a:avLst/>
            <a:gdLst/>
            <a:ahLst/>
            <a:cxnLst/>
            <a:rect l="l" t="t" r="r" b="b"/>
            <a:pathLst>
              <a:path w="16527897" h="1062606">
                <a:moveTo>
                  <a:pt x="0" y="0"/>
                </a:moveTo>
                <a:lnTo>
                  <a:pt x="16527897" y="0"/>
                </a:lnTo>
                <a:lnTo>
                  <a:pt x="16527897" y="1062606"/>
                </a:lnTo>
                <a:lnTo>
                  <a:pt x="0" y="1062606"/>
                </a:lnTo>
                <a:lnTo>
                  <a:pt x="0" y="0"/>
                </a:lnTo>
                <a:close/>
              </a:path>
            </a:pathLst>
          </a:custGeom>
          <a:blipFill>
            <a:blip r:embed="rId2">
              <a:alphaModFix amt="60000"/>
            </a:blip>
            <a:stretch>
              <a:fillRect b="-815131"/>
            </a:stretch>
          </a:blipFill>
        </p:spPr>
        <p:txBody>
          <a:bodyPr/>
          <a:lstStyle/>
          <a:p>
            <a:endParaRPr lang="en-US"/>
          </a:p>
        </p:txBody>
      </p:sp>
      <p:sp>
        <p:nvSpPr>
          <p:cNvPr id="15" name="Freeform 15"/>
          <p:cNvSpPr/>
          <p:nvPr/>
        </p:nvSpPr>
        <p:spPr>
          <a:xfrm flipV="1">
            <a:off x="1028700" y="8092435"/>
            <a:ext cx="16527897" cy="1062606"/>
          </a:xfrm>
          <a:custGeom>
            <a:avLst/>
            <a:gdLst/>
            <a:ahLst/>
            <a:cxnLst/>
            <a:rect l="l" t="t" r="r" b="b"/>
            <a:pathLst>
              <a:path w="16527897" h="1062606">
                <a:moveTo>
                  <a:pt x="0" y="1062606"/>
                </a:moveTo>
                <a:lnTo>
                  <a:pt x="16527897" y="1062606"/>
                </a:lnTo>
                <a:lnTo>
                  <a:pt x="16527897" y="0"/>
                </a:lnTo>
                <a:lnTo>
                  <a:pt x="0" y="0"/>
                </a:lnTo>
                <a:lnTo>
                  <a:pt x="0" y="1062606"/>
                </a:lnTo>
                <a:close/>
              </a:path>
            </a:pathLst>
          </a:custGeom>
          <a:blipFill>
            <a:blip r:embed="rId2">
              <a:alphaModFix amt="60000"/>
            </a:blip>
            <a:stretch>
              <a:fillRect b="-815131"/>
            </a:stretch>
          </a:blipFill>
        </p:spPr>
        <p:txBody>
          <a:bodyPr/>
          <a:lstStyle/>
          <a:p>
            <a:endParaRPr lang="en-US"/>
          </a:p>
        </p:txBody>
      </p:sp>
      <p:grpSp>
        <p:nvGrpSpPr>
          <p:cNvPr id="16" name="Group 16"/>
          <p:cNvGrpSpPr/>
          <p:nvPr/>
        </p:nvGrpSpPr>
        <p:grpSpPr>
          <a:xfrm>
            <a:off x="1498685" y="4339577"/>
            <a:ext cx="15587927" cy="4488891"/>
            <a:chOff x="0" y="0"/>
            <a:chExt cx="3699623" cy="1065389"/>
          </a:xfrm>
        </p:grpSpPr>
        <p:sp>
          <p:nvSpPr>
            <p:cNvPr id="17" name="Freeform 17"/>
            <p:cNvSpPr/>
            <p:nvPr/>
          </p:nvSpPr>
          <p:spPr>
            <a:xfrm>
              <a:off x="0" y="0"/>
              <a:ext cx="3699623" cy="1065389"/>
            </a:xfrm>
            <a:custGeom>
              <a:avLst/>
              <a:gdLst/>
              <a:ahLst/>
              <a:cxnLst/>
              <a:rect l="l" t="t" r="r" b="b"/>
              <a:pathLst>
                <a:path w="3699623" h="1065389">
                  <a:moveTo>
                    <a:pt x="0" y="0"/>
                  </a:moveTo>
                  <a:lnTo>
                    <a:pt x="3699623" y="0"/>
                  </a:lnTo>
                  <a:lnTo>
                    <a:pt x="3699623" y="1065389"/>
                  </a:lnTo>
                  <a:lnTo>
                    <a:pt x="0" y="1065389"/>
                  </a:lnTo>
                  <a:close/>
                </a:path>
              </a:pathLst>
            </a:custGeom>
            <a:solidFill>
              <a:srgbClr val="FFFFFF"/>
            </a:solidFill>
          </p:spPr>
          <p:txBody>
            <a:bodyPr/>
            <a:lstStyle/>
            <a:p>
              <a:endParaRPr lang="en-US"/>
            </a:p>
          </p:txBody>
        </p:sp>
        <p:sp>
          <p:nvSpPr>
            <p:cNvPr id="18" name="TextBox 18"/>
            <p:cNvSpPr txBox="1"/>
            <p:nvPr/>
          </p:nvSpPr>
          <p:spPr>
            <a:xfrm>
              <a:off x="0" y="-123825"/>
              <a:ext cx="3699623" cy="1189214"/>
            </a:xfrm>
            <a:prstGeom prst="rect">
              <a:avLst/>
            </a:prstGeom>
          </p:spPr>
          <p:txBody>
            <a:bodyPr lIns="50800" tIns="50800" rIns="50800" bIns="50800" rtlCol="0" anchor="ctr"/>
            <a:lstStyle/>
            <a:p>
              <a:pPr algn="ctr">
                <a:lnSpc>
                  <a:spcPts val="4200"/>
                </a:lnSpc>
                <a:spcBef>
                  <a:spcPct val="0"/>
                </a:spcBef>
              </a:pPr>
              <a:endParaRPr/>
            </a:p>
          </p:txBody>
        </p:sp>
      </p:grpSp>
      <p:grpSp>
        <p:nvGrpSpPr>
          <p:cNvPr id="19" name="Group 19"/>
          <p:cNvGrpSpPr/>
          <p:nvPr/>
        </p:nvGrpSpPr>
        <p:grpSpPr>
          <a:xfrm>
            <a:off x="8626769" y="6072081"/>
            <a:ext cx="1331758" cy="1331758"/>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EB1"/>
            </a:solidFill>
          </p:spPr>
          <p:txBody>
            <a:bodyPr/>
            <a:lstStyle/>
            <a:p>
              <a:endParaRPr lang="en-US"/>
            </a:p>
          </p:txBody>
        </p:sp>
        <p:sp>
          <p:nvSpPr>
            <p:cNvPr id="21" name="TextBox 21"/>
            <p:cNvSpPr txBox="1"/>
            <p:nvPr/>
          </p:nvSpPr>
          <p:spPr>
            <a:xfrm>
              <a:off x="76200" y="-47625"/>
              <a:ext cx="660400" cy="784225"/>
            </a:xfrm>
            <a:prstGeom prst="rect">
              <a:avLst/>
            </a:prstGeom>
          </p:spPr>
          <p:txBody>
            <a:bodyPr lIns="50800" tIns="50800" rIns="50800" bIns="50800" rtlCol="0" anchor="ctr"/>
            <a:lstStyle/>
            <a:p>
              <a:pPr algn="ctr">
                <a:lnSpc>
                  <a:spcPts val="4200"/>
                </a:lnSpc>
              </a:pPr>
              <a:endParaRPr/>
            </a:p>
          </p:txBody>
        </p:sp>
      </p:grpSp>
      <p:sp>
        <p:nvSpPr>
          <p:cNvPr id="22" name="TextBox 22"/>
          <p:cNvSpPr txBox="1"/>
          <p:nvPr/>
        </p:nvSpPr>
        <p:spPr>
          <a:xfrm>
            <a:off x="8508970" y="6456092"/>
            <a:ext cx="1567358" cy="495300"/>
          </a:xfrm>
          <a:prstGeom prst="rect">
            <a:avLst/>
          </a:prstGeom>
        </p:spPr>
        <p:txBody>
          <a:bodyPr lIns="0" tIns="0" rIns="0" bIns="0" rtlCol="0" anchor="t">
            <a:spAutoFit/>
          </a:bodyPr>
          <a:lstStyle/>
          <a:p>
            <a:pPr algn="ctr">
              <a:lnSpc>
                <a:spcPts val="3300"/>
              </a:lnSpc>
            </a:pPr>
            <a:r>
              <a:rPr lang="en-US" sz="3000" b="1">
                <a:solidFill>
                  <a:srgbClr val="404040"/>
                </a:solidFill>
                <a:latin typeface="Tajawal Bold"/>
                <a:ea typeface="Tajawal Bold"/>
                <a:cs typeface="Tajawal Bold"/>
                <a:sym typeface="Tajawal Bold"/>
              </a:rPr>
              <a:t>VS</a:t>
            </a:r>
          </a:p>
        </p:txBody>
      </p:sp>
      <p:grpSp>
        <p:nvGrpSpPr>
          <p:cNvPr id="23" name="Group 23"/>
          <p:cNvGrpSpPr/>
          <p:nvPr/>
        </p:nvGrpSpPr>
        <p:grpSpPr>
          <a:xfrm>
            <a:off x="2270648" y="3462773"/>
            <a:ext cx="6242829" cy="2442728"/>
            <a:chOff x="0" y="0"/>
            <a:chExt cx="1481667" cy="1481667"/>
          </a:xfrm>
        </p:grpSpPr>
        <p:sp>
          <p:nvSpPr>
            <p:cNvPr id="24" name="Freeform 24"/>
            <p:cNvSpPr/>
            <p:nvPr/>
          </p:nvSpPr>
          <p:spPr>
            <a:xfrm>
              <a:off x="0" y="0"/>
              <a:ext cx="1481667" cy="1481667"/>
            </a:xfrm>
            <a:custGeom>
              <a:avLst/>
              <a:gdLst/>
              <a:ahLst/>
              <a:cxnLst/>
              <a:rect l="l" t="t" r="r" b="b"/>
              <a:pathLst>
                <a:path w="1481667" h="1481667">
                  <a:moveTo>
                    <a:pt x="1278467" y="0"/>
                  </a:moveTo>
                  <a:lnTo>
                    <a:pt x="0" y="0"/>
                  </a:lnTo>
                  <a:lnTo>
                    <a:pt x="203200" y="1481667"/>
                  </a:lnTo>
                  <a:lnTo>
                    <a:pt x="1481667" y="1481667"/>
                  </a:lnTo>
                  <a:lnTo>
                    <a:pt x="1278467" y="0"/>
                  </a:lnTo>
                  <a:close/>
                </a:path>
              </a:pathLst>
            </a:custGeom>
            <a:solidFill>
              <a:srgbClr val="E8C2D8"/>
            </a:solidFill>
          </p:spPr>
          <p:txBody>
            <a:bodyPr/>
            <a:lstStyle/>
            <a:p>
              <a:endParaRPr lang="en-US"/>
            </a:p>
          </p:txBody>
        </p:sp>
        <p:sp>
          <p:nvSpPr>
            <p:cNvPr id="25" name="TextBox 25"/>
            <p:cNvSpPr txBox="1"/>
            <p:nvPr/>
          </p:nvSpPr>
          <p:spPr>
            <a:xfrm>
              <a:off x="101600" y="-123825"/>
              <a:ext cx="1278467" cy="1605492"/>
            </a:xfrm>
            <a:prstGeom prst="rect">
              <a:avLst/>
            </a:prstGeom>
          </p:spPr>
          <p:txBody>
            <a:bodyPr lIns="50800" tIns="50800" rIns="50800" bIns="50800" rtlCol="0" anchor="ctr"/>
            <a:lstStyle/>
            <a:p>
              <a:pPr algn="ctr">
                <a:lnSpc>
                  <a:spcPts val="4200"/>
                </a:lnSpc>
              </a:pPr>
              <a:endParaRPr/>
            </a:p>
          </p:txBody>
        </p:sp>
      </p:grpSp>
      <p:grpSp>
        <p:nvGrpSpPr>
          <p:cNvPr id="26" name="Group 26"/>
          <p:cNvGrpSpPr/>
          <p:nvPr/>
        </p:nvGrpSpPr>
        <p:grpSpPr>
          <a:xfrm>
            <a:off x="10058752" y="3462773"/>
            <a:ext cx="6242829" cy="2442728"/>
            <a:chOff x="0" y="0"/>
            <a:chExt cx="1481667" cy="1481667"/>
          </a:xfrm>
        </p:grpSpPr>
        <p:sp>
          <p:nvSpPr>
            <p:cNvPr id="27" name="Freeform 27"/>
            <p:cNvSpPr/>
            <p:nvPr/>
          </p:nvSpPr>
          <p:spPr>
            <a:xfrm>
              <a:off x="0" y="0"/>
              <a:ext cx="1481667" cy="1481667"/>
            </a:xfrm>
            <a:custGeom>
              <a:avLst/>
              <a:gdLst/>
              <a:ahLst/>
              <a:cxnLst/>
              <a:rect l="l" t="t" r="r" b="b"/>
              <a:pathLst>
                <a:path w="1481667" h="1481667">
                  <a:moveTo>
                    <a:pt x="203200" y="0"/>
                  </a:moveTo>
                  <a:lnTo>
                    <a:pt x="1481667" y="0"/>
                  </a:lnTo>
                  <a:lnTo>
                    <a:pt x="1278467" y="1481667"/>
                  </a:lnTo>
                  <a:lnTo>
                    <a:pt x="0" y="1481667"/>
                  </a:lnTo>
                  <a:lnTo>
                    <a:pt x="203200" y="0"/>
                  </a:lnTo>
                  <a:close/>
                </a:path>
              </a:pathLst>
            </a:custGeom>
            <a:solidFill>
              <a:srgbClr val="8BCFC2"/>
            </a:solidFill>
          </p:spPr>
          <p:txBody>
            <a:bodyPr/>
            <a:lstStyle/>
            <a:p>
              <a:endParaRPr lang="en-US"/>
            </a:p>
          </p:txBody>
        </p:sp>
        <p:sp>
          <p:nvSpPr>
            <p:cNvPr id="28" name="TextBox 28"/>
            <p:cNvSpPr txBox="1"/>
            <p:nvPr/>
          </p:nvSpPr>
          <p:spPr>
            <a:xfrm>
              <a:off x="101600" y="-123825"/>
              <a:ext cx="1278467" cy="1605492"/>
            </a:xfrm>
            <a:prstGeom prst="rect">
              <a:avLst/>
            </a:prstGeom>
          </p:spPr>
          <p:txBody>
            <a:bodyPr lIns="50800" tIns="50800" rIns="50800" bIns="50800" rtlCol="0" anchor="ctr"/>
            <a:lstStyle/>
            <a:p>
              <a:pPr algn="ctr">
                <a:lnSpc>
                  <a:spcPts val="4200"/>
                </a:lnSpc>
              </a:pPr>
              <a:endParaRPr/>
            </a:p>
          </p:txBody>
        </p:sp>
      </p:grpSp>
      <p:sp>
        <p:nvSpPr>
          <p:cNvPr id="29" name="TextBox 29"/>
          <p:cNvSpPr txBox="1"/>
          <p:nvPr/>
        </p:nvSpPr>
        <p:spPr>
          <a:xfrm>
            <a:off x="2667000" y="2628900"/>
            <a:ext cx="4756441" cy="432811"/>
          </a:xfrm>
          <a:prstGeom prst="rect">
            <a:avLst/>
          </a:prstGeom>
        </p:spPr>
        <p:txBody>
          <a:bodyPr lIns="0" tIns="0" rIns="0" bIns="0" rtlCol="0" anchor="t">
            <a:spAutoFit/>
          </a:bodyPr>
          <a:lstStyle/>
          <a:p>
            <a:pPr algn="ctr" rtl="1">
              <a:lnSpc>
                <a:spcPts val="3300"/>
              </a:lnSpc>
            </a:pPr>
            <a:r>
              <a:rPr lang="ar-EG" sz="3000" b="1" spc="150" dirty="0">
                <a:solidFill>
                  <a:srgbClr val="000000"/>
                </a:solidFill>
                <a:latin typeface="Tajawal Bold"/>
                <a:ea typeface="Tajawal Bold"/>
                <a:cs typeface="Tajawal Bold"/>
                <a:sym typeface="Tajawal Bold"/>
                <a:rtl/>
              </a:rPr>
              <a:t>نتائج سلبية</a:t>
            </a:r>
          </a:p>
        </p:txBody>
      </p:sp>
      <p:sp>
        <p:nvSpPr>
          <p:cNvPr id="30" name="TextBox 30"/>
          <p:cNvSpPr txBox="1"/>
          <p:nvPr/>
        </p:nvSpPr>
        <p:spPr>
          <a:xfrm>
            <a:off x="11201400" y="2552700"/>
            <a:ext cx="4756441" cy="432811"/>
          </a:xfrm>
          <a:prstGeom prst="rect">
            <a:avLst/>
          </a:prstGeom>
        </p:spPr>
        <p:txBody>
          <a:bodyPr lIns="0" tIns="0" rIns="0" bIns="0" rtlCol="0" anchor="t">
            <a:spAutoFit/>
          </a:bodyPr>
          <a:lstStyle/>
          <a:p>
            <a:pPr algn="ctr" rtl="1">
              <a:lnSpc>
                <a:spcPts val="3300"/>
              </a:lnSpc>
            </a:pPr>
            <a:r>
              <a:rPr lang="ar-EG" sz="3000" b="1" spc="150" dirty="0">
                <a:solidFill>
                  <a:srgbClr val="000000"/>
                </a:solidFill>
                <a:latin typeface="Tajawal Bold"/>
                <a:ea typeface="Tajawal Bold"/>
                <a:cs typeface="Tajawal Bold"/>
                <a:sym typeface="Tajawal Bold"/>
                <a:rtl/>
              </a:rPr>
              <a:t>نتائج إيجابية</a:t>
            </a:r>
          </a:p>
        </p:txBody>
      </p:sp>
      <p:sp>
        <p:nvSpPr>
          <p:cNvPr id="31" name="TextBox 31"/>
          <p:cNvSpPr txBox="1"/>
          <p:nvPr/>
        </p:nvSpPr>
        <p:spPr>
          <a:xfrm>
            <a:off x="2743200" y="3848100"/>
            <a:ext cx="4727209" cy="1154162"/>
          </a:xfrm>
          <a:prstGeom prst="rect">
            <a:avLst/>
          </a:prstGeom>
        </p:spPr>
        <p:txBody>
          <a:bodyPr lIns="0" tIns="0" rIns="0" bIns="0" rtlCol="0" anchor="t">
            <a:spAutoFit/>
          </a:bodyPr>
          <a:lstStyle/>
          <a:p>
            <a:pPr marL="0" lvl="1" algn="r" rtl="1">
              <a:lnSpc>
                <a:spcPct val="200000"/>
              </a:lnSpc>
              <a:spcBef>
                <a:spcPct val="0"/>
              </a:spcBef>
            </a:pPr>
            <a:r>
              <a:rPr lang="ar-SA" altLang="en-US" sz="2000" dirty="0">
                <a:latin typeface="Tajawal Bold" panose="020B0604020202020204" charset="-78"/>
                <a:cs typeface="Tajawal Bold" panose="020B0604020202020204" charset="-78"/>
              </a:rPr>
              <a:t>وهي التي تتأتى بانحراف التنفيذ الفعلي عن المعايير الكمية والوصفية المقررة</a:t>
            </a:r>
            <a:r>
              <a:rPr lang="ar-SA" altLang="en-US" sz="2000" dirty="0">
                <a:solidFill>
                  <a:srgbClr val="002060"/>
                </a:solidFill>
                <a:latin typeface="Tajawal Bold" panose="020B0604020202020204" charset="-78"/>
                <a:cs typeface="Tajawal Bold" panose="020B0604020202020204" charset="-78"/>
              </a:rPr>
              <a:t>.</a:t>
            </a:r>
            <a:endParaRPr lang="ar-SA" altLang="en-US" sz="2000" dirty="0">
              <a:latin typeface="Tajawal Bold" panose="020B0604020202020204" charset="-78"/>
              <a:cs typeface="Tajawal Bold" panose="020B0604020202020204" charset="-78"/>
            </a:endParaRPr>
          </a:p>
        </p:txBody>
      </p:sp>
      <p:sp>
        <p:nvSpPr>
          <p:cNvPr id="32" name="TextBox 32"/>
          <p:cNvSpPr txBox="1"/>
          <p:nvPr/>
        </p:nvSpPr>
        <p:spPr>
          <a:xfrm>
            <a:off x="10820400" y="3924300"/>
            <a:ext cx="4590980" cy="1154162"/>
          </a:xfrm>
          <a:prstGeom prst="rect">
            <a:avLst/>
          </a:prstGeom>
        </p:spPr>
        <p:txBody>
          <a:bodyPr lIns="0" tIns="0" rIns="0" bIns="0" rtlCol="0" anchor="t">
            <a:spAutoFit/>
          </a:bodyPr>
          <a:lstStyle/>
          <a:p>
            <a:pPr marL="0" lvl="1" algn="r" rtl="1">
              <a:lnSpc>
                <a:spcPct val="200000"/>
              </a:lnSpc>
              <a:spcBef>
                <a:spcPct val="0"/>
              </a:spcBef>
            </a:pPr>
            <a:r>
              <a:rPr lang="ar-SA" altLang="en-US" sz="2000" dirty="0">
                <a:latin typeface="Tajawal Bold" panose="020B0604020202020204" charset="-78"/>
                <a:cs typeface="Tajawal Bold" panose="020B0604020202020204" charset="-78"/>
              </a:rPr>
              <a:t>وهي التي تتحقق بالتنفيذ الفعلي للمعايير الكمية والوصفية المقررة.</a:t>
            </a:r>
          </a:p>
        </p:txBody>
      </p:sp>
      <p:sp>
        <p:nvSpPr>
          <p:cNvPr id="33" name="TextBox 33"/>
          <p:cNvSpPr txBox="1"/>
          <p:nvPr/>
        </p:nvSpPr>
        <p:spPr>
          <a:xfrm>
            <a:off x="6018905" y="332305"/>
            <a:ext cx="6019799" cy="719428"/>
          </a:xfrm>
          <a:prstGeom prst="rect">
            <a:avLst/>
          </a:prstGeom>
        </p:spPr>
        <p:txBody>
          <a:bodyPr wrap="square" lIns="0" tIns="0" rIns="0" bIns="0" rtlCol="0" anchor="t">
            <a:spAutoFit/>
          </a:bodyPr>
          <a:lstStyle/>
          <a:p>
            <a:pPr algn="ctr" rtl="1">
              <a:lnSpc>
                <a:spcPts val="6159"/>
              </a:lnSpc>
              <a:spcBef>
                <a:spcPct val="0"/>
              </a:spcBef>
            </a:pPr>
            <a:r>
              <a:rPr lang="ar-EG" sz="3200" b="1" dirty="0">
                <a:solidFill>
                  <a:schemeClr val="bg1"/>
                </a:solidFill>
                <a:latin typeface="Tajawal Bold"/>
                <a:ea typeface="Tajawal Bold"/>
                <a:cs typeface="Tajawal Bold"/>
                <a:sym typeface="Tajawal Bold"/>
                <a:rtl/>
              </a:rPr>
              <a:t>خطوات الرقابة </a:t>
            </a:r>
            <a:r>
              <a:rPr lang="en-US" sz="3200" b="1" dirty="0">
                <a:solidFill>
                  <a:schemeClr val="bg1"/>
                </a:solidFill>
                <a:latin typeface="Tajawal Bold"/>
                <a:ea typeface="Tajawal Bold"/>
                <a:cs typeface="Tajawal Bold"/>
                <a:sym typeface="Tajawal Bold"/>
                <a:rtl/>
              </a:rPr>
              <a:t>Steps Of Control</a:t>
            </a:r>
          </a:p>
        </p:txBody>
      </p:sp>
      <p:grpSp>
        <p:nvGrpSpPr>
          <p:cNvPr id="35" name="Group 35"/>
          <p:cNvGrpSpPr/>
          <p:nvPr/>
        </p:nvGrpSpPr>
        <p:grpSpPr>
          <a:xfrm>
            <a:off x="17259300" y="0"/>
            <a:ext cx="1694792" cy="10287000"/>
            <a:chOff x="0" y="0"/>
            <a:chExt cx="446365" cy="2709333"/>
          </a:xfrm>
        </p:grpSpPr>
        <p:sp>
          <p:nvSpPr>
            <p:cNvPr id="36" name="Freeform 36"/>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37" name="TextBox 37"/>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a:off x="0" y="0"/>
            <a:ext cx="1028700" cy="1028700"/>
            <a:chOff x="0" y="0"/>
            <a:chExt cx="812800" cy="812800"/>
          </a:xfrm>
        </p:grpSpPr>
        <p:sp>
          <p:nvSpPr>
            <p:cNvPr id="39" name="Freeform 3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0" name="TextBox 4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46" name="Group 8"/>
          <p:cNvGrpSpPr/>
          <p:nvPr/>
        </p:nvGrpSpPr>
        <p:grpSpPr>
          <a:xfrm>
            <a:off x="0" y="6690087"/>
            <a:ext cx="1028700" cy="3177813"/>
            <a:chOff x="0" y="0"/>
            <a:chExt cx="812800" cy="2510865"/>
          </a:xfrm>
        </p:grpSpPr>
        <p:sp>
          <p:nvSpPr>
            <p:cNvPr id="47"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48"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49" name="Freeform 11"/>
          <p:cNvSpPr/>
          <p:nvPr/>
        </p:nvSpPr>
        <p:spPr>
          <a:xfrm rot="2651781">
            <a:off x="912380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3"/>
            <a:stretch>
              <a:fillRect/>
            </a:stretch>
          </a:blipFill>
        </p:spPr>
        <p:txBody>
          <a:bodyPr/>
          <a:lstStyle/>
          <a:p>
            <a:endParaRPr lang="en-US"/>
          </a:p>
        </p:txBody>
      </p:sp>
      <p:sp>
        <p:nvSpPr>
          <p:cNvPr id="50" name="TextBox 49"/>
          <p:cNvSpPr txBox="1"/>
          <p:nvPr/>
        </p:nvSpPr>
        <p:spPr>
          <a:xfrm>
            <a:off x="9065380" y="9702225"/>
            <a:ext cx="686132" cy="584775"/>
          </a:xfrm>
          <a:prstGeom prst="rect">
            <a:avLst/>
          </a:prstGeom>
          <a:noFill/>
        </p:spPr>
        <p:txBody>
          <a:bodyPr wrap="square" rtlCol="0">
            <a:spAutoFit/>
          </a:bodyPr>
          <a:lstStyle/>
          <a:p>
            <a:pPr algn="ctr"/>
            <a:r>
              <a:rPr lang="en-US" sz="3200" b="1" dirty="0">
                <a:solidFill>
                  <a:schemeClr val="bg1"/>
                </a:solidFill>
              </a:rPr>
              <a:t>9</a:t>
            </a:r>
          </a:p>
        </p:txBody>
      </p:sp>
      <p:sp>
        <p:nvSpPr>
          <p:cNvPr id="51"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34" name="Rectangle 33"/>
          <p:cNvSpPr/>
          <p:nvPr/>
        </p:nvSpPr>
        <p:spPr>
          <a:xfrm>
            <a:off x="7628248" y="1603452"/>
            <a:ext cx="9195157" cy="646331"/>
          </a:xfrm>
          <a:prstGeom prst="rect">
            <a:avLst/>
          </a:prstGeom>
        </p:spPr>
        <p:txBody>
          <a:bodyPr wrap="square">
            <a:spAutoFit/>
          </a:bodyPr>
          <a:lstStyle/>
          <a:p>
            <a:pPr algn="r" rtl="1">
              <a:lnSpc>
                <a:spcPct val="100000"/>
              </a:lnSpc>
              <a:spcBef>
                <a:spcPct val="0"/>
              </a:spcBef>
              <a:buFontTx/>
              <a:buNone/>
            </a:pPr>
            <a:r>
              <a:rPr lang="ar-SA" altLang="ar-SA" sz="3600" b="1" dirty="0">
                <a:solidFill>
                  <a:srgbClr val="002060"/>
                </a:solidFill>
                <a:latin typeface="Tajawal" panose="00000500000000000000" pitchFamily="2" charset="-78"/>
                <a:cs typeface="Tajawal" panose="00000500000000000000" pitchFamily="2" charset="-78"/>
              </a:rPr>
              <a:t>الخطوة الثالثة: تصويب الانحرافات</a:t>
            </a:r>
          </a:p>
        </p:txBody>
      </p:sp>
    </p:spTree>
    <p:extLst>
      <p:ext uri="{BB962C8B-B14F-4D97-AF65-F5344CB8AC3E}">
        <p14:creationId xmlns:p14="http://schemas.microsoft.com/office/powerpoint/2010/main" val="1453140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sp>
        <p:nvSpPr>
          <p:cNvPr id="3" name="Freeform 3"/>
          <p:cNvSpPr/>
          <p:nvPr/>
        </p:nvSpPr>
        <p:spPr>
          <a:xfrm rot="-10800000">
            <a:off x="3276600" y="876300"/>
            <a:ext cx="14638225" cy="8229600"/>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3"/>
            <a:stretch>
              <a:fillRect l="-36215"/>
            </a:stretch>
          </a:blipFill>
        </p:spPr>
        <p:txBody>
          <a:bodyPr/>
          <a:lstStyle/>
          <a:p>
            <a:endParaRPr lang="en-US"/>
          </a:p>
        </p:txBody>
      </p:sp>
      <p:grpSp>
        <p:nvGrpSpPr>
          <p:cNvPr id="4" name="Group 4"/>
          <p:cNvGrpSpPr>
            <a:grpSpLocks noChangeAspect="1"/>
          </p:cNvGrpSpPr>
          <p:nvPr/>
        </p:nvGrpSpPr>
        <p:grpSpPr>
          <a:xfrm>
            <a:off x="185976" y="2721908"/>
            <a:ext cx="5295887" cy="5469592"/>
            <a:chOff x="0" y="0"/>
            <a:chExt cx="6350000" cy="6558280"/>
          </a:xfrm>
        </p:grpSpPr>
        <p:sp>
          <p:nvSpPr>
            <p:cNvPr id="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27567" r="-27567"/>
              </a:stretch>
            </a:blipFill>
          </p:spPr>
          <p:txBody>
            <a:bodyPr/>
            <a:lstStyle/>
            <a:p>
              <a:endParaRPr lang="en-US"/>
            </a:p>
          </p:txBody>
        </p:sp>
        <p:sp>
          <p:nvSpPr>
            <p:cNvPr id="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
        <p:nvSpPr>
          <p:cNvPr id="7" name="Freeform 7"/>
          <p:cNvSpPr/>
          <p:nvPr/>
        </p:nvSpPr>
        <p:spPr>
          <a:xfrm rot="-5400000">
            <a:off x="7166568" y="693549"/>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5"/>
            <a:stretch>
              <a:fillRect/>
            </a:stretch>
          </a:blipFill>
        </p:spPr>
        <p:txBody>
          <a:bodyPr/>
          <a:lstStyle/>
          <a:p>
            <a:endParaRPr lang="en-US"/>
          </a:p>
        </p:txBody>
      </p:sp>
      <p:sp>
        <p:nvSpPr>
          <p:cNvPr id="8" name="Freeform 8"/>
          <p:cNvSpPr/>
          <p:nvPr/>
        </p:nvSpPr>
        <p:spPr>
          <a:xfrm>
            <a:off x="14310910" y="8763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6"/>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9215676" y="1333500"/>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grpSp>
      <p:sp>
        <p:nvSpPr>
          <p:cNvPr id="16" name="TextBox 16"/>
          <p:cNvSpPr txBox="1"/>
          <p:nvPr/>
        </p:nvSpPr>
        <p:spPr>
          <a:xfrm>
            <a:off x="9428147" y="1781173"/>
            <a:ext cx="8049650" cy="615553"/>
          </a:xfrm>
          <a:prstGeom prst="rect">
            <a:avLst/>
          </a:prstGeom>
        </p:spPr>
        <p:txBody>
          <a:bodyPr wrap="square" lIns="0" tIns="0" rIns="0" bIns="0" rtlCol="0" anchor="t">
            <a:spAutoFit/>
          </a:bodyPr>
          <a:lstStyle/>
          <a:p>
            <a:pPr algn="r" rtl="1"/>
            <a:r>
              <a:rPr lang="ar-EG" sz="4000" b="1" dirty="0">
                <a:solidFill>
                  <a:srgbClr val="000000"/>
                </a:solidFill>
                <a:latin typeface="Tajawal Bold"/>
                <a:ea typeface="Tajawal Bold"/>
                <a:cs typeface="Tajawal Bold"/>
                <a:sym typeface="League Spartan"/>
                <a:rtl/>
              </a:rPr>
              <a:t>خطوات الرقابة </a:t>
            </a:r>
            <a:r>
              <a:rPr lang="en-US" sz="4000" b="1" dirty="0">
                <a:solidFill>
                  <a:srgbClr val="000000"/>
                </a:solidFill>
                <a:latin typeface="Tajawal Bold"/>
                <a:ea typeface="Tajawal Bold"/>
                <a:cs typeface="Tajawal Bold"/>
                <a:sym typeface="League Spartan"/>
                <a:rtl/>
              </a:rPr>
              <a:t>Steps Of Control</a:t>
            </a:r>
          </a:p>
        </p:txBody>
      </p:sp>
      <p:sp>
        <p:nvSpPr>
          <p:cNvPr id="1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8"/>
            <a:stretch>
              <a:fillRect/>
            </a:stretch>
          </a:blipFill>
        </p:spPr>
        <p:txBody>
          <a:bodyPr/>
          <a:lstStyle/>
          <a:p>
            <a:endParaRPr lang="en-US"/>
          </a:p>
        </p:txBody>
      </p:sp>
      <p:sp>
        <p:nvSpPr>
          <p:cNvPr id="20" name="TextBox 19"/>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10</a:t>
            </a:r>
          </a:p>
        </p:txBody>
      </p:sp>
      <p:sp>
        <p:nvSpPr>
          <p:cNvPr id="21"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28" name="Oval 80"/>
          <p:cNvSpPr/>
          <p:nvPr/>
        </p:nvSpPr>
        <p:spPr>
          <a:xfrm>
            <a:off x="17197387" y="3729037"/>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2400" dirty="0">
              <a:solidFill>
                <a:schemeClr val="bg1">
                  <a:lumMod val="75000"/>
                </a:schemeClr>
              </a:solidFill>
              <a:latin typeface="Tajawal Bold" panose="020B0604020202020204" charset="-78"/>
              <a:cs typeface="Tajawal Bold" panose="020B0604020202020204" charset="-78"/>
            </a:endParaRPr>
          </a:p>
        </p:txBody>
      </p:sp>
      <p:sp>
        <p:nvSpPr>
          <p:cNvPr id="29" name="مستطيل 15"/>
          <p:cNvSpPr>
            <a:spLocks noChangeArrowheads="1"/>
          </p:cNvSpPr>
          <p:nvPr/>
        </p:nvSpPr>
        <p:spPr bwMode="auto">
          <a:xfrm>
            <a:off x="9267332" y="3650962"/>
            <a:ext cx="77851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pPr>
            <a:r>
              <a:rPr lang="ar-SA" altLang="ar-SA" sz="3200" b="1" dirty="0">
                <a:solidFill>
                  <a:srgbClr val="002060"/>
                </a:solidFill>
                <a:latin typeface="Tajawal Bold" panose="020B0604020202020204" charset="-78"/>
                <a:cs typeface="Tajawal Bold" panose="020B0604020202020204" charset="-78"/>
              </a:rPr>
              <a:t>الخطوة الرابعة: اقتراح الحلول البديلة</a:t>
            </a:r>
          </a:p>
        </p:txBody>
      </p:sp>
      <p:sp>
        <p:nvSpPr>
          <p:cNvPr id="30" name="TextBox 2"/>
          <p:cNvSpPr txBox="1">
            <a:spLocks noChangeArrowheads="1"/>
          </p:cNvSpPr>
          <p:nvPr/>
        </p:nvSpPr>
        <p:spPr bwMode="auto">
          <a:xfrm>
            <a:off x="5943600" y="4305300"/>
            <a:ext cx="1140936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98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Low" rtl="1">
              <a:lnSpc>
                <a:spcPct val="200000"/>
              </a:lnSpc>
              <a:spcBef>
                <a:spcPts val="200"/>
              </a:spcBef>
              <a:spcAft>
                <a:spcPts val="475"/>
              </a:spcAft>
              <a:buFontTx/>
              <a:buNone/>
            </a:pPr>
            <a:r>
              <a:rPr lang="ar-SA" altLang="en-US" sz="2400" dirty="0">
                <a:solidFill>
                  <a:srgbClr val="181717"/>
                </a:solidFill>
                <a:latin typeface="Tajawal Bold" panose="020B0604020202020204" charset="-78"/>
                <a:ea typeface="Times New Roman" panose="02020603050405020304" pitchFamily="18" charset="0"/>
                <a:cs typeface="Tajawal Bold" panose="020B0604020202020204" charset="-78"/>
              </a:rPr>
              <a:t>بعد تحديد الإدارة للمشكلة الرئيسة المؤدية لهذه الانحرافات تأتي المبادرة باقتراح الحلول البديلة الممكنة بشرط أن تتلاءم  مع ظروف وإمكانات المنظمة المادية والبشرية، على أن يتم المفاضلة بينها واختيار الإجراءات السريعة التي تفيد في حل هذه المشكلة بشكل فوري، وكذلك بحث الوسائل التي تكفل تجنب تكرارها في الآجال الأطول لتقليص التكاليف المباشرة وغير المباشرة التي تنجم عن تكرار هذه الانحرافات.</a:t>
            </a:r>
            <a:endParaRPr lang="en-US" altLang="en-US" sz="2000" dirty="0">
              <a:solidFill>
                <a:srgbClr val="181717"/>
              </a:solidFill>
              <a:latin typeface="Tajawal Bold" panose="020B0604020202020204" charset="-78"/>
              <a:ea typeface="Times New Roman" panose="02020603050405020304" pitchFamily="18" charset="0"/>
              <a:cs typeface="Tajawal Bold" panose="020B0604020202020204" charset="-78"/>
            </a:endParaRPr>
          </a:p>
        </p:txBody>
      </p:sp>
    </p:spTree>
    <p:extLst>
      <p:ext uri="{BB962C8B-B14F-4D97-AF65-F5344CB8AC3E}">
        <p14:creationId xmlns:p14="http://schemas.microsoft.com/office/powerpoint/2010/main" val="4199769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19219" y="-4027193"/>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15444" r="-15444"/>
            </a:stretch>
          </a:blipFill>
        </p:spPr>
        <p:txBody>
          <a:bodyPr/>
          <a:lstStyle/>
          <a:p>
            <a:endParaRPr lang="en-US"/>
          </a:p>
        </p:txBody>
      </p:sp>
      <p:sp>
        <p:nvSpPr>
          <p:cNvPr id="3" name="Freeform 3"/>
          <p:cNvSpPr/>
          <p:nvPr/>
        </p:nvSpPr>
        <p:spPr>
          <a:xfrm>
            <a:off x="228600" y="266700"/>
            <a:ext cx="14790625" cy="9111692"/>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4">
              <a:extLst>
                <a:ext uri="{96DAC541-7B7A-43D3-8B79-37D633B846F1}">
                  <asvg:svgBlip xmlns:asvg="http://schemas.microsoft.com/office/drawing/2016/SVG/main" r:embed="rId5"/>
                </a:ext>
              </a:extLst>
            </a:blip>
            <a:stretch>
              <a:fillRect l="-36215"/>
            </a:stretch>
          </a:blipFill>
        </p:spPr>
        <p:txBody>
          <a:bodyPr/>
          <a:lstStyle/>
          <a:p>
            <a:endParaRPr lang="en-US"/>
          </a:p>
        </p:txBody>
      </p:sp>
      <p:grpSp>
        <p:nvGrpSpPr>
          <p:cNvPr id="4" name="Group 4"/>
          <p:cNvGrpSpPr>
            <a:grpSpLocks noChangeAspect="1"/>
          </p:cNvGrpSpPr>
          <p:nvPr/>
        </p:nvGrpSpPr>
        <p:grpSpPr>
          <a:xfrm>
            <a:off x="13190391" y="2569508"/>
            <a:ext cx="5000767" cy="5164792"/>
            <a:chOff x="0" y="0"/>
            <a:chExt cx="6350000" cy="6558280"/>
          </a:xfrm>
        </p:grpSpPr>
        <p:sp>
          <p:nvSpPr>
            <p:cNvPr id="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6"/>
              <a:stretch>
                <a:fillRect t="-22607" b="-22607"/>
              </a:stretch>
            </a:blipFill>
          </p:spPr>
          <p:txBody>
            <a:bodyPr/>
            <a:lstStyle/>
            <a:p>
              <a:endParaRPr lang="en-US"/>
            </a:p>
          </p:txBody>
        </p:sp>
        <p:sp>
          <p:nvSpPr>
            <p:cNvPr id="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
        <p:nvSpPr>
          <p:cNvPr id="7" name="Freeform 7"/>
          <p:cNvSpPr/>
          <p:nvPr/>
        </p:nvSpPr>
        <p:spPr>
          <a:xfrm rot="-5400000">
            <a:off x="11510887" y="1024013"/>
            <a:ext cx="1295400" cy="1152374"/>
          </a:xfrm>
          <a:custGeom>
            <a:avLst/>
            <a:gdLst/>
            <a:ahLst/>
            <a:cxnLst/>
            <a:rect l="l" t="t" r="r" b="b"/>
            <a:pathLst>
              <a:path w="2105666" h="1152374">
                <a:moveTo>
                  <a:pt x="0" y="0"/>
                </a:moveTo>
                <a:lnTo>
                  <a:pt x="2105666" y="0"/>
                </a:lnTo>
                <a:lnTo>
                  <a:pt x="2105666" y="1152373"/>
                </a:lnTo>
                <a:lnTo>
                  <a:pt x="0" y="11523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6395787" y="8001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1282274" y="908608"/>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sp>
        <p:nvSpPr>
          <p:cNvPr id="16" name="TextBox 16"/>
          <p:cNvSpPr txBox="1"/>
          <p:nvPr/>
        </p:nvSpPr>
        <p:spPr>
          <a:xfrm>
            <a:off x="2034638" y="1376287"/>
            <a:ext cx="7115769" cy="615553"/>
          </a:xfrm>
          <a:prstGeom prst="rect">
            <a:avLst/>
          </a:prstGeom>
        </p:spPr>
        <p:txBody>
          <a:bodyPr wrap="square" lIns="0" tIns="0" rIns="0" bIns="0" rtlCol="0" anchor="t">
            <a:spAutoFit/>
          </a:bodyPr>
          <a:lstStyle/>
          <a:p>
            <a:pPr algn="r" rtl="1"/>
            <a:r>
              <a:rPr lang="ar-EG" sz="4000" b="1" dirty="0">
                <a:solidFill>
                  <a:srgbClr val="000000"/>
                </a:solidFill>
                <a:latin typeface="Tajawal Bold"/>
                <a:ea typeface="Tajawal Bold"/>
                <a:cs typeface="Tajawal Bold"/>
                <a:sym typeface="League Spartan"/>
                <a:rtl/>
              </a:rPr>
              <a:t>خطوات الرقابة </a:t>
            </a:r>
            <a:r>
              <a:rPr lang="en-US" sz="4000" b="1" dirty="0">
                <a:solidFill>
                  <a:srgbClr val="000000"/>
                </a:solidFill>
                <a:latin typeface="Tajawal Bold"/>
                <a:ea typeface="Tajawal Bold"/>
                <a:cs typeface="Tajawal Bold"/>
                <a:sym typeface="League Spartan"/>
                <a:rtl/>
              </a:rPr>
              <a:t>Steps Of Control</a:t>
            </a:r>
          </a:p>
        </p:txBody>
      </p:sp>
      <p:sp>
        <p:nvSpPr>
          <p:cNvPr id="20"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13"/>
            <a:stretch>
              <a:fillRect/>
            </a:stretch>
          </a:blipFill>
        </p:spPr>
        <p:txBody>
          <a:bodyPr/>
          <a:lstStyle/>
          <a:p>
            <a:endParaRPr lang="en-US"/>
          </a:p>
        </p:txBody>
      </p:sp>
      <p:sp>
        <p:nvSpPr>
          <p:cNvPr id="21" name="TextBox 20"/>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11</a:t>
            </a:r>
          </a:p>
        </p:txBody>
      </p:sp>
      <p:sp>
        <p:nvSpPr>
          <p:cNvPr id="22"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25" name="Oval 80"/>
          <p:cNvSpPr/>
          <p:nvPr/>
        </p:nvSpPr>
        <p:spPr>
          <a:xfrm>
            <a:off x="11842128" y="3530600"/>
            <a:ext cx="440360"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2800" dirty="0">
              <a:solidFill>
                <a:schemeClr val="bg1">
                  <a:lumMod val="75000"/>
                </a:schemeClr>
              </a:solidFill>
              <a:latin typeface="Tajawal Bold" panose="020B0604020202020204" charset="-78"/>
              <a:cs typeface="Tajawal Bold" panose="020B0604020202020204" charset="-78"/>
            </a:endParaRPr>
          </a:p>
        </p:txBody>
      </p:sp>
      <p:sp>
        <p:nvSpPr>
          <p:cNvPr id="26" name="مستطيل 20"/>
          <p:cNvSpPr>
            <a:spLocks noChangeArrowheads="1"/>
          </p:cNvSpPr>
          <p:nvPr/>
        </p:nvSpPr>
        <p:spPr bwMode="auto">
          <a:xfrm>
            <a:off x="3276600" y="3467100"/>
            <a:ext cx="83203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pPr>
            <a:r>
              <a:rPr lang="ar-SA" altLang="ar-SA" sz="3200" b="1" dirty="0">
                <a:solidFill>
                  <a:srgbClr val="002060"/>
                </a:solidFill>
                <a:latin typeface="Tajawal Bold" panose="020B0604020202020204" charset="-78"/>
                <a:cs typeface="Tajawal Bold" panose="020B0604020202020204" charset="-78"/>
              </a:rPr>
              <a:t>الخطوة الخامسة: المتابعة</a:t>
            </a:r>
          </a:p>
        </p:txBody>
      </p:sp>
      <p:sp>
        <p:nvSpPr>
          <p:cNvPr id="27" name="Rectangle 220"/>
          <p:cNvSpPr/>
          <p:nvPr/>
        </p:nvSpPr>
        <p:spPr>
          <a:xfrm>
            <a:off x="11977481" y="4354380"/>
            <a:ext cx="519319" cy="278329"/>
          </a:xfrm>
          <a:prstGeom prst="rect">
            <a:avLst/>
          </a:prstGeom>
          <a:solidFill>
            <a:schemeClr val="accent2"/>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latin typeface="Tajawal Bold" panose="020B0604020202020204" charset="-78"/>
              <a:cs typeface="Tajawal Bold" panose="020B0604020202020204" charset="-78"/>
            </a:endParaRPr>
          </a:p>
        </p:txBody>
      </p:sp>
      <p:sp>
        <p:nvSpPr>
          <p:cNvPr id="28" name="Rectangle 221"/>
          <p:cNvSpPr/>
          <p:nvPr/>
        </p:nvSpPr>
        <p:spPr>
          <a:xfrm>
            <a:off x="11973512" y="5026858"/>
            <a:ext cx="519319" cy="291981"/>
          </a:xfrm>
          <a:prstGeom prst="rect">
            <a:avLst/>
          </a:prstGeom>
          <a:solidFill>
            <a:schemeClr val="accent3">
              <a:lumMod val="60000"/>
              <a:lumOff val="40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latin typeface="Tajawal Bold" panose="020B0604020202020204" charset="-78"/>
              <a:cs typeface="Tajawal Bold" panose="020B0604020202020204" charset="-78"/>
            </a:endParaRPr>
          </a:p>
        </p:txBody>
      </p:sp>
      <p:sp>
        <p:nvSpPr>
          <p:cNvPr id="29" name="مستطيل 3"/>
          <p:cNvSpPr>
            <a:spLocks noChangeArrowheads="1"/>
          </p:cNvSpPr>
          <p:nvPr/>
        </p:nvSpPr>
        <p:spPr bwMode="auto">
          <a:xfrm>
            <a:off x="-228599" y="4093023"/>
            <a:ext cx="12039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r" rtl="1">
              <a:lnSpc>
                <a:spcPct val="150000"/>
              </a:lnSpc>
              <a:spcBef>
                <a:spcPct val="0"/>
              </a:spcBef>
              <a:buFont typeface="Arial" panose="020B0604020202020204" pitchFamily="34" charset="0"/>
              <a:buNone/>
            </a:pPr>
            <a:r>
              <a:rPr lang="ar-SA" altLang="en-US" sz="2800" dirty="0">
                <a:latin typeface="Tajawal Bold" panose="020B0604020202020204" charset="-78"/>
                <a:cs typeface="Tajawal Bold" panose="020B0604020202020204" charset="-78"/>
              </a:rPr>
              <a:t>مدى التزام المرؤوسين بالقرارات العلاجية المقترحة كما ونوعا وزمنا.</a:t>
            </a:r>
          </a:p>
        </p:txBody>
      </p:sp>
      <p:sp>
        <p:nvSpPr>
          <p:cNvPr id="30" name="مستطيل 3"/>
          <p:cNvSpPr>
            <a:spLocks noChangeArrowheads="1"/>
          </p:cNvSpPr>
          <p:nvPr/>
        </p:nvSpPr>
        <p:spPr bwMode="auto">
          <a:xfrm>
            <a:off x="1430370" y="4800418"/>
            <a:ext cx="10363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r" rtl="1">
              <a:lnSpc>
                <a:spcPct val="150000"/>
              </a:lnSpc>
              <a:spcBef>
                <a:spcPct val="0"/>
              </a:spcBef>
              <a:buFont typeface="Arial" panose="020B0604020202020204" pitchFamily="34" charset="0"/>
              <a:buNone/>
            </a:pPr>
            <a:r>
              <a:rPr lang="ar-SA" altLang="en-US" sz="2800" dirty="0">
                <a:latin typeface="Tajawal Bold" panose="020B0604020202020204" charset="-78"/>
                <a:cs typeface="Tajawal Bold" panose="020B0604020202020204" charset="-78"/>
              </a:rPr>
              <a:t>مدى مناسبة هذه المقترحات للإمكانيات المتاحة.</a:t>
            </a:r>
          </a:p>
        </p:txBody>
      </p:sp>
      <p:sp>
        <p:nvSpPr>
          <p:cNvPr id="31" name="Rectangle 221"/>
          <p:cNvSpPr/>
          <p:nvPr/>
        </p:nvSpPr>
        <p:spPr>
          <a:xfrm>
            <a:off x="11973512" y="5712988"/>
            <a:ext cx="519319" cy="291981"/>
          </a:xfrm>
          <a:prstGeom prst="rect">
            <a:avLst/>
          </a:prstGeom>
          <a:solidFill>
            <a:schemeClr val="accent4"/>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latin typeface="Tajawal Bold" panose="020B0604020202020204" charset="-78"/>
              <a:cs typeface="Tajawal Bold" panose="020B0604020202020204" charset="-78"/>
            </a:endParaRPr>
          </a:p>
        </p:txBody>
      </p:sp>
      <p:sp>
        <p:nvSpPr>
          <p:cNvPr id="32" name="مستطيل 3"/>
          <p:cNvSpPr>
            <a:spLocks noChangeArrowheads="1"/>
          </p:cNvSpPr>
          <p:nvPr/>
        </p:nvSpPr>
        <p:spPr bwMode="auto">
          <a:xfrm>
            <a:off x="228601" y="5492256"/>
            <a:ext cx="11582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r" rtl="1">
              <a:lnSpc>
                <a:spcPct val="150000"/>
              </a:lnSpc>
              <a:spcBef>
                <a:spcPct val="0"/>
              </a:spcBef>
              <a:buFont typeface="Arial" panose="020B0604020202020204" pitchFamily="34" charset="0"/>
              <a:buNone/>
            </a:pPr>
            <a:r>
              <a:rPr lang="ar-SA" altLang="en-US" sz="2800" dirty="0">
                <a:latin typeface="Tajawal Bold" panose="020B0604020202020204" charset="-78"/>
                <a:cs typeface="Tajawal Bold" panose="020B0604020202020204" charset="-78"/>
              </a:rPr>
              <a:t>مدى إيجابية النتائج المحققة عن هذه الإجراءات المستجدة.</a:t>
            </a:r>
          </a:p>
        </p:txBody>
      </p:sp>
    </p:spTree>
    <p:extLst>
      <p:ext uri="{BB962C8B-B14F-4D97-AF65-F5344CB8AC3E}">
        <p14:creationId xmlns:p14="http://schemas.microsoft.com/office/powerpoint/2010/main" val="2670068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2"/>
          <p:cNvSpPr/>
          <p:nvPr/>
        </p:nvSpPr>
        <p:spPr>
          <a:xfrm rot="162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15444" r="-15444"/>
            </a:stretch>
          </a:blipFill>
        </p:spPr>
        <p:txBody>
          <a:bodyPr/>
          <a:lstStyle/>
          <a:p>
            <a:endParaRPr lang="en-US"/>
          </a:p>
        </p:txBody>
      </p:sp>
      <p:grpSp>
        <p:nvGrpSpPr>
          <p:cNvPr id="57346" name="مجموعة 54"/>
          <p:cNvGrpSpPr>
            <a:grpSpLocks/>
          </p:cNvGrpSpPr>
          <p:nvPr/>
        </p:nvGrpSpPr>
        <p:grpSpPr bwMode="auto">
          <a:xfrm>
            <a:off x="4282207" y="1442805"/>
            <a:ext cx="9192569" cy="8803717"/>
            <a:chOff x="2854095" y="961834"/>
            <a:chExt cx="6128922" cy="5868412"/>
          </a:xfrm>
        </p:grpSpPr>
        <p:grpSp>
          <p:nvGrpSpPr>
            <p:cNvPr id="57350" name="مجموعة 16"/>
            <p:cNvGrpSpPr>
              <a:grpSpLocks/>
            </p:cNvGrpSpPr>
            <p:nvPr/>
          </p:nvGrpSpPr>
          <p:grpSpPr bwMode="auto">
            <a:xfrm>
              <a:off x="4162943" y="2041776"/>
              <a:ext cx="3412467" cy="3374020"/>
              <a:chOff x="4162943" y="1775076"/>
              <a:chExt cx="3412467" cy="3374020"/>
            </a:xfrm>
          </p:grpSpPr>
          <p:grpSp>
            <p:nvGrpSpPr>
              <p:cNvPr id="57385" name="مجموعة 10"/>
              <p:cNvGrpSpPr>
                <a:grpSpLocks/>
              </p:cNvGrpSpPr>
              <p:nvPr/>
            </p:nvGrpSpPr>
            <p:grpSpPr bwMode="auto">
              <a:xfrm>
                <a:off x="4162943" y="1775076"/>
                <a:ext cx="3412467" cy="3374020"/>
                <a:chOff x="4162943" y="1775076"/>
                <a:chExt cx="3412467" cy="3374020"/>
              </a:xfrm>
            </p:grpSpPr>
            <p:sp>
              <p:nvSpPr>
                <p:cNvPr id="7" name="مخمس عادي 6"/>
                <p:cNvSpPr/>
                <p:nvPr/>
              </p:nvSpPr>
              <p:spPr>
                <a:xfrm rot="3975958">
                  <a:off x="6209224" y="3684840"/>
                  <a:ext cx="1230160" cy="1257411"/>
                </a:xfrm>
                <a:prstGeom prst="pentagon">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endParaRPr lang="ar-SA" sz="2000" b="1">
                    <a:latin typeface="Tajawal" panose="00000500000000000000" pitchFamily="2" charset="-78"/>
                    <a:cs typeface="Tajawal" panose="00000500000000000000" pitchFamily="2" charset="-78"/>
                  </a:endParaRPr>
                </a:p>
              </p:txBody>
            </p:sp>
            <p:grpSp>
              <p:nvGrpSpPr>
                <p:cNvPr id="57392" name="مجموعة 9"/>
                <p:cNvGrpSpPr>
                  <a:grpSpLocks/>
                </p:cNvGrpSpPr>
                <p:nvPr/>
              </p:nvGrpSpPr>
              <p:grpSpPr bwMode="auto">
                <a:xfrm>
                  <a:off x="4162943" y="1775076"/>
                  <a:ext cx="3412467" cy="3374020"/>
                  <a:chOff x="4162943" y="1775076"/>
                  <a:chExt cx="3412467" cy="3374020"/>
                </a:xfrm>
              </p:grpSpPr>
              <p:sp>
                <p:nvSpPr>
                  <p:cNvPr id="8" name="مخمس عادي 7"/>
                  <p:cNvSpPr/>
                  <p:nvPr/>
                </p:nvSpPr>
                <p:spPr>
                  <a:xfrm rot="8247064">
                    <a:off x="4163419" y="2746084"/>
                    <a:ext cx="1228834" cy="1258731"/>
                  </a:xfrm>
                  <a:prstGeom prst="pentagon">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endParaRPr lang="ar-SA" sz="2000" b="1">
                      <a:latin typeface="Tajawal" panose="00000500000000000000" pitchFamily="2" charset="-78"/>
                      <a:cs typeface="Tajawal" panose="00000500000000000000" pitchFamily="2" charset="-78"/>
                    </a:endParaRPr>
                  </a:p>
                </p:txBody>
              </p:sp>
              <p:sp>
                <p:nvSpPr>
                  <p:cNvPr id="9" name="مخمس عادي 8"/>
                  <p:cNvSpPr/>
                  <p:nvPr/>
                </p:nvSpPr>
                <p:spPr>
                  <a:xfrm rot="8247064">
                    <a:off x="4733381" y="3892116"/>
                    <a:ext cx="1228834" cy="1257143"/>
                  </a:xfrm>
                  <a:prstGeom prst="pentagon">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endParaRPr lang="ar-SA" sz="2000" b="1">
                      <a:latin typeface="Tajawal" panose="00000500000000000000" pitchFamily="2" charset="-78"/>
                      <a:cs typeface="Tajawal" panose="00000500000000000000" pitchFamily="2" charset="-78"/>
                    </a:endParaRPr>
                  </a:p>
                </p:txBody>
              </p:sp>
              <p:sp>
                <p:nvSpPr>
                  <p:cNvPr id="6" name="مخمس عادي 5"/>
                  <p:cNvSpPr/>
                  <p:nvPr/>
                </p:nvSpPr>
                <p:spPr>
                  <a:xfrm rot="3152665">
                    <a:off x="6332266" y="2412617"/>
                    <a:ext cx="1228572" cy="1257411"/>
                  </a:xfrm>
                  <a:prstGeom prst="pentagon">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endParaRPr lang="ar-SA" sz="2000" b="1">
                      <a:latin typeface="Tajawal" panose="00000500000000000000" pitchFamily="2" charset="-78"/>
                      <a:cs typeface="Tajawal" panose="00000500000000000000" pitchFamily="2" charset="-78"/>
                    </a:endParaRPr>
                  </a:p>
                </p:txBody>
              </p:sp>
              <p:sp>
                <p:nvSpPr>
                  <p:cNvPr id="5" name="مخمس عادي 4"/>
                  <p:cNvSpPr/>
                  <p:nvPr/>
                </p:nvSpPr>
                <p:spPr>
                  <a:xfrm>
                    <a:off x="5201736" y="1774655"/>
                    <a:ext cx="1228834" cy="1257143"/>
                  </a:xfrm>
                  <a:prstGeom prst="pentagon">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endParaRPr lang="ar-SA" sz="2000" b="1" dirty="0">
                      <a:latin typeface="Tajawal" panose="00000500000000000000" pitchFamily="2" charset="-78"/>
                      <a:cs typeface="Tajawal" panose="00000500000000000000" pitchFamily="2" charset="-78"/>
                    </a:endParaRPr>
                  </a:p>
                </p:txBody>
              </p:sp>
              <p:sp>
                <p:nvSpPr>
                  <p:cNvPr id="3" name="شكل بيضاوي 2"/>
                  <p:cNvSpPr/>
                  <p:nvPr/>
                </p:nvSpPr>
                <p:spPr>
                  <a:xfrm>
                    <a:off x="5181096" y="2806401"/>
                    <a:ext cx="1498733" cy="1447619"/>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ar-SA" sz="2000" b="1" dirty="0">
                        <a:latin typeface="Tajawal" panose="00000500000000000000" pitchFamily="2" charset="-78"/>
                        <a:cs typeface="Tajawal" panose="00000500000000000000" pitchFamily="2" charset="-78"/>
                      </a:rPr>
                      <a:t>معايير التصنيف</a:t>
                    </a:r>
                  </a:p>
                </p:txBody>
              </p:sp>
            </p:grpSp>
          </p:grpSp>
          <p:sp>
            <p:nvSpPr>
              <p:cNvPr id="57386" name="مربع نص 11"/>
              <p:cNvSpPr txBox="1">
                <a:spLocks noChangeArrowheads="1"/>
              </p:cNvSpPr>
              <p:nvPr/>
            </p:nvSpPr>
            <p:spPr bwMode="auto">
              <a:xfrm>
                <a:off x="5363085" y="2132043"/>
                <a:ext cx="1003300" cy="47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000" b="1">
                    <a:latin typeface="Tajawal" panose="00000500000000000000" pitchFamily="2" charset="-78"/>
                    <a:cs typeface="Tajawal" panose="00000500000000000000" pitchFamily="2" charset="-78"/>
                  </a:rPr>
                  <a:t>توقيت أداء الرقابة</a:t>
                </a:r>
              </a:p>
            </p:txBody>
          </p:sp>
          <p:sp>
            <p:nvSpPr>
              <p:cNvPr id="57387" name="مربع نص 12"/>
              <p:cNvSpPr txBox="1">
                <a:spLocks noChangeArrowheads="1"/>
              </p:cNvSpPr>
              <p:nvPr/>
            </p:nvSpPr>
            <p:spPr bwMode="auto">
              <a:xfrm rot="20660801">
                <a:off x="6491883" y="2743402"/>
                <a:ext cx="1003300" cy="47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000" b="1" dirty="0">
                    <a:latin typeface="Tajawal" panose="00000500000000000000" pitchFamily="2" charset="-78"/>
                    <a:cs typeface="Tajawal" panose="00000500000000000000" pitchFamily="2" charset="-78"/>
                  </a:rPr>
                  <a:t>الأنشطة محل الرقابة</a:t>
                </a:r>
              </a:p>
            </p:txBody>
          </p:sp>
          <p:sp>
            <p:nvSpPr>
              <p:cNvPr id="57388" name="مربع نص 13"/>
              <p:cNvSpPr txBox="1">
                <a:spLocks noChangeArrowheads="1"/>
              </p:cNvSpPr>
              <p:nvPr/>
            </p:nvSpPr>
            <p:spPr bwMode="auto">
              <a:xfrm>
                <a:off x="6274582" y="4136719"/>
                <a:ext cx="1003300" cy="67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000" b="1" dirty="0">
                    <a:latin typeface="Tajawal" panose="00000500000000000000" pitchFamily="2" charset="-78"/>
                    <a:cs typeface="Tajawal" panose="00000500000000000000" pitchFamily="2" charset="-78"/>
                  </a:rPr>
                  <a:t>النظام الذي يطبق به الرقابة</a:t>
                </a:r>
              </a:p>
            </p:txBody>
          </p:sp>
          <p:sp>
            <p:nvSpPr>
              <p:cNvPr id="57389" name="مربع نص 14"/>
              <p:cNvSpPr txBox="1">
                <a:spLocks noChangeArrowheads="1"/>
              </p:cNvSpPr>
              <p:nvPr/>
            </p:nvSpPr>
            <p:spPr bwMode="auto">
              <a:xfrm>
                <a:off x="4806042" y="4230079"/>
                <a:ext cx="1003300" cy="67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000" b="1" dirty="0">
                    <a:latin typeface="Tajawal" panose="00000500000000000000" pitchFamily="2" charset="-78"/>
                    <a:cs typeface="Tajawal" panose="00000500000000000000" pitchFamily="2" charset="-78"/>
                  </a:rPr>
                  <a:t>الجهة التي تقوم بالرقابة</a:t>
                </a:r>
              </a:p>
            </p:txBody>
          </p:sp>
          <p:sp>
            <p:nvSpPr>
              <p:cNvPr id="57390" name="مربع نص 15"/>
              <p:cNvSpPr txBox="1">
                <a:spLocks noChangeArrowheads="1"/>
              </p:cNvSpPr>
              <p:nvPr/>
            </p:nvSpPr>
            <p:spPr bwMode="auto">
              <a:xfrm>
                <a:off x="4182364" y="3013853"/>
                <a:ext cx="1003300" cy="47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000" b="1">
                    <a:latin typeface="Tajawal" panose="00000500000000000000" pitchFamily="2" charset="-78"/>
                    <a:cs typeface="Tajawal" panose="00000500000000000000" pitchFamily="2" charset="-78"/>
                  </a:rPr>
                  <a:t>الهدف من الرقابة</a:t>
                </a:r>
              </a:p>
            </p:txBody>
          </p:sp>
        </p:grpSp>
        <p:grpSp>
          <p:nvGrpSpPr>
            <p:cNvPr id="57351" name="Group 19"/>
            <p:cNvGrpSpPr>
              <a:grpSpLocks/>
            </p:cNvGrpSpPr>
            <p:nvPr/>
          </p:nvGrpSpPr>
          <p:grpSpPr bwMode="auto">
            <a:xfrm>
              <a:off x="4756660" y="1521556"/>
              <a:ext cx="2216150" cy="350838"/>
              <a:chOff x="4581" y="4041"/>
              <a:chExt cx="3060" cy="360"/>
            </a:xfrm>
          </p:grpSpPr>
          <p:sp>
            <p:nvSpPr>
              <p:cNvPr id="57381" name="Line 20"/>
              <p:cNvSpPr>
                <a:spLocks noChangeShapeType="1"/>
              </p:cNvSpPr>
              <p:nvPr/>
            </p:nvSpPr>
            <p:spPr bwMode="auto">
              <a:xfrm>
                <a:off x="4581" y="4401"/>
                <a:ext cx="3060" cy="0"/>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endParaRPr lang="en-US" sz="2000" b="1">
                  <a:latin typeface="Tajawal" panose="00000500000000000000" pitchFamily="2" charset="-78"/>
                  <a:cs typeface="Tajawal" panose="00000500000000000000" pitchFamily="2" charset="-78"/>
                </a:endParaRPr>
              </a:p>
            </p:txBody>
          </p:sp>
          <p:sp>
            <p:nvSpPr>
              <p:cNvPr id="57382" name="Line 21"/>
              <p:cNvSpPr>
                <a:spLocks noChangeShapeType="1"/>
              </p:cNvSpPr>
              <p:nvPr/>
            </p:nvSpPr>
            <p:spPr bwMode="auto">
              <a:xfrm flipV="1">
                <a:off x="7641" y="4041"/>
                <a:ext cx="0" cy="360"/>
              </a:xfrm>
              <a:prstGeom prst="line">
                <a:avLst/>
              </a:prstGeom>
              <a:noFill/>
              <a:ln w="28575">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b="1">
                  <a:latin typeface="Tajawal" panose="00000500000000000000" pitchFamily="2" charset="-78"/>
                  <a:cs typeface="Tajawal" panose="00000500000000000000" pitchFamily="2" charset="-78"/>
                </a:endParaRPr>
              </a:p>
            </p:txBody>
          </p:sp>
          <p:sp>
            <p:nvSpPr>
              <p:cNvPr id="57383" name="Line 22"/>
              <p:cNvSpPr>
                <a:spLocks noChangeShapeType="1"/>
              </p:cNvSpPr>
              <p:nvPr/>
            </p:nvSpPr>
            <p:spPr bwMode="auto">
              <a:xfrm flipV="1">
                <a:off x="4581" y="4041"/>
                <a:ext cx="0" cy="360"/>
              </a:xfrm>
              <a:prstGeom prst="line">
                <a:avLst/>
              </a:prstGeom>
              <a:noFill/>
              <a:ln w="28575">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b="1">
                  <a:latin typeface="Tajawal" panose="00000500000000000000" pitchFamily="2" charset="-78"/>
                  <a:cs typeface="Tajawal" panose="00000500000000000000" pitchFamily="2" charset="-78"/>
                </a:endParaRPr>
              </a:p>
            </p:txBody>
          </p:sp>
          <p:sp>
            <p:nvSpPr>
              <p:cNvPr id="57384" name="Line 23"/>
              <p:cNvSpPr>
                <a:spLocks noChangeShapeType="1"/>
              </p:cNvSpPr>
              <p:nvPr/>
            </p:nvSpPr>
            <p:spPr bwMode="auto">
              <a:xfrm flipV="1">
                <a:off x="6021" y="4041"/>
                <a:ext cx="0" cy="360"/>
              </a:xfrm>
              <a:prstGeom prst="line">
                <a:avLst/>
              </a:prstGeom>
              <a:noFill/>
              <a:ln w="28575">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b="1">
                  <a:latin typeface="Tajawal" panose="00000500000000000000" pitchFamily="2" charset="-78"/>
                  <a:cs typeface="Tajawal" panose="00000500000000000000" pitchFamily="2" charset="-78"/>
                </a:endParaRPr>
              </a:p>
            </p:txBody>
          </p:sp>
        </p:grpSp>
        <p:sp>
          <p:nvSpPr>
            <p:cNvPr id="57352" name="مربع نص 24"/>
            <p:cNvSpPr txBox="1">
              <a:spLocks noChangeArrowheads="1"/>
            </p:cNvSpPr>
            <p:nvPr/>
          </p:nvSpPr>
          <p:spPr bwMode="auto">
            <a:xfrm>
              <a:off x="6460002" y="1027130"/>
              <a:ext cx="973516" cy="26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en-US" sz="2000" b="1">
                  <a:latin typeface="Tajawal" panose="00000500000000000000" pitchFamily="2" charset="-78"/>
                  <a:cs typeface="Tajawal" panose="00000500000000000000" pitchFamily="2" charset="-78"/>
                </a:rPr>
                <a:t>قبل التنفيذ</a:t>
              </a:r>
            </a:p>
          </p:txBody>
        </p:sp>
        <p:sp>
          <p:nvSpPr>
            <p:cNvPr id="57353" name="مربع نص 25"/>
            <p:cNvSpPr txBox="1">
              <a:spLocks noChangeArrowheads="1"/>
            </p:cNvSpPr>
            <p:nvPr/>
          </p:nvSpPr>
          <p:spPr bwMode="auto">
            <a:xfrm>
              <a:off x="5329394" y="961834"/>
              <a:ext cx="973516" cy="47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000" b="1" dirty="0">
                  <a:latin typeface="Tajawal" panose="00000500000000000000" pitchFamily="2" charset="-78"/>
                  <a:cs typeface="Tajawal" panose="00000500000000000000" pitchFamily="2" charset="-78"/>
                </a:rPr>
                <a:t>أثناء التنفيذ</a:t>
              </a:r>
            </a:p>
          </p:txBody>
        </p:sp>
        <p:sp>
          <p:nvSpPr>
            <p:cNvPr id="57354" name="مربع نص 26"/>
            <p:cNvSpPr txBox="1">
              <a:spLocks noChangeArrowheads="1"/>
            </p:cNvSpPr>
            <p:nvPr/>
          </p:nvSpPr>
          <p:spPr bwMode="auto">
            <a:xfrm>
              <a:off x="4227708" y="1027130"/>
              <a:ext cx="973516" cy="26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en-US" sz="2000" b="1">
                  <a:latin typeface="Tajawal" panose="00000500000000000000" pitchFamily="2" charset="-78"/>
                  <a:cs typeface="Tajawal" panose="00000500000000000000" pitchFamily="2" charset="-78"/>
                </a:rPr>
                <a:t>بعد التنفيذ</a:t>
              </a:r>
            </a:p>
          </p:txBody>
        </p:sp>
        <p:grpSp>
          <p:nvGrpSpPr>
            <p:cNvPr id="57355" name="Group 19"/>
            <p:cNvGrpSpPr>
              <a:grpSpLocks/>
            </p:cNvGrpSpPr>
            <p:nvPr/>
          </p:nvGrpSpPr>
          <p:grpSpPr bwMode="auto">
            <a:xfrm rot="3411576">
              <a:off x="6724419" y="2810158"/>
              <a:ext cx="2216150" cy="350838"/>
              <a:chOff x="4581" y="4041"/>
              <a:chExt cx="3060" cy="360"/>
            </a:xfrm>
          </p:grpSpPr>
          <p:sp>
            <p:nvSpPr>
              <p:cNvPr id="57377" name="Line 20"/>
              <p:cNvSpPr>
                <a:spLocks noChangeShapeType="1"/>
              </p:cNvSpPr>
              <p:nvPr/>
            </p:nvSpPr>
            <p:spPr bwMode="auto">
              <a:xfrm>
                <a:off x="4581" y="4401"/>
                <a:ext cx="3060" cy="0"/>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endParaRPr lang="en-US" sz="2000" b="1">
                  <a:latin typeface="Tajawal" panose="00000500000000000000" pitchFamily="2" charset="-78"/>
                  <a:cs typeface="Tajawal" panose="00000500000000000000" pitchFamily="2" charset="-78"/>
                </a:endParaRPr>
              </a:p>
            </p:txBody>
          </p:sp>
          <p:sp>
            <p:nvSpPr>
              <p:cNvPr id="57378" name="Line 21"/>
              <p:cNvSpPr>
                <a:spLocks noChangeShapeType="1"/>
              </p:cNvSpPr>
              <p:nvPr/>
            </p:nvSpPr>
            <p:spPr bwMode="auto">
              <a:xfrm flipV="1">
                <a:off x="7641" y="4041"/>
                <a:ext cx="0" cy="360"/>
              </a:xfrm>
              <a:prstGeom prst="line">
                <a:avLst/>
              </a:prstGeom>
              <a:noFill/>
              <a:ln w="28575">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b="1">
                  <a:latin typeface="Tajawal" panose="00000500000000000000" pitchFamily="2" charset="-78"/>
                  <a:cs typeface="Tajawal" panose="00000500000000000000" pitchFamily="2" charset="-78"/>
                </a:endParaRPr>
              </a:p>
            </p:txBody>
          </p:sp>
          <p:sp>
            <p:nvSpPr>
              <p:cNvPr id="57379" name="Line 22"/>
              <p:cNvSpPr>
                <a:spLocks noChangeShapeType="1"/>
              </p:cNvSpPr>
              <p:nvPr/>
            </p:nvSpPr>
            <p:spPr bwMode="auto">
              <a:xfrm flipV="1">
                <a:off x="4581" y="4041"/>
                <a:ext cx="0" cy="360"/>
              </a:xfrm>
              <a:prstGeom prst="line">
                <a:avLst/>
              </a:prstGeom>
              <a:noFill/>
              <a:ln w="28575">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b="1">
                  <a:latin typeface="Tajawal" panose="00000500000000000000" pitchFamily="2" charset="-78"/>
                  <a:cs typeface="Tajawal" panose="00000500000000000000" pitchFamily="2" charset="-78"/>
                </a:endParaRPr>
              </a:p>
            </p:txBody>
          </p:sp>
          <p:sp>
            <p:nvSpPr>
              <p:cNvPr id="57380" name="Line 23"/>
              <p:cNvSpPr>
                <a:spLocks noChangeShapeType="1"/>
              </p:cNvSpPr>
              <p:nvPr/>
            </p:nvSpPr>
            <p:spPr bwMode="auto">
              <a:xfrm flipV="1">
                <a:off x="6021" y="4041"/>
                <a:ext cx="0" cy="360"/>
              </a:xfrm>
              <a:prstGeom prst="line">
                <a:avLst/>
              </a:prstGeom>
              <a:noFill/>
              <a:ln w="28575">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b="1">
                  <a:latin typeface="Tajawal" panose="00000500000000000000" pitchFamily="2" charset="-78"/>
                  <a:cs typeface="Tajawal" panose="00000500000000000000" pitchFamily="2" charset="-78"/>
                </a:endParaRPr>
              </a:p>
            </p:txBody>
          </p:sp>
        </p:grpSp>
        <p:sp>
          <p:nvSpPr>
            <p:cNvPr id="57356" name="مربع نص 32"/>
            <p:cNvSpPr txBox="1">
              <a:spLocks noChangeArrowheads="1"/>
            </p:cNvSpPr>
            <p:nvPr/>
          </p:nvSpPr>
          <p:spPr bwMode="auto">
            <a:xfrm rot="3527073">
              <a:off x="8204670" y="3595390"/>
              <a:ext cx="1289930" cy="26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en-US" sz="2000" b="1">
                  <a:latin typeface="Tajawal" panose="00000500000000000000" pitchFamily="2" charset="-78"/>
                  <a:cs typeface="Tajawal" panose="00000500000000000000" pitchFamily="2" charset="-78"/>
                </a:rPr>
                <a:t>الكفاءة الإدارية</a:t>
              </a:r>
            </a:p>
          </p:txBody>
        </p:sp>
        <p:sp>
          <p:nvSpPr>
            <p:cNvPr id="57357" name="مربع نص 33"/>
            <p:cNvSpPr txBox="1">
              <a:spLocks noChangeArrowheads="1"/>
            </p:cNvSpPr>
            <p:nvPr/>
          </p:nvSpPr>
          <p:spPr bwMode="auto">
            <a:xfrm rot="3527073">
              <a:off x="7755098" y="2630249"/>
              <a:ext cx="709744" cy="26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en-US" sz="2000" b="1">
                  <a:latin typeface="Tajawal" panose="00000500000000000000" pitchFamily="2" charset="-78"/>
                  <a:cs typeface="Tajawal" panose="00000500000000000000" pitchFamily="2" charset="-78"/>
                </a:rPr>
                <a:t>قضائية</a:t>
              </a:r>
            </a:p>
          </p:txBody>
        </p:sp>
        <p:sp>
          <p:nvSpPr>
            <p:cNvPr id="57358" name="مربع نص 34"/>
            <p:cNvSpPr txBox="1">
              <a:spLocks noChangeArrowheads="1"/>
            </p:cNvSpPr>
            <p:nvPr/>
          </p:nvSpPr>
          <p:spPr bwMode="auto">
            <a:xfrm rot="3527073">
              <a:off x="7221037" y="1807418"/>
              <a:ext cx="709744" cy="26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en-US" sz="2000" b="1">
                  <a:latin typeface="Tajawal" panose="00000500000000000000" pitchFamily="2" charset="-78"/>
                  <a:cs typeface="Tajawal" panose="00000500000000000000" pitchFamily="2" charset="-78"/>
                </a:rPr>
                <a:t>حسابية</a:t>
              </a:r>
            </a:p>
          </p:txBody>
        </p:sp>
        <p:grpSp>
          <p:nvGrpSpPr>
            <p:cNvPr id="57359" name="Group 19"/>
            <p:cNvGrpSpPr>
              <a:grpSpLocks/>
            </p:cNvGrpSpPr>
            <p:nvPr/>
          </p:nvGrpSpPr>
          <p:grpSpPr bwMode="auto">
            <a:xfrm rot="8177263">
              <a:off x="6585076" y="5092044"/>
              <a:ext cx="1755047" cy="350838"/>
              <a:chOff x="4581" y="4041"/>
              <a:chExt cx="3060" cy="360"/>
            </a:xfrm>
          </p:grpSpPr>
          <p:sp>
            <p:nvSpPr>
              <p:cNvPr id="57374" name="Line 20"/>
              <p:cNvSpPr>
                <a:spLocks noChangeShapeType="1"/>
              </p:cNvSpPr>
              <p:nvPr/>
            </p:nvSpPr>
            <p:spPr bwMode="auto">
              <a:xfrm>
                <a:off x="4581" y="4401"/>
                <a:ext cx="3060" cy="0"/>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endParaRPr lang="en-US" sz="2000" b="1">
                  <a:latin typeface="Tajawal" panose="00000500000000000000" pitchFamily="2" charset="-78"/>
                  <a:cs typeface="Tajawal" panose="00000500000000000000" pitchFamily="2" charset="-78"/>
                </a:endParaRPr>
              </a:p>
            </p:txBody>
          </p:sp>
          <p:sp>
            <p:nvSpPr>
              <p:cNvPr id="57375" name="Line 21"/>
              <p:cNvSpPr>
                <a:spLocks noChangeShapeType="1"/>
              </p:cNvSpPr>
              <p:nvPr/>
            </p:nvSpPr>
            <p:spPr bwMode="auto">
              <a:xfrm flipV="1">
                <a:off x="7641" y="4041"/>
                <a:ext cx="0" cy="360"/>
              </a:xfrm>
              <a:prstGeom prst="line">
                <a:avLst/>
              </a:prstGeom>
              <a:noFill/>
              <a:ln w="28575">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b="1">
                  <a:latin typeface="Tajawal" panose="00000500000000000000" pitchFamily="2" charset="-78"/>
                  <a:cs typeface="Tajawal" panose="00000500000000000000" pitchFamily="2" charset="-78"/>
                </a:endParaRPr>
              </a:p>
            </p:txBody>
          </p:sp>
          <p:sp>
            <p:nvSpPr>
              <p:cNvPr id="57376" name="Line 22"/>
              <p:cNvSpPr>
                <a:spLocks noChangeShapeType="1"/>
              </p:cNvSpPr>
              <p:nvPr/>
            </p:nvSpPr>
            <p:spPr bwMode="auto">
              <a:xfrm flipV="1">
                <a:off x="4581" y="4041"/>
                <a:ext cx="0" cy="360"/>
              </a:xfrm>
              <a:prstGeom prst="line">
                <a:avLst/>
              </a:prstGeom>
              <a:noFill/>
              <a:ln w="28575">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b="1">
                  <a:latin typeface="Tajawal" panose="00000500000000000000" pitchFamily="2" charset="-78"/>
                  <a:cs typeface="Tajawal" panose="00000500000000000000" pitchFamily="2" charset="-78"/>
                </a:endParaRPr>
              </a:p>
            </p:txBody>
          </p:sp>
        </p:grpSp>
        <p:sp>
          <p:nvSpPr>
            <p:cNvPr id="57360" name="مربع نص 40"/>
            <p:cNvSpPr txBox="1">
              <a:spLocks noChangeArrowheads="1"/>
            </p:cNvSpPr>
            <p:nvPr/>
          </p:nvSpPr>
          <p:spPr bwMode="auto">
            <a:xfrm rot="18563619">
              <a:off x="8058727" y="4860342"/>
              <a:ext cx="616305" cy="26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en-US" sz="2000" b="1">
                  <a:latin typeface="Tajawal" panose="00000500000000000000" pitchFamily="2" charset="-78"/>
                  <a:cs typeface="Tajawal" panose="00000500000000000000" pitchFamily="2" charset="-78"/>
                </a:rPr>
                <a:t>مغلقة</a:t>
              </a:r>
            </a:p>
          </p:txBody>
        </p:sp>
        <p:sp>
          <p:nvSpPr>
            <p:cNvPr id="57361" name="مربع نص 41"/>
            <p:cNvSpPr txBox="1">
              <a:spLocks noChangeArrowheads="1"/>
            </p:cNvSpPr>
            <p:nvPr/>
          </p:nvSpPr>
          <p:spPr bwMode="auto">
            <a:xfrm rot="18865861">
              <a:off x="6686339" y="6009621"/>
              <a:ext cx="746845" cy="26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en-US" sz="2000" b="1">
                  <a:latin typeface="Tajawal" panose="00000500000000000000" pitchFamily="2" charset="-78"/>
                  <a:cs typeface="Tajawal" panose="00000500000000000000" pitchFamily="2" charset="-78"/>
                </a:rPr>
                <a:t>مفتوحة</a:t>
              </a:r>
            </a:p>
          </p:txBody>
        </p:sp>
        <p:grpSp>
          <p:nvGrpSpPr>
            <p:cNvPr id="57362" name="Group 19"/>
            <p:cNvGrpSpPr>
              <a:grpSpLocks/>
            </p:cNvGrpSpPr>
            <p:nvPr/>
          </p:nvGrpSpPr>
          <p:grpSpPr bwMode="auto">
            <a:xfrm rot="-8272399">
              <a:off x="3922561" y="5373530"/>
              <a:ext cx="1755047" cy="350838"/>
              <a:chOff x="4581" y="4041"/>
              <a:chExt cx="3060" cy="360"/>
            </a:xfrm>
          </p:grpSpPr>
          <p:sp>
            <p:nvSpPr>
              <p:cNvPr id="57371" name="Line 20"/>
              <p:cNvSpPr>
                <a:spLocks noChangeShapeType="1"/>
              </p:cNvSpPr>
              <p:nvPr/>
            </p:nvSpPr>
            <p:spPr bwMode="auto">
              <a:xfrm>
                <a:off x="4581" y="4401"/>
                <a:ext cx="3060" cy="0"/>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endParaRPr lang="en-US" sz="2000" b="1">
                  <a:latin typeface="Tajawal" panose="00000500000000000000" pitchFamily="2" charset="-78"/>
                  <a:cs typeface="Tajawal" panose="00000500000000000000" pitchFamily="2" charset="-78"/>
                </a:endParaRPr>
              </a:p>
            </p:txBody>
          </p:sp>
          <p:sp>
            <p:nvSpPr>
              <p:cNvPr id="57372" name="Line 21"/>
              <p:cNvSpPr>
                <a:spLocks noChangeShapeType="1"/>
              </p:cNvSpPr>
              <p:nvPr/>
            </p:nvSpPr>
            <p:spPr bwMode="auto">
              <a:xfrm flipV="1">
                <a:off x="7641" y="4041"/>
                <a:ext cx="0" cy="360"/>
              </a:xfrm>
              <a:prstGeom prst="line">
                <a:avLst/>
              </a:prstGeom>
              <a:noFill/>
              <a:ln w="28575">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b="1">
                  <a:latin typeface="Tajawal" panose="00000500000000000000" pitchFamily="2" charset="-78"/>
                  <a:cs typeface="Tajawal" panose="00000500000000000000" pitchFamily="2" charset="-78"/>
                </a:endParaRPr>
              </a:p>
            </p:txBody>
          </p:sp>
          <p:sp>
            <p:nvSpPr>
              <p:cNvPr id="57373" name="Line 22"/>
              <p:cNvSpPr>
                <a:spLocks noChangeShapeType="1"/>
              </p:cNvSpPr>
              <p:nvPr/>
            </p:nvSpPr>
            <p:spPr bwMode="auto">
              <a:xfrm flipV="1">
                <a:off x="4581" y="4041"/>
                <a:ext cx="0" cy="360"/>
              </a:xfrm>
              <a:prstGeom prst="line">
                <a:avLst/>
              </a:prstGeom>
              <a:noFill/>
              <a:ln w="28575">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b="1">
                  <a:latin typeface="Tajawal" panose="00000500000000000000" pitchFamily="2" charset="-78"/>
                  <a:cs typeface="Tajawal" panose="00000500000000000000" pitchFamily="2" charset="-78"/>
                </a:endParaRPr>
              </a:p>
            </p:txBody>
          </p:sp>
        </p:grpSp>
        <p:sp>
          <p:nvSpPr>
            <p:cNvPr id="57363" name="مربع نص 46"/>
            <p:cNvSpPr txBox="1">
              <a:spLocks noChangeArrowheads="1"/>
            </p:cNvSpPr>
            <p:nvPr/>
          </p:nvSpPr>
          <p:spPr bwMode="auto">
            <a:xfrm rot="2760664">
              <a:off x="4864695" y="6338612"/>
              <a:ext cx="716504" cy="26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en-US" sz="2000" b="1">
                  <a:latin typeface="Tajawal" panose="00000500000000000000" pitchFamily="2" charset="-78"/>
                  <a:cs typeface="Tajawal" panose="00000500000000000000" pitchFamily="2" charset="-78"/>
                </a:rPr>
                <a:t>داخلية</a:t>
              </a:r>
            </a:p>
          </p:txBody>
        </p:sp>
        <p:sp>
          <p:nvSpPr>
            <p:cNvPr id="57364" name="مربع نص 47"/>
            <p:cNvSpPr txBox="1">
              <a:spLocks noChangeArrowheads="1"/>
            </p:cNvSpPr>
            <p:nvPr/>
          </p:nvSpPr>
          <p:spPr bwMode="auto">
            <a:xfrm rot="2760664">
              <a:off x="3470021" y="5196169"/>
              <a:ext cx="804092" cy="26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en-US" sz="2000" b="1">
                  <a:latin typeface="Tajawal" panose="00000500000000000000" pitchFamily="2" charset="-78"/>
                  <a:cs typeface="Tajawal" panose="00000500000000000000" pitchFamily="2" charset="-78"/>
                </a:rPr>
                <a:t>خارجية</a:t>
              </a:r>
            </a:p>
          </p:txBody>
        </p:sp>
        <p:grpSp>
          <p:nvGrpSpPr>
            <p:cNvPr id="57365" name="Group 19"/>
            <p:cNvGrpSpPr>
              <a:grpSpLocks/>
            </p:cNvGrpSpPr>
            <p:nvPr/>
          </p:nvGrpSpPr>
          <p:grpSpPr bwMode="auto">
            <a:xfrm rot="-4096012">
              <a:off x="2857220" y="3206465"/>
              <a:ext cx="1755047" cy="350838"/>
              <a:chOff x="4581" y="4041"/>
              <a:chExt cx="3060" cy="360"/>
            </a:xfrm>
          </p:grpSpPr>
          <p:sp>
            <p:nvSpPr>
              <p:cNvPr id="57368" name="Line 20"/>
              <p:cNvSpPr>
                <a:spLocks noChangeShapeType="1"/>
              </p:cNvSpPr>
              <p:nvPr/>
            </p:nvSpPr>
            <p:spPr bwMode="auto">
              <a:xfrm>
                <a:off x="4581" y="4401"/>
                <a:ext cx="3060" cy="0"/>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endParaRPr lang="en-US" sz="2000" b="1">
                  <a:latin typeface="Tajawal" panose="00000500000000000000" pitchFamily="2" charset="-78"/>
                  <a:cs typeface="Tajawal" panose="00000500000000000000" pitchFamily="2" charset="-78"/>
                </a:endParaRPr>
              </a:p>
            </p:txBody>
          </p:sp>
          <p:sp>
            <p:nvSpPr>
              <p:cNvPr id="57369" name="Line 21"/>
              <p:cNvSpPr>
                <a:spLocks noChangeShapeType="1"/>
              </p:cNvSpPr>
              <p:nvPr/>
            </p:nvSpPr>
            <p:spPr bwMode="auto">
              <a:xfrm flipV="1">
                <a:off x="7641" y="4041"/>
                <a:ext cx="0" cy="360"/>
              </a:xfrm>
              <a:prstGeom prst="line">
                <a:avLst/>
              </a:prstGeom>
              <a:noFill/>
              <a:ln w="28575">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b="1">
                  <a:latin typeface="Tajawal" panose="00000500000000000000" pitchFamily="2" charset="-78"/>
                  <a:cs typeface="Tajawal" panose="00000500000000000000" pitchFamily="2" charset="-78"/>
                </a:endParaRPr>
              </a:p>
            </p:txBody>
          </p:sp>
          <p:sp>
            <p:nvSpPr>
              <p:cNvPr id="57370" name="Line 22"/>
              <p:cNvSpPr>
                <a:spLocks noChangeShapeType="1"/>
              </p:cNvSpPr>
              <p:nvPr/>
            </p:nvSpPr>
            <p:spPr bwMode="auto">
              <a:xfrm flipV="1">
                <a:off x="4581" y="4041"/>
                <a:ext cx="0" cy="360"/>
              </a:xfrm>
              <a:prstGeom prst="line">
                <a:avLst/>
              </a:prstGeom>
              <a:noFill/>
              <a:ln w="28575">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b="1">
                  <a:latin typeface="Tajawal" panose="00000500000000000000" pitchFamily="2" charset="-78"/>
                  <a:cs typeface="Tajawal" panose="00000500000000000000" pitchFamily="2" charset="-78"/>
                </a:endParaRPr>
              </a:p>
            </p:txBody>
          </p:sp>
        </p:grpSp>
        <p:sp>
          <p:nvSpPr>
            <p:cNvPr id="57366" name="مربع نص 52"/>
            <p:cNvSpPr txBox="1">
              <a:spLocks noChangeArrowheads="1"/>
            </p:cNvSpPr>
            <p:nvPr/>
          </p:nvSpPr>
          <p:spPr bwMode="auto">
            <a:xfrm rot="17625500">
              <a:off x="3269884" y="2302894"/>
              <a:ext cx="772847" cy="26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en-US" sz="2000" b="1">
                  <a:latin typeface="Tajawal" panose="00000500000000000000" pitchFamily="2" charset="-78"/>
                  <a:cs typeface="Tajawal" panose="00000500000000000000" pitchFamily="2" charset="-78"/>
                </a:rPr>
                <a:t>إيجابية</a:t>
              </a:r>
            </a:p>
          </p:txBody>
        </p:sp>
        <p:sp>
          <p:nvSpPr>
            <p:cNvPr id="57367" name="مربع نص 53"/>
            <p:cNvSpPr txBox="1">
              <a:spLocks noChangeArrowheads="1"/>
            </p:cNvSpPr>
            <p:nvPr/>
          </p:nvSpPr>
          <p:spPr bwMode="auto">
            <a:xfrm rot="17625500">
              <a:off x="2688647" y="3828395"/>
              <a:ext cx="597659" cy="26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en-US" sz="2000" b="1">
                  <a:latin typeface="Tajawal" panose="00000500000000000000" pitchFamily="2" charset="-78"/>
                  <a:cs typeface="Tajawal" panose="00000500000000000000" pitchFamily="2" charset="-78"/>
                </a:rPr>
                <a:t>سلبية</a:t>
              </a:r>
            </a:p>
          </p:txBody>
        </p:sp>
      </p:grpSp>
      <p:sp>
        <p:nvSpPr>
          <p:cNvPr id="54" name="Rounded Rectangle 53"/>
          <p:cNvSpPr/>
          <p:nvPr/>
        </p:nvSpPr>
        <p:spPr>
          <a:xfrm>
            <a:off x="6096000" y="190500"/>
            <a:ext cx="6019800" cy="12192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33"/>
          <p:cNvSpPr txBox="1"/>
          <p:nvPr/>
        </p:nvSpPr>
        <p:spPr>
          <a:xfrm>
            <a:off x="6127845" y="320247"/>
            <a:ext cx="6019800" cy="719428"/>
          </a:xfrm>
          <a:prstGeom prst="rect">
            <a:avLst/>
          </a:prstGeom>
        </p:spPr>
        <p:txBody>
          <a:bodyPr wrap="square" lIns="0" tIns="0" rIns="0" bIns="0" rtlCol="0" anchor="t">
            <a:spAutoFit/>
          </a:bodyPr>
          <a:lstStyle/>
          <a:p>
            <a:pPr algn="ctr" rtl="1">
              <a:lnSpc>
                <a:spcPts val="6159"/>
              </a:lnSpc>
              <a:spcBef>
                <a:spcPct val="0"/>
              </a:spcBef>
            </a:pPr>
            <a:r>
              <a:rPr lang="ar-EG" sz="3200" b="1" dirty="0">
                <a:solidFill>
                  <a:schemeClr val="bg1"/>
                </a:solidFill>
                <a:latin typeface="Tajawal Bold"/>
                <a:ea typeface="Tajawal Bold"/>
                <a:cs typeface="Tajawal Bold"/>
                <a:sym typeface="Tajawal Bold"/>
                <a:rtl/>
              </a:rPr>
              <a:t>أنواع الرقابة </a:t>
            </a:r>
            <a:r>
              <a:rPr lang="en-US" sz="3200" b="1" dirty="0">
                <a:solidFill>
                  <a:schemeClr val="bg1"/>
                </a:solidFill>
                <a:latin typeface="Tajawal Bold"/>
                <a:ea typeface="Tajawal Bold"/>
                <a:cs typeface="Tajawal Bold"/>
                <a:sym typeface="Tajawal Bold"/>
                <a:rtl/>
              </a:rPr>
              <a:t>Types Of Control</a:t>
            </a:r>
          </a:p>
        </p:txBody>
      </p:sp>
      <p:grpSp>
        <p:nvGrpSpPr>
          <p:cNvPr id="57" name="Group 35"/>
          <p:cNvGrpSpPr/>
          <p:nvPr/>
        </p:nvGrpSpPr>
        <p:grpSpPr>
          <a:xfrm>
            <a:off x="17259300" y="0"/>
            <a:ext cx="1694792" cy="10287000"/>
            <a:chOff x="0" y="0"/>
            <a:chExt cx="446365" cy="2709333"/>
          </a:xfrm>
        </p:grpSpPr>
        <p:sp>
          <p:nvSpPr>
            <p:cNvPr id="58" name="Freeform 36"/>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59" name="TextBox 37"/>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60" name="Group 38"/>
          <p:cNvGrpSpPr/>
          <p:nvPr/>
        </p:nvGrpSpPr>
        <p:grpSpPr>
          <a:xfrm>
            <a:off x="0" y="0"/>
            <a:ext cx="1028700" cy="1028700"/>
            <a:chOff x="0" y="0"/>
            <a:chExt cx="812800" cy="812800"/>
          </a:xfrm>
        </p:grpSpPr>
        <p:sp>
          <p:nvSpPr>
            <p:cNvPr id="61" name="Freeform 3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62" name="TextBox 4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3" name="Group 8"/>
          <p:cNvGrpSpPr/>
          <p:nvPr/>
        </p:nvGrpSpPr>
        <p:grpSpPr>
          <a:xfrm>
            <a:off x="0" y="6690087"/>
            <a:ext cx="1028700" cy="3177813"/>
            <a:chOff x="0" y="0"/>
            <a:chExt cx="812800" cy="2510865"/>
          </a:xfrm>
        </p:grpSpPr>
        <p:sp>
          <p:nvSpPr>
            <p:cNvPr id="64"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65"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66"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70"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4"/>
            <a:stretch>
              <a:fillRect/>
            </a:stretch>
          </a:blipFill>
        </p:spPr>
        <p:txBody>
          <a:bodyPr/>
          <a:lstStyle/>
          <a:p>
            <a:endParaRPr lang="en-US"/>
          </a:p>
        </p:txBody>
      </p:sp>
      <p:sp>
        <p:nvSpPr>
          <p:cNvPr id="71" name="TextBox 70"/>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12</a:t>
            </a:r>
          </a:p>
        </p:txBody>
      </p:sp>
    </p:spTree>
    <p:extLst>
      <p:ext uri="{BB962C8B-B14F-4D97-AF65-F5344CB8AC3E}">
        <p14:creationId xmlns:p14="http://schemas.microsoft.com/office/powerpoint/2010/main" val="2045025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مستطيل 3"/>
          <p:cNvSpPr>
            <a:spLocks noChangeArrowheads="1"/>
          </p:cNvSpPr>
          <p:nvPr/>
        </p:nvSpPr>
        <p:spPr bwMode="auto">
          <a:xfrm>
            <a:off x="5633187" y="1765101"/>
            <a:ext cx="10812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pPr>
            <a:r>
              <a:rPr lang="ar-SA" altLang="ar-SA" sz="3600" b="1" dirty="0">
                <a:solidFill>
                  <a:srgbClr val="002060"/>
                </a:solidFill>
                <a:latin typeface="Tajawal Bold" panose="020B0604020202020204" charset="-78"/>
                <a:cs typeface="Tajawal Bold" panose="020B0604020202020204" charset="-78"/>
              </a:rPr>
              <a:t>المعيار الأول: بحسب نوع النظام الذي يطبق به الرقابة</a:t>
            </a:r>
          </a:p>
        </p:txBody>
      </p:sp>
      <p:sp>
        <p:nvSpPr>
          <p:cNvPr id="58373" name="Freeform 45"/>
          <p:cNvSpPr>
            <a:spLocks/>
          </p:cNvSpPr>
          <p:nvPr/>
        </p:nvSpPr>
        <p:spPr bwMode="auto">
          <a:xfrm>
            <a:off x="5900738" y="6300788"/>
            <a:ext cx="1607345" cy="3433763"/>
          </a:xfrm>
          <a:custGeom>
            <a:avLst/>
            <a:gdLst>
              <a:gd name="T0" fmla="*/ 3256609 w 937659"/>
              <a:gd name="T1" fmla="*/ 64 h 2416211"/>
              <a:gd name="T2" fmla="*/ 3701773 w 937659"/>
              <a:gd name="T3" fmla="*/ 107614 h 2416211"/>
              <a:gd name="T4" fmla="*/ 3678595 w 937659"/>
              <a:gd name="T5" fmla="*/ 240325 h 2416211"/>
              <a:gd name="T6" fmla="*/ 3678595 w 937659"/>
              <a:gd name="T7" fmla="*/ 343071 h 2416211"/>
              <a:gd name="T8" fmla="*/ 3632249 w 937659"/>
              <a:gd name="T9" fmla="*/ 608493 h 2416211"/>
              <a:gd name="T10" fmla="*/ 3667011 w 937659"/>
              <a:gd name="T11" fmla="*/ 749769 h 2416211"/>
              <a:gd name="T12" fmla="*/ 3933527 w 937659"/>
              <a:gd name="T13" fmla="*/ 856794 h 2416211"/>
              <a:gd name="T14" fmla="*/ 3806063 w 937659"/>
              <a:gd name="T15" fmla="*/ 1075128 h 2416211"/>
              <a:gd name="T16" fmla="*/ 3145574 w 937659"/>
              <a:gd name="T17" fmla="*/ 1244228 h 2416211"/>
              <a:gd name="T18" fmla="*/ 2983353 w 937659"/>
              <a:gd name="T19" fmla="*/ 1597412 h 2416211"/>
              <a:gd name="T20" fmla="*/ 3052873 w 937659"/>
              <a:gd name="T21" fmla="*/ 1937755 h 2416211"/>
              <a:gd name="T22" fmla="*/ 445697 w 937659"/>
              <a:gd name="T23" fmla="*/ 1937755 h 2416211"/>
              <a:gd name="T24" fmla="*/ 468880 w 937659"/>
              <a:gd name="T25" fmla="*/ 1817885 h 2416211"/>
              <a:gd name="T26" fmla="*/ 387762 w 937659"/>
              <a:gd name="T27" fmla="*/ 1284899 h 2416211"/>
              <a:gd name="T28" fmla="*/ 40140 w 937659"/>
              <a:gd name="T29" fmla="*/ 1051582 h 2416211"/>
              <a:gd name="T30" fmla="*/ 40140 w 937659"/>
              <a:gd name="T31" fmla="*/ 820405 h 2416211"/>
              <a:gd name="T32" fmla="*/ 422523 w 937659"/>
              <a:gd name="T33" fmla="*/ 698396 h 2416211"/>
              <a:gd name="T34" fmla="*/ 943958 w 937659"/>
              <a:gd name="T35" fmla="*/ 659866 h 2416211"/>
              <a:gd name="T36" fmla="*/ 1870959 w 937659"/>
              <a:gd name="T37" fmla="*/ 602072 h 2416211"/>
              <a:gd name="T38" fmla="*/ 2832710 w 937659"/>
              <a:gd name="T39" fmla="*/ 516454 h 2416211"/>
              <a:gd name="T40" fmla="*/ 2902239 w 937659"/>
              <a:gd name="T41" fmla="*/ 216778 h 2416211"/>
              <a:gd name="T42" fmla="*/ 3122403 w 937659"/>
              <a:gd name="T43" fmla="*/ 4870 h 2416211"/>
              <a:gd name="T44" fmla="*/ 3256609 w 937659"/>
              <a:gd name="T45" fmla="*/ 64 h 24162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37659" h="2416211">
                <a:moveTo>
                  <a:pt x="750586" y="81"/>
                </a:moveTo>
                <a:cubicBezTo>
                  <a:pt x="817843" y="-2729"/>
                  <a:pt x="850851" y="68793"/>
                  <a:pt x="853188" y="134184"/>
                </a:cubicBezTo>
                <a:cubicBezTo>
                  <a:pt x="855859" y="187565"/>
                  <a:pt x="847846" y="243615"/>
                  <a:pt x="847846" y="299665"/>
                </a:cubicBezTo>
                <a:cubicBezTo>
                  <a:pt x="845176" y="339700"/>
                  <a:pt x="850517" y="385074"/>
                  <a:pt x="847846" y="427779"/>
                </a:cubicBezTo>
                <a:cubicBezTo>
                  <a:pt x="839834" y="539878"/>
                  <a:pt x="839834" y="646640"/>
                  <a:pt x="837164" y="758739"/>
                </a:cubicBezTo>
                <a:cubicBezTo>
                  <a:pt x="834493" y="817458"/>
                  <a:pt x="845176" y="876177"/>
                  <a:pt x="845176" y="934896"/>
                </a:cubicBezTo>
                <a:cubicBezTo>
                  <a:pt x="845176" y="998952"/>
                  <a:pt x="869212" y="1017636"/>
                  <a:pt x="906602" y="1068347"/>
                </a:cubicBezTo>
                <a:cubicBezTo>
                  <a:pt x="978710" y="1175109"/>
                  <a:pt x="906602" y="1241835"/>
                  <a:pt x="877224" y="1340589"/>
                </a:cubicBezTo>
                <a:cubicBezTo>
                  <a:pt x="847846" y="1428667"/>
                  <a:pt x="783750" y="1482048"/>
                  <a:pt x="724995" y="1551443"/>
                </a:cubicBezTo>
                <a:cubicBezTo>
                  <a:pt x="639533" y="1650198"/>
                  <a:pt x="684935" y="1871728"/>
                  <a:pt x="687605" y="1991834"/>
                </a:cubicBezTo>
                <a:cubicBezTo>
                  <a:pt x="692947" y="2127955"/>
                  <a:pt x="671581" y="2282759"/>
                  <a:pt x="703629" y="2416211"/>
                </a:cubicBezTo>
                <a:cubicBezTo>
                  <a:pt x="703629" y="2416211"/>
                  <a:pt x="703629" y="2416211"/>
                  <a:pt x="102725" y="2416211"/>
                </a:cubicBezTo>
                <a:cubicBezTo>
                  <a:pt x="102725" y="2365499"/>
                  <a:pt x="105396" y="2314788"/>
                  <a:pt x="108067" y="2266745"/>
                </a:cubicBezTo>
                <a:cubicBezTo>
                  <a:pt x="124091" y="2039877"/>
                  <a:pt x="198870" y="1815678"/>
                  <a:pt x="89372" y="1602155"/>
                </a:cubicBezTo>
                <a:cubicBezTo>
                  <a:pt x="46641" y="1522084"/>
                  <a:pt x="17263" y="1401977"/>
                  <a:pt x="9251" y="1311230"/>
                </a:cubicBezTo>
                <a:cubicBezTo>
                  <a:pt x="1239" y="1215144"/>
                  <a:pt x="-6773" y="1119059"/>
                  <a:pt x="9251" y="1022974"/>
                </a:cubicBezTo>
                <a:cubicBezTo>
                  <a:pt x="17263" y="956248"/>
                  <a:pt x="27946" y="902867"/>
                  <a:pt x="97384" y="870839"/>
                </a:cubicBezTo>
                <a:cubicBezTo>
                  <a:pt x="134773" y="852155"/>
                  <a:pt x="204211" y="862832"/>
                  <a:pt x="217565" y="822796"/>
                </a:cubicBezTo>
                <a:cubicBezTo>
                  <a:pt x="249613" y="726711"/>
                  <a:pt x="345758" y="724042"/>
                  <a:pt x="431220" y="750732"/>
                </a:cubicBezTo>
                <a:cubicBezTo>
                  <a:pt x="428549" y="651978"/>
                  <a:pt x="578107" y="598597"/>
                  <a:pt x="652886" y="643971"/>
                </a:cubicBezTo>
                <a:cubicBezTo>
                  <a:pt x="655557" y="518526"/>
                  <a:pt x="660899" y="395750"/>
                  <a:pt x="668911" y="270305"/>
                </a:cubicBezTo>
                <a:cubicBezTo>
                  <a:pt x="671581" y="198241"/>
                  <a:pt x="631521" y="35430"/>
                  <a:pt x="719654" y="6071"/>
                </a:cubicBezTo>
                <a:cubicBezTo>
                  <a:pt x="730670" y="2401"/>
                  <a:pt x="740978" y="483"/>
                  <a:pt x="750586" y="8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6" name="TextBox 18"/>
          <p:cNvSpPr txBox="1"/>
          <p:nvPr/>
        </p:nvSpPr>
        <p:spPr>
          <a:xfrm>
            <a:off x="6210301" y="8220076"/>
            <a:ext cx="833438" cy="646331"/>
          </a:xfrm>
          <a:prstGeom prst="rect">
            <a:avLst/>
          </a:prstGeom>
          <a:noFill/>
        </p:spPr>
        <p:txBody>
          <a:bodyPr>
            <a:spAutoFit/>
          </a:bodyPr>
          <a:lstStyle/>
          <a:p>
            <a:pPr algn="ctr">
              <a:defRPr/>
            </a:pPr>
            <a:r>
              <a:rPr lang="ar-SA" sz="3600" dirty="0">
                <a:solidFill>
                  <a:srgbClr val="FFFFFF"/>
                </a:solidFill>
                <a:latin typeface="+mj-lt"/>
                <a:cs typeface="Montserrat" panose="02000000000000000000" pitchFamily="2" charset="0"/>
              </a:rPr>
              <a:t>1</a:t>
            </a:r>
            <a:endParaRPr lang="en-US" sz="3600" dirty="0">
              <a:solidFill>
                <a:srgbClr val="FFFFFF"/>
              </a:solidFill>
              <a:latin typeface="+mj-lt"/>
              <a:cs typeface="Montserrat" panose="02000000000000000000" pitchFamily="2" charset="0"/>
            </a:endParaRPr>
          </a:p>
        </p:txBody>
      </p:sp>
      <p:sp>
        <p:nvSpPr>
          <p:cNvPr id="58375" name="Freeform 43"/>
          <p:cNvSpPr>
            <a:spLocks/>
          </p:cNvSpPr>
          <p:nvPr/>
        </p:nvSpPr>
        <p:spPr bwMode="auto">
          <a:xfrm>
            <a:off x="11039475" y="6293645"/>
            <a:ext cx="1533525" cy="3433763"/>
          </a:xfrm>
          <a:custGeom>
            <a:avLst/>
            <a:gdLst>
              <a:gd name="T0" fmla="*/ 792190 w 918832"/>
              <a:gd name="T1" fmla="*/ 55 h 2481664"/>
              <a:gd name="T2" fmla="*/ 1142385 w 918832"/>
              <a:gd name="T3" fmla="*/ 58681 h 2481664"/>
              <a:gd name="T4" fmla="*/ 1462311 w 918832"/>
              <a:gd name="T5" fmla="*/ 283615 h 2481664"/>
              <a:gd name="T6" fmla="*/ 1808184 w 918832"/>
              <a:gd name="T7" fmla="*/ 459095 h 2481664"/>
              <a:gd name="T8" fmla="*/ 2171347 w 918832"/>
              <a:gd name="T9" fmla="*/ 305949 h 2481664"/>
              <a:gd name="T10" fmla="*/ 2318344 w 918832"/>
              <a:gd name="T11" fmla="*/ 171946 h 2481664"/>
              <a:gd name="T12" fmla="*/ 2413452 w 918832"/>
              <a:gd name="T13" fmla="*/ 79420 h 2481664"/>
              <a:gd name="T14" fmla="*/ 2966851 w 918832"/>
              <a:gd name="T15" fmla="*/ 101753 h 2481664"/>
              <a:gd name="T16" fmla="*/ 2871734 w 918832"/>
              <a:gd name="T17" fmla="*/ 227780 h 2481664"/>
              <a:gd name="T18" fmla="*/ 2724740 w 918832"/>
              <a:gd name="T19" fmla="*/ 361783 h 2481664"/>
              <a:gd name="T20" fmla="*/ 2664212 w 918832"/>
              <a:gd name="T21" fmla="*/ 467071 h 2481664"/>
              <a:gd name="T22" fmla="*/ 2629622 w 918832"/>
              <a:gd name="T23" fmla="*/ 565980 h 2481664"/>
              <a:gd name="T24" fmla="*/ 2724740 w 918832"/>
              <a:gd name="T25" fmla="*/ 821222 h 2481664"/>
              <a:gd name="T26" fmla="*/ 2612329 w 918832"/>
              <a:gd name="T27" fmla="*/ 995109 h 2481664"/>
              <a:gd name="T28" fmla="*/ 2560450 w 918832"/>
              <a:gd name="T29" fmla="*/ 1247160 h 2481664"/>
              <a:gd name="T30" fmla="*/ 2603686 w 918832"/>
              <a:gd name="T31" fmla="*/ 1483262 h 2481664"/>
              <a:gd name="T32" fmla="*/ 684112 w 918832"/>
              <a:gd name="T33" fmla="*/ 1483262 h 2481664"/>
              <a:gd name="T34" fmla="*/ 753285 w 918832"/>
              <a:gd name="T35" fmla="*/ 1180158 h 2481664"/>
              <a:gd name="T36" fmla="*/ 364181 w 918832"/>
              <a:gd name="T37" fmla="*/ 1006276 h 2481664"/>
              <a:gd name="T38" fmla="*/ 104776 w 918832"/>
              <a:gd name="T39" fmla="*/ 854723 h 2481664"/>
              <a:gd name="T40" fmla="*/ 26953 w 918832"/>
              <a:gd name="T41" fmla="*/ 684031 h 2481664"/>
              <a:gd name="T42" fmla="*/ 519820 w 918832"/>
              <a:gd name="T43" fmla="*/ 604265 h 2481664"/>
              <a:gd name="T44" fmla="*/ 519820 w 918832"/>
              <a:gd name="T45" fmla="*/ 495786 h 2481664"/>
              <a:gd name="T46" fmla="*/ 1064568 w 918832"/>
              <a:gd name="T47" fmla="*/ 495786 h 2481664"/>
              <a:gd name="T48" fmla="*/ 805164 w 918832"/>
              <a:gd name="T49" fmla="*/ 278829 h 2481664"/>
              <a:gd name="T50" fmla="*/ 649522 w 918832"/>
              <a:gd name="T51" fmla="*/ 144826 h 2481664"/>
              <a:gd name="T52" fmla="*/ 545761 w 918832"/>
              <a:gd name="T53" fmla="*/ 58681 h 2481664"/>
              <a:gd name="T54" fmla="*/ 792190 w 918832"/>
              <a:gd name="T55" fmla="*/ 55 h 24816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18832" h="2481664">
                <a:moveTo>
                  <a:pt x="244999" y="92"/>
                </a:moveTo>
                <a:cubicBezTo>
                  <a:pt x="288454" y="2094"/>
                  <a:pt x="337258" y="36792"/>
                  <a:pt x="353303" y="98180"/>
                </a:cubicBezTo>
                <a:cubicBezTo>
                  <a:pt x="385393" y="218289"/>
                  <a:pt x="436202" y="349073"/>
                  <a:pt x="452247" y="474520"/>
                </a:cubicBezTo>
                <a:cubicBezTo>
                  <a:pt x="460269" y="519894"/>
                  <a:pt x="516427" y="768118"/>
                  <a:pt x="559213" y="768118"/>
                </a:cubicBezTo>
                <a:cubicBezTo>
                  <a:pt x="628741" y="768118"/>
                  <a:pt x="655483" y="554592"/>
                  <a:pt x="671528" y="511887"/>
                </a:cubicBezTo>
                <a:cubicBezTo>
                  <a:pt x="695595" y="442491"/>
                  <a:pt x="711640" y="362419"/>
                  <a:pt x="716989" y="287684"/>
                </a:cubicBezTo>
                <a:cubicBezTo>
                  <a:pt x="722337" y="231634"/>
                  <a:pt x="727685" y="183591"/>
                  <a:pt x="746404" y="132878"/>
                </a:cubicBezTo>
                <a:cubicBezTo>
                  <a:pt x="794539" y="15439"/>
                  <a:pt x="904180" y="47468"/>
                  <a:pt x="917551" y="170245"/>
                </a:cubicBezTo>
                <a:cubicBezTo>
                  <a:pt x="925573" y="242310"/>
                  <a:pt x="893483" y="311706"/>
                  <a:pt x="888135" y="381102"/>
                </a:cubicBezTo>
                <a:cubicBezTo>
                  <a:pt x="882787" y="453167"/>
                  <a:pt x="866742" y="535908"/>
                  <a:pt x="842674" y="605304"/>
                </a:cubicBezTo>
                <a:cubicBezTo>
                  <a:pt x="821281" y="661355"/>
                  <a:pt x="837326" y="722744"/>
                  <a:pt x="823955" y="781463"/>
                </a:cubicBezTo>
                <a:cubicBezTo>
                  <a:pt x="810584" y="842852"/>
                  <a:pt x="797213" y="885557"/>
                  <a:pt x="813258" y="946946"/>
                </a:cubicBezTo>
                <a:cubicBezTo>
                  <a:pt x="850697" y="1088407"/>
                  <a:pt x="837326" y="1248551"/>
                  <a:pt x="842674" y="1373998"/>
                </a:cubicBezTo>
                <a:cubicBezTo>
                  <a:pt x="845348" y="1486099"/>
                  <a:pt x="834652" y="1555495"/>
                  <a:pt x="807910" y="1664927"/>
                </a:cubicBezTo>
                <a:cubicBezTo>
                  <a:pt x="770472" y="1803719"/>
                  <a:pt x="797213" y="1939842"/>
                  <a:pt x="791865" y="2086641"/>
                </a:cubicBezTo>
                <a:cubicBezTo>
                  <a:pt x="786517" y="2222764"/>
                  <a:pt x="786517" y="2348210"/>
                  <a:pt x="805236" y="2481664"/>
                </a:cubicBezTo>
                <a:cubicBezTo>
                  <a:pt x="805236" y="2481664"/>
                  <a:pt x="805236" y="2481664"/>
                  <a:pt x="211573" y="2481664"/>
                </a:cubicBezTo>
                <a:cubicBezTo>
                  <a:pt x="230292" y="2313512"/>
                  <a:pt x="232966" y="2134684"/>
                  <a:pt x="232966" y="1974540"/>
                </a:cubicBezTo>
                <a:cubicBezTo>
                  <a:pt x="235640" y="1849093"/>
                  <a:pt x="176808" y="1782367"/>
                  <a:pt x="112629" y="1683611"/>
                </a:cubicBezTo>
                <a:cubicBezTo>
                  <a:pt x="59145" y="1603538"/>
                  <a:pt x="48449" y="1520797"/>
                  <a:pt x="32404" y="1430049"/>
                </a:cubicBezTo>
                <a:cubicBezTo>
                  <a:pt x="11011" y="1331293"/>
                  <a:pt x="-13057" y="1245882"/>
                  <a:pt x="8336" y="1144458"/>
                </a:cubicBezTo>
                <a:cubicBezTo>
                  <a:pt x="29730" y="1053709"/>
                  <a:pt x="85887" y="1040364"/>
                  <a:pt x="160764" y="1011004"/>
                </a:cubicBezTo>
                <a:cubicBezTo>
                  <a:pt x="125999" y="954953"/>
                  <a:pt x="104606" y="882888"/>
                  <a:pt x="160764" y="829507"/>
                </a:cubicBezTo>
                <a:cubicBezTo>
                  <a:pt x="200876" y="792140"/>
                  <a:pt x="291797" y="797478"/>
                  <a:pt x="329236" y="829507"/>
                </a:cubicBezTo>
                <a:cubicBezTo>
                  <a:pt x="329236" y="706729"/>
                  <a:pt x="286449" y="583952"/>
                  <a:pt x="249011" y="466513"/>
                </a:cubicBezTo>
                <a:cubicBezTo>
                  <a:pt x="227617" y="394447"/>
                  <a:pt x="222269" y="314375"/>
                  <a:pt x="200876" y="242310"/>
                </a:cubicBezTo>
                <a:cubicBezTo>
                  <a:pt x="184831" y="188929"/>
                  <a:pt x="171460" y="154231"/>
                  <a:pt x="168786" y="98180"/>
                </a:cubicBezTo>
                <a:cubicBezTo>
                  <a:pt x="163437" y="28784"/>
                  <a:pt x="201544" y="-1910"/>
                  <a:pt x="244999" y="92"/>
                </a:cubicBezTo>
                <a:close/>
              </a:path>
            </a:pathLst>
          </a:custGeom>
          <a:solidFill>
            <a:srgbClr val="884106"/>
          </a:solidFill>
          <a:ln>
            <a:noFill/>
          </a:ln>
        </p:spPr>
        <p:txBody>
          <a:bodyPr/>
          <a:lstStyle/>
          <a:p>
            <a:endParaRPr lang="en-US" sz="2700"/>
          </a:p>
        </p:txBody>
      </p:sp>
      <p:sp>
        <p:nvSpPr>
          <p:cNvPr id="8" name="TextBox 20"/>
          <p:cNvSpPr txBox="1"/>
          <p:nvPr/>
        </p:nvSpPr>
        <p:spPr>
          <a:xfrm>
            <a:off x="11337133" y="8220076"/>
            <a:ext cx="938213" cy="646331"/>
          </a:xfrm>
          <a:prstGeom prst="rect">
            <a:avLst/>
          </a:prstGeom>
          <a:noFill/>
        </p:spPr>
        <p:txBody>
          <a:bodyPr>
            <a:spAutoFit/>
          </a:bodyPr>
          <a:lstStyle/>
          <a:p>
            <a:pPr algn="ctr">
              <a:defRPr/>
            </a:pPr>
            <a:r>
              <a:rPr lang="ar-SA" sz="3600" dirty="0">
                <a:solidFill>
                  <a:srgbClr val="FFFFFF"/>
                </a:solidFill>
                <a:latin typeface="+mj-lt"/>
                <a:cs typeface="Montserrat" panose="02000000000000000000" pitchFamily="2" charset="0"/>
              </a:rPr>
              <a:t>2</a:t>
            </a:r>
            <a:endParaRPr lang="en-US" sz="3600" dirty="0">
              <a:solidFill>
                <a:srgbClr val="FFFFFF"/>
              </a:solidFill>
              <a:latin typeface="+mj-lt"/>
              <a:cs typeface="Montserrat" panose="02000000000000000000" pitchFamily="2" charset="0"/>
            </a:endParaRPr>
          </a:p>
        </p:txBody>
      </p:sp>
      <p:sp>
        <p:nvSpPr>
          <p:cNvPr id="9" name="Rectangle: Rounded Corners 118"/>
          <p:cNvSpPr/>
          <p:nvPr/>
        </p:nvSpPr>
        <p:spPr>
          <a:xfrm>
            <a:off x="5026820" y="3057525"/>
            <a:ext cx="3257550" cy="2450307"/>
          </a:xfrm>
          <a:prstGeom prst="roundRect">
            <a:avLst/>
          </a:prstGeom>
          <a:solidFill>
            <a:schemeClr val="accent1"/>
          </a:solidFill>
          <a:ln>
            <a:noFill/>
          </a:ln>
          <a:effectLst>
            <a:outerShdw blurRad="3683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lnSpc>
                <a:spcPct val="150000"/>
              </a:lnSpc>
              <a:buSzPct val="105000"/>
              <a:defRPr/>
            </a:pPr>
            <a:endParaRPr lang="ar-SA" sz="2700" dirty="0">
              <a:solidFill>
                <a:schemeClr val="tx1"/>
              </a:solidFill>
              <a:latin typeface="Tajawal" panose="00000500000000000000" pitchFamily="2" charset="-78"/>
              <a:cs typeface="Tajawal" panose="00000500000000000000" pitchFamily="2" charset="-78"/>
            </a:endParaRPr>
          </a:p>
        </p:txBody>
      </p:sp>
      <p:sp>
        <p:nvSpPr>
          <p:cNvPr id="10" name="Rectangle: Rounded Corners 123"/>
          <p:cNvSpPr/>
          <p:nvPr/>
        </p:nvSpPr>
        <p:spPr>
          <a:xfrm>
            <a:off x="9758363" y="3076575"/>
            <a:ext cx="3257550" cy="2450307"/>
          </a:xfrm>
          <a:prstGeom prst="roundRect">
            <a:avLst/>
          </a:prstGeom>
          <a:solidFill>
            <a:srgbClr val="884106"/>
          </a:solidFill>
          <a:ln>
            <a:noFill/>
          </a:ln>
          <a:effectLst>
            <a:outerShdw blurRad="3683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solidFill>
                <a:schemeClr val="bg1"/>
              </a:solidFill>
              <a:latin typeface="Tajawal" panose="00000500000000000000" pitchFamily="2" charset="-78"/>
              <a:cs typeface="Tajawal" panose="00000500000000000000" pitchFamily="2" charset="-78"/>
            </a:endParaRPr>
          </a:p>
        </p:txBody>
      </p:sp>
      <p:sp>
        <p:nvSpPr>
          <p:cNvPr id="58379" name="Rectangle 5"/>
          <p:cNvSpPr>
            <a:spLocks noChangeArrowheads="1"/>
          </p:cNvSpPr>
          <p:nvPr/>
        </p:nvSpPr>
        <p:spPr bwMode="auto">
          <a:xfrm>
            <a:off x="5029200" y="3162300"/>
            <a:ext cx="32575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700" b="1" dirty="0">
                <a:solidFill>
                  <a:schemeClr val="bg1"/>
                </a:solidFill>
                <a:latin typeface="Tajawal" panose="00000500000000000000" pitchFamily="2" charset="-78"/>
                <a:cs typeface="Tajawal" panose="00000500000000000000" pitchFamily="2" charset="-78"/>
              </a:rPr>
              <a:t>نظام الرقابة المغلق</a:t>
            </a:r>
          </a:p>
        </p:txBody>
      </p:sp>
      <p:sp>
        <p:nvSpPr>
          <p:cNvPr id="58380" name="Rectangle 12"/>
          <p:cNvSpPr>
            <a:spLocks noChangeArrowheads="1"/>
          </p:cNvSpPr>
          <p:nvPr/>
        </p:nvSpPr>
        <p:spPr bwMode="auto">
          <a:xfrm>
            <a:off x="9755983" y="3041972"/>
            <a:ext cx="32575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700" b="1" dirty="0">
                <a:solidFill>
                  <a:schemeClr val="bg1"/>
                </a:solidFill>
                <a:latin typeface="Tajawal" panose="00000500000000000000" pitchFamily="2" charset="-78"/>
                <a:cs typeface="Tajawal" panose="00000500000000000000" pitchFamily="2" charset="-78"/>
              </a:rPr>
              <a:t>نظام الرقابة المفتوحة</a:t>
            </a:r>
          </a:p>
        </p:txBody>
      </p:sp>
      <p:sp>
        <p:nvSpPr>
          <p:cNvPr id="58381" name="مربع نص 12"/>
          <p:cNvSpPr txBox="1">
            <a:spLocks noChangeArrowheads="1"/>
          </p:cNvSpPr>
          <p:nvPr/>
        </p:nvSpPr>
        <p:spPr bwMode="auto">
          <a:xfrm>
            <a:off x="5207242" y="3993355"/>
            <a:ext cx="2933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400" dirty="0">
                <a:solidFill>
                  <a:schemeClr val="bg1"/>
                </a:solidFill>
                <a:latin typeface="Tajawal" panose="00000500000000000000" pitchFamily="2" charset="-78"/>
                <a:cs typeface="Tajawal" panose="00000500000000000000" pitchFamily="2" charset="-78"/>
              </a:rPr>
              <a:t>أساليب الرقابة الذاتية التي تتبع الإنتاج الآلي.</a:t>
            </a:r>
          </a:p>
        </p:txBody>
      </p:sp>
      <p:sp>
        <p:nvSpPr>
          <p:cNvPr id="58382" name="مربع نص 13"/>
          <p:cNvSpPr txBox="1">
            <a:spLocks noChangeArrowheads="1"/>
          </p:cNvSpPr>
          <p:nvPr/>
        </p:nvSpPr>
        <p:spPr bwMode="auto">
          <a:xfrm>
            <a:off x="9678291" y="3993355"/>
            <a:ext cx="341293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400" dirty="0">
                <a:solidFill>
                  <a:schemeClr val="bg1"/>
                </a:solidFill>
                <a:latin typeface="Tajawal" panose="00000500000000000000" pitchFamily="2" charset="-78"/>
                <a:cs typeface="Tajawal" panose="00000500000000000000" pitchFamily="2" charset="-78"/>
              </a:rPr>
              <a:t>عكس نظام الرقابة المغلقة فهي تعتمد على العنصر البشري بشكل كبير.</a:t>
            </a:r>
          </a:p>
        </p:txBody>
      </p:sp>
      <p:grpSp>
        <p:nvGrpSpPr>
          <p:cNvPr id="17" name="Group 35"/>
          <p:cNvGrpSpPr/>
          <p:nvPr/>
        </p:nvGrpSpPr>
        <p:grpSpPr>
          <a:xfrm>
            <a:off x="17259300" y="0"/>
            <a:ext cx="1694792" cy="10287000"/>
            <a:chOff x="0" y="0"/>
            <a:chExt cx="446365" cy="2709333"/>
          </a:xfrm>
        </p:grpSpPr>
        <p:sp>
          <p:nvSpPr>
            <p:cNvPr id="18" name="Freeform 36"/>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19" name="TextBox 37"/>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20" name="Group 38"/>
          <p:cNvGrpSpPr/>
          <p:nvPr/>
        </p:nvGrpSpPr>
        <p:grpSpPr>
          <a:xfrm>
            <a:off x="0" y="0"/>
            <a:ext cx="1028700" cy="1028700"/>
            <a:chOff x="0" y="0"/>
            <a:chExt cx="812800" cy="812800"/>
          </a:xfrm>
        </p:grpSpPr>
        <p:sp>
          <p:nvSpPr>
            <p:cNvPr id="21" name="Freeform 3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22" name="TextBox 4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3" name="Group 8"/>
          <p:cNvGrpSpPr/>
          <p:nvPr/>
        </p:nvGrpSpPr>
        <p:grpSpPr>
          <a:xfrm>
            <a:off x="0" y="6690087"/>
            <a:ext cx="1028700" cy="3177813"/>
            <a:chOff x="0" y="0"/>
            <a:chExt cx="812800" cy="2510865"/>
          </a:xfrm>
        </p:grpSpPr>
        <p:sp>
          <p:nvSpPr>
            <p:cNvPr id="24"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25"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26"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27" name="Rounded Rectangle 26"/>
          <p:cNvSpPr/>
          <p:nvPr/>
        </p:nvSpPr>
        <p:spPr>
          <a:xfrm>
            <a:off x="6096000" y="190500"/>
            <a:ext cx="6019800" cy="12192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33"/>
          <p:cNvSpPr txBox="1"/>
          <p:nvPr/>
        </p:nvSpPr>
        <p:spPr>
          <a:xfrm>
            <a:off x="5900738" y="319228"/>
            <a:ext cx="6010467" cy="719428"/>
          </a:xfrm>
          <a:prstGeom prst="rect">
            <a:avLst/>
          </a:prstGeom>
        </p:spPr>
        <p:txBody>
          <a:bodyPr wrap="square" lIns="0" tIns="0" rIns="0" bIns="0" rtlCol="0" anchor="t">
            <a:spAutoFit/>
          </a:bodyPr>
          <a:lstStyle/>
          <a:p>
            <a:pPr algn="ctr" rtl="1">
              <a:lnSpc>
                <a:spcPts val="6159"/>
              </a:lnSpc>
              <a:spcBef>
                <a:spcPct val="0"/>
              </a:spcBef>
            </a:pPr>
            <a:r>
              <a:rPr lang="ar-EG" sz="3200" b="1" dirty="0">
                <a:solidFill>
                  <a:schemeClr val="bg1"/>
                </a:solidFill>
                <a:latin typeface="Tajawal Bold"/>
                <a:ea typeface="Tajawal Bold"/>
                <a:cs typeface="Tajawal Bold"/>
                <a:sym typeface="Tajawal Bold"/>
                <a:rtl/>
              </a:rPr>
              <a:t>أنواع الرقابة </a:t>
            </a:r>
            <a:r>
              <a:rPr lang="en-US" sz="3200" b="1" dirty="0">
                <a:solidFill>
                  <a:schemeClr val="bg1"/>
                </a:solidFill>
                <a:latin typeface="Tajawal Bold"/>
                <a:ea typeface="Tajawal Bold"/>
                <a:cs typeface="Tajawal Bold"/>
                <a:sym typeface="Tajawal Bold"/>
                <a:rtl/>
              </a:rPr>
              <a:t>Types Of Control</a:t>
            </a:r>
          </a:p>
        </p:txBody>
      </p:sp>
      <p:sp>
        <p:nvSpPr>
          <p:cNvPr id="2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2"/>
            <a:stretch>
              <a:fillRect/>
            </a:stretch>
          </a:blipFill>
        </p:spPr>
        <p:txBody>
          <a:bodyPr/>
          <a:lstStyle/>
          <a:p>
            <a:endParaRPr lang="en-US"/>
          </a:p>
        </p:txBody>
      </p:sp>
      <p:sp>
        <p:nvSpPr>
          <p:cNvPr id="30" name="TextBox 29"/>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13</a:t>
            </a:r>
          </a:p>
        </p:txBody>
      </p:sp>
    </p:spTree>
    <p:extLst>
      <p:ext uri="{BB962C8B-B14F-4D97-AF65-F5344CB8AC3E}">
        <p14:creationId xmlns:p14="http://schemas.microsoft.com/office/powerpoint/2010/main" val="201343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sp>
        <p:nvSpPr>
          <p:cNvPr id="3" name="Freeform 3"/>
          <p:cNvSpPr/>
          <p:nvPr/>
        </p:nvSpPr>
        <p:spPr>
          <a:xfrm rot="-10800000">
            <a:off x="3276600" y="876300"/>
            <a:ext cx="14638225" cy="8229600"/>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3"/>
            <a:stretch>
              <a:fillRect l="-36215"/>
            </a:stretch>
          </a:blipFill>
        </p:spPr>
        <p:txBody>
          <a:bodyPr/>
          <a:lstStyle/>
          <a:p>
            <a:endParaRPr lang="en-US"/>
          </a:p>
        </p:txBody>
      </p:sp>
      <p:grpSp>
        <p:nvGrpSpPr>
          <p:cNvPr id="4" name="Group 4"/>
          <p:cNvGrpSpPr>
            <a:grpSpLocks noChangeAspect="1"/>
          </p:cNvGrpSpPr>
          <p:nvPr/>
        </p:nvGrpSpPr>
        <p:grpSpPr>
          <a:xfrm>
            <a:off x="185976" y="2721908"/>
            <a:ext cx="5295887" cy="5469592"/>
            <a:chOff x="0" y="0"/>
            <a:chExt cx="6350000" cy="6558280"/>
          </a:xfrm>
        </p:grpSpPr>
        <p:sp>
          <p:nvSpPr>
            <p:cNvPr id="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27567" r="-27567"/>
              </a:stretch>
            </a:blipFill>
          </p:spPr>
          <p:txBody>
            <a:bodyPr/>
            <a:lstStyle/>
            <a:p>
              <a:endParaRPr lang="en-US"/>
            </a:p>
          </p:txBody>
        </p:sp>
        <p:sp>
          <p:nvSpPr>
            <p:cNvPr id="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
        <p:nvSpPr>
          <p:cNvPr id="7" name="Freeform 7"/>
          <p:cNvSpPr/>
          <p:nvPr/>
        </p:nvSpPr>
        <p:spPr>
          <a:xfrm rot="-5400000">
            <a:off x="7166568" y="693549"/>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5"/>
            <a:stretch>
              <a:fillRect/>
            </a:stretch>
          </a:blipFill>
        </p:spPr>
        <p:txBody>
          <a:bodyPr/>
          <a:lstStyle/>
          <a:p>
            <a:endParaRPr lang="en-US"/>
          </a:p>
        </p:txBody>
      </p:sp>
      <p:sp>
        <p:nvSpPr>
          <p:cNvPr id="8" name="Freeform 8"/>
          <p:cNvSpPr/>
          <p:nvPr/>
        </p:nvSpPr>
        <p:spPr>
          <a:xfrm>
            <a:off x="14310910" y="8763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6"/>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9215676" y="1333500"/>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grpSp>
      <p:sp>
        <p:nvSpPr>
          <p:cNvPr id="16" name="TextBox 16"/>
          <p:cNvSpPr txBox="1"/>
          <p:nvPr/>
        </p:nvSpPr>
        <p:spPr>
          <a:xfrm>
            <a:off x="8892259" y="1830313"/>
            <a:ext cx="8887849" cy="615553"/>
          </a:xfrm>
          <a:prstGeom prst="rect">
            <a:avLst/>
          </a:prstGeom>
        </p:spPr>
        <p:txBody>
          <a:bodyPr wrap="square" lIns="0" tIns="0" rIns="0" bIns="0" rtlCol="0" anchor="t">
            <a:spAutoFit/>
          </a:bodyPr>
          <a:lstStyle/>
          <a:p>
            <a:pPr algn="r" rtl="1"/>
            <a:r>
              <a:rPr lang="ar-EG" sz="4000" b="1" dirty="0">
                <a:solidFill>
                  <a:srgbClr val="000000"/>
                </a:solidFill>
                <a:latin typeface="Tajawal Bold"/>
                <a:ea typeface="Tajawal Bold"/>
                <a:cs typeface="Tajawal Bold"/>
                <a:sym typeface="League Spartan"/>
                <a:rtl/>
              </a:rPr>
              <a:t>أنواع الرقابة </a:t>
            </a:r>
            <a:r>
              <a:rPr lang="en-US" sz="4000" b="1" dirty="0">
                <a:solidFill>
                  <a:srgbClr val="000000"/>
                </a:solidFill>
                <a:latin typeface="Tajawal Bold"/>
                <a:ea typeface="Tajawal Bold"/>
                <a:cs typeface="Tajawal Bold"/>
                <a:sym typeface="League Spartan"/>
                <a:rtl/>
              </a:rPr>
              <a:t>Types Of Control</a:t>
            </a:r>
          </a:p>
        </p:txBody>
      </p:sp>
      <p:sp>
        <p:nvSpPr>
          <p:cNvPr id="1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8"/>
            <a:stretch>
              <a:fillRect/>
            </a:stretch>
          </a:blipFill>
        </p:spPr>
        <p:txBody>
          <a:bodyPr/>
          <a:lstStyle/>
          <a:p>
            <a:endParaRPr lang="en-US"/>
          </a:p>
        </p:txBody>
      </p:sp>
      <p:sp>
        <p:nvSpPr>
          <p:cNvPr id="20" name="TextBox 19"/>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14</a:t>
            </a:r>
          </a:p>
        </p:txBody>
      </p:sp>
      <p:sp>
        <p:nvSpPr>
          <p:cNvPr id="21"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24" name="مستطيل 3"/>
          <p:cNvSpPr>
            <a:spLocks noChangeArrowheads="1"/>
          </p:cNvSpPr>
          <p:nvPr/>
        </p:nvSpPr>
        <p:spPr bwMode="auto">
          <a:xfrm>
            <a:off x="7543800" y="3247622"/>
            <a:ext cx="1005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pPr>
            <a:r>
              <a:rPr lang="ar-SA" altLang="ar-SA" b="1" dirty="0">
                <a:solidFill>
                  <a:srgbClr val="002060"/>
                </a:solidFill>
                <a:latin typeface="Tajawal" panose="00000500000000000000" pitchFamily="2" charset="-78"/>
                <a:cs typeface="Tajawal" panose="00000500000000000000" pitchFamily="2" charset="-78"/>
              </a:rPr>
              <a:t>المعيار الثاني: بحسب الهدف من اكتشاف الأخطاء</a:t>
            </a:r>
          </a:p>
        </p:txBody>
      </p:sp>
      <p:sp>
        <p:nvSpPr>
          <p:cNvPr id="25" name="مربع نص 4"/>
          <p:cNvSpPr txBox="1">
            <a:spLocks noChangeArrowheads="1"/>
          </p:cNvSpPr>
          <p:nvPr/>
        </p:nvSpPr>
        <p:spPr bwMode="auto">
          <a:xfrm>
            <a:off x="6211976" y="3969015"/>
            <a:ext cx="11201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2400" b="1" dirty="0">
                <a:solidFill>
                  <a:srgbClr val="FF0000"/>
                </a:solidFill>
                <a:latin typeface="Tajawal" panose="00000500000000000000" pitchFamily="2" charset="-78"/>
                <a:cs typeface="Tajawal" panose="00000500000000000000" pitchFamily="2" charset="-78"/>
              </a:rPr>
              <a:t>الرقابة الإيجابية</a:t>
            </a:r>
          </a:p>
          <a:p>
            <a:pPr algn="r">
              <a:lnSpc>
                <a:spcPct val="100000"/>
              </a:lnSpc>
              <a:spcBef>
                <a:spcPct val="0"/>
              </a:spcBef>
              <a:buFontTx/>
              <a:buNone/>
            </a:pPr>
            <a:r>
              <a:rPr lang="ar-SA" altLang="en-US" sz="2000" dirty="0">
                <a:latin typeface="Tajawal" panose="00000500000000000000" pitchFamily="2" charset="-78"/>
                <a:cs typeface="Tajawal" panose="00000500000000000000" pitchFamily="2" charset="-78"/>
              </a:rPr>
              <a:t>تقوم بمهمة ممارسة الرقابة على التنفيذ منذ بدايته وخلال مراحله الأولى لتوجيه أنظار المسؤولين عن التنفيذ عن أية شبهة أو أخطاء قد تعتري أداءهم. تمارسها الإدارة للتأكد من أن:</a:t>
            </a:r>
          </a:p>
        </p:txBody>
      </p:sp>
      <p:sp>
        <p:nvSpPr>
          <p:cNvPr id="26" name="Rectangle 220"/>
          <p:cNvSpPr/>
          <p:nvPr/>
        </p:nvSpPr>
        <p:spPr>
          <a:xfrm>
            <a:off x="17102138" y="5353924"/>
            <a:ext cx="271462" cy="278329"/>
          </a:xfrm>
          <a:prstGeom prst="rect">
            <a:avLst/>
          </a:prstGeom>
          <a:solidFill>
            <a:schemeClr val="accent2"/>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ajawal" panose="00000500000000000000" pitchFamily="2" charset="-78"/>
              <a:cs typeface="Tajawal" panose="00000500000000000000" pitchFamily="2" charset="-78"/>
            </a:endParaRPr>
          </a:p>
        </p:txBody>
      </p:sp>
      <p:sp>
        <p:nvSpPr>
          <p:cNvPr id="27" name="Rectangle 221"/>
          <p:cNvSpPr/>
          <p:nvPr/>
        </p:nvSpPr>
        <p:spPr>
          <a:xfrm>
            <a:off x="17102138" y="5835914"/>
            <a:ext cx="271462" cy="291981"/>
          </a:xfrm>
          <a:prstGeom prst="rect">
            <a:avLst/>
          </a:prstGeom>
          <a:solidFill>
            <a:schemeClr val="accent3">
              <a:lumMod val="60000"/>
              <a:lumOff val="40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ajawal" panose="00000500000000000000" pitchFamily="2" charset="-78"/>
              <a:cs typeface="Tajawal" panose="00000500000000000000" pitchFamily="2" charset="-78"/>
            </a:endParaRPr>
          </a:p>
        </p:txBody>
      </p:sp>
      <p:sp>
        <p:nvSpPr>
          <p:cNvPr id="31" name="مستطيل 3"/>
          <p:cNvSpPr>
            <a:spLocks noChangeArrowheads="1"/>
          </p:cNvSpPr>
          <p:nvPr/>
        </p:nvSpPr>
        <p:spPr bwMode="auto">
          <a:xfrm>
            <a:off x="8686800" y="5245100"/>
            <a:ext cx="83677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r" rtl="1">
              <a:lnSpc>
                <a:spcPct val="150000"/>
              </a:lnSpc>
              <a:spcBef>
                <a:spcPct val="0"/>
              </a:spcBef>
              <a:buFont typeface="Arial" panose="020B0604020202020204" pitchFamily="34" charset="0"/>
              <a:buNone/>
            </a:pPr>
            <a:r>
              <a:rPr lang="ar-SA" altLang="en-US" sz="2000" dirty="0">
                <a:latin typeface="Tajawal" panose="00000500000000000000" pitchFamily="2" charset="-78"/>
                <a:cs typeface="Tajawal" panose="00000500000000000000" pitchFamily="2" charset="-78"/>
              </a:rPr>
              <a:t>أداء العاملين يتم بالمواصفات الكمية والنوعية المحددة.</a:t>
            </a:r>
          </a:p>
        </p:txBody>
      </p:sp>
      <p:sp>
        <p:nvSpPr>
          <p:cNvPr id="32" name="مستطيل 3"/>
          <p:cNvSpPr>
            <a:spLocks noChangeArrowheads="1"/>
          </p:cNvSpPr>
          <p:nvPr/>
        </p:nvSpPr>
        <p:spPr bwMode="auto">
          <a:xfrm>
            <a:off x="7315200" y="5676900"/>
            <a:ext cx="97107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r" rtl="1">
              <a:lnSpc>
                <a:spcPct val="150000"/>
              </a:lnSpc>
              <a:spcBef>
                <a:spcPct val="0"/>
              </a:spcBef>
              <a:buFont typeface="Arial" panose="020B0604020202020204" pitchFamily="34" charset="0"/>
              <a:buNone/>
            </a:pPr>
            <a:r>
              <a:rPr lang="ar-SA" altLang="en-US" sz="2000" dirty="0">
                <a:latin typeface="Tajawal" panose="00000500000000000000" pitchFamily="2" charset="-78"/>
                <a:cs typeface="Tajawal" panose="00000500000000000000" pitchFamily="2" charset="-78"/>
              </a:rPr>
              <a:t>التنفيذ للممارسات التجارية من الأطراف الخارجية كالحكومة يتم وفقا لما هو مخطط.</a:t>
            </a:r>
          </a:p>
        </p:txBody>
      </p:sp>
      <p:sp>
        <p:nvSpPr>
          <p:cNvPr id="33" name="Rectangle 221"/>
          <p:cNvSpPr/>
          <p:nvPr/>
        </p:nvSpPr>
        <p:spPr>
          <a:xfrm>
            <a:off x="17102138" y="6331556"/>
            <a:ext cx="271462" cy="291981"/>
          </a:xfrm>
          <a:prstGeom prst="rect">
            <a:avLst/>
          </a:prstGeom>
          <a:solidFill>
            <a:schemeClr val="accent4"/>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ajawal" panose="00000500000000000000" pitchFamily="2" charset="-78"/>
              <a:cs typeface="Tajawal" panose="00000500000000000000" pitchFamily="2" charset="-78"/>
            </a:endParaRPr>
          </a:p>
        </p:txBody>
      </p:sp>
      <p:sp>
        <p:nvSpPr>
          <p:cNvPr id="34" name="مستطيل 3"/>
          <p:cNvSpPr>
            <a:spLocks noChangeArrowheads="1"/>
          </p:cNvSpPr>
          <p:nvPr/>
        </p:nvSpPr>
        <p:spPr bwMode="auto">
          <a:xfrm>
            <a:off x="6248400" y="6167438"/>
            <a:ext cx="108061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r" rtl="1">
              <a:lnSpc>
                <a:spcPct val="150000"/>
              </a:lnSpc>
              <a:spcBef>
                <a:spcPct val="0"/>
              </a:spcBef>
              <a:buFont typeface="Arial" panose="020B0604020202020204" pitchFamily="34" charset="0"/>
              <a:buNone/>
            </a:pPr>
            <a:r>
              <a:rPr lang="ar-SA" altLang="en-US" sz="1800" dirty="0">
                <a:latin typeface="Tajawal" panose="00000500000000000000" pitchFamily="2" charset="-78"/>
                <a:cs typeface="Tajawal" panose="00000500000000000000" pitchFamily="2" charset="-78"/>
              </a:rPr>
              <a:t>الإنجاز للتصرفات والسلوكيات داخل المنظمة يتم وفقا لما هو مخطط.</a:t>
            </a:r>
          </a:p>
        </p:txBody>
      </p:sp>
      <p:sp>
        <p:nvSpPr>
          <p:cNvPr id="35" name="مربع نص 12"/>
          <p:cNvSpPr txBox="1">
            <a:spLocks noChangeArrowheads="1"/>
          </p:cNvSpPr>
          <p:nvPr/>
        </p:nvSpPr>
        <p:spPr bwMode="auto">
          <a:xfrm>
            <a:off x="6172200" y="6972300"/>
            <a:ext cx="11201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2400" b="1" dirty="0">
                <a:solidFill>
                  <a:srgbClr val="FF0000"/>
                </a:solidFill>
                <a:latin typeface="Tajawal" panose="00000500000000000000" pitchFamily="2" charset="-78"/>
                <a:cs typeface="Tajawal" panose="00000500000000000000" pitchFamily="2" charset="-78"/>
              </a:rPr>
              <a:t>الرقابة السلبية</a:t>
            </a:r>
          </a:p>
          <a:p>
            <a:pPr algn="r">
              <a:lnSpc>
                <a:spcPct val="100000"/>
              </a:lnSpc>
              <a:spcBef>
                <a:spcPct val="0"/>
              </a:spcBef>
              <a:buFontTx/>
              <a:buNone/>
            </a:pPr>
            <a:r>
              <a:rPr lang="ar-SA" altLang="en-US" sz="2000" dirty="0">
                <a:latin typeface="Tajawal" panose="00000500000000000000" pitchFamily="2" charset="-78"/>
                <a:cs typeface="Tajawal" panose="00000500000000000000" pitchFamily="2" charset="-78"/>
              </a:rPr>
              <a:t>هي تعتمد على ممارسة الرقابة بعد إتمام التنفيذ والانتهاء منه، والذب بناء على نتائج قياسه يكون التوقيع للعقاب على المخالفين.</a:t>
            </a:r>
          </a:p>
        </p:txBody>
      </p:sp>
    </p:spTree>
    <p:extLst>
      <p:ext uri="{BB962C8B-B14F-4D97-AF65-F5344CB8AC3E}">
        <p14:creationId xmlns:p14="http://schemas.microsoft.com/office/powerpoint/2010/main" val="383153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19219" y="-4027193"/>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15444" r="-15444"/>
            </a:stretch>
          </a:blipFill>
        </p:spPr>
        <p:txBody>
          <a:bodyPr/>
          <a:lstStyle/>
          <a:p>
            <a:endParaRPr lang="en-US"/>
          </a:p>
        </p:txBody>
      </p:sp>
      <p:sp>
        <p:nvSpPr>
          <p:cNvPr id="3" name="Freeform 3"/>
          <p:cNvSpPr/>
          <p:nvPr/>
        </p:nvSpPr>
        <p:spPr>
          <a:xfrm>
            <a:off x="228600" y="266700"/>
            <a:ext cx="14790625" cy="9111692"/>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4">
              <a:extLst>
                <a:ext uri="{96DAC541-7B7A-43D3-8B79-37D633B846F1}">
                  <asvg:svgBlip xmlns:asvg="http://schemas.microsoft.com/office/drawing/2016/SVG/main" r:embed="rId5"/>
                </a:ext>
              </a:extLst>
            </a:blip>
            <a:stretch>
              <a:fillRect l="-36215"/>
            </a:stretch>
          </a:blipFill>
        </p:spPr>
        <p:txBody>
          <a:bodyPr/>
          <a:lstStyle/>
          <a:p>
            <a:endParaRPr lang="en-US"/>
          </a:p>
        </p:txBody>
      </p:sp>
      <p:grpSp>
        <p:nvGrpSpPr>
          <p:cNvPr id="4" name="Group 4"/>
          <p:cNvGrpSpPr>
            <a:grpSpLocks noChangeAspect="1"/>
          </p:cNvGrpSpPr>
          <p:nvPr/>
        </p:nvGrpSpPr>
        <p:grpSpPr>
          <a:xfrm>
            <a:off x="13190391" y="2569508"/>
            <a:ext cx="5000767" cy="5164792"/>
            <a:chOff x="0" y="0"/>
            <a:chExt cx="6350000" cy="6558280"/>
          </a:xfrm>
        </p:grpSpPr>
        <p:sp>
          <p:nvSpPr>
            <p:cNvPr id="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6"/>
              <a:stretch>
                <a:fillRect t="-22607" b="-22607"/>
              </a:stretch>
            </a:blipFill>
          </p:spPr>
          <p:txBody>
            <a:bodyPr/>
            <a:lstStyle/>
            <a:p>
              <a:endParaRPr lang="en-US"/>
            </a:p>
          </p:txBody>
        </p:sp>
        <p:sp>
          <p:nvSpPr>
            <p:cNvPr id="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
        <p:nvSpPr>
          <p:cNvPr id="7" name="Freeform 7"/>
          <p:cNvSpPr/>
          <p:nvPr/>
        </p:nvSpPr>
        <p:spPr>
          <a:xfrm rot="-5400000">
            <a:off x="11510887" y="1024013"/>
            <a:ext cx="1295400" cy="1152374"/>
          </a:xfrm>
          <a:custGeom>
            <a:avLst/>
            <a:gdLst/>
            <a:ahLst/>
            <a:cxnLst/>
            <a:rect l="l" t="t" r="r" b="b"/>
            <a:pathLst>
              <a:path w="2105666" h="1152374">
                <a:moveTo>
                  <a:pt x="0" y="0"/>
                </a:moveTo>
                <a:lnTo>
                  <a:pt x="2105666" y="0"/>
                </a:lnTo>
                <a:lnTo>
                  <a:pt x="2105666" y="1152373"/>
                </a:lnTo>
                <a:lnTo>
                  <a:pt x="0" y="11523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6395787" y="8001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1282274" y="908608"/>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sp>
        <p:nvSpPr>
          <p:cNvPr id="16" name="TextBox 16"/>
          <p:cNvSpPr txBox="1"/>
          <p:nvPr/>
        </p:nvSpPr>
        <p:spPr>
          <a:xfrm>
            <a:off x="2362200" y="1376287"/>
            <a:ext cx="6781800" cy="615553"/>
          </a:xfrm>
          <a:prstGeom prst="rect">
            <a:avLst/>
          </a:prstGeom>
        </p:spPr>
        <p:txBody>
          <a:bodyPr wrap="square" lIns="0" tIns="0" rIns="0" bIns="0" rtlCol="0" anchor="t">
            <a:spAutoFit/>
          </a:bodyPr>
          <a:lstStyle/>
          <a:p>
            <a:pPr algn="ctr" rtl="1"/>
            <a:r>
              <a:rPr lang="ar-EG" sz="4000" b="1" dirty="0">
                <a:solidFill>
                  <a:srgbClr val="000000"/>
                </a:solidFill>
                <a:latin typeface="Tajawal Bold"/>
                <a:ea typeface="Tajawal Bold"/>
                <a:cs typeface="Tajawal Bold"/>
                <a:sym typeface="League Spartan"/>
                <a:rtl/>
              </a:rPr>
              <a:t>أنواع الرقابة </a:t>
            </a:r>
            <a:r>
              <a:rPr lang="en-US" sz="4000" b="1" dirty="0">
                <a:solidFill>
                  <a:srgbClr val="000000"/>
                </a:solidFill>
                <a:latin typeface="Tajawal Bold"/>
                <a:ea typeface="Tajawal Bold"/>
                <a:cs typeface="Tajawal Bold"/>
                <a:sym typeface="League Spartan"/>
                <a:rtl/>
              </a:rPr>
              <a:t>Types Of Control</a:t>
            </a:r>
          </a:p>
        </p:txBody>
      </p:sp>
      <p:sp>
        <p:nvSpPr>
          <p:cNvPr id="20"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13"/>
            <a:stretch>
              <a:fillRect/>
            </a:stretch>
          </a:blipFill>
        </p:spPr>
        <p:txBody>
          <a:bodyPr/>
          <a:lstStyle/>
          <a:p>
            <a:endParaRPr lang="en-US"/>
          </a:p>
        </p:txBody>
      </p:sp>
      <p:sp>
        <p:nvSpPr>
          <p:cNvPr id="21" name="TextBox 20"/>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15</a:t>
            </a:r>
          </a:p>
        </p:txBody>
      </p:sp>
      <p:sp>
        <p:nvSpPr>
          <p:cNvPr id="22"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34" name="مستطيل 3"/>
          <p:cNvSpPr>
            <a:spLocks noChangeArrowheads="1"/>
          </p:cNvSpPr>
          <p:nvPr/>
        </p:nvSpPr>
        <p:spPr bwMode="auto">
          <a:xfrm>
            <a:off x="4219747" y="2888226"/>
            <a:ext cx="79477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pPr>
            <a:r>
              <a:rPr lang="ar-SA" altLang="ar-SA" b="1" dirty="0">
                <a:solidFill>
                  <a:srgbClr val="002060"/>
                </a:solidFill>
                <a:latin typeface="Tajawal" panose="00000500000000000000" pitchFamily="2" charset="-78"/>
                <a:cs typeface="Tajawal" panose="00000500000000000000" pitchFamily="2" charset="-78"/>
              </a:rPr>
              <a:t>المعيار الثالث: بحسب التوقيت الزمني للرقابة</a:t>
            </a:r>
          </a:p>
        </p:txBody>
      </p:sp>
      <p:sp>
        <p:nvSpPr>
          <p:cNvPr id="35" name="مربع نص 4"/>
          <p:cNvSpPr txBox="1">
            <a:spLocks noChangeArrowheads="1"/>
          </p:cNvSpPr>
          <p:nvPr/>
        </p:nvSpPr>
        <p:spPr bwMode="auto">
          <a:xfrm>
            <a:off x="762000" y="3454400"/>
            <a:ext cx="11201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2400" b="1">
                <a:solidFill>
                  <a:srgbClr val="FF0000"/>
                </a:solidFill>
                <a:latin typeface="Tajawal" panose="00000500000000000000" pitchFamily="2" charset="-78"/>
                <a:cs typeface="Tajawal" panose="00000500000000000000" pitchFamily="2" charset="-78"/>
              </a:rPr>
              <a:t>الرقابة السابقة للتنفيذ</a:t>
            </a:r>
          </a:p>
          <a:p>
            <a:pPr algn="r">
              <a:lnSpc>
                <a:spcPct val="100000"/>
              </a:lnSpc>
              <a:spcBef>
                <a:spcPct val="0"/>
              </a:spcBef>
              <a:buFontTx/>
              <a:buNone/>
            </a:pPr>
            <a:r>
              <a:rPr lang="ar-SA" altLang="en-US" sz="2000">
                <a:latin typeface="Tajawal" panose="00000500000000000000" pitchFamily="2" charset="-78"/>
                <a:cs typeface="Tajawal" panose="00000500000000000000" pitchFamily="2" charset="-78"/>
              </a:rPr>
              <a:t>يرد على المعاملات والتصرفات التي تمارسها المنظمة ككيان اعتباري أكثر من ورودها على العاملين.</a:t>
            </a:r>
          </a:p>
        </p:txBody>
      </p:sp>
      <p:sp>
        <p:nvSpPr>
          <p:cNvPr id="36" name="مربع نص 12"/>
          <p:cNvSpPr txBox="1">
            <a:spLocks noChangeArrowheads="1"/>
          </p:cNvSpPr>
          <p:nvPr/>
        </p:nvSpPr>
        <p:spPr bwMode="auto">
          <a:xfrm>
            <a:off x="762000" y="4749800"/>
            <a:ext cx="11201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2400" b="1">
                <a:solidFill>
                  <a:srgbClr val="FF0000"/>
                </a:solidFill>
                <a:latin typeface="Tajawal" panose="00000500000000000000" pitchFamily="2" charset="-78"/>
                <a:cs typeface="Tajawal" panose="00000500000000000000" pitchFamily="2" charset="-78"/>
              </a:rPr>
              <a:t>الرقابة أثناء التنفيذ</a:t>
            </a:r>
          </a:p>
          <a:p>
            <a:pPr algn="r">
              <a:lnSpc>
                <a:spcPct val="100000"/>
              </a:lnSpc>
              <a:spcBef>
                <a:spcPct val="0"/>
              </a:spcBef>
              <a:buFontTx/>
              <a:buNone/>
            </a:pPr>
            <a:r>
              <a:rPr lang="ar-SA" altLang="en-US" sz="2000">
                <a:latin typeface="Tajawal" panose="00000500000000000000" pitchFamily="2" charset="-78"/>
                <a:cs typeface="Tajawal" panose="00000500000000000000" pitchFamily="2" charset="-78"/>
              </a:rPr>
              <a:t>وهي التي تتم خلال مراحل الأداء أولاً بأول طبقا للمعايير المعتمدة التي قد يترتب على نتائجها الحاجة إلى التغيير الفوري في بعض أجزاء الخطة لأغراض مصلحة العمل.</a:t>
            </a:r>
          </a:p>
        </p:txBody>
      </p:sp>
      <p:sp>
        <p:nvSpPr>
          <p:cNvPr id="37" name="مربع نص 13"/>
          <p:cNvSpPr txBox="1">
            <a:spLocks noChangeArrowheads="1"/>
          </p:cNvSpPr>
          <p:nvPr/>
        </p:nvSpPr>
        <p:spPr bwMode="auto">
          <a:xfrm>
            <a:off x="762000" y="6515100"/>
            <a:ext cx="11201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2400" b="1">
                <a:solidFill>
                  <a:srgbClr val="FF0000"/>
                </a:solidFill>
                <a:latin typeface="Tajawal" panose="00000500000000000000" pitchFamily="2" charset="-78"/>
                <a:cs typeface="Tajawal" panose="00000500000000000000" pitchFamily="2" charset="-78"/>
              </a:rPr>
              <a:t>الرقابة اللاحقة</a:t>
            </a:r>
          </a:p>
          <a:p>
            <a:pPr algn="r">
              <a:lnSpc>
                <a:spcPct val="100000"/>
              </a:lnSpc>
              <a:spcBef>
                <a:spcPct val="0"/>
              </a:spcBef>
              <a:buFontTx/>
              <a:buNone/>
            </a:pPr>
            <a:r>
              <a:rPr lang="ar-SA" altLang="en-US" sz="2000">
                <a:latin typeface="Tajawal" panose="00000500000000000000" pitchFamily="2" charset="-78"/>
                <a:cs typeface="Tajawal" panose="00000500000000000000" pitchFamily="2" charset="-78"/>
              </a:rPr>
              <a:t>تتم خلال الأداء للمعاملات أو التصرفات حيث يتم مقارنة ما تم إنجازه بالمعايير المطلوب إنجازها لأجل اكتشاف الأخطاء التي تصبح محل التشخيص لمسبباتها وبالتالي إقرار أساليب معالجتها.</a:t>
            </a:r>
          </a:p>
        </p:txBody>
      </p:sp>
      <p:sp>
        <p:nvSpPr>
          <p:cNvPr id="38" name="Rectangle 220"/>
          <p:cNvSpPr/>
          <p:nvPr/>
        </p:nvSpPr>
        <p:spPr>
          <a:xfrm>
            <a:off x="11963400" y="3558142"/>
            <a:ext cx="230188" cy="240808"/>
          </a:xfrm>
          <a:prstGeom prst="rect">
            <a:avLst/>
          </a:prstGeom>
          <a:solidFill>
            <a:schemeClr val="accent2"/>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ajawal" panose="00000500000000000000" pitchFamily="2" charset="-78"/>
              <a:cs typeface="Tajawal" panose="00000500000000000000" pitchFamily="2" charset="-78"/>
            </a:endParaRPr>
          </a:p>
        </p:txBody>
      </p:sp>
      <p:sp>
        <p:nvSpPr>
          <p:cNvPr id="39" name="Rectangle 221"/>
          <p:cNvSpPr/>
          <p:nvPr/>
        </p:nvSpPr>
        <p:spPr>
          <a:xfrm>
            <a:off x="11963188" y="4892804"/>
            <a:ext cx="230400" cy="241200"/>
          </a:xfrm>
          <a:prstGeom prst="rect">
            <a:avLst/>
          </a:prstGeom>
          <a:solidFill>
            <a:schemeClr val="accent3">
              <a:lumMod val="60000"/>
              <a:lumOff val="40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ajawal" panose="00000500000000000000" pitchFamily="2" charset="-78"/>
              <a:cs typeface="Tajawal" panose="00000500000000000000" pitchFamily="2" charset="-78"/>
            </a:endParaRPr>
          </a:p>
        </p:txBody>
      </p:sp>
      <p:sp>
        <p:nvSpPr>
          <p:cNvPr id="40" name="Rectangle 221"/>
          <p:cNvSpPr/>
          <p:nvPr/>
        </p:nvSpPr>
        <p:spPr>
          <a:xfrm>
            <a:off x="11963188" y="6514935"/>
            <a:ext cx="230400" cy="241200"/>
          </a:xfrm>
          <a:prstGeom prst="rect">
            <a:avLst/>
          </a:prstGeom>
          <a:solidFill>
            <a:schemeClr val="accent4"/>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554759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sp>
        <p:nvSpPr>
          <p:cNvPr id="3" name="Freeform 3"/>
          <p:cNvSpPr/>
          <p:nvPr/>
        </p:nvSpPr>
        <p:spPr>
          <a:xfrm rot="-10800000">
            <a:off x="3276599" y="876300"/>
            <a:ext cx="14638225" cy="8839200"/>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3"/>
            <a:stretch>
              <a:fillRect l="-36215"/>
            </a:stretch>
          </a:blipFill>
        </p:spPr>
        <p:txBody>
          <a:bodyPr/>
          <a:lstStyle/>
          <a:p>
            <a:endParaRPr lang="en-US"/>
          </a:p>
        </p:txBody>
      </p:sp>
      <p:grpSp>
        <p:nvGrpSpPr>
          <p:cNvPr id="4" name="Group 4"/>
          <p:cNvGrpSpPr>
            <a:grpSpLocks noChangeAspect="1"/>
          </p:cNvGrpSpPr>
          <p:nvPr/>
        </p:nvGrpSpPr>
        <p:grpSpPr>
          <a:xfrm>
            <a:off x="185976" y="2721908"/>
            <a:ext cx="5295887" cy="5469592"/>
            <a:chOff x="0" y="0"/>
            <a:chExt cx="6350000" cy="6558280"/>
          </a:xfrm>
        </p:grpSpPr>
        <p:sp>
          <p:nvSpPr>
            <p:cNvPr id="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27567" r="-27567"/>
              </a:stretch>
            </a:blipFill>
          </p:spPr>
          <p:txBody>
            <a:bodyPr/>
            <a:lstStyle/>
            <a:p>
              <a:endParaRPr lang="en-US"/>
            </a:p>
          </p:txBody>
        </p:sp>
        <p:sp>
          <p:nvSpPr>
            <p:cNvPr id="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
        <p:nvSpPr>
          <p:cNvPr id="7" name="Freeform 7"/>
          <p:cNvSpPr/>
          <p:nvPr/>
        </p:nvSpPr>
        <p:spPr>
          <a:xfrm rot="-5400000">
            <a:off x="7166568" y="693549"/>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5"/>
            <a:stretch>
              <a:fillRect/>
            </a:stretch>
          </a:blipFill>
        </p:spPr>
        <p:txBody>
          <a:bodyPr/>
          <a:lstStyle/>
          <a:p>
            <a:endParaRPr lang="en-US"/>
          </a:p>
        </p:txBody>
      </p:sp>
      <p:sp>
        <p:nvSpPr>
          <p:cNvPr id="8" name="Freeform 8"/>
          <p:cNvSpPr/>
          <p:nvPr/>
        </p:nvSpPr>
        <p:spPr>
          <a:xfrm>
            <a:off x="14310910" y="8763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6"/>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9215676" y="1333500"/>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grpSp>
      <p:sp>
        <p:nvSpPr>
          <p:cNvPr id="16" name="TextBox 16"/>
          <p:cNvSpPr txBox="1"/>
          <p:nvPr/>
        </p:nvSpPr>
        <p:spPr>
          <a:xfrm>
            <a:off x="8836530" y="1831011"/>
            <a:ext cx="8887849" cy="615553"/>
          </a:xfrm>
          <a:prstGeom prst="rect">
            <a:avLst/>
          </a:prstGeom>
        </p:spPr>
        <p:txBody>
          <a:bodyPr wrap="square" lIns="0" tIns="0" rIns="0" bIns="0" rtlCol="0" anchor="t">
            <a:spAutoFit/>
          </a:bodyPr>
          <a:lstStyle/>
          <a:p>
            <a:pPr algn="r" rtl="1"/>
            <a:r>
              <a:rPr lang="ar-EG" sz="4000" b="1" dirty="0">
                <a:solidFill>
                  <a:srgbClr val="000000"/>
                </a:solidFill>
                <a:latin typeface="Tajawal Bold"/>
                <a:ea typeface="Tajawal Bold"/>
                <a:cs typeface="Tajawal Bold"/>
                <a:sym typeface="League Spartan"/>
                <a:rtl/>
              </a:rPr>
              <a:t>أنواع الرقابة </a:t>
            </a:r>
            <a:r>
              <a:rPr lang="en-US" sz="4000" b="1" dirty="0">
                <a:solidFill>
                  <a:srgbClr val="000000"/>
                </a:solidFill>
                <a:latin typeface="Tajawal Bold"/>
                <a:ea typeface="Tajawal Bold"/>
                <a:cs typeface="Tajawal Bold"/>
                <a:sym typeface="League Spartan"/>
                <a:rtl/>
              </a:rPr>
              <a:t>Types Of Control</a:t>
            </a:r>
          </a:p>
        </p:txBody>
      </p:sp>
      <p:sp>
        <p:nvSpPr>
          <p:cNvPr id="1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8"/>
            <a:stretch>
              <a:fillRect/>
            </a:stretch>
          </a:blipFill>
        </p:spPr>
        <p:txBody>
          <a:bodyPr/>
          <a:lstStyle/>
          <a:p>
            <a:endParaRPr lang="en-US"/>
          </a:p>
        </p:txBody>
      </p:sp>
      <p:sp>
        <p:nvSpPr>
          <p:cNvPr id="20" name="TextBox 19"/>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16</a:t>
            </a:r>
          </a:p>
        </p:txBody>
      </p:sp>
      <p:sp>
        <p:nvSpPr>
          <p:cNvPr id="21"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50" name="مستطيل 3"/>
          <p:cNvSpPr>
            <a:spLocks noChangeArrowheads="1"/>
          </p:cNvSpPr>
          <p:nvPr/>
        </p:nvSpPr>
        <p:spPr bwMode="auto">
          <a:xfrm>
            <a:off x="7684772" y="3408716"/>
            <a:ext cx="98203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pPr>
            <a:r>
              <a:rPr lang="ar-SA" altLang="ar-SA" b="1" dirty="0">
                <a:solidFill>
                  <a:srgbClr val="002060"/>
                </a:solidFill>
                <a:latin typeface="Tajawal" panose="00000500000000000000" pitchFamily="2" charset="-78"/>
                <a:cs typeface="Tajawal" panose="00000500000000000000" pitchFamily="2" charset="-78"/>
              </a:rPr>
              <a:t>المعيار الرابع: بحسب نوع النشاط الذي تمارس من أجله الرقابة</a:t>
            </a:r>
          </a:p>
        </p:txBody>
      </p:sp>
      <p:sp>
        <p:nvSpPr>
          <p:cNvPr id="51" name="مربع نص 4"/>
          <p:cNvSpPr txBox="1"/>
          <p:nvPr/>
        </p:nvSpPr>
        <p:spPr>
          <a:xfrm>
            <a:off x="5884862" y="4084638"/>
            <a:ext cx="11201400" cy="769937"/>
          </a:xfrm>
          <a:prstGeom prst="rect">
            <a:avLst/>
          </a:prstGeom>
          <a:noFill/>
        </p:spPr>
        <p:txBody>
          <a:bodyPr rtlCol="1">
            <a:spAutoFit/>
          </a:bodyPr>
          <a:lstStyle/>
          <a:p>
            <a:pPr algn="r">
              <a:defRPr/>
            </a:pPr>
            <a:r>
              <a:rPr lang="ar-SA" sz="2400" b="1" dirty="0">
                <a:solidFill>
                  <a:srgbClr val="FF0000"/>
                </a:solidFill>
                <a:latin typeface="Tajawal" panose="00000500000000000000" pitchFamily="2" charset="-78"/>
                <a:cs typeface="Tajawal" panose="00000500000000000000" pitchFamily="2" charset="-78"/>
              </a:rPr>
              <a:t>الرقابة على كفاءة أداء المهام الإدارية </a:t>
            </a:r>
            <a:endParaRPr lang="ar-SA" sz="2400" dirty="0">
              <a:solidFill>
                <a:srgbClr val="FF0000"/>
              </a:solidFill>
              <a:latin typeface="Tajawal" panose="00000500000000000000" pitchFamily="2" charset="-78"/>
              <a:cs typeface="Tajawal" panose="00000500000000000000" pitchFamily="2" charset="-78"/>
            </a:endParaRPr>
          </a:p>
          <a:p>
            <a:pPr algn="r">
              <a:defRPr/>
            </a:pPr>
            <a:r>
              <a:rPr lang="ar-SA" sz="2000" b="1" dirty="0">
                <a:latin typeface="Tajawal" panose="00000500000000000000" pitchFamily="2" charset="-78"/>
                <a:cs typeface="Tajawal" panose="00000500000000000000" pitchFamily="2" charset="-78"/>
              </a:rPr>
              <a:t>هي ضرورية للتأكد من حسن سير:</a:t>
            </a:r>
          </a:p>
        </p:txBody>
      </p:sp>
      <p:sp>
        <p:nvSpPr>
          <p:cNvPr id="52" name="مربع نص 12"/>
          <p:cNvSpPr txBox="1"/>
          <p:nvPr/>
        </p:nvSpPr>
        <p:spPr>
          <a:xfrm>
            <a:off x="5884862" y="5676900"/>
            <a:ext cx="11201400" cy="768350"/>
          </a:xfrm>
          <a:prstGeom prst="rect">
            <a:avLst/>
          </a:prstGeom>
          <a:noFill/>
        </p:spPr>
        <p:txBody>
          <a:bodyPr rtlCol="1">
            <a:spAutoFit/>
          </a:bodyPr>
          <a:lstStyle/>
          <a:p>
            <a:pPr algn="r">
              <a:defRPr/>
            </a:pPr>
            <a:r>
              <a:rPr lang="ar-SA" sz="2400" b="1" dirty="0">
                <a:solidFill>
                  <a:srgbClr val="FF0000"/>
                </a:solidFill>
                <a:latin typeface="Tajawal" panose="00000500000000000000" pitchFamily="2" charset="-78"/>
                <a:cs typeface="Tajawal" panose="00000500000000000000" pitchFamily="2" charset="-78"/>
              </a:rPr>
              <a:t>الرقابة الحسابية</a:t>
            </a:r>
          </a:p>
          <a:p>
            <a:pPr algn="r">
              <a:defRPr/>
            </a:pPr>
            <a:r>
              <a:rPr lang="ar-SA" sz="2000" b="1" dirty="0">
                <a:latin typeface="Tajawal" panose="00000500000000000000" pitchFamily="2" charset="-78"/>
                <a:cs typeface="Tajawal" panose="00000500000000000000" pitchFamily="2" charset="-78"/>
              </a:rPr>
              <a:t>تركز على الجوانب المالية تبعاً لـ :</a:t>
            </a:r>
          </a:p>
        </p:txBody>
      </p:sp>
      <p:sp>
        <p:nvSpPr>
          <p:cNvPr id="53" name="Rectangle 220"/>
          <p:cNvSpPr/>
          <p:nvPr/>
        </p:nvSpPr>
        <p:spPr>
          <a:xfrm>
            <a:off x="17086262" y="4188380"/>
            <a:ext cx="230188" cy="240808"/>
          </a:xfrm>
          <a:prstGeom prst="rect">
            <a:avLst/>
          </a:prstGeom>
          <a:solidFill>
            <a:schemeClr val="accent2"/>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ajawal" panose="00000500000000000000" pitchFamily="2" charset="-78"/>
              <a:cs typeface="Tajawal" panose="00000500000000000000" pitchFamily="2" charset="-78"/>
            </a:endParaRPr>
          </a:p>
        </p:txBody>
      </p:sp>
      <p:sp>
        <p:nvSpPr>
          <p:cNvPr id="54" name="Rectangle 221"/>
          <p:cNvSpPr/>
          <p:nvPr/>
        </p:nvSpPr>
        <p:spPr>
          <a:xfrm>
            <a:off x="17086050" y="5819904"/>
            <a:ext cx="230400" cy="241200"/>
          </a:xfrm>
          <a:prstGeom prst="rect">
            <a:avLst/>
          </a:prstGeom>
          <a:solidFill>
            <a:schemeClr val="accent3">
              <a:lumMod val="60000"/>
              <a:lumOff val="40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ajawal" panose="00000500000000000000" pitchFamily="2" charset="-78"/>
              <a:cs typeface="Tajawal" panose="00000500000000000000" pitchFamily="2" charset="-78"/>
            </a:endParaRPr>
          </a:p>
        </p:txBody>
      </p:sp>
      <p:sp>
        <p:nvSpPr>
          <p:cNvPr id="55" name="Rectangle 220"/>
          <p:cNvSpPr/>
          <p:nvPr/>
        </p:nvSpPr>
        <p:spPr>
          <a:xfrm>
            <a:off x="16806862" y="4978353"/>
            <a:ext cx="166688" cy="182948"/>
          </a:xfrm>
          <a:prstGeom prst="rect">
            <a:avLst/>
          </a:prstGeom>
          <a:solidFill>
            <a:schemeClr val="accent4">
              <a:lumMod val="20000"/>
              <a:lumOff val="80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ajawal" panose="00000500000000000000" pitchFamily="2" charset="-78"/>
              <a:cs typeface="Tajawal" panose="00000500000000000000" pitchFamily="2" charset="-78"/>
            </a:endParaRPr>
          </a:p>
        </p:txBody>
      </p:sp>
      <p:sp>
        <p:nvSpPr>
          <p:cNvPr id="56" name="مستطيل 5"/>
          <p:cNvSpPr>
            <a:spLocks noChangeArrowheads="1"/>
          </p:cNvSpPr>
          <p:nvPr/>
        </p:nvSpPr>
        <p:spPr bwMode="auto">
          <a:xfrm>
            <a:off x="12984542" y="4850368"/>
            <a:ext cx="37032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nSpc>
                <a:spcPct val="100000"/>
              </a:lnSpc>
              <a:spcBef>
                <a:spcPct val="0"/>
              </a:spcBef>
            </a:pPr>
            <a:r>
              <a:rPr lang="ar-SA" altLang="en-US" sz="1800" dirty="0">
                <a:latin typeface="Tajawal" panose="00000500000000000000" pitchFamily="2" charset="-78"/>
                <a:cs typeface="Tajawal" panose="00000500000000000000" pitchFamily="2" charset="-78"/>
              </a:rPr>
              <a:t>العمل الإداري بعناصره من جهة.</a:t>
            </a:r>
          </a:p>
        </p:txBody>
      </p:sp>
      <p:sp>
        <p:nvSpPr>
          <p:cNvPr id="57" name="Rectangle 220"/>
          <p:cNvSpPr/>
          <p:nvPr/>
        </p:nvSpPr>
        <p:spPr>
          <a:xfrm>
            <a:off x="16806862" y="5378217"/>
            <a:ext cx="166688" cy="182948"/>
          </a:xfrm>
          <a:prstGeom prst="rect">
            <a:avLst/>
          </a:prstGeom>
          <a:solidFill>
            <a:schemeClr val="accent4">
              <a:lumMod val="20000"/>
              <a:lumOff val="80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ajawal" panose="00000500000000000000" pitchFamily="2" charset="-78"/>
              <a:cs typeface="Tajawal" panose="00000500000000000000" pitchFamily="2" charset="-78"/>
            </a:endParaRPr>
          </a:p>
        </p:txBody>
      </p:sp>
      <p:sp>
        <p:nvSpPr>
          <p:cNvPr id="58" name="مستطيل 6"/>
          <p:cNvSpPr>
            <a:spLocks noChangeArrowheads="1"/>
          </p:cNvSpPr>
          <p:nvPr/>
        </p:nvSpPr>
        <p:spPr bwMode="auto">
          <a:xfrm>
            <a:off x="10668000" y="5295900"/>
            <a:ext cx="6085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nSpc>
                <a:spcPct val="100000"/>
              </a:lnSpc>
              <a:spcBef>
                <a:spcPct val="0"/>
              </a:spcBef>
            </a:pPr>
            <a:r>
              <a:rPr lang="ar-SA" altLang="en-US" sz="1800" dirty="0">
                <a:latin typeface="Tajawal" panose="00000500000000000000" pitchFamily="2" charset="-78"/>
                <a:cs typeface="Tajawal" panose="00000500000000000000" pitchFamily="2" charset="-78"/>
              </a:rPr>
              <a:t>العمل التنفيذي لوظائف المشروع المختلفة من جهة أخرى.</a:t>
            </a:r>
          </a:p>
        </p:txBody>
      </p:sp>
      <p:sp>
        <p:nvSpPr>
          <p:cNvPr id="59" name="Rectangle 220"/>
          <p:cNvSpPr/>
          <p:nvPr/>
        </p:nvSpPr>
        <p:spPr>
          <a:xfrm>
            <a:off x="16778074" y="6588259"/>
            <a:ext cx="166688" cy="182948"/>
          </a:xfrm>
          <a:prstGeom prst="rect">
            <a:avLst/>
          </a:prstGeom>
          <a:solidFill>
            <a:schemeClr val="accent4">
              <a:lumMod val="20000"/>
              <a:lumOff val="80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ajawal" panose="00000500000000000000" pitchFamily="2" charset="-78"/>
              <a:cs typeface="Tajawal" panose="00000500000000000000" pitchFamily="2" charset="-78"/>
            </a:endParaRPr>
          </a:p>
        </p:txBody>
      </p:sp>
      <p:sp>
        <p:nvSpPr>
          <p:cNvPr id="60" name="مستطيل 19"/>
          <p:cNvSpPr>
            <a:spLocks noChangeArrowheads="1"/>
          </p:cNvSpPr>
          <p:nvPr/>
        </p:nvSpPr>
        <p:spPr bwMode="auto">
          <a:xfrm>
            <a:off x="11069698" y="6494462"/>
            <a:ext cx="5541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nSpc>
                <a:spcPct val="100000"/>
              </a:lnSpc>
              <a:spcBef>
                <a:spcPct val="0"/>
              </a:spcBef>
            </a:pPr>
            <a:r>
              <a:rPr lang="ar-SA" altLang="en-US" sz="1800" dirty="0">
                <a:latin typeface="Tajawal" panose="00000500000000000000" pitchFamily="2" charset="-78"/>
                <a:cs typeface="Tajawal" panose="00000500000000000000" pitchFamily="2" charset="-78"/>
              </a:rPr>
              <a:t>الموازنات النقدية التقديرية مثل تحصيل أوراق القبض</a:t>
            </a:r>
          </a:p>
        </p:txBody>
      </p:sp>
      <p:sp>
        <p:nvSpPr>
          <p:cNvPr id="61" name="Rectangle 220"/>
          <p:cNvSpPr/>
          <p:nvPr/>
        </p:nvSpPr>
        <p:spPr>
          <a:xfrm>
            <a:off x="16778074" y="6988123"/>
            <a:ext cx="166688" cy="182948"/>
          </a:xfrm>
          <a:prstGeom prst="rect">
            <a:avLst/>
          </a:prstGeom>
          <a:solidFill>
            <a:schemeClr val="accent4">
              <a:lumMod val="20000"/>
              <a:lumOff val="80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ajawal" panose="00000500000000000000" pitchFamily="2" charset="-78"/>
              <a:cs typeface="Tajawal" panose="00000500000000000000" pitchFamily="2" charset="-78"/>
            </a:endParaRPr>
          </a:p>
        </p:txBody>
      </p:sp>
      <p:sp>
        <p:nvSpPr>
          <p:cNvPr id="62" name="مستطيل 21"/>
          <p:cNvSpPr>
            <a:spLocks noChangeArrowheads="1"/>
          </p:cNvSpPr>
          <p:nvPr/>
        </p:nvSpPr>
        <p:spPr bwMode="auto">
          <a:xfrm>
            <a:off x="9220200" y="6888162"/>
            <a:ext cx="74478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nSpc>
                <a:spcPct val="100000"/>
              </a:lnSpc>
              <a:spcBef>
                <a:spcPct val="0"/>
              </a:spcBef>
            </a:pPr>
            <a:r>
              <a:rPr lang="ar-SA" altLang="en-US" sz="1800">
                <a:latin typeface="Tajawal" panose="00000500000000000000" pitchFamily="2" charset="-78"/>
                <a:cs typeface="Tajawal" panose="00000500000000000000" pitchFamily="2" charset="-78"/>
              </a:rPr>
              <a:t>الموازنات الرأسمالية التقديرية كما هو الحال بالنسبة لشراء الأصول الثابتة</a:t>
            </a:r>
          </a:p>
        </p:txBody>
      </p:sp>
      <p:sp>
        <p:nvSpPr>
          <p:cNvPr id="63" name="مربع نص 2"/>
          <p:cNvSpPr txBox="1"/>
          <p:nvPr/>
        </p:nvSpPr>
        <p:spPr>
          <a:xfrm>
            <a:off x="5791200" y="7289800"/>
            <a:ext cx="11285537" cy="892552"/>
          </a:xfrm>
          <a:prstGeom prst="rect">
            <a:avLst/>
          </a:prstGeom>
          <a:noFill/>
        </p:spPr>
        <p:txBody>
          <a:bodyPr wrap="square" rtlCol="1">
            <a:spAutoFit/>
          </a:bodyPr>
          <a:lstStyle/>
          <a:p>
            <a:pPr algn="r">
              <a:defRPr/>
            </a:pPr>
            <a:r>
              <a:rPr lang="ar-SA" sz="2800" b="1" dirty="0">
                <a:solidFill>
                  <a:srgbClr val="FF0000"/>
                </a:solidFill>
                <a:latin typeface="Tajawal" panose="00000500000000000000" pitchFamily="2" charset="-78"/>
                <a:cs typeface="Tajawal" panose="00000500000000000000" pitchFamily="2" charset="-78"/>
              </a:rPr>
              <a:t>الرقابة القضائية</a:t>
            </a:r>
          </a:p>
          <a:p>
            <a:pPr algn="r">
              <a:defRPr/>
            </a:pPr>
            <a:r>
              <a:rPr lang="ar-SA" sz="2400" b="1" dirty="0">
                <a:solidFill>
                  <a:schemeClr val="accent5">
                    <a:lumMod val="75000"/>
                  </a:schemeClr>
                </a:solidFill>
                <a:latin typeface="Tajawal" panose="00000500000000000000" pitchFamily="2" charset="-78"/>
                <a:cs typeface="Tajawal" panose="00000500000000000000" pitchFamily="2" charset="-78"/>
              </a:rPr>
              <a:t>يستهدف ضبط سلوكيات الموارد البشرية بشكل عام للأهداف التي تتعلق بكل من:</a:t>
            </a:r>
          </a:p>
        </p:txBody>
      </p:sp>
      <p:sp>
        <p:nvSpPr>
          <p:cNvPr id="64" name="Rectangle 221"/>
          <p:cNvSpPr/>
          <p:nvPr/>
        </p:nvSpPr>
        <p:spPr>
          <a:xfrm>
            <a:off x="17120589" y="7443865"/>
            <a:ext cx="230400" cy="241200"/>
          </a:xfrm>
          <a:prstGeom prst="rect">
            <a:avLst/>
          </a:prstGeom>
          <a:solidFill>
            <a:schemeClr val="accent4"/>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ajawal" panose="00000500000000000000" pitchFamily="2" charset="-78"/>
              <a:cs typeface="Tajawal" panose="00000500000000000000" pitchFamily="2" charset="-78"/>
            </a:endParaRPr>
          </a:p>
        </p:txBody>
      </p:sp>
      <p:sp>
        <p:nvSpPr>
          <p:cNvPr id="65" name="Rectangle 220"/>
          <p:cNvSpPr/>
          <p:nvPr/>
        </p:nvSpPr>
        <p:spPr>
          <a:xfrm>
            <a:off x="16764000" y="8259715"/>
            <a:ext cx="166688" cy="182948"/>
          </a:xfrm>
          <a:prstGeom prst="rect">
            <a:avLst/>
          </a:prstGeom>
          <a:solidFill>
            <a:schemeClr val="accent4">
              <a:lumMod val="20000"/>
              <a:lumOff val="80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latin typeface="Tajawal" panose="00000500000000000000" pitchFamily="2" charset="-78"/>
              <a:cs typeface="Tajawal" panose="00000500000000000000" pitchFamily="2" charset="-78"/>
            </a:endParaRPr>
          </a:p>
        </p:txBody>
      </p:sp>
      <p:sp>
        <p:nvSpPr>
          <p:cNvPr id="66" name="مستطيل 7"/>
          <p:cNvSpPr>
            <a:spLocks noChangeArrowheads="1"/>
          </p:cNvSpPr>
          <p:nvPr/>
        </p:nvSpPr>
        <p:spPr bwMode="auto">
          <a:xfrm>
            <a:off x="6726912" y="8162925"/>
            <a:ext cx="9964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nSpc>
                <a:spcPct val="100000"/>
              </a:lnSpc>
              <a:spcBef>
                <a:spcPct val="0"/>
              </a:spcBef>
              <a:buFontTx/>
              <a:buNone/>
            </a:pPr>
            <a:r>
              <a:rPr lang="ar-SA" altLang="en-US" sz="2000" dirty="0">
                <a:latin typeface="Tajawal" panose="00000500000000000000" pitchFamily="2" charset="-78"/>
                <a:cs typeface="Tajawal" panose="00000500000000000000" pitchFamily="2" charset="-78"/>
              </a:rPr>
              <a:t>تحجيم سلوكيات المديرين في تصرفاتهم مع مرؤوسيهم في أثناء ممارسة أعمالهم الرئاسية.</a:t>
            </a:r>
          </a:p>
        </p:txBody>
      </p:sp>
      <p:sp>
        <p:nvSpPr>
          <p:cNvPr id="67" name="Rectangle 220"/>
          <p:cNvSpPr/>
          <p:nvPr/>
        </p:nvSpPr>
        <p:spPr>
          <a:xfrm>
            <a:off x="16775013" y="8731183"/>
            <a:ext cx="166688" cy="182948"/>
          </a:xfrm>
          <a:prstGeom prst="rect">
            <a:avLst/>
          </a:prstGeom>
          <a:solidFill>
            <a:schemeClr val="accent4">
              <a:lumMod val="20000"/>
              <a:lumOff val="80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latin typeface="Tajawal" panose="00000500000000000000" pitchFamily="2" charset="-78"/>
              <a:cs typeface="Tajawal" panose="00000500000000000000" pitchFamily="2" charset="-78"/>
            </a:endParaRPr>
          </a:p>
        </p:txBody>
      </p:sp>
      <p:sp>
        <p:nvSpPr>
          <p:cNvPr id="68" name="مستطيل 9"/>
          <p:cNvSpPr>
            <a:spLocks noChangeArrowheads="1"/>
          </p:cNvSpPr>
          <p:nvPr/>
        </p:nvSpPr>
        <p:spPr bwMode="auto">
          <a:xfrm>
            <a:off x="3048000" y="8629650"/>
            <a:ext cx="13661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nSpc>
                <a:spcPct val="100000"/>
              </a:lnSpc>
              <a:spcBef>
                <a:spcPct val="0"/>
              </a:spcBef>
              <a:buFontTx/>
              <a:buNone/>
            </a:pPr>
            <a:r>
              <a:rPr lang="ar-SA" altLang="en-US" sz="2000" dirty="0">
                <a:latin typeface="Tajawal" panose="00000500000000000000" pitchFamily="2" charset="-78"/>
                <a:cs typeface="Tajawal" panose="00000500000000000000" pitchFamily="2" charset="-78"/>
              </a:rPr>
              <a:t>تحجيم سلوكيات المرؤوسين أنفسهم من خلال الالتزام باعتبارات الاحترام والطاعة الموضوعة لتوجيهات وأوامر وقرارات رؤسائهم.</a:t>
            </a:r>
          </a:p>
        </p:txBody>
      </p:sp>
    </p:spTree>
    <p:extLst>
      <p:ext uri="{BB962C8B-B14F-4D97-AF65-F5344CB8AC3E}">
        <p14:creationId xmlns:p14="http://schemas.microsoft.com/office/powerpoint/2010/main" val="3480135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19219" y="-4027193"/>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15444" r="-15444"/>
            </a:stretch>
          </a:blipFill>
        </p:spPr>
        <p:txBody>
          <a:bodyPr/>
          <a:lstStyle/>
          <a:p>
            <a:endParaRPr lang="en-US"/>
          </a:p>
        </p:txBody>
      </p:sp>
      <p:sp>
        <p:nvSpPr>
          <p:cNvPr id="3" name="Freeform 3"/>
          <p:cNvSpPr/>
          <p:nvPr/>
        </p:nvSpPr>
        <p:spPr>
          <a:xfrm>
            <a:off x="228600" y="266700"/>
            <a:ext cx="14790625" cy="9111692"/>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4">
              <a:extLst>
                <a:ext uri="{96DAC541-7B7A-43D3-8B79-37D633B846F1}">
                  <asvg:svgBlip xmlns:asvg="http://schemas.microsoft.com/office/drawing/2016/SVG/main" r:embed="rId5"/>
                </a:ext>
              </a:extLst>
            </a:blip>
            <a:stretch>
              <a:fillRect l="-36215"/>
            </a:stretch>
          </a:blipFill>
        </p:spPr>
        <p:txBody>
          <a:bodyPr/>
          <a:lstStyle/>
          <a:p>
            <a:endParaRPr lang="en-US"/>
          </a:p>
        </p:txBody>
      </p:sp>
      <p:grpSp>
        <p:nvGrpSpPr>
          <p:cNvPr id="4" name="Group 4"/>
          <p:cNvGrpSpPr>
            <a:grpSpLocks noChangeAspect="1"/>
          </p:cNvGrpSpPr>
          <p:nvPr/>
        </p:nvGrpSpPr>
        <p:grpSpPr>
          <a:xfrm>
            <a:off x="13190391" y="2569508"/>
            <a:ext cx="5000767" cy="5164792"/>
            <a:chOff x="0" y="0"/>
            <a:chExt cx="6350000" cy="6558280"/>
          </a:xfrm>
        </p:grpSpPr>
        <p:sp>
          <p:nvSpPr>
            <p:cNvPr id="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6"/>
              <a:stretch>
                <a:fillRect t="-22607" b="-22607"/>
              </a:stretch>
            </a:blipFill>
          </p:spPr>
          <p:txBody>
            <a:bodyPr/>
            <a:lstStyle/>
            <a:p>
              <a:endParaRPr lang="en-US"/>
            </a:p>
          </p:txBody>
        </p:sp>
        <p:sp>
          <p:nvSpPr>
            <p:cNvPr id="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
        <p:nvSpPr>
          <p:cNvPr id="7" name="Freeform 7"/>
          <p:cNvSpPr/>
          <p:nvPr/>
        </p:nvSpPr>
        <p:spPr>
          <a:xfrm rot="-5400000">
            <a:off x="11510887" y="1024013"/>
            <a:ext cx="1295400" cy="1152374"/>
          </a:xfrm>
          <a:custGeom>
            <a:avLst/>
            <a:gdLst/>
            <a:ahLst/>
            <a:cxnLst/>
            <a:rect l="l" t="t" r="r" b="b"/>
            <a:pathLst>
              <a:path w="2105666" h="1152374">
                <a:moveTo>
                  <a:pt x="0" y="0"/>
                </a:moveTo>
                <a:lnTo>
                  <a:pt x="2105666" y="0"/>
                </a:lnTo>
                <a:lnTo>
                  <a:pt x="2105666" y="1152373"/>
                </a:lnTo>
                <a:lnTo>
                  <a:pt x="0" y="11523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6395787" y="8001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1282274" y="908608"/>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sp>
        <p:nvSpPr>
          <p:cNvPr id="16" name="TextBox 16"/>
          <p:cNvSpPr txBox="1"/>
          <p:nvPr/>
        </p:nvSpPr>
        <p:spPr>
          <a:xfrm>
            <a:off x="2068776" y="1376287"/>
            <a:ext cx="7229173" cy="615553"/>
          </a:xfrm>
          <a:prstGeom prst="rect">
            <a:avLst/>
          </a:prstGeom>
        </p:spPr>
        <p:txBody>
          <a:bodyPr wrap="square" lIns="0" tIns="0" rIns="0" bIns="0" rtlCol="0" anchor="t">
            <a:spAutoFit/>
          </a:bodyPr>
          <a:lstStyle/>
          <a:p>
            <a:pPr algn="ctr" rtl="1"/>
            <a:r>
              <a:rPr lang="ar-EG" sz="4000" b="1" dirty="0">
                <a:solidFill>
                  <a:srgbClr val="000000"/>
                </a:solidFill>
                <a:latin typeface="Tajawal Bold"/>
                <a:ea typeface="Tajawal Bold"/>
                <a:cs typeface="Tajawal Bold"/>
                <a:sym typeface="League Spartan"/>
                <a:rtl/>
              </a:rPr>
              <a:t>أنواع الرقابة </a:t>
            </a:r>
            <a:r>
              <a:rPr lang="en-US" sz="4000" b="1" dirty="0">
                <a:solidFill>
                  <a:srgbClr val="000000"/>
                </a:solidFill>
                <a:latin typeface="Tajawal Bold"/>
                <a:ea typeface="Tajawal Bold"/>
                <a:cs typeface="Tajawal Bold"/>
                <a:sym typeface="League Spartan"/>
                <a:rtl/>
              </a:rPr>
              <a:t>Types Of Control</a:t>
            </a:r>
          </a:p>
        </p:txBody>
      </p:sp>
      <p:sp>
        <p:nvSpPr>
          <p:cNvPr id="20"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13"/>
            <a:stretch>
              <a:fillRect/>
            </a:stretch>
          </a:blipFill>
        </p:spPr>
        <p:txBody>
          <a:bodyPr/>
          <a:lstStyle/>
          <a:p>
            <a:endParaRPr lang="en-US"/>
          </a:p>
        </p:txBody>
      </p:sp>
      <p:sp>
        <p:nvSpPr>
          <p:cNvPr id="21" name="TextBox 20"/>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17</a:t>
            </a:r>
          </a:p>
        </p:txBody>
      </p:sp>
      <p:sp>
        <p:nvSpPr>
          <p:cNvPr id="22"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42" name="مربع نص 2"/>
          <p:cNvSpPr txBox="1">
            <a:spLocks noChangeArrowheads="1"/>
          </p:cNvSpPr>
          <p:nvPr/>
        </p:nvSpPr>
        <p:spPr bwMode="auto">
          <a:xfrm>
            <a:off x="533400" y="3971925"/>
            <a:ext cx="1199991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pPr>
            <a:r>
              <a:rPr lang="ar-SA" altLang="en-US" b="1" dirty="0">
                <a:solidFill>
                  <a:srgbClr val="FF0000"/>
                </a:solidFill>
                <a:latin typeface="Tajawal" panose="00000500000000000000" pitchFamily="2" charset="-78"/>
                <a:cs typeface="Tajawal" panose="00000500000000000000" pitchFamily="2" charset="-78"/>
              </a:rPr>
              <a:t>الجهة الداخلية </a:t>
            </a:r>
          </a:p>
          <a:p>
            <a:pPr algn="r">
              <a:lnSpc>
                <a:spcPct val="100000"/>
              </a:lnSpc>
              <a:spcBef>
                <a:spcPct val="0"/>
              </a:spcBef>
              <a:buFontTx/>
              <a:buNone/>
            </a:pPr>
            <a:r>
              <a:rPr lang="ar-SA" altLang="en-US" sz="2000" dirty="0">
                <a:latin typeface="Tajawal" panose="00000500000000000000" pitchFamily="2" charset="-78"/>
                <a:cs typeface="Tajawal" panose="00000500000000000000" pitchFamily="2" charset="-78"/>
              </a:rPr>
              <a:t>كل رئيس لمجموعة من الأفراد يقعون تحت رئاسته يمارس عليهم نشاط الرقابة سواء أكان ذا الشخص يشغل أعلى مستوى وظيفي بالهرم التنظيمي كمدير المنظمة، أو أدنى مستوى بالهرم كمشرف عمال فكلاهما كمديرين يتحتم عليهما القيام بالرقابة الداخلية.</a:t>
            </a:r>
          </a:p>
        </p:txBody>
      </p:sp>
      <p:sp>
        <p:nvSpPr>
          <p:cNvPr id="43" name="Rectangle 221"/>
          <p:cNvSpPr/>
          <p:nvPr/>
        </p:nvSpPr>
        <p:spPr>
          <a:xfrm>
            <a:off x="12577164" y="4125990"/>
            <a:ext cx="230400" cy="241200"/>
          </a:xfrm>
          <a:prstGeom prst="rect">
            <a:avLst/>
          </a:prstGeom>
          <a:solidFill>
            <a:schemeClr val="accent4"/>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ajawal" panose="00000500000000000000" pitchFamily="2" charset="-78"/>
              <a:cs typeface="Tajawal" panose="00000500000000000000" pitchFamily="2" charset="-78"/>
            </a:endParaRPr>
          </a:p>
        </p:txBody>
      </p:sp>
      <p:sp>
        <p:nvSpPr>
          <p:cNvPr id="45" name="مستطيل 5"/>
          <p:cNvSpPr>
            <a:spLocks noChangeArrowheads="1"/>
          </p:cNvSpPr>
          <p:nvPr/>
        </p:nvSpPr>
        <p:spPr bwMode="auto">
          <a:xfrm>
            <a:off x="3733801" y="3167062"/>
            <a:ext cx="8799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pPr>
            <a:r>
              <a:rPr lang="ar-SA" altLang="ar-SA" b="1" dirty="0">
                <a:solidFill>
                  <a:srgbClr val="002060"/>
                </a:solidFill>
                <a:latin typeface="Tajawal" panose="00000500000000000000" pitchFamily="2" charset="-78"/>
                <a:cs typeface="Tajawal" panose="00000500000000000000" pitchFamily="2" charset="-78"/>
              </a:rPr>
              <a:t>المعيار الخامس : بحسب الجهة التي تقوم بالرقابة</a:t>
            </a:r>
          </a:p>
        </p:txBody>
      </p:sp>
      <p:sp>
        <p:nvSpPr>
          <p:cNvPr id="46" name="مربع نص 2"/>
          <p:cNvSpPr txBox="1">
            <a:spLocks noChangeArrowheads="1"/>
          </p:cNvSpPr>
          <p:nvPr/>
        </p:nvSpPr>
        <p:spPr bwMode="auto">
          <a:xfrm>
            <a:off x="609600" y="5676900"/>
            <a:ext cx="119491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pPr>
            <a:r>
              <a:rPr lang="ar-SA" altLang="en-US" b="1" dirty="0">
                <a:solidFill>
                  <a:srgbClr val="FF0000"/>
                </a:solidFill>
                <a:latin typeface="Tajawal" panose="00000500000000000000" pitchFamily="2" charset="-78"/>
                <a:cs typeface="Tajawal" panose="00000500000000000000" pitchFamily="2" charset="-78"/>
              </a:rPr>
              <a:t>الجهة الخارجية </a:t>
            </a:r>
          </a:p>
          <a:p>
            <a:pPr algn="r" rtl="1">
              <a:lnSpc>
                <a:spcPct val="100000"/>
              </a:lnSpc>
              <a:spcBef>
                <a:spcPct val="0"/>
              </a:spcBef>
              <a:buFontTx/>
              <a:buNone/>
            </a:pPr>
            <a:r>
              <a:rPr lang="ar-SA" altLang="en-US" sz="2000" dirty="0">
                <a:latin typeface="Tajawal" panose="00000500000000000000" pitchFamily="2" charset="-78"/>
                <a:cs typeface="Tajawal" panose="00000500000000000000" pitchFamily="2" charset="-78"/>
              </a:rPr>
              <a:t>قد تكون هناك جهات أخرى ترد من خارج المنظمة لتمارس الرقابة على الأداء لاعتبارات نظامية أو قانونية، ومن ذلك مراقبي التصرفات المالية أو باحثي المواصفات والجودة والمقاييس الذين يتبعون الأجهزة المركزية للدولة كديوان المراقبة العامة، أو الوزارات المعنية بالمواصفات القياسية، أو الهيئات العالمية لمنح شهادات الكفاءة الدولية كشهادات الأيزو </a:t>
            </a:r>
            <a:r>
              <a:rPr lang="en-US" altLang="en-US" sz="2000" dirty="0">
                <a:latin typeface="Tajawal" panose="00000500000000000000" pitchFamily="2" charset="-78"/>
                <a:cs typeface="Tajawal" panose="00000500000000000000" pitchFamily="2" charset="-78"/>
              </a:rPr>
              <a:t>ISO </a:t>
            </a:r>
            <a:r>
              <a:rPr lang="ar-SA" altLang="en-US" sz="2000" dirty="0">
                <a:latin typeface="Tajawal" panose="00000500000000000000" pitchFamily="2" charset="-78"/>
                <a:cs typeface="Tajawal" panose="00000500000000000000" pitchFamily="2" charset="-78"/>
              </a:rPr>
              <a:t> وغيرها. </a:t>
            </a:r>
          </a:p>
        </p:txBody>
      </p:sp>
      <p:sp>
        <p:nvSpPr>
          <p:cNvPr id="47" name="Rectangle 221"/>
          <p:cNvSpPr/>
          <p:nvPr/>
        </p:nvSpPr>
        <p:spPr>
          <a:xfrm>
            <a:off x="12601968" y="5830744"/>
            <a:ext cx="230400" cy="241200"/>
          </a:xfrm>
          <a:prstGeom prst="rect">
            <a:avLst/>
          </a:prstGeom>
          <a:solidFill>
            <a:schemeClr val="accent4"/>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2302419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flipH="1">
            <a:off x="7011703" y="1713301"/>
            <a:ext cx="1979897" cy="1685387"/>
          </a:xfrm>
          <a:custGeom>
            <a:avLst/>
            <a:gdLst/>
            <a:ahLst/>
            <a:cxnLst/>
            <a:rect l="l" t="t" r="r" b="b"/>
            <a:pathLst>
              <a:path w="1979897" h="1685387">
                <a:moveTo>
                  <a:pt x="1979897" y="0"/>
                </a:moveTo>
                <a:lnTo>
                  <a:pt x="0" y="0"/>
                </a:lnTo>
                <a:lnTo>
                  <a:pt x="0" y="1685387"/>
                </a:lnTo>
                <a:lnTo>
                  <a:pt x="1979897" y="1685387"/>
                </a:lnTo>
                <a:lnTo>
                  <a:pt x="1979897"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sz="2000"/>
          </a:p>
        </p:txBody>
      </p:sp>
      <p:sp>
        <p:nvSpPr>
          <p:cNvPr id="4" name="Freeform 4"/>
          <p:cNvSpPr/>
          <p:nvPr/>
        </p:nvSpPr>
        <p:spPr>
          <a:xfrm>
            <a:off x="9144000" y="1713301"/>
            <a:ext cx="1979897" cy="1685387"/>
          </a:xfrm>
          <a:custGeom>
            <a:avLst/>
            <a:gdLst/>
            <a:ahLst/>
            <a:cxnLst/>
            <a:rect l="l" t="t" r="r" b="b"/>
            <a:pathLst>
              <a:path w="1979897" h="1685387">
                <a:moveTo>
                  <a:pt x="0" y="0"/>
                </a:moveTo>
                <a:lnTo>
                  <a:pt x="1979896" y="0"/>
                </a:lnTo>
                <a:lnTo>
                  <a:pt x="1979896" y="1685387"/>
                </a:lnTo>
                <a:lnTo>
                  <a:pt x="0" y="168538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sz="2000"/>
          </a:p>
        </p:txBody>
      </p:sp>
      <p:sp>
        <p:nvSpPr>
          <p:cNvPr id="5" name="Freeform 5"/>
          <p:cNvSpPr/>
          <p:nvPr/>
        </p:nvSpPr>
        <p:spPr>
          <a:xfrm flipH="1">
            <a:off x="5977776" y="3695700"/>
            <a:ext cx="1979897" cy="1685387"/>
          </a:xfrm>
          <a:custGeom>
            <a:avLst/>
            <a:gdLst/>
            <a:ahLst/>
            <a:cxnLst/>
            <a:rect l="l" t="t" r="r" b="b"/>
            <a:pathLst>
              <a:path w="1979897" h="1685387">
                <a:moveTo>
                  <a:pt x="1979897" y="0"/>
                </a:moveTo>
                <a:lnTo>
                  <a:pt x="0" y="0"/>
                </a:lnTo>
                <a:lnTo>
                  <a:pt x="0" y="1685388"/>
                </a:lnTo>
                <a:lnTo>
                  <a:pt x="1979897" y="1685388"/>
                </a:lnTo>
                <a:lnTo>
                  <a:pt x="1979897"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sz="2000"/>
          </a:p>
        </p:txBody>
      </p:sp>
      <p:sp>
        <p:nvSpPr>
          <p:cNvPr id="6" name="Freeform 6"/>
          <p:cNvSpPr/>
          <p:nvPr/>
        </p:nvSpPr>
        <p:spPr>
          <a:xfrm>
            <a:off x="7329402" y="4919727"/>
            <a:ext cx="4107646" cy="3619863"/>
          </a:xfrm>
          <a:custGeom>
            <a:avLst/>
            <a:gdLst/>
            <a:ahLst/>
            <a:cxnLst/>
            <a:rect l="l" t="t" r="r" b="b"/>
            <a:pathLst>
              <a:path w="4107646" h="3619863">
                <a:moveTo>
                  <a:pt x="0" y="0"/>
                </a:moveTo>
                <a:lnTo>
                  <a:pt x="4107645" y="0"/>
                </a:lnTo>
                <a:lnTo>
                  <a:pt x="4107645" y="3619863"/>
                </a:lnTo>
                <a:lnTo>
                  <a:pt x="0" y="36198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2000"/>
          </a:p>
        </p:txBody>
      </p:sp>
      <p:sp>
        <p:nvSpPr>
          <p:cNvPr id="7" name="Freeform 7"/>
          <p:cNvSpPr/>
          <p:nvPr/>
        </p:nvSpPr>
        <p:spPr>
          <a:xfrm>
            <a:off x="10223289" y="3695700"/>
            <a:ext cx="1979897" cy="1685387"/>
          </a:xfrm>
          <a:custGeom>
            <a:avLst/>
            <a:gdLst/>
            <a:ahLst/>
            <a:cxnLst/>
            <a:rect l="l" t="t" r="r" b="b"/>
            <a:pathLst>
              <a:path w="1979897" h="1685387">
                <a:moveTo>
                  <a:pt x="0" y="0"/>
                </a:moveTo>
                <a:lnTo>
                  <a:pt x="1979897" y="0"/>
                </a:lnTo>
                <a:lnTo>
                  <a:pt x="1979897" y="1685388"/>
                </a:lnTo>
                <a:lnTo>
                  <a:pt x="0" y="1685388"/>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sz="2000"/>
          </a:p>
        </p:txBody>
      </p:sp>
      <p:sp>
        <p:nvSpPr>
          <p:cNvPr id="8" name="Freeform 8"/>
          <p:cNvSpPr/>
          <p:nvPr/>
        </p:nvSpPr>
        <p:spPr>
          <a:xfrm flipH="1">
            <a:off x="5470953" y="5881273"/>
            <a:ext cx="1979897" cy="1685387"/>
          </a:xfrm>
          <a:custGeom>
            <a:avLst/>
            <a:gdLst/>
            <a:ahLst/>
            <a:cxnLst/>
            <a:rect l="l" t="t" r="r" b="b"/>
            <a:pathLst>
              <a:path w="1979897" h="1685387">
                <a:moveTo>
                  <a:pt x="1979897" y="0"/>
                </a:moveTo>
                <a:lnTo>
                  <a:pt x="0" y="0"/>
                </a:lnTo>
                <a:lnTo>
                  <a:pt x="0" y="1685387"/>
                </a:lnTo>
                <a:lnTo>
                  <a:pt x="1979897" y="1685387"/>
                </a:lnTo>
                <a:lnTo>
                  <a:pt x="1979897"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sz="2000"/>
          </a:p>
        </p:txBody>
      </p:sp>
      <p:sp>
        <p:nvSpPr>
          <p:cNvPr id="9" name="Freeform 9"/>
          <p:cNvSpPr/>
          <p:nvPr/>
        </p:nvSpPr>
        <p:spPr>
          <a:xfrm>
            <a:off x="10819977" y="5881273"/>
            <a:ext cx="1979897" cy="1685387"/>
          </a:xfrm>
          <a:custGeom>
            <a:avLst/>
            <a:gdLst/>
            <a:ahLst/>
            <a:cxnLst/>
            <a:rect l="l" t="t" r="r" b="b"/>
            <a:pathLst>
              <a:path w="1979897" h="1685387">
                <a:moveTo>
                  <a:pt x="0" y="0"/>
                </a:moveTo>
                <a:lnTo>
                  <a:pt x="1979897" y="0"/>
                </a:lnTo>
                <a:lnTo>
                  <a:pt x="1979897" y="1685387"/>
                </a:lnTo>
                <a:lnTo>
                  <a:pt x="0" y="168538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sz="2000"/>
          </a:p>
        </p:txBody>
      </p:sp>
      <p:sp>
        <p:nvSpPr>
          <p:cNvPr id="14" name="Freeform 14"/>
          <p:cNvSpPr/>
          <p:nvPr/>
        </p:nvSpPr>
        <p:spPr>
          <a:xfrm>
            <a:off x="7467600" y="5905500"/>
            <a:ext cx="2971800" cy="2362200"/>
          </a:xfrm>
          <a:custGeom>
            <a:avLst/>
            <a:gdLst/>
            <a:ahLst/>
            <a:cxnLst/>
            <a:rect l="l" t="t" r="r" b="b"/>
            <a:pathLst>
              <a:path w="3848668" h="3329098">
                <a:moveTo>
                  <a:pt x="0" y="0"/>
                </a:moveTo>
                <a:lnTo>
                  <a:pt x="3848668" y="0"/>
                </a:lnTo>
                <a:lnTo>
                  <a:pt x="3848668" y="3329098"/>
                </a:lnTo>
                <a:lnTo>
                  <a:pt x="0" y="33290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2000"/>
          </a:p>
        </p:txBody>
      </p:sp>
      <p:sp>
        <p:nvSpPr>
          <p:cNvPr id="16" name="Freeform 16"/>
          <p:cNvSpPr/>
          <p:nvPr/>
        </p:nvSpPr>
        <p:spPr>
          <a:xfrm rot="-6959729">
            <a:off x="17606998" y="-451906"/>
            <a:ext cx="1283418" cy="1743183"/>
          </a:xfrm>
          <a:custGeom>
            <a:avLst/>
            <a:gdLst/>
            <a:ahLst/>
            <a:cxnLst/>
            <a:rect l="l" t="t" r="r" b="b"/>
            <a:pathLst>
              <a:path w="1283418" h="1743183">
                <a:moveTo>
                  <a:pt x="0" y="0"/>
                </a:moveTo>
                <a:lnTo>
                  <a:pt x="1283419" y="0"/>
                </a:lnTo>
                <a:lnTo>
                  <a:pt x="1283419" y="1743183"/>
                </a:lnTo>
                <a:lnTo>
                  <a:pt x="0" y="174318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7" name="Freeform 17"/>
          <p:cNvSpPr/>
          <p:nvPr/>
        </p:nvSpPr>
        <p:spPr>
          <a:xfrm>
            <a:off x="-372621" y="-539120"/>
            <a:ext cx="1283418" cy="1743183"/>
          </a:xfrm>
          <a:custGeom>
            <a:avLst/>
            <a:gdLst/>
            <a:ahLst/>
            <a:cxnLst/>
            <a:rect l="l" t="t" r="r" b="b"/>
            <a:pathLst>
              <a:path w="1283418" h="1743183">
                <a:moveTo>
                  <a:pt x="0" y="0"/>
                </a:moveTo>
                <a:lnTo>
                  <a:pt x="1283418" y="0"/>
                </a:lnTo>
                <a:lnTo>
                  <a:pt x="1283418" y="1743183"/>
                </a:lnTo>
                <a:lnTo>
                  <a:pt x="0" y="174318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8" name="Freeform 18"/>
          <p:cNvSpPr/>
          <p:nvPr/>
        </p:nvSpPr>
        <p:spPr>
          <a:xfrm>
            <a:off x="17484768" y="9415409"/>
            <a:ext cx="1283418" cy="1743183"/>
          </a:xfrm>
          <a:custGeom>
            <a:avLst/>
            <a:gdLst/>
            <a:ahLst/>
            <a:cxnLst/>
            <a:rect l="l" t="t" r="r" b="b"/>
            <a:pathLst>
              <a:path w="1283418" h="1743183">
                <a:moveTo>
                  <a:pt x="0" y="0"/>
                </a:moveTo>
                <a:lnTo>
                  <a:pt x="1283419" y="0"/>
                </a:lnTo>
                <a:lnTo>
                  <a:pt x="1283419" y="1743182"/>
                </a:lnTo>
                <a:lnTo>
                  <a:pt x="0" y="174318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9" name="Freeform 19"/>
          <p:cNvSpPr/>
          <p:nvPr/>
        </p:nvSpPr>
        <p:spPr>
          <a:xfrm>
            <a:off x="17363517" y="582547"/>
            <a:ext cx="610232" cy="369953"/>
          </a:xfrm>
          <a:custGeom>
            <a:avLst/>
            <a:gdLst/>
            <a:ahLst/>
            <a:cxnLst/>
            <a:rect l="l" t="t" r="r" b="b"/>
            <a:pathLst>
              <a:path w="610232" h="369953">
                <a:moveTo>
                  <a:pt x="0" y="0"/>
                </a:moveTo>
                <a:lnTo>
                  <a:pt x="610232" y="0"/>
                </a:lnTo>
                <a:lnTo>
                  <a:pt x="610232" y="369953"/>
                </a:lnTo>
                <a:lnTo>
                  <a:pt x="0" y="3699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6" name="TextBox 26"/>
          <p:cNvSpPr txBox="1"/>
          <p:nvPr/>
        </p:nvSpPr>
        <p:spPr>
          <a:xfrm>
            <a:off x="9743109" y="2338825"/>
            <a:ext cx="530759" cy="465512"/>
          </a:xfrm>
          <a:prstGeom prst="rect">
            <a:avLst/>
          </a:prstGeom>
        </p:spPr>
        <p:txBody>
          <a:bodyPr lIns="0" tIns="0" rIns="0" bIns="0" rtlCol="0" anchor="t">
            <a:spAutoFit/>
          </a:bodyPr>
          <a:lstStyle/>
          <a:p>
            <a:pPr algn="ctr">
              <a:lnSpc>
                <a:spcPts val="3359"/>
              </a:lnSpc>
            </a:pPr>
            <a:r>
              <a:rPr lang="ar-EG" sz="3600" b="1" dirty="0">
                <a:solidFill>
                  <a:srgbClr val="FFFFFF"/>
                </a:solidFill>
                <a:latin typeface="Tajawal" panose="00000500000000000000" pitchFamily="2" charset="-78"/>
                <a:ea typeface="Canva Sans Bold"/>
                <a:cs typeface="Tajawal" panose="00000500000000000000" pitchFamily="2" charset="-78"/>
                <a:sym typeface="Canva Sans Bold"/>
              </a:rPr>
              <a:t>1</a:t>
            </a:r>
            <a:endParaRPr lang="en-US" sz="3600" b="1" dirty="0">
              <a:solidFill>
                <a:srgbClr val="FFFFFF"/>
              </a:solidFill>
              <a:latin typeface="Tajawal" panose="00000500000000000000" pitchFamily="2" charset="-78"/>
              <a:ea typeface="Canva Sans Bold"/>
              <a:cs typeface="Tajawal" panose="00000500000000000000" pitchFamily="2" charset="-78"/>
              <a:sym typeface="Canva Sans Bold"/>
            </a:endParaRPr>
          </a:p>
        </p:txBody>
      </p:sp>
      <p:sp>
        <p:nvSpPr>
          <p:cNvPr id="38" name="TextBox 38"/>
          <p:cNvSpPr txBox="1"/>
          <p:nvPr/>
        </p:nvSpPr>
        <p:spPr>
          <a:xfrm>
            <a:off x="1371600" y="2298391"/>
            <a:ext cx="5528665" cy="884858"/>
          </a:xfrm>
          <a:prstGeom prst="rect">
            <a:avLst/>
          </a:prstGeom>
        </p:spPr>
        <p:txBody>
          <a:bodyPr wrap="square" lIns="0" tIns="0" rIns="0" bIns="0" rtlCol="0" anchor="t">
            <a:spAutoFit/>
          </a:bodyPr>
          <a:lstStyle/>
          <a:p>
            <a:pPr algn="ctr" rtl="1">
              <a:lnSpc>
                <a:spcPct val="150000"/>
              </a:lnSpc>
              <a:spcBef>
                <a:spcPct val="0"/>
              </a:spcBef>
              <a:spcAft>
                <a:spcPts val="800"/>
              </a:spcAft>
              <a:buFont typeface="Arial" panose="020B0604020202020204" pitchFamily="34" charset="0"/>
              <a:buNone/>
            </a:pPr>
            <a:r>
              <a:rPr lang="ar-SA" altLang="en-US" sz="2000" b="1" dirty="0">
                <a:solidFill>
                  <a:srgbClr val="884106"/>
                </a:solidFill>
                <a:latin typeface="Tajawal Bold" panose="020B0604020202020204" charset="-78"/>
                <a:cs typeface="Tajawal Bold" panose="020B0604020202020204" charset="-78"/>
              </a:rPr>
              <a:t>أن تعدد وتتنوع الوسائل والأدوات الرقابية المستعملة.</a:t>
            </a:r>
          </a:p>
        </p:txBody>
      </p:sp>
      <p:sp>
        <p:nvSpPr>
          <p:cNvPr id="39" name="TextBox 39"/>
          <p:cNvSpPr txBox="1"/>
          <p:nvPr/>
        </p:nvSpPr>
        <p:spPr>
          <a:xfrm>
            <a:off x="11314396" y="2298391"/>
            <a:ext cx="6211604" cy="423193"/>
          </a:xfrm>
          <a:prstGeom prst="rect">
            <a:avLst/>
          </a:prstGeom>
        </p:spPr>
        <p:txBody>
          <a:bodyPr wrap="square" lIns="0" tIns="0" rIns="0" bIns="0" rtlCol="0" anchor="t">
            <a:spAutoFit/>
          </a:bodyPr>
          <a:lstStyle/>
          <a:p>
            <a:pPr algn="ctr" rtl="1">
              <a:lnSpc>
                <a:spcPct val="150000"/>
              </a:lnSpc>
              <a:spcBef>
                <a:spcPct val="0"/>
              </a:spcBef>
              <a:buFontTx/>
              <a:buNone/>
            </a:pPr>
            <a:r>
              <a:rPr lang="ar-SA" altLang="en-US" sz="2000" b="1" dirty="0">
                <a:solidFill>
                  <a:srgbClr val="884106"/>
                </a:solidFill>
                <a:latin typeface="Tajawal Bold" panose="020B0604020202020204" charset="-78"/>
                <a:cs typeface="Tajawal Bold" panose="020B0604020202020204" charset="-78"/>
              </a:rPr>
              <a:t>أن تكون المعايير الرقابية والوسائل المستخدمة مناسبة. </a:t>
            </a:r>
          </a:p>
        </p:txBody>
      </p:sp>
      <p:sp>
        <p:nvSpPr>
          <p:cNvPr id="40" name="TextBox 40"/>
          <p:cNvSpPr txBox="1"/>
          <p:nvPr/>
        </p:nvSpPr>
        <p:spPr>
          <a:xfrm>
            <a:off x="12361028" y="4278995"/>
            <a:ext cx="5164972" cy="884858"/>
          </a:xfrm>
          <a:prstGeom prst="rect">
            <a:avLst/>
          </a:prstGeom>
        </p:spPr>
        <p:txBody>
          <a:bodyPr wrap="square" lIns="0" tIns="0" rIns="0" bIns="0" rtlCol="0" anchor="t">
            <a:spAutoFit/>
          </a:bodyPr>
          <a:lstStyle/>
          <a:p>
            <a:pPr algn="ctr" rtl="1">
              <a:lnSpc>
                <a:spcPct val="150000"/>
              </a:lnSpc>
              <a:spcBef>
                <a:spcPct val="0"/>
              </a:spcBef>
              <a:buFontTx/>
              <a:buNone/>
            </a:pPr>
            <a:r>
              <a:rPr lang="ar-SA" altLang="en-US" sz="2000" b="1" dirty="0">
                <a:solidFill>
                  <a:srgbClr val="884106"/>
                </a:solidFill>
                <a:latin typeface="Tajawal Bold" panose="020B0604020202020204" charset="-78"/>
                <a:cs typeface="Tajawal Bold" panose="020B0604020202020204" charset="-78"/>
              </a:rPr>
              <a:t>أن تكون الوسائل الرقابية المطبقة اقتصادية بقدر الإمكان</a:t>
            </a:r>
            <a:r>
              <a:rPr lang="ar-SA" altLang="en-US" sz="2000" b="1" dirty="0">
                <a:solidFill>
                  <a:srgbClr val="000000"/>
                </a:solidFill>
                <a:latin typeface="Tajawal" panose="00000500000000000000" pitchFamily="2" charset="-78"/>
                <a:cs typeface="Tajawal" panose="00000500000000000000" pitchFamily="2" charset="-78"/>
              </a:rPr>
              <a:t>.</a:t>
            </a:r>
          </a:p>
        </p:txBody>
      </p:sp>
      <p:sp>
        <p:nvSpPr>
          <p:cNvPr id="41" name="TextBox 41"/>
          <p:cNvSpPr txBox="1"/>
          <p:nvPr/>
        </p:nvSpPr>
        <p:spPr>
          <a:xfrm>
            <a:off x="1295400" y="4278995"/>
            <a:ext cx="4556553" cy="884858"/>
          </a:xfrm>
          <a:prstGeom prst="rect">
            <a:avLst/>
          </a:prstGeom>
        </p:spPr>
        <p:txBody>
          <a:bodyPr wrap="square" lIns="0" tIns="0" rIns="0" bIns="0" rtlCol="0" anchor="t">
            <a:spAutoFit/>
          </a:bodyPr>
          <a:lstStyle/>
          <a:p>
            <a:pPr algn="ctr" rtl="1">
              <a:lnSpc>
                <a:spcPct val="150000"/>
              </a:lnSpc>
              <a:spcBef>
                <a:spcPct val="0"/>
              </a:spcBef>
              <a:spcAft>
                <a:spcPts val="800"/>
              </a:spcAft>
              <a:buFont typeface="Arial" panose="020B0604020202020204" pitchFamily="34" charset="0"/>
              <a:buNone/>
            </a:pPr>
            <a:r>
              <a:rPr lang="ar-SA" altLang="en-US" sz="2000" b="1" dirty="0">
                <a:solidFill>
                  <a:srgbClr val="884106"/>
                </a:solidFill>
                <a:latin typeface="Tajawal Bold" panose="020B0604020202020204" charset="-78"/>
                <a:cs typeface="Tajawal Bold" panose="020B0604020202020204" charset="-78"/>
              </a:rPr>
              <a:t>أن تكون النظم الرقابية مرنة أي قابلة للتغير لمسايرة التغيرات التكنولوجية.</a:t>
            </a:r>
          </a:p>
        </p:txBody>
      </p:sp>
      <p:sp>
        <p:nvSpPr>
          <p:cNvPr id="42" name="TextBox 42"/>
          <p:cNvSpPr txBox="1"/>
          <p:nvPr/>
        </p:nvSpPr>
        <p:spPr>
          <a:xfrm>
            <a:off x="1295400" y="6462778"/>
            <a:ext cx="4114800" cy="1346522"/>
          </a:xfrm>
          <a:prstGeom prst="rect">
            <a:avLst/>
          </a:prstGeom>
        </p:spPr>
        <p:txBody>
          <a:bodyPr wrap="square" lIns="0" tIns="0" rIns="0" bIns="0" rtlCol="0" anchor="t">
            <a:spAutoFit/>
          </a:bodyPr>
          <a:lstStyle/>
          <a:p>
            <a:pPr algn="ctr" rtl="1">
              <a:lnSpc>
                <a:spcPct val="150000"/>
              </a:lnSpc>
              <a:spcBef>
                <a:spcPct val="0"/>
              </a:spcBef>
              <a:spcAft>
                <a:spcPts val="800"/>
              </a:spcAft>
              <a:buFont typeface="Arial" panose="020B0604020202020204" pitchFamily="34" charset="0"/>
              <a:buNone/>
            </a:pPr>
            <a:r>
              <a:rPr lang="ar-SA" altLang="en-US" sz="2000" b="1" dirty="0">
                <a:solidFill>
                  <a:srgbClr val="884106"/>
                </a:solidFill>
                <a:latin typeface="Tajawal Bold" panose="020B0604020202020204" charset="-78"/>
                <a:cs typeface="Tajawal Bold" panose="020B0604020202020204" charset="-78"/>
              </a:rPr>
              <a:t>أن يتم مراعاة التوازن بين كل من اعتباري الكم والنوع عند صيغة المعايير المخططة. </a:t>
            </a:r>
          </a:p>
        </p:txBody>
      </p:sp>
      <p:sp>
        <p:nvSpPr>
          <p:cNvPr id="43" name="TextBox 43"/>
          <p:cNvSpPr txBox="1"/>
          <p:nvPr/>
        </p:nvSpPr>
        <p:spPr>
          <a:xfrm>
            <a:off x="12987298" y="6462778"/>
            <a:ext cx="4714317" cy="1346522"/>
          </a:xfrm>
          <a:prstGeom prst="rect">
            <a:avLst/>
          </a:prstGeom>
        </p:spPr>
        <p:txBody>
          <a:bodyPr wrap="square" lIns="0" tIns="0" rIns="0" bIns="0" rtlCol="0" anchor="t">
            <a:spAutoFit/>
          </a:bodyPr>
          <a:lstStyle/>
          <a:p>
            <a:pPr algn="ctr" rtl="1">
              <a:lnSpc>
                <a:spcPct val="150000"/>
              </a:lnSpc>
              <a:buFont typeface="Arial" panose="020B0604020202020204" pitchFamily="34" charset="0"/>
              <a:buNone/>
            </a:pPr>
            <a:r>
              <a:rPr lang="ar-SA" altLang="en-US" sz="2000" b="1" dirty="0">
                <a:solidFill>
                  <a:srgbClr val="884106"/>
                </a:solidFill>
                <a:latin typeface="Tajawal Bold" panose="020B0604020202020204" charset="-78"/>
                <a:cs typeface="Tajawal Bold" panose="020B0604020202020204" charset="-78"/>
              </a:rPr>
              <a:t>أن يكون المراقب ملما بكيفية استخدام هذه الوسائل أتتوفر لديه المهارة الفعلية على تطبيقها. </a:t>
            </a:r>
          </a:p>
        </p:txBody>
      </p:sp>
      <p:sp>
        <p:nvSpPr>
          <p:cNvPr id="62" name="TextBox 26"/>
          <p:cNvSpPr txBox="1"/>
          <p:nvPr/>
        </p:nvSpPr>
        <p:spPr>
          <a:xfrm>
            <a:off x="10820400" y="4356366"/>
            <a:ext cx="530759" cy="465512"/>
          </a:xfrm>
          <a:prstGeom prst="rect">
            <a:avLst/>
          </a:prstGeom>
        </p:spPr>
        <p:txBody>
          <a:bodyPr lIns="0" tIns="0" rIns="0" bIns="0" rtlCol="0" anchor="t">
            <a:spAutoFit/>
          </a:bodyPr>
          <a:lstStyle/>
          <a:p>
            <a:pPr algn="ctr">
              <a:lnSpc>
                <a:spcPts val="3359"/>
              </a:lnSpc>
            </a:pPr>
            <a:r>
              <a:rPr lang="ar-EG" sz="3600" b="1" dirty="0">
                <a:solidFill>
                  <a:srgbClr val="FFFFFF"/>
                </a:solidFill>
                <a:latin typeface="Tajawal" panose="00000500000000000000" pitchFamily="2" charset="-78"/>
                <a:ea typeface="Canva Sans Bold"/>
                <a:cs typeface="Tajawal" panose="00000500000000000000" pitchFamily="2" charset="-78"/>
                <a:sym typeface="Canva Sans Bold"/>
              </a:rPr>
              <a:t>2</a:t>
            </a:r>
            <a:endParaRPr lang="en-US" sz="3600" b="1" dirty="0">
              <a:solidFill>
                <a:srgbClr val="FFFFFF"/>
              </a:solidFill>
              <a:latin typeface="Tajawal" panose="00000500000000000000" pitchFamily="2" charset="-78"/>
              <a:ea typeface="Canva Sans Bold"/>
              <a:cs typeface="Tajawal" panose="00000500000000000000" pitchFamily="2" charset="-78"/>
              <a:sym typeface="Canva Sans Bold"/>
            </a:endParaRPr>
          </a:p>
        </p:txBody>
      </p:sp>
      <p:sp>
        <p:nvSpPr>
          <p:cNvPr id="63" name="TextBox 26"/>
          <p:cNvSpPr txBox="1"/>
          <p:nvPr/>
        </p:nvSpPr>
        <p:spPr>
          <a:xfrm>
            <a:off x="11430000" y="6513901"/>
            <a:ext cx="530759" cy="465512"/>
          </a:xfrm>
          <a:prstGeom prst="rect">
            <a:avLst/>
          </a:prstGeom>
        </p:spPr>
        <p:txBody>
          <a:bodyPr lIns="0" tIns="0" rIns="0" bIns="0" rtlCol="0" anchor="t">
            <a:spAutoFit/>
          </a:bodyPr>
          <a:lstStyle/>
          <a:p>
            <a:pPr algn="ctr">
              <a:lnSpc>
                <a:spcPts val="3359"/>
              </a:lnSpc>
            </a:pPr>
            <a:r>
              <a:rPr lang="ar-EG" sz="3600" b="1" dirty="0">
                <a:solidFill>
                  <a:srgbClr val="FFFFFF"/>
                </a:solidFill>
                <a:latin typeface="Tajawal" panose="00000500000000000000" pitchFamily="2" charset="-78"/>
                <a:ea typeface="Canva Sans Bold"/>
                <a:cs typeface="Tajawal" panose="00000500000000000000" pitchFamily="2" charset="-78"/>
                <a:sym typeface="Canva Sans Bold"/>
              </a:rPr>
              <a:t>3</a:t>
            </a:r>
            <a:endParaRPr lang="en-US" sz="3600" b="1" dirty="0">
              <a:solidFill>
                <a:srgbClr val="FFFFFF"/>
              </a:solidFill>
              <a:latin typeface="Tajawal" panose="00000500000000000000" pitchFamily="2" charset="-78"/>
              <a:ea typeface="Canva Sans Bold"/>
              <a:cs typeface="Tajawal" panose="00000500000000000000" pitchFamily="2" charset="-78"/>
              <a:sym typeface="Canva Sans Bold"/>
            </a:endParaRPr>
          </a:p>
        </p:txBody>
      </p:sp>
      <p:sp>
        <p:nvSpPr>
          <p:cNvPr id="64" name="TextBox 26"/>
          <p:cNvSpPr txBox="1"/>
          <p:nvPr/>
        </p:nvSpPr>
        <p:spPr>
          <a:xfrm>
            <a:off x="7899564" y="2322901"/>
            <a:ext cx="530759" cy="465512"/>
          </a:xfrm>
          <a:prstGeom prst="rect">
            <a:avLst/>
          </a:prstGeom>
        </p:spPr>
        <p:txBody>
          <a:bodyPr lIns="0" tIns="0" rIns="0" bIns="0" rtlCol="0" anchor="t">
            <a:spAutoFit/>
          </a:bodyPr>
          <a:lstStyle/>
          <a:p>
            <a:pPr algn="ctr">
              <a:lnSpc>
                <a:spcPts val="3359"/>
              </a:lnSpc>
            </a:pPr>
            <a:r>
              <a:rPr lang="ar-EG" sz="3600" b="1" dirty="0">
                <a:solidFill>
                  <a:srgbClr val="FFFFFF"/>
                </a:solidFill>
                <a:latin typeface="Tajawal" panose="00000500000000000000" pitchFamily="2" charset="-78"/>
                <a:ea typeface="Canva Sans Bold"/>
                <a:cs typeface="Tajawal" panose="00000500000000000000" pitchFamily="2" charset="-78"/>
                <a:sym typeface="Canva Sans Bold"/>
              </a:rPr>
              <a:t>4</a:t>
            </a:r>
            <a:endParaRPr lang="en-US" sz="3600" b="1" dirty="0">
              <a:solidFill>
                <a:srgbClr val="FFFFFF"/>
              </a:solidFill>
              <a:latin typeface="Tajawal" panose="00000500000000000000" pitchFamily="2" charset="-78"/>
              <a:ea typeface="Canva Sans Bold"/>
              <a:cs typeface="Tajawal" panose="00000500000000000000" pitchFamily="2" charset="-78"/>
              <a:sym typeface="Canva Sans Bold"/>
            </a:endParaRPr>
          </a:p>
        </p:txBody>
      </p:sp>
      <p:sp>
        <p:nvSpPr>
          <p:cNvPr id="65" name="TextBox 26"/>
          <p:cNvSpPr txBox="1"/>
          <p:nvPr/>
        </p:nvSpPr>
        <p:spPr>
          <a:xfrm>
            <a:off x="6908964" y="4356366"/>
            <a:ext cx="530759" cy="465512"/>
          </a:xfrm>
          <a:prstGeom prst="rect">
            <a:avLst/>
          </a:prstGeom>
        </p:spPr>
        <p:txBody>
          <a:bodyPr lIns="0" tIns="0" rIns="0" bIns="0" rtlCol="0" anchor="t">
            <a:spAutoFit/>
          </a:bodyPr>
          <a:lstStyle/>
          <a:p>
            <a:pPr algn="ctr">
              <a:lnSpc>
                <a:spcPts val="3359"/>
              </a:lnSpc>
            </a:pPr>
            <a:r>
              <a:rPr lang="ar-EG" sz="3600" b="1" dirty="0">
                <a:solidFill>
                  <a:srgbClr val="FFFFFF"/>
                </a:solidFill>
                <a:latin typeface="Tajawal" panose="00000500000000000000" pitchFamily="2" charset="-78"/>
                <a:ea typeface="Canva Sans Bold"/>
                <a:cs typeface="Tajawal" panose="00000500000000000000" pitchFamily="2" charset="-78"/>
                <a:sym typeface="Canva Sans Bold"/>
              </a:rPr>
              <a:t>5</a:t>
            </a:r>
            <a:endParaRPr lang="en-US" sz="3600" b="1" dirty="0">
              <a:solidFill>
                <a:srgbClr val="FFFFFF"/>
              </a:solidFill>
              <a:latin typeface="Tajawal" panose="00000500000000000000" pitchFamily="2" charset="-78"/>
              <a:ea typeface="Canva Sans Bold"/>
              <a:cs typeface="Tajawal" panose="00000500000000000000" pitchFamily="2" charset="-78"/>
              <a:sym typeface="Canva Sans Bold"/>
            </a:endParaRPr>
          </a:p>
        </p:txBody>
      </p:sp>
      <p:sp>
        <p:nvSpPr>
          <p:cNvPr id="66" name="TextBox 26"/>
          <p:cNvSpPr txBox="1"/>
          <p:nvPr/>
        </p:nvSpPr>
        <p:spPr>
          <a:xfrm>
            <a:off x="6378205" y="6513901"/>
            <a:ext cx="530759" cy="465512"/>
          </a:xfrm>
          <a:prstGeom prst="rect">
            <a:avLst/>
          </a:prstGeom>
        </p:spPr>
        <p:txBody>
          <a:bodyPr lIns="0" tIns="0" rIns="0" bIns="0" rtlCol="0" anchor="t">
            <a:spAutoFit/>
          </a:bodyPr>
          <a:lstStyle/>
          <a:p>
            <a:pPr algn="ctr">
              <a:lnSpc>
                <a:spcPts val="3359"/>
              </a:lnSpc>
            </a:pPr>
            <a:r>
              <a:rPr lang="ar-EG" sz="3600" b="1" dirty="0">
                <a:solidFill>
                  <a:srgbClr val="FFFFFF"/>
                </a:solidFill>
                <a:latin typeface="Tajawal" panose="00000500000000000000" pitchFamily="2" charset="-78"/>
                <a:ea typeface="Canva Sans Bold"/>
                <a:cs typeface="Tajawal" panose="00000500000000000000" pitchFamily="2" charset="-78"/>
                <a:sym typeface="Canva Sans Bold"/>
              </a:rPr>
              <a:t>6</a:t>
            </a:r>
            <a:endParaRPr lang="en-US" sz="3600" b="1" dirty="0">
              <a:solidFill>
                <a:srgbClr val="FFFFFF"/>
              </a:solidFill>
              <a:latin typeface="Tajawal" panose="00000500000000000000" pitchFamily="2" charset="-78"/>
              <a:ea typeface="Canva Sans Bold"/>
              <a:cs typeface="Tajawal" panose="00000500000000000000" pitchFamily="2" charset="-78"/>
              <a:sym typeface="Canva Sans Bold"/>
            </a:endParaRPr>
          </a:p>
        </p:txBody>
      </p:sp>
      <p:grpSp>
        <p:nvGrpSpPr>
          <p:cNvPr id="68" name="Group 8"/>
          <p:cNvGrpSpPr/>
          <p:nvPr/>
        </p:nvGrpSpPr>
        <p:grpSpPr>
          <a:xfrm>
            <a:off x="0" y="6690087"/>
            <a:ext cx="1028700" cy="3177813"/>
            <a:chOff x="0" y="0"/>
            <a:chExt cx="812800" cy="2510865"/>
          </a:xfrm>
        </p:grpSpPr>
        <p:sp>
          <p:nvSpPr>
            <p:cNvPr id="69"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70"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grpSp>
        <p:nvGrpSpPr>
          <p:cNvPr id="71" name="Group 48"/>
          <p:cNvGrpSpPr/>
          <p:nvPr/>
        </p:nvGrpSpPr>
        <p:grpSpPr>
          <a:xfrm>
            <a:off x="0" y="0"/>
            <a:ext cx="1028700" cy="1028700"/>
            <a:chOff x="0" y="0"/>
            <a:chExt cx="812800" cy="812800"/>
          </a:xfrm>
        </p:grpSpPr>
        <p:sp>
          <p:nvSpPr>
            <p:cNvPr id="72"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73"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76" name="Rounded Rectangle 75"/>
          <p:cNvSpPr/>
          <p:nvPr/>
        </p:nvSpPr>
        <p:spPr>
          <a:xfrm>
            <a:off x="3886200" y="125347"/>
            <a:ext cx="10515600" cy="6858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51"/>
          <p:cNvSpPr txBox="1"/>
          <p:nvPr/>
        </p:nvSpPr>
        <p:spPr>
          <a:xfrm>
            <a:off x="4572000" y="-221346"/>
            <a:ext cx="8763000" cy="956031"/>
          </a:xfrm>
          <a:prstGeom prst="rect">
            <a:avLst/>
          </a:prstGeom>
        </p:spPr>
        <p:txBody>
          <a:bodyPr wrap="square" lIns="0" tIns="0" rIns="0" bIns="0" rtlCol="0" anchor="t">
            <a:spAutoFit/>
          </a:bodyPr>
          <a:lstStyle/>
          <a:p>
            <a:pPr algn="ctr" rtl="1">
              <a:lnSpc>
                <a:spcPts val="8539"/>
              </a:lnSpc>
              <a:spcBef>
                <a:spcPct val="0"/>
              </a:spcBef>
            </a:pPr>
            <a:r>
              <a:rPr lang="ar-EG" sz="3200" b="1" dirty="0">
                <a:solidFill>
                  <a:schemeClr val="bg1"/>
                </a:solidFill>
                <a:latin typeface="Tajawal Bold"/>
                <a:ea typeface="Tajawal Bold"/>
                <a:cs typeface="Tajawal Bold"/>
                <a:sym typeface="Tajawal Bold"/>
                <a:rtl/>
              </a:rPr>
              <a:t>خصائص الرقابة الفعالة  </a:t>
            </a:r>
            <a:r>
              <a:rPr lang="en-US" sz="3600" b="1" dirty="0">
                <a:solidFill>
                  <a:schemeClr val="bg1"/>
                </a:solidFill>
                <a:latin typeface="Tajawal Bold"/>
                <a:ea typeface="Tajawal Bold"/>
                <a:cs typeface="Tajawal Bold"/>
                <a:sym typeface="Tajawal Bold"/>
                <a:rtl/>
              </a:rPr>
              <a:t>Effective</a:t>
            </a:r>
            <a:r>
              <a:rPr lang="en-US" sz="3200" b="1" dirty="0">
                <a:solidFill>
                  <a:schemeClr val="bg1"/>
                </a:solidFill>
                <a:latin typeface="Tajawal Bold"/>
                <a:ea typeface="Tajawal Bold"/>
                <a:cs typeface="Tajawal Bold"/>
                <a:sym typeface="Tajawal Bold"/>
                <a:rtl/>
              </a:rPr>
              <a:t> Control</a:t>
            </a:r>
          </a:p>
        </p:txBody>
      </p:sp>
      <p:sp>
        <p:nvSpPr>
          <p:cNvPr id="81"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15"/>
            <a:stretch>
              <a:fillRect/>
            </a:stretch>
          </a:blipFill>
        </p:spPr>
        <p:txBody>
          <a:bodyPr/>
          <a:lstStyle/>
          <a:p>
            <a:endParaRPr lang="en-US"/>
          </a:p>
        </p:txBody>
      </p:sp>
      <p:sp>
        <p:nvSpPr>
          <p:cNvPr id="82" name="TextBox 81"/>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18</a:t>
            </a:r>
          </a:p>
        </p:txBody>
      </p:sp>
      <p:sp>
        <p:nvSpPr>
          <p:cNvPr id="10" name="Rectangle 7">
            <a:extLst>
              <a:ext uri="{FF2B5EF4-FFF2-40B4-BE49-F238E27FC236}">
                <a16:creationId xmlns:a16="http://schemas.microsoft.com/office/drawing/2014/main" id="{8DAE554A-0FC3-985E-BD9C-1818BE76FC46}"/>
              </a:ext>
            </a:extLst>
          </p:cNvPr>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Tree>
    <p:extLst>
      <p:ext uri="{BB962C8B-B14F-4D97-AF65-F5344CB8AC3E}">
        <p14:creationId xmlns:p14="http://schemas.microsoft.com/office/powerpoint/2010/main" val="4062262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grpSp>
        <p:nvGrpSpPr>
          <p:cNvPr id="3" name="Group 3"/>
          <p:cNvGrpSpPr>
            <a:grpSpLocks noChangeAspect="1"/>
          </p:cNvGrpSpPr>
          <p:nvPr/>
        </p:nvGrpSpPr>
        <p:grpSpPr>
          <a:xfrm rot="-1083260">
            <a:off x="10417433" y="-6581"/>
            <a:ext cx="10996799" cy="11357494"/>
            <a:chOff x="0" y="0"/>
            <a:chExt cx="6350000" cy="6558280"/>
          </a:xfrm>
        </p:grpSpPr>
        <p:sp>
          <p:nvSpPr>
            <p:cNvPr id="4" name="Freeform 4"/>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3"/>
              <a:stretch>
                <a:fillRect l="-27567" r="-27567"/>
              </a:stretch>
            </a:blipFill>
          </p:spPr>
          <p:txBody>
            <a:bodyPr/>
            <a:lstStyle/>
            <a:p>
              <a:endParaRPr lang="en-US"/>
            </a:p>
          </p:txBody>
        </p:sp>
        <p:sp>
          <p:nvSpPr>
            <p:cNvPr id="5" name="Freeform 5"/>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592900"/>
            </a:solidFill>
          </p:spPr>
          <p:txBody>
            <a:bodyPr/>
            <a:lstStyle/>
            <a:p>
              <a:endParaRPr lang="en-US"/>
            </a:p>
          </p:txBody>
        </p:sp>
      </p:grpSp>
      <p:grpSp>
        <p:nvGrpSpPr>
          <p:cNvPr id="6" name="Group 6"/>
          <p:cNvGrpSpPr/>
          <p:nvPr/>
        </p:nvGrpSpPr>
        <p:grpSpPr>
          <a:xfrm>
            <a:off x="-1441217" y="266297"/>
            <a:ext cx="2882434" cy="288243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sp>
        <p:nvSpPr>
          <p:cNvPr id="9" name="Freeform 9"/>
          <p:cNvSpPr/>
          <p:nvPr/>
        </p:nvSpPr>
        <p:spPr>
          <a:xfrm rot="-1059828">
            <a:off x="-1336143" y="-793634"/>
            <a:ext cx="3931162" cy="3137242"/>
          </a:xfrm>
          <a:custGeom>
            <a:avLst/>
            <a:gdLst/>
            <a:ahLst/>
            <a:cxnLst/>
            <a:rect l="l" t="t" r="r" b="b"/>
            <a:pathLst>
              <a:path w="3931162" h="3137242">
                <a:moveTo>
                  <a:pt x="0" y="0"/>
                </a:moveTo>
                <a:lnTo>
                  <a:pt x="3931162" y="0"/>
                </a:lnTo>
                <a:lnTo>
                  <a:pt x="3931162" y="3137242"/>
                </a:lnTo>
                <a:lnTo>
                  <a:pt x="0" y="3137242"/>
                </a:lnTo>
                <a:lnTo>
                  <a:pt x="0" y="0"/>
                </a:lnTo>
                <a:close/>
              </a:path>
            </a:pathLst>
          </a:custGeom>
          <a:blipFill>
            <a:blip r:embed="rId4">
              <a:extLst>
                <a:ext uri="{96DAC541-7B7A-43D3-8B79-37D633B846F1}">
                  <asvg:svgBlip xmlns:asvg="http://schemas.microsoft.com/office/drawing/2016/SVG/main" r:embed="rId5"/>
                </a:ext>
              </a:extLst>
            </a:blip>
            <a:stretch>
              <a:fillRect l="-93358"/>
            </a:stretch>
          </a:blipFill>
        </p:spPr>
        <p:txBody>
          <a:bodyPr/>
          <a:lstStyle/>
          <a:p>
            <a:endParaRPr lang="en-US"/>
          </a:p>
        </p:txBody>
      </p:sp>
      <p:sp>
        <p:nvSpPr>
          <p:cNvPr id="10" name="Freeform 10"/>
          <p:cNvSpPr/>
          <p:nvPr/>
        </p:nvSpPr>
        <p:spPr>
          <a:xfrm rot="9531374">
            <a:off x="15732882" y="8718379"/>
            <a:ext cx="3931162" cy="3137242"/>
          </a:xfrm>
          <a:custGeom>
            <a:avLst/>
            <a:gdLst/>
            <a:ahLst/>
            <a:cxnLst/>
            <a:rect l="l" t="t" r="r" b="b"/>
            <a:pathLst>
              <a:path w="3931162" h="3137242">
                <a:moveTo>
                  <a:pt x="0" y="0"/>
                </a:moveTo>
                <a:lnTo>
                  <a:pt x="3931162" y="0"/>
                </a:lnTo>
                <a:lnTo>
                  <a:pt x="3931162" y="3137242"/>
                </a:lnTo>
                <a:lnTo>
                  <a:pt x="0" y="3137242"/>
                </a:lnTo>
                <a:lnTo>
                  <a:pt x="0" y="0"/>
                </a:lnTo>
                <a:close/>
              </a:path>
            </a:pathLst>
          </a:custGeom>
          <a:blipFill>
            <a:blip r:embed="rId4">
              <a:extLst>
                <a:ext uri="{96DAC541-7B7A-43D3-8B79-37D633B846F1}">
                  <asvg:svgBlip xmlns:asvg="http://schemas.microsoft.com/office/drawing/2016/SVG/main" r:embed="rId5"/>
                </a:ext>
              </a:extLst>
            </a:blip>
            <a:stretch>
              <a:fillRect l="-93358"/>
            </a:stretch>
          </a:blipFill>
        </p:spPr>
        <p:txBody>
          <a:bodyPr/>
          <a:lstStyle/>
          <a:p>
            <a:endParaRPr lang="en-US"/>
          </a:p>
        </p:txBody>
      </p:sp>
      <p:sp>
        <p:nvSpPr>
          <p:cNvPr id="11" name="TextBox 11"/>
          <p:cNvSpPr txBox="1"/>
          <p:nvPr/>
        </p:nvSpPr>
        <p:spPr>
          <a:xfrm>
            <a:off x="0" y="4070220"/>
            <a:ext cx="9634475" cy="4873129"/>
          </a:xfrm>
          <a:prstGeom prst="rect">
            <a:avLst/>
          </a:prstGeom>
        </p:spPr>
        <p:txBody>
          <a:bodyPr lIns="0" tIns="0" rIns="0" bIns="0" rtlCol="0" anchor="t">
            <a:spAutoFit/>
          </a:bodyPr>
          <a:lstStyle/>
          <a:p>
            <a:pPr algn="ctr" rtl="1">
              <a:lnSpc>
                <a:spcPts val="9487"/>
              </a:lnSpc>
            </a:pPr>
            <a:r>
              <a:rPr lang="ar-EG" sz="6776" b="1" dirty="0">
                <a:solidFill>
                  <a:srgbClr val="000000"/>
                </a:solidFill>
                <a:latin typeface="Tajawal Bold"/>
                <a:ea typeface="Tajawal Bold"/>
                <a:cs typeface="Tajawal Bold"/>
                <a:sym typeface="Tajawal Bold"/>
                <a:rtl/>
              </a:rPr>
              <a:t>الفصل العاشر</a:t>
            </a:r>
          </a:p>
          <a:p>
            <a:pPr algn="ctr" rtl="1">
              <a:lnSpc>
                <a:spcPts val="9487"/>
              </a:lnSpc>
            </a:pPr>
            <a:r>
              <a:rPr lang="ar-EG" sz="6776" b="1" dirty="0">
                <a:solidFill>
                  <a:srgbClr val="000000"/>
                </a:solidFill>
                <a:latin typeface="Tajawal Bold"/>
                <a:ea typeface="Tajawal Bold"/>
                <a:cs typeface="Tajawal Bold"/>
                <a:sym typeface="Tajawal Bold"/>
                <a:rtl/>
              </a:rPr>
              <a:t>الرقابة</a:t>
            </a:r>
          </a:p>
          <a:p>
            <a:pPr algn="ctr" rtl="1">
              <a:lnSpc>
                <a:spcPts val="9487"/>
              </a:lnSpc>
            </a:pPr>
            <a:r>
              <a:rPr lang="en-US" sz="7200" b="1" kern="0" dirty="0">
                <a:solidFill>
                  <a:schemeClr val="accent3">
                    <a:lumMod val="75000"/>
                  </a:schemeClr>
                </a:solidFill>
                <a:latin typeface="Bodoni MT"/>
                <a:ea typeface="Verdana"/>
                <a:cs typeface="Verdana"/>
              </a:rPr>
              <a:t>Control</a:t>
            </a:r>
            <a:endParaRPr lang="ar-SA" sz="7200" b="1" kern="0" dirty="0">
              <a:solidFill>
                <a:schemeClr val="accent3">
                  <a:lumMod val="75000"/>
                </a:schemeClr>
              </a:solidFill>
              <a:latin typeface="Bodoni MT"/>
              <a:ea typeface="Verdana"/>
            </a:endParaRPr>
          </a:p>
          <a:p>
            <a:pPr algn="ctr" rtl="1">
              <a:lnSpc>
                <a:spcPts val="9487"/>
              </a:lnSpc>
            </a:pPr>
            <a:endParaRPr lang="ar-EG" sz="6776" b="1" dirty="0">
              <a:solidFill>
                <a:srgbClr val="000000"/>
              </a:solidFill>
              <a:latin typeface="Tajawal Bold"/>
              <a:ea typeface="Tajawal Bold"/>
              <a:cs typeface="Tajawal Bold"/>
              <a:sym typeface="Tajawal Bold"/>
              <a:rtl/>
            </a:endParaRPr>
          </a:p>
        </p:txBody>
      </p:sp>
      <p:sp>
        <p:nvSpPr>
          <p:cNvPr id="12"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13"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6"/>
            <a:stretch>
              <a:fillRect/>
            </a:stretch>
          </a:blipFill>
        </p:spPr>
        <p:txBody>
          <a:bodyPr/>
          <a:lstStyle/>
          <a:p>
            <a:endParaRPr lang="en-US"/>
          </a:p>
        </p:txBody>
      </p:sp>
      <p:sp>
        <p:nvSpPr>
          <p:cNvPr id="14" name="TextBox 13"/>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
          <p:cNvSpPr/>
          <p:nvPr/>
        </p:nvSpPr>
        <p:spPr>
          <a:xfrm rot="162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sp>
        <p:nvSpPr>
          <p:cNvPr id="11" name="مستطيل مستدير الزوايا 10"/>
          <p:cNvSpPr/>
          <p:nvPr/>
        </p:nvSpPr>
        <p:spPr>
          <a:xfrm>
            <a:off x="2095500" y="2347913"/>
            <a:ext cx="13449300" cy="7334250"/>
          </a:xfrm>
          <a:prstGeom prst="round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defRPr/>
            </a:pPr>
            <a:endParaRPr lang="ar-SA" sz="2700" dirty="0">
              <a:latin typeface="Tajawal" panose="00000500000000000000" pitchFamily="2" charset="-78"/>
              <a:cs typeface="Tajawal" panose="00000500000000000000" pitchFamily="2" charset="-78"/>
            </a:endParaRPr>
          </a:p>
        </p:txBody>
      </p:sp>
      <p:graphicFrame>
        <p:nvGraphicFramePr>
          <p:cNvPr id="3" name="جدول 2"/>
          <p:cNvGraphicFramePr>
            <a:graphicFrameLocks noGrp="1"/>
          </p:cNvGraphicFramePr>
          <p:nvPr>
            <p:extLst>
              <p:ext uri="{D42A27DB-BD31-4B8C-83A1-F6EECF244321}">
                <p14:modId xmlns:p14="http://schemas.microsoft.com/office/powerpoint/2010/main" val="1033542072"/>
              </p:ext>
            </p:extLst>
          </p:nvPr>
        </p:nvGraphicFramePr>
        <p:xfrm>
          <a:off x="2907506" y="3643313"/>
          <a:ext cx="11875295" cy="5212080"/>
        </p:xfrm>
        <a:graphic>
          <a:graphicData uri="http://schemas.openxmlformats.org/drawingml/2006/table">
            <a:tbl>
              <a:tblPr rtl="1" firstRow="1" bandRow="1">
                <a:tableStyleId>{00A15C55-8517-42AA-B614-E9B94910E393}</a:tableStyleId>
              </a:tblPr>
              <a:tblGrid>
                <a:gridCol w="1178819">
                  <a:extLst>
                    <a:ext uri="{9D8B030D-6E8A-4147-A177-3AD203B41FA5}">
                      <a16:colId xmlns:a16="http://schemas.microsoft.com/office/drawing/2014/main" val="20000"/>
                    </a:ext>
                  </a:extLst>
                </a:gridCol>
                <a:gridCol w="681605">
                  <a:extLst>
                    <a:ext uri="{9D8B030D-6E8A-4147-A177-3AD203B41FA5}">
                      <a16:colId xmlns:a16="http://schemas.microsoft.com/office/drawing/2014/main" val="20001"/>
                    </a:ext>
                  </a:extLst>
                </a:gridCol>
                <a:gridCol w="664128">
                  <a:extLst>
                    <a:ext uri="{9D8B030D-6E8A-4147-A177-3AD203B41FA5}">
                      <a16:colId xmlns:a16="http://schemas.microsoft.com/office/drawing/2014/main" val="20002"/>
                    </a:ext>
                  </a:extLst>
                </a:gridCol>
                <a:gridCol w="664128">
                  <a:extLst>
                    <a:ext uri="{9D8B030D-6E8A-4147-A177-3AD203B41FA5}">
                      <a16:colId xmlns:a16="http://schemas.microsoft.com/office/drawing/2014/main" val="20003"/>
                    </a:ext>
                  </a:extLst>
                </a:gridCol>
                <a:gridCol w="844125">
                  <a:extLst>
                    <a:ext uri="{9D8B030D-6E8A-4147-A177-3AD203B41FA5}">
                      <a16:colId xmlns:a16="http://schemas.microsoft.com/office/drawing/2014/main" val="20004"/>
                    </a:ext>
                  </a:extLst>
                </a:gridCol>
                <a:gridCol w="623048">
                  <a:extLst>
                    <a:ext uri="{9D8B030D-6E8A-4147-A177-3AD203B41FA5}">
                      <a16:colId xmlns:a16="http://schemas.microsoft.com/office/drawing/2014/main" val="20005"/>
                    </a:ext>
                  </a:extLst>
                </a:gridCol>
                <a:gridCol w="550809">
                  <a:extLst>
                    <a:ext uri="{9D8B030D-6E8A-4147-A177-3AD203B41FA5}">
                      <a16:colId xmlns:a16="http://schemas.microsoft.com/office/drawing/2014/main" val="20006"/>
                    </a:ext>
                  </a:extLst>
                </a:gridCol>
                <a:gridCol w="489359">
                  <a:extLst>
                    <a:ext uri="{9D8B030D-6E8A-4147-A177-3AD203B41FA5}">
                      <a16:colId xmlns:a16="http://schemas.microsoft.com/office/drawing/2014/main" val="20007"/>
                    </a:ext>
                  </a:extLst>
                </a:gridCol>
                <a:gridCol w="565808">
                  <a:extLst>
                    <a:ext uri="{9D8B030D-6E8A-4147-A177-3AD203B41FA5}">
                      <a16:colId xmlns:a16="http://schemas.microsoft.com/office/drawing/2014/main" val="20008"/>
                    </a:ext>
                  </a:extLst>
                </a:gridCol>
                <a:gridCol w="561294">
                  <a:extLst>
                    <a:ext uri="{9D8B030D-6E8A-4147-A177-3AD203B41FA5}">
                      <a16:colId xmlns:a16="http://schemas.microsoft.com/office/drawing/2014/main" val="20009"/>
                    </a:ext>
                  </a:extLst>
                </a:gridCol>
                <a:gridCol w="471881">
                  <a:extLst>
                    <a:ext uri="{9D8B030D-6E8A-4147-A177-3AD203B41FA5}">
                      <a16:colId xmlns:a16="http://schemas.microsoft.com/office/drawing/2014/main" val="20010"/>
                    </a:ext>
                  </a:extLst>
                </a:gridCol>
                <a:gridCol w="490656">
                  <a:extLst>
                    <a:ext uri="{9D8B030D-6E8A-4147-A177-3AD203B41FA5}">
                      <a16:colId xmlns:a16="http://schemas.microsoft.com/office/drawing/2014/main" val="20011"/>
                    </a:ext>
                  </a:extLst>
                </a:gridCol>
                <a:gridCol w="471881">
                  <a:extLst>
                    <a:ext uri="{9D8B030D-6E8A-4147-A177-3AD203B41FA5}">
                      <a16:colId xmlns:a16="http://schemas.microsoft.com/office/drawing/2014/main" val="20012"/>
                    </a:ext>
                  </a:extLst>
                </a:gridCol>
                <a:gridCol w="3617754">
                  <a:extLst>
                    <a:ext uri="{9D8B030D-6E8A-4147-A177-3AD203B41FA5}">
                      <a16:colId xmlns:a16="http://schemas.microsoft.com/office/drawing/2014/main" val="20013"/>
                    </a:ext>
                  </a:extLst>
                </a:gridCol>
              </a:tblGrid>
              <a:tr h="548640">
                <a:tc gridSpan="13">
                  <a:txBody>
                    <a:bodyPr/>
                    <a:lstStyle/>
                    <a:p>
                      <a:pPr algn="ctr" rtl="1"/>
                      <a:r>
                        <a:rPr lang="ar-SA" sz="2700" baseline="0" dirty="0"/>
                        <a:t> </a:t>
                      </a:r>
                      <a:r>
                        <a:rPr lang="en-US" sz="2700" baseline="0" dirty="0"/>
                        <a:t>2026  - 2027</a:t>
                      </a:r>
                      <a:endParaRPr lang="ar-SA" sz="2700" dirty="0"/>
                    </a:p>
                  </a:txBody>
                  <a:tcPr marL="137150" marR="137150" marT="68580" marB="6858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rowSpan="2">
                  <a:txBody>
                    <a:bodyPr/>
                    <a:lstStyle/>
                    <a:p>
                      <a:pPr algn="r" rtl="1"/>
                      <a:r>
                        <a:rPr lang="ar-SA" sz="2700" dirty="0">
                          <a:latin typeface="Tajawal" panose="00000500000000000000" pitchFamily="2" charset="-78"/>
                          <a:cs typeface="Tajawal" panose="00000500000000000000" pitchFamily="2" charset="-78"/>
                        </a:rPr>
                        <a:t>الأشهر</a:t>
                      </a:r>
                    </a:p>
                    <a:p>
                      <a:pPr algn="ctr" rtl="1"/>
                      <a:endParaRPr lang="ar-SA" sz="2700" dirty="0">
                        <a:latin typeface="Tajawal" panose="00000500000000000000" pitchFamily="2" charset="-78"/>
                        <a:cs typeface="Tajawal" panose="00000500000000000000" pitchFamily="2" charset="-78"/>
                      </a:endParaRPr>
                    </a:p>
                    <a:p>
                      <a:pPr algn="ctr" rtl="1"/>
                      <a:r>
                        <a:rPr lang="ar-SA" sz="2700" dirty="0">
                          <a:latin typeface="Tajawal" panose="00000500000000000000" pitchFamily="2" charset="-78"/>
                          <a:cs typeface="Tajawal" panose="00000500000000000000" pitchFamily="2" charset="-78"/>
                        </a:rPr>
                        <a:t>المراحل</a:t>
                      </a:r>
                    </a:p>
                  </a:txBody>
                  <a:tcPr marL="137150" marR="137150" marT="68580" marB="68580"/>
                </a:tc>
                <a:extLst>
                  <a:ext uri="{0D108BD9-81ED-4DB2-BD59-A6C34878D82A}">
                    <a16:rowId xmlns:a16="http://schemas.microsoft.com/office/drawing/2014/main" val="10000"/>
                  </a:ext>
                </a:extLst>
              </a:tr>
              <a:tr h="822960">
                <a:tc>
                  <a:txBody>
                    <a:bodyPr/>
                    <a:lstStyle/>
                    <a:p>
                      <a:pPr algn="ctr" rtl="1"/>
                      <a:r>
                        <a:rPr lang="ar-SA" sz="2700" dirty="0"/>
                        <a:t>1</a:t>
                      </a:r>
                    </a:p>
                  </a:txBody>
                  <a:tcPr marL="137150" marR="137150" marT="68580" marB="68580"/>
                </a:tc>
                <a:tc>
                  <a:txBody>
                    <a:bodyPr/>
                    <a:lstStyle/>
                    <a:p>
                      <a:pPr algn="ctr" rtl="1"/>
                      <a:r>
                        <a:rPr lang="ar-SA" sz="2700" dirty="0"/>
                        <a:t>12</a:t>
                      </a:r>
                    </a:p>
                  </a:txBody>
                  <a:tcPr marL="137150" marR="137150" marT="68580" marB="68580"/>
                </a:tc>
                <a:tc>
                  <a:txBody>
                    <a:bodyPr/>
                    <a:lstStyle/>
                    <a:p>
                      <a:pPr algn="ctr" rtl="1"/>
                      <a:r>
                        <a:rPr lang="ar-SA" sz="2700" dirty="0"/>
                        <a:t>11</a:t>
                      </a:r>
                    </a:p>
                  </a:txBody>
                  <a:tcPr marL="137150" marR="137150" marT="68580" marB="68580"/>
                </a:tc>
                <a:tc>
                  <a:txBody>
                    <a:bodyPr/>
                    <a:lstStyle/>
                    <a:p>
                      <a:pPr algn="ctr" rtl="1"/>
                      <a:r>
                        <a:rPr lang="ar-SA" sz="2700" dirty="0"/>
                        <a:t>10</a:t>
                      </a:r>
                    </a:p>
                  </a:txBody>
                  <a:tcPr marL="137150" marR="137150" marT="68580" marB="68580"/>
                </a:tc>
                <a:tc>
                  <a:txBody>
                    <a:bodyPr/>
                    <a:lstStyle/>
                    <a:p>
                      <a:pPr algn="ctr" rtl="1"/>
                      <a:r>
                        <a:rPr lang="ar-SA" sz="2700" dirty="0"/>
                        <a:t>9</a:t>
                      </a:r>
                    </a:p>
                  </a:txBody>
                  <a:tcPr marL="137150" marR="137150" marT="68580" marB="68580"/>
                </a:tc>
                <a:tc>
                  <a:txBody>
                    <a:bodyPr/>
                    <a:lstStyle/>
                    <a:p>
                      <a:pPr algn="ctr" rtl="1"/>
                      <a:r>
                        <a:rPr lang="ar-SA" sz="2700" dirty="0"/>
                        <a:t>8</a:t>
                      </a:r>
                    </a:p>
                  </a:txBody>
                  <a:tcPr marL="137150" marR="137150" marT="68580" marB="68580"/>
                </a:tc>
                <a:tc>
                  <a:txBody>
                    <a:bodyPr/>
                    <a:lstStyle/>
                    <a:p>
                      <a:pPr algn="ctr" rtl="1"/>
                      <a:r>
                        <a:rPr lang="ar-SA" sz="2700" dirty="0"/>
                        <a:t>7</a:t>
                      </a:r>
                    </a:p>
                  </a:txBody>
                  <a:tcPr marL="137150" marR="137150" marT="68580" marB="68580"/>
                </a:tc>
                <a:tc>
                  <a:txBody>
                    <a:bodyPr/>
                    <a:lstStyle/>
                    <a:p>
                      <a:pPr algn="ctr" rtl="1"/>
                      <a:r>
                        <a:rPr lang="ar-SA" sz="2700" dirty="0"/>
                        <a:t>6</a:t>
                      </a:r>
                    </a:p>
                  </a:txBody>
                  <a:tcPr marL="137150" marR="137150" marT="68580" marB="68580"/>
                </a:tc>
                <a:tc>
                  <a:txBody>
                    <a:bodyPr/>
                    <a:lstStyle/>
                    <a:p>
                      <a:pPr algn="ctr" rtl="1"/>
                      <a:r>
                        <a:rPr lang="ar-SA" sz="2700" dirty="0"/>
                        <a:t>5</a:t>
                      </a:r>
                    </a:p>
                  </a:txBody>
                  <a:tcPr marL="137150" marR="137150" marT="68580" marB="68580"/>
                </a:tc>
                <a:tc>
                  <a:txBody>
                    <a:bodyPr/>
                    <a:lstStyle/>
                    <a:p>
                      <a:pPr algn="ctr" rtl="1"/>
                      <a:r>
                        <a:rPr lang="ar-SA" sz="2700" dirty="0"/>
                        <a:t>4</a:t>
                      </a:r>
                    </a:p>
                  </a:txBody>
                  <a:tcPr marL="137150" marR="137150" marT="68580" marB="68580"/>
                </a:tc>
                <a:tc>
                  <a:txBody>
                    <a:bodyPr/>
                    <a:lstStyle/>
                    <a:p>
                      <a:pPr algn="ctr" rtl="1"/>
                      <a:r>
                        <a:rPr lang="ar-SA" sz="2700" dirty="0"/>
                        <a:t>3</a:t>
                      </a:r>
                    </a:p>
                  </a:txBody>
                  <a:tcPr marL="137150" marR="137150" marT="68580" marB="68580"/>
                </a:tc>
                <a:tc>
                  <a:txBody>
                    <a:bodyPr/>
                    <a:lstStyle/>
                    <a:p>
                      <a:pPr algn="ctr" rtl="1"/>
                      <a:r>
                        <a:rPr lang="ar-SA" sz="2700" dirty="0"/>
                        <a:t>2</a:t>
                      </a:r>
                    </a:p>
                  </a:txBody>
                  <a:tcPr marL="137150" marR="137150" marT="68580" marB="68580"/>
                </a:tc>
                <a:tc>
                  <a:txBody>
                    <a:bodyPr/>
                    <a:lstStyle/>
                    <a:p>
                      <a:pPr algn="ctr" rtl="1"/>
                      <a:r>
                        <a:rPr lang="ar-SA" sz="2700" dirty="0"/>
                        <a:t>1</a:t>
                      </a:r>
                    </a:p>
                  </a:txBody>
                  <a:tcPr marL="137150" marR="137150" marT="68580" marB="68580"/>
                </a:tc>
                <a:tc vMerge="1">
                  <a:txBody>
                    <a:bodyPr/>
                    <a:lstStyle/>
                    <a:p>
                      <a:pPr rtl="1"/>
                      <a:endParaRPr lang="ar-SA"/>
                    </a:p>
                  </a:txBody>
                  <a:tcPr/>
                </a:tc>
                <a:extLst>
                  <a:ext uri="{0D108BD9-81ED-4DB2-BD59-A6C34878D82A}">
                    <a16:rowId xmlns:a16="http://schemas.microsoft.com/office/drawing/2014/main" val="10001"/>
                  </a:ext>
                </a:extLst>
              </a:tr>
              <a:tr h="3429000">
                <a:tc>
                  <a:txBody>
                    <a:bodyPr/>
                    <a:lstStyle/>
                    <a:p>
                      <a:pPr rtl="1"/>
                      <a:endParaRPr lang="ar-SA" sz="2700" dirty="0"/>
                    </a:p>
                  </a:txBody>
                  <a:tcPr marL="137150" marR="137150" marT="68580" marB="68580"/>
                </a:tc>
                <a:tc>
                  <a:txBody>
                    <a:bodyPr/>
                    <a:lstStyle/>
                    <a:p>
                      <a:pPr rtl="1"/>
                      <a:endParaRPr lang="ar-SA" sz="2700"/>
                    </a:p>
                  </a:txBody>
                  <a:tcPr marL="137150" marR="137150" marT="68580" marB="68580"/>
                </a:tc>
                <a:tc>
                  <a:txBody>
                    <a:bodyPr/>
                    <a:lstStyle/>
                    <a:p>
                      <a:pPr rtl="1"/>
                      <a:endParaRPr lang="ar-SA" sz="2700"/>
                    </a:p>
                  </a:txBody>
                  <a:tcPr marL="137150" marR="137150" marT="68580" marB="68580"/>
                </a:tc>
                <a:tc>
                  <a:txBody>
                    <a:bodyPr/>
                    <a:lstStyle/>
                    <a:p>
                      <a:pPr rtl="1"/>
                      <a:endParaRPr lang="ar-SA" sz="2700"/>
                    </a:p>
                  </a:txBody>
                  <a:tcPr marL="137150" marR="137150" marT="68580" marB="68580"/>
                </a:tc>
                <a:tc>
                  <a:txBody>
                    <a:bodyPr/>
                    <a:lstStyle/>
                    <a:p>
                      <a:pPr rtl="1"/>
                      <a:endParaRPr lang="ar-SA" sz="2700"/>
                    </a:p>
                  </a:txBody>
                  <a:tcPr marL="137150" marR="137150" marT="68580" marB="68580"/>
                </a:tc>
                <a:tc>
                  <a:txBody>
                    <a:bodyPr/>
                    <a:lstStyle/>
                    <a:p>
                      <a:pPr rtl="1"/>
                      <a:endParaRPr lang="ar-SA" sz="2700"/>
                    </a:p>
                  </a:txBody>
                  <a:tcPr marL="137150" marR="137150" marT="68580" marB="68580"/>
                </a:tc>
                <a:tc>
                  <a:txBody>
                    <a:bodyPr/>
                    <a:lstStyle/>
                    <a:p>
                      <a:pPr rtl="1"/>
                      <a:endParaRPr lang="ar-SA" sz="2700" dirty="0"/>
                    </a:p>
                    <a:p>
                      <a:pPr rtl="1"/>
                      <a:endParaRPr lang="ar-SA" sz="2700" dirty="0"/>
                    </a:p>
                    <a:p>
                      <a:pPr rtl="1"/>
                      <a:endParaRPr lang="ar-SA" sz="2700" dirty="0"/>
                    </a:p>
                  </a:txBody>
                  <a:tcPr marL="137150" marR="137150" marT="68580" marB="68580"/>
                </a:tc>
                <a:tc>
                  <a:txBody>
                    <a:bodyPr/>
                    <a:lstStyle/>
                    <a:p>
                      <a:pPr rtl="1"/>
                      <a:endParaRPr lang="ar-SA" sz="2700" dirty="0"/>
                    </a:p>
                  </a:txBody>
                  <a:tcPr marL="137150" marR="137150" marT="68580" marB="68580"/>
                </a:tc>
                <a:tc>
                  <a:txBody>
                    <a:bodyPr/>
                    <a:lstStyle/>
                    <a:p>
                      <a:pPr rtl="1"/>
                      <a:endParaRPr lang="ar-SA" sz="2700"/>
                    </a:p>
                  </a:txBody>
                  <a:tcPr marL="137150" marR="137150" marT="68580" marB="68580"/>
                </a:tc>
                <a:tc>
                  <a:txBody>
                    <a:bodyPr/>
                    <a:lstStyle/>
                    <a:p>
                      <a:pPr rtl="1"/>
                      <a:endParaRPr lang="ar-SA" sz="2700"/>
                    </a:p>
                  </a:txBody>
                  <a:tcPr marL="137150" marR="137150" marT="68580" marB="68580"/>
                </a:tc>
                <a:tc>
                  <a:txBody>
                    <a:bodyPr/>
                    <a:lstStyle/>
                    <a:p>
                      <a:pPr rtl="1"/>
                      <a:endParaRPr lang="ar-SA" sz="2700"/>
                    </a:p>
                  </a:txBody>
                  <a:tcPr marL="137150" marR="137150" marT="68580" marB="68580"/>
                </a:tc>
                <a:tc>
                  <a:txBody>
                    <a:bodyPr/>
                    <a:lstStyle/>
                    <a:p>
                      <a:pPr rtl="1"/>
                      <a:endParaRPr lang="ar-SA" sz="2700"/>
                    </a:p>
                  </a:txBody>
                  <a:tcPr marL="137150" marR="137150" marT="68580" marB="68580"/>
                </a:tc>
                <a:tc>
                  <a:txBody>
                    <a:bodyPr/>
                    <a:lstStyle/>
                    <a:p>
                      <a:pPr rtl="1"/>
                      <a:endParaRPr lang="ar-SA" sz="2700" dirty="0"/>
                    </a:p>
                  </a:txBody>
                  <a:tcPr marL="137150" marR="137150" marT="68580" marB="68580"/>
                </a:tc>
                <a:tc>
                  <a:txBody>
                    <a:bodyPr/>
                    <a:lstStyle/>
                    <a:p>
                      <a:pPr algn="ctr" rtl="1"/>
                      <a:r>
                        <a:rPr lang="ar-SA" sz="2700" dirty="0">
                          <a:latin typeface="Tajawal" panose="00000500000000000000" pitchFamily="2" charset="-78"/>
                          <a:cs typeface="Tajawal" panose="00000500000000000000" pitchFamily="2" charset="-78"/>
                        </a:rPr>
                        <a:t>أساسات المبنى</a:t>
                      </a:r>
                    </a:p>
                    <a:p>
                      <a:pPr algn="ctr" rtl="1"/>
                      <a:endParaRPr lang="ar-SA" sz="2700" dirty="0">
                        <a:latin typeface="Tajawal" panose="00000500000000000000" pitchFamily="2" charset="-78"/>
                        <a:cs typeface="Tajawal" panose="00000500000000000000" pitchFamily="2" charset="-78"/>
                      </a:endParaRPr>
                    </a:p>
                    <a:p>
                      <a:pPr algn="ctr" rtl="1"/>
                      <a:endParaRPr lang="ar-SA" sz="2700" dirty="0">
                        <a:latin typeface="Tajawal" panose="00000500000000000000" pitchFamily="2" charset="-78"/>
                        <a:cs typeface="Tajawal" panose="00000500000000000000" pitchFamily="2" charset="-78"/>
                      </a:endParaRPr>
                    </a:p>
                    <a:p>
                      <a:pPr algn="ctr" rtl="1"/>
                      <a:r>
                        <a:rPr lang="ar-SA" sz="2700" dirty="0">
                          <a:latin typeface="Tajawal" panose="00000500000000000000" pitchFamily="2" charset="-78"/>
                          <a:cs typeface="Tajawal" panose="00000500000000000000" pitchFamily="2" charset="-78"/>
                        </a:rPr>
                        <a:t>بناء</a:t>
                      </a:r>
                      <a:r>
                        <a:rPr lang="ar-SA" sz="2700" baseline="0" dirty="0">
                          <a:latin typeface="Tajawal" panose="00000500000000000000" pitchFamily="2" charset="-78"/>
                          <a:cs typeface="Tajawal" panose="00000500000000000000" pitchFamily="2" charset="-78"/>
                        </a:rPr>
                        <a:t> المبنى</a:t>
                      </a:r>
                    </a:p>
                    <a:p>
                      <a:pPr algn="ctr" rtl="1"/>
                      <a:endParaRPr lang="ar-SA" sz="2700" baseline="0" dirty="0">
                        <a:latin typeface="Tajawal" panose="00000500000000000000" pitchFamily="2" charset="-78"/>
                        <a:cs typeface="Tajawal" panose="00000500000000000000" pitchFamily="2" charset="-78"/>
                      </a:endParaRPr>
                    </a:p>
                    <a:p>
                      <a:pPr algn="ctr" rtl="1"/>
                      <a:endParaRPr lang="ar-SA" sz="2700" baseline="0" dirty="0">
                        <a:latin typeface="Tajawal" panose="00000500000000000000" pitchFamily="2" charset="-78"/>
                        <a:cs typeface="Tajawal" panose="00000500000000000000" pitchFamily="2" charset="-78"/>
                      </a:endParaRPr>
                    </a:p>
                    <a:p>
                      <a:pPr algn="ctr" rtl="1"/>
                      <a:r>
                        <a:rPr lang="ar-SA" sz="2700" baseline="0" dirty="0">
                          <a:latin typeface="Tajawal" panose="00000500000000000000" pitchFamily="2" charset="-78"/>
                          <a:cs typeface="Tajawal" panose="00000500000000000000" pitchFamily="2" charset="-78"/>
                        </a:rPr>
                        <a:t>التشطيبات النهائية للمبنى</a:t>
                      </a:r>
                      <a:endParaRPr lang="ar-SA" sz="2700" dirty="0">
                        <a:latin typeface="Tajawal" panose="00000500000000000000" pitchFamily="2" charset="-78"/>
                        <a:cs typeface="Tajawal" panose="00000500000000000000" pitchFamily="2" charset="-78"/>
                      </a:endParaRPr>
                    </a:p>
                    <a:p>
                      <a:pPr algn="ctr" rtl="1"/>
                      <a:endParaRPr lang="ar-SA" sz="2700" dirty="0">
                        <a:latin typeface="Tajawal" panose="00000500000000000000" pitchFamily="2" charset="-78"/>
                        <a:cs typeface="Tajawal" panose="00000500000000000000" pitchFamily="2" charset="-78"/>
                      </a:endParaRPr>
                    </a:p>
                  </a:txBody>
                  <a:tcPr marL="137150" marR="137150" marT="68580" marB="68580"/>
                </a:tc>
                <a:extLst>
                  <a:ext uri="{0D108BD9-81ED-4DB2-BD59-A6C34878D82A}">
                    <a16:rowId xmlns:a16="http://schemas.microsoft.com/office/drawing/2014/main" val="10002"/>
                  </a:ext>
                </a:extLst>
              </a:tr>
            </a:tbl>
          </a:graphicData>
        </a:graphic>
      </p:graphicFrame>
      <p:grpSp>
        <p:nvGrpSpPr>
          <p:cNvPr id="65591" name="مجموعة 9"/>
          <p:cNvGrpSpPr>
            <a:grpSpLocks/>
          </p:cNvGrpSpPr>
          <p:nvPr/>
        </p:nvGrpSpPr>
        <p:grpSpPr bwMode="auto">
          <a:xfrm>
            <a:off x="6496050" y="5205413"/>
            <a:ext cx="7467600" cy="2912270"/>
            <a:chOff x="4216400" y="1752600"/>
            <a:chExt cx="4978400" cy="1942108"/>
          </a:xfrm>
        </p:grpSpPr>
        <p:sp>
          <p:nvSpPr>
            <p:cNvPr id="4" name="مستطيل 3"/>
            <p:cNvSpPr/>
            <p:nvPr/>
          </p:nvSpPr>
          <p:spPr>
            <a:xfrm>
              <a:off x="4216400" y="1752600"/>
              <a:ext cx="952500" cy="190558"/>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2700" dirty="0">
                <a:latin typeface="Tajawal" panose="00000500000000000000" pitchFamily="2" charset="-78"/>
                <a:cs typeface="Tajawal" panose="00000500000000000000" pitchFamily="2" charset="-78"/>
              </a:endParaRPr>
            </a:p>
          </p:txBody>
        </p:sp>
        <p:sp>
          <p:nvSpPr>
            <p:cNvPr id="5" name="مستطيل 4"/>
            <p:cNvSpPr/>
            <p:nvPr/>
          </p:nvSpPr>
          <p:spPr>
            <a:xfrm>
              <a:off x="4216400" y="1943158"/>
              <a:ext cx="1308100" cy="190558"/>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2700" dirty="0">
                <a:latin typeface="Tajawal" panose="00000500000000000000" pitchFamily="2" charset="-78"/>
                <a:cs typeface="Tajawal" panose="00000500000000000000" pitchFamily="2" charset="-78"/>
              </a:endParaRPr>
            </a:p>
          </p:txBody>
        </p:sp>
        <p:sp>
          <p:nvSpPr>
            <p:cNvPr id="6" name="مستطيل 5"/>
            <p:cNvSpPr/>
            <p:nvPr/>
          </p:nvSpPr>
          <p:spPr>
            <a:xfrm>
              <a:off x="5524500" y="2375091"/>
              <a:ext cx="2019300" cy="22867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2700" dirty="0">
                <a:latin typeface="Tajawal" panose="00000500000000000000" pitchFamily="2" charset="-78"/>
                <a:cs typeface="Tajawal" panose="00000500000000000000" pitchFamily="2" charset="-78"/>
              </a:endParaRPr>
            </a:p>
          </p:txBody>
        </p:sp>
        <p:sp>
          <p:nvSpPr>
            <p:cNvPr id="7" name="مستطيل 6"/>
            <p:cNvSpPr/>
            <p:nvPr/>
          </p:nvSpPr>
          <p:spPr>
            <a:xfrm>
              <a:off x="5524500" y="2619641"/>
              <a:ext cx="2019300" cy="188971"/>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2700" dirty="0">
                <a:latin typeface="Tajawal" panose="00000500000000000000" pitchFamily="2" charset="-78"/>
                <a:cs typeface="Tajawal" panose="00000500000000000000" pitchFamily="2" charset="-78"/>
              </a:endParaRPr>
            </a:p>
          </p:txBody>
        </p:sp>
        <p:sp>
          <p:nvSpPr>
            <p:cNvPr id="8" name="مستطيل 7"/>
            <p:cNvSpPr/>
            <p:nvPr/>
          </p:nvSpPr>
          <p:spPr>
            <a:xfrm>
              <a:off x="7597775" y="3327883"/>
              <a:ext cx="1101725" cy="176267"/>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2700" dirty="0">
                <a:latin typeface="Tajawal" panose="00000500000000000000" pitchFamily="2" charset="-78"/>
                <a:cs typeface="Tajawal" panose="00000500000000000000" pitchFamily="2" charset="-78"/>
              </a:endParaRPr>
            </a:p>
          </p:txBody>
        </p:sp>
        <p:sp>
          <p:nvSpPr>
            <p:cNvPr id="9" name="مستطيل 8"/>
            <p:cNvSpPr/>
            <p:nvPr/>
          </p:nvSpPr>
          <p:spPr>
            <a:xfrm>
              <a:off x="7597775" y="3504150"/>
              <a:ext cx="1597025" cy="190558"/>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2700" dirty="0">
                <a:latin typeface="Tajawal" panose="00000500000000000000" pitchFamily="2" charset="-78"/>
                <a:cs typeface="Tajawal" panose="00000500000000000000" pitchFamily="2" charset="-78"/>
              </a:endParaRPr>
            </a:p>
          </p:txBody>
        </p:sp>
      </p:grpSp>
      <p:sp>
        <p:nvSpPr>
          <p:cNvPr id="65592" name="مربع نص 11"/>
          <p:cNvSpPr txBox="1">
            <a:spLocks noChangeArrowheads="1"/>
          </p:cNvSpPr>
          <p:nvPr/>
        </p:nvSpPr>
        <p:spPr bwMode="auto">
          <a:xfrm>
            <a:off x="7681912" y="2749946"/>
            <a:ext cx="35337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en-US" sz="2700" b="1" dirty="0">
                <a:solidFill>
                  <a:srgbClr val="FF0000"/>
                </a:solidFill>
                <a:latin typeface="Tajawal" panose="00000500000000000000" pitchFamily="2" charset="-78"/>
                <a:cs typeface="Tajawal" panose="00000500000000000000" pitchFamily="2" charset="-78"/>
              </a:rPr>
              <a:t>خريطة جانت</a:t>
            </a:r>
          </a:p>
        </p:txBody>
      </p:sp>
      <p:sp>
        <p:nvSpPr>
          <p:cNvPr id="65593" name="مربع نص 12"/>
          <p:cNvSpPr txBox="1">
            <a:spLocks noChangeArrowheads="1"/>
          </p:cNvSpPr>
          <p:nvPr/>
        </p:nvSpPr>
        <p:spPr bwMode="auto">
          <a:xfrm>
            <a:off x="6496050" y="8639176"/>
            <a:ext cx="510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en-US" sz="2400" b="1" dirty="0">
                <a:latin typeface="Tajawal" panose="00000500000000000000" pitchFamily="2" charset="-78"/>
                <a:cs typeface="Tajawal" panose="00000500000000000000" pitchFamily="2" charset="-78"/>
              </a:rPr>
              <a:t>الأداء المخطط </a:t>
            </a:r>
          </a:p>
          <a:p>
            <a:pPr>
              <a:lnSpc>
                <a:spcPct val="100000"/>
              </a:lnSpc>
              <a:spcBef>
                <a:spcPct val="0"/>
              </a:spcBef>
              <a:buFontTx/>
              <a:buNone/>
            </a:pPr>
            <a:r>
              <a:rPr lang="ar-SA" altLang="en-US" sz="2400" b="1" dirty="0">
                <a:latin typeface="Tajawal" panose="00000500000000000000" pitchFamily="2" charset="-78"/>
                <a:cs typeface="Tajawal" panose="00000500000000000000" pitchFamily="2" charset="-78"/>
              </a:rPr>
              <a:t>(الأداء الفعلي)</a:t>
            </a:r>
          </a:p>
        </p:txBody>
      </p:sp>
      <p:sp>
        <p:nvSpPr>
          <p:cNvPr id="14" name="مستطيل 13"/>
          <p:cNvSpPr/>
          <p:nvPr/>
        </p:nvSpPr>
        <p:spPr>
          <a:xfrm>
            <a:off x="3467100" y="8727282"/>
            <a:ext cx="3028950" cy="3429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2700" dirty="0">
              <a:latin typeface="Tajawal" panose="00000500000000000000" pitchFamily="2" charset="-78"/>
              <a:cs typeface="Tajawal" panose="00000500000000000000" pitchFamily="2" charset="-78"/>
            </a:endParaRPr>
          </a:p>
        </p:txBody>
      </p:sp>
      <p:sp>
        <p:nvSpPr>
          <p:cNvPr id="15" name="مستطيل 14"/>
          <p:cNvSpPr/>
          <p:nvPr/>
        </p:nvSpPr>
        <p:spPr>
          <a:xfrm>
            <a:off x="3467100" y="9093995"/>
            <a:ext cx="3028950" cy="285750"/>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2700" dirty="0">
              <a:latin typeface="Tajawal" panose="00000500000000000000" pitchFamily="2" charset="-78"/>
              <a:cs typeface="Tajawal" panose="00000500000000000000" pitchFamily="2" charset="-78"/>
            </a:endParaRPr>
          </a:p>
        </p:txBody>
      </p:sp>
      <p:sp>
        <p:nvSpPr>
          <p:cNvPr id="18" name="Rounded Rectangle 17"/>
          <p:cNvSpPr/>
          <p:nvPr/>
        </p:nvSpPr>
        <p:spPr>
          <a:xfrm>
            <a:off x="3886200" y="125346"/>
            <a:ext cx="10515600" cy="903353"/>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51"/>
          <p:cNvSpPr txBox="1"/>
          <p:nvPr/>
        </p:nvSpPr>
        <p:spPr>
          <a:xfrm>
            <a:off x="3648404" y="-69917"/>
            <a:ext cx="10800692" cy="925253"/>
          </a:xfrm>
          <a:prstGeom prst="rect">
            <a:avLst/>
          </a:prstGeom>
        </p:spPr>
        <p:txBody>
          <a:bodyPr wrap="square" lIns="0" tIns="0" rIns="0" bIns="0" rtlCol="0" anchor="t">
            <a:spAutoFit/>
          </a:bodyPr>
          <a:lstStyle/>
          <a:p>
            <a:pPr algn="ctr" rtl="1">
              <a:lnSpc>
                <a:spcPts val="8539"/>
              </a:lnSpc>
              <a:spcBef>
                <a:spcPct val="0"/>
              </a:spcBef>
            </a:pPr>
            <a:r>
              <a:rPr lang="ar-EG" sz="2800" b="1" dirty="0">
                <a:solidFill>
                  <a:schemeClr val="bg1"/>
                </a:solidFill>
                <a:latin typeface="Tajawal Bold"/>
                <a:ea typeface="Tajawal Bold"/>
                <a:cs typeface="Tajawal Bold"/>
                <a:sym typeface="Tajawal Bold"/>
                <a:rtl/>
              </a:rPr>
              <a:t>الأدوات المساعدة على الرقابة </a:t>
            </a:r>
            <a:r>
              <a:rPr lang="en-US" sz="2800" b="1" dirty="0">
                <a:solidFill>
                  <a:schemeClr val="bg1"/>
                </a:solidFill>
                <a:latin typeface="Tajawal Bold"/>
                <a:ea typeface="Tajawal Bold"/>
                <a:cs typeface="Tajawal Bold"/>
                <a:sym typeface="Tajawal Bold"/>
                <a:rtl/>
              </a:rPr>
              <a:t> </a:t>
            </a:r>
            <a:r>
              <a:rPr lang="ar-EG" sz="2800" b="1" dirty="0">
                <a:solidFill>
                  <a:schemeClr val="bg1"/>
                </a:solidFill>
                <a:latin typeface="Tajawal Bold"/>
                <a:ea typeface="Tajawal Bold"/>
                <a:cs typeface="Tajawal Bold"/>
                <a:sym typeface="Tajawal Bold"/>
                <a:rtl/>
              </a:rPr>
              <a:t>  </a:t>
            </a:r>
            <a:r>
              <a:rPr lang="en-US" sz="2800" b="1" dirty="0">
                <a:solidFill>
                  <a:schemeClr val="bg1"/>
                </a:solidFill>
                <a:latin typeface="Tajawal Bold"/>
                <a:ea typeface="Tajawal Bold"/>
                <a:cs typeface="Tajawal Bold"/>
                <a:sym typeface="Tajawal Bold"/>
                <a:rtl/>
              </a:rPr>
              <a:t>Tools and methods for Control</a:t>
            </a:r>
          </a:p>
        </p:txBody>
      </p:sp>
      <p:grpSp>
        <p:nvGrpSpPr>
          <p:cNvPr id="20" name="Group 35"/>
          <p:cNvGrpSpPr/>
          <p:nvPr/>
        </p:nvGrpSpPr>
        <p:grpSpPr>
          <a:xfrm>
            <a:off x="17259300" y="0"/>
            <a:ext cx="1694792" cy="10287000"/>
            <a:chOff x="0" y="0"/>
            <a:chExt cx="446365" cy="2709333"/>
          </a:xfrm>
        </p:grpSpPr>
        <p:sp>
          <p:nvSpPr>
            <p:cNvPr id="21" name="Freeform 36"/>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22" name="TextBox 37"/>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23" name="Group 38"/>
          <p:cNvGrpSpPr/>
          <p:nvPr/>
        </p:nvGrpSpPr>
        <p:grpSpPr>
          <a:xfrm>
            <a:off x="0" y="0"/>
            <a:ext cx="1028700" cy="1028700"/>
            <a:chOff x="0" y="0"/>
            <a:chExt cx="812800" cy="812800"/>
          </a:xfrm>
        </p:grpSpPr>
        <p:sp>
          <p:nvSpPr>
            <p:cNvPr id="24" name="Freeform 3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25" name="TextBox 4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6" name="Group 8"/>
          <p:cNvGrpSpPr/>
          <p:nvPr/>
        </p:nvGrpSpPr>
        <p:grpSpPr>
          <a:xfrm>
            <a:off x="0" y="6690087"/>
            <a:ext cx="1028700" cy="3177813"/>
            <a:chOff x="0" y="0"/>
            <a:chExt cx="812800" cy="2510865"/>
          </a:xfrm>
        </p:grpSpPr>
        <p:sp>
          <p:nvSpPr>
            <p:cNvPr id="27"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28"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29"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31"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3"/>
            <a:stretch>
              <a:fillRect/>
            </a:stretch>
          </a:blipFill>
        </p:spPr>
        <p:txBody>
          <a:bodyPr/>
          <a:lstStyle/>
          <a:p>
            <a:endParaRPr lang="en-US"/>
          </a:p>
        </p:txBody>
      </p:sp>
      <p:sp>
        <p:nvSpPr>
          <p:cNvPr id="32" name="TextBox 31"/>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19</a:t>
            </a:r>
          </a:p>
        </p:txBody>
      </p:sp>
    </p:spTree>
    <p:extLst>
      <p:ext uri="{BB962C8B-B14F-4D97-AF65-F5344CB8AC3E}">
        <p14:creationId xmlns:p14="http://schemas.microsoft.com/office/powerpoint/2010/main" val="4180284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sp>
        <p:nvSpPr>
          <p:cNvPr id="3" name="Freeform 3"/>
          <p:cNvSpPr/>
          <p:nvPr/>
        </p:nvSpPr>
        <p:spPr>
          <a:xfrm rot="-10800000">
            <a:off x="3276599" y="876300"/>
            <a:ext cx="14638225" cy="8839200"/>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3"/>
            <a:stretch>
              <a:fillRect l="-36215"/>
            </a:stretch>
          </a:blipFill>
        </p:spPr>
        <p:txBody>
          <a:bodyPr/>
          <a:lstStyle/>
          <a:p>
            <a:endParaRPr lang="en-US"/>
          </a:p>
        </p:txBody>
      </p:sp>
      <p:sp>
        <p:nvSpPr>
          <p:cNvPr id="7" name="Freeform 7"/>
          <p:cNvSpPr/>
          <p:nvPr/>
        </p:nvSpPr>
        <p:spPr>
          <a:xfrm rot="-5400000">
            <a:off x="7166568" y="693549"/>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4"/>
            <a:stretch>
              <a:fillRect/>
            </a:stretch>
          </a:blipFill>
        </p:spPr>
        <p:txBody>
          <a:bodyPr/>
          <a:lstStyle/>
          <a:p>
            <a:endParaRPr lang="en-US"/>
          </a:p>
        </p:txBody>
      </p:sp>
      <p:sp>
        <p:nvSpPr>
          <p:cNvPr id="8" name="Freeform 8"/>
          <p:cNvSpPr/>
          <p:nvPr/>
        </p:nvSpPr>
        <p:spPr>
          <a:xfrm>
            <a:off x="14310910" y="8763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5"/>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9215676" y="1333500"/>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6"/>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6"/>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6"/>
              <a:stretch>
                <a:fillRect/>
              </a:stretch>
            </a:blipFill>
          </p:spPr>
          <p:txBody>
            <a:bodyPr/>
            <a:lstStyle/>
            <a:p>
              <a:endParaRPr lang="en-US"/>
            </a:p>
          </p:txBody>
        </p:sp>
      </p:grpSp>
      <p:sp>
        <p:nvSpPr>
          <p:cNvPr id="16" name="TextBox 16"/>
          <p:cNvSpPr txBox="1"/>
          <p:nvPr/>
        </p:nvSpPr>
        <p:spPr>
          <a:xfrm>
            <a:off x="8718278" y="1612306"/>
            <a:ext cx="8887849" cy="1107996"/>
          </a:xfrm>
          <a:prstGeom prst="rect">
            <a:avLst/>
          </a:prstGeom>
        </p:spPr>
        <p:txBody>
          <a:bodyPr wrap="square" lIns="0" tIns="0" rIns="0" bIns="0" rtlCol="0" anchor="t">
            <a:spAutoFit/>
          </a:bodyPr>
          <a:lstStyle/>
          <a:p>
            <a:pPr algn="r" rtl="1"/>
            <a:r>
              <a:rPr lang="ar-EG" sz="3600" b="1" dirty="0">
                <a:solidFill>
                  <a:srgbClr val="000000"/>
                </a:solidFill>
                <a:latin typeface="Tajawal Bold"/>
                <a:ea typeface="Tajawal Bold"/>
                <a:cs typeface="Tajawal Bold"/>
                <a:sym typeface="League Spartan"/>
                <a:rtl/>
              </a:rPr>
              <a:t>الأدوات المساعدة على الرقابة                         </a:t>
            </a:r>
            <a:r>
              <a:rPr lang="en-US" sz="3600" b="1" dirty="0">
                <a:solidFill>
                  <a:srgbClr val="000000"/>
                </a:solidFill>
                <a:latin typeface="Tajawal Bold"/>
                <a:ea typeface="Tajawal Bold"/>
                <a:cs typeface="Tajawal Bold"/>
                <a:sym typeface="League Spartan"/>
                <a:rtl/>
              </a:rPr>
              <a:t>Tools and methods for Control</a:t>
            </a:r>
          </a:p>
        </p:txBody>
      </p:sp>
      <p:sp>
        <p:nvSpPr>
          <p:cNvPr id="1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7"/>
            <a:stretch>
              <a:fillRect/>
            </a:stretch>
          </a:blipFill>
        </p:spPr>
        <p:txBody>
          <a:bodyPr/>
          <a:lstStyle/>
          <a:p>
            <a:endParaRPr lang="en-US"/>
          </a:p>
        </p:txBody>
      </p:sp>
      <p:sp>
        <p:nvSpPr>
          <p:cNvPr id="20" name="TextBox 19"/>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20</a:t>
            </a:r>
          </a:p>
        </p:txBody>
      </p:sp>
      <p:sp>
        <p:nvSpPr>
          <p:cNvPr id="21"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40" name="Rectangle 5"/>
          <p:cNvSpPr>
            <a:spLocks noChangeArrowheads="1"/>
          </p:cNvSpPr>
          <p:nvPr/>
        </p:nvSpPr>
        <p:spPr bwMode="auto">
          <a:xfrm>
            <a:off x="12449626" y="4074518"/>
            <a:ext cx="4565650" cy="862013"/>
          </a:xfrm>
          <a:prstGeom prst="rect">
            <a:avLst/>
          </a:prstGeom>
          <a:noFill/>
          <a:ln>
            <a:noFill/>
          </a:ln>
          <a:effectLst/>
        </p:spPr>
        <p:txBody>
          <a:bodyPr wrap="square" anchor="ct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r" rtl="1">
              <a:defRPr/>
            </a:pPr>
            <a:r>
              <a:rPr lang="ar-SA" altLang="en-US" sz="3200" b="1" dirty="0">
                <a:solidFill>
                  <a:srgbClr val="002060"/>
                </a:solidFill>
                <a:latin typeface="Tajawal" panose="00000500000000000000" pitchFamily="2" charset="-78"/>
                <a:ea typeface="Times New Roman" panose="02020603050405020304" pitchFamily="18" charset="0"/>
                <a:cs typeface="Tajawal" panose="00000500000000000000" pitchFamily="2" charset="-78"/>
              </a:rPr>
              <a:t>شهادات الإيزو </a:t>
            </a:r>
            <a:r>
              <a:rPr lang="en-US" altLang="en-US" sz="3200" b="1" dirty="0">
                <a:solidFill>
                  <a:srgbClr val="002060"/>
                </a:solidFill>
                <a:latin typeface="Tajawal" panose="00000500000000000000" pitchFamily="2" charset="-78"/>
                <a:ea typeface="Times New Roman" panose="02020603050405020304" pitchFamily="18" charset="0"/>
                <a:cs typeface="Tajawal" panose="00000500000000000000" pitchFamily="2" charset="-78"/>
              </a:rPr>
              <a:t>ISO</a:t>
            </a:r>
            <a:endParaRPr lang="en-US" altLang="en-US" sz="1600" dirty="0">
              <a:solidFill>
                <a:srgbClr val="002060"/>
              </a:solidFill>
              <a:latin typeface="Tajawal" panose="00000500000000000000" pitchFamily="2" charset="-78"/>
              <a:cs typeface="Tajawal" panose="00000500000000000000" pitchFamily="2" charset="-78"/>
            </a:endParaRPr>
          </a:p>
          <a:p>
            <a:pPr algn="r" rtl="1">
              <a:defRPr/>
            </a:pPr>
            <a:endParaRPr lang="en-US" altLang="en-US" dirty="0">
              <a:cs typeface="Calibri" panose="020F0502020204030204" pitchFamily="34" charset="0"/>
            </a:endParaRPr>
          </a:p>
        </p:txBody>
      </p:sp>
      <p:pic>
        <p:nvPicPr>
          <p:cNvPr id="41" name="Picture 1" descr="كيفية الحصول على شهادة الأيزو | Master for ISO certificat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628" y="2823175"/>
            <a:ext cx="614251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6"/>
          <p:cNvSpPr>
            <a:spLocks noChangeArrowheads="1"/>
          </p:cNvSpPr>
          <p:nvPr/>
        </p:nvSpPr>
        <p:spPr bwMode="auto">
          <a:xfrm>
            <a:off x="6532156" y="4845068"/>
            <a:ext cx="1083377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Low" rtl="1">
              <a:lnSpc>
                <a:spcPct val="100000"/>
              </a:lnSpc>
              <a:spcBef>
                <a:spcPct val="0"/>
              </a:spcBef>
              <a:buFontTx/>
              <a:buNone/>
            </a:pPr>
            <a:r>
              <a:rPr lang="ar-SA" altLang="en-US" dirty="0">
                <a:latin typeface="Tajawal" panose="00000500000000000000" pitchFamily="2" charset="-78"/>
                <a:ea typeface="Calibri" panose="020F0502020204030204" pitchFamily="34" charset="0"/>
                <a:cs typeface="Tajawal" panose="00000500000000000000" pitchFamily="2" charset="-78"/>
              </a:rPr>
              <a:t>الأيزو (</a:t>
            </a:r>
            <a:r>
              <a:rPr lang="en-US" altLang="en-US" dirty="0">
                <a:latin typeface="Tajawal" panose="00000500000000000000" pitchFamily="2" charset="-78"/>
                <a:ea typeface="Calibri" panose="020F0502020204030204" pitchFamily="34" charset="0"/>
                <a:cs typeface="Tajawal" panose="00000500000000000000" pitchFamily="2" charset="-78"/>
              </a:rPr>
              <a:t>ISO</a:t>
            </a:r>
            <a:r>
              <a:rPr lang="ar-SA" altLang="en-US" dirty="0">
                <a:latin typeface="Tajawal" panose="00000500000000000000" pitchFamily="2" charset="-78"/>
                <a:ea typeface="Calibri" panose="020F0502020204030204" pitchFamily="34" charset="0"/>
                <a:cs typeface="Tajawal" panose="00000500000000000000" pitchFamily="2" charset="-78"/>
              </a:rPr>
              <a:t>) هي اختصار للمنظمة المصدرة لشهادات التقييس واسمها  المنظمة الدولية للمقاييس (المعايير)  (</a:t>
            </a:r>
            <a:r>
              <a:rPr lang="en-US" altLang="en-US" dirty="0">
                <a:latin typeface="Tajawal" panose="00000500000000000000" pitchFamily="2" charset="-78"/>
                <a:ea typeface="Calibri" panose="020F0502020204030204" pitchFamily="34" charset="0"/>
                <a:cs typeface="Tajawal" panose="00000500000000000000" pitchFamily="2" charset="-78"/>
              </a:rPr>
              <a:t>International Organization for Standardization</a:t>
            </a:r>
            <a:r>
              <a:rPr lang="ar-SA" altLang="en-US" dirty="0">
                <a:latin typeface="Tajawal" panose="00000500000000000000" pitchFamily="2" charset="-78"/>
                <a:ea typeface="Calibri" panose="020F0502020204030204" pitchFamily="34" charset="0"/>
                <a:cs typeface="Tajawal" panose="00000500000000000000" pitchFamily="2" charset="-78"/>
              </a:rPr>
              <a:t>). وهي منظمة غير حكومية تأسست في جنيف في سويسرا. تضع هذه المنظمة المعايير والتقييس لتأكيد الجودة، </a:t>
            </a:r>
            <a:r>
              <a:rPr lang="ar-SA" altLang="en-US" dirty="0">
                <a:solidFill>
                  <a:srgbClr val="000000"/>
                </a:solidFill>
                <a:latin typeface="Tajawal" panose="00000500000000000000" pitchFamily="2" charset="-78"/>
                <a:ea typeface="Calibri" panose="020F0502020204030204" pitchFamily="34" charset="0"/>
                <a:cs typeface="Tajawal" panose="00000500000000000000" pitchFamily="2" charset="-78"/>
              </a:rPr>
              <a:t>وتخضع هذه المعايير والمقاييس إلى التطوير المستمر من طرف المنظمة العالمية للمعايير،  فتضيف معايير جديدة باستمرار كلما استدعت الحاجة لذلك، بناءً على ما يردها من ملاحظات من المطبيقين للمعايير أو المهتمين بمعايير الجودة. وهي عبارة عن توجيهات واشتراطات ومتطلبات تسعى إلى توكيد الجودة وممارستها الشاملة في المنظمات.</a:t>
            </a:r>
            <a:r>
              <a:rPr lang="ar-SA" altLang="en-US" sz="2400" dirty="0">
                <a:solidFill>
                  <a:srgbClr val="181717"/>
                </a:solidFill>
                <a:latin typeface="Tajawal" panose="00000500000000000000" pitchFamily="2" charset="-78"/>
                <a:cs typeface="Tajawal" panose="00000500000000000000" pitchFamily="2" charset="-78"/>
              </a:rPr>
              <a:t> </a:t>
            </a:r>
            <a:endParaRPr lang="ar-SA" altLang="en-US" sz="3600" dirty="0">
              <a:latin typeface="Tajawal" panose="00000500000000000000" pitchFamily="2" charset="-78"/>
              <a:cs typeface="Tajawal" panose="00000500000000000000" pitchFamily="2" charset="-78"/>
            </a:endParaRPr>
          </a:p>
        </p:txBody>
      </p:sp>
      <p:sp>
        <p:nvSpPr>
          <p:cNvPr id="43" name="Rectangle 221"/>
          <p:cNvSpPr/>
          <p:nvPr/>
        </p:nvSpPr>
        <p:spPr>
          <a:xfrm>
            <a:off x="17155620" y="4231278"/>
            <a:ext cx="230400" cy="241200"/>
          </a:xfrm>
          <a:prstGeom prst="rect">
            <a:avLst/>
          </a:prstGeom>
          <a:solidFill>
            <a:schemeClr val="accent4"/>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991504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19219" y="-4027193"/>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15444" r="-15444"/>
            </a:stretch>
          </a:blipFill>
        </p:spPr>
        <p:txBody>
          <a:bodyPr/>
          <a:lstStyle/>
          <a:p>
            <a:endParaRPr lang="en-US"/>
          </a:p>
        </p:txBody>
      </p:sp>
      <p:sp>
        <p:nvSpPr>
          <p:cNvPr id="3" name="Freeform 3"/>
          <p:cNvSpPr/>
          <p:nvPr/>
        </p:nvSpPr>
        <p:spPr>
          <a:xfrm>
            <a:off x="241726" y="272675"/>
            <a:ext cx="16764000" cy="9111692"/>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4">
              <a:extLst>
                <a:ext uri="{96DAC541-7B7A-43D3-8B79-37D633B846F1}">
                  <asvg:svgBlip xmlns:asvg="http://schemas.microsoft.com/office/drawing/2016/SVG/main" r:embed="rId5"/>
                </a:ext>
              </a:extLst>
            </a:blip>
            <a:stretch>
              <a:fillRect l="-36215"/>
            </a:stretch>
          </a:blipFill>
        </p:spPr>
        <p:txBody>
          <a:bodyPr/>
          <a:lstStyle/>
          <a:p>
            <a:endParaRPr lang="en-US"/>
          </a:p>
        </p:txBody>
      </p:sp>
      <p:sp>
        <p:nvSpPr>
          <p:cNvPr id="7" name="Freeform 7"/>
          <p:cNvSpPr/>
          <p:nvPr/>
        </p:nvSpPr>
        <p:spPr>
          <a:xfrm rot="-5400000">
            <a:off x="11510887" y="1024013"/>
            <a:ext cx="1295400" cy="1152374"/>
          </a:xfrm>
          <a:custGeom>
            <a:avLst/>
            <a:gdLst/>
            <a:ahLst/>
            <a:cxnLst/>
            <a:rect l="l" t="t" r="r" b="b"/>
            <a:pathLst>
              <a:path w="2105666" h="1152374">
                <a:moveTo>
                  <a:pt x="0" y="0"/>
                </a:moveTo>
                <a:lnTo>
                  <a:pt x="2105666" y="0"/>
                </a:lnTo>
                <a:lnTo>
                  <a:pt x="2105666" y="1152373"/>
                </a:lnTo>
                <a:lnTo>
                  <a:pt x="0" y="11523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6395787" y="8001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1282274" y="908608"/>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sp>
        <p:nvSpPr>
          <p:cNvPr id="16" name="TextBox 16"/>
          <p:cNvSpPr txBox="1"/>
          <p:nvPr/>
        </p:nvSpPr>
        <p:spPr>
          <a:xfrm>
            <a:off x="1012804" y="1072079"/>
            <a:ext cx="9753600" cy="1231106"/>
          </a:xfrm>
          <a:prstGeom prst="rect">
            <a:avLst/>
          </a:prstGeom>
        </p:spPr>
        <p:txBody>
          <a:bodyPr wrap="square" lIns="0" tIns="0" rIns="0" bIns="0" rtlCol="0" anchor="t">
            <a:spAutoFit/>
          </a:bodyPr>
          <a:lstStyle/>
          <a:p>
            <a:pPr algn="ctr" rtl="1"/>
            <a:r>
              <a:rPr lang="ar-EG" sz="4000" b="1" dirty="0">
                <a:solidFill>
                  <a:srgbClr val="000000"/>
                </a:solidFill>
                <a:latin typeface="Tajawal Bold"/>
                <a:ea typeface="Tajawal Bold"/>
                <a:cs typeface="Tajawal Bold"/>
                <a:sym typeface="League Spartan"/>
                <a:rtl/>
              </a:rPr>
              <a:t>الأدوات المساعدة على الرقابة                         </a:t>
            </a:r>
            <a:r>
              <a:rPr lang="en-US" sz="4000" b="1" dirty="0">
                <a:solidFill>
                  <a:srgbClr val="000000"/>
                </a:solidFill>
                <a:latin typeface="Tajawal Bold"/>
                <a:ea typeface="Tajawal Bold"/>
                <a:cs typeface="Tajawal Bold"/>
                <a:sym typeface="League Spartan"/>
                <a:rtl/>
              </a:rPr>
              <a:t>Tools and methods for Control</a:t>
            </a:r>
          </a:p>
        </p:txBody>
      </p:sp>
      <p:sp>
        <p:nvSpPr>
          <p:cNvPr id="20"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12"/>
            <a:stretch>
              <a:fillRect/>
            </a:stretch>
          </a:blipFill>
        </p:spPr>
        <p:txBody>
          <a:bodyPr/>
          <a:lstStyle/>
          <a:p>
            <a:endParaRPr lang="en-US"/>
          </a:p>
        </p:txBody>
      </p:sp>
      <p:sp>
        <p:nvSpPr>
          <p:cNvPr id="21" name="TextBox 20"/>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21</a:t>
            </a:r>
          </a:p>
        </p:txBody>
      </p:sp>
      <p:sp>
        <p:nvSpPr>
          <p:cNvPr id="22"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26" name="Rectangle 5"/>
          <p:cNvSpPr>
            <a:spLocks noChangeArrowheads="1"/>
          </p:cNvSpPr>
          <p:nvPr/>
        </p:nvSpPr>
        <p:spPr bwMode="auto">
          <a:xfrm>
            <a:off x="8659228" y="3242706"/>
            <a:ext cx="6011862" cy="584775"/>
          </a:xfrm>
          <a:prstGeom prst="rect">
            <a:avLst/>
          </a:prstGeom>
          <a:noFill/>
          <a:ln>
            <a:noFill/>
          </a:ln>
          <a:effectLst/>
        </p:spPr>
        <p:txBody>
          <a:bodyPr wrap="square" anchor="ct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r" rtl="1">
              <a:defRPr/>
            </a:pPr>
            <a:r>
              <a:rPr lang="ar-SA" altLang="en-US" sz="3200" b="1" dirty="0">
                <a:solidFill>
                  <a:srgbClr val="002060"/>
                </a:solidFill>
                <a:latin typeface="Tajawal" panose="00000500000000000000" pitchFamily="2" charset="-78"/>
                <a:ea typeface="Times New Roman" panose="02020603050405020304" pitchFamily="18" charset="0"/>
                <a:cs typeface="Tajawal" panose="00000500000000000000" pitchFamily="2" charset="-78"/>
              </a:rPr>
              <a:t>بطاقات الأداء المتوازن </a:t>
            </a:r>
            <a:endParaRPr lang="en-US" altLang="en-US" dirty="0">
              <a:solidFill>
                <a:srgbClr val="002060"/>
              </a:solidFill>
              <a:latin typeface="Tajawal" panose="00000500000000000000" pitchFamily="2" charset="-78"/>
              <a:cs typeface="Tajawal" panose="00000500000000000000" pitchFamily="2" charset="-78"/>
            </a:endParaRPr>
          </a:p>
        </p:txBody>
      </p:sp>
      <p:sp>
        <p:nvSpPr>
          <p:cNvPr id="27" name="Rectangle 6"/>
          <p:cNvSpPr>
            <a:spLocks noChangeArrowheads="1"/>
          </p:cNvSpPr>
          <p:nvPr/>
        </p:nvSpPr>
        <p:spPr bwMode="auto">
          <a:xfrm>
            <a:off x="5239374" y="3977165"/>
            <a:ext cx="9994862"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Low" rtl="1">
              <a:lnSpc>
                <a:spcPct val="200000"/>
              </a:lnSpc>
              <a:spcBef>
                <a:spcPct val="0"/>
              </a:spcBef>
              <a:buFont typeface="Wingdings" panose="05000000000000000000" pitchFamily="2" charset="2"/>
              <a:buChar char="q"/>
            </a:pPr>
            <a:r>
              <a:rPr lang="ar-SA" altLang="en-US" dirty="0">
                <a:latin typeface="Tajawal" panose="00000500000000000000" pitchFamily="2" charset="-78"/>
                <a:ea typeface="Calibri" panose="020F0502020204030204" pitchFamily="34" charset="0"/>
                <a:cs typeface="Tajawal" panose="00000500000000000000" pitchFamily="2" charset="-78"/>
              </a:rPr>
              <a:t>بطاقات الأداء المتوازن هي أداة من أدوات التخطيط والرقابة والإدارة الإستراتيجية لمساعدة مشروعات الأعمال على ترجمــة الاســتراتيجية الخاصة بالمنشــأة ورســالتها إلى مقاييــس أداء دقيقة تقدم إطار عمــل لنظام الإدارة والقيــاس الاســتراتيجي. وقــد قــدم هذا المنهج العــالم كابلان ونورتــن 1996م.</a:t>
            </a:r>
            <a:endParaRPr lang="ar-SA" altLang="en-US" sz="3600" dirty="0">
              <a:latin typeface="Tajawal" panose="00000500000000000000" pitchFamily="2" charset="-78"/>
              <a:ea typeface="Calibri" panose="020F0502020204030204" pitchFamily="34" charset="0"/>
              <a:cs typeface="Tajawal" panose="00000500000000000000" pitchFamily="2" charset="-78"/>
            </a:endParaRPr>
          </a:p>
        </p:txBody>
      </p:sp>
      <p:sp>
        <p:nvSpPr>
          <p:cNvPr id="28" name="Rectangle 221"/>
          <p:cNvSpPr/>
          <p:nvPr/>
        </p:nvSpPr>
        <p:spPr>
          <a:xfrm>
            <a:off x="14859000" y="3418107"/>
            <a:ext cx="230400" cy="241200"/>
          </a:xfrm>
          <a:prstGeom prst="rect">
            <a:avLst/>
          </a:prstGeom>
          <a:solidFill>
            <a:schemeClr val="accent4"/>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9" name="Picture 1" descr="Documents about Balanced Scorecard BSC. Stock Photo - Image of management,  growth: 121802040"/>
          <p:cNvPicPr>
            <a:picLocks noChangeAspect="1" noChangeArrowheads="1"/>
          </p:cNvPicPr>
          <p:nvPr/>
        </p:nvPicPr>
        <p:blipFill>
          <a:blip r:embed="rId13">
            <a:extLst>
              <a:ext uri="{28A0092B-C50C-407E-A947-70E740481C1C}">
                <a14:useLocalDpi xmlns:a14="http://schemas.microsoft.com/office/drawing/2010/main" val="0"/>
              </a:ext>
            </a:extLst>
          </a:blip>
          <a:srcRect b="11540"/>
          <a:stretch>
            <a:fillRect/>
          </a:stretch>
        </p:blipFill>
        <p:spPr bwMode="auto">
          <a:xfrm>
            <a:off x="399622" y="4602214"/>
            <a:ext cx="3638766" cy="23688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63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sp>
        <p:nvSpPr>
          <p:cNvPr id="3" name="Freeform 3"/>
          <p:cNvSpPr/>
          <p:nvPr/>
        </p:nvSpPr>
        <p:spPr>
          <a:xfrm rot="-10800000">
            <a:off x="304800" y="876300"/>
            <a:ext cx="17610024" cy="8839200"/>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3"/>
            <a:stretch>
              <a:fillRect l="-36215"/>
            </a:stretch>
          </a:blipFill>
        </p:spPr>
        <p:txBody>
          <a:bodyPr/>
          <a:lstStyle/>
          <a:p>
            <a:endParaRPr lang="en-US"/>
          </a:p>
        </p:txBody>
      </p:sp>
      <p:sp>
        <p:nvSpPr>
          <p:cNvPr id="7" name="Freeform 7"/>
          <p:cNvSpPr/>
          <p:nvPr/>
        </p:nvSpPr>
        <p:spPr>
          <a:xfrm rot="-5400000">
            <a:off x="7166568" y="693549"/>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4"/>
            <a:stretch>
              <a:fillRect/>
            </a:stretch>
          </a:blipFill>
        </p:spPr>
        <p:txBody>
          <a:bodyPr/>
          <a:lstStyle/>
          <a:p>
            <a:endParaRPr lang="en-US"/>
          </a:p>
        </p:txBody>
      </p:sp>
      <p:sp>
        <p:nvSpPr>
          <p:cNvPr id="8" name="Freeform 8"/>
          <p:cNvSpPr/>
          <p:nvPr/>
        </p:nvSpPr>
        <p:spPr>
          <a:xfrm>
            <a:off x="14310910" y="8763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5"/>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9215676" y="1333500"/>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6"/>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6"/>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6"/>
              <a:stretch>
                <a:fillRect/>
              </a:stretch>
            </a:blipFill>
          </p:spPr>
          <p:txBody>
            <a:bodyPr/>
            <a:lstStyle/>
            <a:p>
              <a:endParaRPr lang="en-US"/>
            </a:p>
          </p:txBody>
        </p:sp>
      </p:grpSp>
      <p:sp>
        <p:nvSpPr>
          <p:cNvPr id="16" name="TextBox 16"/>
          <p:cNvSpPr txBox="1"/>
          <p:nvPr/>
        </p:nvSpPr>
        <p:spPr>
          <a:xfrm>
            <a:off x="8898381" y="1656298"/>
            <a:ext cx="8887849" cy="1107996"/>
          </a:xfrm>
          <a:prstGeom prst="rect">
            <a:avLst/>
          </a:prstGeom>
        </p:spPr>
        <p:txBody>
          <a:bodyPr wrap="square" lIns="0" tIns="0" rIns="0" bIns="0" rtlCol="0" anchor="t">
            <a:spAutoFit/>
          </a:bodyPr>
          <a:lstStyle/>
          <a:p>
            <a:pPr algn="r" rtl="1"/>
            <a:r>
              <a:rPr lang="ar-EG" sz="3600" b="1" dirty="0">
                <a:solidFill>
                  <a:srgbClr val="000000"/>
                </a:solidFill>
                <a:latin typeface="Tajawal Bold"/>
                <a:ea typeface="Tajawal Bold"/>
                <a:cs typeface="Tajawal Bold"/>
                <a:sym typeface="League Spartan"/>
                <a:rtl/>
              </a:rPr>
              <a:t>الأدوات المساعدة على الرقابة                         </a:t>
            </a:r>
            <a:r>
              <a:rPr lang="en-US" sz="3600" b="1" dirty="0">
                <a:solidFill>
                  <a:srgbClr val="000000"/>
                </a:solidFill>
                <a:latin typeface="Tajawal Bold"/>
                <a:ea typeface="Tajawal Bold"/>
                <a:cs typeface="Tajawal Bold"/>
                <a:sym typeface="League Spartan"/>
                <a:rtl/>
              </a:rPr>
              <a:t>Tools and methods for Control</a:t>
            </a:r>
          </a:p>
        </p:txBody>
      </p:sp>
      <p:sp>
        <p:nvSpPr>
          <p:cNvPr id="1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7"/>
            <a:stretch>
              <a:fillRect/>
            </a:stretch>
          </a:blipFill>
        </p:spPr>
        <p:txBody>
          <a:bodyPr/>
          <a:lstStyle/>
          <a:p>
            <a:endParaRPr lang="en-US"/>
          </a:p>
        </p:txBody>
      </p:sp>
      <p:sp>
        <p:nvSpPr>
          <p:cNvPr id="20" name="TextBox 19"/>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22</a:t>
            </a:r>
          </a:p>
        </p:txBody>
      </p:sp>
      <p:sp>
        <p:nvSpPr>
          <p:cNvPr id="21"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pic>
        <p:nvPicPr>
          <p:cNvPr id="22" name="Picture 2" descr="أسلوب تقييم ومراجعة المشروع - ويكيبيديا"/>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0599" y="1656298"/>
            <a:ext cx="4674211" cy="285220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3" name="Rectangle 5"/>
          <p:cNvSpPr>
            <a:spLocks noChangeArrowheads="1"/>
          </p:cNvSpPr>
          <p:nvPr/>
        </p:nvSpPr>
        <p:spPr bwMode="auto">
          <a:xfrm>
            <a:off x="12420600" y="4025612"/>
            <a:ext cx="4519612" cy="584775"/>
          </a:xfrm>
          <a:prstGeom prst="rect">
            <a:avLst/>
          </a:prstGeom>
          <a:noFill/>
          <a:ln>
            <a:noFill/>
          </a:ln>
          <a:effectLst/>
        </p:spPr>
        <p:txBody>
          <a:bodyPr wrap="square" anchor="ct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r" rtl="1">
              <a:defRPr/>
            </a:pPr>
            <a:r>
              <a:rPr lang="ar-SA" altLang="en-US" sz="3200" b="1" dirty="0">
                <a:solidFill>
                  <a:srgbClr val="002060"/>
                </a:solidFill>
                <a:latin typeface="Tajawal Bold" panose="020B0604020202020204" charset="-78"/>
                <a:ea typeface="Times New Roman" panose="02020603050405020304" pitchFamily="18" charset="0"/>
                <a:cs typeface="Tajawal Bold" panose="020B0604020202020204" charset="-78"/>
              </a:rPr>
              <a:t>شبكات بيرت </a:t>
            </a:r>
            <a:r>
              <a:rPr lang="en-US" altLang="en-US" sz="3200" b="1" dirty="0">
                <a:solidFill>
                  <a:srgbClr val="002060"/>
                </a:solidFill>
                <a:latin typeface="Tajawal Bold" panose="020B0604020202020204" charset="-78"/>
                <a:ea typeface="Times New Roman" panose="02020603050405020304" pitchFamily="18" charset="0"/>
                <a:cs typeface="Tajawal Bold" panose="020B0604020202020204" charset="-78"/>
              </a:rPr>
              <a:t>PERT</a:t>
            </a:r>
            <a:endParaRPr lang="en-US" altLang="en-US" dirty="0">
              <a:solidFill>
                <a:srgbClr val="002060"/>
              </a:solidFill>
              <a:latin typeface="Tajawal Bold" panose="020B0604020202020204" charset="-78"/>
              <a:cs typeface="Tajawal Bold" panose="020B0604020202020204" charset="-78"/>
            </a:endParaRPr>
          </a:p>
        </p:txBody>
      </p:sp>
      <p:sp>
        <p:nvSpPr>
          <p:cNvPr id="24" name="Rectangle 6"/>
          <p:cNvSpPr>
            <a:spLocks noChangeArrowheads="1"/>
          </p:cNvSpPr>
          <p:nvPr/>
        </p:nvSpPr>
        <p:spPr bwMode="auto">
          <a:xfrm>
            <a:off x="2928476" y="4898912"/>
            <a:ext cx="14412912" cy="262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Low" rtl="1">
              <a:lnSpc>
                <a:spcPct val="150000"/>
              </a:lnSpc>
              <a:spcBef>
                <a:spcPct val="0"/>
              </a:spcBef>
              <a:buFontTx/>
              <a:buNone/>
            </a:pPr>
            <a:r>
              <a:rPr lang="ar-SA" altLang="en-US" dirty="0">
                <a:latin typeface="Tajawal" panose="00000500000000000000" pitchFamily="2" charset="-78"/>
                <a:ea typeface="Calibri" panose="020F0502020204030204" pitchFamily="34" charset="0"/>
                <a:cs typeface="Tajawal" panose="00000500000000000000" pitchFamily="2" charset="-78"/>
              </a:rPr>
              <a:t>هي من أدوات التخطيط والرقابة والسيطرة في إنشاء وإدارة المشاريع. تستخدم هذه الأداة الرسوم والمخططات البيانية لعرض مسار المشــروع بشكل متسلسل ومؤقت بزمن لكل مرحلة، مع ايضاح الأنشطة والمهام المتوازية أو تلك المكملة للمهام الأخرى. وهي أداة هامة للسيطرة حيث يمكن من خلالها التعرف على تأثير الأنشطة على جدولة الوقت، والموارد، والتكلفة.</a:t>
            </a:r>
            <a:endParaRPr lang="ar-SA" altLang="en-US" sz="3600" dirty="0">
              <a:latin typeface="Tajawal" panose="00000500000000000000" pitchFamily="2" charset="-78"/>
              <a:ea typeface="Calibri" panose="020F0502020204030204" pitchFamily="34" charset="0"/>
              <a:cs typeface="Tajawal" panose="00000500000000000000" pitchFamily="2" charset="-78"/>
            </a:endParaRPr>
          </a:p>
        </p:txBody>
      </p:sp>
      <p:sp>
        <p:nvSpPr>
          <p:cNvPr id="25" name="Rectangle 221"/>
          <p:cNvSpPr/>
          <p:nvPr/>
        </p:nvSpPr>
        <p:spPr>
          <a:xfrm>
            <a:off x="17109582" y="4175716"/>
            <a:ext cx="230400" cy="241200"/>
          </a:xfrm>
          <a:prstGeom prst="rect">
            <a:avLst/>
          </a:prstGeom>
          <a:solidFill>
            <a:schemeClr val="accent4"/>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710582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2341284888"/>
              </p:ext>
            </p:extLst>
          </p:nvPr>
        </p:nvGraphicFramePr>
        <p:xfrm>
          <a:off x="1676400" y="1866900"/>
          <a:ext cx="14782800" cy="7347852"/>
        </p:xfrm>
        <a:graphic>
          <a:graphicData uri="http://schemas.openxmlformats.org/drawingml/2006/table">
            <a:tbl>
              <a:tblPr bandRow="1">
                <a:tableStyleId>{EB344D84-9AFB-497E-A393-DC336BA19D2E}</a:tableStyleId>
              </a:tblPr>
              <a:tblGrid>
                <a:gridCol w="7391400">
                  <a:extLst>
                    <a:ext uri="{9D8B030D-6E8A-4147-A177-3AD203B41FA5}">
                      <a16:colId xmlns:a16="http://schemas.microsoft.com/office/drawing/2014/main" val="20000"/>
                    </a:ext>
                  </a:extLst>
                </a:gridCol>
                <a:gridCol w="7391400">
                  <a:extLst>
                    <a:ext uri="{9D8B030D-6E8A-4147-A177-3AD203B41FA5}">
                      <a16:colId xmlns:a16="http://schemas.microsoft.com/office/drawing/2014/main" val="20001"/>
                    </a:ext>
                  </a:extLst>
                </a:gridCol>
              </a:tblGrid>
              <a:tr h="612321">
                <a:tc>
                  <a:txBody>
                    <a:bodyPr/>
                    <a:lstStyle/>
                    <a:p>
                      <a:pPr marL="31750" indent="-5080" algn="l" rtl="1">
                        <a:lnSpc>
                          <a:spcPct val="100000"/>
                        </a:lnSpc>
                        <a:spcBef>
                          <a:spcPts val="200"/>
                        </a:spcBef>
                        <a:spcAft>
                          <a:spcPts val="480"/>
                        </a:spcAft>
                      </a:pPr>
                      <a:r>
                        <a:rPr lang="en-US" sz="2400" b="0" dirty="0">
                          <a:effectLst/>
                        </a:rPr>
                        <a:t>Control</a:t>
                      </a:r>
                      <a:endParaRPr lang="en-SG" sz="2400" b="0" dirty="0">
                        <a:solidFill>
                          <a:srgbClr val="181717"/>
                        </a:solidFill>
                        <a:effectLst/>
                        <a:latin typeface="Tajawal Bold" panose="020B0604020202020204" charset="-78"/>
                        <a:ea typeface="Calibri" panose="020F0502020204030204" pitchFamily="34" charset="0"/>
                        <a:cs typeface="Tajawal Bold" panose="020B0604020202020204" charset="-78"/>
                      </a:endParaRPr>
                    </a:p>
                  </a:txBody>
                  <a:tcPr marL="48267" marR="86573" marT="134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indent="-5080" algn="r" rtl="1">
                        <a:lnSpc>
                          <a:spcPct val="100000"/>
                        </a:lnSpc>
                        <a:spcBef>
                          <a:spcPts val="200"/>
                        </a:spcBef>
                        <a:spcAft>
                          <a:spcPts val="480"/>
                        </a:spcAft>
                      </a:pPr>
                      <a:r>
                        <a:rPr lang="ar-SA" sz="2400" b="0" dirty="0">
                          <a:effectLst/>
                          <a:latin typeface="Tajawal" panose="00000500000000000000" pitchFamily="2" charset="-78"/>
                          <a:cs typeface="Tajawal" panose="00000500000000000000" pitchFamily="2" charset="-78"/>
                        </a:rPr>
                        <a:t>الرقابة</a:t>
                      </a:r>
                      <a:endParaRPr lang="en-SG" sz="2400" b="0" dirty="0">
                        <a:solidFill>
                          <a:srgbClr val="181717"/>
                        </a:solidFill>
                        <a:effectLst/>
                        <a:latin typeface="Tajawal" panose="00000500000000000000" pitchFamily="2" charset="-78"/>
                        <a:ea typeface="Calibri" panose="020F0502020204030204" pitchFamily="34" charset="0"/>
                        <a:cs typeface="Tajawal" panose="00000500000000000000" pitchFamily="2" charset="-78"/>
                      </a:endParaRPr>
                    </a:p>
                  </a:txBody>
                  <a:tcPr marL="48267" marR="86573" marT="1341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12321">
                <a:tc>
                  <a:txBody>
                    <a:bodyPr/>
                    <a:lstStyle/>
                    <a:p>
                      <a:pPr marL="5080" indent="-5080" algn="l" rtl="1">
                        <a:lnSpc>
                          <a:spcPct val="100000"/>
                        </a:lnSpc>
                        <a:spcBef>
                          <a:spcPts val="200"/>
                        </a:spcBef>
                        <a:spcAft>
                          <a:spcPts val="480"/>
                        </a:spcAft>
                      </a:pPr>
                      <a:r>
                        <a:rPr lang="en-US" sz="2400" b="0" dirty="0">
                          <a:effectLst/>
                        </a:rPr>
                        <a:t> Control Standers</a:t>
                      </a:r>
                      <a:endParaRPr lang="en-SG" sz="2400" b="0" dirty="0">
                        <a:solidFill>
                          <a:srgbClr val="181717"/>
                        </a:solidFill>
                        <a:effectLst/>
                        <a:latin typeface="Tajawal Bold" panose="020B0604020202020204" charset="-78"/>
                        <a:ea typeface="Calibri" panose="020F0502020204030204" pitchFamily="34" charset="0"/>
                        <a:cs typeface="Tajawal Bold" panose="020B0604020202020204" charset="-78"/>
                      </a:endParaRPr>
                    </a:p>
                  </a:txBody>
                  <a:tcPr marL="48267" marR="86573" marT="134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80" indent="-5080" algn="r" rtl="1">
                        <a:lnSpc>
                          <a:spcPct val="100000"/>
                        </a:lnSpc>
                        <a:spcBef>
                          <a:spcPts val="200"/>
                        </a:spcBef>
                        <a:spcAft>
                          <a:spcPts val="480"/>
                        </a:spcAft>
                      </a:pPr>
                      <a:r>
                        <a:rPr lang="ar-SA" sz="2400" b="0" dirty="0">
                          <a:effectLst/>
                          <a:latin typeface="Tajawal" panose="00000500000000000000" pitchFamily="2" charset="-78"/>
                          <a:cs typeface="Tajawal" panose="00000500000000000000" pitchFamily="2" charset="-78"/>
                        </a:rPr>
                        <a:t>المعاير الرقابية</a:t>
                      </a:r>
                      <a:endParaRPr lang="en-SG" sz="2400" b="0" dirty="0">
                        <a:solidFill>
                          <a:srgbClr val="181717"/>
                        </a:solidFill>
                        <a:effectLst/>
                        <a:latin typeface="Tajawal" panose="00000500000000000000" pitchFamily="2" charset="-78"/>
                        <a:ea typeface="Calibri" panose="020F0502020204030204" pitchFamily="34" charset="0"/>
                        <a:cs typeface="Tajawal" panose="00000500000000000000" pitchFamily="2" charset="-78"/>
                      </a:endParaRPr>
                    </a:p>
                  </a:txBody>
                  <a:tcPr marL="48267" marR="86573" marT="1341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12321">
                <a:tc>
                  <a:txBody>
                    <a:bodyPr/>
                    <a:lstStyle/>
                    <a:p>
                      <a:pPr marL="31750" indent="-5080" algn="l" rtl="1">
                        <a:lnSpc>
                          <a:spcPct val="100000"/>
                        </a:lnSpc>
                        <a:spcBef>
                          <a:spcPts val="200"/>
                        </a:spcBef>
                        <a:spcAft>
                          <a:spcPts val="480"/>
                        </a:spcAft>
                      </a:pPr>
                      <a:r>
                        <a:rPr lang="en-US" sz="2400" b="0" dirty="0">
                          <a:effectLst/>
                        </a:rPr>
                        <a:t>Direct Control</a:t>
                      </a:r>
                      <a:endParaRPr lang="en-SG" sz="2400" b="0" dirty="0">
                        <a:solidFill>
                          <a:srgbClr val="181717"/>
                        </a:solidFill>
                        <a:effectLst/>
                        <a:latin typeface="Tajawal Bold" panose="020B0604020202020204" charset="-78"/>
                        <a:ea typeface="Calibri" panose="020F0502020204030204" pitchFamily="34" charset="0"/>
                        <a:cs typeface="Tajawal Bold" panose="020B0604020202020204" charset="-78"/>
                      </a:endParaRPr>
                    </a:p>
                  </a:txBody>
                  <a:tcPr marL="48267" marR="86573" marT="134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80" indent="-5080" algn="r" rtl="1">
                        <a:lnSpc>
                          <a:spcPct val="100000"/>
                        </a:lnSpc>
                        <a:spcBef>
                          <a:spcPts val="200"/>
                        </a:spcBef>
                        <a:spcAft>
                          <a:spcPts val="480"/>
                        </a:spcAft>
                      </a:pPr>
                      <a:r>
                        <a:rPr lang="ar-SA" sz="2400" b="0" dirty="0">
                          <a:effectLst/>
                          <a:latin typeface="Tajawal" panose="00000500000000000000" pitchFamily="2" charset="-78"/>
                          <a:cs typeface="Tajawal" panose="00000500000000000000" pitchFamily="2" charset="-78"/>
                        </a:rPr>
                        <a:t>المتابعة المباشرة</a:t>
                      </a:r>
                      <a:endParaRPr lang="en-SG" sz="2400" b="0" dirty="0">
                        <a:solidFill>
                          <a:srgbClr val="181717"/>
                        </a:solidFill>
                        <a:effectLst/>
                        <a:latin typeface="Tajawal" panose="00000500000000000000" pitchFamily="2" charset="-78"/>
                        <a:ea typeface="Calibri" panose="020F0502020204030204" pitchFamily="34" charset="0"/>
                        <a:cs typeface="Tajawal" panose="00000500000000000000" pitchFamily="2" charset="-78"/>
                      </a:endParaRPr>
                    </a:p>
                  </a:txBody>
                  <a:tcPr marL="48267" marR="86573" marT="1341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12321">
                <a:tc>
                  <a:txBody>
                    <a:bodyPr/>
                    <a:lstStyle/>
                    <a:p>
                      <a:pPr marL="5080" indent="-5080" algn="l" rtl="1">
                        <a:lnSpc>
                          <a:spcPct val="100000"/>
                        </a:lnSpc>
                        <a:spcBef>
                          <a:spcPts val="200"/>
                        </a:spcBef>
                        <a:spcAft>
                          <a:spcPts val="480"/>
                        </a:spcAft>
                      </a:pPr>
                      <a:r>
                        <a:rPr lang="en-US" sz="2400" b="0" dirty="0">
                          <a:effectLst/>
                        </a:rPr>
                        <a:t> Indirect Control</a:t>
                      </a:r>
                      <a:endParaRPr lang="en-SG" sz="2400" b="0" dirty="0">
                        <a:solidFill>
                          <a:srgbClr val="181717"/>
                        </a:solidFill>
                        <a:effectLst/>
                        <a:latin typeface="Tajawal Bold" panose="020B0604020202020204" charset="-78"/>
                        <a:ea typeface="Calibri" panose="020F0502020204030204" pitchFamily="34" charset="0"/>
                        <a:cs typeface="Tajawal Bold" panose="020B0604020202020204" charset="-78"/>
                      </a:endParaRPr>
                    </a:p>
                  </a:txBody>
                  <a:tcPr marL="48267" marR="86573" marT="134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80" indent="-5080" algn="r" rtl="1">
                        <a:lnSpc>
                          <a:spcPct val="100000"/>
                        </a:lnSpc>
                        <a:spcBef>
                          <a:spcPts val="200"/>
                        </a:spcBef>
                        <a:spcAft>
                          <a:spcPts val="480"/>
                        </a:spcAft>
                      </a:pPr>
                      <a:r>
                        <a:rPr lang="ar-SA" sz="2400" b="0" dirty="0">
                          <a:effectLst/>
                          <a:latin typeface="Tajawal" panose="00000500000000000000" pitchFamily="2" charset="-78"/>
                          <a:cs typeface="Tajawal" panose="00000500000000000000" pitchFamily="2" charset="-78"/>
                        </a:rPr>
                        <a:t>المتابعة غير المباشرة</a:t>
                      </a:r>
                      <a:endParaRPr lang="en-SG" sz="2400" b="0" dirty="0">
                        <a:solidFill>
                          <a:srgbClr val="181717"/>
                        </a:solidFill>
                        <a:effectLst/>
                        <a:latin typeface="Tajawal" panose="00000500000000000000" pitchFamily="2" charset="-78"/>
                        <a:ea typeface="Calibri" panose="020F0502020204030204" pitchFamily="34" charset="0"/>
                        <a:cs typeface="Tajawal" panose="00000500000000000000" pitchFamily="2" charset="-78"/>
                      </a:endParaRPr>
                    </a:p>
                  </a:txBody>
                  <a:tcPr marL="48267" marR="86573" marT="1341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12321">
                <a:tc>
                  <a:txBody>
                    <a:bodyPr/>
                    <a:lstStyle/>
                    <a:p>
                      <a:pPr marL="31750" indent="-5080" algn="l" rtl="1">
                        <a:lnSpc>
                          <a:spcPct val="100000"/>
                        </a:lnSpc>
                        <a:spcBef>
                          <a:spcPts val="200"/>
                        </a:spcBef>
                        <a:spcAft>
                          <a:spcPts val="480"/>
                        </a:spcAft>
                      </a:pPr>
                      <a:r>
                        <a:rPr lang="en-US" sz="2400" b="0" dirty="0">
                          <a:effectLst/>
                        </a:rPr>
                        <a:t>Close Control Systems</a:t>
                      </a:r>
                      <a:endParaRPr lang="en-SG" sz="2400" b="0" dirty="0">
                        <a:solidFill>
                          <a:srgbClr val="181717"/>
                        </a:solidFill>
                        <a:effectLst/>
                        <a:latin typeface="Tajawal Bold" panose="020B0604020202020204" charset="-78"/>
                        <a:ea typeface="Calibri" panose="020F0502020204030204" pitchFamily="34" charset="0"/>
                        <a:cs typeface="Tajawal Bold" panose="020B0604020202020204" charset="-78"/>
                      </a:endParaRPr>
                    </a:p>
                  </a:txBody>
                  <a:tcPr marL="48267" marR="86573" marT="134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indent="-5080" algn="r" rtl="1">
                        <a:lnSpc>
                          <a:spcPct val="100000"/>
                        </a:lnSpc>
                        <a:spcBef>
                          <a:spcPts val="200"/>
                        </a:spcBef>
                        <a:spcAft>
                          <a:spcPts val="480"/>
                        </a:spcAft>
                      </a:pPr>
                      <a:r>
                        <a:rPr lang="ar-SA" sz="2400" b="0" dirty="0">
                          <a:effectLst/>
                          <a:latin typeface="Tajawal" panose="00000500000000000000" pitchFamily="2" charset="-78"/>
                          <a:cs typeface="Tajawal" panose="00000500000000000000" pitchFamily="2" charset="-78"/>
                        </a:rPr>
                        <a:t> نظم الرقابة المغلقة</a:t>
                      </a:r>
                      <a:endParaRPr lang="en-SG" sz="2400" b="0" dirty="0">
                        <a:solidFill>
                          <a:srgbClr val="181717"/>
                        </a:solidFill>
                        <a:effectLst/>
                        <a:latin typeface="Tajawal" panose="00000500000000000000" pitchFamily="2" charset="-78"/>
                        <a:ea typeface="Calibri" panose="020F0502020204030204" pitchFamily="34" charset="0"/>
                        <a:cs typeface="Tajawal" panose="00000500000000000000" pitchFamily="2" charset="-78"/>
                      </a:endParaRPr>
                    </a:p>
                  </a:txBody>
                  <a:tcPr marL="48267" marR="86573" marT="1341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321">
                <a:tc>
                  <a:txBody>
                    <a:bodyPr/>
                    <a:lstStyle/>
                    <a:p>
                      <a:pPr marL="31750" indent="-5080" algn="l" rtl="1">
                        <a:lnSpc>
                          <a:spcPct val="100000"/>
                        </a:lnSpc>
                        <a:spcBef>
                          <a:spcPts val="200"/>
                        </a:spcBef>
                        <a:spcAft>
                          <a:spcPts val="480"/>
                        </a:spcAft>
                      </a:pPr>
                      <a:r>
                        <a:rPr lang="en-US" sz="2400" b="0" dirty="0">
                          <a:effectLst/>
                        </a:rPr>
                        <a:t>Open Control Systems</a:t>
                      </a:r>
                      <a:endParaRPr lang="en-SG" sz="2400" b="0" dirty="0">
                        <a:solidFill>
                          <a:srgbClr val="181717"/>
                        </a:solidFill>
                        <a:effectLst/>
                        <a:latin typeface="Tajawal Bold" panose="020B0604020202020204" charset="-78"/>
                        <a:ea typeface="Calibri" panose="020F0502020204030204" pitchFamily="34" charset="0"/>
                        <a:cs typeface="Tajawal Bold" panose="020B0604020202020204" charset="-78"/>
                      </a:endParaRPr>
                    </a:p>
                  </a:txBody>
                  <a:tcPr marL="48267" marR="86573" marT="134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indent="-5080" algn="r" rtl="1">
                        <a:lnSpc>
                          <a:spcPct val="100000"/>
                        </a:lnSpc>
                        <a:spcBef>
                          <a:spcPts val="200"/>
                        </a:spcBef>
                        <a:spcAft>
                          <a:spcPts val="480"/>
                        </a:spcAft>
                      </a:pPr>
                      <a:r>
                        <a:rPr lang="ar-SA" sz="2400" b="0" dirty="0">
                          <a:effectLst/>
                          <a:latin typeface="Tajawal" panose="00000500000000000000" pitchFamily="2" charset="-78"/>
                          <a:cs typeface="Tajawal" panose="00000500000000000000" pitchFamily="2" charset="-78"/>
                        </a:rPr>
                        <a:t>نظم الرقابة المفتوحة</a:t>
                      </a:r>
                      <a:endParaRPr lang="en-SG" sz="2400" b="0" dirty="0">
                        <a:solidFill>
                          <a:srgbClr val="181717"/>
                        </a:solidFill>
                        <a:effectLst/>
                        <a:latin typeface="Tajawal" panose="00000500000000000000" pitchFamily="2" charset="-78"/>
                        <a:ea typeface="Calibri" panose="020F0502020204030204" pitchFamily="34" charset="0"/>
                        <a:cs typeface="Tajawal" panose="00000500000000000000" pitchFamily="2" charset="-78"/>
                      </a:endParaRPr>
                    </a:p>
                  </a:txBody>
                  <a:tcPr marL="48267" marR="86573" marT="1341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12321">
                <a:tc>
                  <a:txBody>
                    <a:bodyPr/>
                    <a:lstStyle/>
                    <a:p>
                      <a:pPr marL="31750" indent="-5080" algn="l" rtl="1">
                        <a:lnSpc>
                          <a:spcPct val="100000"/>
                        </a:lnSpc>
                        <a:spcBef>
                          <a:spcPts val="200"/>
                        </a:spcBef>
                        <a:spcAft>
                          <a:spcPts val="480"/>
                        </a:spcAft>
                      </a:pPr>
                      <a:r>
                        <a:rPr lang="en-US" sz="2400" b="0" dirty="0">
                          <a:effectLst/>
                        </a:rPr>
                        <a:t>Positive Control</a:t>
                      </a:r>
                      <a:endParaRPr lang="en-SG" sz="2400" b="0" dirty="0">
                        <a:solidFill>
                          <a:srgbClr val="181717"/>
                        </a:solidFill>
                        <a:effectLst/>
                        <a:latin typeface="Tajawal Bold" panose="020B0604020202020204" charset="-78"/>
                        <a:ea typeface="Calibri" panose="020F0502020204030204" pitchFamily="34" charset="0"/>
                        <a:cs typeface="Tajawal Bold" panose="020B0604020202020204" charset="-78"/>
                      </a:endParaRPr>
                    </a:p>
                  </a:txBody>
                  <a:tcPr marL="48267" marR="86573" marT="134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80" indent="-5080" algn="r" rtl="1">
                        <a:lnSpc>
                          <a:spcPct val="100000"/>
                        </a:lnSpc>
                        <a:spcBef>
                          <a:spcPts val="200"/>
                        </a:spcBef>
                        <a:spcAft>
                          <a:spcPts val="480"/>
                        </a:spcAft>
                      </a:pPr>
                      <a:r>
                        <a:rPr lang="ar-SA" sz="2400" b="0" dirty="0">
                          <a:effectLst/>
                          <a:latin typeface="Tajawal" panose="00000500000000000000" pitchFamily="2" charset="-78"/>
                          <a:cs typeface="Tajawal" panose="00000500000000000000" pitchFamily="2" charset="-78"/>
                        </a:rPr>
                        <a:t>الرقابة الإيجابية</a:t>
                      </a:r>
                      <a:endParaRPr lang="en-SG" sz="2400" b="0" dirty="0">
                        <a:solidFill>
                          <a:srgbClr val="181717"/>
                        </a:solidFill>
                        <a:effectLst/>
                        <a:latin typeface="Tajawal" panose="00000500000000000000" pitchFamily="2" charset="-78"/>
                        <a:ea typeface="Calibri" panose="020F0502020204030204" pitchFamily="34" charset="0"/>
                        <a:cs typeface="Tajawal" panose="00000500000000000000" pitchFamily="2" charset="-78"/>
                      </a:endParaRPr>
                    </a:p>
                  </a:txBody>
                  <a:tcPr marL="48267" marR="86573" marT="1341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321">
                <a:tc>
                  <a:txBody>
                    <a:bodyPr/>
                    <a:lstStyle/>
                    <a:p>
                      <a:pPr marL="31750" indent="-5080" algn="l" rtl="1">
                        <a:lnSpc>
                          <a:spcPct val="100000"/>
                        </a:lnSpc>
                        <a:spcBef>
                          <a:spcPts val="200"/>
                        </a:spcBef>
                        <a:spcAft>
                          <a:spcPts val="480"/>
                        </a:spcAft>
                      </a:pPr>
                      <a:r>
                        <a:rPr lang="en-US" sz="2400" b="0" dirty="0">
                          <a:effectLst/>
                        </a:rPr>
                        <a:t>Negative Control</a:t>
                      </a:r>
                      <a:endParaRPr lang="en-SG" sz="2400" b="0" dirty="0">
                        <a:solidFill>
                          <a:srgbClr val="181717"/>
                        </a:solidFill>
                        <a:effectLst/>
                        <a:latin typeface="Tajawal Bold" panose="020B0604020202020204" charset="-78"/>
                        <a:ea typeface="Calibri" panose="020F0502020204030204" pitchFamily="34" charset="0"/>
                        <a:cs typeface="Tajawal Bold" panose="020B0604020202020204" charset="-78"/>
                      </a:endParaRPr>
                    </a:p>
                  </a:txBody>
                  <a:tcPr marL="48267" marR="86573" marT="134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80" indent="-5080" algn="r" rtl="1">
                        <a:lnSpc>
                          <a:spcPct val="100000"/>
                        </a:lnSpc>
                        <a:spcBef>
                          <a:spcPts val="200"/>
                        </a:spcBef>
                        <a:spcAft>
                          <a:spcPts val="480"/>
                        </a:spcAft>
                      </a:pPr>
                      <a:r>
                        <a:rPr lang="ar-SA" sz="2400" b="0" dirty="0">
                          <a:effectLst/>
                          <a:latin typeface="Tajawal" panose="00000500000000000000" pitchFamily="2" charset="-78"/>
                          <a:cs typeface="Tajawal" panose="00000500000000000000" pitchFamily="2" charset="-78"/>
                        </a:rPr>
                        <a:t>الرقابة السلبية</a:t>
                      </a:r>
                      <a:endParaRPr lang="en-SG" sz="2400" b="0" dirty="0">
                        <a:solidFill>
                          <a:srgbClr val="181717"/>
                        </a:solidFill>
                        <a:effectLst/>
                        <a:latin typeface="Tajawal" panose="00000500000000000000" pitchFamily="2" charset="-78"/>
                        <a:ea typeface="Calibri" panose="020F0502020204030204" pitchFamily="34" charset="0"/>
                        <a:cs typeface="Tajawal" panose="00000500000000000000" pitchFamily="2" charset="-78"/>
                      </a:endParaRPr>
                    </a:p>
                  </a:txBody>
                  <a:tcPr marL="48267" marR="86573" marT="1341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612321">
                <a:tc>
                  <a:txBody>
                    <a:bodyPr/>
                    <a:lstStyle/>
                    <a:p>
                      <a:pPr marL="31750" indent="-5080" algn="l" rtl="1">
                        <a:lnSpc>
                          <a:spcPct val="100000"/>
                        </a:lnSpc>
                        <a:spcBef>
                          <a:spcPts val="200"/>
                        </a:spcBef>
                        <a:spcAft>
                          <a:spcPts val="480"/>
                        </a:spcAft>
                      </a:pPr>
                      <a:r>
                        <a:rPr lang="en-US" sz="2400" b="0" dirty="0">
                          <a:effectLst/>
                        </a:rPr>
                        <a:t>Financial Control</a:t>
                      </a:r>
                      <a:endParaRPr lang="en-SG" sz="2400" b="0" dirty="0">
                        <a:solidFill>
                          <a:srgbClr val="181717"/>
                        </a:solidFill>
                        <a:effectLst/>
                        <a:latin typeface="Tajawal Bold" panose="020B0604020202020204" charset="-78"/>
                        <a:ea typeface="Calibri" panose="020F0502020204030204" pitchFamily="34" charset="0"/>
                        <a:cs typeface="Tajawal Bold" panose="020B0604020202020204" charset="-78"/>
                      </a:endParaRPr>
                    </a:p>
                  </a:txBody>
                  <a:tcPr marL="48267" marR="86573" marT="134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indent="-5080" algn="r" rtl="1">
                        <a:lnSpc>
                          <a:spcPct val="100000"/>
                        </a:lnSpc>
                        <a:spcBef>
                          <a:spcPts val="200"/>
                        </a:spcBef>
                        <a:spcAft>
                          <a:spcPts val="480"/>
                        </a:spcAft>
                      </a:pPr>
                      <a:r>
                        <a:rPr lang="ar-SA" sz="2400" b="0" dirty="0">
                          <a:effectLst/>
                          <a:latin typeface="Tajawal" panose="00000500000000000000" pitchFamily="2" charset="-78"/>
                          <a:cs typeface="Tajawal" panose="00000500000000000000" pitchFamily="2" charset="-78"/>
                        </a:rPr>
                        <a:t>معاير مالية</a:t>
                      </a:r>
                      <a:endParaRPr lang="en-SG" sz="2400" b="0" dirty="0">
                        <a:solidFill>
                          <a:srgbClr val="181717"/>
                        </a:solidFill>
                        <a:effectLst/>
                        <a:latin typeface="Tajawal" panose="00000500000000000000" pitchFamily="2" charset="-78"/>
                        <a:ea typeface="Calibri" panose="020F0502020204030204" pitchFamily="34" charset="0"/>
                        <a:cs typeface="Tajawal" panose="00000500000000000000" pitchFamily="2" charset="-78"/>
                      </a:endParaRPr>
                    </a:p>
                  </a:txBody>
                  <a:tcPr marL="48267" marR="86573" marT="1341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612321">
                <a:tc>
                  <a:txBody>
                    <a:bodyPr/>
                    <a:lstStyle/>
                    <a:p>
                      <a:pPr marL="31750" indent="-5080" algn="l" rtl="1">
                        <a:lnSpc>
                          <a:spcPct val="100000"/>
                        </a:lnSpc>
                        <a:spcBef>
                          <a:spcPts val="200"/>
                        </a:spcBef>
                        <a:spcAft>
                          <a:spcPts val="480"/>
                        </a:spcAft>
                      </a:pPr>
                      <a:r>
                        <a:rPr lang="en-US" sz="2400" b="0" dirty="0">
                          <a:effectLst/>
                        </a:rPr>
                        <a:t>Productive Standers</a:t>
                      </a:r>
                      <a:endParaRPr lang="en-SG" sz="2400" b="0" dirty="0">
                        <a:solidFill>
                          <a:srgbClr val="181717"/>
                        </a:solidFill>
                        <a:effectLst/>
                        <a:latin typeface="Tajawal Bold" panose="020B0604020202020204" charset="-78"/>
                        <a:ea typeface="Calibri" panose="020F0502020204030204" pitchFamily="34" charset="0"/>
                        <a:cs typeface="Tajawal Bold" panose="020B0604020202020204" charset="-78"/>
                      </a:endParaRPr>
                    </a:p>
                  </a:txBody>
                  <a:tcPr marL="48267" marR="86573" marT="134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80" indent="-5080" algn="r" rtl="1">
                        <a:lnSpc>
                          <a:spcPct val="100000"/>
                        </a:lnSpc>
                        <a:spcBef>
                          <a:spcPts val="200"/>
                        </a:spcBef>
                        <a:spcAft>
                          <a:spcPts val="480"/>
                        </a:spcAft>
                      </a:pPr>
                      <a:r>
                        <a:rPr lang="ar-SA" sz="2400" b="0" dirty="0">
                          <a:effectLst/>
                          <a:latin typeface="Tajawal" panose="00000500000000000000" pitchFamily="2" charset="-78"/>
                          <a:cs typeface="Tajawal" panose="00000500000000000000" pitchFamily="2" charset="-78"/>
                        </a:rPr>
                        <a:t>معاير إنتاجية</a:t>
                      </a:r>
                      <a:endParaRPr lang="en-SG" sz="2400" b="0" dirty="0">
                        <a:solidFill>
                          <a:srgbClr val="181717"/>
                        </a:solidFill>
                        <a:effectLst/>
                        <a:latin typeface="Tajawal" panose="00000500000000000000" pitchFamily="2" charset="-78"/>
                        <a:ea typeface="Calibri" panose="020F0502020204030204" pitchFamily="34" charset="0"/>
                        <a:cs typeface="Tajawal" panose="00000500000000000000" pitchFamily="2" charset="-78"/>
                      </a:endParaRPr>
                    </a:p>
                  </a:txBody>
                  <a:tcPr marL="48267" marR="86573" marT="1341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612321">
                <a:tc>
                  <a:txBody>
                    <a:bodyPr/>
                    <a:lstStyle/>
                    <a:p>
                      <a:pPr marL="31750" indent="-5080" algn="l" rtl="1">
                        <a:lnSpc>
                          <a:spcPct val="100000"/>
                        </a:lnSpc>
                        <a:spcBef>
                          <a:spcPts val="200"/>
                        </a:spcBef>
                        <a:spcAft>
                          <a:spcPts val="480"/>
                        </a:spcAft>
                      </a:pPr>
                      <a:r>
                        <a:rPr lang="en-US" sz="2400" b="0" dirty="0">
                          <a:effectLst/>
                        </a:rPr>
                        <a:t>Marketing Standers</a:t>
                      </a:r>
                      <a:endParaRPr lang="en-SG" sz="2400" b="0" dirty="0">
                        <a:solidFill>
                          <a:srgbClr val="181717"/>
                        </a:solidFill>
                        <a:effectLst/>
                        <a:latin typeface="Tajawal Bold" panose="020B0604020202020204" charset="-78"/>
                        <a:ea typeface="Calibri" panose="020F0502020204030204" pitchFamily="34" charset="0"/>
                        <a:cs typeface="Tajawal Bold" panose="020B0604020202020204" charset="-78"/>
                      </a:endParaRPr>
                    </a:p>
                  </a:txBody>
                  <a:tcPr marL="48267" marR="86573" marT="134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indent="-5080" algn="r" rtl="1">
                        <a:lnSpc>
                          <a:spcPct val="100000"/>
                        </a:lnSpc>
                        <a:spcBef>
                          <a:spcPts val="200"/>
                        </a:spcBef>
                        <a:spcAft>
                          <a:spcPts val="480"/>
                        </a:spcAft>
                      </a:pPr>
                      <a:r>
                        <a:rPr lang="ar-SA" sz="2400" b="0" dirty="0">
                          <a:effectLst/>
                          <a:latin typeface="Tajawal" panose="00000500000000000000" pitchFamily="2" charset="-78"/>
                          <a:cs typeface="Tajawal" panose="00000500000000000000" pitchFamily="2" charset="-78"/>
                        </a:rPr>
                        <a:t>معاير تسويقية</a:t>
                      </a:r>
                      <a:endParaRPr lang="en-SG" sz="2400" b="0" dirty="0">
                        <a:solidFill>
                          <a:srgbClr val="181717"/>
                        </a:solidFill>
                        <a:effectLst/>
                        <a:latin typeface="Tajawal" panose="00000500000000000000" pitchFamily="2" charset="-78"/>
                        <a:ea typeface="Calibri" panose="020F0502020204030204" pitchFamily="34" charset="0"/>
                        <a:cs typeface="Tajawal" panose="00000500000000000000" pitchFamily="2" charset="-78"/>
                      </a:endParaRPr>
                    </a:p>
                  </a:txBody>
                  <a:tcPr marL="48267" marR="86573" marT="1341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612321">
                <a:tc>
                  <a:txBody>
                    <a:bodyPr/>
                    <a:lstStyle/>
                    <a:p>
                      <a:pPr marL="31750" indent="-5080" algn="l" rtl="1">
                        <a:lnSpc>
                          <a:spcPct val="100000"/>
                        </a:lnSpc>
                        <a:spcBef>
                          <a:spcPts val="200"/>
                        </a:spcBef>
                        <a:spcAft>
                          <a:spcPts val="480"/>
                        </a:spcAft>
                      </a:pPr>
                      <a:r>
                        <a:rPr lang="en-US" sz="2400" b="0" dirty="0">
                          <a:effectLst/>
                        </a:rPr>
                        <a:t>Personal Standers</a:t>
                      </a:r>
                      <a:endParaRPr lang="en-SG" sz="2400" b="0" dirty="0">
                        <a:solidFill>
                          <a:srgbClr val="181717"/>
                        </a:solidFill>
                        <a:effectLst/>
                        <a:latin typeface="Tajawal Bold" panose="020B0604020202020204" charset="-78"/>
                        <a:ea typeface="Calibri" panose="020F0502020204030204" pitchFamily="34" charset="0"/>
                        <a:cs typeface="Tajawal Bold" panose="020B0604020202020204" charset="-78"/>
                      </a:endParaRPr>
                    </a:p>
                  </a:txBody>
                  <a:tcPr marL="48267" marR="86573" marT="134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indent="-5080" algn="r" rtl="1">
                        <a:lnSpc>
                          <a:spcPct val="100000"/>
                        </a:lnSpc>
                        <a:spcBef>
                          <a:spcPts val="200"/>
                        </a:spcBef>
                        <a:spcAft>
                          <a:spcPts val="480"/>
                        </a:spcAft>
                      </a:pPr>
                      <a:r>
                        <a:rPr lang="ar-SA" sz="2400" b="0" dirty="0">
                          <a:effectLst/>
                          <a:latin typeface="Tajawal" panose="00000500000000000000" pitchFamily="2" charset="-78"/>
                          <a:cs typeface="Tajawal" panose="00000500000000000000" pitchFamily="2" charset="-78"/>
                        </a:rPr>
                        <a:t>معاير أفراد</a:t>
                      </a:r>
                      <a:endParaRPr lang="en-SG" sz="2400" b="0" dirty="0">
                        <a:solidFill>
                          <a:srgbClr val="181717"/>
                        </a:solidFill>
                        <a:effectLst/>
                        <a:latin typeface="Tajawal" panose="00000500000000000000" pitchFamily="2" charset="-78"/>
                        <a:ea typeface="Calibri" panose="020F0502020204030204" pitchFamily="34" charset="0"/>
                        <a:cs typeface="Tajawal" panose="00000500000000000000" pitchFamily="2" charset="-78"/>
                      </a:endParaRPr>
                    </a:p>
                  </a:txBody>
                  <a:tcPr marL="48267" marR="86573" marT="1341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sp>
        <p:nvSpPr>
          <p:cNvPr id="5" name="Rounded Rectangle 4"/>
          <p:cNvSpPr/>
          <p:nvPr/>
        </p:nvSpPr>
        <p:spPr>
          <a:xfrm>
            <a:off x="6096000" y="190500"/>
            <a:ext cx="6019800" cy="12192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42"/>
          <p:cNvGrpSpPr/>
          <p:nvPr/>
        </p:nvGrpSpPr>
        <p:grpSpPr>
          <a:xfrm>
            <a:off x="17259300" y="0"/>
            <a:ext cx="1694792" cy="10287000"/>
            <a:chOff x="0" y="0"/>
            <a:chExt cx="446365" cy="2709333"/>
          </a:xfrm>
        </p:grpSpPr>
        <p:sp>
          <p:nvSpPr>
            <p:cNvPr id="8" name="Freeform 4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9" name="TextBox 44"/>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10" name="Group 48"/>
          <p:cNvGrpSpPr/>
          <p:nvPr/>
        </p:nvGrpSpPr>
        <p:grpSpPr>
          <a:xfrm>
            <a:off x="0" y="0"/>
            <a:ext cx="1028700" cy="1028700"/>
            <a:chOff x="0" y="0"/>
            <a:chExt cx="812800" cy="812800"/>
          </a:xfrm>
        </p:grpSpPr>
        <p:sp>
          <p:nvSpPr>
            <p:cNvPr id="11"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12"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3" name="TextBox 51"/>
          <p:cNvSpPr txBox="1"/>
          <p:nvPr/>
        </p:nvSpPr>
        <p:spPr>
          <a:xfrm>
            <a:off x="6524443" y="276225"/>
            <a:ext cx="5159425" cy="1002197"/>
          </a:xfrm>
          <a:prstGeom prst="rect">
            <a:avLst/>
          </a:prstGeom>
        </p:spPr>
        <p:txBody>
          <a:bodyPr lIns="0" tIns="0" rIns="0" bIns="0" rtlCol="0" anchor="t">
            <a:spAutoFit/>
          </a:bodyPr>
          <a:lstStyle/>
          <a:p>
            <a:pPr algn="ctr" rtl="1">
              <a:lnSpc>
                <a:spcPts val="8539"/>
              </a:lnSpc>
              <a:spcBef>
                <a:spcPct val="0"/>
              </a:spcBef>
            </a:pPr>
            <a:r>
              <a:rPr lang="ar-EG" sz="4800" b="1" dirty="0">
                <a:solidFill>
                  <a:schemeClr val="bg1"/>
                </a:solidFill>
                <a:latin typeface="Tajawal Bold"/>
                <a:ea typeface="Tajawal Bold"/>
                <a:cs typeface="Tajawal Bold"/>
                <a:sym typeface="Tajawal Bold"/>
                <a:rtl/>
              </a:rPr>
              <a:t>المصطلحات</a:t>
            </a:r>
          </a:p>
        </p:txBody>
      </p:sp>
      <p:grpSp>
        <p:nvGrpSpPr>
          <p:cNvPr id="14" name="Group 8"/>
          <p:cNvGrpSpPr/>
          <p:nvPr/>
        </p:nvGrpSpPr>
        <p:grpSpPr>
          <a:xfrm>
            <a:off x="0" y="6690087"/>
            <a:ext cx="1028700" cy="3177813"/>
            <a:chOff x="0" y="0"/>
            <a:chExt cx="812800" cy="2510865"/>
          </a:xfrm>
        </p:grpSpPr>
        <p:sp>
          <p:nvSpPr>
            <p:cNvPr id="15"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16"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17"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18"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2"/>
            <a:stretch>
              <a:fillRect/>
            </a:stretch>
          </a:blipFill>
        </p:spPr>
        <p:txBody>
          <a:bodyPr/>
          <a:lstStyle/>
          <a:p>
            <a:endParaRPr lang="en-US"/>
          </a:p>
        </p:txBody>
      </p:sp>
      <p:sp>
        <p:nvSpPr>
          <p:cNvPr id="19" name="TextBox 18"/>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23</a:t>
            </a:r>
          </a:p>
        </p:txBody>
      </p:sp>
    </p:spTree>
    <p:extLst>
      <p:ext uri="{BB962C8B-B14F-4D97-AF65-F5344CB8AC3E}">
        <p14:creationId xmlns:p14="http://schemas.microsoft.com/office/powerpoint/2010/main" val="1486208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7109187"/>
            <a:ext cx="1028700" cy="3177813"/>
            <a:chOff x="0" y="0"/>
            <a:chExt cx="812800" cy="2510865"/>
          </a:xfrm>
        </p:grpSpPr>
        <p:sp>
          <p:nvSpPr>
            <p:cNvPr id="3" name="Freeform 3"/>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254896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0" y="7109187"/>
            <a:ext cx="11842469" cy="3177813"/>
            <a:chOff x="0" y="0"/>
            <a:chExt cx="9357013" cy="2510865"/>
          </a:xfrm>
        </p:grpSpPr>
        <p:sp>
          <p:nvSpPr>
            <p:cNvPr id="6" name="Freeform 6"/>
            <p:cNvSpPr/>
            <p:nvPr/>
          </p:nvSpPr>
          <p:spPr>
            <a:xfrm>
              <a:off x="0" y="0"/>
              <a:ext cx="9357013" cy="2510865"/>
            </a:xfrm>
            <a:custGeom>
              <a:avLst/>
              <a:gdLst/>
              <a:ahLst/>
              <a:cxnLst/>
              <a:rect l="l" t="t" r="r" b="b"/>
              <a:pathLst>
                <a:path w="9357013" h="2510865">
                  <a:moveTo>
                    <a:pt x="0" y="0"/>
                  </a:moveTo>
                  <a:lnTo>
                    <a:pt x="9357013" y="0"/>
                  </a:lnTo>
                  <a:lnTo>
                    <a:pt x="9357013" y="2510865"/>
                  </a:lnTo>
                  <a:lnTo>
                    <a:pt x="0" y="2510865"/>
                  </a:lnTo>
                  <a:close/>
                </a:path>
              </a:pathLst>
            </a:custGeom>
            <a:solidFill>
              <a:srgbClr val="F6F6F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9357013" cy="254896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7259300" y="0"/>
            <a:ext cx="1028700" cy="1028700"/>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609914" y="0"/>
            <a:ext cx="1694792" cy="10287000"/>
            <a:chOff x="0" y="0"/>
            <a:chExt cx="446365" cy="2709333"/>
          </a:xfrm>
        </p:grpSpPr>
        <p:sp>
          <p:nvSpPr>
            <p:cNvPr id="12" name="Freeform 12"/>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0" y="-38100"/>
              <a:ext cx="446365" cy="274743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a:off x="10853887" y="786854"/>
            <a:ext cx="1977164" cy="1977164"/>
            <a:chOff x="0" y="0"/>
            <a:chExt cx="812800" cy="812800"/>
          </a:xfrm>
        </p:grpSpPr>
        <p:sp>
          <p:nvSpPr>
            <p:cNvPr id="15" name="Freeform 15"/>
            <p:cNvSpPr/>
            <p:nvPr/>
          </p:nvSpPr>
          <p:spPr>
            <a:xfrm>
              <a:off x="0" y="0"/>
              <a:ext cx="812800" cy="812800"/>
            </a:xfrm>
            <a:custGeom>
              <a:avLst/>
              <a:gdLst/>
              <a:ahLst/>
              <a:cxnLst/>
              <a:rect l="l" t="t" r="r" b="b"/>
              <a:pathLst>
                <a:path w="812800" h="812800">
                  <a:moveTo>
                    <a:pt x="199699" y="0"/>
                  </a:moveTo>
                  <a:lnTo>
                    <a:pt x="613101" y="0"/>
                  </a:lnTo>
                  <a:cubicBezTo>
                    <a:pt x="666064" y="0"/>
                    <a:pt x="716859" y="21040"/>
                    <a:pt x="754309" y="58491"/>
                  </a:cubicBezTo>
                  <a:cubicBezTo>
                    <a:pt x="791760" y="95941"/>
                    <a:pt x="812800" y="146736"/>
                    <a:pt x="812800" y="199699"/>
                  </a:cubicBezTo>
                  <a:lnTo>
                    <a:pt x="812800" y="613101"/>
                  </a:lnTo>
                  <a:cubicBezTo>
                    <a:pt x="812800" y="666064"/>
                    <a:pt x="791760" y="716859"/>
                    <a:pt x="754309" y="754309"/>
                  </a:cubicBezTo>
                  <a:cubicBezTo>
                    <a:pt x="716859" y="791760"/>
                    <a:pt x="666064" y="812800"/>
                    <a:pt x="613101" y="812800"/>
                  </a:cubicBezTo>
                  <a:lnTo>
                    <a:pt x="199699" y="812800"/>
                  </a:lnTo>
                  <a:cubicBezTo>
                    <a:pt x="146736" y="812800"/>
                    <a:pt x="95941" y="791760"/>
                    <a:pt x="58491" y="754309"/>
                  </a:cubicBezTo>
                  <a:cubicBezTo>
                    <a:pt x="21040" y="716859"/>
                    <a:pt x="0" y="666064"/>
                    <a:pt x="0" y="613101"/>
                  </a:cubicBezTo>
                  <a:lnTo>
                    <a:pt x="0" y="199699"/>
                  </a:lnTo>
                  <a:cubicBezTo>
                    <a:pt x="0" y="146736"/>
                    <a:pt x="21040" y="95941"/>
                    <a:pt x="58491" y="58491"/>
                  </a:cubicBezTo>
                  <a:cubicBezTo>
                    <a:pt x="95941" y="21040"/>
                    <a:pt x="146736" y="0"/>
                    <a:pt x="199699" y="0"/>
                  </a:cubicBezTo>
                  <a:close/>
                </a:path>
              </a:pathLst>
            </a:custGeom>
            <a:solidFill>
              <a:srgbClr val="795B12">
                <a:alpha val="2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a:off x="8484493" y="9014056"/>
            <a:ext cx="2545888" cy="2545888"/>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9804"/>
                </a:srgbClr>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20"/>
          <p:cNvSpPr/>
          <p:nvPr/>
        </p:nvSpPr>
        <p:spPr>
          <a:xfrm>
            <a:off x="12194959" y="2206326"/>
            <a:ext cx="4711851" cy="7427548"/>
          </a:xfrm>
          <a:custGeom>
            <a:avLst/>
            <a:gdLst/>
            <a:ahLst/>
            <a:cxnLst/>
            <a:rect l="l" t="t" r="r" b="b"/>
            <a:pathLst>
              <a:path w="4711851" h="7427548">
                <a:moveTo>
                  <a:pt x="0" y="0"/>
                </a:moveTo>
                <a:lnTo>
                  <a:pt x="4711851" y="0"/>
                </a:lnTo>
                <a:lnTo>
                  <a:pt x="4711851" y="7427547"/>
                </a:lnTo>
                <a:lnTo>
                  <a:pt x="0" y="7427547"/>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7">
            <a:extLst>
              <a:ext uri="{FF2B5EF4-FFF2-40B4-BE49-F238E27FC236}">
                <a16:creationId xmlns:a16="http://schemas.microsoft.com/office/drawing/2014/main" id="{0D678B1C-ECFD-F9A6-20AE-83A6E6614F6A}"/>
              </a:ext>
            </a:extLst>
          </p:cNvPr>
          <p:cNvSpPr/>
          <p:nvPr/>
        </p:nvSpPr>
        <p:spPr>
          <a:xfrm>
            <a:off x="1381190" y="7436114"/>
            <a:ext cx="2457037" cy="2475737"/>
          </a:xfrm>
          <a:custGeom>
            <a:avLst/>
            <a:gdLst/>
            <a:ahLst/>
            <a:cxnLst/>
            <a:rect l="l" t="t" r="r" b="b"/>
            <a:pathLst>
              <a:path w="2165766" h="2262787">
                <a:moveTo>
                  <a:pt x="0" y="0"/>
                </a:moveTo>
                <a:lnTo>
                  <a:pt x="2165766" y="0"/>
                </a:lnTo>
                <a:lnTo>
                  <a:pt x="2165766" y="2262788"/>
                </a:lnTo>
                <a:lnTo>
                  <a:pt x="0" y="2262788"/>
                </a:lnTo>
                <a:lnTo>
                  <a:pt x="0" y="0"/>
                </a:lnTo>
                <a:close/>
              </a:path>
            </a:pathLst>
          </a:custGeom>
          <a:blipFill>
            <a:blip r:embed="rId3"/>
            <a:stretch>
              <a:fillRect l="-42748" t="-38645" r="-44844" b="-4090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242A99DA-DB13-4D3A-3342-352C8451F247}"/>
              </a:ext>
            </a:extLst>
          </p:cNvPr>
          <p:cNvSpPr txBox="1"/>
          <p:nvPr/>
        </p:nvSpPr>
        <p:spPr>
          <a:xfrm>
            <a:off x="4627465" y="7603100"/>
            <a:ext cx="6172200" cy="156966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4800" b="0" i="0" u="none" strike="noStrike" kern="1200" cap="none" spc="0" normalizeH="0" baseline="0" noProof="0" dirty="0">
                <a:ln>
                  <a:noFill/>
                </a:ln>
                <a:solidFill>
                  <a:prstClr val="black"/>
                </a:solidFill>
                <a:effectLst/>
                <a:uLnTx/>
                <a:uFillTx/>
                <a:latin typeface="29LT Bukra Bold" panose="000B0903020204020204" pitchFamily="34" charset="-78"/>
                <a:ea typeface="+mn-ea"/>
                <a:cs typeface="29LT Bukra Bold" panose="000B0903020204020204" pitchFamily="34" charset="-78"/>
              </a:rPr>
              <a:t>لمزيد من الوسائل والكتب:</a:t>
            </a:r>
            <a:endParaRPr kumimoji="0" lang="en-US" sz="4800" b="0" i="0" u="none" strike="noStrike" kern="1200" cap="none" spc="0" normalizeH="0" baseline="0" noProof="0" dirty="0">
              <a:ln>
                <a:noFill/>
              </a:ln>
              <a:solidFill>
                <a:prstClr val="black"/>
              </a:solidFill>
              <a:effectLst/>
              <a:uLnTx/>
              <a:uFillTx/>
              <a:latin typeface="29LT Bukra Bold" panose="000B0903020204020204" pitchFamily="34" charset="-78"/>
              <a:ea typeface="+mn-ea"/>
              <a:cs typeface="29LT Bukra Bold" panose="000B0903020204020204" pitchFamily="34" charset="-78"/>
            </a:endParaRPr>
          </a:p>
        </p:txBody>
      </p:sp>
      <p:sp>
        <p:nvSpPr>
          <p:cNvPr id="26" name="TextBox 25">
            <a:extLst>
              <a:ext uri="{FF2B5EF4-FFF2-40B4-BE49-F238E27FC236}">
                <a16:creationId xmlns:a16="http://schemas.microsoft.com/office/drawing/2014/main" id="{E0C7693F-2F24-27C1-3760-DEDB667478E3}"/>
              </a:ext>
            </a:extLst>
          </p:cNvPr>
          <p:cNvSpPr txBox="1"/>
          <p:nvPr/>
        </p:nvSpPr>
        <p:spPr>
          <a:xfrm>
            <a:off x="2978431" y="2529074"/>
            <a:ext cx="7632450" cy="6667851"/>
          </a:xfrm>
          <a:prstGeom prst="rect">
            <a:avLst/>
          </a:prstGeom>
          <a:noFill/>
        </p:spPr>
        <p:txBody>
          <a:bodyPr wrap="square" rtlCol="0">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ar-SA" sz="8800" b="0" i="0" u="none" strike="noStrike" kern="1200" cap="none" spc="0" normalizeH="0" baseline="0" noProof="0" dirty="0">
                <a:ln>
                  <a:noFill/>
                </a:ln>
                <a:solidFill>
                  <a:prstClr val="black"/>
                </a:solidFill>
                <a:effectLst/>
                <a:uLnTx/>
                <a:uFillTx/>
                <a:latin typeface="29LT Bukra Bold" panose="000B0903020204020204" pitchFamily="34" charset="-78"/>
                <a:ea typeface="+mn-ea"/>
                <a:cs typeface="29LT Bukra Bold" panose="000B0903020204020204" pitchFamily="34" charset="-78"/>
              </a:rPr>
              <a:t>شكرًا لحسن استماعكم</a:t>
            </a: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ar-SA" sz="8800" b="0" i="0" u="none" strike="noStrike" kern="1200" cap="none" spc="0" normalizeH="0" baseline="0" noProof="0" dirty="0">
              <a:ln>
                <a:noFill/>
              </a:ln>
              <a:solidFill>
                <a:prstClr val="black"/>
              </a:solidFill>
              <a:effectLst/>
              <a:uLnTx/>
              <a:uFillTx/>
              <a:latin typeface="29LT Bukra Bold" panose="000B0903020204020204" pitchFamily="34" charset="-78"/>
              <a:ea typeface="+mn-ea"/>
              <a:cs typeface="29LT Bukra Bold" panose="000B0903020204020204" pitchFamily="34" charset="-7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29LT Bukra Bold" panose="000B0903020204020204" pitchFamily="34" charset="-78"/>
              <a:ea typeface="+mn-ea"/>
              <a:cs typeface="29LT Bukra Bold" panose="000B0903020204020204" pitchFamily="34" charset="-78"/>
            </a:endParaRPr>
          </a:p>
        </p:txBody>
      </p:sp>
      <p:sp>
        <p:nvSpPr>
          <p:cNvPr id="21" name="TextBox 31">
            <a:extLst>
              <a:ext uri="{FF2B5EF4-FFF2-40B4-BE49-F238E27FC236}">
                <a16:creationId xmlns:a16="http://schemas.microsoft.com/office/drawing/2014/main" id="{CE79E880-FD3E-5C85-765D-944C7E1953B2}"/>
              </a:ext>
            </a:extLst>
          </p:cNvPr>
          <p:cNvSpPr txBox="1"/>
          <p:nvPr/>
        </p:nvSpPr>
        <p:spPr>
          <a:xfrm>
            <a:off x="6424098" y="9208727"/>
            <a:ext cx="2457036" cy="970907"/>
          </a:xfrm>
          <a:prstGeom prst="rect">
            <a:avLst/>
          </a:prstGeom>
        </p:spPr>
        <p:txBody>
          <a:bodyPr wrap="square" lIns="0" tIns="0" rIns="0" bIns="0">
            <a:spAutoFit/>
          </a:bodyPr>
          <a:lstStyle/>
          <a:p>
            <a:pPr marL="0" marR="0" lvl="0" indent="0" algn="l" defTabSz="914445" rtl="0" eaLnBrk="1" fontAlgn="auto" latinLnBrk="0" hangingPunct="1">
              <a:lnSpc>
                <a:spcPts val="3995"/>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dec Pro"/>
                <a:ea typeface="Codec Pro"/>
                <a:cs typeface="Codec Pro"/>
                <a:sym typeface="Codec Pro"/>
                <a:hlinkClick r:id="rId4"/>
              </a:rPr>
              <a:t>www.edarah.net</a:t>
            </a:r>
            <a:endParaRPr kumimoji="0" lang="en-US" sz="2400" b="0" i="0" u="none" strike="noStrike" kern="1200" cap="none" spc="0" normalizeH="0" baseline="0" noProof="0" dirty="0">
              <a:ln>
                <a:noFill/>
              </a:ln>
              <a:solidFill>
                <a:prstClr val="black"/>
              </a:solidFill>
              <a:effectLst/>
              <a:uLnTx/>
              <a:uFillTx/>
              <a:latin typeface="Codec Pro"/>
              <a:ea typeface="Codec Pro"/>
              <a:cs typeface="Codec Pro"/>
              <a:sym typeface="Codec Pro"/>
            </a:endParaRPr>
          </a:p>
          <a:p>
            <a:pPr marL="0" marR="0" lvl="0" indent="0" algn="l" defTabSz="914445" rtl="0" eaLnBrk="1" fontAlgn="auto" latinLnBrk="0" hangingPunct="1">
              <a:lnSpc>
                <a:spcPts val="3995"/>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dec Pro"/>
              <a:ea typeface="Codec Pro"/>
              <a:cs typeface="Codec Pro"/>
              <a:sym typeface="Codec Pro"/>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57766" y="8801100"/>
            <a:ext cx="11830234" cy="1485900"/>
            <a:chOff x="0" y="0"/>
            <a:chExt cx="9347345" cy="2510865"/>
          </a:xfrm>
        </p:grpSpPr>
        <p:sp>
          <p:nvSpPr>
            <p:cNvPr id="3" name="Freeform 3"/>
            <p:cNvSpPr/>
            <p:nvPr/>
          </p:nvSpPr>
          <p:spPr>
            <a:xfrm>
              <a:off x="0" y="0"/>
              <a:ext cx="9347345" cy="2510865"/>
            </a:xfrm>
            <a:custGeom>
              <a:avLst/>
              <a:gdLst/>
              <a:ahLst/>
              <a:cxnLst/>
              <a:rect l="l" t="t" r="r" b="b"/>
              <a:pathLst>
                <a:path w="9347345" h="2510865">
                  <a:moveTo>
                    <a:pt x="0" y="0"/>
                  </a:moveTo>
                  <a:lnTo>
                    <a:pt x="9347345" y="0"/>
                  </a:lnTo>
                  <a:lnTo>
                    <a:pt x="9347345" y="2510865"/>
                  </a:lnTo>
                  <a:lnTo>
                    <a:pt x="0" y="2510865"/>
                  </a:lnTo>
                  <a:close/>
                </a:path>
              </a:pathLst>
            </a:custGeom>
            <a:solidFill>
              <a:srgbClr val="F6F6F6"/>
            </a:solidFill>
          </p:spPr>
          <p:txBody>
            <a:bodyPr/>
            <a:lstStyle/>
            <a:p>
              <a:endParaRPr lang="en-US"/>
            </a:p>
          </p:txBody>
        </p:sp>
        <p:sp>
          <p:nvSpPr>
            <p:cNvPr id="4" name="TextBox 4"/>
            <p:cNvSpPr txBox="1"/>
            <p:nvPr/>
          </p:nvSpPr>
          <p:spPr>
            <a:xfrm>
              <a:off x="0" y="-38100"/>
              <a:ext cx="9347345" cy="254896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71600" y="0"/>
            <a:ext cx="5334000" cy="10287000"/>
            <a:chOff x="0" y="0"/>
            <a:chExt cx="7238755" cy="13716000"/>
          </a:xfrm>
        </p:grpSpPr>
        <p:pic>
          <p:nvPicPr>
            <p:cNvPr id="6" name="Picture 6"/>
            <p:cNvPicPr>
              <a:picLocks noChangeAspect="1"/>
            </p:cNvPicPr>
            <p:nvPr/>
          </p:nvPicPr>
          <p:blipFill>
            <a:blip r:embed="rId2"/>
            <a:srcRect l="17004" r="49284"/>
            <a:stretch>
              <a:fillRect/>
            </a:stretch>
          </p:blipFill>
          <p:spPr>
            <a:xfrm>
              <a:off x="0" y="0"/>
              <a:ext cx="7238755" cy="13716000"/>
            </a:xfrm>
            <a:prstGeom prst="rect">
              <a:avLst/>
            </a:prstGeom>
          </p:spPr>
        </p:pic>
      </p:grpSp>
      <p:grpSp>
        <p:nvGrpSpPr>
          <p:cNvPr id="7" name="Group 7"/>
          <p:cNvGrpSpPr/>
          <p:nvPr/>
        </p:nvGrpSpPr>
        <p:grpSpPr>
          <a:xfrm>
            <a:off x="17259300" y="0"/>
            <a:ext cx="1694792" cy="10287000"/>
            <a:chOff x="0" y="0"/>
            <a:chExt cx="446365" cy="2709333"/>
          </a:xfrm>
        </p:grpSpPr>
        <p:sp>
          <p:nvSpPr>
            <p:cNvPr id="8" name="Freeform 8"/>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9" name="TextBox 9"/>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0" y="0"/>
            <a:ext cx="1028700" cy="1028700"/>
            <a:chOff x="0" y="0"/>
            <a:chExt cx="812800" cy="812800"/>
          </a:xfrm>
        </p:grpSpPr>
        <p:sp>
          <p:nvSpPr>
            <p:cNvPr id="14" name="Freeform 1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7297118" y="559176"/>
            <a:ext cx="7494647" cy="1285200"/>
          </a:xfrm>
          <a:prstGeom prst="rect">
            <a:avLst/>
          </a:prstGeom>
        </p:spPr>
        <p:txBody>
          <a:bodyPr lIns="0" tIns="0" rIns="0" bIns="0" rtlCol="0" anchor="t">
            <a:spAutoFit/>
          </a:bodyPr>
          <a:lstStyle/>
          <a:p>
            <a:pPr algn="r" rtl="1">
              <a:lnSpc>
                <a:spcPts val="9487"/>
              </a:lnSpc>
            </a:pPr>
            <a:r>
              <a:rPr lang="ar-EG" sz="6776" b="1" dirty="0">
                <a:solidFill>
                  <a:srgbClr val="000000"/>
                </a:solidFill>
                <a:latin typeface="Tajawal Bold"/>
                <a:ea typeface="Tajawal Bold"/>
                <a:cs typeface="Tajawal Bold"/>
                <a:sym typeface="Tajawal Bold"/>
                <a:rtl/>
              </a:rPr>
              <a:t>محتويات الفصل</a:t>
            </a:r>
          </a:p>
        </p:txBody>
      </p:sp>
      <p:grpSp>
        <p:nvGrpSpPr>
          <p:cNvPr id="17" name="Group 17"/>
          <p:cNvGrpSpPr/>
          <p:nvPr/>
        </p:nvGrpSpPr>
        <p:grpSpPr>
          <a:xfrm>
            <a:off x="15837652" y="3038801"/>
            <a:ext cx="969409" cy="956220"/>
            <a:chOff x="0" y="0"/>
            <a:chExt cx="812800" cy="801742"/>
          </a:xfrm>
        </p:grpSpPr>
        <p:sp>
          <p:nvSpPr>
            <p:cNvPr id="18" name="Freeform 18"/>
            <p:cNvSpPr/>
            <p:nvPr/>
          </p:nvSpPr>
          <p:spPr>
            <a:xfrm>
              <a:off x="0" y="0"/>
              <a:ext cx="812800" cy="801742"/>
            </a:xfrm>
            <a:custGeom>
              <a:avLst/>
              <a:gdLst/>
              <a:ahLst/>
              <a:cxnLst/>
              <a:rect l="l" t="t" r="r" b="b"/>
              <a:pathLst>
                <a:path w="812800" h="801742">
                  <a:moveTo>
                    <a:pt x="652780" y="0"/>
                  </a:moveTo>
                  <a:lnTo>
                    <a:pt x="160020" y="0"/>
                  </a:lnTo>
                  <a:lnTo>
                    <a:pt x="0" y="160020"/>
                  </a:lnTo>
                  <a:lnTo>
                    <a:pt x="0" y="641722"/>
                  </a:lnTo>
                  <a:lnTo>
                    <a:pt x="160020" y="801742"/>
                  </a:lnTo>
                  <a:lnTo>
                    <a:pt x="652780" y="801742"/>
                  </a:lnTo>
                  <a:lnTo>
                    <a:pt x="812800" y="641722"/>
                  </a:lnTo>
                  <a:lnTo>
                    <a:pt x="812800" y="160020"/>
                  </a:lnTo>
                  <a:lnTo>
                    <a:pt x="652780" y="0"/>
                  </a:lnTo>
                  <a:close/>
                </a:path>
              </a:pathLst>
            </a:custGeom>
            <a:solidFill>
              <a:srgbClr val="795B12"/>
            </a:solidFill>
          </p:spPr>
          <p:txBody>
            <a:bodyPr/>
            <a:lstStyle/>
            <a:p>
              <a:endParaRPr lang="en-US"/>
            </a:p>
          </p:txBody>
        </p:sp>
        <p:sp>
          <p:nvSpPr>
            <p:cNvPr id="19" name="TextBox 19"/>
            <p:cNvSpPr txBox="1"/>
            <p:nvPr/>
          </p:nvSpPr>
          <p:spPr>
            <a:xfrm>
              <a:off x="63500" y="-3175"/>
              <a:ext cx="685800" cy="741417"/>
            </a:xfrm>
            <a:prstGeom prst="rect">
              <a:avLst/>
            </a:prstGeom>
          </p:spPr>
          <p:txBody>
            <a:bodyPr lIns="44470" tIns="44470" rIns="44470" bIns="44470" rtlCol="0" anchor="ctr"/>
            <a:lstStyle/>
            <a:p>
              <a:pPr algn="ctr">
                <a:lnSpc>
                  <a:spcPts val="4759"/>
                </a:lnSpc>
              </a:pPr>
              <a:r>
                <a:rPr lang="en-US" sz="3399" b="1">
                  <a:solidFill>
                    <a:srgbClr val="FFFFFF"/>
                  </a:solidFill>
                  <a:latin typeface="Garet Bold"/>
                  <a:ea typeface="Garet Bold"/>
                  <a:cs typeface="Garet Bold"/>
                  <a:sym typeface="Garet Bold"/>
                </a:rPr>
                <a:t>01</a:t>
              </a:r>
            </a:p>
          </p:txBody>
        </p:sp>
      </p:grpSp>
      <p:grpSp>
        <p:nvGrpSpPr>
          <p:cNvPr id="20" name="Group 20"/>
          <p:cNvGrpSpPr/>
          <p:nvPr/>
        </p:nvGrpSpPr>
        <p:grpSpPr>
          <a:xfrm>
            <a:off x="15837652" y="4203680"/>
            <a:ext cx="969409" cy="956220"/>
            <a:chOff x="0" y="0"/>
            <a:chExt cx="812800" cy="801742"/>
          </a:xfrm>
        </p:grpSpPr>
        <p:sp>
          <p:nvSpPr>
            <p:cNvPr id="21" name="Freeform 21"/>
            <p:cNvSpPr/>
            <p:nvPr/>
          </p:nvSpPr>
          <p:spPr>
            <a:xfrm>
              <a:off x="0" y="0"/>
              <a:ext cx="812800" cy="801742"/>
            </a:xfrm>
            <a:custGeom>
              <a:avLst/>
              <a:gdLst/>
              <a:ahLst/>
              <a:cxnLst/>
              <a:rect l="l" t="t" r="r" b="b"/>
              <a:pathLst>
                <a:path w="812800" h="801742">
                  <a:moveTo>
                    <a:pt x="652780" y="0"/>
                  </a:moveTo>
                  <a:lnTo>
                    <a:pt x="160020" y="0"/>
                  </a:lnTo>
                  <a:lnTo>
                    <a:pt x="0" y="160020"/>
                  </a:lnTo>
                  <a:lnTo>
                    <a:pt x="0" y="641722"/>
                  </a:lnTo>
                  <a:lnTo>
                    <a:pt x="160020" y="801742"/>
                  </a:lnTo>
                  <a:lnTo>
                    <a:pt x="652780" y="801742"/>
                  </a:lnTo>
                  <a:lnTo>
                    <a:pt x="812800" y="641722"/>
                  </a:lnTo>
                  <a:lnTo>
                    <a:pt x="812800" y="160020"/>
                  </a:lnTo>
                  <a:lnTo>
                    <a:pt x="652780" y="0"/>
                  </a:lnTo>
                  <a:close/>
                </a:path>
              </a:pathLst>
            </a:custGeom>
            <a:solidFill>
              <a:srgbClr val="795B12"/>
            </a:solidFill>
          </p:spPr>
          <p:txBody>
            <a:bodyPr/>
            <a:lstStyle/>
            <a:p>
              <a:endParaRPr lang="en-US"/>
            </a:p>
          </p:txBody>
        </p:sp>
        <p:sp>
          <p:nvSpPr>
            <p:cNvPr id="22" name="TextBox 22"/>
            <p:cNvSpPr txBox="1"/>
            <p:nvPr/>
          </p:nvSpPr>
          <p:spPr>
            <a:xfrm>
              <a:off x="63500" y="-3175"/>
              <a:ext cx="685800" cy="741417"/>
            </a:xfrm>
            <a:prstGeom prst="rect">
              <a:avLst/>
            </a:prstGeom>
          </p:spPr>
          <p:txBody>
            <a:bodyPr lIns="44470" tIns="44470" rIns="44470" bIns="44470" rtlCol="0" anchor="ctr"/>
            <a:lstStyle/>
            <a:p>
              <a:pPr algn="ctr">
                <a:lnSpc>
                  <a:spcPts val="4759"/>
                </a:lnSpc>
              </a:pPr>
              <a:r>
                <a:rPr lang="en-US" sz="3399" b="1">
                  <a:solidFill>
                    <a:srgbClr val="FFFFFF"/>
                  </a:solidFill>
                  <a:latin typeface="Garet Bold"/>
                  <a:ea typeface="Garet Bold"/>
                  <a:cs typeface="Garet Bold"/>
                  <a:sym typeface="Garet Bold"/>
                </a:rPr>
                <a:t>02</a:t>
              </a:r>
            </a:p>
          </p:txBody>
        </p:sp>
      </p:grpSp>
      <p:grpSp>
        <p:nvGrpSpPr>
          <p:cNvPr id="23" name="Group 23"/>
          <p:cNvGrpSpPr/>
          <p:nvPr/>
        </p:nvGrpSpPr>
        <p:grpSpPr>
          <a:xfrm>
            <a:off x="15837652" y="5368560"/>
            <a:ext cx="969409" cy="956220"/>
            <a:chOff x="0" y="0"/>
            <a:chExt cx="812800" cy="801742"/>
          </a:xfrm>
        </p:grpSpPr>
        <p:sp>
          <p:nvSpPr>
            <p:cNvPr id="24" name="Freeform 24"/>
            <p:cNvSpPr/>
            <p:nvPr/>
          </p:nvSpPr>
          <p:spPr>
            <a:xfrm>
              <a:off x="0" y="0"/>
              <a:ext cx="812800" cy="801742"/>
            </a:xfrm>
            <a:custGeom>
              <a:avLst/>
              <a:gdLst/>
              <a:ahLst/>
              <a:cxnLst/>
              <a:rect l="l" t="t" r="r" b="b"/>
              <a:pathLst>
                <a:path w="812800" h="801742">
                  <a:moveTo>
                    <a:pt x="652780" y="0"/>
                  </a:moveTo>
                  <a:lnTo>
                    <a:pt x="160020" y="0"/>
                  </a:lnTo>
                  <a:lnTo>
                    <a:pt x="0" y="160020"/>
                  </a:lnTo>
                  <a:lnTo>
                    <a:pt x="0" y="641722"/>
                  </a:lnTo>
                  <a:lnTo>
                    <a:pt x="160020" y="801742"/>
                  </a:lnTo>
                  <a:lnTo>
                    <a:pt x="652780" y="801742"/>
                  </a:lnTo>
                  <a:lnTo>
                    <a:pt x="812800" y="641722"/>
                  </a:lnTo>
                  <a:lnTo>
                    <a:pt x="812800" y="160020"/>
                  </a:lnTo>
                  <a:lnTo>
                    <a:pt x="652780" y="0"/>
                  </a:lnTo>
                  <a:close/>
                </a:path>
              </a:pathLst>
            </a:custGeom>
            <a:solidFill>
              <a:srgbClr val="795B12"/>
            </a:solidFill>
          </p:spPr>
          <p:txBody>
            <a:bodyPr/>
            <a:lstStyle/>
            <a:p>
              <a:endParaRPr lang="en-US"/>
            </a:p>
          </p:txBody>
        </p:sp>
        <p:sp>
          <p:nvSpPr>
            <p:cNvPr id="25" name="TextBox 25"/>
            <p:cNvSpPr txBox="1"/>
            <p:nvPr/>
          </p:nvSpPr>
          <p:spPr>
            <a:xfrm>
              <a:off x="63500" y="-3175"/>
              <a:ext cx="685800" cy="741417"/>
            </a:xfrm>
            <a:prstGeom prst="rect">
              <a:avLst/>
            </a:prstGeom>
          </p:spPr>
          <p:txBody>
            <a:bodyPr lIns="44470" tIns="44470" rIns="44470" bIns="44470" rtlCol="0" anchor="ctr"/>
            <a:lstStyle/>
            <a:p>
              <a:pPr algn="ctr">
                <a:lnSpc>
                  <a:spcPts val="4759"/>
                </a:lnSpc>
              </a:pPr>
              <a:r>
                <a:rPr lang="en-US" sz="3399" b="1">
                  <a:solidFill>
                    <a:srgbClr val="FFFFFF"/>
                  </a:solidFill>
                  <a:latin typeface="Garet Bold"/>
                  <a:ea typeface="Garet Bold"/>
                  <a:cs typeface="Garet Bold"/>
                  <a:sym typeface="Garet Bold"/>
                </a:rPr>
                <a:t>03</a:t>
              </a:r>
            </a:p>
          </p:txBody>
        </p:sp>
      </p:grpSp>
      <p:grpSp>
        <p:nvGrpSpPr>
          <p:cNvPr id="26" name="Group 26"/>
          <p:cNvGrpSpPr/>
          <p:nvPr/>
        </p:nvGrpSpPr>
        <p:grpSpPr>
          <a:xfrm>
            <a:off x="15837652" y="6533440"/>
            <a:ext cx="969409" cy="956220"/>
            <a:chOff x="0" y="0"/>
            <a:chExt cx="812800" cy="801742"/>
          </a:xfrm>
        </p:grpSpPr>
        <p:sp>
          <p:nvSpPr>
            <p:cNvPr id="27" name="Freeform 27"/>
            <p:cNvSpPr/>
            <p:nvPr/>
          </p:nvSpPr>
          <p:spPr>
            <a:xfrm>
              <a:off x="0" y="0"/>
              <a:ext cx="812800" cy="801742"/>
            </a:xfrm>
            <a:custGeom>
              <a:avLst/>
              <a:gdLst/>
              <a:ahLst/>
              <a:cxnLst/>
              <a:rect l="l" t="t" r="r" b="b"/>
              <a:pathLst>
                <a:path w="812800" h="801742">
                  <a:moveTo>
                    <a:pt x="652780" y="0"/>
                  </a:moveTo>
                  <a:lnTo>
                    <a:pt x="160020" y="0"/>
                  </a:lnTo>
                  <a:lnTo>
                    <a:pt x="0" y="160020"/>
                  </a:lnTo>
                  <a:lnTo>
                    <a:pt x="0" y="641722"/>
                  </a:lnTo>
                  <a:lnTo>
                    <a:pt x="160020" y="801742"/>
                  </a:lnTo>
                  <a:lnTo>
                    <a:pt x="652780" y="801742"/>
                  </a:lnTo>
                  <a:lnTo>
                    <a:pt x="812800" y="641722"/>
                  </a:lnTo>
                  <a:lnTo>
                    <a:pt x="812800" y="160020"/>
                  </a:lnTo>
                  <a:lnTo>
                    <a:pt x="652780" y="0"/>
                  </a:lnTo>
                  <a:close/>
                </a:path>
              </a:pathLst>
            </a:custGeom>
            <a:solidFill>
              <a:srgbClr val="795B12"/>
            </a:solidFill>
          </p:spPr>
          <p:txBody>
            <a:bodyPr/>
            <a:lstStyle/>
            <a:p>
              <a:endParaRPr lang="en-US"/>
            </a:p>
          </p:txBody>
        </p:sp>
        <p:sp>
          <p:nvSpPr>
            <p:cNvPr id="28" name="TextBox 28"/>
            <p:cNvSpPr txBox="1"/>
            <p:nvPr/>
          </p:nvSpPr>
          <p:spPr>
            <a:xfrm>
              <a:off x="63500" y="-3175"/>
              <a:ext cx="685800" cy="741417"/>
            </a:xfrm>
            <a:prstGeom prst="rect">
              <a:avLst/>
            </a:prstGeom>
          </p:spPr>
          <p:txBody>
            <a:bodyPr lIns="44470" tIns="44470" rIns="44470" bIns="44470" rtlCol="0" anchor="ctr"/>
            <a:lstStyle/>
            <a:p>
              <a:pPr algn="ctr">
                <a:lnSpc>
                  <a:spcPts val="4759"/>
                </a:lnSpc>
              </a:pPr>
              <a:r>
                <a:rPr lang="en-US" sz="3399" b="1" dirty="0">
                  <a:solidFill>
                    <a:srgbClr val="FFFFFF"/>
                  </a:solidFill>
                  <a:latin typeface="Garet Bold"/>
                  <a:ea typeface="Garet Bold"/>
                  <a:cs typeface="Garet Bold"/>
                  <a:sym typeface="Garet Bold"/>
                </a:rPr>
                <a:t>04</a:t>
              </a:r>
            </a:p>
          </p:txBody>
        </p:sp>
      </p:grpSp>
      <p:grpSp>
        <p:nvGrpSpPr>
          <p:cNvPr id="29" name="Group 29"/>
          <p:cNvGrpSpPr/>
          <p:nvPr/>
        </p:nvGrpSpPr>
        <p:grpSpPr>
          <a:xfrm>
            <a:off x="15011231" y="1028700"/>
            <a:ext cx="1652841" cy="1652841"/>
            <a:chOff x="0" y="0"/>
            <a:chExt cx="812800" cy="812800"/>
          </a:xfrm>
        </p:grpSpPr>
        <p:sp>
          <p:nvSpPr>
            <p:cNvPr id="30" name="Freeform 30"/>
            <p:cNvSpPr/>
            <p:nvPr/>
          </p:nvSpPr>
          <p:spPr>
            <a:xfrm>
              <a:off x="0" y="0"/>
              <a:ext cx="812800" cy="812800"/>
            </a:xfrm>
            <a:custGeom>
              <a:avLst/>
              <a:gdLst/>
              <a:ahLst/>
              <a:cxnLst/>
              <a:rect l="l" t="t" r="r" b="b"/>
              <a:pathLst>
                <a:path w="812800" h="812800">
                  <a:moveTo>
                    <a:pt x="238884" y="0"/>
                  </a:moveTo>
                  <a:lnTo>
                    <a:pt x="573916" y="0"/>
                  </a:lnTo>
                  <a:cubicBezTo>
                    <a:pt x="705848" y="0"/>
                    <a:pt x="812800" y="106952"/>
                    <a:pt x="812800" y="238884"/>
                  </a:cubicBezTo>
                  <a:lnTo>
                    <a:pt x="812800" y="573916"/>
                  </a:lnTo>
                  <a:cubicBezTo>
                    <a:pt x="812800" y="705848"/>
                    <a:pt x="705848" y="812800"/>
                    <a:pt x="573916" y="812800"/>
                  </a:cubicBezTo>
                  <a:lnTo>
                    <a:pt x="238884" y="812800"/>
                  </a:lnTo>
                  <a:cubicBezTo>
                    <a:pt x="106952" y="812800"/>
                    <a:pt x="0" y="705848"/>
                    <a:pt x="0" y="573916"/>
                  </a:cubicBezTo>
                  <a:lnTo>
                    <a:pt x="0" y="238884"/>
                  </a:lnTo>
                  <a:cubicBezTo>
                    <a:pt x="0" y="106952"/>
                    <a:pt x="106952" y="0"/>
                    <a:pt x="238884" y="0"/>
                  </a:cubicBezTo>
                  <a:close/>
                </a:path>
              </a:pathLst>
            </a:custGeom>
            <a:solidFill>
              <a:srgbClr val="795B12">
                <a:alpha val="29804"/>
              </a:srgbClr>
            </a:solidFill>
          </p:spPr>
          <p:txBody>
            <a:bodyPr/>
            <a:lstStyle/>
            <a:p>
              <a:endParaRPr lang="en-US"/>
            </a:p>
          </p:txBody>
        </p:sp>
        <p:sp>
          <p:nvSpPr>
            <p:cNvPr id="31" name="TextBox 3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14814124" y="816351"/>
            <a:ext cx="771724" cy="77172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0345E4">
                  <a:alpha val="40000"/>
                </a:srgbClr>
              </a:solidFill>
              <a:prstDash val="solid"/>
              <a:miter/>
            </a:ln>
          </p:spPr>
          <p:txBody>
            <a:bodyPr/>
            <a:lstStyle/>
            <a:p>
              <a:endParaRPr lang="en-US"/>
            </a:p>
          </p:txBody>
        </p:sp>
        <p:sp>
          <p:nvSpPr>
            <p:cNvPr id="34" name="TextBox 3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12954000" y="8877300"/>
            <a:ext cx="3744615" cy="3282007"/>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txBody>
            <a:bodyPr/>
            <a:lstStyle/>
            <a:p>
              <a:endParaRPr lang="en-US"/>
            </a:p>
          </p:txBody>
        </p:sp>
        <p:sp>
          <p:nvSpPr>
            <p:cNvPr id="37" name="TextBox 3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51" name="TextBox 51"/>
          <p:cNvSpPr txBox="1"/>
          <p:nvPr/>
        </p:nvSpPr>
        <p:spPr>
          <a:xfrm>
            <a:off x="12039601" y="3160993"/>
            <a:ext cx="3546248" cy="551433"/>
          </a:xfrm>
          <a:prstGeom prst="rect">
            <a:avLst/>
          </a:prstGeom>
        </p:spPr>
        <p:txBody>
          <a:bodyPr wrap="square" lIns="0" tIns="0" rIns="0" bIns="0" rtlCol="0" anchor="t">
            <a:spAutoFit/>
          </a:bodyPr>
          <a:lstStyle/>
          <a:p>
            <a:pPr algn="ctr" rtl="1">
              <a:lnSpc>
                <a:spcPts val="4339"/>
              </a:lnSpc>
              <a:spcBef>
                <a:spcPct val="0"/>
              </a:spcBef>
            </a:pPr>
            <a:r>
              <a:rPr lang="ar-EG" sz="3099" b="1" dirty="0">
                <a:solidFill>
                  <a:srgbClr val="000000"/>
                </a:solidFill>
                <a:latin typeface="Tajawal Bold"/>
                <a:ea typeface="Tajawal Bold"/>
                <a:cs typeface="Tajawal Bold"/>
                <a:sym typeface="Tajawal Bold"/>
                <a:rtl/>
              </a:rPr>
              <a:t>مفهوم الرقابة</a:t>
            </a:r>
          </a:p>
        </p:txBody>
      </p:sp>
      <p:sp>
        <p:nvSpPr>
          <p:cNvPr id="52" name="TextBox 52"/>
          <p:cNvSpPr txBox="1"/>
          <p:nvPr/>
        </p:nvSpPr>
        <p:spPr>
          <a:xfrm>
            <a:off x="12039601" y="4234356"/>
            <a:ext cx="3790550" cy="551433"/>
          </a:xfrm>
          <a:prstGeom prst="rect">
            <a:avLst/>
          </a:prstGeom>
        </p:spPr>
        <p:txBody>
          <a:bodyPr wrap="square" lIns="0" tIns="0" rIns="0" bIns="0" rtlCol="0" anchor="t">
            <a:spAutoFit/>
          </a:bodyPr>
          <a:lstStyle/>
          <a:p>
            <a:pPr algn="ctr" rtl="1">
              <a:lnSpc>
                <a:spcPts val="4339"/>
              </a:lnSpc>
              <a:spcBef>
                <a:spcPct val="0"/>
              </a:spcBef>
            </a:pPr>
            <a:r>
              <a:rPr lang="ar-EG" sz="3099" b="1" dirty="0">
                <a:solidFill>
                  <a:srgbClr val="000000"/>
                </a:solidFill>
                <a:latin typeface="Tajawal Bold"/>
                <a:ea typeface="Tajawal Bold"/>
                <a:cs typeface="Tajawal Bold"/>
                <a:sym typeface="Tajawal Bold"/>
                <a:rtl/>
              </a:rPr>
              <a:t>فوائد الرقابة</a:t>
            </a:r>
          </a:p>
        </p:txBody>
      </p:sp>
      <p:sp>
        <p:nvSpPr>
          <p:cNvPr id="53" name="TextBox 53"/>
          <p:cNvSpPr txBox="1"/>
          <p:nvPr/>
        </p:nvSpPr>
        <p:spPr>
          <a:xfrm>
            <a:off x="10833328" y="5488606"/>
            <a:ext cx="4476350" cy="551433"/>
          </a:xfrm>
          <a:prstGeom prst="rect">
            <a:avLst/>
          </a:prstGeom>
        </p:spPr>
        <p:txBody>
          <a:bodyPr wrap="square" lIns="0" tIns="0" rIns="0" bIns="0" rtlCol="0" anchor="t">
            <a:spAutoFit/>
          </a:bodyPr>
          <a:lstStyle/>
          <a:p>
            <a:pPr algn="ctr" rtl="1">
              <a:lnSpc>
                <a:spcPts val="4339"/>
              </a:lnSpc>
              <a:spcBef>
                <a:spcPct val="0"/>
              </a:spcBef>
            </a:pPr>
            <a:r>
              <a:rPr lang="ar-EG" sz="3099" b="1" dirty="0">
                <a:solidFill>
                  <a:srgbClr val="000000"/>
                </a:solidFill>
                <a:latin typeface="Tajawal Bold"/>
                <a:ea typeface="Tajawal Bold"/>
                <a:cs typeface="Tajawal Bold"/>
                <a:sym typeface="Tajawal Bold"/>
                <a:rtl/>
              </a:rPr>
              <a:t>خطوات الرقابة الإدارية</a:t>
            </a:r>
          </a:p>
        </p:txBody>
      </p:sp>
      <p:sp>
        <p:nvSpPr>
          <p:cNvPr id="54" name="TextBox 54"/>
          <p:cNvSpPr txBox="1"/>
          <p:nvPr/>
        </p:nvSpPr>
        <p:spPr>
          <a:xfrm>
            <a:off x="12131498" y="6591737"/>
            <a:ext cx="3546248" cy="551433"/>
          </a:xfrm>
          <a:prstGeom prst="rect">
            <a:avLst/>
          </a:prstGeom>
        </p:spPr>
        <p:txBody>
          <a:bodyPr wrap="square" lIns="0" tIns="0" rIns="0" bIns="0" rtlCol="0" anchor="t">
            <a:spAutoFit/>
          </a:bodyPr>
          <a:lstStyle/>
          <a:p>
            <a:pPr algn="ctr" rtl="1">
              <a:lnSpc>
                <a:spcPts val="4339"/>
              </a:lnSpc>
              <a:spcBef>
                <a:spcPct val="0"/>
              </a:spcBef>
            </a:pPr>
            <a:r>
              <a:rPr lang="ar-EG" sz="3099" b="1" dirty="0">
                <a:solidFill>
                  <a:srgbClr val="000000"/>
                </a:solidFill>
                <a:latin typeface="Tajawal Bold"/>
                <a:ea typeface="Tajawal Bold"/>
                <a:cs typeface="Tajawal Bold"/>
                <a:sym typeface="Tajawal Bold"/>
                <a:rtl/>
              </a:rPr>
              <a:t>أنواع الرقابة</a:t>
            </a:r>
          </a:p>
        </p:txBody>
      </p:sp>
      <p:sp>
        <p:nvSpPr>
          <p:cNvPr id="55" name="TextBox 55"/>
          <p:cNvSpPr txBox="1"/>
          <p:nvPr/>
        </p:nvSpPr>
        <p:spPr>
          <a:xfrm>
            <a:off x="10777047" y="7694868"/>
            <a:ext cx="4424130" cy="551433"/>
          </a:xfrm>
          <a:prstGeom prst="rect">
            <a:avLst/>
          </a:prstGeom>
        </p:spPr>
        <p:txBody>
          <a:bodyPr wrap="square" lIns="0" tIns="0" rIns="0" bIns="0" rtlCol="0" anchor="t">
            <a:spAutoFit/>
          </a:bodyPr>
          <a:lstStyle/>
          <a:p>
            <a:pPr algn="ctr" rtl="1">
              <a:lnSpc>
                <a:spcPts val="4339"/>
              </a:lnSpc>
              <a:spcBef>
                <a:spcPct val="0"/>
              </a:spcBef>
            </a:pPr>
            <a:r>
              <a:rPr lang="ar-EG" sz="3099" b="1" dirty="0">
                <a:solidFill>
                  <a:srgbClr val="000000"/>
                </a:solidFill>
                <a:latin typeface="Tajawal Bold"/>
                <a:ea typeface="Tajawal Bold"/>
                <a:cs typeface="Tajawal Bold"/>
                <a:sym typeface="Tajawal Bold"/>
                <a:rtl/>
              </a:rPr>
              <a:t>خصائص الرقابة الفعالة</a:t>
            </a:r>
          </a:p>
        </p:txBody>
      </p:sp>
      <p:grpSp>
        <p:nvGrpSpPr>
          <p:cNvPr id="60" name="Group 8"/>
          <p:cNvGrpSpPr/>
          <p:nvPr/>
        </p:nvGrpSpPr>
        <p:grpSpPr>
          <a:xfrm>
            <a:off x="0" y="6690087"/>
            <a:ext cx="1028700" cy="3177813"/>
            <a:chOff x="0" y="0"/>
            <a:chExt cx="812800" cy="2510865"/>
          </a:xfrm>
        </p:grpSpPr>
        <p:sp>
          <p:nvSpPr>
            <p:cNvPr id="61"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62"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63"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3"/>
            <a:stretch>
              <a:fillRect/>
            </a:stretch>
          </a:blipFill>
        </p:spPr>
        <p:txBody>
          <a:bodyPr/>
          <a:lstStyle/>
          <a:p>
            <a:endParaRPr lang="en-US"/>
          </a:p>
        </p:txBody>
      </p:sp>
      <p:sp>
        <p:nvSpPr>
          <p:cNvPr id="64" name="TextBox 63"/>
          <p:cNvSpPr txBox="1"/>
          <p:nvPr/>
        </p:nvSpPr>
        <p:spPr>
          <a:xfrm>
            <a:off x="9448800" y="9702225"/>
            <a:ext cx="686132" cy="584775"/>
          </a:xfrm>
          <a:prstGeom prst="rect">
            <a:avLst/>
          </a:prstGeom>
          <a:noFill/>
        </p:spPr>
        <p:txBody>
          <a:bodyPr wrap="square" rtlCol="0">
            <a:spAutoFit/>
          </a:bodyPr>
          <a:lstStyle/>
          <a:p>
            <a:pPr algn="ctr"/>
            <a:r>
              <a:rPr lang="ar-EG" sz="3200" b="1" dirty="0">
                <a:solidFill>
                  <a:schemeClr val="bg1"/>
                </a:solidFill>
              </a:rPr>
              <a:t>2</a:t>
            </a:r>
            <a:endParaRPr lang="en-US" sz="3200" b="1" dirty="0">
              <a:solidFill>
                <a:schemeClr val="bg1"/>
              </a:solidFill>
            </a:endParaRPr>
          </a:p>
        </p:txBody>
      </p:sp>
      <p:sp>
        <p:nvSpPr>
          <p:cNvPr id="65"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66" name="TextBox 28"/>
          <p:cNvSpPr txBox="1"/>
          <p:nvPr/>
        </p:nvSpPr>
        <p:spPr>
          <a:xfrm>
            <a:off x="15925800" y="7459628"/>
            <a:ext cx="817939" cy="884272"/>
          </a:xfrm>
          <a:prstGeom prst="rect">
            <a:avLst/>
          </a:prstGeom>
        </p:spPr>
        <p:txBody>
          <a:bodyPr lIns="44470" tIns="44470" rIns="44470" bIns="44470" rtlCol="0" anchor="ctr"/>
          <a:lstStyle/>
          <a:p>
            <a:pPr algn="ctr">
              <a:lnSpc>
                <a:spcPts val="4759"/>
              </a:lnSpc>
            </a:pPr>
            <a:r>
              <a:rPr lang="en-US" sz="3399" b="1" dirty="0">
                <a:solidFill>
                  <a:srgbClr val="FFFFFF"/>
                </a:solidFill>
                <a:latin typeface="Garet Bold"/>
                <a:ea typeface="Garet Bold"/>
                <a:cs typeface="Garet Bold"/>
                <a:sym typeface="Garet Bold"/>
              </a:rPr>
              <a:t>04</a:t>
            </a:r>
          </a:p>
        </p:txBody>
      </p:sp>
      <p:grpSp>
        <p:nvGrpSpPr>
          <p:cNvPr id="67" name="Group 26"/>
          <p:cNvGrpSpPr/>
          <p:nvPr/>
        </p:nvGrpSpPr>
        <p:grpSpPr>
          <a:xfrm>
            <a:off x="15849600" y="7581900"/>
            <a:ext cx="969409" cy="956220"/>
            <a:chOff x="0" y="0"/>
            <a:chExt cx="812800" cy="801742"/>
          </a:xfrm>
        </p:grpSpPr>
        <p:sp>
          <p:nvSpPr>
            <p:cNvPr id="68" name="Freeform 27"/>
            <p:cNvSpPr/>
            <p:nvPr/>
          </p:nvSpPr>
          <p:spPr>
            <a:xfrm>
              <a:off x="0" y="0"/>
              <a:ext cx="812800" cy="801742"/>
            </a:xfrm>
            <a:custGeom>
              <a:avLst/>
              <a:gdLst/>
              <a:ahLst/>
              <a:cxnLst/>
              <a:rect l="l" t="t" r="r" b="b"/>
              <a:pathLst>
                <a:path w="812800" h="801742">
                  <a:moveTo>
                    <a:pt x="652780" y="0"/>
                  </a:moveTo>
                  <a:lnTo>
                    <a:pt x="160020" y="0"/>
                  </a:lnTo>
                  <a:lnTo>
                    <a:pt x="0" y="160020"/>
                  </a:lnTo>
                  <a:lnTo>
                    <a:pt x="0" y="641722"/>
                  </a:lnTo>
                  <a:lnTo>
                    <a:pt x="160020" y="801742"/>
                  </a:lnTo>
                  <a:lnTo>
                    <a:pt x="652780" y="801742"/>
                  </a:lnTo>
                  <a:lnTo>
                    <a:pt x="812800" y="641722"/>
                  </a:lnTo>
                  <a:lnTo>
                    <a:pt x="812800" y="160020"/>
                  </a:lnTo>
                  <a:lnTo>
                    <a:pt x="652780" y="0"/>
                  </a:lnTo>
                  <a:close/>
                </a:path>
              </a:pathLst>
            </a:custGeom>
            <a:solidFill>
              <a:srgbClr val="795B12"/>
            </a:solidFill>
          </p:spPr>
          <p:txBody>
            <a:bodyPr/>
            <a:lstStyle/>
            <a:p>
              <a:endParaRPr lang="en-US" dirty="0"/>
            </a:p>
          </p:txBody>
        </p:sp>
        <p:sp>
          <p:nvSpPr>
            <p:cNvPr id="69" name="TextBox 28"/>
            <p:cNvSpPr txBox="1"/>
            <p:nvPr/>
          </p:nvSpPr>
          <p:spPr>
            <a:xfrm>
              <a:off x="63500" y="-3175"/>
              <a:ext cx="685800" cy="741417"/>
            </a:xfrm>
            <a:prstGeom prst="rect">
              <a:avLst/>
            </a:prstGeom>
          </p:spPr>
          <p:txBody>
            <a:bodyPr lIns="44470" tIns="44470" rIns="44470" bIns="44470" rtlCol="0" anchor="ctr"/>
            <a:lstStyle/>
            <a:p>
              <a:pPr algn="ctr">
                <a:lnSpc>
                  <a:spcPts val="4759"/>
                </a:lnSpc>
              </a:pPr>
              <a:r>
                <a:rPr lang="en-US" sz="3399" b="1" dirty="0">
                  <a:solidFill>
                    <a:srgbClr val="FFFFFF"/>
                  </a:solidFill>
                  <a:latin typeface="Garet Bold"/>
                  <a:ea typeface="Garet Bold"/>
                  <a:cs typeface="Garet Bold"/>
                  <a:sym typeface="Garet Bold"/>
                </a:rPr>
                <a:t> 05</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sp>
        <p:nvSpPr>
          <p:cNvPr id="3" name="Freeform 3"/>
          <p:cNvSpPr/>
          <p:nvPr/>
        </p:nvSpPr>
        <p:spPr>
          <a:xfrm rot="-10800000">
            <a:off x="3276600" y="876300"/>
            <a:ext cx="14638225" cy="8229600"/>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3"/>
            <a:stretch>
              <a:fillRect l="-36215"/>
            </a:stretch>
          </a:blipFill>
        </p:spPr>
        <p:txBody>
          <a:bodyPr/>
          <a:lstStyle/>
          <a:p>
            <a:endParaRPr lang="en-US"/>
          </a:p>
        </p:txBody>
      </p:sp>
      <p:grpSp>
        <p:nvGrpSpPr>
          <p:cNvPr id="4" name="Group 4"/>
          <p:cNvGrpSpPr>
            <a:grpSpLocks noChangeAspect="1"/>
          </p:cNvGrpSpPr>
          <p:nvPr/>
        </p:nvGrpSpPr>
        <p:grpSpPr>
          <a:xfrm>
            <a:off x="185976" y="2721908"/>
            <a:ext cx="5295887" cy="5469592"/>
            <a:chOff x="0" y="0"/>
            <a:chExt cx="6350000" cy="6558280"/>
          </a:xfrm>
        </p:grpSpPr>
        <p:sp>
          <p:nvSpPr>
            <p:cNvPr id="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27567" r="-27567"/>
              </a:stretch>
            </a:blipFill>
          </p:spPr>
          <p:txBody>
            <a:bodyPr/>
            <a:lstStyle/>
            <a:p>
              <a:endParaRPr lang="en-US"/>
            </a:p>
          </p:txBody>
        </p:sp>
        <p:sp>
          <p:nvSpPr>
            <p:cNvPr id="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
        <p:nvSpPr>
          <p:cNvPr id="7" name="Freeform 7"/>
          <p:cNvSpPr/>
          <p:nvPr/>
        </p:nvSpPr>
        <p:spPr>
          <a:xfrm rot="-5400000">
            <a:off x="7166568" y="693549"/>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5"/>
            <a:stretch>
              <a:fillRect/>
            </a:stretch>
          </a:blipFill>
        </p:spPr>
        <p:txBody>
          <a:bodyPr/>
          <a:lstStyle/>
          <a:p>
            <a:endParaRPr lang="en-US"/>
          </a:p>
        </p:txBody>
      </p:sp>
      <p:sp>
        <p:nvSpPr>
          <p:cNvPr id="8" name="Freeform 8"/>
          <p:cNvSpPr/>
          <p:nvPr/>
        </p:nvSpPr>
        <p:spPr>
          <a:xfrm>
            <a:off x="14310910" y="8763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6"/>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9215676" y="1333500"/>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grpSp>
      <p:sp>
        <p:nvSpPr>
          <p:cNvPr id="16" name="TextBox 16"/>
          <p:cNvSpPr txBox="1"/>
          <p:nvPr/>
        </p:nvSpPr>
        <p:spPr>
          <a:xfrm>
            <a:off x="6918669" y="1508545"/>
            <a:ext cx="10564249" cy="2185214"/>
          </a:xfrm>
          <a:prstGeom prst="rect">
            <a:avLst/>
          </a:prstGeom>
        </p:spPr>
        <p:txBody>
          <a:bodyPr wrap="square" lIns="0" tIns="0" rIns="0" bIns="0" rtlCol="0" anchor="t">
            <a:spAutoFit/>
          </a:bodyPr>
          <a:lstStyle/>
          <a:p>
            <a:pPr algn="r" rtl="1"/>
            <a:r>
              <a:rPr lang="ar-EG" sz="4400" b="1" dirty="0">
                <a:solidFill>
                  <a:srgbClr val="000000"/>
                </a:solidFill>
                <a:latin typeface="Tajawal Bold"/>
                <a:ea typeface="Tajawal Bold"/>
                <a:cs typeface="Tajawal Bold"/>
                <a:sym typeface="League Spartan"/>
                <a:rtl/>
              </a:rPr>
              <a:t>مفهوم الرقابة</a:t>
            </a:r>
          </a:p>
          <a:p>
            <a:pPr algn="r" rtl="1"/>
            <a:r>
              <a:rPr lang="en-US" sz="4400" b="1" dirty="0">
                <a:solidFill>
                  <a:srgbClr val="000000"/>
                </a:solidFill>
                <a:latin typeface="Tajawal Bold"/>
                <a:ea typeface="Tajawal Bold"/>
                <a:cs typeface="Tajawal Bold"/>
                <a:sym typeface="League Spartan"/>
                <a:rtl/>
              </a:rPr>
              <a:t>The Concept Of Control</a:t>
            </a:r>
          </a:p>
          <a:p>
            <a:pPr algn="just"/>
            <a:endParaRPr lang="ar-EG" sz="5400" dirty="0">
              <a:solidFill>
                <a:srgbClr val="626953"/>
              </a:solidFill>
              <a:latin typeface="League Spartan"/>
              <a:ea typeface="League Spartan"/>
              <a:cs typeface="League Spartan"/>
              <a:sym typeface="League Spartan"/>
              <a:rtl/>
            </a:endParaRPr>
          </a:p>
        </p:txBody>
      </p:sp>
      <p:sp>
        <p:nvSpPr>
          <p:cNvPr id="1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8"/>
            <a:stretch>
              <a:fillRect/>
            </a:stretch>
          </a:blipFill>
        </p:spPr>
        <p:txBody>
          <a:bodyPr/>
          <a:lstStyle/>
          <a:p>
            <a:endParaRPr lang="en-US"/>
          </a:p>
        </p:txBody>
      </p:sp>
      <p:sp>
        <p:nvSpPr>
          <p:cNvPr id="20" name="TextBox 19"/>
          <p:cNvSpPr txBox="1"/>
          <p:nvPr/>
        </p:nvSpPr>
        <p:spPr>
          <a:xfrm>
            <a:off x="9448800" y="9702225"/>
            <a:ext cx="686132" cy="584775"/>
          </a:xfrm>
          <a:prstGeom prst="rect">
            <a:avLst/>
          </a:prstGeom>
          <a:noFill/>
        </p:spPr>
        <p:txBody>
          <a:bodyPr wrap="square" rtlCol="0">
            <a:spAutoFit/>
          </a:bodyPr>
          <a:lstStyle/>
          <a:p>
            <a:pPr algn="ctr"/>
            <a:r>
              <a:rPr lang="ar-EG" sz="3200" b="1" dirty="0">
                <a:solidFill>
                  <a:schemeClr val="bg1"/>
                </a:solidFill>
              </a:rPr>
              <a:t>3</a:t>
            </a:r>
            <a:endParaRPr lang="en-US" sz="3200" b="1" dirty="0">
              <a:solidFill>
                <a:schemeClr val="bg1"/>
              </a:solidFill>
            </a:endParaRPr>
          </a:p>
        </p:txBody>
      </p:sp>
      <p:sp>
        <p:nvSpPr>
          <p:cNvPr id="21"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29" name="مستطيل 27"/>
          <p:cNvSpPr>
            <a:spLocks noChangeArrowheads="1"/>
          </p:cNvSpPr>
          <p:nvPr/>
        </p:nvSpPr>
        <p:spPr bwMode="auto">
          <a:xfrm>
            <a:off x="5670772" y="3179728"/>
            <a:ext cx="11337925" cy="230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 typeface="Arial" panose="020B0604020202020204" pitchFamily="34" charset="0"/>
              <a:buNone/>
            </a:pPr>
            <a:r>
              <a:rPr lang="ar-SA" altLang="ar-SA" sz="2400" b="1" dirty="0">
                <a:solidFill>
                  <a:srgbClr val="002060"/>
                </a:solidFill>
                <a:latin typeface="Tajawal" panose="00000500000000000000" pitchFamily="2" charset="-78"/>
                <a:cs typeface="Tajawal" panose="00000500000000000000" pitchFamily="2" charset="-78"/>
              </a:rPr>
              <a:t>بناء على تعريف هنري فايول :</a:t>
            </a:r>
          </a:p>
          <a:p>
            <a:pPr algn="r" rtl="1">
              <a:lnSpc>
                <a:spcPct val="150000"/>
              </a:lnSpc>
              <a:spcBef>
                <a:spcPct val="0"/>
              </a:spcBef>
              <a:buFont typeface="Arial" panose="020B0604020202020204" pitchFamily="34" charset="0"/>
              <a:buNone/>
            </a:pPr>
            <a:r>
              <a:rPr lang="ar-SA" altLang="ar-SA" sz="2000" dirty="0">
                <a:solidFill>
                  <a:srgbClr val="002060"/>
                </a:solidFill>
                <a:latin typeface="Tajawal" panose="00000500000000000000" pitchFamily="2" charset="-78"/>
                <a:cs typeface="Tajawal" panose="00000500000000000000" pitchFamily="2" charset="-78"/>
              </a:rPr>
              <a:t> </a:t>
            </a:r>
            <a:r>
              <a:rPr lang="ar-SA" altLang="ar-SA" sz="2000" dirty="0">
                <a:latin typeface="Tajawal" panose="00000500000000000000" pitchFamily="2" charset="-78"/>
                <a:cs typeface="Tajawal" panose="00000500000000000000" pitchFamily="2" charset="-78"/>
              </a:rPr>
              <a:t>”التأكــد من أن كـل شيء في المنظمة يـتم وفق الخطـط الموضـوعة والتعليمـات الصـادرة والمبادئ المعتمـدة“ وذلك لـهدف كـشف مـواطـن الضعـف وتصحيحـهـا.</a:t>
            </a:r>
          </a:p>
          <a:p>
            <a:pPr algn="justLow" rtl="1">
              <a:lnSpc>
                <a:spcPct val="150000"/>
              </a:lnSpc>
              <a:spcBef>
                <a:spcPts val="200"/>
              </a:spcBef>
              <a:spcAft>
                <a:spcPts val="475"/>
              </a:spcAft>
              <a:buFont typeface="Symbol" panose="05050102010706020507" pitchFamily="18" charset="2"/>
              <a:buChar char=""/>
            </a:pPr>
            <a:r>
              <a:rPr lang="ar-SA" altLang="en-US" sz="2000" dirty="0">
                <a:solidFill>
                  <a:srgbClr val="000000"/>
                </a:solidFill>
                <a:latin typeface="Tajawal" panose="00000500000000000000" pitchFamily="2" charset="-78"/>
                <a:cs typeface="Tajawal" panose="00000500000000000000" pitchFamily="2" charset="-78"/>
              </a:rPr>
              <a:t>أن الرقابة الإدارية هي عبارة عن جهد منظم لتحديد مقاييس للأداء لتحقيق الأهداف المخططة</a:t>
            </a:r>
            <a:r>
              <a:rPr lang="ar-SA" altLang="en-US" sz="2000" baseline="30000" dirty="0">
                <a:solidFill>
                  <a:srgbClr val="000000"/>
                </a:solidFill>
                <a:latin typeface="Tajawal" panose="00000500000000000000" pitchFamily="2" charset="-78"/>
                <a:cs typeface="Tajawal" panose="00000500000000000000" pitchFamily="2" charset="-78"/>
              </a:rPr>
              <a:t>.</a:t>
            </a:r>
            <a:endParaRPr lang="en-US" altLang="en-US" sz="2000" dirty="0">
              <a:solidFill>
                <a:srgbClr val="181717"/>
              </a:solidFill>
              <a:latin typeface="Tajawal" panose="00000500000000000000" pitchFamily="2" charset="-78"/>
              <a:cs typeface="Tajawal" panose="00000500000000000000" pitchFamily="2" charset="-78"/>
            </a:endParaRPr>
          </a:p>
          <a:p>
            <a:pPr algn="r" rtl="1">
              <a:lnSpc>
                <a:spcPct val="100000"/>
              </a:lnSpc>
              <a:spcBef>
                <a:spcPct val="0"/>
              </a:spcBef>
              <a:buFont typeface="Arial" panose="020B0604020202020204" pitchFamily="34" charset="0"/>
              <a:buNone/>
            </a:pPr>
            <a:endParaRPr lang="ar-SA" altLang="ar-SA" sz="2400" dirty="0">
              <a:latin typeface="Tajawal" panose="00000500000000000000" pitchFamily="2" charset="-78"/>
              <a:cs typeface="Tajawal" panose="00000500000000000000" pitchFamily="2" charset="-78"/>
            </a:endParaRPr>
          </a:p>
        </p:txBody>
      </p:sp>
      <p:sp>
        <p:nvSpPr>
          <p:cNvPr id="30" name="Oval 80"/>
          <p:cNvSpPr/>
          <p:nvPr/>
        </p:nvSpPr>
        <p:spPr>
          <a:xfrm>
            <a:off x="17116425" y="3254375"/>
            <a:ext cx="230187"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2400" dirty="0">
              <a:solidFill>
                <a:schemeClr val="bg1">
                  <a:lumMod val="75000"/>
                </a:schemeClr>
              </a:solidFill>
              <a:latin typeface="Tajawal" panose="00000500000000000000" pitchFamily="2" charset="-78"/>
              <a:cs typeface="Tajawal" panose="00000500000000000000" pitchFamily="2" charset="-78"/>
            </a:endParaRPr>
          </a:p>
        </p:txBody>
      </p:sp>
      <p:sp>
        <p:nvSpPr>
          <p:cNvPr id="31" name="Oval 80"/>
          <p:cNvSpPr/>
          <p:nvPr/>
        </p:nvSpPr>
        <p:spPr>
          <a:xfrm>
            <a:off x="17168812" y="5375275"/>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2400" dirty="0">
              <a:solidFill>
                <a:schemeClr val="bg1">
                  <a:lumMod val="75000"/>
                </a:schemeClr>
              </a:solidFill>
              <a:latin typeface="Tajawal" panose="00000500000000000000" pitchFamily="2" charset="-78"/>
              <a:cs typeface="Tajawal" panose="00000500000000000000" pitchFamily="2" charset="-78"/>
            </a:endParaRPr>
          </a:p>
        </p:txBody>
      </p:sp>
      <p:sp>
        <p:nvSpPr>
          <p:cNvPr id="32" name="مستطيل 1"/>
          <p:cNvSpPr>
            <a:spLocks noChangeArrowheads="1"/>
          </p:cNvSpPr>
          <p:nvPr/>
        </p:nvSpPr>
        <p:spPr bwMode="auto">
          <a:xfrm>
            <a:off x="5517570" y="5351455"/>
            <a:ext cx="115887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pPr>
            <a:r>
              <a:rPr lang="ar-SA" altLang="ar-SA" sz="2400" b="1" dirty="0">
                <a:solidFill>
                  <a:srgbClr val="002060"/>
                </a:solidFill>
                <a:latin typeface="Tajawal" panose="00000500000000000000" pitchFamily="2" charset="-78"/>
                <a:cs typeface="Tajawal" panose="00000500000000000000" pitchFamily="2" charset="-78"/>
              </a:rPr>
              <a:t>الرقابة إذن : </a:t>
            </a:r>
          </a:p>
          <a:p>
            <a:pPr algn="r" rtl="1">
              <a:lnSpc>
                <a:spcPct val="150000"/>
              </a:lnSpc>
              <a:spcBef>
                <a:spcPct val="0"/>
              </a:spcBef>
              <a:buFontTx/>
              <a:buNone/>
            </a:pPr>
            <a:r>
              <a:rPr lang="ar-SA" altLang="ar-SA" sz="2400" b="1" dirty="0">
                <a:solidFill>
                  <a:srgbClr val="002060"/>
                </a:solidFill>
                <a:latin typeface="Tajawal" panose="00000500000000000000" pitchFamily="2" charset="-78"/>
                <a:cs typeface="Tajawal" panose="00000500000000000000" pitchFamily="2" charset="-78"/>
              </a:rPr>
              <a:t>«قياس الأداء الفعلي للأفراد وللتصرفات المبرمة بالمنظمة على حد سواء للتأكد من مدى الالتزام بالقرارات والتعليمات والتوجيهات التفصيلية المتعلقة بالخطة المعتمدة وتبعا لمعايير مناسبة محددة سلفا».</a:t>
            </a:r>
          </a:p>
        </p:txBody>
      </p:sp>
    </p:spTree>
    <p:extLst>
      <p:ext uri="{BB962C8B-B14F-4D97-AF65-F5344CB8AC3E}">
        <p14:creationId xmlns:p14="http://schemas.microsoft.com/office/powerpoint/2010/main" val="3156721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19219" y="-4027193"/>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15444" r="-15444"/>
            </a:stretch>
          </a:blipFill>
        </p:spPr>
        <p:txBody>
          <a:bodyPr/>
          <a:lstStyle/>
          <a:p>
            <a:endParaRPr lang="en-US"/>
          </a:p>
        </p:txBody>
      </p:sp>
      <p:sp>
        <p:nvSpPr>
          <p:cNvPr id="3" name="Freeform 3"/>
          <p:cNvSpPr/>
          <p:nvPr/>
        </p:nvSpPr>
        <p:spPr>
          <a:xfrm>
            <a:off x="343469" y="266700"/>
            <a:ext cx="14790625" cy="9111692"/>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4">
              <a:extLst>
                <a:ext uri="{96DAC541-7B7A-43D3-8B79-37D633B846F1}">
                  <asvg:svgBlip xmlns:asvg="http://schemas.microsoft.com/office/drawing/2016/SVG/main" r:embed="rId5"/>
                </a:ext>
              </a:extLst>
            </a:blip>
            <a:stretch>
              <a:fillRect l="-36215"/>
            </a:stretch>
          </a:blipFill>
        </p:spPr>
        <p:txBody>
          <a:bodyPr/>
          <a:lstStyle/>
          <a:p>
            <a:endParaRPr lang="en-US"/>
          </a:p>
        </p:txBody>
      </p:sp>
      <p:grpSp>
        <p:nvGrpSpPr>
          <p:cNvPr id="4" name="Group 4"/>
          <p:cNvGrpSpPr>
            <a:grpSpLocks noChangeAspect="1"/>
          </p:cNvGrpSpPr>
          <p:nvPr/>
        </p:nvGrpSpPr>
        <p:grpSpPr>
          <a:xfrm>
            <a:off x="13190391" y="2569508"/>
            <a:ext cx="5000767" cy="5164792"/>
            <a:chOff x="0" y="0"/>
            <a:chExt cx="6350000" cy="6558280"/>
          </a:xfrm>
        </p:grpSpPr>
        <p:sp>
          <p:nvSpPr>
            <p:cNvPr id="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6"/>
              <a:stretch>
                <a:fillRect t="-22607" b="-22607"/>
              </a:stretch>
            </a:blipFill>
          </p:spPr>
          <p:txBody>
            <a:bodyPr/>
            <a:lstStyle/>
            <a:p>
              <a:endParaRPr lang="en-US"/>
            </a:p>
          </p:txBody>
        </p:sp>
        <p:sp>
          <p:nvSpPr>
            <p:cNvPr id="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
        <p:nvSpPr>
          <p:cNvPr id="7" name="Freeform 7"/>
          <p:cNvSpPr/>
          <p:nvPr/>
        </p:nvSpPr>
        <p:spPr>
          <a:xfrm rot="-5400000">
            <a:off x="11510887" y="1024013"/>
            <a:ext cx="1295400" cy="1152374"/>
          </a:xfrm>
          <a:custGeom>
            <a:avLst/>
            <a:gdLst/>
            <a:ahLst/>
            <a:cxnLst/>
            <a:rect l="l" t="t" r="r" b="b"/>
            <a:pathLst>
              <a:path w="2105666" h="1152374">
                <a:moveTo>
                  <a:pt x="0" y="0"/>
                </a:moveTo>
                <a:lnTo>
                  <a:pt x="2105666" y="0"/>
                </a:lnTo>
                <a:lnTo>
                  <a:pt x="2105666" y="1152373"/>
                </a:lnTo>
                <a:lnTo>
                  <a:pt x="0" y="11523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6395787" y="8001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1278226" y="800100"/>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sp>
        <p:nvSpPr>
          <p:cNvPr id="16" name="TextBox 16"/>
          <p:cNvSpPr txBox="1"/>
          <p:nvPr/>
        </p:nvSpPr>
        <p:spPr>
          <a:xfrm>
            <a:off x="838200" y="952500"/>
            <a:ext cx="9578247" cy="1354217"/>
          </a:xfrm>
          <a:prstGeom prst="rect">
            <a:avLst/>
          </a:prstGeom>
        </p:spPr>
        <p:txBody>
          <a:bodyPr wrap="square" lIns="0" tIns="0" rIns="0" bIns="0" rtlCol="0" anchor="t">
            <a:spAutoFit/>
          </a:bodyPr>
          <a:lstStyle/>
          <a:p>
            <a:pPr algn="r" rtl="1"/>
            <a:r>
              <a:rPr lang="ar-EG" sz="4400" b="1" dirty="0">
                <a:solidFill>
                  <a:srgbClr val="000000"/>
                </a:solidFill>
                <a:latin typeface="Tajawal Bold"/>
                <a:ea typeface="Tajawal Bold"/>
                <a:cs typeface="Tajawal Bold"/>
                <a:sym typeface="League Spartan"/>
                <a:rtl/>
              </a:rPr>
              <a:t>فوائد الرقابة</a:t>
            </a:r>
          </a:p>
          <a:p>
            <a:pPr algn="r" rtl="1"/>
            <a:r>
              <a:rPr lang="en-US" sz="4400" b="1" dirty="0">
                <a:solidFill>
                  <a:srgbClr val="000000"/>
                </a:solidFill>
                <a:latin typeface="Tajawal Bold"/>
                <a:ea typeface="Tajawal Bold"/>
                <a:cs typeface="Tajawal Bold"/>
                <a:sym typeface="League Spartan"/>
                <a:rtl/>
              </a:rPr>
              <a:t>Benefits Of Control</a:t>
            </a:r>
          </a:p>
        </p:txBody>
      </p:sp>
      <p:sp>
        <p:nvSpPr>
          <p:cNvPr id="20"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13"/>
            <a:stretch>
              <a:fillRect/>
            </a:stretch>
          </a:blipFill>
        </p:spPr>
        <p:txBody>
          <a:bodyPr/>
          <a:lstStyle/>
          <a:p>
            <a:endParaRPr lang="en-US"/>
          </a:p>
        </p:txBody>
      </p:sp>
      <p:sp>
        <p:nvSpPr>
          <p:cNvPr id="21" name="TextBox 20"/>
          <p:cNvSpPr txBox="1"/>
          <p:nvPr/>
        </p:nvSpPr>
        <p:spPr>
          <a:xfrm>
            <a:off x="9448800" y="9702225"/>
            <a:ext cx="686132" cy="584775"/>
          </a:xfrm>
          <a:prstGeom prst="rect">
            <a:avLst/>
          </a:prstGeom>
          <a:noFill/>
        </p:spPr>
        <p:txBody>
          <a:bodyPr wrap="square" rtlCol="0">
            <a:spAutoFit/>
          </a:bodyPr>
          <a:lstStyle/>
          <a:p>
            <a:pPr algn="ctr"/>
            <a:r>
              <a:rPr lang="ar-EG" sz="3200" b="1" dirty="0">
                <a:solidFill>
                  <a:schemeClr val="bg1"/>
                </a:solidFill>
              </a:rPr>
              <a:t>4</a:t>
            </a:r>
            <a:endParaRPr lang="en-US" sz="3200" b="1" dirty="0">
              <a:solidFill>
                <a:schemeClr val="bg1"/>
              </a:solidFill>
            </a:endParaRPr>
          </a:p>
        </p:txBody>
      </p:sp>
      <p:sp>
        <p:nvSpPr>
          <p:cNvPr id="22"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23" name="TextBox 2"/>
          <p:cNvSpPr txBox="1">
            <a:spLocks noChangeArrowheads="1"/>
          </p:cNvSpPr>
          <p:nvPr/>
        </p:nvSpPr>
        <p:spPr bwMode="auto">
          <a:xfrm>
            <a:off x="838200" y="3467100"/>
            <a:ext cx="12006262" cy="571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98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Low" rtl="1">
              <a:lnSpc>
                <a:spcPct val="100000"/>
              </a:lnSpc>
              <a:spcBef>
                <a:spcPts val="200"/>
              </a:spcBef>
              <a:spcAft>
                <a:spcPts val="475"/>
              </a:spcAft>
              <a:buFontTx/>
              <a:buNone/>
            </a:pPr>
            <a:r>
              <a:rPr lang="ar-SA" altLang="en-US" dirty="0">
                <a:solidFill>
                  <a:srgbClr val="181717"/>
                </a:solidFill>
                <a:latin typeface="Tajawal" panose="00000500000000000000" pitchFamily="2" charset="-78"/>
                <a:ea typeface="Times New Roman" panose="02020603050405020304" pitchFamily="18" charset="0"/>
                <a:cs typeface="Tajawal" panose="00000500000000000000" pitchFamily="2" charset="-78"/>
              </a:rPr>
              <a:t>1.التأكد من مدى تحقيق الأهداف العامة والفرعية للخطط المرسومة المعتمدة.</a:t>
            </a:r>
            <a:endParaRPr lang="en-US" altLang="en-US" sz="2400" dirty="0">
              <a:solidFill>
                <a:srgbClr val="181717"/>
              </a:solidFill>
              <a:latin typeface="Tajawal" panose="00000500000000000000" pitchFamily="2" charset="-78"/>
              <a:ea typeface="Times New Roman" panose="02020603050405020304" pitchFamily="18" charset="0"/>
              <a:cs typeface="Tajawal" panose="00000500000000000000" pitchFamily="2" charset="-78"/>
            </a:endParaRPr>
          </a:p>
          <a:p>
            <a:pPr algn="justLow" rtl="1">
              <a:lnSpc>
                <a:spcPct val="100000"/>
              </a:lnSpc>
              <a:spcBef>
                <a:spcPts val="200"/>
              </a:spcBef>
              <a:spcAft>
                <a:spcPts val="475"/>
              </a:spcAft>
              <a:buFontTx/>
              <a:buNone/>
            </a:pPr>
            <a:r>
              <a:rPr lang="ar-SA" altLang="en-US" dirty="0">
                <a:solidFill>
                  <a:srgbClr val="181717"/>
                </a:solidFill>
                <a:latin typeface="Tajawal" panose="00000500000000000000" pitchFamily="2" charset="-78"/>
                <a:ea typeface="Times New Roman" panose="02020603050405020304" pitchFamily="18" charset="0"/>
                <a:cs typeface="Tajawal" panose="00000500000000000000" pitchFamily="2" charset="-78"/>
              </a:rPr>
              <a:t>2.التأكد من مدى مطابقة الأداء الفعلي للمسارات التي تفرضها الخطط المرسومة.</a:t>
            </a:r>
            <a:endParaRPr lang="en-US" altLang="en-US" sz="2400" dirty="0">
              <a:solidFill>
                <a:srgbClr val="181717"/>
              </a:solidFill>
              <a:latin typeface="Tajawal" panose="00000500000000000000" pitchFamily="2" charset="-78"/>
              <a:cs typeface="Tajawal" panose="00000500000000000000" pitchFamily="2" charset="-78"/>
            </a:endParaRPr>
          </a:p>
          <a:p>
            <a:pPr algn="justLow" rtl="1">
              <a:lnSpc>
                <a:spcPct val="100000"/>
              </a:lnSpc>
              <a:spcBef>
                <a:spcPts val="200"/>
              </a:spcBef>
              <a:spcAft>
                <a:spcPts val="475"/>
              </a:spcAft>
              <a:buFontTx/>
              <a:buNone/>
            </a:pPr>
            <a:r>
              <a:rPr lang="ar-SA" altLang="en-US" dirty="0">
                <a:solidFill>
                  <a:srgbClr val="181717"/>
                </a:solidFill>
                <a:latin typeface="Tajawal" panose="00000500000000000000" pitchFamily="2" charset="-78"/>
                <a:cs typeface="Tajawal" panose="00000500000000000000" pitchFamily="2" charset="-78"/>
              </a:rPr>
              <a:t>3.اكتشاف الانحرافات السلبية (والإيجابية غير المرغوب فيها) تمهيداً لتناولها بالدراسة والتشخيص لمسبباتها الرئيسة والفرعية، وبالتالي اقتراح أوجه العلاج المناسبة في الوقت المناسب.</a:t>
            </a:r>
            <a:endParaRPr lang="en-US" altLang="en-US" sz="2400" dirty="0">
              <a:solidFill>
                <a:srgbClr val="181717"/>
              </a:solidFill>
              <a:latin typeface="Tajawal" panose="00000500000000000000" pitchFamily="2" charset="-78"/>
              <a:cs typeface="Tajawal" panose="00000500000000000000" pitchFamily="2" charset="-78"/>
            </a:endParaRPr>
          </a:p>
          <a:p>
            <a:pPr algn="justLow" rtl="1">
              <a:lnSpc>
                <a:spcPct val="100000"/>
              </a:lnSpc>
              <a:spcBef>
                <a:spcPts val="200"/>
              </a:spcBef>
              <a:spcAft>
                <a:spcPts val="475"/>
              </a:spcAft>
              <a:buFontTx/>
              <a:buNone/>
            </a:pPr>
            <a:r>
              <a:rPr lang="ar-SA" altLang="en-US" dirty="0">
                <a:solidFill>
                  <a:srgbClr val="181717"/>
                </a:solidFill>
                <a:latin typeface="Tajawal" panose="00000500000000000000" pitchFamily="2" charset="-78"/>
                <a:cs typeface="Tajawal" panose="00000500000000000000" pitchFamily="2" charset="-78"/>
              </a:rPr>
              <a:t>4.التأكد من مدى مناسبة كل من الموارد البشرية (العاملين) والمادية (الأصول الثابتة كالآلات والمعدات، والأصول المتداولة كالمواد والنقدية) لمتطلبات الخطط كماً ونوعاً ووقتاً.</a:t>
            </a:r>
            <a:endParaRPr lang="en-US" altLang="en-US" sz="2400" dirty="0">
              <a:solidFill>
                <a:srgbClr val="181717"/>
              </a:solidFill>
              <a:latin typeface="Tajawal" panose="00000500000000000000" pitchFamily="2" charset="-78"/>
              <a:cs typeface="Tajawal" panose="00000500000000000000" pitchFamily="2" charset="-78"/>
            </a:endParaRPr>
          </a:p>
          <a:p>
            <a:pPr algn="justLow" rtl="1">
              <a:lnSpc>
                <a:spcPct val="100000"/>
              </a:lnSpc>
              <a:spcBef>
                <a:spcPts val="200"/>
              </a:spcBef>
              <a:spcAft>
                <a:spcPts val="475"/>
              </a:spcAft>
              <a:buFontTx/>
              <a:buNone/>
            </a:pPr>
            <a:r>
              <a:rPr lang="ar-SA" altLang="en-US" dirty="0">
                <a:solidFill>
                  <a:srgbClr val="181717"/>
                </a:solidFill>
                <a:latin typeface="Tajawal" panose="00000500000000000000" pitchFamily="2" charset="-78"/>
                <a:cs typeface="Tajawal" panose="00000500000000000000" pitchFamily="2" charset="-78"/>
              </a:rPr>
              <a:t>5.التأكد من الاستخدام الأمثل لكل من الموارد المتاحة والمرتقبة بما يتفق ومتطلبات الخطة.</a:t>
            </a:r>
            <a:endParaRPr lang="en-US" altLang="en-US" sz="2400" dirty="0">
              <a:solidFill>
                <a:srgbClr val="181717"/>
              </a:solidFill>
              <a:latin typeface="Tajawal" panose="00000500000000000000" pitchFamily="2" charset="-78"/>
              <a:cs typeface="Tajawal" panose="00000500000000000000" pitchFamily="2" charset="-78"/>
            </a:endParaRPr>
          </a:p>
          <a:p>
            <a:pPr algn="justLow" rtl="1">
              <a:lnSpc>
                <a:spcPct val="100000"/>
              </a:lnSpc>
              <a:spcBef>
                <a:spcPts val="200"/>
              </a:spcBef>
              <a:spcAft>
                <a:spcPts val="475"/>
              </a:spcAft>
              <a:buFontTx/>
              <a:buNone/>
            </a:pPr>
            <a:r>
              <a:rPr lang="ar-SA" altLang="en-US" dirty="0">
                <a:solidFill>
                  <a:srgbClr val="181717"/>
                </a:solidFill>
                <a:latin typeface="Tajawal" panose="00000500000000000000" pitchFamily="2" charset="-78"/>
                <a:cs typeface="Tajawal" panose="00000500000000000000" pitchFamily="2" charset="-78"/>
              </a:rPr>
              <a:t>6.التأكد من أن الأداء التنفيذي يسير وفقاً للسياسات والإجراءات التفصيلية المفسرة للخطة العامة.</a:t>
            </a:r>
            <a:endParaRPr lang="en-US" altLang="en-US" sz="2400" dirty="0">
              <a:solidFill>
                <a:srgbClr val="181717"/>
              </a:solidFill>
              <a:latin typeface="Tajawal" panose="00000500000000000000" pitchFamily="2" charset="-78"/>
              <a:cs typeface="Tajawal" panose="00000500000000000000" pitchFamily="2" charset="-78"/>
            </a:endParaRPr>
          </a:p>
        </p:txBody>
      </p:sp>
      <p:sp>
        <p:nvSpPr>
          <p:cNvPr id="24" name="TextBox 4"/>
          <p:cNvSpPr txBox="1">
            <a:spLocks noChangeArrowheads="1"/>
          </p:cNvSpPr>
          <p:nvPr/>
        </p:nvSpPr>
        <p:spPr bwMode="auto">
          <a:xfrm>
            <a:off x="6705600" y="2552700"/>
            <a:ext cx="6097588"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Low" rtl="1">
              <a:lnSpc>
                <a:spcPct val="200000"/>
              </a:lnSpc>
              <a:spcBef>
                <a:spcPts val="200"/>
              </a:spcBef>
              <a:spcAft>
                <a:spcPts val="475"/>
              </a:spcAft>
              <a:buSzPts val="1200"/>
              <a:buFontTx/>
              <a:buNone/>
            </a:pPr>
            <a:r>
              <a:rPr lang="ar-SA" altLang="en-US" b="1" dirty="0">
                <a:solidFill>
                  <a:srgbClr val="181717"/>
                </a:solidFill>
                <a:latin typeface="Tajawal" panose="00000500000000000000" pitchFamily="2" charset="-78"/>
                <a:ea typeface="Calibri" panose="020F0502020204030204" pitchFamily="34" charset="0"/>
                <a:cs typeface="Tajawal" panose="00000500000000000000" pitchFamily="2" charset="-78"/>
              </a:rPr>
              <a:t>فوائد الرقابة للمنظمة:</a:t>
            </a:r>
            <a:endParaRPr lang="en-US" altLang="en-US" sz="2400" dirty="0">
              <a:solidFill>
                <a:srgbClr val="181717"/>
              </a:solidFill>
              <a:latin typeface="Tajawal" panose="00000500000000000000" pitchFamily="2" charset="-78"/>
              <a:ea typeface="Calibri" panose="020F0502020204030204" pitchFamily="34" charset="0"/>
              <a:cs typeface="Tajawal" panose="00000500000000000000" pitchFamily="2" charset="-78"/>
            </a:endParaRPr>
          </a:p>
        </p:txBody>
      </p:sp>
    </p:spTree>
    <p:extLst>
      <p:ext uri="{BB962C8B-B14F-4D97-AF65-F5344CB8AC3E}">
        <p14:creationId xmlns:p14="http://schemas.microsoft.com/office/powerpoint/2010/main" val="2810404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sp>
        <p:nvSpPr>
          <p:cNvPr id="3" name="Freeform 3"/>
          <p:cNvSpPr/>
          <p:nvPr/>
        </p:nvSpPr>
        <p:spPr>
          <a:xfrm rot="-10800000">
            <a:off x="3276600" y="839483"/>
            <a:ext cx="14638225" cy="8229600"/>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3"/>
            <a:stretch>
              <a:fillRect l="-36215"/>
            </a:stretch>
          </a:blipFill>
        </p:spPr>
        <p:txBody>
          <a:bodyPr/>
          <a:lstStyle/>
          <a:p>
            <a:endParaRPr lang="en-US"/>
          </a:p>
        </p:txBody>
      </p:sp>
      <p:grpSp>
        <p:nvGrpSpPr>
          <p:cNvPr id="4" name="Group 4"/>
          <p:cNvGrpSpPr>
            <a:grpSpLocks noChangeAspect="1"/>
          </p:cNvGrpSpPr>
          <p:nvPr/>
        </p:nvGrpSpPr>
        <p:grpSpPr>
          <a:xfrm>
            <a:off x="185976" y="2721908"/>
            <a:ext cx="5295887" cy="5469592"/>
            <a:chOff x="0" y="0"/>
            <a:chExt cx="6350000" cy="6558280"/>
          </a:xfrm>
        </p:grpSpPr>
        <p:sp>
          <p:nvSpPr>
            <p:cNvPr id="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27567" r="-27567"/>
              </a:stretch>
            </a:blipFill>
          </p:spPr>
          <p:txBody>
            <a:bodyPr/>
            <a:lstStyle/>
            <a:p>
              <a:endParaRPr lang="en-US"/>
            </a:p>
          </p:txBody>
        </p:sp>
        <p:sp>
          <p:nvSpPr>
            <p:cNvPr id="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
        <p:nvSpPr>
          <p:cNvPr id="7" name="Freeform 7"/>
          <p:cNvSpPr/>
          <p:nvPr/>
        </p:nvSpPr>
        <p:spPr>
          <a:xfrm rot="-5400000">
            <a:off x="7166568" y="693549"/>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5"/>
            <a:stretch>
              <a:fillRect/>
            </a:stretch>
          </a:blipFill>
        </p:spPr>
        <p:txBody>
          <a:bodyPr/>
          <a:lstStyle/>
          <a:p>
            <a:endParaRPr lang="en-US"/>
          </a:p>
        </p:txBody>
      </p:sp>
      <p:sp>
        <p:nvSpPr>
          <p:cNvPr id="8" name="Freeform 8"/>
          <p:cNvSpPr/>
          <p:nvPr/>
        </p:nvSpPr>
        <p:spPr>
          <a:xfrm>
            <a:off x="14310910" y="8763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6"/>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9215676" y="1333500"/>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grpSp>
      <p:sp>
        <p:nvSpPr>
          <p:cNvPr id="16" name="TextBox 16"/>
          <p:cNvSpPr txBox="1"/>
          <p:nvPr/>
        </p:nvSpPr>
        <p:spPr>
          <a:xfrm>
            <a:off x="6954325" y="1444171"/>
            <a:ext cx="10564249" cy="1354217"/>
          </a:xfrm>
          <a:prstGeom prst="rect">
            <a:avLst/>
          </a:prstGeom>
        </p:spPr>
        <p:txBody>
          <a:bodyPr wrap="square" lIns="0" tIns="0" rIns="0" bIns="0" rtlCol="0" anchor="t">
            <a:spAutoFit/>
          </a:bodyPr>
          <a:lstStyle/>
          <a:p>
            <a:pPr algn="r" rtl="1"/>
            <a:r>
              <a:rPr lang="ar-EG" sz="4400" b="1" dirty="0">
                <a:solidFill>
                  <a:srgbClr val="000000"/>
                </a:solidFill>
                <a:latin typeface="Tajawal Bold"/>
                <a:ea typeface="Tajawal Bold"/>
                <a:cs typeface="Tajawal Bold"/>
                <a:sym typeface="League Spartan"/>
                <a:rtl/>
              </a:rPr>
              <a:t>فوائد الرقابة</a:t>
            </a:r>
          </a:p>
          <a:p>
            <a:pPr algn="r" rtl="1"/>
            <a:r>
              <a:rPr lang="en-US" sz="4400" b="1" dirty="0">
                <a:solidFill>
                  <a:srgbClr val="000000"/>
                </a:solidFill>
                <a:latin typeface="Tajawal Bold"/>
                <a:ea typeface="Tajawal Bold"/>
                <a:cs typeface="Tajawal Bold"/>
                <a:sym typeface="League Spartan"/>
                <a:rtl/>
              </a:rPr>
              <a:t>Benefits Of Control</a:t>
            </a:r>
          </a:p>
        </p:txBody>
      </p:sp>
      <p:sp>
        <p:nvSpPr>
          <p:cNvPr id="1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8"/>
            <a:stretch>
              <a:fillRect/>
            </a:stretch>
          </a:blipFill>
        </p:spPr>
        <p:txBody>
          <a:bodyPr/>
          <a:lstStyle/>
          <a:p>
            <a:endParaRPr lang="en-US"/>
          </a:p>
        </p:txBody>
      </p:sp>
      <p:sp>
        <p:nvSpPr>
          <p:cNvPr id="20" name="TextBox 19"/>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5</a:t>
            </a:r>
          </a:p>
        </p:txBody>
      </p:sp>
      <p:sp>
        <p:nvSpPr>
          <p:cNvPr id="21"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49" name="Rectangle 220"/>
          <p:cNvSpPr/>
          <p:nvPr/>
        </p:nvSpPr>
        <p:spPr>
          <a:xfrm>
            <a:off x="16973551" y="4591389"/>
            <a:ext cx="271462" cy="278329"/>
          </a:xfrm>
          <a:prstGeom prst="rect">
            <a:avLst/>
          </a:prstGeom>
          <a:solidFill>
            <a:schemeClr val="accent2"/>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ajawal" panose="00000500000000000000" pitchFamily="2" charset="-78"/>
              <a:cs typeface="Tajawal" panose="00000500000000000000" pitchFamily="2" charset="-78"/>
            </a:endParaRPr>
          </a:p>
        </p:txBody>
      </p:sp>
      <p:sp>
        <p:nvSpPr>
          <p:cNvPr id="50" name="Rectangle 221"/>
          <p:cNvSpPr/>
          <p:nvPr/>
        </p:nvSpPr>
        <p:spPr>
          <a:xfrm>
            <a:off x="16973551" y="5290473"/>
            <a:ext cx="271462" cy="291981"/>
          </a:xfrm>
          <a:prstGeom prst="rect">
            <a:avLst/>
          </a:prstGeom>
          <a:solidFill>
            <a:schemeClr val="accent3">
              <a:lumMod val="60000"/>
              <a:lumOff val="40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ajawal" panose="00000500000000000000" pitchFamily="2" charset="-78"/>
              <a:cs typeface="Tajawal" panose="00000500000000000000" pitchFamily="2" charset="-78"/>
            </a:endParaRPr>
          </a:p>
        </p:txBody>
      </p:sp>
      <p:sp>
        <p:nvSpPr>
          <p:cNvPr id="51" name="مستطيل 3"/>
          <p:cNvSpPr>
            <a:spLocks noChangeArrowheads="1"/>
          </p:cNvSpPr>
          <p:nvPr/>
        </p:nvSpPr>
        <p:spPr bwMode="auto">
          <a:xfrm>
            <a:off x="7010400" y="4492625"/>
            <a:ext cx="9842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50000"/>
              </a:lnSpc>
              <a:spcBef>
                <a:spcPct val="0"/>
              </a:spcBef>
              <a:buFont typeface="Arial" panose="020B0604020202020204" pitchFamily="34" charset="0"/>
              <a:buNone/>
            </a:pPr>
            <a:r>
              <a:rPr lang="ar-SA" altLang="ar-SA" sz="2000" dirty="0">
                <a:latin typeface="Tajawal" panose="00000500000000000000" pitchFamily="2" charset="-78"/>
                <a:cs typeface="Tajawal" panose="00000500000000000000" pitchFamily="2" charset="-78"/>
              </a:rPr>
              <a:t>اطمئنان العامل  الكفء لعدالة عملية المراقبة عند تقييم أدائه الفعلي .</a:t>
            </a:r>
          </a:p>
        </p:txBody>
      </p:sp>
      <p:sp>
        <p:nvSpPr>
          <p:cNvPr id="52" name="مستطيل 3"/>
          <p:cNvSpPr>
            <a:spLocks noChangeArrowheads="1"/>
          </p:cNvSpPr>
          <p:nvPr/>
        </p:nvSpPr>
        <p:spPr bwMode="auto">
          <a:xfrm>
            <a:off x="6019800" y="5159375"/>
            <a:ext cx="108331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50000"/>
              </a:lnSpc>
              <a:spcBef>
                <a:spcPct val="0"/>
              </a:spcBef>
              <a:buFont typeface="Arial" panose="020B0604020202020204" pitchFamily="34" charset="0"/>
              <a:buNone/>
            </a:pPr>
            <a:r>
              <a:rPr lang="ar-SA" altLang="ar-SA" sz="2000" dirty="0">
                <a:latin typeface="Tajawal" panose="00000500000000000000" pitchFamily="2" charset="-78"/>
                <a:cs typeface="Tajawal" panose="00000500000000000000" pitchFamily="2" charset="-78"/>
              </a:rPr>
              <a:t>اطمئنان العامل المقصر لعدالة عملية المراقبة عند تقييم أدائه الفعلي لإتاحة الفرصة لتجديد مهارته. </a:t>
            </a:r>
          </a:p>
        </p:txBody>
      </p:sp>
      <p:sp>
        <p:nvSpPr>
          <p:cNvPr id="53" name="Rectangle 221"/>
          <p:cNvSpPr/>
          <p:nvPr/>
        </p:nvSpPr>
        <p:spPr>
          <a:xfrm>
            <a:off x="16983076" y="6003209"/>
            <a:ext cx="271462" cy="291981"/>
          </a:xfrm>
          <a:prstGeom prst="rect">
            <a:avLst/>
          </a:prstGeom>
          <a:solidFill>
            <a:schemeClr val="accent4"/>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ajawal" panose="00000500000000000000" pitchFamily="2" charset="-78"/>
              <a:cs typeface="Tajawal" panose="00000500000000000000" pitchFamily="2" charset="-78"/>
            </a:endParaRPr>
          </a:p>
        </p:txBody>
      </p:sp>
      <p:sp>
        <p:nvSpPr>
          <p:cNvPr id="54" name="مستطيل 3"/>
          <p:cNvSpPr>
            <a:spLocks noChangeArrowheads="1"/>
          </p:cNvSpPr>
          <p:nvPr/>
        </p:nvSpPr>
        <p:spPr bwMode="auto">
          <a:xfrm>
            <a:off x="7620000" y="5829300"/>
            <a:ext cx="9232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50000"/>
              </a:lnSpc>
              <a:spcBef>
                <a:spcPct val="0"/>
              </a:spcBef>
              <a:buFont typeface="Arial" panose="020B0604020202020204" pitchFamily="34" charset="0"/>
              <a:buNone/>
            </a:pPr>
            <a:r>
              <a:rPr lang="ar-SA" altLang="ar-SA" sz="2000" dirty="0">
                <a:latin typeface="Tajawal" panose="00000500000000000000" pitchFamily="2" charset="-78"/>
                <a:cs typeface="Tajawal" panose="00000500000000000000" pitchFamily="2" charset="-78"/>
              </a:rPr>
              <a:t>حفظ الحقوق لأفراد جمهور المتعاملين مع المنظمة.</a:t>
            </a:r>
            <a:endParaRPr lang="en-US" altLang="ar-SA" sz="2000" dirty="0">
              <a:latin typeface="Tajawal" panose="00000500000000000000" pitchFamily="2" charset="-78"/>
              <a:cs typeface="Tajawal" panose="00000500000000000000" pitchFamily="2" charset="-78"/>
            </a:endParaRPr>
          </a:p>
        </p:txBody>
      </p:sp>
      <p:sp>
        <p:nvSpPr>
          <p:cNvPr id="55" name="Oval 80"/>
          <p:cNvSpPr/>
          <p:nvPr/>
        </p:nvSpPr>
        <p:spPr>
          <a:xfrm>
            <a:off x="17233900" y="3835400"/>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2400" dirty="0">
              <a:solidFill>
                <a:schemeClr val="bg1">
                  <a:lumMod val="75000"/>
                </a:schemeClr>
              </a:solidFill>
              <a:latin typeface="Tajawal" panose="00000500000000000000" pitchFamily="2" charset="-78"/>
              <a:cs typeface="Tajawal" panose="00000500000000000000" pitchFamily="2" charset="-78"/>
            </a:endParaRPr>
          </a:p>
        </p:txBody>
      </p:sp>
      <p:sp>
        <p:nvSpPr>
          <p:cNvPr id="56" name="مستطيل 19"/>
          <p:cNvSpPr>
            <a:spLocks noChangeArrowheads="1"/>
          </p:cNvSpPr>
          <p:nvPr/>
        </p:nvSpPr>
        <p:spPr bwMode="auto">
          <a:xfrm>
            <a:off x="14622288" y="3771900"/>
            <a:ext cx="2611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pPr>
            <a:r>
              <a:rPr lang="ar-SA" altLang="ar-SA" sz="2400" b="1">
                <a:solidFill>
                  <a:srgbClr val="002060"/>
                </a:solidFill>
                <a:latin typeface="Tajawal" panose="00000500000000000000" pitchFamily="2" charset="-78"/>
                <a:cs typeface="Tajawal" panose="00000500000000000000" pitchFamily="2" charset="-78"/>
              </a:rPr>
              <a:t>فوائد الرقابة للأفراد:</a:t>
            </a:r>
          </a:p>
        </p:txBody>
      </p:sp>
    </p:spTree>
    <p:extLst>
      <p:ext uri="{BB962C8B-B14F-4D97-AF65-F5344CB8AC3E}">
        <p14:creationId xmlns:p14="http://schemas.microsoft.com/office/powerpoint/2010/main" val="1918314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sp>
        <p:nvSpPr>
          <p:cNvPr id="24" name="Freeform 2"/>
          <p:cNvSpPr/>
          <p:nvPr/>
        </p:nvSpPr>
        <p:spPr>
          <a:xfrm rot="162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4"/>
            <a:stretch>
              <a:fillRect l="-15444" r="-15444"/>
            </a:stretch>
          </a:blipFill>
        </p:spPr>
        <p:txBody>
          <a:bodyPr/>
          <a:lstStyle/>
          <a:p>
            <a:endParaRPr lang="en-US"/>
          </a:p>
        </p:txBody>
      </p:sp>
      <p:grpSp>
        <p:nvGrpSpPr>
          <p:cNvPr id="25" name="Group 3"/>
          <p:cNvGrpSpPr/>
          <p:nvPr/>
        </p:nvGrpSpPr>
        <p:grpSpPr>
          <a:xfrm>
            <a:off x="6294135" y="5770197"/>
            <a:ext cx="2710976" cy="2710976"/>
            <a:chOff x="0" y="0"/>
            <a:chExt cx="6350000" cy="6350000"/>
          </a:xfrm>
          <a:solidFill>
            <a:schemeClr val="bg2">
              <a:lumMod val="75000"/>
            </a:schemeClr>
          </a:solidFill>
        </p:grpSpPr>
        <p:sp>
          <p:nvSpPr>
            <p:cNvPr id="26"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latin typeface="Tajawal" panose="00000500000000000000" pitchFamily="2" charset="-78"/>
                <a:cs typeface="Tajawal" panose="00000500000000000000" pitchFamily="2" charset="-78"/>
              </a:endParaRPr>
            </a:p>
          </p:txBody>
        </p:sp>
      </p:grpSp>
      <p:grpSp>
        <p:nvGrpSpPr>
          <p:cNvPr id="27" name="Group 5"/>
          <p:cNvGrpSpPr/>
          <p:nvPr/>
        </p:nvGrpSpPr>
        <p:grpSpPr>
          <a:xfrm>
            <a:off x="9144000" y="5770197"/>
            <a:ext cx="2710976" cy="2710976"/>
            <a:chOff x="0" y="0"/>
            <a:chExt cx="6350000" cy="6350000"/>
          </a:xfrm>
          <a:solidFill>
            <a:schemeClr val="bg2">
              <a:lumMod val="75000"/>
            </a:schemeClr>
          </a:solidFill>
        </p:grpSpPr>
        <p:sp>
          <p:nvSpPr>
            <p:cNvPr id="28"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latin typeface="Tajawal" panose="00000500000000000000" pitchFamily="2" charset="-78"/>
                <a:cs typeface="Tajawal" panose="00000500000000000000" pitchFamily="2" charset="-78"/>
              </a:endParaRPr>
            </a:p>
          </p:txBody>
        </p:sp>
      </p:grpSp>
      <p:grpSp>
        <p:nvGrpSpPr>
          <p:cNvPr id="29" name="Group 7"/>
          <p:cNvGrpSpPr/>
          <p:nvPr/>
        </p:nvGrpSpPr>
        <p:grpSpPr>
          <a:xfrm>
            <a:off x="7706773" y="3280357"/>
            <a:ext cx="2710976" cy="2710976"/>
            <a:chOff x="0" y="0"/>
            <a:chExt cx="6350000" cy="6350000"/>
          </a:xfrm>
          <a:solidFill>
            <a:schemeClr val="bg2">
              <a:lumMod val="75000"/>
            </a:schemeClr>
          </a:solidFill>
        </p:grpSpPr>
        <p:sp>
          <p:nvSpPr>
            <p:cNvPr id="30"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latin typeface="Tajawal" panose="00000500000000000000" pitchFamily="2" charset="-78"/>
                <a:cs typeface="Tajawal" panose="00000500000000000000" pitchFamily="2" charset="-78"/>
              </a:endParaRPr>
            </a:p>
          </p:txBody>
        </p:sp>
      </p:grpSp>
      <p:grpSp>
        <p:nvGrpSpPr>
          <p:cNvPr id="31" name="Group 9"/>
          <p:cNvGrpSpPr/>
          <p:nvPr/>
        </p:nvGrpSpPr>
        <p:grpSpPr>
          <a:xfrm>
            <a:off x="4823226" y="3280357"/>
            <a:ext cx="2710976" cy="2710976"/>
            <a:chOff x="0" y="0"/>
            <a:chExt cx="6350000" cy="6350000"/>
          </a:xfrm>
          <a:solidFill>
            <a:schemeClr val="bg2">
              <a:lumMod val="75000"/>
            </a:schemeClr>
          </a:solidFill>
        </p:grpSpPr>
        <p:sp>
          <p:nvSpPr>
            <p:cNvPr id="32"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latin typeface="Tajawal" panose="00000500000000000000" pitchFamily="2" charset="-78"/>
                <a:cs typeface="Tajawal" panose="00000500000000000000" pitchFamily="2" charset="-78"/>
              </a:endParaRPr>
            </a:p>
          </p:txBody>
        </p:sp>
      </p:grpSp>
      <p:grpSp>
        <p:nvGrpSpPr>
          <p:cNvPr id="33" name="Group 11"/>
          <p:cNvGrpSpPr/>
          <p:nvPr/>
        </p:nvGrpSpPr>
        <p:grpSpPr>
          <a:xfrm>
            <a:off x="10590320" y="3280357"/>
            <a:ext cx="2710976" cy="2710976"/>
            <a:chOff x="0" y="0"/>
            <a:chExt cx="6350000" cy="6350000"/>
          </a:xfrm>
          <a:solidFill>
            <a:schemeClr val="bg2">
              <a:lumMod val="75000"/>
            </a:schemeClr>
          </a:solidFill>
        </p:grpSpPr>
        <p:sp>
          <p:nvSpPr>
            <p:cNvPr id="34"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latin typeface="Tajawal" panose="00000500000000000000" pitchFamily="2" charset="-78"/>
                <a:cs typeface="Tajawal" panose="00000500000000000000" pitchFamily="2" charset="-78"/>
              </a:endParaRPr>
            </a:p>
          </p:txBody>
        </p:sp>
      </p:grpSp>
      <p:sp>
        <p:nvSpPr>
          <p:cNvPr id="35" name="TextBox 13"/>
          <p:cNvSpPr txBox="1"/>
          <p:nvPr/>
        </p:nvSpPr>
        <p:spPr>
          <a:xfrm>
            <a:off x="4953000" y="4610100"/>
            <a:ext cx="2495240" cy="615553"/>
          </a:xfrm>
          <a:prstGeom prst="rect">
            <a:avLst/>
          </a:prstGeom>
          <a:solidFill>
            <a:schemeClr val="bg2">
              <a:lumMod val="75000"/>
            </a:schemeClr>
          </a:solidFill>
        </p:spPr>
        <p:txBody>
          <a:bodyPr lIns="0" tIns="0" rIns="0" bIns="0" rtlCol="0" anchor="t">
            <a:spAutoFit/>
          </a:bodyPr>
          <a:lstStyle/>
          <a:p>
            <a:pPr algn="ctr">
              <a:defRPr/>
            </a:pPr>
            <a:r>
              <a:rPr lang="ar-SA" sz="2000" b="1" dirty="0">
                <a:latin typeface="Tajawal" panose="00000500000000000000" pitchFamily="2" charset="-78"/>
                <a:cs typeface="Tajawal" panose="00000500000000000000" pitchFamily="2" charset="-78"/>
              </a:rPr>
              <a:t>تصويب الأداء الانحرافي</a:t>
            </a:r>
          </a:p>
        </p:txBody>
      </p:sp>
      <p:sp>
        <p:nvSpPr>
          <p:cNvPr id="36" name="TextBox 14"/>
          <p:cNvSpPr txBox="1"/>
          <p:nvPr/>
        </p:nvSpPr>
        <p:spPr>
          <a:xfrm>
            <a:off x="10744200" y="4610100"/>
            <a:ext cx="2495240" cy="307777"/>
          </a:xfrm>
          <a:prstGeom prst="rect">
            <a:avLst/>
          </a:prstGeom>
          <a:solidFill>
            <a:schemeClr val="bg2">
              <a:lumMod val="75000"/>
            </a:schemeClr>
          </a:solidFill>
        </p:spPr>
        <p:txBody>
          <a:bodyPr lIns="0" tIns="0" rIns="0" bIns="0" rtlCol="0" anchor="t">
            <a:spAutoFit/>
          </a:bodyPr>
          <a:lstStyle/>
          <a:p>
            <a:pPr algn="ctr">
              <a:defRPr/>
            </a:pPr>
            <a:r>
              <a:rPr lang="ar-SA" sz="2000" b="1" dirty="0">
                <a:latin typeface="Tajawal" panose="00000500000000000000" pitchFamily="2" charset="-78"/>
                <a:cs typeface="Tajawal" panose="00000500000000000000" pitchFamily="2" charset="-78"/>
              </a:rPr>
              <a:t>وضع المعايير الرقابية</a:t>
            </a:r>
          </a:p>
        </p:txBody>
      </p:sp>
      <p:sp>
        <p:nvSpPr>
          <p:cNvPr id="37" name="TextBox 15"/>
          <p:cNvSpPr txBox="1"/>
          <p:nvPr/>
        </p:nvSpPr>
        <p:spPr>
          <a:xfrm>
            <a:off x="11201400" y="4000500"/>
            <a:ext cx="1623471" cy="519373"/>
          </a:xfrm>
          <a:prstGeom prst="rect">
            <a:avLst/>
          </a:prstGeom>
          <a:solidFill>
            <a:schemeClr val="bg2">
              <a:lumMod val="75000"/>
            </a:schemeClr>
          </a:solidFill>
        </p:spPr>
        <p:txBody>
          <a:bodyPr lIns="0" tIns="0" rIns="0" bIns="0" rtlCol="0" anchor="t">
            <a:spAutoFit/>
          </a:bodyPr>
          <a:lstStyle/>
          <a:p>
            <a:pPr algn="ctr">
              <a:lnSpc>
                <a:spcPts val="4200"/>
              </a:lnSpc>
              <a:spcBef>
                <a:spcPct val="0"/>
              </a:spcBef>
            </a:pPr>
            <a:r>
              <a:rPr lang="en-US" sz="3000" b="1" spc="150" dirty="0">
                <a:latin typeface="Tajawal" panose="00000500000000000000" pitchFamily="2" charset="-78"/>
                <a:ea typeface="Now Bold"/>
                <a:cs typeface="Tajawal" panose="00000500000000000000" pitchFamily="2" charset="-78"/>
                <a:sym typeface="Now Bold"/>
              </a:rPr>
              <a:t>1</a:t>
            </a:r>
          </a:p>
        </p:txBody>
      </p:sp>
      <p:sp>
        <p:nvSpPr>
          <p:cNvPr id="42" name="TextBox 20"/>
          <p:cNvSpPr txBox="1"/>
          <p:nvPr/>
        </p:nvSpPr>
        <p:spPr>
          <a:xfrm>
            <a:off x="7848600" y="4610100"/>
            <a:ext cx="2495240" cy="307777"/>
          </a:xfrm>
          <a:prstGeom prst="rect">
            <a:avLst/>
          </a:prstGeom>
          <a:solidFill>
            <a:schemeClr val="bg2">
              <a:lumMod val="75000"/>
            </a:schemeClr>
          </a:solidFill>
        </p:spPr>
        <p:txBody>
          <a:bodyPr lIns="0" tIns="0" rIns="0" bIns="0" rtlCol="0" anchor="t">
            <a:spAutoFit/>
          </a:bodyPr>
          <a:lstStyle/>
          <a:p>
            <a:pPr algn="ctr">
              <a:defRPr/>
            </a:pPr>
            <a:r>
              <a:rPr lang="ar-SA" sz="2000" b="1" dirty="0">
                <a:latin typeface="Tajawal" panose="00000500000000000000" pitchFamily="2" charset="-78"/>
                <a:cs typeface="Tajawal" panose="00000500000000000000" pitchFamily="2" charset="-78"/>
              </a:rPr>
              <a:t>قياس الأداء الفعلي</a:t>
            </a:r>
          </a:p>
        </p:txBody>
      </p:sp>
      <p:grpSp>
        <p:nvGrpSpPr>
          <p:cNvPr id="45" name="Group 44"/>
          <p:cNvGrpSpPr/>
          <p:nvPr/>
        </p:nvGrpSpPr>
        <p:grpSpPr>
          <a:xfrm>
            <a:off x="17259300" y="0"/>
            <a:ext cx="1694792" cy="10287000"/>
            <a:chOff x="0" y="0"/>
            <a:chExt cx="446365" cy="2709333"/>
          </a:xfrm>
        </p:grpSpPr>
        <p:sp>
          <p:nvSpPr>
            <p:cNvPr id="46" name="Freeform 45"/>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47" name="TextBox 46"/>
            <p:cNvSpPr txBox="1"/>
            <p:nvPr/>
          </p:nvSpPr>
          <p:spPr>
            <a:xfrm>
              <a:off x="0" y="-38100"/>
              <a:ext cx="446365" cy="2747433"/>
            </a:xfrm>
            <a:prstGeom prst="rect">
              <a:avLst/>
            </a:prstGeom>
          </p:spPr>
          <p:txBody>
            <a:bodyPr lIns="50800" tIns="50800" rIns="50800" bIns="50800" rtlCol="0" anchor="ctr"/>
            <a:lstStyle/>
            <a:p>
              <a:pPr algn="ctr">
                <a:lnSpc>
                  <a:spcPts val="2659"/>
                </a:lnSpc>
              </a:pPr>
              <a:endParaRPr>
                <a:latin typeface="Tajawal Bold" panose="020B0604020202020204" charset="-78"/>
                <a:cs typeface="Tajawal Bold" panose="020B0604020202020204" charset="-78"/>
              </a:endParaRPr>
            </a:p>
          </p:txBody>
        </p:sp>
      </p:grpSp>
      <p:grpSp>
        <p:nvGrpSpPr>
          <p:cNvPr id="48" name="Group 48"/>
          <p:cNvGrpSpPr/>
          <p:nvPr/>
        </p:nvGrpSpPr>
        <p:grpSpPr>
          <a:xfrm>
            <a:off x="0" y="0"/>
            <a:ext cx="1028700" cy="1028700"/>
            <a:chOff x="0" y="0"/>
            <a:chExt cx="812800" cy="812800"/>
          </a:xfrm>
        </p:grpSpPr>
        <p:sp>
          <p:nvSpPr>
            <p:cNvPr id="49"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50"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1" name="Group 8"/>
          <p:cNvGrpSpPr/>
          <p:nvPr/>
        </p:nvGrpSpPr>
        <p:grpSpPr>
          <a:xfrm>
            <a:off x="0" y="6690087"/>
            <a:ext cx="1028700" cy="3177813"/>
            <a:chOff x="0" y="0"/>
            <a:chExt cx="812800" cy="2510865"/>
          </a:xfrm>
        </p:grpSpPr>
        <p:sp>
          <p:nvSpPr>
            <p:cNvPr id="52"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53"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54"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55" name="Rounded Rectangle 54"/>
          <p:cNvSpPr/>
          <p:nvPr/>
        </p:nvSpPr>
        <p:spPr>
          <a:xfrm>
            <a:off x="3352800" y="190500"/>
            <a:ext cx="10896600" cy="12192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1"/>
          <p:cNvSpPr txBox="1"/>
          <p:nvPr/>
        </p:nvSpPr>
        <p:spPr>
          <a:xfrm>
            <a:off x="3352801" y="276225"/>
            <a:ext cx="11201400" cy="1025281"/>
          </a:xfrm>
          <a:prstGeom prst="rect">
            <a:avLst/>
          </a:prstGeom>
        </p:spPr>
        <p:txBody>
          <a:bodyPr wrap="square" lIns="0" tIns="0" rIns="0" bIns="0" rtlCol="0" anchor="t">
            <a:spAutoFit/>
          </a:bodyPr>
          <a:lstStyle/>
          <a:p>
            <a:pPr algn="ctr" rtl="1">
              <a:lnSpc>
                <a:spcPts val="8539"/>
              </a:lnSpc>
              <a:spcBef>
                <a:spcPct val="0"/>
              </a:spcBef>
            </a:pPr>
            <a:r>
              <a:rPr lang="ar-EG" sz="4800" b="1" dirty="0">
                <a:solidFill>
                  <a:schemeClr val="bg1"/>
                </a:solidFill>
                <a:latin typeface="Tajawal Bold"/>
                <a:ea typeface="Tajawal Bold"/>
                <a:cs typeface="Tajawal Bold"/>
                <a:sym typeface="Tajawal Bold"/>
                <a:rtl/>
              </a:rPr>
              <a:t>خطوات الرقابة </a:t>
            </a:r>
            <a:r>
              <a:rPr lang="en-US" sz="4800" b="1" dirty="0">
                <a:solidFill>
                  <a:schemeClr val="bg1"/>
                </a:solidFill>
                <a:latin typeface="Tajawal Bold"/>
                <a:ea typeface="Tajawal Bold"/>
                <a:cs typeface="Tajawal Bold"/>
                <a:sym typeface="Tajawal Bold"/>
                <a:rtl/>
              </a:rPr>
              <a:t>Steps Of Control</a:t>
            </a:r>
          </a:p>
        </p:txBody>
      </p:sp>
      <p:sp>
        <p:nvSpPr>
          <p:cNvPr id="57" name="TextBox 15"/>
          <p:cNvSpPr txBox="1"/>
          <p:nvPr/>
        </p:nvSpPr>
        <p:spPr>
          <a:xfrm>
            <a:off x="8305800" y="4076700"/>
            <a:ext cx="1623471" cy="519373"/>
          </a:xfrm>
          <a:prstGeom prst="rect">
            <a:avLst/>
          </a:prstGeom>
          <a:solidFill>
            <a:schemeClr val="bg2">
              <a:lumMod val="75000"/>
            </a:schemeClr>
          </a:solidFill>
        </p:spPr>
        <p:txBody>
          <a:bodyPr lIns="0" tIns="0" rIns="0" bIns="0" rtlCol="0" anchor="t">
            <a:spAutoFit/>
          </a:bodyPr>
          <a:lstStyle/>
          <a:p>
            <a:pPr algn="ctr">
              <a:lnSpc>
                <a:spcPts val="4200"/>
              </a:lnSpc>
              <a:spcBef>
                <a:spcPct val="0"/>
              </a:spcBef>
            </a:pPr>
            <a:r>
              <a:rPr lang="en-US" sz="3000" b="1" spc="150" dirty="0">
                <a:latin typeface="Tajawal" panose="00000500000000000000" pitchFamily="2" charset="-78"/>
                <a:ea typeface="Now Bold"/>
                <a:cs typeface="Tajawal" panose="00000500000000000000" pitchFamily="2" charset="-78"/>
                <a:sym typeface="Now Bold"/>
              </a:rPr>
              <a:t>2</a:t>
            </a:r>
          </a:p>
        </p:txBody>
      </p:sp>
      <p:sp>
        <p:nvSpPr>
          <p:cNvPr id="58" name="TextBox 15"/>
          <p:cNvSpPr txBox="1"/>
          <p:nvPr/>
        </p:nvSpPr>
        <p:spPr>
          <a:xfrm>
            <a:off x="5334000" y="4076700"/>
            <a:ext cx="1623471" cy="519373"/>
          </a:xfrm>
          <a:prstGeom prst="rect">
            <a:avLst/>
          </a:prstGeom>
          <a:solidFill>
            <a:schemeClr val="bg2">
              <a:lumMod val="75000"/>
            </a:schemeClr>
          </a:solidFill>
        </p:spPr>
        <p:txBody>
          <a:bodyPr lIns="0" tIns="0" rIns="0" bIns="0" rtlCol="0" anchor="t">
            <a:spAutoFit/>
          </a:bodyPr>
          <a:lstStyle/>
          <a:p>
            <a:pPr algn="ctr">
              <a:lnSpc>
                <a:spcPts val="4200"/>
              </a:lnSpc>
              <a:spcBef>
                <a:spcPct val="0"/>
              </a:spcBef>
            </a:pPr>
            <a:r>
              <a:rPr lang="en-US" sz="3000" b="1" spc="150" dirty="0">
                <a:latin typeface="Tajawal" panose="00000500000000000000" pitchFamily="2" charset="-78"/>
                <a:ea typeface="Now Bold"/>
                <a:cs typeface="Tajawal" panose="00000500000000000000" pitchFamily="2" charset="-78"/>
                <a:sym typeface="Now Bold"/>
              </a:rPr>
              <a:t>3</a:t>
            </a:r>
          </a:p>
        </p:txBody>
      </p:sp>
      <p:sp>
        <p:nvSpPr>
          <p:cNvPr id="59" name="TextBox 14"/>
          <p:cNvSpPr txBox="1"/>
          <p:nvPr/>
        </p:nvSpPr>
        <p:spPr>
          <a:xfrm>
            <a:off x="9220200" y="7200900"/>
            <a:ext cx="2495240" cy="307777"/>
          </a:xfrm>
          <a:prstGeom prst="rect">
            <a:avLst/>
          </a:prstGeom>
          <a:solidFill>
            <a:schemeClr val="bg2">
              <a:lumMod val="75000"/>
            </a:schemeClr>
          </a:solidFill>
        </p:spPr>
        <p:txBody>
          <a:bodyPr lIns="0" tIns="0" rIns="0" bIns="0" rtlCol="0" anchor="t">
            <a:spAutoFit/>
          </a:bodyPr>
          <a:lstStyle/>
          <a:p>
            <a:pPr algn="ctr">
              <a:defRPr/>
            </a:pPr>
            <a:r>
              <a:rPr lang="ar-SA" sz="2000" b="1" dirty="0">
                <a:latin typeface="Tajawal" panose="00000500000000000000" pitchFamily="2" charset="-78"/>
                <a:cs typeface="Tajawal" panose="00000500000000000000" pitchFamily="2" charset="-78"/>
              </a:rPr>
              <a:t>اقتراح الحلول البديلة</a:t>
            </a:r>
          </a:p>
        </p:txBody>
      </p:sp>
      <p:sp>
        <p:nvSpPr>
          <p:cNvPr id="60" name="TextBox 15"/>
          <p:cNvSpPr txBox="1"/>
          <p:nvPr/>
        </p:nvSpPr>
        <p:spPr>
          <a:xfrm>
            <a:off x="9677400" y="6591300"/>
            <a:ext cx="1623471" cy="519373"/>
          </a:xfrm>
          <a:prstGeom prst="rect">
            <a:avLst/>
          </a:prstGeom>
          <a:solidFill>
            <a:schemeClr val="bg2">
              <a:lumMod val="75000"/>
            </a:schemeClr>
          </a:solidFill>
        </p:spPr>
        <p:txBody>
          <a:bodyPr lIns="0" tIns="0" rIns="0" bIns="0" rtlCol="0" anchor="t">
            <a:spAutoFit/>
          </a:bodyPr>
          <a:lstStyle/>
          <a:p>
            <a:pPr algn="ctr">
              <a:lnSpc>
                <a:spcPts val="4200"/>
              </a:lnSpc>
              <a:spcBef>
                <a:spcPct val="0"/>
              </a:spcBef>
            </a:pPr>
            <a:r>
              <a:rPr lang="en-US" sz="3000" b="1" spc="150" dirty="0">
                <a:latin typeface="Tajawal" panose="00000500000000000000" pitchFamily="2" charset="-78"/>
                <a:ea typeface="Now Bold"/>
                <a:cs typeface="Tajawal" panose="00000500000000000000" pitchFamily="2" charset="-78"/>
                <a:sym typeface="Now Bold"/>
              </a:rPr>
              <a:t>4</a:t>
            </a:r>
          </a:p>
        </p:txBody>
      </p:sp>
      <p:sp>
        <p:nvSpPr>
          <p:cNvPr id="61" name="TextBox 14"/>
          <p:cNvSpPr txBox="1"/>
          <p:nvPr/>
        </p:nvSpPr>
        <p:spPr>
          <a:xfrm>
            <a:off x="6477000" y="7277100"/>
            <a:ext cx="2495240" cy="307777"/>
          </a:xfrm>
          <a:prstGeom prst="rect">
            <a:avLst/>
          </a:prstGeom>
          <a:solidFill>
            <a:schemeClr val="bg2">
              <a:lumMod val="75000"/>
            </a:schemeClr>
          </a:solidFill>
        </p:spPr>
        <p:txBody>
          <a:bodyPr lIns="0" tIns="0" rIns="0" bIns="0" rtlCol="0" anchor="t">
            <a:spAutoFit/>
          </a:bodyPr>
          <a:lstStyle/>
          <a:p>
            <a:pPr algn="ctr">
              <a:defRPr/>
            </a:pPr>
            <a:r>
              <a:rPr lang="ar-SA" sz="2000" b="1" dirty="0">
                <a:latin typeface="Tajawal" panose="00000500000000000000" pitchFamily="2" charset="-78"/>
                <a:cs typeface="Tajawal" panose="00000500000000000000" pitchFamily="2" charset="-78"/>
              </a:rPr>
              <a:t>المتابعة</a:t>
            </a:r>
          </a:p>
        </p:txBody>
      </p:sp>
      <p:sp>
        <p:nvSpPr>
          <p:cNvPr id="62" name="TextBox 15"/>
          <p:cNvSpPr txBox="1"/>
          <p:nvPr/>
        </p:nvSpPr>
        <p:spPr>
          <a:xfrm>
            <a:off x="6934200" y="6667500"/>
            <a:ext cx="1623471" cy="519373"/>
          </a:xfrm>
          <a:prstGeom prst="rect">
            <a:avLst/>
          </a:prstGeom>
          <a:solidFill>
            <a:schemeClr val="bg2">
              <a:lumMod val="75000"/>
            </a:schemeClr>
          </a:solidFill>
        </p:spPr>
        <p:txBody>
          <a:bodyPr lIns="0" tIns="0" rIns="0" bIns="0" rtlCol="0" anchor="t">
            <a:spAutoFit/>
          </a:bodyPr>
          <a:lstStyle/>
          <a:p>
            <a:pPr algn="ctr">
              <a:lnSpc>
                <a:spcPts val="4200"/>
              </a:lnSpc>
              <a:spcBef>
                <a:spcPct val="0"/>
              </a:spcBef>
            </a:pPr>
            <a:r>
              <a:rPr lang="en-US" sz="3000" b="1" spc="150" dirty="0">
                <a:latin typeface="Tajawal" panose="00000500000000000000" pitchFamily="2" charset="-78"/>
                <a:ea typeface="Now Bold"/>
                <a:cs typeface="Tajawal" panose="00000500000000000000" pitchFamily="2" charset="-78"/>
                <a:sym typeface="Now Bold"/>
              </a:rPr>
              <a:t>5</a:t>
            </a:r>
          </a:p>
        </p:txBody>
      </p:sp>
      <p:sp>
        <p:nvSpPr>
          <p:cNvPr id="64"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5"/>
            <a:stretch>
              <a:fillRect/>
            </a:stretch>
          </a:blipFill>
        </p:spPr>
        <p:txBody>
          <a:bodyPr/>
          <a:lstStyle/>
          <a:p>
            <a:endParaRPr lang="en-US"/>
          </a:p>
        </p:txBody>
      </p:sp>
      <p:sp>
        <p:nvSpPr>
          <p:cNvPr id="65" name="TextBox 64"/>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6</a:t>
            </a:r>
          </a:p>
        </p:txBody>
      </p:sp>
    </p:spTree>
    <p:extLst>
      <p:ext uri="{BB962C8B-B14F-4D97-AF65-F5344CB8AC3E}">
        <p14:creationId xmlns:p14="http://schemas.microsoft.com/office/powerpoint/2010/main" val="3746068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a:off x="6096000" y="190500"/>
            <a:ext cx="6019800" cy="12192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rot="-10800000">
            <a:off x="1370202" y="3462772"/>
            <a:ext cx="1800892" cy="1399131"/>
            <a:chOff x="0" y="0"/>
            <a:chExt cx="427284" cy="331961"/>
          </a:xfrm>
        </p:grpSpPr>
        <p:sp>
          <p:nvSpPr>
            <p:cNvPr id="3" name="Freeform 3"/>
            <p:cNvSpPr/>
            <p:nvPr/>
          </p:nvSpPr>
          <p:spPr>
            <a:xfrm>
              <a:off x="0" y="0"/>
              <a:ext cx="427284" cy="331961"/>
            </a:xfrm>
            <a:custGeom>
              <a:avLst/>
              <a:gdLst/>
              <a:ahLst/>
              <a:cxnLst/>
              <a:rect l="l" t="t" r="r" b="b"/>
              <a:pathLst>
                <a:path w="427284" h="331961">
                  <a:moveTo>
                    <a:pt x="213642" y="331961"/>
                  </a:moveTo>
                  <a:lnTo>
                    <a:pt x="427284" y="0"/>
                  </a:lnTo>
                  <a:lnTo>
                    <a:pt x="0" y="0"/>
                  </a:lnTo>
                  <a:lnTo>
                    <a:pt x="213642" y="331961"/>
                  </a:lnTo>
                  <a:close/>
                </a:path>
              </a:pathLst>
            </a:custGeom>
            <a:solidFill>
              <a:srgbClr val="CFA5BD"/>
            </a:solidFill>
          </p:spPr>
          <p:txBody>
            <a:bodyPr/>
            <a:lstStyle/>
            <a:p>
              <a:endParaRPr lang="en-US"/>
            </a:p>
          </p:txBody>
        </p:sp>
        <p:sp>
          <p:nvSpPr>
            <p:cNvPr id="4" name="TextBox 4"/>
            <p:cNvSpPr txBox="1"/>
            <p:nvPr/>
          </p:nvSpPr>
          <p:spPr>
            <a:xfrm>
              <a:off x="66763" y="-100113"/>
              <a:ext cx="293758" cy="277950"/>
            </a:xfrm>
            <a:prstGeom prst="rect">
              <a:avLst/>
            </a:prstGeom>
          </p:spPr>
          <p:txBody>
            <a:bodyPr lIns="50800" tIns="50800" rIns="50800" bIns="50800" rtlCol="0" anchor="ctr"/>
            <a:lstStyle/>
            <a:p>
              <a:pPr algn="ctr">
                <a:lnSpc>
                  <a:spcPts val="4200"/>
                </a:lnSpc>
              </a:pPr>
              <a:endParaRPr/>
            </a:p>
          </p:txBody>
        </p:sp>
      </p:grpSp>
      <p:grpSp>
        <p:nvGrpSpPr>
          <p:cNvPr id="5" name="Group 5"/>
          <p:cNvGrpSpPr/>
          <p:nvPr/>
        </p:nvGrpSpPr>
        <p:grpSpPr>
          <a:xfrm rot="-10800000">
            <a:off x="15399339" y="3462772"/>
            <a:ext cx="1800892" cy="1399131"/>
            <a:chOff x="0" y="0"/>
            <a:chExt cx="427284" cy="331961"/>
          </a:xfrm>
        </p:grpSpPr>
        <p:sp>
          <p:nvSpPr>
            <p:cNvPr id="6" name="Freeform 6"/>
            <p:cNvSpPr/>
            <p:nvPr/>
          </p:nvSpPr>
          <p:spPr>
            <a:xfrm>
              <a:off x="0" y="0"/>
              <a:ext cx="427284" cy="331961"/>
            </a:xfrm>
            <a:custGeom>
              <a:avLst/>
              <a:gdLst/>
              <a:ahLst/>
              <a:cxnLst/>
              <a:rect l="l" t="t" r="r" b="b"/>
              <a:pathLst>
                <a:path w="427284" h="331961">
                  <a:moveTo>
                    <a:pt x="213642" y="331961"/>
                  </a:moveTo>
                  <a:lnTo>
                    <a:pt x="427284" y="0"/>
                  </a:lnTo>
                  <a:lnTo>
                    <a:pt x="0" y="0"/>
                  </a:lnTo>
                  <a:lnTo>
                    <a:pt x="213642" y="331961"/>
                  </a:lnTo>
                  <a:close/>
                </a:path>
              </a:pathLst>
            </a:custGeom>
            <a:solidFill>
              <a:srgbClr val="6EB4A7"/>
            </a:solidFill>
          </p:spPr>
          <p:txBody>
            <a:bodyPr/>
            <a:lstStyle/>
            <a:p>
              <a:endParaRPr lang="en-US"/>
            </a:p>
          </p:txBody>
        </p:sp>
        <p:sp>
          <p:nvSpPr>
            <p:cNvPr id="7" name="TextBox 7"/>
            <p:cNvSpPr txBox="1"/>
            <p:nvPr/>
          </p:nvSpPr>
          <p:spPr>
            <a:xfrm>
              <a:off x="66763" y="-100113"/>
              <a:ext cx="293758" cy="277950"/>
            </a:xfrm>
            <a:prstGeom prst="rect">
              <a:avLst/>
            </a:prstGeom>
          </p:spPr>
          <p:txBody>
            <a:bodyPr lIns="50800" tIns="50800" rIns="50800" bIns="50800" rtlCol="0" anchor="ctr"/>
            <a:lstStyle/>
            <a:p>
              <a:pPr algn="ctr">
                <a:lnSpc>
                  <a:spcPts val="4200"/>
                </a:lnSpc>
              </a:pPr>
              <a:endParaRPr/>
            </a:p>
          </p:txBody>
        </p:sp>
      </p:grpSp>
      <p:grpSp>
        <p:nvGrpSpPr>
          <p:cNvPr id="8" name="Group 8"/>
          <p:cNvGrpSpPr/>
          <p:nvPr/>
        </p:nvGrpSpPr>
        <p:grpSpPr>
          <a:xfrm>
            <a:off x="9156157" y="8490569"/>
            <a:ext cx="1800892" cy="1215032"/>
            <a:chOff x="0" y="0"/>
            <a:chExt cx="427284" cy="288281"/>
          </a:xfrm>
        </p:grpSpPr>
        <p:sp>
          <p:nvSpPr>
            <p:cNvPr id="9" name="Freeform 9"/>
            <p:cNvSpPr/>
            <p:nvPr/>
          </p:nvSpPr>
          <p:spPr>
            <a:xfrm>
              <a:off x="0" y="0"/>
              <a:ext cx="427284" cy="288281"/>
            </a:xfrm>
            <a:custGeom>
              <a:avLst/>
              <a:gdLst/>
              <a:ahLst/>
              <a:cxnLst/>
              <a:rect l="l" t="t" r="r" b="b"/>
              <a:pathLst>
                <a:path w="427284" h="288281">
                  <a:moveTo>
                    <a:pt x="213642" y="288281"/>
                  </a:moveTo>
                  <a:lnTo>
                    <a:pt x="427284" y="0"/>
                  </a:lnTo>
                  <a:lnTo>
                    <a:pt x="0" y="0"/>
                  </a:lnTo>
                  <a:lnTo>
                    <a:pt x="213642" y="288281"/>
                  </a:lnTo>
                  <a:close/>
                </a:path>
              </a:pathLst>
            </a:custGeom>
            <a:solidFill>
              <a:srgbClr val="6EB4A7"/>
            </a:solidFill>
          </p:spPr>
          <p:txBody>
            <a:bodyPr/>
            <a:lstStyle/>
            <a:p>
              <a:endParaRPr lang="en-US"/>
            </a:p>
          </p:txBody>
        </p:sp>
        <p:sp>
          <p:nvSpPr>
            <p:cNvPr id="10" name="TextBox 10"/>
            <p:cNvSpPr txBox="1"/>
            <p:nvPr/>
          </p:nvSpPr>
          <p:spPr>
            <a:xfrm>
              <a:off x="66763" y="-103233"/>
              <a:ext cx="293758" cy="257670"/>
            </a:xfrm>
            <a:prstGeom prst="rect">
              <a:avLst/>
            </a:prstGeom>
          </p:spPr>
          <p:txBody>
            <a:bodyPr lIns="50800" tIns="50800" rIns="50800" bIns="50800" rtlCol="0" anchor="ctr"/>
            <a:lstStyle/>
            <a:p>
              <a:pPr algn="ctr">
                <a:lnSpc>
                  <a:spcPts val="4200"/>
                </a:lnSpc>
              </a:pPr>
              <a:endParaRPr/>
            </a:p>
          </p:txBody>
        </p:sp>
      </p:grpSp>
      <p:grpSp>
        <p:nvGrpSpPr>
          <p:cNvPr id="11" name="Group 11"/>
          <p:cNvGrpSpPr/>
          <p:nvPr/>
        </p:nvGrpSpPr>
        <p:grpSpPr>
          <a:xfrm>
            <a:off x="7628248" y="8490569"/>
            <a:ext cx="1800892" cy="1215032"/>
            <a:chOff x="0" y="0"/>
            <a:chExt cx="427284" cy="288281"/>
          </a:xfrm>
        </p:grpSpPr>
        <p:sp>
          <p:nvSpPr>
            <p:cNvPr id="12" name="Freeform 12"/>
            <p:cNvSpPr/>
            <p:nvPr/>
          </p:nvSpPr>
          <p:spPr>
            <a:xfrm>
              <a:off x="0" y="0"/>
              <a:ext cx="427284" cy="288281"/>
            </a:xfrm>
            <a:custGeom>
              <a:avLst/>
              <a:gdLst/>
              <a:ahLst/>
              <a:cxnLst/>
              <a:rect l="l" t="t" r="r" b="b"/>
              <a:pathLst>
                <a:path w="427284" h="288281">
                  <a:moveTo>
                    <a:pt x="213642" y="288281"/>
                  </a:moveTo>
                  <a:lnTo>
                    <a:pt x="427284" y="0"/>
                  </a:lnTo>
                  <a:lnTo>
                    <a:pt x="0" y="0"/>
                  </a:lnTo>
                  <a:lnTo>
                    <a:pt x="213642" y="288281"/>
                  </a:lnTo>
                  <a:close/>
                </a:path>
              </a:pathLst>
            </a:custGeom>
            <a:solidFill>
              <a:srgbClr val="CFA5BD"/>
            </a:solidFill>
          </p:spPr>
          <p:txBody>
            <a:bodyPr/>
            <a:lstStyle/>
            <a:p>
              <a:endParaRPr lang="en-US"/>
            </a:p>
          </p:txBody>
        </p:sp>
        <p:sp>
          <p:nvSpPr>
            <p:cNvPr id="13" name="TextBox 13"/>
            <p:cNvSpPr txBox="1"/>
            <p:nvPr/>
          </p:nvSpPr>
          <p:spPr>
            <a:xfrm>
              <a:off x="66763" y="-103233"/>
              <a:ext cx="293758" cy="257670"/>
            </a:xfrm>
            <a:prstGeom prst="rect">
              <a:avLst/>
            </a:prstGeom>
          </p:spPr>
          <p:txBody>
            <a:bodyPr lIns="50800" tIns="50800" rIns="50800" bIns="50800" rtlCol="0" anchor="ctr"/>
            <a:lstStyle/>
            <a:p>
              <a:pPr algn="ctr">
                <a:lnSpc>
                  <a:spcPts val="4200"/>
                </a:lnSpc>
              </a:pPr>
              <a:endParaRPr/>
            </a:p>
          </p:txBody>
        </p:sp>
      </p:grpSp>
      <p:sp>
        <p:nvSpPr>
          <p:cNvPr id="14" name="Freeform 14"/>
          <p:cNvSpPr/>
          <p:nvPr/>
        </p:nvSpPr>
        <p:spPr>
          <a:xfrm>
            <a:off x="1028700" y="4013331"/>
            <a:ext cx="16527897" cy="1062606"/>
          </a:xfrm>
          <a:custGeom>
            <a:avLst/>
            <a:gdLst/>
            <a:ahLst/>
            <a:cxnLst/>
            <a:rect l="l" t="t" r="r" b="b"/>
            <a:pathLst>
              <a:path w="16527897" h="1062606">
                <a:moveTo>
                  <a:pt x="0" y="0"/>
                </a:moveTo>
                <a:lnTo>
                  <a:pt x="16527897" y="0"/>
                </a:lnTo>
                <a:lnTo>
                  <a:pt x="16527897" y="1062606"/>
                </a:lnTo>
                <a:lnTo>
                  <a:pt x="0" y="1062606"/>
                </a:lnTo>
                <a:lnTo>
                  <a:pt x="0" y="0"/>
                </a:lnTo>
                <a:close/>
              </a:path>
            </a:pathLst>
          </a:custGeom>
          <a:blipFill>
            <a:blip r:embed="rId2">
              <a:alphaModFix amt="60000"/>
            </a:blip>
            <a:stretch>
              <a:fillRect b="-815131"/>
            </a:stretch>
          </a:blipFill>
        </p:spPr>
        <p:txBody>
          <a:bodyPr/>
          <a:lstStyle/>
          <a:p>
            <a:endParaRPr lang="en-US"/>
          </a:p>
        </p:txBody>
      </p:sp>
      <p:sp>
        <p:nvSpPr>
          <p:cNvPr id="15" name="Freeform 15"/>
          <p:cNvSpPr/>
          <p:nvPr/>
        </p:nvSpPr>
        <p:spPr>
          <a:xfrm flipV="1">
            <a:off x="1028700" y="8092435"/>
            <a:ext cx="16527897" cy="1062606"/>
          </a:xfrm>
          <a:custGeom>
            <a:avLst/>
            <a:gdLst/>
            <a:ahLst/>
            <a:cxnLst/>
            <a:rect l="l" t="t" r="r" b="b"/>
            <a:pathLst>
              <a:path w="16527897" h="1062606">
                <a:moveTo>
                  <a:pt x="0" y="1062606"/>
                </a:moveTo>
                <a:lnTo>
                  <a:pt x="16527897" y="1062606"/>
                </a:lnTo>
                <a:lnTo>
                  <a:pt x="16527897" y="0"/>
                </a:lnTo>
                <a:lnTo>
                  <a:pt x="0" y="0"/>
                </a:lnTo>
                <a:lnTo>
                  <a:pt x="0" y="1062606"/>
                </a:lnTo>
                <a:close/>
              </a:path>
            </a:pathLst>
          </a:custGeom>
          <a:blipFill>
            <a:blip r:embed="rId2">
              <a:alphaModFix amt="60000"/>
            </a:blip>
            <a:stretch>
              <a:fillRect b="-815131"/>
            </a:stretch>
          </a:blipFill>
        </p:spPr>
        <p:txBody>
          <a:bodyPr/>
          <a:lstStyle/>
          <a:p>
            <a:endParaRPr lang="en-US"/>
          </a:p>
        </p:txBody>
      </p:sp>
      <p:grpSp>
        <p:nvGrpSpPr>
          <p:cNvPr id="16" name="Group 16"/>
          <p:cNvGrpSpPr/>
          <p:nvPr/>
        </p:nvGrpSpPr>
        <p:grpSpPr>
          <a:xfrm>
            <a:off x="1498685" y="4339577"/>
            <a:ext cx="15587927" cy="4488891"/>
            <a:chOff x="0" y="0"/>
            <a:chExt cx="3699623" cy="1065389"/>
          </a:xfrm>
        </p:grpSpPr>
        <p:sp>
          <p:nvSpPr>
            <p:cNvPr id="17" name="Freeform 17"/>
            <p:cNvSpPr/>
            <p:nvPr/>
          </p:nvSpPr>
          <p:spPr>
            <a:xfrm>
              <a:off x="0" y="0"/>
              <a:ext cx="3699623" cy="1065389"/>
            </a:xfrm>
            <a:custGeom>
              <a:avLst/>
              <a:gdLst/>
              <a:ahLst/>
              <a:cxnLst/>
              <a:rect l="l" t="t" r="r" b="b"/>
              <a:pathLst>
                <a:path w="3699623" h="1065389">
                  <a:moveTo>
                    <a:pt x="0" y="0"/>
                  </a:moveTo>
                  <a:lnTo>
                    <a:pt x="3699623" y="0"/>
                  </a:lnTo>
                  <a:lnTo>
                    <a:pt x="3699623" y="1065389"/>
                  </a:lnTo>
                  <a:lnTo>
                    <a:pt x="0" y="1065389"/>
                  </a:lnTo>
                  <a:close/>
                </a:path>
              </a:pathLst>
            </a:custGeom>
            <a:solidFill>
              <a:srgbClr val="FFFFFF"/>
            </a:solidFill>
          </p:spPr>
          <p:txBody>
            <a:bodyPr/>
            <a:lstStyle/>
            <a:p>
              <a:endParaRPr lang="en-US"/>
            </a:p>
          </p:txBody>
        </p:sp>
        <p:sp>
          <p:nvSpPr>
            <p:cNvPr id="18" name="TextBox 18"/>
            <p:cNvSpPr txBox="1"/>
            <p:nvPr/>
          </p:nvSpPr>
          <p:spPr>
            <a:xfrm>
              <a:off x="0" y="-123825"/>
              <a:ext cx="3699623" cy="1189214"/>
            </a:xfrm>
            <a:prstGeom prst="rect">
              <a:avLst/>
            </a:prstGeom>
          </p:spPr>
          <p:txBody>
            <a:bodyPr lIns="50800" tIns="50800" rIns="50800" bIns="50800" rtlCol="0" anchor="ctr"/>
            <a:lstStyle/>
            <a:p>
              <a:pPr algn="ctr">
                <a:lnSpc>
                  <a:spcPts val="4200"/>
                </a:lnSpc>
                <a:spcBef>
                  <a:spcPct val="0"/>
                </a:spcBef>
              </a:pPr>
              <a:endParaRPr/>
            </a:p>
          </p:txBody>
        </p:sp>
      </p:grpSp>
      <p:grpSp>
        <p:nvGrpSpPr>
          <p:cNvPr id="19" name="Group 19"/>
          <p:cNvGrpSpPr/>
          <p:nvPr/>
        </p:nvGrpSpPr>
        <p:grpSpPr>
          <a:xfrm>
            <a:off x="8626769" y="6072081"/>
            <a:ext cx="1331758" cy="1331758"/>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EB1"/>
            </a:solidFill>
          </p:spPr>
          <p:txBody>
            <a:bodyPr/>
            <a:lstStyle/>
            <a:p>
              <a:endParaRPr lang="en-US"/>
            </a:p>
          </p:txBody>
        </p:sp>
        <p:sp>
          <p:nvSpPr>
            <p:cNvPr id="21" name="TextBox 21"/>
            <p:cNvSpPr txBox="1"/>
            <p:nvPr/>
          </p:nvSpPr>
          <p:spPr>
            <a:xfrm>
              <a:off x="76200" y="-47625"/>
              <a:ext cx="660400" cy="784225"/>
            </a:xfrm>
            <a:prstGeom prst="rect">
              <a:avLst/>
            </a:prstGeom>
          </p:spPr>
          <p:txBody>
            <a:bodyPr lIns="50800" tIns="50800" rIns="50800" bIns="50800" rtlCol="0" anchor="ctr"/>
            <a:lstStyle/>
            <a:p>
              <a:pPr algn="ctr">
                <a:lnSpc>
                  <a:spcPts val="4200"/>
                </a:lnSpc>
              </a:pPr>
              <a:endParaRPr/>
            </a:p>
          </p:txBody>
        </p:sp>
      </p:grpSp>
      <p:sp>
        <p:nvSpPr>
          <p:cNvPr id="22" name="TextBox 22"/>
          <p:cNvSpPr txBox="1"/>
          <p:nvPr/>
        </p:nvSpPr>
        <p:spPr>
          <a:xfrm>
            <a:off x="8508970" y="6456092"/>
            <a:ext cx="1567358" cy="495300"/>
          </a:xfrm>
          <a:prstGeom prst="rect">
            <a:avLst/>
          </a:prstGeom>
        </p:spPr>
        <p:txBody>
          <a:bodyPr lIns="0" tIns="0" rIns="0" bIns="0" rtlCol="0" anchor="t">
            <a:spAutoFit/>
          </a:bodyPr>
          <a:lstStyle/>
          <a:p>
            <a:pPr algn="ctr">
              <a:lnSpc>
                <a:spcPts val="3300"/>
              </a:lnSpc>
            </a:pPr>
            <a:r>
              <a:rPr lang="en-US" sz="3000" b="1">
                <a:solidFill>
                  <a:srgbClr val="404040"/>
                </a:solidFill>
                <a:latin typeface="Tajawal Bold"/>
                <a:ea typeface="Tajawal Bold"/>
                <a:cs typeface="Tajawal Bold"/>
                <a:sym typeface="Tajawal Bold"/>
              </a:rPr>
              <a:t>VS</a:t>
            </a:r>
          </a:p>
        </p:txBody>
      </p:sp>
      <p:grpSp>
        <p:nvGrpSpPr>
          <p:cNvPr id="23" name="Group 23"/>
          <p:cNvGrpSpPr/>
          <p:nvPr/>
        </p:nvGrpSpPr>
        <p:grpSpPr>
          <a:xfrm>
            <a:off x="2270648" y="3462772"/>
            <a:ext cx="6242829" cy="6242829"/>
            <a:chOff x="0" y="0"/>
            <a:chExt cx="1481667" cy="1481667"/>
          </a:xfrm>
        </p:grpSpPr>
        <p:sp>
          <p:nvSpPr>
            <p:cNvPr id="24" name="Freeform 24"/>
            <p:cNvSpPr/>
            <p:nvPr/>
          </p:nvSpPr>
          <p:spPr>
            <a:xfrm>
              <a:off x="0" y="0"/>
              <a:ext cx="1481667" cy="1481667"/>
            </a:xfrm>
            <a:custGeom>
              <a:avLst/>
              <a:gdLst/>
              <a:ahLst/>
              <a:cxnLst/>
              <a:rect l="l" t="t" r="r" b="b"/>
              <a:pathLst>
                <a:path w="1481667" h="1481667">
                  <a:moveTo>
                    <a:pt x="1278467" y="0"/>
                  </a:moveTo>
                  <a:lnTo>
                    <a:pt x="0" y="0"/>
                  </a:lnTo>
                  <a:lnTo>
                    <a:pt x="203200" y="1481667"/>
                  </a:lnTo>
                  <a:lnTo>
                    <a:pt x="1481667" y="1481667"/>
                  </a:lnTo>
                  <a:lnTo>
                    <a:pt x="1278467" y="0"/>
                  </a:lnTo>
                  <a:close/>
                </a:path>
              </a:pathLst>
            </a:custGeom>
            <a:solidFill>
              <a:srgbClr val="E8C2D8"/>
            </a:solidFill>
          </p:spPr>
          <p:txBody>
            <a:bodyPr/>
            <a:lstStyle/>
            <a:p>
              <a:endParaRPr lang="en-US"/>
            </a:p>
          </p:txBody>
        </p:sp>
        <p:sp>
          <p:nvSpPr>
            <p:cNvPr id="25" name="TextBox 25"/>
            <p:cNvSpPr txBox="1"/>
            <p:nvPr/>
          </p:nvSpPr>
          <p:spPr>
            <a:xfrm>
              <a:off x="101600" y="-123825"/>
              <a:ext cx="1278467" cy="1605492"/>
            </a:xfrm>
            <a:prstGeom prst="rect">
              <a:avLst/>
            </a:prstGeom>
          </p:spPr>
          <p:txBody>
            <a:bodyPr lIns="50800" tIns="50800" rIns="50800" bIns="50800" rtlCol="0" anchor="ctr"/>
            <a:lstStyle/>
            <a:p>
              <a:pPr algn="ctr">
                <a:lnSpc>
                  <a:spcPts val="4200"/>
                </a:lnSpc>
              </a:pPr>
              <a:endParaRPr/>
            </a:p>
          </p:txBody>
        </p:sp>
      </p:grpSp>
      <p:grpSp>
        <p:nvGrpSpPr>
          <p:cNvPr id="26" name="Group 26"/>
          <p:cNvGrpSpPr/>
          <p:nvPr/>
        </p:nvGrpSpPr>
        <p:grpSpPr>
          <a:xfrm>
            <a:off x="10058752" y="3462772"/>
            <a:ext cx="6242829" cy="6242829"/>
            <a:chOff x="0" y="0"/>
            <a:chExt cx="1481667" cy="1481667"/>
          </a:xfrm>
        </p:grpSpPr>
        <p:sp>
          <p:nvSpPr>
            <p:cNvPr id="27" name="Freeform 27"/>
            <p:cNvSpPr/>
            <p:nvPr/>
          </p:nvSpPr>
          <p:spPr>
            <a:xfrm>
              <a:off x="0" y="0"/>
              <a:ext cx="1481667" cy="1481667"/>
            </a:xfrm>
            <a:custGeom>
              <a:avLst/>
              <a:gdLst/>
              <a:ahLst/>
              <a:cxnLst/>
              <a:rect l="l" t="t" r="r" b="b"/>
              <a:pathLst>
                <a:path w="1481667" h="1481667">
                  <a:moveTo>
                    <a:pt x="203200" y="0"/>
                  </a:moveTo>
                  <a:lnTo>
                    <a:pt x="1481667" y="0"/>
                  </a:lnTo>
                  <a:lnTo>
                    <a:pt x="1278467" y="1481667"/>
                  </a:lnTo>
                  <a:lnTo>
                    <a:pt x="0" y="1481667"/>
                  </a:lnTo>
                  <a:lnTo>
                    <a:pt x="203200" y="0"/>
                  </a:lnTo>
                  <a:close/>
                </a:path>
              </a:pathLst>
            </a:custGeom>
            <a:solidFill>
              <a:srgbClr val="8BCFC2"/>
            </a:solidFill>
          </p:spPr>
          <p:txBody>
            <a:bodyPr/>
            <a:lstStyle/>
            <a:p>
              <a:endParaRPr lang="en-US"/>
            </a:p>
          </p:txBody>
        </p:sp>
        <p:sp>
          <p:nvSpPr>
            <p:cNvPr id="28" name="TextBox 28"/>
            <p:cNvSpPr txBox="1"/>
            <p:nvPr/>
          </p:nvSpPr>
          <p:spPr>
            <a:xfrm>
              <a:off x="101600" y="-123825"/>
              <a:ext cx="1278467" cy="1605492"/>
            </a:xfrm>
            <a:prstGeom prst="rect">
              <a:avLst/>
            </a:prstGeom>
          </p:spPr>
          <p:txBody>
            <a:bodyPr lIns="50800" tIns="50800" rIns="50800" bIns="50800" rtlCol="0" anchor="ctr"/>
            <a:lstStyle/>
            <a:p>
              <a:pPr algn="ctr">
                <a:lnSpc>
                  <a:spcPts val="4200"/>
                </a:lnSpc>
              </a:pPr>
              <a:endParaRPr/>
            </a:p>
          </p:txBody>
        </p:sp>
      </p:grpSp>
      <p:sp>
        <p:nvSpPr>
          <p:cNvPr id="29" name="TextBox 29"/>
          <p:cNvSpPr txBox="1"/>
          <p:nvPr/>
        </p:nvSpPr>
        <p:spPr>
          <a:xfrm>
            <a:off x="2667000" y="2628900"/>
            <a:ext cx="4756441" cy="856004"/>
          </a:xfrm>
          <a:prstGeom prst="rect">
            <a:avLst/>
          </a:prstGeom>
        </p:spPr>
        <p:txBody>
          <a:bodyPr lIns="0" tIns="0" rIns="0" bIns="0" rtlCol="0" anchor="t">
            <a:spAutoFit/>
          </a:bodyPr>
          <a:lstStyle/>
          <a:p>
            <a:pPr algn="ctr" rtl="1">
              <a:lnSpc>
                <a:spcPts val="3300"/>
              </a:lnSpc>
            </a:pPr>
            <a:r>
              <a:rPr lang="ar-EG" sz="3000" b="1" spc="150" dirty="0">
                <a:solidFill>
                  <a:srgbClr val="000000"/>
                </a:solidFill>
                <a:latin typeface="Tajawal Bold"/>
                <a:ea typeface="Tajawal Bold"/>
                <a:cs typeface="Tajawal Bold"/>
                <a:sym typeface="Tajawal Bold"/>
                <a:rtl/>
              </a:rPr>
              <a:t>معايير غير مادية </a:t>
            </a:r>
            <a:r>
              <a:rPr lang="en-US" sz="3000" b="1" spc="150" dirty="0">
                <a:solidFill>
                  <a:srgbClr val="000000"/>
                </a:solidFill>
                <a:latin typeface="Tajawal Bold"/>
                <a:ea typeface="Tajawal Bold"/>
                <a:cs typeface="Tajawal Bold"/>
                <a:sym typeface="Tajawal Bold"/>
                <a:rtl/>
              </a:rPr>
              <a:t>Qualitative Standards</a:t>
            </a:r>
          </a:p>
        </p:txBody>
      </p:sp>
      <p:sp>
        <p:nvSpPr>
          <p:cNvPr id="30" name="TextBox 30"/>
          <p:cNvSpPr txBox="1"/>
          <p:nvPr/>
        </p:nvSpPr>
        <p:spPr>
          <a:xfrm>
            <a:off x="11201400" y="2552700"/>
            <a:ext cx="4756441" cy="856004"/>
          </a:xfrm>
          <a:prstGeom prst="rect">
            <a:avLst/>
          </a:prstGeom>
        </p:spPr>
        <p:txBody>
          <a:bodyPr lIns="0" tIns="0" rIns="0" bIns="0" rtlCol="0" anchor="t">
            <a:spAutoFit/>
          </a:bodyPr>
          <a:lstStyle/>
          <a:p>
            <a:pPr algn="ctr" rtl="1">
              <a:lnSpc>
                <a:spcPts val="3300"/>
              </a:lnSpc>
            </a:pPr>
            <a:r>
              <a:rPr lang="ar-EG" sz="3000" b="1" spc="150" dirty="0">
                <a:solidFill>
                  <a:srgbClr val="000000"/>
                </a:solidFill>
                <a:latin typeface="Tajawal Bold"/>
                <a:ea typeface="Tajawal Bold"/>
                <a:cs typeface="Tajawal Bold"/>
                <a:sym typeface="Tajawal Bold"/>
                <a:rtl/>
              </a:rPr>
              <a:t>معايير مادية ملموسة </a:t>
            </a:r>
            <a:r>
              <a:rPr lang="en-US" sz="3000" b="1" spc="150" dirty="0">
                <a:solidFill>
                  <a:srgbClr val="000000"/>
                </a:solidFill>
                <a:latin typeface="Tajawal Bold"/>
                <a:ea typeface="Tajawal Bold"/>
                <a:cs typeface="Tajawal Bold"/>
                <a:sym typeface="Tajawal Bold"/>
                <a:rtl/>
              </a:rPr>
              <a:t>Quantitative Standards</a:t>
            </a:r>
          </a:p>
        </p:txBody>
      </p:sp>
      <p:sp>
        <p:nvSpPr>
          <p:cNvPr id="31" name="TextBox 31"/>
          <p:cNvSpPr txBox="1"/>
          <p:nvPr/>
        </p:nvSpPr>
        <p:spPr>
          <a:xfrm>
            <a:off x="1846211" y="4368159"/>
            <a:ext cx="4727209" cy="3947234"/>
          </a:xfrm>
          <a:prstGeom prst="rect">
            <a:avLst/>
          </a:prstGeom>
        </p:spPr>
        <p:txBody>
          <a:bodyPr lIns="0" tIns="0" rIns="0" bIns="0" rtlCol="0" anchor="t">
            <a:spAutoFit/>
          </a:bodyPr>
          <a:lstStyle/>
          <a:p>
            <a:pPr lvl="1" algn="r" rtl="1">
              <a:lnSpc>
                <a:spcPct val="250000"/>
              </a:lnSpc>
              <a:spcBef>
                <a:spcPct val="0"/>
              </a:spcBef>
            </a:pPr>
            <a:r>
              <a:rPr lang="ar-SA" altLang="ar-SA" sz="2400" dirty="0">
                <a:solidFill>
                  <a:srgbClr val="002060"/>
                </a:solidFill>
                <a:latin typeface="Tajawal Bold" panose="020B0604020202020204" charset="-78"/>
                <a:cs typeface="Tajawal Bold" panose="020B0604020202020204" charset="-78"/>
              </a:rPr>
              <a:t>فئة الموظفين</a:t>
            </a:r>
          </a:p>
          <a:p>
            <a:pPr lvl="1" algn="r" rtl="1">
              <a:lnSpc>
                <a:spcPct val="250000"/>
              </a:lnSpc>
              <a:spcBef>
                <a:spcPct val="0"/>
              </a:spcBef>
            </a:pPr>
            <a:r>
              <a:rPr lang="ar-SA" altLang="ar-SA" sz="2400" dirty="0">
                <a:solidFill>
                  <a:srgbClr val="002060"/>
                </a:solidFill>
                <a:latin typeface="Tajawal Bold" panose="020B0604020202020204" charset="-78"/>
                <a:cs typeface="Tajawal Bold" panose="020B0604020202020204" charset="-78"/>
              </a:rPr>
              <a:t>فئة المستهلكين</a:t>
            </a:r>
          </a:p>
          <a:p>
            <a:pPr lvl="1" algn="r" rtl="1">
              <a:lnSpc>
                <a:spcPct val="250000"/>
              </a:lnSpc>
              <a:spcBef>
                <a:spcPct val="0"/>
              </a:spcBef>
            </a:pPr>
            <a:r>
              <a:rPr lang="ar-SA" altLang="ar-SA" sz="2400" dirty="0">
                <a:solidFill>
                  <a:srgbClr val="002060"/>
                </a:solidFill>
                <a:latin typeface="Tajawal Bold" panose="020B0604020202020204" charset="-78"/>
                <a:cs typeface="Tajawal Bold" panose="020B0604020202020204" charset="-78"/>
              </a:rPr>
              <a:t>فئة الموردين</a:t>
            </a:r>
          </a:p>
          <a:p>
            <a:pPr algn="r">
              <a:lnSpc>
                <a:spcPct val="250000"/>
              </a:lnSpc>
            </a:pPr>
            <a:endParaRPr lang="ar-EG" sz="3600" dirty="0">
              <a:solidFill>
                <a:srgbClr val="404040"/>
              </a:solidFill>
              <a:latin typeface="Tajawal Bold" panose="020B0604020202020204" charset="-78"/>
              <a:ea typeface="Tajawal"/>
              <a:cs typeface="Tajawal Bold" panose="020B0604020202020204" charset="-78"/>
              <a:sym typeface="Tajawal"/>
              <a:rtl/>
            </a:endParaRPr>
          </a:p>
        </p:txBody>
      </p:sp>
      <p:sp>
        <p:nvSpPr>
          <p:cNvPr id="32" name="TextBox 32"/>
          <p:cNvSpPr txBox="1"/>
          <p:nvPr/>
        </p:nvSpPr>
        <p:spPr>
          <a:xfrm>
            <a:off x="11024264" y="3883282"/>
            <a:ext cx="4590980" cy="3277820"/>
          </a:xfrm>
          <a:prstGeom prst="rect">
            <a:avLst/>
          </a:prstGeom>
        </p:spPr>
        <p:txBody>
          <a:bodyPr lIns="0" tIns="0" rIns="0" bIns="0" rtlCol="0" anchor="t">
            <a:spAutoFit/>
          </a:bodyPr>
          <a:lstStyle/>
          <a:p>
            <a:pPr lvl="1" algn="r" rtl="1">
              <a:lnSpc>
                <a:spcPct val="150000"/>
              </a:lnSpc>
              <a:spcBef>
                <a:spcPct val="0"/>
              </a:spcBef>
            </a:pPr>
            <a:r>
              <a:rPr lang="ar-SA" altLang="ar-SA" sz="2400" dirty="0">
                <a:solidFill>
                  <a:srgbClr val="002060"/>
                </a:solidFill>
                <a:latin typeface="Tajawal Bold" panose="020B0604020202020204" charset="-78"/>
                <a:cs typeface="Tajawal Bold" panose="020B0604020202020204" charset="-78"/>
              </a:rPr>
              <a:t>مقاييس كمية مثل: </a:t>
            </a:r>
            <a:r>
              <a:rPr lang="ar-SA" altLang="ar-SA" sz="2400" dirty="0">
                <a:latin typeface="Tajawal Bold" panose="020B0604020202020204" charset="-78"/>
                <a:cs typeface="Tajawal Bold" panose="020B0604020202020204" charset="-78"/>
              </a:rPr>
              <a:t>استغلال كفاءة الآلات والوقت الرسمي للعمل والمواد الخام.</a:t>
            </a:r>
          </a:p>
          <a:p>
            <a:pPr lvl="1" algn="r" rtl="1">
              <a:lnSpc>
                <a:spcPct val="150000"/>
              </a:lnSpc>
              <a:spcBef>
                <a:spcPct val="0"/>
              </a:spcBef>
            </a:pPr>
            <a:r>
              <a:rPr lang="ar-SA" altLang="ar-SA" sz="2400" dirty="0">
                <a:solidFill>
                  <a:srgbClr val="002060"/>
                </a:solidFill>
                <a:latin typeface="Tajawal Bold" panose="020B0604020202020204" charset="-78"/>
                <a:cs typeface="Tajawal Bold" panose="020B0604020202020204" charset="-78"/>
              </a:rPr>
              <a:t>مقاييس مالية مثل: </a:t>
            </a:r>
            <a:r>
              <a:rPr lang="ar-SA" altLang="ar-SA" sz="2400" dirty="0">
                <a:latin typeface="Tajawal Bold" panose="020B0604020202020204" charset="-78"/>
                <a:cs typeface="Tajawal Bold" panose="020B0604020202020204" charset="-78"/>
              </a:rPr>
              <a:t>استغلال رأس المال والإنفاق وسياسة تحصيل لأوراق القبض.</a:t>
            </a:r>
          </a:p>
        </p:txBody>
      </p:sp>
      <p:sp>
        <p:nvSpPr>
          <p:cNvPr id="33" name="TextBox 33"/>
          <p:cNvSpPr txBox="1"/>
          <p:nvPr/>
        </p:nvSpPr>
        <p:spPr>
          <a:xfrm>
            <a:off x="5816402" y="336999"/>
            <a:ext cx="6424805" cy="719428"/>
          </a:xfrm>
          <a:prstGeom prst="rect">
            <a:avLst/>
          </a:prstGeom>
        </p:spPr>
        <p:txBody>
          <a:bodyPr wrap="square" lIns="0" tIns="0" rIns="0" bIns="0" rtlCol="0" anchor="t">
            <a:spAutoFit/>
          </a:bodyPr>
          <a:lstStyle/>
          <a:p>
            <a:pPr algn="ctr" rtl="1">
              <a:lnSpc>
                <a:spcPts val="6159"/>
              </a:lnSpc>
              <a:spcBef>
                <a:spcPct val="0"/>
              </a:spcBef>
            </a:pPr>
            <a:r>
              <a:rPr lang="ar-EG" sz="3200" b="1" dirty="0">
                <a:solidFill>
                  <a:schemeClr val="bg1"/>
                </a:solidFill>
                <a:latin typeface="Tajawal Bold"/>
                <a:ea typeface="Tajawal Bold"/>
                <a:cs typeface="Tajawal Bold"/>
                <a:sym typeface="Tajawal Bold"/>
                <a:rtl/>
              </a:rPr>
              <a:t>خطوات الرقابة </a:t>
            </a:r>
            <a:r>
              <a:rPr lang="en-US" sz="3200" b="1" dirty="0">
                <a:solidFill>
                  <a:schemeClr val="bg1"/>
                </a:solidFill>
                <a:latin typeface="Tajawal Bold"/>
                <a:ea typeface="Tajawal Bold"/>
                <a:cs typeface="Tajawal Bold"/>
                <a:sym typeface="Tajawal Bold"/>
                <a:rtl/>
              </a:rPr>
              <a:t>Steps Of Control</a:t>
            </a:r>
          </a:p>
        </p:txBody>
      </p:sp>
      <p:grpSp>
        <p:nvGrpSpPr>
          <p:cNvPr id="35" name="Group 35"/>
          <p:cNvGrpSpPr/>
          <p:nvPr/>
        </p:nvGrpSpPr>
        <p:grpSpPr>
          <a:xfrm>
            <a:off x="17259300" y="0"/>
            <a:ext cx="1694792" cy="10287000"/>
            <a:chOff x="0" y="0"/>
            <a:chExt cx="446365" cy="2709333"/>
          </a:xfrm>
        </p:grpSpPr>
        <p:sp>
          <p:nvSpPr>
            <p:cNvPr id="36" name="Freeform 36"/>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37" name="TextBox 37"/>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a:off x="0" y="0"/>
            <a:ext cx="1028700" cy="1028700"/>
            <a:chOff x="0" y="0"/>
            <a:chExt cx="812800" cy="812800"/>
          </a:xfrm>
        </p:grpSpPr>
        <p:sp>
          <p:nvSpPr>
            <p:cNvPr id="39" name="Freeform 3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0" name="TextBox 4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46" name="Group 8"/>
          <p:cNvGrpSpPr/>
          <p:nvPr/>
        </p:nvGrpSpPr>
        <p:grpSpPr>
          <a:xfrm>
            <a:off x="0" y="6690087"/>
            <a:ext cx="1028700" cy="3177813"/>
            <a:chOff x="0" y="0"/>
            <a:chExt cx="812800" cy="2510865"/>
          </a:xfrm>
        </p:grpSpPr>
        <p:sp>
          <p:nvSpPr>
            <p:cNvPr id="47"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48"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49" name="Freeform 11"/>
          <p:cNvSpPr/>
          <p:nvPr/>
        </p:nvSpPr>
        <p:spPr>
          <a:xfrm rot="2651781">
            <a:off x="912380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3"/>
            <a:stretch>
              <a:fillRect/>
            </a:stretch>
          </a:blipFill>
        </p:spPr>
        <p:txBody>
          <a:bodyPr/>
          <a:lstStyle/>
          <a:p>
            <a:endParaRPr lang="en-US"/>
          </a:p>
        </p:txBody>
      </p:sp>
      <p:sp>
        <p:nvSpPr>
          <p:cNvPr id="50" name="TextBox 49"/>
          <p:cNvSpPr txBox="1"/>
          <p:nvPr/>
        </p:nvSpPr>
        <p:spPr>
          <a:xfrm>
            <a:off x="9065380" y="9702225"/>
            <a:ext cx="686132" cy="584775"/>
          </a:xfrm>
          <a:prstGeom prst="rect">
            <a:avLst/>
          </a:prstGeom>
          <a:noFill/>
        </p:spPr>
        <p:txBody>
          <a:bodyPr wrap="square" rtlCol="0">
            <a:spAutoFit/>
          </a:bodyPr>
          <a:lstStyle/>
          <a:p>
            <a:pPr algn="ctr"/>
            <a:r>
              <a:rPr lang="ar-EG" sz="3200" b="1" dirty="0">
                <a:solidFill>
                  <a:schemeClr val="bg1"/>
                </a:solidFill>
              </a:rPr>
              <a:t>7</a:t>
            </a:r>
            <a:endParaRPr lang="en-US" sz="3200" b="1" dirty="0">
              <a:solidFill>
                <a:schemeClr val="bg1"/>
              </a:solidFill>
            </a:endParaRPr>
          </a:p>
        </p:txBody>
      </p:sp>
      <p:sp>
        <p:nvSpPr>
          <p:cNvPr id="51"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52" name="مستطيل 15"/>
          <p:cNvSpPr>
            <a:spLocks noChangeArrowheads="1"/>
          </p:cNvSpPr>
          <p:nvPr/>
        </p:nvSpPr>
        <p:spPr bwMode="auto">
          <a:xfrm>
            <a:off x="10208344" y="1620170"/>
            <a:ext cx="67425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pPr>
            <a:r>
              <a:rPr lang="ar-SA" altLang="ar-SA" sz="3200" b="1" dirty="0">
                <a:solidFill>
                  <a:srgbClr val="002060"/>
                </a:solidFill>
                <a:latin typeface="Tajawal" panose="00000500000000000000" pitchFamily="2" charset="-78"/>
                <a:cs typeface="Tajawal" panose="00000500000000000000" pitchFamily="2" charset="-78"/>
              </a:rPr>
              <a:t>الخطوة الأولى: وضع المعايير الرقابية</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5105400" y="250033"/>
            <a:ext cx="7670007" cy="1002506"/>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rtl="1">
              <a:defRPr/>
            </a:pPr>
            <a:endParaRPr lang="ar-SA" sz="4800" b="1" dirty="0">
              <a:solidFill>
                <a:srgbClr val="FF0000"/>
              </a:solidFill>
              <a:latin typeface="Calibri" panose="020F0502020204030204" pitchFamily="34" charset="0"/>
              <a:ea typeface="+mn-ea"/>
              <a:cs typeface="Calibri" panose="020F0502020204030204" pitchFamily="34" charset="0"/>
            </a:endParaRPr>
          </a:p>
        </p:txBody>
      </p:sp>
      <p:sp>
        <p:nvSpPr>
          <p:cNvPr id="64515" name="Rectangle 29"/>
          <p:cNvSpPr>
            <a:spLocks noChangeArrowheads="1"/>
          </p:cNvSpPr>
          <p:nvPr/>
        </p:nvSpPr>
        <p:spPr bwMode="auto">
          <a:xfrm>
            <a:off x="2590799" y="1585629"/>
            <a:ext cx="14173200"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50000"/>
              </a:lnSpc>
              <a:spcBef>
                <a:spcPct val="0"/>
              </a:spcBef>
              <a:buNone/>
            </a:pPr>
            <a:r>
              <a:rPr lang="ar-SA" altLang="en-US" sz="3600" dirty="0">
                <a:solidFill>
                  <a:srgbClr val="002060"/>
                </a:solidFill>
                <a:latin typeface="Tajawal Bold" panose="020B0604020202020204" charset="-78"/>
                <a:cs typeface="Tajawal Bold" panose="020B0604020202020204" charset="-78"/>
              </a:rPr>
              <a:t>الخطوة الثانية: قياس الأداء الفعلي</a:t>
            </a:r>
          </a:p>
        </p:txBody>
      </p:sp>
      <p:graphicFrame>
        <p:nvGraphicFramePr>
          <p:cNvPr id="21" name="رسم تخطيطي 20"/>
          <p:cNvGraphicFramePr/>
          <p:nvPr>
            <p:extLst>
              <p:ext uri="{D42A27DB-BD31-4B8C-83A1-F6EECF244321}">
                <p14:modId xmlns:p14="http://schemas.microsoft.com/office/powerpoint/2010/main" val="2493055938"/>
              </p:ext>
            </p:extLst>
          </p:nvPr>
        </p:nvGraphicFramePr>
        <p:xfrm>
          <a:off x="3048000" y="2881101"/>
          <a:ext cx="12192000" cy="6351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38"/>
          <p:cNvGrpSpPr/>
          <p:nvPr/>
        </p:nvGrpSpPr>
        <p:grpSpPr>
          <a:xfrm>
            <a:off x="0" y="0"/>
            <a:ext cx="1028700" cy="1028700"/>
            <a:chOff x="0" y="0"/>
            <a:chExt cx="812800" cy="812800"/>
          </a:xfrm>
        </p:grpSpPr>
        <p:sp>
          <p:nvSpPr>
            <p:cNvPr id="9" name="Freeform 3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10" name="TextBox 4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8"/>
          <p:cNvGrpSpPr/>
          <p:nvPr/>
        </p:nvGrpSpPr>
        <p:grpSpPr>
          <a:xfrm>
            <a:off x="0" y="6690087"/>
            <a:ext cx="1028700" cy="3177813"/>
            <a:chOff x="0" y="0"/>
            <a:chExt cx="812800" cy="2510865"/>
          </a:xfrm>
        </p:grpSpPr>
        <p:sp>
          <p:nvSpPr>
            <p:cNvPr id="13"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14"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15"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grpSp>
        <p:nvGrpSpPr>
          <p:cNvPr id="16" name="Group 35"/>
          <p:cNvGrpSpPr/>
          <p:nvPr/>
        </p:nvGrpSpPr>
        <p:grpSpPr>
          <a:xfrm>
            <a:off x="17259300" y="0"/>
            <a:ext cx="1694792" cy="10287000"/>
            <a:chOff x="0" y="0"/>
            <a:chExt cx="446365" cy="2709333"/>
          </a:xfrm>
        </p:grpSpPr>
        <p:sp>
          <p:nvSpPr>
            <p:cNvPr id="17" name="Freeform 36"/>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18" name="TextBox 37"/>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sp>
        <p:nvSpPr>
          <p:cNvPr id="19" name="Rounded Rectangle 18"/>
          <p:cNvSpPr/>
          <p:nvPr/>
        </p:nvSpPr>
        <p:spPr>
          <a:xfrm>
            <a:off x="6477000" y="125347"/>
            <a:ext cx="6477000" cy="6858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51"/>
          <p:cNvSpPr txBox="1"/>
          <p:nvPr/>
        </p:nvSpPr>
        <p:spPr>
          <a:xfrm>
            <a:off x="6477000" y="-190500"/>
            <a:ext cx="6400799" cy="1090042"/>
          </a:xfrm>
          <a:prstGeom prst="rect">
            <a:avLst/>
          </a:prstGeom>
        </p:spPr>
        <p:txBody>
          <a:bodyPr wrap="square" lIns="0" tIns="0" rIns="0" bIns="0" rtlCol="0" anchor="t">
            <a:spAutoFit/>
          </a:bodyPr>
          <a:lstStyle/>
          <a:p>
            <a:pPr algn="ctr" rtl="1">
              <a:lnSpc>
                <a:spcPts val="8539"/>
              </a:lnSpc>
              <a:spcBef>
                <a:spcPct val="0"/>
              </a:spcBef>
            </a:pPr>
            <a:r>
              <a:rPr lang="ar-EG" sz="3200" b="1" dirty="0">
                <a:solidFill>
                  <a:schemeClr val="bg1"/>
                </a:solidFill>
                <a:latin typeface="Tajawal Bold"/>
                <a:ea typeface="Tajawal Bold"/>
                <a:cs typeface="Tajawal Bold"/>
                <a:sym typeface="Tajawal Bold"/>
                <a:rtl/>
              </a:rPr>
              <a:t>خطوات الرقابة </a:t>
            </a:r>
            <a:r>
              <a:rPr lang="en-US" sz="3200" b="1" dirty="0">
                <a:solidFill>
                  <a:schemeClr val="bg1"/>
                </a:solidFill>
                <a:latin typeface="Tajawal Bold"/>
                <a:ea typeface="Tajawal Bold"/>
                <a:cs typeface="Tajawal Bold"/>
                <a:sym typeface="Tajawal Bold"/>
                <a:rtl/>
              </a:rPr>
              <a:t>Steps Of Control</a:t>
            </a:r>
          </a:p>
        </p:txBody>
      </p:sp>
      <p:sp>
        <p:nvSpPr>
          <p:cNvPr id="22"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7"/>
            <a:stretch>
              <a:fillRect/>
            </a:stretch>
          </a:blipFill>
        </p:spPr>
        <p:txBody>
          <a:bodyPr/>
          <a:lstStyle/>
          <a:p>
            <a:endParaRPr lang="en-US"/>
          </a:p>
        </p:txBody>
      </p:sp>
      <p:sp>
        <p:nvSpPr>
          <p:cNvPr id="23" name="TextBox 22"/>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8</a:t>
            </a:r>
          </a:p>
        </p:txBody>
      </p:sp>
    </p:spTree>
    <p:extLst>
      <p:ext uri="{BB962C8B-B14F-4D97-AF65-F5344CB8AC3E}">
        <p14:creationId xmlns:p14="http://schemas.microsoft.com/office/powerpoint/2010/main" val="3165559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999</TotalTime>
  <Words>1597</Words>
  <Application>Microsoft Office PowerPoint</Application>
  <PresentationFormat>Custom</PresentationFormat>
  <Paragraphs>285</Paragraphs>
  <Slides>25</Slides>
  <Notes>7</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25</vt:i4>
      </vt:variant>
    </vt:vector>
  </HeadingPairs>
  <TitlesOfParts>
    <vt:vector size="41" baseType="lpstr">
      <vt:lpstr>Calibri</vt:lpstr>
      <vt:lpstr>DIN NEXT™ ARABIC BOLD</vt:lpstr>
      <vt:lpstr>Cascadia Code</vt:lpstr>
      <vt:lpstr>Tajawal Bold</vt:lpstr>
      <vt:lpstr>Garet Bold</vt:lpstr>
      <vt:lpstr>Bodoni MT</vt:lpstr>
      <vt:lpstr>Tajawal</vt:lpstr>
      <vt:lpstr>Arial</vt:lpstr>
      <vt:lpstr>29LT Bukra Bold</vt:lpstr>
      <vt:lpstr>Codec Pro</vt:lpstr>
      <vt:lpstr>League Spartan</vt:lpstr>
      <vt:lpstr>Codec Pro Bold</vt:lpstr>
      <vt:lpstr>Symbol</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Blue Simple Modern Business Proposal Pitch Deck Presentation Design</dc:title>
  <dc:creator>Dr-Mohamed Ahmed</dc:creator>
  <cp:lastModifiedBy>Valentina Wilson</cp:lastModifiedBy>
  <cp:revision>60</cp:revision>
  <dcterms:created xsi:type="dcterms:W3CDTF">2006-08-16T00:00:00Z</dcterms:created>
  <dcterms:modified xsi:type="dcterms:W3CDTF">2025-02-25T13:21:18Z</dcterms:modified>
  <dc:identifier>DAGfLp__JEg</dc:identifier>
</cp:coreProperties>
</file>