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62" r:id="rId3"/>
    <p:sldId id="257" r:id="rId4"/>
    <p:sldId id="258" r:id="rId5"/>
    <p:sldId id="263" r:id="rId6"/>
    <p:sldId id="284" r:id="rId7"/>
    <p:sldId id="286" r:id="rId8"/>
    <p:sldId id="259" r:id="rId9"/>
    <p:sldId id="287" r:id="rId10"/>
    <p:sldId id="288" r:id="rId11"/>
    <p:sldId id="290" r:id="rId12"/>
    <p:sldId id="291" r:id="rId13"/>
    <p:sldId id="292" r:id="rId14"/>
    <p:sldId id="277" r:id="rId15"/>
    <p:sldId id="293" r:id="rId16"/>
    <p:sldId id="294" r:id="rId17"/>
    <p:sldId id="296" r:id="rId18"/>
    <p:sldId id="297" r:id="rId19"/>
    <p:sldId id="272" r:id="rId20"/>
    <p:sldId id="275" r:id="rId21"/>
    <p:sldId id="299" r:id="rId22"/>
    <p:sldId id="300" r:id="rId23"/>
    <p:sldId id="301" r:id="rId24"/>
    <p:sldId id="302" r:id="rId25"/>
    <p:sldId id="256" r:id="rId26"/>
  </p:sldIdLst>
  <p:sldSz cx="18288000" cy="10287000"/>
  <p:notesSz cx="6858000" cy="9144000"/>
  <p:embeddedFontLst>
    <p:embeddedFont>
      <p:font typeface="29LT Bukra Bold" panose="000B0903020204020204" pitchFamily="34" charset="-78"/>
      <p:bold r:id="rId28"/>
    </p:embeddedFont>
    <p:embeddedFont>
      <p:font typeface="Bodoni MT" panose="02070603080606020203" pitchFamily="18" charset="0"/>
      <p:regular r:id="rId29"/>
      <p:bold r:id="rId30"/>
      <p:italic r:id="rId31"/>
      <p:boldItalic r:id="rId32"/>
    </p:embeddedFont>
    <p:embeddedFont>
      <p:font typeface="Cascadia Code" panose="020B0609020000020004" pitchFamily="49" charset="0"/>
      <p:regular r:id="rId33"/>
      <p:bold r:id="rId34"/>
      <p:italic r:id="rId35"/>
      <p:boldItalic r:id="rId36"/>
    </p:embeddedFont>
    <p:embeddedFont>
      <p:font typeface="Codec Pro" panose="00000500000000000000" pitchFamily="2" charset="0"/>
      <p:regular r:id="rId37"/>
      <p:italic r:id="rId38"/>
    </p:embeddedFont>
    <p:embeddedFont>
      <p:font typeface="Codec Pro Bold" panose="00000600000000000000" pitchFamily="2" charset="0"/>
      <p:regular r:id="rId39"/>
    </p:embeddedFont>
    <p:embeddedFont>
      <p:font typeface="DIN NEXT™ ARABIC BOLD" panose="020B0803020203050203" pitchFamily="34" charset="-78"/>
      <p:bold r:id="rId40"/>
    </p:embeddedFont>
    <p:embeddedFont>
      <p:font typeface="Garet Bold" panose="020B0604020202020204" charset="0"/>
      <p:regular r:id="rId41"/>
    </p:embeddedFont>
    <p:embeddedFont>
      <p:font typeface="League Spartan" panose="020B0604020202020204" charset="0"/>
      <p:regular r:id="rId42"/>
    </p:embeddedFont>
    <p:embeddedFont>
      <p:font typeface="Public Sans"/>
      <p:regular r:id="rId43"/>
      <p:bold r:id="rId44"/>
      <p:italic r:id="rId45"/>
      <p:boldItalic r:id="rId46"/>
    </p:embeddedFont>
    <p:embeddedFont>
      <p:font typeface="Sakkal Majalla" panose="02000000000000000000" pitchFamily="2" charset="-78"/>
      <p:regular r:id="rId47"/>
      <p:bold r:id="rId48"/>
    </p:embeddedFont>
    <p:embeddedFont>
      <p:font typeface="Tajawal" panose="00000500000000000000" pitchFamily="2" charset="-78"/>
      <p:regular r:id="rId49"/>
      <p:bold r:id="rId50"/>
    </p:embeddedFont>
    <p:embeddedFont>
      <p:font typeface="Tajawal Bold" panose="020B0604020202020204" charset="-78"/>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900"/>
    <a:srgbClr val="88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6841-4A2B-4B88-8F50-E457C2185063}"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DF645-F408-4FA1-B93D-36A0F51AF7B1}" type="slidenum">
              <a:rPr lang="en-US" smtClean="0"/>
              <a:t>‹#›</a:t>
            </a:fld>
            <a:endParaRPr lang="en-US"/>
          </a:p>
        </p:txBody>
      </p:sp>
    </p:spTree>
    <p:extLst>
      <p:ext uri="{BB962C8B-B14F-4D97-AF65-F5344CB8AC3E}">
        <p14:creationId xmlns:p14="http://schemas.microsoft.com/office/powerpoint/2010/main" val="99126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9</a:t>
            </a:fld>
            <a:endParaRPr lang="en-US"/>
          </a:p>
        </p:txBody>
      </p:sp>
    </p:spTree>
    <p:extLst>
      <p:ext uri="{BB962C8B-B14F-4D97-AF65-F5344CB8AC3E}">
        <p14:creationId xmlns:p14="http://schemas.microsoft.com/office/powerpoint/2010/main" val="67655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11</a:t>
            </a:fld>
            <a:endParaRPr lang="en-US"/>
          </a:p>
        </p:txBody>
      </p:sp>
    </p:spTree>
    <p:extLst>
      <p:ext uri="{BB962C8B-B14F-4D97-AF65-F5344CB8AC3E}">
        <p14:creationId xmlns:p14="http://schemas.microsoft.com/office/powerpoint/2010/main" val="324435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13</a:t>
            </a:fld>
            <a:endParaRPr lang="en-US"/>
          </a:p>
        </p:txBody>
      </p:sp>
    </p:spTree>
    <p:extLst>
      <p:ext uri="{BB962C8B-B14F-4D97-AF65-F5344CB8AC3E}">
        <p14:creationId xmlns:p14="http://schemas.microsoft.com/office/powerpoint/2010/main" val="96439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14</a:t>
            </a:fld>
            <a:endParaRPr lang="en-US"/>
          </a:p>
        </p:txBody>
      </p:sp>
    </p:spTree>
    <p:extLst>
      <p:ext uri="{BB962C8B-B14F-4D97-AF65-F5344CB8AC3E}">
        <p14:creationId xmlns:p14="http://schemas.microsoft.com/office/powerpoint/2010/main" val="190376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10287000"/>
          </a:xfrm>
        </p:spPr>
        <p:txBody>
          <a:bodyPr rtlCol="0">
            <a:normAutofit/>
          </a:bodyPr>
          <a:lstStyle/>
          <a:p>
            <a:pPr lvl="0"/>
            <a:endParaRPr lang="en-US" noProof="0"/>
          </a:p>
        </p:txBody>
      </p:sp>
      <p:sp>
        <p:nvSpPr>
          <p:cNvPr id="3" name="Picture Placeholder 2"/>
          <p:cNvSpPr>
            <a:spLocks noGrp="1"/>
          </p:cNvSpPr>
          <p:nvPr>
            <p:ph type="pic" sz="quarter" idx="11"/>
          </p:nvPr>
        </p:nvSpPr>
        <p:spPr>
          <a:xfrm>
            <a:off x="1528763" y="1107282"/>
            <a:ext cx="7808120" cy="9179718"/>
          </a:xfrm>
        </p:spPr>
        <p:txBody>
          <a:bodyPr rtlCol="0">
            <a:normAutofit/>
          </a:bodyPr>
          <a:lstStyle/>
          <a:p>
            <a:pPr lvl="0"/>
            <a:endParaRPr lang="en-US" noProof="0"/>
          </a:p>
        </p:txBody>
      </p:sp>
    </p:spTree>
    <p:extLst>
      <p:ext uri="{BB962C8B-B14F-4D97-AF65-F5344CB8AC3E}">
        <p14:creationId xmlns:p14="http://schemas.microsoft.com/office/powerpoint/2010/main" val="322590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17025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514765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105400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59298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591300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815636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372946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086350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360730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6206132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9170208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5"/>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67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5558"/>
            <a:ext cx="2133600" cy="366713"/>
          </a:xfrm>
          <a:prstGeom prst="rect">
            <a:avLst/>
          </a:prstGeom>
        </p:spPr>
        <p:txBody>
          <a:bodyPr vert="horz" lIns="91440" tIns="45720" rIns="91440" bIns="45720" rtlCol="0" anchor="ctr"/>
          <a:lstStyle>
            <a:lvl1pPr algn="l">
              <a:defRPr sz="1200" smtClean="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3124200" y="6355558"/>
            <a:ext cx="2895600" cy="3667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5558"/>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56970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fontAlgn="base">
        <a:spcBef>
          <a:spcPct val="0"/>
        </a:spcBef>
        <a:spcAft>
          <a:spcPct val="0"/>
        </a:spcAft>
        <a:defRPr sz="4350" kern="1200">
          <a:solidFill>
            <a:schemeClr val="tx1"/>
          </a:solidFill>
          <a:latin typeface="+mj-lt"/>
          <a:ea typeface="+mj-ea"/>
          <a:cs typeface="+mj-cs"/>
        </a:defRPr>
      </a:lvl1pPr>
      <a:lvl2pPr algn="ctr" defTabSz="914400" rtl="0" fontAlgn="base">
        <a:spcBef>
          <a:spcPct val="0"/>
        </a:spcBef>
        <a:spcAft>
          <a:spcPct val="0"/>
        </a:spcAft>
        <a:defRPr sz="4350">
          <a:solidFill>
            <a:schemeClr val="tx1"/>
          </a:solidFill>
          <a:latin typeface="Calibri" panose="020F0502020204030204" pitchFamily="34" charset="0"/>
        </a:defRPr>
      </a:lvl2pPr>
      <a:lvl3pPr algn="ctr" defTabSz="914400" rtl="0" fontAlgn="base">
        <a:spcBef>
          <a:spcPct val="0"/>
        </a:spcBef>
        <a:spcAft>
          <a:spcPct val="0"/>
        </a:spcAft>
        <a:defRPr sz="4350">
          <a:solidFill>
            <a:schemeClr val="tx1"/>
          </a:solidFill>
          <a:latin typeface="Calibri" panose="020F0502020204030204" pitchFamily="34" charset="0"/>
        </a:defRPr>
      </a:lvl3pPr>
      <a:lvl4pPr algn="ctr" defTabSz="914400" rtl="0" fontAlgn="base">
        <a:spcBef>
          <a:spcPct val="0"/>
        </a:spcBef>
        <a:spcAft>
          <a:spcPct val="0"/>
        </a:spcAft>
        <a:defRPr sz="4350">
          <a:solidFill>
            <a:schemeClr val="tx1"/>
          </a:solidFill>
          <a:latin typeface="Calibri" panose="020F0502020204030204" pitchFamily="34" charset="0"/>
        </a:defRPr>
      </a:lvl4pPr>
      <a:lvl5pPr algn="ctr" defTabSz="914400" rtl="0" fontAlgn="base">
        <a:spcBef>
          <a:spcPct val="0"/>
        </a:spcBef>
        <a:spcAft>
          <a:spcPct val="0"/>
        </a:spcAft>
        <a:defRPr sz="4350">
          <a:solidFill>
            <a:schemeClr val="tx1"/>
          </a:solidFill>
          <a:latin typeface="Calibri" panose="020F0502020204030204" pitchFamily="34" charset="0"/>
        </a:defRPr>
      </a:lvl5pPr>
      <a:lvl6pPr marL="685800" algn="ctr" defTabSz="914400" rtl="0" fontAlgn="base">
        <a:spcBef>
          <a:spcPct val="0"/>
        </a:spcBef>
        <a:spcAft>
          <a:spcPct val="0"/>
        </a:spcAft>
        <a:defRPr sz="4350">
          <a:solidFill>
            <a:schemeClr val="tx1"/>
          </a:solidFill>
          <a:latin typeface="Calibri" panose="020F0502020204030204" pitchFamily="34" charset="0"/>
        </a:defRPr>
      </a:lvl6pPr>
      <a:lvl7pPr marL="1371600" algn="ctr" defTabSz="914400" rtl="0" fontAlgn="base">
        <a:spcBef>
          <a:spcPct val="0"/>
        </a:spcBef>
        <a:spcAft>
          <a:spcPct val="0"/>
        </a:spcAft>
        <a:defRPr sz="4350">
          <a:solidFill>
            <a:schemeClr val="tx1"/>
          </a:solidFill>
          <a:latin typeface="Calibri" panose="020F0502020204030204" pitchFamily="34" charset="0"/>
        </a:defRPr>
      </a:lvl7pPr>
      <a:lvl8pPr marL="2057400" algn="ctr" defTabSz="914400" rtl="0" fontAlgn="base">
        <a:spcBef>
          <a:spcPct val="0"/>
        </a:spcBef>
        <a:spcAft>
          <a:spcPct val="0"/>
        </a:spcAft>
        <a:defRPr sz="4350">
          <a:solidFill>
            <a:schemeClr val="tx1"/>
          </a:solidFill>
          <a:latin typeface="Calibri" panose="020F0502020204030204" pitchFamily="34" charset="0"/>
        </a:defRPr>
      </a:lvl8pPr>
      <a:lvl9pPr marL="2743200" algn="ctr" defTabSz="914400" rtl="0" fontAlgn="base">
        <a:spcBef>
          <a:spcPct val="0"/>
        </a:spcBef>
        <a:spcAft>
          <a:spcPct val="0"/>
        </a:spcAft>
        <a:defRPr sz="4350">
          <a:solidFill>
            <a:schemeClr val="tx1"/>
          </a:solidFill>
          <a:latin typeface="Calibri" panose="020F0502020204030204" pitchFamily="34" charset="0"/>
        </a:defRPr>
      </a:lvl9pPr>
    </p:titleStyle>
    <p:bodyStyle>
      <a:lvl1pPr marL="342900" indent="-342900" algn="l" defTabSz="914400" rtl="0" fontAlgn="base">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2950" indent="-285750" algn="l" defTabSz="9144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44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74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www.edarah.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2F07"/>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3854113" y="1028701"/>
            <a:ext cx="2919413" cy="6491288"/>
            <a:chOff x="0" y="0"/>
            <a:chExt cx="1081286" cy="2404582"/>
          </a:xfrm>
        </p:grpSpPr>
        <p:sp>
          <p:nvSpPr>
            <p:cNvPr id="45090" name="Freeform 3"/>
            <p:cNvSpPr>
              <a:spLocks/>
            </p:cNvSpPr>
            <p:nvPr/>
          </p:nvSpPr>
          <p:spPr bwMode="auto">
            <a:xfrm>
              <a:off x="0" y="0"/>
              <a:ext cx="1081286" cy="2404582"/>
            </a:xfrm>
            <a:custGeom>
              <a:avLst/>
              <a:gdLst>
                <a:gd name="T0" fmla="*/ 53036 w 1081286"/>
                <a:gd name="T1" fmla="*/ 0 h 2404582"/>
                <a:gd name="T2" fmla="*/ 1028250 w 1081286"/>
                <a:gd name="T3" fmla="*/ 0 h 2404582"/>
                <a:gd name="T4" fmla="*/ 1065752 w 1081286"/>
                <a:gd name="T5" fmla="*/ 15534 h 2404582"/>
                <a:gd name="T6" fmla="*/ 1081286 w 1081286"/>
                <a:gd name="T7" fmla="*/ 53036 h 2404582"/>
                <a:gd name="T8" fmla="*/ 1081286 w 1081286"/>
                <a:gd name="T9" fmla="*/ 2351546 h 2404582"/>
                <a:gd name="T10" fmla="*/ 1065752 w 1081286"/>
                <a:gd name="T11" fmla="*/ 2389048 h 2404582"/>
                <a:gd name="T12" fmla="*/ 1028250 w 1081286"/>
                <a:gd name="T13" fmla="*/ 2404582 h 2404582"/>
                <a:gd name="T14" fmla="*/ 53036 w 1081286"/>
                <a:gd name="T15" fmla="*/ 2404582 h 2404582"/>
                <a:gd name="T16" fmla="*/ 15534 w 1081286"/>
                <a:gd name="T17" fmla="*/ 2389048 h 2404582"/>
                <a:gd name="T18" fmla="*/ 0 w 1081286"/>
                <a:gd name="T19" fmla="*/ 2351546 h 2404582"/>
                <a:gd name="T20" fmla="*/ 0 w 1081286"/>
                <a:gd name="T21" fmla="*/ 53036 h 2404582"/>
                <a:gd name="T22" fmla="*/ 15534 w 1081286"/>
                <a:gd name="T23" fmla="*/ 15534 h 2404582"/>
                <a:gd name="T24" fmla="*/ 53036 w 1081286"/>
                <a:gd name="T25" fmla="*/ 0 h 2404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1286" h="2404582">
                  <a:moveTo>
                    <a:pt x="53036" y="0"/>
                  </a:moveTo>
                  <a:lnTo>
                    <a:pt x="1028250" y="0"/>
                  </a:lnTo>
                  <a:cubicBezTo>
                    <a:pt x="1042316" y="0"/>
                    <a:pt x="1055806" y="5588"/>
                    <a:pt x="1065752" y="15534"/>
                  </a:cubicBezTo>
                  <a:cubicBezTo>
                    <a:pt x="1075699" y="25480"/>
                    <a:pt x="1081286" y="38970"/>
                    <a:pt x="1081286" y="53036"/>
                  </a:cubicBezTo>
                  <a:lnTo>
                    <a:pt x="1081286" y="2351546"/>
                  </a:lnTo>
                  <a:cubicBezTo>
                    <a:pt x="1081286" y="2365612"/>
                    <a:pt x="1075699" y="2379102"/>
                    <a:pt x="1065752" y="2389048"/>
                  </a:cubicBezTo>
                  <a:cubicBezTo>
                    <a:pt x="1055806" y="2398994"/>
                    <a:pt x="1042316" y="2404582"/>
                    <a:pt x="1028250" y="2404582"/>
                  </a:cubicBezTo>
                  <a:lnTo>
                    <a:pt x="53036" y="2404582"/>
                  </a:lnTo>
                  <a:cubicBezTo>
                    <a:pt x="38970" y="2404582"/>
                    <a:pt x="25480" y="2398994"/>
                    <a:pt x="15534" y="2389048"/>
                  </a:cubicBezTo>
                  <a:cubicBezTo>
                    <a:pt x="5588" y="2379102"/>
                    <a:pt x="0" y="2365612"/>
                    <a:pt x="0" y="2351546"/>
                  </a:cubicBezTo>
                  <a:lnTo>
                    <a:pt x="0" y="53036"/>
                  </a:lnTo>
                  <a:cubicBezTo>
                    <a:pt x="0" y="38970"/>
                    <a:pt x="5588" y="25480"/>
                    <a:pt x="15534" y="15534"/>
                  </a:cubicBezTo>
                  <a:cubicBezTo>
                    <a:pt x="25480" y="5588"/>
                    <a:pt x="38970" y="0"/>
                    <a:pt x="53036" y="0"/>
                  </a:cubicBezTo>
                  <a:close/>
                </a:path>
              </a:pathLst>
            </a:custGeom>
            <a:solidFill>
              <a:srgbClr val="EAE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91" name="TextBox 4"/>
            <p:cNvSpPr txBox="1">
              <a:spLocks noChangeArrowheads="1"/>
            </p:cNvSpPr>
            <p:nvPr/>
          </p:nvSpPr>
          <p:spPr bwMode="auto">
            <a:xfrm>
              <a:off x="0" y="-28575"/>
              <a:ext cx="1081286" cy="24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513"/>
                </a:lnSpc>
              </a:pPr>
              <a:endParaRPr lang="en-US" altLang="en-US">
                <a:solidFill>
                  <a:srgbClr val="000000"/>
                </a:solidFill>
              </a:endParaRPr>
            </a:p>
          </p:txBody>
        </p:sp>
      </p:grpSp>
      <p:grpSp>
        <p:nvGrpSpPr>
          <p:cNvPr id="45059" name="Group 5"/>
          <p:cNvGrpSpPr>
            <a:grpSpLocks/>
          </p:cNvGrpSpPr>
          <p:nvPr/>
        </p:nvGrpSpPr>
        <p:grpSpPr bwMode="auto">
          <a:xfrm>
            <a:off x="12718258" y="1357313"/>
            <a:ext cx="3709988" cy="5853113"/>
            <a:chOff x="0" y="0"/>
            <a:chExt cx="808452" cy="1274980"/>
          </a:xfrm>
        </p:grpSpPr>
        <p:sp>
          <p:nvSpPr>
            <p:cNvPr id="6" name="Freeform 6"/>
            <p:cNvSpPr/>
            <p:nvPr/>
          </p:nvSpPr>
          <p:spPr>
            <a:xfrm>
              <a:off x="0" y="0"/>
              <a:ext cx="808452" cy="1274980"/>
            </a:xfrm>
            <a:custGeom>
              <a:avLst/>
              <a:gdLst/>
              <a:ahLst/>
              <a:cxnLst/>
              <a:rect l="l" t="t" r="r" b="b"/>
              <a:pathLst>
                <a:path w="808452" h="1274980">
                  <a:moveTo>
                    <a:pt x="62590" y="0"/>
                  </a:moveTo>
                  <a:lnTo>
                    <a:pt x="745862" y="0"/>
                  </a:lnTo>
                  <a:cubicBezTo>
                    <a:pt x="780429" y="0"/>
                    <a:pt x="808452" y="28022"/>
                    <a:pt x="808452" y="62590"/>
                  </a:cubicBezTo>
                  <a:lnTo>
                    <a:pt x="808452" y="1212391"/>
                  </a:lnTo>
                  <a:cubicBezTo>
                    <a:pt x="808452" y="1228990"/>
                    <a:pt x="801857" y="1244910"/>
                    <a:pt x="790119" y="1256648"/>
                  </a:cubicBezTo>
                  <a:cubicBezTo>
                    <a:pt x="778382" y="1268386"/>
                    <a:pt x="762462" y="1274980"/>
                    <a:pt x="745862" y="1274980"/>
                  </a:cubicBezTo>
                  <a:lnTo>
                    <a:pt x="62590" y="1274980"/>
                  </a:lnTo>
                  <a:cubicBezTo>
                    <a:pt x="28022" y="1274980"/>
                    <a:pt x="0" y="1246958"/>
                    <a:pt x="0" y="1212391"/>
                  </a:cubicBezTo>
                  <a:lnTo>
                    <a:pt x="0" y="62590"/>
                  </a:lnTo>
                  <a:cubicBezTo>
                    <a:pt x="0" y="28022"/>
                    <a:pt x="28022" y="0"/>
                    <a:pt x="62590" y="0"/>
                  </a:cubicBezTo>
                  <a:close/>
                </a:path>
              </a:pathLst>
            </a:custGeom>
            <a:blipFill>
              <a:blip r:embed="rId3"/>
              <a:stretch>
                <a:fillRect l="-4688" r="-4688"/>
              </a:stretch>
            </a:blipFill>
          </p:spPr>
          <p:txBody>
            <a:bodyPr/>
            <a:lstStyle/>
            <a:p>
              <a:pPr defTabSz="914445">
                <a:defRPr/>
              </a:pPr>
              <a:endParaRPr lang="en-US">
                <a:solidFill>
                  <a:prstClr val="black"/>
                </a:solidFill>
                <a:latin typeface="Calibri"/>
              </a:endParaRPr>
            </a:p>
          </p:txBody>
        </p:sp>
      </p:grpSp>
      <p:grpSp>
        <p:nvGrpSpPr>
          <p:cNvPr id="45060" name="Group 7"/>
          <p:cNvGrpSpPr>
            <a:grpSpLocks/>
          </p:cNvGrpSpPr>
          <p:nvPr/>
        </p:nvGrpSpPr>
        <p:grpSpPr bwMode="auto">
          <a:xfrm rot="20495625">
            <a:off x="15635288" y="7991476"/>
            <a:ext cx="4364832" cy="4405313"/>
            <a:chOff x="0" y="0"/>
            <a:chExt cx="5822006" cy="5874708"/>
          </a:xfrm>
        </p:grpSpPr>
        <p:sp>
          <p:nvSpPr>
            <p:cNvPr id="8" name="Freeform 8"/>
            <p:cNvSpPr/>
            <p:nvPr/>
          </p:nvSpPr>
          <p:spPr>
            <a:xfrm rot="-10800000">
              <a:off x="0" y="0"/>
              <a:ext cx="5822006" cy="5874708"/>
            </a:xfrm>
            <a:custGeom>
              <a:avLst/>
              <a:gdLst/>
              <a:ahLst/>
              <a:cxnLst/>
              <a:rect l="l" t="t" r="r" b="b"/>
              <a:pathLst>
                <a:path w="5822006" h="5874708">
                  <a:moveTo>
                    <a:pt x="0" y="0"/>
                  </a:moveTo>
                  <a:lnTo>
                    <a:pt x="5822006" y="0"/>
                  </a:lnTo>
                  <a:lnTo>
                    <a:pt x="5822006" y="5874708"/>
                  </a:lnTo>
                  <a:lnTo>
                    <a:pt x="0" y="5874708"/>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84" name="Group 9"/>
            <p:cNvGrpSpPr>
              <a:grpSpLocks/>
            </p:cNvGrpSpPr>
            <p:nvPr/>
          </p:nvGrpSpPr>
          <p:grpSpPr bwMode="auto">
            <a:xfrm>
              <a:off x="818734" y="3319455"/>
              <a:ext cx="1219778" cy="1219778"/>
              <a:chOff x="0" y="0"/>
              <a:chExt cx="812800" cy="812800"/>
            </a:xfrm>
          </p:grpSpPr>
          <p:sp>
            <p:nvSpPr>
              <p:cNvPr id="45085" name="Freeform 10"/>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6" name="TextBox 11"/>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1" name="Group 12"/>
          <p:cNvGrpSpPr>
            <a:grpSpLocks/>
          </p:cNvGrpSpPr>
          <p:nvPr/>
        </p:nvGrpSpPr>
        <p:grpSpPr bwMode="auto">
          <a:xfrm rot="7371788">
            <a:off x="-2119313" y="1473995"/>
            <a:ext cx="4238625" cy="4276725"/>
            <a:chOff x="0" y="0"/>
            <a:chExt cx="5649866" cy="5701009"/>
          </a:xfrm>
        </p:grpSpPr>
        <p:sp>
          <p:nvSpPr>
            <p:cNvPr id="13" name="Freeform 13"/>
            <p:cNvSpPr/>
            <p:nvPr/>
          </p:nvSpPr>
          <p:spPr>
            <a:xfrm rot="-10800000">
              <a:off x="0" y="0"/>
              <a:ext cx="5649866" cy="5701009"/>
            </a:xfrm>
            <a:custGeom>
              <a:avLst/>
              <a:gdLst/>
              <a:ahLst/>
              <a:cxnLst/>
              <a:rect l="l" t="t" r="r" b="b"/>
              <a:pathLst>
                <a:path w="5649866" h="5701009">
                  <a:moveTo>
                    <a:pt x="0" y="0"/>
                  </a:moveTo>
                  <a:lnTo>
                    <a:pt x="5649866" y="0"/>
                  </a:lnTo>
                  <a:lnTo>
                    <a:pt x="5649866" y="5701009"/>
                  </a:lnTo>
                  <a:lnTo>
                    <a:pt x="0" y="5701009"/>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78" name="Group 14"/>
            <p:cNvGrpSpPr>
              <a:grpSpLocks/>
            </p:cNvGrpSpPr>
            <p:nvPr/>
          </p:nvGrpSpPr>
          <p:grpSpPr bwMode="auto">
            <a:xfrm>
              <a:off x="794526" y="3221309"/>
              <a:ext cx="1183712" cy="1183712"/>
              <a:chOff x="0" y="0"/>
              <a:chExt cx="812800" cy="812800"/>
            </a:xfrm>
          </p:grpSpPr>
          <p:sp>
            <p:nvSpPr>
              <p:cNvPr id="45079" name="Freeform 15"/>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0" name="TextBox 16"/>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2" name="Group 17"/>
          <p:cNvGrpSpPr>
            <a:grpSpLocks/>
          </p:cNvGrpSpPr>
          <p:nvPr/>
        </p:nvGrpSpPr>
        <p:grpSpPr bwMode="auto">
          <a:xfrm>
            <a:off x="-862013" y="7210426"/>
            <a:ext cx="1495425" cy="1493045"/>
            <a:chOff x="0" y="0"/>
            <a:chExt cx="812800" cy="812800"/>
          </a:xfrm>
        </p:grpSpPr>
        <p:sp>
          <p:nvSpPr>
            <p:cNvPr id="45073" name="Freeform 18"/>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4" name="TextBox 19"/>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nvGrpSpPr>
          <p:cNvPr id="45063" name="Group 20"/>
          <p:cNvGrpSpPr>
            <a:grpSpLocks/>
          </p:cNvGrpSpPr>
          <p:nvPr/>
        </p:nvGrpSpPr>
        <p:grpSpPr bwMode="auto">
          <a:xfrm rot="5400000">
            <a:off x="8672513" y="5876925"/>
            <a:ext cx="383382" cy="7327107"/>
            <a:chOff x="0" y="0"/>
            <a:chExt cx="101291" cy="1929738"/>
          </a:xfrm>
        </p:grpSpPr>
        <p:sp>
          <p:nvSpPr>
            <p:cNvPr id="45071" name="Freeform 21"/>
            <p:cNvSpPr>
              <a:spLocks/>
            </p:cNvSpPr>
            <p:nvPr/>
          </p:nvSpPr>
          <p:spPr bwMode="auto">
            <a:xfrm>
              <a:off x="0" y="0"/>
              <a:ext cx="101291" cy="1929738"/>
            </a:xfrm>
            <a:custGeom>
              <a:avLst/>
              <a:gdLst>
                <a:gd name="T0" fmla="*/ 50646 w 101291"/>
                <a:gd name="T1" fmla="*/ 0 h 1929738"/>
                <a:gd name="T2" fmla="*/ 50646 w 101291"/>
                <a:gd name="T3" fmla="*/ 0 h 1929738"/>
                <a:gd name="T4" fmla="*/ 86457 w 101291"/>
                <a:gd name="T5" fmla="*/ 14834 h 1929738"/>
                <a:gd name="T6" fmla="*/ 101291 w 101291"/>
                <a:gd name="T7" fmla="*/ 50646 h 1929738"/>
                <a:gd name="T8" fmla="*/ 101291 w 101291"/>
                <a:gd name="T9" fmla="*/ 1879092 h 1929738"/>
                <a:gd name="T10" fmla="*/ 86457 w 101291"/>
                <a:gd name="T11" fmla="*/ 1914904 h 1929738"/>
                <a:gd name="T12" fmla="*/ 50646 w 101291"/>
                <a:gd name="T13" fmla="*/ 1929738 h 1929738"/>
                <a:gd name="T14" fmla="*/ 50646 w 101291"/>
                <a:gd name="T15" fmla="*/ 1929738 h 1929738"/>
                <a:gd name="T16" fmla="*/ 14834 w 101291"/>
                <a:gd name="T17" fmla="*/ 1914904 h 1929738"/>
                <a:gd name="T18" fmla="*/ 0 w 101291"/>
                <a:gd name="T19" fmla="*/ 1879092 h 1929738"/>
                <a:gd name="T20" fmla="*/ 0 w 101291"/>
                <a:gd name="T21" fmla="*/ 50646 h 1929738"/>
                <a:gd name="T22" fmla="*/ 14834 w 101291"/>
                <a:gd name="T23" fmla="*/ 14834 h 1929738"/>
                <a:gd name="T24" fmla="*/ 50646 w 101291"/>
                <a:gd name="T25" fmla="*/ 0 h 1929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91" h="1929738">
                  <a:moveTo>
                    <a:pt x="50646" y="0"/>
                  </a:moveTo>
                  <a:lnTo>
                    <a:pt x="50646" y="0"/>
                  </a:lnTo>
                  <a:cubicBezTo>
                    <a:pt x="64078" y="0"/>
                    <a:pt x="76959" y="5336"/>
                    <a:pt x="86457" y="14834"/>
                  </a:cubicBezTo>
                  <a:cubicBezTo>
                    <a:pt x="95955" y="24332"/>
                    <a:pt x="101291" y="37213"/>
                    <a:pt x="101291" y="50646"/>
                  </a:cubicBezTo>
                  <a:lnTo>
                    <a:pt x="101291" y="1879092"/>
                  </a:lnTo>
                  <a:cubicBezTo>
                    <a:pt x="101291" y="1892524"/>
                    <a:pt x="95955" y="1905406"/>
                    <a:pt x="86457" y="1914904"/>
                  </a:cubicBezTo>
                  <a:cubicBezTo>
                    <a:pt x="76959" y="1924402"/>
                    <a:pt x="64078" y="1929738"/>
                    <a:pt x="50646" y="1929738"/>
                  </a:cubicBezTo>
                  <a:cubicBezTo>
                    <a:pt x="37213" y="1929738"/>
                    <a:pt x="24332" y="1924402"/>
                    <a:pt x="14834" y="1914904"/>
                  </a:cubicBezTo>
                  <a:cubicBezTo>
                    <a:pt x="5336" y="1905406"/>
                    <a:pt x="0" y="1892524"/>
                    <a:pt x="0" y="1879092"/>
                  </a:cubicBezTo>
                  <a:lnTo>
                    <a:pt x="0" y="50646"/>
                  </a:lnTo>
                  <a:cubicBezTo>
                    <a:pt x="0" y="37213"/>
                    <a:pt x="5336" y="24332"/>
                    <a:pt x="14834" y="14834"/>
                  </a:cubicBezTo>
                  <a:cubicBezTo>
                    <a:pt x="24332" y="5336"/>
                    <a:pt x="37213" y="0"/>
                    <a:pt x="50646" y="0"/>
                  </a:cubicBezTo>
                  <a:close/>
                </a:path>
              </a:pathLst>
            </a:custGeom>
            <a:solidFill>
              <a:srgbClr val="FDF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2" name="TextBox 22"/>
            <p:cNvSpPr txBox="1">
              <a:spLocks noChangeArrowheads="1"/>
            </p:cNvSpPr>
            <p:nvPr/>
          </p:nvSpPr>
          <p:spPr bwMode="auto">
            <a:xfrm>
              <a:off x="0" y="-38100"/>
              <a:ext cx="101291" cy="196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663"/>
                </a:lnSpc>
              </a:pPr>
              <a:endParaRPr lang="en-US" altLang="en-US">
                <a:solidFill>
                  <a:srgbClr val="000000"/>
                </a:solidFill>
              </a:endParaRPr>
            </a:p>
          </p:txBody>
        </p:sp>
      </p:grpSp>
      <p:sp>
        <p:nvSpPr>
          <p:cNvPr id="27" name="Freeform 27"/>
          <p:cNvSpPr/>
          <p:nvPr/>
        </p:nvSpPr>
        <p:spPr>
          <a:xfrm>
            <a:off x="886445" y="6950176"/>
            <a:ext cx="2165766" cy="2262788"/>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5"/>
            <a:stretch>
              <a:fillRect l="-42748" t="-38645" r="-44844" b="-40903"/>
            </a:stretch>
          </a:blipFill>
        </p:spPr>
        <p:txBody>
          <a:bodyPr/>
          <a:lstStyle/>
          <a:p>
            <a:pPr defTabSz="914445">
              <a:defRPr/>
            </a:pPr>
            <a:endParaRPr lang="en-US">
              <a:solidFill>
                <a:prstClr val="black"/>
              </a:solidFill>
              <a:latin typeface="Calibri"/>
            </a:endParaRPr>
          </a:p>
        </p:txBody>
      </p:sp>
      <p:sp>
        <p:nvSpPr>
          <p:cNvPr id="28" name="TextBox 28"/>
          <p:cNvSpPr txBox="1"/>
          <p:nvPr/>
        </p:nvSpPr>
        <p:spPr>
          <a:xfrm>
            <a:off x="3019426" y="2119313"/>
            <a:ext cx="9510713" cy="3140283"/>
          </a:xfrm>
          <a:prstGeom prst="rect">
            <a:avLst/>
          </a:prstGeom>
        </p:spPr>
        <p:txBody>
          <a:bodyPr lIns="0" tIns="0" rIns="0" bIns="0">
            <a:spAutoFit/>
          </a:bodyPr>
          <a:lstStyle/>
          <a:p>
            <a:pPr algn="ctr" defTabSz="914445" rtl="1">
              <a:lnSpc>
                <a:spcPts val="12837"/>
              </a:lnSpc>
              <a:defRPr/>
            </a:pPr>
            <a:r>
              <a:rPr lang="ar-SA"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      </a:t>
            </a:r>
            <a:r>
              <a:rPr lang="ar-EG"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إدارة </a:t>
            </a:r>
            <a:r>
              <a:rPr lang="ar-EG" sz="10800" b="1" dirty="0">
                <a:solidFill>
                  <a:srgbClr val="F2EDE7"/>
                </a:solidFill>
                <a:latin typeface="DIN NEXT™ ARABIC BOLD" panose="020B0803020203050203" pitchFamily="34" charset="-78"/>
                <a:ea typeface="Cambria" panose="02040503050406030204" pitchFamily="18" charset="0"/>
                <a:cs typeface="DIN NEXT™ ARABIC BOLD" panose="020B0803020203050203" pitchFamily="34" charset="-78"/>
                <a:sym typeface="Codec Pro Bold"/>
                <a:rtl/>
              </a:rPr>
              <a:t>الأعمال</a:t>
            </a:r>
          </a:p>
          <a:p>
            <a:pPr algn="r" defTabSz="914445" rtl="1">
              <a:lnSpc>
                <a:spcPts val="12837"/>
              </a:lnSpc>
              <a:defRPr/>
            </a:pPr>
            <a:endParaRPr lang="ar-EG" sz="9170" b="1" dirty="0">
              <a:solidFill>
                <a:srgbClr val="F2EDE7"/>
              </a:solidFill>
              <a:latin typeface="Codec Pro Bold"/>
              <a:ea typeface="Codec Pro Bold"/>
              <a:cs typeface="Codec Pro Bold"/>
              <a:sym typeface="Codec Pro Bold"/>
              <a:rtl/>
            </a:endParaRPr>
          </a:p>
        </p:txBody>
      </p:sp>
      <p:sp>
        <p:nvSpPr>
          <p:cNvPr id="45068" name="TextBox 29"/>
          <p:cNvSpPr txBox="1">
            <a:spLocks noChangeArrowheads="1"/>
          </p:cNvSpPr>
          <p:nvPr/>
        </p:nvSpPr>
        <p:spPr bwMode="auto">
          <a:xfrm>
            <a:off x="2438400" y="3945733"/>
            <a:ext cx="9365457" cy="194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rtl="1">
              <a:lnSpc>
                <a:spcPts val="7594"/>
              </a:lnSpc>
            </a:pPr>
            <a:r>
              <a:rPr lang="ar-EG" altLang="en-US" sz="3600">
                <a:solidFill>
                  <a:srgbClr val="FFFFFF"/>
                </a:solidFill>
                <a:latin typeface="Cascadia Code" pitchFamily="49" charset="0"/>
                <a:cs typeface="Codec Pro" charset="0"/>
                <a:sym typeface="Codec Pro" charset="0"/>
              </a:rPr>
              <a:t>أساسياتها، ومفاهيمها، وتطبيقاتها </a:t>
            </a:r>
            <a:r>
              <a:rPr lang="ar-SA" altLang="en-US" sz="3600">
                <a:solidFill>
                  <a:srgbClr val="FFFFFF"/>
                </a:solidFill>
                <a:latin typeface="Cascadia Code" pitchFamily="49" charset="0"/>
                <a:cs typeface="Codec Pro" charset="0"/>
                <a:sym typeface="Codec Pro" charset="0"/>
              </a:rPr>
              <a:t> </a:t>
            </a:r>
            <a:r>
              <a:rPr lang="ar-EG" altLang="en-US" sz="3600">
                <a:solidFill>
                  <a:srgbClr val="FFFFFF"/>
                </a:solidFill>
                <a:latin typeface="Cascadia Code" pitchFamily="49" charset="0"/>
                <a:cs typeface="Codec Pro" charset="0"/>
                <a:sym typeface="Codec Pro" charset="0"/>
              </a:rPr>
              <a:t>المعاصرة</a:t>
            </a:r>
          </a:p>
          <a:p>
            <a:pPr algn="r" rtl="1">
              <a:lnSpc>
                <a:spcPts val="7594"/>
              </a:lnSpc>
            </a:pPr>
            <a:r>
              <a:rPr lang="ar-SA" altLang="en-US" sz="5400">
                <a:solidFill>
                  <a:srgbClr val="FFFFFF"/>
                </a:solidFill>
                <a:latin typeface="Codec Pro" charset="0"/>
                <a:cs typeface="Codec Pro" charset="0"/>
                <a:sym typeface="Codec Pro" charset="0"/>
              </a:rPr>
              <a:t>  </a:t>
            </a:r>
            <a:endParaRPr lang="ar-EG" altLang="en-US" sz="5400">
              <a:solidFill>
                <a:srgbClr val="FFFFFF"/>
              </a:solidFill>
              <a:latin typeface="Codec Pro" charset="0"/>
              <a:cs typeface="Codec Pro" charset="0"/>
              <a:sym typeface="Codec Pro" charset="0"/>
            </a:endParaRPr>
          </a:p>
        </p:txBody>
      </p:sp>
      <p:sp>
        <p:nvSpPr>
          <p:cNvPr id="30" name="TextBox 30"/>
          <p:cNvSpPr txBox="1"/>
          <p:nvPr/>
        </p:nvSpPr>
        <p:spPr>
          <a:xfrm>
            <a:off x="4876800" y="6119813"/>
            <a:ext cx="4374357" cy="1179810"/>
          </a:xfrm>
          <a:prstGeom prst="rect">
            <a:avLst/>
          </a:prstGeom>
        </p:spPr>
        <p:txBody>
          <a:bodyPr wrap="square" lIns="0" tIns="0" rIns="0" bIns="0">
            <a:spAutoFit/>
          </a:bodyPr>
          <a:lstStyle/>
          <a:p>
            <a:pPr algn="r" defTabSz="914445" rtl="1">
              <a:lnSpc>
                <a:spcPts val="4554"/>
              </a:lnSpc>
              <a:defRPr/>
            </a:pPr>
            <a:r>
              <a:rPr lang="ar-SA" sz="2801" dirty="0">
                <a:solidFill>
                  <a:srgbClr val="FFFFFF"/>
                </a:solidFill>
                <a:latin typeface="Cascadia Code" panose="020B0609020000020004" pitchFamily="49" charset="0"/>
                <a:ea typeface="Codec Pro"/>
                <a:cs typeface="Codec Pro"/>
                <a:sym typeface="Codec Pro"/>
                <a:rtl/>
              </a:rPr>
              <a:t>             </a:t>
            </a:r>
            <a:r>
              <a:rPr lang="ar-EG" sz="2801" dirty="0">
                <a:solidFill>
                  <a:srgbClr val="FFFFFF"/>
                </a:solidFill>
                <a:latin typeface="Cascadia Code" panose="020B0609020000020004" pitchFamily="49" charset="0"/>
                <a:ea typeface="Codec Pro"/>
                <a:cs typeface="Codec Pro"/>
                <a:sym typeface="Codec Pro"/>
                <a:rtl/>
              </a:rPr>
              <a:t>أ.د. أحمد الشميمري</a:t>
            </a:r>
          </a:p>
          <a:p>
            <a:pPr algn="r" defTabSz="914445" rtl="1">
              <a:lnSpc>
                <a:spcPts val="4554"/>
              </a:lnSpc>
              <a:defRPr/>
            </a:pPr>
            <a:r>
              <a:rPr lang="ar-SA" sz="2801" dirty="0">
                <a:solidFill>
                  <a:srgbClr val="FFFFFF"/>
                </a:solidFill>
                <a:latin typeface="Codec Pro"/>
                <a:ea typeface="Codec Pro"/>
                <a:cs typeface="Codec Pro"/>
                <a:sym typeface="Codec Pro"/>
                <a:rtl/>
              </a:rPr>
              <a:t>                   </a:t>
            </a:r>
            <a:endParaRPr lang="ar-EG" sz="2801" dirty="0">
              <a:solidFill>
                <a:srgbClr val="FFFFFF"/>
              </a:solidFill>
              <a:latin typeface="Codec Pro"/>
              <a:ea typeface="Codec Pro"/>
              <a:cs typeface="Codec Pro"/>
              <a:sym typeface="Codec Pro"/>
              <a:rtl/>
            </a:endParaRPr>
          </a:p>
        </p:txBody>
      </p:sp>
      <p:sp>
        <p:nvSpPr>
          <p:cNvPr id="31" name="TextBox 31"/>
          <p:cNvSpPr txBox="1"/>
          <p:nvPr/>
        </p:nvSpPr>
        <p:spPr>
          <a:xfrm>
            <a:off x="992983" y="9163050"/>
            <a:ext cx="2164556" cy="512961"/>
          </a:xfrm>
          <a:prstGeom prst="rect">
            <a:avLst/>
          </a:prstGeom>
        </p:spPr>
        <p:txBody>
          <a:bodyPr lIns="0" tIns="0" rIns="0" bIns="0">
            <a:spAutoFit/>
          </a:bodyPr>
          <a:lstStyle/>
          <a:p>
            <a:pPr defTabSz="914445">
              <a:lnSpc>
                <a:spcPts val="3995"/>
              </a:lnSpc>
              <a:defRPr/>
            </a:pPr>
            <a:r>
              <a:rPr lang="en-US" sz="2000" dirty="0">
                <a:solidFill>
                  <a:srgbClr val="EAE2D9"/>
                </a:solidFill>
                <a:latin typeface="Codec Pro"/>
                <a:ea typeface="Codec Pro"/>
                <a:cs typeface="Codec Pro"/>
                <a:sym typeface="Codec Pro"/>
              </a:rPr>
              <a:t>www.edarah.net</a:t>
            </a:r>
          </a:p>
        </p:txBody>
      </p:sp>
    </p:spTree>
    <p:extLst>
      <p:ext uri="{BB962C8B-B14F-4D97-AF65-F5344CB8AC3E}">
        <p14:creationId xmlns:p14="http://schemas.microsoft.com/office/powerpoint/2010/main" val="3158433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599" y="876299"/>
            <a:ext cx="14638225" cy="8686799"/>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10130076" y="1485900"/>
            <a:ext cx="7319724" cy="2410916"/>
          </a:xfrm>
          <a:prstGeom prst="rect">
            <a:avLst/>
          </a:prstGeom>
        </p:spPr>
        <p:txBody>
          <a:bodyPr wrap="square" lIns="0" tIns="0" rIns="0" bIns="0" rtlCol="0" anchor="t">
            <a:spAutoFit/>
          </a:bodyPr>
          <a:lstStyle/>
          <a:p>
            <a:pPr algn="r" rtl="1">
              <a:lnSpc>
                <a:spcPts val="9487"/>
              </a:lnSpc>
            </a:pPr>
            <a:r>
              <a:rPr lang="ar-EG" sz="3200" b="1" dirty="0">
                <a:solidFill>
                  <a:srgbClr val="000000"/>
                </a:solidFill>
                <a:latin typeface="Tajawal Bold"/>
                <a:ea typeface="Tajawal Bold"/>
                <a:cs typeface="Tajawal Bold"/>
                <a:sym typeface="League Spartan"/>
                <a:rtl/>
              </a:rPr>
              <a:t>العلاقة بين التنظيم والتنسيق</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7" name="TextBox 17"/>
          <p:cNvSpPr txBox="1"/>
          <p:nvPr/>
        </p:nvSpPr>
        <p:spPr>
          <a:xfrm>
            <a:off x="5481876" y="3086100"/>
            <a:ext cx="11769519" cy="6047809"/>
          </a:xfrm>
          <a:prstGeom prst="rect">
            <a:avLst/>
          </a:prstGeom>
        </p:spPr>
        <p:txBody>
          <a:bodyPr wrap="square" lIns="0" tIns="0" rIns="0" bIns="0" rtlCol="0" anchor="t">
            <a:spAutoFit/>
          </a:bodyPr>
          <a:lstStyle/>
          <a:p>
            <a:pPr marL="342900" indent="-342900" algn="r" rtl="1">
              <a:lnSpc>
                <a:spcPct val="200000"/>
              </a:lnSpc>
              <a:spcBef>
                <a:spcPct val="0"/>
              </a:spcBef>
              <a:buFont typeface="Wingdings" panose="05000000000000000000" pitchFamily="2" charset="2"/>
              <a:buChar char="q"/>
            </a:pPr>
            <a:r>
              <a:rPr lang="ar-SA" altLang="en-US" sz="2400" b="1" dirty="0">
                <a:solidFill>
                  <a:srgbClr val="002060"/>
                </a:solidFill>
                <a:latin typeface="Tajawal Bold" panose="020B0604020202020204" charset="-78"/>
                <a:cs typeface="Tajawal Bold" panose="020B0604020202020204" charset="-78"/>
              </a:rPr>
              <a:t>إن الهدف الأساس من العملية التنظيمية هو تسهيل مهمة التنسيق بين الوظائف والأفراد في كافة المستويات التنظيمية </a:t>
            </a:r>
            <a:endParaRPr lang="ar-EG" altLang="en-US" sz="2400" b="1" dirty="0">
              <a:solidFill>
                <a:srgbClr val="002060"/>
              </a:solidFill>
              <a:latin typeface="Tajawal Bold" panose="020B0604020202020204" charset="-78"/>
              <a:cs typeface="Tajawal Bold" panose="020B0604020202020204" charset="-78"/>
            </a:endParaRPr>
          </a:p>
          <a:p>
            <a:pPr marL="342900" indent="-342900" algn="r" rtl="1">
              <a:lnSpc>
                <a:spcPct val="200000"/>
              </a:lnSpc>
              <a:spcBef>
                <a:spcPct val="0"/>
              </a:spcBef>
              <a:buFont typeface="Wingdings" panose="05000000000000000000" pitchFamily="2" charset="2"/>
              <a:buChar char="q"/>
            </a:pPr>
            <a:r>
              <a:rPr lang="ar-SA" altLang="en-US" sz="2400" b="1" dirty="0">
                <a:latin typeface="Tajawal" panose="00000500000000000000" pitchFamily="2" charset="-78"/>
                <a:cs typeface="Tajawal" panose="00000500000000000000" pitchFamily="2" charset="-78"/>
              </a:rPr>
              <a:t>ويعد أولى أساسيات التنظيم هو تحديد العلاقات بين الوحدات الإدارية في المنظمة وتحديد السلطات والمسؤوليات لكل فرد من أفراد هذه الوحدات حيث إن توزيع الأنشطة المختلفة على الأقسام المعنية وما يرافقها من سلطات ومسؤوليات تعد في حد ذاتها نشاطاً تنسيقياً.</a:t>
            </a:r>
          </a:p>
          <a:p>
            <a:pPr marL="342900" indent="-342900" algn="r" rtl="1">
              <a:lnSpc>
                <a:spcPct val="150000"/>
              </a:lnSpc>
              <a:spcBef>
                <a:spcPct val="0"/>
              </a:spcBef>
              <a:buFont typeface="Wingdings" panose="05000000000000000000" pitchFamily="2" charset="2"/>
              <a:buChar char="ü"/>
            </a:pPr>
            <a:r>
              <a:rPr lang="ar-SA" altLang="en-US" sz="2400" dirty="0">
                <a:latin typeface="Tajawal" panose="00000500000000000000" pitchFamily="2" charset="-78"/>
                <a:cs typeface="Tajawal" panose="00000500000000000000" pitchFamily="2" charset="-78"/>
              </a:rPr>
              <a:t>وبمعنى «</a:t>
            </a:r>
            <a:r>
              <a:rPr lang="ar-SA" altLang="en-US" sz="2400" dirty="0">
                <a:solidFill>
                  <a:srgbClr val="002060"/>
                </a:solidFill>
                <a:latin typeface="Tajawal" panose="00000500000000000000" pitchFamily="2" charset="-78"/>
                <a:cs typeface="Tajawal" panose="00000500000000000000" pitchFamily="2" charset="-78"/>
              </a:rPr>
              <a:t>إن التنظيم يؤثر على حجم ونوعية التنسيق المطلوب</a:t>
            </a:r>
            <a:r>
              <a:rPr lang="ar-SA" altLang="en-US" sz="2400" dirty="0">
                <a:latin typeface="Tajawal" panose="00000500000000000000" pitchFamily="2" charset="-78"/>
                <a:cs typeface="Tajawal" panose="00000500000000000000" pitchFamily="2" charset="-78"/>
              </a:rPr>
              <a:t>» </a:t>
            </a:r>
          </a:p>
          <a:p>
            <a:pPr marL="342900" indent="-342900" algn="r" rtl="1">
              <a:lnSpc>
                <a:spcPct val="150000"/>
              </a:lnSpc>
              <a:spcBef>
                <a:spcPct val="0"/>
              </a:spcBef>
              <a:buFont typeface="Wingdings" panose="05000000000000000000" pitchFamily="2" charset="2"/>
              <a:buChar char="ü"/>
            </a:pPr>
            <a:r>
              <a:rPr lang="ar-SA" altLang="en-US" sz="2400" dirty="0">
                <a:latin typeface="Tajawal" panose="00000500000000000000" pitchFamily="2" charset="-78"/>
                <a:cs typeface="Tajawal" panose="00000500000000000000" pitchFamily="2" charset="-78"/>
              </a:rPr>
              <a:t>فالمدير الذي يشرف على عشرة أشخاص مرؤوسين تزداد بلا شك مهمته التنسيقية عما إذا كان يشرف على خمسة أشخاص فقط </a:t>
            </a:r>
            <a:endParaRPr lang="ar-EG" sz="2400" dirty="0">
              <a:latin typeface="Tajawal" panose="00000500000000000000" pitchFamily="2" charset="-78"/>
              <a:ea typeface="Poppins"/>
              <a:cs typeface="Tajawal" panose="00000500000000000000" pitchFamily="2" charset="-78"/>
              <a:sym typeface="Poppins"/>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83458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343469"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5"/>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6"/>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7"/>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8"/>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8"/>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8"/>
              <a:stretch>
                <a:fillRect/>
              </a:stretch>
            </a:blipFill>
          </p:spPr>
          <p:txBody>
            <a:bodyPr/>
            <a:lstStyle/>
            <a:p>
              <a:endParaRPr lang="en-US"/>
            </a:p>
          </p:txBody>
        </p:sp>
      </p:grpSp>
      <p:sp>
        <p:nvSpPr>
          <p:cNvPr id="16" name="TextBox 16"/>
          <p:cNvSpPr txBox="1"/>
          <p:nvPr/>
        </p:nvSpPr>
        <p:spPr>
          <a:xfrm>
            <a:off x="2004153" y="1079500"/>
            <a:ext cx="7362026" cy="1067600"/>
          </a:xfrm>
          <a:prstGeom prst="rect">
            <a:avLst/>
          </a:prstGeom>
        </p:spPr>
        <p:txBody>
          <a:bodyPr lIns="0" tIns="0" rIns="0" bIns="0" rtlCol="0" anchor="t">
            <a:spAutoFit/>
          </a:bodyPr>
          <a:lstStyle/>
          <a:p>
            <a:pPr algn="r" rtl="1">
              <a:lnSpc>
                <a:spcPts val="9487"/>
              </a:lnSpc>
            </a:pPr>
            <a:r>
              <a:rPr lang="ar-EG" sz="4000" b="1" dirty="0">
                <a:solidFill>
                  <a:srgbClr val="000000"/>
                </a:solidFill>
                <a:latin typeface="Tajawal Bold"/>
                <a:ea typeface="Tajawal Bold"/>
                <a:cs typeface="Tajawal Bold"/>
                <a:sym typeface="League Spartan"/>
                <a:rtl/>
              </a:rPr>
              <a:t>العلاقة بين التوجيه والتنسيق</a:t>
            </a:r>
          </a:p>
        </p:txBody>
      </p:sp>
      <p:sp>
        <p:nvSpPr>
          <p:cNvPr id="18" name="TextBox 17"/>
          <p:cNvSpPr txBox="1"/>
          <p:nvPr/>
        </p:nvSpPr>
        <p:spPr>
          <a:xfrm>
            <a:off x="381000" y="2552700"/>
            <a:ext cx="12683919" cy="6278642"/>
          </a:xfrm>
          <a:prstGeom prst="rect">
            <a:avLst/>
          </a:prstGeom>
        </p:spPr>
        <p:txBody>
          <a:bodyPr wrap="square" lIns="0" tIns="0" rIns="0" bIns="0" rtlCol="0" anchor="t">
            <a:spAutoFit/>
          </a:bodyPr>
          <a:lstStyle/>
          <a:p>
            <a:pPr marL="342900" indent="-342900" algn="r" rtl="1">
              <a:lnSpc>
                <a:spcPct val="300000"/>
              </a:lnSpc>
              <a:spcBef>
                <a:spcPct val="0"/>
              </a:spcBef>
              <a:buFont typeface="Wingdings" panose="05000000000000000000" pitchFamily="2" charset="2"/>
              <a:buChar char="q"/>
            </a:pPr>
            <a:r>
              <a:rPr lang="ar-SA" altLang="en-US" sz="2300" dirty="0">
                <a:latin typeface="Tajawal Bold" panose="020B0604020202020204" charset="-78"/>
                <a:cs typeface="Tajawal Bold" panose="020B0604020202020204" charset="-78"/>
              </a:rPr>
              <a:t>يلعب التوجيه دوراً مهماً في تحقيق التنسيق المطلوب فالقيادة الديمقراطية التي تشرك الأفراد في تحديد الأهداف ورسم الخطط تضمن توحيد وتوجيه جهودهم نحو تحقيق هذه الأهداف.</a:t>
            </a:r>
          </a:p>
          <a:p>
            <a:pPr algn="r" rtl="1">
              <a:lnSpc>
                <a:spcPct val="300000"/>
              </a:lnSpc>
              <a:spcBef>
                <a:spcPct val="0"/>
              </a:spcBef>
            </a:pPr>
            <a:r>
              <a:rPr lang="ar-SA" sz="2300" dirty="0">
                <a:solidFill>
                  <a:srgbClr val="7030A0"/>
                </a:solidFill>
                <a:latin typeface="Tajawal Bold" panose="020B0604020202020204" charset="-78"/>
                <a:cs typeface="Tajawal Bold" panose="020B0604020202020204" charset="-78"/>
              </a:rPr>
              <a:t>كلما كان حجم المنظمة صغيراً كلما كان تحقيق التنسيق بين جهود الأفراد سهل المنال وكذلك لو كانت قنوات الاتصال سريعة ومختصرة.</a:t>
            </a:r>
          </a:p>
          <a:p>
            <a:pPr algn="r" rtl="1">
              <a:lnSpc>
                <a:spcPct val="300000"/>
              </a:lnSpc>
              <a:spcBef>
                <a:spcPct val="0"/>
              </a:spcBef>
              <a:buFont typeface="Arial" panose="020B0604020202020204" pitchFamily="34" charset="0"/>
              <a:buNone/>
            </a:pPr>
            <a:endParaRPr lang="ar-EG" altLang="en-US" sz="2400" dirty="0">
              <a:latin typeface="Tajawal Bold" panose="020B0604020202020204" charset="-78"/>
              <a:cs typeface="Tajawal Bold" panose="020B0604020202020204" charset="-78"/>
            </a:endParaRPr>
          </a:p>
          <a:p>
            <a:pPr algn="r" rtl="1">
              <a:lnSpc>
                <a:spcPct val="300000"/>
              </a:lnSpc>
              <a:spcBef>
                <a:spcPct val="0"/>
              </a:spcBef>
              <a:buFont typeface="Arial" panose="020B0604020202020204" pitchFamily="34" charset="0"/>
              <a:buNone/>
            </a:pPr>
            <a:endParaRPr lang="ar-SA" altLang="en-US" sz="2400" dirty="0">
              <a:latin typeface="Tajawal Bold" panose="020B0604020202020204" charset="-78"/>
              <a:cs typeface="Tajawal Bold" panose="020B0604020202020204" charset="-78"/>
            </a:endParaRP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9"/>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4</a:t>
            </a:r>
            <a:endParaRPr lang="en-US" sz="3200" b="1" dirty="0">
              <a:solidFill>
                <a:schemeClr val="bg1"/>
              </a:solidFill>
            </a:endParaRP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162992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4"/>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grpSp>
      <p:sp>
        <p:nvSpPr>
          <p:cNvPr id="16" name="TextBox 16"/>
          <p:cNvSpPr txBox="1"/>
          <p:nvPr/>
        </p:nvSpPr>
        <p:spPr>
          <a:xfrm>
            <a:off x="10130076" y="1485900"/>
            <a:ext cx="7319724" cy="2410916"/>
          </a:xfrm>
          <a:prstGeom prst="rect">
            <a:avLst/>
          </a:prstGeom>
        </p:spPr>
        <p:txBody>
          <a:bodyPr wrap="square" lIns="0" tIns="0" rIns="0" bIns="0" rtlCol="0" anchor="t">
            <a:spAutoFit/>
          </a:bodyPr>
          <a:lstStyle/>
          <a:p>
            <a:pPr algn="r" rtl="1">
              <a:lnSpc>
                <a:spcPts val="9487"/>
              </a:lnSpc>
            </a:pPr>
            <a:r>
              <a:rPr lang="ar-EG" sz="3200" b="1" dirty="0">
                <a:solidFill>
                  <a:srgbClr val="000000"/>
                </a:solidFill>
                <a:latin typeface="Tajawal Bold"/>
                <a:ea typeface="Tajawal Bold"/>
                <a:cs typeface="Tajawal Bold"/>
                <a:sym typeface="League Spartan"/>
                <a:rtl/>
              </a:rPr>
              <a:t>العلاقة بين الرقابة والتنسيق</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7" name="TextBox 17"/>
          <p:cNvSpPr txBox="1"/>
          <p:nvPr/>
        </p:nvSpPr>
        <p:spPr>
          <a:xfrm>
            <a:off x="5481876" y="3086100"/>
            <a:ext cx="11769519" cy="4247317"/>
          </a:xfrm>
          <a:prstGeom prst="rect">
            <a:avLst/>
          </a:prstGeom>
        </p:spPr>
        <p:txBody>
          <a:bodyPr wrap="square" lIns="0" tIns="0" rIns="0" bIns="0" rtlCol="0" anchor="t">
            <a:spAutoFit/>
          </a:bodyPr>
          <a:lstStyle/>
          <a:p>
            <a:pPr marL="342900" indent="-342900" algn="r" rtl="1">
              <a:lnSpc>
                <a:spcPct val="300000"/>
              </a:lnSpc>
              <a:spcBef>
                <a:spcPct val="0"/>
              </a:spcBef>
              <a:buFont typeface="Wingdings" panose="05000000000000000000" pitchFamily="2" charset="2"/>
              <a:buChar char="q"/>
            </a:pPr>
            <a:r>
              <a:rPr lang="ar-SA" altLang="en-US" sz="2400" b="1" dirty="0">
                <a:solidFill>
                  <a:srgbClr val="002060"/>
                </a:solidFill>
                <a:latin typeface="Tajawal Bold" panose="020B0604020202020204" charset="-78"/>
                <a:cs typeface="Tajawal Bold" panose="020B0604020202020204" charset="-78"/>
              </a:rPr>
              <a:t>إن أهمية العلاقة بين الرقابة والتنسيق واضحة ؛ </a:t>
            </a:r>
            <a:endParaRPr lang="ar-EG" altLang="en-US" sz="2400" b="1" dirty="0">
              <a:solidFill>
                <a:srgbClr val="002060"/>
              </a:solidFill>
              <a:latin typeface="Tajawal Bold" panose="020B0604020202020204" charset="-78"/>
              <a:cs typeface="Tajawal Bold" panose="020B0604020202020204" charset="-78"/>
            </a:endParaRPr>
          </a:p>
          <a:p>
            <a:pPr marL="800100" lvl="1" indent="-342900" algn="r" rtl="1">
              <a:lnSpc>
                <a:spcPct val="300000"/>
              </a:lnSpc>
              <a:spcBef>
                <a:spcPct val="0"/>
              </a:spcBef>
              <a:buFont typeface="Wingdings" panose="05000000000000000000" pitchFamily="2" charset="2"/>
              <a:buChar char="v"/>
            </a:pPr>
            <a:r>
              <a:rPr lang="ar-SA" altLang="en-US" sz="2400" b="1" dirty="0">
                <a:latin typeface="Tajawal" panose="00000500000000000000" pitchFamily="2" charset="-78"/>
                <a:cs typeface="Tajawal" panose="00000500000000000000" pitchFamily="2" charset="-78"/>
              </a:rPr>
              <a:t>فكما أن الهدف من الرقابة هو ضمان تحقيق الأهداف المطلوبة وتصحيح الانحرافات عند حدوثها كذلك فإن هدف التنسيق هو ضمان تحقيق هذه الأهداف من خلال توحيد جهود الأفراد .</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7"/>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2400300"/>
            <a:ext cx="7721600" cy="5486400"/>
          </a:xfrm>
          <a:prstGeom prst="rect">
            <a:avLst/>
          </a:prstGeom>
        </p:spPr>
      </p:pic>
    </p:spTree>
    <p:extLst>
      <p:ext uri="{BB962C8B-B14F-4D97-AF65-F5344CB8AC3E}">
        <p14:creationId xmlns:p14="http://schemas.microsoft.com/office/powerpoint/2010/main" val="77723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9319" y="2586353"/>
            <a:ext cx="4230099" cy="423009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CB6CE6"/>
              </a:solidFill>
              <a:prstDash val="solid"/>
              <a:miter/>
            </a:ln>
          </p:spPr>
          <p:txBody>
            <a:bodyPr/>
            <a:lstStyle/>
            <a:p>
              <a:endParaRPr lang="en-US"/>
            </a:p>
          </p:txBody>
        </p:sp>
        <p:sp>
          <p:nvSpPr>
            <p:cNvPr id="4" name="TextBox 4"/>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5" name="Group 5"/>
          <p:cNvGrpSpPr/>
          <p:nvPr/>
        </p:nvGrpSpPr>
        <p:grpSpPr>
          <a:xfrm>
            <a:off x="1475556" y="3262589"/>
            <a:ext cx="2877625" cy="287762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solidFill>
          </p:spPr>
          <p:txBody>
            <a:bodyPr/>
            <a:lstStyle/>
            <a:p>
              <a:endParaRPr lang="en-US"/>
            </a:p>
          </p:txBody>
        </p:sp>
        <p:sp>
          <p:nvSpPr>
            <p:cNvPr id="7" name="TextBox 7"/>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8" name="Group 8"/>
          <p:cNvGrpSpPr/>
          <p:nvPr/>
        </p:nvGrpSpPr>
        <p:grpSpPr>
          <a:xfrm>
            <a:off x="5002629" y="190500"/>
            <a:ext cx="8135323" cy="1881803"/>
            <a:chOff x="0" y="0"/>
            <a:chExt cx="2142637" cy="495619"/>
          </a:xfrm>
        </p:grpSpPr>
        <p:sp>
          <p:nvSpPr>
            <p:cNvPr id="9" name="Freeform 9"/>
            <p:cNvSpPr/>
            <p:nvPr/>
          </p:nvSpPr>
          <p:spPr>
            <a:xfrm>
              <a:off x="0" y="0"/>
              <a:ext cx="2142637" cy="495619"/>
            </a:xfrm>
            <a:custGeom>
              <a:avLst/>
              <a:gdLst/>
              <a:ahLst/>
              <a:cxnLst/>
              <a:rect l="l" t="t" r="r" b="b"/>
              <a:pathLst>
                <a:path w="2142637" h="495619">
                  <a:moveTo>
                    <a:pt x="133825" y="0"/>
                  </a:moveTo>
                  <a:lnTo>
                    <a:pt x="2008812" y="0"/>
                  </a:lnTo>
                  <a:cubicBezTo>
                    <a:pt x="2044304" y="0"/>
                    <a:pt x="2078343" y="14099"/>
                    <a:pt x="2103440" y="39196"/>
                  </a:cubicBezTo>
                  <a:cubicBezTo>
                    <a:pt x="2128537" y="64293"/>
                    <a:pt x="2142637" y="98332"/>
                    <a:pt x="2142637" y="133825"/>
                  </a:cubicBezTo>
                  <a:lnTo>
                    <a:pt x="2142637" y="361794"/>
                  </a:lnTo>
                  <a:cubicBezTo>
                    <a:pt x="2142637" y="397287"/>
                    <a:pt x="2128537" y="431326"/>
                    <a:pt x="2103440" y="456423"/>
                  </a:cubicBezTo>
                  <a:cubicBezTo>
                    <a:pt x="2078343" y="481520"/>
                    <a:pt x="2044304" y="495619"/>
                    <a:pt x="2008812" y="495619"/>
                  </a:cubicBezTo>
                  <a:lnTo>
                    <a:pt x="133825" y="495619"/>
                  </a:lnTo>
                  <a:cubicBezTo>
                    <a:pt x="98332" y="495619"/>
                    <a:pt x="64293" y="481520"/>
                    <a:pt x="39196" y="456423"/>
                  </a:cubicBezTo>
                  <a:cubicBezTo>
                    <a:pt x="14099" y="431326"/>
                    <a:pt x="0" y="397287"/>
                    <a:pt x="0" y="361794"/>
                  </a:cubicBezTo>
                  <a:lnTo>
                    <a:pt x="0" y="133825"/>
                  </a:lnTo>
                  <a:cubicBezTo>
                    <a:pt x="0" y="98332"/>
                    <a:pt x="14099" y="64293"/>
                    <a:pt x="39196" y="39196"/>
                  </a:cubicBezTo>
                  <a:cubicBezTo>
                    <a:pt x="64293" y="14099"/>
                    <a:pt x="98332" y="0"/>
                    <a:pt x="133825" y="0"/>
                  </a:cubicBezTo>
                  <a:close/>
                </a:path>
              </a:pathLst>
            </a:custGeom>
            <a:solidFill>
              <a:srgbClr val="000000">
                <a:alpha val="0"/>
              </a:srgbClr>
            </a:solidFill>
            <a:ln w="104775" cap="rnd">
              <a:solidFill>
                <a:srgbClr val="49D6AC"/>
              </a:solidFill>
              <a:prstDash val="solid"/>
              <a:round/>
            </a:ln>
          </p:spPr>
          <p:txBody>
            <a:bodyPr/>
            <a:lstStyle/>
            <a:p>
              <a:endParaRPr lang="en-US"/>
            </a:p>
          </p:txBody>
        </p:sp>
        <p:sp>
          <p:nvSpPr>
            <p:cNvPr id="10" name="TextBox 10"/>
            <p:cNvSpPr txBox="1"/>
            <p:nvPr/>
          </p:nvSpPr>
          <p:spPr>
            <a:xfrm>
              <a:off x="0" y="-57150"/>
              <a:ext cx="2142637" cy="552769"/>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11" name="Group 11"/>
          <p:cNvGrpSpPr/>
          <p:nvPr/>
        </p:nvGrpSpPr>
        <p:grpSpPr>
          <a:xfrm>
            <a:off x="5076421" y="209550"/>
            <a:ext cx="1782301" cy="178230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D6AC"/>
            </a:solidFill>
          </p:spPr>
          <p:txBody>
            <a:bodyPr/>
            <a:lstStyle/>
            <a:p>
              <a:endParaRPr lang="en-US"/>
            </a:p>
          </p:txBody>
        </p:sp>
        <p:sp>
          <p:nvSpPr>
            <p:cNvPr id="13" name="TextBox 13"/>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14" name="Group 14"/>
          <p:cNvGrpSpPr/>
          <p:nvPr/>
        </p:nvGrpSpPr>
        <p:grpSpPr>
          <a:xfrm>
            <a:off x="2734426" y="2464319"/>
            <a:ext cx="306306" cy="3063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D6AC"/>
            </a:solidFill>
          </p:spPr>
          <p:txBody>
            <a:bodyPr/>
            <a:lstStyle/>
            <a:p>
              <a:endParaRPr lang="en-US"/>
            </a:p>
          </p:txBody>
        </p:sp>
        <p:sp>
          <p:nvSpPr>
            <p:cNvPr id="16" name="TextBox 16"/>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17" name="Group 17"/>
          <p:cNvGrpSpPr/>
          <p:nvPr/>
        </p:nvGrpSpPr>
        <p:grpSpPr>
          <a:xfrm>
            <a:off x="4624269" y="3638042"/>
            <a:ext cx="306306" cy="30630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3DD3"/>
            </a:solidFill>
          </p:spPr>
          <p:txBody>
            <a:bodyPr/>
            <a:lstStyle/>
            <a:p>
              <a:endParaRPr lang="en-US"/>
            </a:p>
          </p:txBody>
        </p:sp>
        <p:sp>
          <p:nvSpPr>
            <p:cNvPr id="19" name="TextBox 19"/>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20" name="Group 20"/>
          <p:cNvGrpSpPr/>
          <p:nvPr/>
        </p:nvGrpSpPr>
        <p:grpSpPr>
          <a:xfrm>
            <a:off x="4279863" y="5901275"/>
            <a:ext cx="306306" cy="30630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5665"/>
            </a:solidFill>
          </p:spPr>
          <p:txBody>
            <a:bodyPr/>
            <a:lstStyle/>
            <a:p>
              <a:endParaRPr lang="en-US"/>
            </a:p>
          </p:txBody>
        </p:sp>
        <p:sp>
          <p:nvSpPr>
            <p:cNvPr id="22" name="TextBox 22"/>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23" name="Group 23"/>
          <p:cNvGrpSpPr/>
          <p:nvPr/>
        </p:nvGrpSpPr>
        <p:grpSpPr>
          <a:xfrm>
            <a:off x="2734426" y="6608423"/>
            <a:ext cx="306306" cy="30630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lumMod val="40000"/>
                <a:lumOff val="60000"/>
              </a:schemeClr>
            </a:solidFill>
          </p:spPr>
          <p:txBody>
            <a:bodyPr/>
            <a:lstStyle/>
            <a:p>
              <a:endParaRPr lang="en-US"/>
            </a:p>
          </p:txBody>
        </p:sp>
        <p:sp>
          <p:nvSpPr>
            <p:cNvPr id="25" name="TextBox 25"/>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sp>
        <p:nvSpPr>
          <p:cNvPr id="26" name="AutoShape 26"/>
          <p:cNvSpPr/>
          <p:nvPr/>
        </p:nvSpPr>
        <p:spPr>
          <a:xfrm flipV="1">
            <a:off x="4353181" y="1121002"/>
            <a:ext cx="676237" cy="0"/>
          </a:xfrm>
          <a:prstGeom prst="line">
            <a:avLst/>
          </a:prstGeom>
          <a:ln w="104775" cap="flat">
            <a:solidFill>
              <a:srgbClr val="49D6AC"/>
            </a:solidFill>
            <a:prstDash val="solid"/>
            <a:headEnd type="none" w="sm" len="sm"/>
            <a:tailEnd type="none" w="sm" len="sm"/>
          </a:ln>
        </p:spPr>
        <p:txBody>
          <a:bodyPr/>
          <a:lstStyle/>
          <a:p>
            <a:endParaRPr lang="en-US"/>
          </a:p>
        </p:txBody>
      </p:sp>
      <p:sp>
        <p:nvSpPr>
          <p:cNvPr id="27" name="AutoShape 27"/>
          <p:cNvSpPr/>
          <p:nvPr/>
        </p:nvSpPr>
        <p:spPr>
          <a:xfrm>
            <a:off x="4353181" y="8261743"/>
            <a:ext cx="523619" cy="37555"/>
          </a:xfrm>
          <a:prstGeom prst="line">
            <a:avLst/>
          </a:prstGeom>
          <a:ln w="104775" cap="flat">
            <a:solidFill>
              <a:srgbClr val="FFDE59"/>
            </a:solidFill>
            <a:prstDash val="solid"/>
            <a:headEnd type="none" w="sm" len="sm"/>
            <a:tailEnd type="none" w="sm" len="sm"/>
          </a:ln>
        </p:spPr>
        <p:txBody>
          <a:bodyPr/>
          <a:lstStyle/>
          <a:p>
            <a:endParaRPr lang="en-US"/>
          </a:p>
        </p:txBody>
      </p:sp>
      <p:sp>
        <p:nvSpPr>
          <p:cNvPr id="28" name="AutoShape 28"/>
          <p:cNvSpPr/>
          <p:nvPr/>
        </p:nvSpPr>
        <p:spPr>
          <a:xfrm>
            <a:off x="5165433" y="3366349"/>
            <a:ext cx="599511" cy="0"/>
          </a:xfrm>
          <a:prstGeom prst="line">
            <a:avLst/>
          </a:prstGeom>
          <a:ln w="104775" cap="flat">
            <a:solidFill>
              <a:srgbClr val="563DD3"/>
            </a:solidFill>
            <a:prstDash val="solid"/>
            <a:headEnd type="none" w="sm" len="sm"/>
            <a:tailEnd type="none" w="sm" len="sm"/>
          </a:ln>
        </p:spPr>
        <p:txBody>
          <a:bodyPr/>
          <a:lstStyle/>
          <a:p>
            <a:endParaRPr lang="en-US"/>
          </a:p>
        </p:txBody>
      </p:sp>
      <p:sp>
        <p:nvSpPr>
          <p:cNvPr id="29" name="AutoShape 29"/>
          <p:cNvSpPr/>
          <p:nvPr/>
        </p:nvSpPr>
        <p:spPr>
          <a:xfrm>
            <a:off x="4821027" y="6482875"/>
            <a:ext cx="599511" cy="0"/>
          </a:xfrm>
          <a:prstGeom prst="line">
            <a:avLst/>
          </a:prstGeom>
          <a:ln w="104775" cap="flat">
            <a:solidFill>
              <a:srgbClr val="F45665"/>
            </a:solidFill>
            <a:prstDash val="solid"/>
            <a:headEnd type="none" w="sm" len="sm"/>
            <a:tailEnd type="none" w="sm" len="sm"/>
          </a:ln>
        </p:spPr>
        <p:txBody>
          <a:bodyPr/>
          <a:lstStyle/>
          <a:p>
            <a:endParaRPr lang="en-US"/>
          </a:p>
        </p:txBody>
      </p:sp>
      <p:sp>
        <p:nvSpPr>
          <p:cNvPr id="30" name="AutoShape 30"/>
          <p:cNvSpPr/>
          <p:nvPr/>
        </p:nvSpPr>
        <p:spPr>
          <a:xfrm flipV="1">
            <a:off x="2869066" y="1121002"/>
            <a:ext cx="1525279" cy="1525279"/>
          </a:xfrm>
          <a:prstGeom prst="line">
            <a:avLst/>
          </a:prstGeom>
          <a:ln w="104775" cap="flat">
            <a:solidFill>
              <a:srgbClr val="49D6AC"/>
            </a:solidFill>
            <a:prstDash val="solid"/>
            <a:headEnd type="none" w="sm" len="sm"/>
            <a:tailEnd type="none" w="sm" len="sm"/>
          </a:ln>
        </p:spPr>
        <p:txBody>
          <a:bodyPr/>
          <a:lstStyle/>
          <a:p>
            <a:endParaRPr lang="en-US"/>
          </a:p>
        </p:txBody>
      </p:sp>
      <p:sp>
        <p:nvSpPr>
          <p:cNvPr id="31" name="AutoShape 31"/>
          <p:cNvSpPr/>
          <p:nvPr/>
        </p:nvSpPr>
        <p:spPr>
          <a:xfrm>
            <a:off x="2869066" y="6761576"/>
            <a:ext cx="1525279" cy="1525279"/>
          </a:xfrm>
          <a:prstGeom prst="line">
            <a:avLst/>
          </a:prstGeom>
          <a:ln w="104775" cap="flat">
            <a:solidFill>
              <a:srgbClr val="FFDE59"/>
            </a:solidFill>
            <a:prstDash val="solid"/>
            <a:headEnd type="none" w="sm" len="sm"/>
            <a:tailEnd type="none" w="sm" len="sm"/>
          </a:ln>
        </p:spPr>
        <p:txBody>
          <a:bodyPr/>
          <a:lstStyle/>
          <a:p>
            <a:endParaRPr lang="en-US"/>
          </a:p>
        </p:txBody>
      </p:sp>
      <p:sp>
        <p:nvSpPr>
          <p:cNvPr id="32" name="AutoShape 32"/>
          <p:cNvSpPr/>
          <p:nvPr/>
        </p:nvSpPr>
        <p:spPr>
          <a:xfrm flipV="1">
            <a:off x="4777422" y="3360736"/>
            <a:ext cx="430459" cy="430459"/>
          </a:xfrm>
          <a:prstGeom prst="line">
            <a:avLst/>
          </a:prstGeom>
          <a:ln w="104775" cap="flat">
            <a:solidFill>
              <a:srgbClr val="563DD3"/>
            </a:solidFill>
            <a:prstDash val="solid"/>
            <a:headEnd type="none" w="sm" len="sm"/>
            <a:tailEnd type="none" w="sm" len="sm"/>
          </a:ln>
        </p:spPr>
        <p:txBody>
          <a:bodyPr/>
          <a:lstStyle/>
          <a:p>
            <a:endParaRPr lang="en-US"/>
          </a:p>
        </p:txBody>
      </p:sp>
      <p:sp>
        <p:nvSpPr>
          <p:cNvPr id="33" name="AutoShape 33"/>
          <p:cNvSpPr/>
          <p:nvPr/>
        </p:nvSpPr>
        <p:spPr>
          <a:xfrm>
            <a:off x="4433016" y="6067822"/>
            <a:ext cx="430459" cy="430459"/>
          </a:xfrm>
          <a:prstGeom prst="line">
            <a:avLst/>
          </a:prstGeom>
          <a:ln w="104775" cap="flat">
            <a:solidFill>
              <a:srgbClr val="F45665"/>
            </a:solidFill>
            <a:prstDash val="solid"/>
            <a:headEnd type="none" w="sm" len="sm"/>
            <a:tailEnd type="none" w="sm" len="sm"/>
          </a:ln>
        </p:spPr>
        <p:txBody>
          <a:bodyPr/>
          <a:lstStyle/>
          <a:p>
            <a:endParaRPr lang="en-US"/>
          </a:p>
        </p:txBody>
      </p:sp>
      <p:sp>
        <p:nvSpPr>
          <p:cNvPr id="35" name="Freeform 35"/>
          <p:cNvSpPr/>
          <p:nvPr/>
        </p:nvSpPr>
        <p:spPr>
          <a:xfrm flipH="1">
            <a:off x="12764530" y="-1817370"/>
            <a:ext cx="5486400" cy="3634740"/>
          </a:xfrm>
          <a:custGeom>
            <a:avLst/>
            <a:gdLst/>
            <a:ahLst/>
            <a:cxnLst/>
            <a:rect l="l" t="t" r="r" b="b"/>
            <a:pathLst>
              <a:path w="5486400" h="3634740">
                <a:moveTo>
                  <a:pt x="5486400" y="0"/>
                </a:moveTo>
                <a:lnTo>
                  <a:pt x="0" y="0"/>
                </a:lnTo>
                <a:lnTo>
                  <a:pt x="0" y="3634740"/>
                </a:lnTo>
                <a:lnTo>
                  <a:pt x="5486400" y="3634740"/>
                </a:lnTo>
                <a:lnTo>
                  <a:pt x="54864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6" name="TextBox 36"/>
          <p:cNvSpPr txBox="1"/>
          <p:nvPr/>
        </p:nvSpPr>
        <p:spPr>
          <a:xfrm>
            <a:off x="1613561" y="4299562"/>
            <a:ext cx="2585259" cy="1279646"/>
          </a:xfrm>
          <a:prstGeom prst="rect">
            <a:avLst/>
          </a:prstGeom>
        </p:spPr>
        <p:txBody>
          <a:bodyPr lIns="0" tIns="0" rIns="0" bIns="0" rtlCol="0" anchor="t">
            <a:spAutoFit/>
          </a:bodyPr>
          <a:lstStyle/>
          <a:p>
            <a:pPr algn="ctr" rtl="1">
              <a:lnSpc>
                <a:spcPts val="3345"/>
              </a:lnSpc>
            </a:pPr>
            <a:r>
              <a:rPr lang="ar-EG" sz="3200" b="1" dirty="0">
                <a:solidFill>
                  <a:srgbClr val="000000"/>
                </a:solidFill>
                <a:latin typeface="Tajawal Bold" panose="020B0604020202020204" charset="-78"/>
                <a:ea typeface="Montserrat Bold"/>
                <a:cs typeface="Tajawal Bold" panose="020B0604020202020204" charset="-78"/>
                <a:sym typeface="Montserrat Bold"/>
                <a:rtl/>
              </a:rPr>
              <a:t>عوائق التنسيق</a:t>
            </a:r>
          </a:p>
          <a:p>
            <a:pPr algn="ctr">
              <a:lnSpc>
                <a:spcPts val="3345"/>
              </a:lnSpc>
            </a:pPr>
            <a:endParaRPr lang="ar-EG" sz="3200" b="1" dirty="0">
              <a:solidFill>
                <a:srgbClr val="000000"/>
              </a:solidFill>
              <a:latin typeface="Tajawal Bold" panose="020B0604020202020204" charset="-78"/>
              <a:ea typeface="Montserrat Bold"/>
              <a:cs typeface="Tajawal Bold" panose="020B0604020202020204" charset="-78"/>
              <a:sym typeface="Montserrat Bold"/>
              <a:rtl/>
            </a:endParaRPr>
          </a:p>
        </p:txBody>
      </p:sp>
      <p:sp>
        <p:nvSpPr>
          <p:cNvPr id="37" name="TextBox 37"/>
          <p:cNvSpPr txBox="1"/>
          <p:nvPr/>
        </p:nvSpPr>
        <p:spPr>
          <a:xfrm>
            <a:off x="5136901" y="798589"/>
            <a:ext cx="1541848" cy="856453"/>
          </a:xfrm>
          <a:prstGeom prst="rect">
            <a:avLst/>
          </a:prstGeom>
        </p:spPr>
        <p:txBody>
          <a:bodyPr lIns="0" tIns="0" rIns="0" bIns="0" rtlCol="0" anchor="t">
            <a:spAutoFit/>
          </a:bodyPr>
          <a:lstStyle/>
          <a:p>
            <a:pPr algn="ctr" rtl="1">
              <a:lnSpc>
                <a:spcPts val="3345"/>
              </a:lnSpc>
            </a:pPr>
            <a:r>
              <a:rPr lang="en-US" sz="3013" b="1" dirty="0">
                <a:solidFill>
                  <a:srgbClr val="000000"/>
                </a:solidFill>
                <a:latin typeface="Tajawal Bold" panose="020B0604020202020204" charset="-78"/>
                <a:ea typeface="Montserrat Bold"/>
                <a:cs typeface="Tajawal Bold" panose="020B0604020202020204" charset="-78"/>
                <a:sym typeface="Montserrat Bold"/>
                <a:rtl/>
              </a:rPr>
              <a:t>1</a:t>
            </a:r>
            <a:endParaRPr lang="ar-EG" sz="3013" b="1" dirty="0">
              <a:solidFill>
                <a:srgbClr val="000000"/>
              </a:solidFill>
              <a:latin typeface="Tajawal Bold" panose="020B0604020202020204" charset="-78"/>
              <a:ea typeface="Montserrat Bold"/>
              <a:cs typeface="Tajawal Bold" panose="020B0604020202020204" charset="-78"/>
              <a:sym typeface="Montserrat Bold"/>
              <a:rtl/>
            </a:endParaRPr>
          </a:p>
          <a:p>
            <a:pPr algn="ctr">
              <a:lnSpc>
                <a:spcPts val="3345"/>
              </a:lnSpc>
            </a:pPr>
            <a:endParaRPr lang="ar-EG" sz="3013" b="1" dirty="0">
              <a:solidFill>
                <a:srgbClr val="000000"/>
              </a:solidFill>
              <a:latin typeface="Tajawal Bold" panose="020B0604020202020204" charset="-78"/>
              <a:ea typeface="Montserrat Bold"/>
              <a:cs typeface="Tajawal Bold" panose="020B0604020202020204" charset="-78"/>
              <a:sym typeface="Montserrat Bold"/>
              <a:rtl/>
            </a:endParaRPr>
          </a:p>
        </p:txBody>
      </p:sp>
      <p:sp>
        <p:nvSpPr>
          <p:cNvPr id="38" name="TextBox 38"/>
          <p:cNvSpPr txBox="1"/>
          <p:nvPr/>
        </p:nvSpPr>
        <p:spPr>
          <a:xfrm>
            <a:off x="7010400" y="374499"/>
            <a:ext cx="5738591" cy="1673535"/>
          </a:xfrm>
          <a:prstGeom prst="rect">
            <a:avLst/>
          </a:prstGeom>
        </p:spPr>
        <p:txBody>
          <a:bodyPr lIns="0" tIns="0" rIns="0" bIns="0" rtlCol="0" anchor="t">
            <a:spAutoFit/>
          </a:bodyPr>
          <a:lstStyle/>
          <a:p>
            <a:pPr algn="ctr" rtl="1">
              <a:lnSpc>
                <a:spcPct val="150000"/>
              </a:lnSpc>
            </a:pPr>
            <a:r>
              <a:rPr lang="ar-EG" sz="3000" b="1" dirty="0">
                <a:solidFill>
                  <a:srgbClr val="000000"/>
                </a:solidFill>
                <a:latin typeface="Tajawal Bold" panose="020B0604020202020204" charset="-78"/>
                <a:ea typeface="Montserrat Bold"/>
                <a:cs typeface="Tajawal Bold" panose="020B0604020202020204" charset="-78"/>
                <a:sym typeface="Montserrat Bold"/>
                <a:rtl/>
              </a:rPr>
              <a:t>تطبيق التخصص</a:t>
            </a:r>
          </a:p>
          <a:p>
            <a:pPr algn="ctr" rtl="1">
              <a:lnSpc>
                <a:spcPct val="150000"/>
              </a:lnSpc>
            </a:pPr>
            <a:r>
              <a:rPr lang="ar-EG" sz="3000" b="1" dirty="0">
                <a:solidFill>
                  <a:srgbClr val="000000"/>
                </a:solidFill>
                <a:latin typeface="Tajawal Bold" panose="020B0604020202020204" charset="-78"/>
                <a:ea typeface="Montserrat Bold"/>
                <a:cs typeface="Tajawal Bold" panose="020B0604020202020204" charset="-78"/>
                <a:sym typeface="Montserrat Bold"/>
                <a:rtl/>
              </a:rPr>
              <a:t> وتقسيم العمل .</a:t>
            </a:r>
          </a:p>
          <a:p>
            <a:pPr algn="ctr">
              <a:lnSpc>
                <a:spcPts val="1831"/>
              </a:lnSpc>
            </a:pPr>
            <a:endParaRPr lang="ar-EG" sz="3000" b="1" dirty="0">
              <a:solidFill>
                <a:srgbClr val="000000"/>
              </a:solidFill>
              <a:latin typeface="Tajawal Bold" panose="020B0604020202020204" charset="-78"/>
              <a:ea typeface="Montserrat Bold"/>
              <a:cs typeface="Tajawal Bold" panose="020B0604020202020204" charset="-78"/>
              <a:sym typeface="Montserrat Bold"/>
              <a:rtl/>
            </a:endParaRPr>
          </a:p>
        </p:txBody>
      </p:sp>
      <p:grpSp>
        <p:nvGrpSpPr>
          <p:cNvPr id="39" name="Group 39"/>
          <p:cNvGrpSpPr/>
          <p:nvPr/>
        </p:nvGrpSpPr>
        <p:grpSpPr>
          <a:xfrm>
            <a:off x="5745894" y="2567303"/>
            <a:ext cx="8419258" cy="1881803"/>
            <a:chOff x="0" y="0"/>
            <a:chExt cx="2217418" cy="495619"/>
          </a:xfrm>
        </p:grpSpPr>
        <p:sp>
          <p:nvSpPr>
            <p:cNvPr id="40" name="Freeform 40"/>
            <p:cNvSpPr/>
            <p:nvPr/>
          </p:nvSpPr>
          <p:spPr>
            <a:xfrm>
              <a:off x="0" y="0"/>
              <a:ext cx="2217418" cy="495619"/>
            </a:xfrm>
            <a:custGeom>
              <a:avLst/>
              <a:gdLst/>
              <a:ahLst/>
              <a:cxnLst/>
              <a:rect l="l" t="t" r="r" b="b"/>
              <a:pathLst>
                <a:path w="2217418" h="495619">
                  <a:moveTo>
                    <a:pt x="129312" y="0"/>
                  </a:moveTo>
                  <a:lnTo>
                    <a:pt x="2088106" y="0"/>
                  </a:lnTo>
                  <a:cubicBezTo>
                    <a:pt x="2159523" y="0"/>
                    <a:pt x="2217418" y="57895"/>
                    <a:pt x="2217418" y="129312"/>
                  </a:cubicBezTo>
                  <a:lnTo>
                    <a:pt x="2217418" y="366307"/>
                  </a:lnTo>
                  <a:cubicBezTo>
                    <a:pt x="2217418" y="437724"/>
                    <a:pt x="2159523" y="495619"/>
                    <a:pt x="2088106" y="495619"/>
                  </a:cubicBezTo>
                  <a:lnTo>
                    <a:pt x="129312" y="495619"/>
                  </a:lnTo>
                  <a:cubicBezTo>
                    <a:pt x="57895" y="495619"/>
                    <a:pt x="0" y="437724"/>
                    <a:pt x="0" y="366307"/>
                  </a:cubicBezTo>
                  <a:lnTo>
                    <a:pt x="0" y="129312"/>
                  </a:lnTo>
                  <a:cubicBezTo>
                    <a:pt x="0" y="57895"/>
                    <a:pt x="57895" y="0"/>
                    <a:pt x="129312" y="0"/>
                  </a:cubicBezTo>
                  <a:close/>
                </a:path>
              </a:pathLst>
            </a:custGeom>
            <a:solidFill>
              <a:srgbClr val="000000">
                <a:alpha val="0"/>
              </a:srgbClr>
            </a:solidFill>
            <a:ln w="104775" cap="rnd">
              <a:solidFill>
                <a:srgbClr val="563DD3"/>
              </a:solidFill>
              <a:prstDash val="solid"/>
              <a:round/>
            </a:ln>
          </p:spPr>
          <p:txBody>
            <a:bodyPr/>
            <a:lstStyle/>
            <a:p>
              <a:endParaRPr lang="en-US"/>
            </a:p>
          </p:txBody>
        </p:sp>
        <p:sp>
          <p:nvSpPr>
            <p:cNvPr id="41" name="TextBox 41"/>
            <p:cNvSpPr txBox="1"/>
            <p:nvPr/>
          </p:nvSpPr>
          <p:spPr>
            <a:xfrm>
              <a:off x="0" y="-57150"/>
              <a:ext cx="2217418" cy="552769"/>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42" name="Group 42"/>
          <p:cNvGrpSpPr/>
          <p:nvPr/>
        </p:nvGrpSpPr>
        <p:grpSpPr>
          <a:xfrm>
            <a:off x="5819686" y="2586353"/>
            <a:ext cx="1782301" cy="1782301"/>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3DD3"/>
            </a:solidFill>
          </p:spPr>
          <p:txBody>
            <a:bodyPr/>
            <a:lstStyle/>
            <a:p>
              <a:endParaRPr lang="en-US"/>
            </a:p>
          </p:txBody>
        </p:sp>
        <p:sp>
          <p:nvSpPr>
            <p:cNvPr id="44" name="TextBox 44"/>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sp>
        <p:nvSpPr>
          <p:cNvPr id="45" name="TextBox 45"/>
          <p:cNvSpPr txBox="1"/>
          <p:nvPr/>
        </p:nvSpPr>
        <p:spPr>
          <a:xfrm>
            <a:off x="5880166" y="3175392"/>
            <a:ext cx="1541848" cy="856453"/>
          </a:xfrm>
          <a:prstGeom prst="rect">
            <a:avLst/>
          </a:prstGeom>
        </p:spPr>
        <p:txBody>
          <a:bodyPr lIns="0" tIns="0" rIns="0" bIns="0" rtlCol="0" anchor="t">
            <a:spAutoFit/>
          </a:bodyPr>
          <a:lstStyle/>
          <a:p>
            <a:pPr algn="ctr" rtl="1">
              <a:lnSpc>
                <a:spcPts val="3345"/>
              </a:lnSpc>
            </a:pPr>
            <a:r>
              <a:rPr lang="en-US" sz="3013" b="1" dirty="0">
                <a:solidFill>
                  <a:srgbClr val="000000"/>
                </a:solidFill>
                <a:latin typeface="Tajawal Bold" panose="020B0604020202020204" charset="-78"/>
                <a:ea typeface="Montserrat Bold"/>
                <a:cs typeface="Tajawal Bold" panose="020B0604020202020204" charset="-78"/>
                <a:sym typeface="Montserrat Bold"/>
                <a:rtl/>
              </a:rPr>
              <a:t>2</a:t>
            </a:r>
            <a:endParaRPr lang="ar-EG" sz="3013" b="1" dirty="0">
              <a:solidFill>
                <a:srgbClr val="000000"/>
              </a:solidFill>
              <a:latin typeface="Tajawal Bold" panose="020B0604020202020204" charset="-78"/>
              <a:ea typeface="Montserrat Bold"/>
              <a:cs typeface="Tajawal Bold" panose="020B0604020202020204" charset="-78"/>
              <a:sym typeface="Montserrat Bold"/>
              <a:rtl/>
            </a:endParaRPr>
          </a:p>
          <a:p>
            <a:pPr algn="ctr">
              <a:lnSpc>
                <a:spcPts val="3345"/>
              </a:lnSpc>
            </a:pPr>
            <a:endParaRPr lang="ar-EG" sz="3013" b="1" dirty="0">
              <a:solidFill>
                <a:srgbClr val="000000"/>
              </a:solidFill>
              <a:latin typeface="Tajawal Bold" panose="020B0604020202020204" charset="-78"/>
              <a:ea typeface="Montserrat Bold"/>
              <a:cs typeface="Tajawal Bold" panose="020B0604020202020204" charset="-78"/>
              <a:sym typeface="Montserrat Bold"/>
              <a:rtl/>
            </a:endParaRPr>
          </a:p>
        </p:txBody>
      </p:sp>
      <p:sp>
        <p:nvSpPr>
          <p:cNvPr id="46" name="TextBox 46"/>
          <p:cNvSpPr txBox="1"/>
          <p:nvPr/>
        </p:nvSpPr>
        <p:spPr>
          <a:xfrm>
            <a:off x="7467600" y="3041499"/>
            <a:ext cx="6477000" cy="981038"/>
          </a:xfrm>
          <a:prstGeom prst="rect">
            <a:avLst/>
          </a:prstGeom>
        </p:spPr>
        <p:txBody>
          <a:bodyPr wrap="square" lIns="0" tIns="0" rIns="0" bIns="0" rtlCol="0" anchor="t">
            <a:spAutoFit/>
          </a:bodyPr>
          <a:lstStyle/>
          <a:p>
            <a:pPr algn="ctr" rtl="1">
              <a:lnSpc>
                <a:spcPct val="150000"/>
              </a:lnSpc>
            </a:pPr>
            <a:r>
              <a:rPr lang="ar-EG" sz="3000" b="1" dirty="0">
                <a:solidFill>
                  <a:srgbClr val="000000"/>
                </a:solidFill>
                <a:latin typeface="Tajawal Bold" panose="020B0604020202020204" charset="-78"/>
                <a:ea typeface="Montserrat Bold"/>
                <a:cs typeface="Tajawal Bold" panose="020B0604020202020204" charset="-78"/>
                <a:sym typeface="Montserrat Bold"/>
                <a:rtl/>
              </a:rPr>
              <a:t>زيادة حجم التنظيم وتعقده.</a:t>
            </a:r>
          </a:p>
          <a:p>
            <a:pPr algn="ctr">
              <a:lnSpc>
                <a:spcPts val="1831"/>
              </a:lnSpc>
            </a:pPr>
            <a:endParaRPr lang="ar-EG" sz="3000" b="1" dirty="0">
              <a:solidFill>
                <a:srgbClr val="000000"/>
              </a:solidFill>
              <a:latin typeface="Tajawal Bold" panose="020B0604020202020204" charset="-78"/>
              <a:ea typeface="Montserrat Bold"/>
              <a:cs typeface="Tajawal Bold" panose="020B0604020202020204" charset="-78"/>
              <a:sym typeface="Montserrat Bold"/>
              <a:rtl/>
            </a:endParaRPr>
          </a:p>
        </p:txBody>
      </p:sp>
      <p:grpSp>
        <p:nvGrpSpPr>
          <p:cNvPr id="47" name="Group 47"/>
          <p:cNvGrpSpPr/>
          <p:nvPr/>
        </p:nvGrpSpPr>
        <p:grpSpPr>
          <a:xfrm>
            <a:off x="5382438" y="5439706"/>
            <a:ext cx="9403759" cy="1881803"/>
            <a:chOff x="0" y="0"/>
            <a:chExt cx="2476710" cy="495619"/>
          </a:xfrm>
        </p:grpSpPr>
        <p:sp>
          <p:nvSpPr>
            <p:cNvPr id="48" name="Freeform 48"/>
            <p:cNvSpPr/>
            <p:nvPr/>
          </p:nvSpPr>
          <p:spPr>
            <a:xfrm>
              <a:off x="0" y="0"/>
              <a:ext cx="2476710" cy="495619"/>
            </a:xfrm>
            <a:custGeom>
              <a:avLst/>
              <a:gdLst/>
              <a:ahLst/>
              <a:cxnLst/>
              <a:rect l="l" t="t" r="r" b="b"/>
              <a:pathLst>
                <a:path w="2476710" h="495619">
                  <a:moveTo>
                    <a:pt x="115774" y="0"/>
                  </a:moveTo>
                  <a:lnTo>
                    <a:pt x="2360937" y="0"/>
                  </a:lnTo>
                  <a:cubicBezTo>
                    <a:pt x="2391642" y="0"/>
                    <a:pt x="2421089" y="12198"/>
                    <a:pt x="2442801" y="33909"/>
                  </a:cubicBezTo>
                  <a:cubicBezTo>
                    <a:pt x="2464513" y="55621"/>
                    <a:pt x="2476710" y="85069"/>
                    <a:pt x="2476710" y="115774"/>
                  </a:cubicBezTo>
                  <a:lnTo>
                    <a:pt x="2476710" y="379845"/>
                  </a:lnTo>
                  <a:cubicBezTo>
                    <a:pt x="2476710" y="443785"/>
                    <a:pt x="2424877" y="495619"/>
                    <a:pt x="2360937" y="495619"/>
                  </a:cubicBezTo>
                  <a:lnTo>
                    <a:pt x="115774" y="495619"/>
                  </a:lnTo>
                  <a:cubicBezTo>
                    <a:pt x="51834" y="495619"/>
                    <a:pt x="0" y="443785"/>
                    <a:pt x="0" y="379845"/>
                  </a:cubicBezTo>
                  <a:lnTo>
                    <a:pt x="0" y="115774"/>
                  </a:lnTo>
                  <a:cubicBezTo>
                    <a:pt x="0" y="51834"/>
                    <a:pt x="51834" y="0"/>
                    <a:pt x="115774" y="0"/>
                  </a:cubicBezTo>
                  <a:close/>
                </a:path>
              </a:pathLst>
            </a:custGeom>
            <a:solidFill>
              <a:srgbClr val="000000">
                <a:alpha val="0"/>
              </a:srgbClr>
            </a:solidFill>
            <a:ln w="104775" cap="rnd">
              <a:solidFill>
                <a:srgbClr val="F45665"/>
              </a:solidFill>
              <a:prstDash val="solid"/>
              <a:round/>
            </a:ln>
          </p:spPr>
          <p:txBody>
            <a:bodyPr/>
            <a:lstStyle/>
            <a:p>
              <a:endParaRPr lang="en-US"/>
            </a:p>
          </p:txBody>
        </p:sp>
        <p:sp>
          <p:nvSpPr>
            <p:cNvPr id="49" name="TextBox 49"/>
            <p:cNvSpPr txBox="1"/>
            <p:nvPr/>
          </p:nvSpPr>
          <p:spPr>
            <a:xfrm>
              <a:off x="0" y="-57150"/>
              <a:ext cx="2476710" cy="552769"/>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50" name="Group 50"/>
          <p:cNvGrpSpPr/>
          <p:nvPr/>
        </p:nvGrpSpPr>
        <p:grpSpPr>
          <a:xfrm>
            <a:off x="5456230" y="5458756"/>
            <a:ext cx="1782301" cy="1782301"/>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5665"/>
            </a:solidFill>
          </p:spPr>
          <p:txBody>
            <a:bodyPr/>
            <a:lstStyle/>
            <a:p>
              <a:endParaRPr lang="en-US"/>
            </a:p>
          </p:txBody>
        </p:sp>
        <p:sp>
          <p:nvSpPr>
            <p:cNvPr id="52" name="TextBox 52"/>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sp>
        <p:nvSpPr>
          <p:cNvPr id="53" name="TextBox 53"/>
          <p:cNvSpPr txBox="1"/>
          <p:nvPr/>
        </p:nvSpPr>
        <p:spPr>
          <a:xfrm>
            <a:off x="5571136" y="6256827"/>
            <a:ext cx="1541848" cy="433260"/>
          </a:xfrm>
          <a:prstGeom prst="rect">
            <a:avLst/>
          </a:prstGeom>
        </p:spPr>
        <p:txBody>
          <a:bodyPr lIns="0" tIns="0" rIns="0" bIns="0" rtlCol="0" anchor="t">
            <a:spAutoFit/>
          </a:bodyPr>
          <a:lstStyle/>
          <a:p>
            <a:pPr algn="ctr" rtl="1">
              <a:lnSpc>
                <a:spcPts val="3345"/>
              </a:lnSpc>
            </a:pPr>
            <a:r>
              <a:rPr lang="en-US" sz="3013" b="1" dirty="0">
                <a:solidFill>
                  <a:srgbClr val="000000"/>
                </a:solidFill>
                <a:latin typeface="Tajawal Bold" panose="020B0604020202020204" charset="-78"/>
                <a:ea typeface="Montserrat Bold"/>
                <a:cs typeface="Tajawal Bold" panose="020B0604020202020204" charset="-78"/>
                <a:sym typeface="Montserrat Bold"/>
                <a:rtl/>
              </a:rPr>
              <a:t>3</a:t>
            </a:r>
            <a:endParaRPr lang="ar-EG" sz="3013" b="1" dirty="0">
              <a:solidFill>
                <a:srgbClr val="000000"/>
              </a:solidFill>
              <a:latin typeface="Tajawal Bold" panose="020B0604020202020204" charset="-78"/>
              <a:ea typeface="Montserrat Bold"/>
              <a:cs typeface="Tajawal Bold" panose="020B0604020202020204" charset="-78"/>
              <a:sym typeface="Montserrat Bold"/>
              <a:rtl/>
            </a:endParaRPr>
          </a:p>
        </p:txBody>
      </p:sp>
      <p:sp>
        <p:nvSpPr>
          <p:cNvPr id="54" name="TextBox 54"/>
          <p:cNvSpPr txBox="1"/>
          <p:nvPr/>
        </p:nvSpPr>
        <p:spPr>
          <a:xfrm>
            <a:off x="7239000" y="5937099"/>
            <a:ext cx="7108768" cy="1327286"/>
          </a:xfrm>
          <a:prstGeom prst="rect">
            <a:avLst/>
          </a:prstGeom>
        </p:spPr>
        <p:txBody>
          <a:bodyPr wrap="square" lIns="0" tIns="0" rIns="0" bIns="0" rtlCol="0" anchor="t">
            <a:spAutoFit/>
          </a:bodyPr>
          <a:lstStyle/>
          <a:p>
            <a:pPr algn="ctr" rtl="1">
              <a:lnSpc>
                <a:spcPct val="150000"/>
              </a:lnSpc>
            </a:pPr>
            <a:r>
              <a:rPr lang="ar-EG" sz="3000" b="1" dirty="0">
                <a:solidFill>
                  <a:srgbClr val="000000"/>
                </a:solidFill>
                <a:latin typeface="Tajawal Bold" panose="020B0604020202020204" charset="-78"/>
                <a:ea typeface="Montserrat Bold"/>
                <a:cs typeface="Tajawal Bold" panose="020B0604020202020204" charset="-78"/>
                <a:sym typeface="Montserrat Bold"/>
                <a:rtl/>
              </a:rPr>
              <a:t>عدم تفهم الإدارة العليا لأهمية التنسيق .</a:t>
            </a:r>
          </a:p>
          <a:p>
            <a:pPr algn="ctr">
              <a:lnSpc>
                <a:spcPct val="150000"/>
              </a:lnSpc>
            </a:pPr>
            <a:endParaRPr lang="ar-EG" sz="3000" b="1" dirty="0">
              <a:solidFill>
                <a:srgbClr val="000000"/>
              </a:solidFill>
              <a:latin typeface="Tajawal Bold" panose="020B0604020202020204" charset="-78"/>
              <a:ea typeface="Montserrat Bold"/>
              <a:cs typeface="Tajawal Bold" panose="020B0604020202020204" charset="-78"/>
              <a:sym typeface="Montserrat Bold"/>
              <a:rtl/>
            </a:endParaRPr>
          </a:p>
        </p:txBody>
      </p:sp>
      <p:grpSp>
        <p:nvGrpSpPr>
          <p:cNvPr id="55" name="Group 55"/>
          <p:cNvGrpSpPr/>
          <p:nvPr/>
        </p:nvGrpSpPr>
        <p:grpSpPr>
          <a:xfrm>
            <a:off x="4905067" y="7622179"/>
            <a:ext cx="11021155" cy="1881803"/>
            <a:chOff x="0" y="0"/>
            <a:chExt cx="2902691" cy="495619"/>
          </a:xfrm>
        </p:grpSpPr>
        <p:sp>
          <p:nvSpPr>
            <p:cNvPr id="56" name="Freeform 56"/>
            <p:cNvSpPr/>
            <p:nvPr/>
          </p:nvSpPr>
          <p:spPr>
            <a:xfrm>
              <a:off x="0" y="0"/>
              <a:ext cx="2902691" cy="495619"/>
            </a:xfrm>
            <a:custGeom>
              <a:avLst/>
              <a:gdLst/>
              <a:ahLst/>
              <a:cxnLst/>
              <a:rect l="l" t="t" r="r" b="b"/>
              <a:pathLst>
                <a:path w="2902691" h="495619">
                  <a:moveTo>
                    <a:pt x="98783" y="0"/>
                  </a:moveTo>
                  <a:lnTo>
                    <a:pt x="2803908" y="0"/>
                  </a:lnTo>
                  <a:cubicBezTo>
                    <a:pt x="2858464" y="0"/>
                    <a:pt x="2902691" y="44227"/>
                    <a:pt x="2902691" y="98783"/>
                  </a:cubicBezTo>
                  <a:lnTo>
                    <a:pt x="2902691" y="396836"/>
                  </a:lnTo>
                  <a:cubicBezTo>
                    <a:pt x="2902691" y="451392"/>
                    <a:pt x="2858464" y="495619"/>
                    <a:pt x="2803908" y="495619"/>
                  </a:cubicBezTo>
                  <a:lnTo>
                    <a:pt x="98783" y="495619"/>
                  </a:lnTo>
                  <a:cubicBezTo>
                    <a:pt x="44227" y="495619"/>
                    <a:pt x="0" y="451392"/>
                    <a:pt x="0" y="396836"/>
                  </a:cubicBezTo>
                  <a:lnTo>
                    <a:pt x="0" y="98783"/>
                  </a:lnTo>
                  <a:cubicBezTo>
                    <a:pt x="0" y="44227"/>
                    <a:pt x="44227" y="0"/>
                    <a:pt x="98783" y="0"/>
                  </a:cubicBezTo>
                  <a:close/>
                </a:path>
              </a:pathLst>
            </a:custGeom>
            <a:solidFill>
              <a:srgbClr val="000000">
                <a:alpha val="0"/>
              </a:srgbClr>
            </a:solidFill>
            <a:ln w="104775" cap="rnd">
              <a:solidFill>
                <a:srgbClr val="FFDE59"/>
              </a:solidFill>
              <a:prstDash val="solid"/>
              <a:round/>
            </a:ln>
          </p:spPr>
          <p:txBody>
            <a:bodyPr/>
            <a:lstStyle/>
            <a:p>
              <a:endParaRPr lang="en-US"/>
            </a:p>
          </p:txBody>
        </p:sp>
        <p:sp>
          <p:nvSpPr>
            <p:cNvPr id="57" name="TextBox 57"/>
            <p:cNvSpPr txBox="1"/>
            <p:nvPr/>
          </p:nvSpPr>
          <p:spPr>
            <a:xfrm>
              <a:off x="0" y="-57150"/>
              <a:ext cx="2902691" cy="552769"/>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grpSp>
        <p:nvGrpSpPr>
          <p:cNvPr id="58" name="Group 58"/>
          <p:cNvGrpSpPr/>
          <p:nvPr/>
        </p:nvGrpSpPr>
        <p:grpSpPr>
          <a:xfrm>
            <a:off x="4978859" y="7641229"/>
            <a:ext cx="1782301" cy="178230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60" name="TextBox 60"/>
            <p:cNvSpPr txBox="1"/>
            <p:nvPr/>
          </p:nvSpPr>
          <p:spPr>
            <a:xfrm>
              <a:off x="76200" y="19050"/>
              <a:ext cx="660400" cy="717550"/>
            </a:xfrm>
            <a:prstGeom prst="rect">
              <a:avLst/>
            </a:prstGeom>
          </p:spPr>
          <p:txBody>
            <a:bodyPr lIns="71438" tIns="71438" rIns="71438" bIns="71438" rtlCol="0" anchor="ctr"/>
            <a:lstStyle/>
            <a:p>
              <a:pPr algn="ctr">
                <a:lnSpc>
                  <a:spcPts val="2756"/>
                </a:lnSpc>
              </a:pPr>
              <a:endParaRPr>
                <a:latin typeface="Tajawal Bold" panose="020B0604020202020204" charset="-78"/>
                <a:cs typeface="Tajawal Bold" panose="020B0604020202020204" charset="-78"/>
              </a:endParaRPr>
            </a:p>
          </p:txBody>
        </p:sp>
      </p:grpSp>
      <p:sp>
        <p:nvSpPr>
          <p:cNvPr id="61" name="TextBox 61"/>
          <p:cNvSpPr txBox="1"/>
          <p:nvPr/>
        </p:nvSpPr>
        <p:spPr>
          <a:xfrm>
            <a:off x="5076421" y="8329093"/>
            <a:ext cx="1541848" cy="433260"/>
          </a:xfrm>
          <a:prstGeom prst="rect">
            <a:avLst/>
          </a:prstGeom>
        </p:spPr>
        <p:txBody>
          <a:bodyPr lIns="0" tIns="0" rIns="0" bIns="0" rtlCol="0" anchor="t">
            <a:spAutoFit/>
          </a:bodyPr>
          <a:lstStyle/>
          <a:p>
            <a:pPr lvl="0" algn="ctr" rtl="1">
              <a:lnSpc>
                <a:spcPts val="3345"/>
              </a:lnSpc>
            </a:pPr>
            <a:r>
              <a:rPr lang="en-US" sz="3013" b="1" dirty="0">
                <a:solidFill>
                  <a:srgbClr val="000000"/>
                </a:solidFill>
                <a:latin typeface="Tajawal Bold" panose="020B0604020202020204" charset="-78"/>
                <a:ea typeface="Montserrat Bold"/>
                <a:cs typeface="Tajawal Bold" panose="020B0604020202020204" charset="-78"/>
                <a:rtl/>
              </a:rPr>
              <a:t>4</a:t>
            </a:r>
            <a:endParaRPr lang="ar-SA" sz="3013" b="1" dirty="0">
              <a:solidFill>
                <a:srgbClr val="000000"/>
              </a:solidFill>
              <a:latin typeface="Tajawal Bold" panose="020B0604020202020204" charset="-78"/>
              <a:ea typeface="Montserrat Bold"/>
              <a:cs typeface="Tajawal Bold" panose="020B0604020202020204" charset="-78"/>
              <a:rtl/>
            </a:endParaRPr>
          </a:p>
        </p:txBody>
      </p:sp>
      <p:sp>
        <p:nvSpPr>
          <p:cNvPr id="62" name="TextBox 62"/>
          <p:cNvSpPr txBox="1"/>
          <p:nvPr/>
        </p:nvSpPr>
        <p:spPr>
          <a:xfrm>
            <a:off x="6553200" y="8343900"/>
            <a:ext cx="8772820" cy="634789"/>
          </a:xfrm>
          <a:prstGeom prst="rect">
            <a:avLst/>
          </a:prstGeom>
        </p:spPr>
        <p:txBody>
          <a:bodyPr wrap="square" lIns="0" tIns="0" rIns="0" bIns="0" rtlCol="0" anchor="t">
            <a:spAutoFit/>
          </a:bodyPr>
          <a:lstStyle/>
          <a:p>
            <a:pPr algn="ctr" rtl="1">
              <a:lnSpc>
                <a:spcPct val="150000"/>
              </a:lnSpc>
              <a:spcBef>
                <a:spcPct val="0"/>
              </a:spcBef>
              <a:buClr>
                <a:srgbClr val="7030A0"/>
              </a:buClr>
            </a:pPr>
            <a:r>
              <a:rPr lang="ar-SA" altLang="en-US" sz="3000" dirty="0">
                <a:latin typeface="Tajawal Bold" panose="020B0604020202020204" charset="-78"/>
                <a:cs typeface="Tajawal Bold" panose="020B0604020202020204" charset="-78"/>
              </a:rPr>
              <a:t>عدم التوافق بين الإدارات .</a:t>
            </a:r>
          </a:p>
        </p:txBody>
      </p:sp>
      <p:grpSp>
        <p:nvGrpSpPr>
          <p:cNvPr id="63" name="Group 62"/>
          <p:cNvGrpSpPr/>
          <p:nvPr/>
        </p:nvGrpSpPr>
        <p:grpSpPr>
          <a:xfrm>
            <a:off x="17259300" y="0"/>
            <a:ext cx="1694792" cy="10287000"/>
            <a:chOff x="0" y="0"/>
            <a:chExt cx="446365" cy="2709333"/>
          </a:xfrm>
        </p:grpSpPr>
        <p:sp>
          <p:nvSpPr>
            <p:cNvPr id="64" name="Freeform 6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65" name="TextBox 64"/>
            <p:cNvSpPr txBox="1"/>
            <p:nvPr/>
          </p:nvSpPr>
          <p:spPr>
            <a:xfrm>
              <a:off x="0" y="-38100"/>
              <a:ext cx="446365" cy="2747433"/>
            </a:xfrm>
            <a:prstGeom prst="rect">
              <a:avLst/>
            </a:prstGeom>
          </p:spPr>
          <p:txBody>
            <a:bodyPr lIns="50800" tIns="50800" rIns="50800" bIns="50800" rtlCol="0" anchor="ctr"/>
            <a:lstStyle/>
            <a:p>
              <a:pPr algn="ctr">
                <a:lnSpc>
                  <a:spcPts val="2659"/>
                </a:lnSpc>
              </a:pPr>
              <a:endParaRPr>
                <a:latin typeface="Tajawal Bold" panose="020B0604020202020204" charset="-78"/>
                <a:cs typeface="Tajawal Bold" panose="020B0604020202020204" charset="-78"/>
              </a:endParaRPr>
            </a:p>
          </p:txBody>
        </p:sp>
      </p:grpSp>
      <p:grpSp>
        <p:nvGrpSpPr>
          <p:cNvPr id="67" name="Group 8"/>
          <p:cNvGrpSpPr/>
          <p:nvPr/>
        </p:nvGrpSpPr>
        <p:grpSpPr>
          <a:xfrm>
            <a:off x="0" y="6690087"/>
            <a:ext cx="1028700" cy="3177813"/>
            <a:chOff x="0" y="0"/>
            <a:chExt cx="812800" cy="2510865"/>
          </a:xfrm>
        </p:grpSpPr>
        <p:sp>
          <p:nvSpPr>
            <p:cNvPr id="68"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69"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latin typeface="Tajawal Bold" panose="020B0604020202020204" charset="-78"/>
                <a:cs typeface="Tajawal Bold" panose="020B0604020202020204" charset="-78"/>
              </a:endParaRPr>
            </a:p>
          </p:txBody>
        </p:sp>
      </p:grpSp>
      <p:sp>
        <p:nvSpPr>
          <p:cNvPr id="74"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5"/>
            <a:stretch>
              <a:fillRect/>
            </a:stretch>
          </a:blipFill>
        </p:spPr>
        <p:txBody>
          <a:bodyPr/>
          <a:lstStyle/>
          <a:p>
            <a:endParaRPr lang="en-US"/>
          </a:p>
        </p:txBody>
      </p:sp>
      <p:sp>
        <p:nvSpPr>
          <p:cNvPr id="75" name="TextBox 74"/>
          <p:cNvSpPr txBox="1"/>
          <p:nvPr/>
        </p:nvSpPr>
        <p:spPr>
          <a:xfrm>
            <a:off x="9448800" y="9702225"/>
            <a:ext cx="686132" cy="523220"/>
          </a:xfrm>
          <a:prstGeom prst="rect">
            <a:avLst/>
          </a:prstGeom>
          <a:noFill/>
        </p:spPr>
        <p:txBody>
          <a:bodyPr wrap="square" rtlCol="0">
            <a:spAutoFit/>
          </a:bodyPr>
          <a:lstStyle/>
          <a:p>
            <a:pPr algn="ctr"/>
            <a:r>
              <a:rPr lang="ar-EG" sz="2800" b="1" dirty="0">
                <a:solidFill>
                  <a:schemeClr val="bg1"/>
                </a:solidFill>
              </a:rPr>
              <a:t>16</a:t>
            </a:r>
            <a:endParaRPr lang="en-US" sz="2800" b="1" dirty="0">
              <a:solidFill>
                <a:schemeClr val="bg1"/>
              </a:solidFill>
            </a:endParaRPr>
          </a:p>
        </p:txBody>
      </p:sp>
      <p:sp>
        <p:nvSpPr>
          <p:cNvPr id="34" name="Rectangle 7">
            <a:extLst>
              <a:ext uri="{FF2B5EF4-FFF2-40B4-BE49-F238E27FC236}">
                <a16:creationId xmlns:a16="http://schemas.microsoft.com/office/drawing/2014/main" id="{3BA76849-41C6-A6DF-7455-C5624C6E3E03}"/>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73" name="Group 48"/>
          <p:cNvGrpSpPr/>
          <p:nvPr/>
        </p:nvGrpSpPr>
        <p:grpSpPr>
          <a:xfrm>
            <a:off x="0" y="0"/>
            <a:ext cx="1028700" cy="1028700"/>
            <a:chOff x="0" y="0"/>
            <a:chExt cx="812800" cy="812800"/>
          </a:xfrm>
        </p:grpSpPr>
        <p:sp>
          <p:nvSpPr>
            <p:cNvPr id="76"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77"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91212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72" name="Freeform 2"/>
          <p:cNvSpPr/>
          <p:nvPr/>
        </p:nvSpPr>
        <p:spPr>
          <a:xfrm rot="162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4"/>
            <a:stretch>
              <a:fillRect l="-15444" r="-15444"/>
            </a:stretch>
          </a:blipFill>
        </p:spPr>
        <p:txBody>
          <a:bodyPr/>
          <a:lstStyle/>
          <a:p>
            <a:endParaRPr lang="en-US"/>
          </a:p>
        </p:txBody>
      </p:sp>
      <p:sp>
        <p:nvSpPr>
          <p:cNvPr id="2" name="Freeform 2"/>
          <p:cNvSpPr/>
          <p:nvPr/>
        </p:nvSpPr>
        <p:spPr>
          <a:xfrm>
            <a:off x="12818901" y="1943100"/>
            <a:ext cx="4097499" cy="8062835"/>
          </a:xfrm>
          <a:custGeom>
            <a:avLst/>
            <a:gdLst/>
            <a:ahLst/>
            <a:cxnLst/>
            <a:rect l="l" t="t" r="r" b="b"/>
            <a:pathLst>
              <a:path w="4097499" h="8062835">
                <a:moveTo>
                  <a:pt x="0" y="0"/>
                </a:moveTo>
                <a:lnTo>
                  <a:pt x="4097499" y="0"/>
                </a:lnTo>
                <a:lnTo>
                  <a:pt x="4097499" y="8062835"/>
                </a:lnTo>
                <a:lnTo>
                  <a:pt x="0" y="8062835"/>
                </a:lnTo>
                <a:lnTo>
                  <a:pt x="0" y="0"/>
                </a:lnTo>
                <a:close/>
              </a:path>
            </a:pathLst>
          </a:custGeom>
          <a:blipFill>
            <a:blip r:embed="rId5"/>
            <a:stretch>
              <a:fillRect l="-96774"/>
            </a:stretch>
          </a:blipFill>
        </p:spPr>
        <p:txBody>
          <a:bodyPr/>
          <a:lstStyle/>
          <a:p>
            <a:endParaRPr lang="en-US"/>
          </a:p>
        </p:txBody>
      </p:sp>
      <p:grpSp>
        <p:nvGrpSpPr>
          <p:cNvPr id="3" name="Group 3"/>
          <p:cNvGrpSpPr/>
          <p:nvPr/>
        </p:nvGrpSpPr>
        <p:grpSpPr>
          <a:xfrm>
            <a:off x="11201400" y="4762500"/>
            <a:ext cx="2705626" cy="2325147"/>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435396"/>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grpSp>
        <p:nvGrpSpPr>
          <p:cNvPr id="6" name="Group 6"/>
          <p:cNvGrpSpPr/>
          <p:nvPr/>
        </p:nvGrpSpPr>
        <p:grpSpPr>
          <a:xfrm>
            <a:off x="11201400" y="2231728"/>
            <a:ext cx="2705626" cy="2325147"/>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4509E"/>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grpSp>
        <p:nvGrpSpPr>
          <p:cNvPr id="9" name="Group 9"/>
          <p:cNvGrpSpPr/>
          <p:nvPr/>
        </p:nvGrpSpPr>
        <p:grpSpPr>
          <a:xfrm>
            <a:off x="13814508" y="3544049"/>
            <a:ext cx="2705626" cy="2325147"/>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97BD73"/>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grpSp>
        <p:nvGrpSpPr>
          <p:cNvPr id="12" name="Group 12"/>
          <p:cNvGrpSpPr/>
          <p:nvPr/>
        </p:nvGrpSpPr>
        <p:grpSpPr>
          <a:xfrm>
            <a:off x="13814508" y="6090795"/>
            <a:ext cx="2705626" cy="2325147"/>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BB246"/>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grpSp>
        <p:nvGrpSpPr>
          <p:cNvPr id="15" name="Group 15"/>
          <p:cNvGrpSpPr/>
          <p:nvPr/>
        </p:nvGrpSpPr>
        <p:grpSpPr>
          <a:xfrm>
            <a:off x="11201400" y="7309247"/>
            <a:ext cx="2705626" cy="2325147"/>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B75AC"/>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sp>
        <p:nvSpPr>
          <p:cNvPr id="18" name="TextBox 18"/>
          <p:cNvSpPr txBox="1"/>
          <p:nvPr/>
        </p:nvSpPr>
        <p:spPr>
          <a:xfrm>
            <a:off x="11404371" y="5300952"/>
            <a:ext cx="2273125" cy="1292662"/>
          </a:xfrm>
          <a:prstGeom prst="rect">
            <a:avLst/>
          </a:prstGeom>
        </p:spPr>
        <p:txBody>
          <a:bodyPr lIns="0" tIns="0" rIns="0" bIns="0" rtlCol="0" anchor="t">
            <a:spAutoFit/>
          </a:bodyPr>
          <a:lstStyle/>
          <a:p>
            <a:pPr algn="ctr">
              <a:spcBef>
                <a:spcPct val="0"/>
              </a:spcBef>
            </a:pPr>
            <a:r>
              <a:rPr lang="ar-SA" altLang="en-US" sz="2800" b="1" dirty="0">
                <a:latin typeface="Tajawal Bold" panose="020B0604020202020204" charset="-78"/>
                <a:cs typeface="Tajawal Bold" panose="020B0604020202020204" charset="-78"/>
              </a:rPr>
              <a:t>4- استخدام المساعدين في التنسيق</a:t>
            </a:r>
            <a:endParaRPr lang="en-US" altLang="en-US" sz="2800" b="1" dirty="0">
              <a:latin typeface="Tajawal Bold" panose="020B0604020202020204" charset="-78"/>
              <a:cs typeface="Tajawal Bold" panose="020B0604020202020204" charset="-78"/>
            </a:endParaRPr>
          </a:p>
        </p:txBody>
      </p:sp>
      <p:sp>
        <p:nvSpPr>
          <p:cNvPr id="19" name="TextBox 19"/>
          <p:cNvSpPr txBox="1"/>
          <p:nvPr/>
        </p:nvSpPr>
        <p:spPr>
          <a:xfrm>
            <a:off x="11417651" y="2984575"/>
            <a:ext cx="2273125" cy="861774"/>
          </a:xfrm>
          <a:prstGeom prst="rect">
            <a:avLst/>
          </a:prstGeom>
        </p:spPr>
        <p:txBody>
          <a:bodyPr lIns="0" tIns="0" rIns="0" bIns="0" rtlCol="0" anchor="t">
            <a:spAutoFit/>
          </a:bodyPr>
          <a:lstStyle/>
          <a:p>
            <a:pPr algn="ctr">
              <a:defRPr/>
            </a:pPr>
            <a:r>
              <a:rPr lang="ar-SA" sz="2800" b="1" dirty="0">
                <a:latin typeface="Tajawal Bold" panose="020B0604020202020204" charset="-78"/>
                <a:cs typeface="Tajawal Bold" panose="020B0604020202020204" charset="-78"/>
              </a:rPr>
              <a:t>3- التنسيق بالأهداف</a:t>
            </a:r>
            <a:endParaRPr lang="en-US" sz="2800" b="1" dirty="0">
              <a:latin typeface="Tajawal Bold" panose="020B0604020202020204" charset="-78"/>
              <a:cs typeface="Tajawal Bold" panose="020B0604020202020204" charset="-78"/>
            </a:endParaRPr>
          </a:p>
        </p:txBody>
      </p:sp>
      <p:sp>
        <p:nvSpPr>
          <p:cNvPr id="20" name="TextBox 20"/>
          <p:cNvSpPr txBox="1"/>
          <p:nvPr/>
        </p:nvSpPr>
        <p:spPr>
          <a:xfrm>
            <a:off x="14059888" y="4277283"/>
            <a:ext cx="2273125" cy="1025922"/>
          </a:xfrm>
          <a:prstGeom prst="rect">
            <a:avLst/>
          </a:prstGeom>
        </p:spPr>
        <p:txBody>
          <a:bodyPr lIns="0" tIns="0" rIns="0" bIns="0" rtlCol="0" anchor="t">
            <a:spAutoFit/>
          </a:bodyPr>
          <a:lstStyle/>
          <a:p>
            <a:pPr algn="ctr">
              <a:lnSpc>
                <a:spcPts val="3993"/>
              </a:lnSpc>
            </a:pPr>
            <a:r>
              <a:rPr lang="ar-EG" sz="2800" dirty="0">
                <a:latin typeface="Tajawal Bold" panose="020B0604020202020204" charset="-78"/>
                <a:ea typeface="Vollkorn"/>
                <a:cs typeface="Tajawal Bold" panose="020B0604020202020204" charset="-78"/>
                <a:sym typeface="Vollkorn"/>
              </a:rPr>
              <a:t>1- تسلسل الأوامر</a:t>
            </a:r>
          </a:p>
        </p:txBody>
      </p:sp>
      <p:sp>
        <p:nvSpPr>
          <p:cNvPr id="21" name="TextBox 21"/>
          <p:cNvSpPr txBox="1"/>
          <p:nvPr/>
        </p:nvSpPr>
        <p:spPr>
          <a:xfrm>
            <a:off x="14012472" y="6596352"/>
            <a:ext cx="2273125" cy="1292662"/>
          </a:xfrm>
          <a:prstGeom prst="rect">
            <a:avLst/>
          </a:prstGeom>
        </p:spPr>
        <p:txBody>
          <a:bodyPr lIns="0" tIns="0" rIns="0" bIns="0" rtlCol="0" anchor="t">
            <a:spAutoFit/>
          </a:bodyPr>
          <a:lstStyle/>
          <a:p>
            <a:pPr algn="ctr">
              <a:defRPr/>
            </a:pPr>
            <a:r>
              <a:rPr lang="ar-SA" sz="2800" b="1" dirty="0">
                <a:latin typeface="Tajawal Bold" panose="020B0604020202020204" charset="-78"/>
                <a:cs typeface="Tajawal Bold" panose="020B0604020202020204" charset="-78"/>
              </a:rPr>
              <a:t>2- التنسيق بالقواعد والإجراءات</a:t>
            </a:r>
            <a:endParaRPr lang="en-US" sz="2800" b="1" dirty="0">
              <a:latin typeface="Tajawal Bold" panose="020B0604020202020204" charset="-78"/>
              <a:cs typeface="Tajawal Bold" panose="020B0604020202020204" charset="-78"/>
            </a:endParaRPr>
          </a:p>
        </p:txBody>
      </p:sp>
      <p:sp>
        <p:nvSpPr>
          <p:cNvPr id="22" name="TextBox 22"/>
          <p:cNvSpPr txBox="1"/>
          <p:nvPr/>
        </p:nvSpPr>
        <p:spPr>
          <a:xfrm>
            <a:off x="11462118" y="7663152"/>
            <a:ext cx="2273125" cy="1292662"/>
          </a:xfrm>
          <a:prstGeom prst="rect">
            <a:avLst/>
          </a:prstGeom>
        </p:spPr>
        <p:txBody>
          <a:bodyPr lIns="0" tIns="0" rIns="0" bIns="0" rtlCol="0" anchor="t">
            <a:spAutoFit/>
          </a:bodyPr>
          <a:lstStyle/>
          <a:p>
            <a:pPr algn="ctr">
              <a:defRPr/>
            </a:pPr>
            <a:r>
              <a:rPr lang="ar-SA" sz="2800" b="1" dirty="0">
                <a:latin typeface="Tajawal Bold" panose="020B0604020202020204" charset="-78"/>
                <a:cs typeface="Tajawal Bold" panose="020B0604020202020204" charset="-78"/>
              </a:rPr>
              <a:t>5- استخدام الاتصال للتنسيق</a:t>
            </a:r>
            <a:endParaRPr lang="en-US" sz="2800" b="1" dirty="0">
              <a:latin typeface="Tajawal Bold" panose="020B0604020202020204" charset="-78"/>
              <a:cs typeface="Tajawal Bold" panose="020B0604020202020204" charset="-78"/>
            </a:endParaRPr>
          </a:p>
        </p:txBody>
      </p:sp>
      <p:grpSp>
        <p:nvGrpSpPr>
          <p:cNvPr id="44" name="Group 44"/>
          <p:cNvGrpSpPr/>
          <p:nvPr/>
        </p:nvGrpSpPr>
        <p:grpSpPr>
          <a:xfrm>
            <a:off x="8392793" y="3543623"/>
            <a:ext cx="2705626" cy="2325147"/>
            <a:chOff x="0" y="0"/>
            <a:chExt cx="812800" cy="698500"/>
          </a:xfrm>
        </p:grpSpPr>
        <p:sp>
          <p:nvSpPr>
            <p:cNvPr id="45" name="Freeform 4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97BD73"/>
            </a:solidFill>
          </p:spPr>
          <p:txBody>
            <a:bodyPr/>
            <a:lstStyle/>
            <a:p>
              <a:endParaRPr lang="en-US"/>
            </a:p>
          </p:txBody>
        </p:sp>
        <p:sp>
          <p:nvSpPr>
            <p:cNvPr id="46" name="TextBox 4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grpSp>
        <p:nvGrpSpPr>
          <p:cNvPr id="47" name="Group 47"/>
          <p:cNvGrpSpPr/>
          <p:nvPr/>
        </p:nvGrpSpPr>
        <p:grpSpPr>
          <a:xfrm>
            <a:off x="8392793" y="6090369"/>
            <a:ext cx="2705626" cy="2325147"/>
            <a:chOff x="0" y="0"/>
            <a:chExt cx="812800" cy="698500"/>
          </a:xfrm>
        </p:grpSpPr>
        <p:sp>
          <p:nvSpPr>
            <p:cNvPr id="48" name="Freeform 4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BB246"/>
            </a:solidFill>
          </p:spPr>
          <p:txBody>
            <a:bodyPr/>
            <a:lstStyle/>
            <a:p>
              <a:endParaRPr lang="en-US"/>
            </a:p>
          </p:txBody>
        </p:sp>
        <p:sp>
          <p:nvSpPr>
            <p:cNvPr id="49" name="TextBox 4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sp>
        <p:nvSpPr>
          <p:cNvPr id="50" name="TextBox 50"/>
          <p:cNvSpPr txBox="1"/>
          <p:nvPr/>
        </p:nvSpPr>
        <p:spPr>
          <a:xfrm>
            <a:off x="8638173" y="4276857"/>
            <a:ext cx="2273125" cy="430887"/>
          </a:xfrm>
          <a:prstGeom prst="rect">
            <a:avLst/>
          </a:prstGeom>
        </p:spPr>
        <p:txBody>
          <a:bodyPr lIns="0" tIns="0" rIns="0" bIns="0" rtlCol="0" anchor="t">
            <a:spAutoFit/>
          </a:bodyPr>
          <a:lstStyle/>
          <a:p>
            <a:pPr algn="ctr">
              <a:defRPr/>
            </a:pPr>
            <a:r>
              <a:rPr lang="ar-SA" sz="2800" b="1" dirty="0">
                <a:latin typeface="Tajawal Bold" panose="020B0604020202020204" charset="-78"/>
                <a:cs typeface="Tajawal Bold" panose="020B0604020202020204" charset="-78"/>
              </a:rPr>
              <a:t>6- اللجان</a:t>
            </a:r>
            <a:endParaRPr lang="en-US" sz="2800" b="1" dirty="0">
              <a:latin typeface="Tajawal Bold" panose="020B0604020202020204" charset="-78"/>
              <a:cs typeface="Tajawal Bold" panose="020B0604020202020204" charset="-78"/>
            </a:endParaRPr>
          </a:p>
        </p:txBody>
      </p:sp>
      <p:sp>
        <p:nvSpPr>
          <p:cNvPr id="51" name="TextBox 51"/>
          <p:cNvSpPr txBox="1"/>
          <p:nvPr/>
        </p:nvSpPr>
        <p:spPr>
          <a:xfrm>
            <a:off x="8583819" y="6215352"/>
            <a:ext cx="2273125" cy="1723549"/>
          </a:xfrm>
          <a:prstGeom prst="rect">
            <a:avLst/>
          </a:prstGeom>
        </p:spPr>
        <p:txBody>
          <a:bodyPr lIns="0" tIns="0" rIns="0" bIns="0" rtlCol="0" anchor="t">
            <a:spAutoFit/>
          </a:bodyPr>
          <a:lstStyle/>
          <a:p>
            <a:pPr algn="ctr">
              <a:spcBef>
                <a:spcPct val="0"/>
              </a:spcBef>
            </a:pPr>
            <a:r>
              <a:rPr lang="ar-SA" altLang="en-US" sz="2800" b="1" dirty="0">
                <a:latin typeface="Tajawal Bold" panose="020B0604020202020204" charset="-78"/>
                <a:cs typeface="Tajawal Bold" panose="020B0604020202020204" charset="-78"/>
              </a:rPr>
              <a:t>7-إدارة المشروعات</a:t>
            </a:r>
          </a:p>
          <a:p>
            <a:pPr algn="ctr">
              <a:spcBef>
                <a:spcPct val="0"/>
              </a:spcBef>
            </a:pPr>
            <a:r>
              <a:rPr lang="ar-SA" altLang="en-US" sz="2800" b="1" dirty="0">
                <a:latin typeface="Tajawal Bold" panose="020B0604020202020204" charset="-78"/>
                <a:cs typeface="Tajawal Bold" panose="020B0604020202020204" charset="-78"/>
              </a:rPr>
              <a:t>(تنظيم المصفوفة)</a:t>
            </a:r>
            <a:endParaRPr lang="en-US" altLang="en-US" sz="2800" b="1" dirty="0">
              <a:latin typeface="Tajawal Bold" panose="020B0604020202020204" charset="-78"/>
              <a:cs typeface="Tajawal Bold" panose="020B0604020202020204" charset="-78"/>
            </a:endParaRPr>
          </a:p>
        </p:txBody>
      </p:sp>
      <p:grpSp>
        <p:nvGrpSpPr>
          <p:cNvPr id="52" name="Group 52"/>
          <p:cNvGrpSpPr/>
          <p:nvPr/>
        </p:nvGrpSpPr>
        <p:grpSpPr>
          <a:xfrm rot="-10800000">
            <a:off x="2277672" y="4843752"/>
            <a:ext cx="2705626" cy="2325147"/>
            <a:chOff x="0" y="0"/>
            <a:chExt cx="812800" cy="698500"/>
          </a:xfrm>
        </p:grpSpPr>
        <p:sp>
          <p:nvSpPr>
            <p:cNvPr id="53" name="Freeform 5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97BD73"/>
            </a:solidFill>
          </p:spPr>
          <p:txBody>
            <a:bodyPr/>
            <a:lstStyle/>
            <a:p>
              <a:endParaRPr lang="en-US"/>
            </a:p>
          </p:txBody>
        </p:sp>
        <p:sp>
          <p:nvSpPr>
            <p:cNvPr id="54" name="TextBox 54"/>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grpSp>
        <p:nvGrpSpPr>
          <p:cNvPr id="55" name="Group 55"/>
          <p:cNvGrpSpPr/>
          <p:nvPr/>
        </p:nvGrpSpPr>
        <p:grpSpPr>
          <a:xfrm rot="-10800000">
            <a:off x="5401872" y="4767552"/>
            <a:ext cx="2705626" cy="2325147"/>
            <a:chOff x="0" y="0"/>
            <a:chExt cx="812800" cy="698500"/>
          </a:xfrm>
        </p:grpSpPr>
        <p:sp>
          <p:nvSpPr>
            <p:cNvPr id="56" name="Freeform 5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BB246"/>
            </a:solidFill>
          </p:spPr>
          <p:txBody>
            <a:bodyPr/>
            <a:lstStyle/>
            <a:p>
              <a:endParaRPr lang="en-US"/>
            </a:p>
          </p:txBody>
        </p:sp>
        <p:sp>
          <p:nvSpPr>
            <p:cNvPr id="57" name="TextBox 5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sz="2800">
                <a:latin typeface="Tajawal Bold" panose="020B0604020202020204" charset="-78"/>
                <a:cs typeface="Tajawal Bold" panose="020B0604020202020204" charset="-78"/>
              </a:endParaRPr>
            </a:p>
          </p:txBody>
        </p:sp>
      </p:grpSp>
      <p:sp>
        <p:nvSpPr>
          <p:cNvPr id="58" name="TextBox 58"/>
          <p:cNvSpPr txBox="1"/>
          <p:nvPr/>
        </p:nvSpPr>
        <p:spPr>
          <a:xfrm>
            <a:off x="2430072" y="5605752"/>
            <a:ext cx="2273125" cy="861774"/>
          </a:xfrm>
          <a:prstGeom prst="rect">
            <a:avLst/>
          </a:prstGeom>
        </p:spPr>
        <p:txBody>
          <a:bodyPr lIns="0" tIns="0" rIns="0" bIns="0" rtlCol="0" anchor="t">
            <a:spAutoFit/>
          </a:bodyPr>
          <a:lstStyle/>
          <a:p>
            <a:pPr algn="ctr">
              <a:defRPr/>
            </a:pPr>
            <a:r>
              <a:rPr lang="ar-SA" sz="2800" b="1" dirty="0">
                <a:latin typeface="Tajawal Bold" panose="020B0604020202020204" charset="-78"/>
                <a:cs typeface="Tajawal Bold" panose="020B0604020202020204" charset="-78"/>
              </a:rPr>
              <a:t>9-المنسق الخاص</a:t>
            </a:r>
            <a:endParaRPr lang="en-US" sz="2800" b="1" dirty="0">
              <a:latin typeface="Tajawal Bold" panose="020B0604020202020204" charset="-78"/>
              <a:cs typeface="Tajawal Bold" panose="020B0604020202020204" charset="-78"/>
            </a:endParaRPr>
          </a:p>
        </p:txBody>
      </p:sp>
      <p:sp>
        <p:nvSpPr>
          <p:cNvPr id="59" name="TextBox 59"/>
          <p:cNvSpPr txBox="1"/>
          <p:nvPr/>
        </p:nvSpPr>
        <p:spPr>
          <a:xfrm>
            <a:off x="5630472" y="5529552"/>
            <a:ext cx="2273125" cy="861774"/>
          </a:xfrm>
          <a:prstGeom prst="rect">
            <a:avLst/>
          </a:prstGeom>
        </p:spPr>
        <p:txBody>
          <a:bodyPr lIns="0" tIns="0" rIns="0" bIns="0" rtlCol="0" anchor="t">
            <a:spAutoFit/>
          </a:bodyPr>
          <a:lstStyle/>
          <a:p>
            <a:pPr algn="ctr">
              <a:defRPr/>
            </a:pPr>
            <a:r>
              <a:rPr lang="ar-SA" sz="2800" b="1" dirty="0">
                <a:latin typeface="Tajawal Bold" panose="020B0604020202020204" charset="-78"/>
                <a:cs typeface="Tajawal Bold" panose="020B0604020202020204" charset="-78"/>
              </a:rPr>
              <a:t>8- المناقشات غير الرسمية</a:t>
            </a:r>
            <a:endParaRPr lang="en-US" sz="2800" b="1" dirty="0">
              <a:latin typeface="Tajawal Bold" panose="020B0604020202020204" charset="-78"/>
              <a:cs typeface="Tajawal Bold" panose="020B0604020202020204" charset="-78"/>
            </a:endParaRPr>
          </a:p>
        </p:txBody>
      </p:sp>
      <p:sp>
        <p:nvSpPr>
          <p:cNvPr id="60" name="Rounded Rectangle 59"/>
          <p:cNvSpPr/>
          <p:nvPr/>
        </p:nvSpPr>
        <p:spPr>
          <a:xfrm>
            <a:off x="4572000" y="266700"/>
            <a:ext cx="8153400" cy="7620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51"/>
          <p:cNvSpPr txBox="1"/>
          <p:nvPr/>
        </p:nvSpPr>
        <p:spPr>
          <a:xfrm>
            <a:off x="5000443" y="352425"/>
            <a:ext cx="7648757" cy="492443"/>
          </a:xfrm>
          <a:prstGeom prst="rect">
            <a:avLst/>
          </a:prstGeom>
        </p:spPr>
        <p:txBody>
          <a:bodyPr wrap="square" lIns="0" tIns="0" rIns="0" bIns="0" rtlCol="0" anchor="t">
            <a:spAutoFit/>
          </a:bodyPr>
          <a:lstStyle/>
          <a:p>
            <a:pPr algn="ctr" rtl="1">
              <a:spcBef>
                <a:spcPct val="0"/>
              </a:spcBef>
            </a:pPr>
            <a:r>
              <a:rPr lang="ar-EG" sz="3200" b="1" dirty="0">
                <a:solidFill>
                  <a:schemeClr val="bg1"/>
                </a:solidFill>
                <a:latin typeface="Tajawal Bold"/>
                <a:ea typeface="Tajawal Bold"/>
                <a:cs typeface="Tajawal Bold"/>
                <a:sym typeface="Tajawal Bold"/>
                <a:rtl/>
              </a:rPr>
              <a:t>أهم الوسائل المستخدمة في التنسيق</a:t>
            </a:r>
          </a:p>
        </p:txBody>
      </p:sp>
      <p:grpSp>
        <p:nvGrpSpPr>
          <p:cNvPr id="62" name="Group 61"/>
          <p:cNvGrpSpPr/>
          <p:nvPr/>
        </p:nvGrpSpPr>
        <p:grpSpPr>
          <a:xfrm>
            <a:off x="17259300" y="0"/>
            <a:ext cx="1694792" cy="10287000"/>
            <a:chOff x="0" y="0"/>
            <a:chExt cx="446365" cy="2709333"/>
          </a:xfrm>
        </p:grpSpPr>
        <p:sp>
          <p:nvSpPr>
            <p:cNvPr id="63" name="Freeform 6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64" name="TextBox 63"/>
            <p:cNvSpPr txBox="1"/>
            <p:nvPr/>
          </p:nvSpPr>
          <p:spPr>
            <a:xfrm>
              <a:off x="0" y="-38100"/>
              <a:ext cx="446365" cy="2747433"/>
            </a:xfrm>
            <a:prstGeom prst="rect">
              <a:avLst/>
            </a:prstGeom>
          </p:spPr>
          <p:txBody>
            <a:bodyPr lIns="50800" tIns="50800" rIns="50800" bIns="50800" rtlCol="0" anchor="ctr"/>
            <a:lstStyle/>
            <a:p>
              <a:pPr algn="ctr">
                <a:lnSpc>
                  <a:spcPts val="2659"/>
                </a:lnSpc>
              </a:pPr>
              <a:endParaRPr>
                <a:latin typeface="Tajawal Bold" panose="020B0604020202020204" charset="-78"/>
                <a:cs typeface="Tajawal Bold" panose="020B0604020202020204" charset="-78"/>
              </a:endParaRPr>
            </a:p>
          </p:txBody>
        </p:sp>
      </p:grpSp>
      <p:grpSp>
        <p:nvGrpSpPr>
          <p:cNvPr id="65" name="Group 8"/>
          <p:cNvGrpSpPr/>
          <p:nvPr/>
        </p:nvGrpSpPr>
        <p:grpSpPr>
          <a:xfrm>
            <a:off x="0" y="6690087"/>
            <a:ext cx="1028700" cy="3177813"/>
            <a:chOff x="0" y="0"/>
            <a:chExt cx="812800" cy="2510865"/>
          </a:xfrm>
        </p:grpSpPr>
        <p:sp>
          <p:nvSpPr>
            <p:cNvPr id="66"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67"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latin typeface="Tajawal Bold" panose="020B0604020202020204" charset="-78"/>
                <a:cs typeface="Tajawal Bold" panose="020B0604020202020204" charset="-78"/>
              </a:endParaRPr>
            </a:p>
          </p:txBody>
        </p:sp>
      </p:grpSp>
      <p:sp>
        <p:nvSpPr>
          <p:cNvPr id="68" name="Rectangle 7">
            <a:extLst>
              <a:ext uri="{FF2B5EF4-FFF2-40B4-BE49-F238E27FC236}">
                <a16:creationId xmlns:a16="http://schemas.microsoft.com/office/drawing/2014/main" id="{3BA76849-41C6-A6DF-7455-C5624C6E3E03}"/>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69" name="Group 48"/>
          <p:cNvGrpSpPr/>
          <p:nvPr/>
        </p:nvGrpSpPr>
        <p:grpSpPr>
          <a:xfrm>
            <a:off x="0" y="0"/>
            <a:ext cx="1028700" cy="1028700"/>
            <a:chOff x="0" y="0"/>
            <a:chExt cx="812800" cy="812800"/>
          </a:xfrm>
        </p:grpSpPr>
        <p:sp>
          <p:nvSpPr>
            <p:cNvPr id="70"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71"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541831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112193" y="6016"/>
            <a:ext cx="14638225" cy="9557084"/>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sp>
        <p:nvSpPr>
          <p:cNvPr id="7" name="Freeform 7"/>
          <p:cNvSpPr/>
          <p:nvPr/>
        </p:nvSpPr>
        <p:spPr>
          <a:xfrm rot="-5400000">
            <a:off x="7067154" y="20994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4"/>
            <a:stretch>
              <a:fillRect/>
            </a:stretch>
          </a:blipFill>
        </p:spPr>
        <p:txBody>
          <a:bodyPr/>
          <a:lstStyle/>
          <a:p>
            <a:endParaRPr lang="en-US"/>
          </a:p>
        </p:txBody>
      </p:sp>
      <p:sp>
        <p:nvSpPr>
          <p:cNvPr id="8" name="Freeform 8"/>
          <p:cNvSpPr/>
          <p:nvPr/>
        </p:nvSpPr>
        <p:spPr>
          <a:xfrm>
            <a:off x="14146504" y="601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051270" y="463216"/>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grpSp>
      <p:sp>
        <p:nvSpPr>
          <p:cNvPr id="16" name="TextBox 16"/>
          <p:cNvSpPr txBox="1"/>
          <p:nvPr/>
        </p:nvSpPr>
        <p:spPr>
          <a:xfrm>
            <a:off x="9965670" y="615616"/>
            <a:ext cx="7319724" cy="2410916"/>
          </a:xfrm>
          <a:prstGeom prst="rect">
            <a:avLst/>
          </a:prstGeom>
        </p:spPr>
        <p:txBody>
          <a:bodyPr wrap="square" lIns="0" tIns="0" rIns="0" bIns="0" rtlCol="0" anchor="t">
            <a:spAutoFit/>
          </a:bodyPr>
          <a:lstStyle/>
          <a:p>
            <a:pPr algn="r" rtl="1">
              <a:lnSpc>
                <a:spcPts val="9487"/>
              </a:lnSpc>
            </a:pPr>
            <a:r>
              <a:rPr lang="ar-EG" sz="3200" b="1" dirty="0">
                <a:solidFill>
                  <a:srgbClr val="000000"/>
                </a:solidFill>
                <a:latin typeface="Tajawal Bold"/>
                <a:ea typeface="Tajawal Bold"/>
                <a:cs typeface="Tajawal Bold"/>
                <a:sym typeface="League Spartan"/>
                <a:rtl/>
              </a:rPr>
              <a:t>أهم الوسائل المستخدمة في التنسيق</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7"/>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8" name="Rectangle 29"/>
          <p:cNvSpPr>
            <a:spLocks noChangeArrowheads="1"/>
          </p:cNvSpPr>
          <p:nvPr/>
        </p:nvSpPr>
        <p:spPr bwMode="auto">
          <a:xfrm>
            <a:off x="3733800" y="2324100"/>
            <a:ext cx="13120688" cy="321113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600" b="1" dirty="0">
                <a:solidFill>
                  <a:srgbClr val="002060"/>
                </a:solidFill>
                <a:latin typeface="Tajawal" panose="00000500000000000000" pitchFamily="2" charset="-78"/>
                <a:cs typeface="Tajawal" panose="00000500000000000000" pitchFamily="2" charset="-78"/>
              </a:rPr>
              <a:t>1- تسلسل الأوامر:</a:t>
            </a:r>
          </a:p>
          <a:p>
            <a:pPr algn="r" rtl="1">
              <a:lnSpc>
                <a:spcPct val="100000"/>
              </a:lnSpc>
              <a:buFont typeface="Arial" panose="020B0604020202020204" pitchFamily="34" charset="0"/>
              <a:buNone/>
              <a:defRPr/>
            </a:pPr>
            <a:r>
              <a:rPr lang="ar-SA" sz="3000" dirty="0">
                <a:solidFill>
                  <a:srgbClr val="7030A0"/>
                </a:solidFill>
                <a:latin typeface="Tajawal" panose="00000500000000000000" pitchFamily="2" charset="-78"/>
                <a:cs typeface="Tajawal" panose="00000500000000000000" pitchFamily="2" charset="-78"/>
              </a:rPr>
              <a:t>وهي تعني أن كل مرؤوس مسؤول فقط أمام رئيسه المباشر.</a:t>
            </a:r>
          </a:p>
          <a:p>
            <a:pPr algn="r" rtl="1">
              <a:lnSpc>
                <a:spcPct val="100000"/>
              </a:lnSpc>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والمفهوم النظري لهذا المبدأ أنه حتى يتم التنسيق لابد من وجود رئيس واحد مشترك حتى يتم التنسيق بين أعمال أكثر من مرؤوس تحت هذا الرئيس المشترك ويعني هذا المفهوم النظري أن الاتصال بين العاملين في الوحدات الإنتاجية بالأقسام المختلفة لا يمكن أن يتم إلا من خلال الرئيس المباشر أو الرئيس المشترك.</a:t>
            </a:r>
          </a:p>
        </p:txBody>
      </p:sp>
      <p:sp>
        <p:nvSpPr>
          <p:cNvPr id="29" name="Oval 80"/>
          <p:cNvSpPr/>
          <p:nvPr/>
        </p:nvSpPr>
        <p:spPr>
          <a:xfrm>
            <a:off x="17097374" y="2324100"/>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endParaRPr>
          </a:p>
        </p:txBody>
      </p:sp>
      <p:sp>
        <p:nvSpPr>
          <p:cNvPr id="30" name="Rectangle 29"/>
          <p:cNvSpPr>
            <a:spLocks noChangeArrowheads="1"/>
          </p:cNvSpPr>
          <p:nvPr/>
        </p:nvSpPr>
        <p:spPr bwMode="auto">
          <a:xfrm>
            <a:off x="4038600" y="5783640"/>
            <a:ext cx="12882563" cy="156966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600" b="1" dirty="0">
                <a:solidFill>
                  <a:srgbClr val="002060"/>
                </a:solidFill>
                <a:latin typeface="Tajawal" panose="00000500000000000000" pitchFamily="2" charset="-78"/>
                <a:cs typeface="Tajawal" panose="00000500000000000000" pitchFamily="2" charset="-78"/>
              </a:rPr>
              <a:t>2- التنسيق بالقواعد والإجراءات: </a:t>
            </a:r>
          </a:p>
          <a:p>
            <a:pPr algn="r" rtl="1">
              <a:lnSpc>
                <a:spcPct val="100000"/>
              </a:lnSpc>
              <a:spcBef>
                <a:spcPct val="0"/>
              </a:spcBef>
              <a:buFont typeface="Arial" panose="020B0604020202020204" pitchFamily="34" charset="0"/>
              <a:buNone/>
              <a:defRPr/>
            </a:pPr>
            <a:r>
              <a:rPr lang="ar-SA" sz="3000" dirty="0">
                <a:solidFill>
                  <a:schemeClr val="bg2">
                    <a:lumMod val="10000"/>
                  </a:schemeClr>
                </a:solidFill>
                <a:latin typeface="Tajawal" panose="00000500000000000000" pitchFamily="2" charset="-78"/>
                <a:cs typeface="Tajawal" panose="00000500000000000000" pitchFamily="2" charset="-78"/>
              </a:rPr>
              <a:t>إذا كان العمل المطلوب أداؤه يمكن التنبؤ به ؛ ويمكن تخطيطه مسبقا ً, فإنه يمكن التحديد المسبق للأعمال التي يجب على التابعين أو المرؤوسين القيام بها.</a:t>
            </a:r>
          </a:p>
        </p:txBody>
      </p:sp>
      <p:sp>
        <p:nvSpPr>
          <p:cNvPr id="31" name="Oval 80"/>
          <p:cNvSpPr/>
          <p:nvPr/>
        </p:nvSpPr>
        <p:spPr>
          <a:xfrm>
            <a:off x="17097374" y="5969378"/>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endParaRPr>
          </a:p>
        </p:txBody>
      </p:sp>
      <p:sp>
        <p:nvSpPr>
          <p:cNvPr id="32" name="Rectangle 29"/>
          <p:cNvSpPr>
            <a:spLocks noChangeArrowheads="1"/>
          </p:cNvSpPr>
          <p:nvPr/>
        </p:nvSpPr>
        <p:spPr bwMode="auto">
          <a:xfrm>
            <a:off x="3429000" y="7543800"/>
            <a:ext cx="13492163" cy="203132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600" b="1" dirty="0">
                <a:solidFill>
                  <a:srgbClr val="002060"/>
                </a:solidFill>
                <a:latin typeface="Tajawal" panose="00000500000000000000" pitchFamily="2" charset="-78"/>
                <a:cs typeface="Tajawal" panose="00000500000000000000" pitchFamily="2" charset="-78"/>
              </a:rPr>
              <a:t>3- التنسيق بالأهداف: </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يقوم معظم المديرين بتحديد المقاصد والغايات لتابعيهم لتسهيل التنسيق . وفي حال قيام كل رئيس بتحقيق الهدف , فإنه يجب تنسيق جهودهم في ضوء تلك الأهداف المحددة مسبقاً.</a:t>
            </a:r>
          </a:p>
        </p:txBody>
      </p:sp>
      <p:sp>
        <p:nvSpPr>
          <p:cNvPr id="33" name="Oval 80"/>
          <p:cNvSpPr/>
          <p:nvPr/>
        </p:nvSpPr>
        <p:spPr>
          <a:xfrm>
            <a:off x="17097374" y="7727157"/>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endParaRPr>
          </a:p>
        </p:txBody>
      </p:sp>
      <p:grpSp>
        <p:nvGrpSpPr>
          <p:cNvPr id="34" name="Group 4"/>
          <p:cNvGrpSpPr>
            <a:grpSpLocks noChangeAspect="1"/>
          </p:cNvGrpSpPr>
          <p:nvPr/>
        </p:nvGrpSpPr>
        <p:grpSpPr>
          <a:xfrm>
            <a:off x="457200" y="3543300"/>
            <a:ext cx="3098761" cy="3200400"/>
            <a:chOff x="0" y="0"/>
            <a:chExt cx="6350000" cy="6558280"/>
          </a:xfrm>
        </p:grpSpPr>
        <p:sp>
          <p:nvSpPr>
            <p:cNvPr id="3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t="-22607" b="-22607"/>
              </a:stretch>
            </a:blipFill>
          </p:spPr>
          <p:txBody>
            <a:bodyPr/>
            <a:lstStyle/>
            <a:p>
              <a:endParaRPr lang="en-US"/>
            </a:p>
          </p:txBody>
        </p:sp>
        <p:sp>
          <p:nvSpPr>
            <p:cNvPr id="3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Tree>
    <p:extLst>
      <p:ext uri="{BB962C8B-B14F-4D97-AF65-F5344CB8AC3E}">
        <p14:creationId xmlns:p14="http://schemas.microsoft.com/office/powerpoint/2010/main" val="3460557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7" name="Freeform 7"/>
          <p:cNvSpPr/>
          <p:nvPr/>
        </p:nvSpPr>
        <p:spPr>
          <a:xfrm rot="-5400000">
            <a:off x="7067154" y="20994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3"/>
            <a:stretch>
              <a:fillRect/>
            </a:stretch>
          </a:blipFill>
        </p:spPr>
        <p:txBody>
          <a:bodyPr/>
          <a:lstStyle/>
          <a:p>
            <a:endParaRPr lang="en-US"/>
          </a:p>
        </p:txBody>
      </p:sp>
      <p:sp>
        <p:nvSpPr>
          <p:cNvPr id="8" name="Freeform 8"/>
          <p:cNvSpPr/>
          <p:nvPr/>
        </p:nvSpPr>
        <p:spPr>
          <a:xfrm>
            <a:off x="9525000" y="-3429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sp>
        <p:nvSpPr>
          <p:cNvPr id="39" name="Freeform 3"/>
          <p:cNvSpPr/>
          <p:nvPr/>
        </p:nvSpPr>
        <p:spPr>
          <a:xfrm>
            <a:off x="636237" y="495300"/>
            <a:ext cx="17639731"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5"/>
            <a:stretch>
              <a:fillRect l="-36215"/>
            </a:stretch>
          </a:blipFill>
        </p:spPr>
        <p:txBody>
          <a:bodyPr/>
          <a:lstStyle/>
          <a:p>
            <a:endParaRPr lang="en-US"/>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6" name="Rectangle 29"/>
          <p:cNvSpPr>
            <a:spLocks noChangeArrowheads="1"/>
          </p:cNvSpPr>
          <p:nvPr/>
        </p:nvSpPr>
        <p:spPr bwMode="auto">
          <a:xfrm>
            <a:off x="1143000" y="2171700"/>
            <a:ext cx="16254412" cy="101566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4- استخدام المساعدين في التنسيق:</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يقوم بعض المديرين بتعيين مساعد للقيام بوظيفة المدير في تنسيق تابعيه بشكل أيسر.</a:t>
            </a:r>
          </a:p>
        </p:txBody>
      </p:sp>
      <p:sp>
        <p:nvSpPr>
          <p:cNvPr id="27" name="Rectangle 29"/>
          <p:cNvSpPr>
            <a:spLocks noChangeArrowheads="1"/>
          </p:cNvSpPr>
          <p:nvPr/>
        </p:nvSpPr>
        <p:spPr bwMode="auto">
          <a:xfrm>
            <a:off x="1905000" y="3390900"/>
            <a:ext cx="15525950" cy="147732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5- استخدام الاتصال للتنسيق: </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عندما ينمو حجم الاتصالات بين قسمين, ومثال ذلك الإنتاج والمبيعات فإن الكثير من المديرين يقومون بتعيين شخص خاص بالاتصال لتسهيل التنسيق.  </a:t>
            </a:r>
          </a:p>
        </p:txBody>
      </p:sp>
      <p:sp>
        <p:nvSpPr>
          <p:cNvPr id="37" name="Rectangle 29"/>
          <p:cNvSpPr>
            <a:spLocks noChangeArrowheads="1"/>
          </p:cNvSpPr>
          <p:nvPr/>
        </p:nvSpPr>
        <p:spPr bwMode="auto">
          <a:xfrm>
            <a:off x="1905000" y="4991100"/>
            <a:ext cx="15525950" cy="193899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6- اللجان: </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تسهم اللجان في التناسق بين أرجاء التنظيم وتعد مهمة في توفير المعلومات وتبادلها والتقريب بين وجهات النظر ولذلك فإن فاعلية اللجان في الإسهام في خفض مشكلات التنسيق يستلزم وجود حاجة حقيقية تتطلبها وأن تكون أهدافها محددة.</a:t>
            </a:r>
          </a:p>
        </p:txBody>
      </p:sp>
      <p:sp>
        <p:nvSpPr>
          <p:cNvPr id="38" name="Rectangle 29"/>
          <p:cNvSpPr>
            <a:spLocks noChangeArrowheads="1"/>
          </p:cNvSpPr>
          <p:nvPr/>
        </p:nvSpPr>
        <p:spPr bwMode="auto">
          <a:xfrm>
            <a:off x="1905000" y="7200900"/>
            <a:ext cx="15525950" cy="193899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7- إدارة المشروعات(تنظيم المصفوفة):</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يقوم على إنجاز بعض الأعمال ذات السمة الخاصة من خلال وضع مشروع معين, يعين له مدير ويعاونه مجموعة من المختصين من أقسام المنشئة المعنية ويخول كافة السلطات اللازمة لأداء العمل ويحدد له وقت وميزانية معينة ويطالب بتحقيق أهداف محددة. </a:t>
            </a:r>
            <a:r>
              <a:rPr lang="ar-SA" sz="3000" dirty="0">
                <a:solidFill>
                  <a:schemeClr val="accent1">
                    <a:lumMod val="50000"/>
                  </a:schemeClr>
                </a:solidFill>
                <a:latin typeface="Tajawal" panose="00000500000000000000" pitchFamily="2" charset="-78"/>
                <a:cs typeface="Tajawal" panose="00000500000000000000" pitchFamily="2" charset="-78"/>
              </a:rPr>
              <a:t> </a:t>
            </a:r>
          </a:p>
        </p:txBody>
      </p:sp>
      <p:grpSp>
        <p:nvGrpSpPr>
          <p:cNvPr id="43" name="Group 12"/>
          <p:cNvGrpSpPr/>
          <p:nvPr/>
        </p:nvGrpSpPr>
        <p:grpSpPr>
          <a:xfrm>
            <a:off x="4495800" y="342900"/>
            <a:ext cx="9212667" cy="1665608"/>
            <a:chOff x="0" y="0"/>
            <a:chExt cx="12283556" cy="2220810"/>
          </a:xfrm>
        </p:grpSpPr>
        <p:sp>
          <p:nvSpPr>
            <p:cNvPr id="44"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45"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46"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47" name="TextBox 16"/>
          <p:cNvSpPr txBox="1"/>
          <p:nvPr/>
        </p:nvSpPr>
        <p:spPr>
          <a:xfrm>
            <a:off x="5400034" y="495300"/>
            <a:ext cx="7319724" cy="2410916"/>
          </a:xfrm>
          <a:prstGeom prst="rect">
            <a:avLst/>
          </a:prstGeom>
        </p:spPr>
        <p:txBody>
          <a:bodyPr wrap="square" lIns="0" tIns="0" rIns="0" bIns="0" rtlCol="0" anchor="t">
            <a:spAutoFit/>
          </a:bodyPr>
          <a:lstStyle/>
          <a:p>
            <a:pPr algn="r" rtl="1">
              <a:lnSpc>
                <a:spcPts val="9487"/>
              </a:lnSpc>
            </a:pPr>
            <a:r>
              <a:rPr lang="ar-EG" sz="3200" b="1" dirty="0">
                <a:solidFill>
                  <a:srgbClr val="000000"/>
                </a:solidFill>
                <a:latin typeface="Tajawal Bold"/>
                <a:ea typeface="Tajawal Bold"/>
                <a:cs typeface="Tajawal Bold"/>
                <a:sym typeface="League Spartan"/>
                <a:rtl/>
              </a:rPr>
              <a:t>أهم الوسائل المستخدمة في التنسيق</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Tree>
    <p:extLst>
      <p:ext uri="{BB962C8B-B14F-4D97-AF65-F5344CB8AC3E}">
        <p14:creationId xmlns:p14="http://schemas.microsoft.com/office/powerpoint/2010/main" val="416698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112193" y="6016"/>
            <a:ext cx="14638225" cy="9557084"/>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sp>
        <p:nvSpPr>
          <p:cNvPr id="7" name="Freeform 7"/>
          <p:cNvSpPr/>
          <p:nvPr/>
        </p:nvSpPr>
        <p:spPr>
          <a:xfrm rot="-5400000">
            <a:off x="7067154" y="20994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4"/>
            <a:stretch>
              <a:fillRect/>
            </a:stretch>
          </a:blipFill>
        </p:spPr>
        <p:txBody>
          <a:bodyPr/>
          <a:lstStyle/>
          <a:p>
            <a:endParaRPr lang="en-US"/>
          </a:p>
        </p:txBody>
      </p:sp>
      <p:sp>
        <p:nvSpPr>
          <p:cNvPr id="8" name="Freeform 8"/>
          <p:cNvSpPr/>
          <p:nvPr/>
        </p:nvSpPr>
        <p:spPr>
          <a:xfrm>
            <a:off x="14146504" y="601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051270" y="463216"/>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grpSp>
      <p:sp>
        <p:nvSpPr>
          <p:cNvPr id="16" name="TextBox 16"/>
          <p:cNvSpPr txBox="1"/>
          <p:nvPr/>
        </p:nvSpPr>
        <p:spPr>
          <a:xfrm>
            <a:off x="9965670" y="615616"/>
            <a:ext cx="7319724" cy="2410916"/>
          </a:xfrm>
          <a:prstGeom prst="rect">
            <a:avLst/>
          </a:prstGeom>
        </p:spPr>
        <p:txBody>
          <a:bodyPr wrap="square" lIns="0" tIns="0" rIns="0" bIns="0" rtlCol="0" anchor="t">
            <a:spAutoFit/>
          </a:bodyPr>
          <a:lstStyle/>
          <a:p>
            <a:pPr algn="r" rtl="1">
              <a:lnSpc>
                <a:spcPts val="9487"/>
              </a:lnSpc>
            </a:pPr>
            <a:r>
              <a:rPr lang="ar-EG" sz="3200" b="1" dirty="0">
                <a:solidFill>
                  <a:srgbClr val="000000"/>
                </a:solidFill>
                <a:latin typeface="Tajawal Bold"/>
                <a:ea typeface="Tajawal Bold"/>
                <a:cs typeface="Tajawal Bold"/>
                <a:sym typeface="League Spartan"/>
                <a:rtl/>
              </a:rPr>
              <a:t>أهم الوسائل المستخدمة في التنسيق</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7"/>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9" name="Oval 80"/>
          <p:cNvSpPr/>
          <p:nvPr/>
        </p:nvSpPr>
        <p:spPr>
          <a:xfrm>
            <a:off x="17097374" y="3300412"/>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endParaRPr>
          </a:p>
        </p:txBody>
      </p:sp>
      <p:sp>
        <p:nvSpPr>
          <p:cNvPr id="31" name="Oval 80"/>
          <p:cNvSpPr/>
          <p:nvPr/>
        </p:nvSpPr>
        <p:spPr>
          <a:xfrm>
            <a:off x="17097374" y="5862638"/>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endParaRPr>
          </a:p>
        </p:txBody>
      </p:sp>
      <p:grpSp>
        <p:nvGrpSpPr>
          <p:cNvPr id="34" name="Group 4"/>
          <p:cNvGrpSpPr>
            <a:grpSpLocks noChangeAspect="1"/>
          </p:cNvGrpSpPr>
          <p:nvPr/>
        </p:nvGrpSpPr>
        <p:grpSpPr>
          <a:xfrm>
            <a:off x="457200" y="3543300"/>
            <a:ext cx="3098761" cy="3200400"/>
            <a:chOff x="0" y="0"/>
            <a:chExt cx="6350000" cy="6558280"/>
          </a:xfrm>
        </p:grpSpPr>
        <p:sp>
          <p:nvSpPr>
            <p:cNvPr id="3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t="-22607" b="-22607"/>
              </a:stretch>
            </a:blipFill>
          </p:spPr>
          <p:txBody>
            <a:bodyPr/>
            <a:lstStyle/>
            <a:p>
              <a:endParaRPr lang="en-US"/>
            </a:p>
          </p:txBody>
        </p:sp>
        <p:sp>
          <p:nvSpPr>
            <p:cNvPr id="3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26" name="Rectangle 29"/>
          <p:cNvSpPr>
            <a:spLocks noChangeArrowheads="1"/>
          </p:cNvSpPr>
          <p:nvPr/>
        </p:nvSpPr>
        <p:spPr bwMode="auto">
          <a:xfrm>
            <a:off x="4070628" y="3224340"/>
            <a:ext cx="12834938" cy="188128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8- المناقشات غير الرسمية:</a:t>
            </a:r>
          </a:p>
          <a:p>
            <a:pPr algn="r" rtl="1">
              <a:lnSpc>
                <a:spcPct val="15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كثير من مشكلات عدم التناسق يمكن حلها عن طريق العلاقات الودية والمناقشات غير الرسمية بين مديري الأنشطة المختلفة.</a:t>
            </a:r>
          </a:p>
        </p:txBody>
      </p:sp>
      <p:sp>
        <p:nvSpPr>
          <p:cNvPr id="27" name="Rectangle 29"/>
          <p:cNvSpPr>
            <a:spLocks noChangeArrowheads="1"/>
          </p:cNvSpPr>
          <p:nvPr/>
        </p:nvSpPr>
        <p:spPr bwMode="auto">
          <a:xfrm>
            <a:off x="4648200" y="5862638"/>
            <a:ext cx="12257366" cy="188128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9- المنسق الخاص: </a:t>
            </a:r>
          </a:p>
          <a:p>
            <a:pPr algn="r" rtl="1">
              <a:lnSpc>
                <a:spcPct val="15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يقدم المنسق الخاص النصائح التي تعاون المديرين في أداء مهمة التنسيق .لأجل المساعدة وتدعيم فكرة التنسيق المبني على الاقتناع وليس على السلطة فقط.</a:t>
            </a:r>
            <a:endParaRPr lang="en-US" sz="3000" dirty="0">
              <a:solidFill>
                <a:schemeClr val="tx1">
                  <a:lumMod val="95000"/>
                  <a:lumOff val="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3912793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1E2"/>
        </a:solidFill>
        <a:effectLst/>
      </p:bgPr>
    </p:bg>
    <p:spTree>
      <p:nvGrpSpPr>
        <p:cNvPr id="1" name=""/>
        <p:cNvGrpSpPr/>
        <p:nvPr/>
      </p:nvGrpSpPr>
      <p:grpSpPr>
        <a:xfrm>
          <a:off x="0" y="0"/>
          <a:ext cx="0" cy="0"/>
          <a:chOff x="0" y="0"/>
          <a:chExt cx="0" cy="0"/>
        </a:xfrm>
      </p:grpSpPr>
      <p:sp>
        <p:nvSpPr>
          <p:cNvPr id="2" name="Freeform 2"/>
          <p:cNvSpPr/>
          <p:nvPr/>
        </p:nvSpPr>
        <p:spPr>
          <a:xfrm>
            <a:off x="4677896" y="4650217"/>
            <a:ext cx="6916700" cy="3689167"/>
          </a:xfrm>
          <a:custGeom>
            <a:avLst/>
            <a:gdLst/>
            <a:ahLst/>
            <a:cxnLst/>
            <a:rect l="l" t="t" r="r" b="b"/>
            <a:pathLst>
              <a:path w="6471002" h="4020110">
                <a:moveTo>
                  <a:pt x="0" y="0"/>
                </a:moveTo>
                <a:lnTo>
                  <a:pt x="6471002" y="0"/>
                </a:lnTo>
                <a:lnTo>
                  <a:pt x="6471002" y="4020110"/>
                </a:lnTo>
                <a:lnTo>
                  <a:pt x="0" y="402011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rot="9504948">
            <a:off x="2157949" y="2173277"/>
            <a:ext cx="6013337" cy="5421412"/>
            <a:chOff x="-775018" y="-801357"/>
            <a:chExt cx="8017782" cy="7228549"/>
          </a:xfrm>
        </p:grpSpPr>
        <p:grpSp>
          <p:nvGrpSpPr>
            <p:cNvPr id="4" name="Group 4"/>
            <p:cNvGrpSpPr/>
            <p:nvPr/>
          </p:nvGrpSpPr>
          <p:grpSpPr>
            <a:xfrm>
              <a:off x="4905961" y="3555811"/>
              <a:ext cx="1752600" cy="1752600"/>
              <a:chOff x="0" y="0"/>
              <a:chExt cx="1017256" cy="1017256"/>
            </a:xfrm>
          </p:grpSpPr>
          <p:sp>
            <p:nvSpPr>
              <p:cNvPr id="5" name="Freeform 5"/>
              <p:cNvSpPr/>
              <p:nvPr/>
            </p:nvSpPr>
            <p:spPr>
              <a:xfrm>
                <a:off x="0" y="0"/>
                <a:ext cx="1017256" cy="1017256"/>
              </a:xfrm>
              <a:custGeom>
                <a:avLst/>
                <a:gdLst/>
                <a:ahLst/>
                <a:cxnLst/>
                <a:rect l="l" t="t" r="r" b="b"/>
                <a:pathLst>
                  <a:path w="1017256" h="1017256">
                    <a:moveTo>
                      <a:pt x="508628" y="0"/>
                    </a:moveTo>
                    <a:cubicBezTo>
                      <a:pt x="227720" y="0"/>
                      <a:pt x="0" y="227720"/>
                      <a:pt x="0" y="508628"/>
                    </a:cubicBezTo>
                    <a:cubicBezTo>
                      <a:pt x="0" y="789535"/>
                      <a:pt x="227720" y="1017256"/>
                      <a:pt x="508628" y="1017256"/>
                    </a:cubicBezTo>
                    <a:cubicBezTo>
                      <a:pt x="789535" y="1017256"/>
                      <a:pt x="1017256" y="789535"/>
                      <a:pt x="1017256" y="508628"/>
                    </a:cubicBezTo>
                    <a:cubicBezTo>
                      <a:pt x="1017256" y="227720"/>
                      <a:pt x="789535" y="0"/>
                      <a:pt x="508628" y="0"/>
                    </a:cubicBezTo>
                    <a:close/>
                  </a:path>
                </a:pathLst>
              </a:custGeom>
              <a:solidFill>
                <a:srgbClr val="E7CDC2"/>
              </a:solidFill>
            </p:spPr>
            <p:txBody>
              <a:bodyPr/>
              <a:lstStyle/>
              <a:p>
                <a:endParaRPr lang="en-US"/>
              </a:p>
            </p:txBody>
          </p:sp>
          <p:sp>
            <p:nvSpPr>
              <p:cNvPr id="6" name="TextBox 6"/>
              <p:cNvSpPr txBox="1"/>
              <p:nvPr/>
            </p:nvSpPr>
            <p:spPr>
              <a:xfrm>
                <a:off x="95368" y="57268"/>
                <a:ext cx="826520" cy="86462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3556000" y="4674592"/>
              <a:ext cx="1752600" cy="1752600"/>
              <a:chOff x="0" y="0"/>
              <a:chExt cx="808869" cy="808869"/>
            </a:xfrm>
          </p:grpSpPr>
          <p:sp>
            <p:nvSpPr>
              <p:cNvPr id="8" name="Freeform 8"/>
              <p:cNvSpPr/>
              <p:nvPr/>
            </p:nvSpPr>
            <p:spPr>
              <a:xfrm>
                <a:off x="0" y="0"/>
                <a:ext cx="808869" cy="808869"/>
              </a:xfrm>
              <a:custGeom>
                <a:avLst/>
                <a:gdLst/>
                <a:ahLst/>
                <a:cxnLst/>
                <a:rect l="l" t="t" r="r" b="b"/>
                <a:pathLst>
                  <a:path w="808869" h="808869">
                    <a:moveTo>
                      <a:pt x="404434" y="0"/>
                    </a:moveTo>
                    <a:cubicBezTo>
                      <a:pt x="181071" y="0"/>
                      <a:pt x="0" y="181071"/>
                      <a:pt x="0" y="404434"/>
                    </a:cubicBezTo>
                    <a:cubicBezTo>
                      <a:pt x="0" y="627797"/>
                      <a:pt x="181071" y="808869"/>
                      <a:pt x="404434" y="808869"/>
                    </a:cubicBezTo>
                    <a:cubicBezTo>
                      <a:pt x="627797" y="808869"/>
                      <a:pt x="808869" y="627797"/>
                      <a:pt x="808869" y="404434"/>
                    </a:cubicBezTo>
                    <a:cubicBezTo>
                      <a:pt x="808869" y="181071"/>
                      <a:pt x="627797" y="0"/>
                      <a:pt x="404434" y="0"/>
                    </a:cubicBezTo>
                    <a:close/>
                  </a:path>
                </a:pathLst>
              </a:custGeom>
              <a:solidFill>
                <a:srgbClr val="BEE6DC"/>
              </a:solidFill>
            </p:spPr>
            <p:txBody>
              <a:bodyPr/>
              <a:lstStyle/>
              <a:p>
                <a:endParaRPr lang="en-US"/>
              </a:p>
            </p:txBody>
          </p:sp>
          <p:sp>
            <p:nvSpPr>
              <p:cNvPr id="9" name="TextBox 9"/>
              <p:cNvSpPr txBox="1"/>
              <p:nvPr/>
            </p:nvSpPr>
            <p:spPr>
              <a:xfrm>
                <a:off x="75831" y="37731"/>
                <a:ext cx="657206" cy="695306"/>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3546743" y="-801357"/>
              <a:ext cx="3696021" cy="3722357"/>
              <a:chOff x="-220303" y="-227790"/>
              <a:chExt cx="1050614" cy="1058100"/>
            </a:xfrm>
          </p:grpSpPr>
          <p:sp>
            <p:nvSpPr>
              <p:cNvPr id="11" name="Freeform 11"/>
              <p:cNvSpPr/>
              <p:nvPr/>
            </p:nvSpPr>
            <p:spPr>
              <a:xfrm>
                <a:off x="-220303" y="-227790"/>
                <a:ext cx="1050614" cy="1058100"/>
              </a:xfrm>
              <a:custGeom>
                <a:avLst/>
                <a:gdLst/>
                <a:ahLst/>
                <a:cxnLst/>
                <a:rect l="l" t="t" r="r" b="b"/>
                <a:pathLst>
                  <a:path w="830310" h="830310">
                    <a:moveTo>
                      <a:pt x="415155" y="0"/>
                    </a:moveTo>
                    <a:cubicBezTo>
                      <a:pt x="185871" y="0"/>
                      <a:pt x="0" y="185871"/>
                      <a:pt x="0" y="415155"/>
                    </a:cubicBezTo>
                    <a:cubicBezTo>
                      <a:pt x="0" y="644439"/>
                      <a:pt x="185871" y="830310"/>
                      <a:pt x="415155" y="830310"/>
                    </a:cubicBezTo>
                    <a:cubicBezTo>
                      <a:pt x="644439" y="830310"/>
                      <a:pt x="830310" y="644439"/>
                      <a:pt x="830310" y="415155"/>
                    </a:cubicBezTo>
                    <a:cubicBezTo>
                      <a:pt x="830310" y="185871"/>
                      <a:pt x="644439" y="0"/>
                      <a:pt x="415155" y="0"/>
                    </a:cubicBezTo>
                    <a:close/>
                  </a:path>
                </a:pathLst>
              </a:custGeom>
              <a:solidFill>
                <a:srgbClr val="FFFFFF"/>
              </a:solidFill>
              <a:ln w="285750" cap="sq">
                <a:solidFill>
                  <a:srgbClr val="E7CDC2"/>
                </a:solidFill>
                <a:prstDash val="solid"/>
                <a:miter/>
              </a:ln>
            </p:spPr>
            <p:txBody>
              <a:bodyPr/>
              <a:lstStyle/>
              <a:p>
                <a:endParaRPr lang="en-US"/>
              </a:p>
            </p:txBody>
          </p:sp>
          <p:sp>
            <p:nvSpPr>
              <p:cNvPr id="12" name="TextBox 12"/>
              <p:cNvSpPr txBox="1"/>
              <p:nvPr/>
            </p:nvSpPr>
            <p:spPr>
              <a:xfrm>
                <a:off x="77842" y="39742"/>
                <a:ext cx="674627" cy="712727"/>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775018" y="2431917"/>
              <a:ext cx="3696021" cy="3722357"/>
              <a:chOff x="-220303" y="-227790"/>
              <a:chExt cx="1050614" cy="1058100"/>
            </a:xfrm>
          </p:grpSpPr>
          <p:sp>
            <p:nvSpPr>
              <p:cNvPr id="14" name="Freeform 14"/>
              <p:cNvSpPr/>
              <p:nvPr/>
            </p:nvSpPr>
            <p:spPr>
              <a:xfrm>
                <a:off x="-220303" y="-227790"/>
                <a:ext cx="1050614" cy="1058100"/>
              </a:xfrm>
              <a:custGeom>
                <a:avLst/>
                <a:gdLst/>
                <a:ahLst/>
                <a:cxnLst/>
                <a:rect l="l" t="t" r="r" b="b"/>
                <a:pathLst>
                  <a:path w="830310" h="830310">
                    <a:moveTo>
                      <a:pt x="415155" y="0"/>
                    </a:moveTo>
                    <a:cubicBezTo>
                      <a:pt x="185871" y="0"/>
                      <a:pt x="0" y="185871"/>
                      <a:pt x="0" y="415155"/>
                    </a:cubicBezTo>
                    <a:cubicBezTo>
                      <a:pt x="0" y="644439"/>
                      <a:pt x="185871" y="830310"/>
                      <a:pt x="415155" y="830310"/>
                    </a:cubicBezTo>
                    <a:cubicBezTo>
                      <a:pt x="644439" y="830310"/>
                      <a:pt x="830310" y="644439"/>
                      <a:pt x="830310" y="415155"/>
                    </a:cubicBezTo>
                    <a:cubicBezTo>
                      <a:pt x="830310" y="185871"/>
                      <a:pt x="644439" y="0"/>
                      <a:pt x="415155" y="0"/>
                    </a:cubicBezTo>
                    <a:close/>
                  </a:path>
                </a:pathLst>
              </a:custGeom>
              <a:solidFill>
                <a:srgbClr val="FFFFFF"/>
              </a:solidFill>
              <a:ln w="285750" cap="sq">
                <a:solidFill>
                  <a:srgbClr val="BEE6DC"/>
                </a:solidFill>
                <a:prstDash val="solid"/>
                <a:miter/>
              </a:ln>
            </p:spPr>
            <p:txBody>
              <a:bodyPr/>
              <a:lstStyle/>
              <a:p>
                <a:endParaRPr lang="en-US"/>
              </a:p>
            </p:txBody>
          </p:sp>
          <p:sp>
            <p:nvSpPr>
              <p:cNvPr id="15" name="TextBox 15"/>
              <p:cNvSpPr txBox="1"/>
              <p:nvPr/>
            </p:nvSpPr>
            <p:spPr>
              <a:xfrm>
                <a:off x="77842" y="39742"/>
                <a:ext cx="674627" cy="712727"/>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3001937">
              <a:off x="4965165" y="3017165"/>
              <a:ext cx="1926785" cy="381000"/>
              <a:chOff x="0" y="0"/>
              <a:chExt cx="380600" cy="75259"/>
            </a:xfrm>
          </p:grpSpPr>
          <p:sp>
            <p:nvSpPr>
              <p:cNvPr id="17" name="Freeform 17"/>
              <p:cNvSpPr/>
              <p:nvPr/>
            </p:nvSpPr>
            <p:spPr>
              <a:xfrm>
                <a:off x="0" y="0"/>
                <a:ext cx="380600" cy="75259"/>
              </a:xfrm>
              <a:custGeom>
                <a:avLst/>
                <a:gdLst/>
                <a:ahLst/>
                <a:cxnLst/>
                <a:rect l="l" t="t" r="r" b="b"/>
                <a:pathLst>
                  <a:path w="380600" h="75259">
                    <a:moveTo>
                      <a:pt x="0" y="0"/>
                    </a:moveTo>
                    <a:lnTo>
                      <a:pt x="380600" y="0"/>
                    </a:lnTo>
                    <a:lnTo>
                      <a:pt x="380600" y="75259"/>
                    </a:lnTo>
                    <a:lnTo>
                      <a:pt x="0" y="75259"/>
                    </a:lnTo>
                    <a:close/>
                  </a:path>
                </a:pathLst>
              </a:custGeom>
              <a:solidFill>
                <a:srgbClr val="E7CDC2"/>
              </a:solidFill>
            </p:spPr>
            <p:txBody>
              <a:bodyPr/>
              <a:lstStyle/>
              <a:p>
                <a:endParaRPr lang="en-US"/>
              </a:p>
            </p:txBody>
          </p:sp>
          <p:sp>
            <p:nvSpPr>
              <p:cNvPr id="18" name="TextBox 18"/>
              <p:cNvSpPr txBox="1"/>
              <p:nvPr/>
            </p:nvSpPr>
            <p:spPr>
              <a:xfrm>
                <a:off x="0" y="-38100"/>
                <a:ext cx="380600" cy="11335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7485638">
              <a:off x="2083360" y="4393565"/>
              <a:ext cx="2436381" cy="1013192"/>
              <a:chOff x="-19828" y="-38100"/>
              <a:chExt cx="481260" cy="200136"/>
            </a:xfrm>
          </p:grpSpPr>
          <p:sp>
            <p:nvSpPr>
              <p:cNvPr id="20" name="Freeform 20"/>
              <p:cNvSpPr/>
              <p:nvPr/>
            </p:nvSpPr>
            <p:spPr>
              <a:xfrm>
                <a:off x="-19828" y="86777"/>
                <a:ext cx="461432" cy="75259"/>
              </a:xfrm>
              <a:custGeom>
                <a:avLst/>
                <a:gdLst/>
                <a:ahLst/>
                <a:cxnLst/>
                <a:rect l="l" t="t" r="r" b="b"/>
                <a:pathLst>
                  <a:path w="461432" h="75259">
                    <a:moveTo>
                      <a:pt x="0" y="0"/>
                    </a:moveTo>
                    <a:lnTo>
                      <a:pt x="461432" y="0"/>
                    </a:lnTo>
                    <a:lnTo>
                      <a:pt x="461432" y="75259"/>
                    </a:lnTo>
                    <a:lnTo>
                      <a:pt x="0" y="75259"/>
                    </a:lnTo>
                    <a:close/>
                  </a:path>
                </a:pathLst>
              </a:custGeom>
              <a:solidFill>
                <a:srgbClr val="BEE6DC"/>
              </a:solidFill>
            </p:spPr>
            <p:txBody>
              <a:bodyPr/>
              <a:lstStyle/>
              <a:p>
                <a:endParaRPr lang="en-US"/>
              </a:p>
            </p:txBody>
          </p:sp>
          <p:sp>
            <p:nvSpPr>
              <p:cNvPr id="21" name="TextBox 21"/>
              <p:cNvSpPr txBox="1"/>
              <p:nvPr/>
            </p:nvSpPr>
            <p:spPr>
              <a:xfrm>
                <a:off x="0" y="-38100"/>
                <a:ext cx="461432" cy="113359"/>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5160067" y="3809917"/>
              <a:ext cx="1244389" cy="124438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3810106" y="4928698"/>
              <a:ext cx="1244389" cy="124438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rot="12095052">
              <a:off x="3809977" y="292221"/>
              <a:ext cx="3023262" cy="1477328"/>
            </a:xfrm>
            <a:prstGeom prst="rect">
              <a:avLst/>
            </a:prstGeom>
          </p:spPr>
          <p:txBody>
            <a:bodyPr wrap="square" lIns="0" tIns="0" rIns="0" bIns="0" rtlCol="0" anchor="t">
              <a:spAutoFit/>
            </a:bodyPr>
            <a:lstStyle/>
            <a:p>
              <a:pPr algn="ctr">
                <a:spcBef>
                  <a:spcPct val="0"/>
                </a:spcBef>
              </a:pPr>
              <a:r>
                <a:rPr lang="ar-SA" altLang="en-US" b="1" dirty="0">
                  <a:latin typeface="Tajawal Bold" panose="020B0604020202020204" charset="-78"/>
                  <a:cs typeface="Tajawal Bold" panose="020B0604020202020204" charset="-78"/>
                </a:rPr>
                <a:t>العمل على إيجاد الوسائل المشجعة على التنسيق الاختياري .</a:t>
              </a:r>
            </a:p>
          </p:txBody>
        </p:sp>
        <p:sp>
          <p:nvSpPr>
            <p:cNvPr id="31" name="TextBox 31"/>
            <p:cNvSpPr txBox="1"/>
            <p:nvPr/>
          </p:nvSpPr>
          <p:spPr>
            <a:xfrm rot="12095052">
              <a:off x="-691989" y="3546541"/>
              <a:ext cx="3409042" cy="1477328"/>
            </a:xfrm>
            <a:prstGeom prst="rect">
              <a:avLst/>
            </a:prstGeom>
          </p:spPr>
          <p:txBody>
            <a:bodyPr wrap="square" lIns="0" tIns="0" rIns="0" bIns="0" rtlCol="0" anchor="t">
              <a:spAutoFit/>
            </a:bodyPr>
            <a:lstStyle/>
            <a:p>
              <a:pPr algn="ctr">
                <a:spcBef>
                  <a:spcPct val="0"/>
                </a:spcBef>
              </a:pPr>
              <a:r>
                <a:rPr lang="ar-SA" altLang="en-US" b="1" dirty="0">
                  <a:latin typeface="Tajawal Bold" panose="020B0604020202020204" charset="-78"/>
                  <a:cs typeface="Tajawal Bold" panose="020B0604020202020204" charset="-78"/>
                </a:rPr>
                <a:t>تحسين الاتصالات الإنسانية الإدارية وتسهيل تبادل البيانات في المنظمة.</a:t>
              </a:r>
            </a:p>
          </p:txBody>
        </p:sp>
      </p:grpSp>
      <p:grpSp>
        <p:nvGrpSpPr>
          <p:cNvPr id="32" name="Group 32"/>
          <p:cNvGrpSpPr/>
          <p:nvPr/>
        </p:nvGrpSpPr>
        <p:grpSpPr>
          <a:xfrm rot="-10120635">
            <a:off x="12018459" y="2964607"/>
            <a:ext cx="4988328" cy="6805038"/>
            <a:chOff x="0" y="0"/>
            <a:chExt cx="6651103" cy="9073385"/>
          </a:xfrm>
        </p:grpSpPr>
        <p:grpSp>
          <p:nvGrpSpPr>
            <p:cNvPr id="33" name="Group 33"/>
            <p:cNvGrpSpPr/>
            <p:nvPr/>
          </p:nvGrpSpPr>
          <p:grpSpPr>
            <a:xfrm>
              <a:off x="0" y="3116479"/>
              <a:ext cx="1752600" cy="1752600"/>
              <a:chOff x="0" y="0"/>
              <a:chExt cx="1017256" cy="1017256"/>
            </a:xfrm>
          </p:grpSpPr>
          <p:sp>
            <p:nvSpPr>
              <p:cNvPr id="34" name="Freeform 34"/>
              <p:cNvSpPr/>
              <p:nvPr/>
            </p:nvSpPr>
            <p:spPr>
              <a:xfrm>
                <a:off x="0" y="0"/>
                <a:ext cx="1017256" cy="1017256"/>
              </a:xfrm>
              <a:custGeom>
                <a:avLst/>
                <a:gdLst/>
                <a:ahLst/>
                <a:cxnLst/>
                <a:rect l="l" t="t" r="r" b="b"/>
                <a:pathLst>
                  <a:path w="1017256" h="1017256">
                    <a:moveTo>
                      <a:pt x="508628" y="0"/>
                    </a:moveTo>
                    <a:cubicBezTo>
                      <a:pt x="227720" y="0"/>
                      <a:pt x="0" y="227720"/>
                      <a:pt x="0" y="508628"/>
                    </a:cubicBezTo>
                    <a:cubicBezTo>
                      <a:pt x="0" y="789535"/>
                      <a:pt x="227720" y="1017256"/>
                      <a:pt x="508628" y="1017256"/>
                    </a:cubicBezTo>
                    <a:cubicBezTo>
                      <a:pt x="789535" y="1017256"/>
                      <a:pt x="1017256" y="789535"/>
                      <a:pt x="1017256" y="508628"/>
                    </a:cubicBezTo>
                    <a:cubicBezTo>
                      <a:pt x="1017256" y="227720"/>
                      <a:pt x="789535" y="0"/>
                      <a:pt x="508628" y="0"/>
                    </a:cubicBezTo>
                    <a:close/>
                  </a:path>
                </a:pathLst>
              </a:custGeom>
              <a:solidFill>
                <a:srgbClr val="B2B2CF"/>
              </a:solidFill>
            </p:spPr>
            <p:txBody>
              <a:bodyPr/>
              <a:lstStyle/>
              <a:p>
                <a:endParaRPr lang="en-US"/>
              </a:p>
            </p:txBody>
          </p:sp>
          <p:sp>
            <p:nvSpPr>
              <p:cNvPr id="35" name="TextBox 35"/>
              <p:cNvSpPr txBox="1"/>
              <p:nvPr/>
            </p:nvSpPr>
            <p:spPr>
              <a:xfrm>
                <a:off x="95368" y="57268"/>
                <a:ext cx="826520" cy="864620"/>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36"/>
            <p:cNvGrpSpPr/>
            <p:nvPr/>
          </p:nvGrpSpPr>
          <p:grpSpPr>
            <a:xfrm>
              <a:off x="473661" y="1441318"/>
              <a:ext cx="1752600" cy="1752600"/>
              <a:chOff x="0" y="0"/>
              <a:chExt cx="1017256" cy="1017256"/>
            </a:xfrm>
          </p:grpSpPr>
          <p:sp>
            <p:nvSpPr>
              <p:cNvPr id="37" name="Freeform 37"/>
              <p:cNvSpPr/>
              <p:nvPr/>
            </p:nvSpPr>
            <p:spPr>
              <a:xfrm>
                <a:off x="0" y="0"/>
                <a:ext cx="1017256" cy="1017256"/>
              </a:xfrm>
              <a:custGeom>
                <a:avLst/>
                <a:gdLst/>
                <a:ahLst/>
                <a:cxnLst/>
                <a:rect l="l" t="t" r="r" b="b"/>
                <a:pathLst>
                  <a:path w="1017256" h="1017256">
                    <a:moveTo>
                      <a:pt x="508628" y="0"/>
                    </a:moveTo>
                    <a:cubicBezTo>
                      <a:pt x="227720" y="0"/>
                      <a:pt x="0" y="227720"/>
                      <a:pt x="0" y="508628"/>
                    </a:cubicBezTo>
                    <a:cubicBezTo>
                      <a:pt x="0" y="789535"/>
                      <a:pt x="227720" y="1017256"/>
                      <a:pt x="508628" y="1017256"/>
                    </a:cubicBezTo>
                    <a:cubicBezTo>
                      <a:pt x="789535" y="1017256"/>
                      <a:pt x="1017256" y="789535"/>
                      <a:pt x="1017256" y="508628"/>
                    </a:cubicBezTo>
                    <a:cubicBezTo>
                      <a:pt x="1017256" y="227720"/>
                      <a:pt x="789535" y="0"/>
                      <a:pt x="508628" y="0"/>
                    </a:cubicBezTo>
                    <a:close/>
                  </a:path>
                </a:pathLst>
              </a:custGeom>
              <a:solidFill>
                <a:srgbClr val="CBA188"/>
              </a:solidFill>
            </p:spPr>
            <p:txBody>
              <a:bodyPr/>
              <a:lstStyle/>
              <a:p>
                <a:endParaRPr lang="en-US"/>
              </a:p>
            </p:txBody>
          </p:sp>
          <p:sp>
            <p:nvSpPr>
              <p:cNvPr id="38" name="TextBox 38"/>
              <p:cNvSpPr txBox="1"/>
              <p:nvPr/>
            </p:nvSpPr>
            <p:spPr>
              <a:xfrm>
                <a:off x="95368" y="57268"/>
                <a:ext cx="826520" cy="864620"/>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9"/>
            <p:cNvGrpSpPr/>
            <p:nvPr/>
          </p:nvGrpSpPr>
          <p:grpSpPr>
            <a:xfrm>
              <a:off x="2861261" y="0"/>
              <a:ext cx="3789842" cy="3732971"/>
              <a:chOff x="0" y="0"/>
              <a:chExt cx="1077283" cy="1061117"/>
            </a:xfrm>
          </p:grpSpPr>
          <p:sp>
            <p:nvSpPr>
              <p:cNvPr id="40" name="Freeform 40"/>
              <p:cNvSpPr/>
              <p:nvPr/>
            </p:nvSpPr>
            <p:spPr>
              <a:xfrm>
                <a:off x="0" y="0"/>
                <a:ext cx="1077283" cy="1061117"/>
              </a:xfrm>
              <a:custGeom>
                <a:avLst/>
                <a:gdLst/>
                <a:ahLst/>
                <a:cxnLst/>
                <a:rect l="l" t="t" r="r" b="b"/>
                <a:pathLst>
                  <a:path w="830310" h="830310">
                    <a:moveTo>
                      <a:pt x="415155" y="0"/>
                    </a:moveTo>
                    <a:cubicBezTo>
                      <a:pt x="185871" y="0"/>
                      <a:pt x="0" y="185871"/>
                      <a:pt x="0" y="415155"/>
                    </a:cubicBezTo>
                    <a:cubicBezTo>
                      <a:pt x="0" y="644439"/>
                      <a:pt x="185871" y="830310"/>
                      <a:pt x="415155" y="830310"/>
                    </a:cubicBezTo>
                    <a:cubicBezTo>
                      <a:pt x="644439" y="830310"/>
                      <a:pt x="830310" y="644439"/>
                      <a:pt x="830310" y="415155"/>
                    </a:cubicBezTo>
                    <a:cubicBezTo>
                      <a:pt x="830310" y="185871"/>
                      <a:pt x="644439" y="0"/>
                      <a:pt x="415155" y="0"/>
                    </a:cubicBezTo>
                    <a:close/>
                  </a:path>
                </a:pathLst>
              </a:custGeom>
              <a:solidFill>
                <a:srgbClr val="FFFFFF"/>
              </a:solidFill>
              <a:ln w="285750" cap="sq">
                <a:solidFill>
                  <a:srgbClr val="CBA188"/>
                </a:solidFill>
                <a:prstDash val="solid"/>
                <a:miter/>
              </a:ln>
            </p:spPr>
            <p:txBody>
              <a:bodyPr/>
              <a:lstStyle/>
              <a:p>
                <a:endParaRPr lang="en-US"/>
              </a:p>
            </p:txBody>
          </p:sp>
          <p:sp>
            <p:nvSpPr>
              <p:cNvPr id="41" name="TextBox 41"/>
              <p:cNvSpPr txBox="1"/>
              <p:nvPr/>
            </p:nvSpPr>
            <p:spPr>
              <a:xfrm>
                <a:off x="77842" y="39742"/>
                <a:ext cx="674627" cy="712727"/>
              </a:xfrm>
              <a:prstGeom prst="rect">
                <a:avLst/>
              </a:prstGeom>
            </p:spPr>
            <p:txBody>
              <a:bodyPr lIns="50800" tIns="50800" rIns="50800" bIns="50800" rtlCol="0" anchor="ctr"/>
              <a:lstStyle/>
              <a:p>
                <a:pPr algn="ctr">
                  <a:lnSpc>
                    <a:spcPts val="2659"/>
                  </a:lnSpc>
                  <a:spcBef>
                    <a:spcPct val="0"/>
                  </a:spcBef>
                </a:pPr>
                <a:endParaRPr/>
              </a:p>
            </p:txBody>
          </p:sp>
        </p:grpSp>
        <p:grpSp>
          <p:nvGrpSpPr>
            <p:cNvPr id="42" name="Group 42"/>
            <p:cNvGrpSpPr/>
            <p:nvPr/>
          </p:nvGrpSpPr>
          <p:grpSpPr>
            <a:xfrm>
              <a:off x="1191385" y="5377079"/>
              <a:ext cx="3627776" cy="3696306"/>
              <a:chOff x="0" y="0"/>
              <a:chExt cx="1031215" cy="1050695"/>
            </a:xfrm>
          </p:grpSpPr>
          <p:sp>
            <p:nvSpPr>
              <p:cNvPr id="43" name="Freeform 43"/>
              <p:cNvSpPr/>
              <p:nvPr/>
            </p:nvSpPr>
            <p:spPr>
              <a:xfrm>
                <a:off x="0" y="0"/>
                <a:ext cx="1031215" cy="1050695"/>
              </a:xfrm>
              <a:custGeom>
                <a:avLst/>
                <a:gdLst/>
                <a:ahLst/>
                <a:cxnLst/>
                <a:rect l="l" t="t" r="r" b="b"/>
                <a:pathLst>
                  <a:path w="830310" h="830310">
                    <a:moveTo>
                      <a:pt x="415155" y="0"/>
                    </a:moveTo>
                    <a:cubicBezTo>
                      <a:pt x="185871" y="0"/>
                      <a:pt x="0" y="185871"/>
                      <a:pt x="0" y="415155"/>
                    </a:cubicBezTo>
                    <a:cubicBezTo>
                      <a:pt x="0" y="644439"/>
                      <a:pt x="185871" y="830310"/>
                      <a:pt x="415155" y="830310"/>
                    </a:cubicBezTo>
                    <a:cubicBezTo>
                      <a:pt x="644439" y="830310"/>
                      <a:pt x="830310" y="644439"/>
                      <a:pt x="830310" y="415155"/>
                    </a:cubicBezTo>
                    <a:cubicBezTo>
                      <a:pt x="830310" y="185871"/>
                      <a:pt x="644439" y="0"/>
                      <a:pt x="415155" y="0"/>
                    </a:cubicBezTo>
                    <a:close/>
                  </a:path>
                </a:pathLst>
              </a:custGeom>
              <a:solidFill>
                <a:srgbClr val="FFFFFF"/>
              </a:solidFill>
              <a:ln w="285750" cap="sq">
                <a:solidFill>
                  <a:srgbClr val="B2B2CF"/>
                </a:solidFill>
                <a:prstDash val="solid"/>
                <a:miter/>
              </a:ln>
            </p:spPr>
            <p:txBody>
              <a:bodyPr/>
              <a:lstStyle/>
              <a:p>
                <a:endParaRPr lang="en-US"/>
              </a:p>
            </p:txBody>
          </p:sp>
          <p:sp>
            <p:nvSpPr>
              <p:cNvPr id="44" name="TextBox 44"/>
              <p:cNvSpPr txBox="1"/>
              <p:nvPr/>
            </p:nvSpPr>
            <p:spPr>
              <a:xfrm>
                <a:off x="77842" y="39742"/>
                <a:ext cx="674627" cy="712727"/>
              </a:xfrm>
              <a:prstGeom prst="rect">
                <a:avLst/>
              </a:prstGeom>
            </p:spPr>
            <p:txBody>
              <a:bodyPr lIns="50800" tIns="50800" rIns="50800" bIns="50800" rtlCol="0" anchor="ctr"/>
              <a:lstStyle/>
              <a:p>
                <a:pPr algn="ctr">
                  <a:lnSpc>
                    <a:spcPts val="2659"/>
                  </a:lnSpc>
                  <a:spcBef>
                    <a:spcPct val="0"/>
                  </a:spcBef>
                </a:pPr>
                <a:endParaRPr/>
              </a:p>
            </p:txBody>
          </p:sp>
        </p:grpSp>
        <p:grpSp>
          <p:nvGrpSpPr>
            <p:cNvPr id="45" name="Group 45"/>
            <p:cNvGrpSpPr/>
            <p:nvPr/>
          </p:nvGrpSpPr>
          <p:grpSpPr>
            <a:xfrm rot="1374254">
              <a:off x="1052548" y="1650324"/>
              <a:ext cx="2734898" cy="836293"/>
              <a:chOff x="-108170" y="-38100"/>
              <a:chExt cx="540226" cy="165193"/>
            </a:xfrm>
          </p:grpSpPr>
          <p:sp>
            <p:nvSpPr>
              <p:cNvPr id="46" name="Freeform 46"/>
              <p:cNvSpPr/>
              <p:nvPr/>
            </p:nvSpPr>
            <p:spPr>
              <a:xfrm>
                <a:off x="-108170" y="51834"/>
                <a:ext cx="432056" cy="75259"/>
              </a:xfrm>
              <a:custGeom>
                <a:avLst/>
                <a:gdLst/>
                <a:ahLst/>
                <a:cxnLst/>
                <a:rect l="l" t="t" r="r" b="b"/>
                <a:pathLst>
                  <a:path w="432056" h="75259">
                    <a:moveTo>
                      <a:pt x="0" y="0"/>
                    </a:moveTo>
                    <a:lnTo>
                      <a:pt x="432056" y="0"/>
                    </a:lnTo>
                    <a:lnTo>
                      <a:pt x="432056" y="75259"/>
                    </a:lnTo>
                    <a:lnTo>
                      <a:pt x="0" y="75259"/>
                    </a:lnTo>
                    <a:close/>
                  </a:path>
                </a:pathLst>
              </a:custGeom>
              <a:solidFill>
                <a:srgbClr val="CBA188"/>
              </a:solidFill>
            </p:spPr>
            <p:txBody>
              <a:bodyPr/>
              <a:lstStyle/>
              <a:p>
                <a:endParaRPr lang="en-US"/>
              </a:p>
            </p:txBody>
          </p:sp>
          <p:sp>
            <p:nvSpPr>
              <p:cNvPr id="47" name="TextBox 47"/>
              <p:cNvSpPr txBox="1"/>
              <p:nvPr/>
            </p:nvSpPr>
            <p:spPr>
              <a:xfrm>
                <a:off x="0" y="-38100"/>
                <a:ext cx="432056" cy="113359"/>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rot="5629222">
              <a:off x="114130" y="4966409"/>
              <a:ext cx="2843989" cy="646661"/>
              <a:chOff x="-24991" y="-38100"/>
              <a:chExt cx="561776" cy="127735"/>
            </a:xfrm>
          </p:grpSpPr>
          <p:sp>
            <p:nvSpPr>
              <p:cNvPr id="49" name="Freeform 49"/>
              <p:cNvSpPr/>
              <p:nvPr/>
            </p:nvSpPr>
            <p:spPr>
              <a:xfrm>
                <a:off x="-24991" y="14376"/>
                <a:ext cx="536785" cy="75259"/>
              </a:xfrm>
              <a:custGeom>
                <a:avLst/>
                <a:gdLst/>
                <a:ahLst/>
                <a:cxnLst/>
                <a:rect l="l" t="t" r="r" b="b"/>
                <a:pathLst>
                  <a:path w="536785" h="75259">
                    <a:moveTo>
                      <a:pt x="0" y="0"/>
                    </a:moveTo>
                    <a:lnTo>
                      <a:pt x="536785" y="0"/>
                    </a:lnTo>
                    <a:lnTo>
                      <a:pt x="536785" y="75259"/>
                    </a:lnTo>
                    <a:lnTo>
                      <a:pt x="0" y="75259"/>
                    </a:lnTo>
                    <a:close/>
                  </a:path>
                </a:pathLst>
              </a:custGeom>
              <a:solidFill>
                <a:srgbClr val="B2B2CF"/>
              </a:solidFill>
            </p:spPr>
            <p:txBody>
              <a:bodyPr/>
              <a:lstStyle/>
              <a:p>
                <a:endParaRPr lang="en-US"/>
              </a:p>
            </p:txBody>
          </p:sp>
          <p:sp>
            <p:nvSpPr>
              <p:cNvPr id="50" name="TextBox 50"/>
              <p:cNvSpPr txBox="1"/>
              <p:nvPr/>
            </p:nvSpPr>
            <p:spPr>
              <a:xfrm>
                <a:off x="0" y="-38100"/>
                <a:ext cx="536785" cy="113359"/>
              </a:xfrm>
              <a:prstGeom prst="rect">
                <a:avLst/>
              </a:prstGeom>
            </p:spPr>
            <p:txBody>
              <a:bodyPr lIns="50800" tIns="50800" rIns="50800" bIns="50800" rtlCol="0" anchor="ctr"/>
              <a:lstStyle/>
              <a:p>
                <a:pPr algn="ctr">
                  <a:lnSpc>
                    <a:spcPts val="2659"/>
                  </a:lnSpc>
                </a:pPr>
                <a:endParaRPr/>
              </a:p>
            </p:txBody>
          </p:sp>
        </p:grpSp>
        <p:grpSp>
          <p:nvGrpSpPr>
            <p:cNvPr id="51" name="Group 51"/>
            <p:cNvGrpSpPr/>
            <p:nvPr/>
          </p:nvGrpSpPr>
          <p:grpSpPr>
            <a:xfrm>
              <a:off x="727767" y="1695424"/>
              <a:ext cx="1244389" cy="1244389"/>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53" name="TextBox 5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254106" y="3370585"/>
              <a:ext cx="1244389" cy="1244389"/>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dash"/>
                <a:miter/>
              </a:ln>
            </p:spPr>
            <p:txBody>
              <a:bodyPr/>
              <a:lstStyle/>
              <a:p>
                <a:endParaRPr lang="en-US"/>
              </a:p>
            </p:txBody>
          </p:sp>
          <p:sp>
            <p:nvSpPr>
              <p:cNvPr id="56" name="TextBox 5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9" name="TextBox 59"/>
            <p:cNvSpPr txBox="1"/>
            <p:nvPr/>
          </p:nvSpPr>
          <p:spPr>
            <a:xfrm>
              <a:off x="3523085" y="1311373"/>
              <a:ext cx="1597355" cy="307776"/>
            </a:xfrm>
            <a:prstGeom prst="rect">
              <a:avLst/>
            </a:prstGeom>
          </p:spPr>
          <p:txBody>
            <a:bodyPr lIns="0" tIns="0" rIns="0" bIns="0" rtlCol="0" anchor="t">
              <a:spAutoFit/>
            </a:bodyPr>
            <a:lstStyle/>
            <a:p>
              <a:pPr algn="ctr">
                <a:lnSpc>
                  <a:spcPts val="1759"/>
                </a:lnSpc>
              </a:pPr>
              <a:endParaRPr lang="en-US" sz="1599" dirty="0">
                <a:solidFill>
                  <a:srgbClr val="404040"/>
                </a:solidFill>
                <a:latin typeface="Public Sans"/>
                <a:ea typeface="Public Sans"/>
                <a:cs typeface="Public Sans"/>
                <a:sym typeface="Public Sans"/>
              </a:endParaRPr>
            </a:p>
          </p:txBody>
        </p:sp>
      </p:grpSp>
      <p:sp>
        <p:nvSpPr>
          <p:cNvPr id="61" name="TextBox 56"/>
          <p:cNvSpPr txBox="1"/>
          <p:nvPr/>
        </p:nvSpPr>
        <p:spPr>
          <a:xfrm>
            <a:off x="13639800" y="4076700"/>
            <a:ext cx="2895600" cy="307777"/>
          </a:xfrm>
          <a:prstGeom prst="rect">
            <a:avLst/>
          </a:prstGeom>
        </p:spPr>
        <p:txBody>
          <a:bodyPr wrap="square" lIns="0" tIns="0" rIns="0" bIns="0" rtlCol="0" anchor="t">
            <a:spAutoFit/>
          </a:bodyPr>
          <a:lstStyle/>
          <a:p>
            <a:pPr algn="ctr">
              <a:spcBef>
                <a:spcPct val="0"/>
              </a:spcBef>
            </a:pPr>
            <a:r>
              <a:rPr lang="ar-SA" altLang="en-US" sz="2000" b="1" dirty="0">
                <a:latin typeface="Tajawal Bold" panose="020B0604020202020204" charset="-78"/>
                <a:cs typeface="Tajawal Bold" panose="020B0604020202020204" charset="-78"/>
              </a:rPr>
              <a:t>تبسيط التنظيم</a:t>
            </a:r>
          </a:p>
        </p:txBody>
      </p:sp>
      <p:sp>
        <p:nvSpPr>
          <p:cNvPr id="62" name="TextBox 58"/>
          <p:cNvSpPr txBox="1"/>
          <p:nvPr/>
        </p:nvSpPr>
        <p:spPr>
          <a:xfrm>
            <a:off x="11811000" y="7505700"/>
            <a:ext cx="2269387" cy="830997"/>
          </a:xfrm>
          <a:prstGeom prst="rect">
            <a:avLst/>
          </a:prstGeom>
        </p:spPr>
        <p:txBody>
          <a:bodyPr wrap="square" lIns="0" tIns="0" rIns="0" bIns="0" rtlCol="0" anchor="t">
            <a:spAutoFit/>
          </a:bodyPr>
          <a:lstStyle/>
          <a:p>
            <a:pPr algn="ctr">
              <a:spcBef>
                <a:spcPct val="0"/>
              </a:spcBef>
            </a:pPr>
            <a:r>
              <a:rPr lang="ar-SA" altLang="en-US" b="1" dirty="0">
                <a:latin typeface="Tajawal Bold" panose="020B0604020202020204" charset="-78"/>
                <a:cs typeface="Tajawal Bold" panose="020B0604020202020204" charset="-78"/>
              </a:rPr>
              <a:t>إيجاد الانسجام والتكامل بين الخطط والبرامج والسياسات.</a:t>
            </a:r>
          </a:p>
        </p:txBody>
      </p:sp>
      <p:sp>
        <p:nvSpPr>
          <p:cNvPr id="63" name="Rounded Rectangle 62"/>
          <p:cNvSpPr/>
          <p:nvPr/>
        </p:nvSpPr>
        <p:spPr>
          <a:xfrm>
            <a:off x="2133600" y="190500"/>
            <a:ext cx="135636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51"/>
          <p:cNvSpPr txBox="1"/>
          <p:nvPr/>
        </p:nvSpPr>
        <p:spPr>
          <a:xfrm>
            <a:off x="2590801" y="276225"/>
            <a:ext cx="12877800" cy="986809"/>
          </a:xfrm>
          <a:prstGeom prst="rect">
            <a:avLst/>
          </a:prstGeom>
        </p:spPr>
        <p:txBody>
          <a:bodyPr wrap="square" lIns="0" tIns="0" rIns="0" bIns="0" rtlCol="0" anchor="t">
            <a:spAutoFit/>
          </a:bodyPr>
          <a:lstStyle/>
          <a:p>
            <a:pPr algn="ctr">
              <a:lnSpc>
                <a:spcPts val="8539"/>
              </a:lnSpc>
              <a:spcBef>
                <a:spcPct val="0"/>
              </a:spcBef>
            </a:pPr>
            <a:r>
              <a:rPr lang="en-US" sz="4400" b="1" dirty="0">
                <a:solidFill>
                  <a:schemeClr val="bg1"/>
                </a:solidFill>
                <a:latin typeface="Tajawal Bold"/>
                <a:ea typeface="Tajawal Bold"/>
                <a:cs typeface="Tajawal Bold"/>
                <a:sym typeface="Tajawal Bold"/>
                <a:rtl/>
              </a:rPr>
              <a:t>Effective Coordination  </a:t>
            </a:r>
            <a:r>
              <a:rPr lang="ar-EG" sz="4400" b="1" dirty="0">
                <a:solidFill>
                  <a:schemeClr val="bg1"/>
                </a:solidFill>
                <a:latin typeface="Tajawal Bold"/>
                <a:ea typeface="Tajawal Bold"/>
                <a:cs typeface="Tajawal Bold"/>
                <a:sym typeface="Tajawal Bold"/>
                <a:rtl/>
              </a:rPr>
              <a:t>خصائص التنسيق الفعال</a:t>
            </a:r>
          </a:p>
        </p:txBody>
      </p:sp>
      <p:grpSp>
        <p:nvGrpSpPr>
          <p:cNvPr id="65" name="Group 64"/>
          <p:cNvGrpSpPr/>
          <p:nvPr/>
        </p:nvGrpSpPr>
        <p:grpSpPr>
          <a:xfrm>
            <a:off x="17259300" y="0"/>
            <a:ext cx="1694792" cy="10287000"/>
            <a:chOff x="0" y="0"/>
            <a:chExt cx="446365" cy="2709333"/>
          </a:xfrm>
        </p:grpSpPr>
        <p:sp>
          <p:nvSpPr>
            <p:cNvPr id="66" name="Freeform 6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67" name="TextBox 66"/>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68" name="Group 8"/>
          <p:cNvGrpSpPr/>
          <p:nvPr/>
        </p:nvGrpSpPr>
        <p:grpSpPr>
          <a:xfrm>
            <a:off x="0" y="6690087"/>
            <a:ext cx="1028700" cy="3177813"/>
            <a:chOff x="0" y="0"/>
            <a:chExt cx="812800" cy="2510865"/>
          </a:xfrm>
        </p:grpSpPr>
        <p:sp>
          <p:nvSpPr>
            <p:cNvPr id="69"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70"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71" name="Group 48"/>
          <p:cNvGrpSpPr/>
          <p:nvPr/>
        </p:nvGrpSpPr>
        <p:grpSpPr>
          <a:xfrm>
            <a:off x="275116" y="1255557"/>
            <a:ext cx="1028700" cy="1028700"/>
            <a:chOff x="0" y="0"/>
            <a:chExt cx="812800" cy="812800"/>
          </a:xfrm>
        </p:grpSpPr>
        <p:sp>
          <p:nvSpPr>
            <p:cNvPr id="72"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73"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latin typeface="Tajawal Bold" panose="020B0604020202020204" charset="-78"/>
                <a:cs typeface="Tajawal Bold" panose="020B0604020202020204" charset="-78"/>
              </a:endParaRPr>
            </a:p>
          </p:txBody>
        </p:sp>
      </p:grpSp>
      <p:sp>
        <p:nvSpPr>
          <p:cNvPr id="75"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76" name="TextBox 75"/>
          <p:cNvSpPr txBox="1"/>
          <p:nvPr/>
        </p:nvSpPr>
        <p:spPr>
          <a:xfrm>
            <a:off x="9448800" y="9702225"/>
            <a:ext cx="686132" cy="523220"/>
          </a:xfrm>
          <a:prstGeom prst="rect">
            <a:avLst/>
          </a:prstGeom>
          <a:noFill/>
        </p:spPr>
        <p:txBody>
          <a:bodyPr wrap="square" rtlCol="0">
            <a:spAutoFit/>
          </a:bodyPr>
          <a:lstStyle/>
          <a:p>
            <a:pPr algn="ctr"/>
            <a:r>
              <a:rPr lang="ar-EG" sz="2800" b="1" dirty="0">
                <a:solidFill>
                  <a:schemeClr val="bg1"/>
                </a:solidFill>
              </a:rPr>
              <a:t>13</a:t>
            </a:r>
            <a:endParaRPr lang="en-US" sz="2800" b="1" dirty="0">
              <a:solidFill>
                <a:schemeClr val="bg1"/>
              </a:solidFill>
            </a:endParaRPr>
          </a:p>
        </p:txBody>
      </p:sp>
      <p:sp>
        <p:nvSpPr>
          <p:cNvPr id="28" name="Rectangle 7">
            <a:extLst>
              <a:ext uri="{FF2B5EF4-FFF2-40B4-BE49-F238E27FC236}">
                <a16:creationId xmlns:a16="http://schemas.microsoft.com/office/drawing/2014/main" id="{581717DC-3499-9DD9-0941-E26E35461AD3}"/>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2155144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44600" y="1714500"/>
            <a:ext cx="2122234" cy="2122234"/>
          </a:xfrm>
          <a:custGeom>
            <a:avLst/>
            <a:gdLst/>
            <a:ahLst/>
            <a:cxnLst/>
            <a:rect l="l" t="t" r="r" b="b"/>
            <a:pathLst>
              <a:path w="2122234" h="2122234">
                <a:moveTo>
                  <a:pt x="0" y="0"/>
                </a:moveTo>
                <a:lnTo>
                  <a:pt x="2122234" y="0"/>
                </a:lnTo>
                <a:lnTo>
                  <a:pt x="2122234" y="2122234"/>
                </a:lnTo>
                <a:lnTo>
                  <a:pt x="0" y="212223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276531" y="2652997"/>
            <a:ext cx="6790303" cy="6321773"/>
            <a:chOff x="0" y="0"/>
            <a:chExt cx="6350000" cy="5911850"/>
          </a:xfrm>
        </p:grpSpPr>
        <p:sp>
          <p:nvSpPr>
            <p:cNvPr id="4" name="Freeform 4"/>
            <p:cNvSpPr/>
            <p:nvPr/>
          </p:nvSpPr>
          <p:spPr>
            <a:xfrm flipH="1">
              <a:off x="302" y="0"/>
              <a:ext cx="6417310" cy="5911850"/>
            </a:xfrm>
            <a:custGeom>
              <a:avLst/>
              <a:gdLst/>
              <a:ahLst/>
              <a:cxnLst/>
              <a:rect l="l" t="t" r="r" b="b"/>
              <a:pathLst>
                <a:path w="6417310" h="5911850">
                  <a:moveTo>
                    <a:pt x="5201920" y="402590"/>
                  </a:moveTo>
                  <a:lnTo>
                    <a:pt x="6239510" y="2192020"/>
                  </a:lnTo>
                  <a:cubicBezTo>
                    <a:pt x="6417310" y="2498090"/>
                    <a:pt x="6374130" y="2884170"/>
                    <a:pt x="6134100" y="3144520"/>
                  </a:cubicBezTo>
                  <a:lnTo>
                    <a:pt x="3822700" y="5651500"/>
                  </a:lnTo>
                  <a:cubicBezTo>
                    <a:pt x="3670300" y="5817870"/>
                    <a:pt x="3454400" y="5911850"/>
                    <a:pt x="3229610" y="5911850"/>
                  </a:cubicBezTo>
                  <a:lnTo>
                    <a:pt x="807720" y="5911850"/>
                  </a:lnTo>
                  <a:cubicBezTo>
                    <a:pt x="361950" y="5911850"/>
                    <a:pt x="0" y="5549900"/>
                    <a:pt x="0" y="5104130"/>
                  </a:cubicBezTo>
                  <a:lnTo>
                    <a:pt x="0" y="1891030"/>
                  </a:lnTo>
                  <a:cubicBezTo>
                    <a:pt x="0" y="1724660"/>
                    <a:pt x="50800" y="1562100"/>
                    <a:pt x="147320" y="1426210"/>
                  </a:cubicBezTo>
                  <a:lnTo>
                    <a:pt x="909320" y="342900"/>
                  </a:lnTo>
                  <a:cubicBezTo>
                    <a:pt x="1060450" y="128270"/>
                    <a:pt x="1306830" y="0"/>
                    <a:pt x="1569720" y="0"/>
                  </a:cubicBezTo>
                  <a:lnTo>
                    <a:pt x="4503420" y="0"/>
                  </a:lnTo>
                  <a:cubicBezTo>
                    <a:pt x="4791710" y="0"/>
                    <a:pt x="5058410" y="153670"/>
                    <a:pt x="5201920" y="402590"/>
                  </a:cubicBezTo>
                  <a:close/>
                </a:path>
              </a:pathLst>
            </a:custGeom>
            <a:blipFill>
              <a:blip r:embed="rId3"/>
              <a:stretch>
                <a:fillRect r="-39640"/>
              </a:stretch>
            </a:blipFill>
          </p:spPr>
          <p:txBody>
            <a:bodyPr/>
            <a:lstStyle/>
            <a:p>
              <a:endParaRPr lang="en-US"/>
            </a:p>
          </p:txBody>
        </p:sp>
      </p:grpSp>
      <p:sp>
        <p:nvSpPr>
          <p:cNvPr id="6" name="Freeform 6"/>
          <p:cNvSpPr/>
          <p:nvPr/>
        </p:nvSpPr>
        <p:spPr>
          <a:xfrm>
            <a:off x="9295729" y="6526756"/>
            <a:ext cx="2122234" cy="2122234"/>
          </a:xfrm>
          <a:custGeom>
            <a:avLst/>
            <a:gdLst/>
            <a:ahLst/>
            <a:cxnLst/>
            <a:rect l="l" t="t" r="r" b="b"/>
            <a:pathLst>
              <a:path w="2122234" h="2122234">
                <a:moveTo>
                  <a:pt x="0" y="0"/>
                </a:moveTo>
                <a:lnTo>
                  <a:pt x="2122234" y="0"/>
                </a:lnTo>
                <a:lnTo>
                  <a:pt x="2122234" y="2122234"/>
                </a:lnTo>
                <a:lnTo>
                  <a:pt x="0" y="2122234"/>
                </a:lnTo>
                <a:lnTo>
                  <a:pt x="0" y="0"/>
                </a:lnTo>
                <a:close/>
              </a:path>
            </a:pathLst>
          </a:custGeom>
          <a:blipFill>
            <a:blip r:embed="rId2"/>
            <a:stretch>
              <a:fillRect/>
            </a:stretch>
          </a:blipFill>
        </p:spPr>
        <p:txBody>
          <a:bodyPr/>
          <a:lstStyle/>
          <a:p>
            <a:endParaRPr lang="en-US"/>
          </a:p>
        </p:txBody>
      </p:sp>
      <p:grpSp>
        <p:nvGrpSpPr>
          <p:cNvPr id="14" name="Group 14"/>
          <p:cNvGrpSpPr/>
          <p:nvPr/>
        </p:nvGrpSpPr>
        <p:grpSpPr>
          <a:xfrm>
            <a:off x="8600851" y="1840888"/>
            <a:ext cx="277095" cy="2770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a:off x="9021448" y="1840888"/>
            <a:ext cx="277095" cy="27709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3" name="Group 23"/>
          <p:cNvGrpSpPr/>
          <p:nvPr/>
        </p:nvGrpSpPr>
        <p:grpSpPr>
          <a:xfrm>
            <a:off x="9442044" y="1840888"/>
            <a:ext cx="277095" cy="27709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rot="5400000">
            <a:off x="15020051" y="8845287"/>
            <a:ext cx="277095" cy="27709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4" name="TextBox 34"/>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5" name="Group 35"/>
          <p:cNvGrpSpPr/>
          <p:nvPr/>
        </p:nvGrpSpPr>
        <p:grpSpPr>
          <a:xfrm rot="5400000">
            <a:off x="15020051" y="9265884"/>
            <a:ext cx="277095" cy="27709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7" name="TextBox 37"/>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8" name="Group 38"/>
          <p:cNvGrpSpPr/>
          <p:nvPr/>
        </p:nvGrpSpPr>
        <p:grpSpPr>
          <a:xfrm rot="5400000">
            <a:off x="14571010" y="8845287"/>
            <a:ext cx="277095" cy="27709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0" name="TextBox 40"/>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1" name="Group 41"/>
          <p:cNvGrpSpPr/>
          <p:nvPr/>
        </p:nvGrpSpPr>
        <p:grpSpPr>
          <a:xfrm rot="5400000">
            <a:off x="14571010" y="9265884"/>
            <a:ext cx="277095" cy="27709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3" name="TextBox 43"/>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4" name="Group 8"/>
          <p:cNvGrpSpPr/>
          <p:nvPr/>
        </p:nvGrpSpPr>
        <p:grpSpPr>
          <a:xfrm>
            <a:off x="0" y="6690087"/>
            <a:ext cx="1028700" cy="3177813"/>
            <a:chOff x="0" y="0"/>
            <a:chExt cx="812800" cy="2510865"/>
          </a:xfrm>
        </p:grpSpPr>
        <p:sp>
          <p:nvSpPr>
            <p:cNvPr id="4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47" name="Group 48"/>
          <p:cNvGrpSpPr/>
          <p:nvPr/>
        </p:nvGrpSpPr>
        <p:grpSpPr>
          <a:xfrm>
            <a:off x="0" y="0"/>
            <a:ext cx="1028700" cy="1028700"/>
            <a:chOff x="0" y="0"/>
            <a:chExt cx="812800" cy="812800"/>
          </a:xfrm>
        </p:grpSpPr>
        <p:sp>
          <p:nvSpPr>
            <p:cNvPr id="48"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9"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1" name="Group 50"/>
          <p:cNvGrpSpPr/>
          <p:nvPr/>
        </p:nvGrpSpPr>
        <p:grpSpPr>
          <a:xfrm>
            <a:off x="17259300" y="0"/>
            <a:ext cx="1694792" cy="10287000"/>
            <a:chOff x="0" y="0"/>
            <a:chExt cx="446365" cy="2709333"/>
          </a:xfrm>
        </p:grpSpPr>
        <p:sp>
          <p:nvSpPr>
            <p:cNvPr id="52" name="Freeform 51"/>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53" name="TextBox 52"/>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54" name="Rounded Rectangle 53"/>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1"/>
          <p:cNvSpPr txBox="1"/>
          <p:nvPr/>
        </p:nvSpPr>
        <p:spPr>
          <a:xfrm>
            <a:off x="6524443" y="276225"/>
            <a:ext cx="5159425" cy="1002197"/>
          </a:xfrm>
          <a:prstGeom prst="rect">
            <a:avLst/>
          </a:prstGeom>
        </p:spPr>
        <p:txBody>
          <a:bodyPr lIns="0" tIns="0" rIns="0" bIns="0" rtlCol="0" anchor="t">
            <a:spAutoFit/>
          </a:bodyPr>
          <a:lstStyle/>
          <a:p>
            <a:pPr algn="ctr" rtl="1">
              <a:lnSpc>
                <a:spcPts val="8539"/>
              </a:lnSpc>
              <a:spcBef>
                <a:spcPct val="0"/>
              </a:spcBef>
            </a:pPr>
            <a:r>
              <a:rPr lang="ar-EG" sz="4800" b="1" dirty="0">
                <a:solidFill>
                  <a:schemeClr val="bg1"/>
                </a:solidFill>
                <a:latin typeface="Tajawal Bold"/>
                <a:ea typeface="Tajawal Bold"/>
                <a:cs typeface="Tajawal Bold"/>
                <a:sym typeface="Tajawal Bold"/>
                <a:rtl/>
              </a:rPr>
              <a:t>1- تبسيط التنظيم</a:t>
            </a:r>
          </a:p>
        </p:txBody>
      </p:sp>
      <p:sp>
        <p:nvSpPr>
          <p:cNvPr id="6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63" name="TextBox 62"/>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10</a:t>
            </a:r>
            <a:endParaRPr lang="en-US" sz="3200" b="1" dirty="0">
              <a:solidFill>
                <a:schemeClr val="bg1"/>
              </a:solidFill>
            </a:endParaRPr>
          </a:p>
        </p:txBody>
      </p:sp>
      <p:sp>
        <p:nvSpPr>
          <p:cNvPr id="64" name="Rectangle 7"/>
          <p:cNvSpPr>
            <a:spLocks noChangeArrowheads="1"/>
          </p:cNvSpPr>
          <p:nvPr/>
        </p:nvSpPr>
        <p:spPr bwMode="auto">
          <a:xfrm>
            <a:off x="-17060" y="9925049"/>
            <a:ext cx="1217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      الشميمري</a:t>
            </a:r>
          </a:p>
        </p:txBody>
      </p:sp>
      <p:sp>
        <p:nvSpPr>
          <p:cNvPr id="50" name="Rectangle 29"/>
          <p:cNvSpPr>
            <a:spLocks noChangeArrowheads="1"/>
          </p:cNvSpPr>
          <p:nvPr/>
        </p:nvSpPr>
        <p:spPr bwMode="auto">
          <a:xfrm>
            <a:off x="762000" y="3009900"/>
            <a:ext cx="8255000" cy="286232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تقسيم العمل بين الإدارات:</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يساعد تقسيم العمل بين الإدارات على تنسيق جهود العاملين بسهولة أكبر كما أنه يسهم في إنشاء الصلات الاجتماعية بين العاملين وتبادل البيانات بينهم بسهولة و بذلك يوجد التنسيق والتكامل بين جهود العاملين.</a:t>
            </a:r>
          </a:p>
        </p:txBody>
      </p:sp>
      <p:sp>
        <p:nvSpPr>
          <p:cNvPr id="56" name="Rectangle 29"/>
          <p:cNvSpPr>
            <a:spLocks noChangeArrowheads="1"/>
          </p:cNvSpPr>
          <p:nvPr/>
        </p:nvSpPr>
        <p:spPr bwMode="auto">
          <a:xfrm>
            <a:off x="762000" y="6210300"/>
            <a:ext cx="8253413" cy="286232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وضوح التنظيم والخطط:</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يساعد على تحديد الاختصاصات والسلطات والنظم التفصيلية ويسهل معرفة كل مشرف بمهمته المحددة ويمنع انعدام التنسيق الاختياري بين المشرفين فالتنظيم والتخطيط يسهل وضوح المهام بينهم.</a:t>
            </a:r>
            <a:endParaRPr lang="en-US" sz="3000" dirty="0">
              <a:solidFill>
                <a:schemeClr val="tx1">
                  <a:lumMod val="95000"/>
                  <a:lumOff val="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91767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grpSp>
        <p:nvGrpSpPr>
          <p:cNvPr id="3" name="Group 3"/>
          <p:cNvGrpSpPr>
            <a:grpSpLocks noChangeAspect="1"/>
          </p:cNvGrpSpPr>
          <p:nvPr/>
        </p:nvGrpSpPr>
        <p:grpSpPr>
          <a:xfrm rot="-1083260">
            <a:off x="10417433" y="-6581"/>
            <a:ext cx="10996799" cy="11357494"/>
            <a:chOff x="0" y="0"/>
            <a:chExt cx="6350000" cy="6558280"/>
          </a:xfrm>
        </p:grpSpPr>
        <p:sp>
          <p:nvSpPr>
            <p:cNvPr id="4" name="Freeform 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7567" r="-27567"/>
              </a:stretch>
            </a:blipFill>
          </p:spPr>
          <p:txBody>
            <a:bodyPr/>
            <a:lstStyle/>
            <a:p>
              <a:endParaRPr lang="en-US"/>
            </a:p>
          </p:txBody>
        </p:sp>
        <p:sp>
          <p:nvSpPr>
            <p:cNvPr id="5" name="Freeform 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92900"/>
            </a:solidFill>
          </p:spPr>
          <p:txBody>
            <a:bodyPr/>
            <a:lstStyle/>
            <a:p>
              <a:endParaRPr lang="en-US"/>
            </a:p>
          </p:txBody>
        </p:sp>
      </p:grpSp>
      <p:grpSp>
        <p:nvGrpSpPr>
          <p:cNvPr id="6" name="Group 6"/>
          <p:cNvGrpSpPr/>
          <p:nvPr/>
        </p:nvGrpSpPr>
        <p:grpSpPr>
          <a:xfrm>
            <a:off x="-1441217" y="266297"/>
            <a:ext cx="2882434" cy="28824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sp>
        <p:nvSpPr>
          <p:cNvPr id="9" name="Freeform 9"/>
          <p:cNvSpPr/>
          <p:nvPr/>
        </p:nvSpPr>
        <p:spPr>
          <a:xfrm rot="-1059828">
            <a:off x="-1336143" y="-793634"/>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0" name="Freeform 10"/>
          <p:cNvSpPr/>
          <p:nvPr/>
        </p:nvSpPr>
        <p:spPr>
          <a:xfrm rot="9531374">
            <a:off x="15732882" y="8718379"/>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1" name="TextBox 11"/>
          <p:cNvSpPr txBox="1"/>
          <p:nvPr/>
        </p:nvSpPr>
        <p:spPr>
          <a:xfrm>
            <a:off x="0" y="4070220"/>
            <a:ext cx="9634475" cy="5701817"/>
          </a:xfrm>
          <a:prstGeom prst="rect">
            <a:avLst/>
          </a:prstGeom>
        </p:spPr>
        <p:txBody>
          <a:bodyPr lIns="0" tIns="0" rIns="0" bIns="0" rtlCol="0" anchor="t">
            <a:spAutoFit/>
          </a:bodyPr>
          <a:lstStyle/>
          <a:p>
            <a:pPr algn="ctr">
              <a:lnSpc>
                <a:spcPct val="100000"/>
              </a:lnSpc>
              <a:spcBef>
                <a:spcPct val="0"/>
              </a:spcBef>
              <a:buFontTx/>
              <a:buNone/>
            </a:pPr>
            <a:r>
              <a:rPr lang="ar-SA" altLang="en-US" sz="6776" b="1" dirty="0">
                <a:solidFill>
                  <a:srgbClr val="000000"/>
                </a:solidFill>
                <a:latin typeface="Tajawal Bold"/>
                <a:ea typeface="Tajawal Bold"/>
                <a:cs typeface="Tajawal Bold"/>
                <a:rtl/>
              </a:rPr>
              <a:t>الفصل السادس</a:t>
            </a:r>
          </a:p>
          <a:p>
            <a:pPr algn="ctr">
              <a:lnSpc>
                <a:spcPct val="100000"/>
              </a:lnSpc>
              <a:spcBef>
                <a:spcPct val="0"/>
              </a:spcBef>
              <a:buFontTx/>
              <a:buNone/>
            </a:pPr>
            <a:r>
              <a:rPr lang="ar-SA" altLang="en-US" sz="6776" b="1" dirty="0">
                <a:solidFill>
                  <a:srgbClr val="000000"/>
                </a:solidFill>
                <a:latin typeface="Tajawal Bold"/>
                <a:ea typeface="Tajawal Bold"/>
                <a:cs typeface="Tajawal Bold"/>
                <a:rtl/>
              </a:rPr>
              <a:t>التنسيق</a:t>
            </a:r>
          </a:p>
          <a:p>
            <a:pPr algn="ctr">
              <a:lnSpc>
                <a:spcPts val="14136"/>
              </a:lnSpc>
            </a:pPr>
            <a:r>
              <a:rPr lang="en-US" sz="6000" b="1" kern="0" dirty="0">
                <a:solidFill>
                  <a:schemeClr val="accent3">
                    <a:lumMod val="75000"/>
                  </a:schemeClr>
                </a:solidFill>
                <a:latin typeface="Bodoni MT"/>
                <a:ea typeface="Verdana"/>
                <a:cs typeface="Verdana"/>
              </a:rPr>
              <a:t>Coordination</a:t>
            </a:r>
            <a:endParaRPr lang="ar-SA" sz="6000" b="1" kern="0" dirty="0">
              <a:solidFill>
                <a:schemeClr val="accent3">
                  <a:lumMod val="75000"/>
                </a:schemeClr>
              </a:solidFill>
              <a:latin typeface="Bodoni MT"/>
              <a:ea typeface="Verdana"/>
            </a:endParaRPr>
          </a:p>
          <a:p>
            <a:pPr algn="ctr">
              <a:lnSpc>
                <a:spcPts val="14136"/>
              </a:lnSpc>
            </a:pPr>
            <a:endParaRPr lang="ar-EG" sz="6000" b="1" spc="586" dirty="0">
              <a:solidFill>
                <a:srgbClr val="000000"/>
              </a:solidFill>
              <a:latin typeface="Sakkal Majalla" panose="02000000000000000000" pitchFamily="2" charset="-78"/>
              <a:ea typeface="Tajawal Bold"/>
              <a:cs typeface="Sakkal Majalla" panose="02000000000000000000" pitchFamily="2" charset="-78"/>
              <a:sym typeface="Tajawal Bold"/>
              <a:rtl/>
            </a:endParaRPr>
          </a:p>
        </p:txBody>
      </p:sp>
      <p:sp>
        <p:nvSpPr>
          <p:cNvPr id="1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13"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14" name="TextBox 13"/>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2"/>
          <p:cNvSpPr/>
          <p:nvPr/>
        </p:nvSpPr>
        <p:spPr>
          <a:xfrm rot="162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2" name="Freeform 2"/>
          <p:cNvSpPr/>
          <p:nvPr/>
        </p:nvSpPr>
        <p:spPr>
          <a:xfrm>
            <a:off x="14249400" y="723900"/>
            <a:ext cx="2122234" cy="2122234"/>
          </a:xfrm>
          <a:custGeom>
            <a:avLst/>
            <a:gdLst/>
            <a:ahLst/>
            <a:cxnLst/>
            <a:rect l="l" t="t" r="r" b="b"/>
            <a:pathLst>
              <a:path w="2122234" h="2122234">
                <a:moveTo>
                  <a:pt x="0" y="0"/>
                </a:moveTo>
                <a:lnTo>
                  <a:pt x="2122234" y="0"/>
                </a:lnTo>
                <a:lnTo>
                  <a:pt x="2122234" y="2122234"/>
                </a:lnTo>
                <a:lnTo>
                  <a:pt x="0" y="2122234"/>
                </a:lnTo>
                <a:lnTo>
                  <a:pt x="0" y="0"/>
                </a:lnTo>
                <a:close/>
              </a:path>
            </a:pathLst>
          </a:custGeom>
          <a:blipFill>
            <a:blip r:embed="rId3"/>
            <a:stretch>
              <a:fillRect/>
            </a:stretch>
          </a:blipFill>
        </p:spPr>
        <p:txBody>
          <a:bodyPr/>
          <a:lstStyle/>
          <a:p>
            <a:endParaRPr lang="en-US"/>
          </a:p>
        </p:txBody>
      </p:sp>
      <p:sp>
        <p:nvSpPr>
          <p:cNvPr id="6" name="Freeform 6"/>
          <p:cNvSpPr/>
          <p:nvPr/>
        </p:nvSpPr>
        <p:spPr>
          <a:xfrm>
            <a:off x="2514600" y="8164766"/>
            <a:ext cx="2122234" cy="2122234"/>
          </a:xfrm>
          <a:custGeom>
            <a:avLst/>
            <a:gdLst/>
            <a:ahLst/>
            <a:cxnLst/>
            <a:rect l="l" t="t" r="r" b="b"/>
            <a:pathLst>
              <a:path w="2122234" h="2122234">
                <a:moveTo>
                  <a:pt x="0" y="0"/>
                </a:moveTo>
                <a:lnTo>
                  <a:pt x="2122234" y="0"/>
                </a:lnTo>
                <a:lnTo>
                  <a:pt x="2122234" y="2122234"/>
                </a:lnTo>
                <a:lnTo>
                  <a:pt x="0" y="2122234"/>
                </a:lnTo>
                <a:lnTo>
                  <a:pt x="0" y="0"/>
                </a:lnTo>
                <a:close/>
              </a:path>
            </a:pathLst>
          </a:custGeom>
          <a:blipFill>
            <a:blip r:embed="rId3"/>
            <a:stretch>
              <a:fillRect/>
            </a:stretch>
          </a:blipFill>
        </p:spPr>
        <p:txBody>
          <a:bodyPr/>
          <a:lstStyle/>
          <a:p>
            <a:endParaRPr lang="en-US"/>
          </a:p>
        </p:txBody>
      </p:sp>
      <p:grpSp>
        <p:nvGrpSpPr>
          <p:cNvPr id="14" name="Group 14"/>
          <p:cNvGrpSpPr/>
          <p:nvPr/>
        </p:nvGrpSpPr>
        <p:grpSpPr>
          <a:xfrm>
            <a:off x="8600851" y="1840888"/>
            <a:ext cx="277095" cy="2770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a:off x="9021448" y="1840888"/>
            <a:ext cx="277095" cy="27709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3" name="Group 23"/>
          <p:cNvGrpSpPr/>
          <p:nvPr/>
        </p:nvGrpSpPr>
        <p:grpSpPr>
          <a:xfrm>
            <a:off x="9442044" y="1840888"/>
            <a:ext cx="277095" cy="27709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rot="5400000">
            <a:off x="16451041" y="9371103"/>
            <a:ext cx="277095" cy="27709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4" name="TextBox 34"/>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5" name="Group 35"/>
          <p:cNvGrpSpPr/>
          <p:nvPr/>
        </p:nvGrpSpPr>
        <p:grpSpPr>
          <a:xfrm rot="5400000">
            <a:off x="16451041" y="9791700"/>
            <a:ext cx="277095" cy="27709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7" name="TextBox 37"/>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8" name="Group 38"/>
          <p:cNvGrpSpPr/>
          <p:nvPr/>
        </p:nvGrpSpPr>
        <p:grpSpPr>
          <a:xfrm rot="5400000">
            <a:off x="16002000" y="9371103"/>
            <a:ext cx="277095" cy="27709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0" name="TextBox 40"/>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1" name="Group 41"/>
          <p:cNvGrpSpPr/>
          <p:nvPr/>
        </p:nvGrpSpPr>
        <p:grpSpPr>
          <a:xfrm rot="5400000">
            <a:off x="16002000" y="9791700"/>
            <a:ext cx="277095" cy="27709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3" name="TextBox 43"/>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4" name="Group 8"/>
          <p:cNvGrpSpPr/>
          <p:nvPr/>
        </p:nvGrpSpPr>
        <p:grpSpPr>
          <a:xfrm>
            <a:off x="0" y="6690087"/>
            <a:ext cx="1028700" cy="3177813"/>
            <a:chOff x="0" y="0"/>
            <a:chExt cx="812800" cy="2510865"/>
          </a:xfrm>
        </p:grpSpPr>
        <p:sp>
          <p:nvSpPr>
            <p:cNvPr id="4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47" name="Group 48"/>
          <p:cNvGrpSpPr/>
          <p:nvPr/>
        </p:nvGrpSpPr>
        <p:grpSpPr>
          <a:xfrm>
            <a:off x="0" y="0"/>
            <a:ext cx="1028700" cy="1028700"/>
            <a:chOff x="0" y="0"/>
            <a:chExt cx="812800" cy="812800"/>
          </a:xfrm>
        </p:grpSpPr>
        <p:sp>
          <p:nvSpPr>
            <p:cNvPr id="48"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9"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1" name="Group 50"/>
          <p:cNvGrpSpPr/>
          <p:nvPr/>
        </p:nvGrpSpPr>
        <p:grpSpPr>
          <a:xfrm>
            <a:off x="17259300" y="0"/>
            <a:ext cx="1694792" cy="10287000"/>
            <a:chOff x="0" y="0"/>
            <a:chExt cx="446365" cy="2709333"/>
          </a:xfrm>
        </p:grpSpPr>
        <p:sp>
          <p:nvSpPr>
            <p:cNvPr id="52" name="Freeform 51"/>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53" name="TextBox 52"/>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54" name="Rounded Rectangle 53"/>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TextBox 51"/>
          <p:cNvSpPr txBox="1"/>
          <p:nvPr/>
        </p:nvSpPr>
        <p:spPr>
          <a:xfrm>
            <a:off x="5930966" y="98826"/>
            <a:ext cx="6349868"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2- انسجام </a:t>
            </a:r>
            <a:r>
              <a:rPr lang="ar-SA" sz="2800" b="1" dirty="0">
                <a:solidFill>
                  <a:schemeClr val="bg1"/>
                </a:solidFill>
                <a:latin typeface="Tajawal Bold"/>
                <a:ea typeface="Tajawal Bold"/>
                <a:cs typeface="Tajawal Bold"/>
                <a:sym typeface="Tajawal Bold"/>
                <a:rtl/>
              </a:rPr>
              <a:t>الخطط</a:t>
            </a:r>
            <a:r>
              <a:rPr lang="ar-EG" sz="2800" b="1" dirty="0">
                <a:solidFill>
                  <a:schemeClr val="bg1"/>
                </a:solidFill>
                <a:latin typeface="Tajawal Bold"/>
                <a:ea typeface="Tajawal Bold"/>
                <a:cs typeface="Tajawal Bold"/>
                <a:sym typeface="Tajawal Bold"/>
                <a:rtl/>
              </a:rPr>
              <a:t> والبرامج وتكاملها</a:t>
            </a:r>
          </a:p>
        </p:txBody>
      </p:sp>
      <p:sp>
        <p:nvSpPr>
          <p:cNvPr id="6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63" name="TextBox 62"/>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10</a:t>
            </a:r>
            <a:endParaRPr lang="en-US" sz="3200" b="1" dirty="0">
              <a:solidFill>
                <a:schemeClr val="bg1"/>
              </a:solidFill>
            </a:endParaRPr>
          </a:p>
        </p:txBody>
      </p:sp>
      <p:sp>
        <p:nvSpPr>
          <p:cNvPr id="58" name="Rectangle 29"/>
          <p:cNvSpPr>
            <a:spLocks noChangeArrowheads="1"/>
          </p:cNvSpPr>
          <p:nvPr/>
        </p:nvSpPr>
        <p:spPr bwMode="auto">
          <a:xfrm>
            <a:off x="2590800" y="3227388"/>
            <a:ext cx="13944600" cy="193899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تكامل البرامج والخطط:</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هناك ضرورة لمراجعة الخطط التي يضعها الأفراد المختلفون أو وحدات تنظيمية مختلفة ولضمان انسجام الخطط فيما بينها يجب أن تراجع كل منها مع الخطط بوجوه النشاط المرتبطة للتحقق من أنها كلها تعطي برنامجاً موحداً متكاملاً.</a:t>
            </a:r>
          </a:p>
        </p:txBody>
      </p:sp>
      <p:sp>
        <p:nvSpPr>
          <p:cNvPr id="59" name="Rectangle 29"/>
          <p:cNvSpPr>
            <a:spLocks noChangeArrowheads="1"/>
          </p:cNvSpPr>
          <p:nvPr/>
        </p:nvSpPr>
        <p:spPr bwMode="auto">
          <a:xfrm>
            <a:off x="2617294" y="6134100"/>
            <a:ext cx="13941919" cy="193899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defRPr/>
            </a:pPr>
            <a:r>
              <a:rPr lang="ar-SA" sz="3000" b="1" dirty="0">
                <a:solidFill>
                  <a:srgbClr val="002060"/>
                </a:solidFill>
                <a:latin typeface="Tajawal" panose="00000500000000000000" pitchFamily="2" charset="-78"/>
                <a:cs typeface="Tajawal" panose="00000500000000000000" pitchFamily="2" charset="-78"/>
              </a:rPr>
              <a:t>التوقيت السليم:</a:t>
            </a:r>
          </a:p>
          <a:p>
            <a:pPr algn="r" rtl="1">
              <a:lnSpc>
                <a:spcPct val="100000"/>
              </a:lnSpc>
              <a:spcBef>
                <a:spcPct val="0"/>
              </a:spcBef>
              <a:buFont typeface="Arial" panose="020B0604020202020204" pitchFamily="34" charset="0"/>
              <a:buNone/>
              <a:defRPr/>
            </a:pPr>
            <a:r>
              <a:rPr lang="ar-SA" sz="3000" dirty="0">
                <a:solidFill>
                  <a:schemeClr val="tx1">
                    <a:lumMod val="95000"/>
                    <a:lumOff val="5000"/>
                  </a:schemeClr>
                </a:solidFill>
                <a:latin typeface="Tajawal" panose="00000500000000000000" pitchFamily="2" charset="-78"/>
                <a:cs typeface="Tajawal" panose="00000500000000000000" pitchFamily="2" charset="-78"/>
              </a:rPr>
              <a:t>ينبغي إنجاز وجوه النشاط بالوقت المناسب حيث لابد أن يكون التوقيت دقيقاً حتى لا يواجه مجموعة من الموظفين صعوبة إنهاء العمل قبل وصول العمل الجديد فالتوقيت السليم يعد من الأمور الحيوية في معظم العمليات .</a:t>
            </a:r>
            <a:endParaRPr lang="en-US" sz="3000" dirty="0">
              <a:solidFill>
                <a:schemeClr val="tx1">
                  <a:lumMod val="95000"/>
                  <a:lumOff val="5000"/>
                </a:schemeClr>
              </a:solidFill>
              <a:latin typeface="Tajawal" panose="00000500000000000000" pitchFamily="2" charset="-78"/>
              <a:cs typeface="Tajawal" panose="00000500000000000000" pitchFamily="2" charset="-78"/>
            </a:endParaRPr>
          </a:p>
        </p:txBody>
      </p:sp>
      <p:sp>
        <p:nvSpPr>
          <p:cNvPr id="5" name="Rectangle 7">
            <a:extLst>
              <a:ext uri="{FF2B5EF4-FFF2-40B4-BE49-F238E27FC236}">
                <a16:creationId xmlns:a16="http://schemas.microsoft.com/office/drawing/2014/main" id="{80796818-35FD-159F-3672-DC937208C0E7}"/>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1317864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108181" y="876300"/>
            <a:ext cx="14638225" cy="6509084"/>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sp>
        <p:nvSpPr>
          <p:cNvPr id="7" name="Freeform 7"/>
          <p:cNvSpPr/>
          <p:nvPr/>
        </p:nvSpPr>
        <p:spPr>
          <a:xfrm rot="-5400000">
            <a:off x="7067154" y="20994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4"/>
            <a:stretch>
              <a:fillRect/>
            </a:stretch>
          </a:blipFill>
        </p:spPr>
        <p:txBody>
          <a:bodyPr/>
          <a:lstStyle/>
          <a:p>
            <a:endParaRPr lang="en-US"/>
          </a:p>
        </p:txBody>
      </p:sp>
      <p:sp>
        <p:nvSpPr>
          <p:cNvPr id="8" name="Freeform 8"/>
          <p:cNvSpPr/>
          <p:nvPr/>
        </p:nvSpPr>
        <p:spPr>
          <a:xfrm>
            <a:off x="14146504" y="601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047259"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6"/>
              <a:stretch>
                <a:fillRect/>
              </a:stretch>
            </a:blipFill>
          </p:spPr>
          <p:txBody>
            <a:bodyPr/>
            <a:lstStyle/>
            <a:p>
              <a:endParaRPr lang="en-US"/>
            </a:p>
          </p:txBody>
        </p:sp>
      </p:grpSp>
      <p:sp>
        <p:nvSpPr>
          <p:cNvPr id="16" name="TextBox 16"/>
          <p:cNvSpPr txBox="1"/>
          <p:nvPr/>
        </p:nvSpPr>
        <p:spPr>
          <a:xfrm>
            <a:off x="9961659" y="1485900"/>
            <a:ext cx="7319724" cy="2410916"/>
          </a:xfrm>
          <a:prstGeom prst="rect">
            <a:avLst/>
          </a:prstGeom>
        </p:spPr>
        <p:txBody>
          <a:bodyPr wrap="square" lIns="0" tIns="0" rIns="0" bIns="0" rtlCol="0" anchor="t">
            <a:spAutoFit/>
          </a:bodyPr>
          <a:lstStyle/>
          <a:p>
            <a:pPr algn="r" rtl="1">
              <a:lnSpc>
                <a:spcPts val="9487"/>
              </a:lnSpc>
            </a:pPr>
            <a:r>
              <a:rPr lang="ar-EG" sz="3200" b="1" dirty="0">
                <a:solidFill>
                  <a:srgbClr val="000000"/>
                </a:solidFill>
                <a:latin typeface="Tajawal Bold"/>
                <a:ea typeface="Tajawal Bold"/>
                <a:cs typeface="Tajawal Bold"/>
                <a:sym typeface="League Spartan"/>
                <a:rtl/>
              </a:rPr>
              <a:t>3- تحسين وسائل التواصل</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7"/>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9" name="Oval 80"/>
          <p:cNvSpPr/>
          <p:nvPr/>
        </p:nvSpPr>
        <p:spPr>
          <a:xfrm>
            <a:off x="16936101" y="4238821"/>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endParaRPr>
          </a:p>
        </p:txBody>
      </p:sp>
      <p:grpSp>
        <p:nvGrpSpPr>
          <p:cNvPr id="34" name="Group 4"/>
          <p:cNvGrpSpPr>
            <a:grpSpLocks noChangeAspect="1"/>
          </p:cNvGrpSpPr>
          <p:nvPr/>
        </p:nvGrpSpPr>
        <p:grpSpPr>
          <a:xfrm>
            <a:off x="457200" y="3543300"/>
            <a:ext cx="3098761" cy="3200400"/>
            <a:chOff x="0" y="0"/>
            <a:chExt cx="6350000" cy="6558280"/>
          </a:xfrm>
        </p:grpSpPr>
        <p:sp>
          <p:nvSpPr>
            <p:cNvPr id="3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t="-22607" b="-22607"/>
              </a:stretch>
            </a:blipFill>
          </p:spPr>
          <p:txBody>
            <a:bodyPr/>
            <a:lstStyle/>
            <a:p>
              <a:endParaRPr lang="en-US"/>
            </a:p>
          </p:txBody>
        </p:sp>
        <p:sp>
          <p:nvSpPr>
            <p:cNvPr id="3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24" name="Rectangle 29"/>
          <p:cNvSpPr>
            <a:spLocks noChangeArrowheads="1"/>
          </p:cNvSpPr>
          <p:nvPr/>
        </p:nvSpPr>
        <p:spPr bwMode="auto">
          <a:xfrm>
            <a:off x="4831748" y="3962413"/>
            <a:ext cx="11684000" cy="21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 typeface="Arial" panose="020B0604020202020204" pitchFamily="34" charset="0"/>
              <a:buNone/>
            </a:pPr>
            <a:r>
              <a:rPr lang="ar-SA" altLang="en-US" sz="3000" dirty="0">
                <a:latin typeface="Tajawal" panose="00000500000000000000" pitchFamily="2" charset="-78"/>
                <a:cs typeface="Tajawal" panose="00000500000000000000" pitchFamily="2" charset="-78"/>
              </a:rPr>
              <a:t>تعد التقارير المكتوبة من أهم وسائل الاتصال التي تسهم في التنسيق ,كما أنه ينبغي أيضاً الاستعانة بالوسائل الميكانيكية أو  الالكترونية للاتصال عندما يبرر حجم المنشأة ومقدار الحاجة إلى تبادل البيانات بمثل هذه الوسائل.  </a:t>
            </a:r>
            <a:endParaRPr lang="en-US" altLang="en-US" sz="3000" dirty="0">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994016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2"/>
          <p:cNvSpPr/>
          <p:nvPr/>
        </p:nvSpPr>
        <p:spPr>
          <a:xfrm rot="162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grpSp>
        <p:nvGrpSpPr>
          <p:cNvPr id="3" name="Group 3"/>
          <p:cNvGrpSpPr/>
          <p:nvPr/>
        </p:nvGrpSpPr>
        <p:grpSpPr>
          <a:xfrm>
            <a:off x="14478000" y="3162300"/>
            <a:ext cx="2122234" cy="2109503"/>
            <a:chOff x="0" y="0"/>
            <a:chExt cx="6350000" cy="5911850"/>
          </a:xfrm>
        </p:grpSpPr>
        <p:sp>
          <p:nvSpPr>
            <p:cNvPr id="4" name="Freeform 4"/>
            <p:cNvSpPr/>
            <p:nvPr/>
          </p:nvSpPr>
          <p:spPr>
            <a:xfrm flipH="1">
              <a:off x="302" y="0"/>
              <a:ext cx="6417310" cy="5911850"/>
            </a:xfrm>
            <a:custGeom>
              <a:avLst/>
              <a:gdLst/>
              <a:ahLst/>
              <a:cxnLst/>
              <a:rect l="l" t="t" r="r" b="b"/>
              <a:pathLst>
                <a:path w="6417310" h="5911850">
                  <a:moveTo>
                    <a:pt x="5201920" y="402590"/>
                  </a:moveTo>
                  <a:lnTo>
                    <a:pt x="6239510" y="2192020"/>
                  </a:lnTo>
                  <a:cubicBezTo>
                    <a:pt x="6417310" y="2498090"/>
                    <a:pt x="6374130" y="2884170"/>
                    <a:pt x="6134100" y="3144520"/>
                  </a:cubicBezTo>
                  <a:lnTo>
                    <a:pt x="3822700" y="5651500"/>
                  </a:lnTo>
                  <a:cubicBezTo>
                    <a:pt x="3670300" y="5817870"/>
                    <a:pt x="3454400" y="5911850"/>
                    <a:pt x="3229610" y="5911850"/>
                  </a:cubicBezTo>
                  <a:lnTo>
                    <a:pt x="807720" y="5911850"/>
                  </a:lnTo>
                  <a:cubicBezTo>
                    <a:pt x="361950" y="5911850"/>
                    <a:pt x="0" y="5549900"/>
                    <a:pt x="0" y="5104130"/>
                  </a:cubicBezTo>
                  <a:lnTo>
                    <a:pt x="0" y="1891030"/>
                  </a:lnTo>
                  <a:cubicBezTo>
                    <a:pt x="0" y="1724660"/>
                    <a:pt x="50800" y="1562100"/>
                    <a:pt x="147320" y="1426210"/>
                  </a:cubicBezTo>
                  <a:lnTo>
                    <a:pt x="909320" y="342900"/>
                  </a:lnTo>
                  <a:cubicBezTo>
                    <a:pt x="1060450" y="128270"/>
                    <a:pt x="1306830" y="0"/>
                    <a:pt x="1569720" y="0"/>
                  </a:cubicBezTo>
                  <a:lnTo>
                    <a:pt x="4503420" y="0"/>
                  </a:lnTo>
                  <a:cubicBezTo>
                    <a:pt x="4791710" y="0"/>
                    <a:pt x="5058410" y="153670"/>
                    <a:pt x="5201920" y="402590"/>
                  </a:cubicBezTo>
                  <a:close/>
                </a:path>
              </a:pathLst>
            </a:custGeom>
            <a:blipFill>
              <a:blip r:embed="rId3"/>
              <a:stretch>
                <a:fillRect r="-39640"/>
              </a:stretch>
            </a:blipFill>
          </p:spPr>
          <p:txBody>
            <a:bodyPr/>
            <a:lstStyle/>
            <a:p>
              <a:endParaRPr lang="en-US"/>
            </a:p>
          </p:txBody>
        </p:sp>
      </p:grpSp>
      <p:sp>
        <p:nvSpPr>
          <p:cNvPr id="6" name="Freeform 6"/>
          <p:cNvSpPr/>
          <p:nvPr/>
        </p:nvSpPr>
        <p:spPr>
          <a:xfrm>
            <a:off x="1981200" y="7810500"/>
            <a:ext cx="2122234" cy="2122234"/>
          </a:xfrm>
          <a:custGeom>
            <a:avLst/>
            <a:gdLst/>
            <a:ahLst/>
            <a:cxnLst/>
            <a:rect l="l" t="t" r="r" b="b"/>
            <a:pathLst>
              <a:path w="2122234" h="2122234">
                <a:moveTo>
                  <a:pt x="0" y="0"/>
                </a:moveTo>
                <a:lnTo>
                  <a:pt x="2122234" y="0"/>
                </a:lnTo>
                <a:lnTo>
                  <a:pt x="2122234" y="2122234"/>
                </a:lnTo>
                <a:lnTo>
                  <a:pt x="0" y="2122234"/>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8600851" y="1840888"/>
            <a:ext cx="277095" cy="2770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a:off x="9021448" y="1840888"/>
            <a:ext cx="277095" cy="27709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3" name="Group 23"/>
          <p:cNvGrpSpPr/>
          <p:nvPr/>
        </p:nvGrpSpPr>
        <p:grpSpPr>
          <a:xfrm>
            <a:off x="9442044" y="1840888"/>
            <a:ext cx="277095" cy="27709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rot="5400000">
            <a:off x="15020051" y="8845287"/>
            <a:ext cx="277095" cy="27709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4" name="TextBox 34"/>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5" name="Group 35"/>
          <p:cNvGrpSpPr/>
          <p:nvPr/>
        </p:nvGrpSpPr>
        <p:grpSpPr>
          <a:xfrm rot="5400000">
            <a:off x="15020051" y="9265884"/>
            <a:ext cx="277095" cy="27709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7" name="TextBox 37"/>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8" name="Group 38"/>
          <p:cNvGrpSpPr/>
          <p:nvPr/>
        </p:nvGrpSpPr>
        <p:grpSpPr>
          <a:xfrm rot="5400000">
            <a:off x="14571010" y="8845287"/>
            <a:ext cx="277095" cy="27709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0" name="TextBox 40"/>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1" name="Group 41"/>
          <p:cNvGrpSpPr/>
          <p:nvPr/>
        </p:nvGrpSpPr>
        <p:grpSpPr>
          <a:xfrm rot="5400000">
            <a:off x="14571010" y="9265884"/>
            <a:ext cx="277095" cy="27709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3" name="TextBox 43"/>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4" name="Group 8"/>
          <p:cNvGrpSpPr/>
          <p:nvPr/>
        </p:nvGrpSpPr>
        <p:grpSpPr>
          <a:xfrm>
            <a:off x="0" y="6690087"/>
            <a:ext cx="1028700" cy="3177813"/>
            <a:chOff x="0" y="0"/>
            <a:chExt cx="812800" cy="2510865"/>
          </a:xfrm>
        </p:grpSpPr>
        <p:sp>
          <p:nvSpPr>
            <p:cNvPr id="4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47" name="Group 48"/>
          <p:cNvGrpSpPr/>
          <p:nvPr/>
        </p:nvGrpSpPr>
        <p:grpSpPr>
          <a:xfrm>
            <a:off x="0" y="0"/>
            <a:ext cx="1028700" cy="1028700"/>
            <a:chOff x="0" y="0"/>
            <a:chExt cx="812800" cy="812800"/>
          </a:xfrm>
        </p:grpSpPr>
        <p:sp>
          <p:nvSpPr>
            <p:cNvPr id="48"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9"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1" name="Group 50"/>
          <p:cNvGrpSpPr/>
          <p:nvPr/>
        </p:nvGrpSpPr>
        <p:grpSpPr>
          <a:xfrm>
            <a:off x="17259300" y="0"/>
            <a:ext cx="1694792" cy="10287000"/>
            <a:chOff x="0" y="0"/>
            <a:chExt cx="446365" cy="2709333"/>
          </a:xfrm>
        </p:grpSpPr>
        <p:sp>
          <p:nvSpPr>
            <p:cNvPr id="52" name="Freeform 51"/>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53" name="TextBox 52"/>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54" name="Rounded Rectangle 53"/>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1"/>
          <p:cNvSpPr txBox="1"/>
          <p:nvPr/>
        </p:nvSpPr>
        <p:spPr>
          <a:xfrm>
            <a:off x="6524443" y="276225"/>
            <a:ext cx="5159425" cy="909864"/>
          </a:xfrm>
          <a:prstGeom prst="rect">
            <a:avLst/>
          </a:prstGeom>
        </p:spPr>
        <p:txBody>
          <a:bodyPr lIns="0" tIns="0" rIns="0" bIns="0" rtlCol="0" anchor="t">
            <a:spAutoFit/>
          </a:bodyPr>
          <a:lstStyle/>
          <a:p>
            <a:pPr algn="ctr" rtl="1">
              <a:lnSpc>
                <a:spcPts val="8539"/>
              </a:lnSpc>
              <a:spcBef>
                <a:spcPct val="0"/>
              </a:spcBef>
            </a:pPr>
            <a:r>
              <a:rPr lang="ar-EG" sz="2400" b="1" dirty="0">
                <a:solidFill>
                  <a:schemeClr val="bg1"/>
                </a:solidFill>
                <a:latin typeface="Tajawal Bold"/>
                <a:ea typeface="Tajawal Bold"/>
                <a:cs typeface="Tajawal Bold"/>
                <a:sym typeface="Tajawal Bold"/>
                <a:rtl/>
              </a:rPr>
              <a:t>4- تشجيع التنسيق والتعاون الاختياري</a:t>
            </a:r>
          </a:p>
        </p:txBody>
      </p:sp>
      <p:sp>
        <p:nvSpPr>
          <p:cNvPr id="6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5"/>
            <a:stretch>
              <a:fillRect/>
            </a:stretch>
          </a:blipFill>
        </p:spPr>
        <p:txBody>
          <a:bodyPr/>
          <a:lstStyle/>
          <a:p>
            <a:endParaRPr lang="en-US"/>
          </a:p>
        </p:txBody>
      </p:sp>
      <p:sp>
        <p:nvSpPr>
          <p:cNvPr id="63" name="TextBox 62"/>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10</a:t>
            </a:r>
            <a:endParaRPr lang="en-US" sz="3200" b="1" dirty="0">
              <a:solidFill>
                <a:schemeClr val="bg1"/>
              </a:solidFill>
            </a:endParaRPr>
          </a:p>
        </p:txBody>
      </p:sp>
      <p:sp>
        <p:nvSpPr>
          <p:cNvPr id="57" name="Rectangle 29"/>
          <p:cNvSpPr>
            <a:spLocks noChangeArrowheads="1"/>
          </p:cNvSpPr>
          <p:nvPr/>
        </p:nvSpPr>
        <p:spPr bwMode="auto">
          <a:xfrm>
            <a:off x="3200400" y="5981700"/>
            <a:ext cx="136439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 typeface="Arial" panose="020B0604020202020204" pitchFamily="34" charset="0"/>
              <a:buNone/>
            </a:pPr>
            <a:r>
              <a:rPr lang="ar-SA" altLang="en-US" sz="3000" dirty="0">
                <a:latin typeface="Tajawal Bold" panose="020B0604020202020204" charset="-78"/>
                <a:cs typeface="Tajawal Bold" panose="020B0604020202020204" charset="-78"/>
              </a:rPr>
              <a:t>يصبح التنسيق الاختياري أكثر سهولة  عن طريق التحديد الواضح للتنظيم والبرامج المنسقة للعمل ووسائل الاتصال السليمة .</a:t>
            </a:r>
          </a:p>
        </p:txBody>
      </p:sp>
      <p:sp>
        <p:nvSpPr>
          <p:cNvPr id="58" name="مستطيل 3"/>
          <p:cNvSpPr>
            <a:spLocks noChangeArrowheads="1"/>
          </p:cNvSpPr>
          <p:nvPr/>
        </p:nvSpPr>
        <p:spPr bwMode="auto">
          <a:xfrm>
            <a:off x="2362200" y="3321050"/>
            <a:ext cx="11893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000" dirty="0">
                <a:latin typeface="Tajawal Bold" panose="020B0604020202020204" charset="-78"/>
                <a:cs typeface="Tajawal Bold" panose="020B0604020202020204" charset="-78"/>
              </a:rPr>
              <a:t>ينبغي أن يتم التنسيق في أي منشأة عن طريق التعاون الاختياري بين أفراد القوى العاملة </a:t>
            </a:r>
          </a:p>
        </p:txBody>
      </p:sp>
      <p:sp>
        <p:nvSpPr>
          <p:cNvPr id="2" name="Rectangle 7">
            <a:extLst>
              <a:ext uri="{FF2B5EF4-FFF2-40B4-BE49-F238E27FC236}">
                <a16:creationId xmlns:a16="http://schemas.microsoft.com/office/drawing/2014/main" id="{D49F0E13-A733-7FFB-8EE8-519A98868D58}"/>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4010508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915213765"/>
              </p:ext>
            </p:extLst>
          </p:nvPr>
        </p:nvGraphicFramePr>
        <p:xfrm>
          <a:off x="2514600" y="2095500"/>
          <a:ext cx="13868400" cy="6268123"/>
        </p:xfrm>
        <a:graphic>
          <a:graphicData uri="http://schemas.openxmlformats.org/drawingml/2006/table">
            <a:tbl>
              <a:tblPr firstRow="1" bandRow="1">
                <a:tableStyleId>{00A15C55-8517-42AA-B614-E9B94910E393}</a:tableStyleId>
              </a:tblPr>
              <a:tblGrid>
                <a:gridCol w="69342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1032733">
                <a:tc>
                  <a:txBody>
                    <a:bodyPr/>
                    <a:lstStyle/>
                    <a:p>
                      <a:r>
                        <a:rPr lang="en-US" sz="2400" dirty="0">
                          <a:solidFill>
                            <a:schemeClr val="tx1"/>
                          </a:solidFill>
                          <a:latin typeface="Tajawal Bold" panose="020B0604020202020204" charset="-78"/>
                          <a:cs typeface="Tajawal Bold" panose="020B0604020202020204" charset="-78"/>
                        </a:rPr>
                        <a:t>Coordination</a:t>
                      </a:r>
                      <a:r>
                        <a:rPr lang="en-US" sz="2400" baseline="0" dirty="0">
                          <a:solidFill>
                            <a:schemeClr val="tx1"/>
                          </a:solidFill>
                          <a:latin typeface="Tajawal Bold" panose="020B0604020202020204" charset="-78"/>
                          <a:cs typeface="Tajawal Bold" panose="020B0604020202020204" charset="-78"/>
                        </a:rPr>
                        <a:t> </a:t>
                      </a:r>
                      <a:endParaRPr lang="en-US" sz="2400"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bg2">
                        <a:lumMod val="75000"/>
                      </a:schemeClr>
                    </a:solidFill>
                  </a:tcPr>
                </a:tc>
                <a:tc>
                  <a:txBody>
                    <a:bodyPr/>
                    <a:lstStyle/>
                    <a:p>
                      <a:pPr algn="r"/>
                      <a:r>
                        <a:rPr lang="ar-SA" sz="2400" dirty="0">
                          <a:solidFill>
                            <a:schemeClr val="tx1"/>
                          </a:solidFill>
                          <a:latin typeface="Tajawal Bold" panose="020B0604020202020204" charset="-78"/>
                          <a:cs typeface="Tajawal Bold" panose="020B0604020202020204" charset="-78"/>
                        </a:rPr>
                        <a:t>التنسيق </a:t>
                      </a:r>
                    </a:p>
                  </a:txBody>
                  <a:tcPr marL="100149" marR="100149" marT="45733" marB="45733" anchor="ctr">
                    <a:solidFill>
                      <a:schemeClr val="bg2">
                        <a:lumMod val="75000"/>
                      </a:schemeClr>
                    </a:solidFill>
                  </a:tcPr>
                </a:tc>
                <a:extLst>
                  <a:ext uri="{0D108BD9-81ED-4DB2-BD59-A6C34878D82A}">
                    <a16:rowId xmlns:a16="http://schemas.microsoft.com/office/drawing/2014/main" val="10000"/>
                  </a:ext>
                </a:extLst>
              </a:tr>
              <a:tr h="1047078">
                <a:tc>
                  <a:txBody>
                    <a:bodyPr/>
                    <a:lstStyle/>
                    <a:p>
                      <a:r>
                        <a:rPr kumimoji="0" lang="en-US" sz="2400" u="none" strike="noStrike" kern="1200" cap="none" spc="0" normalizeH="0" baseline="0" noProof="0" dirty="0">
                          <a:ln>
                            <a:noFill/>
                          </a:ln>
                          <a:solidFill>
                            <a:schemeClr val="tx1"/>
                          </a:solidFill>
                          <a:effectLst/>
                          <a:uLnTx/>
                          <a:uFillTx/>
                          <a:latin typeface="Tajawal Bold" panose="020B0604020202020204" charset="-78"/>
                          <a:cs typeface="Tajawal Bold" panose="020B0604020202020204" charset="-78"/>
                        </a:rPr>
                        <a:t>Coordination by Rules or Procedures</a:t>
                      </a:r>
                      <a:endParaRPr lang="en-US" sz="2400"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accent1">
                        <a:lumMod val="40000"/>
                        <a:lumOff val="60000"/>
                      </a:schemeClr>
                    </a:solidFill>
                  </a:tcPr>
                </a:tc>
                <a:tc>
                  <a:txBody>
                    <a:bodyPr/>
                    <a:lstStyle/>
                    <a:p>
                      <a:pPr algn="r"/>
                      <a:r>
                        <a:rPr lang="ar-SA" sz="2400" dirty="0">
                          <a:solidFill>
                            <a:schemeClr val="tx1"/>
                          </a:solidFill>
                          <a:latin typeface="Tajawal Bold" panose="020B0604020202020204" charset="-78"/>
                          <a:cs typeface="Tajawal Bold" panose="020B0604020202020204" charset="-78"/>
                        </a:rPr>
                        <a:t>التنسيق بالقواعد أو الإجراءات</a:t>
                      </a:r>
                      <a:endParaRPr lang="ar-SA" sz="2400" b="1"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accent1">
                        <a:lumMod val="40000"/>
                        <a:lumOff val="60000"/>
                      </a:schemeClr>
                    </a:solidFill>
                  </a:tcPr>
                </a:tc>
                <a:extLst>
                  <a:ext uri="{0D108BD9-81ED-4DB2-BD59-A6C34878D82A}">
                    <a16:rowId xmlns:a16="http://schemas.microsoft.com/office/drawing/2014/main" val="10001"/>
                  </a:ext>
                </a:extLst>
              </a:tr>
              <a:tr h="1047078">
                <a:tc>
                  <a:txBody>
                    <a:bodyPr/>
                    <a:lstStyle/>
                    <a:p>
                      <a:r>
                        <a:rPr kumimoji="0" lang="en-US" sz="2400" u="none" strike="noStrike" kern="1200" cap="none" spc="0" normalizeH="0" baseline="0" noProof="0" dirty="0">
                          <a:ln>
                            <a:noFill/>
                          </a:ln>
                          <a:solidFill>
                            <a:schemeClr val="tx1"/>
                          </a:solidFill>
                          <a:effectLst/>
                          <a:uLnTx/>
                          <a:uFillTx/>
                          <a:latin typeface="Tajawal Bold" panose="020B0604020202020204" charset="-78"/>
                          <a:cs typeface="Tajawal Bold" panose="020B0604020202020204" charset="-78"/>
                        </a:rPr>
                        <a:t>Coordination by Targets (or Goals)</a:t>
                      </a:r>
                      <a:endParaRPr lang="en-US" sz="2400"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bg2">
                        <a:lumMod val="75000"/>
                      </a:schemeClr>
                    </a:solidFill>
                  </a:tcPr>
                </a:tc>
                <a:tc>
                  <a:txBody>
                    <a:bodyPr/>
                    <a:lstStyle/>
                    <a:p>
                      <a:pPr algn="r"/>
                      <a:r>
                        <a:rPr lang="ar-SA" sz="2400" dirty="0">
                          <a:solidFill>
                            <a:schemeClr val="tx1"/>
                          </a:solidFill>
                          <a:latin typeface="Tajawal Bold" panose="020B0604020202020204" charset="-78"/>
                          <a:cs typeface="Tajawal Bold" panose="020B0604020202020204" charset="-78"/>
                        </a:rPr>
                        <a:t>التنسيق</a:t>
                      </a:r>
                      <a:r>
                        <a:rPr lang="ar-SA" sz="2400" baseline="0" dirty="0">
                          <a:solidFill>
                            <a:schemeClr val="tx1"/>
                          </a:solidFill>
                          <a:latin typeface="Tajawal Bold" panose="020B0604020202020204" charset="-78"/>
                          <a:cs typeface="Tajawal Bold" panose="020B0604020202020204" charset="-78"/>
                        </a:rPr>
                        <a:t> بالأهداف </a:t>
                      </a:r>
                      <a:endParaRPr lang="ar-SA" sz="2400" b="1" baseline="0"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bg2">
                        <a:lumMod val="75000"/>
                      </a:schemeClr>
                    </a:solidFill>
                  </a:tcPr>
                </a:tc>
                <a:extLst>
                  <a:ext uri="{0D108BD9-81ED-4DB2-BD59-A6C34878D82A}">
                    <a16:rowId xmlns:a16="http://schemas.microsoft.com/office/drawing/2014/main" val="10002"/>
                  </a:ext>
                </a:extLst>
              </a:tr>
              <a:tr h="1047078">
                <a:tc>
                  <a:txBody>
                    <a:bodyPr/>
                    <a:lstStyle/>
                    <a:p>
                      <a:r>
                        <a:rPr kumimoji="0" lang="en-US" sz="2400" u="none" strike="noStrike" kern="1200" cap="none" spc="0" normalizeH="0" baseline="0" noProof="0" dirty="0">
                          <a:ln>
                            <a:noFill/>
                          </a:ln>
                          <a:solidFill>
                            <a:schemeClr val="tx1"/>
                          </a:solidFill>
                          <a:effectLst/>
                          <a:uLnTx/>
                          <a:uFillTx/>
                          <a:latin typeface="Tajawal Bold" panose="020B0604020202020204" charset="-78"/>
                          <a:cs typeface="Tajawal Bold" panose="020B0604020202020204" charset="-78"/>
                        </a:rPr>
                        <a:t>Coordination Through Hierarchy </a:t>
                      </a:r>
                      <a:endParaRPr lang="en-US" sz="2400"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accent1">
                        <a:lumMod val="40000"/>
                        <a:lumOff val="60000"/>
                      </a:schemeClr>
                    </a:solidFill>
                  </a:tcPr>
                </a:tc>
                <a:tc>
                  <a:txBody>
                    <a:bodyPr/>
                    <a:lstStyle/>
                    <a:p>
                      <a:pPr algn="r"/>
                      <a:r>
                        <a:rPr lang="ar-SA" sz="2400" dirty="0">
                          <a:solidFill>
                            <a:schemeClr val="tx1"/>
                          </a:solidFill>
                          <a:latin typeface="Tajawal Bold" panose="020B0604020202020204" charset="-78"/>
                          <a:cs typeface="Tajawal Bold" panose="020B0604020202020204" charset="-78"/>
                        </a:rPr>
                        <a:t>التنسيق الهرمي </a:t>
                      </a:r>
                      <a:endParaRPr lang="ar-SA" sz="2400" b="1"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accent1">
                        <a:lumMod val="40000"/>
                        <a:lumOff val="60000"/>
                      </a:schemeClr>
                    </a:solidFill>
                  </a:tcPr>
                </a:tc>
                <a:extLst>
                  <a:ext uri="{0D108BD9-81ED-4DB2-BD59-A6C34878D82A}">
                    <a16:rowId xmlns:a16="http://schemas.microsoft.com/office/drawing/2014/main" val="10003"/>
                  </a:ext>
                </a:extLst>
              </a:tr>
              <a:tr h="1047078">
                <a:tc>
                  <a:txBody>
                    <a:bodyPr/>
                    <a:lstStyle/>
                    <a:p>
                      <a:r>
                        <a:rPr lang="en-US" sz="2400" dirty="0">
                          <a:solidFill>
                            <a:schemeClr val="tx1"/>
                          </a:solidFill>
                          <a:latin typeface="Tajawal Bold" panose="020B0604020202020204" charset="-78"/>
                          <a:cs typeface="Tajawal Bold" panose="020B0604020202020204" charset="-78"/>
                        </a:rPr>
                        <a:t>Matrix Departmentalization</a:t>
                      </a:r>
                      <a:r>
                        <a:rPr lang="en-US" sz="2400" baseline="0" dirty="0">
                          <a:solidFill>
                            <a:schemeClr val="tx1"/>
                          </a:solidFill>
                          <a:latin typeface="Tajawal Bold" panose="020B0604020202020204" charset="-78"/>
                          <a:cs typeface="Tajawal Bold" panose="020B0604020202020204" charset="-78"/>
                        </a:rPr>
                        <a:t> </a:t>
                      </a:r>
                      <a:endParaRPr lang="en-US" sz="2400" b="1"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bg2">
                        <a:lumMod val="75000"/>
                      </a:schemeClr>
                    </a:solidFill>
                  </a:tcPr>
                </a:tc>
                <a:tc>
                  <a:txBody>
                    <a:bodyPr/>
                    <a:lstStyle/>
                    <a:p>
                      <a:pPr algn="r"/>
                      <a:r>
                        <a:rPr lang="ar-SA" sz="2400" dirty="0">
                          <a:solidFill>
                            <a:schemeClr val="tx1"/>
                          </a:solidFill>
                          <a:latin typeface="Tajawal Bold" panose="020B0604020202020204" charset="-78"/>
                          <a:cs typeface="Tajawal Bold" panose="020B0604020202020204" charset="-78"/>
                        </a:rPr>
                        <a:t>التقسيم</a:t>
                      </a:r>
                      <a:r>
                        <a:rPr lang="ar-SA" sz="2400" baseline="0" dirty="0">
                          <a:solidFill>
                            <a:schemeClr val="tx1"/>
                          </a:solidFill>
                          <a:latin typeface="Tajawal Bold" panose="020B0604020202020204" charset="-78"/>
                          <a:cs typeface="Tajawal Bold" panose="020B0604020202020204" charset="-78"/>
                        </a:rPr>
                        <a:t> المصفوفي </a:t>
                      </a:r>
                      <a:endParaRPr lang="ar-SA" sz="2400" b="1" baseline="0"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bg2">
                        <a:lumMod val="75000"/>
                      </a:schemeClr>
                    </a:solidFill>
                  </a:tcPr>
                </a:tc>
                <a:extLst>
                  <a:ext uri="{0D108BD9-81ED-4DB2-BD59-A6C34878D82A}">
                    <a16:rowId xmlns:a16="http://schemas.microsoft.com/office/drawing/2014/main" val="10004"/>
                  </a:ext>
                </a:extLst>
              </a:tr>
              <a:tr h="1047078">
                <a:tc>
                  <a:txBody>
                    <a:bodyPr/>
                    <a:lstStyle/>
                    <a:p>
                      <a:r>
                        <a:rPr kumimoji="0" lang="en-US" sz="2400" u="none" strike="noStrike" kern="1200" cap="none" spc="0" normalizeH="0" baseline="0" noProof="0" dirty="0">
                          <a:ln>
                            <a:noFill/>
                          </a:ln>
                          <a:solidFill>
                            <a:schemeClr val="tx1"/>
                          </a:solidFill>
                          <a:effectLst/>
                          <a:uLnTx/>
                          <a:uFillTx/>
                          <a:latin typeface="Tajawal Bold" panose="020B0604020202020204" charset="-78"/>
                          <a:cs typeface="Tajawal Bold" panose="020B0604020202020204" charset="-78"/>
                        </a:rPr>
                        <a:t>Coordinator  </a:t>
                      </a:r>
                      <a:endParaRPr lang="en-US" sz="2400"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accent1">
                        <a:lumMod val="40000"/>
                        <a:lumOff val="60000"/>
                      </a:schemeClr>
                    </a:solidFill>
                  </a:tcPr>
                </a:tc>
                <a:tc>
                  <a:txBody>
                    <a:bodyPr/>
                    <a:lstStyle/>
                    <a:p>
                      <a:pPr algn="r"/>
                      <a:r>
                        <a:rPr lang="ar-SA" sz="2400" dirty="0">
                          <a:solidFill>
                            <a:schemeClr val="tx1"/>
                          </a:solidFill>
                          <a:latin typeface="Tajawal Bold" panose="020B0604020202020204" charset="-78"/>
                          <a:cs typeface="Tajawal Bold" panose="020B0604020202020204" charset="-78"/>
                        </a:rPr>
                        <a:t>المنسق</a:t>
                      </a:r>
                      <a:endParaRPr lang="en-US" sz="2400" b="1" dirty="0">
                        <a:solidFill>
                          <a:schemeClr val="tx1"/>
                        </a:solidFill>
                        <a:latin typeface="Tajawal Bold" panose="020B0604020202020204" charset="-78"/>
                        <a:cs typeface="Tajawal Bold" panose="020B0604020202020204" charset="-78"/>
                      </a:endParaRPr>
                    </a:p>
                  </a:txBody>
                  <a:tcPr marL="100149" marR="100149" marT="45733" marB="45733" anchor="c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10" name="Rounded Rectangle 9"/>
          <p:cNvSpPr/>
          <p:nvPr/>
        </p:nvSpPr>
        <p:spPr>
          <a:xfrm>
            <a:off x="7162800" y="219075"/>
            <a:ext cx="47244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1"/>
          <p:cNvSpPr txBox="1"/>
          <p:nvPr/>
        </p:nvSpPr>
        <p:spPr>
          <a:xfrm>
            <a:off x="4572000" y="0"/>
            <a:ext cx="9982200" cy="925253"/>
          </a:xfrm>
          <a:prstGeom prst="rect">
            <a:avLst/>
          </a:prstGeom>
        </p:spPr>
        <p:txBody>
          <a:bodyPr wrap="square" lIns="0" tIns="0" rIns="0" bIns="0" rtlCol="0" anchor="t">
            <a:spAutoFit/>
          </a:bodyPr>
          <a:lstStyle/>
          <a:p>
            <a:pPr algn="ctr">
              <a:lnSpc>
                <a:spcPts val="8539"/>
              </a:lnSpc>
              <a:spcBef>
                <a:spcPct val="0"/>
              </a:spcBef>
            </a:pPr>
            <a:r>
              <a:rPr lang="ar-EG" sz="2800" b="1" dirty="0">
                <a:solidFill>
                  <a:schemeClr val="bg1"/>
                </a:solidFill>
                <a:latin typeface="Tajawal Bold"/>
                <a:ea typeface="Tajawal Bold"/>
                <a:cs typeface="Tajawal Bold"/>
                <a:sym typeface="Tajawal Bold"/>
                <a:rtl/>
              </a:rPr>
              <a:t>مصطلحات</a:t>
            </a:r>
          </a:p>
        </p:txBody>
      </p:sp>
      <p:grpSp>
        <p:nvGrpSpPr>
          <p:cNvPr id="12" name="Group 42"/>
          <p:cNvGrpSpPr/>
          <p:nvPr/>
        </p:nvGrpSpPr>
        <p:grpSpPr>
          <a:xfrm>
            <a:off x="17259300" y="0"/>
            <a:ext cx="1694792" cy="10287000"/>
            <a:chOff x="0" y="0"/>
            <a:chExt cx="446365" cy="2709333"/>
          </a:xfrm>
        </p:grpSpPr>
        <p:sp>
          <p:nvSpPr>
            <p:cNvPr id="13"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4"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5" name="Group 48"/>
          <p:cNvGrpSpPr/>
          <p:nvPr/>
        </p:nvGrpSpPr>
        <p:grpSpPr>
          <a:xfrm>
            <a:off x="0" y="0"/>
            <a:ext cx="533400" cy="1028700"/>
            <a:chOff x="0" y="0"/>
            <a:chExt cx="812800" cy="812800"/>
          </a:xfrm>
        </p:grpSpPr>
        <p:sp>
          <p:nvSpPr>
            <p:cNvPr id="16"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17"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8"/>
          <p:cNvGrpSpPr/>
          <p:nvPr/>
        </p:nvGrpSpPr>
        <p:grpSpPr>
          <a:xfrm>
            <a:off x="0" y="6690087"/>
            <a:ext cx="533400" cy="3177813"/>
            <a:chOff x="0" y="0"/>
            <a:chExt cx="812800" cy="2510865"/>
          </a:xfrm>
        </p:grpSpPr>
        <p:sp>
          <p:nvSpPr>
            <p:cNvPr id="19"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20"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2"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23" name="TextBox 22"/>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22</a:t>
            </a:r>
          </a:p>
        </p:txBody>
      </p:sp>
    </p:spTree>
    <p:extLst>
      <p:ext uri="{BB962C8B-B14F-4D97-AF65-F5344CB8AC3E}">
        <p14:creationId xmlns:p14="http://schemas.microsoft.com/office/powerpoint/2010/main" val="11070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9357013"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7259300" y="0"/>
            <a:ext cx="1028700" cy="102870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609914" y="0"/>
            <a:ext cx="1694792" cy="10287000"/>
            <a:chOff x="0" y="0"/>
            <a:chExt cx="446365" cy="2709333"/>
          </a:xfrm>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446365" cy="274743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853887" y="786854"/>
            <a:ext cx="1977164" cy="1977164"/>
            <a:chOff x="0" y="0"/>
            <a:chExt cx="812800" cy="812800"/>
          </a:xfrm>
        </p:grpSpPr>
        <p:sp>
          <p:nvSpPr>
            <p:cNvPr id="15" name="Freeform 15"/>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795B12">
                <a:alpha val="2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8484493" y="9014056"/>
            <a:ext cx="2545888" cy="254588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2194959" y="2206326"/>
            <a:ext cx="4711851" cy="7427548"/>
          </a:xfrm>
          <a:custGeom>
            <a:avLst/>
            <a:gdLst/>
            <a:ahLst/>
            <a:cxnLst/>
            <a:rect l="l" t="t" r="r" b="b"/>
            <a:pathLst>
              <a:path w="4711851" h="7427548">
                <a:moveTo>
                  <a:pt x="0" y="0"/>
                </a:moveTo>
                <a:lnTo>
                  <a:pt x="4711851" y="0"/>
                </a:lnTo>
                <a:lnTo>
                  <a:pt x="4711851" y="7427547"/>
                </a:lnTo>
                <a:lnTo>
                  <a:pt x="0" y="742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7">
            <a:extLst>
              <a:ext uri="{FF2B5EF4-FFF2-40B4-BE49-F238E27FC236}">
                <a16:creationId xmlns:a16="http://schemas.microsoft.com/office/drawing/2014/main" id="{0D678B1C-ECFD-F9A6-20AE-83A6E6614F6A}"/>
              </a:ext>
            </a:extLst>
          </p:cNvPr>
          <p:cNvSpPr/>
          <p:nvPr/>
        </p:nvSpPr>
        <p:spPr>
          <a:xfrm>
            <a:off x="1381190" y="7436114"/>
            <a:ext cx="2457037" cy="2475737"/>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3"/>
            <a:stretch>
              <a:fillRect l="-42748" t="-38645" r="-44844" b="-4090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42A99DA-DB13-4D3A-3342-352C8451F247}"/>
              </a:ext>
            </a:extLst>
          </p:cNvPr>
          <p:cNvSpPr txBox="1"/>
          <p:nvPr/>
        </p:nvSpPr>
        <p:spPr>
          <a:xfrm>
            <a:off x="4627465" y="7603100"/>
            <a:ext cx="6172200" cy="156966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لمزيد من الوسائل والكتب:</a:t>
            </a:r>
            <a:endParaRPr kumimoji="0" lang="en-US"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6" name="TextBox 25">
            <a:extLst>
              <a:ext uri="{FF2B5EF4-FFF2-40B4-BE49-F238E27FC236}">
                <a16:creationId xmlns:a16="http://schemas.microsoft.com/office/drawing/2014/main" id="{E0C7693F-2F24-27C1-3760-DEDB667478E3}"/>
              </a:ext>
            </a:extLst>
          </p:cNvPr>
          <p:cNvSpPr txBox="1"/>
          <p:nvPr/>
        </p:nvSpPr>
        <p:spPr>
          <a:xfrm>
            <a:off x="2425950" y="2661080"/>
            <a:ext cx="7632450" cy="6667851"/>
          </a:xfrm>
          <a:prstGeom prst="rect">
            <a:avLst/>
          </a:prstGeom>
          <a:noFill/>
        </p:spPr>
        <p:txBody>
          <a:bodyPr wrap="square" rtlCol="0">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شكرًا لحسن استماعكم</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1" name="TextBox 31">
            <a:extLst>
              <a:ext uri="{FF2B5EF4-FFF2-40B4-BE49-F238E27FC236}">
                <a16:creationId xmlns:a16="http://schemas.microsoft.com/office/drawing/2014/main" id="{CE79E880-FD3E-5C85-765D-944C7E1953B2}"/>
              </a:ext>
            </a:extLst>
          </p:cNvPr>
          <p:cNvSpPr txBox="1"/>
          <p:nvPr/>
        </p:nvSpPr>
        <p:spPr>
          <a:xfrm>
            <a:off x="6424098" y="9208727"/>
            <a:ext cx="2457036" cy="970907"/>
          </a:xfrm>
          <a:prstGeom prst="rect">
            <a:avLst/>
          </a:prstGeom>
        </p:spPr>
        <p:txBody>
          <a:bodyPr wrap="square" lIns="0" tIns="0" rIns="0" bIns="0">
            <a:spAutoFit/>
          </a:bodyPr>
          <a:lstStyle/>
          <a:p>
            <a:pPr marL="0" marR="0" lvl="0" indent="0" algn="l" defTabSz="914445" rtl="0" eaLnBrk="1" fontAlgn="auto" latinLnBrk="0" hangingPunct="1">
              <a:lnSpc>
                <a:spcPts val="3995"/>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hlinkClick r:id="rId4"/>
              </a:rPr>
              <a:t>www.edarah.net</a:t>
            </a:r>
            <a:endPar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endParaRPr>
          </a:p>
          <a:p>
            <a:pPr marL="0" marR="0" lvl="0" indent="0" algn="l" defTabSz="914445" rtl="0" eaLnBrk="1" fontAlgn="auto" latinLnBrk="0" hangingPunct="1">
              <a:lnSpc>
                <a:spcPts val="3995"/>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7766" y="8801100"/>
            <a:ext cx="11830234" cy="1485900"/>
            <a:chOff x="0" y="0"/>
            <a:chExt cx="9347345" cy="2510865"/>
          </a:xfrm>
        </p:grpSpPr>
        <p:sp>
          <p:nvSpPr>
            <p:cNvPr id="3" name="Freeform 3"/>
            <p:cNvSpPr/>
            <p:nvPr/>
          </p:nvSpPr>
          <p:spPr>
            <a:xfrm>
              <a:off x="0" y="0"/>
              <a:ext cx="9347345" cy="2510865"/>
            </a:xfrm>
            <a:custGeom>
              <a:avLst/>
              <a:gdLst/>
              <a:ahLst/>
              <a:cxnLst/>
              <a:rect l="l" t="t" r="r" b="b"/>
              <a:pathLst>
                <a:path w="9347345" h="2510865">
                  <a:moveTo>
                    <a:pt x="0" y="0"/>
                  </a:moveTo>
                  <a:lnTo>
                    <a:pt x="9347345" y="0"/>
                  </a:lnTo>
                  <a:lnTo>
                    <a:pt x="9347345" y="2510865"/>
                  </a:lnTo>
                  <a:lnTo>
                    <a:pt x="0" y="2510865"/>
                  </a:lnTo>
                  <a:close/>
                </a:path>
              </a:pathLst>
            </a:custGeom>
            <a:solidFill>
              <a:srgbClr val="F6F6F6"/>
            </a:solidFill>
          </p:spPr>
          <p:txBody>
            <a:bodyPr/>
            <a:lstStyle/>
            <a:p>
              <a:endParaRPr lang="en-US"/>
            </a:p>
          </p:txBody>
        </p:sp>
        <p:sp>
          <p:nvSpPr>
            <p:cNvPr id="4" name="TextBox 4"/>
            <p:cNvSpPr txBox="1"/>
            <p:nvPr/>
          </p:nvSpPr>
          <p:spPr>
            <a:xfrm>
              <a:off x="0" y="-38100"/>
              <a:ext cx="9347345" cy="25489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1600" y="0"/>
            <a:ext cx="5334000" cy="10287000"/>
            <a:chOff x="0" y="0"/>
            <a:chExt cx="7238755" cy="13716000"/>
          </a:xfrm>
        </p:grpSpPr>
        <p:pic>
          <p:nvPicPr>
            <p:cNvPr id="6" name="Picture 6"/>
            <p:cNvPicPr>
              <a:picLocks noChangeAspect="1"/>
            </p:cNvPicPr>
            <p:nvPr/>
          </p:nvPicPr>
          <p:blipFill>
            <a:blip r:embed="rId2"/>
            <a:srcRect l="17004" r="49284"/>
            <a:stretch>
              <a:fillRect/>
            </a:stretch>
          </p:blipFill>
          <p:spPr>
            <a:xfrm>
              <a:off x="0" y="0"/>
              <a:ext cx="7238755" cy="13716000"/>
            </a:xfrm>
            <a:prstGeom prst="rect">
              <a:avLst/>
            </a:prstGeom>
          </p:spPr>
        </p:pic>
      </p:grpSp>
      <p:grpSp>
        <p:nvGrpSpPr>
          <p:cNvPr id="7" name="Group 7"/>
          <p:cNvGrpSpPr/>
          <p:nvPr/>
        </p:nvGrpSpPr>
        <p:grpSpPr>
          <a:xfrm>
            <a:off x="17259300" y="0"/>
            <a:ext cx="1694792" cy="10287000"/>
            <a:chOff x="0" y="0"/>
            <a:chExt cx="446365" cy="2709333"/>
          </a:xfrm>
        </p:grpSpPr>
        <p:sp>
          <p:nvSpPr>
            <p:cNvPr id="8" name="Freeform 8"/>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9" name="TextBox 9"/>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0"/>
            <a:ext cx="1028700" cy="1028700"/>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297118" y="559176"/>
            <a:ext cx="7494647" cy="1285200"/>
          </a:xfrm>
          <a:prstGeom prst="rect">
            <a:avLst/>
          </a:prstGeom>
        </p:spPr>
        <p:txBody>
          <a:bodyPr lIns="0" tIns="0" rIns="0" bIns="0" rtlCol="0" anchor="t">
            <a:spAutoFit/>
          </a:bodyPr>
          <a:lstStyle/>
          <a:p>
            <a:pPr algn="r" rtl="1">
              <a:lnSpc>
                <a:spcPts val="9487"/>
              </a:lnSpc>
            </a:pPr>
            <a:r>
              <a:rPr lang="ar-EG" sz="6776" b="1" dirty="0">
                <a:solidFill>
                  <a:srgbClr val="000000"/>
                </a:solidFill>
                <a:latin typeface="Tajawal Bold"/>
                <a:ea typeface="Tajawal Bold"/>
                <a:cs typeface="Tajawal Bold"/>
                <a:sym typeface="Tajawal Bold"/>
                <a:rtl/>
              </a:rPr>
              <a:t>محتويات الفصل</a:t>
            </a:r>
          </a:p>
        </p:txBody>
      </p:sp>
      <p:grpSp>
        <p:nvGrpSpPr>
          <p:cNvPr id="17" name="Group 17"/>
          <p:cNvGrpSpPr/>
          <p:nvPr/>
        </p:nvGrpSpPr>
        <p:grpSpPr>
          <a:xfrm>
            <a:off x="15837652" y="3038801"/>
            <a:ext cx="969409" cy="956220"/>
            <a:chOff x="0" y="0"/>
            <a:chExt cx="812800" cy="801742"/>
          </a:xfrm>
        </p:grpSpPr>
        <p:sp>
          <p:nvSpPr>
            <p:cNvPr id="18" name="Freeform 18"/>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19" name="TextBox 19"/>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a:solidFill>
                    <a:srgbClr val="FFFFFF"/>
                  </a:solidFill>
                  <a:latin typeface="Garet Bold"/>
                  <a:ea typeface="Garet Bold"/>
                  <a:cs typeface="Garet Bold"/>
                  <a:sym typeface="Garet Bold"/>
                </a:rPr>
                <a:t>01</a:t>
              </a:r>
            </a:p>
          </p:txBody>
        </p:sp>
      </p:grpSp>
      <p:grpSp>
        <p:nvGrpSpPr>
          <p:cNvPr id="20" name="Group 20"/>
          <p:cNvGrpSpPr/>
          <p:nvPr/>
        </p:nvGrpSpPr>
        <p:grpSpPr>
          <a:xfrm>
            <a:off x="15837652" y="4203680"/>
            <a:ext cx="969409" cy="956220"/>
            <a:chOff x="0" y="0"/>
            <a:chExt cx="812800" cy="801742"/>
          </a:xfrm>
        </p:grpSpPr>
        <p:sp>
          <p:nvSpPr>
            <p:cNvPr id="21" name="Freeform 21"/>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22" name="TextBox 22"/>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a:solidFill>
                    <a:srgbClr val="FFFFFF"/>
                  </a:solidFill>
                  <a:latin typeface="Garet Bold"/>
                  <a:ea typeface="Garet Bold"/>
                  <a:cs typeface="Garet Bold"/>
                  <a:sym typeface="Garet Bold"/>
                </a:rPr>
                <a:t>02</a:t>
              </a:r>
            </a:p>
          </p:txBody>
        </p:sp>
      </p:grpSp>
      <p:grpSp>
        <p:nvGrpSpPr>
          <p:cNvPr id="23" name="Group 23"/>
          <p:cNvGrpSpPr/>
          <p:nvPr/>
        </p:nvGrpSpPr>
        <p:grpSpPr>
          <a:xfrm>
            <a:off x="15837652" y="5368560"/>
            <a:ext cx="969409" cy="956220"/>
            <a:chOff x="0" y="0"/>
            <a:chExt cx="812800" cy="801742"/>
          </a:xfrm>
        </p:grpSpPr>
        <p:sp>
          <p:nvSpPr>
            <p:cNvPr id="24" name="Freeform 24"/>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25" name="TextBox 25"/>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a:solidFill>
                    <a:srgbClr val="FFFFFF"/>
                  </a:solidFill>
                  <a:latin typeface="Garet Bold"/>
                  <a:ea typeface="Garet Bold"/>
                  <a:cs typeface="Garet Bold"/>
                  <a:sym typeface="Garet Bold"/>
                </a:rPr>
                <a:t>03</a:t>
              </a:r>
            </a:p>
          </p:txBody>
        </p:sp>
      </p:grpSp>
      <p:grpSp>
        <p:nvGrpSpPr>
          <p:cNvPr id="26" name="Group 26"/>
          <p:cNvGrpSpPr/>
          <p:nvPr/>
        </p:nvGrpSpPr>
        <p:grpSpPr>
          <a:xfrm>
            <a:off x="15837652" y="6533440"/>
            <a:ext cx="969409" cy="956220"/>
            <a:chOff x="0" y="0"/>
            <a:chExt cx="812800" cy="801742"/>
          </a:xfrm>
        </p:grpSpPr>
        <p:sp>
          <p:nvSpPr>
            <p:cNvPr id="27" name="Freeform 27"/>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28" name="TextBox 28"/>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a:solidFill>
                    <a:srgbClr val="FFFFFF"/>
                  </a:solidFill>
                  <a:latin typeface="Garet Bold"/>
                  <a:ea typeface="Garet Bold"/>
                  <a:cs typeface="Garet Bold"/>
                  <a:sym typeface="Garet Bold"/>
                </a:rPr>
                <a:t>04</a:t>
              </a:r>
            </a:p>
          </p:txBody>
        </p:sp>
      </p:grpSp>
      <p:grpSp>
        <p:nvGrpSpPr>
          <p:cNvPr id="29" name="Group 29"/>
          <p:cNvGrpSpPr/>
          <p:nvPr/>
        </p:nvGrpSpPr>
        <p:grpSpPr>
          <a:xfrm>
            <a:off x="15011231" y="1028700"/>
            <a:ext cx="1652841" cy="1652841"/>
            <a:chOff x="0" y="0"/>
            <a:chExt cx="812800" cy="812800"/>
          </a:xfrm>
        </p:grpSpPr>
        <p:sp>
          <p:nvSpPr>
            <p:cNvPr id="30" name="Freeform 30"/>
            <p:cNvSpPr/>
            <p:nvPr/>
          </p:nvSpPr>
          <p:spPr>
            <a:xfrm>
              <a:off x="0" y="0"/>
              <a:ext cx="812800" cy="812800"/>
            </a:xfrm>
            <a:custGeom>
              <a:avLst/>
              <a:gdLst/>
              <a:ahLst/>
              <a:cxnLst/>
              <a:rect l="l" t="t" r="r" b="b"/>
              <a:pathLst>
                <a:path w="812800" h="812800">
                  <a:moveTo>
                    <a:pt x="238884" y="0"/>
                  </a:moveTo>
                  <a:lnTo>
                    <a:pt x="573916" y="0"/>
                  </a:lnTo>
                  <a:cubicBezTo>
                    <a:pt x="705848" y="0"/>
                    <a:pt x="812800" y="106952"/>
                    <a:pt x="812800" y="238884"/>
                  </a:cubicBezTo>
                  <a:lnTo>
                    <a:pt x="812800" y="573916"/>
                  </a:lnTo>
                  <a:cubicBezTo>
                    <a:pt x="812800" y="705848"/>
                    <a:pt x="705848" y="812800"/>
                    <a:pt x="573916" y="812800"/>
                  </a:cubicBezTo>
                  <a:lnTo>
                    <a:pt x="238884" y="812800"/>
                  </a:lnTo>
                  <a:cubicBezTo>
                    <a:pt x="106952" y="812800"/>
                    <a:pt x="0" y="705848"/>
                    <a:pt x="0" y="573916"/>
                  </a:cubicBezTo>
                  <a:lnTo>
                    <a:pt x="0" y="238884"/>
                  </a:lnTo>
                  <a:cubicBezTo>
                    <a:pt x="0" y="106952"/>
                    <a:pt x="106952" y="0"/>
                    <a:pt x="238884" y="0"/>
                  </a:cubicBezTo>
                  <a:close/>
                </a:path>
              </a:pathLst>
            </a:custGeom>
            <a:solidFill>
              <a:srgbClr val="795B12">
                <a:alpha val="29804"/>
              </a:srgbClr>
            </a:solidFill>
          </p:spPr>
          <p:txBody>
            <a:bodyPr/>
            <a:lstStyle/>
            <a:p>
              <a:endParaRPr lang="en-US"/>
            </a:p>
          </p:txBody>
        </p:sp>
        <p:sp>
          <p:nvSpPr>
            <p:cNvPr id="31" name="TextBox 3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4814124" y="816351"/>
            <a:ext cx="771724" cy="77172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0345E4">
                  <a:alpha val="40000"/>
                </a:srgbClr>
              </a:solidFill>
              <a:prstDash val="solid"/>
              <a:miter/>
            </a:ln>
          </p:spPr>
          <p:txBody>
            <a:bodyPr/>
            <a:lstStyle/>
            <a:p>
              <a:endParaRPr lang="en-US"/>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2954000" y="9258300"/>
            <a:ext cx="3744615" cy="374461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en-US"/>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7543800" y="3160993"/>
            <a:ext cx="8042049" cy="551433"/>
          </a:xfrm>
          <a:prstGeom prst="rect">
            <a:avLst/>
          </a:prstGeom>
        </p:spPr>
        <p:txBody>
          <a:bodyPr wrap="square" lIns="0" tIns="0" rIns="0" bIns="0" rtlCol="0" anchor="t">
            <a:spAutoFit/>
          </a:bodyPr>
          <a:lstStyle/>
          <a:p>
            <a:pPr algn="r" rtl="1">
              <a:lnSpc>
                <a:spcPts val="4339"/>
              </a:lnSpc>
              <a:spcBef>
                <a:spcPct val="0"/>
              </a:spcBef>
            </a:pPr>
            <a:r>
              <a:rPr lang="ar-EG" sz="3099" b="1" dirty="0">
                <a:solidFill>
                  <a:srgbClr val="000000"/>
                </a:solidFill>
                <a:latin typeface="Tajawal Bold"/>
                <a:ea typeface="Tajawal Bold"/>
                <a:cs typeface="Tajawal Bold"/>
                <a:sym typeface="Tajawal Bold"/>
                <a:rtl/>
              </a:rPr>
              <a:t>مفهوم التنسيق وأهمية الحاجة إليه</a:t>
            </a:r>
          </a:p>
        </p:txBody>
      </p:sp>
      <p:sp>
        <p:nvSpPr>
          <p:cNvPr id="52" name="TextBox 52"/>
          <p:cNvSpPr txBox="1"/>
          <p:nvPr/>
        </p:nvSpPr>
        <p:spPr>
          <a:xfrm>
            <a:off x="7005482" y="4225254"/>
            <a:ext cx="8596068" cy="551433"/>
          </a:xfrm>
          <a:prstGeom prst="rect">
            <a:avLst/>
          </a:prstGeom>
        </p:spPr>
        <p:txBody>
          <a:bodyPr wrap="square" lIns="0" tIns="0" rIns="0" bIns="0" rtlCol="0" anchor="t">
            <a:spAutoFit/>
          </a:bodyPr>
          <a:lstStyle/>
          <a:p>
            <a:pPr algn="r" rtl="1">
              <a:lnSpc>
                <a:spcPts val="4339"/>
              </a:lnSpc>
              <a:spcBef>
                <a:spcPct val="0"/>
              </a:spcBef>
            </a:pPr>
            <a:r>
              <a:rPr lang="ar-EG" sz="3099" b="1" dirty="0">
                <a:solidFill>
                  <a:srgbClr val="000000"/>
                </a:solidFill>
                <a:latin typeface="Tajawal Bold"/>
                <a:ea typeface="Tajawal Bold"/>
                <a:cs typeface="Tajawal Bold"/>
                <a:sym typeface="Tajawal Bold"/>
                <a:rtl/>
              </a:rPr>
              <a:t>شمولية وظيفة التنسيق</a:t>
            </a:r>
          </a:p>
        </p:txBody>
      </p:sp>
      <p:sp>
        <p:nvSpPr>
          <p:cNvPr id="53" name="TextBox 53"/>
          <p:cNvSpPr txBox="1"/>
          <p:nvPr/>
        </p:nvSpPr>
        <p:spPr>
          <a:xfrm>
            <a:off x="7351089" y="5490752"/>
            <a:ext cx="8250461" cy="551433"/>
          </a:xfrm>
          <a:prstGeom prst="rect">
            <a:avLst/>
          </a:prstGeom>
        </p:spPr>
        <p:txBody>
          <a:bodyPr wrap="square" lIns="0" tIns="0" rIns="0" bIns="0" rtlCol="0" anchor="t">
            <a:spAutoFit/>
          </a:bodyPr>
          <a:lstStyle/>
          <a:p>
            <a:pPr algn="r" rtl="1">
              <a:lnSpc>
                <a:spcPts val="4339"/>
              </a:lnSpc>
              <a:spcBef>
                <a:spcPct val="0"/>
              </a:spcBef>
            </a:pPr>
            <a:r>
              <a:rPr lang="ar-EG" sz="3099" b="1" dirty="0">
                <a:solidFill>
                  <a:srgbClr val="000000"/>
                </a:solidFill>
                <a:latin typeface="Tajawal Bold"/>
                <a:ea typeface="Tajawal Bold"/>
                <a:cs typeface="Tajawal Bold"/>
                <a:sym typeface="Tajawal Bold"/>
                <a:rtl/>
              </a:rPr>
              <a:t>عوائق التنسيق</a:t>
            </a:r>
          </a:p>
        </p:txBody>
      </p:sp>
      <p:sp>
        <p:nvSpPr>
          <p:cNvPr id="54" name="TextBox 54"/>
          <p:cNvSpPr txBox="1"/>
          <p:nvPr/>
        </p:nvSpPr>
        <p:spPr>
          <a:xfrm>
            <a:off x="7543800" y="6753269"/>
            <a:ext cx="8042049" cy="551433"/>
          </a:xfrm>
          <a:prstGeom prst="rect">
            <a:avLst/>
          </a:prstGeom>
        </p:spPr>
        <p:txBody>
          <a:bodyPr wrap="square" lIns="0" tIns="0" rIns="0" bIns="0" rtlCol="0" anchor="t">
            <a:spAutoFit/>
          </a:bodyPr>
          <a:lstStyle/>
          <a:p>
            <a:pPr algn="r" rtl="1">
              <a:lnSpc>
                <a:spcPts val="4339"/>
              </a:lnSpc>
              <a:spcBef>
                <a:spcPct val="0"/>
              </a:spcBef>
            </a:pPr>
            <a:r>
              <a:rPr lang="ar-EG" sz="3099" b="1" dirty="0">
                <a:solidFill>
                  <a:srgbClr val="000000"/>
                </a:solidFill>
                <a:latin typeface="Tajawal Bold"/>
                <a:ea typeface="Tajawal Bold"/>
                <a:cs typeface="Tajawal Bold"/>
                <a:sym typeface="Tajawal Bold"/>
                <a:rtl/>
              </a:rPr>
              <a:t>أهم الوسائل المستخدمة في التنسيق</a:t>
            </a:r>
          </a:p>
        </p:txBody>
      </p:sp>
      <p:grpSp>
        <p:nvGrpSpPr>
          <p:cNvPr id="60" name="Group 8"/>
          <p:cNvGrpSpPr/>
          <p:nvPr/>
        </p:nvGrpSpPr>
        <p:grpSpPr>
          <a:xfrm>
            <a:off x="0" y="6690087"/>
            <a:ext cx="1028700" cy="3177813"/>
            <a:chOff x="0" y="0"/>
            <a:chExt cx="812800" cy="2510865"/>
          </a:xfrm>
        </p:grpSpPr>
        <p:sp>
          <p:nvSpPr>
            <p:cNvPr id="61"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62"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63"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64" name="TextBox 63"/>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2</a:t>
            </a:r>
            <a:endParaRPr lang="en-US" sz="3200" b="1" dirty="0">
              <a:solidFill>
                <a:schemeClr val="bg1"/>
              </a:solidFill>
            </a:endParaRPr>
          </a:p>
        </p:txBody>
      </p:sp>
      <p:sp>
        <p:nvSpPr>
          <p:cNvPr id="65"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66" name="Group 26"/>
          <p:cNvGrpSpPr/>
          <p:nvPr/>
        </p:nvGrpSpPr>
        <p:grpSpPr>
          <a:xfrm>
            <a:off x="15849600" y="7810500"/>
            <a:ext cx="969409" cy="956220"/>
            <a:chOff x="0" y="0"/>
            <a:chExt cx="812800" cy="801742"/>
          </a:xfrm>
        </p:grpSpPr>
        <p:sp>
          <p:nvSpPr>
            <p:cNvPr id="67" name="Freeform 27"/>
            <p:cNvSpPr/>
            <p:nvPr/>
          </p:nvSpPr>
          <p:spPr>
            <a:xfrm>
              <a:off x="0" y="0"/>
              <a:ext cx="812800" cy="801742"/>
            </a:xfrm>
            <a:custGeom>
              <a:avLst/>
              <a:gdLst/>
              <a:ahLst/>
              <a:cxnLst/>
              <a:rect l="l" t="t" r="r" b="b"/>
              <a:pathLst>
                <a:path w="812800" h="801742">
                  <a:moveTo>
                    <a:pt x="652780" y="0"/>
                  </a:moveTo>
                  <a:lnTo>
                    <a:pt x="160020" y="0"/>
                  </a:lnTo>
                  <a:lnTo>
                    <a:pt x="0" y="160020"/>
                  </a:lnTo>
                  <a:lnTo>
                    <a:pt x="0" y="641722"/>
                  </a:lnTo>
                  <a:lnTo>
                    <a:pt x="160020" y="801742"/>
                  </a:lnTo>
                  <a:lnTo>
                    <a:pt x="652780" y="801742"/>
                  </a:lnTo>
                  <a:lnTo>
                    <a:pt x="812800" y="641722"/>
                  </a:lnTo>
                  <a:lnTo>
                    <a:pt x="812800" y="160020"/>
                  </a:lnTo>
                  <a:lnTo>
                    <a:pt x="652780" y="0"/>
                  </a:lnTo>
                  <a:close/>
                </a:path>
              </a:pathLst>
            </a:custGeom>
            <a:solidFill>
              <a:srgbClr val="795B12"/>
            </a:solidFill>
          </p:spPr>
          <p:txBody>
            <a:bodyPr/>
            <a:lstStyle/>
            <a:p>
              <a:endParaRPr lang="en-US"/>
            </a:p>
          </p:txBody>
        </p:sp>
        <p:sp>
          <p:nvSpPr>
            <p:cNvPr id="68" name="TextBox 28"/>
            <p:cNvSpPr txBox="1"/>
            <p:nvPr/>
          </p:nvSpPr>
          <p:spPr>
            <a:xfrm>
              <a:off x="63500" y="-3175"/>
              <a:ext cx="685800" cy="741417"/>
            </a:xfrm>
            <a:prstGeom prst="rect">
              <a:avLst/>
            </a:prstGeom>
          </p:spPr>
          <p:txBody>
            <a:bodyPr lIns="44470" tIns="44470" rIns="44470" bIns="44470" rtlCol="0" anchor="ctr"/>
            <a:lstStyle/>
            <a:p>
              <a:pPr algn="ctr">
                <a:lnSpc>
                  <a:spcPts val="4759"/>
                </a:lnSpc>
              </a:pPr>
              <a:r>
                <a:rPr lang="en-US" sz="3399" b="1" dirty="0">
                  <a:solidFill>
                    <a:srgbClr val="FFFFFF"/>
                  </a:solidFill>
                  <a:latin typeface="Garet Bold"/>
                  <a:ea typeface="Garet Bold"/>
                  <a:cs typeface="Garet Bold"/>
                  <a:sym typeface="Garet Bold"/>
                </a:rPr>
                <a:t>05</a:t>
              </a:r>
            </a:p>
          </p:txBody>
        </p:sp>
      </p:grpSp>
      <p:sp>
        <p:nvSpPr>
          <p:cNvPr id="69" name="TextBox 54"/>
          <p:cNvSpPr txBox="1"/>
          <p:nvPr/>
        </p:nvSpPr>
        <p:spPr>
          <a:xfrm>
            <a:off x="7555748" y="8030329"/>
            <a:ext cx="8042049" cy="551433"/>
          </a:xfrm>
          <a:prstGeom prst="rect">
            <a:avLst/>
          </a:prstGeom>
        </p:spPr>
        <p:txBody>
          <a:bodyPr wrap="square" lIns="0" tIns="0" rIns="0" bIns="0" rtlCol="0" anchor="t">
            <a:spAutoFit/>
          </a:bodyPr>
          <a:lstStyle/>
          <a:p>
            <a:pPr algn="r" rtl="1">
              <a:lnSpc>
                <a:spcPts val="4339"/>
              </a:lnSpc>
              <a:spcBef>
                <a:spcPct val="0"/>
              </a:spcBef>
            </a:pPr>
            <a:r>
              <a:rPr lang="ar-EG" sz="3099" b="1" dirty="0">
                <a:solidFill>
                  <a:srgbClr val="000000"/>
                </a:solidFill>
                <a:latin typeface="Tajawal Bold"/>
                <a:ea typeface="Tajawal Bold"/>
                <a:cs typeface="Tajawal Bold"/>
                <a:sym typeface="Tajawal Bold"/>
                <a:rtl/>
              </a:rPr>
              <a:t>خصائص التنسيق الفعال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10130076" y="1485900"/>
            <a:ext cx="7319724" cy="2410916"/>
          </a:xfrm>
          <a:prstGeom prst="rect">
            <a:avLst/>
          </a:prstGeom>
        </p:spPr>
        <p:txBody>
          <a:bodyPr wrap="square" lIns="0" tIns="0" rIns="0" bIns="0" rtlCol="0" anchor="t">
            <a:spAutoFit/>
          </a:bodyPr>
          <a:lstStyle/>
          <a:p>
            <a:pPr algn="r" rtl="1">
              <a:lnSpc>
                <a:spcPts val="9487"/>
              </a:lnSpc>
            </a:pPr>
            <a:r>
              <a:rPr lang="ar-EG" sz="3200" b="1" dirty="0">
                <a:solidFill>
                  <a:srgbClr val="000000"/>
                </a:solidFill>
                <a:latin typeface="Tajawal Bold"/>
                <a:ea typeface="Tajawal Bold"/>
                <a:cs typeface="Tajawal Bold"/>
                <a:sym typeface="League Spartan"/>
                <a:rtl/>
              </a:rPr>
              <a:t>مفهوم التنسيق وأهمية الحاجة إليه</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7" name="TextBox 17"/>
          <p:cNvSpPr txBox="1"/>
          <p:nvPr/>
        </p:nvSpPr>
        <p:spPr>
          <a:xfrm>
            <a:off x="5481876" y="3086100"/>
            <a:ext cx="11769519" cy="5170646"/>
          </a:xfrm>
          <a:prstGeom prst="rect">
            <a:avLst/>
          </a:prstGeom>
        </p:spPr>
        <p:txBody>
          <a:bodyPr wrap="square" lIns="0" tIns="0" rIns="0" bIns="0" rtlCol="0" anchor="t">
            <a:spAutoFit/>
          </a:bodyPr>
          <a:lstStyle/>
          <a:p>
            <a:pPr marL="342900" indent="-342900" algn="r" rtl="1">
              <a:lnSpc>
                <a:spcPct val="200000"/>
              </a:lnSpc>
              <a:spcBef>
                <a:spcPct val="0"/>
              </a:spcBef>
              <a:buFont typeface="Wingdings" panose="05000000000000000000" pitchFamily="2" charset="2"/>
              <a:buChar char="q"/>
            </a:pPr>
            <a:r>
              <a:rPr lang="ar-SA" altLang="en-US" sz="2400" b="1" dirty="0">
                <a:solidFill>
                  <a:srgbClr val="002060"/>
                </a:solidFill>
                <a:latin typeface="Tajawal Bold" panose="020B0604020202020204" charset="-78"/>
                <a:cs typeface="Tajawal Bold" panose="020B0604020202020204" charset="-78"/>
              </a:rPr>
              <a:t>يعرف التنسيق على أنه</a:t>
            </a:r>
            <a:r>
              <a:rPr lang="ar-SA" altLang="en-US" sz="2400" b="1" dirty="0">
                <a:solidFill>
                  <a:srgbClr val="002060"/>
                </a:solidFill>
                <a:latin typeface="Tajawal" panose="00000500000000000000" pitchFamily="2" charset="-78"/>
                <a:cs typeface="Tajawal" panose="00000500000000000000" pitchFamily="2" charset="-78"/>
              </a:rPr>
              <a:t>: </a:t>
            </a:r>
            <a:r>
              <a:rPr lang="ar-SA" altLang="en-US" sz="2400" dirty="0">
                <a:latin typeface="Tajawal" panose="00000500000000000000" pitchFamily="2" charset="-78"/>
                <a:cs typeface="Tajawal" panose="00000500000000000000" pitchFamily="2" charset="-78"/>
              </a:rPr>
              <a:t>«الترتيب المنظم لجهود الجماعة، لكى توحد هذه الجهود في التصرف والتنفيذ لتحقيق الهدف المحدد».</a:t>
            </a:r>
          </a:p>
          <a:p>
            <a:pPr algn="r" rtl="1">
              <a:lnSpc>
                <a:spcPct val="200000"/>
              </a:lnSpc>
              <a:spcBef>
                <a:spcPct val="0"/>
              </a:spcBef>
            </a:pPr>
            <a:r>
              <a:rPr lang="ar-SA" altLang="en-US" sz="2400" b="1" dirty="0">
                <a:solidFill>
                  <a:srgbClr val="002060"/>
                </a:solidFill>
                <a:latin typeface="Tajawal Bold" panose="020B0604020202020204" charset="-78"/>
                <a:cs typeface="Tajawal Bold" panose="020B0604020202020204" charset="-78"/>
              </a:rPr>
              <a:t>وبذلك يعني التنسيق من وجهة نظر الإدارة توحيد وتكامل جهود الأفراد. وتتعلق بالنواحي التالية:</a:t>
            </a:r>
          </a:p>
          <a:p>
            <a:pPr algn="r" rtl="1">
              <a:lnSpc>
                <a:spcPct val="200000"/>
              </a:lnSpc>
              <a:spcBef>
                <a:spcPct val="0"/>
              </a:spcBef>
              <a:buFont typeface="Calibri Light" panose="020F0302020204030204" pitchFamily="34" charset="0"/>
              <a:buAutoNum type="arabicPeriod"/>
            </a:pPr>
            <a:r>
              <a:rPr lang="ar-SA" altLang="en-US" sz="2400" dirty="0">
                <a:latin typeface="Tajawal" panose="00000500000000000000" pitchFamily="2" charset="-78"/>
                <a:cs typeface="Tajawal" panose="00000500000000000000" pitchFamily="2" charset="-78"/>
              </a:rPr>
              <a:t>مقدار الجهود التي تبذل من ناحية الكم والنوع.</a:t>
            </a:r>
          </a:p>
          <a:p>
            <a:pPr algn="r" rtl="1">
              <a:lnSpc>
                <a:spcPct val="200000"/>
              </a:lnSpc>
              <a:spcBef>
                <a:spcPct val="0"/>
              </a:spcBef>
              <a:buFont typeface="Calibri Light" panose="020F0302020204030204" pitchFamily="34" charset="0"/>
              <a:buAutoNum type="arabicPeriod"/>
            </a:pPr>
            <a:r>
              <a:rPr lang="ar-SA" altLang="en-US" sz="2400" dirty="0">
                <a:latin typeface="Tajawal" panose="00000500000000000000" pitchFamily="2" charset="-78"/>
                <a:cs typeface="Tajawal" panose="00000500000000000000" pitchFamily="2" charset="-78"/>
              </a:rPr>
              <a:t>توقيت هذه الجهود.</a:t>
            </a:r>
          </a:p>
          <a:p>
            <a:pPr algn="r" rtl="1">
              <a:lnSpc>
                <a:spcPct val="200000"/>
              </a:lnSpc>
              <a:spcBef>
                <a:spcPct val="0"/>
              </a:spcBef>
              <a:buFont typeface="Calibri Light" panose="020F0302020204030204" pitchFamily="34" charset="0"/>
              <a:buAutoNum type="arabicPeriod"/>
            </a:pPr>
            <a:r>
              <a:rPr lang="ar-SA" altLang="en-US" sz="2400" dirty="0">
                <a:latin typeface="Tajawal" panose="00000500000000000000" pitchFamily="2" charset="-78"/>
                <a:cs typeface="Tajawal" panose="00000500000000000000" pitchFamily="2" charset="-78"/>
              </a:rPr>
              <a:t>توجيه وتحديد الاتجاه الذي تسلكه</a:t>
            </a:r>
            <a:endParaRPr lang="ar-EG" sz="2400" dirty="0">
              <a:latin typeface="Tajawal" panose="00000500000000000000" pitchFamily="2" charset="-78"/>
              <a:ea typeface="Poppins"/>
              <a:cs typeface="Tajawal" panose="00000500000000000000" pitchFamily="2" charset="-78"/>
              <a:sym typeface="Poppins"/>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315672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chemeClr val="bg1"/>
          </a:solidFill>
        </p:spPr>
        <p:txBody>
          <a:bodyPr/>
          <a:lstStyle/>
          <a:p>
            <a:endParaRPr lang="en-US" dirty="0"/>
          </a:p>
        </p:txBody>
      </p:sp>
      <p:grpSp>
        <p:nvGrpSpPr>
          <p:cNvPr id="3" name="Group 3"/>
          <p:cNvGrpSpPr/>
          <p:nvPr/>
        </p:nvGrpSpPr>
        <p:grpSpPr>
          <a:xfrm>
            <a:off x="356937" y="3086100"/>
            <a:ext cx="16611600" cy="926949"/>
            <a:chOff x="0" y="0"/>
            <a:chExt cx="2865774" cy="235124"/>
          </a:xfrm>
          <a:noFill/>
        </p:grpSpPr>
        <p:sp>
          <p:nvSpPr>
            <p:cNvPr id="4" name="Freeform 4"/>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a:p>
          </p:txBody>
        </p:sp>
        <p:sp>
          <p:nvSpPr>
            <p:cNvPr id="5" name="TextBox 5"/>
            <p:cNvSpPr txBox="1"/>
            <p:nvPr/>
          </p:nvSpPr>
          <p:spPr>
            <a:xfrm>
              <a:off x="0" y="-38100"/>
              <a:ext cx="2865774" cy="273224"/>
            </a:xfrm>
            <a:prstGeom prst="rect">
              <a:avLst/>
            </a:prstGeom>
            <a:grpFill/>
          </p:spPr>
          <p:txBody>
            <a:bodyPr lIns="52747" tIns="52747" rIns="52747" bIns="52747" rtlCol="0" anchor="ctr"/>
            <a:lstStyle/>
            <a:p>
              <a:pPr algn="ctr">
                <a:lnSpc>
                  <a:spcPts val="2761"/>
                </a:lnSpc>
                <a:spcBef>
                  <a:spcPct val="0"/>
                </a:spcBef>
              </a:pPr>
              <a:endParaRPr>
                <a:latin typeface="Tajawal" panose="00000500000000000000" pitchFamily="2" charset="-78"/>
                <a:cs typeface="Tajawal" panose="00000500000000000000" pitchFamily="2" charset="-78"/>
              </a:endParaRPr>
            </a:p>
          </p:txBody>
        </p:sp>
      </p:grpSp>
      <p:grpSp>
        <p:nvGrpSpPr>
          <p:cNvPr id="6" name="Group 6"/>
          <p:cNvGrpSpPr/>
          <p:nvPr/>
        </p:nvGrpSpPr>
        <p:grpSpPr>
          <a:xfrm>
            <a:off x="356937" y="4473499"/>
            <a:ext cx="16611600" cy="1203401"/>
            <a:chOff x="0" y="0"/>
            <a:chExt cx="2865774" cy="235124"/>
          </a:xfrm>
          <a:noFill/>
        </p:grpSpPr>
        <p:sp>
          <p:nvSpPr>
            <p:cNvPr id="7" name="Freeform 7"/>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a:p>
          </p:txBody>
        </p:sp>
        <p:sp>
          <p:nvSpPr>
            <p:cNvPr id="8" name="TextBox 8"/>
            <p:cNvSpPr txBox="1"/>
            <p:nvPr/>
          </p:nvSpPr>
          <p:spPr>
            <a:xfrm>
              <a:off x="0" y="-38100"/>
              <a:ext cx="2865774" cy="273224"/>
            </a:xfrm>
            <a:prstGeom prst="rect">
              <a:avLst/>
            </a:prstGeom>
            <a:grpFill/>
          </p:spPr>
          <p:txBody>
            <a:bodyPr lIns="52747" tIns="52747" rIns="52747" bIns="52747" rtlCol="0" anchor="ctr"/>
            <a:lstStyle/>
            <a:p>
              <a:pPr algn="ctr">
                <a:lnSpc>
                  <a:spcPts val="2761"/>
                </a:lnSpc>
                <a:spcBef>
                  <a:spcPct val="0"/>
                </a:spcBef>
              </a:pPr>
              <a:endParaRPr>
                <a:latin typeface="Tajawal" panose="00000500000000000000" pitchFamily="2" charset="-78"/>
                <a:cs typeface="Tajawal" panose="00000500000000000000" pitchFamily="2" charset="-78"/>
              </a:endParaRPr>
            </a:p>
          </p:txBody>
        </p:sp>
      </p:grpSp>
      <p:grpSp>
        <p:nvGrpSpPr>
          <p:cNvPr id="9" name="Group 9"/>
          <p:cNvGrpSpPr/>
          <p:nvPr/>
        </p:nvGrpSpPr>
        <p:grpSpPr>
          <a:xfrm>
            <a:off x="356937" y="5912939"/>
            <a:ext cx="16611600" cy="1135561"/>
            <a:chOff x="0" y="0"/>
            <a:chExt cx="2865774" cy="235124"/>
          </a:xfrm>
          <a:noFill/>
        </p:grpSpPr>
        <p:sp>
          <p:nvSpPr>
            <p:cNvPr id="10" name="Freeform 10"/>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a:p>
          </p:txBody>
        </p:sp>
        <p:sp>
          <p:nvSpPr>
            <p:cNvPr id="11" name="TextBox 11"/>
            <p:cNvSpPr txBox="1"/>
            <p:nvPr/>
          </p:nvSpPr>
          <p:spPr>
            <a:xfrm>
              <a:off x="0" y="-38100"/>
              <a:ext cx="2865774" cy="273224"/>
            </a:xfrm>
            <a:prstGeom prst="rect">
              <a:avLst/>
            </a:prstGeom>
            <a:grpFill/>
          </p:spPr>
          <p:txBody>
            <a:bodyPr lIns="52747" tIns="52747" rIns="52747" bIns="52747" rtlCol="0" anchor="ctr"/>
            <a:lstStyle/>
            <a:p>
              <a:pPr algn="ctr">
                <a:lnSpc>
                  <a:spcPts val="2761"/>
                </a:lnSpc>
                <a:spcBef>
                  <a:spcPct val="0"/>
                </a:spcBef>
              </a:pPr>
              <a:endParaRPr>
                <a:latin typeface="Tajawal" panose="00000500000000000000" pitchFamily="2" charset="-78"/>
                <a:cs typeface="Tajawal" panose="00000500000000000000" pitchFamily="2" charset="-78"/>
              </a:endParaRPr>
            </a:p>
          </p:txBody>
        </p:sp>
      </p:grpSp>
      <p:grpSp>
        <p:nvGrpSpPr>
          <p:cNvPr id="12" name="Group 12"/>
          <p:cNvGrpSpPr/>
          <p:nvPr/>
        </p:nvGrpSpPr>
        <p:grpSpPr>
          <a:xfrm>
            <a:off x="356937" y="7352378"/>
            <a:ext cx="16611600" cy="1143922"/>
            <a:chOff x="0" y="0"/>
            <a:chExt cx="2865774" cy="235124"/>
          </a:xfrm>
          <a:noFill/>
        </p:grpSpPr>
        <p:sp>
          <p:nvSpPr>
            <p:cNvPr id="13" name="Freeform 13"/>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a:p>
          </p:txBody>
        </p:sp>
        <p:sp>
          <p:nvSpPr>
            <p:cNvPr id="14" name="TextBox 14"/>
            <p:cNvSpPr txBox="1"/>
            <p:nvPr/>
          </p:nvSpPr>
          <p:spPr>
            <a:xfrm>
              <a:off x="0" y="-38100"/>
              <a:ext cx="2865774" cy="273224"/>
            </a:xfrm>
            <a:prstGeom prst="rect">
              <a:avLst/>
            </a:prstGeom>
            <a:grpFill/>
          </p:spPr>
          <p:txBody>
            <a:bodyPr lIns="52747" tIns="52747" rIns="52747" bIns="52747" rtlCol="0" anchor="ctr"/>
            <a:lstStyle/>
            <a:p>
              <a:pPr algn="ctr">
                <a:lnSpc>
                  <a:spcPts val="2761"/>
                </a:lnSpc>
                <a:spcBef>
                  <a:spcPct val="0"/>
                </a:spcBef>
              </a:pPr>
              <a:endParaRPr>
                <a:latin typeface="Tajawal" panose="00000500000000000000" pitchFamily="2" charset="-78"/>
                <a:cs typeface="Tajawal" panose="00000500000000000000" pitchFamily="2" charset="-78"/>
              </a:endParaRPr>
            </a:p>
          </p:txBody>
        </p:sp>
      </p:grpSp>
      <p:grpSp>
        <p:nvGrpSpPr>
          <p:cNvPr id="15" name="Group 15"/>
          <p:cNvGrpSpPr/>
          <p:nvPr/>
        </p:nvGrpSpPr>
        <p:grpSpPr>
          <a:xfrm>
            <a:off x="356937" y="8791818"/>
            <a:ext cx="16611600" cy="1076082"/>
            <a:chOff x="0" y="0"/>
            <a:chExt cx="2865774" cy="235124"/>
          </a:xfrm>
          <a:noFill/>
        </p:grpSpPr>
        <p:sp>
          <p:nvSpPr>
            <p:cNvPr id="16" name="Freeform 16"/>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a:p>
          </p:txBody>
        </p:sp>
        <p:sp>
          <p:nvSpPr>
            <p:cNvPr id="17" name="TextBox 17"/>
            <p:cNvSpPr txBox="1"/>
            <p:nvPr/>
          </p:nvSpPr>
          <p:spPr>
            <a:xfrm>
              <a:off x="0" y="-38100"/>
              <a:ext cx="2865774" cy="273224"/>
            </a:xfrm>
            <a:prstGeom prst="rect">
              <a:avLst/>
            </a:prstGeom>
            <a:grpFill/>
          </p:spPr>
          <p:txBody>
            <a:bodyPr lIns="52747" tIns="52747" rIns="52747" bIns="52747" rtlCol="0" anchor="ctr"/>
            <a:lstStyle/>
            <a:p>
              <a:pPr algn="ctr">
                <a:lnSpc>
                  <a:spcPts val="2761"/>
                </a:lnSpc>
                <a:spcBef>
                  <a:spcPct val="0"/>
                </a:spcBef>
              </a:pPr>
              <a:endParaRPr>
                <a:latin typeface="Tajawal" panose="00000500000000000000" pitchFamily="2" charset="-78"/>
                <a:cs typeface="Tajawal" panose="00000500000000000000" pitchFamily="2" charset="-78"/>
              </a:endParaRPr>
            </a:p>
          </p:txBody>
        </p:sp>
      </p:grpSp>
      <p:grpSp>
        <p:nvGrpSpPr>
          <p:cNvPr id="18" name="Group 18"/>
          <p:cNvGrpSpPr/>
          <p:nvPr/>
        </p:nvGrpSpPr>
        <p:grpSpPr>
          <a:xfrm>
            <a:off x="17064151" y="2978342"/>
            <a:ext cx="1148427" cy="979642"/>
            <a:chOff x="0" y="-38100"/>
            <a:chExt cx="348962" cy="297675"/>
          </a:xfrm>
        </p:grpSpPr>
        <p:sp>
          <p:nvSpPr>
            <p:cNvPr id="19" name="Freeform 19"/>
            <p:cNvSpPr/>
            <p:nvPr/>
          </p:nvSpPr>
          <p:spPr>
            <a:xfrm>
              <a:off x="7775" y="26474"/>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0" name="TextBox 20"/>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dirty="0">
                  <a:latin typeface="Tajawal Bold" panose="020B0604020202020204" charset="-78"/>
                  <a:ea typeface="Belleza"/>
                  <a:cs typeface="Tajawal Bold" panose="020B0604020202020204" charset="-78"/>
                  <a:sym typeface="Belleza"/>
                </a:rPr>
                <a:t>1</a:t>
              </a:r>
            </a:p>
          </p:txBody>
        </p:sp>
      </p:grpSp>
      <p:grpSp>
        <p:nvGrpSpPr>
          <p:cNvPr id="21" name="Group 21"/>
          <p:cNvGrpSpPr/>
          <p:nvPr/>
        </p:nvGrpSpPr>
        <p:grpSpPr>
          <a:xfrm>
            <a:off x="17064151" y="4491128"/>
            <a:ext cx="1122840" cy="767130"/>
            <a:chOff x="0" y="0"/>
            <a:chExt cx="341187" cy="233101"/>
          </a:xfrm>
        </p:grpSpPr>
        <p:sp>
          <p:nvSpPr>
            <p:cNvPr id="22" name="Freeform 22"/>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3" name="TextBox 23"/>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a:latin typeface="Tajawal Bold" panose="020B0604020202020204" charset="-78"/>
                  <a:ea typeface="Belleza"/>
                  <a:cs typeface="Tajawal Bold" panose="020B0604020202020204" charset="-78"/>
                  <a:sym typeface="Belleza"/>
                </a:rPr>
                <a:t>2</a:t>
              </a:r>
            </a:p>
          </p:txBody>
        </p:sp>
      </p:grpSp>
      <p:grpSp>
        <p:nvGrpSpPr>
          <p:cNvPr id="24" name="Group 24"/>
          <p:cNvGrpSpPr/>
          <p:nvPr/>
        </p:nvGrpSpPr>
        <p:grpSpPr>
          <a:xfrm>
            <a:off x="17064151" y="5930567"/>
            <a:ext cx="1122840" cy="767130"/>
            <a:chOff x="0" y="0"/>
            <a:chExt cx="341187" cy="233101"/>
          </a:xfrm>
        </p:grpSpPr>
        <p:sp>
          <p:nvSpPr>
            <p:cNvPr id="25" name="Freeform 25"/>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6" name="TextBox 26"/>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a:latin typeface="Tajawal Bold" panose="020B0604020202020204" charset="-78"/>
                  <a:ea typeface="Belleza"/>
                  <a:cs typeface="Tajawal Bold" panose="020B0604020202020204" charset="-78"/>
                  <a:sym typeface="Belleza"/>
                </a:rPr>
                <a:t>3</a:t>
              </a:r>
            </a:p>
          </p:txBody>
        </p:sp>
      </p:grpSp>
      <p:grpSp>
        <p:nvGrpSpPr>
          <p:cNvPr id="27" name="Group 27"/>
          <p:cNvGrpSpPr/>
          <p:nvPr/>
        </p:nvGrpSpPr>
        <p:grpSpPr>
          <a:xfrm>
            <a:off x="17064151" y="7370007"/>
            <a:ext cx="1122840" cy="767130"/>
            <a:chOff x="0" y="0"/>
            <a:chExt cx="341187" cy="233101"/>
          </a:xfrm>
        </p:grpSpPr>
        <p:sp>
          <p:nvSpPr>
            <p:cNvPr id="28" name="Freeform 28"/>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9" name="TextBox 29"/>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a:latin typeface="Tajawal Bold" panose="020B0604020202020204" charset="-78"/>
                  <a:ea typeface="Belleza"/>
                  <a:cs typeface="Tajawal Bold" panose="020B0604020202020204" charset="-78"/>
                  <a:sym typeface="Belleza"/>
                </a:rPr>
                <a:t>4</a:t>
              </a:r>
            </a:p>
          </p:txBody>
        </p:sp>
      </p:grpSp>
      <p:grpSp>
        <p:nvGrpSpPr>
          <p:cNvPr id="30" name="Group 30"/>
          <p:cNvGrpSpPr/>
          <p:nvPr/>
        </p:nvGrpSpPr>
        <p:grpSpPr>
          <a:xfrm>
            <a:off x="17064151" y="8809446"/>
            <a:ext cx="1122840" cy="767130"/>
            <a:chOff x="0" y="0"/>
            <a:chExt cx="341187" cy="233101"/>
          </a:xfrm>
        </p:grpSpPr>
        <p:sp>
          <p:nvSpPr>
            <p:cNvPr id="31" name="Freeform 31"/>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32" name="TextBox 32"/>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a:latin typeface="Tajawal Bold" panose="020B0604020202020204" charset="-78"/>
                  <a:ea typeface="Belleza"/>
                  <a:cs typeface="Tajawal Bold" panose="020B0604020202020204" charset="-78"/>
                  <a:sym typeface="Belleza"/>
                </a:rPr>
                <a:t>5</a:t>
              </a:r>
            </a:p>
          </p:txBody>
        </p:sp>
      </p:grpSp>
      <p:sp>
        <p:nvSpPr>
          <p:cNvPr id="33" name="TextBox 33"/>
          <p:cNvSpPr txBox="1"/>
          <p:nvPr/>
        </p:nvSpPr>
        <p:spPr>
          <a:xfrm>
            <a:off x="260365" y="3238500"/>
            <a:ext cx="16687800" cy="564257"/>
          </a:xfrm>
          <a:prstGeom prst="rect">
            <a:avLst/>
          </a:prstGeom>
          <a:noFill/>
        </p:spPr>
        <p:txBody>
          <a:bodyPr wrap="square" lIns="0" tIns="0" rIns="0" bIns="0" rtlCol="0" anchor="t">
            <a:spAutoFit/>
          </a:bodyPr>
          <a:lstStyle/>
          <a:p>
            <a:pPr algn="r" rtl="1">
              <a:lnSpc>
                <a:spcPts val="4368"/>
              </a:lnSpc>
              <a:spcBef>
                <a:spcPct val="0"/>
              </a:spcBef>
            </a:pPr>
            <a:r>
              <a:rPr lang="ar-EG" sz="3120" dirty="0">
                <a:latin typeface="Tajawal" panose="00000500000000000000" pitchFamily="2" charset="-78"/>
                <a:ea typeface="Belleza"/>
                <a:cs typeface="Tajawal" panose="00000500000000000000" pitchFamily="2" charset="-78"/>
                <a:sym typeface="Belleza"/>
              </a:rPr>
              <a:t>يعد التنسيق مسؤولية كل مدير وهو إحدى وظائفه الإدارية التي لا تنفصل عن الوظائف الإدارية الأخرى </a:t>
            </a:r>
          </a:p>
        </p:txBody>
      </p:sp>
      <p:sp>
        <p:nvSpPr>
          <p:cNvPr id="34" name="TextBox 34"/>
          <p:cNvSpPr txBox="1"/>
          <p:nvPr/>
        </p:nvSpPr>
        <p:spPr>
          <a:xfrm>
            <a:off x="814137" y="4457700"/>
            <a:ext cx="16134028" cy="1128514"/>
          </a:xfrm>
          <a:prstGeom prst="rect">
            <a:avLst/>
          </a:prstGeom>
          <a:noFill/>
        </p:spPr>
        <p:txBody>
          <a:bodyPr wrap="square" lIns="0" tIns="0" rIns="0" bIns="0" rtlCol="0" anchor="t">
            <a:spAutoFit/>
          </a:bodyPr>
          <a:lstStyle/>
          <a:p>
            <a:pPr algn="r" rtl="1">
              <a:lnSpc>
                <a:spcPts val="4368"/>
              </a:lnSpc>
              <a:spcBef>
                <a:spcPct val="0"/>
              </a:spcBef>
            </a:pPr>
            <a:r>
              <a:rPr lang="ar-EG" sz="3120" dirty="0">
                <a:latin typeface="Tajawal" panose="00000500000000000000" pitchFamily="2" charset="-78"/>
                <a:ea typeface="Belleza"/>
                <a:cs typeface="Tajawal" panose="00000500000000000000" pitchFamily="2" charset="-78"/>
                <a:sym typeface="Belleza"/>
              </a:rPr>
              <a:t>يستهدف التنسيق منع التشابك والتداخل داخل إدارة التنظيم أو بين مختلف التنظيمات ، حتى يمكن للنظام الإداري بأكمله من تحقيق الأهداف بتكامل وبكفاية. </a:t>
            </a:r>
          </a:p>
        </p:txBody>
      </p:sp>
      <p:sp>
        <p:nvSpPr>
          <p:cNvPr id="35" name="TextBox 35"/>
          <p:cNvSpPr txBox="1"/>
          <p:nvPr/>
        </p:nvSpPr>
        <p:spPr>
          <a:xfrm>
            <a:off x="16042" y="5981700"/>
            <a:ext cx="16819828" cy="984885"/>
          </a:xfrm>
          <a:prstGeom prst="rect">
            <a:avLst/>
          </a:prstGeom>
          <a:noFill/>
        </p:spPr>
        <p:txBody>
          <a:bodyPr wrap="square" lIns="0" tIns="0" rIns="0" bIns="0" rtlCol="0" anchor="t">
            <a:spAutoFit/>
          </a:bodyPr>
          <a:lstStyle/>
          <a:p>
            <a:pPr algn="r">
              <a:lnSpc>
                <a:spcPct val="100000"/>
              </a:lnSpc>
              <a:spcBef>
                <a:spcPct val="0"/>
              </a:spcBef>
              <a:buFontTx/>
              <a:buNone/>
            </a:pPr>
            <a:r>
              <a:rPr lang="ar-SA" altLang="en-US" sz="3120" dirty="0">
                <a:latin typeface="Tajawal" panose="00000500000000000000" pitchFamily="2" charset="-78"/>
                <a:cs typeface="Tajawal" panose="00000500000000000000" pitchFamily="2" charset="-78"/>
              </a:rPr>
              <a:t>يعد التنسيق وسيلة وغاية في آن واحد، فهو وسيلة يستهدف الإسهام في تحقيق أهداف التنظيم وغاية حينما ينظر له كأساس في بناء التنظيم الإداري وهو جوهر العملية الإدارية بأكملها.</a:t>
            </a:r>
          </a:p>
        </p:txBody>
      </p:sp>
      <p:sp>
        <p:nvSpPr>
          <p:cNvPr id="36" name="TextBox 36"/>
          <p:cNvSpPr txBox="1"/>
          <p:nvPr/>
        </p:nvSpPr>
        <p:spPr>
          <a:xfrm>
            <a:off x="60158" y="7353300"/>
            <a:ext cx="16743628" cy="1128514"/>
          </a:xfrm>
          <a:prstGeom prst="rect">
            <a:avLst/>
          </a:prstGeom>
          <a:noFill/>
        </p:spPr>
        <p:txBody>
          <a:bodyPr wrap="square" lIns="0" tIns="0" rIns="0" bIns="0" rtlCol="0" anchor="t">
            <a:spAutoFit/>
          </a:bodyPr>
          <a:lstStyle/>
          <a:p>
            <a:pPr algn="r" rtl="1">
              <a:lnSpc>
                <a:spcPts val="4368"/>
              </a:lnSpc>
              <a:spcBef>
                <a:spcPct val="0"/>
              </a:spcBef>
            </a:pPr>
            <a:r>
              <a:rPr lang="ar-EG" sz="3120" dirty="0">
                <a:latin typeface="Tajawal" panose="00000500000000000000" pitchFamily="2" charset="-78"/>
                <a:ea typeface="Belleza"/>
                <a:cs typeface="Tajawal" panose="00000500000000000000" pitchFamily="2" charset="-78"/>
                <a:sym typeface="Belleza"/>
              </a:rPr>
              <a:t>يطبق التنسيق على الأفراد والجماعات وعلى وحدات التنظيم الإداري نفسه وبينه وبين وحداته الإقليمية أو فروعه.</a:t>
            </a:r>
          </a:p>
        </p:txBody>
      </p:sp>
      <p:sp>
        <p:nvSpPr>
          <p:cNvPr id="37" name="TextBox 37"/>
          <p:cNvSpPr txBox="1"/>
          <p:nvPr/>
        </p:nvSpPr>
        <p:spPr>
          <a:xfrm>
            <a:off x="509337" y="8724900"/>
            <a:ext cx="16210228" cy="1128514"/>
          </a:xfrm>
          <a:prstGeom prst="rect">
            <a:avLst/>
          </a:prstGeom>
          <a:noFill/>
        </p:spPr>
        <p:txBody>
          <a:bodyPr wrap="square" lIns="0" tIns="0" rIns="0" bIns="0" rtlCol="0" anchor="t">
            <a:spAutoFit/>
          </a:bodyPr>
          <a:lstStyle/>
          <a:p>
            <a:pPr algn="r" rtl="1">
              <a:lnSpc>
                <a:spcPts val="4368"/>
              </a:lnSpc>
              <a:spcBef>
                <a:spcPct val="0"/>
              </a:spcBef>
            </a:pPr>
            <a:r>
              <a:rPr lang="ar-EG" sz="3120" dirty="0">
                <a:latin typeface="Tajawal" panose="00000500000000000000" pitchFamily="2" charset="-78"/>
                <a:ea typeface="Belleza"/>
                <a:cs typeface="Tajawal" panose="00000500000000000000" pitchFamily="2" charset="-78"/>
                <a:sym typeface="Belleza"/>
              </a:rPr>
              <a:t>التأكيد على وحدة الجهود والتصرفات التي تعد جوهر وظيفة التنسيق بمعنى أن الإداري قد أعد توقيتاً لكل الجهود لكي تسير في اتجاه متجانس كما تعد وحدة الجهود من أدوات التنظيم التي تجعل القيادة ناجحة.</a:t>
            </a:r>
          </a:p>
        </p:txBody>
      </p:sp>
      <p:sp>
        <p:nvSpPr>
          <p:cNvPr id="38" name="مستطيل 27"/>
          <p:cNvSpPr>
            <a:spLocks noChangeArrowheads="1"/>
          </p:cNvSpPr>
          <p:nvPr/>
        </p:nvSpPr>
        <p:spPr bwMode="auto">
          <a:xfrm>
            <a:off x="2687053" y="1455821"/>
            <a:ext cx="14424025"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600" b="1" dirty="0">
                <a:solidFill>
                  <a:srgbClr val="002060"/>
                </a:solidFill>
                <a:latin typeface="Tajawal Bold" panose="020B0604020202020204" charset="-78"/>
                <a:cs typeface="Tajawal Bold" panose="020B0604020202020204" charset="-78"/>
              </a:rPr>
              <a:t>وفي ضوء تعريف التنسيق وقواعده وتحديد مضمونه يمكننا استخلاص بعض النتائج الآتية:</a:t>
            </a:r>
            <a:endParaRPr lang="ar-SA" altLang="en-US" sz="3600" dirty="0">
              <a:latin typeface="Tajawal Bold" panose="020B0604020202020204" charset="-78"/>
              <a:cs typeface="Tajawal Bold" panose="020B0604020202020204" charset="-78"/>
            </a:endParaRPr>
          </a:p>
        </p:txBody>
      </p:sp>
      <p:sp>
        <p:nvSpPr>
          <p:cNvPr id="39" name="Rounded Rectangle 38"/>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51"/>
          <p:cNvSpPr txBox="1"/>
          <p:nvPr/>
        </p:nvSpPr>
        <p:spPr>
          <a:xfrm>
            <a:off x="5929221" y="220248"/>
            <a:ext cx="6429557" cy="1025281"/>
          </a:xfrm>
          <a:prstGeom prst="rect">
            <a:avLst/>
          </a:prstGeom>
        </p:spPr>
        <p:txBody>
          <a:bodyPr wrap="square" lIns="0" tIns="0" rIns="0" bIns="0" rtlCol="0" anchor="t">
            <a:spAutoFit/>
          </a:bodyPr>
          <a:lstStyle/>
          <a:p>
            <a:pPr algn="ctr" rtl="1">
              <a:lnSpc>
                <a:spcPts val="8539"/>
              </a:lnSpc>
              <a:spcBef>
                <a:spcPct val="0"/>
              </a:spcBef>
            </a:pPr>
            <a:r>
              <a:rPr lang="ar-EG" sz="5400" b="1" dirty="0">
                <a:solidFill>
                  <a:schemeClr val="bg1"/>
                </a:solidFill>
                <a:latin typeface="Tajawal Bold"/>
                <a:ea typeface="Tajawal Bold"/>
                <a:cs typeface="Tajawal Bold"/>
                <a:sym typeface="Tajawal Bold"/>
                <a:rtl/>
              </a:rPr>
              <a:t>مفهوم التنسيق</a:t>
            </a:r>
          </a:p>
        </p:txBody>
      </p:sp>
      <p:sp>
        <p:nvSpPr>
          <p:cNvPr id="41" name="Rectangle 7"/>
          <p:cNvSpPr>
            <a:spLocks noChangeArrowheads="1"/>
          </p:cNvSpPr>
          <p:nvPr/>
        </p:nvSpPr>
        <p:spPr bwMode="auto">
          <a:xfrm>
            <a:off x="-76200" y="9983308"/>
            <a:ext cx="1471878" cy="276999"/>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42" name="Group 48">
            <a:extLst>
              <a:ext uri="{FF2B5EF4-FFF2-40B4-BE49-F238E27FC236}">
                <a16:creationId xmlns:a16="http://schemas.microsoft.com/office/drawing/2014/main" id="{A19E59E8-1930-F5D0-A9B9-67C8B206382F}"/>
              </a:ext>
            </a:extLst>
          </p:cNvPr>
          <p:cNvGrpSpPr/>
          <p:nvPr/>
        </p:nvGrpSpPr>
        <p:grpSpPr>
          <a:xfrm>
            <a:off x="0" y="0"/>
            <a:ext cx="1028700" cy="1028700"/>
            <a:chOff x="0" y="0"/>
            <a:chExt cx="812800" cy="812800"/>
          </a:xfrm>
        </p:grpSpPr>
        <p:sp>
          <p:nvSpPr>
            <p:cNvPr id="43" name="Freeform 49">
              <a:extLst>
                <a:ext uri="{FF2B5EF4-FFF2-40B4-BE49-F238E27FC236}">
                  <a16:creationId xmlns:a16="http://schemas.microsoft.com/office/drawing/2014/main" id="{6855EE64-B3FB-D9DF-9D0B-3094C42BF61D}"/>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4" name="TextBox 50">
              <a:extLst>
                <a:ext uri="{FF2B5EF4-FFF2-40B4-BE49-F238E27FC236}">
                  <a16:creationId xmlns:a16="http://schemas.microsoft.com/office/drawing/2014/main" id="{4D6027BF-EDB0-8C17-E074-80BC05EBC6B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745864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noFill/>
        </p:spPr>
        <p:txBody>
          <a:bodyPr/>
          <a:lstStyle/>
          <a:p>
            <a:endParaRPr lang="en-US" dirty="0"/>
          </a:p>
        </p:txBody>
      </p:sp>
      <p:grpSp>
        <p:nvGrpSpPr>
          <p:cNvPr id="3" name="Group 3"/>
          <p:cNvGrpSpPr/>
          <p:nvPr/>
        </p:nvGrpSpPr>
        <p:grpSpPr>
          <a:xfrm>
            <a:off x="304800" y="2095500"/>
            <a:ext cx="16611600" cy="1143000"/>
            <a:chOff x="0" y="0"/>
            <a:chExt cx="2865774" cy="235124"/>
          </a:xfrm>
          <a:noFill/>
        </p:grpSpPr>
        <p:sp>
          <p:nvSpPr>
            <p:cNvPr id="4" name="Freeform 4"/>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sz="2000"/>
            </a:p>
          </p:txBody>
        </p:sp>
        <p:sp>
          <p:nvSpPr>
            <p:cNvPr id="5" name="TextBox 5"/>
            <p:cNvSpPr txBox="1"/>
            <p:nvPr/>
          </p:nvSpPr>
          <p:spPr>
            <a:xfrm>
              <a:off x="0" y="-38100"/>
              <a:ext cx="2865774" cy="273224"/>
            </a:xfrm>
            <a:prstGeom prst="rect">
              <a:avLst/>
            </a:prstGeom>
            <a:grpFill/>
          </p:spPr>
          <p:txBody>
            <a:bodyPr lIns="52747" tIns="52747" rIns="52747" bIns="52747" rtlCol="0" anchor="ctr"/>
            <a:lstStyle/>
            <a:p>
              <a:pPr algn="ctr">
                <a:spcBef>
                  <a:spcPct val="0"/>
                </a:spcBef>
              </a:pPr>
              <a:endParaRPr sz="2000">
                <a:latin typeface="Tajawal" panose="00000500000000000000" pitchFamily="2" charset="-78"/>
                <a:cs typeface="Tajawal" panose="00000500000000000000" pitchFamily="2" charset="-78"/>
              </a:endParaRPr>
            </a:p>
          </p:txBody>
        </p:sp>
      </p:grpSp>
      <p:grpSp>
        <p:nvGrpSpPr>
          <p:cNvPr id="6" name="Group 6"/>
          <p:cNvGrpSpPr/>
          <p:nvPr/>
        </p:nvGrpSpPr>
        <p:grpSpPr>
          <a:xfrm>
            <a:off x="304800" y="3482899"/>
            <a:ext cx="16611600" cy="1203401"/>
            <a:chOff x="0" y="0"/>
            <a:chExt cx="2865774" cy="235124"/>
          </a:xfrm>
          <a:noFill/>
        </p:grpSpPr>
        <p:sp>
          <p:nvSpPr>
            <p:cNvPr id="7" name="Freeform 7"/>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sz="2000"/>
            </a:p>
          </p:txBody>
        </p:sp>
        <p:sp>
          <p:nvSpPr>
            <p:cNvPr id="8" name="TextBox 8"/>
            <p:cNvSpPr txBox="1"/>
            <p:nvPr/>
          </p:nvSpPr>
          <p:spPr>
            <a:xfrm>
              <a:off x="0" y="-38100"/>
              <a:ext cx="2865774" cy="273224"/>
            </a:xfrm>
            <a:prstGeom prst="rect">
              <a:avLst/>
            </a:prstGeom>
            <a:grpFill/>
          </p:spPr>
          <p:txBody>
            <a:bodyPr lIns="52747" tIns="52747" rIns="52747" bIns="52747" rtlCol="0" anchor="ctr"/>
            <a:lstStyle/>
            <a:p>
              <a:pPr algn="ctr">
                <a:spcBef>
                  <a:spcPct val="0"/>
                </a:spcBef>
              </a:pPr>
              <a:endParaRPr sz="2000">
                <a:latin typeface="Tajawal" panose="00000500000000000000" pitchFamily="2" charset="-78"/>
                <a:cs typeface="Tajawal" panose="00000500000000000000" pitchFamily="2" charset="-78"/>
              </a:endParaRPr>
            </a:p>
          </p:txBody>
        </p:sp>
      </p:grpSp>
      <p:grpSp>
        <p:nvGrpSpPr>
          <p:cNvPr id="9" name="Group 9"/>
          <p:cNvGrpSpPr/>
          <p:nvPr/>
        </p:nvGrpSpPr>
        <p:grpSpPr>
          <a:xfrm>
            <a:off x="304800" y="4922339"/>
            <a:ext cx="16611600" cy="1135561"/>
            <a:chOff x="0" y="0"/>
            <a:chExt cx="2865774" cy="235124"/>
          </a:xfrm>
          <a:noFill/>
        </p:grpSpPr>
        <p:sp>
          <p:nvSpPr>
            <p:cNvPr id="10" name="Freeform 10"/>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sz="2000"/>
            </a:p>
          </p:txBody>
        </p:sp>
        <p:sp>
          <p:nvSpPr>
            <p:cNvPr id="11" name="TextBox 11"/>
            <p:cNvSpPr txBox="1"/>
            <p:nvPr/>
          </p:nvSpPr>
          <p:spPr>
            <a:xfrm>
              <a:off x="0" y="-38100"/>
              <a:ext cx="2865774" cy="273224"/>
            </a:xfrm>
            <a:prstGeom prst="rect">
              <a:avLst/>
            </a:prstGeom>
            <a:grpFill/>
          </p:spPr>
          <p:txBody>
            <a:bodyPr lIns="52747" tIns="52747" rIns="52747" bIns="52747" rtlCol="0" anchor="ctr"/>
            <a:lstStyle/>
            <a:p>
              <a:pPr algn="ctr">
                <a:spcBef>
                  <a:spcPct val="0"/>
                </a:spcBef>
              </a:pPr>
              <a:endParaRPr sz="2000">
                <a:latin typeface="Tajawal" panose="00000500000000000000" pitchFamily="2" charset="-78"/>
                <a:cs typeface="Tajawal" panose="00000500000000000000" pitchFamily="2" charset="-78"/>
              </a:endParaRPr>
            </a:p>
          </p:txBody>
        </p:sp>
      </p:grpSp>
      <p:grpSp>
        <p:nvGrpSpPr>
          <p:cNvPr id="12" name="Group 12"/>
          <p:cNvGrpSpPr/>
          <p:nvPr/>
        </p:nvGrpSpPr>
        <p:grpSpPr>
          <a:xfrm>
            <a:off x="304800" y="6361778"/>
            <a:ext cx="16611600" cy="1143922"/>
            <a:chOff x="0" y="0"/>
            <a:chExt cx="2865774" cy="235124"/>
          </a:xfrm>
          <a:noFill/>
        </p:grpSpPr>
        <p:sp>
          <p:nvSpPr>
            <p:cNvPr id="13" name="Freeform 13"/>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sz="2000"/>
            </a:p>
          </p:txBody>
        </p:sp>
        <p:sp>
          <p:nvSpPr>
            <p:cNvPr id="14" name="TextBox 14"/>
            <p:cNvSpPr txBox="1"/>
            <p:nvPr/>
          </p:nvSpPr>
          <p:spPr>
            <a:xfrm>
              <a:off x="0" y="-38100"/>
              <a:ext cx="2865774" cy="273224"/>
            </a:xfrm>
            <a:prstGeom prst="rect">
              <a:avLst/>
            </a:prstGeom>
            <a:grpFill/>
          </p:spPr>
          <p:txBody>
            <a:bodyPr lIns="52747" tIns="52747" rIns="52747" bIns="52747" rtlCol="0" anchor="ctr"/>
            <a:lstStyle/>
            <a:p>
              <a:pPr algn="ctr">
                <a:spcBef>
                  <a:spcPct val="0"/>
                </a:spcBef>
              </a:pPr>
              <a:endParaRPr sz="2000">
                <a:latin typeface="Tajawal" panose="00000500000000000000" pitchFamily="2" charset="-78"/>
                <a:cs typeface="Tajawal" panose="00000500000000000000" pitchFamily="2" charset="-78"/>
              </a:endParaRPr>
            </a:p>
          </p:txBody>
        </p:sp>
      </p:grpSp>
      <p:grpSp>
        <p:nvGrpSpPr>
          <p:cNvPr id="15" name="Group 15"/>
          <p:cNvGrpSpPr/>
          <p:nvPr/>
        </p:nvGrpSpPr>
        <p:grpSpPr>
          <a:xfrm>
            <a:off x="304800" y="7801218"/>
            <a:ext cx="16611600" cy="1076082"/>
            <a:chOff x="0" y="0"/>
            <a:chExt cx="2865774" cy="235124"/>
          </a:xfrm>
          <a:noFill/>
        </p:grpSpPr>
        <p:sp>
          <p:nvSpPr>
            <p:cNvPr id="16" name="Freeform 16"/>
            <p:cNvSpPr/>
            <p:nvPr/>
          </p:nvSpPr>
          <p:spPr>
            <a:xfrm>
              <a:off x="0" y="0"/>
              <a:ext cx="2865774" cy="235124"/>
            </a:xfrm>
            <a:custGeom>
              <a:avLst/>
              <a:gdLst/>
              <a:ahLst/>
              <a:cxnLst/>
              <a:rect l="l" t="t" r="r" b="b"/>
              <a:pathLst>
                <a:path w="2865774" h="235124">
                  <a:moveTo>
                    <a:pt x="36287" y="0"/>
                  </a:moveTo>
                  <a:lnTo>
                    <a:pt x="2829487" y="0"/>
                  </a:lnTo>
                  <a:cubicBezTo>
                    <a:pt x="2839111" y="0"/>
                    <a:pt x="2848341" y="3823"/>
                    <a:pt x="2855146" y="10628"/>
                  </a:cubicBezTo>
                  <a:cubicBezTo>
                    <a:pt x="2861951" y="17433"/>
                    <a:pt x="2865774" y="26663"/>
                    <a:pt x="2865774" y="36287"/>
                  </a:cubicBezTo>
                  <a:lnTo>
                    <a:pt x="2865774" y="198837"/>
                  </a:lnTo>
                  <a:cubicBezTo>
                    <a:pt x="2865774" y="218878"/>
                    <a:pt x="2849528" y="235124"/>
                    <a:pt x="2829487" y="235124"/>
                  </a:cubicBezTo>
                  <a:lnTo>
                    <a:pt x="36287" y="235124"/>
                  </a:lnTo>
                  <a:cubicBezTo>
                    <a:pt x="26663" y="235124"/>
                    <a:pt x="17433" y="231301"/>
                    <a:pt x="10628" y="224496"/>
                  </a:cubicBezTo>
                  <a:cubicBezTo>
                    <a:pt x="3823" y="217691"/>
                    <a:pt x="0" y="208461"/>
                    <a:pt x="0" y="198837"/>
                  </a:cubicBezTo>
                  <a:lnTo>
                    <a:pt x="0" y="36287"/>
                  </a:lnTo>
                  <a:cubicBezTo>
                    <a:pt x="0" y="16246"/>
                    <a:pt x="16246" y="0"/>
                    <a:pt x="36287" y="0"/>
                  </a:cubicBezTo>
                  <a:close/>
                </a:path>
              </a:pathLst>
            </a:custGeom>
            <a:grpFill/>
          </p:spPr>
          <p:txBody>
            <a:bodyPr/>
            <a:lstStyle/>
            <a:p>
              <a:endParaRPr lang="en-US" sz="2000"/>
            </a:p>
          </p:txBody>
        </p:sp>
        <p:sp>
          <p:nvSpPr>
            <p:cNvPr id="17" name="TextBox 17"/>
            <p:cNvSpPr txBox="1"/>
            <p:nvPr/>
          </p:nvSpPr>
          <p:spPr>
            <a:xfrm>
              <a:off x="0" y="-38100"/>
              <a:ext cx="2865774" cy="273224"/>
            </a:xfrm>
            <a:prstGeom prst="rect">
              <a:avLst/>
            </a:prstGeom>
            <a:grpFill/>
          </p:spPr>
          <p:txBody>
            <a:bodyPr lIns="52747" tIns="52747" rIns="52747" bIns="52747" rtlCol="0" anchor="ctr"/>
            <a:lstStyle/>
            <a:p>
              <a:pPr algn="ctr">
                <a:spcBef>
                  <a:spcPct val="0"/>
                </a:spcBef>
              </a:pPr>
              <a:endParaRPr sz="2000">
                <a:latin typeface="Tajawal" panose="00000500000000000000" pitchFamily="2" charset="-78"/>
                <a:cs typeface="Tajawal" panose="00000500000000000000" pitchFamily="2" charset="-78"/>
              </a:endParaRPr>
            </a:p>
          </p:txBody>
        </p:sp>
      </p:grpSp>
      <p:grpSp>
        <p:nvGrpSpPr>
          <p:cNvPr id="18" name="Group 18"/>
          <p:cNvGrpSpPr/>
          <p:nvPr/>
        </p:nvGrpSpPr>
        <p:grpSpPr>
          <a:xfrm>
            <a:off x="17012760" y="2174114"/>
            <a:ext cx="1122840" cy="767130"/>
            <a:chOff x="0" y="0"/>
            <a:chExt cx="341187" cy="233101"/>
          </a:xfrm>
        </p:grpSpPr>
        <p:sp>
          <p:nvSpPr>
            <p:cNvPr id="19" name="Freeform 19"/>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0" name="TextBox 20"/>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dirty="0">
                  <a:latin typeface="Tajawal Bold" panose="020B0604020202020204" charset="-78"/>
                  <a:ea typeface="Belleza"/>
                  <a:cs typeface="Tajawal Bold" panose="020B0604020202020204" charset="-78"/>
                  <a:sym typeface="Belleza"/>
                </a:rPr>
                <a:t>6</a:t>
              </a:r>
            </a:p>
          </p:txBody>
        </p:sp>
      </p:grpSp>
      <p:grpSp>
        <p:nvGrpSpPr>
          <p:cNvPr id="21" name="Group 21"/>
          <p:cNvGrpSpPr/>
          <p:nvPr/>
        </p:nvGrpSpPr>
        <p:grpSpPr>
          <a:xfrm>
            <a:off x="17012760" y="3561514"/>
            <a:ext cx="1122840" cy="767130"/>
            <a:chOff x="0" y="0"/>
            <a:chExt cx="341187" cy="233101"/>
          </a:xfrm>
        </p:grpSpPr>
        <p:sp>
          <p:nvSpPr>
            <p:cNvPr id="22" name="Freeform 22"/>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3" name="TextBox 23"/>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dirty="0">
                  <a:latin typeface="Tajawal Bold" panose="020B0604020202020204" charset="-78"/>
                  <a:ea typeface="Belleza"/>
                  <a:cs typeface="Tajawal Bold" panose="020B0604020202020204" charset="-78"/>
                  <a:sym typeface="Belleza"/>
                </a:rPr>
                <a:t>7</a:t>
              </a:r>
            </a:p>
          </p:txBody>
        </p:sp>
      </p:grpSp>
      <p:grpSp>
        <p:nvGrpSpPr>
          <p:cNvPr id="24" name="Group 24"/>
          <p:cNvGrpSpPr/>
          <p:nvPr/>
        </p:nvGrpSpPr>
        <p:grpSpPr>
          <a:xfrm>
            <a:off x="17012760" y="5000953"/>
            <a:ext cx="1122840" cy="767130"/>
            <a:chOff x="0" y="0"/>
            <a:chExt cx="341187" cy="233101"/>
          </a:xfrm>
        </p:grpSpPr>
        <p:sp>
          <p:nvSpPr>
            <p:cNvPr id="25" name="Freeform 25"/>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6" name="TextBox 26"/>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dirty="0">
                  <a:latin typeface="Tajawal Bold" panose="020B0604020202020204" charset="-78"/>
                  <a:ea typeface="Belleza"/>
                  <a:cs typeface="Tajawal Bold" panose="020B0604020202020204" charset="-78"/>
                  <a:sym typeface="Belleza"/>
                </a:rPr>
                <a:t>8</a:t>
              </a:r>
            </a:p>
          </p:txBody>
        </p:sp>
      </p:grpSp>
      <p:grpSp>
        <p:nvGrpSpPr>
          <p:cNvPr id="27" name="Group 27"/>
          <p:cNvGrpSpPr/>
          <p:nvPr/>
        </p:nvGrpSpPr>
        <p:grpSpPr>
          <a:xfrm>
            <a:off x="17012760" y="6440393"/>
            <a:ext cx="1122840" cy="767130"/>
            <a:chOff x="0" y="0"/>
            <a:chExt cx="341187" cy="233101"/>
          </a:xfrm>
        </p:grpSpPr>
        <p:sp>
          <p:nvSpPr>
            <p:cNvPr id="28" name="Freeform 28"/>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29" name="TextBox 29"/>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dirty="0">
                  <a:latin typeface="Tajawal Bold" panose="020B0604020202020204" charset="-78"/>
                  <a:ea typeface="Belleza"/>
                  <a:cs typeface="Tajawal Bold" panose="020B0604020202020204" charset="-78"/>
                  <a:sym typeface="Belleza"/>
                </a:rPr>
                <a:t>9</a:t>
              </a:r>
            </a:p>
          </p:txBody>
        </p:sp>
      </p:grpSp>
      <p:grpSp>
        <p:nvGrpSpPr>
          <p:cNvPr id="30" name="Group 30"/>
          <p:cNvGrpSpPr/>
          <p:nvPr/>
        </p:nvGrpSpPr>
        <p:grpSpPr>
          <a:xfrm>
            <a:off x="17012760" y="7879832"/>
            <a:ext cx="1122840" cy="767130"/>
            <a:chOff x="0" y="0"/>
            <a:chExt cx="341187" cy="233101"/>
          </a:xfrm>
        </p:grpSpPr>
        <p:sp>
          <p:nvSpPr>
            <p:cNvPr id="31" name="Freeform 31"/>
            <p:cNvSpPr/>
            <p:nvPr/>
          </p:nvSpPr>
          <p:spPr>
            <a:xfrm>
              <a:off x="0" y="0"/>
              <a:ext cx="341187" cy="233101"/>
            </a:xfrm>
            <a:custGeom>
              <a:avLst/>
              <a:gdLst/>
              <a:ahLst/>
              <a:cxnLst/>
              <a:rect l="l" t="t" r="r" b="b"/>
              <a:pathLst>
                <a:path w="341187" h="233101">
                  <a:moveTo>
                    <a:pt x="116550" y="0"/>
                  </a:moveTo>
                  <a:lnTo>
                    <a:pt x="224637" y="0"/>
                  </a:lnTo>
                  <a:cubicBezTo>
                    <a:pt x="289006" y="0"/>
                    <a:pt x="341187" y="52181"/>
                    <a:pt x="341187" y="116550"/>
                  </a:cubicBezTo>
                  <a:lnTo>
                    <a:pt x="341187" y="116550"/>
                  </a:lnTo>
                  <a:cubicBezTo>
                    <a:pt x="341187" y="180919"/>
                    <a:pt x="289006" y="233101"/>
                    <a:pt x="224637" y="233101"/>
                  </a:cubicBezTo>
                  <a:lnTo>
                    <a:pt x="116550" y="233101"/>
                  </a:lnTo>
                  <a:cubicBezTo>
                    <a:pt x="52181" y="233101"/>
                    <a:pt x="0" y="180919"/>
                    <a:pt x="0" y="116550"/>
                  </a:cubicBezTo>
                  <a:lnTo>
                    <a:pt x="0" y="116550"/>
                  </a:lnTo>
                  <a:cubicBezTo>
                    <a:pt x="0" y="52181"/>
                    <a:pt x="52181" y="0"/>
                    <a:pt x="116550" y="0"/>
                  </a:cubicBezTo>
                  <a:close/>
                </a:path>
              </a:pathLst>
            </a:custGeom>
            <a:solidFill>
              <a:srgbClr val="EADACD"/>
            </a:solidFill>
          </p:spPr>
          <p:txBody>
            <a:bodyPr/>
            <a:lstStyle/>
            <a:p>
              <a:endParaRPr lang="en-US"/>
            </a:p>
          </p:txBody>
        </p:sp>
        <p:sp>
          <p:nvSpPr>
            <p:cNvPr id="32" name="TextBox 32"/>
            <p:cNvSpPr txBox="1"/>
            <p:nvPr/>
          </p:nvSpPr>
          <p:spPr>
            <a:xfrm>
              <a:off x="0" y="-38100"/>
              <a:ext cx="341187" cy="271201"/>
            </a:xfrm>
            <a:prstGeom prst="rect">
              <a:avLst/>
            </a:prstGeom>
          </p:spPr>
          <p:txBody>
            <a:bodyPr lIns="52747" tIns="52747" rIns="52747" bIns="52747" rtlCol="0" anchor="ctr"/>
            <a:lstStyle/>
            <a:p>
              <a:pPr algn="ctr">
                <a:lnSpc>
                  <a:spcPts val="3198"/>
                </a:lnSpc>
                <a:spcBef>
                  <a:spcPct val="0"/>
                </a:spcBef>
              </a:pPr>
              <a:r>
                <a:rPr lang="en-US" sz="4400" b="1" dirty="0">
                  <a:latin typeface="Tajawal Bold" panose="020B0604020202020204" charset="-78"/>
                  <a:ea typeface="Belleza"/>
                  <a:cs typeface="Tajawal Bold" panose="020B0604020202020204" charset="-78"/>
                  <a:sym typeface="Belleza"/>
                </a:rPr>
                <a:t>10</a:t>
              </a:r>
            </a:p>
          </p:txBody>
        </p:sp>
      </p:grpSp>
      <p:sp>
        <p:nvSpPr>
          <p:cNvPr id="33" name="TextBox 33"/>
          <p:cNvSpPr txBox="1"/>
          <p:nvPr/>
        </p:nvSpPr>
        <p:spPr>
          <a:xfrm>
            <a:off x="36095" y="2019300"/>
            <a:ext cx="16687800" cy="1292662"/>
          </a:xfrm>
          <a:prstGeom prst="rect">
            <a:avLst/>
          </a:prstGeom>
          <a:noFill/>
        </p:spPr>
        <p:txBody>
          <a:bodyPr wrap="square" lIns="0" tIns="0" rIns="0" bIns="0" rtlCol="0" anchor="t">
            <a:spAutoFit/>
          </a:bodyPr>
          <a:lstStyle/>
          <a:p>
            <a:pPr algn="r" rtl="1">
              <a:spcBef>
                <a:spcPct val="0"/>
              </a:spcBef>
            </a:pPr>
            <a:r>
              <a:rPr lang="ar-EG" sz="2800" dirty="0">
                <a:latin typeface="Tajawal" panose="00000500000000000000" pitchFamily="2" charset="-78"/>
                <a:ea typeface="Belleza"/>
                <a:cs typeface="Tajawal" panose="00000500000000000000" pitchFamily="2" charset="-78"/>
                <a:sym typeface="Belleza"/>
              </a:rPr>
              <a:t>يجب عدم الخلط بين التنسيق والتعاون فكلاهما مختلفان ولا يمكن أن يحدث التنسيق بمحض الصدفة ولذلك اذا لم يتحقق التعاون الذاتي داخل التنظيم فقد نحطم كل إمكانيات التنسيق ,واذا وجد التعاون الذاتي فلن يتحقق التنسيق تلقائياً؛ فالتنسيق أشمل من التعاون. </a:t>
            </a:r>
          </a:p>
        </p:txBody>
      </p:sp>
      <p:sp>
        <p:nvSpPr>
          <p:cNvPr id="34" name="TextBox 34"/>
          <p:cNvSpPr txBox="1"/>
          <p:nvPr/>
        </p:nvSpPr>
        <p:spPr>
          <a:xfrm>
            <a:off x="762000" y="3543300"/>
            <a:ext cx="15925800" cy="861774"/>
          </a:xfrm>
          <a:prstGeom prst="rect">
            <a:avLst/>
          </a:prstGeom>
          <a:noFill/>
        </p:spPr>
        <p:txBody>
          <a:bodyPr wrap="square" lIns="0" tIns="0" rIns="0" bIns="0" rtlCol="0" anchor="t">
            <a:spAutoFit/>
          </a:bodyPr>
          <a:lstStyle/>
          <a:p>
            <a:pPr algn="r" rtl="1">
              <a:spcBef>
                <a:spcPct val="0"/>
              </a:spcBef>
            </a:pPr>
            <a:r>
              <a:rPr lang="ar-EG" sz="2800" dirty="0">
                <a:latin typeface="Tajawal" panose="00000500000000000000" pitchFamily="2" charset="-78"/>
                <a:ea typeface="Belleza"/>
                <a:cs typeface="Tajawal" panose="00000500000000000000" pitchFamily="2" charset="-78"/>
                <a:sym typeface="Belleza"/>
              </a:rPr>
              <a:t>إن التنسيق عملية مستمرة دائمة وليس حالة ساكنة لذلك يجب على الإداريين العمل بصفة مستمرة ومتصلة لتهيئة الفرصة لتحقيق التنسيق.</a:t>
            </a:r>
          </a:p>
        </p:txBody>
      </p:sp>
      <p:sp>
        <p:nvSpPr>
          <p:cNvPr id="35" name="TextBox 35"/>
          <p:cNvSpPr txBox="1"/>
          <p:nvPr/>
        </p:nvSpPr>
        <p:spPr>
          <a:xfrm>
            <a:off x="0" y="5219700"/>
            <a:ext cx="16819828" cy="430887"/>
          </a:xfrm>
          <a:prstGeom prst="rect">
            <a:avLst/>
          </a:prstGeom>
          <a:noFill/>
        </p:spPr>
        <p:txBody>
          <a:bodyPr wrap="square" lIns="0" tIns="0" rIns="0" bIns="0" rtlCol="0" anchor="t">
            <a:spAutoFit/>
          </a:bodyPr>
          <a:lstStyle/>
          <a:p>
            <a:pPr algn="r">
              <a:spcBef>
                <a:spcPct val="0"/>
              </a:spcBef>
              <a:buFontTx/>
              <a:buNone/>
            </a:pPr>
            <a:r>
              <a:rPr lang="ar-SA" altLang="en-US" sz="2800" dirty="0">
                <a:latin typeface="Tajawal" panose="00000500000000000000" pitchFamily="2" charset="-78"/>
                <a:cs typeface="Tajawal" panose="00000500000000000000" pitchFamily="2" charset="-78"/>
              </a:rPr>
              <a:t>هناك ارتباط جذري وأساسي بين التنسيق كوظيفة وبين بناء التنظيم نفسه .</a:t>
            </a:r>
          </a:p>
        </p:txBody>
      </p:sp>
      <p:sp>
        <p:nvSpPr>
          <p:cNvPr id="36" name="TextBox 36"/>
          <p:cNvSpPr txBox="1"/>
          <p:nvPr/>
        </p:nvSpPr>
        <p:spPr>
          <a:xfrm>
            <a:off x="609599" y="6362700"/>
            <a:ext cx="16142049" cy="861774"/>
          </a:xfrm>
          <a:prstGeom prst="rect">
            <a:avLst/>
          </a:prstGeom>
          <a:noFill/>
        </p:spPr>
        <p:txBody>
          <a:bodyPr wrap="square" lIns="0" tIns="0" rIns="0" bIns="0" rtlCol="0" anchor="t">
            <a:spAutoFit/>
          </a:bodyPr>
          <a:lstStyle/>
          <a:p>
            <a:pPr algn="r" rtl="1">
              <a:spcBef>
                <a:spcPct val="0"/>
              </a:spcBef>
            </a:pPr>
            <a:r>
              <a:rPr lang="ar-EG" sz="2800" dirty="0">
                <a:latin typeface="Tajawal" panose="00000500000000000000" pitchFamily="2" charset="-78"/>
                <a:ea typeface="Belleza"/>
                <a:cs typeface="Tajawal" panose="00000500000000000000" pitchFamily="2" charset="-78"/>
                <a:sym typeface="Belleza"/>
              </a:rPr>
              <a:t>يعتمد التنسيق على السلطة التي تصاحب التدرج الإداري حسب المراكز والمستويات المختلفة كما يعتمد ايضاً على كفاءة الأفراد وعلى درجة الفهم والتعاون بين الأفراد .</a:t>
            </a:r>
          </a:p>
        </p:txBody>
      </p:sp>
      <p:sp>
        <p:nvSpPr>
          <p:cNvPr id="37" name="TextBox 37"/>
          <p:cNvSpPr txBox="1"/>
          <p:nvPr/>
        </p:nvSpPr>
        <p:spPr>
          <a:xfrm>
            <a:off x="457200" y="7734300"/>
            <a:ext cx="16210228" cy="861774"/>
          </a:xfrm>
          <a:prstGeom prst="rect">
            <a:avLst/>
          </a:prstGeom>
          <a:noFill/>
        </p:spPr>
        <p:txBody>
          <a:bodyPr wrap="square" lIns="0" tIns="0" rIns="0" bIns="0" rtlCol="0" anchor="t">
            <a:spAutoFit/>
          </a:bodyPr>
          <a:lstStyle/>
          <a:p>
            <a:pPr algn="r" rtl="1">
              <a:spcBef>
                <a:spcPct val="0"/>
              </a:spcBef>
            </a:pPr>
            <a:r>
              <a:rPr lang="ar-EG" sz="2800" dirty="0">
                <a:latin typeface="Tajawal" panose="00000500000000000000" pitchFamily="2" charset="-78"/>
                <a:ea typeface="Belleza"/>
                <a:cs typeface="Tajawal" panose="00000500000000000000" pitchFamily="2" charset="-78"/>
                <a:sym typeface="Belleza"/>
              </a:rPr>
              <a:t>إن التنسيق يجب إحداثه وتواجده في المجالات الجديدة التي تظهر باستمرار في مختلف أنشطة التنظيم الإداري مثل مجالات أنشطة هيئات التنفيذ والمشورة في مختلف العمليات الميدانية لنشاط التنظيم. </a:t>
            </a:r>
          </a:p>
        </p:txBody>
      </p:sp>
      <p:sp>
        <p:nvSpPr>
          <p:cNvPr id="39" name="Rounded Rectangle 38"/>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51"/>
          <p:cNvSpPr txBox="1"/>
          <p:nvPr/>
        </p:nvSpPr>
        <p:spPr>
          <a:xfrm>
            <a:off x="5929221" y="177722"/>
            <a:ext cx="6429557" cy="1025281"/>
          </a:xfrm>
          <a:prstGeom prst="rect">
            <a:avLst/>
          </a:prstGeom>
        </p:spPr>
        <p:txBody>
          <a:bodyPr wrap="square" lIns="0" tIns="0" rIns="0" bIns="0" rtlCol="0" anchor="t">
            <a:spAutoFit/>
          </a:bodyPr>
          <a:lstStyle/>
          <a:p>
            <a:pPr algn="ctr" rtl="1">
              <a:lnSpc>
                <a:spcPts val="8539"/>
              </a:lnSpc>
              <a:spcBef>
                <a:spcPct val="0"/>
              </a:spcBef>
            </a:pPr>
            <a:r>
              <a:rPr lang="ar-EG" sz="5400" b="1" dirty="0">
                <a:solidFill>
                  <a:schemeClr val="bg1"/>
                </a:solidFill>
                <a:latin typeface="Tajawal Bold"/>
                <a:ea typeface="Tajawal Bold"/>
                <a:cs typeface="Tajawal Bold"/>
                <a:sym typeface="Tajawal Bold"/>
                <a:rtl/>
              </a:rPr>
              <a:t>مفهوم التنسيق</a:t>
            </a:r>
          </a:p>
        </p:txBody>
      </p:sp>
      <p:sp>
        <p:nvSpPr>
          <p:cNvPr id="41" name="Rectangle 7"/>
          <p:cNvSpPr>
            <a:spLocks noChangeArrowheads="1"/>
          </p:cNvSpPr>
          <p:nvPr/>
        </p:nvSpPr>
        <p:spPr bwMode="auto">
          <a:xfrm>
            <a:off x="-76200" y="9983308"/>
            <a:ext cx="1471878" cy="276999"/>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38" name="Group 48">
            <a:extLst>
              <a:ext uri="{FF2B5EF4-FFF2-40B4-BE49-F238E27FC236}">
                <a16:creationId xmlns:a16="http://schemas.microsoft.com/office/drawing/2014/main" id="{D76F40B9-E76A-CC76-9A08-617D09623FBC}"/>
              </a:ext>
            </a:extLst>
          </p:cNvPr>
          <p:cNvGrpSpPr/>
          <p:nvPr/>
        </p:nvGrpSpPr>
        <p:grpSpPr>
          <a:xfrm>
            <a:off x="0" y="0"/>
            <a:ext cx="1028700" cy="1028700"/>
            <a:chOff x="0" y="0"/>
            <a:chExt cx="812800" cy="812800"/>
          </a:xfrm>
        </p:grpSpPr>
        <p:sp>
          <p:nvSpPr>
            <p:cNvPr id="42" name="Freeform 49">
              <a:extLst>
                <a:ext uri="{FF2B5EF4-FFF2-40B4-BE49-F238E27FC236}">
                  <a16:creationId xmlns:a16="http://schemas.microsoft.com/office/drawing/2014/main" id="{B2A08A5B-6E0F-4F46-6A2C-2331686D19E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3" name="TextBox 50">
              <a:extLst>
                <a:ext uri="{FF2B5EF4-FFF2-40B4-BE49-F238E27FC236}">
                  <a16:creationId xmlns:a16="http://schemas.microsoft.com/office/drawing/2014/main" id="{4B240EB8-7C3A-7CDD-5A0D-EAB7A2CB8D4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45092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tretch>
            <a:fillRect/>
          </a:stretch>
        </p:blipFill>
        <p:spPr>
          <a:xfrm rot="-7586595">
            <a:off x="6888638" y="4564537"/>
            <a:ext cx="5125770" cy="5125770"/>
          </a:xfrm>
          <a:prstGeom prst="rect">
            <a:avLst/>
          </a:prstGeom>
        </p:spPr>
      </p:pic>
      <p:grpSp>
        <p:nvGrpSpPr>
          <p:cNvPr id="6" name="Group 6"/>
          <p:cNvGrpSpPr/>
          <p:nvPr/>
        </p:nvGrpSpPr>
        <p:grpSpPr>
          <a:xfrm rot="-2176570">
            <a:off x="5335064" y="2236270"/>
            <a:ext cx="2952018" cy="2782362"/>
            <a:chOff x="0" y="0"/>
            <a:chExt cx="812800" cy="766087"/>
          </a:xfrm>
        </p:grpSpPr>
        <p:sp>
          <p:nvSpPr>
            <p:cNvPr id="7" name="Freeform 7"/>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CF8C80"/>
            </a:solidFill>
          </p:spPr>
          <p:txBody>
            <a:bodyPr/>
            <a:lstStyle/>
            <a:p>
              <a:endParaRPr lang="en-US"/>
            </a:p>
          </p:txBody>
        </p:sp>
        <p:sp>
          <p:nvSpPr>
            <p:cNvPr id="8" name="TextBox 8"/>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2187752">
            <a:off x="10495799" y="2235087"/>
            <a:ext cx="2952018" cy="2782362"/>
            <a:chOff x="0" y="0"/>
            <a:chExt cx="812800" cy="766087"/>
          </a:xfrm>
        </p:grpSpPr>
        <p:sp>
          <p:nvSpPr>
            <p:cNvPr id="10" name="Freeform 10"/>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CF8C80"/>
            </a:solidFill>
          </p:spPr>
          <p:txBody>
            <a:bodyPr/>
            <a:lstStyle/>
            <a:p>
              <a:endParaRPr lang="en-US"/>
            </a:p>
          </p:txBody>
        </p:sp>
        <p:sp>
          <p:nvSpPr>
            <p:cNvPr id="11" name="TextBox 11"/>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10800000">
            <a:off x="3859055" y="7148046"/>
            <a:ext cx="2952018" cy="2782362"/>
            <a:chOff x="0" y="0"/>
            <a:chExt cx="812800" cy="766087"/>
          </a:xfrm>
        </p:grpSpPr>
        <p:sp>
          <p:nvSpPr>
            <p:cNvPr id="19" name="Freeform 19"/>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9DBBA4"/>
            </a:solidFill>
          </p:spPr>
          <p:txBody>
            <a:bodyPr/>
            <a:lstStyle/>
            <a:p>
              <a:endParaRPr lang="en-US"/>
            </a:p>
          </p:txBody>
        </p:sp>
        <p:sp>
          <p:nvSpPr>
            <p:cNvPr id="20" name="TextBox 20"/>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0800000">
            <a:off x="11981971" y="7148046"/>
            <a:ext cx="2952018" cy="2782362"/>
            <a:chOff x="0" y="0"/>
            <a:chExt cx="812800" cy="766087"/>
          </a:xfrm>
        </p:grpSpPr>
        <p:sp>
          <p:nvSpPr>
            <p:cNvPr id="22" name="Freeform 22"/>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9DBBA4"/>
            </a:solidFill>
          </p:spPr>
          <p:txBody>
            <a:bodyPr/>
            <a:lstStyle/>
            <a:p>
              <a:endParaRPr lang="en-US"/>
            </a:p>
          </p:txBody>
        </p:sp>
        <p:sp>
          <p:nvSpPr>
            <p:cNvPr id="23" name="TextBox 23"/>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797043" y="5542859"/>
            <a:ext cx="3186394" cy="318639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A7D"/>
            </a:solidFill>
          </p:spPr>
          <p:txBody>
            <a:bodyPr/>
            <a:lstStyle/>
            <a:p>
              <a:endParaRPr lang="en-US"/>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sp>
        <p:nvSpPr>
          <p:cNvPr id="27" name="AutoShape 27"/>
          <p:cNvSpPr/>
          <p:nvPr/>
        </p:nvSpPr>
        <p:spPr>
          <a:xfrm flipV="1">
            <a:off x="6527547" y="7771507"/>
            <a:ext cx="853970" cy="228821"/>
          </a:xfrm>
          <a:prstGeom prst="line">
            <a:avLst/>
          </a:prstGeom>
          <a:ln w="28575" cap="rnd">
            <a:solidFill>
              <a:srgbClr val="404040"/>
            </a:solidFill>
            <a:prstDash val="sysDot"/>
            <a:headEnd type="none" w="sm" len="sm"/>
            <a:tailEnd type="none" w="sm" len="sm"/>
          </a:ln>
        </p:spPr>
        <p:txBody>
          <a:bodyPr/>
          <a:lstStyle/>
          <a:p>
            <a:endParaRPr lang="en-US"/>
          </a:p>
        </p:txBody>
      </p:sp>
      <p:sp>
        <p:nvSpPr>
          <p:cNvPr id="28" name="TextBox 28"/>
          <p:cNvSpPr txBox="1"/>
          <p:nvPr/>
        </p:nvSpPr>
        <p:spPr>
          <a:xfrm>
            <a:off x="7935935" y="6595684"/>
            <a:ext cx="2960665" cy="1355179"/>
          </a:xfrm>
          <a:prstGeom prst="rect">
            <a:avLst/>
          </a:prstGeom>
        </p:spPr>
        <p:txBody>
          <a:bodyPr lIns="0" tIns="0" rIns="0" bIns="0" rtlCol="0" anchor="t">
            <a:spAutoFit/>
          </a:bodyPr>
          <a:lstStyle/>
          <a:p>
            <a:pPr algn="ctr" rtl="1">
              <a:lnSpc>
                <a:spcPts val="3457"/>
              </a:lnSpc>
            </a:pPr>
            <a:r>
              <a:rPr lang="ar-EG" sz="3143" b="1" dirty="0">
                <a:solidFill>
                  <a:srgbClr val="404040"/>
                </a:solidFill>
                <a:latin typeface="Tajawal Bold"/>
                <a:ea typeface="Tajawal Bold"/>
                <a:cs typeface="Tajawal Bold"/>
                <a:sym typeface="Tajawal Bold"/>
                <a:rtl/>
              </a:rPr>
              <a:t>وظيفة </a:t>
            </a:r>
            <a:endParaRPr lang="en-US" sz="3143" b="1" dirty="0">
              <a:solidFill>
                <a:srgbClr val="404040"/>
              </a:solidFill>
              <a:latin typeface="Tajawal Bold"/>
              <a:ea typeface="Tajawal Bold"/>
              <a:cs typeface="Tajawal Bold"/>
              <a:sym typeface="Tajawal Bold"/>
              <a:rtl/>
            </a:endParaRPr>
          </a:p>
          <a:p>
            <a:pPr algn="ctr" rtl="1">
              <a:lnSpc>
                <a:spcPts val="3457"/>
              </a:lnSpc>
            </a:pPr>
            <a:r>
              <a:rPr lang="ar-EG" sz="3143" b="1" dirty="0">
                <a:solidFill>
                  <a:srgbClr val="404040"/>
                </a:solidFill>
                <a:latin typeface="Tajawal Bold"/>
                <a:ea typeface="Tajawal Bold"/>
                <a:cs typeface="Tajawal Bold"/>
                <a:sym typeface="Tajawal Bold"/>
                <a:rtl/>
              </a:rPr>
              <a:t>التنسيق</a:t>
            </a:r>
          </a:p>
          <a:p>
            <a:pPr algn="ctr">
              <a:lnSpc>
                <a:spcPts val="3457"/>
              </a:lnSpc>
            </a:pPr>
            <a:endParaRPr lang="ar-EG" sz="3143" b="1" dirty="0">
              <a:solidFill>
                <a:srgbClr val="404040"/>
              </a:solidFill>
              <a:latin typeface="Tajawal Bold"/>
              <a:ea typeface="Tajawal Bold"/>
              <a:cs typeface="Tajawal Bold"/>
              <a:sym typeface="Tajawal Bold"/>
              <a:rtl/>
            </a:endParaRPr>
          </a:p>
        </p:txBody>
      </p:sp>
      <p:sp>
        <p:nvSpPr>
          <p:cNvPr id="30" name="AutoShape 30"/>
          <p:cNvSpPr/>
          <p:nvPr/>
        </p:nvSpPr>
        <p:spPr>
          <a:xfrm>
            <a:off x="7634205" y="4748985"/>
            <a:ext cx="487351" cy="668987"/>
          </a:xfrm>
          <a:prstGeom prst="line">
            <a:avLst/>
          </a:prstGeom>
          <a:ln w="28575" cap="rnd">
            <a:solidFill>
              <a:srgbClr val="404040"/>
            </a:solidFill>
            <a:prstDash val="sysDot"/>
            <a:headEnd type="none" w="sm" len="sm"/>
            <a:tailEnd type="none" w="sm" len="sm"/>
          </a:ln>
        </p:spPr>
        <p:txBody>
          <a:bodyPr/>
          <a:lstStyle/>
          <a:p>
            <a:endParaRPr lang="en-US"/>
          </a:p>
        </p:txBody>
      </p:sp>
      <p:sp>
        <p:nvSpPr>
          <p:cNvPr id="32" name="AutoShape 32"/>
          <p:cNvSpPr/>
          <p:nvPr/>
        </p:nvSpPr>
        <p:spPr>
          <a:xfrm flipH="1">
            <a:off x="10601465" y="4745119"/>
            <a:ext cx="543569" cy="679821"/>
          </a:xfrm>
          <a:prstGeom prst="line">
            <a:avLst/>
          </a:prstGeom>
          <a:ln w="28575" cap="rnd">
            <a:solidFill>
              <a:srgbClr val="404040"/>
            </a:solidFill>
            <a:prstDash val="sysDot"/>
            <a:headEnd type="none" w="sm" len="sm"/>
            <a:tailEnd type="none" w="sm" len="sm"/>
          </a:ln>
        </p:spPr>
        <p:txBody>
          <a:bodyPr/>
          <a:lstStyle/>
          <a:p>
            <a:endParaRPr lang="en-US"/>
          </a:p>
        </p:txBody>
      </p:sp>
      <p:sp>
        <p:nvSpPr>
          <p:cNvPr id="34" name="AutoShape 34"/>
          <p:cNvSpPr/>
          <p:nvPr/>
        </p:nvSpPr>
        <p:spPr>
          <a:xfrm>
            <a:off x="11410611" y="7759926"/>
            <a:ext cx="829710" cy="251984"/>
          </a:xfrm>
          <a:prstGeom prst="line">
            <a:avLst/>
          </a:prstGeom>
          <a:ln w="28575" cap="rnd">
            <a:solidFill>
              <a:srgbClr val="404040"/>
            </a:solidFill>
            <a:prstDash val="sysDot"/>
            <a:headEnd type="none" w="sm" len="sm"/>
            <a:tailEnd type="none" w="sm" len="sm"/>
          </a:ln>
        </p:spPr>
        <p:txBody>
          <a:bodyPr/>
          <a:lstStyle/>
          <a:p>
            <a:endParaRPr lang="en-US"/>
          </a:p>
        </p:txBody>
      </p:sp>
      <p:sp>
        <p:nvSpPr>
          <p:cNvPr id="35" name="TextBox 35"/>
          <p:cNvSpPr txBox="1"/>
          <p:nvPr/>
        </p:nvSpPr>
        <p:spPr>
          <a:xfrm>
            <a:off x="4419600" y="7810500"/>
            <a:ext cx="1624364" cy="1443216"/>
          </a:xfrm>
          <a:prstGeom prst="rect">
            <a:avLst/>
          </a:prstGeom>
        </p:spPr>
        <p:txBody>
          <a:bodyPr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العلاقة بين الرقابة والتنسيق</a:t>
            </a:r>
          </a:p>
          <a:p>
            <a:pPr algn="ctr">
              <a:lnSpc>
                <a:spcPts val="2765"/>
              </a:lnSpc>
            </a:pPr>
            <a:endParaRPr lang="ar-EG" sz="2514" b="1" dirty="0">
              <a:solidFill>
                <a:srgbClr val="404040"/>
              </a:solidFill>
              <a:latin typeface="Tajawal Bold"/>
              <a:ea typeface="Tajawal Bold"/>
              <a:cs typeface="Tajawal Bold"/>
              <a:sym typeface="Tajawal Bold"/>
              <a:rtl/>
            </a:endParaRPr>
          </a:p>
        </p:txBody>
      </p:sp>
      <p:sp>
        <p:nvSpPr>
          <p:cNvPr id="37" name="TextBox 37"/>
          <p:cNvSpPr txBox="1"/>
          <p:nvPr/>
        </p:nvSpPr>
        <p:spPr>
          <a:xfrm>
            <a:off x="5943600" y="3086100"/>
            <a:ext cx="1891918" cy="1443216"/>
          </a:xfrm>
          <a:prstGeom prst="rect">
            <a:avLst/>
          </a:prstGeom>
        </p:spPr>
        <p:txBody>
          <a:bodyPr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العلاقة بين التوجيه والتنسيق</a:t>
            </a:r>
          </a:p>
          <a:p>
            <a:pPr algn="ctr">
              <a:lnSpc>
                <a:spcPts val="2765"/>
              </a:lnSpc>
            </a:pPr>
            <a:endParaRPr lang="ar-EG" sz="2514" b="1" dirty="0">
              <a:solidFill>
                <a:srgbClr val="404040"/>
              </a:solidFill>
              <a:latin typeface="Tajawal Bold"/>
              <a:ea typeface="Tajawal Bold"/>
              <a:cs typeface="Tajawal Bold"/>
              <a:sym typeface="Tajawal Bold"/>
              <a:rtl/>
            </a:endParaRPr>
          </a:p>
        </p:txBody>
      </p:sp>
      <p:sp>
        <p:nvSpPr>
          <p:cNvPr id="39" name="TextBox 39"/>
          <p:cNvSpPr txBox="1"/>
          <p:nvPr/>
        </p:nvSpPr>
        <p:spPr>
          <a:xfrm>
            <a:off x="10896600" y="3238500"/>
            <a:ext cx="2126597" cy="1077218"/>
          </a:xfrm>
          <a:prstGeom prst="rect">
            <a:avLst/>
          </a:prstGeom>
        </p:spPr>
        <p:txBody>
          <a:bodyPr wrap="square"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العلاقة بين التنظيم والتنسيق</a:t>
            </a:r>
          </a:p>
        </p:txBody>
      </p:sp>
      <p:sp>
        <p:nvSpPr>
          <p:cNvPr id="41" name="TextBox 41"/>
          <p:cNvSpPr txBox="1"/>
          <p:nvPr/>
        </p:nvSpPr>
        <p:spPr>
          <a:xfrm>
            <a:off x="12573000" y="7734300"/>
            <a:ext cx="1752600" cy="1436291"/>
          </a:xfrm>
          <a:prstGeom prst="rect">
            <a:avLst/>
          </a:prstGeom>
        </p:spPr>
        <p:txBody>
          <a:bodyPr wrap="square"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العلاقة بين التخطيط و التنسيق</a:t>
            </a:r>
          </a:p>
          <a:p>
            <a:pPr algn="ctr">
              <a:lnSpc>
                <a:spcPts val="2765"/>
              </a:lnSpc>
            </a:pPr>
            <a:endParaRPr lang="ar-EG" sz="2514" b="1" dirty="0">
              <a:solidFill>
                <a:srgbClr val="404040"/>
              </a:solidFill>
              <a:latin typeface="Tajawal Bold"/>
              <a:ea typeface="Tajawal Bold"/>
              <a:cs typeface="Tajawal Bold"/>
              <a:sym typeface="Tajawal Bold"/>
              <a:rtl/>
            </a:endParaRPr>
          </a:p>
        </p:txBody>
      </p:sp>
      <p:grpSp>
        <p:nvGrpSpPr>
          <p:cNvPr id="42" name="Group 42"/>
          <p:cNvGrpSpPr/>
          <p:nvPr/>
        </p:nvGrpSpPr>
        <p:grpSpPr>
          <a:xfrm>
            <a:off x="17259300" y="0"/>
            <a:ext cx="1694792" cy="10287000"/>
            <a:chOff x="0" y="0"/>
            <a:chExt cx="446365" cy="2709333"/>
          </a:xfrm>
        </p:grpSpPr>
        <p:sp>
          <p:nvSpPr>
            <p:cNvPr id="43"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4"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0" y="0"/>
            <a:ext cx="1028700" cy="1028700"/>
            <a:chOff x="0" y="0"/>
            <a:chExt cx="812800" cy="812800"/>
          </a:xfrm>
        </p:grpSpPr>
        <p:sp>
          <p:nvSpPr>
            <p:cNvPr id="4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5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6526187" y="506452"/>
            <a:ext cx="5159425" cy="553998"/>
          </a:xfrm>
          <a:prstGeom prst="rect">
            <a:avLst/>
          </a:prstGeom>
        </p:spPr>
        <p:txBody>
          <a:bodyPr lIns="0" tIns="0" rIns="0" bIns="0" rtlCol="0" anchor="t">
            <a:spAutoFit/>
          </a:bodyPr>
          <a:lstStyle/>
          <a:p>
            <a:pPr algn="ctr" rtl="1">
              <a:spcBef>
                <a:spcPct val="0"/>
              </a:spcBef>
            </a:pPr>
            <a:r>
              <a:rPr lang="ar-EG" sz="3600" b="1" dirty="0">
                <a:solidFill>
                  <a:schemeClr val="bg1"/>
                </a:solidFill>
                <a:latin typeface="Tajawal Bold"/>
                <a:ea typeface="Tajawal Bold"/>
                <a:cs typeface="Tajawal Bold"/>
                <a:sym typeface="Tajawal Bold"/>
                <a:rtl/>
              </a:rPr>
              <a:t>شمولية وظيفة التنسيق</a:t>
            </a:r>
          </a:p>
        </p:txBody>
      </p:sp>
      <p:grpSp>
        <p:nvGrpSpPr>
          <p:cNvPr id="54" name="Group 8"/>
          <p:cNvGrpSpPr/>
          <p:nvPr/>
        </p:nvGrpSpPr>
        <p:grpSpPr>
          <a:xfrm>
            <a:off x="0" y="6690087"/>
            <a:ext cx="1028700" cy="3177813"/>
            <a:chOff x="0" y="0"/>
            <a:chExt cx="812800" cy="2510865"/>
          </a:xfrm>
        </p:grpSpPr>
        <p:sp>
          <p:nvSpPr>
            <p:cNvPr id="5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5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57"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58" name="TextBox 57"/>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5</a:t>
            </a:r>
            <a:endParaRPr lang="en-US" sz="3200" b="1" dirty="0">
              <a:solidFill>
                <a:schemeClr val="bg1"/>
              </a:solidFill>
            </a:endParaRPr>
          </a:p>
        </p:txBody>
      </p:sp>
      <p:sp>
        <p:nvSpPr>
          <p:cNvPr id="5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9"/>
          <p:cNvSpPr txBox="1"/>
          <p:nvPr/>
        </p:nvSpPr>
        <p:spPr bwMode="auto">
          <a:xfrm>
            <a:off x="3677500" y="4229100"/>
            <a:ext cx="10932999" cy="4524315"/>
          </a:xfrm>
          <a:prstGeom prst="rect">
            <a:avLst/>
          </a:prstGeom>
          <a:solidFill>
            <a:schemeClr val="accent3">
              <a:lumMod val="40000"/>
              <a:lumOff val="6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a:lstStyle>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en-US" sz="3200" b="1" dirty="0">
              <a:solidFill>
                <a:schemeClr val="bg1"/>
              </a:solidFill>
              <a:latin typeface="Tajawal Bold" panose="020B0604020202020204" charset="-78"/>
              <a:cs typeface="Tajawal Bold" panose="020B0604020202020204" charset="-78"/>
            </a:endParaRPr>
          </a:p>
        </p:txBody>
      </p:sp>
      <p:sp>
        <p:nvSpPr>
          <p:cNvPr id="52" name="Rounded Rectangle 51"/>
          <p:cNvSpPr/>
          <p:nvPr/>
        </p:nvSpPr>
        <p:spPr>
          <a:xfrm>
            <a:off x="5209644" y="217653"/>
            <a:ext cx="8153400" cy="7620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2"/>
          <p:cNvGrpSpPr/>
          <p:nvPr/>
        </p:nvGrpSpPr>
        <p:grpSpPr>
          <a:xfrm>
            <a:off x="17259300" y="0"/>
            <a:ext cx="1694792" cy="10287000"/>
            <a:chOff x="0" y="0"/>
            <a:chExt cx="446365" cy="2709333"/>
          </a:xfrm>
        </p:grpSpPr>
        <p:sp>
          <p:nvSpPr>
            <p:cNvPr id="43"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4"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0" y="0"/>
            <a:ext cx="1028700" cy="1028700"/>
            <a:chOff x="0" y="0"/>
            <a:chExt cx="812800" cy="812800"/>
          </a:xfrm>
        </p:grpSpPr>
        <p:sp>
          <p:nvSpPr>
            <p:cNvPr id="4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5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5345479" y="325836"/>
            <a:ext cx="7648757" cy="492443"/>
          </a:xfrm>
          <a:prstGeom prst="rect">
            <a:avLst/>
          </a:prstGeom>
        </p:spPr>
        <p:txBody>
          <a:bodyPr wrap="square" lIns="0" tIns="0" rIns="0" bIns="0" rtlCol="0" anchor="t">
            <a:spAutoFit/>
          </a:bodyPr>
          <a:lstStyle/>
          <a:p>
            <a:pPr algn="ctr" rtl="1">
              <a:spcBef>
                <a:spcPct val="0"/>
              </a:spcBef>
            </a:pPr>
            <a:r>
              <a:rPr lang="ar-EG" sz="3200" b="1" dirty="0">
                <a:solidFill>
                  <a:schemeClr val="bg1"/>
                </a:solidFill>
                <a:latin typeface="Tajawal Bold"/>
                <a:ea typeface="Tajawal Bold"/>
                <a:cs typeface="Tajawal Bold"/>
                <a:sym typeface="Tajawal Bold"/>
                <a:rtl/>
              </a:rPr>
              <a:t>العلاقة بين التنسيق وبين العمليات الإدارية</a:t>
            </a:r>
          </a:p>
        </p:txBody>
      </p:sp>
      <p:grpSp>
        <p:nvGrpSpPr>
          <p:cNvPr id="54" name="Group 8"/>
          <p:cNvGrpSpPr/>
          <p:nvPr/>
        </p:nvGrpSpPr>
        <p:grpSpPr>
          <a:xfrm>
            <a:off x="0" y="6690087"/>
            <a:ext cx="1028700" cy="3177813"/>
            <a:chOff x="0" y="0"/>
            <a:chExt cx="812800" cy="2510865"/>
          </a:xfrm>
        </p:grpSpPr>
        <p:sp>
          <p:nvSpPr>
            <p:cNvPr id="5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5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57"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58" name="TextBox 57"/>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5</a:t>
            </a:r>
            <a:endParaRPr lang="en-US" sz="3200" b="1" dirty="0">
              <a:solidFill>
                <a:schemeClr val="bg1"/>
              </a:solidFill>
            </a:endParaRPr>
          </a:p>
        </p:txBody>
      </p:sp>
      <p:sp>
        <p:nvSpPr>
          <p:cNvPr id="5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5" name="TextBox 9"/>
          <p:cNvSpPr txBox="1"/>
          <p:nvPr/>
        </p:nvSpPr>
        <p:spPr bwMode="auto">
          <a:xfrm>
            <a:off x="3677500" y="2247900"/>
            <a:ext cx="10932999" cy="4524315"/>
          </a:xfrm>
          <a:prstGeom prst="rect">
            <a:avLst/>
          </a:prstGeom>
          <a:solidFill>
            <a:schemeClr val="accent3">
              <a:lumMod val="40000"/>
              <a:lumOff val="6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a:lstStyle>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ar-SA" sz="3200" b="1" dirty="0">
              <a:solidFill>
                <a:schemeClr val="bg1"/>
              </a:solidFill>
              <a:latin typeface="Tajawal Bold" panose="020B0604020202020204" charset="-78"/>
              <a:cs typeface="Tajawal Bold" panose="020B0604020202020204" charset="-78"/>
            </a:endParaRPr>
          </a:p>
          <a:p>
            <a:pPr algn="ctr">
              <a:defRPr/>
            </a:pPr>
            <a:endParaRPr lang="en-US" sz="3200" b="1" dirty="0">
              <a:solidFill>
                <a:schemeClr val="bg1"/>
              </a:solidFill>
              <a:latin typeface="Tajawal Bold" panose="020B0604020202020204" charset="-78"/>
              <a:cs typeface="Tajawal Bold" panose="020B0604020202020204" charset="-78"/>
            </a:endParaRPr>
          </a:p>
        </p:txBody>
      </p:sp>
      <p:grpSp>
        <p:nvGrpSpPr>
          <p:cNvPr id="46" name="مجموعة 34"/>
          <p:cNvGrpSpPr>
            <a:grpSpLocks/>
          </p:cNvGrpSpPr>
          <p:nvPr/>
        </p:nvGrpSpPr>
        <p:grpSpPr bwMode="auto">
          <a:xfrm>
            <a:off x="5087201" y="3036886"/>
            <a:ext cx="8019366" cy="5425579"/>
            <a:chOff x="2974894" y="1752324"/>
            <a:chExt cx="6017339" cy="4261581"/>
          </a:xfrm>
        </p:grpSpPr>
        <p:sp>
          <p:nvSpPr>
            <p:cNvPr id="47" name="مستطيل 12"/>
            <p:cNvSpPr/>
            <p:nvPr/>
          </p:nvSpPr>
          <p:spPr>
            <a:xfrm rot="14136849">
              <a:off x="2392156" y="4462677"/>
              <a:ext cx="2133966" cy="96849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53" name="مستطيل 10"/>
            <p:cNvSpPr/>
            <p:nvPr/>
          </p:nvSpPr>
          <p:spPr>
            <a:xfrm rot="7127858">
              <a:off x="7306846" y="4342800"/>
              <a:ext cx="2133966" cy="96690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60" name="مستطيل 9"/>
            <p:cNvSpPr/>
            <p:nvPr/>
          </p:nvSpPr>
          <p:spPr>
            <a:xfrm rot="1878094">
              <a:off x="6858380" y="1752324"/>
              <a:ext cx="2133853" cy="96695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grpSp>
      <p:cxnSp>
        <p:nvCxnSpPr>
          <p:cNvPr id="61" name="رابط كسهم مستقيم 27"/>
          <p:cNvCxnSpPr/>
          <p:nvPr/>
        </p:nvCxnSpPr>
        <p:spPr>
          <a:xfrm>
            <a:off x="4229951" y="3119437"/>
            <a:ext cx="1136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رابط كسهم مستقيم 28"/>
          <p:cNvCxnSpPr/>
          <p:nvPr/>
        </p:nvCxnSpPr>
        <p:spPr>
          <a:xfrm>
            <a:off x="4037864" y="6461125"/>
            <a:ext cx="1136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3" name="مجموعة 57"/>
          <p:cNvGrpSpPr>
            <a:grpSpLocks/>
          </p:cNvGrpSpPr>
          <p:nvPr/>
        </p:nvGrpSpPr>
        <p:grpSpPr bwMode="auto">
          <a:xfrm>
            <a:off x="5201500" y="2628900"/>
            <a:ext cx="9090025" cy="5694432"/>
            <a:chOff x="3088860" y="1345350"/>
            <a:chExt cx="6821069" cy="4470489"/>
          </a:xfrm>
        </p:grpSpPr>
        <p:grpSp>
          <p:nvGrpSpPr>
            <p:cNvPr id="64" name="مجموعة 35"/>
            <p:cNvGrpSpPr>
              <a:grpSpLocks/>
            </p:cNvGrpSpPr>
            <p:nvPr/>
          </p:nvGrpSpPr>
          <p:grpSpPr bwMode="auto">
            <a:xfrm>
              <a:off x="3088860" y="1351995"/>
              <a:ext cx="5591313" cy="4463844"/>
              <a:chOff x="3088860" y="1351995"/>
              <a:chExt cx="5591313" cy="4463844"/>
            </a:xfrm>
          </p:grpSpPr>
          <p:sp>
            <p:nvSpPr>
              <p:cNvPr id="85" name="مستطيل 11"/>
              <p:cNvSpPr/>
              <p:nvPr/>
            </p:nvSpPr>
            <p:spPr>
              <a:xfrm rot="18315743">
                <a:off x="2537650" y="1934663"/>
                <a:ext cx="2134472" cy="96854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86" name="شكل بيضاوي 1"/>
              <p:cNvSpPr/>
              <p:nvPr/>
            </p:nvSpPr>
            <p:spPr>
              <a:xfrm>
                <a:off x="3088860" y="1496112"/>
                <a:ext cx="5590546" cy="43197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grpSp>
        <p:sp>
          <p:nvSpPr>
            <p:cNvPr id="65" name="شكل بيضاوي 3"/>
            <p:cNvSpPr/>
            <p:nvPr/>
          </p:nvSpPr>
          <p:spPr>
            <a:xfrm>
              <a:off x="4924325" y="1586569"/>
              <a:ext cx="1729084" cy="1080725"/>
            </a:xfrm>
            <a:prstGeom prst="ellipse">
              <a:avLst/>
            </a:prstGeom>
            <a:solidFill>
              <a:schemeClr val="accent3">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66" name="شكل بيضاوي 4"/>
            <p:cNvSpPr/>
            <p:nvPr/>
          </p:nvSpPr>
          <p:spPr>
            <a:xfrm>
              <a:off x="6653409" y="2470510"/>
              <a:ext cx="1727496" cy="1079138"/>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67" name="شكل بيضاوي 5"/>
            <p:cNvSpPr/>
            <p:nvPr/>
          </p:nvSpPr>
          <p:spPr>
            <a:xfrm>
              <a:off x="5021179" y="4636722"/>
              <a:ext cx="1727496" cy="1080725"/>
            </a:xfrm>
            <a:prstGeom prst="ellipse">
              <a:avLst/>
            </a:prstGeom>
            <a:solidFill>
              <a:schemeClr val="accent3">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68" name="شكل بيضاوي 6"/>
            <p:cNvSpPr/>
            <p:nvPr/>
          </p:nvSpPr>
          <p:spPr>
            <a:xfrm>
              <a:off x="6653409" y="3776585"/>
              <a:ext cx="1727496" cy="1080725"/>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69" name="شكل بيضاوي 7"/>
            <p:cNvSpPr/>
            <p:nvPr/>
          </p:nvSpPr>
          <p:spPr>
            <a:xfrm>
              <a:off x="3363545" y="2470510"/>
              <a:ext cx="1727496" cy="1079138"/>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70" name="شكل بيضاوي 8"/>
            <p:cNvSpPr/>
            <p:nvPr/>
          </p:nvSpPr>
          <p:spPr>
            <a:xfrm>
              <a:off x="3363545" y="3746432"/>
              <a:ext cx="1727496" cy="108072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latin typeface="Tajawal Bold" panose="020B0604020202020204" charset="-78"/>
                <a:cs typeface="Tajawal Bold" panose="020B0604020202020204" charset="-78"/>
              </a:endParaRPr>
            </a:p>
          </p:txBody>
        </p:sp>
        <p:sp>
          <p:nvSpPr>
            <p:cNvPr id="71" name="مربع نص 13"/>
            <p:cNvSpPr txBox="1">
              <a:spLocks noChangeArrowheads="1"/>
            </p:cNvSpPr>
            <p:nvPr/>
          </p:nvSpPr>
          <p:spPr bwMode="auto">
            <a:xfrm>
              <a:off x="5445711" y="1835918"/>
              <a:ext cx="713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مواد</a:t>
              </a:r>
            </a:p>
          </p:txBody>
        </p:sp>
        <p:sp>
          <p:nvSpPr>
            <p:cNvPr id="72" name="مربع نص 14"/>
            <p:cNvSpPr txBox="1">
              <a:spLocks noChangeArrowheads="1"/>
            </p:cNvSpPr>
            <p:nvPr/>
          </p:nvSpPr>
          <p:spPr bwMode="auto">
            <a:xfrm>
              <a:off x="5528009" y="4947106"/>
              <a:ext cx="713013" cy="70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أموال</a:t>
              </a:r>
            </a:p>
          </p:txBody>
        </p:sp>
        <p:sp>
          <p:nvSpPr>
            <p:cNvPr id="73" name="مربع نص 15"/>
            <p:cNvSpPr txBox="1">
              <a:spLocks noChangeArrowheads="1"/>
            </p:cNvSpPr>
            <p:nvPr/>
          </p:nvSpPr>
          <p:spPr bwMode="auto">
            <a:xfrm>
              <a:off x="7160354" y="2757765"/>
              <a:ext cx="713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أفراد</a:t>
              </a:r>
            </a:p>
          </p:txBody>
        </p:sp>
        <p:sp>
          <p:nvSpPr>
            <p:cNvPr id="74" name="مربع نص 16"/>
            <p:cNvSpPr txBox="1">
              <a:spLocks noChangeArrowheads="1"/>
            </p:cNvSpPr>
            <p:nvPr/>
          </p:nvSpPr>
          <p:spPr bwMode="auto">
            <a:xfrm>
              <a:off x="6982838" y="4053451"/>
              <a:ext cx="1068043" cy="70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طرق عمل</a:t>
              </a:r>
            </a:p>
          </p:txBody>
        </p:sp>
        <p:sp>
          <p:nvSpPr>
            <p:cNvPr id="75" name="مربع نص 17"/>
            <p:cNvSpPr txBox="1">
              <a:spLocks noChangeArrowheads="1"/>
            </p:cNvSpPr>
            <p:nvPr/>
          </p:nvSpPr>
          <p:spPr bwMode="auto">
            <a:xfrm>
              <a:off x="3862189" y="2793359"/>
              <a:ext cx="770524" cy="31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dirty="0">
                  <a:latin typeface="Tajawal Bold" panose="020B0604020202020204" charset="-78"/>
                  <a:cs typeface="Tajawal Bold" panose="020B0604020202020204" charset="-78"/>
                </a:rPr>
                <a:t>آلات</a:t>
              </a:r>
            </a:p>
          </p:txBody>
        </p:sp>
        <p:sp>
          <p:nvSpPr>
            <p:cNvPr id="76" name="مربع نص 18"/>
            <p:cNvSpPr txBox="1">
              <a:spLocks noChangeArrowheads="1"/>
            </p:cNvSpPr>
            <p:nvPr/>
          </p:nvSpPr>
          <p:spPr bwMode="auto">
            <a:xfrm>
              <a:off x="3857377" y="4052017"/>
              <a:ext cx="889696" cy="31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dirty="0">
                  <a:latin typeface="Tajawal Bold" panose="020B0604020202020204" charset="-78"/>
                  <a:cs typeface="Tajawal Bold" panose="020B0604020202020204" charset="-78"/>
                </a:rPr>
                <a:t>معدات</a:t>
              </a:r>
            </a:p>
          </p:txBody>
        </p:sp>
        <p:sp>
          <p:nvSpPr>
            <p:cNvPr id="77" name="مربع نص 19"/>
            <p:cNvSpPr txBox="1">
              <a:spLocks noChangeArrowheads="1"/>
            </p:cNvSpPr>
            <p:nvPr/>
          </p:nvSpPr>
          <p:spPr bwMode="auto">
            <a:xfrm rot="1916363">
              <a:off x="7582834" y="1629006"/>
              <a:ext cx="936092" cy="70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تخطيط</a:t>
              </a:r>
            </a:p>
          </p:txBody>
        </p:sp>
        <p:sp>
          <p:nvSpPr>
            <p:cNvPr id="78" name="مربع نص 20"/>
            <p:cNvSpPr txBox="1">
              <a:spLocks noChangeArrowheads="1"/>
            </p:cNvSpPr>
            <p:nvPr/>
          </p:nvSpPr>
          <p:spPr bwMode="auto">
            <a:xfrm rot="18069458">
              <a:off x="7994866" y="4765992"/>
              <a:ext cx="936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توجيه</a:t>
              </a:r>
            </a:p>
          </p:txBody>
        </p:sp>
        <p:sp>
          <p:nvSpPr>
            <p:cNvPr id="79" name="مربع نص 21"/>
            <p:cNvSpPr txBox="1">
              <a:spLocks noChangeArrowheads="1"/>
            </p:cNvSpPr>
            <p:nvPr/>
          </p:nvSpPr>
          <p:spPr bwMode="auto">
            <a:xfrm rot="2972582">
              <a:off x="2926618" y="4850905"/>
              <a:ext cx="936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رقابة</a:t>
              </a:r>
            </a:p>
          </p:txBody>
        </p:sp>
        <p:sp>
          <p:nvSpPr>
            <p:cNvPr id="80" name="مربع نص 22"/>
            <p:cNvSpPr txBox="1">
              <a:spLocks noChangeArrowheads="1"/>
            </p:cNvSpPr>
            <p:nvPr/>
          </p:nvSpPr>
          <p:spPr bwMode="auto">
            <a:xfrm rot="18521580">
              <a:off x="2951007" y="2035974"/>
              <a:ext cx="936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latin typeface="Tajawal Bold" panose="020B0604020202020204" charset="-78"/>
                  <a:cs typeface="Tajawal Bold" panose="020B0604020202020204" charset="-78"/>
                </a:rPr>
                <a:t>تنظيم</a:t>
              </a:r>
            </a:p>
          </p:txBody>
        </p:sp>
        <p:cxnSp>
          <p:nvCxnSpPr>
            <p:cNvPr id="81" name="رابط كسهم مستقيم 24"/>
            <p:cNvCxnSpPr/>
            <p:nvPr/>
          </p:nvCxnSpPr>
          <p:spPr>
            <a:xfrm flipH="1">
              <a:off x="8876290" y="1835723"/>
              <a:ext cx="930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رابط كسهم مستقيم 25"/>
            <p:cNvCxnSpPr/>
            <p:nvPr/>
          </p:nvCxnSpPr>
          <p:spPr>
            <a:xfrm flipH="1">
              <a:off x="8979495" y="4947768"/>
              <a:ext cx="930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مربع نص 29"/>
            <p:cNvSpPr txBox="1">
              <a:spLocks noChangeArrowheads="1"/>
            </p:cNvSpPr>
            <p:nvPr/>
          </p:nvSpPr>
          <p:spPr bwMode="auto">
            <a:xfrm>
              <a:off x="9088255" y="1345350"/>
              <a:ext cx="713013" cy="101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solidFill>
                    <a:srgbClr val="FF0000"/>
                  </a:solidFill>
                  <a:latin typeface="Tajawal Bold" panose="020B0604020202020204" charset="-78"/>
                  <a:cs typeface="Tajawal Bold" panose="020B0604020202020204" charset="-78"/>
                </a:rPr>
                <a:t>تنسيق</a:t>
              </a:r>
            </a:p>
          </p:txBody>
        </p:sp>
        <p:sp>
          <p:nvSpPr>
            <p:cNvPr id="84" name="مربع نص 30"/>
            <p:cNvSpPr txBox="1">
              <a:spLocks noChangeArrowheads="1"/>
            </p:cNvSpPr>
            <p:nvPr/>
          </p:nvSpPr>
          <p:spPr bwMode="auto">
            <a:xfrm>
              <a:off x="9091532" y="4423408"/>
              <a:ext cx="713013" cy="101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solidFill>
                    <a:srgbClr val="FF0000"/>
                  </a:solidFill>
                  <a:latin typeface="Tajawal Bold" panose="020B0604020202020204" charset="-78"/>
                  <a:cs typeface="Tajawal Bold" panose="020B0604020202020204" charset="-78"/>
                </a:rPr>
                <a:t>تنسيق</a:t>
              </a:r>
            </a:p>
          </p:txBody>
        </p:sp>
      </p:grpSp>
      <p:sp>
        <p:nvSpPr>
          <p:cNvPr id="87" name="مربع نص 31"/>
          <p:cNvSpPr txBox="1">
            <a:spLocks noChangeArrowheads="1"/>
          </p:cNvSpPr>
          <p:nvPr/>
        </p:nvSpPr>
        <p:spPr bwMode="auto">
          <a:xfrm>
            <a:off x="4104539" y="5849937"/>
            <a:ext cx="950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solidFill>
                  <a:srgbClr val="FF0000"/>
                </a:solidFill>
                <a:latin typeface="Tajawal Bold" panose="020B0604020202020204" charset="-78"/>
                <a:cs typeface="Tajawal Bold" panose="020B0604020202020204" charset="-78"/>
              </a:rPr>
              <a:t>تنسيق</a:t>
            </a:r>
          </a:p>
        </p:txBody>
      </p:sp>
      <p:sp>
        <p:nvSpPr>
          <p:cNvPr id="88" name="مربع نص 32"/>
          <p:cNvSpPr txBox="1">
            <a:spLocks noChangeArrowheads="1"/>
          </p:cNvSpPr>
          <p:nvPr/>
        </p:nvSpPr>
        <p:spPr bwMode="auto">
          <a:xfrm>
            <a:off x="4296626" y="2636837"/>
            <a:ext cx="950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2000">
                <a:solidFill>
                  <a:srgbClr val="FF0000"/>
                </a:solidFill>
                <a:latin typeface="Tajawal Bold" panose="020B0604020202020204" charset="-78"/>
                <a:cs typeface="Tajawal Bold" panose="020B0604020202020204" charset="-78"/>
              </a:rPr>
              <a:t>تنسيق</a:t>
            </a:r>
          </a:p>
        </p:txBody>
      </p:sp>
    </p:spTree>
    <p:extLst>
      <p:ext uri="{BB962C8B-B14F-4D97-AF65-F5344CB8AC3E}">
        <p14:creationId xmlns:p14="http://schemas.microsoft.com/office/powerpoint/2010/main" val="1334607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343469"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5"/>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6"/>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7"/>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8"/>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8"/>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8"/>
              <a:stretch>
                <a:fillRect/>
              </a:stretch>
            </a:blipFill>
          </p:spPr>
          <p:txBody>
            <a:bodyPr/>
            <a:lstStyle/>
            <a:p>
              <a:endParaRPr lang="en-US"/>
            </a:p>
          </p:txBody>
        </p:sp>
      </p:grpSp>
      <p:sp>
        <p:nvSpPr>
          <p:cNvPr id="16" name="TextBox 16"/>
          <p:cNvSpPr txBox="1"/>
          <p:nvPr/>
        </p:nvSpPr>
        <p:spPr>
          <a:xfrm>
            <a:off x="2004153" y="1079500"/>
            <a:ext cx="7362026" cy="1067600"/>
          </a:xfrm>
          <a:prstGeom prst="rect">
            <a:avLst/>
          </a:prstGeom>
        </p:spPr>
        <p:txBody>
          <a:bodyPr lIns="0" tIns="0" rIns="0" bIns="0" rtlCol="0" anchor="t">
            <a:spAutoFit/>
          </a:bodyPr>
          <a:lstStyle/>
          <a:p>
            <a:pPr algn="r" rtl="1">
              <a:lnSpc>
                <a:spcPts val="9487"/>
              </a:lnSpc>
            </a:pPr>
            <a:r>
              <a:rPr lang="ar-EG" sz="4000" b="1" dirty="0">
                <a:solidFill>
                  <a:srgbClr val="000000"/>
                </a:solidFill>
                <a:latin typeface="Tajawal Bold"/>
                <a:ea typeface="Tajawal Bold"/>
                <a:cs typeface="Tajawal Bold"/>
                <a:sym typeface="League Spartan"/>
                <a:rtl/>
              </a:rPr>
              <a:t>العلاقة بين التخطيط والتنسيق</a:t>
            </a:r>
          </a:p>
        </p:txBody>
      </p:sp>
      <p:sp>
        <p:nvSpPr>
          <p:cNvPr id="18" name="TextBox 17"/>
          <p:cNvSpPr txBox="1"/>
          <p:nvPr/>
        </p:nvSpPr>
        <p:spPr>
          <a:xfrm>
            <a:off x="381000" y="2552700"/>
            <a:ext cx="12683919" cy="6278642"/>
          </a:xfrm>
          <a:prstGeom prst="rect">
            <a:avLst/>
          </a:prstGeom>
        </p:spPr>
        <p:txBody>
          <a:bodyPr wrap="square" lIns="0" tIns="0" rIns="0" bIns="0" rtlCol="0" anchor="t">
            <a:spAutoFit/>
          </a:bodyPr>
          <a:lstStyle/>
          <a:p>
            <a:pPr marL="342900" indent="-342900" algn="r" rtl="1">
              <a:lnSpc>
                <a:spcPct val="300000"/>
              </a:lnSpc>
              <a:spcBef>
                <a:spcPct val="0"/>
              </a:spcBef>
              <a:buFont typeface="Wingdings" panose="05000000000000000000" pitchFamily="2" charset="2"/>
              <a:buChar char="q"/>
            </a:pPr>
            <a:r>
              <a:rPr lang="ar-SA" altLang="en-US" sz="2300" dirty="0">
                <a:latin typeface="Tajawal Bold" panose="020B0604020202020204" charset="-78"/>
                <a:cs typeface="Tajawal Bold" panose="020B0604020202020204" charset="-78"/>
              </a:rPr>
              <a:t>إن أحد اهداف فاعلية الخطط هو التكامل بينها ولتحقيق هذا التكامل والترابط يتطلب من المدير اتخاذ قرارات متعددة لضمان التنسيق بين الخطط تصميماً وانجازاً ؛ حتى يتحقق التكامل المطلوب.</a:t>
            </a:r>
            <a:endParaRPr lang="ar-EG" altLang="en-US" sz="2300" dirty="0">
              <a:latin typeface="Tajawal Bold" panose="020B0604020202020204" charset="-78"/>
              <a:cs typeface="Tajawal Bold" panose="020B0604020202020204" charset="-78"/>
            </a:endParaRPr>
          </a:p>
          <a:p>
            <a:pPr algn="r" rtl="1">
              <a:lnSpc>
                <a:spcPct val="300000"/>
              </a:lnSpc>
              <a:spcBef>
                <a:spcPct val="0"/>
              </a:spcBef>
            </a:pPr>
            <a:r>
              <a:rPr lang="ar-SA" sz="2300" dirty="0">
                <a:solidFill>
                  <a:srgbClr val="7030A0"/>
                </a:solidFill>
                <a:latin typeface="Tajawal Bold" panose="020B0604020202020204" charset="-78"/>
                <a:cs typeface="Tajawal Bold" panose="020B0604020202020204" charset="-78"/>
              </a:rPr>
              <a:t>بمعنى آخر «أن هناك خطة أساسية وخططاً فرعية تتناول الوسائل اللازمة لتحقيق الخطة الأساسية للإنتاج وهناك لابد من التنسيق ؛حتى لا يكون هناك انحراف بين التنفيذ والنتائج المطلوبة»  </a:t>
            </a:r>
            <a:endParaRPr lang="en-US" sz="2300" dirty="0">
              <a:solidFill>
                <a:srgbClr val="7030A0"/>
              </a:solidFill>
              <a:latin typeface="Tajawal Bold" panose="020B0604020202020204" charset="-78"/>
              <a:cs typeface="Tajawal Bold" panose="020B0604020202020204" charset="-78"/>
            </a:endParaRPr>
          </a:p>
          <a:p>
            <a:pPr algn="r" rtl="1">
              <a:lnSpc>
                <a:spcPct val="300000"/>
              </a:lnSpc>
              <a:spcBef>
                <a:spcPct val="0"/>
              </a:spcBef>
              <a:buFont typeface="Arial" panose="020B0604020202020204" pitchFamily="34" charset="0"/>
              <a:buNone/>
            </a:pPr>
            <a:endParaRPr lang="ar-EG" altLang="en-US" sz="2400" dirty="0">
              <a:latin typeface="Tajawal Bold" panose="020B0604020202020204" charset="-78"/>
              <a:cs typeface="Tajawal Bold" panose="020B0604020202020204" charset="-78"/>
            </a:endParaRPr>
          </a:p>
          <a:p>
            <a:pPr algn="r" rtl="1">
              <a:lnSpc>
                <a:spcPct val="300000"/>
              </a:lnSpc>
              <a:spcBef>
                <a:spcPct val="0"/>
              </a:spcBef>
              <a:buFont typeface="Arial" panose="020B0604020202020204" pitchFamily="34" charset="0"/>
              <a:buNone/>
            </a:pPr>
            <a:endParaRPr lang="ar-SA" altLang="en-US" sz="2400" dirty="0">
              <a:latin typeface="Tajawal Bold" panose="020B0604020202020204" charset="-78"/>
              <a:cs typeface="Tajawal Bold" panose="020B0604020202020204" charset="-78"/>
            </a:endParaRP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9"/>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4</a:t>
            </a:r>
            <a:endParaRPr lang="en-US" sz="3200" b="1" dirty="0">
              <a:solidFill>
                <a:schemeClr val="bg1"/>
              </a:solidFill>
            </a:endParaRP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256936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1016</TotalTime>
  <Words>1468</Words>
  <Application>Microsoft Office PowerPoint</Application>
  <PresentationFormat>Custom</PresentationFormat>
  <Paragraphs>223</Paragraphs>
  <Slides>24</Slides>
  <Notes>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24</vt:i4>
      </vt:variant>
    </vt:vector>
  </HeadingPairs>
  <TitlesOfParts>
    <vt:vector size="42" baseType="lpstr">
      <vt:lpstr>Calibri</vt:lpstr>
      <vt:lpstr>League Spartan</vt:lpstr>
      <vt:lpstr>Public Sans</vt:lpstr>
      <vt:lpstr>Calibri Light</vt:lpstr>
      <vt:lpstr>Codec Pro</vt:lpstr>
      <vt:lpstr>Tajawal Bold</vt:lpstr>
      <vt:lpstr>Bodoni MT</vt:lpstr>
      <vt:lpstr>DIN NEXT™ ARABIC BOLD</vt:lpstr>
      <vt:lpstr>Arial</vt:lpstr>
      <vt:lpstr>Sakkal Majalla</vt:lpstr>
      <vt:lpstr>Tajawal</vt:lpstr>
      <vt:lpstr>Garet Bold</vt:lpstr>
      <vt:lpstr>Codec Pro Bold</vt:lpstr>
      <vt:lpstr>29LT Bukra Bold</vt:lpstr>
      <vt:lpstr>Cascadia Code</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Business Proposal Pitch Deck Presentation Design</dc:title>
  <dc:creator>Dr-Mohamed Ahmed</dc:creator>
  <cp:lastModifiedBy>Valentina Wilson</cp:lastModifiedBy>
  <cp:revision>65</cp:revision>
  <dcterms:created xsi:type="dcterms:W3CDTF">2006-08-16T00:00:00Z</dcterms:created>
  <dcterms:modified xsi:type="dcterms:W3CDTF">2025-02-27T12:13:23Z</dcterms:modified>
  <dc:identifier>DAGfLp__JEg</dc:identifier>
</cp:coreProperties>
</file>