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62" r:id="rId3"/>
    <p:sldId id="257" r:id="rId4"/>
    <p:sldId id="298" r:id="rId5"/>
    <p:sldId id="263" r:id="rId6"/>
    <p:sldId id="299" r:id="rId7"/>
    <p:sldId id="287" r:id="rId8"/>
    <p:sldId id="300" r:id="rId9"/>
    <p:sldId id="303" r:id="rId10"/>
    <p:sldId id="267" r:id="rId11"/>
    <p:sldId id="285" r:id="rId12"/>
    <p:sldId id="304" r:id="rId13"/>
    <p:sldId id="305" r:id="rId14"/>
    <p:sldId id="306" r:id="rId15"/>
    <p:sldId id="307" r:id="rId16"/>
    <p:sldId id="308" r:id="rId17"/>
    <p:sldId id="311" r:id="rId18"/>
    <p:sldId id="293" r:id="rId19"/>
    <p:sldId id="256" r:id="rId20"/>
  </p:sldIdLst>
  <p:sldSz cx="18288000" cy="10287000"/>
  <p:notesSz cx="6858000" cy="9144000"/>
  <p:embeddedFontLst>
    <p:embeddedFont>
      <p:font typeface="29LT Bukra Bold" panose="000B0903020204020204" pitchFamily="34" charset="-78"/>
      <p:bold r:id="rId22"/>
    </p:embeddedFont>
    <p:embeddedFont>
      <p:font typeface="Cascadia Code" panose="020B0609020000020004" pitchFamily="49" charset="0"/>
      <p:regular r:id="rId23"/>
      <p:bold r:id="rId24"/>
      <p:italic r:id="rId25"/>
      <p:boldItalic r:id="rId26"/>
    </p:embeddedFont>
    <p:embeddedFont>
      <p:font typeface="Codec Pro" panose="00000500000000000000" pitchFamily="2" charset="0"/>
      <p:regular r:id="rId27"/>
      <p:italic r:id="rId28"/>
    </p:embeddedFont>
    <p:embeddedFont>
      <p:font typeface="Codec Pro Bold" panose="00000600000000000000" pitchFamily="2" charset="0"/>
      <p:regular r:id="rId29"/>
    </p:embeddedFont>
    <p:embeddedFont>
      <p:font typeface="DIN NEXT™ ARABIC BOLD" panose="020B0803020203050203" pitchFamily="34" charset="-78"/>
      <p:bold r:id="rId30"/>
    </p:embeddedFont>
    <p:embeddedFont>
      <p:font typeface="Garet Bold" panose="020B0604020202020204" charset="0"/>
      <p:regular r:id="rId31"/>
    </p:embeddedFont>
    <p:embeddedFont>
      <p:font typeface="League Spartan" panose="020B0604020202020204" charset="0"/>
      <p:regular r:id="rId32"/>
    </p:embeddedFont>
    <p:embeddedFont>
      <p:font typeface="Sakkal Majalla" panose="02000000000000000000" pitchFamily="2" charset="-78"/>
      <p:regular r:id="rId33"/>
      <p:bold r:id="rId34"/>
    </p:embeddedFont>
    <p:embeddedFont>
      <p:font typeface="Tajawal" panose="00000500000000000000" pitchFamily="2" charset="-78"/>
      <p:regular r:id="rId35"/>
      <p:bold r:id="rId36"/>
    </p:embeddedFont>
    <p:embeddedFont>
      <p:font typeface="Tajawal Bold" panose="020B0604020202020204" charset="-78"/>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6841-4A2B-4B88-8F50-E457C2185063}"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F645-F408-4FA1-B93D-36A0F51AF7B1}" type="slidenum">
              <a:rPr lang="en-US" smtClean="0"/>
              <a:t>‹#›</a:t>
            </a:fld>
            <a:endParaRPr lang="en-US"/>
          </a:p>
        </p:txBody>
      </p:sp>
    </p:spTree>
    <p:extLst>
      <p:ext uri="{BB962C8B-B14F-4D97-AF65-F5344CB8AC3E}">
        <p14:creationId xmlns:p14="http://schemas.microsoft.com/office/powerpoint/2010/main" val="99126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02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0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514765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105400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29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91300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815636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372946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86350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0730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206132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702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84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6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5558"/>
            <a:ext cx="21336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7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fontAlgn="base">
        <a:spcBef>
          <a:spcPct val="0"/>
        </a:spcBef>
        <a:spcAft>
          <a:spcPct val="0"/>
        </a:spcAft>
        <a:defRPr sz="4350" kern="1200">
          <a:solidFill>
            <a:schemeClr val="tx1"/>
          </a:solidFill>
          <a:latin typeface="+mj-lt"/>
          <a:ea typeface="+mj-ea"/>
          <a:cs typeface="+mj-cs"/>
        </a:defRPr>
      </a:lvl1pPr>
      <a:lvl2pPr algn="ctr" defTabSz="914400" rtl="0" fontAlgn="base">
        <a:spcBef>
          <a:spcPct val="0"/>
        </a:spcBef>
        <a:spcAft>
          <a:spcPct val="0"/>
        </a:spcAft>
        <a:defRPr sz="4350">
          <a:solidFill>
            <a:schemeClr val="tx1"/>
          </a:solidFill>
          <a:latin typeface="Calibri" panose="020F0502020204030204" pitchFamily="34" charset="0"/>
        </a:defRPr>
      </a:lvl2pPr>
      <a:lvl3pPr algn="ctr" defTabSz="914400" rtl="0" fontAlgn="base">
        <a:spcBef>
          <a:spcPct val="0"/>
        </a:spcBef>
        <a:spcAft>
          <a:spcPct val="0"/>
        </a:spcAft>
        <a:defRPr sz="4350">
          <a:solidFill>
            <a:schemeClr val="tx1"/>
          </a:solidFill>
          <a:latin typeface="Calibri" panose="020F0502020204030204" pitchFamily="34" charset="0"/>
        </a:defRPr>
      </a:lvl3pPr>
      <a:lvl4pPr algn="ctr" defTabSz="914400" rtl="0" fontAlgn="base">
        <a:spcBef>
          <a:spcPct val="0"/>
        </a:spcBef>
        <a:spcAft>
          <a:spcPct val="0"/>
        </a:spcAft>
        <a:defRPr sz="4350">
          <a:solidFill>
            <a:schemeClr val="tx1"/>
          </a:solidFill>
          <a:latin typeface="Calibri" panose="020F0502020204030204" pitchFamily="34" charset="0"/>
        </a:defRPr>
      </a:lvl4pPr>
      <a:lvl5pPr algn="ctr" defTabSz="914400" rtl="0" fontAlgn="base">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fontAlgn="base">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8.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hyperlink" Target="http://www.edarah.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2F07"/>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13854113" y="1028701"/>
            <a:ext cx="2919413" cy="6491288"/>
            <a:chOff x="0" y="0"/>
            <a:chExt cx="1081286" cy="2404582"/>
          </a:xfrm>
        </p:grpSpPr>
        <p:sp>
          <p:nvSpPr>
            <p:cNvPr id="45090" name="Freeform 3"/>
            <p:cNvSpPr>
              <a:spLocks/>
            </p:cNvSpPr>
            <p:nvPr/>
          </p:nvSpPr>
          <p:spPr bwMode="auto">
            <a:xfrm>
              <a:off x="0" y="0"/>
              <a:ext cx="1081286" cy="2404582"/>
            </a:xfrm>
            <a:custGeom>
              <a:avLst/>
              <a:gdLst>
                <a:gd name="T0" fmla="*/ 53036 w 1081286"/>
                <a:gd name="T1" fmla="*/ 0 h 2404582"/>
                <a:gd name="T2" fmla="*/ 1028250 w 1081286"/>
                <a:gd name="T3" fmla="*/ 0 h 2404582"/>
                <a:gd name="T4" fmla="*/ 1065752 w 1081286"/>
                <a:gd name="T5" fmla="*/ 15534 h 2404582"/>
                <a:gd name="T6" fmla="*/ 1081286 w 1081286"/>
                <a:gd name="T7" fmla="*/ 53036 h 2404582"/>
                <a:gd name="T8" fmla="*/ 1081286 w 1081286"/>
                <a:gd name="T9" fmla="*/ 2351546 h 2404582"/>
                <a:gd name="T10" fmla="*/ 1065752 w 1081286"/>
                <a:gd name="T11" fmla="*/ 2389048 h 2404582"/>
                <a:gd name="T12" fmla="*/ 1028250 w 1081286"/>
                <a:gd name="T13" fmla="*/ 2404582 h 2404582"/>
                <a:gd name="T14" fmla="*/ 53036 w 1081286"/>
                <a:gd name="T15" fmla="*/ 2404582 h 2404582"/>
                <a:gd name="T16" fmla="*/ 15534 w 1081286"/>
                <a:gd name="T17" fmla="*/ 2389048 h 2404582"/>
                <a:gd name="T18" fmla="*/ 0 w 1081286"/>
                <a:gd name="T19" fmla="*/ 2351546 h 2404582"/>
                <a:gd name="T20" fmla="*/ 0 w 1081286"/>
                <a:gd name="T21" fmla="*/ 53036 h 2404582"/>
                <a:gd name="T22" fmla="*/ 15534 w 1081286"/>
                <a:gd name="T23" fmla="*/ 15534 h 2404582"/>
                <a:gd name="T24" fmla="*/ 53036 w 1081286"/>
                <a:gd name="T25" fmla="*/ 0 h 2404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1286" h="2404582">
                  <a:moveTo>
                    <a:pt x="53036" y="0"/>
                  </a:moveTo>
                  <a:lnTo>
                    <a:pt x="1028250" y="0"/>
                  </a:lnTo>
                  <a:cubicBezTo>
                    <a:pt x="1042316" y="0"/>
                    <a:pt x="1055806" y="5588"/>
                    <a:pt x="1065752" y="15534"/>
                  </a:cubicBezTo>
                  <a:cubicBezTo>
                    <a:pt x="1075699" y="25480"/>
                    <a:pt x="1081286" y="38970"/>
                    <a:pt x="1081286" y="53036"/>
                  </a:cubicBezTo>
                  <a:lnTo>
                    <a:pt x="1081286" y="2351546"/>
                  </a:lnTo>
                  <a:cubicBezTo>
                    <a:pt x="1081286" y="2365612"/>
                    <a:pt x="1075699" y="2379102"/>
                    <a:pt x="1065752" y="2389048"/>
                  </a:cubicBezTo>
                  <a:cubicBezTo>
                    <a:pt x="1055806" y="2398994"/>
                    <a:pt x="1042316" y="2404582"/>
                    <a:pt x="1028250" y="2404582"/>
                  </a:cubicBezTo>
                  <a:lnTo>
                    <a:pt x="53036" y="2404582"/>
                  </a:lnTo>
                  <a:cubicBezTo>
                    <a:pt x="38970" y="2404582"/>
                    <a:pt x="25480" y="2398994"/>
                    <a:pt x="15534" y="2389048"/>
                  </a:cubicBezTo>
                  <a:cubicBezTo>
                    <a:pt x="5588" y="2379102"/>
                    <a:pt x="0" y="2365612"/>
                    <a:pt x="0" y="2351546"/>
                  </a:cubicBezTo>
                  <a:lnTo>
                    <a:pt x="0" y="53036"/>
                  </a:lnTo>
                  <a:cubicBezTo>
                    <a:pt x="0" y="38970"/>
                    <a:pt x="5588" y="25480"/>
                    <a:pt x="15534" y="15534"/>
                  </a:cubicBezTo>
                  <a:cubicBezTo>
                    <a:pt x="25480" y="5588"/>
                    <a:pt x="38970" y="0"/>
                    <a:pt x="53036" y="0"/>
                  </a:cubicBezTo>
                  <a:close/>
                </a:path>
              </a:pathLst>
            </a:custGeom>
            <a:solidFill>
              <a:srgbClr val="EAE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91" name="TextBox 4"/>
            <p:cNvSpPr txBox="1">
              <a:spLocks noChangeArrowheads="1"/>
            </p:cNvSpPr>
            <p:nvPr/>
          </p:nvSpPr>
          <p:spPr bwMode="auto">
            <a:xfrm>
              <a:off x="0" y="-28575"/>
              <a:ext cx="1081286" cy="24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513"/>
                </a:lnSpc>
              </a:pPr>
              <a:endParaRPr lang="en-US" altLang="en-US">
                <a:solidFill>
                  <a:srgbClr val="000000"/>
                </a:solidFill>
              </a:endParaRPr>
            </a:p>
          </p:txBody>
        </p:sp>
      </p:grpSp>
      <p:grpSp>
        <p:nvGrpSpPr>
          <p:cNvPr id="45059" name="Group 5"/>
          <p:cNvGrpSpPr>
            <a:grpSpLocks/>
          </p:cNvGrpSpPr>
          <p:nvPr/>
        </p:nvGrpSpPr>
        <p:grpSpPr bwMode="auto">
          <a:xfrm>
            <a:off x="12718258" y="1357313"/>
            <a:ext cx="3709988" cy="5853113"/>
            <a:chOff x="0" y="0"/>
            <a:chExt cx="808452" cy="1274980"/>
          </a:xfrm>
        </p:grpSpPr>
        <p:sp>
          <p:nvSpPr>
            <p:cNvPr id="6" name="Freeform 6"/>
            <p:cNvSpPr/>
            <p:nvPr/>
          </p:nvSpPr>
          <p:spPr>
            <a:xfrm>
              <a:off x="0" y="0"/>
              <a:ext cx="808452" cy="1274980"/>
            </a:xfrm>
            <a:custGeom>
              <a:avLst/>
              <a:gdLst/>
              <a:ahLst/>
              <a:cxnLst/>
              <a:rect l="l" t="t" r="r" b="b"/>
              <a:pathLst>
                <a:path w="808452" h="1274980">
                  <a:moveTo>
                    <a:pt x="62590" y="0"/>
                  </a:moveTo>
                  <a:lnTo>
                    <a:pt x="745862" y="0"/>
                  </a:lnTo>
                  <a:cubicBezTo>
                    <a:pt x="780429" y="0"/>
                    <a:pt x="808452" y="28022"/>
                    <a:pt x="808452" y="62590"/>
                  </a:cubicBezTo>
                  <a:lnTo>
                    <a:pt x="808452" y="1212391"/>
                  </a:lnTo>
                  <a:cubicBezTo>
                    <a:pt x="808452" y="1228990"/>
                    <a:pt x="801857" y="1244910"/>
                    <a:pt x="790119" y="1256648"/>
                  </a:cubicBezTo>
                  <a:cubicBezTo>
                    <a:pt x="778382" y="1268386"/>
                    <a:pt x="762462" y="1274980"/>
                    <a:pt x="745862" y="1274980"/>
                  </a:cubicBezTo>
                  <a:lnTo>
                    <a:pt x="62590" y="1274980"/>
                  </a:lnTo>
                  <a:cubicBezTo>
                    <a:pt x="28022" y="1274980"/>
                    <a:pt x="0" y="1246958"/>
                    <a:pt x="0" y="1212391"/>
                  </a:cubicBezTo>
                  <a:lnTo>
                    <a:pt x="0" y="62590"/>
                  </a:lnTo>
                  <a:cubicBezTo>
                    <a:pt x="0" y="28022"/>
                    <a:pt x="28022" y="0"/>
                    <a:pt x="62590" y="0"/>
                  </a:cubicBezTo>
                  <a:close/>
                </a:path>
              </a:pathLst>
            </a:custGeom>
            <a:blipFill>
              <a:blip r:embed="rId3"/>
              <a:stretch>
                <a:fillRect l="-4688" r="-4688"/>
              </a:stretch>
            </a:blipFill>
          </p:spPr>
          <p:txBody>
            <a:bodyPr/>
            <a:lstStyle/>
            <a:p>
              <a:pPr defTabSz="914445">
                <a:defRPr/>
              </a:pPr>
              <a:endParaRPr lang="en-US">
                <a:solidFill>
                  <a:prstClr val="black"/>
                </a:solidFill>
                <a:latin typeface="Calibri"/>
              </a:endParaRPr>
            </a:p>
          </p:txBody>
        </p:sp>
      </p:grpSp>
      <p:grpSp>
        <p:nvGrpSpPr>
          <p:cNvPr id="45060" name="Group 7"/>
          <p:cNvGrpSpPr>
            <a:grpSpLocks/>
          </p:cNvGrpSpPr>
          <p:nvPr/>
        </p:nvGrpSpPr>
        <p:grpSpPr bwMode="auto">
          <a:xfrm rot="20495625">
            <a:off x="15635288" y="7991476"/>
            <a:ext cx="4364832" cy="4405313"/>
            <a:chOff x="0" y="0"/>
            <a:chExt cx="5822006" cy="5874708"/>
          </a:xfrm>
        </p:grpSpPr>
        <p:sp>
          <p:nvSpPr>
            <p:cNvPr id="8" name="Freeform 8"/>
            <p:cNvSpPr/>
            <p:nvPr/>
          </p:nvSpPr>
          <p:spPr>
            <a:xfrm rot="-10800000">
              <a:off x="0" y="0"/>
              <a:ext cx="5822006" cy="5874708"/>
            </a:xfrm>
            <a:custGeom>
              <a:avLst/>
              <a:gdLst/>
              <a:ahLst/>
              <a:cxnLst/>
              <a:rect l="l" t="t" r="r" b="b"/>
              <a:pathLst>
                <a:path w="5822006" h="5874708">
                  <a:moveTo>
                    <a:pt x="0" y="0"/>
                  </a:moveTo>
                  <a:lnTo>
                    <a:pt x="5822006" y="0"/>
                  </a:lnTo>
                  <a:lnTo>
                    <a:pt x="5822006" y="5874708"/>
                  </a:lnTo>
                  <a:lnTo>
                    <a:pt x="0" y="5874708"/>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84" name="Group 9"/>
            <p:cNvGrpSpPr>
              <a:grpSpLocks/>
            </p:cNvGrpSpPr>
            <p:nvPr/>
          </p:nvGrpSpPr>
          <p:grpSpPr bwMode="auto">
            <a:xfrm>
              <a:off x="818734" y="3319455"/>
              <a:ext cx="1219778" cy="1219778"/>
              <a:chOff x="0" y="0"/>
              <a:chExt cx="812800" cy="812800"/>
            </a:xfrm>
          </p:grpSpPr>
          <p:sp>
            <p:nvSpPr>
              <p:cNvPr id="45085" name="Freeform 10"/>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6" name="TextBox 11"/>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1" name="Group 12"/>
          <p:cNvGrpSpPr>
            <a:grpSpLocks/>
          </p:cNvGrpSpPr>
          <p:nvPr/>
        </p:nvGrpSpPr>
        <p:grpSpPr bwMode="auto">
          <a:xfrm rot="7371788">
            <a:off x="-2119313" y="1473995"/>
            <a:ext cx="4238625" cy="4276725"/>
            <a:chOff x="0" y="0"/>
            <a:chExt cx="5649866" cy="5701009"/>
          </a:xfrm>
        </p:grpSpPr>
        <p:sp>
          <p:nvSpPr>
            <p:cNvPr id="13" name="Freeform 13"/>
            <p:cNvSpPr/>
            <p:nvPr/>
          </p:nvSpPr>
          <p:spPr>
            <a:xfrm rot="-10800000">
              <a:off x="0" y="0"/>
              <a:ext cx="5649866" cy="5701009"/>
            </a:xfrm>
            <a:custGeom>
              <a:avLst/>
              <a:gdLst/>
              <a:ahLst/>
              <a:cxnLst/>
              <a:rect l="l" t="t" r="r" b="b"/>
              <a:pathLst>
                <a:path w="5649866" h="5701009">
                  <a:moveTo>
                    <a:pt x="0" y="0"/>
                  </a:moveTo>
                  <a:lnTo>
                    <a:pt x="5649866" y="0"/>
                  </a:lnTo>
                  <a:lnTo>
                    <a:pt x="5649866" y="5701009"/>
                  </a:lnTo>
                  <a:lnTo>
                    <a:pt x="0" y="5701009"/>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78" name="Group 14"/>
            <p:cNvGrpSpPr>
              <a:grpSpLocks/>
            </p:cNvGrpSpPr>
            <p:nvPr/>
          </p:nvGrpSpPr>
          <p:grpSpPr bwMode="auto">
            <a:xfrm>
              <a:off x="794526" y="3221309"/>
              <a:ext cx="1183712" cy="1183712"/>
              <a:chOff x="0" y="0"/>
              <a:chExt cx="812800" cy="812800"/>
            </a:xfrm>
          </p:grpSpPr>
          <p:sp>
            <p:nvSpPr>
              <p:cNvPr id="45079" name="Freeform 15"/>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0" name="TextBox 16"/>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2" name="Group 17"/>
          <p:cNvGrpSpPr>
            <a:grpSpLocks/>
          </p:cNvGrpSpPr>
          <p:nvPr/>
        </p:nvGrpSpPr>
        <p:grpSpPr bwMode="auto">
          <a:xfrm>
            <a:off x="-862013" y="7210426"/>
            <a:ext cx="1495425" cy="1493045"/>
            <a:chOff x="0" y="0"/>
            <a:chExt cx="812800" cy="812800"/>
          </a:xfrm>
        </p:grpSpPr>
        <p:sp>
          <p:nvSpPr>
            <p:cNvPr id="45073" name="Freeform 18"/>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4" name="TextBox 19"/>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nvGrpSpPr>
          <p:cNvPr id="45063" name="Group 20"/>
          <p:cNvGrpSpPr>
            <a:grpSpLocks/>
          </p:cNvGrpSpPr>
          <p:nvPr/>
        </p:nvGrpSpPr>
        <p:grpSpPr bwMode="auto">
          <a:xfrm rot="5400000">
            <a:off x="8672513" y="5876925"/>
            <a:ext cx="383382" cy="7327107"/>
            <a:chOff x="0" y="0"/>
            <a:chExt cx="101291" cy="1929738"/>
          </a:xfrm>
        </p:grpSpPr>
        <p:sp>
          <p:nvSpPr>
            <p:cNvPr id="45071" name="Freeform 21"/>
            <p:cNvSpPr>
              <a:spLocks/>
            </p:cNvSpPr>
            <p:nvPr/>
          </p:nvSpPr>
          <p:spPr bwMode="auto">
            <a:xfrm>
              <a:off x="0" y="0"/>
              <a:ext cx="101291" cy="1929738"/>
            </a:xfrm>
            <a:custGeom>
              <a:avLst/>
              <a:gdLst>
                <a:gd name="T0" fmla="*/ 50646 w 101291"/>
                <a:gd name="T1" fmla="*/ 0 h 1929738"/>
                <a:gd name="T2" fmla="*/ 50646 w 101291"/>
                <a:gd name="T3" fmla="*/ 0 h 1929738"/>
                <a:gd name="T4" fmla="*/ 86457 w 101291"/>
                <a:gd name="T5" fmla="*/ 14834 h 1929738"/>
                <a:gd name="T6" fmla="*/ 101291 w 101291"/>
                <a:gd name="T7" fmla="*/ 50646 h 1929738"/>
                <a:gd name="T8" fmla="*/ 101291 w 101291"/>
                <a:gd name="T9" fmla="*/ 1879092 h 1929738"/>
                <a:gd name="T10" fmla="*/ 86457 w 101291"/>
                <a:gd name="T11" fmla="*/ 1914904 h 1929738"/>
                <a:gd name="T12" fmla="*/ 50646 w 101291"/>
                <a:gd name="T13" fmla="*/ 1929738 h 1929738"/>
                <a:gd name="T14" fmla="*/ 50646 w 101291"/>
                <a:gd name="T15" fmla="*/ 1929738 h 1929738"/>
                <a:gd name="T16" fmla="*/ 14834 w 101291"/>
                <a:gd name="T17" fmla="*/ 1914904 h 1929738"/>
                <a:gd name="T18" fmla="*/ 0 w 101291"/>
                <a:gd name="T19" fmla="*/ 1879092 h 1929738"/>
                <a:gd name="T20" fmla="*/ 0 w 101291"/>
                <a:gd name="T21" fmla="*/ 50646 h 1929738"/>
                <a:gd name="T22" fmla="*/ 14834 w 101291"/>
                <a:gd name="T23" fmla="*/ 14834 h 1929738"/>
                <a:gd name="T24" fmla="*/ 50646 w 101291"/>
                <a:gd name="T25" fmla="*/ 0 h 1929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91" h="1929738">
                  <a:moveTo>
                    <a:pt x="50646" y="0"/>
                  </a:moveTo>
                  <a:lnTo>
                    <a:pt x="50646" y="0"/>
                  </a:lnTo>
                  <a:cubicBezTo>
                    <a:pt x="64078" y="0"/>
                    <a:pt x="76959" y="5336"/>
                    <a:pt x="86457" y="14834"/>
                  </a:cubicBezTo>
                  <a:cubicBezTo>
                    <a:pt x="95955" y="24332"/>
                    <a:pt x="101291" y="37213"/>
                    <a:pt x="101291" y="50646"/>
                  </a:cubicBezTo>
                  <a:lnTo>
                    <a:pt x="101291" y="1879092"/>
                  </a:lnTo>
                  <a:cubicBezTo>
                    <a:pt x="101291" y="1892524"/>
                    <a:pt x="95955" y="1905406"/>
                    <a:pt x="86457" y="1914904"/>
                  </a:cubicBezTo>
                  <a:cubicBezTo>
                    <a:pt x="76959" y="1924402"/>
                    <a:pt x="64078" y="1929738"/>
                    <a:pt x="50646" y="1929738"/>
                  </a:cubicBezTo>
                  <a:cubicBezTo>
                    <a:pt x="37213" y="1929738"/>
                    <a:pt x="24332" y="1924402"/>
                    <a:pt x="14834" y="1914904"/>
                  </a:cubicBezTo>
                  <a:cubicBezTo>
                    <a:pt x="5336" y="1905406"/>
                    <a:pt x="0" y="1892524"/>
                    <a:pt x="0" y="1879092"/>
                  </a:cubicBezTo>
                  <a:lnTo>
                    <a:pt x="0" y="50646"/>
                  </a:lnTo>
                  <a:cubicBezTo>
                    <a:pt x="0" y="37213"/>
                    <a:pt x="5336" y="24332"/>
                    <a:pt x="14834" y="14834"/>
                  </a:cubicBezTo>
                  <a:cubicBezTo>
                    <a:pt x="24332" y="5336"/>
                    <a:pt x="37213" y="0"/>
                    <a:pt x="50646" y="0"/>
                  </a:cubicBezTo>
                  <a:close/>
                </a:path>
              </a:pathLst>
            </a:custGeom>
            <a:solidFill>
              <a:srgbClr val="FDF7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2" name="TextBox 22"/>
            <p:cNvSpPr txBox="1">
              <a:spLocks noChangeArrowheads="1"/>
            </p:cNvSpPr>
            <p:nvPr/>
          </p:nvSpPr>
          <p:spPr bwMode="auto">
            <a:xfrm>
              <a:off x="0" y="-38100"/>
              <a:ext cx="101291" cy="19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663"/>
                </a:lnSpc>
              </a:pPr>
              <a:endParaRPr lang="en-US" altLang="en-US">
                <a:solidFill>
                  <a:srgbClr val="000000"/>
                </a:solidFill>
              </a:endParaRPr>
            </a:p>
          </p:txBody>
        </p:sp>
      </p:grpSp>
      <p:sp>
        <p:nvSpPr>
          <p:cNvPr id="27" name="Freeform 27"/>
          <p:cNvSpPr/>
          <p:nvPr/>
        </p:nvSpPr>
        <p:spPr>
          <a:xfrm>
            <a:off x="886445" y="6950176"/>
            <a:ext cx="2165766" cy="2262788"/>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5"/>
            <a:stretch>
              <a:fillRect l="-42748" t="-38645" r="-44844" b="-40903"/>
            </a:stretch>
          </a:blipFill>
        </p:spPr>
        <p:txBody>
          <a:bodyPr/>
          <a:lstStyle/>
          <a:p>
            <a:pPr defTabSz="914445">
              <a:defRPr/>
            </a:pPr>
            <a:endParaRPr lang="en-US">
              <a:solidFill>
                <a:prstClr val="black"/>
              </a:solidFill>
              <a:latin typeface="Calibri"/>
            </a:endParaRPr>
          </a:p>
        </p:txBody>
      </p:sp>
      <p:sp>
        <p:nvSpPr>
          <p:cNvPr id="28" name="TextBox 28"/>
          <p:cNvSpPr txBox="1"/>
          <p:nvPr/>
        </p:nvSpPr>
        <p:spPr>
          <a:xfrm>
            <a:off x="3019426" y="2119313"/>
            <a:ext cx="9510713" cy="3140283"/>
          </a:xfrm>
          <a:prstGeom prst="rect">
            <a:avLst/>
          </a:prstGeom>
        </p:spPr>
        <p:txBody>
          <a:bodyPr lIns="0" tIns="0" rIns="0" bIns="0">
            <a:spAutoFit/>
          </a:bodyPr>
          <a:lstStyle/>
          <a:p>
            <a:pPr algn="ctr" defTabSz="914445" rtl="1">
              <a:lnSpc>
                <a:spcPts val="12837"/>
              </a:lnSpc>
              <a:defRPr/>
            </a:pPr>
            <a:r>
              <a:rPr lang="ar-SA"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      </a:t>
            </a:r>
            <a:r>
              <a:rPr lang="ar-EG"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إدارة </a:t>
            </a:r>
            <a:r>
              <a:rPr lang="ar-EG" sz="10800" b="1" dirty="0">
                <a:solidFill>
                  <a:srgbClr val="F2EDE7"/>
                </a:solidFill>
                <a:latin typeface="DIN NEXT™ ARABIC BOLD" panose="020B0803020203050203" pitchFamily="34" charset="-78"/>
                <a:ea typeface="Cambria" panose="02040503050406030204" pitchFamily="18" charset="0"/>
                <a:cs typeface="DIN NEXT™ ARABIC BOLD" panose="020B0803020203050203" pitchFamily="34" charset="-78"/>
                <a:sym typeface="Codec Pro Bold"/>
                <a:rtl/>
              </a:rPr>
              <a:t>الأعمال</a:t>
            </a:r>
          </a:p>
          <a:p>
            <a:pPr algn="r" defTabSz="914445" rtl="1">
              <a:lnSpc>
                <a:spcPts val="12837"/>
              </a:lnSpc>
              <a:defRPr/>
            </a:pPr>
            <a:endParaRPr lang="ar-EG" sz="9170" b="1" dirty="0">
              <a:solidFill>
                <a:srgbClr val="F2EDE7"/>
              </a:solidFill>
              <a:latin typeface="Codec Pro Bold"/>
              <a:ea typeface="Codec Pro Bold"/>
              <a:cs typeface="Codec Pro Bold"/>
              <a:sym typeface="Codec Pro Bold"/>
              <a:rtl/>
            </a:endParaRPr>
          </a:p>
        </p:txBody>
      </p:sp>
      <p:sp>
        <p:nvSpPr>
          <p:cNvPr id="45068" name="TextBox 29"/>
          <p:cNvSpPr txBox="1">
            <a:spLocks noChangeArrowheads="1"/>
          </p:cNvSpPr>
          <p:nvPr/>
        </p:nvSpPr>
        <p:spPr bwMode="auto">
          <a:xfrm>
            <a:off x="2438400" y="3945733"/>
            <a:ext cx="9365457" cy="19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rtl="1">
              <a:lnSpc>
                <a:spcPts val="7594"/>
              </a:lnSpc>
            </a:pPr>
            <a:r>
              <a:rPr lang="ar-EG" altLang="en-US" sz="3600">
                <a:solidFill>
                  <a:srgbClr val="FFFFFF"/>
                </a:solidFill>
                <a:latin typeface="Cascadia Code" pitchFamily="49" charset="0"/>
                <a:cs typeface="Codec Pro" charset="0"/>
                <a:sym typeface="Codec Pro" charset="0"/>
              </a:rPr>
              <a:t>أساسياتها، ومفاهيمها، وتطبيقاتها </a:t>
            </a:r>
            <a:r>
              <a:rPr lang="ar-SA" altLang="en-US" sz="3600">
                <a:solidFill>
                  <a:srgbClr val="FFFFFF"/>
                </a:solidFill>
                <a:latin typeface="Cascadia Code" pitchFamily="49" charset="0"/>
                <a:cs typeface="Codec Pro" charset="0"/>
                <a:sym typeface="Codec Pro" charset="0"/>
              </a:rPr>
              <a:t> </a:t>
            </a:r>
            <a:r>
              <a:rPr lang="ar-EG" altLang="en-US" sz="3600">
                <a:solidFill>
                  <a:srgbClr val="FFFFFF"/>
                </a:solidFill>
                <a:latin typeface="Cascadia Code" pitchFamily="49" charset="0"/>
                <a:cs typeface="Codec Pro" charset="0"/>
                <a:sym typeface="Codec Pro" charset="0"/>
              </a:rPr>
              <a:t>المعاصرة</a:t>
            </a:r>
          </a:p>
          <a:p>
            <a:pPr algn="r" rtl="1">
              <a:lnSpc>
                <a:spcPts val="7594"/>
              </a:lnSpc>
            </a:pPr>
            <a:r>
              <a:rPr lang="ar-SA" altLang="en-US" sz="5400">
                <a:solidFill>
                  <a:srgbClr val="FFFFFF"/>
                </a:solidFill>
                <a:latin typeface="Codec Pro" charset="0"/>
                <a:cs typeface="Codec Pro" charset="0"/>
                <a:sym typeface="Codec Pro" charset="0"/>
              </a:rPr>
              <a:t>  </a:t>
            </a:r>
            <a:endParaRPr lang="ar-EG" altLang="en-US" sz="5400">
              <a:solidFill>
                <a:srgbClr val="FFFFFF"/>
              </a:solidFill>
              <a:latin typeface="Codec Pro" charset="0"/>
              <a:cs typeface="Codec Pro" charset="0"/>
              <a:sym typeface="Codec Pro" charset="0"/>
            </a:endParaRPr>
          </a:p>
        </p:txBody>
      </p:sp>
      <p:sp>
        <p:nvSpPr>
          <p:cNvPr id="30" name="TextBox 30"/>
          <p:cNvSpPr txBox="1"/>
          <p:nvPr/>
        </p:nvSpPr>
        <p:spPr>
          <a:xfrm>
            <a:off x="4876800" y="6119813"/>
            <a:ext cx="4374357" cy="1179810"/>
          </a:xfrm>
          <a:prstGeom prst="rect">
            <a:avLst/>
          </a:prstGeom>
        </p:spPr>
        <p:txBody>
          <a:bodyPr wrap="square" lIns="0" tIns="0" rIns="0" bIns="0">
            <a:spAutoFit/>
          </a:bodyPr>
          <a:lstStyle/>
          <a:p>
            <a:pPr algn="r" defTabSz="914445" rtl="1">
              <a:lnSpc>
                <a:spcPts val="4554"/>
              </a:lnSpc>
              <a:defRPr/>
            </a:pPr>
            <a:r>
              <a:rPr lang="ar-SA" sz="2801" dirty="0">
                <a:solidFill>
                  <a:srgbClr val="FFFFFF"/>
                </a:solidFill>
                <a:latin typeface="Cascadia Code" panose="020B0609020000020004" pitchFamily="49" charset="0"/>
                <a:ea typeface="Codec Pro"/>
                <a:cs typeface="Codec Pro"/>
                <a:sym typeface="Codec Pro"/>
                <a:rtl/>
              </a:rPr>
              <a:t>             </a:t>
            </a:r>
            <a:r>
              <a:rPr lang="ar-EG" sz="2801" dirty="0">
                <a:solidFill>
                  <a:srgbClr val="FFFFFF"/>
                </a:solidFill>
                <a:latin typeface="Cascadia Code" panose="020B0609020000020004" pitchFamily="49" charset="0"/>
                <a:ea typeface="Codec Pro"/>
                <a:cs typeface="Codec Pro"/>
                <a:sym typeface="Codec Pro"/>
                <a:rtl/>
              </a:rPr>
              <a:t>أ.د. أحمد الشميمري</a:t>
            </a:r>
          </a:p>
          <a:p>
            <a:pPr algn="r" defTabSz="914445" rtl="1">
              <a:lnSpc>
                <a:spcPts val="4554"/>
              </a:lnSpc>
              <a:defRPr/>
            </a:pPr>
            <a:r>
              <a:rPr lang="ar-SA" sz="2801" dirty="0">
                <a:solidFill>
                  <a:srgbClr val="FFFFFF"/>
                </a:solidFill>
                <a:latin typeface="Codec Pro"/>
                <a:ea typeface="Codec Pro"/>
                <a:cs typeface="Codec Pro"/>
                <a:sym typeface="Codec Pro"/>
                <a:rtl/>
              </a:rPr>
              <a:t>                   </a:t>
            </a:r>
            <a:endParaRPr lang="ar-EG" sz="2801" dirty="0">
              <a:solidFill>
                <a:srgbClr val="FFFFFF"/>
              </a:solidFill>
              <a:latin typeface="Codec Pro"/>
              <a:ea typeface="Codec Pro"/>
              <a:cs typeface="Codec Pro"/>
              <a:sym typeface="Codec Pro"/>
              <a:rtl/>
            </a:endParaRPr>
          </a:p>
        </p:txBody>
      </p:sp>
      <p:sp>
        <p:nvSpPr>
          <p:cNvPr id="31" name="TextBox 31"/>
          <p:cNvSpPr txBox="1"/>
          <p:nvPr/>
        </p:nvSpPr>
        <p:spPr>
          <a:xfrm>
            <a:off x="992983" y="9163050"/>
            <a:ext cx="2164556" cy="512961"/>
          </a:xfrm>
          <a:prstGeom prst="rect">
            <a:avLst/>
          </a:prstGeom>
        </p:spPr>
        <p:txBody>
          <a:bodyPr lIns="0" tIns="0" rIns="0" bIns="0">
            <a:spAutoFit/>
          </a:bodyPr>
          <a:lstStyle/>
          <a:p>
            <a:pPr defTabSz="914445">
              <a:lnSpc>
                <a:spcPts val="3995"/>
              </a:lnSpc>
              <a:defRPr/>
            </a:pPr>
            <a:r>
              <a:rPr lang="en-US" sz="2000" dirty="0">
                <a:solidFill>
                  <a:srgbClr val="EAE2D9"/>
                </a:solidFill>
                <a:latin typeface="Codec Pro"/>
                <a:ea typeface="Codec Pro"/>
                <a:cs typeface="Codec Pro"/>
                <a:sym typeface="Codec Pro"/>
              </a:rPr>
              <a:t>www.edarah.net</a:t>
            </a:r>
          </a:p>
        </p:txBody>
      </p:sp>
    </p:spTree>
    <p:extLst>
      <p:ext uri="{BB962C8B-B14F-4D97-AF65-F5344CB8AC3E}">
        <p14:creationId xmlns:p14="http://schemas.microsoft.com/office/powerpoint/2010/main" val="315843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426268" y="938083"/>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4857354" y="6671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7315200" y="1409700"/>
            <a:ext cx="109728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7789065" y="1790700"/>
            <a:ext cx="10488049" cy="1661993"/>
          </a:xfrm>
          <a:prstGeom prst="rect">
            <a:avLst/>
          </a:prstGeom>
        </p:spPr>
        <p:txBody>
          <a:bodyPr wrap="square" lIns="0" tIns="0" rIns="0" bIns="0" rtlCol="0" anchor="t">
            <a:spAutoFit/>
          </a:bodyPr>
          <a:lstStyle/>
          <a:p>
            <a:pPr algn="l"/>
            <a:r>
              <a:rPr lang="en-US" sz="4400" b="1" dirty="0">
                <a:solidFill>
                  <a:srgbClr val="000000"/>
                </a:solidFill>
                <a:latin typeface="Tajawal Bold"/>
                <a:ea typeface="Tajawal Bold"/>
                <a:cs typeface="Tajawal Bold"/>
                <a:sym typeface="League Spartan"/>
                <a:rtl/>
              </a:rPr>
              <a:t>Types Of Communication    </a:t>
            </a:r>
            <a:r>
              <a:rPr lang="ar-EG" sz="4400" b="1" dirty="0">
                <a:solidFill>
                  <a:srgbClr val="000000"/>
                </a:solidFill>
                <a:latin typeface="Tajawal Bold"/>
                <a:ea typeface="Tajawal Bold"/>
                <a:cs typeface="Tajawal Bold"/>
                <a:sym typeface="League Spartan"/>
                <a:rtl/>
              </a:rPr>
              <a:t>أنواع الاتصال</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9</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4" name="Rectangle 29"/>
          <p:cNvSpPr>
            <a:spLocks noChangeArrowheads="1"/>
          </p:cNvSpPr>
          <p:nvPr/>
        </p:nvSpPr>
        <p:spPr bwMode="auto">
          <a:xfrm>
            <a:off x="5544354" y="3638741"/>
            <a:ext cx="11445875" cy="163121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defRPr/>
            </a:pPr>
            <a:r>
              <a:rPr lang="ar-SA" sz="2400" b="1" dirty="0">
                <a:solidFill>
                  <a:srgbClr val="002060"/>
                </a:solidFill>
                <a:latin typeface="Tajawal Bold" panose="020B0604020202020204" charset="-78"/>
                <a:cs typeface="Tajawal Bold" panose="020B0604020202020204" charset="-78"/>
              </a:rPr>
              <a:t>1- الاتصال الشفهي والاتصال الكتابي:</a:t>
            </a:r>
          </a:p>
          <a:p>
            <a:pPr algn="r" rtl="1">
              <a:lnSpc>
                <a:spcPct val="100000"/>
              </a:lnSpc>
              <a:spcBef>
                <a:spcPct val="0"/>
              </a:spcBef>
              <a:buFontTx/>
              <a:buNone/>
              <a:defRPr/>
            </a:pPr>
            <a:endParaRPr lang="ar-SA" sz="2000" b="1" dirty="0">
              <a:solidFill>
                <a:srgbClr val="002060"/>
              </a:solidFill>
              <a:latin typeface="Tajawal Bold" panose="020B0604020202020204" charset="-78"/>
              <a:cs typeface="Tajawal Bold" panose="020B0604020202020204" charset="-78"/>
            </a:endParaRPr>
          </a:p>
          <a:p>
            <a:pPr algn="r" rtl="1">
              <a:lnSpc>
                <a:spcPct val="100000"/>
              </a:lnSpc>
              <a:spcBef>
                <a:spcPct val="0"/>
              </a:spcBef>
              <a:buFont typeface="Arial" panose="020B0604020202020204" pitchFamily="34" charset="0"/>
              <a:buNone/>
              <a:defRPr/>
            </a:pPr>
            <a:r>
              <a:rPr lang="ar-SA" sz="2000" b="1" dirty="0">
                <a:solidFill>
                  <a:srgbClr val="002060"/>
                </a:solidFill>
                <a:latin typeface="Tajawal Bold" panose="020B0604020202020204" charset="-78"/>
                <a:cs typeface="Tajawal Bold" panose="020B0604020202020204" charset="-78"/>
              </a:rPr>
              <a:t>     </a:t>
            </a:r>
            <a:r>
              <a:rPr lang="ar-SA" sz="1800" dirty="0">
                <a:solidFill>
                  <a:srgbClr val="FF0000"/>
                </a:solidFill>
                <a:latin typeface="Tajawal Bold" panose="020B0604020202020204" charset="-78"/>
                <a:cs typeface="Tajawal Bold" panose="020B0604020202020204" charset="-78"/>
              </a:rPr>
              <a:t>الاتصال الشفهي: </a:t>
            </a:r>
            <a:r>
              <a:rPr lang="ar-SA" sz="1800" dirty="0">
                <a:latin typeface="Tajawal Bold" panose="020B0604020202020204" charset="-78"/>
                <a:cs typeface="Tajawal Bold" panose="020B0604020202020204" charset="-78"/>
              </a:rPr>
              <a:t>يعد من أقدم الأساليب المستخدمة في عملية الاتصال وهو يدعم الاتصال الشخصي ويوفر الوقت ويخلق روح الصداقة بين الرئيس والمرؤوس </a:t>
            </a:r>
          </a:p>
          <a:p>
            <a:pPr algn="r" rtl="1">
              <a:lnSpc>
                <a:spcPct val="100000"/>
              </a:lnSpc>
              <a:spcBef>
                <a:spcPct val="0"/>
              </a:spcBef>
              <a:buFont typeface="Arial" panose="020B0604020202020204" pitchFamily="34" charset="0"/>
              <a:buNone/>
              <a:defRPr/>
            </a:pPr>
            <a:r>
              <a:rPr lang="ar-SA" sz="1800" dirty="0">
                <a:solidFill>
                  <a:schemeClr val="accent5">
                    <a:lumMod val="50000"/>
                  </a:schemeClr>
                </a:solidFill>
                <a:latin typeface="Tajawal Bold" panose="020B0604020202020204" charset="-78"/>
                <a:cs typeface="Tajawal Bold" panose="020B0604020202020204" charset="-78"/>
              </a:rPr>
              <a:t>أمثلته : الهاتف والمقابلات والمناقشات.</a:t>
            </a:r>
          </a:p>
        </p:txBody>
      </p:sp>
      <p:sp>
        <p:nvSpPr>
          <p:cNvPr id="25" name="Oval 80"/>
          <p:cNvSpPr/>
          <p:nvPr/>
        </p:nvSpPr>
        <p:spPr>
          <a:xfrm>
            <a:off x="17322800" y="3516312"/>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Bold" panose="020B0604020202020204" charset="-78"/>
              <a:cs typeface="Tajawal Bold" panose="020B0604020202020204" charset="-78"/>
            </a:endParaRPr>
          </a:p>
        </p:txBody>
      </p:sp>
      <p:sp>
        <p:nvSpPr>
          <p:cNvPr id="26" name="Rectangle 29"/>
          <p:cNvSpPr>
            <a:spLocks noChangeArrowheads="1"/>
          </p:cNvSpPr>
          <p:nvPr/>
        </p:nvSpPr>
        <p:spPr bwMode="auto">
          <a:xfrm>
            <a:off x="9255125" y="6548437"/>
            <a:ext cx="80676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b="1" dirty="0">
                <a:solidFill>
                  <a:srgbClr val="002060"/>
                </a:solidFill>
                <a:latin typeface="Tajawal Bold" panose="020B0604020202020204" charset="-78"/>
                <a:cs typeface="Tajawal Bold" panose="020B0604020202020204" charset="-78"/>
              </a:rPr>
              <a:t>2-الاتصال الرسمي وغير الرسمي:</a:t>
            </a:r>
          </a:p>
          <a:p>
            <a:pPr algn="r" rtl="1">
              <a:lnSpc>
                <a:spcPct val="100000"/>
              </a:lnSpc>
              <a:spcBef>
                <a:spcPct val="0"/>
              </a:spcBef>
              <a:buFontTx/>
              <a:buNone/>
            </a:pPr>
            <a:endParaRPr lang="ar-SA" altLang="en-US" sz="2400" b="1" dirty="0">
              <a:solidFill>
                <a:srgbClr val="002060"/>
              </a:solidFill>
              <a:latin typeface="Tajawal Bold" panose="020B0604020202020204" charset="-78"/>
              <a:cs typeface="Tajawal Bold" panose="020B0604020202020204" charset="-78"/>
            </a:endParaRPr>
          </a:p>
          <a:p>
            <a:pPr algn="r" rtl="1">
              <a:lnSpc>
                <a:spcPct val="100000"/>
              </a:lnSpc>
              <a:spcBef>
                <a:spcPct val="0"/>
              </a:spcBef>
              <a:buFontTx/>
              <a:buNone/>
            </a:pPr>
            <a:endParaRPr lang="ar-SA" altLang="en-US" sz="2400" b="1" dirty="0">
              <a:solidFill>
                <a:srgbClr val="002060"/>
              </a:solidFill>
              <a:latin typeface="Tajawal Bold" panose="020B0604020202020204" charset="-78"/>
              <a:cs typeface="Tajawal Bold" panose="020B0604020202020204" charset="-78"/>
            </a:endParaRPr>
          </a:p>
          <a:p>
            <a:pPr algn="r" rtl="1">
              <a:lnSpc>
                <a:spcPct val="100000"/>
              </a:lnSpc>
              <a:spcBef>
                <a:spcPct val="0"/>
              </a:spcBef>
              <a:buFontTx/>
              <a:buNone/>
            </a:pPr>
            <a:endParaRPr lang="ar-SA" altLang="en-US" sz="2000" b="1" dirty="0">
              <a:solidFill>
                <a:srgbClr val="002060"/>
              </a:solidFill>
              <a:latin typeface="Tajawal Bold" panose="020B0604020202020204" charset="-78"/>
              <a:cs typeface="Tajawal Bold" panose="020B0604020202020204" charset="-78"/>
            </a:endParaRPr>
          </a:p>
        </p:txBody>
      </p:sp>
      <p:sp>
        <p:nvSpPr>
          <p:cNvPr id="30" name="Oval 80"/>
          <p:cNvSpPr/>
          <p:nvPr/>
        </p:nvSpPr>
        <p:spPr>
          <a:xfrm>
            <a:off x="17322800" y="6596062"/>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Bold" panose="020B0604020202020204" charset="-78"/>
              <a:cs typeface="Tajawal Bold" panose="020B0604020202020204" charset="-78"/>
            </a:endParaRPr>
          </a:p>
        </p:txBody>
      </p:sp>
      <p:sp>
        <p:nvSpPr>
          <p:cNvPr id="31" name="Rectangle 220"/>
          <p:cNvSpPr/>
          <p:nvPr/>
        </p:nvSpPr>
        <p:spPr>
          <a:xfrm>
            <a:off x="16802099" y="4336946"/>
            <a:ext cx="227807" cy="209388"/>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Bold" panose="020B0604020202020204" charset="-78"/>
              <a:cs typeface="Tajawal Bold" panose="020B0604020202020204" charset="-78"/>
            </a:endParaRPr>
          </a:p>
        </p:txBody>
      </p:sp>
      <p:sp>
        <p:nvSpPr>
          <p:cNvPr id="32" name="Rectangle 221"/>
          <p:cNvSpPr/>
          <p:nvPr/>
        </p:nvSpPr>
        <p:spPr>
          <a:xfrm>
            <a:off x="16802099" y="5580345"/>
            <a:ext cx="227807" cy="242362"/>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Bold" panose="020B0604020202020204" charset="-78"/>
              <a:cs typeface="Tajawal Bold" panose="020B0604020202020204" charset="-78"/>
            </a:endParaRPr>
          </a:p>
        </p:txBody>
      </p:sp>
      <p:sp>
        <p:nvSpPr>
          <p:cNvPr id="33" name="مستطيل 1"/>
          <p:cNvSpPr/>
          <p:nvPr/>
        </p:nvSpPr>
        <p:spPr>
          <a:xfrm>
            <a:off x="6029058" y="5437316"/>
            <a:ext cx="10706100" cy="923330"/>
          </a:xfrm>
          <a:prstGeom prst="rect">
            <a:avLst/>
          </a:prstGeom>
        </p:spPr>
        <p:txBody>
          <a:bodyPr wrap="square">
            <a:spAutoFit/>
          </a:bodyPr>
          <a:lstStyle/>
          <a:p>
            <a:pPr algn="r" rtl="1">
              <a:lnSpc>
                <a:spcPct val="150000"/>
              </a:lnSpc>
              <a:defRPr/>
            </a:pPr>
            <a:r>
              <a:rPr lang="ar-SA" dirty="0">
                <a:solidFill>
                  <a:srgbClr val="FF0000"/>
                </a:solidFill>
                <a:latin typeface="Tajawal Bold" panose="020B0604020202020204" charset="-78"/>
                <a:cs typeface="Tajawal Bold" panose="020B0604020202020204" charset="-78"/>
              </a:rPr>
              <a:t>الاتصال الكتابي : </a:t>
            </a:r>
            <a:r>
              <a:rPr lang="ar-SA" dirty="0">
                <a:latin typeface="Tajawal Bold" panose="020B0604020202020204" charset="-78"/>
                <a:cs typeface="Tajawal Bold" panose="020B0604020202020204" charset="-78"/>
              </a:rPr>
              <a:t>يعتمد بالدرجة الأولى على الكلمة المكتوبة</a:t>
            </a:r>
          </a:p>
          <a:p>
            <a:pPr algn="r" rtl="1">
              <a:lnSpc>
                <a:spcPct val="150000"/>
              </a:lnSpc>
              <a:defRPr/>
            </a:pPr>
            <a:r>
              <a:rPr lang="ar-SA" dirty="0">
                <a:solidFill>
                  <a:schemeClr val="accent5">
                    <a:lumMod val="50000"/>
                  </a:schemeClr>
                </a:solidFill>
                <a:latin typeface="Tajawal Bold" panose="020B0604020202020204" charset="-78"/>
                <a:cs typeface="Tajawal Bold" panose="020B0604020202020204" charset="-78"/>
              </a:rPr>
              <a:t> أمثلته : التعاميم والخطابات والتعليمات والتقارير.</a:t>
            </a:r>
          </a:p>
        </p:txBody>
      </p:sp>
      <p:sp>
        <p:nvSpPr>
          <p:cNvPr id="34" name="Rectangle 220"/>
          <p:cNvSpPr/>
          <p:nvPr/>
        </p:nvSpPr>
        <p:spPr>
          <a:xfrm>
            <a:off x="16802099" y="7246085"/>
            <a:ext cx="227807" cy="209388"/>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Bold" panose="020B0604020202020204" charset="-78"/>
              <a:cs typeface="Tajawal Bold" panose="020B0604020202020204" charset="-78"/>
            </a:endParaRPr>
          </a:p>
        </p:txBody>
      </p:sp>
      <p:sp>
        <p:nvSpPr>
          <p:cNvPr id="35" name="مستطيل 2"/>
          <p:cNvSpPr>
            <a:spLocks noChangeArrowheads="1"/>
          </p:cNvSpPr>
          <p:nvPr/>
        </p:nvSpPr>
        <p:spPr bwMode="auto">
          <a:xfrm>
            <a:off x="8907463" y="7073900"/>
            <a:ext cx="7894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1800" dirty="0">
                <a:solidFill>
                  <a:srgbClr val="FF0000"/>
                </a:solidFill>
                <a:latin typeface="Tajawal Bold" panose="020B0604020202020204" charset="-78"/>
                <a:cs typeface="Tajawal Bold" panose="020B0604020202020204" charset="-78"/>
              </a:rPr>
              <a:t>الاتصال الرسمي: </a:t>
            </a:r>
            <a:r>
              <a:rPr lang="ar-SA" altLang="en-US" sz="1800" dirty="0">
                <a:latin typeface="Tajawal Bold" panose="020B0604020202020204" charset="-78"/>
                <a:cs typeface="Tajawal Bold" panose="020B0604020202020204" charset="-78"/>
              </a:rPr>
              <a:t>هو الذي يحدد خطوطه وقنواته الهيكل التنظيمي في المنشأة وأساليب الاتصال في التنظيم.</a:t>
            </a:r>
          </a:p>
        </p:txBody>
      </p:sp>
      <p:sp>
        <p:nvSpPr>
          <p:cNvPr id="36" name="Rectangle 221"/>
          <p:cNvSpPr/>
          <p:nvPr/>
        </p:nvSpPr>
        <p:spPr>
          <a:xfrm>
            <a:off x="16788605" y="8107498"/>
            <a:ext cx="227807" cy="242362"/>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Bold" panose="020B0604020202020204" charset="-78"/>
              <a:cs typeface="Tajawal Bold" panose="020B0604020202020204" charset="-78"/>
            </a:endParaRPr>
          </a:p>
        </p:txBody>
      </p:sp>
      <p:sp>
        <p:nvSpPr>
          <p:cNvPr id="38" name="مستطيل 3"/>
          <p:cNvSpPr>
            <a:spLocks noChangeArrowheads="1"/>
          </p:cNvSpPr>
          <p:nvPr/>
        </p:nvSpPr>
        <p:spPr bwMode="auto">
          <a:xfrm>
            <a:off x="8229600" y="7962900"/>
            <a:ext cx="85582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1800" dirty="0">
                <a:solidFill>
                  <a:srgbClr val="FF0000"/>
                </a:solidFill>
                <a:latin typeface="Tajawal Bold" panose="020B0604020202020204" charset="-78"/>
                <a:cs typeface="Tajawal Bold" panose="020B0604020202020204" charset="-78"/>
              </a:rPr>
              <a:t>الاتصال غير الرسمي :</a:t>
            </a:r>
            <a:r>
              <a:rPr lang="ar-SA" altLang="en-US" sz="1800" dirty="0">
                <a:latin typeface="Tajawal Bold" panose="020B0604020202020204" charset="-78"/>
                <a:cs typeface="Tajawal Bold" panose="020B0604020202020204" charset="-78"/>
              </a:rPr>
              <a:t>هو الذي يقوم على أساس العلاقات الشخصية والاجتماعية بين الأفراد والجماعات في التنظيم.</a:t>
            </a:r>
          </a:p>
        </p:txBody>
      </p:sp>
    </p:spTree>
    <p:extLst>
      <p:ext uri="{BB962C8B-B14F-4D97-AF65-F5344CB8AC3E}">
        <p14:creationId xmlns:p14="http://schemas.microsoft.com/office/powerpoint/2010/main" val="3674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51680" y="930988"/>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4857354" y="6671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7315200" y="1409700"/>
            <a:ext cx="109728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7789065" y="1790700"/>
            <a:ext cx="10488049" cy="1661993"/>
          </a:xfrm>
          <a:prstGeom prst="rect">
            <a:avLst/>
          </a:prstGeom>
        </p:spPr>
        <p:txBody>
          <a:bodyPr wrap="square" lIns="0" tIns="0" rIns="0" bIns="0" rtlCol="0" anchor="t">
            <a:spAutoFit/>
          </a:bodyPr>
          <a:lstStyle/>
          <a:p>
            <a:pPr algn="l"/>
            <a:r>
              <a:rPr lang="en-US" sz="4400" b="1" dirty="0">
                <a:solidFill>
                  <a:srgbClr val="000000"/>
                </a:solidFill>
                <a:latin typeface="Tajawal Bold"/>
                <a:ea typeface="Tajawal Bold"/>
                <a:cs typeface="Tajawal Bold"/>
                <a:sym typeface="League Spartan"/>
                <a:rtl/>
              </a:rPr>
              <a:t>Types Of Communication    </a:t>
            </a:r>
            <a:r>
              <a:rPr lang="ar-EG" sz="4400" b="1" dirty="0">
                <a:solidFill>
                  <a:srgbClr val="000000"/>
                </a:solidFill>
                <a:latin typeface="Tajawal Bold"/>
                <a:ea typeface="Tajawal Bold"/>
                <a:cs typeface="Tajawal Bold"/>
                <a:sym typeface="League Spartan"/>
                <a:rtl/>
              </a:rPr>
              <a:t>أنواع الاتصال</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10</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7" name="Rectangle 29"/>
          <p:cNvSpPr>
            <a:spLocks noChangeArrowheads="1"/>
          </p:cNvSpPr>
          <p:nvPr/>
        </p:nvSpPr>
        <p:spPr bwMode="auto">
          <a:xfrm>
            <a:off x="5562600" y="4000500"/>
            <a:ext cx="11752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b="1" dirty="0">
                <a:solidFill>
                  <a:srgbClr val="002060"/>
                </a:solidFill>
                <a:latin typeface="Tajawal Bold" panose="020B0604020202020204" charset="-78"/>
                <a:cs typeface="Tajawal Bold" panose="020B0604020202020204" charset="-78"/>
              </a:rPr>
              <a:t>3- الاتصال النازل والاتصال الصاعد:</a:t>
            </a:r>
          </a:p>
          <a:p>
            <a:pPr algn="r" rtl="1">
              <a:lnSpc>
                <a:spcPct val="100000"/>
              </a:lnSpc>
              <a:spcBef>
                <a:spcPct val="0"/>
              </a:spcBef>
              <a:buFontTx/>
              <a:buNone/>
            </a:pPr>
            <a:endParaRPr lang="ar-SA" altLang="en-US" sz="2400" b="1" dirty="0">
              <a:solidFill>
                <a:srgbClr val="002060"/>
              </a:solidFill>
              <a:latin typeface="Tajawal Bold" panose="020B0604020202020204" charset="-78"/>
              <a:cs typeface="Tajawal Bold" panose="020B0604020202020204" charset="-78"/>
            </a:endParaRPr>
          </a:p>
          <a:p>
            <a:pPr algn="r" rtl="1">
              <a:lnSpc>
                <a:spcPct val="100000"/>
              </a:lnSpc>
              <a:spcBef>
                <a:spcPct val="0"/>
              </a:spcBef>
              <a:buFont typeface="Arial" panose="020B0604020202020204" pitchFamily="34" charset="0"/>
              <a:buNone/>
            </a:pPr>
            <a:r>
              <a:rPr lang="ar-SA" altLang="en-US" sz="2400" b="1" dirty="0">
                <a:solidFill>
                  <a:srgbClr val="002060"/>
                </a:solidFill>
                <a:latin typeface="Tajawal Bold" panose="020B0604020202020204" charset="-78"/>
                <a:cs typeface="Tajawal Bold" panose="020B0604020202020204" charset="-78"/>
              </a:rPr>
              <a:t>     </a:t>
            </a:r>
            <a:r>
              <a:rPr lang="ar-SA" altLang="en-US" sz="2000" dirty="0">
                <a:solidFill>
                  <a:srgbClr val="FF0000"/>
                </a:solidFill>
                <a:latin typeface="Tajawal Bold" panose="020B0604020202020204" charset="-78"/>
                <a:cs typeface="Tajawal Bold" panose="020B0604020202020204" charset="-78"/>
              </a:rPr>
              <a:t>الاتصال النازل: </a:t>
            </a:r>
            <a:r>
              <a:rPr lang="ar-SA" altLang="en-US" sz="2000" dirty="0">
                <a:latin typeface="Tajawal Bold" panose="020B0604020202020204" charset="-78"/>
                <a:cs typeface="Tajawal Bold" panose="020B0604020202020204" charset="-78"/>
              </a:rPr>
              <a:t>هو الذي يحدث من أعلى الى أسفل داخل التنظيم وبناء عليه يكون من الإدارة للعاملين.</a:t>
            </a:r>
          </a:p>
        </p:txBody>
      </p:sp>
      <p:sp>
        <p:nvSpPr>
          <p:cNvPr id="39" name="Oval 80"/>
          <p:cNvSpPr/>
          <p:nvPr/>
        </p:nvSpPr>
        <p:spPr>
          <a:xfrm>
            <a:off x="17406476" y="4000500"/>
            <a:ext cx="300499"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Bold" panose="020B0604020202020204" charset="-78"/>
              <a:cs typeface="Tajawal Bold" panose="020B0604020202020204" charset="-78"/>
            </a:endParaRPr>
          </a:p>
        </p:txBody>
      </p:sp>
      <p:sp>
        <p:nvSpPr>
          <p:cNvPr id="40" name="Rectangle 220"/>
          <p:cNvSpPr/>
          <p:nvPr/>
        </p:nvSpPr>
        <p:spPr>
          <a:xfrm>
            <a:off x="17012922" y="4840444"/>
            <a:ext cx="297391" cy="209388"/>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Bold" panose="020B0604020202020204" charset="-78"/>
              <a:cs typeface="Tajawal Bold" panose="020B0604020202020204" charset="-78"/>
            </a:endParaRPr>
          </a:p>
        </p:txBody>
      </p:sp>
      <p:sp>
        <p:nvSpPr>
          <p:cNvPr id="41" name="Rectangle 221"/>
          <p:cNvSpPr/>
          <p:nvPr/>
        </p:nvSpPr>
        <p:spPr>
          <a:xfrm>
            <a:off x="17012921" y="6221630"/>
            <a:ext cx="297391" cy="242362"/>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Bold" panose="020B0604020202020204" charset="-78"/>
              <a:cs typeface="Tajawal Bold" panose="020B0604020202020204" charset="-78"/>
            </a:endParaRPr>
          </a:p>
        </p:txBody>
      </p:sp>
      <p:sp>
        <p:nvSpPr>
          <p:cNvPr id="42" name="مستطيل 1"/>
          <p:cNvSpPr>
            <a:spLocks noChangeArrowheads="1"/>
          </p:cNvSpPr>
          <p:nvPr/>
        </p:nvSpPr>
        <p:spPr bwMode="auto">
          <a:xfrm>
            <a:off x="6553200" y="5908675"/>
            <a:ext cx="10402887"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200000"/>
              </a:lnSpc>
              <a:spcBef>
                <a:spcPct val="0"/>
              </a:spcBef>
              <a:buFontTx/>
              <a:buNone/>
            </a:pPr>
            <a:r>
              <a:rPr lang="ar-SA" altLang="en-US" sz="1800" dirty="0">
                <a:solidFill>
                  <a:srgbClr val="FF0000"/>
                </a:solidFill>
                <a:latin typeface="Tajawal Bold" panose="020B0604020202020204" charset="-78"/>
                <a:cs typeface="Tajawal Bold" panose="020B0604020202020204" charset="-78"/>
              </a:rPr>
              <a:t>الاتصال الصاعد: </a:t>
            </a:r>
            <a:r>
              <a:rPr lang="ar-SA" altLang="en-US" sz="1800" dirty="0">
                <a:latin typeface="Tajawal Bold" panose="020B0604020202020204" charset="-78"/>
                <a:cs typeface="Tajawal Bold" panose="020B0604020202020204" charset="-78"/>
              </a:rPr>
              <a:t>هو الذي يحدث من أسفل التنظيم الى أعلى المستويات الإدارية أي الذي يتم من العاملين الى الإدارة, وتعد التقارير من الأساليب الشائعة في هذا النوع من الاتصال .</a:t>
            </a:r>
            <a:endParaRPr lang="en-US" altLang="en-US" sz="1800" dirty="0">
              <a:latin typeface="Tajawal Bold" panose="020B0604020202020204" charset="-78"/>
              <a:cs typeface="Tajawal Bold" panose="020B0604020202020204" charset="-78"/>
            </a:endParaRPr>
          </a:p>
        </p:txBody>
      </p:sp>
    </p:spTree>
    <p:extLst>
      <p:ext uri="{BB962C8B-B14F-4D97-AF65-F5344CB8AC3E}">
        <p14:creationId xmlns:p14="http://schemas.microsoft.com/office/powerpoint/2010/main" val="28306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2"/>
          <p:cNvSpPr/>
          <p:nvPr/>
        </p:nvSpPr>
        <p:spPr>
          <a:xfrm rot="162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56322" name="مجموعة 26"/>
          <p:cNvGrpSpPr>
            <a:grpSpLocks/>
          </p:cNvGrpSpPr>
          <p:nvPr/>
        </p:nvGrpSpPr>
        <p:grpSpPr bwMode="auto">
          <a:xfrm>
            <a:off x="830315" y="2340591"/>
            <a:ext cx="14967641" cy="4636474"/>
            <a:chOff x="515484" y="1128593"/>
            <a:chExt cx="9978902" cy="3090982"/>
          </a:xfrm>
        </p:grpSpPr>
        <p:grpSp>
          <p:nvGrpSpPr>
            <p:cNvPr id="56325" name="مجموعة 8"/>
            <p:cNvGrpSpPr>
              <a:grpSpLocks/>
            </p:cNvGrpSpPr>
            <p:nvPr/>
          </p:nvGrpSpPr>
          <p:grpSpPr bwMode="auto">
            <a:xfrm>
              <a:off x="1206500" y="1422400"/>
              <a:ext cx="8509000" cy="2794000"/>
              <a:chOff x="1206500" y="1422400"/>
              <a:chExt cx="8509000" cy="2794000"/>
            </a:xfrm>
          </p:grpSpPr>
          <p:grpSp>
            <p:nvGrpSpPr>
              <p:cNvPr id="56337" name="مجموعة 7"/>
              <p:cNvGrpSpPr>
                <a:grpSpLocks/>
              </p:cNvGrpSpPr>
              <p:nvPr/>
            </p:nvGrpSpPr>
            <p:grpSpPr bwMode="auto">
              <a:xfrm>
                <a:off x="4191000" y="1422400"/>
                <a:ext cx="5524500" cy="2794000"/>
                <a:chOff x="4191000" y="1422400"/>
                <a:chExt cx="5524500" cy="2794000"/>
              </a:xfrm>
            </p:grpSpPr>
            <p:sp>
              <p:nvSpPr>
                <p:cNvPr id="3" name="مستطيل 2"/>
                <p:cNvSpPr/>
                <p:nvPr/>
              </p:nvSpPr>
              <p:spPr>
                <a:xfrm>
                  <a:off x="4191216" y="1422400"/>
                  <a:ext cx="2540121" cy="6223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defRPr/>
                  </a:pPr>
                  <a:r>
                    <a:rPr lang="ar-SA" sz="2700" dirty="0">
                      <a:latin typeface="Tajawal Bold" panose="020B0604020202020204" charset="-78"/>
                      <a:cs typeface="Tajawal Bold" panose="020B0604020202020204" charset="-78"/>
                    </a:rPr>
                    <a:t>رئيس مجلس الإدارة</a:t>
                  </a:r>
                </a:p>
              </p:txBody>
            </p:sp>
            <p:sp>
              <p:nvSpPr>
                <p:cNvPr id="4" name="مستطيل 3"/>
                <p:cNvSpPr/>
                <p:nvPr/>
              </p:nvSpPr>
              <p:spPr>
                <a:xfrm>
                  <a:off x="4191216" y="2508250"/>
                  <a:ext cx="2540121" cy="6223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defRPr/>
                  </a:pPr>
                  <a:r>
                    <a:rPr lang="ar-SA" sz="2700" dirty="0">
                      <a:latin typeface="Tajawal Bold" panose="020B0604020202020204" charset="-78"/>
                      <a:cs typeface="Tajawal Bold" panose="020B0604020202020204" charset="-78"/>
                    </a:rPr>
                    <a:t>المدير العام</a:t>
                  </a:r>
                </a:p>
              </p:txBody>
            </p:sp>
            <p:sp>
              <p:nvSpPr>
                <p:cNvPr id="5" name="مستطيل 4"/>
                <p:cNvSpPr/>
                <p:nvPr/>
              </p:nvSpPr>
              <p:spPr>
                <a:xfrm>
                  <a:off x="7175858" y="3594100"/>
                  <a:ext cx="2540121" cy="6223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defRPr/>
                  </a:pPr>
                  <a:r>
                    <a:rPr lang="ar-SA" sz="2700" dirty="0">
                      <a:latin typeface="Tajawal Bold" panose="020B0604020202020204" charset="-78"/>
                      <a:cs typeface="Tajawal Bold" panose="020B0604020202020204" charset="-78"/>
                    </a:rPr>
                    <a:t>مدير إدارة التسويق</a:t>
                  </a:r>
                </a:p>
              </p:txBody>
            </p:sp>
            <p:sp>
              <p:nvSpPr>
                <p:cNvPr id="6" name="مستطيل 5"/>
                <p:cNvSpPr/>
                <p:nvPr/>
              </p:nvSpPr>
              <p:spPr>
                <a:xfrm>
                  <a:off x="4191216" y="3594100"/>
                  <a:ext cx="2540121" cy="6223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defRPr/>
                  </a:pPr>
                  <a:r>
                    <a:rPr lang="ar-SA" sz="2700" dirty="0">
                      <a:latin typeface="Tajawal Bold" panose="020B0604020202020204" charset="-78"/>
                      <a:cs typeface="Tajawal Bold" panose="020B0604020202020204" charset="-78"/>
                    </a:rPr>
                    <a:t>مدير الشؤون المالية</a:t>
                  </a:r>
                </a:p>
              </p:txBody>
            </p:sp>
          </p:grpSp>
          <p:sp>
            <p:nvSpPr>
              <p:cNvPr id="7" name="مستطيل 6"/>
              <p:cNvSpPr/>
              <p:nvPr/>
            </p:nvSpPr>
            <p:spPr>
              <a:xfrm>
                <a:off x="1206574" y="3581400"/>
                <a:ext cx="2540121" cy="6223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defRPr/>
                </a:pPr>
                <a:r>
                  <a:rPr lang="ar-SA" sz="2700" dirty="0">
                    <a:latin typeface="Tajawal Bold" panose="020B0604020202020204" charset="-78"/>
                    <a:cs typeface="Tajawal Bold" panose="020B0604020202020204" charset="-78"/>
                  </a:rPr>
                  <a:t>مدير إدارة الإنتاج</a:t>
                </a:r>
              </a:p>
            </p:txBody>
          </p:sp>
        </p:grpSp>
        <p:cxnSp>
          <p:nvCxnSpPr>
            <p:cNvPr id="11" name="رابط كسهم مستقيم 10"/>
            <p:cNvCxnSpPr/>
            <p:nvPr/>
          </p:nvCxnSpPr>
          <p:spPr>
            <a:xfrm>
              <a:off x="10020794" y="1422400"/>
              <a:ext cx="0" cy="27813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رابط كسهم مستقيم 11"/>
            <p:cNvCxnSpPr/>
            <p:nvPr/>
          </p:nvCxnSpPr>
          <p:spPr>
            <a:xfrm flipV="1">
              <a:off x="952562" y="1438275"/>
              <a:ext cx="0" cy="27813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328" name="مربع نص 12"/>
            <p:cNvSpPr txBox="1">
              <a:spLocks noChangeArrowheads="1"/>
            </p:cNvSpPr>
            <p:nvPr/>
          </p:nvSpPr>
          <p:spPr bwMode="auto">
            <a:xfrm rot="5400000">
              <a:off x="9296401" y="2967614"/>
              <a:ext cx="2057399" cy="3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700" dirty="0">
                  <a:solidFill>
                    <a:srgbClr val="FF0000"/>
                  </a:solidFill>
                  <a:latin typeface="Tajawal Bold" panose="020B0604020202020204" charset="-78"/>
                  <a:cs typeface="Tajawal Bold" panose="020B0604020202020204" charset="-78"/>
                </a:rPr>
                <a:t>الاتصالات النازلة</a:t>
              </a:r>
            </a:p>
          </p:txBody>
        </p:sp>
        <p:sp>
          <p:nvSpPr>
            <p:cNvPr id="56329" name="مربع نص 13"/>
            <p:cNvSpPr txBox="1">
              <a:spLocks noChangeArrowheads="1"/>
            </p:cNvSpPr>
            <p:nvPr/>
          </p:nvSpPr>
          <p:spPr bwMode="auto">
            <a:xfrm rot="16200000">
              <a:off x="-375682" y="2364364"/>
              <a:ext cx="2120901" cy="3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700">
                  <a:solidFill>
                    <a:srgbClr val="FF0000"/>
                  </a:solidFill>
                  <a:latin typeface="Tajawal Bold" panose="020B0604020202020204" charset="-78"/>
                  <a:cs typeface="Tajawal Bold" panose="020B0604020202020204" charset="-78"/>
                </a:rPr>
                <a:t>الاتصالات الصاعدة</a:t>
              </a:r>
            </a:p>
          </p:txBody>
        </p:sp>
        <p:sp>
          <p:nvSpPr>
            <p:cNvPr id="56330" name="مربع نص 14"/>
            <p:cNvSpPr txBox="1">
              <a:spLocks noChangeArrowheads="1"/>
            </p:cNvSpPr>
            <p:nvPr/>
          </p:nvSpPr>
          <p:spPr bwMode="auto">
            <a:xfrm>
              <a:off x="6970608" y="2044700"/>
              <a:ext cx="25421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700" dirty="0">
                  <a:solidFill>
                    <a:srgbClr val="FF0000"/>
                  </a:solidFill>
                  <a:latin typeface="Tajawal Bold" panose="020B0604020202020204" charset="-78"/>
                  <a:cs typeface="Tajawal Bold" panose="020B0604020202020204" charset="-78"/>
                </a:rPr>
                <a:t>الاتصالات الرسمية</a:t>
              </a:r>
            </a:p>
          </p:txBody>
        </p:sp>
        <p:cxnSp>
          <p:nvCxnSpPr>
            <p:cNvPr id="17" name="رابط كسهم مستقيم 16"/>
            <p:cNvCxnSpPr>
              <a:stCxn id="3" idx="2"/>
              <a:endCxn id="4" idx="0"/>
            </p:cNvCxnSpPr>
            <p:nvPr/>
          </p:nvCxnSpPr>
          <p:spPr>
            <a:xfrm>
              <a:off x="5461276" y="2044700"/>
              <a:ext cx="0" cy="46355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9" name="رابط كسهم مستقيم 18"/>
            <p:cNvCxnSpPr>
              <a:stCxn id="4" idx="2"/>
              <a:endCxn id="6" idx="0"/>
            </p:cNvCxnSpPr>
            <p:nvPr/>
          </p:nvCxnSpPr>
          <p:spPr>
            <a:xfrm>
              <a:off x="5461276" y="3130550"/>
              <a:ext cx="0" cy="46355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 name="رابط مستقيم 20"/>
            <p:cNvCxnSpPr>
              <a:stCxn id="3" idx="1"/>
              <a:endCxn id="7" idx="0"/>
            </p:cNvCxnSpPr>
            <p:nvPr/>
          </p:nvCxnSpPr>
          <p:spPr>
            <a:xfrm flipH="1">
              <a:off x="2476634" y="1733550"/>
              <a:ext cx="1714582" cy="184785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6334" name="مربع نص 21"/>
            <p:cNvSpPr txBox="1">
              <a:spLocks noChangeArrowheads="1"/>
            </p:cNvSpPr>
            <p:nvPr/>
          </p:nvSpPr>
          <p:spPr bwMode="auto">
            <a:xfrm rot="18809163">
              <a:off x="1802829" y="2286973"/>
              <a:ext cx="2655329" cy="3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700">
                  <a:solidFill>
                    <a:srgbClr val="FF0000"/>
                  </a:solidFill>
                  <a:latin typeface="Tajawal Bold" panose="020B0604020202020204" charset="-78"/>
                  <a:cs typeface="Tajawal Bold" panose="020B0604020202020204" charset="-78"/>
                </a:rPr>
                <a:t>الاتصالات غير  الرسمية</a:t>
              </a:r>
            </a:p>
          </p:txBody>
        </p:sp>
        <p:cxnSp>
          <p:nvCxnSpPr>
            <p:cNvPr id="24" name="رابط مستقيم 23"/>
            <p:cNvCxnSpPr>
              <a:stCxn id="6" idx="3"/>
              <a:endCxn id="5" idx="1"/>
            </p:cNvCxnSpPr>
            <p:nvPr/>
          </p:nvCxnSpPr>
          <p:spPr>
            <a:xfrm>
              <a:off x="6731337" y="3905250"/>
              <a:ext cx="44452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رابط مستقيم 25"/>
            <p:cNvCxnSpPr>
              <a:stCxn id="7" idx="3"/>
              <a:endCxn id="6" idx="1"/>
            </p:cNvCxnSpPr>
            <p:nvPr/>
          </p:nvCxnSpPr>
          <p:spPr>
            <a:xfrm>
              <a:off x="3746695" y="3892550"/>
              <a:ext cx="444521" cy="12700"/>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23" name="Group 8"/>
          <p:cNvGrpSpPr/>
          <p:nvPr/>
        </p:nvGrpSpPr>
        <p:grpSpPr>
          <a:xfrm>
            <a:off x="0" y="6690087"/>
            <a:ext cx="1028700" cy="3177813"/>
            <a:chOff x="0" y="0"/>
            <a:chExt cx="812800" cy="2510865"/>
          </a:xfrm>
        </p:grpSpPr>
        <p:sp>
          <p:nvSpPr>
            <p:cNvPr id="2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2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29" name="Group 48"/>
          <p:cNvGrpSpPr/>
          <p:nvPr/>
        </p:nvGrpSpPr>
        <p:grpSpPr>
          <a:xfrm>
            <a:off x="0" y="0"/>
            <a:ext cx="1028700" cy="1028700"/>
            <a:chOff x="0" y="0"/>
            <a:chExt cx="812800" cy="812800"/>
          </a:xfrm>
        </p:grpSpPr>
        <p:sp>
          <p:nvSpPr>
            <p:cNvPr id="3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3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1"/>
          <p:cNvGrpSpPr/>
          <p:nvPr/>
        </p:nvGrpSpPr>
        <p:grpSpPr>
          <a:xfrm>
            <a:off x="17259300" y="0"/>
            <a:ext cx="1694792" cy="10287000"/>
            <a:chOff x="0" y="0"/>
            <a:chExt cx="446365" cy="2709333"/>
          </a:xfrm>
        </p:grpSpPr>
        <p:sp>
          <p:nvSpPr>
            <p:cNvPr id="33" name="Freeform 3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4" name="TextBox 33"/>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35" name="Rounded Rectangle 34"/>
          <p:cNvSpPr/>
          <p:nvPr/>
        </p:nvSpPr>
        <p:spPr>
          <a:xfrm>
            <a:off x="5410200" y="190500"/>
            <a:ext cx="6858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51"/>
          <p:cNvSpPr txBox="1"/>
          <p:nvPr/>
        </p:nvSpPr>
        <p:spPr>
          <a:xfrm>
            <a:off x="5486400" y="495300"/>
            <a:ext cx="6781800" cy="430887"/>
          </a:xfrm>
          <a:prstGeom prst="rect">
            <a:avLst/>
          </a:prstGeom>
        </p:spPr>
        <p:txBody>
          <a:bodyPr wrap="square" lIns="0" tIns="0" rIns="0" bIns="0" rtlCol="0" anchor="t">
            <a:spAutoFit/>
          </a:bodyPr>
          <a:lstStyle/>
          <a:p>
            <a:pPr algn="ctr">
              <a:spcBef>
                <a:spcPct val="0"/>
              </a:spcBef>
            </a:pPr>
            <a:r>
              <a:rPr lang="en-US" sz="2800" b="1" dirty="0">
                <a:solidFill>
                  <a:schemeClr val="bg1"/>
                </a:solidFill>
                <a:latin typeface="Tajawal Bold"/>
                <a:ea typeface="Tajawal Bold"/>
                <a:cs typeface="Tajawal Bold"/>
                <a:sym typeface="Tajawal Bold"/>
                <a:rtl/>
              </a:rPr>
              <a:t>Types Of Communication    </a:t>
            </a:r>
            <a:r>
              <a:rPr lang="ar-EG" sz="2800" b="1" dirty="0">
                <a:solidFill>
                  <a:schemeClr val="bg1"/>
                </a:solidFill>
                <a:latin typeface="Tajawal Bold"/>
                <a:ea typeface="Tajawal Bold"/>
                <a:cs typeface="Tajawal Bold"/>
                <a:sym typeface="Tajawal Bold"/>
                <a:rtl/>
              </a:rPr>
              <a:t>أنواع الاتصال</a:t>
            </a:r>
          </a:p>
        </p:txBody>
      </p:sp>
      <p:sp>
        <p:nvSpPr>
          <p:cNvPr id="37"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40" name="TextBox 3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11</a:t>
            </a:r>
          </a:p>
        </p:txBody>
      </p:sp>
    </p:spTree>
    <p:extLst>
      <p:ext uri="{BB962C8B-B14F-4D97-AF65-F5344CB8AC3E}">
        <p14:creationId xmlns:p14="http://schemas.microsoft.com/office/powerpoint/2010/main" val="4192100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46" y="4083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5" name="Freeform 5"/>
          <p:cNvSpPr/>
          <p:nvPr/>
        </p:nvSpPr>
        <p:spPr>
          <a:xfrm>
            <a:off x="1974077" y="4949480"/>
            <a:ext cx="1830815" cy="1447800"/>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3"/>
            <a:stretch>
              <a:fillRect/>
            </a:stretch>
          </a:blipFill>
        </p:spPr>
        <p:txBody>
          <a:bodyPr/>
          <a:lstStyle/>
          <a:p>
            <a:endParaRPr lang="en-US"/>
          </a:p>
        </p:txBody>
      </p:sp>
      <p:sp>
        <p:nvSpPr>
          <p:cNvPr id="6" name="Freeform 6"/>
          <p:cNvSpPr/>
          <p:nvPr/>
        </p:nvSpPr>
        <p:spPr>
          <a:xfrm>
            <a:off x="1767311" y="4790293"/>
            <a:ext cx="1830815" cy="1447800"/>
          </a:xfrm>
          <a:custGeom>
            <a:avLst/>
            <a:gdLst/>
            <a:ahLst/>
            <a:cxnLst/>
            <a:rect l="l" t="t" r="r" b="b"/>
            <a:pathLst>
              <a:path w="4439220" h="2730120">
                <a:moveTo>
                  <a:pt x="0" y="0"/>
                </a:moveTo>
                <a:lnTo>
                  <a:pt x="4439221" y="0"/>
                </a:lnTo>
                <a:lnTo>
                  <a:pt x="4439221" y="2730121"/>
                </a:lnTo>
                <a:lnTo>
                  <a:pt x="0" y="2730121"/>
                </a:lnTo>
                <a:lnTo>
                  <a:pt x="0" y="0"/>
                </a:lnTo>
                <a:close/>
              </a:path>
            </a:pathLst>
          </a:custGeom>
          <a:blipFill>
            <a:blip r:embed="rId4"/>
            <a:stretch>
              <a:fillRect/>
            </a:stretch>
          </a:blipFill>
        </p:spPr>
        <p:txBody>
          <a:bodyPr/>
          <a:lstStyle/>
          <a:p>
            <a:endParaRPr lang="en-US"/>
          </a:p>
        </p:txBody>
      </p:sp>
      <p:sp>
        <p:nvSpPr>
          <p:cNvPr id="7" name="Freeform 7"/>
          <p:cNvSpPr/>
          <p:nvPr/>
        </p:nvSpPr>
        <p:spPr>
          <a:xfrm>
            <a:off x="6744576" y="1992289"/>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stretch>
              <a:fillRect/>
            </a:stretch>
          </a:blipFill>
        </p:spPr>
        <p:txBody>
          <a:bodyPr/>
          <a:lstStyle/>
          <a:p>
            <a:endParaRPr lang="en-US"/>
          </a:p>
        </p:txBody>
      </p:sp>
      <p:sp>
        <p:nvSpPr>
          <p:cNvPr id="8" name="Freeform 8"/>
          <p:cNvSpPr/>
          <p:nvPr/>
        </p:nvSpPr>
        <p:spPr>
          <a:xfrm>
            <a:off x="6629400" y="1833921"/>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a:p>
        </p:txBody>
      </p:sp>
      <p:sp>
        <p:nvSpPr>
          <p:cNvPr id="9" name="Freeform 9"/>
          <p:cNvSpPr/>
          <p:nvPr/>
        </p:nvSpPr>
        <p:spPr>
          <a:xfrm>
            <a:off x="14440776" y="78926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6"/>
            <a:stretch>
              <a:fillRect/>
            </a:stretch>
          </a:blipFill>
        </p:spPr>
        <p:txBody>
          <a:bodyPr/>
          <a:lstStyle/>
          <a:p>
            <a:endParaRPr lang="en-US"/>
          </a:p>
        </p:txBody>
      </p:sp>
      <p:sp>
        <p:nvSpPr>
          <p:cNvPr id="10" name="Freeform 10"/>
          <p:cNvSpPr/>
          <p:nvPr/>
        </p:nvSpPr>
        <p:spPr>
          <a:xfrm>
            <a:off x="7924800" y="4533900"/>
            <a:ext cx="2438400" cy="274320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7"/>
            <a:stretch>
              <a:fillRect/>
            </a:stretch>
          </a:blipFill>
        </p:spPr>
        <p:txBody>
          <a:bodyPr/>
          <a:lstStyle/>
          <a:p>
            <a:endParaRPr lang="en-US"/>
          </a:p>
        </p:txBody>
      </p:sp>
      <p:sp>
        <p:nvSpPr>
          <p:cNvPr id="11" name="Freeform 11"/>
          <p:cNvSpPr/>
          <p:nvPr/>
        </p:nvSpPr>
        <p:spPr>
          <a:xfrm>
            <a:off x="14325600" y="7734300"/>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a:p>
        </p:txBody>
      </p:sp>
      <p:sp>
        <p:nvSpPr>
          <p:cNvPr id="12" name="Freeform 12"/>
          <p:cNvSpPr/>
          <p:nvPr/>
        </p:nvSpPr>
        <p:spPr>
          <a:xfrm>
            <a:off x="2096377" y="7836656"/>
            <a:ext cx="1830815" cy="1447800"/>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8"/>
            <a:stretch>
              <a:fillRect/>
            </a:stretch>
          </a:blipFill>
        </p:spPr>
        <p:txBody>
          <a:bodyPr/>
          <a:lstStyle/>
          <a:p>
            <a:endParaRPr lang="en-US"/>
          </a:p>
        </p:txBody>
      </p:sp>
      <p:sp>
        <p:nvSpPr>
          <p:cNvPr id="13" name="Freeform 13"/>
          <p:cNvSpPr/>
          <p:nvPr/>
        </p:nvSpPr>
        <p:spPr>
          <a:xfrm>
            <a:off x="1981200" y="767828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4"/>
            <a:stretch>
              <a:fillRect/>
            </a:stretch>
          </a:blipFill>
        </p:spPr>
        <p:txBody>
          <a:bodyPr/>
          <a:lstStyle/>
          <a:p>
            <a:endParaRPr lang="en-US"/>
          </a:p>
        </p:txBody>
      </p:sp>
      <p:sp>
        <p:nvSpPr>
          <p:cNvPr id="14" name="Freeform 14"/>
          <p:cNvSpPr/>
          <p:nvPr/>
        </p:nvSpPr>
        <p:spPr>
          <a:xfrm>
            <a:off x="10706976" y="78164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9"/>
            <a:stretch>
              <a:fillRect/>
            </a:stretch>
          </a:blipFill>
        </p:spPr>
        <p:txBody>
          <a:bodyPr/>
          <a:lstStyle/>
          <a:p>
            <a:endParaRPr lang="en-US"/>
          </a:p>
        </p:txBody>
      </p:sp>
      <p:sp>
        <p:nvSpPr>
          <p:cNvPr id="15" name="Freeform 15"/>
          <p:cNvSpPr/>
          <p:nvPr/>
        </p:nvSpPr>
        <p:spPr>
          <a:xfrm>
            <a:off x="10591800" y="7658100"/>
            <a:ext cx="1830815" cy="1447800"/>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4"/>
            <a:stretch>
              <a:fillRect/>
            </a:stretch>
          </a:blipFill>
        </p:spPr>
        <p:txBody>
          <a:bodyPr/>
          <a:lstStyle/>
          <a:p>
            <a:endParaRPr lang="en-US"/>
          </a:p>
        </p:txBody>
      </p:sp>
      <p:sp>
        <p:nvSpPr>
          <p:cNvPr id="16" name="Freeform 16"/>
          <p:cNvSpPr/>
          <p:nvPr/>
        </p:nvSpPr>
        <p:spPr>
          <a:xfrm>
            <a:off x="7848600" y="4533900"/>
            <a:ext cx="2438400" cy="274320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10"/>
            <a:stretch>
              <a:fillRect/>
            </a:stretch>
          </a:blipFill>
        </p:spPr>
        <p:txBody>
          <a:bodyPr/>
          <a:lstStyle/>
          <a:p>
            <a:endParaRPr lang="en-US"/>
          </a:p>
        </p:txBody>
      </p:sp>
      <p:sp>
        <p:nvSpPr>
          <p:cNvPr id="19" name="TextBox 19"/>
          <p:cNvSpPr txBox="1"/>
          <p:nvPr/>
        </p:nvSpPr>
        <p:spPr>
          <a:xfrm>
            <a:off x="2209800" y="5067300"/>
            <a:ext cx="1728445" cy="923330"/>
          </a:xfrm>
          <a:prstGeom prst="rect">
            <a:avLst/>
          </a:prstGeom>
        </p:spPr>
        <p:txBody>
          <a:bodyPr wrap="square" lIns="0" tIns="0" rIns="0" bIns="0" rtlCol="0" anchor="t">
            <a:spAutoFit/>
          </a:bodyPr>
          <a:lstStyle/>
          <a:p>
            <a:pPr>
              <a:lnSpc>
                <a:spcPct val="100000"/>
              </a:lnSpc>
              <a:spcBef>
                <a:spcPct val="0"/>
              </a:spcBef>
              <a:buFontTx/>
              <a:buNone/>
            </a:pPr>
            <a:r>
              <a:rPr lang="ar-SA" altLang="en-US" sz="2000" b="1" dirty="0">
                <a:latin typeface="Tajawal Bold" panose="020B0604020202020204" charset="-78"/>
                <a:cs typeface="Tajawal Bold" panose="020B0604020202020204" charset="-78"/>
              </a:rPr>
              <a:t>الوسائل السمعية والمرئية</a:t>
            </a:r>
          </a:p>
        </p:txBody>
      </p:sp>
      <p:sp>
        <p:nvSpPr>
          <p:cNvPr id="21" name="TextBox 21"/>
          <p:cNvSpPr txBox="1"/>
          <p:nvPr/>
        </p:nvSpPr>
        <p:spPr>
          <a:xfrm>
            <a:off x="6934200" y="2095500"/>
            <a:ext cx="1539887" cy="923330"/>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التقارير المالية والسنوية</a:t>
            </a:r>
          </a:p>
        </p:txBody>
      </p:sp>
      <p:sp>
        <p:nvSpPr>
          <p:cNvPr id="23" name="TextBox 23"/>
          <p:cNvSpPr txBox="1"/>
          <p:nvPr/>
        </p:nvSpPr>
        <p:spPr>
          <a:xfrm>
            <a:off x="14859000" y="8343900"/>
            <a:ext cx="1063453" cy="307777"/>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التقارير</a:t>
            </a:r>
          </a:p>
        </p:txBody>
      </p:sp>
      <p:sp>
        <p:nvSpPr>
          <p:cNvPr id="25" name="TextBox 25"/>
          <p:cNvSpPr txBox="1"/>
          <p:nvPr/>
        </p:nvSpPr>
        <p:spPr>
          <a:xfrm>
            <a:off x="2514600" y="8191500"/>
            <a:ext cx="889825" cy="307777"/>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اللجان</a:t>
            </a:r>
          </a:p>
        </p:txBody>
      </p:sp>
      <p:sp>
        <p:nvSpPr>
          <p:cNvPr id="27" name="TextBox 27"/>
          <p:cNvSpPr txBox="1"/>
          <p:nvPr/>
        </p:nvSpPr>
        <p:spPr>
          <a:xfrm>
            <a:off x="10974815" y="8343900"/>
            <a:ext cx="1257051" cy="307777"/>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الإعلانات</a:t>
            </a:r>
          </a:p>
        </p:txBody>
      </p:sp>
      <p:sp>
        <p:nvSpPr>
          <p:cNvPr id="29" name="TextBox 29"/>
          <p:cNvSpPr txBox="1"/>
          <p:nvPr/>
        </p:nvSpPr>
        <p:spPr>
          <a:xfrm>
            <a:off x="8305800" y="5448300"/>
            <a:ext cx="1676400" cy="1107996"/>
          </a:xfrm>
          <a:prstGeom prst="rect">
            <a:avLst/>
          </a:prstGeom>
        </p:spPr>
        <p:txBody>
          <a:bodyPr wrap="square" lIns="0" tIns="0" rIns="0" bIns="0" rtlCol="0" anchor="t">
            <a:spAutoFit/>
          </a:bodyPr>
          <a:lstStyle/>
          <a:p>
            <a:pPr algn="ctr">
              <a:defRPr/>
            </a:pPr>
            <a:r>
              <a:rPr lang="ar-SA" sz="3600" b="1" dirty="0">
                <a:ln w="12700" cmpd="sng">
                  <a:solidFill>
                    <a:schemeClr val="accent4"/>
                  </a:solidFill>
                  <a:prstDash val="solid"/>
                </a:ln>
                <a:solidFill>
                  <a:srgbClr val="FF0000"/>
                </a:solidFill>
                <a:latin typeface="Tajawal Bold" panose="020B0604020202020204" charset="-78"/>
                <a:cs typeface="Tajawal Bold" panose="020B0604020202020204" charset="-78"/>
              </a:rPr>
              <a:t>وسائل الاتصال</a:t>
            </a:r>
          </a:p>
        </p:txBody>
      </p:sp>
      <p:sp>
        <p:nvSpPr>
          <p:cNvPr id="36" name="Rounded Rectangle 35"/>
          <p:cNvSpPr/>
          <p:nvPr/>
        </p:nvSpPr>
        <p:spPr>
          <a:xfrm>
            <a:off x="3429000" y="190500"/>
            <a:ext cx="11887200" cy="6477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51"/>
          <p:cNvSpPr txBox="1"/>
          <p:nvPr/>
        </p:nvSpPr>
        <p:spPr>
          <a:xfrm>
            <a:off x="2438400" y="-69425"/>
            <a:ext cx="13868400" cy="1090042"/>
          </a:xfrm>
          <a:prstGeom prst="rect">
            <a:avLst/>
          </a:prstGeom>
        </p:spPr>
        <p:txBody>
          <a:bodyPr wrap="square" lIns="0" tIns="0" rIns="0" bIns="0" rtlCol="0" anchor="t">
            <a:spAutoFit/>
          </a:bodyPr>
          <a:lstStyle/>
          <a:p>
            <a:pPr algn="ctr">
              <a:lnSpc>
                <a:spcPts val="8539"/>
              </a:lnSpc>
              <a:spcBef>
                <a:spcPct val="0"/>
              </a:spcBef>
            </a:pPr>
            <a:r>
              <a:rPr lang="en-US" sz="4400" b="1" dirty="0">
                <a:solidFill>
                  <a:schemeClr val="bg1"/>
                </a:solidFill>
                <a:latin typeface="Tajawal Bold"/>
                <a:ea typeface="Tajawal Bold"/>
                <a:cs typeface="Tajawal Bold"/>
                <a:sym typeface="Tajawal Bold"/>
                <a:rtl/>
              </a:rPr>
              <a:t>Communication channels    </a:t>
            </a:r>
            <a:r>
              <a:rPr lang="ar-EG" sz="4400" b="1" dirty="0">
                <a:solidFill>
                  <a:schemeClr val="bg1"/>
                </a:solidFill>
                <a:latin typeface="Tajawal Bold"/>
                <a:ea typeface="Tajawal Bold"/>
                <a:cs typeface="Tajawal Bold"/>
                <a:sym typeface="Tajawal Bold"/>
                <a:rtl/>
              </a:rPr>
              <a:t>وسائل الاتصال</a:t>
            </a:r>
          </a:p>
        </p:txBody>
      </p:sp>
      <p:grpSp>
        <p:nvGrpSpPr>
          <p:cNvPr id="39" name="Group 38"/>
          <p:cNvGrpSpPr/>
          <p:nvPr/>
        </p:nvGrpSpPr>
        <p:grpSpPr>
          <a:xfrm>
            <a:off x="17678400" y="0"/>
            <a:ext cx="1275692" cy="10287000"/>
            <a:chOff x="0" y="0"/>
            <a:chExt cx="446365" cy="2709333"/>
          </a:xfrm>
        </p:grpSpPr>
        <p:sp>
          <p:nvSpPr>
            <p:cNvPr id="40" name="Freeform 3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1" name="TextBox 40"/>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42" name="Group 38"/>
          <p:cNvGrpSpPr/>
          <p:nvPr/>
        </p:nvGrpSpPr>
        <p:grpSpPr>
          <a:xfrm>
            <a:off x="0" y="0"/>
            <a:ext cx="1028700" cy="1028700"/>
            <a:chOff x="0" y="0"/>
            <a:chExt cx="812800" cy="812800"/>
          </a:xfrm>
        </p:grpSpPr>
        <p:sp>
          <p:nvSpPr>
            <p:cNvPr id="43"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4"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1"/>
            <a:stretch>
              <a:fillRect/>
            </a:stretch>
          </a:blipFill>
        </p:spPr>
        <p:txBody>
          <a:bodyPr/>
          <a:lstStyle/>
          <a:p>
            <a:endParaRPr lang="en-US"/>
          </a:p>
        </p:txBody>
      </p:sp>
      <p:sp>
        <p:nvSpPr>
          <p:cNvPr id="49" name="TextBox 48"/>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12</a:t>
            </a:r>
          </a:p>
        </p:txBody>
      </p:sp>
      <p:sp>
        <p:nvSpPr>
          <p:cNvPr id="59" name="Freeform 7"/>
          <p:cNvSpPr/>
          <p:nvPr/>
        </p:nvSpPr>
        <p:spPr>
          <a:xfrm>
            <a:off x="14288376" y="22538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stretch>
              <a:fillRect/>
            </a:stretch>
          </a:blipFill>
        </p:spPr>
        <p:txBody>
          <a:bodyPr/>
          <a:lstStyle/>
          <a:p>
            <a:endParaRPr lang="en-US"/>
          </a:p>
        </p:txBody>
      </p:sp>
      <p:sp>
        <p:nvSpPr>
          <p:cNvPr id="60" name="Freeform 8"/>
          <p:cNvSpPr/>
          <p:nvPr/>
        </p:nvSpPr>
        <p:spPr>
          <a:xfrm>
            <a:off x="14173200" y="2095500"/>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a:p>
        </p:txBody>
      </p:sp>
      <p:sp>
        <p:nvSpPr>
          <p:cNvPr id="61" name="TextBox 21"/>
          <p:cNvSpPr txBox="1"/>
          <p:nvPr/>
        </p:nvSpPr>
        <p:spPr>
          <a:xfrm>
            <a:off x="14350704" y="2315593"/>
            <a:ext cx="1539887" cy="923330"/>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الخطابات الورقية والالكترونية</a:t>
            </a:r>
          </a:p>
        </p:txBody>
      </p:sp>
      <p:sp>
        <p:nvSpPr>
          <p:cNvPr id="63" name="Freeform 5"/>
          <p:cNvSpPr/>
          <p:nvPr/>
        </p:nvSpPr>
        <p:spPr>
          <a:xfrm>
            <a:off x="10798566" y="2026087"/>
            <a:ext cx="1830815" cy="1447800"/>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3"/>
            <a:stretch>
              <a:fillRect/>
            </a:stretch>
          </a:blipFill>
        </p:spPr>
        <p:txBody>
          <a:bodyPr/>
          <a:lstStyle/>
          <a:p>
            <a:endParaRPr lang="en-US"/>
          </a:p>
        </p:txBody>
      </p:sp>
      <p:sp>
        <p:nvSpPr>
          <p:cNvPr id="64" name="Freeform 6"/>
          <p:cNvSpPr/>
          <p:nvPr/>
        </p:nvSpPr>
        <p:spPr>
          <a:xfrm>
            <a:off x="10591800" y="1866900"/>
            <a:ext cx="1830815" cy="1447800"/>
          </a:xfrm>
          <a:custGeom>
            <a:avLst/>
            <a:gdLst/>
            <a:ahLst/>
            <a:cxnLst/>
            <a:rect l="l" t="t" r="r" b="b"/>
            <a:pathLst>
              <a:path w="4439220" h="2730120">
                <a:moveTo>
                  <a:pt x="0" y="0"/>
                </a:moveTo>
                <a:lnTo>
                  <a:pt x="4439221" y="0"/>
                </a:lnTo>
                <a:lnTo>
                  <a:pt x="4439221" y="2730121"/>
                </a:lnTo>
                <a:lnTo>
                  <a:pt x="0" y="2730121"/>
                </a:lnTo>
                <a:lnTo>
                  <a:pt x="0" y="0"/>
                </a:lnTo>
                <a:close/>
              </a:path>
            </a:pathLst>
          </a:custGeom>
          <a:blipFill>
            <a:blip r:embed="rId4"/>
            <a:stretch>
              <a:fillRect/>
            </a:stretch>
          </a:blipFill>
        </p:spPr>
        <p:txBody>
          <a:bodyPr/>
          <a:lstStyle/>
          <a:p>
            <a:endParaRPr lang="en-US"/>
          </a:p>
        </p:txBody>
      </p:sp>
      <p:sp>
        <p:nvSpPr>
          <p:cNvPr id="65" name="TextBox 19"/>
          <p:cNvSpPr txBox="1"/>
          <p:nvPr/>
        </p:nvSpPr>
        <p:spPr>
          <a:xfrm>
            <a:off x="10642984" y="2156817"/>
            <a:ext cx="1728445" cy="923330"/>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مجموعات العمل الالكترونية</a:t>
            </a:r>
          </a:p>
        </p:txBody>
      </p:sp>
      <p:sp>
        <p:nvSpPr>
          <p:cNvPr id="66" name="Freeform 9"/>
          <p:cNvSpPr/>
          <p:nvPr/>
        </p:nvSpPr>
        <p:spPr>
          <a:xfrm>
            <a:off x="2553576" y="21014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6"/>
            <a:stretch>
              <a:fillRect/>
            </a:stretch>
          </a:blipFill>
        </p:spPr>
        <p:txBody>
          <a:bodyPr/>
          <a:lstStyle/>
          <a:p>
            <a:endParaRPr lang="en-US"/>
          </a:p>
        </p:txBody>
      </p:sp>
      <p:sp>
        <p:nvSpPr>
          <p:cNvPr id="67" name="Freeform 11"/>
          <p:cNvSpPr/>
          <p:nvPr/>
        </p:nvSpPr>
        <p:spPr>
          <a:xfrm>
            <a:off x="2438400" y="1943100"/>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a:p>
        </p:txBody>
      </p:sp>
      <p:sp>
        <p:nvSpPr>
          <p:cNvPr id="68" name="TextBox 23"/>
          <p:cNvSpPr txBox="1"/>
          <p:nvPr/>
        </p:nvSpPr>
        <p:spPr>
          <a:xfrm>
            <a:off x="2895600" y="2171700"/>
            <a:ext cx="1063453" cy="923330"/>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مجلات ونشرات العمال</a:t>
            </a:r>
          </a:p>
        </p:txBody>
      </p:sp>
      <p:sp>
        <p:nvSpPr>
          <p:cNvPr id="69" name="Freeform 9"/>
          <p:cNvSpPr/>
          <p:nvPr/>
        </p:nvSpPr>
        <p:spPr>
          <a:xfrm>
            <a:off x="14364576" y="50732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6"/>
            <a:stretch>
              <a:fillRect/>
            </a:stretch>
          </a:blipFill>
        </p:spPr>
        <p:txBody>
          <a:bodyPr/>
          <a:lstStyle/>
          <a:p>
            <a:endParaRPr lang="en-US"/>
          </a:p>
        </p:txBody>
      </p:sp>
      <p:sp>
        <p:nvSpPr>
          <p:cNvPr id="70" name="Freeform 11"/>
          <p:cNvSpPr/>
          <p:nvPr/>
        </p:nvSpPr>
        <p:spPr>
          <a:xfrm>
            <a:off x="14249400" y="4914900"/>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a:p>
        </p:txBody>
      </p:sp>
      <p:sp>
        <p:nvSpPr>
          <p:cNvPr id="71" name="TextBox 23"/>
          <p:cNvSpPr txBox="1"/>
          <p:nvPr/>
        </p:nvSpPr>
        <p:spPr>
          <a:xfrm>
            <a:off x="14706600" y="5219700"/>
            <a:ext cx="1063453" cy="923330"/>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الهاتف والجوال والإيميل </a:t>
            </a:r>
          </a:p>
        </p:txBody>
      </p:sp>
      <p:sp>
        <p:nvSpPr>
          <p:cNvPr id="72" name="Freeform 7"/>
          <p:cNvSpPr/>
          <p:nvPr/>
        </p:nvSpPr>
        <p:spPr>
          <a:xfrm>
            <a:off x="6515976" y="78164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stretch>
              <a:fillRect/>
            </a:stretch>
          </a:blipFill>
        </p:spPr>
        <p:txBody>
          <a:bodyPr/>
          <a:lstStyle/>
          <a:p>
            <a:endParaRPr lang="en-US"/>
          </a:p>
        </p:txBody>
      </p:sp>
      <p:sp>
        <p:nvSpPr>
          <p:cNvPr id="73" name="Freeform 8"/>
          <p:cNvSpPr/>
          <p:nvPr/>
        </p:nvSpPr>
        <p:spPr>
          <a:xfrm>
            <a:off x="6400800" y="7658100"/>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dirty="0"/>
          </a:p>
        </p:txBody>
      </p:sp>
      <p:sp>
        <p:nvSpPr>
          <p:cNvPr id="74" name="TextBox 21"/>
          <p:cNvSpPr txBox="1"/>
          <p:nvPr/>
        </p:nvSpPr>
        <p:spPr>
          <a:xfrm>
            <a:off x="6629400" y="8191500"/>
            <a:ext cx="1539887" cy="615553"/>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الكتيبات والأدلة</a:t>
            </a:r>
          </a:p>
        </p:txBody>
      </p:sp>
      <p:sp>
        <p:nvSpPr>
          <p:cNvPr id="76" name="Freeform 7"/>
          <p:cNvSpPr/>
          <p:nvPr/>
        </p:nvSpPr>
        <p:spPr>
          <a:xfrm>
            <a:off x="5525376" y="5149468"/>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stretch>
              <a:fillRect/>
            </a:stretch>
          </a:blipFill>
        </p:spPr>
        <p:txBody>
          <a:bodyPr/>
          <a:lstStyle/>
          <a:p>
            <a:endParaRPr lang="en-US"/>
          </a:p>
        </p:txBody>
      </p:sp>
      <p:sp>
        <p:nvSpPr>
          <p:cNvPr id="77" name="Freeform 8"/>
          <p:cNvSpPr/>
          <p:nvPr/>
        </p:nvSpPr>
        <p:spPr>
          <a:xfrm>
            <a:off x="5410200" y="4991100"/>
            <a:ext cx="1830815" cy="1447800"/>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4"/>
            <a:stretch>
              <a:fillRect/>
            </a:stretch>
          </a:blipFill>
        </p:spPr>
        <p:txBody>
          <a:bodyPr/>
          <a:lstStyle/>
          <a:p>
            <a:endParaRPr lang="en-US" dirty="0"/>
          </a:p>
        </p:txBody>
      </p:sp>
      <p:sp>
        <p:nvSpPr>
          <p:cNvPr id="78" name="TextBox 21"/>
          <p:cNvSpPr txBox="1"/>
          <p:nvPr/>
        </p:nvSpPr>
        <p:spPr>
          <a:xfrm>
            <a:off x="5638800" y="5524500"/>
            <a:ext cx="1539887" cy="615553"/>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الندوات والاجتماعات</a:t>
            </a:r>
          </a:p>
        </p:txBody>
      </p:sp>
      <p:sp>
        <p:nvSpPr>
          <p:cNvPr id="79" name="Freeform 12"/>
          <p:cNvSpPr/>
          <p:nvPr/>
        </p:nvSpPr>
        <p:spPr>
          <a:xfrm>
            <a:off x="11316577" y="4997068"/>
            <a:ext cx="1830815" cy="1447800"/>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8"/>
            <a:stretch>
              <a:fillRect/>
            </a:stretch>
          </a:blipFill>
        </p:spPr>
        <p:txBody>
          <a:bodyPr/>
          <a:lstStyle/>
          <a:p>
            <a:endParaRPr lang="en-US"/>
          </a:p>
        </p:txBody>
      </p:sp>
      <p:sp>
        <p:nvSpPr>
          <p:cNvPr id="80" name="Freeform 13"/>
          <p:cNvSpPr/>
          <p:nvPr/>
        </p:nvSpPr>
        <p:spPr>
          <a:xfrm>
            <a:off x="11201400" y="4838700"/>
            <a:ext cx="1830815" cy="1447800"/>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4"/>
            <a:stretch>
              <a:fillRect/>
            </a:stretch>
          </a:blipFill>
        </p:spPr>
        <p:txBody>
          <a:bodyPr/>
          <a:lstStyle/>
          <a:p>
            <a:endParaRPr lang="en-US"/>
          </a:p>
        </p:txBody>
      </p:sp>
      <p:sp>
        <p:nvSpPr>
          <p:cNvPr id="81" name="TextBox 25"/>
          <p:cNvSpPr txBox="1"/>
          <p:nvPr/>
        </p:nvSpPr>
        <p:spPr>
          <a:xfrm>
            <a:off x="11353800" y="5067300"/>
            <a:ext cx="1600200" cy="923330"/>
          </a:xfrm>
          <a:prstGeom prst="rect">
            <a:avLst/>
          </a:prstGeom>
        </p:spPr>
        <p:txBody>
          <a:bodyPr wrap="square"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التعليمات والقرارات وقواعد العمل</a:t>
            </a:r>
          </a:p>
        </p:txBody>
      </p:sp>
      <p:grpSp>
        <p:nvGrpSpPr>
          <p:cNvPr id="82" name="Group 8"/>
          <p:cNvGrpSpPr/>
          <p:nvPr/>
        </p:nvGrpSpPr>
        <p:grpSpPr>
          <a:xfrm>
            <a:off x="0" y="6690087"/>
            <a:ext cx="1028700" cy="3177813"/>
            <a:chOff x="0" y="0"/>
            <a:chExt cx="812800" cy="2510865"/>
          </a:xfrm>
        </p:grpSpPr>
        <p:sp>
          <p:nvSpPr>
            <p:cNvPr id="83"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84"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85"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991838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2"/>
          <p:cNvSpPr/>
          <p:nvPr/>
        </p:nvSpPr>
        <p:spPr>
          <a:xfrm rot="162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2" name="Group 2"/>
          <p:cNvGrpSpPr/>
          <p:nvPr/>
        </p:nvGrpSpPr>
        <p:grpSpPr>
          <a:xfrm>
            <a:off x="2252990" y="8133593"/>
            <a:ext cx="1785610" cy="1467607"/>
            <a:chOff x="0" y="0"/>
            <a:chExt cx="6350000" cy="6218658"/>
          </a:xfrm>
        </p:grpSpPr>
        <p:sp>
          <p:nvSpPr>
            <p:cNvPr id="3" name="Freeform 3"/>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91B8A7"/>
            </a:solidFill>
          </p:spPr>
          <p:txBody>
            <a:bodyPr/>
            <a:lstStyle/>
            <a:p>
              <a:endParaRPr lang="en-US"/>
            </a:p>
          </p:txBody>
        </p:sp>
        <p:sp>
          <p:nvSpPr>
            <p:cNvPr id="4" name="Freeform 4"/>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A9CFBE"/>
            </a:solidFill>
          </p:spPr>
          <p:txBody>
            <a:bodyPr/>
            <a:lstStyle/>
            <a:p>
              <a:endParaRPr lang="en-US"/>
            </a:p>
          </p:txBody>
        </p:sp>
        <p:sp>
          <p:nvSpPr>
            <p:cNvPr id="5" name="Freeform 5"/>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BADBCC"/>
            </a:solidFill>
          </p:spPr>
          <p:txBody>
            <a:bodyPr/>
            <a:lstStyle/>
            <a:p>
              <a:endParaRPr lang="en-US"/>
            </a:p>
          </p:txBody>
        </p:sp>
      </p:grpSp>
      <p:grpSp>
        <p:nvGrpSpPr>
          <p:cNvPr id="6" name="Group 6"/>
          <p:cNvGrpSpPr/>
          <p:nvPr/>
        </p:nvGrpSpPr>
        <p:grpSpPr>
          <a:xfrm>
            <a:off x="3124200" y="7124700"/>
            <a:ext cx="1818928" cy="1539755"/>
            <a:chOff x="0" y="0"/>
            <a:chExt cx="6350000" cy="6218658"/>
          </a:xfrm>
        </p:grpSpPr>
        <p:sp>
          <p:nvSpPr>
            <p:cNvPr id="7" name="Freeform 7"/>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D8B687"/>
            </a:solidFill>
          </p:spPr>
          <p:txBody>
            <a:bodyPr/>
            <a:lstStyle/>
            <a:p>
              <a:endParaRPr lang="en-US"/>
            </a:p>
          </p:txBody>
        </p:sp>
        <p:sp>
          <p:nvSpPr>
            <p:cNvPr id="8" name="Freeform 8"/>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E1C196"/>
            </a:solidFill>
          </p:spPr>
          <p:txBody>
            <a:bodyPr/>
            <a:lstStyle/>
            <a:p>
              <a:endParaRPr lang="en-US"/>
            </a:p>
          </p:txBody>
        </p:sp>
        <p:sp>
          <p:nvSpPr>
            <p:cNvPr id="9" name="Freeform 9"/>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F6D5AA"/>
            </a:solidFill>
          </p:spPr>
          <p:txBody>
            <a:bodyPr/>
            <a:lstStyle/>
            <a:p>
              <a:endParaRPr lang="en-US"/>
            </a:p>
          </p:txBody>
        </p:sp>
      </p:grpSp>
      <p:grpSp>
        <p:nvGrpSpPr>
          <p:cNvPr id="10" name="Group 10"/>
          <p:cNvGrpSpPr/>
          <p:nvPr/>
        </p:nvGrpSpPr>
        <p:grpSpPr>
          <a:xfrm>
            <a:off x="4191000" y="6134100"/>
            <a:ext cx="1623646" cy="1513566"/>
            <a:chOff x="0" y="0"/>
            <a:chExt cx="6350000" cy="6218658"/>
          </a:xfrm>
        </p:grpSpPr>
        <p:sp>
          <p:nvSpPr>
            <p:cNvPr id="11" name="Freeform 11"/>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5D7A9D"/>
            </a:solidFill>
          </p:spPr>
          <p:txBody>
            <a:bodyPr/>
            <a:lstStyle/>
            <a:p>
              <a:endParaRPr lang="en-US"/>
            </a:p>
          </p:txBody>
        </p:sp>
        <p:sp>
          <p:nvSpPr>
            <p:cNvPr id="12" name="Freeform 12"/>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7190B4"/>
            </a:solidFill>
          </p:spPr>
          <p:txBody>
            <a:bodyPr/>
            <a:lstStyle/>
            <a:p>
              <a:endParaRPr lang="en-US"/>
            </a:p>
          </p:txBody>
        </p:sp>
        <p:sp>
          <p:nvSpPr>
            <p:cNvPr id="13" name="Freeform 1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7B99BB"/>
            </a:solidFill>
          </p:spPr>
          <p:txBody>
            <a:bodyPr/>
            <a:lstStyle/>
            <a:p>
              <a:endParaRPr lang="en-US"/>
            </a:p>
          </p:txBody>
        </p:sp>
      </p:grpSp>
      <p:grpSp>
        <p:nvGrpSpPr>
          <p:cNvPr id="14" name="Group 14"/>
          <p:cNvGrpSpPr/>
          <p:nvPr/>
        </p:nvGrpSpPr>
        <p:grpSpPr>
          <a:xfrm>
            <a:off x="4953000" y="5143500"/>
            <a:ext cx="1733164" cy="1547614"/>
            <a:chOff x="0" y="0"/>
            <a:chExt cx="6350000" cy="6218658"/>
          </a:xfrm>
        </p:grpSpPr>
        <p:sp>
          <p:nvSpPr>
            <p:cNvPr id="15" name="Freeform 15"/>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CF8393"/>
            </a:solidFill>
          </p:spPr>
          <p:txBody>
            <a:bodyPr/>
            <a:lstStyle/>
            <a:p>
              <a:endParaRPr lang="en-US"/>
            </a:p>
          </p:txBody>
        </p:sp>
        <p:sp>
          <p:nvSpPr>
            <p:cNvPr id="16" name="Freeform 16"/>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DF91A1"/>
            </a:solidFill>
          </p:spPr>
          <p:txBody>
            <a:bodyPr/>
            <a:lstStyle/>
            <a:p>
              <a:endParaRPr lang="en-US"/>
            </a:p>
          </p:txBody>
        </p:sp>
        <p:sp>
          <p:nvSpPr>
            <p:cNvPr id="17" name="Freeform 17"/>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E69BAA"/>
            </a:solidFill>
          </p:spPr>
          <p:txBody>
            <a:bodyPr/>
            <a:lstStyle/>
            <a:p>
              <a:endParaRPr lang="en-US"/>
            </a:p>
          </p:txBody>
        </p:sp>
      </p:grpSp>
      <p:grpSp>
        <p:nvGrpSpPr>
          <p:cNvPr id="18" name="Group 18"/>
          <p:cNvGrpSpPr/>
          <p:nvPr/>
        </p:nvGrpSpPr>
        <p:grpSpPr>
          <a:xfrm>
            <a:off x="5791200" y="4076700"/>
            <a:ext cx="1995081" cy="1596188"/>
            <a:chOff x="0" y="0"/>
            <a:chExt cx="6350000" cy="6218658"/>
          </a:xfrm>
        </p:grpSpPr>
        <p:sp>
          <p:nvSpPr>
            <p:cNvPr id="19" name="Freeform 19"/>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BB9AC4"/>
            </a:solidFill>
          </p:spPr>
          <p:txBody>
            <a:bodyPr/>
            <a:lstStyle/>
            <a:p>
              <a:endParaRPr lang="en-US"/>
            </a:p>
          </p:txBody>
        </p:sp>
        <p:sp>
          <p:nvSpPr>
            <p:cNvPr id="20" name="Freeform 20"/>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C7A8CF"/>
            </a:solidFill>
          </p:spPr>
          <p:txBody>
            <a:bodyPr/>
            <a:lstStyle/>
            <a:p>
              <a:endParaRPr lang="en-US"/>
            </a:p>
          </p:txBody>
        </p:sp>
        <p:sp>
          <p:nvSpPr>
            <p:cNvPr id="21" name="Freeform 21"/>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D6BADD"/>
            </a:solidFill>
          </p:spPr>
          <p:txBody>
            <a:bodyPr/>
            <a:lstStyle/>
            <a:p>
              <a:endParaRPr lang="en-US"/>
            </a:p>
          </p:txBody>
        </p:sp>
      </p:grpSp>
      <p:sp>
        <p:nvSpPr>
          <p:cNvPr id="27" name="TextBox 27"/>
          <p:cNvSpPr txBox="1"/>
          <p:nvPr/>
        </p:nvSpPr>
        <p:spPr>
          <a:xfrm>
            <a:off x="2648064" y="8402295"/>
            <a:ext cx="1429216" cy="622935"/>
          </a:xfrm>
          <a:prstGeom prst="rect">
            <a:avLst/>
          </a:prstGeom>
        </p:spPr>
        <p:txBody>
          <a:bodyPr lIns="0" tIns="0" rIns="0" bIns="0" rtlCol="0" anchor="t">
            <a:spAutoFit/>
          </a:bodyPr>
          <a:lstStyle/>
          <a:p>
            <a:pPr algn="ctr">
              <a:lnSpc>
                <a:spcPts val="5040"/>
              </a:lnSpc>
            </a:pPr>
            <a:r>
              <a:rPr lang="en-US" sz="3600">
                <a:solidFill>
                  <a:srgbClr val="3B3B3B"/>
                </a:solidFill>
                <a:latin typeface="Bernoru"/>
                <a:ea typeface="Bernoru"/>
                <a:cs typeface="Bernoru"/>
                <a:sym typeface="Bernoru"/>
              </a:rPr>
              <a:t>01</a:t>
            </a:r>
          </a:p>
        </p:txBody>
      </p:sp>
      <p:sp>
        <p:nvSpPr>
          <p:cNvPr id="28" name="TextBox 28"/>
          <p:cNvSpPr txBox="1"/>
          <p:nvPr/>
        </p:nvSpPr>
        <p:spPr>
          <a:xfrm>
            <a:off x="3352800" y="7200900"/>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02</a:t>
            </a:r>
          </a:p>
        </p:txBody>
      </p:sp>
      <p:sp>
        <p:nvSpPr>
          <p:cNvPr id="29" name="TextBox 29"/>
          <p:cNvSpPr txBox="1"/>
          <p:nvPr/>
        </p:nvSpPr>
        <p:spPr>
          <a:xfrm>
            <a:off x="4191000" y="6210300"/>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03</a:t>
            </a:r>
          </a:p>
        </p:txBody>
      </p:sp>
      <p:sp>
        <p:nvSpPr>
          <p:cNvPr id="30" name="TextBox 30"/>
          <p:cNvSpPr txBox="1"/>
          <p:nvPr/>
        </p:nvSpPr>
        <p:spPr>
          <a:xfrm>
            <a:off x="5105400" y="5143500"/>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04</a:t>
            </a:r>
          </a:p>
        </p:txBody>
      </p:sp>
      <p:sp>
        <p:nvSpPr>
          <p:cNvPr id="31" name="TextBox 31"/>
          <p:cNvSpPr txBox="1"/>
          <p:nvPr/>
        </p:nvSpPr>
        <p:spPr>
          <a:xfrm>
            <a:off x="6096000" y="4229100"/>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05</a:t>
            </a:r>
          </a:p>
        </p:txBody>
      </p:sp>
      <p:sp>
        <p:nvSpPr>
          <p:cNvPr id="33" name="TextBox 33"/>
          <p:cNvSpPr txBox="1"/>
          <p:nvPr/>
        </p:nvSpPr>
        <p:spPr>
          <a:xfrm>
            <a:off x="4419600" y="8815137"/>
            <a:ext cx="48006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الإعداد الجيد</a:t>
            </a:r>
          </a:p>
        </p:txBody>
      </p:sp>
      <p:sp>
        <p:nvSpPr>
          <p:cNvPr id="34" name="TextBox 34"/>
          <p:cNvSpPr txBox="1"/>
          <p:nvPr/>
        </p:nvSpPr>
        <p:spPr>
          <a:xfrm>
            <a:off x="1447800" y="7900737"/>
            <a:ext cx="102108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الوضوح والبيان</a:t>
            </a:r>
          </a:p>
        </p:txBody>
      </p:sp>
      <p:sp>
        <p:nvSpPr>
          <p:cNvPr id="35" name="TextBox 35"/>
          <p:cNvSpPr txBox="1"/>
          <p:nvPr/>
        </p:nvSpPr>
        <p:spPr>
          <a:xfrm>
            <a:off x="5867400" y="6986337"/>
            <a:ext cx="75438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الانسيابية</a:t>
            </a:r>
          </a:p>
        </p:txBody>
      </p:sp>
      <p:sp>
        <p:nvSpPr>
          <p:cNvPr id="36" name="TextBox 36"/>
          <p:cNvSpPr txBox="1"/>
          <p:nvPr/>
        </p:nvSpPr>
        <p:spPr>
          <a:xfrm>
            <a:off x="6858000" y="5960494"/>
            <a:ext cx="70104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التوقيت السليم للاتصال</a:t>
            </a:r>
          </a:p>
        </p:txBody>
      </p:sp>
      <p:sp>
        <p:nvSpPr>
          <p:cNvPr id="37" name="TextBox 37"/>
          <p:cNvSpPr txBox="1"/>
          <p:nvPr/>
        </p:nvSpPr>
        <p:spPr>
          <a:xfrm>
            <a:off x="8001000" y="4852737"/>
            <a:ext cx="67056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اختيار الوسيلة المناسبة للاتصال</a:t>
            </a:r>
          </a:p>
        </p:txBody>
      </p:sp>
      <p:sp>
        <p:nvSpPr>
          <p:cNvPr id="38" name="Rounded Rectangle 37"/>
          <p:cNvSpPr/>
          <p:nvPr/>
        </p:nvSpPr>
        <p:spPr>
          <a:xfrm>
            <a:off x="5867400" y="342900"/>
            <a:ext cx="6389077"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51"/>
          <p:cNvSpPr txBox="1"/>
          <p:nvPr/>
        </p:nvSpPr>
        <p:spPr>
          <a:xfrm>
            <a:off x="5791200" y="419100"/>
            <a:ext cx="6781800" cy="1107996"/>
          </a:xfrm>
          <a:prstGeom prst="rect">
            <a:avLst/>
          </a:prstGeom>
        </p:spPr>
        <p:txBody>
          <a:bodyPr wrap="square" lIns="0" tIns="0" rIns="0" bIns="0" rtlCol="0" anchor="t">
            <a:spAutoFit/>
          </a:bodyPr>
          <a:lstStyle/>
          <a:p>
            <a:pPr algn="ctr">
              <a:spcBef>
                <a:spcPct val="0"/>
              </a:spcBef>
            </a:pPr>
            <a:r>
              <a:rPr lang="en-US" altLang="en-US" sz="3600" b="1" dirty="0">
                <a:solidFill>
                  <a:schemeClr val="bg1"/>
                </a:solidFill>
                <a:latin typeface="Tajawal Bold" panose="020B0604020202020204" charset="-78"/>
                <a:cs typeface="Tajawal Bold" panose="020B0604020202020204" charset="-78"/>
              </a:rPr>
              <a:t>Effective Communication   </a:t>
            </a:r>
            <a:r>
              <a:rPr lang="ar-SA" altLang="en-US" sz="3600" b="1" dirty="0">
                <a:solidFill>
                  <a:schemeClr val="bg1"/>
                </a:solidFill>
                <a:latin typeface="Tajawal Bold" panose="020B0604020202020204" charset="-78"/>
                <a:cs typeface="Tajawal Bold" panose="020B0604020202020204" charset="-78"/>
              </a:rPr>
              <a:t>خصائص الاتصال الفعال</a:t>
            </a:r>
          </a:p>
        </p:txBody>
      </p:sp>
      <p:grpSp>
        <p:nvGrpSpPr>
          <p:cNvPr id="40" name="Group 42"/>
          <p:cNvGrpSpPr/>
          <p:nvPr/>
        </p:nvGrpSpPr>
        <p:grpSpPr>
          <a:xfrm>
            <a:off x="17754600" y="0"/>
            <a:ext cx="1199492" cy="10287000"/>
            <a:chOff x="0" y="0"/>
            <a:chExt cx="446365" cy="2709333"/>
          </a:xfrm>
        </p:grpSpPr>
        <p:sp>
          <p:nvSpPr>
            <p:cNvPr id="41"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2"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52" name="Group 14"/>
          <p:cNvGrpSpPr/>
          <p:nvPr/>
        </p:nvGrpSpPr>
        <p:grpSpPr>
          <a:xfrm>
            <a:off x="6781800" y="3120190"/>
            <a:ext cx="1928446" cy="1489910"/>
            <a:chOff x="0" y="0"/>
            <a:chExt cx="6350000" cy="6218658"/>
          </a:xfrm>
        </p:grpSpPr>
        <p:sp>
          <p:nvSpPr>
            <p:cNvPr id="53" name="Freeform 15"/>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CF8393"/>
            </a:solidFill>
          </p:spPr>
          <p:txBody>
            <a:bodyPr/>
            <a:lstStyle/>
            <a:p>
              <a:endParaRPr lang="en-US"/>
            </a:p>
          </p:txBody>
        </p:sp>
        <p:sp>
          <p:nvSpPr>
            <p:cNvPr id="54" name="Freeform 16"/>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DF91A1"/>
            </a:solidFill>
          </p:spPr>
          <p:txBody>
            <a:bodyPr/>
            <a:lstStyle/>
            <a:p>
              <a:endParaRPr lang="en-US"/>
            </a:p>
          </p:txBody>
        </p:sp>
        <p:sp>
          <p:nvSpPr>
            <p:cNvPr id="55" name="Freeform 17"/>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E69BAA"/>
            </a:solidFill>
          </p:spPr>
          <p:txBody>
            <a:bodyPr/>
            <a:lstStyle/>
            <a:p>
              <a:endParaRPr lang="en-US"/>
            </a:p>
          </p:txBody>
        </p:sp>
      </p:grpSp>
      <p:sp>
        <p:nvSpPr>
          <p:cNvPr id="60" name="TextBox 31"/>
          <p:cNvSpPr txBox="1"/>
          <p:nvPr/>
        </p:nvSpPr>
        <p:spPr>
          <a:xfrm>
            <a:off x="7010400" y="3238500"/>
            <a:ext cx="1429216" cy="584071"/>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06</a:t>
            </a:r>
          </a:p>
        </p:txBody>
      </p:sp>
      <p:grpSp>
        <p:nvGrpSpPr>
          <p:cNvPr id="66" name="Group 10"/>
          <p:cNvGrpSpPr/>
          <p:nvPr/>
        </p:nvGrpSpPr>
        <p:grpSpPr>
          <a:xfrm>
            <a:off x="7772400" y="2019300"/>
            <a:ext cx="2057400" cy="1656347"/>
            <a:chOff x="0" y="0"/>
            <a:chExt cx="6350000" cy="6218658"/>
          </a:xfrm>
        </p:grpSpPr>
        <p:sp>
          <p:nvSpPr>
            <p:cNvPr id="67" name="Freeform 11"/>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5D7A9D"/>
            </a:solidFill>
          </p:spPr>
          <p:txBody>
            <a:bodyPr/>
            <a:lstStyle/>
            <a:p>
              <a:endParaRPr lang="en-US"/>
            </a:p>
          </p:txBody>
        </p:sp>
        <p:sp>
          <p:nvSpPr>
            <p:cNvPr id="68" name="Freeform 12"/>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7190B4"/>
            </a:solidFill>
          </p:spPr>
          <p:txBody>
            <a:bodyPr/>
            <a:lstStyle/>
            <a:p>
              <a:endParaRPr lang="en-US"/>
            </a:p>
          </p:txBody>
        </p:sp>
        <p:sp>
          <p:nvSpPr>
            <p:cNvPr id="69" name="Freeform 1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7B99BB"/>
            </a:solidFill>
          </p:spPr>
          <p:txBody>
            <a:bodyPr/>
            <a:lstStyle/>
            <a:p>
              <a:endParaRPr lang="en-US"/>
            </a:p>
          </p:txBody>
        </p:sp>
      </p:grpSp>
      <p:sp>
        <p:nvSpPr>
          <p:cNvPr id="70" name="TextBox 31"/>
          <p:cNvSpPr txBox="1"/>
          <p:nvPr/>
        </p:nvSpPr>
        <p:spPr>
          <a:xfrm>
            <a:off x="8077200" y="2247900"/>
            <a:ext cx="1429216" cy="584071"/>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07</a:t>
            </a:r>
          </a:p>
        </p:txBody>
      </p:sp>
      <p:sp>
        <p:nvSpPr>
          <p:cNvPr id="71" name="TextBox 37"/>
          <p:cNvSpPr txBox="1"/>
          <p:nvPr/>
        </p:nvSpPr>
        <p:spPr>
          <a:xfrm>
            <a:off x="8839200" y="4000500"/>
            <a:ext cx="67056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متابعة الاتصال</a:t>
            </a:r>
          </a:p>
        </p:txBody>
      </p:sp>
      <p:sp>
        <p:nvSpPr>
          <p:cNvPr id="72" name="TextBox 37"/>
          <p:cNvSpPr txBox="1"/>
          <p:nvPr/>
        </p:nvSpPr>
        <p:spPr>
          <a:xfrm>
            <a:off x="10058400" y="3009900"/>
            <a:ext cx="6705600" cy="492443"/>
          </a:xfrm>
          <a:prstGeom prst="rect">
            <a:avLst/>
          </a:prstGeom>
        </p:spPr>
        <p:txBody>
          <a:bodyPr wrap="square" lIns="0" tIns="0" rIns="0" bIns="0" rtlCol="0" anchor="t">
            <a:spAutoFit/>
          </a:bodyPr>
          <a:lstStyle/>
          <a:p>
            <a:pPr lvl="0" algn="r"/>
            <a:r>
              <a:rPr lang="ar-SA" sz="3200" dirty="0">
                <a:latin typeface="Tajawal Bold" panose="020B0604020202020204" charset="-78"/>
                <a:cs typeface="Tajawal Bold" panose="020B0604020202020204" charset="-78"/>
              </a:rPr>
              <a:t> الإنصات</a:t>
            </a:r>
          </a:p>
        </p:txBody>
      </p:sp>
      <p:grpSp>
        <p:nvGrpSpPr>
          <p:cNvPr id="77" name="Group 48"/>
          <p:cNvGrpSpPr/>
          <p:nvPr/>
        </p:nvGrpSpPr>
        <p:grpSpPr>
          <a:xfrm>
            <a:off x="0" y="0"/>
            <a:ext cx="1028700" cy="1028700"/>
            <a:chOff x="0" y="0"/>
            <a:chExt cx="812800" cy="812800"/>
          </a:xfrm>
        </p:grpSpPr>
        <p:sp>
          <p:nvSpPr>
            <p:cNvPr id="7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6" name="Group 8"/>
          <p:cNvGrpSpPr/>
          <p:nvPr/>
        </p:nvGrpSpPr>
        <p:grpSpPr>
          <a:xfrm>
            <a:off x="0" y="6690087"/>
            <a:ext cx="1028700" cy="3177813"/>
            <a:chOff x="0" y="0"/>
            <a:chExt cx="812800" cy="2510865"/>
          </a:xfrm>
        </p:grpSpPr>
        <p:sp>
          <p:nvSpPr>
            <p:cNvPr id="5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59"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62"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63" name="TextBox 62"/>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13</a:t>
            </a:r>
          </a:p>
        </p:txBody>
      </p:sp>
    </p:spTree>
    <p:extLst>
      <p:ext uri="{BB962C8B-B14F-4D97-AF65-F5344CB8AC3E}">
        <p14:creationId xmlns:p14="http://schemas.microsoft.com/office/powerpoint/2010/main" val="3938342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8936" y="1821759"/>
            <a:ext cx="4871734" cy="7307601"/>
          </a:xfrm>
          <a:custGeom>
            <a:avLst/>
            <a:gdLst/>
            <a:ahLst/>
            <a:cxnLst/>
            <a:rect l="l" t="t" r="r" b="b"/>
            <a:pathLst>
              <a:path w="4871734" h="7307601">
                <a:moveTo>
                  <a:pt x="0" y="0"/>
                </a:moveTo>
                <a:lnTo>
                  <a:pt x="4871734" y="0"/>
                </a:lnTo>
                <a:lnTo>
                  <a:pt x="4871734" y="7307600"/>
                </a:lnTo>
                <a:lnTo>
                  <a:pt x="0" y="7307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04311" y="4552229"/>
            <a:ext cx="5520237" cy="1846659"/>
          </a:xfrm>
          <a:prstGeom prst="rect">
            <a:avLst/>
          </a:prstGeom>
        </p:spPr>
        <p:txBody>
          <a:bodyPr wrap="square" lIns="0" tIns="0" rIns="0" bIns="0" rtlCol="0" anchor="t">
            <a:spAutoFit/>
          </a:bodyPr>
          <a:lstStyle/>
          <a:p>
            <a:pPr marL="0" lvl="1" algn="ctr">
              <a:lnSpc>
                <a:spcPct val="100000"/>
              </a:lnSpc>
              <a:spcBef>
                <a:spcPct val="0"/>
              </a:spcBef>
              <a:buNone/>
            </a:pPr>
            <a:r>
              <a:rPr lang="ar-SA" altLang="en-US" sz="6000" dirty="0">
                <a:solidFill>
                  <a:srgbClr val="002060"/>
                </a:solidFill>
                <a:latin typeface="Tajawal Bold" panose="020B0604020202020204" charset="-78"/>
                <a:cs typeface="Tajawal Bold" panose="020B0604020202020204" charset="-78"/>
              </a:rPr>
              <a:t>معوقات الإتصال </a:t>
            </a:r>
            <a:endParaRPr lang="en-US" altLang="en-US" sz="6000" dirty="0">
              <a:solidFill>
                <a:srgbClr val="002060"/>
              </a:solidFill>
              <a:latin typeface="Tajawal Bold" panose="020B0604020202020204" charset="-78"/>
              <a:cs typeface="Tajawal Bold" panose="020B0604020202020204" charset="-78"/>
            </a:endParaRPr>
          </a:p>
        </p:txBody>
      </p:sp>
      <p:sp>
        <p:nvSpPr>
          <p:cNvPr id="6" name="Freeform 6"/>
          <p:cNvSpPr/>
          <p:nvPr/>
        </p:nvSpPr>
        <p:spPr>
          <a:xfrm>
            <a:off x="3136738" y="8577385"/>
            <a:ext cx="909235" cy="909235"/>
          </a:xfrm>
          <a:custGeom>
            <a:avLst/>
            <a:gdLst/>
            <a:ahLst/>
            <a:cxnLst/>
            <a:rect l="l" t="t" r="r" b="b"/>
            <a:pathLst>
              <a:path w="1212314" h="1212314">
                <a:moveTo>
                  <a:pt x="0" y="0"/>
                </a:moveTo>
                <a:lnTo>
                  <a:pt x="1212314" y="0"/>
                </a:lnTo>
                <a:lnTo>
                  <a:pt x="1212314" y="1212314"/>
                </a:lnTo>
                <a:lnTo>
                  <a:pt x="0" y="1212314"/>
                </a:lnTo>
                <a:lnTo>
                  <a:pt x="0" y="0"/>
                </a:lnTo>
                <a:close/>
              </a:path>
            </a:pathLst>
          </a:custGeom>
          <a:blipFill>
            <a:blip r:embed="rId3"/>
            <a:stretch>
              <a:fillRect/>
            </a:stretch>
          </a:blipFill>
        </p:spPr>
        <p:txBody>
          <a:bodyPr/>
          <a:lstStyle/>
          <a:p>
            <a:endParaRPr lang="en-US"/>
          </a:p>
        </p:txBody>
      </p:sp>
      <p:sp>
        <p:nvSpPr>
          <p:cNvPr id="9" name="Freeform 9"/>
          <p:cNvSpPr/>
          <p:nvPr/>
        </p:nvSpPr>
        <p:spPr>
          <a:xfrm>
            <a:off x="5888689" y="5031265"/>
            <a:ext cx="903964" cy="903964"/>
          </a:xfrm>
          <a:custGeom>
            <a:avLst/>
            <a:gdLst/>
            <a:ahLst/>
            <a:cxnLst/>
            <a:rect l="l" t="t" r="r" b="b"/>
            <a:pathLst>
              <a:path w="1205285" h="1205285">
                <a:moveTo>
                  <a:pt x="0" y="0"/>
                </a:moveTo>
                <a:lnTo>
                  <a:pt x="1205285" y="0"/>
                </a:lnTo>
                <a:lnTo>
                  <a:pt x="1205285" y="1205285"/>
                </a:lnTo>
                <a:lnTo>
                  <a:pt x="0" y="1205285"/>
                </a:lnTo>
                <a:lnTo>
                  <a:pt x="0" y="0"/>
                </a:lnTo>
                <a:close/>
              </a:path>
            </a:pathLst>
          </a:custGeom>
          <a:blipFill>
            <a:blip r:embed="rId4"/>
            <a:stretch>
              <a:fillRect/>
            </a:stretch>
          </a:blipFill>
        </p:spPr>
        <p:txBody>
          <a:bodyPr/>
          <a:lstStyle/>
          <a:p>
            <a:endParaRPr lang="en-US"/>
          </a:p>
        </p:txBody>
      </p:sp>
      <p:sp>
        <p:nvSpPr>
          <p:cNvPr id="15" name="Freeform 15"/>
          <p:cNvSpPr/>
          <p:nvPr/>
        </p:nvSpPr>
        <p:spPr>
          <a:xfrm rot="21584665">
            <a:off x="3141376" y="1491216"/>
            <a:ext cx="899958" cy="899958"/>
          </a:xfrm>
          <a:custGeom>
            <a:avLst/>
            <a:gdLst/>
            <a:ahLst/>
            <a:cxnLst/>
            <a:rect l="l" t="t" r="r" b="b"/>
            <a:pathLst>
              <a:path w="1199944" h="1199944">
                <a:moveTo>
                  <a:pt x="0" y="0"/>
                </a:moveTo>
                <a:lnTo>
                  <a:pt x="1199944" y="0"/>
                </a:lnTo>
                <a:lnTo>
                  <a:pt x="1199944" y="1199944"/>
                </a:lnTo>
                <a:lnTo>
                  <a:pt x="0" y="1199944"/>
                </a:lnTo>
                <a:lnTo>
                  <a:pt x="0" y="0"/>
                </a:lnTo>
                <a:close/>
              </a:path>
            </a:pathLst>
          </a:custGeom>
          <a:blipFill>
            <a:blip r:embed="rId5"/>
            <a:stretch>
              <a:fillRect/>
            </a:stretch>
          </a:blipFill>
        </p:spPr>
        <p:txBody>
          <a:bodyPr/>
          <a:lstStyle/>
          <a:p>
            <a:endParaRPr lang="en-US"/>
          </a:p>
        </p:txBody>
      </p:sp>
      <p:grpSp>
        <p:nvGrpSpPr>
          <p:cNvPr id="35" name="Group 42"/>
          <p:cNvGrpSpPr/>
          <p:nvPr/>
        </p:nvGrpSpPr>
        <p:grpSpPr>
          <a:xfrm>
            <a:off x="17259300" y="0"/>
            <a:ext cx="1694792" cy="10287000"/>
            <a:chOff x="0" y="0"/>
            <a:chExt cx="446365" cy="2709333"/>
          </a:xfrm>
        </p:grpSpPr>
        <p:sp>
          <p:nvSpPr>
            <p:cNvPr id="36"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48"/>
          <p:cNvGrpSpPr/>
          <p:nvPr/>
        </p:nvGrpSpPr>
        <p:grpSpPr>
          <a:xfrm>
            <a:off x="0" y="0"/>
            <a:ext cx="533400" cy="1028700"/>
            <a:chOff x="0" y="0"/>
            <a:chExt cx="812800" cy="812800"/>
          </a:xfrm>
        </p:grpSpPr>
        <p:sp>
          <p:nvSpPr>
            <p:cNvPr id="3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8"/>
          <p:cNvGrpSpPr/>
          <p:nvPr/>
        </p:nvGrpSpPr>
        <p:grpSpPr>
          <a:xfrm>
            <a:off x="0" y="6690087"/>
            <a:ext cx="533400" cy="3177813"/>
            <a:chOff x="0" y="0"/>
            <a:chExt cx="812800" cy="2510865"/>
          </a:xfrm>
        </p:grpSpPr>
        <p:sp>
          <p:nvSpPr>
            <p:cNvPr id="4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5" name="Rounded Rectangle 44"/>
          <p:cNvSpPr/>
          <p:nvPr/>
        </p:nvSpPr>
        <p:spPr>
          <a:xfrm>
            <a:off x="6324599" y="219075"/>
            <a:ext cx="6477001" cy="1190626"/>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51"/>
          <p:cNvSpPr txBox="1"/>
          <p:nvPr/>
        </p:nvSpPr>
        <p:spPr>
          <a:xfrm>
            <a:off x="7010400" y="342900"/>
            <a:ext cx="5159425" cy="861774"/>
          </a:xfrm>
          <a:prstGeom prst="rect">
            <a:avLst/>
          </a:prstGeom>
        </p:spPr>
        <p:txBody>
          <a:bodyPr lIns="0" tIns="0" rIns="0" bIns="0" rtlCol="0" anchor="t">
            <a:spAutoFit/>
          </a:bodyPr>
          <a:lstStyle/>
          <a:p>
            <a:pPr algn="ctr" rtl="1">
              <a:spcBef>
                <a:spcPct val="0"/>
              </a:spcBef>
            </a:pPr>
            <a:r>
              <a:rPr lang="en-US" sz="2800" b="1" dirty="0">
                <a:solidFill>
                  <a:schemeClr val="bg1"/>
                </a:solidFill>
                <a:latin typeface="Tajawal Bold"/>
                <a:ea typeface="Tajawal Bold"/>
                <a:cs typeface="Tajawal Bold"/>
                <a:sym typeface="Tajawal Bold"/>
                <a:rtl/>
              </a:rPr>
              <a:t>Obstacles Of communication  </a:t>
            </a:r>
            <a:r>
              <a:rPr lang="ar-EG" sz="2800" b="1" dirty="0">
                <a:solidFill>
                  <a:schemeClr val="bg1"/>
                </a:solidFill>
                <a:latin typeface="Tajawal Bold"/>
                <a:ea typeface="Tajawal Bold"/>
                <a:cs typeface="Tajawal Bold"/>
                <a:sym typeface="Tajawal Bold"/>
                <a:rtl/>
              </a:rPr>
              <a:t>معوقات الإتصال </a:t>
            </a:r>
          </a:p>
        </p:txBody>
      </p:sp>
      <p:sp>
        <p:nvSpPr>
          <p:cNvPr id="47" name="TextBox 46"/>
          <p:cNvSpPr txBox="1"/>
          <p:nvPr/>
        </p:nvSpPr>
        <p:spPr>
          <a:xfrm>
            <a:off x="3445718" y="1665559"/>
            <a:ext cx="260008"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1</a:t>
            </a:r>
          </a:p>
        </p:txBody>
      </p:sp>
      <p:sp>
        <p:nvSpPr>
          <p:cNvPr id="49" name="TextBox 48"/>
          <p:cNvSpPr txBox="1"/>
          <p:nvPr/>
        </p:nvSpPr>
        <p:spPr>
          <a:xfrm>
            <a:off x="6216970" y="5246959"/>
            <a:ext cx="301686"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2</a:t>
            </a:r>
          </a:p>
        </p:txBody>
      </p:sp>
      <p:sp>
        <p:nvSpPr>
          <p:cNvPr id="51" name="TextBox 50"/>
          <p:cNvSpPr txBox="1"/>
          <p:nvPr/>
        </p:nvSpPr>
        <p:spPr>
          <a:xfrm>
            <a:off x="3424078" y="8752159"/>
            <a:ext cx="357791"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3</a:t>
            </a:r>
          </a:p>
        </p:txBody>
      </p:sp>
      <p:sp>
        <p:nvSpPr>
          <p:cNvPr id="5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55" name="TextBox 54"/>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14</a:t>
            </a:r>
          </a:p>
        </p:txBody>
      </p:sp>
      <p:sp>
        <p:nvSpPr>
          <p:cNvPr id="33" name="Rectangle 7"/>
          <p:cNvSpPr>
            <a:spLocks noChangeArrowheads="1"/>
          </p:cNvSpPr>
          <p:nvPr/>
        </p:nvSpPr>
        <p:spPr bwMode="auto">
          <a:xfrm rot="42181">
            <a:off x="5789990" y="1486108"/>
            <a:ext cx="1143370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3000" dirty="0">
                <a:solidFill>
                  <a:srgbClr val="002060"/>
                </a:solidFill>
                <a:latin typeface="Tajawal Bold" panose="020B0604020202020204" charset="-78"/>
                <a:cs typeface="Tajawal Bold" panose="020B0604020202020204" charset="-78"/>
              </a:rPr>
              <a:t>لغة الاتصال:</a:t>
            </a:r>
          </a:p>
          <a:p>
            <a:pPr algn="r">
              <a:lnSpc>
                <a:spcPct val="100000"/>
              </a:lnSpc>
              <a:spcBef>
                <a:spcPct val="0"/>
              </a:spcBef>
              <a:buFont typeface="Arial" panose="020B0604020202020204" pitchFamily="34" charset="0"/>
              <a:buNone/>
            </a:pPr>
            <a:r>
              <a:rPr lang="ar-SA" altLang="en-US" sz="3000" dirty="0">
                <a:latin typeface="Tajawal Bold" panose="020B0604020202020204" charset="-78"/>
                <a:cs typeface="Tajawal Bold" panose="020B0604020202020204" charset="-78"/>
              </a:rPr>
              <a:t>يجب أن تكون الرسالة المراد تبليغها للمستقبل واضحة وتعتمد الرسالة المطلوب ابلاغها للمستقبل على الكلمة أو لغة الاتصال وهذه قد تكون مسموعة أو مقروءة أو مكتوبة ولابد أن يتناسب استخدام اللغة مع نوعية المستقبل.</a:t>
            </a:r>
          </a:p>
        </p:txBody>
      </p:sp>
      <p:sp>
        <p:nvSpPr>
          <p:cNvPr id="34" name="Rectangle 12"/>
          <p:cNvSpPr>
            <a:spLocks noChangeArrowheads="1"/>
          </p:cNvSpPr>
          <p:nvPr/>
        </p:nvSpPr>
        <p:spPr bwMode="auto">
          <a:xfrm>
            <a:off x="6705600" y="4762500"/>
            <a:ext cx="1045997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3000" dirty="0">
                <a:solidFill>
                  <a:srgbClr val="002060"/>
                </a:solidFill>
                <a:latin typeface="Tajawal Bold" panose="020B0604020202020204" charset="-78"/>
                <a:cs typeface="Tajawal Bold" panose="020B0604020202020204" charset="-78"/>
              </a:rPr>
              <a:t>موضوع الاتصال:</a:t>
            </a:r>
          </a:p>
          <a:p>
            <a:pPr algn="r">
              <a:lnSpc>
                <a:spcPct val="100000"/>
              </a:lnSpc>
              <a:spcBef>
                <a:spcPct val="0"/>
              </a:spcBef>
              <a:buFont typeface="Arial" panose="020B0604020202020204" pitchFamily="34" charset="0"/>
              <a:buNone/>
            </a:pPr>
            <a:r>
              <a:rPr lang="ar-SA" altLang="en-US" sz="3000" dirty="0">
                <a:latin typeface="Tajawal Bold" panose="020B0604020202020204" charset="-78"/>
                <a:cs typeface="Tajawal Bold" panose="020B0604020202020204" charset="-78"/>
              </a:rPr>
              <a:t>يعتمد أساساً موضوع الاتصال على مدى توافر البيانات والمعلومات اللازمة لبلورة الفكرة وتحقيق الغرض من الاتصال .</a:t>
            </a:r>
          </a:p>
          <a:p>
            <a:pPr algn="r">
              <a:lnSpc>
                <a:spcPct val="100000"/>
              </a:lnSpc>
              <a:spcBef>
                <a:spcPct val="0"/>
              </a:spcBef>
              <a:buFontTx/>
              <a:buNone/>
            </a:pPr>
            <a:endParaRPr lang="ar-SA" altLang="en-US" sz="3000" dirty="0">
              <a:latin typeface="Tajawal Bold" panose="020B0604020202020204" charset="-78"/>
              <a:cs typeface="Tajawal Bold" panose="020B0604020202020204" charset="-78"/>
            </a:endParaRPr>
          </a:p>
        </p:txBody>
      </p:sp>
      <p:sp>
        <p:nvSpPr>
          <p:cNvPr id="52" name="Rectangle 17"/>
          <p:cNvSpPr>
            <a:spLocks noChangeArrowheads="1"/>
          </p:cNvSpPr>
          <p:nvPr/>
        </p:nvSpPr>
        <p:spPr bwMode="auto">
          <a:xfrm>
            <a:off x="4953000" y="7886700"/>
            <a:ext cx="121247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3000" dirty="0">
                <a:solidFill>
                  <a:srgbClr val="002060"/>
                </a:solidFill>
                <a:latin typeface="Tajawal Bold" panose="020B0604020202020204" charset="-78"/>
                <a:cs typeface="Tajawal Bold" panose="020B0604020202020204" charset="-78"/>
              </a:rPr>
              <a:t>الوقت:</a:t>
            </a:r>
          </a:p>
          <a:p>
            <a:pPr algn="r">
              <a:lnSpc>
                <a:spcPct val="100000"/>
              </a:lnSpc>
              <a:spcBef>
                <a:spcPct val="0"/>
              </a:spcBef>
              <a:buFont typeface="Arial" panose="020B0604020202020204" pitchFamily="34" charset="0"/>
              <a:buNone/>
            </a:pPr>
            <a:r>
              <a:rPr lang="ar-SA" altLang="en-US" sz="3000" dirty="0">
                <a:latin typeface="Tajawal Bold" panose="020B0604020202020204" charset="-78"/>
                <a:cs typeface="Tajawal Bold" panose="020B0604020202020204" charset="-78"/>
              </a:rPr>
              <a:t>للوقت دور كبير في جعل الاتصال ضعيفاً أو قوياً ولعنصر الوقت أهمية في تقديم المعلومات فإن اتخاذ القرارات على أساس سليم يتطلب توافر المعلومات في الوقت المناسب.</a:t>
            </a:r>
          </a:p>
        </p:txBody>
      </p:sp>
    </p:spTree>
    <p:extLst>
      <p:ext uri="{BB962C8B-B14F-4D97-AF65-F5344CB8AC3E}">
        <p14:creationId xmlns:p14="http://schemas.microsoft.com/office/powerpoint/2010/main" val="220612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955589">
            <a:off x="11440416" y="2049565"/>
            <a:ext cx="4871734" cy="7307601"/>
          </a:xfrm>
          <a:custGeom>
            <a:avLst/>
            <a:gdLst/>
            <a:ahLst/>
            <a:cxnLst/>
            <a:rect l="l" t="t" r="r" b="b"/>
            <a:pathLst>
              <a:path w="4871734" h="7307601">
                <a:moveTo>
                  <a:pt x="0" y="0"/>
                </a:moveTo>
                <a:lnTo>
                  <a:pt x="4871734" y="0"/>
                </a:lnTo>
                <a:lnTo>
                  <a:pt x="4871734" y="7307600"/>
                </a:lnTo>
                <a:lnTo>
                  <a:pt x="0" y="7307600"/>
                </a:lnTo>
                <a:lnTo>
                  <a:pt x="0" y="0"/>
                </a:lnTo>
                <a:close/>
              </a:path>
            </a:pathLst>
          </a:custGeom>
          <a:blipFill>
            <a:blip r:embed="rId2"/>
            <a:stretch>
              <a:fillRect/>
            </a:stretch>
          </a:blipFill>
        </p:spPr>
        <p:txBody>
          <a:bodyPr/>
          <a:lstStyle/>
          <a:p>
            <a:endParaRPr lang="en-US"/>
          </a:p>
        </p:txBody>
      </p:sp>
      <p:sp>
        <p:nvSpPr>
          <p:cNvPr id="9" name="Freeform 9"/>
          <p:cNvSpPr/>
          <p:nvPr/>
        </p:nvSpPr>
        <p:spPr>
          <a:xfrm>
            <a:off x="12344400" y="7962900"/>
            <a:ext cx="903964" cy="903964"/>
          </a:xfrm>
          <a:custGeom>
            <a:avLst/>
            <a:gdLst/>
            <a:ahLst/>
            <a:cxnLst/>
            <a:rect l="l" t="t" r="r" b="b"/>
            <a:pathLst>
              <a:path w="1205285" h="1205285">
                <a:moveTo>
                  <a:pt x="0" y="0"/>
                </a:moveTo>
                <a:lnTo>
                  <a:pt x="1205285" y="0"/>
                </a:lnTo>
                <a:lnTo>
                  <a:pt x="1205285" y="1205285"/>
                </a:lnTo>
                <a:lnTo>
                  <a:pt x="0" y="1205285"/>
                </a:lnTo>
                <a:lnTo>
                  <a:pt x="0" y="0"/>
                </a:lnTo>
                <a:close/>
              </a:path>
            </a:pathLst>
          </a:custGeom>
          <a:blipFill>
            <a:blip r:embed="rId3"/>
            <a:stretch>
              <a:fillRect/>
            </a:stretch>
          </a:blipFill>
        </p:spPr>
        <p:txBody>
          <a:bodyPr/>
          <a:lstStyle/>
          <a:p>
            <a:endParaRPr lang="en-US"/>
          </a:p>
        </p:txBody>
      </p:sp>
      <p:sp>
        <p:nvSpPr>
          <p:cNvPr id="15" name="Freeform 15"/>
          <p:cNvSpPr/>
          <p:nvPr/>
        </p:nvSpPr>
        <p:spPr>
          <a:xfrm rot="21584665">
            <a:off x="12575003" y="2402303"/>
            <a:ext cx="899958" cy="899958"/>
          </a:xfrm>
          <a:custGeom>
            <a:avLst/>
            <a:gdLst/>
            <a:ahLst/>
            <a:cxnLst/>
            <a:rect l="l" t="t" r="r" b="b"/>
            <a:pathLst>
              <a:path w="1199944" h="1199944">
                <a:moveTo>
                  <a:pt x="0" y="0"/>
                </a:moveTo>
                <a:lnTo>
                  <a:pt x="1199944" y="0"/>
                </a:lnTo>
                <a:lnTo>
                  <a:pt x="1199944" y="1199944"/>
                </a:lnTo>
                <a:lnTo>
                  <a:pt x="0" y="1199944"/>
                </a:lnTo>
                <a:lnTo>
                  <a:pt x="0" y="0"/>
                </a:lnTo>
                <a:close/>
              </a:path>
            </a:pathLst>
          </a:custGeom>
          <a:blipFill>
            <a:blip r:embed="rId4"/>
            <a:stretch>
              <a:fillRect/>
            </a:stretch>
          </a:blipFill>
        </p:spPr>
        <p:txBody>
          <a:bodyPr/>
          <a:lstStyle/>
          <a:p>
            <a:endParaRPr lang="en-US"/>
          </a:p>
        </p:txBody>
      </p:sp>
      <p:grpSp>
        <p:nvGrpSpPr>
          <p:cNvPr id="35" name="Group 42"/>
          <p:cNvGrpSpPr/>
          <p:nvPr/>
        </p:nvGrpSpPr>
        <p:grpSpPr>
          <a:xfrm>
            <a:off x="17259300" y="0"/>
            <a:ext cx="1694792" cy="10287000"/>
            <a:chOff x="0" y="0"/>
            <a:chExt cx="446365" cy="2709333"/>
          </a:xfrm>
        </p:grpSpPr>
        <p:sp>
          <p:nvSpPr>
            <p:cNvPr id="36"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48"/>
          <p:cNvGrpSpPr/>
          <p:nvPr/>
        </p:nvGrpSpPr>
        <p:grpSpPr>
          <a:xfrm>
            <a:off x="0" y="0"/>
            <a:ext cx="533400" cy="1028700"/>
            <a:chOff x="0" y="0"/>
            <a:chExt cx="812800" cy="812800"/>
          </a:xfrm>
        </p:grpSpPr>
        <p:sp>
          <p:nvSpPr>
            <p:cNvPr id="3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8"/>
          <p:cNvGrpSpPr/>
          <p:nvPr/>
        </p:nvGrpSpPr>
        <p:grpSpPr>
          <a:xfrm>
            <a:off x="0" y="6690087"/>
            <a:ext cx="533400" cy="3177813"/>
            <a:chOff x="0" y="0"/>
            <a:chExt cx="812800" cy="2510865"/>
          </a:xfrm>
        </p:grpSpPr>
        <p:sp>
          <p:nvSpPr>
            <p:cNvPr id="4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5" name="Rounded Rectangle 44"/>
          <p:cNvSpPr/>
          <p:nvPr/>
        </p:nvSpPr>
        <p:spPr>
          <a:xfrm>
            <a:off x="6324599" y="219075"/>
            <a:ext cx="6477001" cy="1190626"/>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51"/>
          <p:cNvSpPr txBox="1"/>
          <p:nvPr/>
        </p:nvSpPr>
        <p:spPr>
          <a:xfrm>
            <a:off x="7010400" y="342900"/>
            <a:ext cx="5159425" cy="861774"/>
          </a:xfrm>
          <a:prstGeom prst="rect">
            <a:avLst/>
          </a:prstGeom>
        </p:spPr>
        <p:txBody>
          <a:bodyPr lIns="0" tIns="0" rIns="0" bIns="0" rtlCol="0" anchor="t">
            <a:spAutoFit/>
          </a:bodyPr>
          <a:lstStyle/>
          <a:p>
            <a:pPr algn="ctr" rtl="1">
              <a:spcBef>
                <a:spcPct val="0"/>
              </a:spcBef>
            </a:pPr>
            <a:r>
              <a:rPr lang="en-US" sz="2800" b="1" dirty="0">
                <a:solidFill>
                  <a:schemeClr val="bg1"/>
                </a:solidFill>
                <a:latin typeface="Tajawal Bold"/>
                <a:ea typeface="Tajawal Bold"/>
                <a:cs typeface="Tajawal Bold"/>
                <a:sym typeface="Tajawal Bold"/>
                <a:rtl/>
              </a:rPr>
              <a:t>Obstacles Of communication  </a:t>
            </a:r>
            <a:r>
              <a:rPr lang="ar-EG" sz="2800" b="1" dirty="0">
                <a:solidFill>
                  <a:schemeClr val="bg1"/>
                </a:solidFill>
                <a:latin typeface="Tajawal Bold"/>
                <a:ea typeface="Tajawal Bold"/>
                <a:cs typeface="Tajawal Bold"/>
                <a:sym typeface="Tajawal Bold"/>
                <a:rtl/>
              </a:rPr>
              <a:t>معوقات الإتصال </a:t>
            </a:r>
          </a:p>
        </p:txBody>
      </p:sp>
      <p:sp>
        <p:nvSpPr>
          <p:cNvPr id="47" name="TextBox 46"/>
          <p:cNvSpPr txBox="1"/>
          <p:nvPr/>
        </p:nvSpPr>
        <p:spPr>
          <a:xfrm>
            <a:off x="12855300" y="2576646"/>
            <a:ext cx="308098"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4</a:t>
            </a:r>
          </a:p>
        </p:txBody>
      </p:sp>
      <p:sp>
        <p:nvSpPr>
          <p:cNvPr id="49" name="TextBox 48"/>
          <p:cNvSpPr txBox="1"/>
          <p:nvPr/>
        </p:nvSpPr>
        <p:spPr>
          <a:xfrm>
            <a:off x="12666269" y="8178594"/>
            <a:ext cx="314510"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5</a:t>
            </a:r>
          </a:p>
        </p:txBody>
      </p:sp>
      <p:sp>
        <p:nvSpPr>
          <p:cNvPr id="5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5"/>
            <a:stretch>
              <a:fillRect/>
            </a:stretch>
          </a:blipFill>
        </p:spPr>
        <p:txBody>
          <a:bodyPr/>
          <a:lstStyle/>
          <a:p>
            <a:endParaRPr lang="en-US"/>
          </a:p>
        </p:txBody>
      </p:sp>
      <p:sp>
        <p:nvSpPr>
          <p:cNvPr id="55" name="TextBox 54"/>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15</a:t>
            </a:r>
          </a:p>
        </p:txBody>
      </p:sp>
      <p:sp>
        <p:nvSpPr>
          <p:cNvPr id="27" name="Rectangle 12"/>
          <p:cNvSpPr>
            <a:spLocks noChangeArrowheads="1"/>
          </p:cNvSpPr>
          <p:nvPr/>
        </p:nvSpPr>
        <p:spPr bwMode="auto">
          <a:xfrm>
            <a:off x="609600" y="2324100"/>
            <a:ext cx="1080272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3000" dirty="0">
                <a:solidFill>
                  <a:srgbClr val="002060"/>
                </a:solidFill>
                <a:latin typeface="Tajawal Bold" panose="020B0604020202020204" charset="-78"/>
                <a:cs typeface="Tajawal Bold" panose="020B0604020202020204" charset="-78"/>
              </a:rPr>
              <a:t>العوامل التنظيمية:</a:t>
            </a:r>
          </a:p>
          <a:p>
            <a:pPr algn="r">
              <a:lnSpc>
                <a:spcPct val="100000"/>
              </a:lnSpc>
              <a:spcBef>
                <a:spcPct val="0"/>
              </a:spcBef>
              <a:buFont typeface="Arial" panose="020B0604020202020204" pitchFamily="34" charset="0"/>
              <a:buNone/>
            </a:pPr>
            <a:r>
              <a:rPr lang="ar-SA" altLang="en-US" sz="3000" dirty="0">
                <a:latin typeface="Tajawal Bold" panose="020B0604020202020204" charset="-78"/>
                <a:cs typeface="Tajawal Bold" panose="020B0604020202020204" charset="-78"/>
              </a:rPr>
              <a:t>كلما زاد حجم المنظمات وتعددت المستويات الإشرافيه وتعددت العلاقات كلما أدى ذلك الى احتمال عدم فعالية الاتصال بين هذه المستويات الإدارية وبين الأفراد بعضهم بعضاً.</a:t>
            </a:r>
          </a:p>
          <a:p>
            <a:pPr algn="r">
              <a:lnSpc>
                <a:spcPct val="100000"/>
              </a:lnSpc>
              <a:spcBef>
                <a:spcPct val="0"/>
              </a:spcBef>
              <a:buFontTx/>
              <a:buNone/>
            </a:pPr>
            <a:endParaRPr lang="ar-SA" altLang="en-US" sz="3000" dirty="0">
              <a:latin typeface="Tajawal Bold" panose="020B0604020202020204" charset="-78"/>
              <a:cs typeface="Tajawal Bold" panose="020B0604020202020204" charset="-78"/>
            </a:endParaRPr>
          </a:p>
        </p:txBody>
      </p:sp>
      <p:sp>
        <p:nvSpPr>
          <p:cNvPr id="28" name="Rectangle 17"/>
          <p:cNvSpPr>
            <a:spLocks noChangeArrowheads="1"/>
          </p:cNvSpPr>
          <p:nvPr/>
        </p:nvSpPr>
        <p:spPr bwMode="auto">
          <a:xfrm>
            <a:off x="1295400" y="6515100"/>
            <a:ext cx="101379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3000" dirty="0">
                <a:solidFill>
                  <a:srgbClr val="002060"/>
                </a:solidFill>
                <a:latin typeface="Tajawal Bold" panose="020B0604020202020204" charset="-78"/>
                <a:cs typeface="Tajawal Bold" panose="020B0604020202020204" charset="-78"/>
              </a:rPr>
              <a:t>العوامل الاجتماعية:</a:t>
            </a:r>
          </a:p>
          <a:p>
            <a:pPr algn="r">
              <a:lnSpc>
                <a:spcPct val="100000"/>
              </a:lnSpc>
              <a:spcBef>
                <a:spcPct val="0"/>
              </a:spcBef>
              <a:buFont typeface="Arial" panose="020B0604020202020204" pitchFamily="34" charset="0"/>
              <a:buNone/>
            </a:pPr>
            <a:r>
              <a:rPr lang="ar-SA" altLang="en-US" sz="3000" dirty="0">
                <a:latin typeface="Tajawal Bold" panose="020B0604020202020204" charset="-78"/>
                <a:cs typeface="Tajawal Bold" panose="020B0604020202020204" charset="-78"/>
              </a:rPr>
              <a:t>تتوقف فعالية الاتصال في المنظمة أساساً على اتجاهات العاملين ففي بعض الأحيان تكون اتجاهاتهم سلبية وهناك عدم ثقة في الإدارة وهذا مما يزيد مشكلة الاتصال تعقيداً وبناء عليه تؤثر حجم ونوعية المعلومات المتبادلة بين أطراف التنظيم.</a:t>
            </a:r>
          </a:p>
        </p:txBody>
      </p:sp>
      <p:pic>
        <p:nvPicPr>
          <p:cNvPr id="29" name="صورة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30947" y="5445934"/>
            <a:ext cx="4326552" cy="2059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039600" y="4381500"/>
            <a:ext cx="4857420" cy="830997"/>
          </a:xfrm>
          <a:prstGeom prst="rect">
            <a:avLst/>
          </a:prstGeom>
        </p:spPr>
        <p:txBody>
          <a:bodyPr wrap="none">
            <a:spAutoFit/>
          </a:bodyPr>
          <a:lstStyle/>
          <a:p>
            <a:pPr marL="0" lvl="1" algn="ctr">
              <a:lnSpc>
                <a:spcPct val="100000"/>
              </a:lnSpc>
              <a:spcBef>
                <a:spcPct val="0"/>
              </a:spcBef>
              <a:buNone/>
            </a:pPr>
            <a:r>
              <a:rPr lang="ar-SA" altLang="en-US" sz="4800" dirty="0">
                <a:solidFill>
                  <a:srgbClr val="002060"/>
                </a:solidFill>
                <a:latin typeface="Tajawal Bold" panose="020B0604020202020204" charset="-78"/>
                <a:cs typeface="Tajawal Bold" panose="020B0604020202020204" charset="-78"/>
              </a:rPr>
              <a:t>معوقات الإتصال </a:t>
            </a:r>
            <a:endParaRPr lang="en-US" altLang="en-US" sz="4800" dirty="0">
              <a:solidFill>
                <a:srgbClr val="002060"/>
              </a:solidFill>
              <a:latin typeface="Tajawal Bold" panose="020B0604020202020204" charset="-78"/>
              <a:cs typeface="Tajawal Bold" panose="020B0604020202020204" charset="-78"/>
            </a:endParaRPr>
          </a:p>
        </p:txBody>
      </p:sp>
    </p:spTree>
    <p:extLst>
      <p:ext uri="{BB962C8B-B14F-4D97-AF65-F5344CB8AC3E}">
        <p14:creationId xmlns:p14="http://schemas.microsoft.com/office/powerpoint/2010/main" val="238729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3554498067"/>
              </p:ext>
            </p:extLst>
          </p:nvPr>
        </p:nvGraphicFramePr>
        <p:xfrm>
          <a:off x="1219200" y="1485901"/>
          <a:ext cx="15430500" cy="7970252"/>
        </p:xfrm>
        <a:graphic>
          <a:graphicData uri="http://schemas.openxmlformats.org/drawingml/2006/table">
            <a:tbl>
              <a:tblPr rtl="1" bandRow="1">
                <a:tableStyleId>{21E4AEA4-8DFA-4A89-87EB-49C32662AFE0}</a:tableStyleId>
              </a:tblPr>
              <a:tblGrid>
                <a:gridCol w="7715250">
                  <a:extLst>
                    <a:ext uri="{9D8B030D-6E8A-4147-A177-3AD203B41FA5}">
                      <a16:colId xmlns:a16="http://schemas.microsoft.com/office/drawing/2014/main" val="20000"/>
                    </a:ext>
                  </a:extLst>
                </a:gridCol>
                <a:gridCol w="7715250">
                  <a:extLst>
                    <a:ext uri="{9D8B030D-6E8A-4147-A177-3AD203B41FA5}">
                      <a16:colId xmlns:a16="http://schemas.microsoft.com/office/drawing/2014/main" val="20001"/>
                    </a:ext>
                  </a:extLst>
                </a:gridCol>
              </a:tblGrid>
              <a:tr h="535601">
                <a:tc>
                  <a:txBody>
                    <a:bodyPr/>
                    <a:lstStyle/>
                    <a:p>
                      <a:pPr algn="r"/>
                      <a:r>
                        <a:rPr lang="ar-SA" sz="3000" b="0" dirty="0">
                          <a:latin typeface="Tajawal Bold" panose="020B0604020202020204" charset="-78"/>
                          <a:cs typeface="Tajawal Bold" panose="020B0604020202020204" charset="-78"/>
                        </a:rPr>
                        <a:t>الاتصال</a:t>
                      </a:r>
                      <a:r>
                        <a:rPr lang="ar-SA" sz="3000" b="0" baseline="0" dirty="0">
                          <a:latin typeface="Tajawal Bold" panose="020B0604020202020204" charset="-78"/>
                          <a:cs typeface="Tajawal Bold" panose="020B0604020202020204" charset="-78"/>
                        </a:rPr>
                        <a:t> </a:t>
                      </a:r>
                      <a:endParaRPr lang="en-US" sz="30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10000"/>
                  </a:ext>
                </a:extLst>
              </a:tr>
              <a:tr h="535601">
                <a:tc>
                  <a:txBody>
                    <a:bodyPr/>
                    <a:lstStyle/>
                    <a:p>
                      <a:pPr algn="r"/>
                      <a:r>
                        <a:rPr lang="ar-SA" sz="2700" b="0" dirty="0">
                          <a:latin typeface="Tajawal Bold" panose="020B0604020202020204" charset="-78"/>
                          <a:cs typeface="Tajawal Bold" panose="020B0604020202020204" charset="-78"/>
                        </a:rPr>
                        <a:t>رسالة</a:t>
                      </a:r>
                      <a:r>
                        <a:rPr lang="ar-SA" sz="2700" b="0" baseline="0" dirty="0">
                          <a:latin typeface="Tajawal Bold" panose="020B0604020202020204" charset="-78"/>
                          <a:cs typeface="Tajawal Bold" panose="020B0604020202020204" charset="-78"/>
                        </a:rPr>
                        <a:t> </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Message</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0001"/>
                  </a:ext>
                </a:extLst>
              </a:tr>
              <a:tr h="535601">
                <a:tc>
                  <a:txBody>
                    <a:bodyPr/>
                    <a:lstStyle/>
                    <a:p>
                      <a:pPr algn="r"/>
                      <a:r>
                        <a:rPr lang="ar-SA" sz="2700" b="0" dirty="0">
                          <a:latin typeface="Tajawal Bold" panose="020B0604020202020204" charset="-78"/>
                          <a:cs typeface="Tajawal Bold" panose="020B0604020202020204" charset="-78"/>
                        </a:rPr>
                        <a:t>مرسل </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Sender</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10002"/>
                  </a:ext>
                </a:extLst>
              </a:tr>
              <a:tr h="535601">
                <a:tc>
                  <a:txBody>
                    <a:bodyPr/>
                    <a:lstStyle/>
                    <a:p>
                      <a:pPr algn="r"/>
                      <a:r>
                        <a:rPr lang="ar-SA" sz="2700" b="0" dirty="0">
                          <a:latin typeface="Tajawal Bold" panose="020B0604020202020204" charset="-78"/>
                          <a:cs typeface="Tajawal Bold" panose="020B0604020202020204" charset="-78"/>
                        </a:rPr>
                        <a:t>وسيلة</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Medium</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0003"/>
                  </a:ext>
                </a:extLst>
              </a:tr>
              <a:tr h="535601">
                <a:tc>
                  <a:txBody>
                    <a:bodyPr/>
                    <a:lstStyle/>
                    <a:p>
                      <a:pPr algn="r"/>
                      <a:r>
                        <a:rPr lang="ar-SA" sz="2700" b="0" dirty="0">
                          <a:latin typeface="Tajawal Bold" panose="020B0604020202020204" charset="-78"/>
                          <a:cs typeface="Tajawal Bold" panose="020B0604020202020204" charset="-78"/>
                        </a:rPr>
                        <a:t>مستقبل</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Receiver</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10004"/>
                  </a:ext>
                </a:extLst>
              </a:tr>
              <a:tr h="535601">
                <a:tc>
                  <a:txBody>
                    <a:bodyPr/>
                    <a:lstStyle/>
                    <a:p>
                      <a:pPr algn="r"/>
                      <a:r>
                        <a:rPr lang="ar-SA" sz="2700" b="0" dirty="0">
                          <a:latin typeface="Tajawal Bold" panose="020B0604020202020204" charset="-78"/>
                          <a:cs typeface="Tajawal Bold" panose="020B0604020202020204" charset="-78"/>
                        </a:rPr>
                        <a:t>تشويش</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Noise</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0005"/>
                  </a:ext>
                </a:extLst>
              </a:tr>
              <a:tr h="746596">
                <a:tc>
                  <a:txBody>
                    <a:bodyPr/>
                    <a:lstStyle/>
                    <a:p>
                      <a:pPr algn="r"/>
                      <a:r>
                        <a:rPr lang="ar-SA" sz="2700" b="0" dirty="0">
                          <a:latin typeface="Tajawal Bold" panose="020B0604020202020204" charset="-78"/>
                          <a:cs typeface="Tajawal Bold" panose="020B0604020202020204" charset="-78"/>
                        </a:rPr>
                        <a:t>اتصال شفوي</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Oral 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10006"/>
                  </a:ext>
                </a:extLst>
              </a:tr>
              <a:tr h="535601">
                <a:tc>
                  <a:txBody>
                    <a:bodyPr/>
                    <a:lstStyle/>
                    <a:p>
                      <a:pPr algn="r"/>
                      <a:r>
                        <a:rPr lang="ar-SA" sz="2700" b="0" dirty="0">
                          <a:latin typeface="Tajawal Bold" panose="020B0604020202020204" charset="-78"/>
                          <a:cs typeface="Tajawal Bold" panose="020B0604020202020204" charset="-78"/>
                        </a:rPr>
                        <a:t>اتصال كتابي</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Written</a:t>
                      </a:r>
                      <a:r>
                        <a:rPr lang="en-US" sz="2700" b="0" baseline="0" dirty="0">
                          <a:latin typeface="Tajawal Bold" panose="020B0604020202020204" charset="-78"/>
                          <a:cs typeface="Tajawal Bold" panose="020B0604020202020204" charset="-78"/>
                        </a:rPr>
                        <a:t> 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0007"/>
                  </a:ext>
                </a:extLst>
              </a:tr>
              <a:tr h="535601">
                <a:tc>
                  <a:txBody>
                    <a:bodyPr/>
                    <a:lstStyle/>
                    <a:p>
                      <a:pPr algn="r"/>
                      <a:r>
                        <a:rPr lang="ar-SA" sz="2700" b="0" dirty="0">
                          <a:latin typeface="Tajawal Bold" panose="020B0604020202020204" charset="-78"/>
                          <a:cs typeface="Tajawal Bold" panose="020B0604020202020204" charset="-78"/>
                        </a:rPr>
                        <a:t>اتصال رسمي</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Formal 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1866075314"/>
                  </a:ext>
                </a:extLst>
              </a:tr>
              <a:tr h="535601">
                <a:tc>
                  <a:txBody>
                    <a:bodyPr/>
                    <a:lstStyle/>
                    <a:p>
                      <a:pPr algn="r"/>
                      <a:r>
                        <a:rPr lang="ar-SA" sz="2700" b="0" dirty="0">
                          <a:latin typeface="Tajawal Bold" panose="020B0604020202020204" charset="-78"/>
                          <a:cs typeface="Tajawal Bold" panose="020B0604020202020204" charset="-78"/>
                        </a:rPr>
                        <a:t>اتصال غير رسمي</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Informal 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989455556"/>
                  </a:ext>
                </a:extLst>
              </a:tr>
              <a:tr h="535601">
                <a:tc>
                  <a:txBody>
                    <a:bodyPr/>
                    <a:lstStyle/>
                    <a:p>
                      <a:pPr algn="r"/>
                      <a:r>
                        <a:rPr lang="ar-SA" sz="2700" b="0" dirty="0">
                          <a:latin typeface="Tajawal Bold" panose="020B0604020202020204" charset="-78"/>
                          <a:cs typeface="Tajawal Bold" panose="020B0604020202020204" charset="-78"/>
                        </a:rPr>
                        <a:t>اتصال</a:t>
                      </a:r>
                      <a:r>
                        <a:rPr lang="ar-SA" sz="2700" b="0" baseline="0" dirty="0">
                          <a:latin typeface="Tajawal Bold" panose="020B0604020202020204" charset="-78"/>
                          <a:cs typeface="Tajawal Bold" panose="020B0604020202020204" charset="-78"/>
                        </a:rPr>
                        <a:t> نازل </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Downward 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3624693946"/>
                  </a:ext>
                </a:extLst>
              </a:tr>
              <a:tr h="535601">
                <a:tc>
                  <a:txBody>
                    <a:bodyPr/>
                    <a:lstStyle/>
                    <a:p>
                      <a:pPr algn="r"/>
                      <a:r>
                        <a:rPr lang="ar-SA" sz="2700" b="0" dirty="0">
                          <a:latin typeface="Tajawal Bold" panose="020B0604020202020204" charset="-78"/>
                          <a:cs typeface="Tajawal Bold" panose="020B0604020202020204" charset="-78"/>
                        </a:rPr>
                        <a:t>اتصال صاعد</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Upward 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973959741"/>
                  </a:ext>
                </a:extLst>
              </a:tr>
              <a:tr h="535601">
                <a:tc>
                  <a:txBody>
                    <a:bodyPr/>
                    <a:lstStyle/>
                    <a:p>
                      <a:pPr algn="r"/>
                      <a:r>
                        <a:rPr lang="ar-SA" sz="3000" b="0" dirty="0">
                          <a:latin typeface="Tajawal Bold" panose="020B0604020202020204" charset="-78"/>
                          <a:cs typeface="Tajawal Bold" panose="020B0604020202020204" charset="-78"/>
                        </a:rPr>
                        <a:t>الاتصال</a:t>
                      </a:r>
                      <a:r>
                        <a:rPr lang="ar-SA" sz="3000" b="0" baseline="0" dirty="0">
                          <a:latin typeface="Tajawal Bold" panose="020B0604020202020204" charset="-78"/>
                          <a:cs typeface="Tajawal Bold" panose="020B0604020202020204" charset="-78"/>
                        </a:rPr>
                        <a:t> </a:t>
                      </a:r>
                      <a:endParaRPr lang="en-US" sz="30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tc>
                  <a:txBody>
                    <a:bodyPr/>
                    <a:lstStyle/>
                    <a:p>
                      <a:pPr algn="r"/>
                      <a:r>
                        <a:rPr lang="en-US" sz="2700" b="0" dirty="0">
                          <a:latin typeface="Tajawal Bold" panose="020B0604020202020204" charset="-78"/>
                          <a:cs typeface="Tajawal Bold" panose="020B0604020202020204" charset="-78"/>
                        </a:rPr>
                        <a:t>Communication</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accent1">
                        <a:lumMod val="20000"/>
                        <a:lumOff val="80000"/>
                      </a:schemeClr>
                    </a:solidFill>
                  </a:tcPr>
                </a:tc>
                <a:extLst>
                  <a:ext uri="{0D108BD9-81ED-4DB2-BD59-A6C34878D82A}">
                    <a16:rowId xmlns:a16="http://schemas.microsoft.com/office/drawing/2014/main" val="1774387663"/>
                  </a:ext>
                </a:extLst>
              </a:tr>
              <a:tr h="535601">
                <a:tc>
                  <a:txBody>
                    <a:bodyPr/>
                    <a:lstStyle/>
                    <a:p>
                      <a:pPr algn="r"/>
                      <a:r>
                        <a:rPr lang="ar-SA" sz="2700" b="0" dirty="0">
                          <a:latin typeface="Tajawal Bold" panose="020B0604020202020204" charset="-78"/>
                          <a:cs typeface="Tajawal Bold" panose="020B0604020202020204" charset="-78"/>
                        </a:rPr>
                        <a:t>رسالة</a:t>
                      </a:r>
                      <a:r>
                        <a:rPr lang="ar-SA" sz="2700" b="0" baseline="0" dirty="0">
                          <a:latin typeface="Tajawal Bold" panose="020B0604020202020204" charset="-78"/>
                          <a:cs typeface="Tajawal Bold" panose="020B0604020202020204" charset="-78"/>
                        </a:rPr>
                        <a:t> </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tc>
                  <a:txBody>
                    <a:bodyPr/>
                    <a:lstStyle/>
                    <a:p>
                      <a:pPr algn="r"/>
                      <a:r>
                        <a:rPr lang="en-US" sz="2700" b="0" dirty="0">
                          <a:latin typeface="Tajawal Bold" panose="020B0604020202020204" charset="-78"/>
                          <a:cs typeface="Tajawal Bold" panose="020B0604020202020204" charset="-78"/>
                        </a:rPr>
                        <a:t>Message</a:t>
                      </a:r>
                      <a:endParaRPr lang="en-US" sz="2700" b="0" dirty="0">
                        <a:solidFill>
                          <a:schemeClr val="accent3">
                            <a:lumMod val="75000"/>
                          </a:schemeClr>
                        </a:solidFill>
                        <a:latin typeface="Tajawal Bold" panose="020B0604020202020204" charset="-78"/>
                        <a:cs typeface="Tajawal Bold" panose="020B0604020202020204" charset="-78"/>
                      </a:endParaRPr>
                    </a:p>
                  </a:txBody>
                  <a:tcPr marL="137160" marR="137160" marT="68576" marB="68576">
                    <a:solidFill>
                      <a:schemeClr val="bg2"/>
                    </a:solidFill>
                  </a:tcPr>
                </a:tc>
                <a:extLst>
                  <a:ext uri="{0D108BD9-81ED-4DB2-BD59-A6C34878D82A}">
                    <a16:rowId xmlns:a16="http://schemas.microsoft.com/office/drawing/2014/main" val="1420308069"/>
                  </a:ext>
                </a:extLst>
              </a:tr>
            </a:tbl>
          </a:graphicData>
        </a:graphic>
      </p:graphicFrame>
      <p:sp>
        <p:nvSpPr>
          <p:cNvPr id="6" name="Rounded Rectangle 5"/>
          <p:cNvSpPr/>
          <p:nvPr/>
        </p:nvSpPr>
        <p:spPr>
          <a:xfrm>
            <a:off x="6477000" y="125347"/>
            <a:ext cx="50292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1"/>
          <p:cNvSpPr txBox="1"/>
          <p:nvPr/>
        </p:nvSpPr>
        <p:spPr>
          <a:xfrm>
            <a:off x="6477000" y="-190500"/>
            <a:ext cx="5159425" cy="9406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المصطلحات</a:t>
            </a:r>
          </a:p>
        </p:txBody>
      </p:sp>
      <p:grpSp>
        <p:nvGrpSpPr>
          <p:cNvPr id="8" name="Group 38"/>
          <p:cNvGrpSpPr/>
          <p:nvPr/>
        </p:nvGrpSpPr>
        <p:grpSpPr>
          <a:xfrm>
            <a:off x="0" y="0"/>
            <a:ext cx="1028700" cy="1028700"/>
            <a:chOff x="0" y="0"/>
            <a:chExt cx="812800" cy="812800"/>
          </a:xfrm>
        </p:grpSpPr>
        <p:sp>
          <p:nvSpPr>
            <p:cNvPr id="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8"/>
          <p:cNvGrpSpPr/>
          <p:nvPr/>
        </p:nvGrpSpPr>
        <p:grpSpPr>
          <a:xfrm>
            <a:off x="0" y="6690087"/>
            <a:ext cx="1028700" cy="3177813"/>
            <a:chOff x="0" y="0"/>
            <a:chExt cx="812800" cy="2510865"/>
          </a:xfrm>
        </p:grpSpPr>
        <p:sp>
          <p:nvSpPr>
            <p:cNvPr id="1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5" name="Group 35"/>
          <p:cNvGrpSpPr/>
          <p:nvPr/>
        </p:nvGrpSpPr>
        <p:grpSpPr>
          <a:xfrm>
            <a:off x="17259300" y="0"/>
            <a:ext cx="1694792" cy="10287000"/>
            <a:chOff x="0" y="0"/>
            <a:chExt cx="446365" cy="2709333"/>
          </a:xfrm>
        </p:grpSpPr>
        <p:sp>
          <p:nvSpPr>
            <p:cNvPr id="16"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7"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19" name="TextBox 18"/>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16</a:t>
            </a:r>
          </a:p>
        </p:txBody>
      </p:sp>
    </p:spTree>
    <p:extLst>
      <p:ext uri="{BB962C8B-B14F-4D97-AF65-F5344CB8AC3E}">
        <p14:creationId xmlns:p14="http://schemas.microsoft.com/office/powerpoint/2010/main" val="7048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7109187"/>
            <a:ext cx="11842469" cy="3177813"/>
            <a:chOff x="0" y="0"/>
            <a:chExt cx="9357013" cy="2510865"/>
          </a:xfrm>
        </p:grpSpPr>
        <p:sp>
          <p:nvSpPr>
            <p:cNvPr id="6" name="Freeform 6"/>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9357013"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7259300" y="0"/>
            <a:ext cx="1028700" cy="10287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09914" y="0"/>
            <a:ext cx="1694792" cy="10287000"/>
            <a:chOff x="0" y="0"/>
            <a:chExt cx="446365" cy="2709333"/>
          </a:xfrm>
        </p:grpSpPr>
        <p:sp>
          <p:nvSpPr>
            <p:cNvPr id="12" name="Freeform 1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46365" cy="27474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853887" y="786854"/>
            <a:ext cx="1977164" cy="1977164"/>
            <a:chOff x="0" y="0"/>
            <a:chExt cx="812800" cy="812800"/>
          </a:xfrm>
        </p:grpSpPr>
        <p:sp>
          <p:nvSpPr>
            <p:cNvPr id="15" name="Freeform 15"/>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795B12">
                <a:alpha val="2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484493" y="9014056"/>
            <a:ext cx="2545888" cy="2545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2194959" y="2206326"/>
            <a:ext cx="4711851" cy="7427548"/>
          </a:xfrm>
          <a:custGeom>
            <a:avLst/>
            <a:gdLst/>
            <a:ahLst/>
            <a:cxnLst/>
            <a:rect l="l" t="t" r="r" b="b"/>
            <a:pathLst>
              <a:path w="4711851" h="7427548">
                <a:moveTo>
                  <a:pt x="0" y="0"/>
                </a:moveTo>
                <a:lnTo>
                  <a:pt x="4711851" y="0"/>
                </a:lnTo>
                <a:lnTo>
                  <a:pt x="4711851" y="7427547"/>
                </a:lnTo>
                <a:lnTo>
                  <a:pt x="0" y="742754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7">
            <a:extLst>
              <a:ext uri="{FF2B5EF4-FFF2-40B4-BE49-F238E27FC236}">
                <a16:creationId xmlns:a16="http://schemas.microsoft.com/office/drawing/2014/main" id="{0D678B1C-ECFD-F9A6-20AE-83A6E6614F6A}"/>
              </a:ext>
            </a:extLst>
          </p:cNvPr>
          <p:cNvSpPr/>
          <p:nvPr/>
        </p:nvSpPr>
        <p:spPr>
          <a:xfrm>
            <a:off x="1381190" y="7436114"/>
            <a:ext cx="2457037" cy="2475737"/>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3"/>
            <a:stretch>
              <a:fillRect l="-42748" t="-38645" r="-44844" b="-40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42A99DA-DB13-4D3A-3342-352C8451F247}"/>
              </a:ext>
            </a:extLst>
          </p:cNvPr>
          <p:cNvSpPr txBox="1"/>
          <p:nvPr/>
        </p:nvSpPr>
        <p:spPr>
          <a:xfrm>
            <a:off x="4627465" y="7603100"/>
            <a:ext cx="6172200"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لمزيد من الوسائل والكتب:</a:t>
            </a:r>
            <a:endParaRPr kumimoji="0" lang="en-US"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6" name="TextBox 25">
            <a:extLst>
              <a:ext uri="{FF2B5EF4-FFF2-40B4-BE49-F238E27FC236}">
                <a16:creationId xmlns:a16="http://schemas.microsoft.com/office/drawing/2014/main" id="{E0C7693F-2F24-27C1-3760-DEDB667478E3}"/>
              </a:ext>
            </a:extLst>
          </p:cNvPr>
          <p:cNvSpPr txBox="1"/>
          <p:nvPr/>
        </p:nvSpPr>
        <p:spPr>
          <a:xfrm>
            <a:off x="2696166" y="2554791"/>
            <a:ext cx="7632450" cy="6667851"/>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شكرًا لحسن استماعكم</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1" name="TextBox 31">
            <a:extLst>
              <a:ext uri="{FF2B5EF4-FFF2-40B4-BE49-F238E27FC236}">
                <a16:creationId xmlns:a16="http://schemas.microsoft.com/office/drawing/2014/main" id="{CE79E880-FD3E-5C85-765D-944C7E1953B2}"/>
              </a:ext>
            </a:extLst>
          </p:cNvPr>
          <p:cNvSpPr txBox="1"/>
          <p:nvPr/>
        </p:nvSpPr>
        <p:spPr>
          <a:xfrm>
            <a:off x="6424098" y="9208727"/>
            <a:ext cx="2457036" cy="970907"/>
          </a:xfrm>
          <a:prstGeom prst="rect">
            <a:avLst/>
          </a:prstGeom>
        </p:spPr>
        <p:txBody>
          <a:bodyPr wrap="square" lIns="0" tIns="0" rIns="0" bIns="0">
            <a:spAutoFit/>
          </a:bodyPr>
          <a:lstStyle/>
          <a:p>
            <a:pPr marL="0" marR="0" lvl="0" indent="0" algn="l" defTabSz="914445" rtl="0" eaLnBrk="1" fontAlgn="auto" latinLnBrk="0" hangingPunct="1">
              <a:lnSpc>
                <a:spcPts val="399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hlinkClick r:id="rId4"/>
              </a:rPr>
              <a:t>www.edarah.net</a:t>
            </a:r>
            <a:endParaRPr kumimoji="0" lang="ar-SA"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a:p>
            <a:pPr marL="0" marR="0" lvl="0" indent="0" algn="l" defTabSz="914445" rtl="0" eaLnBrk="1" fontAlgn="auto" latinLnBrk="0" hangingPunct="1">
              <a:lnSpc>
                <a:spcPts val="399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92900"/>
            </a:solidFill>
          </p:spPr>
          <p:txBody>
            <a:bodyPr/>
            <a:lstStyle/>
            <a:p>
              <a:endParaRPr lang="en-US"/>
            </a:p>
          </p:txBody>
        </p:sp>
      </p:grpSp>
      <p:grpSp>
        <p:nvGrpSpPr>
          <p:cNvPr id="6" name="Group 6"/>
          <p:cNvGrpSpPr/>
          <p:nvPr/>
        </p:nvGrpSpPr>
        <p:grpSpPr>
          <a:xfrm>
            <a:off x="-1441217" y="266297"/>
            <a:ext cx="2882434" cy="28824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9" name="Freeform 9"/>
          <p:cNvSpPr/>
          <p:nvPr/>
        </p:nvSpPr>
        <p:spPr>
          <a:xfrm rot="-1059828">
            <a:off x="-1336143" y="-793634"/>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0" name="Freeform 10"/>
          <p:cNvSpPr/>
          <p:nvPr/>
        </p:nvSpPr>
        <p:spPr>
          <a:xfrm rot="9531374">
            <a:off x="15732882" y="8718379"/>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1" name="TextBox 11"/>
          <p:cNvSpPr txBox="1"/>
          <p:nvPr/>
        </p:nvSpPr>
        <p:spPr>
          <a:xfrm>
            <a:off x="0" y="4070220"/>
            <a:ext cx="9634475" cy="4283224"/>
          </a:xfrm>
          <a:prstGeom prst="rect">
            <a:avLst/>
          </a:prstGeom>
        </p:spPr>
        <p:txBody>
          <a:bodyPr lIns="0" tIns="0" rIns="0" bIns="0" rtlCol="0" anchor="t">
            <a:spAutoFit/>
          </a:bodyPr>
          <a:lstStyle/>
          <a:p>
            <a:pPr algn="ctr" rtl="1">
              <a:lnSpc>
                <a:spcPts val="9487"/>
              </a:lnSpc>
            </a:pPr>
            <a:r>
              <a:rPr lang="ar-EG" sz="6776" b="1" dirty="0">
                <a:solidFill>
                  <a:srgbClr val="000000"/>
                </a:solidFill>
                <a:latin typeface="Tajawal Bold"/>
                <a:ea typeface="Tajawal Bold"/>
                <a:cs typeface="Tajawal Bold"/>
                <a:sym typeface="Tajawal Bold"/>
                <a:rtl/>
              </a:rPr>
              <a:t>الفصل التاسع</a:t>
            </a:r>
          </a:p>
          <a:p>
            <a:pPr algn="ctr" rtl="1">
              <a:lnSpc>
                <a:spcPts val="9487"/>
              </a:lnSpc>
            </a:pPr>
            <a:r>
              <a:rPr lang="ar-EG" sz="6776" b="1" dirty="0">
                <a:solidFill>
                  <a:srgbClr val="000000"/>
                </a:solidFill>
                <a:latin typeface="Tajawal Bold"/>
                <a:ea typeface="Tajawal Bold"/>
                <a:cs typeface="Tajawal Bold"/>
                <a:sym typeface="Tajawal Bold"/>
                <a:rtl/>
              </a:rPr>
              <a:t>الاتصالات الإدارية</a:t>
            </a:r>
          </a:p>
          <a:p>
            <a:pPr algn="ctr"/>
            <a:r>
              <a:rPr lang="en-US" sz="6000" b="1" spc="586" dirty="0">
                <a:solidFill>
                  <a:srgbClr val="000000"/>
                </a:solidFill>
                <a:latin typeface="Sakkal Majalla" panose="02000000000000000000" pitchFamily="2" charset="-78"/>
                <a:ea typeface="Tajawal Bold"/>
                <a:cs typeface="Sakkal Majalla" panose="02000000000000000000" pitchFamily="2" charset="-78"/>
                <a:sym typeface="Tajawal Bold"/>
                <a:rtl/>
              </a:rPr>
              <a:t>Management Communications</a:t>
            </a:r>
          </a:p>
        </p:txBody>
      </p:sp>
      <p:sp>
        <p:nvSpPr>
          <p:cNvPr id="1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14" name="TextBox 1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7109187"/>
            <a:ext cx="11830234" cy="3177813"/>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txBody>
            <a:bodyPr/>
            <a:lstStyle/>
            <a:p>
              <a:endParaRPr lang="en-US"/>
            </a:p>
          </p:txBody>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4000" y="0"/>
            <a:ext cx="4724400" cy="10287000"/>
            <a:chOff x="0" y="0"/>
            <a:chExt cx="7238755" cy="13716000"/>
          </a:xfrm>
        </p:grpSpPr>
        <p:pic>
          <p:nvPicPr>
            <p:cNvPr id="6" name="Picture 6"/>
            <p:cNvPicPr>
              <a:picLocks noChangeAspect="1"/>
            </p:cNvPicPr>
            <p:nvPr/>
          </p:nvPicPr>
          <p:blipFill>
            <a:blip r:embed="rId2"/>
            <a:srcRect l="17004" r="49284"/>
            <a:stretch>
              <a:fillRect/>
            </a:stretch>
          </p:blipFill>
          <p:spPr>
            <a:xfrm>
              <a:off x="0" y="0"/>
              <a:ext cx="7238755" cy="13716000"/>
            </a:xfrm>
            <a:prstGeom prst="rect">
              <a:avLst/>
            </a:prstGeom>
          </p:spPr>
        </p:pic>
      </p:grpSp>
      <p:grpSp>
        <p:nvGrpSpPr>
          <p:cNvPr id="7" name="Group 7"/>
          <p:cNvGrpSpPr/>
          <p:nvPr/>
        </p:nvGrpSpPr>
        <p:grpSpPr>
          <a:xfrm>
            <a:off x="17259300" y="0"/>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97118" y="559176"/>
            <a:ext cx="7494647" cy="1285200"/>
          </a:xfrm>
          <a:prstGeom prst="rect">
            <a:avLst/>
          </a:prstGeom>
        </p:spPr>
        <p:txBody>
          <a:bodyPr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Tajawal Bold"/>
                <a:rtl/>
              </a:rPr>
              <a:t>محتويات الفصل</a:t>
            </a:r>
          </a:p>
        </p:txBody>
      </p:sp>
      <p:grpSp>
        <p:nvGrpSpPr>
          <p:cNvPr id="17" name="Group 17"/>
          <p:cNvGrpSpPr/>
          <p:nvPr/>
        </p:nvGrpSpPr>
        <p:grpSpPr>
          <a:xfrm>
            <a:off x="15837652" y="3038801"/>
            <a:ext cx="969409" cy="956220"/>
            <a:chOff x="0" y="0"/>
            <a:chExt cx="812800" cy="801742"/>
          </a:xfrm>
        </p:grpSpPr>
        <p:sp>
          <p:nvSpPr>
            <p:cNvPr id="18" name="Freeform 18"/>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19" name="TextBox 19"/>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01</a:t>
              </a:r>
            </a:p>
          </p:txBody>
        </p:sp>
      </p:grpSp>
      <p:grpSp>
        <p:nvGrpSpPr>
          <p:cNvPr id="20" name="Group 20"/>
          <p:cNvGrpSpPr/>
          <p:nvPr/>
        </p:nvGrpSpPr>
        <p:grpSpPr>
          <a:xfrm>
            <a:off x="15837652" y="4203680"/>
            <a:ext cx="969409" cy="956220"/>
            <a:chOff x="0" y="0"/>
            <a:chExt cx="812800" cy="801742"/>
          </a:xfrm>
        </p:grpSpPr>
        <p:sp>
          <p:nvSpPr>
            <p:cNvPr id="21" name="Freeform 21"/>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2" name="TextBox 22"/>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02</a:t>
              </a:r>
            </a:p>
          </p:txBody>
        </p:sp>
      </p:grpSp>
      <p:grpSp>
        <p:nvGrpSpPr>
          <p:cNvPr id="23" name="Group 23"/>
          <p:cNvGrpSpPr/>
          <p:nvPr/>
        </p:nvGrpSpPr>
        <p:grpSpPr>
          <a:xfrm>
            <a:off x="15837652" y="5368560"/>
            <a:ext cx="969409" cy="956220"/>
            <a:chOff x="0" y="0"/>
            <a:chExt cx="812800" cy="801742"/>
          </a:xfrm>
        </p:grpSpPr>
        <p:sp>
          <p:nvSpPr>
            <p:cNvPr id="24" name="Freeform 24"/>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5" name="TextBox 25"/>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03</a:t>
              </a:r>
            </a:p>
          </p:txBody>
        </p:sp>
      </p:grpSp>
      <p:grpSp>
        <p:nvGrpSpPr>
          <p:cNvPr id="26" name="Group 26"/>
          <p:cNvGrpSpPr/>
          <p:nvPr/>
        </p:nvGrpSpPr>
        <p:grpSpPr>
          <a:xfrm>
            <a:off x="15837652" y="6533440"/>
            <a:ext cx="969409" cy="956220"/>
            <a:chOff x="0" y="0"/>
            <a:chExt cx="812800" cy="801742"/>
          </a:xfrm>
        </p:grpSpPr>
        <p:sp>
          <p:nvSpPr>
            <p:cNvPr id="27" name="Freeform 27"/>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8" name="TextBox 28"/>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04</a:t>
              </a:r>
            </a:p>
          </p:txBody>
        </p:sp>
      </p:grpSp>
      <p:grpSp>
        <p:nvGrpSpPr>
          <p:cNvPr id="29" name="Group 29"/>
          <p:cNvGrpSpPr/>
          <p:nvPr/>
        </p:nvGrpSpPr>
        <p:grpSpPr>
          <a:xfrm>
            <a:off x="15011231" y="1028700"/>
            <a:ext cx="1652841" cy="1652841"/>
            <a:chOff x="0" y="0"/>
            <a:chExt cx="812800" cy="812800"/>
          </a:xfrm>
        </p:grpSpPr>
        <p:sp>
          <p:nvSpPr>
            <p:cNvPr id="30" name="Freeform 30"/>
            <p:cNvSpPr/>
            <p:nvPr/>
          </p:nvSpPr>
          <p:spPr>
            <a:xfrm>
              <a:off x="0" y="0"/>
              <a:ext cx="812800" cy="812800"/>
            </a:xfrm>
            <a:custGeom>
              <a:avLst/>
              <a:gdLst/>
              <a:ahLst/>
              <a:cxnLst/>
              <a:rect l="l" t="t" r="r" b="b"/>
              <a:pathLst>
                <a:path w="812800" h="812800">
                  <a:moveTo>
                    <a:pt x="238884" y="0"/>
                  </a:moveTo>
                  <a:lnTo>
                    <a:pt x="573916" y="0"/>
                  </a:lnTo>
                  <a:cubicBezTo>
                    <a:pt x="705848" y="0"/>
                    <a:pt x="812800" y="106952"/>
                    <a:pt x="812800" y="238884"/>
                  </a:cubicBezTo>
                  <a:lnTo>
                    <a:pt x="812800" y="573916"/>
                  </a:lnTo>
                  <a:cubicBezTo>
                    <a:pt x="812800" y="705848"/>
                    <a:pt x="705848" y="812800"/>
                    <a:pt x="573916" y="812800"/>
                  </a:cubicBezTo>
                  <a:lnTo>
                    <a:pt x="238884" y="812800"/>
                  </a:lnTo>
                  <a:cubicBezTo>
                    <a:pt x="106952" y="812800"/>
                    <a:pt x="0" y="705848"/>
                    <a:pt x="0" y="573916"/>
                  </a:cubicBezTo>
                  <a:lnTo>
                    <a:pt x="0" y="238884"/>
                  </a:lnTo>
                  <a:cubicBezTo>
                    <a:pt x="0" y="106952"/>
                    <a:pt x="106952" y="0"/>
                    <a:pt x="238884" y="0"/>
                  </a:cubicBezTo>
                  <a:close/>
                </a:path>
              </a:pathLst>
            </a:custGeom>
            <a:solidFill>
              <a:srgbClr val="795B12">
                <a:alpha val="29804"/>
              </a:srgbClr>
            </a:solidFill>
          </p:spPr>
          <p:txBody>
            <a:bodyPr/>
            <a:lstStyle/>
            <a:p>
              <a:endParaRPr lang="en-US"/>
            </a:p>
          </p:txBody>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814124" y="816351"/>
            <a:ext cx="771724" cy="77172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2919457" y="8414693"/>
            <a:ext cx="3744615" cy="374461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0663005" y="3143130"/>
            <a:ext cx="969409" cy="4375123"/>
            <a:chOff x="0" y="0"/>
            <a:chExt cx="1292545" cy="5833498"/>
          </a:xfrm>
        </p:grpSpPr>
        <p:grpSp>
          <p:nvGrpSpPr>
            <p:cNvPr id="39" name="Group 39"/>
            <p:cNvGrpSpPr/>
            <p:nvPr/>
          </p:nvGrpSpPr>
          <p:grpSpPr>
            <a:xfrm>
              <a:off x="0" y="0"/>
              <a:ext cx="1292545" cy="1274960"/>
              <a:chOff x="0" y="0"/>
              <a:chExt cx="812800" cy="801742"/>
            </a:xfrm>
          </p:grpSpPr>
          <p:sp>
            <p:nvSpPr>
              <p:cNvPr id="40" name="Freeform 40"/>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1" name="TextBox 41"/>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05</a:t>
                </a:r>
              </a:p>
            </p:txBody>
          </p:sp>
        </p:grpSp>
        <p:grpSp>
          <p:nvGrpSpPr>
            <p:cNvPr id="42" name="Group 42"/>
            <p:cNvGrpSpPr/>
            <p:nvPr/>
          </p:nvGrpSpPr>
          <p:grpSpPr>
            <a:xfrm>
              <a:off x="0" y="1553173"/>
              <a:ext cx="1292545" cy="1274960"/>
              <a:chOff x="0" y="0"/>
              <a:chExt cx="812800" cy="801742"/>
            </a:xfrm>
          </p:grpSpPr>
          <p:sp>
            <p:nvSpPr>
              <p:cNvPr id="43" name="Freeform 43"/>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4" name="TextBox 44"/>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06</a:t>
                </a:r>
              </a:p>
            </p:txBody>
          </p:sp>
        </p:grpSp>
        <p:grpSp>
          <p:nvGrpSpPr>
            <p:cNvPr id="45" name="Group 45"/>
            <p:cNvGrpSpPr/>
            <p:nvPr/>
          </p:nvGrpSpPr>
          <p:grpSpPr>
            <a:xfrm>
              <a:off x="0" y="3106346"/>
              <a:ext cx="1292545" cy="1274960"/>
              <a:chOff x="0" y="0"/>
              <a:chExt cx="812800" cy="801742"/>
            </a:xfrm>
          </p:grpSpPr>
          <p:sp>
            <p:nvSpPr>
              <p:cNvPr id="46" name="Freeform 46"/>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7" name="TextBox 47"/>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a:ea typeface="Garet Bold"/>
                    <a:cs typeface="Garet Bold"/>
                    <a:sym typeface="Garet Bold"/>
                  </a:rPr>
                  <a:t>07</a:t>
                </a:r>
              </a:p>
            </p:txBody>
          </p:sp>
        </p:grpSp>
        <p:sp>
          <p:nvSpPr>
            <p:cNvPr id="50" name="TextBox 50"/>
            <p:cNvSpPr txBox="1"/>
            <p:nvPr/>
          </p:nvSpPr>
          <p:spPr>
            <a:xfrm>
              <a:off x="100980" y="4654469"/>
              <a:ext cx="1090585" cy="1179029"/>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a:ea typeface="Garet Bold"/>
                  <a:cs typeface="Garet Bold"/>
                  <a:sym typeface="Garet Bold"/>
                </a:rPr>
                <a:t>06</a:t>
              </a:r>
            </a:p>
          </p:txBody>
        </p:sp>
      </p:grpSp>
      <p:sp>
        <p:nvSpPr>
          <p:cNvPr id="51" name="TextBox 51"/>
          <p:cNvSpPr txBox="1"/>
          <p:nvPr/>
        </p:nvSpPr>
        <p:spPr>
          <a:xfrm>
            <a:off x="12039600" y="3272560"/>
            <a:ext cx="3546248"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تعريف الاتصال</a:t>
            </a:r>
          </a:p>
        </p:txBody>
      </p:sp>
      <p:sp>
        <p:nvSpPr>
          <p:cNvPr id="52" name="TextBox 52"/>
          <p:cNvSpPr txBox="1"/>
          <p:nvPr/>
        </p:nvSpPr>
        <p:spPr>
          <a:xfrm>
            <a:off x="11839758" y="4333384"/>
            <a:ext cx="37905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أهمية الاتصال</a:t>
            </a:r>
          </a:p>
        </p:txBody>
      </p:sp>
      <p:sp>
        <p:nvSpPr>
          <p:cNvPr id="53" name="TextBox 53"/>
          <p:cNvSpPr txBox="1"/>
          <p:nvPr/>
        </p:nvSpPr>
        <p:spPr>
          <a:xfrm>
            <a:off x="11963400" y="5490752"/>
            <a:ext cx="36381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عناصر الاتصال</a:t>
            </a:r>
          </a:p>
        </p:txBody>
      </p:sp>
      <p:sp>
        <p:nvSpPr>
          <p:cNvPr id="54" name="TextBox 54"/>
          <p:cNvSpPr txBox="1"/>
          <p:nvPr/>
        </p:nvSpPr>
        <p:spPr>
          <a:xfrm>
            <a:off x="12103152" y="6702622"/>
            <a:ext cx="3546248"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أنواع الاتصال</a:t>
            </a:r>
          </a:p>
        </p:txBody>
      </p:sp>
      <p:sp>
        <p:nvSpPr>
          <p:cNvPr id="55" name="TextBox 55"/>
          <p:cNvSpPr txBox="1"/>
          <p:nvPr/>
        </p:nvSpPr>
        <p:spPr>
          <a:xfrm>
            <a:off x="7099837" y="3295495"/>
            <a:ext cx="328113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وسائل الاتصال</a:t>
            </a:r>
          </a:p>
        </p:txBody>
      </p:sp>
      <p:sp>
        <p:nvSpPr>
          <p:cNvPr id="56" name="TextBox 56"/>
          <p:cNvSpPr txBox="1"/>
          <p:nvPr/>
        </p:nvSpPr>
        <p:spPr>
          <a:xfrm>
            <a:off x="6638227" y="4420153"/>
            <a:ext cx="4102768" cy="1084271"/>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خصائص الاتصال الفعال</a:t>
            </a:r>
          </a:p>
        </p:txBody>
      </p:sp>
      <p:sp>
        <p:nvSpPr>
          <p:cNvPr id="58" name="TextBox 58"/>
          <p:cNvSpPr txBox="1"/>
          <p:nvPr/>
        </p:nvSpPr>
        <p:spPr>
          <a:xfrm>
            <a:off x="6758534" y="5744014"/>
            <a:ext cx="3862155"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معوقات الاتصال</a:t>
            </a:r>
          </a:p>
        </p:txBody>
      </p:sp>
      <p:grpSp>
        <p:nvGrpSpPr>
          <p:cNvPr id="60" name="Group 8"/>
          <p:cNvGrpSpPr/>
          <p:nvPr/>
        </p:nvGrpSpPr>
        <p:grpSpPr>
          <a:xfrm>
            <a:off x="0" y="6690087"/>
            <a:ext cx="1028700" cy="3177813"/>
            <a:chOff x="0" y="0"/>
            <a:chExt cx="812800" cy="2510865"/>
          </a:xfrm>
        </p:grpSpPr>
        <p:sp>
          <p:nvSpPr>
            <p:cNvPr id="6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64" name="TextBox 63"/>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2</a:t>
            </a:r>
            <a:endParaRPr lang="en-US" sz="3200" b="1" dirty="0">
              <a:solidFill>
                <a:schemeClr val="bg1"/>
              </a:solidFill>
            </a:endParaRPr>
          </a:p>
        </p:txBody>
      </p:sp>
      <p:sp>
        <p:nvSpPr>
          <p:cNvPr id="6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93606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10287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16" name="TextBox 16"/>
          <p:cNvSpPr txBox="1"/>
          <p:nvPr/>
        </p:nvSpPr>
        <p:spPr>
          <a:xfrm>
            <a:off x="7162800" y="1485900"/>
            <a:ext cx="10488049" cy="1477328"/>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تعريف الاتصال</a:t>
            </a:r>
          </a:p>
          <a:p>
            <a:pPr algn="r" rtl="1"/>
            <a:r>
              <a:rPr lang="en-US" sz="4800" b="1" dirty="0">
                <a:solidFill>
                  <a:srgbClr val="000000"/>
                </a:solidFill>
                <a:latin typeface="Tajawal Bold"/>
                <a:ea typeface="Tajawal Bold"/>
                <a:cs typeface="Tajawal Bold"/>
                <a:sym typeface="League Spartan"/>
                <a:rtl/>
              </a:rPr>
              <a:t>Definition Of Communication</a:t>
            </a: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3</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pic>
        <p:nvPicPr>
          <p:cNvPr id="27" name="Picture 4"/>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4125" y="3073435"/>
            <a:ext cx="4038600" cy="492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مستطيل 27"/>
          <p:cNvSpPr>
            <a:spLocks noChangeArrowheads="1"/>
          </p:cNvSpPr>
          <p:nvPr/>
        </p:nvSpPr>
        <p:spPr bwMode="auto">
          <a:xfrm>
            <a:off x="8153400" y="4457700"/>
            <a:ext cx="9448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a:lnSpc>
                <a:spcPct val="250000"/>
              </a:lnSpc>
              <a:spcBef>
                <a:spcPct val="0"/>
              </a:spcBef>
              <a:buFontTx/>
              <a:buNone/>
            </a:pPr>
            <a:r>
              <a:rPr lang="ar-SA" altLang="en-US" sz="3600" b="1" dirty="0">
                <a:solidFill>
                  <a:srgbClr val="002060"/>
                </a:solidFill>
                <a:latin typeface="Tajawal Bold" panose="020B0604020202020204" charset="-78"/>
                <a:cs typeface="Tajawal Bold" panose="020B0604020202020204" charset="-78"/>
              </a:rPr>
              <a:t>عملية نقل المعلومات من شخص إلى آخر بهدف إيجاد نوع من التفاهم المتبادل بينهما</a:t>
            </a:r>
          </a:p>
        </p:txBody>
      </p:sp>
    </p:spTree>
    <p:extLst>
      <p:ext uri="{BB962C8B-B14F-4D97-AF65-F5344CB8AC3E}">
        <p14:creationId xmlns:p14="http://schemas.microsoft.com/office/powerpoint/2010/main" val="31567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7011703" y="1713301"/>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stretch>
              <a:fillRect/>
            </a:stretch>
          </a:blipFill>
          <a:ln cap="sq">
            <a:noFill/>
            <a:prstDash val="solid"/>
            <a:miter/>
          </a:ln>
        </p:spPr>
        <p:txBody>
          <a:bodyPr/>
          <a:lstStyle/>
          <a:p>
            <a:endParaRPr lang="en-US" sz="2000"/>
          </a:p>
        </p:txBody>
      </p:sp>
      <p:sp>
        <p:nvSpPr>
          <p:cNvPr id="4" name="Freeform 4"/>
          <p:cNvSpPr/>
          <p:nvPr/>
        </p:nvSpPr>
        <p:spPr>
          <a:xfrm>
            <a:off x="9144000" y="1713301"/>
            <a:ext cx="1979897" cy="1685387"/>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stretch>
              <a:fillRect/>
            </a:stretch>
          </a:blipFill>
          <a:ln cap="sq">
            <a:noFill/>
            <a:prstDash val="solid"/>
            <a:miter/>
          </a:ln>
        </p:spPr>
        <p:txBody>
          <a:bodyPr/>
          <a:lstStyle/>
          <a:p>
            <a:endParaRPr lang="en-US" sz="2000"/>
          </a:p>
        </p:txBody>
      </p:sp>
      <p:sp>
        <p:nvSpPr>
          <p:cNvPr id="5" name="Freeform 5"/>
          <p:cNvSpPr/>
          <p:nvPr/>
        </p:nvSpPr>
        <p:spPr>
          <a:xfrm flipH="1">
            <a:off x="5977776" y="3695700"/>
            <a:ext cx="1979897" cy="1685387"/>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3"/>
            <a:stretch>
              <a:fillRect/>
            </a:stretch>
          </a:blipFill>
          <a:ln cap="sq">
            <a:noFill/>
            <a:prstDash val="solid"/>
            <a:miter/>
          </a:ln>
        </p:spPr>
        <p:txBody>
          <a:bodyPr/>
          <a:lstStyle/>
          <a:p>
            <a:endParaRPr lang="en-US" sz="2000"/>
          </a:p>
        </p:txBody>
      </p:sp>
      <p:sp>
        <p:nvSpPr>
          <p:cNvPr id="6" name="Freeform 6"/>
          <p:cNvSpPr/>
          <p:nvPr/>
        </p:nvSpPr>
        <p:spPr>
          <a:xfrm>
            <a:off x="7329402" y="4919727"/>
            <a:ext cx="4107646" cy="3619863"/>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4"/>
            <a:stretch>
              <a:fillRect/>
            </a:stretch>
          </a:blipFill>
        </p:spPr>
        <p:txBody>
          <a:bodyPr/>
          <a:lstStyle/>
          <a:p>
            <a:endParaRPr lang="en-US" sz="2000"/>
          </a:p>
        </p:txBody>
      </p:sp>
      <p:sp>
        <p:nvSpPr>
          <p:cNvPr id="7" name="Freeform 7"/>
          <p:cNvSpPr/>
          <p:nvPr/>
        </p:nvSpPr>
        <p:spPr>
          <a:xfrm>
            <a:off x="10223289" y="3695700"/>
            <a:ext cx="1979897" cy="1685387"/>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3"/>
            <a:stretch>
              <a:fillRect/>
            </a:stretch>
          </a:blipFill>
          <a:ln cap="sq">
            <a:noFill/>
            <a:prstDash val="solid"/>
            <a:miter/>
          </a:ln>
        </p:spPr>
        <p:txBody>
          <a:bodyPr/>
          <a:lstStyle/>
          <a:p>
            <a:endParaRPr lang="en-US" sz="2000"/>
          </a:p>
        </p:txBody>
      </p:sp>
      <p:sp>
        <p:nvSpPr>
          <p:cNvPr id="8" name="Freeform 8"/>
          <p:cNvSpPr/>
          <p:nvPr/>
        </p:nvSpPr>
        <p:spPr>
          <a:xfrm flipH="1">
            <a:off x="5470953" y="5881273"/>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stretch>
              <a:fillRect/>
            </a:stretch>
          </a:blipFill>
          <a:ln cap="sq">
            <a:noFill/>
            <a:prstDash val="solid"/>
            <a:miter/>
          </a:ln>
        </p:spPr>
        <p:txBody>
          <a:bodyPr/>
          <a:lstStyle/>
          <a:p>
            <a:endParaRPr lang="en-US" sz="2000"/>
          </a:p>
        </p:txBody>
      </p:sp>
      <p:sp>
        <p:nvSpPr>
          <p:cNvPr id="9" name="Freeform 9"/>
          <p:cNvSpPr/>
          <p:nvPr/>
        </p:nvSpPr>
        <p:spPr>
          <a:xfrm>
            <a:off x="10819977" y="5881273"/>
            <a:ext cx="1979897" cy="1685387"/>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3"/>
            <a:stretch>
              <a:fillRect/>
            </a:stretch>
          </a:blipFill>
          <a:ln cap="sq">
            <a:noFill/>
            <a:prstDash val="solid"/>
            <a:miter/>
          </a:ln>
        </p:spPr>
        <p:txBody>
          <a:bodyPr/>
          <a:lstStyle/>
          <a:p>
            <a:endParaRPr lang="en-US" sz="2000"/>
          </a:p>
        </p:txBody>
      </p:sp>
      <p:sp>
        <p:nvSpPr>
          <p:cNvPr id="11" name="Freeform 11"/>
          <p:cNvSpPr/>
          <p:nvPr/>
        </p:nvSpPr>
        <p:spPr>
          <a:xfrm>
            <a:off x="3963704" y="7849898"/>
            <a:ext cx="1979897" cy="1685387"/>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3"/>
            <a:stretch>
              <a:fillRect/>
            </a:stretch>
          </a:blipFill>
          <a:ln cap="sq">
            <a:noFill/>
            <a:prstDash val="solid"/>
            <a:miter/>
          </a:ln>
        </p:spPr>
        <p:txBody>
          <a:bodyPr/>
          <a:lstStyle/>
          <a:p>
            <a:endParaRPr lang="en-US" sz="2000"/>
          </a:p>
        </p:txBody>
      </p:sp>
      <p:sp>
        <p:nvSpPr>
          <p:cNvPr id="14" name="Freeform 14"/>
          <p:cNvSpPr/>
          <p:nvPr/>
        </p:nvSpPr>
        <p:spPr>
          <a:xfrm>
            <a:off x="7467600" y="5905500"/>
            <a:ext cx="2971800" cy="2362200"/>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5"/>
            <a:stretch>
              <a:fillRect/>
            </a:stretch>
          </a:blipFill>
        </p:spPr>
        <p:txBody>
          <a:bodyPr/>
          <a:lstStyle/>
          <a:p>
            <a:endParaRPr lang="en-US" sz="2000"/>
          </a:p>
        </p:txBody>
      </p:sp>
      <p:sp>
        <p:nvSpPr>
          <p:cNvPr id="16" name="Freeform 16"/>
          <p:cNvSpPr/>
          <p:nvPr/>
        </p:nvSpPr>
        <p:spPr>
          <a:xfrm rot="-6959729">
            <a:off x="17606998" y="-451906"/>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6"/>
            <a:stretch>
              <a:fillRect/>
            </a:stretch>
          </a:blipFill>
        </p:spPr>
        <p:txBody>
          <a:bodyPr/>
          <a:lstStyle/>
          <a:p>
            <a:endParaRPr lang="en-US"/>
          </a:p>
        </p:txBody>
      </p:sp>
      <p:sp>
        <p:nvSpPr>
          <p:cNvPr id="17" name="Freeform 17"/>
          <p:cNvSpPr/>
          <p:nvPr/>
        </p:nvSpPr>
        <p:spPr>
          <a:xfrm>
            <a:off x="-372621" y="-53912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7"/>
            <a:stretch>
              <a:fillRect/>
            </a:stretch>
          </a:blipFill>
        </p:spPr>
        <p:txBody>
          <a:bodyPr/>
          <a:lstStyle/>
          <a:p>
            <a:endParaRPr lang="en-US"/>
          </a:p>
        </p:txBody>
      </p:sp>
      <p:sp>
        <p:nvSpPr>
          <p:cNvPr id="18" name="Freeform 18"/>
          <p:cNvSpPr/>
          <p:nvPr/>
        </p:nvSpPr>
        <p:spPr>
          <a:xfrm>
            <a:off x="17484768" y="9415409"/>
            <a:ext cx="1283418" cy="1743183"/>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7"/>
            <a:stretch>
              <a:fillRect/>
            </a:stretch>
          </a:blipFill>
        </p:spPr>
        <p:txBody>
          <a:bodyPr/>
          <a:lstStyle/>
          <a:p>
            <a:endParaRPr lang="en-US"/>
          </a:p>
        </p:txBody>
      </p:sp>
      <p:sp>
        <p:nvSpPr>
          <p:cNvPr id="19"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8"/>
            <a:stretch>
              <a:fillRect/>
            </a:stretch>
          </a:blipFill>
        </p:spPr>
        <p:txBody>
          <a:bodyPr/>
          <a:lstStyle/>
          <a:p>
            <a:endParaRPr lang="en-US"/>
          </a:p>
        </p:txBody>
      </p:sp>
      <p:sp>
        <p:nvSpPr>
          <p:cNvPr id="26" name="TextBox 26"/>
          <p:cNvSpPr txBox="1"/>
          <p:nvPr/>
        </p:nvSpPr>
        <p:spPr>
          <a:xfrm>
            <a:off x="9743109" y="2338825"/>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1</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38" name="TextBox 38"/>
          <p:cNvSpPr txBox="1"/>
          <p:nvPr/>
        </p:nvSpPr>
        <p:spPr>
          <a:xfrm>
            <a:off x="1371600" y="2298391"/>
            <a:ext cx="5528665" cy="423193"/>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000" b="1" dirty="0">
                <a:latin typeface="Tajawal Bold" panose="020B0604020202020204" charset="-78"/>
                <a:cs typeface="Tajawal Bold" panose="020B0604020202020204" charset="-78"/>
              </a:rPr>
              <a:t>تعد همزة الوصل بين المدير ومراكز الأداء .</a:t>
            </a:r>
          </a:p>
        </p:txBody>
      </p:sp>
      <p:sp>
        <p:nvSpPr>
          <p:cNvPr id="39" name="TextBox 39"/>
          <p:cNvSpPr txBox="1"/>
          <p:nvPr/>
        </p:nvSpPr>
        <p:spPr>
          <a:xfrm>
            <a:off x="11314396" y="2298391"/>
            <a:ext cx="6211604" cy="884858"/>
          </a:xfrm>
          <a:prstGeom prst="rect">
            <a:avLst/>
          </a:prstGeom>
        </p:spPr>
        <p:txBody>
          <a:bodyPr wrap="square" lIns="0" tIns="0" rIns="0" bIns="0" rtlCol="0" anchor="t">
            <a:spAutoFit/>
          </a:bodyPr>
          <a:lstStyle/>
          <a:p>
            <a:pPr algn="ctr" rtl="1">
              <a:lnSpc>
                <a:spcPct val="150000"/>
              </a:lnSpc>
              <a:spcBef>
                <a:spcPct val="0"/>
              </a:spcBef>
              <a:buFontTx/>
              <a:buNone/>
            </a:pPr>
            <a:r>
              <a:rPr lang="ar-SA" altLang="en-US" sz="2000" b="1" dirty="0">
                <a:latin typeface="Tajawal Bold" panose="020B0604020202020204" charset="-78"/>
                <a:cs typeface="Tajawal Bold" panose="020B0604020202020204" charset="-78"/>
              </a:rPr>
              <a:t>تساعد الأفراد على فهم وإدراك طبيعة الأعمال والمهام التي يقومون بها.</a:t>
            </a:r>
          </a:p>
        </p:txBody>
      </p:sp>
      <p:sp>
        <p:nvSpPr>
          <p:cNvPr id="40" name="TextBox 40"/>
          <p:cNvSpPr txBox="1"/>
          <p:nvPr/>
        </p:nvSpPr>
        <p:spPr>
          <a:xfrm>
            <a:off x="12361028" y="4278995"/>
            <a:ext cx="5164972" cy="884858"/>
          </a:xfrm>
          <a:prstGeom prst="rect">
            <a:avLst/>
          </a:prstGeom>
        </p:spPr>
        <p:txBody>
          <a:bodyPr wrap="square" lIns="0" tIns="0" rIns="0" bIns="0" rtlCol="0" anchor="t">
            <a:spAutoFit/>
          </a:bodyPr>
          <a:lstStyle/>
          <a:p>
            <a:pPr algn="ctr" rtl="1">
              <a:lnSpc>
                <a:spcPct val="150000"/>
              </a:lnSpc>
              <a:spcBef>
                <a:spcPct val="0"/>
              </a:spcBef>
              <a:buFontTx/>
              <a:buNone/>
            </a:pPr>
            <a:r>
              <a:rPr lang="ar-SA" altLang="en-US" sz="2000" b="1" dirty="0">
                <a:latin typeface="Tajawal" panose="00000500000000000000" pitchFamily="2" charset="-78"/>
                <a:cs typeface="Tajawal" panose="00000500000000000000" pitchFamily="2" charset="-78"/>
              </a:rPr>
              <a:t>تساعد على تنمية العلاقات الإنسانية داخل المنظمة وخلق تعاون مشترك بين الأفراد.</a:t>
            </a:r>
          </a:p>
        </p:txBody>
      </p:sp>
      <p:sp>
        <p:nvSpPr>
          <p:cNvPr id="41" name="TextBox 41"/>
          <p:cNvSpPr txBox="1"/>
          <p:nvPr/>
        </p:nvSpPr>
        <p:spPr>
          <a:xfrm>
            <a:off x="1295400" y="4278995"/>
            <a:ext cx="4556553" cy="884858"/>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000" b="1" dirty="0">
                <a:latin typeface="Tajawal Bold" panose="020B0604020202020204" charset="-78"/>
                <a:cs typeface="Tajawal Bold" panose="020B0604020202020204" charset="-78"/>
              </a:rPr>
              <a:t>تساعد على تحديد دور كل فرد في المنشأة ومكانته في التنظيم وإجراءات العمل.</a:t>
            </a:r>
          </a:p>
        </p:txBody>
      </p:sp>
      <p:sp>
        <p:nvSpPr>
          <p:cNvPr id="42" name="TextBox 42"/>
          <p:cNvSpPr txBox="1"/>
          <p:nvPr/>
        </p:nvSpPr>
        <p:spPr>
          <a:xfrm>
            <a:off x="914400" y="6462778"/>
            <a:ext cx="4495800" cy="884858"/>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000" b="1" dirty="0">
                <a:latin typeface="Tajawal Bold" panose="020B0604020202020204" charset="-78"/>
                <a:cs typeface="Tajawal Bold" panose="020B0604020202020204" charset="-78"/>
              </a:rPr>
              <a:t>تعد الوسيلة الأساسية لتوحيد وتنسيق الجهود المختلفة في التنظيم.</a:t>
            </a:r>
          </a:p>
        </p:txBody>
      </p:sp>
      <p:sp>
        <p:nvSpPr>
          <p:cNvPr id="43" name="TextBox 43"/>
          <p:cNvSpPr txBox="1"/>
          <p:nvPr/>
        </p:nvSpPr>
        <p:spPr>
          <a:xfrm>
            <a:off x="12761669" y="6438007"/>
            <a:ext cx="5164972" cy="884858"/>
          </a:xfrm>
          <a:prstGeom prst="rect">
            <a:avLst/>
          </a:prstGeom>
        </p:spPr>
        <p:txBody>
          <a:bodyPr wrap="square" lIns="0" tIns="0" rIns="0" bIns="0" rtlCol="0" anchor="t">
            <a:spAutoFit/>
          </a:bodyPr>
          <a:lstStyle/>
          <a:p>
            <a:pPr algn="ctr" rtl="1">
              <a:lnSpc>
                <a:spcPct val="150000"/>
              </a:lnSpc>
              <a:buFont typeface="Arial" panose="020B0604020202020204" pitchFamily="34" charset="0"/>
              <a:buNone/>
            </a:pPr>
            <a:r>
              <a:rPr lang="ar-SA" altLang="en-US" sz="2000" b="1" dirty="0">
                <a:latin typeface="Tajawal Bold" panose="020B0604020202020204" charset="-78"/>
                <a:cs typeface="Tajawal Bold" panose="020B0604020202020204" charset="-78"/>
              </a:rPr>
              <a:t>تساعد على معرفة معوقات العمل وهل هي نابعة من التنظيم نفسه أم من الأفراد.</a:t>
            </a:r>
          </a:p>
        </p:txBody>
      </p:sp>
      <p:sp>
        <p:nvSpPr>
          <p:cNvPr id="47" name="TextBox 47"/>
          <p:cNvSpPr txBox="1"/>
          <p:nvPr/>
        </p:nvSpPr>
        <p:spPr>
          <a:xfrm>
            <a:off x="6096000" y="8420100"/>
            <a:ext cx="8002303" cy="884858"/>
          </a:xfrm>
          <a:prstGeom prst="rect">
            <a:avLst/>
          </a:prstGeom>
        </p:spPr>
        <p:txBody>
          <a:bodyPr wrap="square" lIns="0" tIns="0" rIns="0" bIns="0" rtlCol="0" anchor="t">
            <a:spAutoFit/>
          </a:bodyPr>
          <a:lstStyle/>
          <a:p>
            <a:pPr algn="just" rtl="1">
              <a:lnSpc>
                <a:spcPct val="150000"/>
              </a:lnSpc>
              <a:spcBef>
                <a:spcPct val="0"/>
              </a:spcBef>
              <a:spcAft>
                <a:spcPts val="800"/>
              </a:spcAft>
              <a:buFont typeface="Arial" panose="020B0604020202020204" pitchFamily="34" charset="0"/>
              <a:buNone/>
            </a:pPr>
            <a:r>
              <a:rPr lang="ar-SA" altLang="en-US" sz="2000" b="1" dirty="0">
                <a:latin typeface="Tajawal Bold" panose="020B0604020202020204" charset="-78"/>
                <a:cs typeface="Tajawal Bold" panose="020B0604020202020204" charset="-78"/>
              </a:rPr>
              <a:t>تمثل جزءً كبيراً من أعمال المديرين اليومية فحوالي 75% من أوقاتهم تقضى في الاتصالات الإدارية.</a:t>
            </a:r>
          </a:p>
        </p:txBody>
      </p:sp>
      <p:sp>
        <p:nvSpPr>
          <p:cNvPr id="62" name="TextBox 26"/>
          <p:cNvSpPr txBox="1"/>
          <p:nvPr/>
        </p:nvSpPr>
        <p:spPr>
          <a:xfrm>
            <a:off x="10820400" y="4356366"/>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2</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3" name="TextBox 26"/>
          <p:cNvSpPr txBox="1"/>
          <p:nvPr/>
        </p:nvSpPr>
        <p:spPr>
          <a:xfrm>
            <a:off x="11430000" y="6513901"/>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3</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4" name="TextBox 26"/>
          <p:cNvSpPr txBox="1"/>
          <p:nvPr/>
        </p:nvSpPr>
        <p:spPr>
          <a:xfrm>
            <a:off x="7899564" y="2322901"/>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4</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5" name="TextBox 26"/>
          <p:cNvSpPr txBox="1"/>
          <p:nvPr/>
        </p:nvSpPr>
        <p:spPr>
          <a:xfrm>
            <a:off x="6908964" y="4356366"/>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5</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6" name="TextBox 26"/>
          <p:cNvSpPr txBox="1"/>
          <p:nvPr/>
        </p:nvSpPr>
        <p:spPr>
          <a:xfrm>
            <a:off x="6378205" y="6513901"/>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6</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7" name="TextBox 26"/>
          <p:cNvSpPr txBox="1"/>
          <p:nvPr/>
        </p:nvSpPr>
        <p:spPr>
          <a:xfrm>
            <a:off x="4573304" y="8535698"/>
            <a:ext cx="530759" cy="480901"/>
          </a:xfrm>
          <a:prstGeom prst="rect">
            <a:avLst/>
          </a:prstGeom>
        </p:spPr>
        <p:txBody>
          <a:bodyPr lIns="0" tIns="0" rIns="0" bIns="0" rtlCol="0" anchor="t">
            <a:spAutoFit/>
          </a:bodyPr>
          <a:lstStyle/>
          <a:p>
            <a:pPr algn="ctr">
              <a:lnSpc>
                <a:spcPts val="3359"/>
              </a:lnSpc>
            </a:pPr>
            <a:r>
              <a:rPr lang="ar-EG" sz="3600" b="1" dirty="0">
                <a:solidFill>
                  <a:srgbClr val="FFFFFF"/>
                </a:solidFill>
                <a:latin typeface="Tajawal" panose="00000500000000000000" pitchFamily="2" charset="-78"/>
                <a:ea typeface="Canva Sans Bold"/>
                <a:cs typeface="Tajawal" panose="00000500000000000000" pitchFamily="2" charset="-78"/>
                <a:sym typeface="Canva Sans Bold"/>
              </a:rPr>
              <a:t>7</a:t>
            </a:r>
            <a:endParaRPr lang="en-US" sz="36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sz="2000"/>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sz="2000"/>
            </a:p>
          </p:txBody>
        </p:sp>
      </p:grpSp>
      <p:grpSp>
        <p:nvGrpSpPr>
          <p:cNvPr id="71" name="Group 48"/>
          <p:cNvGrpSpPr/>
          <p:nvPr/>
        </p:nvGrpSpPr>
        <p:grpSpPr>
          <a:xfrm>
            <a:off x="0" y="0"/>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6" name="Rounded Rectangle 75"/>
          <p:cNvSpPr/>
          <p:nvPr/>
        </p:nvSpPr>
        <p:spPr>
          <a:xfrm>
            <a:off x="6019800" y="125346"/>
            <a:ext cx="6858000" cy="1208153"/>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51"/>
          <p:cNvSpPr txBox="1"/>
          <p:nvPr/>
        </p:nvSpPr>
        <p:spPr>
          <a:xfrm>
            <a:off x="5486400" y="266700"/>
            <a:ext cx="7924800"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أهمية الاتصال</a:t>
            </a:r>
          </a:p>
          <a:p>
            <a:pPr algn="ctr" rtl="1">
              <a:spcBef>
                <a:spcPct val="0"/>
              </a:spcBef>
            </a:pPr>
            <a:r>
              <a:rPr lang="en-US" sz="3200" b="1" dirty="0">
                <a:solidFill>
                  <a:schemeClr val="bg1"/>
                </a:solidFill>
                <a:latin typeface="Tajawal Bold"/>
                <a:ea typeface="Tajawal Bold"/>
                <a:cs typeface="Tajawal Bold"/>
                <a:sym typeface="Tajawal Bold"/>
                <a:rtl/>
              </a:rPr>
              <a:t>The Importance Of Communication</a:t>
            </a:r>
          </a:p>
        </p:txBody>
      </p:sp>
      <p:sp>
        <p:nvSpPr>
          <p:cNvPr id="8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9"/>
            <a:stretch>
              <a:fillRect/>
            </a:stretch>
          </a:blipFill>
        </p:spPr>
        <p:txBody>
          <a:bodyPr/>
          <a:lstStyle/>
          <a:p>
            <a:endParaRPr lang="en-US"/>
          </a:p>
        </p:txBody>
      </p:sp>
      <p:sp>
        <p:nvSpPr>
          <p:cNvPr id="82" name="TextBox 8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4</a:t>
            </a:r>
          </a:p>
        </p:txBody>
      </p:sp>
      <p:sp>
        <p:nvSpPr>
          <p:cNvPr id="1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978122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3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934200" y="2247900"/>
            <a:ext cx="4419599" cy="13142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9677400" y="4772805"/>
            <a:ext cx="1828800" cy="137741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959368" y="3883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858000" y="26289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عناصر الاتصال</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177344" y="4305300"/>
            <a:ext cx="122150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3025989" y="4468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0444444" y="44687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2514600" y="4762500"/>
            <a:ext cx="1371600" cy="137741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7170762" y="4801730"/>
            <a:ext cx="1828800" cy="137741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0" name="AutoShape 44"/>
          <p:cNvSpPr/>
          <p:nvPr/>
        </p:nvSpPr>
        <p:spPr>
          <a:xfrm rot="5400000">
            <a:off x="7894478" y="44526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2" name="Rectangle 61"/>
          <p:cNvSpPr/>
          <p:nvPr/>
        </p:nvSpPr>
        <p:spPr>
          <a:xfrm>
            <a:off x="9372600" y="5219700"/>
            <a:ext cx="25908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الوسيلة</a:t>
            </a:r>
          </a:p>
        </p:txBody>
      </p:sp>
      <p:sp>
        <p:nvSpPr>
          <p:cNvPr id="63" name="Rectangle 62"/>
          <p:cNvSpPr/>
          <p:nvPr/>
        </p:nvSpPr>
        <p:spPr>
          <a:xfrm>
            <a:off x="6896100" y="5194874"/>
            <a:ext cx="25146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المستقبل</a:t>
            </a:r>
          </a:p>
        </p:txBody>
      </p:sp>
      <p:sp>
        <p:nvSpPr>
          <p:cNvPr id="64" name="Rectangle 63"/>
          <p:cNvSpPr/>
          <p:nvPr/>
        </p:nvSpPr>
        <p:spPr>
          <a:xfrm>
            <a:off x="2016564" y="5216632"/>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التشويش</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5</a:t>
            </a:r>
          </a:p>
        </p:txBody>
      </p:sp>
      <p:grpSp>
        <p:nvGrpSpPr>
          <p:cNvPr id="65" name="Group 12"/>
          <p:cNvGrpSpPr/>
          <p:nvPr/>
        </p:nvGrpSpPr>
        <p:grpSpPr>
          <a:xfrm>
            <a:off x="14859000" y="4762500"/>
            <a:ext cx="1676400" cy="1377410"/>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44"/>
          <p:cNvSpPr/>
          <p:nvPr/>
        </p:nvSpPr>
        <p:spPr>
          <a:xfrm rot="5400000">
            <a:off x="15245044" y="445846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Rectangle 68"/>
          <p:cNvSpPr/>
          <p:nvPr/>
        </p:nvSpPr>
        <p:spPr>
          <a:xfrm>
            <a:off x="14546238" y="52197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المرسل</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عناصر الاتصال</a:t>
            </a:r>
          </a:p>
          <a:p>
            <a:pPr algn="ctr" rtl="1">
              <a:spcBef>
                <a:spcPct val="0"/>
              </a:spcBef>
            </a:pPr>
            <a:r>
              <a:rPr lang="en-US" sz="3200" b="1" dirty="0">
                <a:solidFill>
                  <a:schemeClr val="bg1"/>
                </a:solidFill>
                <a:latin typeface="Tajawal Bold"/>
                <a:ea typeface="Tajawal Bold"/>
                <a:cs typeface="Tajawal Bold"/>
                <a:sym typeface="Tajawal Bold"/>
                <a:rtl/>
              </a:rPr>
              <a:t>Elements Of Communication</a:t>
            </a:r>
          </a:p>
        </p:txBody>
      </p:sp>
      <p:grpSp>
        <p:nvGrpSpPr>
          <p:cNvPr id="45" name="Group 12"/>
          <p:cNvGrpSpPr/>
          <p:nvPr/>
        </p:nvGrpSpPr>
        <p:grpSpPr>
          <a:xfrm>
            <a:off x="4659086" y="4756690"/>
            <a:ext cx="1828800" cy="1377410"/>
            <a:chOff x="0" y="0"/>
            <a:chExt cx="1091506" cy="171231"/>
          </a:xfrm>
        </p:grpSpPr>
        <p:sp>
          <p:nvSpPr>
            <p:cNvPr id="4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4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48" name="AutoShape 44"/>
          <p:cNvSpPr/>
          <p:nvPr/>
        </p:nvSpPr>
        <p:spPr>
          <a:xfrm rot="5400000">
            <a:off x="5162164" y="4452656"/>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49" name="Group 12"/>
          <p:cNvGrpSpPr/>
          <p:nvPr/>
        </p:nvGrpSpPr>
        <p:grpSpPr>
          <a:xfrm>
            <a:off x="12115800" y="4832890"/>
            <a:ext cx="1828800" cy="1377410"/>
            <a:chOff x="0" y="0"/>
            <a:chExt cx="1091506" cy="171231"/>
          </a:xfrm>
        </p:grpSpPr>
        <p:sp>
          <p:nvSpPr>
            <p:cNvPr id="50"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1"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52" name="AutoShape 44"/>
          <p:cNvSpPr/>
          <p:nvPr/>
        </p:nvSpPr>
        <p:spPr>
          <a:xfrm rot="5400000">
            <a:off x="12882844" y="45288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53" name="Rectangle 52"/>
          <p:cNvSpPr/>
          <p:nvPr/>
        </p:nvSpPr>
        <p:spPr>
          <a:xfrm>
            <a:off x="11725637" y="5220636"/>
            <a:ext cx="25908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الرسالة</a:t>
            </a:r>
          </a:p>
        </p:txBody>
      </p:sp>
      <p:sp>
        <p:nvSpPr>
          <p:cNvPr id="61" name="Rectangle 60"/>
          <p:cNvSpPr/>
          <p:nvPr/>
        </p:nvSpPr>
        <p:spPr>
          <a:xfrm>
            <a:off x="4298558" y="5216632"/>
            <a:ext cx="25146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التغذية الراجعة</a:t>
            </a:r>
          </a:p>
        </p:txBody>
      </p:sp>
    </p:spTree>
    <p:extLst>
      <p:ext uri="{BB962C8B-B14F-4D97-AF65-F5344CB8AC3E}">
        <p14:creationId xmlns:p14="http://schemas.microsoft.com/office/powerpoint/2010/main" val="369201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6</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عناصر الاتصال</a:t>
            </a:r>
          </a:p>
          <a:p>
            <a:pPr algn="ctr" rtl="1">
              <a:spcBef>
                <a:spcPct val="0"/>
              </a:spcBef>
            </a:pPr>
            <a:r>
              <a:rPr lang="en-US" sz="3200" b="1" dirty="0">
                <a:solidFill>
                  <a:schemeClr val="bg1"/>
                </a:solidFill>
                <a:latin typeface="Tajawal Bold"/>
                <a:ea typeface="Tajawal Bold"/>
                <a:cs typeface="Tajawal Bold"/>
                <a:sym typeface="Tajawal Bold"/>
                <a:rtl/>
              </a:rPr>
              <a:t>Elements Of Communication</a:t>
            </a:r>
          </a:p>
        </p:txBody>
      </p:sp>
      <p:sp>
        <p:nvSpPr>
          <p:cNvPr id="72" name="مستطيل مستدير الزوايا 31"/>
          <p:cNvSpPr/>
          <p:nvPr/>
        </p:nvSpPr>
        <p:spPr>
          <a:xfrm>
            <a:off x="4724400" y="2974658"/>
            <a:ext cx="9067800" cy="5064442"/>
          </a:xfrm>
          <a:prstGeom prst="round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dirty="0">
              <a:latin typeface="Tajawal Bold" panose="020B0604020202020204" charset="-78"/>
              <a:cs typeface="Tajawal Bold" panose="020B0604020202020204" charset="-78"/>
            </a:endParaRPr>
          </a:p>
        </p:txBody>
      </p:sp>
      <p:sp>
        <p:nvSpPr>
          <p:cNvPr id="73" name="شكل بيضاوي 2"/>
          <p:cNvSpPr/>
          <p:nvPr/>
        </p:nvSpPr>
        <p:spPr>
          <a:xfrm>
            <a:off x="11530012" y="4730750"/>
            <a:ext cx="1562100" cy="1485900"/>
          </a:xfrm>
          <a:prstGeom prst="ellipse">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latin typeface="Tajawal Bold" panose="020B0604020202020204" charset="-78"/>
              <a:cs typeface="Tajawal Bold" panose="020B0604020202020204" charset="-78"/>
            </a:endParaRPr>
          </a:p>
        </p:txBody>
      </p:sp>
      <p:sp>
        <p:nvSpPr>
          <p:cNvPr id="74" name="شكل بيضاوي 3"/>
          <p:cNvSpPr/>
          <p:nvPr/>
        </p:nvSpPr>
        <p:spPr>
          <a:xfrm>
            <a:off x="9485312" y="4730750"/>
            <a:ext cx="1562100" cy="1485900"/>
          </a:xfrm>
          <a:prstGeom prst="ellipse">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latin typeface="Tajawal Bold" panose="020B0604020202020204" charset="-78"/>
              <a:cs typeface="Tajawal Bold" panose="020B0604020202020204" charset="-78"/>
            </a:endParaRPr>
          </a:p>
        </p:txBody>
      </p:sp>
      <p:sp>
        <p:nvSpPr>
          <p:cNvPr id="75" name="شكل بيضاوي 4"/>
          <p:cNvSpPr/>
          <p:nvPr/>
        </p:nvSpPr>
        <p:spPr>
          <a:xfrm>
            <a:off x="7440612" y="4730750"/>
            <a:ext cx="1562100" cy="1485900"/>
          </a:xfrm>
          <a:prstGeom prst="ellipse">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latin typeface="Tajawal Bold" panose="020B0604020202020204" charset="-78"/>
              <a:cs typeface="Tajawal Bold" panose="020B0604020202020204" charset="-78"/>
            </a:endParaRPr>
          </a:p>
        </p:txBody>
      </p:sp>
      <p:sp>
        <p:nvSpPr>
          <p:cNvPr id="76" name="شكل بيضاوي 5"/>
          <p:cNvSpPr/>
          <p:nvPr/>
        </p:nvSpPr>
        <p:spPr>
          <a:xfrm>
            <a:off x="5395912" y="4730750"/>
            <a:ext cx="1562100" cy="1485900"/>
          </a:xfrm>
          <a:prstGeom prst="ellipse">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latin typeface="Tajawal Bold" panose="020B0604020202020204" charset="-78"/>
              <a:cs typeface="Tajawal Bold" panose="020B0604020202020204" charset="-78"/>
            </a:endParaRPr>
          </a:p>
        </p:txBody>
      </p:sp>
      <p:cxnSp>
        <p:nvCxnSpPr>
          <p:cNvPr id="77" name="رابط مستقيم 7"/>
          <p:cNvCxnSpPr/>
          <p:nvPr/>
        </p:nvCxnSpPr>
        <p:spPr>
          <a:xfrm>
            <a:off x="11047412" y="5473700"/>
            <a:ext cx="482600" cy="0"/>
          </a:xfrm>
          <a:prstGeom prst="line">
            <a:avLst/>
          </a:prstGeom>
        </p:spPr>
        <p:style>
          <a:lnRef idx="1">
            <a:schemeClr val="dk1"/>
          </a:lnRef>
          <a:fillRef idx="0">
            <a:schemeClr val="dk1"/>
          </a:fillRef>
          <a:effectRef idx="0">
            <a:schemeClr val="dk1"/>
          </a:effectRef>
          <a:fontRef idx="minor">
            <a:schemeClr val="tx1"/>
          </a:fontRef>
        </p:style>
      </p:cxnSp>
      <p:cxnSp>
        <p:nvCxnSpPr>
          <p:cNvPr id="78" name="رابط مستقيم 9"/>
          <p:cNvCxnSpPr/>
          <p:nvPr/>
        </p:nvCxnSpPr>
        <p:spPr>
          <a:xfrm flipH="1">
            <a:off x="9002712" y="5473700"/>
            <a:ext cx="482600" cy="0"/>
          </a:xfrm>
          <a:prstGeom prst="line">
            <a:avLst/>
          </a:prstGeom>
        </p:spPr>
        <p:style>
          <a:lnRef idx="1">
            <a:schemeClr val="dk1"/>
          </a:lnRef>
          <a:fillRef idx="0">
            <a:schemeClr val="dk1"/>
          </a:fillRef>
          <a:effectRef idx="0">
            <a:schemeClr val="dk1"/>
          </a:effectRef>
          <a:fontRef idx="minor">
            <a:schemeClr val="tx1"/>
          </a:fontRef>
        </p:style>
      </p:cxnSp>
      <p:cxnSp>
        <p:nvCxnSpPr>
          <p:cNvPr id="79" name="رابط مستقيم 11"/>
          <p:cNvCxnSpPr/>
          <p:nvPr/>
        </p:nvCxnSpPr>
        <p:spPr>
          <a:xfrm flipH="1">
            <a:off x="6958012" y="5473700"/>
            <a:ext cx="482600" cy="0"/>
          </a:xfrm>
          <a:prstGeom prst="line">
            <a:avLst/>
          </a:prstGeom>
        </p:spPr>
        <p:style>
          <a:lnRef idx="1">
            <a:schemeClr val="dk1"/>
          </a:lnRef>
          <a:fillRef idx="0">
            <a:schemeClr val="dk1"/>
          </a:fillRef>
          <a:effectRef idx="0">
            <a:schemeClr val="dk1"/>
          </a:effectRef>
          <a:fontRef idx="minor">
            <a:schemeClr val="tx1"/>
          </a:fontRef>
        </p:style>
      </p:cxnSp>
      <p:sp>
        <p:nvSpPr>
          <p:cNvPr id="80" name="مربع نص 12"/>
          <p:cNvSpPr txBox="1"/>
          <p:nvPr/>
        </p:nvSpPr>
        <p:spPr>
          <a:xfrm>
            <a:off x="10602912" y="4349157"/>
            <a:ext cx="1371600" cy="369332"/>
          </a:xfrm>
          <a:prstGeom prst="rect">
            <a:avLst/>
          </a:prstGeom>
          <a:solidFill>
            <a:schemeClr val="bg2">
              <a:lumMod val="75000"/>
            </a:schemeClr>
          </a:solidFill>
        </p:spPr>
        <p:txBody>
          <a:bodyPr wrap="square" rtlCol="1">
            <a:spAutoFit/>
          </a:bodyPr>
          <a:lstStyle/>
          <a:p>
            <a:pPr>
              <a:defRPr/>
            </a:pPr>
            <a:r>
              <a:rPr lang="ar-SA" dirty="0">
                <a:solidFill>
                  <a:schemeClr val="accent4"/>
                </a:solidFill>
                <a:latin typeface="Tajawal Bold" panose="020B0604020202020204" charset="-78"/>
                <a:cs typeface="Tajawal Bold" panose="020B0604020202020204" charset="-78"/>
              </a:rPr>
              <a:t>التشويش</a:t>
            </a:r>
          </a:p>
        </p:txBody>
      </p:sp>
      <p:sp>
        <p:nvSpPr>
          <p:cNvPr id="81" name="مربع نص 13"/>
          <p:cNvSpPr txBox="1"/>
          <p:nvPr/>
        </p:nvSpPr>
        <p:spPr>
          <a:xfrm>
            <a:off x="8572498" y="4336895"/>
            <a:ext cx="1296988" cy="369332"/>
          </a:xfrm>
          <a:prstGeom prst="rect">
            <a:avLst/>
          </a:prstGeom>
          <a:solidFill>
            <a:schemeClr val="bg2">
              <a:lumMod val="75000"/>
            </a:schemeClr>
          </a:solidFill>
        </p:spPr>
        <p:txBody>
          <a:bodyPr wrap="square" rtlCol="1">
            <a:spAutoFit/>
          </a:bodyPr>
          <a:lstStyle/>
          <a:p>
            <a:pPr>
              <a:defRPr/>
            </a:pPr>
            <a:r>
              <a:rPr lang="ar-SA" dirty="0">
                <a:solidFill>
                  <a:schemeClr val="accent4"/>
                </a:solidFill>
                <a:latin typeface="Tajawal Bold" panose="020B0604020202020204" charset="-78"/>
                <a:cs typeface="Tajawal Bold" panose="020B0604020202020204" charset="-78"/>
              </a:rPr>
              <a:t>التشويش</a:t>
            </a:r>
          </a:p>
        </p:txBody>
      </p:sp>
      <p:sp>
        <p:nvSpPr>
          <p:cNvPr id="82" name="مربع نص 14"/>
          <p:cNvSpPr txBox="1"/>
          <p:nvPr/>
        </p:nvSpPr>
        <p:spPr>
          <a:xfrm>
            <a:off x="6488113" y="4360863"/>
            <a:ext cx="1284288" cy="369332"/>
          </a:xfrm>
          <a:prstGeom prst="rect">
            <a:avLst/>
          </a:prstGeom>
          <a:solidFill>
            <a:schemeClr val="bg2">
              <a:lumMod val="75000"/>
            </a:schemeClr>
          </a:solidFill>
        </p:spPr>
        <p:txBody>
          <a:bodyPr wrap="square" rtlCol="1">
            <a:spAutoFit/>
          </a:bodyPr>
          <a:lstStyle/>
          <a:p>
            <a:pPr>
              <a:defRPr/>
            </a:pPr>
            <a:r>
              <a:rPr lang="ar-SA" dirty="0">
                <a:solidFill>
                  <a:schemeClr val="accent4"/>
                </a:solidFill>
                <a:latin typeface="Tajawal Bold" panose="020B0604020202020204" charset="-78"/>
                <a:cs typeface="Tajawal Bold" panose="020B0604020202020204" charset="-78"/>
              </a:rPr>
              <a:t>التشويش</a:t>
            </a:r>
          </a:p>
        </p:txBody>
      </p:sp>
      <p:sp>
        <p:nvSpPr>
          <p:cNvPr id="83" name="مربع نص 15"/>
          <p:cNvSpPr txBox="1">
            <a:spLocks noChangeArrowheads="1"/>
          </p:cNvSpPr>
          <p:nvPr/>
        </p:nvSpPr>
        <p:spPr bwMode="auto">
          <a:xfrm>
            <a:off x="11904662" y="5289550"/>
            <a:ext cx="1049338" cy="369332"/>
          </a:xfrm>
          <a:prstGeom prst="rect">
            <a:avLst/>
          </a:prstGeom>
          <a:solidFill>
            <a:schemeClr val="bg2">
              <a:lumMod val="75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1800" dirty="0">
                <a:latin typeface="Tajawal Bold" panose="020B0604020202020204" charset="-78"/>
                <a:cs typeface="Tajawal Bold" panose="020B0604020202020204" charset="-78"/>
              </a:rPr>
              <a:t>المرسل</a:t>
            </a:r>
          </a:p>
        </p:txBody>
      </p:sp>
      <p:sp>
        <p:nvSpPr>
          <p:cNvPr id="84" name="مربع نص 16"/>
          <p:cNvSpPr txBox="1">
            <a:spLocks noChangeArrowheads="1"/>
          </p:cNvSpPr>
          <p:nvPr/>
        </p:nvSpPr>
        <p:spPr bwMode="auto">
          <a:xfrm>
            <a:off x="9869486" y="5289550"/>
            <a:ext cx="1027113" cy="369332"/>
          </a:xfrm>
          <a:prstGeom prst="rect">
            <a:avLst/>
          </a:prstGeom>
          <a:solidFill>
            <a:schemeClr val="bg2">
              <a:lumMod val="75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1800" dirty="0">
                <a:latin typeface="Tajawal Bold" panose="020B0604020202020204" charset="-78"/>
                <a:cs typeface="Tajawal Bold" panose="020B0604020202020204" charset="-78"/>
              </a:rPr>
              <a:t>الرسالة</a:t>
            </a:r>
          </a:p>
        </p:txBody>
      </p:sp>
      <p:sp>
        <p:nvSpPr>
          <p:cNvPr id="85" name="مربع نص 17"/>
          <p:cNvSpPr txBox="1">
            <a:spLocks noChangeArrowheads="1"/>
          </p:cNvSpPr>
          <p:nvPr/>
        </p:nvSpPr>
        <p:spPr bwMode="auto">
          <a:xfrm>
            <a:off x="7848600" y="5295900"/>
            <a:ext cx="1023938" cy="369332"/>
          </a:xfrm>
          <a:prstGeom prst="rect">
            <a:avLst/>
          </a:prstGeom>
          <a:solidFill>
            <a:schemeClr val="bg2">
              <a:lumMod val="75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1800" dirty="0">
                <a:latin typeface="Tajawal Bold" panose="020B0604020202020204" charset="-78"/>
                <a:cs typeface="Tajawal Bold" panose="020B0604020202020204" charset="-78"/>
              </a:rPr>
              <a:t>الوسيلة</a:t>
            </a:r>
          </a:p>
        </p:txBody>
      </p:sp>
      <p:sp>
        <p:nvSpPr>
          <p:cNvPr id="86" name="مربع نص 18"/>
          <p:cNvSpPr txBox="1">
            <a:spLocks noChangeArrowheads="1"/>
          </p:cNvSpPr>
          <p:nvPr/>
        </p:nvSpPr>
        <p:spPr bwMode="auto">
          <a:xfrm>
            <a:off x="5562600" y="5289550"/>
            <a:ext cx="1219200" cy="369332"/>
          </a:xfrm>
          <a:prstGeom prst="rect">
            <a:avLst/>
          </a:prstGeom>
          <a:solidFill>
            <a:schemeClr val="bg2">
              <a:lumMod val="75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1800" dirty="0">
                <a:latin typeface="Tajawal Bold" panose="020B0604020202020204" charset="-78"/>
                <a:cs typeface="Tajawal Bold" panose="020B0604020202020204" charset="-78"/>
              </a:rPr>
              <a:t>المستقبل</a:t>
            </a:r>
          </a:p>
        </p:txBody>
      </p:sp>
      <p:cxnSp>
        <p:nvCxnSpPr>
          <p:cNvPr id="87" name="رابط بشكل مرفق 23"/>
          <p:cNvCxnSpPr>
            <a:stCxn id="76" idx="4"/>
          </p:cNvCxnSpPr>
          <p:nvPr/>
        </p:nvCxnSpPr>
        <p:spPr>
          <a:xfrm rot="16200000" flipH="1">
            <a:off x="8902700" y="3490912"/>
            <a:ext cx="673100" cy="612457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8" name="رابط كسهم مستقيم 27"/>
          <p:cNvCxnSpPr/>
          <p:nvPr/>
        </p:nvCxnSpPr>
        <p:spPr>
          <a:xfrm flipV="1">
            <a:off x="12301537" y="6216650"/>
            <a:ext cx="0" cy="67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رابط بشكل مرفق 28"/>
          <p:cNvCxnSpPr/>
          <p:nvPr/>
        </p:nvCxnSpPr>
        <p:spPr>
          <a:xfrm rot="16200000" flipH="1">
            <a:off x="8902700" y="3490912"/>
            <a:ext cx="673100" cy="612457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0" name="رابط كسهم مستقيم 29"/>
          <p:cNvCxnSpPr/>
          <p:nvPr/>
        </p:nvCxnSpPr>
        <p:spPr>
          <a:xfrm flipV="1">
            <a:off x="12301537" y="6216650"/>
            <a:ext cx="0" cy="67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مربع نص 30"/>
          <p:cNvSpPr txBox="1"/>
          <p:nvPr/>
        </p:nvSpPr>
        <p:spPr>
          <a:xfrm>
            <a:off x="7768868" y="6990493"/>
            <a:ext cx="3109914" cy="400110"/>
          </a:xfrm>
          <a:prstGeom prst="rect">
            <a:avLst/>
          </a:prstGeom>
          <a:solidFill>
            <a:schemeClr val="bg2">
              <a:lumMod val="75000"/>
            </a:schemeClr>
          </a:solidFill>
        </p:spPr>
        <p:txBody>
          <a:bodyPr wrap="square" rtlCol="1">
            <a:spAutoFit/>
          </a:bodyPr>
          <a:lstStyle/>
          <a:p>
            <a:pPr algn="ctr">
              <a:defRPr/>
            </a:pPr>
            <a:r>
              <a:rPr lang="ar-SA" sz="2000" dirty="0">
                <a:solidFill>
                  <a:schemeClr val="accent4"/>
                </a:solidFill>
                <a:latin typeface="Tajawal Bold" panose="020B0604020202020204" charset="-78"/>
                <a:cs typeface="Tajawal Bold" panose="020B0604020202020204" charset="-78"/>
              </a:rPr>
              <a:t>التغذية الراجعة</a:t>
            </a:r>
          </a:p>
        </p:txBody>
      </p:sp>
    </p:spTree>
    <p:extLst>
      <p:ext uri="{BB962C8B-B14F-4D97-AF65-F5344CB8AC3E}">
        <p14:creationId xmlns:p14="http://schemas.microsoft.com/office/powerpoint/2010/main" val="2112937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2800" y="723900"/>
            <a:ext cx="4157650" cy="4157650"/>
          </a:xfrm>
          <a:custGeom>
            <a:avLst/>
            <a:gdLst/>
            <a:ahLst/>
            <a:cxnLst/>
            <a:rect l="l" t="t" r="r" b="b"/>
            <a:pathLst>
              <a:path w="4157650" h="4157650">
                <a:moveTo>
                  <a:pt x="0" y="0"/>
                </a:moveTo>
                <a:lnTo>
                  <a:pt x="4157650" y="0"/>
                </a:lnTo>
                <a:lnTo>
                  <a:pt x="4157650" y="4157651"/>
                </a:lnTo>
                <a:lnTo>
                  <a:pt x="0" y="4157651"/>
                </a:lnTo>
                <a:lnTo>
                  <a:pt x="0" y="0"/>
                </a:lnTo>
                <a:close/>
              </a:path>
            </a:pathLst>
          </a:custGeom>
          <a:blipFill>
            <a:blip r:embed="rId2"/>
            <a:stretch>
              <a:fillRect/>
            </a:stretch>
          </a:blipFill>
        </p:spPr>
        <p:txBody>
          <a:bodyPr/>
          <a:lstStyle/>
          <a:p>
            <a:endParaRPr lang="en-US"/>
          </a:p>
        </p:txBody>
      </p:sp>
      <p:sp>
        <p:nvSpPr>
          <p:cNvPr id="3" name="Freeform 3"/>
          <p:cNvSpPr/>
          <p:nvPr/>
        </p:nvSpPr>
        <p:spPr>
          <a:xfrm>
            <a:off x="2857321" y="490463"/>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3"/>
            <a:stretch>
              <a:fillRect/>
            </a:stretch>
          </a:blipFill>
        </p:spPr>
        <p:txBody>
          <a:bodyPr/>
          <a:lstStyle/>
          <a:p>
            <a:endParaRPr lang="en-US"/>
          </a:p>
        </p:txBody>
      </p:sp>
      <p:sp>
        <p:nvSpPr>
          <p:cNvPr id="4" name="Freeform 4"/>
          <p:cNvSpPr/>
          <p:nvPr/>
        </p:nvSpPr>
        <p:spPr>
          <a:xfrm>
            <a:off x="12873693" y="490463"/>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4"/>
            <a:stretch>
              <a:fillRect/>
            </a:stretch>
          </a:blipFill>
        </p:spPr>
        <p:txBody>
          <a:bodyPr/>
          <a:lstStyle/>
          <a:p>
            <a:endParaRPr lang="en-US"/>
          </a:p>
        </p:txBody>
      </p:sp>
      <p:sp>
        <p:nvSpPr>
          <p:cNvPr id="5" name="Freeform 5"/>
          <p:cNvSpPr/>
          <p:nvPr/>
        </p:nvSpPr>
        <p:spPr>
          <a:xfrm>
            <a:off x="4419600" y="5905500"/>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5"/>
            <a:stretch>
              <a:fillRect/>
            </a:stretch>
          </a:blipFill>
        </p:spPr>
        <p:txBody>
          <a:bodyPr/>
          <a:lstStyle/>
          <a:p>
            <a:endParaRPr lang="en-US"/>
          </a:p>
        </p:txBody>
      </p:sp>
      <p:sp>
        <p:nvSpPr>
          <p:cNvPr id="6" name="Freeform 6"/>
          <p:cNvSpPr/>
          <p:nvPr/>
        </p:nvSpPr>
        <p:spPr>
          <a:xfrm>
            <a:off x="15163800" y="3086100"/>
            <a:ext cx="2803187" cy="974107"/>
          </a:xfrm>
          <a:custGeom>
            <a:avLst/>
            <a:gdLst/>
            <a:ahLst/>
            <a:cxnLst/>
            <a:rect l="l" t="t" r="r" b="b"/>
            <a:pathLst>
              <a:path w="2803187" h="974107">
                <a:moveTo>
                  <a:pt x="0" y="0"/>
                </a:moveTo>
                <a:lnTo>
                  <a:pt x="2803187" y="0"/>
                </a:lnTo>
                <a:lnTo>
                  <a:pt x="2803187" y="974108"/>
                </a:lnTo>
                <a:lnTo>
                  <a:pt x="0" y="974108"/>
                </a:lnTo>
                <a:lnTo>
                  <a:pt x="0" y="0"/>
                </a:lnTo>
                <a:close/>
              </a:path>
            </a:pathLst>
          </a:custGeom>
          <a:blipFill>
            <a:blip r:embed="rId6"/>
            <a:stretch>
              <a:fillRect/>
            </a:stretch>
          </a:blipFill>
        </p:spPr>
        <p:txBody>
          <a:bodyPr/>
          <a:lstStyle/>
          <a:p>
            <a:endParaRPr lang="en-US"/>
          </a:p>
        </p:txBody>
      </p:sp>
      <p:sp>
        <p:nvSpPr>
          <p:cNvPr id="7" name="Freeform 7"/>
          <p:cNvSpPr/>
          <p:nvPr/>
        </p:nvSpPr>
        <p:spPr>
          <a:xfrm>
            <a:off x="15087600" y="5295900"/>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7"/>
            <a:stretch>
              <a:fillRect/>
            </a:stretch>
          </a:blipFill>
        </p:spPr>
        <p:txBody>
          <a:bodyPr/>
          <a:lstStyle/>
          <a:p>
            <a:endParaRPr lang="en-US"/>
          </a:p>
        </p:txBody>
      </p:sp>
      <p:sp>
        <p:nvSpPr>
          <p:cNvPr id="8" name="Freeform 8"/>
          <p:cNvSpPr/>
          <p:nvPr/>
        </p:nvSpPr>
        <p:spPr>
          <a:xfrm>
            <a:off x="2515809" y="216092"/>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7620000" y="2019300"/>
            <a:ext cx="3352800" cy="1592744"/>
          </a:xfrm>
          <a:prstGeom prst="rect">
            <a:avLst/>
          </a:prstGeom>
        </p:spPr>
        <p:txBody>
          <a:bodyPr wrap="square" lIns="0" tIns="0" rIns="0" bIns="0" rtlCol="0" anchor="t">
            <a:spAutoFit/>
          </a:bodyPr>
          <a:lstStyle/>
          <a:p>
            <a:pPr algn="ctr" rtl="1">
              <a:lnSpc>
                <a:spcPct val="150000"/>
              </a:lnSpc>
            </a:pPr>
            <a:r>
              <a:rPr lang="ar-EG" sz="3600" b="1" dirty="0">
                <a:solidFill>
                  <a:srgbClr val="404040"/>
                </a:solidFill>
                <a:latin typeface="Tajawal Bold"/>
                <a:ea typeface="Tajawal Bold"/>
                <a:cs typeface="Tajawal Bold"/>
                <a:sym typeface="Tajawal Bold"/>
                <a:rtl/>
              </a:rPr>
              <a:t>عناصر </a:t>
            </a:r>
            <a:endParaRPr lang="ar-SA" sz="3600" b="1" dirty="0">
              <a:solidFill>
                <a:srgbClr val="404040"/>
              </a:solidFill>
              <a:latin typeface="Tajawal Bold"/>
              <a:ea typeface="Tajawal Bold"/>
              <a:cs typeface="Tajawal Bold"/>
              <a:sym typeface="Tajawal Bold"/>
              <a:rtl/>
            </a:endParaRPr>
          </a:p>
          <a:p>
            <a:pPr algn="ctr" rtl="1">
              <a:lnSpc>
                <a:spcPct val="150000"/>
              </a:lnSpc>
            </a:pPr>
            <a:r>
              <a:rPr lang="ar-EG" sz="3600" b="1" dirty="0">
                <a:solidFill>
                  <a:srgbClr val="404040"/>
                </a:solidFill>
                <a:latin typeface="Tajawal Bold"/>
                <a:ea typeface="Tajawal Bold"/>
                <a:cs typeface="Tajawal Bold"/>
                <a:sym typeface="Tajawal Bold"/>
                <a:rtl/>
              </a:rPr>
              <a:t>الاتصال</a:t>
            </a:r>
          </a:p>
        </p:txBody>
      </p:sp>
      <p:sp>
        <p:nvSpPr>
          <p:cNvPr id="10" name="TextBox 10"/>
          <p:cNvSpPr txBox="1"/>
          <p:nvPr/>
        </p:nvSpPr>
        <p:spPr>
          <a:xfrm>
            <a:off x="15473908" y="3291432"/>
            <a:ext cx="2210052" cy="369332"/>
          </a:xfrm>
          <a:prstGeom prst="rect">
            <a:avLst/>
          </a:prstGeom>
        </p:spPr>
        <p:txBody>
          <a:bodyPr lIns="0" tIns="0" rIns="0" bIns="0" rtlCol="0" anchor="t">
            <a:spAutoFit/>
          </a:bodyPr>
          <a:lstStyle/>
          <a:p>
            <a:pPr algn="ctr" rtl="1">
              <a:lnSpc>
                <a:spcPct val="100000"/>
              </a:lnSpc>
              <a:spcBef>
                <a:spcPct val="0"/>
              </a:spcBef>
              <a:buFontTx/>
              <a:buNone/>
            </a:pPr>
            <a:r>
              <a:rPr lang="ar-SA" altLang="en-US" sz="2400" b="1" dirty="0">
                <a:solidFill>
                  <a:srgbClr val="002060"/>
                </a:solidFill>
                <a:latin typeface="Tajawal Bold" panose="020B0604020202020204" charset="-78"/>
                <a:cs typeface="Tajawal Bold" panose="020B0604020202020204" charset="-78"/>
              </a:rPr>
              <a:t>الرسالة</a:t>
            </a:r>
            <a:endParaRPr lang="ar-SA" altLang="en-US" sz="2400" b="1" dirty="0">
              <a:solidFill>
                <a:srgbClr val="7030A0"/>
              </a:solidFill>
              <a:latin typeface="Tajawal Bold" panose="020B0604020202020204" charset="-78"/>
              <a:cs typeface="Tajawal Bold" panose="020B0604020202020204" charset="-78"/>
            </a:endParaRPr>
          </a:p>
        </p:txBody>
      </p:sp>
      <p:sp>
        <p:nvSpPr>
          <p:cNvPr id="11" name="Freeform 11"/>
          <p:cNvSpPr/>
          <p:nvPr/>
        </p:nvSpPr>
        <p:spPr>
          <a:xfrm>
            <a:off x="4146944" y="5631129"/>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9"/>
            <a:stretch>
              <a:fillRect/>
            </a:stretch>
          </a:blipFill>
        </p:spPr>
        <p:txBody>
          <a:bodyPr/>
          <a:lstStyle/>
          <a:p>
            <a:endParaRPr lang="en-US"/>
          </a:p>
        </p:txBody>
      </p:sp>
      <p:sp>
        <p:nvSpPr>
          <p:cNvPr id="12" name="Freeform 12"/>
          <p:cNvSpPr/>
          <p:nvPr/>
        </p:nvSpPr>
        <p:spPr>
          <a:xfrm>
            <a:off x="14814944" y="5021529"/>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891144" y="2802204"/>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11"/>
            <a:stretch>
              <a:fillRect/>
            </a:stretch>
          </a:blipFill>
        </p:spPr>
        <p:txBody>
          <a:bodyPr/>
          <a:lstStyle/>
          <a:p>
            <a:endParaRPr lang="en-US"/>
          </a:p>
        </p:txBody>
      </p:sp>
      <p:sp>
        <p:nvSpPr>
          <p:cNvPr id="14" name="TextBox 14"/>
          <p:cNvSpPr txBox="1"/>
          <p:nvPr/>
        </p:nvSpPr>
        <p:spPr>
          <a:xfrm>
            <a:off x="14976869" y="2935288"/>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2</a:t>
            </a:r>
            <a:endParaRPr lang="en-US" sz="2499" dirty="0">
              <a:solidFill>
                <a:srgbClr val="000000"/>
              </a:solidFill>
              <a:latin typeface="Rubik One"/>
              <a:ea typeface="Rubik One"/>
              <a:cs typeface="Rubik One"/>
              <a:sym typeface="Rubik One"/>
            </a:endParaRPr>
          </a:p>
        </p:txBody>
      </p:sp>
      <p:sp>
        <p:nvSpPr>
          <p:cNvPr id="15" name="Freeform 15"/>
          <p:cNvSpPr/>
          <p:nvPr/>
        </p:nvSpPr>
        <p:spPr>
          <a:xfrm>
            <a:off x="12601037" y="216092"/>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12"/>
            <a:stretch>
              <a:fillRect/>
            </a:stretch>
          </a:blipFill>
        </p:spPr>
        <p:txBody>
          <a:bodyPr/>
          <a:lstStyle/>
          <a:p>
            <a:endParaRPr lang="en-US"/>
          </a:p>
        </p:txBody>
      </p:sp>
      <p:sp>
        <p:nvSpPr>
          <p:cNvPr id="16" name="TextBox 16"/>
          <p:cNvSpPr txBox="1"/>
          <p:nvPr/>
        </p:nvSpPr>
        <p:spPr>
          <a:xfrm>
            <a:off x="11963400" y="6591300"/>
            <a:ext cx="5791200" cy="1107996"/>
          </a:xfrm>
          <a:prstGeom prst="rect">
            <a:avLst/>
          </a:prstGeom>
        </p:spPr>
        <p:txBody>
          <a:bodyPr wrap="square" lIns="0" tIns="0" rIns="0" bIns="0" rtlCol="0" anchor="t">
            <a:spAutoFit/>
          </a:bodyPr>
          <a:lstStyle/>
          <a:p>
            <a:pPr marL="342900" indent="-342900" algn="r" rtl="1">
              <a:buFont typeface="Wingdings" panose="05000000000000000000" pitchFamily="2" charset="2"/>
              <a:buChar char="q"/>
              <a:defRPr/>
            </a:pPr>
            <a:r>
              <a:rPr lang="ar-SA" sz="2400" dirty="0">
                <a:latin typeface="Tajawal" panose="00000500000000000000" pitchFamily="2" charset="-78"/>
                <a:cs typeface="Tajawal" panose="00000500000000000000" pitchFamily="2" charset="-78"/>
              </a:rPr>
              <a:t>هي الأداة التي تستخدم لنقل الرسالة من المرسل إلى المستقبل قد تكون الوسيلة مرئية أو مسموعة أو غير ذل</a:t>
            </a:r>
            <a:r>
              <a:rPr lang="ar-SA" sz="2400" dirty="0">
                <a:solidFill>
                  <a:schemeClr val="accent4"/>
                </a:solidFill>
                <a:latin typeface="Tajawal" panose="00000500000000000000" pitchFamily="2" charset="-78"/>
                <a:cs typeface="Tajawal" panose="00000500000000000000" pitchFamily="2" charset="-78"/>
              </a:rPr>
              <a:t>ك</a:t>
            </a:r>
            <a:endParaRPr lang="ar-SA" sz="2400" dirty="0">
              <a:latin typeface="Tajawal" panose="00000500000000000000" pitchFamily="2" charset="-78"/>
              <a:cs typeface="Tajawal" panose="00000500000000000000" pitchFamily="2" charset="-78"/>
            </a:endParaRPr>
          </a:p>
        </p:txBody>
      </p:sp>
      <p:sp>
        <p:nvSpPr>
          <p:cNvPr id="18" name="AutoShape 18"/>
          <p:cNvSpPr/>
          <p:nvPr/>
        </p:nvSpPr>
        <p:spPr>
          <a:xfrm flipV="1">
            <a:off x="11298087" y="977517"/>
            <a:ext cx="1575606" cy="1846634"/>
          </a:xfrm>
          <a:prstGeom prst="line">
            <a:avLst/>
          </a:prstGeom>
          <a:ln w="76200" cap="flat">
            <a:solidFill>
              <a:srgbClr val="000000"/>
            </a:solidFill>
            <a:prstDash val="solid"/>
            <a:headEnd type="none" w="sm" len="sm"/>
            <a:tailEnd type="arrow" w="med" len="sm"/>
          </a:ln>
        </p:spPr>
        <p:txBody>
          <a:bodyPr/>
          <a:lstStyle/>
          <a:p>
            <a:endParaRPr lang="en-US"/>
          </a:p>
        </p:txBody>
      </p:sp>
      <p:sp>
        <p:nvSpPr>
          <p:cNvPr id="19" name="AutoShape 19"/>
          <p:cNvSpPr/>
          <p:nvPr/>
        </p:nvSpPr>
        <p:spPr>
          <a:xfrm flipV="1">
            <a:off x="10803442" y="3695700"/>
            <a:ext cx="4436558" cy="408871"/>
          </a:xfrm>
          <a:prstGeom prst="line">
            <a:avLst/>
          </a:prstGeom>
          <a:ln w="76200" cap="flat">
            <a:solidFill>
              <a:srgbClr val="000000"/>
            </a:solidFill>
            <a:prstDash val="solid"/>
            <a:headEnd type="none" w="sm" len="sm"/>
            <a:tailEnd type="arrow" w="med" len="sm"/>
          </a:ln>
        </p:spPr>
        <p:txBody>
          <a:bodyPr/>
          <a:lstStyle/>
          <a:p>
            <a:endParaRPr lang="en-US"/>
          </a:p>
        </p:txBody>
      </p:sp>
      <p:sp>
        <p:nvSpPr>
          <p:cNvPr id="20" name="AutoShape 20"/>
          <p:cNvSpPr/>
          <p:nvPr/>
        </p:nvSpPr>
        <p:spPr>
          <a:xfrm>
            <a:off x="9228194" y="4838081"/>
            <a:ext cx="5783206" cy="915019"/>
          </a:xfrm>
          <a:prstGeom prst="line">
            <a:avLst/>
          </a:prstGeom>
          <a:ln w="76200" cap="flat">
            <a:solidFill>
              <a:srgbClr val="000000"/>
            </a:solidFill>
            <a:prstDash val="solid"/>
            <a:headEnd type="none" w="sm" len="sm"/>
            <a:tailEnd type="arrow" w="med" len="sm"/>
          </a:ln>
        </p:spPr>
        <p:txBody>
          <a:bodyPr/>
          <a:lstStyle/>
          <a:p>
            <a:endParaRPr lang="en-US"/>
          </a:p>
        </p:txBody>
      </p:sp>
      <p:sp>
        <p:nvSpPr>
          <p:cNvPr id="21" name="AutoShape 21"/>
          <p:cNvSpPr/>
          <p:nvPr/>
        </p:nvSpPr>
        <p:spPr>
          <a:xfrm flipH="1">
            <a:off x="5715000" y="3009900"/>
            <a:ext cx="1403100" cy="2819400"/>
          </a:xfrm>
          <a:prstGeom prst="line">
            <a:avLst/>
          </a:prstGeom>
          <a:ln w="76200" cap="flat">
            <a:solidFill>
              <a:srgbClr val="000000"/>
            </a:solidFill>
            <a:prstDash val="solid"/>
            <a:headEnd type="none" w="sm" len="sm"/>
            <a:tailEnd type="arrow" w="med" len="sm"/>
          </a:ln>
        </p:spPr>
        <p:txBody>
          <a:bodyPr/>
          <a:lstStyle/>
          <a:p>
            <a:endParaRPr lang="en-US"/>
          </a:p>
        </p:txBody>
      </p:sp>
      <p:sp>
        <p:nvSpPr>
          <p:cNvPr id="22" name="AutoShape 22"/>
          <p:cNvSpPr/>
          <p:nvPr/>
        </p:nvSpPr>
        <p:spPr>
          <a:xfrm flipH="1" flipV="1">
            <a:off x="5633089" y="984937"/>
            <a:ext cx="1967862" cy="667000"/>
          </a:xfrm>
          <a:prstGeom prst="line">
            <a:avLst/>
          </a:prstGeom>
          <a:ln w="76200" cap="flat">
            <a:solidFill>
              <a:srgbClr val="000000"/>
            </a:solidFill>
            <a:prstDash val="solid"/>
            <a:headEnd type="none" w="sm" len="sm"/>
            <a:tailEnd type="arrow" w="med" len="sm"/>
          </a:ln>
        </p:spPr>
        <p:txBody>
          <a:bodyPr/>
          <a:lstStyle/>
          <a:p>
            <a:endParaRPr lang="en-US"/>
          </a:p>
        </p:txBody>
      </p:sp>
      <p:sp>
        <p:nvSpPr>
          <p:cNvPr id="28" name="TextBox 28"/>
          <p:cNvSpPr txBox="1"/>
          <p:nvPr/>
        </p:nvSpPr>
        <p:spPr>
          <a:xfrm>
            <a:off x="3048000" y="800100"/>
            <a:ext cx="2427386" cy="336567"/>
          </a:xfrm>
          <a:prstGeom prst="rect">
            <a:avLst/>
          </a:prstGeom>
        </p:spPr>
        <p:txBody>
          <a:bodyPr lIns="0" tIns="0" rIns="0" bIns="0" rtlCol="0" anchor="t">
            <a:spAutoFit/>
          </a:bodyPr>
          <a:lstStyle/>
          <a:p>
            <a:pPr algn="ctr">
              <a:lnSpc>
                <a:spcPts val="2499"/>
              </a:lnSpc>
            </a:pPr>
            <a:r>
              <a:rPr lang="ar-EG" sz="2499" dirty="0">
                <a:solidFill>
                  <a:srgbClr val="002060"/>
                </a:solidFill>
                <a:latin typeface="Tajawal Bold" panose="020B0604020202020204" charset="-78"/>
                <a:ea typeface="Rubik One"/>
                <a:cs typeface="Tajawal Bold" panose="020B0604020202020204" charset="-78"/>
                <a:sym typeface="Rubik One"/>
              </a:rPr>
              <a:t>التغذية الراجعة</a:t>
            </a:r>
          </a:p>
        </p:txBody>
      </p:sp>
      <p:sp>
        <p:nvSpPr>
          <p:cNvPr id="29" name="TextBox 29"/>
          <p:cNvSpPr txBox="1"/>
          <p:nvPr/>
        </p:nvSpPr>
        <p:spPr>
          <a:xfrm>
            <a:off x="4543705" y="6060458"/>
            <a:ext cx="2422047" cy="336567"/>
          </a:xfrm>
          <a:prstGeom prst="rect">
            <a:avLst/>
          </a:prstGeom>
        </p:spPr>
        <p:txBody>
          <a:bodyPr lIns="0" tIns="0" rIns="0" bIns="0" rtlCol="0" anchor="t">
            <a:spAutoFit/>
          </a:bodyPr>
          <a:lstStyle/>
          <a:p>
            <a:pPr algn="ctr">
              <a:lnSpc>
                <a:spcPts val="2499"/>
              </a:lnSpc>
            </a:pPr>
            <a:r>
              <a:rPr lang="ar-EG" sz="2499" dirty="0">
                <a:solidFill>
                  <a:srgbClr val="002060"/>
                </a:solidFill>
                <a:latin typeface="Tajawal Bold" panose="020B0604020202020204" charset="-78"/>
                <a:ea typeface="Rubik One"/>
                <a:cs typeface="Tajawal Bold" panose="020B0604020202020204" charset="-78"/>
                <a:sym typeface="Rubik One"/>
              </a:rPr>
              <a:t>التشويش</a:t>
            </a:r>
          </a:p>
        </p:txBody>
      </p:sp>
      <p:sp>
        <p:nvSpPr>
          <p:cNvPr id="30" name="TextBox 30"/>
          <p:cNvSpPr txBox="1"/>
          <p:nvPr/>
        </p:nvSpPr>
        <p:spPr>
          <a:xfrm>
            <a:off x="15357137" y="5578401"/>
            <a:ext cx="2182623" cy="369332"/>
          </a:xfrm>
          <a:prstGeom prst="rect">
            <a:avLst/>
          </a:prstGeom>
        </p:spPr>
        <p:txBody>
          <a:bodyPr lIns="0" tIns="0" rIns="0" bIns="0" rtlCol="0" anchor="t">
            <a:spAutoFit/>
          </a:bodyPr>
          <a:lstStyle/>
          <a:p>
            <a:pPr algn="ctr" rtl="1">
              <a:lnSpc>
                <a:spcPct val="100000"/>
              </a:lnSpc>
              <a:spcBef>
                <a:spcPct val="0"/>
              </a:spcBef>
              <a:buFontTx/>
              <a:buNone/>
              <a:defRPr/>
            </a:pPr>
            <a:r>
              <a:rPr lang="ar-SA" sz="2400" b="1" dirty="0">
                <a:solidFill>
                  <a:srgbClr val="002060"/>
                </a:solidFill>
                <a:latin typeface="Tajawal" panose="00000500000000000000" pitchFamily="2" charset="-78"/>
                <a:cs typeface="Tajawal" panose="00000500000000000000" pitchFamily="2" charset="-78"/>
              </a:rPr>
              <a:t>الوسيلة</a:t>
            </a:r>
            <a:endParaRPr lang="ar-SA" sz="2400" b="1" dirty="0">
              <a:solidFill>
                <a:srgbClr val="7030A0"/>
              </a:solidFill>
              <a:latin typeface="Tajawal" panose="00000500000000000000" pitchFamily="2" charset="-78"/>
              <a:cs typeface="Tajawal" panose="00000500000000000000" pitchFamily="2" charset="-78"/>
            </a:endParaRPr>
          </a:p>
        </p:txBody>
      </p:sp>
      <p:sp>
        <p:nvSpPr>
          <p:cNvPr id="31" name="TextBox 31"/>
          <p:cNvSpPr txBox="1"/>
          <p:nvPr/>
        </p:nvSpPr>
        <p:spPr>
          <a:xfrm>
            <a:off x="13088183" y="779079"/>
            <a:ext cx="2325546" cy="430887"/>
          </a:xfrm>
          <a:prstGeom prst="rect">
            <a:avLst/>
          </a:prstGeom>
        </p:spPr>
        <p:txBody>
          <a:bodyPr lIns="0" tIns="0" rIns="0" bIns="0" rtlCol="0" anchor="t">
            <a:spAutoFit/>
          </a:bodyPr>
          <a:lstStyle/>
          <a:p>
            <a:pPr algn="ctr" rtl="1">
              <a:lnSpc>
                <a:spcPct val="100000"/>
              </a:lnSpc>
              <a:spcBef>
                <a:spcPct val="0"/>
              </a:spcBef>
              <a:buFontTx/>
              <a:buNone/>
            </a:pPr>
            <a:r>
              <a:rPr lang="ar-SA" altLang="en-US" sz="2800" b="1" dirty="0">
                <a:solidFill>
                  <a:srgbClr val="002060"/>
                </a:solidFill>
                <a:latin typeface="Tajawal Bold" panose="020B0604020202020204" charset="-78"/>
                <a:cs typeface="Tajawal Bold" panose="020B0604020202020204" charset="-78"/>
              </a:rPr>
              <a:t>المُرسل</a:t>
            </a:r>
            <a:endParaRPr lang="ar-SA" altLang="en-US" sz="2800" b="1" dirty="0">
              <a:solidFill>
                <a:srgbClr val="7030A0"/>
              </a:solidFill>
              <a:latin typeface="Tajawal Bold" panose="020B0604020202020204" charset="-78"/>
              <a:cs typeface="Tajawal Bold" panose="020B0604020202020204" charset="-78"/>
            </a:endParaRPr>
          </a:p>
        </p:txBody>
      </p:sp>
      <p:sp>
        <p:nvSpPr>
          <p:cNvPr id="32" name="TextBox 32"/>
          <p:cNvSpPr txBox="1"/>
          <p:nvPr/>
        </p:nvSpPr>
        <p:spPr>
          <a:xfrm>
            <a:off x="2592009" y="358701"/>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5</a:t>
            </a:r>
            <a:endParaRPr lang="en-US" sz="2499" dirty="0">
              <a:solidFill>
                <a:srgbClr val="000000"/>
              </a:solidFill>
              <a:latin typeface="Rubik One"/>
              <a:ea typeface="Rubik One"/>
              <a:cs typeface="Rubik One"/>
              <a:sym typeface="Rubik One"/>
            </a:endParaRPr>
          </a:p>
        </p:txBody>
      </p:sp>
      <p:sp>
        <p:nvSpPr>
          <p:cNvPr id="33" name="TextBox 33"/>
          <p:cNvSpPr txBox="1"/>
          <p:nvPr/>
        </p:nvSpPr>
        <p:spPr>
          <a:xfrm>
            <a:off x="4232669" y="5764212"/>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6</a:t>
            </a:r>
            <a:endParaRPr lang="en-US" sz="2499" dirty="0">
              <a:solidFill>
                <a:srgbClr val="000000"/>
              </a:solidFill>
              <a:latin typeface="Rubik One"/>
              <a:ea typeface="Rubik One"/>
              <a:cs typeface="Rubik One"/>
              <a:sym typeface="Rubik One"/>
            </a:endParaRPr>
          </a:p>
        </p:txBody>
      </p:sp>
      <p:sp>
        <p:nvSpPr>
          <p:cNvPr id="34" name="TextBox 34"/>
          <p:cNvSpPr txBox="1"/>
          <p:nvPr/>
        </p:nvSpPr>
        <p:spPr>
          <a:xfrm>
            <a:off x="14900669" y="5154612"/>
            <a:ext cx="331387" cy="320675"/>
          </a:xfrm>
          <a:prstGeom prst="rect">
            <a:avLst/>
          </a:prstGeom>
        </p:spPr>
        <p:txBody>
          <a:bodyPr lIns="0" tIns="0" rIns="0" bIns="0" rtlCol="0" anchor="t">
            <a:spAutoFit/>
          </a:bodyPr>
          <a:lstStyle/>
          <a:p>
            <a:pPr algn="ctr">
              <a:lnSpc>
                <a:spcPts val="2499"/>
              </a:lnSpc>
            </a:pPr>
            <a:r>
              <a:rPr lang="en-US" sz="2499">
                <a:solidFill>
                  <a:srgbClr val="000000"/>
                </a:solidFill>
                <a:latin typeface="Rubik One"/>
                <a:ea typeface="Rubik One"/>
                <a:cs typeface="Rubik One"/>
                <a:sym typeface="Rubik One"/>
              </a:rPr>
              <a:t>3</a:t>
            </a:r>
          </a:p>
        </p:txBody>
      </p:sp>
      <p:sp>
        <p:nvSpPr>
          <p:cNvPr id="35" name="TextBox 35"/>
          <p:cNvSpPr txBox="1"/>
          <p:nvPr/>
        </p:nvSpPr>
        <p:spPr>
          <a:xfrm>
            <a:off x="12686762" y="349176"/>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1</a:t>
            </a:r>
            <a:endParaRPr lang="en-US" sz="2499" dirty="0">
              <a:solidFill>
                <a:srgbClr val="000000"/>
              </a:solidFill>
              <a:latin typeface="Rubik One"/>
              <a:ea typeface="Rubik One"/>
              <a:cs typeface="Rubik One"/>
              <a:sym typeface="Rubik One"/>
            </a:endParaRPr>
          </a:p>
        </p:txBody>
      </p:sp>
      <p:sp>
        <p:nvSpPr>
          <p:cNvPr id="37" name="TextBox 37"/>
          <p:cNvSpPr txBox="1"/>
          <p:nvPr/>
        </p:nvSpPr>
        <p:spPr>
          <a:xfrm>
            <a:off x="12115800" y="4229100"/>
            <a:ext cx="5791200" cy="738664"/>
          </a:xfrm>
          <a:prstGeom prst="rect">
            <a:avLst/>
          </a:prstGeom>
        </p:spPr>
        <p:txBody>
          <a:bodyPr wrap="square" lIns="0" tIns="0" rIns="0" bIns="0" rtlCol="0" anchor="t">
            <a:spAutoFit/>
          </a:bodyPr>
          <a:lstStyle/>
          <a:p>
            <a:pPr marL="457200" indent="-457200" algn="justLow" rtl="1">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هي الفكرة أو المعلومة بعد صياغتها في لغة مفهومه للمرسل إليه</a:t>
            </a:r>
          </a:p>
        </p:txBody>
      </p:sp>
      <p:sp>
        <p:nvSpPr>
          <p:cNvPr id="38" name="TextBox 38"/>
          <p:cNvSpPr txBox="1"/>
          <p:nvPr/>
        </p:nvSpPr>
        <p:spPr>
          <a:xfrm>
            <a:off x="12268200" y="1714500"/>
            <a:ext cx="5715000" cy="1107996"/>
          </a:xfrm>
          <a:prstGeom prst="rect">
            <a:avLst/>
          </a:prstGeom>
        </p:spPr>
        <p:txBody>
          <a:bodyPr wrap="square" lIns="0" tIns="0" rIns="0" bIns="0" rtlCol="0" anchor="t">
            <a:spAutoFit/>
          </a:bodyPr>
          <a:lstStyle/>
          <a:p>
            <a:pPr marL="457200" indent="-457200" algn="justLow" rtl="1">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هو المصدر أو القائم بالاتصال ويعد الطرف الأول في العملية الاتصالية, قد يكون المدير أو الإدارة أو المنشأة نفسها</a:t>
            </a:r>
          </a:p>
        </p:txBody>
      </p:sp>
      <p:sp>
        <p:nvSpPr>
          <p:cNvPr id="39" name="TextBox 16"/>
          <p:cNvSpPr txBox="1"/>
          <p:nvPr/>
        </p:nvSpPr>
        <p:spPr>
          <a:xfrm>
            <a:off x="1676400" y="6896100"/>
            <a:ext cx="5845629" cy="1107996"/>
          </a:xfrm>
          <a:prstGeom prst="rect">
            <a:avLst/>
          </a:prstGeom>
        </p:spPr>
        <p:txBody>
          <a:bodyPr wrap="square" lIns="0" tIns="0" rIns="0" bIns="0" rtlCol="0" anchor="t">
            <a:spAutoFit/>
          </a:bodyPr>
          <a:lstStyle/>
          <a:p>
            <a:pPr marL="342900" indent="-342900" algn="r" rtl="1">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يقصد بالتشويش أي عامل يتدخل في عملية الاتصال وينتج عنه تقليل دقة الاتصال أو تعطيله أو إعاقته للرسالة</a:t>
            </a:r>
            <a:endParaRPr lang="ar-SA" sz="2400" dirty="0">
              <a:latin typeface="Tajawal" panose="00000500000000000000" pitchFamily="2" charset="-78"/>
              <a:cs typeface="Tajawal" panose="00000500000000000000" pitchFamily="2" charset="-78"/>
            </a:endParaRPr>
          </a:p>
        </p:txBody>
      </p:sp>
      <p:sp>
        <p:nvSpPr>
          <p:cNvPr id="40" name="TextBox 38"/>
          <p:cNvSpPr txBox="1"/>
          <p:nvPr/>
        </p:nvSpPr>
        <p:spPr>
          <a:xfrm>
            <a:off x="381000" y="2019300"/>
            <a:ext cx="6705600" cy="1477328"/>
          </a:xfrm>
          <a:prstGeom prst="rect">
            <a:avLst/>
          </a:prstGeom>
        </p:spPr>
        <p:txBody>
          <a:bodyPr wrap="square" lIns="0" tIns="0" rIns="0" bIns="0" rtlCol="0" anchor="t">
            <a:spAutoFit/>
          </a:bodyPr>
          <a:lstStyle/>
          <a:p>
            <a:pPr marL="457200" indent="-457200" algn="justLow" rtl="1">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هذه الخطوة هي الخطوة الأخيرة من خطوات التنفيذ وتختص بوضع البديل الذي تم اعتماده موضع التنفيذ الفعلي وبعد البدء بتنفيذه تأتي مرحلة تقويم النتائج للمطابقة بين المخطط والمنفذ</a:t>
            </a:r>
          </a:p>
        </p:txBody>
      </p:sp>
      <p:grpSp>
        <p:nvGrpSpPr>
          <p:cNvPr id="41" name="Group 42"/>
          <p:cNvGrpSpPr/>
          <p:nvPr/>
        </p:nvGrpSpPr>
        <p:grpSpPr>
          <a:xfrm>
            <a:off x="18135600" y="-419100"/>
            <a:ext cx="1694792" cy="11734800"/>
            <a:chOff x="0" y="0"/>
            <a:chExt cx="446365" cy="2709333"/>
          </a:xfrm>
        </p:grpSpPr>
        <p:sp>
          <p:nvSpPr>
            <p:cNvPr id="42"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3"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4" name="Group 8"/>
          <p:cNvGrpSpPr/>
          <p:nvPr/>
        </p:nvGrpSpPr>
        <p:grpSpPr>
          <a:xfrm>
            <a:off x="0" y="6690087"/>
            <a:ext cx="1028700" cy="3177813"/>
            <a:chOff x="0" y="0"/>
            <a:chExt cx="812800" cy="2510865"/>
          </a:xfrm>
        </p:grpSpPr>
        <p:sp>
          <p:nvSpPr>
            <p:cNvPr id="4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47" name="Group 48"/>
          <p:cNvGrpSpPr/>
          <p:nvPr/>
        </p:nvGrpSpPr>
        <p:grpSpPr>
          <a:xfrm>
            <a:off x="0" y="0"/>
            <a:ext cx="1028700" cy="1028700"/>
            <a:chOff x="0" y="0"/>
            <a:chExt cx="812800" cy="812800"/>
          </a:xfrm>
        </p:grpSpPr>
        <p:sp>
          <p:nvSpPr>
            <p:cNvPr id="4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1" name="Freeform 11"/>
          <p:cNvSpPr/>
          <p:nvPr/>
        </p:nvSpPr>
        <p:spPr>
          <a:xfrm rot="2651781">
            <a:off x="9239003"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52" name="TextBox 51"/>
          <p:cNvSpPr txBox="1"/>
          <p:nvPr/>
        </p:nvSpPr>
        <p:spPr>
          <a:xfrm>
            <a:off x="9180575" y="9702225"/>
            <a:ext cx="686132" cy="523220"/>
          </a:xfrm>
          <a:prstGeom prst="rect">
            <a:avLst/>
          </a:prstGeom>
          <a:noFill/>
        </p:spPr>
        <p:txBody>
          <a:bodyPr wrap="square" rtlCol="0">
            <a:spAutoFit/>
          </a:bodyPr>
          <a:lstStyle/>
          <a:p>
            <a:pPr algn="ctr"/>
            <a:r>
              <a:rPr lang="en-US" sz="2800" b="1" dirty="0">
                <a:solidFill>
                  <a:schemeClr val="bg1"/>
                </a:solidFill>
              </a:rPr>
              <a:t>7</a:t>
            </a:r>
          </a:p>
        </p:txBody>
      </p:sp>
      <p:sp>
        <p:nvSpPr>
          <p:cNvPr id="53" name="Freeform 4"/>
          <p:cNvSpPr/>
          <p:nvPr/>
        </p:nvSpPr>
        <p:spPr>
          <a:xfrm>
            <a:off x="8610600" y="7200900"/>
            <a:ext cx="2803187" cy="974107"/>
          </a:xfrm>
          <a:custGeom>
            <a:avLst/>
            <a:gdLst/>
            <a:ahLst/>
            <a:cxnLst/>
            <a:rect l="l" t="t" r="r" b="b"/>
            <a:pathLst>
              <a:path w="2803187" h="974107">
                <a:moveTo>
                  <a:pt x="0" y="0"/>
                </a:moveTo>
                <a:lnTo>
                  <a:pt x="2803187" y="0"/>
                </a:lnTo>
                <a:lnTo>
                  <a:pt x="2803187" y="974107"/>
                </a:lnTo>
                <a:lnTo>
                  <a:pt x="0" y="974107"/>
                </a:lnTo>
                <a:lnTo>
                  <a:pt x="0" y="0"/>
                </a:lnTo>
                <a:close/>
              </a:path>
            </a:pathLst>
          </a:custGeom>
          <a:blipFill>
            <a:blip r:embed="rId4"/>
            <a:stretch>
              <a:fillRect/>
            </a:stretch>
          </a:blipFill>
        </p:spPr>
        <p:txBody>
          <a:bodyPr/>
          <a:lstStyle/>
          <a:p>
            <a:endParaRPr lang="en-US"/>
          </a:p>
        </p:txBody>
      </p:sp>
      <p:sp>
        <p:nvSpPr>
          <p:cNvPr id="54" name="Freeform 15"/>
          <p:cNvSpPr/>
          <p:nvPr/>
        </p:nvSpPr>
        <p:spPr>
          <a:xfrm>
            <a:off x="8337944" y="6926529"/>
            <a:ext cx="545312" cy="548742"/>
          </a:xfrm>
          <a:custGeom>
            <a:avLst/>
            <a:gdLst/>
            <a:ahLst/>
            <a:cxnLst/>
            <a:rect l="l" t="t" r="r" b="b"/>
            <a:pathLst>
              <a:path w="545312" h="548742">
                <a:moveTo>
                  <a:pt x="0" y="0"/>
                </a:moveTo>
                <a:lnTo>
                  <a:pt x="545312" y="0"/>
                </a:lnTo>
                <a:lnTo>
                  <a:pt x="545312" y="548742"/>
                </a:lnTo>
                <a:lnTo>
                  <a:pt x="0" y="548742"/>
                </a:lnTo>
                <a:lnTo>
                  <a:pt x="0" y="0"/>
                </a:lnTo>
                <a:close/>
              </a:path>
            </a:pathLst>
          </a:custGeom>
          <a:blipFill>
            <a:blip r:embed="rId12"/>
            <a:stretch>
              <a:fillRect/>
            </a:stretch>
          </a:blipFill>
        </p:spPr>
        <p:txBody>
          <a:bodyPr/>
          <a:lstStyle/>
          <a:p>
            <a:endParaRPr lang="en-US"/>
          </a:p>
        </p:txBody>
      </p:sp>
      <p:sp>
        <p:nvSpPr>
          <p:cNvPr id="55" name="TextBox 31"/>
          <p:cNvSpPr txBox="1"/>
          <p:nvPr/>
        </p:nvSpPr>
        <p:spPr>
          <a:xfrm>
            <a:off x="8825090" y="7489516"/>
            <a:ext cx="2325546" cy="430887"/>
          </a:xfrm>
          <a:prstGeom prst="rect">
            <a:avLst/>
          </a:prstGeom>
        </p:spPr>
        <p:txBody>
          <a:bodyPr lIns="0" tIns="0" rIns="0" bIns="0" rtlCol="0" anchor="t">
            <a:spAutoFit/>
          </a:bodyPr>
          <a:lstStyle/>
          <a:p>
            <a:pPr algn="ctr" rtl="1">
              <a:lnSpc>
                <a:spcPct val="100000"/>
              </a:lnSpc>
              <a:spcBef>
                <a:spcPct val="0"/>
              </a:spcBef>
              <a:buFontTx/>
              <a:buNone/>
            </a:pPr>
            <a:r>
              <a:rPr lang="ar-SA" altLang="en-US" sz="2800" b="1" dirty="0">
                <a:solidFill>
                  <a:srgbClr val="002060"/>
                </a:solidFill>
                <a:latin typeface="Tajawal Bold" panose="020B0604020202020204" charset="-78"/>
                <a:cs typeface="Tajawal Bold" panose="020B0604020202020204" charset="-78"/>
              </a:rPr>
              <a:t>المستقبل</a:t>
            </a:r>
            <a:endParaRPr lang="ar-SA" altLang="en-US" sz="2800" b="1" dirty="0">
              <a:solidFill>
                <a:srgbClr val="7030A0"/>
              </a:solidFill>
              <a:latin typeface="Tajawal Bold" panose="020B0604020202020204" charset="-78"/>
              <a:cs typeface="Tajawal Bold" panose="020B0604020202020204" charset="-78"/>
            </a:endParaRPr>
          </a:p>
        </p:txBody>
      </p:sp>
      <p:sp>
        <p:nvSpPr>
          <p:cNvPr id="56" name="TextBox 35"/>
          <p:cNvSpPr txBox="1"/>
          <p:nvPr/>
        </p:nvSpPr>
        <p:spPr>
          <a:xfrm>
            <a:off x="8423669" y="7059613"/>
            <a:ext cx="331387" cy="320675"/>
          </a:xfrm>
          <a:prstGeom prst="rect">
            <a:avLst/>
          </a:prstGeom>
        </p:spPr>
        <p:txBody>
          <a:bodyPr lIns="0" tIns="0" rIns="0" bIns="0" rtlCol="0" anchor="t">
            <a:spAutoFit/>
          </a:bodyPr>
          <a:lstStyle/>
          <a:p>
            <a:pPr algn="ctr">
              <a:lnSpc>
                <a:spcPts val="2499"/>
              </a:lnSpc>
            </a:pPr>
            <a:r>
              <a:rPr lang="ar-EG" sz="2499" dirty="0">
                <a:solidFill>
                  <a:srgbClr val="000000"/>
                </a:solidFill>
                <a:latin typeface="Rubik One"/>
                <a:ea typeface="Rubik One"/>
                <a:cs typeface="Rubik One"/>
                <a:sym typeface="Rubik One"/>
              </a:rPr>
              <a:t>4</a:t>
            </a:r>
            <a:endParaRPr lang="en-US" sz="2499" dirty="0">
              <a:solidFill>
                <a:srgbClr val="000000"/>
              </a:solidFill>
              <a:latin typeface="Rubik One"/>
              <a:ea typeface="Rubik One"/>
              <a:cs typeface="Rubik One"/>
              <a:sym typeface="Rubik One"/>
            </a:endParaRPr>
          </a:p>
        </p:txBody>
      </p:sp>
      <p:sp>
        <p:nvSpPr>
          <p:cNvPr id="57" name="AutoShape 20"/>
          <p:cNvSpPr/>
          <p:nvPr/>
        </p:nvSpPr>
        <p:spPr>
          <a:xfrm>
            <a:off x="8763000" y="4762500"/>
            <a:ext cx="762000" cy="2362200"/>
          </a:xfrm>
          <a:prstGeom prst="line">
            <a:avLst/>
          </a:prstGeom>
          <a:ln w="76200" cap="flat">
            <a:solidFill>
              <a:srgbClr val="000000"/>
            </a:solidFill>
            <a:prstDash val="solid"/>
            <a:headEnd type="none" w="sm" len="sm"/>
            <a:tailEnd type="arrow" w="med" len="sm"/>
          </a:ln>
        </p:spPr>
        <p:txBody>
          <a:bodyPr/>
          <a:lstStyle/>
          <a:p>
            <a:endParaRPr lang="en-US"/>
          </a:p>
        </p:txBody>
      </p:sp>
      <p:sp>
        <p:nvSpPr>
          <p:cNvPr id="58" name="TextBox 16"/>
          <p:cNvSpPr txBox="1"/>
          <p:nvPr/>
        </p:nvSpPr>
        <p:spPr>
          <a:xfrm>
            <a:off x="6553200" y="8267700"/>
            <a:ext cx="6096000" cy="738664"/>
          </a:xfrm>
          <a:prstGeom prst="rect">
            <a:avLst/>
          </a:prstGeom>
        </p:spPr>
        <p:txBody>
          <a:bodyPr wrap="square" lIns="0" tIns="0" rIns="0" bIns="0" rtlCol="0" anchor="t">
            <a:spAutoFit/>
          </a:bodyPr>
          <a:lstStyle/>
          <a:p>
            <a:pPr marL="342900" indent="-342900" algn="r" rtl="1">
              <a:buFont typeface="Wingdings" panose="05000000000000000000" pitchFamily="2" charset="2"/>
              <a:buChar char="q"/>
              <a:defRPr/>
            </a:pPr>
            <a:r>
              <a:rPr lang="ar-SA" sz="2400" dirty="0">
                <a:latin typeface="Tajawal" panose="00000500000000000000" pitchFamily="2" charset="-78"/>
                <a:cs typeface="Tajawal" panose="00000500000000000000" pitchFamily="2" charset="-78"/>
              </a:rPr>
              <a:t>هو من يستقبل الرسالة ويقوم بتنفيذها وفك رموزها وإدراك محتواها والإحاطة بمعناها</a:t>
            </a:r>
          </a:p>
        </p:txBody>
      </p:sp>
    </p:spTree>
    <p:extLst>
      <p:ext uri="{BB962C8B-B14F-4D97-AF65-F5344CB8AC3E}">
        <p14:creationId xmlns:p14="http://schemas.microsoft.com/office/powerpoint/2010/main" val="234653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410870" y="4646475"/>
            <a:ext cx="3535218" cy="1380896"/>
            <a:chOff x="0" y="0"/>
            <a:chExt cx="1174029" cy="458589"/>
          </a:xfrm>
        </p:grpSpPr>
        <p:sp>
          <p:nvSpPr>
            <p:cNvPr id="7" name="Freeform 7"/>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8" name="TextBox 8"/>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9" name="Group 9"/>
          <p:cNvGrpSpPr/>
          <p:nvPr/>
        </p:nvGrpSpPr>
        <p:grpSpPr>
          <a:xfrm>
            <a:off x="6410870" y="2982259"/>
            <a:ext cx="3535218" cy="1380896"/>
            <a:chOff x="0" y="0"/>
            <a:chExt cx="1174029" cy="458589"/>
          </a:xfrm>
        </p:grpSpPr>
        <p:sp>
          <p:nvSpPr>
            <p:cNvPr id="10" name="Freeform 10"/>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1" name="TextBox 11"/>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12" name="Group 12"/>
          <p:cNvGrpSpPr/>
          <p:nvPr/>
        </p:nvGrpSpPr>
        <p:grpSpPr>
          <a:xfrm>
            <a:off x="6410870" y="6351530"/>
            <a:ext cx="3535218" cy="1380896"/>
            <a:chOff x="0" y="0"/>
            <a:chExt cx="1174029" cy="458589"/>
          </a:xfrm>
        </p:grpSpPr>
        <p:sp>
          <p:nvSpPr>
            <p:cNvPr id="13" name="Freeform 13"/>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4" name="TextBox 14"/>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sp>
        <p:nvSpPr>
          <p:cNvPr id="15" name="Freeform 15"/>
          <p:cNvSpPr/>
          <p:nvPr/>
        </p:nvSpPr>
        <p:spPr>
          <a:xfrm flipH="1">
            <a:off x="3419447" y="2982259"/>
            <a:ext cx="2354664" cy="4709329"/>
          </a:xfrm>
          <a:custGeom>
            <a:avLst/>
            <a:gdLst/>
            <a:ahLst/>
            <a:cxnLst/>
            <a:rect l="l" t="t" r="r" b="b"/>
            <a:pathLst>
              <a:path w="2354664" h="4709329">
                <a:moveTo>
                  <a:pt x="2354665" y="0"/>
                </a:moveTo>
                <a:lnTo>
                  <a:pt x="0" y="0"/>
                </a:lnTo>
                <a:lnTo>
                  <a:pt x="0" y="4709328"/>
                </a:lnTo>
                <a:lnTo>
                  <a:pt x="2354665" y="4709328"/>
                </a:lnTo>
                <a:lnTo>
                  <a:pt x="23546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4835450" y="6767065"/>
            <a:ext cx="367911" cy="442600"/>
          </a:xfrm>
          <a:custGeom>
            <a:avLst/>
            <a:gdLst/>
            <a:ahLst/>
            <a:cxnLst/>
            <a:rect l="l" t="t" r="r" b="b"/>
            <a:pathLst>
              <a:path w="367911" h="442600">
                <a:moveTo>
                  <a:pt x="0" y="0"/>
                </a:moveTo>
                <a:lnTo>
                  <a:pt x="367911" y="0"/>
                </a:lnTo>
                <a:lnTo>
                  <a:pt x="367911" y="442600"/>
                </a:lnTo>
                <a:lnTo>
                  <a:pt x="0" y="4426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Freeform 17"/>
          <p:cNvSpPr/>
          <p:nvPr/>
        </p:nvSpPr>
        <p:spPr>
          <a:xfrm>
            <a:off x="3747523" y="5120738"/>
            <a:ext cx="414622" cy="497297"/>
          </a:xfrm>
          <a:custGeom>
            <a:avLst/>
            <a:gdLst/>
            <a:ahLst/>
            <a:cxnLst/>
            <a:rect l="l" t="t" r="r" b="b"/>
            <a:pathLst>
              <a:path w="414622" h="497297">
                <a:moveTo>
                  <a:pt x="0" y="0"/>
                </a:moveTo>
                <a:lnTo>
                  <a:pt x="414622" y="0"/>
                </a:lnTo>
                <a:lnTo>
                  <a:pt x="414622" y="497298"/>
                </a:lnTo>
                <a:lnTo>
                  <a:pt x="0" y="4972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18"/>
          <p:cNvSpPr/>
          <p:nvPr/>
        </p:nvSpPr>
        <p:spPr>
          <a:xfrm>
            <a:off x="4763700" y="3424227"/>
            <a:ext cx="511410" cy="468579"/>
          </a:xfrm>
          <a:custGeom>
            <a:avLst/>
            <a:gdLst/>
            <a:ahLst/>
            <a:cxnLst/>
            <a:rect l="l" t="t" r="r" b="b"/>
            <a:pathLst>
              <a:path w="511410" h="468579">
                <a:moveTo>
                  <a:pt x="0" y="0"/>
                </a:moveTo>
                <a:lnTo>
                  <a:pt x="511410" y="0"/>
                </a:lnTo>
                <a:lnTo>
                  <a:pt x="511410" y="468579"/>
                </a:lnTo>
                <a:lnTo>
                  <a:pt x="0" y="46857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9" name="Group 19"/>
          <p:cNvGrpSpPr/>
          <p:nvPr/>
        </p:nvGrpSpPr>
        <p:grpSpPr>
          <a:xfrm>
            <a:off x="5987340" y="5027765"/>
            <a:ext cx="618316" cy="6183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84DB"/>
            </a:solidFill>
          </p:spPr>
          <p:txBody>
            <a:bodyPr/>
            <a:lstStyle/>
            <a:p>
              <a:endParaRPr lang="en-US"/>
            </a:p>
          </p:txBody>
        </p:sp>
        <p:sp>
          <p:nvSpPr>
            <p:cNvPr id="21" name="TextBox 21"/>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02</a:t>
              </a:r>
            </a:p>
          </p:txBody>
        </p:sp>
      </p:grpSp>
      <p:grpSp>
        <p:nvGrpSpPr>
          <p:cNvPr id="22" name="Group 22"/>
          <p:cNvGrpSpPr/>
          <p:nvPr/>
        </p:nvGrpSpPr>
        <p:grpSpPr>
          <a:xfrm>
            <a:off x="5987340" y="3363549"/>
            <a:ext cx="618316" cy="6183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89C"/>
            </a:solidFill>
          </p:spPr>
          <p:txBody>
            <a:bodyPr/>
            <a:lstStyle/>
            <a:p>
              <a:endParaRPr lang="en-US"/>
            </a:p>
          </p:txBody>
        </p:sp>
        <p:sp>
          <p:nvSpPr>
            <p:cNvPr id="24" name="TextBox 24"/>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01</a:t>
              </a:r>
            </a:p>
          </p:txBody>
        </p:sp>
      </p:grpSp>
      <p:grpSp>
        <p:nvGrpSpPr>
          <p:cNvPr id="25" name="Group 25"/>
          <p:cNvGrpSpPr/>
          <p:nvPr/>
        </p:nvGrpSpPr>
        <p:grpSpPr>
          <a:xfrm>
            <a:off x="5987340" y="6732820"/>
            <a:ext cx="618316" cy="6183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AB01"/>
            </a:solidFill>
          </p:spPr>
          <p:txBody>
            <a:bodyPr/>
            <a:lstStyle/>
            <a:p>
              <a:endParaRPr lang="en-US"/>
            </a:p>
          </p:txBody>
        </p:sp>
        <p:sp>
          <p:nvSpPr>
            <p:cNvPr id="27" name="TextBox 27"/>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03</a:t>
              </a:r>
            </a:p>
          </p:txBody>
        </p:sp>
      </p:grpSp>
      <p:sp>
        <p:nvSpPr>
          <p:cNvPr id="31" name="TextBox 31"/>
          <p:cNvSpPr txBox="1"/>
          <p:nvPr/>
        </p:nvSpPr>
        <p:spPr>
          <a:xfrm>
            <a:off x="8153400" y="3238500"/>
            <a:ext cx="8686800" cy="861774"/>
          </a:xfrm>
          <a:prstGeom prst="rect">
            <a:avLst/>
          </a:prstGeom>
        </p:spPr>
        <p:txBody>
          <a:bodyPr wrap="square" lIns="0" tIns="0" rIns="0" bIns="0" rtlCol="0" anchor="t">
            <a:spAutoFit/>
          </a:bodyPr>
          <a:lstStyle/>
          <a:p>
            <a:pPr algn="r">
              <a:lnSpc>
                <a:spcPct val="100000"/>
              </a:lnSpc>
              <a:spcBef>
                <a:spcPct val="0"/>
              </a:spcBef>
              <a:buFontTx/>
              <a:buNone/>
            </a:pPr>
            <a:r>
              <a:rPr lang="ar-SA" altLang="en-US" sz="2800" dirty="0">
                <a:latin typeface="Tajawal Bold" panose="020B0604020202020204" charset="-78"/>
                <a:cs typeface="Tajawal Bold" panose="020B0604020202020204" charset="-78"/>
              </a:rPr>
              <a:t>الاتصال الشفهي والاتصال الكتابي</a:t>
            </a:r>
            <a:endParaRPr lang="ar-EG" altLang="en-US" sz="2800" dirty="0">
              <a:latin typeface="Tajawal Bold" panose="020B0604020202020204" charset="-78"/>
              <a:cs typeface="Tajawal Bold" panose="020B0604020202020204" charset="-78"/>
            </a:endParaRPr>
          </a:p>
          <a:p>
            <a:pPr>
              <a:lnSpc>
                <a:spcPct val="100000"/>
              </a:lnSpc>
              <a:spcBef>
                <a:spcPct val="0"/>
              </a:spcBef>
              <a:buFontTx/>
              <a:buNone/>
            </a:pPr>
            <a:r>
              <a:rPr lang="en-US" altLang="en-US" sz="2800" dirty="0"/>
              <a:t>Oral and Written communication</a:t>
            </a:r>
            <a:endParaRPr lang="ar-SA" altLang="en-US" sz="2800" dirty="0"/>
          </a:p>
        </p:txBody>
      </p:sp>
      <p:sp>
        <p:nvSpPr>
          <p:cNvPr id="34" name="Freeform 34"/>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p:cNvSpPr/>
          <p:nvPr/>
        </p:nvSpPr>
        <p:spPr>
          <a:xfrm rot="1629324">
            <a:off x="1765808" y="7887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8"/>
          <p:cNvGrpSpPr/>
          <p:nvPr/>
        </p:nvGrpSpPr>
        <p:grpSpPr>
          <a:xfrm>
            <a:off x="0" y="6690087"/>
            <a:ext cx="1028700" cy="3177813"/>
            <a:chOff x="0" y="0"/>
            <a:chExt cx="812800" cy="2510865"/>
          </a:xfrm>
        </p:grpSpPr>
        <p:sp>
          <p:nvSpPr>
            <p:cNvPr id="3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p:cNvGrpSpPr/>
          <p:nvPr/>
        </p:nvGrpSpPr>
        <p:grpSpPr>
          <a:xfrm>
            <a:off x="0" y="0"/>
            <a:ext cx="1028700" cy="1028700"/>
            <a:chOff x="0" y="0"/>
            <a:chExt cx="812800" cy="812800"/>
          </a:xfrm>
        </p:grpSpPr>
        <p:sp>
          <p:nvSpPr>
            <p:cNvPr id="4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p:cNvGrpSpPr/>
          <p:nvPr/>
        </p:nvGrpSpPr>
        <p:grpSpPr>
          <a:xfrm>
            <a:off x="17259300" y="0"/>
            <a:ext cx="1694792" cy="10287000"/>
            <a:chOff x="0" y="0"/>
            <a:chExt cx="446365" cy="2709333"/>
          </a:xfrm>
        </p:grpSpPr>
        <p:sp>
          <p:nvSpPr>
            <p:cNvPr id="44"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6" name="Rounded Rectangle 45"/>
          <p:cNvSpPr/>
          <p:nvPr/>
        </p:nvSpPr>
        <p:spPr>
          <a:xfrm>
            <a:off x="5410200" y="190500"/>
            <a:ext cx="6858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51"/>
          <p:cNvSpPr txBox="1"/>
          <p:nvPr/>
        </p:nvSpPr>
        <p:spPr>
          <a:xfrm>
            <a:off x="5486400" y="495300"/>
            <a:ext cx="6781800" cy="430887"/>
          </a:xfrm>
          <a:prstGeom prst="rect">
            <a:avLst/>
          </a:prstGeom>
        </p:spPr>
        <p:txBody>
          <a:bodyPr wrap="square" lIns="0" tIns="0" rIns="0" bIns="0" rtlCol="0" anchor="t">
            <a:spAutoFit/>
          </a:bodyPr>
          <a:lstStyle/>
          <a:p>
            <a:pPr algn="ctr">
              <a:spcBef>
                <a:spcPct val="0"/>
              </a:spcBef>
            </a:pPr>
            <a:r>
              <a:rPr lang="en-US" sz="2800" b="1" dirty="0">
                <a:solidFill>
                  <a:schemeClr val="bg1"/>
                </a:solidFill>
                <a:latin typeface="Tajawal Bold"/>
                <a:ea typeface="Tajawal Bold"/>
                <a:cs typeface="Tajawal Bold"/>
                <a:sym typeface="Tajawal Bold"/>
                <a:rtl/>
              </a:rPr>
              <a:t>Types Of Communication    </a:t>
            </a:r>
            <a:r>
              <a:rPr lang="ar-EG" sz="2800" b="1" dirty="0">
                <a:solidFill>
                  <a:schemeClr val="bg1"/>
                </a:solidFill>
                <a:latin typeface="Tajawal Bold"/>
                <a:ea typeface="Tajawal Bold"/>
                <a:cs typeface="Tajawal Bold"/>
                <a:sym typeface="Tajawal Bold"/>
                <a:rtl/>
              </a:rPr>
              <a:t>أنواع الاتصال</a:t>
            </a:r>
          </a:p>
        </p:txBody>
      </p:sp>
      <p:sp>
        <p:nvSpPr>
          <p:cNvPr id="4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2"/>
            <a:stretch>
              <a:fillRect/>
            </a:stretch>
          </a:blipFill>
        </p:spPr>
        <p:txBody>
          <a:bodyPr/>
          <a:lstStyle/>
          <a:p>
            <a:endParaRPr lang="en-US"/>
          </a:p>
        </p:txBody>
      </p:sp>
      <p:sp>
        <p:nvSpPr>
          <p:cNvPr id="50" name="TextBox 49"/>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8</a:t>
            </a:r>
          </a:p>
        </p:txBody>
      </p:sp>
      <p:sp>
        <p:nvSpPr>
          <p:cNvPr id="2"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8" name="TextBox 31"/>
          <p:cNvSpPr txBox="1"/>
          <p:nvPr/>
        </p:nvSpPr>
        <p:spPr>
          <a:xfrm>
            <a:off x="8153400" y="4762500"/>
            <a:ext cx="8686800" cy="861774"/>
          </a:xfrm>
          <a:prstGeom prst="rect">
            <a:avLst/>
          </a:prstGeom>
        </p:spPr>
        <p:txBody>
          <a:bodyPr wrap="square" lIns="0" tIns="0" rIns="0" bIns="0" rtlCol="0" anchor="t">
            <a:spAutoFit/>
          </a:bodyPr>
          <a:lstStyle/>
          <a:p>
            <a:pPr algn="r">
              <a:lnSpc>
                <a:spcPct val="100000"/>
              </a:lnSpc>
              <a:spcBef>
                <a:spcPct val="0"/>
              </a:spcBef>
              <a:buFontTx/>
              <a:buNone/>
            </a:pPr>
            <a:r>
              <a:rPr lang="ar-SA" altLang="en-US" sz="2800" dirty="0">
                <a:latin typeface="Tajawal Bold" panose="020B0604020202020204" charset="-78"/>
                <a:cs typeface="Tajawal Bold" panose="020B0604020202020204" charset="-78"/>
              </a:rPr>
              <a:t>الاتصال الرسمي وغير الرسمي</a:t>
            </a:r>
          </a:p>
          <a:p>
            <a:pPr>
              <a:lnSpc>
                <a:spcPct val="100000"/>
              </a:lnSpc>
              <a:spcBef>
                <a:spcPct val="0"/>
              </a:spcBef>
              <a:buFontTx/>
              <a:buNone/>
            </a:pPr>
            <a:r>
              <a:rPr lang="en-US" altLang="en-US" sz="2800" dirty="0"/>
              <a:t>Formal and Informal communication</a:t>
            </a:r>
          </a:p>
        </p:txBody>
      </p:sp>
      <p:sp>
        <p:nvSpPr>
          <p:cNvPr id="51" name="TextBox 31"/>
          <p:cNvSpPr txBox="1"/>
          <p:nvPr/>
        </p:nvSpPr>
        <p:spPr>
          <a:xfrm>
            <a:off x="8153400" y="6286500"/>
            <a:ext cx="8686800" cy="861774"/>
          </a:xfrm>
          <a:prstGeom prst="rect">
            <a:avLst/>
          </a:prstGeom>
        </p:spPr>
        <p:txBody>
          <a:bodyPr wrap="square" lIns="0" tIns="0" rIns="0" bIns="0" rtlCol="0" anchor="t">
            <a:spAutoFit/>
          </a:bodyPr>
          <a:lstStyle/>
          <a:p>
            <a:pPr algn="r">
              <a:lnSpc>
                <a:spcPct val="100000"/>
              </a:lnSpc>
              <a:spcBef>
                <a:spcPct val="0"/>
              </a:spcBef>
              <a:buFontTx/>
              <a:buNone/>
            </a:pPr>
            <a:r>
              <a:rPr lang="ar-SA" altLang="en-US" sz="2800" dirty="0">
                <a:latin typeface="Tajawal Bold" panose="020B0604020202020204" charset="-78"/>
                <a:cs typeface="Tajawal Bold" panose="020B0604020202020204" charset="-78"/>
              </a:rPr>
              <a:t>الاتصال النازل والاتصال الصاعد</a:t>
            </a:r>
          </a:p>
          <a:p>
            <a:pPr>
              <a:lnSpc>
                <a:spcPct val="100000"/>
              </a:lnSpc>
              <a:spcBef>
                <a:spcPct val="0"/>
              </a:spcBef>
              <a:buFontTx/>
              <a:buNone/>
            </a:pPr>
            <a:r>
              <a:rPr lang="en-US" altLang="en-US" sz="2800" dirty="0"/>
              <a:t>Downward and Upward communication</a:t>
            </a:r>
          </a:p>
        </p:txBody>
      </p:sp>
    </p:spTree>
    <p:extLst>
      <p:ext uri="{BB962C8B-B14F-4D97-AF65-F5344CB8AC3E}">
        <p14:creationId xmlns:p14="http://schemas.microsoft.com/office/powerpoint/2010/main" val="26205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1082</TotalTime>
  <Words>889</Words>
  <Application>Microsoft Office PowerPoint</Application>
  <PresentationFormat>Custom</PresentationFormat>
  <Paragraphs>231</Paragraphs>
  <Slides>18</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18</vt:i4>
      </vt:variant>
    </vt:vector>
  </HeadingPairs>
  <TitlesOfParts>
    <vt:vector size="35" baseType="lpstr">
      <vt:lpstr>Calibri</vt:lpstr>
      <vt:lpstr>League Spartan</vt:lpstr>
      <vt:lpstr>Garet Bold</vt:lpstr>
      <vt:lpstr>Codec Pro Bold</vt:lpstr>
      <vt:lpstr>Tajawal</vt:lpstr>
      <vt:lpstr>Rubik One</vt:lpstr>
      <vt:lpstr>Tajawal Bold</vt:lpstr>
      <vt:lpstr>DIN NEXT™ ARABIC BOLD</vt:lpstr>
      <vt:lpstr>Cascadia Code</vt:lpstr>
      <vt:lpstr>Arial</vt:lpstr>
      <vt:lpstr>Bernoru</vt:lpstr>
      <vt:lpstr>Sakkal Majalla</vt:lpstr>
      <vt:lpstr>Codec Pro</vt:lpstr>
      <vt:lpstr>29LT Bukra 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Dr-Mohamed Ahmed</dc:creator>
  <cp:lastModifiedBy>Valentina Wilson</cp:lastModifiedBy>
  <cp:revision>69</cp:revision>
  <dcterms:created xsi:type="dcterms:W3CDTF">2006-08-16T00:00:00Z</dcterms:created>
  <dcterms:modified xsi:type="dcterms:W3CDTF">2025-02-25T13:24:04Z</dcterms:modified>
  <dc:identifier>DAGfLp__JEg</dc:identifier>
</cp:coreProperties>
</file>