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2" r:id="rId3"/>
    <p:sldId id="257" r:id="rId4"/>
    <p:sldId id="258" r:id="rId5"/>
    <p:sldId id="263" r:id="rId6"/>
    <p:sldId id="264" r:id="rId7"/>
    <p:sldId id="259" r:id="rId8"/>
    <p:sldId id="265" r:id="rId9"/>
    <p:sldId id="260" r:id="rId10"/>
    <p:sldId id="282" r:id="rId11"/>
    <p:sldId id="283" r:id="rId12"/>
    <p:sldId id="275" r:id="rId13"/>
    <p:sldId id="267" r:id="rId14"/>
    <p:sldId id="269" r:id="rId15"/>
    <p:sldId id="272" r:id="rId16"/>
    <p:sldId id="274" r:id="rId17"/>
    <p:sldId id="276" r:id="rId18"/>
    <p:sldId id="277" r:id="rId19"/>
    <p:sldId id="279" r:id="rId20"/>
    <p:sldId id="280" r:id="rId21"/>
    <p:sldId id="281" r:id="rId22"/>
    <p:sldId id="256" r:id="rId23"/>
  </p:sldIdLst>
  <p:sldSz cx="18288000" cy="10287000"/>
  <p:notesSz cx="6858000" cy="9144000"/>
  <p:embeddedFontLst>
    <p:embeddedFont>
      <p:font typeface="29LT Bukra Bold" panose="000B0903020204020204" pitchFamily="34" charset="-78"/>
      <p:bold r:id="rId25"/>
    </p:embeddedFont>
    <p:embeddedFont>
      <p:font typeface="Cascadia Code" panose="020B0609020000020004" pitchFamily="49" charset="0"/>
      <p:regular r:id="rId26"/>
      <p:bold r:id="rId27"/>
      <p:italic r:id="rId28"/>
      <p:boldItalic r:id="rId29"/>
    </p:embeddedFont>
    <p:embeddedFont>
      <p:font typeface="Codec Pro" panose="00000500000000000000" pitchFamily="2" charset="0"/>
      <p:regular r:id="rId30"/>
      <p:italic r:id="rId31"/>
    </p:embeddedFont>
    <p:embeddedFont>
      <p:font typeface="Codec Pro Bold" panose="00000600000000000000" pitchFamily="2" charset="0"/>
      <p:regular r:id="rId32"/>
    </p:embeddedFont>
    <p:embeddedFont>
      <p:font typeface="DIN NEXT™ ARABIC BOLD" panose="020B0803020203050203" pitchFamily="34" charset="-78"/>
      <p:bold r:id="rId33"/>
    </p:embeddedFont>
    <p:embeddedFont>
      <p:font typeface="Garet Bold" panose="020B0604020202020204" charset="0"/>
      <p:regular r:id="rId34"/>
    </p:embeddedFont>
    <p:embeddedFont>
      <p:font typeface="Inter" panose="020B0604020202020204" charset="0"/>
      <p:regular r:id="rId35"/>
    </p:embeddedFont>
    <p:embeddedFont>
      <p:font typeface="Inter Bold Italics" panose="020B0604020202020204" charset="0"/>
      <p:regular r:id="rId36"/>
    </p:embeddedFont>
    <p:embeddedFont>
      <p:font typeface="League Spartan" panose="020B0604020202020204" charset="0"/>
      <p:regular r:id="rId37"/>
    </p:embeddedFont>
    <p:embeddedFont>
      <p:font typeface="Public Sans"/>
      <p:regular r:id="rId38"/>
      <p:bold r:id="rId39"/>
      <p:italic r:id="rId40"/>
      <p:boldItalic r:id="rId41"/>
    </p:embeddedFont>
    <p:embeddedFont>
      <p:font typeface="Sakkal Majalla" panose="02000000000000000000" pitchFamily="2" charset="-78"/>
      <p:regular r:id="rId42"/>
      <p:bold r:id="rId43"/>
    </p:embeddedFont>
    <p:embeddedFont>
      <p:font typeface="Source Sans Pro Bold" panose="020B0604020202020204" charset="0"/>
      <p:regular r:id="rId44"/>
    </p:embeddedFont>
    <p:embeddedFont>
      <p:font typeface="Tajawal" panose="00000500000000000000" pitchFamily="2" charset="-78"/>
      <p:regular r:id="rId45"/>
      <p:bold r:id="rId46"/>
    </p:embeddedFont>
    <p:embeddedFont>
      <p:font typeface="Tajawal Bold" panose="020B0604020202020204" charset="-78"/>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5</a:t>
            </a:fld>
            <a:endParaRPr lang="en-US"/>
          </a:p>
        </p:txBody>
      </p:sp>
    </p:spTree>
    <p:extLst>
      <p:ext uri="{BB962C8B-B14F-4D97-AF65-F5344CB8AC3E}">
        <p14:creationId xmlns:p14="http://schemas.microsoft.com/office/powerpoint/2010/main" val="153503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17</a:t>
            </a:fld>
            <a:endParaRPr lang="en-US"/>
          </a:p>
        </p:txBody>
      </p:sp>
    </p:spTree>
    <p:extLst>
      <p:ext uri="{BB962C8B-B14F-4D97-AF65-F5344CB8AC3E}">
        <p14:creationId xmlns:p14="http://schemas.microsoft.com/office/powerpoint/2010/main" val="96439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hyperlink" Target="http://www.edarah.net/"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8.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8.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72.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image" Target="../media/image81.png"/><Relationship Id="rId21" Type="http://schemas.openxmlformats.org/officeDocument/2006/relationships/image" Target="../media/image8.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image" Target="../media/image80.jpeg"/><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18" Type="http://schemas.openxmlformats.org/officeDocument/2006/relationships/image" Target="../media/image37.svg"/><Relationship Id="rId26" Type="http://schemas.openxmlformats.org/officeDocument/2006/relationships/image" Target="../media/image118.svg"/><Relationship Id="rId3" Type="http://schemas.openxmlformats.org/officeDocument/2006/relationships/image" Target="../media/image99.png"/><Relationship Id="rId21" Type="http://schemas.openxmlformats.org/officeDocument/2006/relationships/image" Target="../media/image113.png"/><Relationship Id="rId7" Type="http://schemas.openxmlformats.org/officeDocument/2006/relationships/image" Target="../media/image103.png"/><Relationship Id="rId12" Type="http://schemas.openxmlformats.org/officeDocument/2006/relationships/image" Target="../media/image108.svg"/><Relationship Id="rId17" Type="http://schemas.openxmlformats.org/officeDocument/2006/relationships/image" Target="../media/image36.png"/><Relationship Id="rId25" Type="http://schemas.openxmlformats.org/officeDocument/2006/relationships/image" Target="../media/image117.png"/><Relationship Id="rId2" Type="http://schemas.openxmlformats.org/officeDocument/2006/relationships/image" Target="../media/image25.jpeg"/><Relationship Id="rId16" Type="http://schemas.openxmlformats.org/officeDocument/2006/relationships/image" Target="../media/image29.svg"/><Relationship Id="rId20" Type="http://schemas.openxmlformats.org/officeDocument/2006/relationships/image" Target="../media/image112.svg"/><Relationship Id="rId29"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png"/><Relationship Id="rId24" Type="http://schemas.openxmlformats.org/officeDocument/2006/relationships/image" Target="../media/image116.svg"/><Relationship Id="rId5" Type="http://schemas.openxmlformats.org/officeDocument/2006/relationships/image" Target="../media/image101.png"/><Relationship Id="rId15" Type="http://schemas.openxmlformats.org/officeDocument/2006/relationships/image" Target="../media/image28.png"/><Relationship Id="rId23" Type="http://schemas.openxmlformats.org/officeDocument/2006/relationships/image" Target="../media/image115.png"/><Relationship Id="rId28" Type="http://schemas.openxmlformats.org/officeDocument/2006/relationships/image" Target="../media/image120.svg"/><Relationship Id="rId10" Type="http://schemas.openxmlformats.org/officeDocument/2006/relationships/image" Target="../media/image106.svg"/><Relationship Id="rId19" Type="http://schemas.openxmlformats.org/officeDocument/2006/relationships/image" Target="../media/image111.pn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110.svg"/><Relationship Id="rId22" Type="http://schemas.openxmlformats.org/officeDocument/2006/relationships/image" Target="../media/image114.svg"/><Relationship Id="rId27" Type="http://schemas.openxmlformats.org/officeDocument/2006/relationships/image" Target="../media/image1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dirty="0">
                <a:solidFill>
                  <a:srgbClr val="FFFFFF"/>
                </a:solidFill>
                <a:latin typeface="Cascadia Code" pitchFamily="49" charset="0"/>
                <a:cs typeface="Codec Pro" charset="0"/>
                <a:sym typeface="Codec Pro" charset="0"/>
              </a:rPr>
              <a:t>أساسياتها، ومفاهيمها، وتطبيقاتها </a:t>
            </a:r>
            <a:r>
              <a:rPr lang="ar-SA" altLang="en-US" sz="3600" dirty="0">
                <a:solidFill>
                  <a:srgbClr val="FFFFFF"/>
                </a:solidFill>
                <a:latin typeface="Cascadia Code" pitchFamily="49" charset="0"/>
                <a:cs typeface="Codec Pro" charset="0"/>
                <a:sym typeface="Codec Pro" charset="0"/>
              </a:rPr>
              <a:t> </a:t>
            </a:r>
            <a:r>
              <a:rPr lang="ar-EG" altLang="en-US" sz="3600" dirty="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dirty="0">
                <a:solidFill>
                  <a:srgbClr val="FFFFFF"/>
                </a:solidFill>
                <a:latin typeface="Codec Pro" charset="0"/>
                <a:cs typeface="Codec Pro" charset="0"/>
                <a:sym typeface="Codec Pro" charset="0"/>
              </a:rPr>
              <a:t>  </a:t>
            </a:r>
            <a:endParaRPr lang="ar-EG" altLang="en-US" sz="5400" dirty="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958724"/>
          </a:xfrm>
          <a:prstGeom prst="rect">
            <a:avLst/>
          </a:prstGeom>
        </p:spPr>
        <p:txBody>
          <a:bodyPr lIns="0" tIns="0" rIns="0" bIns="0">
            <a:spAutoFit/>
          </a:bodyPr>
          <a:lstStyle/>
          <a:p>
            <a:pPr defTabSz="914445">
              <a:lnSpc>
                <a:spcPts val="3995"/>
              </a:lnSpc>
              <a:defRPr/>
            </a:pPr>
            <a:r>
              <a:rPr lang="en-US" sz="2000" dirty="0">
                <a:solidFill>
                  <a:schemeClr val="bg1"/>
                </a:solidFill>
                <a:latin typeface="Codec Pro"/>
                <a:ea typeface="Codec Pro"/>
                <a:cs typeface="Codec Pro"/>
                <a:sym typeface="Codec Pro"/>
                <a:hlinkClick r:id="rId6">
                  <a:extLst>
                    <a:ext uri="{A12FA001-AC4F-418D-AE19-62706E023703}">
                      <ahyp:hlinkClr xmlns:ahyp="http://schemas.microsoft.com/office/drawing/2018/hyperlinkcolor" val="tx"/>
                    </a:ext>
                  </a:extLst>
                </a:hlinkClick>
              </a:rPr>
              <a:t>www.edarah.net</a:t>
            </a:r>
            <a:endParaRPr lang="ar-SA" sz="2000" dirty="0">
              <a:solidFill>
                <a:schemeClr val="bg1"/>
              </a:solidFill>
              <a:latin typeface="Codec Pro"/>
              <a:ea typeface="Codec Pro"/>
              <a:cs typeface="Codec Pro"/>
              <a:sym typeface="Codec Pro"/>
            </a:endParaRPr>
          </a:p>
          <a:p>
            <a:pPr defTabSz="914445">
              <a:lnSpc>
                <a:spcPts val="3995"/>
              </a:lnSpc>
              <a:defRPr/>
            </a:pPr>
            <a:endParaRPr lang="en-US" sz="2000" dirty="0">
              <a:solidFill>
                <a:srgbClr val="EAE2D9"/>
              </a:solidFill>
              <a:latin typeface="Codec Pro"/>
              <a:ea typeface="Codec Pro"/>
              <a:cs typeface="Codec Pro"/>
              <a:sym typeface="Codec Pro"/>
            </a:endParaRP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C8"/>
        </a:solidFill>
        <a:effectLst/>
      </p:bgPr>
    </p:bg>
    <p:spTree>
      <p:nvGrpSpPr>
        <p:cNvPr id="1" name=""/>
        <p:cNvGrpSpPr/>
        <p:nvPr/>
      </p:nvGrpSpPr>
      <p:grpSpPr>
        <a:xfrm>
          <a:off x="0" y="0"/>
          <a:ext cx="0" cy="0"/>
          <a:chOff x="0" y="0"/>
          <a:chExt cx="0" cy="0"/>
        </a:xfrm>
      </p:grpSpPr>
      <p:grpSp>
        <p:nvGrpSpPr>
          <p:cNvPr id="2" name="Group 2"/>
          <p:cNvGrpSpPr/>
          <p:nvPr/>
        </p:nvGrpSpPr>
        <p:grpSpPr>
          <a:xfrm rot="-2448984">
            <a:off x="1435211" y="10291889"/>
            <a:ext cx="26164186" cy="2073908"/>
            <a:chOff x="0" y="0"/>
            <a:chExt cx="5168234" cy="1774978"/>
          </a:xfrm>
        </p:grpSpPr>
        <p:sp>
          <p:nvSpPr>
            <p:cNvPr id="3" name="Freeform 3"/>
            <p:cNvSpPr/>
            <p:nvPr/>
          </p:nvSpPr>
          <p:spPr>
            <a:xfrm>
              <a:off x="0" y="0"/>
              <a:ext cx="5168234" cy="1774978"/>
            </a:xfrm>
            <a:custGeom>
              <a:avLst/>
              <a:gdLst/>
              <a:ahLst/>
              <a:cxnLst/>
              <a:rect l="l" t="t" r="r" b="b"/>
              <a:pathLst>
                <a:path w="5168234" h="1774978">
                  <a:moveTo>
                    <a:pt x="0" y="0"/>
                  </a:moveTo>
                  <a:lnTo>
                    <a:pt x="5168234" y="0"/>
                  </a:lnTo>
                  <a:lnTo>
                    <a:pt x="5168234" y="1774978"/>
                  </a:lnTo>
                  <a:lnTo>
                    <a:pt x="0" y="1774978"/>
                  </a:lnTo>
                  <a:close/>
                </a:path>
              </a:pathLst>
            </a:custGeom>
            <a:solidFill>
              <a:srgbClr val="FFFFFF"/>
            </a:solidFill>
          </p:spPr>
          <p:txBody>
            <a:bodyPr/>
            <a:lstStyle/>
            <a:p>
              <a:endParaRPr lang="en-US"/>
            </a:p>
          </p:txBody>
        </p:sp>
        <p:sp>
          <p:nvSpPr>
            <p:cNvPr id="4" name="TextBox 4"/>
            <p:cNvSpPr txBox="1"/>
            <p:nvPr/>
          </p:nvSpPr>
          <p:spPr>
            <a:xfrm>
              <a:off x="0" y="-47625"/>
              <a:ext cx="5168234" cy="1822603"/>
            </a:xfrm>
            <a:prstGeom prst="rect">
              <a:avLst/>
            </a:prstGeom>
          </p:spPr>
          <p:txBody>
            <a:bodyPr lIns="95250" tIns="95250" rIns="95250" bIns="95250" rtlCol="0" anchor="ctr"/>
            <a:lstStyle/>
            <a:p>
              <a:pPr algn="ctr">
                <a:lnSpc>
                  <a:spcPts val="2887"/>
                </a:lnSpc>
              </a:pPr>
              <a:endParaRPr/>
            </a:p>
          </p:txBody>
        </p:sp>
      </p:grpSp>
      <p:sp>
        <p:nvSpPr>
          <p:cNvPr id="5" name="Freeform 5"/>
          <p:cNvSpPr/>
          <p:nvPr/>
        </p:nvSpPr>
        <p:spPr>
          <a:xfrm>
            <a:off x="9379441" y="3396049"/>
            <a:ext cx="6953298" cy="6700451"/>
          </a:xfrm>
          <a:custGeom>
            <a:avLst/>
            <a:gdLst/>
            <a:ahLst/>
            <a:cxnLst/>
            <a:rect l="l" t="t" r="r" b="b"/>
            <a:pathLst>
              <a:path w="6953298" h="6700451">
                <a:moveTo>
                  <a:pt x="0" y="0"/>
                </a:moveTo>
                <a:lnTo>
                  <a:pt x="6953298" y="0"/>
                </a:lnTo>
                <a:lnTo>
                  <a:pt x="6953298" y="6700450"/>
                </a:lnTo>
                <a:lnTo>
                  <a:pt x="0" y="6700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AutoShape 6"/>
          <p:cNvSpPr/>
          <p:nvPr/>
        </p:nvSpPr>
        <p:spPr>
          <a:xfrm>
            <a:off x="10731406" y="4542137"/>
            <a:ext cx="1665382" cy="0"/>
          </a:xfrm>
          <a:prstGeom prst="line">
            <a:avLst/>
          </a:prstGeom>
          <a:ln w="19050" cap="flat">
            <a:solidFill>
              <a:srgbClr val="303C36"/>
            </a:solidFill>
            <a:prstDash val="solid"/>
            <a:headEnd type="oval" w="lg" len="lg"/>
            <a:tailEnd type="oval" w="lg" len="lg"/>
          </a:ln>
        </p:spPr>
        <p:txBody>
          <a:bodyPr/>
          <a:lstStyle/>
          <a:p>
            <a:endParaRPr lang="en-US"/>
          </a:p>
        </p:txBody>
      </p:sp>
      <p:sp>
        <p:nvSpPr>
          <p:cNvPr id="8" name="TextBox 8"/>
          <p:cNvSpPr txBox="1"/>
          <p:nvPr/>
        </p:nvSpPr>
        <p:spPr>
          <a:xfrm rot="1343306">
            <a:off x="9682394" y="8290433"/>
            <a:ext cx="3608367" cy="430887"/>
          </a:xfrm>
          <a:prstGeom prst="rect">
            <a:avLst/>
          </a:prstGeom>
        </p:spPr>
        <p:txBody>
          <a:bodyPr lIns="0" tIns="0" rIns="0" bIns="0" rtlCol="0" anchor="t">
            <a:spAutoFit/>
          </a:bodyPr>
          <a:lstStyle/>
          <a:p>
            <a:pPr algn="ctr" rtl="1">
              <a:spcBef>
                <a:spcPct val="0"/>
              </a:spcBef>
            </a:pPr>
            <a:r>
              <a:rPr lang="ar-EG" sz="2800" b="1" dirty="0">
                <a:solidFill>
                  <a:srgbClr val="000000"/>
                </a:solidFill>
                <a:latin typeface="Tajawal"/>
                <a:ea typeface="Tajawal"/>
                <a:cs typeface="Tajawal"/>
                <a:sym typeface="Inter Bold"/>
                <a:rtl/>
              </a:rPr>
              <a:t>الإدارة الدنيا</a:t>
            </a:r>
          </a:p>
        </p:txBody>
      </p:sp>
      <p:sp>
        <p:nvSpPr>
          <p:cNvPr id="9" name="TextBox 9"/>
          <p:cNvSpPr txBox="1"/>
          <p:nvPr/>
        </p:nvSpPr>
        <p:spPr>
          <a:xfrm rot="1343306">
            <a:off x="10175149" y="6204215"/>
            <a:ext cx="2377193" cy="430887"/>
          </a:xfrm>
          <a:prstGeom prst="rect">
            <a:avLst/>
          </a:prstGeom>
        </p:spPr>
        <p:txBody>
          <a:bodyPr lIns="0" tIns="0" rIns="0" bIns="0" rtlCol="0" anchor="t">
            <a:spAutoFit/>
          </a:bodyPr>
          <a:lstStyle/>
          <a:p>
            <a:pPr algn="r" rtl="1">
              <a:spcBef>
                <a:spcPct val="0"/>
              </a:spcBef>
            </a:pPr>
            <a:r>
              <a:rPr lang="ar-EG" sz="2800" b="1" dirty="0">
                <a:solidFill>
                  <a:srgbClr val="000000"/>
                </a:solidFill>
                <a:latin typeface="Tajawal"/>
                <a:ea typeface="Tajawal"/>
                <a:cs typeface="Tajawal"/>
                <a:sym typeface="Inter Bold"/>
                <a:rtl/>
              </a:rPr>
              <a:t>الإدارة الوسطى</a:t>
            </a:r>
          </a:p>
        </p:txBody>
      </p:sp>
      <p:sp>
        <p:nvSpPr>
          <p:cNvPr id="10" name="TextBox 10"/>
          <p:cNvSpPr txBox="1"/>
          <p:nvPr/>
        </p:nvSpPr>
        <p:spPr>
          <a:xfrm>
            <a:off x="8410007" y="4285054"/>
            <a:ext cx="2288284" cy="907684"/>
          </a:xfrm>
          <a:prstGeom prst="rect">
            <a:avLst/>
          </a:prstGeom>
        </p:spPr>
        <p:txBody>
          <a:bodyPr lIns="0" tIns="0" rIns="0" bIns="0" rtlCol="0" anchor="t">
            <a:spAutoFit/>
          </a:bodyPr>
          <a:lstStyle/>
          <a:p>
            <a:pPr algn="ctr">
              <a:lnSpc>
                <a:spcPts val="3709"/>
              </a:lnSpc>
            </a:pPr>
            <a:r>
              <a:rPr lang="ar-EG" sz="2649" b="1" i="1" dirty="0">
                <a:solidFill>
                  <a:srgbClr val="454D40"/>
                </a:solidFill>
                <a:latin typeface="Tajawal Bold" panose="020B0604020202020204" charset="-78"/>
                <a:ea typeface="Inter Bold Italics"/>
                <a:cs typeface="Tajawal Bold" panose="020B0604020202020204" charset="-78"/>
                <a:sym typeface="Inter Bold Italics"/>
              </a:rPr>
              <a:t>الإدارة العليا</a:t>
            </a:r>
          </a:p>
          <a:p>
            <a:pPr algn="l">
              <a:lnSpc>
                <a:spcPts val="3709"/>
              </a:lnSpc>
            </a:pPr>
            <a:endParaRPr lang="en-US" sz="2649" b="1" i="1" dirty="0">
              <a:solidFill>
                <a:srgbClr val="454D40"/>
              </a:solidFill>
              <a:latin typeface="Inter Bold Italics"/>
              <a:ea typeface="Inter Bold Italics"/>
              <a:cs typeface="Inter Bold Italics"/>
              <a:sym typeface="Inter Bold Italics"/>
            </a:endParaRPr>
          </a:p>
        </p:txBody>
      </p:sp>
      <p:sp>
        <p:nvSpPr>
          <p:cNvPr id="11" name="TextBox 11"/>
          <p:cNvSpPr txBox="1"/>
          <p:nvPr/>
        </p:nvSpPr>
        <p:spPr>
          <a:xfrm>
            <a:off x="1981200" y="4762500"/>
            <a:ext cx="8450538" cy="615553"/>
          </a:xfrm>
          <a:prstGeom prst="rect">
            <a:avLst/>
          </a:prstGeom>
        </p:spPr>
        <p:txBody>
          <a:bodyPr wrap="square" lIns="0" tIns="0" rIns="0" bIns="0" rtlCol="0" anchor="t">
            <a:spAutoFit/>
          </a:bodyPr>
          <a:lstStyle/>
          <a:p>
            <a:pPr algn="r" rtl="1">
              <a:spcBef>
                <a:spcPct val="0"/>
              </a:spcBef>
            </a:pPr>
            <a:r>
              <a:rPr lang="ar-EG" sz="2000" dirty="0">
                <a:solidFill>
                  <a:srgbClr val="000000"/>
                </a:solidFill>
                <a:latin typeface="Tajawal"/>
                <a:ea typeface="Tajawal"/>
                <a:cs typeface="Tajawal"/>
                <a:sym typeface="Inter Bold"/>
                <a:rtl/>
              </a:rPr>
              <a:t>هي المسؤولة عن القرارات الاستراتيجية والرئيسية ووضع الخطط طويلة الأمد</a:t>
            </a:r>
          </a:p>
          <a:p>
            <a:pPr algn="r" rtl="1">
              <a:spcBef>
                <a:spcPct val="0"/>
              </a:spcBef>
            </a:pPr>
            <a:r>
              <a:rPr lang="ar-EG" sz="2000" b="1" dirty="0">
                <a:solidFill>
                  <a:srgbClr val="000000"/>
                </a:solidFill>
                <a:latin typeface="Tajawal"/>
                <a:ea typeface="Tajawal"/>
                <a:cs typeface="Tajawal"/>
                <a:sym typeface="Inter Bold"/>
                <a:rtl/>
              </a:rPr>
              <a:t> مثل: رئيس مجلس الإدارة</a:t>
            </a:r>
          </a:p>
        </p:txBody>
      </p:sp>
      <p:sp>
        <p:nvSpPr>
          <p:cNvPr id="12" name="TextBox 12"/>
          <p:cNvSpPr txBox="1"/>
          <p:nvPr/>
        </p:nvSpPr>
        <p:spPr>
          <a:xfrm>
            <a:off x="1600200" y="6857751"/>
            <a:ext cx="7779241" cy="615553"/>
          </a:xfrm>
          <a:prstGeom prst="rect">
            <a:avLst/>
          </a:prstGeom>
        </p:spPr>
        <p:txBody>
          <a:bodyPr wrap="square" lIns="0" tIns="0" rIns="0" bIns="0" rtlCol="0" anchor="t">
            <a:spAutoFit/>
          </a:bodyPr>
          <a:lstStyle/>
          <a:p>
            <a:pPr algn="r" rtl="1">
              <a:spcBef>
                <a:spcPct val="0"/>
              </a:spcBef>
            </a:pPr>
            <a:r>
              <a:rPr lang="ar-EG" sz="2000" dirty="0">
                <a:solidFill>
                  <a:srgbClr val="000000"/>
                </a:solidFill>
                <a:latin typeface="Tajawal"/>
                <a:ea typeface="Tajawal"/>
                <a:cs typeface="Tajawal"/>
                <a:sym typeface="Inter Bold"/>
                <a:rtl/>
              </a:rPr>
              <a:t>هي المسؤولة عن نقل الأوامر من الإدارة العليا وإعداد الخطط قصيرة المدى </a:t>
            </a:r>
          </a:p>
          <a:p>
            <a:pPr algn="r" rtl="1">
              <a:spcBef>
                <a:spcPct val="0"/>
              </a:spcBef>
            </a:pPr>
            <a:r>
              <a:rPr lang="ar-EG" sz="2000" b="1" dirty="0">
                <a:solidFill>
                  <a:srgbClr val="000000"/>
                </a:solidFill>
                <a:latin typeface="Tajawal"/>
                <a:ea typeface="Tajawal"/>
                <a:cs typeface="Tajawal"/>
                <a:sym typeface="Inter Bold"/>
                <a:rtl/>
              </a:rPr>
              <a:t>مثل: مدير إدارة التسويق.</a:t>
            </a:r>
          </a:p>
        </p:txBody>
      </p:sp>
      <p:sp>
        <p:nvSpPr>
          <p:cNvPr id="13" name="AutoShape 13"/>
          <p:cNvSpPr/>
          <p:nvPr/>
        </p:nvSpPr>
        <p:spPr>
          <a:xfrm>
            <a:off x="6248400" y="6731282"/>
            <a:ext cx="4450950" cy="0"/>
          </a:xfrm>
          <a:prstGeom prst="line">
            <a:avLst/>
          </a:prstGeom>
          <a:ln w="19050" cap="flat">
            <a:solidFill>
              <a:srgbClr val="303C36"/>
            </a:solidFill>
            <a:prstDash val="solid"/>
            <a:headEnd type="oval" w="lg" len="lg"/>
            <a:tailEnd type="oval" w="lg" len="lg"/>
          </a:ln>
        </p:spPr>
        <p:txBody>
          <a:bodyPr/>
          <a:lstStyle/>
          <a:p>
            <a:endParaRPr lang="en-US"/>
          </a:p>
        </p:txBody>
      </p:sp>
      <p:sp>
        <p:nvSpPr>
          <p:cNvPr id="14" name="TextBox 14"/>
          <p:cNvSpPr txBox="1"/>
          <p:nvPr/>
        </p:nvSpPr>
        <p:spPr>
          <a:xfrm>
            <a:off x="838200" y="8572500"/>
            <a:ext cx="8944918" cy="615553"/>
          </a:xfrm>
          <a:prstGeom prst="rect">
            <a:avLst/>
          </a:prstGeom>
        </p:spPr>
        <p:txBody>
          <a:bodyPr wrap="square" lIns="0" tIns="0" rIns="0" bIns="0" rtlCol="0" anchor="t">
            <a:spAutoFit/>
          </a:bodyPr>
          <a:lstStyle/>
          <a:p>
            <a:pPr algn="r" rtl="1">
              <a:spcBef>
                <a:spcPct val="0"/>
              </a:spcBef>
            </a:pPr>
            <a:r>
              <a:rPr lang="ar-EG" sz="2000" dirty="0">
                <a:solidFill>
                  <a:srgbClr val="000000"/>
                </a:solidFill>
                <a:latin typeface="Tajawal"/>
                <a:ea typeface="Tajawal"/>
                <a:cs typeface="Tajawal"/>
                <a:sym typeface="Inter Bold"/>
                <a:rtl/>
              </a:rPr>
              <a:t>هي المسؤولة عن الإشراف المباشر وعن متابعة أداء العمال ووضع الخطط التفصيلية</a:t>
            </a:r>
          </a:p>
          <a:p>
            <a:pPr algn="r" rtl="1">
              <a:spcBef>
                <a:spcPct val="0"/>
              </a:spcBef>
            </a:pPr>
            <a:r>
              <a:rPr lang="ar-EG" sz="2000" b="1" dirty="0">
                <a:solidFill>
                  <a:srgbClr val="000000"/>
                </a:solidFill>
                <a:latin typeface="Tajawal"/>
                <a:ea typeface="Tajawal"/>
                <a:cs typeface="Tajawal"/>
                <a:sym typeface="Inter Bold"/>
                <a:rtl/>
              </a:rPr>
              <a:t> مثل: رؤساء الأقسام</a:t>
            </a:r>
          </a:p>
        </p:txBody>
      </p:sp>
      <p:sp>
        <p:nvSpPr>
          <p:cNvPr id="15" name="AutoShape 15"/>
          <p:cNvSpPr/>
          <p:nvPr/>
        </p:nvSpPr>
        <p:spPr>
          <a:xfrm>
            <a:off x="5332552" y="8338299"/>
            <a:ext cx="5015800" cy="0"/>
          </a:xfrm>
          <a:prstGeom prst="line">
            <a:avLst/>
          </a:prstGeom>
          <a:ln w="19050" cap="flat">
            <a:solidFill>
              <a:srgbClr val="303C36"/>
            </a:solidFill>
            <a:prstDash val="solid"/>
            <a:headEnd type="oval" w="lg" len="lg"/>
            <a:tailEnd type="oval" w="lg" len="lg"/>
          </a:ln>
        </p:spPr>
        <p:txBody>
          <a:bodyPr/>
          <a:lstStyle/>
          <a:p>
            <a:endParaRPr lang="en-US"/>
          </a:p>
        </p:txBody>
      </p:sp>
      <p:sp>
        <p:nvSpPr>
          <p:cNvPr id="18" name="Rounded Rectangle 17"/>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
          <p:cNvSpPr txBox="1"/>
          <p:nvPr/>
        </p:nvSpPr>
        <p:spPr>
          <a:xfrm>
            <a:off x="7606872" y="319228"/>
            <a:ext cx="3371552" cy="765594"/>
          </a:xfrm>
          <a:prstGeom prst="rect">
            <a:avLst/>
          </a:prstGeom>
        </p:spPr>
        <p:txBody>
          <a:bodyPr lIns="0" tIns="0" rIns="0" bIns="0" rtlCol="0" anchor="t">
            <a:spAutoFit/>
          </a:bodyPr>
          <a:lstStyle/>
          <a:p>
            <a:pPr algn="ctr" rtl="1">
              <a:lnSpc>
                <a:spcPts val="6159"/>
              </a:lnSpc>
              <a:spcBef>
                <a:spcPct val="0"/>
              </a:spcBef>
            </a:pPr>
            <a:r>
              <a:rPr lang="ar-EG" sz="4399" b="1" dirty="0">
                <a:solidFill>
                  <a:schemeClr val="bg1"/>
                </a:solidFill>
                <a:latin typeface="Tajawal Bold"/>
                <a:ea typeface="Tajawal Bold"/>
                <a:cs typeface="Tajawal Bold"/>
                <a:sym typeface="Tajawal Bold"/>
                <a:rtl/>
              </a:rPr>
              <a:t>من هو المدير؟</a:t>
            </a:r>
          </a:p>
        </p:txBody>
      </p:sp>
      <p:sp>
        <p:nvSpPr>
          <p:cNvPr id="20" name="TextBox 4"/>
          <p:cNvSpPr txBox="1"/>
          <p:nvPr/>
        </p:nvSpPr>
        <p:spPr>
          <a:xfrm>
            <a:off x="6019800" y="1376012"/>
            <a:ext cx="11123116" cy="1641475"/>
          </a:xfrm>
          <a:prstGeom prst="rect">
            <a:avLst/>
          </a:prstGeom>
        </p:spPr>
        <p:txBody>
          <a:bodyPr wrap="square" lIns="0" tIns="0" rIns="0" bIns="0" rtlCol="0" anchor="t">
            <a:spAutoFit/>
          </a:bodyPr>
          <a:lstStyle/>
          <a:p>
            <a:pPr algn="r" rtl="1">
              <a:lnSpc>
                <a:spcPts val="6416"/>
              </a:lnSpc>
            </a:pPr>
            <a:r>
              <a:rPr lang="ar-EG" sz="3099" dirty="0">
                <a:solidFill>
                  <a:srgbClr val="000000"/>
                </a:solidFill>
                <a:latin typeface="Tajawal"/>
                <a:ea typeface="Tajawal"/>
                <a:cs typeface="Tajawal"/>
                <a:sym typeface="Tajawal"/>
                <a:rtl/>
              </a:rPr>
              <a:t>هو الشخص الذي يوجه الأفراد نحو إنجاز عمل ما.</a:t>
            </a:r>
          </a:p>
          <a:p>
            <a:pPr algn="r" rtl="1">
              <a:lnSpc>
                <a:spcPts val="6416"/>
              </a:lnSpc>
            </a:pPr>
            <a:r>
              <a:rPr lang="ar-EG" sz="3099" dirty="0">
                <a:solidFill>
                  <a:srgbClr val="000000"/>
                </a:solidFill>
                <a:latin typeface="Tajawal"/>
                <a:ea typeface="Tajawal"/>
                <a:cs typeface="Tajawal"/>
                <a:sym typeface="Tajawal"/>
                <a:rtl/>
              </a:rPr>
              <a:t>وهو أحد أعضاء المنظمة الذي يحقق تنسيق وتكامل عمل الآخرين.</a:t>
            </a:r>
          </a:p>
        </p:txBody>
      </p:sp>
      <p:grpSp>
        <p:nvGrpSpPr>
          <p:cNvPr id="21" name="Group 5"/>
          <p:cNvGrpSpPr/>
          <p:nvPr/>
        </p:nvGrpSpPr>
        <p:grpSpPr>
          <a:xfrm>
            <a:off x="17259300" y="0"/>
            <a:ext cx="1694792" cy="10287000"/>
            <a:chOff x="0" y="0"/>
            <a:chExt cx="446365" cy="2709333"/>
          </a:xfrm>
        </p:grpSpPr>
        <p:sp>
          <p:nvSpPr>
            <p:cNvPr id="22" name="Freeform 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23" name="TextBox 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24" name="Group 8"/>
          <p:cNvGrpSpPr/>
          <p:nvPr/>
        </p:nvGrpSpPr>
        <p:grpSpPr>
          <a:xfrm>
            <a:off x="0" y="6690087"/>
            <a:ext cx="1028700" cy="3177813"/>
            <a:chOff x="0" y="0"/>
            <a:chExt cx="812800" cy="2510865"/>
          </a:xfrm>
        </p:grpSpPr>
        <p:sp>
          <p:nvSpPr>
            <p:cNvPr id="2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2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27" name="Group 11"/>
          <p:cNvGrpSpPr/>
          <p:nvPr/>
        </p:nvGrpSpPr>
        <p:grpSpPr>
          <a:xfrm>
            <a:off x="0" y="0"/>
            <a:ext cx="1028700" cy="1028700"/>
            <a:chOff x="0" y="0"/>
            <a:chExt cx="812800" cy="812800"/>
          </a:xfrm>
        </p:grpSpPr>
        <p:sp>
          <p:nvSpPr>
            <p:cNvPr id="28"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29"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0" name="TextBox 14"/>
          <p:cNvSpPr txBox="1"/>
          <p:nvPr/>
        </p:nvSpPr>
        <p:spPr>
          <a:xfrm>
            <a:off x="1981200" y="3086100"/>
            <a:ext cx="9372600" cy="1166986"/>
          </a:xfrm>
          <a:prstGeom prst="rect">
            <a:avLst/>
          </a:prstGeom>
        </p:spPr>
        <p:txBody>
          <a:bodyPr wrap="square" lIns="0" tIns="0" rIns="0" bIns="0" rtlCol="0" anchor="t">
            <a:spAutoFit/>
          </a:bodyPr>
          <a:lstStyle/>
          <a:p>
            <a:pPr algn="ctr" rtl="1">
              <a:lnSpc>
                <a:spcPts val="6416"/>
              </a:lnSpc>
              <a:spcBef>
                <a:spcPct val="0"/>
              </a:spcBef>
            </a:pPr>
            <a:r>
              <a:rPr lang="ar-EG" sz="3600" b="1" dirty="0">
                <a:solidFill>
                  <a:srgbClr val="884106"/>
                </a:solidFill>
                <a:latin typeface="Tajawal"/>
                <a:ea typeface="Tajawal"/>
                <a:cs typeface="Tajawal"/>
                <a:sym typeface="Inter"/>
                <a:rtl/>
              </a:rPr>
              <a:t>ويصنف المدراء بحسب المستويات الإدارية:</a:t>
            </a:r>
          </a:p>
          <a:p>
            <a:pPr algn="ctr" rtl="1">
              <a:lnSpc>
                <a:spcPts val="2659"/>
              </a:lnSpc>
              <a:spcBef>
                <a:spcPct val="0"/>
              </a:spcBef>
            </a:pPr>
            <a:endParaRPr lang="ar-EG" sz="1899" dirty="0">
              <a:solidFill>
                <a:srgbClr val="000000"/>
              </a:solidFill>
              <a:latin typeface="Inter"/>
              <a:ea typeface="Inter"/>
              <a:cs typeface="Inter"/>
              <a:sym typeface="Inter"/>
              <a:rtl/>
            </a:endParaRPr>
          </a:p>
        </p:txBody>
      </p:sp>
      <p:sp>
        <p:nvSpPr>
          <p:cNvPr id="32"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33" name="TextBox 32"/>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9</a:t>
            </a:r>
            <a:endParaRPr lang="en-US" sz="3200" b="1" dirty="0">
              <a:solidFill>
                <a:schemeClr val="bg1"/>
              </a:solidFill>
            </a:endParaRPr>
          </a:p>
        </p:txBody>
      </p:sp>
      <p:sp>
        <p:nvSpPr>
          <p:cNvPr id="3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81324280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44600" y="1714500"/>
            <a:ext cx="2122234" cy="2122234"/>
          </a:xfrm>
          <a:custGeom>
            <a:avLst/>
            <a:gdLst/>
            <a:ahLst/>
            <a:cxnLst/>
            <a:rect l="l" t="t" r="r" b="b"/>
            <a:pathLst>
              <a:path w="2122234" h="2122234">
                <a:moveTo>
                  <a:pt x="0" y="0"/>
                </a:moveTo>
                <a:lnTo>
                  <a:pt x="2122234" y="0"/>
                </a:lnTo>
                <a:lnTo>
                  <a:pt x="2122234" y="2122234"/>
                </a:lnTo>
                <a:lnTo>
                  <a:pt x="0" y="212223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276531" y="2652997"/>
            <a:ext cx="6790303" cy="6321773"/>
            <a:chOff x="0" y="0"/>
            <a:chExt cx="6350000" cy="5911850"/>
          </a:xfrm>
        </p:grpSpPr>
        <p:sp>
          <p:nvSpPr>
            <p:cNvPr id="4" name="Freeform 4"/>
            <p:cNvSpPr/>
            <p:nvPr/>
          </p:nvSpPr>
          <p:spPr>
            <a:xfrm flipH="1">
              <a:off x="302" y="0"/>
              <a:ext cx="6417310" cy="5911850"/>
            </a:xfrm>
            <a:custGeom>
              <a:avLst/>
              <a:gdLst/>
              <a:ahLst/>
              <a:cxnLst/>
              <a:rect l="l" t="t" r="r" b="b"/>
              <a:pathLst>
                <a:path w="6417310" h="5911850">
                  <a:moveTo>
                    <a:pt x="5201920" y="402590"/>
                  </a:moveTo>
                  <a:lnTo>
                    <a:pt x="6239510" y="2192020"/>
                  </a:lnTo>
                  <a:cubicBezTo>
                    <a:pt x="6417310" y="2498090"/>
                    <a:pt x="6374130" y="2884170"/>
                    <a:pt x="6134100" y="3144520"/>
                  </a:cubicBezTo>
                  <a:lnTo>
                    <a:pt x="3822700" y="5651500"/>
                  </a:lnTo>
                  <a:cubicBezTo>
                    <a:pt x="3670300" y="5817870"/>
                    <a:pt x="3454400" y="5911850"/>
                    <a:pt x="3229610" y="5911850"/>
                  </a:cubicBezTo>
                  <a:lnTo>
                    <a:pt x="807720" y="5911850"/>
                  </a:lnTo>
                  <a:cubicBezTo>
                    <a:pt x="361950" y="5911850"/>
                    <a:pt x="0" y="5549900"/>
                    <a:pt x="0" y="5104130"/>
                  </a:cubicBezTo>
                  <a:lnTo>
                    <a:pt x="0" y="1891030"/>
                  </a:lnTo>
                  <a:cubicBezTo>
                    <a:pt x="0" y="1724660"/>
                    <a:pt x="50800" y="1562100"/>
                    <a:pt x="147320" y="1426210"/>
                  </a:cubicBezTo>
                  <a:lnTo>
                    <a:pt x="909320" y="342900"/>
                  </a:lnTo>
                  <a:cubicBezTo>
                    <a:pt x="1060450" y="128270"/>
                    <a:pt x="1306830" y="0"/>
                    <a:pt x="1569720" y="0"/>
                  </a:cubicBezTo>
                  <a:lnTo>
                    <a:pt x="4503420" y="0"/>
                  </a:lnTo>
                  <a:cubicBezTo>
                    <a:pt x="4791710" y="0"/>
                    <a:pt x="5058410" y="153670"/>
                    <a:pt x="5201920" y="402590"/>
                  </a:cubicBezTo>
                  <a:close/>
                </a:path>
              </a:pathLst>
            </a:custGeom>
            <a:blipFill>
              <a:blip r:embed="rId3"/>
              <a:stretch>
                <a:fillRect r="-39640"/>
              </a:stretch>
            </a:blipFill>
          </p:spPr>
          <p:txBody>
            <a:bodyPr/>
            <a:lstStyle/>
            <a:p>
              <a:endParaRPr lang="en-US"/>
            </a:p>
          </p:txBody>
        </p:sp>
      </p:grpSp>
      <p:sp>
        <p:nvSpPr>
          <p:cNvPr id="6" name="Freeform 6"/>
          <p:cNvSpPr/>
          <p:nvPr/>
        </p:nvSpPr>
        <p:spPr>
          <a:xfrm>
            <a:off x="9295729" y="6526756"/>
            <a:ext cx="2122234" cy="2122234"/>
          </a:xfrm>
          <a:custGeom>
            <a:avLst/>
            <a:gdLst/>
            <a:ahLst/>
            <a:cxnLst/>
            <a:rect l="l" t="t" r="r" b="b"/>
            <a:pathLst>
              <a:path w="2122234" h="2122234">
                <a:moveTo>
                  <a:pt x="0" y="0"/>
                </a:moveTo>
                <a:lnTo>
                  <a:pt x="2122234" y="0"/>
                </a:lnTo>
                <a:lnTo>
                  <a:pt x="2122234" y="2122234"/>
                </a:lnTo>
                <a:lnTo>
                  <a:pt x="0" y="2122234"/>
                </a:lnTo>
                <a:lnTo>
                  <a:pt x="0" y="0"/>
                </a:lnTo>
                <a:close/>
              </a:path>
            </a:pathLst>
          </a:custGeom>
          <a:blipFill>
            <a:blip r:embed="rId2"/>
            <a:stretch>
              <a:fillRect/>
            </a:stretch>
          </a:blipFill>
        </p:spPr>
        <p:txBody>
          <a:bodyPr/>
          <a:lstStyle/>
          <a:p>
            <a:endParaRPr lang="en-US"/>
          </a:p>
        </p:txBody>
      </p:sp>
      <p:grpSp>
        <p:nvGrpSpPr>
          <p:cNvPr id="14" name="Group 14"/>
          <p:cNvGrpSpPr/>
          <p:nvPr/>
        </p:nvGrpSpPr>
        <p:grpSpPr>
          <a:xfrm>
            <a:off x="8600851" y="1840888"/>
            <a:ext cx="277095" cy="2770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34C8F"/>
              </a:solidFill>
              <a:prstDash val="solid"/>
              <a:miter/>
            </a:ln>
          </p:spPr>
          <p:txBody>
            <a:bodyPr/>
            <a:lstStyle/>
            <a:p>
              <a:endParaRPr lang="en-US"/>
            </a:p>
          </p:txBody>
        </p:sp>
        <p:sp>
          <p:nvSpPr>
            <p:cNvPr id="16" name="TextBox 16"/>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9021448" y="1840888"/>
            <a:ext cx="277095" cy="2770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79F80"/>
              </a:solidFill>
              <a:prstDash val="solid"/>
              <a:miter/>
            </a:ln>
          </p:spPr>
          <p:txBody>
            <a:bodyPr/>
            <a:lstStyle/>
            <a:p>
              <a:endParaRPr lang="en-US"/>
            </a:p>
          </p:txBody>
        </p:sp>
        <p:sp>
          <p:nvSpPr>
            <p:cNvPr id="22" name="TextBox 22"/>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23" name="Group 23"/>
          <p:cNvGrpSpPr/>
          <p:nvPr/>
        </p:nvGrpSpPr>
        <p:grpSpPr>
          <a:xfrm>
            <a:off x="9442044" y="1840888"/>
            <a:ext cx="277095" cy="2770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34C8F"/>
              </a:solidFill>
              <a:prstDash val="solid"/>
              <a:miter/>
            </a:ln>
          </p:spPr>
          <p:txBody>
            <a:bodyPr/>
            <a:lstStyle/>
            <a:p>
              <a:endParaRPr lang="en-US"/>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32" name="Group 32"/>
          <p:cNvGrpSpPr/>
          <p:nvPr/>
        </p:nvGrpSpPr>
        <p:grpSpPr>
          <a:xfrm rot="5400000">
            <a:off x="15020051" y="8845287"/>
            <a:ext cx="277095" cy="2770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34C8F"/>
              </a:solidFill>
              <a:prstDash val="solid"/>
              <a:miter/>
            </a:ln>
          </p:spPr>
          <p:txBody>
            <a:bodyPr/>
            <a:lstStyle/>
            <a:p>
              <a:endParaRPr lang="en-US"/>
            </a:p>
          </p:txBody>
        </p:sp>
        <p:sp>
          <p:nvSpPr>
            <p:cNvPr id="34" name="TextBox 34"/>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35" name="Group 35"/>
          <p:cNvGrpSpPr/>
          <p:nvPr/>
        </p:nvGrpSpPr>
        <p:grpSpPr>
          <a:xfrm rot="5400000">
            <a:off x="15020051" y="9265884"/>
            <a:ext cx="277095" cy="2770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34C8F"/>
              </a:solidFill>
              <a:prstDash val="solid"/>
              <a:miter/>
            </a:ln>
          </p:spPr>
          <p:txBody>
            <a:bodyPr/>
            <a:lstStyle/>
            <a:p>
              <a:endParaRPr lang="en-US"/>
            </a:p>
          </p:txBody>
        </p:sp>
        <p:sp>
          <p:nvSpPr>
            <p:cNvPr id="37" name="TextBox 37"/>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38" name="Group 38"/>
          <p:cNvGrpSpPr/>
          <p:nvPr/>
        </p:nvGrpSpPr>
        <p:grpSpPr>
          <a:xfrm rot="5400000">
            <a:off x="14571010" y="8845287"/>
            <a:ext cx="277095" cy="2770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79F80"/>
              </a:solidFill>
              <a:prstDash val="solid"/>
              <a:miter/>
            </a:ln>
          </p:spPr>
          <p:txBody>
            <a:bodyPr/>
            <a:lstStyle/>
            <a:p>
              <a:endParaRPr lang="en-US"/>
            </a:p>
          </p:txBody>
        </p:sp>
        <p:sp>
          <p:nvSpPr>
            <p:cNvPr id="40" name="TextBox 40"/>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41" name="Group 41"/>
          <p:cNvGrpSpPr/>
          <p:nvPr/>
        </p:nvGrpSpPr>
        <p:grpSpPr>
          <a:xfrm rot="5400000">
            <a:off x="14571010" y="9265884"/>
            <a:ext cx="277095" cy="2770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479F80"/>
              </a:solidFill>
              <a:prstDash val="solid"/>
              <a:miter/>
            </a:ln>
          </p:spPr>
          <p:txBody>
            <a:bodyPr/>
            <a:lstStyle/>
            <a:p>
              <a:endParaRPr lang="en-US"/>
            </a:p>
          </p:txBody>
        </p:sp>
        <p:sp>
          <p:nvSpPr>
            <p:cNvPr id="43" name="TextBox 43"/>
            <p:cNvSpPr txBox="1"/>
            <p:nvPr/>
          </p:nvSpPr>
          <p:spPr>
            <a:xfrm>
              <a:off x="76200" y="104775"/>
              <a:ext cx="660400" cy="631825"/>
            </a:xfrm>
            <a:prstGeom prst="rect">
              <a:avLst/>
            </a:prstGeom>
          </p:spPr>
          <p:txBody>
            <a:bodyPr lIns="50800" tIns="50800" rIns="50800" bIns="50800" rtlCol="0" anchor="ctr"/>
            <a:lstStyle/>
            <a:p>
              <a:pPr algn="ctr">
                <a:lnSpc>
                  <a:spcPts val="2100"/>
                </a:lnSpc>
              </a:pPr>
              <a:endParaRPr/>
            </a:p>
          </p:txBody>
        </p:sp>
      </p:grpSp>
      <p:grpSp>
        <p:nvGrpSpPr>
          <p:cNvPr id="44" name="Group 8"/>
          <p:cNvGrpSpPr/>
          <p:nvPr/>
        </p:nvGrpSpPr>
        <p:grpSpPr>
          <a:xfrm>
            <a:off x="0" y="6690087"/>
            <a:ext cx="1028700" cy="3177813"/>
            <a:chOff x="0" y="0"/>
            <a:chExt cx="812800" cy="2510865"/>
          </a:xfrm>
        </p:grpSpPr>
        <p:sp>
          <p:nvSpPr>
            <p:cNvPr id="4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47" name="Group 48"/>
          <p:cNvGrpSpPr/>
          <p:nvPr/>
        </p:nvGrpSpPr>
        <p:grpSpPr>
          <a:xfrm>
            <a:off x="0" y="0"/>
            <a:ext cx="1028700" cy="1028700"/>
            <a:chOff x="0" y="0"/>
            <a:chExt cx="812800" cy="812800"/>
          </a:xfrm>
        </p:grpSpPr>
        <p:sp>
          <p:nvSpPr>
            <p:cNvPr id="4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1" name="Group 50"/>
          <p:cNvGrpSpPr/>
          <p:nvPr/>
        </p:nvGrpSpPr>
        <p:grpSpPr>
          <a:xfrm>
            <a:off x="17259300" y="0"/>
            <a:ext cx="1694792" cy="10287000"/>
            <a:chOff x="0" y="0"/>
            <a:chExt cx="446365" cy="2709333"/>
          </a:xfrm>
        </p:grpSpPr>
        <p:sp>
          <p:nvSpPr>
            <p:cNvPr id="52" name="Freeform 51"/>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53" name="TextBox 52"/>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54" name="Rounded Rectangle 53"/>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1"/>
          <p:cNvSpPr txBox="1"/>
          <p:nvPr/>
        </p:nvSpPr>
        <p:spPr>
          <a:xfrm>
            <a:off x="6524443" y="276225"/>
            <a:ext cx="5159425" cy="1002197"/>
          </a:xfrm>
          <a:prstGeom prst="rect">
            <a:avLst/>
          </a:prstGeom>
        </p:spPr>
        <p:txBody>
          <a:bodyPr lIns="0" tIns="0" rIns="0" bIns="0" rtlCol="0" anchor="t">
            <a:spAutoFit/>
          </a:bodyPr>
          <a:lstStyle/>
          <a:p>
            <a:pPr algn="ctr" rtl="1">
              <a:lnSpc>
                <a:spcPts val="8539"/>
              </a:lnSpc>
              <a:spcBef>
                <a:spcPct val="0"/>
              </a:spcBef>
            </a:pPr>
            <a:r>
              <a:rPr lang="ar-EG" sz="4800" b="1" dirty="0">
                <a:solidFill>
                  <a:schemeClr val="bg1"/>
                </a:solidFill>
                <a:latin typeface="Tajawal Bold"/>
                <a:ea typeface="Tajawal Bold"/>
                <a:cs typeface="Tajawal Bold"/>
                <a:sym typeface="Tajawal Bold"/>
                <a:rtl/>
              </a:rPr>
              <a:t>المهارات الإدارية</a:t>
            </a:r>
          </a:p>
        </p:txBody>
      </p:sp>
      <p:sp>
        <p:nvSpPr>
          <p:cNvPr id="57" name="TextBox 56"/>
          <p:cNvSpPr txBox="1"/>
          <p:nvPr/>
        </p:nvSpPr>
        <p:spPr>
          <a:xfrm>
            <a:off x="381000" y="3543300"/>
            <a:ext cx="8579593" cy="4493538"/>
          </a:xfrm>
          <a:prstGeom prst="rect">
            <a:avLst/>
          </a:prstGeom>
          <a:noFill/>
        </p:spPr>
        <p:txBody>
          <a:bodyPr wrap="none">
            <a:spAutoFit/>
          </a:bodyPr>
          <a:lstStyle/>
          <a:p>
            <a:pPr algn="ctr" eaLnBrk="1" fontAlgn="auto" hangingPunct="1">
              <a:lnSpc>
                <a:spcPct val="250000"/>
              </a:lnSpc>
              <a:spcBef>
                <a:spcPts val="0"/>
              </a:spcBef>
              <a:spcAft>
                <a:spcPts val="0"/>
              </a:spcAft>
              <a:defRPr/>
            </a:pPr>
            <a:r>
              <a:rPr lang="ar-SA" sz="3200" dirty="0">
                <a:latin typeface="Tajawal Bold" panose="020B0604020202020204" charset="-78"/>
                <a:cs typeface="Tajawal Bold" panose="020B0604020202020204" charset="-78"/>
              </a:rPr>
              <a:t>يحتاج المدير الى عدة معارف ومهارات أساسية:</a:t>
            </a:r>
            <a:endParaRPr lang="ar-EG" sz="3200" dirty="0">
              <a:latin typeface="Tajawal Bold" panose="020B0604020202020204" charset="-78"/>
              <a:cs typeface="Tajawal Bold" panose="020B0604020202020204" charset="-78"/>
            </a:endParaRPr>
          </a:p>
          <a:p>
            <a:pPr marL="457200" indent="-457200" algn="r" rtl="1">
              <a:lnSpc>
                <a:spcPct val="250000"/>
              </a:lnSpc>
              <a:buFont typeface="Wingdings" panose="05000000000000000000" pitchFamily="2" charset="2"/>
              <a:buChar char="ü"/>
              <a:defRPr/>
            </a:pPr>
            <a:r>
              <a:rPr lang="ar-SA" sz="3200" dirty="0">
                <a:solidFill>
                  <a:schemeClr val="accent1">
                    <a:lumMod val="75000"/>
                  </a:schemeClr>
                </a:solidFill>
                <a:latin typeface="Tajawal Bold" panose="020B0604020202020204" charset="-78"/>
                <a:cs typeface="Tajawal Bold" panose="020B0604020202020204" charset="-78"/>
              </a:rPr>
              <a:t>المهارات الأساسية</a:t>
            </a:r>
            <a:endParaRPr lang="en-US" sz="3200" dirty="0">
              <a:solidFill>
                <a:schemeClr val="accent1">
                  <a:lumMod val="75000"/>
                </a:schemeClr>
              </a:solidFill>
              <a:latin typeface="Tajawal Bold" panose="020B0604020202020204" charset="-78"/>
              <a:cs typeface="Tajawal Bold" panose="020B0604020202020204" charset="-78"/>
            </a:endParaRPr>
          </a:p>
          <a:p>
            <a:pPr marL="457200" indent="-457200" algn="r" rtl="1">
              <a:lnSpc>
                <a:spcPct val="250000"/>
              </a:lnSpc>
              <a:buFont typeface="Wingdings" panose="05000000000000000000" pitchFamily="2" charset="2"/>
              <a:buChar char="ü"/>
              <a:defRPr/>
            </a:pPr>
            <a:r>
              <a:rPr lang="ar-EG" sz="3200" dirty="0">
                <a:solidFill>
                  <a:schemeClr val="accent1">
                    <a:lumMod val="75000"/>
                  </a:schemeClr>
                </a:solidFill>
                <a:latin typeface="Tajawal Bold" panose="020B0604020202020204" charset="-78"/>
                <a:cs typeface="Tajawal Bold" panose="020B0604020202020204" charset="-78"/>
              </a:rPr>
              <a:t>المعارف الرئيسية</a:t>
            </a:r>
            <a:endParaRPr lang="ar-SA" sz="3200" dirty="0">
              <a:latin typeface="Tajawal Bold" panose="020B0604020202020204" charset="-78"/>
              <a:cs typeface="Tajawal Bold" panose="020B0604020202020204" charset="-78"/>
            </a:endParaRPr>
          </a:p>
          <a:p>
            <a:pPr algn="ctr" eaLnBrk="1" fontAlgn="auto" hangingPunct="1">
              <a:spcBef>
                <a:spcPts val="0"/>
              </a:spcBef>
              <a:spcAft>
                <a:spcPts val="0"/>
              </a:spcAft>
              <a:defRPr/>
            </a:pPr>
            <a:endParaRPr lang="ar-SA" sz="3200" dirty="0">
              <a:latin typeface="Tajawal Bold" panose="020B0604020202020204" charset="-78"/>
              <a:cs typeface="Tajawal Bold" panose="020B0604020202020204" charset="-78"/>
            </a:endParaRPr>
          </a:p>
          <a:p>
            <a:pPr algn="ctr" eaLnBrk="1" fontAlgn="auto" hangingPunct="1">
              <a:spcBef>
                <a:spcPts val="0"/>
              </a:spcBef>
              <a:spcAft>
                <a:spcPts val="0"/>
              </a:spcAft>
              <a:defRPr/>
            </a:pPr>
            <a:endParaRPr lang="en-US" sz="1400" dirty="0">
              <a:solidFill>
                <a:schemeClr val="bg1">
                  <a:lumMod val="75000"/>
                </a:schemeClr>
              </a:solidFill>
              <a:latin typeface="Tajawal Bold" panose="020B0604020202020204" charset="-78"/>
              <a:cs typeface="Tajawal Bold" panose="020B0604020202020204" charset="-78"/>
            </a:endParaRPr>
          </a:p>
        </p:txBody>
      </p:sp>
      <p:sp>
        <p:nvSpPr>
          <p:cNvPr id="62"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63" name="TextBox 62"/>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10</a:t>
            </a:r>
            <a:endParaRPr lang="en-US" sz="3200" b="1" dirty="0">
              <a:solidFill>
                <a:schemeClr val="bg1"/>
              </a:solidFill>
            </a:endParaRPr>
          </a:p>
        </p:txBody>
      </p:sp>
      <p:sp>
        <p:nvSpPr>
          <p:cNvPr id="64" name="Rectangle 7"/>
          <p:cNvSpPr>
            <a:spLocks noChangeArrowheads="1"/>
          </p:cNvSpPr>
          <p:nvPr/>
        </p:nvSpPr>
        <p:spPr bwMode="auto">
          <a:xfrm>
            <a:off x="-17929" y="10039136"/>
            <a:ext cx="2395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      الشميمري و آخرون 2023 -1444</a:t>
            </a:r>
          </a:p>
        </p:txBody>
      </p:sp>
    </p:spTree>
    <p:extLst>
      <p:ext uri="{BB962C8B-B14F-4D97-AF65-F5344CB8AC3E}">
        <p14:creationId xmlns:p14="http://schemas.microsoft.com/office/powerpoint/2010/main" val="191767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7934870" y="6170475"/>
            <a:ext cx="3535218" cy="1380896"/>
            <a:chOff x="0" y="0"/>
            <a:chExt cx="1174029" cy="458589"/>
          </a:xfrm>
        </p:grpSpPr>
        <p:sp>
          <p:nvSpPr>
            <p:cNvPr id="7" name="Freeform 7"/>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8" name="TextBox 8"/>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9" name="Group 9"/>
          <p:cNvGrpSpPr/>
          <p:nvPr/>
        </p:nvGrpSpPr>
        <p:grpSpPr>
          <a:xfrm>
            <a:off x="7934870" y="4506259"/>
            <a:ext cx="3535218" cy="1380896"/>
            <a:chOff x="0" y="0"/>
            <a:chExt cx="1174029" cy="458589"/>
          </a:xfrm>
        </p:grpSpPr>
        <p:sp>
          <p:nvSpPr>
            <p:cNvPr id="10" name="Freeform 10"/>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1" name="TextBox 11"/>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12" name="Group 12"/>
          <p:cNvGrpSpPr/>
          <p:nvPr/>
        </p:nvGrpSpPr>
        <p:grpSpPr>
          <a:xfrm>
            <a:off x="7934870" y="7875530"/>
            <a:ext cx="3535218" cy="1380896"/>
            <a:chOff x="0" y="0"/>
            <a:chExt cx="1174029" cy="458589"/>
          </a:xfrm>
        </p:grpSpPr>
        <p:sp>
          <p:nvSpPr>
            <p:cNvPr id="13" name="Freeform 13"/>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4" name="TextBox 14"/>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sp>
        <p:nvSpPr>
          <p:cNvPr id="15" name="Freeform 15"/>
          <p:cNvSpPr/>
          <p:nvPr/>
        </p:nvSpPr>
        <p:spPr>
          <a:xfrm flipH="1">
            <a:off x="4943447" y="4506259"/>
            <a:ext cx="2354664" cy="4709329"/>
          </a:xfrm>
          <a:custGeom>
            <a:avLst/>
            <a:gdLst/>
            <a:ahLst/>
            <a:cxnLst/>
            <a:rect l="l" t="t" r="r" b="b"/>
            <a:pathLst>
              <a:path w="2354664" h="4709329">
                <a:moveTo>
                  <a:pt x="2354665" y="0"/>
                </a:moveTo>
                <a:lnTo>
                  <a:pt x="0" y="0"/>
                </a:lnTo>
                <a:lnTo>
                  <a:pt x="0" y="4709328"/>
                </a:lnTo>
                <a:lnTo>
                  <a:pt x="2354665" y="4709328"/>
                </a:lnTo>
                <a:lnTo>
                  <a:pt x="23546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6359450" y="8291065"/>
            <a:ext cx="367911" cy="442600"/>
          </a:xfrm>
          <a:custGeom>
            <a:avLst/>
            <a:gdLst/>
            <a:ahLst/>
            <a:cxnLst/>
            <a:rect l="l" t="t" r="r" b="b"/>
            <a:pathLst>
              <a:path w="367911" h="442600">
                <a:moveTo>
                  <a:pt x="0" y="0"/>
                </a:moveTo>
                <a:lnTo>
                  <a:pt x="367911" y="0"/>
                </a:lnTo>
                <a:lnTo>
                  <a:pt x="367911" y="442600"/>
                </a:lnTo>
                <a:lnTo>
                  <a:pt x="0" y="4426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Freeform 17"/>
          <p:cNvSpPr/>
          <p:nvPr/>
        </p:nvSpPr>
        <p:spPr>
          <a:xfrm>
            <a:off x="5271523" y="6644738"/>
            <a:ext cx="414622" cy="497297"/>
          </a:xfrm>
          <a:custGeom>
            <a:avLst/>
            <a:gdLst/>
            <a:ahLst/>
            <a:cxnLst/>
            <a:rect l="l" t="t" r="r" b="b"/>
            <a:pathLst>
              <a:path w="414622" h="497297">
                <a:moveTo>
                  <a:pt x="0" y="0"/>
                </a:moveTo>
                <a:lnTo>
                  <a:pt x="414622" y="0"/>
                </a:lnTo>
                <a:lnTo>
                  <a:pt x="414622" y="497298"/>
                </a:lnTo>
                <a:lnTo>
                  <a:pt x="0" y="4972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a:off x="6287700" y="4948227"/>
            <a:ext cx="511410" cy="468579"/>
          </a:xfrm>
          <a:custGeom>
            <a:avLst/>
            <a:gdLst/>
            <a:ahLst/>
            <a:cxnLst/>
            <a:rect l="l" t="t" r="r" b="b"/>
            <a:pathLst>
              <a:path w="511410" h="468579">
                <a:moveTo>
                  <a:pt x="0" y="0"/>
                </a:moveTo>
                <a:lnTo>
                  <a:pt x="511410" y="0"/>
                </a:lnTo>
                <a:lnTo>
                  <a:pt x="511410" y="468579"/>
                </a:lnTo>
                <a:lnTo>
                  <a:pt x="0" y="4685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9" name="Group 19"/>
          <p:cNvGrpSpPr/>
          <p:nvPr/>
        </p:nvGrpSpPr>
        <p:grpSpPr>
          <a:xfrm>
            <a:off x="7511340" y="6551765"/>
            <a:ext cx="618316" cy="6183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84DB"/>
            </a:solidFill>
          </p:spPr>
          <p:txBody>
            <a:bodyPr/>
            <a:lstStyle/>
            <a:p>
              <a:endParaRPr lang="en-US"/>
            </a:p>
          </p:txBody>
        </p:sp>
        <p:sp>
          <p:nvSpPr>
            <p:cNvPr id="21" name="TextBox 21"/>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02</a:t>
              </a:r>
            </a:p>
          </p:txBody>
        </p:sp>
      </p:grpSp>
      <p:grpSp>
        <p:nvGrpSpPr>
          <p:cNvPr id="22" name="Group 22"/>
          <p:cNvGrpSpPr/>
          <p:nvPr/>
        </p:nvGrpSpPr>
        <p:grpSpPr>
          <a:xfrm>
            <a:off x="7511340" y="4887549"/>
            <a:ext cx="618316" cy="6183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89C"/>
            </a:solidFill>
          </p:spPr>
          <p:txBody>
            <a:bodyPr/>
            <a:lstStyle/>
            <a:p>
              <a:endParaRPr lang="en-US"/>
            </a:p>
          </p:txBody>
        </p:sp>
        <p:sp>
          <p:nvSpPr>
            <p:cNvPr id="24" name="TextBox 24"/>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01</a:t>
              </a:r>
            </a:p>
          </p:txBody>
        </p:sp>
      </p:grpSp>
      <p:grpSp>
        <p:nvGrpSpPr>
          <p:cNvPr id="25" name="Group 25"/>
          <p:cNvGrpSpPr/>
          <p:nvPr/>
        </p:nvGrpSpPr>
        <p:grpSpPr>
          <a:xfrm>
            <a:off x="7511340" y="8256820"/>
            <a:ext cx="618316" cy="6183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B01"/>
            </a:solidFill>
          </p:spPr>
          <p:txBody>
            <a:bodyPr/>
            <a:lstStyle/>
            <a:p>
              <a:endParaRPr lang="en-US"/>
            </a:p>
          </p:txBody>
        </p:sp>
        <p:sp>
          <p:nvSpPr>
            <p:cNvPr id="27" name="TextBox 27"/>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03</a:t>
              </a:r>
            </a:p>
          </p:txBody>
        </p:sp>
      </p:grpSp>
      <p:sp>
        <p:nvSpPr>
          <p:cNvPr id="29" name="TextBox 29"/>
          <p:cNvSpPr txBox="1"/>
          <p:nvPr/>
        </p:nvSpPr>
        <p:spPr>
          <a:xfrm>
            <a:off x="10287000" y="6591300"/>
            <a:ext cx="3011185" cy="615553"/>
          </a:xfrm>
          <a:prstGeom prst="rect">
            <a:avLst/>
          </a:prstGeom>
        </p:spPr>
        <p:txBody>
          <a:bodyPr lIns="0" tIns="0" rIns="0" bIns="0" rtlCol="0" anchor="t">
            <a:spAutoFit/>
          </a:bodyPr>
          <a:lstStyle/>
          <a:p>
            <a:pPr algn="ctr">
              <a:lnSpc>
                <a:spcPct val="100000"/>
              </a:lnSpc>
              <a:spcBef>
                <a:spcPct val="0"/>
              </a:spcBef>
              <a:buFontTx/>
              <a:buNone/>
            </a:pPr>
            <a:r>
              <a:rPr lang="ar-SA" altLang="en-US" sz="4000" dirty="0">
                <a:latin typeface="Tajawal Bold" panose="020B0604020202020204" charset="-78"/>
                <a:cs typeface="Tajawal Bold" panose="020B0604020202020204" charset="-78"/>
              </a:rPr>
              <a:t>الوظيفة</a:t>
            </a:r>
          </a:p>
        </p:txBody>
      </p:sp>
      <p:sp>
        <p:nvSpPr>
          <p:cNvPr id="31" name="TextBox 31"/>
          <p:cNvSpPr txBox="1"/>
          <p:nvPr/>
        </p:nvSpPr>
        <p:spPr>
          <a:xfrm>
            <a:off x="9982200" y="4838700"/>
            <a:ext cx="3011185" cy="615553"/>
          </a:xfrm>
          <a:prstGeom prst="rect">
            <a:avLst/>
          </a:prstGeom>
        </p:spPr>
        <p:txBody>
          <a:bodyPr lIns="0" tIns="0" rIns="0" bIns="0" rtlCol="0" anchor="t">
            <a:spAutoFit/>
          </a:bodyPr>
          <a:lstStyle/>
          <a:p>
            <a:pPr algn="r">
              <a:lnSpc>
                <a:spcPct val="100000"/>
              </a:lnSpc>
              <a:spcBef>
                <a:spcPct val="0"/>
              </a:spcBef>
              <a:buFontTx/>
              <a:buNone/>
            </a:pPr>
            <a:r>
              <a:rPr lang="ar-SA" altLang="en-US" sz="4000" dirty="0">
                <a:latin typeface="Tajawal Bold" panose="020B0604020202020204" charset="-78"/>
                <a:cs typeface="Tajawal Bold" panose="020B0604020202020204" charset="-78"/>
              </a:rPr>
              <a:t>نوع النشاط</a:t>
            </a:r>
          </a:p>
        </p:txBody>
      </p:sp>
      <p:sp>
        <p:nvSpPr>
          <p:cNvPr id="33" name="TextBox 33"/>
          <p:cNvSpPr txBox="1"/>
          <p:nvPr/>
        </p:nvSpPr>
        <p:spPr>
          <a:xfrm>
            <a:off x="10058400" y="8267700"/>
            <a:ext cx="3773185" cy="615553"/>
          </a:xfrm>
          <a:prstGeom prst="rect">
            <a:avLst/>
          </a:prstGeom>
        </p:spPr>
        <p:txBody>
          <a:bodyPr wrap="square" lIns="0" tIns="0" rIns="0" bIns="0" rtlCol="0" anchor="t">
            <a:spAutoFit/>
          </a:bodyPr>
          <a:lstStyle/>
          <a:p>
            <a:pPr>
              <a:lnSpc>
                <a:spcPct val="100000"/>
              </a:lnSpc>
              <a:spcBef>
                <a:spcPct val="0"/>
              </a:spcBef>
              <a:buFontTx/>
              <a:buNone/>
            </a:pPr>
            <a:r>
              <a:rPr lang="ar-SA" altLang="en-US" sz="4000" dirty="0">
                <a:latin typeface="Tajawal Bold" panose="020B0604020202020204" charset="-78"/>
                <a:cs typeface="Tajawal Bold" panose="020B0604020202020204" charset="-78"/>
              </a:rPr>
              <a:t>العمل الإداري</a:t>
            </a:r>
          </a:p>
        </p:txBody>
      </p:sp>
      <p:sp>
        <p:nvSpPr>
          <p:cNvPr id="34" name="Freeform 34"/>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rot="1629324">
            <a:off x="1765808" y="7887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8"/>
          <p:cNvGrpSpPr/>
          <p:nvPr/>
        </p:nvGrpSpPr>
        <p:grpSpPr>
          <a:xfrm>
            <a:off x="0" y="6690087"/>
            <a:ext cx="1028700" cy="3177813"/>
            <a:chOff x="0" y="0"/>
            <a:chExt cx="812800" cy="2510865"/>
          </a:xfrm>
        </p:grpSpPr>
        <p:sp>
          <p:nvSpPr>
            <p:cNvPr id="3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p:cNvGrpSpPr/>
          <p:nvPr/>
        </p:nvGrpSpPr>
        <p:grpSpPr>
          <a:xfrm>
            <a:off x="0" y="0"/>
            <a:ext cx="1028700" cy="1028700"/>
            <a:chOff x="0" y="0"/>
            <a:chExt cx="812800" cy="812800"/>
          </a:xfrm>
        </p:grpSpPr>
        <p:sp>
          <p:nvSpPr>
            <p:cNvPr id="4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p:cNvGrpSpPr/>
          <p:nvPr/>
        </p:nvGrpSpPr>
        <p:grpSpPr>
          <a:xfrm>
            <a:off x="17259300" y="0"/>
            <a:ext cx="1694792" cy="10287000"/>
            <a:chOff x="0" y="0"/>
            <a:chExt cx="446365" cy="2709333"/>
          </a:xfrm>
        </p:grpSpPr>
        <p:sp>
          <p:nvSpPr>
            <p:cNvPr id="44"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p:cNvSpPr txBox="1"/>
          <p:nvPr/>
        </p:nvSpPr>
        <p:spPr>
          <a:xfrm>
            <a:off x="6524443" y="276225"/>
            <a:ext cx="5159425" cy="1002197"/>
          </a:xfrm>
          <a:prstGeom prst="rect">
            <a:avLst/>
          </a:prstGeom>
        </p:spPr>
        <p:txBody>
          <a:bodyPr lIns="0" tIns="0" rIns="0" bIns="0" rtlCol="0" anchor="t">
            <a:spAutoFit/>
          </a:bodyPr>
          <a:lstStyle/>
          <a:p>
            <a:pPr algn="ctr" rtl="1">
              <a:lnSpc>
                <a:spcPts val="8539"/>
              </a:lnSpc>
              <a:spcBef>
                <a:spcPct val="0"/>
              </a:spcBef>
            </a:pPr>
            <a:r>
              <a:rPr lang="ar-EG" sz="4800" b="1" dirty="0">
                <a:solidFill>
                  <a:schemeClr val="bg1"/>
                </a:solidFill>
                <a:latin typeface="Tajawal Bold"/>
                <a:ea typeface="Tajawal Bold"/>
                <a:cs typeface="Tajawal Bold"/>
                <a:sym typeface="Tajawal Bold"/>
                <a:rtl/>
              </a:rPr>
              <a:t>المعارف الرئيسية</a:t>
            </a:r>
          </a:p>
        </p:txBody>
      </p:sp>
      <p:sp>
        <p:nvSpPr>
          <p:cNvPr id="48" name="مستطيل 5"/>
          <p:cNvSpPr/>
          <p:nvPr/>
        </p:nvSpPr>
        <p:spPr>
          <a:xfrm>
            <a:off x="381000" y="2552700"/>
            <a:ext cx="16687800" cy="1200329"/>
          </a:xfrm>
          <a:prstGeom prst="rect">
            <a:avLst/>
          </a:prstGeom>
        </p:spPr>
        <p:txBody>
          <a:bodyPr wrap="square">
            <a:spAutoFit/>
          </a:bodyPr>
          <a:lstStyle/>
          <a:p>
            <a:pPr algn="ctr" rtl="1">
              <a:defRPr/>
            </a:pPr>
            <a:r>
              <a:rPr lang="ar-SA" sz="3600" dirty="0">
                <a:latin typeface="Tajawal Bold" panose="020B0604020202020204" charset="-78"/>
                <a:cs typeface="Tajawal Bold" panose="020B0604020202020204" charset="-78"/>
              </a:rPr>
              <a:t>متعلقة بالنشاط او ما يسمى بالصناعة، ومعارف متعلقة بالإلمام بوظائف المنشأة كمعرفة الإنتاج ،و معارف متعلقة بالعمل الإداري كالتخطيط واتخاذ القرارات</a:t>
            </a:r>
            <a:r>
              <a:rPr lang="ar-SA" sz="3600" dirty="0">
                <a:solidFill>
                  <a:schemeClr val="accent1">
                    <a:lumMod val="75000"/>
                  </a:schemeClr>
                </a:solidFill>
                <a:latin typeface="Tajawal Bold" panose="020B0604020202020204" charset="-78"/>
                <a:cs typeface="Tajawal Bold" panose="020B0604020202020204" charset="-78"/>
              </a:rPr>
              <a:t>.</a:t>
            </a:r>
          </a:p>
        </p:txBody>
      </p:sp>
      <p:sp>
        <p:nvSpPr>
          <p:cNvPr id="4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2"/>
            <a:stretch>
              <a:fillRect/>
            </a:stretch>
          </a:blipFill>
        </p:spPr>
        <p:txBody>
          <a:bodyPr/>
          <a:lstStyle/>
          <a:p>
            <a:endParaRPr lang="en-US"/>
          </a:p>
        </p:txBody>
      </p:sp>
      <p:sp>
        <p:nvSpPr>
          <p:cNvPr id="50" name="TextBox 49"/>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11</a:t>
            </a:r>
            <a:endParaRPr lang="en-US" sz="2800" b="1" dirty="0">
              <a:solidFill>
                <a:schemeClr val="bg1"/>
              </a:solidFill>
            </a:endParaRPr>
          </a:p>
        </p:txBody>
      </p:sp>
      <p:sp>
        <p:nvSpPr>
          <p:cNvPr id="2"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6205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53000" y="6134100"/>
            <a:ext cx="2559114" cy="415856"/>
          </a:xfrm>
          <a:custGeom>
            <a:avLst/>
            <a:gdLst/>
            <a:ahLst/>
            <a:cxnLst/>
            <a:rect l="l" t="t" r="r" b="b"/>
            <a:pathLst>
              <a:path w="2559114" h="415856">
                <a:moveTo>
                  <a:pt x="0" y="0"/>
                </a:moveTo>
                <a:lnTo>
                  <a:pt x="2559114" y="0"/>
                </a:lnTo>
                <a:lnTo>
                  <a:pt x="2559114" y="415856"/>
                </a:lnTo>
                <a:lnTo>
                  <a:pt x="0" y="415856"/>
                </a:lnTo>
                <a:lnTo>
                  <a:pt x="0" y="0"/>
                </a:lnTo>
                <a:close/>
              </a:path>
            </a:pathLst>
          </a:custGeom>
          <a:blipFill>
            <a:blip r:embed="rId2">
              <a:alphaModFix amt="98000"/>
            </a:blip>
            <a:stretch>
              <a:fillRect/>
            </a:stretch>
          </a:blipFill>
        </p:spPr>
        <p:txBody>
          <a:bodyPr/>
          <a:lstStyle/>
          <a:p>
            <a:endParaRPr lang="en-US"/>
          </a:p>
        </p:txBody>
      </p:sp>
      <p:sp>
        <p:nvSpPr>
          <p:cNvPr id="3" name="Freeform 3"/>
          <p:cNvSpPr/>
          <p:nvPr/>
        </p:nvSpPr>
        <p:spPr>
          <a:xfrm>
            <a:off x="10753511" y="6743984"/>
            <a:ext cx="2715487" cy="441267"/>
          </a:xfrm>
          <a:custGeom>
            <a:avLst/>
            <a:gdLst/>
            <a:ahLst/>
            <a:cxnLst/>
            <a:rect l="l" t="t" r="r" b="b"/>
            <a:pathLst>
              <a:path w="2715487" h="441267">
                <a:moveTo>
                  <a:pt x="0" y="0"/>
                </a:moveTo>
                <a:lnTo>
                  <a:pt x="2715486" y="0"/>
                </a:lnTo>
                <a:lnTo>
                  <a:pt x="2715486" y="441267"/>
                </a:lnTo>
                <a:lnTo>
                  <a:pt x="0" y="441267"/>
                </a:lnTo>
                <a:lnTo>
                  <a:pt x="0" y="0"/>
                </a:lnTo>
                <a:close/>
              </a:path>
            </a:pathLst>
          </a:custGeom>
          <a:blipFill>
            <a:blip r:embed="rId2"/>
            <a:stretch>
              <a:fillRect/>
            </a:stretch>
          </a:blipFill>
        </p:spPr>
        <p:txBody>
          <a:bodyPr/>
          <a:lstStyle/>
          <a:p>
            <a:endParaRPr lang="en-US"/>
          </a:p>
        </p:txBody>
      </p:sp>
      <p:sp>
        <p:nvSpPr>
          <p:cNvPr id="4" name="Freeform 4"/>
          <p:cNvSpPr/>
          <p:nvPr/>
        </p:nvSpPr>
        <p:spPr>
          <a:xfrm>
            <a:off x="6807778" y="4710842"/>
            <a:ext cx="4340095" cy="4340095"/>
          </a:xfrm>
          <a:custGeom>
            <a:avLst/>
            <a:gdLst/>
            <a:ahLst/>
            <a:cxnLst/>
            <a:rect l="l" t="t" r="r" b="b"/>
            <a:pathLst>
              <a:path w="4340095" h="4340095">
                <a:moveTo>
                  <a:pt x="0" y="0"/>
                </a:moveTo>
                <a:lnTo>
                  <a:pt x="4340096" y="0"/>
                </a:lnTo>
                <a:lnTo>
                  <a:pt x="4340096" y="4340096"/>
                </a:lnTo>
                <a:lnTo>
                  <a:pt x="0" y="4340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9547360" y="6880890"/>
            <a:ext cx="1441671" cy="14416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6DF9E"/>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8" name="Group 8"/>
          <p:cNvGrpSpPr/>
          <p:nvPr/>
        </p:nvGrpSpPr>
        <p:grpSpPr>
          <a:xfrm>
            <a:off x="6991623" y="6915780"/>
            <a:ext cx="1441671" cy="14416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87E4"/>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11" name="Group 11"/>
          <p:cNvGrpSpPr/>
          <p:nvPr/>
        </p:nvGrpSpPr>
        <p:grpSpPr>
          <a:xfrm>
            <a:off x="8235515" y="4675952"/>
            <a:ext cx="1441671" cy="14416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BAEB"/>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14" name="Group 14"/>
          <p:cNvGrpSpPr/>
          <p:nvPr/>
        </p:nvGrpSpPr>
        <p:grpSpPr>
          <a:xfrm>
            <a:off x="4873092" y="4550222"/>
            <a:ext cx="2609388" cy="1784533"/>
            <a:chOff x="0" y="0"/>
            <a:chExt cx="687246" cy="470000"/>
          </a:xfrm>
        </p:grpSpPr>
        <p:sp>
          <p:nvSpPr>
            <p:cNvPr id="15" name="Freeform 15"/>
            <p:cNvSpPr/>
            <p:nvPr/>
          </p:nvSpPr>
          <p:spPr>
            <a:xfrm>
              <a:off x="0" y="0"/>
              <a:ext cx="687246" cy="470000"/>
            </a:xfrm>
            <a:custGeom>
              <a:avLst/>
              <a:gdLst/>
              <a:ahLst/>
              <a:cxnLst/>
              <a:rect l="l" t="t" r="r" b="b"/>
              <a:pathLst>
                <a:path w="687246" h="470000">
                  <a:moveTo>
                    <a:pt x="133513" y="0"/>
                  </a:moveTo>
                  <a:lnTo>
                    <a:pt x="553733" y="0"/>
                  </a:lnTo>
                  <a:cubicBezTo>
                    <a:pt x="589143" y="0"/>
                    <a:pt x="623103" y="14066"/>
                    <a:pt x="648141" y="39105"/>
                  </a:cubicBezTo>
                  <a:cubicBezTo>
                    <a:pt x="673180" y="64143"/>
                    <a:pt x="687246" y="98103"/>
                    <a:pt x="687246" y="133513"/>
                  </a:cubicBezTo>
                  <a:lnTo>
                    <a:pt x="687246" y="336488"/>
                  </a:lnTo>
                  <a:cubicBezTo>
                    <a:pt x="687246" y="371897"/>
                    <a:pt x="673180" y="405857"/>
                    <a:pt x="648141" y="430895"/>
                  </a:cubicBezTo>
                  <a:cubicBezTo>
                    <a:pt x="623103" y="455934"/>
                    <a:pt x="589143" y="470000"/>
                    <a:pt x="553733" y="470000"/>
                  </a:cubicBezTo>
                  <a:lnTo>
                    <a:pt x="133513" y="470000"/>
                  </a:lnTo>
                  <a:cubicBezTo>
                    <a:pt x="59776" y="470000"/>
                    <a:pt x="0" y="410225"/>
                    <a:pt x="0" y="336488"/>
                  </a:cubicBezTo>
                  <a:lnTo>
                    <a:pt x="0" y="133513"/>
                  </a:lnTo>
                  <a:cubicBezTo>
                    <a:pt x="0" y="98103"/>
                    <a:pt x="14066" y="64143"/>
                    <a:pt x="39105" y="39105"/>
                  </a:cubicBezTo>
                  <a:cubicBezTo>
                    <a:pt x="64143" y="14066"/>
                    <a:pt x="98103" y="0"/>
                    <a:pt x="133513" y="0"/>
                  </a:cubicBezTo>
                  <a:close/>
                </a:path>
              </a:pathLst>
            </a:custGeom>
            <a:solidFill>
              <a:schemeClr val="accent6">
                <a:lumMod val="40000"/>
                <a:lumOff val="60000"/>
              </a:schemeClr>
            </a:solidFill>
          </p:spPr>
          <p:txBody>
            <a:bodyPr/>
            <a:lstStyle/>
            <a:p>
              <a:endParaRPr lang="en-US"/>
            </a:p>
          </p:txBody>
        </p:sp>
        <p:sp>
          <p:nvSpPr>
            <p:cNvPr id="16" name="TextBox 16"/>
            <p:cNvSpPr txBox="1"/>
            <p:nvPr/>
          </p:nvSpPr>
          <p:spPr>
            <a:xfrm>
              <a:off x="0" y="-47625"/>
              <a:ext cx="687246" cy="517625"/>
            </a:xfrm>
            <a:prstGeom prst="rect">
              <a:avLst/>
            </a:prstGeom>
          </p:spPr>
          <p:txBody>
            <a:bodyPr lIns="50800" tIns="50800" rIns="50800" bIns="50800" rtlCol="0" anchor="ctr"/>
            <a:lstStyle/>
            <a:p>
              <a:pPr algn="ctr">
                <a:lnSpc>
                  <a:spcPts val="2160"/>
                </a:lnSpc>
              </a:pPr>
              <a:endParaRPr sz="3600" dirty="0">
                <a:latin typeface="Tajawal Bold" panose="020B0604020202020204" charset="-78"/>
                <a:cs typeface="Tajawal Bold" panose="020B0604020202020204" charset="-78"/>
              </a:endParaRPr>
            </a:p>
          </p:txBody>
        </p:sp>
      </p:grpSp>
      <p:grpSp>
        <p:nvGrpSpPr>
          <p:cNvPr id="17" name="Group 17"/>
          <p:cNvGrpSpPr/>
          <p:nvPr/>
        </p:nvGrpSpPr>
        <p:grpSpPr>
          <a:xfrm>
            <a:off x="10753511" y="5273934"/>
            <a:ext cx="2715487" cy="1708440"/>
            <a:chOff x="0" y="0"/>
            <a:chExt cx="715190" cy="449959"/>
          </a:xfrm>
        </p:grpSpPr>
        <p:sp>
          <p:nvSpPr>
            <p:cNvPr id="18" name="Freeform 18"/>
            <p:cNvSpPr/>
            <p:nvPr/>
          </p:nvSpPr>
          <p:spPr>
            <a:xfrm>
              <a:off x="0" y="0"/>
              <a:ext cx="715190" cy="449959"/>
            </a:xfrm>
            <a:custGeom>
              <a:avLst/>
              <a:gdLst/>
              <a:ahLst/>
              <a:cxnLst/>
              <a:rect l="l" t="t" r="r" b="b"/>
              <a:pathLst>
                <a:path w="715190" h="449959">
                  <a:moveTo>
                    <a:pt x="128296" y="0"/>
                  </a:moveTo>
                  <a:lnTo>
                    <a:pt x="586894" y="0"/>
                  </a:lnTo>
                  <a:cubicBezTo>
                    <a:pt x="620920" y="0"/>
                    <a:pt x="653553" y="13517"/>
                    <a:pt x="677613" y="37577"/>
                  </a:cubicBezTo>
                  <a:cubicBezTo>
                    <a:pt x="701673" y="61637"/>
                    <a:pt x="715190" y="94270"/>
                    <a:pt x="715190" y="128296"/>
                  </a:cubicBezTo>
                  <a:lnTo>
                    <a:pt x="715190" y="321663"/>
                  </a:lnTo>
                  <a:cubicBezTo>
                    <a:pt x="715190" y="355690"/>
                    <a:pt x="701673" y="388322"/>
                    <a:pt x="677613" y="412382"/>
                  </a:cubicBezTo>
                  <a:cubicBezTo>
                    <a:pt x="653553" y="436443"/>
                    <a:pt x="620920" y="449959"/>
                    <a:pt x="586894" y="449959"/>
                  </a:cubicBezTo>
                  <a:lnTo>
                    <a:pt x="128296" y="449959"/>
                  </a:lnTo>
                  <a:cubicBezTo>
                    <a:pt x="94270" y="449959"/>
                    <a:pt x="61637" y="436443"/>
                    <a:pt x="37577" y="412382"/>
                  </a:cubicBezTo>
                  <a:cubicBezTo>
                    <a:pt x="13517" y="388322"/>
                    <a:pt x="0" y="355690"/>
                    <a:pt x="0" y="321663"/>
                  </a:cubicBezTo>
                  <a:lnTo>
                    <a:pt x="0" y="128296"/>
                  </a:lnTo>
                  <a:cubicBezTo>
                    <a:pt x="0" y="94270"/>
                    <a:pt x="13517" y="61637"/>
                    <a:pt x="37577" y="37577"/>
                  </a:cubicBezTo>
                  <a:cubicBezTo>
                    <a:pt x="61637" y="13517"/>
                    <a:pt x="94270" y="0"/>
                    <a:pt x="128296" y="0"/>
                  </a:cubicBezTo>
                  <a:close/>
                </a:path>
              </a:pathLst>
            </a:custGeom>
            <a:solidFill>
              <a:schemeClr val="accent6">
                <a:lumMod val="40000"/>
                <a:lumOff val="60000"/>
              </a:schemeClr>
            </a:solidFill>
          </p:spPr>
          <p:txBody>
            <a:bodyPr/>
            <a:lstStyle/>
            <a:p>
              <a:endParaRPr lang="en-US"/>
            </a:p>
          </p:txBody>
        </p:sp>
        <p:sp>
          <p:nvSpPr>
            <p:cNvPr id="19" name="TextBox 19"/>
            <p:cNvSpPr txBox="1"/>
            <p:nvPr/>
          </p:nvSpPr>
          <p:spPr>
            <a:xfrm>
              <a:off x="0" y="-47625"/>
              <a:ext cx="715190" cy="497584"/>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sp>
        <p:nvSpPr>
          <p:cNvPr id="20" name="Freeform 20"/>
          <p:cNvSpPr/>
          <p:nvPr/>
        </p:nvSpPr>
        <p:spPr>
          <a:xfrm>
            <a:off x="4794566" y="9737077"/>
            <a:ext cx="3538207" cy="574959"/>
          </a:xfrm>
          <a:custGeom>
            <a:avLst/>
            <a:gdLst/>
            <a:ahLst/>
            <a:cxnLst/>
            <a:rect l="l" t="t" r="r" b="b"/>
            <a:pathLst>
              <a:path w="3538207" h="574959">
                <a:moveTo>
                  <a:pt x="0" y="0"/>
                </a:moveTo>
                <a:lnTo>
                  <a:pt x="3538207" y="0"/>
                </a:lnTo>
                <a:lnTo>
                  <a:pt x="3538207" y="574958"/>
                </a:lnTo>
                <a:lnTo>
                  <a:pt x="0" y="574958"/>
                </a:lnTo>
                <a:lnTo>
                  <a:pt x="0" y="0"/>
                </a:lnTo>
                <a:close/>
              </a:path>
            </a:pathLst>
          </a:custGeom>
          <a:blipFill>
            <a:blip r:embed="rId2"/>
            <a:stretch>
              <a:fillRect/>
            </a:stretch>
          </a:blipFill>
        </p:spPr>
        <p:txBody>
          <a:bodyPr/>
          <a:lstStyle/>
          <a:p>
            <a:endParaRPr lang="en-US"/>
          </a:p>
        </p:txBody>
      </p:sp>
      <p:grpSp>
        <p:nvGrpSpPr>
          <p:cNvPr id="21" name="Group 21"/>
          <p:cNvGrpSpPr/>
          <p:nvPr/>
        </p:nvGrpSpPr>
        <p:grpSpPr>
          <a:xfrm>
            <a:off x="4794566" y="8544480"/>
            <a:ext cx="3538207" cy="1461200"/>
            <a:chOff x="0" y="0"/>
            <a:chExt cx="931873" cy="384843"/>
          </a:xfrm>
        </p:grpSpPr>
        <p:sp>
          <p:nvSpPr>
            <p:cNvPr id="22" name="Freeform 22"/>
            <p:cNvSpPr/>
            <p:nvPr/>
          </p:nvSpPr>
          <p:spPr>
            <a:xfrm>
              <a:off x="0" y="0"/>
              <a:ext cx="931873" cy="384843"/>
            </a:xfrm>
            <a:custGeom>
              <a:avLst/>
              <a:gdLst/>
              <a:ahLst/>
              <a:cxnLst/>
              <a:rect l="l" t="t" r="r" b="b"/>
              <a:pathLst>
                <a:path w="931873" h="384843">
                  <a:moveTo>
                    <a:pt x="98464" y="0"/>
                  </a:moveTo>
                  <a:lnTo>
                    <a:pt x="833409" y="0"/>
                  </a:lnTo>
                  <a:cubicBezTo>
                    <a:pt x="887790" y="0"/>
                    <a:pt x="931873" y="44084"/>
                    <a:pt x="931873" y="98464"/>
                  </a:cubicBezTo>
                  <a:lnTo>
                    <a:pt x="931873" y="286379"/>
                  </a:lnTo>
                  <a:cubicBezTo>
                    <a:pt x="931873" y="340759"/>
                    <a:pt x="887790" y="384843"/>
                    <a:pt x="833409" y="384843"/>
                  </a:cubicBezTo>
                  <a:lnTo>
                    <a:pt x="98464" y="384843"/>
                  </a:lnTo>
                  <a:cubicBezTo>
                    <a:pt x="44084" y="384843"/>
                    <a:pt x="0" y="340759"/>
                    <a:pt x="0" y="286379"/>
                  </a:cubicBezTo>
                  <a:lnTo>
                    <a:pt x="0" y="98464"/>
                  </a:lnTo>
                  <a:cubicBezTo>
                    <a:pt x="0" y="44084"/>
                    <a:pt x="44084" y="0"/>
                    <a:pt x="98464" y="0"/>
                  </a:cubicBezTo>
                  <a:close/>
                </a:path>
              </a:pathLst>
            </a:custGeom>
            <a:solidFill>
              <a:schemeClr val="accent6">
                <a:lumMod val="40000"/>
                <a:lumOff val="60000"/>
              </a:schemeClr>
            </a:solidFill>
          </p:spPr>
          <p:txBody>
            <a:bodyPr/>
            <a:lstStyle/>
            <a:p>
              <a:endParaRPr lang="en-US"/>
            </a:p>
          </p:txBody>
        </p:sp>
        <p:sp>
          <p:nvSpPr>
            <p:cNvPr id="23" name="TextBox 23"/>
            <p:cNvSpPr txBox="1"/>
            <p:nvPr/>
          </p:nvSpPr>
          <p:spPr>
            <a:xfrm>
              <a:off x="0" y="-47625"/>
              <a:ext cx="931873" cy="432468"/>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sp>
        <p:nvSpPr>
          <p:cNvPr id="24" name="AutoShape 24"/>
          <p:cNvSpPr/>
          <p:nvPr/>
        </p:nvSpPr>
        <p:spPr>
          <a:xfrm flipV="1">
            <a:off x="10753511" y="6982374"/>
            <a:ext cx="1357743" cy="1134532"/>
          </a:xfrm>
          <a:prstGeom prst="line">
            <a:avLst/>
          </a:prstGeom>
          <a:ln w="19050" cap="rnd">
            <a:solidFill>
              <a:srgbClr val="2B2B2B"/>
            </a:solidFill>
            <a:prstDash val="sysDot"/>
            <a:headEnd type="none" w="sm" len="sm"/>
            <a:tailEnd type="oval" w="lg" len="lg"/>
          </a:ln>
        </p:spPr>
        <p:txBody>
          <a:bodyPr/>
          <a:lstStyle/>
          <a:p>
            <a:endParaRPr lang="en-US"/>
          </a:p>
        </p:txBody>
      </p:sp>
      <p:sp>
        <p:nvSpPr>
          <p:cNvPr id="34" name="AutoShape 34"/>
          <p:cNvSpPr/>
          <p:nvPr/>
        </p:nvSpPr>
        <p:spPr>
          <a:xfrm flipV="1">
            <a:off x="5450035" y="7636616"/>
            <a:ext cx="1541587" cy="912285"/>
          </a:xfrm>
          <a:prstGeom prst="line">
            <a:avLst/>
          </a:prstGeom>
          <a:ln w="19050" cap="rnd">
            <a:solidFill>
              <a:srgbClr val="2B2B2B"/>
            </a:solidFill>
            <a:prstDash val="sysDot"/>
            <a:headEnd type="oval" w="lg" len="lg"/>
            <a:tailEnd type="none" w="sm" len="sm"/>
          </a:ln>
        </p:spPr>
        <p:txBody>
          <a:bodyPr/>
          <a:lstStyle/>
          <a:p>
            <a:endParaRPr lang="en-US"/>
          </a:p>
        </p:txBody>
      </p:sp>
      <p:sp>
        <p:nvSpPr>
          <p:cNvPr id="36" name="Freeform 36"/>
          <p:cNvSpPr/>
          <p:nvPr/>
        </p:nvSpPr>
        <p:spPr>
          <a:xfrm flipH="1">
            <a:off x="13487400" y="9258300"/>
            <a:ext cx="2078231" cy="1254732"/>
          </a:xfrm>
          <a:custGeom>
            <a:avLst/>
            <a:gdLst/>
            <a:ahLst/>
            <a:cxnLst/>
            <a:rect l="l" t="t" r="r" b="b"/>
            <a:pathLst>
              <a:path w="2078231" h="1254732">
                <a:moveTo>
                  <a:pt x="2078230" y="0"/>
                </a:moveTo>
                <a:lnTo>
                  <a:pt x="0" y="0"/>
                </a:lnTo>
                <a:lnTo>
                  <a:pt x="0" y="1254732"/>
                </a:lnTo>
                <a:lnTo>
                  <a:pt x="2078230" y="1254732"/>
                </a:lnTo>
                <a:lnTo>
                  <a:pt x="207823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Freeform 37"/>
          <p:cNvSpPr/>
          <p:nvPr/>
        </p:nvSpPr>
        <p:spPr>
          <a:xfrm flipH="1">
            <a:off x="3132612" y="-445107"/>
            <a:ext cx="2078231" cy="1254732"/>
          </a:xfrm>
          <a:custGeom>
            <a:avLst/>
            <a:gdLst/>
            <a:ahLst/>
            <a:cxnLst/>
            <a:rect l="l" t="t" r="r" b="b"/>
            <a:pathLst>
              <a:path w="2078231" h="1254732">
                <a:moveTo>
                  <a:pt x="2078231" y="0"/>
                </a:moveTo>
                <a:lnTo>
                  <a:pt x="0" y="0"/>
                </a:lnTo>
                <a:lnTo>
                  <a:pt x="0" y="1254732"/>
                </a:lnTo>
                <a:lnTo>
                  <a:pt x="2078231" y="1254732"/>
                </a:lnTo>
                <a:lnTo>
                  <a:pt x="207823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8" name="Freeform 38"/>
          <p:cNvSpPr/>
          <p:nvPr/>
        </p:nvSpPr>
        <p:spPr>
          <a:xfrm>
            <a:off x="9985548" y="7353968"/>
            <a:ext cx="565295" cy="565295"/>
          </a:xfrm>
          <a:custGeom>
            <a:avLst/>
            <a:gdLst/>
            <a:ahLst/>
            <a:cxnLst/>
            <a:rect l="l" t="t" r="r" b="b"/>
            <a:pathLst>
              <a:path w="565295" h="565295">
                <a:moveTo>
                  <a:pt x="0" y="0"/>
                </a:moveTo>
                <a:lnTo>
                  <a:pt x="565295" y="0"/>
                </a:lnTo>
                <a:lnTo>
                  <a:pt x="565295" y="565295"/>
                </a:lnTo>
                <a:lnTo>
                  <a:pt x="0" y="565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39"/>
          <p:cNvSpPr/>
          <p:nvPr/>
        </p:nvSpPr>
        <p:spPr>
          <a:xfrm>
            <a:off x="7426590" y="7362380"/>
            <a:ext cx="571734" cy="571734"/>
          </a:xfrm>
          <a:custGeom>
            <a:avLst/>
            <a:gdLst/>
            <a:ahLst/>
            <a:cxnLst/>
            <a:rect l="l" t="t" r="r" b="b"/>
            <a:pathLst>
              <a:path w="571734" h="571734">
                <a:moveTo>
                  <a:pt x="0" y="0"/>
                </a:moveTo>
                <a:lnTo>
                  <a:pt x="571734" y="0"/>
                </a:lnTo>
                <a:lnTo>
                  <a:pt x="571734" y="571735"/>
                </a:lnTo>
                <a:lnTo>
                  <a:pt x="0" y="57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0"/>
          <p:cNvSpPr/>
          <p:nvPr/>
        </p:nvSpPr>
        <p:spPr>
          <a:xfrm>
            <a:off x="8697983" y="5027462"/>
            <a:ext cx="516732" cy="688976"/>
          </a:xfrm>
          <a:custGeom>
            <a:avLst/>
            <a:gdLst/>
            <a:ahLst/>
            <a:cxnLst/>
            <a:rect l="l" t="t" r="r" b="b"/>
            <a:pathLst>
              <a:path w="516732" h="688976">
                <a:moveTo>
                  <a:pt x="0" y="0"/>
                </a:moveTo>
                <a:lnTo>
                  <a:pt x="516732" y="0"/>
                </a:lnTo>
                <a:lnTo>
                  <a:pt x="516732" y="688976"/>
                </a:lnTo>
                <a:lnTo>
                  <a:pt x="0" y="688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3" name="TextBox 43"/>
          <p:cNvSpPr txBox="1"/>
          <p:nvPr/>
        </p:nvSpPr>
        <p:spPr>
          <a:xfrm>
            <a:off x="5105400" y="5372100"/>
            <a:ext cx="2118302" cy="256480"/>
          </a:xfrm>
          <a:prstGeom prst="rect">
            <a:avLst/>
          </a:prstGeom>
        </p:spPr>
        <p:txBody>
          <a:bodyPr lIns="0" tIns="0" rIns="0" bIns="0" rtlCol="0" anchor="t">
            <a:spAutoFit/>
          </a:bodyPr>
          <a:lstStyle/>
          <a:p>
            <a:pPr algn="ctr">
              <a:lnSpc>
                <a:spcPts val="2040"/>
              </a:lnSpc>
            </a:pPr>
            <a:r>
              <a:rPr lang="ar-SA" altLang="en-US" sz="3600" dirty="0">
                <a:latin typeface="Tajawal Bold" panose="020B0604020202020204" charset="-78"/>
                <a:cs typeface="Tajawal Bold" panose="020B0604020202020204" charset="-78"/>
              </a:rPr>
              <a:t>إدراكية</a:t>
            </a:r>
            <a:endParaRPr lang="en-US" sz="3600" b="1" dirty="0">
              <a:solidFill>
                <a:srgbClr val="2B2B2B"/>
              </a:solidFill>
              <a:latin typeface="Tajawal Bold" panose="020B0604020202020204" charset="-78"/>
              <a:ea typeface="Agrandir Bold"/>
              <a:cs typeface="Tajawal Bold" panose="020B0604020202020204" charset="-78"/>
              <a:sym typeface="Agrandir Bold"/>
            </a:endParaRPr>
          </a:p>
        </p:txBody>
      </p:sp>
      <p:sp>
        <p:nvSpPr>
          <p:cNvPr id="46" name="TextBox 46"/>
          <p:cNvSpPr txBox="1"/>
          <p:nvPr/>
        </p:nvSpPr>
        <p:spPr>
          <a:xfrm>
            <a:off x="11125200" y="6057900"/>
            <a:ext cx="2118302" cy="230832"/>
          </a:xfrm>
          <a:prstGeom prst="rect">
            <a:avLst/>
          </a:prstGeom>
        </p:spPr>
        <p:txBody>
          <a:bodyPr lIns="0" tIns="0" rIns="0" bIns="0" rtlCol="0" anchor="t">
            <a:spAutoFit/>
          </a:bodyPr>
          <a:lstStyle/>
          <a:p>
            <a:pPr algn="ctr">
              <a:lnSpc>
                <a:spcPts val="1755"/>
              </a:lnSpc>
            </a:pPr>
            <a:r>
              <a:rPr lang="ar-SA" altLang="en-US" sz="3600" dirty="0">
                <a:latin typeface="Tajawal Bold" panose="020B0604020202020204" charset="-78"/>
                <a:cs typeface="Tajawal Bold" panose="020B0604020202020204" charset="-78"/>
              </a:rPr>
              <a:t>إنسانية</a:t>
            </a:r>
            <a:endParaRPr lang="en-US" sz="3600" b="1" dirty="0">
              <a:solidFill>
                <a:srgbClr val="2B2B2B"/>
              </a:solidFill>
              <a:latin typeface="Tajawal Bold" panose="020B0604020202020204" charset="-78"/>
              <a:ea typeface="Quicksand Medium"/>
              <a:cs typeface="Tajawal Bold" panose="020B0604020202020204" charset="-78"/>
              <a:sym typeface="Quicksand Medium"/>
            </a:endParaRPr>
          </a:p>
        </p:txBody>
      </p:sp>
      <p:sp>
        <p:nvSpPr>
          <p:cNvPr id="48" name="TextBox 48"/>
          <p:cNvSpPr txBox="1"/>
          <p:nvPr/>
        </p:nvSpPr>
        <p:spPr>
          <a:xfrm>
            <a:off x="5029200" y="9029700"/>
            <a:ext cx="3196878" cy="553998"/>
          </a:xfrm>
          <a:prstGeom prst="rect">
            <a:avLst/>
          </a:prstGeom>
        </p:spPr>
        <p:txBody>
          <a:bodyPr lIns="0" tIns="0" rIns="0" bIns="0" rtlCol="0" anchor="t">
            <a:spAutoFit/>
          </a:bodyPr>
          <a:lstStyle/>
          <a:p>
            <a:pPr algn="ctr">
              <a:lnSpc>
                <a:spcPct val="100000"/>
              </a:lnSpc>
              <a:spcBef>
                <a:spcPct val="0"/>
              </a:spcBef>
              <a:buFontTx/>
              <a:buNone/>
            </a:pPr>
            <a:r>
              <a:rPr lang="ar-SA" altLang="en-US" sz="3600" dirty="0">
                <a:latin typeface="Tajawal Bold" panose="020B0604020202020204" charset="-78"/>
                <a:cs typeface="Tajawal Bold" panose="020B0604020202020204" charset="-78"/>
              </a:rPr>
              <a:t>فنية</a:t>
            </a:r>
          </a:p>
        </p:txBody>
      </p:sp>
      <p:sp>
        <p:nvSpPr>
          <p:cNvPr id="50" name="Rounded Rectangle 4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1"/>
          <p:cNvSpPr txBox="1"/>
          <p:nvPr/>
        </p:nvSpPr>
        <p:spPr>
          <a:xfrm>
            <a:off x="6524443" y="276225"/>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المهارات الأساسية</a:t>
            </a:r>
          </a:p>
        </p:txBody>
      </p:sp>
      <p:sp>
        <p:nvSpPr>
          <p:cNvPr id="52" name="مستطيل 5"/>
          <p:cNvSpPr/>
          <p:nvPr/>
        </p:nvSpPr>
        <p:spPr>
          <a:xfrm>
            <a:off x="762000" y="1943100"/>
            <a:ext cx="16459200" cy="2677656"/>
          </a:xfrm>
          <a:prstGeom prst="rect">
            <a:avLst/>
          </a:prstGeom>
        </p:spPr>
        <p:txBody>
          <a:bodyPr wrap="square">
            <a:spAutoFit/>
          </a:bodyPr>
          <a:lstStyle/>
          <a:p>
            <a:pPr marL="457200" indent="-457200" algn="r" rtl="1">
              <a:lnSpc>
                <a:spcPct val="150000"/>
              </a:lnSpc>
              <a:buFont typeface="Wingdings" panose="05000000000000000000" pitchFamily="2" charset="2"/>
              <a:buChar char="q"/>
              <a:defRPr/>
            </a:pPr>
            <a:r>
              <a:rPr lang="ar-SA" sz="2800" dirty="0">
                <a:latin typeface="Tajawal" panose="00000500000000000000" pitchFamily="2" charset="-78"/>
                <a:cs typeface="Tajawal" panose="00000500000000000000" pitchFamily="2" charset="-78"/>
              </a:rPr>
              <a:t>تشمل على </a:t>
            </a:r>
            <a:r>
              <a:rPr lang="ar-SA" sz="2800" dirty="0">
                <a:solidFill>
                  <a:srgbClr val="884106"/>
                </a:solidFill>
                <a:latin typeface="Tajawal Bold" panose="020B0604020202020204" charset="-78"/>
                <a:cs typeface="Tajawal Bold" panose="020B0604020202020204" charset="-78"/>
              </a:rPr>
              <a:t>مهارات فنية </a:t>
            </a:r>
            <a:r>
              <a:rPr lang="ar-SA" sz="2800" dirty="0">
                <a:latin typeface="Tajawal" panose="00000500000000000000" pitchFamily="2" charset="-78"/>
                <a:cs typeface="Tajawal" panose="00000500000000000000" pitchFamily="2" charset="-78"/>
              </a:rPr>
              <a:t>تتعلق بإتقان العمل في جزء معين مثل مدير التسويق يجب ان تكون لديه مهارات فنية متعلقة بكيفية صنع الإعلانات، </a:t>
            </a:r>
            <a:endParaRPr lang="ar-EG" sz="2800" dirty="0">
              <a:latin typeface="Tajawal" panose="00000500000000000000" pitchFamily="2" charset="-78"/>
              <a:cs typeface="Tajawal" panose="00000500000000000000" pitchFamily="2" charset="-78"/>
            </a:endParaRPr>
          </a:p>
          <a:p>
            <a:pPr marL="457200" indent="-457200" algn="r" rtl="1">
              <a:lnSpc>
                <a:spcPct val="150000"/>
              </a:lnSpc>
              <a:buFont typeface="Wingdings" panose="05000000000000000000" pitchFamily="2" charset="2"/>
              <a:buChar char="q"/>
              <a:defRPr/>
            </a:pPr>
            <a:r>
              <a:rPr lang="ar-SA" sz="2800" dirty="0">
                <a:latin typeface="Tajawal" panose="00000500000000000000" pitchFamily="2" charset="-78"/>
                <a:cs typeface="Tajawal" panose="00000500000000000000" pitchFamily="2" charset="-78"/>
              </a:rPr>
              <a:t>ايضاً تشمل على </a:t>
            </a:r>
            <a:r>
              <a:rPr lang="ar-SA" sz="2800" b="1" dirty="0">
                <a:solidFill>
                  <a:srgbClr val="884106"/>
                </a:solidFill>
                <a:latin typeface="Tajawal Bold" panose="020B0604020202020204" charset="-78"/>
                <a:cs typeface="Tajawal Bold" panose="020B0604020202020204" charset="-78"/>
              </a:rPr>
              <a:t>مهارات إنسانية </a:t>
            </a:r>
            <a:r>
              <a:rPr lang="ar-SA" sz="2800" dirty="0">
                <a:latin typeface="Tajawal" panose="00000500000000000000" pitchFamily="2" charset="-78"/>
                <a:cs typeface="Tajawal" panose="00000500000000000000" pitchFamily="2" charset="-78"/>
              </a:rPr>
              <a:t>كمهارة العمل الجماعي، </a:t>
            </a:r>
            <a:endParaRPr lang="ar-EG" sz="2800" dirty="0">
              <a:latin typeface="Tajawal" panose="00000500000000000000" pitchFamily="2" charset="-78"/>
              <a:cs typeface="Tajawal" panose="00000500000000000000" pitchFamily="2" charset="-78"/>
            </a:endParaRPr>
          </a:p>
          <a:p>
            <a:pPr marL="457200" indent="-457200" algn="r" rtl="1">
              <a:lnSpc>
                <a:spcPct val="150000"/>
              </a:lnSpc>
              <a:buFont typeface="Wingdings" panose="05000000000000000000" pitchFamily="2" charset="2"/>
              <a:buChar char="q"/>
              <a:defRPr/>
            </a:pPr>
            <a:r>
              <a:rPr lang="ar-SA" sz="2800" b="1" dirty="0">
                <a:solidFill>
                  <a:srgbClr val="884106"/>
                </a:solidFill>
                <a:latin typeface="Tajawal Bold" panose="020B0604020202020204" charset="-78"/>
                <a:cs typeface="Tajawal Bold" panose="020B0604020202020204" charset="-78"/>
              </a:rPr>
              <a:t>ومهارات إدراكية </a:t>
            </a:r>
            <a:r>
              <a:rPr lang="ar-SA" sz="2800" dirty="0">
                <a:latin typeface="Tajawal" panose="00000500000000000000" pitchFamily="2" charset="-78"/>
                <a:cs typeface="Tajawal" panose="00000500000000000000" pitchFamily="2" charset="-78"/>
              </a:rPr>
              <a:t>كقدرة المدير على التفكير المبدع وقدرته على إدراك واستيعاب المواقف. </a:t>
            </a:r>
          </a:p>
        </p:txBody>
      </p:sp>
      <p:grpSp>
        <p:nvGrpSpPr>
          <p:cNvPr id="53" name="Group 52"/>
          <p:cNvGrpSpPr/>
          <p:nvPr/>
        </p:nvGrpSpPr>
        <p:grpSpPr>
          <a:xfrm>
            <a:off x="17259300" y="0"/>
            <a:ext cx="1694792" cy="10287000"/>
            <a:chOff x="0" y="0"/>
            <a:chExt cx="446365" cy="2709333"/>
          </a:xfrm>
        </p:grpSpPr>
        <p:sp>
          <p:nvSpPr>
            <p:cNvPr id="54" name="Freeform 5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55" name="TextBox 5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56" name="Group 8"/>
          <p:cNvGrpSpPr/>
          <p:nvPr/>
        </p:nvGrpSpPr>
        <p:grpSpPr>
          <a:xfrm>
            <a:off x="0" y="6690087"/>
            <a:ext cx="1028700" cy="3177813"/>
            <a:chOff x="0" y="0"/>
            <a:chExt cx="812800" cy="2510865"/>
          </a:xfrm>
        </p:grpSpPr>
        <p:sp>
          <p:nvSpPr>
            <p:cNvPr id="5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59" name="Group 48"/>
          <p:cNvGrpSpPr/>
          <p:nvPr/>
        </p:nvGrpSpPr>
        <p:grpSpPr>
          <a:xfrm>
            <a:off x="0" y="0"/>
            <a:ext cx="1028700" cy="1028700"/>
            <a:chOff x="0" y="0"/>
            <a:chExt cx="812800" cy="812800"/>
          </a:xfrm>
        </p:grpSpPr>
        <p:sp>
          <p:nvSpPr>
            <p:cNvPr id="6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6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64" name="TextBox 63"/>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12</a:t>
            </a:r>
            <a:endParaRPr lang="en-US" sz="2800" b="1" dirty="0">
              <a:solidFill>
                <a:schemeClr val="bg1"/>
              </a:solidFill>
            </a:endParaRPr>
          </a:p>
        </p:txBody>
      </p:sp>
      <p:sp>
        <p:nvSpPr>
          <p:cNvPr id="25" name="Rectangle 7">
            <a:extLst>
              <a:ext uri="{FF2B5EF4-FFF2-40B4-BE49-F238E27FC236}">
                <a16:creationId xmlns:a16="http://schemas.microsoft.com/office/drawing/2014/main" id="{4803A5F6-FAAA-009A-4AAB-08B2CBC9E33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60848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1E2"/>
        </a:solidFill>
        <a:effectLst/>
      </p:bgPr>
    </p:bg>
    <p:spTree>
      <p:nvGrpSpPr>
        <p:cNvPr id="1" name=""/>
        <p:cNvGrpSpPr/>
        <p:nvPr/>
      </p:nvGrpSpPr>
      <p:grpSpPr>
        <a:xfrm>
          <a:off x="0" y="0"/>
          <a:ext cx="0" cy="0"/>
          <a:chOff x="0" y="0"/>
          <a:chExt cx="0" cy="0"/>
        </a:xfrm>
      </p:grpSpPr>
      <p:sp>
        <p:nvSpPr>
          <p:cNvPr id="2" name="Freeform 2"/>
          <p:cNvSpPr/>
          <p:nvPr/>
        </p:nvSpPr>
        <p:spPr>
          <a:xfrm>
            <a:off x="4876800" y="3771900"/>
            <a:ext cx="6471002" cy="4020110"/>
          </a:xfrm>
          <a:custGeom>
            <a:avLst/>
            <a:gdLst/>
            <a:ahLst/>
            <a:cxnLst/>
            <a:rect l="l" t="t" r="r" b="b"/>
            <a:pathLst>
              <a:path w="6471002" h="4020110">
                <a:moveTo>
                  <a:pt x="0" y="0"/>
                </a:moveTo>
                <a:lnTo>
                  <a:pt x="6471002" y="0"/>
                </a:lnTo>
                <a:lnTo>
                  <a:pt x="6471002" y="4020110"/>
                </a:lnTo>
                <a:lnTo>
                  <a:pt x="0" y="402011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rot="9504948">
            <a:off x="1153380" y="1858834"/>
            <a:ext cx="5432071" cy="4820394"/>
            <a:chOff x="0" y="0"/>
            <a:chExt cx="7242761" cy="6427192"/>
          </a:xfrm>
        </p:grpSpPr>
        <p:grpSp>
          <p:nvGrpSpPr>
            <p:cNvPr id="4" name="Group 4"/>
            <p:cNvGrpSpPr/>
            <p:nvPr/>
          </p:nvGrpSpPr>
          <p:grpSpPr>
            <a:xfrm>
              <a:off x="4905961" y="3555811"/>
              <a:ext cx="1752600" cy="1752600"/>
              <a:chOff x="0" y="0"/>
              <a:chExt cx="1017256" cy="1017256"/>
            </a:xfrm>
          </p:grpSpPr>
          <p:sp>
            <p:nvSpPr>
              <p:cNvPr id="5" name="Freeform 5"/>
              <p:cNvSpPr/>
              <p:nvPr/>
            </p:nvSpPr>
            <p:spPr>
              <a:xfrm>
                <a:off x="0" y="0"/>
                <a:ext cx="1017256" cy="1017256"/>
              </a:xfrm>
              <a:custGeom>
                <a:avLst/>
                <a:gdLst/>
                <a:ahLst/>
                <a:cxnLst/>
                <a:rect l="l" t="t" r="r" b="b"/>
                <a:pathLst>
                  <a:path w="1017256" h="1017256">
                    <a:moveTo>
                      <a:pt x="508628" y="0"/>
                    </a:moveTo>
                    <a:cubicBezTo>
                      <a:pt x="227720" y="0"/>
                      <a:pt x="0" y="227720"/>
                      <a:pt x="0" y="508628"/>
                    </a:cubicBezTo>
                    <a:cubicBezTo>
                      <a:pt x="0" y="789535"/>
                      <a:pt x="227720" y="1017256"/>
                      <a:pt x="508628" y="1017256"/>
                    </a:cubicBezTo>
                    <a:cubicBezTo>
                      <a:pt x="789535" y="1017256"/>
                      <a:pt x="1017256" y="789535"/>
                      <a:pt x="1017256" y="508628"/>
                    </a:cubicBezTo>
                    <a:cubicBezTo>
                      <a:pt x="1017256" y="227720"/>
                      <a:pt x="789535" y="0"/>
                      <a:pt x="508628" y="0"/>
                    </a:cubicBezTo>
                    <a:close/>
                  </a:path>
                </a:pathLst>
              </a:custGeom>
              <a:solidFill>
                <a:srgbClr val="E7CDC2"/>
              </a:solidFill>
            </p:spPr>
            <p:txBody>
              <a:bodyPr/>
              <a:lstStyle/>
              <a:p>
                <a:endParaRPr lang="en-US"/>
              </a:p>
            </p:txBody>
          </p:sp>
          <p:sp>
            <p:nvSpPr>
              <p:cNvPr id="6" name="TextBox 6"/>
              <p:cNvSpPr txBox="1"/>
              <p:nvPr/>
            </p:nvSpPr>
            <p:spPr>
              <a:xfrm>
                <a:off x="95368" y="57268"/>
                <a:ext cx="826520" cy="86462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556000" y="4674592"/>
              <a:ext cx="1752600" cy="1752600"/>
              <a:chOff x="0" y="0"/>
              <a:chExt cx="808869" cy="808869"/>
            </a:xfrm>
          </p:grpSpPr>
          <p:sp>
            <p:nvSpPr>
              <p:cNvPr id="8" name="Freeform 8"/>
              <p:cNvSpPr/>
              <p:nvPr/>
            </p:nvSpPr>
            <p:spPr>
              <a:xfrm>
                <a:off x="0" y="0"/>
                <a:ext cx="808869" cy="808869"/>
              </a:xfrm>
              <a:custGeom>
                <a:avLst/>
                <a:gdLst/>
                <a:ahLst/>
                <a:cxnLst/>
                <a:rect l="l" t="t" r="r" b="b"/>
                <a:pathLst>
                  <a:path w="808869" h="808869">
                    <a:moveTo>
                      <a:pt x="404434" y="0"/>
                    </a:moveTo>
                    <a:cubicBezTo>
                      <a:pt x="181071" y="0"/>
                      <a:pt x="0" y="181071"/>
                      <a:pt x="0" y="404434"/>
                    </a:cubicBezTo>
                    <a:cubicBezTo>
                      <a:pt x="0" y="627797"/>
                      <a:pt x="181071" y="808869"/>
                      <a:pt x="404434" y="808869"/>
                    </a:cubicBezTo>
                    <a:cubicBezTo>
                      <a:pt x="627797" y="808869"/>
                      <a:pt x="808869" y="627797"/>
                      <a:pt x="808869" y="404434"/>
                    </a:cubicBezTo>
                    <a:cubicBezTo>
                      <a:pt x="808869" y="181071"/>
                      <a:pt x="627797" y="0"/>
                      <a:pt x="404434" y="0"/>
                    </a:cubicBezTo>
                    <a:close/>
                  </a:path>
                </a:pathLst>
              </a:custGeom>
              <a:solidFill>
                <a:srgbClr val="BEE6DC"/>
              </a:solidFill>
            </p:spPr>
            <p:txBody>
              <a:bodyPr/>
              <a:lstStyle/>
              <a:p>
                <a:endParaRPr lang="en-US"/>
              </a:p>
            </p:txBody>
          </p:sp>
          <p:sp>
            <p:nvSpPr>
              <p:cNvPr id="9" name="TextBox 9"/>
              <p:cNvSpPr txBox="1"/>
              <p:nvPr/>
            </p:nvSpPr>
            <p:spPr>
              <a:xfrm>
                <a:off x="75831" y="37731"/>
                <a:ext cx="657206" cy="695306"/>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4321761" y="0"/>
              <a:ext cx="2921000" cy="2921000"/>
              <a:chOff x="0" y="0"/>
              <a:chExt cx="830310" cy="830310"/>
            </a:xfrm>
          </p:grpSpPr>
          <p:sp>
            <p:nvSpPr>
              <p:cNvPr id="11" name="Freeform 11"/>
              <p:cNvSpPr/>
              <p:nvPr/>
            </p:nvSpPr>
            <p:spPr>
              <a:xfrm>
                <a:off x="0" y="0"/>
                <a:ext cx="830310" cy="830310"/>
              </a:xfrm>
              <a:custGeom>
                <a:avLst/>
                <a:gdLst/>
                <a:ahLst/>
                <a:cxnLst/>
                <a:rect l="l" t="t" r="r" b="b"/>
                <a:pathLst>
                  <a:path w="830310" h="830310">
                    <a:moveTo>
                      <a:pt x="415155" y="0"/>
                    </a:moveTo>
                    <a:cubicBezTo>
                      <a:pt x="185871" y="0"/>
                      <a:pt x="0" y="185871"/>
                      <a:pt x="0" y="415155"/>
                    </a:cubicBezTo>
                    <a:cubicBezTo>
                      <a:pt x="0" y="644439"/>
                      <a:pt x="185871" y="830310"/>
                      <a:pt x="415155" y="830310"/>
                    </a:cubicBezTo>
                    <a:cubicBezTo>
                      <a:pt x="644439" y="830310"/>
                      <a:pt x="830310" y="644439"/>
                      <a:pt x="830310" y="415155"/>
                    </a:cubicBezTo>
                    <a:cubicBezTo>
                      <a:pt x="830310" y="185871"/>
                      <a:pt x="644439" y="0"/>
                      <a:pt x="415155" y="0"/>
                    </a:cubicBezTo>
                    <a:close/>
                  </a:path>
                </a:pathLst>
              </a:custGeom>
              <a:solidFill>
                <a:srgbClr val="FFFFFF"/>
              </a:solidFill>
              <a:ln w="285750" cap="sq">
                <a:solidFill>
                  <a:srgbClr val="E7CDC2"/>
                </a:solidFill>
                <a:prstDash val="solid"/>
                <a:miter/>
              </a:ln>
            </p:spPr>
            <p:txBody>
              <a:bodyPr/>
              <a:lstStyle/>
              <a:p>
                <a:endParaRPr lang="en-US"/>
              </a:p>
            </p:txBody>
          </p:sp>
          <p:sp>
            <p:nvSpPr>
              <p:cNvPr id="12" name="TextBox 12"/>
              <p:cNvSpPr txBox="1"/>
              <p:nvPr/>
            </p:nvSpPr>
            <p:spPr>
              <a:xfrm>
                <a:off x="77842" y="39742"/>
                <a:ext cx="674627" cy="712727"/>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3233274"/>
              <a:ext cx="2921000" cy="2921000"/>
              <a:chOff x="0" y="0"/>
              <a:chExt cx="830310" cy="830310"/>
            </a:xfrm>
          </p:grpSpPr>
          <p:sp>
            <p:nvSpPr>
              <p:cNvPr id="14" name="Freeform 14"/>
              <p:cNvSpPr/>
              <p:nvPr/>
            </p:nvSpPr>
            <p:spPr>
              <a:xfrm>
                <a:off x="0" y="0"/>
                <a:ext cx="830310" cy="830310"/>
              </a:xfrm>
              <a:custGeom>
                <a:avLst/>
                <a:gdLst/>
                <a:ahLst/>
                <a:cxnLst/>
                <a:rect l="l" t="t" r="r" b="b"/>
                <a:pathLst>
                  <a:path w="830310" h="830310">
                    <a:moveTo>
                      <a:pt x="415155" y="0"/>
                    </a:moveTo>
                    <a:cubicBezTo>
                      <a:pt x="185871" y="0"/>
                      <a:pt x="0" y="185871"/>
                      <a:pt x="0" y="415155"/>
                    </a:cubicBezTo>
                    <a:cubicBezTo>
                      <a:pt x="0" y="644439"/>
                      <a:pt x="185871" y="830310"/>
                      <a:pt x="415155" y="830310"/>
                    </a:cubicBezTo>
                    <a:cubicBezTo>
                      <a:pt x="644439" y="830310"/>
                      <a:pt x="830310" y="644439"/>
                      <a:pt x="830310" y="415155"/>
                    </a:cubicBezTo>
                    <a:cubicBezTo>
                      <a:pt x="830310" y="185871"/>
                      <a:pt x="644439" y="0"/>
                      <a:pt x="415155" y="0"/>
                    </a:cubicBezTo>
                    <a:close/>
                  </a:path>
                </a:pathLst>
              </a:custGeom>
              <a:solidFill>
                <a:srgbClr val="FFFFFF"/>
              </a:solidFill>
              <a:ln w="285750" cap="sq">
                <a:solidFill>
                  <a:srgbClr val="BEE6DC"/>
                </a:solidFill>
                <a:prstDash val="solid"/>
                <a:miter/>
              </a:ln>
            </p:spPr>
            <p:txBody>
              <a:bodyPr/>
              <a:lstStyle/>
              <a:p>
                <a:endParaRPr lang="en-US"/>
              </a:p>
            </p:txBody>
          </p:sp>
          <p:sp>
            <p:nvSpPr>
              <p:cNvPr id="15" name="TextBox 15"/>
              <p:cNvSpPr txBox="1"/>
              <p:nvPr/>
            </p:nvSpPr>
            <p:spPr>
              <a:xfrm>
                <a:off x="77842" y="39742"/>
                <a:ext cx="674627" cy="712727"/>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3001937">
              <a:off x="4965165" y="3017165"/>
              <a:ext cx="1926785" cy="381000"/>
              <a:chOff x="0" y="0"/>
              <a:chExt cx="380600" cy="75259"/>
            </a:xfrm>
          </p:grpSpPr>
          <p:sp>
            <p:nvSpPr>
              <p:cNvPr id="17" name="Freeform 17"/>
              <p:cNvSpPr/>
              <p:nvPr/>
            </p:nvSpPr>
            <p:spPr>
              <a:xfrm>
                <a:off x="0" y="0"/>
                <a:ext cx="380600" cy="75259"/>
              </a:xfrm>
              <a:custGeom>
                <a:avLst/>
                <a:gdLst/>
                <a:ahLst/>
                <a:cxnLst/>
                <a:rect l="l" t="t" r="r" b="b"/>
                <a:pathLst>
                  <a:path w="380600" h="75259">
                    <a:moveTo>
                      <a:pt x="0" y="0"/>
                    </a:moveTo>
                    <a:lnTo>
                      <a:pt x="380600" y="0"/>
                    </a:lnTo>
                    <a:lnTo>
                      <a:pt x="380600" y="75259"/>
                    </a:lnTo>
                    <a:lnTo>
                      <a:pt x="0" y="75259"/>
                    </a:lnTo>
                    <a:close/>
                  </a:path>
                </a:pathLst>
              </a:custGeom>
              <a:solidFill>
                <a:srgbClr val="E7CDC2"/>
              </a:solidFill>
            </p:spPr>
            <p:txBody>
              <a:bodyPr/>
              <a:lstStyle/>
              <a:p>
                <a:endParaRPr lang="en-US"/>
              </a:p>
            </p:txBody>
          </p:sp>
          <p:sp>
            <p:nvSpPr>
              <p:cNvPr id="18" name="TextBox 18"/>
              <p:cNvSpPr txBox="1"/>
              <p:nvPr/>
            </p:nvSpPr>
            <p:spPr>
              <a:xfrm>
                <a:off x="0" y="-38100"/>
                <a:ext cx="380600" cy="113359"/>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rot="-7485638">
              <a:off x="2003708" y="4738678"/>
              <a:ext cx="2336002" cy="381000"/>
              <a:chOff x="0" y="0"/>
              <a:chExt cx="461432" cy="75259"/>
            </a:xfrm>
          </p:grpSpPr>
          <p:sp>
            <p:nvSpPr>
              <p:cNvPr id="20" name="Freeform 20"/>
              <p:cNvSpPr/>
              <p:nvPr/>
            </p:nvSpPr>
            <p:spPr>
              <a:xfrm>
                <a:off x="0" y="0"/>
                <a:ext cx="461432" cy="75259"/>
              </a:xfrm>
              <a:custGeom>
                <a:avLst/>
                <a:gdLst/>
                <a:ahLst/>
                <a:cxnLst/>
                <a:rect l="l" t="t" r="r" b="b"/>
                <a:pathLst>
                  <a:path w="461432" h="75259">
                    <a:moveTo>
                      <a:pt x="0" y="0"/>
                    </a:moveTo>
                    <a:lnTo>
                      <a:pt x="461432" y="0"/>
                    </a:lnTo>
                    <a:lnTo>
                      <a:pt x="461432" y="75259"/>
                    </a:lnTo>
                    <a:lnTo>
                      <a:pt x="0" y="75259"/>
                    </a:lnTo>
                    <a:close/>
                  </a:path>
                </a:pathLst>
              </a:custGeom>
              <a:solidFill>
                <a:srgbClr val="BEE6DC"/>
              </a:solidFill>
            </p:spPr>
            <p:txBody>
              <a:bodyPr/>
              <a:lstStyle/>
              <a:p>
                <a:endParaRPr lang="en-US"/>
              </a:p>
            </p:txBody>
          </p:sp>
          <p:sp>
            <p:nvSpPr>
              <p:cNvPr id="21" name="TextBox 21"/>
              <p:cNvSpPr txBox="1"/>
              <p:nvPr/>
            </p:nvSpPr>
            <p:spPr>
              <a:xfrm>
                <a:off x="0" y="-38100"/>
                <a:ext cx="461432" cy="11335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160067" y="3809917"/>
              <a:ext cx="1244389" cy="124438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dash"/>
                <a:miter/>
              </a:ln>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3810106" y="4928698"/>
              <a:ext cx="1244389" cy="124438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dash"/>
                <a:miter/>
              </a:ln>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rot="12095052">
              <a:off x="4620288" y="1002178"/>
              <a:ext cx="2438400" cy="820737"/>
            </a:xfrm>
            <a:prstGeom prst="rect">
              <a:avLst/>
            </a:prstGeom>
          </p:spPr>
          <p:txBody>
            <a:bodyPr wrap="square" lIns="0" tIns="0" rIns="0" bIns="0" rtlCol="0" anchor="t">
              <a:spAutoFit/>
            </a:bodyPr>
            <a:lstStyle/>
            <a:p>
              <a:pPr algn="ctr">
                <a:spcBef>
                  <a:spcPct val="0"/>
                </a:spcBef>
              </a:pPr>
              <a:r>
                <a:rPr lang="ar-SA" altLang="en-US" sz="2000" b="1" dirty="0">
                  <a:latin typeface="Tajawal Bold" panose="020B0604020202020204" charset="-78"/>
                  <a:cs typeface="Tajawal Bold" panose="020B0604020202020204" charset="-78"/>
                </a:rPr>
                <a:t>الإدارة الإقليمية </a:t>
              </a:r>
            </a:p>
            <a:p>
              <a:pPr algn="ctr">
                <a:spcBef>
                  <a:spcPct val="0"/>
                </a:spcBef>
              </a:pPr>
              <a:r>
                <a:rPr lang="ar-SA" altLang="en-US" sz="2000" b="1" dirty="0">
                  <a:latin typeface="Tajawal Bold" panose="020B0604020202020204" charset="-78"/>
                  <a:cs typeface="Tajawal Bold" panose="020B0604020202020204" charset="-78"/>
                </a:rPr>
                <a:t>والدولية</a:t>
              </a:r>
              <a:endParaRPr lang="en-US" altLang="en-US" sz="2000" b="1" dirty="0">
                <a:latin typeface="Tajawal Bold" panose="020B0604020202020204" charset="-78"/>
                <a:cs typeface="Tajawal Bold" panose="020B0604020202020204" charset="-78"/>
              </a:endParaRPr>
            </a:p>
          </p:txBody>
        </p:sp>
        <p:sp>
          <p:nvSpPr>
            <p:cNvPr id="31" name="TextBox 31"/>
            <p:cNvSpPr txBox="1"/>
            <p:nvPr/>
          </p:nvSpPr>
          <p:spPr>
            <a:xfrm rot="12095052">
              <a:off x="253731" y="4311889"/>
              <a:ext cx="2494643" cy="820737"/>
            </a:xfrm>
            <a:prstGeom prst="rect">
              <a:avLst/>
            </a:prstGeom>
          </p:spPr>
          <p:txBody>
            <a:bodyPr wrap="square" lIns="0" tIns="0" rIns="0" bIns="0" rtlCol="0" anchor="t">
              <a:spAutoFit/>
            </a:bodyPr>
            <a:lstStyle/>
            <a:p>
              <a:pPr algn="ctr">
                <a:spcBef>
                  <a:spcPct val="0"/>
                </a:spcBef>
              </a:pPr>
              <a:r>
                <a:rPr lang="ar-SA" altLang="en-US" sz="2000" b="1" dirty="0">
                  <a:latin typeface="Tajawal Bold" panose="020B0604020202020204" charset="-78"/>
                  <a:cs typeface="Tajawal Bold" panose="020B0604020202020204" charset="-78"/>
                </a:rPr>
                <a:t>إدارة المنظمات غير الهادفة للربح</a:t>
              </a:r>
            </a:p>
          </p:txBody>
        </p:sp>
      </p:grpSp>
      <p:grpSp>
        <p:nvGrpSpPr>
          <p:cNvPr id="32" name="Group 32"/>
          <p:cNvGrpSpPr/>
          <p:nvPr/>
        </p:nvGrpSpPr>
        <p:grpSpPr>
          <a:xfrm rot="-10120635">
            <a:off x="11326012" y="3498603"/>
            <a:ext cx="4336696" cy="6223559"/>
            <a:chOff x="0" y="0"/>
            <a:chExt cx="5782261" cy="8298079"/>
          </a:xfrm>
        </p:grpSpPr>
        <p:grpSp>
          <p:nvGrpSpPr>
            <p:cNvPr id="33" name="Group 33"/>
            <p:cNvGrpSpPr/>
            <p:nvPr/>
          </p:nvGrpSpPr>
          <p:grpSpPr>
            <a:xfrm>
              <a:off x="0" y="3116479"/>
              <a:ext cx="1752600" cy="1752600"/>
              <a:chOff x="0" y="0"/>
              <a:chExt cx="1017256" cy="1017256"/>
            </a:xfrm>
          </p:grpSpPr>
          <p:sp>
            <p:nvSpPr>
              <p:cNvPr id="34" name="Freeform 34"/>
              <p:cNvSpPr/>
              <p:nvPr/>
            </p:nvSpPr>
            <p:spPr>
              <a:xfrm>
                <a:off x="0" y="0"/>
                <a:ext cx="1017256" cy="1017256"/>
              </a:xfrm>
              <a:custGeom>
                <a:avLst/>
                <a:gdLst/>
                <a:ahLst/>
                <a:cxnLst/>
                <a:rect l="l" t="t" r="r" b="b"/>
                <a:pathLst>
                  <a:path w="1017256" h="1017256">
                    <a:moveTo>
                      <a:pt x="508628" y="0"/>
                    </a:moveTo>
                    <a:cubicBezTo>
                      <a:pt x="227720" y="0"/>
                      <a:pt x="0" y="227720"/>
                      <a:pt x="0" y="508628"/>
                    </a:cubicBezTo>
                    <a:cubicBezTo>
                      <a:pt x="0" y="789535"/>
                      <a:pt x="227720" y="1017256"/>
                      <a:pt x="508628" y="1017256"/>
                    </a:cubicBezTo>
                    <a:cubicBezTo>
                      <a:pt x="789535" y="1017256"/>
                      <a:pt x="1017256" y="789535"/>
                      <a:pt x="1017256" y="508628"/>
                    </a:cubicBezTo>
                    <a:cubicBezTo>
                      <a:pt x="1017256" y="227720"/>
                      <a:pt x="789535" y="0"/>
                      <a:pt x="508628" y="0"/>
                    </a:cubicBezTo>
                    <a:close/>
                  </a:path>
                </a:pathLst>
              </a:custGeom>
              <a:solidFill>
                <a:srgbClr val="B2B2CF"/>
              </a:solidFill>
            </p:spPr>
            <p:txBody>
              <a:bodyPr/>
              <a:lstStyle/>
              <a:p>
                <a:endParaRPr lang="en-US"/>
              </a:p>
            </p:txBody>
          </p:sp>
          <p:sp>
            <p:nvSpPr>
              <p:cNvPr id="35" name="TextBox 35"/>
              <p:cNvSpPr txBox="1"/>
              <p:nvPr/>
            </p:nvSpPr>
            <p:spPr>
              <a:xfrm>
                <a:off x="95368" y="57268"/>
                <a:ext cx="826520" cy="86462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473661" y="1441318"/>
              <a:ext cx="1752600" cy="1752600"/>
              <a:chOff x="0" y="0"/>
              <a:chExt cx="1017256" cy="1017256"/>
            </a:xfrm>
          </p:grpSpPr>
          <p:sp>
            <p:nvSpPr>
              <p:cNvPr id="37" name="Freeform 37"/>
              <p:cNvSpPr/>
              <p:nvPr/>
            </p:nvSpPr>
            <p:spPr>
              <a:xfrm>
                <a:off x="0" y="0"/>
                <a:ext cx="1017256" cy="1017256"/>
              </a:xfrm>
              <a:custGeom>
                <a:avLst/>
                <a:gdLst/>
                <a:ahLst/>
                <a:cxnLst/>
                <a:rect l="l" t="t" r="r" b="b"/>
                <a:pathLst>
                  <a:path w="1017256" h="1017256">
                    <a:moveTo>
                      <a:pt x="508628" y="0"/>
                    </a:moveTo>
                    <a:cubicBezTo>
                      <a:pt x="227720" y="0"/>
                      <a:pt x="0" y="227720"/>
                      <a:pt x="0" y="508628"/>
                    </a:cubicBezTo>
                    <a:cubicBezTo>
                      <a:pt x="0" y="789535"/>
                      <a:pt x="227720" y="1017256"/>
                      <a:pt x="508628" y="1017256"/>
                    </a:cubicBezTo>
                    <a:cubicBezTo>
                      <a:pt x="789535" y="1017256"/>
                      <a:pt x="1017256" y="789535"/>
                      <a:pt x="1017256" y="508628"/>
                    </a:cubicBezTo>
                    <a:cubicBezTo>
                      <a:pt x="1017256" y="227720"/>
                      <a:pt x="789535" y="0"/>
                      <a:pt x="508628" y="0"/>
                    </a:cubicBezTo>
                    <a:close/>
                  </a:path>
                </a:pathLst>
              </a:custGeom>
              <a:solidFill>
                <a:srgbClr val="CBA188"/>
              </a:solidFill>
            </p:spPr>
            <p:txBody>
              <a:bodyPr/>
              <a:lstStyle/>
              <a:p>
                <a:endParaRPr lang="en-US"/>
              </a:p>
            </p:txBody>
          </p:sp>
          <p:sp>
            <p:nvSpPr>
              <p:cNvPr id="38" name="TextBox 38"/>
              <p:cNvSpPr txBox="1"/>
              <p:nvPr/>
            </p:nvSpPr>
            <p:spPr>
              <a:xfrm>
                <a:off x="95368" y="57268"/>
                <a:ext cx="826520" cy="86462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39"/>
            <p:cNvGrpSpPr/>
            <p:nvPr/>
          </p:nvGrpSpPr>
          <p:grpSpPr>
            <a:xfrm>
              <a:off x="2861261" y="0"/>
              <a:ext cx="2921000" cy="2921000"/>
              <a:chOff x="0" y="0"/>
              <a:chExt cx="830310" cy="830310"/>
            </a:xfrm>
          </p:grpSpPr>
          <p:sp>
            <p:nvSpPr>
              <p:cNvPr id="40" name="Freeform 40"/>
              <p:cNvSpPr/>
              <p:nvPr/>
            </p:nvSpPr>
            <p:spPr>
              <a:xfrm>
                <a:off x="0" y="0"/>
                <a:ext cx="830310" cy="830310"/>
              </a:xfrm>
              <a:custGeom>
                <a:avLst/>
                <a:gdLst/>
                <a:ahLst/>
                <a:cxnLst/>
                <a:rect l="l" t="t" r="r" b="b"/>
                <a:pathLst>
                  <a:path w="830310" h="830310">
                    <a:moveTo>
                      <a:pt x="415155" y="0"/>
                    </a:moveTo>
                    <a:cubicBezTo>
                      <a:pt x="185871" y="0"/>
                      <a:pt x="0" y="185871"/>
                      <a:pt x="0" y="415155"/>
                    </a:cubicBezTo>
                    <a:cubicBezTo>
                      <a:pt x="0" y="644439"/>
                      <a:pt x="185871" y="830310"/>
                      <a:pt x="415155" y="830310"/>
                    </a:cubicBezTo>
                    <a:cubicBezTo>
                      <a:pt x="644439" y="830310"/>
                      <a:pt x="830310" y="644439"/>
                      <a:pt x="830310" y="415155"/>
                    </a:cubicBezTo>
                    <a:cubicBezTo>
                      <a:pt x="830310" y="185871"/>
                      <a:pt x="644439" y="0"/>
                      <a:pt x="415155" y="0"/>
                    </a:cubicBezTo>
                    <a:close/>
                  </a:path>
                </a:pathLst>
              </a:custGeom>
              <a:solidFill>
                <a:srgbClr val="FFFFFF"/>
              </a:solidFill>
              <a:ln w="285750" cap="sq">
                <a:solidFill>
                  <a:srgbClr val="CBA188"/>
                </a:solidFill>
                <a:prstDash val="solid"/>
                <a:miter/>
              </a:ln>
            </p:spPr>
            <p:txBody>
              <a:bodyPr/>
              <a:lstStyle/>
              <a:p>
                <a:endParaRPr lang="en-US"/>
              </a:p>
            </p:txBody>
          </p:sp>
          <p:sp>
            <p:nvSpPr>
              <p:cNvPr id="41" name="TextBox 41"/>
              <p:cNvSpPr txBox="1"/>
              <p:nvPr/>
            </p:nvSpPr>
            <p:spPr>
              <a:xfrm>
                <a:off x="77842" y="39742"/>
                <a:ext cx="674627" cy="712727"/>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a:off x="1191385" y="5377079"/>
              <a:ext cx="2921000" cy="2921000"/>
              <a:chOff x="0" y="0"/>
              <a:chExt cx="830310" cy="830310"/>
            </a:xfrm>
          </p:grpSpPr>
          <p:sp>
            <p:nvSpPr>
              <p:cNvPr id="43" name="Freeform 43"/>
              <p:cNvSpPr/>
              <p:nvPr/>
            </p:nvSpPr>
            <p:spPr>
              <a:xfrm>
                <a:off x="0" y="0"/>
                <a:ext cx="830310" cy="830310"/>
              </a:xfrm>
              <a:custGeom>
                <a:avLst/>
                <a:gdLst/>
                <a:ahLst/>
                <a:cxnLst/>
                <a:rect l="l" t="t" r="r" b="b"/>
                <a:pathLst>
                  <a:path w="830310" h="830310">
                    <a:moveTo>
                      <a:pt x="415155" y="0"/>
                    </a:moveTo>
                    <a:cubicBezTo>
                      <a:pt x="185871" y="0"/>
                      <a:pt x="0" y="185871"/>
                      <a:pt x="0" y="415155"/>
                    </a:cubicBezTo>
                    <a:cubicBezTo>
                      <a:pt x="0" y="644439"/>
                      <a:pt x="185871" y="830310"/>
                      <a:pt x="415155" y="830310"/>
                    </a:cubicBezTo>
                    <a:cubicBezTo>
                      <a:pt x="644439" y="830310"/>
                      <a:pt x="830310" y="644439"/>
                      <a:pt x="830310" y="415155"/>
                    </a:cubicBezTo>
                    <a:cubicBezTo>
                      <a:pt x="830310" y="185871"/>
                      <a:pt x="644439" y="0"/>
                      <a:pt x="415155" y="0"/>
                    </a:cubicBezTo>
                    <a:close/>
                  </a:path>
                </a:pathLst>
              </a:custGeom>
              <a:solidFill>
                <a:srgbClr val="FFFFFF"/>
              </a:solidFill>
              <a:ln w="285750" cap="sq">
                <a:solidFill>
                  <a:srgbClr val="B2B2CF"/>
                </a:solidFill>
                <a:prstDash val="solid"/>
                <a:miter/>
              </a:ln>
            </p:spPr>
            <p:txBody>
              <a:bodyPr/>
              <a:lstStyle/>
              <a:p>
                <a:endParaRPr lang="en-US"/>
              </a:p>
            </p:txBody>
          </p:sp>
          <p:sp>
            <p:nvSpPr>
              <p:cNvPr id="44" name="TextBox 44"/>
              <p:cNvSpPr txBox="1"/>
              <p:nvPr/>
            </p:nvSpPr>
            <p:spPr>
              <a:xfrm>
                <a:off x="77842" y="39742"/>
                <a:ext cx="674627" cy="712727"/>
              </a:xfrm>
              <a:prstGeom prst="rect">
                <a:avLst/>
              </a:prstGeom>
            </p:spPr>
            <p:txBody>
              <a:bodyPr lIns="50800" tIns="50800" rIns="50800" bIns="50800" rtlCol="0" anchor="ctr"/>
              <a:lstStyle/>
              <a:p>
                <a:pPr algn="ctr">
                  <a:lnSpc>
                    <a:spcPts val="2659"/>
                  </a:lnSpc>
                  <a:spcBef>
                    <a:spcPct val="0"/>
                  </a:spcBef>
                </a:pPr>
                <a:endParaRPr/>
              </a:p>
            </p:txBody>
          </p:sp>
        </p:grpSp>
        <p:grpSp>
          <p:nvGrpSpPr>
            <p:cNvPr id="45" name="Group 45"/>
            <p:cNvGrpSpPr/>
            <p:nvPr/>
          </p:nvGrpSpPr>
          <p:grpSpPr>
            <a:xfrm rot="1374254">
              <a:off x="1592102" y="1952510"/>
              <a:ext cx="2187286" cy="381000"/>
              <a:chOff x="0" y="0"/>
              <a:chExt cx="432056" cy="75259"/>
            </a:xfrm>
          </p:grpSpPr>
          <p:sp>
            <p:nvSpPr>
              <p:cNvPr id="46" name="Freeform 46"/>
              <p:cNvSpPr/>
              <p:nvPr/>
            </p:nvSpPr>
            <p:spPr>
              <a:xfrm>
                <a:off x="0" y="0"/>
                <a:ext cx="432056" cy="75259"/>
              </a:xfrm>
              <a:custGeom>
                <a:avLst/>
                <a:gdLst/>
                <a:ahLst/>
                <a:cxnLst/>
                <a:rect l="l" t="t" r="r" b="b"/>
                <a:pathLst>
                  <a:path w="432056" h="75259">
                    <a:moveTo>
                      <a:pt x="0" y="0"/>
                    </a:moveTo>
                    <a:lnTo>
                      <a:pt x="432056" y="0"/>
                    </a:lnTo>
                    <a:lnTo>
                      <a:pt x="432056" y="75259"/>
                    </a:lnTo>
                    <a:lnTo>
                      <a:pt x="0" y="75259"/>
                    </a:lnTo>
                    <a:close/>
                  </a:path>
                </a:pathLst>
              </a:custGeom>
              <a:solidFill>
                <a:srgbClr val="CBA188"/>
              </a:solidFill>
            </p:spPr>
            <p:txBody>
              <a:bodyPr/>
              <a:lstStyle/>
              <a:p>
                <a:endParaRPr lang="en-US"/>
              </a:p>
            </p:txBody>
          </p:sp>
          <p:sp>
            <p:nvSpPr>
              <p:cNvPr id="47" name="TextBox 47"/>
              <p:cNvSpPr txBox="1"/>
              <p:nvPr/>
            </p:nvSpPr>
            <p:spPr>
              <a:xfrm>
                <a:off x="0" y="-38100"/>
                <a:ext cx="432056" cy="113359"/>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rot="5629222">
              <a:off x="113256" y="5158356"/>
              <a:ext cx="2717472" cy="381000"/>
              <a:chOff x="0" y="0"/>
              <a:chExt cx="536785" cy="75259"/>
            </a:xfrm>
          </p:grpSpPr>
          <p:sp>
            <p:nvSpPr>
              <p:cNvPr id="49" name="Freeform 49"/>
              <p:cNvSpPr/>
              <p:nvPr/>
            </p:nvSpPr>
            <p:spPr>
              <a:xfrm>
                <a:off x="0" y="0"/>
                <a:ext cx="536785" cy="75259"/>
              </a:xfrm>
              <a:custGeom>
                <a:avLst/>
                <a:gdLst/>
                <a:ahLst/>
                <a:cxnLst/>
                <a:rect l="l" t="t" r="r" b="b"/>
                <a:pathLst>
                  <a:path w="536785" h="75259">
                    <a:moveTo>
                      <a:pt x="0" y="0"/>
                    </a:moveTo>
                    <a:lnTo>
                      <a:pt x="536785" y="0"/>
                    </a:lnTo>
                    <a:lnTo>
                      <a:pt x="536785" y="75259"/>
                    </a:lnTo>
                    <a:lnTo>
                      <a:pt x="0" y="75259"/>
                    </a:lnTo>
                    <a:close/>
                  </a:path>
                </a:pathLst>
              </a:custGeom>
              <a:solidFill>
                <a:srgbClr val="B2B2CF"/>
              </a:solidFill>
            </p:spPr>
            <p:txBody>
              <a:bodyPr/>
              <a:lstStyle/>
              <a:p>
                <a:endParaRPr lang="en-US"/>
              </a:p>
            </p:txBody>
          </p:sp>
          <p:sp>
            <p:nvSpPr>
              <p:cNvPr id="50" name="TextBox 50"/>
              <p:cNvSpPr txBox="1"/>
              <p:nvPr/>
            </p:nvSpPr>
            <p:spPr>
              <a:xfrm>
                <a:off x="0" y="-38100"/>
                <a:ext cx="536785" cy="113359"/>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727767" y="1695424"/>
              <a:ext cx="1244389" cy="1244389"/>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dash"/>
                <a:miter/>
              </a:ln>
            </p:spPr>
            <p:txBody>
              <a:bodyPr/>
              <a:lstStyle/>
              <a:p>
                <a:endParaRPr lang="en-US"/>
              </a:p>
            </p:txBody>
          </p:sp>
          <p:sp>
            <p:nvSpPr>
              <p:cNvPr id="53" name="TextBox 5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254106" y="3370585"/>
              <a:ext cx="1244389" cy="1244389"/>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dash"/>
                <a:miter/>
              </a:ln>
            </p:spPr>
            <p:txBody>
              <a:bodyPr/>
              <a:lstStyle/>
              <a:p>
                <a:endParaRPr lang="en-US"/>
              </a:p>
            </p:txBody>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9" name="TextBox 59"/>
            <p:cNvSpPr txBox="1"/>
            <p:nvPr/>
          </p:nvSpPr>
          <p:spPr>
            <a:xfrm>
              <a:off x="3523085" y="1311373"/>
              <a:ext cx="1597355" cy="307776"/>
            </a:xfrm>
            <a:prstGeom prst="rect">
              <a:avLst/>
            </a:prstGeom>
          </p:spPr>
          <p:txBody>
            <a:bodyPr lIns="0" tIns="0" rIns="0" bIns="0" rtlCol="0" anchor="t">
              <a:spAutoFit/>
            </a:bodyPr>
            <a:lstStyle/>
            <a:p>
              <a:pPr algn="ctr">
                <a:lnSpc>
                  <a:spcPts val="1759"/>
                </a:lnSpc>
              </a:pPr>
              <a:endParaRPr lang="en-US" sz="1599" dirty="0">
                <a:solidFill>
                  <a:srgbClr val="404040"/>
                </a:solidFill>
                <a:latin typeface="Public Sans"/>
                <a:ea typeface="Public Sans"/>
                <a:cs typeface="Public Sans"/>
                <a:sym typeface="Public Sans"/>
              </a:endParaRPr>
            </a:p>
          </p:txBody>
        </p:sp>
      </p:grpSp>
      <p:sp>
        <p:nvSpPr>
          <p:cNvPr id="61" name="TextBox 56"/>
          <p:cNvSpPr txBox="1"/>
          <p:nvPr/>
        </p:nvSpPr>
        <p:spPr>
          <a:xfrm>
            <a:off x="13411200" y="4229100"/>
            <a:ext cx="1320087" cy="984885"/>
          </a:xfrm>
          <a:prstGeom prst="rect">
            <a:avLst/>
          </a:prstGeom>
        </p:spPr>
        <p:txBody>
          <a:bodyPr wrap="square" lIns="0" tIns="0" rIns="0" bIns="0" rtlCol="0" anchor="t">
            <a:spAutoFit/>
          </a:bodyPr>
          <a:lstStyle/>
          <a:p>
            <a:pPr algn="ctr">
              <a:spcBef>
                <a:spcPct val="0"/>
              </a:spcBef>
            </a:pPr>
            <a:r>
              <a:rPr lang="ar-SA" altLang="en-US" sz="3200" b="1" dirty="0">
                <a:latin typeface="Tajawal Bold" panose="020B0604020202020204" charset="-78"/>
                <a:cs typeface="Tajawal Bold" panose="020B0604020202020204" charset="-78"/>
              </a:rPr>
              <a:t>الإدارة العامة</a:t>
            </a:r>
          </a:p>
        </p:txBody>
      </p:sp>
      <p:sp>
        <p:nvSpPr>
          <p:cNvPr id="62" name="TextBox 58"/>
          <p:cNvSpPr txBox="1"/>
          <p:nvPr/>
        </p:nvSpPr>
        <p:spPr>
          <a:xfrm>
            <a:off x="11277600" y="7886700"/>
            <a:ext cx="1507387" cy="984885"/>
          </a:xfrm>
          <a:prstGeom prst="rect">
            <a:avLst/>
          </a:prstGeom>
        </p:spPr>
        <p:txBody>
          <a:bodyPr wrap="square" lIns="0" tIns="0" rIns="0" bIns="0" rtlCol="0" anchor="t">
            <a:spAutoFit/>
          </a:bodyPr>
          <a:lstStyle/>
          <a:p>
            <a:pPr algn="ctr">
              <a:spcBef>
                <a:spcPct val="0"/>
              </a:spcBef>
            </a:pPr>
            <a:r>
              <a:rPr lang="ar-SA" altLang="en-US" sz="3200" b="1" dirty="0">
                <a:latin typeface="Tajawal Bold" panose="020B0604020202020204" charset="-78"/>
                <a:cs typeface="Tajawal Bold" panose="020B0604020202020204" charset="-78"/>
              </a:rPr>
              <a:t>إدارة الأعمال</a:t>
            </a:r>
            <a:endParaRPr lang="en-US" altLang="en-US" sz="3200" b="1" dirty="0">
              <a:latin typeface="Tajawal Bold" panose="020B0604020202020204" charset="-78"/>
              <a:cs typeface="Tajawal Bold" panose="020B0604020202020204" charset="-78"/>
            </a:endParaRPr>
          </a:p>
        </p:txBody>
      </p:sp>
      <p:sp>
        <p:nvSpPr>
          <p:cNvPr id="63" name="Rounded Rectangle 62"/>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51"/>
          <p:cNvSpPr txBox="1"/>
          <p:nvPr/>
        </p:nvSpPr>
        <p:spPr>
          <a:xfrm>
            <a:off x="6524443" y="276225"/>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مجالات الإدارة</a:t>
            </a:r>
          </a:p>
        </p:txBody>
      </p:sp>
      <p:grpSp>
        <p:nvGrpSpPr>
          <p:cNvPr id="65" name="Group 64"/>
          <p:cNvGrpSpPr/>
          <p:nvPr/>
        </p:nvGrpSpPr>
        <p:grpSpPr>
          <a:xfrm>
            <a:off x="17259300" y="0"/>
            <a:ext cx="1694792" cy="10287000"/>
            <a:chOff x="0" y="0"/>
            <a:chExt cx="446365" cy="2709333"/>
          </a:xfrm>
        </p:grpSpPr>
        <p:sp>
          <p:nvSpPr>
            <p:cNvPr id="66" name="Freeform 65"/>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67" name="TextBox 66"/>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275116" y="1255557"/>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75"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76" name="TextBox 75"/>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13</a:t>
            </a:r>
            <a:endParaRPr lang="en-US" sz="2800" b="1" dirty="0">
              <a:solidFill>
                <a:schemeClr val="bg1"/>
              </a:solidFill>
            </a:endParaRPr>
          </a:p>
        </p:txBody>
      </p:sp>
    </p:spTree>
    <p:extLst>
      <p:ext uri="{BB962C8B-B14F-4D97-AF65-F5344CB8AC3E}">
        <p14:creationId xmlns:p14="http://schemas.microsoft.com/office/powerpoint/2010/main" val="2155144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2827647"/>
            <a:ext cx="4010926" cy="6039754"/>
            <a:chOff x="0" y="0"/>
            <a:chExt cx="5347902" cy="8053005"/>
          </a:xfrm>
        </p:grpSpPr>
        <p:sp>
          <p:nvSpPr>
            <p:cNvPr id="3" name="AutoShape 3"/>
            <p:cNvSpPr/>
            <p:nvPr/>
          </p:nvSpPr>
          <p:spPr>
            <a:xfrm flipV="1">
              <a:off x="263793" y="186492"/>
              <a:ext cx="745340" cy="1255960"/>
            </a:xfrm>
            <a:prstGeom prst="line">
              <a:avLst/>
            </a:prstGeom>
            <a:ln w="127000" cap="flat">
              <a:solidFill>
                <a:srgbClr val="230E6A"/>
              </a:solidFill>
              <a:prstDash val="solid"/>
              <a:headEnd type="none" w="sm" len="sm"/>
              <a:tailEnd type="none" w="sm" len="sm"/>
            </a:ln>
          </p:spPr>
          <p:txBody>
            <a:bodyPr/>
            <a:lstStyle/>
            <a:p>
              <a:endParaRPr lang="en-US"/>
            </a:p>
          </p:txBody>
        </p:sp>
        <p:sp>
          <p:nvSpPr>
            <p:cNvPr id="4" name="AutoShape 4"/>
            <p:cNvSpPr/>
            <p:nvPr/>
          </p:nvSpPr>
          <p:spPr>
            <a:xfrm flipH="1">
              <a:off x="4028609" y="6510350"/>
              <a:ext cx="663683" cy="1385355"/>
            </a:xfrm>
            <a:prstGeom prst="line">
              <a:avLst/>
            </a:prstGeom>
            <a:ln w="127000" cap="flat">
              <a:solidFill>
                <a:srgbClr val="230E6A"/>
              </a:solidFill>
              <a:prstDash val="solid"/>
              <a:headEnd type="none" w="sm" len="sm"/>
              <a:tailEnd type="none" w="sm" len="sm"/>
            </a:ln>
          </p:spPr>
          <p:txBody>
            <a:bodyPr/>
            <a:lstStyle/>
            <a:p>
              <a:endParaRPr lang="en-US"/>
            </a:p>
          </p:txBody>
        </p:sp>
        <p:sp>
          <p:nvSpPr>
            <p:cNvPr id="5" name="AutoShape 5"/>
            <p:cNvSpPr/>
            <p:nvPr/>
          </p:nvSpPr>
          <p:spPr>
            <a:xfrm flipV="1">
              <a:off x="996383" y="175747"/>
              <a:ext cx="934279" cy="10745"/>
            </a:xfrm>
            <a:prstGeom prst="line">
              <a:avLst/>
            </a:prstGeom>
            <a:ln w="127000" cap="flat">
              <a:solidFill>
                <a:srgbClr val="230E6A"/>
              </a:solidFill>
              <a:prstDash val="solid"/>
              <a:headEnd type="none" w="sm" len="sm"/>
              <a:tailEnd type="none" w="sm" len="sm"/>
            </a:ln>
          </p:spPr>
          <p:txBody>
            <a:bodyPr/>
            <a:lstStyle/>
            <a:p>
              <a:endParaRPr lang="en-US"/>
            </a:p>
          </p:txBody>
        </p:sp>
        <p:sp>
          <p:nvSpPr>
            <p:cNvPr id="6" name="AutoShape 6"/>
            <p:cNvSpPr/>
            <p:nvPr/>
          </p:nvSpPr>
          <p:spPr>
            <a:xfrm>
              <a:off x="263963" y="7890364"/>
              <a:ext cx="3772320" cy="0"/>
            </a:xfrm>
            <a:prstGeom prst="line">
              <a:avLst/>
            </a:prstGeom>
            <a:ln w="127000" cap="flat">
              <a:solidFill>
                <a:srgbClr val="230E6A"/>
              </a:solidFill>
              <a:prstDash val="solid"/>
              <a:headEnd type="none" w="sm" len="sm"/>
              <a:tailEnd type="none" w="sm" len="sm"/>
            </a:ln>
          </p:spPr>
          <p:txBody>
            <a:bodyPr/>
            <a:lstStyle/>
            <a:p>
              <a:endParaRPr lang="en-US"/>
            </a:p>
          </p:txBody>
        </p:sp>
        <p:sp>
          <p:nvSpPr>
            <p:cNvPr id="7" name="AutoShape 7"/>
            <p:cNvSpPr/>
            <p:nvPr/>
          </p:nvSpPr>
          <p:spPr>
            <a:xfrm flipH="1">
              <a:off x="263963" y="1420478"/>
              <a:ext cx="0" cy="6581726"/>
            </a:xfrm>
            <a:prstGeom prst="line">
              <a:avLst/>
            </a:prstGeom>
            <a:ln w="127000" cap="flat">
              <a:solidFill>
                <a:srgbClr val="230E6A"/>
              </a:solidFill>
              <a:prstDash val="solid"/>
              <a:headEnd type="none" w="sm" len="sm"/>
              <a:tailEnd type="none" w="sm" len="sm"/>
            </a:ln>
          </p:spPr>
          <p:txBody>
            <a:bodyPr/>
            <a:lstStyle/>
            <a:p>
              <a:endParaRPr lang="en-US"/>
            </a:p>
          </p:txBody>
        </p:sp>
        <p:sp>
          <p:nvSpPr>
            <p:cNvPr id="8" name="AutoShape 8"/>
            <p:cNvSpPr/>
            <p:nvPr/>
          </p:nvSpPr>
          <p:spPr>
            <a:xfrm>
              <a:off x="4692291" y="2843726"/>
              <a:ext cx="0" cy="3750376"/>
            </a:xfrm>
            <a:prstGeom prst="line">
              <a:avLst/>
            </a:prstGeom>
            <a:ln w="127000" cap="flat">
              <a:solidFill>
                <a:srgbClr val="230E6A"/>
              </a:solidFill>
              <a:prstDash val="solid"/>
              <a:headEnd type="none" w="sm" len="sm"/>
              <a:tailEnd type="none" w="sm" len="sm"/>
            </a:ln>
          </p:spPr>
          <p:txBody>
            <a:bodyPr/>
            <a:lstStyle/>
            <a:p>
              <a:endParaRPr lang="en-US"/>
            </a:p>
          </p:txBody>
        </p:sp>
        <p:grpSp>
          <p:nvGrpSpPr>
            <p:cNvPr id="9" name="Group 9"/>
            <p:cNvGrpSpPr/>
            <p:nvPr/>
          </p:nvGrpSpPr>
          <p:grpSpPr>
            <a:xfrm>
              <a:off x="2080875" y="38935"/>
              <a:ext cx="162359" cy="279826"/>
              <a:chOff x="0" y="0"/>
              <a:chExt cx="812800" cy="1400864"/>
            </a:xfrm>
          </p:grpSpPr>
          <p:sp>
            <p:nvSpPr>
              <p:cNvPr id="10" name="Freeform 10"/>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11" name="TextBox 11"/>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grpSp>
          <p:nvGrpSpPr>
            <p:cNvPr id="12" name="Group 12"/>
            <p:cNvGrpSpPr/>
            <p:nvPr/>
          </p:nvGrpSpPr>
          <p:grpSpPr>
            <a:xfrm>
              <a:off x="2322684" y="38935"/>
              <a:ext cx="162359" cy="279826"/>
              <a:chOff x="0" y="0"/>
              <a:chExt cx="812800" cy="1400864"/>
            </a:xfrm>
          </p:grpSpPr>
          <p:sp>
            <p:nvSpPr>
              <p:cNvPr id="13" name="Freeform 13"/>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14" name="TextBox 14"/>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grpSp>
          <p:nvGrpSpPr>
            <p:cNvPr id="15" name="Group 15"/>
            <p:cNvGrpSpPr/>
            <p:nvPr/>
          </p:nvGrpSpPr>
          <p:grpSpPr>
            <a:xfrm>
              <a:off x="2564493" y="38935"/>
              <a:ext cx="162359" cy="279826"/>
              <a:chOff x="0" y="0"/>
              <a:chExt cx="812800" cy="1400864"/>
            </a:xfrm>
          </p:grpSpPr>
          <p:sp>
            <p:nvSpPr>
              <p:cNvPr id="16" name="Freeform 16"/>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17" name="TextBox 17"/>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sp>
          <p:nvSpPr>
            <p:cNvPr id="18" name="AutoShape 18"/>
            <p:cNvSpPr/>
            <p:nvPr/>
          </p:nvSpPr>
          <p:spPr>
            <a:xfrm>
              <a:off x="4640725" y="2887114"/>
              <a:ext cx="707177" cy="0"/>
            </a:xfrm>
            <a:prstGeom prst="line">
              <a:avLst/>
            </a:prstGeom>
            <a:ln w="127000" cap="flat">
              <a:solidFill>
                <a:srgbClr val="230E6A"/>
              </a:solidFill>
              <a:prstDash val="solid"/>
              <a:headEnd type="none" w="sm" len="sm"/>
              <a:tailEnd type="arrow" w="med" len="sm"/>
            </a:ln>
          </p:spPr>
          <p:txBody>
            <a:bodyPr/>
            <a:lstStyle/>
            <a:p>
              <a:endParaRPr lang="en-US"/>
            </a:p>
          </p:txBody>
        </p:sp>
      </p:grpSp>
      <p:grpSp>
        <p:nvGrpSpPr>
          <p:cNvPr id="19" name="Group 19"/>
          <p:cNvGrpSpPr/>
          <p:nvPr/>
        </p:nvGrpSpPr>
        <p:grpSpPr>
          <a:xfrm>
            <a:off x="9066359" y="2708474"/>
            <a:ext cx="4012367" cy="6155403"/>
            <a:chOff x="0" y="0"/>
            <a:chExt cx="5349823" cy="8207204"/>
          </a:xfrm>
        </p:grpSpPr>
        <p:sp>
          <p:nvSpPr>
            <p:cNvPr id="20" name="AutoShape 20"/>
            <p:cNvSpPr/>
            <p:nvPr/>
          </p:nvSpPr>
          <p:spPr>
            <a:xfrm flipV="1">
              <a:off x="265714" y="185216"/>
              <a:ext cx="745340" cy="1281533"/>
            </a:xfrm>
            <a:prstGeom prst="line">
              <a:avLst/>
            </a:prstGeom>
            <a:ln w="127000" cap="flat">
              <a:solidFill>
                <a:srgbClr val="230E6A"/>
              </a:solidFill>
              <a:prstDash val="solid"/>
              <a:headEnd type="none" w="sm" len="sm"/>
              <a:tailEnd type="none" w="sm" len="sm"/>
            </a:ln>
          </p:spPr>
          <p:txBody>
            <a:bodyPr/>
            <a:lstStyle/>
            <a:p>
              <a:endParaRPr lang="en-US"/>
            </a:p>
          </p:txBody>
        </p:sp>
        <p:sp>
          <p:nvSpPr>
            <p:cNvPr id="21" name="AutoShape 21"/>
            <p:cNvSpPr/>
            <p:nvPr/>
          </p:nvSpPr>
          <p:spPr>
            <a:xfrm flipH="1">
              <a:off x="4030530" y="6637837"/>
              <a:ext cx="663683" cy="1413563"/>
            </a:xfrm>
            <a:prstGeom prst="line">
              <a:avLst/>
            </a:prstGeom>
            <a:ln w="127000" cap="flat">
              <a:solidFill>
                <a:srgbClr val="230E6A"/>
              </a:solidFill>
              <a:prstDash val="solid"/>
              <a:headEnd type="none" w="sm" len="sm"/>
              <a:tailEnd type="none" w="sm" len="sm"/>
            </a:ln>
          </p:spPr>
          <p:txBody>
            <a:bodyPr/>
            <a:lstStyle/>
            <a:p>
              <a:endParaRPr lang="en-US"/>
            </a:p>
          </p:txBody>
        </p:sp>
        <p:sp>
          <p:nvSpPr>
            <p:cNvPr id="22" name="AutoShape 22"/>
            <p:cNvSpPr/>
            <p:nvPr/>
          </p:nvSpPr>
          <p:spPr>
            <a:xfrm flipV="1">
              <a:off x="998305" y="174252"/>
              <a:ext cx="934279" cy="10963"/>
            </a:xfrm>
            <a:prstGeom prst="line">
              <a:avLst/>
            </a:prstGeom>
            <a:ln w="127000" cap="flat">
              <a:solidFill>
                <a:srgbClr val="230E6A"/>
              </a:solidFill>
              <a:prstDash val="solid"/>
              <a:headEnd type="none" w="sm" len="sm"/>
              <a:tailEnd type="none" w="sm" len="sm"/>
            </a:ln>
          </p:spPr>
          <p:txBody>
            <a:bodyPr/>
            <a:lstStyle/>
            <a:p>
              <a:endParaRPr lang="en-US"/>
            </a:p>
          </p:txBody>
        </p:sp>
        <p:sp>
          <p:nvSpPr>
            <p:cNvPr id="23" name="AutoShape 23"/>
            <p:cNvSpPr/>
            <p:nvPr/>
          </p:nvSpPr>
          <p:spPr>
            <a:xfrm>
              <a:off x="265884" y="8045950"/>
              <a:ext cx="3772320" cy="0"/>
            </a:xfrm>
            <a:prstGeom prst="line">
              <a:avLst/>
            </a:prstGeom>
            <a:ln w="127000" cap="flat">
              <a:solidFill>
                <a:srgbClr val="230E6A"/>
              </a:solidFill>
              <a:prstDash val="solid"/>
              <a:headEnd type="none" w="sm" len="sm"/>
              <a:tailEnd type="none" w="sm" len="sm"/>
            </a:ln>
          </p:spPr>
          <p:txBody>
            <a:bodyPr/>
            <a:lstStyle/>
            <a:p>
              <a:endParaRPr lang="en-US"/>
            </a:p>
          </p:txBody>
        </p:sp>
        <p:sp>
          <p:nvSpPr>
            <p:cNvPr id="24" name="AutoShape 24"/>
            <p:cNvSpPr/>
            <p:nvPr/>
          </p:nvSpPr>
          <p:spPr>
            <a:xfrm flipH="1">
              <a:off x="265884" y="1444328"/>
              <a:ext cx="0" cy="6715740"/>
            </a:xfrm>
            <a:prstGeom prst="line">
              <a:avLst/>
            </a:prstGeom>
            <a:ln w="127000" cap="flat">
              <a:solidFill>
                <a:srgbClr val="230E6A"/>
              </a:solidFill>
              <a:prstDash val="solid"/>
              <a:headEnd type="none" w="sm" len="sm"/>
              <a:tailEnd type="none" w="sm" len="sm"/>
            </a:ln>
          </p:spPr>
          <p:txBody>
            <a:bodyPr/>
            <a:lstStyle/>
            <a:p>
              <a:endParaRPr lang="en-US"/>
            </a:p>
          </p:txBody>
        </p:sp>
        <p:sp>
          <p:nvSpPr>
            <p:cNvPr id="25" name="AutoShape 25"/>
            <p:cNvSpPr/>
            <p:nvPr/>
          </p:nvSpPr>
          <p:spPr>
            <a:xfrm>
              <a:off x="4694212" y="2896555"/>
              <a:ext cx="0" cy="3826739"/>
            </a:xfrm>
            <a:prstGeom prst="line">
              <a:avLst/>
            </a:prstGeom>
            <a:ln w="127000" cap="flat">
              <a:solidFill>
                <a:srgbClr val="230E6A"/>
              </a:solidFill>
              <a:prstDash val="solid"/>
              <a:headEnd type="none" w="sm" len="sm"/>
              <a:tailEnd type="none" w="sm" len="sm"/>
            </a:ln>
          </p:spPr>
          <p:txBody>
            <a:bodyPr/>
            <a:lstStyle/>
            <a:p>
              <a:endParaRPr lang="en-US"/>
            </a:p>
          </p:txBody>
        </p:sp>
        <p:grpSp>
          <p:nvGrpSpPr>
            <p:cNvPr id="26" name="Group 26"/>
            <p:cNvGrpSpPr/>
            <p:nvPr/>
          </p:nvGrpSpPr>
          <p:grpSpPr>
            <a:xfrm>
              <a:off x="2082796" y="34654"/>
              <a:ext cx="162359" cy="285523"/>
              <a:chOff x="0" y="0"/>
              <a:chExt cx="812800" cy="1429387"/>
            </a:xfrm>
          </p:grpSpPr>
          <p:sp>
            <p:nvSpPr>
              <p:cNvPr id="27" name="Freeform 27"/>
              <p:cNvSpPr/>
              <p:nvPr/>
            </p:nvSpPr>
            <p:spPr>
              <a:xfrm>
                <a:off x="0" y="0"/>
                <a:ext cx="812800" cy="1429387"/>
              </a:xfrm>
              <a:custGeom>
                <a:avLst/>
                <a:gdLst/>
                <a:ahLst/>
                <a:cxnLst/>
                <a:rect l="l" t="t" r="r" b="b"/>
                <a:pathLst>
                  <a:path w="812800" h="1429387">
                    <a:moveTo>
                      <a:pt x="406400" y="0"/>
                    </a:moveTo>
                    <a:cubicBezTo>
                      <a:pt x="181951" y="0"/>
                      <a:pt x="0" y="319979"/>
                      <a:pt x="0" y="714694"/>
                    </a:cubicBezTo>
                    <a:cubicBezTo>
                      <a:pt x="0" y="1109408"/>
                      <a:pt x="181951" y="1429387"/>
                      <a:pt x="406400" y="1429387"/>
                    </a:cubicBezTo>
                    <a:cubicBezTo>
                      <a:pt x="630849" y="1429387"/>
                      <a:pt x="812800" y="1109408"/>
                      <a:pt x="812800" y="714694"/>
                    </a:cubicBezTo>
                    <a:cubicBezTo>
                      <a:pt x="812800" y="319979"/>
                      <a:pt x="630849" y="0"/>
                      <a:pt x="406400" y="0"/>
                    </a:cubicBezTo>
                    <a:close/>
                  </a:path>
                </a:pathLst>
              </a:custGeom>
              <a:solidFill>
                <a:srgbClr val="230E6A"/>
              </a:solidFill>
              <a:ln cap="sq">
                <a:noFill/>
                <a:prstDash val="solid"/>
                <a:miter/>
              </a:ln>
            </p:spPr>
            <p:txBody>
              <a:bodyPr/>
              <a:lstStyle/>
              <a:p>
                <a:endParaRPr lang="en-US"/>
              </a:p>
            </p:txBody>
          </p:sp>
          <p:sp>
            <p:nvSpPr>
              <p:cNvPr id="28" name="TextBox 28"/>
              <p:cNvSpPr txBox="1"/>
              <p:nvPr/>
            </p:nvSpPr>
            <p:spPr>
              <a:xfrm>
                <a:off x="76200" y="105430"/>
                <a:ext cx="660400" cy="1189952"/>
              </a:xfrm>
              <a:prstGeom prst="rect">
                <a:avLst/>
              </a:prstGeom>
            </p:spPr>
            <p:txBody>
              <a:bodyPr lIns="50800" tIns="50800" rIns="50800" bIns="50800" rtlCol="0" anchor="ctr"/>
              <a:lstStyle/>
              <a:p>
                <a:pPr algn="ctr">
                  <a:lnSpc>
                    <a:spcPts val="2288"/>
                  </a:lnSpc>
                </a:pPr>
                <a:endParaRPr/>
              </a:p>
            </p:txBody>
          </p:sp>
        </p:grpSp>
        <p:grpSp>
          <p:nvGrpSpPr>
            <p:cNvPr id="29" name="Group 29"/>
            <p:cNvGrpSpPr/>
            <p:nvPr/>
          </p:nvGrpSpPr>
          <p:grpSpPr>
            <a:xfrm>
              <a:off x="2324605" y="34654"/>
              <a:ext cx="162359" cy="285523"/>
              <a:chOff x="0" y="0"/>
              <a:chExt cx="812800" cy="1429387"/>
            </a:xfrm>
          </p:grpSpPr>
          <p:sp>
            <p:nvSpPr>
              <p:cNvPr id="30" name="Freeform 30"/>
              <p:cNvSpPr/>
              <p:nvPr/>
            </p:nvSpPr>
            <p:spPr>
              <a:xfrm>
                <a:off x="0" y="0"/>
                <a:ext cx="812800" cy="1429387"/>
              </a:xfrm>
              <a:custGeom>
                <a:avLst/>
                <a:gdLst/>
                <a:ahLst/>
                <a:cxnLst/>
                <a:rect l="l" t="t" r="r" b="b"/>
                <a:pathLst>
                  <a:path w="812800" h="1429387">
                    <a:moveTo>
                      <a:pt x="406400" y="0"/>
                    </a:moveTo>
                    <a:cubicBezTo>
                      <a:pt x="181951" y="0"/>
                      <a:pt x="0" y="319979"/>
                      <a:pt x="0" y="714694"/>
                    </a:cubicBezTo>
                    <a:cubicBezTo>
                      <a:pt x="0" y="1109408"/>
                      <a:pt x="181951" y="1429387"/>
                      <a:pt x="406400" y="1429387"/>
                    </a:cubicBezTo>
                    <a:cubicBezTo>
                      <a:pt x="630849" y="1429387"/>
                      <a:pt x="812800" y="1109408"/>
                      <a:pt x="812800" y="714694"/>
                    </a:cubicBezTo>
                    <a:cubicBezTo>
                      <a:pt x="812800" y="319979"/>
                      <a:pt x="630849" y="0"/>
                      <a:pt x="406400" y="0"/>
                    </a:cubicBezTo>
                    <a:close/>
                  </a:path>
                </a:pathLst>
              </a:custGeom>
              <a:solidFill>
                <a:srgbClr val="230E6A"/>
              </a:solidFill>
              <a:ln cap="sq">
                <a:noFill/>
                <a:prstDash val="solid"/>
                <a:miter/>
              </a:ln>
            </p:spPr>
            <p:txBody>
              <a:bodyPr/>
              <a:lstStyle/>
              <a:p>
                <a:endParaRPr lang="en-US"/>
              </a:p>
            </p:txBody>
          </p:sp>
          <p:sp>
            <p:nvSpPr>
              <p:cNvPr id="31" name="TextBox 31"/>
              <p:cNvSpPr txBox="1"/>
              <p:nvPr/>
            </p:nvSpPr>
            <p:spPr>
              <a:xfrm>
                <a:off x="76200" y="105430"/>
                <a:ext cx="660400" cy="1189952"/>
              </a:xfrm>
              <a:prstGeom prst="rect">
                <a:avLst/>
              </a:prstGeom>
            </p:spPr>
            <p:txBody>
              <a:bodyPr lIns="50800" tIns="50800" rIns="50800" bIns="50800" rtlCol="0" anchor="ctr"/>
              <a:lstStyle/>
              <a:p>
                <a:pPr algn="ctr">
                  <a:lnSpc>
                    <a:spcPts val="2288"/>
                  </a:lnSpc>
                </a:pPr>
                <a:endParaRPr/>
              </a:p>
            </p:txBody>
          </p:sp>
        </p:grpSp>
        <p:grpSp>
          <p:nvGrpSpPr>
            <p:cNvPr id="32" name="Group 32"/>
            <p:cNvGrpSpPr/>
            <p:nvPr/>
          </p:nvGrpSpPr>
          <p:grpSpPr>
            <a:xfrm>
              <a:off x="2566414" y="34654"/>
              <a:ext cx="162359" cy="285523"/>
              <a:chOff x="0" y="0"/>
              <a:chExt cx="812800" cy="1429387"/>
            </a:xfrm>
          </p:grpSpPr>
          <p:sp>
            <p:nvSpPr>
              <p:cNvPr id="33" name="Freeform 33"/>
              <p:cNvSpPr/>
              <p:nvPr/>
            </p:nvSpPr>
            <p:spPr>
              <a:xfrm>
                <a:off x="0" y="0"/>
                <a:ext cx="812800" cy="1429387"/>
              </a:xfrm>
              <a:custGeom>
                <a:avLst/>
                <a:gdLst/>
                <a:ahLst/>
                <a:cxnLst/>
                <a:rect l="l" t="t" r="r" b="b"/>
                <a:pathLst>
                  <a:path w="812800" h="1429387">
                    <a:moveTo>
                      <a:pt x="406400" y="0"/>
                    </a:moveTo>
                    <a:cubicBezTo>
                      <a:pt x="181951" y="0"/>
                      <a:pt x="0" y="319979"/>
                      <a:pt x="0" y="714694"/>
                    </a:cubicBezTo>
                    <a:cubicBezTo>
                      <a:pt x="0" y="1109408"/>
                      <a:pt x="181951" y="1429387"/>
                      <a:pt x="406400" y="1429387"/>
                    </a:cubicBezTo>
                    <a:cubicBezTo>
                      <a:pt x="630849" y="1429387"/>
                      <a:pt x="812800" y="1109408"/>
                      <a:pt x="812800" y="714694"/>
                    </a:cubicBezTo>
                    <a:cubicBezTo>
                      <a:pt x="812800" y="319979"/>
                      <a:pt x="630849" y="0"/>
                      <a:pt x="406400" y="0"/>
                    </a:cubicBezTo>
                    <a:close/>
                  </a:path>
                </a:pathLst>
              </a:custGeom>
              <a:solidFill>
                <a:srgbClr val="230E6A"/>
              </a:solidFill>
              <a:ln cap="sq">
                <a:noFill/>
                <a:prstDash val="solid"/>
                <a:miter/>
              </a:ln>
            </p:spPr>
            <p:txBody>
              <a:bodyPr/>
              <a:lstStyle/>
              <a:p>
                <a:endParaRPr lang="en-US"/>
              </a:p>
            </p:txBody>
          </p:sp>
          <p:sp>
            <p:nvSpPr>
              <p:cNvPr id="34" name="TextBox 34"/>
              <p:cNvSpPr txBox="1"/>
              <p:nvPr/>
            </p:nvSpPr>
            <p:spPr>
              <a:xfrm>
                <a:off x="76200" y="105430"/>
                <a:ext cx="660400" cy="1189952"/>
              </a:xfrm>
              <a:prstGeom prst="rect">
                <a:avLst/>
              </a:prstGeom>
            </p:spPr>
            <p:txBody>
              <a:bodyPr lIns="50800" tIns="50800" rIns="50800" bIns="50800" rtlCol="0" anchor="ctr"/>
              <a:lstStyle/>
              <a:p>
                <a:pPr algn="ctr">
                  <a:lnSpc>
                    <a:spcPts val="2288"/>
                  </a:lnSpc>
                </a:pPr>
                <a:endParaRPr/>
              </a:p>
            </p:txBody>
          </p:sp>
        </p:grpSp>
        <p:sp>
          <p:nvSpPr>
            <p:cNvPr id="35" name="AutoShape 35"/>
            <p:cNvSpPr/>
            <p:nvPr/>
          </p:nvSpPr>
          <p:spPr>
            <a:xfrm>
              <a:off x="4642646" y="2940827"/>
              <a:ext cx="707177" cy="0"/>
            </a:xfrm>
            <a:prstGeom prst="line">
              <a:avLst/>
            </a:prstGeom>
            <a:ln w="127000" cap="flat">
              <a:solidFill>
                <a:srgbClr val="230E6A"/>
              </a:solidFill>
              <a:prstDash val="solid"/>
              <a:headEnd type="none" w="sm" len="sm"/>
              <a:tailEnd type="arrow" w="med" len="sm"/>
            </a:ln>
          </p:spPr>
          <p:txBody>
            <a:bodyPr/>
            <a:lstStyle/>
            <a:p>
              <a:endParaRPr lang="en-US"/>
            </a:p>
          </p:txBody>
        </p:sp>
      </p:grpSp>
      <p:grpSp>
        <p:nvGrpSpPr>
          <p:cNvPr id="36" name="Group 36"/>
          <p:cNvGrpSpPr/>
          <p:nvPr/>
        </p:nvGrpSpPr>
        <p:grpSpPr>
          <a:xfrm>
            <a:off x="5141158" y="2827647"/>
            <a:ext cx="4010926" cy="6039754"/>
            <a:chOff x="0" y="0"/>
            <a:chExt cx="5347902" cy="8053005"/>
          </a:xfrm>
        </p:grpSpPr>
        <p:sp>
          <p:nvSpPr>
            <p:cNvPr id="37" name="AutoShape 37"/>
            <p:cNvSpPr/>
            <p:nvPr/>
          </p:nvSpPr>
          <p:spPr>
            <a:xfrm flipV="1">
              <a:off x="263793" y="186492"/>
              <a:ext cx="745340" cy="1255960"/>
            </a:xfrm>
            <a:prstGeom prst="line">
              <a:avLst/>
            </a:prstGeom>
            <a:ln w="127000" cap="flat">
              <a:solidFill>
                <a:srgbClr val="230E6A"/>
              </a:solidFill>
              <a:prstDash val="solid"/>
              <a:headEnd type="none" w="sm" len="sm"/>
              <a:tailEnd type="none" w="sm" len="sm"/>
            </a:ln>
          </p:spPr>
          <p:txBody>
            <a:bodyPr/>
            <a:lstStyle/>
            <a:p>
              <a:endParaRPr lang="en-US"/>
            </a:p>
          </p:txBody>
        </p:sp>
        <p:sp>
          <p:nvSpPr>
            <p:cNvPr id="38" name="AutoShape 38"/>
            <p:cNvSpPr/>
            <p:nvPr/>
          </p:nvSpPr>
          <p:spPr>
            <a:xfrm flipH="1">
              <a:off x="4028609" y="6510350"/>
              <a:ext cx="663683" cy="1385355"/>
            </a:xfrm>
            <a:prstGeom prst="line">
              <a:avLst/>
            </a:prstGeom>
            <a:ln w="127000" cap="flat">
              <a:solidFill>
                <a:srgbClr val="230E6A"/>
              </a:solidFill>
              <a:prstDash val="solid"/>
              <a:headEnd type="none" w="sm" len="sm"/>
              <a:tailEnd type="none" w="sm" len="sm"/>
            </a:ln>
          </p:spPr>
          <p:txBody>
            <a:bodyPr/>
            <a:lstStyle/>
            <a:p>
              <a:endParaRPr lang="en-US"/>
            </a:p>
          </p:txBody>
        </p:sp>
        <p:sp>
          <p:nvSpPr>
            <p:cNvPr id="39" name="AutoShape 39"/>
            <p:cNvSpPr/>
            <p:nvPr/>
          </p:nvSpPr>
          <p:spPr>
            <a:xfrm flipV="1">
              <a:off x="996383" y="175747"/>
              <a:ext cx="934279" cy="10745"/>
            </a:xfrm>
            <a:prstGeom prst="line">
              <a:avLst/>
            </a:prstGeom>
            <a:ln w="127000" cap="flat">
              <a:solidFill>
                <a:srgbClr val="230E6A"/>
              </a:solidFill>
              <a:prstDash val="solid"/>
              <a:headEnd type="none" w="sm" len="sm"/>
              <a:tailEnd type="none" w="sm" len="sm"/>
            </a:ln>
          </p:spPr>
          <p:txBody>
            <a:bodyPr/>
            <a:lstStyle/>
            <a:p>
              <a:endParaRPr lang="en-US"/>
            </a:p>
          </p:txBody>
        </p:sp>
        <p:sp>
          <p:nvSpPr>
            <p:cNvPr id="40" name="AutoShape 40"/>
            <p:cNvSpPr/>
            <p:nvPr/>
          </p:nvSpPr>
          <p:spPr>
            <a:xfrm>
              <a:off x="263963" y="7890364"/>
              <a:ext cx="3772320" cy="0"/>
            </a:xfrm>
            <a:prstGeom prst="line">
              <a:avLst/>
            </a:prstGeom>
            <a:ln w="127000" cap="flat">
              <a:solidFill>
                <a:srgbClr val="230E6A"/>
              </a:solidFill>
              <a:prstDash val="solid"/>
              <a:headEnd type="none" w="sm" len="sm"/>
              <a:tailEnd type="none" w="sm" len="sm"/>
            </a:ln>
          </p:spPr>
          <p:txBody>
            <a:bodyPr/>
            <a:lstStyle/>
            <a:p>
              <a:endParaRPr lang="en-US"/>
            </a:p>
          </p:txBody>
        </p:sp>
        <p:sp>
          <p:nvSpPr>
            <p:cNvPr id="41" name="AutoShape 41"/>
            <p:cNvSpPr/>
            <p:nvPr/>
          </p:nvSpPr>
          <p:spPr>
            <a:xfrm flipH="1">
              <a:off x="263963" y="1420478"/>
              <a:ext cx="0" cy="6581726"/>
            </a:xfrm>
            <a:prstGeom prst="line">
              <a:avLst/>
            </a:prstGeom>
            <a:ln w="127000" cap="flat">
              <a:solidFill>
                <a:srgbClr val="230E6A"/>
              </a:solidFill>
              <a:prstDash val="solid"/>
              <a:headEnd type="none" w="sm" len="sm"/>
              <a:tailEnd type="none" w="sm" len="sm"/>
            </a:ln>
          </p:spPr>
          <p:txBody>
            <a:bodyPr/>
            <a:lstStyle/>
            <a:p>
              <a:endParaRPr lang="en-US"/>
            </a:p>
          </p:txBody>
        </p:sp>
        <p:sp>
          <p:nvSpPr>
            <p:cNvPr id="42" name="AutoShape 42"/>
            <p:cNvSpPr/>
            <p:nvPr/>
          </p:nvSpPr>
          <p:spPr>
            <a:xfrm>
              <a:off x="4692291" y="2843726"/>
              <a:ext cx="0" cy="3750376"/>
            </a:xfrm>
            <a:prstGeom prst="line">
              <a:avLst/>
            </a:prstGeom>
            <a:ln w="127000" cap="flat">
              <a:solidFill>
                <a:srgbClr val="230E6A"/>
              </a:solidFill>
              <a:prstDash val="solid"/>
              <a:headEnd type="none" w="sm" len="sm"/>
              <a:tailEnd type="none" w="sm" len="sm"/>
            </a:ln>
          </p:spPr>
          <p:txBody>
            <a:bodyPr/>
            <a:lstStyle/>
            <a:p>
              <a:endParaRPr lang="en-US"/>
            </a:p>
          </p:txBody>
        </p:sp>
        <p:grpSp>
          <p:nvGrpSpPr>
            <p:cNvPr id="43" name="Group 43"/>
            <p:cNvGrpSpPr/>
            <p:nvPr/>
          </p:nvGrpSpPr>
          <p:grpSpPr>
            <a:xfrm>
              <a:off x="2080875" y="38935"/>
              <a:ext cx="162359" cy="279826"/>
              <a:chOff x="0" y="0"/>
              <a:chExt cx="812800" cy="1400864"/>
            </a:xfrm>
          </p:grpSpPr>
          <p:sp>
            <p:nvSpPr>
              <p:cNvPr id="44" name="Freeform 44"/>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45" name="TextBox 45"/>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grpSp>
          <p:nvGrpSpPr>
            <p:cNvPr id="46" name="Group 46"/>
            <p:cNvGrpSpPr/>
            <p:nvPr/>
          </p:nvGrpSpPr>
          <p:grpSpPr>
            <a:xfrm>
              <a:off x="2322684" y="38935"/>
              <a:ext cx="162359" cy="279826"/>
              <a:chOff x="0" y="0"/>
              <a:chExt cx="812800" cy="1400864"/>
            </a:xfrm>
          </p:grpSpPr>
          <p:sp>
            <p:nvSpPr>
              <p:cNvPr id="47" name="Freeform 47"/>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48" name="TextBox 48"/>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grpSp>
          <p:nvGrpSpPr>
            <p:cNvPr id="49" name="Group 49"/>
            <p:cNvGrpSpPr/>
            <p:nvPr/>
          </p:nvGrpSpPr>
          <p:grpSpPr>
            <a:xfrm>
              <a:off x="2564493" y="38935"/>
              <a:ext cx="162359" cy="279826"/>
              <a:chOff x="0" y="0"/>
              <a:chExt cx="812800" cy="1400864"/>
            </a:xfrm>
          </p:grpSpPr>
          <p:sp>
            <p:nvSpPr>
              <p:cNvPr id="50" name="Freeform 50"/>
              <p:cNvSpPr/>
              <p:nvPr/>
            </p:nvSpPr>
            <p:spPr>
              <a:xfrm>
                <a:off x="0" y="0"/>
                <a:ext cx="812800" cy="1400864"/>
              </a:xfrm>
              <a:custGeom>
                <a:avLst/>
                <a:gdLst/>
                <a:ahLst/>
                <a:cxnLst/>
                <a:rect l="l" t="t" r="r" b="b"/>
                <a:pathLst>
                  <a:path w="812800" h="1400864">
                    <a:moveTo>
                      <a:pt x="406400" y="0"/>
                    </a:moveTo>
                    <a:cubicBezTo>
                      <a:pt x="181951" y="0"/>
                      <a:pt x="0" y="313594"/>
                      <a:pt x="0" y="700432"/>
                    </a:cubicBezTo>
                    <a:cubicBezTo>
                      <a:pt x="0" y="1087270"/>
                      <a:pt x="181951" y="1400864"/>
                      <a:pt x="406400" y="1400864"/>
                    </a:cubicBezTo>
                    <a:cubicBezTo>
                      <a:pt x="630849" y="1400864"/>
                      <a:pt x="812800" y="1087270"/>
                      <a:pt x="812800" y="700432"/>
                    </a:cubicBezTo>
                    <a:cubicBezTo>
                      <a:pt x="812800" y="313594"/>
                      <a:pt x="630849" y="0"/>
                      <a:pt x="406400" y="0"/>
                    </a:cubicBezTo>
                    <a:close/>
                  </a:path>
                </a:pathLst>
              </a:custGeom>
              <a:solidFill>
                <a:srgbClr val="230E6A"/>
              </a:solidFill>
              <a:ln cap="sq">
                <a:noFill/>
                <a:prstDash val="solid"/>
                <a:miter/>
              </a:ln>
            </p:spPr>
            <p:txBody>
              <a:bodyPr/>
              <a:lstStyle/>
              <a:p>
                <a:endParaRPr lang="en-US"/>
              </a:p>
            </p:txBody>
          </p:sp>
          <p:sp>
            <p:nvSpPr>
              <p:cNvPr id="51" name="TextBox 51"/>
              <p:cNvSpPr txBox="1"/>
              <p:nvPr/>
            </p:nvSpPr>
            <p:spPr>
              <a:xfrm>
                <a:off x="76200" y="102756"/>
                <a:ext cx="660400" cy="1166777"/>
              </a:xfrm>
              <a:prstGeom prst="rect">
                <a:avLst/>
              </a:prstGeom>
            </p:spPr>
            <p:txBody>
              <a:bodyPr lIns="50800" tIns="50800" rIns="50800" bIns="50800" rtlCol="0" anchor="ctr"/>
              <a:lstStyle/>
              <a:p>
                <a:pPr algn="ctr">
                  <a:lnSpc>
                    <a:spcPts val="2288"/>
                  </a:lnSpc>
                </a:pPr>
                <a:endParaRPr/>
              </a:p>
            </p:txBody>
          </p:sp>
        </p:grpSp>
        <p:sp>
          <p:nvSpPr>
            <p:cNvPr id="52" name="AutoShape 52"/>
            <p:cNvSpPr/>
            <p:nvPr/>
          </p:nvSpPr>
          <p:spPr>
            <a:xfrm>
              <a:off x="4640725" y="2887114"/>
              <a:ext cx="707177" cy="0"/>
            </a:xfrm>
            <a:prstGeom prst="line">
              <a:avLst/>
            </a:prstGeom>
            <a:ln w="127000" cap="flat">
              <a:solidFill>
                <a:srgbClr val="230E6A"/>
              </a:solidFill>
              <a:prstDash val="solid"/>
              <a:headEnd type="none" w="sm" len="sm"/>
              <a:tailEnd type="arrow" w="med" len="sm"/>
            </a:ln>
          </p:spPr>
          <p:txBody>
            <a:bodyPr/>
            <a:lstStyle/>
            <a:p>
              <a:endParaRPr lang="en-US"/>
            </a:p>
          </p:txBody>
        </p:sp>
      </p:grpSp>
      <p:grpSp>
        <p:nvGrpSpPr>
          <p:cNvPr id="53" name="Group 53"/>
          <p:cNvGrpSpPr/>
          <p:nvPr/>
        </p:nvGrpSpPr>
        <p:grpSpPr>
          <a:xfrm>
            <a:off x="12983984" y="2704669"/>
            <a:ext cx="4012382" cy="6156637"/>
            <a:chOff x="0" y="0"/>
            <a:chExt cx="5349843" cy="8208849"/>
          </a:xfrm>
        </p:grpSpPr>
        <p:sp>
          <p:nvSpPr>
            <p:cNvPr id="54" name="AutoShape 54"/>
            <p:cNvSpPr/>
            <p:nvPr/>
          </p:nvSpPr>
          <p:spPr>
            <a:xfrm flipV="1">
              <a:off x="265734" y="185202"/>
              <a:ext cx="745340" cy="1281806"/>
            </a:xfrm>
            <a:prstGeom prst="line">
              <a:avLst/>
            </a:prstGeom>
            <a:ln w="127000" cap="flat">
              <a:solidFill>
                <a:srgbClr val="230E6A"/>
              </a:solidFill>
              <a:prstDash val="solid"/>
              <a:headEnd type="none" w="sm" len="sm"/>
              <a:tailEnd type="none" w="sm" len="sm"/>
            </a:ln>
          </p:spPr>
          <p:txBody>
            <a:bodyPr/>
            <a:lstStyle/>
            <a:p>
              <a:endParaRPr lang="en-US"/>
            </a:p>
          </p:txBody>
        </p:sp>
        <p:sp>
          <p:nvSpPr>
            <p:cNvPr id="55" name="AutoShape 55"/>
            <p:cNvSpPr/>
            <p:nvPr/>
          </p:nvSpPr>
          <p:spPr>
            <a:xfrm flipH="1">
              <a:off x="4030550" y="6639196"/>
              <a:ext cx="663683" cy="1413864"/>
            </a:xfrm>
            <a:prstGeom prst="line">
              <a:avLst/>
            </a:prstGeom>
            <a:ln w="127000" cap="flat">
              <a:solidFill>
                <a:srgbClr val="230E6A"/>
              </a:solidFill>
              <a:prstDash val="solid"/>
              <a:headEnd type="none" w="sm" len="sm"/>
              <a:tailEnd type="none" w="sm" len="sm"/>
            </a:ln>
          </p:spPr>
          <p:txBody>
            <a:bodyPr/>
            <a:lstStyle/>
            <a:p>
              <a:endParaRPr lang="en-US"/>
            </a:p>
          </p:txBody>
        </p:sp>
        <p:sp>
          <p:nvSpPr>
            <p:cNvPr id="56" name="AutoShape 56"/>
            <p:cNvSpPr/>
            <p:nvPr/>
          </p:nvSpPr>
          <p:spPr>
            <a:xfrm flipV="1">
              <a:off x="998325" y="174236"/>
              <a:ext cx="934279" cy="10966"/>
            </a:xfrm>
            <a:prstGeom prst="line">
              <a:avLst/>
            </a:prstGeom>
            <a:ln w="127000" cap="flat">
              <a:solidFill>
                <a:srgbClr val="230E6A"/>
              </a:solidFill>
              <a:prstDash val="solid"/>
              <a:headEnd type="none" w="sm" len="sm"/>
              <a:tailEnd type="none" w="sm" len="sm"/>
            </a:ln>
          </p:spPr>
          <p:txBody>
            <a:bodyPr/>
            <a:lstStyle/>
            <a:p>
              <a:endParaRPr lang="en-US"/>
            </a:p>
          </p:txBody>
        </p:sp>
        <p:sp>
          <p:nvSpPr>
            <p:cNvPr id="57" name="AutoShape 57"/>
            <p:cNvSpPr/>
            <p:nvPr/>
          </p:nvSpPr>
          <p:spPr>
            <a:xfrm>
              <a:off x="265905" y="8047610"/>
              <a:ext cx="3772320" cy="0"/>
            </a:xfrm>
            <a:prstGeom prst="line">
              <a:avLst/>
            </a:prstGeom>
            <a:ln w="127000" cap="flat">
              <a:solidFill>
                <a:srgbClr val="230E6A"/>
              </a:solidFill>
              <a:prstDash val="solid"/>
              <a:headEnd type="none" w="sm" len="sm"/>
              <a:tailEnd type="none" w="sm" len="sm"/>
            </a:ln>
          </p:spPr>
          <p:txBody>
            <a:bodyPr/>
            <a:lstStyle/>
            <a:p>
              <a:endParaRPr lang="en-US"/>
            </a:p>
          </p:txBody>
        </p:sp>
        <p:sp>
          <p:nvSpPr>
            <p:cNvPr id="58" name="AutoShape 58"/>
            <p:cNvSpPr/>
            <p:nvPr/>
          </p:nvSpPr>
          <p:spPr>
            <a:xfrm flipH="1">
              <a:off x="265905" y="1444582"/>
              <a:ext cx="0" cy="6717169"/>
            </a:xfrm>
            <a:prstGeom prst="line">
              <a:avLst/>
            </a:prstGeom>
            <a:ln w="127000" cap="flat">
              <a:solidFill>
                <a:srgbClr val="230E6A"/>
              </a:solidFill>
              <a:prstDash val="solid"/>
              <a:headEnd type="none" w="sm" len="sm"/>
              <a:tailEnd type="none" w="sm" len="sm"/>
            </a:ln>
          </p:spPr>
          <p:txBody>
            <a:bodyPr/>
            <a:lstStyle/>
            <a:p>
              <a:endParaRPr lang="en-US"/>
            </a:p>
          </p:txBody>
        </p:sp>
        <p:sp>
          <p:nvSpPr>
            <p:cNvPr id="59" name="AutoShape 59"/>
            <p:cNvSpPr/>
            <p:nvPr/>
          </p:nvSpPr>
          <p:spPr>
            <a:xfrm>
              <a:off x="4694233" y="2897119"/>
              <a:ext cx="0" cy="3827554"/>
            </a:xfrm>
            <a:prstGeom prst="line">
              <a:avLst/>
            </a:prstGeom>
            <a:ln w="127000" cap="flat">
              <a:solidFill>
                <a:srgbClr val="230E6A"/>
              </a:solidFill>
              <a:prstDash val="solid"/>
              <a:headEnd type="none" w="sm" len="sm"/>
              <a:tailEnd type="none" w="sm" len="sm"/>
            </a:ln>
          </p:spPr>
          <p:txBody>
            <a:bodyPr/>
            <a:lstStyle/>
            <a:p>
              <a:endParaRPr lang="en-US"/>
            </a:p>
          </p:txBody>
        </p:sp>
        <p:grpSp>
          <p:nvGrpSpPr>
            <p:cNvPr id="60" name="Group 60"/>
            <p:cNvGrpSpPr/>
            <p:nvPr/>
          </p:nvGrpSpPr>
          <p:grpSpPr>
            <a:xfrm>
              <a:off x="2082817" y="34608"/>
              <a:ext cx="162359" cy="285584"/>
              <a:chOff x="0" y="0"/>
              <a:chExt cx="812800" cy="1429692"/>
            </a:xfrm>
          </p:grpSpPr>
          <p:sp>
            <p:nvSpPr>
              <p:cNvPr id="61" name="Freeform 61"/>
              <p:cNvSpPr/>
              <p:nvPr/>
            </p:nvSpPr>
            <p:spPr>
              <a:xfrm>
                <a:off x="0" y="0"/>
                <a:ext cx="812800" cy="1429692"/>
              </a:xfrm>
              <a:custGeom>
                <a:avLst/>
                <a:gdLst/>
                <a:ahLst/>
                <a:cxnLst/>
                <a:rect l="l" t="t" r="r" b="b"/>
                <a:pathLst>
                  <a:path w="812800" h="1429692">
                    <a:moveTo>
                      <a:pt x="406400" y="0"/>
                    </a:moveTo>
                    <a:cubicBezTo>
                      <a:pt x="181951" y="0"/>
                      <a:pt x="0" y="320047"/>
                      <a:pt x="0" y="714846"/>
                    </a:cubicBezTo>
                    <a:cubicBezTo>
                      <a:pt x="0" y="1109644"/>
                      <a:pt x="181951" y="1429692"/>
                      <a:pt x="406400" y="1429692"/>
                    </a:cubicBezTo>
                    <a:cubicBezTo>
                      <a:pt x="630849" y="1429692"/>
                      <a:pt x="812800" y="1109644"/>
                      <a:pt x="812800" y="714846"/>
                    </a:cubicBezTo>
                    <a:cubicBezTo>
                      <a:pt x="812800" y="320047"/>
                      <a:pt x="630849" y="0"/>
                      <a:pt x="406400" y="0"/>
                    </a:cubicBezTo>
                    <a:close/>
                  </a:path>
                </a:pathLst>
              </a:custGeom>
              <a:solidFill>
                <a:srgbClr val="230E6A"/>
              </a:solidFill>
              <a:ln cap="sq">
                <a:noFill/>
                <a:prstDash val="solid"/>
                <a:miter/>
              </a:ln>
            </p:spPr>
            <p:txBody>
              <a:bodyPr/>
              <a:lstStyle/>
              <a:p>
                <a:endParaRPr lang="en-US"/>
              </a:p>
            </p:txBody>
          </p:sp>
          <p:sp>
            <p:nvSpPr>
              <p:cNvPr id="62" name="TextBox 62"/>
              <p:cNvSpPr txBox="1"/>
              <p:nvPr/>
            </p:nvSpPr>
            <p:spPr>
              <a:xfrm>
                <a:off x="76200" y="105459"/>
                <a:ext cx="660400" cy="1190200"/>
              </a:xfrm>
              <a:prstGeom prst="rect">
                <a:avLst/>
              </a:prstGeom>
            </p:spPr>
            <p:txBody>
              <a:bodyPr lIns="50800" tIns="50800" rIns="50800" bIns="50800" rtlCol="0" anchor="ctr"/>
              <a:lstStyle/>
              <a:p>
                <a:pPr algn="ctr">
                  <a:lnSpc>
                    <a:spcPts val="2288"/>
                  </a:lnSpc>
                </a:pPr>
                <a:endParaRPr/>
              </a:p>
            </p:txBody>
          </p:sp>
        </p:grpSp>
        <p:grpSp>
          <p:nvGrpSpPr>
            <p:cNvPr id="63" name="Group 63"/>
            <p:cNvGrpSpPr/>
            <p:nvPr/>
          </p:nvGrpSpPr>
          <p:grpSpPr>
            <a:xfrm>
              <a:off x="2324626" y="34608"/>
              <a:ext cx="162359" cy="285584"/>
              <a:chOff x="0" y="0"/>
              <a:chExt cx="812800" cy="1429692"/>
            </a:xfrm>
          </p:grpSpPr>
          <p:sp>
            <p:nvSpPr>
              <p:cNvPr id="64" name="Freeform 64"/>
              <p:cNvSpPr/>
              <p:nvPr/>
            </p:nvSpPr>
            <p:spPr>
              <a:xfrm>
                <a:off x="0" y="0"/>
                <a:ext cx="812800" cy="1429692"/>
              </a:xfrm>
              <a:custGeom>
                <a:avLst/>
                <a:gdLst/>
                <a:ahLst/>
                <a:cxnLst/>
                <a:rect l="l" t="t" r="r" b="b"/>
                <a:pathLst>
                  <a:path w="812800" h="1429692">
                    <a:moveTo>
                      <a:pt x="406400" y="0"/>
                    </a:moveTo>
                    <a:cubicBezTo>
                      <a:pt x="181951" y="0"/>
                      <a:pt x="0" y="320047"/>
                      <a:pt x="0" y="714846"/>
                    </a:cubicBezTo>
                    <a:cubicBezTo>
                      <a:pt x="0" y="1109644"/>
                      <a:pt x="181951" y="1429692"/>
                      <a:pt x="406400" y="1429692"/>
                    </a:cubicBezTo>
                    <a:cubicBezTo>
                      <a:pt x="630849" y="1429692"/>
                      <a:pt x="812800" y="1109644"/>
                      <a:pt x="812800" y="714846"/>
                    </a:cubicBezTo>
                    <a:cubicBezTo>
                      <a:pt x="812800" y="320047"/>
                      <a:pt x="630849" y="0"/>
                      <a:pt x="406400" y="0"/>
                    </a:cubicBezTo>
                    <a:close/>
                  </a:path>
                </a:pathLst>
              </a:custGeom>
              <a:solidFill>
                <a:srgbClr val="230E6A"/>
              </a:solidFill>
              <a:ln cap="sq">
                <a:noFill/>
                <a:prstDash val="solid"/>
                <a:miter/>
              </a:ln>
            </p:spPr>
            <p:txBody>
              <a:bodyPr/>
              <a:lstStyle/>
              <a:p>
                <a:endParaRPr lang="en-US"/>
              </a:p>
            </p:txBody>
          </p:sp>
          <p:sp>
            <p:nvSpPr>
              <p:cNvPr id="65" name="TextBox 65"/>
              <p:cNvSpPr txBox="1"/>
              <p:nvPr/>
            </p:nvSpPr>
            <p:spPr>
              <a:xfrm>
                <a:off x="76200" y="105459"/>
                <a:ext cx="660400" cy="1190200"/>
              </a:xfrm>
              <a:prstGeom prst="rect">
                <a:avLst/>
              </a:prstGeom>
            </p:spPr>
            <p:txBody>
              <a:bodyPr lIns="50800" tIns="50800" rIns="50800" bIns="50800" rtlCol="0" anchor="ctr"/>
              <a:lstStyle/>
              <a:p>
                <a:pPr algn="ctr">
                  <a:lnSpc>
                    <a:spcPts val="2288"/>
                  </a:lnSpc>
                </a:pPr>
                <a:endParaRPr/>
              </a:p>
            </p:txBody>
          </p:sp>
        </p:grpSp>
        <p:grpSp>
          <p:nvGrpSpPr>
            <p:cNvPr id="66" name="Group 66"/>
            <p:cNvGrpSpPr/>
            <p:nvPr/>
          </p:nvGrpSpPr>
          <p:grpSpPr>
            <a:xfrm>
              <a:off x="2566435" y="34608"/>
              <a:ext cx="162359" cy="285584"/>
              <a:chOff x="0" y="0"/>
              <a:chExt cx="812800" cy="1429692"/>
            </a:xfrm>
          </p:grpSpPr>
          <p:sp>
            <p:nvSpPr>
              <p:cNvPr id="67" name="Freeform 67"/>
              <p:cNvSpPr/>
              <p:nvPr/>
            </p:nvSpPr>
            <p:spPr>
              <a:xfrm>
                <a:off x="0" y="0"/>
                <a:ext cx="812800" cy="1429692"/>
              </a:xfrm>
              <a:custGeom>
                <a:avLst/>
                <a:gdLst/>
                <a:ahLst/>
                <a:cxnLst/>
                <a:rect l="l" t="t" r="r" b="b"/>
                <a:pathLst>
                  <a:path w="812800" h="1429692">
                    <a:moveTo>
                      <a:pt x="406400" y="0"/>
                    </a:moveTo>
                    <a:cubicBezTo>
                      <a:pt x="181951" y="0"/>
                      <a:pt x="0" y="320047"/>
                      <a:pt x="0" y="714846"/>
                    </a:cubicBezTo>
                    <a:cubicBezTo>
                      <a:pt x="0" y="1109644"/>
                      <a:pt x="181951" y="1429692"/>
                      <a:pt x="406400" y="1429692"/>
                    </a:cubicBezTo>
                    <a:cubicBezTo>
                      <a:pt x="630849" y="1429692"/>
                      <a:pt x="812800" y="1109644"/>
                      <a:pt x="812800" y="714846"/>
                    </a:cubicBezTo>
                    <a:cubicBezTo>
                      <a:pt x="812800" y="320047"/>
                      <a:pt x="630849" y="0"/>
                      <a:pt x="406400" y="0"/>
                    </a:cubicBezTo>
                    <a:close/>
                  </a:path>
                </a:pathLst>
              </a:custGeom>
              <a:solidFill>
                <a:srgbClr val="230E6A"/>
              </a:solidFill>
              <a:ln cap="sq">
                <a:noFill/>
                <a:prstDash val="solid"/>
                <a:miter/>
              </a:ln>
            </p:spPr>
            <p:txBody>
              <a:bodyPr/>
              <a:lstStyle/>
              <a:p>
                <a:endParaRPr lang="en-US"/>
              </a:p>
            </p:txBody>
          </p:sp>
          <p:sp>
            <p:nvSpPr>
              <p:cNvPr id="68" name="TextBox 68"/>
              <p:cNvSpPr txBox="1"/>
              <p:nvPr/>
            </p:nvSpPr>
            <p:spPr>
              <a:xfrm>
                <a:off x="76200" y="105459"/>
                <a:ext cx="660400" cy="1190200"/>
              </a:xfrm>
              <a:prstGeom prst="rect">
                <a:avLst/>
              </a:prstGeom>
            </p:spPr>
            <p:txBody>
              <a:bodyPr lIns="50800" tIns="50800" rIns="50800" bIns="50800" rtlCol="0" anchor="ctr"/>
              <a:lstStyle/>
              <a:p>
                <a:pPr algn="ctr">
                  <a:lnSpc>
                    <a:spcPts val="2288"/>
                  </a:lnSpc>
                </a:pPr>
                <a:endParaRPr/>
              </a:p>
            </p:txBody>
          </p:sp>
        </p:grpSp>
        <p:sp>
          <p:nvSpPr>
            <p:cNvPr id="69" name="AutoShape 69"/>
            <p:cNvSpPr/>
            <p:nvPr/>
          </p:nvSpPr>
          <p:spPr>
            <a:xfrm>
              <a:off x="4642666" y="2941399"/>
              <a:ext cx="707177" cy="0"/>
            </a:xfrm>
            <a:prstGeom prst="line">
              <a:avLst/>
            </a:prstGeom>
            <a:ln w="127000" cap="flat">
              <a:solidFill>
                <a:srgbClr val="230E6A"/>
              </a:solidFill>
              <a:prstDash val="solid"/>
              <a:headEnd type="none" w="sm" len="sm"/>
              <a:tailEnd type="arrow" w="med" len="sm"/>
            </a:ln>
          </p:spPr>
          <p:txBody>
            <a:bodyPr/>
            <a:lstStyle/>
            <a:p>
              <a:endParaRPr lang="en-US"/>
            </a:p>
          </p:txBody>
        </p:sp>
      </p:grpSp>
      <p:grpSp>
        <p:nvGrpSpPr>
          <p:cNvPr id="70" name="Group 70"/>
          <p:cNvGrpSpPr/>
          <p:nvPr/>
        </p:nvGrpSpPr>
        <p:grpSpPr>
          <a:xfrm>
            <a:off x="1720573" y="3160259"/>
            <a:ext cx="2724819" cy="5369636"/>
            <a:chOff x="0" y="0"/>
            <a:chExt cx="813263" cy="1602649"/>
          </a:xfrm>
        </p:grpSpPr>
        <p:sp>
          <p:nvSpPr>
            <p:cNvPr id="71" name="Freeform 71"/>
            <p:cNvSpPr/>
            <p:nvPr/>
          </p:nvSpPr>
          <p:spPr>
            <a:xfrm>
              <a:off x="0" y="0"/>
              <a:ext cx="813263" cy="1602649"/>
            </a:xfrm>
            <a:custGeom>
              <a:avLst/>
              <a:gdLst/>
              <a:ahLst/>
              <a:cxnLst/>
              <a:rect l="l" t="t" r="r" b="b"/>
              <a:pathLst>
                <a:path w="813263" h="1602649">
                  <a:moveTo>
                    <a:pt x="90920" y="0"/>
                  </a:moveTo>
                  <a:lnTo>
                    <a:pt x="722343" y="0"/>
                  </a:lnTo>
                  <a:cubicBezTo>
                    <a:pt x="772557" y="0"/>
                    <a:pt x="813263" y="40706"/>
                    <a:pt x="813263" y="90920"/>
                  </a:cubicBezTo>
                  <a:lnTo>
                    <a:pt x="813263" y="1511729"/>
                  </a:lnTo>
                  <a:cubicBezTo>
                    <a:pt x="813263" y="1535842"/>
                    <a:pt x="803684" y="1558968"/>
                    <a:pt x="786633" y="1576019"/>
                  </a:cubicBezTo>
                  <a:cubicBezTo>
                    <a:pt x="769583" y="1593070"/>
                    <a:pt x="746457" y="1602649"/>
                    <a:pt x="722343" y="1602649"/>
                  </a:cubicBezTo>
                  <a:lnTo>
                    <a:pt x="90920" y="1602649"/>
                  </a:lnTo>
                  <a:cubicBezTo>
                    <a:pt x="40706" y="1602649"/>
                    <a:pt x="0" y="1561943"/>
                    <a:pt x="0" y="1511729"/>
                  </a:cubicBezTo>
                  <a:lnTo>
                    <a:pt x="0" y="90920"/>
                  </a:lnTo>
                  <a:cubicBezTo>
                    <a:pt x="0" y="66807"/>
                    <a:pt x="9579" y="43681"/>
                    <a:pt x="26630" y="26630"/>
                  </a:cubicBezTo>
                  <a:cubicBezTo>
                    <a:pt x="43681" y="9579"/>
                    <a:pt x="66807" y="0"/>
                    <a:pt x="90920" y="0"/>
                  </a:cubicBezTo>
                  <a:close/>
                </a:path>
              </a:pathLst>
            </a:custGeom>
            <a:solidFill>
              <a:srgbClr val="E7D4B6"/>
            </a:solidFill>
            <a:ln cap="rnd">
              <a:noFill/>
              <a:prstDash val="solid"/>
              <a:round/>
            </a:ln>
          </p:spPr>
          <p:txBody>
            <a:bodyPr/>
            <a:lstStyle/>
            <a:p>
              <a:endParaRPr lang="en-US"/>
            </a:p>
          </p:txBody>
        </p:sp>
        <p:sp>
          <p:nvSpPr>
            <p:cNvPr id="72" name="TextBox 72"/>
            <p:cNvSpPr txBox="1"/>
            <p:nvPr/>
          </p:nvSpPr>
          <p:spPr>
            <a:xfrm>
              <a:off x="0" y="-28575"/>
              <a:ext cx="813263" cy="1631224"/>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73" name="Group 73"/>
          <p:cNvGrpSpPr/>
          <p:nvPr/>
        </p:nvGrpSpPr>
        <p:grpSpPr>
          <a:xfrm>
            <a:off x="9569173" y="3036999"/>
            <a:ext cx="2724819" cy="5492896"/>
            <a:chOff x="0" y="0"/>
            <a:chExt cx="813263" cy="1639438"/>
          </a:xfrm>
        </p:grpSpPr>
        <p:sp>
          <p:nvSpPr>
            <p:cNvPr id="74" name="Freeform 74"/>
            <p:cNvSpPr/>
            <p:nvPr/>
          </p:nvSpPr>
          <p:spPr>
            <a:xfrm>
              <a:off x="0" y="0"/>
              <a:ext cx="813263" cy="1639438"/>
            </a:xfrm>
            <a:custGeom>
              <a:avLst/>
              <a:gdLst/>
              <a:ahLst/>
              <a:cxnLst/>
              <a:rect l="l" t="t" r="r" b="b"/>
              <a:pathLst>
                <a:path w="813263" h="1639438">
                  <a:moveTo>
                    <a:pt x="90920" y="0"/>
                  </a:moveTo>
                  <a:lnTo>
                    <a:pt x="722343" y="0"/>
                  </a:lnTo>
                  <a:cubicBezTo>
                    <a:pt x="772557" y="0"/>
                    <a:pt x="813263" y="40706"/>
                    <a:pt x="813263" y="90920"/>
                  </a:cubicBezTo>
                  <a:lnTo>
                    <a:pt x="813263" y="1548518"/>
                  </a:lnTo>
                  <a:cubicBezTo>
                    <a:pt x="813263" y="1572631"/>
                    <a:pt x="803684" y="1595757"/>
                    <a:pt x="786633" y="1612808"/>
                  </a:cubicBezTo>
                  <a:cubicBezTo>
                    <a:pt x="769583" y="1629859"/>
                    <a:pt x="746457" y="1639438"/>
                    <a:pt x="722343" y="1639438"/>
                  </a:cubicBezTo>
                  <a:lnTo>
                    <a:pt x="90920" y="1639438"/>
                  </a:lnTo>
                  <a:cubicBezTo>
                    <a:pt x="40706" y="1639438"/>
                    <a:pt x="0" y="1598731"/>
                    <a:pt x="0" y="1548518"/>
                  </a:cubicBezTo>
                  <a:lnTo>
                    <a:pt x="0" y="90920"/>
                  </a:lnTo>
                  <a:cubicBezTo>
                    <a:pt x="0" y="66807"/>
                    <a:pt x="9579" y="43681"/>
                    <a:pt x="26630" y="26630"/>
                  </a:cubicBezTo>
                  <a:cubicBezTo>
                    <a:pt x="43681" y="9579"/>
                    <a:pt x="66807" y="0"/>
                    <a:pt x="90920" y="0"/>
                  </a:cubicBezTo>
                  <a:close/>
                </a:path>
              </a:pathLst>
            </a:custGeom>
            <a:solidFill>
              <a:srgbClr val="EAC6EC"/>
            </a:solidFill>
            <a:ln cap="rnd">
              <a:noFill/>
              <a:prstDash val="solid"/>
              <a:round/>
            </a:ln>
          </p:spPr>
          <p:txBody>
            <a:bodyPr/>
            <a:lstStyle/>
            <a:p>
              <a:endParaRPr lang="en-US"/>
            </a:p>
          </p:txBody>
        </p:sp>
        <p:sp>
          <p:nvSpPr>
            <p:cNvPr id="75" name="TextBox 75"/>
            <p:cNvSpPr txBox="1"/>
            <p:nvPr/>
          </p:nvSpPr>
          <p:spPr>
            <a:xfrm>
              <a:off x="0" y="-28575"/>
              <a:ext cx="813263" cy="1668013"/>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76" name="Group 76"/>
          <p:cNvGrpSpPr/>
          <p:nvPr/>
        </p:nvGrpSpPr>
        <p:grpSpPr>
          <a:xfrm>
            <a:off x="5642530" y="3160259"/>
            <a:ext cx="2724819" cy="5369636"/>
            <a:chOff x="0" y="0"/>
            <a:chExt cx="813263" cy="1602649"/>
          </a:xfrm>
        </p:grpSpPr>
        <p:sp>
          <p:nvSpPr>
            <p:cNvPr id="77" name="Freeform 77"/>
            <p:cNvSpPr/>
            <p:nvPr/>
          </p:nvSpPr>
          <p:spPr>
            <a:xfrm>
              <a:off x="0" y="0"/>
              <a:ext cx="813263" cy="1602649"/>
            </a:xfrm>
            <a:custGeom>
              <a:avLst/>
              <a:gdLst/>
              <a:ahLst/>
              <a:cxnLst/>
              <a:rect l="l" t="t" r="r" b="b"/>
              <a:pathLst>
                <a:path w="813263" h="1602649">
                  <a:moveTo>
                    <a:pt x="90920" y="0"/>
                  </a:moveTo>
                  <a:lnTo>
                    <a:pt x="722343" y="0"/>
                  </a:lnTo>
                  <a:cubicBezTo>
                    <a:pt x="772557" y="0"/>
                    <a:pt x="813263" y="40706"/>
                    <a:pt x="813263" y="90920"/>
                  </a:cubicBezTo>
                  <a:lnTo>
                    <a:pt x="813263" y="1511729"/>
                  </a:lnTo>
                  <a:cubicBezTo>
                    <a:pt x="813263" y="1535842"/>
                    <a:pt x="803684" y="1558968"/>
                    <a:pt x="786633" y="1576019"/>
                  </a:cubicBezTo>
                  <a:cubicBezTo>
                    <a:pt x="769583" y="1593070"/>
                    <a:pt x="746457" y="1602649"/>
                    <a:pt x="722343" y="1602649"/>
                  </a:cubicBezTo>
                  <a:lnTo>
                    <a:pt x="90920" y="1602649"/>
                  </a:lnTo>
                  <a:cubicBezTo>
                    <a:pt x="40706" y="1602649"/>
                    <a:pt x="0" y="1561943"/>
                    <a:pt x="0" y="1511729"/>
                  </a:cubicBezTo>
                  <a:lnTo>
                    <a:pt x="0" y="90920"/>
                  </a:lnTo>
                  <a:cubicBezTo>
                    <a:pt x="0" y="66807"/>
                    <a:pt x="9579" y="43681"/>
                    <a:pt x="26630" y="26630"/>
                  </a:cubicBezTo>
                  <a:cubicBezTo>
                    <a:pt x="43681" y="9579"/>
                    <a:pt x="66807" y="0"/>
                    <a:pt x="90920" y="0"/>
                  </a:cubicBezTo>
                  <a:close/>
                </a:path>
              </a:pathLst>
            </a:custGeom>
            <a:solidFill>
              <a:srgbClr val="BEDEB9"/>
            </a:solidFill>
            <a:ln cap="rnd">
              <a:noFill/>
              <a:prstDash val="solid"/>
              <a:round/>
            </a:ln>
          </p:spPr>
          <p:txBody>
            <a:bodyPr/>
            <a:lstStyle/>
            <a:p>
              <a:endParaRPr lang="en-US"/>
            </a:p>
          </p:txBody>
        </p:sp>
        <p:sp>
          <p:nvSpPr>
            <p:cNvPr id="78" name="TextBox 78"/>
            <p:cNvSpPr txBox="1"/>
            <p:nvPr/>
          </p:nvSpPr>
          <p:spPr>
            <a:xfrm>
              <a:off x="0" y="-28575"/>
              <a:ext cx="813263" cy="1631224"/>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79" name="Group 79"/>
          <p:cNvGrpSpPr/>
          <p:nvPr/>
        </p:nvGrpSpPr>
        <p:grpSpPr>
          <a:xfrm>
            <a:off x="13486812" y="3036999"/>
            <a:ext cx="2724819" cy="5492896"/>
            <a:chOff x="0" y="0"/>
            <a:chExt cx="813263" cy="1639438"/>
          </a:xfrm>
        </p:grpSpPr>
        <p:sp>
          <p:nvSpPr>
            <p:cNvPr id="80" name="Freeform 80"/>
            <p:cNvSpPr/>
            <p:nvPr/>
          </p:nvSpPr>
          <p:spPr>
            <a:xfrm>
              <a:off x="0" y="0"/>
              <a:ext cx="813263" cy="1639438"/>
            </a:xfrm>
            <a:custGeom>
              <a:avLst/>
              <a:gdLst/>
              <a:ahLst/>
              <a:cxnLst/>
              <a:rect l="l" t="t" r="r" b="b"/>
              <a:pathLst>
                <a:path w="813263" h="1639438">
                  <a:moveTo>
                    <a:pt x="90920" y="0"/>
                  </a:moveTo>
                  <a:lnTo>
                    <a:pt x="722343" y="0"/>
                  </a:lnTo>
                  <a:cubicBezTo>
                    <a:pt x="772557" y="0"/>
                    <a:pt x="813263" y="40706"/>
                    <a:pt x="813263" y="90920"/>
                  </a:cubicBezTo>
                  <a:lnTo>
                    <a:pt x="813263" y="1548518"/>
                  </a:lnTo>
                  <a:cubicBezTo>
                    <a:pt x="813263" y="1572631"/>
                    <a:pt x="803684" y="1595757"/>
                    <a:pt x="786633" y="1612808"/>
                  </a:cubicBezTo>
                  <a:cubicBezTo>
                    <a:pt x="769583" y="1629859"/>
                    <a:pt x="746457" y="1639438"/>
                    <a:pt x="722343" y="1639438"/>
                  </a:cubicBezTo>
                  <a:lnTo>
                    <a:pt x="90920" y="1639438"/>
                  </a:lnTo>
                  <a:cubicBezTo>
                    <a:pt x="40706" y="1639438"/>
                    <a:pt x="0" y="1598731"/>
                    <a:pt x="0" y="1548518"/>
                  </a:cubicBezTo>
                  <a:lnTo>
                    <a:pt x="0" y="90920"/>
                  </a:lnTo>
                  <a:cubicBezTo>
                    <a:pt x="0" y="66807"/>
                    <a:pt x="9579" y="43681"/>
                    <a:pt x="26630" y="26630"/>
                  </a:cubicBezTo>
                  <a:cubicBezTo>
                    <a:pt x="43681" y="9579"/>
                    <a:pt x="66807" y="0"/>
                    <a:pt x="90920" y="0"/>
                  </a:cubicBezTo>
                  <a:close/>
                </a:path>
              </a:pathLst>
            </a:custGeom>
            <a:solidFill>
              <a:srgbClr val="EEC6C6"/>
            </a:solidFill>
            <a:ln cap="rnd">
              <a:noFill/>
              <a:prstDash val="solid"/>
              <a:round/>
            </a:ln>
          </p:spPr>
          <p:txBody>
            <a:bodyPr/>
            <a:lstStyle/>
            <a:p>
              <a:endParaRPr lang="en-US"/>
            </a:p>
          </p:txBody>
        </p:sp>
        <p:sp>
          <p:nvSpPr>
            <p:cNvPr id="81" name="TextBox 81"/>
            <p:cNvSpPr txBox="1"/>
            <p:nvPr/>
          </p:nvSpPr>
          <p:spPr>
            <a:xfrm>
              <a:off x="0" y="-28575"/>
              <a:ext cx="813263" cy="1668013"/>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82" name="Group 82"/>
          <p:cNvGrpSpPr/>
          <p:nvPr/>
        </p:nvGrpSpPr>
        <p:grpSpPr>
          <a:xfrm>
            <a:off x="3508088" y="2324100"/>
            <a:ext cx="1672318" cy="1672318"/>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AB23"/>
            </a:solidFill>
            <a:ln w="133350" cap="sq">
              <a:solidFill>
                <a:srgbClr val="FFFFFF"/>
              </a:solidFill>
              <a:prstDash val="solid"/>
              <a:miter/>
            </a:ln>
          </p:spPr>
          <p:txBody>
            <a:bodyPr/>
            <a:lstStyle/>
            <a:p>
              <a:endParaRPr lang="en-US"/>
            </a:p>
          </p:txBody>
        </p:sp>
        <p:sp>
          <p:nvSpPr>
            <p:cNvPr id="84" name="TextBox 84"/>
            <p:cNvSpPr txBox="1"/>
            <p:nvPr/>
          </p:nvSpPr>
          <p:spPr>
            <a:xfrm>
              <a:off x="76200" y="47625"/>
              <a:ext cx="660400" cy="688975"/>
            </a:xfrm>
            <a:prstGeom prst="rect">
              <a:avLst/>
            </a:prstGeom>
          </p:spPr>
          <p:txBody>
            <a:bodyPr lIns="50800" tIns="50800" rIns="50800" bIns="50800" rtlCol="0" anchor="ctr"/>
            <a:lstStyle/>
            <a:p>
              <a:pPr algn="ctr">
                <a:lnSpc>
                  <a:spcPts val="2288"/>
                </a:lnSpc>
              </a:pPr>
              <a:endParaRPr/>
            </a:p>
          </p:txBody>
        </p:sp>
      </p:grpSp>
      <p:grpSp>
        <p:nvGrpSpPr>
          <p:cNvPr id="85" name="Group 85"/>
          <p:cNvGrpSpPr/>
          <p:nvPr/>
        </p:nvGrpSpPr>
        <p:grpSpPr>
          <a:xfrm>
            <a:off x="11367478" y="2352274"/>
            <a:ext cx="1672318" cy="1672318"/>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3FA3"/>
            </a:solidFill>
            <a:ln w="133350" cap="sq">
              <a:solidFill>
                <a:srgbClr val="FFFFFF"/>
              </a:solidFill>
              <a:prstDash val="solid"/>
              <a:miter/>
            </a:ln>
          </p:spPr>
          <p:txBody>
            <a:bodyPr/>
            <a:lstStyle/>
            <a:p>
              <a:endParaRPr lang="en-US"/>
            </a:p>
          </p:txBody>
        </p:sp>
        <p:sp>
          <p:nvSpPr>
            <p:cNvPr id="87" name="TextBox 87"/>
            <p:cNvSpPr txBox="1"/>
            <p:nvPr/>
          </p:nvSpPr>
          <p:spPr>
            <a:xfrm>
              <a:off x="76200" y="47625"/>
              <a:ext cx="660400" cy="688975"/>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88" name="Group 88"/>
          <p:cNvGrpSpPr/>
          <p:nvPr/>
        </p:nvGrpSpPr>
        <p:grpSpPr>
          <a:xfrm>
            <a:off x="7428909" y="2352274"/>
            <a:ext cx="1672318" cy="1672318"/>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9C25"/>
            </a:solidFill>
            <a:ln w="133350" cap="sq">
              <a:solidFill>
                <a:srgbClr val="FFFFFF"/>
              </a:solidFill>
              <a:prstDash val="solid"/>
              <a:miter/>
            </a:ln>
          </p:spPr>
          <p:txBody>
            <a:bodyPr/>
            <a:lstStyle/>
            <a:p>
              <a:endParaRPr lang="en-US"/>
            </a:p>
          </p:txBody>
        </p:sp>
        <p:sp>
          <p:nvSpPr>
            <p:cNvPr id="90" name="TextBox 90"/>
            <p:cNvSpPr txBox="1"/>
            <p:nvPr/>
          </p:nvSpPr>
          <p:spPr>
            <a:xfrm>
              <a:off x="76200" y="47625"/>
              <a:ext cx="660400" cy="688975"/>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91" name="Group 91"/>
          <p:cNvGrpSpPr/>
          <p:nvPr/>
        </p:nvGrpSpPr>
        <p:grpSpPr>
          <a:xfrm>
            <a:off x="15274328" y="2352274"/>
            <a:ext cx="1672318" cy="1672318"/>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4423"/>
            </a:solidFill>
            <a:ln w="133350" cap="sq">
              <a:solidFill>
                <a:srgbClr val="FFFFFF"/>
              </a:solidFill>
              <a:prstDash val="solid"/>
              <a:miter/>
            </a:ln>
          </p:spPr>
          <p:txBody>
            <a:bodyPr/>
            <a:lstStyle/>
            <a:p>
              <a:endParaRPr lang="en-US"/>
            </a:p>
          </p:txBody>
        </p:sp>
        <p:sp>
          <p:nvSpPr>
            <p:cNvPr id="93" name="TextBox 93"/>
            <p:cNvSpPr txBox="1"/>
            <p:nvPr/>
          </p:nvSpPr>
          <p:spPr>
            <a:xfrm>
              <a:off x="76200" y="47625"/>
              <a:ext cx="660400" cy="688975"/>
            </a:xfrm>
            <a:prstGeom prst="rect">
              <a:avLst/>
            </a:prstGeom>
          </p:spPr>
          <p:txBody>
            <a:bodyPr lIns="50800" tIns="50800" rIns="50800" bIns="50800" rtlCol="0" anchor="ctr"/>
            <a:lstStyle/>
            <a:p>
              <a:pPr marL="0" lvl="0" indent="0" algn="ctr">
                <a:lnSpc>
                  <a:spcPts val="2288"/>
                </a:lnSpc>
                <a:spcBef>
                  <a:spcPct val="0"/>
                </a:spcBef>
              </a:pPr>
              <a:endParaRPr/>
            </a:p>
          </p:txBody>
        </p:sp>
      </p:grpSp>
      <p:sp>
        <p:nvSpPr>
          <p:cNvPr id="94" name="Freeform 94"/>
          <p:cNvSpPr/>
          <p:nvPr/>
        </p:nvSpPr>
        <p:spPr>
          <a:xfrm>
            <a:off x="3954359" y="2755493"/>
            <a:ext cx="808664" cy="808664"/>
          </a:xfrm>
          <a:custGeom>
            <a:avLst/>
            <a:gdLst/>
            <a:ahLst/>
            <a:cxnLst/>
            <a:rect l="l" t="t" r="r" b="b"/>
            <a:pathLst>
              <a:path w="808664" h="808664">
                <a:moveTo>
                  <a:pt x="0" y="0"/>
                </a:moveTo>
                <a:lnTo>
                  <a:pt x="808664" y="0"/>
                </a:lnTo>
                <a:lnTo>
                  <a:pt x="808664" y="808664"/>
                </a:lnTo>
                <a:lnTo>
                  <a:pt x="0" y="80866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95" name="Freeform 95"/>
          <p:cNvSpPr/>
          <p:nvPr/>
        </p:nvSpPr>
        <p:spPr>
          <a:xfrm>
            <a:off x="11796441" y="2856456"/>
            <a:ext cx="814394" cy="764050"/>
          </a:xfrm>
          <a:custGeom>
            <a:avLst/>
            <a:gdLst/>
            <a:ahLst/>
            <a:cxnLst/>
            <a:rect l="l" t="t" r="r" b="b"/>
            <a:pathLst>
              <a:path w="814394" h="764050">
                <a:moveTo>
                  <a:pt x="0" y="0"/>
                </a:moveTo>
                <a:lnTo>
                  <a:pt x="814394" y="0"/>
                </a:lnTo>
                <a:lnTo>
                  <a:pt x="814394" y="764049"/>
                </a:lnTo>
                <a:lnTo>
                  <a:pt x="0" y="76404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6" name="Freeform 96"/>
          <p:cNvSpPr/>
          <p:nvPr/>
        </p:nvSpPr>
        <p:spPr>
          <a:xfrm>
            <a:off x="15678415" y="2756362"/>
            <a:ext cx="864143" cy="864143"/>
          </a:xfrm>
          <a:custGeom>
            <a:avLst/>
            <a:gdLst/>
            <a:ahLst/>
            <a:cxnLst/>
            <a:rect l="l" t="t" r="r" b="b"/>
            <a:pathLst>
              <a:path w="864143" h="864143">
                <a:moveTo>
                  <a:pt x="0" y="0"/>
                </a:moveTo>
                <a:lnTo>
                  <a:pt x="864143" y="0"/>
                </a:lnTo>
                <a:lnTo>
                  <a:pt x="864143" y="864143"/>
                </a:lnTo>
                <a:lnTo>
                  <a:pt x="0" y="86414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nvGrpSpPr>
          <p:cNvPr id="97" name="Group 97"/>
          <p:cNvGrpSpPr/>
          <p:nvPr/>
        </p:nvGrpSpPr>
        <p:grpSpPr>
          <a:xfrm>
            <a:off x="5552920" y="8348336"/>
            <a:ext cx="831648" cy="917681"/>
            <a:chOff x="0" y="0"/>
            <a:chExt cx="736600" cy="812800"/>
          </a:xfrm>
        </p:grpSpPr>
        <p:sp>
          <p:nvSpPr>
            <p:cNvPr id="98" name="Freeform 98"/>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139C25"/>
            </a:solidFill>
            <a:ln w="95250" cap="sq">
              <a:solidFill>
                <a:srgbClr val="FFFFFF"/>
              </a:solidFill>
              <a:prstDash val="solid"/>
              <a:miter/>
            </a:ln>
          </p:spPr>
          <p:txBody>
            <a:bodyPr/>
            <a:lstStyle/>
            <a:p>
              <a:endParaRPr lang="en-US"/>
            </a:p>
          </p:txBody>
        </p:sp>
        <p:sp>
          <p:nvSpPr>
            <p:cNvPr id="99" name="TextBox 99"/>
            <p:cNvSpPr txBox="1"/>
            <p:nvPr/>
          </p:nvSpPr>
          <p:spPr>
            <a:xfrm>
              <a:off x="0" y="-28575"/>
              <a:ext cx="736600" cy="714375"/>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100" name="Group 100"/>
          <p:cNvGrpSpPr/>
          <p:nvPr/>
        </p:nvGrpSpPr>
        <p:grpSpPr>
          <a:xfrm>
            <a:off x="1628690" y="8348336"/>
            <a:ext cx="831648" cy="917681"/>
            <a:chOff x="0" y="0"/>
            <a:chExt cx="736600" cy="812800"/>
          </a:xfrm>
        </p:grpSpPr>
        <p:sp>
          <p:nvSpPr>
            <p:cNvPr id="101" name="Freeform 101"/>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E0AB23"/>
            </a:solidFill>
            <a:ln w="95250" cap="sq">
              <a:solidFill>
                <a:srgbClr val="FFFFFF"/>
              </a:solidFill>
              <a:prstDash val="solid"/>
              <a:miter/>
            </a:ln>
          </p:spPr>
          <p:txBody>
            <a:bodyPr/>
            <a:lstStyle/>
            <a:p>
              <a:endParaRPr lang="en-US"/>
            </a:p>
          </p:txBody>
        </p:sp>
        <p:sp>
          <p:nvSpPr>
            <p:cNvPr id="102" name="TextBox 102"/>
            <p:cNvSpPr txBox="1"/>
            <p:nvPr/>
          </p:nvSpPr>
          <p:spPr>
            <a:xfrm>
              <a:off x="0" y="-28575"/>
              <a:ext cx="736600" cy="714375"/>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103" name="Group 103"/>
          <p:cNvGrpSpPr/>
          <p:nvPr/>
        </p:nvGrpSpPr>
        <p:grpSpPr>
          <a:xfrm>
            <a:off x="13395393" y="8348336"/>
            <a:ext cx="831648" cy="917681"/>
            <a:chOff x="0" y="0"/>
            <a:chExt cx="736600" cy="812800"/>
          </a:xfrm>
        </p:grpSpPr>
        <p:sp>
          <p:nvSpPr>
            <p:cNvPr id="104" name="Freeform 10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E04423"/>
            </a:solidFill>
            <a:ln w="95250" cap="sq">
              <a:solidFill>
                <a:srgbClr val="FFFFFF"/>
              </a:solidFill>
              <a:prstDash val="solid"/>
              <a:miter/>
            </a:ln>
          </p:spPr>
          <p:txBody>
            <a:bodyPr/>
            <a:lstStyle/>
            <a:p>
              <a:endParaRPr lang="en-US"/>
            </a:p>
          </p:txBody>
        </p:sp>
        <p:sp>
          <p:nvSpPr>
            <p:cNvPr id="105" name="TextBox 105"/>
            <p:cNvSpPr txBox="1"/>
            <p:nvPr/>
          </p:nvSpPr>
          <p:spPr>
            <a:xfrm>
              <a:off x="0" y="-28575"/>
              <a:ext cx="736600" cy="714375"/>
            </a:xfrm>
            <a:prstGeom prst="rect">
              <a:avLst/>
            </a:prstGeom>
          </p:spPr>
          <p:txBody>
            <a:bodyPr lIns="50800" tIns="50800" rIns="50800" bIns="50800" rtlCol="0" anchor="ctr"/>
            <a:lstStyle/>
            <a:p>
              <a:pPr marL="0" lvl="0" indent="0" algn="ctr">
                <a:lnSpc>
                  <a:spcPts val="2288"/>
                </a:lnSpc>
                <a:spcBef>
                  <a:spcPct val="0"/>
                </a:spcBef>
              </a:pPr>
              <a:endParaRPr/>
            </a:p>
          </p:txBody>
        </p:sp>
      </p:grpSp>
      <p:grpSp>
        <p:nvGrpSpPr>
          <p:cNvPr id="106" name="Group 106"/>
          <p:cNvGrpSpPr/>
          <p:nvPr/>
        </p:nvGrpSpPr>
        <p:grpSpPr>
          <a:xfrm>
            <a:off x="9479562" y="8348336"/>
            <a:ext cx="831648" cy="917681"/>
            <a:chOff x="0" y="0"/>
            <a:chExt cx="736600" cy="812800"/>
          </a:xfrm>
        </p:grpSpPr>
        <p:sp>
          <p:nvSpPr>
            <p:cNvPr id="107" name="Freeform 107"/>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DE3FA3"/>
            </a:solidFill>
            <a:ln w="95250" cap="sq">
              <a:solidFill>
                <a:srgbClr val="FFFFFF"/>
              </a:solidFill>
              <a:prstDash val="solid"/>
              <a:miter/>
            </a:ln>
          </p:spPr>
          <p:txBody>
            <a:bodyPr/>
            <a:lstStyle/>
            <a:p>
              <a:endParaRPr lang="en-US"/>
            </a:p>
          </p:txBody>
        </p:sp>
        <p:sp>
          <p:nvSpPr>
            <p:cNvPr id="108" name="TextBox 108"/>
            <p:cNvSpPr txBox="1"/>
            <p:nvPr/>
          </p:nvSpPr>
          <p:spPr>
            <a:xfrm>
              <a:off x="0" y="-28575"/>
              <a:ext cx="736600" cy="714375"/>
            </a:xfrm>
            <a:prstGeom prst="rect">
              <a:avLst/>
            </a:prstGeom>
          </p:spPr>
          <p:txBody>
            <a:bodyPr lIns="50800" tIns="50800" rIns="50800" bIns="50800" rtlCol="0" anchor="ctr"/>
            <a:lstStyle/>
            <a:p>
              <a:pPr marL="0" lvl="0" indent="0" algn="ctr">
                <a:lnSpc>
                  <a:spcPts val="2288"/>
                </a:lnSpc>
                <a:spcBef>
                  <a:spcPct val="0"/>
                </a:spcBef>
              </a:pPr>
              <a:endParaRPr/>
            </a:p>
          </p:txBody>
        </p:sp>
      </p:grpSp>
      <p:sp>
        <p:nvSpPr>
          <p:cNvPr id="109" name="Freeform 109"/>
          <p:cNvSpPr/>
          <p:nvPr/>
        </p:nvSpPr>
        <p:spPr>
          <a:xfrm>
            <a:off x="7799681" y="2756362"/>
            <a:ext cx="807794" cy="807794"/>
          </a:xfrm>
          <a:custGeom>
            <a:avLst/>
            <a:gdLst/>
            <a:ahLst/>
            <a:cxnLst/>
            <a:rect l="l" t="t" r="r" b="b"/>
            <a:pathLst>
              <a:path w="807794" h="807794">
                <a:moveTo>
                  <a:pt x="0" y="0"/>
                </a:moveTo>
                <a:lnTo>
                  <a:pt x="807794" y="0"/>
                </a:lnTo>
                <a:lnTo>
                  <a:pt x="807794" y="807795"/>
                </a:lnTo>
                <a:lnTo>
                  <a:pt x="0" y="8077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10" name="TextBox 110"/>
          <p:cNvSpPr txBox="1"/>
          <p:nvPr/>
        </p:nvSpPr>
        <p:spPr>
          <a:xfrm>
            <a:off x="5813301" y="8551228"/>
            <a:ext cx="310885" cy="333375"/>
          </a:xfrm>
          <a:prstGeom prst="rect">
            <a:avLst/>
          </a:prstGeom>
        </p:spPr>
        <p:txBody>
          <a:bodyPr lIns="0" tIns="0" rIns="0" bIns="0" rtlCol="0" anchor="t">
            <a:spAutoFit/>
          </a:bodyPr>
          <a:lstStyle/>
          <a:p>
            <a:pPr marL="0" lvl="0" indent="0" algn="ctr">
              <a:lnSpc>
                <a:spcPts val="2640"/>
              </a:lnSpc>
              <a:spcBef>
                <a:spcPct val="0"/>
              </a:spcBef>
            </a:pPr>
            <a:r>
              <a:rPr lang="en-US" sz="2200" b="1" dirty="0">
                <a:solidFill>
                  <a:srgbClr val="FFFFFF"/>
                </a:solidFill>
                <a:latin typeface="Source Sans Pro Bold"/>
                <a:ea typeface="Source Sans Pro Bold"/>
                <a:cs typeface="Source Sans Pro Bold"/>
                <a:sym typeface="Source Sans Pro Bold"/>
              </a:rPr>
              <a:t>3</a:t>
            </a:r>
          </a:p>
        </p:txBody>
      </p:sp>
      <p:sp>
        <p:nvSpPr>
          <p:cNvPr id="111" name="TextBox 111"/>
          <p:cNvSpPr txBox="1"/>
          <p:nvPr/>
        </p:nvSpPr>
        <p:spPr>
          <a:xfrm>
            <a:off x="1889071" y="8551228"/>
            <a:ext cx="310885" cy="333375"/>
          </a:xfrm>
          <a:prstGeom prst="rect">
            <a:avLst/>
          </a:prstGeom>
        </p:spPr>
        <p:txBody>
          <a:bodyPr lIns="0" tIns="0" rIns="0" bIns="0" rtlCol="0" anchor="t">
            <a:spAutoFit/>
          </a:bodyPr>
          <a:lstStyle/>
          <a:p>
            <a:pPr marL="0" lvl="0" indent="0" algn="ctr">
              <a:lnSpc>
                <a:spcPts val="2640"/>
              </a:lnSpc>
              <a:spcBef>
                <a:spcPct val="0"/>
              </a:spcBef>
            </a:pPr>
            <a:r>
              <a:rPr lang="en-US" sz="2200" b="1" dirty="0">
                <a:solidFill>
                  <a:srgbClr val="FFFFFF"/>
                </a:solidFill>
                <a:latin typeface="Source Sans Pro Bold"/>
                <a:ea typeface="Source Sans Pro Bold"/>
                <a:cs typeface="Source Sans Pro Bold"/>
                <a:sym typeface="Source Sans Pro Bold"/>
              </a:rPr>
              <a:t>4</a:t>
            </a:r>
          </a:p>
        </p:txBody>
      </p:sp>
      <p:sp>
        <p:nvSpPr>
          <p:cNvPr id="112" name="TextBox 112"/>
          <p:cNvSpPr txBox="1"/>
          <p:nvPr/>
        </p:nvSpPr>
        <p:spPr>
          <a:xfrm>
            <a:off x="13655775" y="8551228"/>
            <a:ext cx="310885" cy="333375"/>
          </a:xfrm>
          <a:prstGeom prst="rect">
            <a:avLst/>
          </a:prstGeom>
        </p:spPr>
        <p:txBody>
          <a:bodyPr lIns="0" tIns="0" rIns="0" bIns="0" rtlCol="0" anchor="t">
            <a:spAutoFit/>
          </a:bodyPr>
          <a:lstStyle/>
          <a:p>
            <a:pPr marL="0" lvl="0" indent="0" algn="ctr">
              <a:lnSpc>
                <a:spcPts val="2640"/>
              </a:lnSpc>
              <a:spcBef>
                <a:spcPct val="0"/>
              </a:spcBef>
            </a:pPr>
            <a:r>
              <a:rPr lang="en-US" sz="2200" b="1" dirty="0">
                <a:solidFill>
                  <a:srgbClr val="FFFFFF"/>
                </a:solidFill>
                <a:latin typeface="Source Sans Pro Bold"/>
                <a:ea typeface="Source Sans Pro Bold"/>
                <a:cs typeface="Source Sans Pro Bold"/>
                <a:sym typeface="Source Sans Pro Bold"/>
              </a:rPr>
              <a:t>1</a:t>
            </a:r>
          </a:p>
        </p:txBody>
      </p:sp>
      <p:sp>
        <p:nvSpPr>
          <p:cNvPr id="113" name="TextBox 113"/>
          <p:cNvSpPr txBox="1"/>
          <p:nvPr/>
        </p:nvSpPr>
        <p:spPr>
          <a:xfrm>
            <a:off x="9739944" y="8551228"/>
            <a:ext cx="310885" cy="333375"/>
          </a:xfrm>
          <a:prstGeom prst="rect">
            <a:avLst/>
          </a:prstGeom>
        </p:spPr>
        <p:txBody>
          <a:bodyPr lIns="0" tIns="0" rIns="0" bIns="0" rtlCol="0" anchor="t">
            <a:spAutoFit/>
          </a:bodyPr>
          <a:lstStyle/>
          <a:p>
            <a:pPr marL="0" lvl="0" indent="0" algn="ctr">
              <a:lnSpc>
                <a:spcPts val="2640"/>
              </a:lnSpc>
              <a:spcBef>
                <a:spcPct val="0"/>
              </a:spcBef>
            </a:pPr>
            <a:r>
              <a:rPr lang="en-US" sz="2200" b="1" dirty="0">
                <a:solidFill>
                  <a:srgbClr val="FFFFFF"/>
                </a:solidFill>
                <a:latin typeface="Source Sans Pro Bold"/>
                <a:ea typeface="Source Sans Pro Bold"/>
                <a:cs typeface="Source Sans Pro Bold"/>
                <a:sym typeface="Source Sans Pro Bold"/>
              </a:rPr>
              <a:t>2</a:t>
            </a:r>
          </a:p>
        </p:txBody>
      </p:sp>
      <p:sp>
        <p:nvSpPr>
          <p:cNvPr id="117" name="TextBox 117"/>
          <p:cNvSpPr txBox="1"/>
          <p:nvPr/>
        </p:nvSpPr>
        <p:spPr>
          <a:xfrm>
            <a:off x="13756200" y="3805272"/>
            <a:ext cx="2041024" cy="1354217"/>
          </a:xfrm>
          <a:prstGeom prst="rect">
            <a:avLst/>
          </a:prstGeom>
        </p:spPr>
        <p:txBody>
          <a:bodyPr lIns="0" tIns="0" rIns="0" bIns="0" rtlCol="0" anchor="t">
            <a:spAutoFit/>
          </a:bodyPr>
          <a:lstStyle/>
          <a:p>
            <a:pPr algn="ctr">
              <a:defRPr/>
            </a:pPr>
            <a:r>
              <a:rPr lang="ar-SA" sz="4400" b="1" dirty="0">
                <a:latin typeface="Tajawal Bold"/>
                <a:ea typeface="Tajawal Bold"/>
                <a:cs typeface="Tajawal Bold"/>
                <a:rtl/>
              </a:rPr>
              <a:t>الإدارة العامة</a:t>
            </a:r>
            <a:endParaRPr lang="en-US" sz="4400" b="1" dirty="0">
              <a:latin typeface="Tajawal Bold"/>
              <a:ea typeface="Tajawal Bold"/>
              <a:cs typeface="Tajawal Bold"/>
              <a:rtl/>
            </a:endParaRPr>
          </a:p>
        </p:txBody>
      </p:sp>
      <p:sp>
        <p:nvSpPr>
          <p:cNvPr id="121" name="TextBox 121"/>
          <p:cNvSpPr txBox="1"/>
          <p:nvPr/>
        </p:nvSpPr>
        <p:spPr>
          <a:xfrm>
            <a:off x="13563600" y="5176872"/>
            <a:ext cx="2514600" cy="3046988"/>
          </a:xfrm>
          <a:prstGeom prst="rect">
            <a:avLst/>
          </a:prstGeom>
        </p:spPr>
        <p:txBody>
          <a:bodyPr wrap="square" lIns="0" tIns="0" rIns="0" bIns="0" rtlCol="0" anchor="t">
            <a:spAutoFit/>
          </a:bodyPr>
          <a:lstStyle/>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مختصة بتنفيذ الخطط والسياسات التي تضعها الحكومة. </a:t>
            </a:r>
            <a:endParaRPr lang="en-US" altLang="en-US" dirty="0">
              <a:latin typeface="Tajawal" panose="00000500000000000000" pitchFamily="2" charset="-78"/>
              <a:cs typeface="Tajawal" panose="00000500000000000000" pitchFamily="2" charset="-78"/>
            </a:endParaRPr>
          </a:p>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وتوضع أهداف ومهام هذه المنظمات من الدولة وفق خططها الوطنية. </a:t>
            </a:r>
            <a:endParaRPr lang="en-US" altLang="en-US" dirty="0">
              <a:latin typeface="Tajawal" panose="00000500000000000000" pitchFamily="2" charset="-78"/>
              <a:cs typeface="Tajawal" panose="00000500000000000000" pitchFamily="2" charset="-78"/>
            </a:endParaRPr>
          </a:p>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وتشمل جميع الأنشطة والخدمات التي تقدمها الدولة عبر هيئاتها ومؤسساتها ووزاراتها.</a:t>
            </a:r>
          </a:p>
        </p:txBody>
      </p:sp>
      <p:grpSp>
        <p:nvGrpSpPr>
          <p:cNvPr id="122" name="Group 121"/>
          <p:cNvGrpSpPr/>
          <p:nvPr/>
        </p:nvGrpSpPr>
        <p:grpSpPr>
          <a:xfrm>
            <a:off x="17259300" y="0"/>
            <a:ext cx="1694792" cy="10287000"/>
            <a:chOff x="0" y="0"/>
            <a:chExt cx="446365" cy="2709333"/>
          </a:xfrm>
        </p:grpSpPr>
        <p:sp>
          <p:nvSpPr>
            <p:cNvPr id="123" name="Freeform 12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4" name="TextBox 123"/>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32" name="Rounded Rectangle 131"/>
          <p:cNvSpPr/>
          <p:nvPr/>
        </p:nvSpPr>
        <p:spPr>
          <a:xfrm>
            <a:off x="5839726"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51"/>
          <p:cNvSpPr txBox="1"/>
          <p:nvPr/>
        </p:nvSpPr>
        <p:spPr>
          <a:xfrm>
            <a:off x="6268169" y="276225"/>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مجالات الإدارة</a:t>
            </a:r>
          </a:p>
        </p:txBody>
      </p:sp>
      <p:grpSp>
        <p:nvGrpSpPr>
          <p:cNvPr id="134" name="Group 38"/>
          <p:cNvGrpSpPr/>
          <p:nvPr/>
        </p:nvGrpSpPr>
        <p:grpSpPr>
          <a:xfrm>
            <a:off x="0" y="0"/>
            <a:ext cx="1028700" cy="1028700"/>
            <a:chOff x="0" y="0"/>
            <a:chExt cx="812800" cy="812800"/>
          </a:xfrm>
        </p:grpSpPr>
        <p:sp>
          <p:nvSpPr>
            <p:cNvPr id="135"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36"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8" name="Group 8"/>
          <p:cNvGrpSpPr/>
          <p:nvPr/>
        </p:nvGrpSpPr>
        <p:grpSpPr>
          <a:xfrm>
            <a:off x="0" y="6690087"/>
            <a:ext cx="1028700" cy="3177813"/>
            <a:chOff x="0" y="0"/>
            <a:chExt cx="812800" cy="2510865"/>
          </a:xfrm>
        </p:grpSpPr>
        <p:sp>
          <p:nvSpPr>
            <p:cNvPr id="13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4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41" name="TextBox 117"/>
          <p:cNvSpPr txBox="1"/>
          <p:nvPr/>
        </p:nvSpPr>
        <p:spPr>
          <a:xfrm>
            <a:off x="9870000" y="3805272"/>
            <a:ext cx="2041024" cy="1354217"/>
          </a:xfrm>
          <a:prstGeom prst="rect">
            <a:avLst/>
          </a:prstGeom>
        </p:spPr>
        <p:txBody>
          <a:bodyPr lIns="0" tIns="0" rIns="0" bIns="0" rtlCol="0" anchor="t">
            <a:spAutoFit/>
          </a:bodyPr>
          <a:lstStyle/>
          <a:p>
            <a:pPr algn="ctr">
              <a:defRPr/>
            </a:pPr>
            <a:r>
              <a:rPr lang="ar-SA" sz="4400" b="1" dirty="0">
                <a:latin typeface="Tajawal Bold"/>
                <a:ea typeface="Tajawal Bold"/>
                <a:cs typeface="Tajawal Bold"/>
                <a:rtl/>
              </a:rPr>
              <a:t>إدارة الأعمال</a:t>
            </a:r>
          </a:p>
        </p:txBody>
      </p:sp>
      <p:sp>
        <p:nvSpPr>
          <p:cNvPr id="142" name="TextBox 121"/>
          <p:cNvSpPr txBox="1"/>
          <p:nvPr/>
        </p:nvSpPr>
        <p:spPr>
          <a:xfrm>
            <a:off x="9677400" y="5176872"/>
            <a:ext cx="2514600" cy="2215991"/>
          </a:xfrm>
          <a:prstGeom prst="rect">
            <a:avLst/>
          </a:prstGeom>
        </p:spPr>
        <p:txBody>
          <a:bodyPr wrap="square" lIns="0" tIns="0" rIns="0" bIns="0" rtlCol="0" anchor="t">
            <a:spAutoFit/>
          </a:bodyPr>
          <a:lstStyle/>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"الأنشطة الاقتصادية الهادفة لتحقيق الربح“</a:t>
            </a:r>
            <a:endParaRPr lang="en-US" altLang="en-US" dirty="0">
              <a:latin typeface="Tajawal" panose="00000500000000000000" pitchFamily="2" charset="-78"/>
              <a:cs typeface="Tajawal" panose="00000500000000000000" pitchFamily="2" charset="-78"/>
            </a:endParaRPr>
          </a:p>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 وتشمل المشروعات التجارية، </a:t>
            </a:r>
            <a:endParaRPr lang="en-US" altLang="en-US" dirty="0">
              <a:latin typeface="Tajawal" panose="00000500000000000000" pitchFamily="2" charset="-78"/>
              <a:cs typeface="Tajawal" panose="00000500000000000000" pitchFamily="2" charset="-78"/>
            </a:endParaRPr>
          </a:p>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وتتمثل في منشآت القطاع الخاص مثل الشركات والمؤسسات والمشروعات.</a:t>
            </a:r>
          </a:p>
        </p:txBody>
      </p:sp>
      <p:sp>
        <p:nvSpPr>
          <p:cNvPr id="143" name="TextBox 117"/>
          <p:cNvSpPr txBox="1"/>
          <p:nvPr/>
        </p:nvSpPr>
        <p:spPr>
          <a:xfrm>
            <a:off x="5791200" y="4110072"/>
            <a:ext cx="2514600" cy="738664"/>
          </a:xfrm>
          <a:prstGeom prst="rect">
            <a:avLst/>
          </a:prstGeom>
        </p:spPr>
        <p:txBody>
          <a:bodyPr wrap="square" lIns="0" tIns="0" rIns="0" bIns="0" rtlCol="0" anchor="t">
            <a:spAutoFit/>
          </a:bodyPr>
          <a:lstStyle/>
          <a:p>
            <a:pPr algn="ctr">
              <a:defRPr/>
            </a:pPr>
            <a:r>
              <a:rPr lang="ar-SA" sz="2400" b="1" dirty="0">
                <a:latin typeface="Tajawal Bold"/>
                <a:ea typeface="Tajawal Bold"/>
                <a:cs typeface="Tajawal Bold"/>
                <a:rtl/>
              </a:rPr>
              <a:t>إدارة المنظمات غير الهادفة للربح</a:t>
            </a:r>
          </a:p>
        </p:txBody>
      </p:sp>
      <p:sp>
        <p:nvSpPr>
          <p:cNvPr id="144" name="TextBox 121"/>
          <p:cNvSpPr txBox="1"/>
          <p:nvPr/>
        </p:nvSpPr>
        <p:spPr>
          <a:xfrm>
            <a:off x="5791200" y="5177884"/>
            <a:ext cx="2514600" cy="1661993"/>
          </a:xfrm>
          <a:prstGeom prst="rect">
            <a:avLst/>
          </a:prstGeom>
        </p:spPr>
        <p:txBody>
          <a:bodyPr wrap="square" lIns="0" tIns="0" rIns="0" bIns="0" rtlCol="0" anchor="t">
            <a:spAutoFit/>
          </a:bodyPr>
          <a:lstStyle/>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وتكرس هذه المنظمات نشاطها وخدماتها لخدمة قطاع محدد أو نشاط معين وفق تنظيمات إدارية لتحقيق أهدافها. </a:t>
            </a:r>
          </a:p>
        </p:txBody>
      </p:sp>
      <p:sp>
        <p:nvSpPr>
          <p:cNvPr id="145" name="TextBox 117"/>
          <p:cNvSpPr txBox="1"/>
          <p:nvPr/>
        </p:nvSpPr>
        <p:spPr>
          <a:xfrm>
            <a:off x="1752600" y="4110072"/>
            <a:ext cx="2819400" cy="861774"/>
          </a:xfrm>
          <a:prstGeom prst="rect">
            <a:avLst/>
          </a:prstGeom>
        </p:spPr>
        <p:txBody>
          <a:bodyPr wrap="square" lIns="0" tIns="0" rIns="0" bIns="0" rtlCol="0" anchor="t">
            <a:spAutoFit/>
          </a:bodyPr>
          <a:lstStyle/>
          <a:p>
            <a:pPr algn="ctr">
              <a:defRPr/>
            </a:pPr>
            <a:r>
              <a:rPr lang="ar-SA" sz="2800" b="1" dirty="0">
                <a:latin typeface="Tajawal Bold"/>
                <a:ea typeface="Tajawal Bold"/>
                <a:cs typeface="Tajawal Bold"/>
                <a:rtl/>
              </a:rPr>
              <a:t>الإدارة الإقليمية والدولية</a:t>
            </a:r>
          </a:p>
        </p:txBody>
      </p:sp>
      <p:sp>
        <p:nvSpPr>
          <p:cNvPr id="146" name="TextBox 121"/>
          <p:cNvSpPr txBox="1"/>
          <p:nvPr/>
        </p:nvSpPr>
        <p:spPr>
          <a:xfrm>
            <a:off x="1828800" y="5176872"/>
            <a:ext cx="2514600" cy="2215991"/>
          </a:xfrm>
          <a:prstGeom prst="rect">
            <a:avLst/>
          </a:prstGeom>
        </p:spPr>
        <p:txBody>
          <a:bodyPr wrap="square" lIns="0" tIns="0" rIns="0" bIns="0" rtlCol="0" anchor="t">
            <a:spAutoFit/>
          </a:bodyPr>
          <a:lstStyle/>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تختص المنظمات الدولية بالقضايا الدولية العامة دون أن يكون لها حدود جغرافية لأحد الدول، </a:t>
            </a:r>
            <a:endParaRPr lang="en-US" altLang="en-US" dirty="0">
              <a:latin typeface="Tajawal" panose="00000500000000000000" pitchFamily="2" charset="-78"/>
              <a:cs typeface="Tajawal" panose="00000500000000000000" pitchFamily="2" charset="-78"/>
            </a:endParaRPr>
          </a:p>
          <a:p>
            <a:pPr marL="285750" indent="-285750" algn="r" rtl="1">
              <a:lnSpc>
                <a:spcPct val="100000"/>
              </a:lnSpc>
              <a:spcBef>
                <a:spcPct val="0"/>
              </a:spcBef>
              <a:buFont typeface="Wingdings" panose="05000000000000000000" pitchFamily="2" charset="2"/>
              <a:buChar char="v"/>
            </a:pPr>
            <a:r>
              <a:rPr lang="ar-SA" altLang="en-US" dirty="0">
                <a:latin typeface="Tajawal" panose="00000500000000000000" pitchFamily="2" charset="-78"/>
                <a:cs typeface="Tajawal" panose="00000500000000000000" pitchFamily="2" charset="-78"/>
              </a:rPr>
              <a:t>وتهتم بنشاط معين ومجال محدد لا يتبع إلى أي من الحكومات. </a:t>
            </a:r>
          </a:p>
        </p:txBody>
      </p:sp>
      <p:sp>
        <p:nvSpPr>
          <p:cNvPr id="148" name="Freeform 11"/>
          <p:cNvSpPr/>
          <p:nvPr/>
        </p:nvSpPr>
        <p:spPr>
          <a:xfrm rot="2651781">
            <a:off x="9507228" y="9299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0"/>
            <a:stretch>
              <a:fillRect/>
            </a:stretch>
          </a:blipFill>
        </p:spPr>
        <p:txBody>
          <a:bodyPr/>
          <a:lstStyle/>
          <a:p>
            <a:endParaRPr lang="en-US"/>
          </a:p>
        </p:txBody>
      </p:sp>
      <p:sp>
        <p:nvSpPr>
          <p:cNvPr id="149" name="TextBox 148"/>
          <p:cNvSpPr txBox="1"/>
          <p:nvPr/>
        </p:nvSpPr>
        <p:spPr>
          <a:xfrm>
            <a:off x="9448800" y="9321225"/>
            <a:ext cx="686132" cy="523220"/>
          </a:xfrm>
          <a:prstGeom prst="rect">
            <a:avLst/>
          </a:prstGeom>
          <a:noFill/>
        </p:spPr>
        <p:txBody>
          <a:bodyPr wrap="square" rtlCol="0">
            <a:spAutoFit/>
          </a:bodyPr>
          <a:lstStyle/>
          <a:p>
            <a:pPr algn="ctr"/>
            <a:r>
              <a:rPr lang="ar-EG" sz="2800" b="1" dirty="0">
                <a:solidFill>
                  <a:schemeClr val="bg1"/>
                </a:solidFill>
              </a:rPr>
              <a:t>14</a:t>
            </a:r>
            <a:endParaRPr lang="en-US" sz="2800" b="1" dirty="0">
              <a:solidFill>
                <a:schemeClr val="bg1"/>
              </a:solidFill>
            </a:endParaRPr>
          </a:p>
        </p:txBody>
      </p:sp>
    </p:spTree>
    <p:extLst>
      <p:ext uri="{BB962C8B-B14F-4D97-AF65-F5344CB8AC3E}">
        <p14:creationId xmlns:p14="http://schemas.microsoft.com/office/powerpoint/2010/main" val="406598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8915400" y="1485900"/>
            <a:ext cx="7897249" cy="2410916"/>
          </a:xfrm>
          <a:prstGeom prst="rect">
            <a:avLst/>
          </a:prstGeom>
        </p:spPr>
        <p:txBody>
          <a:bodyPr wrap="square"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League Spartan"/>
                <a:rtl/>
              </a:rPr>
              <a:t>مشروعات الأعمال</a:t>
            </a:r>
          </a:p>
          <a:p>
            <a:pPr algn="just">
              <a:lnSpc>
                <a:spcPts val="9349"/>
              </a:lnSpc>
            </a:pPr>
            <a:endParaRPr lang="ar-EG" sz="8499" dirty="0">
              <a:solidFill>
                <a:srgbClr val="626953"/>
              </a:solidFill>
              <a:latin typeface="League Spartan"/>
              <a:ea typeface="League Spartan"/>
              <a:cs typeface="League Spartan"/>
              <a:sym typeface="League Spartan"/>
              <a:rtl/>
            </a:endParaRPr>
          </a:p>
        </p:txBody>
      </p:sp>
      <p:sp>
        <p:nvSpPr>
          <p:cNvPr id="17" name="TextBox 17"/>
          <p:cNvSpPr txBox="1"/>
          <p:nvPr/>
        </p:nvSpPr>
        <p:spPr>
          <a:xfrm>
            <a:off x="5481876" y="3086100"/>
            <a:ext cx="11769519" cy="6463308"/>
          </a:xfrm>
          <a:prstGeom prst="rect">
            <a:avLst/>
          </a:prstGeom>
        </p:spPr>
        <p:txBody>
          <a:bodyPr wrap="square" lIns="0" tIns="0" rIns="0" bIns="0" rtlCol="0" anchor="t">
            <a:spAutoFit/>
          </a:bodyPr>
          <a:lstStyle/>
          <a:p>
            <a:pPr marL="342900" indent="-342900" algn="r" rtl="1">
              <a:lnSpc>
                <a:spcPts val="5599"/>
              </a:lnSpc>
              <a:buFont typeface="Wingdings" panose="05000000000000000000" pitchFamily="2" charset="2"/>
              <a:buChar char="q"/>
            </a:pPr>
            <a:r>
              <a:rPr lang="ar-EG" sz="2800" dirty="0">
                <a:solidFill>
                  <a:srgbClr val="884106"/>
                </a:solidFill>
                <a:latin typeface="Tajawal Bold" panose="020B0604020202020204" charset="-78"/>
                <a:ea typeface="Poppins"/>
                <a:cs typeface="Tajawal Bold" panose="020B0604020202020204" charset="-78"/>
                <a:sym typeface="Poppins"/>
                <a:rtl/>
              </a:rPr>
              <a:t>هي المؤسسات والشركات التي يقيمها الأفراد والمجموعات لتحقيق الربح.</a:t>
            </a:r>
          </a:p>
          <a:p>
            <a:pPr algn="ctr" rtl="1">
              <a:lnSpc>
                <a:spcPts val="5599"/>
              </a:lnSpc>
            </a:pPr>
            <a:r>
              <a:rPr lang="ar-EG" sz="2800" dirty="0">
                <a:latin typeface="Tajawal Bold" panose="020B0604020202020204" charset="-78"/>
                <a:ea typeface="Poppins"/>
                <a:cs typeface="Tajawal Bold" panose="020B0604020202020204" charset="-78"/>
                <a:sym typeface="Poppins"/>
                <a:rtl/>
              </a:rPr>
              <a:t>هنالك شروط لكي نصف النشاط بأنه مشروع أعمال:</a:t>
            </a:r>
          </a:p>
          <a:p>
            <a:pPr marL="457200" indent="-457200" algn="r" rtl="1">
              <a:lnSpc>
                <a:spcPct val="200000"/>
              </a:lnSpc>
              <a:buFont typeface="+mj-lt"/>
              <a:buAutoNum type="arabicPeriod"/>
            </a:pPr>
            <a:r>
              <a:rPr lang="ar-EG" sz="2800" dirty="0">
                <a:latin typeface="Tajawal" panose="00000500000000000000" pitchFamily="2" charset="-78"/>
                <a:ea typeface="Poppins"/>
                <a:cs typeface="Tajawal" panose="00000500000000000000" pitchFamily="2" charset="-78"/>
                <a:sym typeface="Poppins"/>
                <a:rtl/>
              </a:rPr>
              <a:t>أن يقدم شيئاً نافعاً كأن تكون سلعة أو أن تقدم خدمة.</a:t>
            </a:r>
          </a:p>
          <a:p>
            <a:pPr marL="457200" indent="-457200" algn="r" rtl="1">
              <a:lnSpc>
                <a:spcPct val="200000"/>
              </a:lnSpc>
              <a:spcBef>
                <a:spcPct val="0"/>
              </a:spcBef>
              <a:buFont typeface="+mj-lt"/>
              <a:buAutoNum type="arabicPeriod"/>
            </a:pPr>
            <a:r>
              <a:rPr lang="ar-EG" sz="2800" dirty="0">
                <a:latin typeface="Tajawal" panose="00000500000000000000" pitchFamily="2" charset="-78"/>
                <a:ea typeface="Poppins"/>
                <a:cs typeface="Tajawal" panose="00000500000000000000" pitchFamily="2" charset="-78"/>
                <a:sym typeface="Poppins"/>
                <a:rtl/>
              </a:rPr>
              <a:t>أن يهدف إلى تحقيق الربح.</a:t>
            </a:r>
          </a:p>
          <a:p>
            <a:pPr marL="457200" indent="-457200" algn="r" rtl="1">
              <a:lnSpc>
                <a:spcPct val="200000"/>
              </a:lnSpc>
              <a:spcBef>
                <a:spcPct val="0"/>
              </a:spcBef>
              <a:buFont typeface="+mj-lt"/>
              <a:buAutoNum type="arabicPeriod"/>
            </a:pPr>
            <a:r>
              <a:rPr lang="ar-EG" sz="2800" dirty="0">
                <a:latin typeface="Tajawal" panose="00000500000000000000" pitchFamily="2" charset="-78"/>
                <a:ea typeface="Poppins"/>
                <a:cs typeface="Tajawal" panose="00000500000000000000" pitchFamily="2" charset="-78"/>
                <a:sym typeface="Poppins"/>
                <a:rtl/>
              </a:rPr>
              <a:t>أن يكون نشاطاَ يعتمد على المبادئ والأسس الاقتصادية.</a:t>
            </a:r>
          </a:p>
          <a:p>
            <a:pPr marL="457200" indent="-457200" algn="r" rtl="1">
              <a:lnSpc>
                <a:spcPct val="200000"/>
              </a:lnSpc>
              <a:spcBef>
                <a:spcPct val="0"/>
              </a:spcBef>
              <a:buFont typeface="+mj-lt"/>
              <a:buAutoNum type="arabicPeriod"/>
            </a:pPr>
            <a:r>
              <a:rPr lang="ar-EG" sz="2800" dirty="0">
                <a:latin typeface="Tajawal" panose="00000500000000000000" pitchFamily="2" charset="-78"/>
                <a:ea typeface="Poppins"/>
                <a:cs typeface="Tajawal" panose="00000500000000000000" pitchFamily="2" charset="-78"/>
                <a:sym typeface="Poppins"/>
                <a:rtl/>
              </a:rPr>
              <a:t>أن يكون منظماً، وله صفة قانونية واسم محدد وكيان قانوني.</a:t>
            </a:r>
          </a:p>
          <a:p>
            <a:pPr marL="457200" indent="-457200" algn="r" rtl="1">
              <a:lnSpc>
                <a:spcPct val="200000"/>
              </a:lnSpc>
              <a:spcBef>
                <a:spcPct val="0"/>
              </a:spcBef>
              <a:buFont typeface="+mj-lt"/>
              <a:buAutoNum type="arabicPeriod"/>
            </a:pPr>
            <a:r>
              <a:rPr lang="ar-EG" sz="2800" dirty="0">
                <a:latin typeface="Tajawal" panose="00000500000000000000" pitchFamily="2" charset="-78"/>
                <a:ea typeface="Poppins"/>
                <a:cs typeface="Tajawal" panose="00000500000000000000" pitchFamily="2" charset="-78"/>
                <a:sym typeface="Poppins"/>
                <a:rtl/>
              </a:rPr>
              <a:t>أن يقوم عليه أفراد، أي أن المنظمين المديرين له أشخاص وليس حكومات</a:t>
            </a:r>
            <a:r>
              <a:rPr lang="ar-EG" sz="2400" dirty="0">
                <a:latin typeface="Tajawal" panose="00000500000000000000" pitchFamily="2" charset="-78"/>
                <a:ea typeface="Poppins"/>
                <a:cs typeface="Tajawal" panose="00000500000000000000" pitchFamily="2" charset="-78"/>
                <a:sym typeface="Poppins"/>
                <a:rtl/>
              </a:rPr>
              <a:t>.</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15</a:t>
            </a:r>
            <a:endParaRPr lang="en-US" sz="2800" b="1" dirty="0">
              <a:solidFill>
                <a:schemeClr val="bg1"/>
              </a:solidFill>
            </a:endParaRPr>
          </a:p>
        </p:txBody>
      </p:sp>
      <p:sp>
        <p:nvSpPr>
          <p:cNvPr id="18" name="Rectangle 7">
            <a:extLst>
              <a:ext uri="{FF2B5EF4-FFF2-40B4-BE49-F238E27FC236}">
                <a16:creationId xmlns:a16="http://schemas.microsoft.com/office/drawing/2014/main" id="{3139CF77-CC9F-D22D-563E-FB14D7B8513B}"/>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93944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9319" y="2586353"/>
            <a:ext cx="4230099" cy="423009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04775" cap="sq">
              <a:solidFill>
                <a:srgbClr val="CB6CE6"/>
              </a:soli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 name="Group 5"/>
          <p:cNvGrpSpPr/>
          <p:nvPr/>
        </p:nvGrpSpPr>
        <p:grpSpPr>
          <a:xfrm>
            <a:off x="1475556" y="3262589"/>
            <a:ext cx="2877625" cy="287762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6CE6"/>
            </a:solidFill>
          </p:spPr>
          <p:txBody>
            <a:bodyPr/>
            <a:lstStyle/>
            <a:p>
              <a:endParaRPr lang="en-US"/>
            </a:p>
          </p:txBody>
        </p:sp>
        <p:sp>
          <p:nvSpPr>
            <p:cNvPr id="7" name="TextBox 7"/>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8" name="Group 8"/>
          <p:cNvGrpSpPr/>
          <p:nvPr/>
        </p:nvGrpSpPr>
        <p:grpSpPr>
          <a:xfrm>
            <a:off x="5002629" y="190500"/>
            <a:ext cx="8135323" cy="1881803"/>
            <a:chOff x="0" y="0"/>
            <a:chExt cx="2142637" cy="495619"/>
          </a:xfrm>
        </p:grpSpPr>
        <p:sp>
          <p:nvSpPr>
            <p:cNvPr id="9" name="Freeform 9"/>
            <p:cNvSpPr/>
            <p:nvPr/>
          </p:nvSpPr>
          <p:spPr>
            <a:xfrm>
              <a:off x="0" y="0"/>
              <a:ext cx="2142637" cy="495619"/>
            </a:xfrm>
            <a:custGeom>
              <a:avLst/>
              <a:gdLst/>
              <a:ahLst/>
              <a:cxnLst/>
              <a:rect l="l" t="t" r="r" b="b"/>
              <a:pathLst>
                <a:path w="2142637" h="495619">
                  <a:moveTo>
                    <a:pt x="133825" y="0"/>
                  </a:moveTo>
                  <a:lnTo>
                    <a:pt x="2008812" y="0"/>
                  </a:lnTo>
                  <a:cubicBezTo>
                    <a:pt x="2044304" y="0"/>
                    <a:pt x="2078343" y="14099"/>
                    <a:pt x="2103440" y="39196"/>
                  </a:cubicBezTo>
                  <a:cubicBezTo>
                    <a:pt x="2128537" y="64293"/>
                    <a:pt x="2142637" y="98332"/>
                    <a:pt x="2142637" y="133825"/>
                  </a:cubicBezTo>
                  <a:lnTo>
                    <a:pt x="2142637" y="361794"/>
                  </a:lnTo>
                  <a:cubicBezTo>
                    <a:pt x="2142637" y="397287"/>
                    <a:pt x="2128537" y="431326"/>
                    <a:pt x="2103440" y="456423"/>
                  </a:cubicBezTo>
                  <a:cubicBezTo>
                    <a:pt x="2078343" y="481520"/>
                    <a:pt x="2044304" y="495619"/>
                    <a:pt x="2008812" y="495619"/>
                  </a:cubicBezTo>
                  <a:lnTo>
                    <a:pt x="133825" y="495619"/>
                  </a:lnTo>
                  <a:cubicBezTo>
                    <a:pt x="98332" y="495619"/>
                    <a:pt x="64293" y="481520"/>
                    <a:pt x="39196" y="456423"/>
                  </a:cubicBezTo>
                  <a:cubicBezTo>
                    <a:pt x="14099" y="431326"/>
                    <a:pt x="0" y="397287"/>
                    <a:pt x="0" y="361794"/>
                  </a:cubicBezTo>
                  <a:lnTo>
                    <a:pt x="0" y="133825"/>
                  </a:lnTo>
                  <a:cubicBezTo>
                    <a:pt x="0" y="98332"/>
                    <a:pt x="14099" y="64293"/>
                    <a:pt x="39196" y="39196"/>
                  </a:cubicBezTo>
                  <a:cubicBezTo>
                    <a:pt x="64293" y="14099"/>
                    <a:pt x="98332" y="0"/>
                    <a:pt x="133825" y="0"/>
                  </a:cubicBezTo>
                  <a:close/>
                </a:path>
              </a:pathLst>
            </a:custGeom>
            <a:solidFill>
              <a:srgbClr val="000000">
                <a:alpha val="0"/>
              </a:srgbClr>
            </a:solidFill>
            <a:ln w="104775" cap="rnd">
              <a:solidFill>
                <a:srgbClr val="49D6AC"/>
              </a:solidFill>
              <a:prstDash val="solid"/>
              <a:round/>
            </a:ln>
          </p:spPr>
          <p:txBody>
            <a:bodyPr/>
            <a:lstStyle/>
            <a:p>
              <a:endParaRPr lang="en-US"/>
            </a:p>
          </p:txBody>
        </p:sp>
        <p:sp>
          <p:nvSpPr>
            <p:cNvPr id="10" name="TextBox 10"/>
            <p:cNvSpPr txBox="1"/>
            <p:nvPr/>
          </p:nvSpPr>
          <p:spPr>
            <a:xfrm>
              <a:off x="0" y="-57150"/>
              <a:ext cx="2142637" cy="552769"/>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11" name="Group 11"/>
          <p:cNvGrpSpPr/>
          <p:nvPr/>
        </p:nvGrpSpPr>
        <p:grpSpPr>
          <a:xfrm>
            <a:off x="5076421" y="209550"/>
            <a:ext cx="1782301" cy="178230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D6AC"/>
            </a:solidFill>
          </p:spPr>
          <p:txBody>
            <a:bodyPr/>
            <a:lstStyle/>
            <a:p>
              <a:endParaRPr lang="en-US"/>
            </a:p>
          </p:txBody>
        </p:sp>
        <p:sp>
          <p:nvSpPr>
            <p:cNvPr id="13" name="TextBox 13"/>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14" name="Group 14"/>
          <p:cNvGrpSpPr/>
          <p:nvPr/>
        </p:nvGrpSpPr>
        <p:grpSpPr>
          <a:xfrm>
            <a:off x="2734426" y="2464319"/>
            <a:ext cx="306306" cy="30630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D6AC"/>
            </a:solidFill>
          </p:spPr>
          <p:txBody>
            <a:bodyPr/>
            <a:lstStyle/>
            <a:p>
              <a:endParaRPr lang="en-US"/>
            </a:p>
          </p:txBody>
        </p:sp>
        <p:sp>
          <p:nvSpPr>
            <p:cNvPr id="16" name="TextBox 16"/>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17" name="Group 17"/>
          <p:cNvGrpSpPr/>
          <p:nvPr/>
        </p:nvGrpSpPr>
        <p:grpSpPr>
          <a:xfrm>
            <a:off x="4624269" y="3638042"/>
            <a:ext cx="306306" cy="30630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3DD3"/>
            </a:solidFill>
          </p:spPr>
          <p:txBody>
            <a:bodyPr/>
            <a:lstStyle/>
            <a:p>
              <a:endParaRPr lang="en-US"/>
            </a:p>
          </p:txBody>
        </p:sp>
        <p:sp>
          <p:nvSpPr>
            <p:cNvPr id="19" name="TextBox 19"/>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20" name="Group 20"/>
          <p:cNvGrpSpPr/>
          <p:nvPr/>
        </p:nvGrpSpPr>
        <p:grpSpPr>
          <a:xfrm>
            <a:off x="4279863" y="5901275"/>
            <a:ext cx="306306" cy="30630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5665"/>
            </a:solidFill>
          </p:spPr>
          <p:txBody>
            <a:bodyPr/>
            <a:lstStyle/>
            <a:p>
              <a:endParaRPr lang="en-US"/>
            </a:p>
          </p:txBody>
        </p:sp>
        <p:sp>
          <p:nvSpPr>
            <p:cNvPr id="22" name="TextBox 22"/>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23" name="Group 23"/>
          <p:cNvGrpSpPr/>
          <p:nvPr/>
        </p:nvGrpSpPr>
        <p:grpSpPr>
          <a:xfrm>
            <a:off x="2734426" y="6608423"/>
            <a:ext cx="306306" cy="30630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lumMod val="40000"/>
                <a:lumOff val="60000"/>
              </a:schemeClr>
            </a:solidFill>
          </p:spPr>
          <p:txBody>
            <a:bodyPr/>
            <a:lstStyle/>
            <a:p>
              <a:endParaRPr lang="en-US"/>
            </a:p>
          </p:txBody>
        </p:sp>
        <p:sp>
          <p:nvSpPr>
            <p:cNvPr id="25" name="TextBox 25"/>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26" name="AutoShape 26"/>
          <p:cNvSpPr/>
          <p:nvPr/>
        </p:nvSpPr>
        <p:spPr>
          <a:xfrm flipV="1">
            <a:off x="4353181" y="1121002"/>
            <a:ext cx="676237" cy="0"/>
          </a:xfrm>
          <a:prstGeom prst="line">
            <a:avLst/>
          </a:prstGeom>
          <a:ln w="104775" cap="flat">
            <a:solidFill>
              <a:srgbClr val="49D6AC"/>
            </a:solidFill>
            <a:prstDash val="solid"/>
            <a:headEnd type="none" w="sm" len="sm"/>
            <a:tailEnd type="none" w="sm" len="sm"/>
          </a:ln>
        </p:spPr>
        <p:txBody>
          <a:bodyPr/>
          <a:lstStyle/>
          <a:p>
            <a:endParaRPr lang="en-US"/>
          </a:p>
        </p:txBody>
      </p:sp>
      <p:sp>
        <p:nvSpPr>
          <p:cNvPr id="27" name="AutoShape 27"/>
          <p:cNvSpPr/>
          <p:nvPr/>
        </p:nvSpPr>
        <p:spPr>
          <a:xfrm>
            <a:off x="4353181" y="8261743"/>
            <a:ext cx="523619" cy="37555"/>
          </a:xfrm>
          <a:prstGeom prst="line">
            <a:avLst/>
          </a:prstGeom>
          <a:ln w="104775" cap="flat">
            <a:solidFill>
              <a:srgbClr val="FFDE59"/>
            </a:solidFill>
            <a:prstDash val="solid"/>
            <a:headEnd type="none" w="sm" len="sm"/>
            <a:tailEnd type="none" w="sm" len="sm"/>
          </a:ln>
        </p:spPr>
        <p:txBody>
          <a:bodyPr/>
          <a:lstStyle/>
          <a:p>
            <a:endParaRPr lang="en-US"/>
          </a:p>
        </p:txBody>
      </p:sp>
      <p:sp>
        <p:nvSpPr>
          <p:cNvPr id="28" name="AutoShape 28"/>
          <p:cNvSpPr/>
          <p:nvPr/>
        </p:nvSpPr>
        <p:spPr>
          <a:xfrm>
            <a:off x="5165433" y="3366349"/>
            <a:ext cx="599511" cy="0"/>
          </a:xfrm>
          <a:prstGeom prst="line">
            <a:avLst/>
          </a:prstGeom>
          <a:ln w="104775" cap="flat">
            <a:solidFill>
              <a:srgbClr val="563DD3"/>
            </a:solidFill>
            <a:prstDash val="solid"/>
            <a:headEnd type="none" w="sm" len="sm"/>
            <a:tailEnd type="none" w="sm" len="sm"/>
          </a:ln>
        </p:spPr>
        <p:txBody>
          <a:bodyPr/>
          <a:lstStyle/>
          <a:p>
            <a:endParaRPr lang="en-US"/>
          </a:p>
        </p:txBody>
      </p:sp>
      <p:sp>
        <p:nvSpPr>
          <p:cNvPr id="29" name="AutoShape 29"/>
          <p:cNvSpPr/>
          <p:nvPr/>
        </p:nvSpPr>
        <p:spPr>
          <a:xfrm>
            <a:off x="4821027" y="6482875"/>
            <a:ext cx="599511" cy="0"/>
          </a:xfrm>
          <a:prstGeom prst="line">
            <a:avLst/>
          </a:prstGeom>
          <a:ln w="104775" cap="flat">
            <a:solidFill>
              <a:srgbClr val="F45665"/>
            </a:solidFill>
            <a:prstDash val="solid"/>
            <a:headEnd type="none" w="sm" len="sm"/>
            <a:tailEnd type="none" w="sm" len="sm"/>
          </a:ln>
        </p:spPr>
        <p:txBody>
          <a:bodyPr/>
          <a:lstStyle/>
          <a:p>
            <a:endParaRPr lang="en-US"/>
          </a:p>
        </p:txBody>
      </p:sp>
      <p:sp>
        <p:nvSpPr>
          <p:cNvPr id="30" name="AutoShape 30"/>
          <p:cNvSpPr/>
          <p:nvPr/>
        </p:nvSpPr>
        <p:spPr>
          <a:xfrm flipV="1">
            <a:off x="2869066" y="1121002"/>
            <a:ext cx="1525279" cy="1525279"/>
          </a:xfrm>
          <a:prstGeom prst="line">
            <a:avLst/>
          </a:prstGeom>
          <a:ln w="104775" cap="flat">
            <a:solidFill>
              <a:srgbClr val="49D6AC"/>
            </a:solidFill>
            <a:prstDash val="solid"/>
            <a:headEnd type="none" w="sm" len="sm"/>
            <a:tailEnd type="none" w="sm" len="sm"/>
          </a:ln>
        </p:spPr>
        <p:txBody>
          <a:bodyPr/>
          <a:lstStyle/>
          <a:p>
            <a:endParaRPr lang="en-US"/>
          </a:p>
        </p:txBody>
      </p:sp>
      <p:sp>
        <p:nvSpPr>
          <p:cNvPr id="31" name="AutoShape 31"/>
          <p:cNvSpPr/>
          <p:nvPr/>
        </p:nvSpPr>
        <p:spPr>
          <a:xfrm>
            <a:off x="2869066" y="6761576"/>
            <a:ext cx="1525279" cy="1525279"/>
          </a:xfrm>
          <a:prstGeom prst="line">
            <a:avLst/>
          </a:prstGeom>
          <a:ln w="104775" cap="flat">
            <a:solidFill>
              <a:srgbClr val="FFDE59"/>
            </a:solidFill>
            <a:prstDash val="solid"/>
            <a:headEnd type="none" w="sm" len="sm"/>
            <a:tailEnd type="none" w="sm" len="sm"/>
          </a:ln>
        </p:spPr>
        <p:txBody>
          <a:bodyPr/>
          <a:lstStyle/>
          <a:p>
            <a:endParaRPr lang="en-US"/>
          </a:p>
        </p:txBody>
      </p:sp>
      <p:sp>
        <p:nvSpPr>
          <p:cNvPr id="32" name="AutoShape 32"/>
          <p:cNvSpPr/>
          <p:nvPr/>
        </p:nvSpPr>
        <p:spPr>
          <a:xfrm flipV="1">
            <a:off x="4777422" y="3360736"/>
            <a:ext cx="430459" cy="430459"/>
          </a:xfrm>
          <a:prstGeom prst="line">
            <a:avLst/>
          </a:prstGeom>
          <a:ln w="104775" cap="flat">
            <a:solidFill>
              <a:srgbClr val="563DD3"/>
            </a:solidFill>
            <a:prstDash val="solid"/>
            <a:headEnd type="none" w="sm" len="sm"/>
            <a:tailEnd type="none" w="sm" len="sm"/>
          </a:ln>
        </p:spPr>
        <p:txBody>
          <a:bodyPr/>
          <a:lstStyle/>
          <a:p>
            <a:endParaRPr lang="en-US"/>
          </a:p>
        </p:txBody>
      </p:sp>
      <p:sp>
        <p:nvSpPr>
          <p:cNvPr id="33" name="AutoShape 33"/>
          <p:cNvSpPr/>
          <p:nvPr/>
        </p:nvSpPr>
        <p:spPr>
          <a:xfrm>
            <a:off x="4433016" y="6067822"/>
            <a:ext cx="430459" cy="430459"/>
          </a:xfrm>
          <a:prstGeom prst="line">
            <a:avLst/>
          </a:prstGeom>
          <a:ln w="104775" cap="flat">
            <a:solidFill>
              <a:srgbClr val="F45665"/>
            </a:solidFill>
            <a:prstDash val="solid"/>
            <a:headEnd type="none" w="sm" len="sm"/>
            <a:tailEnd type="none" w="sm" len="sm"/>
          </a:ln>
        </p:spPr>
        <p:txBody>
          <a:bodyPr/>
          <a:lstStyle/>
          <a:p>
            <a:endParaRPr lang="en-US"/>
          </a:p>
        </p:txBody>
      </p:sp>
      <p:sp>
        <p:nvSpPr>
          <p:cNvPr id="35" name="Freeform 35"/>
          <p:cNvSpPr/>
          <p:nvPr/>
        </p:nvSpPr>
        <p:spPr>
          <a:xfrm flipH="1">
            <a:off x="12764530" y="-1817370"/>
            <a:ext cx="5486400" cy="3634740"/>
          </a:xfrm>
          <a:custGeom>
            <a:avLst/>
            <a:gdLst/>
            <a:ahLst/>
            <a:cxnLst/>
            <a:rect l="l" t="t" r="r" b="b"/>
            <a:pathLst>
              <a:path w="5486400" h="3634740">
                <a:moveTo>
                  <a:pt x="5486400" y="0"/>
                </a:moveTo>
                <a:lnTo>
                  <a:pt x="0" y="0"/>
                </a:lnTo>
                <a:lnTo>
                  <a:pt x="0" y="3634740"/>
                </a:lnTo>
                <a:lnTo>
                  <a:pt x="5486400" y="3634740"/>
                </a:lnTo>
                <a:lnTo>
                  <a:pt x="54864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6" name="TextBox 36"/>
          <p:cNvSpPr txBox="1"/>
          <p:nvPr/>
        </p:nvSpPr>
        <p:spPr>
          <a:xfrm>
            <a:off x="1600200" y="4413099"/>
            <a:ext cx="2585259" cy="856453"/>
          </a:xfrm>
          <a:prstGeom prst="rect">
            <a:avLst/>
          </a:prstGeom>
        </p:spPr>
        <p:txBody>
          <a:bodyPr lIns="0" tIns="0" rIns="0" bIns="0" rtlCol="0" anchor="t">
            <a:spAutoFit/>
          </a:bodyPr>
          <a:lstStyle/>
          <a:p>
            <a:pPr algn="ctr" rtl="1">
              <a:lnSpc>
                <a:spcPts val="3345"/>
              </a:lnSpc>
            </a:pPr>
            <a:r>
              <a:rPr lang="ar-EG" sz="3200" b="1" dirty="0">
                <a:solidFill>
                  <a:srgbClr val="000000"/>
                </a:solidFill>
                <a:latin typeface="Tajawal Bold" panose="020B0604020202020204" charset="-78"/>
                <a:ea typeface="Montserrat Bold"/>
                <a:cs typeface="Tajawal Bold" panose="020B0604020202020204" charset="-78"/>
                <a:sym typeface="Montserrat Bold"/>
                <a:rtl/>
              </a:rPr>
              <a:t>عناصر الإدارة</a:t>
            </a:r>
          </a:p>
          <a:p>
            <a:pPr algn="ctr">
              <a:lnSpc>
                <a:spcPts val="3345"/>
              </a:lnSpc>
            </a:pPr>
            <a:endParaRPr lang="ar-EG" sz="3013" b="1" dirty="0">
              <a:solidFill>
                <a:srgbClr val="000000"/>
              </a:solidFill>
              <a:latin typeface="Tajawal Bold" panose="020B0604020202020204" charset="-78"/>
              <a:ea typeface="Montserrat Bold"/>
              <a:cs typeface="Tajawal Bold" panose="020B0604020202020204" charset="-78"/>
              <a:sym typeface="Montserrat Bold"/>
              <a:rtl/>
            </a:endParaRPr>
          </a:p>
        </p:txBody>
      </p:sp>
      <p:sp>
        <p:nvSpPr>
          <p:cNvPr id="37" name="TextBox 37"/>
          <p:cNvSpPr txBox="1"/>
          <p:nvPr/>
        </p:nvSpPr>
        <p:spPr>
          <a:xfrm>
            <a:off x="5136901" y="798589"/>
            <a:ext cx="1541848" cy="856453"/>
          </a:xfrm>
          <a:prstGeom prst="rect">
            <a:avLst/>
          </a:prstGeom>
        </p:spPr>
        <p:txBody>
          <a:bodyPr lIns="0" tIns="0" rIns="0" bIns="0" rtlCol="0" anchor="t">
            <a:spAutoFit/>
          </a:bodyPr>
          <a:lstStyle/>
          <a:p>
            <a:pPr algn="ctr" rtl="1">
              <a:lnSpc>
                <a:spcPts val="3345"/>
              </a:lnSpc>
            </a:pPr>
            <a:r>
              <a:rPr lang="ar-EG" sz="3013" b="1" dirty="0">
                <a:solidFill>
                  <a:srgbClr val="000000"/>
                </a:solidFill>
                <a:latin typeface="Tajawal Bold" panose="020B0604020202020204" charset="-78"/>
                <a:ea typeface="Montserrat Bold"/>
                <a:cs typeface="Tajawal Bold" panose="020B0604020202020204" charset="-78"/>
                <a:sym typeface="Montserrat Bold"/>
                <a:rtl/>
              </a:rPr>
              <a:t>المنظمة</a:t>
            </a:r>
          </a:p>
          <a:p>
            <a:pPr algn="ctr">
              <a:lnSpc>
                <a:spcPts val="3345"/>
              </a:lnSpc>
            </a:pPr>
            <a:endParaRPr lang="ar-EG" sz="3013" b="1" dirty="0">
              <a:solidFill>
                <a:srgbClr val="000000"/>
              </a:solidFill>
              <a:latin typeface="Tajawal Bold" panose="020B0604020202020204" charset="-78"/>
              <a:ea typeface="Montserrat Bold"/>
              <a:cs typeface="Tajawal Bold" panose="020B0604020202020204" charset="-78"/>
              <a:sym typeface="Montserrat Bold"/>
              <a:rtl/>
            </a:endParaRPr>
          </a:p>
        </p:txBody>
      </p:sp>
      <p:sp>
        <p:nvSpPr>
          <p:cNvPr id="38" name="TextBox 38"/>
          <p:cNvSpPr txBox="1"/>
          <p:nvPr/>
        </p:nvSpPr>
        <p:spPr>
          <a:xfrm>
            <a:off x="7010400" y="374499"/>
            <a:ext cx="5738591" cy="1344535"/>
          </a:xfrm>
          <a:prstGeom prst="rect">
            <a:avLst/>
          </a:prstGeom>
        </p:spPr>
        <p:txBody>
          <a:bodyPr lIns="0" tIns="0" rIns="0" bIns="0" rtlCol="0" anchor="t">
            <a:spAutoFit/>
          </a:bodyPr>
          <a:lstStyle/>
          <a:p>
            <a:pPr algn="ctr" rtl="1">
              <a:lnSpc>
                <a:spcPct val="150000"/>
              </a:lnSpc>
            </a:pPr>
            <a:r>
              <a:rPr lang="ar-EG" sz="2400" b="1" dirty="0">
                <a:solidFill>
                  <a:srgbClr val="000000"/>
                </a:solidFill>
                <a:latin typeface="Tajawal Bold" panose="020B0604020202020204" charset="-78"/>
                <a:ea typeface="Montserrat Bold"/>
                <a:cs typeface="Tajawal Bold" panose="020B0604020202020204" charset="-78"/>
                <a:sym typeface="Montserrat Bold"/>
                <a:rtl/>
              </a:rPr>
              <a:t>تمثل الجهاز الإداري المنوط به تحقيق أهداف معينة يؤديها للمجتمع.</a:t>
            </a:r>
          </a:p>
          <a:p>
            <a:pPr algn="ctr">
              <a:lnSpc>
                <a:spcPts val="1831"/>
              </a:lnSpc>
            </a:pPr>
            <a:endParaRPr lang="ar-EG" sz="1649" b="1" dirty="0">
              <a:solidFill>
                <a:srgbClr val="000000"/>
              </a:solidFill>
              <a:latin typeface="Tajawal Bold" panose="020B0604020202020204" charset="-78"/>
              <a:ea typeface="Montserrat Bold"/>
              <a:cs typeface="Tajawal Bold" panose="020B0604020202020204" charset="-78"/>
              <a:sym typeface="Montserrat Bold"/>
              <a:rtl/>
            </a:endParaRPr>
          </a:p>
        </p:txBody>
      </p:sp>
      <p:grpSp>
        <p:nvGrpSpPr>
          <p:cNvPr id="39" name="Group 39"/>
          <p:cNvGrpSpPr/>
          <p:nvPr/>
        </p:nvGrpSpPr>
        <p:grpSpPr>
          <a:xfrm>
            <a:off x="5745894" y="2567303"/>
            <a:ext cx="8419258" cy="1881803"/>
            <a:chOff x="0" y="0"/>
            <a:chExt cx="2217418" cy="495619"/>
          </a:xfrm>
        </p:grpSpPr>
        <p:sp>
          <p:nvSpPr>
            <p:cNvPr id="40" name="Freeform 40"/>
            <p:cNvSpPr/>
            <p:nvPr/>
          </p:nvSpPr>
          <p:spPr>
            <a:xfrm>
              <a:off x="0" y="0"/>
              <a:ext cx="2217418" cy="495619"/>
            </a:xfrm>
            <a:custGeom>
              <a:avLst/>
              <a:gdLst/>
              <a:ahLst/>
              <a:cxnLst/>
              <a:rect l="l" t="t" r="r" b="b"/>
              <a:pathLst>
                <a:path w="2217418" h="495619">
                  <a:moveTo>
                    <a:pt x="129312" y="0"/>
                  </a:moveTo>
                  <a:lnTo>
                    <a:pt x="2088106" y="0"/>
                  </a:lnTo>
                  <a:cubicBezTo>
                    <a:pt x="2159523" y="0"/>
                    <a:pt x="2217418" y="57895"/>
                    <a:pt x="2217418" y="129312"/>
                  </a:cubicBezTo>
                  <a:lnTo>
                    <a:pt x="2217418" y="366307"/>
                  </a:lnTo>
                  <a:cubicBezTo>
                    <a:pt x="2217418" y="437724"/>
                    <a:pt x="2159523" y="495619"/>
                    <a:pt x="2088106" y="495619"/>
                  </a:cubicBezTo>
                  <a:lnTo>
                    <a:pt x="129312" y="495619"/>
                  </a:lnTo>
                  <a:cubicBezTo>
                    <a:pt x="57895" y="495619"/>
                    <a:pt x="0" y="437724"/>
                    <a:pt x="0" y="366307"/>
                  </a:cubicBezTo>
                  <a:lnTo>
                    <a:pt x="0" y="129312"/>
                  </a:lnTo>
                  <a:cubicBezTo>
                    <a:pt x="0" y="57895"/>
                    <a:pt x="57895" y="0"/>
                    <a:pt x="129312" y="0"/>
                  </a:cubicBezTo>
                  <a:close/>
                </a:path>
              </a:pathLst>
            </a:custGeom>
            <a:solidFill>
              <a:srgbClr val="000000">
                <a:alpha val="0"/>
              </a:srgbClr>
            </a:solidFill>
            <a:ln w="104775" cap="rnd">
              <a:solidFill>
                <a:srgbClr val="563DD3"/>
              </a:solidFill>
              <a:prstDash val="solid"/>
              <a:round/>
            </a:ln>
          </p:spPr>
          <p:txBody>
            <a:bodyPr/>
            <a:lstStyle/>
            <a:p>
              <a:endParaRPr lang="en-US"/>
            </a:p>
          </p:txBody>
        </p:sp>
        <p:sp>
          <p:nvSpPr>
            <p:cNvPr id="41" name="TextBox 41"/>
            <p:cNvSpPr txBox="1"/>
            <p:nvPr/>
          </p:nvSpPr>
          <p:spPr>
            <a:xfrm>
              <a:off x="0" y="-57150"/>
              <a:ext cx="2217418" cy="552769"/>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42" name="Group 42"/>
          <p:cNvGrpSpPr/>
          <p:nvPr/>
        </p:nvGrpSpPr>
        <p:grpSpPr>
          <a:xfrm>
            <a:off x="5819686" y="2586353"/>
            <a:ext cx="1782301" cy="178230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3DD3"/>
            </a:solidFill>
          </p:spPr>
          <p:txBody>
            <a:bodyPr/>
            <a:lstStyle/>
            <a:p>
              <a:endParaRPr lang="en-US"/>
            </a:p>
          </p:txBody>
        </p:sp>
        <p:sp>
          <p:nvSpPr>
            <p:cNvPr id="44" name="TextBox 44"/>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45" name="TextBox 45"/>
          <p:cNvSpPr txBox="1"/>
          <p:nvPr/>
        </p:nvSpPr>
        <p:spPr>
          <a:xfrm>
            <a:off x="5880166" y="3175392"/>
            <a:ext cx="1541848" cy="856453"/>
          </a:xfrm>
          <a:prstGeom prst="rect">
            <a:avLst/>
          </a:prstGeom>
        </p:spPr>
        <p:txBody>
          <a:bodyPr lIns="0" tIns="0" rIns="0" bIns="0" rtlCol="0" anchor="t">
            <a:spAutoFit/>
          </a:bodyPr>
          <a:lstStyle/>
          <a:p>
            <a:pPr algn="ctr" rtl="1">
              <a:lnSpc>
                <a:spcPts val="3345"/>
              </a:lnSpc>
            </a:pPr>
            <a:r>
              <a:rPr lang="ar-EG" sz="3013" b="1" dirty="0">
                <a:solidFill>
                  <a:srgbClr val="000000"/>
                </a:solidFill>
                <a:latin typeface="Tajawal Bold" panose="020B0604020202020204" charset="-78"/>
                <a:ea typeface="Montserrat Bold"/>
                <a:cs typeface="Tajawal Bold" panose="020B0604020202020204" charset="-78"/>
                <a:sym typeface="Montserrat Bold"/>
                <a:rtl/>
              </a:rPr>
              <a:t>الوظائف</a:t>
            </a:r>
          </a:p>
          <a:p>
            <a:pPr algn="ctr">
              <a:lnSpc>
                <a:spcPts val="3345"/>
              </a:lnSpc>
            </a:pPr>
            <a:endParaRPr lang="ar-EG" sz="3013" b="1" dirty="0">
              <a:solidFill>
                <a:srgbClr val="000000"/>
              </a:solidFill>
              <a:latin typeface="Tajawal Bold" panose="020B0604020202020204" charset="-78"/>
              <a:ea typeface="Montserrat Bold"/>
              <a:cs typeface="Tajawal Bold" panose="020B0604020202020204" charset="-78"/>
              <a:sym typeface="Montserrat Bold"/>
              <a:rtl/>
            </a:endParaRPr>
          </a:p>
        </p:txBody>
      </p:sp>
      <p:sp>
        <p:nvSpPr>
          <p:cNvPr id="46" name="TextBox 46"/>
          <p:cNvSpPr txBox="1"/>
          <p:nvPr/>
        </p:nvSpPr>
        <p:spPr>
          <a:xfrm>
            <a:off x="7467600" y="3041499"/>
            <a:ext cx="6477000" cy="1154162"/>
          </a:xfrm>
          <a:prstGeom prst="rect">
            <a:avLst/>
          </a:prstGeom>
        </p:spPr>
        <p:txBody>
          <a:bodyPr wrap="square" lIns="0" tIns="0" rIns="0" bIns="0" rtlCol="0" anchor="t">
            <a:spAutoFit/>
          </a:bodyPr>
          <a:lstStyle/>
          <a:p>
            <a:pPr algn="ctr" rtl="1">
              <a:lnSpc>
                <a:spcPct val="150000"/>
              </a:lnSpc>
            </a:pPr>
            <a:r>
              <a:rPr lang="ar-EG" sz="2000" b="1" dirty="0">
                <a:solidFill>
                  <a:srgbClr val="000000"/>
                </a:solidFill>
                <a:latin typeface="Tajawal Bold" panose="020B0604020202020204" charset="-78"/>
                <a:ea typeface="Montserrat Bold"/>
                <a:cs typeface="Tajawal Bold" panose="020B0604020202020204" charset="-78"/>
                <a:sym typeface="Montserrat Bold"/>
                <a:rtl/>
              </a:rPr>
              <a:t>تتضمن أية منظومة عدداً من الوظائف التي تعكس إلى الأهداف التي تسعى المنظمة إلى تحقيقها.</a:t>
            </a:r>
          </a:p>
          <a:p>
            <a:pPr algn="ctr">
              <a:lnSpc>
                <a:spcPts val="1831"/>
              </a:lnSpc>
            </a:pPr>
            <a:endParaRPr lang="ar-EG" sz="1600" b="1" dirty="0">
              <a:solidFill>
                <a:srgbClr val="000000"/>
              </a:solidFill>
              <a:latin typeface="Tajawal Bold" panose="020B0604020202020204" charset="-78"/>
              <a:ea typeface="Montserrat Bold"/>
              <a:cs typeface="Tajawal Bold" panose="020B0604020202020204" charset="-78"/>
              <a:sym typeface="Montserrat Bold"/>
              <a:rtl/>
            </a:endParaRPr>
          </a:p>
        </p:txBody>
      </p:sp>
      <p:grpSp>
        <p:nvGrpSpPr>
          <p:cNvPr id="47" name="Group 47"/>
          <p:cNvGrpSpPr/>
          <p:nvPr/>
        </p:nvGrpSpPr>
        <p:grpSpPr>
          <a:xfrm>
            <a:off x="5382438" y="5439706"/>
            <a:ext cx="9403759" cy="1881803"/>
            <a:chOff x="0" y="0"/>
            <a:chExt cx="2476710" cy="495619"/>
          </a:xfrm>
        </p:grpSpPr>
        <p:sp>
          <p:nvSpPr>
            <p:cNvPr id="48" name="Freeform 48"/>
            <p:cNvSpPr/>
            <p:nvPr/>
          </p:nvSpPr>
          <p:spPr>
            <a:xfrm>
              <a:off x="0" y="0"/>
              <a:ext cx="2476710" cy="495619"/>
            </a:xfrm>
            <a:custGeom>
              <a:avLst/>
              <a:gdLst/>
              <a:ahLst/>
              <a:cxnLst/>
              <a:rect l="l" t="t" r="r" b="b"/>
              <a:pathLst>
                <a:path w="2476710" h="495619">
                  <a:moveTo>
                    <a:pt x="115774" y="0"/>
                  </a:moveTo>
                  <a:lnTo>
                    <a:pt x="2360937" y="0"/>
                  </a:lnTo>
                  <a:cubicBezTo>
                    <a:pt x="2391642" y="0"/>
                    <a:pt x="2421089" y="12198"/>
                    <a:pt x="2442801" y="33909"/>
                  </a:cubicBezTo>
                  <a:cubicBezTo>
                    <a:pt x="2464513" y="55621"/>
                    <a:pt x="2476710" y="85069"/>
                    <a:pt x="2476710" y="115774"/>
                  </a:cubicBezTo>
                  <a:lnTo>
                    <a:pt x="2476710" y="379845"/>
                  </a:lnTo>
                  <a:cubicBezTo>
                    <a:pt x="2476710" y="443785"/>
                    <a:pt x="2424877" y="495619"/>
                    <a:pt x="2360937" y="495619"/>
                  </a:cubicBezTo>
                  <a:lnTo>
                    <a:pt x="115774" y="495619"/>
                  </a:lnTo>
                  <a:cubicBezTo>
                    <a:pt x="51834" y="495619"/>
                    <a:pt x="0" y="443785"/>
                    <a:pt x="0" y="379845"/>
                  </a:cubicBezTo>
                  <a:lnTo>
                    <a:pt x="0" y="115774"/>
                  </a:lnTo>
                  <a:cubicBezTo>
                    <a:pt x="0" y="51834"/>
                    <a:pt x="51834" y="0"/>
                    <a:pt x="115774" y="0"/>
                  </a:cubicBezTo>
                  <a:close/>
                </a:path>
              </a:pathLst>
            </a:custGeom>
            <a:solidFill>
              <a:srgbClr val="000000">
                <a:alpha val="0"/>
              </a:srgbClr>
            </a:solidFill>
            <a:ln w="104775" cap="rnd">
              <a:solidFill>
                <a:srgbClr val="F45665"/>
              </a:solidFill>
              <a:prstDash val="solid"/>
              <a:round/>
            </a:ln>
          </p:spPr>
          <p:txBody>
            <a:bodyPr/>
            <a:lstStyle/>
            <a:p>
              <a:endParaRPr lang="en-US"/>
            </a:p>
          </p:txBody>
        </p:sp>
        <p:sp>
          <p:nvSpPr>
            <p:cNvPr id="49" name="TextBox 49"/>
            <p:cNvSpPr txBox="1"/>
            <p:nvPr/>
          </p:nvSpPr>
          <p:spPr>
            <a:xfrm>
              <a:off x="0" y="-57150"/>
              <a:ext cx="2476710" cy="552769"/>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0" name="Group 50"/>
          <p:cNvGrpSpPr/>
          <p:nvPr/>
        </p:nvGrpSpPr>
        <p:grpSpPr>
          <a:xfrm>
            <a:off x="5456230" y="5458756"/>
            <a:ext cx="1782301" cy="1782301"/>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5665"/>
            </a:solidFill>
          </p:spPr>
          <p:txBody>
            <a:bodyPr/>
            <a:lstStyle/>
            <a:p>
              <a:endParaRPr lang="en-US"/>
            </a:p>
          </p:txBody>
        </p:sp>
        <p:sp>
          <p:nvSpPr>
            <p:cNvPr id="52" name="TextBox 52"/>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53" name="TextBox 53"/>
          <p:cNvSpPr txBox="1"/>
          <p:nvPr/>
        </p:nvSpPr>
        <p:spPr>
          <a:xfrm>
            <a:off x="5516710" y="6265839"/>
            <a:ext cx="1541848" cy="433260"/>
          </a:xfrm>
          <a:prstGeom prst="rect">
            <a:avLst/>
          </a:prstGeom>
        </p:spPr>
        <p:txBody>
          <a:bodyPr lIns="0" tIns="0" rIns="0" bIns="0" rtlCol="0" anchor="t">
            <a:spAutoFit/>
          </a:bodyPr>
          <a:lstStyle/>
          <a:p>
            <a:pPr algn="ctr" rtl="1">
              <a:lnSpc>
                <a:spcPts val="3345"/>
              </a:lnSpc>
            </a:pPr>
            <a:r>
              <a:rPr lang="ar-EG" sz="3013" b="1" dirty="0">
                <a:solidFill>
                  <a:srgbClr val="000000"/>
                </a:solidFill>
                <a:latin typeface="Tajawal Bold" panose="020B0604020202020204" charset="-78"/>
                <a:ea typeface="Montserrat Bold"/>
                <a:cs typeface="Tajawal Bold" panose="020B0604020202020204" charset="-78"/>
                <a:sym typeface="Montserrat Bold"/>
                <a:rtl/>
              </a:rPr>
              <a:t>العمليات</a:t>
            </a:r>
          </a:p>
        </p:txBody>
      </p:sp>
      <p:sp>
        <p:nvSpPr>
          <p:cNvPr id="54" name="TextBox 54"/>
          <p:cNvSpPr txBox="1"/>
          <p:nvPr/>
        </p:nvSpPr>
        <p:spPr>
          <a:xfrm>
            <a:off x="7239000" y="5937099"/>
            <a:ext cx="7108768" cy="1154162"/>
          </a:xfrm>
          <a:prstGeom prst="rect">
            <a:avLst/>
          </a:prstGeom>
        </p:spPr>
        <p:txBody>
          <a:bodyPr wrap="square" lIns="0" tIns="0" rIns="0" bIns="0" rtlCol="0" anchor="t">
            <a:spAutoFit/>
          </a:bodyPr>
          <a:lstStyle/>
          <a:p>
            <a:pPr algn="ctr" rtl="1">
              <a:lnSpc>
                <a:spcPct val="150000"/>
              </a:lnSpc>
            </a:pPr>
            <a:r>
              <a:rPr lang="ar-EG" b="1" dirty="0">
                <a:solidFill>
                  <a:srgbClr val="000000"/>
                </a:solidFill>
                <a:latin typeface="Tajawal Bold" panose="020B0604020202020204" charset="-78"/>
                <a:ea typeface="Montserrat Bold"/>
                <a:cs typeface="Tajawal Bold" panose="020B0604020202020204" charset="-78"/>
                <a:sym typeface="Montserrat Bold"/>
                <a:rtl/>
              </a:rPr>
              <a:t>تمثل العمليات حركة النشاط في أية منظمة حيث يتم من خلال هذه العمليات المنوطة بالوظائف العمل على تحقيق أهداف المنظمة.</a:t>
            </a:r>
          </a:p>
          <a:p>
            <a:pPr algn="ctr">
              <a:lnSpc>
                <a:spcPct val="150000"/>
              </a:lnSpc>
            </a:pPr>
            <a:endParaRPr lang="ar-EG" sz="1400" b="1" dirty="0">
              <a:solidFill>
                <a:srgbClr val="000000"/>
              </a:solidFill>
              <a:latin typeface="Tajawal Bold" panose="020B0604020202020204" charset="-78"/>
              <a:ea typeface="Montserrat Bold"/>
              <a:cs typeface="Tajawal Bold" panose="020B0604020202020204" charset="-78"/>
              <a:sym typeface="Montserrat Bold"/>
              <a:rtl/>
            </a:endParaRPr>
          </a:p>
        </p:txBody>
      </p:sp>
      <p:grpSp>
        <p:nvGrpSpPr>
          <p:cNvPr id="55" name="Group 55"/>
          <p:cNvGrpSpPr/>
          <p:nvPr/>
        </p:nvGrpSpPr>
        <p:grpSpPr>
          <a:xfrm>
            <a:off x="4905067" y="7622179"/>
            <a:ext cx="11021155" cy="1881803"/>
            <a:chOff x="0" y="0"/>
            <a:chExt cx="2902691" cy="495619"/>
          </a:xfrm>
        </p:grpSpPr>
        <p:sp>
          <p:nvSpPr>
            <p:cNvPr id="56" name="Freeform 56"/>
            <p:cNvSpPr/>
            <p:nvPr/>
          </p:nvSpPr>
          <p:spPr>
            <a:xfrm>
              <a:off x="0" y="0"/>
              <a:ext cx="2902691" cy="495619"/>
            </a:xfrm>
            <a:custGeom>
              <a:avLst/>
              <a:gdLst/>
              <a:ahLst/>
              <a:cxnLst/>
              <a:rect l="l" t="t" r="r" b="b"/>
              <a:pathLst>
                <a:path w="2902691" h="495619">
                  <a:moveTo>
                    <a:pt x="98783" y="0"/>
                  </a:moveTo>
                  <a:lnTo>
                    <a:pt x="2803908" y="0"/>
                  </a:lnTo>
                  <a:cubicBezTo>
                    <a:pt x="2858464" y="0"/>
                    <a:pt x="2902691" y="44227"/>
                    <a:pt x="2902691" y="98783"/>
                  </a:cubicBezTo>
                  <a:lnTo>
                    <a:pt x="2902691" y="396836"/>
                  </a:lnTo>
                  <a:cubicBezTo>
                    <a:pt x="2902691" y="451392"/>
                    <a:pt x="2858464" y="495619"/>
                    <a:pt x="2803908" y="495619"/>
                  </a:cubicBezTo>
                  <a:lnTo>
                    <a:pt x="98783" y="495619"/>
                  </a:lnTo>
                  <a:cubicBezTo>
                    <a:pt x="44227" y="495619"/>
                    <a:pt x="0" y="451392"/>
                    <a:pt x="0" y="396836"/>
                  </a:cubicBezTo>
                  <a:lnTo>
                    <a:pt x="0" y="98783"/>
                  </a:lnTo>
                  <a:cubicBezTo>
                    <a:pt x="0" y="44227"/>
                    <a:pt x="44227" y="0"/>
                    <a:pt x="98783" y="0"/>
                  </a:cubicBezTo>
                  <a:close/>
                </a:path>
              </a:pathLst>
            </a:custGeom>
            <a:solidFill>
              <a:srgbClr val="000000">
                <a:alpha val="0"/>
              </a:srgbClr>
            </a:solidFill>
            <a:ln w="104775" cap="rnd">
              <a:solidFill>
                <a:srgbClr val="FFDE59"/>
              </a:solidFill>
              <a:prstDash val="solid"/>
              <a:round/>
            </a:ln>
          </p:spPr>
          <p:txBody>
            <a:bodyPr/>
            <a:lstStyle/>
            <a:p>
              <a:endParaRPr lang="en-US"/>
            </a:p>
          </p:txBody>
        </p:sp>
        <p:sp>
          <p:nvSpPr>
            <p:cNvPr id="57" name="TextBox 57"/>
            <p:cNvSpPr txBox="1"/>
            <p:nvPr/>
          </p:nvSpPr>
          <p:spPr>
            <a:xfrm>
              <a:off x="0" y="-57150"/>
              <a:ext cx="2902691" cy="552769"/>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8" name="Group 58"/>
          <p:cNvGrpSpPr/>
          <p:nvPr/>
        </p:nvGrpSpPr>
        <p:grpSpPr>
          <a:xfrm>
            <a:off x="4978859" y="7641229"/>
            <a:ext cx="1782301" cy="1782301"/>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60" name="TextBox 60"/>
            <p:cNvSpPr txBox="1"/>
            <p:nvPr/>
          </p:nvSpPr>
          <p:spPr>
            <a:xfrm>
              <a:off x="76200" y="19050"/>
              <a:ext cx="660400" cy="71755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61" name="TextBox 61"/>
          <p:cNvSpPr txBox="1"/>
          <p:nvPr/>
        </p:nvSpPr>
        <p:spPr>
          <a:xfrm>
            <a:off x="5039339" y="8230268"/>
            <a:ext cx="1541848" cy="433260"/>
          </a:xfrm>
          <a:prstGeom prst="rect">
            <a:avLst/>
          </a:prstGeom>
        </p:spPr>
        <p:txBody>
          <a:bodyPr lIns="0" tIns="0" rIns="0" bIns="0" rtlCol="0" anchor="t">
            <a:spAutoFit/>
          </a:bodyPr>
          <a:lstStyle/>
          <a:p>
            <a:pPr lvl="0" algn="ctr" rtl="1">
              <a:lnSpc>
                <a:spcPts val="3345"/>
              </a:lnSpc>
            </a:pPr>
            <a:r>
              <a:rPr lang="ar-SA" sz="3013" b="1" dirty="0">
                <a:solidFill>
                  <a:srgbClr val="000000"/>
                </a:solidFill>
                <a:latin typeface="Tajawal Bold" panose="020B0604020202020204" charset="-78"/>
                <a:ea typeface="Montserrat Bold"/>
                <a:cs typeface="Tajawal Bold" panose="020B0604020202020204" charset="-78"/>
                <a:rtl/>
              </a:rPr>
              <a:t>الموارد</a:t>
            </a:r>
          </a:p>
        </p:txBody>
      </p:sp>
      <p:sp>
        <p:nvSpPr>
          <p:cNvPr id="62" name="TextBox 62"/>
          <p:cNvSpPr txBox="1"/>
          <p:nvPr/>
        </p:nvSpPr>
        <p:spPr>
          <a:xfrm>
            <a:off x="6934200" y="7765899"/>
            <a:ext cx="8772820" cy="1627369"/>
          </a:xfrm>
          <a:prstGeom prst="rect">
            <a:avLst/>
          </a:prstGeom>
        </p:spPr>
        <p:txBody>
          <a:bodyPr wrap="square" lIns="0" tIns="0" rIns="0" bIns="0" rtlCol="0" anchor="t">
            <a:spAutoFit/>
          </a:bodyPr>
          <a:lstStyle/>
          <a:p>
            <a:pPr algn="r" rtl="1">
              <a:lnSpc>
                <a:spcPct val="150000"/>
              </a:lnSpc>
              <a:spcBef>
                <a:spcPct val="0"/>
              </a:spcBef>
              <a:buClr>
                <a:srgbClr val="7030A0"/>
              </a:buClr>
              <a:buFont typeface="Calibri Light" panose="020F0302020204030204" pitchFamily="34" charset="0"/>
              <a:buAutoNum type="arabicPeriod"/>
            </a:pPr>
            <a:r>
              <a:rPr lang="ar-SA" altLang="en-US" sz="2000" dirty="0">
                <a:latin typeface="Tajawal Bold" panose="020B0604020202020204" charset="-78"/>
                <a:cs typeface="Tajawal Bold" panose="020B0604020202020204" charset="-78"/>
              </a:rPr>
              <a:t>موارد بشرية.</a:t>
            </a:r>
          </a:p>
          <a:p>
            <a:pPr algn="r" rtl="1">
              <a:lnSpc>
                <a:spcPct val="150000"/>
              </a:lnSpc>
              <a:spcBef>
                <a:spcPct val="0"/>
              </a:spcBef>
              <a:buClr>
                <a:srgbClr val="7030A0"/>
              </a:buClr>
              <a:buFont typeface="Calibri Light" panose="020F0302020204030204" pitchFamily="34" charset="0"/>
              <a:buAutoNum type="arabicPeriod"/>
            </a:pPr>
            <a:r>
              <a:rPr lang="ar-SA" altLang="en-US" sz="2000" dirty="0">
                <a:latin typeface="Tajawal Bold" panose="020B0604020202020204" charset="-78"/>
                <a:cs typeface="Tajawal Bold" panose="020B0604020202020204" charset="-78"/>
              </a:rPr>
              <a:t>موارد مادية كالميزانيات ومصادر الدخل والتمويل.</a:t>
            </a:r>
          </a:p>
          <a:p>
            <a:pPr algn="r" rtl="1">
              <a:lnSpc>
                <a:spcPct val="150000"/>
              </a:lnSpc>
              <a:spcBef>
                <a:spcPct val="0"/>
              </a:spcBef>
              <a:buClr>
                <a:srgbClr val="7030A0"/>
              </a:buClr>
              <a:buFont typeface="Calibri Light" panose="020F0302020204030204" pitchFamily="34" charset="0"/>
              <a:buAutoNum type="arabicPeriod"/>
            </a:pPr>
            <a:r>
              <a:rPr lang="ar-SA" altLang="en-US" sz="2000" dirty="0">
                <a:latin typeface="Tajawal Bold" panose="020B0604020202020204" charset="-78"/>
                <a:cs typeface="Tajawal Bold" panose="020B0604020202020204" charset="-78"/>
              </a:rPr>
              <a:t>الأدوات المتعلقة بالمعلومات التي يترتب على أساسها اتخاذ قرارات المنظمة.</a:t>
            </a:r>
          </a:p>
          <a:p>
            <a:pPr algn="ctr">
              <a:lnSpc>
                <a:spcPts val="1831"/>
              </a:lnSpc>
            </a:pPr>
            <a:endParaRPr lang="ar-EG" b="1" dirty="0">
              <a:latin typeface="Tajawal Bold" panose="020B0604020202020204" charset="-78"/>
              <a:ea typeface="Montserrat Bold"/>
              <a:cs typeface="Tajawal Bold" panose="020B0604020202020204" charset="-78"/>
              <a:sym typeface="Montserrat Bold"/>
              <a:rtl/>
            </a:endParaRPr>
          </a:p>
        </p:txBody>
      </p:sp>
      <p:grpSp>
        <p:nvGrpSpPr>
          <p:cNvPr id="63" name="Group 62"/>
          <p:cNvGrpSpPr/>
          <p:nvPr/>
        </p:nvGrpSpPr>
        <p:grpSpPr>
          <a:xfrm>
            <a:off x="17259300" y="0"/>
            <a:ext cx="1694792" cy="10287000"/>
            <a:chOff x="0" y="0"/>
            <a:chExt cx="446365" cy="2709333"/>
          </a:xfrm>
        </p:grpSpPr>
        <p:sp>
          <p:nvSpPr>
            <p:cNvPr id="64" name="Freeform 6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65" name="TextBox 64"/>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67" name="Group 8"/>
          <p:cNvGrpSpPr/>
          <p:nvPr/>
        </p:nvGrpSpPr>
        <p:grpSpPr>
          <a:xfrm>
            <a:off x="0" y="6690087"/>
            <a:ext cx="1028700" cy="3177813"/>
            <a:chOff x="0" y="0"/>
            <a:chExt cx="812800" cy="2510865"/>
          </a:xfrm>
        </p:grpSpPr>
        <p:sp>
          <p:nvSpPr>
            <p:cNvPr id="68"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9"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70" name="Rounded Rectangle 69"/>
          <p:cNvSpPr/>
          <p:nvPr/>
        </p:nvSpPr>
        <p:spPr>
          <a:xfrm>
            <a:off x="76200" y="266700"/>
            <a:ext cx="3657600" cy="838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85800" y="27214"/>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عناصر الادارة</a:t>
            </a:r>
          </a:p>
        </p:txBody>
      </p:sp>
      <p:sp>
        <p:nvSpPr>
          <p:cNvPr id="7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75" name="TextBox 74"/>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16</a:t>
            </a:r>
            <a:endParaRPr lang="en-US" sz="2800" b="1" dirty="0">
              <a:solidFill>
                <a:schemeClr val="bg1"/>
              </a:solidFill>
            </a:endParaRPr>
          </a:p>
        </p:txBody>
      </p:sp>
      <p:sp>
        <p:nvSpPr>
          <p:cNvPr id="34" name="Rectangle 7">
            <a:extLst>
              <a:ext uri="{FF2B5EF4-FFF2-40B4-BE49-F238E27FC236}">
                <a16:creationId xmlns:a16="http://schemas.microsoft.com/office/drawing/2014/main" id="{3BA76849-41C6-A6DF-7455-C5624C6E3E03}"/>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91212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0"/>
            <a:ext cx="18440400" cy="10287000"/>
          </a:xfrm>
          <a:custGeom>
            <a:avLst/>
            <a:gdLst/>
            <a:ahLst/>
            <a:cxnLst/>
            <a:rect l="l" t="t" r="r" b="b"/>
            <a:pathLst>
              <a:path w="14379414" h="14379414">
                <a:moveTo>
                  <a:pt x="0" y="0"/>
                </a:moveTo>
                <a:lnTo>
                  <a:pt x="14379414" y="0"/>
                </a:lnTo>
                <a:lnTo>
                  <a:pt x="14379414" y="14379414"/>
                </a:lnTo>
                <a:lnTo>
                  <a:pt x="0" y="14379414"/>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081412" y="1333500"/>
            <a:ext cx="2789680" cy="2629354"/>
            <a:chOff x="0" y="0"/>
            <a:chExt cx="812800" cy="766087"/>
          </a:xfrm>
        </p:grpSpPr>
        <p:sp>
          <p:nvSpPr>
            <p:cNvPr id="4" name="Freeform 4"/>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B9BD76"/>
            </a:solidFill>
          </p:spPr>
          <p:txBody>
            <a:bodyPr/>
            <a:lstStyle/>
            <a:p>
              <a:endParaRPr lang="en-US"/>
            </a:p>
          </p:txBody>
        </p:sp>
        <p:sp>
          <p:nvSpPr>
            <p:cNvPr id="5" name="TextBox 5"/>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6" name="Group 6"/>
          <p:cNvGrpSpPr/>
          <p:nvPr/>
        </p:nvGrpSpPr>
        <p:grpSpPr>
          <a:xfrm rot="-2176570">
            <a:off x="2327038" y="1854782"/>
            <a:ext cx="2789680" cy="2629354"/>
            <a:chOff x="0" y="0"/>
            <a:chExt cx="812800" cy="766087"/>
          </a:xfrm>
        </p:grpSpPr>
        <p:sp>
          <p:nvSpPr>
            <p:cNvPr id="7" name="Freeform 7"/>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B1C8DD"/>
            </a:solidFill>
          </p:spPr>
          <p:txBody>
            <a:bodyPr/>
            <a:lstStyle/>
            <a:p>
              <a:endParaRPr lang="en-US"/>
            </a:p>
          </p:txBody>
        </p:sp>
        <p:sp>
          <p:nvSpPr>
            <p:cNvPr id="8" name="TextBox 8"/>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p>
          </p:txBody>
        </p:sp>
      </p:grpSp>
      <p:grpSp>
        <p:nvGrpSpPr>
          <p:cNvPr id="9" name="Group 9"/>
          <p:cNvGrpSpPr/>
          <p:nvPr/>
        </p:nvGrpSpPr>
        <p:grpSpPr>
          <a:xfrm rot="2187752">
            <a:off x="7872699" y="1905096"/>
            <a:ext cx="2789680" cy="2629354"/>
            <a:chOff x="0" y="0"/>
            <a:chExt cx="812800" cy="766087"/>
          </a:xfrm>
        </p:grpSpPr>
        <p:sp>
          <p:nvSpPr>
            <p:cNvPr id="10" name="Freeform 10"/>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FFD96A"/>
            </a:solidFill>
          </p:spPr>
          <p:txBody>
            <a:bodyPr/>
            <a:lstStyle/>
            <a:p>
              <a:endParaRPr lang="en-US"/>
            </a:p>
          </p:txBody>
        </p:sp>
        <p:sp>
          <p:nvSpPr>
            <p:cNvPr id="11" name="TextBox 11"/>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12" name="Group 12"/>
          <p:cNvGrpSpPr/>
          <p:nvPr/>
        </p:nvGrpSpPr>
        <p:grpSpPr>
          <a:xfrm>
            <a:off x="20053" y="3638963"/>
            <a:ext cx="2789680" cy="2629354"/>
            <a:chOff x="0" y="0"/>
            <a:chExt cx="812800" cy="766087"/>
          </a:xfrm>
        </p:grpSpPr>
        <p:sp>
          <p:nvSpPr>
            <p:cNvPr id="13" name="Freeform 13"/>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C3C2E8"/>
            </a:solidFill>
          </p:spPr>
          <p:txBody>
            <a:bodyPr/>
            <a:lstStyle/>
            <a:p>
              <a:endParaRPr lang="en-US"/>
            </a:p>
          </p:txBody>
        </p:sp>
        <p:sp>
          <p:nvSpPr>
            <p:cNvPr id="14" name="TextBox 14"/>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15" name="Group 15"/>
          <p:cNvGrpSpPr/>
          <p:nvPr/>
        </p:nvGrpSpPr>
        <p:grpSpPr>
          <a:xfrm>
            <a:off x="10688053" y="3867563"/>
            <a:ext cx="2789680" cy="2629354"/>
            <a:chOff x="0" y="0"/>
            <a:chExt cx="812800" cy="766087"/>
          </a:xfrm>
        </p:grpSpPr>
        <p:sp>
          <p:nvSpPr>
            <p:cNvPr id="16" name="Freeform 16"/>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C398C8"/>
            </a:solidFill>
          </p:spPr>
          <p:txBody>
            <a:bodyPr/>
            <a:lstStyle/>
            <a:p>
              <a:endParaRPr lang="en-US"/>
            </a:p>
          </p:txBody>
        </p:sp>
        <p:sp>
          <p:nvSpPr>
            <p:cNvPr id="17" name="TextBox 17"/>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25" name="AutoShape 25"/>
          <p:cNvSpPr/>
          <p:nvPr/>
        </p:nvSpPr>
        <p:spPr>
          <a:xfrm>
            <a:off x="2563391" y="5477877"/>
            <a:ext cx="812874" cy="219572"/>
          </a:xfrm>
          <a:prstGeom prst="line">
            <a:avLst/>
          </a:prstGeom>
          <a:ln w="28575" cap="rnd">
            <a:solidFill>
              <a:srgbClr val="404040"/>
            </a:solidFill>
            <a:prstDash val="solid"/>
            <a:headEnd type="none" w="sm" len="sm"/>
            <a:tailEnd type="arrow" w="med" len="sm"/>
          </a:ln>
        </p:spPr>
        <p:txBody>
          <a:bodyPr/>
          <a:lstStyle/>
          <a:p>
            <a:endParaRPr lang="en-US"/>
          </a:p>
        </p:txBody>
      </p:sp>
      <p:sp>
        <p:nvSpPr>
          <p:cNvPr id="26" name="AutoShape 26"/>
          <p:cNvSpPr/>
          <p:nvPr/>
        </p:nvSpPr>
        <p:spPr>
          <a:xfrm>
            <a:off x="4499743" y="4229318"/>
            <a:ext cx="460550" cy="632198"/>
          </a:xfrm>
          <a:prstGeom prst="line">
            <a:avLst/>
          </a:prstGeom>
          <a:ln w="28575" cap="rnd">
            <a:solidFill>
              <a:srgbClr val="404040"/>
            </a:solidFill>
            <a:prstDash val="solid"/>
            <a:headEnd type="none" w="sm" len="sm"/>
            <a:tailEnd type="arrow" w="med" len="sm"/>
          </a:ln>
        </p:spPr>
        <p:txBody>
          <a:bodyPr/>
          <a:lstStyle/>
          <a:p>
            <a:endParaRPr lang="en-US"/>
          </a:p>
        </p:txBody>
      </p:sp>
      <p:sp>
        <p:nvSpPr>
          <p:cNvPr id="27" name="AutoShape 27"/>
          <p:cNvSpPr/>
          <p:nvPr/>
        </p:nvSpPr>
        <p:spPr>
          <a:xfrm flipH="1">
            <a:off x="6476252" y="3962854"/>
            <a:ext cx="0" cy="733506"/>
          </a:xfrm>
          <a:prstGeom prst="line">
            <a:avLst/>
          </a:prstGeom>
          <a:ln w="28575" cap="rnd">
            <a:solidFill>
              <a:srgbClr val="404040"/>
            </a:solidFill>
            <a:prstDash val="solid"/>
            <a:headEnd type="none" w="sm" len="sm"/>
            <a:tailEnd type="arrow" w="med" len="sm"/>
          </a:ln>
        </p:spPr>
        <p:txBody>
          <a:bodyPr/>
          <a:lstStyle/>
          <a:p>
            <a:endParaRPr lang="en-US"/>
          </a:p>
        </p:txBody>
      </p:sp>
      <p:sp>
        <p:nvSpPr>
          <p:cNvPr id="28" name="AutoShape 28"/>
          <p:cNvSpPr/>
          <p:nvPr/>
        </p:nvSpPr>
        <p:spPr>
          <a:xfrm flipH="1">
            <a:off x="7972553" y="4277096"/>
            <a:ext cx="513677" cy="642436"/>
          </a:xfrm>
          <a:prstGeom prst="line">
            <a:avLst/>
          </a:prstGeom>
          <a:ln w="28575" cap="rnd">
            <a:solidFill>
              <a:srgbClr val="404040"/>
            </a:solidFill>
            <a:prstDash val="solid"/>
            <a:headEnd type="none" w="sm" len="sm"/>
            <a:tailEnd type="arrow" w="med" len="sm"/>
          </a:ln>
        </p:spPr>
        <p:txBody>
          <a:bodyPr/>
          <a:lstStyle/>
          <a:p>
            <a:endParaRPr lang="en-US"/>
          </a:p>
        </p:txBody>
      </p:sp>
      <p:sp>
        <p:nvSpPr>
          <p:cNvPr id="29" name="AutoShape 29"/>
          <p:cNvSpPr/>
          <p:nvPr/>
        </p:nvSpPr>
        <p:spPr>
          <a:xfrm flipV="1">
            <a:off x="10127772" y="5816263"/>
            <a:ext cx="865609" cy="181088"/>
          </a:xfrm>
          <a:prstGeom prst="line">
            <a:avLst/>
          </a:prstGeom>
          <a:ln w="28575" cap="rnd">
            <a:solidFill>
              <a:srgbClr val="404040"/>
            </a:solidFill>
            <a:prstDash val="solid"/>
            <a:headEnd type="arrow" w="med" len="sm"/>
            <a:tailEnd type="none" w="sm" len="sm"/>
          </a:ln>
        </p:spPr>
        <p:txBody>
          <a:bodyPr/>
          <a:lstStyle/>
          <a:p>
            <a:endParaRPr lang="en-US"/>
          </a:p>
        </p:txBody>
      </p:sp>
      <p:sp>
        <p:nvSpPr>
          <p:cNvPr id="31" name="AutoShape 31"/>
          <p:cNvSpPr/>
          <p:nvPr/>
        </p:nvSpPr>
        <p:spPr>
          <a:xfrm flipH="1" flipV="1">
            <a:off x="8529457" y="7476446"/>
            <a:ext cx="555228" cy="624294"/>
          </a:xfrm>
          <a:prstGeom prst="line">
            <a:avLst/>
          </a:prstGeom>
          <a:ln w="28575" cap="rnd">
            <a:solidFill>
              <a:srgbClr val="404040"/>
            </a:solidFill>
            <a:prstDash val="solid"/>
            <a:headEnd type="none" w="sm" len="sm"/>
            <a:tailEnd type="arrow" w="med" len="sm"/>
          </a:ln>
        </p:spPr>
        <p:txBody>
          <a:bodyPr/>
          <a:lstStyle/>
          <a:p>
            <a:endParaRPr lang="en-US"/>
          </a:p>
        </p:txBody>
      </p:sp>
      <p:sp>
        <p:nvSpPr>
          <p:cNvPr id="32" name="Freeform 32"/>
          <p:cNvSpPr/>
          <p:nvPr/>
        </p:nvSpPr>
        <p:spPr>
          <a:xfrm>
            <a:off x="3607542" y="4460500"/>
            <a:ext cx="6269233" cy="5673656"/>
          </a:xfrm>
          <a:custGeom>
            <a:avLst/>
            <a:gdLst/>
            <a:ahLst/>
            <a:cxnLst/>
            <a:rect l="l" t="t" r="r" b="b"/>
            <a:pathLst>
              <a:path w="6269233" h="5673656">
                <a:moveTo>
                  <a:pt x="0" y="0"/>
                </a:moveTo>
                <a:lnTo>
                  <a:pt x="6269234" y="0"/>
                </a:lnTo>
                <a:lnTo>
                  <a:pt x="6269234" y="5673657"/>
                </a:lnTo>
                <a:lnTo>
                  <a:pt x="0" y="5673657"/>
                </a:lnTo>
                <a:lnTo>
                  <a:pt x="0" y="0"/>
                </a:lnTo>
                <a:close/>
              </a:path>
            </a:pathLst>
          </a:custGeom>
          <a:blipFill>
            <a:blip r:embed="rId4"/>
            <a:stretch>
              <a:fillRect/>
            </a:stretch>
          </a:blipFill>
        </p:spPr>
        <p:txBody>
          <a:bodyPr/>
          <a:lstStyle/>
          <a:p>
            <a:endParaRPr lang="en-US"/>
          </a:p>
        </p:txBody>
      </p:sp>
      <p:sp>
        <p:nvSpPr>
          <p:cNvPr id="33" name="AutoShape 33"/>
          <p:cNvSpPr/>
          <p:nvPr/>
        </p:nvSpPr>
        <p:spPr>
          <a:xfrm flipV="1">
            <a:off x="3509081" y="7543441"/>
            <a:ext cx="566355" cy="614217"/>
          </a:xfrm>
          <a:prstGeom prst="line">
            <a:avLst/>
          </a:prstGeom>
          <a:ln w="28575" cap="rnd">
            <a:solidFill>
              <a:srgbClr val="404040"/>
            </a:solidFill>
            <a:prstDash val="solid"/>
            <a:headEnd type="none" w="sm" len="sm"/>
            <a:tailEnd type="arrow" w="med" len="sm"/>
          </a:ln>
        </p:spPr>
        <p:txBody>
          <a:bodyPr/>
          <a:lstStyle/>
          <a:p>
            <a:endParaRPr lang="en-US"/>
          </a:p>
        </p:txBody>
      </p:sp>
      <p:grpSp>
        <p:nvGrpSpPr>
          <p:cNvPr id="34" name="Group 34"/>
          <p:cNvGrpSpPr/>
          <p:nvPr/>
        </p:nvGrpSpPr>
        <p:grpSpPr>
          <a:xfrm rot="-4293028">
            <a:off x="8204298" y="7635720"/>
            <a:ext cx="2789680" cy="2629354"/>
            <a:chOff x="0" y="0"/>
            <a:chExt cx="812800" cy="766087"/>
          </a:xfrm>
        </p:grpSpPr>
        <p:sp>
          <p:nvSpPr>
            <p:cNvPr id="35" name="Freeform 35"/>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8ECFC4"/>
            </a:solidFill>
          </p:spPr>
          <p:txBody>
            <a:bodyPr/>
            <a:lstStyle/>
            <a:p>
              <a:endParaRPr lang="en-US"/>
            </a:p>
          </p:txBody>
        </p:sp>
        <p:sp>
          <p:nvSpPr>
            <p:cNvPr id="36" name="TextBox 36"/>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37" name="Group 37"/>
          <p:cNvGrpSpPr/>
          <p:nvPr/>
        </p:nvGrpSpPr>
        <p:grpSpPr>
          <a:xfrm>
            <a:off x="1463129" y="7533706"/>
            <a:ext cx="2789680" cy="2629354"/>
            <a:chOff x="0" y="0"/>
            <a:chExt cx="812800" cy="766087"/>
          </a:xfrm>
        </p:grpSpPr>
        <p:sp>
          <p:nvSpPr>
            <p:cNvPr id="38" name="Freeform 38"/>
            <p:cNvSpPr/>
            <p:nvPr/>
          </p:nvSpPr>
          <p:spPr>
            <a:xfrm>
              <a:off x="9837" y="18366"/>
              <a:ext cx="793126" cy="747721"/>
            </a:xfrm>
            <a:custGeom>
              <a:avLst/>
              <a:gdLst/>
              <a:ahLst/>
              <a:cxnLst/>
              <a:rect l="l" t="t" r="r" b="b"/>
              <a:pathLst>
                <a:path w="793126" h="747721">
                  <a:moveTo>
                    <a:pt x="459904" y="27242"/>
                  </a:moveTo>
                  <a:lnTo>
                    <a:pt x="739622" y="228645"/>
                  </a:lnTo>
                  <a:cubicBezTo>
                    <a:pt x="777338" y="255803"/>
                    <a:pt x="793126" y="304258"/>
                    <a:pt x="778646" y="348421"/>
                  </a:cubicBezTo>
                  <a:lnTo>
                    <a:pt x="672049" y="673553"/>
                  </a:lnTo>
                  <a:cubicBezTo>
                    <a:pt x="657541" y="717802"/>
                    <a:pt x="616246" y="747721"/>
                    <a:pt x="569680" y="747721"/>
                  </a:cubicBezTo>
                  <a:lnTo>
                    <a:pt x="223446" y="747721"/>
                  </a:lnTo>
                  <a:cubicBezTo>
                    <a:pt x="176880" y="747721"/>
                    <a:pt x="135585" y="717802"/>
                    <a:pt x="121077" y="673553"/>
                  </a:cubicBezTo>
                  <a:lnTo>
                    <a:pt x="14480" y="348421"/>
                  </a:lnTo>
                  <a:cubicBezTo>
                    <a:pt x="0" y="304258"/>
                    <a:pt x="15788" y="255803"/>
                    <a:pt x="53504" y="228645"/>
                  </a:cubicBezTo>
                  <a:lnTo>
                    <a:pt x="333222" y="27242"/>
                  </a:lnTo>
                  <a:cubicBezTo>
                    <a:pt x="371056" y="0"/>
                    <a:pt x="422070" y="0"/>
                    <a:pt x="459904" y="27242"/>
                  </a:cubicBezTo>
                  <a:close/>
                </a:path>
              </a:pathLst>
            </a:custGeom>
            <a:solidFill>
              <a:srgbClr val="8AACCB"/>
            </a:solidFill>
          </p:spPr>
          <p:txBody>
            <a:bodyPr/>
            <a:lstStyle/>
            <a:p>
              <a:endParaRPr lang="en-US"/>
            </a:p>
          </p:txBody>
        </p:sp>
        <p:sp>
          <p:nvSpPr>
            <p:cNvPr id="39" name="TextBox 39"/>
            <p:cNvSpPr txBox="1"/>
            <p:nvPr/>
          </p:nvSpPr>
          <p:spPr>
            <a:xfrm>
              <a:off x="127000" y="153422"/>
              <a:ext cx="558800" cy="564785"/>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40" name="Group 40"/>
          <p:cNvGrpSpPr/>
          <p:nvPr/>
        </p:nvGrpSpPr>
        <p:grpSpPr>
          <a:xfrm>
            <a:off x="2587477" y="8083830"/>
            <a:ext cx="583709" cy="58370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2" name="TextBox 42"/>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46" name="Group 46"/>
          <p:cNvGrpSpPr/>
          <p:nvPr/>
        </p:nvGrpSpPr>
        <p:grpSpPr>
          <a:xfrm>
            <a:off x="1123039" y="4323392"/>
            <a:ext cx="583709" cy="583709"/>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8" name="TextBox 48"/>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49" name="Group 49"/>
          <p:cNvGrpSpPr/>
          <p:nvPr/>
        </p:nvGrpSpPr>
        <p:grpSpPr>
          <a:xfrm>
            <a:off x="3493785" y="2352134"/>
            <a:ext cx="583709" cy="583709"/>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1" name="TextBox 5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2" name="Group 52"/>
          <p:cNvGrpSpPr/>
          <p:nvPr/>
        </p:nvGrpSpPr>
        <p:grpSpPr>
          <a:xfrm>
            <a:off x="6200192" y="1824311"/>
            <a:ext cx="583709" cy="583709"/>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4" name="TextBox 5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5" name="Group 55"/>
          <p:cNvGrpSpPr/>
          <p:nvPr/>
        </p:nvGrpSpPr>
        <p:grpSpPr>
          <a:xfrm>
            <a:off x="8866858" y="2504475"/>
            <a:ext cx="583709" cy="583709"/>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7" name="TextBox 57"/>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58" name="Group 58"/>
          <p:cNvGrpSpPr/>
          <p:nvPr/>
        </p:nvGrpSpPr>
        <p:grpSpPr>
          <a:xfrm>
            <a:off x="11791039" y="4494348"/>
            <a:ext cx="583709" cy="583709"/>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60" name="TextBox 60"/>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grpSp>
        <p:nvGrpSpPr>
          <p:cNvPr id="64" name="Group 64"/>
          <p:cNvGrpSpPr/>
          <p:nvPr/>
        </p:nvGrpSpPr>
        <p:grpSpPr>
          <a:xfrm>
            <a:off x="9447637" y="8051220"/>
            <a:ext cx="583709" cy="583709"/>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66" name="TextBox 6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latin typeface="Tajawal Bold" panose="020B0604020202020204" charset="-78"/>
                <a:cs typeface="Tajawal Bold" panose="020B0604020202020204" charset="-78"/>
              </a:endParaRPr>
            </a:p>
          </p:txBody>
        </p:sp>
      </p:grpSp>
      <p:sp>
        <p:nvSpPr>
          <p:cNvPr id="67" name="Freeform 67"/>
          <p:cNvSpPr/>
          <p:nvPr/>
        </p:nvSpPr>
        <p:spPr>
          <a:xfrm rot="488544">
            <a:off x="354664" y="273236"/>
            <a:ext cx="1301594" cy="1872797"/>
          </a:xfrm>
          <a:custGeom>
            <a:avLst/>
            <a:gdLst/>
            <a:ahLst/>
            <a:cxnLst/>
            <a:rect l="l" t="t" r="r" b="b"/>
            <a:pathLst>
              <a:path w="1301594" h="1872797">
                <a:moveTo>
                  <a:pt x="0" y="0"/>
                </a:moveTo>
                <a:lnTo>
                  <a:pt x="1301594" y="0"/>
                </a:lnTo>
                <a:lnTo>
                  <a:pt x="1301594" y="1872798"/>
                </a:lnTo>
                <a:lnTo>
                  <a:pt x="0" y="1872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8" name="Freeform 68"/>
          <p:cNvSpPr/>
          <p:nvPr/>
        </p:nvSpPr>
        <p:spPr>
          <a:xfrm rot="-1007010">
            <a:off x="11825069" y="7958533"/>
            <a:ext cx="1301594" cy="1872797"/>
          </a:xfrm>
          <a:custGeom>
            <a:avLst/>
            <a:gdLst/>
            <a:ahLst/>
            <a:cxnLst/>
            <a:rect l="l" t="t" r="r" b="b"/>
            <a:pathLst>
              <a:path w="1301594" h="1872797">
                <a:moveTo>
                  <a:pt x="0" y="0"/>
                </a:moveTo>
                <a:lnTo>
                  <a:pt x="1301594" y="0"/>
                </a:lnTo>
                <a:lnTo>
                  <a:pt x="1301594" y="1872797"/>
                </a:lnTo>
                <a:lnTo>
                  <a:pt x="0" y="18727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1" name="TextBox 71"/>
          <p:cNvSpPr txBox="1"/>
          <p:nvPr/>
        </p:nvSpPr>
        <p:spPr>
          <a:xfrm>
            <a:off x="2096018" y="8907177"/>
            <a:ext cx="1535037" cy="738664"/>
          </a:xfrm>
          <a:prstGeom prst="rect">
            <a:avLst/>
          </a:prstGeom>
        </p:spPr>
        <p:txBody>
          <a:bodyPr lIns="0" tIns="0" rIns="0" bIns="0" rtlCol="0" anchor="t">
            <a:spAutoFit/>
          </a:bodyPr>
          <a:lstStyle/>
          <a:p>
            <a:pPr algn="ctr">
              <a:lnSpc>
                <a:spcPct val="100000"/>
              </a:lnSpc>
              <a:spcBef>
                <a:spcPct val="0"/>
              </a:spcBef>
              <a:buFontTx/>
              <a:buNone/>
            </a:pPr>
            <a:r>
              <a:rPr lang="ar-SA" altLang="en-US" sz="2400" b="1" dirty="0">
                <a:latin typeface="Tajawal Bold" panose="020B0604020202020204" charset="-78"/>
                <a:cs typeface="Tajawal Bold" panose="020B0604020202020204" charset="-78"/>
              </a:rPr>
              <a:t> التنظيم </a:t>
            </a:r>
            <a:r>
              <a:rPr lang="en-GB" altLang="en-US" sz="2400" b="1" dirty="0">
                <a:latin typeface="Tajawal Bold" panose="020B0604020202020204" charset="-78"/>
                <a:cs typeface="Tajawal Bold" panose="020B0604020202020204" charset="-78"/>
              </a:rPr>
              <a:t>Organizing </a:t>
            </a:r>
            <a:endParaRPr lang="ar-SA" altLang="en-US" sz="2400" b="1" dirty="0">
              <a:latin typeface="Tajawal Bold" panose="020B0604020202020204" charset="-78"/>
              <a:cs typeface="Tajawal Bold" panose="020B0604020202020204" charset="-78"/>
            </a:endParaRPr>
          </a:p>
        </p:txBody>
      </p:sp>
      <p:sp>
        <p:nvSpPr>
          <p:cNvPr id="72" name="TextBox 72"/>
          <p:cNvSpPr txBox="1"/>
          <p:nvPr/>
        </p:nvSpPr>
        <p:spPr>
          <a:xfrm>
            <a:off x="2600336" y="8229965"/>
            <a:ext cx="526399" cy="302327"/>
          </a:xfrm>
          <a:prstGeom prst="rect">
            <a:avLst/>
          </a:prstGeom>
        </p:spPr>
        <p:txBody>
          <a:bodyPr lIns="0" tIns="0" rIns="0" bIns="0" rtlCol="0" anchor="t">
            <a:spAutoFit/>
          </a:bodyPr>
          <a:lstStyle/>
          <a:p>
            <a:pPr algn="ctr">
              <a:lnSpc>
                <a:spcPts val="2320"/>
              </a:lnSpc>
            </a:pPr>
            <a:r>
              <a:rPr lang="ar-EG" sz="2109" b="1" dirty="0">
                <a:solidFill>
                  <a:srgbClr val="13196B"/>
                </a:solidFill>
                <a:latin typeface="Tajawal Bold" panose="020B0604020202020204" charset="-78"/>
                <a:ea typeface="Poppins Bold"/>
                <a:cs typeface="Tajawal Bold" panose="020B0604020202020204" charset="-78"/>
                <a:sym typeface="Poppins Bold"/>
              </a:rPr>
              <a:t>02</a:t>
            </a:r>
            <a:endParaRPr lang="en-US" sz="2109" b="1" dirty="0">
              <a:solidFill>
                <a:srgbClr val="13196B"/>
              </a:solidFill>
              <a:latin typeface="Tajawal Bold" panose="020B0604020202020204" charset="-78"/>
              <a:ea typeface="Poppins Bold"/>
              <a:cs typeface="Tajawal Bold" panose="020B0604020202020204" charset="-78"/>
              <a:sym typeface="Poppins Bold"/>
            </a:endParaRPr>
          </a:p>
        </p:txBody>
      </p:sp>
      <p:sp>
        <p:nvSpPr>
          <p:cNvPr id="75" name="TextBox 75"/>
          <p:cNvSpPr txBox="1"/>
          <p:nvPr/>
        </p:nvSpPr>
        <p:spPr>
          <a:xfrm>
            <a:off x="462292" y="5051686"/>
            <a:ext cx="1873612" cy="738664"/>
          </a:xfrm>
          <a:prstGeom prst="rect">
            <a:avLst/>
          </a:prstGeom>
        </p:spPr>
        <p:txBody>
          <a:bodyPr lIns="0" tIns="0" rIns="0" bIns="0" rtlCol="0" anchor="t">
            <a:spAutoFit/>
          </a:bodyPr>
          <a:lstStyle/>
          <a:p>
            <a:pPr algn="ctr">
              <a:defRPr/>
            </a:pPr>
            <a:r>
              <a:rPr lang="ar-SA" sz="2400" b="1" dirty="0">
                <a:latin typeface="Tajawal Bold" panose="020B0604020202020204" charset="-78"/>
                <a:cs typeface="Tajawal Bold" panose="020B0604020202020204" charset="-78"/>
              </a:rPr>
              <a:t> التوظيف </a:t>
            </a:r>
            <a:r>
              <a:rPr lang="en-US" sz="2400" b="1" dirty="0">
                <a:latin typeface="Tajawal Bold" panose="020B0604020202020204" charset="-78"/>
                <a:cs typeface="Tajawal Bold" panose="020B0604020202020204" charset="-78"/>
              </a:rPr>
              <a:t>Staffing</a:t>
            </a:r>
            <a:endParaRPr lang="ar-SA" sz="2400" b="1" dirty="0">
              <a:latin typeface="Tajawal Bold" panose="020B0604020202020204" charset="-78"/>
              <a:cs typeface="Tajawal Bold" panose="020B0604020202020204" charset="-78"/>
            </a:endParaRPr>
          </a:p>
        </p:txBody>
      </p:sp>
      <p:sp>
        <p:nvSpPr>
          <p:cNvPr id="76" name="TextBox 76"/>
          <p:cNvSpPr txBox="1"/>
          <p:nvPr/>
        </p:nvSpPr>
        <p:spPr>
          <a:xfrm>
            <a:off x="1135899" y="4469527"/>
            <a:ext cx="526399" cy="294953"/>
          </a:xfrm>
          <a:prstGeom prst="rect">
            <a:avLst/>
          </a:prstGeom>
        </p:spPr>
        <p:txBody>
          <a:bodyPr lIns="0" tIns="0" rIns="0" bIns="0" rtlCol="0" anchor="t">
            <a:spAutoFit/>
          </a:bodyPr>
          <a:lstStyle/>
          <a:p>
            <a:pPr algn="ctr">
              <a:lnSpc>
                <a:spcPts val="2320"/>
              </a:lnSpc>
            </a:pPr>
            <a:r>
              <a:rPr lang="en-US" sz="2109" b="1">
                <a:solidFill>
                  <a:srgbClr val="13196B"/>
                </a:solidFill>
                <a:latin typeface="Tajawal Bold" panose="020B0604020202020204" charset="-78"/>
                <a:ea typeface="Poppins Bold"/>
                <a:cs typeface="Tajawal Bold" panose="020B0604020202020204" charset="-78"/>
                <a:sym typeface="Poppins Bold"/>
              </a:rPr>
              <a:t>03</a:t>
            </a:r>
          </a:p>
        </p:txBody>
      </p:sp>
      <p:sp>
        <p:nvSpPr>
          <p:cNvPr id="77" name="TextBox 77"/>
          <p:cNvSpPr txBox="1"/>
          <p:nvPr/>
        </p:nvSpPr>
        <p:spPr>
          <a:xfrm>
            <a:off x="2573676" y="3077256"/>
            <a:ext cx="2423927" cy="738664"/>
          </a:xfrm>
          <a:prstGeom prst="rect">
            <a:avLst/>
          </a:prstGeom>
        </p:spPr>
        <p:txBody>
          <a:bodyPr lIns="0" tIns="0" rIns="0" bIns="0" rtlCol="0" anchor="t">
            <a:spAutoFit/>
          </a:bodyPr>
          <a:lstStyle/>
          <a:p>
            <a:pPr algn="ctr">
              <a:defRPr/>
            </a:pPr>
            <a:r>
              <a:rPr lang="ar-SA" sz="2400" b="1" dirty="0">
                <a:latin typeface="Tajawal Bold" panose="020B0604020202020204" charset="-78"/>
                <a:cs typeface="Tajawal Bold" panose="020B0604020202020204" charset="-78"/>
              </a:rPr>
              <a:t>التوجيه </a:t>
            </a:r>
            <a:endParaRPr lang="ar-EG" sz="2400" b="1" dirty="0">
              <a:latin typeface="Tajawal Bold" panose="020B0604020202020204" charset="-78"/>
              <a:cs typeface="Tajawal Bold" panose="020B0604020202020204" charset="-78"/>
            </a:endParaRPr>
          </a:p>
          <a:p>
            <a:pPr algn="ctr">
              <a:defRPr/>
            </a:pPr>
            <a:r>
              <a:rPr lang="en-GB" sz="2400" b="1" dirty="0">
                <a:latin typeface="Tajawal Bold" panose="020B0604020202020204" charset="-78"/>
                <a:cs typeface="Tajawal Bold" panose="020B0604020202020204" charset="-78"/>
              </a:rPr>
              <a:t>Directing </a:t>
            </a:r>
            <a:endParaRPr lang="ar-SA" sz="2400" b="1" dirty="0">
              <a:latin typeface="Tajawal Bold" panose="020B0604020202020204" charset="-78"/>
              <a:cs typeface="Tajawal Bold" panose="020B0604020202020204" charset="-78"/>
            </a:endParaRPr>
          </a:p>
        </p:txBody>
      </p:sp>
      <p:sp>
        <p:nvSpPr>
          <p:cNvPr id="78" name="TextBox 78"/>
          <p:cNvSpPr txBox="1"/>
          <p:nvPr/>
        </p:nvSpPr>
        <p:spPr>
          <a:xfrm>
            <a:off x="3506645" y="2498269"/>
            <a:ext cx="526399" cy="294953"/>
          </a:xfrm>
          <a:prstGeom prst="rect">
            <a:avLst/>
          </a:prstGeom>
        </p:spPr>
        <p:txBody>
          <a:bodyPr lIns="0" tIns="0" rIns="0" bIns="0" rtlCol="0" anchor="t">
            <a:spAutoFit/>
          </a:bodyPr>
          <a:lstStyle/>
          <a:p>
            <a:pPr algn="ctr">
              <a:lnSpc>
                <a:spcPts val="2320"/>
              </a:lnSpc>
            </a:pPr>
            <a:r>
              <a:rPr lang="en-US" sz="2109" b="1">
                <a:solidFill>
                  <a:srgbClr val="13196B"/>
                </a:solidFill>
                <a:latin typeface="Tajawal Bold" panose="020B0604020202020204" charset="-78"/>
                <a:ea typeface="Poppins Bold"/>
                <a:cs typeface="Tajawal Bold" panose="020B0604020202020204" charset="-78"/>
                <a:sym typeface="Poppins Bold"/>
              </a:rPr>
              <a:t>04</a:t>
            </a:r>
          </a:p>
        </p:txBody>
      </p:sp>
      <p:sp>
        <p:nvSpPr>
          <p:cNvPr id="79" name="TextBox 79"/>
          <p:cNvSpPr txBox="1"/>
          <p:nvPr/>
        </p:nvSpPr>
        <p:spPr>
          <a:xfrm>
            <a:off x="5390014" y="2575049"/>
            <a:ext cx="2257643" cy="738664"/>
          </a:xfrm>
          <a:prstGeom prst="rect">
            <a:avLst/>
          </a:prstGeom>
        </p:spPr>
        <p:txBody>
          <a:bodyPr lIns="0" tIns="0" rIns="0" bIns="0" rtlCol="0" anchor="t">
            <a:spAutoFit/>
          </a:bodyPr>
          <a:lstStyle/>
          <a:p>
            <a:pPr algn="ctr">
              <a:defRPr/>
            </a:pPr>
            <a:r>
              <a:rPr lang="ar-SA" sz="2400" b="1" dirty="0">
                <a:latin typeface="Tajawal Bold" panose="020B0604020202020204" charset="-78"/>
                <a:cs typeface="Tajawal Bold" panose="020B0604020202020204" charset="-78"/>
              </a:rPr>
              <a:t>التنسيق </a:t>
            </a:r>
            <a:r>
              <a:rPr lang="en-US" sz="2400" b="1" dirty="0">
                <a:latin typeface="Tajawal Bold" panose="020B0604020202020204" charset="-78"/>
                <a:cs typeface="Tajawal Bold" panose="020B0604020202020204" charset="-78"/>
              </a:rPr>
              <a:t>Coordinating</a:t>
            </a:r>
            <a:endParaRPr lang="ar-SA" sz="2400" b="1" dirty="0">
              <a:latin typeface="Tajawal Bold" panose="020B0604020202020204" charset="-78"/>
              <a:cs typeface="Tajawal Bold" panose="020B0604020202020204" charset="-78"/>
            </a:endParaRPr>
          </a:p>
        </p:txBody>
      </p:sp>
      <p:sp>
        <p:nvSpPr>
          <p:cNvPr id="80" name="TextBox 80"/>
          <p:cNvSpPr txBox="1"/>
          <p:nvPr/>
        </p:nvSpPr>
        <p:spPr>
          <a:xfrm>
            <a:off x="6213052" y="1970446"/>
            <a:ext cx="526399" cy="294953"/>
          </a:xfrm>
          <a:prstGeom prst="rect">
            <a:avLst/>
          </a:prstGeom>
        </p:spPr>
        <p:txBody>
          <a:bodyPr lIns="0" tIns="0" rIns="0" bIns="0" rtlCol="0" anchor="t">
            <a:spAutoFit/>
          </a:bodyPr>
          <a:lstStyle/>
          <a:p>
            <a:pPr algn="ctr">
              <a:lnSpc>
                <a:spcPts val="2320"/>
              </a:lnSpc>
            </a:pPr>
            <a:r>
              <a:rPr lang="en-US" sz="2109" b="1">
                <a:solidFill>
                  <a:srgbClr val="13196B"/>
                </a:solidFill>
                <a:latin typeface="Tajawal Bold" panose="020B0604020202020204" charset="-78"/>
                <a:ea typeface="Poppins Bold"/>
                <a:cs typeface="Tajawal Bold" panose="020B0604020202020204" charset="-78"/>
                <a:sym typeface="Poppins Bold"/>
              </a:rPr>
              <a:t>05</a:t>
            </a:r>
          </a:p>
        </p:txBody>
      </p:sp>
      <p:sp>
        <p:nvSpPr>
          <p:cNvPr id="81" name="TextBox 81"/>
          <p:cNvSpPr txBox="1"/>
          <p:nvPr/>
        </p:nvSpPr>
        <p:spPr>
          <a:xfrm>
            <a:off x="7898379" y="3308438"/>
            <a:ext cx="2514600" cy="738664"/>
          </a:xfrm>
          <a:prstGeom prst="rect">
            <a:avLst/>
          </a:prstGeom>
        </p:spPr>
        <p:txBody>
          <a:bodyPr wrap="square" lIns="0" tIns="0" rIns="0" bIns="0" rtlCol="0" anchor="t">
            <a:spAutoFit/>
          </a:bodyPr>
          <a:lstStyle/>
          <a:p>
            <a:pPr algn="ctr">
              <a:lnSpc>
                <a:spcPct val="100000"/>
              </a:lnSpc>
              <a:spcBef>
                <a:spcPct val="0"/>
              </a:spcBef>
              <a:buFontTx/>
              <a:buNone/>
            </a:pPr>
            <a:r>
              <a:rPr lang="ar-SA" altLang="en-US" sz="2400" b="1" dirty="0">
                <a:latin typeface="Tajawal Bold" panose="020B0604020202020204" charset="-78"/>
                <a:cs typeface="Tajawal Bold" panose="020B0604020202020204" charset="-78"/>
              </a:rPr>
              <a:t>كتابة التقارير </a:t>
            </a:r>
            <a:r>
              <a:rPr lang="en-US" altLang="en-US" sz="2400" b="1" dirty="0">
                <a:latin typeface="Tajawal Bold" panose="020B0604020202020204" charset="-78"/>
                <a:cs typeface="Tajawal Bold" panose="020B0604020202020204" charset="-78"/>
              </a:rPr>
              <a:t>Reporting</a:t>
            </a:r>
            <a:endParaRPr lang="ar-SA" altLang="en-US" sz="2400" b="1" dirty="0">
              <a:latin typeface="Tajawal Bold" panose="020B0604020202020204" charset="-78"/>
              <a:cs typeface="Tajawal Bold" panose="020B0604020202020204" charset="-78"/>
            </a:endParaRPr>
          </a:p>
        </p:txBody>
      </p:sp>
      <p:sp>
        <p:nvSpPr>
          <p:cNvPr id="82" name="TextBox 82"/>
          <p:cNvSpPr txBox="1"/>
          <p:nvPr/>
        </p:nvSpPr>
        <p:spPr>
          <a:xfrm>
            <a:off x="8879718" y="2650609"/>
            <a:ext cx="526399" cy="294953"/>
          </a:xfrm>
          <a:prstGeom prst="rect">
            <a:avLst/>
          </a:prstGeom>
        </p:spPr>
        <p:txBody>
          <a:bodyPr lIns="0" tIns="0" rIns="0" bIns="0" rtlCol="0" anchor="t">
            <a:spAutoFit/>
          </a:bodyPr>
          <a:lstStyle/>
          <a:p>
            <a:pPr algn="ctr">
              <a:lnSpc>
                <a:spcPts val="2320"/>
              </a:lnSpc>
            </a:pPr>
            <a:r>
              <a:rPr lang="en-US" sz="2109" b="1">
                <a:solidFill>
                  <a:srgbClr val="13196B"/>
                </a:solidFill>
                <a:latin typeface="Tajawal Bold" panose="020B0604020202020204" charset="-78"/>
                <a:ea typeface="Poppins Bold"/>
                <a:cs typeface="Tajawal Bold" panose="020B0604020202020204" charset="-78"/>
                <a:sym typeface="Poppins Bold"/>
              </a:rPr>
              <a:t>06</a:t>
            </a:r>
          </a:p>
        </p:txBody>
      </p:sp>
      <p:sp>
        <p:nvSpPr>
          <p:cNvPr id="83" name="TextBox 83"/>
          <p:cNvSpPr txBox="1"/>
          <p:nvPr/>
        </p:nvSpPr>
        <p:spPr>
          <a:xfrm>
            <a:off x="11304198" y="5330065"/>
            <a:ext cx="1676738" cy="738664"/>
          </a:xfrm>
          <a:prstGeom prst="rect">
            <a:avLst/>
          </a:prstGeom>
        </p:spPr>
        <p:txBody>
          <a:bodyPr lIns="0" tIns="0" rIns="0" bIns="0" rtlCol="0" anchor="t">
            <a:spAutoFit/>
          </a:bodyPr>
          <a:lstStyle/>
          <a:p>
            <a:pPr algn="ctr">
              <a:lnSpc>
                <a:spcPct val="100000"/>
              </a:lnSpc>
              <a:spcBef>
                <a:spcPct val="0"/>
              </a:spcBef>
              <a:buFontTx/>
              <a:buNone/>
            </a:pPr>
            <a:r>
              <a:rPr lang="ar-SA" altLang="en-US" sz="2400" b="1" dirty="0">
                <a:latin typeface="Tajawal Bold" panose="020B0604020202020204" charset="-78"/>
                <a:cs typeface="Tajawal Bold" panose="020B0604020202020204" charset="-78"/>
              </a:rPr>
              <a:t>الميزانية </a:t>
            </a:r>
            <a:r>
              <a:rPr lang="en-US" altLang="en-US" sz="2400" b="1" dirty="0">
                <a:latin typeface="Tajawal Bold" panose="020B0604020202020204" charset="-78"/>
                <a:cs typeface="Tajawal Bold" panose="020B0604020202020204" charset="-78"/>
              </a:rPr>
              <a:t>Budgeting</a:t>
            </a:r>
            <a:endParaRPr lang="ar-SA" altLang="en-US" sz="2400" b="1" dirty="0">
              <a:latin typeface="Tajawal Bold" panose="020B0604020202020204" charset="-78"/>
              <a:cs typeface="Tajawal Bold" panose="020B0604020202020204" charset="-78"/>
            </a:endParaRPr>
          </a:p>
        </p:txBody>
      </p:sp>
      <p:sp>
        <p:nvSpPr>
          <p:cNvPr id="84" name="TextBox 84"/>
          <p:cNvSpPr txBox="1"/>
          <p:nvPr/>
        </p:nvSpPr>
        <p:spPr>
          <a:xfrm>
            <a:off x="11803899" y="4640482"/>
            <a:ext cx="526399" cy="294953"/>
          </a:xfrm>
          <a:prstGeom prst="rect">
            <a:avLst/>
          </a:prstGeom>
        </p:spPr>
        <p:txBody>
          <a:bodyPr lIns="0" tIns="0" rIns="0" bIns="0" rtlCol="0" anchor="t">
            <a:spAutoFit/>
          </a:bodyPr>
          <a:lstStyle/>
          <a:p>
            <a:pPr algn="ctr">
              <a:lnSpc>
                <a:spcPts val="2320"/>
              </a:lnSpc>
            </a:pPr>
            <a:r>
              <a:rPr lang="en-US" sz="2109" b="1">
                <a:solidFill>
                  <a:srgbClr val="13196B"/>
                </a:solidFill>
                <a:latin typeface="Tajawal Bold" panose="020B0604020202020204" charset="-78"/>
                <a:ea typeface="Poppins Bold"/>
                <a:cs typeface="Tajawal Bold" panose="020B0604020202020204" charset="-78"/>
                <a:sym typeface="Poppins Bold"/>
              </a:rPr>
              <a:t>07</a:t>
            </a:r>
          </a:p>
        </p:txBody>
      </p:sp>
      <p:sp>
        <p:nvSpPr>
          <p:cNvPr id="87" name="TextBox 87"/>
          <p:cNvSpPr txBox="1"/>
          <p:nvPr/>
        </p:nvSpPr>
        <p:spPr>
          <a:xfrm>
            <a:off x="8956178" y="8943003"/>
            <a:ext cx="1535037" cy="615553"/>
          </a:xfrm>
          <a:prstGeom prst="rect">
            <a:avLst/>
          </a:prstGeom>
        </p:spPr>
        <p:txBody>
          <a:bodyPr lIns="0" tIns="0" rIns="0" bIns="0" rtlCol="0" anchor="t">
            <a:spAutoFit/>
          </a:bodyPr>
          <a:lstStyle/>
          <a:p>
            <a:pPr algn="ctr">
              <a:lnSpc>
                <a:spcPct val="100000"/>
              </a:lnSpc>
              <a:spcBef>
                <a:spcPct val="0"/>
              </a:spcBef>
              <a:buFontTx/>
              <a:buNone/>
            </a:pPr>
            <a:r>
              <a:rPr lang="ar-SA" altLang="en-US" sz="2000" b="1" dirty="0">
                <a:latin typeface="Tajawal Bold" panose="020B0604020202020204" charset="-78"/>
                <a:cs typeface="Tajawal Bold" panose="020B0604020202020204" charset="-78"/>
              </a:rPr>
              <a:t>التخطيط </a:t>
            </a:r>
            <a:r>
              <a:rPr lang="en-GB" altLang="en-US" sz="2000" b="1" dirty="0">
                <a:latin typeface="Tajawal Bold" panose="020B0604020202020204" charset="-78"/>
                <a:cs typeface="Tajawal Bold" panose="020B0604020202020204" charset="-78"/>
              </a:rPr>
              <a:t>Planning </a:t>
            </a:r>
            <a:endParaRPr lang="ar-SA" altLang="en-US" sz="2000" b="1" dirty="0">
              <a:latin typeface="Tajawal Bold" panose="020B0604020202020204" charset="-78"/>
              <a:cs typeface="Tajawal Bold" panose="020B0604020202020204" charset="-78"/>
            </a:endParaRPr>
          </a:p>
        </p:txBody>
      </p:sp>
      <p:sp>
        <p:nvSpPr>
          <p:cNvPr id="88" name="TextBox 88"/>
          <p:cNvSpPr txBox="1"/>
          <p:nvPr/>
        </p:nvSpPr>
        <p:spPr>
          <a:xfrm>
            <a:off x="9460497" y="8197355"/>
            <a:ext cx="526399" cy="302327"/>
          </a:xfrm>
          <a:prstGeom prst="rect">
            <a:avLst/>
          </a:prstGeom>
        </p:spPr>
        <p:txBody>
          <a:bodyPr lIns="0" tIns="0" rIns="0" bIns="0" rtlCol="0" anchor="t">
            <a:spAutoFit/>
          </a:bodyPr>
          <a:lstStyle/>
          <a:p>
            <a:pPr algn="ctr">
              <a:lnSpc>
                <a:spcPts val="2320"/>
              </a:lnSpc>
            </a:pPr>
            <a:r>
              <a:rPr lang="ar-EG" sz="2109" b="1" dirty="0">
                <a:solidFill>
                  <a:srgbClr val="13196B"/>
                </a:solidFill>
                <a:latin typeface="Tajawal Bold" panose="020B0604020202020204" charset="-78"/>
                <a:ea typeface="Poppins Bold"/>
                <a:cs typeface="Tajawal Bold" panose="020B0604020202020204" charset="-78"/>
                <a:sym typeface="Poppins Bold"/>
              </a:rPr>
              <a:t>01</a:t>
            </a:r>
            <a:endParaRPr lang="en-US" sz="2109" b="1" dirty="0">
              <a:solidFill>
                <a:srgbClr val="13196B"/>
              </a:solidFill>
              <a:latin typeface="Tajawal Bold" panose="020B0604020202020204" charset="-78"/>
              <a:ea typeface="Poppins Bold"/>
              <a:cs typeface="Tajawal Bold" panose="020B0604020202020204" charset="-78"/>
              <a:sym typeface="Poppins Bold"/>
            </a:endParaRPr>
          </a:p>
        </p:txBody>
      </p:sp>
      <p:sp>
        <p:nvSpPr>
          <p:cNvPr id="89" name="Rounded Rectangle 88"/>
          <p:cNvSpPr/>
          <p:nvPr/>
        </p:nvSpPr>
        <p:spPr>
          <a:xfrm>
            <a:off x="3810000" y="419100"/>
            <a:ext cx="9753600" cy="838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51"/>
          <p:cNvSpPr txBox="1"/>
          <p:nvPr/>
        </p:nvSpPr>
        <p:spPr>
          <a:xfrm>
            <a:off x="1981200" y="266700"/>
            <a:ext cx="13411200" cy="986809"/>
          </a:xfrm>
          <a:prstGeom prst="rect">
            <a:avLst/>
          </a:prstGeom>
        </p:spPr>
        <p:txBody>
          <a:bodyPr wrap="square"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 (عناصر العملية الإدارية)</a:t>
            </a:r>
          </a:p>
        </p:txBody>
      </p:sp>
      <p:sp>
        <p:nvSpPr>
          <p:cNvPr id="69" name="Rectangle 68"/>
          <p:cNvSpPr/>
          <p:nvPr/>
        </p:nvSpPr>
        <p:spPr>
          <a:xfrm>
            <a:off x="9144000" y="1257300"/>
            <a:ext cx="9144000" cy="2677656"/>
          </a:xfrm>
          <a:prstGeom prst="rect">
            <a:avLst/>
          </a:prstGeom>
        </p:spPr>
        <p:txBody>
          <a:bodyPr wrap="square">
            <a:spAutoFit/>
          </a:bodyPr>
          <a:lstStyle/>
          <a:p>
            <a:pPr algn="r" rtl="1">
              <a:lnSpc>
                <a:spcPct val="200000"/>
              </a:lnSpc>
              <a:spcBef>
                <a:spcPct val="0"/>
              </a:spcBef>
              <a:buFontTx/>
              <a:buNone/>
            </a:pPr>
            <a:r>
              <a:rPr lang="ar-EG" altLang="en-US" sz="2800" dirty="0">
                <a:solidFill>
                  <a:srgbClr val="002060"/>
                </a:solidFill>
                <a:latin typeface="Tajawal Bold" panose="020B0604020202020204" charset="-78"/>
                <a:cs typeface="Tajawal Bold" panose="020B0604020202020204" charset="-78"/>
              </a:rPr>
              <a:t>لا</a:t>
            </a:r>
            <a:r>
              <a:rPr lang="ar-SA" altLang="en-US" sz="2800" dirty="0">
                <a:solidFill>
                  <a:srgbClr val="002060"/>
                </a:solidFill>
                <a:latin typeface="Tajawal Bold" panose="020B0604020202020204" charset="-78"/>
                <a:cs typeface="Tajawal Bold" panose="020B0604020202020204" charset="-78"/>
              </a:rPr>
              <a:t> يوجد اتفاق بين علماء الإدارة فيما يتعلق بعدد العناصر، </a:t>
            </a:r>
            <a:endParaRPr lang="ar-EG" altLang="en-US" sz="2800" dirty="0">
              <a:solidFill>
                <a:srgbClr val="002060"/>
              </a:solidFill>
              <a:latin typeface="Tajawal Bold" panose="020B0604020202020204" charset="-78"/>
              <a:cs typeface="Tajawal Bold" panose="020B0604020202020204" charset="-78"/>
            </a:endParaRPr>
          </a:p>
          <a:p>
            <a:pPr algn="r" rtl="1">
              <a:lnSpc>
                <a:spcPct val="200000"/>
              </a:lnSpc>
              <a:spcBef>
                <a:spcPct val="0"/>
              </a:spcBef>
              <a:buFontTx/>
              <a:buNone/>
            </a:pPr>
            <a:r>
              <a:rPr lang="ar-SA" altLang="en-US" sz="2800" dirty="0">
                <a:solidFill>
                  <a:srgbClr val="002060"/>
                </a:solidFill>
                <a:latin typeface="Tajawal Bold" panose="020B0604020202020204" charset="-78"/>
                <a:cs typeface="Tajawal Bold" panose="020B0604020202020204" charset="-78"/>
              </a:rPr>
              <a:t>وبناءً على عالم الإدارة </a:t>
            </a:r>
            <a:r>
              <a:rPr lang="ar-SA" altLang="en-US" sz="2800" b="1" dirty="0">
                <a:solidFill>
                  <a:srgbClr val="FF0000"/>
                </a:solidFill>
                <a:latin typeface="Tajawal Bold" panose="020B0604020202020204" charset="-78"/>
                <a:cs typeface="Tajawal Bold" panose="020B0604020202020204" charset="-78"/>
              </a:rPr>
              <a:t>لوثر جوليك </a:t>
            </a:r>
            <a:r>
              <a:rPr lang="ar-SA" altLang="en-US" sz="2800" dirty="0">
                <a:solidFill>
                  <a:srgbClr val="002060"/>
                </a:solidFill>
                <a:latin typeface="Tajawal Bold" panose="020B0604020202020204" charset="-78"/>
                <a:cs typeface="Tajawal Bold" panose="020B0604020202020204" charset="-78"/>
              </a:rPr>
              <a:t>فقد قسم العملية </a:t>
            </a:r>
          </a:p>
          <a:p>
            <a:pPr algn="r" rtl="1">
              <a:lnSpc>
                <a:spcPct val="200000"/>
              </a:lnSpc>
              <a:spcBef>
                <a:spcPct val="0"/>
              </a:spcBef>
              <a:buFontTx/>
              <a:buNone/>
            </a:pPr>
            <a:r>
              <a:rPr lang="ar-SA" altLang="en-US" sz="2800" dirty="0">
                <a:solidFill>
                  <a:srgbClr val="002060"/>
                </a:solidFill>
                <a:latin typeface="Tajawal Bold" panose="020B0604020202020204" charset="-78"/>
                <a:cs typeface="Tajawal Bold" panose="020B0604020202020204" charset="-78"/>
              </a:rPr>
              <a:t>الى سبعة عناصر ورمز لها ب</a:t>
            </a:r>
            <a:r>
              <a:rPr lang="en-US" altLang="en-US" sz="2800" b="1" dirty="0">
                <a:solidFill>
                  <a:srgbClr val="FF0000"/>
                </a:solidFill>
                <a:latin typeface="Tajawal Bold" panose="020B0604020202020204" charset="-78"/>
                <a:cs typeface="Tajawal Bold" panose="020B0604020202020204" charset="-78"/>
              </a:rPr>
              <a:t>POSDCORB </a:t>
            </a:r>
            <a:endParaRPr lang="ar-SA" altLang="en-US" sz="2800" b="1" dirty="0">
              <a:solidFill>
                <a:srgbClr val="FF0000"/>
              </a:solidFill>
              <a:latin typeface="Tajawal Bold" panose="020B0604020202020204" charset="-78"/>
              <a:cs typeface="Tajawal Bold" panose="020B0604020202020204" charset="-78"/>
            </a:endParaRPr>
          </a:p>
        </p:txBody>
      </p:sp>
      <p:sp>
        <p:nvSpPr>
          <p:cNvPr id="92" name="Freeform 11"/>
          <p:cNvSpPr/>
          <p:nvPr/>
        </p:nvSpPr>
        <p:spPr>
          <a:xfrm rot="2651781">
            <a:off x="17582008" y="96421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93" name="TextBox 92"/>
          <p:cNvSpPr txBox="1"/>
          <p:nvPr/>
        </p:nvSpPr>
        <p:spPr>
          <a:xfrm>
            <a:off x="17523580" y="9664125"/>
            <a:ext cx="686132" cy="523220"/>
          </a:xfrm>
          <a:prstGeom prst="rect">
            <a:avLst/>
          </a:prstGeom>
          <a:noFill/>
        </p:spPr>
        <p:txBody>
          <a:bodyPr wrap="square" rtlCol="0">
            <a:spAutoFit/>
          </a:bodyPr>
          <a:lstStyle/>
          <a:p>
            <a:pPr algn="ctr"/>
            <a:r>
              <a:rPr lang="ar-EG" sz="2800" b="1" dirty="0">
                <a:solidFill>
                  <a:schemeClr val="bg1"/>
                </a:solidFill>
              </a:rPr>
              <a:t>17</a:t>
            </a:r>
            <a:endParaRPr lang="en-US" sz="2800" b="1" dirty="0">
              <a:solidFill>
                <a:schemeClr val="bg1"/>
              </a:solidFill>
            </a:endParaRPr>
          </a:p>
        </p:txBody>
      </p:sp>
      <p:sp>
        <p:nvSpPr>
          <p:cNvPr id="18" name="Rectangle 7">
            <a:extLst>
              <a:ext uri="{FF2B5EF4-FFF2-40B4-BE49-F238E27FC236}">
                <a16:creationId xmlns:a16="http://schemas.microsoft.com/office/drawing/2014/main" id="{4DC28AAC-2E52-DF6C-E2AD-70CFEA04AC69}"/>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1588387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5" name="Freeform 5"/>
          <p:cNvSpPr/>
          <p:nvPr/>
        </p:nvSpPr>
        <p:spPr>
          <a:xfrm>
            <a:off x="1974077" y="494948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767311" y="4790293"/>
            <a:ext cx="4439220" cy="1822832"/>
          </a:xfrm>
          <a:custGeom>
            <a:avLst/>
            <a:gdLst/>
            <a:ahLst/>
            <a:cxnLst/>
            <a:rect l="l" t="t" r="r" b="b"/>
            <a:pathLst>
              <a:path w="4439220" h="2730120">
                <a:moveTo>
                  <a:pt x="0" y="0"/>
                </a:moveTo>
                <a:lnTo>
                  <a:pt x="4439221" y="0"/>
                </a:lnTo>
                <a:lnTo>
                  <a:pt x="4439221"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6744576" y="1992289"/>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629400" y="1833921"/>
            <a:ext cx="4439220" cy="1822832"/>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2081468" y="4948661"/>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7315200" y="39675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6292" y="4790293"/>
            <a:ext cx="4439220" cy="1822832"/>
          </a:xfrm>
          <a:custGeom>
            <a:avLst/>
            <a:gdLst/>
            <a:ahLst/>
            <a:cxnLst/>
            <a:rect l="l" t="t" r="r" b="b"/>
            <a:pathLst>
              <a:path w="4439220" h="2730120">
                <a:moveTo>
                  <a:pt x="0" y="0"/>
                </a:moveTo>
                <a:lnTo>
                  <a:pt x="4439220" y="0"/>
                </a:lnTo>
                <a:lnTo>
                  <a:pt x="4439220" y="2730121"/>
                </a:lnTo>
                <a:lnTo>
                  <a:pt x="0" y="2730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3716195" y="7816468"/>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3601018" y="7658100"/>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0247761" y="7816468"/>
            <a:ext cx="4439220" cy="1822832"/>
          </a:xfrm>
          <a:custGeom>
            <a:avLst/>
            <a:gdLst/>
            <a:ahLst/>
            <a:cxnLst/>
            <a:rect l="l" t="t" r="r" b="b"/>
            <a:pathLst>
              <a:path w="4439220" h="2730120">
                <a:moveTo>
                  <a:pt x="0" y="0"/>
                </a:moveTo>
                <a:lnTo>
                  <a:pt x="4439221" y="0"/>
                </a:lnTo>
                <a:lnTo>
                  <a:pt x="4439221" y="2730120"/>
                </a:lnTo>
                <a:lnTo>
                  <a:pt x="0" y="27301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0132585" y="7658100"/>
            <a:ext cx="4439220" cy="1822832"/>
          </a:xfrm>
          <a:custGeom>
            <a:avLst/>
            <a:gdLst/>
            <a:ahLst/>
            <a:cxnLst/>
            <a:rect l="l" t="t" r="r" b="b"/>
            <a:pathLst>
              <a:path w="4439220" h="2730120">
                <a:moveTo>
                  <a:pt x="0" y="0"/>
                </a:moveTo>
                <a:lnTo>
                  <a:pt x="4439220" y="0"/>
                </a:lnTo>
                <a:lnTo>
                  <a:pt x="4439220" y="2730120"/>
                </a:lnTo>
                <a:lnTo>
                  <a:pt x="0" y="2730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315200" y="3891321"/>
            <a:ext cx="3363620" cy="3363620"/>
          </a:xfrm>
          <a:custGeom>
            <a:avLst/>
            <a:gdLst/>
            <a:ahLst/>
            <a:cxnLst/>
            <a:rect l="l" t="t" r="r" b="b"/>
            <a:pathLst>
              <a:path w="3363620" h="3363620">
                <a:moveTo>
                  <a:pt x="0" y="0"/>
                </a:moveTo>
                <a:lnTo>
                  <a:pt x="3363620" y="0"/>
                </a:lnTo>
                <a:lnTo>
                  <a:pt x="3363620" y="3363620"/>
                </a:lnTo>
                <a:lnTo>
                  <a:pt x="0" y="33636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TextBox 19"/>
          <p:cNvSpPr txBox="1"/>
          <p:nvPr/>
        </p:nvSpPr>
        <p:spPr>
          <a:xfrm>
            <a:off x="2133600" y="5491521"/>
            <a:ext cx="4191000" cy="492443"/>
          </a:xfrm>
          <a:prstGeom prst="rect">
            <a:avLst/>
          </a:prstGeom>
        </p:spPr>
        <p:txBody>
          <a:bodyPr wrap="square" lIns="0" tIns="0" rIns="0" bIns="0" rtlCol="0" anchor="t">
            <a:spAutoFit/>
          </a:bodyPr>
          <a:lstStyle/>
          <a:p>
            <a:pPr>
              <a:lnSpc>
                <a:spcPct val="100000"/>
              </a:lnSpc>
              <a:spcBef>
                <a:spcPct val="0"/>
              </a:spcBef>
              <a:buFontTx/>
              <a:buNone/>
            </a:pPr>
            <a:r>
              <a:rPr lang="ar-SA" altLang="en-US" sz="3200" b="1" dirty="0">
                <a:latin typeface="Tajawal Bold" panose="020B0604020202020204" charset="-78"/>
                <a:cs typeface="Tajawal Bold" panose="020B0604020202020204" charset="-78"/>
              </a:rPr>
              <a:t>إدارة نظم المعلومات</a:t>
            </a:r>
          </a:p>
        </p:txBody>
      </p:sp>
      <p:sp>
        <p:nvSpPr>
          <p:cNvPr id="21" name="TextBox 21"/>
          <p:cNvSpPr txBox="1"/>
          <p:nvPr/>
        </p:nvSpPr>
        <p:spPr>
          <a:xfrm>
            <a:off x="7010400" y="2566227"/>
            <a:ext cx="3733800" cy="492443"/>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إدارة الموارد البشرية</a:t>
            </a:r>
          </a:p>
        </p:txBody>
      </p:sp>
      <p:sp>
        <p:nvSpPr>
          <p:cNvPr id="22" name="TextBox 22"/>
          <p:cNvSpPr txBox="1"/>
          <p:nvPr/>
        </p:nvSpPr>
        <p:spPr>
          <a:xfrm>
            <a:off x="7106892" y="2087280"/>
            <a:ext cx="3484237" cy="307777"/>
          </a:xfrm>
          <a:prstGeom prst="rect">
            <a:avLst/>
          </a:prstGeom>
        </p:spPr>
        <p:txBody>
          <a:bodyPr lIns="0" tIns="0" rIns="0" bIns="0" rtlCol="0" anchor="t">
            <a:spAutoFit/>
          </a:bodyPr>
          <a:lstStyle/>
          <a:p>
            <a:pPr algn="ctr">
              <a:lnSpc>
                <a:spcPts val="2408"/>
              </a:lnSpc>
              <a:spcBef>
                <a:spcPct val="0"/>
              </a:spcBef>
            </a:pPr>
            <a:r>
              <a:rPr lang="ar-EG" sz="1720" dirty="0">
                <a:solidFill>
                  <a:srgbClr val="000000"/>
                </a:solidFill>
                <a:latin typeface="Tajawal Bold" panose="020B0604020202020204" charset="-78"/>
                <a:ea typeface="Core Bandi Face"/>
                <a:cs typeface="Tajawal Bold" panose="020B0604020202020204" charset="-78"/>
                <a:sym typeface="Core Bandi Face"/>
              </a:rPr>
              <a:t>\</a:t>
            </a:r>
            <a:endParaRPr lang="en-US" sz="1720" dirty="0">
              <a:solidFill>
                <a:srgbClr val="000000"/>
              </a:solidFill>
              <a:latin typeface="Tajawal Bold" panose="020B0604020202020204" charset="-78"/>
              <a:ea typeface="Core Bandi Face"/>
              <a:cs typeface="Tajawal Bold" panose="020B0604020202020204" charset="-78"/>
              <a:sym typeface="Core Bandi Face"/>
            </a:endParaRPr>
          </a:p>
        </p:txBody>
      </p:sp>
      <p:sp>
        <p:nvSpPr>
          <p:cNvPr id="23" name="TextBox 23"/>
          <p:cNvSpPr txBox="1"/>
          <p:nvPr/>
        </p:nvSpPr>
        <p:spPr>
          <a:xfrm>
            <a:off x="12954000" y="5456278"/>
            <a:ext cx="2578580" cy="492443"/>
          </a:xfrm>
          <a:prstGeom prst="rect">
            <a:avLst/>
          </a:prstGeom>
        </p:spPr>
        <p:txBody>
          <a:bodyPr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إدارة التسويق</a:t>
            </a:r>
          </a:p>
        </p:txBody>
      </p:sp>
      <p:sp>
        <p:nvSpPr>
          <p:cNvPr id="25" name="TextBox 25"/>
          <p:cNvSpPr txBox="1"/>
          <p:nvPr/>
        </p:nvSpPr>
        <p:spPr>
          <a:xfrm>
            <a:off x="4876800" y="8308657"/>
            <a:ext cx="2157579" cy="492443"/>
          </a:xfrm>
          <a:prstGeom prst="rect">
            <a:avLst/>
          </a:prstGeom>
        </p:spPr>
        <p:txBody>
          <a:bodyPr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إدارة الإنتاج</a:t>
            </a:r>
          </a:p>
        </p:txBody>
      </p:sp>
      <p:sp>
        <p:nvSpPr>
          <p:cNvPr id="27" name="TextBox 27"/>
          <p:cNvSpPr txBox="1"/>
          <p:nvPr/>
        </p:nvSpPr>
        <p:spPr>
          <a:xfrm>
            <a:off x="10896600" y="8343900"/>
            <a:ext cx="3048000" cy="492443"/>
          </a:xfrm>
          <a:prstGeom prst="rect">
            <a:avLst/>
          </a:prstGeom>
        </p:spPr>
        <p:txBody>
          <a:bodyPr wrap="square" lIns="0" tIns="0" rIns="0" bIns="0" rtlCol="0" anchor="t">
            <a:spAutoFit/>
          </a:bodyPr>
          <a:lstStyle/>
          <a:p>
            <a:pPr algn="ctr">
              <a:lnSpc>
                <a:spcPct val="100000"/>
              </a:lnSpc>
              <a:spcBef>
                <a:spcPct val="0"/>
              </a:spcBef>
              <a:buFontTx/>
              <a:buNone/>
            </a:pPr>
            <a:r>
              <a:rPr lang="ar-SA" altLang="en-US" sz="3200" b="1" dirty="0">
                <a:latin typeface="Tajawal Bold" panose="020B0604020202020204" charset="-78"/>
                <a:cs typeface="Tajawal Bold" panose="020B0604020202020204" charset="-78"/>
              </a:rPr>
              <a:t>الإدارة المالية</a:t>
            </a:r>
          </a:p>
        </p:txBody>
      </p:sp>
      <p:sp>
        <p:nvSpPr>
          <p:cNvPr id="29" name="TextBox 29"/>
          <p:cNvSpPr txBox="1"/>
          <p:nvPr/>
        </p:nvSpPr>
        <p:spPr>
          <a:xfrm>
            <a:off x="7543800" y="5110521"/>
            <a:ext cx="2968764" cy="1107996"/>
          </a:xfrm>
          <a:prstGeom prst="rect">
            <a:avLst/>
          </a:prstGeom>
        </p:spPr>
        <p:txBody>
          <a:bodyPr lIns="0" tIns="0" rIns="0" bIns="0" rtlCol="0" anchor="t">
            <a:spAutoFit/>
          </a:bodyPr>
          <a:lstStyle/>
          <a:p>
            <a:pPr algn="ctr">
              <a:defRPr/>
            </a:pPr>
            <a:r>
              <a:rPr lang="ar-SA" sz="3600" b="1" dirty="0">
                <a:ln w="12700" cmpd="sng">
                  <a:solidFill>
                    <a:schemeClr val="accent4"/>
                  </a:solidFill>
                  <a:prstDash val="solid"/>
                </a:ln>
                <a:solidFill>
                  <a:srgbClr val="FF0000"/>
                </a:solidFill>
                <a:latin typeface="Tajawal Bold" panose="020B0604020202020204" charset="-78"/>
                <a:cs typeface="Tajawal Bold" panose="020B0604020202020204" charset="-78"/>
              </a:rPr>
              <a:t>وظائف المنشأة</a:t>
            </a:r>
          </a:p>
        </p:txBody>
      </p:sp>
      <p:sp>
        <p:nvSpPr>
          <p:cNvPr id="30" name="Freeform 30"/>
          <p:cNvSpPr/>
          <p:nvPr/>
        </p:nvSpPr>
        <p:spPr>
          <a:xfrm rot="-5284292">
            <a:off x="11321495" y="3890556"/>
            <a:ext cx="729658" cy="805847"/>
          </a:xfrm>
          <a:custGeom>
            <a:avLst/>
            <a:gdLst/>
            <a:ahLst/>
            <a:cxnLst/>
            <a:rect l="l" t="t" r="r" b="b"/>
            <a:pathLst>
              <a:path w="729658" h="805847">
                <a:moveTo>
                  <a:pt x="0" y="0"/>
                </a:moveTo>
                <a:lnTo>
                  <a:pt x="729658" y="0"/>
                </a:lnTo>
                <a:lnTo>
                  <a:pt x="729658" y="805847"/>
                </a:lnTo>
                <a:lnTo>
                  <a:pt x="0" y="8058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rot="5105227" flipH="1">
            <a:off x="6274390" y="3890556"/>
            <a:ext cx="729658" cy="805847"/>
          </a:xfrm>
          <a:custGeom>
            <a:avLst/>
            <a:gdLst/>
            <a:ahLst/>
            <a:cxnLst/>
            <a:rect l="l" t="t" r="r" b="b"/>
            <a:pathLst>
              <a:path w="729658" h="805847">
                <a:moveTo>
                  <a:pt x="729658" y="0"/>
                </a:moveTo>
                <a:lnTo>
                  <a:pt x="0" y="0"/>
                </a:lnTo>
                <a:lnTo>
                  <a:pt x="0" y="805847"/>
                </a:lnTo>
                <a:lnTo>
                  <a:pt x="729658" y="805847"/>
                </a:lnTo>
                <a:lnTo>
                  <a:pt x="729658"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2" name="Freeform 32"/>
          <p:cNvSpPr/>
          <p:nvPr/>
        </p:nvSpPr>
        <p:spPr>
          <a:xfrm rot="5515707">
            <a:off x="6256675" y="6857181"/>
            <a:ext cx="729658" cy="805847"/>
          </a:xfrm>
          <a:custGeom>
            <a:avLst/>
            <a:gdLst/>
            <a:ahLst/>
            <a:cxnLst/>
            <a:rect l="l" t="t" r="r" b="b"/>
            <a:pathLst>
              <a:path w="729658" h="805847">
                <a:moveTo>
                  <a:pt x="0" y="0"/>
                </a:moveTo>
                <a:lnTo>
                  <a:pt x="729658" y="0"/>
                </a:lnTo>
                <a:lnTo>
                  <a:pt x="729658" y="805847"/>
                </a:lnTo>
                <a:lnTo>
                  <a:pt x="0" y="8058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3" name="Freeform 33"/>
          <p:cNvSpPr/>
          <p:nvPr/>
        </p:nvSpPr>
        <p:spPr>
          <a:xfrm rot="-5694772" flipH="1">
            <a:off x="11303780" y="6857181"/>
            <a:ext cx="729658" cy="805847"/>
          </a:xfrm>
          <a:custGeom>
            <a:avLst/>
            <a:gdLst/>
            <a:ahLst/>
            <a:cxnLst/>
            <a:rect l="l" t="t" r="r" b="b"/>
            <a:pathLst>
              <a:path w="729658" h="805847">
                <a:moveTo>
                  <a:pt x="729658" y="0"/>
                </a:moveTo>
                <a:lnTo>
                  <a:pt x="0" y="0"/>
                </a:lnTo>
                <a:lnTo>
                  <a:pt x="0" y="805847"/>
                </a:lnTo>
                <a:lnTo>
                  <a:pt x="729658" y="805847"/>
                </a:lnTo>
                <a:lnTo>
                  <a:pt x="729658"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مستطيل 5"/>
          <p:cNvSpPr>
            <a:spLocks noChangeArrowheads="1"/>
          </p:cNvSpPr>
          <p:nvPr/>
        </p:nvSpPr>
        <p:spPr bwMode="auto">
          <a:xfrm>
            <a:off x="-115927" y="1181100"/>
            <a:ext cx="17782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3200" dirty="0">
                <a:latin typeface="Tajawal Bold" panose="020B0604020202020204" charset="-78"/>
                <a:cs typeface="Tajawal Bold" panose="020B0604020202020204" charset="-78"/>
              </a:rPr>
              <a:t>مما سبق نلخص القول  أن عناصر العملية الإدارية متعددة وفي هذا المقرر سوف نركز على جانبين هما:</a:t>
            </a:r>
          </a:p>
        </p:txBody>
      </p:sp>
      <p:sp>
        <p:nvSpPr>
          <p:cNvPr id="36" name="Rounded Rectangle 35"/>
          <p:cNvSpPr/>
          <p:nvPr/>
        </p:nvSpPr>
        <p:spPr>
          <a:xfrm>
            <a:off x="5791200" y="190500"/>
            <a:ext cx="6705600" cy="6477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51"/>
          <p:cNvSpPr txBox="1"/>
          <p:nvPr/>
        </p:nvSpPr>
        <p:spPr>
          <a:xfrm>
            <a:off x="2438400" y="-69425"/>
            <a:ext cx="13411200" cy="986809"/>
          </a:xfrm>
          <a:prstGeom prst="rect">
            <a:avLst/>
          </a:prstGeom>
        </p:spPr>
        <p:txBody>
          <a:bodyPr wrap="square"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وظائف المنشأة</a:t>
            </a:r>
          </a:p>
        </p:txBody>
      </p:sp>
      <p:grpSp>
        <p:nvGrpSpPr>
          <p:cNvPr id="39" name="Group 38"/>
          <p:cNvGrpSpPr/>
          <p:nvPr/>
        </p:nvGrpSpPr>
        <p:grpSpPr>
          <a:xfrm>
            <a:off x="17678400" y="0"/>
            <a:ext cx="12756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2" name="Group 38"/>
          <p:cNvGrpSpPr/>
          <p:nvPr/>
        </p:nvGrpSpPr>
        <p:grpSpPr>
          <a:xfrm>
            <a:off x="0" y="0"/>
            <a:ext cx="1028700" cy="1028700"/>
            <a:chOff x="0" y="0"/>
            <a:chExt cx="812800" cy="812800"/>
          </a:xfrm>
        </p:grpSpPr>
        <p:sp>
          <p:nvSpPr>
            <p:cNvPr id="43"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4"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5" name="Group 8"/>
          <p:cNvGrpSpPr/>
          <p:nvPr/>
        </p:nvGrpSpPr>
        <p:grpSpPr>
          <a:xfrm>
            <a:off x="0" y="6690087"/>
            <a:ext cx="1028700" cy="3177813"/>
            <a:chOff x="0" y="0"/>
            <a:chExt cx="812800" cy="2510865"/>
          </a:xfrm>
        </p:grpSpPr>
        <p:sp>
          <p:nvSpPr>
            <p:cNvPr id="46"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7"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4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1"/>
            <a:stretch>
              <a:fillRect/>
            </a:stretch>
          </a:blipFill>
        </p:spPr>
        <p:txBody>
          <a:bodyPr/>
          <a:lstStyle/>
          <a:p>
            <a:endParaRPr lang="en-US"/>
          </a:p>
        </p:txBody>
      </p:sp>
      <p:sp>
        <p:nvSpPr>
          <p:cNvPr id="49" name="TextBox 48"/>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18</a:t>
            </a:r>
            <a:endParaRPr lang="en-US" sz="2800" b="1" dirty="0">
              <a:solidFill>
                <a:schemeClr val="bg1"/>
              </a:solidFill>
            </a:endParaRPr>
          </a:p>
        </p:txBody>
      </p:sp>
      <p:sp>
        <p:nvSpPr>
          <p:cNvPr id="3" name="Rectangle 7">
            <a:extLst>
              <a:ext uri="{FF2B5EF4-FFF2-40B4-BE49-F238E27FC236}">
                <a16:creationId xmlns:a16="http://schemas.microsoft.com/office/drawing/2014/main" id="{2C293072-09AB-99F0-FC75-E4F84C80B0C7}"/>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75696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4010713"/>
          </a:xfrm>
          <a:prstGeom prst="rect">
            <a:avLst/>
          </a:prstGeom>
        </p:spPr>
        <p:txBody>
          <a:bodyPr lIns="0" tIns="0" rIns="0" bIns="0" rtlCol="0" anchor="t">
            <a:spAutoFit/>
          </a:bodyPr>
          <a:lstStyle/>
          <a:p>
            <a:pPr algn="ctr" rtl="1">
              <a:lnSpc>
                <a:spcPts val="9487"/>
              </a:lnSpc>
            </a:pPr>
            <a:r>
              <a:rPr lang="ar-EG" sz="6776" b="1" dirty="0">
                <a:solidFill>
                  <a:srgbClr val="000000"/>
                </a:solidFill>
                <a:latin typeface="Tajawal Bold"/>
                <a:ea typeface="Tajawal Bold"/>
                <a:cs typeface="Tajawal Bold"/>
                <a:sym typeface="Tajawal Bold"/>
                <a:rtl/>
              </a:rPr>
              <a:t>الفصل الأول</a:t>
            </a:r>
          </a:p>
          <a:p>
            <a:pPr algn="r" rtl="1">
              <a:lnSpc>
                <a:spcPts val="9487"/>
              </a:lnSpc>
            </a:pPr>
            <a:r>
              <a:rPr lang="ar-EG" sz="6776" b="1" dirty="0">
                <a:solidFill>
                  <a:srgbClr val="000000"/>
                </a:solidFill>
                <a:latin typeface="Tajawal Bold"/>
                <a:ea typeface="Tajawal Bold"/>
                <a:cs typeface="Tajawal Bold"/>
                <a:sym typeface="Tajawal Bold"/>
                <a:rtl/>
              </a:rPr>
              <a:t>مفهوم الإدارة ومجالاتها</a:t>
            </a:r>
          </a:p>
          <a:p>
            <a:pPr algn="ctr">
              <a:lnSpc>
                <a:spcPts val="14136"/>
              </a:lnSpc>
            </a:pPr>
            <a:endParaRPr lang="ar-EG" sz="6000" b="1" spc="586" dirty="0">
              <a:solidFill>
                <a:srgbClr val="000000"/>
              </a:solidFill>
              <a:latin typeface="Sakkal Majalla" panose="02000000000000000000" pitchFamily="2" charset="-78"/>
              <a:ea typeface="Tajawal Bold"/>
              <a:cs typeface="Sakkal Majalla" panose="02000000000000000000" pitchFamily="2" charset="-78"/>
              <a:sym typeface="Tajawal Bold"/>
              <a:rtl/>
            </a:endParaRP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V="1">
            <a:off x="2367743" y="2327273"/>
            <a:ext cx="3335729" cy="1355140"/>
          </a:xfrm>
          <a:custGeom>
            <a:avLst/>
            <a:gdLst/>
            <a:ahLst/>
            <a:cxnLst/>
            <a:rect l="l" t="t" r="r" b="b"/>
            <a:pathLst>
              <a:path w="3335729" h="1355140">
                <a:moveTo>
                  <a:pt x="0" y="1355141"/>
                </a:moveTo>
                <a:lnTo>
                  <a:pt x="3335729" y="1355141"/>
                </a:lnTo>
                <a:lnTo>
                  <a:pt x="3335729" y="0"/>
                </a:lnTo>
                <a:lnTo>
                  <a:pt x="0" y="0"/>
                </a:lnTo>
                <a:lnTo>
                  <a:pt x="0" y="135514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2367743" y="6145430"/>
            <a:ext cx="3335729" cy="1355140"/>
          </a:xfrm>
          <a:custGeom>
            <a:avLst/>
            <a:gdLst/>
            <a:ahLst/>
            <a:cxnLst/>
            <a:rect l="l" t="t" r="r" b="b"/>
            <a:pathLst>
              <a:path w="3335729" h="1355140">
                <a:moveTo>
                  <a:pt x="0" y="1355140"/>
                </a:moveTo>
                <a:lnTo>
                  <a:pt x="3335729" y="1355140"/>
                </a:lnTo>
                <a:lnTo>
                  <a:pt x="3335729" y="0"/>
                </a:lnTo>
                <a:lnTo>
                  <a:pt x="0" y="0"/>
                </a:lnTo>
                <a:lnTo>
                  <a:pt x="0" y="1355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V="1">
            <a:off x="7476135" y="2327273"/>
            <a:ext cx="3335729" cy="1355140"/>
          </a:xfrm>
          <a:custGeom>
            <a:avLst/>
            <a:gdLst/>
            <a:ahLst/>
            <a:cxnLst/>
            <a:rect l="l" t="t" r="r" b="b"/>
            <a:pathLst>
              <a:path w="3335729" h="1355140">
                <a:moveTo>
                  <a:pt x="0" y="1355141"/>
                </a:moveTo>
                <a:lnTo>
                  <a:pt x="3335730" y="1355141"/>
                </a:lnTo>
                <a:lnTo>
                  <a:pt x="3335730" y="0"/>
                </a:lnTo>
                <a:lnTo>
                  <a:pt x="0" y="0"/>
                </a:lnTo>
                <a:lnTo>
                  <a:pt x="0" y="135514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V="1">
            <a:off x="7476135" y="6145430"/>
            <a:ext cx="3335729" cy="1355140"/>
          </a:xfrm>
          <a:custGeom>
            <a:avLst/>
            <a:gdLst/>
            <a:ahLst/>
            <a:cxnLst/>
            <a:rect l="l" t="t" r="r" b="b"/>
            <a:pathLst>
              <a:path w="3335729" h="1355140">
                <a:moveTo>
                  <a:pt x="0" y="1355140"/>
                </a:moveTo>
                <a:lnTo>
                  <a:pt x="3335730" y="1355140"/>
                </a:lnTo>
                <a:lnTo>
                  <a:pt x="3335730" y="0"/>
                </a:lnTo>
                <a:lnTo>
                  <a:pt x="0" y="0"/>
                </a:lnTo>
                <a:lnTo>
                  <a:pt x="0" y="135514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V="1">
            <a:off x="12584528" y="2327273"/>
            <a:ext cx="3335729" cy="1355140"/>
          </a:xfrm>
          <a:custGeom>
            <a:avLst/>
            <a:gdLst/>
            <a:ahLst/>
            <a:cxnLst/>
            <a:rect l="l" t="t" r="r" b="b"/>
            <a:pathLst>
              <a:path w="3335729" h="1355140">
                <a:moveTo>
                  <a:pt x="0" y="1355141"/>
                </a:moveTo>
                <a:lnTo>
                  <a:pt x="3335729" y="1355141"/>
                </a:lnTo>
                <a:lnTo>
                  <a:pt x="3335729" y="0"/>
                </a:lnTo>
                <a:lnTo>
                  <a:pt x="0" y="0"/>
                </a:lnTo>
                <a:lnTo>
                  <a:pt x="0" y="1355141"/>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flipV="1">
            <a:off x="12584528" y="6145430"/>
            <a:ext cx="3335729" cy="1355140"/>
          </a:xfrm>
          <a:custGeom>
            <a:avLst/>
            <a:gdLst/>
            <a:ahLst/>
            <a:cxnLst/>
            <a:rect l="l" t="t" r="r" b="b"/>
            <a:pathLst>
              <a:path w="3335729" h="1355140">
                <a:moveTo>
                  <a:pt x="0" y="1355140"/>
                </a:moveTo>
                <a:lnTo>
                  <a:pt x="3335729" y="1355140"/>
                </a:lnTo>
                <a:lnTo>
                  <a:pt x="3335729" y="0"/>
                </a:lnTo>
                <a:lnTo>
                  <a:pt x="0" y="0"/>
                </a:lnTo>
                <a:lnTo>
                  <a:pt x="0" y="135514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7487316" y="-231121"/>
            <a:ext cx="1198551" cy="1056223"/>
          </a:xfrm>
          <a:custGeom>
            <a:avLst/>
            <a:gdLst/>
            <a:ahLst/>
            <a:cxnLst/>
            <a:rect l="l" t="t" r="r" b="b"/>
            <a:pathLst>
              <a:path w="1198551" h="1056223">
                <a:moveTo>
                  <a:pt x="0" y="0"/>
                </a:moveTo>
                <a:lnTo>
                  <a:pt x="1198551" y="0"/>
                </a:lnTo>
                <a:lnTo>
                  <a:pt x="1198551" y="1056223"/>
                </a:lnTo>
                <a:lnTo>
                  <a:pt x="0" y="10562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89735" y="9605958"/>
            <a:ext cx="1198551" cy="1056223"/>
          </a:xfrm>
          <a:custGeom>
            <a:avLst/>
            <a:gdLst/>
            <a:ahLst/>
            <a:cxnLst/>
            <a:rect l="l" t="t" r="r" b="b"/>
            <a:pathLst>
              <a:path w="1198551" h="1056223">
                <a:moveTo>
                  <a:pt x="0" y="0"/>
                </a:moveTo>
                <a:lnTo>
                  <a:pt x="1198551" y="0"/>
                </a:lnTo>
                <a:lnTo>
                  <a:pt x="1198551" y="1056223"/>
                </a:lnTo>
                <a:lnTo>
                  <a:pt x="0" y="10562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TextBox 14"/>
          <p:cNvSpPr txBox="1"/>
          <p:nvPr/>
        </p:nvSpPr>
        <p:spPr>
          <a:xfrm>
            <a:off x="2590800" y="3848100"/>
            <a:ext cx="4137395" cy="553998"/>
          </a:xfrm>
          <a:prstGeom prst="rect">
            <a:avLst/>
          </a:prstGeom>
        </p:spPr>
        <p:txBody>
          <a:bodyPr lIns="0" tIns="0" rIns="0" bIns="0" rtlCol="0" anchor="t">
            <a:spAutoFit/>
          </a:bodyPr>
          <a:lstStyle/>
          <a:p>
            <a:pPr algn="ctr">
              <a:defRPr/>
            </a:pPr>
            <a:r>
              <a:rPr lang="ar-SA" sz="3600" b="1" dirty="0">
                <a:latin typeface="Tajawal Bold" panose="020B0604020202020204" charset="-78"/>
                <a:cs typeface="Tajawal Bold" panose="020B0604020202020204" charset="-78"/>
              </a:rPr>
              <a:t>التنظيم</a:t>
            </a:r>
            <a:endParaRPr lang="en-US" sz="3600" b="1" dirty="0">
              <a:latin typeface="Tajawal Bold" panose="020B0604020202020204" charset="-78"/>
              <a:cs typeface="Tajawal Bold" panose="020B0604020202020204" charset="-78"/>
            </a:endParaRPr>
          </a:p>
        </p:txBody>
      </p:sp>
      <p:sp>
        <p:nvSpPr>
          <p:cNvPr id="16" name="TextBox 16"/>
          <p:cNvSpPr txBox="1"/>
          <p:nvPr/>
        </p:nvSpPr>
        <p:spPr>
          <a:xfrm>
            <a:off x="2133600" y="7734300"/>
            <a:ext cx="3335729" cy="465512"/>
          </a:xfrm>
          <a:prstGeom prst="rect">
            <a:avLst/>
          </a:prstGeom>
        </p:spPr>
        <p:txBody>
          <a:bodyPr lIns="0" tIns="0" rIns="0" bIns="0" rtlCol="0" anchor="t">
            <a:spAutoFit/>
          </a:bodyPr>
          <a:lstStyle/>
          <a:p>
            <a:pPr algn="r">
              <a:lnSpc>
                <a:spcPts val="3359"/>
              </a:lnSpc>
            </a:pPr>
            <a:r>
              <a:rPr lang="ar-EG" sz="3600" b="1" dirty="0">
                <a:latin typeface="Tajawal Bold" panose="020B0604020202020204" charset="-78"/>
                <a:ea typeface="Canva Sans Bold"/>
                <a:cs typeface="Tajawal Bold" panose="020B0604020202020204" charset="-78"/>
                <a:sym typeface="Canva Sans Bold"/>
              </a:rPr>
              <a:t>الرقابة</a:t>
            </a:r>
          </a:p>
        </p:txBody>
      </p:sp>
      <p:sp>
        <p:nvSpPr>
          <p:cNvPr id="18" name="TextBox 18"/>
          <p:cNvSpPr txBox="1"/>
          <p:nvPr/>
        </p:nvSpPr>
        <p:spPr>
          <a:xfrm>
            <a:off x="7924800" y="3848100"/>
            <a:ext cx="3335729" cy="553998"/>
          </a:xfrm>
          <a:prstGeom prst="rect">
            <a:avLst/>
          </a:prstGeom>
        </p:spPr>
        <p:txBody>
          <a:bodyPr lIns="0" tIns="0" rIns="0" bIns="0" rtlCol="0" anchor="t">
            <a:spAutoFit/>
          </a:bodyPr>
          <a:lstStyle/>
          <a:p>
            <a:pPr algn="ctr">
              <a:defRPr/>
            </a:pPr>
            <a:r>
              <a:rPr lang="ar-SA" sz="3600" b="1" dirty="0">
                <a:latin typeface="Tajawal Bold" panose="020B0604020202020204" charset="-78"/>
                <a:cs typeface="Tajawal Bold" panose="020B0604020202020204" charset="-78"/>
              </a:rPr>
              <a:t>اتخاذ القرارات</a:t>
            </a:r>
            <a:endParaRPr lang="en-US" sz="3600" b="1" dirty="0">
              <a:latin typeface="Tajawal Bold" panose="020B0604020202020204" charset="-78"/>
              <a:cs typeface="Tajawal Bold" panose="020B0604020202020204" charset="-78"/>
            </a:endParaRPr>
          </a:p>
        </p:txBody>
      </p:sp>
      <p:sp>
        <p:nvSpPr>
          <p:cNvPr id="20" name="TextBox 20"/>
          <p:cNvSpPr txBox="1"/>
          <p:nvPr/>
        </p:nvSpPr>
        <p:spPr>
          <a:xfrm>
            <a:off x="7239000" y="7734300"/>
            <a:ext cx="3335729" cy="465512"/>
          </a:xfrm>
          <a:prstGeom prst="rect">
            <a:avLst/>
          </a:prstGeom>
        </p:spPr>
        <p:txBody>
          <a:bodyPr lIns="0" tIns="0" rIns="0" bIns="0" rtlCol="0" anchor="t">
            <a:spAutoFit/>
          </a:bodyPr>
          <a:lstStyle/>
          <a:p>
            <a:pPr algn="r">
              <a:lnSpc>
                <a:spcPts val="3359"/>
              </a:lnSpc>
            </a:pPr>
            <a:r>
              <a:rPr lang="ar-EG" sz="3600" b="1" dirty="0">
                <a:latin typeface="Tajawal Bold" panose="020B0604020202020204" charset="-78"/>
                <a:ea typeface="Canva Sans Bold"/>
                <a:cs typeface="Tajawal Bold" panose="020B0604020202020204" charset="-78"/>
                <a:sym typeface="Canva Sans Bold"/>
              </a:rPr>
              <a:t>التوجيه</a:t>
            </a:r>
          </a:p>
        </p:txBody>
      </p:sp>
      <p:sp>
        <p:nvSpPr>
          <p:cNvPr id="22" name="TextBox 22"/>
          <p:cNvSpPr txBox="1"/>
          <p:nvPr/>
        </p:nvSpPr>
        <p:spPr>
          <a:xfrm>
            <a:off x="13030200" y="3924300"/>
            <a:ext cx="3335729" cy="553998"/>
          </a:xfrm>
          <a:prstGeom prst="rect">
            <a:avLst/>
          </a:prstGeom>
        </p:spPr>
        <p:txBody>
          <a:bodyPr lIns="0" tIns="0" rIns="0" bIns="0" rtlCol="0" anchor="t">
            <a:spAutoFit/>
          </a:bodyPr>
          <a:lstStyle/>
          <a:p>
            <a:pPr algn="ctr">
              <a:spcBef>
                <a:spcPct val="0"/>
              </a:spcBef>
            </a:pPr>
            <a:r>
              <a:rPr lang="ar-SA" altLang="en-US" sz="3600" b="1" dirty="0">
                <a:latin typeface="Tajawal Bold" panose="020B0604020202020204" charset="-78"/>
                <a:cs typeface="Tajawal Bold" panose="020B0604020202020204" charset="-78"/>
              </a:rPr>
              <a:t>التخطيط</a:t>
            </a:r>
            <a:endParaRPr lang="en-US" altLang="en-US" sz="3600" b="1" dirty="0">
              <a:latin typeface="Tajawal Bold" panose="020B0604020202020204" charset="-78"/>
              <a:cs typeface="Tajawal Bold" panose="020B0604020202020204" charset="-78"/>
            </a:endParaRPr>
          </a:p>
        </p:txBody>
      </p:sp>
      <p:sp>
        <p:nvSpPr>
          <p:cNvPr id="24" name="TextBox 24"/>
          <p:cNvSpPr txBox="1"/>
          <p:nvPr/>
        </p:nvSpPr>
        <p:spPr>
          <a:xfrm>
            <a:off x="12584528" y="7755885"/>
            <a:ext cx="3335729" cy="465512"/>
          </a:xfrm>
          <a:prstGeom prst="rect">
            <a:avLst/>
          </a:prstGeom>
        </p:spPr>
        <p:txBody>
          <a:bodyPr lIns="0" tIns="0" rIns="0" bIns="0" rtlCol="0" anchor="t">
            <a:spAutoFit/>
          </a:bodyPr>
          <a:lstStyle/>
          <a:p>
            <a:pPr algn="r">
              <a:lnSpc>
                <a:spcPts val="3359"/>
              </a:lnSpc>
            </a:pPr>
            <a:r>
              <a:rPr lang="ar-EG" sz="3600" b="1" dirty="0">
                <a:latin typeface="Tajawal Bold" panose="020B0604020202020204" charset="-78"/>
                <a:ea typeface="Canva Sans Bold"/>
                <a:cs typeface="Tajawal Bold" panose="020B0604020202020204" charset="-78"/>
                <a:sym typeface="Canva Sans Bold"/>
              </a:rPr>
              <a:t>التنسيق</a:t>
            </a:r>
          </a:p>
        </p:txBody>
      </p:sp>
      <p:sp>
        <p:nvSpPr>
          <p:cNvPr id="26" name="Freeform 26"/>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7" name="Freeform 27"/>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Freeform 28"/>
          <p:cNvSpPr/>
          <p:nvPr/>
        </p:nvSpPr>
        <p:spPr>
          <a:xfrm>
            <a:off x="4139280" y="6453191"/>
            <a:ext cx="759777" cy="699945"/>
          </a:xfrm>
          <a:custGeom>
            <a:avLst/>
            <a:gdLst/>
            <a:ahLst/>
            <a:cxnLst/>
            <a:rect l="l" t="t" r="r" b="b"/>
            <a:pathLst>
              <a:path w="759777" h="699945">
                <a:moveTo>
                  <a:pt x="0" y="0"/>
                </a:moveTo>
                <a:lnTo>
                  <a:pt x="759777" y="0"/>
                </a:lnTo>
                <a:lnTo>
                  <a:pt x="759777" y="699945"/>
                </a:lnTo>
                <a:lnTo>
                  <a:pt x="0" y="6999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9" name="Freeform 29"/>
          <p:cNvSpPr/>
          <p:nvPr/>
        </p:nvSpPr>
        <p:spPr>
          <a:xfrm>
            <a:off x="4112410" y="2596921"/>
            <a:ext cx="813515" cy="803347"/>
          </a:xfrm>
          <a:custGeom>
            <a:avLst/>
            <a:gdLst/>
            <a:ahLst/>
            <a:cxnLst/>
            <a:rect l="l" t="t" r="r" b="b"/>
            <a:pathLst>
              <a:path w="813515" h="803347">
                <a:moveTo>
                  <a:pt x="0" y="0"/>
                </a:moveTo>
                <a:lnTo>
                  <a:pt x="813516" y="0"/>
                </a:lnTo>
                <a:lnTo>
                  <a:pt x="813516" y="803346"/>
                </a:lnTo>
                <a:lnTo>
                  <a:pt x="0" y="8033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0" name="Freeform 30"/>
          <p:cNvSpPr/>
          <p:nvPr/>
        </p:nvSpPr>
        <p:spPr>
          <a:xfrm>
            <a:off x="9164833" y="2610484"/>
            <a:ext cx="806987" cy="776220"/>
          </a:xfrm>
          <a:custGeom>
            <a:avLst/>
            <a:gdLst/>
            <a:ahLst/>
            <a:cxnLst/>
            <a:rect l="l" t="t" r="r" b="b"/>
            <a:pathLst>
              <a:path w="806987" h="776220">
                <a:moveTo>
                  <a:pt x="0" y="0"/>
                </a:moveTo>
                <a:lnTo>
                  <a:pt x="806987" y="0"/>
                </a:lnTo>
                <a:lnTo>
                  <a:pt x="806987" y="776220"/>
                </a:lnTo>
                <a:lnTo>
                  <a:pt x="0" y="776220"/>
                </a:lnTo>
                <a:lnTo>
                  <a:pt x="0" y="0"/>
                </a:lnTo>
                <a:close/>
              </a:path>
            </a:pathLst>
          </a:custGeom>
          <a:blipFill>
            <a:blip r:embed="rId23">
              <a:extLst>
                <a:ext uri="{96DAC541-7B7A-43D3-8B79-37D633B846F1}">
                  <asvg:svgBlip xmlns:asvg="http://schemas.microsoft.com/office/drawing/2016/SVG/main" r:embed="rId24"/>
                </a:ext>
              </a:extLst>
            </a:blip>
            <a:stretch>
              <a:fillRect l="-1911" t="-3798" r="-1366" b="-3573"/>
            </a:stretch>
          </a:blipFill>
        </p:spPr>
        <p:txBody>
          <a:bodyPr/>
          <a:lstStyle/>
          <a:p>
            <a:endParaRPr lang="en-US"/>
          </a:p>
        </p:txBody>
      </p:sp>
      <p:sp>
        <p:nvSpPr>
          <p:cNvPr id="31" name="Freeform 31"/>
          <p:cNvSpPr/>
          <p:nvPr/>
        </p:nvSpPr>
        <p:spPr>
          <a:xfrm>
            <a:off x="9163514" y="6396286"/>
            <a:ext cx="809625" cy="813756"/>
          </a:xfrm>
          <a:custGeom>
            <a:avLst/>
            <a:gdLst/>
            <a:ahLst/>
            <a:cxnLst/>
            <a:rect l="l" t="t" r="r" b="b"/>
            <a:pathLst>
              <a:path w="809625" h="813756">
                <a:moveTo>
                  <a:pt x="0" y="0"/>
                </a:moveTo>
                <a:lnTo>
                  <a:pt x="809625" y="0"/>
                </a:lnTo>
                <a:lnTo>
                  <a:pt x="809625" y="813755"/>
                </a:lnTo>
                <a:lnTo>
                  <a:pt x="0" y="813755"/>
                </a:lnTo>
                <a:lnTo>
                  <a:pt x="0" y="0"/>
                </a:lnTo>
                <a:close/>
              </a:path>
            </a:pathLst>
          </a:custGeom>
          <a:blipFill>
            <a:blip r:embed="rId25">
              <a:extLst>
                <a:ext uri="{96DAC541-7B7A-43D3-8B79-37D633B846F1}">
                  <asvg:svgBlip xmlns:asvg="http://schemas.microsoft.com/office/drawing/2016/SVG/main" r:embed="rId26"/>
                </a:ext>
              </a:extLst>
            </a:blip>
            <a:stretch>
              <a:fillRect l="-1742" t="-1421" r="-1872" b="-1668"/>
            </a:stretch>
          </a:blipFill>
        </p:spPr>
        <p:txBody>
          <a:bodyPr/>
          <a:lstStyle/>
          <a:p>
            <a:endParaRPr lang="en-US"/>
          </a:p>
        </p:txBody>
      </p:sp>
      <p:sp>
        <p:nvSpPr>
          <p:cNvPr id="33" name="Freeform 33"/>
          <p:cNvSpPr/>
          <p:nvPr/>
        </p:nvSpPr>
        <p:spPr>
          <a:xfrm>
            <a:off x="14362263" y="6398351"/>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7">
              <a:extLst>
                <a:ext uri="{96DAC541-7B7A-43D3-8B79-37D633B846F1}">
                  <asvg:svgBlip xmlns:asvg="http://schemas.microsoft.com/office/drawing/2016/SVG/main" r:embed="rId28"/>
                </a:ext>
              </a:extLst>
            </a:blip>
            <a:stretch>
              <a:fillRect l="-2575" t="-1412" r="-3409" b="-1244"/>
            </a:stretch>
          </a:blipFill>
        </p:spPr>
        <p:txBody>
          <a:bodyPr/>
          <a:lstStyle/>
          <a:p>
            <a:endParaRPr lang="en-US"/>
          </a:p>
        </p:txBody>
      </p:sp>
      <p:sp>
        <p:nvSpPr>
          <p:cNvPr id="34" name="Rounded Rectangle 33"/>
          <p:cNvSpPr/>
          <p:nvPr/>
        </p:nvSpPr>
        <p:spPr>
          <a:xfrm>
            <a:off x="7086600" y="190500"/>
            <a:ext cx="4038600" cy="6477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51"/>
          <p:cNvSpPr txBox="1"/>
          <p:nvPr/>
        </p:nvSpPr>
        <p:spPr>
          <a:xfrm>
            <a:off x="2438400" y="-152400"/>
            <a:ext cx="13411200" cy="986809"/>
          </a:xfrm>
          <a:prstGeom prst="rect">
            <a:avLst/>
          </a:prstGeom>
        </p:spPr>
        <p:txBody>
          <a:bodyPr wrap="square"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وظائف الإدارة</a:t>
            </a:r>
          </a:p>
        </p:txBody>
      </p:sp>
      <p:grpSp>
        <p:nvGrpSpPr>
          <p:cNvPr id="39" name="Group 38"/>
          <p:cNvGrpSpPr/>
          <p:nvPr/>
        </p:nvGrpSpPr>
        <p:grpSpPr>
          <a:xfrm>
            <a:off x="17259300" y="0"/>
            <a:ext cx="1694792" cy="10287000"/>
            <a:chOff x="0" y="0"/>
            <a:chExt cx="446365" cy="2709333"/>
          </a:xfrm>
        </p:grpSpPr>
        <p:sp>
          <p:nvSpPr>
            <p:cNvPr id="40" name="Freeform 3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1" name="TextBox 40"/>
            <p:cNvSpPr txBox="1"/>
            <p:nvPr/>
          </p:nvSpPr>
          <p:spPr>
            <a:xfrm>
              <a:off x="0" y="-38100"/>
              <a:ext cx="446365" cy="2747433"/>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grpSp>
        <p:nvGrpSpPr>
          <p:cNvPr id="43" name="Group 38"/>
          <p:cNvGrpSpPr/>
          <p:nvPr/>
        </p:nvGrpSpPr>
        <p:grpSpPr>
          <a:xfrm>
            <a:off x="0" y="0"/>
            <a:ext cx="1028700" cy="1028700"/>
            <a:chOff x="0" y="0"/>
            <a:chExt cx="812800" cy="812800"/>
          </a:xfrm>
        </p:grpSpPr>
        <p:sp>
          <p:nvSpPr>
            <p:cNvPr id="44"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5"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latin typeface="Tajawal Bold" panose="020B0604020202020204" charset="-78"/>
                <a:cs typeface="Tajawal Bold" panose="020B0604020202020204" charset="-78"/>
              </a:endParaRPr>
            </a:p>
          </p:txBody>
        </p:sp>
      </p:grpSp>
      <p:sp>
        <p:nvSpPr>
          <p:cNvPr id="49" name="Freeform 33"/>
          <p:cNvSpPr/>
          <p:nvPr/>
        </p:nvSpPr>
        <p:spPr>
          <a:xfrm>
            <a:off x="14173200" y="2552700"/>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7">
              <a:extLst>
                <a:ext uri="{96DAC541-7B7A-43D3-8B79-37D633B846F1}">
                  <asvg:svgBlip xmlns:asvg="http://schemas.microsoft.com/office/drawing/2016/SVG/main" r:embed="rId28"/>
                </a:ext>
              </a:extLst>
            </a:blip>
            <a:stretch>
              <a:fillRect l="-2575" t="-1412" r="-3409" b="-1244"/>
            </a:stretch>
          </a:blipFill>
        </p:spPr>
        <p:txBody>
          <a:bodyPr/>
          <a:lstStyle/>
          <a:p>
            <a:endParaRPr lang="en-US"/>
          </a:p>
        </p:txBody>
      </p:sp>
      <p:sp>
        <p:nvSpPr>
          <p:cNvPr id="5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9"/>
            <a:stretch>
              <a:fillRect/>
            </a:stretch>
          </a:blipFill>
        </p:spPr>
        <p:txBody>
          <a:bodyPr/>
          <a:lstStyle/>
          <a:p>
            <a:endParaRPr lang="en-US"/>
          </a:p>
        </p:txBody>
      </p:sp>
      <p:sp>
        <p:nvSpPr>
          <p:cNvPr id="51" name="TextBox 50"/>
          <p:cNvSpPr txBox="1"/>
          <p:nvPr/>
        </p:nvSpPr>
        <p:spPr>
          <a:xfrm>
            <a:off x="9448800" y="9702225"/>
            <a:ext cx="686132" cy="523220"/>
          </a:xfrm>
          <a:prstGeom prst="rect">
            <a:avLst/>
          </a:prstGeom>
          <a:noFill/>
        </p:spPr>
        <p:txBody>
          <a:bodyPr wrap="square" rtlCol="0">
            <a:spAutoFit/>
          </a:bodyPr>
          <a:lstStyle/>
          <a:p>
            <a:pPr algn="ctr"/>
            <a:r>
              <a:rPr lang="ar-EG" sz="2800" b="1" dirty="0">
                <a:solidFill>
                  <a:schemeClr val="bg1"/>
                </a:solidFill>
              </a:rPr>
              <a:t>19</a:t>
            </a:r>
            <a:endParaRPr lang="en-US" sz="2800" b="1" dirty="0">
              <a:solidFill>
                <a:schemeClr val="bg1"/>
              </a:solidFill>
            </a:endParaRPr>
          </a:p>
        </p:txBody>
      </p:sp>
      <p:sp>
        <p:nvSpPr>
          <p:cNvPr id="9" name="Rectangle 7">
            <a:extLst>
              <a:ext uri="{FF2B5EF4-FFF2-40B4-BE49-F238E27FC236}">
                <a16:creationId xmlns:a16="http://schemas.microsoft.com/office/drawing/2014/main" id="{4678AD01-F35A-FC83-B5FC-B493119AAE7D}"/>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1258460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425950" y="2661080"/>
            <a:ext cx="7632450" cy="458587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7109187"/>
            <a:ext cx="11830234" cy="3177813"/>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1600" y="0"/>
            <a:ext cx="5334000" cy="10287000"/>
            <a:chOff x="0" y="0"/>
            <a:chExt cx="7238755" cy="13716000"/>
          </a:xfrm>
        </p:grpSpPr>
        <p:pic>
          <p:nvPicPr>
            <p:cNvPr id="6" name="Picture 6"/>
            <p:cNvPicPr>
              <a:picLocks noChangeAspect="1"/>
            </p:cNvPicPr>
            <p:nvPr/>
          </p:nvPicPr>
          <p:blipFill>
            <a:blip r:embed="rId2"/>
            <a:srcRect l="17004" r="49284"/>
            <a:stretch>
              <a:fillRect/>
            </a:stretch>
          </p:blipFill>
          <p:spPr>
            <a:xfrm>
              <a:off x="0" y="0"/>
              <a:ext cx="7238755" cy="13716000"/>
            </a:xfrm>
            <a:prstGeom prst="rect">
              <a:avLst/>
            </a:prstGeom>
          </p:spPr>
        </p:pic>
      </p:grpSp>
      <p:grpSp>
        <p:nvGrpSpPr>
          <p:cNvPr id="7" name="Group 7"/>
          <p:cNvGrpSpPr/>
          <p:nvPr/>
        </p:nvGrpSpPr>
        <p:grpSpPr>
          <a:xfrm>
            <a:off x="17259300" y="0"/>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97118" y="559176"/>
            <a:ext cx="7494647" cy="128520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Tajawal Bold"/>
                <a:rtl/>
              </a:rPr>
              <a:t>محتويات الفصل</a:t>
            </a:r>
          </a:p>
        </p:txBody>
      </p:sp>
      <p:grpSp>
        <p:nvGrpSpPr>
          <p:cNvPr id="17" name="Group 17"/>
          <p:cNvGrpSpPr/>
          <p:nvPr/>
        </p:nvGrpSpPr>
        <p:grpSpPr>
          <a:xfrm>
            <a:off x="15837652" y="3038801"/>
            <a:ext cx="969409" cy="956220"/>
            <a:chOff x="0" y="0"/>
            <a:chExt cx="812800" cy="801742"/>
          </a:xfrm>
        </p:grpSpPr>
        <p:sp>
          <p:nvSpPr>
            <p:cNvPr id="18" name="Freeform 18"/>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19" name="TextBox 19"/>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01</a:t>
              </a:r>
            </a:p>
          </p:txBody>
        </p:sp>
      </p:grpSp>
      <p:grpSp>
        <p:nvGrpSpPr>
          <p:cNvPr id="20" name="Group 20"/>
          <p:cNvGrpSpPr/>
          <p:nvPr/>
        </p:nvGrpSpPr>
        <p:grpSpPr>
          <a:xfrm>
            <a:off x="15837652" y="4203680"/>
            <a:ext cx="969409" cy="956220"/>
            <a:chOff x="0" y="0"/>
            <a:chExt cx="812800" cy="801742"/>
          </a:xfrm>
        </p:grpSpPr>
        <p:sp>
          <p:nvSpPr>
            <p:cNvPr id="21" name="Freeform 21"/>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2" name="TextBox 22"/>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02</a:t>
              </a:r>
            </a:p>
          </p:txBody>
        </p:sp>
      </p:grpSp>
      <p:grpSp>
        <p:nvGrpSpPr>
          <p:cNvPr id="23" name="Group 23"/>
          <p:cNvGrpSpPr/>
          <p:nvPr/>
        </p:nvGrpSpPr>
        <p:grpSpPr>
          <a:xfrm>
            <a:off x="15837652" y="5368560"/>
            <a:ext cx="969409" cy="956220"/>
            <a:chOff x="0" y="0"/>
            <a:chExt cx="812800" cy="801742"/>
          </a:xfrm>
        </p:grpSpPr>
        <p:sp>
          <p:nvSpPr>
            <p:cNvPr id="24" name="Freeform 24"/>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5" name="TextBox 25"/>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03</a:t>
              </a:r>
            </a:p>
          </p:txBody>
        </p:sp>
      </p:grpSp>
      <p:grpSp>
        <p:nvGrpSpPr>
          <p:cNvPr id="26" name="Group 26"/>
          <p:cNvGrpSpPr/>
          <p:nvPr/>
        </p:nvGrpSpPr>
        <p:grpSpPr>
          <a:xfrm>
            <a:off x="15837652" y="6533440"/>
            <a:ext cx="969409" cy="956220"/>
            <a:chOff x="0" y="0"/>
            <a:chExt cx="812800" cy="801742"/>
          </a:xfrm>
        </p:grpSpPr>
        <p:sp>
          <p:nvSpPr>
            <p:cNvPr id="27" name="Freeform 27"/>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28" name="TextBox 28"/>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04</a:t>
              </a:r>
            </a:p>
          </p:txBody>
        </p:sp>
      </p:grpSp>
      <p:grpSp>
        <p:nvGrpSpPr>
          <p:cNvPr id="29" name="Group 29"/>
          <p:cNvGrpSpPr/>
          <p:nvPr/>
        </p:nvGrpSpPr>
        <p:grpSpPr>
          <a:xfrm>
            <a:off x="15011231" y="1028700"/>
            <a:ext cx="1652841" cy="1652841"/>
            <a:chOff x="0" y="0"/>
            <a:chExt cx="812800" cy="812800"/>
          </a:xfrm>
        </p:grpSpPr>
        <p:sp>
          <p:nvSpPr>
            <p:cNvPr id="30" name="Freeform 30"/>
            <p:cNvSpPr/>
            <p:nvPr/>
          </p:nvSpPr>
          <p:spPr>
            <a:xfrm>
              <a:off x="0" y="0"/>
              <a:ext cx="812800" cy="812800"/>
            </a:xfrm>
            <a:custGeom>
              <a:avLst/>
              <a:gdLst/>
              <a:ahLst/>
              <a:cxnLst/>
              <a:rect l="l" t="t" r="r" b="b"/>
              <a:pathLst>
                <a:path w="812800" h="812800">
                  <a:moveTo>
                    <a:pt x="238884" y="0"/>
                  </a:moveTo>
                  <a:lnTo>
                    <a:pt x="573916" y="0"/>
                  </a:lnTo>
                  <a:cubicBezTo>
                    <a:pt x="705848" y="0"/>
                    <a:pt x="812800" y="106952"/>
                    <a:pt x="812800" y="238884"/>
                  </a:cubicBezTo>
                  <a:lnTo>
                    <a:pt x="812800" y="573916"/>
                  </a:lnTo>
                  <a:cubicBezTo>
                    <a:pt x="812800" y="705848"/>
                    <a:pt x="705848" y="812800"/>
                    <a:pt x="573916" y="812800"/>
                  </a:cubicBezTo>
                  <a:lnTo>
                    <a:pt x="238884" y="812800"/>
                  </a:lnTo>
                  <a:cubicBezTo>
                    <a:pt x="106952" y="812800"/>
                    <a:pt x="0" y="705848"/>
                    <a:pt x="0" y="573916"/>
                  </a:cubicBezTo>
                  <a:lnTo>
                    <a:pt x="0" y="238884"/>
                  </a:lnTo>
                  <a:cubicBezTo>
                    <a:pt x="0" y="106952"/>
                    <a:pt x="106952" y="0"/>
                    <a:pt x="238884" y="0"/>
                  </a:cubicBezTo>
                  <a:close/>
                </a:path>
              </a:pathLst>
            </a:custGeom>
            <a:solidFill>
              <a:srgbClr val="795B12">
                <a:alpha val="29804"/>
              </a:srgbClr>
            </a:solidFill>
          </p:spPr>
          <p:txBody>
            <a:bodyPr/>
            <a:lstStyle/>
            <a:p>
              <a:endParaRPr lang="en-US"/>
            </a:p>
          </p:txBody>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814124" y="816351"/>
            <a:ext cx="771724" cy="77172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0345E4">
                  <a:alpha val="40000"/>
                </a:srgbClr>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2919457" y="8414693"/>
            <a:ext cx="3744615" cy="374461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663005" y="3143130"/>
            <a:ext cx="969409" cy="4450859"/>
            <a:chOff x="0" y="0"/>
            <a:chExt cx="1292545" cy="5934479"/>
          </a:xfrm>
        </p:grpSpPr>
        <p:grpSp>
          <p:nvGrpSpPr>
            <p:cNvPr id="39" name="Group 39"/>
            <p:cNvGrpSpPr/>
            <p:nvPr/>
          </p:nvGrpSpPr>
          <p:grpSpPr>
            <a:xfrm>
              <a:off x="0" y="0"/>
              <a:ext cx="1292545" cy="1274960"/>
              <a:chOff x="0" y="0"/>
              <a:chExt cx="812800" cy="801742"/>
            </a:xfrm>
          </p:grpSpPr>
          <p:sp>
            <p:nvSpPr>
              <p:cNvPr id="40" name="Freeform 40"/>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1" name="TextBox 41"/>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05</a:t>
                </a:r>
              </a:p>
            </p:txBody>
          </p:sp>
        </p:grpSp>
        <p:grpSp>
          <p:nvGrpSpPr>
            <p:cNvPr id="42" name="Group 42"/>
            <p:cNvGrpSpPr/>
            <p:nvPr/>
          </p:nvGrpSpPr>
          <p:grpSpPr>
            <a:xfrm>
              <a:off x="0" y="1553173"/>
              <a:ext cx="1292545" cy="1274960"/>
              <a:chOff x="0" y="0"/>
              <a:chExt cx="812800" cy="801742"/>
            </a:xfrm>
          </p:grpSpPr>
          <p:sp>
            <p:nvSpPr>
              <p:cNvPr id="43" name="Freeform 43"/>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4" name="TextBox 44"/>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06</a:t>
                </a:r>
              </a:p>
            </p:txBody>
          </p:sp>
        </p:grpSp>
        <p:grpSp>
          <p:nvGrpSpPr>
            <p:cNvPr id="45" name="Group 45"/>
            <p:cNvGrpSpPr/>
            <p:nvPr/>
          </p:nvGrpSpPr>
          <p:grpSpPr>
            <a:xfrm>
              <a:off x="0" y="3106346"/>
              <a:ext cx="1292545" cy="1274960"/>
              <a:chOff x="0" y="0"/>
              <a:chExt cx="812800" cy="801742"/>
            </a:xfrm>
          </p:grpSpPr>
          <p:sp>
            <p:nvSpPr>
              <p:cNvPr id="46" name="Freeform 46"/>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47" name="TextBox 47"/>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05</a:t>
                </a:r>
              </a:p>
            </p:txBody>
          </p:sp>
        </p:grpSp>
        <p:grpSp>
          <p:nvGrpSpPr>
            <p:cNvPr id="48" name="Group 48"/>
            <p:cNvGrpSpPr/>
            <p:nvPr/>
          </p:nvGrpSpPr>
          <p:grpSpPr>
            <a:xfrm>
              <a:off x="0" y="4659518"/>
              <a:ext cx="1292545" cy="1274960"/>
              <a:chOff x="0" y="0"/>
              <a:chExt cx="812800" cy="801742"/>
            </a:xfrm>
          </p:grpSpPr>
          <p:sp>
            <p:nvSpPr>
              <p:cNvPr id="49" name="Freeform 49"/>
              <p:cNvSpPr/>
              <p:nvPr/>
            </p:nvSpPr>
            <p:spPr>
              <a:xfrm>
                <a:off x="0" y="0"/>
                <a:ext cx="812800" cy="801742"/>
              </a:xfrm>
              <a:custGeom>
                <a:avLst/>
                <a:gdLst/>
                <a:ahLst/>
                <a:cxnLst/>
                <a:rect l="l" t="t" r="r" b="b"/>
                <a:pathLst>
                  <a:path w="812800" h="801742">
                    <a:moveTo>
                      <a:pt x="652780" y="0"/>
                    </a:moveTo>
                    <a:lnTo>
                      <a:pt x="160020" y="0"/>
                    </a:lnTo>
                    <a:lnTo>
                      <a:pt x="0" y="160020"/>
                    </a:lnTo>
                    <a:lnTo>
                      <a:pt x="0" y="641722"/>
                    </a:lnTo>
                    <a:lnTo>
                      <a:pt x="160020" y="801742"/>
                    </a:lnTo>
                    <a:lnTo>
                      <a:pt x="652780" y="801742"/>
                    </a:lnTo>
                    <a:lnTo>
                      <a:pt x="812800" y="641722"/>
                    </a:lnTo>
                    <a:lnTo>
                      <a:pt x="812800" y="160020"/>
                    </a:lnTo>
                    <a:lnTo>
                      <a:pt x="652780" y="0"/>
                    </a:lnTo>
                    <a:close/>
                  </a:path>
                </a:pathLst>
              </a:custGeom>
              <a:solidFill>
                <a:srgbClr val="795B12"/>
              </a:solidFill>
            </p:spPr>
            <p:txBody>
              <a:bodyPr/>
              <a:lstStyle/>
              <a:p>
                <a:endParaRPr lang="en-US"/>
              </a:p>
            </p:txBody>
          </p:sp>
          <p:sp>
            <p:nvSpPr>
              <p:cNvPr id="50" name="TextBox 50"/>
              <p:cNvSpPr txBox="1"/>
              <p:nvPr/>
            </p:nvSpPr>
            <p:spPr>
              <a:xfrm>
                <a:off x="63500" y="-3175"/>
                <a:ext cx="685800" cy="741417"/>
              </a:xfrm>
              <a:prstGeom prst="rect">
                <a:avLst/>
              </a:prstGeom>
            </p:spPr>
            <p:txBody>
              <a:bodyPr lIns="44470" tIns="44470" rIns="44470" bIns="44470" rtlCol="0" anchor="ctr"/>
              <a:lstStyle/>
              <a:p>
                <a:pPr algn="ctr">
                  <a:lnSpc>
                    <a:spcPts val="4759"/>
                  </a:lnSpc>
                </a:pPr>
                <a:r>
                  <a:rPr lang="en-US" sz="3399" b="1">
                    <a:solidFill>
                      <a:srgbClr val="FFFFFF"/>
                    </a:solidFill>
                    <a:latin typeface="Garet Bold"/>
                    <a:ea typeface="Garet Bold"/>
                    <a:cs typeface="Garet Bold"/>
                    <a:sym typeface="Garet Bold"/>
                  </a:rPr>
                  <a:t>06</a:t>
                </a:r>
              </a:p>
            </p:txBody>
          </p:sp>
        </p:grpSp>
      </p:grpSp>
      <p:sp>
        <p:nvSpPr>
          <p:cNvPr id="51" name="TextBox 51"/>
          <p:cNvSpPr txBox="1"/>
          <p:nvPr/>
        </p:nvSpPr>
        <p:spPr>
          <a:xfrm>
            <a:off x="12039601" y="3160993"/>
            <a:ext cx="3546248"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مفهوم الإدارة</a:t>
            </a:r>
          </a:p>
        </p:txBody>
      </p:sp>
      <p:sp>
        <p:nvSpPr>
          <p:cNvPr id="52" name="TextBox 52"/>
          <p:cNvSpPr txBox="1"/>
          <p:nvPr/>
        </p:nvSpPr>
        <p:spPr>
          <a:xfrm>
            <a:off x="11811000" y="4225254"/>
            <a:ext cx="37905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من هو المدير؟</a:t>
            </a:r>
          </a:p>
        </p:txBody>
      </p:sp>
      <p:sp>
        <p:nvSpPr>
          <p:cNvPr id="53" name="TextBox 53"/>
          <p:cNvSpPr txBox="1"/>
          <p:nvPr/>
        </p:nvSpPr>
        <p:spPr>
          <a:xfrm>
            <a:off x="11963400" y="5490752"/>
            <a:ext cx="363815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أهمية الإدارة</a:t>
            </a:r>
          </a:p>
        </p:txBody>
      </p:sp>
      <p:sp>
        <p:nvSpPr>
          <p:cNvPr id="54" name="TextBox 54"/>
          <p:cNvSpPr txBox="1"/>
          <p:nvPr/>
        </p:nvSpPr>
        <p:spPr>
          <a:xfrm>
            <a:off x="12039601" y="6753269"/>
            <a:ext cx="3546248"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الإدارة علم أم فن؟</a:t>
            </a:r>
          </a:p>
        </p:txBody>
      </p:sp>
      <p:sp>
        <p:nvSpPr>
          <p:cNvPr id="55" name="TextBox 55"/>
          <p:cNvSpPr txBox="1"/>
          <p:nvPr/>
        </p:nvSpPr>
        <p:spPr>
          <a:xfrm>
            <a:off x="6934201" y="3160993"/>
            <a:ext cx="3281130"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المهارات الإدارية</a:t>
            </a:r>
          </a:p>
        </p:txBody>
      </p:sp>
      <p:sp>
        <p:nvSpPr>
          <p:cNvPr id="56" name="TextBox 56"/>
          <p:cNvSpPr txBox="1"/>
          <p:nvPr/>
        </p:nvSpPr>
        <p:spPr>
          <a:xfrm>
            <a:off x="7162800" y="4325873"/>
            <a:ext cx="2840524"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مجالات الإدارة</a:t>
            </a:r>
          </a:p>
        </p:txBody>
      </p:sp>
      <p:sp>
        <p:nvSpPr>
          <p:cNvPr id="57" name="TextBox 57"/>
          <p:cNvSpPr txBox="1"/>
          <p:nvPr/>
        </p:nvSpPr>
        <p:spPr>
          <a:xfrm>
            <a:off x="7231623" y="5655617"/>
            <a:ext cx="3134916" cy="588011"/>
          </a:xfrm>
          <a:prstGeom prst="rect">
            <a:avLst/>
          </a:prstGeom>
        </p:spPr>
        <p:txBody>
          <a:bodyPr lIns="0" tIns="0" rIns="0" bIns="0" rtlCol="0" anchor="t">
            <a:spAutoFit/>
          </a:bodyPr>
          <a:lstStyle/>
          <a:p>
            <a:pPr algn="ctr" rtl="1">
              <a:lnSpc>
                <a:spcPts val="4339"/>
              </a:lnSpc>
              <a:spcBef>
                <a:spcPct val="0"/>
              </a:spcBef>
            </a:pPr>
            <a:r>
              <a:rPr lang="ar-EG" sz="3099" b="1">
                <a:solidFill>
                  <a:srgbClr val="000000"/>
                </a:solidFill>
                <a:latin typeface="Tajawal Bold"/>
                <a:ea typeface="Tajawal Bold"/>
                <a:cs typeface="Tajawal Bold"/>
                <a:sym typeface="Tajawal Bold"/>
                <a:rtl/>
              </a:rPr>
              <a:t>مشروعات الأعمال</a:t>
            </a:r>
          </a:p>
        </p:txBody>
      </p:sp>
      <p:sp>
        <p:nvSpPr>
          <p:cNvPr id="58" name="TextBox 58"/>
          <p:cNvSpPr txBox="1"/>
          <p:nvPr/>
        </p:nvSpPr>
        <p:spPr>
          <a:xfrm>
            <a:off x="6553200" y="6753269"/>
            <a:ext cx="3862155" cy="551433"/>
          </a:xfrm>
          <a:prstGeom prst="rect">
            <a:avLst/>
          </a:prstGeom>
        </p:spPr>
        <p:txBody>
          <a:bodyPr wrap="square" lIns="0" tIns="0" rIns="0" bIns="0" rtlCol="0" anchor="t">
            <a:spAutoFit/>
          </a:bodyPr>
          <a:lstStyle/>
          <a:p>
            <a:pPr algn="ctr" rtl="1">
              <a:lnSpc>
                <a:spcPts val="4339"/>
              </a:lnSpc>
              <a:spcBef>
                <a:spcPct val="0"/>
              </a:spcBef>
            </a:pPr>
            <a:r>
              <a:rPr lang="ar-EG" sz="3099" b="1" dirty="0">
                <a:solidFill>
                  <a:srgbClr val="000000"/>
                </a:solidFill>
                <a:latin typeface="Tajawal Bold"/>
                <a:ea typeface="Tajawal Bold"/>
                <a:cs typeface="Tajawal Bold"/>
                <a:sym typeface="Tajawal Bold"/>
                <a:rtl/>
              </a:rPr>
              <a:t>عناصر العملية الإدارية</a:t>
            </a:r>
          </a:p>
        </p:txBody>
      </p:sp>
      <p:grpSp>
        <p:nvGrpSpPr>
          <p:cNvPr id="60" name="Group 8"/>
          <p:cNvGrpSpPr/>
          <p:nvPr/>
        </p:nvGrpSpPr>
        <p:grpSpPr>
          <a:xfrm>
            <a:off x="0" y="6690087"/>
            <a:ext cx="1028700" cy="3177813"/>
            <a:chOff x="0" y="0"/>
            <a:chExt cx="812800" cy="2510865"/>
          </a:xfrm>
        </p:grpSpPr>
        <p:sp>
          <p:nvSpPr>
            <p:cNvPr id="6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6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64" name="TextBox 63"/>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2</a:t>
            </a:r>
            <a:endParaRPr lang="en-US" sz="3200" b="1" dirty="0">
              <a:solidFill>
                <a:schemeClr val="bg1"/>
              </a:solidFill>
            </a:endParaRPr>
          </a:p>
        </p:txBody>
      </p:sp>
      <p:sp>
        <p:nvSpPr>
          <p:cNvPr id="6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10130076" y="1485900"/>
            <a:ext cx="6682573" cy="2393950"/>
          </a:xfrm>
          <a:prstGeom prst="rect">
            <a:avLst/>
          </a:prstGeom>
        </p:spPr>
        <p:txBody>
          <a:bodyPr lIns="0" tIns="0" rIns="0" bIns="0" rtlCol="0" anchor="t">
            <a:spAutoFit/>
          </a:bodyPr>
          <a:lstStyle/>
          <a:p>
            <a:pPr algn="r" rtl="1">
              <a:lnSpc>
                <a:spcPts val="9487"/>
              </a:lnSpc>
            </a:pPr>
            <a:r>
              <a:rPr lang="ar-EG" sz="6776" b="1" dirty="0">
                <a:solidFill>
                  <a:srgbClr val="000000"/>
                </a:solidFill>
                <a:latin typeface="Tajawal Bold"/>
                <a:ea typeface="Tajawal Bold"/>
                <a:cs typeface="Tajawal Bold"/>
                <a:sym typeface="League Spartan"/>
                <a:rtl/>
              </a:rPr>
              <a:t>مفهوم الإدارة</a:t>
            </a:r>
          </a:p>
          <a:p>
            <a:pPr algn="just">
              <a:lnSpc>
                <a:spcPts val="9349"/>
              </a:lnSpc>
            </a:pPr>
            <a:endParaRPr lang="ar-EG" sz="8499" dirty="0">
              <a:solidFill>
                <a:srgbClr val="626953"/>
              </a:solidFill>
              <a:latin typeface="League Spartan"/>
              <a:ea typeface="League Spartan"/>
              <a:cs typeface="League Spartan"/>
              <a:sym typeface="League Spartan"/>
              <a:rtl/>
            </a:endParaRPr>
          </a:p>
        </p:txBody>
      </p:sp>
      <p:sp>
        <p:nvSpPr>
          <p:cNvPr id="17" name="TextBox 17"/>
          <p:cNvSpPr txBox="1"/>
          <p:nvPr/>
        </p:nvSpPr>
        <p:spPr>
          <a:xfrm>
            <a:off x="5481876" y="3086100"/>
            <a:ext cx="11769519" cy="5745163"/>
          </a:xfrm>
          <a:prstGeom prst="rect">
            <a:avLst/>
          </a:prstGeom>
        </p:spPr>
        <p:txBody>
          <a:bodyPr wrap="square" lIns="0" tIns="0" rIns="0" bIns="0" rtlCol="0" anchor="t">
            <a:spAutoFit/>
          </a:bodyPr>
          <a:lstStyle/>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يمكن تعريف الإدارة بالرجوع إلى أصل الكلمة العربية "</a:t>
            </a:r>
            <a:r>
              <a:rPr lang="ar-EG" sz="2400" b="1" dirty="0">
                <a:latin typeface="Tajawal" panose="00000500000000000000" pitchFamily="2" charset="-78"/>
                <a:ea typeface="Poppins"/>
                <a:cs typeface="Tajawal" panose="00000500000000000000" pitchFamily="2" charset="-78"/>
                <a:sym typeface="Poppins"/>
                <a:rtl/>
              </a:rPr>
              <a:t>أدار</a:t>
            </a:r>
            <a:r>
              <a:rPr lang="ar-EG" sz="2400" dirty="0">
                <a:latin typeface="Tajawal" panose="00000500000000000000" pitchFamily="2" charset="-78"/>
                <a:ea typeface="Poppins"/>
                <a:cs typeface="Tajawal" panose="00000500000000000000" pitchFamily="2" charset="-78"/>
                <a:sym typeface="Poppins"/>
                <a:rtl/>
              </a:rPr>
              <a:t>" أي دبّر ويسّر ونفّذ ومن ذلك قول المولى عز وجل : </a:t>
            </a:r>
            <a:r>
              <a:rPr lang="ar-EG" sz="2400" b="1" dirty="0">
                <a:latin typeface="Tajawal" panose="00000500000000000000" pitchFamily="2" charset="-78"/>
                <a:ea typeface="Poppins"/>
                <a:cs typeface="Tajawal" panose="00000500000000000000" pitchFamily="2" charset="-78"/>
                <a:sym typeface="Poppins"/>
                <a:rtl/>
              </a:rPr>
              <a:t>(إِلَّا أَن تَكُونَ تِجَارَةً حَاضِرَةً تُدِيرُونَهَا بَيْنَكُمْ). </a:t>
            </a:r>
          </a:p>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وفي قاموس المعجم الوسيط فإن أَدار التجارة: تعاطاها وتداولها من دون تأَجيل. </a:t>
            </a:r>
            <a:endParaRPr lang="en-US" sz="2400" dirty="0">
              <a:latin typeface="Tajawal" panose="00000500000000000000" pitchFamily="2" charset="-78"/>
              <a:ea typeface="Poppins"/>
              <a:cs typeface="Tajawal" panose="00000500000000000000" pitchFamily="2" charset="-78"/>
              <a:sym typeface="Poppins"/>
              <a:rtl/>
            </a:endParaRPr>
          </a:p>
          <a:p>
            <a:pPr algn="r" rtl="1">
              <a:lnSpc>
                <a:spcPts val="5599"/>
              </a:lnSpc>
            </a:pPr>
            <a:r>
              <a:rPr lang="ar-EG" sz="2400" dirty="0">
                <a:latin typeface="Tajawal" panose="00000500000000000000" pitchFamily="2" charset="-78"/>
                <a:ea typeface="Poppins"/>
                <a:cs typeface="Tajawal" panose="00000500000000000000" pitchFamily="2" charset="-78"/>
                <a:sym typeface="Poppins"/>
                <a:rtl/>
              </a:rPr>
              <a:t>ويقال: أَدار العملَ، وأَدار الآلةَ: تولَّى تصريف الأَمر فيهما. </a:t>
            </a:r>
          </a:p>
          <a:p>
            <a:pPr algn="ctr" rtl="1">
              <a:lnSpc>
                <a:spcPts val="5599"/>
              </a:lnSpc>
            </a:pPr>
            <a:r>
              <a:rPr lang="ar-EG" sz="2400" b="1" dirty="0">
                <a:latin typeface="Tajawal" panose="00000500000000000000" pitchFamily="2" charset="-78"/>
                <a:ea typeface="Poppins"/>
                <a:cs typeface="Tajawal" panose="00000500000000000000" pitchFamily="2" charset="-78"/>
                <a:sym typeface="Poppins"/>
                <a:rtl/>
              </a:rPr>
              <a:t>ومن هنا فإن الإدارة تعني التدبير والتصريف و التسيير. </a:t>
            </a:r>
          </a:p>
          <a:p>
            <a:pPr marL="342900" indent="-342900" algn="r" rtl="1">
              <a:lnSpc>
                <a:spcPts val="5599"/>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أما المصطلح العلمي للإدارة (</a:t>
            </a:r>
            <a:r>
              <a:rPr lang="en-US" sz="2400" b="1" dirty="0">
                <a:latin typeface="Tajawal" panose="00000500000000000000" pitchFamily="2" charset="-78"/>
                <a:ea typeface="Poppins"/>
                <a:cs typeface="Tajawal" panose="00000500000000000000" pitchFamily="2" charset="-78"/>
                <a:sym typeface="Poppins"/>
              </a:rPr>
              <a:t>Management</a:t>
            </a:r>
            <a:r>
              <a:rPr lang="ar-EG" sz="2400" dirty="0">
                <a:latin typeface="Tajawal" panose="00000500000000000000" pitchFamily="2" charset="-78"/>
                <a:ea typeface="Poppins"/>
                <a:cs typeface="Tajawal" panose="00000500000000000000" pitchFamily="2" charset="-78"/>
                <a:sym typeface="Poppins"/>
                <a:rtl/>
              </a:rPr>
              <a:t>) وفق الأدبيات الحديثة فقد تعددت تعريفاته بتعدد مراحل تطور الإدارة وتنوع رؤى علمائها عبر العقود الماضية.</a:t>
            </a:r>
          </a:p>
          <a:p>
            <a:pPr algn="r" rtl="1">
              <a:lnSpc>
                <a:spcPts val="5599"/>
              </a:lnSpc>
              <a:spcBef>
                <a:spcPct val="0"/>
              </a:spcBef>
            </a:pPr>
            <a:endParaRPr lang="ar-EG" sz="2400" dirty="0">
              <a:latin typeface="Tajawal" panose="00000500000000000000" pitchFamily="2" charset="-78"/>
              <a:ea typeface="Poppins"/>
              <a:cs typeface="Tajawal" panose="00000500000000000000" pitchFamily="2" charset="-78"/>
              <a:sym typeface="Poppins"/>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3</a:t>
            </a:r>
            <a:endParaRPr lang="en-US" sz="3200" b="1" dirty="0">
              <a:solidFill>
                <a:schemeClr val="bg1"/>
              </a:solidFill>
            </a:endParaRP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2004153" y="1079500"/>
            <a:ext cx="7362026" cy="1252266"/>
          </a:xfrm>
          <a:prstGeom prst="rect">
            <a:avLst/>
          </a:prstGeom>
        </p:spPr>
        <p:txBody>
          <a:bodyPr lIns="0" tIns="0" rIns="0" bIns="0" rtlCol="0" anchor="t">
            <a:spAutoFit/>
          </a:bodyPr>
          <a:lstStyle/>
          <a:p>
            <a:pPr algn="r" rtl="1">
              <a:lnSpc>
                <a:spcPts val="9487"/>
              </a:lnSpc>
            </a:pPr>
            <a:r>
              <a:rPr lang="ar-EG" sz="8800" b="1" dirty="0">
                <a:solidFill>
                  <a:srgbClr val="000000"/>
                </a:solidFill>
                <a:latin typeface="Tajawal Bold"/>
                <a:ea typeface="Tajawal Bold"/>
                <a:cs typeface="Tajawal Bold"/>
                <a:sym typeface="League Spartan"/>
                <a:rtl/>
              </a:rPr>
              <a:t>مفهوم الإدارة</a:t>
            </a:r>
          </a:p>
        </p:txBody>
      </p:sp>
      <p:sp>
        <p:nvSpPr>
          <p:cNvPr id="18" name="TextBox 17"/>
          <p:cNvSpPr txBox="1"/>
          <p:nvPr/>
        </p:nvSpPr>
        <p:spPr>
          <a:xfrm>
            <a:off x="381000" y="2552700"/>
            <a:ext cx="12683919" cy="6309420"/>
          </a:xfrm>
          <a:prstGeom prst="rect">
            <a:avLst/>
          </a:prstGeom>
        </p:spPr>
        <p:txBody>
          <a:bodyPr wrap="square" lIns="0" tIns="0" rIns="0" bIns="0" rtlCol="0" anchor="t">
            <a:spAutoFit/>
          </a:bodyPr>
          <a:lstStyle/>
          <a:p>
            <a:pPr marL="342900" indent="-342900" algn="r" rtl="1">
              <a:lnSpc>
                <a:spcPct val="200000"/>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عرّف فرديرك تايلور </a:t>
            </a:r>
            <a:r>
              <a:rPr lang="en-US" sz="2400" b="1" dirty="0">
                <a:latin typeface="Tajawal" panose="00000500000000000000" pitchFamily="2" charset="-78"/>
                <a:ea typeface="Poppins"/>
                <a:cs typeface="Tajawal" panose="00000500000000000000" pitchFamily="2" charset="-78"/>
                <a:sym typeface="Poppins"/>
                <a:rtl/>
              </a:rPr>
              <a:t>Fredrick Taylor) </a:t>
            </a:r>
            <a:r>
              <a:rPr lang="ar-EG" sz="2400" b="1" dirty="0">
                <a:latin typeface="Tajawal" panose="00000500000000000000" pitchFamily="2" charset="-78"/>
                <a:ea typeface="Poppins"/>
                <a:cs typeface="Tajawal" panose="00000500000000000000" pitchFamily="2" charset="-78"/>
                <a:sym typeface="Poppins"/>
                <a:rtl/>
              </a:rPr>
              <a:t> ) </a:t>
            </a:r>
            <a:r>
              <a:rPr lang="ar-EG" sz="2400" dirty="0">
                <a:latin typeface="Tajawal" panose="00000500000000000000" pitchFamily="2" charset="-78"/>
                <a:ea typeface="Poppins"/>
                <a:cs typeface="Tajawal" panose="00000500000000000000" pitchFamily="2" charset="-78"/>
                <a:sym typeface="Poppins"/>
                <a:rtl/>
              </a:rPr>
              <a:t>الإدارة بأنها :</a:t>
            </a:r>
          </a:p>
          <a:p>
            <a:pPr algn="ctr" rtl="1">
              <a:lnSpc>
                <a:spcPct val="200000"/>
              </a:lnSpc>
            </a:pPr>
            <a:r>
              <a:rPr lang="ar-EG" sz="2000" dirty="0">
                <a:latin typeface="Tajawal" panose="00000500000000000000" pitchFamily="2" charset="-78"/>
                <a:ea typeface="Poppins"/>
                <a:cs typeface="Tajawal" panose="00000500000000000000" pitchFamily="2" charset="-78"/>
                <a:sym typeface="Poppins"/>
                <a:rtl/>
              </a:rPr>
              <a:t>المعرفة الصحيحة لما يريد الأشخاص عمله، ثم التأكد بأنهم يعملونه بأفضل طريقة وأرخصها.</a:t>
            </a:r>
          </a:p>
          <a:p>
            <a:pPr marL="342900" indent="-342900" algn="r" rtl="1">
              <a:lnSpc>
                <a:spcPct val="200000"/>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كما يعرفها </a:t>
            </a:r>
            <a:r>
              <a:rPr lang="ar-EG" sz="2400" b="1" dirty="0">
                <a:latin typeface="Tajawal" panose="00000500000000000000" pitchFamily="2" charset="-78"/>
                <a:ea typeface="Poppins"/>
                <a:cs typeface="Tajawal" panose="00000500000000000000" pitchFamily="2" charset="-78"/>
                <a:sym typeface="Poppins"/>
                <a:rtl/>
              </a:rPr>
              <a:t>هنري فايول </a:t>
            </a:r>
            <a:r>
              <a:rPr lang="en-US" sz="2400" b="1" dirty="0">
                <a:latin typeface="Tajawal" panose="00000500000000000000" pitchFamily="2" charset="-78"/>
                <a:ea typeface="Poppins"/>
                <a:cs typeface="Tajawal" panose="00000500000000000000" pitchFamily="2" charset="-78"/>
                <a:sym typeface="Poppins"/>
                <a:rtl/>
              </a:rPr>
              <a:t>Henri </a:t>
            </a:r>
            <a:r>
              <a:rPr lang="en-US" sz="2400" b="1" dirty="0" err="1">
                <a:latin typeface="Tajawal" panose="00000500000000000000" pitchFamily="2" charset="-78"/>
                <a:ea typeface="Poppins"/>
                <a:cs typeface="Tajawal" panose="00000500000000000000" pitchFamily="2" charset="-78"/>
                <a:sym typeface="Poppins"/>
                <a:rtl/>
              </a:rPr>
              <a:t>Fayol</a:t>
            </a:r>
            <a:r>
              <a:rPr lang="en-US" sz="2400" b="1" dirty="0">
                <a:latin typeface="Tajawal" panose="00000500000000000000" pitchFamily="2" charset="-78"/>
                <a:ea typeface="Poppins"/>
                <a:cs typeface="Tajawal" panose="00000500000000000000" pitchFamily="2" charset="-78"/>
                <a:sym typeface="Poppins"/>
                <a:rtl/>
              </a:rPr>
              <a:t>) </a:t>
            </a:r>
            <a:r>
              <a:rPr lang="ar-EG" sz="2400" b="1" dirty="0">
                <a:latin typeface="Tajawal" panose="00000500000000000000" pitchFamily="2" charset="-78"/>
                <a:ea typeface="Poppins"/>
                <a:cs typeface="Tajawal" panose="00000500000000000000" pitchFamily="2" charset="-78"/>
                <a:sym typeface="Poppins"/>
                <a:rtl/>
              </a:rPr>
              <a:t>) </a:t>
            </a:r>
            <a:r>
              <a:rPr lang="ar-EG" sz="2400" dirty="0">
                <a:latin typeface="Tajawal" panose="00000500000000000000" pitchFamily="2" charset="-78"/>
                <a:ea typeface="Poppins"/>
                <a:cs typeface="Tajawal" panose="00000500000000000000" pitchFamily="2" charset="-78"/>
                <a:sym typeface="Poppins"/>
                <a:rtl/>
              </a:rPr>
              <a:t>بأنها: </a:t>
            </a:r>
          </a:p>
          <a:p>
            <a:pPr algn="ctr" rtl="1">
              <a:lnSpc>
                <a:spcPct val="200000"/>
              </a:lnSpc>
            </a:pPr>
            <a:r>
              <a:rPr lang="ar-EG" sz="2400" dirty="0">
                <a:latin typeface="Tajawal" panose="00000500000000000000" pitchFamily="2" charset="-78"/>
                <a:ea typeface="Poppins"/>
                <a:cs typeface="Tajawal" panose="00000500000000000000" pitchFamily="2" charset="-78"/>
                <a:sym typeface="Poppins"/>
                <a:rtl/>
              </a:rPr>
              <a:t>التنبوء والتخطيط والتنظيم وإصدار الأومر والتنسيق والرقابة. </a:t>
            </a:r>
          </a:p>
          <a:p>
            <a:pPr marL="342900" indent="-342900" algn="r" rtl="1">
              <a:lnSpc>
                <a:spcPct val="200000"/>
              </a:lnSpc>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أما خبير الإدارة المعاصرة </a:t>
            </a:r>
            <a:r>
              <a:rPr lang="ar-EG" sz="2400" b="1" dirty="0">
                <a:latin typeface="Tajawal" panose="00000500000000000000" pitchFamily="2" charset="-78"/>
                <a:ea typeface="Poppins"/>
                <a:cs typeface="Tajawal" panose="00000500000000000000" pitchFamily="2" charset="-78"/>
                <a:sym typeface="Poppins"/>
                <a:rtl/>
              </a:rPr>
              <a:t>بيتر دراكر </a:t>
            </a:r>
            <a:r>
              <a:rPr lang="en-US" sz="2400" b="1" dirty="0">
                <a:latin typeface="Tajawal" panose="00000500000000000000" pitchFamily="2" charset="-78"/>
                <a:ea typeface="Poppins"/>
                <a:cs typeface="Tajawal" panose="00000500000000000000" pitchFamily="2" charset="-78"/>
                <a:sym typeface="Poppins"/>
                <a:rtl/>
              </a:rPr>
              <a:t>Peter Drucker) </a:t>
            </a:r>
            <a:r>
              <a:rPr lang="ar-EG" sz="2400" b="1" dirty="0">
                <a:latin typeface="Tajawal" panose="00000500000000000000" pitchFamily="2" charset="-78"/>
                <a:ea typeface="Poppins"/>
                <a:cs typeface="Tajawal" panose="00000500000000000000" pitchFamily="2" charset="-78"/>
                <a:sym typeface="Poppins"/>
                <a:rtl/>
              </a:rPr>
              <a:t> ) </a:t>
            </a:r>
            <a:r>
              <a:rPr lang="ar-EG" sz="2400" dirty="0">
                <a:latin typeface="Tajawal" panose="00000500000000000000" pitchFamily="2" charset="-78"/>
                <a:ea typeface="Poppins"/>
                <a:cs typeface="Tajawal" panose="00000500000000000000" pitchFamily="2" charset="-78"/>
                <a:sym typeface="Poppins"/>
                <a:rtl/>
              </a:rPr>
              <a:t>فقد ساهم بتعريفه التالي : </a:t>
            </a:r>
          </a:p>
          <a:p>
            <a:pPr algn="ctr" rtl="1">
              <a:lnSpc>
                <a:spcPct val="200000"/>
              </a:lnSpc>
            </a:pPr>
            <a:r>
              <a:rPr lang="ar-EG" sz="2000" dirty="0">
                <a:latin typeface="Tajawal" panose="00000500000000000000" pitchFamily="2" charset="-78"/>
                <a:ea typeface="Poppins"/>
                <a:cs typeface="Tajawal" panose="00000500000000000000" pitchFamily="2" charset="-78"/>
                <a:sym typeface="Poppins"/>
                <a:rtl/>
              </a:rPr>
              <a:t>الإدارة هي ذلك المنهج متعدد الأغراض والذي يمكن من خلاله إدارة الشركة والموظفين والعمل والعمال.</a:t>
            </a:r>
          </a:p>
          <a:p>
            <a:pPr marL="342900" indent="-342900" algn="r" rtl="1">
              <a:lnSpc>
                <a:spcPct val="200000"/>
              </a:lnSpc>
              <a:spcBef>
                <a:spcPct val="0"/>
              </a:spcBef>
              <a:buFont typeface="Wingdings" panose="05000000000000000000" pitchFamily="2" charset="2"/>
              <a:buChar char="q"/>
            </a:pPr>
            <a:r>
              <a:rPr lang="ar-EG" sz="2400" dirty="0">
                <a:latin typeface="Tajawal" panose="00000500000000000000" pitchFamily="2" charset="-78"/>
                <a:ea typeface="Poppins"/>
                <a:cs typeface="Tajawal" panose="00000500000000000000" pitchFamily="2" charset="-78"/>
                <a:sym typeface="Poppins"/>
                <a:rtl/>
              </a:rPr>
              <a:t>يعرف </a:t>
            </a:r>
            <a:r>
              <a:rPr lang="ar-EG" sz="2400" b="1" dirty="0">
                <a:latin typeface="Tajawal" panose="00000500000000000000" pitchFamily="2" charset="-78"/>
                <a:ea typeface="Poppins"/>
                <a:cs typeface="Tajawal" panose="00000500000000000000" pitchFamily="2" charset="-78"/>
                <a:sym typeface="Poppins"/>
                <a:rtl/>
              </a:rPr>
              <a:t>الشميمري وهيجان وغنام 2004م</a:t>
            </a:r>
            <a:r>
              <a:rPr lang="ar-EG" sz="2400" dirty="0">
                <a:latin typeface="Tajawal" panose="00000500000000000000" pitchFamily="2" charset="-78"/>
                <a:ea typeface="Poppins"/>
                <a:cs typeface="Tajawal" panose="00000500000000000000" pitchFamily="2" charset="-78"/>
                <a:sym typeface="Poppins"/>
                <a:rtl/>
              </a:rPr>
              <a:t>. الإدارة إجمالاً بأنها:</a:t>
            </a:r>
          </a:p>
          <a:p>
            <a:pPr algn="ctr" rtl="1">
              <a:lnSpc>
                <a:spcPct val="200000"/>
              </a:lnSpc>
              <a:spcBef>
                <a:spcPct val="0"/>
              </a:spcBef>
            </a:pPr>
            <a:r>
              <a:rPr lang="ar-EG" sz="2400" b="1" dirty="0">
                <a:latin typeface="Tajawal" panose="00000500000000000000" pitchFamily="2" charset="-78"/>
                <a:ea typeface="Poppins"/>
                <a:cs typeface="Tajawal" panose="00000500000000000000" pitchFamily="2" charset="-78"/>
                <a:sym typeface="Poppins"/>
                <a:rtl/>
              </a:rPr>
              <a:t>"وظيفة تنفيذ الأعمال عن طريق الآخرين باستخدام التخطيط والتنظيم والتوجيه والرقابة وذلك من أجل تحقيق أهداف المنظمة بكفاية وفاعلية مع مراعاة المؤثرات الداخلية والخارجية”</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4</a:t>
            </a:r>
            <a:endParaRPr lang="en-US" sz="3200" b="1" dirty="0">
              <a:solidFill>
                <a:schemeClr val="bg1"/>
              </a:solidFill>
            </a:endParaRP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81040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rot="-7586595">
            <a:off x="6888638" y="4564537"/>
            <a:ext cx="5125770" cy="5125770"/>
          </a:xfrm>
          <a:prstGeom prst="rect">
            <a:avLst/>
          </a:prstGeom>
        </p:spPr>
      </p:pic>
      <p:grpSp>
        <p:nvGrpSpPr>
          <p:cNvPr id="3" name="Group 3"/>
          <p:cNvGrpSpPr/>
          <p:nvPr/>
        </p:nvGrpSpPr>
        <p:grpSpPr>
          <a:xfrm>
            <a:off x="7914231" y="1438606"/>
            <a:ext cx="2952018" cy="2782362"/>
            <a:chOff x="0" y="0"/>
            <a:chExt cx="812800" cy="766087"/>
          </a:xfrm>
        </p:grpSpPr>
        <p:sp>
          <p:nvSpPr>
            <p:cNvPr id="4" name="Freeform 4"/>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B9BD76"/>
            </a:solidFill>
          </p:spPr>
          <p:txBody>
            <a:bodyPr/>
            <a:lstStyle/>
            <a:p>
              <a:endParaRPr lang="en-US"/>
            </a:p>
          </p:txBody>
        </p:sp>
        <p:sp>
          <p:nvSpPr>
            <p:cNvPr id="5" name="TextBox 5"/>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176570">
            <a:off x="5335064" y="2236270"/>
            <a:ext cx="2952018" cy="2782362"/>
            <a:chOff x="0" y="0"/>
            <a:chExt cx="812800" cy="766087"/>
          </a:xfrm>
        </p:grpSpPr>
        <p:sp>
          <p:nvSpPr>
            <p:cNvPr id="7" name="Freeform 7"/>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8" name="TextBox 8"/>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187752">
            <a:off x="10495799" y="2235087"/>
            <a:ext cx="2952018" cy="2782362"/>
            <a:chOff x="0" y="0"/>
            <a:chExt cx="812800" cy="766087"/>
          </a:xfrm>
        </p:grpSpPr>
        <p:sp>
          <p:nvSpPr>
            <p:cNvPr id="10" name="Freeform 10"/>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11" name="TextBox 11"/>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833103" y="4269806"/>
            <a:ext cx="2952018" cy="2782362"/>
            <a:chOff x="0" y="0"/>
            <a:chExt cx="812800" cy="766087"/>
          </a:xfrm>
        </p:grpSpPr>
        <p:sp>
          <p:nvSpPr>
            <p:cNvPr id="13" name="Freeform 13"/>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DDD4CC"/>
            </a:solidFill>
          </p:spPr>
          <p:txBody>
            <a:bodyPr/>
            <a:lstStyle/>
            <a:p>
              <a:endParaRPr lang="en-US"/>
            </a:p>
          </p:txBody>
        </p:sp>
        <p:sp>
          <p:nvSpPr>
            <p:cNvPr id="14" name="TextBox 14"/>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005952" y="4269806"/>
            <a:ext cx="2952018" cy="2782362"/>
            <a:chOff x="0" y="0"/>
            <a:chExt cx="812800" cy="766087"/>
          </a:xfrm>
        </p:grpSpPr>
        <p:sp>
          <p:nvSpPr>
            <p:cNvPr id="16" name="Freeform 16"/>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DDD4CC"/>
            </a:solidFill>
          </p:spPr>
          <p:txBody>
            <a:bodyPr/>
            <a:lstStyle/>
            <a:p>
              <a:endParaRPr lang="en-US"/>
            </a:p>
          </p:txBody>
        </p:sp>
        <p:sp>
          <p:nvSpPr>
            <p:cNvPr id="17" name="TextBox 17"/>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3859055" y="7148046"/>
            <a:ext cx="2952018" cy="2782362"/>
            <a:chOff x="0" y="0"/>
            <a:chExt cx="812800" cy="766087"/>
          </a:xfrm>
        </p:grpSpPr>
        <p:sp>
          <p:nvSpPr>
            <p:cNvPr id="19" name="Freeform 19"/>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0" name="TextBox 20"/>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981971" y="7148046"/>
            <a:ext cx="2952018" cy="2782362"/>
            <a:chOff x="0" y="0"/>
            <a:chExt cx="812800" cy="766087"/>
          </a:xfrm>
        </p:grpSpPr>
        <p:sp>
          <p:nvSpPr>
            <p:cNvPr id="22" name="Freeform 22"/>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3" name="TextBox 23"/>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797043" y="5542859"/>
            <a:ext cx="3186394" cy="31863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A7D"/>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6527547" y="7771507"/>
            <a:ext cx="853970" cy="228821"/>
          </a:xfrm>
          <a:prstGeom prst="line">
            <a:avLst/>
          </a:prstGeom>
          <a:ln w="28575" cap="rnd">
            <a:solidFill>
              <a:srgbClr val="404040"/>
            </a:solidFill>
            <a:prstDash val="sysDot"/>
            <a:headEnd type="none" w="sm" len="sm"/>
            <a:tailEnd type="none" w="sm" len="sm"/>
          </a:ln>
        </p:spPr>
        <p:txBody>
          <a:bodyPr/>
          <a:lstStyle/>
          <a:p>
            <a:endParaRPr lang="en-US"/>
          </a:p>
        </p:txBody>
      </p:sp>
      <p:sp>
        <p:nvSpPr>
          <p:cNvPr id="28" name="TextBox 28"/>
          <p:cNvSpPr txBox="1"/>
          <p:nvPr/>
        </p:nvSpPr>
        <p:spPr>
          <a:xfrm>
            <a:off x="7909907" y="6744636"/>
            <a:ext cx="2960665" cy="954323"/>
          </a:xfrm>
          <a:prstGeom prst="rect">
            <a:avLst/>
          </a:prstGeom>
        </p:spPr>
        <p:txBody>
          <a:bodyPr lIns="0" tIns="0" rIns="0" bIns="0" rtlCol="0" anchor="t">
            <a:spAutoFit/>
          </a:bodyPr>
          <a:lstStyle/>
          <a:p>
            <a:pPr algn="ctr" rtl="1">
              <a:lnSpc>
                <a:spcPts val="3457"/>
              </a:lnSpc>
            </a:pPr>
            <a:r>
              <a:rPr lang="ar-EG" sz="3143" b="1">
                <a:solidFill>
                  <a:srgbClr val="404040"/>
                </a:solidFill>
                <a:latin typeface="Tajawal Bold"/>
                <a:ea typeface="Tajawal Bold"/>
                <a:cs typeface="Tajawal Bold"/>
                <a:sym typeface="Tajawal Bold"/>
                <a:rtl/>
              </a:rPr>
              <a:t>خصائص الإدارة</a:t>
            </a:r>
          </a:p>
          <a:p>
            <a:pPr algn="ctr">
              <a:lnSpc>
                <a:spcPts val="3457"/>
              </a:lnSpc>
            </a:pPr>
            <a:endParaRPr lang="ar-EG" sz="3143" b="1">
              <a:solidFill>
                <a:srgbClr val="404040"/>
              </a:solidFill>
              <a:latin typeface="Tajawal Bold"/>
              <a:ea typeface="Tajawal Bold"/>
              <a:cs typeface="Tajawal Bold"/>
              <a:sym typeface="Tajawal Bold"/>
              <a:rtl/>
            </a:endParaRPr>
          </a:p>
        </p:txBody>
      </p:sp>
      <p:sp>
        <p:nvSpPr>
          <p:cNvPr id="29" name="AutoShape 29"/>
          <p:cNvSpPr/>
          <p:nvPr/>
        </p:nvSpPr>
        <p:spPr>
          <a:xfrm>
            <a:off x="6524443" y="6215730"/>
            <a:ext cx="860177" cy="232350"/>
          </a:xfrm>
          <a:prstGeom prst="line">
            <a:avLst/>
          </a:prstGeom>
          <a:ln w="28575" cap="rnd">
            <a:solidFill>
              <a:srgbClr val="404040"/>
            </a:solidFill>
            <a:prstDash val="sysDot"/>
            <a:headEnd type="none" w="sm" len="sm"/>
            <a:tailEnd type="none" w="sm" len="sm"/>
          </a:ln>
        </p:spPr>
        <p:txBody>
          <a:bodyPr/>
          <a:lstStyle/>
          <a:p>
            <a:endParaRPr lang="en-US"/>
          </a:p>
        </p:txBody>
      </p:sp>
      <p:sp>
        <p:nvSpPr>
          <p:cNvPr id="30" name="AutoShape 30"/>
          <p:cNvSpPr/>
          <p:nvPr/>
        </p:nvSpPr>
        <p:spPr>
          <a:xfrm>
            <a:off x="7634205" y="4748985"/>
            <a:ext cx="487351" cy="668987"/>
          </a:xfrm>
          <a:prstGeom prst="line">
            <a:avLst/>
          </a:prstGeom>
          <a:ln w="28575" cap="rnd">
            <a:solidFill>
              <a:srgbClr val="404040"/>
            </a:solidFill>
            <a:prstDash val="sysDot"/>
            <a:headEnd type="none" w="sm" len="sm"/>
            <a:tailEnd type="none" w="sm" len="sm"/>
          </a:ln>
        </p:spPr>
        <p:txBody>
          <a:bodyPr/>
          <a:lstStyle/>
          <a:p>
            <a:endParaRPr lang="en-US"/>
          </a:p>
        </p:txBody>
      </p:sp>
      <p:sp>
        <p:nvSpPr>
          <p:cNvPr id="31" name="AutoShape 31"/>
          <p:cNvSpPr/>
          <p:nvPr/>
        </p:nvSpPr>
        <p:spPr>
          <a:xfrm flipH="1">
            <a:off x="9390240" y="4220968"/>
            <a:ext cx="0" cy="776191"/>
          </a:xfrm>
          <a:prstGeom prst="line">
            <a:avLst/>
          </a:prstGeom>
          <a:ln w="28575" cap="rnd">
            <a:solidFill>
              <a:srgbClr val="404040"/>
            </a:solidFill>
            <a:prstDash val="sysDot"/>
            <a:headEnd type="none" w="sm" len="sm"/>
            <a:tailEnd type="none" w="sm" len="sm"/>
          </a:ln>
        </p:spPr>
        <p:txBody>
          <a:bodyPr/>
          <a:lstStyle/>
          <a:p>
            <a:endParaRPr lang="en-US"/>
          </a:p>
        </p:txBody>
      </p:sp>
      <p:sp>
        <p:nvSpPr>
          <p:cNvPr id="32" name="AutoShape 32"/>
          <p:cNvSpPr/>
          <p:nvPr/>
        </p:nvSpPr>
        <p:spPr>
          <a:xfrm flipH="1">
            <a:off x="10601465" y="4745119"/>
            <a:ext cx="543569" cy="679821"/>
          </a:xfrm>
          <a:prstGeom prst="line">
            <a:avLst/>
          </a:prstGeom>
          <a:ln w="28575" cap="rnd">
            <a:solidFill>
              <a:srgbClr val="404040"/>
            </a:solidFill>
            <a:prstDash val="sysDot"/>
            <a:headEnd type="none" w="sm" len="sm"/>
            <a:tailEnd type="none" w="sm" len="sm"/>
          </a:ln>
        </p:spPr>
        <p:txBody>
          <a:bodyPr/>
          <a:lstStyle/>
          <a:p>
            <a:endParaRPr lang="en-US"/>
          </a:p>
        </p:txBody>
      </p:sp>
      <p:sp>
        <p:nvSpPr>
          <p:cNvPr id="33" name="AutoShape 33"/>
          <p:cNvSpPr/>
          <p:nvPr/>
        </p:nvSpPr>
        <p:spPr>
          <a:xfrm flipV="1">
            <a:off x="11413066" y="6331905"/>
            <a:ext cx="915981" cy="191625"/>
          </a:xfrm>
          <a:prstGeom prst="line">
            <a:avLst/>
          </a:prstGeom>
          <a:ln w="28575" cap="rnd">
            <a:solidFill>
              <a:srgbClr val="404040"/>
            </a:solidFill>
            <a:prstDash val="sysDot"/>
            <a:headEnd type="none" w="sm" len="sm"/>
            <a:tailEnd type="none" w="sm" len="sm"/>
          </a:ln>
        </p:spPr>
        <p:txBody>
          <a:bodyPr/>
          <a:lstStyle/>
          <a:p>
            <a:endParaRPr lang="en-US"/>
          </a:p>
        </p:txBody>
      </p:sp>
      <p:sp>
        <p:nvSpPr>
          <p:cNvPr id="34" name="AutoShape 34"/>
          <p:cNvSpPr/>
          <p:nvPr/>
        </p:nvSpPr>
        <p:spPr>
          <a:xfrm>
            <a:off x="11410611" y="7759926"/>
            <a:ext cx="829710" cy="251984"/>
          </a:xfrm>
          <a:prstGeom prst="line">
            <a:avLst/>
          </a:prstGeom>
          <a:ln w="28575" cap="rnd">
            <a:solidFill>
              <a:srgbClr val="404040"/>
            </a:solidFill>
            <a:prstDash val="sysDot"/>
            <a:headEnd type="none" w="sm" len="sm"/>
            <a:tailEnd type="none" w="sm" len="sm"/>
          </a:ln>
        </p:spPr>
        <p:txBody>
          <a:bodyPr/>
          <a:lstStyle/>
          <a:p>
            <a:endParaRPr lang="en-US"/>
          </a:p>
        </p:txBody>
      </p:sp>
      <p:sp>
        <p:nvSpPr>
          <p:cNvPr id="35" name="TextBox 35"/>
          <p:cNvSpPr txBox="1"/>
          <p:nvPr/>
        </p:nvSpPr>
        <p:spPr>
          <a:xfrm>
            <a:off x="4522882" y="8084195"/>
            <a:ext cx="1624364"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عمل جماعي</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36" name="TextBox 36"/>
          <p:cNvSpPr txBox="1"/>
          <p:nvPr/>
        </p:nvSpPr>
        <p:spPr>
          <a:xfrm>
            <a:off x="4496930" y="5650679"/>
            <a:ext cx="1624364"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المرونة والاستجابة</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37" name="TextBox 37"/>
          <p:cNvSpPr txBox="1"/>
          <p:nvPr/>
        </p:nvSpPr>
        <p:spPr>
          <a:xfrm>
            <a:off x="5943498" y="3284989"/>
            <a:ext cx="1891918" cy="755829"/>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علم وفن</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38" name="TextBox 38"/>
          <p:cNvSpPr txBox="1"/>
          <p:nvPr/>
        </p:nvSpPr>
        <p:spPr>
          <a:xfrm>
            <a:off x="8639396" y="2720642"/>
            <a:ext cx="1501688"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نشاط إنساني</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39" name="TextBox 39"/>
          <p:cNvSpPr txBox="1"/>
          <p:nvPr/>
        </p:nvSpPr>
        <p:spPr>
          <a:xfrm>
            <a:off x="11132203" y="3422878"/>
            <a:ext cx="1501688"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تحقيق الأهداف</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40" name="TextBox 40"/>
          <p:cNvSpPr txBox="1"/>
          <p:nvPr/>
        </p:nvSpPr>
        <p:spPr>
          <a:xfrm>
            <a:off x="12731117" y="5573089"/>
            <a:ext cx="1501688"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الفعالية والكفاءة</a:t>
            </a:r>
          </a:p>
          <a:p>
            <a:pPr algn="ctr">
              <a:lnSpc>
                <a:spcPts val="2765"/>
              </a:lnSpc>
            </a:pPr>
            <a:endParaRPr lang="ar-EG" sz="2514" b="1">
              <a:solidFill>
                <a:srgbClr val="404040"/>
              </a:solidFill>
              <a:latin typeface="Tajawal Bold"/>
              <a:ea typeface="Tajawal Bold"/>
              <a:cs typeface="Tajawal Bold"/>
              <a:sym typeface="Tajawal Bold"/>
              <a:rtl/>
            </a:endParaRPr>
          </a:p>
        </p:txBody>
      </p:sp>
      <p:sp>
        <p:nvSpPr>
          <p:cNvPr id="41" name="TextBox 41"/>
          <p:cNvSpPr txBox="1"/>
          <p:nvPr/>
        </p:nvSpPr>
        <p:spPr>
          <a:xfrm>
            <a:off x="12707136" y="8222084"/>
            <a:ext cx="1501688" cy="1108254"/>
          </a:xfrm>
          <a:prstGeom prst="rect">
            <a:avLst/>
          </a:prstGeom>
        </p:spPr>
        <p:txBody>
          <a:bodyPr lIns="0" tIns="0" rIns="0" bIns="0" rtlCol="0" anchor="t">
            <a:spAutoFit/>
          </a:bodyPr>
          <a:lstStyle/>
          <a:p>
            <a:pPr algn="ctr" rtl="1">
              <a:lnSpc>
                <a:spcPts val="2765"/>
              </a:lnSpc>
            </a:pPr>
            <a:r>
              <a:rPr lang="ar-EG" sz="2514" b="1">
                <a:solidFill>
                  <a:srgbClr val="404040"/>
                </a:solidFill>
                <a:latin typeface="Tajawal Bold"/>
                <a:ea typeface="Tajawal Bold"/>
                <a:cs typeface="Tajawal Bold"/>
                <a:sym typeface="Tajawal Bold"/>
                <a:rtl/>
              </a:rPr>
              <a:t>عملية مستمرة</a:t>
            </a:r>
          </a:p>
          <a:p>
            <a:pPr algn="ctr">
              <a:lnSpc>
                <a:spcPts val="2765"/>
              </a:lnSpc>
            </a:pPr>
            <a:endParaRPr lang="ar-EG" sz="2514" b="1">
              <a:solidFill>
                <a:srgbClr val="404040"/>
              </a:solidFill>
              <a:latin typeface="Tajawal Bold"/>
              <a:ea typeface="Tajawal Bold"/>
              <a:cs typeface="Tajawal Bold"/>
              <a:sym typeface="Tajawal Bold"/>
              <a:rtl/>
            </a:endParaRPr>
          </a:p>
        </p:txBody>
      </p:sp>
      <p:grpSp>
        <p:nvGrpSpPr>
          <p:cNvPr id="42" name="Group 42"/>
          <p:cNvGrpSpPr/>
          <p:nvPr/>
        </p:nvGrpSpPr>
        <p:grpSpPr>
          <a:xfrm>
            <a:off x="17259300" y="0"/>
            <a:ext cx="1694792" cy="10287000"/>
            <a:chOff x="0" y="0"/>
            <a:chExt cx="446365" cy="2709333"/>
          </a:xfrm>
        </p:grpSpPr>
        <p:sp>
          <p:nvSpPr>
            <p:cNvPr id="4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0" y="0"/>
            <a:ext cx="1028700" cy="1028700"/>
            <a:chOff x="0" y="0"/>
            <a:chExt cx="812800" cy="812800"/>
          </a:xfrm>
        </p:grpSpPr>
        <p:sp>
          <p:nvSpPr>
            <p:cNvPr id="4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6524443" y="276225"/>
            <a:ext cx="5159425" cy="1052211"/>
          </a:xfrm>
          <a:prstGeom prst="rect">
            <a:avLst/>
          </a:prstGeom>
        </p:spPr>
        <p:txBody>
          <a:bodyPr lIns="0" tIns="0" rIns="0" bIns="0" rtlCol="0" anchor="t">
            <a:spAutoFit/>
          </a:bodyPr>
          <a:lstStyle/>
          <a:p>
            <a:pPr algn="ctr" rtl="1">
              <a:lnSpc>
                <a:spcPts val="8539"/>
              </a:lnSpc>
              <a:spcBef>
                <a:spcPct val="0"/>
              </a:spcBef>
            </a:pPr>
            <a:r>
              <a:rPr lang="ar-EG" sz="6099" b="1" dirty="0">
                <a:solidFill>
                  <a:schemeClr val="bg1"/>
                </a:solidFill>
                <a:latin typeface="Tajawal Bold"/>
                <a:ea typeface="Tajawal Bold"/>
                <a:cs typeface="Tajawal Bold"/>
                <a:sym typeface="Tajawal Bold"/>
                <a:rtl/>
              </a:rPr>
              <a:t>خصائص الإدارة</a:t>
            </a:r>
          </a:p>
        </p:txBody>
      </p:sp>
      <p:grpSp>
        <p:nvGrpSpPr>
          <p:cNvPr id="54" name="Group 8"/>
          <p:cNvGrpSpPr/>
          <p:nvPr/>
        </p:nvGrpSpPr>
        <p:grpSpPr>
          <a:xfrm>
            <a:off x="0" y="6690087"/>
            <a:ext cx="1028700" cy="3177813"/>
            <a:chOff x="0" y="0"/>
            <a:chExt cx="812800" cy="2510865"/>
          </a:xfrm>
        </p:grpSpPr>
        <p:sp>
          <p:nvSpPr>
            <p:cNvPr id="5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7"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8" name="TextBox 57"/>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5</a:t>
            </a:r>
            <a:endParaRPr lang="en-US" sz="3200" b="1" dirty="0">
              <a:solidFill>
                <a:schemeClr val="bg1"/>
              </a:solidFill>
            </a:endParaRPr>
          </a:p>
        </p:txBody>
      </p:sp>
      <p:sp>
        <p:nvSpPr>
          <p:cNvPr id="59"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7011703" y="1713301"/>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9144000" y="1713301"/>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5"/>
          <p:cNvSpPr/>
          <p:nvPr/>
        </p:nvSpPr>
        <p:spPr>
          <a:xfrm flipH="1">
            <a:off x="5977776" y="3695700"/>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a:off x="7329402" y="4919727"/>
            <a:ext cx="4107646" cy="3619863"/>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223289" y="3695700"/>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8" name="Freeform 8"/>
          <p:cNvSpPr/>
          <p:nvPr/>
        </p:nvSpPr>
        <p:spPr>
          <a:xfrm flipH="1">
            <a:off x="5470953" y="5881273"/>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10819977" y="5881273"/>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Freeform 11"/>
          <p:cNvSpPr/>
          <p:nvPr/>
        </p:nvSpPr>
        <p:spPr>
          <a:xfrm>
            <a:off x="3963704" y="7849898"/>
            <a:ext cx="1979897" cy="1685387"/>
          </a:xfrm>
          <a:custGeom>
            <a:avLst/>
            <a:gdLst/>
            <a:ahLst/>
            <a:cxnLst/>
            <a:rect l="l" t="t" r="r" b="b"/>
            <a:pathLst>
              <a:path w="1979897" h="1685387">
                <a:moveTo>
                  <a:pt x="0" y="0"/>
                </a:moveTo>
                <a:lnTo>
                  <a:pt x="1979897" y="0"/>
                </a:lnTo>
                <a:lnTo>
                  <a:pt x="1979897"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4" name="Freeform 14"/>
          <p:cNvSpPr/>
          <p:nvPr/>
        </p:nvSpPr>
        <p:spPr>
          <a:xfrm>
            <a:off x="7467600" y="5905500"/>
            <a:ext cx="2971800" cy="2362200"/>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7484768" y="9415409"/>
            <a:ext cx="1283418" cy="1743183"/>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TextBox 26"/>
          <p:cNvSpPr txBox="1"/>
          <p:nvPr/>
        </p:nvSpPr>
        <p:spPr>
          <a:xfrm>
            <a:off x="9743109" y="2338825"/>
            <a:ext cx="530759" cy="436017"/>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1371600" y="2298391"/>
            <a:ext cx="5528665" cy="1246495"/>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b="1" dirty="0">
                <a:solidFill>
                  <a:srgbClr val="884106"/>
                </a:solidFill>
                <a:latin typeface="Tajawal Bold" panose="020B0604020202020204" charset="-78"/>
                <a:cs typeface="Tajawal Bold" panose="020B0604020202020204" charset="-78"/>
              </a:rPr>
              <a:t>شح الموارد الطبيعية </a:t>
            </a:r>
            <a:r>
              <a:rPr lang="ar-SA" altLang="en-US" b="1" dirty="0">
                <a:solidFill>
                  <a:srgbClr val="000000"/>
                </a:solidFill>
                <a:latin typeface="Tajawal" panose="00000500000000000000" pitchFamily="2" charset="-78"/>
                <a:cs typeface="Tajawal" panose="00000500000000000000" pitchFamily="2" charset="-78"/>
              </a:rPr>
              <a:t>والإتجاه إلى ندرتها مما يزيد من أهمية التدبير الراشد للموارد واستثمارها واكتشاف مزيد منها والتأكد من فعالية استخدامها الاستخدام الأمثل. </a:t>
            </a:r>
            <a:endParaRPr lang="en-US" altLang="en-US" b="1" dirty="0">
              <a:latin typeface="Tajawal" panose="00000500000000000000" pitchFamily="2" charset="-78"/>
              <a:cs typeface="Tajawal" panose="00000500000000000000" pitchFamily="2" charset="-78"/>
            </a:endParaRPr>
          </a:p>
        </p:txBody>
      </p:sp>
      <p:sp>
        <p:nvSpPr>
          <p:cNvPr id="39" name="TextBox 39"/>
          <p:cNvSpPr txBox="1"/>
          <p:nvPr/>
        </p:nvSpPr>
        <p:spPr>
          <a:xfrm>
            <a:off x="11314396" y="2298391"/>
            <a:ext cx="6211604" cy="1246495"/>
          </a:xfrm>
          <a:prstGeom prst="rect">
            <a:avLst/>
          </a:prstGeom>
        </p:spPr>
        <p:txBody>
          <a:bodyPr wrap="square" lIns="0" tIns="0" rIns="0" bIns="0" rtlCol="0" anchor="t">
            <a:spAutoFit/>
          </a:bodyPr>
          <a:lstStyle/>
          <a:p>
            <a:pPr algn="ctr" rtl="1">
              <a:lnSpc>
                <a:spcPct val="150000"/>
              </a:lnSpc>
              <a:spcBef>
                <a:spcPct val="0"/>
              </a:spcBef>
              <a:buFontTx/>
              <a:buNone/>
            </a:pPr>
            <a:r>
              <a:rPr lang="ar-SA" altLang="en-US" b="1" dirty="0">
                <a:solidFill>
                  <a:srgbClr val="884106"/>
                </a:solidFill>
                <a:latin typeface="Tajawal Bold" panose="020B0604020202020204" charset="-78"/>
                <a:cs typeface="Tajawal Bold" panose="020B0604020202020204" charset="-78"/>
              </a:rPr>
              <a:t>الحاجة الماسة للدول </a:t>
            </a:r>
            <a:r>
              <a:rPr lang="ar-SA" altLang="en-US" b="1" dirty="0">
                <a:solidFill>
                  <a:srgbClr val="000000"/>
                </a:solidFill>
                <a:latin typeface="Tajawal" panose="00000500000000000000" pitchFamily="2" charset="-78"/>
                <a:cs typeface="Tajawal" panose="00000500000000000000" pitchFamily="2" charset="-78"/>
              </a:rPr>
              <a:t>للتخطيط والتنظيم والتوجيه والرقابة لكافة مؤسساتها وتحسين مستوى الانتاجية، وتوفير فرص العمل والاستثمار بالموارد البشرية من أجل تحقيق الأمن والرخاء لمواطنيها.</a:t>
            </a:r>
            <a:endParaRPr lang="ar-SA" altLang="en-US" b="1" dirty="0">
              <a:latin typeface="Tajawal" panose="00000500000000000000" pitchFamily="2" charset="-78"/>
              <a:cs typeface="Tajawal" panose="00000500000000000000" pitchFamily="2" charset="-78"/>
            </a:endParaRPr>
          </a:p>
        </p:txBody>
      </p:sp>
      <p:sp>
        <p:nvSpPr>
          <p:cNvPr id="40" name="TextBox 40"/>
          <p:cNvSpPr txBox="1"/>
          <p:nvPr/>
        </p:nvSpPr>
        <p:spPr>
          <a:xfrm>
            <a:off x="12361028" y="4278995"/>
            <a:ext cx="5164972" cy="796372"/>
          </a:xfrm>
          <a:prstGeom prst="rect">
            <a:avLst/>
          </a:prstGeom>
        </p:spPr>
        <p:txBody>
          <a:bodyPr wrap="square" lIns="0" tIns="0" rIns="0" bIns="0" rtlCol="0" anchor="t">
            <a:spAutoFit/>
          </a:bodyPr>
          <a:lstStyle/>
          <a:p>
            <a:pPr algn="ctr" rtl="1">
              <a:lnSpc>
                <a:spcPct val="150000"/>
              </a:lnSpc>
              <a:spcBef>
                <a:spcPct val="0"/>
              </a:spcBef>
              <a:buFontTx/>
              <a:buNone/>
            </a:pPr>
            <a:r>
              <a:rPr lang="ar-SA" altLang="en-US" b="1" dirty="0">
                <a:solidFill>
                  <a:srgbClr val="000000"/>
                </a:solidFill>
                <a:latin typeface="Tajawal" panose="00000500000000000000" pitchFamily="2" charset="-78"/>
                <a:cs typeface="Tajawal" panose="00000500000000000000" pitchFamily="2" charset="-78"/>
              </a:rPr>
              <a:t>القدرة على</a:t>
            </a:r>
            <a:r>
              <a:rPr lang="ar-SA" altLang="en-US" b="1" dirty="0">
                <a:solidFill>
                  <a:srgbClr val="884106"/>
                </a:solidFill>
                <a:latin typeface="Tajawal" panose="00000500000000000000" pitchFamily="2" charset="-78"/>
                <a:cs typeface="Tajawal" panose="00000500000000000000" pitchFamily="2" charset="-78"/>
              </a:rPr>
              <a:t> </a:t>
            </a:r>
            <a:r>
              <a:rPr lang="ar-SA" altLang="en-US" b="1" dirty="0">
                <a:solidFill>
                  <a:srgbClr val="884106"/>
                </a:solidFill>
                <a:latin typeface="Tajawal Bold" panose="020B0604020202020204" charset="-78"/>
                <a:cs typeface="Tajawal Bold" panose="020B0604020202020204" charset="-78"/>
              </a:rPr>
              <a:t>الاستجابة</a:t>
            </a:r>
            <a:r>
              <a:rPr lang="ar-SA" altLang="en-US" b="1" dirty="0">
                <a:solidFill>
                  <a:srgbClr val="884106"/>
                </a:solidFill>
                <a:latin typeface="Tajawal" panose="00000500000000000000" pitchFamily="2" charset="-78"/>
                <a:cs typeface="Tajawal" panose="00000500000000000000" pitchFamily="2" charset="-78"/>
              </a:rPr>
              <a:t> </a:t>
            </a:r>
            <a:r>
              <a:rPr lang="ar-SA" altLang="en-US" b="1" dirty="0">
                <a:solidFill>
                  <a:srgbClr val="000000"/>
                </a:solidFill>
                <a:latin typeface="Tajawal" panose="00000500000000000000" pitchFamily="2" charset="-78"/>
                <a:cs typeface="Tajawal" panose="00000500000000000000" pitchFamily="2" charset="-78"/>
              </a:rPr>
              <a:t>والتواكب مع الثورة التقنية والاتصالية بين المنظمات والشعوب </a:t>
            </a:r>
            <a:endParaRPr lang="ar-SA" altLang="en-US" b="1" dirty="0">
              <a:latin typeface="Tajawal" panose="00000500000000000000" pitchFamily="2" charset="-78"/>
              <a:cs typeface="Tajawal" panose="00000500000000000000" pitchFamily="2" charset="-78"/>
            </a:endParaRPr>
          </a:p>
        </p:txBody>
      </p:sp>
      <p:sp>
        <p:nvSpPr>
          <p:cNvPr id="41" name="TextBox 41"/>
          <p:cNvSpPr txBox="1"/>
          <p:nvPr/>
        </p:nvSpPr>
        <p:spPr>
          <a:xfrm>
            <a:off x="1295400" y="4278995"/>
            <a:ext cx="4556553" cy="1211870"/>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b="1" dirty="0">
                <a:solidFill>
                  <a:srgbClr val="884106"/>
                </a:solidFill>
                <a:latin typeface="Tajawal Bold" panose="020B0604020202020204" charset="-78"/>
                <a:cs typeface="Tajawal Bold" panose="020B0604020202020204" charset="-78"/>
              </a:rPr>
              <a:t>المنافسة الشديدة </a:t>
            </a:r>
            <a:r>
              <a:rPr lang="ar-SA" altLang="en-US" b="1" dirty="0">
                <a:solidFill>
                  <a:srgbClr val="000000"/>
                </a:solidFill>
                <a:latin typeface="Tajawal" panose="00000500000000000000" pitchFamily="2" charset="-78"/>
                <a:cs typeface="Tajawal" panose="00000500000000000000" pitchFamily="2" charset="-78"/>
              </a:rPr>
              <a:t>في الأسواق مما يستعدي إدارة قادرة على الابداع والابتكار لتحقيق التنافسية في السوق.</a:t>
            </a:r>
            <a:endParaRPr lang="en-US" altLang="en-US" b="1" dirty="0">
              <a:latin typeface="Tajawal" panose="00000500000000000000" pitchFamily="2" charset="-78"/>
              <a:cs typeface="Tajawal" panose="00000500000000000000" pitchFamily="2" charset="-78"/>
            </a:endParaRPr>
          </a:p>
        </p:txBody>
      </p:sp>
      <p:sp>
        <p:nvSpPr>
          <p:cNvPr id="42" name="TextBox 42"/>
          <p:cNvSpPr txBox="1"/>
          <p:nvPr/>
        </p:nvSpPr>
        <p:spPr>
          <a:xfrm>
            <a:off x="914400" y="6462778"/>
            <a:ext cx="4495800" cy="1246495"/>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b="1" dirty="0">
                <a:solidFill>
                  <a:srgbClr val="884106"/>
                </a:solidFill>
                <a:latin typeface="Tajawal Bold" panose="020B0604020202020204" charset="-78"/>
                <a:cs typeface="Tajawal Bold" panose="020B0604020202020204" charset="-78"/>
              </a:rPr>
              <a:t>التغيرات الاجتماعية والاقتصادية </a:t>
            </a:r>
            <a:r>
              <a:rPr lang="ar-SA" altLang="en-US" b="1" dirty="0">
                <a:solidFill>
                  <a:srgbClr val="000000"/>
                </a:solidFill>
                <a:latin typeface="Tajawal" panose="00000500000000000000" pitchFamily="2" charset="-78"/>
                <a:cs typeface="Tajawal" panose="00000500000000000000" pitchFamily="2" charset="-78"/>
              </a:rPr>
              <a:t>التي تستتدعي تغيرا في الأساليب والطرق للتأقلم الإيجابي مع تلك المتغيرات.</a:t>
            </a:r>
            <a:endParaRPr lang="en-US" altLang="en-US" b="1" dirty="0">
              <a:latin typeface="Tajawal" panose="00000500000000000000" pitchFamily="2" charset="-78"/>
              <a:cs typeface="Tajawal" panose="00000500000000000000" pitchFamily="2" charset="-78"/>
            </a:endParaRPr>
          </a:p>
        </p:txBody>
      </p:sp>
      <p:sp>
        <p:nvSpPr>
          <p:cNvPr id="43" name="TextBox 43"/>
          <p:cNvSpPr txBox="1"/>
          <p:nvPr/>
        </p:nvSpPr>
        <p:spPr>
          <a:xfrm>
            <a:off x="12649200" y="6462778"/>
            <a:ext cx="5638799" cy="1246495"/>
          </a:xfrm>
          <a:prstGeom prst="rect">
            <a:avLst/>
          </a:prstGeom>
        </p:spPr>
        <p:txBody>
          <a:bodyPr wrap="square" lIns="0" tIns="0" rIns="0" bIns="0" rtlCol="0" anchor="t">
            <a:spAutoFit/>
          </a:bodyPr>
          <a:lstStyle/>
          <a:p>
            <a:pPr algn="ctr" rtl="1">
              <a:lnSpc>
                <a:spcPct val="150000"/>
              </a:lnSpc>
              <a:buFont typeface="Arial" panose="020B0604020202020204" pitchFamily="34" charset="0"/>
              <a:buNone/>
            </a:pPr>
            <a:r>
              <a:rPr lang="ar-SA" altLang="en-US" b="1" dirty="0">
                <a:solidFill>
                  <a:srgbClr val="884106"/>
                </a:solidFill>
                <a:latin typeface="Tajawal Bold" panose="020B0604020202020204" charset="-78"/>
                <a:cs typeface="Tajawal Bold" panose="020B0604020202020204" charset="-78"/>
              </a:rPr>
              <a:t>تنوع الحاجات والرغبات </a:t>
            </a:r>
            <a:r>
              <a:rPr lang="ar-SA" altLang="en-US" b="1" dirty="0">
                <a:latin typeface="Tajawal" panose="00000500000000000000" pitchFamily="2" charset="-78"/>
                <a:cs typeface="Tajawal" panose="00000500000000000000" pitchFamily="2" charset="-78"/>
              </a:rPr>
              <a:t>للمستهلكين والعملاء مما يستدعي تطوير عناصر الانتاج وتعظيم الكفاءات وتطوير المهارات البشرية من خلال التدريب والتأهيل وتعزيز الإبداع والابتكار.</a:t>
            </a:r>
            <a:endParaRPr lang="en-US" altLang="en-US" b="1" dirty="0">
              <a:latin typeface="Tajawal" panose="00000500000000000000" pitchFamily="2" charset="-78"/>
              <a:cs typeface="Tajawal" panose="00000500000000000000" pitchFamily="2" charset="-78"/>
            </a:endParaRPr>
          </a:p>
        </p:txBody>
      </p:sp>
      <p:sp>
        <p:nvSpPr>
          <p:cNvPr id="47" name="TextBox 47"/>
          <p:cNvSpPr txBox="1"/>
          <p:nvPr/>
        </p:nvSpPr>
        <p:spPr>
          <a:xfrm>
            <a:off x="6096000" y="8420100"/>
            <a:ext cx="8002303" cy="796372"/>
          </a:xfrm>
          <a:prstGeom prst="rect">
            <a:avLst/>
          </a:prstGeom>
        </p:spPr>
        <p:txBody>
          <a:bodyPr wrap="square" lIns="0" tIns="0" rIns="0" bIns="0" rtlCol="0" anchor="t">
            <a:spAutoFit/>
          </a:bodyPr>
          <a:lstStyle/>
          <a:p>
            <a:pPr algn="just" rtl="1">
              <a:lnSpc>
                <a:spcPct val="150000"/>
              </a:lnSpc>
              <a:spcBef>
                <a:spcPct val="0"/>
              </a:spcBef>
              <a:spcAft>
                <a:spcPts val="800"/>
              </a:spcAft>
              <a:buFont typeface="Arial" panose="020B0604020202020204" pitchFamily="34" charset="0"/>
              <a:buNone/>
            </a:pPr>
            <a:r>
              <a:rPr lang="ar-SA" altLang="en-US" b="1" dirty="0">
                <a:solidFill>
                  <a:srgbClr val="884106"/>
                </a:solidFill>
                <a:latin typeface="Tajawal Bold" panose="020B0604020202020204" charset="-78"/>
                <a:cs typeface="Tajawal Bold" panose="020B0604020202020204" charset="-78"/>
              </a:rPr>
              <a:t>تعاظم</a:t>
            </a:r>
            <a:r>
              <a:rPr lang="ar-SA" altLang="en-US" b="1" dirty="0">
                <a:solidFill>
                  <a:srgbClr val="000000"/>
                </a:solidFill>
                <a:latin typeface="Tajawal" panose="00000500000000000000" pitchFamily="2" charset="-78"/>
                <a:cs typeface="Tajawal" panose="00000500000000000000" pitchFamily="2" charset="-78"/>
              </a:rPr>
              <a:t> المنشآت والمنظمات </a:t>
            </a:r>
            <a:r>
              <a:rPr lang="ar-SA" altLang="en-US" b="1" dirty="0">
                <a:solidFill>
                  <a:srgbClr val="884106"/>
                </a:solidFill>
                <a:latin typeface="Tajawal Bold" panose="020B0604020202020204" charset="-78"/>
                <a:cs typeface="Tajawal Bold" panose="020B0604020202020204" charset="-78"/>
              </a:rPr>
              <a:t>وتوسع</a:t>
            </a:r>
            <a:r>
              <a:rPr lang="ar-SA" altLang="en-US" b="1" dirty="0">
                <a:solidFill>
                  <a:srgbClr val="000000"/>
                </a:solidFill>
                <a:latin typeface="Tajawal" panose="00000500000000000000" pitchFamily="2" charset="-78"/>
                <a:cs typeface="Tajawal" panose="00000500000000000000" pitchFamily="2" charset="-78"/>
              </a:rPr>
              <a:t> أعمالها مما ينقلها من العمل الفردي إلى العمل المؤسسي القائم على التنسيق بين الوظائف والمهام وضمان تكامل عملياتها المتنوعة.</a:t>
            </a:r>
            <a:endParaRPr lang="en-US" altLang="en-US" b="1" dirty="0">
              <a:latin typeface="Tajawal" panose="00000500000000000000" pitchFamily="2" charset="-78"/>
              <a:cs typeface="Tajawal" panose="00000500000000000000" pitchFamily="2" charset="-78"/>
            </a:endParaRPr>
          </a:p>
        </p:txBody>
      </p:sp>
      <p:sp>
        <p:nvSpPr>
          <p:cNvPr id="61" name="Rectangle 60"/>
          <p:cNvSpPr/>
          <p:nvPr/>
        </p:nvSpPr>
        <p:spPr>
          <a:xfrm>
            <a:off x="1078825" y="991969"/>
            <a:ext cx="14967559" cy="646331"/>
          </a:xfrm>
          <a:prstGeom prst="rect">
            <a:avLst/>
          </a:prstGeom>
        </p:spPr>
        <p:txBody>
          <a:bodyPr wrap="none">
            <a:spAutoFit/>
          </a:bodyPr>
          <a:lstStyle/>
          <a:p>
            <a:pPr algn="r" rtl="1">
              <a:defRPr/>
            </a:pPr>
            <a:r>
              <a:rPr lang="ar-SA" sz="3600" dirty="0">
                <a:solidFill>
                  <a:schemeClr val="accent1">
                    <a:lumMod val="50000"/>
                  </a:schemeClr>
                </a:solidFill>
                <a:latin typeface="Tajawal Bold" panose="020B0604020202020204" charset="-78"/>
                <a:cs typeface="Tajawal Bold" panose="020B0604020202020204" charset="-78"/>
              </a:rPr>
              <a:t>تمثل عنصراً مهماً في حياة الفرد والمنظمة والمجتمع وتكمن أهميتها بأنها:</a:t>
            </a:r>
          </a:p>
        </p:txBody>
      </p:sp>
      <p:sp>
        <p:nvSpPr>
          <p:cNvPr id="62" name="TextBox 26"/>
          <p:cNvSpPr txBox="1"/>
          <p:nvPr/>
        </p:nvSpPr>
        <p:spPr>
          <a:xfrm>
            <a:off x="10820400" y="4356366"/>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2</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3" name="TextBox 26"/>
          <p:cNvSpPr txBox="1"/>
          <p:nvPr/>
        </p:nvSpPr>
        <p:spPr>
          <a:xfrm>
            <a:off x="11430000" y="6513901"/>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3</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4" name="TextBox 26"/>
          <p:cNvSpPr txBox="1"/>
          <p:nvPr/>
        </p:nvSpPr>
        <p:spPr>
          <a:xfrm>
            <a:off x="7899564" y="2322901"/>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4</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5" name="TextBox 26"/>
          <p:cNvSpPr txBox="1"/>
          <p:nvPr/>
        </p:nvSpPr>
        <p:spPr>
          <a:xfrm>
            <a:off x="6908964" y="4356366"/>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5</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6" name="TextBox 26"/>
          <p:cNvSpPr txBox="1"/>
          <p:nvPr/>
        </p:nvSpPr>
        <p:spPr>
          <a:xfrm>
            <a:off x="6378205" y="6513901"/>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6</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67" name="TextBox 26"/>
          <p:cNvSpPr txBox="1"/>
          <p:nvPr/>
        </p:nvSpPr>
        <p:spPr>
          <a:xfrm>
            <a:off x="4573304" y="8535698"/>
            <a:ext cx="530759" cy="450123"/>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7</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6" name="Rounded Rectangle 75"/>
          <p:cNvSpPr/>
          <p:nvPr/>
        </p:nvSpPr>
        <p:spPr>
          <a:xfrm>
            <a:off x="7467600" y="125347"/>
            <a:ext cx="32766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51"/>
          <p:cNvSpPr txBox="1"/>
          <p:nvPr/>
        </p:nvSpPr>
        <p:spPr>
          <a:xfrm>
            <a:off x="6477000" y="-190500"/>
            <a:ext cx="5159425" cy="10900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أهمية الإدارة</a:t>
            </a:r>
          </a:p>
        </p:txBody>
      </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5"/>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ar-EG" sz="3200" b="1" dirty="0">
                <a:solidFill>
                  <a:schemeClr val="bg1"/>
                </a:solidFill>
              </a:rPr>
              <a:t>6</a:t>
            </a:r>
            <a:endParaRPr lang="en-US" sz="3200" b="1" dirty="0">
              <a:solidFill>
                <a:schemeClr val="bg1"/>
              </a:solidFill>
            </a:endParaRP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406226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rot="-10800000">
            <a:off x="1370202" y="3462772"/>
            <a:ext cx="1800892" cy="1399131"/>
            <a:chOff x="0" y="0"/>
            <a:chExt cx="427284" cy="331961"/>
          </a:xfrm>
        </p:grpSpPr>
        <p:sp>
          <p:nvSpPr>
            <p:cNvPr id="3" name="Freeform 3"/>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CFA5BD"/>
            </a:solidFill>
          </p:spPr>
          <p:txBody>
            <a:bodyPr/>
            <a:lstStyle/>
            <a:p>
              <a:endParaRPr lang="en-US"/>
            </a:p>
          </p:txBody>
        </p:sp>
        <p:sp>
          <p:nvSpPr>
            <p:cNvPr id="4" name="TextBox 4"/>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5" name="Group 5"/>
          <p:cNvGrpSpPr/>
          <p:nvPr/>
        </p:nvGrpSpPr>
        <p:grpSpPr>
          <a:xfrm rot="-10800000">
            <a:off x="15399339" y="3462772"/>
            <a:ext cx="1800892" cy="1399131"/>
            <a:chOff x="0" y="0"/>
            <a:chExt cx="427284" cy="331961"/>
          </a:xfrm>
        </p:grpSpPr>
        <p:sp>
          <p:nvSpPr>
            <p:cNvPr id="6" name="Freeform 6"/>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6EB4A7"/>
            </a:solidFill>
          </p:spPr>
          <p:txBody>
            <a:bodyPr/>
            <a:lstStyle/>
            <a:p>
              <a:endParaRPr lang="en-US"/>
            </a:p>
          </p:txBody>
        </p:sp>
        <p:sp>
          <p:nvSpPr>
            <p:cNvPr id="7" name="TextBox 7"/>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8" name="Group 8"/>
          <p:cNvGrpSpPr/>
          <p:nvPr/>
        </p:nvGrpSpPr>
        <p:grpSpPr>
          <a:xfrm>
            <a:off x="9156157" y="8490569"/>
            <a:ext cx="1800892" cy="1215032"/>
            <a:chOff x="0" y="0"/>
            <a:chExt cx="427284" cy="288281"/>
          </a:xfrm>
        </p:grpSpPr>
        <p:sp>
          <p:nvSpPr>
            <p:cNvPr id="9" name="Freeform 9"/>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6EB4A7"/>
            </a:solidFill>
          </p:spPr>
          <p:txBody>
            <a:bodyPr/>
            <a:lstStyle/>
            <a:p>
              <a:endParaRPr lang="en-US"/>
            </a:p>
          </p:txBody>
        </p:sp>
        <p:sp>
          <p:nvSpPr>
            <p:cNvPr id="10" name="TextBox 10"/>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grpSp>
        <p:nvGrpSpPr>
          <p:cNvPr id="11" name="Group 11"/>
          <p:cNvGrpSpPr/>
          <p:nvPr/>
        </p:nvGrpSpPr>
        <p:grpSpPr>
          <a:xfrm>
            <a:off x="7628248" y="8490569"/>
            <a:ext cx="1800892" cy="1215032"/>
            <a:chOff x="0" y="0"/>
            <a:chExt cx="427284" cy="288281"/>
          </a:xfrm>
        </p:grpSpPr>
        <p:sp>
          <p:nvSpPr>
            <p:cNvPr id="12" name="Freeform 12"/>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CFA5BD"/>
            </a:solidFill>
          </p:spPr>
          <p:txBody>
            <a:bodyPr/>
            <a:lstStyle/>
            <a:p>
              <a:endParaRPr lang="en-US"/>
            </a:p>
          </p:txBody>
        </p:sp>
        <p:sp>
          <p:nvSpPr>
            <p:cNvPr id="13" name="TextBox 13"/>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sp>
        <p:nvSpPr>
          <p:cNvPr id="14" name="Freeform 14"/>
          <p:cNvSpPr/>
          <p:nvPr/>
        </p:nvSpPr>
        <p:spPr>
          <a:xfrm>
            <a:off x="1028700" y="4013331"/>
            <a:ext cx="16527897" cy="1062606"/>
          </a:xfrm>
          <a:custGeom>
            <a:avLst/>
            <a:gdLst/>
            <a:ahLst/>
            <a:cxnLst/>
            <a:rect l="l" t="t" r="r" b="b"/>
            <a:pathLst>
              <a:path w="16527897" h="1062606">
                <a:moveTo>
                  <a:pt x="0" y="0"/>
                </a:moveTo>
                <a:lnTo>
                  <a:pt x="16527897" y="0"/>
                </a:lnTo>
                <a:lnTo>
                  <a:pt x="16527897" y="1062606"/>
                </a:lnTo>
                <a:lnTo>
                  <a:pt x="0" y="1062606"/>
                </a:lnTo>
                <a:lnTo>
                  <a:pt x="0" y="0"/>
                </a:lnTo>
                <a:close/>
              </a:path>
            </a:pathLst>
          </a:custGeom>
          <a:blipFill>
            <a:blip r:embed="rId2">
              <a:alphaModFix amt="60000"/>
            </a:blip>
            <a:stretch>
              <a:fillRect b="-815131"/>
            </a:stretch>
          </a:blipFill>
        </p:spPr>
        <p:txBody>
          <a:bodyPr/>
          <a:lstStyle/>
          <a:p>
            <a:endParaRPr lang="en-US"/>
          </a:p>
        </p:txBody>
      </p:sp>
      <p:sp>
        <p:nvSpPr>
          <p:cNvPr id="15" name="Freeform 15"/>
          <p:cNvSpPr/>
          <p:nvPr/>
        </p:nvSpPr>
        <p:spPr>
          <a:xfrm flipV="1">
            <a:off x="1028700" y="8092435"/>
            <a:ext cx="16527897" cy="1062606"/>
          </a:xfrm>
          <a:custGeom>
            <a:avLst/>
            <a:gdLst/>
            <a:ahLst/>
            <a:cxnLst/>
            <a:rect l="l" t="t" r="r" b="b"/>
            <a:pathLst>
              <a:path w="16527897" h="1062606">
                <a:moveTo>
                  <a:pt x="0" y="1062606"/>
                </a:moveTo>
                <a:lnTo>
                  <a:pt x="16527897" y="1062606"/>
                </a:lnTo>
                <a:lnTo>
                  <a:pt x="16527897" y="0"/>
                </a:lnTo>
                <a:lnTo>
                  <a:pt x="0" y="0"/>
                </a:lnTo>
                <a:lnTo>
                  <a:pt x="0" y="1062606"/>
                </a:lnTo>
                <a:close/>
              </a:path>
            </a:pathLst>
          </a:custGeom>
          <a:blipFill>
            <a:blip r:embed="rId2">
              <a:alphaModFix amt="60000"/>
            </a:blip>
            <a:stretch>
              <a:fillRect b="-815131"/>
            </a:stretch>
          </a:blipFill>
        </p:spPr>
        <p:txBody>
          <a:bodyPr/>
          <a:lstStyle/>
          <a:p>
            <a:endParaRPr lang="en-US"/>
          </a:p>
        </p:txBody>
      </p:sp>
      <p:grpSp>
        <p:nvGrpSpPr>
          <p:cNvPr id="16" name="Group 16"/>
          <p:cNvGrpSpPr/>
          <p:nvPr/>
        </p:nvGrpSpPr>
        <p:grpSpPr>
          <a:xfrm>
            <a:off x="1498685" y="4339577"/>
            <a:ext cx="15587927" cy="4488891"/>
            <a:chOff x="0" y="0"/>
            <a:chExt cx="3699623" cy="1065389"/>
          </a:xfrm>
        </p:grpSpPr>
        <p:sp>
          <p:nvSpPr>
            <p:cNvPr id="17" name="Freeform 17"/>
            <p:cNvSpPr/>
            <p:nvPr/>
          </p:nvSpPr>
          <p:spPr>
            <a:xfrm>
              <a:off x="0" y="0"/>
              <a:ext cx="3699623" cy="1065389"/>
            </a:xfrm>
            <a:custGeom>
              <a:avLst/>
              <a:gdLst/>
              <a:ahLst/>
              <a:cxnLst/>
              <a:rect l="l" t="t" r="r" b="b"/>
              <a:pathLst>
                <a:path w="3699623" h="1065389">
                  <a:moveTo>
                    <a:pt x="0" y="0"/>
                  </a:moveTo>
                  <a:lnTo>
                    <a:pt x="3699623" y="0"/>
                  </a:lnTo>
                  <a:lnTo>
                    <a:pt x="3699623" y="1065389"/>
                  </a:lnTo>
                  <a:lnTo>
                    <a:pt x="0" y="1065389"/>
                  </a:lnTo>
                  <a:close/>
                </a:path>
              </a:pathLst>
            </a:custGeom>
            <a:solidFill>
              <a:srgbClr val="FFFFFF"/>
            </a:solidFill>
          </p:spPr>
          <p:txBody>
            <a:bodyPr/>
            <a:lstStyle/>
            <a:p>
              <a:endParaRPr lang="en-US"/>
            </a:p>
          </p:txBody>
        </p:sp>
        <p:sp>
          <p:nvSpPr>
            <p:cNvPr id="18" name="TextBox 18"/>
            <p:cNvSpPr txBox="1"/>
            <p:nvPr/>
          </p:nvSpPr>
          <p:spPr>
            <a:xfrm>
              <a:off x="0" y="-123825"/>
              <a:ext cx="3699623" cy="1189214"/>
            </a:xfrm>
            <a:prstGeom prst="rect">
              <a:avLst/>
            </a:prstGeom>
          </p:spPr>
          <p:txBody>
            <a:bodyPr lIns="50800" tIns="50800" rIns="50800" bIns="50800" rtlCol="0" anchor="ctr"/>
            <a:lstStyle/>
            <a:p>
              <a:pPr algn="ctr">
                <a:lnSpc>
                  <a:spcPts val="4200"/>
                </a:lnSpc>
                <a:spcBef>
                  <a:spcPct val="0"/>
                </a:spcBef>
              </a:pPr>
              <a:endParaRPr/>
            </a:p>
          </p:txBody>
        </p:sp>
      </p:grpSp>
      <p:grpSp>
        <p:nvGrpSpPr>
          <p:cNvPr id="19" name="Group 19"/>
          <p:cNvGrpSpPr/>
          <p:nvPr/>
        </p:nvGrpSpPr>
        <p:grpSpPr>
          <a:xfrm>
            <a:off x="8626769" y="6072081"/>
            <a:ext cx="1331758" cy="133175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EB1"/>
            </a:solidFill>
          </p:spPr>
          <p:txBody>
            <a:bodyPr/>
            <a:lstStyle/>
            <a:p>
              <a:endParaRPr lang="en-US"/>
            </a:p>
          </p:txBody>
        </p:sp>
        <p:sp>
          <p:nvSpPr>
            <p:cNvPr id="21" name="TextBox 21"/>
            <p:cNvSpPr txBox="1"/>
            <p:nvPr/>
          </p:nvSpPr>
          <p:spPr>
            <a:xfrm>
              <a:off x="76200" y="-47625"/>
              <a:ext cx="660400" cy="784225"/>
            </a:xfrm>
            <a:prstGeom prst="rect">
              <a:avLst/>
            </a:prstGeom>
          </p:spPr>
          <p:txBody>
            <a:bodyPr lIns="50800" tIns="50800" rIns="50800" bIns="50800" rtlCol="0" anchor="ctr"/>
            <a:lstStyle/>
            <a:p>
              <a:pPr algn="ctr">
                <a:lnSpc>
                  <a:spcPts val="4200"/>
                </a:lnSpc>
              </a:pPr>
              <a:endParaRPr/>
            </a:p>
          </p:txBody>
        </p:sp>
      </p:grpSp>
      <p:sp>
        <p:nvSpPr>
          <p:cNvPr id="22" name="TextBox 22"/>
          <p:cNvSpPr txBox="1"/>
          <p:nvPr/>
        </p:nvSpPr>
        <p:spPr>
          <a:xfrm>
            <a:off x="8508970" y="6456092"/>
            <a:ext cx="1567358" cy="495300"/>
          </a:xfrm>
          <a:prstGeom prst="rect">
            <a:avLst/>
          </a:prstGeom>
        </p:spPr>
        <p:txBody>
          <a:bodyPr lIns="0" tIns="0" rIns="0" bIns="0" rtlCol="0" anchor="t">
            <a:spAutoFit/>
          </a:bodyPr>
          <a:lstStyle/>
          <a:p>
            <a:pPr algn="ctr">
              <a:lnSpc>
                <a:spcPts val="3300"/>
              </a:lnSpc>
            </a:pPr>
            <a:r>
              <a:rPr lang="en-US" sz="3000" b="1">
                <a:solidFill>
                  <a:srgbClr val="404040"/>
                </a:solidFill>
                <a:latin typeface="Tajawal Bold"/>
                <a:ea typeface="Tajawal Bold"/>
                <a:cs typeface="Tajawal Bold"/>
                <a:sym typeface="Tajawal Bold"/>
              </a:rPr>
              <a:t>VS</a:t>
            </a:r>
          </a:p>
        </p:txBody>
      </p:sp>
      <p:grpSp>
        <p:nvGrpSpPr>
          <p:cNvPr id="23" name="Group 23"/>
          <p:cNvGrpSpPr/>
          <p:nvPr/>
        </p:nvGrpSpPr>
        <p:grpSpPr>
          <a:xfrm>
            <a:off x="2270648" y="3462772"/>
            <a:ext cx="6242829" cy="6242829"/>
            <a:chOff x="0" y="0"/>
            <a:chExt cx="1481667" cy="1481667"/>
          </a:xfrm>
        </p:grpSpPr>
        <p:sp>
          <p:nvSpPr>
            <p:cNvPr id="24" name="Freeform 24"/>
            <p:cNvSpPr/>
            <p:nvPr/>
          </p:nvSpPr>
          <p:spPr>
            <a:xfrm>
              <a:off x="0" y="0"/>
              <a:ext cx="1481667" cy="1481667"/>
            </a:xfrm>
            <a:custGeom>
              <a:avLst/>
              <a:gdLst/>
              <a:ahLst/>
              <a:cxnLst/>
              <a:rect l="l" t="t" r="r" b="b"/>
              <a:pathLst>
                <a:path w="1481667" h="1481667">
                  <a:moveTo>
                    <a:pt x="1278467" y="0"/>
                  </a:moveTo>
                  <a:lnTo>
                    <a:pt x="0" y="0"/>
                  </a:lnTo>
                  <a:lnTo>
                    <a:pt x="203200" y="1481667"/>
                  </a:lnTo>
                  <a:lnTo>
                    <a:pt x="1481667" y="1481667"/>
                  </a:lnTo>
                  <a:lnTo>
                    <a:pt x="1278467" y="0"/>
                  </a:lnTo>
                  <a:close/>
                </a:path>
              </a:pathLst>
            </a:custGeom>
            <a:solidFill>
              <a:srgbClr val="E8C2D8"/>
            </a:solidFill>
          </p:spPr>
          <p:txBody>
            <a:bodyPr/>
            <a:lstStyle/>
            <a:p>
              <a:endParaRPr lang="en-US"/>
            </a:p>
          </p:txBody>
        </p:sp>
        <p:sp>
          <p:nvSpPr>
            <p:cNvPr id="25" name="TextBox 25"/>
            <p:cNvSpPr txBox="1"/>
            <p:nvPr/>
          </p:nvSpPr>
          <p:spPr>
            <a:xfrm>
              <a:off x="101600" y="-123825"/>
              <a:ext cx="1278467" cy="1605492"/>
            </a:xfrm>
            <a:prstGeom prst="rect">
              <a:avLst/>
            </a:prstGeom>
          </p:spPr>
          <p:txBody>
            <a:bodyPr lIns="50800" tIns="50800" rIns="50800" bIns="50800" rtlCol="0" anchor="ctr"/>
            <a:lstStyle/>
            <a:p>
              <a:pPr algn="ctr">
                <a:lnSpc>
                  <a:spcPts val="4200"/>
                </a:lnSpc>
              </a:pPr>
              <a:endParaRPr/>
            </a:p>
          </p:txBody>
        </p:sp>
      </p:grpSp>
      <p:grpSp>
        <p:nvGrpSpPr>
          <p:cNvPr id="26" name="Group 26"/>
          <p:cNvGrpSpPr/>
          <p:nvPr/>
        </p:nvGrpSpPr>
        <p:grpSpPr>
          <a:xfrm>
            <a:off x="10058752" y="3462772"/>
            <a:ext cx="6242829" cy="6242829"/>
            <a:chOff x="0" y="0"/>
            <a:chExt cx="1481667" cy="1481667"/>
          </a:xfrm>
        </p:grpSpPr>
        <p:sp>
          <p:nvSpPr>
            <p:cNvPr id="27" name="Freeform 27"/>
            <p:cNvSpPr/>
            <p:nvPr/>
          </p:nvSpPr>
          <p:spPr>
            <a:xfrm>
              <a:off x="0" y="0"/>
              <a:ext cx="1481667" cy="1481667"/>
            </a:xfrm>
            <a:custGeom>
              <a:avLst/>
              <a:gdLst/>
              <a:ahLst/>
              <a:cxnLst/>
              <a:rect l="l" t="t" r="r" b="b"/>
              <a:pathLst>
                <a:path w="1481667" h="1481667">
                  <a:moveTo>
                    <a:pt x="203200" y="0"/>
                  </a:moveTo>
                  <a:lnTo>
                    <a:pt x="1481667" y="0"/>
                  </a:lnTo>
                  <a:lnTo>
                    <a:pt x="1278467" y="1481667"/>
                  </a:lnTo>
                  <a:lnTo>
                    <a:pt x="0" y="1481667"/>
                  </a:lnTo>
                  <a:lnTo>
                    <a:pt x="203200" y="0"/>
                  </a:lnTo>
                  <a:close/>
                </a:path>
              </a:pathLst>
            </a:custGeom>
            <a:solidFill>
              <a:srgbClr val="8BCFC2"/>
            </a:solidFill>
          </p:spPr>
          <p:txBody>
            <a:bodyPr/>
            <a:lstStyle/>
            <a:p>
              <a:endParaRPr lang="en-US"/>
            </a:p>
          </p:txBody>
        </p:sp>
        <p:sp>
          <p:nvSpPr>
            <p:cNvPr id="28" name="TextBox 28"/>
            <p:cNvSpPr txBox="1"/>
            <p:nvPr/>
          </p:nvSpPr>
          <p:spPr>
            <a:xfrm>
              <a:off x="101600" y="-123825"/>
              <a:ext cx="1278467" cy="1605492"/>
            </a:xfrm>
            <a:prstGeom prst="rect">
              <a:avLst/>
            </a:prstGeom>
          </p:spPr>
          <p:txBody>
            <a:bodyPr lIns="50800" tIns="50800" rIns="50800" bIns="50800" rtlCol="0" anchor="ctr"/>
            <a:lstStyle/>
            <a:p>
              <a:pPr algn="ctr">
                <a:lnSpc>
                  <a:spcPts val="4200"/>
                </a:lnSpc>
              </a:pPr>
              <a:endParaRPr/>
            </a:p>
          </p:txBody>
        </p:sp>
      </p:grpSp>
      <p:sp>
        <p:nvSpPr>
          <p:cNvPr id="29" name="TextBox 29"/>
          <p:cNvSpPr txBox="1"/>
          <p:nvPr/>
        </p:nvSpPr>
        <p:spPr>
          <a:xfrm>
            <a:off x="2636682" y="2804432"/>
            <a:ext cx="4756441" cy="495300"/>
          </a:xfrm>
          <a:prstGeom prst="rect">
            <a:avLst/>
          </a:prstGeom>
        </p:spPr>
        <p:txBody>
          <a:bodyPr lIns="0" tIns="0" rIns="0" bIns="0" rtlCol="0" anchor="t">
            <a:spAutoFit/>
          </a:bodyPr>
          <a:lstStyle/>
          <a:p>
            <a:pPr algn="ctr" rtl="1">
              <a:lnSpc>
                <a:spcPts val="3300"/>
              </a:lnSpc>
            </a:pPr>
            <a:r>
              <a:rPr lang="ar-EG" sz="3000" b="1" spc="150">
                <a:solidFill>
                  <a:srgbClr val="000000"/>
                </a:solidFill>
                <a:latin typeface="Tajawal Bold"/>
                <a:ea typeface="Tajawal Bold"/>
                <a:cs typeface="Tajawal Bold"/>
                <a:sym typeface="Tajawal Bold"/>
                <a:rtl/>
              </a:rPr>
              <a:t>الفريق الأول "الإدارة علم":</a:t>
            </a:r>
          </a:p>
        </p:txBody>
      </p:sp>
      <p:sp>
        <p:nvSpPr>
          <p:cNvPr id="30" name="TextBox 30"/>
          <p:cNvSpPr txBox="1"/>
          <p:nvPr/>
        </p:nvSpPr>
        <p:spPr>
          <a:xfrm>
            <a:off x="11230265" y="2804432"/>
            <a:ext cx="4756441" cy="495300"/>
          </a:xfrm>
          <a:prstGeom prst="rect">
            <a:avLst/>
          </a:prstGeom>
        </p:spPr>
        <p:txBody>
          <a:bodyPr lIns="0" tIns="0" rIns="0" bIns="0" rtlCol="0" anchor="t">
            <a:spAutoFit/>
          </a:bodyPr>
          <a:lstStyle/>
          <a:p>
            <a:pPr algn="ctr" rtl="1">
              <a:lnSpc>
                <a:spcPts val="3300"/>
              </a:lnSpc>
            </a:pPr>
            <a:r>
              <a:rPr lang="ar-EG" sz="3000" b="1" spc="150">
                <a:solidFill>
                  <a:srgbClr val="000000"/>
                </a:solidFill>
                <a:latin typeface="Tajawal Bold"/>
                <a:ea typeface="Tajawal Bold"/>
                <a:cs typeface="Tajawal Bold"/>
                <a:sym typeface="Tajawal Bold"/>
                <a:rtl/>
              </a:rPr>
              <a:t>الفريق الآخر "الإدارة فن": </a:t>
            </a:r>
          </a:p>
        </p:txBody>
      </p:sp>
      <p:sp>
        <p:nvSpPr>
          <p:cNvPr id="31" name="TextBox 31"/>
          <p:cNvSpPr txBox="1"/>
          <p:nvPr/>
        </p:nvSpPr>
        <p:spPr>
          <a:xfrm>
            <a:off x="2743200" y="3924300"/>
            <a:ext cx="4727209" cy="4457700"/>
          </a:xfrm>
          <a:prstGeom prst="rect">
            <a:avLst/>
          </a:prstGeom>
        </p:spPr>
        <p:txBody>
          <a:bodyPr lIns="0" tIns="0" rIns="0" bIns="0" rtlCol="0" anchor="t">
            <a:spAutoFit/>
          </a:bodyPr>
          <a:lstStyle/>
          <a:p>
            <a:pPr algn="r" rtl="1">
              <a:lnSpc>
                <a:spcPts val="4350"/>
              </a:lnSpc>
            </a:pPr>
            <a:r>
              <a:rPr lang="ar-EG" sz="3000" dirty="0">
                <a:solidFill>
                  <a:srgbClr val="404040"/>
                </a:solidFill>
                <a:latin typeface="Tajawal"/>
                <a:ea typeface="Tajawal"/>
                <a:cs typeface="Tajawal"/>
                <a:sym typeface="Tajawal"/>
                <a:rtl/>
              </a:rPr>
              <a:t>الفريق يدعم رأيه بكون الإدارة علم راسخ كون بعض المشكلات التي تواجه الإدارة تستخدم نماذج ومعادلات وفقاً لمعايير محددة مثل : استخدام بحوث العمليات </a:t>
            </a:r>
            <a:r>
              <a:rPr lang="en-US" sz="3000" dirty="0">
                <a:solidFill>
                  <a:srgbClr val="404040"/>
                </a:solidFill>
                <a:latin typeface="Tajawal"/>
                <a:ea typeface="Tajawal"/>
                <a:cs typeface="Tajawal"/>
                <a:sym typeface="Tajawal"/>
              </a:rPr>
              <a:t>Operation Research</a:t>
            </a:r>
            <a:r>
              <a:rPr lang="ar-EG" sz="3000" dirty="0">
                <a:solidFill>
                  <a:srgbClr val="404040"/>
                </a:solidFill>
                <a:latin typeface="Tajawal"/>
                <a:ea typeface="Tajawal"/>
                <a:cs typeface="Tajawal"/>
                <a:sym typeface="Tajawal"/>
                <a:rtl/>
              </a:rPr>
              <a:t> .</a:t>
            </a:r>
          </a:p>
          <a:p>
            <a:pPr algn="l">
              <a:lnSpc>
                <a:spcPts val="4350"/>
              </a:lnSpc>
            </a:pPr>
            <a:endParaRPr lang="ar-EG" sz="3000" dirty="0">
              <a:solidFill>
                <a:srgbClr val="404040"/>
              </a:solidFill>
              <a:latin typeface="Tajawal"/>
              <a:ea typeface="Tajawal"/>
              <a:cs typeface="Tajawal"/>
              <a:sym typeface="Tajawal"/>
              <a:rtl/>
            </a:endParaRPr>
          </a:p>
        </p:txBody>
      </p:sp>
      <p:sp>
        <p:nvSpPr>
          <p:cNvPr id="32" name="TextBox 32"/>
          <p:cNvSpPr txBox="1"/>
          <p:nvPr/>
        </p:nvSpPr>
        <p:spPr>
          <a:xfrm>
            <a:off x="10819277" y="3884270"/>
            <a:ext cx="4590980" cy="5564505"/>
          </a:xfrm>
          <a:prstGeom prst="rect">
            <a:avLst/>
          </a:prstGeom>
        </p:spPr>
        <p:txBody>
          <a:bodyPr lIns="0" tIns="0" rIns="0" bIns="0" rtlCol="0" anchor="t">
            <a:spAutoFit/>
          </a:bodyPr>
          <a:lstStyle/>
          <a:p>
            <a:pPr algn="r" rtl="1">
              <a:lnSpc>
                <a:spcPts val="4410"/>
              </a:lnSpc>
            </a:pPr>
            <a:r>
              <a:rPr lang="ar-EG" sz="3000">
                <a:solidFill>
                  <a:srgbClr val="404040"/>
                </a:solidFill>
                <a:latin typeface="Tajawal"/>
                <a:ea typeface="Tajawal"/>
                <a:cs typeface="Tajawal"/>
                <a:sym typeface="Tajawal"/>
                <a:rtl/>
              </a:rPr>
              <a:t>استدلوا بقولهم بأن الإداري الناجح يولد ولا يُصنع، أي ان النجاح في تطبيق مبادئ القدارة يعتمد على خصائص الأشخاص مثل العديد من الناجحين الذين حققوا نجاحاً دون أن تتاح لهم فرصة الالتحاق بمعاهد او كليات متخصصة.</a:t>
            </a:r>
          </a:p>
          <a:p>
            <a:pPr algn="r" rtl="1">
              <a:lnSpc>
                <a:spcPts val="4410"/>
              </a:lnSpc>
            </a:pPr>
            <a:endParaRPr lang="ar-EG" sz="3000">
              <a:solidFill>
                <a:srgbClr val="404040"/>
              </a:solidFill>
              <a:latin typeface="Tajawal"/>
              <a:ea typeface="Tajawal"/>
              <a:cs typeface="Tajawal"/>
              <a:sym typeface="Tajawal"/>
              <a:rtl/>
            </a:endParaRPr>
          </a:p>
        </p:txBody>
      </p:sp>
      <p:sp>
        <p:nvSpPr>
          <p:cNvPr id="33" name="TextBox 33"/>
          <p:cNvSpPr txBox="1"/>
          <p:nvPr/>
        </p:nvSpPr>
        <p:spPr>
          <a:xfrm>
            <a:off x="6674092" y="319228"/>
            <a:ext cx="5237113" cy="765594"/>
          </a:xfrm>
          <a:prstGeom prst="rect">
            <a:avLst/>
          </a:prstGeom>
        </p:spPr>
        <p:txBody>
          <a:bodyPr lIns="0" tIns="0" rIns="0" bIns="0" rtlCol="0" anchor="t">
            <a:spAutoFit/>
          </a:bodyPr>
          <a:lstStyle/>
          <a:p>
            <a:pPr algn="ctr" rtl="1">
              <a:lnSpc>
                <a:spcPts val="6159"/>
              </a:lnSpc>
              <a:spcBef>
                <a:spcPct val="0"/>
              </a:spcBef>
            </a:pPr>
            <a:r>
              <a:rPr lang="ar-EG" sz="4399" b="1" dirty="0">
                <a:solidFill>
                  <a:schemeClr val="bg1"/>
                </a:solidFill>
                <a:latin typeface="Tajawal Bold"/>
                <a:ea typeface="Tajawal Bold"/>
                <a:cs typeface="Tajawal Bold"/>
                <a:sym typeface="Tajawal Bold"/>
                <a:rtl/>
              </a:rPr>
              <a:t>هل الإدارة علم أم فن؟</a:t>
            </a:r>
          </a:p>
        </p:txBody>
      </p:sp>
      <p:sp>
        <p:nvSpPr>
          <p:cNvPr id="34" name="TextBox 34"/>
          <p:cNvSpPr txBox="1"/>
          <p:nvPr/>
        </p:nvSpPr>
        <p:spPr>
          <a:xfrm>
            <a:off x="5029200" y="1790700"/>
            <a:ext cx="9906000" cy="538609"/>
          </a:xfrm>
          <a:prstGeom prst="rect">
            <a:avLst/>
          </a:prstGeom>
        </p:spPr>
        <p:txBody>
          <a:bodyPr wrap="square" lIns="0" tIns="0" rIns="0" bIns="0" rtlCol="0" anchor="t">
            <a:spAutoFit/>
          </a:bodyPr>
          <a:lstStyle/>
          <a:p>
            <a:pPr algn="ctr" rtl="1">
              <a:lnSpc>
                <a:spcPts val="4200"/>
              </a:lnSpc>
              <a:spcBef>
                <a:spcPct val="0"/>
              </a:spcBef>
            </a:pPr>
            <a:r>
              <a:rPr lang="ar-EG" sz="3000" b="1">
                <a:solidFill>
                  <a:srgbClr val="000000"/>
                </a:solidFill>
                <a:latin typeface="Tajawal Bold"/>
                <a:ea typeface="Tajawal Bold"/>
                <a:cs typeface="Tajawal Bold"/>
                <a:sym typeface="Tajawal Bold"/>
                <a:rtl/>
              </a:rPr>
              <a:t>اختلف علماء الإدارة فيما بينهم في كون الإدارة علم أو فن</a:t>
            </a:r>
          </a:p>
        </p:txBody>
      </p:sp>
      <p:grpSp>
        <p:nvGrpSpPr>
          <p:cNvPr id="35" name="Group 35"/>
          <p:cNvGrpSpPr/>
          <p:nvPr/>
        </p:nvGrpSpPr>
        <p:grpSpPr>
          <a:xfrm>
            <a:off x="17259300" y="0"/>
            <a:ext cx="1694792" cy="10287000"/>
            <a:chOff x="0" y="0"/>
            <a:chExt cx="446365" cy="2709333"/>
          </a:xfrm>
        </p:grpSpPr>
        <p:sp>
          <p:nvSpPr>
            <p:cNvPr id="3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0"/>
            <a:ext cx="1028700" cy="1028700"/>
            <a:chOff x="0" y="0"/>
            <a:chExt cx="812800" cy="812800"/>
          </a:xfrm>
        </p:grpSpPr>
        <p:sp>
          <p:nvSpPr>
            <p:cNvPr id="3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9" name="Freeform 11"/>
          <p:cNvSpPr/>
          <p:nvPr/>
        </p:nvSpPr>
        <p:spPr>
          <a:xfrm rot="2651781">
            <a:off x="912380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0" name="TextBox 49"/>
          <p:cNvSpPr txBox="1"/>
          <p:nvPr/>
        </p:nvSpPr>
        <p:spPr>
          <a:xfrm>
            <a:off x="9065380" y="9702225"/>
            <a:ext cx="686132" cy="584775"/>
          </a:xfrm>
          <a:prstGeom prst="rect">
            <a:avLst/>
          </a:prstGeom>
          <a:noFill/>
        </p:spPr>
        <p:txBody>
          <a:bodyPr wrap="square" rtlCol="0">
            <a:spAutoFit/>
          </a:bodyPr>
          <a:lstStyle/>
          <a:p>
            <a:pPr algn="ctr"/>
            <a:r>
              <a:rPr lang="ar-EG" sz="3200" b="1" dirty="0">
                <a:solidFill>
                  <a:schemeClr val="bg1"/>
                </a:solidFill>
              </a:rPr>
              <a:t>7</a:t>
            </a:r>
            <a:endParaRPr lang="en-US" sz="3200" b="1" dirty="0">
              <a:solidFill>
                <a:schemeClr val="bg1"/>
              </a:solidFill>
            </a:endParaRPr>
          </a:p>
        </p:txBody>
      </p:sp>
      <p:sp>
        <p:nvSpPr>
          <p:cNvPr id="5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rot="-10800000">
            <a:off x="1370202" y="3462772"/>
            <a:ext cx="1800892" cy="1399131"/>
            <a:chOff x="0" y="0"/>
            <a:chExt cx="427284" cy="331961"/>
          </a:xfrm>
        </p:grpSpPr>
        <p:sp>
          <p:nvSpPr>
            <p:cNvPr id="3" name="Freeform 3"/>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CFA5BD"/>
            </a:solidFill>
          </p:spPr>
          <p:txBody>
            <a:bodyPr/>
            <a:lstStyle/>
            <a:p>
              <a:endParaRPr lang="en-US"/>
            </a:p>
          </p:txBody>
        </p:sp>
        <p:sp>
          <p:nvSpPr>
            <p:cNvPr id="4" name="TextBox 4"/>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5" name="Group 5"/>
          <p:cNvGrpSpPr/>
          <p:nvPr/>
        </p:nvGrpSpPr>
        <p:grpSpPr>
          <a:xfrm rot="-10800000">
            <a:off x="15399339" y="3462772"/>
            <a:ext cx="1800892" cy="1399131"/>
            <a:chOff x="0" y="0"/>
            <a:chExt cx="427284" cy="331961"/>
          </a:xfrm>
        </p:grpSpPr>
        <p:sp>
          <p:nvSpPr>
            <p:cNvPr id="6" name="Freeform 6"/>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6EB4A7"/>
            </a:solidFill>
          </p:spPr>
          <p:txBody>
            <a:bodyPr/>
            <a:lstStyle/>
            <a:p>
              <a:endParaRPr lang="en-US"/>
            </a:p>
          </p:txBody>
        </p:sp>
        <p:sp>
          <p:nvSpPr>
            <p:cNvPr id="7" name="TextBox 7"/>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8" name="Group 8"/>
          <p:cNvGrpSpPr/>
          <p:nvPr/>
        </p:nvGrpSpPr>
        <p:grpSpPr>
          <a:xfrm>
            <a:off x="9156157" y="8490569"/>
            <a:ext cx="1800892" cy="1215032"/>
            <a:chOff x="0" y="0"/>
            <a:chExt cx="427284" cy="288281"/>
          </a:xfrm>
        </p:grpSpPr>
        <p:sp>
          <p:nvSpPr>
            <p:cNvPr id="9" name="Freeform 9"/>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6EB4A7"/>
            </a:solidFill>
          </p:spPr>
          <p:txBody>
            <a:bodyPr/>
            <a:lstStyle/>
            <a:p>
              <a:endParaRPr lang="en-US"/>
            </a:p>
          </p:txBody>
        </p:sp>
        <p:sp>
          <p:nvSpPr>
            <p:cNvPr id="10" name="TextBox 10"/>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grpSp>
        <p:nvGrpSpPr>
          <p:cNvPr id="11" name="Group 11"/>
          <p:cNvGrpSpPr/>
          <p:nvPr/>
        </p:nvGrpSpPr>
        <p:grpSpPr>
          <a:xfrm>
            <a:off x="7628248" y="8490569"/>
            <a:ext cx="1800892" cy="1215032"/>
            <a:chOff x="0" y="0"/>
            <a:chExt cx="427284" cy="288281"/>
          </a:xfrm>
        </p:grpSpPr>
        <p:sp>
          <p:nvSpPr>
            <p:cNvPr id="12" name="Freeform 12"/>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CFA5BD"/>
            </a:solidFill>
          </p:spPr>
          <p:txBody>
            <a:bodyPr/>
            <a:lstStyle/>
            <a:p>
              <a:endParaRPr lang="en-US"/>
            </a:p>
          </p:txBody>
        </p:sp>
        <p:sp>
          <p:nvSpPr>
            <p:cNvPr id="13" name="TextBox 13"/>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sp>
        <p:nvSpPr>
          <p:cNvPr id="15" name="Freeform 15"/>
          <p:cNvSpPr/>
          <p:nvPr/>
        </p:nvSpPr>
        <p:spPr>
          <a:xfrm flipV="1">
            <a:off x="1028700" y="8092435"/>
            <a:ext cx="16527897" cy="1062606"/>
          </a:xfrm>
          <a:custGeom>
            <a:avLst/>
            <a:gdLst/>
            <a:ahLst/>
            <a:cxnLst/>
            <a:rect l="l" t="t" r="r" b="b"/>
            <a:pathLst>
              <a:path w="16527897" h="1062606">
                <a:moveTo>
                  <a:pt x="0" y="1062606"/>
                </a:moveTo>
                <a:lnTo>
                  <a:pt x="16527897" y="1062606"/>
                </a:lnTo>
                <a:lnTo>
                  <a:pt x="16527897" y="0"/>
                </a:lnTo>
                <a:lnTo>
                  <a:pt x="0" y="0"/>
                </a:lnTo>
                <a:lnTo>
                  <a:pt x="0" y="1062606"/>
                </a:lnTo>
                <a:close/>
              </a:path>
            </a:pathLst>
          </a:custGeom>
          <a:blipFill>
            <a:blip r:embed="rId2">
              <a:alphaModFix amt="60000"/>
            </a:blip>
            <a:stretch>
              <a:fillRect b="-815131"/>
            </a:stretch>
          </a:blipFill>
        </p:spPr>
        <p:txBody>
          <a:bodyPr/>
          <a:lstStyle/>
          <a:p>
            <a:endParaRPr lang="en-US"/>
          </a:p>
        </p:txBody>
      </p:sp>
      <p:grpSp>
        <p:nvGrpSpPr>
          <p:cNvPr id="16" name="Group 16"/>
          <p:cNvGrpSpPr/>
          <p:nvPr/>
        </p:nvGrpSpPr>
        <p:grpSpPr>
          <a:xfrm>
            <a:off x="1498685" y="4339577"/>
            <a:ext cx="15587927" cy="4488891"/>
            <a:chOff x="0" y="0"/>
            <a:chExt cx="3699623" cy="1065389"/>
          </a:xfrm>
        </p:grpSpPr>
        <p:sp>
          <p:nvSpPr>
            <p:cNvPr id="17" name="Freeform 17"/>
            <p:cNvSpPr/>
            <p:nvPr/>
          </p:nvSpPr>
          <p:spPr>
            <a:xfrm>
              <a:off x="0" y="0"/>
              <a:ext cx="3699623" cy="1065389"/>
            </a:xfrm>
            <a:custGeom>
              <a:avLst/>
              <a:gdLst/>
              <a:ahLst/>
              <a:cxnLst/>
              <a:rect l="l" t="t" r="r" b="b"/>
              <a:pathLst>
                <a:path w="3699623" h="1065389">
                  <a:moveTo>
                    <a:pt x="0" y="0"/>
                  </a:moveTo>
                  <a:lnTo>
                    <a:pt x="3699623" y="0"/>
                  </a:lnTo>
                  <a:lnTo>
                    <a:pt x="3699623" y="1065389"/>
                  </a:lnTo>
                  <a:lnTo>
                    <a:pt x="0" y="1065389"/>
                  </a:lnTo>
                  <a:close/>
                </a:path>
              </a:pathLst>
            </a:custGeom>
            <a:solidFill>
              <a:srgbClr val="FFFFFF"/>
            </a:solidFill>
          </p:spPr>
          <p:txBody>
            <a:bodyPr/>
            <a:lstStyle/>
            <a:p>
              <a:endParaRPr lang="en-US"/>
            </a:p>
          </p:txBody>
        </p:sp>
        <p:sp>
          <p:nvSpPr>
            <p:cNvPr id="18" name="TextBox 18"/>
            <p:cNvSpPr txBox="1"/>
            <p:nvPr/>
          </p:nvSpPr>
          <p:spPr>
            <a:xfrm>
              <a:off x="0" y="-123825"/>
              <a:ext cx="3699623" cy="1189214"/>
            </a:xfrm>
            <a:prstGeom prst="rect">
              <a:avLst/>
            </a:prstGeom>
          </p:spPr>
          <p:txBody>
            <a:bodyPr lIns="50800" tIns="50800" rIns="50800" bIns="50800" rtlCol="0" anchor="ctr"/>
            <a:lstStyle/>
            <a:p>
              <a:pPr algn="ctr">
                <a:lnSpc>
                  <a:spcPts val="4200"/>
                </a:lnSpc>
                <a:spcBef>
                  <a:spcPct val="0"/>
                </a:spcBef>
              </a:pPr>
              <a:endParaRPr/>
            </a:p>
          </p:txBody>
        </p:sp>
      </p:grpSp>
      <p:sp>
        <p:nvSpPr>
          <p:cNvPr id="33" name="TextBox 33"/>
          <p:cNvSpPr txBox="1"/>
          <p:nvPr/>
        </p:nvSpPr>
        <p:spPr>
          <a:xfrm>
            <a:off x="6674092" y="319228"/>
            <a:ext cx="5237113" cy="765594"/>
          </a:xfrm>
          <a:prstGeom prst="rect">
            <a:avLst/>
          </a:prstGeom>
        </p:spPr>
        <p:txBody>
          <a:bodyPr lIns="0" tIns="0" rIns="0" bIns="0" rtlCol="0" anchor="t">
            <a:spAutoFit/>
          </a:bodyPr>
          <a:lstStyle/>
          <a:p>
            <a:pPr algn="ctr" rtl="1">
              <a:lnSpc>
                <a:spcPts val="6159"/>
              </a:lnSpc>
              <a:spcBef>
                <a:spcPct val="0"/>
              </a:spcBef>
            </a:pPr>
            <a:r>
              <a:rPr lang="ar-EG" sz="4399" b="1" dirty="0">
                <a:solidFill>
                  <a:schemeClr val="bg1"/>
                </a:solidFill>
                <a:latin typeface="Tajawal Bold"/>
                <a:ea typeface="Tajawal Bold"/>
                <a:cs typeface="Tajawal Bold"/>
                <a:sym typeface="Tajawal Bold"/>
                <a:rtl/>
              </a:rPr>
              <a:t>هل الإدارة علم أم فن؟</a:t>
            </a:r>
          </a:p>
        </p:txBody>
      </p:sp>
      <p:grpSp>
        <p:nvGrpSpPr>
          <p:cNvPr id="35" name="Group 35"/>
          <p:cNvGrpSpPr/>
          <p:nvPr/>
        </p:nvGrpSpPr>
        <p:grpSpPr>
          <a:xfrm>
            <a:off x="17259300" y="0"/>
            <a:ext cx="1694792" cy="10287000"/>
            <a:chOff x="0" y="0"/>
            <a:chExt cx="446365" cy="2709333"/>
          </a:xfrm>
        </p:grpSpPr>
        <p:sp>
          <p:nvSpPr>
            <p:cNvPr id="3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0"/>
            <a:ext cx="1028700" cy="1028700"/>
            <a:chOff x="0" y="0"/>
            <a:chExt cx="812800" cy="812800"/>
          </a:xfrm>
        </p:grpSpPr>
        <p:sp>
          <p:nvSpPr>
            <p:cNvPr id="3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9" name="Freeform 11"/>
          <p:cNvSpPr/>
          <p:nvPr/>
        </p:nvSpPr>
        <p:spPr>
          <a:xfrm rot="2651781">
            <a:off x="912380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0" name="TextBox 49"/>
          <p:cNvSpPr txBox="1"/>
          <p:nvPr/>
        </p:nvSpPr>
        <p:spPr>
          <a:xfrm>
            <a:off x="9065380" y="9702225"/>
            <a:ext cx="686132" cy="584775"/>
          </a:xfrm>
          <a:prstGeom prst="rect">
            <a:avLst/>
          </a:prstGeom>
          <a:noFill/>
        </p:spPr>
        <p:txBody>
          <a:bodyPr wrap="square" rtlCol="0">
            <a:spAutoFit/>
          </a:bodyPr>
          <a:lstStyle/>
          <a:p>
            <a:pPr algn="ctr"/>
            <a:r>
              <a:rPr lang="ar-EG" sz="3200" b="1" dirty="0">
                <a:solidFill>
                  <a:schemeClr val="bg1"/>
                </a:solidFill>
              </a:rPr>
              <a:t>8</a:t>
            </a:r>
            <a:endParaRPr lang="en-US" sz="3200" b="1" dirty="0">
              <a:solidFill>
                <a:schemeClr val="bg1"/>
              </a:solidFill>
            </a:endParaRPr>
          </a:p>
        </p:txBody>
      </p:sp>
      <p:sp>
        <p:nvSpPr>
          <p:cNvPr id="5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52" name="Group 1"/>
          <p:cNvGrpSpPr>
            <a:grpSpLocks/>
          </p:cNvGrpSpPr>
          <p:nvPr/>
        </p:nvGrpSpPr>
        <p:grpSpPr bwMode="auto">
          <a:xfrm>
            <a:off x="6172200" y="2705100"/>
            <a:ext cx="5930900" cy="3689350"/>
            <a:chOff x="3197225" y="1957387"/>
            <a:chExt cx="3427413" cy="2132012"/>
          </a:xfrm>
        </p:grpSpPr>
        <p:sp>
          <p:nvSpPr>
            <p:cNvPr id="53" name="Freeform 27"/>
            <p:cNvSpPr>
              <a:spLocks/>
            </p:cNvSpPr>
            <p:nvPr/>
          </p:nvSpPr>
          <p:spPr bwMode="auto">
            <a:xfrm>
              <a:off x="5778794" y="1957387"/>
              <a:ext cx="845844" cy="1340305"/>
            </a:xfrm>
            <a:custGeom>
              <a:avLst/>
              <a:gdLst>
                <a:gd name="T0" fmla="*/ 257 w 533"/>
                <a:gd name="T1" fmla="*/ 0 h 844"/>
                <a:gd name="T2" fmla="*/ 533 w 533"/>
                <a:gd name="T3" fmla="*/ 726 h 844"/>
                <a:gd name="T4" fmla="*/ 283 w 533"/>
                <a:gd name="T5" fmla="*/ 844 h 844"/>
                <a:gd name="T6" fmla="*/ 0 w 533"/>
                <a:gd name="T7" fmla="*/ 108 h 844"/>
                <a:gd name="T8" fmla="*/ 257 w 533"/>
                <a:gd name="T9" fmla="*/ 0 h 844"/>
              </a:gdLst>
              <a:ahLst/>
              <a:cxnLst>
                <a:cxn ang="0">
                  <a:pos x="T0" y="T1"/>
                </a:cxn>
                <a:cxn ang="0">
                  <a:pos x="T2" y="T3"/>
                </a:cxn>
                <a:cxn ang="0">
                  <a:pos x="T4" y="T5"/>
                </a:cxn>
                <a:cxn ang="0">
                  <a:pos x="T6" y="T7"/>
                </a:cxn>
                <a:cxn ang="0">
                  <a:pos x="T8" y="T9"/>
                </a:cxn>
              </a:cxnLst>
              <a:rect l="0" t="0" r="r" b="b"/>
              <a:pathLst>
                <a:path w="533" h="844">
                  <a:moveTo>
                    <a:pt x="257" y="0"/>
                  </a:moveTo>
                  <a:lnTo>
                    <a:pt x="533" y="726"/>
                  </a:lnTo>
                  <a:lnTo>
                    <a:pt x="283" y="844"/>
                  </a:lnTo>
                  <a:lnTo>
                    <a:pt x="0" y="108"/>
                  </a:lnTo>
                  <a:lnTo>
                    <a:pt x="257" y="0"/>
                  </a:lnTo>
                  <a:close/>
                </a:path>
              </a:pathLst>
            </a:custGeom>
            <a:solidFill>
              <a:srgbClr val="F8A808"/>
            </a:solidFill>
            <a:ln w="0">
              <a:solidFill>
                <a:schemeClr val="accent5"/>
              </a:solidFill>
              <a:prstDash val="solid"/>
              <a:round/>
              <a:headEnd/>
              <a:tailEnd/>
            </a:ln>
          </p:spPr>
          <p:txBody>
            <a:bodyPr/>
            <a:lstStyle/>
            <a:p>
              <a:pPr>
                <a:defRPr/>
              </a:pPr>
              <a:endParaRPr lang="en-US"/>
            </a:p>
          </p:txBody>
        </p:sp>
        <p:sp>
          <p:nvSpPr>
            <p:cNvPr id="54" name="Freeform 28"/>
            <p:cNvSpPr>
              <a:spLocks/>
            </p:cNvSpPr>
            <p:nvPr/>
          </p:nvSpPr>
          <p:spPr bwMode="auto">
            <a:xfrm>
              <a:off x="3197225" y="1979404"/>
              <a:ext cx="873366" cy="1297188"/>
            </a:xfrm>
            <a:custGeom>
              <a:avLst/>
              <a:gdLst>
                <a:gd name="T0" fmla="*/ 285 w 550"/>
                <a:gd name="T1" fmla="*/ 0 h 817"/>
                <a:gd name="T2" fmla="*/ 550 w 550"/>
                <a:gd name="T3" fmla="*/ 83 h 817"/>
                <a:gd name="T4" fmla="*/ 263 w 550"/>
                <a:gd name="T5" fmla="*/ 817 h 817"/>
                <a:gd name="T6" fmla="*/ 0 w 550"/>
                <a:gd name="T7" fmla="*/ 722 h 817"/>
                <a:gd name="T8" fmla="*/ 285 w 550"/>
                <a:gd name="T9" fmla="*/ 0 h 817"/>
              </a:gdLst>
              <a:ahLst/>
              <a:cxnLst>
                <a:cxn ang="0">
                  <a:pos x="T0" y="T1"/>
                </a:cxn>
                <a:cxn ang="0">
                  <a:pos x="T2" y="T3"/>
                </a:cxn>
                <a:cxn ang="0">
                  <a:pos x="T4" y="T5"/>
                </a:cxn>
                <a:cxn ang="0">
                  <a:pos x="T6" y="T7"/>
                </a:cxn>
                <a:cxn ang="0">
                  <a:pos x="T8" y="T9"/>
                </a:cxn>
              </a:cxnLst>
              <a:rect l="0" t="0" r="r" b="b"/>
              <a:pathLst>
                <a:path w="550" h="817">
                  <a:moveTo>
                    <a:pt x="285" y="0"/>
                  </a:moveTo>
                  <a:lnTo>
                    <a:pt x="550" y="83"/>
                  </a:lnTo>
                  <a:lnTo>
                    <a:pt x="263" y="817"/>
                  </a:lnTo>
                  <a:lnTo>
                    <a:pt x="0" y="722"/>
                  </a:lnTo>
                  <a:lnTo>
                    <a:pt x="285" y="0"/>
                  </a:lnTo>
                  <a:close/>
                </a:path>
              </a:pathLst>
            </a:custGeom>
            <a:solidFill>
              <a:schemeClr val="accent2">
                <a:lumMod val="75000"/>
              </a:schemeClr>
            </a:solidFill>
            <a:ln w="0">
              <a:noFill/>
              <a:prstDash val="solid"/>
              <a:round/>
              <a:headEnd/>
              <a:tailEnd/>
            </a:ln>
          </p:spPr>
          <p:txBody>
            <a:bodyPr/>
            <a:lstStyle/>
            <a:p>
              <a:pPr>
                <a:defRPr/>
              </a:pPr>
              <a:endParaRPr lang="en-US"/>
            </a:p>
          </p:txBody>
        </p:sp>
        <p:sp>
          <p:nvSpPr>
            <p:cNvPr id="55" name="Freeform 29"/>
            <p:cNvSpPr>
              <a:spLocks/>
            </p:cNvSpPr>
            <p:nvPr/>
          </p:nvSpPr>
          <p:spPr bwMode="auto">
            <a:xfrm>
              <a:off x="3749501" y="2257373"/>
              <a:ext cx="2116446" cy="1808174"/>
            </a:xfrm>
            <a:custGeom>
              <a:avLst/>
              <a:gdLst>
                <a:gd name="T0" fmla="*/ 513 w 1333"/>
                <a:gd name="T1" fmla="*/ 15 h 1139"/>
                <a:gd name="T2" fmla="*/ 470 w 1333"/>
                <a:gd name="T3" fmla="*/ 101 h 1139"/>
                <a:gd name="T4" fmla="*/ 406 w 1333"/>
                <a:gd name="T5" fmla="*/ 269 h 1139"/>
                <a:gd name="T6" fmla="*/ 386 w 1333"/>
                <a:gd name="T7" fmla="*/ 436 h 1139"/>
                <a:gd name="T8" fmla="*/ 478 w 1333"/>
                <a:gd name="T9" fmla="*/ 491 h 1139"/>
                <a:gd name="T10" fmla="*/ 592 w 1333"/>
                <a:gd name="T11" fmla="*/ 364 h 1139"/>
                <a:gd name="T12" fmla="*/ 671 w 1333"/>
                <a:gd name="T13" fmla="*/ 239 h 1139"/>
                <a:gd name="T14" fmla="*/ 778 w 1333"/>
                <a:gd name="T15" fmla="*/ 230 h 1139"/>
                <a:gd name="T16" fmla="*/ 851 w 1333"/>
                <a:gd name="T17" fmla="*/ 289 h 1139"/>
                <a:gd name="T18" fmla="*/ 1007 w 1333"/>
                <a:gd name="T19" fmla="*/ 451 h 1139"/>
                <a:gd name="T20" fmla="*/ 1177 w 1333"/>
                <a:gd name="T21" fmla="*/ 631 h 1139"/>
                <a:gd name="T22" fmla="*/ 1274 w 1333"/>
                <a:gd name="T23" fmla="*/ 734 h 1139"/>
                <a:gd name="T24" fmla="*/ 1331 w 1333"/>
                <a:gd name="T25" fmla="*/ 880 h 1139"/>
                <a:gd name="T26" fmla="*/ 1230 w 1333"/>
                <a:gd name="T27" fmla="*/ 953 h 1139"/>
                <a:gd name="T28" fmla="*/ 1143 w 1333"/>
                <a:gd name="T29" fmla="*/ 891 h 1139"/>
                <a:gd name="T30" fmla="*/ 1004 w 1333"/>
                <a:gd name="T31" fmla="*/ 754 h 1139"/>
                <a:gd name="T32" fmla="*/ 890 w 1333"/>
                <a:gd name="T33" fmla="*/ 646 h 1139"/>
                <a:gd name="T34" fmla="*/ 840 w 1333"/>
                <a:gd name="T35" fmla="*/ 622 h 1139"/>
                <a:gd name="T36" fmla="*/ 868 w 1333"/>
                <a:gd name="T37" fmla="*/ 675 h 1139"/>
                <a:gd name="T38" fmla="*/ 969 w 1333"/>
                <a:gd name="T39" fmla="*/ 775 h 1139"/>
                <a:gd name="T40" fmla="*/ 1107 w 1333"/>
                <a:gd name="T41" fmla="*/ 911 h 1139"/>
                <a:gd name="T42" fmla="*/ 1180 w 1333"/>
                <a:gd name="T43" fmla="*/ 988 h 1139"/>
                <a:gd name="T44" fmla="*/ 1147 w 1333"/>
                <a:gd name="T45" fmla="*/ 1060 h 1139"/>
                <a:gd name="T46" fmla="*/ 1029 w 1333"/>
                <a:gd name="T47" fmla="*/ 1043 h 1139"/>
                <a:gd name="T48" fmla="*/ 945 w 1333"/>
                <a:gd name="T49" fmla="*/ 964 h 1139"/>
                <a:gd name="T50" fmla="*/ 807 w 1333"/>
                <a:gd name="T51" fmla="*/ 832 h 1139"/>
                <a:gd name="T52" fmla="*/ 724 w 1333"/>
                <a:gd name="T53" fmla="*/ 749 h 1139"/>
                <a:gd name="T54" fmla="*/ 680 w 1333"/>
                <a:gd name="T55" fmla="*/ 764 h 1139"/>
                <a:gd name="T56" fmla="*/ 748 w 1333"/>
                <a:gd name="T57" fmla="*/ 834 h 1139"/>
                <a:gd name="T58" fmla="*/ 886 w 1333"/>
                <a:gd name="T59" fmla="*/ 972 h 1139"/>
                <a:gd name="T60" fmla="*/ 1000 w 1333"/>
                <a:gd name="T61" fmla="*/ 1082 h 1139"/>
                <a:gd name="T62" fmla="*/ 939 w 1333"/>
                <a:gd name="T63" fmla="*/ 1137 h 1139"/>
                <a:gd name="T64" fmla="*/ 869 w 1333"/>
                <a:gd name="T65" fmla="*/ 1119 h 1139"/>
                <a:gd name="T66" fmla="*/ 781 w 1333"/>
                <a:gd name="T67" fmla="*/ 1043 h 1139"/>
                <a:gd name="T68" fmla="*/ 702 w 1333"/>
                <a:gd name="T69" fmla="*/ 972 h 1139"/>
                <a:gd name="T70" fmla="*/ 778 w 1333"/>
                <a:gd name="T71" fmla="*/ 1139 h 1139"/>
                <a:gd name="T72" fmla="*/ 706 w 1333"/>
                <a:gd name="T73" fmla="*/ 1084 h 1139"/>
                <a:gd name="T74" fmla="*/ 676 w 1333"/>
                <a:gd name="T75" fmla="*/ 964 h 1139"/>
                <a:gd name="T76" fmla="*/ 594 w 1333"/>
                <a:gd name="T77" fmla="*/ 911 h 1139"/>
                <a:gd name="T78" fmla="*/ 564 w 1333"/>
                <a:gd name="T79" fmla="*/ 813 h 1139"/>
                <a:gd name="T80" fmla="*/ 481 w 1333"/>
                <a:gd name="T81" fmla="*/ 797 h 1139"/>
                <a:gd name="T82" fmla="*/ 443 w 1333"/>
                <a:gd name="T83" fmla="*/ 771 h 1139"/>
                <a:gd name="T84" fmla="*/ 364 w 1333"/>
                <a:gd name="T85" fmla="*/ 690 h 1139"/>
                <a:gd name="T86" fmla="*/ 287 w 1333"/>
                <a:gd name="T87" fmla="*/ 692 h 1139"/>
                <a:gd name="T88" fmla="*/ 200 w 1333"/>
                <a:gd name="T89" fmla="*/ 600 h 1139"/>
                <a:gd name="T90" fmla="*/ 108 w 1333"/>
                <a:gd name="T91" fmla="*/ 618 h 1139"/>
                <a:gd name="T92" fmla="*/ 9 w 1333"/>
                <a:gd name="T93" fmla="*/ 565 h 1139"/>
                <a:gd name="T94" fmla="*/ 0 w 1333"/>
                <a:gd name="T95" fmla="*/ 552 h 1139"/>
                <a:gd name="T96" fmla="*/ 44 w 1333"/>
                <a:gd name="T97" fmla="*/ 449 h 1139"/>
                <a:gd name="T98" fmla="*/ 130 w 1333"/>
                <a:gd name="T99" fmla="*/ 243 h 1139"/>
                <a:gd name="T100" fmla="*/ 206 w 1333"/>
                <a:gd name="T101" fmla="*/ 65 h 1139"/>
                <a:gd name="T102" fmla="*/ 333 w 1333"/>
                <a:gd name="T103" fmla="*/ 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3" h="1139">
                  <a:moveTo>
                    <a:pt x="380" y="0"/>
                  </a:moveTo>
                  <a:lnTo>
                    <a:pt x="421" y="0"/>
                  </a:lnTo>
                  <a:lnTo>
                    <a:pt x="458" y="4"/>
                  </a:lnTo>
                  <a:lnTo>
                    <a:pt x="489" y="7"/>
                  </a:lnTo>
                  <a:lnTo>
                    <a:pt x="513" y="15"/>
                  </a:lnTo>
                  <a:lnTo>
                    <a:pt x="531" y="20"/>
                  </a:lnTo>
                  <a:lnTo>
                    <a:pt x="509" y="39"/>
                  </a:lnTo>
                  <a:lnTo>
                    <a:pt x="493" y="57"/>
                  </a:lnTo>
                  <a:lnTo>
                    <a:pt x="483" y="77"/>
                  </a:lnTo>
                  <a:lnTo>
                    <a:pt x="470" y="101"/>
                  </a:lnTo>
                  <a:lnTo>
                    <a:pt x="458" y="129"/>
                  </a:lnTo>
                  <a:lnTo>
                    <a:pt x="443" y="160"/>
                  </a:lnTo>
                  <a:lnTo>
                    <a:pt x="430" y="195"/>
                  </a:lnTo>
                  <a:lnTo>
                    <a:pt x="417" y="232"/>
                  </a:lnTo>
                  <a:lnTo>
                    <a:pt x="406" y="269"/>
                  </a:lnTo>
                  <a:lnTo>
                    <a:pt x="395" y="306"/>
                  </a:lnTo>
                  <a:lnTo>
                    <a:pt x="388" y="342"/>
                  </a:lnTo>
                  <a:lnTo>
                    <a:pt x="384" y="377"/>
                  </a:lnTo>
                  <a:lnTo>
                    <a:pt x="382" y="409"/>
                  </a:lnTo>
                  <a:lnTo>
                    <a:pt x="386" y="436"/>
                  </a:lnTo>
                  <a:lnTo>
                    <a:pt x="393" y="460"/>
                  </a:lnTo>
                  <a:lnTo>
                    <a:pt x="406" y="478"/>
                  </a:lnTo>
                  <a:lnTo>
                    <a:pt x="426" y="491"/>
                  </a:lnTo>
                  <a:lnTo>
                    <a:pt x="452" y="497"/>
                  </a:lnTo>
                  <a:lnTo>
                    <a:pt x="478" y="491"/>
                  </a:lnTo>
                  <a:lnTo>
                    <a:pt x="502" y="477"/>
                  </a:lnTo>
                  <a:lnTo>
                    <a:pt x="526" y="455"/>
                  </a:lnTo>
                  <a:lnTo>
                    <a:pt x="550" y="427"/>
                  </a:lnTo>
                  <a:lnTo>
                    <a:pt x="572" y="398"/>
                  </a:lnTo>
                  <a:lnTo>
                    <a:pt x="592" y="364"/>
                  </a:lnTo>
                  <a:lnTo>
                    <a:pt x="610" y="333"/>
                  </a:lnTo>
                  <a:lnTo>
                    <a:pt x="629" y="302"/>
                  </a:lnTo>
                  <a:lnTo>
                    <a:pt x="645" y="276"/>
                  </a:lnTo>
                  <a:lnTo>
                    <a:pt x="658" y="254"/>
                  </a:lnTo>
                  <a:lnTo>
                    <a:pt x="671" y="239"/>
                  </a:lnTo>
                  <a:lnTo>
                    <a:pt x="680" y="234"/>
                  </a:lnTo>
                  <a:lnTo>
                    <a:pt x="704" y="230"/>
                  </a:lnTo>
                  <a:lnTo>
                    <a:pt x="730" y="228"/>
                  </a:lnTo>
                  <a:lnTo>
                    <a:pt x="755" y="228"/>
                  </a:lnTo>
                  <a:lnTo>
                    <a:pt x="778" y="230"/>
                  </a:lnTo>
                  <a:lnTo>
                    <a:pt x="794" y="234"/>
                  </a:lnTo>
                  <a:lnTo>
                    <a:pt x="800" y="237"/>
                  </a:lnTo>
                  <a:lnTo>
                    <a:pt x="812" y="248"/>
                  </a:lnTo>
                  <a:lnTo>
                    <a:pt x="829" y="267"/>
                  </a:lnTo>
                  <a:lnTo>
                    <a:pt x="851" y="289"/>
                  </a:lnTo>
                  <a:lnTo>
                    <a:pt x="877" y="315"/>
                  </a:lnTo>
                  <a:lnTo>
                    <a:pt x="906" y="346"/>
                  </a:lnTo>
                  <a:lnTo>
                    <a:pt x="939" y="379"/>
                  </a:lnTo>
                  <a:lnTo>
                    <a:pt x="972" y="414"/>
                  </a:lnTo>
                  <a:lnTo>
                    <a:pt x="1007" y="451"/>
                  </a:lnTo>
                  <a:lnTo>
                    <a:pt x="1042" y="490"/>
                  </a:lnTo>
                  <a:lnTo>
                    <a:pt x="1079" y="526"/>
                  </a:lnTo>
                  <a:lnTo>
                    <a:pt x="1112" y="563"/>
                  </a:lnTo>
                  <a:lnTo>
                    <a:pt x="1145" y="598"/>
                  </a:lnTo>
                  <a:lnTo>
                    <a:pt x="1177" y="631"/>
                  </a:lnTo>
                  <a:lnTo>
                    <a:pt x="1204" y="661"/>
                  </a:lnTo>
                  <a:lnTo>
                    <a:pt x="1228" y="686"/>
                  </a:lnTo>
                  <a:lnTo>
                    <a:pt x="1248" y="708"/>
                  </a:lnTo>
                  <a:lnTo>
                    <a:pt x="1265" y="725"/>
                  </a:lnTo>
                  <a:lnTo>
                    <a:pt x="1274" y="734"/>
                  </a:lnTo>
                  <a:lnTo>
                    <a:pt x="1278" y="738"/>
                  </a:lnTo>
                  <a:lnTo>
                    <a:pt x="1307" y="777"/>
                  </a:lnTo>
                  <a:lnTo>
                    <a:pt x="1325" y="813"/>
                  </a:lnTo>
                  <a:lnTo>
                    <a:pt x="1333" y="848"/>
                  </a:lnTo>
                  <a:lnTo>
                    <a:pt x="1331" y="880"/>
                  </a:lnTo>
                  <a:lnTo>
                    <a:pt x="1322" y="905"/>
                  </a:lnTo>
                  <a:lnTo>
                    <a:pt x="1307" y="927"/>
                  </a:lnTo>
                  <a:lnTo>
                    <a:pt x="1281" y="944"/>
                  </a:lnTo>
                  <a:lnTo>
                    <a:pt x="1256" y="953"/>
                  </a:lnTo>
                  <a:lnTo>
                    <a:pt x="1230" y="953"/>
                  </a:lnTo>
                  <a:lnTo>
                    <a:pt x="1208" y="946"/>
                  </a:lnTo>
                  <a:lnTo>
                    <a:pt x="1189" y="933"/>
                  </a:lnTo>
                  <a:lnTo>
                    <a:pt x="1180" y="924"/>
                  </a:lnTo>
                  <a:lnTo>
                    <a:pt x="1164" y="909"/>
                  </a:lnTo>
                  <a:lnTo>
                    <a:pt x="1143" y="891"/>
                  </a:lnTo>
                  <a:lnTo>
                    <a:pt x="1120" y="867"/>
                  </a:lnTo>
                  <a:lnTo>
                    <a:pt x="1092" y="841"/>
                  </a:lnTo>
                  <a:lnTo>
                    <a:pt x="1063" y="813"/>
                  </a:lnTo>
                  <a:lnTo>
                    <a:pt x="1033" y="784"/>
                  </a:lnTo>
                  <a:lnTo>
                    <a:pt x="1004" y="754"/>
                  </a:lnTo>
                  <a:lnTo>
                    <a:pt x="974" y="727"/>
                  </a:lnTo>
                  <a:lnTo>
                    <a:pt x="947" y="701"/>
                  </a:lnTo>
                  <a:lnTo>
                    <a:pt x="923" y="679"/>
                  </a:lnTo>
                  <a:lnTo>
                    <a:pt x="904" y="661"/>
                  </a:lnTo>
                  <a:lnTo>
                    <a:pt x="890" y="646"/>
                  </a:lnTo>
                  <a:lnTo>
                    <a:pt x="882" y="639"/>
                  </a:lnTo>
                  <a:lnTo>
                    <a:pt x="869" y="628"/>
                  </a:lnTo>
                  <a:lnTo>
                    <a:pt x="858" y="618"/>
                  </a:lnTo>
                  <a:lnTo>
                    <a:pt x="849" y="616"/>
                  </a:lnTo>
                  <a:lnTo>
                    <a:pt x="840" y="622"/>
                  </a:lnTo>
                  <a:lnTo>
                    <a:pt x="836" y="631"/>
                  </a:lnTo>
                  <a:lnTo>
                    <a:pt x="838" y="642"/>
                  </a:lnTo>
                  <a:lnTo>
                    <a:pt x="847" y="655"/>
                  </a:lnTo>
                  <a:lnTo>
                    <a:pt x="860" y="668"/>
                  </a:lnTo>
                  <a:lnTo>
                    <a:pt x="868" y="675"/>
                  </a:lnTo>
                  <a:lnTo>
                    <a:pt x="879" y="686"/>
                  </a:lnTo>
                  <a:lnTo>
                    <a:pt x="895" y="703"/>
                  </a:lnTo>
                  <a:lnTo>
                    <a:pt x="917" y="725"/>
                  </a:lnTo>
                  <a:lnTo>
                    <a:pt x="941" y="749"/>
                  </a:lnTo>
                  <a:lnTo>
                    <a:pt x="969" y="775"/>
                  </a:lnTo>
                  <a:lnTo>
                    <a:pt x="996" y="802"/>
                  </a:lnTo>
                  <a:lnTo>
                    <a:pt x="1024" y="830"/>
                  </a:lnTo>
                  <a:lnTo>
                    <a:pt x="1053" y="857"/>
                  </a:lnTo>
                  <a:lnTo>
                    <a:pt x="1081" y="885"/>
                  </a:lnTo>
                  <a:lnTo>
                    <a:pt x="1107" y="911"/>
                  </a:lnTo>
                  <a:lnTo>
                    <a:pt x="1131" y="935"/>
                  </a:lnTo>
                  <a:lnTo>
                    <a:pt x="1149" y="955"/>
                  </a:lnTo>
                  <a:lnTo>
                    <a:pt x="1166" y="972"/>
                  </a:lnTo>
                  <a:lnTo>
                    <a:pt x="1177" y="983"/>
                  </a:lnTo>
                  <a:lnTo>
                    <a:pt x="1180" y="988"/>
                  </a:lnTo>
                  <a:lnTo>
                    <a:pt x="1182" y="1001"/>
                  </a:lnTo>
                  <a:lnTo>
                    <a:pt x="1182" y="1016"/>
                  </a:lnTo>
                  <a:lnTo>
                    <a:pt x="1175" y="1030"/>
                  </a:lnTo>
                  <a:lnTo>
                    <a:pt x="1164" y="1047"/>
                  </a:lnTo>
                  <a:lnTo>
                    <a:pt x="1147" y="1060"/>
                  </a:lnTo>
                  <a:lnTo>
                    <a:pt x="1121" y="1071"/>
                  </a:lnTo>
                  <a:lnTo>
                    <a:pt x="1096" y="1073"/>
                  </a:lnTo>
                  <a:lnTo>
                    <a:pt x="1072" y="1067"/>
                  </a:lnTo>
                  <a:lnTo>
                    <a:pt x="1050" y="1056"/>
                  </a:lnTo>
                  <a:lnTo>
                    <a:pt x="1029" y="1043"/>
                  </a:lnTo>
                  <a:lnTo>
                    <a:pt x="1013" y="1029"/>
                  </a:lnTo>
                  <a:lnTo>
                    <a:pt x="1004" y="1019"/>
                  </a:lnTo>
                  <a:lnTo>
                    <a:pt x="989" y="1005"/>
                  </a:lnTo>
                  <a:lnTo>
                    <a:pt x="969" y="986"/>
                  </a:lnTo>
                  <a:lnTo>
                    <a:pt x="945" y="964"/>
                  </a:lnTo>
                  <a:lnTo>
                    <a:pt x="919" y="938"/>
                  </a:lnTo>
                  <a:lnTo>
                    <a:pt x="892" y="911"/>
                  </a:lnTo>
                  <a:lnTo>
                    <a:pt x="862" y="885"/>
                  </a:lnTo>
                  <a:lnTo>
                    <a:pt x="835" y="857"/>
                  </a:lnTo>
                  <a:lnTo>
                    <a:pt x="807" y="832"/>
                  </a:lnTo>
                  <a:lnTo>
                    <a:pt x="783" y="806"/>
                  </a:lnTo>
                  <a:lnTo>
                    <a:pt x="761" y="786"/>
                  </a:lnTo>
                  <a:lnTo>
                    <a:pt x="743" y="769"/>
                  </a:lnTo>
                  <a:lnTo>
                    <a:pt x="730" y="756"/>
                  </a:lnTo>
                  <a:lnTo>
                    <a:pt x="724" y="749"/>
                  </a:lnTo>
                  <a:lnTo>
                    <a:pt x="709" y="738"/>
                  </a:lnTo>
                  <a:lnTo>
                    <a:pt x="697" y="732"/>
                  </a:lnTo>
                  <a:lnTo>
                    <a:pt x="684" y="738"/>
                  </a:lnTo>
                  <a:lnTo>
                    <a:pt x="676" y="751"/>
                  </a:lnTo>
                  <a:lnTo>
                    <a:pt x="680" y="764"/>
                  </a:lnTo>
                  <a:lnTo>
                    <a:pt x="691" y="778"/>
                  </a:lnTo>
                  <a:lnTo>
                    <a:pt x="697" y="784"/>
                  </a:lnTo>
                  <a:lnTo>
                    <a:pt x="709" y="797"/>
                  </a:lnTo>
                  <a:lnTo>
                    <a:pt x="726" y="813"/>
                  </a:lnTo>
                  <a:lnTo>
                    <a:pt x="748" y="834"/>
                  </a:lnTo>
                  <a:lnTo>
                    <a:pt x="772" y="857"/>
                  </a:lnTo>
                  <a:lnTo>
                    <a:pt x="800" y="885"/>
                  </a:lnTo>
                  <a:lnTo>
                    <a:pt x="827" y="913"/>
                  </a:lnTo>
                  <a:lnTo>
                    <a:pt x="857" y="942"/>
                  </a:lnTo>
                  <a:lnTo>
                    <a:pt x="886" y="972"/>
                  </a:lnTo>
                  <a:lnTo>
                    <a:pt x="915" y="999"/>
                  </a:lnTo>
                  <a:lnTo>
                    <a:pt x="941" y="1025"/>
                  </a:lnTo>
                  <a:lnTo>
                    <a:pt x="965" y="1047"/>
                  </a:lnTo>
                  <a:lnTo>
                    <a:pt x="983" y="1067"/>
                  </a:lnTo>
                  <a:lnTo>
                    <a:pt x="1000" y="1082"/>
                  </a:lnTo>
                  <a:lnTo>
                    <a:pt x="1009" y="1091"/>
                  </a:lnTo>
                  <a:lnTo>
                    <a:pt x="1013" y="1095"/>
                  </a:lnTo>
                  <a:lnTo>
                    <a:pt x="987" y="1117"/>
                  </a:lnTo>
                  <a:lnTo>
                    <a:pt x="963" y="1132"/>
                  </a:lnTo>
                  <a:lnTo>
                    <a:pt x="939" y="1137"/>
                  </a:lnTo>
                  <a:lnTo>
                    <a:pt x="919" y="1137"/>
                  </a:lnTo>
                  <a:lnTo>
                    <a:pt x="901" y="1133"/>
                  </a:lnTo>
                  <a:lnTo>
                    <a:pt x="886" y="1128"/>
                  </a:lnTo>
                  <a:lnTo>
                    <a:pt x="877" y="1124"/>
                  </a:lnTo>
                  <a:lnTo>
                    <a:pt x="869" y="1119"/>
                  </a:lnTo>
                  <a:lnTo>
                    <a:pt x="858" y="1110"/>
                  </a:lnTo>
                  <a:lnTo>
                    <a:pt x="842" y="1097"/>
                  </a:lnTo>
                  <a:lnTo>
                    <a:pt x="824" y="1080"/>
                  </a:lnTo>
                  <a:lnTo>
                    <a:pt x="803" y="1062"/>
                  </a:lnTo>
                  <a:lnTo>
                    <a:pt x="781" y="1043"/>
                  </a:lnTo>
                  <a:lnTo>
                    <a:pt x="761" y="1025"/>
                  </a:lnTo>
                  <a:lnTo>
                    <a:pt x="741" y="1007"/>
                  </a:lnTo>
                  <a:lnTo>
                    <a:pt x="724" y="992"/>
                  </a:lnTo>
                  <a:lnTo>
                    <a:pt x="711" y="979"/>
                  </a:lnTo>
                  <a:lnTo>
                    <a:pt x="702" y="972"/>
                  </a:lnTo>
                  <a:lnTo>
                    <a:pt x="700" y="968"/>
                  </a:lnTo>
                  <a:lnTo>
                    <a:pt x="709" y="1027"/>
                  </a:lnTo>
                  <a:lnTo>
                    <a:pt x="814" y="1137"/>
                  </a:lnTo>
                  <a:lnTo>
                    <a:pt x="798" y="1139"/>
                  </a:lnTo>
                  <a:lnTo>
                    <a:pt x="778" y="1139"/>
                  </a:lnTo>
                  <a:lnTo>
                    <a:pt x="759" y="1139"/>
                  </a:lnTo>
                  <a:lnTo>
                    <a:pt x="744" y="1137"/>
                  </a:lnTo>
                  <a:lnTo>
                    <a:pt x="739" y="1137"/>
                  </a:lnTo>
                  <a:lnTo>
                    <a:pt x="700" y="1099"/>
                  </a:lnTo>
                  <a:lnTo>
                    <a:pt x="706" y="1084"/>
                  </a:lnTo>
                  <a:lnTo>
                    <a:pt x="709" y="1067"/>
                  </a:lnTo>
                  <a:lnTo>
                    <a:pt x="711" y="1036"/>
                  </a:lnTo>
                  <a:lnTo>
                    <a:pt x="706" y="1008"/>
                  </a:lnTo>
                  <a:lnTo>
                    <a:pt x="693" y="984"/>
                  </a:lnTo>
                  <a:lnTo>
                    <a:pt x="676" y="964"/>
                  </a:lnTo>
                  <a:lnTo>
                    <a:pt x="658" y="946"/>
                  </a:lnTo>
                  <a:lnTo>
                    <a:pt x="638" y="933"/>
                  </a:lnTo>
                  <a:lnTo>
                    <a:pt x="619" y="922"/>
                  </a:lnTo>
                  <a:lnTo>
                    <a:pt x="603" y="915"/>
                  </a:lnTo>
                  <a:lnTo>
                    <a:pt x="594" y="911"/>
                  </a:lnTo>
                  <a:lnTo>
                    <a:pt x="588" y="909"/>
                  </a:lnTo>
                  <a:lnTo>
                    <a:pt x="590" y="876"/>
                  </a:lnTo>
                  <a:lnTo>
                    <a:pt x="584" y="848"/>
                  </a:lnTo>
                  <a:lnTo>
                    <a:pt x="577" y="828"/>
                  </a:lnTo>
                  <a:lnTo>
                    <a:pt x="564" y="813"/>
                  </a:lnTo>
                  <a:lnTo>
                    <a:pt x="550" y="804"/>
                  </a:lnTo>
                  <a:lnTo>
                    <a:pt x="533" y="799"/>
                  </a:lnTo>
                  <a:lnTo>
                    <a:pt x="515" y="795"/>
                  </a:lnTo>
                  <a:lnTo>
                    <a:pt x="498" y="795"/>
                  </a:lnTo>
                  <a:lnTo>
                    <a:pt x="481" y="797"/>
                  </a:lnTo>
                  <a:lnTo>
                    <a:pt x="469" y="799"/>
                  </a:lnTo>
                  <a:lnTo>
                    <a:pt x="458" y="802"/>
                  </a:lnTo>
                  <a:lnTo>
                    <a:pt x="450" y="804"/>
                  </a:lnTo>
                  <a:lnTo>
                    <a:pt x="447" y="804"/>
                  </a:lnTo>
                  <a:lnTo>
                    <a:pt x="443" y="771"/>
                  </a:lnTo>
                  <a:lnTo>
                    <a:pt x="434" y="743"/>
                  </a:lnTo>
                  <a:lnTo>
                    <a:pt x="419" y="723"/>
                  </a:lnTo>
                  <a:lnTo>
                    <a:pt x="402" y="707"/>
                  </a:lnTo>
                  <a:lnTo>
                    <a:pt x="384" y="697"/>
                  </a:lnTo>
                  <a:lnTo>
                    <a:pt x="364" y="690"/>
                  </a:lnTo>
                  <a:lnTo>
                    <a:pt x="344" y="688"/>
                  </a:lnTo>
                  <a:lnTo>
                    <a:pt x="325" y="686"/>
                  </a:lnTo>
                  <a:lnTo>
                    <a:pt x="309" y="688"/>
                  </a:lnTo>
                  <a:lnTo>
                    <a:pt x="296" y="690"/>
                  </a:lnTo>
                  <a:lnTo>
                    <a:pt x="287" y="692"/>
                  </a:lnTo>
                  <a:lnTo>
                    <a:pt x="285" y="692"/>
                  </a:lnTo>
                  <a:lnTo>
                    <a:pt x="265" y="655"/>
                  </a:lnTo>
                  <a:lnTo>
                    <a:pt x="242" y="629"/>
                  </a:lnTo>
                  <a:lnTo>
                    <a:pt x="222" y="611"/>
                  </a:lnTo>
                  <a:lnTo>
                    <a:pt x="200" y="600"/>
                  </a:lnTo>
                  <a:lnTo>
                    <a:pt x="180" y="596"/>
                  </a:lnTo>
                  <a:lnTo>
                    <a:pt x="160" y="598"/>
                  </a:lnTo>
                  <a:lnTo>
                    <a:pt x="139" y="602"/>
                  </a:lnTo>
                  <a:lnTo>
                    <a:pt x="123" y="609"/>
                  </a:lnTo>
                  <a:lnTo>
                    <a:pt x="108" y="618"/>
                  </a:lnTo>
                  <a:lnTo>
                    <a:pt x="95" y="628"/>
                  </a:lnTo>
                  <a:lnTo>
                    <a:pt x="86" y="635"/>
                  </a:lnTo>
                  <a:lnTo>
                    <a:pt x="13" y="567"/>
                  </a:lnTo>
                  <a:lnTo>
                    <a:pt x="13" y="567"/>
                  </a:lnTo>
                  <a:lnTo>
                    <a:pt x="9" y="565"/>
                  </a:lnTo>
                  <a:lnTo>
                    <a:pt x="7" y="563"/>
                  </a:lnTo>
                  <a:lnTo>
                    <a:pt x="3" y="561"/>
                  </a:lnTo>
                  <a:lnTo>
                    <a:pt x="2" y="559"/>
                  </a:lnTo>
                  <a:lnTo>
                    <a:pt x="0" y="556"/>
                  </a:lnTo>
                  <a:lnTo>
                    <a:pt x="0" y="552"/>
                  </a:lnTo>
                  <a:lnTo>
                    <a:pt x="3" y="547"/>
                  </a:lnTo>
                  <a:lnTo>
                    <a:pt x="9" y="532"/>
                  </a:lnTo>
                  <a:lnTo>
                    <a:pt x="18" y="510"/>
                  </a:lnTo>
                  <a:lnTo>
                    <a:pt x="31" y="482"/>
                  </a:lnTo>
                  <a:lnTo>
                    <a:pt x="44" y="449"/>
                  </a:lnTo>
                  <a:lnTo>
                    <a:pt x="60" y="412"/>
                  </a:lnTo>
                  <a:lnTo>
                    <a:pt x="77" y="372"/>
                  </a:lnTo>
                  <a:lnTo>
                    <a:pt x="95" y="329"/>
                  </a:lnTo>
                  <a:lnTo>
                    <a:pt x="112" y="287"/>
                  </a:lnTo>
                  <a:lnTo>
                    <a:pt x="130" y="243"/>
                  </a:lnTo>
                  <a:lnTo>
                    <a:pt x="149" y="201"/>
                  </a:lnTo>
                  <a:lnTo>
                    <a:pt x="165" y="160"/>
                  </a:lnTo>
                  <a:lnTo>
                    <a:pt x="180" y="123"/>
                  </a:lnTo>
                  <a:lnTo>
                    <a:pt x="195" y="92"/>
                  </a:lnTo>
                  <a:lnTo>
                    <a:pt x="206" y="65"/>
                  </a:lnTo>
                  <a:lnTo>
                    <a:pt x="215" y="44"/>
                  </a:lnTo>
                  <a:lnTo>
                    <a:pt x="220" y="31"/>
                  </a:lnTo>
                  <a:lnTo>
                    <a:pt x="222" y="26"/>
                  </a:lnTo>
                  <a:lnTo>
                    <a:pt x="279" y="13"/>
                  </a:lnTo>
                  <a:lnTo>
                    <a:pt x="333" y="4"/>
                  </a:lnTo>
                  <a:lnTo>
                    <a:pt x="380" y="0"/>
                  </a:lnTo>
                  <a:close/>
                </a:path>
              </a:pathLst>
            </a:custGeom>
            <a:solidFill>
              <a:schemeClr val="accent2">
                <a:lumMod val="75000"/>
              </a:schemeClr>
            </a:solidFill>
            <a:ln w="0">
              <a:noFill/>
              <a:prstDash val="solid"/>
              <a:round/>
              <a:headEnd/>
              <a:tailEnd/>
            </a:ln>
          </p:spPr>
          <p:txBody>
            <a:bodyPr/>
            <a:lstStyle/>
            <a:p>
              <a:pPr>
                <a:defRPr/>
              </a:pPr>
              <a:endParaRPr lang="en-US"/>
            </a:p>
          </p:txBody>
        </p:sp>
        <p:sp>
          <p:nvSpPr>
            <p:cNvPr id="56" name="Freeform 30"/>
            <p:cNvSpPr>
              <a:spLocks/>
            </p:cNvSpPr>
            <p:nvPr/>
          </p:nvSpPr>
          <p:spPr bwMode="auto">
            <a:xfrm>
              <a:off x="4355904" y="2103252"/>
              <a:ext cx="1740311" cy="1325627"/>
            </a:xfrm>
            <a:custGeom>
              <a:avLst/>
              <a:gdLst>
                <a:gd name="T0" fmla="*/ 863 w 1096"/>
                <a:gd name="T1" fmla="*/ 104 h 835"/>
                <a:gd name="T2" fmla="*/ 896 w 1096"/>
                <a:gd name="T3" fmla="*/ 835 h 835"/>
                <a:gd name="T4" fmla="*/ 883 w 1096"/>
                <a:gd name="T5" fmla="*/ 822 h 835"/>
                <a:gd name="T6" fmla="*/ 846 w 1096"/>
                <a:gd name="T7" fmla="*/ 783 h 835"/>
                <a:gd name="T8" fmla="*/ 795 w 1096"/>
                <a:gd name="T9" fmla="*/ 728 h 835"/>
                <a:gd name="T10" fmla="*/ 730 w 1096"/>
                <a:gd name="T11" fmla="*/ 660 h 835"/>
                <a:gd name="T12" fmla="*/ 660 w 1096"/>
                <a:gd name="T13" fmla="*/ 587 h 835"/>
                <a:gd name="T14" fmla="*/ 590 w 1096"/>
                <a:gd name="T15" fmla="*/ 511 h 835"/>
                <a:gd name="T16" fmla="*/ 524 w 1096"/>
                <a:gd name="T17" fmla="*/ 443 h 835"/>
                <a:gd name="T18" fmla="*/ 469 w 1096"/>
                <a:gd name="T19" fmla="*/ 386 h 835"/>
                <a:gd name="T20" fmla="*/ 430 w 1096"/>
                <a:gd name="T21" fmla="*/ 345 h 835"/>
                <a:gd name="T22" fmla="*/ 412 w 1096"/>
                <a:gd name="T23" fmla="*/ 331 h 835"/>
                <a:gd name="T24" fmla="*/ 373 w 1096"/>
                <a:gd name="T25" fmla="*/ 325 h 835"/>
                <a:gd name="T26" fmla="*/ 322 w 1096"/>
                <a:gd name="T27" fmla="*/ 327 h 835"/>
                <a:gd name="T28" fmla="*/ 289 w 1096"/>
                <a:gd name="T29" fmla="*/ 336 h 835"/>
                <a:gd name="T30" fmla="*/ 263 w 1096"/>
                <a:gd name="T31" fmla="*/ 373 h 835"/>
                <a:gd name="T32" fmla="*/ 228 w 1096"/>
                <a:gd name="T33" fmla="*/ 430 h 835"/>
                <a:gd name="T34" fmla="*/ 190 w 1096"/>
                <a:gd name="T35" fmla="*/ 495 h 835"/>
                <a:gd name="T36" fmla="*/ 144 w 1096"/>
                <a:gd name="T37" fmla="*/ 552 h 835"/>
                <a:gd name="T38" fmla="*/ 96 w 1096"/>
                <a:gd name="T39" fmla="*/ 588 h 835"/>
                <a:gd name="T40" fmla="*/ 44 w 1096"/>
                <a:gd name="T41" fmla="*/ 588 h 835"/>
                <a:gd name="T42" fmla="*/ 11 w 1096"/>
                <a:gd name="T43" fmla="*/ 557 h 835"/>
                <a:gd name="T44" fmla="*/ 0 w 1096"/>
                <a:gd name="T45" fmla="*/ 506 h 835"/>
                <a:gd name="T46" fmla="*/ 6 w 1096"/>
                <a:gd name="T47" fmla="*/ 439 h 835"/>
                <a:gd name="T48" fmla="*/ 24 w 1096"/>
                <a:gd name="T49" fmla="*/ 366 h 835"/>
                <a:gd name="T50" fmla="*/ 48 w 1096"/>
                <a:gd name="T51" fmla="*/ 292 h 835"/>
                <a:gd name="T52" fmla="*/ 76 w 1096"/>
                <a:gd name="T53" fmla="*/ 226 h 835"/>
                <a:gd name="T54" fmla="*/ 101 w 1096"/>
                <a:gd name="T55" fmla="*/ 174 h 835"/>
                <a:gd name="T56" fmla="*/ 127 w 1096"/>
                <a:gd name="T57" fmla="*/ 136 h 835"/>
                <a:gd name="T58" fmla="*/ 177 w 1096"/>
                <a:gd name="T59" fmla="*/ 99 h 835"/>
                <a:gd name="T60" fmla="*/ 239 w 1096"/>
                <a:gd name="T61" fmla="*/ 68 h 835"/>
                <a:gd name="T62" fmla="*/ 307 w 1096"/>
                <a:gd name="T63" fmla="*/ 40 h 835"/>
                <a:gd name="T64" fmla="*/ 370 w 1096"/>
                <a:gd name="T65" fmla="*/ 20 h 835"/>
                <a:gd name="T66" fmla="*/ 414 w 1096"/>
                <a:gd name="T67" fmla="*/ 5 h 835"/>
                <a:gd name="T68" fmla="*/ 432 w 1096"/>
                <a:gd name="T6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6" h="835">
                  <a:moveTo>
                    <a:pt x="432" y="0"/>
                  </a:moveTo>
                  <a:lnTo>
                    <a:pt x="863" y="104"/>
                  </a:lnTo>
                  <a:lnTo>
                    <a:pt x="1096" y="684"/>
                  </a:lnTo>
                  <a:lnTo>
                    <a:pt x="896" y="835"/>
                  </a:lnTo>
                  <a:lnTo>
                    <a:pt x="892" y="831"/>
                  </a:lnTo>
                  <a:lnTo>
                    <a:pt x="883" y="822"/>
                  </a:lnTo>
                  <a:lnTo>
                    <a:pt x="866" y="805"/>
                  </a:lnTo>
                  <a:lnTo>
                    <a:pt x="846" y="783"/>
                  </a:lnTo>
                  <a:lnTo>
                    <a:pt x="822" y="758"/>
                  </a:lnTo>
                  <a:lnTo>
                    <a:pt x="795" y="728"/>
                  </a:lnTo>
                  <a:lnTo>
                    <a:pt x="763" y="695"/>
                  </a:lnTo>
                  <a:lnTo>
                    <a:pt x="730" y="660"/>
                  </a:lnTo>
                  <a:lnTo>
                    <a:pt x="697" y="623"/>
                  </a:lnTo>
                  <a:lnTo>
                    <a:pt x="660" y="587"/>
                  </a:lnTo>
                  <a:lnTo>
                    <a:pt x="625" y="548"/>
                  </a:lnTo>
                  <a:lnTo>
                    <a:pt x="590" y="511"/>
                  </a:lnTo>
                  <a:lnTo>
                    <a:pt x="557" y="476"/>
                  </a:lnTo>
                  <a:lnTo>
                    <a:pt x="524" y="443"/>
                  </a:lnTo>
                  <a:lnTo>
                    <a:pt x="495" y="412"/>
                  </a:lnTo>
                  <a:lnTo>
                    <a:pt x="469" y="386"/>
                  </a:lnTo>
                  <a:lnTo>
                    <a:pt x="447" y="364"/>
                  </a:lnTo>
                  <a:lnTo>
                    <a:pt x="430" y="345"/>
                  </a:lnTo>
                  <a:lnTo>
                    <a:pt x="418" y="334"/>
                  </a:lnTo>
                  <a:lnTo>
                    <a:pt x="412" y="331"/>
                  </a:lnTo>
                  <a:lnTo>
                    <a:pt x="396" y="327"/>
                  </a:lnTo>
                  <a:lnTo>
                    <a:pt x="373" y="325"/>
                  </a:lnTo>
                  <a:lnTo>
                    <a:pt x="348" y="325"/>
                  </a:lnTo>
                  <a:lnTo>
                    <a:pt x="322" y="327"/>
                  </a:lnTo>
                  <a:lnTo>
                    <a:pt x="298" y="331"/>
                  </a:lnTo>
                  <a:lnTo>
                    <a:pt x="289" y="336"/>
                  </a:lnTo>
                  <a:lnTo>
                    <a:pt x="276" y="351"/>
                  </a:lnTo>
                  <a:lnTo>
                    <a:pt x="263" y="373"/>
                  </a:lnTo>
                  <a:lnTo>
                    <a:pt x="247" y="399"/>
                  </a:lnTo>
                  <a:lnTo>
                    <a:pt x="228" y="430"/>
                  </a:lnTo>
                  <a:lnTo>
                    <a:pt x="210" y="461"/>
                  </a:lnTo>
                  <a:lnTo>
                    <a:pt x="190" y="495"/>
                  </a:lnTo>
                  <a:lnTo>
                    <a:pt x="168" y="524"/>
                  </a:lnTo>
                  <a:lnTo>
                    <a:pt x="144" y="552"/>
                  </a:lnTo>
                  <a:lnTo>
                    <a:pt x="120" y="574"/>
                  </a:lnTo>
                  <a:lnTo>
                    <a:pt x="96" y="588"/>
                  </a:lnTo>
                  <a:lnTo>
                    <a:pt x="70" y="594"/>
                  </a:lnTo>
                  <a:lnTo>
                    <a:pt x="44" y="588"/>
                  </a:lnTo>
                  <a:lnTo>
                    <a:pt x="24" y="575"/>
                  </a:lnTo>
                  <a:lnTo>
                    <a:pt x="11" y="557"/>
                  </a:lnTo>
                  <a:lnTo>
                    <a:pt x="4" y="533"/>
                  </a:lnTo>
                  <a:lnTo>
                    <a:pt x="0" y="506"/>
                  </a:lnTo>
                  <a:lnTo>
                    <a:pt x="2" y="474"/>
                  </a:lnTo>
                  <a:lnTo>
                    <a:pt x="6" y="439"/>
                  </a:lnTo>
                  <a:lnTo>
                    <a:pt x="13" y="403"/>
                  </a:lnTo>
                  <a:lnTo>
                    <a:pt x="24" y="366"/>
                  </a:lnTo>
                  <a:lnTo>
                    <a:pt x="35" y="329"/>
                  </a:lnTo>
                  <a:lnTo>
                    <a:pt x="48" y="292"/>
                  </a:lnTo>
                  <a:lnTo>
                    <a:pt x="61" y="257"/>
                  </a:lnTo>
                  <a:lnTo>
                    <a:pt x="76" y="226"/>
                  </a:lnTo>
                  <a:lnTo>
                    <a:pt x="88" y="198"/>
                  </a:lnTo>
                  <a:lnTo>
                    <a:pt x="101" y="174"/>
                  </a:lnTo>
                  <a:lnTo>
                    <a:pt x="111" y="154"/>
                  </a:lnTo>
                  <a:lnTo>
                    <a:pt x="127" y="136"/>
                  </a:lnTo>
                  <a:lnTo>
                    <a:pt x="149" y="117"/>
                  </a:lnTo>
                  <a:lnTo>
                    <a:pt x="177" y="99"/>
                  </a:lnTo>
                  <a:lnTo>
                    <a:pt x="206" y="82"/>
                  </a:lnTo>
                  <a:lnTo>
                    <a:pt x="239" y="68"/>
                  </a:lnTo>
                  <a:lnTo>
                    <a:pt x="274" y="53"/>
                  </a:lnTo>
                  <a:lnTo>
                    <a:pt x="307" y="40"/>
                  </a:lnTo>
                  <a:lnTo>
                    <a:pt x="340" y="29"/>
                  </a:lnTo>
                  <a:lnTo>
                    <a:pt x="370" y="20"/>
                  </a:lnTo>
                  <a:lnTo>
                    <a:pt x="396" y="11"/>
                  </a:lnTo>
                  <a:lnTo>
                    <a:pt x="414" y="5"/>
                  </a:lnTo>
                  <a:lnTo>
                    <a:pt x="427" y="1"/>
                  </a:lnTo>
                  <a:lnTo>
                    <a:pt x="432" y="0"/>
                  </a:lnTo>
                  <a:close/>
                </a:path>
              </a:pathLst>
            </a:custGeom>
            <a:solidFill>
              <a:srgbClr val="F8A808"/>
            </a:solidFill>
            <a:ln w="0">
              <a:solidFill>
                <a:schemeClr val="accent5"/>
              </a:solidFill>
              <a:prstDash val="solid"/>
              <a:round/>
              <a:headEnd/>
              <a:tailEnd/>
            </a:ln>
          </p:spPr>
          <p:txBody>
            <a:bodyPr/>
            <a:lstStyle/>
            <a:p>
              <a:pPr>
                <a:defRPr/>
              </a:pPr>
              <a:endParaRPr lang="en-US"/>
            </a:p>
          </p:txBody>
        </p:sp>
        <p:sp>
          <p:nvSpPr>
            <p:cNvPr id="57" name="Freeform 31"/>
            <p:cNvSpPr>
              <a:spLocks/>
            </p:cNvSpPr>
            <p:nvPr/>
          </p:nvSpPr>
          <p:spPr bwMode="auto">
            <a:xfrm>
              <a:off x="3843076" y="3203201"/>
              <a:ext cx="1035747" cy="886198"/>
            </a:xfrm>
            <a:custGeom>
              <a:avLst/>
              <a:gdLst>
                <a:gd name="T0" fmla="*/ 141 w 652"/>
                <a:gd name="T1" fmla="*/ 4 h 558"/>
                <a:gd name="T2" fmla="*/ 183 w 652"/>
                <a:gd name="T3" fmla="*/ 33 h 558"/>
                <a:gd name="T4" fmla="*/ 226 w 652"/>
                <a:gd name="T5" fmla="*/ 96 h 558"/>
                <a:gd name="T6" fmla="*/ 237 w 652"/>
                <a:gd name="T7" fmla="*/ 94 h 558"/>
                <a:gd name="T8" fmla="*/ 266 w 652"/>
                <a:gd name="T9" fmla="*/ 90 h 558"/>
                <a:gd name="T10" fmla="*/ 305 w 652"/>
                <a:gd name="T11" fmla="*/ 94 h 558"/>
                <a:gd name="T12" fmla="*/ 343 w 652"/>
                <a:gd name="T13" fmla="*/ 111 h 558"/>
                <a:gd name="T14" fmla="*/ 375 w 652"/>
                <a:gd name="T15" fmla="*/ 147 h 558"/>
                <a:gd name="T16" fmla="*/ 388 w 652"/>
                <a:gd name="T17" fmla="*/ 208 h 558"/>
                <a:gd name="T18" fmla="*/ 399 w 652"/>
                <a:gd name="T19" fmla="*/ 206 h 558"/>
                <a:gd name="T20" fmla="*/ 422 w 652"/>
                <a:gd name="T21" fmla="*/ 201 h 558"/>
                <a:gd name="T22" fmla="*/ 456 w 652"/>
                <a:gd name="T23" fmla="*/ 199 h 558"/>
                <a:gd name="T24" fmla="*/ 491 w 652"/>
                <a:gd name="T25" fmla="*/ 208 h 558"/>
                <a:gd name="T26" fmla="*/ 518 w 652"/>
                <a:gd name="T27" fmla="*/ 232 h 558"/>
                <a:gd name="T28" fmla="*/ 531 w 652"/>
                <a:gd name="T29" fmla="*/ 280 h 558"/>
                <a:gd name="T30" fmla="*/ 535 w 652"/>
                <a:gd name="T31" fmla="*/ 315 h 558"/>
                <a:gd name="T32" fmla="*/ 560 w 652"/>
                <a:gd name="T33" fmla="*/ 326 h 558"/>
                <a:gd name="T34" fmla="*/ 599 w 652"/>
                <a:gd name="T35" fmla="*/ 350 h 558"/>
                <a:gd name="T36" fmla="*/ 634 w 652"/>
                <a:gd name="T37" fmla="*/ 388 h 558"/>
                <a:gd name="T38" fmla="*/ 652 w 652"/>
                <a:gd name="T39" fmla="*/ 440 h 558"/>
                <a:gd name="T40" fmla="*/ 647 w 652"/>
                <a:gd name="T41" fmla="*/ 488 h 558"/>
                <a:gd name="T42" fmla="*/ 623 w 652"/>
                <a:gd name="T43" fmla="*/ 526 h 558"/>
                <a:gd name="T44" fmla="*/ 570 w 652"/>
                <a:gd name="T45" fmla="*/ 554 h 558"/>
                <a:gd name="T46" fmla="*/ 507 w 652"/>
                <a:gd name="T47" fmla="*/ 556 h 558"/>
                <a:gd name="T48" fmla="*/ 446 w 652"/>
                <a:gd name="T49" fmla="*/ 528 h 558"/>
                <a:gd name="T50" fmla="*/ 400 w 652"/>
                <a:gd name="T51" fmla="*/ 471 h 558"/>
                <a:gd name="T52" fmla="*/ 391 w 652"/>
                <a:gd name="T53" fmla="*/ 477 h 558"/>
                <a:gd name="T54" fmla="*/ 365 w 652"/>
                <a:gd name="T55" fmla="*/ 488 h 558"/>
                <a:gd name="T56" fmla="*/ 331 w 652"/>
                <a:gd name="T57" fmla="*/ 497 h 558"/>
                <a:gd name="T58" fmla="*/ 294 w 652"/>
                <a:gd name="T59" fmla="*/ 495 h 558"/>
                <a:gd name="T60" fmla="*/ 259 w 652"/>
                <a:gd name="T61" fmla="*/ 473 h 558"/>
                <a:gd name="T62" fmla="*/ 235 w 652"/>
                <a:gd name="T63" fmla="*/ 425 h 558"/>
                <a:gd name="T64" fmla="*/ 226 w 652"/>
                <a:gd name="T65" fmla="*/ 388 h 558"/>
                <a:gd name="T66" fmla="*/ 207 w 652"/>
                <a:gd name="T67" fmla="*/ 388 h 558"/>
                <a:gd name="T68" fmla="*/ 176 w 652"/>
                <a:gd name="T69" fmla="*/ 383 h 558"/>
                <a:gd name="T70" fmla="*/ 143 w 652"/>
                <a:gd name="T71" fmla="*/ 368 h 558"/>
                <a:gd name="T72" fmla="*/ 115 w 652"/>
                <a:gd name="T73" fmla="*/ 337 h 558"/>
                <a:gd name="T74" fmla="*/ 101 w 652"/>
                <a:gd name="T75" fmla="*/ 285 h 558"/>
                <a:gd name="T76" fmla="*/ 97 w 652"/>
                <a:gd name="T77" fmla="*/ 250 h 558"/>
                <a:gd name="T78" fmla="*/ 80 w 652"/>
                <a:gd name="T79" fmla="*/ 247 h 558"/>
                <a:gd name="T80" fmla="*/ 53 w 652"/>
                <a:gd name="T81" fmla="*/ 236 h 558"/>
                <a:gd name="T82" fmla="*/ 25 w 652"/>
                <a:gd name="T83" fmla="*/ 212 h 558"/>
                <a:gd name="T84" fmla="*/ 5 w 652"/>
                <a:gd name="T85" fmla="*/ 175 h 558"/>
                <a:gd name="T86" fmla="*/ 1 w 652"/>
                <a:gd name="T87" fmla="*/ 122 h 558"/>
                <a:gd name="T88" fmla="*/ 22 w 652"/>
                <a:gd name="T89" fmla="*/ 46 h 558"/>
                <a:gd name="T90" fmla="*/ 23 w 652"/>
                <a:gd name="T91" fmla="*/ 43 h 558"/>
                <a:gd name="T92" fmla="*/ 36 w 652"/>
                <a:gd name="T93" fmla="*/ 32 h 558"/>
                <a:gd name="T94" fmla="*/ 64 w 652"/>
                <a:gd name="T95" fmla="*/ 13 h 558"/>
                <a:gd name="T96" fmla="*/ 101 w 652"/>
                <a:gd name="T97" fmla="*/ 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2" h="558">
                  <a:moveTo>
                    <a:pt x="121" y="0"/>
                  </a:moveTo>
                  <a:lnTo>
                    <a:pt x="141" y="4"/>
                  </a:lnTo>
                  <a:lnTo>
                    <a:pt x="163" y="15"/>
                  </a:lnTo>
                  <a:lnTo>
                    <a:pt x="183" y="33"/>
                  </a:lnTo>
                  <a:lnTo>
                    <a:pt x="206" y="59"/>
                  </a:lnTo>
                  <a:lnTo>
                    <a:pt x="226" y="96"/>
                  </a:lnTo>
                  <a:lnTo>
                    <a:pt x="228" y="96"/>
                  </a:lnTo>
                  <a:lnTo>
                    <a:pt x="237" y="94"/>
                  </a:lnTo>
                  <a:lnTo>
                    <a:pt x="250" y="92"/>
                  </a:lnTo>
                  <a:lnTo>
                    <a:pt x="266" y="90"/>
                  </a:lnTo>
                  <a:lnTo>
                    <a:pt x="285" y="92"/>
                  </a:lnTo>
                  <a:lnTo>
                    <a:pt x="305" y="94"/>
                  </a:lnTo>
                  <a:lnTo>
                    <a:pt x="325" y="101"/>
                  </a:lnTo>
                  <a:lnTo>
                    <a:pt x="343" y="111"/>
                  </a:lnTo>
                  <a:lnTo>
                    <a:pt x="360" y="127"/>
                  </a:lnTo>
                  <a:lnTo>
                    <a:pt x="375" y="147"/>
                  </a:lnTo>
                  <a:lnTo>
                    <a:pt x="384" y="175"/>
                  </a:lnTo>
                  <a:lnTo>
                    <a:pt x="388" y="208"/>
                  </a:lnTo>
                  <a:lnTo>
                    <a:pt x="391" y="208"/>
                  </a:lnTo>
                  <a:lnTo>
                    <a:pt x="399" y="206"/>
                  </a:lnTo>
                  <a:lnTo>
                    <a:pt x="410" y="203"/>
                  </a:lnTo>
                  <a:lnTo>
                    <a:pt x="422" y="201"/>
                  </a:lnTo>
                  <a:lnTo>
                    <a:pt x="439" y="199"/>
                  </a:lnTo>
                  <a:lnTo>
                    <a:pt x="456" y="199"/>
                  </a:lnTo>
                  <a:lnTo>
                    <a:pt x="474" y="203"/>
                  </a:lnTo>
                  <a:lnTo>
                    <a:pt x="491" y="208"/>
                  </a:lnTo>
                  <a:lnTo>
                    <a:pt x="505" y="217"/>
                  </a:lnTo>
                  <a:lnTo>
                    <a:pt x="518" y="232"/>
                  </a:lnTo>
                  <a:lnTo>
                    <a:pt x="525" y="252"/>
                  </a:lnTo>
                  <a:lnTo>
                    <a:pt x="531" y="280"/>
                  </a:lnTo>
                  <a:lnTo>
                    <a:pt x="529" y="313"/>
                  </a:lnTo>
                  <a:lnTo>
                    <a:pt x="535" y="315"/>
                  </a:lnTo>
                  <a:lnTo>
                    <a:pt x="544" y="319"/>
                  </a:lnTo>
                  <a:lnTo>
                    <a:pt x="560" y="326"/>
                  </a:lnTo>
                  <a:lnTo>
                    <a:pt x="579" y="337"/>
                  </a:lnTo>
                  <a:lnTo>
                    <a:pt x="599" y="350"/>
                  </a:lnTo>
                  <a:lnTo>
                    <a:pt x="617" y="368"/>
                  </a:lnTo>
                  <a:lnTo>
                    <a:pt x="634" y="388"/>
                  </a:lnTo>
                  <a:lnTo>
                    <a:pt x="647" y="412"/>
                  </a:lnTo>
                  <a:lnTo>
                    <a:pt x="652" y="440"/>
                  </a:lnTo>
                  <a:lnTo>
                    <a:pt x="650" y="471"/>
                  </a:lnTo>
                  <a:lnTo>
                    <a:pt x="647" y="488"/>
                  </a:lnTo>
                  <a:lnTo>
                    <a:pt x="641" y="503"/>
                  </a:lnTo>
                  <a:lnTo>
                    <a:pt x="623" y="526"/>
                  </a:lnTo>
                  <a:lnTo>
                    <a:pt x="599" y="543"/>
                  </a:lnTo>
                  <a:lnTo>
                    <a:pt x="570" y="554"/>
                  </a:lnTo>
                  <a:lnTo>
                    <a:pt x="538" y="558"/>
                  </a:lnTo>
                  <a:lnTo>
                    <a:pt x="507" y="556"/>
                  </a:lnTo>
                  <a:lnTo>
                    <a:pt x="476" y="545"/>
                  </a:lnTo>
                  <a:lnTo>
                    <a:pt x="446" y="528"/>
                  </a:lnTo>
                  <a:lnTo>
                    <a:pt x="421" y="504"/>
                  </a:lnTo>
                  <a:lnTo>
                    <a:pt x="400" y="471"/>
                  </a:lnTo>
                  <a:lnTo>
                    <a:pt x="399" y="473"/>
                  </a:lnTo>
                  <a:lnTo>
                    <a:pt x="391" y="477"/>
                  </a:lnTo>
                  <a:lnTo>
                    <a:pt x="380" y="482"/>
                  </a:lnTo>
                  <a:lnTo>
                    <a:pt x="365" y="488"/>
                  </a:lnTo>
                  <a:lnTo>
                    <a:pt x="349" y="493"/>
                  </a:lnTo>
                  <a:lnTo>
                    <a:pt x="331" y="497"/>
                  </a:lnTo>
                  <a:lnTo>
                    <a:pt x="312" y="497"/>
                  </a:lnTo>
                  <a:lnTo>
                    <a:pt x="294" y="495"/>
                  </a:lnTo>
                  <a:lnTo>
                    <a:pt x="275" y="486"/>
                  </a:lnTo>
                  <a:lnTo>
                    <a:pt x="259" y="473"/>
                  </a:lnTo>
                  <a:lnTo>
                    <a:pt x="246" y="453"/>
                  </a:lnTo>
                  <a:lnTo>
                    <a:pt x="235" y="425"/>
                  </a:lnTo>
                  <a:lnTo>
                    <a:pt x="229" y="388"/>
                  </a:lnTo>
                  <a:lnTo>
                    <a:pt x="226" y="388"/>
                  </a:lnTo>
                  <a:lnTo>
                    <a:pt x="218" y="388"/>
                  </a:lnTo>
                  <a:lnTo>
                    <a:pt x="207" y="388"/>
                  </a:lnTo>
                  <a:lnTo>
                    <a:pt x="193" y="387"/>
                  </a:lnTo>
                  <a:lnTo>
                    <a:pt x="176" y="383"/>
                  </a:lnTo>
                  <a:lnTo>
                    <a:pt x="160" y="377"/>
                  </a:lnTo>
                  <a:lnTo>
                    <a:pt x="143" y="368"/>
                  </a:lnTo>
                  <a:lnTo>
                    <a:pt x="128" y="355"/>
                  </a:lnTo>
                  <a:lnTo>
                    <a:pt x="115" y="337"/>
                  </a:lnTo>
                  <a:lnTo>
                    <a:pt x="106" y="315"/>
                  </a:lnTo>
                  <a:lnTo>
                    <a:pt x="101" y="285"/>
                  </a:lnTo>
                  <a:lnTo>
                    <a:pt x="101" y="250"/>
                  </a:lnTo>
                  <a:lnTo>
                    <a:pt x="97" y="250"/>
                  </a:lnTo>
                  <a:lnTo>
                    <a:pt x="90" y="249"/>
                  </a:lnTo>
                  <a:lnTo>
                    <a:pt x="80" y="247"/>
                  </a:lnTo>
                  <a:lnTo>
                    <a:pt x="68" y="241"/>
                  </a:lnTo>
                  <a:lnTo>
                    <a:pt x="53" y="236"/>
                  </a:lnTo>
                  <a:lnTo>
                    <a:pt x="38" y="225"/>
                  </a:lnTo>
                  <a:lnTo>
                    <a:pt x="25" y="212"/>
                  </a:lnTo>
                  <a:lnTo>
                    <a:pt x="14" y="197"/>
                  </a:lnTo>
                  <a:lnTo>
                    <a:pt x="5" y="175"/>
                  </a:lnTo>
                  <a:lnTo>
                    <a:pt x="0" y="151"/>
                  </a:lnTo>
                  <a:lnTo>
                    <a:pt x="1" y="122"/>
                  </a:lnTo>
                  <a:lnTo>
                    <a:pt x="7" y="87"/>
                  </a:lnTo>
                  <a:lnTo>
                    <a:pt x="22" y="46"/>
                  </a:lnTo>
                  <a:lnTo>
                    <a:pt x="22" y="44"/>
                  </a:lnTo>
                  <a:lnTo>
                    <a:pt x="23" y="43"/>
                  </a:lnTo>
                  <a:lnTo>
                    <a:pt x="27" y="39"/>
                  </a:lnTo>
                  <a:lnTo>
                    <a:pt x="36" y="32"/>
                  </a:lnTo>
                  <a:lnTo>
                    <a:pt x="49" y="22"/>
                  </a:lnTo>
                  <a:lnTo>
                    <a:pt x="64" y="13"/>
                  </a:lnTo>
                  <a:lnTo>
                    <a:pt x="80" y="6"/>
                  </a:lnTo>
                  <a:lnTo>
                    <a:pt x="101" y="2"/>
                  </a:lnTo>
                  <a:lnTo>
                    <a:pt x="121" y="0"/>
                  </a:lnTo>
                  <a:close/>
                </a:path>
              </a:pathLst>
            </a:custGeom>
            <a:solidFill>
              <a:srgbClr val="F8A808"/>
            </a:solidFill>
            <a:ln w="0">
              <a:solidFill>
                <a:schemeClr val="accent5"/>
              </a:solidFill>
              <a:prstDash val="solid"/>
              <a:round/>
              <a:headEnd/>
              <a:tailEnd/>
            </a:ln>
          </p:spPr>
          <p:txBody>
            <a:bodyPr/>
            <a:lstStyle/>
            <a:p>
              <a:pPr>
                <a:defRPr/>
              </a:pPr>
              <a:endParaRPr lang="en-US"/>
            </a:p>
          </p:txBody>
        </p:sp>
      </p:grpSp>
      <p:sp>
        <p:nvSpPr>
          <p:cNvPr id="58" name="Rectangle 7"/>
          <p:cNvSpPr>
            <a:spLocks noChangeArrowheads="1"/>
          </p:cNvSpPr>
          <p:nvPr/>
        </p:nvSpPr>
        <p:spPr bwMode="auto">
          <a:xfrm>
            <a:off x="1981200" y="7581900"/>
            <a:ext cx="14554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a:lnSpc>
                <a:spcPct val="100000"/>
              </a:lnSpc>
              <a:spcBef>
                <a:spcPct val="0"/>
              </a:spcBef>
              <a:buFontTx/>
              <a:buNone/>
            </a:pPr>
            <a:r>
              <a:rPr lang="ar-SA" altLang="en-US" sz="3200" b="1" dirty="0">
                <a:solidFill>
                  <a:srgbClr val="FF0000"/>
                </a:solidFill>
                <a:latin typeface="Tajawal Bold" panose="020B0604020202020204" charset="-78"/>
                <a:cs typeface="Tajawal Bold" panose="020B0604020202020204" charset="-78"/>
              </a:rPr>
              <a:t>إلا اننا نقول أن الإدارة علم وفن في آن واحد، فالإداري الناجح يحتاج الى الجمع ما بين علمية الإدارة وفنها من أجل تحقيق عمل إداري أفضل.</a:t>
            </a:r>
          </a:p>
        </p:txBody>
      </p:sp>
    </p:spTree>
    <p:extLst>
      <p:ext uri="{BB962C8B-B14F-4D97-AF65-F5344CB8AC3E}">
        <p14:creationId xmlns:p14="http://schemas.microsoft.com/office/powerpoint/2010/main" val="347740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939</TotalTime>
  <Words>1214</Words>
  <Application>Microsoft Office PowerPoint</Application>
  <PresentationFormat>Custom</PresentationFormat>
  <Paragraphs>226</Paragraphs>
  <Slides>21</Slides>
  <Notes>2</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21</vt:i4>
      </vt:variant>
    </vt:vector>
  </HeadingPairs>
  <TitlesOfParts>
    <vt:vector size="41" baseType="lpstr">
      <vt:lpstr>Tajawal</vt:lpstr>
      <vt:lpstr>Cascadia Code</vt:lpstr>
      <vt:lpstr>Garet Bold</vt:lpstr>
      <vt:lpstr>Calibri</vt:lpstr>
      <vt:lpstr>Inter Bold Italics</vt:lpstr>
      <vt:lpstr>Calibri Light</vt:lpstr>
      <vt:lpstr>Tajawal Bold</vt:lpstr>
      <vt:lpstr>Source Sans Pro Bold</vt:lpstr>
      <vt:lpstr>DIN NEXT™ ARABIC BOLD</vt:lpstr>
      <vt:lpstr>Codec Pro Bold</vt:lpstr>
      <vt:lpstr>League Spartan</vt:lpstr>
      <vt:lpstr>Inter</vt:lpstr>
      <vt:lpstr>Arial</vt:lpstr>
      <vt:lpstr>Sakkal Majalla</vt:lpstr>
      <vt:lpstr>Codec Pro</vt:lpstr>
      <vt:lpstr>Public Sans</vt:lpstr>
      <vt:lpstr>29LT Bukra 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46</cp:revision>
  <dcterms:created xsi:type="dcterms:W3CDTF">2006-08-16T00:00:00Z</dcterms:created>
  <dcterms:modified xsi:type="dcterms:W3CDTF">2025-02-20T09:01:45Z</dcterms:modified>
  <dc:identifier>DAGfLp__JEg</dc:identifier>
</cp:coreProperties>
</file>