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8288000" cy="10287000"/>
  <p:notesSz cx="6858000" cy="9144000"/>
  <p:embeddedFontLst>
    <p:embeddedFont>
      <p:font typeface="Almarai" panose="020B0604020202020204" charset="-78"/>
      <p:regular r:id="rId30"/>
    </p:embeddedFont>
    <p:embeddedFont>
      <p:font typeface="Almarai Bold" panose="020B0604020202020204" charset="-78"/>
      <p:regular r:id="rId31"/>
    </p:embeddedFont>
    <p:embeddedFont>
      <p:font typeface="TT Rounds Condensed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6.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41.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hyperlink" Target="https://ar.wikipedia.org/wiki/%D9%85%D8%B4%D8%B1%D9%88%D8%B9"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43.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45.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8.svg"/><Relationship Id="rId7" Type="http://schemas.openxmlformats.org/officeDocument/2006/relationships/image" Target="../media/image46.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48.sv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49.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2.svg"/><Relationship Id="rId3" Type="http://schemas.openxmlformats.org/officeDocument/2006/relationships/image" Target="../media/image9.svg"/><Relationship Id="rId21" Type="http://schemas.openxmlformats.org/officeDocument/2006/relationships/image" Target="../media/image25.pn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image" Target="../media/image8.png"/><Relationship Id="rId16" Type="http://schemas.openxmlformats.org/officeDocument/2006/relationships/image" Target="../media/image5.svg"/><Relationship Id="rId20"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4.png"/><Relationship Id="rId10" Type="http://schemas.openxmlformats.org/officeDocument/2006/relationships/image" Target="../media/image16.png"/><Relationship Id="rId19" Type="http://schemas.openxmlformats.org/officeDocument/2006/relationships/image" Target="../media/image23.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6.svg"/></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5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8.svg"/><Relationship Id="rId7" Type="http://schemas.openxmlformats.org/officeDocument/2006/relationships/image" Target="../media/image35.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9520"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01</a:t>
              </a:r>
            </a:p>
          </p:txBody>
        </p:sp>
      </p:grpSp>
      <p:sp>
        <p:nvSpPr>
          <p:cNvPr id="5" name="Freeform 5"/>
          <p:cNvSpPr/>
          <p:nvPr/>
        </p:nvSpPr>
        <p:spPr>
          <a:xfrm>
            <a:off x="1436347" y="523839"/>
            <a:ext cx="6914930" cy="9239321"/>
          </a:xfrm>
          <a:custGeom>
            <a:avLst/>
            <a:gdLst/>
            <a:ahLst/>
            <a:cxnLst/>
            <a:rect l="l" t="t" r="r" b="b"/>
            <a:pathLst>
              <a:path w="6914930" h="9239321">
                <a:moveTo>
                  <a:pt x="0" y="0"/>
                </a:moveTo>
                <a:lnTo>
                  <a:pt x="6914930" y="0"/>
                </a:lnTo>
                <a:lnTo>
                  <a:pt x="6914930" y="9239322"/>
                </a:lnTo>
                <a:lnTo>
                  <a:pt x="0" y="9239322"/>
                </a:lnTo>
                <a:lnTo>
                  <a:pt x="0" y="0"/>
                </a:lnTo>
                <a:close/>
              </a:path>
            </a:pathLst>
          </a:custGeom>
          <a:blipFill>
            <a:blip r:embed="rId2"/>
            <a:stretch>
              <a:fillRect t="-2557" b="-2557"/>
            </a:stretch>
          </a:blipFill>
        </p:spPr>
        <p:txBody>
          <a:bodyPr/>
          <a:lstStyle/>
          <a:p>
            <a:endParaRPr lang="en-US"/>
          </a:p>
        </p:txBody>
      </p:sp>
      <p:sp>
        <p:nvSpPr>
          <p:cNvPr id="6" name="Freeform 6"/>
          <p:cNvSpPr/>
          <p:nvPr/>
        </p:nvSpPr>
        <p:spPr>
          <a:xfrm rot="-5400000">
            <a:off x="16740788" y="1700179"/>
            <a:ext cx="1344111" cy="677656"/>
          </a:xfrm>
          <a:custGeom>
            <a:avLst/>
            <a:gdLst/>
            <a:ahLst/>
            <a:cxnLst/>
            <a:rect l="l" t="t" r="r" b="b"/>
            <a:pathLst>
              <a:path w="1344111" h="677656">
                <a:moveTo>
                  <a:pt x="0" y="0"/>
                </a:moveTo>
                <a:lnTo>
                  <a:pt x="1344112" y="0"/>
                </a:lnTo>
                <a:lnTo>
                  <a:pt x="1344112" y="677656"/>
                </a:lnTo>
                <a:lnTo>
                  <a:pt x="0" y="6776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830240" flipH="1">
            <a:off x="-405193" y="-1023958"/>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7027213" y="8712693"/>
            <a:ext cx="1925450" cy="1821957"/>
          </a:xfrm>
          <a:custGeom>
            <a:avLst/>
            <a:gdLst/>
            <a:ahLst/>
            <a:cxnLst/>
            <a:rect l="l" t="t" r="r" b="b"/>
            <a:pathLst>
              <a:path w="1925450" h="1821957">
                <a:moveTo>
                  <a:pt x="0" y="0"/>
                </a:moveTo>
                <a:lnTo>
                  <a:pt x="1925450" y="0"/>
                </a:lnTo>
                <a:lnTo>
                  <a:pt x="1925450" y="1821957"/>
                </a:lnTo>
                <a:lnTo>
                  <a:pt x="0" y="18219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9144000" y="3936649"/>
            <a:ext cx="8268844" cy="1738567"/>
          </a:xfrm>
          <a:prstGeom prst="rect">
            <a:avLst/>
          </a:prstGeom>
        </p:spPr>
        <p:txBody>
          <a:bodyPr lIns="0" tIns="0" rIns="0" bIns="0" rtlCol="0" anchor="t">
            <a:spAutoFit/>
          </a:bodyPr>
          <a:lstStyle/>
          <a:p>
            <a:pPr marL="0" lvl="0" indent="0" algn="ctr" rtl="1">
              <a:lnSpc>
                <a:spcPts val="6688"/>
              </a:lnSpc>
              <a:spcBef>
                <a:spcPct val="0"/>
              </a:spcBef>
            </a:pPr>
            <a:r>
              <a:rPr lang="ar-EG" sz="6192" b="1" u="none" strike="noStrike" spc="-96">
                <a:solidFill>
                  <a:srgbClr val="F28739"/>
                </a:solidFill>
                <a:latin typeface="Almarai Bold"/>
                <a:ea typeface="Almarai Bold"/>
                <a:cs typeface="Almarai Bold"/>
                <a:sym typeface="Almarai Bold"/>
                <a:rtl/>
              </a:rPr>
              <a:t>ريادة الأعمال</a:t>
            </a:r>
          </a:p>
          <a:p>
            <a:pPr marL="0" lvl="0" indent="0" algn="ctr" rtl="1">
              <a:lnSpc>
                <a:spcPts val="6688"/>
              </a:lnSpc>
              <a:spcBef>
                <a:spcPct val="0"/>
              </a:spcBef>
            </a:pPr>
            <a:r>
              <a:rPr lang="en-US" sz="6192" b="1" u="none" strike="noStrike" spc="-96">
                <a:solidFill>
                  <a:srgbClr val="F28739"/>
                </a:solidFill>
                <a:latin typeface="Almarai Bold"/>
                <a:ea typeface="Almarai Bold"/>
                <a:cs typeface="Almarai Bold"/>
                <a:sym typeface="Almarai Bold"/>
              </a:rPr>
              <a:t>Entrepreneurship</a:t>
            </a:r>
          </a:p>
        </p:txBody>
      </p:sp>
      <p:sp>
        <p:nvSpPr>
          <p:cNvPr id="10" name="TextBox 10"/>
          <p:cNvSpPr txBox="1"/>
          <p:nvPr/>
        </p:nvSpPr>
        <p:spPr>
          <a:xfrm>
            <a:off x="9227284" y="7691332"/>
            <a:ext cx="7666579" cy="498995"/>
          </a:xfrm>
          <a:prstGeom prst="rect">
            <a:avLst/>
          </a:prstGeom>
        </p:spPr>
        <p:txBody>
          <a:bodyPr lIns="0" tIns="0" rIns="0" bIns="0" rtlCol="0" anchor="t">
            <a:spAutoFit/>
          </a:bodyPr>
          <a:lstStyle/>
          <a:p>
            <a:pPr marL="0" lvl="0" indent="0" algn="ctr" rtl="1">
              <a:lnSpc>
                <a:spcPts val="3696"/>
              </a:lnSpc>
              <a:spcBef>
                <a:spcPct val="0"/>
              </a:spcBef>
            </a:pPr>
            <a:r>
              <a:rPr lang="ar-EG" sz="3422" b="1" u="none" strike="noStrike" spc="-53">
                <a:solidFill>
                  <a:srgbClr val="00B050"/>
                </a:solidFill>
                <a:latin typeface="Almarai Bold"/>
                <a:ea typeface="Almarai Bold"/>
                <a:cs typeface="Almarai Bold"/>
                <a:sym typeface="Almarai Bold"/>
                <a:rtl/>
              </a:rPr>
              <a:t>أ. د. أحمد الشميمري  - أ. د. وفاء المبيريك </a:t>
            </a:r>
          </a:p>
        </p:txBody>
      </p:sp>
      <p:sp>
        <p:nvSpPr>
          <p:cNvPr id="11" name="TextBox 11"/>
          <p:cNvSpPr txBox="1"/>
          <p:nvPr/>
        </p:nvSpPr>
        <p:spPr>
          <a:xfrm>
            <a:off x="9144000" y="1585207"/>
            <a:ext cx="7163583" cy="946749"/>
          </a:xfrm>
          <a:prstGeom prst="rect">
            <a:avLst/>
          </a:prstGeom>
        </p:spPr>
        <p:txBody>
          <a:bodyPr lIns="0" tIns="0" rIns="0" bIns="0" rtlCol="0" anchor="t">
            <a:spAutoFit/>
          </a:bodyPr>
          <a:lstStyle/>
          <a:p>
            <a:pPr algn="r" rtl="1">
              <a:lnSpc>
                <a:spcPts val="7167"/>
              </a:lnSpc>
            </a:pPr>
            <a:r>
              <a:rPr lang="ar-EG" sz="6636" b="1" spc="-103">
                <a:solidFill>
                  <a:srgbClr val="00B050"/>
                </a:solidFill>
                <a:latin typeface="Almarai Bold"/>
                <a:ea typeface="Almarai Bold"/>
                <a:cs typeface="Almarai Bold"/>
                <a:sym typeface="Almarai Bold"/>
                <a:rtl/>
              </a:rPr>
              <a:t>الفصل السادس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2160651" y="2258261"/>
            <a:ext cx="14120947" cy="5117641"/>
            <a:chOff x="0" y="0"/>
            <a:chExt cx="3719097" cy="1347856"/>
          </a:xfrm>
        </p:grpSpPr>
        <p:sp>
          <p:nvSpPr>
            <p:cNvPr id="10" name="Freeform 10"/>
            <p:cNvSpPr/>
            <p:nvPr/>
          </p:nvSpPr>
          <p:spPr>
            <a:xfrm>
              <a:off x="0" y="0"/>
              <a:ext cx="3719097" cy="1347856"/>
            </a:xfrm>
            <a:custGeom>
              <a:avLst/>
              <a:gdLst/>
              <a:ahLst/>
              <a:cxnLst/>
              <a:rect l="l" t="t" r="r" b="b"/>
              <a:pathLst>
                <a:path w="3719097" h="1347856">
                  <a:moveTo>
                    <a:pt x="16996" y="0"/>
                  </a:moveTo>
                  <a:lnTo>
                    <a:pt x="3702101" y="0"/>
                  </a:lnTo>
                  <a:cubicBezTo>
                    <a:pt x="3706609" y="0"/>
                    <a:pt x="3710932" y="1791"/>
                    <a:pt x="3714119" y="4978"/>
                  </a:cubicBezTo>
                  <a:cubicBezTo>
                    <a:pt x="3717306" y="8165"/>
                    <a:pt x="3719097" y="12488"/>
                    <a:pt x="3719097" y="16996"/>
                  </a:cubicBezTo>
                  <a:lnTo>
                    <a:pt x="3719097" y="1330860"/>
                  </a:lnTo>
                  <a:cubicBezTo>
                    <a:pt x="3719097" y="1335368"/>
                    <a:pt x="3717306" y="1339691"/>
                    <a:pt x="3714119" y="1342878"/>
                  </a:cubicBezTo>
                  <a:cubicBezTo>
                    <a:pt x="3710932" y="1346066"/>
                    <a:pt x="3706609" y="1347856"/>
                    <a:pt x="3702101" y="1347856"/>
                  </a:cubicBezTo>
                  <a:lnTo>
                    <a:pt x="16996" y="1347856"/>
                  </a:lnTo>
                  <a:cubicBezTo>
                    <a:pt x="12488" y="1347856"/>
                    <a:pt x="8165" y="1346066"/>
                    <a:pt x="4978" y="1342878"/>
                  </a:cubicBezTo>
                  <a:cubicBezTo>
                    <a:pt x="1791" y="1339691"/>
                    <a:pt x="0" y="1335368"/>
                    <a:pt x="0" y="1330860"/>
                  </a:cubicBezTo>
                  <a:lnTo>
                    <a:pt x="0" y="16996"/>
                  </a:lnTo>
                  <a:cubicBezTo>
                    <a:pt x="0" y="12488"/>
                    <a:pt x="1791" y="8165"/>
                    <a:pt x="4978" y="4978"/>
                  </a:cubicBezTo>
                  <a:cubicBezTo>
                    <a:pt x="8165" y="1791"/>
                    <a:pt x="12488" y="0"/>
                    <a:pt x="16996" y="0"/>
                  </a:cubicBezTo>
                  <a:close/>
                </a:path>
              </a:pathLst>
            </a:custGeom>
            <a:solidFill>
              <a:srgbClr val="F2F2F2"/>
            </a:solidFill>
            <a:ln w="19050" cap="rnd">
              <a:solidFill>
                <a:srgbClr val="00B050"/>
              </a:solidFill>
              <a:prstDash val="lgDash"/>
              <a:round/>
            </a:ln>
          </p:spPr>
          <p:txBody>
            <a:bodyPr/>
            <a:lstStyle/>
            <a:p>
              <a:endParaRPr lang="en-US"/>
            </a:p>
          </p:txBody>
        </p:sp>
        <p:sp>
          <p:nvSpPr>
            <p:cNvPr id="11" name="TextBox 11"/>
            <p:cNvSpPr txBox="1"/>
            <p:nvPr/>
          </p:nvSpPr>
          <p:spPr>
            <a:xfrm>
              <a:off x="0" y="-9525"/>
              <a:ext cx="3719097" cy="1357381"/>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2484192" y="2465494"/>
            <a:ext cx="13487182" cy="5190858"/>
          </a:xfrm>
          <a:prstGeom prst="rect">
            <a:avLst/>
          </a:prstGeom>
        </p:spPr>
        <p:txBody>
          <a:bodyPr lIns="0" tIns="0" rIns="0" bIns="0" rtlCol="0" anchor="t">
            <a:spAutoFit/>
          </a:bodyPr>
          <a:lstStyle/>
          <a:p>
            <a:pPr algn="r" rtl="1">
              <a:lnSpc>
                <a:spcPts val="4556"/>
              </a:lnSpc>
            </a:pPr>
            <a:r>
              <a:rPr lang="en-US" sz="2795" b="1" spc="27">
                <a:solidFill>
                  <a:srgbClr val="FF6600"/>
                </a:solidFill>
                <a:latin typeface="Almarai Bold"/>
                <a:ea typeface="Almarai Bold"/>
                <a:cs typeface="Almarai Bold"/>
                <a:sym typeface="Almarai Bold"/>
              </a:rPr>
              <a:t>5</a:t>
            </a:r>
            <a:r>
              <a:rPr lang="ar-EG" sz="2795" b="1" spc="27">
                <a:solidFill>
                  <a:srgbClr val="FF6600"/>
                </a:solidFill>
                <a:latin typeface="Almarai Bold"/>
                <a:ea typeface="Almarai Bold"/>
                <a:cs typeface="Almarai Bold"/>
                <a:sym typeface="Almarai Bold"/>
                <a:rtl/>
              </a:rPr>
              <a:t>- نموذج مجانية الأساس والسعر على المضاف</a:t>
            </a:r>
          </a:p>
          <a:p>
            <a:pPr algn="r" rtl="1">
              <a:lnSpc>
                <a:spcPts val="4556"/>
              </a:lnSpc>
            </a:pPr>
            <a:r>
              <a:rPr lang="ar-EG" sz="2795" b="1" spc="27">
                <a:solidFill>
                  <a:srgbClr val="000000"/>
                </a:solidFill>
                <a:latin typeface="Almarai Bold"/>
                <a:ea typeface="Almarai Bold"/>
                <a:cs typeface="Almarai Bold"/>
                <a:sym typeface="Almarai Bold"/>
                <a:rtl/>
              </a:rPr>
              <a:t>يعد نموذج الأعمال التجاري هذا من أكثر النماذج شيوعًا على الإنترنت ويسمى أحيانًا (فريميوم) (</a:t>
            </a:r>
            <a:r>
              <a:rPr lang="en-US" sz="2795" b="1" spc="27">
                <a:solidFill>
                  <a:srgbClr val="000000"/>
                </a:solidFill>
                <a:latin typeface="Almarai Bold"/>
                <a:ea typeface="Almarai Bold"/>
                <a:cs typeface="Almarai Bold"/>
                <a:sym typeface="Almarai Bold"/>
              </a:rPr>
              <a:t>Freemium</a:t>
            </a:r>
            <a:r>
              <a:rPr lang="ar-EG" sz="2795" b="1" spc="27">
                <a:solidFill>
                  <a:srgbClr val="000000"/>
                </a:solidFill>
                <a:latin typeface="Almarai Bold"/>
                <a:ea typeface="Almarai Bold"/>
                <a:cs typeface="Almarai Bold"/>
                <a:sym typeface="Almarai Bold"/>
                <a:rtl/>
              </a:rPr>
              <a:t>) ففيه تقوم الشركات بعرض الخدمات الأساسية للعملاء مجانًا , بينما تفرض رسوم معينة على الإضافات. </a:t>
            </a:r>
          </a:p>
          <a:p>
            <a:pPr algn="r" rtl="1">
              <a:lnSpc>
                <a:spcPts val="4556"/>
              </a:lnSpc>
            </a:pPr>
            <a:r>
              <a:rPr lang="ar-EG" sz="2795" b="1" spc="27">
                <a:solidFill>
                  <a:srgbClr val="000000"/>
                </a:solidFill>
                <a:latin typeface="Almarai Bold"/>
                <a:ea typeface="Almarai Bold"/>
                <a:cs typeface="Almarai Bold"/>
                <a:sym typeface="Almarai Bold"/>
                <a:rtl/>
              </a:rPr>
              <a:t>فمثلًا: </a:t>
            </a:r>
          </a:p>
          <a:p>
            <a:pPr algn="r" rtl="1">
              <a:lnSpc>
                <a:spcPts val="4556"/>
              </a:lnSpc>
            </a:pPr>
            <a:r>
              <a:rPr lang="ar-EG" sz="2795" b="1" spc="27">
                <a:solidFill>
                  <a:srgbClr val="000000"/>
                </a:solidFill>
                <a:latin typeface="Almarai Bold"/>
                <a:ea typeface="Almarai Bold"/>
                <a:cs typeface="Almarai Bold"/>
                <a:sym typeface="Almarai Bold"/>
                <a:rtl/>
              </a:rPr>
              <a:t>- نجد أن نسخة لـ </a:t>
            </a:r>
            <a:r>
              <a:rPr lang="en-US" sz="2795" b="1" spc="27">
                <a:solidFill>
                  <a:srgbClr val="000000"/>
                </a:solidFill>
                <a:latin typeface="Almarai Bold"/>
                <a:ea typeface="Almarai Bold"/>
                <a:cs typeface="Almarai Bold"/>
                <a:sym typeface="Almarai Bold"/>
              </a:rPr>
              <a:t>Dropbox</a:t>
            </a:r>
            <a:r>
              <a:rPr lang="ar-EG" sz="2795" b="1" spc="27">
                <a:solidFill>
                  <a:srgbClr val="000000"/>
                </a:solidFill>
                <a:latin typeface="Almarai Bold"/>
                <a:ea typeface="Almarai Bold"/>
                <a:cs typeface="Almarai Bold"/>
                <a:sym typeface="Almarai Bold"/>
                <a:rtl/>
              </a:rPr>
              <a:t> تعرض مجانية فإذا أراد العميل زيادة السعة فيدفع في المقابل.</a:t>
            </a:r>
          </a:p>
          <a:p>
            <a:pPr algn="r" rtl="1">
              <a:lnSpc>
                <a:spcPts val="4556"/>
              </a:lnSpc>
            </a:pPr>
            <a:r>
              <a:rPr lang="ar-EG" sz="2795" b="1" spc="27">
                <a:solidFill>
                  <a:srgbClr val="000000"/>
                </a:solidFill>
                <a:latin typeface="Almarai Bold"/>
                <a:ea typeface="Almarai Bold"/>
                <a:cs typeface="Almarai Bold"/>
                <a:sym typeface="Almarai Bold"/>
                <a:rtl/>
              </a:rPr>
              <a:t>- أيضًا العرض المجاني لـ </a:t>
            </a:r>
            <a:r>
              <a:rPr lang="en-US" sz="2795" b="1" spc="27">
                <a:solidFill>
                  <a:srgbClr val="000000"/>
                </a:solidFill>
                <a:latin typeface="Almarai Bold"/>
                <a:ea typeface="Almarai Bold"/>
                <a:cs typeface="Almarai Bold"/>
                <a:sym typeface="Almarai Bold"/>
              </a:rPr>
              <a:t>YouTube</a:t>
            </a:r>
            <a:r>
              <a:rPr lang="ar-EG" sz="2795" b="1" spc="27">
                <a:solidFill>
                  <a:srgbClr val="000000"/>
                </a:solidFill>
                <a:latin typeface="Almarai Bold"/>
                <a:ea typeface="Almarai Bold"/>
                <a:cs typeface="Almarai Bold"/>
                <a:sym typeface="Almarai Bold"/>
                <a:rtl/>
              </a:rPr>
              <a:t> يصحبه الإعلانات , بينما العرض غير المجاني (الأحمر) لا يحتوي على فواصل إعلانية بالإضافة إلى فوائد أخرى.</a:t>
            </a:r>
          </a:p>
          <a:p>
            <a:pPr algn="r" rtl="1">
              <a:lnSpc>
                <a:spcPts val="4556"/>
              </a:lnSpc>
            </a:pPr>
            <a:endParaRPr lang="ar-EG" sz="2795" b="1" spc="27">
              <a:solidFill>
                <a:srgbClr val="000000"/>
              </a:solidFill>
              <a:latin typeface="Almarai Bold"/>
              <a:ea typeface="Almarai Bold"/>
              <a:cs typeface="Almarai Bold"/>
              <a:sym typeface="Almarai Bold"/>
              <a:rtl/>
            </a:endParaRPr>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تاريخ تطور نموذج الأعمال </a:t>
            </a:r>
          </a:p>
        </p:txBody>
      </p:sp>
      <p:sp>
        <p:nvSpPr>
          <p:cNvPr id="16" name="Freeform 16"/>
          <p:cNvSpPr/>
          <p:nvPr/>
        </p:nvSpPr>
        <p:spPr>
          <a:xfrm>
            <a:off x="4721373" y="7808161"/>
            <a:ext cx="4406025" cy="967418"/>
          </a:xfrm>
          <a:custGeom>
            <a:avLst/>
            <a:gdLst/>
            <a:ahLst/>
            <a:cxnLst/>
            <a:rect l="l" t="t" r="r" b="b"/>
            <a:pathLst>
              <a:path w="4406025" h="967418">
                <a:moveTo>
                  <a:pt x="0" y="0"/>
                </a:moveTo>
                <a:lnTo>
                  <a:pt x="4406025" y="0"/>
                </a:lnTo>
                <a:lnTo>
                  <a:pt x="4406025" y="967418"/>
                </a:lnTo>
                <a:lnTo>
                  <a:pt x="0" y="967418"/>
                </a:lnTo>
                <a:lnTo>
                  <a:pt x="0" y="0"/>
                </a:lnTo>
                <a:close/>
              </a:path>
            </a:pathLst>
          </a:custGeom>
          <a:blipFill>
            <a:blip r:embed="rId6"/>
            <a:stretch>
              <a:fillRect t="-27190" b="-41809"/>
            </a:stretch>
          </a:blipFill>
        </p:spPr>
        <p:txBody>
          <a:bodyPr/>
          <a:lstStyle/>
          <a:p>
            <a:endParaRPr lang="en-US"/>
          </a:p>
        </p:txBody>
      </p:sp>
      <p:sp>
        <p:nvSpPr>
          <p:cNvPr id="17" name="Freeform 17" descr="A picture containing drawing  Description automatically generated"/>
          <p:cNvSpPr/>
          <p:nvPr/>
        </p:nvSpPr>
        <p:spPr>
          <a:xfrm>
            <a:off x="10004723" y="7752338"/>
            <a:ext cx="3729469" cy="1041849"/>
          </a:xfrm>
          <a:custGeom>
            <a:avLst/>
            <a:gdLst/>
            <a:ahLst/>
            <a:cxnLst/>
            <a:rect l="l" t="t" r="r" b="b"/>
            <a:pathLst>
              <a:path w="3729469" h="1041849">
                <a:moveTo>
                  <a:pt x="0" y="0"/>
                </a:moveTo>
                <a:lnTo>
                  <a:pt x="3729469" y="0"/>
                </a:lnTo>
                <a:lnTo>
                  <a:pt x="3729469" y="1041849"/>
                </a:lnTo>
                <a:lnTo>
                  <a:pt x="0" y="1041849"/>
                </a:lnTo>
                <a:lnTo>
                  <a:pt x="0" y="0"/>
                </a:lnTo>
                <a:close/>
              </a:path>
            </a:pathLst>
          </a:custGeom>
          <a:blipFill>
            <a:blip r:embed="rId7"/>
            <a:stretch>
              <a:fillRect l="-2801" t="-32018" r="-6521" b="-40496"/>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6162067" y="2470790"/>
            <a:ext cx="5963867" cy="5963867"/>
          </a:xfrm>
          <a:custGeom>
            <a:avLst/>
            <a:gdLst/>
            <a:ahLst/>
            <a:cxnLst/>
            <a:rect l="l" t="t" r="r" b="b"/>
            <a:pathLst>
              <a:path w="5963867" h="5963867">
                <a:moveTo>
                  <a:pt x="0" y="0"/>
                </a:moveTo>
                <a:lnTo>
                  <a:pt x="5963866" y="0"/>
                </a:lnTo>
                <a:lnTo>
                  <a:pt x="5963866" y="5963867"/>
                </a:lnTo>
                <a:lnTo>
                  <a:pt x="0" y="59638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2" name="TextBox 12"/>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مكونات نموذج الأعمال</a:t>
            </a:r>
          </a:p>
        </p:txBody>
      </p:sp>
      <p:sp>
        <p:nvSpPr>
          <p:cNvPr id="13" name="TextBox 13"/>
          <p:cNvSpPr txBox="1"/>
          <p:nvPr/>
        </p:nvSpPr>
        <p:spPr>
          <a:xfrm>
            <a:off x="7780798" y="4966665"/>
            <a:ext cx="2728331" cy="784091"/>
          </a:xfrm>
          <a:prstGeom prst="rect">
            <a:avLst/>
          </a:prstGeom>
        </p:spPr>
        <p:txBody>
          <a:bodyPr lIns="0" tIns="0" rIns="0" bIns="0" rtlCol="0" anchor="t">
            <a:spAutoFit/>
          </a:bodyPr>
          <a:lstStyle/>
          <a:p>
            <a:pPr algn="ctr" rtl="1">
              <a:lnSpc>
                <a:spcPts val="3114"/>
              </a:lnSpc>
            </a:pPr>
            <a:r>
              <a:rPr lang="ar-EG" sz="2552" b="1" spc="25">
                <a:solidFill>
                  <a:srgbClr val="000000"/>
                </a:solidFill>
                <a:latin typeface="Almarai Bold"/>
                <a:ea typeface="Almarai Bold"/>
                <a:cs typeface="Almarai Bold"/>
                <a:sym typeface="Almarai Bold"/>
                <a:rtl/>
              </a:rPr>
              <a:t>عناصر</a:t>
            </a:r>
          </a:p>
          <a:p>
            <a:pPr algn="ctr" rtl="1">
              <a:lnSpc>
                <a:spcPts val="3114"/>
              </a:lnSpc>
            </a:pPr>
            <a:r>
              <a:rPr lang="ar-EG" sz="2552" b="1" spc="26">
                <a:solidFill>
                  <a:srgbClr val="000000"/>
                </a:solidFill>
                <a:latin typeface="Almarai Bold"/>
                <a:ea typeface="Almarai Bold"/>
                <a:cs typeface="Almarai Bold"/>
                <a:sym typeface="Almarai Bold"/>
                <a:rtl/>
              </a:rPr>
              <a:t> نموذج الأعمال</a:t>
            </a:r>
          </a:p>
        </p:txBody>
      </p:sp>
      <p:sp>
        <p:nvSpPr>
          <p:cNvPr id="14" name="TextBox 14"/>
          <p:cNvSpPr txBox="1"/>
          <p:nvPr/>
        </p:nvSpPr>
        <p:spPr>
          <a:xfrm>
            <a:off x="9749285" y="7071495"/>
            <a:ext cx="2376648" cy="386218"/>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العملاء</a:t>
            </a:r>
          </a:p>
        </p:txBody>
      </p:sp>
      <p:sp>
        <p:nvSpPr>
          <p:cNvPr id="15" name="TextBox 15"/>
          <p:cNvSpPr txBox="1"/>
          <p:nvPr/>
        </p:nvSpPr>
        <p:spPr>
          <a:xfrm>
            <a:off x="9749285" y="3528842"/>
            <a:ext cx="2376648" cy="386218"/>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القيمة المقترحة</a:t>
            </a:r>
          </a:p>
        </p:txBody>
      </p:sp>
      <p:sp>
        <p:nvSpPr>
          <p:cNvPr id="16" name="TextBox 16"/>
          <p:cNvSpPr txBox="1"/>
          <p:nvPr/>
        </p:nvSpPr>
        <p:spPr>
          <a:xfrm>
            <a:off x="6359469" y="3528842"/>
            <a:ext cx="2376648" cy="386218"/>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هيكل الربحية</a:t>
            </a:r>
          </a:p>
        </p:txBody>
      </p:sp>
      <p:sp>
        <p:nvSpPr>
          <p:cNvPr id="17" name="TextBox 17"/>
          <p:cNvSpPr txBox="1"/>
          <p:nvPr/>
        </p:nvSpPr>
        <p:spPr>
          <a:xfrm>
            <a:off x="6359469" y="7071495"/>
            <a:ext cx="2376648" cy="386218"/>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البنى التحتية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110422" y="2903346"/>
            <a:ext cx="16234721" cy="698753"/>
            <a:chOff x="0" y="0"/>
            <a:chExt cx="4275811" cy="184034"/>
          </a:xfrm>
        </p:grpSpPr>
        <p:sp>
          <p:nvSpPr>
            <p:cNvPr id="10" name="Freeform 10"/>
            <p:cNvSpPr/>
            <p:nvPr/>
          </p:nvSpPr>
          <p:spPr>
            <a:xfrm>
              <a:off x="0" y="0"/>
              <a:ext cx="4275811" cy="184034"/>
            </a:xfrm>
            <a:custGeom>
              <a:avLst/>
              <a:gdLst/>
              <a:ahLst/>
              <a:cxnLst/>
              <a:rect l="l" t="t" r="r" b="b"/>
              <a:pathLst>
                <a:path w="4275811" h="184034">
                  <a:moveTo>
                    <a:pt x="6199" y="0"/>
                  </a:moveTo>
                  <a:lnTo>
                    <a:pt x="4269612" y="0"/>
                  </a:lnTo>
                  <a:cubicBezTo>
                    <a:pt x="4273036" y="0"/>
                    <a:pt x="4275811" y="2776"/>
                    <a:pt x="4275811" y="6199"/>
                  </a:cubicBezTo>
                  <a:lnTo>
                    <a:pt x="4275811" y="177834"/>
                  </a:lnTo>
                  <a:cubicBezTo>
                    <a:pt x="4275811" y="179479"/>
                    <a:pt x="4275158" y="181055"/>
                    <a:pt x="4273996" y="182218"/>
                  </a:cubicBezTo>
                  <a:cubicBezTo>
                    <a:pt x="4272833" y="183381"/>
                    <a:pt x="4271256" y="184034"/>
                    <a:pt x="4269612" y="184034"/>
                  </a:cubicBezTo>
                  <a:lnTo>
                    <a:pt x="6199" y="184034"/>
                  </a:lnTo>
                  <a:cubicBezTo>
                    <a:pt x="2776" y="184034"/>
                    <a:pt x="0" y="181258"/>
                    <a:pt x="0" y="177834"/>
                  </a:cubicBezTo>
                  <a:lnTo>
                    <a:pt x="0" y="6199"/>
                  </a:lnTo>
                  <a:cubicBezTo>
                    <a:pt x="0" y="2776"/>
                    <a:pt x="2776" y="0"/>
                    <a:pt x="6199" y="0"/>
                  </a:cubicBezTo>
                  <a:close/>
                </a:path>
              </a:pathLst>
            </a:custGeom>
            <a:solidFill>
              <a:srgbClr val="C8C7C7"/>
            </a:solidFill>
            <a:ln cap="sq">
              <a:noFill/>
              <a:prstDash val="solid"/>
              <a:miter/>
            </a:ln>
          </p:spPr>
          <p:txBody>
            <a:bodyPr/>
            <a:lstStyle/>
            <a:p>
              <a:endParaRPr lang="en-US"/>
            </a:p>
          </p:txBody>
        </p:sp>
        <p:sp>
          <p:nvSpPr>
            <p:cNvPr id="11" name="TextBox 11"/>
            <p:cNvSpPr txBox="1"/>
            <p:nvPr/>
          </p:nvSpPr>
          <p:spPr>
            <a:xfrm>
              <a:off x="0" y="0"/>
              <a:ext cx="4275811" cy="184034"/>
            </a:xfrm>
            <a:prstGeom prst="rect">
              <a:avLst/>
            </a:prstGeom>
          </p:spPr>
          <p:txBody>
            <a:bodyPr lIns="50800" tIns="50800" rIns="50800" bIns="50800" rtlCol="0" anchor="ctr"/>
            <a:lstStyle/>
            <a:p>
              <a:pPr algn="ctr">
                <a:lnSpc>
                  <a:spcPts val="2520"/>
                </a:lnSpc>
              </a:pPr>
              <a:endParaRPr/>
            </a:p>
          </p:txBody>
        </p:sp>
      </p:grpSp>
      <p:sp>
        <p:nvSpPr>
          <p:cNvPr id="12" name="TextBox 12"/>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3" name="TextBox 13"/>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4" name="TextBox 14"/>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مكونات نموذج الأعمال</a:t>
            </a:r>
          </a:p>
        </p:txBody>
      </p:sp>
      <p:sp>
        <p:nvSpPr>
          <p:cNvPr id="15" name="TextBox 15"/>
          <p:cNvSpPr txBox="1"/>
          <p:nvPr/>
        </p:nvSpPr>
        <p:spPr>
          <a:xfrm>
            <a:off x="6553005" y="2019185"/>
            <a:ext cx="10542137" cy="588887"/>
          </a:xfrm>
          <a:prstGeom prst="rect">
            <a:avLst/>
          </a:prstGeom>
        </p:spPr>
        <p:txBody>
          <a:bodyPr lIns="0" tIns="0" rIns="0" bIns="0" rtlCol="0" anchor="t">
            <a:spAutoFit/>
          </a:bodyPr>
          <a:lstStyle/>
          <a:p>
            <a:pPr algn="r" rtl="1">
              <a:lnSpc>
                <a:spcPts val="4882"/>
              </a:lnSpc>
            </a:pPr>
            <a:r>
              <a:rPr lang="ar-EG" sz="2995" b="1" spc="31">
                <a:solidFill>
                  <a:srgbClr val="000000"/>
                </a:solidFill>
                <a:latin typeface="Almarai Bold"/>
                <a:ea typeface="Almarai Bold"/>
                <a:cs typeface="Almarai Bold"/>
                <a:sym typeface="Almarai Bold"/>
                <a:rtl/>
              </a:rPr>
              <a:t>الفروق بين نموذج الأعمال ودراسة الجدوى وخطة المشروع</a:t>
            </a:r>
          </a:p>
        </p:txBody>
      </p:sp>
      <p:grpSp>
        <p:nvGrpSpPr>
          <p:cNvPr id="16" name="Group 16"/>
          <p:cNvGrpSpPr/>
          <p:nvPr/>
        </p:nvGrpSpPr>
        <p:grpSpPr>
          <a:xfrm>
            <a:off x="1110422" y="3602099"/>
            <a:ext cx="16206107" cy="987692"/>
            <a:chOff x="0" y="0"/>
            <a:chExt cx="4268275" cy="260133"/>
          </a:xfrm>
        </p:grpSpPr>
        <p:sp>
          <p:nvSpPr>
            <p:cNvPr id="17" name="Freeform 17"/>
            <p:cNvSpPr/>
            <p:nvPr/>
          </p:nvSpPr>
          <p:spPr>
            <a:xfrm>
              <a:off x="0" y="0"/>
              <a:ext cx="4268275" cy="260133"/>
            </a:xfrm>
            <a:custGeom>
              <a:avLst/>
              <a:gdLst/>
              <a:ahLst/>
              <a:cxnLst/>
              <a:rect l="l" t="t" r="r" b="b"/>
              <a:pathLst>
                <a:path w="4268275" h="260133">
                  <a:moveTo>
                    <a:pt x="6210" y="0"/>
                  </a:moveTo>
                  <a:lnTo>
                    <a:pt x="4262065" y="0"/>
                  </a:lnTo>
                  <a:cubicBezTo>
                    <a:pt x="4265495" y="0"/>
                    <a:pt x="4268275" y="2780"/>
                    <a:pt x="4268275" y="6210"/>
                  </a:cubicBezTo>
                  <a:lnTo>
                    <a:pt x="4268275" y="253922"/>
                  </a:lnTo>
                  <a:cubicBezTo>
                    <a:pt x="4268275" y="257352"/>
                    <a:pt x="4265495" y="260133"/>
                    <a:pt x="4262065" y="260133"/>
                  </a:cubicBezTo>
                  <a:lnTo>
                    <a:pt x="6210" y="260133"/>
                  </a:lnTo>
                  <a:cubicBezTo>
                    <a:pt x="2780" y="260133"/>
                    <a:pt x="0" y="257352"/>
                    <a:pt x="0" y="253922"/>
                  </a:cubicBezTo>
                  <a:lnTo>
                    <a:pt x="0" y="6210"/>
                  </a:lnTo>
                  <a:cubicBezTo>
                    <a:pt x="0" y="2780"/>
                    <a:pt x="2780" y="0"/>
                    <a:pt x="6210" y="0"/>
                  </a:cubicBezTo>
                  <a:close/>
                </a:path>
              </a:pathLst>
            </a:custGeom>
            <a:solidFill>
              <a:srgbClr val="F8CD4B"/>
            </a:solidFill>
            <a:ln cap="sq">
              <a:noFill/>
              <a:prstDash val="solid"/>
              <a:miter/>
            </a:ln>
          </p:spPr>
          <p:txBody>
            <a:bodyPr/>
            <a:lstStyle/>
            <a:p>
              <a:endParaRPr lang="en-US"/>
            </a:p>
          </p:txBody>
        </p:sp>
        <p:sp>
          <p:nvSpPr>
            <p:cNvPr id="18" name="TextBox 18"/>
            <p:cNvSpPr txBox="1"/>
            <p:nvPr/>
          </p:nvSpPr>
          <p:spPr>
            <a:xfrm>
              <a:off x="0" y="0"/>
              <a:ext cx="4268275" cy="260133"/>
            </a:xfrm>
            <a:prstGeom prst="rect">
              <a:avLst/>
            </a:prstGeom>
          </p:spPr>
          <p:txBody>
            <a:bodyPr lIns="50800" tIns="50800" rIns="50800" bIns="50800" rtlCol="0" anchor="ctr"/>
            <a:lstStyle/>
            <a:p>
              <a:pPr algn="ctr">
                <a:lnSpc>
                  <a:spcPts val="2520"/>
                </a:lnSpc>
              </a:pPr>
              <a:endParaRPr/>
            </a:p>
          </p:txBody>
        </p:sp>
      </p:grpSp>
      <p:grpSp>
        <p:nvGrpSpPr>
          <p:cNvPr id="19" name="Group 19"/>
          <p:cNvGrpSpPr/>
          <p:nvPr/>
        </p:nvGrpSpPr>
        <p:grpSpPr>
          <a:xfrm>
            <a:off x="1110422" y="4646941"/>
            <a:ext cx="16234721" cy="496559"/>
            <a:chOff x="0" y="0"/>
            <a:chExt cx="4275811" cy="130781"/>
          </a:xfrm>
        </p:grpSpPr>
        <p:sp>
          <p:nvSpPr>
            <p:cNvPr id="20" name="Freeform 20"/>
            <p:cNvSpPr/>
            <p:nvPr/>
          </p:nvSpPr>
          <p:spPr>
            <a:xfrm>
              <a:off x="0" y="0"/>
              <a:ext cx="4275811" cy="130781"/>
            </a:xfrm>
            <a:custGeom>
              <a:avLst/>
              <a:gdLst/>
              <a:ahLst/>
              <a:cxnLst/>
              <a:rect l="l" t="t" r="r" b="b"/>
              <a:pathLst>
                <a:path w="4275811" h="130781">
                  <a:moveTo>
                    <a:pt x="6199" y="0"/>
                  </a:moveTo>
                  <a:lnTo>
                    <a:pt x="4269612" y="0"/>
                  </a:lnTo>
                  <a:cubicBezTo>
                    <a:pt x="4273036" y="0"/>
                    <a:pt x="4275811" y="2776"/>
                    <a:pt x="4275811" y="6199"/>
                  </a:cubicBezTo>
                  <a:lnTo>
                    <a:pt x="4275811" y="124582"/>
                  </a:lnTo>
                  <a:cubicBezTo>
                    <a:pt x="4275811" y="128006"/>
                    <a:pt x="4273036" y="130781"/>
                    <a:pt x="4269612" y="130781"/>
                  </a:cubicBezTo>
                  <a:lnTo>
                    <a:pt x="6199" y="130781"/>
                  </a:lnTo>
                  <a:cubicBezTo>
                    <a:pt x="2776" y="130781"/>
                    <a:pt x="0" y="128006"/>
                    <a:pt x="0" y="124582"/>
                  </a:cubicBezTo>
                  <a:lnTo>
                    <a:pt x="0" y="6199"/>
                  </a:lnTo>
                  <a:cubicBezTo>
                    <a:pt x="0" y="2776"/>
                    <a:pt x="2776" y="0"/>
                    <a:pt x="6199" y="0"/>
                  </a:cubicBezTo>
                  <a:close/>
                </a:path>
              </a:pathLst>
            </a:custGeom>
            <a:solidFill>
              <a:srgbClr val="F8CD4B"/>
            </a:solidFill>
            <a:ln cap="sq">
              <a:noFill/>
              <a:prstDash val="solid"/>
              <a:miter/>
            </a:ln>
          </p:spPr>
          <p:txBody>
            <a:bodyPr/>
            <a:lstStyle/>
            <a:p>
              <a:endParaRPr lang="en-US"/>
            </a:p>
          </p:txBody>
        </p:sp>
        <p:sp>
          <p:nvSpPr>
            <p:cNvPr id="21" name="TextBox 21"/>
            <p:cNvSpPr txBox="1"/>
            <p:nvPr/>
          </p:nvSpPr>
          <p:spPr>
            <a:xfrm>
              <a:off x="0" y="0"/>
              <a:ext cx="4275811" cy="130781"/>
            </a:xfrm>
            <a:prstGeom prst="rect">
              <a:avLst/>
            </a:prstGeom>
          </p:spPr>
          <p:txBody>
            <a:bodyPr lIns="50800" tIns="50800" rIns="50800" bIns="50800" rtlCol="0" anchor="ctr"/>
            <a:lstStyle/>
            <a:p>
              <a:pPr algn="ctr">
                <a:lnSpc>
                  <a:spcPts val="2520"/>
                </a:lnSpc>
              </a:pPr>
              <a:endParaRPr/>
            </a:p>
          </p:txBody>
        </p:sp>
      </p:grpSp>
      <p:grpSp>
        <p:nvGrpSpPr>
          <p:cNvPr id="22" name="Group 22"/>
          <p:cNvGrpSpPr/>
          <p:nvPr/>
        </p:nvGrpSpPr>
        <p:grpSpPr>
          <a:xfrm>
            <a:off x="1103278" y="5200650"/>
            <a:ext cx="16234721" cy="398685"/>
            <a:chOff x="0" y="0"/>
            <a:chExt cx="4275811" cy="105003"/>
          </a:xfrm>
        </p:grpSpPr>
        <p:sp>
          <p:nvSpPr>
            <p:cNvPr id="23" name="Freeform 23"/>
            <p:cNvSpPr/>
            <p:nvPr/>
          </p:nvSpPr>
          <p:spPr>
            <a:xfrm>
              <a:off x="0" y="0"/>
              <a:ext cx="4275811" cy="105003"/>
            </a:xfrm>
            <a:custGeom>
              <a:avLst/>
              <a:gdLst/>
              <a:ahLst/>
              <a:cxnLst/>
              <a:rect l="l" t="t" r="r" b="b"/>
              <a:pathLst>
                <a:path w="4275811" h="105003">
                  <a:moveTo>
                    <a:pt x="6199" y="0"/>
                  </a:moveTo>
                  <a:lnTo>
                    <a:pt x="4269612" y="0"/>
                  </a:lnTo>
                  <a:cubicBezTo>
                    <a:pt x="4273036" y="0"/>
                    <a:pt x="4275811" y="2776"/>
                    <a:pt x="4275811" y="6199"/>
                  </a:cubicBezTo>
                  <a:lnTo>
                    <a:pt x="4275811" y="98804"/>
                  </a:lnTo>
                  <a:cubicBezTo>
                    <a:pt x="4275811" y="102228"/>
                    <a:pt x="4273036" y="105003"/>
                    <a:pt x="4269612" y="105003"/>
                  </a:cubicBezTo>
                  <a:lnTo>
                    <a:pt x="6199" y="105003"/>
                  </a:lnTo>
                  <a:cubicBezTo>
                    <a:pt x="2776" y="105003"/>
                    <a:pt x="0" y="102228"/>
                    <a:pt x="0" y="98804"/>
                  </a:cubicBezTo>
                  <a:lnTo>
                    <a:pt x="0" y="6199"/>
                  </a:lnTo>
                  <a:cubicBezTo>
                    <a:pt x="0" y="2776"/>
                    <a:pt x="2776" y="0"/>
                    <a:pt x="6199" y="0"/>
                  </a:cubicBezTo>
                  <a:close/>
                </a:path>
              </a:pathLst>
            </a:custGeom>
            <a:solidFill>
              <a:srgbClr val="F8CD4B"/>
            </a:solidFill>
            <a:ln cap="sq">
              <a:noFill/>
              <a:prstDash val="solid"/>
              <a:miter/>
            </a:ln>
          </p:spPr>
          <p:txBody>
            <a:bodyPr/>
            <a:lstStyle/>
            <a:p>
              <a:endParaRPr lang="en-US"/>
            </a:p>
          </p:txBody>
        </p:sp>
        <p:sp>
          <p:nvSpPr>
            <p:cNvPr id="24" name="TextBox 24"/>
            <p:cNvSpPr txBox="1"/>
            <p:nvPr/>
          </p:nvSpPr>
          <p:spPr>
            <a:xfrm>
              <a:off x="0" y="0"/>
              <a:ext cx="4275811" cy="105003"/>
            </a:xfrm>
            <a:prstGeom prst="rect">
              <a:avLst/>
            </a:prstGeom>
          </p:spPr>
          <p:txBody>
            <a:bodyPr lIns="50800" tIns="50800" rIns="50800" bIns="50800" rtlCol="0" anchor="ctr"/>
            <a:lstStyle/>
            <a:p>
              <a:pPr algn="ctr">
                <a:lnSpc>
                  <a:spcPts val="2520"/>
                </a:lnSpc>
              </a:pPr>
              <a:endParaRPr/>
            </a:p>
          </p:txBody>
        </p:sp>
      </p:grpSp>
      <p:grpSp>
        <p:nvGrpSpPr>
          <p:cNvPr id="25" name="Group 25"/>
          <p:cNvGrpSpPr/>
          <p:nvPr/>
        </p:nvGrpSpPr>
        <p:grpSpPr>
          <a:xfrm>
            <a:off x="1096115" y="5656485"/>
            <a:ext cx="16234721" cy="463935"/>
            <a:chOff x="0" y="0"/>
            <a:chExt cx="4275811" cy="122189"/>
          </a:xfrm>
        </p:grpSpPr>
        <p:sp>
          <p:nvSpPr>
            <p:cNvPr id="26" name="Freeform 26"/>
            <p:cNvSpPr/>
            <p:nvPr/>
          </p:nvSpPr>
          <p:spPr>
            <a:xfrm>
              <a:off x="0" y="0"/>
              <a:ext cx="4275811" cy="122189"/>
            </a:xfrm>
            <a:custGeom>
              <a:avLst/>
              <a:gdLst/>
              <a:ahLst/>
              <a:cxnLst/>
              <a:rect l="l" t="t" r="r" b="b"/>
              <a:pathLst>
                <a:path w="4275811" h="122189">
                  <a:moveTo>
                    <a:pt x="6199" y="0"/>
                  </a:moveTo>
                  <a:lnTo>
                    <a:pt x="4269612" y="0"/>
                  </a:lnTo>
                  <a:cubicBezTo>
                    <a:pt x="4273036" y="0"/>
                    <a:pt x="4275811" y="2776"/>
                    <a:pt x="4275811" y="6199"/>
                  </a:cubicBezTo>
                  <a:lnTo>
                    <a:pt x="4275811" y="115989"/>
                  </a:lnTo>
                  <a:cubicBezTo>
                    <a:pt x="4275811" y="119413"/>
                    <a:pt x="4273036" y="122189"/>
                    <a:pt x="4269612" y="122189"/>
                  </a:cubicBezTo>
                  <a:lnTo>
                    <a:pt x="6199" y="122189"/>
                  </a:lnTo>
                  <a:cubicBezTo>
                    <a:pt x="2776" y="122189"/>
                    <a:pt x="0" y="119413"/>
                    <a:pt x="0" y="115989"/>
                  </a:cubicBezTo>
                  <a:lnTo>
                    <a:pt x="0" y="6199"/>
                  </a:lnTo>
                  <a:cubicBezTo>
                    <a:pt x="0" y="2776"/>
                    <a:pt x="2776" y="0"/>
                    <a:pt x="6199" y="0"/>
                  </a:cubicBezTo>
                  <a:close/>
                </a:path>
              </a:pathLst>
            </a:custGeom>
            <a:solidFill>
              <a:srgbClr val="F8CD4B"/>
            </a:solidFill>
            <a:ln cap="sq">
              <a:noFill/>
              <a:prstDash val="solid"/>
              <a:miter/>
            </a:ln>
          </p:spPr>
          <p:txBody>
            <a:bodyPr/>
            <a:lstStyle/>
            <a:p>
              <a:endParaRPr lang="en-US"/>
            </a:p>
          </p:txBody>
        </p:sp>
        <p:sp>
          <p:nvSpPr>
            <p:cNvPr id="27" name="TextBox 27"/>
            <p:cNvSpPr txBox="1"/>
            <p:nvPr/>
          </p:nvSpPr>
          <p:spPr>
            <a:xfrm>
              <a:off x="0" y="0"/>
              <a:ext cx="4275811" cy="122189"/>
            </a:xfrm>
            <a:prstGeom prst="rect">
              <a:avLst/>
            </a:prstGeom>
          </p:spPr>
          <p:txBody>
            <a:bodyPr lIns="50800" tIns="50800" rIns="50800" bIns="50800" rtlCol="0" anchor="ctr"/>
            <a:lstStyle/>
            <a:p>
              <a:pPr algn="ctr">
                <a:lnSpc>
                  <a:spcPts val="2520"/>
                </a:lnSpc>
              </a:pPr>
              <a:endParaRPr/>
            </a:p>
          </p:txBody>
        </p:sp>
      </p:grpSp>
      <p:grpSp>
        <p:nvGrpSpPr>
          <p:cNvPr id="28" name="Group 28"/>
          <p:cNvGrpSpPr/>
          <p:nvPr/>
        </p:nvGrpSpPr>
        <p:grpSpPr>
          <a:xfrm>
            <a:off x="1103278" y="6198232"/>
            <a:ext cx="16234721" cy="985932"/>
            <a:chOff x="0" y="0"/>
            <a:chExt cx="4275811" cy="259669"/>
          </a:xfrm>
        </p:grpSpPr>
        <p:sp>
          <p:nvSpPr>
            <p:cNvPr id="29" name="Freeform 29"/>
            <p:cNvSpPr/>
            <p:nvPr/>
          </p:nvSpPr>
          <p:spPr>
            <a:xfrm>
              <a:off x="0" y="0"/>
              <a:ext cx="4275811" cy="259669"/>
            </a:xfrm>
            <a:custGeom>
              <a:avLst/>
              <a:gdLst/>
              <a:ahLst/>
              <a:cxnLst/>
              <a:rect l="l" t="t" r="r" b="b"/>
              <a:pathLst>
                <a:path w="4275811" h="259669">
                  <a:moveTo>
                    <a:pt x="6199" y="0"/>
                  </a:moveTo>
                  <a:lnTo>
                    <a:pt x="4269612" y="0"/>
                  </a:lnTo>
                  <a:cubicBezTo>
                    <a:pt x="4273036" y="0"/>
                    <a:pt x="4275811" y="2776"/>
                    <a:pt x="4275811" y="6199"/>
                  </a:cubicBezTo>
                  <a:lnTo>
                    <a:pt x="4275811" y="253470"/>
                  </a:lnTo>
                  <a:cubicBezTo>
                    <a:pt x="4275811" y="256894"/>
                    <a:pt x="4273036" y="259669"/>
                    <a:pt x="4269612" y="259669"/>
                  </a:cubicBezTo>
                  <a:lnTo>
                    <a:pt x="6199" y="259669"/>
                  </a:lnTo>
                  <a:cubicBezTo>
                    <a:pt x="2776" y="259669"/>
                    <a:pt x="0" y="256894"/>
                    <a:pt x="0" y="253470"/>
                  </a:cubicBezTo>
                  <a:lnTo>
                    <a:pt x="0" y="6199"/>
                  </a:lnTo>
                  <a:cubicBezTo>
                    <a:pt x="0" y="2776"/>
                    <a:pt x="2776" y="0"/>
                    <a:pt x="6199" y="0"/>
                  </a:cubicBezTo>
                  <a:close/>
                </a:path>
              </a:pathLst>
            </a:custGeom>
            <a:solidFill>
              <a:srgbClr val="F8CD4B"/>
            </a:solidFill>
            <a:ln cap="sq">
              <a:noFill/>
              <a:prstDash val="solid"/>
              <a:miter/>
            </a:ln>
          </p:spPr>
          <p:txBody>
            <a:bodyPr/>
            <a:lstStyle/>
            <a:p>
              <a:endParaRPr lang="en-US"/>
            </a:p>
          </p:txBody>
        </p:sp>
        <p:sp>
          <p:nvSpPr>
            <p:cNvPr id="30" name="TextBox 30"/>
            <p:cNvSpPr txBox="1"/>
            <p:nvPr/>
          </p:nvSpPr>
          <p:spPr>
            <a:xfrm>
              <a:off x="0" y="0"/>
              <a:ext cx="4275811" cy="259669"/>
            </a:xfrm>
            <a:prstGeom prst="rect">
              <a:avLst/>
            </a:prstGeom>
          </p:spPr>
          <p:txBody>
            <a:bodyPr lIns="50800" tIns="50800" rIns="50800" bIns="50800" rtlCol="0" anchor="ctr"/>
            <a:lstStyle/>
            <a:p>
              <a:pPr algn="ctr">
                <a:lnSpc>
                  <a:spcPts val="2520"/>
                </a:lnSpc>
              </a:pPr>
              <a:endParaRPr/>
            </a:p>
          </p:txBody>
        </p:sp>
      </p:grpSp>
      <p:grpSp>
        <p:nvGrpSpPr>
          <p:cNvPr id="31" name="Group 31"/>
          <p:cNvGrpSpPr/>
          <p:nvPr/>
        </p:nvGrpSpPr>
        <p:grpSpPr>
          <a:xfrm>
            <a:off x="1143799" y="7260364"/>
            <a:ext cx="16234721" cy="414997"/>
            <a:chOff x="0" y="0"/>
            <a:chExt cx="4275811" cy="109300"/>
          </a:xfrm>
        </p:grpSpPr>
        <p:sp>
          <p:nvSpPr>
            <p:cNvPr id="32" name="Freeform 32"/>
            <p:cNvSpPr/>
            <p:nvPr/>
          </p:nvSpPr>
          <p:spPr>
            <a:xfrm>
              <a:off x="0" y="0"/>
              <a:ext cx="4275811" cy="109300"/>
            </a:xfrm>
            <a:custGeom>
              <a:avLst/>
              <a:gdLst/>
              <a:ahLst/>
              <a:cxnLst/>
              <a:rect l="l" t="t" r="r" b="b"/>
              <a:pathLst>
                <a:path w="4275811" h="109300">
                  <a:moveTo>
                    <a:pt x="6199" y="0"/>
                  </a:moveTo>
                  <a:lnTo>
                    <a:pt x="4269612" y="0"/>
                  </a:lnTo>
                  <a:cubicBezTo>
                    <a:pt x="4273036" y="0"/>
                    <a:pt x="4275811" y="2776"/>
                    <a:pt x="4275811" y="6199"/>
                  </a:cubicBezTo>
                  <a:lnTo>
                    <a:pt x="4275811" y="103100"/>
                  </a:lnTo>
                  <a:cubicBezTo>
                    <a:pt x="4275811" y="106524"/>
                    <a:pt x="4273036" y="109300"/>
                    <a:pt x="4269612" y="109300"/>
                  </a:cubicBezTo>
                  <a:lnTo>
                    <a:pt x="6199" y="109300"/>
                  </a:lnTo>
                  <a:cubicBezTo>
                    <a:pt x="4555" y="109300"/>
                    <a:pt x="2978" y="108647"/>
                    <a:pt x="1816" y="107484"/>
                  </a:cubicBezTo>
                  <a:cubicBezTo>
                    <a:pt x="653" y="106321"/>
                    <a:pt x="0" y="104745"/>
                    <a:pt x="0" y="103100"/>
                  </a:cubicBezTo>
                  <a:lnTo>
                    <a:pt x="0" y="6199"/>
                  </a:lnTo>
                  <a:cubicBezTo>
                    <a:pt x="0" y="2776"/>
                    <a:pt x="2776" y="0"/>
                    <a:pt x="6199" y="0"/>
                  </a:cubicBezTo>
                  <a:close/>
                </a:path>
              </a:pathLst>
            </a:custGeom>
            <a:solidFill>
              <a:srgbClr val="F8CD4B"/>
            </a:solidFill>
            <a:ln cap="sq">
              <a:noFill/>
              <a:prstDash val="solid"/>
              <a:miter/>
            </a:ln>
          </p:spPr>
          <p:txBody>
            <a:bodyPr/>
            <a:lstStyle/>
            <a:p>
              <a:endParaRPr lang="en-US"/>
            </a:p>
          </p:txBody>
        </p:sp>
        <p:sp>
          <p:nvSpPr>
            <p:cNvPr id="33" name="TextBox 33"/>
            <p:cNvSpPr txBox="1"/>
            <p:nvPr/>
          </p:nvSpPr>
          <p:spPr>
            <a:xfrm>
              <a:off x="0" y="0"/>
              <a:ext cx="4275811" cy="109300"/>
            </a:xfrm>
            <a:prstGeom prst="rect">
              <a:avLst/>
            </a:prstGeom>
          </p:spPr>
          <p:txBody>
            <a:bodyPr lIns="50800" tIns="50800" rIns="50800" bIns="50800" rtlCol="0" anchor="ctr"/>
            <a:lstStyle/>
            <a:p>
              <a:pPr algn="ctr">
                <a:lnSpc>
                  <a:spcPts val="2520"/>
                </a:lnSpc>
              </a:pPr>
              <a:endParaRPr/>
            </a:p>
          </p:txBody>
        </p:sp>
      </p:grpSp>
      <p:grpSp>
        <p:nvGrpSpPr>
          <p:cNvPr id="34" name="Group 34"/>
          <p:cNvGrpSpPr/>
          <p:nvPr/>
        </p:nvGrpSpPr>
        <p:grpSpPr>
          <a:xfrm>
            <a:off x="1143799" y="7751561"/>
            <a:ext cx="16234721" cy="445113"/>
            <a:chOff x="0" y="0"/>
            <a:chExt cx="4275811" cy="117231"/>
          </a:xfrm>
        </p:grpSpPr>
        <p:sp>
          <p:nvSpPr>
            <p:cNvPr id="35" name="Freeform 35"/>
            <p:cNvSpPr/>
            <p:nvPr/>
          </p:nvSpPr>
          <p:spPr>
            <a:xfrm>
              <a:off x="0" y="0"/>
              <a:ext cx="4275811" cy="117231"/>
            </a:xfrm>
            <a:custGeom>
              <a:avLst/>
              <a:gdLst/>
              <a:ahLst/>
              <a:cxnLst/>
              <a:rect l="l" t="t" r="r" b="b"/>
              <a:pathLst>
                <a:path w="4275811" h="117231">
                  <a:moveTo>
                    <a:pt x="6199" y="0"/>
                  </a:moveTo>
                  <a:lnTo>
                    <a:pt x="4269612" y="0"/>
                  </a:lnTo>
                  <a:cubicBezTo>
                    <a:pt x="4273036" y="0"/>
                    <a:pt x="4275811" y="2776"/>
                    <a:pt x="4275811" y="6199"/>
                  </a:cubicBezTo>
                  <a:lnTo>
                    <a:pt x="4275811" y="111032"/>
                  </a:lnTo>
                  <a:cubicBezTo>
                    <a:pt x="4275811" y="112676"/>
                    <a:pt x="4275158" y="114253"/>
                    <a:pt x="4273996" y="115416"/>
                  </a:cubicBezTo>
                  <a:cubicBezTo>
                    <a:pt x="4272833" y="116578"/>
                    <a:pt x="4271256" y="117231"/>
                    <a:pt x="4269612" y="117231"/>
                  </a:cubicBezTo>
                  <a:lnTo>
                    <a:pt x="6199" y="117231"/>
                  </a:lnTo>
                  <a:cubicBezTo>
                    <a:pt x="2776" y="117231"/>
                    <a:pt x="0" y="114456"/>
                    <a:pt x="0" y="111032"/>
                  </a:cubicBezTo>
                  <a:lnTo>
                    <a:pt x="0" y="6199"/>
                  </a:lnTo>
                  <a:cubicBezTo>
                    <a:pt x="0" y="2776"/>
                    <a:pt x="2776" y="0"/>
                    <a:pt x="6199" y="0"/>
                  </a:cubicBezTo>
                  <a:close/>
                </a:path>
              </a:pathLst>
            </a:custGeom>
            <a:solidFill>
              <a:srgbClr val="F8CD4B"/>
            </a:solidFill>
            <a:ln cap="sq">
              <a:noFill/>
              <a:prstDash val="solid"/>
              <a:miter/>
            </a:ln>
          </p:spPr>
          <p:txBody>
            <a:bodyPr/>
            <a:lstStyle/>
            <a:p>
              <a:endParaRPr lang="en-US"/>
            </a:p>
          </p:txBody>
        </p:sp>
        <p:sp>
          <p:nvSpPr>
            <p:cNvPr id="36" name="TextBox 36"/>
            <p:cNvSpPr txBox="1"/>
            <p:nvPr/>
          </p:nvSpPr>
          <p:spPr>
            <a:xfrm>
              <a:off x="0" y="0"/>
              <a:ext cx="4275811" cy="117231"/>
            </a:xfrm>
            <a:prstGeom prst="rect">
              <a:avLst/>
            </a:prstGeom>
          </p:spPr>
          <p:txBody>
            <a:bodyPr lIns="50800" tIns="50800" rIns="50800" bIns="50800" rtlCol="0" anchor="ctr"/>
            <a:lstStyle/>
            <a:p>
              <a:pPr algn="ctr">
                <a:lnSpc>
                  <a:spcPts val="2520"/>
                </a:lnSpc>
              </a:pPr>
              <a:endParaRPr/>
            </a:p>
          </p:txBody>
        </p:sp>
      </p:grpSp>
      <p:grpSp>
        <p:nvGrpSpPr>
          <p:cNvPr id="37" name="Group 37"/>
          <p:cNvGrpSpPr/>
          <p:nvPr/>
        </p:nvGrpSpPr>
        <p:grpSpPr>
          <a:xfrm>
            <a:off x="1143799" y="8242759"/>
            <a:ext cx="16234721" cy="445113"/>
            <a:chOff x="0" y="0"/>
            <a:chExt cx="4275811" cy="117231"/>
          </a:xfrm>
        </p:grpSpPr>
        <p:sp>
          <p:nvSpPr>
            <p:cNvPr id="38" name="Freeform 38"/>
            <p:cNvSpPr/>
            <p:nvPr/>
          </p:nvSpPr>
          <p:spPr>
            <a:xfrm>
              <a:off x="0" y="0"/>
              <a:ext cx="4275811" cy="117231"/>
            </a:xfrm>
            <a:custGeom>
              <a:avLst/>
              <a:gdLst/>
              <a:ahLst/>
              <a:cxnLst/>
              <a:rect l="l" t="t" r="r" b="b"/>
              <a:pathLst>
                <a:path w="4275811" h="117231">
                  <a:moveTo>
                    <a:pt x="6199" y="0"/>
                  </a:moveTo>
                  <a:lnTo>
                    <a:pt x="4269612" y="0"/>
                  </a:lnTo>
                  <a:cubicBezTo>
                    <a:pt x="4273036" y="0"/>
                    <a:pt x="4275811" y="2776"/>
                    <a:pt x="4275811" y="6199"/>
                  </a:cubicBezTo>
                  <a:lnTo>
                    <a:pt x="4275811" y="111032"/>
                  </a:lnTo>
                  <a:cubicBezTo>
                    <a:pt x="4275811" y="112676"/>
                    <a:pt x="4275158" y="114253"/>
                    <a:pt x="4273996" y="115416"/>
                  </a:cubicBezTo>
                  <a:cubicBezTo>
                    <a:pt x="4272833" y="116578"/>
                    <a:pt x="4271256" y="117231"/>
                    <a:pt x="4269612" y="117231"/>
                  </a:cubicBezTo>
                  <a:lnTo>
                    <a:pt x="6199" y="117231"/>
                  </a:lnTo>
                  <a:cubicBezTo>
                    <a:pt x="2776" y="117231"/>
                    <a:pt x="0" y="114456"/>
                    <a:pt x="0" y="111032"/>
                  </a:cubicBezTo>
                  <a:lnTo>
                    <a:pt x="0" y="6199"/>
                  </a:lnTo>
                  <a:cubicBezTo>
                    <a:pt x="0" y="2776"/>
                    <a:pt x="2776" y="0"/>
                    <a:pt x="6199" y="0"/>
                  </a:cubicBezTo>
                  <a:close/>
                </a:path>
              </a:pathLst>
            </a:custGeom>
            <a:solidFill>
              <a:srgbClr val="F8CD4B"/>
            </a:solidFill>
            <a:ln cap="sq">
              <a:noFill/>
              <a:prstDash val="solid"/>
              <a:miter/>
            </a:ln>
          </p:spPr>
          <p:txBody>
            <a:bodyPr/>
            <a:lstStyle/>
            <a:p>
              <a:endParaRPr lang="en-US"/>
            </a:p>
          </p:txBody>
        </p:sp>
        <p:sp>
          <p:nvSpPr>
            <p:cNvPr id="39" name="TextBox 39"/>
            <p:cNvSpPr txBox="1"/>
            <p:nvPr/>
          </p:nvSpPr>
          <p:spPr>
            <a:xfrm>
              <a:off x="0" y="0"/>
              <a:ext cx="4275811" cy="117231"/>
            </a:xfrm>
            <a:prstGeom prst="rect">
              <a:avLst/>
            </a:prstGeom>
          </p:spPr>
          <p:txBody>
            <a:bodyPr lIns="50800" tIns="50800" rIns="50800" bIns="50800" rtlCol="0" anchor="ctr"/>
            <a:lstStyle/>
            <a:p>
              <a:pPr algn="ctr">
                <a:lnSpc>
                  <a:spcPts val="2520"/>
                </a:lnSpc>
              </a:pPr>
              <a:endParaRPr/>
            </a:p>
          </p:txBody>
        </p:sp>
      </p:grpSp>
      <p:graphicFrame>
        <p:nvGraphicFramePr>
          <p:cNvPr id="40" name="Table 40"/>
          <p:cNvGraphicFramePr>
            <a:graphicFrameLocks noGrp="1"/>
          </p:cNvGraphicFramePr>
          <p:nvPr/>
        </p:nvGraphicFramePr>
        <p:xfrm>
          <a:off x="1143799" y="2951261"/>
          <a:ext cx="16172730" cy="6368576"/>
        </p:xfrm>
        <a:graphic>
          <a:graphicData uri="http://schemas.openxmlformats.org/drawingml/2006/table">
            <a:tbl>
              <a:tblPr rtl="1"/>
              <a:tblGrid>
                <a:gridCol w="5780324">
                  <a:extLst>
                    <a:ext uri="{9D8B030D-6E8A-4147-A177-3AD203B41FA5}">
                      <a16:colId xmlns:a16="http://schemas.microsoft.com/office/drawing/2014/main" val="20000"/>
                    </a:ext>
                  </a:extLst>
                </a:gridCol>
                <a:gridCol w="5561712">
                  <a:extLst>
                    <a:ext uri="{9D8B030D-6E8A-4147-A177-3AD203B41FA5}">
                      <a16:colId xmlns:a16="http://schemas.microsoft.com/office/drawing/2014/main" val="20001"/>
                    </a:ext>
                  </a:extLst>
                </a:gridCol>
                <a:gridCol w="4830694">
                  <a:extLst>
                    <a:ext uri="{9D8B030D-6E8A-4147-A177-3AD203B41FA5}">
                      <a16:colId xmlns:a16="http://schemas.microsoft.com/office/drawing/2014/main" val="20002"/>
                    </a:ext>
                  </a:extLst>
                </a:gridCol>
              </a:tblGrid>
              <a:tr h="638175">
                <a:tc>
                  <a:txBody>
                    <a:bodyPr/>
                    <a:lstStyle/>
                    <a:p>
                      <a:pPr algn="r" rtl="1">
                        <a:lnSpc>
                          <a:spcPts val="5760"/>
                        </a:lnSpc>
                        <a:defRPr/>
                      </a:pPr>
                      <a:r>
                        <a:rPr lang="ar-EG" sz="2400" b="1" spc="-11">
                          <a:solidFill>
                            <a:srgbClr val="000000"/>
                          </a:solidFill>
                          <a:latin typeface="Almarai Bold"/>
                          <a:ea typeface="Almarai Bold"/>
                          <a:cs typeface="Almarai Bold"/>
                          <a:sym typeface="Almarai Bold"/>
                          <a:rtl/>
                        </a:rPr>
                        <a:t>دراسة الجدوى الاقتصادية</a:t>
                      </a:r>
                      <a:endParaRPr lang="en-US" sz="1100"/>
                    </a:p>
                  </a:txBody>
                  <a:tcPr marL="44847" marR="44847" marT="44847" marB="44847" anchor="ctr">
                    <a:lnL w="0"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0" cap="flat" cmpd="sng" algn="ctr">
                      <a:solidFill>
                        <a:srgbClr val="545454"/>
                      </a:solidFill>
                      <a:prstDash val="solid"/>
                      <a:round/>
                      <a:headEnd type="none" w="med" len="med"/>
                      <a:tailEnd type="none" w="med" len="med"/>
                    </a:lnT>
                    <a:lnB w="4762" cap="flat" cmpd="sng" algn="ctr">
                      <a:solidFill>
                        <a:srgbClr val="545454"/>
                      </a:solidFill>
                      <a:prstDash val="solid"/>
                      <a:round/>
                      <a:headEnd type="none" w="med" len="med"/>
                      <a:tailEnd type="none" w="med" len="med"/>
                    </a:lnB>
                  </a:tcPr>
                </a:tc>
                <a:tc>
                  <a:txBody>
                    <a:bodyPr/>
                    <a:lstStyle/>
                    <a:p>
                      <a:pPr algn="r" rtl="1">
                        <a:lnSpc>
                          <a:spcPts val="5760"/>
                        </a:lnSpc>
                        <a:defRPr/>
                      </a:pPr>
                      <a:r>
                        <a:rPr lang="ar-EG" sz="2400" b="1" spc="-11">
                          <a:solidFill>
                            <a:srgbClr val="000000"/>
                          </a:solidFill>
                          <a:latin typeface="Almarai Bold"/>
                          <a:ea typeface="Almarai Bold"/>
                          <a:cs typeface="Almarai Bold"/>
                          <a:sym typeface="Almarai Bold"/>
                          <a:rtl/>
                        </a:rPr>
                        <a:t>نموذج الأعمال</a:t>
                      </a:r>
                      <a:endParaRPr lang="en-US" sz="1100"/>
                    </a:p>
                  </a:txBody>
                  <a:tcPr marL="44847" marR="44847" marT="44847" marB="44847" anchor="ctr">
                    <a:lnL w="4762"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0" cap="flat" cmpd="sng" algn="ctr">
                      <a:solidFill>
                        <a:srgbClr val="545454"/>
                      </a:solidFill>
                      <a:prstDash val="solid"/>
                      <a:round/>
                      <a:headEnd type="none" w="med" len="med"/>
                      <a:tailEnd type="none" w="med" len="med"/>
                    </a:lnT>
                    <a:lnB w="4762" cap="flat" cmpd="sng" algn="ctr">
                      <a:solidFill>
                        <a:srgbClr val="545454"/>
                      </a:solidFill>
                      <a:prstDash val="solid"/>
                      <a:round/>
                      <a:headEnd type="none" w="med" len="med"/>
                      <a:tailEnd type="none" w="med" len="med"/>
                    </a:lnB>
                  </a:tcPr>
                </a:tc>
                <a:tc>
                  <a:txBody>
                    <a:bodyPr/>
                    <a:lstStyle/>
                    <a:p>
                      <a:pPr algn="r" rtl="1">
                        <a:lnSpc>
                          <a:spcPts val="5760"/>
                        </a:lnSpc>
                        <a:defRPr/>
                      </a:pPr>
                      <a:r>
                        <a:rPr lang="ar-EG" sz="2400" b="1" spc="-11">
                          <a:solidFill>
                            <a:srgbClr val="000000"/>
                          </a:solidFill>
                          <a:latin typeface="Almarai Bold"/>
                          <a:ea typeface="Almarai Bold"/>
                          <a:cs typeface="Almarai Bold"/>
                          <a:sym typeface="Almarai Bold"/>
                          <a:rtl/>
                        </a:rPr>
                        <a:t>خطة المشروع</a:t>
                      </a:r>
                      <a:endParaRPr lang="en-US" sz="1100"/>
                    </a:p>
                  </a:txBody>
                  <a:tcPr marL="44847" marR="44847" marT="44847" marB="44847" anchor="ctr">
                    <a:lnL w="4762" cap="flat" cmpd="sng" algn="ctr">
                      <a:solidFill>
                        <a:srgbClr val="545454"/>
                      </a:solidFill>
                      <a:prstDash val="solid"/>
                      <a:round/>
                      <a:headEnd type="none" w="med" len="med"/>
                      <a:tailEnd type="none" w="med" len="med"/>
                    </a:lnL>
                    <a:lnR w="0" cap="flat" cmpd="sng" algn="ctr">
                      <a:solidFill>
                        <a:srgbClr val="545454"/>
                      </a:solidFill>
                      <a:prstDash val="solid"/>
                      <a:round/>
                      <a:headEnd type="none" w="med" len="med"/>
                      <a:tailEnd type="none" w="med" len="med"/>
                    </a:lnR>
                    <a:lnT w="0" cap="flat" cmpd="sng" algn="ctr">
                      <a:solidFill>
                        <a:srgbClr val="545454"/>
                      </a:solidFill>
                      <a:prstDash val="solid"/>
                      <a:round/>
                      <a:headEnd type="none" w="med" len="med"/>
                      <a:tailEnd type="none" w="med" len="med"/>
                    </a:lnT>
                    <a:lnB w="4762" cap="flat" cmpd="sng" algn="ctr">
                      <a:solidFill>
                        <a:srgbClr val="545454"/>
                      </a:solidFill>
                      <a:prstDash val="solid"/>
                      <a:round/>
                      <a:headEnd type="none" w="med" len="med"/>
                      <a:tailEnd type="none" w="med" len="med"/>
                    </a:lnB>
                  </a:tcPr>
                </a:tc>
                <a:extLst>
                  <a:ext uri="{0D108BD9-81ED-4DB2-BD59-A6C34878D82A}">
                    <a16:rowId xmlns:a16="http://schemas.microsoft.com/office/drawing/2014/main" val="10000"/>
                  </a:ext>
                </a:extLst>
              </a:tr>
              <a:tr h="1057275">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عملية جمع معلومات عن </a:t>
                      </a:r>
                      <a:r>
                        <a:rPr lang="ar-EG" sz="1800" b="1" u="sng" spc="-8">
                          <a:solidFill>
                            <a:srgbClr val="000000"/>
                          </a:solidFill>
                          <a:latin typeface="Almarai Bold"/>
                          <a:ea typeface="Almarai Bold"/>
                          <a:cs typeface="Almarai Bold"/>
                          <a:sym typeface="Almarai Bold"/>
                          <a:hlinkClick r:id="rId6" tooltip="https://ar.wikipedia.org/wiki/%D9%85%D8%B4%D8%B1%D9%88%D8%B9"/>
                          <a:rtl/>
                        </a:rPr>
                        <a:t>مشروع</a:t>
                      </a:r>
                      <a:r>
                        <a:rPr lang="ar-EG" sz="1800" b="1" spc="-8">
                          <a:solidFill>
                            <a:srgbClr val="000000"/>
                          </a:solidFill>
                          <a:latin typeface="Almarai Bold"/>
                          <a:ea typeface="Almarai Bold"/>
                          <a:cs typeface="Almarai Bold"/>
                          <a:sym typeface="Almarai Bold"/>
                          <a:rtl/>
                        </a:rPr>
                        <a:t> مقترح، ومن ثم تحليلها، لمعرفة إمكانية تنفيذه، وتقليل الأخطار  وربحية المشروع</a:t>
                      </a:r>
                      <a:endParaRPr lang="en-US" sz="1100"/>
                    </a:p>
                  </a:txBody>
                  <a:tcPr marL="44847" marR="44847" marT="44847" marB="44847" anchor="ctr">
                    <a:lnL w="0"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4762" cap="flat" cmpd="sng" algn="ctr">
                      <a:solidFill>
                        <a:srgbClr val="545454"/>
                      </a:solidFill>
                      <a:prstDash val="solid"/>
                      <a:round/>
                      <a:headEnd type="none" w="med" len="med"/>
                      <a:tailEnd type="none" w="med" len="med"/>
                    </a:lnT>
                    <a:lnB w="4762"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الأسلوب الذي تتبعه المنشأة في (إنشاء  قيمة ما) و(تحقيقها)  و(الاستفادة منها)</a:t>
                      </a:r>
                      <a:endParaRPr lang="en-US" sz="1100"/>
                    </a:p>
                  </a:txBody>
                  <a:tcPr marL="44847" marR="44847" marT="44847" marB="44847" anchor="ctr">
                    <a:lnL w="4762"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4762" cap="flat" cmpd="sng" algn="ctr">
                      <a:solidFill>
                        <a:srgbClr val="545454"/>
                      </a:solidFill>
                      <a:prstDash val="solid"/>
                      <a:round/>
                      <a:headEnd type="none" w="med" len="med"/>
                      <a:tailEnd type="none" w="med" len="med"/>
                    </a:lnT>
                    <a:lnB w="4762"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هي خارطة طريق تحوي دراسة تفصيلية لجميع جوانب المشروع للتمكن من تنفيذه.</a:t>
                      </a:r>
                      <a:endParaRPr lang="en-US" sz="1100"/>
                    </a:p>
                  </a:txBody>
                  <a:tcPr marL="44847" marR="44847" marT="44847" marB="44847" anchor="ctr">
                    <a:lnL w="4762" cap="flat" cmpd="sng" algn="ctr">
                      <a:solidFill>
                        <a:srgbClr val="545454"/>
                      </a:solidFill>
                      <a:prstDash val="solid"/>
                      <a:round/>
                      <a:headEnd type="none" w="med" len="med"/>
                      <a:tailEnd type="none" w="med" len="med"/>
                    </a:lnL>
                    <a:lnR w="0" cap="flat" cmpd="sng" algn="ctr">
                      <a:solidFill>
                        <a:srgbClr val="545454"/>
                      </a:solidFill>
                      <a:prstDash val="solid"/>
                      <a:round/>
                      <a:headEnd type="none" w="med" len="med"/>
                      <a:tailEnd type="none" w="med" len="med"/>
                    </a:lnR>
                    <a:lnT w="4762" cap="flat" cmpd="sng" algn="ctr">
                      <a:solidFill>
                        <a:srgbClr val="545454"/>
                      </a:solidFill>
                      <a:prstDash val="solid"/>
                      <a:round/>
                      <a:headEnd type="none" w="med" len="med"/>
                      <a:tailEnd type="none" w="med" len="med"/>
                    </a:lnT>
                    <a:lnB w="4762" cap="flat" cmpd="sng" algn="ctr">
                      <a:solidFill>
                        <a:srgbClr val="545454"/>
                      </a:solidFill>
                      <a:prstDash val="solid"/>
                      <a:round/>
                      <a:headEnd type="none" w="med" len="med"/>
                      <a:tailEnd type="none" w="med" len="med"/>
                    </a:lnB>
                  </a:tcPr>
                </a:tc>
                <a:extLst>
                  <a:ext uri="{0D108BD9-81ED-4DB2-BD59-A6C34878D82A}">
                    <a16:rowId xmlns:a16="http://schemas.microsoft.com/office/drawing/2014/main" val="10001"/>
                  </a:ext>
                </a:extLst>
              </a:tr>
              <a:tr h="504825">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تأتي قبل خطة المشروع  </a:t>
                      </a:r>
                      <a:endParaRPr lang="en-US" sz="1100"/>
                    </a:p>
                  </a:txBody>
                  <a:tcPr marL="44847" marR="44847" marT="44847" marB="44847" anchor="ctr">
                    <a:lnL w="0"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4762" cap="flat" cmpd="sng" algn="ctr">
                      <a:solidFill>
                        <a:srgbClr val="545454"/>
                      </a:solidFill>
                      <a:prstDash val="solid"/>
                      <a:round/>
                      <a:headEnd type="none" w="med" len="med"/>
                      <a:tailEnd type="none" w="med" len="med"/>
                    </a:lnT>
                    <a:lnB w="4762"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يأتي بعد دراسة الجدوى، وقبل بناء خطة المشروع.</a:t>
                      </a:r>
                      <a:endParaRPr lang="en-US" sz="1100"/>
                    </a:p>
                  </a:txBody>
                  <a:tcPr marL="44847" marR="44847" marT="44847" marB="44847" anchor="ctr">
                    <a:lnL w="4762"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4762" cap="flat" cmpd="sng" algn="ctr">
                      <a:solidFill>
                        <a:srgbClr val="545454"/>
                      </a:solidFill>
                      <a:prstDash val="solid"/>
                      <a:round/>
                      <a:headEnd type="none" w="med" len="med"/>
                      <a:tailEnd type="none" w="med" len="med"/>
                    </a:lnT>
                    <a:lnB w="4762"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تسبق بدء المشروع</a:t>
                      </a:r>
                      <a:endParaRPr lang="en-US" sz="1100"/>
                    </a:p>
                  </a:txBody>
                  <a:tcPr marL="44847" marR="44847" marT="44847" marB="44847" anchor="ctr">
                    <a:lnL w="4762" cap="flat" cmpd="sng" algn="ctr">
                      <a:solidFill>
                        <a:srgbClr val="545454"/>
                      </a:solidFill>
                      <a:prstDash val="solid"/>
                      <a:round/>
                      <a:headEnd type="none" w="med" len="med"/>
                      <a:tailEnd type="none" w="med" len="med"/>
                    </a:lnL>
                    <a:lnR w="0" cap="flat" cmpd="sng" algn="ctr">
                      <a:solidFill>
                        <a:srgbClr val="545454"/>
                      </a:solidFill>
                      <a:prstDash val="solid"/>
                      <a:round/>
                      <a:headEnd type="none" w="med" len="med"/>
                      <a:tailEnd type="none" w="med" len="med"/>
                    </a:lnR>
                    <a:lnT w="4762" cap="flat" cmpd="sng" algn="ctr">
                      <a:solidFill>
                        <a:srgbClr val="545454"/>
                      </a:solidFill>
                      <a:prstDash val="solid"/>
                      <a:round/>
                      <a:headEnd type="none" w="med" len="med"/>
                      <a:tailEnd type="none" w="med" len="med"/>
                    </a:lnT>
                    <a:lnB w="4762" cap="flat" cmpd="sng" algn="ctr">
                      <a:solidFill>
                        <a:srgbClr val="545454"/>
                      </a:solidFill>
                      <a:prstDash val="solid"/>
                      <a:round/>
                      <a:headEnd type="none" w="med" len="med"/>
                      <a:tailEnd type="none" w="med" len="med"/>
                    </a:lnB>
                  </a:tcPr>
                </a:tc>
                <a:extLst>
                  <a:ext uri="{0D108BD9-81ED-4DB2-BD59-A6C34878D82A}">
                    <a16:rowId xmlns:a16="http://schemas.microsoft.com/office/drawing/2014/main" val="10002"/>
                  </a:ext>
                </a:extLst>
              </a:tr>
              <a:tr h="504825">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الهدف تحديد جدوى إنشاء المشروع والتعرف على المعوقات.</a:t>
                      </a:r>
                      <a:endParaRPr lang="en-US" sz="1100"/>
                    </a:p>
                  </a:txBody>
                  <a:tcPr marL="44847" marR="44847" marT="44847" marB="44847" anchor="ctr">
                    <a:lnL w="0"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4762" cap="flat" cmpd="sng" algn="ctr">
                      <a:solidFill>
                        <a:srgbClr val="545454"/>
                      </a:solidFill>
                      <a:prstDash val="solid"/>
                      <a:round/>
                      <a:headEnd type="none" w="med" len="med"/>
                      <a:tailEnd type="none" w="med" len="med"/>
                    </a:lnT>
                    <a:lnB w="4762"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الهدف بناء صورة واضحة عن عناصر المشروع الأساسية</a:t>
                      </a:r>
                      <a:endParaRPr lang="en-US" sz="1100"/>
                    </a:p>
                  </a:txBody>
                  <a:tcPr marL="44847" marR="44847" marT="44847" marB="44847" anchor="ctr">
                    <a:lnL w="4762"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4762" cap="flat" cmpd="sng" algn="ctr">
                      <a:solidFill>
                        <a:srgbClr val="545454"/>
                      </a:solidFill>
                      <a:prstDash val="solid"/>
                      <a:round/>
                      <a:headEnd type="none" w="med" len="med"/>
                      <a:tailEnd type="none" w="med" len="med"/>
                    </a:lnT>
                    <a:lnB w="4762"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الهدف وضع خطة تفصيلية لكيفية تنفيذ المشروع. </a:t>
                      </a:r>
                      <a:endParaRPr lang="en-US" sz="1100"/>
                    </a:p>
                  </a:txBody>
                  <a:tcPr marL="44847" marR="44847" marT="44847" marB="44847" anchor="ctr">
                    <a:lnL w="4762" cap="flat" cmpd="sng" algn="ctr">
                      <a:solidFill>
                        <a:srgbClr val="545454"/>
                      </a:solidFill>
                      <a:prstDash val="solid"/>
                      <a:round/>
                      <a:headEnd type="none" w="med" len="med"/>
                      <a:tailEnd type="none" w="med" len="med"/>
                    </a:lnL>
                    <a:lnR w="0" cap="flat" cmpd="sng" algn="ctr">
                      <a:solidFill>
                        <a:srgbClr val="545454"/>
                      </a:solidFill>
                      <a:prstDash val="solid"/>
                      <a:round/>
                      <a:headEnd type="none" w="med" len="med"/>
                      <a:tailEnd type="none" w="med" len="med"/>
                    </a:lnR>
                    <a:lnT w="4762" cap="flat" cmpd="sng" algn="ctr">
                      <a:solidFill>
                        <a:srgbClr val="545454"/>
                      </a:solidFill>
                      <a:prstDash val="solid"/>
                      <a:round/>
                      <a:headEnd type="none" w="med" len="med"/>
                      <a:tailEnd type="none" w="med" len="med"/>
                    </a:lnT>
                    <a:lnB w="4762" cap="flat" cmpd="sng" algn="ctr">
                      <a:solidFill>
                        <a:srgbClr val="545454"/>
                      </a:solidFill>
                      <a:prstDash val="solid"/>
                      <a:round/>
                      <a:headEnd type="none" w="med" len="med"/>
                      <a:tailEnd type="none" w="med" len="med"/>
                    </a:lnB>
                  </a:tcPr>
                </a:tc>
                <a:extLst>
                  <a:ext uri="{0D108BD9-81ED-4DB2-BD59-A6C34878D82A}">
                    <a16:rowId xmlns:a16="http://schemas.microsoft.com/office/drawing/2014/main" val="10003"/>
                  </a:ext>
                </a:extLst>
              </a:tr>
              <a:tr h="504825">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أداة للمساعدة في اتخاذ القرار</a:t>
                      </a:r>
                      <a:endParaRPr lang="en-US" sz="1100"/>
                    </a:p>
                  </a:txBody>
                  <a:tcPr marL="44847" marR="44847" marT="44847" marB="44847" anchor="ctr">
                    <a:lnL w="0"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4762" cap="flat" cmpd="sng" algn="ctr">
                      <a:solidFill>
                        <a:srgbClr val="545454"/>
                      </a:solidFill>
                      <a:prstDash val="solid"/>
                      <a:round/>
                      <a:headEnd type="none" w="med" len="med"/>
                      <a:tailEnd type="none" w="med" len="med"/>
                    </a:lnT>
                    <a:lnB w="0"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أداة للمساعدة في اتخاذ القرار</a:t>
                      </a:r>
                      <a:endParaRPr lang="en-US" sz="1100"/>
                    </a:p>
                  </a:txBody>
                  <a:tcPr marL="44847" marR="44847" marT="44847" marB="44847" anchor="ctr">
                    <a:lnL w="4762"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4762" cap="flat" cmpd="sng" algn="ctr">
                      <a:solidFill>
                        <a:srgbClr val="545454"/>
                      </a:solidFill>
                      <a:prstDash val="solid"/>
                      <a:round/>
                      <a:headEnd type="none" w="med" len="med"/>
                      <a:tailEnd type="none" w="med" len="med"/>
                    </a:lnT>
                    <a:lnB w="0"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أداة للمساعدة في اتخاذ القرار</a:t>
                      </a:r>
                      <a:endParaRPr lang="en-US" sz="1100"/>
                    </a:p>
                  </a:txBody>
                  <a:tcPr marL="44847" marR="44847" marT="44847" marB="44847" anchor="ctr">
                    <a:lnL w="4762" cap="flat" cmpd="sng" algn="ctr">
                      <a:solidFill>
                        <a:srgbClr val="545454"/>
                      </a:solidFill>
                      <a:prstDash val="solid"/>
                      <a:round/>
                      <a:headEnd type="none" w="med" len="med"/>
                      <a:tailEnd type="none" w="med" len="med"/>
                    </a:lnL>
                    <a:lnR w="0" cap="flat" cmpd="sng" algn="ctr">
                      <a:solidFill>
                        <a:srgbClr val="545454"/>
                      </a:solidFill>
                      <a:prstDash val="solid"/>
                      <a:round/>
                      <a:headEnd type="none" w="med" len="med"/>
                      <a:tailEnd type="none" w="med" len="med"/>
                    </a:lnR>
                    <a:lnT w="4762" cap="flat" cmpd="sng" algn="ctr">
                      <a:solidFill>
                        <a:srgbClr val="545454"/>
                      </a:solidFill>
                      <a:prstDash val="solid"/>
                      <a:round/>
                      <a:headEnd type="none" w="med" len="med"/>
                      <a:tailEnd type="none" w="med" len="med"/>
                    </a:lnT>
                    <a:lnB w="0" cap="flat" cmpd="sng" algn="ctr">
                      <a:solidFill>
                        <a:srgbClr val="545454"/>
                      </a:solidFill>
                      <a:prstDash val="solid"/>
                      <a:round/>
                      <a:headEnd type="none" w="med" len="med"/>
                      <a:tailEnd type="none" w="med" len="med"/>
                    </a:lnB>
                  </a:tcPr>
                </a:tc>
                <a:extLst>
                  <a:ext uri="{0D108BD9-81ED-4DB2-BD59-A6C34878D82A}">
                    <a16:rowId xmlns:a16="http://schemas.microsoft.com/office/drawing/2014/main" val="10004"/>
                  </a:ext>
                </a:extLst>
              </a:tr>
              <a:tr h="1057275">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هي وثيقة تتضمن العديد من الصفحات، تتضمن الجوانب السوقية والإنتاجية والمالية.</a:t>
                      </a:r>
                      <a:endParaRPr lang="en-US" sz="1100"/>
                    </a:p>
                  </a:txBody>
                  <a:tcPr marL="44847" marR="44847" marT="44847" marB="44847" anchor="ctr">
                    <a:lnL w="0"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0" cap="flat" cmpd="sng" algn="ctr">
                      <a:solidFill>
                        <a:srgbClr val="545454"/>
                      </a:solidFill>
                      <a:prstDash val="solid"/>
                      <a:round/>
                      <a:headEnd type="none" w="med" len="med"/>
                      <a:tailEnd type="none" w="med" len="med"/>
                    </a:lnT>
                    <a:lnB w="0"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يتضمن أهم عناصر المشروع مع كتابتها في صفحة واحدة.</a:t>
                      </a:r>
                      <a:endParaRPr lang="en-US" sz="1100"/>
                    </a:p>
                  </a:txBody>
                  <a:tcPr marL="44847" marR="44847" marT="44847" marB="44847" anchor="ctr">
                    <a:lnL w="4762"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0" cap="flat" cmpd="sng" algn="ctr">
                      <a:solidFill>
                        <a:srgbClr val="545454"/>
                      </a:solidFill>
                      <a:prstDash val="solid"/>
                      <a:round/>
                      <a:headEnd type="none" w="med" len="med"/>
                      <a:tailEnd type="none" w="med" len="med"/>
                    </a:lnT>
                    <a:lnB w="0"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وثيقة تتضمن عدد كبير من الصفحات التي تحوي تفاصيل إنشاء المشروع.</a:t>
                      </a:r>
                      <a:endParaRPr lang="en-US" sz="1100"/>
                    </a:p>
                  </a:txBody>
                  <a:tcPr marL="44847" marR="44847" marT="44847" marB="44847" anchor="ctr">
                    <a:lnL w="4762" cap="flat" cmpd="sng" algn="ctr">
                      <a:solidFill>
                        <a:srgbClr val="545454"/>
                      </a:solidFill>
                      <a:prstDash val="solid"/>
                      <a:round/>
                      <a:headEnd type="none" w="med" len="med"/>
                      <a:tailEnd type="none" w="med" len="med"/>
                    </a:lnL>
                    <a:lnR w="0" cap="flat" cmpd="sng" algn="ctr">
                      <a:solidFill>
                        <a:srgbClr val="545454"/>
                      </a:solidFill>
                      <a:prstDash val="solid"/>
                      <a:round/>
                      <a:headEnd type="none" w="med" len="med"/>
                      <a:tailEnd type="none" w="med" len="med"/>
                    </a:lnR>
                    <a:lnT w="0" cap="flat" cmpd="sng" algn="ctr">
                      <a:solidFill>
                        <a:srgbClr val="545454"/>
                      </a:solidFill>
                      <a:prstDash val="solid"/>
                      <a:round/>
                      <a:headEnd type="none" w="med" len="med"/>
                      <a:tailEnd type="none" w="med" len="med"/>
                    </a:lnT>
                    <a:lnB w="0" cap="flat" cmpd="sng" algn="ctr">
                      <a:solidFill>
                        <a:srgbClr val="545454"/>
                      </a:solidFill>
                      <a:prstDash val="solid"/>
                      <a:round/>
                      <a:headEnd type="none" w="med" len="med"/>
                      <a:tailEnd type="none" w="med" len="med"/>
                    </a:lnB>
                  </a:tcPr>
                </a:tc>
                <a:extLst>
                  <a:ext uri="{0D108BD9-81ED-4DB2-BD59-A6C34878D82A}">
                    <a16:rowId xmlns:a16="http://schemas.microsoft.com/office/drawing/2014/main" val="10005"/>
                  </a:ext>
                </a:extLst>
              </a:tr>
              <a:tr h="504825">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طريقة سردية وتقرير</a:t>
                      </a:r>
                      <a:endParaRPr lang="en-US" sz="1100"/>
                    </a:p>
                  </a:txBody>
                  <a:tcPr marL="44847" marR="44847" marT="44847" marB="44847" anchor="ctr">
                    <a:lnL w="0"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0" cap="flat" cmpd="sng" algn="ctr">
                      <a:solidFill>
                        <a:srgbClr val="545454"/>
                      </a:solidFill>
                      <a:prstDash val="solid"/>
                      <a:round/>
                      <a:headEnd type="none" w="med" len="med"/>
                      <a:tailEnd type="none" w="med" len="med"/>
                    </a:lnT>
                    <a:lnB w="0"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طريقة بصرية تخطيطية</a:t>
                      </a:r>
                      <a:endParaRPr lang="en-US" sz="1100"/>
                    </a:p>
                  </a:txBody>
                  <a:tcPr marL="44847" marR="44847" marT="44847" marB="44847" anchor="ctr">
                    <a:lnL w="4762"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0" cap="flat" cmpd="sng" algn="ctr">
                      <a:solidFill>
                        <a:srgbClr val="545454"/>
                      </a:solidFill>
                      <a:prstDash val="solid"/>
                      <a:round/>
                      <a:headEnd type="none" w="med" len="med"/>
                      <a:tailEnd type="none" w="med" len="med"/>
                    </a:lnT>
                    <a:lnB w="0"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طريقة سردية وتوضيحية</a:t>
                      </a:r>
                      <a:endParaRPr lang="en-US" sz="1100"/>
                    </a:p>
                  </a:txBody>
                  <a:tcPr marL="44847" marR="44847" marT="44847" marB="44847" anchor="ctr">
                    <a:lnL w="4762" cap="flat" cmpd="sng" algn="ctr">
                      <a:solidFill>
                        <a:srgbClr val="545454"/>
                      </a:solidFill>
                      <a:prstDash val="solid"/>
                      <a:round/>
                      <a:headEnd type="none" w="med" len="med"/>
                      <a:tailEnd type="none" w="med" len="med"/>
                    </a:lnL>
                    <a:lnR w="0" cap="flat" cmpd="sng" algn="ctr">
                      <a:solidFill>
                        <a:srgbClr val="545454"/>
                      </a:solidFill>
                      <a:prstDash val="solid"/>
                      <a:round/>
                      <a:headEnd type="none" w="med" len="med"/>
                      <a:tailEnd type="none" w="med" len="med"/>
                    </a:lnR>
                    <a:lnT w="0" cap="flat" cmpd="sng" algn="ctr">
                      <a:solidFill>
                        <a:srgbClr val="545454"/>
                      </a:solidFill>
                      <a:prstDash val="solid"/>
                      <a:round/>
                      <a:headEnd type="none" w="med" len="med"/>
                      <a:tailEnd type="none" w="med" len="med"/>
                    </a:lnT>
                    <a:lnB w="0" cap="flat" cmpd="sng" algn="ctr">
                      <a:solidFill>
                        <a:srgbClr val="545454"/>
                      </a:solidFill>
                      <a:prstDash val="solid"/>
                      <a:round/>
                      <a:headEnd type="none" w="med" len="med"/>
                      <a:tailEnd type="none" w="med" len="med"/>
                    </a:lnB>
                  </a:tcPr>
                </a:tc>
                <a:extLst>
                  <a:ext uri="{0D108BD9-81ED-4DB2-BD59-A6C34878D82A}">
                    <a16:rowId xmlns:a16="http://schemas.microsoft.com/office/drawing/2014/main" val="10006"/>
                  </a:ext>
                </a:extLst>
              </a:tr>
              <a:tr h="504825">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تستخدم في المشاريع التقليدية</a:t>
                      </a:r>
                      <a:endParaRPr lang="en-US" sz="1100"/>
                    </a:p>
                  </a:txBody>
                  <a:tcPr marL="44847" marR="44847" marT="44847" marB="44847" anchor="ctr">
                    <a:lnL w="0"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0" cap="flat" cmpd="sng" algn="ctr">
                      <a:solidFill>
                        <a:srgbClr val="545454"/>
                      </a:solidFill>
                      <a:prstDash val="solid"/>
                      <a:round/>
                      <a:headEnd type="none" w="med" len="med"/>
                      <a:tailEnd type="none" w="med" len="med"/>
                    </a:lnT>
                    <a:lnB w="0"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خاصة بالمشاريع الابتكارية مثل تطبيقات الهواتف الذكية</a:t>
                      </a:r>
                      <a:endParaRPr lang="en-US" sz="1100"/>
                    </a:p>
                  </a:txBody>
                  <a:tcPr marL="44847" marR="44847" marT="44847" marB="44847" anchor="ctr">
                    <a:lnL w="4762"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0" cap="flat" cmpd="sng" algn="ctr">
                      <a:solidFill>
                        <a:srgbClr val="545454"/>
                      </a:solidFill>
                      <a:prstDash val="solid"/>
                      <a:round/>
                      <a:headEnd type="none" w="med" len="med"/>
                      <a:tailEnd type="none" w="med" len="med"/>
                    </a:lnT>
                    <a:lnB w="0"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تستخدم في المشاريع التقليدية والابتكارية</a:t>
                      </a:r>
                      <a:endParaRPr lang="en-US" sz="1100"/>
                    </a:p>
                  </a:txBody>
                  <a:tcPr marL="44847" marR="44847" marT="44847" marB="44847" anchor="ctr">
                    <a:lnL w="4762" cap="flat" cmpd="sng" algn="ctr">
                      <a:solidFill>
                        <a:srgbClr val="545454"/>
                      </a:solidFill>
                      <a:prstDash val="solid"/>
                      <a:round/>
                      <a:headEnd type="none" w="med" len="med"/>
                      <a:tailEnd type="none" w="med" len="med"/>
                    </a:lnL>
                    <a:lnR w="0" cap="flat" cmpd="sng" algn="ctr">
                      <a:solidFill>
                        <a:srgbClr val="545454"/>
                      </a:solidFill>
                      <a:prstDash val="solid"/>
                      <a:round/>
                      <a:headEnd type="none" w="med" len="med"/>
                      <a:tailEnd type="none" w="med" len="med"/>
                    </a:lnR>
                    <a:lnT w="0" cap="flat" cmpd="sng" algn="ctr">
                      <a:solidFill>
                        <a:srgbClr val="545454"/>
                      </a:solidFill>
                      <a:prstDash val="solid"/>
                      <a:round/>
                      <a:headEnd type="none" w="med" len="med"/>
                      <a:tailEnd type="none" w="med" len="med"/>
                    </a:lnT>
                    <a:lnB w="0" cap="flat" cmpd="sng" algn="ctr">
                      <a:solidFill>
                        <a:srgbClr val="545454"/>
                      </a:solidFill>
                      <a:prstDash val="solid"/>
                      <a:round/>
                      <a:headEnd type="none" w="med" len="med"/>
                      <a:tailEnd type="none" w="med" len="med"/>
                    </a:lnB>
                  </a:tcPr>
                </a:tc>
                <a:extLst>
                  <a:ext uri="{0D108BD9-81ED-4DB2-BD59-A6C34878D82A}">
                    <a16:rowId xmlns:a16="http://schemas.microsoft.com/office/drawing/2014/main" val="10007"/>
                  </a:ext>
                </a:extLst>
              </a:tr>
              <a:tr h="504825">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للإجابة على سؤال: هل تنفيذ المشروع مربح؟</a:t>
                      </a:r>
                      <a:endParaRPr lang="en-US" sz="1100"/>
                    </a:p>
                  </a:txBody>
                  <a:tcPr marL="44847" marR="44847" marT="44847" marB="44847" anchor="ctr">
                    <a:lnL w="0"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0" cap="flat" cmpd="sng" algn="ctr">
                      <a:solidFill>
                        <a:srgbClr val="545454"/>
                      </a:solidFill>
                      <a:prstDash val="solid"/>
                      <a:round/>
                      <a:headEnd type="none" w="med" len="med"/>
                      <a:tailEnd type="none" w="med" len="med"/>
                    </a:lnT>
                    <a:lnB w="0"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للإجابة على سؤال: ما الذي يجب أن نقدمه أو نعمله؟</a:t>
                      </a:r>
                      <a:endParaRPr lang="en-US" sz="1100"/>
                    </a:p>
                  </a:txBody>
                  <a:tcPr marL="44847" marR="44847" marT="44847" marB="44847" anchor="ctr">
                    <a:lnL w="4762" cap="flat" cmpd="sng" algn="ctr">
                      <a:solidFill>
                        <a:srgbClr val="545454"/>
                      </a:solidFill>
                      <a:prstDash val="solid"/>
                      <a:round/>
                      <a:headEnd type="none" w="med" len="med"/>
                      <a:tailEnd type="none" w="med" len="med"/>
                    </a:lnL>
                    <a:lnR w="4762" cap="flat" cmpd="sng" algn="ctr">
                      <a:solidFill>
                        <a:srgbClr val="545454"/>
                      </a:solidFill>
                      <a:prstDash val="solid"/>
                      <a:round/>
                      <a:headEnd type="none" w="med" len="med"/>
                      <a:tailEnd type="none" w="med" len="med"/>
                    </a:lnR>
                    <a:lnT w="0" cap="flat" cmpd="sng" algn="ctr">
                      <a:solidFill>
                        <a:srgbClr val="545454"/>
                      </a:solidFill>
                      <a:prstDash val="solid"/>
                      <a:round/>
                      <a:headEnd type="none" w="med" len="med"/>
                      <a:tailEnd type="none" w="med" len="med"/>
                    </a:lnT>
                    <a:lnB w="0" cap="flat" cmpd="sng" algn="ctr">
                      <a:solidFill>
                        <a:srgbClr val="545454"/>
                      </a:solidFill>
                      <a:prstDash val="solid"/>
                      <a:round/>
                      <a:headEnd type="none" w="med" len="med"/>
                      <a:tailEnd type="none" w="med" len="med"/>
                    </a:lnB>
                  </a:tcPr>
                </a:tc>
                <a:tc>
                  <a:txBody>
                    <a:bodyPr/>
                    <a:lstStyle/>
                    <a:p>
                      <a:pPr algn="r" rtl="1">
                        <a:lnSpc>
                          <a:spcPts val="4320"/>
                        </a:lnSpc>
                        <a:defRPr/>
                      </a:pPr>
                      <a:r>
                        <a:rPr lang="ar-EG" sz="1800" b="1" spc="-8">
                          <a:solidFill>
                            <a:srgbClr val="000000"/>
                          </a:solidFill>
                          <a:latin typeface="Almarai Bold"/>
                          <a:ea typeface="Almarai Bold"/>
                          <a:cs typeface="Almarai Bold"/>
                          <a:sym typeface="Almarai Bold"/>
                          <a:rtl/>
                        </a:rPr>
                        <a:t>للإجابة على سؤال: كيف سننفذ العمل أو نديره؟</a:t>
                      </a:r>
                      <a:endParaRPr lang="en-US" sz="1100"/>
                    </a:p>
                  </a:txBody>
                  <a:tcPr marL="44847" marR="44847" marT="44847" marB="44847" anchor="ctr">
                    <a:lnL w="4762" cap="flat" cmpd="sng" algn="ctr">
                      <a:solidFill>
                        <a:srgbClr val="545454"/>
                      </a:solidFill>
                      <a:prstDash val="solid"/>
                      <a:round/>
                      <a:headEnd type="none" w="med" len="med"/>
                      <a:tailEnd type="none" w="med" len="med"/>
                    </a:lnL>
                    <a:lnR w="0" cap="flat" cmpd="sng" algn="ctr">
                      <a:solidFill>
                        <a:srgbClr val="545454"/>
                      </a:solidFill>
                      <a:prstDash val="solid"/>
                      <a:round/>
                      <a:headEnd type="none" w="med" len="med"/>
                      <a:tailEnd type="none" w="med" len="med"/>
                    </a:lnR>
                    <a:lnT w="0" cap="flat" cmpd="sng" algn="ctr">
                      <a:solidFill>
                        <a:srgbClr val="545454"/>
                      </a:solidFill>
                      <a:prstDash val="solid"/>
                      <a:round/>
                      <a:headEnd type="none" w="med" len="med"/>
                      <a:tailEnd type="none" w="med" len="med"/>
                    </a:lnT>
                    <a:lnB w="0" cap="flat" cmpd="sng" algn="ctr">
                      <a:solidFill>
                        <a:srgbClr val="545454"/>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5600621" y="2208766"/>
            <a:ext cx="7254324" cy="6900676"/>
          </a:xfrm>
          <a:custGeom>
            <a:avLst/>
            <a:gdLst/>
            <a:ahLst/>
            <a:cxnLst/>
            <a:rect l="l" t="t" r="r" b="b"/>
            <a:pathLst>
              <a:path w="7254324" h="6900676">
                <a:moveTo>
                  <a:pt x="0" y="0"/>
                </a:moveTo>
                <a:lnTo>
                  <a:pt x="7254324" y="0"/>
                </a:lnTo>
                <a:lnTo>
                  <a:pt x="7254324" y="6900676"/>
                </a:lnTo>
                <a:lnTo>
                  <a:pt x="0" y="69006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2" name="TextBox 12"/>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ابتكار نموذج الأعمال</a:t>
            </a:r>
          </a:p>
        </p:txBody>
      </p:sp>
      <p:sp>
        <p:nvSpPr>
          <p:cNvPr id="13" name="TextBox 13"/>
          <p:cNvSpPr txBox="1"/>
          <p:nvPr/>
        </p:nvSpPr>
        <p:spPr>
          <a:xfrm>
            <a:off x="8368682" y="5303564"/>
            <a:ext cx="1718201" cy="1519182"/>
          </a:xfrm>
          <a:prstGeom prst="rect">
            <a:avLst/>
          </a:prstGeom>
        </p:spPr>
        <p:txBody>
          <a:bodyPr lIns="0" tIns="0" rIns="0" bIns="0" rtlCol="0" anchor="t">
            <a:spAutoFit/>
          </a:bodyPr>
          <a:lstStyle/>
          <a:p>
            <a:pPr algn="ctr">
              <a:lnSpc>
                <a:spcPts val="3946"/>
              </a:lnSpc>
            </a:pPr>
            <a:r>
              <a:rPr lang="ar-EG" sz="3132" b="1" spc="32">
                <a:solidFill>
                  <a:srgbClr val="000000"/>
                </a:solidFill>
                <a:latin typeface="Almarai Bold"/>
                <a:ea typeface="Almarai Bold"/>
                <a:cs typeface="Almarai Bold"/>
                <a:sym typeface="Almarai Bold"/>
                <a:rtl/>
              </a:rPr>
              <a:t>ابتكار نموذج الأعمال</a:t>
            </a:r>
          </a:p>
        </p:txBody>
      </p:sp>
      <p:sp>
        <p:nvSpPr>
          <p:cNvPr id="14" name="TextBox 14"/>
          <p:cNvSpPr txBox="1"/>
          <p:nvPr/>
        </p:nvSpPr>
        <p:spPr>
          <a:xfrm>
            <a:off x="10557147" y="4885449"/>
            <a:ext cx="2053791" cy="884301"/>
          </a:xfrm>
          <a:prstGeom prst="rect">
            <a:avLst/>
          </a:prstGeom>
        </p:spPr>
        <p:txBody>
          <a:bodyPr lIns="0" tIns="0" rIns="0" bIns="0" rtlCol="0" anchor="t">
            <a:spAutoFit/>
          </a:bodyPr>
          <a:lstStyle/>
          <a:p>
            <a:pPr algn="ctr">
              <a:lnSpc>
                <a:spcPts val="3402"/>
              </a:lnSpc>
            </a:pPr>
            <a:r>
              <a:rPr lang="ar-EG" sz="2700" b="1" spc="27">
                <a:solidFill>
                  <a:srgbClr val="000000"/>
                </a:solidFill>
                <a:latin typeface="Almarai Bold"/>
                <a:ea typeface="Almarai Bold"/>
                <a:cs typeface="Almarai Bold"/>
                <a:sym typeface="Almarai Bold"/>
                <a:rtl/>
              </a:rPr>
              <a:t>مكونات الأعمال</a:t>
            </a:r>
          </a:p>
        </p:txBody>
      </p:sp>
      <p:sp>
        <p:nvSpPr>
          <p:cNvPr id="15" name="TextBox 15"/>
          <p:cNvSpPr txBox="1"/>
          <p:nvPr/>
        </p:nvSpPr>
        <p:spPr>
          <a:xfrm>
            <a:off x="7817765" y="3277248"/>
            <a:ext cx="2917007" cy="884301"/>
          </a:xfrm>
          <a:prstGeom prst="rect">
            <a:avLst/>
          </a:prstGeom>
        </p:spPr>
        <p:txBody>
          <a:bodyPr lIns="0" tIns="0" rIns="0" bIns="0" rtlCol="0" anchor="t">
            <a:spAutoFit/>
          </a:bodyPr>
          <a:lstStyle/>
          <a:p>
            <a:pPr algn="ctr">
              <a:lnSpc>
                <a:spcPts val="3402"/>
              </a:lnSpc>
            </a:pPr>
            <a:r>
              <a:rPr lang="ar-EG" sz="2700" b="1" spc="27">
                <a:solidFill>
                  <a:srgbClr val="000000"/>
                </a:solidFill>
                <a:latin typeface="Almarai Bold"/>
                <a:ea typeface="Almarai Bold"/>
                <a:cs typeface="Almarai Bold"/>
                <a:sym typeface="Almarai Bold"/>
                <a:rtl/>
              </a:rPr>
              <a:t>تصنيع أعمال الخدمات</a:t>
            </a:r>
          </a:p>
        </p:txBody>
      </p:sp>
      <p:sp>
        <p:nvSpPr>
          <p:cNvPr id="16" name="TextBox 16"/>
          <p:cNvSpPr txBox="1"/>
          <p:nvPr/>
        </p:nvSpPr>
        <p:spPr>
          <a:xfrm>
            <a:off x="6303079" y="5094776"/>
            <a:ext cx="1367516" cy="446151"/>
          </a:xfrm>
          <a:prstGeom prst="rect">
            <a:avLst/>
          </a:prstGeom>
        </p:spPr>
        <p:txBody>
          <a:bodyPr lIns="0" tIns="0" rIns="0" bIns="0" rtlCol="0" anchor="t">
            <a:spAutoFit/>
          </a:bodyPr>
          <a:lstStyle/>
          <a:p>
            <a:pPr algn="ctr">
              <a:lnSpc>
                <a:spcPts val="3402"/>
              </a:lnSpc>
            </a:pPr>
            <a:r>
              <a:rPr lang="en-US" sz="2700" b="1" spc="27">
                <a:solidFill>
                  <a:srgbClr val="000000"/>
                </a:solidFill>
                <a:latin typeface="Almarai Bold"/>
                <a:ea typeface="Almarai Bold"/>
                <a:cs typeface="Almarai Bold"/>
                <a:sym typeface="Almarai Bold"/>
              </a:rPr>
              <a:t>OGSM</a:t>
            </a:r>
          </a:p>
        </p:txBody>
      </p:sp>
      <p:sp>
        <p:nvSpPr>
          <p:cNvPr id="17" name="TextBox 17"/>
          <p:cNvSpPr txBox="1"/>
          <p:nvPr/>
        </p:nvSpPr>
        <p:spPr>
          <a:xfrm>
            <a:off x="6986837" y="7542993"/>
            <a:ext cx="1661856" cy="884301"/>
          </a:xfrm>
          <a:prstGeom prst="rect">
            <a:avLst/>
          </a:prstGeom>
        </p:spPr>
        <p:txBody>
          <a:bodyPr lIns="0" tIns="0" rIns="0" bIns="0" rtlCol="0" anchor="t">
            <a:spAutoFit/>
          </a:bodyPr>
          <a:lstStyle/>
          <a:p>
            <a:pPr algn="ctr">
              <a:lnSpc>
                <a:spcPts val="3402"/>
              </a:lnSpc>
            </a:pPr>
            <a:r>
              <a:rPr lang="ar-EG" sz="2700" b="1" spc="27">
                <a:solidFill>
                  <a:srgbClr val="000000"/>
                </a:solidFill>
                <a:latin typeface="Almarai Bold"/>
                <a:ea typeface="Almarai Bold"/>
                <a:cs typeface="Almarai Bold"/>
                <a:sym typeface="Almarai Bold"/>
                <a:rtl/>
              </a:rPr>
              <a:t>أودسي </a:t>
            </a:r>
            <a:r>
              <a:rPr lang="en-US" sz="2700" b="1" spc="27">
                <a:solidFill>
                  <a:srgbClr val="000000"/>
                </a:solidFill>
                <a:latin typeface="Almarai Bold"/>
                <a:ea typeface="Almarai Bold"/>
                <a:cs typeface="Almarai Bold"/>
                <a:sym typeface="Almarai Bold"/>
              </a:rPr>
              <a:t>3.14</a:t>
            </a:r>
          </a:p>
        </p:txBody>
      </p:sp>
      <p:sp>
        <p:nvSpPr>
          <p:cNvPr id="18" name="TextBox 18"/>
          <p:cNvSpPr txBox="1"/>
          <p:nvPr/>
        </p:nvSpPr>
        <p:spPr>
          <a:xfrm>
            <a:off x="9227783" y="7542993"/>
            <a:ext cx="2565949" cy="884301"/>
          </a:xfrm>
          <a:prstGeom prst="rect">
            <a:avLst/>
          </a:prstGeom>
        </p:spPr>
        <p:txBody>
          <a:bodyPr lIns="0" tIns="0" rIns="0" bIns="0" rtlCol="0" anchor="t">
            <a:spAutoFit/>
          </a:bodyPr>
          <a:lstStyle/>
          <a:p>
            <a:pPr algn="ctr">
              <a:lnSpc>
                <a:spcPts val="3402"/>
              </a:lnSpc>
            </a:pPr>
            <a:r>
              <a:rPr lang="ar-EG" sz="2700" b="1" spc="27">
                <a:solidFill>
                  <a:srgbClr val="000000"/>
                </a:solidFill>
                <a:latin typeface="Almarai Bold"/>
                <a:ea typeface="Almarai Bold"/>
                <a:cs typeface="Almarai Bold"/>
                <a:sym typeface="Almarai Bold"/>
                <a:rtl/>
              </a:rPr>
              <a:t>لوحة نموذج الأعمال</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8942611" y="2922266"/>
            <a:ext cx="7261862" cy="5378827"/>
            <a:chOff x="0" y="0"/>
            <a:chExt cx="1912589" cy="1416646"/>
          </a:xfrm>
        </p:grpSpPr>
        <p:sp>
          <p:nvSpPr>
            <p:cNvPr id="10" name="Freeform 10"/>
            <p:cNvSpPr/>
            <p:nvPr/>
          </p:nvSpPr>
          <p:spPr>
            <a:xfrm>
              <a:off x="0" y="0"/>
              <a:ext cx="1912589" cy="1416646"/>
            </a:xfrm>
            <a:custGeom>
              <a:avLst/>
              <a:gdLst/>
              <a:ahLst/>
              <a:cxnLst/>
              <a:rect l="l" t="t" r="r" b="b"/>
              <a:pathLst>
                <a:path w="1912589" h="1416646">
                  <a:moveTo>
                    <a:pt x="33049" y="0"/>
                  </a:moveTo>
                  <a:lnTo>
                    <a:pt x="1879540" y="0"/>
                  </a:lnTo>
                  <a:cubicBezTo>
                    <a:pt x="1888305" y="0"/>
                    <a:pt x="1896711" y="3482"/>
                    <a:pt x="1902909" y="9680"/>
                  </a:cubicBezTo>
                  <a:cubicBezTo>
                    <a:pt x="1909107" y="15878"/>
                    <a:pt x="1912589" y="24284"/>
                    <a:pt x="1912589" y="33049"/>
                  </a:cubicBezTo>
                  <a:lnTo>
                    <a:pt x="1912589" y="1383596"/>
                  </a:lnTo>
                  <a:cubicBezTo>
                    <a:pt x="1912589" y="1401849"/>
                    <a:pt x="1897793" y="1416646"/>
                    <a:pt x="1879540" y="1416646"/>
                  </a:cubicBezTo>
                  <a:lnTo>
                    <a:pt x="33049" y="1416646"/>
                  </a:lnTo>
                  <a:cubicBezTo>
                    <a:pt x="14797" y="1416646"/>
                    <a:pt x="0" y="1401849"/>
                    <a:pt x="0" y="1383596"/>
                  </a:cubicBezTo>
                  <a:lnTo>
                    <a:pt x="0" y="33049"/>
                  </a:lnTo>
                  <a:cubicBezTo>
                    <a:pt x="0" y="14797"/>
                    <a:pt x="14797" y="0"/>
                    <a:pt x="33049" y="0"/>
                  </a:cubicBezTo>
                  <a:close/>
                </a:path>
              </a:pathLst>
            </a:custGeom>
            <a:solidFill>
              <a:srgbClr val="F2F2F2"/>
            </a:solidFill>
            <a:ln w="19050" cap="rnd">
              <a:solidFill>
                <a:srgbClr val="00B050"/>
              </a:solidFill>
              <a:prstDash val="lgDash"/>
              <a:round/>
            </a:ln>
          </p:spPr>
          <p:txBody>
            <a:bodyPr/>
            <a:lstStyle/>
            <a:p>
              <a:endParaRPr lang="en-US"/>
            </a:p>
          </p:txBody>
        </p:sp>
        <p:sp>
          <p:nvSpPr>
            <p:cNvPr id="11" name="TextBox 11"/>
            <p:cNvSpPr txBox="1"/>
            <p:nvPr/>
          </p:nvSpPr>
          <p:spPr>
            <a:xfrm>
              <a:off x="0" y="-9525"/>
              <a:ext cx="1912589" cy="1426171"/>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2160651" y="3705794"/>
            <a:ext cx="4938998" cy="5296512"/>
          </a:xfrm>
          <a:custGeom>
            <a:avLst/>
            <a:gdLst/>
            <a:ahLst/>
            <a:cxnLst/>
            <a:rect l="l" t="t" r="r" b="b"/>
            <a:pathLst>
              <a:path w="4938998" h="5296512">
                <a:moveTo>
                  <a:pt x="0" y="0"/>
                </a:moveTo>
                <a:lnTo>
                  <a:pt x="4938997" y="0"/>
                </a:lnTo>
                <a:lnTo>
                  <a:pt x="4938997" y="5296512"/>
                </a:lnTo>
                <a:lnTo>
                  <a:pt x="0" y="52965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5" name="TextBox 15"/>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ابتكار نموذج الأعمال</a:t>
            </a:r>
          </a:p>
        </p:txBody>
      </p:sp>
      <p:sp>
        <p:nvSpPr>
          <p:cNvPr id="16" name="TextBox 16"/>
          <p:cNvSpPr txBox="1"/>
          <p:nvPr/>
        </p:nvSpPr>
        <p:spPr>
          <a:xfrm>
            <a:off x="5662337" y="2134436"/>
            <a:ext cx="10542137" cy="5562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أوديسي </a:t>
            </a:r>
            <a:r>
              <a:rPr lang="en-US" sz="2895" b="1" spc="29">
                <a:solidFill>
                  <a:srgbClr val="000000"/>
                </a:solidFill>
                <a:latin typeface="Almarai Bold"/>
                <a:ea typeface="Almarai Bold"/>
                <a:cs typeface="Almarai Bold"/>
                <a:sym typeface="Almarai Bold"/>
              </a:rPr>
              <a:t>3.14</a:t>
            </a:r>
            <a:r>
              <a:rPr lang="ar-EG" sz="2895" b="1" spc="29">
                <a:solidFill>
                  <a:srgbClr val="000000"/>
                </a:solidFill>
                <a:latin typeface="Almarai Bold"/>
                <a:ea typeface="Almarai Bold"/>
                <a:cs typeface="Almarai Bold"/>
                <a:sym typeface="Almarai Bold"/>
                <a:rtl/>
              </a:rPr>
              <a:t> (</a:t>
            </a:r>
            <a:r>
              <a:rPr lang="en-US" sz="2895" b="1" spc="29">
                <a:solidFill>
                  <a:srgbClr val="000000"/>
                </a:solidFill>
                <a:latin typeface="Almarai Bold"/>
                <a:ea typeface="Almarai Bold"/>
                <a:cs typeface="Almarai Bold"/>
                <a:sym typeface="Almarai Bold"/>
              </a:rPr>
              <a:t>Odyssey 3.14</a:t>
            </a:r>
            <a:r>
              <a:rPr lang="ar-EG" sz="2895" b="1" spc="29">
                <a:solidFill>
                  <a:srgbClr val="000000"/>
                </a:solidFill>
                <a:latin typeface="Almarai Bold"/>
                <a:ea typeface="Almarai Bold"/>
                <a:cs typeface="Almarai Bold"/>
                <a:sym typeface="Almarai Bold"/>
                <a:rtl/>
              </a:rPr>
              <a:t>) )</a:t>
            </a:r>
          </a:p>
        </p:txBody>
      </p:sp>
      <p:sp>
        <p:nvSpPr>
          <p:cNvPr id="17" name="TextBox 17"/>
          <p:cNvSpPr txBox="1"/>
          <p:nvPr/>
        </p:nvSpPr>
        <p:spPr>
          <a:xfrm>
            <a:off x="9144000" y="2950841"/>
            <a:ext cx="6774209" cy="4939144"/>
          </a:xfrm>
          <a:prstGeom prst="rect">
            <a:avLst/>
          </a:prstGeom>
        </p:spPr>
        <p:txBody>
          <a:bodyPr lIns="0" tIns="0" rIns="0" bIns="0" rtlCol="0" anchor="t">
            <a:spAutoFit/>
          </a:bodyPr>
          <a:lstStyle/>
          <a:p>
            <a:pPr algn="r" rtl="1">
              <a:lnSpc>
                <a:spcPts val="4393"/>
              </a:lnSpc>
            </a:pPr>
            <a:r>
              <a:rPr lang="ar-EG" sz="2695" b="1" spc="27">
                <a:solidFill>
                  <a:srgbClr val="000000"/>
                </a:solidFill>
                <a:latin typeface="Almarai Bold"/>
                <a:ea typeface="Almarai Bold"/>
                <a:cs typeface="Almarai Bold"/>
                <a:sym typeface="Almarai Bold"/>
                <a:rtl/>
              </a:rPr>
              <a:t>يعد نموذج الأعمال أوديسي </a:t>
            </a:r>
            <a:r>
              <a:rPr lang="en-US" sz="2695" b="1" spc="27">
                <a:solidFill>
                  <a:srgbClr val="000000"/>
                </a:solidFill>
                <a:latin typeface="Almarai Bold"/>
                <a:ea typeface="Almarai Bold"/>
                <a:cs typeface="Almarai Bold"/>
                <a:sym typeface="Almarai Bold"/>
              </a:rPr>
              <a:t>3.14</a:t>
            </a:r>
            <a:r>
              <a:rPr lang="ar-EG" sz="2695" b="1" spc="27">
                <a:solidFill>
                  <a:srgbClr val="000000"/>
                </a:solidFill>
                <a:latin typeface="Almarai Bold"/>
                <a:ea typeface="Almarai Bold"/>
                <a:cs typeface="Almarai Bold"/>
                <a:sym typeface="Almarai Bold"/>
                <a:rtl/>
              </a:rPr>
              <a:t> (</a:t>
            </a:r>
            <a:r>
              <a:rPr lang="en-US" sz="2695" b="1" spc="27">
                <a:solidFill>
                  <a:srgbClr val="000000"/>
                </a:solidFill>
                <a:latin typeface="Almarai Bold"/>
                <a:ea typeface="Almarai Bold"/>
                <a:cs typeface="Almarai Bold"/>
                <a:sym typeface="Almarai Bold"/>
              </a:rPr>
              <a:t>ODYSSEY 3.14</a:t>
            </a:r>
            <a:r>
              <a:rPr lang="ar-EG" sz="2695" b="1" spc="27">
                <a:solidFill>
                  <a:srgbClr val="000000"/>
                </a:solidFill>
                <a:latin typeface="Almarai Bold"/>
                <a:ea typeface="Almarai Bold"/>
                <a:cs typeface="Almarai Bold"/>
                <a:sym typeface="Almarai Bold"/>
                <a:rtl/>
              </a:rPr>
              <a:t>) من أحدث النماذج وأبسطها، حيث إنه نتاج أبحاث ودراسات واستشارات، استمرت لمدة </a:t>
            </a:r>
            <a:r>
              <a:rPr lang="en-US" sz="2695" b="1" spc="27">
                <a:solidFill>
                  <a:srgbClr val="000000"/>
                </a:solidFill>
                <a:latin typeface="Almarai Bold"/>
                <a:ea typeface="Almarai Bold"/>
                <a:cs typeface="Almarai Bold"/>
                <a:sym typeface="Almarai Bold"/>
              </a:rPr>
              <a:t>10</a:t>
            </a:r>
            <a:r>
              <a:rPr lang="ar-EG" sz="2695" b="1" spc="27">
                <a:solidFill>
                  <a:srgbClr val="000000"/>
                </a:solidFill>
                <a:latin typeface="Almarai Bold"/>
                <a:ea typeface="Almarai Bold"/>
                <a:cs typeface="Almarai Bold"/>
                <a:sym typeface="Almarai Bold"/>
                <a:rtl/>
              </a:rPr>
              <a:t> سنوات تمت في كلية إدارة الأعمال </a:t>
            </a:r>
            <a:r>
              <a:rPr lang="en-US" sz="2695" b="1" spc="27">
                <a:solidFill>
                  <a:srgbClr val="000000"/>
                </a:solidFill>
                <a:latin typeface="Almarai Bold"/>
                <a:ea typeface="Almarai Bold"/>
                <a:cs typeface="Almarai Bold"/>
                <a:sym typeface="Almarai Bold"/>
              </a:rPr>
              <a:t>HEC</a:t>
            </a:r>
            <a:r>
              <a:rPr lang="ar-EG" sz="2695" b="1" spc="27">
                <a:solidFill>
                  <a:srgbClr val="000000"/>
                </a:solidFill>
                <a:latin typeface="Almarai Bold"/>
                <a:ea typeface="Almarai Bold"/>
                <a:cs typeface="Almarai Bold"/>
                <a:sym typeface="Almarai Bold"/>
                <a:rtl/>
              </a:rPr>
              <a:t> في باريس. وهذا النموذج يجمع بين الابتكار والإستراتيجية، وقد عمل على تطويره وإعداده كل من لورنس ليهمان أورتيغا وهيلين موسيكاس، ونشر باللغة الفرنسية عام </a:t>
            </a:r>
            <a:r>
              <a:rPr lang="en-US" sz="2695" b="1" spc="27">
                <a:solidFill>
                  <a:srgbClr val="000000"/>
                </a:solidFill>
                <a:latin typeface="Almarai Bold"/>
                <a:ea typeface="Almarai Bold"/>
                <a:cs typeface="Almarai Bold"/>
                <a:sym typeface="Almarai Bold"/>
              </a:rPr>
              <a:t>2014</a:t>
            </a:r>
            <a:r>
              <a:rPr lang="ar-EG" sz="2695" b="1" spc="27">
                <a:solidFill>
                  <a:srgbClr val="000000"/>
                </a:solidFill>
                <a:latin typeface="Almarai Bold"/>
                <a:ea typeface="Almarai Bold"/>
                <a:cs typeface="Almarai Bold"/>
                <a:sym typeface="Almarai Bold"/>
                <a:rtl/>
              </a:rPr>
              <a:t>م. ونشر أيضًا باللغة الإنجليزية عام </a:t>
            </a:r>
            <a:r>
              <a:rPr lang="en-US" sz="2695" b="1" spc="27">
                <a:solidFill>
                  <a:srgbClr val="000000"/>
                </a:solidFill>
                <a:latin typeface="Almarai Bold"/>
                <a:ea typeface="Almarai Bold"/>
                <a:cs typeface="Almarai Bold"/>
                <a:sym typeface="Almarai Bold"/>
              </a:rPr>
              <a:t>2016</a:t>
            </a:r>
            <a:r>
              <a:rPr lang="ar-EG" sz="2695" b="1" spc="27">
                <a:solidFill>
                  <a:srgbClr val="000000"/>
                </a:solidFill>
                <a:latin typeface="Almarai Bold"/>
                <a:ea typeface="Almarai Bold"/>
                <a:cs typeface="Almarai Bold"/>
                <a:sym typeface="Almarai Bold"/>
                <a:rtl/>
              </a:rPr>
              <a:t>م. </a:t>
            </a:r>
          </a:p>
        </p:txBody>
      </p:sp>
      <p:sp>
        <p:nvSpPr>
          <p:cNvPr id="18" name="TextBox 18"/>
          <p:cNvSpPr txBox="1"/>
          <p:nvPr/>
        </p:nvSpPr>
        <p:spPr>
          <a:xfrm>
            <a:off x="1362062" y="2163011"/>
            <a:ext cx="5876848" cy="1133208"/>
          </a:xfrm>
          <a:prstGeom prst="rect">
            <a:avLst/>
          </a:prstGeom>
        </p:spPr>
        <p:txBody>
          <a:bodyPr lIns="0" tIns="0" rIns="0" bIns="0" rtlCol="0" anchor="t">
            <a:spAutoFit/>
          </a:bodyPr>
          <a:lstStyle/>
          <a:p>
            <a:pPr algn="r" rtl="1">
              <a:lnSpc>
                <a:spcPts val="4556"/>
              </a:lnSpc>
            </a:pPr>
            <a:r>
              <a:rPr lang="ar-EG" sz="2795" b="1" spc="28">
                <a:solidFill>
                  <a:srgbClr val="000000"/>
                </a:solidFill>
                <a:latin typeface="Almarai Bold"/>
                <a:ea typeface="Almarai Bold"/>
                <a:cs typeface="Almarai Bold"/>
                <a:sym typeface="Almarai Bold"/>
                <a:rtl/>
              </a:rPr>
              <a:t>محاور نموذج الأعمال </a:t>
            </a:r>
            <a:r>
              <a:rPr lang="en-US" sz="2795" b="1" spc="28">
                <a:solidFill>
                  <a:srgbClr val="000000"/>
                </a:solidFill>
                <a:latin typeface="Almarai Bold"/>
                <a:ea typeface="Almarai Bold"/>
                <a:cs typeface="Almarai Bold"/>
                <a:sym typeface="Almarai Bold"/>
              </a:rPr>
              <a:t>Pillars of Business Model</a:t>
            </a:r>
            <a:r>
              <a:rPr lang="ar-EG" sz="2795" b="1" spc="28">
                <a:solidFill>
                  <a:srgbClr val="000000"/>
                </a:solidFill>
                <a:latin typeface="Almarai Bold"/>
                <a:ea typeface="Almarai Bold"/>
                <a:cs typeface="Almarai Bold"/>
                <a:sym typeface="Almarai Bold"/>
                <a:rtl/>
              </a:rPr>
              <a:t>:</a:t>
            </a:r>
          </a:p>
        </p:txBody>
      </p:sp>
      <p:sp>
        <p:nvSpPr>
          <p:cNvPr id="19" name="TextBox 19"/>
          <p:cNvSpPr txBox="1"/>
          <p:nvPr/>
        </p:nvSpPr>
        <p:spPr>
          <a:xfrm>
            <a:off x="3699510" y="4057650"/>
            <a:ext cx="2381518" cy="1085850"/>
          </a:xfrm>
          <a:prstGeom prst="rect">
            <a:avLst/>
          </a:prstGeom>
        </p:spPr>
        <p:txBody>
          <a:bodyPr lIns="0" tIns="0" rIns="0" bIns="0" rtlCol="0" anchor="t">
            <a:spAutoFit/>
          </a:bodyPr>
          <a:lstStyle/>
          <a:p>
            <a:pPr algn="ctr" rtl="1">
              <a:lnSpc>
                <a:spcPts val="2879"/>
              </a:lnSpc>
            </a:pPr>
            <a:r>
              <a:rPr lang="ar-EG" sz="2400" spc="24">
                <a:solidFill>
                  <a:srgbClr val="000000"/>
                </a:solidFill>
                <a:latin typeface="Almarai"/>
                <a:ea typeface="Almarai"/>
                <a:cs typeface="Almarai"/>
                <a:sym typeface="Almarai"/>
                <a:rtl/>
              </a:rPr>
              <a:t>القيمة المقترحة</a:t>
            </a:r>
          </a:p>
          <a:p>
            <a:pPr algn="ctr" rtl="1">
              <a:lnSpc>
                <a:spcPts val="2879"/>
              </a:lnSpc>
            </a:pPr>
            <a:r>
              <a:rPr lang="ar-EG" sz="2400" spc="24">
                <a:solidFill>
                  <a:srgbClr val="000000"/>
                </a:solidFill>
                <a:latin typeface="Almarai"/>
                <a:ea typeface="Almarai"/>
                <a:cs typeface="Almarai"/>
                <a:sym typeface="Almarai"/>
                <a:rtl/>
              </a:rPr>
              <a:t> </a:t>
            </a:r>
            <a:r>
              <a:rPr lang="en-US" sz="2400" spc="24">
                <a:solidFill>
                  <a:srgbClr val="000000"/>
                </a:solidFill>
                <a:latin typeface="Almarai"/>
                <a:ea typeface="Almarai"/>
                <a:cs typeface="Almarai"/>
                <a:sym typeface="Almarai"/>
              </a:rPr>
              <a:t>Value Proposition</a:t>
            </a:r>
          </a:p>
        </p:txBody>
      </p:sp>
      <p:sp>
        <p:nvSpPr>
          <p:cNvPr id="20" name="TextBox 20"/>
          <p:cNvSpPr txBox="1"/>
          <p:nvPr/>
        </p:nvSpPr>
        <p:spPr>
          <a:xfrm>
            <a:off x="3377003" y="5905500"/>
            <a:ext cx="2428572" cy="1085850"/>
          </a:xfrm>
          <a:prstGeom prst="rect">
            <a:avLst/>
          </a:prstGeom>
        </p:spPr>
        <p:txBody>
          <a:bodyPr lIns="0" tIns="0" rIns="0" bIns="0" rtlCol="0" anchor="t">
            <a:spAutoFit/>
          </a:bodyPr>
          <a:lstStyle/>
          <a:p>
            <a:pPr algn="ctr" rtl="1">
              <a:lnSpc>
                <a:spcPts val="2879"/>
              </a:lnSpc>
            </a:pPr>
            <a:r>
              <a:rPr lang="ar-EG" sz="2400" spc="24">
                <a:solidFill>
                  <a:srgbClr val="000000"/>
                </a:solidFill>
                <a:latin typeface="Almarai"/>
                <a:ea typeface="Almarai"/>
                <a:cs typeface="Almarai"/>
                <a:sym typeface="Almarai"/>
                <a:rtl/>
              </a:rPr>
              <a:t>هيكل القيمة</a:t>
            </a:r>
          </a:p>
          <a:p>
            <a:pPr algn="ctr" rtl="1">
              <a:lnSpc>
                <a:spcPts val="2879"/>
              </a:lnSpc>
            </a:pPr>
            <a:r>
              <a:rPr lang="en-US" sz="2400" spc="24">
                <a:solidFill>
                  <a:srgbClr val="000000"/>
                </a:solidFill>
                <a:latin typeface="Almarai"/>
                <a:ea typeface="Almarai"/>
                <a:cs typeface="Almarai"/>
                <a:sym typeface="Almarai"/>
              </a:rPr>
              <a:t>Value Architecture</a:t>
            </a:r>
          </a:p>
        </p:txBody>
      </p:sp>
      <p:sp>
        <p:nvSpPr>
          <p:cNvPr id="21" name="TextBox 21"/>
          <p:cNvSpPr txBox="1"/>
          <p:nvPr/>
        </p:nvSpPr>
        <p:spPr>
          <a:xfrm>
            <a:off x="3771404" y="7753350"/>
            <a:ext cx="2034171" cy="723900"/>
          </a:xfrm>
          <a:prstGeom prst="rect">
            <a:avLst/>
          </a:prstGeom>
        </p:spPr>
        <p:txBody>
          <a:bodyPr lIns="0" tIns="0" rIns="0" bIns="0" rtlCol="0" anchor="t">
            <a:spAutoFit/>
          </a:bodyPr>
          <a:lstStyle/>
          <a:p>
            <a:pPr algn="ctr" rtl="1">
              <a:lnSpc>
                <a:spcPts val="2879"/>
              </a:lnSpc>
            </a:pPr>
            <a:r>
              <a:rPr lang="ar-EG" sz="2400" spc="24">
                <a:solidFill>
                  <a:srgbClr val="000000"/>
                </a:solidFill>
                <a:latin typeface="Almarai"/>
                <a:ea typeface="Almarai"/>
                <a:cs typeface="Almarai"/>
                <a:sym typeface="Almarai"/>
                <a:rtl/>
              </a:rPr>
              <a:t>معادلة الربح</a:t>
            </a:r>
          </a:p>
          <a:p>
            <a:pPr algn="ctr" rtl="1">
              <a:lnSpc>
                <a:spcPts val="2879"/>
              </a:lnSpc>
            </a:pPr>
            <a:r>
              <a:rPr lang="en-US" sz="2400" spc="24">
                <a:solidFill>
                  <a:srgbClr val="000000"/>
                </a:solidFill>
                <a:latin typeface="Almarai"/>
                <a:ea typeface="Almarai"/>
                <a:cs typeface="Almarai"/>
                <a:sym typeface="Almarai"/>
              </a:rPr>
              <a:t>Profit Equation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5834718" y="3331852"/>
            <a:ext cx="532266" cy="532266"/>
            <a:chOff x="0" y="0"/>
            <a:chExt cx="576000" cy="576000"/>
          </a:xfrm>
        </p:grpSpPr>
        <p:sp>
          <p:nvSpPr>
            <p:cNvPr id="10" name="Freeform 10"/>
            <p:cNvSpPr/>
            <p:nvPr/>
          </p:nvSpPr>
          <p:spPr>
            <a:xfrm>
              <a:off x="0" y="0"/>
              <a:ext cx="575945" cy="575945"/>
            </a:xfrm>
            <a:custGeom>
              <a:avLst/>
              <a:gdLst/>
              <a:ahLst/>
              <a:cxnLst/>
              <a:rect l="l" t="t" r="r" b="b"/>
              <a:pathLst>
                <a:path w="575945" h="575945">
                  <a:moveTo>
                    <a:pt x="0" y="288036"/>
                  </a:moveTo>
                  <a:cubicBezTo>
                    <a:pt x="0" y="128905"/>
                    <a:pt x="128905" y="0"/>
                    <a:pt x="288036" y="0"/>
                  </a:cubicBezTo>
                  <a:cubicBezTo>
                    <a:pt x="447167" y="0"/>
                    <a:pt x="575945" y="128905"/>
                    <a:pt x="575945" y="288036"/>
                  </a:cubicBezTo>
                  <a:cubicBezTo>
                    <a:pt x="575945" y="447167"/>
                    <a:pt x="447040" y="575945"/>
                    <a:pt x="288036" y="575945"/>
                  </a:cubicBezTo>
                  <a:cubicBezTo>
                    <a:pt x="129032" y="575945"/>
                    <a:pt x="0" y="447040"/>
                    <a:pt x="0" y="288036"/>
                  </a:cubicBezTo>
                  <a:close/>
                </a:path>
              </a:pathLst>
            </a:custGeom>
            <a:solidFill>
              <a:srgbClr val="00B0F0"/>
            </a:solidFill>
          </p:spPr>
          <p:txBody>
            <a:bodyPr/>
            <a:lstStyle/>
            <a:p>
              <a:endParaRPr lang="en-US"/>
            </a:p>
          </p:txBody>
        </p:sp>
      </p:grpSp>
      <p:grpSp>
        <p:nvGrpSpPr>
          <p:cNvPr id="11" name="Group 11"/>
          <p:cNvGrpSpPr/>
          <p:nvPr/>
        </p:nvGrpSpPr>
        <p:grpSpPr>
          <a:xfrm>
            <a:off x="15834718" y="4144533"/>
            <a:ext cx="532266" cy="532266"/>
            <a:chOff x="0" y="0"/>
            <a:chExt cx="576000" cy="576000"/>
          </a:xfrm>
        </p:grpSpPr>
        <p:sp>
          <p:nvSpPr>
            <p:cNvPr id="12" name="Freeform 12"/>
            <p:cNvSpPr/>
            <p:nvPr/>
          </p:nvSpPr>
          <p:spPr>
            <a:xfrm>
              <a:off x="0" y="0"/>
              <a:ext cx="575945" cy="575945"/>
            </a:xfrm>
            <a:custGeom>
              <a:avLst/>
              <a:gdLst/>
              <a:ahLst/>
              <a:cxnLst/>
              <a:rect l="l" t="t" r="r" b="b"/>
              <a:pathLst>
                <a:path w="575945" h="575945">
                  <a:moveTo>
                    <a:pt x="0" y="288036"/>
                  </a:moveTo>
                  <a:cubicBezTo>
                    <a:pt x="0" y="128905"/>
                    <a:pt x="128905" y="0"/>
                    <a:pt x="288036" y="0"/>
                  </a:cubicBezTo>
                  <a:cubicBezTo>
                    <a:pt x="447167" y="0"/>
                    <a:pt x="575945" y="128905"/>
                    <a:pt x="575945" y="288036"/>
                  </a:cubicBezTo>
                  <a:cubicBezTo>
                    <a:pt x="575945" y="447167"/>
                    <a:pt x="447040" y="575945"/>
                    <a:pt x="288036" y="575945"/>
                  </a:cubicBezTo>
                  <a:cubicBezTo>
                    <a:pt x="129032" y="575945"/>
                    <a:pt x="0" y="447040"/>
                    <a:pt x="0" y="288036"/>
                  </a:cubicBezTo>
                  <a:close/>
                </a:path>
              </a:pathLst>
            </a:custGeom>
            <a:solidFill>
              <a:srgbClr val="92D050"/>
            </a:solidFill>
          </p:spPr>
          <p:txBody>
            <a:bodyPr/>
            <a:lstStyle/>
            <a:p>
              <a:endParaRPr lang="en-US"/>
            </a:p>
          </p:txBody>
        </p:sp>
      </p:grpSp>
      <p:grpSp>
        <p:nvGrpSpPr>
          <p:cNvPr id="13" name="Group 13"/>
          <p:cNvGrpSpPr/>
          <p:nvPr/>
        </p:nvGrpSpPr>
        <p:grpSpPr>
          <a:xfrm>
            <a:off x="15834718" y="4934762"/>
            <a:ext cx="532266" cy="532266"/>
            <a:chOff x="0" y="0"/>
            <a:chExt cx="576000" cy="576000"/>
          </a:xfrm>
        </p:grpSpPr>
        <p:sp>
          <p:nvSpPr>
            <p:cNvPr id="14" name="Freeform 14"/>
            <p:cNvSpPr/>
            <p:nvPr/>
          </p:nvSpPr>
          <p:spPr>
            <a:xfrm>
              <a:off x="0" y="0"/>
              <a:ext cx="575945" cy="575945"/>
            </a:xfrm>
            <a:custGeom>
              <a:avLst/>
              <a:gdLst/>
              <a:ahLst/>
              <a:cxnLst/>
              <a:rect l="l" t="t" r="r" b="b"/>
              <a:pathLst>
                <a:path w="575945" h="575945">
                  <a:moveTo>
                    <a:pt x="0" y="288036"/>
                  </a:moveTo>
                  <a:cubicBezTo>
                    <a:pt x="0" y="128905"/>
                    <a:pt x="128905" y="0"/>
                    <a:pt x="288036" y="0"/>
                  </a:cubicBezTo>
                  <a:cubicBezTo>
                    <a:pt x="447167" y="0"/>
                    <a:pt x="575945" y="128905"/>
                    <a:pt x="575945" y="288036"/>
                  </a:cubicBezTo>
                  <a:cubicBezTo>
                    <a:pt x="575945" y="447167"/>
                    <a:pt x="447040" y="575945"/>
                    <a:pt x="288036" y="575945"/>
                  </a:cubicBezTo>
                  <a:cubicBezTo>
                    <a:pt x="129032" y="575945"/>
                    <a:pt x="0" y="447040"/>
                    <a:pt x="0" y="288036"/>
                  </a:cubicBezTo>
                  <a:close/>
                </a:path>
              </a:pathLst>
            </a:custGeom>
            <a:solidFill>
              <a:srgbClr val="FFC000"/>
            </a:solidFill>
          </p:spPr>
          <p:txBody>
            <a:bodyPr/>
            <a:lstStyle/>
            <a:p>
              <a:endParaRPr lang="en-US"/>
            </a:p>
          </p:txBody>
        </p:sp>
      </p:grpSp>
      <p:grpSp>
        <p:nvGrpSpPr>
          <p:cNvPr id="15" name="Group 15"/>
          <p:cNvGrpSpPr/>
          <p:nvPr/>
        </p:nvGrpSpPr>
        <p:grpSpPr>
          <a:xfrm>
            <a:off x="15834718" y="5566468"/>
            <a:ext cx="532266" cy="532266"/>
            <a:chOff x="0" y="0"/>
            <a:chExt cx="576000" cy="576000"/>
          </a:xfrm>
        </p:grpSpPr>
        <p:sp>
          <p:nvSpPr>
            <p:cNvPr id="16" name="Freeform 16"/>
            <p:cNvSpPr/>
            <p:nvPr/>
          </p:nvSpPr>
          <p:spPr>
            <a:xfrm>
              <a:off x="0" y="0"/>
              <a:ext cx="575945" cy="575945"/>
            </a:xfrm>
            <a:custGeom>
              <a:avLst/>
              <a:gdLst/>
              <a:ahLst/>
              <a:cxnLst/>
              <a:rect l="l" t="t" r="r" b="b"/>
              <a:pathLst>
                <a:path w="575945" h="575945">
                  <a:moveTo>
                    <a:pt x="0" y="288036"/>
                  </a:moveTo>
                  <a:cubicBezTo>
                    <a:pt x="0" y="128905"/>
                    <a:pt x="128905" y="0"/>
                    <a:pt x="288036" y="0"/>
                  </a:cubicBezTo>
                  <a:cubicBezTo>
                    <a:pt x="447167" y="0"/>
                    <a:pt x="575945" y="128905"/>
                    <a:pt x="575945" y="288036"/>
                  </a:cubicBezTo>
                  <a:cubicBezTo>
                    <a:pt x="575945" y="447167"/>
                    <a:pt x="447040" y="575945"/>
                    <a:pt x="288036" y="575945"/>
                  </a:cubicBezTo>
                  <a:cubicBezTo>
                    <a:pt x="129032" y="575945"/>
                    <a:pt x="0" y="447040"/>
                    <a:pt x="0" y="288036"/>
                  </a:cubicBezTo>
                  <a:close/>
                </a:path>
              </a:pathLst>
            </a:custGeom>
            <a:solidFill>
              <a:srgbClr val="FF6600"/>
            </a:solidFill>
          </p:spPr>
          <p:txBody>
            <a:bodyPr/>
            <a:lstStyle/>
            <a:p>
              <a:endParaRPr lang="en-US"/>
            </a:p>
          </p:txBody>
        </p:sp>
      </p:grpSp>
      <p:grpSp>
        <p:nvGrpSpPr>
          <p:cNvPr id="17" name="Group 17"/>
          <p:cNvGrpSpPr/>
          <p:nvPr/>
        </p:nvGrpSpPr>
        <p:grpSpPr>
          <a:xfrm>
            <a:off x="15834718" y="6379149"/>
            <a:ext cx="532266" cy="532266"/>
            <a:chOff x="0" y="0"/>
            <a:chExt cx="576000" cy="576000"/>
          </a:xfrm>
        </p:grpSpPr>
        <p:sp>
          <p:nvSpPr>
            <p:cNvPr id="18" name="Freeform 18"/>
            <p:cNvSpPr/>
            <p:nvPr/>
          </p:nvSpPr>
          <p:spPr>
            <a:xfrm>
              <a:off x="0" y="0"/>
              <a:ext cx="575945" cy="575945"/>
            </a:xfrm>
            <a:custGeom>
              <a:avLst/>
              <a:gdLst/>
              <a:ahLst/>
              <a:cxnLst/>
              <a:rect l="l" t="t" r="r" b="b"/>
              <a:pathLst>
                <a:path w="575945" h="575945">
                  <a:moveTo>
                    <a:pt x="0" y="288036"/>
                  </a:moveTo>
                  <a:cubicBezTo>
                    <a:pt x="0" y="128905"/>
                    <a:pt x="128905" y="0"/>
                    <a:pt x="288036" y="0"/>
                  </a:cubicBezTo>
                  <a:cubicBezTo>
                    <a:pt x="447167" y="0"/>
                    <a:pt x="575945" y="128905"/>
                    <a:pt x="575945" y="288036"/>
                  </a:cubicBezTo>
                  <a:cubicBezTo>
                    <a:pt x="575945" y="447167"/>
                    <a:pt x="447040" y="575945"/>
                    <a:pt x="288036" y="575945"/>
                  </a:cubicBezTo>
                  <a:cubicBezTo>
                    <a:pt x="129032" y="575945"/>
                    <a:pt x="0" y="447040"/>
                    <a:pt x="0" y="288036"/>
                  </a:cubicBezTo>
                  <a:close/>
                </a:path>
              </a:pathLst>
            </a:custGeom>
            <a:solidFill>
              <a:srgbClr val="FFC000"/>
            </a:solidFill>
          </p:spPr>
          <p:txBody>
            <a:bodyPr/>
            <a:lstStyle/>
            <a:p>
              <a:endParaRPr lang="en-US"/>
            </a:p>
          </p:txBody>
        </p:sp>
      </p:grpSp>
      <p:grpSp>
        <p:nvGrpSpPr>
          <p:cNvPr id="19" name="Group 19"/>
          <p:cNvGrpSpPr/>
          <p:nvPr/>
        </p:nvGrpSpPr>
        <p:grpSpPr>
          <a:xfrm>
            <a:off x="15834718" y="7219996"/>
            <a:ext cx="532266" cy="532266"/>
            <a:chOff x="0" y="0"/>
            <a:chExt cx="576000" cy="576000"/>
          </a:xfrm>
        </p:grpSpPr>
        <p:sp>
          <p:nvSpPr>
            <p:cNvPr id="20" name="Freeform 20"/>
            <p:cNvSpPr/>
            <p:nvPr/>
          </p:nvSpPr>
          <p:spPr>
            <a:xfrm>
              <a:off x="0" y="0"/>
              <a:ext cx="575945" cy="575945"/>
            </a:xfrm>
            <a:custGeom>
              <a:avLst/>
              <a:gdLst/>
              <a:ahLst/>
              <a:cxnLst/>
              <a:rect l="l" t="t" r="r" b="b"/>
              <a:pathLst>
                <a:path w="575945" h="575945">
                  <a:moveTo>
                    <a:pt x="0" y="288036"/>
                  </a:moveTo>
                  <a:cubicBezTo>
                    <a:pt x="0" y="128905"/>
                    <a:pt x="128905" y="0"/>
                    <a:pt x="288036" y="0"/>
                  </a:cubicBezTo>
                  <a:cubicBezTo>
                    <a:pt x="447167" y="0"/>
                    <a:pt x="575945" y="128905"/>
                    <a:pt x="575945" y="288036"/>
                  </a:cubicBezTo>
                  <a:cubicBezTo>
                    <a:pt x="575945" y="447167"/>
                    <a:pt x="447040" y="575945"/>
                    <a:pt x="288036" y="575945"/>
                  </a:cubicBezTo>
                  <a:cubicBezTo>
                    <a:pt x="129032" y="575945"/>
                    <a:pt x="0" y="447040"/>
                    <a:pt x="0" y="288036"/>
                  </a:cubicBezTo>
                  <a:close/>
                </a:path>
              </a:pathLst>
            </a:custGeom>
            <a:solidFill>
              <a:srgbClr val="6600FF"/>
            </a:solidFill>
          </p:spPr>
          <p:txBody>
            <a:bodyPr/>
            <a:lstStyle/>
            <a:p>
              <a:endParaRPr lang="en-US"/>
            </a:p>
          </p:txBody>
        </p:sp>
      </p:grpSp>
      <p:grpSp>
        <p:nvGrpSpPr>
          <p:cNvPr id="21" name="Group 21"/>
          <p:cNvGrpSpPr/>
          <p:nvPr/>
        </p:nvGrpSpPr>
        <p:grpSpPr>
          <a:xfrm>
            <a:off x="15834718" y="8060845"/>
            <a:ext cx="532266" cy="532266"/>
            <a:chOff x="0" y="0"/>
            <a:chExt cx="576000" cy="576000"/>
          </a:xfrm>
        </p:grpSpPr>
        <p:sp>
          <p:nvSpPr>
            <p:cNvPr id="22" name="Freeform 22"/>
            <p:cNvSpPr/>
            <p:nvPr/>
          </p:nvSpPr>
          <p:spPr>
            <a:xfrm>
              <a:off x="0" y="0"/>
              <a:ext cx="575945" cy="575945"/>
            </a:xfrm>
            <a:custGeom>
              <a:avLst/>
              <a:gdLst/>
              <a:ahLst/>
              <a:cxnLst/>
              <a:rect l="l" t="t" r="r" b="b"/>
              <a:pathLst>
                <a:path w="575945" h="575945">
                  <a:moveTo>
                    <a:pt x="0" y="288036"/>
                  </a:moveTo>
                  <a:cubicBezTo>
                    <a:pt x="0" y="128905"/>
                    <a:pt x="128905" y="0"/>
                    <a:pt x="288036" y="0"/>
                  </a:cubicBezTo>
                  <a:cubicBezTo>
                    <a:pt x="447167" y="0"/>
                    <a:pt x="575945" y="128905"/>
                    <a:pt x="575945" y="288036"/>
                  </a:cubicBezTo>
                  <a:cubicBezTo>
                    <a:pt x="575945" y="447167"/>
                    <a:pt x="447040" y="575945"/>
                    <a:pt x="288036" y="575945"/>
                  </a:cubicBezTo>
                  <a:cubicBezTo>
                    <a:pt x="129032" y="575945"/>
                    <a:pt x="0" y="447040"/>
                    <a:pt x="0" y="288036"/>
                  </a:cubicBezTo>
                  <a:close/>
                </a:path>
              </a:pathLst>
            </a:custGeom>
            <a:solidFill>
              <a:srgbClr val="4D00BF"/>
            </a:solidFill>
          </p:spPr>
          <p:txBody>
            <a:bodyPr/>
            <a:lstStyle/>
            <a:p>
              <a:endParaRPr lang="en-US"/>
            </a:p>
          </p:txBody>
        </p:sp>
      </p:grpSp>
      <p:sp>
        <p:nvSpPr>
          <p:cNvPr id="23" name="Freeform 23"/>
          <p:cNvSpPr/>
          <p:nvPr/>
        </p:nvSpPr>
        <p:spPr>
          <a:xfrm>
            <a:off x="16196028" y="1847239"/>
            <a:ext cx="484182" cy="674819"/>
          </a:xfrm>
          <a:custGeom>
            <a:avLst/>
            <a:gdLst/>
            <a:ahLst/>
            <a:cxnLst/>
            <a:rect l="l" t="t" r="r" b="b"/>
            <a:pathLst>
              <a:path w="484182" h="674819">
                <a:moveTo>
                  <a:pt x="0" y="0"/>
                </a:moveTo>
                <a:lnTo>
                  <a:pt x="484183" y="0"/>
                </a:lnTo>
                <a:lnTo>
                  <a:pt x="484183" y="674819"/>
                </a:lnTo>
                <a:lnTo>
                  <a:pt x="0" y="674819"/>
                </a:lnTo>
                <a:lnTo>
                  <a:pt x="0" y="0"/>
                </a:lnTo>
                <a:close/>
              </a:path>
            </a:pathLst>
          </a:custGeom>
          <a:blipFill>
            <a:blip r:embed="rId6"/>
            <a:stretch>
              <a:fillRect/>
            </a:stretch>
          </a:blipFill>
        </p:spPr>
        <p:txBody>
          <a:bodyPr/>
          <a:lstStyle/>
          <a:p>
            <a:endParaRPr lang="en-US"/>
          </a:p>
        </p:txBody>
      </p:sp>
      <p:sp>
        <p:nvSpPr>
          <p:cNvPr id="24" name="Freeform 24"/>
          <p:cNvSpPr/>
          <p:nvPr/>
        </p:nvSpPr>
        <p:spPr>
          <a:xfrm>
            <a:off x="9489168" y="3991353"/>
            <a:ext cx="3883103" cy="3800872"/>
          </a:xfrm>
          <a:custGeom>
            <a:avLst/>
            <a:gdLst/>
            <a:ahLst/>
            <a:cxnLst/>
            <a:rect l="l" t="t" r="r" b="b"/>
            <a:pathLst>
              <a:path w="3883103" h="3800872">
                <a:moveTo>
                  <a:pt x="0" y="0"/>
                </a:moveTo>
                <a:lnTo>
                  <a:pt x="3883102" y="0"/>
                </a:lnTo>
                <a:lnTo>
                  <a:pt x="3883102" y="3800872"/>
                </a:lnTo>
                <a:lnTo>
                  <a:pt x="0" y="3800872"/>
                </a:lnTo>
                <a:lnTo>
                  <a:pt x="0" y="0"/>
                </a:lnTo>
                <a:close/>
              </a:path>
            </a:pathLst>
          </a:custGeom>
          <a:blipFill>
            <a:blip r:embed="rId7"/>
            <a:stretch>
              <a:fillRect/>
            </a:stretch>
          </a:blipFill>
        </p:spPr>
        <p:txBody>
          <a:bodyPr/>
          <a:lstStyle/>
          <a:p>
            <a:endParaRPr lang="en-US"/>
          </a:p>
        </p:txBody>
      </p:sp>
      <p:sp>
        <p:nvSpPr>
          <p:cNvPr id="25" name="TextBox 2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6" name="TextBox 26"/>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27" name="TextBox 27"/>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ابتكار نموذج الأعمال</a:t>
            </a:r>
          </a:p>
        </p:txBody>
      </p:sp>
      <p:sp>
        <p:nvSpPr>
          <p:cNvPr id="28" name="TextBox 28"/>
          <p:cNvSpPr txBox="1"/>
          <p:nvPr/>
        </p:nvSpPr>
        <p:spPr>
          <a:xfrm>
            <a:off x="5362312" y="1898131"/>
            <a:ext cx="10542137" cy="5562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الاتجاهات </a:t>
            </a:r>
            <a:r>
              <a:rPr lang="en-US" sz="2895" b="1" spc="29">
                <a:solidFill>
                  <a:srgbClr val="000000"/>
                </a:solidFill>
                <a:latin typeface="Almarai Bold"/>
                <a:ea typeface="Almarai Bold"/>
                <a:cs typeface="Almarai Bold"/>
                <a:sym typeface="Almarai Bold"/>
              </a:rPr>
              <a:t>14</a:t>
            </a:r>
          </a:p>
        </p:txBody>
      </p:sp>
      <p:sp>
        <p:nvSpPr>
          <p:cNvPr id="29" name="TextBox 29"/>
          <p:cNvSpPr txBox="1"/>
          <p:nvPr/>
        </p:nvSpPr>
        <p:spPr>
          <a:xfrm>
            <a:off x="13051205" y="5647605"/>
            <a:ext cx="2530470" cy="762000"/>
          </a:xfrm>
          <a:prstGeom prst="rect">
            <a:avLst/>
          </a:prstGeom>
        </p:spPr>
        <p:txBody>
          <a:bodyPr lIns="0" tIns="0" rIns="0" bIns="0" rtlCol="0" anchor="t">
            <a:spAutoFit/>
          </a:bodyPr>
          <a:lstStyle/>
          <a:p>
            <a:pPr algn="r" rtl="1">
              <a:lnSpc>
                <a:spcPts val="2984"/>
              </a:lnSpc>
            </a:pPr>
            <a:r>
              <a:rPr lang="ar-EG" sz="2487" b="1" spc="25">
                <a:solidFill>
                  <a:srgbClr val="000000"/>
                </a:solidFill>
                <a:latin typeface="Almarai Bold"/>
                <a:ea typeface="Almarai Bold"/>
                <a:cs typeface="Almarai Bold"/>
                <a:sym typeface="Almarai Bold"/>
                <a:rtl/>
              </a:rPr>
              <a:t>تقليل تكلفة العميل</a:t>
            </a:r>
          </a:p>
        </p:txBody>
      </p:sp>
      <p:sp>
        <p:nvSpPr>
          <p:cNvPr id="30" name="TextBox 30"/>
          <p:cNvSpPr txBox="1"/>
          <p:nvPr/>
        </p:nvSpPr>
        <p:spPr>
          <a:xfrm>
            <a:off x="13984420" y="6470797"/>
            <a:ext cx="1597254" cy="762000"/>
          </a:xfrm>
          <a:prstGeom prst="rect">
            <a:avLst/>
          </a:prstGeom>
        </p:spPr>
        <p:txBody>
          <a:bodyPr lIns="0" tIns="0" rIns="0" bIns="0" rtlCol="0" anchor="t">
            <a:spAutoFit/>
          </a:bodyPr>
          <a:lstStyle/>
          <a:p>
            <a:pPr algn="r" rtl="1">
              <a:lnSpc>
                <a:spcPts val="2984"/>
              </a:lnSpc>
            </a:pPr>
            <a:r>
              <a:rPr lang="ar-EG" sz="2487" b="1" spc="25">
                <a:solidFill>
                  <a:srgbClr val="000000"/>
                </a:solidFill>
                <a:latin typeface="Almarai Bold"/>
                <a:ea typeface="Almarai Bold"/>
                <a:cs typeface="Almarai Bold"/>
                <a:sym typeface="Almarai Bold"/>
                <a:rtl/>
              </a:rPr>
              <a:t>تقليل الجهد</a:t>
            </a:r>
          </a:p>
        </p:txBody>
      </p:sp>
      <p:sp>
        <p:nvSpPr>
          <p:cNvPr id="31" name="TextBox 31"/>
          <p:cNvSpPr txBox="1"/>
          <p:nvPr/>
        </p:nvSpPr>
        <p:spPr>
          <a:xfrm>
            <a:off x="12870487" y="7293989"/>
            <a:ext cx="2711187" cy="762000"/>
          </a:xfrm>
          <a:prstGeom prst="rect">
            <a:avLst/>
          </a:prstGeom>
        </p:spPr>
        <p:txBody>
          <a:bodyPr lIns="0" tIns="0" rIns="0" bIns="0" rtlCol="0" anchor="t">
            <a:spAutoFit/>
          </a:bodyPr>
          <a:lstStyle/>
          <a:p>
            <a:pPr algn="r" rtl="1">
              <a:lnSpc>
                <a:spcPts val="2984"/>
              </a:lnSpc>
            </a:pPr>
            <a:r>
              <a:rPr lang="ar-EG" sz="2487" b="1" spc="25">
                <a:solidFill>
                  <a:srgbClr val="000000"/>
                </a:solidFill>
                <a:latin typeface="Almarai Bold"/>
                <a:ea typeface="Almarai Bold"/>
                <a:cs typeface="Almarai Bold"/>
                <a:sym typeface="Almarai Bold"/>
                <a:rtl/>
              </a:rPr>
              <a:t>البحث عن عملاء جدد</a:t>
            </a:r>
          </a:p>
        </p:txBody>
      </p:sp>
      <p:sp>
        <p:nvSpPr>
          <p:cNvPr id="32" name="TextBox 32"/>
          <p:cNvSpPr txBox="1"/>
          <p:nvPr/>
        </p:nvSpPr>
        <p:spPr>
          <a:xfrm>
            <a:off x="13054169" y="8117177"/>
            <a:ext cx="2527505" cy="762000"/>
          </a:xfrm>
          <a:prstGeom prst="rect">
            <a:avLst/>
          </a:prstGeom>
        </p:spPr>
        <p:txBody>
          <a:bodyPr lIns="0" tIns="0" rIns="0" bIns="0" rtlCol="0" anchor="t">
            <a:spAutoFit/>
          </a:bodyPr>
          <a:lstStyle/>
          <a:p>
            <a:pPr algn="r" rtl="1">
              <a:lnSpc>
                <a:spcPts val="2984"/>
              </a:lnSpc>
            </a:pPr>
            <a:r>
              <a:rPr lang="ar-EG" sz="2487" b="1" spc="25">
                <a:solidFill>
                  <a:srgbClr val="000000"/>
                </a:solidFill>
                <a:latin typeface="Almarai Bold"/>
                <a:ea typeface="Almarai Bold"/>
                <a:cs typeface="Almarai Bold"/>
                <a:sym typeface="Almarai Bold"/>
                <a:rtl/>
              </a:rPr>
              <a:t>إضافة شيء للمنتج</a:t>
            </a:r>
          </a:p>
        </p:txBody>
      </p:sp>
      <p:sp>
        <p:nvSpPr>
          <p:cNvPr id="33" name="TextBox 33"/>
          <p:cNvSpPr txBox="1"/>
          <p:nvPr/>
        </p:nvSpPr>
        <p:spPr>
          <a:xfrm>
            <a:off x="12402400" y="3409624"/>
            <a:ext cx="3179274" cy="762000"/>
          </a:xfrm>
          <a:prstGeom prst="rect">
            <a:avLst/>
          </a:prstGeom>
        </p:spPr>
        <p:txBody>
          <a:bodyPr lIns="0" tIns="0" rIns="0" bIns="0" rtlCol="0" anchor="t">
            <a:spAutoFit/>
          </a:bodyPr>
          <a:lstStyle/>
          <a:p>
            <a:pPr algn="r" rtl="1">
              <a:lnSpc>
                <a:spcPts val="2984"/>
              </a:lnSpc>
            </a:pPr>
            <a:r>
              <a:rPr lang="ar-EG" sz="2487" b="1" spc="25">
                <a:solidFill>
                  <a:srgbClr val="000000"/>
                </a:solidFill>
                <a:latin typeface="Almarai Bold"/>
                <a:ea typeface="Almarai Bold"/>
                <a:cs typeface="Almarai Bold"/>
                <a:sym typeface="Almarai Bold"/>
                <a:rtl/>
              </a:rPr>
              <a:t>البحث عن شرائح  جديدة</a:t>
            </a:r>
          </a:p>
        </p:txBody>
      </p:sp>
      <p:sp>
        <p:nvSpPr>
          <p:cNvPr id="34" name="TextBox 34"/>
          <p:cNvSpPr txBox="1"/>
          <p:nvPr/>
        </p:nvSpPr>
        <p:spPr>
          <a:xfrm>
            <a:off x="13525219" y="4232815"/>
            <a:ext cx="2056456" cy="381000"/>
          </a:xfrm>
          <a:prstGeom prst="rect">
            <a:avLst/>
          </a:prstGeom>
        </p:spPr>
        <p:txBody>
          <a:bodyPr lIns="0" tIns="0" rIns="0" bIns="0" rtlCol="0" anchor="t">
            <a:spAutoFit/>
          </a:bodyPr>
          <a:lstStyle/>
          <a:p>
            <a:pPr algn="r" rtl="1">
              <a:lnSpc>
                <a:spcPts val="2984"/>
              </a:lnSpc>
            </a:pPr>
            <a:r>
              <a:rPr lang="ar-EG" sz="2487" b="1" spc="25">
                <a:solidFill>
                  <a:srgbClr val="000000"/>
                </a:solidFill>
                <a:latin typeface="Almarai Bold"/>
                <a:ea typeface="Almarai Bold"/>
                <a:cs typeface="Almarai Bold"/>
                <a:sym typeface="Almarai Bold"/>
                <a:rtl/>
              </a:rPr>
              <a:t>التنبؤ بالتغيرات</a:t>
            </a:r>
          </a:p>
        </p:txBody>
      </p:sp>
      <p:sp>
        <p:nvSpPr>
          <p:cNvPr id="35" name="TextBox 35"/>
          <p:cNvSpPr txBox="1"/>
          <p:nvPr/>
        </p:nvSpPr>
        <p:spPr>
          <a:xfrm>
            <a:off x="12811236" y="4743474"/>
            <a:ext cx="2770439" cy="762000"/>
          </a:xfrm>
          <a:prstGeom prst="rect">
            <a:avLst/>
          </a:prstGeom>
        </p:spPr>
        <p:txBody>
          <a:bodyPr lIns="0" tIns="0" rIns="0" bIns="0" rtlCol="0" anchor="t">
            <a:spAutoFit/>
          </a:bodyPr>
          <a:lstStyle/>
          <a:p>
            <a:pPr algn="r" rtl="1">
              <a:lnSpc>
                <a:spcPts val="2984"/>
              </a:lnSpc>
            </a:pPr>
            <a:r>
              <a:rPr lang="ar-EG" sz="2487" b="1" spc="25">
                <a:solidFill>
                  <a:srgbClr val="000000"/>
                </a:solidFill>
                <a:latin typeface="Almarai Bold"/>
                <a:ea typeface="Almarai Bold"/>
                <a:cs typeface="Almarai Bold"/>
                <a:sym typeface="Almarai Bold"/>
                <a:rtl/>
              </a:rPr>
              <a:t>تعديل مسار الإيرادات</a:t>
            </a:r>
          </a:p>
        </p:txBody>
      </p:sp>
      <p:sp>
        <p:nvSpPr>
          <p:cNvPr id="36" name="TextBox 36"/>
          <p:cNvSpPr txBox="1"/>
          <p:nvPr/>
        </p:nvSpPr>
        <p:spPr>
          <a:xfrm>
            <a:off x="15893253" y="4224903"/>
            <a:ext cx="471475" cy="381000"/>
          </a:xfrm>
          <a:prstGeom prst="rect">
            <a:avLst/>
          </a:prstGeom>
        </p:spPr>
        <p:txBody>
          <a:bodyPr lIns="0" tIns="0" rIns="0" bIns="0" rtlCol="0" anchor="t">
            <a:spAutoFit/>
          </a:bodyPr>
          <a:lstStyle/>
          <a:p>
            <a:pPr algn="just">
              <a:lnSpc>
                <a:spcPts val="2984"/>
              </a:lnSpc>
            </a:pPr>
            <a:r>
              <a:rPr lang="en-US" sz="2487" b="1" spc="25">
                <a:solidFill>
                  <a:srgbClr val="000000"/>
                </a:solidFill>
                <a:latin typeface="Almarai Bold"/>
                <a:ea typeface="Almarai Bold"/>
                <a:cs typeface="Almarai Bold"/>
                <a:sym typeface="Almarai Bold"/>
              </a:rPr>
              <a:t>02</a:t>
            </a:r>
          </a:p>
        </p:txBody>
      </p:sp>
      <p:sp>
        <p:nvSpPr>
          <p:cNvPr id="37" name="TextBox 37"/>
          <p:cNvSpPr txBox="1"/>
          <p:nvPr/>
        </p:nvSpPr>
        <p:spPr>
          <a:xfrm>
            <a:off x="15880367" y="3409622"/>
            <a:ext cx="471475" cy="381000"/>
          </a:xfrm>
          <a:prstGeom prst="rect">
            <a:avLst/>
          </a:prstGeom>
        </p:spPr>
        <p:txBody>
          <a:bodyPr lIns="0" tIns="0" rIns="0" bIns="0" rtlCol="0" anchor="t">
            <a:spAutoFit/>
          </a:bodyPr>
          <a:lstStyle/>
          <a:p>
            <a:pPr algn="just">
              <a:lnSpc>
                <a:spcPts val="2984"/>
              </a:lnSpc>
            </a:pPr>
            <a:r>
              <a:rPr lang="en-US" sz="2487" b="1" spc="25">
                <a:solidFill>
                  <a:srgbClr val="000000"/>
                </a:solidFill>
                <a:latin typeface="Almarai Bold"/>
                <a:ea typeface="Almarai Bold"/>
                <a:cs typeface="Almarai Bold"/>
                <a:sym typeface="Almarai Bold"/>
              </a:rPr>
              <a:t>01</a:t>
            </a:r>
          </a:p>
        </p:txBody>
      </p:sp>
      <p:sp>
        <p:nvSpPr>
          <p:cNvPr id="38" name="TextBox 38"/>
          <p:cNvSpPr txBox="1"/>
          <p:nvPr/>
        </p:nvSpPr>
        <p:spPr>
          <a:xfrm>
            <a:off x="15904449" y="5010395"/>
            <a:ext cx="471475" cy="381000"/>
          </a:xfrm>
          <a:prstGeom prst="rect">
            <a:avLst/>
          </a:prstGeom>
        </p:spPr>
        <p:txBody>
          <a:bodyPr lIns="0" tIns="0" rIns="0" bIns="0" rtlCol="0" anchor="t">
            <a:spAutoFit/>
          </a:bodyPr>
          <a:lstStyle/>
          <a:p>
            <a:pPr algn="just">
              <a:lnSpc>
                <a:spcPts val="2984"/>
              </a:lnSpc>
            </a:pPr>
            <a:r>
              <a:rPr lang="en-US" sz="2487" b="1" spc="25">
                <a:solidFill>
                  <a:srgbClr val="000000"/>
                </a:solidFill>
                <a:latin typeface="Almarai Bold"/>
                <a:ea typeface="Almarai Bold"/>
                <a:cs typeface="Almarai Bold"/>
                <a:sym typeface="Almarai Bold"/>
              </a:rPr>
              <a:t>03</a:t>
            </a:r>
          </a:p>
        </p:txBody>
      </p:sp>
      <p:sp>
        <p:nvSpPr>
          <p:cNvPr id="39" name="TextBox 39"/>
          <p:cNvSpPr txBox="1"/>
          <p:nvPr/>
        </p:nvSpPr>
        <p:spPr>
          <a:xfrm>
            <a:off x="15893251" y="5628080"/>
            <a:ext cx="471475" cy="381000"/>
          </a:xfrm>
          <a:prstGeom prst="rect">
            <a:avLst/>
          </a:prstGeom>
        </p:spPr>
        <p:txBody>
          <a:bodyPr lIns="0" tIns="0" rIns="0" bIns="0" rtlCol="0" anchor="t">
            <a:spAutoFit/>
          </a:bodyPr>
          <a:lstStyle/>
          <a:p>
            <a:pPr algn="just">
              <a:lnSpc>
                <a:spcPts val="2984"/>
              </a:lnSpc>
            </a:pPr>
            <a:r>
              <a:rPr lang="en-US" sz="2487" b="1" spc="25">
                <a:solidFill>
                  <a:srgbClr val="000000"/>
                </a:solidFill>
                <a:latin typeface="Almarai Bold"/>
                <a:ea typeface="Almarai Bold"/>
                <a:cs typeface="Almarai Bold"/>
                <a:sym typeface="Almarai Bold"/>
              </a:rPr>
              <a:t>04</a:t>
            </a:r>
          </a:p>
        </p:txBody>
      </p:sp>
      <p:sp>
        <p:nvSpPr>
          <p:cNvPr id="40" name="TextBox 40"/>
          <p:cNvSpPr txBox="1"/>
          <p:nvPr/>
        </p:nvSpPr>
        <p:spPr>
          <a:xfrm>
            <a:off x="15880011" y="6431746"/>
            <a:ext cx="471475" cy="381000"/>
          </a:xfrm>
          <a:prstGeom prst="rect">
            <a:avLst/>
          </a:prstGeom>
        </p:spPr>
        <p:txBody>
          <a:bodyPr lIns="0" tIns="0" rIns="0" bIns="0" rtlCol="0" anchor="t">
            <a:spAutoFit/>
          </a:bodyPr>
          <a:lstStyle/>
          <a:p>
            <a:pPr algn="just">
              <a:lnSpc>
                <a:spcPts val="2984"/>
              </a:lnSpc>
            </a:pPr>
            <a:r>
              <a:rPr lang="en-US" sz="2487" b="1" spc="25">
                <a:solidFill>
                  <a:srgbClr val="000000"/>
                </a:solidFill>
                <a:latin typeface="Almarai Bold"/>
                <a:ea typeface="Almarai Bold"/>
                <a:cs typeface="Almarai Bold"/>
                <a:sym typeface="Almarai Bold"/>
              </a:rPr>
              <a:t>05</a:t>
            </a:r>
          </a:p>
        </p:txBody>
      </p:sp>
      <p:sp>
        <p:nvSpPr>
          <p:cNvPr id="41" name="TextBox 41"/>
          <p:cNvSpPr txBox="1"/>
          <p:nvPr/>
        </p:nvSpPr>
        <p:spPr>
          <a:xfrm>
            <a:off x="15893251" y="7290688"/>
            <a:ext cx="471475" cy="381000"/>
          </a:xfrm>
          <a:prstGeom prst="rect">
            <a:avLst/>
          </a:prstGeom>
        </p:spPr>
        <p:txBody>
          <a:bodyPr lIns="0" tIns="0" rIns="0" bIns="0" rtlCol="0" anchor="t">
            <a:spAutoFit/>
          </a:bodyPr>
          <a:lstStyle/>
          <a:p>
            <a:pPr algn="just">
              <a:lnSpc>
                <a:spcPts val="2984"/>
              </a:lnSpc>
            </a:pPr>
            <a:r>
              <a:rPr lang="en-US" sz="2487" b="1" spc="25">
                <a:solidFill>
                  <a:srgbClr val="000000"/>
                </a:solidFill>
                <a:latin typeface="Almarai Bold"/>
                <a:ea typeface="Almarai Bold"/>
                <a:cs typeface="Almarai Bold"/>
                <a:sym typeface="Almarai Bold"/>
              </a:rPr>
              <a:t>06</a:t>
            </a:r>
          </a:p>
        </p:txBody>
      </p:sp>
      <p:sp>
        <p:nvSpPr>
          <p:cNvPr id="42" name="TextBox 42"/>
          <p:cNvSpPr txBox="1"/>
          <p:nvPr/>
        </p:nvSpPr>
        <p:spPr>
          <a:xfrm>
            <a:off x="15865113" y="8119245"/>
            <a:ext cx="471475" cy="381000"/>
          </a:xfrm>
          <a:prstGeom prst="rect">
            <a:avLst/>
          </a:prstGeom>
        </p:spPr>
        <p:txBody>
          <a:bodyPr lIns="0" tIns="0" rIns="0" bIns="0" rtlCol="0" anchor="t">
            <a:spAutoFit/>
          </a:bodyPr>
          <a:lstStyle/>
          <a:p>
            <a:pPr algn="just">
              <a:lnSpc>
                <a:spcPts val="2984"/>
              </a:lnSpc>
            </a:pPr>
            <a:r>
              <a:rPr lang="en-US" sz="2487" b="1" spc="25">
                <a:solidFill>
                  <a:srgbClr val="000000"/>
                </a:solidFill>
                <a:latin typeface="Almarai Bold"/>
                <a:ea typeface="Almarai Bold"/>
                <a:cs typeface="Almarai Bold"/>
                <a:sym typeface="Almarai Bold"/>
              </a:rPr>
              <a:t>07</a:t>
            </a:r>
          </a:p>
        </p:txBody>
      </p:sp>
      <p:sp>
        <p:nvSpPr>
          <p:cNvPr id="43" name="TextBox 43"/>
          <p:cNvSpPr txBox="1"/>
          <p:nvPr/>
        </p:nvSpPr>
        <p:spPr>
          <a:xfrm>
            <a:off x="6466675" y="3441828"/>
            <a:ext cx="1433428" cy="657225"/>
          </a:xfrm>
          <a:prstGeom prst="rect">
            <a:avLst/>
          </a:prstGeom>
        </p:spPr>
        <p:txBody>
          <a:bodyPr lIns="0" tIns="0" rIns="0" bIns="0" rtlCol="0" anchor="t">
            <a:spAutoFit/>
          </a:bodyPr>
          <a:lstStyle/>
          <a:p>
            <a:pPr algn="r" rtl="1">
              <a:lnSpc>
                <a:spcPts val="2520"/>
              </a:lnSpc>
            </a:pPr>
            <a:r>
              <a:rPr lang="ar-EG" sz="2100" b="1" spc="21">
                <a:solidFill>
                  <a:srgbClr val="000000"/>
                </a:solidFill>
                <a:latin typeface="Almarai Bold"/>
                <a:ea typeface="Almarai Bold"/>
                <a:cs typeface="Almarai Bold"/>
                <a:sym typeface="Almarai Bold"/>
                <a:rtl/>
              </a:rPr>
              <a:t>إدخال التقنية</a:t>
            </a:r>
          </a:p>
        </p:txBody>
      </p:sp>
      <p:sp>
        <p:nvSpPr>
          <p:cNvPr id="44" name="TextBox 44"/>
          <p:cNvSpPr txBox="1"/>
          <p:nvPr/>
        </p:nvSpPr>
        <p:spPr>
          <a:xfrm>
            <a:off x="5509800" y="4220729"/>
            <a:ext cx="2501028" cy="657225"/>
          </a:xfrm>
          <a:prstGeom prst="rect">
            <a:avLst/>
          </a:prstGeom>
        </p:spPr>
        <p:txBody>
          <a:bodyPr lIns="0" tIns="0" rIns="0" bIns="0" rtlCol="0" anchor="t">
            <a:spAutoFit/>
          </a:bodyPr>
          <a:lstStyle/>
          <a:p>
            <a:pPr algn="r" rtl="1">
              <a:lnSpc>
                <a:spcPts val="2520"/>
              </a:lnSpc>
            </a:pPr>
            <a:r>
              <a:rPr lang="ar-EG" sz="2100" b="1" spc="21">
                <a:solidFill>
                  <a:srgbClr val="000000"/>
                </a:solidFill>
                <a:latin typeface="Almarai Bold"/>
                <a:ea typeface="Almarai Bold"/>
                <a:cs typeface="Almarai Bold"/>
                <a:sym typeface="Almarai Bold"/>
                <a:rtl/>
              </a:rPr>
              <a:t>تعديل سلسلة التشغيل</a:t>
            </a:r>
          </a:p>
        </p:txBody>
      </p:sp>
      <p:sp>
        <p:nvSpPr>
          <p:cNvPr id="45" name="TextBox 45"/>
          <p:cNvSpPr txBox="1"/>
          <p:nvPr/>
        </p:nvSpPr>
        <p:spPr>
          <a:xfrm>
            <a:off x="596651" y="3471591"/>
            <a:ext cx="4366924" cy="657225"/>
          </a:xfrm>
          <a:prstGeom prst="rect">
            <a:avLst/>
          </a:prstGeom>
        </p:spPr>
        <p:txBody>
          <a:bodyPr lIns="0" tIns="0" rIns="0" bIns="0" rtlCol="0" anchor="t">
            <a:spAutoFit/>
          </a:bodyPr>
          <a:lstStyle/>
          <a:p>
            <a:pPr algn="r" rtl="1">
              <a:lnSpc>
                <a:spcPts val="2520"/>
              </a:lnSpc>
            </a:pPr>
            <a:r>
              <a:rPr lang="ar-EG" sz="2100" b="1" spc="21">
                <a:solidFill>
                  <a:srgbClr val="000000"/>
                </a:solidFill>
                <a:latin typeface="Almarai Bold"/>
                <a:ea typeface="Almarai Bold"/>
                <a:cs typeface="Almarai Bold"/>
                <a:sym typeface="Almarai Bold"/>
                <a:rtl/>
              </a:rPr>
              <a:t>إزالة أو إضافة خطوة على سلسلة  التشغيل</a:t>
            </a:r>
          </a:p>
        </p:txBody>
      </p:sp>
      <p:sp>
        <p:nvSpPr>
          <p:cNvPr id="46" name="TextBox 46"/>
          <p:cNvSpPr txBox="1"/>
          <p:nvPr/>
        </p:nvSpPr>
        <p:spPr>
          <a:xfrm>
            <a:off x="235848" y="4362386"/>
            <a:ext cx="4623591" cy="333375"/>
          </a:xfrm>
          <a:prstGeom prst="rect">
            <a:avLst/>
          </a:prstGeom>
        </p:spPr>
        <p:txBody>
          <a:bodyPr lIns="0" tIns="0" rIns="0" bIns="0" rtlCol="0" anchor="t">
            <a:spAutoFit/>
          </a:bodyPr>
          <a:lstStyle/>
          <a:p>
            <a:pPr algn="r" rtl="1">
              <a:lnSpc>
                <a:spcPts val="2520"/>
              </a:lnSpc>
            </a:pPr>
            <a:r>
              <a:rPr lang="ar-EG" sz="2100" b="1" spc="21">
                <a:solidFill>
                  <a:srgbClr val="000000"/>
                </a:solidFill>
                <a:latin typeface="Almarai Bold"/>
                <a:ea typeface="Almarai Bold"/>
                <a:cs typeface="Almarai Bold"/>
                <a:sym typeface="Almarai Bold"/>
                <a:rtl/>
              </a:rPr>
              <a:t>احتواء المصادر الإستراتيجية للمشروع</a:t>
            </a:r>
          </a:p>
        </p:txBody>
      </p:sp>
      <p:sp>
        <p:nvSpPr>
          <p:cNvPr id="47" name="TextBox 47"/>
          <p:cNvSpPr txBox="1"/>
          <p:nvPr/>
        </p:nvSpPr>
        <p:spPr>
          <a:xfrm>
            <a:off x="4987628" y="7954842"/>
            <a:ext cx="2412062" cy="657225"/>
          </a:xfrm>
          <a:prstGeom prst="rect">
            <a:avLst/>
          </a:prstGeom>
        </p:spPr>
        <p:txBody>
          <a:bodyPr lIns="0" tIns="0" rIns="0" bIns="0" rtlCol="0" anchor="t">
            <a:spAutoFit/>
          </a:bodyPr>
          <a:lstStyle/>
          <a:p>
            <a:pPr algn="r" rtl="1">
              <a:lnSpc>
                <a:spcPts val="2520"/>
              </a:lnSpc>
            </a:pPr>
            <a:r>
              <a:rPr lang="ar-EG" sz="2100" b="1" spc="21">
                <a:solidFill>
                  <a:srgbClr val="000000"/>
                </a:solidFill>
                <a:latin typeface="Almarai Bold"/>
                <a:ea typeface="Almarai Bold"/>
                <a:cs typeface="Almarai Bold"/>
                <a:sym typeface="Almarai Bold"/>
                <a:rtl/>
              </a:rPr>
              <a:t>التحالف مع المنافسين</a:t>
            </a:r>
          </a:p>
        </p:txBody>
      </p:sp>
      <p:sp>
        <p:nvSpPr>
          <p:cNvPr id="48" name="TextBox 48"/>
          <p:cNvSpPr txBox="1"/>
          <p:nvPr/>
        </p:nvSpPr>
        <p:spPr>
          <a:xfrm>
            <a:off x="2089095" y="8040681"/>
            <a:ext cx="1681092" cy="657225"/>
          </a:xfrm>
          <a:prstGeom prst="rect">
            <a:avLst/>
          </a:prstGeom>
        </p:spPr>
        <p:txBody>
          <a:bodyPr lIns="0" tIns="0" rIns="0" bIns="0" rtlCol="0" anchor="t">
            <a:spAutoFit/>
          </a:bodyPr>
          <a:lstStyle/>
          <a:p>
            <a:pPr algn="r" rtl="1">
              <a:lnSpc>
                <a:spcPts val="2520"/>
              </a:lnSpc>
            </a:pPr>
            <a:r>
              <a:rPr lang="ar-EG" sz="2100" b="1" spc="21">
                <a:solidFill>
                  <a:srgbClr val="000000"/>
                </a:solidFill>
                <a:latin typeface="Almarai Bold"/>
                <a:ea typeface="Almarai Bold"/>
                <a:cs typeface="Almarai Bold"/>
                <a:sym typeface="Almarai Bold"/>
                <a:rtl/>
              </a:rPr>
              <a:t>تحديد المكملين</a:t>
            </a:r>
          </a:p>
        </p:txBody>
      </p:sp>
      <p:sp>
        <p:nvSpPr>
          <p:cNvPr id="49" name="TextBox 49"/>
          <p:cNvSpPr txBox="1"/>
          <p:nvPr/>
        </p:nvSpPr>
        <p:spPr>
          <a:xfrm>
            <a:off x="5305524" y="8797373"/>
            <a:ext cx="2022531" cy="657225"/>
          </a:xfrm>
          <a:prstGeom prst="rect">
            <a:avLst/>
          </a:prstGeom>
        </p:spPr>
        <p:txBody>
          <a:bodyPr lIns="0" tIns="0" rIns="0" bIns="0" rtlCol="0" anchor="t">
            <a:spAutoFit/>
          </a:bodyPr>
          <a:lstStyle/>
          <a:p>
            <a:pPr algn="r" rtl="1">
              <a:lnSpc>
                <a:spcPts val="2520"/>
              </a:lnSpc>
            </a:pPr>
            <a:r>
              <a:rPr lang="ar-EG" sz="2100" b="1" spc="21">
                <a:solidFill>
                  <a:srgbClr val="000000"/>
                </a:solidFill>
                <a:latin typeface="Almarai Bold"/>
                <a:ea typeface="Almarai Bold"/>
                <a:cs typeface="Almarai Bold"/>
                <a:sym typeface="Almarai Bold"/>
                <a:rtl/>
              </a:rPr>
              <a:t>إيجاد مصادر جديدة</a:t>
            </a:r>
          </a:p>
        </p:txBody>
      </p:sp>
      <p:grpSp>
        <p:nvGrpSpPr>
          <p:cNvPr id="50" name="Group 50"/>
          <p:cNvGrpSpPr/>
          <p:nvPr/>
        </p:nvGrpSpPr>
        <p:grpSpPr>
          <a:xfrm>
            <a:off x="8092466" y="3534966"/>
            <a:ext cx="540000" cy="540000"/>
            <a:chOff x="0" y="0"/>
            <a:chExt cx="720000" cy="720000"/>
          </a:xfrm>
        </p:grpSpPr>
        <p:sp>
          <p:nvSpPr>
            <p:cNvPr id="51" name="Freeform 51"/>
            <p:cNvSpPr/>
            <p:nvPr/>
          </p:nvSpPr>
          <p:spPr>
            <a:xfrm>
              <a:off x="0" y="0"/>
              <a:ext cx="719963" cy="719963"/>
            </a:xfrm>
            <a:custGeom>
              <a:avLst/>
              <a:gdLst/>
              <a:ahLst/>
              <a:cxnLst/>
              <a:rect l="l" t="t" r="r" b="b"/>
              <a:pathLst>
                <a:path w="719963" h="719963">
                  <a:moveTo>
                    <a:pt x="0" y="360045"/>
                  </a:moveTo>
                  <a:cubicBezTo>
                    <a:pt x="0" y="161163"/>
                    <a:pt x="161163" y="0"/>
                    <a:pt x="360045" y="0"/>
                  </a:cubicBezTo>
                  <a:cubicBezTo>
                    <a:pt x="558927" y="0"/>
                    <a:pt x="719963" y="161163"/>
                    <a:pt x="719963" y="360045"/>
                  </a:cubicBezTo>
                  <a:cubicBezTo>
                    <a:pt x="719963" y="558927"/>
                    <a:pt x="558800" y="719963"/>
                    <a:pt x="360045" y="719963"/>
                  </a:cubicBezTo>
                  <a:cubicBezTo>
                    <a:pt x="161290" y="719963"/>
                    <a:pt x="0" y="558800"/>
                    <a:pt x="0" y="360045"/>
                  </a:cubicBezTo>
                  <a:close/>
                </a:path>
              </a:pathLst>
            </a:custGeom>
            <a:solidFill>
              <a:srgbClr val="00B0F0"/>
            </a:solidFill>
          </p:spPr>
          <p:txBody>
            <a:bodyPr/>
            <a:lstStyle/>
            <a:p>
              <a:endParaRPr lang="en-US"/>
            </a:p>
          </p:txBody>
        </p:sp>
      </p:grpSp>
      <p:grpSp>
        <p:nvGrpSpPr>
          <p:cNvPr id="52" name="Group 52"/>
          <p:cNvGrpSpPr/>
          <p:nvPr/>
        </p:nvGrpSpPr>
        <p:grpSpPr>
          <a:xfrm>
            <a:off x="8087458" y="4390665"/>
            <a:ext cx="540000" cy="540000"/>
            <a:chOff x="0" y="0"/>
            <a:chExt cx="720000" cy="720000"/>
          </a:xfrm>
        </p:grpSpPr>
        <p:sp>
          <p:nvSpPr>
            <p:cNvPr id="53" name="Freeform 53"/>
            <p:cNvSpPr/>
            <p:nvPr/>
          </p:nvSpPr>
          <p:spPr>
            <a:xfrm>
              <a:off x="0" y="0"/>
              <a:ext cx="719963" cy="719963"/>
            </a:xfrm>
            <a:custGeom>
              <a:avLst/>
              <a:gdLst/>
              <a:ahLst/>
              <a:cxnLst/>
              <a:rect l="l" t="t" r="r" b="b"/>
              <a:pathLst>
                <a:path w="719963" h="719963">
                  <a:moveTo>
                    <a:pt x="0" y="360045"/>
                  </a:moveTo>
                  <a:cubicBezTo>
                    <a:pt x="0" y="161163"/>
                    <a:pt x="161163" y="0"/>
                    <a:pt x="360045" y="0"/>
                  </a:cubicBezTo>
                  <a:cubicBezTo>
                    <a:pt x="558927" y="0"/>
                    <a:pt x="719963" y="161163"/>
                    <a:pt x="719963" y="360045"/>
                  </a:cubicBezTo>
                  <a:cubicBezTo>
                    <a:pt x="719963" y="558927"/>
                    <a:pt x="558800" y="719963"/>
                    <a:pt x="360045" y="719963"/>
                  </a:cubicBezTo>
                  <a:cubicBezTo>
                    <a:pt x="161290" y="719963"/>
                    <a:pt x="0" y="558800"/>
                    <a:pt x="0" y="360045"/>
                  </a:cubicBezTo>
                  <a:close/>
                </a:path>
              </a:pathLst>
            </a:custGeom>
            <a:solidFill>
              <a:srgbClr val="92D050"/>
            </a:solidFill>
          </p:spPr>
          <p:txBody>
            <a:bodyPr/>
            <a:lstStyle/>
            <a:p>
              <a:endParaRPr lang="en-US"/>
            </a:p>
          </p:txBody>
        </p:sp>
      </p:grpSp>
      <p:grpSp>
        <p:nvGrpSpPr>
          <p:cNvPr id="54" name="Group 54"/>
          <p:cNvGrpSpPr/>
          <p:nvPr/>
        </p:nvGrpSpPr>
        <p:grpSpPr>
          <a:xfrm>
            <a:off x="5239800" y="3451353"/>
            <a:ext cx="540000" cy="540000"/>
            <a:chOff x="0" y="0"/>
            <a:chExt cx="720000" cy="720000"/>
          </a:xfrm>
        </p:grpSpPr>
        <p:sp>
          <p:nvSpPr>
            <p:cNvPr id="55" name="Freeform 55"/>
            <p:cNvSpPr/>
            <p:nvPr/>
          </p:nvSpPr>
          <p:spPr>
            <a:xfrm>
              <a:off x="0" y="0"/>
              <a:ext cx="719963" cy="719963"/>
            </a:xfrm>
            <a:custGeom>
              <a:avLst/>
              <a:gdLst/>
              <a:ahLst/>
              <a:cxnLst/>
              <a:rect l="l" t="t" r="r" b="b"/>
              <a:pathLst>
                <a:path w="719963" h="719963">
                  <a:moveTo>
                    <a:pt x="0" y="360045"/>
                  </a:moveTo>
                  <a:cubicBezTo>
                    <a:pt x="0" y="161163"/>
                    <a:pt x="161163" y="0"/>
                    <a:pt x="360045" y="0"/>
                  </a:cubicBezTo>
                  <a:cubicBezTo>
                    <a:pt x="558927" y="0"/>
                    <a:pt x="719963" y="161163"/>
                    <a:pt x="719963" y="360045"/>
                  </a:cubicBezTo>
                  <a:cubicBezTo>
                    <a:pt x="719963" y="558927"/>
                    <a:pt x="558800" y="719963"/>
                    <a:pt x="360045" y="719963"/>
                  </a:cubicBezTo>
                  <a:cubicBezTo>
                    <a:pt x="161290" y="719963"/>
                    <a:pt x="0" y="558800"/>
                    <a:pt x="0" y="360045"/>
                  </a:cubicBezTo>
                  <a:close/>
                </a:path>
              </a:pathLst>
            </a:custGeom>
            <a:solidFill>
              <a:srgbClr val="FFC000"/>
            </a:solidFill>
          </p:spPr>
          <p:txBody>
            <a:bodyPr/>
            <a:lstStyle/>
            <a:p>
              <a:endParaRPr lang="en-US"/>
            </a:p>
          </p:txBody>
        </p:sp>
      </p:grpSp>
      <p:grpSp>
        <p:nvGrpSpPr>
          <p:cNvPr id="56" name="Group 56"/>
          <p:cNvGrpSpPr/>
          <p:nvPr/>
        </p:nvGrpSpPr>
        <p:grpSpPr>
          <a:xfrm>
            <a:off x="5239800" y="4308506"/>
            <a:ext cx="540000" cy="540000"/>
            <a:chOff x="0" y="0"/>
            <a:chExt cx="720000" cy="720000"/>
          </a:xfrm>
        </p:grpSpPr>
        <p:sp>
          <p:nvSpPr>
            <p:cNvPr id="57" name="Freeform 57"/>
            <p:cNvSpPr/>
            <p:nvPr/>
          </p:nvSpPr>
          <p:spPr>
            <a:xfrm>
              <a:off x="0" y="0"/>
              <a:ext cx="719963" cy="719963"/>
            </a:xfrm>
            <a:custGeom>
              <a:avLst/>
              <a:gdLst/>
              <a:ahLst/>
              <a:cxnLst/>
              <a:rect l="l" t="t" r="r" b="b"/>
              <a:pathLst>
                <a:path w="719963" h="719963">
                  <a:moveTo>
                    <a:pt x="0" y="360045"/>
                  </a:moveTo>
                  <a:cubicBezTo>
                    <a:pt x="0" y="161163"/>
                    <a:pt x="161163" y="0"/>
                    <a:pt x="360045" y="0"/>
                  </a:cubicBezTo>
                  <a:cubicBezTo>
                    <a:pt x="558927" y="0"/>
                    <a:pt x="719963" y="161163"/>
                    <a:pt x="719963" y="360045"/>
                  </a:cubicBezTo>
                  <a:cubicBezTo>
                    <a:pt x="719963" y="558927"/>
                    <a:pt x="558800" y="719963"/>
                    <a:pt x="360045" y="719963"/>
                  </a:cubicBezTo>
                  <a:cubicBezTo>
                    <a:pt x="161290" y="719963"/>
                    <a:pt x="0" y="558800"/>
                    <a:pt x="0" y="360045"/>
                  </a:cubicBezTo>
                  <a:close/>
                </a:path>
              </a:pathLst>
            </a:custGeom>
            <a:solidFill>
              <a:srgbClr val="4D00BF"/>
            </a:solidFill>
          </p:spPr>
          <p:txBody>
            <a:bodyPr/>
            <a:lstStyle/>
            <a:p>
              <a:endParaRPr lang="en-US"/>
            </a:p>
          </p:txBody>
        </p:sp>
      </p:grpSp>
      <p:grpSp>
        <p:nvGrpSpPr>
          <p:cNvPr id="58" name="Group 58"/>
          <p:cNvGrpSpPr/>
          <p:nvPr/>
        </p:nvGrpSpPr>
        <p:grpSpPr>
          <a:xfrm>
            <a:off x="7666390" y="7964367"/>
            <a:ext cx="540000" cy="540000"/>
            <a:chOff x="0" y="0"/>
            <a:chExt cx="720000" cy="720000"/>
          </a:xfrm>
        </p:grpSpPr>
        <p:sp>
          <p:nvSpPr>
            <p:cNvPr id="59" name="Freeform 59"/>
            <p:cNvSpPr/>
            <p:nvPr/>
          </p:nvSpPr>
          <p:spPr>
            <a:xfrm>
              <a:off x="0" y="0"/>
              <a:ext cx="719963" cy="719963"/>
            </a:xfrm>
            <a:custGeom>
              <a:avLst/>
              <a:gdLst/>
              <a:ahLst/>
              <a:cxnLst/>
              <a:rect l="l" t="t" r="r" b="b"/>
              <a:pathLst>
                <a:path w="719963" h="719963">
                  <a:moveTo>
                    <a:pt x="0" y="360045"/>
                  </a:moveTo>
                  <a:cubicBezTo>
                    <a:pt x="0" y="161163"/>
                    <a:pt x="161163" y="0"/>
                    <a:pt x="360045" y="0"/>
                  </a:cubicBezTo>
                  <a:cubicBezTo>
                    <a:pt x="558927" y="0"/>
                    <a:pt x="719963" y="161163"/>
                    <a:pt x="719963" y="360045"/>
                  </a:cubicBezTo>
                  <a:cubicBezTo>
                    <a:pt x="719963" y="558927"/>
                    <a:pt x="558800" y="719963"/>
                    <a:pt x="360045" y="719963"/>
                  </a:cubicBezTo>
                  <a:cubicBezTo>
                    <a:pt x="161290" y="719963"/>
                    <a:pt x="0" y="558800"/>
                    <a:pt x="0" y="360045"/>
                  </a:cubicBezTo>
                  <a:close/>
                </a:path>
              </a:pathLst>
            </a:custGeom>
            <a:solidFill>
              <a:srgbClr val="FF6600"/>
            </a:solidFill>
          </p:spPr>
          <p:txBody>
            <a:bodyPr/>
            <a:lstStyle/>
            <a:p>
              <a:endParaRPr lang="en-US"/>
            </a:p>
          </p:txBody>
        </p:sp>
      </p:grpSp>
      <p:grpSp>
        <p:nvGrpSpPr>
          <p:cNvPr id="60" name="Group 60"/>
          <p:cNvGrpSpPr/>
          <p:nvPr/>
        </p:nvGrpSpPr>
        <p:grpSpPr>
          <a:xfrm>
            <a:off x="3947205" y="8004486"/>
            <a:ext cx="540000" cy="540000"/>
            <a:chOff x="0" y="0"/>
            <a:chExt cx="720000" cy="720000"/>
          </a:xfrm>
        </p:grpSpPr>
        <p:sp>
          <p:nvSpPr>
            <p:cNvPr id="61" name="Freeform 61"/>
            <p:cNvSpPr/>
            <p:nvPr/>
          </p:nvSpPr>
          <p:spPr>
            <a:xfrm>
              <a:off x="0" y="0"/>
              <a:ext cx="719963" cy="719963"/>
            </a:xfrm>
            <a:custGeom>
              <a:avLst/>
              <a:gdLst/>
              <a:ahLst/>
              <a:cxnLst/>
              <a:rect l="l" t="t" r="r" b="b"/>
              <a:pathLst>
                <a:path w="719963" h="719963">
                  <a:moveTo>
                    <a:pt x="0" y="360045"/>
                  </a:moveTo>
                  <a:cubicBezTo>
                    <a:pt x="0" y="161163"/>
                    <a:pt x="161163" y="0"/>
                    <a:pt x="360045" y="0"/>
                  </a:cubicBezTo>
                  <a:cubicBezTo>
                    <a:pt x="558927" y="0"/>
                    <a:pt x="719963" y="161163"/>
                    <a:pt x="719963" y="360045"/>
                  </a:cubicBezTo>
                  <a:cubicBezTo>
                    <a:pt x="719963" y="558927"/>
                    <a:pt x="558800" y="719963"/>
                    <a:pt x="360045" y="719963"/>
                  </a:cubicBezTo>
                  <a:cubicBezTo>
                    <a:pt x="161290" y="719963"/>
                    <a:pt x="0" y="558800"/>
                    <a:pt x="0" y="360045"/>
                  </a:cubicBezTo>
                  <a:close/>
                </a:path>
              </a:pathLst>
            </a:custGeom>
            <a:solidFill>
              <a:srgbClr val="BE2126"/>
            </a:solidFill>
          </p:spPr>
          <p:txBody>
            <a:bodyPr/>
            <a:lstStyle/>
            <a:p>
              <a:endParaRPr lang="en-US"/>
            </a:p>
          </p:txBody>
        </p:sp>
      </p:grpSp>
      <p:grpSp>
        <p:nvGrpSpPr>
          <p:cNvPr id="62" name="Group 62"/>
          <p:cNvGrpSpPr/>
          <p:nvPr/>
        </p:nvGrpSpPr>
        <p:grpSpPr>
          <a:xfrm>
            <a:off x="7666390" y="8940416"/>
            <a:ext cx="540000" cy="540000"/>
            <a:chOff x="0" y="0"/>
            <a:chExt cx="720000" cy="720000"/>
          </a:xfrm>
        </p:grpSpPr>
        <p:sp>
          <p:nvSpPr>
            <p:cNvPr id="63" name="Freeform 63"/>
            <p:cNvSpPr/>
            <p:nvPr/>
          </p:nvSpPr>
          <p:spPr>
            <a:xfrm>
              <a:off x="0" y="0"/>
              <a:ext cx="719963" cy="719963"/>
            </a:xfrm>
            <a:custGeom>
              <a:avLst/>
              <a:gdLst/>
              <a:ahLst/>
              <a:cxnLst/>
              <a:rect l="l" t="t" r="r" b="b"/>
              <a:pathLst>
                <a:path w="719963" h="719963">
                  <a:moveTo>
                    <a:pt x="0" y="360045"/>
                  </a:moveTo>
                  <a:cubicBezTo>
                    <a:pt x="0" y="161163"/>
                    <a:pt x="161163" y="0"/>
                    <a:pt x="360045" y="0"/>
                  </a:cubicBezTo>
                  <a:cubicBezTo>
                    <a:pt x="558927" y="0"/>
                    <a:pt x="719963" y="161163"/>
                    <a:pt x="719963" y="360045"/>
                  </a:cubicBezTo>
                  <a:cubicBezTo>
                    <a:pt x="719963" y="558927"/>
                    <a:pt x="558800" y="719963"/>
                    <a:pt x="360045" y="719963"/>
                  </a:cubicBezTo>
                  <a:cubicBezTo>
                    <a:pt x="161290" y="719963"/>
                    <a:pt x="0" y="558800"/>
                    <a:pt x="0" y="360045"/>
                  </a:cubicBezTo>
                  <a:close/>
                </a:path>
              </a:pathLst>
            </a:custGeom>
            <a:solidFill>
              <a:srgbClr val="00B0F0"/>
            </a:solidFill>
          </p:spPr>
          <p:txBody>
            <a:bodyPr/>
            <a:lstStyle/>
            <a:p>
              <a:endParaRPr lang="en-US"/>
            </a:p>
          </p:txBody>
        </p:sp>
      </p:grpSp>
      <p:sp>
        <p:nvSpPr>
          <p:cNvPr id="64" name="Freeform 64"/>
          <p:cNvSpPr/>
          <p:nvPr/>
        </p:nvSpPr>
        <p:spPr>
          <a:xfrm>
            <a:off x="2295998" y="5258954"/>
            <a:ext cx="5383261" cy="2253090"/>
          </a:xfrm>
          <a:custGeom>
            <a:avLst/>
            <a:gdLst/>
            <a:ahLst/>
            <a:cxnLst/>
            <a:rect l="l" t="t" r="r" b="b"/>
            <a:pathLst>
              <a:path w="5383261" h="2253090">
                <a:moveTo>
                  <a:pt x="0" y="0"/>
                </a:moveTo>
                <a:lnTo>
                  <a:pt x="5383261" y="0"/>
                </a:lnTo>
                <a:lnTo>
                  <a:pt x="5383261" y="2253089"/>
                </a:lnTo>
                <a:lnTo>
                  <a:pt x="0" y="22530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5" name="TextBox 65"/>
          <p:cNvSpPr txBox="1"/>
          <p:nvPr/>
        </p:nvSpPr>
        <p:spPr>
          <a:xfrm>
            <a:off x="8157895" y="3626757"/>
            <a:ext cx="382661" cy="333375"/>
          </a:xfrm>
          <a:prstGeom prst="rect">
            <a:avLst/>
          </a:prstGeom>
        </p:spPr>
        <p:txBody>
          <a:bodyPr lIns="0" tIns="0" rIns="0" bIns="0" rtlCol="0" anchor="t">
            <a:spAutoFit/>
          </a:bodyPr>
          <a:lstStyle/>
          <a:p>
            <a:pPr algn="r">
              <a:lnSpc>
                <a:spcPts val="2520"/>
              </a:lnSpc>
            </a:pPr>
            <a:r>
              <a:rPr lang="en-US" sz="2100" b="1" spc="21">
                <a:solidFill>
                  <a:srgbClr val="000000"/>
                </a:solidFill>
                <a:latin typeface="Almarai Bold"/>
                <a:ea typeface="Almarai Bold"/>
                <a:cs typeface="Almarai Bold"/>
                <a:sym typeface="Almarai Bold"/>
              </a:rPr>
              <a:t>08</a:t>
            </a:r>
          </a:p>
        </p:txBody>
      </p:sp>
      <p:sp>
        <p:nvSpPr>
          <p:cNvPr id="66" name="TextBox 66"/>
          <p:cNvSpPr txBox="1"/>
          <p:nvPr/>
        </p:nvSpPr>
        <p:spPr>
          <a:xfrm>
            <a:off x="8180767" y="4500316"/>
            <a:ext cx="382661" cy="333375"/>
          </a:xfrm>
          <a:prstGeom prst="rect">
            <a:avLst/>
          </a:prstGeom>
        </p:spPr>
        <p:txBody>
          <a:bodyPr lIns="0" tIns="0" rIns="0" bIns="0" rtlCol="0" anchor="t">
            <a:spAutoFit/>
          </a:bodyPr>
          <a:lstStyle/>
          <a:p>
            <a:pPr algn="r">
              <a:lnSpc>
                <a:spcPts val="2520"/>
              </a:lnSpc>
            </a:pPr>
            <a:r>
              <a:rPr lang="en-US" sz="2100" b="1" spc="21">
                <a:solidFill>
                  <a:srgbClr val="000000"/>
                </a:solidFill>
                <a:latin typeface="Almarai Bold"/>
                <a:ea typeface="Almarai Bold"/>
                <a:cs typeface="Almarai Bold"/>
                <a:sym typeface="Almarai Bold"/>
              </a:rPr>
              <a:t>09</a:t>
            </a:r>
          </a:p>
        </p:txBody>
      </p:sp>
      <p:sp>
        <p:nvSpPr>
          <p:cNvPr id="67" name="TextBox 67"/>
          <p:cNvSpPr txBox="1"/>
          <p:nvPr/>
        </p:nvSpPr>
        <p:spPr>
          <a:xfrm>
            <a:off x="5327607" y="4414421"/>
            <a:ext cx="382661" cy="333375"/>
          </a:xfrm>
          <a:prstGeom prst="rect">
            <a:avLst/>
          </a:prstGeom>
        </p:spPr>
        <p:txBody>
          <a:bodyPr lIns="0" tIns="0" rIns="0" bIns="0" rtlCol="0" anchor="t">
            <a:spAutoFit/>
          </a:bodyPr>
          <a:lstStyle/>
          <a:p>
            <a:pPr algn="r">
              <a:lnSpc>
                <a:spcPts val="2520"/>
              </a:lnSpc>
            </a:pPr>
            <a:r>
              <a:rPr lang="en-US" sz="2100" b="1" spc="21">
                <a:solidFill>
                  <a:srgbClr val="000000"/>
                </a:solidFill>
                <a:latin typeface="Almarai Bold"/>
                <a:ea typeface="Almarai Bold"/>
                <a:cs typeface="Almarai Bold"/>
                <a:sym typeface="Almarai Bold"/>
              </a:rPr>
              <a:t>11</a:t>
            </a:r>
          </a:p>
        </p:txBody>
      </p:sp>
      <p:grpSp>
        <p:nvGrpSpPr>
          <p:cNvPr id="68" name="Group 68"/>
          <p:cNvGrpSpPr/>
          <p:nvPr/>
        </p:nvGrpSpPr>
        <p:grpSpPr>
          <a:xfrm>
            <a:off x="3046083" y="6046231"/>
            <a:ext cx="3916869" cy="687667"/>
            <a:chOff x="0" y="0"/>
            <a:chExt cx="5222492" cy="916889"/>
          </a:xfrm>
        </p:grpSpPr>
        <p:sp>
          <p:nvSpPr>
            <p:cNvPr id="69" name="Freeform 69"/>
            <p:cNvSpPr/>
            <p:nvPr/>
          </p:nvSpPr>
          <p:spPr>
            <a:xfrm>
              <a:off x="0" y="0"/>
              <a:ext cx="5222494" cy="916849"/>
            </a:xfrm>
            <a:custGeom>
              <a:avLst/>
              <a:gdLst/>
              <a:ahLst/>
              <a:cxnLst/>
              <a:rect l="l" t="t" r="r" b="b"/>
              <a:pathLst>
                <a:path w="5222494" h="916849">
                  <a:moveTo>
                    <a:pt x="0" y="0"/>
                  </a:moveTo>
                  <a:lnTo>
                    <a:pt x="5222494" y="0"/>
                  </a:lnTo>
                  <a:lnTo>
                    <a:pt x="5222494" y="916849"/>
                  </a:lnTo>
                  <a:lnTo>
                    <a:pt x="0" y="916849"/>
                  </a:lnTo>
                  <a:close/>
                </a:path>
              </a:pathLst>
            </a:custGeom>
            <a:solidFill>
              <a:srgbClr val="FFFFFF">
                <a:alpha val="84706"/>
              </a:srgbClr>
            </a:solidFill>
          </p:spPr>
          <p:txBody>
            <a:bodyPr/>
            <a:lstStyle/>
            <a:p>
              <a:endParaRPr lang="en-US"/>
            </a:p>
          </p:txBody>
        </p:sp>
        <p:sp>
          <p:nvSpPr>
            <p:cNvPr id="70" name="TextBox 70"/>
            <p:cNvSpPr txBox="1"/>
            <p:nvPr/>
          </p:nvSpPr>
          <p:spPr>
            <a:xfrm>
              <a:off x="0" y="-9525"/>
              <a:ext cx="5222492" cy="926414"/>
            </a:xfrm>
            <a:prstGeom prst="rect">
              <a:avLst/>
            </a:prstGeom>
          </p:spPr>
          <p:txBody>
            <a:bodyPr lIns="50800" tIns="50800" rIns="50800" bIns="50800" rtlCol="0" anchor="t"/>
            <a:lstStyle/>
            <a:p>
              <a:pPr algn="ctr" rtl="1">
                <a:lnSpc>
                  <a:spcPts val="3240"/>
                </a:lnSpc>
              </a:pPr>
              <a:r>
                <a:rPr lang="ar-EG" sz="2700" b="1">
                  <a:solidFill>
                    <a:srgbClr val="000000"/>
                  </a:solidFill>
                  <a:latin typeface="Almarai Bold"/>
                  <a:ea typeface="Almarai Bold"/>
                  <a:cs typeface="Almarai Bold"/>
                  <a:sym typeface="Almarai Bold"/>
                  <a:rtl/>
                </a:rPr>
                <a:t>هيكل القيمة</a:t>
              </a:r>
            </a:p>
          </p:txBody>
        </p:sp>
      </p:grpSp>
      <p:sp>
        <p:nvSpPr>
          <p:cNvPr id="71" name="TextBox 71"/>
          <p:cNvSpPr txBox="1"/>
          <p:nvPr/>
        </p:nvSpPr>
        <p:spPr>
          <a:xfrm>
            <a:off x="5326454" y="3557069"/>
            <a:ext cx="382661" cy="333375"/>
          </a:xfrm>
          <a:prstGeom prst="rect">
            <a:avLst/>
          </a:prstGeom>
        </p:spPr>
        <p:txBody>
          <a:bodyPr lIns="0" tIns="0" rIns="0" bIns="0" rtlCol="0" anchor="t">
            <a:spAutoFit/>
          </a:bodyPr>
          <a:lstStyle/>
          <a:p>
            <a:pPr algn="r">
              <a:lnSpc>
                <a:spcPts val="2520"/>
              </a:lnSpc>
            </a:pPr>
            <a:r>
              <a:rPr lang="en-US" sz="2100" b="1" spc="21">
                <a:solidFill>
                  <a:srgbClr val="000000"/>
                </a:solidFill>
                <a:latin typeface="Almarai Bold"/>
                <a:ea typeface="Almarai Bold"/>
                <a:cs typeface="Almarai Bold"/>
                <a:sym typeface="Almarai Bold"/>
              </a:rPr>
              <a:t>10</a:t>
            </a:r>
          </a:p>
        </p:txBody>
      </p:sp>
      <p:sp>
        <p:nvSpPr>
          <p:cNvPr id="72" name="TextBox 72"/>
          <p:cNvSpPr txBox="1"/>
          <p:nvPr/>
        </p:nvSpPr>
        <p:spPr>
          <a:xfrm>
            <a:off x="7745947" y="8051911"/>
            <a:ext cx="382661" cy="333375"/>
          </a:xfrm>
          <a:prstGeom prst="rect">
            <a:avLst/>
          </a:prstGeom>
        </p:spPr>
        <p:txBody>
          <a:bodyPr lIns="0" tIns="0" rIns="0" bIns="0" rtlCol="0" anchor="t">
            <a:spAutoFit/>
          </a:bodyPr>
          <a:lstStyle/>
          <a:p>
            <a:pPr algn="r">
              <a:lnSpc>
                <a:spcPts val="2520"/>
              </a:lnSpc>
            </a:pPr>
            <a:r>
              <a:rPr lang="en-US" sz="2100" b="1" spc="21">
                <a:solidFill>
                  <a:srgbClr val="000000"/>
                </a:solidFill>
                <a:latin typeface="Almarai Bold"/>
                <a:ea typeface="Almarai Bold"/>
                <a:cs typeface="Almarai Bold"/>
                <a:sym typeface="Almarai Bold"/>
              </a:rPr>
              <a:t>12</a:t>
            </a:r>
          </a:p>
        </p:txBody>
      </p:sp>
      <p:sp>
        <p:nvSpPr>
          <p:cNvPr id="73" name="TextBox 73"/>
          <p:cNvSpPr txBox="1"/>
          <p:nvPr/>
        </p:nvSpPr>
        <p:spPr>
          <a:xfrm>
            <a:off x="7757377" y="9081103"/>
            <a:ext cx="382661" cy="333375"/>
          </a:xfrm>
          <a:prstGeom prst="rect">
            <a:avLst/>
          </a:prstGeom>
        </p:spPr>
        <p:txBody>
          <a:bodyPr lIns="0" tIns="0" rIns="0" bIns="0" rtlCol="0" anchor="t">
            <a:spAutoFit/>
          </a:bodyPr>
          <a:lstStyle/>
          <a:p>
            <a:pPr algn="r">
              <a:lnSpc>
                <a:spcPts val="2520"/>
              </a:lnSpc>
            </a:pPr>
            <a:r>
              <a:rPr lang="en-US" sz="2100" b="1" spc="21">
                <a:solidFill>
                  <a:srgbClr val="000000"/>
                </a:solidFill>
                <a:latin typeface="Almarai Bold"/>
                <a:ea typeface="Almarai Bold"/>
                <a:cs typeface="Almarai Bold"/>
                <a:sym typeface="Almarai Bold"/>
              </a:rPr>
              <a:t>13</a:t>
            </a:r>
          </a:p>
        </p:txBody>
      </p:sp>
      <p:sp>
        <p:nvSpPr>
          <p:cNvPr id="74" name="TextBox 74"/>
          <p:cNvSpPr txBox="1"/>
          <p:nvPr/>
        </p:nvSpPr>
        <p:spPr>
          <a:xfrm>
            <a:off x="4035032" y="8116767"/>
            <a:ext cx="382661" cy="333375"/>
          </a:xfrm>
          <a:prstGeom prst="rect">
            <a:avLst/>
          </a:prstGeom>
        </p:spPr>
        <p:txBody>
          <a:bodyPr lIns="0" tIns="0" rIns="0" bIns="0" rtlCol="0" anchor="t">
            <a:spAutoFit/>
          </a:bodyPr>
          <a:lstStyle/>
          <a:p>
            <a:pPr algn="r">
              <a:lnSpc>
                <a:spcPts val="2520"/>
              </a:lnSpc>
            </a:pPr>
            <a:r>
              <a:rPr lang="en-US" sz="2100" b="1" spc="21">
                <a:solidFill>
                  <a:srgbClr val="000000"/>
                </a:solidFill>
                <a:latin typeface="Almarai Bold"/>
                <a:ea typeface="Almarai Bold"/>
                <a:cs typeface="Almarai Bold"/>
                <a:sym typeface="Almarai Bold"/>
              </a:rPr>
              <a:t>14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992650" y="3671758"/>
            <a:ext cx="14211824" cy="2773590"/>
            <a:chOff x="0" y="0"/>
            <a:chExt cx="3743032" cy="730493"/>
          </a:xfrm>
        </p:grpSpPr>
        <p:sp>
          <p:nvSpPr>
            <p:cNvPr id="10" name="Freeform 10"/>
            <p:cNvSpPr/>
            <p:nvPr/>
          </p:nvSpPr>
          <p:spPr>
            <a:xfrm>
              <a:off x="0" y="0"/>
              <a:ext cx="3743032" cy="730493"/>
            </a:xfrm>
            <a:custGeom>
              <a:avLst/>
              <a:gdLst/>
              <a:ahLst/>
              <a:cxnLst/>
              <a:rect l="l" t="t" r="r" b="b"/>
              <a:pathLst>
                <a:path w="3743032" h="730493">
                  <a:moveTo>
                    <a:pt x="16887" y="0"/>
                  </a:moveTo>
                  <a:lnTo>
                    <a:pt x="3726144" y="0"/>
                  </a:lnTo>
                  <a:cubicBezTo>
                    <a:pt x="3735471" y="0"/>
                    <a:pt x="3743032" y="7561"/>
                    <a:pt x="3743032" y="16887"/>
                  </a:cubicBezTo>
                  <a:lnTo>
                    <a:pt x="3743032" y="713606"/>
                  </a:lnTo>
                  <a:cubicBezTo>
                    <a:pt x="3743032" y="722932"/>
                    <a:pt x="3735471" y="730493"/>
                    <a:pt x="3726144" y="730493"/>
                  </a:cubicBezTo>
                  <a:lnTo>
                    <a:pt x="16887" y="730493"/>
                  </a:lnTo>
                  <a:cubicBezTo>
                    <a:pt x="7561" y="730493"/>
                    <a:pt x="0" y="722932"/>
                    <a:pt x="0" y="713606"/>
                  </a:cubicBezTo>
                  <a:lnTo>
                    <a:pt x="0" y="16887"/>
                  </a:lnTo>
                  <a:cubicBezTo>
                    <a:pt x="0" y="7561"/>
                    <a:pt x="7561" y="0"/>
                    <a:pt x="16887" y="0"/>
                  </a:cubicBezTo>
                  <a:close/>
                </a:path>
              </a:pathLst>
            </a:custGeom>
            <a:solidFill>
              <a:srgbClr val="F2F2F2"/>
            </a:solidFill>
            <a:ln w="19050" cap="rnd">
              <a:solidFill>
                <a:srgbClr val="00B050"/>
              </a:solidFill>
              <a:prstDash val="lgDash"/>
              <a:round/>
            </a:ln>
          </p:spPr>
          <p:txBody>
            <a:bodyPr/>
            <a:lstStyle/>
            <a:p>
              <a:endParaRPr lang="en-US"/>
            </a:p>
          </p:txBody>
        </p:sp>
        <p:sp>
          <p:nvSpPr>
            <p:cNvPr id="11" name="TextBox 11"/>
            <p:cNvSpPr txBox="1"/>
            <p:nvPr/>
          </p:nvSpPr>
          <p:spPr>
            <a:xfrm>
              <a:off x="0" y="-9525"/>
              <a:ext cx="3743032" cy="740018"/>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ابتكار نموذج الأعمال</a:t>
            </a:r>
          </a:p>
        </p:txBody>
      </p:sp>
      <p:sp>
        <p:nvSpPr>
          <p:cNvPr id="14" name="TextBox 14"/>
          <p:cNvSpPr txBox="1"/>
          <p:nvPr/>
        </p:nvSpPr>
        <p:spPr>
          <a:xfrm>
            <a:off x="5486400" y="2133554"/>
            <a:ext cx="10542137" cy="563424"/>
          </a:xfrm>
          <a:prstGeom prst="rect">
            <a:avLst/>
          </a:prstGeom>
        </p:spPr>
        <p:txBody>
          <a:bodyPr lIns="0" tIns="0" rIns="0" bIns="0" rtlCol="0" anchor="t">
            <a:spAutoFit/>
          </a:bodyPr>
          <a:lstStyle/>
          <a:p>
            <a:pPr algn="r" rtl="1">
              <a:lnSpc>
                <a:spcPts val="4719"/>
              </a:lnSpc>
            </a:pPr>
            <a:r>
              <a:rPr lang="ar-EG" sz="2895" b="1" spc="29" dirty="0">
                <a:solidFill>
                  <a:srgbClr val="000000"/>
                </a:solidFill>
                <a:latin typeface="Almarai Bold"/>
                <a:ea typeface="Almarai Bold"/>
                <a:cs typeface="Almarai Bold"/>
                <a:sym typeface="Almarai Bold"/>
                <a:rtl/>
              </a:rPr>
              <a:t>لوحة نموذج الأعمال </a:t>
            </a:r>
            <a:r>
              <a:rPr lang="en-US" sz="2895" b="1" spc="29" dirty="0">
                <a:solidFill>
                  <a:srgbClr val="000000"/>
                </a:solidFill>
                <a:latin typeface="Almarai Bold"/>
                <a:ea typeface="Almarai Bold"/>
                <a:cs typeface="Almarai Bold"/>
                <a:sym typeface="Almarai Bold"/>
              </a:rPr>
              <a:t>Business Model Canvas</a:t>
            </a:r>
            <a:endParaRPr lang="ar-EG" sz="2895" b="1" spc="29" dirty="0">
              <a:solidFill>
                <a:srgbClr val="000000"/>
              </a:solidFill>
              <a:latin typeface="Almarai Bold"/>
              <a:ea typeface="Almarai Bold"/>
              <a:cs typeface="Almarai Bold"/>
              <a:sym typeface="Almarai Bold"/>
              <a:rtl/>
            </a:endParaRPr>
          </a:p>
        </p:txBody>
      </p:sp>
      <p:sp>
        <p:nvSpPr>
          <p:cNvPr id="15" name="TextBox 15"/>
          <p:cNvSpPr txBox="1"/>
          <p:nvPr/>
        </p:nvSpPr>
        <p:spPr>
          <a:xfrm>
            <a:off x="2613738" y="3912956"/>
            <a:ext cx="13228090" cy="2219647"/>
          </a:xfrm>
          <a:prstGeom prst="rect">
            <a:avLst/>
          </a:prstGeom>
        </p:spPr>
        <p:txBody>
          <a:bodyPr lIns="0" tIns="0" rIns="0" bIns="0" rtlCol="0" anchor="t">
            <a:spAutoFit/>
          </a:bodyPr>
          <a:lstStyle/>
          <a:p>
            <a:pPr algn="r" rtl="1">
              <a:lnSpc>
                <a:spcPts val="4393"/>
              </a:lnSpc>
            </a:pPr>
            <a:r>
              <a:rPr lang="ar-EG" sz="2695" b="1" spc="27" dirty="0">
                <a:solidFill>
                  <a:srgbClr val="000000"/>
                </a:solidFill>
                <a:latin typeface="Almarai Bold"/>
                <a:ea typeface="Almarai Bold"/>
                <a:cs typeface="Almarai Bold"/>
                <a:sym typeface="Almarai Bold"/>
                <a:rtl/>
              </a:rPr>
              <a:t>وهو من أحدث الطرق، لتصميم نموذج الأعمال التجاري أسهلها، ابتكرها </a:t>
            </a:r>
            <a:r>
              <a:rPr lang="ar-EG" sz="2695" b="1" spc="27" dirty="0" err="1">
                <a:solidFill>
                  <a:srgbClr val="000000"/>
                </a:solidFill>
                <a:latin typeface="Almarai Bold"/>
                <a:ea typeface="Almarai Bold"/>
                <a:cs typeface="Almarai Bold"/>
                <a:sym typeface="Almarai Bold"/>
                <a:rtl/>
              </a:rPr>
              <a:t>اليكساندر</a:t>
            </a:r>
            <a:r>
              <a:rPr lang="ar-EG" sz="2695" b="1" spc="27" dirty="0">
                <a:solidFill>
                  <a:srgbClr val="000000"/>
                </a:solidFill>
                <a:latin typeface="Almarai Bold"/>
                <a:ea typeface="Almarai Bold"/>
                <a:cs typeface="Almarai Bold"/>
                <a:sym typeface="Almarai Bold"/>
                <a:rtl/>
              </a:rPr>
              <a:t> </a:t>
            </a:r>
            <a:r>
              <a:rPr lang="ar-EG" sz="2695" b="1" spc="27" dirty="0" err="1">
                <a:solidFill>
                  <a:srgbClr val="000000"/>
                </a:solidFill>
                <a:latin typeface="Almarai Bold"/>
                <a:ea typeface="Almarai Bold"/>
                <a:cs typeface="Almarai Bold"/>
                <a:sym typeface="Almarai Bold"/>
                <a:rtl/>
              </a:rPr>
              <a:t>اوسترفيلدر</a:t>
            </a:r>
            <a:r>
              <a:rPr lang="ar-EG" sz="2695" b="1" spc="27" dirty="0">
                <a:solidFill>
                  <a:srgbClr val="000000"/>
                </a:solidFill>
                <a:latin typeface="Almarai Bold"/>
                <a:ea typeface="Almarai Bold"/>
                <a:cs typeface="Almarai Bold"/>
                <a:sym typeface="Almarai Bold"/>
                <a:rtl/>
              </a:rPr>
              <a:t> </a:t>
            </a:r>
            <a:r>
              <a:rPr lang="en-US" sz="2695" b="1" spc="27" dirty="0">
                <a:solidFill>
                  <a:srgbClr val="000000"/>
                </a:solidFill>
                <a:latin typeface="Almarai Bold"/>
                <a:ea typeface="Almarai Bold"/>
                <a:cs typeface="Almarai Bold"/>
                <a:sym typeface="Almarai Bold"/>
              </a:rPr>
              <a:t>Alexander </a:t>
            </a:r>
            <a:r>
              <a:rPr lang="en-US" sz="2695" b="1" spc="27" dirty="0" err="1">
                <a:solidFill>
                  <a:srgbClr val="000000"/>
                </a:solidFill>
                <a:latin typeface="Almarai Bold"/>
                <a:ea typeface="Almarai Bold"/>
                <a:cs typeface="Almarai Bold"/>
                <a:sym typeface="Almarai Bold"/>
              </a:rPr>
              <a:t>Osterwelder</a:t>
            </a:r>
            <a:r>
              <a:rPr lang="ar-EG" sz="2695" b="1" spc="27" dirty="0">
                <a:solidFill>
                  <a:srgbClr val="000000"/>
                </a:solidFill>
                <a:latin typeface="Almarai Bold"/>
                <a:ea typeface="Almarai Bold"/>
                <a:cs typeface="Almarai Bold"/>
                <a:sym typeface="Almarai Bold"/>
                <a:rtl/>
              </a:rPr>
              <a:t> و</a:t>
            </a:r>
            <a:r>
              <a:rPr lang="ar-SA" sz="2695" b="1" spc="27" dirty="0">
                <a:solidFill>
                  <a:srgbClr val="000000"/>
                </a:solidFill>
                <a:latin typeface="Almarai Bold"/>
                <a:ea typeface="Almarai Bold"/>
                <a:cs typeface="Almarai Bold"/>
                <a:sym typeface="Almarai Bold"/>
                <a:rtl/>
              </a:rPr>
              <a:t> </a:t>
            </a:r>
            <a:r>
              <a:rPr lang="ar-EG" sz="2695" b="1" spc="27" dirty="0">
                <a:solidFill>
                  <a:srgbClr val="000000"/>
                </a:solidFill>
                <a:latin typeface="Almarai Bold"/>
                <a:ea typeface="Almarai Bold"/>
                <a:cs typeface="Almarai Bold"/>
                <a:sym typeface="Almarai Bold"/>
                <a:rtl/>
              </a:rPr>
              <a:t>ايف </a:t>
            </a:r>
            <a:r>
              <a:rPr lang="ar-EG" sz="2695" b="1" spc="27" dirty="0" err="1">
                <a:solidFill>
                  <a:srgbClr val="000000"/>
                </a:solidFill>
                <a:latin typeface="Almarai Bold"/>
                <a:ea typeface="Almarai Bold"/>
                <a:cs typeface="Almarai Bold"/>
                <a:sym typeface="Almarai Bold"/>
                <a:rtl/>
              </a:rPr>
              <a:t>بينور</a:t>
            </a:r>
            <a:r>
              <a:rPr lang="ar-EG" sz="2695" b="1" spc="27" dirty="0">
                <a:solidFill>
                  <a:srgbClr val="000000"/>
                </a:solidFill>
                <a:latin typeface="Almarai Bold"/>
                <a:ea typeface="Almarai Bold"/>
                <a:cs typeface="Almarai Bold"/>
                <a:sym typeface="Almarai Bold"/>
                <a:rtl/>
              </a:rPr>
              <a:t> </a:t>
            </a:r>
            <a:r>
              <a:rPr lang="en-US" sz="2695" b="1" spc="27" dirty="0">
                <a:solidFill>
                  <a:srgbClr val="000000"/>
                </a:solidFill>
                <a:latin typeface="Almarai Bold"/>
                <a:ea typeface="Almarai Bold"/>
                <a:cs typeface="Almarai Bold"/>
                <a:sym typeface="Almarai Bold"/>
              </a:rPr>
              <a:t>Yves Pigneur</a:t>
            </a:r>
            <a:r>
              <a:rPr lang="ar-EG" sz="2695" b="1" spc="27" dirty="0">
                <a:solidFill>
                  <a:srgbClr val="000000"/>
                </a:solidFill>
                <a:latin typeface="Almarai Bold"/>
                <a:ea typeface="Almarai Bold"/>
                <a:cs typeface="Almarai Bold"/>
                <a:sym typeface="Almarai Bold"/>
                <a:rtl/>
              </a:rPr>
              <a:t>، التي تحدثا عنها بالتفصيل في كتابهما </a:t>
            </a:r>
            <a:r>
              <a:rPr lang="en-US" sz="2695" b="1" spc="27" dirty="0">
                <a:solidFill>
                  <a:srgbClr val="000000"/>
                </a:solidFill>
                <a:latin typeface="Almarai Bold"/>
                <a:ea typeface="Almarai Bold"/>
                <a:cs typeface="Almarai Bold"/>
                <a:sym typeface="Almarai Bold"/>
              </a:rPr>
              <a:t>Business Model Generation</a:t>
            </a:r>
            <a:r>
              <a:rPr lang="ar-EG" sz="2695" b="1" spc="27" dirty="0">
                <a:solidFill>
                  <a:srgbClr val="000000"/>
                </a:solidFill>
                <a:latin typeface="Almarai Bold"/>
                <a:ea typeface="Almarai Bold"/>
                <a:cs typeface="Almarai Bold"/>
                <a:sym typeface="Almarai Bold"/>
                <a:rtl/>
              </a:rPr>
              <a:t> عام </a:t>
            </a:r>
            <a:r>
              <a:rPr lang="en-US" sz="2695" b="1" spc="27" dirty="0">
                <a:solidFill>
                  <a:srgbClr val="000000"/>
                </a:solidFill>
                <a:latin typeface="Almarai Bold"/>
                <a:ea typeface="Almarai Bold"/>
                <a:cs typeface="Almarai Bold"/>
                <a:sym typeface="Almarai Bold"/>
              </a:rPr>
              <a:t>2010</a:t>
            </a:r>
            <a:r>
              <a:rPr lang="ar-EG" sz="2695" b="1" spc="27" dirty="0">
                <a:solidFill>
                  <a:srgbClr val="000000"/>
                </a:solidFill>
                <a:latin typeface="Almarai Bold"/>
                <a:ea typeface="Almarai Bold"/>
                <a:cs typeface="Almarai Bold"/>
                <a:sym typeface="Almarai Bold"/>
                <a:rtl/>
              </a:rPr>
              <a:t>م، حيث تساعد هذه الطريقة في دراسة أهم التغيرات، التي تؤثر في الفكرة أو المشروع.</a:t>
            </a:r>
          </a:p>
        </p:txBody>
      </p:sp>
      <p:sp>
        <p:nvSpPr>
          <p:cNvPr id="16" name="Freeform 16"/>
          <p:cNvSpPr/>
          <p:nvPr/>
        </p:nvSpPr>
        <p:spPr>
          <a:xfrm>
            <a:off x="16196028" y="2118211"/>
            <a:ext cx="484182" cy="674819"/>
          </a:xfrm>
          <a:custGeom>
            <a:avLst/>
            <a:gdLst/>
            <a:ahLst/>
            <a:cxnLst/>
            <a:rect l="l" t="t" r="r" b="b"/>
            <a:pathLst>
              <a:path w="484182" h="674819">
                <a:moveTo>
                  <a:pt x="0" y="0"/>
                </a:moveTo>
                <a:lnTo>
                  <a:pt x="484183" y="0"/>
                </a:lnTo>
                <a:lnTo>
                  <a:pt x="484183" y="674819"/>
                </a:lnTo>
                <a:lnTo>
                  <a:pt x="0" y="674819"/>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196028" y="2118211"/>
            <a:ext cx="484182" cy="674819"/>
          </a:xfrm>
          <a:custGeom>
            <a:avLst/>
            <a:gdLst/>
            <a:ahLst/>
            <a:cxnLst/>
            <a:rect l="l" t="t" r="r" b="b"/>
            <a:pathLst>
              <a:path w="484182" h="674819">
                <a:moveTo>
                  <a:pt x="0" y="0"/>
                </a:moveTo>
                <a:lnTo>
                  <a:pt x="484183" y="0"/>
                </a:lnTo>
                <a:lnTo>
                  <a:pt x="484183" y="674819"/>
                </a:lnTo>
                <a:lnTo>
                  <a:pt x="0" y="674819"/>
                </a:lnTo>
                <a:lnTo>
                  <a:pt x="0" y="0"/>
                </a:lnTo>
                <a:close/>
              </a:path>
            </a:pathLst>
          </a:custGeom>
          <a:blipFill>
            <a:blip r:embed="rId6"/>
            <a:stretch>
              <a:fillRect/>
            </a:stretch>
          </a:blipFill>
        </p:spPr>
        <p:txBody>
          <a:bodyPr/>
          <a:lstStyle/>
          <a:p>
            <a:endParaRPr lang="en-US"/>
          </a:p>
        </p:txBody>
      </p:sp>
      <p:sp>
        <p:nvSpPr>
          <p:cNvPr id="10" name="Freeform 10"/>
          <p:cNvSpPr/>
          <p:nvPr/>
        </p:nvSpPr>
        <p:spPr>
          <a:xfrm>
            <a:off x="2266200" y="3515925"/>
            <a:ext cx="13755600" cy="5656990"/>
          </a:xfrm>
          <a:custGeom>
            <a:avLst/>
            <a:gdLst/>
            <a:ahLst/>
            <a:cxnLst/>
            <a:rect l="l" t="t" r="r" b="b"/>
            <a:pathLst>
              <a:path w="13755600" h="5656990">
                <a:moveTo>
                  <a:pt x="0" y="0"/>
                </a:moveTo>
                <a:lnTo>
                  <a:pt x="13755600" y="0"/>
                </a:lnTo>
                <a:lnTo>
                  <a:pt x="13755600" y="5656990"/>
                </a:lnTo>
                <a:lnTo>
                  <a:pt x="0" y="5656990"/>
                </a:lnTo>
                <a:lnTo>
                  <a:pt x="0" y="0"/>
                </a:lnTo>
                <a:close/>
              </a:path>
            </a:pathLst>
          </a:custGeom>
          <a:blipFill>
            <a:blip r:embed="rId7"/>
            <a:stretch>
              <a:fillRect/>
            </a:stretch>
          </a:blipFill>
        </p:spPr>
        <p:txBody>
          <a:bodyPr/>
          <a:lstStyle/>
          <a:p>
            <a:endParaRPr lang="en-US"/>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2" name="TextBox 12"/>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ابتكار نموذج الأعمال</a:t>
            </a:r>
          </a:p>
        </p:txBody>
      </p:sp>
      <p:sp>
        <p:nvSpPr>
          <p:cNvPr id="15" name="TextBox 15"/>
          <p:cNvSpPr txBox="1"/>
          <p:nvPr/>
        </p:nvSpPr>
        <p:spPr>
          <a:xfrm>
            <a:off x="14126091" y="4301181"/>
            <a:ext cx="1661253" cy="842319"/>
          </a:xfrm>
          <a:prstGeom prst="rect">
            <a:avLst/>
          </a:prstGeom>
        </p:spPr>
        <p:txBody>
          <a:bodyPr lIns="0" tIns="0" rIns="0" bIns="0" rtlCol="0" anchor="t">
            <a:spAutoFit/>
          </a:bodyPr>
          <a:lstStyle/>
          <a:p>
            <a:pPr algn="ctr" rtl="1">
              <a:lnSpc>
                <a:spcPts val="3402"/>
              </a:lnSpc>
            </a:pPr>
            <a:r>
              <a:rPr lang="ar-EG" sz="2087" b="1" spc="21">
                <a:solidFill>
                  <a:srgbClr val="000000"/>
                </a:solidFill>
                <a:latin typeface="Almarai Bold"/>
                <a:ea typeface="Almarai Bold"/>
                <a:cs typeface="Almarai Bold"/>
                <a:sym typeface="Almarai Bold"/>
                <a:rtl/>
              </a:rPr>
              <a:t>القيم المقترحة (</a:t>
            </a:r>
            <a:r>
              <a:rPr lang="en-US" sz="2087" b="1" spc="21">
                <a:solidFill>
                  <a:srgbClr val="000000"/>
                </a:solidFill>
                <a:latin typeface="Almarai Bold"/>
                <a:ea typeface="Almarai Bold"/>
                <a:cs typeface="Almarai Bold"/>
                <a:sym typeface="Almarai Bold"/>
              </a:rPr>
              <a:t>VP</a:t>
            </a:r>
            <a:r>
              <a:rPr lang="ar-EG" sz="2087" b="1" spc="21">
                <a:solidFill>
                  <a:srgbClr val="000000"/>
                </a:solidFill>
                <a:latin typeface="Almarai Bold"/>
                <a:ea typeface="Almarai Bold"/>
                <a:cs typeface="Almarai Bold"/>
                <a:sym typeface="Almarai Bold"/>
                <a:rtl/>
              </a:rPr>
              <a:t>)</a:t>
            </a:r>
          </a:p>
        </p:txBody>
      </p:sp>
      <p:sp>
        <p:nvSpPr>
          <p:cNvPr id="16" name="TextBox 16"/>
          <p:cNvSpPr txBox="1"/>
          <p:nvPr/>
        </p:nvSpPr>
        <p:spPr>
          <a:xfrm>
            <a:off x="11288391" y="4301181"/>
            <a:ext cx="1661253" cy="842319"/>
          </a:xfrm>
          <a:prstGeom prst="rect">
            <a:avLst/>
          </a:prstGeom>
        </p:spPr>
        <p:txBody>
          <a:bodyPr lIns="0" tIns="0" rIns="0" bIns="0" rtlCol="0" anchor="t">
            <a:spAutoFit/>
          </a:bodyPr>
          <a:lstStyle/>
          <a:p>
            <a:pPr algn="ctr" rtl="1">
              <a:lnSpc>
                <a:spcPts val="3402"/>
              </a:lnSpc>
            </a:pPr>
            <a:r>
              <a:rPr lang="ar-EG" sz="2087" b="1" spc="21">
                <a:solidFill>
                  <a:srgbClr val="000000"/>
                </a:solidFill>
                <a:latin typeface="Almarai Bold"/>
                <a:ea typeface="Almarai Bold"/>
                <a:cs typeface="Almarai Bold"/>
                <a:sym typeface="Almarai Bold"/>
                <a:rtl/>
              </a:rPr>
              <a:t>مصادر الإيرادات (</a:t>
            </a:r>
            <a:r>
              <a:rPr lang="en-US" sz="2087" b="1" spc="21">
                <a:solidFill>
                  <a:srgbClr val="000000"/>
                </a:solidFill>
                <a:latin typeface="Almarai Bold"/>
                <a:ea typeface="Almarai Bold"/>
                <a:cs typeface="Almarai Bold"/>
                <a:sym typeface="Almarai Bold"/>
              </a:rPr>
              <a:t>R</a:t>
            </a:r>
            <a:r>
              <a:rPr lang="ar-EG" sz="2087" b="1" spc="21">
                <a:solidFill>
                  <a:srgbClr val="000000"/>
                </a:solidFill>
                <a:latin typeface="Almarai Bold"/>
                <a:ea typeface="Almarai Bold"/>
                <a:cs typeface="Almarai Bold"/>
                <a:sym typeface="Almarai Bold"/>
                <a:rtl/>
              </a:rPr>
              <a:t>$)</a:t>
            </a:r>
          </a:p>
        </p:txBody>
      </p:sp>
      <p:sp>
        <p:nvSpPr>
          <p:cNvPr id="17" name="TextBox 17"/>
          <p:cNvSpPr txBox="1"/>
          <p:nvPr/>
        </p:nvSpPr>
        <p:spPr>
          <a:xfrm>
            <a:off x="8340006" y="4301181"/>
            <a:ext cx="1661253" cy="842319"/>
          </a:xfrm>
          <a:prstGeom prst="rect">
            <a:avLst/>
          </a:prstGeom>
        </p:spPr>
        <p:txBody>
          <a:bodyPr lIns="0" tIns="0" rIns="0" bIns="0" rtlCol="0" anchor="t">
            <a:spAutoFit/>
          </a:bodyPr>
          <a:lstStyle/>
          <a:p>
            <a:pPr algn="ctr" rtl="1">
              <a:lnSpc>
                <a:spcPts val="3402"/>
              </a:lnSpc>
            </a:pPr>
            <a:r>
              <a:rPr lang="ar-EG" sz="2087" b="1" spc="21">
                <a:solidFill>
                  <a:srgbClr val="000000"/>
                </a:solidFill>
                <a:latin typeface="Almarai Bold"/>
                <a:ea typeface="Almarai Bold"/>
                <a:cs typeface="Almarai Bold"/>
                <a:sym typeface="Almarai Bold"/>
                <a:rtl/>
              </a:rPr>
              <a:t>الأنشطة الرئيسة (</a:t>
            </a:r>
            <a:r>
              <a:rPr lang="en-US" sz="2087" b="1" spc="21">
                <a:solidFill>
                  <a:srgbClr val="000000"/>
                </a:solidFill>
                <a:latin typeface="Almarai Bold"/>
                <a:ea typeface="Almarai Bold"/>
                <a:cs typeface="Almarai Bold"/>
                <a:sym typeface="Almarai Bold"/>
              </a:rPr>
              <a:t>KA</a:t>
            </a:r>
            <a:r>
              <a:rPr lang="ar-EG" sz="2087" b="1" spc="21">
                <a:solidFill>
                  <a:srgbClr val="000000"/>
                </a:solidFill>
                <a:latin typeface="Almarai Bold"/>
                <a:ea typeface="Almarai Bold"/>
                <a:cs typeface="Almarai Bold"/>
                <a:sym typeface="Almarai Bold"/>
                <a:rtl/>
              </a:rPr>
              <a:t>)</a:t>
            </a:r>
          </a:p>
        </p:txBody>
      </p:sp>
      <p:sp>
        <p:nvSpPr>
          <p:cNvPr id="18" name="TextBox 18"/>
          <p:cNvSpPr txBox="1"/>
          <p:nvPr/>
        </p:nvSpPr>
        <p:spPr>
          <a:xfrm>
            <a:off x="5383354" y="4301181"/>
            <a:ext cx="1661253" cy="842319"/>
          </a:xfrm>
          <a:prstGeom prst="rect">
            <a:avLst/>
          </a:prstGeom>
        </p:spPr>
        <p:txBody>
          <a:bodyPr lIns="0" tIns="0" rIns="0" bIns="0" rtlCol="0" anchor="t">
            <a:spAutoFit/>
          </a:bodyPr>
          <a:lstStyle/>
          <a:p>
            <a:pPr algn="ctr" rtl="1">
              <a:lnSpc>
                <a:spcPts val="3402"/>
              </a:lnSpc>
            </a:pPr>
            <a:r>
              <a:rPr lang="ar-EG" sz="2087" b="1" spc="21">
                <a:solidFill>
                  <a:srgbClr val="000000"/>
                </a:solidFill>
                <a:latin typeface="Almarai Bold"/>
                <a:ea typeface="Almarai Bold"/>
                <a:cs typeface="Almarai Bold"/>
                <a:sym typeface="Almarai Bold"/>
                <a:rtl/>
              </a:rPr>
              <a:t>شرائح العملاء (</a:t>
            </a:r>
            <a:r>
              <a:rPr lang="en-US" sz="2087" b="1" spc="21">
                <a:solidFill>
                  <a:srgbClr val="000000"/>
                </a:solidFill>
                <a:latin typeface="Almarai Bold"/>
                <a:ea typeface="Almarai Bold"/>
                <a:cs typeface="Almarai Bold"/>
                <a:sym typeface="Almarai Bold"/>
              </a:rPr>
              <a:t>CS</a:t>
            </a:r>
            <a:r>
              <a:rPr lang="ar-EG" sz="2087" b="1" spc="21">
                <a:solidFill>
                  <a:srgbClr val="000000"/>
                </a:solidFill>
                <a:latin typeface="Almarai Bold"/>
                <a:ea typeface="Almarai Bold"/>
                <a:cs typeface="Almarai Bold"/>
                <a:sym typeface="Almarai Bold"/>
                <a:rtl/>
              </a:rPr>
              <a:t>)</a:t>
            </a:r>
          </a:p>
        </p:txBody>
      </p:sp>
      <p:sp>
        <p:nvSpPr>
          <p:cNvPr id="19" name="TextBox 19"/>
          <p:cNvSpPr txBox="1"/>
          <p:nvPr/>
        </p:nvSpPr>
        <p:spPr>
          <a:xfrm>
            <a:off x="2508844" y="4301181"/>
            <a:ext cx="1661253" cy="416544"/>
          </a:xfrm>
          <a:prstGeom prst="rect">
            <a:avLst/>
          </a:prstGeom>
        </p:spPr>
        <p:txBody>
          <a:bodyPr lIns="0" tIns="0" rIns="0" bIns="0" rtlCol="0" anchor="t">
            <a:spAutoFit/>
          </a:bodyPr>
          <a:lstStyle/>
          <a:p>
            <a:pPr algn="ctr" rtl="1">
              <a:lnSpc>
                <a:spcPts val="3402"/>
              </a:lnSpc>
            </a:pPr>
            <a:r>
              <a:rPr lang="ar-EG" sz="2087" b="1" spc="21">
                <a:solidFill>
                  <a:srgbClr val="000000"/>
                </a:solidFill>
                <a:latin typeface="Almarai Bold"/>
                <a:ea typeface="Almarai Bold"/>
                <a:cs typeface="Almarai Bold"/>
                <a:sym typeface="Almarai Bold"/>
                <a:rtl/>
              </a:rPr>
              <a:t>القنوات (</a:t>
            </a:r>
            <a:r>
              <a:rPr lang="en-US" sz="2087" b="1" spc="21">
                <a:solidFill>
                  <a:srgbClr val="000000"/>
                </a:solidFill>
                <a:latin typeface="Almarai Bold"/>
                <a:ea typeface="Almarai Bold"/>
                <a:cs typeface="Almarai Bold"/>
                <a:sym typeface="Almarai Bold"/>
              </a:rPr>
              <a:t>CH</a:t>
            </a:r>
            <a:r>
              <a:rPr lang="ar-EG" sz="2087" b="1" spc="21">
                <a:solidFill>
                  <a:srgbClr val="000000"/>
                </a:solidFill>
                <a:latin typeface="Almarai Bold"/>
                <a:ea typeface="Almarai Bold"/>
                <a:cs typeface="Almarai Bold"/>
                <a:sym typeface="Almarai Bold"/>
                <a:rtl/>
              </a:rPr>
              <a:t>)</a:t>
            </a:r>
          </a:p>
        </p:txBody>
      </p:sp>
      <p:sp>
        <p:nvSpPr>
          <p:cNvPr id="20" name="TextBox 20"/>
          <p:cNvSpPr txBox="1"/>
          <p:nvPr/>
        </p:nvSpPr>
        <p:spPr>
          <a:xfrm>
            <a:off x="12683914" y="7414077"/>
            <a:ext cx="1661253" cy="842319"/>
          </a:xfrm>
          <a:prstGeom prst="rect">
            <a:avLst/>
          </a:prstGeom>
        </p:spPr>
        <p:txBody>
          <a:bodyPr lIns="0" tIns="0" rIns="0" bIns="0" rtlCol="0" anchor="t">
            <a:spAutoFit/>
          </a:bodyPr>
          <a:lstStyle/>
          <a:p>
            <a:pPr algn="ctr" rtl="1">
              <a:lnSpc>
                <a:spcPts val="3402"/>
              </a:lnSpc>
            </a:pPr>
            <a:r>
              <a:rPr lang="ar-EG" sz="2087" b="1" spc="21">
                <a:solidFill>
                  <a:srgbClr val="000000"/>
                </a:solidFill>
                <a:latin typeface="Almarai Bold"/>
                <a:ea typeface="Almarai Bold"/>
                <a:cs typeface="Almarai Bold"/>
                <a:sym typeface="Almarai Bold"/>
                <a:rtl/>
              </a:rPr>
              <a:t>الموارد الرئيسية (</a:t>
            </a:r>
            <a:r>
              <a:rPr lang="en-US" sz="2087" b="1" spc="21">
                <a:solidFill>
                  <a:srgbClr val="000000"/>
                </a:solidFill>
                <a:latin typeface="Almarai Bold"/>
                <a:ea typeface="Almarai Bold"/>
                <a:cs typeface="Almarai Bold"/>
                <a:sym typeface="Almarai Bold"/>
              </a:rPr>
              <a:t>KR</a:t>
            </a:r>
            <a:r>
              <a:rPr lang="ar-EG" sz="2087" b="1" spc="21">
                <a:solidFill>
                  <a:srgbClr val="000000"/>
                </a:solidFill>
                <a:latin typeface="Almarai Bold"/>
                <a:ea typeface="Almarai Bold"/>
                <a:cs typeface="Almarai Bold"/>
                <a:sym typeface="Almarai Bold"/>
                <a:rtl/>
              </a:rPr>
              <a:t>)</a:t>
            </a:r>
          </a:p>
        </p:txBody>
      </p:sp>
      <p:sp>
        <p:nvSpPr>
          <p:cNvPr id="21" name="TextBox 21"/>
          <p:cNvSpPr txBox="1"/>
          <p:nvPr/>
        </p:nvSpPr>
        <p:spPr>
          <a:xfrm>
            <a:off x="9802754" y="7414077"/>
            <a:ext cx="1661253" cy="842319"/>
          </a:xfrm>
          <a:prstGeom prst="rect">
            <a:avLst/>
          </a:prstGeom>
        </p:spPr>
        <p:txBody>
          <a:bodyPr lIns="0" tIns="0" rIns="0" bIns="0" rtlCol="0" anchor="t">
            <a:spAutoFit/>
          </a:bodyPr>
          <a:lstStyle/>
          <a:p>
            <a:pPr algn="ctr" rtl="1">
              <a:lnSpc>
                <a:spcPts val="3402"/>
              </a:lnSpc>
            </a:pPr>
            <a:r>
              <a:rPr lang="ar-EG" sz="2087" b="1" spc="21">
                <a:solidFill>
                  <a:srgbClr val="000000"/>
                </a:solidFill>
                <a:latin typeface="Almarai Bold"/>
                <a:ea typeface="Almarai Bold"/>
                <a:cs typeface="Almarai Bold"/>
                <a:sym typeface="Almarai Bold"/>
                <a:rtl/>
              </a:rPr>
              <a:t>هيكل التكاليف (</a:t>
            </a:r>
            <a:r>
              <a:rPr lang="en-US" sz="2087" b="1" spc="21">
                <a:solidFill>
                  <a:srgbClr val="000000"/>
                </a:solidFill>
                <a:latin typeface="Almarai Bold"/>
                <a:ea typeface="Almarai Bold"/>
                <a:cs typeface="Almarai Bold"/>
                <a:sym typeface="Almarai Bold"/>
              </a:rPr>
              <a:t>C</a:t>
            </a:r>
            <a:r>
              <a:rPr lang="ar-EG" sz="2087" b="1" spc="21">
                <a:solidFill>
                  <a:srgbClr val="000000"/>
                </a:solidFill>
                <a:latin typeface="Almarai Bold"/>
                <a:ea typeface="Almarai Bold"/>
                <a:cs typeface="Almarai Bold"/>
                <a:sym typeface="Almarai Bold"/>
                <a:rtl/>
              </a:rPr>
              <a:t>$)</a:t>
            </a:r>
          </a:p>
        </p:txBody>
      </p:sp>
      <p:sp>
        <p:nvSpPr>
          <p:cNvPr id="22" name="TextBox 22"/>
          <p:cNvSpPr txBox="1"/>
          <p:nvPr/>
        </p:nvSpPr>
        <p:spPr>
          <a:xfrm>
            <a:off x="6816819" y="7414077"/>
            <a:ext cx="1661253" cy="842319"/>
          </a:xfrm>
          <a:prstGeom prst="rect">
            <a:avLst/>
          </a:prstGeom>
        </p:spPr>
        <p:txBody>
          <a:bodyPr lIns="0" tIns="0" rIns="0" bIns="0" rtlCol="0" anchor="t">
            <a:spAutoFit/>
          </a:bodyPr>
          <a:lstStyle/>
          <a:p>
            <a:pPr algn="ctr" rtl="1">
              <a:lnSpc>
                <a:spcPts val="3402"/>
              </a:lnSpc>
            </a:pPr>
            <a:r>
              <a:rPr lang="ar-EG" sz="2087" b="1" spc="21">
                <a:solidFill>
                  <a:srgbClr val="000000"/>
                </a:solidFill>
                <a:latin typeface="Almarai Bold"/>
                <a:ea typeface="Almarai Bold"/>
                <a:cs typeface="Almarai Bold"/>
                <a:sym typeface="Almarai Bold"/>
                <a:rtl/>
              </a:rPr>
              <a:t>الشركات الرئيسية (</a:t>
            </a:r>
            <a:r>
              <a:rPr lang="en-US" sz="2087" b="1" spc="21">
                <a:solidFill>
                  <a:srgbClr val="000000"/>
                </a:solidFill>
                <a:latin typeface="Almarai Bold"/>
                <a:ea typeface="Almarai Bold"/>
                <a:cs typeface="Almarai Bold"/>
                <a:sym typeface="Almarai Bold"/>
              </a:rPr>
              <a:t>KP</a:t>
            </a:r>
            <a:r>
              <a:rPr lang="ar-EG" sz="2087" b="1" spc="21">
                <a:solidFill>
                  <a:srgbClr val="000000"/>
                </a:solidFill>
                <a:latin typeface="Almarai Bold"/>
                <a:ea typeface="Almarai Bold"/>
                <a:cs typeface="Almarai Bold"/>
                <a:sym typeface="Almarai Bold"/>
                <a:rtl/>
              </a:rPr>
              <a:t>)</a:t>
            </a:r>
          </a:p>
        </p:txBody>
      </p:sp>
      <p:sp>
        <p:nvSpPr>
          <p:cNvPr id="23" name="TextBox 23"/>
          <p:cNvSpPr txBox="1"/>
          <p:nvPr/>
        </p:nvSpPr>
        <p:spPr>
          <a:xfrm>
            <a:off x="3942211" y="7414077"/>
            <a:ext cx="1661253" cy="842319"/>
          </a:xfrm>
          <a:prstGeom prst="rect">
            <a:avLst/>
          </a:prstGeom>
        </p:spPr>
        <p:txBody>
          <a:bodyPr lIns="0" tIns="0" rIns="0" bIns="0" rtlCol="0" anchor="t">
            <a:spAutoFit/>
          </a:bodyPr>
          <a:lstStyle/>
          <a:p>
            <a:pPr algn="ctr" rtl="1">
              <a:lnSpc>
                <a:spcPts val="3402"/>
              </a:lnSpc>
            </a:pPr>
            <a:r>
              <a:rPr lang="ar-EG" sz="2087" b="1" spc="21">
                <a:solidFill>
                  <a:srgbClr val="000000"/>
                </a:solidFill>
                <a:latin typeface="Almarai Bold"/>
                <a:ea typeface="Almarai Bold"/>
                <a:cs typeface="Almarai Bold"/>
                <a:sym typeface="Almarai Bold"/>
                <a:rtl/>
              </a:rPr>
              <a:t>العلاقات مع العملاء (</a:t>
            </a:r>
            <a:r>
              <a:rPr lang="en-US" sz="2087" b="1" spc="21">
                <a:solidFill>
                  <a:srgbClr val="000000"/>
                </a:solidFill>
                <a:latin typeface="Almarai Bold"/>
                <a:ea typeface="Almarai Bold"/>
                <a:cs typeface="Almarai Bold"/>
                <a:sym typeface="Almarai Bold"/>
              </a:rPr>
              <a:t>CR</a:t>
            </a:r>
            <a:r>
              <a:rPr lang="ar-EG" sz="2087" b="1" spc="21">
                <a:solidFill>
                  <a:srgbClr val="000000"/>
                </a:solidFill>
                <a:latin typeface="Almarai Bold"/>
                <a:ea typeface="Almarai Bold"/>
                <a:cs typeface="Almarai Bold"/>
                <a:sym typeface="Almarai Bold"/>
                <a:rtl/>
              </a:rPr>
              <a:t>)</a:t>
            </a:r>
          </a:p>
        </p:txBody>
      </p:sp>
      <p:sp>
        <p:nvSpPr>
          <p:cNvPr id="24" name="TextBox 14">
            <a:extLst>
              <a:ext uri="{FF2B5EF4-FFF2-40B4-BE49-F238E27FC236}">
                <a16:creationId xmlns:a16="http://schemas.microsoft.com/office/drawing/2014/main" id="{B96BE9CB-A44E-7F4E-B926-51BE0E724464}"/>
              </a:ext>
            </a:extLst>
          </p:cNvPr>
          <p:cNvSpPr txBox="1"/>
          <p:nvPr/>
        </p:nvSpPr>
        <p:spPr>
          <a:xfrm>
            <a:off x="5486400" y="2133554"/>
            <a:ext cx="10542137" cy="563424"/>
          </a:xfrm>
          <a:prstGeom prst="rect">
            <a:avLst/>
          </a:prstGeom>
        </p:spPr>
        <p:txBody>
          <a:bodyPr lIns="0" tIns="0" rIns="0" bIns="0" rtlCol="0" anchor="t">
            <a:spAutoFit/>
          </a:bodyPr>
          <a:lstStyle/>
          <a:p>
            <a:pPr algn="r" rtl="1">
              <a:lnSpc>
                <a:spcPts val="4719"/>
              </a:lnSpc>
            </a:pPr>
            <a:r>
              <a:rPr lang="ar-EG" sz="2895" b="1" spc="29" dirty="0">
                <a:solidFill>
                  <a:srgbClr val="000000"/>
                </a:solidFill>
                <a:latin typeface="Almarai Bold"/>
                <a:ea typeface="Almarai Bold"/>
                <a:cs typeface="Almarai Bold"/>
                <a:sym typeface="Almarai Bold"/>
                <a:rtl/>
              </a:rPr>
              <a:t>لوحة نموذج الأعمال </a:t>
            </a:r>
            <a:r>
              <a:rPr lang="en-US" sz="2895" b="1" spc="29" dirty="0">
                <a:solidFill>
                  <a:srgbClr val="000000"/>
                </a:solidFill>
                <a:latin typeface="Almarai Bold"/>
                <a:ea typeface="Almarai Bold"/>
                <a:cs typeface="Almarai Bold"/>
                <a:sym typeface="Almarai Bold"/>
              </a:rPr>
              <a:t>Business Model Canvas</a:t>
            </a:r>
            <a:endParaRPr lang="ar-EG" sz="2895" b="1" spc="29" dirty="0">
              <a:solidFill>
                <a:srgbClr val="000000"/>
              </a:solidFill>
              <a:latin typeface="Almarai Bold"/>
              <a:ea typeface="Almarai Bold"/>
              <a:cs typeface="Almarai Bold"/>
              <a:sym typeface="Almarai Bold"/>
              <a:rt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992650" y="3671758"/>
            <a:ext cx="14211824" cy="5378827"/>
            <a:chOff x="0" y="0"/>
            <a:chExt cx="3743032" cy="1416646"/>
          </a:xfrm>
        </p:grpSpPr>
        <p:sp>
          <p:nvSpPr>
            <p:cNvPr id="10" name="Freeform 10"/>
            <p:cNvSpPr/>
            <p:nvPr/>
          </p:nvSpPr>
          <p:spPr>
            <a:xfrm>
              <a:off x="0" y="0"/>
              <a:ext cx="3743032" cy="1416646"/>
            </a:xfrm>
            <a:custGeom>
              <a:avLst/>
              <a:gdLst/>
              <a:ahLst/>
              <a:cxnLst/>
              <a:rect l="l" t="t" r="r" b="b"/>
              <a:pathLst>
                <a:path w="3743032" h="1416646">
                  <a:moveTo>
                    <a:pt x="16887" y="0"/>
                  </a:moveTo>
                  <a:lnTo>
                    <a:pt x="3726144" y="0"/>
                  </a:lnTo>
                  <a:cubicBezTo>
                    <a:pt x="3735471" y="0"/>
                    <a:pt x="3743032" y="7561"/>
                    <a:pt x="3743032" y="16887"/>
                  </a:cubicBezTo>
                  <a:lnTo>
                    <a:pt x="3743032" y="1399758"/>
                  </a:lnTo>
                  <a:cubicBezTo>
                    <a:pt x="3743032" y="1409085"/>
                    <a:pt x="3735471" y="1416646"/>
                    <a:pt x="3726144" y="1416646"/>
                  </a:cubicBezTo>
                  <a:lnTo>
                    <a:pt x="16887" y="1416646"/>
                  </a:lnTo>
                  <a:cubicBezTo>
                    <a:pt x="7561" y="1416646"/>
                    <a:pt x="0" y="1409085"/>
                    <a:pt x="0" y="1399758"/>
                  </a:cubicBezTo>
                  <a:lnTo>
                    <a:pt x="0" y="16887"/>
                  </a:lnTo>
                  <a:cubicBezTo>
                    <a:pt x="0" y="7561"/>
                    <a:pt x="7561" y="0"/>
                    <a:pt x="16887" y="0"/>
                  </a:cubicBezTo>
                  <a:close/>
                </a:path>
              </a:pathLst>
            </a:custGeom>
            <a:solidFill>
              <a:srgbClr val="F2F2F2"/>
            </a:solidFill>
            <a:ln w="19050" cap="rnd">
              <a:solidFill>
                <a:srgbClr val="00B050"/>
              </a:solidFill>
              <a:prstDash val="lgDash"/>
              <a:round/>
            </a:ln>
          </p:spPr>
          <p:txBody>
            <a:bodyPr/>
            <a:lstStyle/>
            <a:p>
              <a:endParaRPr lang="en-US"/>
            </a:p>
          </p:txBody>
        </p:sp>
        <p:sp>
          <p:nvSpPr>
            <p:cNvPr id="11" name="TextBox 11"/>
            <p:cNvSpPr txBox="1"/>
            <p:nvPr/>
          </p:nvSpPr>
          <p:spPr>
            <a:xfrm>
              <a:off x="0" y="-9525"/>
              <a:ext cx="3743032" cy="1426171"/>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ابتكار نموذج الأعمال</a:t>
            </a:r>
          </a:p>
        </p:txBody>
      </p:sp>
      <p:sp>
        <p:nvSpPr>
          <p:cNvPr id="14" name="TextBox 14"/>
          <p:cNvSpPr txBox="1"/>
          <p:nvPr/>
        </p:nvSpPr>
        <p:spPr>
          <a:xfrm>
            <a:off x="5662337" y="2854258"/>
            <a:ext cx="10542137" cy="556248"/>
          </a:xfrm>
          <a:prstGeom prst="rect">
            <a:avLst/>
          </a:prstGeom>
        </p:spPr>
        <p:txBody>
          <a:bodyPr lIns="0" tIns="0" rIns="0" bIns="0" rtlCol="0" anchor="t">
            <a:spAutoFit/>
          </a:bodyPr>
          <a:lstStyle/>
          <a:p>
            <a:pPr algn="r" rtl="1">
              <a:lnSpc>
                <a:spcPts val="4719"/>
              </a:lnSpc>
            </a:pPr>
            <a:r>
              <a:rPr lang="en-US" sz="2895" b="1" spc="29">
                <a:solidFill>
                  <a:srgbClr val="000000"/>
                </a:solidFill>
                <a:latin typeface="Almarai Bold"/>
                <a:ea typeface="Almarai Bold"/>
                <a:cs typeface="Almarai Bold"/>
                <a:sym typeface="Almarai Bold"/>
              </a:rPr>
              <a:t>1</a:t>
            </a:r>
            <a:r>
              <a:rPr lang="ar-EG" sz="2895" b="1" spc="29">
                <a:solidFill>
                  <a:srgbClr val="000000"/>
                </a:solidFill>
                <a:latin typeface="Almarai Bold"/>
                <a:ea typeface="Almarai Bold"/>
                <a:cs typeface="Almarai Bold"/>
                <a:sym typeface="Almarai Bold"/>
                <a:rtl/>
              </a:rPr>
              <a:t>- شرائح العملاء : </a:t>
            </a:r>
            <a:r>
              <a:rPr lang="en-US" sz="2895" b="1" spc="29">
                <a:solidFill>
                  <a:srgbClr val="000000"/>
                </a:solidFill>
                <a:latin typeface="Almarai Bold"/>
                <a:ea typeface="Almarai Bold"/>
                <a:cs typeface="Almarai Bold"/>
                <a:sym typeface="Almarai Bold"/>
              </a:rPr>
              <a:t>Customer Segments</a:t>
            </a:r>
            <a:r>
              <a:rPr lang="ar-EG" sz="2895" b="1" spc="29">
                <a:solidFill>
                  <a:srgbClr val="000000"/>
                </a:solidFill>
                <a:latin typeface="Almarai Bold"/>
                <a:ea typeface="Almarai Bold"/>
                <a:cs typeface="Almarai Bold"/>
                <a:sym typeface="Almarai Bold"/>
                <a:rtl/>
              </a:rPr>
              <a:t> </a:t>
            </a:r>
          </a:p>
        </p:txBody>
      </p:sp>
      <p:sp>
        <p:nvSpPr>
          <p:cNvPr id="15" name="TextBox 15"/>
          <p:cNvSpPr txBox="1"/>
          <p:nvPr/>
        </p:nvSpPr>
        <p:spPr>
          <a:xfrm>
            <a:off x="2651838" y="3808870"/>
            <a:ext cx="13228090" cy="5392280"/>
          </a:xfrm>
          <a:prstGeom prst="rect">
            <a:avLst/>
          </a:prstGeom>
        </p:spPr>
        <p:txBody>
          <a:bodyPr lIns="0" tIns="0" rIns="0" bIns="0" rtlCol="0" anchor="t">
            <a:spAutoFit/>
          </a:bodyPr>
          <a:lstStyle/>
          <a:p>
            <a:pPr algn="r" rtl="1">
              <a:lnSpc>
                <a:spcPts val="4230"/>
              </a:lnSpc>
            </a:pPr>
            <a:r>
              <a:rPr lang="ar-EG" sz="2595" b="1" spc="25">
                <a:solidFill>
                  <a:srgbClr val="000000"/>
                </a:solidFill>
                <a:latin typeface="Almarai Bold"/>
                <a:ea typeface="Almarai Bold"/>
                <a:cs typeface="Almarai Bold"/>
                <a:sym typeface="Almarai Bold"/>
                <a:rtl/>
              </a:rPr>
              <a:t>يحدد المجموعات المختلفة من الناس أو المنشآت التي تستهدفها منشأة , لتقدم لها المنتج. </a:t>
            </a:r>
          </a:p>
          <a:p>
            <a:pPr algn="r" rtl="1">
              <a:lnSpc>
                <a:spcPts val="4230"/>
              </a:lnSpc>
            </a:pPr>
            <a:r>
              <a:rPr lang="ar-EG" sz="2595" b="1" u="sng" spc="25">
                <a:solidFill>
                  <a:srgbClr val="000000"/>
                </a:solidFill>
                <a:latin typeface="Almarai Bold"/>
                <a:ea typeface="Almarai Bold"/>
                <a:cs typeface="Almarai Bold"/>
                <a:sym typeface="Almarai Bold"/>
                <a:rtl/>
              </a:rPr>
              <a:t>من تريد أن تخدم بمشروعك هذا سواء بمنتج أو خدمة ؟</a:t>
            </a:r>
          </a:p>
          <a:p>
            <a:pPr algn="r" rtl="1">
              <a:lnSpc>
                <a:spcPts val="4230"/>
              </a:lnSpc>
            </a:pPr>
            <a:r>
              <a:rPr lang="ar-EG" sz="2595" b="1" u="sng" spc="25">
                <a:solidFill>
                  <a:srgbClr val="000000"/>
                </a:solidFill>
                <a:latin typeface="Almarai Bold"/>
                <a:ea typeface="Almarai Bold"/>
                <a:cs typeface="Almarai Bold"/>
                <a:sym typeface="Almarai Bold"/>
                <a:rtl/>
              </a:rPr>
              <a:t>لا يجب أن تكون الشريحة عائمة بدون تحديد حتى وإن كانت شريحة جماهيرية. يجب أن تتعرف عليها لتعرف كيف تعرض لهم سلعتك....</a:t>
            </a:r>
          </a:p>
          <a:p>
            <a:pPr marL="560387" lvl="1" indent="-280193" algn="r" rtl="1">
              <a:lnSpc>
                <a:spcPts val="4230"/>
              </a:lnSpc>
              <a:buFont typeface="Arial"/>
              <a:buChar char="•"/>
            </a:pPr>
            <a:r>
              <a:rPr lang="ar-EG" sz="2595" b="1" u="sng" spc="25">
                <a:solidFill>
                  <a:srgbClr val="000000"/>
                </a:solidFill>
                <a:latin typeface="Almarai Bold"/>
                <a:ea typeface="Almarai Bold"/>
                <a:cs typeface="Almarai Bold"/>
                <a:sym typeface="Almarai Bold"/>
                <a:rtl/>
              </a:rPr>
              <a:t>هل يمكن الوصول لهم؟</a:t>
            </a:r>
          </a:p>
          <a:p>
            <a:pPr marL="560387" lvl="1" indent="-280193" algn="r" rtl="1">
              <a:lnSpc>
                <a:spcPts val="4230"/>
              </a:lnSpc>
              <a:buFont typeface="Arial"/>
              <a:buChar char="•"/>
            </a:pPr>
            <a:r>
              <a:rPr lang="ar-EG" sz="2595" b="1" u="sng" spc="25">
                <a:solidFill>
                  <a:srgbClr val="000000"/>
                </a:solidFill>
                <a:latin typeface="Almarai Bold"/>
                <a:ea typeface="Almarai Bold"/>
                <a:cs typeface="Almarai Bold"/>
                <a:sym typeface="Almarai Bold"/>
                <a:rtl/>
              </a:rPr>
              <a:t>وهل لديهم الدوافع لشراء سلعتك؟ </a:t>
            </a:r>
          </a:p>
          <a:p>
            <a:pPr marL="560387" lvl="1" indent="-280193" algn="r" rtl="1">
              <a:lnSpc>
                <a:spcPts val="4230"/>
              </a:lnSpc>
              <a:buFont typeface="Arial"/>
              <a:buChar char="•"/>
            </a:pPr>
            <a:r>
              <a:rPr lang="ar-EG" sz="2595" b="1" u="sng" spc="25">
                <a:solidFill>
                  <a:srgbClr val="000000"/>
                </a:solidFill>
                <a:latin typeface="Almarai Bold"/>
                <a:ea typeface="Almarai Bold"/>
                <a:cs typeface="Almarai Bold"/>
                <a:sym typeface="Almarai Bold"/>
                <a:rtl/>
              </a:rPr>
              <a:t>وهل هم أفراد أو منظمات؟ </a:t>
            </a:r>
          </a:p>
          <a:p>
            <a:pPr marL="560387" lvl="1" indent="-280193" algn="r" rtl="1">
              <a:lnSpc>
                <a:spcPts val="4230"/>
              </a:lnSpc>
              <a:buFont typeface="Arial"/>
              <a:buChar char="•"/>
            </a:pPr>
            <a:r>
              <a:rPr lang="ar-EG" sz="2595" b="1" u="sng" spc="25">
                <a:solidFill>
                  <a:srgbClr val="000000"/>
                </a:solidFill>
                <a:latin typeface="Almarai Bold"/>
                <a:ea typeface="Almarai Bold"/>
                <a:cs typeface="Almarai Bold"/>
                <a:sym typeface="Almarai Bold"/>
                <a:rtl/>
              </a:rPr>
              <a:t>هل هم فئة مخصصة أو جماهيرية؟</a:t>
            </a:r>
          </a:p>
          <a:p>
            <a:pPr algn="r" rtl="1">
              <a:lnSpc>
                <a:spcPts val="4230"/>
              </a:lnSpc>
            </a:pPr>
            <a:r>
              <a:rPr lang="ar-EG" sz="2595" b="1" u="sng" spc="25">
                <a:solidFill>
                  <a:srgbClr val="000000"/>
                </a:solidFill>
                <a:latin typeface="Almarai Bold"/>
                <a:ea typeface="Almarai Bold"/>
                <a:cs typeface="Almarai Bold"/>
                <a:sym typeface="Almarai Bold"/>
                <a:rtl/>
              </a:rPr>
              <a:t>فبمعرفتك لشرائح العملاء ستتعرف إلى الأفراد أو المنظمات التي ستجلب لك المال.</a:t>
            </a:r>
          </a:p>
          <a:p>
            <a:pPr algn="r" rtl="1">
              <a:lnSpc>
                <a:spcPts val="4230"/>
              </a:lnSpc>
            </a:pPr>
            <a:endParaRPr lang="ar-EG" sz="2595" b="1" u="sng" spc="25">
              <a:solidFill>
                <a:srgbClr val="000000"/>
              </a:solidFill>
              <a:latin typeface="Almarai Bold"/>
              <a:ea typeface="Almarai Bold"/>
              <a:cs typeface="Almarai Bold"/>
              <a:sym typeface="Almarai Bold"/>
              <a:rtl/>
            </a:endParaRPr>
          </a:p>
        </p:txBody>
      </p:sp>
      <p:sp>
        <p:nvSpPr>
          <p:cNvPr id="16" name="Freeform 16"/>
          <p:cNvSpPr/>
          <p:nvPr/>
        </p:nvSpPr>
        <p:spPr>
          <a:xfrm>
            <a:off x="16196028" y="2118211"/>
            <a:ext cx="484182" cy="674819"/>
          </a:xfrm>
          <a:custGeom>
            <a:avLst/>
            <a:gdLst/>
            <a:ahLst/>
            <a:cxnLst/>
            <a:rect l="l" t="t" r="r" b="b"/>
            <a:pathLst>
              <a:path w="484182" h="674819">
                <a:moveTo>
                  <a:pt x="0" y="0"/>
                </a:moveTo>
                <a:lnTo>
                  <a:pt x="484183" y="0"/>
                </a:lnTo>
                <a:lnTo>
                  <a:pt x="484183" y="674819"/>
                </a:lnTo>
                <a:lnTo>
                  <a:pt x="0" y="674819"/>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5362312" y="2169102"/>
            <a:ext cx="10542137" cy="5562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أحجار البناء التسعة في نموذج الأعمال</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19</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992650" y="3671758"/>
            <a:ext cx="14211824" cy="4443542"/>
            <a:chOff x="0" y="0"/>
            <a:chExt cx="3743032" cy="1170316"/>
          </a:xfrm>
        </p:grpSpPr>
        <p:sp>
          <p:nvSpPr>
            <p:cNvPr id="10" name="Freeform 10"/>
            <p:cNvSpPr/>
            <p:nvPr/>
          </p:nvSpPr>
          <p:spPr>
            <a:xfrm>
              <a:off x="0" y="0"/>
              <a:ext cx="3743032" cy="1170316"/>
            </a:xfrm>
            <a:custGeom>
              <a:avLst/>
              <a:gdLst/>
              <a:ahLst/>
              <a:cxnLst/>
              <a:rect l="l" t="t" r="r" b="b"/>
              <a:pathLst>
                <a:path w="3743032" h="1170316">
                  <a:moveTo>
                    <a:pt x="16887" y="0"/>
                  </a:moveTo>
                  <a:lnTo>
                    <a:pt x="3726144" y="0"/>
                  </a:lnTo>
                  <a:cubicBezTo>
                    <a:pt x="3735471" y="0"/>
                    <a:pt x="3743032" y="7561"/>
                    <a:pt x="3743032" y="16887"/>
                  </a:cubicBezTo>
                  <a:lnTo>
                    <a:pt x="3743032" y="1153428"/>
                  </a:lnTo>
                  <a:cubicBezTo>
                    <a:pt x="3743032" y="1162755"/>
                    <a:pt x="3735471" y="1170316"/>
                    <a:pt x="3726144" y="1170316"/>
                  </a:cubicBezTo>
                  <a:lnTo>
                    <a:pt x="16887" y="1170316"/>
                  </a:lnTo>
                  <a:cubicBezTo>
                    <a:pt x="7561" y="1170316"/>
                    <a:pt x="0" y="1162755"/>
                    <a:pt x="0" y="1153428"/>
                  </a:cubicBezTo>
                  <a:lnTo>
                    <a:pt x="0" y="16887"/>
                  </a:lnTo>
                  <a:cubicBezTo>
                    <a:pt x="0" y="7561"/>
                    <a:pt x="7561" y="0"/>
                    <a:pt x="16887" y="0"/>
                  </a:cubicBezTo>
                  <a:close/>
                </a:path>
              </a:pathLst>
            </a:custGeom>
            <a:solidFill>
              <a:srgbClr val="F2F2F2"/>
            </a:solidFill>
            <a:ln w="19050" cap="rnd">
              <a:solidFill>
                <a:srgbClr val="00B050"/>
              </a:solidFill>
              <a:prstDash val="lgDash"/>
              <a:round/>
            </a:ln>
          </p:spPr>
          <p:txBody>
            <a:bodyPr/>
            <a:lstStyle/>
            <a:p>
              <a:endParaRPr lang="en-US"/>
            </a:p>
          </p:txBody>
        </p:sp>
        <p:sp>
          <p:nvSpPr>
            <p:cNvPr id="11" name="TextBox 11"/>
            <p:cNvSpPr txBox="1"/>
            <p:nvPr/>
          </p:nvSpPr>
          <p:spPr>
            <a:xfrm>
              <a:off x="0" y="-9525"/>
              <a:ext cx="3743032" cy="1179841"/>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ابتكار نموذج الأعمال</a:t>
            </a:r>
          </a:p>
        </p:txBody>
      </p:sp>
      <p:sp>
        <p:nvSpPr>
          <p:cNvPr id="14" name="TextBox 14"/>
          <p:cNvSpPr txBox="1"/>
          <p:nvPr/>
        </p:nvSpPr>
        <p:spPr>
          <a:xfrm>
            <a:off x="5662337" y="2854258"/>
            <a:ext cx="10542137" cy="556248"/>
          </a:xfrm>
          <a:prstGeom prst="rect">
            <a:avLst/>
          </a:prstGeom>
        </p:spPr>
        <p:txBody>
          <a:bodyPr lIns="0" tIns="0" rIns="0" bIns="0" rtlCol="0" anchor="t">
            <a:spAutoFit/>
          </a:bodyPr>
          <a:lstStyle/>
          <a:p>
            <a:pPr algn="r" rtl="1">
              <a:lnSpc>
                <a:spcPts val="4719"/>
              </a:lnSpc>
            </a:pPr>
            <a:r>
              <a:rPr lang="en-US" sz="2895" b="1" spc="29">
                <a:solidFill>
                  <a:srgbClr val="000000"/>
                </a:solidFill>
                <a:latin typeface="Almarai Bold"/>
                <a:ea typeface="Almarai Bold"/>
                <a:cs typeface="Almarai Bold"/>
                <a:sym typeface="Almarai Bold"/>
              </a:rPr>
              <a:t>2</a:t>
            </a:r>
            <a:r>
              <a:rPr lang="ar-EG" sz="2895" b="1" spc="29">
                <a:solidFill>
                  <a:srgbClr val="000000"/>
                </a:solidFill>
                <a:latin typeface="Almarai Bold"/>
                <a:ea typeface="Almarai Bold"/>
                <a:cs typeface="Almarai Bold"/>
                <a:sym typeface="Almarai Bold"/>
                <a:rtl/>
              </a:rPr>
              <a:t>- القيمة المقترحة: </a:t>
            </a:r>
            <a:r>
              <a:rPr lang="en-US" sz="2895" b="1" spc="29">
                <a:solidFill>
                  <a:srgbClr val="000000"/>
                </a:solidFill>
                <a:latin typeface="Almarai Bold"/>
                <a:ea typeface="Almarai Bold"/>
                <a:cs typeface="Almarai Bold"/>
                <a:sym typeface="Almarai Bold"/>
              </a:rPr>
              <a:t>Value Proposition</a:t>
            </a:r>
            <a:r>
              <a:rPr lang="ar-EG" sz="2895" b="1" spc="29">
                <a:solidFill>
                  <a:srgbClr val="000000"/>
                </a:solidFill>
                <a:latin typeface="Almarai Bold"/>
                <a:ea typeface="Almarai Bold"/>
                <a:cs typeface="Almarai Bold"/>
                <a:sym typeface="Almarai Bold"/>
                <a:rtl/>
              </a:rPr>
              <a:t> </a:t>
            </a:r>
          </a:p>
        </p:txBody>
      </p:sp>
      <p:sp>
        <p:nvSpPr>
          <p:cNvPr id="15" name="TextBox 15"/>
          <p:cNvSpPr txBox="1"/>
          <p:nvPr/>
        </p:nvSpPr>
        <p:spPr>
          <a:xfrm>
            <a:off x="2651838" y="3808870"/>
            <a:ext cx="13228090" cy="4306430"/>
          </a:xfrm>
          <a:prstGeom prst="rect">
            <a:avLst/>
          </a:prstGeom>
        </p:spPr>
        <p:txBody>
          <a:bodyPr lIns="0" tIns="0" rIns="0" bIns="0" rtlCol="0" anchor="t">
            <a:spAutoFit/>
          </a:bodyPr>
          <a:lstStyle/>
          <a:p>
            <a:pPr algn="r" rtl="1">
              <a:lnSpc>
                <a:spcPts val="4230"/>
              </a:lnSpc>
            </a:pPr>
            <a:r>
              <a:rPr lang="ar-EG" sz="2595" b="1" spc="25">
                <a:solidFill>
                  <a:srgbClr val="000000"/>
                </a:solidFill>
                <a:latin typeface="Almarai Bold"/>
                <a:ea typeface="Almarai Bold"/>
                <a:cs typeface="Almarai Bold"/>
                <a:sym typeface="Almarai Bold"/>
                <a:rtl/>
              </a:rPr>
              <a:t>هي حزمة المنتجات والخدمات التي توجد قيمة لشريحة محددة من العملاء, أي أن المنشأة تقدم القيمة لحل مشكلات العملاء أو تلبية لحاجاتهم. </a:t>
            </a:r>
          </a:p>
          <a:p>
            <a:pPr algn="r" rtl="1">
              <a:lnSpc>
                <a:spcPts val="4230"/>
              </a:lnSpc>
            </a:pPr>
            <a:r>
              <a:rPr lang="ar-EG" sz="2595" b="1" spc="25">
                <a:solidFill>
                  <a:srgbClr val="000000"/>
                </a:solidFill>
                <a:latin typeface="Almarai Bold"/>
                <a:ea typeface="Almarai Bold"/>
                <a:cs typeface="Almarai Bold"/>
                <a:sym typeface="Almarai Bold"/>
                <a:rtl/>
              </a:rPr>
              <a:t>هي القيم التي سيتوجه إليك العملاء بسببها وبمعنى آخر هي الميزة التنافسية.</a:t>
            </a:r>
          </a:p>
          <a:p>
            <a:pPr algn="r" rtl="1">
              <a:lnSpc>
                <a:spcPts val="4230"/>
              </a:lnSpc>
            </a:pPr>
            <a:r>
              <a:rPr lang="ar-EG" sz="2595" b="1" spc="25">
                <a:solidFill>
                  <a:srgbClr val="000000"/>
                </a:solidFill>
                <a:latin typeface="Almarai Bold"/>
                <a:ea typeface="Almarai Bold"/>
                <a:cs typeface="Almarai Bold"/>
                <a:sym typeface="Almarai Bold"/>
                <a:rtl/>
              </a:rPr>
              <a:t>يجب عليك أن تحدد هذه القيم بالإجابة على ما يلي:</a:t>
            </a:r>
          </a:p>
          <a:p>
            <a:pPr marL="560387" lvl="1" indent="-280193" algn="r" rtl="1">
              <a:lnSpc>
                <a:spcPts val="4230"/>
              </a:lnSpc>
              <a:buFont typeface="Arial"/>
              <a:buChar char="•"/>
            </a:pPr>
            <a:r>
              <a:rPr lang="ar-EG" sz="2595" b="1" spc="25">
                <a:solidFill>
                  <a:srgbClr val="000000"/>
                </a:solidFill>
                <a:latin typeface="Almarai Bold"/>
                <a:ea typeface="Almarai Bold"/>
                <a:cs typeface="Almarai Bold"/>
                <a:sym typeface="Almarai Bold"/>
                <a:rtl/>
              </a:rPr>
              <a:t> هل خدماتك أو منتجاتك تحل مشكلة, أو تساعد عملائك على إنجاز أعمالهم, أو هل ستقدم منتجًا جديدًا كليًا؟ </a:t>
            </a:r>
          </a:p>
          <a:p>
            <a:pPr marL="560387" lvl="1" indent="-280193" algn="r" rtl="1">
              <a:lnSpc>
                <a:spcPts val="4230"/>
              </a:lnSpc>
              <a:buFont typeface="Arial"/>
              <a:buChar char="•"/>
            </a:pPr>
            <a:r>
              <a:rPr lang="ar-EG" sz="2595" b="1" spc="25">
                <a:solidFill>
                  <a:srgbClr val="000000"/>
                </a:solidFill>
                <a:latin typeface="Almarai Bold"/>
                <a:ea typeface="Almarai Bold"/>
                <a:cs typeface="Almarai Bold"/>
                <a:sym typeface="Almarai Bold"/>
                <a:rtl/>
              </a:rPr>
              <a:t>هل سلعتك ستقدم السعر الممتاز, أو التصميم الملائم وغيرها من القيم المقترحة؟ </a:t>
            </a:r>
          </a:p>
          <a:p>
            <a:pPr algn="r" rtl="1">
              <a:lnSpc>
                <a:spcPts val="4230"/>
              </a:lnSpc>
            </a:pPr>
            <a:endParaRPr lang="ar-EG" sz="2595" b="1" spc="25">
              <a:solidFill>
                <a:srgbClr val="000000"/>
              </a:solidFill>
              <a:latin typeface="Almarai Bold"/>
              <a:ea typeface="Almarai Bold"/>
              <a:cs typeface="Almarai Bold"/>
              <a:sym typeface="Almarai Bold"/>
              <a:rtl/>
            </a:endParaRPr>
          </a:p>
        </p:txBody>
      </p:sp>
      <p:sp>
        <p:nvSpPr>
          <p:cNvPr id="16" name="Freeform 16"/>
          <p:cNvSpPr/>
          <p:nvPr/>
        </p:nvSpPr>
        <p:spPr>
          <a:xfrm>
            <a:off x="16196028" y="2118211"/>
            <a:ext cx="484182" cy="674819"/>
          </a:xfrm>
          <a:custGeom>
            <a:avLst/>
            <a:gdLst/>
            <a:ahLst/>
            <a:cxnLst/>
            <a:rect l="l" t="t" r="r" b="b"/>
            <a:pathLst>
              <a:path w="484182" h="674819">
                <a:moveTo>
                  <a:pt x="0" y="0"/>
                </a:moveTo>
                <a:lnTo>
                  <a:pt x="484183" y="0"/>
                </a:lnTo>
                <a:lnTo>
                  <a:pt x="484183" y="674819"/>
                </a:lnTo>
                <a:lnTo>
                  <a:pt x="0" y="674819"/>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5362312" y="2169102"/>
            <a:ext cx="10542137" cy="5562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أحجار البناء التسعة في نموذج الأعمال</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10051950" y="4964472"/>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51950" y="6133489"/>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4" name="Freeform 4"/>
          <p:cNvSpPr/>
          <p:nvPr/>
        </p:nvSpPr>
        <p:spPr>
          <a:xfrm flipH="1">
            <a:off x="10051950" y="7299455"/>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5" name="Freeform 5"/>
          <p:cNvSpPr/>
          <p:nvPr/>
        </p:nvSpPr>
        <p:spPr>
          <a:xfrm flipH="1">
            <a:off x="2360464" y="5081927"/>
            <a:ext cx="6719429" cy="946320"/>
          </a:xfrm>
          <a:custGeom>
            <a:avLst/>
            <a:gdLst/>
            <a:ahLst/>
            <a:cxnLst/>
            <a:rect l="l" t="t" r="r" b="b"/>
            <a:pathLst>
              <a:path w="6719429" h="946320">
                <a:moveTo>
                  <a:pt x="6719429" y="0"/>
                </a:moveTo>
                <a:lnTo>
                  <a:pt x="0" y="0"/>
                </a:lnTo>
                <a:lnTo>
                  <a:pt x="0" y="946320"/>
                </a:lnTo>
                <a:lnTo>
                  <a:pt x="6719429" y="946320"/>
                </a:lnTo>
                <a:lnTo>
                  <a:pt x="67194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flipH="1">
            <a:off x="2360464" y="6255897"/>
            <a:ext cx="6635949" cy="934563"/>
          </a:xfrm>
          <a:custGeom>
            <a:avLst/>
            <a:gdLst/>
            <a:ahLst/>
            <a:cxnLst/>
            <a:rect l="l" t="t" r="r" b="b"/>
            <a:pathLst>
              <a:path w="6635949" h="934563">
                <a:moveTo>
                  <a:pt x="6635949" y="0"/>
                </a:moveTo>
                <a:lnTo>
                  <a:pt x="0" y="0"/>
                </a:lnTo>
                <a:lnTo>
                  <a:pt x="0" y="934562"/>
                </a:lnTo>
                <a:lnTo>
                  <a:pt x="6635949" y="934562"/>
                </a:lnTo>
                <a:lnTo>
                  <a:pt x="663594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7" name="Freeform 7"/>
          <p:cNvSpPr/>
          <p:nvPr/>
        </p:nvSpPr>
        <p:spPr>
          <a:xfrm>
            <a:off x="16125825" y="4810784"/>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125825" y="5924570"/>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9" name="Freeform 9"/>
          <p:cNvSpPr/>
          <p:nvPr/>
        </p:nvSpPr>
        <p:spPr>
          <a:xfrm>
            <a:off x="16125825" y="707593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10" name="Freeform 10"/>
          <p:cNvSpPr/>
          <p:nvPr/>
        </p:nvSpPr>
        <p:spPr>
          <a:xfrm>
            <a:off x="8725270" y="5012801"/>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grpSp>
        <p:nvGrpSpPr>
          <p:cNvPr id="11" name="Group 11"/>
          <p:cNvGrpSpPr/>
          <p:nvPr/>
        </p:nvGrpSpPr>
        <p:grpSpPr>
          <a:xfrm>
            <a:off x="503394" y="8794186"/>
            <a:ext cx="1156827" cy="1156827"/>
            <a:chOff x="0" y="0"/>
            <a:chExt cx="1542436" cy="1542436"/>
          </a:xfrm>
        </p:grpSpPr>
        <p:sp>
          <p:nvSpPr>
            <p:cNvPr id="12" name="Freeform 12"/>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3" name="TextBox 13"/>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02</a:t>
              </a:r>
            </a:p>
          </p:txBody>
        </p:sp>
      </p:grpSp>
      <p:sp>
        <p:nvSpPr>
          <p:cNvPr id="14" name="Freeform 14"/>
          <p:cNvSpPr/>
          <p:nvPr/>
        </p:nvSpPr>
        <p:spPr>
          <a:xfrm>
            <a:off x="6369958" y="3273104"/>
            <a:ext cx="5548084" cy="1185903"/>
          </a:xfrm>
          <a:custGeom>
            <a:avLst/>
            <a:gdLst/>
            <a:ahLst/>
            <a:cxnLst/>
            <a:rect l="l" t="t" r="r" b="b"/>
            <a:pathLst>
              <a:path w="5548084" h="1185903">
                <a:moveTo>
                  <a:pt x="0" y="0"/>
                </a:moveTo>
                <a:lnTo>
                  <a:pt x="5548084" y="0"/>
                </a:lnTo>
                <a:lnTo>
                  <a:pt x="5548084" y="1185903"/>
                </a:lnTo>
                <a:lnTo>
                  <a:pt x="0" y="11859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5" name="Freeform 15"/>
          <p:cNvSpPr/>
          <p:nvPr/>
        </p:nvSpPr>
        <p:spPr>
          <a:xfrm>
            <a:off x="13428969" y="-605502"/>
            <a:ext cx="4466086" cy="2908539"/>
          </a:xfrm>
          <a:custGeom>
            <a:avLst/>
            <a:gdLst/>
            <a:ahLst/>
            <a:cxnLst/>
            <a:rect l="l" t="t" r="r" b="b"/>
            <a:pathLst>
              <a:path w="4466086" h="2908539">
                <a:moveTo>
                  <a:pt x="0" y="0"/>
                </a:moveTo>
                <a:lnTo>
                  <a:pt x="4466086" y="0"/>
                </a:lnTo>
                <a:lnTo>
                  <a:pt x="4466086" y="2908539"/>
                </a:lnTo>
                <a:lnTo>
                  <a:pt x="0" y="2908539"/>
                </a:lnTo>
                <a:lnTo>
                  <a:pt x="0" y="0"/>
                </a:lnTo>
                <a:close/>
              </a:path>
            </a:pathLst>
          </a:custGeom>
          <a:blipFill>
            <a:blip r:embed="rId14"/>
            <a:stretch>
              <a:fillRect/>
            </a:stretch>
          </a:blipFill>
        </p:spPr>
        <p:txBody>
          <a:bodyPr/>
          <a:lstStyle/>
          <a:p>
            <a:endParaRPr lang="en-US"/>
          </a:p>
        </p:txBody>
      </p:sp>
      <p:sp>
        <p:nvSpPr>
          <p:cNvPr id="16" name="Freeform 16"/>
          <p:cNvSpPr/>
          <p:nvPr/>
        </p:nvSpPr>
        <p:spPr>
          <a:xfrm rot="1830240" flipH="1">
            <a:off x="-357568" y="-919183"/>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p:cNvSpPr/>
          <p:nvPr/>
        </p:nvSpPr>
        <p:spPr>
          <a:xfrm flipH="1">
            <a:off x="10051950" y="8338265"/>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8" name="TextBox 18"/>
          <p:cNvSpPr txBox="1"/>
          <p:nvPr/>
        </p:nvSpPr>
        <p:spPr>
          <a:xfrm>
            <a:off x="9815953" y="8411322"/>
            <a:ext cx="6946616" cy="600221"/>
          </a:xfrm>
          <a:prstGeom prst="rect">
            <a:avLst/>
          </a:prstGeom>
        </p:spPr>
        <p:txBody>
          <a:bodyPr lIns="0" tIns="0" rIns="0" bIns="0" rtlCol="0" anchor="t">
            <a:spAutoFit/>
          </a:bodyPr>
          <a:lstStyle/>
          <a:p>
            <a:pPr marL="0" lvl="1" indent="0" algn="ctr" rtl="1">
              <a:lnSpc>
                <a:spcPts val="4869"/>
              </a:lnSpc>
              <a:spcBef>
                <a:spcPct val="0"/>
              </a:spcBef>
            </a:pPr>
            <a:r>
              <a:rPr lang="ar-EG" sz="3246" b="1">
                <a:solidFill>
                  <a:srgbClr val="000000"/>
                </a:solidFill>
                <a:latin typeface="Almarai Bold"/>
                <a:ea typeface="Almarai Bold"/>
                <a:cs typeface="Almarai Bold"/>
                <a:sym typeface="Almarai Bold"/>
                <a:rtl/>
              </a:rPr>
              <a:t>مكونات نموذج الأعمال</a:t>
            </a:r>
          </a:p>
        </p:txBody>
      </p:sp>
      <p:sp>
        <p:nvSpPr>
          <p:cNvPr id="19" name="Freeform 19"/>
          <p:cNvSpPr/>
          <p:nvPr/>
        </p:nvSpPr>
        <p:spPr>
          <a:xfrm>
            <a:off x="16125825" y="8244954"/>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7">
              <a:extLst>
                <a:ext uri="{96DAC541-7B7A-43D3-8B79-37D633B846F1}">
                  <asvg:svgBlip xmlns:asvg="http://schemas.microsoft.com/office/drawing/2016/SVG/main" r:embed="rId18"/>
                </a:ext>
              </a:extLst>
            </a:blip>
            <a:stretch>
              <a:fillRect/>
            </a:stretch>
          </a:blipFill>
          <a:ln cap="sq">
            <a:noFill/>
            <a:prstDash val="solid"/>
            <a:miter/>
          </a:ln>
        </p:spPr>
        <p:txBody>
          <a:bodyPr/>
          <a:lstStyle/>
          <a:p>
            <a:endParaRPr lang="en-US"/>
          </a:p>
        </p:txBody>
      </p:sp>
      <p:sp>
        <p:nvSpPr>
          <p:cNvPr id="20" name="Freeform 20"/>
          <p:cNvSpPr/>
          <p:nvPr/>
        </p:nvSpPr>
        <p:spPr>
          <a:xfrm flipH="1">
            <a:off x="2322364" y="7403702"/>
            <a:ext cx="6635949" cy="934563"/>
          </a:xfrm>
          <a:custGeom>
            <a:avLst/>
            <a:gdLst/>
            <a:ahLst/>
            <a:cxnLst/>
            <a:rect l="l" t="t" r="r" b="b"/>
            <a:pathLst>
              <a:path w="6635949" h="934563">
                <a:moveTo>
                  <a:pt x="6635949" y="0"/>
                </a:moveTo>
                <a:lnTo>
                  <a:pt x="0" y="0"/>
                </a:lnTo>
                <a:lnTo>
                  <a:pt x="0" y="934563"/>
                </a:lnTo>
                <a:lnTo>
                  <a:pt x="6635949" y="934563"/>
                </a:lnTo>
                <a:lnTo>
                  <a:pt x="663594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21" name="Freeform 21"/>
          <p:cNvSpPr/>
          <p:nvPr/>
        </p:nvSpPr>
        <p:spPr>
          <a:xfrm>
            <a:off x="8675032" y="6098951"/>
            <a:ext cx="592523" cy="592523"/>
          </a:xfrm>
          <a:custGeom>
            <a:avLst/>
            <a:gdLst/>
            <a:ahLst/>
            <a:cxnLst/>
            <a:rect l="l" t="t" r="r" b="b"/>
            <a:pathLst>
              <a:path w="592523" h="592523">
                <a:moveTo>
                  <a:pt x="0" y="0"/>
                </a:moveTo>
                <a:lnTo>
                  <a:pt x="592524" y="0"/>
                </a:lnTo>
                <a:lnTo>
                  <a:pt x="592524" y="592523"/>
                </a:lnTo>
                <a:lnTo>
                  <a:pt x="0" y="59252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2" name="Freeform 22"/>
          <p:cNvSpPr/>
          <p:nvPr/>
        </p:nvSpPr>
        <p:spPr>
          <a:xfrm>
            <a:off x="8635444" y="7299455"/>
            <a:ext cx="622323" cy="622323"/>
          </a:xfrm>
          <a:custGeom>
            <a:avLst/>
            <a:gdLst/>
            <a:ahLst/>
            <a:cxnLst/>
            <a:rect l="l" t="t" r="r" b="b"/>
            <a:pathLst>
              <a:path w="622323" h="622323">
                <a:moveTo>
                  <a:pt x="0" y="0"/>
                </a:moveTo>
                <a:lnTo>
                  <a:pt x="622323" y="0"/>
                </a:lnTo>
                <a:lnTo>
                  <a:pt x="622323" y="622323"/>
                </a:lnTo>
                <a:lnTo>
                  <a:pt x="0" y="622323"/>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3" name="TextBox 23"/>
          <p:cNvSpPr txBox="1"/>
          <p:nvPr/>
        </p:nvSpPr>
        <p:spPr>
          <a:xfrm>
            <a:off x="4730817" y="3492179"/>
            <a:ext cx="8698152" cy="735262"/>
          </a:xfrm>
          <a:prstGeom prst="rect">
            <a:avLst/>
          </a:prstGeom>
        </p:spPr>
        <p:txBody>
          <a:bodyPr lIns="0" tIns="0" rIns="0" bIns="0" rtlCol="0" anchor="t">
            <a:spAutoFit/>
          </a:bodyPr>
          <a:lstStyle/>
          <a:p>
            <a:pPr marL="0" lvl="0" indent="0" algn="ctr" rtl="1">
              <a:lnSpc>
                <a:spcPts val="5530"/>
              </a:lnSpc>
              <a:spcBef>
                <a:spcPct val="0"/>
              </a:spcBef>
            </a:pPr>
            <a:r>
              <a:rPr lang="ar-EG" sz="5120" b="1" u="none" strike="noStrike">
                <a:solidFill>
                  <a:srgbClr val="000000"/>
                </a:solidFill>
                <a:latin typeface="Almarai Bold"/>
                <a:ea typeface="Almarai Bold"/>
                <a:cs typeface="Almarai Bold"/>
                <a:sym typeface="Almarai Bold"/>
                <a:rtl/>
              </a:rPr>
              <a:t>محتويات الفصل</a:t>
            </a:r>
          </a:p>
        </p:txBody>
      </p:sp>
      <p:sp>
        <p:nvSpPr>
          <p:cNvPr id="24" name="TextBox 24"/>
          <p:cNvSpPr txBox="1"/>
          <p:nvPr/>
        </p:nvSpPr>
        <p:spPr>
          <a:xfrm>
            <a:off x="10299798" y="4991239"/>
            <a:ext cx="5978925" cy="618887"/>
          </a:xfrm>
          <a:prstGeom prst="rect">
            <a:avLst/>
          </a:prstGeom>
        </p:spPr>
        <p:txBody>
          <a:bodyPr lIns="0" tIns="0" rIns="0" bIns="0" rtlCol="0" anchor="t">
            <a:spAutoFit/>
          </a:bodyPr>
          <a:lstStyle/>
          <a:p>
            <a:pPr marL="0" lvl="1" indent="0" algn="ctr" rtl="1">
              <a:lnSpc>
                <a:spcPts val="5019"/>
              </a:lnSpc>
              <a:spcBef>
                <a:spcPct val="0"/>
              </a:spcBef>
            </a:pPr>
            <a:r>
              <a:rPr lang="ar-EG" sz="3346" b="1">
                <a:solidFill>
                  <a:srgbClr val="000000"/>
                </a:solidFill>
                <a:latin typeface="Almarai Bold"/>
                <a:ea typeface="Almarai Bold"/>
                <a:cs typeface="Almarai Bold"/>
                <a:sym typeface="Almarai Bold"/>
                <a:rtl/>
              </a:rPr>
              <a:t>مفهوم نموذج الأعمال</a:t>
            </a:r>
          </a:p>
        </p:txBody>
      </p:sp>
      <p:sp>
        <p:nvSpPr>
          <p:cNvPr id="25" name="TextBox 25"/>
          <p:cNvSpPr txBox="1"/>
          <p:nvPr/>
        </p:nvSpPr>
        <p:spPr>
          <a:xfrm>
            <a:off x="10116092" y="6151122"/>
            <a:ext cx="6280876" cy="615461"/>
          </a:xfrm>
          <a:prstGeom prst="rect">
            <a:avLst/>
          </a:prstGeom>
        </p:spPr>
        <p:txBody>
          <a:bodyPr lIns="0" tIns="0" rIns="0" bIns="0" rtlCol="0" anchor="t">
            <a:spAutoFit/>
          </a:bodyPr>
          <a:lstStyle/>
          <a:p>
            <a:pPr algn="ctr" rtl="1">
              <a:lnSpc>
                <a:spcPts val="5019"/>
              </a:lnSpc>
            </a:pPr>
            <a:r>
              <a:rPr lang="ar-EG" sz="3346" b="1">
                <a:solidFill>
                  <a:srgbClr val="000000"/>
                </a:solidFill>
                <a:latin typeface="Almarai Bold"/>
                <a:ea typeface="Almarai Bold"/>
                <a:cs typeface="Almarai Bold"/>
                <a:sym typeface="Almarai Bold"/>
                <a:rtl/>
              </a:rPr>
              <a:t>أهمية نموذج الأعمال وفوائده</a:t>
            </a:r>
          </a:p>
        </p:txBody>
      </p:sp>
      <p:sp>
        <p:nvSpPr>
          <p:cNvPr id="26" name="TextBox 26"/>
          <p:cNvSpPr txBox="1"/>
          <p:nvPr/>
        </p:nvSpPr>
        <p:spPr>
          <a:xfrm>
            <a:off x="9721495" y="7321557"/>
            <a:ext cx="6946616" cy="600221"/>
          </a:xfrm>
          <a:prstGeom prst="rect">
            <a:avLst/>
          </a:prstGeom>
        </p:spPr>
        <p:txBody>
          <a:bodyPr lIns="0" tIns="0" rIns="0" bIns="0" rtlCol="0" anchor="t">
            <a:spAutoFit/>
          </a:bodyPr>
          <a:lstStyle/>
          <a:p>
            <a:pPr marL="0" lvl="1" indent="0" algn="ctr" rtl="1">
              <a:lnSpc>
                <a:spcPts val="4869"/>
              </a:lnSpc>
              <a:spcBef>
                <a:spcPct val="0"/>
              </a:spcBef>
            </a:pPr>
            <a:r>
              <a:rPr lang="ar-EG" sz="3246" b="1">
                <a:solidFill>
                  <a:srgbClr val="000000"/>
                </a:solidFill>
                <a:latin typeface="Almarai Bold"/>
                <a:ea typeface="Almarai Bold"/>
                <a:cs typeface="Almarai Bold"/>
                <a:sym typeface="Almarai Bold"/>
                <a:rtl/>
              </a:rPr>
              <a:t>تاريخ تطور نموذج الأعمال</a:t>
            </a:r>
          </a:p>
        </p:txBody>
      </p:sp>
      <p:sp>
        <p:nvSpPr>
          <p:cNvPr id="27" name="TextBox 27"/>
          <p:cNvSpPr txBox="1"/>
          <p:nvPr/>
        </p:nvSpPr>
        <p:spPr>
          <a:xfrm>
            <a:off x="2933616" y="5152859"/>
            <a:ext cx="5413444" cy="601743"/>
          </a:xfrm>
          <a:prstGeom prst="rect">
            <a:avLst/>
          </a:prstGeom>
        </p:spPr>
        <p:txBody>
          <a:bodyPr lIns="0" tIns="0" rIns="0" bIns="0" rtlCol="0" anchor="t">
            <a:spAutoFit/>
          </a:bodyPr>
          <a:lstStyle/>
          <a:p>
            <a:pPr marL="0" lvl="1" indent="0" algn="ctr" rtl="1">
              <a:lnSpc>
                <a:spcPts val="4855"/>
              </a:lnSpc>
              <a:spcBef>
                <a:spcPct val="0"/>
              </a:spcBef>
            </a:pPr>
            <a:r>
              <a:rPr lang="ar-EG" sz="3237" b="1">
                <a:solidFill>
                  <a:srgbClr val="000000"/>
                </a:solidFill>
                <a:latin typeface="Almarai Bold"/>
                <a:ea typeface="Almarai Bold"/>
                <a:cs typeface="Almarai Bold"/>
                <a:sym typeface="Almarai Bold"/>
                <a:rtl/>
              </a:rPr>
              <a:t>ابتكار نموذج الأعمال</a:t>
            </a:r>
          </a:p>
        </p:txBody>
      </p:sp>
      <p:sp>
        <p:nvSpPr>
          <p:cNvPr id="28" name="TextBox 28"/>
          <p:cNvSpPr txBox="1"/>
          <p:nvPr/>
        </p:nvSpPr>
        <p:spPr>
          <a:xfrm>
            <a:off x="2247855" y="6342572"/>
            <a:ext cx="6446595" cy="593030"/>
          </a:xfrm>
          <a:prstGeom prst="rect">
            <a:avLst/>
          </a:prstGeom>
        </p:spPr>
        <p:txBody>
          <a:bodyPr lIns="0" tIns="0" rIns="0" bIns="0" rtlCol="0" anchor="t">
            <a:spAutoFit/>
          </a:bodyPr>
          <a:lstStyle/>
          <a:p>
            <a:pPr marL="0" lvl="1" indent="0" algn="ctr" rtl="1">
              <a:lnSpc>
                <a:spcPts val="4777"/>
              </a:lnSpc>
              <a:spcBef>
                <a:spcPct val="0"/>
              </a:spcBef>
            </a:pPr>
            <a:r>
              <a:rPr lang="ar-EG" sz="3184" b="1">
                <a:solidFill>
                  <a:srgbClr val="000000"/>
                </a:solidFill>
                <a:latin typeface="Almarai Bold"/>
                <a:ea typeface="Almarai Bold"/>
                <a:cs typeface="Almarai Bold"/>
                <a:sym typeface="Almarai Bold"/>
                <a:rtl/>
              </a:rPr>
              <a:t>تطبيقات نموذج الأعمال</a:t>
            </a:r>
          </a:p>
        </p:txBody>
      </p:sp>
      <p:sp>
        <p:nvSpPr>
          <p:cNvPr id="29" name="TextBox 29"/>
          <p:cNvSpPr txBox="1"/>
          <p:nvPr/>
        </p:nvSpPr>
        <p:spPr>
          <a:xfrm>
            <a:off x="13617413" y="1019175"/>
            <a:ext cx="4049177" cy="676930"/>
          </a:xfrm>
          <a:prstGeom prst="rect">
            <a:avLst/>
          </a:prstGeom>
        </p:spPr>
        <p:txBody>
          <a:bodyPr lIns="0" tIns="0" rIns="0" bIns="0" rtlCol="0" anchor="t">
            <a:spAutoFit/>
          </a:bodyPr>
          <a:lstStyle/>
          <a:p>
            <a:pPr algn="ctr">
              <a:lnSpc>
                <a:spcPts val="5159"/>
              </a:lnSpc>
            </a:pPr>
            <a:r>
              <a:rPr lang="ar-EG" sz="4299" b="1">
                <a:solidFill>
                  <a:srgbClr val="000000"/>
                </a:solidFill>
                <a:latin typeface="Almarai Bold"/>
                <a:ea typeface="Almarai Bold"/>
                <a:cs typeface="Almarai Bold"/>
                <a:sym typeface="Almarai Bold"/>
                <a:rtl/>
              </a:rPr>
              <a:t>الفصل السادس</a:t>
            </a:r>
          </a:p>
        </p:txBody>
      </p:sp>
      <p:sp>
        <p:nvSpPr>
          <p:cNvPr id="30" name="TextBox 30"/>
          <p:cNvSpPr txBox="1"/>
          <p:nvPr/>
        </p:nvSpPr>
        <p:spPr>
          <a:xfrm>
            <a:off x="4732873" y="1248395"/>
            <a:ext cx="8884540" cy="933450"/>
          </a:xfrm>
          <a:prstGeom prst="rect">
            <a:avLst/>
          </a:prstGeom>
        </p:spPr>
        <p:txBody>
          <a:bodyPr lIns="0" tIns="0" rIns="0" bIns="0" rtlCol="0" anchor="t">
            <a:spAutoFit/>
          </a:bodyPr>
          <a:lstStyle/>
          <a:p>
            <a:pPr algn="ctr" rtl="1">
              <a:lnSpc>
                <a:spcPts val="7148"/>
              </a:lnSpc>
            </a:pPr>
            <a:r>
              <a:rPr lang="ar-EG" sz="5957" b="1">
                <a:solidFill>
                  <a:srgbClr val="FF6600"/>
                </a:solidFill>
                <a:latin typeface="Almarai Bold"/>
                <a:ea typeface="Almarai Bold"/>
                <a:cs typeface="Almarai Bold"/>
                <a:sym typeface="Almarai Bold"/>
                <a:rtl/>
              </a:rPr>
              <a:t>نموذج الأعمال</a:t>
            </a:r>
          </a:p>
        </p:txBody>
      </p:sp>
      <p:sp>
        <p:nvSpPr>
          <p:cNvPr id="31" name="TextBox 31"/>
          <p:cNvSpPr txBox="1"/>
          <p:nvPr/>
        </p:nvSpPr>
        <p:spPr>
          <a:xfrm>
            <a:off x="2162720" y="9248775"/>
            <a:ext cx="2510583"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32" name="TextBox 32"/>
          <p:cNvSpPr txBox="1"/>
          <p:nvPr/>
        </p:nvSpPr>
        <p:spPr>
          <a:xfrm>
            <a:off x="2180414" y="7504784"/>
            <a:ext cx="6446595" cy="593030"/>
          </a:xfrm>
          <a:prstGeom prst="rect">
            <a:avLst/>
          </a:prstGeom>
        </p:spPr>
        <p:txBody>
          <a:bodyPr lIns="0" tIns="0" rIns="0" bIns="0" rtlCol="0" anchor="t">
            <a:spAutoFit/>
          </a:bodyPr>
          <a:lstStyle/>
          <a:p>
            <a:pPr marL="0" lvl="1" indent="0" algn="ctr" rtl="1">
              <a:lnSpc>
                <a:spcPts val="4777"/>
              </a:lnSpc>
              <a:spcBef>
                <a:spcPct val="0"/>
              </a:spcBef>
            </a:pPr>
            <a:r>
              <a:rPr lang="ar-EG" sz="3184" b="1">
                <a:solidFill>
                  <a:srgbClr val="000000"/>
                </a:solidFill>
                <a:latin typeface="Almarai Bold"/>
                <a:ea typeface="Almarai Bold"/>
                <a:cs typeface="Almarai Bold"/>
                <a:sym typeface="Almarai Bold"/>
                <a:rtl/>
              </a:rPr>
              <a:t>تقويم نموذج الأعمال</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992650" y="3671758"/>
            <a:ext cx="14211824" cy="4986467"/>
            <a:chOff x="0" y="0"/>
            <a:chExt cx="3743032" cy="1313308"/>
          </a:xfrm>
        </p:grpSpPr>
        <p:sp>
          <p:nvSpPr>
            <p:cNvPr id="10" name="Freeform 10"/>
            <p:cNvSpPr/>
            <p:nvPr/>
          </p:nvSpPr>
          <p:spPr>
            <a:xfrm>
              <a:off x="0" y="0"/>
              <a:ext cx="3743032" cy="1313308"/>
            </a:xfrm>
            <a:custGeom>
              <a:avLst/>
              <a:gdLst/>
              <a:ahLst/>
              <a:cxnLst/>
              <a:rect l="l" t="t" r="r" b="b"/>
              <a:pathLst>
                <a:path w="3743032" h="1313308">
                  <a:moveTo>
                    <a:pt x="16887" y="0"/>
                  </a:moveTo>
                  <a:lnTo>
                    <a:pt x="3726144" y="0"/>
                  </a:lnTo>
                  <a:cubicBezTo>
                    <a:pt x="3735471" y="0"/>
                    <a:pt x="3743032" y="7561"/>
                    <a:pt x="3743032" y="16887"/>
                  </a:cubicBezTo>
                  <a:lnTo>
                    <a:pt x="3743032" y="1296421"/>
                  </a:lnTo>
                  <a:cubicBezTo>
                    <a:pt x="3743032" y="1305747"/>
                    <a:pt x="3735471" y="1313308"/>
                    <a:pt x="3726144" y="1313308"/>
                  </a:cubicBezTo>
                  <a:lnTo>
                    <a:pt x="16887" y="1313308"/>
                  </a:lnTo>
                  <a:cubicBezTo>
                    <a:pt x="7561" y="1313308"/>
                    <a:pt x="0" y="1305747"/>
                    <a:pt x="0" y="1296421"/>
                  </a:cubicBezTo>
                  <a:lnTo>
                    <a:pt x="0" y="16887"/>
                  </a:lnTo>
                  <a:cubicBezTo>
                    <a:pt x="0" y="7561"/>
                    <a:pt x="7561" y="0"/>
                    <a:pt x="16887" y="0"/>
                  </a:cubicBezTo>
                  <a:close/>
                </a:path>
              </a:pathLst>
            </a:custGeom>
            <a:solidFill>
              <a:srgbClr val="F2F2F2"/>
            </a:solidFill>
            <a:ln w="19050" cap="rnd">
              <a:solidFill>
                <a:srgbClr val="00B050"/>
              </a:solidFill>
              <a:prstDash val="lgDash"/>
              <a:round/>
            </a:ln>
          </p:spPr>
          <p:txBody>
            <a:bodyPr/>
            <a:lstStyle/>
            <a:p>
              <a:endParaRPr lang="en-US"/>
            </a:p>
          </p:txBody>
        </p:sp>
        <p:sp>
          <p:nvSpPr>
            <p:cNvPr id="11" name="TextBox 11"/>
            <p:cNvSpPr txBox="1"/>
            <p:nvPr/>
          </p:nvSpPr>
          <p:spPr>
            <a:xfrm>
              <a:off x="0" y="-9525"/>
              <a:ext cx="3743032" cy="1322833"/>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ابتكار نموذج الأعمال</a:t>
            </a:r>
          </a:p>
        </p:txBody>
      </p:sp>
      <p:sp>
        <p:nvSpPr>
          <p:cNvPr id="14" name="TextBox 14"/>
          <p:cNvSpPr txBox="1"/>
          <p:nvPr/>
        </p:nvSpPr>
        <p:spPr>
          <a:xfrm>
            <a:off x="5662337" y="2854258"/>
            <a:ext cx="10542137" cy="556248"/>
          </a:xfrm>
          <a:prstGeom prst="rect">
            <a:avLst/>
          </a:prstGeom>
        </p:spPr>
        <p:txBody>
          <a:bodyPr lIns="0" tIns="0" rIns="0" bIns="0" rtlCol="0" anchor="t">
            <a:spAutoFit/>
          </a:bodyPr>
          <a:lstStyle/>
          <a:p>
            <a:pPr algn="r" rtl="1">
              <a:lnSpc>
                <a:spcPts val="4719"/>
              </a:lnSpc>
            </a:pPr>
            <a:r>
              <a:rPr lang="en-US" sz="2895" b="1" spc="29">
                <a:solidFill>
                  <a:srgbClr val="000000"/>
                </a:solidFill>
                <a:latin typeface="Almarai Bold"/>
                <a:ea typeface="Almarai Bold"/>
                <a:cs typeface="Almarai Bold"/>
                <a:sym typeface="Almarai Bold"/>
              </a:rPr>
              <a:t>3</a:t>
            </a:r>
            <a:r>
              <a:rPr lang="ar-EG" sz="2895" b="1" spc="29">
                <a:solidFill>
                  <a:srgbClr val="000000"/>
                </a:solidFill>
                <a:latin typeface="Almarai Bold"/>
                <a:ea typeface="Almarai Bold"/>
                <a:cs typeface="Almarai Bold"/>
                <a:sym typeface="Almarai Bold"/>
                <a:rtl/>
              </a:rPr>
              <a:t>- القنوات: </a:t>
            </a:r>
            <a:r>
              <a:rPr lang="en-US" sz="2895" b="1" spc="29">
                <a:solidFill>
                  <a:srgbClr val="000000"/>
                </a:solidFill>
                <a:latin typeface="Almarai Bold"/>
                <a:ea typeface="Almarai Bold"/>
                <a:cs typeface="Almarai Bold"/>
                <a:sym typeface="Almarai Bold"/>
              </a:rPr>
              <a:t>Channels</a:t>
            </a:r>
          </a:p>
        </p:txBody>
      </p:sp>
      <p:sp>
        <p:nvSpPr>
          <p:cNvPr id="15" name="TextBox 15"/>
          <p:cNvSpPr txBox="1"/>
          <p:nvPr/>
        </p:nvSpPr>
        <p:spPr>
          <a:xfrm>
            <a:off x="2651838" y="3808870"/>
            <a:ext cx="13228090" cy="4849355"/>
          </a:xfrm>
          <a:prstGeom prst="rect">
            <a:avLst/>
          </a:prstGeom>
        </p:spPr>
        <p:txBody>
          <a:bodyPr lIns="0" tIns="0" rIns="0" bIns="0" rtlCol="0" anchor="t">
            <a:spAutoFit/>
          </a:bodyPr>
          <a:lstStyle/>
          <a:p>
            <a:pPr algn="r" rtl="1">
              <a:lnSpc>
                <a:spcPts val="4230"/>
              </a:lnSpc>
            </a:pPr>
            <a:r>
              <a:rPr lang="ar-EG" sz="2595" b="1" spc="25">
                <a:solidFill>
                  <a:srgbClr val="000000"/>
                </a:solidFill>
                <a:latin typeface="Almarai Bold"/>
                <a:ea typeface="Almarai Bold"/>
                <a:cs typeface="Almarai Bold"/>
                <a:sym typeface="Almarai Bold"/>
                <a:rtl/>
              </a:rPr>
              <a:t>يقصد بها تحديد كيفية تواصل منشأة من المنشآت مع شرائح عملائها, وكيف تصل لهم لإكسابهم القيم المقترحة , أو القيم المضافة لعملائها, نتيجة تمتعهم بالخدمة المقدمة أو المنتج المباع لهم. </a:t>
            </a:r>
          </a:p>
          <a:p>
            <a:pPr algn="r" rtl="1">
              <a:lnSpc>
                <a:spcPts val="4230"/>
              </a:lnSpc>
            </a:pPr>
            <a:r>
              <a:rPr lang="ar-EG" sz="2595" b="1" u="sng" spc="25">
                <a:solidFill>
                  <a:srgbClr val="000000"/>
                </a:solidFill>
                <a:latin typeface="Almarai Bold"/>
                <a:ea typeface="Almarai Bold"/>
                <a:cs typeface="Almarai Bold"/>
                <a:sym typeface="Almarai Bold"/>
                <a:rtl/>
              </a:rPr>
              <a:t>القنوات:</a:t>
            </a:r>
            <a:r>
              <a:rPr lang="ar-EG" sz="2595" b="1" spc="25">
                <a:solidFill>
                  <a:srgbClr val="000000"/>
                </a:solidFill>
                <a:latin typeface="Almarai Bold"/>
                <a:ea typeface="Almarai Bold"/>
                <a:cs typeface="Almarai Bold"/>
                <a:sym typeface="Almarai Bold"/>
                <a:rtl/>
              </a:rPr>
              <a:t> هي حلقة الوصل بين العملاء والمنشأة أو المنتج أو الخدمة . </a:t>
            </a:r>
          </a:p>
          <a:p>
            <a:pPr marL="560387" lvl="1" indent="-280193" algn="r" rtl="1">
              <a:lnSpc>
                <a:spcPts val="4230"/>
              </a:lnSpc>
              <a:buFont typeface="Arial"/>
              <a:buChar char="•"/>
            </a:pPr>
            <a:r>
              <a:rPr lang="ar-EG" sz="2595" b="1" spc="25">
                <a:solidFill>
                  <a:srgbClr val="000000"/>
                </a:solidFill>
                <a:latin typeface="Almarai Bold"/>
                <a:ea typeface="Almarai Bold"/>
                <a:cs typeface="Almarai Bold"/>
                <a:sym typeface="Almarai Bold"/>
                <a:rtl/>
              </a:rPr>
              <a:t>هناك قنوات مباشرة مثل فريق مبيعات ويتعامل شخصيًا مع العميل أو موقع إلكتروني, وقنوات غير مباشرة مثل المتاجر المشتركة... </a:t>
            </a:r>
          </a:p>
          <a:p>
            <a:pPr marL="560387" lvl="1" indent="-280193" algn="r" rtl="1">
              <a:lnSpc>
                <a:spcPts val="4230"/>
              </a:lnSpc>
              <a:buFont typeface="Arial"/>
              <a:buChar char="•"/>
            </a:pPr>
            <a:r>
              <a:rPr lang="ar-EG" sz="2595" b="1" spc="25">
                <a:solidFill>
                  <a:srgbClr val="000000"/>
                </a:solidFill>
                <a:latin typeface="Almarai Bold"/>
                <a:ea typeface="Almarai Bold"/>
                <a:cs typeface="Almarai Bold"/>
                <a:sym typeface="Almarai Bold"/>
                <a:rtl/>
              </a:rPr>
              <a:t>القنوات ستجاوبك على: كيف ستصل للعميل؟ ويجب أن تعرف أي من قنواتك سيعمل يشكل أفضل, وهل هي متكاملة أو تحتاج إلى بعض الإضافات؟</a:t>
            </a:r>
          </a:p>
          <a:p>
            <a:pPr algn="r" rtl="1">
              <a:lnSpc>
                <a:spcPts val="4230"/>
              </a:lnSpc>
            </a:pPr>
            <a:endParaRPr lang="ar-EG" sz="2595" b="1" spc="25">
              <a:solidFill>
                <a:srgbClr val="000000"/>
              </a:solidFill>
              <a:latin typeface="Almarai Bold"/>
              <a:ea typeface="Almarai Bold"/>
              <a:cs typeface="Almarai Bold"/>
              <a:sym typeface="Almarai Bold"/>
              <a:rtl/>
            </a:endParaRPr>
          </a:p>
        </p:txBody>
      </p:sp>
      <p:sp>
        <p:nvSpPr>
          <p:cNvPr id="16" name="Freeform 16"/>
          <p:cNvSpPr/>
          <p:nvPr/>
        </p:nvSpPr>
        <p:spPr>
          <a:xfrm>
            <a:off x="16196028" y="2118211"/>
            <a:ext cx="484182" cy="674819"/>
          </a:xfrm>
          <a:custGeom>
            <a:avLst/>
            <a:gdLst/>
            <a:ahLst/>
            <a:cxnLst/>
            <a:rect l="l" t="t" r="r" b="b"/>
            <a:pathLst>
              <a:path w="484182" h="674819">
                <a:moveTo>
                  <a:pt x="0" y="0"/>
                </a:moveTo>
                <a:lnTo>
                  <a:pt x="484183" y="0"/>
                </a:lnTo>
                <a:lnTo>
                  <a:pt x="484183" y="674819"/>
                </a:lnTo>
                <a:lnTo>
                  <a:pt x="0" y="674819"/>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5362312" y="2169102"/>
            <a:ext cx="10542137" cy="5562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أحجار البناء التسعة في نموذج الأعمال</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992650" y="3671758"/>
            <a:ext cx="14211824" cy="5122428"/>
            <a:chOff x="0" y="0"/>
            <a:chExt cx="3743032" cy="1349117"/>
          </a:xfrm>
        </p:grpSpPr>
        <p:sp>
          <p:nvSpPr>
            <p:cNvPr id="10" name="Freeform 10"/>
            <p:cNvSpPr/>
            <p:nvPr/>
          </p:nvSpPr>
          <p:spPr>
            <a:xfrm>
              <a:off x="0" y="0"/>
              <a:ext cx="3743032" cy="1349117"/>
            </a:xfrm>
            <a:custGeom>
              <a:avLst/>
              <a:gdLst/>
              <a:ahLst/>
              <a:cxnLst/>
              <a:rect l="l" t="t" r="r" b="b"/>
              <a:pathLst>
                <a:path w="3743032" h="1349117">
                  <a:moveTo>
                    <a:pt x="16887" y="0"/>
                  </a:moveTo>
                  <a:lnTo>
                    <a:pt x="3726144" y="0"/>
                  </a:lnTo>
                  <a:cubicBezTo>
                    <a:pt x="3735471" y="0"/>
                    <a:pt x="3743032" y="7561"/>
                    <a:pt x="3743032" y="16887"/>
                  </a:cubicBezTo>
                  <a:lnTo>
                    <a:pt x="3743032" y="1332230"/>
                  </a:lnTo>
                  <a:cubicBezTo>
                    <a:pt x="3743032" y="1341556"/>
                    <a:pt x="3735471" y="1349117"/>
                    <a:pt x="3726144" y="1349117"/>
                  </a:cubicBezTo>
                  <a:lnTo>
                    <a:pt x="16887" y="1349117"/>
                  </a:lnTo>
                  <a:cubicBezTo>
                    <a:pt x="7561" y="1349117"/>
                    <a:pt x="0" y="1341556"/>
                    <a:pt x="0" y="1332230"/>
                  </a:cubicBezTo>
                  <a:lnTo>
                    <a:pt x="0" y="16887"/>
                  </a:lnTo>
                  <a:cubicBezTo>
                    <a:pt x="0" y="7561"/>
                    <a:pt x="7561" y="0"/>
                    <a:pt x="16887" y="0"/>
                  </a:cubicBezTo>
                  <a:close/>
                </a:path>
              </a:pathLst>
            </a:custGeom>
            <a:solidFill>
              <a:srgbClr val="F2F2F2"/>
            </a:solidFill>
            <a:ln w="19050" cap="rnd">
              <a:solidFill>
                <a:srgbClr val="00B050"/>
              </a:solidFill>
              <a:prstDash val="lgDash"/>
              <a:round/>
            </a:ln>
          </p:spPr>
          <p:txBody>
            <a:bodyPr/>
            <a:lstStyle/>
            <a:p>
              <a:endParaRPr lang="en-US"/>
            </a:p>
          </p:txBody>
        </p:sp>
        <p:sp>
          <p:nvSpPr>
            <p:cNvPr id="11" name="TextBox 11"/>
            <p:cNvSpPr txBox="1"/>
            <p:nvPr/>
          </p:nvSpPr>
          <p:spPr>
            <a:xfrm>
              <a:off x="0" y="-9525"/>
              <a:ext cx="3743032" cy="1358642"/>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ابتكار نموذج الأعمال</a:t>
            </a:r>
          </a:p>
        </p:txBody>
      </p:sp>
      <p:sp>
        <p:nvSpPr>
          <p:cNvPr id="14" name="TextBox 14"/>
          <p:cNvSpPr txBox="1"/>
          <p:nvPr/>
        </p:nvSpPr>
        <p:spPr>
          <a:xfrm>
            <a:off x="5662337" y="2854258"/>
            <a:ext cx="10542137" cy="556248"/>
          </a:xfrm>
          <a:prstGeom prst="rect">
            <a:avLst/>
          </a:prstGeom>
        </p:spPr>
        <p:txBody>
          <a:bodyPr lIns="0" tIns="0" rIns="0" bIns="0" rtlCol="0" anchor="t">
            <a:spAutoFit/>
          </a:bodyPr>
          <a:lstStyle/>
          <a:p>
            <a:pPr algn="r" rtl="1">
              <a:lnSpc>
                <a:spcPts val="4719"/>
              </a:lnSpc>
            </a:pPr>
            <a:r>
              <a:rPr lang="en-US" sz="2895" b="1" spc="29">
                <a:solidFill>
                  <a:srgbClr val="000000"/>
                </a:solidFill>
                <a:latin typeface="Almarai Bold"/>
                <a:ea typeface="Almarai Bold"/>
                <a:cs typeface="Almarai Bold"/>
                <a:sym typeface="Almarai Bold"/>
              </a:rPr>
              <a:t>4</a:t>
            </a:r>
            <a:r>
              <a:rPr lang="ar-EG" sz="2895" b="1" spc="29">
                <a:solidFill>
                  <a:srgbClr val="000000"/>
                </a:solidFill>
                <a:latin typeface="Almarai Bold"/>
                <a:ea typeface="Almarai Bold"/>
                <a:cs typeface="Almarai Bold"/>
                <a:sym typeface="Almarai Bold"/>
                <a:rtl/>
              </a:rPr>
              <a:t>- العلاقات مع العملاء : </a:t>
            </a:r>
            <a:r>
              <a:rPr lang="en-US" sz="2895" b="1" spc="29">
                <a:solidFill>
                  <a:srgbClr val="000000"/>
                </a:solidFill>
                <a:latin typeface="Almarai Bold"/>
                <a:ea typeface="Almarai Bold"/>
                <a:cs typeface="Almarai Bold"/>
                <a:sym typeface="Almarai Bold"/>
              </a:rPr>
              <a:t>Customer Relationship</a:t>
            </a:r>
          </a:p>
        </p:txBody>
      </p:sp>
      <p:sp>
        <p:nvSpPr>
          <p:cNvPr id="15" name="TextBox 15"/>
          <p:cNvSpPr txBox="1"/>
          <p:nvPr/>
        </p:nvSpPr>
        <p:spPr>
          <a:xfrm>
            <a:off x="2651838" y="3808870"/>
            <a:ext cx="13228090" cy="5392280"/>
          </a:xfrm>
          <a:prstGeom prst="rect">
            <a:avLst/>
          </a:prstGeom>
        </p:spPr>
        <p:txBody>
          <a:bodyPr lIns="0" tIns="0" rIns="0" bIns="0" rtlCol="0" anchor="t">
            <a:spAutoFit/>
          </a:bodyPr>
          <a:lstStyle/>
          <a:p>
            <a:pPr algn="r" rtl="1">
              <a:lnSpc>
                <a:spcPts val="4230"/>
              </a:lnSpc>
            </a:pPr>
            <a:r>
              <a:rPr lang="ar-EG" sz="2595" b="1" spc="25">
                <a:solidFill>
                  <a:srgbClr val="000000"/>
                </a:solidFill>
                <a:latin typeface="Almarai Bold"/>
                <a:ea typeface="Almarai Bold"/>
                <a:cs typeface="Almarai Bold"/>
                <a:sym typeface="Almarai Bold"/>
                <a:rtl/>
              </a:rPr>
              <a:t>يركز على الاهتمام بالعلاقات مع العملاء, ويهتم بتحديد أنواع وأشكال العلاقات التي تنشئها منشأة ما, مع شرائح عملائها المختلفة. </a:t>
            </a:r>
          </a:p>
          <a:p>
            <a:pPr algn="r" rtl="1">
              <a:lnSpc>
                <a:spcPts val="4230"/>
              </a:lnSpc>
            </a:pPr>
            <a:r>
              <a:rPr lang="ar-EG" sz="2595" b="1" spc="25">
                <a:solidFill>
                  <a:srgbClr val="000000"/>
                </a:solidFill>
                <a:latin typeface="Almarai Bold"/>
                <a:ea typeface="Almarai Bold"/>
                <a:cs typeface="Almarai Bold"/>
                <a:sym typeface="Almarai Bold"/>
                <a:rtl/>
              </a:rPr>
              <a:t>كيف تتواصل مع العميل وكيف يتواصل هو معك ويتفاعل معك؟ </a:t>
            </a:r>
          </a:p>
          <a:p>
            <a:pPr marL="560387" lvl="1" indent="-280193" algn="r" rtl="1">
              <a:lnSpc>
                <a:spcPts val="4230"/>
              </a:lnSpc>
              <a:buFont typeface="Arial"/>
              <a:buChar char="•"/>
            </a:pPr>
            <a:r>
              <a:rPr lang="ar-EG" sz="2595" b="1" spc="25">
                <a:solidFill>
                  <a:srgbClr val="000000"/>
                </a:solidFill>
                <a:latin typeface="Almarai Bold"/>
                <a:ea typeface="Almarai Bold"/>
                <a:cs typeface="Almarai Bold"/>
                <a:sym typeface="Almarai Bold"/>
                <a:rtl/>
              </a:rPr>
              <a:t>لكل شريحة قناة خاصة بها, فهناك شريحة ستتعامل معها عن طريق الخدمات الآلية وهناك شريحة ستتعامل معها عن طريق المساعدة الشخصية من قسم العملاء بالمنشأة سواء عن طريق الخدمة المباشرة أو البريد الإلكتروني.</a:t>
            </a:r>
          </a:p>
          <a:p>
            <a:pPr marL="560387" lvl="1" indent="-280193" algn="r" rtl="1">
              <a:lnSpc>
                <a:spcPts val="4230"/>
              </a:lnSpc>
              <a:buFont typeface="Arial"/>
              <a:buChar char="•"/>
            </a:pPr>
            <a:r>
              <a:rPr lang="ar-EG" sz="2595" b="1" spc="25">
                <a:solidFill>
                  <a:srgbClr val="000000"/>
                </a:solidFill>
                <a:latin typeface="Almarai Bold"/>
                <a:ea typeface="Almarai Bold"/>
                <a:cs typeface="Almarai Bold"/>
                <a:sym typeface="Almarai Bold"/>
                <a:rtl/>
              </a:rPr>
              <a:t>وهناك أيضًا قناة المشاركة في أداء العمل , مثل ما تفعل شركة أمازون فإنها تدعو العملاء إلى كتابة مراجعة للكتاب أو المنتج الذي يشترونه.</a:t>
            </a:r>
          </a:p>
          <a:p>
            <a:pPr marL="560387" lvl="1" indent="-280193" algn="r" rtl="1">
              <a:lnSpc>
                <a:spcPts val="4230"/>
              </a:lnSpc>
              <a:buFont typeface="Arial"/>
              <a:buChar char="•"/>
            </a:pPr>
            <a:r>
              <a:rPr lang="ar-EG" sz="2595" b="1" spc="25">
                <a:solidFill>
                  <a:srgbClr val="000000"/>
                </a:solidFill>
                <a:latin typeface="Almarai Bold"/>
                <a:ea typeface="Almarai Bold"/>
                <a:cs typeface="Almarai Bold"/>
                <a:sym typeface="Almarai Bold"/>
                <a:rtl/>
              </a:rPr>
              <a:t>وهناك الخدمة الذاتية وغيرها من القنوات.</a:t>
            </a:r>
          </a:p>
          <a:p>
            <a:pPr algn="r" rtl="1">
              <a:lnSpc>
                <a:spcPts val="4230"/>
              </a:lnSpc>
            </a:pPr>
            <a:endParaRPr lang="ar-EG" sz="2595" b="1" spc="25">
              <a:solidFill>
                <a:srgbClr val="000000"/>
              </a:solidFill>
              <a:latin typeface="Almarai Bold"/>
              <a:ea typeface="Almarai Bold"/>
              <a:cs typeface="Almarai Bold"/>
              <a:sym typeface="Almarai Bold"/>
              <a:rtl/>
            </a:endParaRPr>
          </a:p>
        </p:txBody>
      </p:sp>
      <p:sp>
        <p:nvSpPr>
          <p:cNvPr id="16" name="Freeform 16"/>
          <p:cNvSpPr/>
          <p:nvPr/>
        </p:nvSpPr>
        <p:spPr>
          <a:xfrm>
            <a:off x="16196028" y="2118211"/>
            <a:ext cx="484182" cy="674819"/>
          </a:xfrm>
          <a:custGeom>
            <a:avLst/>
            <a:gdLst/>
            <a:ahLst/>
            <a:cxnLst/>
            <a:rect l="l" t="t" r="r" b="b"/>
            <a:pathLst>
              <a:path w="484182" h="674819">
                <a:moveTo>
                  <a:pt x="0" y="0"/>
                </a:moveTo>
                <a:lnTo>
                  <a:pt x="484183" y="0"/>
                </a:lnTo>
                <a:lnTo>
                  <a:pt x="484183" y="674819"/>
                </a:lnTo>
                <a:lnTo>
                  <a:pt x="0" y="674819"/>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5362312" y="2169102"/>
            <a:ext cx="10542137" cy="5562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أحجار البناء التسعة في نموذج الأعمال</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992650" y="3671758"/>
            <a:ext cx="14211824" cy="2994345"/>
            <a:chOff x="0" y="0"/>
            <a:chExt cx="3743032" cy="788634"/>
          </a:xfrm>
        </p:grpSpPr>
        <p:sp>
          <p:nvSpPr>
            <p:cNvPr id="10" name="Freeform 10"/>
            <p:cNvSpPr/>
            <p:nvPr/>
          </p:nvSpPr>
          <p:spPr>
            <a:xfrm>
              <a:off x="0" y="0"/>
              <a:ext cx="3743032" cy="788634"/>
            </a:xfrm>
            <a:custGeom>
              <a:avLst/>
              <a:gdLst/>
              <a:ahLst/>
              <a:cxnLst/>
              <a:rect l="l" t="t" r="r" b="b"/>
              <a:pathLst>
                <a:path w="3743032" h="788634">
                  <a:moveTo>
                    <a:pt x="16887" y="0"/>
                  </a:moveTo>
                  <a:lnTo>
                    <a:pt x="3726144" y="0"/>
                  </a:lnTo>
                  <a:cubicBezTo>
                    <a:pt x="3735471" y="0"/>
                    <a:pt x="3743032" y="7561"/>
                    <a:pt x="3743032" y="16887"/>
                  </a:cubicBezTo>
                  <a:lnTo>
                    <a:pt x="3743032" y="771747"/>
                  </a:lnTo>
                  <a:cubicBezTo>
                    <a:pt x="3743032" y="781073"/>
                    <a:pt x="3735471" y="788634"/>
                    <a:pt x="3726144" y="788634"/>
                  </a:cubicBezTo>
                  <a:lnTo>
                    <a:pt x="16887" y="788634"/>
                  </a:lnTo>
                  <a:cubicBezTo>
                    <a:pt x="7561" y="788634"/>
                    <a:pt x="0" y="781073"/>
                    <a:pt x="0" y="771747"/>
                  </a:cubicBezTo>
                  <a:lnTo>
                    <a:pt x="0" y="16887"/>
                  </a:lnTo>
                  <a:cubicBezTo>
                    <a:pt x="0" y="7561"/>
                    <a:pt x="7561" y="0"/>
                    <a:pt x="16887" y="0"/>
                  </a:cubicBezTo>
                  <a:close/>
                </a:path>
              </a:pathLst>
            </a:custGeom>
            <a:solidFill>
              <a:srgbClr val="F2F2F2"/>
            </a:solidFill>
            <a:ln w="19050" cap="rnd">
              <a:solidFill>
                <a:srgbClr val="00B050"/>
              </a:solidFill>
              <a:prstDash val="lgDash"/>
              <a:round/>
            </a:ln>
          </p:spPr>
          <p:txBody>
            <a:bodyPr/>
            <a:lstStyle/>
            <a:p>
              <a:endParaRPr lang="en-US"/>
            </a:p>
          </p:txBody>
        </p:sp>
        <p:sp>
          <p:nvSpPr>
            <p:cNvPr id="11" name="TextBox 11"/>
            <p:cNvSpPr txBox="1"/>
            <p:nvPr/>
          </p:nvSpPr>
          <p:spPr>
            <a:xfrm>
              <a:off x="0" y="-9525"/>
              <a:ext cx="3743032" cy="798159"/>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ابتكار نموذج الأعمال</a:t>
            </a:r>
          </a:p>
        </p:txBody>
      </p:sp>
      <p:sp>
        <p:nvSpPr>
          <p:cNvPr id="14" name="TextBox 14"/>
          <p:cNvSpPr txBox="1"/>
          <p:nvPr/>
        </p:nvSpPr>
        <p:spPr>
          <a:xfrm>
            <a:off x="5662337" y="2854258"/>
            <a:ext cx="10542137" cy="556248"/>
          </a:xfrm>
          <a:prstGeom prst="rect">
            <a:avLst/>
          </a:prstGeom>
        </p:spPr>
        <p:txBody>
          <a:bodyPr lIns="0" tIns="0" rIns="0" bIns="0" rtlCol="0" anchor="t">
            <a:spAutoFit/>
          </a:bodyPr>
          <a:lstStyle/>
          <a:p>
            <a:pPr algn="r" rtl="1">
              <a:lnSpc>
                <a:spcPts val="4719"/>
              </a:lnSpc>
            </a:pPr>
            <a:r>
              <a:rPr lang="en-US" sz="2895" b="1" spc="29">
                <a:solidFill>
                  <a:srgbClr val="000000"/>
                </a:solidFill>
                <a:latin typeface="Almarai Bold"/>
                <a:ea typeface="Almarai Bold"/>
                <a:cs typeface="Almarai Bold"/>
                <a:sym typeface="Almarai Bold"/>
              </a:rPr>
              <a:t>5</a:t>
            </a:r>
            <a:r>
              <a:rPr lang="ar-EG" sz="2895" b="1" spc="29">
                <a:solidFill>
                  <a:srgbClr val="000000"/>
                </a:solidFill>
                <a:latin typeface="Almarai Bold"/>
                <a:ea typeface="Almarai Bold"/>
                <a:cs typeface="Almarai Bold"/>
                <a:sym typeface="Almarai Bold"/>
                <a:rtl/>
              </a:rPr>
              <a:t>- مصادر الإيرادات : </a:t>
            </a:r>
            <a:r>
              <a:rPr lang="en-US" sz="2895" b="1" spc="29">
                <a:solidFill>
                  <a:srgbClr val="000000"/>
                </a:solidFill>
                <a:latin typeface="Almarai Bold"/>
                <a:ea typeface="Almarai Bold"/>
                <a:cs typeface="Almarai Bold"/>
                <a:sym typeface="Almarai Bold"/>
              </a:rPr>
              <a:t>Revenue Stream</a:t>
            </a:r>
            <a:r>
              <a:rPr lang="ar-EG" sz="2895" b="1" spc="29">
                <a:solidFill>
                  <a:srgbClr val="000000"/>
                </a:solidFill>
                <a:latin typeface="Almarai Bold"/>
                <a:ea typeface="Almarai Bold"/>
                <a:cs typeface="Almarai Bold"/>
                <a:sym typeface="Almarai Bold"/>
                <a:rtl/>
              </a:rPr>
              <a:t> </a:t>
            </a:r>
          </a:p>
        </p:txBody>
      </p:sp>
      <p:sp>
        <p:nvSpPr>
          <p:cNvPr id="15" name="TextBox 15"/>
          <p:cNvSpPr txBox="1"/>
          <p:nvPr/>
        </p:nvSpPr>
        <p:spPr>
          <a:xfrm>
            <a:off x="2651838" y="3799345"/>
            <a:ext cx="13228090" cy="2866758"/>
          </a:xfrm>
          <a:prstGeom prst="rect">
            <a:avLst/>
          </a:prstGeom>
        </p:spPr>
        <p:txBody>
          <a:bodyPr lIns="0" tIns="0" rIns="0" bIns="0" rtlCol="0" anchor="t">
            <a:spAutoFit/>
          </a:bodyPr>
          <a:lstStyle/>
          <a:p>
            <a:pPr algn="r" rtl="1">
              <a:lnSpc>
                <a:spcPts val="4556"/>
              </a:lnSpc>
            </a:pPr>
            <a:r>
              <a:rPr lang="ar-EG" sz="2795" b="1" spc="27">
                <a:solidFill>
                  <a:srgbClr val="000000"/>
                </a:solidFill>
                <a:latin typeface="Almarai Bold"/>
                <a:ea typeface="Almarai Bold"/>
                <a:cs typeface="Almarai Bold"/>
                <a:sym typeface="Almarai Bold"/>
                <a:rtl/>
              </a:rPr>
              <a:t>هي المبالغ المالية التي تولدها المنشأة من شرائح عملائها. </a:t>
            </a:r>
          </a:p>
          <a:p>
            <a:pPr marL="603566" lvl="1" indent="-301783" algn="r" rtl="1">
              <a:lnSpc>
                <a:spcPts val="4556"/>
              </a:lnSpc>
              <a:buFont typeface="Arial"/>
              <a:buChar char="•"/>
            </a:pPr>
            <a:r>
              <a:rPr lang="ar-EG" sz="2795" b="1" spc="27">
                <a:solidFill>
                  <a:srgbClr val="000000"/>
                </a:solidFill>
                <a:latin typeface="Almarai Bold"/>
                <a:ea typeface="Almarai Bold"/>
                <a:cs typeface="Almarai Bold"/>
                <a:sym typeface="Almarai Bold"/>
                <a:rtl/>
              </a:rPr>
              <a:t>عن أي طريق سيتدفق المال؟ كيف سيدفعون العملاء؟ وما القيمة التي سيكون العملاء مستعدين للدفع مقابلها ؟ فهي مرتبطة بالقيم المقترحة وشرائح العملاء.</a:t>
            </a:r>
          </a:p>
          <a:p>
            <a:pPr marL="603566" lvl="1" indent="-301783" algn="r" rtl="1">
              <a:lnSpc>
                <a:spcPts val="4556"/>
              </a:lnSpc>
              <a:buFont typeface="Arial"/>
              <a:buChar char="•"/>
            </a:pPr>
            <a:r>
              <a:rPr lang="ar-EG" sz="2795" b="1" spc="27">
                <a:solidFill>
                  <a:srgbClr val="000000"/>
                </a:solidFill>
                <a:latin typeface="Almarai Bold"/>
                <a:ea typeface="Almarai Bold"/>
                <a:cs typeface="Almarai Bold"/>
                <a:sym typeface="Almarai Bold"/>
                <a:rtl/>
              </a:rPr>
              <a:t>هناك تدفقات عن طريق البيع أو التأجير ورسوم الاشتراك والإعلانات ... </a:t>
            </a:r>
          </a:p>
          <a:p>
            <a:pPr algn="r" rtl="1">
              <a:lnSpc>
                <a:spcPts val="4556"/>
              </a:lnSpc>
            </a:pPr>
            <a:endParaRPr lang="ar-EG" sz="2795" b="1" spc="27">
              <a:solidFill>
                <a:srgbClr val="000000"/>
              </a:solidFill>
              <a:latin typeface="Almarai Bold"/>
              <a:ea typeface="Almarai Bold"/>
              <a:cs typeface="Almarai Bold"/>
              <a:sym typeface="Almarai Bold"/>
              <a:rtl/>
            </a:endParaRPr>
          </a:p>
        </p:txBody>
      </p:sp>
      <p:sp>
        <p:nvSpPr>
          <p:cNvPr id="16" name="Freeform 16"/>
          <p:cNvSpPr/>
          <p:nvPr/>
        </p:nvSpPr>
        <p:spPr>
          <a:xfrm>
            <a:off x="16196028" y="2118211"/>
            <a:ext cx="484182" cy="674819"/>
          </a:xfrm>
          <a:custGeom>
            <a:avLst/>
            <a:gdLst/>
            <a:ahLst/>
            <a:cxnLst/>
            <a:rect l="l" t="t" r="r" b="b"/>
            <a:pathLst>
              <a:path w="484182" h="674819">
                <a:moveTo>
                  <a:pt x="0" y="0"/>
                </a:moveTo>
                <a:lnTo>
                  <a:pt x="484183" y="0"/>
                </a:lnTo>
                <a:lnTo>
                  <a:pt x="484183" y="674819"/>
                </a:lnTo>
                <a:lnTo>
                  <a:pt x="0" y="674819"/>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5362312" y="2169102"/>
            <a:ext cx="10542137" cy="5562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أحجار البناء التسعة في نموذج الأعمال</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992650" y="3671758"/>
            <a:ext cx="14211824" cy="4156395"/>
            <a:chOff x="0" y="0"/>
            <a:chExt cx="3743032" cy="1094688"/>
          </a:xfrm>
        </p:grpSpPr>
        <p:sp>
          <p:nvSpPr>
            <p:cNvPr id="10" name="Freeform 10"/>
            <p:cNvSpPr/>
            <p:nvPr/>
          </p:nvSpPr>
          <p:spPr>
            <a:xfrm>
              <a:off x="0" y="0"/>
              <a:ext cx="3743032" cy="1094688"/>
            </a:xfrm>
            <a:custGeom>
              <a:avLst/>
              <a:gdLst/>
              <a:ahLst/>
              <a:cxnLst/>
              <a:rect l="l" t="t" r="r" b="b"/>
              <a:pathLst>
                <a:path w="3743032" h="1094688">
                  <a:moveTo>
                    <a:pt x="16887" y="0"/>
                  </a:moveTo>
                  <a:lnTo>
                    <a:pt x="3726144" y="0"/>
                  </a:lnTo>
                  <a:cubicBezTo>
                    <a:pt x="3735471" y="0"/>
                    <a:pt x="3743032" y="7561"/>
                    <a:pt x="3743032" y="16887"/>
                  </a:cubicBezTo>
                  <a:lnTo>
                    <a:pt x="3743032" y="1077801"/>
                  </a:lnTo>
                  <a:cubicBezTo>
                    <a:pt x="3743032" y="1087128"/>
                    <a:pt x="3735471" y="1094688"/>
                    <a:pt x="3726144" y="1094688"/>
                  </a:cubicBezTo>
                  <a:lnTo>
                    <a:pt x="16887" y="1094688"/>
                  </a:lnTo>
                  <a:cubicBezTo>
                    <a:pt x="7561" y="1094688"/>
                    <a:pt x="0" y="1087128"/>
                    <a:pt x="0" y="1077801"/>
                  </a:cubicBezTo>
                  <a:lnTo>
                    <a:pt x="0" y="16887"/>
                  </a:lnTo>
                  <a:cubicBezTo>
                    <a:pt x="0" y="7561"/>
                    <a:pt x="7561" y="0"/>
                    <a:pt x="16887" y="0"/>
                  </a:cubicBezTo>
                  <a:close/>
                </a:path>
              </a:pathLst>
            </a:custGeom>
            <a:solidFill>
              <a:srgbClr val="F2F2F2"/>
            </a:solidFill>
            <a:ln w="19050" cap="rnd">
              <a:solidFill>
                <a:srgbClr val="00B050"/>
              </a:solidFill>
              <a:prstDash val="lgDash"/>
              <a:round/>
            </a:ln>
          </p:spPr>
          <p:txBody>
            <a:bodyPr/>
            <a:lstStyle/>
            <a:p>
              <a:endParaRPr lang="en-US"/>
            </a:p>
          </p:txBody>
        </p:sp>
        <p:sp>
          <p:nvSpPr>
            <p:cNvPr id="11" name="TextBox 11"/>
            <p:cNvSpPr txBox="1"/>
            <p:nvPr/>
          </p:nvSpPr>
          <p:spPr>
            <a:xfrm>
              <a:off x="0" y="-9525"/>
              <a:ext cx="3743032" cy="1104213"/>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ابتكار نموذج الأعمال</a:t>
            </a:r>
          </a:p>
        </p:txBody>
      </p:sp>
      <p:sp>
        <p:nvSpPr>
          <p:cNvPr id="14" name="TextBox 14"/>
          <p:cNvSpPr txBox="1"/>
          <p:nvPr/>
        </p:nvSpPr>
        <p:spPr>
          <a:xfrm>
            <a:off x="5662337" y="2854258"/>
            <a:ext cx="10542137" cy="556248"/>
          </a:xfrm>
          <a:prstGeom prst="rect">
            <a:avLst/>
          </a:prstGeom>
        </p:spPr>
        <p:txBody>
          <a:bodyPr lIns="0" tIns="0" rIns="0" bIns="0" rtlCol="0" anchor="t">
            <a:spAutoFit/>
          </a:bodyPr>
          <a:lstStyle/>
          <a:p>
            <a:pPr algn="r" rtl="1">
              <a:lnSpc>
                <a:spcPts val="4719"/>
              </a:lnSpc>
            </a:pPr>
            <a:r>
              <a:rPr lang="en-US" sz="2895" b="1" spc="29">
                <a:solidFill>
                  <a:srgbClr val="000000"/>
                </a:solidFill>
                <a:latin typeface="Almarai Bold"/>
                <a:ea typeface="Almarai Bold"/>
                <a:cs typeface="Almarai Bold"/>
                <a:sym typeface="Almarai Bold"/>
              </a:rPr>
              <a:t>6</a:t>
            </a:r>
            <a:r>
              <a:rPr lang="ar-EG" sz="2895" b="1" spc="29">
                <a:solidFill>
                  <a:srgbClr val="000000"/>
                </a:solidFill>
                <a:latin typeface="Almarai Bold"/>
                <a:ea typeface="Almarai Bold"/>
                <a:cs typeface="Almarai Bold"/>
                <a:sym typeface="Almarai Bold"/>
                <a:rtl/>
              </a:rPr>
              <a:t>- الأنشطة الرئيسية: </a:t>
            </a:r>
            <a:r>
              <a:rPr lang="en-US" sz="2895" b="1" spc="29">
                <a:solidFill>
                  <a:srgbClr val="000000"/>
                </a:solidFill>
                <a:latin typeface="Almarai Bold"/>
                <a:ea typeface="Almarai Bold"/>
                <a:cs typeface="Almarai Bold"/>
                <a:sym typeface="Almarai Bold"/>
              </a:rPr>
              <a:t>Key Activities</a:t>
            </a:r>
            <a:r>
              <a:rPr lang="ar-EG" sz="2895" b="1" spc="29">
                <a:solidFill>
                  <a:srgbClr val="000000"/>
                </a:solidFill>
                <a:latin typeface="Almarai Bold"/>
                <a:ea typeface="Almarai Bold"/>
                <a:cs typeface="Almarai Bold"/>
                <a:sym typeface="Almarai Bold"/>
                <a:rtl/>
              </a:rPr>
              <a:t> </a:t>
            </a:r>
          </a:p>
        </p:txBody>
      </p:sp>
      <p:sp>
        <p:nvSpPr>
          <p:cNvPr id="15" name="TextBox 15"/>
          <p:cNvSpPr txBox="1"/>
          <p:nvPr/>
        </p:nvSpPr>
        <p:spPr>
          <a:xfrm>
            <a:off x="2651838" y="3799345"/>
            <a:ext cx="13228090" cy="4028808"/>
          </a:xfrm>
          <a:prstGeom prst="rect">
            <a:avLst/>
          </a:prstGeom>
        </p:spPr>
        <p:txBody>
          <a:bodyPr lIns="0" tIns="0" rIns="0" bIns="0" rtlCol="0" anchor="t">
            <a:spAutoFit/>
          </a:bodyPr>
          <a:lstStyle/>
          <a:p>
            <a:pPr algn="r" rtl="1">
              <a:lnSpc>
                <a:spcPts val="4556"/>
              </a:lnSpc>
            </a:pPr>
            <a:r>
              <a:rPr lang="ar-EG" sz="2795" b="1" spc="27">
                <a:solidFill>
                  <a:srgbClr val="000000"/>
                </a:solidFill>
                <a:latin typeface="Almarai Bold"/>
                <a:ea typeface="Almarai Bold"/>
                <a:cs typeface="Almarai Bold"/>
                <a:sym typeface="Almarai Bold"/>
                <a:rtl/>
              </a:rPr>
              <a:t>هي الأنشطة التي يجب على منشأة ما القيام بها لتخرج بخدمة أو منتج يحتاجه عملاؤها.</a:t>
            </a:r>
          </a:p>
          <a:p>
            <a:pPr algn="r" rtl="1">
              <a:lnSpc>
                <a:spcPts val="4556"/>
              </a:lnSpc>
            </a:pPr>
            <a:r>
              <a:rPr lang="ar-EG" sz="2795" b="1" spc="27">
                <a:solidFill>
                  <a:srgbClr val="000000"/>
                </a:solidFill>
                <a:latin typeface="Almarai Bold"/>
                <a:ea typeface="Almarai Bold"/>
                <a:cs typeface="Almarai Bold"/>
                <a:sym typeface="Almarai Bold"/>
                <a:rtl/>
              </a:rPr>
              <a:t>يمكن تصنيف الأنشطة الرئيسية إلى :</a:t>
            </a:r>
          </a:p>
          <a:p>
            <a:pPr algn="r" rtl="1">
              <a:lnSpc>
                <a:spcPts val="4556"/>
              </a:lnSpc>
            </a:pPr>
            <a:r>
              <a:rPr lang="en-US" sz="2795" b="1" u="sng" spc="27">
                <a:solidFill>
                  <a:srgbClr val="000000"/>
                </a:solidFill>
                <a:latin typeface="Almarai Bold"/>
                <a:ea typeface="Almarai Bold"/>
                <a:cs typeface="Almarai Bold"/>
                <a:sym typeface="Almarai Bold"/>
              </a:rPr>
              <a:t>1</a:t>
            </a:r>
            <a:r>
              <a:rPr lang="ar-EG" sz="2795" b="1" u="sng" spc="27">
                <a:solidFill>
                  <a:srgbClr val="000000"/>
                </a:solidFill>
                <a:latin typeface="Almarai Bold"/>
                <a:ea typeface="Almarai Bold"/>
                <a:cs typeface="Almarai Bold"/>
                <a:sym typeface="Almarai Bold"/>
                <a:rtl/>
              </a:rPr>
              <a:t>- الإنتاج </a:t>
            </a:r>
            <a:r>
              <a:rPr lang="ar-EG" sz="2795" b="1" spc="27">
                <a:solidFill>
                  <a:srgbClr val="000000"/>
                </a:solidFill>
                <a:latin typeface="Almarai Bold"/>
                <a:ea typeface="Almarai Bold"/>
                <a:cs typeface="Almarai Bold"/>
                <a:sym typeface="Almarai Bold"/>
                <a:rtl/>
              </a:rPr>
              <a:t>/ أي تصميم وصنع وتوريد منتج ما</a:t>
            </a:r>
          </a:p>
          <a:p>
            <a:pPr algn="r" rtl="1">
              <a:lnSpc>
                <a:spcPts val="4556"/>
              </a:lnSpc>
            </a:pPr>
            <a:r>
              <a:rPr lang="en-US" sz="2795" b="1" u="sng" spc="27">
                <a:solidFill>
                  <a:srgbClr val="000000"/>
                </a:solidFill>
                <a:latin typeface="Almarai Bold"/>
                <a:ea typeface="Almarai Bold"/>
                <a:cs typeface="Almarai Bold"/>
                <a:sym typeface="Almarai Bold"/>
              </a:rPr>
              <a:t>2</a:t>
            </a:r>
            <a:r>
              <a:rPr lang="ar-EG" sz="2795" b="1" u="sng" spc="27">
                <a:solidFill>
                  <a:srgbClr val="000000"/>
                </a:solidFill>
                <a:latin typeface="Almarai Bold"/>
                <a:ea typeface="Almarai Bold"/>
                <a:cs typeface="Almarai Bold"/>
                <a:sym typeface="Almarai Bold"/>
                <a:rtl/>
              </a:rPr>
              <a:t>- حل المشكلات</a:t>
            </a:r>
            <a:r>
              <a:rPr lang="ar-EG" sz="2795" b="1" spc="27">
                <a:solidFill>
                  <a:srgbClr val="000000"/>
                </a:solidFill>
                <a:latin typeface="Almarai Bold"/>
                <a:ea typeface="Almarai Bold"/>
                <a:cs typeface="Almarai Bold"/>
                <a:sym typeface="Almarai Bold"/>
                <a:rtl/>
              </a:rPr>
              <a:t>/ مثل المستشفيات ومنشآت تقديم الخدمات والاستشارات. </a:t>
            </a:r>
          </a:p>
          <a:p>
            <a:pPr algn="r" rtl="1">
              <a:lnSpc>
                <a:spcPts val="4556"/>
              </a:lnSpc>
            </a:pPr>
            <a:r>
              <a:rPr lang="en-US" sz="2795" b="1" u="sng" spc="27">
                <a:solidFill>
                  <a:srgbClr val="000000"/>
                </a:solidFill>
                <a:latin typeface="Almarai Bold"/>
                <a:ea typeface="Almarai Bold"/>
                <a:cs typeface="Almarai Bold"/>
                <a:sym typeface="Almarai Bold"/>
              </a:rPr>
              <a:t>3</a:t>
            </a:r>
            <a:r>
              <a:rPr lang="ar-EG" sz="2795" b="1" u="sng" spc="27">
                <a:solidFill>
                  <a:srgbClr val="000000"/>
                </a:solidFill>
                <a:latin typeface="Almarai Bold"/>
                <a:ea typeface="Almarai Bold"/>
                <a:cs typeface="Almarai Bold"/>
                <a:sym typeface="Almarai Bold"/>
                <a:rtl/>
              </a:rPr>
              <a:t>- المنصّة </a:t>
            </a:r>
            <a:r>
              <a:rPr lang="ar-EG" sz="2795" b="1" spc="27">
                <a:solidFill>
                  <a:srgbClr val="000000"/>
                </a:solidFill>
                <a:latin typeface="Almarai Bold"/>
                <a:ea typeface="Almarai Bold"/>
                <a:cs typeface="Almarai Bold"/>
                <a:sym typeface="Almarai Bold"/>
                <a:rtl/>
              </a:rPr>
              <a:t>/ فمثلًا شركة فيزا تتطلب نشاطات مرتبطة بمنصة عمليات بطاقات فيزا الائتمانية.</a:t>
            </a:r>
          </a:p>
          <a:p>
            <a:pPr algn="r" rtl="1">
              <a:lnSpc>
                <a:spcPts val="4556"/>
              </a:lnSpc>
            </a:pPr>
            <a:endParaRPr lang="ar-EG" sz="2795" b="1" spc="27">
              <a:solidFill>
                <a:srgbClr val="000000"/>
              </a:solidFill>
              <a:latin typeface="Almarai Bold"/>
              <a:ea typeface="Almarai Bold"/>
              <a:cs typeface="Almarai Bold"/>
              <a:sym typeface="Almarai Bold"/>
              <a:rtl/>
            </a:endParaRPr>
          </a:p>
        </p:txBody>
      </p:sp>
      <p:sp>
        <p:nvSpPr>
          <p:cNvPr id="16" name="Freeform 16"/>
          <p:cNvSpPr/>
          <p:nvPr/>
        </p:nvSpPr>
        <p:spPr>
          <a:xfrm>
            <a:off x="16196028" y="2118211"/>
            <a:ext cx="484182" cy="674819"/>
          </a:xfrm>
          <a:custGeom>
            <a:avLst/>
            <a:gdLst/>
            <a:ahLst/>
            <a:cxnLst/>
            <a:rect l="l" t="t" r="r" b="b"/>
            <a:pathLst>
              <a:path w="484182" h="674819">
                <a:moveTo>
                  <a:pt x="0" y="0"/>
                </a:moveTo>
                <a:lnTo>
                  <a:pt x="484183" y="0"/>
                </a:lnTo>
                <a:lnTo>
                  <a:pt x="484183" y="674819"/>
                </a:lnTo>
                <a:lnTo>
                  <a:pt x="0" y="674819"/>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5362312" y="2169102"/>
            <a:ext cx="10542137" cy="5562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أحجار البناء التسعة في نموذج الأعمال</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992650" y="3671758"/>
            <a:ext cx="14211824" cy="4452445"/>
            <a:chOff x="0" y="0"/>
            <a:chExt cx="3743032" cy="1172660"/>
          </a:xfrm>
        </p:grpSpPr>
        <p:sp>
          <p:nvSpPr>
            <p:cNvPr id="10" name="Freeform 10"/>
            <p:cNvSpPr/>
            <p:nvPr/>
          </p:nvSpPr>
          <p:spPr>
            <a:xfrm>
              <a:off x="0" y="0"/>
              <a:ext cx="3743032" cy="1172660"/>
            </a:xfrm>
            <a:custGeom>
              <a:avLst/>
              <a:gdLst/>
              <a:ahLst/>
              <a:cxnLst/>
              <a:rect l="l" t="t" r="r" b="b"/>
              <a:pathLst>
                <a:path w="3743032" h="1172660">
                  <a:moveTo>
                    <a:pt x="16887" y="0"/>
                  </a:moveTo>
                  <a:lnTo>
                    <a:pt x="3726144" y="0"/>
                  </a:lnTo>
                  <a:cubicBezTo>
                    <a:pt x="3735471" y="0"/>
                    <a:pt x="3743032" y="7561"/>
                    <a:pt x="3743032" y="16887"/>
                  </a:cubicBezTo>
                  <a:lnTo>
                    <a:pt x="3743032" y="1155773"/>
                  </a:lnTo>
                  <a:cubicBezTo>
                    <a:pt x="3743032" y="1165100"/>
                    <a:pt x="3735471" y="1172660"/>
                    <a:pt x="3726144" y="1172660"/>
                  </a:cubicBezTo>
                  <a:lnTo>
                    <a:pt x="16887" y="1172660"/>
                  </a:lnTo>
                  <a:cubicBezTo>
                    <a:pt x="7561" y="1172660"/>
                    <a:pt x="0" y="1165100"/>
                    <a:pt x="0" y="1155773"/>
                  </a:cubicBezTo>
                  <a:lnTo>
                    <a:pt x="0" y="16887"/>
                  </a:lnTo>
                  <a:cubicBezTo>
                    <a:pt x="0" y="7561"/>
                    <a:pt x="7561" y="0"/>
                    <a:pt x="16887" y="0"/>
                  </a:cubicBezTo>
                  <a:close/>
                </a:path>
              </a:pathLst>
            </a:custGeom>
            <a:solidFill>
              <a:srgbClr val="F2F2F2"/>
            </a:solidFill>
            <a:ln w="19050" cap="rnd">
              <a:solidFill>
                <a:srgbClr val="00B050"/>
              </a:solidFill>
              <a:prstDash val="lgDash"/>
              <a:round/>
            </a:ln>
          </p:spPr>
          <p:txBody>
            <a:bodyPr/>
            <a:lstStyle/>
            <a:p>
              <a:endParaRPr lang="en-US"/>
            </a:p>
          </p:txBody>
        </p:sp>
        <p:sp>
          <p:nvSpPr>
            <p:cNvPr id="11" name="TextBox 11"/>
            <p:cNvSpPr txBox="1"/>
            <p:nvPr/>
          </p:nvSpPr>
          <p:spPr>
            <a:xfrm>
              <a:off x="0" y="-9525"/>
              <a:ext cx="3743032" cy="1182185"/>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ابتكار نموذج الأعمال</a:t>
            </a:r>
          </a:p>
        </p:txBody>
      </p:sp>
      <p:sp>
        <p:nvSpPr>
          <p:cNvPr id="14" name="TextBox 14"/>
          <p:cNvSpPr txBox="1"/>
          <p:nvPr/>
        </p:nvSpPr>
        <p:spPr>
          <a:xfrm>
            <a:off x="5662337" y="2854258"/>
            <a:ext cx="10542137" cy="556248"/>
          </a:xfrm>
          <a:prstGeom prst="rect">
            <a:avLst/>
          </a:prstGeom>
        </p:spPr>
        <p:txBody>
          <a:bodyPr lIns="0" tIns="0" rIns="0" bIns="0" rtlCol="0" anchor="t">
            <a:spAutoFit/>
          </a:bodyPr>
          <a:lstStyle/>
          <a:p>
            <a:pPr algn="r" rtl="1">
              <a:lnSpc>
                <a:spcPts val="4719"/>
              </a:lnSpc>
            </a:pPr>
            <a:r>
              <a:rPr lang="en-US" sz="2895" b="1" spc="29">
                <a:solidFill>
                  <a:srgbClr val="000000"/>
                </a:solidFill>
                <a:latin typeface="Almarai Bold"/>
                <a:ea typeface="Almarai Bold"/>
                <a:cs typeface="Almarai Bold"/>
                <a:sym typeface="Almarai Bold"/>
              </a:rPr>
              <a:t>7</a:t>
            </a:r>
            <a:r>
              <a:rPr lang="ar-EG" sz="2895" b="1" spc="29">
                <a:solidFill>
                  <a:srgbClr val="000000"/>
                </a:solidFill>
                <a:latin typeface="Almarai Bold"/>
                <a:ea typeface="Almarai Bold"/>
                <a:cs typeface="Almarai Bold"/>
                <a:sym typeface="Almarai Bold"/>
                <a:rtl/>
              </a:rPr>
              <a:t>- الموارد الأساسية: </a:t>
            </a:r>
            <a:r>
              <a:rPr lang="en-US" sz="2895" b="1" spc="29">
                <a:solidFill>
                  <a:srgbClr val="000000"/>
                </a:solidFill>
                <a:latin typeface="Almarai Bold"/>
                <a:ea typeface="Almarai Bold"/>
                <a:cs typeface="Almarai Bold"/>
                <a:sym typeface="Almarai Bold"/>
              </a:rPr>
              <a:t>Key Resources</a:t>
            </a:r>
            <a:r>
              <a:rPr lang="ar-EG" sz="2895" b="1" spc="29">
                <a:solidFill>
                  <a:srgbClr val="000000"/>
                </a:solidFill>
                <a:latin typeface="Almarai Bold"/>
                <a:ea typeface="Almarai Bold"/>
                <a:cs typeface="Almarai Bold"/>
                <a:sym typeface="Almarai Bold"/>
                <a:rtl/>
              </a:rPr>
              <a:t> </a:t>
            </a:r>
          </a:p>
        </p:txBody>
      </p:sp>
      <p:sp>
        <p:nvSpPr>
          <p:cNvPr id="15" name="TextBox 15"/>
          <p:cNvSpPr txBox="1"/>
          <p:nvPr/>
        </p:nvSpPr>
        <p:spPr>
          <a:xfrm>
            <a:off x="2651838" y="3799345"/>
            <a:ext cx="13228090" cy="4609833"/>
          </a:xfrm>
          <a:prstGeom prst="rect">
            <a:avLst/>
          </a:prstGeom>
        </p:spPr>
        <p:txBody>
          <a:bodyPr lIns="0" tIns="0" rIns="0" bIns="0" rtlCol="0" anchor="t">
            <a:spAutoFit/>
          </a:bodyPr>
          <a:lstStyle/>
          <a:p>
            <a:pPr algn="r" rtl="1">
              <a:lnSpc>
                <a:spcPts val="4556"/>
              </a:lnSpc>
            </a:pPr>
            <a:r>
              <a:rPr lang="ar-EG" sz="2795" b="1" spc="27">
                <a:solidFill>
                  <a:srgbClr val="000000"/>
                </a:solidFill>
                <a:latin typeface="Almarai Bold"/>
                <a:ea typeface="Almarai Bold"/>
                <a:cs typeface="Almarai Bold"/>
                <a:sym typeface="Almarai Bold"/>
                <a:rtl/>
              </a:rPr>
              <a:t>قيمك المقترحة ماذا تحتاج من موارد أساسية ؟ وماذا تحتاج قنوات التوزيع وأيضّا العلاقات مع العملاء من موارد أساسية ؟ </a:t>
            </a:r>
          </a:p>
          <a:p>
            <a:pPr algn="r" rtl="1">
              <a:lnSpc>
                <a:spcPts val="4556"/>
              </a:lnSpc>
            </a:pPr>
            <a:r>
              <a:rPr lang="ar-EG" sz="2795" b="1" u="sng" spc="27">
                <a:solidFill>
                  <a:srgbClr val="000000"/>
                </a:solidFill>
                <a:latin typeface="Almarai Bold"/>
                <a:ea typeface="Almarai Bold"/>
                <a:cs typeface="Almarai Bold"/>
                <a:sym typeface="Almarai Bold"/>
                <a:rtl/>
              </a:rPr>
              <a:t>وتُصنف هذه الموارد إلى : </a:t>
            </a:r>
          </a:p>
          <a:p>
            <a:pPr marL="603566" lvl="1" indent="-301783" algn="r" rtl="1">
              <a:lnSpc>
                <a:spcPts val="4556"/>
              </a:lnSpc>
              <a:buFont typeface="Arial"/>
              <a:buChar char="•"/>
            </a:pPr>
            <a:r>
              <a:rPr lang="ar-EG" sz="2795" b="1" spc="27">
                <a:solidFill>
                  <a:srgbClr val="000000"/>
                </a:solidFill>
                <a:latin typeface="Almarai Bold"/>
                <a:ea typeface="Almarai Bold"/>
                <a:cs typeface="Almarai Bold"/>
                <a:sym typeface="Almarai Bold"/>
                <a:rtl/>
              </a:rPr>
              <a:t>مادية ملموسة مثل المباني وشبكات التوزيع وعربات النقل...</a:t>
            </a:r>
          </a:p>
          <a:p>
            <a:pPr marL="603566" lvl="1" indent="-301783" algn="r" rtl="1">
              <a:lnSpc>
                <a:spcPts val="4556"/>
              </a:lnSpc>
              <a:buFont typeface="Arial"/>
              <a:buChar char="•"/>
            </a:pPr>
            <a:r>
              <a:rPr lang="ar-EG" sz="2795" b="1" spc="27">
                <a:solidFill>
                  <a:srgbClr val="000000"/>
                </a:solidFill>
                <a:latin typeface="Almarai Bold"/>
                <a:ea typeface="Almarai Bold"/>
                <a:cs typeface="Almarai Bold"/>
                <a:sym typeface="Almarai Bold"/>
                <a:rtl/>
              </a:rPr>
              <a:t>فكرية مثل العلامات التجارية </a:t>
            </a:r>
          </a:p>
          <a:p>
            <a:pPr marL="603566" lvl="1" indent="-301783" algn="r" rtl="1">
              <a:lnSpc>
                <a:spcPts val="4556"/>
              </a:lnSpc>
              <a:buFont typeface="Arial"/>
              <a:buChar char="•"/>
            </a:pPr>
            <a:r>
              <a:rPr lang="ar-EG" sz="2795" b="1" spc="27">
                <a:solidFill>
                  <a:srgbClr val="000000"/>
                </a:solidFill>
                <a:latin typeface="Almarai Bold"/>
                <a:ea typeface="Almarai Bold"/>
                <a:cs typeface="Almarai Bold"/>
                <a:sym typeface="Almarai Bold"/>
                <a:rtl/>
              </a:rPr>
              <a:t>بشرية </a:t>
            </a:r>
          </a:p>
          <a:p>
            <a:pPr marL="603566" lvl="1" indent="-301783" algn="r" rtl="1">
              <a:lnSpc>
                <a:spcPts val="4556"/>
              </a:lnSpc>
              <a:buFont typeface="Arial"/>
              <a:buChar char="•"/>
            </a:pPr>
            <a:r>
              <a:rPr lang="ar-EG" sz="2795" b="1" spc="27">
                <a:solidFill>
                  <a:srgbClr val="000000"/>
                </a:solidFill>
                <a:latin typeface="Almarai Bold"/>
                <a:ea typeface="Almarai Bold"/>
                <a:cs typeface="Almarai Bold"/>
                <a:sym typeface="Almarai Bold"/>
                <a:rtl/>
              </a:rPr>
              <a:t>مالية </a:t>
            </a:r>
          </a:p>
          <a:p>
            <a:pPr algn="r" rtl="1">
              <a:lnSpc>
                <a:spcPts val="4556"/>
              </a:lnSpc>
            </a:pPr>
            <a:endParaRPr lang="ar-EG" sz="2795" b="1" spc="27">
              <a:solidFill>
                <a:srgbClr val="000000"/>
              </a:solidFill>
              <a:latin typeface="Almarai Bold"/>
              <a:ea typeface="Almarai Bold"/>
              <a:cs typeface="Almarai Bold"/>
              <a:sym typeface="Almarai Bold"/>
              <a:rtl/>
            </a:endParaRPr>
          </a:p>
        </p:txBody>
      </p:sp>
      <p:sp>
        <p:nvSpPr>
          <p:cNvPr id="16" name="Freeform 16"/>
          <p:cNvSpPr/>
          <p:nvPr/>
        </p:nvSpPr>
        <p:spPr>
          <a:xfrm>
            <a:off x="16196028" y="2118211"/>
            <a:ext cx="484182" cy="674819"/>
          </a:xfrm>
          <a:custGeom>
            <a:avLst/>
            <a:gdLst/>
            <a:ahLst/>
            <a:cxnLst/>
            <a:rect l="l" t="t" r="r" b="b"/>
            <a:pathLst>
              <a:path w="484182" h="674819">
                <a:moveTo>
                  <a:pt x="0" y="0"/>
                </a:moveTo>
                <a:lnTo>
                  <a:pt x="484183" y="0"/>
                </a:lnTo>
                <a:lnTo>
                  <a:pt x="484183" y="674819"/>
                </a:lnTo>
                <a:lnTo>
                  <a:pt x="0" y="674819"/>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5362312" y="2169102"/>
            <a:ext cx="10542137" cy="5562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أحجار البناء التسعة في نموذج الأعمال</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992650" y="3671758"/>
            <a:ext cx="14211824" cy="3575370"/>
            <a:chOff x="0" y="0"/>
            <a:chExt cx="3743032" cy="941661"/>
          </a:xfrm>
        </p:grpSpPr>
        <p:sp>
          <p:nvSpPr>
            <p:cNvPr id="10" name="Freeform 10"/>
            <p:cNvSpPr/>
            <p:nvPr/>
          </p:nvSpPr>
          <p:spPr>
            <a:xfrm>
              <a:off x="0" y="0"/>
              <a:ext cx="3743032" cy="941661"/>
            </a:xfrm>
            <a:custGeom>
              <a:avLst/>
              <a:gdLst/>
              <a:ahLst/>
              <a:cxnLst/>
              <a:rect l="l" t="t" r="r" b="b"/>
              <a:pathLst>
                <a:path w="3743032" h="941661">
                  <a:moveTo>
                    <a:pt x="16887" y="0"/>
                  </a:moveTo>
                  <a:lnTo>
                    <a:pt x="3726144" y="0"/>
                  </a:lnTo>
                  <a:cubicBezTo>
                    <a:pt x="3735471" y="0"/>
                    <a:pt x="3743032" y="7561"/>
                    <a:pt x="3743032" y="16887"/>
                  </a:cubicBezTo>
                  <a:lnTo>
                    <a:pt x="3743032" y="924774"/>
                  </a:lnTo>
                  <a:cubicBezTo>
                    <a:pt x="3743032" y="934101"/>
                    <a:pt x="3735471" y="941661"/>
                    <a:pt x="3726144" y="941661"/>
                  </a:cubicBezTo>
                  <a:lnTo>
                    <a:pt x="16887" y="941661"/>
                  </a:lnTo>
                  <a:cubicBezTo>
                    <a:pt x="7561" y="941661"/>
                    <a:pt x="0" y="934101"/>
                    <a:pt x="0" y="924774"/>
                  </a:cubicBezTo>
                  <a:lnTo>
                    <a:pt x="0" y="16887"/>
                  </a:lnTo>
                  <a:cubicBezTo>
                    <a:pt x="0" y="7561"/>
                    <a:pt x="7561" y="0"/>
                    <a:pt x="16887" y="0"/>
                  </a:cubicBezTo>
                  <a:close/>
                </a:path>
              </a:pathLst>
            </a:custGeom>
            <a:solidFill>
              <a:srgbClr val="F2F2F2"/>
            </a:solidFill>
            <a:ln w="19050" cap="rnd">
              <a:solidFill>
                <a:srgbClr val="00B050"/>
              </a:solidFill>
              <a:prstDash val="lgDash"/>
              <a:round/>
            </a:ln>
          </p:spPr>
          <p:txBody>
            <a:bodyPr/>
            <a:lstStyle/>
            <a:p>
              <a:endParaRPr lang="en-US"/>
            </a:p>
          </p:txBody>
        </p:sp>
        <p:sp>
          <p:nvSpPr>
            <p:cNvPr id="11" name="TextBox 11"/>
            <p:cNvSpPr txBox="1"/>
            <p:nvPr/>
          </p:nvSpPr>
          <p:spPr>
            <a:xfrm>
              <a:off x="0" y="-9525"/>
              <a:ext cx="3743032" cy="951186"/>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ابتكار نموذج الأعمال</a:t>
            </a:r>
          </a:p>
        </p:txBody>
      </p:sp>
      <p:sp>
        <p:nvSpPr>
          <p:cNvPr id="14" name="TextBox 14"/>
          <p:cNvSpPr txBox="1"/>
          <p:nvPr/>
        </p:nvSpPr>
        <p:spPr>
          <a:xfrm>
            <a:off x="5662337" y="2854258"/>
            <a:ext cx="10542137" cy="556248"/>
          </a:xfrm>
          <a:prstGeom prst="rect">
            <a:avLst/>
          </a:prstGeom>
        </p:spPr>
        <p:txBody>
          <a:bodyPr lIns="0" tIns="0" rIns="0" bIns="0" rtlCol="0" anchor="t">
            <a:spAutoFit/>
          </a:bodyPr>
          <a:lstStyle/>
          <a:p>
            <a:pPr algn="r" rtl="1">
              <a:lnSpc>
                <a:spcPts val="4719"/>
              </a:lnSpc>
            </a:pPr>
            <a:r>
              <a:rPr lang="en-US" sz="2895" b="1" spc="29">
                <a:solidFill>
                  <a:srgbClr val="000000"/>
                </a:solidFill>
                <a:latin typeface="Almarai Bold"/>
                <a:ea typeface="Almarai Bold"/>
                <a:cs typeface="Almarai Bold"/>
                <a:sym typeface="Almarai Bold"/>
              </a:rPr>
              <a:t>8</a:t>
            </a:r>
            <a:r>
              <a:rPr lang="ar-EG" sz="2895" b="1" spc="29">
                <a:solidFill>
                  <a:srgbClr val="000000"/>
                </a:solidFill>
                <a:latin typeface="Almarai Bold"/>
                <a:ea typeface="Almarai Bold"/>
                <a:cs typeface="Almarai Bold"/>
                <a:sym typeface="Almarai Bold"/>
                <a:rtl/>
              </a:rPr>
              <a:t>- الشراكات الأساسية: </a:t>
            </a:r>
            <a:r>
              <a:rPr lang="en-US" sz="2895" b="1" spc="29">
                <a:solidFill>
                  <a:srgbClr val="000000"/>
                </a:solidFill>
                <a:latin typeface="Almarai Bold"/>
                <a:ea typeface="Almarai Bold"/>
                <a:cs typeface="Almarai Bold"/>
                <a:sym typeface="Almarai Bold"/>
              </a:rPr>
              <a:t>Key Partnership</a:t>
            </a:r>
            <a:r>
              <a:rPr lang="ar-EG" sz="2895" b="1" spc="29">
                <a:solidFill>
                  <a:srgbClr val="000000"/>
                </a:solidFill>
                <a:latin typeface="Almarai Bold"/>
                <a:ea typeface="Almarai Bold"/>
                <a:cs typeface="Almarai Bold"/>
                <a:sym typeface="Almarai Bold"/>
                <a:rtl/>
              </a:rPr>
              <a:t> </a:t>
            </a:r>
          </a:p>
        </p:txBody>
      </p:sp>
      <p:sp>
        <p:nvSpPr>
          <p:cNvPr id="15" name="TextBox 15"/>
          <p:cNvSpPr txBox="1"/>
          <p:nvPr/>
        </p:nvSpPr>
        <p:spPr>
          <a:xfrm>
            <a:off x="2651838" y="3799345"/>
            <a:ext cx="13228090" cy="3447783"/>
          </a:xfrm>
          <a:prstGeom prst="rect">
            <a:avLst/>
          </a:prstGeom>
        </p:spPr>
        <p:txBody>
          <a:bodyPr lIns="0" tIns="0" rIns="0" bIns="0" rtlCol="0" anchor="t">
            <a:spAutoFit/>
          </a:bodyPr>
          <a:lstStyle/>
          <a:p>
            <a:pPr algn="r" rtl="1">
              <a:lnSpc>
                <a:spcPts val="4556"/>
              </a:lnSpc>
            </a:pPr>
            <a:r>
              <a:rPr lang="ar-EG" sz="2795" b="1" spc="27">
                <a:solidFill>
                  <a:srgbClr val="000000"/>
                </a:solidFill>
                <a:latin typeface="Almarai Bold"/>
                <a:ea typeface="Almarai Bold"/>
                <a:cs typeface="Almarai Bold"/>
                <a:sym typeface="Almarai Bold"/>
                <a:rtl/>
              </a:rPr>
              <a:t>هم شبكة الموردين والموزعين والشركاء الذين يساهمون في نجاح عمل منشأة ما. </a:t>
            </a:r>
          </a:p>
          <a:p>
            <a:pPr algn="r" rtl="1">
              <a:lnSpc>
                <a:spcPts val="4556"/>
              </a:lnSpc>
            </a:pPr>
            <a:r>
              <a:rPr lang="ar-EG" sz="2795" b="1" spc="27">
                <a:solidFill>
                  <a:srgbClr val="000000"/>
                </a:solidFill>
                <a:latin typeface="Almarai Bold"/>
                <a:ea typeface="Almarai Bold"/>
                <a:cs typeface="Almarai Bold"/>
                <a:sym typeface="Almarai Bold"/>
                <a:rtl/>
              </a:rPr>
              <a:t>قد يكون التعاون بين شركات ليست بينهم منافسة أو تعاون - شراكات إستراتيجية بين منشآت متنافسة أو شراكات مع بعضها البعض لإطلاق مشروع جديد.</a:t>
            </a:r>
          </a:p>
          <a:p>
            <a:pPr algn="r" rtl="1">
              <a:lnSpc>
                <a:spcPts val="4556"/>
              </a:lnSpc>
            </a:pPr>
            <a:r>
              <a:rPr lang="ar-EG" sz="2795" b="1" u="sng" spc="27">
                <a:solidFill>
                  <a:srgbClr val="000000"/>
                </a:solidFill>
                <a:latin typeface="Almarai Bold"/>
                <a:ea typeface="Almarai Bold"/>
                <a:cs typeface="Almarai Bold"/>
                <a:sym typeface="Almarai Bold"/>
                <a:rtl/>
              </a:rPr>
              <a:t>الهدف</a:t>
            </a:r>
            <a:r>
              <a:rPr lang="ar-EG" sz="2795" b="1" spc="27">
                <a:solidFill>
                  <a:srgbClr val="000000"/>
                </a:solidFill>
                <a:latin typeface="Almarai Bold"/>
                <a:ea typeface="Almarai Bold"/>
                <a:cs typeface="Almarai Bold"/>
                <a:sym typeface="Almarai Bold"/>
                <a:rtl/>
              </a:rPr>
              <a:t>: تقليل المخاطر أو للتحسين أو للحصول على موارد معينة من خلال هذه الشراكات.</a:t>
            </a:r>
          </a:p>
          <a:p>
            <a:pPr algn="r" rtl="1">
              <a:lnSpc>
                <a:spcPts val="4556"/>
              </a:lnSpc>
            </a:pPr>
            <a:endParaRPr lang="ar-EG" sz="2795" b="1" spc="27">
              <a:solidFill>
                <a:srgbClr val="000000"/>
              </a:solidFill>
              <a:latin typeface="Almarai Bold"/>
              <a:ea typeface="Almarai Bold"/>
              <a:cs typeface="Almarai Bold"/>
              <a:sym typeface="Almarai Bold"/>
              <a:rtl/>
            </a:endParaRPr>
          </a:p>
        </p:txBody>
      </p:sp>
      <p:sp>
        <p:nvSpPr>
          <p:cNvPr id="16" name="Freeform 16"/>
          <p:cNvSpPr/>
          <p:nvPr/>
        </p:nvSpPr>
        <p:spPr>
          <a:xfrm>
            <a:off x="16196028" y="2118211"/>
            <a:ext cx="484182" cy="674819"/>
          </a:xfrm>
          <a:custGeom>
            <a:avLst/>
            <a:gdLst/>
            <a:ahLst/>
            <a:cxnLst/>
            <a:rect l="l" t="t" r="r" b="b"/>
            <a:pathLst>
              <a:path w="484182" h="674819">
                <a:moveTo>
                  <a:pt x="0" y="0"/>
                </a:moveTo>
                <a:lnTo>
                  <a:pt x="484183" y="0"/>
                </a:lnTo>
                <a:lnTo>
                  <a:pt x="484183" y="674819"/>
                </a:lnTo>
                <a:lnTo>
                  <a:pt x="0" y="674819"/>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5362312" y="2169102"/>
            <a:ext cx="10542137" cy="5562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أحجار البناء التسعة في نموذج الأعمال</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992650" y="3671758"/>
            <a:ext cx="14211824" cy="4737420"/>
            <a:chOff x="0" y="0"/>
            <a:chExt cx="3743032" cy="1247716"/>
          </a:xfrm>
        </p:grpSpPr>
        <p:sp>
          <p:nvSpPr>
            <p:cNvPr id="10" name="Freeform 10"/>
            <p:cNvSpPr/>
            <p:nvPr/>
          </p:nvSpPr>
          <p:spPr>
            <a:xfrm>
              <a:off x="0" y="0"/>
              <a:ext cx="3743032" cy="1247716"/>
            </a:xfrm>
            <a:custGeom>
              <a:avLst/>
              <a:gdLst/>
              <a:ahLst/>
              <a:cxnLst/>
              <a:rect l="l" t="t" r="r" b="b"/>
              <a:pathLst>
                <a:path w="3743032" h="1247716">
                  <a:moveTo>
                    <a:pt x="16887" y="0"/>
                  </a:moveTo>
                  <a:lnTo>
                    <a:pt x="3726144" y="0"/>
                  </a:lnTo>
                  <a:cubicBezTo>
                    <a:pt x="3735471" y="0"/>
                    <a:pt x="3743032" y="7561"/>
                    <a:pt x="3743032" y="16887"/>
                  </a:cubicBezTo>
                  <a:lnTo>
                    <a:pt x="3743032" y="1230828"/>
                  </a:lnTo>
                  <a:cubicBezTo>
                    <a:pt x="3743032" y="1240155"/>
                    <a:pt x="3735471" y="1247716"/>
                    <a:pt x="3726144" y="1247716"/>
                  </a:cubicBezTo>
                  <a:lnTo>
                    <a:pt x="16887" y="1247716"/>
                  </a:lnTo>
                  <a:cubicBezTo>
                    <a:pt x="7561" y="1247716"/>
                    <a:pt x="0" y="1240155"/>
                    <a:pt x="0" y="1230828"/>
                  </a:cubicBezTo>
                  <a:lnTo>
                    <a:pt x="0" y="16887"/>
                  </a:lnTo>
                  <a:cubicBezTo>
                    <a:pt x="0" y="7561"/>
                    <a:pt x="7561" y="0"/>
                    <a:pt x="16887" y="0"/>
                  </a:cubicBezTo>
                  <a:close/>
                </a:path>
              </a:pathLst>
            </a:custGeom>
            <a:solidFill>
              <a:srgbClr val="F2F2F2"/>
            </a:solidFill>
            <a:ln w="19050" cap="rnd">
              <a:solidFill>
                <a:srgbClr val="00B050"/>
              </a:solidFill>
              <a:prstDash val="lgDash"/>
              <a:round/>
            </a:ln>
          </p:spPr>
          <p:txBody>
            <a:bodyPr/>
            <a:lstStyle/>
            <a:p>
              <a:endParaRPr lang="en-US"/>
            </a:p>
          </p:txBody>
        </p:sp>
        <p:sp>
          <p:nvSpPr>
            <p:cNvPr id="11" name="TextBox 11"/>
            <p:cNvSpPr txBox="1"/>
            <p:nvPr/>
          </p:nvSpPr>
          <p:spPr>
            <a:xfrm>
              <a:off x="0" y="-9525"/>
              <a:ext cx="3743032" cy="1257241"/>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3" name="TextBox 13"/>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ابتكار نموذج الأعمال</a:t>
            </a:r>
          </a:p>
        </p:txBody>
      </p:sp>
      <p:sp>
        <p:nvSpPr>
          <p:cNvPr id="14" name="TextBox 14"/>
          <p:cNvSpPr txBox="1"/>
          <p:nvPr/>
        </p:nvSpPr>
        <p:spPr>
          <a:xfrm>
            <a:off x="5662337" y="2854258"/>
            <a:ext cx="10542137" cy="556248"/>
          </a:xfrm>
          <a:prstGeom prst="rect">
            <a:avLst/>
          </a:prstGeom>
        </p:spPr>
        <p:txBody>
          <a:bodyPr lIns="0" tIns="0" rIns="0" bIns="0" rtlCol="0" anchor="t">
            <a:spAutoFit/>
          </a:bodyPr>
          <a:lstStyle/>
          <a:p>
            <a:pPr algn="r" rtl="1">
              <a:lnSpc>
                <a:spcPts val="4719"/>
              </a:lnSpc>
            </a:pPr>
            <a:r>
              <a:rPr lang="en-US" sz="2895" b="1" spc="29">
                <a:solidFill>
                  <a:srgbClr val="000000"/>
                </a:solidFill>
                <a:latin typeface="Almarai Bold"/>
                <a:ea typeface="Almarai Bold"/>
                <a:cs typeface="Almarai Bold"/>
                <a:sym typeface="Almarai Bold"/>
              </a:rPr>
              <a:t>9</a:t>
            </a:r>
            <a:r>
              <a:rPr lang="ar-EG" sz="2895" b="1" spc="29">
                <a:solidFill>
                  <a:srgbClr val="000000"/>
                </a:solidFill>
                <a:latin typeface="Almarai Bold"/>
                <a:ea typeface="Almarai Bold"/>
                <a:cs typeface="Almarai Bold"/>
                <a:sym typeface="Almarai Bold"/>
                <a:rtl/>
              </a:rPr>
              <a:t>- هيكل التكاليف: </a:t>
            </a:r>
            <a:r>
              <a:rPr lang="en-US" sz="2895" b="1" spc="29">
                <a:solidFill>
                  <a:srgbClr val="000000"/>
                </a:solidFill>
                <a:latin typeface="Almarai Bold"/>
                <a:ea typeface="Almarai Bold"/>
                <a:cs typeface="Almarai Bold"/>
                <a:sym typeface="Almarai Bold"/>
              </a:rPr>
              <a:t>Cost Structure</a:t>
            </a:r>
          </a:p>
        </p:txBody>
      </p:sp>
      <p:sp>
        <p:nvSpPr>
          <p:cNvPr id="15" name="TextBox 15"/>
          <p:cNvSpPr txBox="1"/>
          <p:nvPr/>
        </p:nvSpPr>
        <p:spPr>
          <a:xfrm>
            <a:off x="2651838" y="3799345"/>
            <a:ext cx="13228090" cy="4609833"/>
          </a:xfrm>
          <a:prstGeom prst="rect">
            <a:avLst/>
          </a:prstGeom>
        </p:spPr>
        <p:txBody>
          <a:bodyPr lIns="0" tIns="0" rIns="0" bIns="0" rtlCol="0" anchor="t">
            <a:spAutoFit/>
          </a:bodyPr>
          <a:lstStyle/>
          <a:p>
            <a:pPr algn="r" rtl="1">
              <a:lnSpc>
                <a:spcPts val="4556"/>
              </a:lnSpc>
            </a:pPr>
            <a:r>
              <a:rPr lang="ar-EG" sz="2795" b="1" spc="27">
                <a:solidFill>
                  <a:srgbClr val="000000"/>
                </a:solidFill>
                <a:latin typeface="Almarai Bold"/>
                <a:ea typeface="Almarai Bold"/>
                <a:cs typeface="Almarai Bold"/>
                <a:sym typeface="Almarai Bold"/>
                <a:rtl/>
              </a:rPr>
              <a:t>هو الهيكل أو المخطط الذي يوضح التكاليف الناتجة عن تشغيل وإدارة المصروفات التي تمثل في مجملها تكلفة الحصول على المنتج أو تكلفة تقديم الخدمة للعميل. </a:t>
            </a:r>
          </a:p>
          <a:p>
            <a:pPr algn="r" rtl="1">
              <a:lnSpc>
                <a:spcPts val="4556"/>
              </a:lnSpc>
            </a:pPr>
            <a:r>
              <a:rPr lang="ar-EG" sz="2795" b="1" spc="27">
                <a:solidFill>
                  <a:srgbClr val="000000"/>
                </a:solidFill>
                <a:latin typeface="Almarai Bold"/>
                <a:ea typeface="Almarai Bold"/>
                <a:cs typeface="Almarai Bold"/>
                <a:sym typeface="Almarai Bold"/>
                <a:rtl/>
              </a:rPr>
              <a:t>هناك الهياكل المدفوعة بالتكلفة والمدفوعة بالقيمة:</a:t>
            </a:r>
          </a:p>
          <a:p>
            <a:pPr marL="603566" lvl="1" indent="-301783" algn="r" rtl="1">
              <a:lnSpc>
                <a:spcPts val="4556"/>
              </a:lnSpc>
              <a:buFont typeface="Arial"/>
              <a:buChar char="•"/>
            </a:pPr>
            <a:r>
              <a:rPr lang="ar-EG" sz="2795" b="1" spc="27">
                <a:solidFill>
                  <a:srgbClr val="000000"/>
                </a:solidFill>
                <a:latin typeface="Almarai Bold"/>
                <a:ea typeface="Almarai Bold"/>
                <a:cs typeface="Almarai Bold"/>
                <a:sym typeface="Almarai Bold"/>
                <a:rtl/>
              </a:rPr>
              <a:t> فالمدفوعة بالتكلفة يرتكز نموذجها على تقليل التكاليف لتحقيق أدنى سعر ,</a:t>
            </a:r>
          </a:p>
          <a:p>
            <a:pPr marL="603566" lvl="1" indent="-301783" algn="r" rtl="1">
              <a:lnSpc>
                <a:spcPts val="4556"/>
              </a:lnSpc>
              <a:buFont typeface="Arial"/>
              <a:buChar char="•"/>
            </a:pPr>
            <a:r>
              <a:rPr lang="ar-EG" sz="2795" b="1" spc="27">
                <a:solidFill>
                  <a:srgbClr val="000000"/>
                </a:solidFill>
                <a:latin typeface="Almarai Bold"/>
                <a:ea typeface="Almarai Bold"/>
                <a:cs typeface="Almarai Bold"/>
                <a:sym typeface="Almarai Bold"/>
                <a:rtl/>
              </a:rPr>
              <a:t> أما المدفوعة بالقيمة فترتكز على إيجاد قيمة وليس أدنى سعر مثل الفنادق المفخمة والخدمات الحصرية.</a:t>
            </a:r>
          </a:p>
          <a:p>
            <a:pPr algn="r" rtl="1">
              <a:lnSpc>
                <a:spcPts val="4556"/>
              </a:lnSpc>
            </a:pPr>
            <a:r>
              <a:rPr lang="ar-EG" sz="2795" b="1" spc="27">
                <a:solidFill>
                  <a:srgbClr val="000000"/>
                </a:solidFill>
                <a:latin typeface="Almarai Bold"/>
                <a:ea typeface="Almarai Bold"/>
                <a:cs typeface="Almarai Bold"/>
                <a:sym typeface="Almarai Bold"/>
                <a:rtl/>
              </a:rPr>
              <a:t>هناك تكاليف ثابتة وتكاليف متغيرة.</a:t>
            </a:r>
          </a:p>
          <a:p>
            <a:pPr algn="r" rtl="1">
              <a:lnSpc>
                <a:spcPts val="4556"/>
              </a:lnSpc>
            </a:pPr>
            <a:endParaRPr lang="ar-EG" sz="2795" b="1" spc="27">
              <a:solidFill>
                <a:srgbClr val="000000"/>
              </a:solidFill>
              <a:latin typeface="Almarai Bold"/>
              <a:ea typeface="Almarai Bold"/>
              <a:cs typeface="Almarai Bold"/>
              <a:sym typeface="Almarai Bold"/>
              <a:rtl/>
            </a:endParaRPr>
          </a:p>
        </p:txBody>
      </p:sp>
      <p:sp>
        <p:nvSpPr>
          <p:cNvPr id="16" name="Freeform 16"/>
          <p:cNvSpPr/>
          <p:nvPr/>
        </p:nvSpPr>
        <p:spPr>
          <a:xfrm>
            <a:off x="16196028" y="2118211"/>
            <a:ext cx="484182" cy="674819"/>
          </a:xfrm>
          <a:custGeom>
            <a:avLst/>
            <a:gdLst/>
            <a:ahLst/>
            <a:cxnLst/>
            <a:rect l="l" t="t" r="r" b="b"/>
            <a:pathLst>
              <a:path w="484182" h="674819">
                <a:moveTo>
                  <a:pt x="0" y="0"/>
                </a:moveTo>
                <a:lnTo>
                  <a:pt x="484183" y="0"/>
                </a:lnTo>
                <a:lnTo>
                  <a:pt x="484183" y="674819"/>
                </a:lnTo>
                <a:lnTo>
                  <a:pt x="0" y="674819"/>
                </a:lnTo>
                <a:lnTo>
                  <a:pt x="0" y="0"/>
                </a:lnTo>
                <a:close/>
              </a:path>
            </a:pathLst>
          </a:custGeom>
          <a:blipFill>
            <a:blip r:embed="rId6"/>
            <a:stretch>
              <a:fillRect/>
            </a:stretch>
          </a:blipFill>
        </p:spPr>
        <p:txBody>
          <a:bodyPr/>
          <a:lstStyle/>
          <a:p>
            <a:endParaRPr lang="en-US"/>
          </a:p>
        </p:txBody>
      </p:sp>
      <p:sp>
        <p:nvSpPr>
          <p:cNvPr id="17" name="TextBox 17"/>
          <p:cNvSpPr txBox="1"/>
          <p:nvPr/>
        </p:nvSpPr>
        <p:spPr>
          <a:xfrm>
            <a:off x="5362312" y="2169102"/>
            <a:ext cx="10542137" cy="5562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أحجار البناء التسعة في نموذج الأعمال</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4652978" y="6394751"/>
            <a:ext cx="2979591" cy="3086100"/>
            <a:chOff x="0" y="0"/>
            <a:chExt cx="784748" cy="812800"/>
          </a:xfrm>
        </p:grpSpPr>
        <p:sp>
          <p:nvSpPr>
            <p:cNvPr id="3" name="Freeform 3"/>
            <p:cNvSpPr/>
            <p:nvPr/>
          </p:nvSpPr>
          <p:spPr>
            <a:xfrm>
              <a:off x="0" y="0"/>
              <a:ext cx="784748" cy="812800"/>
            </a:xfrm>
            <a:custGeom>
              <a:avLst/>
              <a:gdLst/>
              <a:ahLst/>
              <a:cxnLst/>
              <a:rect l="l" t="t" r="r" b="b"/>
              <a:pathLst>
                <a:path w="784748" h="812800">
                  <a:moveTo>
                    <a:pt x="0" y="0"/>
                  </a:moveTo>
                  <a:lnTo>
                    <a:pt x="784748" y="0"/>
                  </a:lnTo>
                  <a:lnTo>
                    <a:pt x="784748" y="812800"/>
                  </a:lnTo>
                  <a:lnTo>
                    <a:pt x="0" y="812800"/>
                  </a:lnTo>
                  <a:close/>
                </a:path>
              </a:pathLst>
            </a:custGeom>
            <a:solidFill>
              <a:srgbClr val="FF6600"/>
            </a:solidFill>
          </p:spPr>
          <p:txBody>
            <a:bodyPr/>
            <a:lstStyle/>
            <a:p>
              <a:endParaRPr lang="en-US"/>
            </a:p>
          </p:txBody>
        </p:sp>
        <p:sp>
          <p:nvSpPr>
            <p:cNvPr id="4" name="TextBox 4"/>
            <p:cNvSpPr txBox="1"/>
            <p:nvPr/>
          </p:nvSpPr>
          <p:spPr>
            <a:xfrm>
              <a:off x="0" y="-28575"/>
              <a:ext cx="784748" cy="841375"/>
            </a:xfrm>
            <a:prstGeom prst="rect">
              <a:avLst/>
            </a:prstGeom>
          </p:spPr>
          <p:txBody>
            <a:bodyPr lIns="50800" tIns="50800" rIns="50800" bIns="50800" rtlCol="0" anchor="ctr"/>
            <a:lstStyle/>
            <a:p>
              <a:pPr algn="ctr">
                <a:lnSpc>
                  <a:spcPts val="2819"/>
                </a:lnSpc>
              </a:pPr>
              <a:endParaRPr/>
            </a:p>
          </p:txBody>
        </p:sp>
      </p:grpSp>
      <p:grpSp>
        <p:nvGrpSpPr>
          <p:cNvPr id="5" name="Group 5"/>
          <p:cNvGrpSpPr/>
          <p:nvPr/>
        </p:nvGrpSpPr>
        <p:grpSpPr>
          <a:xfrm>
            <a:off x="807248" y="3354102"/>
            <a:ext cx="2979591" cy="3086100"/>
            <a:chOff x="0" y="0"/>
            <a:chExt cx="784748" cy="812800"/>
          </a:xfrm>
        </p:grpSpPr>
        <p:sp>
          <p:nvSpPr>
            <p:cNvPr id="6" name="Freeform 6"/>
            <p:cNvSpPr/>
            <p:nvPr/>
          </p:nvSpPr>
          <p:spPr>
            <a:xfrm>
              <a:off x="0" y="0"/>
              <a:ext cx="784748" cy="812800"/>
            </a:xfrm>
            <a:custGeom>
              <a:avLst/>
              <a:gdLst/>
              <a:ahLst/>
              <a:cxnLst/>
              <a:rect l="l" t="t" r="r" b="b"/>
              <a:pathLst>
                <a:path w="784748" h="812800">
                  <a:moveTo>
                    <a:pt x="0" y="0"/>
                  </a:moveTo>
                  <a:lnTo>
                    <a:pt x="784748" y="0"/>
                  </a:lnTo>
                  <a:lnTo>
                    <a:pt x="784748" y="812800"/>
                  </a:lnTo>
                  <a:lnTo>
                    <a:pt x="0" y="812800"/>
                  </a:lnTo>
                  <a:close/>
                </a:path>
              </a:pathLst>
            </a:custGeom>
            <a:solidFill>
              <a:srgbClr val="FFC000"/>
            </a:solidFill>
          </p:spPr>
          <p:txBody>
            <a:bodyPr/>
            <a:lstStyle/>
            <a:p>
              <a:endParaRPr lang="en-US"/>
            </a:p>
          </p:txBody>
        </p:sp>
        <p:sp>
          <p:nvSpPr>
            <p:cNvPr id="7" name="TextBox 7"/>
            <p:cNvSpPr txBox="1"/>
            <p:nvPr/>
          </p:nvSpPr>
          <p:spPr>
            <a:xfrm>
              <a:off x="0" y="-28575"/>
              <a:ext cx="784748" cy="841375"/>
            </a:xfrm>
            <a:prstGeom prst="rect">
              <a:avLst/>
            </a:prstGeom>
          </p:spPr>
          <p:txBody>
            <a:bodyPr lIns="50800" tIns="50800" rIns="50800" bIns="50800" rtlCol="0" anchor="ctr"/>
            <a:lstStyle/>
            <a:p>
              <a:pPr algn="ctr">
                <a:lnSpc>
                  <a:spcPts val="2819"/>
                </a:lnSpc>
              </a:pPr>
              <a:endParaRPr/>
            </a:p>
          </p:txBody>
        </p:sp>
      </p:grpSp>
      <p:sp>
        <p:nvSpPr>
          <p:cNvPr id="8" name="Freeform 8"/>
          <p:cNvSpPr/>
          <p:nvPr/>
        </p:nvSpPr>
        <p:spPr>
          <a:xfrm rot="-24000">
            <a:off x="1008935" y="3478068"/>
            <a:ext cx="16391492" cy="5833366"/>
          </a:xfrm>
          <a:custGeom>
            <a:avLst/>
            <a:gdLst/>
            <a:ahLst/>
            <a:cxnLst/>
            <a:rect l="l" t="t" r="r" b="b"/>
            <a:pathLst>
              <a:path w="16391492" h="5833366">
                <a:moveTo>
                  <a:pt x="39928" y="0"/>
                </a:moveTo>
                <a:lnTo>
                  <a:pt x="16391492" y="114157"/>
                </a:lnTo>
                <a:lnTo>
                  <a:pt x="16351564" y="5833366"/>
                </a:lnTo>
                <a:lnTo>
                  <a:pt x="0" y="5719209"/>
                </a:lnTo>
                <a:lnTo>
                  <a:pt x="39928" y="0"/>
                </a:lnTo>
                <a:close/>
              </a:path>
            </a:pathLst>
          </a:custGeom>
          <a:blipFill>
            <a:blip r:embed="rId2"/>
            <a:stretch>
              <a:fillRect l="-2823" t="-2480" r="-2329" b="-7952"/>
            </a:stretch>
          </a:blipFill>
        </p:spPr>
        <p:txBody>
          <a:bodyPr/>
          <a:lstStyle/>
          <a:p>
            <a:endParaRPr lang="en-US"/>
          </a:p>
        </p:txBody>
      </p:sp>
      <p:grpSp>
        <p:nvGrpSpPr>
          <p:cNvPr id="9" name="Group 9"/>
          <p:cNvGrpSpPr/>
          <p:nvPr/>
        </p:nvGrpSpPr>
        <p:grpSpPr>
          <a:xfrm>
            <a:off x="503394" y="8794186"/>
            <a:ext cx="1156827" cy="1156827"/>
            <a:chOff x="0" y="0"/>
            <a:chExt cx="1542436" cy="1542436"/>
          </a:xfrm>
        </p:grpSpPr>
        <p:sp>
          <p:nvSpPr>
            <p:cNvPr id="10" name="Freeform 10"/>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1" name="TextBox 11"/>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27</a:t>
              </a:r>
            </a:p>
          </p:txBody>
        </p:sp>
      </p:grpSp>
      <p:sp>
        <p:nvSpPr>
          <p:cNvPr id="12" name="Freeform 12"/>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4" name="Group 14"/>
          <p:cNvGrpSpPr/>
          <p:nvPr/>
        </p:nvGrpSpPr>
        <p:grpSpPr>
          <a:xfrm>
            <a:off x="721523" y="1199663"/>
            <a:ext cx="1271127" cy="1271127"/>
            <a:chOff x="0" y="0"/>
            <a:chExt cx="1694836" cy="1694836"/>
          </a:xfrm>
        </p:grpSpPr>
        <p:sp>
          <p:nvSpPr>
            <p:cNvPr id="15" name="Freeform 15"/>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6" name="Freeform 16"/>
          <p:cNvSpPr/>
          <p:nvPr/>
        </p:nvSpPr>
        <p:spPr>
          <a:xfrm>
            <a:off x="16196028" y="2118211"/>
            <a:ext cx="484182" cy="674819"/>
          </a:xfrm>
          <a:custGeom>
            <a:avLst/>
            <a:gdLst/>
            <a:ahLst/>
            <a:cxnLst/>
            <a:rect l="l" t="t" r="r" b="b"/>
            <a:pathLst>
              <a:path w="484182" h="674819">
                <a:moveTo>
                  <a:pt x="0" y="0"/>
                </a:moveTo>
                <a:lnTo>
                  <a:pt x="484183" y="0"/>
                </a:lnTo>
                <a:lnTo>
                  <a:pt x="484183" y="674819"/>
                </a:lnTo>
                <a:lnTo>
                  <a:pt x="0" y="674819"/>
                </a:lnTo>
                <a:lnTo>
                  <a:pt x="0" y="0"/>
                </a:lnTo>
                <a:close/>
              </a:path>
            </a:pathLst>
          </a:custGeom>
          <a:blipFill>
            <a:blip r:embed="rId7"/>
            <a:stretch>
              <a:fillRect/>
            </a:stretch>
          </a:blipFill>
        </p:spPr>
        <p:txBody>
          <a:bodyPr/>
          <a:lstStyle/>
          <a:p>
            <a:endParaRPr lang="en-US"/>
          </a:p>
        </p:txBody>
      </p:sp>
      <p:sp>
        <p:nvSpPr>
          <p:cNvPr id="17" name="TextBox 17"/>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8" name="TextBox 18"/>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ابتكار نموذج الأعمال</a:t>
            </a:r>
          </a:p>
        </p:txBody>
      </p:sp>
      <p:sp>
        <p:nvSpPr>
          <p:cNvPr id="19" name="TextBox 19"/>
          <p:cNvSpPr txBox="1"/>
          <p:nvPr/>
        </p:nvSpPr>
        <p:spPr>
          <a:xfrm>
            <a:off x="5662337" y="2788329"/>
            <a:ext cx="10542137" cy="5562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مخطط نموذج العمل التجاري:</a:t>
            </a:r>
          </a:p>
        </p:txBody>
      </p:sp>
      <p:sp>
        <p:nvSpPr>
          <p:cNvPr id="20" name="TextBox 20"/>
          <p:cNvSpPr txBox="1"/>
          <p:nvPr/>
        </p:nvSpPr>
        <p:spPr>
          <a:xfrm>
            <a:off x="5362312" y="2169102"/>
            <a:ext cx="10542137" cy="556248"/>
          </a:xfrm>
          <a:prstGeom prst="rect">
            <a:avLst/>
          </a:prstGeom>
        </p:spPr>
        <p:txBody>
          <a:bodyPr lIns="0" tIns="0" rIns="0" bIns="0" rtlCol="0" anchor="t">
            <a:spAutoFit/>
          </a:bodyPr>
          <a:lstStyle/>
          <a:p>
            <a:pPr algn="r" rtl="1">
              <a:lnSpc>
                <a:spcPts val="4719"/>
              </a:lnSpc>
            </a:pPr>
            <a:r>
              <a:rPr lang="ar-EG" sz="2895" b="1" spc="29">
                <a:solidFill>
                  <a:srgbClr val="000000"/>
                </a:solidFill>
                <a:latin typeface="Almarai Bold"/>
                <a:ea typeface="Almarai Bold"/>
                <a:cs typeface="Almarai Bold"/>
                <a:sym typeface="Almarai Bold"/>
                <a:rtl/>
              </a:rPr>
              <a:t>أحجار البناء التسعة في نموذج الأعمال</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0" name="TextBox 10"/>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 تقويم نموذج الأعمال </a:t>
            </a:r>
          </a:p>
        </p:txBody>
      </p:sp>
      <p:sp>
        <p:nvSpPr>
          <p:cNvPr id="11" name="Freeform 11"/>
          <p:cNvSpPr/>
          <p:nvPr/>
        </p:nvSpPr>
        <p:spPr>
          <a:xfrm>
            <a:off x="959740" y="3360345"/>
            <a:ext cx="16368519" cy="3566310"/>
          </a:xfrm>
          <a:custGeom>
            <a:avLst/>
            <a:gdLst/>
            <a:ahLst/>
            <a:cxnLst/>
            <a:rect l="l" t="t" r="r" b="b"/>
            <a:pathLst>
              <a:path w="16368519" h="3566310">
                <a:moveTo>
                  <a:pt x="0" y="0"/>
                </a:moveTo>
                <a:lnTo>
                  <a:pt x="16368519" y="0"/>
                </a:lnTo>
                <a:lnTo>
                  <a:pt x="16368519" y="3566310"/>
                </a:lnTo>
                <a:lnTo>
                  <a:pt x="0" y="35663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14500589" y="5405437"/>
            <a:ext cx="2105075" cy="552450"/>
          </a:xfrm>
          <a:prstGeom prst="rect">
            <a:avLst/>
          </a:prstGeom>
        </p:spPr>
        <p:txBody>
          <a:bodyPr lIns="0" tIns="0" rIns="0" bIns="0" rtlCol="0" anchor="t">
            <a:spAutoFit/>
          </a:bodyPr>
          <a:lstStyle/>
          <a:p>
            <a:pPr algn="ctr">
              <a:lnSpc>
                <a:spcPts val="4320"/>
              </a:lnSpc>
            </a:pPr>
            <a:r>
              <a:rPr lang="ar-EG" sz="3600" b="1" spc="37">
                <a:solidFill>
                  <a:srgbClr val="000000"/>
                </a:solidFill>
                <a:latin typeface="Almarai Bold"/>
                <a:ea typeface="Almarai Bold"/>
                <a:cs typeface="Almarai Bold"/>
                <a:sym typeface="Almarai Bold"/>
                <a:rtl/>
              </a:rPr>
              <a:t>الربحية</a:t>
            </a:r>
          </a:p>
        </p:txBody>
      </p:sp>
      <p:sp>
        <p:nvSpPr>
          <p:cNvPr id="13" name="TextBox 13"/>
          <p:cNvSpPr txBox="1"/>
          <p:nvPr/>
        </p:nvSpPr>
        <p:spPr>
          <a:xfrm>
            <a:off x="4988753" y="5405437"/>
            <a:ext cx="2044125" cy="552450"/>
          </a:xfrm>
          <a:prstGeom prst="rect">
            <a:avLst/>
          </a:prstGeom>
        </p:spPr>
        <p:txBody>
          <a:bodyPr lIns="0" tIns="0" rIns="0" bIns="0" rtlCol="0" anchor="t">
            <a:spAutoFit/>
          </a:bodyPr>
          <a:lstStyle/>
          <a:p>
            <a:pPr algn="ctr" rtl="1">
              <a:lnSpc>
                <a:spcPts val="4320"/>
              </a:lnSpc>
            </a:pPr>
            <a:r>
              <a:rPr lang="ar-EG" sz="3600" b="1" spc="37">
                <a:solidFill>
                  <a:srgbClr val="000000"/>
                </a:solidFill>
                <a:latin typeface="Almarai Bold"/>
                <a:ea typeface="Almarai Bold"/>
                <a:cs typeface="Almarai Bold"/>
                <a:sym typeface="Almarai Bold"/>
                <a:rtl/>
              </a:rPr>
              <a:t>التعمير</a:t>
            </a:r>
          </a:p>
        </p:txBody>
      </p:sp>
      <p:sp>
        <p:nvSpPr>
          <p:cNvPr id="14" name="TextBox 14"/>
          <p:cNvSpPr txBox="1"/>
          <p:nvPr/>
        </p:nvSpPr>
        <p:spPr>
          <a:xfrm>
            <a:off x="11365336" y="5405437"/>
            <a:ext cx="2192128" cy="552450"/>
          </a:xfrm>
          <a:prstGeom prst="rect">
            <a:avLst/>
          </a:prstGeom>
        </p:spPr>
        <p:txBody>
          <a:bodyPr lIns="0" tIns="0" rIns="0" bIns="0" rtlCol="0" anchor="t">
            <a:spAutoFit/>
          </a:bodyPr>
          <a:lstStyle/>
          <a:p>
            <a:pPr algn="ctr">
              <a:lnSpc>
                <a:spcPts val="4320"/>
              </a:lnSpc>
            </a:pPr>
            <a:r>
              <a:rPr lang="ar-EG" sz="3600" b="1" spc="37">
                <a:solidFill>
                  <a:srgbClr val="000000"/>
                </a:solidFill>
                <a:latin typeface="Almarai Bold"/>
                <a:ea typeface="Almarai Bold"/>
                <a:cs typeface="Almarai Bold"/>
                <a:sym typeface="Almarai Bold"/>
                <a:rtl/>
              </a:rPr>
              <a:t>البساطة</a:t>
            </a:r>
          </a:p>
        </p:txBody>
      </p:sp>
      <p:sp>
        <p:nvSpPr>
          <p:cNvPr id="15" name="TextBox 15"/>
          <p:cNvSpPr txBox="1"/>
          <p:nvPr/>
        </p:nvSpPr>
        <p:spPr>
          <a:xfrm>
            <a:off x="1642359" y="5133975"/>
            <a:ext cx="2268058" cy="1095375"/>
          </a:xfrm>
          <a:prstGeom prst="rect">
            <a:avLst/>
          </a:prstGeom>
        </p:spPr>
        <p:txBody>
          <a:bodyPr lIns="0" tIns="0" rIns="0" bIns="0" rtlCol="0" anchor="t">
            <a:spAutoFit/>
          </a:bodyPr>
          <a:lstStyle/>
          <a:p>
            <a:pPr algn="ctr">
              <a:lnSpc>
                <a:spcPts val="4320"/>
              </a:lnSpc>
            </a:pPr>
            <a:r>
              <a:rPr lang="ar-EG" sz="3600" b="1" spc="37">
                <a:solidFill>
                  <a:srgbClr val="000000"/>
                </a:solidFill>
                <a:latin typeface="Almarai Bold"/>
                <a:ea typeface="Almarai Bold"/>
                <a:cs typeface="Almarai Bold"/>
                <a:sym typeface="Almarai Bold"/>
                <a:rtl/>
              </a:rPr>
              <a:t>قابلية التنقل</a:t>
            </a:r>
          </a:p>
        </p:txBody>
      </p:sp>
      <p:sp>
        <p:nvSpPr>
          <p:cNvPr id="16" name="TextBox 16"/>
          <p:cNvSpPr txBox="1"/>
          <p:nvPr/>
        </p:nvSpPr>
        <p:spPr>
          <a:xfrm>
            <a:off x="7975854" y="5133975"/>
            <a:ext cx="2503858" cy="1095375"/>
          </a:xfrm>
          <a:prstGeom prst="rect">
            <a:avLst/>
          </a:prstGeom>
        </p:spPr>
        <p:txBody>
          <a:bodyPr lIns="0" tIns="0" rIns="0" bIns="0" rtlCol="0" anchor="t">
            <a:spAutoFit/>
          </a:bodyPr>
          <a:lstStyle/>
          <a:p>
            <a:pPr algn="ctr">
              <a:lnSpc>
                <a:spcPts val="4320"/>
              </a:lnSpc>
            </a:pPr>
            <a:r>
              <a:rPr lang="ar-EG" sz="3600" b="1" spc="37">
                <a:solidFill>
                  <a:srgbClr val="000000"/>
                </a:solidFill>
                <a:latin typeface="Almarai Bold"/>
                <a:ea typeface="Almarai Bold"/>
                <a:cs typeface="Almarai Bold"/>
                <a:sym typeface="Almarai Bold"/>
                <a:rtl/>
              </a:rPr>
              <a:t>تكرار العائدات</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01</a:t>
            </a:r>
          </a:p>
        </p:txBody>
      </p:sp>
      <p:sp>
        <p:nvSpPr>
          <p:cNvPr id="11" name="TextBox 11"/>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مفهوم نموذج الأعمال </a:t>
            </a:r>
          </a:p>
        </p:txBody>
      </p:sp>
      <p:grpSp>
        <p:nvGrpSpPr>
          <p:cNvPr id="12" name="Group 12"/>
          <p:cNvGrpSpPr/>
          <p:nvPr/>
        </p:nvGrpSpPr>
        <p:grpSpPr>
          <a:xfrm>
            <a:off x="2160651" y="2258261"/>
            <a:ext cx="14120947" cy="6316984"/>
            <a:chOff x="0" y="0"/>
            <a:chExt cx="3719097" cy="1663732"/>
          </a:xfrm>
        </p:grpSpPr>
        <p:sp>
          <p:nvSpPr>
            <p:cNvPr id="13" name="Freeform 13"/>
            <p:cNvSpPr/>
            <p:nvPr/>
          </p:nvSpPr>
          <p:spPr>
            <a:xfrm>
              <a:off x="0" y="0"/>
              <a:ext cx="3719097" cy="1663732"/>
            </a:xfrm>
            <a:custGeom>
              <a:avLst/>
              <a:gdLst/>
              <a:ahLst/>
              <a:cxnLst/>
              <a:rect l="l" t="t" r="r" b="b"/>
              <a:pathLst>
                <a:path w="3719097" h="1663732">
                  <a:moveTo>
                    <a:pt x="16996" y="0"/>
                  </a:moveTo>
                  <a:lnTo>
                    <a:pt x="3702101" y="0"/>
                  </a:lnTo>
                  <a:cubicBezTo>
                    <a:pt x="3706609" y="0"/>
                    <a:pt x="3710932" y="1791"/>
                    <a:pt x="3714119" y="4978"/>
                  </a:cubicBezTo>
                  <a:cubicBezTo>
                    <a:pt x="3717306" y="8165"/>
                    <a:pt x="3719097" y="12488"/>
                    <a:pt x="3719097" y="16996"/>
                  </a:cubicBezTo>
                  <a:lnTo>
                    <a:pt x="3719097" y="1646736"/>
                  </a:lnTo>
                  <a:cubicBezTo>
                    <a:pt x="3719097" y="1651244"/>
                    <a:pt x="3717306" y="1655567"/>
                    <a:pt x="3714119" y="1658754"/>
                  </a:cubicBezTo>
                  <a:cubicBezTo>
                    <a:pt x="3710932" y="1661942"/>
                    <a:pt x="3706609" y="1663732"/>
                    <a:pt x="3702101" y="1663732"/>
                  </a:cubicBezTo>
                  <a:lnTo>
                    <a:pt x="16996" y="1663732"/>
                  </a:lnTo>
                  <a:cubicBezTo>
                    <a:pt x="7609" y="1663732"/>
                    <a:pt x="0" y="1656123"/>
                    <a:pt x="0" y="1646736"/>
                  </a:cubicBezTo>
                  <a:lnTo>
                    <a:pt x="0" y="16996"/>
                  </a:lnTo>
                  <a:cubicBezTo>
                    <a:pt x="0" y="12488"/>
                    <a:pt x="1791" y="8165"/>
                    <a:pt x="4978" y="4978"/>
                  </a:cubicBezTo>
                  <a:cubicBezTo>
                    <a:pt x="8165" y="1791"/>
                    <a:pt x="12488" y="0"/>
                    <a:pt x="16996" y="0"/>
                  </a:cubicBezTo>
                  <a:close/>
                </a:path>
              </a:pathLst>
            </a:custGeom>
            <a:solidFill>
              <a:srgbClr val="F2F2F2"/>
            </a:solidFill>
            <a:ln w="19050" cap="rnd">
              <a:solidFill>
                <a:srgbClr val="00B050"/>
              </a:solidFill>
              <a:prstDash val="lgDash"/>
              <a:round/>
            </a:ln>
          </p:spPr>
          <p:txBody>
            <a:bodyPr/>
            <a:lstStyle/>
            <a:p>
              <a:endParaRPr lang="en-US"/>
            </a:p>
          </p:txBody>
        </p:sp>
        <p:sp>
          <p:nvSpPr>
            <p:cNvPr id="14" name="TextBox 14"/>
            <p:cNvSpPr txBox="1"/>
            <p:nvPr/>
          </p:nvSpPr>
          <p:spPr>
            <a:xfrm>
              <a:off x="0" y="-9525"/>
              <a:ext cx="3719097" cy="1673257"/>
            </a:xfrm>
            <a:prstGeom prst="rect">
              <a:avLst/>
            </a:prstGeom>
          </p:spPr>
          <p:txBody>
            <a:bodyPr lIns="50800" tIns="50800" rIns="50800" bIns="50800" rtlCol="0" anchor="ctr"/>
            <a:lstStyle/>
            <a:p>
              <a:pPr algn="ctr">
                <a:lnSpc>
                  <a:spcPts val="2160"/>
                </a:lnSpc>
              </a:pPr>
              <a:endParaRPr/>
            </a:p>
          </p:txBody>
        </p:sp>
      </p:grpSp>
      <p:sp>
        <p:nvSpPr>
          <p:cNvPr id="15" name="TextBox 15"/>
          <p:cNvSpPr txBox="1"/>
          <p:nvPr/>
        </p:nvSpPr>
        <p:spPr>
          <a:xfrm>
            <a:off x="2484192" y="2465494"/>
            <a:ext cx="13487182" cy="6314808"/>
          </a:xfrm>
          <a:prstGeom prst="rect">
            <a:avLst/>
          </a:prstGeom>
        </p:spPr>
        <p:txBody>
          <a:bodyPr lIns="0" tIns="0" rIns="0" bIns="0" rtlCol="0" anchor="t">
            <a:spAutoFit/>
          </a:bodyPr>
          <a:lstStyle/>
          <a:p>
            <a:pPr algn="r" rtl="1">
              <a:lnSpc>
                <a:spcPts val="4556"/>
              </a:lnSpc>
            </a:pPr>
            <a:r>
              <a:rPr lang="ar-EG" sz="2795" b="1" spc="27">
                <a:solidFill>
                  <a:srgbClr val="000000"/>
                </a:solidFill>
                <a:latin typeface="Almarai Bold"/>
                <a:ea typeface="Almarai Bold"/>
                <a:cs typeface="Almarai Bold"/>
                <a:sym typeface="Almarai Bold"/>
                <a:rtl/>
              </a:rPr>
              <a:t>منذ مطلع الألفية الجديدة </a:t>
            </a:r>
            <a:r>
              <a:rPr lang="en-US" sz="2795" b="1" spc="27">
                <a:solidFill>
                  <a:srgbClr val="000000"/>
                </a:solidFill>
                <a:latin typeface="Almarai Bold"/>
                <a:ea typeface="Almarai Bold"/>
                <a:cs typeface="Almarai Bold"/>
                <a:sym typeface="Almarai Bold"/>
              </a:rPr>
              <a:t>2000</a:t>
            </a:r>
            <a:r>
              <a:rPr lang="ar-EG" sz="2795" b="1" spc="27">
                <a:solidFill>
                  <a:srgbClr val="000000"/>
                </a:solidFill>
                <a:latin typeface="Almarai Bold"/>
                <a:ea typeface="Almarai Bold"/>
                <a:cs typeface="Almarai Bold"/>
                <a:sym typeface="Almarai Bold"/>
                <a:rtl/>
              </a:rPr>
              <a:t> أصبح مصطلح (نموذج الأعمال) من أكثر المصطلحات ترددًا في تقارير وعروض وتصريحات منظمات الأعمال.</a:t>
            </a:r>
          </a:p>
          <a:p>
            <a:pPr algn="r" rtl="1">
              <a:lnSpc>
                <a:spcPts val="4556"/>
              </a:lnSpc>
            </a:pPr>
            <a:r>
              <a:rPr lang="ar-EG" sz="2795" b="1" spc="27">
                <a:solidFill>
                  <a:srgbClr val="000000"/>
                </a:solidFill>
                <a:latin typeface="Almarai Bold"/>
                <a:ea typeface="Almarai Bold"/>
                <a:cs typeface="Almarai Bold"/>
                <a:sym typeface="Almarai Bold"/>
                <a:rtl/>
              </a:rPr>
              <a:t> تعريف ماوبورقن وكيم </a:t>
            </a:r>
            <a:r>
              <a:rPr lang="en-US" sz="2795" b="1" spc="27">
                <a:solidFill>
                  <a:srgbClr val="000000"/>
                </a:solidFill>
                <a:latin typeface="Almarai Bold"/>
                <a:ea typeface="Almarai Bold"/>
                <a:cs typeface="Almarai Bold"/>
                <a:sym typeface="Almarai Bold"/>
              </a:rPr>
              <a:t>2005</a:t>
            </a:r>
            <a:r>
              <a:rPr lang="ar-EG" sz="2795" b="1" spc="27">
                <a:solidFill>
                  <a:srgbClr val="000000"/>
                </a:solidFill>
                <a:latin typeface="Almarai Bold"/>
                <a:ea typeface="Almarai Bold"/>
                <a:cs typeface="Almarai Bold"/>
                <a:sym typeface="Almarai Bold"/>
                <a:rtl/>
              </a:rPr>
              <a:t> </a:t>
            </a:r>
            <a:r>
              <a:rPr lang="en-US" sz="2795" b="1" spc="27">
                <a:solidFill>
                  <a:srgbClr val="000000"/>
                </a:solidFill>
                <a:latin typeface="Almarai Bold"/>
                <a:ea typeface="Almarai Bold"/>
                <a:cs typeface="Almarai Bold"/>
                <a:sym typeface="Almarai Bold"/>
              </a:rPr>
              <a:t>Mauborgne and Kim</a:t>
            </a:r>
            <a:r>
              <a:rPr lang="ar-EG" sz="2795" b="1" spc="27">
                <a:solidFill>
                  <a:srgbClr val="000000"/>
                </a:solidFill>
                <a:latin typeface="Almarai Bold"/>
                <a:ea typeface="Almarai Bold"/>
                <a:cs typeface="Almarai Bold"/>
                <a:sym typeface="Almarai Bold"/>
                <a:rtl/>
              </a:rPr>
              <a:t> : "نموذج الأعمال هو منحنى القيم الذي يعكس كيفية تلبية الشركة لاحتياجات المستهلك، وفقًا لمعايير مختلفة".</a:t>
            </a:r>
          </a:p>
          <a:p>
            <a:pPr algn="r" rtl="1">
              <a:lnSpc>
                <a:spcPts val="4556"/>
              </a:lnSpc>
            </a:pPr>
            <a:r>
              <a:rPr lang="ar-EG" sz="2795" b="1" u="sng" spc="27">
                <a:solidFill>
                  <a:srgbClr val="000000"/>
                </a:solidFill>
                <a:latin typeface="Almarai Bold"/>
                <a:ea typeface="Almarai Bold"/>
                <a:cs typeface="Almarai Bold"/>
                <a:sym typeface="Almarai Bold"/>
                <a:rtl/>
              </a:rPr>
              <a:t>تعريف شيسبرو </a:t>
            </a:r>
            <a:r>
              <a:rPr lang="en-US" sz="2795" b="1" u="sng" spc="27">
                <a:solidFill>
                  <a:srgbClr val="000000"/>
                </a:solidFill>
                <a:latin typeface="Almarai Bold"/>
                <a:ea typeface="Almarai Bold"/>
                <a:cs typeface="Almarai Bold"/>
                <a:sym typeface="Almarai Bold"/>
              </a:rPr>
              <a:t>2008</a:t>
            </a:r>
            <a:r>
              <a:rPr lang="ar-EG" sz="2795" b="1" u="sng" spc="27">
                <a:solidFill>
                  <a:srgbClr val="000000"/>
                </a:solidFill>
                <a:latin typeface="Almarai Bold"/>
                <a:ea typeface="Almarai Bold"/>
                <a:cs typeface="Almarai Bold"/>
                <a:sym typeface="Almarai Bold"/>
                <a:rtl/>
              </a:rPr>
              <a:t> </a:t>
            </a:r>
            <a:r>
              <a:rPr lang="en-US" sz="2795" spc="27">
                <a:solidFill>
                  <a:srgbClr val="000000"/>
                </a:solidFill>
                <a:latin typeface="Almarai"/>
                <a:ea typeface="Almarai"/>
                <a:cs typeface="Almarai"/>
                <a:sym typeface="Almarai"/>
              </a:rPr>
              <a:t>Chesbro</a:t>
            </a:r>
            <a:r>
              <a:rPr lang="ar-EG" sz="2795" spc="27">
                <a:solidFill>
                  <a:srgbClr val="000000"/>
                </a:solidFill>
                <a:latin typeface="Almarai"/>
                <a:ea typeface="Almarai"/>
                <a:cs typeface="Almarai"/>
                <a:sym typeface="Almarai"/>
                <a:rtl/>
              </a:rPr>
              <a:t>: نموذج الأعمال طريقة تستخدمها الشركة لإيجاد القيمة والربح". </a:t>
            </a:r>
          </a:p>
          <a:p>
            <a:pPr algn="r" rtl="1">
              <a:lnSpc>
                <a:spcPts val="4556"/>
              </a:lnSpc>
            </a:pPr>
            <a:r>
              <a:rPr lang="ar-EG" sz="2795" b="1" u="sng" spc="27">
                <a:solidFill>
                  <a:srgbClr val="000000"/>
                </a:solidFill>
                <a:latin typeface="Almarai Bold"/>
                <a:ea typeface="Almarai Bold"/>
                <a:cs typeface="Almarai Bold"/>
                <a:sym typeface="Almarai Bold"/>
                <a:rtl/>
              </a:rPr>
              <a:t>تعريف ماركيديس </a:t>
            </a:r>
            <a:r>
              <a:rPr lang="en-US" sz="2795" b="1" u="sng" spc="27">
                <a:solidFill>
                  <a:srgbClr val="000000"/>
                </a:solidFill>
                <a:latin typeface="Almarai Bold"/>
                <a:ea typeface="Almarai Bold"/>
                <a:cs typeface="Almarai Bold"/>
                <a:sym typeface="Almarai Bold"/>
              </a:rPr>
              <a:t>2010</a:t>
            </a:r>
            <a:r>
              <a:rPr lang="en-US" sz="2795" spc="27">
                <a:solidFill>
                  <a:srgbClr val="000000"/>
                </a:solidFill>
                <a:latin typeface="Almarai"/>
                <a:ea typeface="Almarai"/>
                <a:cs typeface="Almarai"/>
                <a:sym typeface="Almarai"/>
              </a:rPr>
              <a:t>Markides</a:t>
            </a:r>
            <a:r>
              <a:rPr lang="ar-EG" sz="2795" spc="27">
                <a:solidFill>
                  <a:srgbClr val="000000"/>
                </a:solidFill>
                <a:latin typeface="Almarai"/>
                <a:ea typeface="Almarai"/>
                <a:cs typeface="Almarai"/>
                <a:sym typeface="Almarai"/>
                <a:rtl/>
              </a:rPr>
              <a:t>: نموذج الأعمال هو مجموع الإجابات التي تعطيها الشركة للأسئلة الثلاثة ذات الصلة. من يجب أن يكون جمهوري المستهدف؟ ما هي المنتجات أو الخدمات التي يتعين عليَّ تقديمها لعملائنا؟ وما الذي يجب أن يميز عرضي؟ كيف يمكنني القيام بذلك بكفاءة؟". </a:t>
            </a:r>
          </a:p>
          <a:p>
            <a:pPr algn="r" rtl="1">
              <a:lnSpc>
                <a:spcPts val="4556"/>
              </a:lnSpc>
            </a:pPr>
            <a:endParaRPr lang="ar-EG" sz="2795" spc="27">
              <a:solidFill>
                <a:srgbClr val="000000"/>
              </a:solidFill>
              <a:latin typeface="Almarai"/>
              <a:ea typeface="Almarai"/>
              <a:cs typeface="Almarai"/>
              <a:sym typeface="Almarai"/>
              <a:rt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028700" y="2526316"/>
            <a:ext cx="16230600" cy="5234368"/>
          </a:xfrm>
          <a:custGeom>
            <a:avLst/>
            <a:gdLst/>
            <a:ahLst/>
            <a:cxnLst/>
            <a:rect l="l" t="t" r="r" b="b"/>
            <a:pathLst>
              <a:path w="16230600" h="5234368">
                <a:moveTo>
                  <a:pt x="0" y="0"/>
                </a:moveTo>
                <a:lnTo>
                  <a:pt x="16230600" y="0"/>
                </a:lnTo>
                <a:lnTo>
                  <a:pt x="16230600" y="5234368"/>
                </a:lnTo>
                <a:lnTo>
                  <a:pt x="0" y="5234368"/>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2" name="TextBox 12"/>
          <p:cNvSpPr txBox="1"/>
          <p:nvPr/>
        </p:nvSpPr>
        <p:spPr>
          <a:xfrm>
            <a:off x="6758112" y="700528"/>
            <a:ext cx="4939342" cy="1117645"/>
          </a:xfrm>
          <a:prstGeom prst="rect">
            <a:avLst/>
          </a:prstGeom>
        </p:spPr>
        <p:txBody>
          <a:bodyPr lIns="0" tIns="0" rIns="0" bIns="0" rtlCol="0" anchor="t">
            <a:spAutoFit/>
          </a:bodyPr>
          <a:lstStyle/>
          <a:p>
            <a:pPr algn="ctr" rtl="1">
              <a:lnSpc>
                <a:spcPts val="4321"/>
              </a:lnSpc>
            </a:pPr>
            <a:r>
              <a:rPr lang="ar-EG" sz="3600" b="1">
                <a:solidFill>
                  <a:srgbClr val="000000"/>
                </a:solidFill>
                <a:latin typeface="Almarai Bold"/>
                <a:ea typeface="Almarai Bold"/>
                <a:cs typeface="Almarai Bold"/>
                <a:sym typeface="Almarai Bold"/>
                <a:rtl/>
              </a:rPr>
              <a:t>أهمية نموذج الأعمال وفوائده </a:t>
            </a:r>
          </a:p>
        </p:txBody>
      </p:sp>
      <p:sp>
        <p:nvSpPr>
          <p:cNvPr id="13" name="TextBox 13"/>
          <p:cNvSpPr txBox="1"/>
          <p:nvPr/>
        </p:nvSpPr>
        <p:spPr>
          <a:xfrm>
            <a:off x="14301074" y="3903479"/>
            <a:ext cx="2376648"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تحديد العناصر الجوهرية</a:t>
            </a:r>
          </a:p>
        </p:txBody>
      </p:sp>
      <p:sp>
        <p:nvSpPr>
          <p:cNvPr id="14" name="TextBox 14"/>
          <p:cNvSpPr txBox="1"/>
          <p:nvPr/>
        </p:nvSpPr>
        <p:spPr>
          <a:xfrm>
            <a:off x="8686800" y="5837965"/>
            <a:ext cx="2376648" cy="386218"/>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النقاش</a:t>
            </a:r>
          </a:p>
        </p:txBody>
      </p:sp>
      <p:sp>
        <p:nvSpPr>
          <p:cNvPr id="15" name="TextBox 15"/>
          <p:cNvSpPr txBox="1"/>
          <p:nvPr/>
        </p:nvSpPr>
        <p:spPr>
          <a:xfrm>
            <a:off x="12495926" y="5659143"/>
            <a:ext cx="2376648" cy="386218"/>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توليد الأفكار</a:t>
            </a:r>
          </a:p>
        </p:txBody>
      </p:sp>
      <p:sp>
        <p:nvSpPr>
          <p:cNvPr id="16" name="TextBox 16"/>
          <p:cNvSpPr txBox="1"/>
          <p:nvPr/>
        </p:nvSpPr>
        <p:spPr>
          <a:xfrm>
            <a:off x="7046752" y="4082300"/>
            <a:ext cx="2376648" cy="386218"/>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الابتكار</a:t>
            </a:r>
          </a:p>
        </p:txBody>
      </p:sp>
      <p:sp>
        <p:nvSpPr>
          <p:cNvPr id="17" name="TextBox 17"/>
          <p:cNvSpPr txBox="1"/>
          <p:nvPr/>
        </p:nvSpPr>
        <p:spPr>
          <a:xfrm>
            <a:off x="10611724" y="4082300"/>
            <a:ext cx="2376648" cy="386218"/>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سرعة الإعداد</a:t>
            </a:r>
          </a:p>
        </p:txBody>
      </p:sp>
      <p:sp>
        <p:nvSpPr>
          <p:cNvPr id="18" name="TextBox 18"/>
          <p:cNvSpPr txBox="1"/>
          <p:nvPr/>
        </p:nvSpPr>
        <p:spPr>
          <a:xfrm>
            <a:off x="1554554" y="5837965"/>
            <a:ext cx="2376648" cy="386218"/>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لغة مشتركة</a:t>
            </a:r>
          </a:p>
        </p:txBody>
      </p:sp>
      <p:sp>
        <p:nvSpPr>
          <p:cNvPr id="19" name="TextBox 19"/>
          <p:cNvSpPr txBox="1"/>
          <p:nvPr/>
        </p:nvSpPr>
        <p:spPr>
          <a:xfrm>
            <a:off x="5121827" y="5837965"/>
            <a:ext cx="2376648" cy="386218"/>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ترابط المتغيرات</a:t>
            </a:r>
          </a:p>
        </p:txBody>
      </p:sp>
      <p:sp>
        <p:nvSpPr>
          <p:cNvPr id="20" name="TextBox 20"/>
          <p:cNvSpPr txBox="1"/>
          <p:nvPr/>
        </p:nvSpPr>
        <p:spPr>
          <a:xfrm>
            <a:off x="3479478" y="4082300"/>
            <a:ext cx="2376648" cy="386218"/>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اكتشاف الأنماط</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1" name="TextBox 11"/>
          <p:cNvSpPr txBox="1"/>
          <p:nvPr/>
        </p:nvSpPr>
        <p:spPr>
          <a:xfrm>
            <a:off x="6758112" y="983126"/>
            <a:ext cx="4939342" cy="563585"/>
          </a:xfrm>
          <a:prstGeom prst="rect">
            <a:avLst/>
          </a:prstGeom>
        </p:spPr>
        <p:txBody>
          <a:bodyPr lIns="0" tIns="0" rIns="0" bIns="0" rtlCol="0" anchor="t">
            <a:spAutoFit/>
          </a:bodyPr>
          <a:lstStyle/>
          <a:p>
            <a:pPr algn="ctr" rtl="1">
              <a:lnSpc>
                <a:spcPts val="4321"/>
              </a:lnSpc>
            </a:pPr>
            <a:r>
              <a:rPr lang="ar-EG" sz="3600" b="1">
                <a:solidFill>
                  <a:srgbClr val="000000"/>
                </a:solidFill>
                <a:latin typeface="Almarai Bold"/>
                <a:ea typeface="Almarai Bold"/>
                <a:cs typeface="Almarai Bold"/>
                <a:sym typeface="Almarai Bold"/>
                <a:rtl/>
              </a:rPr>
              <a:t>تاريخ تطور نموذج الأعمال </a:t>
            </a:r>
          </a:p>
        </p:txBody>
      </p:sp>
      <p:grpSp>
        <p:nvGrpSpPr>
          <p:cNvPr id="12" name="Group 12"/>
          <p:cNvGrpSpPr/>
          <p:nvPr/>
        </p:nvGrpSpPr>
        <p:grpSpPr>
          <a:xfrm>
            <a:off x="1362062" y="3369941"/>
            <a:ext cx="15661052" cy="5424245"/>
            <a:chOff x="0" y="0"/>
            <a:chExt cx="4124721" cy="1428608"/>
          </a:xfrm>
        </p:grpSpPr>
        <p:sp>
          <p:nvSpPr>
            <p:cNvPr id="13" name="Freeform 13"/>
            <p:cNvSpPr/>
            <p:nvPr/>
          </p:nvSpPr>
          <p:spPr>
            <a:xfrm>
              <a:off x="0" y="0"/>
              <a:ext cx="4124721" cy="1428608"/>
            </a:xfrm>
            <a:custGeom>
              <a:avLst/>
              <a:gdLst/>
              <a:ahLst/>
              <a:cxnLst/>
              <a:rect l="l" t="t" r="r" b="b"/>
              <a:pathLst>
                <a:path w="4124721" h="1428608">
                  <a:moveTo>
                    <a:pt x="15325" y="0"/>
                  </a:moveTo>
                  <a:lnTo>
                    <a:pt x="4109397" y="0"/>
                  </a:lnTo>
                  <a:cubicBezTo>
                    <a:pt x="4117860" y="0"/>
                    <a:pt x="4124721" y="6861"/>
                    <a:pt x="4124721" y="15325"/>
                  </a:cubicBezTo>
                  <a:lnTo>
                    <a:pt x="4124721" y="1413283"/>
                  </a:lnTo>
                  <a:cubicBezTo>
                    <a:pt x="4124721" y="1421747"/>
                    <a:pt x="4117860" y="1428608"/>
                    <a:pt x="4109397" y="1428608"/>
                  </a:cubicBezTo>
                  <a:lnTo>
                    <a:pt x="15325" y="1428608"/>
                  </a:lnTo>
                  <a:cubicBezTo>
                    <a:pt x="6861" y="1428608"/>
                    <a:pt x="0" y="1421747"/>
                    <a:pt x="0" y="1413283"/>
                  </a:cubicBezTo>
                  <a:lnTo>
                    <a:pt x="0" y="15325"/>
                  </a:lnTo>
                  <a:cubicBezTo>
                    <a:pt x="0" y="6861"/>
                    <a:pt x="6861" y="0"/>
                    <a:pt x="15325" y="0"/>
                  </a:cubicBezTo>
                  <a:close/>
                </a:path>
              </a:pathLst>
            </a:custGeom>
            <a:solidFill>
              <a:srgbClr val="F2F2F2"/>
            </a:solidFill>
            <a:ln w="19050" cap="rnd">
              <a:solidFill>
                <a:srgbClr val="00B050"/>
              </a:solidFill>
              <a:prstDash val="lgDash"/>
              <a:round/>
            </a:ln>
          </p:spPr>
          <p:txBody>
            <a:bodyPr/>
            <a:lstStyle/>
            <a:p>
              <a:endParaRPr lang="en-US"/>
            </a:p>
          </p:txBody>
        </p:sp>
        <p:sp>
          <p:nvSpPr>
            <p:cNvPr id="14" name="TextBox 14"/>
            <p:cNvSpPr txBox="1"/>
            <p:nvPr/>
          </p:nvSpPr>
          <p:spPr>
            <a:xfrm>
              <a:off x="0" y="-9525"/>
              <a:ext cx="4124721" cy="1438133"/>
            </a:xfrm>
            <a:prstGeom prst="rect">
              <a:avLst/>
            </a:prstGeom>
          </p:spPr>
          <p:txBody>
            <a:bodyPr lIns="50800" tIns="50800" rIns="50800" bIns="50800" rtlCol="0" anchor="ctr"/>
            <a:lstStyle/>
            <a:p>
              <a:pPr algn="ctr">
                <a:lnSpc>
                  <a:spcPts val="2160"/>
                </a:lnSpc>
              </a:pPr>
              <a:endParaRPr/>
            </a:p>
          </p:txBody>
        </p:sp>
      </p:grpSp>
      <p:sp>
        <p:nvSpPr>
          <p:cNvPr id="15" name="TextBox 15"/>
          <p:cNvSpPr txBox="1"/>
          <p:nvPr/>
        </p:nvSpPr>
        <p:spPr>
          <a:xfrm>
            <a:off x="13541561" y="4003078"/>
            <a:ext cx="2376648" cy="386218"/>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نموذج المصنع</a:t>
            </a:r>
          </a:p>
        </p:txBody>
      </p:sp>
      <p:sp>
        <p:nvSpPr>
          <p:cNvPr id="16" name="TextBox 16"/>
          <p:cNvSpPr txBox="1"/>
          <p:nvPr/>
        </p:nvSpPr>
        <p:spPr>
          <a:xfrm>
            <a:off x="13541561" y="5477387"/>
            <a:ext cx="2376648"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نموذج الامتياز</a:t>
            </a:r>
          </a:p>
          <a:p>
            <a:pPr algn="ctr" rtl="1">
              <a:lnSpc>
                <a:spcPts val="2819"/>
              </a:lnSpc>
            </a:pPr>
            <a:r>
              <a:rPr lang="ar-EG" sz="2310" b="1" spc="23">
                <a:solidFill>
                  <a:srgbClr val="000000"/>
                </a:solidFill>
                <a:latin typeface="Almarai Bold"/>
                <a:ea typeface="Almarai Bold"/>
                <a:cs typeface="Almarai Bold"/>
                <a:sym typeface="Almarai Bold"/>
                <a:rtl/>
              </a:rPr>
              <a:t> التجاري</a:t>
            </a:r>
          </a:p>
        </p:txBody>
      </p:sp>
      <p:sp>
        <p:nvSpPr>
          <p:cNvPr id="17" name="TextBox 17"/>
          <p:cNvSpPr txBox="1"/>
          <p:nvPr/>
        </p:nvSpPr>
        <p:spPr>
          <a:xfrm>
            <a:off x="1642359" y="4003078"/>
            <a:ext cx="2376648"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نموذج المبيعات</a:t>
            </a:r>
          </a:p>
          <a:p>
            <a:pPr algn="ctr" rtl="1">
              <a:lnSpc>
                <a:spcPts val="2819"/>
              </a:lnSpc>
            </a:pPr>
            <a:r>
              <a:rPr lang="ar-EG" sz="2310" b="1" spc="23">
                <a:solidFill>
                  <a:srgbClr val="000000"/>
                </a:solidFill>
                <a:latin typeface="Almarai Bold"/>
                <a:ea typeface="Almarai Bold"/>
                <a:cs typeface="Almarai Bold"/>
                <a:sym typeface="Almarai Bold"/>
                <a:rtl/>
              </a:rPr>
              <a:t> المباشرة</a:t>
            </a:r>
          </a:p>
        </p:txBody>
      </p:sp>
      <p:sp>
        <p:nvSpPr>
          <p:cNvPr id="18" name="TextBox 18"/>
          <p:cNvSpPr txBox="1"/>
          <p:nvPr/>
        </p:nvSpPr>
        <p:spPr>
          <a:xfrm>
            <a:off x="7475256" y="3910732"/>
            <a:ext cx="2376648"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نماذج الأعمال</a:t>
            </a:r>
          </a:p>
          <a:p>
            <a:pPr algn="ctr" rtl="1">
              <a:lnSpc>
                <a:spcPts val="2819"/>
              </a:lnSpc>
            </a:pPr>
            <a:r>
              <a:rPr lang="ar-EG" sz="2310" b="1" spc="23">
                <a:solidFill>
                  <a:srgbClr val="000000"/>
                </a:solidFill>
                <a:latin typeface="Almarai Bold"/>
                <a:ea typeface="Almarai Bold"/>
                <a:cs typeface="Almarai Bold"/>
                <a:sym typeface="Almarai Bold"/>
                <a:rtl/>
              </a:rPr>
              <a:t> الجماعية</a:t>
            </a:r>
          </a:p>
        </p:txBody>
      </p:sp>
      <p:sp>
        <p:nvSpPr>
          <p:cNvPr id="19" name="TextBox 19"/>
          <p:cNvSpPr txBox="1"/>
          <p:nvPr/>
        </p:nvSpPr>
        <p:spPr>
          <a:xfrm>
            <a:off x="10509129" y="4003078"/>
            <a:ext cx="2376648" cy="386218"/>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نموذج المجمع</a:t>
            </a:r>
          </a:p>
        </p:txBody>
      </p:sp>
      <p:sp>
        <p:nvSpPr>
          <p:cNvPr id="20" name="TextBox 20"/>
          <p:cNvSpPr txBox="1"/>
          <p:nvPr/>
        </p:nvSpPr>
        <p:spPr>
          <a:xfrm>
            <a:off x="7513356" y="5477387"/>
            <a:ext cx="2376648"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نموذج التواجد </a:t>
            </a:r>
          </a:p>
          <a:p>
            <a:pPr algn="ctr" rtl="1">
              <a:lnSpc>
                <a:spcPts val="2819"/>
              </a:lnSpc>
            </a:pPr>
            <a:r>
              <a:rPr lang="ar-EG" sz="2310" b="1" spc="23">
                <a:solidFill>
                  <a:srgbClr val="000000"/>
                </a:solidFill>
                <a:latin typeface="Almarai Bold"/>
                <a:ea typeface="Almarai Bold"/>
                <a:cs typeface="Almarai Bold"/>
                <a:sym typeface="Almarai Bold"/>
                <a:rtl/>
              </a:rPr>
              <a:t>مكانياً وإلكترونياً </a:t>
            </a:r>
          </a:p>
        </p:txBody>
      </p:sp>
      <p:sp>
        <p:nvSpPr>
          <p:cNvPr id="21" name="TextBox 21"/>
          <p:cNvSpPr txBox="1"/>
          <p:nvPr/>
        </p:nvSpPr>
        <p:spPr>
          <a:xfrm>
            <a:off x="10509129" y="5477387"/>
            <a:ext cx="2376648"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نموذج الذي</a:t>
            </a:r>
          </a:p>
          <a:p>
            <a:pPr algn="ctr" rtl="1">
              <a:lnSpc>
                <a:spcPts val="2819"/>
              </a:lnSpc>
            </a:pPr>
            <a:r>
              <a:rPr lang="ar-EG" sz="2310" b="1" spc="23">
                <a:solidFill>
                  <a:srgbClr val="000000"/>
                </a:solidFill>
                <a:latin typeface="Almarai Bold"/>
                <a:ea typeface="Almarai Bold"/>
                <a:cs typeface="Almarai Bold"/>
                <a:sym typeface="Almarai Bold"/>
                <a:rtl/>
              </a:rPr>
              <a:t> الطويل</a:t>
            </a:r>
          </a:p>
        </p:txBody>
      </p:sp>
      <p:sp>
        <p:nvSpPr>
          <p:cNvPr id="22" name="TextBox 22"/>
          <p:cNvSpPr txBox="1"/>
          <p:nvPr/>
        </p:nvSpPr>
        <p:spPr>
          <a:xfrm>
            <a:off x="4565328" y="3910732"/>
            <a:ext cx="2376648"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نموذج إزالة </a:t>
            </a:r>
          </a:p>
          <a:p>
            <a:pPr algn="ctr" rtl="1">
              <a:lnSpc>
                <a:spcPts val="2819"/>
              </a:lnSpc>
            </a:pPr>
            <a:r>
              <a:rPr lang="ar-EG" sz="2310" b="1" spc="23">
                <a:solidFill>
                  <a:srgbClr val="000000"/>
                </a:solidFill>
                <a:latin typeface="Almarai Bold"/>
                <a:ea typeface="Almarai Bold"/>
                <a:cs typeface="Almarai Bold"/>
                <a:sym typeface="Almarai Bold"/>
                <a:rtl/>
              </a:rPr>
              <a:t>الوسيط </a:t>
            </a:r>
          </a:p>
        </p:txBody>
      </p:sp>
      <p:sp>
        <p:nvSpPr>
          <p:cNvPr id="23" name="Freeform 23"/>
          <p:cNvSpPr/>
          <p:nvPr/>
        </p:nvSpPr>
        <p:spPr>
          <a:xfrm>
            <a:off x="15653674" y="2089636"/>
            <a:ext cx="529071" cy="737381"/>
          </a:xfrm>
          <a:custGeom>
            <a:avLst/>
            <a:gdLst/>
            <a:ahLst/>
            <a:cxnLst/>
            <a:rect l="l" t="t" r="r" b="b"/>
            <a:pathLst>
              <a:path w="529071" h="737381">
                <a:moveTo>
                  <a:pt x="0" y="0"/>
                </a:moveTo>
                <a:lnTo>
                  <a:pt x="529071" y="0"/>
                </a:lnTo>
                <a:lnTo>
                  <a:pt x="529071" y="737380"/>
                </a:lnTo>
                <a:lnTo>
                  <a:pt x="0" y="737380"/>
                </a:lnTo>
                <a:lnTo>
                  <a:pt x="0" y="0"/>
                </a:lnTo>
                <a:close/>
              </a:path>
            </a:pathLst>
          </a:custGeom>
          <a:blipFill>
            <a:blip r:embed="rId6"/>
            <a:stretch>
              <a:fillRect/>
            </a:stretch>
          </a:blipFill>
        </p:spPr>
        <p:txBody>
          <a:bodyPr/>
          <a:lstStyle/>
          <a:p>
            <a:endParaRPr lang="en-US"/>
          </a:p>
        </p:txBody>
      </p:sp>
      <p:sp>
        <p:nvSpPr>
          <p:cNvPr id="24" name="TextBox 24"/>
          <p:cNvSpPr txBox="1"/>
          <p:nvPr/>
        </p:nvSpPr>
        <p:spPr>
          <a:xfrm>
            <a:off x="4807902" y="2144343"/>
            <a:ext cx="10542137" cy="588887"/>
          </a:xfrm>
          <a:prstGeom prst="rect">
            <a:avLst/>
          </a:prstGeom>
        </p:spPr>
        <p:txBody>
          <a:bodyPr lIns="0" tIns="0" rIns="0" bIns="0" rtlCol="0" anchor="t">
            <a:spAutoFit/>
          </a:bodyPr>
          <a:lstStyle/>
          <a:p>
            <a:pPr algn="r" rtl="1">
              <a:lnSpc>
                <a:spcPts val="4882"/>
              </a:lnSpc>
            </a:pPr>
            <a:r>
              <a:rPr lang="ar-EG" sz="2995" b="1" spc="31">
                <a:solidFill>
                  <a:srgbClr val="000000"/>
                </a:solidFill>
                <a:latin typeface="Almarai Bold"/>
                <a:ea typeface="Almarai Bold"/>
                <a:cs typeface="Almarai Bold"/>
                <a:sym typeface="Almarai Bold"/>
                <a:rtl/>
              </a:rPr>
              <a:t>نماذج الأعمال المتنوعة والمطبقة في الشركات العالمية</a:t>
            </a:r>
          </a:p>
        </p:txBody>
      </p:sp>
      <p:sp>
        <p:nvSpPr>
          <p:cNvPr id="25" name="TextBox 25"/>
          <p:cNvSpPr txBox="1"/>
          <p:nvPr/>
        </p:nvSpPr>
        <p:spPr>
          <a:xfrm>
            <a:off x="1642359" y="5477387"/>
            <a:ext cx="2376648"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نموذج مجانية</a:t>
            </a:r>
          </a:p>
          <a:p>
            <a:pPr algn="ctr" rtl="1">
              <a:lnSpc>
                <a:spcPts val="2819"/>
              </a:lnSpc>
            </a:pPr>
            <a:r>
              <a:rPr lang="ar-EG" sz="2310" b="1" spc="23">
                <a:solidFill>
                  <a:srgbClr val="000000"/>
                </a:solidFill>
                <a:latin typeface="Almarai Bold"/>
                <a:ea typeface="Almarai Bold"/>
                <a:cs typeface="Almarai Bold"/>
                <a:sym typeface="Almarai Bold"/>
                <a:rtl/>
              </a:rPr>
              <a:t> الأساس</a:t>
            </a:r>
          </a:p>
        </p:txBody>
      </p:sp>
      <p:sp>
        <p:nvSpPr>
          <p:cNvPr id="26" name="TextBox 26"/>
          <p:cNvSpPr txBox="1"/>
          <p:nvPr/>
        </p:nvSpPr>
        <p:spPr>
          <a:xfrm>
            <a:off x="4565328" y="5477387"/>
            <a:ext cx="2376648"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نموذج حساسية</a:t>
            </a:r>
          </a:p>
          <a:p>
            <a:pPr algn="ctr" rtl="1">
              <a:lnSpc>
                <a:spcPts val="2819"/>
              </a:lnSpc>
            </a:pPr>
            <a:r>
              <a:rPr lang="ar-EG" sz="2310" b="1" spc="23">
                <a:solidFill>
                  <a:srgbClr val="000000"/>
                </a:solidFill>
                <a:latin typeface="Almarai Bold"/>
                <a:ea typeface="Almarai Bold"/>
                <a:cs typeface="Almarai Bold"/>
                <a:sym typeface="Almarai Bold"/>
                <a:rtl/>
              </a:rPr>
              <a:t> التكلفة</a:t>
            </a:r>
          </a:p>
        </p:txBody>
      </p:sp>
      <p:sp>
        <p:nvSpPr>
          <p:cNvPr id="27" name="TextBox 27"/>
          <p:cNvSpPr txBox="1"/>
          <p:nvPr/>
        </p:nvSpPr>
        <p:spPr>
          <a:xfrm>
            <a:off x="13633015" y="7448362"/>
            <a:ext cx="2376648" cy="386218"/>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نموذج الاشتراك </a:t>
            </a:r>
          </a:p>
        </p:txBody>
      </p:sp>
      <p:sp>
        <p:nvSpPr>
          <p:cNvPr id="28" name="TextBox 28"/>
          <p:cNvSpPr txBox="1"/>
          <p:nvPr/>
        </p:nvSpPr>
        <p:spPr>
          <a:xfrm>
            <a:off x="10340793" y="7408218"/>
            <a:ext cx="2376648"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نموذج التواصل </a:t>
            </a:r>
          </a:p>
          <a:p>
            <a:pPr algn="ctr" rtl="1">
              <a:lnSpc>
                <a:spcPts val="2819"/>
              </a:lnSpc>
            </a:pPr>
            <a:r>
              <a:rPr lang="ar-EG" sz="2310" b="1" spc="23">
                <a:solidFill>
                  <a:srgbClr val="000000"/>
                </a:solidFill>
                <a:latin typeface="Almarai Bold"/>
                <a:ea typeface="Almarai Bold"/>
                <a:cs typeface="Almarai Bold"/>
                <a:sym typeface="Almarai Bold"/>
                <a:rtl/>
              </a:rPr>
              <a:t>العالي</a:t>
            </a:r>
          </a:p>
        </p:txBody>
      </p:sp>
      <p:sp>
        <p:nvSpPr>
          <p:cNvPr id="29" name="TextBox 29"/>
          <p:cNvSpPr txBox="1"/>
          <p:nvPr/>
        </p:nvSpPr>
        <p:spPr>
          <a:xfrm>
            <a:off x="7453060" y="7362878"/>
            <a:ext cx="2376648"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نموذج التواصل</a:t>
            </a:r>
          </a:p>
          <a:p>
            <a:pPr algn="ctr" rtl="1">
              <a:lnSpc>
                <a:spcPts val="2819"/>
              </a:lnSpc>
            </a:pPr>
            <a:r>
              <a:rPr lang="ar-EG" sz="2310" b="1" spc="23">
                <a:solidFill>
                  <a:srgbClr val="000000"/>
                </a:solidFill>
                <a:latin typeface="Almarai Bold"/>
                <a:ea typeface="Almarai Bold"/>
                <a:cs typeface="Almarai Bold"/>
                <a:sym typeface="Almarai Bold"/>
                <a:rtl/>
              </a:rPr>
              <a:t> المنخفض</a:t>
            </a:r>
          </a:p>
        </p:txBody>
      </p:sp>
      <p:sp>
        <p:nvSpPr>
          <p:cNvPr id="30" name="TextBox 30"/>
          <p:cNvSpPr txBox="1"/>
          <p:nvPr/>
        </p:nvSpPr>
        <p:spPr>
          <a:xfrm>
            <a:off x="4393878" y="7353556"/>
            <a:ext cx="2376648" cy="749731"/>
          </a:xfrm>
          <a:prstGeom prst="rect">
            <a:avLst/>
          </a:prstGeom>
        </p:spPr>
        <p:txBody>
          <a:bodyPr lIns="0" tIns="0" rIns="0" bIns="0" rtlCol="0" anchor="t">
            <a:spAutoFit/>
          </a:bodyPr>
          <a:lstStyle/>
          <a:p>
            <a:pPr algn="ctr" rtl="1">
              <a:lnSpc>
                <a:spcPts val="2819"/>
              </a:lnSpc>
            </a:pPr>
            <a:r>
              <a:rPr lang="ar-EG" sz="2310" b="1" spc="23">
                <a:solidFill>
                  <a:srgbClr val="000000"/>
                </a:solidFill>
                <a:latin typeface="Almarai Bold"/>
                <a:ea typeface="Almarai Bold"/>
                <a:cs typeface="Almarai Bold"/>
                <a:sym typeface="Almarai Bold"/>
                <a:rtl/>
              </a:rPr>
              <a:t>نموذج المنصات</a:t>
            </a:r>
          </a:p>
          <a:p>
            <a:pPr algn="ctr" rtl="1">
              <a:lnSpc>
                <a:spcPts val="2819"/>
              </a:lnSpc>
            </a:pPr>
            <a:r>
              <a:rPr lang="ar-EG" sz="2310" b="1" spc="23">
                <a:solidFill>
                  <a:srgbClr val="000000"/>
                </a:solidFill>
                <a:latin typeface="Almarai Bold"/>
                <a:ea typeface="Almarai Bold"/>
                <a:cs typeface="Almarai Bold"/>
                <a:sym typeface="Almarai Bold"/>
                <a:rtl/>
              </a:rPr>
              <a:t> المفتوحة</a:t>
            </a:r>
          </a:p>
        </p:txBody>
      </p:sp>
      <p:grpSp>
        <p:nvGrpSpPr>
          <p:cNvPr id="31" name="Group 31"/>
          <p:cNvGrpSpPr/>
          <p:nvPr/>
        </p:nvGrpSpPr>
        <p:grpSpPr>
          <a:xfrm>
            <a:off x="15801145" y="3899250"/>
            <a:ext cx="654829" cy="534479"/>
            <a:chOff x="0" y="0"/>
            <a:chExt cx="873105" cy="712639"/>
          </a:xfrm>
        </p:grpSpPr>
        <p:sp>
          <p:nvSpPr>
            <p:cNvPr id="32" name="Freeform 32"/>
            <p:cNvSpPr/>
            <p:nvPr/>
          </p:nvSpPr>
          <p:spPr>
            <a:xfrm>
              <a:off x="0" y="0"/>
              <a:ext cx="873211" cy="712745"/>
            </a:xfrm>
            <a:custGeom>
              <a:avLst/>
              <a:gdLst/>
              <a:ahLst/>
              <a:cxnLst/>
              <a:rect l="l" t="t" r="r" b="b"/>
              <a:pathLst>
                <a:path w="873211" h="712745">
                  <a:moveTo>
                    <a:pt x="0" y="356344"/>
                  </a:moveTo>
                  <a:cubicBezTo>
                    <a:pt x="0" y="159542"/>
                    <a:pt x="195466" y="0"/>
                    <a:pt x="436582" y="0"/>
                  </a:cubicBezTo>
                  <a:cubicBezTo>
                    <a:pt x="677698" y="0"/>
                    <a:pt x="873211" y="159542"/>
                    <a:pt x="873211" y="356344"/>
                  </a:cubicBezTo>
                  <a:cubicBezTo>
                    <a:pt x="873211" y="553146"/>
                    <a:pt x="677698" y="712745"/>
                    <a:pt x="436582" y="712745"/>
                  </a:cubicBezTo>
                  <a:cubicBezTo>
                    <a:pt x="195466" y="712745"/>
                    <a:pt x="0" y="553087"/>
                    <a:pt x="0" y="356344"/>
                  </a:cubicBezTo>
                  <a:close/>
                </a:path>
              </a:pathLst>
            </a:custGeom>
            <a:solidFill>
              <a:srgbClr val="FF6600"/>
            </a:solidFill>
          </p:spPr>
          <p:txBody>
            <a:bodyPr/>
            <a:lstStyle/>
            <a:p>
              <a:endParaRPr lang="en-US"/>
            </a:p>
          </p:txBody>
        </p:sp>
        <p:sp>
          <p:nvSpPr>
            <p:cNvPr id="33" name="TextBox 33"/>
            <p:cNvSpPr txBox="1"/>
            <p:nvPr/>
          </p:nvSpPr>
          <p:spPr>
            <a:xfrm>
              <a:off x="0" y="-9525"/>
              <a:ext cx="873105" cy="722164"/>
            </a:xfrm>
            <a:prstGeom prst="rect">
              <a:avLst/>
            </a:prstGeom>
          </p:spPr>
          <p:txBody>
            <a:bodyPr lIns="50800" tIns="50800" rIns="50800" bIns="50800" rtlCol="0" anchor="ctr"/>
            <a:lstStyle/>
            <a:p>
              <a:pPr algn="ctr">
                <a:lnSpc>
                  <a:spcPts val="2759"/>
                </a:lnSpc>
              </a:pPr>
              <a:r>
                <a:rPr lang="en-US" sz="2299" b="1" spc="21">
                  <a:solidFill>
                    <a:srgbClr val="FFFFFF"/>
                  </a:solidFill>
                  <a:latin typeface="TT Rounds Condensed Bold"/>
                  <a:ea typeface="TT Rounds Condensed Bold"/>
                  <a:cs typeface="TT Rounds Condensed Bold"/>
                  <a:sym typeface="TT Rounds Condensed Bold"/>
                </a:rPr>
                <a:t>1</a:t>
              </a:r>
            </a:p>
          </p:txBody>
        </p:sp>
      </p:grpSp>
      <p:grpSp>
        <p:nvGrpSpPr>
          <p:cNvPr id="34" name="Group 34"/>
          <p:cNvGrpSpPr/>
          <p:nvPr/>
        </p:nvGrpSpPr>
        <p:grpSpPr>
          <a:xfrm>
            <a:off x="12669817" y="3943234"/>
            <a:ext cx="654829" cy="534479"/>
            <a:chOff x="0" y="0"/>
            <a:chExt cx="873105" cy="712639"/>
          </a:xfrm>
        </p:grpSpPr>
        <p:sp>
          <p:nvSpPr>
            <p:cNvPr id="35" name="Freeform 35"/>
            <p:cNvSpPr/>
            <p:nvPr/>
          </p:nvSpPr>
          <p:spPr>
            <a:xfrm>
              <a:off x="0" y="0"/>
              <a:ext cx="873211" cy="712745"/>
            </a:xfrm>
            <a:custGeom>
              <a:avLst/>
              <a:gdLst/>
              <a:ahLst/>
              <a:cxnLst/>
              <a:rect l="l" t="t" r="r" b="b"/>
              <a:pathLst>
                <a:path w="873211" h="712745">
                  <a:moveTo>
                    <a:pt x="0" y="356344"/>
                  </a:moveTo>
                  <a:cubicBezTo>
                    <a:pt x="0" y="159542"/>
                    <a:pt x="195466" y="0"/>
                    <a:pt x="436582" y="0"/>
                  </a:cubicBezTo>
                  <a:cubicBezTo>
                    <a:pt x="677698" y="0"/>
                    <a:pt x="873211" y="159542"/>
                    <a:pt x="873211" y="356344"/>
                  </a:cubicBezTo>
                  <a:cubicBezTo>
                    <a:pt x="873211" y="553146"/>
                    <a:pt x="677698" y="712745"/>
                    <a:pt x="436582" y="712745"/>
                  </a:cubicBezTo>
                  <a:cubicBezTo>
                    <a:pt x="195466" y="712745"/>
                    <a:pt x="0" y="553087"/>
                    <a:pt x="0" y="356344"/>
                  </a:cubicBezTo>
                  <a:close/>
                </a:path>
              </a:pathLst>
            </a:custGeom>
            <a:solidFill>
              <a:srgbClr val="FF6600"/>
            </a:solidFill>
          </p:spPr>
          <p:txBody>
            <a:bodyPr/>
            <a:lstStyle/>
            <a:p>
              <a:endParaRPr lang="en-US"/>
            </a:p>
          </p:txBody>
        </p:sp>
        <p:sp>
          <p:nvSpPr>
            <p:cNvPr id="36" name="TextBox 36"/>
            <p:cNvSpPr txBox="1"/>
            <p:nvPr/>
          </p:nvSpPr>
          <p:spPr>
            <a:xfrm>
              <a:off x="0" y="-9525"/>
              <a:ext cx="873105" cy="722164"/>
            </a:xfrm>
            <a:prstGeom prst="rect">
              <a:avLst/>
            </a:prstGeom>
          </p:spPr>
          <p:txBody>
            <a:bodyPr lIns="50800" tIns="50800" rIns="50800" bIns="50800" rtlCol="0" anchor="ctr"/>
            <a:lstStyle/>
            <a:p>
              <a:pPr algn="ctr">
                <a:lnSpc>
                  <a:spcPts val="2759"/>
                </a:lnSpc>
              </a:pPr>
              <a:r>
                <a:rPr lang="en-US" sz="2299" b="1" spc="21">
                  <a:solidFill>
                    <a:srgbClr val="FFFFFF"/>
                  </a:solidFill>
                  <a:latin typeface="TT Rounds Condensed Bold"/>
                  <a:ea typeface="TT Rounds Condensed Bold"/>
                  <a:cs typeface="TT Rounds Condensed Bold"/>
                  <a:sym typeface="TT Rounds Condensed Bold"/>
                </a:rPr>
                <a:t>2</a:t>
              </a:r>
            </a:p>
          </p:txBody>
        </p:sp>
      </p:grpSp>
      <p:grpSp>
        <p:nvGrpSpPr>
          <p:cNvPr id="37" name="Group 37"/>
          <p:cNvGrpSpPr/>
          <p:nvPr/>
        </p:nvGrpSpPr>
        <p:grpSpPr>
          <a:xfrm>
            <a:off x="15844174" y="5332061"/>
            <a:ext cx="654829" cy="534479"/>
            <a:chOff x="0" y="0"/>
            <a:chExt cx="873105" cy="712639"/>
          </a:xfrm>
        </p:grpSpPr>
        <p:sp>
          <p:nvSpPr>
            <p:cNvPr id="38" name="Freeform 38"/>
            <p:cNvSpPr/>
            <p:nvPr/>
          </p:nvSpPr>
          <p:spPr>
            <a:xfrm>
              <a:off x="0" y="0"/>
              <a:ext cx="873211" cy="712745"/>
            </a:xfrm>
            <a:custGeom>
              <a:avLst/>
              <a:gdLst/>
              <a:ahLst/>
              <a:cxnLst/>
              <a:rect l="l" t="t" r="r" b="b"/>
              <a:pathLst>
                <a:path w="873211" h="712745">
                  <a:moveTo>
                    <a:pt x="0" y="356344"/>
                  </a:moveTo>
                  <a:cubicBezTo>
                    <a:pt x="0" y="159542"/>
                    <a:pt x="195466" y="0"/>
                    <a:pt x="436582" y="0"/>
                  </a:cubicBezTo>
                  <a:cubicBezTo>
                    <a:pt x="677698" y="0"/>
                    <a:pt x="873211" y="159542"/>
                    <a:pt x="873211" y="356344"/>
                  </a:cubicBezTo>
                  <a:cubicBezTo>
                    <a:pt x="873211" y="553146"/>
                    <a:pt x="677698" y="712745"/>
                    <a:pt x="436582" y="712745"/>
                  </a:cubicBezTo>
                  <a:cubicBezTo>
                    <a:pt x="195466" y="712745"/>
                    <a:pt x="0" y="553087"/>
                    <a:pt x="0" y="356344"/>
                  </a:cubicBezTo>
                  <a:close/>
                </a:path>
              </a:pathLst>
            </a:custGeom>
            <a:solidFill>
              <a:srgbClr val="FF6600"/>
            </a:solidFill>
          </p:spPr>
          <p:txBody>
            <a:bodyPr/>
            <a:lstStyle/>
            <a:p>
              <a:endParaRPr lang="en-US"/>
            </a:p>
          </p:txBody>
        </p:sp>
        <p:sp>
          <p:nvSpPr>
            <p:cNvPr id="39" name="TextBox 39"/>
            <p:cNvSpPr txBox="1"/>
            <p:nvPr/>
          </p:nvSpPr>
          <p:spPr>
            <a:xfrm>
              <a:off x="0" y="-9525"/>
              <a:ext cx="873105" cy="722164"/>
            </a:xfrm>
            <a:prstGeom prst="rect">
              <a:avLst/>
            </a:prstGeom>
          </p:spPr>
          <p:txBody>
            <a:bodyPr lIns="50800" tIns="50800" rIns="50800" bIns="50800" rtlCol="0" anchor="ctr"/>
            <a:lstStyle/>
            <a:p>
              <a:pPr algn="ctr">
                <a:lnSpc>
                  <a:spcPts val="2759"/>
                </a:lnSpc>
              </a:pPr>
              <a:r>
                <a:rPr lang="en-US" sz="2299" b="1" spc="21">
                  <a:solidFill>
                    <a:srgbClr val="FFFFFF"/>
                  </a:solidFill>
                  <a:latin typeface="TT Rounds Condensed Bold"/>
                  <a:ea typeface="TT Rounds Condensed Bold"/>
                  <a:cs typeface="TT Rounds Condensed Bold"/>
                  <a:sym typeface="TT Rounds Condensed Bold"/>
                </a:rPr>
                <a:t>6</a:t>
              </a:r>
            </a:p>
          </p:txBody>
        </p:sp>
      </p:grpSp>
      <p:grpSp>
        <p:nvGrpSpPr>
          <p:cNvPr id="40" name="Group 40"/>
          <p:cNvGrpSpPr/>
          <p:nvPr/>
        </p:nvGrpSpPr>
        <p:grpSpPr>
          <a:xfrm>
            <a:off x="15937259" y="7391453"/>
            <a:ext cx="654829" cy="534479"/>
            <a:chOff x="0" y="0"/>
            <a:chExt cx="873105" cy="712639"/>
          </a:xfrm>
        </p:grpSpPr>
        <p:sp>
          <p:nvSpPr>
            <p:cNvPr id="41" name="Freeform 41"/>
            <p:cNvSpPr/>
            <p:nvPr/>
          </p:nvSpPr>
          <p:spPr>
            <a:xfrm>
              <a:off x="0" y="0"/>
              <a:ext cx="873211" cy="712745"/>
            </a:xfrm>
            <a:custGeom>
              <a:avLst/>
              <a:gdLst/>
              <a:ahLst/>
              <a:cxnLst/>
              <a:rect l="l" t="t" r="r" b="b"/>
              <a:pathLst>
                <a:path w="873211" h="712745">
                  <a:moveTo>
                    <a:pt x="0" y="356344"/>
                  </a:moveTo>
                  <a:cubicBezTo>
                    <a:pt x="0" y="159542"/>
                    <a:pt x="195466" y="0"/>
                    <a:pt x="436582" y="0"/>
                  </a:cubicBezTo>
                  <a:cubicBezTo>
                    <a:pt x="677698" y="0"/>
                    <a:pt x="873211" y="159542"/>
                    <a:pt x="873211" y="356344"/>
                  </a:cubicBezTo>
                  <a:cubicBezTo>
                    <a:pt x="873211" y="553146"/>
                    <a:pt x="677698" y="712745"/>
                    <a:pt x="436582" y="712745"/>
                  </a:cubicBezTo>
                  <a:cubicBezTo>
                    <a:pt x="195466" y="712745"/>
                    <a:pt x="0" y="553087"/>
                    <a:pt x="0" y="356344"/>
                  </a:cubicBezTo>
                  <a:close/>
                </a:path>
              </a:pathLst>
            </a:custGeom>
            <a:solidFill>
              <a:srgbClr val="FF6600"/>
            </a:solidFill>
          </p:spPr>
          <p:txBody>
            <a:bodyPr/>
            <a:lstStyle/>
            <a:p>
              <a:endParaRPr lang="en-US"/>
            </a:p>
          </p:txBody>
        </p:sp>
        <p:sp>
          <p:nvSpPr>
            <p:cNvPr id="42" name="TextBox 42"/>
            <p:cNvSpPr txBox="1"/>
            <p:nvPr/>
          </p:nvSpPr>
          <p:spPr>
            <a:xfrm>
              <a:off x="0" y="-9525"/>
              <a:ext cx="873105" cy="722164"/>
            </a:xfrm>
            <a:prstGeom prst="rect">
              <a:avLst/>
            </a:prstGeom>
          </p:spPr>
          <p:txBody>
            <a:bodyPr lIns="50800" tIns="50800" rIns="50800" bIns="50800" rtlCol="0" anchor="ctr"/>
            <a:lstStyle/>
            <a:p>
              <a:pPr algn="ctr">
                <a:lnSpc>
                  <a:spcPts val="2759"/>
                </a:lnSpc>
              </a:pPr>
              <a:r>
                <a:rPr lang="en-US" sz="2299" b="1" spc="21">
                  <a:solidFill>
                    <a:srgbClr val="FFFFFF"/>
                  </a:solidFill>
                  <a:latin typeface="TT Rounds Condensed Bold"/>
                  <a:ea typeface="TT Rounds Condensed Bold"/>
                  <a:cs typeface="TT Rounds Condensed Bold"/>
                  <a:sym typeface="TT Rounds Condensed Bold"/>
                </a:rPr>
                <a:t>11</a:t>
              </a:r>
            </a:p>
          </p:txBody>
        </p:sp>
      </p:grpSp>
      <p:grpSp>
        <p:nvGrpSpPr>
          <p:cNvPr id="43" name="Group 43"/>
          <p:cNvGrpSpPr/>
          <p:nvPr/>
        </p:nvGrpSpPr>
        <p:grpSpPr>
          <a:xfrm>
            <a:off x="9635226" y="3943234"/>
            <a:ext cx="654829" cy="534479"/>
            <a:chOff x="0" y="0"/>
            <a:chExt cx="873105" cy="712639"/>
          </a:xfrm>
        </p:grpSpPr>
        <p:sp>
          <p:nvSpPr>
            <p:cNvPr id="44" name="Freeform 44"/>
            <p:cNvSpPr/>
            <p:nvPr/>
          </p:nvSpPr>
          <p:spPr>
            <a:xfrm>
              <a:off x="0" y="0"/>
              <a:ext cx="873211" cy="712745"/>
            </a:xfrm>
            <a:custGeom>
              <a:avLst/>
              <a:gdLst/>
              <a:ahLst/>
              <a:cxnLst/>
              <a:rect l="l" t="t" r="r" b="b"/>
              <a:pathLst>
                <a:path w="873211" h="712745">
                  <a:moveTo>
                    <a:pt x="0" y="356344"/>
                  </a:moveTo>
                  <a:cubicBezTo>
                    <a:pt x="0" y="159542"/>
                    <a:pt x="195466" y="0"/>
                    <a:pt x="436582" y="0"/>
                  </a:cubicBezTo>
                  <a:cubicBezTo>
                    <a:pt x="677698" y="0"/>
                    <a:pt x="873211" y="159542"/>
                    <a:pt x="873211" y="356344"/>
                  </a:cubicBezTo>
                  <a:cubicBezTo>
                    <a:pt x="873211" y="553146"/>
                    <a:pt x="677698" y="712745"/>
                    <a:pt x="436582" y="712745"/>
                  </a:cubicBezTo>
                  <a:cubicBezTo>
                    <a:pt x="195466" y="712745"/>
                    <a:pt x="0" y="553087"/>
                    <a:pt x="0" y="356344"/>
                  </a:cubicBezTo>
                  <a:close/>
                </a:path>
              </a:pathLst>
            </a:custGeom>
            <a:solidFill>
              <a:srgbClr val="FF6600"/>
            </a:solidFill>
          </p:spPr>
          <p:txBody>
            <a:bodyPr/>
            <a:lstStyle/>
            <a:p>
              <a:endParaRPr lang="en-US"/>
            </a:p>
          </p:txBody>
        </p:sp>
        <p:sp>
          <p:nvSpPr>
            <p:cNvPr id="45" name="TextBox 45"/>
            <p:cNvSpPr txBox="1"/>
            <p:nvPr/>
          </p:nvSpPr>
          <p:spPr>
            <a:xfrm>
              <a:off x="0" y="-9525"/>
              <a:ext cx="873105" cy="722164"/>
            </a:xfrm>
            <a:prstGeom prst="rect">
              <a:avLst/>
            </a:prstGeom>
          </p:spPr>
          <p:txBody>
            <a:bodyPr lIns="50800" tIns="50800" rIns="50800" bIns="50800" rtlCol="0" anchor="ctr"/>
            <a:lstStyle/>
            <a:p>
              <a:pPr algn="ctr">
                <a:lnSpc>
                  <a:spcPts val="2759"/>
                </a:lnSpc>
              </a:pPr>
              <a:r>
                <a:rPr lang="en-US" sz="2299" b="1" spc="21">
                  <a:solidFill>
                    <a:srgbClr val="FFFFFF"/>
                  </a:solidFill>
                  <a:latin typeface="TT Rounds Condensed Bold"/>
                  <a:ea typeface="TT Rounds Condensed Bold"/>
                  <a:cs typeface="TT Rounds Condensed Bold"/>
                  <a:sym typeface="TT Rounds Condensed Bold"/>
                </a:rPr>
                <a:t>3</a:t>
              </a:r>
            </a:p>
          </p:txBody>
        </p:sp>
      </p:grpSp>
      <p:grpSp>
        <p:nvGrpSpPr>
          <p:cNvPr id="46" name="Group 46"/>
          <p:cNvGrpSpPr/>
          <p:nvPr/>
        </p:nvGrpSpPr>
        <p:grpSpPr>
          <a:xfrm>
            <a:off x="6601352" y="3939307"/>
            <a:ext cx="654829" cy="534479"/>
            <a:chOff x="0" y="0"/>
            <a:chExt cx="873105" cy="712639"/>
          </a:xfrm>
        </p:grpSpPr>
        <p:sp>
          <p:nvSpPr>
            <p:cNvPr id="47" name="Freeform 47"/>
            <p:cNvSpPr/>
            <p:nvPr/>
          </p:nvSpPr>
          <p:spPr>
            <a:xfrm>
              <a:off x="0" y="0"/>
              <a:ext cx="873211" cy="712745"/>
            </a:xfrm>
            <a:custGeom>
              <a:avLst/>
              <a:gdLst/>
              <a:ahLst/>
              <a:cxnLst/>
              <a:rect l="l" t="t" r="r" b="b"/>
              <a:pathLst>
                <a:path w="873211" h="712745">
                  <a:moveTo>
                    <a:pt x="0" y="356344"/>
                  </a:moveTo>
                  <a:cubicBezTo>
                    <a:pt x="0" y="159542"/>
                    <a:pt x="195466" y="0"/>
                    <a:pt x="436582" y="0"/>
                  </a:cubicBezTo>
                  <a:cubicBezTo>
                    <a:pt x="677698" y="0"/>
                    <a:pt x="873211" y="159542"/>
                    <a:pt x="873211" y="356344"/>
                  </a:cubicBezTo>
                  <a:cubicBezTo>
                    <a:pt x="873211" y="553146"/>
                    <a:pt x="677698" y="712745"/>
                    <a:pt x="436582" y="712745"/>
                  </a:cubicBezTo>
                  <a:cubicBezTo>
                    <a:pt x="195466" y="712745"/>
                    <a:pt x="0" y="553087"/>
                    <a:pt x="0" y="356344"/>
                  </a:cubicBezTo>
                  <a:close/>
                </a:path>
              </a:pathLst>
            </a:custGeom>
            <a:solidFill>
              <a:srgbClr val="FF6600"/>
            </a:solidFill>
          </p:spPr>
          <p:txBody>
            <a:bodyPr/>
            <a:lstStyle/>
            <a:p>
              <a:endParaRPr lang="en-US"/>
            </a:p>
          </p:txBody>
        </p:sp>
        <p:sp>
          <p:nvSpPr>
            <p:cNvPr id="48" name="TextBox 48"/>
            <p:cNvSpPr txBox="1"/>
            <p:nvPr/>
          </p:nvSpPr>
          <p:spPr>
            <a:xfrm>
              <a:off x="0" y="-9525"/>
              <a:ext cx="873105" cy="722164"/>
            </a:xfrm>
            <a:prstGeom prst="rect">
              <a:avLst/>
            </a:prstGeom>
          </p:spPr>
          <p:txBody>
            <a:bodyPr lIns="50800" tIns="50800" rIns="50800" bIns="50800" rtlCol="0" anchor="ctr"/>
            <a:lstStyle/>
            <a:p>
              <a:pPr algn="ctr">
                <a:lnSpc>
                  <a:spcPts val="2759"/>
                </a:lnSpc>
              </a:pPr>
              <a:r>
                <a:rPr lang="en-US" sz="2299" b="1" spc="21">
                  <a:solidFill>
                    <a:srgbClr val="FFFFFF"/>
                  </a:solidFill>
                  <a:latin typeface="TT Rounds Condensed Bold"/>
                  <a:ea typeface="TT Rounds Condensed Bold"/>
                  <a:cs typeface="TT Rounds Condensed Bold"/>
                  <a:sym typeface="TT Rounds Condensed Bold"/>
                </a:rPr>
                <a:t>4</a:t>
              </a:r>
            </a:p>
          </p:txBody>
        </p:sp>
      </p:grpSp>
      <p:grpSp>
        <p:nvGrpSpPr>
          <p:cNvPr id="49" name="Group 49"/>
          <p:cNvGrpSpPr/>
          <p:nvPr/>
        </p:nvGrpSpPr>
        <p:grpSpPr>
          <a:xfrm>
            <a:off x="3910499" y="4031653"/>
            <a:ext cx="654829" cy="534479"/>
            <a:chOff x="0" y="0"/>
            <a:chExt cx="873105" cy="712639"/>
          </a:xfrm>
        </p:grpSpPr>
        <p:sp>
          <p:nvSpPr>
            <p:cNvPr id="50" name="Freeform 50"/>
            <p:cNvSpPr/>
            <p:nvPr/>
          </p:nvSpPr>
          <p:spPr>
            <a:xfrm>
              <a:off x="0" y="0"/>
              <a:ext cx="873211" cy="712745"/>
            </a:xfrm>
            <a:custGeom>
              <a:avLst/>
              <a:gdLst/>
              <a:ahLst/>
              <a:cxnLst/>
              <a:rect l="l" t="t" r="r" b="b"/>
              <a:pathLst>
                <a:path w="873211" h="712745">
                  <a:moveTo>
                    <a:pt x="0" y="356344"/>
                  </a:moveTo>
                  <a:cubicBezTo>
                    <a:pt x="0" y="159542"/>
                    <a:pt x="195466" y="0"/>
                    <a:pt x="436582" y="0"/>
                  </a:cubicBezTo>
                  <a:cubicBezTo>
                    <a:pt x="677698" y="0"/>
                    <a:pt x="873211" y="159542"/>
                    <a:pt x="873211" y="356344"/>
                  </a:cubicBezTo>
                  <a:cubicBezTo>
                    <a:pt x="873211" y="553146"/>
                    <a:pt x="677698" y="712745"/>
                    <a:pt x="436582" y="712745"/>
                  </a:cubicBezTo>
                  <a:cubicBezTo>
                    <a:pt x="195466" y="712745"/>
                    <a:pt x="0" y="553087"/>
                    <a:pt x="0" y="356344"/>
                  </a:cubicBezTo>
                  <a:close/>
                </a:path>
              </a:pathLst>
            </a:custGeom>
            <a:solidFill>
              <a:srgbClr val="FF6600"/>
            </a:solidFill>
          </p:spPr>
          <p:txBody>
            <a:bodyPr/>
            <a:lstStyle/>
            <a:p>
              <a:endParaRPr lang="en-US"/>
            </a:p>
          </p:txBody>
        </p:sp>
        <p:sp>
          <p:nvSpPr>
            <p:cNvPr id="51" name="TextBox 51"/>
            <p:cNvSpPr txBox="1"/>
            <p:nvPr/>
          </p:nvSpPr>
          <p:spPr>
            <a:xfrm>
              <a:off x="0" y="-9525"/>
              <a:ext cx="873105" cy="722164"/>
            </a:xfrm>
            <a:prstGeom prst="rect">
              <a:avLst/>
            </a:prstGeom>
          </p:spPr>
          <p:txBody>
            <a:bodyPr lIns="50800" tIns="50800" rIns="50800" bIns="50800" rtlCol="0" anchor="ctr"/>
            <a:lstStyle/>
            <a:p>
              <a:pPr algn="ctr">
                <a:lnSpc>
                  <a:spcPts val="2759"/>
                </a:lnSpc>
              </a:pPr>
              <a:r>
                <a:rPr lang="en-US" sz="2299" b="1" spc="21">
                  <a:solidFill>
                    <a:srgbClr val="FFFFFF"/>
                  </a:solidFill>
                  <a:latin typeface="TT Rounds Condensed Bold"/>
                  <a:ea typeface="TT Rounds Condensed Bold"/>
                  <a:cs typeface="TT Rounds Condensed Bold"/>
                  <a:sym typeface="TT Rounds Condensed Bold"/>
                </a:rPr>
                <a:t>5</a:t>
              </a:r>
            </a:p>
          </p:txBody>
        </p:sp>
      </p:grpSp>
      <p:grpSp>
        <p:nvGrpSpPr>
          <p:cNvPr id="52" name="Group 52"/>
          <p:cNvGrpSpPr/>
          <p:nvPr/>
        </p:nvGrpSpPr>
        <p:grpSpPr>
          <a:xfrm>
            <a:off x="12558363" y="5332061"/>
            <a:ext cx="654829" cy="534479"/>
            <a:chOff x="0" y="0"/>
            <a:chExt cx="873105" cy="712639"/>
          </a:xfrm>
        </p:grpSpPr>
        <p:sp>
          <p:nvSpPr>
            <p:cNvPr id="53" name="Freeform 53"/>
            <p:cNvSpPr/>
            <p:nvPr/>
          </p:nvSpPr>
          <p:spPr>
            <a:xfrm>
              <a:off x="0" y="0"/>
              <a:ext cx="873211" cy="712745"/>
            </a:xfrm>
            <a:custGeom>
              <a:avLst/>
              <a:gdLst/>
              <a:ahLst/>
              <a:cxnLst/>
              <a:rect l="l" t="t" r="r" b="b"/>
              <a:pathLst>
                <a:path w="873211" h="712745">
                  <a:moveTo>
                    <a:pt x="0" y="356344"/>
                  </a:moveTo>
                  <a:cubicBezTo>
                    <a:pt x="0" y="159542"/>
                    <a:pt x="195466" y="0"/>
                    <a:pt x="436582" y="0"/>
                  </a:cubicBezTo>
                  <a:cubicBezTo>
                    <a:pt x="677698" y="0"/>
                    <a:pt x="873211" y="159542"/>
                    <a:pt x="873211" y="356344"/>
                  </a:cubicBezTo>
                  <a:cubicBezTo>
                    <a:pt x="873211" y="553146"/>
                    <a:pt x="677698" y="712745"/>
                    <a:pt x="436582" y="712745"/>
                  </a:cubicBezTo>
                  <a:cubicBezTo>
                    <a:pt x="195466" y="712745"/>
                    <a:pt x="0" y="553087"/>
                    <a:pt x="0" y="356344"/>
                  </a:cubicBezTo>
                  <a:close/>
                </a:path>
              </a:pathLst>
            </a:custGeom>
            <a:solidFill>
              <a:srgbClr val="FF6600"/>
            </a:solidFill>
          </p:spPr>
          <p:txBody>
            <a:bodyPr/>
            <a:lstStyle/>
            <a:p>
              <a:endParaRPr lang="en-US"/>
            </a:p>
          </p:txBody>
        </p:sp>
        <p:sp>
          <p:nvSpPr>
            <p:cNvPr id="54" name="TextBox 54"/>
            <p:cNvSpPr txBox="1"/>
            <p:nvPr/>
          </p:nvSpPr>
          <p:spPr>
            <a:xfrm>
              <a:off x="0" y="-9525"/>
              <a:ext cx="873105" cy="722164"/>
            </a:xfrm>
            <a:prstGeom prst="rect">
              <a:avLst/>
            </a:prstGeom>
          </p:spPr>
          <p:txBody>
            <a:bodyPr lIns="50800" tIns="50800" rIns="50800" bIns="50800" rtlCol="0" anchor="ctr"/>
            <a:lstStyle/>
            <a:p>
              <a:pPr algn="ctr">
                <a:lnSpc>
                  <a:spcPts val="2759"/>
                </a:lnSpc>
              </a:pPr>
              <a:r>
                <a:rPr lang="en-US" sz="2299" b="1" spc="21">
                  <a:solidFill>
                    <a:srgbClr val="FFFFFF"/>
                  </a:solidFill>
                  <a:latin typeface="TT Rounds Condensed Bold"/>
                  <a:ea typeface="TT Rounds Condensed Bold"/>
                  <a:cs typeface="TT Rounds Condensed Bold"/>
                  <a:sym typeface="TT Rounds Condensed Bold"/>
                </a:rPr>
                <a:t>7</a:t>
              </a:r>
            </a:p>
          </p:txBody>
        </p:sp>
      </p:grpSp>
      <p:grpSp>
        <p:nvGrpSpPr>
          <p:cNvPr id="55" name="Group 55"/>
          <p:cNvGrpSpPr/>
          <p:nvPr/>
        </p:nvGrpSpPr>
        <p:grpSpPr>
          <a:xfrm>
            <a:off x="9751556" y="5384363"/>
            <a:ext cx="654829" cy="534479"/>
            <a:chOff x="0" y="0"/>
            <a:chExt cx="873105" cy="712639"/>
          </a:xfrm>
        </p:grpSpPr>
        <p:sp>
          <p:nvSpPr>
            <p:cNvPr id="56" name="Freeform 56"/>
            <p:cNvSpPr/>
            <p:nvPr/>
          </p:nvSpPr>
          <p:spPr>
            <a:xfrm>
              <a:off x="0" y="0"/>
              <a:ext cx="873211" cy="712745"/>
            </a:xfrm>
            <a:custGeom>
              <a:avLst/>
              <a:gdLst/>
              <a:ahLst/>
              <a:cxnLst/>
              <a:rect l="l" t="t" r="r" b="b"/>
              <a:pathLst>
                <a:path w="873211" h="712745">
                  <a:moveTo>
                    <a:pt x="0" y="356344"/>
                  </a:moveTo>
                  <a:cubicBezTo>
                    <a:pt x="0" y="159542"/>
                    <a:pt x="195466" y="0"/>
                    <a:pt x="436582" y="0"/>
                  </a:cubicBezTo>
                  <a:cubicBezTo>
                    <a:pt x="677698" y="0"/>
                    <a:pt x="873211" y="159542"/>
                    <a:pt x="873211" y="356344"/>
                  </a:cubicBezTo>
                  <a:cubicBezTo>
                    <a:pt x="873211" y="553146"/>
                    <a:pt x="677698" y="712745"/>
                    <a:pt x="436582" y="712745"/>
                  </a:cubicBezTo>
                  <a:cubicBezTo>
                    <a:pt x="195466" y="712745"/>
                    <a:pt x="0" y="553087"/>
                    <a:pt x="0" y="356344"/>
                  </a:cubicBezTo>
                  <a:close/>
                </a:path>
              </a:pathLst>
            </a:custGeom>
            <a:solidFill>
              <a:srgbClr val="FF6600"/>
            </a:solidFill>
          </p:spPr>
          <p:txBody>
            <a:bodyPr/>
            <a:lstStyle/>
            <a:p>
              <a:endParaRPr lang="en-US"/>
            </a:p>
          </p:txBody>
        </p:sp>
        <p:sp>
          <p:nvSpPr>
            <p:cNvPr id="57" name="TextBox 57"/>
            <p:cNvSpPr txBox="1"/>
            <p:nvPr/>
          </p:nvSpPr>
          <p:spPr>
            <a:xfrm>
              <a:off x="0" y="-9525"/>
              <a:ext cx="873105" cy="722164"/>
            </a:xfrm>
            <a:prstGeom prst="rect">
              <a:avLst/>
            </a:prstGeom>
          </p:spPr>
          <p:txBody>
            <a:bodyPr lIns="50800" tIns="50800" rIns="50800" bIns="50800" rtlCol="0" anchor="ctr"/>
            <a:lstStyle/>
            <a:p>
              <a:pPr algn="ctr">
                <a:lnSpc>
                  <a:spcPts val="2759"/>
                </a:lnSpc>
              </a:pPr>
              <a:r>
                <a:rPr lang="en-US" sz="2299" b="1" spc="21">
                  <a:solidFill>
                    <a:srgbClr val="FFFFFF"/>
                  </a:solidFill>
                  <a:latin typeface="TT Rounds Condensed Bold"/>
                  <a:ea typeface="TT Rounds Condensed Bold"/>
                  <a:cs typeface="TT Rounds Condensed Bold"/>
                  <a:sym typeface="TT Rounds Condensed Bold"/>
                </a:rPr>
                <a:t>8</a:t>
              </a:r>
            </a:p>
          </p:txBody>
        </p:sp>
      </p:grpSp>
      <p:grpSp>
        <p:nvGrpSpPr>
          <p:cNvPr id="58" name="Group 58"/>
          <p:cNvGrpSpPr/>
          <p:nvPr/>
        </p:nvGrpSpPr>
        <p:grpSpPr>
          <a:xfrm>
            <a:off x="6849002" y="5436665"/>
            <a:ext cx="654829" cy="534479"/>
            <a:chOff x="0" y="0"/>
            <a:chExt cx="873105" cy="712639"/>
          </a:xfrm>
        </p:grpSpPr>
        <p:sp>
          <p:nvSpPr>
            <p:cNvPr id="59" name="Freeform 59"/>
            <p:cNvSpPr/>
            <p:nvPr/>
          </p:nvSpPr>
          <p:spPr>
            <a:xfrm>
              <a:off x="0" y="0"/>
              <a:ext cx="873211" cy="712745"/>
            </a:xfrm>
            <a:custGeom>
              <a:avLst/>
              <a:gdLst/>
              <a:ahLst/>
              <a:cxnLst/>
              <a:rect l="l" t="t" r="r" b="b"/>
              <a:pathLst>
                <a:path w="873211" h="712745">
                  <a:moveTo>
                    <a:pt x="0" y="356344"/>
                  </a:moveTo>
                  <a:cubicBezTo>
                    <a:pt x="0" y="159542"/>
                    <a:pt x="195466" y="0"/>
                    <a:pt x="436582" y="0"/>
                  </a:cubicBezTo>
                  <a:cubicBezTo>
                    <a:pt x="677698" y="0"/>
                    <a:pt x="873211" y="159542"/>
                    <a:pt x="873211" y="356344"/>
                  </a:cubicBezTo>
                  <a:cubicBezTo>
                    <a:pt x="873211" y="553146"/>
                    <a:pt x="677698" y="712745"/>
                    <a:pt x="436582" y="712745"/>
                  </a:cubicBezTo>
                  <a:cubicBezTo>
                    <a:pt x="195466" y="712745"/>
                    <a:pt x="0" y="553087"/>
                    <a:pt x="0" y="356344"/>
                  </a:cubicBezTo>
                  <a:close/>
                </a:path>
              </a:pathLst>
            </a:custGeom>
            <a:solidFill>
              <a:srgbClr val="FF6600"/>
            </a:solidFill>
          </p:spPr>
          <p:txBody>
            <a:bodyPr/>
            <a:lstStyle/>
            <a:p>
              <a:endParaRPr lang="en-US"/>
            </a:p>
          </p:txBody>
        </p:sp>
        <p:sp>
          <p:nvSpPr>
            <p:cNvPr id="60" name="TextBox 60"/>
            <p:cNvSpPr txBox="1"/>
            <p:nvPr/>
          </p:nvSpPr>
          <p:spPr>
            <a:xfrm>
              <a:off x="0" y="-9525"/>
              <a:ext cx="873105" cy="722164"/>
            </a:xfrm>
            <a:prstGeom prst="rect">
              <a:avLst/>
            </a:prstGeom>
          </p:spPr>
          <p:txBody>
            <a:bodyPr lIns="50800" tIns="50800" rIns="50800" bIns="50800" rtlCol="0" anchor="ctr"/>
            <a:lstStyle/>
            <a:p>
              <a:pPr algn="ctr">
                <a:lnSpc>
                  <a:spcPts val="2759"/>
                </a:lnSpc>
              </a:pPr>
              <a:r>
                <a:rPr lang="en-US" sz="2299" b="1" spc="21">
                  <a:solidFill>
                    <a:srgbClr val="FFFFFF"/>
                  </a:solidFill>
                  <a:latin typeface="TT Rounds Condensed Bold"/>
                  <a:ea typeface="TT Rounds Condensed Bold"/>
                  <a:cs typeface="TT Rounds Condensed Bold"/>
                  <a:sym typeface="TT Rounds Condensed Bold"/>
                </a:rPr>
                <a:t>9</a:t>
              </a:r>
            </a:p>
          </p:txBody>
        </p:sp>
      </p:grpSp>
      <p:grpSp>
        <p:nvGrpSpPr>
          <p:cNvPr id="61" name="Group 61"/>
          <p:cNvGrpSpPr/>
          <p:nvPr/>
        </p:nvGrpSpPr>
        <p:grpSpPr>
          <a:xfrm>
            <a:off x="3805724" y="5436665"/>
            <a:ext cx="654829" cy="534479"/>
            <a:chOff x="0" y="0"/>
            <a:chExt cx="873105" cy="712639"/>
          </a:xfrm>
        </p:grpSpPr>
        <p:sp>
          <p:nvSpPr>
            <p:cNvPr id="62" name="Freeform 62"/>
            <p:cNvSpPr/>
            <p:nvPr/>
          </p:nvSpPr>
          <p:spPr>
            <a:xfrm>
              <a:off x="0" y="0"/>
              <a:ext cx="873211" cy="712745"/>
            </a:xfrm>
            <a:custGeom>
              <a:avLst/>
              <a:gdLst/>
              <a:ahLst/>
              <a:cxnLst/>
              <a:rect l="l" t="t" r="r" b="b"/>
              <a:pathLst>
                <a:path w="873211" h="712745">
                  <a:moveTo>
                    <a:pt x="0" y="356344"/>
                  </a:moveTo>
                  <a:cubicBezTo>
                    <a:pt x="0" y="159542"/>
                    <a:pt x="195466" y="0"/>
                    <a:pt x="436582" y="0"/>
                  </a:cubicBezTo>
                  <a:cubicBezTo>
                    <a:pt x="677698" y="0"/>
                    <a:pt x="873211" y="159542"/>
                    <a:pt x="873211" y="356344"/>
                  </a:cubicBezTo>
                  <a:cubicBezTo>
                    <a:pt x="873211" y="553146"/>
                    <a:pt x="677698" y="712745"/>
                    <a:pt x="436582" y="712745"/>
                  </a:cubicBezTo>
                  <a:cubicBezTo>
                    <a:pt x="195466" y="712745"/>
                    <a:pt x="0" y="553087"/>
                    <a:pt x="0" y="356344"/>
                  </a:cubicBezTo>
                  <a:close/>
                </a:path>
              </a:pathLst>
            </a:custGeom>
            <a:solidFill>
              <a:srgbClr val="FF6600"/>
            </a:solidFill>
          </p:spPr>
          <p:txBody>
            <a:bodyPr/>
            <a:lstStyle/>
            <a:p>
              <a:endParaRPr lang="en-US"/>
            </a:p>
          </p:txBody>
        </p:sp>
        <p:sp>
          <p:nvSpPr>
            <p:cNvPr id="63" name="TextBox 63"/>
            <p:cNvSpPr txBox="1"/>
            <p:nvPr/>
          </p:nvSpPr>
          <p:spPr>
            <a:xfrm>
              <a:off x="0" y="-9525"/>
              <a:ext cx="873105" cy="722164"/>
            </a:xfrm>
            <a:prstGeom prst="rect">
              <a:avLst/>
            </a:prstGeom>
          </p:spPr>
          <p:txBody>
            <a:bodyPr lIns="50800" tIns="50800" rIns="50800" bIns="50800" rtlCol="0" anchor="ctr"/>
            <a:lstStyle/>
            <a:p>
              <a:pPr algn="ctr">
                <a:lnSpc>
                  <a:spcPts val="2759"/>
                </a:lnSpc>
              </a:pPr>
              <a:r>
                <a:rPr lang="en-US" sz="2299" b="1" spc="21">
                  <a:solidFill>
                    <a:srgbClr val="FFFFFF"/>
                  </a:solidFill>
                  <a:latin typeface="TT Rounds Condensed Bold"/>
                  <a:ea typeface="TT Rounds Condensed Bold"/>
                  <a:cs typeface="TT Rounds Condensed Bold"/>
                  <a:sym typeface="TT Rounds Condensed Bold"/>
                </a:rPr>
                <a:t>10</a:t>
              </a:r>
            </a:p>
          </p:txBody>
        </p:sp>
      </p:grpSp>
      <p:grpSp>
        <p:nvGrpSpPr>
          <p:cNvPr id="64" name="Group 64"/>
          <p:cNvGrpSpPr/>
          <p:nvPr/>
        </p:nvGrpSpPr>
        <p:grpSpPr>
          <a:xfrm>
            <a:off x="12669817" y="7341543"/>
            <a:ext cx="654829" cy="534479"/>
            <a:chOff x="0" y="0"/>
            <a:chExt cx="873105" cy="712639"/>
          </a:xfrm>
        </p:grpSpPr>
        <p:sp>
          <p:nvSpPr>
            <p:cNvPr id="65" name="Freeform 65"/>
            <p:cNvSpPr/>
            <p:nvPr/>
          </p:nvSpPr>
          <p:spPr>
            <a:xfrm>
              <a:off x="0" y="0"/>
              <a:ext cx="873211" cy="712745"/>
            </a:xfrm>
            <a:custGeom>
              <a:avLst/>
              <a:gdLst/>
              <a:ahLst/>
              <a:cxnLst/>
              <a:rect l="l" t="t" r="r" b="b"/>
              <a:pathLst>
                <a:path w="873211" h="712745">
                  <a:moveTo>
                    <a:pt x="0" y="356344"/>
                  </a:moveTo>
                  <a:cubicBezTo>
                    <a:pt x="0" y="159542"/>
                    <a:pt x="195466" y="0"/>
                    <a:pt x="436582" y="0"/>
                  </a:cubicBezTo>
                  <a:cubicBezTo>
                    <a:pt x="677698" y="0"/>
                    <a:pt x="873211" y="159542"/>
                    <a:pt x="873211" y="356344"/>
                  </a:cubicBezTo>
                  <a:cubicBezTo>
                    <a:pt x="873211" y="553146"/>
                    <a:pt x="677698" y="712745"/>
                    <a:pt x="436582" y="712745"/>
                  </a:cubicBezTo>
                  <a:cubicBezTo>
                    <a:pt x="195466" y="712745"/>
                    <a:pt x="0" y="553087"/>
                    <a:pt x="0" y="356344"/>
                  </a:cubicBezTo>
                  <a:close/>
                </a:path>
              </a:pathLst>
            </a:custGeom>
            <a:solidFill>
              <a:srgbClr val="FF6600"/>
            </a:solidFill>
          </p:spPr>
          <p:txBody>
            <a:bodyPr/>
            <a:lstStyle/>
            <a:p>
              <a:endParaRPr lang="en-US"/>
            </a:p>
          </p:txBody>
        </p:sp>
        <p:sp>
          <p:nvSpPr>
            <p:cNvPr id="66" name="TextBox 66"/>
            <p:cNvSpPr txBox="1"/>
            <p:nvPr/>
          </p:nvSpPr>
          <p:spPr>
            <a:xfrm>
              <a:off x="0" y="-9525"/>
              <a:ext cx="873105" cy="722164"/>
            </a:xfrm>
            <a:prstGeom prst="rect">
              <a:avLst/>
            </a:prstGeom>
          </p:spPr>
          <p:txBody>
            <a:bodyPr lIns="50800" tIns="50800" rIns="50800" bIns="50800" rtlCol="0" anchor="ctr"/>
            <a:lstStyle/>
            <a:p>
              <a:pPr algn="ctr">
                <a:lnSpc>
                  <a:spcPts val="2759"/>
                </a:lnSpc>
              </a:pPr>
              <a:r>
                <a:rPr lang="en-US" sz="2299" b="1" spc="21">
                  <a:solidFill>
                    <a:srgbClr val="FFFFFF"/>
                  </a:solidFill>
                  <a:latin typeface="TT Rounds Condensed Bold"/>
                  <a:ea typeface="TT Rounds Condensed Bold"/>
                  <a:cs typeface="TT Rounds Condensed Bold"/>
                  <a:sym typeface="TT Rounds Condensed Bold"/>
                </a:rPr>
                <a:t>12</a:t>
              </a:r>
            </a:p>
          </p:txBody>
        </p:sp>
      </p:grpSp>
      <p:grpSp>
        <p:nvGrpSpPr>
          <p:cNvPr id="67" name="Group 67"/>
          <p:cNvGrpSpPr/>
          <p:nvPr/>
        </p:nvGrpSpPr>
        <p:grpSpPr>
          <a:xfrm>
            <a:off x="9685965" y="7341543"/>
            <a:ext cx="654829" cy="534479"/>
            <a:chOff x="0" y="0"/>
            <a:chExt cx="873105" cy="712639"/>
          </a:xfrm>
        </p:grpSpPr>
        <p:sp>
          <p:nvSpPr>
            <p:cNvPr id="68" name="Freeform 68"/>
            <p:cNvSpPr/>
            <p:nvPr/>
          </p:nvSpPr>
          <p:spPr>
            <a:xfrm>
              <a:off x="0" y="0"/>
              <a:ext cx="873211" cy="712745"/>
            </a:xfrm>
            <a:custGeom>
              <a:avLst/>
              <a:gdLst/>
              <a:ahLst/>
              <a:cxnLst/>
              <a:rect l="l" t="t" r="r" b="b"/>
              <a:pathLst>
                <a:path w="873211" h="712745">
                  <a:moveTo>
                    <a:pt x="0" y="356344"/>
                  </a:moveTo>
                  <a:cubicBezTo>
                    <a:pt x="0" y="159542"/>
                    <a:pt x="195466" y="0"/>
                    <a:pt x="436582" y="0"/>
                  </a:cubicBezTo>
                  <a:cubicBezTo>
                    <a:pt x="677698" y="0"/>
                    <a:pt x="873211" y="159542"/>
                    <a:pt x="873211" y="356344"/>
                  </a:cubicBezTo>
                  <a:cubicBezTo>
                    <a:pt x="873211" y="553146"/>
                    <a:pt x="677698" y="712745"/>
                    <a:pt x="436582" y="712745"/>
                  </a:cubicBezTo>
                  <a:cubicBezTo>
                    <a:pt x="195466" y="712745"/>
                    <a:pt x="0" y="553087"/>
                    <a:pt x="0" y="356344"/>
                  </a:cubicBezTo>
                  <a:close/>
                </a:path>
              </a:pathLst>
            </a:custGeom>
            <a:solidFill>
              <a:srgbClr val="FF6600"/>
            </a:solidFill>
          </p:spPr>
          <p:txBody>
            <a:bodyPr/>
            <a:lstStyle/>
            <a:p>
              <a:endParaRPr lang="en-US"/>
            </a:p>
          </p:txBody>
        </p:sp>
        <p:sp>
          <p:nvSpPr>
            <p:cNvPr id="69" name="TextBox 69"/>
            <p:cNvSpPr txBox="1"/>
            <p:nvPr/>
          </p:nvSpPr>
          <p:spPr>
            <a:xfrm>
              <a:off x="0" y="-9525"/>
              <a:ext cx="873105" cy="722164"/>
            </a:xfrm>
            <a:prstGeom prst="rect">
              <a:avLst/>
            </a:prstGeom>
          </p:spPr>
          <p:txBody>
            <a:bodyPr lIns="50800" tIns="50800" rIns="50800" bIns="50800" rtlCol="0" anchor="ctr"/>
            <a:lstStyle/>
            <a:p>
              <a:pPr algn="ctr">
                <a:lnSpc>
                  <a:spcPts val="2759"/>
                </a:lnSpc>
              </a:pPr>
              <a:r>
                <a:rPr lang="en-US" sz="2299" b="1" spc="21">
                  <a:solidFill>
                    <a:srgbClr val="FFFFFF"/>
                  </a:solidFill>
                  <a:latin typeface="TT Rounds Condensed Bold"/>
                  <a:ea typeface="TT Rounds Condensed Bold"/>
                  <a:cs typeface="TT Rounds Condensed Bold"/>
                  <a:sym typeface="TT Rounds Condensed Bold"/>
                </a:rPr>
                <a:t>13</a:t>
              </a:r>
            </a:p>
          </p:txBody>
        </p:sp>
      </p:grpSp>
      <p:grpSp>
        <p:nvGrpSpPr>
          <p:cNvPr id="70" name="Group 70"/>
          <p:cNvGrpSpPr/>
          <p:nvPr/>
        </p:nvGrpSpPr>
        <p:grpSpPr>
          <a:xfrm>
            <a:off x="6633612" y="7341543"/>
            <a:ext cx="654829" cy="534479"/>
            <a:chOff x="0" y="0"/>
            <a:chExt cx="873105" cy="712639"/>
          </a:xfrm>
        </p:grpSpPr>
        <p:sp>
          <p:nvSpPr>
            <p:cNvPr id="71" name="Freeform 71"/>
            <p:cNvSpPr/>
            <p:nvPr/>
          </p:nvSpPr>
          <p:spPr>
            <a:xfrm>
              <a:off x="0" y="0"/>
              <a:ext cx="873211" cy="712745"/>
            </a:xfrm>
            <a:custGeom>
              <a:avLst/>
              <a:gdLst/>
              <a:ahLst/>
              <a:cxnLst/>
              <a:rect l="l" t="t" r="r" b="b"/>
              <a:pathLst>
                <a:path w="873211" h="712745">
                  <a:moveTo>
                    <a:pt x="0" y="356344"/>
                  </a:moveTo>
                  <a:cubicBezTo>
                    <a:pt x="0" y="159542"/>
                    <a:pt x="195466" y="0"/>
                    <a:pt x="436582" y="0"/>
                  </a:cubicBezTo>
                  <a:cubicBezTo>
                    <a:pt x="677698" y="0"/>
                    <a:pt x="873211" y="159542"/>
                    <a:pt x="873211" y="356344"/>
                  </a:cubicBezTo>
                  <a:cubicBezTo>
                    <a:pt x="873211" y="553146"/>
                    <a:pt x="677698" y="712745"/>
                    <a:pt x="436582" y="712745"/>
                  </a:cubicBezTo>
                  <a:cubicBezTo>
                    <a:pt x="195466" y="712745"/>
                    <a:pt x="0" y="553087"/>
                    <a:pt x="0" y="356344"/>
                  </a:cubicBezTo>
                  <a:close/>
                </a:path>
              </a:pathLst>
            </a:custGeom>
            <a:solidFill>
              <a:srgbClr val="FF6600"/>
            </a:solidFill>
          </p:spPr>
          <p:txBody>
            <a:bodyPr/>
            <a:lstStyle/>
            <a:p>
              <a:endParaRPr lang="en-US"/>
            </a:p>
          </p:txBody>
        </p:sp>
        <p:sp>
          <p:nvSpPr>
            <p:cNvPr id="72" name="TextBox 72"/>
            <p:cNvSpPr txBox="1"/>
            <p:nvPr/>
          </p:nvSpPr>
          <p:spPr>
            <a:xfrm>
              <a:off x="0" y="-9525"/>
              <a:ext cx="873105" cy="722164"/>
            </a:xfrm>
            <a:prstGeom prst="rect">
              <a:avLst/>
            </a:prstGeom>
          </p:spPr>
          <p:txBody>
            <a:bodyPr lIns="50800" tIns="50800" rIns="50800" bIns="50800" rtlCol="0" anchor="ctr"/>
            <a:lstStyle/>
            <a:p>
              <a:pPr algn="ctr">
                <a:lnSpc>
                  <a:spcPts val="2759"/>
                </a:lnSpc>
              </a:pPr>
              <a:r>
                <a:rPr lang="en-US" sz="2299" b="1" spc="21">
                  <a:solidFill>
                    <a:srgbClr val="FFFFFF"/>
                  </a:solidFill>
                  <a:latin typeface="TT Rounds Condensed Bold"/>
                  <a:ea typeface="TT Rounds Condensed Bold"/>
                  <a:cs typeface="TT Rounds Condensed Bold"/>
                  <a:sym typeface="TT Rounds Condensed Bold"/>
                </a:rPr>
                <a:t>14</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1" name="TextBox 11"/>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تاريخ تطور نموذج الأعمال </a:t>
            </a:r>
          </a:p>
        </p:txBody>
      </p:sp>
      <p:grpSp>
        <p:nvGrpSpPr>
          <p:cNvPr id="12" name="Group 12"/>
          <p:cNvGrpSpPr/>
          <p:nvPr/>
        </p:nvGrpSpPr>
        <p:grpSpPr>
          <a:xfrm>
            <a:off x="2160651" y="2258261"/>
            <a:ext cx="14120947" cy="4517970"/>
            <a:chOff x="0" y="0"/>
            <a:chExt cx="3719097" cy="1189918"/>
          </a:xfrm>
        </p:grpSpPr>
        <p:sp>
          <p:nvSpPr>
            <p:cNvPr id="13" name="Freeform 13"/>
            <p:cNvSpPr/>
            <p:nvPr/>
          </p:nvSpPr>
          <p:spPr>
            <a:xfrm>
              <a:off x="0" y="0"/>
              <a:ext cx="3719097" cy="1189918"/>
            </a:xfrm>
            <a:custGeom>
              <a:avLst/>
              <a:gdLst/>
              <a:ahLst/>
              <a:cxnLst/>
              <a:rect l="l" t="t" r="r" b="b"/>
              <a:pathLst>
                <a:path w="3719097" h="1189918">
                  <a:moveTo>
                    <a:pt x="16996" y="0"/>
                  </a:moveTo>
                  <a:lnTo>
                    <a:pt x="3702101" y="0"/>
                  </a:lnTo>
                  <a:cubicBezTo>
                    <a:pt x="3706609" y="0"/>
                    <a:pt x="3710932" y="1791"/>
                    <a:pt x="3714119" y="4978"/>
                  </a:cubicBezTo>
                  <a:cubicBezTo>
                    <a:pt x="3717306" y="8165"/>
                    <a:pt x="3719097" y="12488"/>
                    <a:pt x="3719097" y="16996"/>
                  </a:cubicBezTo>
                  <a:lnTo>
                    <a:pt x="3719097" y="1172922"/>
                  </a:lnTo>
                  <a:cubicBezTo>
                    <a:pt x="3719097" y="1177430"/>
                    <a:pt x="3717306" y="1181753"/>
                    <a:pt x="3714119" y="1184940"/>
                  </a:cubicBezTo>
                  <a:cubicBezTo>
                    <a:pt x="3710932" y="1188127"/>
                    <a:pt x="3706609" y="1189918"/>
                    <a:pt x="3702101" y="1189918"/>
                  </a:cubicBezTo>
                  <a:lnTo>
                    <a:pt x="16996" y="1189918"/>
                  </a:lnTo>
                  <a:cubicBezTo>
                    <a:pt x="7609" y="1189918"/>
                    <a:pt x="0" y="1182309"/>
                    <a:pt x="0" y="1172922"/>
                  </a:cubicBezTo>
                  <a:lnTo>
                    <a:pt x="0" y="16996"/>
                  </a:lnTo>
                  <a:cubicBezTo>
                    <a:pt x="0" y="12488"/>
                    <a:pt x="1791" y="8165"/>
                    <a:pt x="4978" y="4978"/>
                  </a:cubicBezTo>
                  <a:cubicBezTo>
                    <a:pt x="8165" y="1791"/>
                    <a:pt x="12488" y="0"/>
                    <a:pt x="16996" y="0"/>
                  </a:cubicBezTo>
                  <a:close/>
                </a:path>
              </a:pathLst>
            </a:custGeom>
            <a:solidFill>
              <a:srgbClr val="F2F2F2"/>
            </a:solidFill>
            <a:ln w="19050" cap="rnd">
              <a:solidFill>
                <a:srgbClr val="00B050"/>
              </a:solidFill>
              <a:prstDash val="lgDash"/>
              <a:round/>
            </a:ln>
          </p:spPr>
          <p:txBody>
            <a:bodyPr/>
            <a:lstStyle/>
            <a:p>
              <a:endParaRPr lang="en-US"/>
            </a:p>
          </p:txBody>
        </p:sp>
        <p:sp>
          <p:nvSpPr>
            <p:cNvPr id="14" name="TextBox 14"/>
            <p:cNvSpPr txBox="1"/>
            <p:nvPr/>
          </p:nvSpPr>
          <p:spPr>
            <a:xfrm>
              <a:off x="0" y="-9525"/>
              <a:ext cx="3719097" cy="1199443"/>
            </a:xfrm>
            <a:prstGeom prst="rect">
              <a:avLst/>
            </a:prstGeom>
          </p:spPr>
          <p:txBody>
            <a:bodyPr lIns="50800" tIns="50800" rIns="50800" bIns="50800" rtlCol="0" anchor="ctr"/>
            <a:lstStyle/>
            <a:p>
              <a:pPr algn="ctr">
                <a:lnSpc>
                  <a:spcPts val="2160"/>
                </a:lnSpc>
              </a:pPr>
              <a:endParaRPr/>
            </a:p>
          </p:txBody>
        </p:sp>
      </p:grpSp>
      <p:sp>
        <p:nvSpPr>
          <p:cNvPr id="15" name="TextBox 15"/>
          <p:cNvSpPr txBox="1"/>
          <p:nvPr/>
        </p:nvSpPr>
        <p:spPr>
          <a:xfrm>
            <a:off x="2484192" y="2465494"/>
            <a:ext cx="13487182" cy="4028808"/>
          </a:xfrm>
          <a:prstGeom prst="rect">
            <a:avLst/>
          </a:prstGeom>
        </p:spPr>
        <p:txBody>
          <a:bodyPr lIns="0" tIns="0" rIns="0" bIns="0" rtlCol="0" anchor="t">
            <a:spAutoFit/>
          </a:bodyPr>
          <a:lstStyle/>
          <a:p>
            <a:pPr algn="r" rtl="1">
              <a:lnSpc>
                <a:spcPts val="4556"/>
              </a:lnSpc>
            </a:pPr>
            <a:r>
              <a:rPr lang="ar-EG" sz="2795" b="1" spc="27">
                <a:solidFill>
                  <a:srgbClr val="000000"/>
                </a:solidFill>
                <a:latin typeface="Almarai Bold"/>
                <a:ea typeface="Almarai Bold"/>
                <a:cs typeface="Almarai Bold"/>
                <a:sym typeface="Almarai Bold"/>
                <a:rtl/>
              </a:rPr>
              <a:t>تاريخيًا فقد ظهرت عدة نماذج أعمال متنوعة تم تطبيقها في أرض الواقع بنجاح وأصبحت دليلًا لعدد من الشركات في أنحاء العالم, نستعرض أهمها فيما يلي: </a:t>
            </a:r>
          </a:p>
          <a:p>
            <a:pPr algn="r" rtl="1">
              <a:lnSpc>
                <a:spcPts val="4556"/>
              </a:lnSpc>
            </a:pPr>
            <a:r>
              <a:rPr lang="en-US" sz="2795" b="1" spc="27">
                <a:solidFill>
                  <a:srgbClr val="FF6600"/>
                </a:solidFill>
                <a:latin typeface="Almarai Bold"/>
                <a:ea typeface="Almarai Bold"/>
                <a:cs typeface="Almarai Bold"/>
                <a:sym typeface="Almarai Bold"/>
              </a:rPr>
              <a:t>1</a:t>
            </a:r>
            <a:r>
              <a:rPr lang="ar-EG" sz="2795" b="1" spc="27">
                <a:solidFill>
                  <a:srgbClr val="FF6600"/>
                </a:solidFill>
                <a:latin typeface="Almarai Bold"/>
                <a:ea typeface="Almarai Bold"/>
                <a:cs typeface="Almarai Bold"/>
                <a:sym typeface="Almarai Bold"/>
                <a:rtl/>
              </a:rPr>
              <a:t>- نموذج المُجمع </a:t>
            </a:r>
          </a:p>
          <a:p>
            <a:pPr algn="r" rtl="1">
              <a:lnSpc>
                <a:spcPts val="4556"/>
              </a:lnSpc>
            </a:pPr>
            <a:r>
              <a:rPr lang="ar-EG" sz="2795" b="1" spc="27">
                <a:solidFill>
                  <a:srgbClr val="000000"/>
                </a:solidFill>
                <a:latin typeface="Almarai Bold"/>
                <a:ea typeface="Almarai Bold"/>
                <a:cs typeface="Almarai Bold"/>
                <a:sym typeface="Almarai Bold"/>
                <a:rtl/>
              </a:rPr>
              <a:t>من نماذج العمل التي تم تطويرها حديثًا , يكون فيه للشركة العديد من مقدمي الخدمة من ذوي الكفاءات الملائمة يقومون ببيع خدماتهم تحت علامتها التجارية. </a:t>
            </a:r>
          </a:p>
          <a:p>
            <a:pPr algn="r" rtl="1">
              <a:lnSpc>
                <a:spcPts val="4556"/>
              </a:lnSpc>
            </a:pPr>
            <a:r>
              <a:rPr lang="ar-EG" sz="2795" b="1" spc="27">
                <a:solidFill>
                  <a:srgbClr val="000000"/>
                </a:solidFill>
                <a:latin typeface="Almarai Bold"/>
                <a:ea typeface="Almarai Bold"/>
                <a:cs typeface="Almarai Bold"/>
                <a:sym typeface="Almarai Bold"/>
                <a:rtl/>
              </a:rPr>
              <a:t>المبلغ المكتسب يقسم بينهم في شكل عمولات. </a:t>
            </a:r>
          </a:p>
          <a:p>
            <a:pPr algn="r" rtl="1">
              <a:lnSpc>
                <a:spcPts val="4556"/>
              </a:lnSpc>
            </a:pPr>
            <a:endParaRPr lang="ar-EG" sz="2795" b="1" spc="27">
              <a:solidFill>
                <a:srgbClr val="000000"/>
              </a:solidFill>
              <a:latin typeface="Almarai Bold"/>
              <a:ea typeface="Almarai Bold"/>
              <a:cs typeface="Almarai Bold"/>
              <a:sym typeface="Almarai Bold"/>
              <a:rtl/>
            </a:endParaRPr>
          </a:p>
        </p:txBody>
      </p:sp>
      <p:sp>
        <p:nvSpPr>
          <p:cNvPr id="16" name="Freeform 16" descr="A picture containing drawing  Description automatically generated"/>
          <p:cNvSpPr/>
          <p:nvPr/>
        </p:nvSpPr>
        <p:spPr>
          <a:xfrm>
            <a:off x="7860951" y="7116610"/>
            <a:ext cx="2733663" cy="1819128"/>
          </a:xfrm>
          <a:custGeom>
            <a:avLst/>
            <a:gdLst/>
            <a:ahLst/>
            <a:cxnLst/>
            <a:rect l="l" t="t" r="r" b="b"/>
            <a:pathLst>
              <a:path w="2733663" h="1819128">
                <a:moveTo>
                  <a:pt x="0" y="0"/>
                </a:moveTo>
                <a:lnTo>
                  <a:pt x="2733663" y="0"/>
                </a:lnTo>
                <a:lnTo>
                  <a:pt x="2733663" y="1819128"/>
                </a:lnTo>
                <a:lnTo>
                  <a:pt x="0" y="1819128"/>
                </a:lnTo>
                <a:lnTo>
                  <a:pt x="0" y="0"/>
                </a:lnTo>
                <a:close/>
              </a:path>
            </a:pathLst>
          </a:custGeom>
          <a:blipFill>
            <a:blip r:embed="rId6"/>
            <a:stretch>
              <a:fillRect/>
            </a:stretch>
          </a:blipFill>
        </p:spPr>
        <p:txBody>
          <a:bodyPr/>
          <a:lstStyle/>
          <a:p>
            <a:endParaRPr lang="en-US"/>
          </a:p>
        </p:txBody>
      </p:sp>
      <p:sp>
        <p:nvSpPr>
          <p:cNvPr id="17" name="Freeform 17"/>
          <p:cNvSpPr/>
          <p:nvPr/>
        </p:nvSpPr>
        <p:spPr>
          <a:xfrm>
            <a:off x="2947816" y="7116610"/>
            <a:ext cx="3291081" cy="1730519"/>
          </a:xfrm>
          <a:custGeom>
            <a:avLst/>
            <a:gdLst/>
            <a:ahLst/>
            <a:cxnLst/>
            <a:rect l="l" t="t" r="r" b="b"/>
            <a:pathLst>
              <a:path w="3291081" h="1730519">
                <a:moveTo>
                  <a:pt x="0" y="0"/>
                </a:moveTo>
                <a:lnTo>
                  <a:pt x="3291081" y="0"/>
                </a:lnTo>
                <a:lnTo>
                  <a:pt x="3291081" y="1730519"/>
                </a:lnTo>
                <a:lnTo>
                  <a:pt x="0" y="1730519"/>
                </a:lnTo>
                <a:lnTo>
                  <a:pt x="0" y="0"/>
                </a:lnTo>
                <a:close/>
              </a:path>
            </a:pathLst>
          </a:custGeom>
          <a:blipFill>
            <a:blip r:embed="rId7"/>
            <a:stretch>
              <a:fillRect/>
            </a:stretch>
          </a:blipFill>
        </p:spPr>
        <p:txBody>
          <a:bodyPr/>
          <a:lstStyle/>
          <a:p>
            <a:endParaRPr lang="en-US"/>
          </a:p>
        </p:txBody>
      </p:sp>
      <p:sp>
        <p:nvSpPr>
          <p:cNvPr id="18" name="Freeform 18" descr="A picture containing drawing  Description automatically generated"/>
          <p:cNvSpPr/>
          <p:nvPr/>
        </p:nvSpPr>
        <p:spPr>
          <a:xfrm>
            <a:off x="11553107" y="7457854"/>
            <a:ext cx="4000020" cy="1048031"/>
          </a:xfrm>
          <a:custGeom>
            <a:avLst/>
            <a:gdLst/>
            <a:ahLst/>
            <a:cxnLst/>
            <a:rect l="l" t="t" r="r" b="b"/>
            <a:pathLst>
              <a:path w="4000020" h="1048031">
                <a:moveTo>
                  <a:pt x="0" y="0"/>
                </a:moveTo>
                <a:lnTo>
                  <a:pt x="4000020" y="0"/>
                </a:lnTo>
                <a:lnTo>
                  <a:pt x="4000020" y="1048031"/>
                </a:lnTo>
                <a:lnTo>
                  <a:pt x="0" y="1048031"/>
                </a:lnTo>
                <a:lnTo>
                  <a:pt x="0" y="0"/>
                </a:lnTo>
                <a:close/>
              </a:path>
            </a:pathLst>
          </a:custGeom>
          <a:blipFill>
            <a:blip r:embed="rId8"/>
            <a:stretch>
              <a:fillRect t="-9339" b="-9339"/>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1" name="TextBox 11"/>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تاريخ تطور نموذج الأعمال </a:t>
            </a:r>
          </a:p>
        </p:txBody>
      </p:sp>
      <p:grpSp>
        <p:nvGrpSpPr>
          <p:cNvPr id="12" name="Group 12"/>
          <p:cNvGrpSpPr/>
          <p:nvPr/>
        </p:nvGrpSpPr>
        <p:grpSpPr>
          <a:xfrm>
            <a:off x="2160651" y="2258261"/>
            <a:ext cx="14120947" cy="4517970"/>
            <a:chOff x="0" y="0"/>
            <a:chExt cx="3719097" cy="1189918"/>
          </a:xfrm>
        </p:grpSpPr>
        <p:sp>
          <p:nvSpPr>
            <p:cNvPr id="13" name="Freeform 13"/>
            <p:cNvSpPr/>
            <p:nvPr/>
          </p:nvSpPr>
          <p:spPr>
            <a:xfrm>
              <a:off x="0" y="0"/>
              <a:ext cx="3719097" cy="1189918"/>
            </a:xfrm>
            <a:custGeom>
              <a:avLst/>
              <a:gdLst/>
              <a:ahLst/>
              <a:cxnLst/>
              <a:rect l="l" t="t" r="r" b="b"/>
              <a:pathLst>
                <a:path w="3719097" h="1189918">
                  <a:moveTo>
                    <a:pt x="16996" y="0"/>
                  </a:moveTo>
                  <a:lnTo>
                    <a:pt x="3702101" y="0"/>
                  </a:lnTo>
                  <a:cubicBezTo>
                    <a:pt x="3706609" y="0"/>
                    <a:pt x="3710932" y="1791"/>
                    <a:pt x="3714119" y="4978"/>
                  </a:cubicBezTo>
                  <a:cubicBezTo>
                    <a:pt x="3717306" y="8165"/>
                    <a:pt x="3719097" y="12488"/>
                    <a:pt x="3719097" y="16996"/>
                  </a:cubicBezTo>
                  <a:lnTo>
                    <a:pt x="3719097" y="1172922"/>
                  </a:lnTo>
                  <a:cubicBezTo>
                    <a:pt x="3719097" y="1177430"/>
                    <a:pt x="3717306" y="1181753"/>
                    <a:pt x="3714119" y="1184940"/>
                  </a:cubicBezTo>
                  <a:cubicBezTo>
                    <a:pt x="3710932" y="1188127"/>
                    <a:pt x="3706609" y="1189918"/>
                    <a:pt x="3702101" y="1189918"/>
                  </a:cubicBezTo>
                  <a:lnTo>
                    <a:pt x="16996" y="1189918"/>
                  </a:lnTo>
                  <a:cubicBezTo>
                    <a:pt x="7609" y="1189918"/>
                    <a:pt x="0" y="1182309"/>
                    <a:pt x="0" y="1172922"/>
                  </a:cubicBezTo>
                  <a:lnTo>
                    <a:pt x="0" y="16996"/>
                  </a:lnTo>
                  <a:cubicBezTo>
                    <a:pt x="0" y="12488"/>
                    <a:pt x="1791" y="8165"/>
                    <a:pt x="4978" y="4978"/>
                  </a:cubicBezTo>
                  <a:cubicBezTo>
                    <a:pt x="8165" y="1791"/>
                    <a:pt x="12488" y="0"/>
                    <a:pt x="16996" y="0"/>
                  </a:cubicBezTo>
                  <a:close/>
                </a:path>
              </a:pathLst>
            </a:custGeom>
            <a:solidFill>
              <a:srgbClr val="F2F2F2"/>
            </a:solidFill>
            <a:ln w="19050" cap="rnd">
              <a:solidFill>
                <a:srgbClr val="00B050"/>
              </a:solidFill>
              <a:prstDash val="lgDash"/>
              <a:round/>
            </a:ln>
          </p:spPr>
          <p:txBody>
            <a:bodyPr/>
            <a:lstStyle/>
            <a:p>
              <a:endParaRPr lang="en-US"/>
            </a:p>
          </p:txBody>
        </p:sp>
        <p:sp>
          <p:nvSpPr>
            <p:cNvPr id="14" name="TextBox 14"/>
            <p:cNvSpPr txBox="1"/>
            <p:nvPr/>
          </p:nvSpPr>
          <p:spPr>
            <a:xfrm>
              <a:off x="0" y="-9525"/>
              <a:ext cx="3719097" cy="1199443"/>
            </a:xfrm>
            <a:prstGeom prst="rect">
              <a:avLst/>
            </a:prstGeom>
          </p:spPr>
          <p:txBody>
            <a:bodyPr lIns="50800" tIns="50800" rIns="50800" bIns="50800" rtlCol="0" anchor="ctr"/>
            <a:lstStyle/>
            <a:p>
              <a:pPr algn="ctr">
                <a:lnSpc>
                  <a:spcPts val="2160"/>
                </a:lnSpc>
              </a:pPr>
              <a:endParaRPr/>
            </a:p>
          </p:txBody>
        </p:sp>
      </p:grpSp>
      <p:sp>
        <p:nvSpPr>
          <p:cNvPr id="15" name="TextBox 15"/>
          <p:cNvSpPr txBox="1"/>
          <p:nvPr/>
        </p:nvSpPr>
        <p:spPr>
          <a:xfrm>
            <a:off x="2484192" y="2465494"/>
            <a:ext cx="13487182" cy="4028808"/>
          </a:xfrm>
          <a:prstGeom prst="rect">
            <a:avLst/>
          </a:prstGeom>
        </p:spPr>
        <p:txBody>
          <a:bodyPr lIns="0" tIns="0" rIns="0" bIns="0" rtlCol="0" anchor="t">
            <a:spAutoFit/>
          </a:bodyPr>
          <a:lstStyle/>
          <a:p>
            <a:pPr algn="r" rtl="1">
              <a:lnSpc>
                <a:spcPts val="4556"/>
              </a:lnSpc>
            </a:pPr>
            <a:r>
              <a:rPr lang="en-US" sz="2795" b="1" spc="27">
                <a:solidFill>
                  <a:srgbClr val="FF6600"/>
                </a:solidFill>
                <a:latin typeface="Almarai Bold"/>
                <a:ea typeface="Almarai Bold"/>
                <a:cs typeface="Almarai Bold"/>
                <a:sym typeface="Almarai Bold"/>
              </a:rPr>
              <a:t>2</a:t>
            </a:r>
            <a:r>
              <a:rPr lang="ar-EG" sz="2795" b="1" spc="27">
                <a:solidFill>
                  <a:srgbClr val="FF6600"/>
                </a:solidFill>
                <a:latin typeface="Almarai Bold"/>
                <a:ea typeface="Almarai Bold"/>
                <a:cs typeface="Almarai Bold"/>
                <a:sym typeface="Almarai Bold"/>
                <a:rtl/>
              </a:rPr>
              <a:t>- نموذج الذيل الطويل:</a:t>
            </a:r>
          </a:p>
          <a:p>
            <a:pPr algn="r" rtl="1">
              <a:lnSpc>
                <a:spcPts val="4556"/>
              </a:lnSpc>
            </a:pPr>
            <a:r>
              <a:rPr lang="ar-EG" sz="2795" b="1" spc="27">
                <a:solidFill>
                  <a:srgbClr val="000000"/>
                </a:solidFill>
                <a:latin typeface="Almarai Bold"/>
                <a:ea typeface="Almarai Bold"/>
                <a:cs typeface="Almarai Bold"/>
                <a:sym typeface="Almarai Bold"/>
                <a:rtl/>
              </a:rPr>
              <a:t>يقوم على بيع أنواع محددة وقليلة من السلع ولكن بأعداد كبيرة وتباع بشكل متقطع حيث تستدعي تكاليف تخزين متدنية ومنصات قوية لجعل المحتوى جاهزًا أمام المشترين المهتمين.</a:t>
            </a:r>
          </a:p>
          <a:p>
            <a:pPr algn="r" rtl="1">
              <a:lnSpc>
                <a:spcPts val="4556"/>
              </a:lnSpc>
            </a:pPr>
            <a:r>
              <a:rPr lang="ar-EG" sz="2795" b="1" spc="27">
                <a:solidFill>
                  <a:srgbClr val="000000"/>
                </a:solidFill>
                <a:latin typeface="Almarai Bold"/>
                <a:ea typeface="Almarai Bold"/>
                <a:cs typeface="Almarai Bold"/>
                <a:sym typeface="Almarai Bold"/>
                <a:rtl/>
              </a:rPr>
              <a:t>من أبرز الشركات التي تعمل وفقًا لهذا النموذج يوتيوب </a:t>
            </a:r>
            <a:r>
              <a:rPr lang="en-US" sz="2795" b="1" spc="27">
                <a:solidFill>
                  <a:srgbClr val="000000"/>
                </a:solidFill>
                <a:latin typeface="Almarai Bold"/>
                <a:ea typeface="Almarai Bold"/>
                <a:cs typeface="Almarai Bold"/>
                <a:sym typeface="Almarai Bold"/>
              </a:rPr>
              <a:t>YouTube</a:t>
            </a:r>
            <a:r>
              <a:rPr lang="ar-EG" sz="2795" b="1" spc="27">
                <a:solidFill>
                  <a:srgbClr val="000000"/>
                </a:solidFill>
                <a:latin typeface="Almarai Bold"/>
                <a:ea typeface="Almarai Bold"/>
                <a:cs typeface="Almarai Bold"/>
                <a:sym typeface="Almarai Bold"/>
                <a:rtl/>
              </a:rPr>
              <a:t> وإي باي</a:t>
            </a:r>
            <a:r>
              <a:rPr lang="en-US" sz="2795" b="1" spc="27">
                <a:solidFill>
                  <a:srgbClr val="000000"/>
                </a:solidFill>
                <a:latin typeface="Almarai Bold"/>
                <a:ea typeface="Almarai Bold"/>
                <a:cs typeface="Almarai Bold"/>
                <a:sym typeface="Almarai Bold"/>
              </a:rPr>
              <a:t>eBay</a:t>
            </a:r>
            <a:r>
              <a:rPr lang="ar-EG" sz="2795" b="1" spc="27">
                <a:solidFill>
                  <a:srgbClr val="000000"/>
                </a:solidFill>
                <a:latin typeface="Almarai Bold"/>
                <a:ea typeface="Almarai Bold"/>
                <a:cs typeface="Almarai Bold"/>
                <a:sym typeface="Almarai Bold"/>
                <a:rtl/>
              </a:rPr>
              <a:t> ونتفليكس </a:t>
            </a:r>
            <a:r>
              <a:rPr lang="en-US" sz="2795" b="1" spc="27">
                <a:solidFill>
                  <a:srgbClr val="000000"/>
                </a:solidFill>
                <a:latin typeface="Almarai Bold"/>
                <a:ea typeface="Almarai Bold"/>
                <a:cs typeface="Almarai Bold"/>
                <a:sym typeface="Almarai Bold"/>
              </a:rPr>
              <a:t>Netflix</a:t>
            </a:r>
            <a:r>
              <a:rPr lang="ar-EG" sz="2795" b="1" spc="27">
                <a:solidFill>
                  <a:srgbClr val="000000"/>
                </a:solidFill>
                <a:latin typeface="Almarai Bold"/>
                <a:ea typeface="Almarai Bold"/>
                <a:cs typeface="Almarai Bold"/>
                <a:sym typeface="Almarai Bold"/>
                <a:rtl/>
              </a:rPr>
              <a:t>وفيس بوك </a:t>
            </a:r>
            <a:r>
              <a:rPr lang="en-US" sz="2795" b="1" spc="27">
                <a:solidFill>
                  <a:srgbClr val="000000"/>
                </a:solidFill>
                <a:latin typeface="Almarai Bold"/>
                <a:ea typeface="Almarai Bold"/>
                <a:cs typeface="Almarai Bold"/>
                <a:sym typeface="Almarai Bold"/>
              </a:rPr>
              <a:t>Facebook</a:t>
            </a:r>
            <a:r>
              <a:rPr lang="ar-EG" sz="2795" b="1" spc="27">
                <a:solidFill>
                  <a:srgbClr val="000000"/>
                </a:solidFill>
                <a:latin typeface="Almarai Bold"/>
                <a:ea typeface="Almarai Bold"/>
                <a:cs typeface="Almarai Bold"/>
                <a:sym typeface="Almarai Bold"/>
                <a:rtl/>
              </a:rPr>
              <a:t>. </a:t>
            </a:r>
          </a:p>
          <a:p>
            <a:pPr algn="r" rtl="1">
              <a:lnSpc>
                <a:spcPts val="4556"/>
              </a:lnSpc>
            </a:pPr>
            <a:endParaRPr lang="ar-EG" sz="2795" b="1" spc="27">
              <a:solidFill>
                <a:srgbClr val="000000"/>
              </a:solidFill>
              <a:latin typeface="Almarai Bold"/>
              <a:ea typeface="Almarai Bold"/>
              <a:cs typeface="Almarai Bold"/>
              <a:sym typeface="Almarai Bold"/>
              <a:rtl/>
            </a:endParaRPr>
          </a:p>
        </p:txBody>
      </p:sp>
      <p:sp>
        <p:nvSpPr>
          <p:cNvPr id="16" name="Freeform 16" descr="A picture containing drawing  Description automatically generated"/>
          <p:cNvSpPr/>
          <p:nvPr/>
        </p:nvSpPr>
        <p:spPr>
          <a:xfrm>
            <a:off x="4297041" y="7213480"/>
            <a:ext cx="2731763" cy="1590232"/>
          </a:xfrm>
          <a:custGeom>
            <a:avLst/>
            <a:gdLst/>
            <a:ahLst/>
            <a:cxnLst/>
            <a:rect l="l" t="t" r="r" b="b"/>
            <a:pathLst>
              <a:path w="2731763" h="1590232">
                <a:moveTo>
                  <a:pt x="0" y="0"/>
                </a:moveTo>
                <a:lnTo>
                  <a:pt x="2731763" y="0"/>
                </a:lnTo>
                <a:lnTo>
                  <a:pt x="2731763" y="1590231"/>
                </a:lnTo>
                <a:lnTo>
                  <a:pt x="0" y="1590231"/>
                </a:lnTo>
                <a:lnTo>
                  <a:pt x="0" y="0"/>
                </a:lnTo>
                <a:close/>
              </a:path>
            </a:pathLst>
          </a:custGeom>
          <a:blipFill>
            <a:blip r:embed="rId6"/>
            <a:stretch>
              <a:fillRect l="-22970" r="-22970"/>
            </a:stretch>
          </a:blipFill>
        </p:spPr>
        <p:txBody>
          <a:bodyPr/>
          <a:lstStyle/>
          <a:p>
            <a:endParaRPr lang="en-US"/>
          </a:p>
        </p:txBody>
      </p:sp>
      <p:sp>
        <p:nvSpPr>
          <p:cNvPr id="17" name="Freeform 17" descr="A picture containing drawing  Description automatically generated"/>
          <p:cNvSpPr/>
          <p:nvPr/>
        </p:nvSpPr>
        <p:spPr>
          <a:xfrm>
            <a:off x="8328178" y="7344544"/>
            <a:ext cx="1932857" cy="1449642"/>
          </a:xfrm>
          <a:custGeom>
            <a:avLst/>
            <a:gdLst/>
            <a:ahLst/>
            <a:cxnLst/>
            <a:rect l="l" t="t" r="r" b="b"/>
            <a:pathLst>
              <a:path w="1932857" h="1449642">
                <a:moveTo>
                  <a:pt x="0" y="0"/>
                </a:moveTo>
                <a:lnTo>
                  <a:pt x="1932856" y="0"/>
                </a:lnTo>
                <a:lnTo>
                  <a:pt x="1932856" y="1449642"/>
                </a:lnTo>
                <a:lnTo>
                  <a:pt x="0" y="1449642"/>
                </a:lnTo>
                <a:lnTo>
                  <a:pt x="0" y="0"/>
                </a:lnTo>
                <a:close/>
              </a:path>
            </a:pathLst>
          </a:custGeom>
          <a:blipFill>
            <a:blip r:embed="rId7"/>
            <a:stretch>
              <a:fillRect/>
            </a:stretch>
          </a:blipFill>
        </p:spPr>
        <p:txBody>
          <a:bodyPr/>
          <a:lstStyle/>
          <a:p>
            <a:endParaRPr lang="en-US"/>
          </a:p>
        </p:txBody>
      </p:sp>
      <p:sp>
        <p:nvSpPr>
          <p:cNvPr id="18" name="Freeform 18" descr="A picture containing drawing  Description automatically generated"/>
          <p:cNvSpPr/>
          <p:nvPr/>
        </p:nvSpPr>
        <p:spPr>
          <a:xfrm>
            <a:off x="11581233" y="7344544"/>
            <a:ext cx="3182024" cy="1402726"/>
          </a:xfrm>
          <a:custGeom>
            <a:avLst/>
            <a:gdLst/>
            <a:ahLst/>
            <a:cxnLst/>
            <a:rect l="l" t="t" r="r" b="b"/>
            <a:pathLst>
              <a:path w="3182024" h="1402726">
                <a:moveTo>
                  <a:pt x="0" y="0"/>
                </a:moveTo>
                <a:lnTo>
                  <a:pt x="3182024" y="0"/>
                </a:lnTo>
                <a:lnTo>
                  <a:pt x="3182024" y="1402727"/>
                </a:lnTo>
                <a:lnTo>
                  <a:pt x="0" y="1402727"/>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2160651" y="2258261"/>
            <a:ext cx="14120947" cy="4517970"/>
            <a:chOff x="0" y="0"/>
            <a:chExt cx="3719097" cy="1189918"/>
          </a:xfrm>
        </p:grpSpPr>
        <p:sp>
          <p:nvSpPr>
            <p:cNvPr id="10" name="Freeform 10"/>
            <p:cNvSpPr/>
            <p:nvPr/>
          </p:nvSpPr>
          <p:spPr>
            <a:xfrm>
              <a:off x="0" y="0"/>
              <a:ext cx="3719097" cy="1189918"/>
            </a:xfrm>
            <a:custGeom>
              <a:avLst/>
              <a:gdLst/>
              <a:ahLst/>
              <a:cxnLst/>
              <a:rect l="l" t="t" r="r" b="b"/>
              <a:pathLst>
                <a:path w="3719097" h="1189918">
                  <a:moveTo>
                    <a:pt x="16996" y="0"/>
                  </a:moveTo>
                  <a:lnTo>
                    <a:pt x="3702101" y="0"/>
                  </a:lnTo>
                  <a:cubicBezTo>
                    <a:pt x="3706609" y="0"/>
                    <a:pt x="3710932" y="1791"/>
                    <a:pt x="3714119" y="4978"/>
                  </a:cubicBezTo>
                  <a:cubicBezTo>
                    <a:pt x="3717306" y="8165"/>
                    <a:pt x="3719097" y="12488"/>
                    <a:pt x="3719097" y="16996"/>
                  </a:cubicBezTo>
                  <a:lnTo>
                    <a:pt x="3719097" y="1172922"/>
                  </a:lnTo>
                  <a:cubicBezTo>
                    <a:pt x="3719097" y="1177430"/>
                    <a:pt x="3717306" y="1181753"/>
                    <a:pt x="3714119" y="1184940"/>
                  </a:cubicBezTo>
                  <a:cubicBezTo>
                    <a:pt x="3710932" y="1188127"/>
                    <a:pt x="3706609" y="1189918"/>
                    <a:pt x="3702101" y="1189918"/>
                  </a:cubicBezTo>
                  <a:lnTo>
                    <a:pt x="16996" y="1189918"/>
                  </a:lnTo>
                  <a:cubicBezTo>
                    <a:pt x="7609" y="1189918"/>
                    <a:pt x="0" y="1182309"/>
                    <a:pt x="0" y="1172922"/>
                  </a:cubicBezTo>
                  <a:lnTo>
                    <a:pt x="0" y="16996"/>
                  </a:lnTo>
                  <a:cubicBezTo>
                    <a:pt x="0" y="12488"/>
                    <a:pt x="1791" y="8165"/>
                    <a:pt x="4978" y="4978"/>
                  </a:cubicBezTo>
                  <a:cubicBezTo>
                    <a:pt x="8165" y="1791"/>
                    <a:pt x="12488" y="0"/>
                    <a:pt x="16996" y="0"/>
                  </a:cubicBezTo>
                  <a:close/>
                </a:path>
              </a:pathLst>
            </a:custGeom>
            <a:solidFill>
              <a:srgbClr val="F2F2F2"/>
            </a:solidFill>
            <a:ln w="19050" cap="rnd">
              <a:solidFill>
                <a:srgbClr val="00B050"/>
              </a:solidFill>
              <a:prstDash val="lgDash"/>
              <a:round/>
            </a:ln>
          </p:spPr>
          <p:txBody>
            <a:bodyPr/>
            <a:lstStyle/>
            <a:p>
              <a:endParaRPr lang="en-US"/>
            </a:p>
          </p:txBody>
        </p:sp>
        <p:sp>
          <p:nvSpPr>
            <p:cNvPr id="11" name="TextBox 11"/>
            <p:cNvSpPr txBox="1"/>
            <p:nvPr/>
          </p:nvSpPr>
          <p:spPr>
            <a:xfrm>
              <a:off x="0" y="-9525"/>
              <a:ext cx="3719097" cy="1199443"/>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2484192" y="2465494"/>
            <a:ext cx="13487182" cy="5181333"/>
          </a:xfrm>
          <a:prstGeom prst="rect">
            <a:avLst/>
          </a:prstGeom>
        </p:spPr>
        <p:txBody>
          <a:bodyPr lIns="0" tIns="0" rIns="0" bIns="0" rtlCol="0" anchor="t">
            <a:spAutoFit/>
          </a:bodyPr>
          <a:lstStyle/>
          <a:p>
            <a:pPr algn="r" rtl="1">
              <a:lnSpc>
                <a:spcPts val="4556"/>
              </a:lnSpc>
            </a:pPr>
            <a:r>
              <a:rPr lang="en-US" sz="2795" b="1" spc="27">
                <a:solidFill>
                  <a:srgbClr val="FF6600"/>
                </a:solidFill>
                <a:latin typeface="Almarai Bold"/>
                <a:ea typeface="Almarai Bold"/>
                <a:cs typeface="Almarai Bold"/>
                <a:sym typeface="Almarai Bold"/>
              </a:rPr>
              <a:t>3</a:t>
            </a:r>
            <a:r>
              <a:rPr lang="ar-EG" sz="2795" b="1" spc="27">
                <a:solidFill>
                  <a:srgbClr val="FF6600"/>
                </a:solidFill>
                <a:latin typeface="Almarai Bold"/>
                <a:ea typeface="Almarai Bold"/>
                <a:cs typeface="Almarai Bold"/>
                <a:sym typeface="Almarai Bold"/>
                <a:rtl/>
              </a:rPr>
              <a:t>- نموذج التواجد مكانيًا وإلكترونيًا </a:t>
            </a:r>
          </a:p>
          <a:p>
            <a:pPr algn="r" rtl="1">
              <a:lnSpc>
                <a:spcPts val="4556"/>
              </a:lnSpc>
            </a:pPr>
            <a:r>
              <a:rPr lang="ar-EG" sz="2795" b="1" spc="27">
                <a:solidFill>
                  <a:srgbClr val="000000"/>
                </a:solidFill>
                <a:latin typeface="Almarai Bold"/>
                <a:ea typeface="Almarai Bold"/>
                <a:cs typeface="Almarai Bold"/>
                <a:sym typeface="Almarai Bold"/>
                <a:rtl/>
              </a:rPr>
              <a:t>بمعنى أن يكون للشركة تواجد معنوي من حيث المباني ووجود على الإنترنت بحيث يستطيع العملاء الحصول على المنتجات من المخازن الطبيعية المكانية وفي الوقت ذاته يمكنهم تقديم طلباتهم عبر الإنترنت.</a:t>
            </a:r>
          </a:p>
          <a:p>
            <a:pPr algn="r" rtl="1">
              <a:lnSpc>
                <a:spcPts val="4556"/>
              </a:lnSpc>
            </a:pPr>
            <a:r>
              <a:rPr lang="ar-EG" sz="2795" b="1" spc="27">
                <a:solidFill>
                  <a:srgbClr val="000000"/>
                </a:solidFill>
                <a:latin typeface="Almarai Bold"/>
                <a:ea typeface="Almarai Bold"/>
                <a:cs typeface="Almarai Bold"/>
                <a:sym typeface="Almarai Bold"/>
                <a:rtl/>
              </a:rPr>
              <a:t>يوفر هذا النموذج مرونة للعمل التجاري نظرًا للوجود المباشر على الإنترنت وذلك للعملاء الذين يقطنون في أماكن لا تتواجد فيها المخازن والمحلات الطبيعية.</a:t>
            </a:r>
          </a:p>
          <a:p>
            <a:pPr algn="r" rtl="1">
              <a:lnSpc>
                <a:spcPts val="4556"/>
              </a:lnSpc>
            </a:pPr>
            <a:r>
              <a:rPr lang="ar-EG" sz="2795" b="1" spc="27">
                <a:solidFill>
                  <a:srgbClr val="000000"/>
                </a:solidFill>
                <a:latin typeface="Almarai Bold"/>
                <a:ea typeface="Almarai Bold"/>
                <a:cs typeface="Almarai Bold"/>
                <a:sym typeface="Almarai Bold"/>
                <a:rtl/>
              </a:rPr>
              <a:t>من أمثلتها كافة شركات الملابس والعناية بالبشرة والتجميل في الوقت الحاضر.</a:t>
            </a:r>
          </a:p>
          <a:p>
            <a:pPr algn="r" rtl="1">
              <a:lnSpc>
                <a:spcPts val="4556"/>
              </a:lnSpc>
            </a:pPr>
            <a:endParaRPr lang="ar-EG" sz="2795" b="1" spc="27">
              <a:solidFill>
                <a:srgbClr val="000000"/>
              </a:solidFill>
              <a:latin typeface="Almarai Bold"/>
              <a:ea typeface="Almarai Bold"/>
              <a:cs typeface="Almarai Bold"/>
              <a:sym typeface="Almarai Bold"/>
              <a:rtl/>
            </a:endParaRPr>
          </a:p>
          <a:p>
            <a:pPr algn="r" rtl="1">
              <a:lnSpc>
                <a:spcPts val="4556"/>
              </a:lnSpc>
            </a:pPr>
            <a:endParaRPr lang="ar-EG" sz="2795" b="1" spc="27">
              <a:solidFill>
                <a:srgbClr val="000000"/>
              </a:solidFill>
              <a:latin typeface="Almarai Bold"/>
              <a:ea typeface="Almarai Bold"/>
              <a:cs typeface="Almarai Bold"/>
              <a:sym typeface="Almarai Bold"/>
              <a:rtl/>
            </a:endParaRPr>
          </a:p>
        </p:txBody>
      </p:sp>
      <p:sp>
        <p:nvSpPr>
          <p:cNvPr id="13" name="Freeform 13"/>
          <p:cNvSpPr/>
          <p:nvPr/>
        </p:nvSpPr>
        <p:spPr>
          <a:xfrm>
            <a:off x="3808987" y="7185805"/>
            <a:ext cx="11301259" cy="1101873"/>
          </a:xfrm>
          <a:custGeom>
            <a:avLst/>
            <a:gdLst/>
            <a:ahLst/>
            <a:cxnLst/>
            <a:rect l="l" t="t" r="r" b="b"/>
            <a:pathLst>
              <a:path w="11301259" h="1101873">
                <a:moveTo>
                  <a:pt x="0" y="0"/>
                </a:moveTo>
                <a:lnTo>
                  <a:pt x="11301259" y="0"/>
                </a:lnTo>
                <a:lnTo>
                  <a:pt x="11301259" y="1101873"/>
                </a:lnTo>
                <a:lnTo>
                  <a:pt x="0" y="1101873"/>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6" name="TextBox 16"/>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تاريخ تطور نموذج الأعمال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09</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2160651" y="2258261"/>
            <a:ext cx="14120947" cy="4517970"/>
            <a:chOff x="0" y="0"/>
            <a:chExt cx="3719097" cy="1189918"/>
          </a:xfrm>
        </p:grpSpPr>
        <p:sp>
          <p:nvSpPr>
            <p:cNvPr id="10" name="Freeform 10"/>
            <p:cNvSpPr/>
            <p:nvPr/>
          </p:nvSpPr>
          <p:spPr>
            <a:xfrm>
              <a:off x="0" y="0"/>
              <a:ext cx="3719097" cy="1189918"/>
            </a:xfrm>
            <a:custGeom>
              <a:avLst/>
              <a:gdLst/>
              <a:ahLst/>
              <a:cxnLst/>
              <a:rect l="l" t="t" r="r" b="b"/>
              <a:pathLst>
                <a:path w="3719097" h="1189918">
                  <a:moveTo>
                    <a:pt x="16996" y="0"/>
                  </a:moveTo>
                  <a:lnTo>
                    <a:pt x="3702101" y="0"/>
                  </a:lnTo>
                  <a:cubicBezTo>
                    <a:pt x="3706609" y="0"/>
                    <a:pt x="3710932" y="1791"/>
                    <a:pt x="3714119" y="4978"/>
                  </a:cubicBezTo>
                  <a:cubicBezTo>
                    <a:pt x="3717306" y="8165"/>
                    <a:pt x="3719097" y="12488"/>
                    <a:pt x="3719097" y="16996"/>
                  </a:cubicBezTo>
                  <a:lnTo>
                    <a:pt x="3719097" y="1172922"/>
                  </a:lnTo>
                  <a:cubicBezTo>
                    <a:pt x="3719097" y="1177430"/>
                    <a:pt x="3717306" y="1181753"/>
                    <a:pt x="3714119" y="1184940"/>
                  </a:cubicBezTo>
                  <a:cubicBezTo>
                    <a:pt x="3710932" y="1188127"/>
                    <a:pt x="3706609" y="1189918"/>
                    <a:pt x="3702101" y="1189918"/>
                  </a:cubicBezTo>
                  <a:lnTo>
                    <a:pt x="16996" y="1189918"/>
                  </a:lnTo>
                  <a:cubicBezTo>
                    <a:pt x="7609" y="1189918"/>
                    <a:pt x="0" y="1182309"/>
                    <a:pt x="0" y="1172922"/>
                  </a:cubicBezTo>
                  <a:lnTo>
                    <a:pt x="0" y="16996"/>
                  </a:lnTo>
                  <a:cubicBezTo>
                    <a:pt x="0" y="12488"/>
                    <a:pt x="1791" y="8165"/>
                    <a:pt x="4978" y="4978"/>
                  </a:cubicBezTo>
                  <a:cubicBezTo>
                    <a:pt x="8165" y="1791"/>
                    <a:pt x="12488" y="0"/>
                    <a:pt x="16996" y="0"/>
                  </a:cubicBezTo>
                  <a:close/>
                </a:path>
              </a:pathLst>
            </a:custGeom>
            <a:solidFill>
              <a:srgbClr val="F2F2F2"/>
            </a:solidFill>
            <a:ln w="19050" cap="rnd">
              <a:solidFill>
                <a:srgbClr val="00B050"/>
              </a:solidFill>
              <a:prstDash val="lgDash"/>
              <a:round/>
            </a:ln>
          </p:spPr>
          <p:txBody>
            <a:bodyPr/>
            <a:lstStyle/>
            <a:p>
              <a:endParaRPr lang="en-US"/>
            </a:p>
          </p:txBody>
        </p:sp>
        <p:sp>
          <p:nvSpPr>
            <p:cNvPr id="11" name="TextBox 11"/>
            <p:cNvSpPr txBox="1"/>
            <p:nvPr/>
          </p:nvSpPr>
          <p:spPr>
            <a:xfrm>
              <a:off x="0" y="-9525"/>
              <a:ext cx="3719097" cy="1199443"/>
            </a:xfrm>
            <a:prstGeom prst="rect">
              <a:avLst/>
            </a:prstGeom>
          </p:spPr>
          <p:txBody>
            <a:bodyPr lIns="50800" tIns="50800" rIns="50800" bIns="50800" rtlCol="0" anchor="ctr"/>
            <a:lstStyle/>
            <a:p>
              <a:pPr algn="ctr">
                <a:lnSpc>
                  <a:spcPts val="2160"/>
                </a:lnSpc>
              </a:pPr>
              <a:endParaRPr/>
            </a:p>
          </p:txBody>
        </p:sp>
      </p:grpSp>
      <p:sp>
        <p:nvSpPr>
          <p:cNvPr id="12" name="TextBox 12"/>
          <p:cNvSpPr txBox="1"/>
          <p:nvPr/>
        </p:nvSpPr>
        <p:spPr>
          <a:xfrm>
            <a:off x="2484192" y="2465494"/>
            <a:ext cx="13487182" cy="4028808"/>
          </a:xfrm>
          <a:prstGeom prst="rect">
            <a:avLst/>
          </a:prstGeom>
        </p:spPr>
        <p:txBody>
          <a:bodyPr lIns="0" tIns="0" rIns="0" bIns="0" rtlCol="0" anchor="t">
            <a:spAutoFit/>
          </a:bodyPr>
          <a:lstStyle/>
          <a:p>
            <a:pPr algn="r" rtl="1">
              <a:lnSpc>
                <a:spcPts val="4556"/>
              </a:lnSpc>
            </a:pPr>
            <a:r>
              <a:rPr lang="en-US" sz="2795" b="1" spc="27">
                <a:solidFill>
                  <a:srgbClr val="FF6600"/>
                </a:solidFill>
                <a:latin typeface="Almarai Bold"/>
                <a:ea typeface="Almarai Bold"/>
                <a:cs typeface="Almarai Bold"/>
                <a:sym typeface="Almarai Bold"/>
              </a:rPr>
              <a:t>4</a:t>
            </a:r>
            <a:r>
              <a:rPr lang="ar-EG" sz="2795" b="1" spc="27">
                <a:solidFill>
                  <a:srgbClr val="FF6600"/>
                </a:solidFill>
                <a:latin typeface="Almarai Bold"/>
                <a:ea typeface="Almarai Bold"/>
                <a:cs typeface="Almarai Bold"/>
                <a:sym typeface="Almarai Bold"/>
                <a:rtl/>
              </a:rPr>
              <a:t>- نموذج حساسية التكلفة </a:t>
            </a:r>
          </a:p>
          <a:p>
            <a:pPr algn="r" rtl="1">
              <a:lnSpc>
                <a:spcPts val="4556"/>
              </a:lnSpc>
            </a:pPr>
            <a:r>
              <a:rPr lang="ar-EG" sz="2795" b="1" spc="27">
                <a:solidFill>
                  <a:srgbClr val="000000"/>
                </a:solidFill>
                <a:latin typeface="Almarai Bold"/>
                <a:ea typeface="Almarai Bold"/>
                <a:cs typeface="Almarai Bold"/>
                <a:sym typeface="Almarai Bold"/>
                <a:rtl/>
              </a:rPr>
              <a:t>يكون المنتج المقدم للعملاء حساسًا من ناحية التكلفة حيث يتم تسعيره بأقل سعر ممكن وأي خدمة أخرى تأتي مصاحبة له يتم فرض رسوم عليها أو تكون أكثر ربحية. </a:t>
            </a:r>
          </a:p>
          <a:p>
            <a:pPr algn="r" rtl="1">
              <a:lnSpc>
                <a:spcPts val="4556"/>
              </a:lnSpc>
            </a:pPr>
            <a:r>
              <a:rPr lang="ar-EG" sz="2795" b="1" spc="27">
                <a:solidFill>
                  <a:srgbClr val="000000"/>
                </a:solidFill>
                <a:latin typeface="Almarai Bold"/>
                <a:ea typeface="Almarai Bold"/>
                <a:cs typeface="Almarai Bold"/>
                <a:sym typeface="Almarai Bold"/>
                <a:rtl/>
              </a:rPr>
              <a:t>مثال على ذلك جميع شركات النقل الجوي ذات الأسعار المنخفضة.</a:t>
            </a:r>
          </a:p>
          <a:p>
            <a:pPr algn="r" rtl="1">
              <a:lnSpc>
                <a:spcPts val="4556"/>
              </a:lnSpc>
            </a:pPr>
            <a:r>
              <a:rPr lang="ar-EG" sz="2795" b="1" spc="27">
                <a:solidFill>
                  <a:srgbClr val="000000"/>
                </a:solidFill>
                <a:latin typeface="Almarai Bold"/>
                <a:ea typeface="Almarai Bold"/>
                <a:cs typeface="Almarai Bold"/>
                <a:sym typeface="Almarai Bold"/>
                <a:rtl/>
              </a:rPr>
              <a:t>لهذا النموذج عدة مسميات من أبرزها الطعم والخطاف “</a:t>
            </a:r>
            <a:r>
              <a:rPr lang="en-US" sz="2795" b="1" spc="27">
                <a:solidFill>
                  <a:srgbClr val="000000"/>
                </a:solidFill>
                <a:latin typeface="Almarai Bold"/>
                <a:ea typeface="Almarai Bold"/>
                <a:cs typeface="Almarai Bold"/>
                <a:sym typeface="Almarai Bold"/>
              </a:rPr>
              <a:t>bait-hook</a:t>
            </a:r>
            <a:r>
              <a:rPr lang="ar-EG" sz="2795" b="1" spc="27">
                <a:solidFill>
                  <a:srgbClr val="000000"/>
                </a:solidFill>
                <a:latin typeface="Almarai Bold"/>
                <a:ea typeface="Almarai Bold"/>
                <a:cs typeface="Almarai Bold"/>
                <a:sym typeface="Almarai Bold"/>
                <a:rtl/>
              </a:rPr>
              <a:t>” فمثلًا عند شراء طابعات الكمبيوتر (الطعم) فإنه يلزم شراء عبوات الحبر (الخطاف)...</a:t>
            </a:r>
          </a:p>
          <a:p>
            <a:pPr algn="r" rtl="1">
              <a:lnSpc>
                <a:spcPts val="4556"/>
              </a:lnSpc>
            </a:pPr>
            <a:endParaRPr lang="ar-EG" sz="2795" b="1" spc="27">
              <a:solidFill>
                <a:srgbClr val="000000"/>
              </a:solidFill>
              <a:latin typeface="Almarai Bold"/>
              <a:ea typeface="Almarai Bold"/>
              <a:cs typeface="Almarai Bold"/>
              <a:sym typeface="Almarai Bold"/>
              <a:rtl/>
            </a:endParaRPr>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6553005" y="899626"/>
            <a:ext cx="5349556" cy="600075"/>
          </a:xfrm>
          <a:prstGeom prst="rect">
            <a:avLst/>
          </a:prstGeom>
        </p:spPr>
        <p:txBody>
          <a:bodyPr lIns="0" tIns="0" rIns="0" bIns="0" rtlCol="0" anchor="t">
            <a:spAutoFit/>
          </a:bodyPr>
          <a:lstStyle/>
          <a:p>
            <a:pPr algn="ctr" rtl="1">
              <a:lnSpc>
                <a:spcPts val="4680"/>
              </a:lnSpc>
            </a:pPr>
            <a:r>
              <a:rPr lang="ar-EG" sz="3900" b="1">
                <a:solidFill>
                  <a:srgbClr val="000000"/>
                </a:solidFill>
                <a:latin typeface="Almarai Bold"/>
                <a:ea typeface="Almarai Bold"/>
                <a:cs typeface="Almarai Bold"/>
                <a:sym typeface="Almarai Bold"/>
                <a:rtl/>
              </a:rPr>
              <a:t>تاريخ تطور نموذج الأعمال </a:t>
            </a:r>
          </a:p>
        </p:txBody>
      </p:sp>
      <p:sp>
        <p:nvSpPr>
          <p:cNvPr id="16" name="Freeform 16" descr="A picture containing drawing  Description automatically generated"/>
          <p:cNvSpPr/>
          <p:nvPr/>
        </p:nvSpPr>
        <p:spPr>
          <a:xfrm>
            <a:off x="5967588" y="7185805"/>
            <a:ext cx="6520389" cy="1894436"/>
          </a:xfrm>
          <a:custGeom>
            <a:avLst/>
            <a:gdLst/>
            <a:ahLst/>
            <a:cxnLst/>
            <a:rect l="l" t="t" r="r" b="b"/>
            <a:pathLst>
              <a:path w="6520389" h="1894436">
                <a:moveTo>
                  <a:pt x="0" y="0"/>
                </a:moveTo>
                <a:lnTo>
                  <a:pt x="6520389" y="0"/>
                </a:lnTo>
                <a:lnTo>
                  <a:pt x="6520389" y="1894436"/>
                </a:lnTo>
                <a:lnTo>
                  <a:pt x="0" y="1894436"/>
                </a:lnTo>
                <a:lnTo>
                  <a:pt x="0" y="0"/>
                </a:lnTo>
                <a:close/>
              </a:path>
            </a:pathLst>
          </a:custGeom>
          <a:blipFill>
            <a:blip r:embed="rId6"/>
            <a:stretch>
              <a:fillRect t="-49356" b="-50833"/>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2050</Words>
  <Application>Microsoft Office PowerPoint</Application>
  <PresentationFormat>Custom</PresentationFormat>
  <Paragraphs>340</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TT Rounds Condensed Bold</vt:lpstr>
      <vt:lpstr>Calibri</vt:lpstr>
      <vt:lpstr>Almarai Bold</vt:lpstr>
      <vt:lpstr>Almarai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6 نموذج الأعمال.pptx</dc:title>
  <cp:lastModifiedBy>Valentina Wilson</cp:lastModifiedBy>
  <cp:revision>3</cp:revision>
  <dcterms:created xsi:type="dcterms:W3CDTF">2006-08-16T00:00:00Z</dcterms:created>
  <dcterms:modified xsi:type="dcterms:W3CDTF">2024-09-21T11:52:56Z</dcterms:modified>
  <dc:identifier>DAGRQBT5dcQ</dc:identifier>
</cp:coreProperties>
</file>