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29LT Bukra Bold" panose="000B0903020204020204" pitchFamily="34" charset="-78"/>
      <p:bold r:id="rId27"/>
    </p:embeddedFont>
    <p:embeddedFont>
      <p:font typeface="Almarai Bold" panose="020B0604020202020204" charset="-78"/>
      <p:regular r:id="rId28"/>
    </p:embeddedFont>
    <p:embeddedFont>
      <p:font typeface="TT Rounds Condensed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sv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svg"/><Relationship Id="rId7"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sv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svg"/><Relationship Id="rId7"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svg"/><Relationship Id="rId7"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4.svg"/><Relationship Id="rId7" Type="http://schemas.openxmlformats.org/officeDocument/2006/relationships/image" Target="../media/image4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4.svg"/><Relationship Id="rId7"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4.sv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4.svg"/><Relationship Id="rId7" Type="http://schemas.openxmlformats.org/officeDocument/2006/relationships/image" Target="../media/image5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4.svg"/><Relationship Id="rId7" Type="http://schemas.openxmlformats.org/officeDocument/2006/relationships/image" Target="../media/image5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5.sv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svg"/><Relationship Id="rId7" Type="http://schemas.openxmlformats.org/officeDocument/2006/relationships/image" Target="../media/image3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الثاني عشر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3975400"/>
            <a:chOff x="0" y="0"/>
            <a:chExt cx="3633885" cy="1047019"/>
          </a:xfrm>
        </p:grpSpPr>
        <p:sp>
          <p:nvSpPr>
            <p:cNvPr id="14" name="Freeform 14"/>
            <p:cNvSpPr/>
            <p:nvPr/>
          </p:nvSpPr>
          <p:spPr>
            <a:xfrm>
              <a:off x="0" y="0"/>
              <a:ext cx="3633885" cy="1047019"/>
            </a:xfrm>
            <a:custGeom>
              <a:avLst/>
              <a:gdLst/>
              <a:ahLst/>
              <a:cxnLst/>
              <a:rect l="l" t="t" r="r" b="b"/>
              <a:pathLst>
                <a:path w="3633885" h="1047019">
                  <a:moveTo>
                    <a:pt x="17395" y="0"/>
                  </a:moveTo>
                  <a:lnTo>
                    <a:pt x="3616490" y="0"/>
                  </a:lnTo>
                  <a:cubicBezTo>
                    <a:pt x="3621103" y="0"/>
                    <a:pt x="3625528" y="1833"/>
                    <a:pt x="3628790" y="5095"/>
                  </a:cubicBezTo>
                  <a:cubicBezTo>
                    <a:pt x="3632052" y="8357"/>
                    <a:pt x="3633885" y="12781"/>
                    <a:pt x="3633885" y="17395"/>
                  </a:cubicBezTo>
                  <a:lnTo>
                    <a:pt x="3633885" y="1029624"/>
                  </a:lnTo>
                  <a:cubicBezTo>
                    <a:pt x="3633885" y="1034238"/>
                    <a:pt x="3632052" y="1038662"/>
                    <a:pt x="3628790" y="1041924"/>
                  </a:cubicBezTo>
                  <a:cubicBezTo>
                    <a:pt x="3625528" y="1045186"/>
                    <a:pt x="3621103" y="1047019"/>
                    <a:pt x="3616490" y="1047019"/>
                  </a:cubicBezTo>
                  <a:lnTo>
                    <a:pt x="17395" y="1047019"/>
                  </a:lnTo>
                  <a:cubicBezTo>
                    <a:pt x="12781" y="1047019"/>
                    <a:pt x="8357" y="1045186"/>
                    <a:pt x="5095" y="1041924"/>
                  </a:cubicBezTo>
                  <a:cubicBezTo>
                    <a:pt x="1833" y="1038662"/>
                    <a:pt x="0" y="1034238"/>
                    <a:pt x="0" y="1029624"/>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105654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4</a:t>
            </a:r>
            <a:r>
              <a:rPr lang="ar-EG" sz="2995" b="1" spc="31">
                <a:solidFill>
                  <a:srgbClr val="000000"/>
                </a:solidFill>
                <a:latin typeface="Almarai Bold"/>
                <a:ea typeface="Almarai Bold"/>
                <a:cs typeface="Almarai Bold"/>
                <a:sym typeface="Almarai Bold"/>
                <a:rtl/>
              </a:rPr>
              <a:t>- تحديد المهام ومن سيقوم بها</a:t>
            </a:r>
          </a:p>
        </p:txBody>
      </p:sp>
      <p:sp>
        <p:nvSpPr>
          <p:cNvPr id="17" name="TextBox 17"/>
          <p:cNvSpPr txBox="1"/>
          <p:nvPr/>
        </p:nvSpPr>
        <p:spPr>
          <a:xfrm>
            <a:off x="2385339" y="3094444"/>
            <a:ext cx="13487182" cy="3508998"/>
          </a:xfrm>
          <a:prstGeom prst="rect">
            <a:avLst/>
          </a:prstGeom>
        </p:spPr>
        <p:txBody>
          <a:bodyPr lIns="0" tIns="0" rIns="0" bIns="0" rtlCol="0" anchor="t">
            <a:spAutoFit/>
          </a:bodyPr>
          <a:lstStyle/>
          <a:p>
            <a:pPr algn="r" rtl="1">
              <a:lnSpc>
                <a:spcPts val="4719"/>
              </a:lnSpc>
            </a:pPr>
            <a:r>
              <a:rPr lang="ar-EG" sz="2895" b="1" spc="28">
                <a:solidFill>
                  <a:srgbClr val="000000"/>
                </a:solidFill>
                <a:latin typeface="Almarai Bold"/>
                <a:ea typeface="Almarai Bold"/>
                <a:cs typeface="Almarai Bold"/>
                <a:sym typeface="Almarai Bold"/>
                <a:rtl/>
              </a:rPr>
              <a:t>بعد وضع الأهداف الرئيسة للمنشأة سيكون التوجه العام للمنشأة واضحًا، يسهل بعد ذلك وضع خطة تفصيلية للعمل بما تحويه من تنبؤات مالية مستقبلية. وهنا يتم توزيع المهام على الأقسام والعاملين، بحيث يكون لكل مهمة شخص مسئول عنها، وتتم محاسبته على أدائه، مع مراعاة أن يتوفر لدى كل فرد المهارات اللازمة لأداء المهمة المخططة له.</a:t>
            </a:r>
          </a:p>
          <a:p>
            <a:pPr algn="r" rtl="1">
              <a:lnSpc>
                <a:spcPts val="4719"/>
              </a:lnSpc>
            </a:pPr>
            <a:endParaRPr lang="ar-EG" sz="2895" b="1" spc="28">
              <a:solidFill>
                <a:srgbClr val="000000"/>
              </a:solidFill>
              <a:latin typeface="Almarai Bold"/>
              <a:ea typeface="Almarai Bold"/>
              <a:cs typeface="Almarai Bold"/>
              <a:sym typeface="Almarai Bold"/>
              <a:rt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3975400"/>
            <a:chOff x="0" y="0"/>
            <a:chExt cx="3633885" cy="1047019"/>
          </a:xfrm>
        </p:grpSpPr>
        <p:sp>
          <p:nvSpPr>
            <p:cNvPr id="14" name="Freeform 14"/>
            <p:cNvSpPr/>
            <p:nvPr/>
          </p:nvSpPr>
          <p:spPr>
            <a:xfrm>
              <a:off x="0" y="0"/>
              <a:ext cx="3633885" cy="1047019"/>
            </a:xfrm>
            <a:custGeom>
              <a:avLst/>
              <a:gdLst/>
              <a:ahLst/>
              <a:cxnLst/>
              <a:rect l="l" t="t" r="r" b="b"/>
              <a:pathLst>
                <a:path w="3633885" h="1047019">
                  <a:moveTo>
                    <a:pt x="17395" y="0"/>
                  </a:moveTo>
                  <a:lnTo>
                    <a:pt x="3616490" y="0"/>
                  </a:lnTo>
                  <a:cubicBezTo>
                    <a:pt x="3621103" y="0"/>
                    <a:pt x="3625528" y="1833"/>
                    <a:pt x="3628790" y="5095"/>
                  </a:cubicBezTo>
                  <a:cubicBezTo>
                    <a:pt x="3632052" y="8357"/>
                    <a:pt x="3633885" y="12781"/>
                    <a:pt x="3633885" y="17395"/>
                  </a:cubicBezTo>
                  <a:lnTo>
                    <a:pt x="3633885" y="1029624"/>
                  </a:lnTo>
                  <a:cubicBezTo>
                    <a:pt x="3633885" y="1034238"/>
                    <a:pt x="3632052" y="1038662"/>
                    <a:pt x="3628790" y="1041924"/>
                  </a:cubicBezTo>
                  <a:cubicBezTo>
                    <a:pt x="3625528" y="1045186"/>
                    <a:pt x="3621103" y="1047019"/>
                    <a:pt x="3616490" y="1047019"/>
                  </a:cubicBezTo>
                  <a:lnTo>
                    <a:pt x="17395" y="1047019"/>
                  </a:lnTo>
                  <a:cubicBezTo>
                    <a:pt x="12781" y="1047019"/>
                    <a:pt x="8357" y="1045186"/>
                    <a:pt x="5095" y="1041924"/>
                  </a:cubicBezTo>
                  <a:cubicBezTo>
                    <a:pt x="1833" y="1038662"/>
                    <a:pt x="0" y="1034238"/>
                    <a:pt x="0" y="1029624"/>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105654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5</a:t>
            </a:r>
            <a:r>
              <a:rPr lang="ar-EG" sz="2995" b="1" spc="31">
                <a:solidFill>
                  <a:srgbClr val="000000"/>
                </a:solidFill>
                <a:latin typeface="Almarai Bold"/>
                <a:ea typeface="Almarai Bold"/>
                <a:cs typeface="Almarai Bold"/>
                <a:sym typeface="Almarai Bold"/>
                <a:rtl/>
              </a:rPr>
              <a:t>- جدولة المهام</a:t>
            </a:r>
          </a:p>
        </p:txBody>
      </p:sp>
      <p:sp>
        <p:nvSpPr>
          <p:cNvPr id="17" name="TextBox 17"/>
          <p:cNvSpPr txBox="1"/>
          <p:nvPr/>
        </p:nvSpPr>
        <p:spPr>
          <a:xfrm>
            <a:off x="2385339" y="3094444"/>
            <a:ext cx="13487182" cy="2371611"/>
          </a:xfrm>
          <a:prstGeom prst="rect">
            <a:avLst/>
          </a:prstGeom>
        </p:spPr>
        <p:txBody>
          <a:bodyPr lIns="0" tIns="0" rIns="0" bIns="0" rtlCol="0" anchor="t">
            <a:spAutoFit/>
          </a:bodyPr>
          <a:lstStyle/>
          <a:p>
            <a:pPr algn="r" rtl="1">
              <a:lnSpc>
                <a:spcPts val="4719"/>
              </a:lnSpc>
            </a:pPr>
            <a:r>
              <a:rPr lang="ar-EG" sz="2895" b="1" spc="28" dirty="0">
                <a:solidFill>
                  <a:srgbClr val="000000"/>
                </a:solidFill>
                <a:latin typeface="Almarai Bold"/>
                <a:ea typeface="Almarai Bold"/>
                <a:cs typeface="Almarai Bold"/>
                <a:sym typeface="Almarai Bold"/>
                <a:rtl/>
              </a:rPr>
              <a:t>وهي قائمة تحدد فيها الأعمال المطلوب القيام بها، والترتيب والتوقيت لكل عمل. وبهذا يكون من السهل عليك، وعلى العاملين معك، تذكر وعدم نسيان أداء الأعمال المطلوبة منهم، ومتى ستؤدى، ومع من سيتم الأداء. </a:t>
            </a:r>
          </a:p>
          <a:p>
            <a:pPr algn="r" rtl="1">
              <a:lnSpc>
                <a:spcPts val="4719"/>
              </a:lnSpc>
            </a:pPr>
            <a:endParaRPr lang="ar-EG" sz="2895" b="1" spc="28" dirty="0">
              <a:solidFill>
                <a:srgbClr val="000000"/>
              </a:solidFill>
              <a:latin typeface="Almarai Bold"/>
              <a:ea typeface="Almarai Bold"/>
              <a:cs typeface="Almarai Bold"/>
              <a:sym typeface="Almarai Bold"/>
              <a:rt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1742288" y="3246116"/>
            <a:ext cx="13911386" cy="902953"/>
            <a:chOff x="0" y="0"/>
            <a:chExt cx="3663904" cy="237815"/>
          </a:xfrm>
        </p:grpSpPr>
        <p:sp>
          <p:nvSpPr>
            <p:cNvPr id="14" name="Freeform 14"/>
            <p:cNvSpPr/>
            <p:nvPr/>
          </p:nvSpPr>
          <p:spPr>
            <a:xfrm>
              <a:off x="0" y="0"/>
              <a:ext cx="3663904" cy="237815"/>
            </a:xfrm>
            <a:custGeom>
              <a:avLst/>
              <a:gdLst/>
              <a:ahLst/>
              <a:cxnLst/>
              <a:rect l="l" t="t" r="r" b="b"/>
              <a:pathLst>
                <a:path w="3663904" h="237815">
                  <a:moveTo>
                    <a:pt x="17252" y="0"/>
                  </a:moveTo>
                  <a:lnTo>
                    <a:pt x="3646652" y="0"/>
                  </a:lnTo>
                  <a:cubicBezTo>
                    <a:pt x="3651228" y="0"/>
                    <a:pt x="3655616" y="1818"/>
                    <a:pt x="3658851" y="5053"/>
                  </a:cubicBezTo>
                  <a:cubicBezTo>
                    <a:pt x="3662087" y="8288"/>
                    <a:pt x="3663904" y="12677"/>
                    <a:pt x="3663904" y="17252"/>
                  </a:cubicBezTo>
                  <a:lnTo>
                    <a:pt x="3663904" y="220563"/>
                  </a:lnTo>
                  <a:cubicBezTo>
                    <a:pt x="3663904" y="225138"/>
                    <a:pt x="3662087" y="229526"/>
                    <a:pt x="3658851" y="232762"/>
                  </a:cubicBezTo>
                  <a:cubicBezTo>
                    <a:pt x="3655616" y="235997"/>
                    <a:pt x="3651228" y="237815"/>
                    <a:pt x="3646652" y="237815"/>
                  </a:cubicBezTo>
                  <a:lnTo>
                    <a:pt x="17252" y="237815"/>
                  </a:lnTo>
                  <a:cubicBezTo>
                    <a:pt x="7724" y="237815"/>
                    <a:pt x="0" y="230091"/>
                    <a:pt x="0" y="220563"/>
                  </a:cubicBezTo>
                  <a:lnTo>
                    <a:pt x="0" y="17252"/>
                  </a:lnTo>
                  <a:cubicBezTo>
                    <a:pt x="0" y="12677"/>
                    <a:pt x="1818" y="8288"/>
                    <a:pt x="5053" y="5053"/>
                  </a:cubicBezTo>
                  <a:cubicBezTo>
                    <a:pt x="8288" y="1818"/>
                    <a:pt x="12677" y="0"/>
                    <a:pt x="17252"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63904" cy="247340"/>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6</a:t>
            </a:r>
            <a:r>
              <a:rPr lang="ar-EG" sz="2995" b="1" spc="31">
                <a:solidFill>
                  <a:srgbClr val="000000"/>
                </a:solidFill>
                <a:latin typeface="Almarai Bold"/>
                <a:ea typeface="Almarai Bold"/>
                <a:cs typeface="Almarai Bold"/>
                <a:sym typeface="Almarai Bold"/>
                <a:rtl/>
              </a:rPr>
              <a:t>- مراقبة الخطة ومتابعتها</a:t>
            </a:r>
          </a:p>
        </p:txBody>
      </p:sp>
      <p:sp>
        <p:nvSpPr>
          <p:cNvPr id="17" name="TextBox 17"/>
          <p:cNvSpPr txBox="1"/>
          <p:nvPr/>
        </p:nvSpPr>
        <p:spPr>
          <a:xfrm>
            <a:off x="2116868" y="3409505"/>
            <a:ext cx="13086026" cy="461948"/>
          </a:xfrm>
          <a:prstGeom prst="rect">
            <a:avLst/>
          </a:prstGeom>
        </p:spPr>
        <p:txBody>
          <a:bodyPr lIns="0" tIns="0" rIns="0" bIns="0" rtlCol="0" anchor="t">
            <a:spAutoFit/>
          </a:bodyPr>
          <a:lstStyle/>
          <a:p>
            <a:pPr algn="r" rtl="1">
              <a:lnSpc>
                <a:spcPts val="3975"/>
              </a:lnSpc>
            </a:pPr>
            <a:r>
              <a:rPr lang="ar-EG" sz="2439" b="1" spc="25">
                <a:solidFill>
                  <a:srgbClr val="000000"/>
                </a:solidFill>
                <a:latin typeface="Almarai Bold"/>
                <a:ea typeface="Almarai Bold"/>
                <a:cs typeface="Almarai Bold"/>
                <a:sym typeface="Almarai Bold"/>
                <a:rtl/>
              </a:rPr>
              <a:t>مناقشة الإنجاز الشهري للخطة التنفيذية، (ما تم تحقيقه وما هي المشكلات التي تحتاج إلى حلول).</a:t>
            </a:r>
          </a:p>
        </p:txBody>
      </p:sp>
      <p:grpSp>
        <p:nvGrpSpPr>
          <p:cNvPr id="18" name="Group 18"/>
          <p:cNvGrpSpPr/>
          <p:nvPr/>
        </p:nvGrpSpPr>
        <p:grpSpPr>
          <a:xfrm>
            <a:off x="1742288" y="4612690"/>
            <a:ext cx="13911386" cy="902953"/>
            <a:chOff x="0" y="0"/>
            <a:chExt cx="3663904" cy="237815"/>
          </a:xfrm>
        </p:grpSpPr>
        <p:sp>
          <p:nvSpPr>
            <p:cNvPr id="19" name="Freeform 19"/>
            <p:cNvSpPr/>
            <p:nvPr/>
          </p:nvSpPr>
          <p:spPr>
            <a:xfrm>
              <a:off x="0" y="0"/>
              <a:ext cx="3663904" cy="237815"/>
            </a:xfrm>
            <a:custGeom>
              <a:avLst/>
              <a:gdLst/>
              <a:ahLst/>
              <a:cxnLst/>
              <a:rect l="l" t="t" r="r" b="b"/>
              <a:pathLst>
                <a:path w="3663904" h="237815">
                  <a:moveTo>
                    <a:pt x="17252" y="0"/>
                  </a:moveTo>
                  <a:lnTo>
                    <a:pt x="3646652" y="0"/>
                  </a:lnTo>
                  <a:cubicBezTo>
                    <a:pt x="3651228" y="0"/>
                    <a:pt x="3655616" y="1818"/>
                    <a:pt x="3658851" y="5053"/>
                  </a:cubicBezTo>
                  <a:cubicBezTo>
                    <a:pt x="3662087" y="8288"/>
                    <a:pt x="3663904" y="12677"/>
                    <a:pt x="3663904" y="17252"/>
                  </a:cubicBezTo>
                  <a:lnTo>
                    <a:pt x="3663904" y="220563"/>
                  </a:lnTo>
                  <a:cubicBezTo>
                    <a:pt x="3663904" y="225138"/>
                    <a:pt x="3662087" y="229526"/>
                    <a:pt x="3658851" y="232762"/>
                  </a:cubicBezTo>
                  <a:cubicBezTo>
                    <a:pt x="3655616" y="235997"/>
                    <a:pt x="3651228" y="237815"/>
                    <a:pt x="3646652" y="237815"/>
                  </a:cubicBezTo>
                  <a:lnTo>
                    <a:pt x="17252" y="237815"/>
                  </a:lnTo>
                  <a:cubicBezTo>
                    <a:pt x="7724" y="237815"/>
                    <a:pt x="0" y="230091"/>
                    <a:pt x="0" y="220563"/>
                  </a:cubicBezTo>
                  <a:lnTo>
                    <a:pt x="0" y="17252"/>
                  </a:lnTo>
                  <a:cubicBezTo>
                    <a:pt x="0" y="12677"/>
                    <a:pt x="1818" y="8288"/>
                    <a:pt x="5053" y="5053"/>
                  </a:cubicBezTo>
                  <a:cubicBezTo>
                    <a:pt x="8288" y="1818"/>
                    <a:pt x="12677" y="0"/>
                    <a:pt x="17252" y="0"/>
                  </a:cubicBezTo>
                  <a:close/>
                </a:path>
              </a:pathLst>
            </a:custGeom>
            <a:solidFill>
              <a:srgbClr val="E9F6DC"/>
            </a:solidFill>
            <a:ln w="19050" cap="rnd">
              <a:solidFill>
                <a:srgbClr val="00B050"/>
              </a:solidFill>
              <a:prstDash val="lgDash"/>
              <a:round/>
            </a:ln>
          </p:spPr>
          <p:txBody>
            <a:bodyPr/>
            <a:lstStyle/>
            <a:p>
              <a:endParaRPr lang="en-US"/>
            </a:p>
          </p:txBody>
        </p:sp>
        <p:sp>
          <p:nvSpPr>
            <p:cNvPr id="20" name="TextBox 20"/>
            <p:cNvSpPr txBox="1"/>
            <p:nvPr/>
          </p:nvSpPr>
          <p:spPr>
            <a:xfrm>
              <a:off x="0" y="-9525"/>
              <a:ext cx="3663904" cy="247340"/>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1742288" y="5934743"/>
            <a:ext cx="13911386" cy="902953"/>
            <a:chOff x="0" y="0"/>
            <a:chExt cx="3663904" cy="237815"/>
          </a:xfrm>
        </p:grpSpPr>
        <p:sp>
          <p:nvSpPr>
            <p:cNvPr id="22" name="Freeform 22"/>
            <p:cNvSpPr/>
            <p:nvPr/>
          </p:nvSpPr>
          <p:spPr>
            <a:xfrm>
              <a:off x="0" y="0"/>
              <a:ext cx="3663904" cy="237815"/>
            </a:xfrm>
            <a:custGeom>
              <a:avLst/>
              <a:gdLst/>
              <a:ahLst/>
              <a:cxnLst/>
              <a:rect l="l" t="t" r="r" b="b"/>
              <a:pathLst>
                <a:path w="3663904" h="237815">
                  <a:moveTo>
                    <a:pt x="17252" y="0"/>
                  </a:moveTo>
                  <a:lnTo>
                    <a:pt x="3646652" y="0"/>
                  </a:lnTo>
                  <a:cubicBezTo>
                    <a:pt x="3651228" y="0"/>
                    <a:pt x="3655616" y="1818"/>
                    <a:pt x="3658851" y="5053"/>
                  </a:cubicBezTo>
                  <a:cubicBezTo>
                    <a:pt x="3662087" y="8288"/>
                    <a:pt x="3663904" y="12677"/>
                    <a:pt x="3663904" y="17252"/>
                  </a:cubicBezTo>
                  <a:lnTo>
                    <a:pt x="3663904" y="220563"/>
                  </a:lnTo>
                  <a:cubicBezTo>
                    <a:pt x="3663904" y="225138"/>
                    <a:pt x="3662087" y="229526"/>
                    <a:pt x="3658851" y="232762"/>
                  </a:cubicBezTo>
                  <a:cubicBezTo>
                    <a:pt x="3655616" y="235997"/>
                    <a:pt x="3651228" y="237815"/>
                    <a:pt x="3646652" y="237815"/>
                  </a:cubicBezTo>
                  <a:lnTo>
                    <a:pt x="17252" y="237815"/>
                  </a:lnTo>
                  <a:cubicBezTo>
                    <a:pt x="7724" y="237815"/>
                    <a:pt x="0" y="230091"/>
                    <a:pt x="0" y="220563"/>
                  </a:cubicBezTo>
                  <a:lnTo>
                    <a:pt x="0" y="17252"/>
                  </a:lnTo>
                  <a:cubicBezTo>
                    <a:pt x="0" y="12677"/>
                    <a:pt x="1818" y="8288"/>
                    <a:pt x="5053" y="5053"/>
                  </a:cubicBezTo>
                  <a:cubicBezTo>
                    <a:pt x="8288" y="1818"/>
                    <a:pt x="12677" y="0"/>
                    <a:pt x="17252" y="0"/>
                  </a:cubicBezTo>
                  <a:close/>
                </a:path>
              </a:pathLst>
            </a:custGeom>
            <a:solidFill>
              <a:srgbClr val="E9F6DC"/>
            </a:solidFill>
            <a:ln w="19050" cap="rnd">
              <a:solidFill>
                <a:srgbClr val="00B050"/>
              </a:solidFill>
              <a:prstDash val="lgDash"/>
              <a:round/>
            </a:ln>
          </p:spPr>
          <p:txBody>
            <a:bodyPr/>
            <a:lstStyle/>
            <a:p>
              <a:endParaRPr lang="en-US"/>
            </a:p>
          </p:txBody>
        </p:sp>
        <p:sp>
          <p:nvSpPr>
            <p:cNvPr id="23" name="TextBox 23"/>
            <p:cNvSpPr txBox="1"/>
            <p:nvPr/>
          </p:nvSpPr>
          <p:spPr>
            <a:xfrm>
              <a:off x="0" y="-9525"/>
              <a:ext cx="3663904" cy="247340"/>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1742288" y="7256797"/>
            <a:ext cx="13911386" cy="902953"/>
            <a:chOff x="0" y="0"/>
            <a:chExt cx="3663904" cy="237815"/>
          </a:xfrm>
        </p:grpSpPr>
        <p:sp>
          <p:nvSpPr>
            <p:cNvPr id="25" name="Freeform 25"/>
            <p:cNvSpPr/>
            <p:nvPr/>
          </p:nvSpPr>
          <p:spPr>
            <a:xfrm>
              <a:off x="0" y="0"/>
              <a:ext cx="3663904" cy="237815"/>
            </a:xfrm>
            <a:custGeom>
              <a:avLst/>
              <a:gdLst/>
              <a:ahLst/>
              <a:cxnLst/>
              <a:rect l="l" t="t" r="r" b="b"/>
              <a:pathLst>
                <a:path w="3663904" h="237815">
                  <a:moveTo>
                    <a:pt x="17252" y="0"/>
                  </a:moveTo>
                  <a:lnTo>
                    <a:pt x="3646652" y="0"/>
                  </a:lnTo>
                  <a:cubicBezTo>
                    <a:pt x="3651228" y="0"/>
                    <a:pt x="3655616" y="1818"/>
                    <a:pt x="3658851" y="5053"/>
                  </a:cubicBezTo>
                  <a:cubicBezTo>
                    <a:pt x="3662087" y="8288"/>
                    <a:pt x="3663904" y="12677"/>
                    <a:pt x="3663904" y="17252"/>
                  </a:cubicBezTo>
                  <a:lnTo>
                    <a:pt x="3663904" y="220563"/>
                  </a:lnTo>
                  <a:cubicBezTo>
                    <a:pt x="3663904" y="225138"/>
                    <a:pt x="3662087" y="229526"/>
                    <a:pt x="3658851" y="232762"/>
                  </a:cubicBezTo>
                  <a:cubicBezTo>
                    <a:pt x="3655616" y="235997"/>
                    <a:pt x="3651228" y="237815"/>
                    <a:pt x="3646652" y="237815"/>
                  </a:cubicBezTo>
                  <a:lnTo>
                    <a:pt x="17252" y="237815"/>
                  </a:lnTo>
                  <a:cubicBezTo>
                    <a:pt x="7724" y="237815"/>
                    <a:pt x="0" y="230091"/>
                    <a:pt x="0" y="220563"/>
                  </a:cubicBezTo>
                  <a:lnTo>
                    <a:pt x="0" y="17252"/>
                  </a:lnTo>
                  <a:cubicBezTo>
                    <a:pt x="0" y="12677"/>
                    <a:pt x="1818" y="8288"/>
                    <a:pt x="5053" y="5053"/>
                  </a:cubicBezTo>
                  <a:cubicBezTo>
                    <a:pt x="8288" y="1818"/>
                    <a:pt x="12677" y="0"/>
                    <a:pt x="17252" y="0"/>
                  </a:cubicBezTo>
                  <a:close/>
                </a:path>
              </a:pathLst>
            </a:custGeom>
            <a:solidFill>
              <a:srgbClr val="E9F6DC"/>
            </a:solidFill>
            <a:ln w="19050" cap="rnd">
              <a:solidFill>
                <a:srgbClr val="00B050"/>
              </a:solidFill>
              <a:prstDash val="lgDash"/>
              <a:round/>
            </a:ln>
          </p:spPr>
          <p:txBody>
            <a:bodyPr/>
            <a:lstStyle/>
            <a:p>
              <a:endParaRPr lang="en-US"/>
            </a:p>
          </p:txBody>
        </p:sp>
        <p:sp>
          <p:nvSpPr>
            <p:cNvPr id="26" name="TextBox 26"/>
            <p:cNvSpPr txBox="1"/>
            <p:nvPr/>
          </p:nvSpPr>
          <p:spPr>
            <a:xfrm>
              <a:off x="0" y="-9525"/>
              <a:ext cx="3663904" cy="247340"/>
            </a:xfrm>
            <a:prstGeom prst="rect">
              <a:avLst/>
            </a:prstGeom>
          </p:spPr>
          <p:txBody>
            <a:bodyPr lIns="50800" tIns="50800" rIns="50800" bIns="50800" rtlCol="0" anchor="ctr"/>
            <a:lstStyle/>
            <a:p>
              <a:pPr algn="ctr">
                <a:lnSpc>
                  <a:spcPts val="2160"/>
                </a:lnSpc>
              </a:pPr>
              <a:endParaRPr/>
            </a:p>
          </p:txBody>
        </p:sp>
      </p:grpSp>
      <p:sp>
        <p:nvSpPr>
          <p:cNvPr id="27" name="Freeform 27"/>
          <p:cNvSpPr/>
          <p:nvPr/>
        </p:nvSpPr>
        <p:spPr>
          <a:xfrm>
            <a:off x="15364205" y="3246116"/>
            <a:ext cx="818540" cy="818540"/>
          </a:xfrm>
          <a:custGeom>
            <a:avLst/>
            <a:gdLst/>
            <a:ahLst/>
            <a:cxnLst/>
            <a:rect l="l" t="t" r="r" b="b"/>
            <a:pathLst>
              <a:path w="818540" h="818540">
                <a:moveTo>
                  <a:pt x="0" y="0"/>
                </a:moveTo>
                <a:lnTo>
                  <a:pt x="818540" y="0"/>
                </a:lnTo>
                <a:lnTo>
                  <a:pt x="818540" y="818540"/>
                </a:lnTo>
                <a:lnTo>
                  <a:pt x="0" y="818540"/>
                </a:lnTo>
                <a:lnTo>
                  <a:pt x="0" y="0"/>
                </a:lnTo>
                <a:close/>
              </a:path>
            </a:pathLst>
          </a:custGeom>
          <a:blipFill>
            <a:blip r:embed="rId7"/>
            <a:stretch>
              <a:fillRect/>
            </a:stretch>
          </a:blipFill>
        </p:spPr>
        <p:txBody>
          <a:bodyPr/>
          <a:lstStyle/>
          <a:p>
            <a:endParaRPr lang="en-US"/>
          </a:p>
        </p:txBody>
      </p:sp>
      <p:sp>
        <p:nvSpPr>
          <p:cNvPr id="28" name="Freeform 28"/>
          <p:cNvSpPr/>
          <p:nvPr/>
        </p:nvSpPr>
        <p:spPr>
          <a:xfrm>
            <a:off x="15364205" y="4658576"/>
            <a:ext cx="818540" cy="818967"/>
          </a:xfrm>
          <a:custGeom>
            <a:avLst/>
            <a:gdLst/>
            <a:ahLst/>
            <a:cxnLst/>
            <a:rect l="l" t="t" r="r" b="b"/>
            <a:pathLst>
              <a:path w="818540" h="818967">
                <a:moveTo>
                  <a:pt x="0" y="0"/>
                </a:moveTo>
                <a:lnTo>
                  <a:pt x="818540" y="0"/>
                </a:lnTo>
                <a:lnTo>
                  <a:pt x="818540" y="818967"/>
                </a:lnTo>
                <a:lnTo>
                  <a:pt x="0" y="818967"/>
                </a:lnTo>
                <a:lnTo>
                  <a:pt x="0" y="0"/>
                </a:lnTo>
                <a:close/>
              </a:path>
            </a:pathLst>
          </a:custGeom>
          <a:blipFill>
            <a:blip r:embed="rId8"/>
            <a:stretch>
              <a:fillRect/>
            </a:stretch>
          </a:blipFill>
        </p:spPr>
        <p:txBody>
          <a:bodyPr/>
          <a:lstStyle/>
          <a:p>
            <a:endParaRPr lang="en-US"/>
          </a:p>
        </p:txBody>
      </p:sp>
      <p:sp>
        <p:nvSpPr>
          <p:cNvPr id="29" name="Freeform 29"/>
          <p:cNvSpPr/>
          <p:nvPr/>
        </p:nvSpPr>
        <p:spPr>
          <a:xfrm>
            <a:off x="15364205" y="5982368"/>
            <a:ext cx="818539" cy="818106"/>
          </a:xfrm>
          <a:custGeom>
            <a:avLst/>
            <a:gdLst/>
            <a:ahLst/>
            <a:cxnLst/>
            <a:rect l="l" t="t" r="r" b="b"/>
            <a:pathLst>
              <a:path w="818539" h="818106">
                <a:moveTo>
                  <a:pt x="0" y="0"/>
                </a:moveTo>
                <a:lnTo>
                  <a:pt x="818540" y="0"/>
                </a:lnTo>
                <a:lnTo>
                  <a:pt x="818540" y="818106"/>
                </a:lnTo>
                <a:lnTo>
                  <a:pt x="0" y="818106"/>
                </a:lnTo>
                <a:lnTo>
                  <a:pt x="0" y="0"/>
                </a:lnTo>
                <a:close/>
              </a:path>
            </a:pathLst>
          </a:custGeom>
          <a:blipFill>
            <a:blip r:embed="rId9"/>
            <a:stretch>
              <a:fillRect/>
            </a:stretch>
          </a:blipFill>
        </p:spPr>
        <p:txBody>
          <a:bodyPr/>
          <a:lstStyle/>
          <a:p>
            <a:endParaRPr lang="en-US"/>
          </a:p>
        </p:txBody>
      </p:sp>
      <p:sp>
        <p:nvSpPr>
          <p:cNvPr id="30" name="Freeform 30"/>
          <p:cNvSpPr/>
          <p:nvPr/>
        </p:nvSpPr>
        <p:spPr>
          <a:xfrm>
            <a:off x="15350038" y="7266322"/>
            <a:ext cx="818539" cy="818106"/>
          </a:xfrm>
          <a:custGeom>
            <a:avLst/>
            <a:gdLst/>
            <a:ahLst/>
            <a:cxnLst/>
            <a:rect l="l" t="t" r="r" b="b"/>
            <a:pathLst>
              <a:path w="818539" h="818106">
                <a:moveTo>
                  <a:pt x="0" y="0"/>
                </a:moveTo>
                <a:lnTo>
                  <a:pt x="818540" y="0"/>
                </a:lnTo>
                <a:lnTo>
                  <a:pt x="818540" y="818106"/>
                </a:lnTo>
                <a:lnTo>
                  <a:pt x="0" y="818106"/>
                </a:lnTo>
                <a:lnTo>
                  <a:pt x="0" y="0"/>
                </a:lnTo>
                <a:close/>
              </a:path>
            </a:pathLst>
          </a:custGeom>
          <a:blipFill>
            <a:blip r:embed="rId10"/>
            <a:stretch>
              <a:fillRect/>
            </a:stretch>
          </a:blipFill>
        </p:spPr>
        <p:txBody>
          <a:bodyPr/>
          <a:lstStyle/>
          <a:p>
            <a:endParaRPr lang="en-US"/>
          </a:p>
        </p:txBody>
      </p:sp>
      <p:sp>
        <p:nvSpPr>
          <p:cNvPr id="31" name="TextBox 31"/>
          <p:cNvSpPr txBox="1"/>
          <p:nvPr/>
        </p:nvSpPr>
        <p:spPr>
          <a:xfrm>
            <a:off x="2116868" y="4789461"/>
            <a:ext cx="13086026" cy="461948"/>
          </a:xfrm>
          <a:prstGeom prst="rect">
            <a:avLst/>
          </a:prstGeom>
        </p:spPr>
        <p:txBody>
          <a:bodyPr lIns="0" tIns="0" rIns="0" bIns="0" rtlCol="0" anchor="t">
            <a:spAutoFit/>
          </a:bodyPr>
          <a:lstStyle/>
          <a:p>
            <a:pPr algn="r" rtl="1">
              <a:lnSpc>
                <a:spcPts val="3975"/>
              </a:lnSpc>
            </a:pPr>
            <a:r>
              <a:rPr lang="ar-EG" sz="2439" b="1" spc="25">
                <a:solidFill>
                  <a:srgbClr val="000000"/>
                </a:solidFill>
                <a:latin typeface="Almarai Bold"/>
                <a:ea typeface="Almarai Bold"/>
                <a:cs typeface="Almarai Bold"/>
                <a:sym typeface="Almarai Bold"/>
                <a:rtl/>
              </a:rPr>
              <a:t>مراجعة الفروض الرئيسة التي بنيت على أساسها الخطة.</a:t>
            </a:r>
          </a:p>
        </p:txBody>
      </p:sp>
      <p:sp>
        <p:nvSpPr>
          <p:cNvPr id="32" name="TextBox 32"/>
          <p:cNvSpPr txBox="1"/>
          <p:nvPr/>
        </p:nvSpPr>
        <p:spPr>
          <a:xfrm>
            <a:off x="2116868" y="6169417"/>
            <a:ext cx="13086026" cy="461948"/>
          </a:xfrm>
          <a:prstGeom prst="rect">
            <a:avLst/>
          </a:prstGeom>
        </p:spPr>
        <p:txBody>
          <a:bodyPr lIns="0" tIns="0" rIns="0" bIns="0" rtlCol="0" anchor="t">
            <a:spAutoFit/>
          </a:bodyPr>
          <a:lstStyle/>
          <a:p>
            <a:pPr algn="r" rtl="1">
              <a:lnSpc>
                <a:spcPts val="3975"/>
              </a:lnSpc>
            </a:pPr>
            <a:r>
              <a:rPr lang="ar-EG" sz="2439" b="1" spc="25">
                <a:solidFill>
                  <a:srgbClr val="000000"/>
                </a:solidFill>
                <a:latin typeface="Almarai Bold"/>
                <a:ea typeface="Almarai Bold"/>
                <a:cs typeface="Almarai Bold"/>
                <a:sym typeface="Almarai Bold"/>
                <a:rtl/>
              </a:rPr>
              <a:t>مراقبة ما تم تحقيقه من المبيعات الفعلية، ومستوى إجمالي الأرباح.</a:t>
            </a:r>
          </a:p>
        </p:txBody>
      </p:sp>
      <p:sp>
        <p:nvSpPr>
          <p:cNvPr id="33" name="TextBox 33"/>
          <p:cNvSpPr txBox="1"/>
          <p:nvPr/>
        </p:nvSpPr>
        <p:spPr>
          <a:xfrm>
            <a:off x="1992650" y="7513972"/>
            <a:ext cx="13086026" cy="461948"/>
          </a:xfrm>
          <a:prstGeom prst="rect">
            <a:avLst/>
          </a:prstGeom>
        </p:spPr>
        <p:txBody>
          <a:bodyPr lIns="0" tIns="0" rIns="0" bIns="0" rtlCol="0" anchor="t">
            <a:spAutoFit/>
          </a:bodyPr>
          <a:lstStyle/>
          <a:p>
            <a:pPr algn="r" rtl="1">
              <a:lnSpc>
                <a:spcPts val="3975"/>
              </a:lnSpc>
            </a:pPr>
            <a:r>
              <a:rPr lang="ar-EG" sz="2439" b="1" spc="25">
                <a:solidFill>
                  <a:srgbClr val="000000"/>
                </a:solidFill>
                <a:latin typeface="Almarai Bold"/>
                <a:ea typeface="Almarai Bold"/>
                <a:cs typeface="Almarai Bold"/>
                <a:sym typeface="Almarai Bold"/>
                <a:rtl/>
              </a:rPr>
              <a:t>مراجعة التوقعات للتدفقات النقدية.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2202184"/>
            <a:chOff x="0" y="0"/>
            <a:chExt cx="3633885" cy="579999"/>
          </a:xfrm>
        </p:grpSpPr>
        <p:sp>
          <p:nvSpPr>
            <p:cNvPr id="14" name="Freeform 14"/>
            <p:cNvSpPr/>
            <p:nvPr/>
          </p:nvSpPr>
          <p:spPr>
            <a:xfrm>
              <a:off x="0" y="0"/>
              <a:ext cx="3633885" cy="579999"/>
            </a:xfrm>
            <a:custGeom>
              <a:avLst/>
              <a:gdLst/>
              <a:ahLst/>
              <a:cxnLst/>
              <a:rect l="l" t="t" r="r" b="b"/>
              <a:pathLst>
                <a:path w="3633885" h="579999">
                  <a:moveTo>
                    <a:pt x="17395" y="0"/>
                  </a:moveTo>
                  <a:lnTo>
                    <a:pt x="3616490" y="0"/>
                  </a:lnTo>
                  <a:cubicBezTo>
                    <a:pt x="3621103" y="0"/>
                    <a:pt x="3625528" y="1833"/>
                    <a:pt x="3628790" y="5095"/>
                  </a:cubicBezTo>
                  <a:cubicBezTo>
                    <a:pt x="3632052" y="8357"/>
                    <a:pt x="3633885" y="12781"/>
                    <a:pt x="3633885" y="17395"/>
                  </a:cubicBezTo>
                  <a:lnTo>
                    <a:pt x="3633885" y="562604"/>
                  </a:lnTo>
                  <a:cubicBezTo>
                    <a:pt x="3633885" y="567218"/>
                    <a:pt x="3632052" y="571642"/>
                    <a:pt x="3628790" y="574904"/>
                  </a:cubicBezTo>
                  <a:cubicBezTo>
                    <a:pt x="3625528" y="578166"/>
                    <a:pt x="3621103" y="579999"/>
                    <a:pt x="3616490" y="579999"/>
                  </a:cubicBezTo>
                  <a:lnTo>
                    <a:pt x="17395" y="579999"/>
                  </a:lnTo>
                  <a:cubicBezTo>
                    <a:pt x="12781" y="579999"/>
                    <a:pt x="8357" y="578166"/>
                    <a:pt x="5095" y="574904"/>
                  </a:cubicBezTo>
                  <a:cubicBezTo>
                    <a:pt x="1833" y="571642"/>
                    <a:pt x="0" y="567218"/>
                    <a:pt x="0" y="562604"/>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58952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79362"/>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7</a:t>
            </a:r>
            <a:r>
              <a:rPr lang="ar-EG" sz="2995" b="1" spc="31">
                <a:solidFill>
                  <a:srgbClr val="000000"/>
                </a:solidFill>
                <a:latin typeface="Almarai Bold"/>
                <a:ea typeface="Almarai Bold"/>
                <a:cs typeface="Almarai Bold"/>
                <a:sym typeface="Almarai Bold"/>
                <a:rtl/>
              </a:rPr>
              <a:t>- وضع خطة الطوارئ</a:t>
            </a:r>
          </a:p>
        </p:txBody>
      </p:sp>
      <p:sp>
        <p:nvSpPr>
          <p:cNvPr id="17" name="TextBox 17"/>
          <p:cNvSpPr txBox="1"/>
          <p:nvPr/>
        </p:nvSpPr>
        <p:spPr>
          <a:xfrm>
            <a:off x="2385339" y="3094444"/>
            <a:ext cx="13487182" cy="17373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يمكن للمنشأة احتياطيًّا وضع خطة طوارئ متوازنة، ومتزامنة تمامًا مع الخطة الرئيسة، بحيث يفترض في خطة الطوارئ حدوث أسوأ الاحتمالات، وما يجب تحقيقه في تلك الحالة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160651" y="2941316"/>
            <a:ext cx="14022094" cy="3448261"/>
            <a:chOff x="0" y="0"/>
            <a:chExt cx="3693062" cy="908184"/>
          </a:xfrm>
        </p:grpSpPr>
        <p:sp>
          <p:nvSpPr>
            <p:cNvPr id="14" name="Freeform 14"/>
            <p:cNvSpPr/>
            <p:nvPr/>
          </p:nvSpPr>
          <p:spPr>
            <a:xfrm>
              <a:off x="0" y="0"/>
              <a:ext cx="3693062" cy="908184"/>
            </a:xfrm>
            <a:custGeom>
              <a:avLst/>
              <a:gdLst/>
              <a:ahLst/>
              <a:cxnLst/>
              <a:rect l="l" t="t" r="r" b="b"/>
              <a:pathLst>
                <a:path w="3693062" h="908184">
                  <a:moveTo>
                    <a:pt x="17116" y="0"/>
                  </a:moveTo>
                  <a:lnTo>
                    <a:pt x="3675946" y="0"/>
                  </a:lnTo>
                  <a:cubicBezTo>
                    <a:pt x="3680485" y="0"/>
                    <a:pt x="3684839" y="1803"/>
                    <a:pt x="3688049" y="5013"/>
                  </a:cubicBezTo>
                  <a:cubicBezTo>
                    <a:pt x="3691258" y="8223"/>
                    <a:pt x="3693062" y="12576"/>
                    <a:pt x="3693062" y="17116"/>
                  </a:cubicBezTo>
                  <a:lnTo>
                    <a:pt x="3693062" y="891068"/>
                  </a:lnTo>
                  <a:cubicBezTo>
                    <a:pt x="3693062" y="900521"/>
                    <a:pt x="3685399" y="908184"/>
                    <a:pt x="3675946" y="908184"/>
                  </a:cubicBezTo>
                  <a:lnTo>
                    <a:pt x="17116" y="908184"/>
                  </a:lnTo>
                  <a:cubicBezTo>
                    <a:pt x="7663" y="908184"/>
                    <a:pt x="0" y="900521"/>
                    <a:pt x="0" y="891068"/>
                  </a:cubicBezTo>
                  <a:lnTo>
                    <a:pt x="0" y="17116"/>
                  </a:lnTo>
                  <a:cubicBezTo>
                    <a:pt x="0" y="7663"/>
                    <a:pt x="7663" y="0"/>
                    <a:pt x="17116"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93062" cy="917709"/>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79362"/>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8</a:t>
            </a:r>
            <a:r>
              <a:rPr lang="ar-EG" sz="2995" b="1" spc="31">
                <a:solidFill>
                  <a:srgbClr val="000000"/>
                </a:solidFill>
                <a:latin typeface="Almarai Bold"/>
                <a:ea typeface="Almarai Bold"/>
                <a:cs typeface="Almarai Bold"/>
                <a:sym typeface="Almarai Bold"/>
                <a:rtl/>
              </a:rPr>
              <a:t>- مراجعة النتائج</a:t>
            </a:r>
          </a:p>
        </p:txBody>
      </p:sp>
      <p:sp>
        <p:nvSpPr>
          <p:cNvPr id="17" name="TextBox 17"/>
          <p:cNvSpPr txBox="1"/>
          <p:nvPr/>
        </p:nvSpPr>
        <p:spPr>
          <a:xfrm>
            <a:off x="2385339" y="3094444"/>
            <a:ext cx="13487182" cy="29184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أخيرًا يتم القيام مراجعة خطة التنفيذ، لمعرفة مدى نجاح التنفيذ، لما تضمنته من مهام وأهداف. وما إذا كانت ظهرت أي مشكلات في التنفيذ. فلو تبين مثلًا من مراجعة النتائج أن خطة التنفيذ فشلت في تحقيق أحد الأهداف. عندئذ يقوم رائد الأعمال بمراجعة الأهداف الأصلية التي تم وضعها في الخطوة الأولى، والبدء بإعادة تحديدها أو تعديلها أو ربما إلغائها.</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flipH="1">
            <a:off x="2598045" y="2089636"/>
            <a:ext cx="13273046" cy="7416314"/>
          </a:xfrm>
          <a:custGeom>
            <a:avLst/>
            <a:gdLst/>
            <a:ahLst/>
            <a:cxnLst/>
            <a:rect l="l" t="t" r="r" b="b"/>
            <a:pathLst>
              <a:path w="13273046" h="7416314">
                <a:moveTo>
                  <a:pt x="13273045" y="0"/>
                </a:moveTo>
                <a:lnTo>
                  <a:pt x="0" y="0"/>
                </a:lnTo>
                <a:lnTo>
                  <a:pt x="0" y="7416314"/>
                </a:lnTo>
                <a:lnTo>
                  <a:pt x="13273045" y="7416314"/>
                </a:lnTo>
                <a:lnTo>
                  <a:pt x="13273045" y="0"/>
                </a:lnTo>
                <a:close/>
              </a:path>
            </a:pathLst>
          </a:custGeom>
          <a:blipFill>
            <a:blip r:embed="rId6"/>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2" name="TextBox 12"/>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3" name="TextBox 13"/>
          <p:cNvSpPr txBox="1"/>
          <p:nvPr/>
        </p:nvSpPr>
        <p:spPr>
          <a:xfrm>
            <a:off x="13780685" y="4528806"/>
            <a:ext cx="2128506" cy="776619"/>
          </a:xfrm>
          <a:prstGeom prst="rect">
            <a:avLst/>
          </a:prstGeom>
        </p:spPr>
        <p:txBody>
          <a:bodyPr lIns="0" tIns="0" rIns="0" bIns="0" rtlCol="0" anchor="t">
            <a:spAutoFit/>
          </a:bodyPr>
          <a:lstStyle/>
          <a:p>
            <a:pPr algn="ctr" rtl="1">
              <a:lnSpc>
                <a:spcPts val="3015"/>
              </a:lnSpc>
            </a:pPr>
            <a:r>
              <a:rPr lang="ar-EG" sz="2471" b="1" spc="25">
                <a:solidFill>
                  <a:srgbClr val="000000"/>
                </a:solidFill>
                <a:latin typeface="Almarai Bold"/>
                <a:ea typeface="Almarai Bold"/>
                <a:cs typeface="Almarai Bold"/>
                <a:sym typeface="Almarai Bold"/>
                <a:rtl/>
              </a:rPr>
              <a:t>تسجيل المشروع </a:t>
            </a:r>
          </a:p>
        </p:txBody>
      </p:sp>
      <p:sp>
        <p:nvSpPr>
          <p:cNvPr id="14" name="TextBox 14"/>
          <p:cNvSpPr txBox="1"/>
          <p:nvPr/>
        </p:nvSpPr>
        <p:spPr>
          <a:xfrm>
            <a:off x="12821207" y="3061956"/>
            <a:ext cx="2128506" cy="776619"/>
          </a:xfrm>
          <a:prstGeom prst="rect">
            <a:avLst/>
          </a:prstGeom>
        </p:spPr>
        <p:txBody>
          <a:bodyPr lIns="0" tIns="0" rIns="0" bIns="0" rtlCol="0" anchor="t">
            <a:spAutoFit/>
          </a:bodyPr>
          <a:lstStyle/>
          <a:p>
            <a:pPr algn="ctr" rtl="1">
              <a:lnSpc>
                <a:spcPts val="3015"/>
              </a:lnSpc>
            </a:pPr>
            <a:r>
              <a:rPr lang="ar-EG" sz="2471" b="1" spc="24">
                <a:solidFill>
                  <a:srgbClr val="000000"/>
                </a:solidFill>
                <a:latin typeface="Almarai Bold"/>
                <a:ea typeface="Almarai Bold"/>
                <a:cs typeface="Almarai Bold"/>
                <a:sym typeface="Almarai Bold"/>
                <a:rtl/>
              </a:rPr>
              <a:t>البحث</a:t>
            </a:r>
          </a:p>
          <a:p>
            <a:pPr algn="ctr" rtl="1">
              <a:lnSpc>
                <a:spcPts val="3015"/>
              </a:lnSpc>
            </a:pPr>
            <a:r>
              <a:rPr lang="ar-EG" sz="2471" b="1" spc="25">
                <a:solidFill>
                  <a:srgbClr val="000000"/>
                </a:solidFill>
                <a:latin typeface="Almarai Bold"/>
                <a:ea typeface="Almarai Bold"/>
                <a:cs typeface="Almarai Bold"/>
                <a:sym typeface="Almarai Bold"/>
                <a:rtl/>
              </a:rPr>
              <a:t>عن العقار</a:t>
            </a:r>
          </a:p>
        </p:txBody>
      </p:sp>
      <p:sp>
        <p:nvSpPr>
          <p:cNvPr id="15" name="TextBox 15"/>
          <p:cNvSpPr txBox="1"/>
          <p:nvPr/>
        </p:nvSpPr>
        <p:spPr>
          <a:xfrm>
            <a:off x="11132107" y="2375540"/>
            <a:ext cx="2128506" cy="776619"/>
          </a:xfrm>
          <a:prstGeom prst="rect">
            <a:avLst/>
          </a:prstGeom>
        </p:spPr>
        <p:txBody>
          <a:bodyPr lIns="0" tIns="0" rIns="0" bIns="0" rtlCol="0" anchor="t">
            <a:spAutoFit/>
          </a:bodyPr>
          <a:lstStyle/>
          <a:p>
            <a:pPr algn="ctr" rtl="1">
              <a:lnSpc>
                <a:spcPts val="3015"/>
              </a:lnSpc>
            </a:pPr>
            <a:r>
              <a:rPr lang="ar-EG" sz="2471" b="1" spc="24">
                <a:solidFill>
                  <a:srgbClr val="000000"/>
                </a:solidFill>
                <a:latin typeface="Almarai Bold"/>
                <a:ea typeface="Almarai Bold"/>
                <a:cs typeface="Almarai Bold"/>
                <a:sym typeface="Almarai Bold"/>
                <a:rtl/>
              </a:rPr>
              <a:t>التواصل </a:t>
            </a:r>
          </a:p>
          <a:p>
            <a:pPr algn="ctr" rtl="1">
              <a:lnSpc>
                <a:spcPts val="3015"/>
              </a:lnSpc>
            </a:pPr>
            <a:r>
              <a:rPr lang="ar-EG" sz="2471" b="1" spc="25">
                <a:solidFill>
                  <a:srgbClr val="000000"/>
                </a:solidFill>
                <a:latin typeface="Almarai Bold"/>
                <a:ea typeface="Almarai Bold"/>
                <a:cs typeface="Almarai Bold"/>
                <a:sym typeface="Almarai Bold"/>
                <a:rtl/>
              </a:rPr>
              <a:t>مع البنوك</a:t>
            </a:r>
          </a:p>
        </p:txBody>
      </p:sp>
      <p:sp>
        <p:nvSpPr>
          <p:cNvPr id="16" name="TextBox 16"/>
          <p:cNvSpPr txBox="1"/>
          <p:nvPr/>
        </p:nvSpPr>
        <p:spPr>
          <a:xfrm>
            <a:off x="9406018" y="3152159"/>
            <a:ext cx="2128506" cy="736926"/>
          </a:xfrm>
          <a:prstGeom prst="rect">
            <a:avLst/>
          </a:prstGeom>
        </p:spPr>
        <p:txBody>
          <a:bodyPr lIns="0" tIns="0" rIns="0" bIns="0" rtlCol="0" anchor="t">
            <a:spAutoFit/>
          </a:bodyPr>
          <a:lstStyle/>
          <a:p>
            <a:pPr algn="ctr" rtl="1">
              <a:lnSpc>
                <a:spcPts val="2893"/>
              </a:lnSpc>
            </a:pPr>
            <a:r>
              <a:rPr lang="ar-EG" sz="2371" b="1" spc="23">
                <a:solidFill>
                  <a:srgbClr val="000000"/>
                </a:solidFill>
                <a:latin typeface="Almarai Bold"/>
                <a:ea typeface="Almarai Bold"/>
                <a:cs typeface="Almarai Bold"/>
                <a:sym typeface="Almarai Bold"/>
                <a:rtl/>
              </a:rPr>
              <a:t>توفير كافة</a:t>
            </a:r>
          </a:p>
          <a:p>
            <a:pPr algn="ctr" rtl="1">
              <a:lnSpc>
                <a:spcPts val="2893"/>
              </a:lnSpc>
            </a:pPr>
            <a:r>
              <a:rPr lang="ar-EG" sz="2371" b="1" spc="24">
                <a:solidFill>
                  <a:srgbClr val="000000"/>
                </a:solidFill>
                <a:latin typeface="Almarai Bold"/>
                <a:ea typeface="Almarai Bold"/>
                <a:cs typeface="Almarai Bold"/>
                <a:sym typeface="Almarai Bold"/>
                <a:rtl/>
              </a:rPr>
              <a:t>التجهيزات</a:t>
            </a:r>
          </a:p>
        </p:txBody>
      </p:sp>
      <p:sp>
        <p:nvSpPr>
          <p:cNvPr id="17" name="TextBox 17"/>
          <p:cNvSpPr txBox="1"/>
          <p:nvPr/>
        </p:nvSpPr>
        <p:spPr>
          <a:xfrm>
            <a:off x="8706890" y="4301003"/>
            <a:ext cx="1398256" cy="1203143"/>
          </a:xfrm>
          <a:prstGeom prst="rect">
            <a:avLst/>
          </a:prstGeom>
        </p:spPr>
        <p:txBody>
          <a:bodyPr lIns="0" tIns="0" rIns="0" bIns="0" rtlCol="0" anchor="t">
            <a:spAutoFit/>
          </a:bodyPr>
          <a:lstStyle/>
          <a:p>
            <a:pPr algn="ctr" rtl="1">
              <a:lnSpc>
                <a:spcPts val="3137"/>
              </a:lnSpc>
            </a:pPr>
            <a:r>
              <a:rPr lang="ar-EG" sz="2571" b="1" spc="25">
                <a:solidFill>
                  <a:srgbClr val="000000"/>
                </a:solidFill>
                <a:latin typeface="Almarai Bold"/>
                <a:ea typeface="Almarai Bold"/>
                <a:cs typeface="Almarai Bold"/>
                <a:sym typeface="Almarai Bold"/>
                <a:rtl/>
              </a:rPr>
              <a:t>شراء المواد</a:t>
            </a:r>
          </a:p>
          <a:p>
            <a:pPr algn="ctr" rtl="1">
              <a:lnSpc>
                <a:spcPts val="3137"/>
              </a:lnSpc>
            </a:pPr>
            <a:r>
              <a:rPr lang="ar-EG" sz="2571" b="1" spc="26">
                <a:solidFill>
                  <a:srgbClr val="000000"/>
                </a:solidFill>
                <a:latin typeface="Almarai Bold"/>
                <a:ea typeface="Almarai Bold"/>
                <a:cs typeface="Almarai Bold"/>
                <a:sym typeface="Almarai Bold"/>
                <a:rtl/>
              </a:rPr>
              <a:t>الأولية</a:t>
            </a:r>
          </a:p>
        </p:txBody>
      </p:sp>
      <p:sp>
        <p:nvSpPr>
          <p:cNvPr id="18" name="TextBox 18"/>
          <p:cNvSpPr txBox="1"/>
          <p:nvPr/>
        </p:nvSpPr>
        <p:spPr>
          <a:xfrm>
            <a:off x="8535440" y="6231221"/>
            <a:ext cx="1398256" cy="803093"/>
          </a:xfrm>
          <a:prstGeom prst="rect">
            <a:avLst/>
          </a:prstGeom>
        </p:spPr>
        <p:txBody>
          <a:bodyPr lIns="0" tIns="0" rIns="0" bIns="0" rtlCol="0" anchor="t">
            <a:spAutoFit/>
          </a:bodyPr>
          <a:lstStyle/>
          <a:p>
            <a:pPr algn="ctr" rtl="1">
              <a:lnSpc>
                <a:spcPts val="3137"/>
              </a:lnSpc>
            </a:pPr>
            <a:r>
              <a:rPr lang="ar-EG" sz="2571" b="1" spc="26">
                <a:solidFill>
                  <a:srgbClr val="000000"/>
                </a:solidFill>
                <a:latin typeface="Almarai Bold"/>
                <a:ea typeface="Almarai Bold"/>
                <a:cs typeface="Almarai Bold"/>
                <a:sym typeface="Almarai Bold"/>
                <a:rtl/>
              </a:rPr>
              <a:t>التوظيف والتدريب</a:t>
            </a:r>
          </a:p>
        </p:txBody>
      </p:sp>
      <p:sp>
        <p:nvSpPr>
          <p:cNvPr id="19" name="TextBox 19"/>
          <p:cNvSpPr txBox="1"/>
          <p:nvPr/>
        </p:nvSpPr>
        <p:spPr>
          <a:xfrm>
            <a:off x="7513090" y="7758214"/>
            <a:ext cx="1398256" cy="803093"/>
          </a:xfrm>
          <a:prstGeom prst="rect">
            <a:avLst/>
          </a:prstGeom>
        </p:spPr>
        <p:txBody>
          <a:bodyPr lIns="0" tIns="0" rIns="0" bIns="0" rtlCol="0" anchor="t">
            <a:spAutoFit/>
          </a:bodyPr>
          <a:lstStyle/>
          <a:p>
            <a:pPr algn="ctr" rtl="1">
              <a:lnSpc>
                <a:spcPts val="3137"/>
              </a:lnSpc>
            </a:pPr>
            <a:r>
              <a:rPr lang="ar-EG" sz="2571" b="1" spc="26">
                <a:solidFill>
                  <a:srgbClr val="000000"/>
                </a:solidFill>
                <a:latin typeface="Almarai Bold"/>
                <a:ea typeface="Almarai Bold"/>
                <a:cs typeface="Almarai Bold"/>
                <a:sym typeface="Almarai Bold"/>
                <a:rtl/>
              </a:rPr>
              <a:t>التشغيل التجريبي</a:t>
            </a:r>
          </a:p>
        </p:txBody>
      </p:sp>
      <p:sp>
        <p:nvSpPr>
          <p:cNvPr id="20" name="TextBox 20"/>
          <p:cNvSpPr txBox="1"/>
          <p:nvPr/>
        </p:nvSpPr>
        <p:spPr>
          <a:xfrm>
            <a:off x="5844352" y="8202623"/>
            <a:ext cx="1398256" cy="803093"/>
          </a:xfrm>
          <a:prstGeom prst="rect">
            <a:avLst/>
          </a:prstGeom>
        </p:spPr>
        <p:txBody>
          <a:bodyPr lIns="0" tIns="0" rIns="0" bIns="0" rtlCol="0" anchor="t">
            <a:spAutoFit/>
          </a:bodyPr>
          <a:lstStyle/>
          <a:p>
            <a:pPr algn="ctr" rtl="1">
              <a:lnSpc>
                <a:spcPts val="3137"/>
              </a:lnSpc>
            </a:pPr>
            <a:r>
              <a:rPr lang="ar-EG" sz="2571" b="1" spc="26">
                <a:solidFill>
                  <a:srgbClr val="000000"/>
                </a:solidFill>
                <a:latin typeface="Almarai Bold"/>
                <a:ea typeface="Almarai Bold"/>
                <a:cs typeface="Almarai Bold"/>
                <a:sym typeface="Almarai Bold"/>
                <a:rtl/>
              </a:rPr>
              <a:t>الحملة الإعلانية</a:t>
            </a:r>
          </a:p>
        </p:txBody>
      </p:sp>
      <p:sp>
        <p:nvSpPr>
          <p:cNvPr id="21" name="TextBox 21"/>
          <p:cNvSpPr txBox="1"/>
          <p:nvPr/>
        </p:nvSpPr>
        <p:spPr>
          <a:xfrm>
            <a:off x="4084146" y="7940023"/>
            <a:ext cx="1398256" cy="403043"/>
          </a:xfrm>
          <a:prstGeom prst="rect">
            <a:avLst/>
          </a:prstGeom>
        </p:spPr>
        <p:txBody>
          <a:bodyPr lIns="0" tIns="0" rIns="0" bIns="0" rtlCol="0" anchor="t">
            <a:spAutoFit/>
          </a:bodyPr>
          <a:lstStyle/>
          <a:p>
            <a:pPr algn="ctr" rtl="1">
              <a:lnSpc>
                <a:spcPts val="3137"/>
              </a:lnSpc>
            </a:pPr>
            <a:r>
              <a:rPr lang="ar-EG" sz="2571" b="1" spc="26">
                <a:solidFill>
                  <a:srgbClr val="000000"/>
                </a:solidFill>
                <a:latin typeface="Almarai Bold"/>
                <a:ea typeface="Almarai Bold"/>
                <a:cs typeface="Almarai Bold"/>
                <a:sym typeface="Almarai Bold"/>
                <a:rtl/>
              </a:rPr>
              <a:t>الافتتاح</a:t>
            </a:r>
          </a:p>
        </p:txBody>
      </p:sp>
      <p:sp>
        <p:nvSpPr>
          <p:cNvPr id="22" name="TextBox 22"/>
          <p:cNvSpPr txBox="1"/>
          <p:nvPr/>
        </p:nvSpPr>
        <p:spPr>
          <a:xfrm>
            <a:off x="2946240" y="6111904"/>
            <a:ext cx="1666166" cy="1108401"/>
          </a:xfrm>
          <a:prstGeom prst="rect">
            <a:avLst/>
          </a:prstGeom>
        </p:spPr>
        <p:txBody>
          <a:bodyPr lIns="0" tIns="0" rIns="0" bIns="0" rtlCol="0" anchor="t">
            <a:spAutoFit/>
          </a:bodyPr>
          <a:lstStyle/>
          <a:p>
            <a:pPr algn="ctr" rtl="1">
              <a:lnSpc>
                <a:spcPts val="2893"/>
              </a:lnSpc>
            </a:pPr>
            <a:r>
              <a:rPr lang="ar-EG" sz="2371" b="1" spc="24">
                <a:solidFill>
                  <a:srgbClr val="000000"/>
                </a:solidFill>
                <a:latin typeface="Almarai Bold"/>
                <a:ea typeface="Almarai Bold"/>
                <a:cs typeface="Almarai Bold"/>
                <a:sym typeface="Almarai Bold"/>
                <a:rtl/>
              </a:rPr>
              <a:t>تقييم الموقف بعد الافتتاح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a:off x="4405301" y="2733230"/>
            <a:ext cx="9477399" cy="6172156"/>
          </a:xfrm>
          <a:custGeom>
            <a:avLst/>
            <a:gdLst/>
            <a:ahLst/>
            <a:cxnLst/>
            <a:rect l="l" t="t" r="r" b="b"/>
            <a:pathLst>
              <a:path w="9477399" h="6172156">
                <a:moveTo>
                  <a:pt x="0" y="0"/>
                </a:moveTo>
                <a:lnTo>
                  <a:pt x="9477398" y="0"/>
                </a:lnTo>
                <a:lnTo>
                  <a:pt x="9477398" y="6172156"/>
                </a:lnTo>
                <a:lnTo>
                  <a:pt x="0" y="6172156"/>
                </a:lnTo>
                <a:lnTo>
                  <a:pt x="0" y="0"/>
                </a:lnTo>
                <a:close/>
              </a:path>
            </a:pathLst>
          </a:custGeom>
          <a:blipFill>
            <a:blip r:embed="rId7"/>
            <a:stretch>
              <a:fillRect/>
            </a:stretch>
          </a:blipFill>
        </p:spPr>
        <p:txBody>
          <a:bodyPr/>
          <a:lstStyle/>
          <a:p>
            <a:endParaRPr lang="en-US"/>
          </a:p>
        </p:txBody>
      </p:sp>
      <p:sp>
        <p:nvSpPr>
          <p:cNvPr id="11" name="Freeform 11"/>
          <p:cNvSpPr/>
          <p:nvPr/>
        </p:nvSpPr>
        <p:spPr>
          <a:xfrm>
            <a:off x="15350038" y="6722097"/>
            <a:ext cx="2451540" cy="3564903"/>
          </a:xfrm>
          <a:custGeom>
            <a:avLst/>
            <a:gdLst/>
            <a:ahLst/>
            <a:cxnLst/>
            <a:rect l="l" t="t" r="r" b="b"/>
            <a:pathLst>
              <a:path w="2451540" h="3564903">
                <a:moveTo>
                  <a:pt x="0" y="0"/>
                </a:moveTo>
                <a:lnTo>
                  <a:pt x="2451540" y="0"/>
                </a:lnTo>
                <a:lnTo>
                  <a:pt x="2451540" y="3564903"/>
                </a:lnTo>
                <a:lnTo>
                  <a:pt x="0" y="3564903"/>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1</a:t>
            </a:r>
            <a:r>
              <a:rPr lang="ar-EG" sz="2995" b="1" spc="31">
                <a:solidFill>
                  <a:srgbClr val="000000"/>
                </a:solidFill>
                <a:latin typeface="Almarai Bold"/>
                <a:ea typeface="Almarai Bold"/>
                <a:cs typeface="Almarai Bold"/>
                <a:sym typeface="Almarai Bold"/>
                <a:rtl/>
              </a:rPr>
              <a:t>. تسجيل المشروع </a:t>
            </a:r>
          </a:p>
        </p:txBody>
      </p:sp>
      <p:sp>
        <p:nvSpPr>
          <p:cNvPr id="16" name="TextBox 16"/>
          <p:cNvSpPr txBox="1"/>
          <p:nvPr/>
        </p:nvSpPr>
        <p:spPr>
          <a:xfrm>
            <a:off x="6041447" y="3133280"/>
            <a:ext cx="6372671" cy="478239"/>
          </a:xfrm>
          <a:prstGeom prst="rect">
            <a:avLst/>
          </a:prstGeom>
        </p:spPr>
        <p:txBody>
          <a:bodyPr lIns="0" tIns="0" rIns="0" bIns="0" rtlCol="0" anchor="t">
            <a:spAutoFit/>
          </a:bodyPr>
          <a:lstStyle/>
          <a:p>
            <a:pPr algn="ctr" rtl="1">
              <a:lnSpc>
                <a:spcPts val="3619"/>
              </a:lnSpc>
            </a:pPr>
            <a:r>
              <a:rPr lang="ar-EG" sz="2966" b="1" spc="30">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1225794" y="6693522"/>
            <a:ext cx="2376648" cy="1476756"/>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التعرف على الأوراق والملفات والإجراءات المطلوبة</a:t>
            </a:r>
          </a:p>
        </p:txBody>
      </p:sp>
      <p:sp>
        <p:nvSpPr>
          <p:cNvPr id="18" name="TextBox 18"/>
          <p:cNvSpPr txBox="1"/>
          <p:nvPr/>
        </p:nvSpPr>
        <p:spPr>
          <a:xfrm>
            <a:off x="7955676" y="6875279"/>
            <a:ext cx="2376648"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تحضير الأوراق والملفات المطلوبة</a:t>
            </a:r>
          </a:p>
        </p:txBody>
      </p:sp>
      <p:sp>
        <p:nvSpPr>
          <p:cNvPr id="19" name="TextBox 19"/>
          <p:cNvSpPr txBox="1"/>
          <p:nvPr/>
        </p:nvSpPr>
        <p:spPr>
          <a:xfrm>
            <a:off x="4683677" y="6693522"/>
            <a:ext cx="2376648" cy="1476756"/>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اتخاذ الإجراءات اللازمة للحصول على الترخيص بالعمل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3169682" y="3458629"/>
            <a:ext cx="11948636" cy="5660666"/>
          </a:xfrm>
          <a:custGeom>
            <a:avLst/>
            <a:gdLst/>
            <a:ahLst/>
            <a:cxnLst/>
            <a:rect l="l" t="t" r="r" b="b"/>
            <a:pathLst>
              <a:path w="11948636" h="5660666">
                <a:moveTo>
                  <a:pt x="11948636" y="0"/>
                </a:moveTo>
                <a:lnTo>
                  <a:pt x="0" y="0"/>
                </a:lnTo>
                <a:lnTo>
                  <a:pt x="0" y="5660667"/>
                </a:lnTo>
                <a:lnTo>
                  <a:pt x="11948636" y="5660667"/>
                </a:lnTo>
                <a:lnTo>
                  <a:pt x="11948636" y="0"/>
                </a:lnTo>
                <a:close/>
              </a:path>
            </a:pathLst>
          </a:custGeom>
          <a:blipFill>
            <a:blip r:embed="rId7"/>
            <a:stretch>
              <a:fillRect/>
            </a:stretch>
          </a:blipFill>
        </p:spPr>
        <p:txBody>
          <a:bodyPr/>
          <a:lstStyle/>
          <a:p>
            <a:endParaRPr lang="en-US"/>
          </a:p>
        </p:txBody>
      </p:sp>
      <p:sp>
        <p:nvSpPr>
          <p:cNvPr id="11" name="Freeform 11"/>
          <p:cNvSpPr/>
          <p:nvPr/>
        </p:nvSpPr>
        <p:spPr>
          <a:xfrm flipH="1">
            <a:off x="15099268" y="6813174"/>
            <a:ext cx="2737609" cy="3274897"/>
          </a:xfrm>
          <a:custGeom>
            <a:avLst/>
            <a:gdLst/>
            <a:ahLst/>
            <a:cxnLst/>
            <a:rect l="l" t="t" r="r" b="b"/>
            <a:pathLst>
              <a:path w="2737609" h="3274897">
                <a:moveTo>
                  <a:pt x="2737610" y="0"/>
                </a:moveTo>
                <a:lnTo>
                  <a:pt x="0" y="0"/>
                </a:lnTo>
                <a:lnTo>
                  <a:pt x="0" y="3274898"/>
                </a:lnTo>
                <a:lnTo>
                  <a:pt x="2737610" y="3274898"/>
                </a:lnTo>
                <a:lnTo>
                  <a:pt x="2737610" y="0"/>
                </a:lnTo>
                <a:close/>
              </a:path>
            </a:pathLst>
          </a:custGeom>
          <a:blipFill>
            <a:blip r:embed="rId8"/>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2</a:t>
            </a:r>
            <a:r>
              <a:rPr lang="ar-EG" sz="2995" b="1" spc="31">
                <a:solidFill>
                  <a:srgbClr val="000000"/>
                </a:solidFill>
                <a:latin typeface="Almarai Bold"/>
                <a:ea typeface="Almarai Bold"/>
                <a:cs typeface="Almarai Bold"/>
                <a:sym typeface="Almarai Bold"/>
                <a:rtl/>
              </a:rPr>
              <a:t>. البحث عن العقار</a:t>
            </a:r>
          </a:p>
        </p:txBody>
      </p:sp>
      <p:sp>
        <p:nvSpPr>
          <p:cNvPr id="16" name="TextBox 16"/>
          <p:cNvSpPr txBox="1"/>
          <p:nvPr/>
        </p:nvSpPr>
        <p:spPr>
          <a:xfrm>
            <a:off x="6346068" y="2807966"/>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3181442" y="4288994"/>
            <a:ext cx="1917826"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الموقع المناسب</a:t>
            </a:r>
          </a:p>
        </p:txBody>
      </p:sp>
      <p:sp>
        <p:nvSpPr>
          <p:cNvPr id="18" name="TextBox 18"/>
          <p:cNvSpPr txBox="1"/>
          <p:nvPr/>
        </p:nvSpPr>
        <p:spPr>
          <a:xfrm>
            <a:off x="10431646" y="4135032"/>
            <a:ext cx="1619885"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المساحة كافية للأنشطة</a:t>
            </a:r>
          </a:p>
        </p:txBody>
      </p:sp>
      <p:sp>
        <p:nvSpPr>
          <p:cNvPr id="19" name="TextBox 19"/>
          <p:cNvSpPr txBox="1"/>
          <p:nvPr/>
        </p:nvSpPr>
        <p:spPr>
          <a:xfrm>
            <a:off x="7380344" y="4288994"/>
            <a:ext cx="1917826"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الخدمات العامة</a:t>
            </a:r>
          </a:p>
        </p:txBody>
      </p:sp>
      <p:sp>
        <p:nvSpPr>
          <p:cNvPr id="20" name="TextBox 20"/>
          <p:cNvSpPr txBox="1"/>
          <p:nvPr/>
        </p:nvSpPr>
        <p:spPr>
          <a:xfrm>
            <a:off x="4879629" y="4156754"/>
            <a:ext cx="136724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خطوات تصنيع المنتج</a:t>
            </a:r>
          </a:p>
        </p:txBody>
      </p:sp>
      <p:sp>
        <p:nvSpPr>
          <p:cNvPr id="21" name="TextBox 21"/>
          <p:cNvSpPr txBox="1"/>
          <p:nvPr/>
        </p:nvSpPr>
        <p:spPr>
          <a:xfrm>
            <a:off x="12005030" y="7337380"/>
            <a:ext cx="136724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عمليات البناء أو الترميم</a:t>
            </a:r>
          </a:p>
        </p:txBody>
      </p:sp>
      <p:sp>
        <p:nvSpPr>
          <p:cNvPr id="22" name="TextBox 22"/>
          <p:cNvSpPr txBox="1"/>
          <p:nvPr/>
        </p:nvSpPr>
        <p:spPr>
          <a:xfrm>
            <a:off x="9227783" y="7337380"/>
            <a:ext cx="136724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التصميم الداخلي للمشروع</a:t>
            </a:r>
          </a:p>
        </p:txBody>
      </p:sp>
      <p:sp>
        <p:nvSpPr>
          <p:cNvPr id="23" name="TextBox 23"/>
          <p:cNvSpPr txBox="1"/>
          <p:nvPr/>
        </p:nvSpPr>
        <p:spPr>
          <a:xfrm>
            <a:off x="6346068" y="7477125"/>
            <a:ext cx="1367240"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تحقيق الانسيابية</a:t>
            </a:r>
          </a:p>
        </p:txBody>
      </p:sp>
      <p:sp>
        <p:nvSpPr>
          <p:cNvPr id="24" name="TextBox 24"/>
          <p:cNvSpPr txBox="1"/>
          <p:nvPr/>
        </p:nvSpPr>
        <p:spPr>
          <a:xfrm>
            <a:off x="3540553" y="7184198"/>
            <a:ext cx="1367240" cy="1476756"/>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اقتصاديات اختيار موقع المشروع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721523" y="3477324"/>
            <a:ext cx="16744710" cy="3914076"/>
          </a:xfrm>
          <a:custGeom>
            <a:avLst/>
            <a:gdLst/>
            <a:ahLst/>
            <a:cxnLst/>
            <a:rect l="l" t="t" r="r" b="b"/>
            <a:pathLst>
              <a:path w="16744710" h="3914076">
                <a:moveTo>
                  <a:pt x="16744710" y="0"/>
                </a:moveTo>
                <a:lnTo>
                  <a:pt x="0" y="0"/>
                </a:lnTo>
                <a:lnTo>
                  <a:pt x="0" y="3914076"/>
                </a:lnTo>
                <a:lnTo>
                  <a:pt x="16744710" y="3914076"/>
                </a:lnTo>
                <a:lnTo>
                  <a:pt x="16744710" y="0"/>
                </a:lnTo>
                <a:close/>
              </a:path>
            </a:pathLst>
          </a:custGeom>
          <a:blipFill>
            <a:blip r:embed="rId7"/>
            <a:stretch>
              <a:fillRect/>
            </a:stretch>
          </a:blipFill>
        </p:spPr>
        <p:txBody>
          <a:bodyPr/>
          <a:lstStyle/>
          <a:p>
            <a:endParaRPr lang="en-US"/>
          </a:p>
        </p:txBody>
      </p:sp>
      <p:sp>
        <p:nvSpPr>
          <p:cNvPr id="11" name="Freeform 11"/>
          <p:cNvSpPr/>
          <p:nvPr/>
        </p:nvSpPr>
        <p:spPr>
          <a:xfrm>
            <a:off x="14537167" y="7194359"/>
            <a:ext cx="3291155" cy="3092641"/>
          </a:xfrm>
          <a:custGeom>
            <a:avLst/>
            <a:gdLst/>
            <a:ahLst/>
            <a:cxnLst/>
            <a:rect l="l" t="t" r="r" b="b"/>
            <a:pathLst>
              <a:path w="3291155" h="3092641">
                <a:moveTo>
                  <a:pt x="0" y="0"/>
                </a:moveTo>
                <a:lnTo>
                  <a:pt x="3291155" y="0"/>
                </a:lnTo>
                <a:lnTo>
                  <a:pt x="3291155" y="3092641"/>
                </a:lnTo>
                <a:lnTo>
                  <a:pt x="0" y="3092641"/>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3</a:t>
            </a:r>
            <a:r>
              <a:rPr lang="ar-EG" sz="2995" b="1" spc="31">
                <a:solidFill>
                  <a:srgbClr val="000000"/>
                </a:solidFill>
                <a:latin typeface="Almarai Bold"/>
                <a:ea typeface="Almarai Bold"/>
                <a:cs typeface="Almarai Bold"/>
                <a:sym typeface="Almarai Bold"/>
                <a:rtl/>
              </a:rPr>
              <a:t>. التواصل مع البنوك </a:t>
            </a:r>
          </a:p>
        </p:txBody>
      </p:sp>
      <p:sp>
        <p:nvSpPr>
          <p:cNvPr id="16" name="TextBox 16"/>
          <p:cNvSpPr txBox="1"/>
          <p:nvPr/>
        </p:nvSpPr>
        <p:spPr>
          <a:xfrm>
            <a:off x="6553005" y="2807966"/>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5667128" y="3925482"/>
            <a:ext cx="1592172"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مراجعة دراسة الجدوى</a:t>
            </a:r>
          </a:p>
        </p:txBody>
      </p:sp>
      <p:sp>
        <p:nvSpPr>
          <p:cNvPr id="18" name="TextBox 18"/>
          <p:cNvSpPr txBox="1"/>
          <p:nvPr/>
        </p:nvSpPr>
        <p:spPr>
          <a:xfrm>
            <a:off x="5884294" y="4154863"/>
            <a:ext cx="1619885"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تحديد موعد المقابلة</a:t>
            </a:r>
          </a:p>
        </p:txBody>
      </p:sp>
      <p:sp>
        <p:nvSpPr>
          <p:cNvPr id="19" name="TextBox 19"/>
          <p:cNvSpPr txBox="1"/>
          <p:nvPr/>
        </p:nvSpPr>
        <p:spPr>
          <a:xfrm>
            <a:off x="10814520" y="5786337"/>
            <a:ext cx="1444147"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الاتصال بأكثر من بنك</a:t>
            </a:r>
          </a:p>
        </p:txBody>
      </p:sp>
      <p:sp>
        <p:nvSpPr>
          <p:cNvPr id="20" name="TextBox 20"/>
          <p:cNvSpPr txBox="1"/>
          <p:nvPr/>
        </p:nvSpPr>
        <p:spPr>
          <a:xfrm>
            <a:off x="7589905" y="5757762"/>
            <a:ext cx="136724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إمكانية تقديم الضمانات</a:t>
            </a:r>
          </a:p>
        </p:txBody>
      </p:sp>
      <p:sp>
        <p:nvSpPr>
          <p:cNvPr id="21" name="TextBox 21"/>
          <p:cNvSpPr txBox="1"/>
          <p:nvPr/>
        </p:nvSpPr>
        <p:spPr>
          <a:xfrm>
            <a:off x="14147787" y="5681562"/>
            <a:ext cx="136724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تجهيز ملف عن المشروع</a:t>
            </a:r>
          </a:p>
        </p:txBody>
      </p:sp>
      <p:sp>
        <p:nvSpPr>
          <p:cNvPr id="22" name="TextBox 22"/>
          <p:cNvSpPr txBox="1"/>
          <p:nvPr/>
        </p:nvSpPr>
        <p:spPr>
          <a:xfrm>
            <a:off x="12454723" y="3925482"/>
            <a:ext cx="136724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راجع شروط القروض</a:t>
            </a:r>
          </a:p>
        </p:txBody>
      </p:sp>
      <p:sp>
        <p:nvSpPr>
          <p:cNvPr id="23" name="TextBox 23"/>
          <p:cNvSpPr txBox="1"/>
          <p:nvPr/>
        </p:nvSpPr>
        <p:spPr>
          <a:xfrm>
            <a:off x="9239633" y="4107238"/>
            <a:ext cx="1367240"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تجهيز الإجابات</a:t>
            </a:r>
          </a:p>
        </p:txBody>
      </p:sp>
      <p:sp>
        <p:nvSpPr>
          <p:cNvPr id="24" name="TextBox 24"/>
          <p:cNvSpPr txBox="1"/>
          <p:nvPr/>
        </p:nvSpPr>
        <p:spPr>
          <a:xfrm>
            <a:off x="4191400" y="5872843"/>
            <a:ext cx="1692895" cy="699235"/>
          </a:xfrm>
          <a:prstGeom prst="rect">
            <a:avLst/>
          </a:prstGeom>
        </p:spPr>
        <p:txBody>
          <a:bodyPr lIns="0" tIns="0" rIns="0" bIns="0" rtlCol="0" anchor="t">
            <a:spAutoFit/>
          </a:bodyPr>
          <a:lstStyle/>
          <a:p>
            <a:pPr algn="ctr" rtl="1">
              <a:lnSpc>
                <a:spcPts val="2697"/>
              </a:lnSpc>
            </a:pPr>
            <a:r>
              <a:rPr lang="ar-EG" sz="2210" b="1" spc="22">
                <a:solidFill>
                  <a:srgbClr val="000000"/>
                </a:solidFill>
                <a:latin typeface="Almarai Bold"/>
                <a:ea typeface="Almarai Bold"/>
                <a:cs typeface="Almarai Bold"/>
                <a:sym typeface="Almarai Bold"/>
                <a:rtl/>
              </a:rPr>
              <a:t>الالتزام بالموضوعية</a:t>
            </a:r>
          </a:p>
        </p:txBody>
      </p:sp>
      <p:sp>
        <p:nvSpPr>
          <p:cNvPr id="25" name="TextBox 25"/>
          <p:cNvSpPr txBox="1"/>
          <p:nvPr/>
        </p:nvSpPr>
        <p:spPr>
          <a:xfrm>
            <a:off x="2571514" y="4154863"/>
            <a:ext cx="1619885"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قارن بين البنوك</a:t>
            </a:r>
          </a:p>
        </p:txBody>
      </p:sp>
      <p:sp>
        <p:nvSpPr>
          <p:cNvPr id="26" name="TextBox 26"/>
          <p:cNvSpPr txBox="1"/>
          <p:nvPr/>
        </p:nvSpPr>
        <p:spPr>
          <a:xfrm>
            <a:off x="1081808" y="5757762"/>
            <a:ext cx="127675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احرص على المال الحلال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a:off x="841845" y="3569727"/>
            <a:ext cx="16230600" cy="4280821"/>
          </a:xfrm>
          <a:custGeom>
            <a:avLst/>
            <a:gdLst/>
            <a:ahLst/>
            <a:cxnLst/>
            <a:rect l="l" t="t" r="r" b="b"/>
            <a:pathLst>
              <a:path w="16230600" h="4280821">
                <a:moveTo>
                  <a:pt x="0" y="0"/>
                </a:moveTo>
                <a:lnTo>
                  <a:pt x="16230600" y="0"/>
                </a:lnTo>
                <a:lnTo>
                  <a:pt x="16230600" y="4280820"/>
                </a:lnTo>
                <a:lnTo>
                  <a:pt x="0" y="4280820"/>
                </a:lnTo>
                <a:lnTo>
                  <a:pt x="0" y="0"/>
                </a:lnTo>
                <a:close/>
              </a:path>
            </a:pathLst>
          </a:custGeom>
          <a:blipFill>
            <a:blip r:embed="rId7"/>
            <a:stretch>
              <a:fillRect/>
            </a:stretch>
          </a:blipFill>
        </p:spPr>
        <p:txBody>
          <a:bodyPr/>
          <a:lstStyle/>
          <a:p>
            <a:endParaRPr lang="en-US"/>
          </a:p>
        </p:txBody>
      </p:sp>
      <p:sp>
        <p:nvSpPr>
          <p:cNvPr id="11" name="Freeform 11"/>
          <p:cNvSpPr/>
          <p:nvPr/>
        </p:nvSpPr>
        <p:spPr>
          <a:xfrm>
            <a:off x="15043703" y="6075085"/>
            <a:ext cx="3244297" cy="4318907"/>
          </a:xfrm>
          <a:custGeom>
            <a:avLst/>
            <a:gdLst/>
            <a:ahLst/>
            <a:cxnLst/>
            <a:rect l="l" t="t" r="r" b="b"/>
            <a:pathLst>
              <a:path w="3244297" h="4318907">
                <a:moveTo>
                  <a:pt x="0" y="0"/>
                </a:moveTo>
                <a:lnTo>
                  <a:pt x="3244297" y="0"/>
                </a:lnTo>
                <a:lnTo>
                  <a:pt x="3244297" y="4318907"/>
                </a:lnTo>
                <a:lnTo>
                  <a:pt x="0" y="4318907"/>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4</a:t>
            </a:r>
            <a:r>
              <a:rPr lang="ar-EG" sz="2995" b="1" spc="31">
                <a:solidFill>
                  <a:srgbClr val="000000"/>
                </a:solidFill>
                <a:latin typeface="Almarai Bold"/>
                <a:ea typeface="Almarai Bold"/>
                <a:cs typeface="Almarai Bold"/>
                <a:sym typeface="Almarai Bold"/>
                <a:rtl/>
              </a:rPr>
              <a:t>. توفير كافة التجهيزات</a:t>
            </a:r>
          </a:p>
        </p:txBody>
      </p:sp>
      <p:sp>
        <p:nvSpPr>
          <p:cNvPr id="16" name="TextBox 16"/>
          <p:cNvSpPr txBox="1"/>
          <p:nvPr/>
        </p:nvSpPr>
        <p:spPr>
          <a:xfrm>
            <a:off x="6154659" y="2881319"/>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4857588" y="4333685"/>
            <a:ext cx="1592172"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مواصفات الآلات والمعدات</a:t>
            </a:r>
          </a:p>
        </p:txBody>
      </p:sp>
      <p:sp>
        <p:nvSpPr>
          <p:cNvPr id="18" name="TextBox 18"/>
          <p:cNvSpPr txBox="1"/>
          <p:nvPr/>
        </p:nvSpPr>
        <p:spPr>
          <a:xfrm>
            <a:off x="5884294" y="4518376"/>
            <a:ext cx="1619885"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اختيار أفضل العروض</a:t>
            </a:r>
          </a:p>
        </p:txBody>
      </p:sp>
      <p:sp>
        <p:nvSpPr>
          <p:cNvPr id="19" name="TextBox 19"/>
          <p:cNvSpPr txBox="1"/>
          <p:nvPr/>
        </p:nvSpPr>
        <p:spPr>
          <a:xfrm>
            <a:off x="10458414" y="5863318"/>
            <a:ext cx="1444147"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نظام الصيانة المعتمدة</a:t>
            </a:r>
          </a:p>
        </p:txBody>
      </p:sp>
      <p:sp>
        <p:nvSpPr>
          <p:cNvPr id="20" name="TextBox 20"/>
          <p:cNvSpPr txBox="1"/>
          <p:nvPr/>
        </p:nvSpPr>
        <p:spPr>
          <a:xfrm>
            <a:off x="7500499" y="5939518"/>
            <a:ext cx="1367240"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الفنيين المتميزين</a:t>
            </a:r>
          </a:p>
        </p:txBody>
      </p:sp>
      <p:sp>
        <p:nvSpPr>
          <p:cNvPr id="21" name="TextBox 21"/>
          <p:cNvSpPr txBox="1"/>
          <p:nvPr/>
        </p:nvSpPr>
        <p:spPr>
          <a:xfrm>
            <a:off x="13490348" y="5968093"/>
            <a:ext cx="1367240"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إشراك المورد</a:t>
            </a:r>
          </a:p>
        </p:txBody>
      </p:sp>
      <p:sp>
        <p:nvSpPr>
          <p:cNvPr id="22" name="TextBox 22"/>
          <p:cNvSpPr txBox="1"/>
          <p:nvPr/>
        </p:nvSpPr>
        <p:spPr>
          <a:xfrm>
            <a:off x="12048610" y="4154863"/>
            <a:ext cx="1367240" cy="1476756"/>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العروض من المصادر المناسبة</a:t>
            </a:r>
          </a:p>
        </p:txBody>
      </p:sp>
      <p:sp>
        <p:nvSpPr>
          <p:cNvPr id="23" name="TextBox 23"/>
          <p:cNvSpPr txBox="1"/>
          <p:nvPr/>
        </p:nvSpPr>
        <p:spPr>
          <a:xfrm>
            <a:off x="8945917" y="4336619"/>
            <a:ext cx="1514098" cy="1113243"/>
          </a:xfrm>
          <a:prstGeom prst="rect">
            <a:avLst/>
          </a:prstGeom>
        </p:spPr>
        <p:txBody>
          <a:bodyPr wrap="square" lIns="0" tIns="0" rIns="0" bIns="0" rtlCol="0" anchor="t">
            <a:spAutoFit/>
          </a:bodyPr>
          <a:lstStyle/>
          <a:p>
            <a:pPr algn="ctr" rtl="1">
              <a:lnSpc>
                <a:spcPts val="2819"/>
              </a:lnSpc>
            </a:pPr>
            <a:r>
              <a:rPr lang="ar-EG" sz="2310" b="1" spc="23" dirty="0">
                <a:solidFill>
                  <a:srgbClr val="000000"/>
                </a:solidFill>
                <a:latin typeface="Almarai Bold"/>
                <a:ea typeface="Almarai Bold"/>
                <a:cs typeface="Almarai Bold"/>
                <a:sym typeface="Almarai Bold"/>
                <a:rtl/>
              </a:rPr>
              <a:t>درجة وموضوعية العروض</a:t>
            </a:r>
          </a:p>
        </p:txBody>
      </p:sp>
      <p:sp>
        <p:nvSpPr>
          <p:cNvPr id="24" name="TextBox 24"/>
          <p:cNvSpPr txBox="1"/>
          <p:nvPr/>
        </p:nvSpPr>
        <p:spPr>
          <a:xfrm>
            <a:off x="4389248" y="6056035"/>
            <a:ext cx="1692895" cy="699235"/>
          </a:xfrm>
          <a:prstGeom prst="rect">
            <a:avLst/>
          </a:prstGeom>
        </p:spPr>
        <p:txBody>
          <a:bodyPr lIns="0" tIns="0" rIns="0" bIns="0" rtlCol="0" anchor="t">
            <a:spAutoFit/>
          </a:bodyPr>
          <a:lstStyle/>
          <a:p>
            <a:pPr algn="ctr" rtl="1">
              <a:lnSpc>
                <a:spcPts val="2697"/>
              </a:lnSpc>
            </a:pPr>
            <a:r>
              <a:rPr lang="ar-EG" sz="2210" b="1" spc="22">
                <a:solidFill>
                  <a:srgbClr val="000000"/>
                </a:solidFill>
                <a:latin typeface="Almarai Bold"/>
                <a:ea typeface="Almarai Bold"/>
                <a:cs typeface="Almarai Bold"/>
                <a:sym typeface="Almarai Bold"/>
                <a:rtl/>
              </a:rPr>
              <a:t>توفير قطع الغيار</a:t>
            </a:r>
          </a:p>
        </p:txBody>
      </p:sp>
      <p:sp>
        <p:nvSpPr>
          <p:cNvPr id="25" name="TextBox 25"/>
          <p:cNvSpPr txBox="1"/>
          <p:nvPr/>
        </p:nvSpPr>
        <p:spPr>
          <a:xfrm>
            <a:off x="2864234" y="4116763"/>
            <a:ext cx="1619885" cy="1476756"/>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وقت وشروط التسليم والتركيب</a:t>
            </a:r>
          </a:p>
        </p:txBody>
      </p:sp>
      <p:sp>
        <p:nvSpPr>
          <p:cNvPr id="26" name="TextBox 26"/>
          <p:cNvSpPr txBox="1"/>
          <p:nvPr/>
        </p:nvSpPr>
        <p:spPr>
          <a:xfrm>
            <a:off x="1587484" y="5786337"/>
            <a:ext cx="1276750" cy="1113243"/>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توفر المهارات الفنية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360464" y="6255897"/>
            <a:ext cx="6635949" cy="934563"/>
          </a:xfrm>
          <a:custGeom>
            <a:avLst/>
            <a:gdLst/>
            <a:ahLst/>
            <a:cxnLst/>
            <a:rect l="l" t="t" r="r" b="b"/>
            <a:pathLst>
              <a:path w="6635949" h="934563">
                <a:moveTo>
                  <a:pt x="6635949" y="0"/>
                </a:moveTo>
                <a:lnTo>
                  <a:pt x="0" y="0"/>
                </a:lnTo>
                <a:lnTo>
                  <a:pt x="0" y="934562"/>
                </a:lnTo>
                <a:lnTo>
                  <a:pt x="6635949" y="934562"/>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537607" y="48781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632857" y="609538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Freeform 17"/>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TextBox 18"/>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9" name="TextBox 19"/>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لماذا التخطيط للعمل</a:t>
            </a:r>
          </a:p>
        </p:txBody>
      </p:sp>
      <p:sp>
        <p:nvSpPr>
          <p:cNvPr id="20" name="TextBox 20"/>
          <p:cNvSpPr txBox="1"/>
          <p:nvPr/>
        </p:nvSpPr>
        <p:spPr>
          <a:xfrm>
            <a:off x="10116092" y="6151122"/>
            <a:ext cx="6280876"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متطلبات التخطيط للعمل</a:t>
            </a:r>
          </a:p>
        </p:txBody>
      </p:sp>
      <p:sp>
        <p:nvSpPr>
          <p:cNvPr id="21" name="TextBox 21"/>
          <p:cNvSpPr txBox="1"/>
          <p:nvPr/>
        </p:nvSpPr>
        <p:spPr>
          <a:xfrm>
            <a:off x="9721495" y="7321557"/>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عناصر الخطة التشغيلية</a:t>
            </a:r>
          </a:p>
        </p:txBody>
      </p:sp>
      <p:sp>
        <p:nvSpPr>
          <p:cNvPr id="22" name="TextBox 22"/>
          <p:cNvSpPr txBox="1"/>
          <p:nvPr/>
        </p:nvSpPr>
        <p:spPr>
          <a:xfrm>
            <a:off x="2933616" y="5152859"/>
            <a:ext cx="5413444" cy="601743"/>
          </a:xfrm>
          <a:prstGeom prst="rect">
            <a:avLst/>
          </a:prstGeom>
        </p:spPr>
        <p:txBody>
          <a:bodyPr lIns="0" tIns="0" rIns="0" bIns="0" rtlCol="0" anchor="t">
            <a:spAutoFit/>
          </a:bodyPr>
          <a:lstStyle/>
          <a:p>
            <a:pPr marL="0" lvl="1" indent="0" algn="ctr" rtl="1">
              <a:lnSpc>
                <a:spcPts val="4855"/>
              </a:lnSpc>
              <a:spcBef>
                <a:spcPct val="0"/>
              </a:spcBef>
            </a:pPr>
            <a:r>
              <a:rPr lang="ar-EG" sz="3237" b="1">
                <a:solidFill>
                  <a:srgbClr val="000000"/>
                </a:solidFill>
                <a:latin typeface="Almarai Bold"/>
                <a:ea typeface="Almarai Bold"/>
                <a:cs typeface="Almarai Bold"/>
                <a:sym typeface="Almarai Bold"/>
                <a:rtl/>
              </a:rPr>
              <a:t>خطوات وضع الخطة التشغيلية</a:t>
            </a:r>
          </a:p>
        </p:txBody>
      </p:sp>
      <p:sp>
        <p:nvSpPr>
          <p:cNvPr id="23" name="TextBox 23"/>
          <p:cNvSpPr txBox="1"/>
          <p:nvPr/>
        </p:nvSpPr>
        <p:spPr>
          <a:xfrm>
            <a:off x="2247855" y="6342572"/>
            <a:ext cx="6446595" cy="593030"/>
          </a:xfrm>
          <a:prstGeom prst="rect">
            <a:avLst/>
          </a:prstGeom>
        </p:spPr>
        <p:txBody>
          <a:bodyPr lIns="0" tIns="0" rIns="0" bIns="0" rtlCol="0" anchor="t">
            <a:spAutoFit/>
          </a:bodyPr>
          <a:lstStyle/>
          <a:p>
            <a:pPr marL="0" lvl="1" indent="0" algn="ctr" rtl="1">
              <a:lnSpc>
                <a:spcPts val="4777"/>
              </a:lnSpc>
              <a:spcBef>
                <a:spcPct val="0"/>
              </a:spcBef>
            </a:pPr>
            <a:r>
              <a:rPr lang="ar-EG" sz="3184" b="1">
                <a:solidFill>
                  <a:srgbClr val="000000"/>
                </a:solidFill>
                <a:latin typeface="Almarai Bold"/>
                <a:ea typeface="Almarai Bold"/>
                <a:cs typeface="Almarai Bold"/>
                <a:sym typeface="Almarai Bold"/>
                <a:rtl/>
              </a:rPr>
              <a:t>إجراءات بدء المشروع</a:t>
            </a:r>
          </a:p>
        </p:txBody>
      </p:sp>
      <p:sp>
        <p:nvSpPr>
          <p:cNvPr id="24" name="TextBox 24"/>
          <p:cNvSpPr txBox="1"/>
          <p:nvPr/>
        </p:nvSpPr>
        <p:spPr>
          <a:xfrm>
            <a:off x="14262788" y="580989"/>
            <a:ext cx="2798449" cy="1344336"/>
          </a:xfrm>
          <a:prstGeom prst="rect">
            <a:avLst/>
          </a:prstGeom>
        </p:spPr>
        <p:txBody>
          <a:bodyPr lIns="0" tIns="0" rIns="0" bIns="0" rtlCol="0" anchor="t">
            <a:spAutoFit/>
          </a:bodyPr>
          <a:lstStyle/>
          <a:p>
            <a:pPr algn="ctr">
              <a:lnSpc>
                <a:spcPts val="5159"/>
              </a:lnSpc>
            </a:pPr>
            <a:r>
              <a:rPr lang="ar-EG" sz="4299" b="1">
                <a:solidFill>
                  <a:srgbClr val="000000"/>
                </a:solidFill>
                <a:latin typeface="Almarai Bold"/>
                <a:ea typeface="Almarai Bold"/>
                <a:cs typeface="Almarai Bold"/>
                <a:sym typeface="Almarai Bold"/>
                <a:rtl/>
              </a:rPr>
              <a:t>الفصل الثاني عشر</a:t>
            </a:r>
          </a:p>
        </p:txBody>
      </p:sp>
      <p:sp>
        <p:nvSpPr>
          <p:cNvPr id="25" name="TextBox 25"/>
          <p:cNvSpPr txBox="1"/>
          <p:nvPr/>
        </p:nvSpPr>
        <p:spPr>
          <a:xfrm>
            <a:off x="4732873" y="1248395"/>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الخطة التشغيلية</a:t>
            </a:r>
          </a:p>
        </p:txBody>
      </p:sp>
      <p:sp>
        <p:nvSpPr>
          <p:cNvPr id="26" name="TextBox 26"/>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a:off x="1081808" y="3170528"/>
            <a:ext cx="4111258" cy="5876246"/>
          </a:xfrm>
          <a:custGeom>
            <a:avLst/>
            <a:gdLst/>
            <a:ahLst/>
            <a:cxnLst/>
            <a:rect l="l" t="t" r="r" b="b"/>
            <a:pathLst>
              <a:path w="4111258" h="5876246">
                <a:moveTo>
                  <a:pt x="0" y="0"/>
                </a:moveTo>
                <a:lnTo>
                  <a:pt x="4111258" y="0"/>
                </a:lnTo>
                <a:lnTo>
                  <a:pt x="4111258" y="5876246"/>
                </a:lnTo>
                <a:lnTo>
                  <a:pt x="0" y="5876246"/>
                </a:lnTo>
                <a:lnTo>
                  <a:pt x="0" y="0"/>
                </a:lnTo>
                <a:close/>
              </a:path>
            </a:pathLst>
          </a:custGeom>
          <a:blipFill>
            <a:blip r:embed="rId7"/>
            <a:stretch>
              <a:fillRect/>
            </a:stretch>
          </a:blipFill>
        </p:spPr>
        <p:txBody>
          <a:bodyPr/>
          <a:lstStyle/>
          <a:p>
            <a:endParaRPr lang="en-US"/>
          </a:p>
        </p:txBody>
      </p:sp>
      <p:sp>
        <p:nvSpPr>
          <p:cNvPr id="11" name="Freeform 11"/>
          <p:cNvSpPr/>
          <p:nvPr/>
        </p:nvSpPr>
        <p:spPr>
          <a:xfrm>
            <a:off x="9227783" y="4081470"/>
            <a:ext cx="7473992" cy="5981171"/>
          </a:xfrm>
          <a:custGeom>
            <a:avLst/>
            <a:gdLst/>
            <a:ahLst/>
            <a:cxnLst/>
            <a:rect l="l" t="t" r="r" b="b"/>
            <a:pathLst>
              <a:path w="7473992" h="5981171">
                <a:moveTo>
                  <a:pt x="0" y="0"/>
                </a:moveTo>
                <a:lnTo>
                  <a:pt x="7473992" y="0"/>
                </a:lnTo>
                <a:lnTo>
                  <a:pt x="7473992" y="5981171"/>
                </a:lnTo>
                <a:lnTo>
                  <a:pt x="0" y="5981171"/>
                </a:lnTo>
                <a:lnTo>
                  <a:pt x="0" y="0"/>
                </a:lnTo>
                <a:close/>
              </a:path>
            </a:pathLst>
          </a:custGeom>
          <a:blipFill>
            <a:blip r:embed="rId8"/>
            <a:stretch>
              <a:fillRect/>
            </a:stretch>
          </a:blipFill>
        </p:spPr>
        <p:txBody>
          <a:bodyPr/>
          <a:lstStyle/>
          <a:p>
            <a:endParaRPr lang="en-US"/>
          </a:p>
        </p:txBody>
      </p:sp>
      <p:sp>
        <p:nvSpPr>
          <p:cNvPr id="12" name="Freeform 12"/>
          <p:cNvSpPr/>
          <p:nvPr/>
        </p:nvSpPr>
        <p:spPr>
          <a:xfrm>
            <a:off x="4788568" y="3924300"/>
            <a:ext cx="7187641" cy="4378678"/>
          </a:xfrm>
          <a:custGeom>
            <a:avLst/>
            <a:gdLst/>
            <a:ahLst/>
            <a:cxnLst/>
            <a:rect l="l" t="t" r="r" b="b"/>
            <a:pathLst>
              <a:path w="7187641" h="4378678">
                <a:moveTo>
                  <a:pt x="0" y="0"/>
                </a:moveTo>
                <a:lnTo>
                  <a:pt x="7187641" y="0"/>
                </a:lnTo>
                <a:lnTo>
                  <a:pt x="7187641" y="4378678"/>
                </a:lnTo>
                <a:lnTo>
                  <a:pt x="0" y="4378678"/>
                </a:lnTo>
                <a:lnTo>
                  <a:pt x="0" y="0"/>
                </a:lnTo>
                <a:close/>
              </a:path>
            </a:pathLst>
          </a:custGeom>
          <a:blipFill>
            <a:blip r:embed="rId9"/>
            <a:stretch>
              <a:fillRect/>
            </a:stretch>
          </a:blipFill>
        </p:spPr>
        <p:txBody>
          <a:bodyPr/>
          <a:lstStyle/>
          <a:p>
            <a:endParaRPr lang="en-US" dirty="0">
              <a:cs typeface="29LT Bukra Bold" panose="000B0903020204020204" pitchFamily="34" charset="-78"/>
            </a:endParaRP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5" name="TextBox 15"/>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5</a:t>
            </a:r>
            <a:r>
              <a:rPr lang="ar-EG" sz="2995" b="1" spc="31">
                <a:solidFill>
                  <a:srgbClr val="000000"/>
                </a:solidFill>
                <a:latin typeface="Almarai Bold"/>
                <a:ea typeface="Almarai Bold"/>
                <a:cs typeface="Almarai Bold"/>
                <a:sym typeface="Almarai Bold"/>
                <a:rtl/>
              </a:rPr>
              <a:t>. شراء المواد الأولية</a:t>
            </a:r>
          </a:p>
        </p:txBody>
      </p:sp>
      <p:sp>
        <p:nvSpPr>
          <p:cNvPr id="17" name="TextBox 17"/>
          <p:cNvSpPr txBox="1"/>
          <p:nvPr/>
        </p:nvSpPr>
        <p:spPr>
          <a:xfrm>
            <a:off x="6154659" y="2945387"/>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992650" y="3795720"/>
            <a:ext cx="14257988" cy="3920947"/>
          </a:xfrm>
          <a:custGeom>
            <a:avLst/>
            <a:gdLst/>
            <a:ahLst/>
            <a:cxnLst/>
            <a:rect l="l" t="t" r="r" b="b"/>
            <a:pathLst>
              <a:path w="14257988" h="3920947">
                <a:moveTo>
                  <a:pt x="14257988" y="0"/>
                </a:moveTo>
                <a:lnTo>
                  <a:pt x="0" y="0"/>
                </a:lnTo>
                <a:lnTo>
                  <a:pt x="0" y="3920946"/>
                </a:lnTo>
                <a:lnTo>
                  <a:pt x="14257988" y="3920946"/>
                </a:lnTo>
                <a:lnTo>
                  <a:pt x="14257988" y="0"/>
                </a:lnTo>
                <a:close/>
              </a:path>
            </a:pathLst>
          </a:custGeom>
          <a:blipFill>
            <a:blip r:embed="rId7"/>
            <a:stretch>
              <a:fillRect/>
            </a:stretch>
          </a:blipFill>
        </p:spPr>
        <p:txBody>
          <a:bodyPr/>
          <a:lstStyle/>
          <a:p>
            <a:endParaRPr lang="en-US"/>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4" name="TextBox 14"/>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6</a:t>
            </a:r>
            <a:r>
              <a:rPr lang="ar-EG" sz="2995" b="1" spc="31">
                <a:solidFill>
                  <a:srgbClr val="000000"/>
                </a:solidFill>
                <a:latin typeface="Almarai Bold"/>
                <a:ea typeface="Almarai Bold"/>
                <a:cs typeface="Almarai Bold"/>
                <a:sym typeface="Almarai Bold"/>
                <a:rtl/>
              </a:rPr>
              <a:t>.التوظيف والتدريب</a:t>
            </a:r>
          </a:p>
        </p:txBody>
      </p:sp>
      <p:sp>
        <p:nvSpPr>
          <p:cNvPr id="15" name="TextBox 15"/>
          <p:cNvSpPr txBox="1"/>
          <p:nvPr/>
        </p:nvSpPr>
        <p:spPr>
          <a:xfrm>
            <a:off x="6154659" y="2945387"/>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6" name="TextBox 16"/>
          <p:cNvSpPr txBox="1"/>
          <p:nvPr/>
        </p:nvSpPr>
        <p:spPr>
          <a:xfrm>
            <a:off x="13392954" y="5547328"/>
            <a:ext cx="2525255" cy="838706"/>
          </a:xfrm>
          <a:prstGeom prst="rect">
            <a:avLst/>
          </a:prstGeom>
        </p:spPr>
        <p:txBody>
          <a:bodyPr lIns="0" tIns="0" rIns="0" bIns="0" rtlCol="0" anchor="t">
            <a:spAutoFit/>
          </a:bodyPr>
          <a:lstStyle/>
          <a:p>
            <a:pPr algn="ctr" rtl="1">
              <a:lnSpc>
                <a:spcPts val="3204"/>
              </a:lnSpc>
            </a:pPr>
            <a:r>
              <a:rPr lang="ar-EG" sz="2626" b="1" spc="26">
                <a:solidFill>
                  <a:srgbClr val="000000"/>
                </a:solidFill>
                <a:latin typeface="Almarai Bold"/>
                <a:ea typeface="Almarai Bold"/>
                <a:cs typeface="Almarai Bold"/>
                <a:sym typeface="Almarai Bold"/>
                <a:rtl/>
              </a:rPr>
              <a:t>أنواع وأعداد </a:t>
            </a:r>
          </a:p>
          <a:p>
            <a:pPr algn="ctr" rtl="1">
              <a:lnSpc>
                <a:spcPts val="3204"/>
              </a:lnSpc>
            </a:pPr>
            <a:r>
              <a:rPr lang="ar-EG" sz="2626" b="1" spc="27">
                <a:solidFill>
                  <a:srgbClr val="000000"/>
                </a:solidFill>
                <a:latin typeface="Almarai Bold"/>
                <a:ea typeface="Almarai Bold"/>
                <a:cs typeface="Almarai Bold"/>
                <a:sym typeface="Almarai Bold"/>
                <a:rtl/>
              </a:rPr>
              <a:t>العمالة المطلوبة</a:t>
            </a:r>
          </a:p>
        </p:txBody>
      </p:sp>
      <p:sp>
        <p:nvSpPr>
          <p:cNvPr id="17" name="TextBox 17"/>
          <p:cNvSpPr txBox="1"/>
          <p:nvPr/>
        </p:nvSpPr>
        <p:spPr>
          <a:xfrm>
            <a:off x="9775651" y="5547328"/>
            <a:ext cx="2525255" cy="838706"/>
          </a:xfrm>
          <a:prstGeom prst="rect">
            <a:avLst/>
          </a:prstGeom>
        </p:spPr>
        <p:txBody>
          <a:bodyPr lIns="0" tIns="0" rIns="0" bIns="0" rtlCol="0" anchor="t">
            <a:spAutoFit/>
          </a:bodyPr>
          <a:lstStyle/>
          <a:p>
            <a:pPr algn="ctr" rtl="1">
              <a:lnSpc>
                <a:spcPts val="3204"/>
              </a:lnSpc>
            </a:pPr>
            <a:r>
              <a:rPr lang="ar-EG" sz="2626" b="1" spc="26">
                <a:solidFill>
                  <a:srgbClr val="000000"/>
                </a:solidFill>
                <a:latin typeface="Almarai Bold"/>
                <a:ea typeface="Almarai Bold"/>
                <a:cs typeface="Almarai Bold"/>
                <a:sym typeface="Almarai Bold"/>
                <a:rtl/>
              </a:rPr>
              <a:t>استقطاب</a:t>
            </a:r>
          </a:p>
          <a:p>
            <a:pPr algn="ctr" rtl="1">
              <a:lnSpc>
                <a:spcPts val="3204"/>
              </a:lnSpc>
            </a:pPr>
            <a:r>
              <a:rPr lang="ar-EG" sz="2626" b="1" spc="27">
                <a:solidFill>
                  <a:srgbClr val="000000"/>
                </a:solidFill>
                <a:latin typeface="Almarai Bold"/>
                <a:ea typeface="Almarai Bold"/>
                <a:cs typeface="Almarai Bold"/>
                <a:sym typeface="Almarai Bold"/>
                <a:rtl/>
              </a:rPr>
              <a:t> ذوي الخبرة</a:t>
            </a:r>
          </a:p>
        </p:txBody>
      </p:sp>
      <p:sp>
        <p:nvSpPr>
          <p:cNvPr id="18" name="TextBox 18"/>
          <p:cNvSpPr txBox="1"/>
          <p:nvPr/>
        </p:nvSpPr>
        <p:spPr>
          <a:xfrm>
            <a:off x="6154659" y="5340093"/>
            <a:ext cx="2525255" cy="1665032"/>
          </a:xfrm>
          <a:prstGeom prst="rect">
            <a:avLst/>
          </a:prstGeom>
        </p:spPr>
        <p:txBody>
          <a:bodyPr lIns="0" tIns="0" rIns="0" bIns="0" rtlCol="0" anchor="t">
            <a:spAutoFit/>
          </a:bodyPr>
          <a:lstStyle/>
          <a:p>
            <a:pPr algn="ctr" rtl="1">
              <a:lnSpc>
                <a:spcPts val="3204"/>
              </a:lnSpc>
            </a:pPr>
            <a:r>
              <a:rPr lang="ar-EG" sz="2626" b="1" spc="26">
                <a:solidFill>
                  <a:srgbClr val="000000"/>
                </a:solidFill>
                <a:latin typeface="Almarai Bold"/>
                <a:ea typeface="Almarai Bold"/>
                <a:cs typeface="Almarai Bold"/>
                <a:sym typeface="Almarai Bold"/>
                <a:rtl/>
              </a:rPr>
              <a:t>جودة نظم</a:t>
            </a:r>
          </a:p>
          <a:p>
            <a:pPr algn="ctr" rtl="1">
              <a:lnSpc>
                <a:spcPts val="3204"/>
              </a:lnSpc>
            </a:pPr>
            <a:r>
              <a:rPr lang="ar-EG" sz="2626" b="1" spc="26">
                <a:solidFill>
                  <a:srgbClr val="000000"/>
                </a:solidFill>
                <a:latin typeface="Almarai Bold"/>
                <a:ea typeface="Almarai Bold"/>
                <a:cs typeface="Almarai Bold"/>
                <a:sym typeface="Almarai Bold"/>
                <a:rtl/>
              </a:rPr>
              <a:t> الرواتب </a:t>
            </a:r>
          </a:p>
          <a:p>
            <a:pPr algn="ctr" rtl="1">
              <a:lnSpc>
                <a:spcPts val="3204"/>
              </a:lnSpc>
            </a:pPr>
            <a:r>
              <a:rPr lang="ar-EG" sz="2626" b="1" spc="27">
                <a:solidFill>
                  <a:srgbClr val="000000"/>
                </a:solidFill>
                <a:latin typeface="Almarai Bold"/>
                <a:ea typeface="Almarai Bold"/>
                <a:cs typeface="Almarai Bold"/>
                <a:sym typeface="Almarai Bold"/>
                <a:rtl/>
              </a:rPr>
              <a:t>والحوافز والمكافآت</a:t>
            </a:r>
          </a:p>
        </p:txBody>
      </p:sp>
      <p:sp>
        <p:nvSpPr>
          <p:cNvPr id="19" name="TextBox 19"/>
          <p:cNvSpPr txBox="1"/>
          <p:nvPr/>
        </p:nvSpPr>
        <p:spPr>
          <a:xfrm>
            <a:off x="2444571" y="5737143"/>
            <a:ext cx="2525255" cy="425542"/>
          </a:xfrm>
          <a:prstGeom prst="rect">
            <a:avLst/>
          </a:prstGeom>
        </p:spPr>
        <p:txBody>
          <a:bodyPr lIns="0" tIns="0" rIns="0" bIns="0" rtlCol="0" anchor="t">
            <a:spAutoFit/>
          </a:bodyPr>
          <a:lstStyle/>
          <a:p>
            <a:pPr algn="ctr" rtl="1">
              <a:lnSpc>
                <a:spcPts val="3204"/>
              </a:lnSpc>
            </a:pPr>
            <a:r>
              <a:rPr lang="ar-EG" sz="2626" b="1" spc="27">
                <a:solidFill>
                  <a:srgbClr val="000000"/>
                </a:solidFill>
                <a:latin typeface="Almarai Bold"/>
                <a:ea typeface="Almarai Bold"/>
                <a:cs typeface="Almarai Bold"/>
                <a:sym typeface="Almarai Bold"/>
                <a:rtl/>
              </a:rPr>
              <a:t>برنامج التدريب</a:t>
            </a:r>
          </a:p>
        </p:txBody>
      </p:sp>
      <p:sp>
        <p:nvSpPr>
          <p:cNvPr id="20" name="Freeform 20"/>
          <p:cNvSpPr/>
          <p:nvPr/>
        </p:nvSpPr>
        <p:spPr>
          <a:xfrm>
            <a:off x="14655582" y="7882721"/>
            <a:ext cx="3309269" cy="2068292"/>
          </a:xfrm>
          <a:custGeom>
            <a:avLst/>
            <a:gdLst/>
            <a:ahLst/>
            <a:cxnLst/>
            <a:rect l="l" t="t" r="r" b="b"/>
            <a:pathLst>
              <a:path w="3309269" h="2068292">
                <a:moveTo>
                  <a:pt x="0" y="0"/>
                </a:moveTo>
                <a:lnTo>
                  <a:pt x="3309269" y="0"/>
                </a:lnTo>
                <a:lnTo>
                  <a:pt x="3309269" y="2068292"/>
                </a:lnTo>
                <a:lnTo>
                  <a:pt x="0" y="2068292"/>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a:off x="1112483" y="4081470"/>
            <a:ext cx="16230600" cy="3266408"/>
          </a:xfrm>
          <a:custGeom>
            <a:avLst/>
            <a:gdLst/>
            <a:ahLst/>
            <a:cxnLst/>
            <a:rect l="l" t="t" r="r" b="b"/>
            <a:pathLst>
              <a:path w="16230600" h="3266408">
                <a:moveTo>
                  <a:pt x="0" y="0"/>
                </a:moveTo>
                <a:lnTo>
                  <a:pt x="16230600" y="0"/>
                </a:lnTo>
                <a:lnTo>
                  <a:pt x="16230600" y="3266408"/>
                </a:lnTo>
                <a:lnTo>
                  <a:pt x="0" y="3266408"/>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4" name="TextBox 14"/>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7</a:t>
            </a:r>
            <a:r>
              <a:rPr lang="ar-EG" sz="2995" b="1" spc="31">
                <a:solidFill>
                  <a:srgbClr val="000000"/>
                </a:solidFill>
                <a:latin typeface="Almarai Bold"/>
                <a:ea typeface="Almarai Bold"/>
                <a:cs typeface="Almarai Bold"/>
                <a:sym typeface="Almarai Bold"/>
                <a:rtl/>
              </a:rPr>
              <a:t>.التشغيل التجريبي</a:t>
            </a:r>
          </a:p>
        </p:txBody>
      </p:sp>
      <p:sp>
        <p:nvSpPr>
          <p:cNvPr id="15" name="TextBox 15"/>
          <p:cNvSpPr txBox="1"/>
          <p:nvPr/>
        </p:nvSpPr>
        <p:spPr>
          <a:xfrm>
            <a:off x="6154659" y="2945387"/>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6" name="TextBox 16"/>
          <p:cNvSpPr txBox="1"/>
          <p:nvPr/>
        </p:nvSpPr>
        <p:spPr>
          <a:xfrm>
            <a:off x="14751332" y="4517566"/>
            <a:ext cx="1957084" cy="1251869"/>
          </a:xfrm>
          <a:prstGeom prst="rect">
            <a:avLst/>
          </a:prstGeom>
        </p:spPr>
        <p:txBody>
          <a:bodyPr lIns="0" tIns="0" rIns="0" bIns="0" rtlCol="0" anchor="t">
            <a:spAutoFit/>
          </a:bodyPr>
          <a:lstStyle/>
          <a:p>
            <a:pPr algn="ctr" rtl="1">
              <a:lnSpc>
                <a:spcPts val="3204"/>
              </a:lnSpc>
            </a:pPr>
            <a:r>
              <a:rPr lang="ar-EG" sz="2626" b="1" spc="26">
                <a:solidFill>
                  <a:srgbClr val="000000"/>
                </a:solidFill>
                <a:latin typeface="Almarai Bold"/>
                <a:ea typeface="Almarai Bold"/>
                <a:cs typeface="Almarai Bold"/>
                <a:sym typeface="Almarai Bold"/>
                <a:rtl/>
              </a:rPr>
              <a:t>الفترة </a:t>
            </a:r>
          </a:p>
          <a:p>
            <a:pPr algn="ctr" rtl="1">
              <a:lnSpc>
                <a:spcPts val="3204"/>
              </a:lnSpc>
            </a:pPr>
            <a:r>
              <a:rPr lang="ar-EG" sz="2626" b="1" spc="27">
                <a:solidFill>
                  <a:srgbClr val="000000"/>
                </a:solidFill>
                <a:latin typeface="Almarai Bold"/>
                <a:ea typeface="Almarai Bold"/>
                <a:cs typeface="Almarai Bold"/>
                <a:sym typeface="Almarai Bold"/>
                <a:rtl/>
              </a:rPr>
              <a:t>المناسبة للتجربة</a:t>
            </a:r>
          </a:p>
        </p:txBody>
      </p:sp>
      <p:sp>
        <p:nvSpPr>
          <p:cNvPr id="17" name="TextBox 17"/>
          <p:cNvSpPr txBox="1"/>
          <p:nvPr/>
        </p:nvSpPr>
        <p:spPr>
          <a:xfrm>
            <a:off x="12300907" y="5759909"/>
            <a:ext cx="1725921" cy="1203258"/>
          </a:xfrm>
          <a:prstGeom prst="rect">
            <a:avLst/>
          </a:prstGeom>
        </p:spPr>
        <p:txBody>
          <a:bodyPr lIns="0" tIns="0" rIns="0" bIns="0" rtlCol="0" anchor="t">
            <a:spAutoFit/>
          </a:bodyPr>
          <a:lstStyle/>
          <a:p>
            <a:pPr algn="ctr" rtl="1">
              <a:lnSpc>
                <a:spcPts val="3082"/>
              </a:lnSpc>
            </a:pPr>
            <a:r>
              <a:rPr lang="ar-EG" sz="2526" b="1" spc="25">
                <a:solidFill>
                  <a:srgbClr val="000000"/>
                </a:solidFill>
                <a:latin typeface="Almarai Bold"/>
                <a:ea typeface="Almarai Bold"/>
                <a:cs typeface="Almarai Bold"/>
                <a:sym typeface="Almarai Bold"/>
                <a:rtl/>
              </a:rPr>
              <a:t>المؤشرات</a:t>
            </a:r>
          </a:p>
          <a:p>
            <a:pPr algn="ctr" rtl="1">
              <a:lnSpc>
                <a:spcPts val="3082"/>
              </a:lnSpc>
            </a:pPr>
            <a:r>
              <a:rPr lang="ar-EG" sz="2526" b="1" spc="26">
                <a:solidFill>
                  <a:srgbClr val="000000"/>
                </a:solidFill>
                <a:latin typeface="Almarai Bold"/>
                <a:ea typeface="Almarai Bold"/>
                <a:cs typeface="Almarai Bold"/>
                <a:sym typeface="Almarai Bold"/>
                <a:rtl/>
              </a:rPr>
              <a:t> من فترة التجربة</a:t>
            </a:r>
          </a:p>
        </p:txBody>
      </p:sp>
      <p:sp>
        <p:nvSpPr>
          <p:cNvPr id="18" name="TextBox 18"/>
          <p:cNvSpPr txBox="1"/>
          <p:nvPr/>
        </p:nvSpPr>
        <p:spPr>
          <a:xfrm>
            <a:off x="9855278" y="4479466"/>
            <a:ext cx="1429872" cy="1251869"/>
          </a:xfrm>
          <a:prstGeom prst="rect">
            <a:avLst/>
          </a:prstGeom>
        </p:spPr>
        <p:txBody>
          <a:bodyPr lIns="0" tIns="0" rIns="0" bIns="0" rtlCol="0" anchor="t">
            <a:spAutoFit/>
          </a:bodyPr>
          <a:lstStyle/>
          <a:p>
            <a:pPr algn="ctr" rtl="1">
              <a:lnSpc>
                <a:spcPts val="3204"/>
              </a:lnSpc>
            </a:pPr>
            <a:r>
              <a:rPr lang="ar-EG" sz="2626" b="1" spc="26">
                <a:solidFill>
                  <a:srgbClr val="000000"/>
                </a:solidFill>
                <a:latin typeface="Almarai Bold"/>
                <a:ea typeface="Almarai Bold"/>
                <a:cs typeface="Almarai Bold"/>
                <a:sym typeface="Almarai Bold"/>
                <a:rtl/>
              </a:rPr>
              <a:t>نقاط </a:t>
            </a:r>
          </a:p>
          <a:p>
            <a:pPr algn="ctr" rtl="1">
              <a:lnSpc>
                <a:spcPts val="3204"/>
              </a:lnSpc>
            </a:pPr>
            <a:r>
              <a:rPr lang="ar-EG" sz="2626" b="1" spc="27">
                <a:solidFill>
                  <a:srgbClr val="000000"/>
                </a:solidFill>
                <a:latin typeface="Almarai Bold"/>
                <a:ea typeface="Almarai Bold"/>
                <a:cs typeface="Almarai Bold"/>
                <a:sym typeface="Almarai Bold"/>
                <a:rtl/>
              </a:rPr>
              <a:t>الضعف أو العيوب</a:t>
            </a:r>
          </a:p>
        </p:txBody>
      </p:sp>
      <p:sp>
        <p:nvSpPr>
          <p:cNvPr id="19" name="TextBox 19"/>
          <p:cNvSpPr txBox="1"/>
          <p:nvPr/>
        </p:nvSpPr>
        <p:spPr>
          <a:xfrm>
            <a:off x="7196863" y="5721809"/>
            <a:ext cx="1484780" cy="1114808"/>
          </a:xfrm>
          <a:prstGeom prst="rect">
            <a:avLst/>
          </a:prstGeom>
        </p:spPr>
        <p:txBody>
          <a:bodyPr lIns="0" tIns="0" rIns="0" bIns="0" rtlCol="0" anchor="t">
            <a:spAutoFit/>
          </a:bodyPr>
          <a:lstStyle/>
          <a:p>
            <a:pPr algn="ctr" rtl="1">
              <a:lnSpc>
                <a:spcPts val="2847"/>
              </a:lnSpc>
            </a:pPr>
            <a:r>
              <a:rPr lang="ar-EG" sz="2334" b="1" spc="23">
                <a:solidFill>
                  <a:srgbClr val="000000"/>
                </a:solidFill>
                <a:latin typeface="Almarai Bold"/>
                <a:ea typeface="Almarai Bold"/>
                <a:cs typeface="Almarai Bold"/>
                <a:sym typeface="Almarai Bold"/>
                <a:rtl/>
              </a:rPr>
              <a:t>المواصفات</a:t>
            </a:r>
          </a:p>
          <a:p>
            <a:pPr algn="ctr" rtl="1">
              <a:lnSpc>
                <a:spcPts val="2847"/>
              </a:lnSpc>
            </a:pPr>
            <a:r>
              <a:rPr lang="ar-EG" sz="2334" b="1" spc="24">
                <a:solidFill>
                  <a:srgbClr val="000000"/>
                </a:solidFill>
                <a:latin typeface="Almarai Bold"/>
                <a:ea typeface="Almarai Bold"/>
                <a:cs typeface="Almarai Bold"/>
                <a:sym typeface="Almarai Bold"/>
                <a:rtl/>
              </a:rPr>
              <a:t>المطلوبة في المنتج</a:t>
            </a:r>
          </a:p>
        </p:txBody>
      </p:sp>
      <p:sp>
        <p:nvSpPr>
          <p:cNvPr id="20" name="TextBox 20"/>
          <p:cNvSpPr txBox="1"/>
          <p:nvPr/>
        </p:nvSpPr>
        <p:spPr>
          <a:xfrm>
            <a:off x="4593356" y="4686047"/>
            <a:ext cx="1429872" cy="838706"/>
          </a:xfrm>
          <a:prstGeom prst="rect">
            <a:avLst/>
          </a:prstGeom>
        </p:spPr>
        <p:txBody>
          <a:bodyPr lIns="0" tIns="0" rIns="0" bIns="0" rtlCol="0" anchor="t">
            <a:spAutoFit/>
          </a:bodyPr>
          <a:lstStyle/>
          <a:p>
            <a:pPr algn="ctr" rtl="1">
              <a:lnSpc>
                <a:spcPts val="3204"/>
              </a:lnSpc>
            </a:pPr>
            <a:r>
              <a:rPr lang="ar-EG" sz="2626" b="1" spc="27">
                <a:solidFill>
                  <a:srgbClr val="000000"/>
                </a:solidFill>
                <a:latin typeface="Almarai Bold"/>
                <a:ea typeface="Almarai Bold"/>
                <a:cs typeface="Almarai Bold"/>
                <a:sym typeface="Almarai Bold"/>
                <a:rtl/>
              </a:rPr>
              <a:t>عرض المنتج</a:t>
            </a:r>
          </a:p>
        </p:txBody>
      </p:sp>
      <p:sp>
        <p:nvSpPr>
          <p:cNvPr id="21" name="TextBox 21"/>
          <p:cNvSpPr txBox="1"/>
          <p:nvPr/>
        </p:nvSpPr>
        <p:spPr>
          <a:xfrm>
            <a:off x="1788702" y="5477128"/>
            <a:ext cx="1671179" cy="1304203"/>
          </a:xfrm>
          <a:prstGeom prst="rect">
            <a:avLst/>
          </a:prstGeom>
        </p:spPr>
        <p:txBody>
          <a:bodyPr lIns="0" tIns="0" rIns="0" bIns="0" rtlCol="0" anchor="t">
            <a:spAutoFit/>
          </a:bodyPr>
          <a:lstStyle/>
          <a:p>
            <a:pPr algn="ctr" rtl="1">
              <a:lnSpc>
                <a:spcPts val="2501"/>
              </a:lnSpc>
            </a:pPr>
            <a:r>
              <a:rPr lang="ar-EG" sz="2050" b="1" spc="20">
                <a:solidFill>
                  <a:srgbClr val="000000"/>
                </a:solidFill>
                <a:latin typeface="Almarai Bold"/>
                <a:ea typeface="Almarai Bold"/>
                <a:cs typeface="Almarai Bold"/>
                <a:sym typeface="Almarai Bold"/>
                <a:rtl/>
              </a:rPr>
              <a:t>معالجة العيوب</a:t>
            </a:r>
          </a:p>
          <a:p>
            <a:pPr algn="ctr" rtl="1">
              <a:lnSpc>
                <a:spcPts val="2501"/>
              </a:lnSpc>
            </a:pPr>
            <a:r>
              <a:rPr lang="ar-EG" sz="2050" b="1" spc="21">
                <a:solidFill>
                  <a:srgbClr val="000000"/>
                </a:solidFill>
                <a:latin typeface="Almarai Bold"/>
                <a:ea typeface="Almarai Bold"/>
                <a:cs typeface="Almarai Bold"/>
                <a:sym typeface="Almarai Bold"/>
                <a:rtl/>
              </a:rPr>
              <a:t> وحل المشكلات</a:t>
            </a:r>
          </a:p>
        </p:txBody>
      </p:sp>
      <p:sp>
        <p:nvSpPr>
          <p:cNvPr id="22" name="Freeform 22"/>
          <p:cNvSpPr/>
          <p:nvPr/>
        </p:nvSpPr>
        <p:spPr>
          <a:xfrm>
            <a:off x="14928961" y="7431167"/>
            <a:ext cx="3111917" cy="2726039"/>
          </a:xfrm>
          <a:custGeom>
            <a:avLst/>
            <a:gdLst/>
            <a:ahLst/>
            <a:cxnLst/>
            <a:rect l="l" t="t" r="r" b="b"/>
            <a:pathLst>
              <a:path w="3111917" h="2726039">
                <a:moveTo>
                  <a:pt x="0" y="0"/>
                </a:moveTo>
                <a:lnTo>
                  <a:pt x="3111918" y="0"/>
                </a:lnTo>
                <a:lnTo>
                  <a:pt x="3111918" y="2726039"/>
                </a:lnTo>
                <a:lnTo>
                  <a:pt x="0" y="2726039"/>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55180" y="3661879"/>
            <a:ext cx="15545206" cy="4138911"/>
          </a:xfrm>
          <a:custGeom>
            <a:avLst/>
            <a:gdLst/>
            <a:ahLst/>
            <a:cxnLst/>
            <a:rect l="l" t="t" r="r" b="b"/>
            <a:pathLst>
              <a:path w="15545206" h="4138911">
                <a:moveTo>
                  <a:pt x="15545206" y="0"/>
                </a:moveTo>
                <a:lnTo>
                  <a:pt x="0" y="0"/>
                </a:lnTo>
                <a:lnTo>
                  <a:pt x="0" y="4138911"/>
                </a:lnTo>
                <a:lnTo>
                  <a:pt x="15545206" y="4138911"/>
                </a:lnTo>
                <a:lnTo>
                  <a:pt x="15545206" y="0"/>
                </a:lnTo>
                <a:close/>
              </a:path>
            </a:pathLst>
          </a:custGeom>
          <a:blipFill>
            <a:blip r:embed="rId7"/>
            <a:stretch>
              <a:fillRect/>
            </a:stretch>
          </a:blipFill>
        </p:spPr>
        <p:txBody>
          <a:bodyPr/>
          <a:lstStyle/>
          <a:p>
            <a:endParaRPr lang="en-US"/>
          </a:p>
        </p:txBody>
      </p:sp>
      <p:sp>
        <p:nvSpPr>
          <p:cNvPr id="11" name="Freeform 11"/>
          <p:cNvSpPr/>
          <p:nvPr/>
        </p:nvSpPr>
        <p:spPr>
          <a:xfrm rot="482592" flipH="1">
            <a:off x="15512932" y="7774076"/>
            <a:ext cx="2974907" cy="2506359"/>
          </a:xfrm>
          <a:custGeom>
            <a:avLst/>
            <a:gdLst/>
            <a:ahLst/>
            <a:cxnLst/>
            <a:rect l="l" t="t" r="r" b="b"/>
            <a:pathLst>
              <a:path w="2974907" h="2506359">
                <a:moveTo>
                  <a:pt x="2974907" y="0"/>
                </a:moveTo>
                <a:lnTo>
                  <a:pt x="0" y="0"/>
                </a:lnTo>
                <a:lnTo>
                  <a:pt x="0" y="2506360"/>
                </a:lnTo>
                <a:lnTo>
                  <a:pt x="2974907" y="2506360"/>
                </a:lnTo>
                <a:lnTo>
                  <a:pt x="2974907" y="0"/>
                </a:lnTo>
                <a:close/>
              </a:path>
            </a:pathLst>
          </a:custGeom>
          <a:blipFill>
            <a:blip r:embed="rId8"/>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8</a:t>
            </a:r>
            <a:r>
              <a:rPr lang="ar-EG" sz="2995" b="1" spc="31">
                <a:solidFill>
                  <a:srgbClr val="000000"/>
                </a:solidFill>
                <a:latin typeface="Almarai Bold"/>
                <a:ea typeface="Almarai Bold"/>
                <a:cs typeface="Almarai Bold"/>
                <a:sym typeface="Almarai Bold"/>
                <a:rtl/>
              </a:rPr>
              <a:t>.الحملة الإعلانية</a:t>
            </a:r>
          </a:p>
        </p:txBody>
      </p:sp>
      <p:sp>
        <p:nvSpPr>
          <p:cNvPr id="16" name="TextBox 16"/>
          <p:cNvSpPr txBox="1"/>
          <p:nvPr/>
        </p:nvSpPr>
        <p:spPr>
          <a:xfrm>
            <a:off x="6154659" y="2945387"/>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4675132" y="4657472"/>
            <a:ext cx="1957084" cy="838706"/>
          </a:xfrm>
          <a:prstGeom prst="rect">
            <a:avLst/>
          </a:prstGeom>
        </p:spPr>
        <p:txBody>
          <a:bodyPr lIns="0" tIns="0" rIns="0" bIns="0" rtlCol="0" anchor="t">
            <a:spAutoFit/>
          </a:bodyPr>
          <a:lstStyle/>
          <a:p>
            <a:pPr algn="ctr" rtl="1">
              <a:lnSpc>
                <a:spcPts val="3204"/>
              </a:lnSpc>
            </a:pPr>
            <a:r>
              <a:rPr lang="ar-EG" sz="2626" b="1" spc="27">
                <a:solidFill>
                  <a:srgbClr val="000000"/>
                </a:solidFill>
                <a:latin typeface="Almarai Bold"/>
                <a:ea typeface="Almarai Bold"/>
                <a:cs typeface="Almarai Bold"/>
                <a:sym typeface="Almarai Bold"/>
                <a:rtl/>
              </a:rPr>
              <a:t>مراحل الإعلان</a:t>
            </a:r>
          </a:p>
        </p:txBody>
      </p:sp>
      <p:sp>
        <p:nvSpPr>
          <p:cNvPr id="18" name="TextBox 18"/>
          <p:cNvSpPr txBox="1"/>
          <p:nvPr/>
        </p:nvSpPr>
        <p:spPr>
          <a:xfrm>
            <a:off x="12300907" y="4695572"/>
            <a:ext cx="1725921" cy="1203258"/>
          </a:xfrm>
          <a:prstGeom prst="rect">
            <a:avLst/>
          </a:prstGeom>
        </p:spPr>
        <p:txBody>
          <a:bodyPr lIns="0" tIns="0" rIns="0" bIns="0" rtlCol="0" anchor="t">
            <a:spAutoFit/>
          </a:bodyPr>
          <a:lstStyle/>
          <a:p>
            <a:pPr algn="ctr" rtl="1">
              <a:lnSpc>
                <a:spcPts val="3082"/>
              </a:lnSpc>
            </a:pPr>
            <a:r>
              <a:rPr lang="ar-EG" sz="2526" b="1" spc="25">
                <a:solidFill>
                  <a:srgbClr val="000000"/>
                </a:solidFill>
                <a:latin typeface="Almarai Bold"/>
                <a:ea typeface="Almarai Bold"/>
                <a:cs typeface="Almarai Bold"/>
                <a:sym typeface="Almarai Bold"/>
                <a:rtl/>
              </a:rPr>
              <a:t>وسيلة</a:t>
            </a:r>
          </a:p>
          <a:p>
            <a:pPr algn="ctr" rtl="1">
              <a:lnSpc>
                <a:spcPts val="3082"/>
              </a:lnSpc>
            </a:pPr>
            <a:r>
              <a:rPr lang="ar-EG" sz="2526" b="1" spc="26">
                <a:solidFill>
                  <a:srgbClr val="000000"/>
                </a:solidFill>
                <a:latin typeface="Almarai Bold"/>
                <a:ea typeface="Almarai Bold"/>
                <a:cs typeface="Almarai Bold"/>
                <a:sym typeface="Almarai Bold"/>
                <a:rtl/>
              </a:rPr>
              <a:t>الإعلان المناسبة</a:t>
            </a:r>
          </a:p>
        </p:txBody>
      </p:sp>
      <p:sp>
        <p:nvSpPr>
          <p:cNvPr id="19" name="TextBox 19"/>
          <p:cNvSpPr txBox="1"/>
          <p:nvPr/>
        </p:nvSpPr>
        <p:spPr>
          <a:xfrm>
            <a:off x="9677649" y="4824420"/>
            <a:ext cx="1797928" cy="850325"/>
          </a:xfrm>
          <a:prstGeom prst="rect">
            <a:avLst/>
          </a:prstGeom>
        </p:spPr>
        <p:txBody>
          <a:bodyPr lIns="0" tIns="0" rIns="0" bIns="0" rtlCol="0" anchor="t">
            <a:spAutoFit/>
          </a:bodyPr>
          <a:lstStyle/>
          <a:p>
            <a:pPr algn="ctr" rtl="1">
              <a:lnSpc>
                <a:spcPts val="3326"/>
              </a:lnSpc>
            </a:pPr>
            <a:r>
              <a:rPr lang="ar-EG" sz="2726" b="1" spc="27">
                <a:solidFill>
                  <a:srgbClr val="000000"/>
                </a:solidFill>
                <a:latin typeface="Almarai Bold"/>
                <a:ea typeface="Almarai Bold"/>
                <a:cs typeface="Almarai Bold"/>
                <a:sym typeface="Almarai Bold"/>
                <a:rtl/>
              </a:rPr>
              <a:t>ما يتميز</a:t>
            </a:r>
          </a:p>
          <a:p>
            <a:pPr algn="ctr" rtl="1">
              <a:lnSpc>
                <a:spcPts val="3326"/>
              </a:lnSpc>
            </a:pPr>
            <a:r>
              <a:rPr lang="ar-EG" sz="2726" b="1" spc="28">
                <a:solidFill>
                  <a:srgbClr val="000000"/>
                </a:solidFill>
                <a:latin typeface="Almarai Bold"/>
                <a:ea typeface="Almarai Bold"/>
                <a:cs typeface="Almarai Bold"/>
                <a:sym typeface="Almarai Bold"/>
                <a:rtl/>
              </a:rPr>
              <a:t>به المشروع</a:t>
            </a:r>
          </a:p>
        </p:txBody>
      </p:sp>
      <p:sp>
        <p:nvSpPr>
          <p:cNvPr id="20" name="TextBox 20"/>
          <p:cNvSpPr txBox="1"/>
          <p:nvPr/>
        </p:nvSpPr>
        <p:spPr>
          <a:xfrm>
            <a:off x="7240369" y="4744560"/>
            <a:ext cx="1484780" cy="1203238"/>
          </a:xfrm>
          <a:prstGeom prst="rect">
            <a:avLst/>
          </a:prstGeom>
        </p:spPr>
        <p:txBody>
          <a:bodyPr lIns="0" tIns="0" rIns="0" bIns="0" rtlCol="0" anchor="t">
            <a:spAutoFit/>
          </a:bodyPr>
          <a:lstStyle/>
          <a:p>
            <a:pPr algn="ctr" rtl="1">
              <a:lnSpc>
                <a:spcPts val="3091"/>
              </a:lnSpc>
            </a:pPr>
            <a:r>
              <a:rPr lang="ar-EG" sz="2534" b="1" spc="25">
                <a:solidFill>
                  <a:srgbClr val="000000"/>
                </a:solidFill>
                <a:latin typeface="Almarai Bold"/>
                <a:ea typeface="Almarai Bold"/>
                <a:cs typeface="Almarai Bold"/>
                <a:sym typeface="Almarai Bold"/>
                <a:rtl/>
              </a:rPr>
              <a:t>انظر إليه</a:t>
            </a:r>
          </a:p>
          <a:p>
            <a:pPr algn="ctr" rtl="1">
              <a:lnSpc>
                <a:spcPts val="3091"/>
              </a:lnSpc>
            </a:pPr>
            <a:r>
              <a:rPr lang="ar-EG" sz="2534" b="1" spc="25">
                <a:solidFill>
                  <a:srgbClr val="000000"/>
                </a:solidFill>
                <a:latin typeface="Almarai Bold"/>
                <a:ea typeface="Almarai Bold"/>
                <a:cs typeface="Almarai Bold"/>
                <a:sym typeface="Almarai Bold"/>
                <a:rtl/>
              </a:rPr>
              <a:t> كاستثمار</a:t>
            </a:r>
          </a:p>
          <a:p>
            <a:pPr algn="ctr" rtl="1">
              <a:lnSpc>
                <a:spcPts val="3091"/>
              </a:lnSpc>
            </a:pPr>
            <a:r>
              <a:rPr lang="ar-EG" sz="2534" b="1" spc="26">
                <a:solidFill>
                  <a:srgbClr val="000000"/>
                </a:solidFill>
                <a:latin typeface="Almarai Bold"/>
                <a:ea typeface="Almarai Bold"/>
                <a:cs typeface="Almarai Bold"/>
                <a:sym typeface="Almarai Bold"/>
                <a:rtl/>
              </a:rPr>
              <a:t> مستقبلي</a:t>
            </a:r>
          </a:p>
        </p:txBody>
      </p:sp>
      <p:sp>
        <p:nvSpPr>
          <p:cNvPr id="21" name="TextBox 21"/>
          <p:cNvSpPr txBox="1"/>
          <p:nvPr/>
        </p:nvSpPr>
        <p:spPr>
          <a:xfrm>
            <a:off x="4724787" y="4411256"/>
            <a:ext cx="1429872" cy="1665032"/>
          </a:xfrm>
          <a:prstGeom prst="rect">
            <a:avLst/>
          </a:prstGeom>
        </p:spPr>
        <p:txBody>
          <a:bodyPr lIns="0" tIns="0" rIns="0" bIns="0" rtlCol="0" anchor="t">
            <a:spAutoFit/>
          </a:bodyPr>
          <a:lstStyle/>
          <a:p>
            <a:pPr algn="ctr" rtl="1">
              <a:lnSpc>
                <a:spcPts val="3204"/>
              </a:lnSpc>
            </a:pPr>
            <a:r>
              <a:rPr lang="ar-EG" sz="2626" b="1" spc="26">
                <a:solidFill>
                  <a:srgbClr val="000000"/>
                </a:solidFill>
                <a:latin typeface="Almarai Bold"/>
                <a:ea typeface="Almarai Bold"/>
                <a:cs typeface="Almarai Bold"/>
                <a:sym typeface="Almarai Bold"/>
                <a:rtl/>
              </a:rPr>
              <a:t>استخدم وسائل </a:t>
            </a:r>
          </a:p>
          <a:p>
            <a:pPr algn="ctr" rtl="1">
              <a:lnSpc>
                <a:spcPts val="3204"/>
              </a:lnSpc>
            </a:pPr>
            <a:r>
              <a:rPr lang="ar-EG" sz="2626" b="1" spc="27">
                <a:solidFill>
                  <a:srgbClr val="000000"/>
                </a:solidFill>
                <a:latin typeface="Almarai Bold"/>
                <a:ea typeface="Almarai Bold"/>
                <a:cs typeface="Almarai Bold"/>
                <a:sym typeface="Almarai Bold"/>
                <a:rtl/>
              </a:rPr>
              <a:t>التواصل الاجتماعي </a:t>
            </a:r>
          </a:p>
        </p:txBody>
      </p:sp>
      <p:sp>
        <p:nvSpPr>
          <p:cNvPr id="22" name="TextBox 22"/>
          <p:cNvSpPr txBox="1"/>
          <p:nvPr/>
        </p:nvSpPr>
        <p:spPr>
          <a:xfrm>
            <a:off x="1992650" y="4681512"/>
            <a:ext cx="1671179" cy="1070608"/>
          </a:xfrm>
          <a:prstGeom prst="rect">
            <a:avLst/>
          </a:prstGeom>
        </p:spPr>
        <p:txBody>
          <a:bodyPr lIns="0" tIns="0" rIns="0" bIns="0" rtlCol="0" anchor="t">
            <a:spAutoFit/>
          </a:bodyPr>
          <a:lstStyle/>
          <a:p>
            <a:pPr algn="ctr" rtl="1">
              <a:lnSpc>
                <a:spcPts val="2745"/>
              </a:lnSpc>
            </a:pPr>
            <a:r>
              <a:rPr lang="ar-EG" sz="2250" b="1" spc="22">
                <a:solidFill>
                  <a:srgbClr val="000000"/>
                </a:solidFill>
                <a:latin typeface="Almarai Bold"/>
                <a:ea typeface="Almarai Bold"/>
                <a:cs typeface="Almarai Bold"/>
                <a:sym typeface="Almarai Bold"/>
                <a:rtl/>
              </a:rPr>
              <a:t>الموضوعية</a:t>
            </a:r>
          </a:p>
          <a:p>
            <a:pPr algn="ctr" rtl="1">
              <a:lnSpc>
                <a:spcPts val="2745"/>
              </a:lnSpc>
            </a:pPr>
            <a:r>
              <a:rPr lang="ar-EG" sz="2250" b="1" spc="23">
                <a:solidFill>
                  <a:srgbClr val="000000"/>
                </a:solidFill>
                <a:latin typeface="Almarai Bold"/>
                <a:ea typeface="Almarai Bold"/>
                <a:cs typeface="Almarai Bold"/>
                <a:sym typeface="Almarai Bold"/>
                <a:rtl/>
              </a:rPr>
              <a:t> في صياغة الإعلان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196255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610635" y="3170528"/>
            <a:ext cx="15234295" cy="4570288"/>
          </a:xfrm>
          <a:custGeom>
            <a:avLst/>
            <a:gdLst/>
            <a:ahLst/>
            <a:cxnLst/>
            <a:rect l="l" t="t" r="r" b="b"/>
            <a:pathLst>
              <a:path w="15234295" h="4570288">
                <a:moveTo>
                  <a:pt x="0" y="0"/>
                </a:moveTo>
                <a:lnTo>
                  <a:pt x="15234295" y="0"/>
                </a:lnTo>
                <a:lnTo>
                  <a:pt x="15234295" y="4570289"/>
                </a:lnTo>
                <a:lnTo>
                  <a:pt x="0" y="4570289"/>
                </a:lnTo>
                <a:lnTo>
                  <a:pt x="0" y="0"/>
                </a:lnTo>
                <a:close/>
              </a:path>
            </a:pathLst>
          </a:custGeom>
          <a:blipFill>
            <a:blip r:embed="rId7"/>
            <a:stretch>
              <a:fillRect/>
            </a:stretch>
          </a:blipFill>
        </p:spPr>
        <p:txBody>
          <a:bodyPr/>
          <a:lstStyle/>
          <a:p>
            <a:endParaRPr lang="en-US"/>
          </a:p>
        </p:txBody>
      </p:sp>
      <p:sp>
        <p:nvSpPr>
          <p:cNvPr id="11" name="Freeform 11"/>
          <p:cNvSpPr/>
          <p:nvPr/>
        </p:nvSpPr>
        <p:spPr>
          <a:xfrm rot="-508376" flipH="1">
            <a:off x="14184828" y="7591985"/>
            <a:ext cx="4560012" cy="3332629"/>
          </a:xfrm>
          <a:custGeom>
            <a:avLst/>
            <a:gdLst/>
            <a:ahLst/>
            <a:cxnLst/>
            <a:rect l="l" t="t" r="r" b="b"/>
            <a:pathLst>
              <a:path w="4560012" h="3332629">
                <a:moveTo>
                  <a:pt x="4560012" y="0"/>
                </a:moveTo>
                <a:lnTo>
                  <a:pt x="0" y="0"/>
                </a:lnTo>
                <a:lnTo>
                  <a:pt x="0" y="3332630"/>
                </a:lnTo>
                <a:lnTo>
                  <a:pt x="4560012" y="3332630"/>
                </a:lnTo>
                <a:lnTo>
                  <a:pt x="4560012" y="0"/>
                </a:lnTo>
                <a:close/>
              </a:path>
            </a:pathLst>
          </a:custGeom>
          <a:blipFill>
            <a:blip r:embed="rId8"/>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032039"/>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9</a:t>
            </a:r>
            <a:r>
              <a:rPr lang="ar-EG" sz="2995" b="1" spc="31">
                <a:solidFill>
                  <a:srgbClr val="000000"/>
                </a:solidFill>
                <a:latin typeface="Almarai Bold"/>
                <a:ea typeface="Almarai Bold"/>
                <a:cs typeface="Almarai Bold"/>
                <a:sym typeface="Almarai Bold"/>
                <a:rtl/>
              </a:rPr>
              <a:t>.الافتتـــاح</a:t>
            </a:r>
          </a:p>
        </p:txBody>
      </p:sp>
      <p:sp>
        <p:nvSpPr>
          <p:cNvPr id="16" name="TextBox 16"/>
          <p:cNvSpPr txBox="1"/>
          <p:nvPr/>
        </p:nvSpPr>
        <p:spPr>
          <a:xfrm>
            <a:off x="6154659" y="2601875"/>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4371496" y="5733071"/>
            <a:ext cx="1957084" cy="838706"/>
          </a:xfrm>
          <a:prstGeom prst="rect">
            <a:avLst/>
          </a:prstGeom>
        </p:spPr>
        <p:txBody>
          <a:bodyPr lIns="0" tIns="0" rIns="0" bIns="0" rtlCol="0" anchor="t">
            <a:spAutoFit/>
          </a:bodyPr>
          <a:lstStyle/>
          <a:p>
            <a:pPr algn="ctr" rtl="1">
              <a:lnSpc>
                <a:spcPts val="3204"/>
              </a:lnSpc>
            </a:pPr>
            <a:r>
              <a:rPr lang="ar-EG" sz="2626" b="1" spc="27">
                <a:solidFill>
                  <a:srgbClr val="000000"/>
                </a:solidFill>
                <a:latin typeface="Almarai Bold"/>
                <a:ea typeface="Almarai Bold"/>
                <a:cs typeface="Almarai Bold"/>
                <a:sym typeface="Almarai Bold"/>
                <a:rtl/>
              </a:rPr>
              <a:t>تحديد يوم الافتتاح</a:t>
            </a:r>
          </a:p>
        </p:txBody>
      </p:sp>
      <p:sp>
        <p:nvSpPr>
          <p:cNvPr id="18" name="TextBox 18"/>
          <p:cNvSpPr txBox="1"/>
          <p:nvPr/>
        </p:nvSpPr>
        <p:spPr>
          <a:xfrm>
            <a:off x="12922611" y="4055849"/>
            <a:ext cx="1725921" cy="1203258"/>
          </a:xfrm>
          <a:prstGeom prst="rect">
            <a:avLst/>
          </a:prstGeom>
        </p:spPr>
        <p:txBody>
          <a:bodyPr lIns="0" tIns="0" rIns="0" bIns="0" rtlCol="0" anchor="t">
            <a:spAutoFit/>
          </a:bodyPr>
          <a:lstStyle/>
          <a:p>
            <a:pPr algn="ctr" rtl="1">
              <a:lnSpc>
                <a:spcPts val="3082"/>
              </a:lnSpc>
            </a:pPr>
            <a:r>
              <a:rPr lang="ar-EG" sz="2526" b="1" spc="26">
                <a:solidFill>
                  <a:srgbClr val="000000"/>
                </a:solidFill>
                <a:latin typeface="Almarai Bold"/>
                <a:ea typeface="Almarai Bold"/>
                <a:cs typeface="Almarai Bold"/>
                <a:sym typeface="Almarai Bold"/>
                <a:rtl/>
              </a:rPr>
              <a:t>دعوة مختلف الشرائح</a:t>
            </a:r>
          </a:p>
        </p:txBody>
      </p:sp>
      <p:sp>
        <p:nvSpPr>
          <p:cNvPr id="19" name="TextBox 19"/>
          <p:cNvSpPr txBox="1"/>
          <p:nvPr/>
        </p:nvSpPr>
        <p:spPr>
          <a:xfrm>
            <a:off x="11401943" y="5548903"/>
            <a:ext cx="1680835" cy="1178467"/>
          </a:xfrm>
          <a:prstGeom prst="rect">
            <a:avLst/>
          </a:prstGeom>
        </p:spPr>
        <p:txBody>
          <a:bodyPr lIns="0" tIns="0" rIns="0" bIns="0" rtlCol="0" anchor="t">
            <a:spAutoFit/>
          </a:bodyPr>
          <a:lstStyle/>
          <a:p>
            <a:pPr algn="ctr" rtl="1">
              <a:lnSpc>
                <a:spcPts val="3109"/>
              </a:lnSpc>
            </a:pPr>
            <a:r>
              <a:rPr lang="ar-EG" sz="2548" b="1" spc="26">
                <a:solidFill>
                  <a:srgbClr val="000000"/>
                </a:solidFill>
                <a:latin typeface="Almarai Bold"/>
                <a:ea typeface="Almarai Bold"/>
                <a:cs typeface="Almarai Bold"/>
                <a:sym typeface="Almarai Bold"/>
                <a:rtl/>
              </a:rPr>
              <a:t>دعوة الإيجابيين ومن تحب </a:t>
            </a:r>
          </a:p>
        </p:txBody>
      </p:sp>
      <p:sp>
        <p:nvSpPr>
          <p:cNvPr id="20" name="TextBox 20"/>
          <p:cNvSpPr txBox="1"/>
          <p:nvPr/>
        </p:nvSpPr>
        <p:spPr>
          <a:xfrm>
            <a:off x="9744711" y="4140501"/>
            <a:ext cx="1950615" cy="1042074"/>
          </a:xfrm>
          <a:prstGeom prst="rect">
            <a:avLst/>
          </a:prstGeom>
        </p:spPr>
        <p:txBody>
          <a:bodyPr lIns="0" tIns="0" rIns="0" bIns="0" rtlCol="0" anchor="t">
            <a:spAutoFit/>
          </a:bodyPr>
          <a:lstStyle/>
          <a:p>
            <a:pPr algn="ctr" rtl="1">
              <a:lnSpc>
                <a:spcPts val="2726"/>
              </a:lnSpc>
            </a:pPr>
            <a:r>
              <a:rPr lang="ar-EG" sz="2234" b="1" spc="23">
                <a:solidFill>
                  <a:srgbClr val="000000"/>
                </a:solidFill>
                <a:latin typeface="Almarai Bold"/>
                <a:ea typeface="Almarai Bold"/>
                <a:cs typeface="Almarai Bold"/>
                <a:sym typeface="Almarai Bold"/>
                <a:rtl/>
              </a:rPr>
              <a:t>دعوة هادفة وفاعلة لوسائل الإعلان</a:t>
            </a:r>
          </a:p>
        </p:txBody>
      </p:sp>
      <p:sp>
        <p:nvSpPr>
          <p:cNvPr id="21" name="TextBox 21"/>
          <p:cNvSpPr txBox="1"/>
          <p:nvPr/>
        </p:nvSpPr>
        <p:spPr>
          <a:xfrm>
            <a:off x="8611850" y="5414824"/>
            <a:ext cx="1231865" cy="1437098"/>
          </a:xfrm>
          <a:prstGeom prst="rect">
            <a:avLst/>
          </a:prstGeom>
        </p:spPr>
        <p:txBody>
          <a:bodyPr lIns="0" tIns="0" rIns="0" bIns="0" rtlCol="0" anchor="t">
            <a:spAutoFit/>
          </a:bodyPr>
          <a:lstStyle/>
          <a:p>
            <a:pPr algn="ctr" rtl="1">
              <a:lnSpc>
                <a:spcPts val="2760"/>
              </a:lnSpc>
            </a:pPr>
            <a:r>
              <a:rPr lang="ar-EG" sz="2262" b="1" spc="23">
                <a:solidFill>
                  <a:srgbClr val="000000"/>
                </a:solidFill>
                <a:latin typeface="Almarai Bold"/>
                <a:ea typeface="Almarai Bold"/>
                <a:cs typeface="Almarai Bold"/>
                <a:sym typeface="Almarai Bold"/>
                <a:rtl/>
              </a:rPr>
              <a:t>استعن بوسائل التواصل الاجتماعي </a:t>
            </a:r>
          </a:p>
        </p:txBody>
      </p:sp>
      <p:sp>
        <p:nvSpPr>
          <p:cNvPr id="22" name="TextBox 22"/>
          <p:cNvSpPr txBox="1"/>
          <p:nvPr/>
        </p:nvSpPr>
        <p:spPr>
          <a:xfrm>
            <a:off x="6902571" y="4274253"/>
            <a:ext cx="1671179" cy="784096"/>
          </a:xfrm>
          <a:prstGeom prst="rect">
            <a:avLst/>
          </a:prstGeom>
        </p:spPr>
        <p:txBody>
          <a:bodyPr lIns="0" tIns="0" rIns="0" bIns="0" rtlCol="0" anchor="t">
            <a:spAutoFit/>
          </a:bodyPr>
          <a:lstStyle/>
          <a:p>
            <a:pPr algn="ctr" rtl="1">
              <a:lnSpc>
                <a:spcPts val="3111"/>
              </a:lnSpc>
            </a:pPr>
            <a:r>
              <a:rPr lang="ar-EG" sz="2550" b="1" spc="26">
                <a:solidFill>
                  <a:srgbClr val="000000"/>
                </a:solidFill>
                <a:latin typeface="Almarai Bold"/>
                <a:ea typeface="Almarai Bold"/>
                <a:cs typeface="Almarai Bold"/>
                <a:sym typeface="Almarai Bold"/>
                <a:rtl/>
              </a:rPr>
              <a:t>الترتيبات اللازمة</a:t>
            </a:r>
          </a:p>
        </p:txBody>
      </p:sp>
      <p:sp>
        <p:nvSpPr>
          <p:cNvPr id="23" name="TextBox 23"/>
          <p:cNvSpPr txBox="1"/>
          <p:nvPr/>
        </p:nvSpPr>
        <p:spPr>
          <a:xfrm>
            <a:off x="5378571" y="5765138"/>
            <a:ext cx="1671179" cy="784096"/>
          </a:xfrm>
          <a:prstGeom prst="rect">
            <a:avLst/>
          </a:prstGeom>
        </p:spPr>
        <p:txBody>
          <a:bodyPr lIns="0" tIns="0" rIns="0" bIns="0" rtlCol="0" anchor="t">
            <a:spAutoFit/>
          </a:bodyPr>
          <a:lstStyle/>
          <a:p>
            <a:pPr algn="ctr" rtl="1">
              <a:lnSpc>
                <a:spcPts val="3111"/>
              </a:lnSpc>
            </a:pPr>
            <a:r>
              <a:rPr lang="ar-EG" sz="2550" b="1" spc="26">
                <a:solidFill>
                  <a:srgbClr val="000000"/>
                </a:solidFill>
                <a:latin typeface="Almarai Bold"/>
                <a:ea typeface="Almarai Bold"/>
                <a:cs typeface="Almarai Bold"/>
                <a:sym typeface="Almarai Bold"/>
                <a:rtl/>
              </a:rPr>
              <a:t>عينات ونماذج</a:t>
            </a:r>
          </a:p>
        </p:txBody>
      </p:sp>
      <p:sp>
        <p:nvSpPr>
          <p:cNvPr id="24" name="TextBox 24"/>
          <p:cNvSpPr txBox="1"/>
          <p:nvPr/>
        </p:nvSpPr>
        <p:spPr>
          <a:xfrm>
            <a:off x="3635316" y="3883728"/>
            <a:ext cx="1916080" cy="1174621"/>
          </a:xfrm>
          <a:prstGeom prst="rect">
            <a:avLst/>
          </a:prstGeom>
        </p:spPr>
        <p:txBody>
          <a:bodyPr lIns="0" tIns="0" rIns="0" bIns="0" rtlCol="0" anchor="t">
            <a:spAutoFit/>
          </a:bodyPr>
          <a:lstStyle/>
          <a:p>
            <a:pPr algn="ctr" rtl="1">
              <a:lnSpc>
                <a:spcPts val="3111"/>
              </a:lnSpc>
            </a:pPr>
            <a:r>
              <a:rPr lang="ar-EG" sz="2550" b="1" spc="26">
                <a:solidFill>
                  <a:srgbClr val="000000"/>
                </a:solidFill>
                <a:latin typeface="Almarai Bold"/>
                <a:ea typeface="Almarai Bold"/>
                <a:cs typeface="Almarai Bold"/>
                <a:sym typeface="Almarai Bold"/>
                <a:rtl/>
              </a:rPr>
              <a:t>تسجيل آراءهم وملاحظاتهم</a:t>
            </a:r>
          </a:p>
        </p:txBody>
      </p:sp>
      <p:sp>
        <p:nvSpPr>
          <p:cNvPr id="25" name="TextBox 25"/>
          <p:cNvSpPr txBox="1"/>
          <p:nvPr/>
        </p:nvSpPr>
        <p:spPr>
          <a:xfrm>
            <a:off x="2326268" y="5787680"/>
            <a:ext cx="1671179" cy="784096"/>
          </a:xfrm>
          <a:prstGeom prst="rect">
            <a:avLst/>
          </a:prstGeom>
        </p:spPr>
        <p:txBody>
          <a:bodyPr lIns="0" tIns="0" rIns="0" bIns="0" rtlCol="0" anchor="t">
            <a:spAutoFit/>
          </a:bodyPr>
          <a:lstStyle/>
          <a:p>
            <a:pPr algn="ctr" rtl="1">
              <a:lnSpc>
                <a:spcPts val="3111"/>
              </a:lnSpc>
            </a:pPr>
            <a:r>
              <a:rPr lang="ar-EG" sz="2550" b="1" spc="26">
                <a:solidFill>
                  <a:srgbClr val="000000"/>
                </a:solidFill>
                <a:latin typeface="Almarai Bold"/>
                <a:ea typeface="Almarai Bold"/>
                <a:cs typeface="Almarai Bold"/>
                <a:sym typeface="Almarai Bold"/>
                <a:rtl/>
              </a:rPr>
              <a:t>تكلفة الافتتاح</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799510" y="2184123"/>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a:off x="3161857" y="3583028"/>
            <a:ext cx="11627128" cy="5537420"/>
          </a:xfrm>
          <a:custGeom>
            <a:avLst/>
            <a:gdLst/>
            <a:ahLst/>
            <a:cxnLst/>
            <a:rect l="l" t="t" r="r" b="b"/>
            <a:pathLst>
              <a:path w="11627128" h="5537420">
                <a:moveTo>
                  <a:pt x="0" y="0"/>
                </a:moveTo>
                <a:lnTo>
                  <a:pt x="11627128" y="0"/>
                </a:lnTo>
                <a:lnTo>
                  <a:pt x="11627128" y="5537420"/>
                </a:lnTo>
                <a:lnTo>
                  <a:pt x="0" y="55374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3115787" y="6851922"/>
            <a:ext cx="5896515" cy="4428606"/>
          </a:xfrm>
          <a:custGeom>
            <a:avLst/>
            <a:gdLst/>
            <a:ahLst/>
            <a:cxnLst/>
            <a:rect l="l" t="t" r="r" b="b"/>
            <a:pathLst>
              <a:path w="5896515" h="4428606">
                <a:moveTo>
                  <a:pt x="0" y="0"/>
                </a:moveTo>
                <a:lnTo>
                  <a:pt x="5896516" y="0"/>
                </a:lnTo>
                <a:lnTo>
                  <a:pt x="5896516" y="4428607"/>
                </a:lnTo>
                <a:lnTo>
                  <a:pt x="0" y="4428607"/>
                </a:lnTo>
                <a:lnTo>
                  <a:pt x="0" y="0"/>
                </a:lnTo>
                <a:close/>
              </a:path>
            </a:pathLst>
          </a:custGeom>
          <a:blipFill>
            <a:blip r:embed="rId9"/>
            <a:stretch>
              <a:fillRect/>
            </a:stretch>
          </a:blipFill>
        </p:spPr>
        <p:txBody>
          <a:bodyPr/>
          <a:lstStyle/>
          <a:p>
            <a:endParaRPr lang="en-US"/>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إجراءات بدء المشروع</a:t>
            </a:r>
          </a:p>
        </p:txBody>
      </p:sp>
      <p:sp>
        <p:nvSpPr>
          <p:cNvPr id="15" name="TextBox 15"/>
          <p:cNvSpPr txBox="1"/>
          <p:nvPr/>
        </p:nvSpPr>
        <p:spPr>
          <a:xfrm>
            <a:off x="4807902" y="2196457"/>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10</a:t>
            </a:r>
            <a:r>
              <a:rPr lang="ar-EG" sz="2995" b="1" spc="31">
                <a:solidFill>
                  <a:srgbClr val="000000"/>
                </a:solidFill>
                <a:latin typeface="Almarai Bold"/>
                <a:ea typeface="Almarai Bold"/>
                <a:cs typeface="Almarai Bold"/>
                <a:sym typeface="Almarai Bold"/>
                <a:rtl/>
              </a:rPr>
              <a:t>. تقييم الموقف بعد الافتتاح</a:t>
            </a:r>
          </a:p>
        </p:txBody>
      </p:sp>
      <p:sp>
        <p:nvSpPr>
          <p:cNvPr id="16" name="TextBox 16"/>
          <p:cNvSpPr txBox="1"/>
          <p:nvPr/>
        </p:nvSpPr>
        <p:spPr>
          <a:xfrm>
            <a:off x="6154659" y="3013944"/>
            <a:ext cx="6146248" cy="431233"/>
          </a:xfrm>
          <a:prstGeom prst="rect">
            <a:avLst/>
          </a:prstGeom>
        </p:spPr>
        <p:txBody>
          <a:bodyPr lIns="0" tIns="0" rIns="0" bIns="0" rtlCol="0" anchor="t">
            <a:spAutoFit/>
          </a:bodyPr>
          <a:lstStyle/>
          <a:p>
            <a:pPr algn="ctr" rtl="1">
              <a:lnSpc>
                <a:spcPts val="3322"/>
              </a:lnSpc>
            </a:pPr>
            <a:r>
              <a:rPr lang="ar-EG" sz="2723" b="1" spc="28">
                <a:solidFill>
                  <a:srgbClr val="000000"/>
                </a:solidFill>
                <a:latin typeface="Almarai Bold"/>
                <a:ea typeface="Almarai Bold"/>
                <a:cs typeface="Almarai Bold"/>
                <a:sym typeface="Almarai Bold"/>
                <a:rtl/>
              </a:rPr>
              <a:t>المهام الأساسية المطلوب إنجازها</a:t>
            </a:r>
          </a:p>
        </p:txBody>
      </p:sp>
      <p:sp>
        <p:nvSpPr>
          <p:cNvPr id="17" name="TextBox 17"/>
          <p:cNvSpPr txBox="1"/>
          <p:nvPr/>
        </p:nvSpPr>
        <p:spPr>
          <a:xfrm>
            <a:off x="10924019" y="6832872"/>
            <a:ext cx="1957084" cy="1665032"/>
          </a:xfrm>
          <a:prstGeom prst="rect">
            <a:avLst/>
          </a:prstGeom>
        </p:spPr>
        <p:txBody>
          <a:bodyPr lIns="0" tIns="0" rIns="0" bIns="0" rtlCol="0" anchor="t">
            <a:spAutoFit/>
          </a:bodyPr>
          <a:lstStyle/>
          <a:p>
            <a:pPr algn="ctr" rtl="1">
              <a:lnSpc>
                <a:spcPts val="3204"/>
              </a:lnSpc>
            </a:pPr>
            <a:r>
              <a:rPr lang="ar-EG" sz="2626" b="1" spc="27">
                <a:solidFill>
                  <a:srgbClr val="000000"/>
                </a:solidFill>
                <a:latin typeface="Almarai Bold"/>
                <a:ea typeface="Almarai Bold"/>
                <a:cs typeface="Almarai Bold"/>
                <a:sym typeface="Almarai Bold"/>
                <a:rtl/>
              </a:rPr>
              <a:t>الدروس المستفادة من حفل الافتتاح</a:t>
            </a:r>
          </a:p>
        </p:txBody>
      </p:sp>
      <p:sp>
        <p:nvSpPr>
          <p:cNvPr id="18" name="TextBox 18"/>
          <p:cNvSpPr txBox="1"/>
          <p:nvPr/>
        </p:nvSpPr>
        <p:spPr>
          <a:xfrm>
            <a:off x="12500919" y="4825987"/>
            <a:ext cx="1870577" cy="445675"/>
          </a:xfrm>
          <a:prstGeom prst="rect">
            <a:avLst/>
          </a:prstGeom>
        </p:spPr>
        <p:txBody>
          <a:bodyPr lIns="0" tIns="0" rIns="0" bIns="0" rtlCol="0" anchor="t">
            <a:spAutoFit/>
          </a:bodyPr>
          <a:lstStyle/>
          <a:p>
            <a:pPr algn="ctr" rtl="1">
              <a:lnSpc>
                <a:spcPts val="3340"/>
              </a:lnSpc>
            </a:pPr>
            <a:r>
              <a:rPr lang="ar-EG" sz="2738" b="1" spc="28">
                <a:solidFill>
                  <a:srgbClr val="000000"/>
                </a:solidFill>
                <a:latin typeface="Almarai Bold"/>
                <a:ea typeface="Almarai Bold"/>
                <a:cs typeface="Almarai Bold"/>
                <a:sym typeface="Almarai Bold"/>
                <a:rtl/>
              </a:rPr>
              <a:t>عقد اجتماع</a:t>
            </a:r>
          </a:p>
        </p:txBody>
      </p:sp>
      <p:sp>
        <p:nvSpPr>
          <p:cNvPr id="19" name="TextBox 19"/>
          <p:cNvSpPr txBox="1"/>
          <p:nvPr/>
        </p:nvSpPr>
        <p:spPr>
          <a:xfrm>
            <a:off x="7912967" y="7186795"/>
            <a:ext cx="2124909" cy="786661"/>
          </a:xfrm>
          <a:prstGeom prst="rect">
            <a:avLst/>
          </a:prstGeom>
        </p:spPr>
        <p:txBody>
          <a:bodyPr lIns="0" tIns="0" rIns="0" bIns="0" rtlCol="0" anchor="t">
            <a:spAutoFit/>
          </a:bodyPr>
          <a:lstStyle/>
          <a:p>
            <a:pPr algn="ctr" rtl="1">
              <a:lnSpc>
                <a:spcPts val="3109"/>
              </a:lnSpc>
            </a:pPr>
            <a:r>
              <a:rPr lang="ar-EG" sz="2548" b="1" spc="26">
                <a:solidFill>
                  <a:srgbClr val="000000"/>
                </a:solidFill>
                <a:latin typeface="Almarai Bold"/>
                <a:ea typeface="Almarai Bold"/>
                <a:cs typeface="Almarai Bold"/>
                <a:sym typeface="Almarai Bold"/>
                <a:rtl/>
              </a:rPr>
              <a:t>المهام والمسؤوليات</a:t>
            </a:r>
          </a:p>
        </p:txBody>
      </p:sp>
      <p:sp>
        <p:nvSpPr>
          <p:cNvPr id="20" name="TextBox 20"/>
          <p:cNvSpPr txBox="1"/>
          <p:nvPr/>
        </p:nvSpPr>
        <p:spPr>
          <a:xfrm>
            <a:off x="9495430" y="4616751"/>
            <a:ext cx="2083809" cy="736090"/>
          </a:xfrm>
          <a:prstGeom prst="rect">
            <a:avLst/>
          </a:prstGeom>
        </p:spPr>
        <p:txBody>
          <a:bodyPr lIns="0" tIns="0" rIns="0" bIns="0" rtlCol="0" anchor="t">
            <a:spAutoFit/>
          </a:bodyPr>
          <a:lstStyle/>
          <a:p>
            <a:pPr algn="ctr" rtl="1">
              <a:lnSpc>
                <a:spcPts val="2912"/>
              </a:lnSpc>
            </a:pPr>
            <a:r>
              <a:rPr lang="ar-EG" sz="2387" b="1" spc="24">
                <a:solidFill>
                  <a:srgbClr val="000000"/>
                </a:solidFill>
                <a:latin typeface="Almarai Bold"/>
                <a:ea typeface="Almarai Bold"/>
                <a:cs typeface="Almarai Bold"/>
                <a:sym typeface="Almarai Bold"/>
                <a:rtl/>
              </a:rPr>
              <a:t>ملاحظات من الافتتاح</a:t>
            </a:r>
          </a:p>
        </p:txBody>
      </p:sp>
      <p:sp>
        <p:nvSpPr>
          <p:cNvPr id="21" name="TextBox 21"/>
          <p:cNvSpPr txBox="1"/>
          <p:nvPr/>
        </p:nvSpPr>
        <p:spPr>
          <a:xfrm>
            <a:off x="5083295" y="7034789"/>
            <a:ext cx="1706002" cy="1081149"/>
          </a:xfrm>
          <a:prstGeom prst="rect">
            <a:avLst/>
          </a:prstGeom>
        </p:spPr>
        <p:txBody>
          <a:bodyPr lIns="0" tIns="0" rIns="0" bIns="0" rtlCol="0" anchor="t">
            <a:spAutoFit/>
          </a:bodyPr>
          <a:lstStyle/>
          <a:p>
            <a:pPr algn="ctr" rtl="1">
              <a:lnSpc>
                <a:spcPts val="2760"/>
              </a:lnSpc>
            </a:pPr>
            <a:r>
              <a:rPr lang="ar-EG" sz="2262" b="1" spc="23">
                <a:solidFill>
                  <a:srgbClr val="000000"/>
                </a:solidFill>
                <a:latin typeface="Almarai Bold"/>
                <a:ea typeface="Almarai Bold"/>
                <a:cs typeface="Almarai Bold"/>
                <a:sym typeface="Almarai Bold"/>
                <a:rtl/>
              </a:rPr>
              <a:t>برنامج زمني لتنفيذ ما تم الاتفاق عليه</a:t>
            </a:r>
          </a:p>
        </p:txBody>
      </p:sp>
      <p:sp>
        <p:nvSpPr>
          <p:cNvPr id="22" name="TextBox 22"/>
          <p:cNvSpPr txBox="1"/>
          <p:nvPr/>
        </p:nvSpPr>
        <p:spPr>
          <a:xfrm>
            <a:off x="6666840" y="4583023"/>
            <a:ext cx="1713146" cy="803548"/>
          </a:xfrm>
          <a:prstGeom prst="rect">
            <a:avLst/>
          </a:prstGeom>
        </p:spPr>
        <p:txBody>
          <a:bodyPr lIns="0" tIns="0" rIns="0" bIns="0" rtlCol="0" anchor="t">
            <a:spAutoFit/>
          </a:bodyPr>
          <a:lstStyle/>
          <a:p>
            <a:pPr algn="ctr" rtl="1">
              <a:lnSpc>
                <a:spcPts val="3189"/>
              </a:lnSpc>
            </a:pPr>
            <a:r>
              <a:rPr lang="ar-EG" sz="2614" b="1" spc="27">
                <a:solidFill>
                  <a:srgbClr val="000000"/>
                </a:solidFill>
                <a:latin typeface="Almarai Bold"/>
                <a:ea typeface="Almarai Bold"/>
                <a:cs typeface="Almarai Bold"/>
                <a:sym typeface="Almarai Bold"/>
                <a:rtl/>
              </a:rPr>
              <a:t>الآراء والمقترحات</a:t>
            </a:r>
          </a:p>
        </p:txBody>
      </p:sp>
      <p:sp>
        <p:nvSpPr>
          <p:cNvPr id="23" name="TextBox 23"/>
          <p:cNvSpPr txBox="1"/>
          <p:nvPr/>
        </p:nvSpPr>
        <p:spPr>
          <a:xfrm>
            <a:off x="3635316" y="4466276"/>
            <a:ext cx="1916080" cy="1174621"/>
          </a:xfrm>
          <a:prstGeom prst="rect">
            <a:avLst/>
          </a:prstGeom>
        </p:spPr>
        <p:txBody>
          <a:bodyPr lIns="0" tIns="0" rIns="0" bIns="0" rtlCol="0" anchor="t">
            <a:spAutoFit/>
          </a:bodyPr>
          <a:lstStyle/>
          <a:p>
            <a:pPr algn="ctr" rtl="1">
              <a:lnSpc>
                <a:spcPts val="3111"/>
              </a:lnSpc>
            </a:pPr>
            <a:r>
              <a:rPr lang="ar-EG" sz="2550" b="1" spc="26">
                <a:solidFill>
                  <a:srgbClr val="000000"/>
                </a:solidFill>
                <a:latin typeface="Almarai Bold"/>
                <a:ea typeface="Almarai Bold"/>
                <a:cs typeface="Almarai Bold"/>
                <a:sym typeface="Almarai Bold"/>
                <a:rtl/>
              </a:rPr>
              <a:t>مجالات وأساليب التطوير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3429986" y="2470790"/>
            <a:ext cx="11485179" cy="987788"/>
            <a:chOff x="0" y="0"/>
            <a:chExt cx="3024903" cy="260158"/>
          </a:xfrm>
        </p:grpSpPr>
        <p:sp>
          <p:nvSpPr>
            <p:cNvPr id="10" name="Freeform 10"/>
            <p:cNvSpPr/>
            <p:nvPr/>
          </p:nvSpPr>
          <p:spPr>
            <a:xfrm>
              <a:off x="0" y="0"/>
              <a:ext cx="3024903" cy="260158"/>
            </a:xfrm>
            <a:custGeom>
              <a:avLst/>
              <a:gdLst/>
              <a:ahLst/>
              <a:cxnLst/>
              <a:rect l="l" t="t" r="r" b="b"/>
              <a:pathLst>
                <a:path w="3024903" h="260158">
                  <a:moveTo>
                    <a:pt x="20896" y="0"/>
                  </a:moveTo>
                  <a:lnTo>
                    <a:pt x="3004007" y="0"/>
                  </a:lnTo>
                  <a:cubicBezTo>
                    <a:pt x="3009549" y="0"/>
                    <a:pt x="3014864" y="2202"/>
                    <a:pt x="3018783" y="6120"/>
                  </a:cubicBezTo>
                  <a:cubicBezTo>
                    <a:pt x="3022702" y="10039"/>
                    <a:pt x="3024903" y="15354"/>
                    <a:pt x="3024903" y="20896"/>
                  </a:cubicBezTo>
                  <a:lnTo>
                    <a:pt x="3024903" y="239262"/>
                  </a:lnTo>
                  <a:cubicBezTo>
                    <a:pt x="3024903" y="250802"/>
                    <a:pt x="3015548" y="260158"/>
                    <a:pt x="3004007" y="260158"/>
                  </a:cubicBezTo>
                  <a:lnTo>
                    <a:pt x="20896" y="260158"/>
                  </a:lnTo>
                  <a:cubicBezTo>
                    <a:pt x="15354" y="260158"/>
                    <a:pt x="10039" y="257956"/>
                    <a:pt x="6120" y="254038"/>
                  </a:cubicBezTo>
                  <a:cubicBezTo>
                    <a:pt x="2202" y="250119"/>
                    <a:pt x="0" y="244804"/>
                    <a:pt x="0" y="239262"/>
                  </a:cubicBezTo>
                  <a:lnTo>
                    <a:pt x="0" y="20896"/>
                  </a:lnTo>
                  <a:cubicBezTo>
                    <a:pt x="0" y="9356"/>
                    <a:pt x="9356" y="0"/>
                    <a:pt x="20896"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024903" cy="269683"/>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3439511" y="3537967"/>
            <a:ext cx="11485179" cy="987788"/>
            <a:chOff x="0" y="0"/>
            <a:chExt cx="3024903" cy="260158"/>
          </a:xfrm>
        </p:grpSpPr>
        <p:sp>
          <p:nvSpPr>
            <p:cNvPr id="13" name="Freeform 13"/>
            <p:cNvSpPr/>
            <p:nvPr/>
          </p:nvSpPr>
          <p:spPr>
            <a:xfrm>
              <a:off x="0" y="0"/>
              <a:ext cx="3024903" cy="260158"/>
            </a:xfrm>
            <a:custGeom>
              <a:avLst/>
              <a:gdLst/>
              <a:ahLst/>
              <a:cxnLst/>
              <a:rect l="l" t="t" r="r" b="b"/>
              <a:pathLst>
                <a:path w="3024903" h="260158">
                  <a:moveTo>
                    <a:pt x="20896" y="0"/>
                  </a:moveTo>
                  <a:lnTo>
                    <a:pt x="3004007" y="0"/>
                  </a:lnTo>
                  <a:cubicBezTo>
                    <a:pt x="3009549" y="0"/>
                    <a:pt x="3014864" y="2202"/>
                    <a:pt x="3018783" y="6120"/>
                  </a:cubicBezTo>
                  <a:cubicBezTo>
                    <a:pt x="3022702" y="10039"/>
                    <a:pt x="3024903" y="15354"/>
                    <a:pt x="3024903" y="20896"/>
                  </a:cubicBezTo>
                  <a:lnTo>
                    <a:pt x="3024903" y="239262"/>
                  </a:lnTo>
                  <a:cubicBezTo>
                    <a:pt x="3024903" y="250802"/>
                    <a:pt x="3015548" y="260158"/>
                    <a:pt x="3004007" y="260158"/>
                  </a:cubicBezTo>
                  <a:lnTo>
                    <a:pt x="20896" y="260158"/>
                  </a:lnTo>
                  <a:cubicBezTo>
                    <a:pt x="15354" y="260158"/>
                    <a:pt x="10039" y="257956"/>
                    <a:pt x="6120" y="254038"/>
                  </a:cubicBezTo>
                  <a:cubicBezTo>
                    <a:pt x="2202" y="250119"/>
                    <a:pt x="0" y="244804"/>
                    <a:pt x="0" y="239262"/>
                  </a:cubicBezTo>
                  <a:lnTo>
                    <a:pt x="0" y="20896"/>
                  </a:lnTo>
                  <a:cubicBezTo>
                    <a:pt x="0" y="9356"/>
                    <a:pt x="9356" y="0"/>
                    <a:pt x="20896" y="0"/>
                  </a:cubicBezTo>
                  <a:close/>
                </a:path>
              </a:pathLst>
            </a:custGeom>
            <a:solidFill>
              <a:srgbClr val="E9F6DC"/>
            </a:solidFill>
            <a:ln w="19050" cap="rnd">
              <a:solidFill>
                <a:srgbClr val="00B050"/>
              </a:solidFill>
              <a:prstDash val="lgDash"/>
              <a:round/>
            </a:ln>
          </p:spPr>
          <p:txBody>
            <a:bodyPr/>
            <a:lstStyle/>
            <a:p>
              <a:endParaRPr lang="en-US"/>
            </a:p>
          </p:txBody>
        </p:sp>
        <p:sp>
          <p:nvSpPr>
            <p:cNvPr id="14" name="TextBox 14"/>
            <p:cNvSpPr txBox="1"/>
            <p:nvPr/>
          </p:nvSpPr>
          <p:spPr>
            <a:xfrm>
              <a:off x="0" y="-9525"/>
              <a:ext cx="3024903" cy="269683"/>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3494718" y="4601954"/>
            <a:ext cx="11485179" cy="987788"/>
            <a:chOff x="0" y="0"/>
            <a:chExt cx="3024903" cy="260158"/>
          </a:xfrm>
        </p:grpSpPr>
        <p:sp>
          <p:nvSpPr>
            <p:cNvPr id="16" name="Freeform 16"/>
            <p:cNvSpPr/>
            <p:nvPr/>
          </p:nvSpPr>
          <p:spPr>
            <a:xfrm>
              <a:off x="0" y="0"/>
              <a:ext cx="3024903" cy="260158"/>
            </a:xfrm>
            <a:custGeom>
              <a:avLst/>
              <a:gdLst/>
              <a:ahLst/>
              <a:cxnLst/>
              <a:rect l="l" t="t" r="r" b="b"/>
              <a:pathLst>
                <a:path w="3024903" h="260158">
                  <a:moveTo>
                    <a:pt x="20896" y="0"/>
                  </a:moveTo>
                  <a:lnTo>
                    <a:pt x="3004007" y="0"/>
                  </a:lnTo>
                  <a:cubicBezTo>
                    <a:pt x="3009549" y="0"/>
                    <a:pt x="3014864" y="2202"/>
                    <a:pt x="3018783" y="6120"/>
                  </a:cubicBezTo>
                  <a:cubicBezTo>
                    <a:pt x="3022702" y="10039"/>
                    <a:pt x="3024903" y="15354"/>
                    <a:pt x="3024903" y="20896"/>
                  </a:cubicBezTo>
                  <a:lnTo>
                    <a:pt x="3024903" y="239262"/>
                  </a:lnTo>
                  <a:cubicBezTo>
                    <a:pt x="3024903" y="250802"/>
                    <a:pt x="3015548" y="260158"/>
                    <a:pt x="3004007" y="260158"/>
                  </a:cubicBezTo>
                  <a:lnTo>
                    <a:pt x="20896" y="260158"/>
                  </a:lnTo>
                  <a:cubicBezTo>
                    <a:pt x="15354" y="260158"/>
                    <a:pt x="10039" y="257956"/>
                    <a:pt x="6120" y="254038"/>
                  </a:cubicBezTo>
                  <a:cubicBezTo>
                    <a:pt x="2202" y="250119"/>
                    <a:pt x="0" y="244804"/>
                    <a:pt x="0" y="239262"/>
                  </a:cubicBezTo>
                  <a:lnTo>
                    <a:pt x="0" y="20896"/>
                  </a:lnTo>
                  <a:cubicBezTo>
                    <a:pt x="0" y="9356"/>
                    <a:pt x="9356" y="0"/>
                    <a:pt x="20896" y="0"/>
                  </a:cubicBezTo>
                  <a:close/>
                </a:path>
              </a:pathLst>
            </a:custGeom>
            <a:solidFill>
              <a:srgbClr val="E9F6DC"/>
            </a:solidFill>
            <a:ln w="19050" cap="rnd">
              <a:solidFill>
                <a:srgbClr val="00B050"/>
              </a:solidFill>
              <a:prstDash val="lgDash"/>
              <a:round/>
            </a:ln>
          </p:spPr>
          <p:txBody>
            <a:bodyPr/>
            <a:lstStyle/>
            <a:p>
              <a:endParaRPr lang="en-US"/>
            </a:p>
          </p:txBody>
        </p:sp>
        <p:sp>
          <p:nvSpPr>
            <p:cNvPr id="17" name="TextBox 17"/>
            <p:cNvSpPr txBox="1"/>
            <p:nvPr/>
          </p:nvSpPr>
          <p:spPr>
            <a:xfrm>
              <a:off x="0" y="-9525"/>
              <a:ext cx="3024903" cy="269683"/>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3494718" y="5665942"/>
            <a:ext cx="11485179" cy="987788"/>
            <a:chOff x="0" y="0"/>
            <a:chExt cx="3024903" cy="260158"/>
          </a:xfrm>
        </p:grpSpPr>
        <p:sp>
          <p:nvSpPr>
            <p:cNvPr id="19" name="Freeform 19"/>
            <p:cNvSpPr/>
            <p:nvPr/>
          </p:nvSpPr>
          <p:spPr>
            <a:xfrm>
              <a:off x="0" y="0"/>
              <a:ext cx="3024903" cy="260158"/>
            </a:xfrm>
            <a:custGeom>
              <a:avLst/>
              <a:gdLst/>
              <a:ahLst/>
              <a:cxnLst/>
              <a:rect l="l" t="t" r="r" b="b"/>
              <a:pathLst>
                <a:path w="3024903" h="260158">
                  <a:moveTo>
                    <a:pt x="20896" y="0"/>
                  </a:moveTo>
                  <a:lnTo>
                    <a:pt x="3004007" y="0"/>
                  </a:lnTo>
                  <a:cubicBezTo>
                    <a:pt x="3009549" y="0"/>
                    <a:pt x="3014864" y="2202"/>
                    <a:pt x="3018783" y="6120"/>
                  </a:cubicBezTo>
                  <a:cubicBezTo>
                    <a:pt x="3022702" y="10039"/>
                    <a:pt x="3024903" y="15354"/>
                    <a:pt x="3024903" y="20896"/>
                  </a:cubicBezTo>
                  <a:lnTo>
                    <a:pt x="3024903" y="239262"/>
                  </a:lnTo>
                  <a:cubicBezTo>
                    <a:pt x="3024903" y="250802"/>
                    <a:pt x="3015548" y="260158"/>
                    <a:pt x="3004007" y="260158"/>
                  </a:cubicBezTo>
                  <a:lnTo>
                    <a:pt x="20896" y="260158"/>
                  </a:lnTo>
                  <a:cubicBezTo>
                    <a:pt x="15354" y="260158"/>
                    <a:pt x="10039" y="257956"/>
                    <a:pt x="6120" y="254038"/>
                  </a:cubicBezTo>
                  <a:cubicBezTo>
                    <a:pt x="2202" y="250119"/>
                    <a:pt x="0" y="244804"/>
                    <a:pt x="0" y="239262"/>
                  </a:cubicBezTo>
                  <a:lnTo>
                    <a:pt x="0" y="20896"/>
                  </a:lnTo>
                  <a:cubicBezTo>
                    <a:pt x="0" y="9356"/>
                    <a:pt x="9356" y="0"/>
                    <a:pt x="20896" y="0"/>
                  </a:cubicBezTo>
                  <a:close/>
                </a:path>
              </a:pathLst>
            </a:custGeom>
            <a:solidFill>
              <a:srgbClr val="E9F6DC"/>
            </a:solidFill>
            <a:ln w="19050" cap="rnd">
              <a:solidFill>
                <a:srgbClr val="00B050"/>
              </a:solidFill>
              <a:prstDash val="lgDash"/>
              <a:round/>
            </a:ln>
          </p:spPr>
          <p:txBody>
            <a:bodyPr/>
            <a:lstStyle/>
            <a:p>
              <a:endParaRPr lang="en-US"/>
            </a:p>
          </p:txBody>
        </p:sp>
        <p:sp>
          <p:nvSpPr>
            <p:cNvPr id="20" name="TextBox 20"/>
            <p:cNvSpPr txBox="1"/>
            <p:nvPr/>
          </p:nvSpPr>
          <p:spPr>
            <a:xfrm>
              <a:off x="0" y="-9525"/>
              <a:ext cx="3024903" cy="269683"/>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3485193" y="6729929"/>
            <a:ext cx="11485179" cy="987788"/>
            <a:chOff x="0" y="0"/>
            <a:chExt cx="3024903" cy="260158"/>
          </a:xfrm>
        </p:grpSpPr>
        <p:sp>
          <p:nvSpPr>
            <p:cNvPr id="22" name="Freeform 22"/>
            <p:cNvSpPr/>
            <p:nvPr/>
          </p:nvSpPr>
          <p:spPr>
            <a:xfrm>
              <a:off x="0" y="0"/>
              <a:ext cx="3024903" cy="260158"/>
            </a:xfrm>
            <a:custGeom>
              <a:avLst/>
              <a:gdLst/>
              <a:ahLst/>
              <a:cxnLst/>
              <a:rect l="l" t="t" r="r" b="b"/>
              <a:pathLst>
                <a:path w="3024903" h="260158">
                  <a:moveTo>
                    <a:pt x="20896" y="0"/>
                  </a:moveTo>
                  <a:lnTo>
                    <a:pt x="3004007" y="0"/>
                  </a:lnTo>
                  <a:cubicBezTo>
                    <a:pt x="3009549" y="0"/>
                    <a:pt x="3014864" y="2202"/>
                    <a:pt x="3018783" y="6120"/>
                  </a:cubicBezTo>
                  <a:cubicBezTo>
                    <a:pt x="3022702" y="10039"/>
                    <a:pt x="3024903" y="15354"/>
                    <a:pt x="3024903" y="20896"/>
                  </a:cubicBezTo>
                  <a:lnTo>
                    <a:pt x="3024903" y="239262"/>
                  </a:lnTo>
                  <a:cubicBezTo>
                    <a:pt x="3024903" y="250802"/>
                    <a:pt x="3015548" y="260158"/>
                    <a:pt x="3004007" y="260158"/>
                  </a:cubicBezTo>
                  <a:lnTo>
                    <a:pt x="20896" y="260158"/>
                  </a:lnTo>
                  <a:cubicBezTo>
                    <a:pt x="15354" y="260158"/>
                    <a:pt x="10039" y="257956"/>
                    <a:pt x="6120" y="254038"/>
                  </a:cubicBezTo>
                  <a:cubicBezTo>
                    <a:pt x="2202" y="250119"/>
                    <a:pt x="0" y="244804"/>
                    <a:pt x="0" y="239262"/>
                  </a:cubicBezTo>
                  <a:lnTo>
                    <a:pt x="0" y="20896"/>
                  </a:lnTo>
                  <a:cubicBezTo>
                    <a:pt x="0" y="9356"/>
                    <a:pt x="9356" y="0"/>
                    <a:pt x="20896" y="0"/>
                  </a:cubicBezTo>
                  <a:close/>
                </a:path>
              </a:pathLst>
            </a:custGeom>
            <a:solidFill>
              <a:srgbClr val="E9F6DC"/>
            </a:solidFill>
            <a:ln w="19050" cap="rnd">
              <a:solidFill>
                <a:srgbClr val="00B050"/>
              </a:solidFill>
              <a:prstDash val="lgDash"/>
              <a:round/>
            </a:ln>
          </p:spPr>
          <p:txBody>
            <a:bodyPr/>
            <a:lstStyle/>
            <a:p>
              <a:endParaRPr lang="en-US"/>
            </a:p>
          </p:txBody>
        </p:sp>
        <p:sp>
          <p:nvSpPr>
            <p:cNvPr id="23" name="TextBox 23"/>
            <p:cNvSpPr txBox="1"/>
            <p:nvPr/>
          </p:nvSpPr>
          <p:spPr>
            <a:xfrm>
              <a:off x="0" y="-9525"/>
              <a:ext cx="3024903" cy="269683"/>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3475668" y="7793917"/>
            <a:ext cx="11485179" cy="987788"/>
            <a:chOff x="0" y="0"/>
            <a:chExt cx="3024903" cy="260158"/>
          </a:xfrm>
        </p:grpSpPr>
        <p:sp>
          <p:nvSpPr>
            <p:cNvPr id="25" name="Freeform 25"/>
            <p:cNvSpPr/>
            <p:nvPr/>
          </p:nvSpPr>
          <p:spPr>
            <a:xfrm>
              <a:off x="0" y="0"/>
              <a:ext cx="3024903" cy="260158"/>
            </a:xfrm>
            <a:custGeom>
              <a:avLst/>
              <a:gdLst/>
              <a:ahLst/>
              <a:cxnLst/>
              <a:rect l="l" t="t" r="r" b="b"/>
              <a:pathLst>
                <a:path w="3024903" h="260158">
                  <a:moveTo>
                    <a:pt x="20896" y="0"/>
                  </a:moveTo>
                  <a:lnTo>
                    <a:pt x="3004007" y="0"/>
                  </a:lnTo>
                  <a:cubicBezTo>
                    <a:pt x="3009549" y="0"/>
                    <a:pt x="3014864" y="2202"/>
                    <a:pt x="3018783" y="6120"/>
                  </a:cubicBezTo>
                  <a:cubicBezTo>
                    <a:pt x="3022702" y="10039"/>
                    <a:pt x="3024903" y="15354"/>
                    <a:pt x="3024903" y="20896"/>
                  </a:cubicBezTo>
                  <a:lnTo>
                    <a:pt x="3024903" y="239262"/>
                  </a:lnTo>
                  <a:cubicBezTo>
                    <a:pt x="3024903" y="250802"/>
                    <a:pt x="3015548" y="260158"/>
                    <a:pt x="3004007" y="260158"/>
                  </a:cubicBezTo>
                  <a:lnTo>
                    <a:pt x="20896" y="260158"/>
                  </a:lnTo>
                  <a:cubicBezTo>
                    <a:pt x="15354" y="260158"/>
                    <a:pt x="10039" y="257956"/>
                    <a:pt x="6120" y="254038"/>
                  </a:cubicBezTo>
                  <a:cubicBezTo>
                    <a:pt x="2202" y="250119"/>
                    <a:pt x="0" y="244804"/>
                    <a:pt x="0" y="239262"/>
                  </a:cubicBezTo>
                  <a:lnTo>
                    <a:pt x="0" y="20896"/>
                  </a:lnTo>
                  <a:cubicBezTo>
                    <a:pt x="0" y="9356"/>
                    <a:pt x="9356" y="0"/>
                    <a:pt x="20896" y="0"/>
                  </a:cubicBezTo>
                  <a:close/>
                </a:path>
              </a:pathLst>
            </a:custGeom>
            <a:solidFill>
              <a:srgbClr val="E9F6DC"/>
            </a:solidFill>
            <a:ln w="19050" cap="rnd">
              <a:solidFill>
                <a:srgbClr val="00B050"/>
              </a:solidFill>
              <a:prstDash val="lgDash"/>
              <a:round/>
            </a:ln>
          </p:spPr>
          <p:txBody>
            <a:bodyPr/>
            <a:lstStyle/>
            <a:p>
              <a:endParaRPr lang="en-US"/>
            </a:p>
          </p:txBody>
        </p:sp>
        <p:sp>
          <p:nvSpPr>
            <p:cNvPr id="26" name="TextBox 26"/>
            <p:cNvSpPr txBox="1"/>
            <p:nvPr/>
          </p:nvSpPr>
          <p:spPr>
            <a:xfrm>
              <a:off x="0" y="-9525"/>
              <a:ext cx="3024903" cy="269683"/>
            </a:xfrm>
            <a:prstGeom prst="rect">
              <a:avLst/>
            </a:prstGeom>
          </p:spPr>
          <p:txBody>
            <a:bodyPr lIns="50800" tIns="50800" rIns="50800" bIns="50800" rtlCol="0" anchor="ctr"/>
            <a:lstStyle/>
            <a:p>
              <a:pPr algn="ctr">
                <a:lnSpc>
                  <a:spcPts val="2160"/>
                </a:lnSpc>
              </a:pPr>
              <a:endParaRPr/>
            </a:p>
          </p:txBody>
        </p:sp>
      </p:grpSp>
      <p:sp>
        <p:nvSpPr>
          <p:cNvPr id="27" name="Freeform 27"/>
          <p:cNvSpPr/>
          <p:nvPr/>
        </p:nvSpPr>
        <p:spPr>
          <a:xfrm>
            <a:off x="14734587" y="2555414"/>
            <a:ext cx="818540" cy="818540"/>
          </a:xfrm>
          <a:custGeom>
            <a:avLst/>
            <a:gdLst/>
            <a:ahLst/>
            <a:cxnLst/>
            <a:rect l="l" t="t" r="r" b="b"/>
            <a:pathLst>
              <a:path w="818540" h="818540">
                <a:moveTo>
                  <a:pt x="0" y="0"/>
                </a:moveTo>
                <a:lnTo>
                  <a:pt x="818540" y="0"/>
                </a:lnTo>
                <a:lnTo>
                  <a:pt x="818540" y="818540"/>
                </a:lnTo>
                <a:lnTo>
                  <a:pt x="0" y="818540"/>
                </a:lnTo>
                <a:lnTo>
                  <a:pt x="0" y="0"/>
                </a:lnTo>
                <a:close/>
              </a:path>
            </a:pathLst>
          </a:custGeom>
          <a:blipFill>
            <a:blip r:embed="rId6"/>
            <a:stretch>
              <a:fillRect/>
            </a:stretch>
          </a:blipFill>
        </p:spPr>
        <p:txBody>
          <a:bodyPr/>
          <a:lstStyle/>
          <a:p>
            <a:endParaRPr lang="en-US"/>
          </a:p>
        </p:txBody>
      </p:sp>
      <p:sp>
        <p:nvSpPr>
          <p:cNvPr id="28" name="Freeform 28"/>
          <p:cNvSpPr/>
          <p:nvPr/>
        </p:nvSpPr>
        <p:spPr>
          <a:xfrm>
            <a:off x="14734587" y="3623970"/>
            <a:ext cx="818540" cy="818967"/>
          </a:xfrm>
          <a:custGeom>
            <a:avLst/>
            <a:gdLst/>
            <a:ahLst/>
            <a:cxnLst/>
            <a:rect l="l" t="t" r="r" b="b"/>
            <a:pathLst>
              <a:path w="818540" h="818967">
                <a:moveTo>
                  <a:pt x="0" y="0"/>
                </a:moveTo>
                <a:lnTo>
                  <a:pt x="818540" y="0"/>
                </a:lnTo>
                <a:lnTo>
                  <a:pt x="818540" y="818967"/>
                </a:lnTo>
                <a:lnTo>
                  <a:pt x="0" y="818967"/>
                </a:lnTo>
                <a:lnTo>
                  <a:pt x="0" y="0"/>
                </a:lnTo>
                <a:close/>
              </a:path>
            </a:pathLst>
          </a:custGeom>
          <a:blipFill>
            <a:blip r:embed="rId7"/>
            <a:stretch>
              <a:fillRect/>
            </a:stretch>
          </a:blipFill>
        </p:spPr>
        <p:txBody>
          <a:bodyPr/>
          <a:lstStyle/>
          <a:p>
            <a:endParaRPr lang="en-US"/>
          </a:p>
        </p:txBody>
      </p:sp>
      <p:sp>
        <p:nvSpPr>
          <p:cNvPr id="29" name="Freeform 29"/>
          <p:cNvSpPr/>
          <p:nvPr/>
        </p:nvSpPr>
        <p:spPr>
          <a:xfrm>
            <a:off x="14734587" y="4692471"/>
            <a:ext cx="818539" cy="818106"/>
          </a:xfrm>
          <a:custGeom>
            <a:avLst/>
            <a:gdLst/>
            <a:ahLst/>
            <a:cxnLst/>
            <a:rect l="l" t="t" r="r" b="b"/>
            <a:pathLst>
              <a:path w="818539" h="818106">
                <a:moveTo>
                  <a:pt x="0" y="0"/>
                </a:moveTo>
                <a:lnTo>
                  <a:pt x="818540" y="0"/>
                </a:lnTo>
                <a:lnTo>
                  <a:pt x="818540" y="818106"/>
                </a:lnTo>
                <a:lnTo>
                  <a:pt x="0" y="818106"/>
                </a:lnTo>
                <a:lnTo>
                  <a:pt x="0" y="0"/>
                </a:lnTo>
                <a:close/>
              </a:path>
            </a:pathLst>
          </a:custGeom>
          <a:blipFill>
            <a:blip r:embed="rId8"/>
            <a:stretch>
              <a:fillRect/>
            </a:stretch>
          </a:blipFill>
        </p:spPr>
        <p:txBody>
          <a:bodyPr/>
          <a:lstStyle/>
          <a:p>
            <a:endParaRPr lang="en-US"/>
          </a:p>
        </p:txBody>
      </p:sp>
      <p:sp>
        <p:nvSpPr>
          <p:cNvPr id="30" name="Freeform 30"/>
          <p:cNvSpPr/>
          <p:nvPr/>
        </p:nvSpPr>
        <p:spPr>
          <a:xfrm>
            <a:off x="14734587" y="5665942"/>
            <a:ext cx="818539" cy="818106"/>
          </a:xfrm>
          <a:custGeom>
            <a:avLst/>
            <a:gdLst/>
            <a:ahLst/>
            <a:cxnLst/>
            <a:rect l="l" t="t" r="r" b="b"/>
            <a:pathLst>
              <a:path w="818539" h="818106">
                <a:moveTo>
                  <a:pt x="0" y="0"/>
                </a:moveTo>
                <a:lnTo>
                  <a:pt x="818540" y="0"/>
                </a:lnTo>
                <a:lnTo>
                  <a:pt x="818540" y="818106"/>
                </a:lnTo>
                <a:lnTo>
                  <a:pt x="0" y="818106"/>
                </a:lnTo>
                <a:lnTo>
                  <a:pt x="0" y="0"/>
                </a:lnTo>
                <a:close/>
              </a:path>
            </a:pathLst>
          </a:custGeom>
          <a:blipFill>
            <a:blip r:embed="rId9"/>
            <a:stretch>
              <a:fillRect/>
            </a:stretch>
          </a:blipFill>
        </p:spPr>
        <p:txBody>
          <a:bodyPr/>
          <a:lstStyle/>
          <a:p>
            <a:endParaRPr lang="en-US"/>
          </a:p>
        </p:txBody>
      </p:sp>
      <p:sp>
        <p:nvSpPr>
          <p:cNvPr id="31" name="Freeform 31"/>
          <p:cNvSpPr/>
          <p:nvPr/>
        </p:nvSpPr>
        <p:spPr>
          <a:xfrm>
            <a:off x="14734587" y="6806129"/>
            <a:ext cx="818539" cy="818106"/>
          </a:xfrm>
          <a:custGeom>
            <a:avLst/>
            <a:gdLst/>
            <a:ahLst/>
            <a:cxnLst/>
            <a:rect l="l" t="t" r="r" b="b"/>
            <a:pathLst>
              <a:path w="818539" h="818106">
                <a:moveTo>
                  <a:pt x="0" y="0"/>
                </a:moveTo>
                <a:lnTo>
                  <a:pt x="818540" y="0"/>
                </a:lnTo>
                <a:lnTo>
                  <a:pt x="818540" y="818106"/>
                </a:lnTo>
                <a:lnTo>
                  <a:pt x="0" y="818106"/>
                </a:lnTo>
                <a:lnTo>
                  <a:pt x="0" y="0"/>
                </a:lnTo>
                <a:close/>
              </a:path>
            </a:pathLst>
          </a:custGeom>
          <a:blipFill>
            <a:blip r:embed="rId10"/>
            <a:stretch>
              <a:fillRect/>
            </a:stretch>
          </a:blipFill>
        </p:spPr>
        <p:txBody>
          <a:bodyPr/>
          <a:lstStyle/>
          <a:p>
            <a:endParaRPr lang="en-US"/>
          </a:p>
        </p:txBody>
      </p:sp>
      <p:sp>
        <p:nvSpPr>
          <p:cNvPr id="32" name="Freeform 32"/>
          <p:cNvSpPr/>
          <p:nvPr/>
        </p:nvSpPr>
        <p:spPr>
          <a:xfrm>
            <a:off x="14734587" y="7822492"/>
            <a:ext cx="818539" cy="818106"/>
          </a:xfrm>
          <a:custGeom>
            <a:avLst/>
            <a:gdLst/>
            <a:ahLst/>
            <a:cxnLst/>
            <a:rect l="l" t="t" r="r" b="b"/>
            <a:pathLst>
              <a:path w="818539" h="818106">
                <a:moveTo>
                  <a:pt x="0" y="0"/>
                </a:moveTo>
                <a:lnTo>
                  <a:pt x="818540" y="0"/>
                </a:lnTo>
                <a:lnTo>
                  <a:pt x="818540" y="818106"/>
                </a:lnTo>
                <a:lnTo>
                  <a:pt x="0" y="818106"/>
                </a:lnTo>
                <a:lnTo>
                  <a:pt x="0" y="0"/>
                </a:lnTo>
                <a:close/>
              </a:path>
            </a:pathLst>
          </a:custGeom>
          <a:blipFill>
            <a:blip r:embed="rId11"/>
            <a:stretch>
              <a:fillRect/>
            </a:stretch>
          </a:blipFill>
        </p:spPr>
        <p:txBody>
          <a:bodyPr/>
          <a:lstStyle/>
          <a:p>
            <a:endParaRPr lang="en-US"/>
          </a:p>
        </p:txBody>
      </p:sp>
      <p:sp>
        <p:nvSpPr>
          <p:cNvPr id="33" name="TextBox 3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34" name="TextBox 3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35" name="TextBox 35"/>
          <p:cNvSpPr txBox="1"/>
          <p:nvPr/>
        </p:nvSpPr>
        <p:spPr>
          <a:xfrm>
            <a:off x="-537523" y="2666247"/>
            <a:ext cx="14498555" cy="492099"/>
          </a:xfrm>
          <a:prstGeom prst="rect">
            <a:avLst/>
          </a:prstGeom>
        </p:spPr>
        <p:txBody>
          <a:bodyPr lIns="0" tIns="0" rIns="0" bIns="0" rtlCol="0" anchor="t">
            <a:spAutoFit/>
          </a:bodyPr>
          <a:lstStyle/>
          <a:p>
            <a:pPr algn="r" rtl="1">
              <a:lnSpc>
                <a:spcPts val="4147"/>
              </a:lnSpc>
            </a:pPr>
            <a:r>
              <a:rPr lang="ar-EG" sz="2560" b="1" spc="26">
                <a:solidFill>
                  <a:srgbClr val="000000"/>
                </a:solidFill>
                <a:latin typeface="Almarai Bold"/>
                <a:ea typeface="Almarai Bold"/>
                <a:cs typeface="Almarai Bold"/>
                <a:sym typeface="Almarai Bold"/>
                <a:rtl/>
              </a:rPr>
              <a:t>يساعد التخطيط على كشف جوانب العمل، التي لم تخضع إلى رقابة كافية.</a:t>
            </a:r>
          </a:p>
        </p:txBody>
      </p:sp>
      <p:sp>
        <p:nvSpPr>
          <p:cNvPr id="36" name="TextBox 36"/>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لماذا التخطيط للعمل </a:t>
            </a:r>
          </a:p>
        </p:txBody>
      </p:sp>
      <p:sp>
        <p:nvSpPr>
          <p:cNvPr id="37" name="TextBox 37"/>
          <p:cNvSpPr txBox="1"/>
          <p:nvPr/>
        </p:nvSpPr>
        <p:spPr>
          <a:xfrm>
            <a:off x="-537523" y="3734803"/>
            <a:ext cx="14498555" cy="492099"/>
          </a:xfrm>
          <a:prstGeom prst="rect">
            <a:avLst/>
          </a:prstGeom>
        </p:spPr>
        <p:txBody>
          <a:bodyPr lIns="0" tIns="0" rIns="0" bIns="0" rtlCol="0" anchor="t">
            <a:spAutoFit/>
          </a:bodyPr>
          <a:lstStyle/>
          <a:p>
            <a:pPr algn="r" rtl="1">
              <a:lnSpc>
                <a:spcPts val="4147"/>
              </a:lnSpc>
            </a:pPr>
            <a:r>
              <a:rPr lang="ar-EG" sz="2560" b="1" spc="26">
                <a:solidFill>
                  <a:srgbClr val="000000"/>
                </a:solidFill>
                <a:latin typeface="Almarai Bold"/>
                <a:ea typeface="Almarai Bold"/>
                <a:cs typeface="Almarai Bold"/>
                <a:sym typeface="Almarai Bold"/>
                <a:rtl/>
              </a:rPr>
              <a:t>يوضح جوانب القوة والضعف في المنشأة ويدعمها.</a:t>
            </a:r>
          </a:p>
        </p:txBody>
      </p:sp>
      <p:sp>
        <p:nvSpPr>
          <p:cNvPr id="38" name="TextBox 38"/>
          <p:cNvSpPr txBox="1"/>
          <p:nvPr/>
        </p:nvSpPr>
        <p:spPr>
          <a:xfrm>
            <a:off x="3901127" y="4633060"/>
            <a:ext cx="10059905" cy="877951"/>
          </a:xfrm>
          <a:prstGeom prst="rect">
            <a:avLst/>
          </a:prstGeom>
        </p:spPr>
        <p:txBody>
          <a:bodyPr lIns="0" tIns="0" rIns="0" bIns="0" rtlCol="0" anchor="t">
            <a:spAutoFit/>
          </a:bodyPr>
          <a:lstStyle/>
          <a:p>
            <a:pPr algn="r" rtl="1">
              <a:lnSpc>
                <a:spcPts val="3584"/>
              </a:lnSpc>
            </a:pPr>
            <a:r>
              <a:rPr lang="ar-EG" sz="2560" b="1" spc="26">
                <a:solidFill>
                  <a:srgbClr val="000000"/>
                </a:solidFill>
                <a:latin typeface="Almarai Bold"/>
                <a:ea typeface="Almarai Bold"/>
                <a:cs typeface="Almarai Bold"/>
                <a:sym typeface="Almarai Bold"/>
                <a:rtl/>
              </a:rPr>
              <a:t>أن الخطة المحكمة هي بمثابة الإطار العام الواضح، الذي سيسع جميع العاملين العمل من خلاله.</a:t>
            </a:r>
          </a:p>
        </p:txBody>
      </p:sp>
      <p:sp>
        <p:nvSpPr>
          <p:cNvPr id="39" name="TextBox 39"/>
          <p:cNvSpPr txBox="1"/>
          <p:nvPr/>
        </p:nvSpPr>
        <p:spPr>
          <a:xfrm>
            <a:off x="-537523" y="5875880"/>
            <a:ext cx="14498555" cy="492099"/>
          </a:xfrm>
          <a:prstGeom prst="rect">
            <a:avLst/>
          </a:prstGeom>
        </p:spPr>
        <p:txBody>
          <a:bodyPr lIns="0" tIns="0" rIns="0" bIns="0" rtlCol="0" anchor="t">
            <a:spAutoFit/>
          </a:bodyPr>
          <a:lstStyle/>
          <a:p>
            <a:pPr algn="r" rtl="1">
              <a:lnSpc>
                <a:spcPts val="4147"/>
              </a:lnSpc>
            </a:pPr>
            <a:r>
              <a:rPr lang="ar-EG" sz="2560" b="1" spc="26">
                <a:solidFill>
                  <a:srgbClr val="000000"/>
                </a:solidFill>
                <a:latin typeface="Almarai Bold"/>
                <a:ea typeface="Almarai Bold"/>
                <a:cs typeface="Almarai Bold"/>
                <a:sym typeface="Almarai Bold"/>
                <a:rtl/>
              </a:rPr>
              <a:t>التخطيط الجيد يطور نظام المعلومات في المنشأة.</a:t>
            </a:r>
          </a:p>
        </p:txBody>
      </p:sp>
      <p:sp>
        <p:nvSpPr>
          <p:cNvPr id="40" name="TextBox 40"/>
          <p:cNvSpPr txBox="1"/>
          <p:nvPr/>
        </p:nvSpPr>
        <p:spPr>
          <a:xfrm>
            <a:off x="-537523" y="6939479"/>
            <a:ext cx="14498555" cy="492099"/>
          </a:xfrm>
          <a:prstGeom prst="rect">
            <a:avLst/>
          </a:prstGeom>
        </p:spPr>
        <p:txBody>
          <a:bodyPr lIns="0" tIns="0" rIns="0" bIns="0" rtlCol="0" anchor="t">
            <a:spAutoFit/>
          </a:bodyPr>
          <a:lstStyle/>
          <a:p>
            <a:pPr algn="r" rtl="1">
              <a:lnSpc>
                <a:spcPts val="4147"/>
              </a:lnSpc>
            </a:pPr>
            <a:r>
              <a:rPr lang="ar-EG" sz="2560" b="1" spc="26">
                <a:solidFill>
                  <a:srgbClr val="000000"/>
                </a:solidFill>
                <a:latin typeface="Almarai Bold"/>
                <a:ea typeface="Almarai Bold"/>
                <a:cs typeface="Almarai Bold"/>
                <a:sym typeface="Almarai Bold"/>
                <a:rtl/>
              </a:rPr>
              <a:t>التخطيط يوفر الأساسات اللازمة لاتخاذ القرار والتنبؤ قصير الأجل.</a:t>
            </a:r>
          </a:p>
        </p:txBody>
      </p:sp>
      <p:sp>
        <p:nvSpPr>
          <p:cNvPr id="41" name="TextBox 41"/>
          <p:cNvSpPr txBox="1"/>
          <p:nvPr/>
        </p:nvSpPr>
        <p:spPr>
          <a:xfrm>
            <a:off x="4540730" y="7774867"/>
            <a:ext cx="9355055" cy="881202"/>
          </a:xfrm>
          <a:prstGeom prst="rect">
            <a:avLst/>
          </a:prstGeom>
        </p:spPr>
        <p:txBody>
          <a:bodyPr lIns="0" tIns="0" rIns="0" bIns="0" rtlCol="0" anchor="t">
            <a:spAutoFit/>
          </a:bodyPr>
          <a:lstStyle/>
          <a:p>
            <a:pPr algn="r" rtl="1">
              <a:lnSpc>
                <a:spcPts val="3558"/>
              </a:lnSpc>
            </a:pPr>
            <a:r>
              <a:rPr lang="ar-EG" sz="2560" b="1" spc="26">
                <a:solidFill>
                  <a:srgbClr val="000000"/>
                </a:solidFill>
                <a:latin typeface="Almarai Bold"/>
                <a:ea typeface="Almarai Bold"/>
                <a:cs typeface="Almarai Bold"/>
                <a:sym typeface="Almarai Bold"/>
                <a:rtl/>
              </a:rPr>
              <a:t>وجود خطة متكاملة يسهل على الشركة تقديمًا كافيًا للحصول على تمويل خارجي.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769388" y="2393387"/>
            <a:ext cx="6916789" cy="6864913"/>
          </a:xfrm>
          <a:custGeom>
            <a:avLst/>
            <a:gdLst/>
            <a:ahLst/>
            <a:cxnLst/>
            <a:rect l="l" t="t" r="r" b="b"/>
            <a:pathLst>
              <a:path w="6916789" h="6864913">
                <a:moveTo>
                  <a:pt x="0" y="0"/>
                </a:moveTo>
                <a:lnTo>
                  <a:pt x="6916789" y="0"/>
                </a:lnTo>
                <a:lnTo>
                  <a:pt x="6916789" y="6864913"/>
                </a:lnTo>
                <a:lnTo>
                  <a:pt x="0" y="6864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219075" y="2145674"/>
            <a:ext cx="15860616" cy="547536"/>
          </a:xfrm>
          <a:prstGeom prst="rect">
            <a:avLst/>
          </a:prstGeom>
        </p:spPr>
        <p:txBody>
          <a:bodyPr lIns="0" tIns="0" rIns="0" bIns="0" rtlCol="0" anchor="t">
            <a:spAutoFit/>
          </a:bodyPr>
          <a:lstStyle/>
          <a:p>
            <a:pPr algn="r" rtl="1">
              <a:lnSpc>
                <a:spcPts val="4536"/>
              </a:lnSpc>
            </a:pPr>
            <a:r>
              <a:rPr lang="ar-EG" sz="2800" b="1" spc="29">
                <a:solidFill>
                  <a:srgbClr val="000000"/>
                </a:solidFill>
                <a:latin typeface="Almarai Bold"/>
                <a:ea typeface="Almarai Bold"/>
                <a:cs typeface="Almarai Bold"/>
                <a:sym typeface="Almarai Bold"/>
                <a:rtl/>
              </a:rPr>
              <a:t>الخطة الناجحة </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متطلبات التخطيط للعمل</a:t>
            </a:r>
          </a:p>
        </p:txBody>
      </p:sp>
      <p:sp>
        <p:nvSpPr>
          <p:cNvPr id="14" name="Freeform 14"/>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sp>
        <p:nvSpPr>
          <p:cNvPr id="15" name="TextBox 15"/>
          <p:cNvSpPr txBox="1"/>
          <p:nvPr/>
        </p:nvSpPr>
        <p:spPr>
          <a:xfrm>
            <a:off x="7568099" y="3840824"/>
            <a:ext cx="3319366" cy="555471"/>
          </a:xfrm>
          <a:prstGeom prst="rect">
            <a:avLst/>
          </a:prstGeom>
        </p:spPr>
        <p:txBody>
          <a:bodyPr lIns="0" tIns="0" rIns="0" bIns="0" rtlCol="0" anchor="t">
            <a:spAutoFit/>
          </a:bodyPr>
          <a:lstStyle/>
          <a:p>
            <a:pPr algn="ctr" rtl="1">
              <a:lnSpc>
                <a:spcPts val="4536"/>
              </a:lnSpc>
            </a:pPr>
            <a:r>
              <a:rPr lang="ar-EG" sz="2800" b="1" spc="29">
                <a:solidFill>
                  <a:srgbClr val="000000"/>
                </a:solidFill>
                <a:latin typeface="Almarai Bold"/>
                <a:ea typeface="Almarai Bold"/>
                <a:cs typeface="Almarai Bold"/>
                <a:sym typeface="Almarai Bold"/>
                <a:rtl/>
              </a:rPr>
              <a:t>دقيقة</a:t>
            </a:r>
          </a:p>
        </p:txBody>
      </p:sp>
      <p:sp>
        <p:nvSpPr>
          <p:cNvPr id="16" name="TextBox 16"/>
          <p:cNvSpPr txBox="1"/>
          <p:nvPr/>
        </p:nvSpPr>
        <p:spPr>
          <a:xfrm>
            <a:off x="9583638" y="7212751"/>
            <a:ext cx="3319366" cy="555471"/>
          </a:xfrm>
          <a:prstGeom prst="rect">
            <a:avLst/>
          </a:prstGeom>
        </p:spPr>
        <p:txBody>
          <a:bodyPr lIns="0" tIns="0" rIns="0" bIns="0" rtlCol="0" anchor="t">
            <a:spAutoFit/>
          </a:bodyPr>
          <a:lstStyle/>
          <a:p>
            <a:pPr algn="ctr" rtl="1">
              <a:lnSpc>
                <a:spcPts val="4536"/>
              </a:lnSpc>
            </a:pPr>
            <a:r>
              <a:rPr lang="ar-EG" sz="2800" b="1" spc="29">
                <a:solidFill>
                  <a:srgbClr val="000000"/>
                </a:solidFill>
                <a:latin typeface="Almarai Bold"/>
                <a:ea typeface="Almarai Bold"/>
                <a:cs typeface="Almarai Bold"/>
                <a:sym typeface="Almarai Bold"/>
                <a:rtl/>
              </a:rPr>
              <a:t>مفيدة</a:t>
            </a:r>
          </a:p>
        </p:txBody>
      </p:sp>
      <p:sp>
        <p:nvSpPr>
          <p:cNvPr id="17" name="TextBox 17"/>
          <p:cNvSpPr txBox="1"/>
          <p:nvPr/>
        </p:nvSpPr>
        <p:spPr>
          <a:xfrm>
            <a:off x="5769388" y="7212751"/>
            <a:ext cx="3319366" cy="555471"/>
          </a:xfrm>
          <a:prstGeom prst="rect">
            <a:avLst/>
          </a:prstGeom>
        </p:spPr>
        <p:txBody>
          <a:bodyPr lIns="0" tIns="0" rIns="0" bIns="0" rtlCol="0" anchor="t">
            <a:spAutoFit/>
          </a:bodyPr>
          <a:lstStyle/>
          <a:p>
            <a:pPr algn="ctr" rtl="1">
              <a:lnSpc>
                <a:spcPts val="4536"/>
              </a:lnSpc>
            </a:pPr>
            <a:r>
              <a:rPr lang="ar-EG" sz="2800" b="1" spc="29">
                <a:solidFill>
                  <a:srgbClr val="000000"/>
                </a:solidFill>
                <a:latin typeface="Almarai Bold"/>
                <a:ea typeface="Almarai Bold"/>
                <a:cs typeface="Almarai Bold"/>
                <a:sym typeface="Almarai Bold"/>
                <a:rtl/>
              </a:rPr>
              <a:t>بسيطة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377981" y="2906649"/>
            <a:ext cx="15881319" cy="5915791"/>
          </a:xfrm>
          <a:custGeom>
            <a:avLst/>
            <a:gdLst/>
            <a:ahLst/>
            <a:cxnLst/>
            <a:rect l="l" t="t" r="r" b="b"/>
            <a:pathLst>
              <a:path w="15881319" h="5915791">
                <a:moveTo>
                  <a:pt x="0" y="0"/>
                </a:moveTo>
                <a:lnTo>
                  <a:pt x="15881319" y="0"/>
                </a:lnTo>
                <a:lnTo>
                  <a:pt x="15881319" y="5915792"/>
                </a:lnTo>
                <a:lnTo>
                  <a:pt x="0" y="5915792"/>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2419650"/>
            <a:chOff x="0" y="0"/>
            <a:chExt cx="3633885" cy="637274"/>
          </a:xfrm>
        </p:grpSpPr>
        <p:sp>
          <p:nvSpPr>
            <p:cNvPr id="14" name="Freeform 14"/>
            <p:cNvSpPr/>
            <p:nvPr/>
          </p:nvSpPr>
          <p:spPr>
            <a:xfrm>
              <a:off x="0" y="0"/>
              <a:ext cx="3633885" cy="637274"/>
            </a:xfrm>
            <a:custGeom>
              <a:avLst/>
              <a:gdLst/>
              <a:ahLst/>
              <a:cxnLst/>
              <a:rect l="l" t="t" r="r" b="b"/>
              <a:pathLst>
                <a:path w="3633885" h="637274">
                  <a:moveTo>
                    <a:pt x="17395" y="0"/>
                  </a:moveTo>
                  <a:lnTo>
                    <a:pt x="3616490" y="0"/>
                  </a:lnTo>
                  <a:cubicBezTo>
                    <a:pt x="3621103" y="0"/>
                    <a:pt x="3625528" y="1833"/>
                    <a:pt x="3628790" y="5095"/>
                  </a:cubicBezTo>
                  <a:cubicBezTo>
                    <a:pt x="3632052" y="8357"/>
                    <a:pt x="3633885" y="12781"/>
                    <a:pt x="3633885" y="17395"/>
                  </a:cubicBezTo>
                  <a:lnTo>
                    <a:pt x="3633885" y="619880"/>
                  </a:lnTo>
                  <a:cubicBezTo>
                    <a:pt x="3633885" y="624493"/>
                    <a:pt x="3632052" y="628917"/>
                    <a:pt x="3628790" y="632179"/>
                  </a:cubicBezTo>
                  <a:cubicBezTo>
                    <a:pt x="3625528" y="635441"/>
                    <a:pt x="3621103" y="637274"/>
                    <a:pt x="3616490" y="637274"/>
                  </a:cubicBezTo>
                  <a:lnTo>
                    <a:pt x="17395" y="637274"/>
                  </a:lnTo>
                  <a:cubicBezTo>
                    <a:pt x="12781" y="637274"/>
                    <a:pt x="8357" y="635441"/>
                    <a:pt x="5095" y="632179"/>
                  </a:cubicBezTo>
                  <a:cubicBezTo>
                    <a:pt x="1833" y="628917"/>
                    <a:pt x="0" y="624493"/>
                    <a:pt x="0" y="619880"/>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646799"/>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1</a:t>
            </a:r>
            <a:r>
              <a:rPr lang="ar-EG" sz="2995" b="1" spc="31">
                <a:solidFill>
                  <a:srgbClr val="000000"/>
                </a:solidFill>
                <a:latin typeface="Almarai Bold"/>
                <a:ea typeface="Almarai Bold"/>
                <a:cs typeface="Almarai Bold"/>
                <a:sym typeface="Almarai Bold"/>
                <a:rtl/>
              </a:rPr>
              <a:t>.تعريف النشاط (غرض العمل)</a:t>
            </a:r>
          </a:p>
        </p:txBody>
      </p:sp>
      <p:sp>
        <p:nvSpPr>
          <p:cNvPr id="17" name="TextBox 17"/>
          <p:cNvSpPr txBox="1"/>
          <p:nvPr/>
        </p:nvSpPr>
        <p:spPr>
          <a:xfrm>
            <a:off x="2385339" y="3094444"/>
            <a:ext cx="13487182" cy="17373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إن الخطوة المهمة الأولى التي تحتاج إلى تحديد دقيق في عملية التخطيط، وكذلك أي عملية إستراتيجية للمنشأة هي تحديد الغرض من العمل التجاري، (الغرض من وجود المنشأة)، أو بمعنى آخر تعريف النشاط التجاري، الذي تخدمه وتعمل فيه المنشأة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3975400"/>
            <a:chOff x="0" y="0"/>
            <a:chExt cx="3633885" cy="1047019"/>
          </a:xfrm>
        </p:grpSpPr>
        <p:sp>
          <p:nvSpPr>
            <p:cNvPr id="14" name="Freeform 14"/>
            <p:cNvSpPr/>
            <p:nvPr/>
          </p:nvSpPr>
          <p:spPr>
            <a:xfrm>
              <a:off x="0" y="0"/>
              <a:ext cx="3633885" cy="1047019"/>
            </a:xfrm>
            <a:custGeom>
              <a:avLst/>
              <a:gdLst/>
              <a:ahLst/>
              <a:cxnLst/>
              <a:rect l="l" t="t" r="r" b="b"/>
              <a:pathLst>
                <a:path w="3633885" h="1047019">
                  <a:moveTo>
                    <a:pt x="17395" y="0"/>
                  </a:moveTo>
                  <a:lnTo>
                    <a:pt x="3616490" y="0"/>
                  </a:lnTo>
                  <a:cubicBezTo>
                    <a:pt x="3621103" y="0"/>
                    <a:pt x="3625528" y="1833"/>
                    <a:pt x="3628790" y="5095"/>
                  </a:cubicBezTo>
                  <a:cubicBezTo>
                    <a:pt x="3632052" y="8357"/>
                    <a:pt x="3633885" y="12781"/>
                    <a:pt x="3633885" y="17395"/>
                  </a:cubicBezTo>
                  <a:lnTo>
                    <a:pt x="3633885" y="1029624"/>
                  </a:lnTo>
                  <a:cubicBezTo>
                    <a:pt x="3633885" y="1034238"/>
                    <a:pt x="3632052" y="1038662"/>
                    <a:pt x="3628790" y="1041924"/>
                  </a:cubicBezTo>
                  <a:cubicBezTo>
                    <a:pt x="3625528" y="1045186"/>
                    <a:pt x="3621103" y="1047019"/>
                    <a:pt x="3616490" y="1047019"/>
                  </a:cubicBezTo>
                  <a:lnTo>
                    <a:pt x="17395" y="1047019"/>
                  </a:lnTo>
                  <a:cubicBezTo>
                    <a:pt x="12781" y="1047019"/>
                    <a:pt x="8357" y="1045186"/>
                    <a:pt x="5095" y="1041924"/>
                  </a:cubicBezTo>
                  <a:cubicBezTo>
                    <a:pt x="1833" y="1038662"/>
                    <a:pt x="0" y="1034238"/>
                    <a:pt x="0" y="1029624"/>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105654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2</a:t>
            </a:r>
            <a:r>
              <a:rPr lang="ar-EG" sz="2995" b="1" spc="31">
                <a:solidFill>
                  <a:srgbClr val="000000"/>
                </a:solidFill>
                <a:latin typeface="Almarai Bold"/>
                <a:ea typeface="Almarai Bold"/>
                <a:cs typeface="Almarai Bold"/>
                <a:sym typeface="Almarai Bold"/>
                <a:rtl/>
              </a:rPr>
              <a:t>- تعريف الرسالة</a:t>
            </a:r>
          </a:p>
        </p:txBody>
      </p:sp>
      <p:sp>
        <p:nvSpPr>
          <p:cNvPr id="17" name="TextBox 17"/>
          <p:cNvSpPr txBox="1"/>
          <p:nvPr/>
        </p:nvSpPr>
        <p:spPr>
          <a:xfrm>
            <a:off x="2385339" y="3094444"/>
            <a:ext cx="13487182" cy="4099548"/>
          </a:xfrm>
          <a:prstGeom prst="rect">
            <a:avLst/>
          </a:prstGeom>
        </p:spPr>
        <p:txBody>
          <a:bodyPr lIns="0" tIns="0" rIns="0" bIns="0" rtlCol="0" anchor="t">
            <a:spAutoFit/>
          </a:bodyPr>
          <a:lstStyle/>
          <a:p>
            <a:pPr algn="r" rtl="1">
              <a:lnSpc>
                <a:spcPts val="4719"/>
              </a:lnSpc>
            </a:pPr>
            <a:r>
              <a:rPr lang="ar-EG" sz="2895" b="1" spc="28">
                <a:solidFill>
                  <a:srgbClr val="000000"/>
                </a:solidFill>
                <a:latin typeface="Almarai Bold"/>
                <a:ea typeface="Almarai Bold"/>
                <a:cs typeface="Almarai Bold"/>
                <a:sym typeface="Almarai Bold"/>
                <a:rtl/>
              </a:rPr>
              <a:t>حيث إن الشركة تعمل في قطاع الصيانة، وهدفها الأساسي (إرضاء الطلب السريع على قطع الغيار من قبل مراكز التصليح وصيانة السيارات)، فإن غرض الشركة (</a:t>
            </a:r>
            <a:r>
              <a:rPr lang="en-US" sz="2895" b="1" spc="28">
                <a:solidFill>
                  <a:srgbClr val="000000"/>
                </a:solidFill>
                <a:latin typeface="Almarai Bold"/>
                <a:ea typeface="Almarai Bold"/>
                <a:cs typeface="Almarai Bold"/>
                <a:sym typeface="Almarai Bold"/>
              </a:rPr>
              <a:t>Mission</a:t>
            </a:r>
            <a:r>
              <a:rPr lang="ar-EG" sz="2895" b="1" spc="28">
                <a:solidFill>
                  <a:srgbClr val="000000"/>
                </a:solidFill>
                <a:latin typeface="Almarai Bold"/>
                <a:ea typeface="Almarai Bold"/>
                <a:cs typeface="Almarai Bold"/>
                <a:sym typeface="Almarai Bold"/>
                <a:rtl/>
              </a:rPr>
              <a:t>) لا يقتصر على بيع قطع الغيار فقط، بل يتجاوزه إلى مفهوم أوسع لرسالة الشركة وغرضها، فيكون من ثم (تقديم خدمات توصيل وتوزيع سريعة وشاملة)، هذا التعريف لرسالة الشركة، وغرضها يتيح للشركة التطور، والتوسع المستقبلي، وفق الظروف والمتغيرات المحيطة.</a:t>
            </a:r>
          </a:p>
          <a:p>
            <a:pPr algn="r" rtl="1">
              <a:lnSpc>
                <a:spcPts val="4719"/>
              </a:lnSpc>
            </a:pPr>
            <a:endParaRPr lang="ar-EG" sz="2895" b="1" spc="28">
              <a:solidFill>
                <a:srgbClr val="000000"/>
              </a:solidFill>
              <a:latin typeface="Almarai Bold"/>
              <a:ea typeface="Almarai Bold"/>
              <a:cs typeface="Almarai Bold"/>
              <a:sym typeface="Almarai Bold"/>
              <a:rt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3975400"/>
            <a:chOff x="0" y="0"/>
            <a:chExt cx="3633885" cy="1047019"/>
          </a:xfrm>
        </p:grpSpPr>
        <p:sp>
          <p:nvSpPr>
            <p:cNvPr id="14" name="Freeform 14"/>
            <p:cNvSpPr/>
            <p:nvPr/>
          </p:nvSpPr>
          <p:spPr>
            <a:xfrm>
              <a:off x="0" y="0"/>
              <a:ext cx="3633885" cy="1047019"/>
            </a:xfrm>
            <a:custGeom>
              <a:avLst/>
              <a:gdLst/>
              <a:ahLst/>
              <a:cxnLst/>
              <a:rect l="l" t="t" r="r" b="b"/>
              <a:pathLst>
                <a:path w="3633885" h="1047019">
                  <a:moveTo>
                    <a:pt x="17395" y="0"/>
                  </a:moveTo>
                  <a:lnTo>
                    <a:pt x="3616490" y="0"/>
                  </a:lnTo>
                  <a:cubicBezTo>
                    <a:pt x="3621103" y="0"/>
                    <a:pt x="3625528" y="1833"/>
                    <a:pt x="3628790" y="5095"/>
                  </a:cubicBezTo>
                  <a:cubicBezTo>
                    <a:pt x="3632052" y="8357"/>
                    <a:pt x="3633885" y="12781"/>
                    <a:pt x="3633885" y="17395"/>
                  </a:cubicBezTo>
                  <a:lnTo>
                    <a:pt x="3633885" y="1029624"/>
                  </a:lnTo>
                  <a:cubicBezTo>
                    <a:pt x="3633885" y="1034238"/>
                    <a:pt x="3632052" y="1038662"/>
                    <a:pt x="3628790" y="1041924"/>
                  </a:cubicBezTo>
                  <a:cubicBezTo>
                    <a:pt x="3625528" y="1045186"/>
                    <a:pt x="3621103" y="1047019"/>
                    <a:pt x="3616490" y="1047019"/>
                  </a:cubicBezTo>
                  <a:lnTo>
                    <a:pt x="17395" y="1047019"/>
                  </a:lnTo>
                  <a:cubicBezTo>
                    <a:pt x="12781" y="1047019"/>
                    <a:pt x="8357" y="1045186"/>
                    <a:pt x="5095" y="1041924"/>
                  </a:cubicBezTo>
                  <a:cubicBezTo>
                    <a:pt x="1833" y="1038662"/>
                    <a:pt x="0" y="1034238"/>
                    <a:pt x="0" y="1029624"/>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105654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3</a:t>
            </a:r>
            <a:r>
              <a:rPr lang="ar-EG" sz="2995" b="1" spc="31">
                <a:solidFill>
                  <a:srgbClr val="000000"/>
                </a:solidFill>
                <a:latin typeface="Almarai Bold"/>
                <a:ea typeface="Almarai Bold"/>
                <a:cs typeface="Almarai Bold"/>
                <a:sym typeface="Almarai Bold"/>
                <a:rtl/>
              </a:rPr>
              <a:t>- وضع الأهداف</a:t>
            </a:r>
          </a:p>
        </p:txBody>
      </p:sp>
      <p:sp>
        <p:nvSpPr>
          <p:cNvPr id="17" name="TextBox 17"/>
          <p:cNvSpPr txBox="1"/>
          <p:nvPr/>
        </p:nvSpPr>
        <p:spPr>
          <a:xfrm>
            <a:off x="2385339" y="3094444"/>
            <a:ext cx="13487182" cy="3577069"/>
          </a:xfrm>
          <a:prstGeom prst="rect">
            <a:avLst/>
          </a:prstGeom>
        </p:spPr>
        <p:txBody>
          <a:bodyPr lIns="0" tIns="0" rIns="0" bIns="0" rtlCol="0" anchor="t">
            <a:spAutoFit/>
          </a:bodyPr>
          <a:lstStyle/>
          <a:p>
            <a:pPr algn="r" rtl="1">
              <a:lnSpc>
                <a:spcPts val="4719"/>
              </a:lnSpc>
            </a:pPr>
            <a:r>
              <a:rPr lang="ar-EG" sz="2895" b="1" spc="28" dirty="0">
                <a:solidFill>
                  <a:srgbClr val="FF6600"/>
                </a:solidFill>
                <a:latin typeface="Almarai Bold"/>
                <a:ea typeface="Almarai Bold"/>
                <a:cs typeface="Almarai Bold"/>
                <a:sym typeface="Almarai Bold"/>
                <a:rtl/>
              </a:rPr>
              <a:t>أ. الفرعية:</a:t>
            </a:r>
          </a:p>
          <a:p>
            <a:pPr algn="r" rtl="1">
              <a:lnSpc>
                <a:spcPts val="4719"/>
              </a:lnSpc>
            </a:pPr>
            <a:r>
              <a:rPr lang="ar-EG" sz="2895" b="1" spc="28" dirty="0">
                <a:solidFill>
                  <a:srgbClr val="000000"/>
                </a:solidFill>
                <a:latin typeface="Almarai Bold"/>
                <a:ea typeface="Almarai Bold"/>
                <a:cs typeface="Almarai Bold"/>
                <a:sym typeface="Almarai Bold"/>
                <a:rtl/>
              </a:rPr>
              <a:t>إن تحليل الوضع الحالي للمنشأة في جميع أقسامها كالإنتاج، والتسويق، والتمويل، والموظفين، والإدارة، سيؤدي إلى إبراز مواقع القوة والضعف في المنشأة. ومن ثم فإن الخطة المصممة ستعمل على تجاوز المشكلات، ومعالجة نقاط الضعف في المنشأة، وذلك عن طريق وضع أهداف فرعية، ستؤدي بالنهاية إلى الوصول إلى الأهداف النهائية.</a:t>
            </a:r>
          </a:p>
          <a:p>
            <a:pPr algn="r" rtl="1">
              <a:lnSpc>
                <a:spcPts val="4719"/>
              </a:lnSpc>
            </a:pPr>
            <a:endParaRPr lang="ar-EG" sz="2895" b="1" spc="28" dirty="0">
              <a:solidFill>
                <a:srgbClr val="000000"/>
              </a:solidFill>
              <a:latin typeface="Almarai Bold"/>
              <a:ea typeface="Almarai Bold"/>
              <a:cs typeface="Almarai Bold"/>
              <a:sym typeface="Almarai Bold"/>
              <a:rt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خطوات الخطة التشغيلية</a:t>
            </a:r>
          </a:p>
        </p:txBody>
      </p:sp>
      <p:sp>
        <p:nvSpPr>
          <p:cNvPr id="12" name="Freeform 12"/>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2385339" y="2941316"/>
            <a:ext cx="13797406" cy="3975400"/>
            <a:chOff x="0" y="0"/>
            <a:chExt cx="3633885" cy="1047019"/>
          </a:xfrm>
        </p:grpSpPr>
        <p:sp>
          <p:nvSpPr>
            <p:cNvPr id="14" name="Freeform 14"/>
            <p:cNvSpPr/>
            <p:nvPr/>
          </p:nvSpPr>
          <p:spPr>
            <a:xfrm>
              <a:off x="0" y="0"/>
              <a:ext cx="3633885" cy="1047019"/>
            </a:xfrm>
            <a:custGeom>
              <a:avLst/>
              <a:gdLst/>
              <a:ahLst/>
              <a:cxnLst/>
              <a:rect l="l" t="t" r="r" b="b"/>
              <a:pathLst>
                <a:path w="3633885" h="1047019">
                  <a:moveTo>
                    <a:pt x="17395" y="0"/>
                  </a:moveTo>
                  <a:lnTo>
                    <a:pt x="3616490" y="0"/>
                  </a:lnTo>
                  <a:cubicBezTo>
                    <a:pt x="3621103" y="0"/>
                    <a:pt x="3625528" y="1833"/>
                    <a:pt x="3628790" y="5095"/>
                  </a:cubicBezTo>
                  <a:cubicBezTo>
                    <a:pt x="3632052" y="8357"/>
                    <a:pt x="3633885" y="12781"/>
                    <a:pt x="3633885" y="17395"/>
                  </a:cubicBezTo>
                  <a:lnTo>
                    <a:pt x="3633885" y="1029624"/>
                  </a:lnTo>
                  <a:cubicBezTo>
                    <a:pt x="3633885" y="1034238"/>
                    <a:pt x="3632052" y="1038662"/>
                    <a:pt x="3628790" y="1041924"/>
                  </a:cubicBezTo>
                  <a:cubicBezTo>
                    <a:pt x="3625528" y="1045186"/>
                    <a:pt x="3621103" y="1047019"/>
                    <a:pt x="3616490" y="1047019"/>
                  </a:cubicBezTo>
                  <a:lnTo>
                    <a:pt x="17395" y="1047019"/>
                  </a:lnTo>
                  <a:cubicBezTo>
                    <a:pt x="12781" y="1047019"/>
                    <a:pt x="8357" y="1045186"/>
                    <a:pt x="5095" y="1041924"/>
                  </a:cubicBezTo>
                  <a:cubicBezTo>
                    <a:pt x="1833" y="1038662"/>
                    <a:pt x="0" y="1034238"/>
                    <a:pt x="0" y="1029624"/>
                  </a:cubicBezTo>
                  <a:lnTo>
                    <a:pt x="0" y="17395"/>
                  </a:lnTo>
                  <a:cubicBezTo>
                    <a:pt x="0" y="12781"/>
                    <a:pt x="1833" y="8357"/>
                    <a:pt x="5095" y="5095"/>
                  </a:cubicBezTo>
                  <a:cubicBezTo>
                    <a:pt x="8357" y="1833"/>
                    <a:pt x="12781" y="0"/>
                    <a:pt x="173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633885" cy="1056544"/>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3</a:t>
            </a:r>
            <a:r>
              <a:rPr lang="ar-EG" sz="2995" b="1" spc="31">
                <a:solidFill>
                  <a:srgbClr val="000000"/>
                </a:solidFill>
                <a:latin typeface="Almarai Bold"/>
                <a:ea typeface="Almarai Bold"/>
                <a:cs typeface="Almarai Bold"/>
                <a:sym typeface="Almarai Bold"/>
                <a:rtl/>
              </a:rPr>
              <a:t>- وضع الأهداف</a:t>
            </a:r>
          </a:p>
        </p:txBody>
      </p:sp>
      <p:sp>
        <p:nvSpPr>
          <p:cNvPr id="17" name="TextBox 17"/>
          <p:cNvSpPr txBox="1"/>
          <p:nvPr/>
        </p:nvSpPr>
        <p:spPr>
          <a:xfrm>
            <a:off x="2385339" y="3094444"/>
            <a:ext cx="13487182" cy="3577069"/>
          </a:xfrm>
          <a:prstGeom prst="rect">
            <a:avLst/>
          </a:prstGeom>
        </p:spPr>
        <p:txBody>
          <a:bodyPr lIns="0" tIns="0" rIns="0" bIns="0" rtlCol="0" anchor="t">
            <a:spAutoFit/>
          </a:bodyPr>
          <a:lstStyle/>
          <a:p>
            <a:pPr algn="r" rtl="1">
              <a:lnSpc>
                <a:spcPts val="4719"/>
              </a:lnSpc>
            </a:pPr>
            <a:r>
              <a:rPr lang="ar-EG" sz="2895" b="1" spc="28" dirty="0">
                <a:solidFill>
                  <a:srgbClr val="FF6600"/>
                </a:solidFill>
                <a:latin typeface="Almarai Bold"/>
                <a:ea typeface="Almarai Bold"/>
                <a:cs typeface="Almarai Bold"/>
                <a:sym typeface="Almarai Bold"/>
                <a:rtl/>
              </a:rPr>
              <a:t>ب. التفصيلية:</a:t>
            </a:r>
          </a:p>
          <a:p>
            <a:pPr algn="r" rtl="1">
              <a:lnSpc>
                <a:spcPts val="4719"/>
              </a:lnSpc>
            </a:pPr>
            <a:r>
              <a:rPr lang="ar-EG" sz="2895" b="1" spc="28" dirty="0">
                <a:solidFill>
                  <a:srgbClr val="000000"/>
                </a:solidFill>
                <a:latin typeface="Almarai Bold"/>
                <a:ea typeface="Almarai Bold"/>
                <a:cs typeface="Almarai Bold"/>
                <a:sym typeface="Almarai Bold"/>
                <a:rtl/>
              </a:rPr>
              <a:t>بعد معرفة نقاط الضعف والقوة في المنشأة، ومن ثم وضع الأهداف الفرعية، يأتي دور وضع الأهداف الرئيسة المطلقة، التي هي عبارة عن تعبير رقمي لما ترغب الشركة في تحقيقه. وفي العادة لا تتجاوز الأهداف الرئيسة عن سطر أو سطرين، وذلك لكل قطاع من قطاعات العمل المهمة المراد التخطيط لها خلال السنوات الثلاث القادمة.</a:t>
            </a:r>
          </a:p>
          <a:p>
            <a:pPr algn="r" rtl="1">
              <a:lnSpc>
                <a:spcPts val="4719"/>
              </a:lnSpc>
            </a:pPr>
            <a:endParaRPr lang="ar-EG" sz="2895" b="1" spc="28" dirty="0">
              <a:solidFill>
                <a:srgbClr val="000000"/>
              </a:solidFill>
              <a:latin typeface="Almarai Bold"/>
              <a:ea typeface="Almarai Bold"/>
              <a:cs typeface="Almarai Bold"/>
              <a:sym typeface="Almarai Bold"/>
              <a:rt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1159</Words>
  <Application>Microsoft Office PowerPoint</Application>
  <PresentationFormat>Custom</PresentationFormat>
  <Paragraphs>252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TT Rounds Condensed Bold</vt:lpstr>
      <vt:lpstr>Calibri</vt:lpstr>
      <vt:lpstr>29LT Bukra Bold</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12 الخطة التشغيلية.pptx</dc:title>
  <cp:lastModifiedBy>Valentina Wilson</cp:lastModifiedBy>
  <cp:revision>2</cp:revision>
  <dcterms:created xsi:type="dcterms:W3CDTF">2006-08-16T00:00:00Z</dcterms:created>
  <dcterms:modified xsi:type="dcterms:W3CDTF">2024-09-21T12:57:20Z</dcterms:modified>
  <dc:identifier>DAGRPCR76wA</dc:identifier>
</cp:coreProperties>
</file>