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Almarai" panose="020B0604020202020204" charset="-78"/>
      <p:regular r:id="rId20"/>
    </p:embeddedFont>
    <p:embeddedFont>
      <p:font typeface="Almarai Bold" panose="020B0604020202020204" charset="-78"/>
      <p:regular r:id="rId21"/>
    </p:embeddedFont>
    <p:embeddedFont>
      <p:font typeface="TT Rounds Condensed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9.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40.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4.svg"/><Relationship Id="rId7" Type="http://schemas.openxmlformats.org/officeDocument/2006/relationships/image" Target="../media/image42.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44.svg"/></Relationships>
</file>

<file path=ppt/slides/_rels/slide1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24.svg"/><Relationship Id="rId7" Type="http://schemas.openxmlformats.org/officeDocument/2006/relationships/image" Target="../media/image4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5.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4.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svg"/><Relationship Id="rId7" Type="http://schemas.openxmlformats.org/officeDocument/2006/relationships/image" Target="../media/image27.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4.svg"/><Relationship Id="rId7"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4.svg"/><Relationship Id="rId7"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9520"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01</a:t>
              </a:r>
            </a:p>
          </p:txBody>
        </p:sp>
      </p:grpSp>
      <p:sp>
        <p:nvSpPr>
          <p:cNvPr id="5" name="Freeform 5"/>
          <p:cNvSpPr/>
          <p:nvPr/>
        </p:nvSpPr>
        <p:spPr>
          <a:xfrm>
            <a:off x="1436347" y="523839"/>
            <a:ext cx="6914930" cy="9239321"/>
          </a:xfrm>
          <a:custGeom>
            <a:avLst/>
            <a:gdLst/>
            <a:ahLst/>
            <a:cxnLst/>
            <a:rect l="l" t="t" r="r" b="b"/>
            <a:pathLst>
              <a:path w="6914930" h="9239321">
                <a:moveTo>
                  <a:pt x="0" y="0"/>
                </a:moveTo>
                <a:lnTo>
                  <a:pt x="6914930" y="0"/>
                </a:lnTo>
                <a:lnTo>
                  <a:pt x="6914930" y="9239322"/>
                </a:lnTo>
                <a:lnTo>
                  <a:pt x="0" y="9239322"/>
                </a:lnTo>
                <a:lnTo>
                  <a:pt x="0" y="0"/>
                </a:lnTo>
                <a:close/>
              </a:path>
            </a:pathLst>
          </a:custGeom>
          <a:blipFill>
            <a:blip r:embed="rId2"/>
            <a:stretch>
              <a:fillRect t="-2557" b="-2557"/>
            </a:stretch>
          </a:blipFill>
        </p:spPr>
        <p:txBody>
          <a:bodyPr/>
          <a:lstStyle/>
          <a:p>
            <a:endParaRPr lang="en-US"/>
          </a:p>
        </p:txBody>
      </p:sp>
      <p:sp>
        <p:nvSpPr>
          <p:cNvPr id="6" name="Freeform 6"/>
          <p:cNvSpPr/>
          <p:nvPr/>
        </p:nvSpPr>
        <p:spPr>
          <a:xfrm rot="-5400000">
            <a:off x="16740788" y="1700179"/>
            <a:ext cx="1344111" cy="677656"/>
          </a:xfrm>
          <a:custGeom>
            <a:avLst/>
            <a:gdLst/>
            <a:ahLst/>
            <a:cxnLst/>
            <a:rect l="l" t="t" r="r" b="b"/>
            <a:pathLst>
              <a:path w="1344111" h="677656">
                <a:moveTo>
                  <a:pt x="0" y="0"/>
                </a:moveTo>
                <a:lnTo>
                  <a:pt x="1344112" y="0"/>
                </a:lnTo>
                <a:lnTo>
                  <a:pt x="1344112" y="677656"/>
                </a:lnTo>
                <a:lnTo>
                  <a:pt x="0" y="6776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830240" flipH="1">
            <a:off x="-405193" y="-1023958"/>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7027213" y="8712693"/>
            <a:ext cx="1925450" cy="1821957"/>
          </a:xfrm>
          <a:custGeom>
            <a:avLst/>
            <a:gdLst/>
            <a:ahLst/>
            <a:cxnLst/>
            <a:rect l="l" t="t" r="r" b="b"/>
            <a:pathLst>
              <a:path w="1925450" h="1821957">
                <a:moveTo>
                  <a:pt x="0" y="0"/>
                </a:moveTo>
                <a:lnTo>
                  <a:pt x="1925450" y="0"/>
                </a:lnTo>
                <a:lnTo>
                  <a:pt x="1925450" y="1821957"/>
                </a:lnTo>
                <a:lnTo>
                  <a:pt x="0" y="18219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9144000" y="3936649"/>
            <a:ext cx="8268844" cy="1738567"/>
          </a:xfrm>
          <a:prstGeom prst="rect">
            <a:avLst/>
          </a:prstGeom>
        </p:spPr>
        <p:txBody>
          <a:bodyPr lIns="0" tIns="0" rIns="0" bIns="0" rtlCol="0" anchor="t">
            <a:spAutoFit/>
          </a:bodyPr>
          <a:lstStyle/>
          <a:p>
            <a:pPr marL="0" lvl="0" indent="0" algn="ctr" rtl="1">
              <a:lnSpc>
                <a:spcPts val="6688"/>
              </a:lnSpc>
              <a:spcBef>
                <a:spcPct val="0"/>
              </a:spcBef>
            </a:pPr>
            <a:r>
              <a:rPr lang="ar-EG" sz="6192" b="1" u="none" strike="noStrike" spc="-96">
                <a:solidFill>
                  <a:srgbClr val="F28739"/>
                </a:solidFill>
                <a:latin typeface="Almarai Bold"/>
                <a:ea typeface="Almarai Bold"/>
                <a:cs typeface="Almarai Bold"/>
                <a:sym typeface="Almarai Bold"/>
                <a:rtl/>
              </a:rPr>
              <a:t>ريادة الأعمال</a:t>
            </a:r>
          </a:p>
          <a:p>
            <a:pPr marL="0" lvl="0" indent="0" algn="ctr" rtl="1">
              <a:lnSpc>
                <a:spcPts val="6688"/>
              </a:lnSpc>
              <a:spcBef>
                <a:spcPct val="0"/>
              </a:spcBef>
            </a:pPr>
            <a:r>
              <a:rPr lang="en-US" sz="6192" b="1" u="none" strike="noStrike" spc="-96">
                <a:solidFill>
                  <a:srgbClr val="F28739"/>
                </a:solidFill>
                <a:latin typeface="Almarai Bold"/>
                <a:ea typeface="Almarai Bold"/>
                <a:cs typeface="Almarai Bold"/>
                <a:sym typeface="Almarai Bold"/>
              </a:rPr>
              <a:t>Entrepreneurship</a:t>
            </a:r>
          </a:p>
        </p:txBody>
      </p:sp>
      <p:sp>
        <p:nvSpPr>
          <p:cNvPr id="10" name="TextBox 10"/>
          <p:cNvSpPr txBox="1"/>
          <p:nvPr/>
        </p:nvSpPr>
        <p:spPr>
          <a:xfrm>
            <a:off x="9227284" y="7691332"/>
            <a:ext cx="7666579" cy="498995"/>
          </a:xfrm>
          <a:prstGeom prst="rect">
            <a:avLst/>
          </a:prstGeom>
        </p:spPr>
        <p:txBody>
          <a:bodyPr lIns="0" tIns="0" rIns="0" bIns="0" rtlCol="0" anchor="t">
            <a:spAutoFit/>
          </a:bodyPr>
          <a:lstStyle/>
          <a:p>
            <a:pPr marL="0" lvl="0" indent="0" algn="ctr" rtl="1">
              <a:lnSpc>
                <a:spcPts val="3696"/>
              </a:lnSpc>
              <a:spcBef>
                <a:spcPct val="0"/>
              </a:spcBef>
            </a:pPr>
            <a:r>
              <a:rPr lang="ar-EG" sz="3422" b="1" u="none" strike="noStrike" spc="-53">
                <a:solidFill>
                  <a:srgbClr val="00B050"/>
                </a:solidFill>
                <a:latin typeface="Almarai Bold"/>
                <a:ea typeface="Almarai Bold"/>
                <a:cs typeface="Almarai Bold"/>
                <a:sym typeface="Almarai Bold"/>
                <a:rtl/>
              </a:rPr>
              <a:t>أ. د. أحمد الشميمري  - أ. د. وفاء المبيريك </a:t>
            </a:r>
          </a:p>
        </p:txBody>
      </p:sp>
      <p:sp>
        <p:nvSpPr>
          <p:cNvPr id="11" name="TextBox 11"/>
          <p:cNvSpPr txBox="1"/>
          <p:nvPr/>
        </p:nvSpPr>
        <p:spPr>
          <a:xfrm>
            <a:off x="9144000" y="1585207"/>
            <a:ext cx="7163583" cy="946749"/>
          </a:xfrm>
          <a:prstGeom prst="rect">
            <a:avLst/>
          </a:prstGeom>
        </p:spPr>
        <p:txBody>
          <a:bodyPr lIns="0" tIns="0" rIns="0" bIns="0" rtlCol="0" anchor="t">
            <a:spAutoFit/>
          </a:bodyPr>
          <a:lstStyle/>
          <a:p>
            <a:pPr algn="r" rtl="1">
              <a:lnSpc>
                <a:spcPts val="7167"/>
              </a:lnSpc>
            </a:pPr>
            <a:r>
              <a:rPr lang="ar-EG" sz="6636" b="1" spc="-103">
                <a:solidFill>
                  <a:srgbClr val="00B050"/>
                </a:solidFill>
                <a:latin typeface="Almarai Bold"/>
                <a:ea typeface="Almarai Bold"/>
                <a:cs typeface="Almarai Bold"/>
                <a:sym typeface="Almarai Bold"/>
                <a:rtl/>
              </a:rPr>
              <a:t>الفصل الحادي عشر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10</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461288" y="2521304"/>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8" name="Group 8"/>
          <p:cNvGrpSpPr/>
          <p:nvPr/>
        </p:nvGrpSpPr>
        <p:grpSpPr>
          <a:xfrm>
            <a:off x="721523" y="1199663"/>
            <a:ext cx="1271127" cy="1271127"/>
            <a:chOff x="0" y="0"/>
            <a:chExt cx="1694836" cy="1694836"/>
          </a:xfrm>
        </p:grpSpPr>
        <p:sp>
          <p:nvSpPr>
            <p:cNvPr id="9" name="Freeform 9"/>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0" name="Freeform 10"/>
          <p:cNvSpPr/>
          <p:nvPr/>
        </p:nvSpPr>
        <p:spPr>
          <a:xfrm>
            <a:off x="5411126" y="2320094"/>
            <a:ext cx="7299257" cy="7062031"/>
          </a:xfrm>
          <a:custGeom>
            <a:avLst/>
            <a:gdLst/>
            <a:ahLst/>
            <a:cxnLst/>
            <a:rect l="l" t="t" r="r" b="b"/>
            <a:pathLst>
              <a:path w="7299257" h="7062031">
                <a:moveTo>
                  <a:pt x="0" y="0"/>
                </a:moveTo>
                <a:lnTo>
                  <a:pt x="7299257" y="0"/>
                </a:lnTo>
                <a:lnTo>
                  <a:pt x="7299257" y="7062031"/>
                </a:lnTo>
                <a:lnTo>
                  <a:pt x="0" y="7062031"/>
                </a:lnTo>
                <a:lnTo>
                  <a:pt x="0" y="0"/>
                </a:lnTo>
                <a:close/>
              </a:path>
            </a:pathLst>
          </a:custGeom>
          <a:blipFill>
            <a:blip r:embed="rId7"/>
            <a:stretch>
              <a:fillRect/>
            </a:stretch>
          </a:blipFill>
        </p:spPr>
        <p:txBody>
          <a:bodyPr/>
          <a:lstStyle/>
          <a:p>
            <a:endParaRPr lang="en-US"/>
          </a:p>
        </p:txBody>
      </p:sp>
      <p:sp>
        <p:nvSpPr>
          <p:cNvPr id="11" name="TextBox 11"/>
          <p:cNvSpPr txBox="1"/>
          <p:nvPr/>
        </p:nvSpPr>
        <p:spPr>
          <a:xfrm>
            <a:off x="11139822" y="2491777"/>
            <a:ext cx="4908246" cy="653561"/>
          </a:xfrm>
          <a:prstGeom prst="rect">
            <a:avLst/>
          </a:prstGeom>
        </p:spPr>
        <p:txBody>
          <a:bodyPr lIns="0" tIns="0" rIns="0" bIns="0" rtlCol="0" anchor="t">
            <a:spAutoFit/>
          </a:bodyPr>
          <a:lstStyle/>
          <a:p>
            <a:pPr algn="just" rtl="1">
              <a:lnSpc>
                <a:spcPts val="5456"/>
              </a:lnSpc>
            </a:pPr>
            <a:r>
              <a:rPr lang="ar-EG" sz="3368" b="1" spc="34">
                <a:solidFill>
                  <a:srgbClr val="000000"/>
                </a:solidFill>
                <a:latin typeface="Almarai Bold"/>
                <a:ea typeface="Almarai Bold"/>
                <a:cs typeface="Almarai Bold"/>
                <a:sym typeface="Almarai Bold"/>
                <a:rtl/>
              </a:rPr>
              <a:t>رابعا: الترويج (</a:t>
            </a:r>
            <a:r>
              <a:rPr lang="en-US" sz="3368" b="1" spc="34">
                <a:solidFill>
                  <a:srgbClr val="000000"/>
                </a:solidFill>
                <a:latin typeface="Almarai Bold"/>
                <a:ea typeface="Almarai Bold"/>
                <a:cs typeface="Almarai Bold"/>
                <a:sym typeface="Almarai Bold"/>
              </a:rPr>
              <a:t>Promotion</a:t>
            </a:r>
            <a:r>
              <a:rPr lang="ar-EG" sz="3368" b="1" spc="34">
                <a:solidFill>
                  <a:srgbClr val="000000"/>
                </a:solidFill>
                <a:latin typeface="Almarai Bold"/>
                <a:ea typeface="Almarai Bold"/>
                <a:cs typeface="Almarai Bold"/>
                <a:sym typeface="Almarai Bold"/>
                <a:rtl/>
              </a:rPr>
              <a:t>)</a:t>
            </a:r>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4" name="TextBox 14"/>
          <p:cNvSpPr txBox="1"/>
          <p:nvPr/>
        </p:nvSpPr>
        <p:spPr>
          <a:xfrm>
            <a:off x="6265332" y="857862"/>
            <a:ext cx="5924902" cy="674077"/>
          </a:xfrm>
          <a:prstGeom prst="rect">
            <a:avLst/>
          </a:prstGeom>
        </p:spPr>
        <p:txBody>
          <a:bodyPr lIns="0" tIns="0" rIns="0" bIns="0" rtlCol="0" anchor="t">
            <a:spAutoFit/>
          </a:bodyPr>
          <a:lstStyle/>
          <a:p>
            <a:pPr algn="ctr">
              <a:lnSpc>
                <a:spcPts val="5232"/>
              </a:lnSpc>
            </a:pPr>
            <a:r>
              <a:rPr lang="ar-EG" sz="4360" b="1">
                <a:solidFill>
                  <a:srgbClr val="000000"/>
                </a:solidFill>
                <a:latin typeface="Almarai Bold"/>
                <a:ea typeface="Almarai Bold"/>
                <a:cs typeface="Almarai Bold"/>
                <a:sym typeface="Almarai Bold"/>
                <a:rtl/>
              </a:rPr>
              <a:t>عناصر المزيج التسويقي</a:t>
            </a:r>
            <a:r>
              <a:rPr lang="en-US" sz="4360" b="1">
                <a:solidFill>
                  <a:srgbClr val="000000"/>
                </a:solidFill>
                <a:latin typeface="Almarai Bold"/>
                <a:ea typeface="Almarai Bold"/>
                <a:cs typeface="Almarai Bold"/>
                <a:sym typeface="Almarai Bold"/>
              </a:rPr>
              <a:t> </a:t>
            </a:r>
          </a:p>
        </p:txBody>
      </p:sp>
      <p:sp>
        <p:nvSpPr>
          <p:cNvPr id="15" name="TextBox 15"/>
          <p:cNvSpPr txBox="1"/>
          <p:nvPr/>
        </p:nvSpPr>
        <p:spPr>
          <a:xfrm>
            <a:off x="7907089" y="5205484"/>
            <a:ext cx="2397621" cy="1596394"/>
          </a:xfrm>
          <a:prstGeom prst="rect">
            <a:avLst/>
          </a:prstGeom>
        </p:spPr>
        <p:txBody>
          <a:bodyPr lIns="0" tIns="0" rIns="0" bIns="0" rtlCol="0" anchor="t">
            <a:spAutoFit/>
          </a:bodyPr>
          <a:lstStyle/>
          <a:p>
            <a:pPr algn="ctr" rtl="1">
              <a:lnSpc>
                <a:spcPts val="6244"/>
              </a:lnSpc>
            </a:pPr>
            <a:r>
              <a:rPr lang="ar-EG" sz="4428" b="1" spc="45">
                <a:solidFill>
                  <a:srgbClr val="000000"/>
                </a:solidFill>
                <a:latin typeface="Almarai Bold"/>
                <a:ea typeface="Almarai Bold"/>
                <a:cs typeface="Almarai Bold"/>
                <a:sym typeface="Almarai Bold"/>
                <a:rtl/>
              </a:rPr>
              <a:t>عناصر الترويج</a:t>
            </a:r>
          </a:p>
        </p:txBody>
      </p:sp>
      <p:sp>
        <p:nvSpPr>
          <p:cNvPr id="16" name="TextBox 16"/>
          <p:cNvSpPr txBox="1"/>
          <p:nvPr/>
        </p:nvSpPr>
        <p:spPr>
          <a:xfrm>
            <a:off x="10713009" y="4967359"/>
            <a:ext cx="1694815" cy="657225"/>
          </a:xfrm>
          <a:prstGeom prst="rect">
            <a:avLst/>
          </a:prstGeom>
        </p:spPr>
        <p:txBody>
          <a:bodyPr lIns="0" tIns="0" rIns="0" bIns="0" rtlCol="0" anchor="t">
            <a:spAutoFit/>
          </a:bodyPr>
          <a:lstStyle/>
          <a:p>
            <a:pPr algn="l" rtl="1">
              <a:lnSpc>
                <a:spcPts val="5040"/>
              </a:lnSpc>
            </a:pPr>
            <a:r>
              <a:rPr lang="ar-EG" sz="4200" b="1">
                <a:solidFill>
                  <a:srgbClr val="000000"/>
                </a:solidFill>
                <a:latin typeface="Almarai Bold"/>
                <a:ea typeface="Almarai Bold"/>
                <a:cs typeface="Almarai Bold"/>
                <a:sym typeface="Almarai Bold"/>
                <a:rtl/>
              </a:rPr>
              <a:t>الإعلان</a:t>
            </a:r>
          </a:p>
        </p:txBody>
      </p:sp>
      <p:sp>
        <p:nvSpPr>
          <p:cNvPr id="17" name="TextBox 17"/>
          <p:cNvSpPr txBox="1"/>
          <p:nvPr/>
        </p:nvSpPr>
        <p:spPr>
          <a:xfrm>
            <a:off x="7787869" y="3006096"/>
            <a:ext cx="2545771" cy="1126256"/>
          </a:xfrm>
          <a:prstGeom prst="rect">
            <a:avLst/>
          </a:prstGeom>
        </p:spPr>
        <p:txBody>
          <a:bodyPr lIns="0" tIns="0" rIns="0" bIns="0" rtlCol="0" anchor="t">
            <a:spAutoFit/>
          </a:bodyPr>
          <a:lstStyle/>
          <a:p>
            <a:pPr marL="0" lvl="0" indent="0" algn="ctr" rtl="1">
              <a:lnSpc>
                <a:spcPts val="4344"/>
              </a:lnSpc>
              <a:spcBef>
                <a:spcPct val="0"/>
              </a:spcBef>
            </a:pPr>
            <a:r>
              <a:rPr lang="ar-EG" sz="3620" b="1" u="none" strike="noStrike">
                <a:solidFill>
                  <a:srgbClr val="000000"/>
                </a:solidFill>
                <a:latin typeface="Almarai Bold"/>
                <a:ea typeface="Almarai Bold"/>
                <a:cs typeface="Almarai Bold"/>
                <a:sym typeface="Almarai Bold"/>
                <a:rtl/>
              </a:rPr>
              <a:t>التسويق المباشر</a:t>
            </a:r>
          </a:p>
        </p:txBody>
      </p:sp>
      <p:sp>
        <p:nvSpPr>
          <p:cNvPr id="18" name="TextBox 18"/>
          <p:cNvSpPr txBox="1"/>
          <p:nvPr/>
        </p:nvSpPr>
        <p:spPr>
          <a:xfrm>
            <a:off x="5853455" y="4967359"/>
            <a:ext cx="1550567" cy="657225"/>
          </a:xfrm>
          <a:prstGeom prst="rect">
            <a:avLst/>
          </a:prstGeom>
        </p:spPr>
        <p:txBody>
          <a:bodyPr lIns="0" tIns="0" rIns="0" bIns="0" rtlCol="0" anchor="t">
            <a:spAutoFit/>
          </a:bodyPr>
          <a:lstStyle/>
          <a:p>
            <a:pPr marL="0" lvl="0" indent="0" algn="l" rtl="1">
              <a:lnSpc>
                <a:spcPts val="5040"/>
              </a:lnSpc>
              <a:spcBef>
                <a:spcPct val="0"/>
              </a:spcBef>
            </a:pPr>
            <a:r>
              <a:rPr lang="ar-EG" sz="4200" b="1" u="none" strike="noStrike">
                <a:solidFill>
                  <a:srgbClr val="000000"/>
                </a:solidFill>
                <a:latin typeface="Almarai Bold"/>
                <a:ea typeface="Almarai Bold"/>
                <a:cs typeface="Almarai Bold"/>
                <a:sym typeface="Almarai Bold"/>
                <a:rtl/>
              </a:rPr>
              <a:t>النشر</a:t>
            </a:r>
          </a:p>
        </p:txBody>
      </p:sp>
      <p:sp>
        <p:nvSpPr>
          <p:cNvPr id="19" name="TextBox 19"/>
          <p:cNvSpPr txBox="1"/>
          <p:nvPr/>
        </p:nvSpPr>
        <p:spPr>
          <a:xfrm>
            <a:off x="9376205" y="7575143"/>
            <a:ext cx="2368807" cy="1114425"/>
          </a:xfrm>
          <a:prstGeom prst="rect">
            <a:avLst/>
          </a:prstGeom>
        </p:spPr>
        <p:txBody>
          <a:bodyPr lIns="0" tIns="0" rIns="0" bIns="0" rtlCol="0" anchor="t">
            <a:spAutoFit/>
          </a:bodyPr>
          <a:lstStyle/>
          <a:p>
            <a:pPr marL="0" lvl="0" indent="0" algn="ctr" rtl="1">
              <a:lnSpc>
                <a:spcPts val="4347"/>
              </a:lnSpc>
              <a:spcBef>
                <a:spcPct val="0"/>
              </a:spcBef>
            </a:pPr>
            <a:r>
              <a:rPr lang="ar-EG" sz="3622" b="1" u="none" strike="noStrike">
                <a:solidFill>
                  <a:srgbClr val="000000"/>
                </a:solidFill>
                <a:latin typeface="Almarai Bold"/>
                <a:ea typeface="Almarai Bold"/>
                <a:cs typeface="Almarai Bold"/>
                <a:sym typeface="Almarai Bold"/>
                <a:rtl/>
              </a:rPr>
              <a:t>تنشيط المبيعات</a:t>
            </a:r>
          </a:p>
        </p:txBody>
      </p:sp>
      <p:sp>
        <p:nvSpPr>
          <p:cNvPr id="20" name="TextBox 20"/>
          <p:cNvSpPr txBox="1"/>
          <p:nvPr/>
        </p:nvSpPr>
        <p:spPr>
          <a:xfrm>
            <a:off x="6418529" y="7540900"/>
            <a:ext cx="2298372" cy="1129617"/>
          </a:xfrm>
          <a:prstGeom prst="rect">
            <a:avLst/>
          </a:prstGeom>
        </p:spPr>
        <p:txBody>
          <a:bodyPr lIns="0" tIns="0" rIns="0" bIns="0" rtlCol="0" anchor="t">
            <a:spAutoFit/>
          </a:bodyPr>
          <a:lstStyle/>
          <a:p>
            <a:pPr marL="0" lvl="0" indent="0" algn="ctr" rtl="1">
              <a:lnSpc>
                <a:spcPts val="4394"/>
              </a:lnSpc>
              <a:spcBef>
                <a:spcPct val="0"/>
              </a:spcBef>
            </a:pPr>
            <a:r>
              <a:rPr lang="ar-EG" sz="3662" b="1" u="none" strike="noStrike">
                <a:solidFill>
                  <a:srgbClr val="000000"/>
                </a:solidFill>
                <a:latin typeface="Almarai Bold"/>
                <a:ea typeface="Almarai Bold"/>
                <a:cs typeface="Almarai Bold"/>
                <a:sym typeface="Almarai Bold"/>
                <a:rtl/>
              </a:rPr>
              <a:t>البيع الشخصي</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11</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3667394" y="2521304"/>
            <a:ext cx="7732366" cy="6272882"/>
          </a:xfrm>
          <a:custGeom>
            <a:avLst/>
            <a:gdLst/>
            <a:ahLst/>
            <a:cxnLst/>
            <a:rect l="l" t="t" r="r" b="b"/>
            <a:pathLst>
              <a:path w="7732366" h="6272882">
                <a:moveTo>
                  <a:pt x="0" y="0"/>
                </a:moveTo>
                <a:lnTo>
                  <a:pt x="7732366" y="0"/>
                </a:lnTo>
                <a:lnTo>
                  <a:pt x="7732366" y="6272882"/>
                </a:lnTo>
                <a:lnTo>
                  <a:pt x="0" y="6272882"/>
                </a:lnTo>
                <a:lnTo>
                  <a:pt x="0" y="0"/>
                </a:lnTo>
                <a:close/>
              </a:path>
            </a:pathLst>
          </a:custGeom>
          <a:blipFill>
            <a:blip r:embed="rId6"/>
            <a:stretch>
              <a:fillRect/>
            </a:stretch>
          </a:blipFill>
        </p:spPr>
        <p:txBody>
          <a:bodyPr/>
          <a:lstStyle/>
          <a:p>
            <a:endParaRPr lang="en-US"/>
          </a:p>
        </p:txBody>
      </p:sp>
      <p:sp>
        <p:nvSpPr>
          <p:cNvPr id="10" name="Freeform 10"/>
          <p:cNvSpPr/>
          <p:nvPr/>
        </p:nvSpPr>
        <p:spPr>
          <a:xfrm>
            <a:off x="14412758" y="3400611"/>
            <a:ext cx="2846542" cy="3363713"/>
          </a:xfrm>
          <a:custGeom>
            <a:avLst/>
            <a:gdLst/>
            <a:ahLst/>
            <a:cxnLst/>
            <a:rect l="l" t="t" r="r" b="b"/>
            <a:pathLst>
              <a:path w="2846542" h="3363713">
                <a:moveTo>
                  <a:pt x="0" y="0"/>
                </a:moveTo>
                <a:lnTo>
                  <a:pt x="2846542" y="0"/>
                </a:lnTo>
                <a:lnTo>
                  <a:pt x="2846542" y="3363713"/>
                </a:lnTo>
                <a:lnTo>
                  <a:pt x="0" y="3363713"/>
                </a:lnTo>
                <a:lnTo>
                  <a:pt x="0" y="0"/>
                </a:lnTo>
                <a:close/>
              </a:path>
            </a:pathLst>
          </a:custGeom>
          <a:blipFill>
            <a:blip r:embed="rId7"/>
            <a:stretch>
              <a:fillRect/>
            </a:stretch>
          </a:blipFill>
        </p:spPr>
        <p:txBody>
          <a:bodyPr/>
          <a:lstStyle/>
          <a:p>
            <a:endParaRPr lang="en-US"/>
          </a:p>
        </p:txBody>
      </p:sp>
      <p:sp>
        <p:nvSpPr>
          <p:cNvPr id="11" name="TextBox 11"/>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2" name="TextBox 12"/>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3" name="TextBox 13"/>
          <p:cNvSpPr txBox="1"/>
          <p:nvPr/>
        </p:nvSpPr>
        <p:spPr>
          <a:xfrm>
            <a:off x="6265332" y="857862"/>
            <a:ext cx="5924902" cy="674077"/>
          </a:xfrm>
          <a:prstGeom prst="rect">
            <a:avLst/>
          </a:prstGeom>
        </p:spPr>
        <p:txBody>
          <a:bodyPr lIns="0" tIns="0" rIns="0" bIns="0" rtlCol="0" anchor="t">
            <a:spAutoFit/>
          </a:bodyPr>
          <a:lstStyle/>
          <a:p>
            <a:pPr algn="ctr" rtl="1">
              <a:lnSpc>
                <a:spcPts val="5232"/>
              </a:lnSpc>
            </a:pPr>
            <a:r>
              <a:rPr lang="ar-EG" sz="4360" b="1">
                <a:solidFill>
                  <a:srgbClr val="000000"/>
                </a:solidFill>
                <a:latin typeface="Almarai Bold"/>
                <a:ea typeface="Almarai Bold"/>
                <a:cs typeface="Almarai Bold"/>
                <a:sym typeface="Almarai Bold"/>
                <a:rtl/>
              </a:rPr>
              <a:t>اختيار موقع المشروع</a:t>
            </a:r>
          </a:p>
        </p:txBody>
      </p:sp>
      <p:sp>
        <p:nvSpPr>
          <p:cNvPr id="14" name="TextBox 14"/>
          <p:cNvSpPr txBox="1"/>
          <p:nvPr/>
        </p:nvSpPr>
        <p:spPr>
          <a:xfrm>
            <a:off x="4065436" y="3249160"/>
            <a:ext cx="5133772" cy="629990"/>
          </a:xfrm>
          <a:prstGeom prst="rect">
            <a:avLst/>
          </a:prstGeom>
        </p:spPr>
        <p:txBody>
          <a:bodyPr lIns="0" tIns="0" rIns="0" bIns="0" rtlCol="0" anchor="t">
            <a:spAutoFit/>
          </a:bodyPr>
          <a:lstStyle/>
          <a:p>
            <a:pPr marL="0" lvl="0" indent="0" algn="ctr" rtl="1">
              <a:lnSpc>
                <a:spcPts val="4828"/>
              </a:lnSpc>
              <a:spcBef>
                <a:spcPct val="0"/>
              </a:spcBef>
            </a:pPr>
            <a:r>
              <a:rPr lang="ar-EG" sz="4023" b="1">
                <a:solidFill>
                  <a:srgbClr val="000000"/>
                </a:solidFill>
                <a:latin typeface="Almarai Bold"/>
                <a:ea typeface="Almarai Bold"/>
                <a:cs typeface="Almarai Bold"/>
                <a:sym typeface="Almarai Bold"/>
                <a:rtl/>
              </a:rPr>
              <a:t>إجراءات تحديد الموقع</a:t>
            </a:r>
          </a:p>
        </p:txBody>
      </p:sp>
      <p:sp>
        <p:nvSpPr>
          <p:cNvPr id="15" name="TextBox 15"/>
          <p:cNvSpPr txBox="1"/>
          <p:nvPr/>
        </p:nvSpPr>
        <p:spPr>
          <a:xfrm>
            <a:off x="4217486" y="5318200"/>
            <a:ext cx="5039156" cy="647700"/>
          </a:xfrm>
          <a:prstGeom prst="rect">
            <a:avLst/>
          </a:prstGeom>
        </p:spPr>
        <p:txBody>
          <a:bodyPr lIns="0" tIns="0" rIns="0" bIns="0" rtlCol="0" anchor="t">
            <a:spAutoFit/>
          </a:bodyPr>
          <a:lstStyle/>
          <a:p>
            <a:pPr marL="0" lvl="0" indent="0" algn="ctr" rtl="1">
              <a:lnSpc>
                <a:spcPts val="4953"/>
              </a:lnSpc>
              <a:spcBef>
                <a:spcPct val="0"/>
              </a:spcBef>
            </a:pPr>
            <a:r>
              <a:rPr lang="ar-EG" sz="4128" b="1">
                <a:solidFill>
                  <a:srgbClr val="000000"/>
                </a:solidFill>
                <a:latin typeface="Almarai Bold"/>
                <a:ea typeface="Almarai Bold"/>
                <a:cs typeface="Almarai Bold"/>
                <a:sym typeface="Almarai Bold"/>
                <a:rtl/>
              </a:rPr>
              <a:t>عوامل اختيار الموقع</a:t>
            </a:r>
          </a:p>
        </p:txBody>
      </p:sp>
      <p:sp>
        <p:nvSpPr>
          <p:cNvPr id="16" name="TextBox 16"/>
          <p:cNvSpPr txBox="1"/>
          <p:nvPr/>
        </p:nvSpPr>
        <p:spPr>
          <a:xfrm>
            <a:off x="4265111" y="7260490"/>
            <a:ext cx="4869364" cy="1181100"/>
          </a:xfrm>
          <a:prstGeom prst="rect">
            <a:avLst/>
          </a:prstGeom>
        </p:spPr>
        <p:txBody>
          <a:bodyPr lIns="0" tIns="0" rIns="0" bIns="0" rtlCol="0" anchor="t">
            <a:spAutoFit/>
          </a:bodyPr>
          <a:lstStyle/>
          <a:p>
            <a:pPr marL="0" lvl="0" indent="0" algn="ctr" rtl="1">
              <a:lnSpc>
                <a:spcPts val="4586"/>
              </a:lnSpc>
              <a:spcBef>
                <a:spcPct val="0"/>
              </a:spcBef>
            </a:pPr>
            <a:r>
              <a:rPr lang="ar-EG" sz="3821" b="1">
                <a:solidFill>
                  <a:srgbClr val="000000"/>
                </a:solidFill>
                <a:latin typeface="Almarai Bold"/>
                <a:ea typeface="Almarai Bold"/>
                <a:cs typeface="Almarai Bold"/>
                <a:sym typeface="Almarai Bold"/>
                <a:rtl/>
              </a:rPr>
              <a:t>البدائل المتاحة لاختيار الموقع</a:t>
            </a:r>
          </a:p>
        </p:txBody>
      </p:sp>
      <p:sp>
        <p:nvSpPr>
          <p:cNvPr id="17" name="TextBox 17"/>
          <p:cNvSpPr txBox="1"/>
          <p:nvPr/>
        </p:nvSpPr>
        <p:spPr>
          <a:xfrm>
            <a:off x="11315854" y="4794016"/>
            <a:ext cx="3884233" cy="1562718"/>
          </a:xfrm>
          <a:prstGeom prst="rect">
            <a:avLst/>
          </a:prstGeom>
        </p:spPr>
        <p:txBody>
          <a:bodyPr lIns="0" tIns="0" rIns="0" bIns="0" rtlCol="0" anchor="t">
            <a:spAutoFit/>
          </a:bodyPr>
          <a:lstStyle/>
          <a:p>
            <a:pPr algn="ctr" rtl="1">
              <a:lnSpc>
                <a:spcPts val="6114"/>
              </a:lnSpc>
            </a:pPr>
            <a:r>
              <a:rPr lang="ar-EG" sz="5095" b="1">
                <a:solidFill>
                  <a:srgbClr val="000000"/>
                </a:solidFill>
                <a:latin typeface="Almarai Bold"/>
                <a:ea typeface="Almarai Bold"/>
                <a:cs typeface="Almarai Bold"/>
                <a:sym typeface="Almarai Bold"/>
                <a:rtl/>
              </a:rPr>
              <a:t>اختيار موقع المشروع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12</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11658383" y="2573005"/>
            <a:ext cx="4802905" cy="624454"/>
          </a:xfrm>
          <a:prstGeom prst="rect">
            <a:avLst/>
          </a:prstGeom>
        </p:spPr>
        <p:txBody>
          <a:bodyPr lIns="0" tIns="0" rIns="0" bIns="0" rtlCol="0" anchor="t">
            <a:spAutoFit/>
          </a:bodyPr>
          <a:lstStyle/>
          <a:p>
            <a:pPr algn="ctr" rtl="1">
              <a:lnSpc>
                <a:spcPts val="4841"/>
              </a:lnSpc>
            </a:pPr>
            <a:r>
              <a:rPr lang="ar-EG" sz="4034" b="1">
                <a:solidFill>
                  <a:srgbClr val="000000"/>
                </a:solidFill>
                <a:latin typeface="Almarai Bold"/>
                <a:ea typeface="Almarai Bold"/>
                <a:cs typeface="Almarai Bold"/>
                <a:sym typeface="Almarai Bold"/>
                <a:rtl/>
              </a:rPr>
              <a:t>عوامل اختيار الموقع</a:t>
            </a:r>
          </a:p>
        </p:txBody>
      </p:sp>
      <p:sp>
        <p:nvSpPr>
          <p:cNvPr id="10" name="Freeform 10"/>
          <p:cNvSpPr/>
          <p:nvPr/>
        </p:nvSpPr>
        <p:spPr>
          <a:xfrm>
            <a:off x="16461288" y="2521304"/>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1" name="Group 11"/>
          <p:cNvGrpSpPr/>
          <p:nvPr/>
        </p:nvGrpSpPr>
        <p:grpSpPr>
          <a:xfrm>
            <a:off x="1362062" y="3582535"/>
            <a:ext cx="7342100" cy="4909093"/>
            <a:chOff x="0" y="0"/>
            <a:chExt cx="1933722" cy="1292930"/>
          </a:xfrm>
        </p:grpSpPr>
        <p:sp>
          <p:nvSpPr>
            <p:cNvPr id="12" name="Freeform 12"/>
            <p:cNvSpPr/>
            <p:nvPr/>
          </p:nvSpPr>
          <p:spPr>
            <a:xfrm>
              <a:off x="0" y="0"/>
              <a:ext cx="1933722" cy="1292930"/>
            </a:xfrm>
            <a:custGeom>
              <a:avLst/>
              <a:gdLst/>
              <a:ahLst/>
              <a:cxnLst/>
              <a:rect l="l" t="t" r="r" b="b"/>
              <a:pathLst>
                <a:path w="1933722" h="1292930">
                  <a:moveTo>
                    <a:pt x="32688" y="0"/>
                  </a:moveTo>
                  <a:lnTo>
                    <a:pt x="1901034" y="0"/>
                  </a:lnTo>
                  <a:cubicBezTo>
                    <a:pt x="1909703" y="0"/>
                    <a:pt x="1918018" y="3444"/>
                    <a:pt x="1924148" y="9574"/>
                  </a:cubicBezTo>
                  <a:cubicBezTo>
                    <a:pt x="1930278" y="15704"/>
                    <a:pt x="1933722" y="24019"/>
                    <a:pt x="1933722" y="32688"/>
                  </a:cubicBezTo>
                  <a:lnTo>
                    <a:pt x="1933722" y="1260242"/>
                  </a:lnTo>
                  <a:cubicBezTo>
                    <a:pt x="1933722" y="1268911"/>
                    <a:pt x="1930278" y="1277225"/>
                    <a:pt x="1924148" y="1283356"/>
                  </a:cubicBezTo>
                  <a:cubicBezTo>
                    <a:pt x="1918018" y="1289486"/>
                    <a:pt x="1909703" y="1292930"/>
                    <a:pt x="1901034" y="1292930"/>
                  </a:cubicBezTo>
                  <a:lnTo>
                    <a:pt x="32688" y="1292930"/>
                  </a:lnTo>
                  <a:cubicBezTo>
                    <a:pt x="24019" y="1292930"/>
                    <a:pt x="15704" y="1289486"/>
                    <a:pt x="9574" y="1283356"/>
                  </a:cubicBezTo>
                  <a:cubicBezTo>
                    <a:pt x="3444" y="1277225"/>
                    <a:pt x="0" y="1268911"/>
                    <a:pt x="0" y="1260242"/>
                  </a:cubicBezTo>
                  <a:lnTo>
                    <a:pt x="0" y="32688"/>
                  </a:lnTo>
                  <a:cubicBezTo>
                    <a:pt x="0" y="24019"/>
                    <a:pt x="3444" y="15704"/>
                    <a:pt x="9574" y="9574"/>
                  </a:cubicBezTo>
                  <a:cubicBezTo>
                    <a:pt x="15704" y="3444"/>
                    <a:pt x="24019" y="0"/>
                    <a:pt x="32688" y="0"/>
                  </a:cubicBezTo>
                  <a:close/>
                </a:path>
              </a:pathLst>
            </a:custGeom>
            <a:solidFill>
              <a:srgbClr val="DEEFFF"/>
            </a:solidFill>
            <a:ln w="19050" cap="rnd">
              <a:solidFill>
                <a:srgbClr val="00B050"/>
              </a:solidFill>
              <a:prstDash val="lgDash"/>
              <a:round/>
            </a:ln>
          </p:spPr>
          <p:txBody>
            <a:bodyPr/>
            <a:lstStyle/>
            <a:p>
              <a:endParaRPr lang="en-US"/>
            </a:p>
          </p:txBody>
        </p:sp>
        <p:sp>
          <p:nvSpPr>
            <p:cNvPr id="13" name="TextBox 13"/>
            <p:cNvSpPr txBox="1"/>
            <p:nvPr/>
          </p:nvSpPr>
          <p:spPr>
            <a:xfrm>
              <a:off x="0" y="-9525"/>
              <a:ext cx="1933722" cy="1302455"/>
            </a:xfrm>
            <a:prstGeom prst="rect">
              <a:avLst/>
            </a:prstGeom>
          </p:spPr>
          <p:txBody>
            <a:bodyPr lIns="50800" tIns="50800" rIns="50800" bIns="50800" rtlCol="0" anchor="ctr"/>
            <a:lstStyle/>
            <a:p>
              <a:pPr algn="ctr">
                <a:lnSpc>
                  <a:spcPts val="2160"/>
                </a:lnSpc>
              </a:pPr>
              <a:endParaRPr/>
            </a:p>
          </p:txBody>
        </p:sp>
      </p:grpSp>
      <p:grpSp>
        <p:nvGrpSpPr>
          <p:cNvPr id="14" name="Group 14"/>
          <p:cNvGrpSpPr/>
          <p:nvPr/>
        </p:nvGrpSpPr>
        <p:grpSpPr>
          <a:xfrm>
            <a:off x="8908676" y="3582535"/>
            <a:ext cx="8081682" cy="4909093"/>
            <a:chOff x="0" y="0"/>
            <a:chExt cx="2128509" cy="1292930"/>
          </a:xfrm>
        </p:grpSpPr>
        <p:sp>
          <p:nvSpPr>
            <p:cNvPr id="15" name="Freeform 15"/>
            <p:cNvSpPr/>
            <p:nvPr/>
          </p:nvSpPr>
          <p:spPr>
            <a:xfrm>
              <a:off x="0" y="0"/>
              <a:ext cx="2128509" cy="1292930"/>
            </a:xfrm>
            <a:custGeom>
              <a:avLst/>
              <a:gdLst/>
              <a:ahLst/>
              <a:cxnLst/>
              <a:rect l="l" t="t" r="r" b="b"/>
              <a:pathLst>
                <a:path w="2128509" h="1292930">
                  <a:moveTo>
                    <a:pt x="29697" y="0"/>
                  </a:moveTo>
                  <a:lnTo>
                    <a:pt x="2098812" y="0"/>
                  </a:lnTo>
                  <a:cubicBezTo>
                    <a:pt x="2106688" y="0"/>
                    <a:pt x="2114242" y="3129"/>
                    <a:pt x="2119811" y="8698"/>
                  </a:cubicBezTo>
                  <a:cubicBezTo>
                    <a:pt x="2125380" y="14267"/>
                    <a:pt x="2128509" y="21821"/>
                    <a:pt x="2128509" y="29697"/>
                  </a:cubicBezTo>
                  <a:lnTo>
                    <a:pt x="2128509" y="1263233"/>
                  </a:lnTo>
                  <a:cubicBezTo>
                    <a:pt x="2128509" y="1271109"/>
                    <a:pt x="2125380" y="1278663"/>
                    <a:pt x="2119811" y="1284232"/>
                  </a:cubicBezTo>
                  <a:cubicBezTo>
                    <a:pt x="2114242" y="1289801"/>
                    <a:pt x="2106688" y="1292930"/>
                    <a:pt x="2098812" y="1292930"/>
                  </a:cubicBezTo>
                  <a:lnTo>
                    <a:pt x="29697" y="1292930"/>
                  </a:lnTo>
                  <a:cubicBezTo>
                    <a:pt x="21821" y="1292930"/>
                    <a:pt x="14267" y="1289801"/>
                    <a:pt x="8698" y="1284232"/>
                  </a:cubicBezTo>
                  <a:cubicBezTo>
                    <a:pt x="3129" y="1278663"/>
                    <a:pt x="0" y="1271109"/>
                    <a:pt x="0" y="1263233"/>
                  </a:cubicBezTo>
                  <a:lnTo>
                    <a:pt x="0" y="29697"/>
                  </a:lnTo>
                  <a:cubicBezTo>
                    <a:pt x="0" y="21821"/>
                    <a:pt x="3129" y="14267"/>
                    <a:pt x="8698" y="8698"/>
                  </a:cubicBezTo>
                  <a:cubicBezTo>
                    <a:pt x="14267" y="3129"/>
                    <a:pt x="21821" y="0"/>
                    <a:pt x="29697" y="0"/>
                  </a:cubicBezTo>
                  <a:close/>
                </a:path>
              </a:pathLst>
            </a:custGeom>
            <a:solidFill>
              <a:srgbClr val="DEEFFF"/>
            </a:solidFill>
            <a:ln w="19050" cap="rnd">
              <a:solidFill>
                <a:srgbClr val="00B050"/>
              </a:solidFill>
              <a:prstDash val="lgDash"/>
              <a:round/>
            </a:ln>
          </p:spPr>
          <p:txBody>
            <a:bodyPr/>
            <a:lstStyle/>
            <a:p>
              <a:endParaRPr lang="en-US"/>
            </a:p>
          </p:txBody>
        </p:sp>
        <p:sp>
          <p:nvSpPr>
            <p:cNvPr id="16" name="TextBox 16"/>
            <p:cNvSpPr txBox="1"/>
            <p:nvPr/>
          </p:nvSpPr>
          <p:spPr>
            <a:xfrm>
              <a:off x="0" y="-9525"/>
              <a:ext cx="2128509" cy="1302455"/>
            </a:xfrm>
            <a:prstGeom prst="rect">
              <a:avLst/>
            </a:prstGeom>
          </p:spPr>
          <p:txBody>
            <a:bodyPr lIns="50800" tIns="50800" rIns="50800" bIns="50800" rtlCol="0" anchor="ctr"/>
            <a:lstStyle/>
            <a:p>
              <a:pPr algn="ctr">
                <a:lnSpc>
                  <a:spcPts val="2160"/>
                </a:lnSpc>
              </a:pPr>
              <a:endParaRPr/>
            </a:p>
          </p:txBody>
        </p:sp>
      </p:grpSp>
      <p:sp>
        <p:nvSpPr>
          <p:cNvPr id="17" name="TextBox 17"/>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8" name="TextBox 18"/>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9" name="TextBox 19"/>
          <p:cNvSpPr txBox="1"/>
          <p:nvPr/>
        </p:nvSpPr>
        <p:spPr>
          <a:xfrm>
            <a:off x="6265332" y="857862"/>
            <a:ext cx="5924902" cy="674077"/>
          </a:xfrm>
          <a:prstGeom prst="rect">
            <a:avLst/>
          </a:prstGeom>
        </p:spPr>
        <p:txBody>
          <a:bodyPr lIns="0" tIns="0" rIns="0" bIns="0" rtlCol="0" anchor="t">
            <a:spAutoFit/>
          </a:bodyPr>
          <a:lstStyle/>
          <a:p>
            <a:pPr algn="ctr" rtl="1">
              <a:lnSpc>
                <a:spcPts val="5232"/>
              </a:lnSpc>
            </a:pPr>
            <a:r>
              <a:rPr lang="ar-EG" sz="4360" b="1">
                <a:solidFill>
                  <a:srgbClr val="000000"/>
                </a:solidFill>
                <a:latin typeface="Almarai Bold"/>
                <a:ea typeface="Almarai Bold"/>
                <a:cs typeface="Almarai Bold"/>
                <a:sym typeface="Almarai Bold"/>
                <a:rtl/>
              </a:rPr>
              <a:t>اختيار موقع المشروع</a:t>
            </a:r>
          </a:p>
        </p:txBody>
      </p:sp>
      <p:sp>
        <p:nvSpPr>
          <p:cNvPr id="20" name="TextBox 20"/>
          <p:cNvSpPr txBox="1"/>
          <p:nvPr/>
        </p:nvSpPr>
        <p:spPr>
          <a:xfrm>
            <a:off x="8704162" y="3945569"/>
            <a:ext cx="8021661" cy="4230649"/>
          </a:xfrm>
          <a:prstGeom prst="rect">
            <a:avLst/>
          </a:prstGeom>
        </p:spPr>
        <p:txBody>
          <a:bodyPr lIns="0" tIns="0" rIns="0" bIns="0" rtlCol="0" anchor="t">
            <a:spAutoFit/>
          </a:bodyPr>
          <a:lstStyle/>
          <a:p>
            <a:pPr marL="639065" lvl="1" indent="-319532" algn="r" rtl="1">
              <a:lnSpc>
                <a:spcPts val="5564"/>
              </a:lnSpc>
              <a:buFont typeface="Arial"/>
              <a:buChar char="•"/>
            </a:pPr>
            <a:r>
              <a:rPr lang="ar-EG" sz="2960" b="1" spc="29">
                <a:solidFill>
                  <a:srgbClr val="000000"/>
                </a:solidFill>
                <a:latin typeface="Almarai Bold"/>
                <a:ea typeface="Almarai Bold"/>
                <a:cs typeface="Almarai Bold"/>
                <a:sym typeface="Almarai Bold"/>
                <a:rtl/>
              </a:rPr>
              <a:t>القرب من مصادر المواد الأولية.</a:t>
            </a:r>
          </a:p>
          <a:p>
            <a:pPr marL="639065" lvl="1" indent="-319532" algn="r" rtl="1">
              <a:lnSpc>
                <a:spcPts val="5564"/>
              </a:lnSpc>
              <a:buFont typeface="Arial"/>
              <a:buChar char="•"/>
            </a:pPr>
            <a:r>
              <a:rPr lang="ar-EG" sz="2960" b="1" spc="29">
                <a:solidFill>
                  <a:srgbClr val="000000"/>
                </a:solidFill>
                <a:latin typeface="Almarai Bold"/>
                <a:ea typeface="Almarai Bold"/>
                <a:cs typeface="Almarai Bold"/>
                <a:sym typeface="Almarai Bold"/>
                <a:rtl/>
              </a:rPr>
              <a:t>القرب من المنشآت ذات العلاقة بالمنشأة.</a:t>
            </a:r>
          </a:p>
          <a:p>
            <a:pPr marL="639065" lvl="1" indent="-319532" algn="r" rtl="1">
              <a:lnSpc>
                <a:spcPts val="5564"/>
              </a:lnSpc>
              <a:buFont typeface="Arial"/>
              <a:buChar char="•"/>
            </a:pPr>
            <a:r>
              <a:rPr lang="ar-EG" sz="2960" b="1" spc="29">
                <a:solidFill>
                  <a:srgbClr val="000000"/>
                </a:solidFill>
                <a:latin typeface="Almarai Bold"/>
                <a:ea typeface="Almarai Bold"/>
                <a:cs typeface="Almarai Bold"/>
                <a:sym typeface="Almarai Bold"/>
                <a:rtl/>
              </a:rPr>
              <a:t>القرب من مناطق تجمع العمال.</a:t>
            </a:r>
          </a:p>
          <a:p>
            <a:pPr marL="639065" lvl="1" indent="-319532" algn="r" rtl="1">
              <a:lnSpc>
                <a:spcPts val="5564"/>
              </a:lnSpc>
              <a:buFont typeface="Arial"/>
              <a:buChar char="•"/>
            </a:pPr>
            <a:r>
              <a:rPr lang="ar-EG" sz="2960" b="1" spc="29">
                <a:solidFill>
                  <a:srgbClr val="000000"/>
                </a:solidFill>
                <a:latin typeface="Almarai Bold"/>
                <a:ea typeface="Almarai Bold"/>
                <a:cs typeface="Almarai Bold"/>
                <a:sym typeface="Almarai Bold"/>
                <a:rtl/>
              </a:rPr>
              <a:t>القرب من مصادر القوى المحركة.</a:t>
            </a:r>
          </a:p>
          <a:p>
            <a:pPr marL="639065" lvl="1" indent="-319532" algn="r" rtl="1">
              <a:lnSpc>
                <a:spcPts val="5564"/>
              </a:lnSpc>
              <a:buFont typeface="Arial"/>
              <a:buChar char="•"/>
            </a:pPr>
            <a:r>
              <a:rPr lang="ar-EG" sz="2960" b="1" spc="29">
                <a:solidFill>
                  <a:srgbClr val="000000"/>
                </a:solidFill>
                <a:latin typeface="Almarai Bold"/>
                <a:ea typeface="Almarai Bold"/>
                <a:cs typeface="Almarai Bold"/>
                <a:sym typeface="Almarai Bold"/>
                <a:rtl/>
              </a:rPr>
              <a:t>القرب من طرق النقل والمواصلات.</a:t>
            </a:r>
          </a:p>
          <a:p>
            <a:pPr marL="639065" lvl="1" indent="-319532" algn="r" rtl="1">
              <a:lnSpc>
                <a:spcPts val="5564"/>
              </a:lnSpc>
              <a:buFont typeface="Arial"/>
              <a:buChar char="•"/>
            </a:pPr>
            <a:r>
              <a:rPr lang="ar-EG" sz="2960" b="1" spc="30">
                <a:solidFill>
                  <a:srgbClr val="000000"/>
                </a:solidFill>
                <a:latin typeface="Almarai Bold"/>
                <a:ea typeface="Almarai Bold"/>
                <a:cs typeface="Almarai Bold"/>
                <a:sym typeface="Almarai Bold"/>
                <a:rtl/>
              </a:rPr>
              <a:t>القرب من مواقع المتعاملين.</a:t>
            </a:r>
          </a:p>
        </p:txBody>
      </p:sp>
      <p:sp>
        <p:nvSpPr>
          <p:cNvPr id="21" name="TextBox 21"/>
          <p:cNvSpPr txBox="1"/>
          <p:nvPr/>
        </p:nvSpPr>
        <p:spPr>
          <a:xfrm>
            <a:off x="255494" y="3926519"/>
            <a:ext cx="8021661" cy="4230649"/>
          </a:xfrm>
          <a:prstGeom prst="rect">
            <a:avLst/>
          </a:prstGeom>
        </p:spPr>
        <p:txBody>
          <a:bodyPr lIns="0" tIns="0" rIns="0" bIns="0" rtlCol="0" anchor="t">
            <a:spAutoFit/>
          </a:bodyPr>
          <a:lstStyle/>
          <a:p>
            <a:pPr marL="639065" lvl="1" indent="-319532" algn="r" rtl="1">
              <a:lnSpc>
                <a:spcPts val="5564"/>
              </a:lnSpc>
              <a:buFont typeface="Arial"/>
              <a:buChar char="•"/>
            </a:pPr>
            <a:r>
              <a:rPr lang="ar-EG" sz="2960" b="1" spc="29">
                <a:solidFill>
                  <a:srgbClr val="000000"/>
                </a:solidFill>
                <a:latin typeface="Almarai Bold"/>
                <a:ea typeface="Almarai Bold"/>
                <a:cs typeface="Almarai Bold"/>
                <a:sym typeface="Almarai Bold"/>
                <a:rtl/>
              </a:rPr>
              <a:t>القرب من مصادر التمويل.</a:t>
            </a:r>
          </a:p>
          <a:p>
            <a:pPr marL="639065" lvl="1" indent="-319532" algn="r" rtl="1">
              <a:lnSpc>
                <a:spcPts val="5564"/>
              </a:lnSpc>
              <a:buFont typeface="Arial"/>
              <a:buChar char="•"/>
            </a:pPr>
            <a:r>
              <a:rPr lang="ar-EG" sz="2960" b="1" spc="29">
                <a:solidFill>
                  <a:srgbClr val="000000"/>
                </a:solidFill>
                <a:latin typeface="Almarai Bold"/>
                <a:ea typeface="Almarai Bold"/>
                <a:cs typeface="Almarai Bold"/>
                <a:sym typeface="Almarai Bold"/>
                <a:rtl/>
              </a:rPr>
              <a:t>القرب من الأماكن التي يقيم فيها المستهلكون.</a:t>
            </a:r>
          </a:p>
          <a:p>
            <a:pPr marL="639065" lvl="1" indent="-319532" algn="r" rtl="1">
              <a:lnSpc>
                <a:spcPts val="5564"/>
              </a:lnSpc>
              <a:buFont typeface="Arial"/>
              <a:buChar char="•"/>
            </a:pPr>
            <a:r>
              <a:rPr lang="ar-EG" sz="2960" b="1" spc="29">
                <a:solidFill>
                  <a:srgbClr val="000000"/>
                </a:solidFill>
                <a:latin typeface="Almarai Bold"/>
                <a:ea typeface="Almarai Bold"/>
                <a:cs typeface="Almarai Bold"/>
                <a:sym typeface="Almarai Bold"/>
                <a:rtl/>
              </a:rPr>
              <a:t>نوع المنتجات المتوقع توزيعها.</a:t>
            </a:r>
          </a:p>
          <a:p>
            <a:pPr marL="639065" lvl="1" indent="-319532" algn="r" rtl="1">
              <a:lnSpc>
                <a:spcPts val="5564"/>
              </a:lnSpc>
              <a:buFont typeface="Arial"/>
              <a:buChar char="•"/>
            </a:pPr>
            <a:r>
              <a:rPr lang="ar-EG" sz="2960" b="1" spc="29">
                <a:solidFill>
                  <a:srgbClr val="000000"/>
                </a:solidFill>
                <a:latin typeface="Almarai Bold"/>
                <a:ea typeface="Almarai Bold"/>
                <a:cs typeface="Almarai Bold"/>
                <a:sym typeface="Almarai Bold"/>
                <a:rtl/>
              </a:rPr>
              <a:t>العوامل الشخصية.</a:t>
            </a:r>
          </a:p>
          <a:p>
            <a:pPr marL="639065" lvl="1" indent="-319532" algn="r" rtl="1">
              <a:lnSpc>
                <a:spcPts val="5564"/>
              </a:lnSpc>
              <a:buFont typeface="Arial"/>
              <a:buChar char="•"/>
            </a:pPr>
            <a:r>
              <a:rPr lang="ar-EG" sz="2960" b="1" spc="30">
                <a:solidFill>
                  <a:srgbClr val="000000"/>
                </a:solidFill>
                <a:latin typeface="Almarai Bold"/>
                <a:ea typeface="Almarai Bold"/>
                <a:cs typeface="Almarai Bold"/>
                <a:sym typeface="Almarai Bold"/>
                <a:rtl/>
              </a:rPr>
              <a:t>توافر المرافق العامة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12</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11658383" y="2573005"/>
            <a:ext cx="4802905" cy="624454"/>
          </a:xfrm>
          <a:prstGeom prst="rect">
            <a:avLst/>
          </a:prstGeom>
        </p:spPr>
        <p:txBody>
          <a:bodyPr lIns="0" tIns="0" rIns="0" bIns="0" rtlCol="0" anchor="t">
            <a:spAutoFit/>
          </a:bodyPr>
          <a:lstStyle/>
          <a:p>
            <a:pPr algn="ctr" rtl="1">
              <a:lnSpc>
                <a:spcPts val="4841"/>
              </a:lnSpc>
            </a:pPr>
            <a:r>
              <a:rPr lang="ar-EG" sz="4034" b="1">
                <a:solidFill>
                  <a:srgbClr val="000000"/>
                </a:solidFill>
                <a:latin typeface="Almarai Bold"/>
                <a:ea typeface="Almarai Bold"/>
                <a:cs typeface="Almarai Bold"/>
                <a:sym typeface="Almarai Bold"/>
                <a:rtl/>
              </a:rPr>
              <a:t>عوامل اختيار الموقع</a:t>
            </a:r>
          </a:p>
        </p:txBody>
      </p:sp>
      <p:sp>
        <p:nvSpPr>
          <p:cNvPr id="10" name="Freeform 10"/>
          <p:cNvSpPr/>
          <p:nvPr/>
        </p:nvSpPr>
        <p:spPr>
          <a:xfrm>
            <a:off x="16461288" y="2521304"/>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1" name="Group 11"/>
          <p:cNvGrpSpPr/>
          <p:nvPr/>
        </p:nvGrpSpPr>
        <p:grpSpPr>
          <a:xfrm>
            <a:off x="7059706" y="3419813"/>
            <a:ext cx="9930653" cy="5374373"/>
            <a:chOff x="0" y="0"/>
            <a:chExt cx="2615481" cy="1415473"/>
          </a:xfrm>
        </p:grpSpPr>
        <p:sp>
          <p:nvSpPr>
            <p:cNvPr id="12" name="Freeform 12"/>
            <p:cNvSpPr/>
            <p:nvPr/>
          </p:nvSpPr>
          <p:spPr>
            <a:xfrm>
              <a:off x="0" y="0"/>
              <a:ext cx="2615481" cy="1415473"/>
            </a:xfrm>
            <a:custGeom>
              <a:avLst/>
              <a:gdLst/>
              <a:ahLst/>
              <a:cxnLst/>
              <a:rect l="l" t="t" r="r" b="b"/>
              <a:pathLst>
                <a:path w="2615481" h="1415473">
                  <a:moveTo>
                    <a:pt x="24168" y="0"/>
                  </a:moveTo>
                  <a:lnTo>
                    <a:pt x="2591313" y="0"/>
                  </a:lnTo>
                  <a:cubicBezTo>
                    <a:pt x="2597723" y="0"/>
                    <a:pt x="2603870" y="2546"/>
                    <a:pt x="2608402" y="7079"/>
                  </a:cubicBezTo>
                  <a:cubicBezTo>
                    <a:pt x="2612935" y="11611"/>
                    <a:pt x="2615481" y="17758"/>
                    <a:pt x="2615481" y="24168"/>
                  </a:cubicBezTo>
                  <a:lnTo>
                    <a:pt x="2615481" y="1391305"/>
                  </a:lnTo>
                  <a:cubicBezTo>
                    <a:pt x="2615481" y="1397715"/>
                    <a:pt x="2612935" y="1403862"/>
                    <a:pt x="2608402" y="1408394"/>
                  </a:cubicBezTo>
                  <a:cubicBezTo>
                    <a:pt x="2603870" y="1412927"/>
                    <a:pt x="2597723" y="1415473"/>
                    <a:pt x="2591313" y="1415473"/>
                  </a:cubicBezTo>
                  <a:lnTo>
                    <a:pt x="24168" y="1415473"/>
                  </a:lnTo>
                  <a:cubicBezTo>
                    <a:pt x="17758" y="1415473"/>
                    <a:pt x="11611" y="1412927"/>
                    <a:pt x="7079" y="1408394"/>
                  </a:cubicBezTo>
                  <a:cubicBezTo>
                    <a:pt x="2546" y="1403862"/>
                    <a:pt x="0" y="1397715"/>
                    <a:pt x="0" y="1391305"/>
                  </a:cubicBezTo>
                  <a:lnTo>
                    <a:pt x="0" y="24168"/>
                  </a:lnTo>
                  <a:cubicBezTo>
                    <a:pt x="0" y="17758"/>
                    <a:pt x="2546" y="11611"/>
                    <a:pt x="7079" y="7079"/>
                  </a:cubicBezTo>
                  <a:cubicBezTo>
                    <a:pt x="11611" y="2546"/>
                    <a:pt x="17758" y="0"/>
                    <a:pt x="24168" y="0"/>
                  </a:cubicBezTo>
                  <a:close/>
                </a:path>
              </a:pathLst>
            </a:custGeom>
            <a:solidFill>
              <a:srgbClr val="DEEFFF"/>
            </a:solidFill>
            <a:ln w="19050" cap="rnd">
              <a:solidFill>
                <a:srgbClr val="00B050"/>
              </a:solidFill>
              <a:prstDash val="lgDash"/>
              <a:round/>
            </a:ln>
          </p:spPr>
          <p:txBody>
            <a:bodyPr/>
            <a:lstStyle/>
            <a:p>
              <a:endParaRPr lang="en-US"/>
            </a:p>
          </p:txBody>
        </p:sp>
        <p:sp>
          <p:nvSpPr>
            <p:cNvPr id="13" name="TextBox 13"/>
            <p:cNvSpPr txBox="1"/>
            <p:nvPr/>
          </p:nvSpPr>
          <p:spPr>
            <a:xfrm>
              <a:off x="0" y="-9525"/>
              <a:ext cx="2615481" cy="1424998"/>
            </a:xfrm>
            <a:prstGeom prst="rect">
              <a:avLst/>
            </a:prstGeom>
          </p:spPr>
          <p:txBody>
            <a:bodyPr lIns="50800" tIns="50800" rIns="50800" bIns="50800" rtlCol="0" anchor="ctr"/>
            <a:lstStyle/>
            <a:p>
              <a:pPr algn="ctr">
                <a:lnSpc>
                  <a:spcPts val="2160"/>
                </a:lnSpc>
              </a:pPr>
              <a:endParaRPr/>
            </a:p>
          </p:txBody>
        </p:sp>
      </p:grpSp>
      <p:sp>
        <p:nvSpPr>
          <p:cNvPr id="14" name="Freeform 14"/>
          <p:cNvSpPr/>
          <p:nvPr/>
        </p:nvSpPr>
        <p:spPr>
          <a:xfrm>
            <a:off x="1538928" y="2889995"/>
            <a:ext cx="4941949" cy="5688574"/>
          </a:xfrm>
          <a:custGeom>
            <a:avLst/>
            <a:gdLst/>
            <a:ahLst/>
            <a:cxnLst/>
            <a:rect l="l" t="t" r="r" b="b"/>
            <a:pathLst>
              <a:path w="4941949" h="5688574">
                <a:moveTo>
                  <a:pt x="0" y="0"/>
                </a:moveTo>
                <a:lnTo>
                  <a:pt x="4941948" y="0"/>
                </a:lnTo>
                <a:lnTo>
                  <a:pt x="4941948" y="5688574"/>
                </a:lnTo>
                <a:lnTo>
                  <a:pt x="0" y="5688574"/>
                </a:lnTo>
                <a:lnTo>
                  <a:pt x="0" y="0"/>
                </a:lnTo>
                <a:close/>
              </a:path>
            </a:pathLst>
          </a:custGeom>
          <a:blipFill>
            <a:blip r:embed="rId7"/>
            <a:stretch>
              <a:fillRect/>
            </a:stretch>
          </a:blipFill>
        </p:spPr>
        <p:txBody>
          <a:bodyPr/>
          <a:lstStyle/>
          <a:p>
            <a:endParaRPr lang="en-US"/>
          </a:p>
        </p:txBody>
      </p:sp>
      <p:sp>
        <p:nvSpPr>
          <p:cNvPr id="15" name="TextBox 15"/>
          <p:cNvSpPr txBox="1"/>
          <p:nvPr/>
        </p:nvSpPr>
        <p:spPr>
          <a:xfrm>
            <a:off x="7277395" y="3519502"/>
            <a:ext cx="9642238" cy="4955921"/>
          </a:xfrm>
          <a:prstGeom prst="rect">
            <a:avLst/>
          </a:prstGeom>
        </p:spPr>
        <p:txBody>
          <a:bodyPr lIns="0" tIns="0" rIns="0" bIns="0" rtlCol="0" anchor="t">
            <a:spAutoFit/>
          </a:bodyPr>
          <a:lstStyle/>
          <a:p>
            <a:pPr marL="604519" lvl="1" indent="-302260" algn="r" rtl="1">
              <a:lnSpc>
                <a:spcPts val="4311"/>
              </a:lnSpc>
              <a:buFont typeface="Arial"/>
              <a:buChar char="•"/>
            </a:pPr>
            <a:r>
              <a:rPr lang="ar-EG" sz="2799" b="1" spc="27">
                <a:solidFill>
                  <a:srgbClr val="000000"/>
                </a:solidFill>
                <a:latin typeface="Almarai Bold"/>
                <a:ea typeface="Almarai Bold"/>
                <a:cs typeface="Almarai Bold"/>
                <a:sym typeface="Almarai Bold"/>
                <a:rtl/>
              </a:rPr>
              <a:t>يعتبر التسويق عن طريق وسائل التواصل الاجتماعي (</a:t>
            </a:r>
            <a:r>
              <a:rPr lang="en-US" sz="2799" b="1" spc="27">
                <a:solidFill>
                  <a:srgbClr val="000000"/>
                </a:solidFill>
                <a:latin typeface="Almarai Bold"/>
                <a:ea typeface="Almarai Bold"/>
                <a:cs typeface="Almarai Bold"/>
                <a:sym typeface="Almarai Bold"/>
              </a:rPr>
              <a:t>SMM</a:t>
            </a:r>
            <a:r>
              <a:rPr lang="ar-EG" sz="2799" b="1" spc="27">
                <a:solidFill>
                  <a:srgbClr val="000000"/>
                </a:solidFill>
                <a:latin typeface="Almarai Bold"/>
                <a:ea typeface="Almarai Bold"/>
                <a:cs typeface="Almarai Bold"/>
                <a:sym typeface="Almarai Bold"/>
                <a:rtl/>
              </a:rPr>
              <a:t>) من أحد الوسائل الحديثة الهامة في التسويق وذات الأثر الكبير والمتزايد على المستهكلين. لكن استخدامه ليس سهلا وبسيطاً بل يتطلب متابعته والوصول إلى الهدف المبتغى منها أمراً مكلفا ويتكلب المال والجهد والتخصص.</a:t>
            </a:r>
          </a:p>
          <a:p>
            <a:pPr marL="604519" lvl="1" indent="-302260" algn="r" rtl="1">
              <a:lnSpc>
                <a:spcPts val="4311"/>
              </a:lnSpc>
              <a:buFont typeface="Arial"/>
              <a:buChar char="•"/>
            </a:pPr>
            <a:r>
              <a:rPr lang="ar-EG" sz="2799" b="1" spc="29">
                <a:solidFill>
                  <a:srgbClr val="000000"/>
                </a:solidFill>
                <a:latin typeface="Almarai Bold"/>
                <a:ea typeface="Almarai Bold"/>
                <a:cs typeface="Almarai Bold"/>
                <a:sym typeface="Almarai Bold"/>
                <a:rtl/>
              </a:rPr>
              <a:t>وأيضا عند التفكير في هذا المجال (</a:t>
            </a:r>
            <a:r>
              <a:rPr lang="en-US" sz="2799" b="1" spc="29">
                <a:solidFill>
                  <a:srgbClr val="000000"/>
                </a:solidFill>
                <a:latin typeface="Almarai Bold"/>
                <a:ea typeface="Almarai Bold"/>
                <a:cs typeface="Almarai Bold"/>
                <a:sym typeface="Almarai Bold"/>
              </a:rPr>
              <a:t>SMM</a:t>
            </a:r>
            <a:r>
              <a:rPr lang="ar-EG" sz="2799" b="1" spc="29">
                <a:solidFill>
                  <a:srgbClr val="000000"/>
                </a:solidFill>
                <a:latin typeface="Almarai Bold"/>
                <a:ea typeface="Almarai Bold"/>
                <a:cs typeface="Almarai Bold"/>
                <a:sym typeface="Almarai Bold"/>
                <a:rtl/>
              </a:rPr>
              <a:t>) يجب أن تكون جاهزاً بمتخصص متفرغ لإنجاز وتنفيذ الحملة، فالتواجد في وسائل التواصل الاجتماعي دون متابعة قد يكون ضرره أكبر من عدم التواجد. </a:t>
            </a:r>
          </a:p>
        </p:txBody>
      </p:sp>
      <p:sp>
        <p:nvSpPr>
          <p:cNvPr id="16" name="TextBox 16"/>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7" name="TextBox 17"/>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8" name="TextBox 18"/>
          <p:cNvSpPr txBox="1"/>
          <p:nvPr/>
        </p:nvSpPr>
        <p:spPr>
          <a:xfrm>
            <a:off x="6480876" y="666263"/>
            <a:ext cx="5493813" cy="1057275"/>
          </a:xfrm>
          <a:prstGeom prst="rect">
            <a:avLst/>
          </a:prstGeom>
        </p:spPr>
        <p:txBody>
          <a:bodyPr lIns="0" tIns="0" rIns="0" bIns="0" rtlCol="0" anchor="t">
            <a:spAutoFit/>
          </a:bodyPr>
          <a:lstStyle/>
          <a:p>
            <a:pPr algn="ctr" rtl="1">
              <a:lnSpc>
                <a:spcPts val="4098"/>
              </a:lnSpc>
            </a:pPr>
            <a:r>
              <a:rPr lang="ar-EG" sz="3415" b="1">
                <a:solidFill>
                  <a:srgbClr val="000000"/>
                </a:solidFill>
                <a:latin typeface="Almarai Bold"/>
                <a:ea typeface="Almarai Bold"/>
                <a:cs typeface="Almarai Bold"/>
                <a:sym typeface="Almarai Bold"/>
                <a:rtl/>
              </a:rPr>
              <a:t>التسويق باستخدام وسائل التواصل الاجتماعي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450286" y="8681281"/>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081764" y="3099631"/>
            <a:ext cx="16409454" cy="542996"/>
            <a:chOff x="0" y="0"/>
            <a:chExt cx="4321831" cy="143011"/>
          </a:xfrm>
        </p:grpSpPr>
        <p:sp>
          <p:nvSpPr>
            <p:cNvPr id="10" name="Freeform 10"/>
            <p:cNvSpPr/>
            <p:nvPr/>
          </p:nvSpPr>
          <p:spPr>
            <a:xfrm>
              <a:off x="0" y="0"/>
              <a:ext cx="4321832" cy="143011"/>
            </a:xfrm>
            <a:custGeom>
              <a:avLst/>
              <a:gdLst/>
              <a:ahLst/>
              <a:cxnLst/>
              <a:rect l="l" t="t" r="r" b="b"/>
              <a:pathLst>
                <a:path w="4321832" h="143011">
                  <a:moveTo>
                    <a:pt x="11323" y="0"/>
                  </a:moveTo>
                  <a:lnTo>
                    <a:pt x="4310509" y="0"/>
                  </a:lnTo>
                  <a:cubicBezTo>
                    <a:pt x="4316762" y="0"/>
                    <a:pt x="4321832" y="5070"/>
                    <a:pt x="4321832" y="11323"/>
                  </a:cubicBezTo>
                  <a:lnTo>
                    <a:pt x="4321832" y="131688"/>
                  </a:lnTo>
                  <a:cubicBezTo>
                    <a:pt x="4321832" y="137942"/>
                    <a:pt x="4316762" y="143011"/>
                    <a:pt x="4310509" y="143011"/>
                  </a:cubicBezTo>
                  <a:lnTo>
                    <a:pt x="11323" y="143011"/>
                  </a:lnTo>
                  <a:cubicBezTo>
                    <a:pt x="5070" y="143011"/>
                    <a:pt x="0" y="137942"/>
                    <a:pt x="0" y="131688"/>
                  </a:cubicBezTo>
                  <a:lnTo>
                    <a:pt x="0" y="11323"/>
                  </a:lnTo>
                  <a:cubicBezTo>
                    <a:pt x="0" y="5070"/>
                    <a:pt x="5070" y="0"/>
                    <a:pt x="11323" y="0"/>
                  </a:cubicBezTo>
                  <a:close/>
                </a:path>
              </a:pathLst>
            </a:custGeom>
            <a:solidFill>
              <a:srgbClr val="D9D9D9"/>
            </a:solidFill>
          </p:spPr>
          <p:txBody>
            <a:bodyPr/>
            <a:lstStyle/>
            <a:p>
              <a:endParaRPr lang="en-US"/>
            </a:p>
          </p:txBody>
        </p:sp>
        <p:sp>
          <p:nvSpPr>
            <p:cNvPr id="11" name="TextBox 11"/>
            <p:cNvSpPr txBox="1"/>
            <p:nvPr/>
          </p:nvSpPr>
          <p:spPr>
            <a:xfrm>
              <a:off x="0" y="-9525"/>
              <a:ext cx="4321831" cy="152536"/>
            </a:xfrm>
            <a:prstGeom prst="rect">
              <a:avLst/>
            </a:prstGeom>
          </p:spPr>
          <p:txBody>
            <a:bodyPr lIns="50800" tIns="50800" rIns="50800" bIns="50800" rtlCol="0" anchor="ctr"/>
            <a:lstStyle/>
            <a:p>
              <a:pPr algn="ctr">
                <a:lnSpc>
                  <a:spcPts val="1980"/>
                </a:lnSpc>
              </a:pPr>
              <a:endParaRPr/>
            </a:p>
          </p:txBody>
        </p:sp>
      </p:grpSp>
      <p:sp>
        <p:nvSpPr>
          <p:cNvPr id="12" name="TextBox 12"/>
          <p:cNvSpPr txBox="1"/>
          <p:nvPr/>
        </p:nvSpPr>
        <p:spPr>
          <a:xfrm>
            <a:off x="9144000" y="2282322"/>
            <a:ext cx="8115300" cy="488755"/>
          </a:xfrm>
          <a:prstGeom prst="rect">
            <a:avLst/>
          </a:prstGeom>
        </p:spPr>
        <p:txBody>
          <a:bodyPr lIns="0" tIns="0" rIns="0" bIns="0" rtlCol="0" anchor="t">
            <a:spAutoFit/>
          </a:bodyPr>
          <a:lstStyle/>
          <a:p>
            <a:pPr algn="r" rtl="1">
              <a:lnSpc>
                <a:spcPts val="3747"/>
              </a:lnSpc>
            </a:pPr>
            <a:r>
              <a:rPr lang="ar-EG" sz="3123" b="1">
                <a:solidFill>
                  <a:srgbClr val="000000"/>
                </a:solidFill>
                <a:latin typeface="Almarai Bold"/>
                <a:ea typeface="Almarai Bold"/>
                <a:cs typeface="Almarai Bold"/>
                <a:sym typeface="Almarai Bold"/>
                <a:rtl/>
              </a:rPr>
              <a:t>مقارنات بعض وسائل التواصل الاجتماعي </a:t>
            </a:r>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5" name="TextBox 15"/>
          <p:cNvSpPr txBox="1"/>
          <p:nvPr/>
        </p:nvSpPr>
        <p:spPr>
          <a:xfrm>
            <a:off x="6480876" y="666263"/>
            <a:ext cx="5493813" cy="1057275"/>
          </a:xfrm>
          <a:prstGeom prst="rect">
            <a:avLst/>
          </a:prstGeom>
        </p:spPr>
        <p:txBody>
          <a:bodyPr lIns="0" tIns="0" rIns="0" bIns="0" rtlCol="0" anchor="t">
            <a:spAutoFit/>
          </a:bodyPr>
          <a:lstStyle/>
          <a:p>
            <a:pPr algn="ctr" rtl="1">
              <a:lnSpc>
                <a:spcPts val="4098"/>
              </a:lnSpc>
            </a:pPr>
            <a:r>
              <a:rPr lang="ar-EG" sz="3415" b="1">
                <a:solidFill>
                  <a:srgbClr val="000000"/>
                </a:solidFill>
                <a:latin typeface="Almarai Bold"/>
                <a:ea typeface="Almarai Bold"/>
                <a:cs typeface="Almarai Bold"/>
                <a:sym typeface="Almarai Bold"/>
                <a:rtl/>
              </a:rPr>
              <a:t>التسويق باستخدام وسائل التواصل الاجتماعي </a:t>
            </a:r>
          </a:p>
        </p:txBody>
      </p:sp>
      <p:grpSp>
        <p:nvGrpSpPr>
          <p:cNvPr id="16" name="Group 16"/>
          <p:cNvGrpSpPr/>
          <p:nvPr/>
        </p:nvGrpSpPr>
        <p:grpSpPr>
          <a:xfrm>
            <a:off x="1077002" y="3652152"/>
            <a:ext cx="16409454" cy="542996"/>
            <a:chOff x="0" y="0"/>
            <a:chExt cx="4321831" cy="143011"/>
          </a:xfrm>
        </p:grpSpPr>
        <p:sp>
          <p:nvSpPr>
            <p:cNvPr id="17" name="Freeform 17"/>
            <p:cNvSpPr/>
            <p:nvPr/>
          </p:nvSpPr>
          <p:spPr>
            <a:xfrm>
              <a:off x="0" y="0"/>
              <a:ext cx="4321832" cy="143011"/>
            </a:xfrm>
            <a:custGeom>
              <a:avLst/>
              <a:gdLst/>
              <a:ahLst/>
              <a:cxnLst/>
              <a:rect l="l" t="t" r="r" b="b"/>
              <a:pathLst>
                <a:path w="4321832" h="143011">
                  <a:moveTo>
                    <a:pt x="13682" y="0"/>
                  </a:moveTo>
                  <a:lnTo>
                    <a:pt x="4308149" y="0"/>
                  </a:lnTo>
                  <a:cubicBezTo>
                    <a:pt x="4311778" y="0"/>
                    <a:pt x="4315258" y="1442"/>
                    <a:pt x="4317824" y="4007"/>
                  </a:cubicBezTo>
                  <a:cubicBezTo>
                    <a:pt x="4320390" y="6573"/>
                    <a:pt x="4321832" y="10053"/>
                    <a:pt x="4321832" y="13682"/>
                  </a:cubicBezTo>
                  <a:lnTo>
                    <a:pt x="4321832" y="129329"/>
                  </a:lnTo>
                  <a:cubicBezTo>
                    <a:pt x="4321832" y="136886"/>
                    <a:pt x="4315706" y="143011"/>
                    <a:pt x="4308149" y="143011"/>
                  </a:cubicBezTo>
                  <a:lnTo>
                    <a:pt x="13682" y="143011"/>
                  </a:lnTo>
                  <a:cubicBezTo>
                    <a:pt x="10053" y="143011"/>
                    <a:pt x="6573" y="141570"/>
                    <a:pt x="4007" y="139004"/>
                  </a:cubicBezTo>
                  <a:cubicBezTo>
                    <a:pt x="1442" y="136438"/>
                    <a:pt x="0" y="132958"/>
                    <a:pt x="0" y="129329"/>
                  </a:cubicBezTo>
                  <a:lnTo>
                    <a:pt x="0" y="13682"/>
                  </a:lnTo>
                  <a:cubicBezTo>
                    <a:pt x="0" y="10053"/>
                    <a:pt x="1442" y="6573"/>
                    <a:pt x="4007" y="4007"/>
                  </a:cubicBezTo>
                  <a:cubicBezTo>
                    <a:pt x="6573" y="1442"/>
                    <a:pt x="10053" y="0"/>
                    <a:pt x="13682" y="0"/>
                  </a:cubicBezTo>
                  <a:close/>
                </a:path>
              </a:pathLst>
            </a:custGeom>
            <a:solidFill>
              <a:srgbClr val="FFC000"/>
            </a:solidFill>
          </p:spPr>
          <p:txBody>
            <a:bodyPr/>
            <a:lstStyle/>
            <a:p>
              <a:endParaRPr lang="en-US"/>
            </a:p>
          </p:txBody>
        </p:sp>
        <p:sp>
          <p:nvSpPr>
            <p:cNvPr id="18" name="TextBox 18"/>
            <p:cNvSpPr txBox="1"/>
            <p:nvPr/>
          </p:nvSpPr>
          <p:spPr>
            <a:xfrm>
              <a:off x="0" y="-9525"/>
              <a:ext cx="4321831" cy="152536"/>
            </a:xfrm>
            <a:prstGeom prst="rect">
              <a:avLst/>
            </a:prstGeom>
          </p:spPr>
          <p:txBody>
            <a:bodyPr lIns="50800" tIns="50800" rIns="50800" bIns="50800" rtlCol="0" anchor="ctr"/>
            <a:lstStyle/>
            <a:p>
              <a:pPr algn="ctr">
                <a:lnSpc>
                  <a:spcPts val="1980"/>
                </a:lnSpc>
              </a:pPr>
              <a:endParaRPr/>
            </a:p>
          </p:txBody>
        </p:sp>
      </p:grpSp>
      <p:grpSp>
        <p:nvGrpSpPr>
          <p:cNvPr id="19" name="Group 19"/>
          <p:cNvGrpSpPr/>
          <p:nvPr/>
        </p:nvGrpSpPr>
        <p:grpSpPr>
          <a:xfrm>
            <a:off x="1052851" y="4204673"/>
            <a:ext cx="16409454" cy="711570"/>
            <a:chOff x="0" y="0"/>
            <a:chExt cx="4321831" cy="187409"/>
          </a:xfrm>
        </p:grpSpPr>
        <p:sp>
          <p:nvSpPr>
            <p:cNvPr id="20" name="Freeform 20"/>
            <p:cNvSpPr/>
            <p:nvPr/>
          </p:nvSpPr>
          <p:spPr>
            <a:xfrm>
              <a:off x="0" y="0"/>
              <a:ext cx="4321832" cy="187409"/>
            </a:xfrm>
            <a:custGeom>
              <a:avLst/>
              <a:gdLst/>
              <a:ahLst/>
              <a:cxnLst/>
              <a:rect l="l" t="t" r="r" b="b"/>
              <a:pathLst>
                <a:path w="4321832" h="187409">
                  <a:moveTo>
                    <a:pt x="12267" y="0"/>
                  </a:moveTo>
                  <a:lnTo>
                    <a:pt x="4309565" y="0"/>
                  </a:lnTo>
                  <a:cubicBezTo>
                    <a:pt x="4312818" y="0"/>
                    <a:pt x="4315938" y="1292"/>
                    <a:pt x="4318239" y="3593"/>
                  </a:cubicBezTo>
                  <a:cubicBezTo>
                    <a:pt x="4320539" y="5893"/>
                    <a:pt x="4321832" y="9013"/>
                    <a:pt x="4321832" y="12267"/>
                  </a:cubicBezTo>
                  <a:lnTo>
                    <a:pt x="4321832" y="175143"/>
                  </a:lnTo>
                  <a:cubicBezTo>
                    <a:pt x="4321832" y="181917"/>
                    <a:pt x="4316340" y="187409"/>
                    <a:pt x="4309565" y="187409"/>
                  </a:cubicBezTo>
                  <a:lnTo>
                    <a:pt x="12267" y="187409"/>
                  </a:lnTo>
                  <a:cubicBezTo>
                    <a:pt x="9013" y="187409"/>
                    <a:pt x="5893" y="186117"/>
                    <a:pt x="3593" y="183817"/>
                  </a:cubicBezTo>
                  <a:cubicBezTo>
                    <a:pt x="1292" y="181516"/>
                    <a:pt x="0" y="178396"/>
                    <a:pt x="0" y="175143"/>
                  </a:cubicBezTo>
                  <a:lnTo>
                    <a:pt x="0" y="12267"/>
                  </a:lnTo>
                  <a:cubicBezTo>
                    <a:pt x="0" y="9013"/>
                    <a:pt x="1292" y="5893"/>
                    <a:pt x="3593" y="3593"/>
                  </a:cubicBezTo>
                  <a:cubicBezTo>
                    <a:pt x="5893" y="1292"/>
                    <a:pt x="9013" y="0"/>
                    <a:pt x="12267" y="0"/>
                  </a:cubicBezTo>
                  <a:close/>
                </a:path>
              </a:pathLst>
            </a:custGeom>
            <a:solidFill>
              <a:srgbClr val="FFC000"/>
            </a:solidFill>
          </p:spPr>
          <p:txBody>
            <a:bodyPr/>
            <a:lstStyle/>
            <a:p>
              <a:endParaRPr lang="en-US"/>
            </a:p>
          </p:txBody>
        </p:sp>
        <p:sp>
          <p:nvSpPr>
            <p:cNvPr id="21" name="TextBox 21"/>
            <p:cNvSpPr txBox="1"/>
            <p:nvPr/>
          </p:nvSpPr>
          <p:spPr>
            <a:xfrm>
              <a:off x="0" y="-9525"/>
              <a:ext cx="4321831" cy="196934"/>
            </a:xfrm>
            <a:prstGeom prst="rect">
              <a:avLst/>
            </a:prstGeom>
          </p:spPr>
          <p:txBody>
            <a:bodyPr lIns="50800" tIns="50800" rIns="50800" bIns="50800" rtlCol="0" anchor="ctr"/>
            <a:lstStyle/>
            <a:p>
              <a:pPr algn="ctr">
                <a:lnSpc>
                  <a:spcPts val="1980"/>
                </a:lnSpc>
              </a:pPr>
              <a:endParaRPr/>
            </a:p>
          </p:txBody>
        </p:sp>
      </p:grpSp>
      <p:grpSp>
        <p:nvGrpSpPr>
          <p:cNvPr id="22" name="Group 22"/>
          <p:cNvGrpSpPr/>
          <p:nvPr/>
        </p:nvGrpSpPr>
        <p:grpSpPr>
          <a:xfrm>
            <a:off x="1081808" y="4925768"/>
            <a:ext cx="16409454" cy="1322652"/>
            <a:chOff x="0" y="0"/>
            <a:chExt cx="4321831" cy="348353"/>
          </a:xfrm>
        </p:grpSpPr>
        <p:sp>
          <p:nvSpPr>
            <p:cNvPr id="23" name="Freeform 23"/>
            <p:cNvSpPr/>
            <p:nvPr/>
          </p:nvSpPr>
          <p:spPr>
            <a:xfrm>
              <a:off x="0" y="0"/>
              <a:ext cx="4321832" cy="348353"/>
            </a:xfrm>
            <a:custGeom>
              <a:avLst/>
              <a:gdLst/>
              <a:ahLst/>
              <a:cxnLst/>
              <a:rect l="l" t="t" r="r" b="b"/>
              <a:pathLst>
                <a:path w="4321832" h="348353">
                  <a:moveTo>
                    <a:pt x="13210" y="0"/>
                  </a:moveTo>
                  <a:lnTo>
                    <a:pt x="4308621" y="0"/>
                  </a:lnTo>
                  <a:cubicBezTo>
                    <a:pt x="4312125" y="0"/>
                    <a:pt x="4315485" y="1392"/>
                    <a:pt x="4317962" y="3869"/>
                  </a:cubicBezTo>
                  <a:cubicBezTo>
                    <a:pt x="4320440" y="6347"/>
                    <a:pt x="4321832" y="9707"/>
                    <a:pt x="4321832" y="13210"/>
                  </a:cubicBezTo>
                  <a:lnTo>
                    <a:pt x="4321832" y="335142"/>
                  </a:lnTo>
                  <a:cubicBezTo>
                    <a:pt x="4321832" y="338646"/>
                    <a:pt x="4320440" y="342006"/>
                    <a:pt x="4317962" y="344484"/>
                  </a:cubicBezTo>
                  <a:cubicBezTo>
                    <a:pt x="4315485" y="346961"/>
                    <a:pt x="4312125" y="348353"/>
                    <a:pt x="4308621" y="348353"/>
                  </a:cubicBezTo>
                  <a:lnTo>
                    <a:pt x="13210" y="348353"/>
                  </a:lnTo>
                  <a:cubicBezTo>
                    <a:pt x="9707" y="348353"/>
                    <a:pt x="6347" y="346961"/>
                    <a:pt x="3869" y="344484"/>
                  </a:cubicBezTo>
                  <a:cubicBezTo>
                    <a:pt x="1392" y="342006"/>
                    <a:pt x="0" y="338646"/>
                    <a:pt x="0" y="335142"/>
                  </a:cubicBezTo>
                  <a:lnTo>
                    <a:pt x="0" y="13210"/>
                  </a:lnTo>
                  <a:cubicBezTo>
                    <a:pt x="0" y="9707"/>
                    <a:pt x="1392" y="6347"/>
                    <a:pt x="3869" y="3869"/>
                  </a:cubicBezTo>
                  <a:cubicBezTo>
                    <a:pt x="6347" y="1392"/>
                    <a:pt x="9707" y="0"/>
                    <a:pt x="13210" y="0"/>
                  </a:cubicBezTo>
                  <a:close/>
                </a:path>
              </a:pathLst>
            </a:custGeom>
            <a:solidFill>
              <a:srgbClr val="FFC000"/>
            </a:solidFill>
          </p:spPr>
          <p:txBody>
            <a:bodyPr/>
            <a:lstStyle/>
            <a:p>
              <a:endParaRPr lang="en-US"/>
            </a:p>
          </p:txBody>
        </p:sp>
        <p:sp>
          <p:nvSpPr>
            <p:cNvPr id="24" name="TextBox 24"/>
            <p:cNvSpPr txBox="1"/>
            <p:nvPr/>
          </p:nvSpPr>
          <p:spPr>
            <a:xfrm>
              <a:off x="0" y="-9525"/>
              <a:ext cx="4321831" cy="357878"/>
            </a:xfrm>
            <a:prstGeom prst="rect">
              <a:avLst/>
            </a:prstGeom>
          </p:spPr>
          <p:txBody>
            <a:bodyPr lIns="50800" tIns="50800" rIns="50800" bIns="50800" rtlCol="0" anchor="ctr"/>
            <a:lstStyle/>
            <a:p>
              <a:pPr algn="ctr">
                <a:lnSpc>
                  <a:spcPts val="1980"/>
                </a:lnSpc>
              </a:pPr>
              <a:endParaRPr/>
            </a:p>
          </p:txBody>
        </p:sp>
      </p:grpSp>
      <p:grpSp>
        <p:nvGrpSpPr>
          <p:cNvPr id="25" name="Group 25"/>
          <p:cNvGrpSpPr/>
          <p:nvPr/>
        </p:nvGrpSpPr>
        <p:grpSpPr>
          <a:xfrm>
            <a:off x="1081764" y="6257945"/>
            <a:ext cx="16409454" cy="1322652"/>
            <a:chOff x="0" y="0"/>
            <a:chExt cx="4321831" cy="348353"/>
          </a:xfrm>
        </p:grpSpPr>
        <p:sp>
          <p:nvSpPr>
            <p:cNvPr id="26" name="Freeform 26"/>
            <p:cNvSpPr/>
            <p:nvPr/>
          </p:nvSpPr>
          <p:spPr>
            <a:xfrm>
              <a:off x="0" y="0"/>
              <a:ext cx="4321832" cy="348353"/>
            </a:xfrm>
            <a:custGeom>
              <a:avLst/>
              <a:gdLst/>
              <a:ahLst/>
              <a:cxnLst/>
              <a:rect l="l" t="t" r="r" b="b"/>
              <a:pathLst>
                <a:path w="4321832" h="348353">
                  <a:moveTo>
                    <a:pt x="16041" y="0"/>
                  </a:moveTo>
                  <a:lnTo>
                    <a:pt x="4305791" y="0"/>
                  </a:lnTo>
                  <a:cubicBezTo>
                    <a:pt x="4310045" y="0"/>
                    <a:pt x="4314125" y="1690"/>
                    <a:pt x="4317133" y="4698"/>
                  </a:cubicBezTo>
                  <a:cubicBezTo>
                    <a:pt x="4320141" y="7707"/>
                    <a:pt x="4321832" y="11787"/>
                    <a:pt x="4321832" y="16041"/>
                  </a:cubicBezTo>
                  <a:lnTo>
                    <a:pt x="4321832" y="332312"/>
                  </a:lnTo>
                  <a:cubicBezTo>
                    <a:pt x="4321832" y="341171"/>
                    <a:pt x="4314650" y="348353"/>
                    <a:pt x="4305791" y="348353"/>
                  </a:cubicBezTo>
                  <a:lnTo>
                    <a:pt x="16041" y="348353"/>
                  </a:lnTo>
                  <a:cubicBezTo>
                    <a:pt x="7182" y="348353"/>
                    <a:pt x="0" y="341171"/>
                    <a:pt x="0" y="332312"/>
                  </a:cubicBezTo>
                  <a:lnTo>
                    <a:pt x="0" y="16041"/>
                  </a:lnTo>
                  <a:cubicBezTo>
                    <a:pt x="0" y="7182"/>
                    <a:pt x="7182" y="0"/>
                    <a:pt x="16041" y="0"/>
                  </a:cubicBezTo>
                  <a:close/>
                </a:path>
              </a:pathLst>
            </a:custGeom>
            <a:solidFill>
              <a:srgbClr val="FFC000"/>
            </a:solidFill>
          </p:spPr>
          <p:txBody>
            <a:bodyPr/>
            <a:lstStyle/>
            <a:p>
              <a:endParaRPr lang="en-US"/>
            </a:p>
          </p:txBody>
        </p:sp>
        <p:sp>
          <p:nvSpPr>
            <p:cNvPr id="27" name="TextBox 27"/>
            <p:cNvSpPr txBox="1"/>
            <p:nvPr/>
          </p:nvSpPr>
          <p:spPr>
            <a:xfrm>
              <a:off x="0" y="-9525"/>
              <a:ext cx="4321831" cy="357878"/>
            </a:xfrm>
            <a:prstGeom prst="rect">
              <a:avLst/>
            </a:prstGeom>
          </p:spPr>
          <p:txBody>
            <a:bodyPr lIns="50800" tIns="50800" rIns="50800" bIns="50800" rtlCol="0" anchor="ctr"/>
            <a:lstStyle/>
            <a:p>
              <a:pPr algn="ctr">
                <a:lnSpc>
                  <a:spcPts val="1980"/>
                </a:lnSpc>
              </a:pPr>
              <a:endParaRPr/>
            </a:p>
          </p:txBody>
        </p:sp>
      </p:grpSp>
      <p:grpSp>
        <p:nvGrpSpPr>
          <p:cNvPr id="28" name="Group 28"/>
          <p:cNvGrpSpPr/>
          <p:nvPr/>
        </p:nvGrpSpPr>
        <p:grpSpPr>
          <a:xfrm>
            <a:off x="1081808" y="7590122"/>
            <a:ext cx="16409454" cy="1081634"/>
            <a:chOff x="0" y="0"/>
            <a:chExt cx="4321831" cy="284875"/>
          </a:xfrm>
        </p:grpSpPr>
        <p:sp>
          <p:nvSpPr>
            <p:cNvPr id="29" name="Freeform 29"/>
            <p:cNvSpPr/>
            <p:nvPr/>
          </p:nvSpPr>
          <p:spPr>
            <a:xfrm>
              <a:off x="0" y="0"/>
              <a:ext cx="4321832" cy="284875"/>
            </a:xfrm>
            <a:custGeom>
              <a:avLst/>
              <a:gdLst/>
              <a:ahLst/>
              <a:cxnLst/>
              <a:rect l="l" t="t" r="r" b="b"/>
              <a:pathLst>
                <a:path w="4321832" h="284875">
                  <a:moveTo>
                    <a:pt x="14154" y="0"/>
                  </a:moveTo>
                  <a:lnTo>
                    <a:pt x="4307678" y="0"/>
                  </a:lnTo>
                  <a:cubicBezTo>
                    <a:pt x="4311431" y="0"/>
                    <a:pt x="4315032" y="1491"/>
                    <a:pt x="4317686" y="4146"/>
                  </a:cubicBezTo>
                  <a:cubicBezTo>
                    <a:pt x="4320340" y="6800"/>
                    <a:pt x="4321832" y="10400"/>
                    <a:pt x="4321832" y="14154"/>
                  </a:cubicBezTo>
                  <a:lnTo>
                    <a:pt x="4321832" y="270721"/>
                  </a:lnTo>
                  <a:cubicBezTo>
                    <a:pt x="4321832" y="278538"/>
                    <a:pt x="4315495" y="284875"/>
                    <a:pt x="4307678" y="284875"/>
                  </a:cubicBezTo>
                  <a:lnTo>
                    <a:pt x="14154" y="284875"/>
                  </a:lnTo>
                  <a:cubicBezTo>
                    <a:pt x="6337" y="284875"/>
                    <a:pt x="0" y="278538"/>
                    <a:pt x="0" y="270721"/>
                  </a:cubicBezTo>
                  <a:lnTo>
                    <a:pt x="0" y="14154"/>
                  </a:lnTo>
                  <a:cubicBezTo>
                    <a:pt x="0" y="6337"/>
                    <a:pt x="6337" y="0"/>
                    <a:pt x="14154" y="0"/>
                  </a:cubicBezTo>
                  <a:close/>
                </a:path>
              </a:pathLst>
            </a:custGeom>
            <a:solidFill>
              <a:srgbClr val="FFC000"/>
            </a:solidFill>
          </p:spPr>
          <p:txBody>
            <a:bodyPr/>
            <a:lstStyle/>
            <a:p>
              <a:endParaRPr lang="en-US"/>
            </a:p>
          </p:txBody>
        </p:sp>
        <p:sp>
          <p:nvSpPr>
            <p:cNvPr id="30" name="TextBox 30"/>
            <p:cNvSpPr txBox="1"/>
            <p:nvPr/>
          </p:nvSpPr>
          <p:spPr>
            <a:xfrm>
              <a:off x="0" y="-9525"/>
              <a:ext cx="4321831" cy="294400"/>
            </a:xfrm>
            <a:prstGeom prst="rect">
              <a:avLst/>
            </a:prstGeom>
          </p:spPr>
          <p:txBody>
            <a:bodyPr lIns="50800" tIns="50800" rIns="50800" bIns="50800" rtlCol="0" anchor="ctr"/>
            <a:lstStyle/>
            <a:p>
              <a:pPr algn="ctr">
                <a:lnSpc>
                  <a:spcPts val="1980"/>
                </a:lnSpc>
              </a:pPr>
              <a:endParaRPr/>
            </a:p>
          </p:txBody>
        </p:sp>
      </p:grpSp>
      <p:graphicFrame>
        <p:nvGraphicFramePr>
          <p:cNvPr id="31" name="Table 31"/>
          <p:cNvGraphicFramePr>
            <a:graphicFrameLocks noGrp="1"/>
          </p:cNvGraphicFramePr>
          <p:nvPr/>
        </p:nvGraphicFramePr>
        <p:xfrm>
          <a:off x="1028700" y="3090106"/>
          <a:ext cx="16457756" cy="5562600"/>
        </p:xfrm>
        <a:graphic>
          <a:graphicData uri="http://schemas.openxmlformats.org/drawingml/2006/table">
            <a:tbl>
              <a:tblPr/>
              <a:tblGrid>
                <a:gridCol w="2910289">
                  <a:extLst>
                    <a:ext uri="{9D8B030D-6E8A-4147-A177-3AD203B41FA5}">
                      <a16:colId xmlns:a16="http://schemas.microsoft.com/office/drawing/2014/main" val="20000"/>
                    </a:ext>
                  </a:extLst>
                </a:gridCol>
                <a:gridCol w="2721176">
                  <a:extLst>
                    <a:ext uri="{9D8B030D-6E8A-4147-A177-3AD203B41FA5}">
                      <a16:colId xmlns:a16="http://schemas.microsoft.com/office/drawing/2014/main" val="20001"/>
                    </a:ext>
                  </a:extLst>
                </a:gridCol>
                <a:gridCol w="2721176">
                  <a:extLst>
                    <a:ext uri="{9D8B030D-6E8A-4147-A177-3AD203B41FA5}">
                      <a16:colId xmlns:a16="http://schemas.microsoft.com/office/drawing/2014/main" val="20002"/>
                    </a:ext>
                  </a:extLst>
                </a:gridCol>
                <a:gridCol w="2721176">
                  <a:extLst>
                    <a:ext uri="{9D8B030D-6E8A-4147-A177-3AD203B41FA5}">
                      <a16:colId xmlns:a16="http://schemas.microsoft.com/office/drawing/2014/main" val="20003"/>
                    </a:ext>
                  </a:extLst>
                </a:gridCol>
                <a:gridCol w="2721176">
                  <a:extLst>
                    <a:ext uri="{9D8B030D-6E8A-4147-A177-3AD203B41FA5}">
                      <a16:colId xmlns:a16="http://schemas.microsoft.com/office/drawing/2014/main" val="20004"/>
                    </a:ext>
                  </a:extLst>
                </a:gridCol>
                <a:gridCol w="2662763">
                  <a:extLst>
                    <a:ext uri="{9D8B030D-6E8A-4147-A177-3AD203B41FA5}">
                      <a16:colId xmlns:a16="http://schemas.microsoft.com/office/drawing/2014/main" val="20005"/>
                    </a:ext>
                  </a:extLst>
                </a:gridCol>
              </a:tblGrid>
              <a:tr h="590550">
                <a:tc>
                  <a:txBody>
                    <a:bodyPr/>
                    <a:lstStyle/>
                    <a:p>
                      <a:pPr algn="ctr">
                        <a:lnSpc>
                          <a:spcPts val="3119"/>
                        </a:lnSpc>
                        <a:defRPr/>
                      </a:pPr>
                      <a:r>
                        <a:rPr lang="ar-EG" sz="2599" b="1">
                          <a:solidFill>
                            <a:srgbClr val="000000"/>
                          </a:solidFill>
                          <a:latin typeface="Almarai Bold"/>
                          <a:ea typeface="Almarai Bold"/>
                          <a:cs typeface="Almarai Bold"/>
                          <a:sym typeface="Almarai Bold"/>
                          <a:rtl/>
                        </a:rPr>
                        <a:t>يوتيوب</a:t>
                      </a:r>
                      <a:endParaRPr lang="en-US" sz="1100"/>
                    </a:p>
                  </a:txBody>
                  <a:tcPr marL="0" marR="0" marT="0" marB="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3119"/>
                        </a:lnSpc>
                        <a:defRPr/>
                      </a:pPr>
                      <a:r>
                        <a:rPr lang="ar-EG" sz="2599" b="1">
                          <a:solidFill>
                            <a:srgbClr val="000000"/>
                          </a:solidFill>
                          <a:latin typeface="Almarai Bold"/>
                          <a:ea typeface="Almarai Bold"/>
                          <a:cs typeface="Almarai Bold"/>
                          <a:sym typeface="Almarai Bold"/>
                          <a:rtl/>
                        </a:rPr>
                        <a:t>قوقل</a:t>
                      </a:r>
                      <a:r>
                        <a:rPr lang="en-US" sz="2599" b="1">
                          <a:solidFill>
                            <a:srgbClr val="000000"/>
                          </a:solidFill>
                          <a:latin typeface="Almarai Bold"/>
                          <a:ea typeface="Almarai Bold"/>
                          <a:cs typeface="Almarai Bold"/>
                          <a:sym typeface="Almarai Bold"/>
                        </a:rPr>
                        <a:t> + </a:t>
                      </a:r>
                      <a:endParaRPr lang="en-US" sz="1100"/>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3119"/>
                        </a:lnSpc>
                        <a:defRPr/>
                      </a:pPr>
                      <a:r>
                        <a:rPr lang="ar-EG" sz="2599" b="1">
                          <a:solidFill>
                            <a:srgbClr val="000000"/>
                          </a:solidFill>
                          <a:latin typeface="Almarai Bold"/>
                          <a:ea typeface="Almarai Bold"/>
                          <a:cs typeface="Almarai Bold"/>
                          <a:sym typeface="Almarai Bold"/>
                          <a:rtl/>
                        </a:rPr>
                        <a:t>لينكدن</a:t>
                      </a:r>
                      <a:endParaRPr lang="en-US" sz="1100"/>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3119"/>
                        </a:lnSpc>
                        <a:defRPr/>
                      </a:pPr>
                      <a:r>
                        <a:rPr lang="ar-EG" sz="2599" b="1">
                          <a:solidFill>
                            <a:srgbClr val="000000"/>
                          </a:solidFill>
                          <a:latin typeface="Almarai Bold"/>
                          <a:ea typeface="Almarai Bold"/>
                          <a:cs typeface="Almarai Bold"/>
                          <a:sym typeface="Almarai Bold"/>
                          <a:rtl/>
                        </a:rPr>
                        <a:t>إكس</a:t>
                      </a:r>
                      <a:endParaRPr lang="en-US" sz="1100"/>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3119"/>
                        </a:lnSpc>
                        <a:defRPr/>
                      </a:pPr>
                      <a:r>
                        <a:rPr lang="ar-EG" sz="2599" b="1">
                          <a:solidFill>
                            <a:srgbClr val="000000"/>
                          </a:solidFill>
                          <a:latin typeface="Almarai Bold"/>
                          <a:ea typeface="Almarai Bold"/>
                          <a:cs typeface="Almarai Bold"/>
                          <a:sym typeface="Almarai Bold"/>
                          <a:rtl/>
                        </a:rPr>
                        <a:t>فيس بوك</a:t>
                      </a:r>
                      <a:endParaRPr lang="en-US" sz="1100"/>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3119"/>
                        </a:lnSpc>
                        <a:defRPr/>
                      </a:pPr>
                      <a:r>
                        <a:rPr lang="ar-EG" sz="2599" b="1">
                          <a:solidFill>
                            <a:srgbClr val="000000"/>
                          </a:solidFill>
                          <a:latin typeface="Almarai Bold"/>
                          <a:ea typeface="Almarai Bold"/>
                          <a:cs typeface="Almarai Bold"/>
                          <a:sym typeface="Almarai Bold"/>
                          <a:rtl/>
                        </a:rPr>
                        <a:t>الوسيلة</a:t>
                      </a:r>
                      <a:endParaRPr lang="en-US" sz="1100"/>
                    </a:p>
                  </a:txBody>
                  <a:tcPr marL="0" marR="0" marT="0" marB="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3875">
                <a:tc>
                  <a:txBody>
                    <a:bodyPr/>
                    <a:lstStyle/>
                    <a:p>
                      <a:pPr algn="ctr">
                        <a:lnSpc>
                          <a:spcPts val="2759"/>
                        </a:lnSpc>
                        <a:defRPr/>
                      </a:pPr>
                      <a:r>
                        <a:rPr lang="en-US" sz="2299" b="1">
                          <a:solidFill>
                            <a:srgbClr val="000000"/>
                          </a:solidFill>
                          <a:latin typeface="Almarai Bold"/>
                          <a:ea typeface="Almarai Bold"/>
                          <a:cs typeface="Almarai Bold"/>
                          <a:sym typeface="Almarai Bold"/>
                        </a:rPr>
                        <a:t>B2C</a:t>
                      </a:r>
                      <a:endParaRPr lang="en-US" sz="1100"/>
                    </a:p>
                  </a:txBody>
                  <a:tcPr marL="0" marR="0" marT="0" marB="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2759"/>
                        </a:lnSpc>
                        <a:defRPr/>
                      </a:pPr>
                      <a:r>
                        <a:rPr lang="en-US" sz="2299" b="1">
                          <a:solidFill>
                            <a:srgbClr val="000000"/>
                          </a:solidFill>
                          <a:latin typeface="Almarai Bold"/>
                          <a:ea typeface="Almarai Bold"/>
                          <a:cs typeface="Almarai Bold"/>
                          <a:sym typeface="Almarai Bold"/>
                        </a:rPr>
                        <a:t>B2C</a:t>
                      </a:r>
                      <a:endParaRPr lang="en-US" sz="1100"/>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2759"/>
                        </a:lnSpc>
                        <a:defRPr/>
                      </a:pPr>
                      <a:r>
                        <a:rPr lang="en-US" sz="2299" b="1">
                          <a:solidFill>
                            <a:srgbClr val="000000"/>
                          </a:solidFill>
                          <a:latin typeface="Almarai Bold"/>
                          <a:ea typeface="Almarai Bold"/>
                          <a:cs typeface="Almarai Bold"/>
                          <a:sym typeface="Almarai Bold"/>
                        </a:rPr>
                        <a:t>B2B</a:t>
                      </a:r>
                      <a:endParaRPr lang="en-US" sz="1100"/>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2759"/>
                        </a:lnSpc>
                        <a:defRPr/>
                      </a:pPr>
                      <a:r>
                        <a:rPr lang="en-US" sz="2299" b="1">
                          <a:solidFill>
                            <a:srgbClr val="000000"/>
                          </a:solidFill>
                          <a:latin typeface="Almarai Bold"/>
                          <a:ea typeface="Almarai Bold"/>
                          <a:cs typeface="Almarai Bold"/>
                          <a:sym typeface="Almarai Bold"/>
                        </a:rPr>
                        <a:t>B2B – B2C</a:t>
                      </a:r>
                      <a:endParaRPr lang="en-US" sz="1100"/>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2759"/>
                        </a:lnSpc>
                        <a:defRPr/>
                      </a:pPr>
                      <a:r>
                        <a:rPr lang="en-US" sz="2299" b="1">
                          <a:solidFill>
                            <a:srgbClr val="000000"/>
                          </a:solidFill>
                          <a:latin typeface="Almarai Bold"/>
                          <a:ea typeface="Almarai Bold"/>
                          <a:cs typeface="Almarai Bold"/>
                          <a:sym typeface="Almarai Bold"/>
                        </a:rPr>
                        <a:t>B2C</a:t>
                      </a:r>
                      <a:endParaRPr lang="en-US" sz="1100"/>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2759"/>
                        </a:lnSpc>
                        <a:defRPr/>
                      </a:pPr>
                      <a:r>
                        <a:rPr lang="ar-EG" sz="2299" b="1">
                          <a:solidFill>
                            <a:srgbClr val="000000"/>
                          </a:solidFill>
                          <a:latin typeface="Almarai Bold"/>
                          <a:ea typeface="Almarai Bold"/>
                          <a:cs typeface="Almarai Bold"/>
                          <a:sym typeface="Almarai Bold"/>
                          <a:rtl/>
                        </a:rPr>
                        <a:t>القطاع المستهدف</a:t>
                      </a:r>
                      <a:r>
                        <a:rPr lang="en-US" sz="2299" b="1">
                          <a:solidFill>
                            <a:srgbClr val="000000"/>
                          </a:solidFill>
                          <a:latin typeface="Almarai Bold"/>
                          <a:ea typeface="Almarai Bold"/>
                          <a:cs typeface="Almarai Bold"/>
                          <a:sym typeface="Almarai Bold"/>
                        </a:rPr>
                        <a:t> </a:t>
                      </a:r>
                      <a:endParaRPr lang="en-US" sz="1100"/>
                    </a:p>
                  </a:txBody>
                  <a:tcPr marL="0" marR="0" marT="0" marB="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42950">
                <a:tc>
                  <a:txBody>
                    <a:bodyPr/>
                    <a:lstStyle/>
                    <a:p>
                      <a:pPr algn="ctr" rtl="1">
                        <a:lnSpc>
                          <a:spcPts val="2399"/>
                        </a:lnSpc>
                        <a:defRPr/>
                      </a:pPr>
                      <a:r>
                        <a:rPr lang="ar-EG" sz="1999" b="1">
                          <a:solidFill>
                            <a:srgbClr val="000000"/>
                          </a:solidFill>
                          <a:latin typeface="Almarai Bold"/>
                          <a:ea typeface="Almarai Bold"/>
                          <a:cs typeface="Almarai Bold"/>
                          <a:sym typeface="Almarai Bold"/>
                          <a:rtl/>
                        </a:rPr>
                        <a:t>مشاركة المعلومات و مقاطع التسلية.</a:t>
                      </a:r>
                      <a:endParaRPr lang="en-US" sz="1100"/>
                    </a:p>
                  </a:txBody>
                  <a:tcPr marL="0" marR="0" marT="0" marB="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2399"/>
                        </a:lnSpc>
                        <a:defRPr/>
                      </a:pPr>
                      <a:r>
                        <a:rPr lang="ar-EG" sz="1999" b="1">
                          <a:solidFill>
                            <a:srgbClr val="000000"/>
                          </a:solidFill>
                          <a:latin typeface="Almarai Bold"/>
                          <a:ea typeface="Almarai Bold"/>
                          <a:cs typeface="Almarai Bold"/>
                          <a:sym typeface="Almarai Bold"/>
                          <a:rtl/>
                        </a:rPr>
                        <a:t>مشاركة الصور والأخبار والقصص</a:t>
                      </a:r>
                      <a:endParaRPr lang="en-US" sz="1100"/>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2399"/>
                        </a:lnSpc>
                        <a:defRPr/>
                      </a:pPr>
                      <a:r>
                        <a:rPr lang="ar-EG" sz="1999" b="1">
                          <a:solidFill>
                            <a:srgbClr val="000000"/>
                          </a:solidFill>
                          <a:latin typeface="Almarai Bold"/>
                          <a:ea typeface="Almarai Bold"/>
                          <a:cs typeface="Almarai Bold"/>
                          <a:sym typeface="Almarai Bold"/>
                          <a:rtl/>
                        </a:rPr>
                        <a:t>مشاركة نجاح وأخبار الشركات</a:t>
                      </a:r>
                      <a:endParaRPr lang="en-US" sz="1100"/>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2399"/>
                        </a:lnSpc>
                        <a:defRPr/>
                      </a:pPr>
                      <a:r>
                        <a:rPr lang="ar-EG" sz="1999" b="1">
                          <a:solidFill>
                            <a:srgbClr val="000000"/>
                          </a:solidFill>
                          <a:latin typeface="Almarai Bold"/>
                          <a:ea typeface="Almarai Bold"/>
                          <a:cs typeface="Almarai Bold"/>
                          <a:sym typeface="Almarai Bold"/>
                          <a:rtl/>
                        </a:rPr>
                        <a:t>مشاركة الصور والأخبار والقصص</a:t>
                      </a:r>
                      <a:endParaRPr lang="en-US" sz="1100"/>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2399"/>
                        </a:lnSpc>
                        <a:defRPr/>
                      </a:pPr>
                      <a:r>
                        <a:rPr lang="ar-EG" sz="1999" b="1">
                          <a:solidFill>
                            <a:srgbClr val="000000"/>
                          </a:solidFill>
                          <a:latin typeface="Almarai Bold"/>
                          <a:ea typeface="Almarai Bold"/>
                          <a:cs typeface="Almarai Bold"/>
                          <a:sym typeface="Almarai Bold"/>
                          <a:rtl/>
                        </a:rPr>
                        <a:t>مشاركة الصور والأخبار والقصص</a:t>
                      </a:r>
                      <a:endParaRPr lang="en-US" sz="1100"/>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2759"/>
                        </a:lnSpc>
                        <a:defRPr/>
                      </a:pPr>
                      <a:r>
                        <a:rPr lang="ar-EG" sz="2299" b="1">
                          <a:solidFill>
                            <a:srgbClr val="000000"/>
                          </a:solidFill>
                          <a:latin typeface="Almarai Bold"/>
                          <a:ea typeface="Almarai Bold"/>
                          <a:cs typeface="Almarai Bold"/>
                          <a:sym typeface="Almarai Bold"/>
                          <a:rtl/>
                        </a:rPr>
                        <a:t>التركيز على</a:t>
                      </a:r>
                      <a:r>
                        <a:rPr lang="en-US" sz="2299" b="1">
                          <a:solidFill>
                            <a:srgbClr val="000000"/>
                          </a:solidFill>
                          <a:latin typeface="Almarai Bold"/>
                          <a:ea typeface="Almarai Bold"/>
                          <a:cs typeface="Almarai Bold"/>
                          <a:sym typeface="Almarai Bold"/>
                        </a:rPr>
                        <a:t> </a:t>
                      </a:r>
                      <a:endParaRPr lang="en-US" sz="1100"/>
                    </a:p>
                  </a:txBody>
                  <a:tcPr marL="0" marR="0" marT="0" marB="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33500">
                <a:tc>
                  <a:txBody>
                    <a:bodyPr/>
                    <a:lstStyle/>
                    <a:p>
                      <a:pPr algn="ctr">
                        <a:lnSpc>
                          <a:spcPts val="2399"/>
                        </a:lnSpc>
                        <a:defRPr/>
                      </a:pPr>
                      <a:r>
                        <a:rPr lang="ar-EG" sz="1999" b="1">
                          <a:solidFill>
                            <a:srgbClr val="000000"/>
                          </a:solidFill>
                          <a:latin typeface="Almarai Bold"/>
                          <a:ea typeface="Almarai Bold"/>
                          <a:cs typeface="Almarai Bold"/>
                          <a:sym typeface="Almarai Bold"/>
                          <a:rtl/>
                        </a:rPr>
                        <a:t>اشترك وشارك في الأنشطة</a:t>
                      </a:r>
                      <a:r>
                        <a:rPr lang="en-US" sz="1999" b="1">
                          <a:solidFill>
                            <a:srgbClr val="000000"/>
                          </a:solidFill>
                          <a:latin typeface="Almarai Bold"/>
                          <a:ea typeface="Almarai Bold"/>
                          <a:cs typeface="Almarai Bold"/>
                          <a:sym typeface="Almarai Bold"/>
                        </a:rPr>
                        <a:t>.</a:t>
                      </a:r>
                      <a:endParaRPr lang="en-US" sz="1100"/>
                    </a:p>
                  </a:txBody>
                  <a:tcPr marL="0" marR="0" marT="0" marB="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2399"/>
                        </a:lnSpc>
                        <a:defRPr/>
                      </a:pPr>
                      <a:r>
                        <a:rPr lang="ar-EG" sz="1999" b="1">
                          <a:solidFill>
                            <a:srgbClr val="000000"/>
                          </a:solidFill>
                          <a:latin typeface="Almarai Bold"/>
                          <a:ea typeface="Almarai Bold"/>
                          <a:cs typeface="Almarai Bold"/>
                          <a:sym typeface="Almarai Bold"/>
                          <a:rtl/>
                        </a:rPr>
                        <a:t>مشاركة </a:t>
                      </a:r>
                      <a:r>
                        <a:rPr lang="en-US" sz="1999" b="1">
                          <a:solidFill>
                            <a:srgbClr val="000000"/>
                          </a:solidFill>
                          <a:latin typeface="Almarai Bold"/>
                          <a:ea typeface="Almarai Bold"/>
                          <a:cs typeface="Almarai Bold"/>
                          <a:sym typeface="Almarai Bold"/>
                        </a:rPr>
                        <a:t>Likes</a:t>
                      </a:r>
                      <a:r>
                        <a:rPr lang="ar-EG" sz="1999" b="1">
                          <a:solidFill>
                            <a:srgbClr val="000000"/>
                          </a:solidFill>
                          <a:latin typeface="Almarai Bold"/>
                          <a:ea typeface="Almarai Bold"/>
                          <a:cs typeface="Almarai Bold"/>
                          <a:sym typeface="Almarai Bold"/>
                          <a:rtl/>
                        </a:rPr>
                        <a:t>  وأضافة إلى الأنشطة.</a:t>
                      </a:r>
                      <a:endParaRPr lang="en-US" sz="1100"/>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2399"/>
                        </a:lnSpc>
                        <a:defRPr/>
                      </a:pPr>
                      <a:r>
                        <a:rPr lang="en-US" sz="1999" b="1">
                          <a:solidFill>
                            <a:srgbClr val="000000"/>
                          </a:solidFill>
                          <a:latin typeface="Almarai Bold"/>
                          <a:ea typeface="Almarai Bold"/>
                          <a:cs typeface="Almarai Bold"/>
                          <a:sym typeface="Almarai Bold"/>
                        </a:rPr>
                        <a:t>Likes</a:t>
                      </a:r>
                      <a:r>
                        <a:rPr lang="ar-EG" sz="1999" b="1">
                          <a:solidFill>
                            <a:srgbClr val="000000"/>
                          </a:solidFill>
                          <a:latin typeface="Almarai Bold"/>
                          <a:ea typeface="Almarai Bold"/>
                          <a:cs typeface="Almarai Bold"/>
                          <a:sym typeface="Almarai Bold"/>
                          <a:rtl/>
                        </a:rPr>
                        <a:t>  او تعليق على المحتوى </a:t>
                      </a:r>
                      <a:endParaRPr lang="en-US" sz="1100"/>
                    </a:p>
                    <a:p>
                      <a:pPr algn="ctr" rtl="1">
                        <a:lnSpc>
                          <a:spcPts val="2399"/>
                        </a:lnSpc>
                      </a:pPr>
                      <a:r>
                        <a:rPr lang="ar-EG" sz="1999" b="1">
                          <a:solidFill>
                            <a:srgbClr val="000000"/>
                          </a:solidFill>
                          <a:latin typeface="Almarai Bold"/>
                          <a:ea typeface="Almarai Bold"/>
                          <a:cs typeface="Almarai Bold"/>
                          <a:sym typeface="Almarai Bold"/>
                          <a:rtl/>
                        </a:rPr>
                        <a:t>والنقاش والمتابعة للشركة.</a:t>
                      </a:r>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2399"/>
                        </a:lnSpc>
                        <a:defRPr/>
                      </a:pPr>
                      <a:r>
                        <a:rPr lang="ar-EG" sz="1999" b="1">
                          <a:solidFill>
                            <a:srgbClr val="000000"/>
                          </a:solidFill>
                          <a:latin typeface="Almarai Bold"/>
                          <a:ea typeface="Almarai Bold"/>
                          <a:cs typeface="Almarai Bold"/>
                          <a:sym typeface="Almarai Bold"/>
                          <a:rtl/>
                        </a:rPr>
                        <a:t>إعادة التغريدة</a:t>
                      </a:r>
                      <a:endParaRPr lang="en-US" sz="1100"/>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2399"/>
                        </a:lnSpc>
                        <a:defRPr/>
                      </a:pPr>
                      <a:r>
                        <a:rPr lang="en-US" sz="1999" b="1">
                          <a:solidFill>
                            <a:srgbClr val="000000"/>
                          </a:solidFill>
                          <a:latin typeface="Almarai Bold"/>
                          <a:ea typeface="Almarai Bold"/>
                          <a:cs typeface="Almarai Bold"/>
                          <a:sym typeface="Almarai Bold"/>
                        </a:rPr>
                        <a:t>Likes  </a:t>
                      </a:r>
                      <a:r>
                        <a:rPr lang="ar-EG" sz="1999" b="1">
                          <a:solidFill>
                            <a:srgbClr val="000000"/>
                          </a:solidFill>
                          <a:latin typeface="Almarai Bold"/>
                          <a:ea typeface="Almarai Bold"/>
                          <a:cs typeface="Almarai Bold"/>
                          <a:sym typeface="Almarai Bold"/>
                          <a:rtl/>
                        </a:rPr>
                        <a:t>او تعليق على المحتوى</a:t>
                      </a:r>
                      <a:r>
                        <a:rPr lang="en-US" sz="1999" b="1">
                          <a:solidFill>
                            <a:srgbClr val="000000"/>
                          </a:solidFill>
                          <a:latin typeface="Almarai Bold"/>
                          <a:ea typeface="Almarai Bold"/>
                          <a:cs typeface="Almarai Bold"/>
                          <a:sym typeface="Almarai Bold"/>
                        </a:rPr>
                        <a:t> </a:t>
                      </a:r>
                      <a:endParaRPr lang="en-US" sz="1100"/>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2759"/>
                        </a:lnSpc>
                        <a:defRPr/>
                      </a:pPr>
                      <a:r>
                        <a:rPr lang="ar-EG" sz="2299" b="1">
                          <a:solidFill>
                            <a:srgbClr val="000000"/>
                          </a:solidFill>
                          <a:latin typeface="Almarai Bold"/>
                          <a:ea typeface="Almarai Bold"/>
                          <a:cs typeface="Almarai Bold"/>
                          <a:sym typeface="Almarai Bold"/>
                          <a:rtl/>
                        </a:rPr>
                        <a:t>التغذية الراجعة وفرصة التواصل</a:t>
                      </a:r>
                      <a:endParaRPr lang="en-US" sz="1100"/>
                    </a:p>
                  </a:txBody>
                  <a:tcPr marL="0" marR="0" marT="0" marB="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33500">
                <a:tc>
                  <a:txBody>
                    <a:bodyPr/>
                    <a:lstStyle/>
                    <a:p>
                      <a:pPr algn="ctr" rtl="1">
                        <a:lnSpc>
                          <a:spcPts val="2399"/>
                        </a:lnSpc>
                        <a:defRPr/>
                      </a:pPr>
                      <a:r>
                        <a:rPr lang="ar-EG" sz="1999" b="1">
                          <a:solidFill>
                            <a:srgbClr val="000000"/>
                          </a:solidFill>
                          <a:latin typeface="Almarai Bold"/>
                          <a:ea typeface="Almarai Bold"/>
                          <a:cs typeface="Almarai Bold"/>
                          <a:sym typeface="Almarai Bold"/>
                          <a:rtl/>
                        </a:rPr>
                        <a:t>ربط مباشر من خلال المحتوى المعروض</a:t>
                      </a:r>
                      <a:endParaRPr lang="en-US" sz="1100"/>
                    </a:p>
                  </a:txBody>
                  <a:tcPr marL="0" marR="0" marT="0" marB="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2399"/>
                        </a:lnSpc>
                        <a:defRPr/>
                      </a:pPr>
                      <a:r>
                        <a:rPr lang="ar-EG" sz="1999" b="1">
                          <a:solidFill>
                            <a:srgbClr val="000000"/>
                          </a:solidFill>
                          <a:latin typeface="Almarai Bold"/>
                          <a:ea typeface="Almarai Bold"/>
                          <a:cs typeface="Almarai Bold"/>
                          <a:sym typeface="Almarai Bold"/>
                          <a:rtl/>
                        </a:rPr>
                        <a:t>ربط مباشر من خلال المحتوى المعروض</a:t>
                      </a:r>
                      <a:endParaRPr lang="en-US" sz="1100"/>
                    </a:p>
                    <a:p>
                      <a:pPr algn="ctr" rtl="1">
                        <a:lnSpc>
                          <a:spcPts val="2399"/>
                        </a:lnSpc>
                      </a:pPr>
                      <a:r>
                        <a:rPr lang="ar-EG" sz="1999" b="1">
                          <a:solidFill>
                            <a:srgbClr val="000000"/>
                          </a:solidFill>
                          <a:latin typeface="Almarai Bold"/>
                          <a:ea typeface="Almarai Bold"/>
                          <a:cs typeface="Almarai Bold"/>
                          <a:sym typeface="Almarai Bold"/>
                          <a:rtl/>
                        </a:rPr>
                        <a:t>+ تأثير على نتائج بحث قوقل</a:t>
                      </a:r>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2399"/>
                        </a:lnSpc>
                        <a:defRPr/>
                      </a:pPr>
                      <a:r>
                        <a:rPr lang="ar-EG" sz="1999" b="1">
                          <a:solidFill>
                            <a:srgbClr val="000000"/>
                          </a:solidFill>
                          <a:latin typeface="Almarai Bold"/>
                          <a:ea typeface="Almarai Bold"/>
                          <a:cs typeface="Almarai Bold"/>
                          <a:sym typeface="Almarai Bold"/>
                          <a:rtl/>
                        </a:rPr>
                        <a:t>ربط مباشر من خلال المحتوى المعروض</a:t>
                      </a:r>
                      <a:endParaRPr lang="en-US" sz="1100"/>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2399"/>
                        </a:lnSpc>
                        <a:defRPr/>
                      </a:pPr>
                      <a:r>
                        <a:rPr lang="ar-EG" sz="1999" b="1">
                          <a:solidFill>
                            <a:srgbClr val="000000"/>
                          </a:solidFill>
                          <a:latin typeface="Almarai Bold"/>
                          <a:ea typeface="Almarai Bold"/>
                          <a:cs typeface="Almarai Bold"/>
                          <a:sym typeface="Almarai Bold"/>
                          <a:rtl/>
                        </a:rPr>
                        <a:t>ربط مباشر من خلال المحتوى المعروض</a:t>
                      </a:r>
                      <a:endParaRPr lang="en-US" sz="1100"/>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2519"/>
                        </a:lnSpc>
                        <a:defRPr/>
                      </a:pPr>
                      <a:r>
                        <a:rPr lang="ar-EG" sz="2099" b="1">
                          <a:solidFill>
                            <a:srgbClr val="000000"/>
                          </a:solidFill>
                          <a:latin typeface="Almarai Bold"/>
                          <a:ea typeface="Almarai Bold"/>
                          <a:cs typeface="Almarai Bold"/>
                          <a:sym typeface="Almarai Bold"/>
                          <a:rtl/>
                        </a:rPr>
                        <a:t>ربط مباشر وتجارة إلكترونية وتطبيق ذكي</a:t>
                      </a:r>
                      <a:endParaRPr lang="en-US" sz="1100"/>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2759"/>
                        </a:lnSpc>
                        <a:defRPr/>
                      </a:pPr>
                      <a:r>
                        <a:rPr lang="ar-EG" sz="2299" b="1">
                          <a:solidFill>
                            <a:srgbClr val="000000"/>
                          </a:solidFill>
                          <a:latin typeface="Almarai Bold"/>
                          <a:ea typeface="Almarai Bold"/>
                          <a:cs typeface="Almarai Bold"/>
                          <a:sym typeface="Almarai Bold"/>
                          <a:rtl/>
                        </a:rPr>
                        <a:t>الأثر على زيارة</a:t>
                      </a:r>
                      <a:endParaRPr lang="en-US" sz="1100"/>
                    </a:p>
                    <a:p>
                      <a:pPr algn="ctr">
                        <a:lnSpc>
                          <a:spcPts val="2759"/>
                        </a:lnSpc>
                      </a:pPr>
                      <a:r>
                        <a:rPr lang="en-US" sz="2299" b="1">
                          <a:solidFill>
                            <a:srgbClr val="000000"/>
                          </a:solidFill>
                          <a:latin typeface="Almarai Bold"/>
                          <a:ea typeface="Almarai Bold"/>
                          <a:cs typeface="Almarai Bold"/>
                          <a:sym typeface="Almarai Bold"/>
                        </a:rPr>
                        <a:t> </a:t>
                      </a:r>
                      <a:r>
                        <a:rPr lang="ar-EG" sz="2299" b="1">
                          <a:solidFill>
                            <a:srgbClr val="000000"/>
                          </a:solidFill>
                          <a:latin typeface="Almarai Bold"/>
                          <a:ea typeface="Almarai Bold"/>
                          <a:cs typeface="Almarai Bold"/>
                          <a:sym typeface="Almarai Bold"/>
                          <a:rtl/>
                        </a:rPr>
                        <a:t>الموقع</a:t>
                      </a:r>
                    </a:p>
                  </a:txBody>
                  <a:tcPr marL="0" marR="0" marT="0" marB="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38225">
                <a:tc>
                  <a:txBody>
                    <a:bodyPr/>
                    <a:lstStyle/>
                    <a:p>
                      <a:pPr algn="ctr" rtl="1">
                        <a:lnSpc>
                          <a:spcPts val="2399"/>
                        </a:lnSpc>
                        <a:defRPr/>
                      </a:pPr>
                      <a:r>
                        <a:rPr lang="ar-EG" sz="1999" b="1">
                          <a:solidFill>
                            <a:srgbClr val="000000"/>
                          </a:solidFill>
                          <a:latin typeface="Almarai Bold"/>
                          <a:ea typeface="Almarai Bold"/>
                          <a:cs typeface="Almarai Bold"/>
                          <a:sym typeface="Almarai Bold"/>
                          <a:rtl/>
                        </a:rPr>
                        <a:t>إعلانات فيديو</a:t>
                      </a:r>
                      <a:endParaRPr lang="en-US" sz="1100"/>
                    </a:p>
                    <a:p>
                      <a:pPr algn="ctr" rtl="1">
                        <a:lnSpc>
                          <a:spcPts val="2399"/>
                        </a:lnSpc>
                      </a:pPr>
                      <a:r>
                        <a:rPr lang="ar-EG" sz="1999" b="1">
                          <a:solidFill>
                            <a:srgbClr val="000000"/>
                          </a:solidFill>
                          <a:latin typeface="Almarai Bold"/>
                          <a:ea typeface="Almarai Bold"/>
                          <a:cs typeface="Almarai Bold"/>
                          <a:sym typeface="Almarai Bold"/>
                          <a:rtl/>
                        </a:rPr>
                        <a:t>إعلانات تواصل</a:t>
                      </a:r>
                    </a:p>
                    <a:p>
                      <a:pPr algn="ctr" rtl="1">
                        <a:lnSpc>
                          <a:spcPts val="2399"/>
                        </a:lnSpc>
                      </a:pPr>
                      <a:r>
                        <a:rPr lang="ar-EG" sz="1999" b="1">
                          <a:solidFill>
                            <a:srgbClr val="000000"/>
                          </a:solidFill>
                          <a:latin typeface="Almarai Bold"/>
                          <a:ea typeface="Almarai Bold"/>
                          <a:cs typeface="Almarai Bold"/>
                          <a:sym typeface="Almarai Bold"/>
                          <a:rtl/>
                        </a:rPr>
                        <a:t>إعلانات ظهور وعرض</a:t>
                      </a:r>
                    </a:p>
                  </a:txBody>
                  <a:tcPr marL="0" marR="0" marT="0" marB="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2399"/>
                        </a:lnSpc>
                        <a:defRPr/>
                      </a:pPr>
                      <a:r>
                        <a:rPr lang="ar-EG" sz="1999" b="1">
                          <a:solidFill>
                            <a:srgbClr val="000000"/>
                          </a:solidFill>
                          <a:latin typeface="Almarai Bold"/>
                          <a:ea typeface="Almarai Bold"/>
                          <a:cs typeface="Almarai Bold"/>
                          <a:sym typeface="Almarai Bold"/>
                          <a:rtl/>
                        </a:rPr>
                        <a:t>غير متوفر</a:t>
                      </a:r>
                      <a:endParaRPr lang="en-US" sz="1100"/>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rtl="1">
                        <a:lnSpc>
                          <a:spcPts val="2399"/>
                        </a:lnSpc>
                        <a:defRPr/>
                      </a:pPr>
                      <a:r>
                        <a:rPr lang="ar-EG" sz="1999" b="1">
                          <a:solidFill>
                            <a:srgbClr val="000000"/>
                          </a:solidFill>
                          <a:latin typeface="Almarai Bold"/>
                          <a:ea typeface="Almarai Bold"/>
                          <a:cs typeface="Almarai Bold"/>
                          <a:sym typeface="Almarai Bold"/>
                          <a:rtl/>
                        </a:rPr>
                        <a:t>إعلانات لينك دن </a:t>
                      </a:r>
                      <a:endParaRPr lang="en-US" sz="1100"/>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2399"/>
                        </a:lnSpc>
                        <a:defRPr/>
                      </a:pPr>
                      <a:r>
                        <a:rPr lang="ar-EG" sz="1999" b="1">
                          <a:solidFill>
                            <a:srgbClr val="000000"/>
                          </a:solidFill>
                          <a:latin typeface="Almarai Bold"/>
                          <a:ea typeface="Almarai Bold"/>
                          <a:cs typeface="Almarai Bold"/>
                          <a:sym typeface="Almarai Bold"/>
                          <a:rtl/>
                        </a:rPr>
                        <a:t>تغريدات ترويجية</a:t>
                      </a:r>
                      <a:r>
                        <a:rPr lang="en-US" sz="1999" b="1">
                          <a:solidFill>
                            <a:srgbClr val="000000"/>
                          </a:solidFill>
                          <a:latin typeface="Almarai Bold"/>
                          <a:ea typeface="Almarai Bold"/>
                          <a:cs typeface="Almarai Bold"/>
                          <a:sym typeface="Almarai Bold"/>
                        </a:rPr>
                        <a:t> </a:t>
                      </a:r>
                      <a:endParaRPr lang="en-US" sz="1100"/>
                    </a:p>
                    <a:p>
                      <a:pPr algn="ctr">
                        <a:lnSpc>
                          <a:spcPts val="2399"/>
                        </a:lnSpc>
                      </a:pPr>
                      <a:r>
                        <a:rPr lang="ar-EG" sz="1999" b="1">
                          <a:solidFill>
                            <a:srgbClr val="000000"/>
                          </a:solidFill>
                          <a:latin typeface="Almarai Bold"/>
                          <a:ea typeface="Almarai Bold"/>
                          <a:cs typeface="Almarai Bold"/>
                          <a:sym typeface="Almarai Bold"/>
                          <a:rtl/>
                        </a:rPr>
                        <a:t>توجهات ترويجية</a:t>
                      </a:r>
                    </a:p>
                    <a:p>
                      <a:pPr algn="ctr">
                        <a:lnSpc>
                          <a:spcPts val="2399"/>
                        </a:lnSpc>
                      </a:pPr>
                      <a:r>
                        <a:rPr lang="ar-EG" sz="1999" b="1">
                          <a:solidFill>
                            <a:srgbClr val="000000"/>
                          </a:solidFill>
                          <a:latin typeface="Almarai Bold"/>
                          <a:ea typeface="Almarai Bold"/>
                          <a:cs typeface="Almarai Bold"/>
                          <a:sym typeface="Almarai Bold"/>
                          <a:rtl/>
                        </a:rPr>
                        <a:t>حسابات ترويجية</a:t>
                      </a:r>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2399"/>
                        </a:lnSpc>
                        <a:defRPr/>
                      </a:pPr>
                      <a:r>
                        <a:rPr lang="ar-EG" sz="1999" b="1">
                          <a:solidFill>
                            <a:srgbClr val="000000"/>
                          </a:solidFill>
                          <a:latin typeface="Almarai Bold"/>
                          <a:ea typeface="Almarai Bold"/>
                          <a:cs typeface="Almarai Bold"/>
                          <a:sym typeface="Almarai Bold"/>
                          <a:rtl/>
                        </a:rPr>
                        <a:t>إعلانات فيس بوك</a:t>
                      </a:r>
                      <a:endParaRPr lang="en-US" sz="1100"/>
                    </a:p>
                    <a:p>
                      <a:pPr algn="ctr">
                        <a:lnSpc>
                          <a:spcPts val="2399"/>
                        </a:lnSpc>
                      </a:pPr>
                      <a:r>
                        <a:rPr lang="ar-EG" sz="1999" b="1">
                          <a:solidFill>
                            <a:srgbClr val="000000"/>
                          </a:solidFill>
                          <a:latin typeface="Almarai Bold"/>
                          <a:ea typeface="Almarai Bold"/>
                          <a:cs typeface="Almarai Bold"/>
                          <a:sym typeface="Almarai Bold"/>
                          <a:rtl/>
                        </a:rPr>
                        <a:t>إعلاانت مميزة</a:t>
                      </a:r>
                    </a:p>
                    <a:p>
                      <a:pPr algn="ctr">
                        <a:lnSpc>
                          <a:spcPts val="2399"/>
                        </a:lnSpc>
                      </a:pPr>
                      <a:r>
                        <a:rPr lang="ar-EG" sz="1999" b="1">
                          <a:solidFill>
                            <a:srgbClr val="000000"/>
                          </a:solidFill>
                          <a:latin typeface="Almarai Bold"/>
                          <a:ea typeface="Almarai Bold"/>
                          <a:cs typeface="Almarai Bold"/>
                          <a:sym typeface="Almarai Bold"/>
                          <a:rtl/>
                        </a:rPr>
                        <a:t>رعاية</a:t>
                      </a:r>
                      <a:r>
                        <a:rPr lang="en-US" sz="1999" b="1">
                          <a:solidFill>
                            <a:srgbClr val="000000"/>
                          </a:solidFill>
                          <a:latin typeface="Almarai Bold"/>
                          <a:ea typeface="Almarai Bold"/>
                          <a:cs typeface="Almarai Bold"/>
                          <a:sym typeface="Almarai Bold"/>
                        </a:rPr>
                        <a:t> </a:t>
                      </a:r>
                    </a:p>
                  </a:txBody>
                  <a:tcPr marL="0" marR="0" marT="0" marB="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2759"/>
                        </a:lnSpc>
                        <a:defRPr/>
                      </a:pPr>
                      <a:r>
                        <a:rPr lang="ar-EG" sz="2299" b="1">
                          <a:solidFill>
                            <a:srgbClr val="000000"/>
                          </a:solidFill>
                          <a:latin typeface="Almarai Bold"/>
                          <a:ea typeface="Almarai Bold"/>
                          <a:cs typeface="Almarai Bold"/>
                          <a:sym typeface="Almarai Bold"/>
                          <a:rtl/>
                        </a:rPr>
                        <a:t>فرصة الأعلان</a:t>
                      </a:r>
                      <a:r>
                        <a:rPr lang="en-US" sz="2299" b="1">
                          <a:solidFill>
                            <a:srgbClr val="000000"/>
                          </a:solidFill>
                          <a:latin typeface="Almarai Bold"/>
                          <a:ea typeface="Almarai Bold"/>
                          <a:cs typeface="Almarai Bold"/>
                          <a:sym typeface="Almarai Bold"/>
                        </a:rPr>
                        <a:t> </a:t>
                      </a:r>
                      <a:endParaRPr lang="en-US" sz="1100"/>
                    </a:p>
                  </a:txBody>
                  <a:tcPr marL="0" marR="0" marT="0" marB="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15</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298996" y="2152614"/>
            <a:ext cx="529071" cy="737381"/>
          </a:xfrm>
          <a:custGeom>
            <a:avLst/>
            <a:gdLst/>
            <a:ahLst/>
            <a:cxnLst/>
            <a:rect l="l" t="t" r="r" b="b"/>
            <a:pathLst>
              <a:path w="529071" h="737381">
                <a:moveTo>
                  <a:pt x="0" y="0"/>
                </a:moveTo>
                <a:lnTo>
                  <a:pt x="529070" y="0"/>
                </a:lnTo>
                <a:lnTo>
                  <a:pt x="529070" y="737381"/>
                </a:lnTo>
                <a:lnTo>
                  <a:pt x="0" y="737381"/>
                </a:lnTo>
                <a:lnTo>
                  <a:pt x="0" y="0"/>
                </a:lnTo>
                <a:close/>
              </a:path>
            </a:pathLst>
          </a:custGeom>
          <a:blipFill>
            <a:blip r:embed="rId6"/>
            <a:stretch>
              <a:fillRect/>
            </a:stretch>
          </a:blipFill>
        </p:spPr>
        <p:txBody>
          <a:bodyPr/>
          <a:lstStyle/>
          <a:p>
            <a:endParaRPr lang="en-US"/>
          </a:p>
        </p:txBody>
      </p:sp>
      <p:sp>
        <p:nvSpPr>
          <p:cNvPr id="10" name="Freeform 10"/>
          <p:cNvSpPr/>
          <p:nvPr/>
        </p:nvSpPr>
        <p:spPr>
          <a:xfrm>
            <a:off x="3242695" y="2727883"/>
            <a:ext cx="12310431" cy="7047722"/>
          </a:xfrm>
          <a:custGeom>
            <a:avLst/>
            <a:gdLst/>
            <a:ahLst/>
            <a:cxnLst/>
            <a:rect l="l" t="t" r="r" b="b"/>
            <a:pathLst>
              <a:path w="12310431" h="7047722">
                <a:moveTo>
                  <a:pt x="0" y="0"/>
                </a:moveTo>
                <a:lnTo>
                  <a:pt x="12310432" y="0"/>
                </a:lnTo>
                <a:lnTo>
                  <a:pt x="12310432" y="7047722"/>
                </a:lnTo>
                <a:lnTo>
                  <a:pt x="0" y="7047722"/>
                </a:lnTo>
                <a:lnTo>
                  <a:pt x="0" y="0"/>
                </a:lnTo>
                <a:close/>
              </a:path>
            </a:pathLst>
          </a:custGeom>
          <a:blipFill>
            <a:blip r:embed="rId7"/>
            <a:stretch>
              <a:fillRect/>
            </a:stretch>
          </a:blipFill>
        </p:spPr>
        <p:txBody>
          <a:bodyPr/>
          <a:lstStyle/>
          <a:p>
            <a:endParaRPr lang="en-US" dirty="0"/>
          </a:p>
        </p:txBody>
      </p:sp>
      <p:sp>
        <p:nvSpPr>
          <p:cNvPr id="11" name="TextBox 11"/>
          <p:cNvSpPr txBox="1"/>
          <p:nvPr/>
        </p:nvSpPr>
        <p:spPr>
          <a:xfrm>
            <a:off x="7650382" y="2280208"/>
            <a:ext cx="8648613" cy="476250"/>
          </a:xfrm>
          <a:prstGeom prst="rect">
            <a:avLst/>
          </a:prstGeom>
        </p:spPr>
        <p:txBody>
          <a:bodyPr lIns="0" tIns="0" rIns="0" bIns="0" rtlCol="0" anchor="t">
            <a:spAutoFit/>
          </a:bodyPr>
          <a:lstStyle/>
          <a:p>
            <a:pPr algn="ctr" rtl="1">
              <a:lnSpc>
                <a:spcPts val="3646"/>
              </a:lnSpc>
            </a:pPr>
            <a:r>
              <a:rPr lang="ar-EG" sz="3038" b="1">
                <a:solidFill>
                  <a:srgbClr val="000000"/>
                </a:solidFill>
                <a:latin typeface="Almarai Bold"/>
                <a:ea typeface="Almarai Bold"/>
                <a:cs typeface="Almarai Bold"/>
                <a:sym typeface="Almarai Bold"/>
                <a:rtl/>
              </a:rPr>
              <a:t>خطوات إنشاء خطة تسويق تواصل اجتماعي (</a:t>
            </a:r>
            <a:r>
              <a:rPr lang="en-US" sz="3038" b="1">
                <a:solidFill>
                  <a:srgbClr val="000000"/>
                </a:solidFill>
                <a:latin typeface="Almarai Bold"/>
                <a:ea typeface="Almarai Bold"/>
                <a:cs typeface="Almarai Bold"/>
                <a:sym typeface="Almarai Bold"/>
              </a:rPr>
              <a:t>SMM</a:t>
            </a:r>
            <a:r>
              <a:rPr lang="ar-EG" sz="3038" b="1">
                <a:solidFill>
                  <a:srgbClr val="000000"/>
                </a:solidFill>
                <a:latin typeface="Almarai Bold"/>
                <a:ea typeface="Almarai Bold"/>
                <a:cs typeface="Almarai Bold"/>
                <a:sym typeface="Almarai Bold"/>
                <a:rtl/>
              </a:rPr>
              <a:t>)</a:t>
            </a:r>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4" name="TextBox 14"/>
          <p:cNvSpPr txBox="1"/>
          <p:nvPr/>
        </p:nvSpPr>
        <p:spPr>
          <a:xfrm>
            <a:off x="6480876" y="666263"/>
            <a:ext cx="5493813" cy="1057275"/>
          </a:xfrm>
          <a:prstGeom prst="rect">
            <a:avLst/>
          </a:prstGeom>
        </p:spPr>
        <p:txBody>
          <a:bodyPr lIns="0" tIns="0" rIns="0" bIns="0" rtlCol="0" anchor="t">
            <a:spAutoFit/>
          </a:bodyPr>
          <a:lstStyle/>
          <a:p>
            <a:pPr algn="ctr" rtl="1">
              <a:lnSpc>
                <a:spcPts val="4098"/>
              </a:lnSpc>
            </a:pPr>
            <a:r>
              <a:rPr lang="ar-EG" sz="3415" b="1">
                <a:solidFill>
                  <a:srgbClr val="000000"/>
                </a:solidFill>
                <a:latin typeface="Almarai Bold"/>
                <a:ea typeface="Almarai Bold"/>
                <a:cs typeface="Almarai Bold"/>
                <a:sym typeface="Almarai Bold"/>
                <a:rtl/>
              </a:rPr>
              <a:t>التسويق باستخدام وسائل التواصل الاجتماعي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16</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4653283" y="2889995"/>
            <a:ext cx="9149000" cy="5958286"/>
          </a:xfrm>
          <a:custGeom>
            <a:avLst/>
            <a:gdLst/>
            <a:ahLst/>
            <a:cxnLst/>
            <a:rect l="l" t="t" r="r" b="b"/>
            <a:pathLst>
              <a:path w="9149000" h="5958286">
                <a:moveTo>
                  <a:pt x="0" y="0"/>
                </a:moveTo>
                <a:lnTo>
                  <a:pt x="9149000" y="0"/>
                </a:lnTo>
                <a:lnTo>
                  <a:pt x="9149000" y="5958286"/>
                </a:lnTo>
                <a:lnTo>
                  <a:pt x="0" y="5958286"/>
                </a:lnTo>
                <a:lnTo>
                  <a:pt x="0" y="0"/>
                </a:lnTo>
                <a:close/>
              </a:path>
            </a:pathLst>
          </a:custGeom>
          <a:blipFill>
            <a:blip r:embed="rId6"/>
            <a:stretch>
              <a:fillRect/>
            </a:stretch>
          </a:blipFill>
        </p:spPr>
        <p:txBody>
          <a:bodyPr/>
          <a:lstStyle/>
          <a:p>
            <a:endParaRPr lang="en-US"/>
          </a:p>
        </p:txBody>
      </p:sp>
      <p:sp>
        <p:nvSpPr>
          <p:cNvPr id="10" name="TextBox 10"/>
          <p:cNvSpPr txBox="1"/>
          <p:nvPr/>
        </p:nvSpPr>
        <p:spPr>
          <a:xfrm>
            <a:off x="5912522" y="3249160"/>
            <a:ext cx="6462957" cy="543099"/>
          </a:xfrm>
          <a:prstGeom prst="rect">
            <a:avLst/>
          </a:prstGeom>
        </p:spPr>
        <p:txBody>
          <a:bodyPr lIns="0" tIns="0" rIns="0" bIns="0" rtlCol="0" anchor="t">
            <a:spAutoFit/>
          </a:bodyPr>
          <a:lstStyle/>
          <a:p>
            <a:pPr algn="ctr" rtl="1">
              <a:lnSpc>
                <a:spcPts val="4181"/>
              </a:lnSpc>
            </a:pPr>
            <a:r>
              <a:rPr lang="ar-EG" sz="3484" b="1">
                <a:solidFill>
                  <a:srgbClr val="000000"/>
                </a:solidFill>
                <a:latin typeface="Almarai Bold"/>
                <a:ea typeface="Almarai Bold"/>
                <a:cs typeface="Almarai Bold"/>
                <a:sym typeface="Almarai Bold"/>
                <a:rtl/>
              </a:rPr>
              <a:t>مكونات الخطة التسويقية</a:t>
            </a:r>
          </a:p>
        </p:txBody>
      </p:sp>
      <p:sp>
        <p:nvSpPr>
          <p:cNvPr id="11" name="TextBox 11"/>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2" name="TextBox 12"/>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6480876" y="666263"/>
            <a:ext cx="5493813" cy="1057275"/>
          </a:xfrm>
          <a:prstGeom prst="rect">
            <a:avLst/>
          </a:prstGeom>
        </p:spPr>
        <p:txBody>
          <a:bodyPr lIns="0" tIns="0" rIns="0" bIns="0" rtlCol="0" anchor="t">
            <a:spAutoFit/>
          </a:bodyPr>
          <a:lstStyle/>
          <a:p>
            <a:pPr algn="ctr" rtl="1">
              <a:lnSpc>
                <a:spcPts val="4098"/>
              </a:lnSpc>
            </a:pPr>
            <a:r>
              <a:rPr lang="ar-EG" sz="3415" b="1">
                <a:solidFill>
                  <a:srgbClr val="000000"/>
                </a:solidFill>
                <a:latin typeface="Almarai Bold"/>
                <a:ea typeface="Almarai Bold"/>
                <a:cs typeface="Almarai Bold"/>
                <a:sym typeface="Almarai Bold"/>
                <a:rtl/>
              </a:rPr>
              <a:t>التسويق باستخدام وسائل التواصل الاجتماعي </a:t>
            </a:r>
          </a:p>
        </p:txBody>
      </p:sp>
      <p:sp>
        <p:nvSpPr>
          <p:cNvPr id="14" name="TextBox 14"/>
          <p:cNvSpPr txBox="1"/>
          <p:nvPr/>
        </p:nvSpPr>
        <p:spPr>
          <a:xfrm>
            <a:off x="11316076" y="6822265"/>
            <a:ext cx="2056194" cy="1057275"/>
          </a:xfrm>
          <a:prstGeom prst="rect">
            <a:avLst/>
          </a:prstGeom>
        </p:spPr>
        <p:txBody>
          <a:bodyPr lIns="0" tIns="0" rIns="0" bIns="0" rtlCol="0" anchor="t">
            <a:spAutoFit/>
          </a:bodyPr>
          <a:lstStyle/>
          <a:p>
            <a:pPr algn="ctr">
              <a:lnSpc>
                <a:spcPts val="4080"/>
              </a:lnSpc>
            </a:pPr>
            <a:r>
              <a:rPr lang="ar-EG" sz="3400" b="1">
                <a:solidFill>
                  <a:srgbClr val="000000"/>
                </a:solidFill>
                <a:latin typeface="Almarai Bold"/>
                <a:ea typeface="Almarai Bold"/>
                <a:cs typeface="Almarai Bold"/>
                <a:sym typeface="Almarai Bold"/>
                <a:rtl/>
              </a:rPr>
              <a:t>أهداف الخطة</a:t>
            </a:r>
          </a:p>
        </p:txBody>
      </p:sp>
      <p:sp>
        <p:nvSpPr>
          <p:cNvPr id="15" name="TextBox 15"/>
          <p:cNvSpPr txBox="1"/>
          <p:nvPr/>
        </p:nvSpPr>
        <p:spPr>
          <a:xfrm>
            <a:off x="7891785" y="7084202"/>
            <a:ext cx="2671996" cy="476250"/>
          </a:xfrm>
          <a:prstGeom prst="rect">
            <a:avLst/>
          </a:prstGeom>
        </p:spPr>
        <p:txBody>
          <a:bodyPr lIns="0" tIns="0" rIns="0" bIns="0" rtlCol="0" anchor="t">
            <a:spAutoFit/>
          </a:bodyPr>
          <a:lstStyle/>
          <a:p>
            <a:pPr marL="0" lvl="0" indent="0" algn="ctr">
              <a:lnSpc>
                <a:spcPts val="3720"/>
              </a:lnSpc>
              <a:spcBef>
                <a:spcPct val="0"/>
              </a:spcBef>
            </a:pPr>
            <a:r>
              <a:rPr lang="ar-EG" sz="3100" b="1" u="none" strike="noStrike">
                <a:solidFill>
                  <a:srgbClr val="000000"/>
                </a:solidFill>
                <a:latin typeface="Almarai Bold"/>
                <a:ea typeface="Almarai Bold"/>
                <a:cs typeface="Almarai Bold"/>
                <a:sym typeface="Almarai Bold"/>
                <a:rtl/>
              </a:rPr>
              <a:t>الإستراتيجيات</a:t>
            </a:r>
          </a:p>
        </p:txBody>
      </p:sp>
      <p:sp>
        <p:nvSpPr>
          <p:cNvPr id="16" name="TextBox 16"/>
          <p:cNvSpPr txBox="1"/>
          <p:nvPr/>
        </p:nvSpPr>
        <p:spPr>
          <a:xfrm>
            <a:off x="5083295" y="7151574"/>
            <a:ext cx="1856126" cy="533400"/>
          </a:xfrm>
          <a:prstGeom prst="rect">
            <a:avLst/>
          </a:prstGeom>
        </p:spPr>
        <p:txBody>
          <a:bodyPr lIns="0" tIns="0" rIns="0" bIns="0" rtlCol="0" anchor="t">
            <a:spAutoFit/>
          </a:bodyPr>
          <a:lstStyle/>
          <a:p>
            <a:pPr marL="0" lvl="0" indent="0" algn="ctr">
              <a:lnSpc>
                <a:spcPts val="4080"/>
              </a:lnSpc>
              <a:spcBef>
                <a:spcPct val="0"/>
              </a:spcBef>
            </a:pPr>
            <a:r>
              <a:rPr lang="ar-EG" sz="3400" b="1" u="none" strike="noStrike">
                <a:solidFill>
                  <a:srgbClr val="000000"/>
                </a:solidFill>
                <a:latin typeface="Almarai Bold"/>
                <a:ea typeface="Almarai Bold"/>
                <a:cs typeface="Almarai Bold"/>
                <a:sym typeface="Almarai Bold"/>
                <a:rtl/>
              </a:rPr>
              <a:t>الميزانية</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17</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10167718" y="2626782"/>
            <a:ext cx="6293571" cy="570677"/>
          </a:xfrm>
          <a:prstGeom prst="rect">
            <a:avLst/>
          </a:prstGeom>
        </p:spPr>
        <p:txBody>
          <a:bodyPr lIns="0" tIns="0" rIns="0" bIns="0" rtlCol="0" anchor="t">
            <a:spAutoFit/>
          </a:bodyPr>
          <a:lstStyle/>
          <a:p>
            <a:pPr algn="ctr" rtl="1">
              <a:lnSpc>
                <a:spcPts val="4418"/>
              </a:lnSpc>
            </a:pPr>
            <a:r>
              <a:rPr lang="ar-EG" sz="3682" b="1">
                <a:solidFill>
                  <a:srgbClr val="000000"/>
                </a:solidFill>
                <a:latin typeface="Almarai Bold"/>
                <a:ea typeface="Almarai Bold"/>
                <a:cs typeface="Almarai Bold"/>
                <a:sym typeface="Almarai Bold"/>
                <a:rtl/>
              </a:rPr>
              <a:t>جدول إعداد الخطة التسويقية</a:t>
            </a:r>
          </a:p>
        </p:txBody>
      </p:sp>
      <p:sp>
        <p:nvSpPr>
          <p:cNvPr id="10" name="Freeform 10"/>
          <p:cNvSpPr/>
          <p:nvPr/>
        </p:nvSpPr>
        <p:spPr>
          <a:xfrm>
            <a:off x="16461288" y="2521304"/>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1" name="Freeform 11"/>
          <p:cNvSpPr/>
          <p:nvPr/>
        </p:nvSpPr>
        <p:spPr>
          <a:xfrm>
            <a:off x="2909408" y="2636307"/>
            <a:ext cx="4347774" cy="6329790"/>
          </a:xfrm>
          <a:custGeom>
            <a:avLst/>
            <a:gdLst/>
            <a:ahLst/>
            <a:cxnLst/>
            <a:rect l="l" t="t" r="r" b="b"/>
            <a:pathLst>
              <a:path w="4347774" h="6329790">
                <a:moveTo>
                  <a:pt x="0" y="0"/>
                </a:moveTo>
                <a:lnTo>
                  <a:pt x="4347774" y="0"/>
                </a:lnTo>
                <a:lnTo>
                  <a:pt x="4347774" y="6329790"/>
                </a:lnTo>
                <a:lnTo>
                  <a:pt x="0" y="6329790"/>
                </a:lnTo>
                <a:lnTo>
                  <a:pt x="0" y="0"/>
                </a:lnTo>
                <a:close/>
              </a:path>
            </a:pathLst>
          </a:custGeom>
          <a:blipFill>
            <a:blip r:embed="rId7"/>
            <a:stretch>
              <a:fillRect/>
            </a:stretch>
          </a:blipFill>
        </p:spPr>
        <p:txBody>
          <a:bodyPr/>
          <a:lstStyle/>
          <a:p>
            <a:endParaRPr lang="en-US"/>
          </a:p>
        </p:txBody>
      </p:sp>
      <p:sp>
        <p:nvSpPr>
          <p:cNvPr id="12" name="Freeform 12"/>
          <p:cNvSpPr/>
          <p:nvPr/>
        </p:nvSpPr>
        <p:spPr>
          <a:xfrm>
            <a:off x="9144000" y="4008978"/>
            <a:ext cx="7315200" cy="3584448"/>
          </a:xfrm>
          <a:custGeom>
            <a:avLst/>
            <a:gdLst/>
            <a:ahLst/>
            <a:cxnLst/>
            <a:rect l="l" t="t" r="r" b="b"/>
            <a:pathLst>
              <a:path w="7315200" h="3584448">
                <a:moveTo>
                  <a:pt x="0" y="0"/>
                </a:moveTo>
                <a:lnTo>
                  <a:pt x="7315200" y="0"/>
                </a:lnTo>
                <a:lnTo>
                  <a:pt x="7315200" y="3584448"/>
                </a:lnTo>
                <a:lnTo>
                  <a:pt x="0" y="35844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TextBox 13"/>
          <p:cNvSpPr txBox="1"/>
          <p:nvPr/>
        </p:nvSpPr>
        <p:spPr>
          <a:xfrm>
            <a:off x="10167718" y="4972050"/>
            <a:ext cx="5590574" cy="1828093"/>
          </a:xfrm>
          <a:prstGeom prst="rect">
            <a:avLst/>
          </a:prstGeom>
        </p:spPr>
        <p:txBody>
          <a:bodyPr lIns="0" tIns="0" rIns="0" bIns="0" rtlCol="0" anchor="t">
            <a:spAutoFit/>
          </a:bodyPr>
          <a:lstStyle/>
          <a:p>
            <a:pPr algn="ctr" rtl="1">
              <a:lnSpc>
                <a:spcPts val="7259"/>
              </a:lnSpc>
            </a:pPr>
            <a:r>
              <a:rPr lang="ar-EG" sz="4714" b="1" spc="48">
                <a:solidFill>
                  <a:srgbClr val="000000"/>
                </a:solidFill>
                <a:latin typeface="Almarai Bold"/>
                <a:ea typeface="Almarai Bold"/>
                <a:cs typeface="Almarai Bold"/>
                <a:sym typeface="Almarai Bold"/>
                <a:rtl/>
              </a:rPr>
              <a:t>أسئلة تحدد معالم خطتك التسويقية</a:t>
            </a:r>
          </a:p>
        </p:txBody>
      </p:sp>
      <p:sp>
        <p:nvSpPr>
          <p:cNvPr id="14" name="TextBox 14"/>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6" name="TextBox 16"/>
          <p:cNvSpPr txBox="1"/>
          <p:nvPr/>
        </p:nvSpPr>
        <p:spPr>
          <a:xfrm>
            <a:off x="6032648" y="934281"/>
            <a:ext cx="6222704" cy="602905"/>
          </a:xfrm>
          <a:prstGeom prst="rect">
            <a:avLst/>
          </a:prstGeom>
        </p:spPr>
        <p:txBody>
          <a:bodyPr lIns="0" tIns="0" rIns="0" bIns="0" rtlCol="0" anchor="t">
            <a:spAutoFit/>
          </a:bodyPr>
          <a:lstStyle/>
          <a:p>
            <a:pPr algn="ctr" rtl="1">
              <a:lnSpc>
                <a:spcPts val="4642"/>
              </a:lnSpc>
            </a:pPr>
            <a:r>
              <a:rPr lang="ar-EG" sz="3868" b="1">
                <a:solidFill>
                  <a:srgbClr val="000000"/>
                </a:solidFill>
                <a:latin typeface="Almarai Bold"/>
                <a:ea typeface="Almarai Bold"/>
                <a:cs typeface="Almarai Bold"/>
                <a:sym typeface="Almarai Bold"/>
                <a:rtl/>
              </a:rPr>
              <a:t>الخطة التسويقية</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18</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362062" y="2618513"/>
            <a:ext cx="3086100" cy="3086100"/>
            <a:chOff x="0" y="0"/>
            <a:chExt cx="812800" cy="812800"/>
          </a:xfrm>
        </p:grpSpPr>
        <p:sp>
          <p:nvSpPr>
            <p:cNvPr id="10" name="Freeform 1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5C53"/>
            </a:solidFill>
          </p:spPr>
          <p:txBody>
            <a:bodyPr/>
            <a:lstStyle/>
            <a:p>
              <a:endParaRPr lang="en-US"/>
            </a:p>
          </p:txBody>
        </p:sp>
        <p:sp>
          <p:nvSpPr>
            <p:cNvPr id="11" name="TextBox 11"/>
            <p:cNvSpPr txBox="1"/>
            <p:nvPr/>
          </p:nvSpPr>
          <p:spPr>
            <a:xfrm>
              <a:off x="0" y="-9525"/>
              <a:ext cx="812800" cy="822325"/>
            </a:xfrm>
            <a:prstGeom prst="rect">
              <a:avLst/>
            </a:prstGeom>
          </p:spPr>
          <p:txBody>
            <a:bodyPr lIns="50800" tIns="50800" rIns="50800" bIns="50800" rtlCol="0" anchor="ctr"/>
            <a:lstStyle/>
            <a:p>
              <a:pPr algn="ctr">
                <a:lnSpc>
                  <a:spcPts val="1980"/>
                </a:lnSpc>
              </a:pPr>
              <a:endParaRPr/>
            </a:p>
          </p:txBody>
        </p:sp>
      </p:grpSp>
      <p:grpSp>
        <p:nvGrpSpPr>
          <p:cNvPr id="12" name="Group 12"/>
          <p:cNvGrpSpPr/>
          <p:nvPr/>
        </p:nvGrpSpPr>
        <p:grpSpPr>
          <a:xfrm>
            <a:off x="7116046" y="5704613"/>
            <a:ext cx="3086100" cy="3086100"/>
            <a:chOff x="0" y="0"/>
            <a:chExt cx="812800" cy="812800"/>
          </a:xfrm>
        </p:grpSpPr>
        <p:sp>
          <p:nvSpPr>
            <p:cNvPr id="13" name="Freeform 1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EC400"/>
            </a:solidFill>
          </p:spPr>
          <p:txBody>
            <a:bodyPr/>
            <a:lstStyle/>
            <a:p>
              <a:endParaRPr lang="en-US"/>
            </a:p>
          </p:txBody>
        </p:sp>
        <p:sp>
          <p:nvSpPr>
            <p:cNvPr id="14" name="TextBox 14"/>
            <p:cNvSpPr txBox="1"/>
            <p:nvPr/>
          </p:nvSpPr>
          <p:spPr>
            <a:xfrm>
              <a:off x="0" y="-9525"/>
              <a:ext cx="812800" cy="822325"/>
            </a:xfrm>
            <a:prstGeom prst="rect">
              <a:avLst/>
            </a:prstGeom>
          </p:spPr>
          <p:txBody>
            <a:bodyPr lIns="50800" tIns="50800" rIns="50800" bIns="50800" rtlCol="0" anchor="ctr"/>
            <a:lstStyle/>
            <a:p>
              <a:pPr algn="ctr">
                <a:lnSpc>
                  <a:spcPts val="1980"/>
                </a:lnSpc>
              </a:pPr>
              <a:endParaRPr/>
            </a:p>
          </p:txBody>
        </p:sp>
      </p:grpSp>
      <p:sp>
        <p:nvSpPr>
          <p:cNvPr id="15" name="Freeform 15"/>
          <p:cNvSpPr/>
          <p:nvPr/>
        </p:nvSpPr>
        <p:spPr>
          <a:xfrm>
            <a:off x="1660221" y="2944629"/>
            <a:ext cx="8280520" cy="5519967"/>
          </a:xfrm>
          <a:custGeom>
            <a:avLst/>
            <a:gdLst/>
            <a:ahLst/>
            <a:cxnLst/>
            <a:rect l="l" t="t" r="r" b="b"/>
            <a:pathLst>
              <a:path w="8280520" h="5519967">
                <a:moveTo>
                  <a:pt x="0" y="0"/>
                </a:moveTo>
                <a:lnTo>
                  <a:pt x="8280520" y="0"/>
                </a:lnTo>
                <a:lnTo>
                  <a:pt x="8280520" y="5519967"/>
                </a:lnTo>
                <a:lnTo>
                  <a:pt x="0" y="5519967"/>
                </a:lnTo>
                <a:lnTo>
                  <a:pt x="0" y="0"/>
                </a:lnTo>
                <a:close/>
              </a:path>
            </a:pathLst>
          </a:custGeom>
          <a:blipFill>
            <a:blip r:embed="rId6"/>
            <a:stretch>
              <a:fillRect r="-353"/>
            </a:stretch>
          </a:blipFill>
        </p:spPr>
        <p:txBody>
          <a:bodyPr/>
          <a:lstStyle/>
          <a:p>
            <a:endParaRPr lang="en-US"/>
          </a:p>
        </p:txBody>
      </p:sp>
      <p:sp>
        <p:nvSpPr>
          <p:cNvPr id="16" name="Freeform 16"/>
          <p:cNvSpPr/>
          <p:nvPr/>
        </p:nvSpPr>
        <p:spPr>
          <a:xfrm>
            <a:off x="10675620" y="3647213"/>
            <a:ext cx="6583680" cy="4114800"/>
          </a:xfrm>
          <a:custGeom>
            <a:avLst/>
            <a:gdLst/>
            <a:ahLst/>
            <a:cxnLst/>
            <a:rect l="l" t="t" r="r" b="b"/>
            <a:pathLst>
              <a:path w="6583680" h="4114800">
                <a:moveTo>
                  <a:pt x="0" y="0"/>
                </a:moveTo>
                <a:lnTo>
                  <a:pt x="6583680" y="0"/>
                </a:lnTo>
                <a:lnTo>
                  <a:pt x="658368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11411918" y="4780176"/>
            <a:ext cx="5111084" cy="1696474"/>
          </a:xfrm>
          <a:prstGeom prst="rect">
            <a:avLst/>
          </a:prstGeom>
        </p:spPr>
        <p:txBody>
          <a:bodyPr lIns="0" tIns="0" rIns="0" bIns="0" rtlCol="0" anchor="t">
            <a:spAutoFit/>
          </a:bodyPr>
          <a:lstStyle/>
          <a:p>
            <a:pPr algn="ctr" rtl="1">
              <a:lnSpc>
                <a:spcPts val="6784"/>
              </a:lnSpc>
            </a:pPr>
            <a:r>
              <a:rPr lang="ar-EG" sz="4405" b="1" spc="45">
                <a:solidFill>
                  <a:srgbClr val="000000"/>
                </a:solidFill>
                <a:latin typeface="Almarai Bold"/>
                <a:ea typeface="Almarai Bold"/>
                <a:cs typeface="Almarai Bold"/>
                <a:sym typeface="Almarai Bold"/>
                <a:rtl/>
              </a:rPr>
              <a:t>ماجد للملابس الرياضية</a:t>
            </a:r>
          </a:p>
        </p:txBody>
      </p:sp>
      <p:sp>
        <p:nvSpPr>
          <p:cNvPr id="18" name="TextBox 18"/>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9" name="TextBox 19"/>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20" name="TextBox 20"/>
          <p:cNvSpPr txBox="1"/>
          <p:nvPr/>
        </p:nvSpPr>
        <p:spPr>
          <a:xfrm>
            <a:off x="6032648" y="934281"/>
            <a:ext cx="6222704" cy="602905"/>
          </a:xfrm>
          <a:prstGeom prst="rect">
            <a:avLst/>
          </a:prstGeom>
        </p:spPr>
        <p:txBody>
          <a:bodyPr lIns="0" tIns="0" rIns="0" bIns="0" rtlCol="0" anchor="t">
            <a:spAutoFit/>
          </a:bodyPr>
          <a:lstStyle/>
          <a:p>
            <a:pPr algn="ctr" rtl="1">
              <a:lnSpc>
                <a:spcPts val="4642"/>
              </a:lnSpc>
            </a:pPr>
            <a:r>
              <a:rPr lang="ar-EG" sz="3868" b="1">
                <a:solidFill>
                  <a:srgbClr val="000000"/>
                </a:solidFill>
                <a:latin typeface="Almarai Bold"/>
                <a:ea typeface="Almarai Bold"/>
                <a:cs typeface="Almarai Bold"/>
                <a:sym typeface="Almarai Bold"/>
                <a:rtl/>
              </a:rPr>
              <a:t>حالة دراسية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flipH="1">
            <a:off x="10051950" y="4964472"/>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51950" y="6133489"/>
            <a:ext cx="6474622" cy="911843"/>
          </a:xfrm>
          <a:custGeom>
            <a:avLst/>
            <a:gdLst/>
            <a:ahLst/>
            <a:cxnLst/>
            <a:rect l="l" t="t" r="r" b="b"/>
            <a:pathLst>
              <a:path w="6474622" h="911843">
                <a:moveTo>
                  <a:pt x="6474622" y="0"/>
                </a:moveTo>
                <a:lnTo>
                  <a:pt x="0" y="0"/>
                </a:lnTo>
                <a:lnTo>
                  <a:pt x="0" y="911843"/>
                </a:lnTo>
                <a:lnTo>
                  <a:pt x="6474622" y="911843"/>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4" name="Freeform 4"/>
          <p:cNvSpPr/>
          <p:nvPr/>
        </p:nvSpPr>
        <p:spPr>
          <a:xfrm flipH="1">
            <a:off x="10051950" y="7299455"/>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5" name="Freeform 5"/>
          <p:cNvSpPr/>
          <p:nvPr/>
        </p:nvSpPr>
        <p:spPr>
          <a:xfrm flipH="1">
            <a:off x="1826891" y="5081927"/>
            <a:ext cx="7253002" cy="1021465"/>
          </a:xfrm>
          <a:custGeom>
            <a:avLst/>
            <a:gdLst/>
            <a:ahLst/>
            <a:cxnLst/>
            <a:rect l="l" t="t" r="r" b="b"/>
            <a:pathLst>
              <a:path w="7253002" h="1021465">
                <a:moveTo>
                  <a:pt x="7253002" y="0"/>
                </a:moveTo>
                <a:lnTo>
                  <a:pt x="0" y="0"/>
                </a:lnTo>
                <a:lnTo>
                  <a:pt x="0" y="1021465"/>
                </a:lnTo>
                <a:lnTo>
                  <a:pt x="7253002" y="1021465"/>
                </a:lnTo>
                <a:lnTo>
                  <a:pt x="725300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6" name="Freeform 6"/>
          <p:cNvSpPr/>
          <p:nvPr/>
        </p:nvSpPr>
        <p:spPr>
          <a:xfrm flipH="1">
            <a:off x="2360464" y="6495439"/>
            <a:ext cx="6474622" cy="911843"/>
          </a:xfrm>
          <a:custGeom>
            <a:avLst/>
            <a:gdLst/>
            <a:ahLst/>
            <a:cxnLst/>
            <a:rect l="l" t="t" r="r" b="b"/>
            <a:pathLst>
              <a:path w="6474622" h="911843">
                <a:moveTo>
                  <a:pt x="6474622" y="0"/>
                </a:moveTo>
                <a:lnTo>
                  <a:pt x="0" y="0"/>
                </a:lnTo>
                <a:lnTo>
                  <a:pt x="0" y="911843"/>
                </a:lnTo>
                <a:lnTo>
                  <a:pt x="6474622" y="911843"/>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7" name="Freeform 7"/>
          <p:cNvSpPr/>
          <p:nvPr/>
        </p:nvSpPr>
        <p:spPr>
          <a:xfrm>
            <a:off x="16125825" y="4810784"/>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125825" y="5924570"/>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9" name="Freeform 9"/>
          <p:cNvSpPr/>
          <p:nvPr/>
        </p:nvSpPr>
        <p:spPr>
          <a:xfrm>
            <a:off x="16125825" y="7075937"/>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10" name="Freeform 10"/>
          <p:cNvSpPr/>
          <p:nvPr/>
        </p:nvSpPr>
        <p:spPr>
          <a:xfrm>
            <a:off x="8537607" y="4878107"/>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1" name="Freeform 11"/>
          <p:cNvSpPr/>
          <p:nvPr/>
        </p:nvSpPr>
        <p:spPr>
          <a:xfrm>
            <a:off x="8404257" y="6224296"/>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grpSp>
        <p:nvGrpSpPr>
          <p:cNvPr id="12" name="Group 12"/>
          <p:cNvGrpSpPr/>
          <p:nvPr/>
        </p:nvGrpSpPr>
        <p:grpSpPr>
          <a:xfrm>
            <a:off x="503394" y="8794186"/>
            <a:ext cx="1156827" cy="1156827"/>
            <a:chOff x="0" y="0"/>
            <a:chExt cx="1542436" cy="1542436"/>
          </a:xfrm>
        </p:grpSpPr>
        <p:sp>
          <p:nvSpPr>
            <p:cNvPr id="13" name="Freeform 1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4" name="TextBox 1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02</a:t>
              </a:r>
            </a:p>
          </p:txBody>
        </p:sp>
      </p:grpSp>
      <p:sp>
        <p:nvSpPr>
          <p:cNvPr id="15" name="Freeform 15"/>
          <p:cNvSpPr/>
          <p:nvPr/>
        </p:nvSpPr>
        <p:spPr>
          <a:xfrm>
            <a:off x="6369958" y="3273104"/>
            <a:ext cx="5548084" cy="1185903"/>
          </a:xfrm>
          <a:custGeom>
            <a:avLst/>
            <a:gdLst/>
            <a:ahLst/>
            <a:cxnLst/>
            <a:rect l="l" t="t" r="r" b="b"/>
            <a:pathLst>
              <a:path w="5548084" h="1185903">
                <a:moveTo>
                  <a:pt x="0" y="0"/>
                </a:moveTo>
                <a:lnTo>
                  <a:pt x="5548084" y="0"/>
                </a:lnTo>
                <a:lnTo>
                  <a:pt x="5548084" y="1185903"/>
                </a:lnTo>
                <a:lnTo>
                  <a:pt x="0" y="118590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6" name="Freeform 16"/>
          <p:cNvSpPr/>
          <p:nvPr/>
        </p:nvSpPr>
        <p:spPr>
          <a:xfrm>
            <a:off x="13428969" y="-605502"/>
            <a:ext cx="4466086" cy="2908539"/>
          </a:xfrm>
          <a:custGeom>
            <a:avLst/>
            <a:gdLst/>
            <a:ahLst/>
            <a:cxnLst/>
            <a:rect l="l" t="t" r="r" b="b"/>
            <a:pathLst>
              <a:path w="4466086" h="2908539">
                <a:moveTo>
                  <a:pt x="0" y="0"/>
                </a:moveTo>
                <a:lnTo>
                  <a:pt x="4466086" y="0"/>
                </a:lnTo>
                <a:lnTo>
                  <a:pt x="4466086" y="2908539"/>
                </a:lnTo>
                <a:lnTo>
                  <a:pt x="0" y="2908539"/>
                </a:lnTo>
                <a:lnTo>
                  <a:pt x="0" y="0"/>
                </a:lnTo>
                <a:close/>
              </a:path>
            </a:pathLst>
          </a:custGeom>
          <a:blipFill>
            <a:blip r:embed="rId16"/>
            <a:stretch>
              <a:fillRect/>
            </a:stretch>
          </a:blipFill>
        </p:spPr>
        <p:txBody>
          <a:bodyPr/>
          <a:lstStyle/>
          <a:p>
            <a:endParaRPr lang="en-US"/>
          </a:p>
        </p:txBody>
      </p:sp>
      <p:sp>
        <p:nvSpPr>
          <p:cNvPr id="17" name="TextBox 17"/>
          <p:cNvSpPr txBox="1"/>
          <p:nvPr/>
        </p:nvSpPr>
        <p:spPr>
          <a:xfrm>
            <a:off x="4730817" y="3492179"/>
            <a:ext cx="8698152" cy="735262"/>
          </a:xfrm>
          <a:prstGeom prst="rect">
            <a:avLst/>
          </a:prstGeom>
        </p:spPr>
        <p:txBody>
          <a:bodyPr lIns="0" tIns="0" rIns="0" bIns="0" rtlCol="0" anchor="t">
            <a:spAutoFit/>
          </a:bodyPr>
          <a:lstStyle/>
          <a:p>
            <a:pPr marL="0" lvl="0" indent="0" algn="ctr" rtl="1">
              <a:lnSpc>
                <a:spcPts val="5530"/>
              </a:lnSpc>
              <a:spcBef>
                <a:spcPct val="0"/>
              </a:spcBef>
            </a:pPr>
            <a:r>
              <a:rPr lang="ar-EG" sz="5120" b="1" u="none" strike="noStrike">
                <a:solidFill>
                  <a:srgbClr val="000000"/>
                </a:solidFill>
                <a:latin typeface="Almarai Bold"/>
                <a:ea typeface="Almarai Bold"/>
                <a:cs typeface="Almarai Bold"/>
                <a:sym typeface="Almarai Bold"/>
                <a:rtl/>
              </a:rPr>
              <a:t>محتويات الفصل</a:t>
            </a:r>
          </a:p>
        </p:txBody>
      </p:sp>
      <p:sp>
        <p:nvSpPr>
          <p:cNvPr id="18" name="TextBox 18"/>
          <p:cNvSpPr txBox="1"/>
          <p:nvPr/>
        </p:nvSpPr>
        <p:spPr>
          <a:xfrm>
            <a:off x="10547647" y="5076453"/>
            <a:ext cx="4838611" cy="618887"/>
          </a:xfrm>
          <a:prstGeom prst="rect">
            <a:avLst/>
          </a:prstGeom>
        </p:spPr>
        <p:txBody>
          <a:bodyPr lIns="0" tIns="0" rIns="0" bIns="0" rtlCol="0" anchor="t">
            <a:spAutoFit/>
          </a:bodyPr>
          <a:lstStyle/>
          <a:p>
            <a:pPr marL="0" lvl="1" indent="0" algn="ctr" rtl="1">
              <a:lnSpc>
                <a:spcPts val="5019"/>
              </a:lnSpc>
              <a:spcBef>
                <a:spcPct val="0"/>
              </a:spcBef>
            </a:pPr>
            <a:r>
              <a:rPr lang="ar-EG" sz="3346" b="1">
                <a:solidFill>
                  <a:srgbClr val="000000"/>
                </a:solidFill>
                <a:latin typeface="Almarai Bold"/>
                <a:ea typeface="Almarai Bold"/>
                <a:cs typeface="Almarai Bold"/>
                <a:sym typeface="Almarai Bold"/>
                <a:rtl/>
              </a:rPr>
              <a:t>مفهوم التسويق</a:t>
            </a:r>
          </a:p>
        </p:txBody>
      </p:sp>
      <p:sp>
        <p:nvSpPr>
          <p:cNvPr id="19" name="TextBox 19"/>
          <p:cNvSpPr txBox="1"/>
          <p:nvPr/>
        </p:nvSpPr>
        <p:spPr>
          <a:xfrm>
            <a:off x="10978424" y="6238818"/>
            <a:ext cx="4559763" cy="615461"/>
          </a:xfrm>
          <a:prstGeom prst="rect">
            <a:avLst/>
          </a:prstGeom>
        </p:spPr>
        <p:txBody>
          <a:bodyPr lIns="0" tIns="0" rIns="0" bIns="0" rtlCol="0" anchor="t">
            <a:spAutoFit/>
          </a:bodyPr>
          <a:lstStyle/>
          <a:p>
            <a:pPr algn="ctr" rtl="1">
              <a:lnSpc>
                <a:spcPts val="5019"/>
              </a:lnSpc>
            </a:pPr>
            <a:r>
              <a:rPr lang="ar-EG" sz="3346" b="1">
                <a:solidFill>
                  <a:srgbClr val="000000"/>
                </a:solidFill>
                <a:latin typeface="Almarai Bold"/>
                <a:ea typeface="Almarai Bold"/>
                <a:cs typeface="Almarai Bold"/>
                <a:sym typeface="Almarai Bold"/>
                <a:rtl/>
              </a:rPr>
              <a:t>عناصر المزيج التسويقي </a:t>
            </a:r>
          </a:p>
        </p:txBody>
      </p:sp>
      <p:sp>
        <p:nvSpPr>
          <p:cNvPr id="20" name="TextBox 20"/>
          <p:cNvSpPr txBox="1"/>
          <p:nvPr/>
        </p:nvSpPr>
        <p:spPr>
          <a:xfrm>
            <a:off x="10978424" y="7397757"/>
            <a:ext cx="4559763" cy="600221"/>
          </a:xfrm>
          <a:prstGeom prst="rect">
            <a:avLst/>
          </a:prstGeom>
        </p:spPr>
        <p:txBody>
          <a:bodyPr lIns="0" tIns="0" rIns="0" bIns="0" rtlCol="0" anchor="t">
            <a:spAutoFit/>
          </a:bodyPr>
          <a:lstStyle/>
          <a:p>
            <a:pPr marL="0" lvl="1" indent="0" algn="ctr" rtl="1">
              <a:lnSpc>
                <a:spcPts val="4869"/>
              </a:lnSpc>
              <a:spcBef>
                <a:spcPct val="0"/>
              </a:spcBef>
            </a:pPr>
            <a:r>
              <a:rPr lang="ar-EG" sz="3246" b="1">
                <a:solidFill>
                  <a:srgbClr val="000000"/>
                </a:solidFill>
                <a:latin typeface="Almarai Bold"/>
                <a:ea typeface="Almarai Bold"/>
                <a:cs typeface="Almarai Bold"/>
                <a:sym typeface="Almarai Bold"/>
                <a:rtl/>
              </a:rPr>
              <a:t>اختيار موقع المشروع</a:t>
            </a:r>
          </a:p>
        </p:txBody>
      </p:sp>
      <p:sp>
        <p:nvSpPr>
          <p:cNvPr id="21" name="TextBox 21"/>
          <p:cNvSpPr txBox="1"/>
          <p:nvPr/>
        </p:nvSpPr>
        <p:spPr>
          <a:xfrm>
            <a:off x="3052395" y="5057775"/>
            <a:ext cx="4405613" cy="994996"/>
          </a:xfrm>
          <a:prstGeom prst="rect">
            <a:avLst/>
          </a:prstGeom>
        </p:spPr>
        <p:txBody>
          <a:bodyPr lIns="0" tIns="0" rIns="0" bIns="0" rtlCol="0" anchor="t">
            <a:spAutoFit/>
          </a:bodyPr>
          <a:lstStyle/>
          <a:p>
            <a:pPr marL="0" lvl="1" indent="0" algn="ctr" rtl="1">
              <a:lnSpc>
                <a:spcPts val="3951"/>
              </a:lnSpc>
              <a:spcBef>
                <a:spcPct val="0"/>
              </a:spcBef>
            </a:pPr>
            <a:r>
              <a:rPr lang="ar-EG" sz="2634" b="1">
                <a:solidFill>
                  <a:srgbClr val="000000"/>
                </a:solidFill>
                <a:latin typeface="Almarai Bold"/>
                <a:ea typeface="Almarai Bold"/>
                <a:cs typeface="Almarai Bold"/>
                <a:sym typeface="Almarai Bold"/>
                <a:rtl/>
              </a:rPr>
              <a:t>التسويق باستخدام وسائل التواصل الاجتماعي</a:t>
            </a:r>
          </a:p>
        </p:txBody>
      </p:sp>
      <p:sp>
        <p:nvSpPr>
          <p:cNvPr id="22" name="TextBox 22"/>
          <p:cNvSpPr txBox="1"/>
          <p:nvPr/>
        </p:nvSpPr>
        <p:spPr>
          <a:xfrm>
            <a:off x="2994834" y="6589530"/>
            <a:ext cx="5205882" cy="618887"/>
          </a:xfrm>
          <a:prstGeom prst="rect">
            <a:avLst/>
          </a:prstGeom>
        </p:spPr>
        <p:txBody>
          <a:bodyPr lIns="0" tIns="0" rIns="0" bIns="0" rtlCol="0" anchor="t">
            <a:spAutoFit/>
          </a:bodyPr>
          <a:lstStyle/>
          <a:p>
            <a:pPr marL="0" lvl="1" indent="0" algn="ctr" rtl="1">
              <a:lnSpc>
                <a:spcPts val="5019"/>
              </a:lnSpc>
              <a:spcBef>
                <a:spcPct val="0"/>
              </a:spcBef>
            </a:pPr>
            <a:r>
              <a:rPr lang="ar-EG" sz="3346" b="1">
                <a:solidFill>
                  <a:srgbClr val="000000"/>
                </a:solidFill>
                <a:latin typeface="Almarai Bold"/>
                <a:ea typeface="Almarai Bold"/>
                <a:cs typeface="Almarai Bold"/>
                <a:sym typeface="Almarai Bold"/>
                <a:rtl/>
              </a:rPr>
              <a:t>الخطة التسويقية</a:t>
            </a:r>
          </a:p>
        </p:txBody>
      </p:sp>
      <p:sp>
        <p:nvSpPr>
          <p:cNvPr id="23" name="TextBox 23"/>
          <p:cNvSpPr txBox="1"/>
          <p:nvPr/>
        </p:nvSpPr>
        <p:spPr>
          <a:xfrm>
            <a:off x="13008578" y="523839"/>
            <a:ext cx="5192569" cy="1484971"/>
          </a:xfrm>
          <a:prstGeom prst="rect">
            <a:avLst/>
          </a:prstGeom>
        </p:spPr>
        <p:txBody>
          <a:bodyPr lIns="0" tIns="0" rIns="0" bIns="0" rtlCol="0" anchor="t">
            <a:spAutoFit/>
          </a:bodyPr>
          <a:lstStyle/>
          <a:p>
            <a:pPr algn="ctr">
              <a:lnSpc>
                <a:spcPts val="5740"/>
              </a:lnSpc>
            </a:pPr>
            <a:r>
              <a:rPr lang="ar-EG" sz="4783" b="1">
                <a:solidFill>
                  <a:srgbClr val="000000"/>
                </a:solidFill>
                <a:latin typeface="Almarai Bold"/>
                <a:ea typeface="Almarai Bold"/>
                <a:cs typeface="Almarai Bold"/>
                <a:sym typeface="Almarai Bold"/>
                <a:rtl/>
              </a:rPr>
              <a:t>الفصل</a:t>
            </a:r>
          </a:p>
          <a:p>
            <a:pPr algn="ctr">
              <a:lnSpc>
                <a:spcPts val="5740"/>
              </a:lnSpc>
            </a:pPr>
            <a:r>
              <a:rPr lang="en-US" sz="4783" b="1">
                <a:solidFill>
                  <a:srgbClr val="000000"/>
                </a:solidFill>
                <a:latin typeface="Almarai Bold"/>
                <a:ea typeface="Almarai Bold"/>
                <a:cs typeface="Almarai Bold"/>
                <a:sym typeface="Almarai Bold"/>
              </a:rPr>
              <a:t> </a:t>
            </a:r>
            <a:r>
              <a:rPr lang="ar-EG" sz="4783" b="1">
                <a:solidFill>
                  <a:srgbClr val="000000"/>
                </a:solidFill>
                <a:latin typeface="Almarai Bold"/>
                <a:ea typeface="Almarai Bold"/>
                <a:cs typeface="Almarai Bold"/>
                <a:sym typeface="Almarai Bold"/>
                <a:rtl/>
              </a:rPr>
              <a:t>الحادي عشر</a:t>
            </a:r>
          </a:p>
        </p:txBody>
      </p:sp>
      <p:sp>
        <p:nvSpPr>
          <p:cNvPr id="24" name="TextBox 24"/>
          <p:cNvSpPr txBox="1"/>
          <p:nvPr/>
        </p:nvSpPr>
        <p:spPr>
          <a:xfrm>
            <a:off x="4392815" y="1108041"/>
            <a:ext cx="8884540" cy="933450"/>
          </a:xfrm>
          <a:prstGeom prst="rect">
            <a:avLst/>
          </a:prstGeom>
        </p:spPr>
        <p:txBody>
          <a:bodyPr lIns="0" tIns="0" rIns="0" bIns="0" rtlCol="0" anchor="t">
            <a:spAutoFit/>
          </a:bodyPr>
          <a:lstStyle/>
          <a:p>
            <a:pPr algn="ctr" rtl="1">
              <a:lnSpc>
                <a:spcPts val="7148"/>
              </a:lnSpc>
            </a:pPr>
            <a:r>
              <a:rPr lang="ar-EG" sz="5957" b="1">
                <a:solidFill>
                  <a:srgbClr val="FF6600"/>
                </a:solidFill>
                <a:latin typeface="Almarai Bold"/>
                <a:ea typeface="Almarai Bold"/>
                <a:cs typeface="Almarai Bold"/>
                <a:sym typeface="Almarai Bold"/>
                <a:rtl/>
              </a:rPr>
              <a:t>تسويق المشروع</a:t>
            </a:r>
          </a:p>
        </p:txBody>
      </p:sp>
      <p:sp>
        <p:nvSpPr>
          <p:cNvPr id="25" name="TextBox 25"/>
          <p:cNvSpPr txBox="1"/>
          <p:nvPr/>
        </p:nvSpPr>
        <p:spPr>
          <a:xfrm>
            <a:off x="2162720" y="9248775"/>
            <a:ext cx="2510583"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6" name="Freeform 26"/>
          <p:cNvSpPr/>
          <p:nvPr/>
        </p:nvSpPr>
        <p:spPr>
          <a:xfrm rot="1830240" flipH="1">
            <a:off x="-357568" y="-919183"/>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357086" y="2889995"/>
            <a:ext cx="15722343" cy="4806737"/>
            <a:chOff x="0" y="0"/>
            <a:chExt cx="4140864" cy="1265972"/>
          </a:xfrm>
        </p:grpSpPr>
        <p:sp>
          <p:nvSpPr>
            <p:cNvPr id="3" name="Freeform 3"/>
            <p:cNvSpPr/>
            <p:nvPr/>
          </p:nvSpPr>
          <p:spPr>
            <a:xfrm>
              <a:off x="0" y="0"/>
              <a:ext cx="4140864" cy="1265972"/>
            </a:xfrm>
            <a:custGeom>
              <a:avLst/>
              <a:gdLst/>
              <a:ahLst/>
              <a:cxnLst/>
              <a:rect l="l" t="t" r="r" b="b"/>
              <a:pathLst>
                <a:path w="4140864" h="1265972">
                  <a:moveTo>
                    <a:pt x="15265" y="0"/>
                  </a:moveTo>
                  <a:lnTo>
                    <a:pt x="4125599" y="0"/>
                  </a:lnTo>
                  <a:cubicBezTo>
                    <a:pt x="4134029" y="0"/>
                    <a:pt x="4140864" y="6834"/>
                    <a:pt x="4140864" y="15265"/>
                  </a:cubicBezTo>
                  <a:lnTo>
                    <a:pt x="4140864" y="1250707"/>
                  </a:lnTo>
                  <a:cubicBezTo>
                    <a:pt x="4140864" y="1254755"/>
                    <a:pt x="4139255" y="1258638"/>
                    <a:pt x="4136393" y="1261501"/>
                  </a:cubicBezTo>
                  <a:cubicBezTo>
                    <a:pt x="4133530" y="1264364"/>
                    <a:pt x="4129648" y="1265972"/>
                    <a:pt x="4125599" y="1265972"/>
                  </a:cubicBezTo>
                  <a:lnTo>
                    <a:pt x="15265" y="1265972"/>
                  </a:lnTo>
                  <a:cubicBezTo>
                    <a:pt x="11216" y="1265972"/>
                    <a:pt x="7334" y="1264364"/>
                    <a:pt x="4471" y="1261501"/>
                  </a:cubicBezTo>
                  <a:cubicBezTo>
                    <a:pt x="1608" y="1258638"/>
                    <a:pt x="0" y="1254755"/>
                    <a:pt x="0" y="1250707"/>
                  </a:cubicBezTo>
                  <a:lnTo>
                    <a:pt x="0" y="15265"/>
                  </a:lnTo>
                  <a:cubicBezTo>
                    <a:pt x="0" y="11216"/>
                    <a:pt x="1608" y="7334"/>
                    <a:pt x="4471" y="4471"/>
                  </a:cubicBezTo>
                  <a:cubicBezTo>
                    <a:pt x="7334" y="1608"/>
                    <a:pt x="11216" y="0"/>
                    <a:pt x="15265"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4140864" cy="1275497"/>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03</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642359" y="3154715"/>
            <a:ext cx="14984231" cy="1269721"/>
          </a:xfrm>
          <a:prstGeom prst="rect">
            <a:avLst/>
          </a:prstGeom>
        </p:spPr>
        <p:txBody>
          <a:bodyPr lIns="0" tIns="0" rIns="0" bIns="0" rtlCol="0" anchor="t">
            <a:spAutoFit/>
          </a:bodyPr>
          <a:lstStyle/>
          <a:p>
            <a:pPr algn="just" rtl="1">
              <a:lnSpc>
                <a:spcPts val="5119"/>
              </a:lnSpc>
            </a:pPr>
            <a:r>
              <a:rPr lang="ar-EG" sz="3159" b="1" spc="32">
                <a:solidFill>
                  <a:srgbClr val="000000"/>
                </a:solidFill>
                <a:latin typeface="Almarai Bold"/>
                <a:ea typeface="Almarai Bold"/>
                <a:cs typeface="Almarai Bold"/>
                <a:sym typeface="Almarai Bold"/>
                <a:rtl/>
              </a:rPr>
              <a:t>"نشاط إداري واجتماعي يقوم به عدد من المجموعات والأفراد، للحصول على ما يحتاجون أو يرغبون، عن طريق عملية تبادل المنتجات والقيم من الآخرين".</a:t>
            </a:r>
          </a:p>
        </p:txBody>
      </p:sp>
      <p:sp>
        <p:nvSpPr>
          <p:cNvPr id="10" name="Freeform 1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6461288" y="2521304"/>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2" name="Group 12"/>
          <p:cNvGrpSpPr/>
          <p:nvPr/>
        </p:nvGrpSpPr>
        <p:grpSpPr>
          <a:xfrm>
            <a:off x="14139582" y="4861128"/>
            <a:ext cx="2850776" cy="656192"/>
            <a:chOff x="0" y="0"/>
            <a:chExt cx="750822" cy="172824"/>
          </a:xfrm>
        </p:grpSpPr>
        <p:sp>
          <p:nvSpPr>
            <p:cNvPr id="13" name="Freeform 13"/>
            <p:cNvSpPr/>
            <p:nvPr/>
          </p:nvSpPr>
          <p:spPr>
            <a:xfrm>
              <a:off x="0" y="0"/>
              <a:ext cx="750822" cy="172824"/>
            </a:xfrm>
            <a:custGeom>
              <a:avLst/>
              <a:gdLst/>
              <a:ahLst/>
              <a:cxnLst/>
              <a:rect l="l" t="t" r="r" b="b"/>
              <a:pathLst>
                <a:path w="750822" h="172824">
                  <a:moveTo>
                    <a:pt x="86412" y="0"/>
                  </a:moveTo>
                  <a:lnTo>
                    <a:pt x="664410" y="0"/>
                  </a:lnTo>
                  <a:cubicBezTo>
                    <a:pt x="712134" y="0"/>
                    <a:pt x="750822" y="38688"/>
                    <a:pt x="750822" y="86412"/>
                  </a:cubicBezTo>
                  <a:lnTo>
                    <a:pt x="750822" y="86412"/>
                  </a:lnTo>
                  <a:cubicBezTo>
                    <a:pt x="750822" y="134136"/>
                    <a:pt x="712134" y="172824"/>
                    <a:pt x="664410" y="172824"/>
                  </a:cubicBezTo>
                  <a:lnTo>
                    <a:pt x="86412" y="172824"/>
                  </a:lnTo>
                  <a:cubicBezTo>
                    <a:pt x="38688" y="172824"/>
                    <a:pt x="0" y="134136"/>
                    <a:pt x="0" y="86412"/>
                  </a:cubicBezTo>
                  <a:lnTo>
                    <a:pt x="0" y="86412"/>
                  </a:lnTo>
                  <a:cubicBezTo>
                    <a:pt x="0" y="38688"/>
                    <a:pt x="38688" y="0"/>
                    <a:pt x="86412" y="0"/>
                  </a:cubicBezTo>
                  <a:close/>
                </a:path>
              </a:pathLst>
            </a:custGeom>
            <a:solidFill>
              <a:srgbClr val="00B050"/>
            </a:solidFill>
          </p:spPr>
          <p:txBody>
            <a:bodyPr/>
            <a:lstStyle/>
            <a:p>
              <a:endParaRPr lang="en-US"/>
            </a:p>
          </p:txBody>
        </p:sp>
        <p:sp>
          <p:nvSpPr>
            <p:cNvPr id="14" name="TextBox 14"/>
            <p:cNvSpPr txBox="1"/>
            <p:nvPr/>
          </p:nvSpPr>
          <p:spPr>
            <a:xfrm>
              <a:off x="0" y="-19050"/>
              <a:ext cx="750822" cy="191874"/>
            </a:xfrm>
            <a:prstGeom prst="rect">
              <a:avLst/>
            </a:prstGeom>
          </p:spPr>
          <p:txBody>
            <a:bodyPr lIns="50800" tIns="50800" rIns="50800" bIns="50800" rtlCol="0" anchor="ctr"/>
            <a:lstStyle/>
            <a:p>
              <a:pPr algn="ctr">
                <a:lnSpc>
                  <a:spcPts val="1620"/>
                </a:lnSpc>
              </a:pPr>
              <a:endParaRPr/>
            </a:p>
          </p:txBody>
        </p:sp>
      </p:grpSp>
      <p:sp>
        <p:nvSpPr>
          <p:cNvPr id="15" name="TextBox 15"/>
          <p:cNvSpPr txBox="1"/>
          <p:nvPr/>
        </p:nvSpPr>
        <p:spPr>
          <a:xfrm>
            <a:off x="6711755" y="818663"/>
            <a:ext cx="5032056" cy="762000"/>
          </a:xfrm>
          <a:prstGeom prst="rect">
            <a:avLst/>
          </a:prstGeom>
        </p:spPr>
        <p:txBody>
          <a:bodyPr lIns="0" tIns="0" rIns="0" bIns="0" rtlCol="0" anchor="t">
            <a:spAutoFit/>
          </a:bodyPr>
          <a:lstStyle/>
          <a:p>
            <a:pPr algn="ctr">
              <a:lnSpc>
                <a:spcPts val="5999"/>
              </a:lnSpc>
            </a:pPr>
            <a:r>
              <a:rPr lang="ar-EG" sz="4999" b="1">
                <a:solidFill>
                  <a:srgbClr val="000000"/>
                </a:solidFill>
                <a:latin typeface="Almarai Bold"/>
                <a:ea typeface="Almarai Bold"/>
                <a:cs typeface="Almarai Bold"/>
                <a:sym typeface="Almarai Bold"/>
                <a:rtl/>
              </a:rPr>
              <a:t>مفهوم التسويق</a:t>
            </a:r>
            <a:r>
              <a:rPr lang="en-US" sz="4999" b="1">
                <a:solidFill>
                  <a:srgbClr val="000000"/>
                </a:solidFill>
                <a:latin typeface="Almarai Bold"/>
                <a:ea typeface="Almarai Bold"/>
                <a:cs typeface="Almarai Bold"/>
                <a:sym typeface="Almarai Bold"/>
              </a:rPr>
              <a:t> </a:t>
            </a:r>
          </a:p>
        </p:txBody>
      </p:sp>
      <p:sp>
        <p:nvSpPr>
          <p:cNvPr id="16" name="TextBox 16"/>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7" name="TextBox 17"/>
          <p:cNvSpPr txBox="1"/>
          <p:nvPr/>
        </p:nvSpPr>
        <p:spPr>
          <a:xfrm>
            <a:off x="13783578" y="4888468"/>
            <a:ext cx="3619935" cy="533400"/>
          </a:xfrm>
          <a:prstGeom prst="rect">
            <a:avLst/>
          </a:prstGeom>
        </p:spPr>
        <p:txBody>
          <a:bodyPr lIns="0" tIns="0" rIns="0" bIns="0" rtlCol="0" anchor="t">
            <a:spAutoFit/>
          </a:bodyPr>
          <a:lstStyle/>
          <a:p>
            <a:pPr algn="ctr" rtl="1">
              <a:lnSpc>
                <a:spcPts val="4076"/>
              </a:lnSpc>
            </a:pPr>
            <a:r>
              <a:rPr lang="ar-EG" sz="3396" b="1">
                <a:solidFill>
                  <a:srgbClr val="000000"/>
                </a:solidFill>
                <a:latin typeface="Almarai Bold"/>
                <a:ea typeface="Almarai Bold"/>
                <a:cs typeface="Almarai Bold"/>
                <a:sym typeface="Almarai Bold"/>
                <a:rtl/>
              </a:rPr>
              <a:t>المنافع</a:t>
            </a:r>
          </a:p>
        </p:txBody>
      </p:sp>
      <p:sp>
        <p:nvSpPr>
          <p:cNvPr id="18" name="TextBox 18"/>
          <p:cNvSpPr txBox="1"/>
          <p:nvPr/>
        </p:nvSpPr>
        <p:spPr>
          <a:xfrm>
            <a:off x="2346710" y="5674762"/>
            <a:ext cx="14379114" cy="1269721"/>
          </a:xfrm>
          <a:prstGeom prst="rect">
            <a:avLst/>
          </a:prstGeom>
        </p:spPr>
        <p:txBody>
          <a:bodyPr lIns="0" tIns="0" rIns="0" bIns="0" rtlCol="0" anchor="t">
            <a:spAutoFit/>
          </a:bodyPr>
          <a:lstStyle/>
          <a:p>
            <a:pPr marL="571881" lvl="1" indent="-285940" algn="just" rtl="1">
              <a:lnSpc>
                <a:spcPts val="5119"/>
              </a:lnSpc>
              <a:buFont typeface="Arial"/>
              <a:buChar char="•"/>
            </a:pPr>
            <a:r>
              <a:rPr lang="ar-EG" sz="3159" b="1" spc="31">
                <a:solidFill>
                  <a:srgbClr val="000000"/>
                </a:solidFill>
                <a:latin typeface="Almarai Bold"/>
                <a:ea typeface="Almarai Bold"/>
                <a:cs typeface="Almarai Bold"/>
                <a:sym typeface="Almarai Bold"/>
                <a:rtl/>
              </a:rPr>
              <a:t>"القيمة التي يحصل عليها العميل من شراء المنتج ، أي ماذا يريد العميل؟ </a:t>
            </a:r>
          </a:p>
          <a:p>
            <a:pPr marL="571881" lvl="1" indent="-285940" algn="just" rtl="1">
              <a:lnSpc>
                <a:spcPts val="5119"/>
              </a:lnSpc>
              <a:buFont typeface="Arial"/>
              <a:buChar char="•"/>
            </a:pPr>
            <a:r>
              <a:rPr lang="ar-EG" sz="3159" b="1" spc="32">
                <a:solidFill>
                  <a:srgbClr val="000000"/>
                </a:solidFill>
                <a:latin typeface="Almarai Bold"/>
                <a:ea typeface="Almarai Bold"/>
                <a:cs typeface="Almarai Bold"/>
                <a:sym typeface="Almarai Bold"/>
                <a:rtl/>
              </a:rPr>
              <a:t>«أداء مميز، توفير نقود، استمتاع، قيمة مستحقة» </a:t>
            </a:r>
          </a:p>
        </p:txBody>
      </p:sp>
      <p:grpSp>
        <p:nvGrpSpPr>
          <p:cNvPr id="19" name="Group 19"/>
          <p:cNvGrpSpPr/>
          <p:nvPr/>
        </p:nvGrpSpPr>
        <p:grpSpPr>
          <a:xfrm>
            <a:off x="721523" y="1199663"/>
            <a:ext cx="1271127" cy="1271127"/>
            <a:chOff x="0" y="0"/>
            <a:chExt cx="1694836" cy="1694836"/>
          </a:xfrm>
        </p:grpSpPr>
        <p:sp>
          <p:nvSpPr>
            <p:cNvPr id="20" name="Freeform 20"/>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21" name="TextBox 21"/>
          <p:cNvSpPr txBox="1"/>
          <p:nvPr/>
        </p:nvSpPr>
        <p:spPr>
          <a:xfrm>
            <a:off x="1081764" y="1546711"/>
            <a:ext cx="560595" cy="601058"/>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5171970" y="2628057"/>
            <a:ext cx="8111625" cy="6408184"/>
          </a:xfrm>
          <a:custGeom>
            <a:avLst/>
            <a:gdLst/>
            <a:ahLst/>
            <a:cxnLst/>
            <a:rect l="l" t="t" r="r" b="b"/>
            <a:pathLst>
              <a:path w="8111625" h="6408184">
                <a:moveTo>
                  <a:pt x="0" y="0"/>
                </a:moveTo>
                <a:lnTo>
                  <a:pt x="8111625" y="0"/>
                </a:lnTo>
                <a:lnTo>
                  <a:pt x="8111625" y="6408184"/>
                </a:lnTo>
                <a:lnTo>
                  <a:pt x="0" y="64081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7211642" y="4980230"/>
            <a:ext cx="1718877" cy="1703837"/>
          </a:xfrm>
          <a:custGeom>
            <a:avLst/>
            <a:gdLst/>
            <a:ahLst/>
            <a:cxnLst/>
            <a:rect l="l" t="t" r="r" b="b"/>
            <a:pathLst>
              <a:path w="1718877" h="1703837">
                <a:moveTo>
                  <a:pt x="0" y="0"/>
                </a:moveTo>
                <a:lnTo>
                  <a:pt x="1718877" y="0"/>
                </a:lnTo>
                <a:lnTo>
                  <a:pt x="1718877" y="1703837"/>
                </a:lnTo>
                <a:lnTo>
                  <a:pt x="0" y="1703837"/>
                </a:lnTo>
                <a:lnTo>
                  <a:pt x="0" y="0"/>
                </a:lnTo>
                <a:close/>
              </a:path>
            </a:pathLst>
          </a:custGeom>
          <a:blipFill>
            <a:blip r:embed="rId8"/>
            <a:stretch>
              <a:fillRect/>
            </a:stretch>
          </a:blipFill>
        </p:spPr>
        <p:txBody>
          <a:bodyPr/>
          <a:lstStyle/>
          <a:p>
            <a:endParaRPr lang="en-US"/>
          </a:p>
        </p:txBody>
      </p:sp>
      <p:sp>
        <p:nvSpPr>
          <p:cNvPr id="11" name="TextBox 11"/>
          <p:cNvSpPr txBox="1"/>
          <p:nvPr/>
        </p:nvSpPr>
        <p:spPr>
          <a:xfrm>
            <a:off x="6711755" y="818663"/>
            <a:ext cx="5032056" cy="762000"/>
          </a:xfrm>
          <a:prstGeom prst="rect">
            <a:avLst/>
          </a:prstGeom>
        </p:spPr>
        <p:txBody>
          <a:bodyPr lIns="0" tIns="0" rIns="0" bIns="0" rtlCol="0" anchor="t">
            <a:spAutoFit/>
          </a:bodyPr>
          <a:lstStyle/>
          <a:p>
            <a:pPr algn="ctr">
              <a:lnSpc>
                <a:spcPts val="5999"/>
              </a:lnSpc>
            </a:pPr>
            <a:r>
              <a:rPr lang="ar-EG" sz="4999" b="1">
                <a:solidFill>
                  <a:srgbClr val="000000"/>
                </a:solidFill>
                <a:latin typeface="Almarai Bold"/>
                <a:ea typeface="Almarai Bold"/>
                <a:cs typeface="Almarai Bold"/>
                <a:sym typeface="Almarai Bold"/>
                <a:rtl/>
              </a:rPr>
              <a:t>مفهوم التسويق</a:t>
            </a:r>
            <a:r>
              <a:rPr lang="en-US" sz="4999" b="1">
                <a:solidFill>
                  <a:srgbClr val="000000"/>
                </a:solidFill>
                <a:latin typeface="Almarai Bold"/>
                <a:ea typeface="Almarai Bold"/>
                <a:cs typeface="Almarai Bold"/>
                <a:sym typeface="Almarai Bold"/>
              </a:rPr>
              <a:t> </a:t>
            </a:r>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7706091" y="5421711"/>
            <a:ext cx="5199506" cy="820876"/>
          </a:xfrm>
          <a:prstGeom prst="rect">
            <a:avLst/>
          </a:prstGeom>
        </p:spPr>
        <p:txBody>
          <a:bodyPr lIns="0" tIns="0" rIns="0" bIns="0" rtlCol="0" anchor="t">
            <a:spAutoFit/>
          </a:bodyPr>
          <a:lstStyle/>
          <a:p>
            <a:pPr algn="ctr" rtl="1">
              <a:lnSpc>
                <a:spcPts val="6372"/>
              </a:lnSpc>
            </a:pPr>
            <a:r>
              <a:rPr lang="ar-EG" sz="5310" b="1">
                <a:solidFill>
                  <a:srgbClr val="000000"/>
                </a:solidFill>
                <a:latin typeface="Almarai Bold"/>
                <a:ea typeface="Almarai Bold"/>
                <a:cs typeface="Almarai Bold"/>
                <a:sym typeface="Almarai Bold"/>
                <a:rtl/>
              </a:rPr>
              <a:t>المنافع</a:t>
            </a:r>
          </a:p>
        </p:txBody>
      </p:sp>
      <p:sp>
        <p:nvSpPr>
          <p:cNvPr id="14" name="TextBox 14"/>
          <p:cNvSpPr txBox="1"/>
          <p:nvPr/>
        </p:nvSpPr>
        <p:spPr>
          <a:xfrm>
            <a:off x="1081764" y="1546711"/>
            <a:ext cx="560595" cy="601058"/>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01</a:t>
            </a:r>
          </a:p>
        </p:txBody>
      </p:sp>
      <p:sp>
        <p:nvSpPr>
          <p:cNvPr id="15" name="TextBox 15"/>
          <p:cNvSpPr txBox="1"/>
          <p:nvPr/>
        </p:nvSpPr>
        <p:spPr>
          <a:xfrm>
            <a:off x="2242922" y="7453007"/>
            <a:ext cx="3619935" cy="581025"/>
          </a:xfrm>
          <a:prstGeom prst="rect">
            <a:avLst/>
          </a:prstGeom>
        </p:spPr>
        <p:txBody>
          <a:bodyPr lIns="0" tIns="0" rIns="0" bIns="0" rtlCol="0" anchor="t">
            <a:spAutoFit/>
          </a:bodyPr>
          <a:lstStyle/>
          <a:p>
            <a:pPr algn="ctr" rtl="1">
              <a:lnSpc>
                <a:spcPts val="4436"/>
              </a:lnSpc>
            </a:pPr>
            <a:r>
              <a:rPr lang="ar-EG" sz="3696" b="1">
                <a:solidFill>
                  <a:srgbClr val="000000"/>
                </a:solidFill>
                <a:latin typeface="Almarai Bold"/>
                <a:ea typeface="Almarai Bold"/>
                <a:cs typeface="Almarai Bold"/>
                <a:sym typeface="Almarai Bold"/>
                <a:rtl/>
              </a:rPr>
              <a:t>مكانية</a:t>
            </a:r>
          </a:p>
        </p:txBody>
      </p:sp>
      <p:sp>
        <p:nvSpPr>
          <p:cNvPr id="16" name="TextBox 16"/>
          <p:cNvSpPr txBox="1"/>
          <p:nvPr/>
        </p:nvSpPr>
        <p:spPr>
          <a:xfrm>
            <a:off x="12636656" y="3388061"/>
            <a:ext cx="3619935" cy="581025"/>
          </a:xfrm>
          <a:prstGeom prst="rect">
            <a:avLst/>
          </a:prstGeom>
        </p:spPr>
        <p:txBody>
          <a:bodyPr lIns="0" tIns="0" rIns="0" bIns="0" rtlCol="0" anchor="t">
            <a:spAutoFit/>
          </a:bodyPr>
          <a:lstStyle/>
          <a:p>
            <a:pPr algn="ctr" rtl="1">
              <a:lnSpc>
                <a:spcPts val="4436"/>
              </a:lnSpc>
            </a:pPr>
            <a:r>
              <a:rPr lang="ar-EG" sz="3696" b="1">
                <a:solidFill>
                  <a:srgbClr val="000000"/>
                </a:solidFill>
                <a:latin typeface="Almarai Bold"/>
                <a:ea typeface="Almarai Bold"/>
                <a:cs typeface="Almarai Bold"/>
                <a:sym typeface="Almarai Bold"/>
                <a:rtl/>
              </a:rPr>
              <a:t>زمانية</a:t>
            </a:r>
          </a:p>
        </p:txBody>
      </p:sp>
      <p:sp>
        <p:nvSpPr>
          <p:cNvPr id="17" name="TextBox 17"/>
          <p:cNvSpPr txBox="1"/>
          <p:nvPr/>
        </p:nvSpPr>
        <p:spPr>
          <a:xfrm>
            <a:off x="12636656" y="7453007"/>
            <a:ext cx="3619935" cy="581025"/>
          </a:xfrm>
          <a:prstGeom prst="rect">
            <a:avLst/>
          </a:prstGeom>
        </p:spPr>
        <p:txBody>
          <a:bodyPr lIns="0" tIns="0" rIns="0" bIns="0" rtlCol="0" anchor="t">
            <a:spAutoFit/>
          </a:bodyPr>
          <a:lstStyle/>
          <a:p>
            <a:pPr algn="ctr" rtl="1">
              <a:lnSpc>
                <a:spcPts val="4436"/>
              </a:lnSpc>
            </a:pPr>
            <a:r>
              <a:rPr lang="ar-EG" sz="3696" b="1">
                <a:solidFill>
                  <a:srgbClr val="000000"/>
                </a:solidFill>
                <a:latin typeface="Almarai Bold"/>
                <a:ea typeface="Almarai Bold"/>
                <a:cs typeface="Almarai Bold"/>
                <a:sym typeface="Almarai Bold"/>
                <a:rtl/>
              </a:rPr>
              <a:t>حيازية</a:t>
            </a:r>
          </a:p>
        </p:txBody>
      </p:sp>
      <p:sp>
        <p:nvSpPr>
          <p:cNvPr id="18" name="TextBox 18"/>
          <p:cNvSpPr txBox="1"/>
          <p:nvPr/>
        </p:nvSpPr>
        <p:spPr>
          <a:xfrm>
            <a:off x="2160651" y="3388061"/>
            <a:ext cx="3619935" cy="581025"/>
          </a:xfrm>
          <a:prstGeom prst="rect">
            <a:avLst/>
          </a:prstGeom>
        </p:spPr>
        <p:txBody>
          <a:bodyPr lIns="0" tIns="0" rIns="0" bIns="0" rtlCol="0" anchor="t">
            <a:spAutoFit/>
          </a:bodyPr>
          <a:lstStyle/>
          <a:p>
            <a:pPr algn="ctr" rtl="1">
              <a:lnSpc>
                <a:spcPts val="4436"/>
              </a:lnSpc>
            </a:pPr>
            <a:r>
              <a:rPr lang="ar-EG" sz="3696" b="1">
                <a:solidFill>
                  <a:srgbClr val="000000"/>
                </a:solidFill>
                <a:latin typeface="Almarai Bold"/>
                <a:ea typeface="Almarai Bold"/>
                <a:cs typeface="Almarai Bold"/>
                <a:sym typeface="Almarai Bold"/>
                <a:rtl/>
              </a:rPr>
              <a:t>إدراكية</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05</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13372270" y="2518847"/>
            <a:ext cx="3674107" cy="599102"/>
          </a:xfrm>
          <a:prstGeom prst="rect">
            <a:avLst/>
          </a:prstGeom>
        </p:spPr>
        <p:txBody>
          <a:bodyPr lIns="0" tIns="0" rIns="0" bIns="0" rtlCol="0" anchor="t">
            <a:spAutoFit/>
          </a:bodyPr>
          <a:lstStyle/>
          <a:p>
            <a:pPr algn="ctr" rtl="1">
              <a:lnSpc>
                <a:spcPts val="4502"/>
              </a:lnSpc>
            </a:pPr>
            <a:r>
              <a:rPr lang="ar-EG" sz="3752" b="1">
                <a:solidFill>
                  <a:srgbClr val="000000"/>
                </a:solidFill>
                <a:latin typeface="Almarai Bold"/>
                <a:ea typeface="Almarai Bold"/>
                <a:cs typeface="Almarai Bold"/>
                <a:sym typeface="Almarai Bold"/>
                <a:rtl/>
              </a:rPr>
              <a:t>المنافع</a:t>
            </a:r>
          </a:p>
        </p:txBody>
      </p:sp>
      <p:sp>
        <p:nvSpPr>
          <p:cNvPr id="10" name="Freeform 10"/>
          <p:cNvSpPr/>
          <p:nvPr/>
        </p:nvSpPr>
        <p:spPr>
          <a:xfrm>
            <a:off x="16461288" y="2521304"/>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1" name="Freeform 11"/>
          <p:cNvSpPr/>
          <p:nvPr/>
        </p:nvSpPr>
        <p:spPr>
          <a:xfrm>
            <a:off x="5600257" y="2258261"/>
            <a:ext cx="7255051" cy="7055537"/>
          </a:xfrm>
          <a:custGeom>
            <a:avLst/>
            <a:gdLst/>
            <a:ahLst/>
            <a:cxnLst/>
            <a:rect l="l" t="t" r="r" b="b"/>
            <a:pathLst>
              <a:path w="7255051" h="7055537">
                <a:moveTo>
                  <a:pt x="0" y="0"/>
                </a:moveTo>
                <a:lnTo>
                  <a:pt x="7255051" y="0"/>
                </a:lnTo>
                <a:lnTo>
                  <a:pt x="7255051" y="7055537"/>
                </a:lnTo>
                <a:lnTo>
                  <a:pt x="0" y="70555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TextBox 12"/>
          <p:cNvSpPr txBox="1"/>
          <p:nvPr/>
        </p:nvSpPr>
        <p:spPr>
          <a:xfrm>
            <a:off x="6265332" y="857862"/>
            <a:ext cx="5924902" cy="674077"/>
          </a:xfrm>
          <a:prstGeom prst="rect">
            <a:avLst/>
          </a:prstGeom>
        </p:spPr>
        <p:txBody>
          <a:bodyPr lIns="0" tIns="0" rIns="0" bIns="0" rtlCol="0" anchor="t">
            <a:spAutoFit/>
          </a:bodyPr>
          <a:lstStyle/>
          <a:p>
            <a:pPr algn="ctr">
              <a:lnSpc>
                <a:spcPts val="5232"/>
              </a:lnSpc>
            </a:pPr>
            <a:r>
              <a:rPr lang="ar-EG" sz="4360" b="1">
                <a:solidFill>
                  <a:srgbClr val="000000"/>
                </a:solidFill>
                <a:latin typeface="Almarai Bold"/>
                <a:ea typeface="Almarai Bold"/>
                <a:cs typeface="Almarai Bold"/>
                <a:sym typeface="Almarai Bold"/>
                <a:rtl/>
              </a:rPr>
              <a:t>عناصر المزيج التسويقي</a:t>
            </a:r>
            <a:r>
              <a:rPr lang="en-US" sz="4360" b="1">
                <a:solidFill>
                  <a:srgbClr val="000000"/>
                </a:solidFill>
                <a:latin typeface="Almarai Bold"/>
                <a:ea typeface="Almarai Bold"/>
                <a:cs typeface="Almarai Bold"/>
                <a:sym typeface="Almarai Bold"/>
              </a:rPr>
              <a:t> </a:t>
            </a:r>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5" name="TextBox 15"/>
          <p:cNvSpPr txBox="1"/>
          <p:nvPr/>
        </p:nvSpPr>
        <p:spPr>
          <a:xfrm>
            <a:off x="7788131" y="4783478"/>
            <a:ext cx="2879304" cy="1952625"/>
          </a:xfrm>
          <a:prstGeom prst="rect">
            <a:avLst/>
          </a:prstGeom>
        </p:spPr>
        <p:txBody>
          <a:bodyPr lIns="0" tIns="0" rIns="0" bIns="0" rtlCol="0" anchor="t">
            <a:spAutoFit/>
          </a:bodyPr>
          <a:lstStyle/>
          <a:p>
            <a:pPr algn="ctr">
              <a:lnSpc>
                <a:spcPts val="5040"/>
              </a:lnSpc>
            </a:pPr>
            <a:r>
              <a:rPr lang="ar-EG" sz="4200" b="1">
                <a:solidFill>
                  <a:srgbClr val="000000"/>
                </a:solidFill>
                <a:latin typeface="Almarai Bold"/>
                <a:ea typeface="Almarai Bold"/>
                <a:cs typeface="Almarai Bold"/>
                <a:sym typeface="Almarai Bold"/>
                <a:rtl/>
              </a:rPr>
              <a:t>عناصر</a:t>
            </a:r>
            <a:r>
              <a:rPr lang="en-US" sz="4200" b="1">
                <a:solidFill>
                  <a:srgbClr val="000000"/>
                </a:solidFill>
                <a:latin typeface="Almarai Bold"/>
                <a:ea typeface="Almarai Bold"/>
                <a:cs typeface="Almarai Bold"/>
                <a:sym typeface="Almarai Bold"/>
              </a:rPr>
              <a:t> </a:t>
            </a:r>
          </a:p>
          <a:p>
            <a:pPr algn="ctr">
              <a:lnSpc>
                <a:spcPts val="5040"/>
              </a:lnSpc>
            </a:pPr>
            <a:r>
              <a:rPr lang="ar-EG" sz="4200" b="1">
                <a:solidFill>
                  <a:srgbClr val="000000"/>
                </a:solidFill>
                <a:latin typeface="Almarai Bold"/>
                <a:ea typeface="Almarai Bold"/>
                <a:cs typeface="Almarai Bold"/>
                <a:sym typeface="Almarai Bold"/>
                <a:rtl/>
              </a:rPr>
              <a:t>المزيج</a:t>
            </a:r>
            <a:r>
              <a:rPr lang="en-US" sz="4200" b="1">
                <a:solidFill>
                  <a:srgbClr val="000000"/>
                </a:solidFill>
                <a:latin typeface="Almarai Bold"/>
                <a:ea typeface="Almarai Bold"/>
                <a:cs typeface="Almarai Bold"/>
                <a:sym typeface="Almarai Bold"/>
              </a:rPr>
              <a:t> </a:t>
            </a:r>
          </a:p>
          <a:p>
            <a:pPr algn="ctr">
              <a:lnSpc>
                <a:spcPts val="5040"/>
              </a:lnSpc>
            </a:pPr>
            <a:r>
              <a:rPr lang="ar-EG" sz="4200" b="1">
                <a:solidFill>
                  <a:srgbClr val="000000"/>
                </a:solidFill>
                <a:latin typeface="Almarai Bold"/>
                <a:ea typeface="Almarai Bold"/>
                <a:cs typeface="Almarai Bold"/>
                <a:sym typeface="Almarai Bold"/>
                <a:rtl/>
              </a:rPr>
              <a:t>التسويقى</a:t>
            </a:r>
            <a:r>
              <a:rPr lang="en-US" sz="4200" b="1">
                <a:solidFill>
                  <a:srgbClr val="000000"/>
                </a:solidFill>
                <a:latin typeface="Almarai Bold"/>
                <a:ea typeface="Almarai Bold"/>
                <a:cs typeface="Almarai Bold"/>
                <a:sym typeface="Almarai Bold"/>
              </a:rPr>
              <a:t> </a:t>
            </a:r>
          </a:p>
        </p:txBody>
      </p:sp>
      <p:sp>
        <p:nvSpPr>
          <p:cNvPr id="16" name="TextBox 16"/>
          <p:cNvSpPr txBox="1"/>
          <p:nvPr/>
        </p:nvSpPr>
        <p:spPr>
          <a:xfrm>
            <a:off x="10428119" y="2880470"/>
            <a:ext cx="1989757" cy="1302143"/>
          </a:xfrm>
          <a:prstGeom prst="rect">
            <a:avLst/>
          </a:prstGeom>
        </p:spPr>
        <p:txBody>
          <a:bodyPr lIns="0" tIns="0" rIns="0" bIns="0" rtlCol="0" anchor="t">
            <a:spAutoFit/>
          </a:bodyPr>
          <a:lstStyle/>
          <a:p>
            <a:pPr algn="ctr" rtl="1">
              <a:lnSpc>
                <a:spcPts val="5142"/>
              </a:lnSpc>
            </a:pPr>
            <a:r>
              <a:rPr lang="ar-EG" sz="4285">
                <a:solidFill>
                  <a:srgbClr val="000000"/>
                </a:solidFill>
                <a:latin typeface="Almarai"/>
                <a:ea typeface="Almarai"/>
                <a:cs typeface="Almarai"/>
                <a:sym typeface="Almarai"/>
                <a:rtl/>
              </a:rPr>
              <a:t>المنتج</a:t>
            </a:r>
          </a:p>
          <a:p>
            <a:pPr algn="ctr" rtl="1">
              <a:lnSpc>
                <a:spcPts val="5142"/>
              </a:lnSpc>
            </a:pPr>
            <a:r>
              <a:rPr lang="ar-EG" sz="4285">
                <a:solidFill>
                  <a:srgbClr val="000000"/>
                </a:solidFill>
                <a:latin typeface="Almarai"/>
                <a:ea typeface="Almarai"/>
                <a:cs typeface="Almarai"/>
                <a:sym typeface="Almarai"/>
                <a:rtl/>
              </a:rPr>
              <a:t> </a:t>
            </a:r>
            <a:r>
              <a:rPr lang="en-US" sz="4285">
                <a:solidFill>
                  <a:srgbClr val="000000"/>
                </a:solidFill>
                <a:latin typeface="Almarai"/>
                <a:ea typeface="Almarai"/>
                <a:cs typeface="Almarai"/>
                <a:sym typeface="Almarai"/>
              </a:rPr>
              <a:t>Product</a:t>
            </a:r>
          </a:p>
        </p:txBody>
      </p:sp>
      <p:sp>
        <p:nvSpPr>
          <p:cNvPr id="17" name="TextBox 17"/>
          <p:cNvSpPr txBox="1"/>
          <p:nvPr/>
        </p:nvSpPr>
        <p:spPr>
          <a:xfrm>
            <a:off x="5600257" y="2880470"/>
            <a:ext cx="3209257" cy="1222877"/>
          </a:xfrm>
          <a:prstGeom prst="rect">
            <a:avLst/>
          </a:prstGeom>
        </p:spPr>
        <p:txBody>
          <a:bodyPr lIns="0" tIns="0" rIns="0" bIns="0" rtlCol="0" anchor="t">
            <a:spAutoFit/>
          </a:bodyPr>
          <a:lstStyle/>
          <a:p>
            <a:pPr marL="0" lvl="0" indent="0" algn="ctr" rtl="1">
              <a:lnSpc>
                <a:spcPts val="4816"/>
              </a:lnSpc>
              <a:spcBef>
                <a:spcPct val="0"/>
              </a:spcBef>
            </a:pPr>
            <a:r>
              <a:rPr lang="ar-EG" sz="4014" u="none" strike="noStrike">
                <a:solidFill>
                  <a:srgbClr val="000000"/>
                </a:solidFill>
                <a:latin typeface="Almarai"/>
                <a:ea typeface="Almarai"/>
                <a:cs typeface="Almarai"/>
                <a:sym typeface="Almarai"/>
                <a:rtl/>
              </a:rPr>
              <a:t>الترويج</a:t>
            </a:r>
          </a:p>
          <a:p>
            <a:pPr marL="0" lvl="0" indent="0" algn="ctr" rtl="1">
              <a:lnSpc>
                <a:spcPts val="4816"/>
              </a:lnSpc>
              <a:spcBef>
                <a:spcPct val="0"/>
              </a:spcBef>
            </a:pPr>
            <a:r>
              <a:rPr lang="ar-EG" sz="4014" u="none" strike="noStrike">
                <a:solidFill>
                  <a:srgbClr val="000000"/>
                </a:solidFill>
                <a:latin typeface="Almarai"/>
                <a:ea typeface="Almarai"/>
                <a:cs typeface="Almarai"/>
                <a:sym typeface="Almarai"/>
                <a:rtl/>
              </a:rPr>
              <a:t> </a:t>
            </a:r>
            <a:r>
              <a:rPr lang="en-US" sz="4014" u="none" strike="noStrike">
                <a:solidFill>
                  <a:srgbClr val="000000"/>
                </a:solidFill>
                <a:latin typeface="Almarai"/>
                <a:ea typeface="Almarai"/>
                <a:cs typeface="Almarai"/>
                <a:sym typeface="Almarai"/>
              </a:rPr>
              <a:t>Promotion</a:t>
            </a:r>
          </a:p>
        </p:txBody>
      </p:sp>
      <p:sp>
        <p:nvSpPr>
          <p:cNvPr id="18" name="TextBox 18"/>
          <p:cNvSpPr txBox="1"/>
          <p:nvPr/>
        </p:nvSpPr>
        <p:spPr>
          <a:xfrm rot="-101009">
            <a:off x="10448019" y="7048169"/>
            <a:ext cx="1721754" cy="1418174"/>
          </a:xfrm>
          <a:prstGeom prst="rect">
            <a:avLst/>
          </a:prstGeom>
        </p:spPr>
        <p:txBody>
          <a:bodyPr lIns="0" tIns="0" rIns="0" bIns="0" rtlCol="0" anchor="t">
            <a:spAutoFit/>
          </a:bodyPr>
          <a:lstStyle/>
          <a:p>
            <a:pPr algn="ctr" rtl="1">
              <a:lnSpc>
                <a:spcPts val="5569"/>
              </a:lnSpc>
            </a:pPr>
            <a:r>
              <a:rPr lang="ar-EG" sz="4641">
                <a:solidFill>
                  <a:srgbClr val="000000"/>
                </a:solidFill>
                <a:latin typeface="Almarai"/>
                <a:ea typeface="Almarai"/>
                <a:cs typeface="Almarai"/>
                <a:sym typeface="Almarai"/>
                <a:rtl/>
              </a:rPr>
              <a:t>التوزيع</a:t>
            </a:r>
          </a:p>
          <a:p>
            <a:pPr algn="ctr" rtl="1">
              <a:lnSpc>
                <a:spcPts val="5569"/>
              </a:lnSpc>
            </a:pPr>
            <a:r>
              <a:rPr lang="ar-EG" sz="4641">
                <a:solidFill>
                  <a:srgbClr val="000000"/>
                </a:solidFill>
                <a:latin typeface="Almarai"/>
                <a:ea typeface="Almarai"/>
                <a:cs typeface="Almarai"/>
                <a:sym typeface="Almarai"/>
                <a:rtl/>
              </a:rPr>
              <a:t> </a:t>
            </a:r>
            <a:r>
              <a:rPr lang="en-US" sz="4641">
                <a:solidFill>
                  <a:srgbClr val="000000"/>
                </a:solidFill>
                <a:latin typeface="Almarai"/>
                <a:ea typeface="Almarai"/>
                <a:cs typeface="Almarai"/>
                <a:sym typeface="Almarai"/>
              </a:rPr>
              <a:t>Place</a:t>
            </a:r>
          </a:p>
        </p:txBody>
      </p:sp>
      <p:sp>
        <p:nvSpPr>
          <p:cNvPr id="19" name="TextBox 19"/>
          <p:cNvSpPr txBox="1"/>
          <p:nvPr/>
        </p:nvSpPr>
        <p:spPr>
          <a:xfrm>
            <a:off x="6342079" y="7032701"/>
            <a:ext cx="1446051" cy="1318440"/>
          </a:xfrm>
          <a:prstGeom prst="rect">
            <a:avLst/>
          </a:prstGeom>
        </p:spPr>
        <p:txBody>
          <a:bodyPr lIns="0" tIns="0" rIns="0" bIns="0" rtlCol="0" anchor="t">
            <a:spAutoFit/>
          </a:bodyPr>
          <a:lstStyle/>
          <a:p>
            <a:pPr algn="ctr" rtl="1">
              <a:lnSpc>
                <a:spcPts val="5220"/>
              </a:lnSpc>
            </a:pPr>
            <a:r>
              <a:rPr lang="ar-EG" sz="4350">
                <a:solidFill>
                  <a:srgbClr val="000000"/>
                </a:solidFill>
                <a:latin typeface="Almarai"/>
                <a:ea typeface="Almarai"/>
                <a:cs typeface="Almarai"/>
                <a:sym typeface="Almarai"/>
                <a:rtl/>
              </a:rPr>
              <a:t>السعر</a:t>
            </a:r>
          </a:p>
          <a:p>
            <a:pPr algn="ctr" rtl="1">
              <a:lnSpc>
                <a:spcPts val="5220"/>
              </a:lnSpc>
            </a:pPr>
            <a:r>
              <a:rPr lang="ar-EG" sz="4350">
                <a:solidFill>
                  <a:srgbClr val="000000"/>
                </a:solidFill>
                <a:latin typeface="Almarai"/>
                <a:ea typeface="Almarai"/>
                <a:cs typeface="Almarai"/>
                <a:sym typeface="Almarai"/>
                <a:rtl/>
              </a:rPr>
              <a:t> </a:t>
            </a:r>
            <a:r>
              <a:rPr lang="en-US" sz="4350">
                <a:solidFill>
                  <a:srgbClr val="000000"/>
                </a:solidFill>
                <a:latin typeface="Almarai"/>
                <a:ea typeface="Almarai"/>
                <a:cs typeface="Almarai"/>
                <a:sym typeface="Almarai"/>
              </a:rPr>
              <a:t>Price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291165" y="3525385"/>
            <a:ext cx="15722343" cy="4806737"/>
            <a:chOff x="0" y="0"/>
            <a:chExt cx="4140864" cy="1265972"/>
          </a:xfrm>
        </p:grpSpPr>
        <p:sp>
          <p:nvSpPr>
            <p:cNvPr id="3" name="Freeform 3"/>
            <p:cNvSpPr/>
            <p:nvPr/>
          </p:nvSpPr>
          <p:spPr>
            <a:xfrm>
              <a:off x="0" y="0"/>
              <a:ext cx="4140864" cy="1265972"/>
            </a:xfrm>
            <a:custGeom>
              <a:avLst/>
              <a:gdLst/>
              <a:ahLst/>
              <a:cxnLst/>
              <a:rect l="l" t="t" r="r" b="b"/>
              <a:pathLst>
                <a:path w="4140864" h="1265972">
                  <a:moveTo>
                    <a:pt x="15265" y="0"/>
                  </a:moveTo>
                  <a:lnTo>
                    <a:pt x="4125599" y="0"/>
                  </a:lnTo>
                  <a:cubicBezTo>
                    <a:pt x="4134029" y="0"/>
                    <a:pt x="4140864" y="6834"/>
                    <a:pt x="4140864" y="15265"/>
                  </a:cubicBezTo>
                  <a:lnTo>
                    <a:pt x="4140864" y="1250707"/>
                  </a:lnTo>
                  <a:cubicBezTo>
                    <a:pt x="4140864" y="1254755"/>
                    <a:pt x="4139255" y="1258638"/>
                    <a:pt x="4136393" y="1261501"/>
                  </a:cubicBezTo>
                  <a:cubicBezTo>
                    <a:pt x="4133530" y="1264364"/>
                    <a:pt x="4129648" y="1265972"/>
                    <a:pt x="4125599" y="1265972"/>
                  </a:cubicBezTo>
                  <a:lnTo>
                    <a:pt x="15265" y="1265972"/>
                  </a:lnTo>
                  <a:cubicBezTo>
                    <a:pt x="11216" y="1265972"/>
                    <a:pt x="7334" y="1264364"/>
                    <a:pt x="4471" y="1261501"/>
                  </a:cubicBezTo>
                  <a:cubicBezTo>
                    <a:pt x="1608" y="1258638"/>
                    <a:pt x="0" y="1254755"/>
                    <a:pt x="0" y="1250707"/>
                  </a:cubicBezTo>
                  <a:lnTo>
                    <a:pt x="0" y="15265"/>
                  </a:lnTo>
                  <a:cubicBezTo>
                    <a:pt x="0" y="11216"/>
                    <a:pt x="1608" y="7334"/>
                    <a:pt x="4471" y="4471"/>
                  </a:cubicBezTo>
                  <a:cubicBezTo>
                    <a:pt x="7334" y="1608"/>
                    <a:pt x="11216" y="0"/>
                    <a:pt x="15265"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4140864" cy="1275497"/>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06</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1139822" y="2491777"/>
            <a:ext cx="4908246" cy="653561"/>
          </a:xfrm>
          <a:prstGeom prst="rect">
            <a:avLst/>
          </a:prstGeom>
        </p:spPr>
        <p:txBody>
          <a:bodyPr lIns="0" tIns="0" rIns="0" bIns="0" rtlCol="0" anchor="t">
            <a:spAutoFit/>
          </a:bodyPr>
          <a:lstStyle/>
          <a:p>
            <a:pPr algn="just" rtl="1">
              <a:lnSpc>
                <a:spcPts val="5456"/>
              </a:lnSpc>
            </a:pPr>
            <a:r>
              <a:rPr lang="ar-EG" sz="3368" b="1" spc="34">
                <a:solidFill>
                  <a:srgbClr val="000000"/>
                </a:solidFill>
                <a:latin typeface="Almarai Bold"/>
                <a:ea typeface="Almarai Bold"/>
                <a:cs typeface="Almarai Bold"/>
                <a:sym typeface="Almarai Bold"/>
                <a:rtl/>
              </a:rPr>
              <a:t>أولاً: المنتج (</a:t>
            </a:r>
            <a:r>
              <a:rPr lang="en-US" sz="3368" b="1" spc="34">
                <a:solidFill>
                  <a:srgbClr val="000000"/>
                </a:solidFill>
                <a:latin typeface="Almarai Bold"/>
                <a:ea typeface="Almarai Bold"/>
                <a:cs typeface="Almarai Bold"/>
                <a:sym typeface="Almarai Bold"/>
              </a:rPr>
              <a:t>Product</a:t>
            </a:r>
            <a:r>
              <a:rPr lang="ar-EG" sz="3368" b="1" spc="34">
                <a:solidFill>
                  <a:srgbClr val="000000"/>
                </a:solidFill>
                <a:latin typeface="Almarai Bold"/>
                <a:ea typeface="Almarai Bold"/>
                <a:cs typeface="Almarai Bold"/>
                <a:sym typeface="Almarai Bold"/>
                <a:rtl/>
              </a:rPr>
              <a:t>)</a:t>
            </a:r>
          </a:p>
        </p:txBody>
      </p:sp>
      <p:sp>
        <p:nvSpPr>
          <p:cNvPr id="10" name="Freeform 1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6461288" y="2521304"/>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grpSp>
        <p:nvGrpSpPr>
          <p:cNvPr id="13" name="Group 13"/>
          <p:cNvGrpSpPr/>
          <p:nvPr/>
        </p:nvGrpSpPr>
        <p:grpSpPr>
          <a:xfrm>
            <a:off x="721523" y="1199663"/>
            <a:ext cx="1271127" cy="1271127"/>
            <a:chOff x="0" y="0"/>
            <a:chExt cx="1694836" cy="1694836"/>
          </a:xfrm>
        </p:grpSpPr>
        <p:sp>
          <p:nvSpPr>
            <p:cNvPr id="14" name="Freeform 14"/>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5" name="TextBox 15"/>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6" name="TextBox 16"/>
          <p:cNvSpPr txBox="1"/>
          <p:nvPr/>
        </p:nvSpPr>
        <p:spPr>
          <a:xfrm>
            <a:off x="6265332" y="857862"/>
            <a:ext cx="5924902" cy="674077"/>
          </a:xfrm>
          <a:prstGeom prst="rect">
            <a:avLst/>
          </a:prstGeom>
        </p:spPr>
        <p:txBody>
          <a:bodyPr lIns="0" tIns="0" rIns="0" bIns="0" rtlCol="0" anchor="t">
            <a:spAutoFit/>
          </a:bodyPr>
          <a:lstStyle/>
          <a:p>
            <a:pPr algn="ctr">
              <a:lnSpc>
                <a:spcPts val="5232"/>
              </a:lnSpc>
            </a:pPr>
            <a:r>
              <a:rPr lang="ar-EG" sz="4360" b="1">
                <a:solidFill>
                  <a:srgbClr val="000000"/>
                </a:solidFill>
                <a:latin typeface="Almarai Bold"/>
                <a:ea typeface="Almarai Bold"/>
                <a:cs typeface="Almarai Bold"/>
                <a:sym typeface="Almarai Bold"/>
                <a:rtl/>
              </a:rPr>
              <a:t>عناصر المزيج التسويقي</a:t>
            </a:r>
            <a:r>
              <a:rPr lang="en-US" sz="4360" b="1">
                <a:solidFill>
                  <a:srgbClr val="000000"/>
                </a:solidFill>
                <a:latin typeface="Almarai Bold"/>
                <a:ea typeface="Almarai Bold"/>
                <a:cs typeface="Almarai Bold"/>
                <a:sym typeface="Almarai Bold"/>
              </a:rPr>
              <a:t> </a:t>
            </a:r>
          </a:p>
        </p:txBody>
      </p:sp>
      <p:sp>
        <p:nvSpPr>
          <p:cNvPr id="17" name="TextBox 17"/>
          <p:cNvSpPr txBox="1"/>
          <p:nvPr/>
        </p:nvSpPr>
        <p:spPr>
          <a:xfrm>
            <a:off x="1741592" y="4256795"/>
            <a:ext cx="14984231" cy="3860521"/>
          </a:xfrm>
          <a:prstGeom prst="rect">
            <a:avLst/>
          </a:prstGeom>
        </p:spPr>
        <p:txBody>
          <a:bodyPr lIns="0" tIns="0" rIns="0" bIns="0" rtlCol="0" anchor="t">
            <a:spAutoFit/>
          </a:bodyPr>
          <a:lstStyle/>
          <a:p>
            <a:pPr marL="682243" lvl="1" indent="-341122" algn="just" rtl="1">
              <a:lnSpc>
                <a:spcPts val="5119"/>
              </a:lnSpc>
              <a:buFont typeface="Arial"/>
              <a:buChar char="•"/>
            </a:pPr>
            <a:r>
              <a:rPr lang="ar-EG" sz="3159" b="1" spc="31">
                <a:solidFill>
                  <a:srgbClr val="000000"/>
                </a:solidFill>
                <a:latin typeface="Almarai Bold"/>
                <a:ea typeface="Almarai Bold"/>
                <a:cs typeface="Almarai Bold"/>
                <a:sym typeface="Almarai Bold"/>
                <a:rtl/>
              </a:rPr>
              <a:t>مزيج المنتجات: يتكون من كافة المنتجات التي تنتجها أو تبيعها المؤسسة</a:t>
            </a:r>
          </a:p>
          <a:p>
            <a:pPr marL="682243" lvl="1" indent="-341122" algn="just" rtl="1">
              <a:lnSpc>
                <a:spcPts val="5119"/>
              </a:lnSpc>
              <a:buFont typeface="Arial"/>
              <a:buChar char="•"/>
            </a:pPr>
            <a:r>
              <a:rPr lang="ar-EG" sz="3159" b="1" spc="31">
                <a:solidFill>
                  <a:srgbClr val="000000"/>
                </a:solidFill>
                <a:latin typeface="Almarai Bold"/>
                <a:ea typeface="Almarai Bold"/>
                <a:cs typeface="Almarai Bold"/>
                <a:sym typeface="Almarai Bold"/>
                <a:rtl/>
              </a:rPr>
              <a:t>التمييز: استخدام المؤسسة لشعار أو رمز أو اسم لجعل المنتج مختلف عن منتجات المنافسين</a:t>
            </a:r>
          </a:p>
          <a:p>
            <a:pPr marL="682243" lvl="1" indent="-341122" algn="just" rtl="1">
              <a:lnSpc>
                <a:spcPts val="5119"/>
              </a:lnSpc>
              <a:buFont typeface="Arial"/>
              <a:buChar char="•"/>
            </a:pPr>
            <a:r>
              <a:rPr lang="ar-EG" sz="3159" b="1" spc="31">
                <a:solidFill>
                  <a:srgbClr val="000000"/>
                </a:solidFill>
                <a:latin typeface="Almarai Bold"/>
                <a:ea typeface="Almarai Bold"/>
                <a:cs typeface="Almarai Bold"/>
                <a:sym typeface="Almarai Bold"/>
                <a:rtl/>
              </a:rPr>
              <a:t>اسم المنتج: كلمات أو أرقام تدل على المنتج</a:t>
            </a:r>
          </a:p>
          <a:p>
            <a:pPr marL="682243" lvl="1" indent="-341122" algn="just" rtl="1">
              <a:lnSpc>
                <a:spcPts val="5119"/>
              </a:lnSpc>
              <a:buFont typeface="Arial"/>
              <a:buChar char="•"/>
            </a:pPr>
            <a:r>
              <a:rPr lang="ar-EG" sz="3159" b="1" spc="31">
                <a:solidFill>
                  <a:srgbClr val="000000"/>
                </a:solidFill>
                <a:latin typeface="Almarai Bold"/>
                <a:ea typeface="Almarai Bold"/>
                <a:cs typeface="Almarai Bold"/>
                <a:sym typeface="Almarai Bold"/>
                <a:rtl/>
              </a:rPr>
              <a:t>علامة المنتج: استخدام شكل أو رمز</a:t>
            </a:r>
          </a:p>
          <a:p>
            <a:pPr marL="682243" lvl="1" indent="-341122" algn="just" rtl="1">
              <a:lnSpc>
                <a:spcPts val="5119"/>
              </a:lnSpc>
              <a:buFont typeface="Arial"/>
              <a:buChar char="•"/>
            </a:pPr>
            <a:r>
              <a:rPr lang="ar-EG" sz="3159" b="1" spc="32">
                <a:solidFill>
                  <a:srgbClr val="000000"/>
                </a:solidFill>
                <a:latin typeface="Almarai Bold"/>
                <a:ea typeface="Almarai Bold"/>
                <a:cs typeface="Almarai Bold"/>
                <a:sym typeface="Almarai Bold"/>
                <a:rtl/>
              </a:rPr>
              <a:t>العلامة التجارية: اسم العلامة التي تتمتع بحماية القانون</a:t>
            </a:r>
          </a:p>
        </p:txBody>
      </p:sp>
      <p:sp>
        <p:nvSpPr>
          <p:cNvPr id="18" name="TextBox 18"/>
          <p:cNvSpPr txBox="1"/>
          <p:nvPr/>
        </p:nvSpPr>
        <p:spPr>
          <a:xfrm>
            <a:off x="11817578" y="3496810"/>
            <a:ext cx="4908246" cy="653561"/>
          </a:xfrm>
          <a:prstGeom prst="rect">
            <a:avLst/>
          </a:prstGeom>
        </p:spPr>
        <p:txBody>
          <a:bodyPr lIns="0" tIns="0" rIns="0" bIns="0" rtlCol="0" anchor="t">
            <a:spAutoFit/>
          </a:bodyPr>
          <a:lstStyle/>
          <a:p>
            <a:pPr algn="just" rtl="1">
              <a:lnSpc>
                <a:spcPts val="5456"/>
              </a:lnSpc>
            </a:pPr>
            <a:r>
              <a:rPr lang="ar-EG" sz="3368" b="1" spc="34">
                <a:solidFill>
                  <a:srgbClr val="FF6600"/>
                </a:solidFill>
                <a:latin typeface="Almarai Bold"/>
                <a:ea typeface="Almarai Bold"/>
                <a:cs typeface="Almarai Bold"/>
                <a:sym typeface="Almarai Bold"/>
                <a:rtl/>
              </a:rPr>
              <a:t>مصطلحات مرتبطة بالمنتج</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7207871" y="3392035"/>
            <a:ext cx="9805637" cy="4744330"/>
            <a:chOff x="0" y="0"/>
            <a:chExt cx="2582555" cy="1249536"/>
          </a:xfrm>
        </p:grpSpPr>
        <p:sp>
          <p:nvSpPr>
            <p:cNvPr id="3" name="Freeform 3"/>
            <p:cNvSpPr/>
            <p:nvPr/>
          </p:nvSpPr>
          <p:spPr>
            <a:xfrm>
              <a:off x="0" y="0"/>
              <a:ext cx="2582555" cy="1249536"/>
            </a:xfrm>
            <a:custGeom>
              <a:avLst/>
              <a:gdLst/>
              <a:ahLst/>
              <a:cxnLst/>
              <a:rect l="l" t="t" r="r" b="b"/>
              <a:pathLst>
                <a:path w="2582555" h="1249536">
                  <a:moveTo>
                    <a:pt x="24476" y="0"/>
                  </a:moveTo>
                  <a:lnTo>
                    <a:pt x="2558079" y="0"/>
                  </a:lnTo>
                  <a:cubicBezTo>
                    <a:pt x="2571597" y="0"/>
                    <a:pt x="2582555" y="10958"/>
                    <a:pt x="2582555" y="24476"/>
                  </a:cubicBezTo>
                  <a:lnTo>
                    <a:pt x="2582555" y="1225060"/>
                  </a:lnTo>
                  <a:cubicBezTo>
                    <a:pt x="2582555" y="1238577"/>
                    <a:pt x="2571597" y="1249536"/>
                    <a:pt x="2558079" y="1249536"/>
                  </a:cubicBezTo>
                  <a:lnTo>
                    <a:pt x="24476" y="1249536"/>
                  </a:lnTo>
                  <a:cubicBezTo>
                    <a:pt x="10958" y="1249536"/>
                    <a:pt x="0" y="1238577"/>
                    <a:pt x="0" y="1225060"/>
                  </a:cubicBezTo>
                  <a:lnTo>
                    <a:pt x="0" y="24476"/>
                  </a:lnTo>
                  <a:cubicBezTo>
                    <a:pt x="0" y="10958"/>
                    <a:pt x="10958" y="0"/>
                    <a:pt x="24476"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582555" cy="1259061"/>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07</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1139822" y="2491777"/>
            <a:ext cx="4908246" cy="653561"/>
          </a:xfrm>
          <a:prstGeom prst="rect">
            <a:avLst/>
          </a:prstGeom>
        </p:spPr>
        <p:txBody>
          <a:bodyPr lIns="0" tIns="0" rIns="0" bIns="0" rtlCol="0" anchor="t">
            <a:spAutoFit/>
          </a:bodyPr>
          <a:lstStyle/>
          <a:p>
            <a:pPr algn="just" rtl="1">
              <a:lnSpc>
                <a:spcPts val="5456"/>
              </a:lnSpc>
            </a:pPr>
            <a:r>
              <a:rPr lang="ar-EG" sz="3368" b="1" spc="34">
                <a:solidFill>
                  <a:srgbClr val="000000"/>
                </a:solidFill>
                <a:latin typeface="Almarai Bold"/>
                <a:ea typeface="Almarai Bold"/>
                <a:cs typeface="Almarai Bold"/>
                <a:sym typeface="Almarai Bold"/>
                <a:rtl/>
              </a:rPr>
              <a:t> ثانيا: التسعير (</a:t>
            </a:r>
            <a:r>
              <a:rPr lang="en-US" sz="3368" b="1" spc="34">
                <a:solidFill>
                  <a:srgbClr val="000000"/>
                </a:solidFill>
                <a:latin typeface="Almarai Bold"/>
                <a:ea typeface="Almarai Bold"/>
                <a:cs typeface="Almarai Bold"/>
                <a:sym typeface="Almarai Bold"/>
              </a:rPr>
              <a:t>Price</a:t>
            </a:r>
            <a:r>
              <a:rPr lang="ar-EG" sz="3368" b="1" spc="34">
                <a:solidFill>
                  <a:srgbClr val="000000"/>
                </a:solidFill>
                <a:latin typeface="Almarai Bold"/>
                <a:ea typeface="Almarai Bold"/>
                <a:cs typeface="Almarai Bold"/>
                <a:sym typeface="Almarai Bold"/>
                <a:rtl/>
              </a:rPr>
              <a:t>)</a:t>
            </a:r>
          </a:p>
        </p:txBody>
      </p:sp>
      <p:sp>
        <p:nvSpPr>
          <p:cNvPr id="10" name="Freeform 1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6461288" y="2521304"/>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grpSp>
        <p:nvGrpSpPr>
          <p:cNvPr id="13" name="Group 13"/>
          <p:cNvGrpSpPr/>
          <p:nvPr/>
        </p:nvGrpSpPr>
        <p:grpSpPr>
          <a:xfrm>
            <a:off x="721523" y="1199663"/>
            <a:ext cx="1271127" cy="1271127"/>
            <a:chOff x="0" y="0"/>
            <a:chExt cx="1694836" cy="1694836"/>
          </a:xfrm>
        </p:grpSpPr>
        <p:sp>
          <p:nvSpPr>
            <p:cNvPr id="14" name="Freeform 14"/>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5" name="TextBox 15"/>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6" name="TextBox 16"/>
          <p:cNvSpPr txBox="1"/>
          <p:nvPr/>
        </p:nvSpPr>
        <p:spPr>
          <a:xfrm>
            <a:off x="6265332" y="857862"/>
            <a:ext cx="5924902" cy="674077"/>
          </a:xfrm>
          <a:prstGeom prst="rect">
            <a:avLst/>
          </a:prstGeom>
        </p:spPr>
        <p:txBody>
          <a:bodyPr lIns="0" tIns="0" rIns="0" bIns="0" rtlCol="0" anchor="t">
            <a:spAutoFit/>
          </a:bodyPr>
          <a:lstStyle/>
          <a:p>
            <a:pPr algn="ctr">
              <a:lnSpc>
                <a:spcPts val="5232"/>
              </a:lnSpc>
            </a:pPr>
            <a:r>
              <a:rPr lang="ar-EG" sz="4360" b="1">
                <a:solidFill>
                  <a:srgbClr val="000000"/>
                </a:solidFill>
                <a:latin typeface="Almarai Bold"/>
                <a:ea typeface="Almarai Bold"/>
                <a:cs typeface="Almarai Bold"/>
                <a:sym typeface="Almarai Bold"/>
                <a:rtl/>
              </a:rPr>
              <a:t>عناصر المزيج التسويقي</a:t>
            </a:r>
            <a:r>
              <a:rPr lang="en-US" sz="4360" b="1">
                <a:solidFill>
                  <a:srgbClr val="000000"/>
                </a:solidFill>
                <a:latin typeface="Almarai Bold"/>
                <a:ea typeface="Almarai Bold"/>
                <a:cs typeface="Almarai Bold"/>
                <a:sym typeface="Almarai Bold"/>
              </a:rPr>
              <a:t> </a:t>
            </a:r>
          </a:p>
        </p:txBody>
      </p:sp>
      <p:sp>
        <p:nvSpPr>
          <p:cNvPr id="17" name="TextBox 17"/>
          <p:cNvSpPr txBox="1"/>
          <p:nvPr/>
        </p:nvSpPr>
        <p:spPr>
          <a:xfrm>
            <a:off x="1922567" y="3502872"/>
            <a:ext cx="14984231" cy="622021"/>
          </a:xfrm>
          <a:prstGeom prst="rect">
            <a:avLst/>
          </a:prstGeom>
        </p:spPr>
        <p:txBody>
          <a:bodyPr lIns="0" tIns="0" rIns="0" bIns="0" rtlCol="0" anchor="t">
            <a:spAutoFit/>
          </a:bodyPr>
          <a:lstStyle/>
          <a:p>
            <a:pPr marL="682243" lvl="1" indent="-341122" algn="just" rtl="1">
              <a:lnSpc>
                <a:spcPts val="5119"/>
              </a:lnSpc>
              <a:buFont typeface="Arial"/>
              <a:buChar char="•"/>
            </a:pPr>
            <a:r>
              <a:rPr lang="ar-EG" sz="3159" b="1" spc="32">
                <a:solidFill>
                  <a:srgbClr val="000000"/>
                </a:solidFill>
                <a:latin typeface="Almarai Bold"/>
                <a:ea typeface="Almarai Bold"/>
                <a:cs typeface="Almarai Bold"/>
                <a:sym typeface="Almarai Bold"/>
                <a:rtl/>
              </a:rPr>
              <a:t>السعر: هو الإيراد من بيع وحدة واحدة من المنتج </a:t>
            </a:r>
          </a:p>
        </p:txBody>
      </p:sp>
      <p:sp>
        <p:nvSpPr>
          <p:cNvPr id="18" name="TextBox 18"/>
          <p:cNvSpPr txBox="1"/>
          <p:nvPr/>
        </p:nvSpPr>
        <p:spPr>
          <a:xfrm>
            <a:off x="7994475" y="4275845"/>
            <a:ext cx="8731349" cy="3860521"/>
          </a:xfrm>
          <a:prstGeom prst="rect">
            <a:avLst/>
          </a:prstGeom>
        </p:spPr>
        <p:txBody>
          <a:bodyPr lIns="0" tIns="0" rIns="0" bIns="0" rtlCol="0" anchor="t">
            <a:spAutoFit/>
          </a:bodyPr>
          <a:lstStyle/>
          <a:p>
            <a:pPr algn="just" rtl="1">
              <a:lnSpc>
                <a:spcPts val="5119"/>
              </a:lnSpc>
            </a:pPr>
            <a:r>
              <a:rPr lang="ar-EG" sz="3159" b="1" spc="31">
                <a:solidFill>
                  <a:srgbClr val="FF6600"/>
                </a:solidFill>
                <a:latin typeface="Almarai Bold"/>
                <a:ea typeface="Almarai Bold"/>
                <a:cs typeface="Almarai Bold"/>
                <a:sym typeface="Almarai Bold"/>
                <a:rtl/>
              </a:rPr>
              <a:t>أهداف عملية التسعير</a:t>
            </a:r>
          </a:p>
          <a:p>
            <a:pPr marL="682243" lvl="1" indent="-341122" algn="just" rtl="1">
              <a:lnSpc>
                <a:spcPts val="5119"/>
              </a:lnSpc>
              <a:buAutoNum type="arabicPeriod"/>
            </a:pPr>
            <a:r>
              <a:rPr lang="ar-EG" sz="3159" b="1" spc="31">
                <a:solidFill>
                  <a:srgbClr val="000000"/>
                </a:solidFill>
                <a:latin typeface="Almarai Bold"/>
                <a:ea typeface="Almarai Bold"/>
                <a:cs typeface="Almarai Bold"/>
                <a:sym typeface="Almarai Bold"/>
                <a:rtl/>
              </a:rPr>
              <a:t>الاستمرار في السوق وعدم الخروج منه </a:t>
            </a:r>
          </a:p>
          <a:p>
            <a:pPr marL="682243" lvl="1" indent="-341122" algn="just" rtl="1">
              <a:lnSpc>
                <a:spcPts val="5119"/>
              </a:lnSpc>
              <a:buAutoNum type="arabicPeriod"/>
            </a:pPr>
            <a:r>
              <a:rPr lang="ar-EG" sz="3159" b="1" spc="31">
                <a:solidFill>
                  <a:srgbClr val="000000"/>
                </a:solidFill>
                <a:latin typeface="Almarai Bold"/>
                <a:ea typeface="Almarai Bold"/>
                <a:cs typeface="Almarai Bold"/>
                <a:sym typeface="Almarai Bold"/>
                <a:rtl/>
              </a:rPr>
              <a:t>زيادة الحصة السوقية للمنتج </a:t>
            </a:r>
          </a:p>
          <a:p>
            <a:pPr marL="682243" lvl="1" indent="-341122" algn="just" rtl="1">
              <a:lnSpc>
                <a:spcPts val="5119"/>
              </a:lnSpc>
              <a:buAutoNum type="arabicPeriod"/>
            </a:pPr>
            <a:r>
              <a:rPr lang="ar-EG" sz="3159" b="1" spc="31">
                <a:solidFill>
                  <a:srgbClr val="000000"/>
                </a:solidFill>
                <a:latin typeface="Almarai Bold"/>
                <a:ea typeface="Almarai Bold"/>
                <a:cs typeface="Almarai Bold"/>
                <a:sym typeface="Almarai Bold"/>
                <a:rtl/>
              </a:rPr>
              <a:t>تحقيق مستوى معين من الربح </a:t>
            </a:r>
          </a:p>
          <a:p>
            <a:pPr marL="682243" lvl="1" indent="-341122" algn="just" rtl="1">
              <a:lnSpc>
                <a:spcPts val="5119"/>
              </a:lnSpc>
              <a:buAutoNum type="arabicPeriod"/>
            </a:pPr>
            <a:r>
              <a:rPr lang="ar-EG" sz="3159" b="1" spc="31">
                <a:solidFill>
                  <a:srgbClr val="000000"/>
                </a:solidFill>
                <a:latin typeface="Almarai Bold"/>
                <a:ea typeface="Almarai Bold"/>
                <a:cs typeface="Almarai Bold"/>
                <a:sym typeface="Almarai Bold"/>
                <a:rtl/>
              </a:rPr>
              <a:t>خلق انطباع بجودة المنتج وتميزه </a:t>
            </a:r>
          </a:p>
          <a:p>
            <a:pPr algn="just" rtl="1">
              <a:lnSpc>
                <a:spcPts val="5119"/>
              </a:lnSpc>
            </a:pPr>
            <a:endParaRPr lang="ar-EG" sz="3159" b="1" spc="31">
              <a:solidFill>
                <a:srgbClr val="000000"/>
              </a:solidFill>
              <a:latin typeface="Almarai Bold"/>
              <a:ea typeface="Almarai Bold"/>
              <a:cs typeface="Almarai Bold"/>
              <a:sym typeface="Almarai Bold"/>
              <a:rtl/>
            </a:endParaRPr>
          </a:p>
        </p:txBody>
      </p:sp>
      <p:sp>
        <p:nvSpPr>
          <p:cNvPr id="19" name="Freeform 19"/>
          <p:cNvSpPr/>
          <p:nvPr/>
        </p:nvSpPr>
        <p:spPr>
          <a:xfrm>
            <a:off x="503394" y="3070649"/>
            <a:ext cx="6414247" cy="6187651"/>
          </a:xfrm>
          <a:custGeom>
            <a:avLst/>
            <a:gdLst/>
            <a:ahLst/>
            <a:cxnLst/>
            <a:rect l="l" t="t" r="r" b="b"/>
            <a:pathLst>
              <a:path w="6414247" h="6187651">
                <a:moveTo>
                  <a:pt x="0" y="0"/>
                </a:moveTo>
                <a:lnTo>
                  <a:pt x="6414247" y="0"/>
                </a:lnTo>
                <a:lnTo>
                  <a:pt x="6414247" y="6187651"/>
                </a:lnTo>
                <a:lnTo>
                  <a:pt x="0" y="6187651"/>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972548" y="3392035"/>
            <a:ext cx="10040960" cy="1517036"/>
            <a:chOff x="0" y="0"/>
            <a:chExt cx="2644533" cy="399549"/>
          </a:xfrm>
        </p:grpSpPr>
        <p:sp>
          <p:nvSpPr>
            <p:cNvPr id="3" name="Freeform 3"/>
            <p:cNvSpPr/>
            <p:nvPr/>
          </p:nvSpPr>
          <p:spPr>
            <a:xfrm>
              <a:off x="0" y="0"/>
              <a:ext cx="2644533" cy="399549"/>
            </a:xfrm>
            <a:custGeom>
              <a:avLst/>
              <a:gdLst/>
              <a:ahLst/>
              <a:cxnLst/>
              <a:rect l="l" t="t" r="r" b="b"/>
              <a:pathLst>
                <a:path w="2644533" h="399549">
                  <a:moveTo>
                    <a:pt x="23902" y="0"/>
                  </a:moveTo>
                  <a:lnTo>
                    <a:pt x="2620631" y="0"/>
                  </a:lnTo>
                  <a:cubicBezTo>
                    <a:pt x="2633831" y="0"/>
                    <a:pt x="2644533" y="10701"/>
                    <a:pt x="2644533" y="23902"/>
                  </a:cubicBezTo>
                  <a:lnTo>
                    <a:pt x="2644533" y="375647"/>
                  </a:lnTo>
                  <a:cubicBezTo>
                    <a:pt x="2644533" y="381986"/>
                    <a:pt x="2642015" y="388065"/>
                    <a:pt x="2637532" y="392548"/>
                  </a:cubicBezTo>
                  <a:cubicBezTo>
                    <a:pt x="2633050" y="397030"/>
                    <a:pt x="2626970" y="399549"/>
                    <a:pt x="2620631" y="399549"/>
                  </a:cubicBezTo>
                  <a:lnTo>
                    <a:pt x="23902" y="399549"/>
                  </a:lnTo>
                  <a:cubicBezTo>
                    <a:pt x="17563" y="399549"/>
                    <a:pt x="11483" y="397030"/>
                    <a:pt x="7001" y="392548"/>
                  </a:cubicBezTo>
                  <a:cubicBezTo>
                    <a:pt x="2518" y="388065"/>
                    <a:pt x="0" y="381986"/>
                    <a:pt x="0" y="375647"/>
                  </a:cubicBezTo>
                  <a:lnTo>
                    <a:pt x="0" y="23902"/>
                  </a:lnTo>
                  <a:cubicBezTo>
                    <a:pt x="0" y="17563"/>
                    <a:pt x="2518" y="11483"/>
                    <a:pt x="7001" y="7001"/>
                  </a:cubicBezTo>
                  <a:cubicBezTo>
                    <a:pt x="11483" y="2518"/>
                    <a:pt x="17563" y="0"/>
                    <a:pt x="23902"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0"/>
              <a:ext cx="2644533" cy="399549"/>
            </a:xfrm>
            <a:prstGeom prst="rect">
              <a:avLst/>
            </a:prstGeom>
          </p:spPr>
          <p:txBody>
            <a:bodyPr lIns="50800" tIns="50800" rIns="50800" bIns="50800" rtlCol="0" anchor="ctr"/>
            <a:lstStyle/>
            <a:p>
              <a:pPr algn="ctr">
                <a:lnSpc>
                  <a:spcPts val="2399"/>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08</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1139822" y="2491777"/>
            <a:ext cx="4908246" cy="653561"/>
          </a:xfrm>
          <a:prstGeom prst="rect">
            <a:avLst/>
          </a:prstGeom>
        </p:spPr>
        <p:txBody>
          <a:bodyPr lIns="0" tIns="0" rIns="0" bIns="0" rtlCol="0" anchor="t">
            <a:spAutoFit/>
          </a:bodyPr>
          <a:lstStyle/>
          <a:p>
            <a:pPr algn="just" rtl="1">
              <a:lnSpc>
                <a:spcPts val="5456"/>
              </a:lnSpc>
            </a:pPr>
            <a:r>
              <a:rPr lang="ar-EG" sz="3368" b="1" spc="34">
                <a:solidFill>
                  <a:srgbClr val="000000"/>
                </a:solidFill>
                <a:latin typeface="Almarai Bold"/>
                <a:ea typeface="Almarai Bold"/>
                <a:cs typeface="Almarai Bold"/>
                <a:sym typeface="Almarai Bold"/>
                <a:rtl/>
              </a:rPr>
              <a:t>ثالثا: التوزيع: (</a:t>
            </a:r>
            <a:r>
              <a:rPr lang="en-US" sz="3368" b="1" spc="34">
                <a:solidFill>
                  <a:srgbClr val="000000"/>
                </a:solidFill>
                <a:latin typeface="Almarai Bold"/>
                <a:ea typeface="Almarai Bold"/>
                <a:cs typeface="Almarai Bold"/>
                <a:sym typeface="Almarai Bold"/>
              </a:rPr>
              <a:t>Place</a:t>
            </a:r>
            <a:r>
              <a:rPr lang="ar-EG" sz="3368" b="1" spc="34">
                <a:solidFill>
                  <a:srgbClr val="000000"/>
                </a:solidFill>
                <a:latin typeface="Almarai Bold"/>
                <a:ea typeface="Almarai Bold"/>
                <a:cs typeface="Almarai Bold"/>
                <a:sym typeface="Almarai Bold"/>
                <a:rtl/>
              </a:rPr>
              <a:t>)</a:t>
            </a:r>
          </a:p>
        </p:txBody>
      </p:sp>
      <p:sp>
        <p:nvSpPr>
          <p:cNvPr id="10" name="Freeform 1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6461288" y="2521304"/>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grpSp>
        <p:nvGrpSpPr>
          <p:cNvPr id="13" name="Group 13"/>
          <p:cNvGrpSpPr/>
          <p:nvPr/>
        </p:nvGrpSpPr>
        <p:grpSpPr>
          <a:xfrm>
            <a:off x="721523" y="1199663"/>
            <a:ext cx="1271127" cy="1271127"/>
            <a:chOff x="0" y="0"/>
            <a:chExt cx="1694836" cy="1694836"/>
          </a:xfrm>
        </p:grpSpPr>
        <p:sp>
          <p:nvSpPr>
            <p:cNvPr id="14" name="Freeform 14"/>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5" name="TextBox 15"/>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6" name="TextBox 16"/>
          <p:cNvSpPr txBox="1"/>
          <p:nvPr/>
        </p:nvSpPr>
        <p:spPr>
          <a:xfrm>
            <a:off x="6265332" y="857862"/>
            <a:ext cx="5924902" cy="674077"/>
          </a:xfrm>
          <a:prstGeom prst="rect">
            <a:avLst/>
          </a:prstGeom>
        </p:spPr>
        <p:txBody>
          <a:bodyPr lIns="0" tIns="0" rIns="0" bIns="0" rtlCol="0" anchor="t">
            <a:spAutoFit/>
          </a:bodyPr>
          <a:lstStyle/>
          <a:p>
            <a:pPr algn="ctr">
              <a:lnSpc>
                <a:spcPts val="5232"/>
              </a:lnSpc>
            </a:pPr>
            <a:r>
              <a:rPr lang="ar-EG" sz="4360" b="1">
                <a:solidFill>
                  <a:srgbClr val="000000"/>
                </a:solidFill>
                <a:latin typeface="Almarai Bold"/>
                <a:ea typeface="Almarai Bold"/>
                <a:cs typeface="Almarai Bold"/>
                <a:sym typeface="Almarai Bold"/>
                <a:rtl/>
              </a:rPr>
              <a:t>عناصر المزيج التسويقي</a:t>
            </a:r>
            <a:r>
              <a:rPr lang="en-US" sz="4360" b="1">
                <a:solidFill>
                  <a:srgbClr val="000000"/>
                </a:solidFill>
                <a:latin typeface="Almarai Bold"/>
                <a:ea typeface="Almarai Bold"/>
                <a:cs typeface="Almarai Bold"/>
                <a:sym typeface="Almarai Bold"/>
              </a:rPr>
              <a:t> </a:t>
            </a:r>
          </a:p>
        </p:txBody>
      </p:sp>
      <p:sp>
        <p:nvSpPr>
          <p:cNvPr id="17" name="TextBox 17"/>
          <p:cNvSpPr txBox="1"/>
          <p:nvPr/>
        </p:nvSpPr>
        <p:spPr>
          <a:xfrm>
            <a:off x="1922567" y="3727910"/>
            <a:ext cx="14984231" cy="645262"/>
          </a:xfrm>
          <a:prstGeom prst="rect">
            <a:avLst/>
          </a:prstGeom>
        </p:spPr>
        <p:txBody>
          <a:bodyPr lIns="0" tIns="0" rIns="0" bIns="0" rtlCol="0" anchor="t">
            <a:spAutoFit/>
          </a:bodyPr>
          <a:lstStyle/>
          <a:p>
            <a:pPr marL="703833" lvl="1" indent="-351916" algn="just" rtl="1">
              <a:lnSpc>
                <a:spcPts val="5281"/>
              </a:lnSpc>
              <a:buFont typeface="Arial"/>
              <a:buChar char="•"/>
            </a:pPr>
            <a:r>
              <a:rPr lang="ar-EG" sz="3259" b="1" spc="33">
                <a:solidFill>
                  <a:srgbClr val="000000"/>
                </a:solidFill>
                <a:latin typeface="Almarai Bold"/>
                <a:ea typeface="Almarai Bold"/>
                <a:cs typeface="Almarai Bold"/>
                <a:sym typeface="Almarai Bold"/>
                <a:rtl/>
              </a:rPr>
              <a:t>الطريقة التي يصل من خلالها المنتج إلى المستهلك</a:t>
            </a:r>
          </a:p>
        </p:txBody>
      </p:sp>
      <p:sp>
        <p:nvSpPr>
          <p:cNvPr id="18" name="Freeform 18"/>
          <p:cNvSpPr/>
          <p:nvPr/>
        </p:nvSpPr>
        <p:spPr>
          <a:xfrm>
            <a:off x="417435" y="2769494"/>
            <a:ext cx="8997248" cy="6190102"/>
          </a:xfrm>
          <a:custGeom>
            <a:avLst/>
            <a:gdLst/>
            <a:ahLst/>
            <a:cxnLst/>
            <a:rect l="l" t="t" r="r" b="b"/>
            <a:pathLst>
              <a:path w="8997248" h="6190102">
                <a:moveTo>
                  <a:pt x="0" y="0"/>
                </a:moveTo>
                <a:lnTo>
                  <a:pt x="8997248" y="0"/>
                </a:lnTo>
                <a:lnTo>
                  <a:pt x="8997248" y="6190102"/>
                </a:lnTo>
                <a:lnTo>
                  <a:pt x="0" y="6190102"/>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265332" y="3392035"/>
            <a:ext cx="10725027" cy="5402152"/>
            <a:chOff x="0" y="0"/>
            <a:chExt cx="2824698" cy="1422789"/>
          </a:xfrm>
        </p:grpSpPr>
        <p:sp>
          <p:nvSpPr>
            <p:cNvPr id="3" name="Freeform 3"/>
            <p:cNvSpPr/>
            <p:nvPr/>
          </p:nvSpPr>
          <p:spPr>
            <a:xfrm>
              <a:off x="0" y="0"/>
              <a:ext cx="2824699" cy="1422789"/>
            </a:xfrm>
            <a:custGeom>
              <a:avLst/>
              <a:gdLst/>
              <a:ahLst/>
              <a:cxnLst/>
              <a:rect l="l" t="t" r="r" b="b"/>
              <a:pathLst>
                <a:path w="2824699" h="1422789">
                  <a:moveTo>
                    <a:pt x="22378" y="0"/>
                  </a:moveTo>
                  <a:lnTo>
                    <a:pt x="2802321" y="0"/>
                  </a:lnTo>
                  <a:cubicBezTo>
                    <a:pt x="2814680" y="0"/>
                    <a:pt x="2824699" y="10019"/>
                    <a:pt x="2824699" y="22378"/>
                  </a:cubicBezTo>
                  <a:lnTo>
                    <a:pt x="2824699" y="1400411"/>
                  </a:lnTo>
                  <a:cubicBezTo>
                    <a:pt x="2824699" y="1406346"/>
                    <a:pt x="2822341" y="1412038"/>
                    <a:pt x="2818144" y="1416235"/>
                  </a:cubicBezTo>
                  <a:cubicBezTo>
                    <a:pt x="2813948" y="1420431"/>
                    <a:pt x="2808256" y="1422789"/>
                    <a:pt x="2802321" y="1422789"/>
                  </a:cubicBezTo>
                  <a:lnTo>
                    <a:pt x="22378" y="1422789"/>
                  </a:lnTo>
                  <a:cubicBezTo>
                    <a:pt x="16443" y="1422789"/>
                    <a:pt x="10751" y="1420431"/>
                    <a:pt x="6554" y="1416235"/>
                  </a:cubicBezTo>
                  <a:cubicBezTo>
                    <a:pt x="2358" y="1412038"/>
                    <a:pt x="0" y="1406346"/>
                    <a:pt x="0" y="1400411"/>
                  </a:cubicBezTo>
                  <a:lnTo>
                    <a:pt x="0" y="22378"/>
                  </a:lnTo>
                  <a:cubicBezTo>
                    <a:pt x="0" y="16443"/>
                    <a:pt x="2358" y="10751"/>
                    <a:pt x="6554" y="6554"/>
                  </a:cubicBezTo>
                  <a:cubicBezTo>
                    <a:pt x="10751" y="2358"/>
                    <a:pt x="16443" y="0"/>
                    <a:pt x="22378"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824698" cy="1432314"/>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09</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6461288" y="2521304"/>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1" name="Group 11"/>
          <p:cNvGrpSpPr/>
          <p:nvPr/>
        </p:nvGrpSpPr>
        <p:grpSpPr>
          <a:xfrm>
            <a:off x="721523" y="1199663"/>
            <a:ext cx="1271127" cy="1271127"/>
            <a:chOff x="0" y="0"/>
            <a:chExt cx="1694836" cy="1694836"/>
          </a:xfrm>
        </p:grpSpPr>
        <p:sp>
          <p:nvSpPr>
            <p:cNvPr id="12" name="Freeform 12"/>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3" name="Freeform 13"/>
          <p:cNvSpPr/>
          <p:nvPr/>
        </p:nvSpPr>
        <p:spPr>
          <a:xfrm>
            <a:off x="13593944" y="5695311"/>
            <a:ext cx="3396414" cy="1035906"/>
          </a:xfrm>
          <a:custGeom>
            <a:avLst/>
            <a:gdLst/>
            <a:ahLst/>
            <a:cxnLst/>
            <a:rect l="l" t="t" r="r" b="b"/>
            <a:pathLst>
              <a:path w="3396414" h="1035906">
                <a:moveTo>
                  <a:pt x="0" y="0"/>
                </a:moveTo>
                <a:lnTo>
                  <a:pt x="3396415" y="0"/>
                </a:lnTo>
                <a:lnTo>
                  <a:pt x="3396415" y="1035907"/>
                </a:lnTo>
                <a:lnTo>
                  <a:pt x="0" y="10359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a:off x="1642359" y="3392035"/>
            <a:ext cx="4059952" cy="4666611"/>
          </a:xfrm>
          <a:custGeom>
            <a:avLst/>
            <a:gdLst/>
            <a:ahLst/>
            <a:cxnLst/>
            <a:rect l="l" t="t" r="r" b="b"/>
            <a:pathLst>
              <a:path w="4059952" h="4666611">
                <a:moveTo>
                  <a:pt x="0" y="0"/>
                </a:moveTo>
                <a:lnTo>
                  <a:pt x="4059952" y="0"/>
                </a:lnTo>
                <a:lnTo>
                  <a:pt x="4059952" y="4666611"/>
                </a:lnTo>
                <a:lnTo>
                  <a:pt x="0" y="4666611"/>
                </a:lnTo>
                <a:lnTo>
                  <a:pt x="0" y="0"/>
                </a:lnTo>
                <a:close/>
              </a:path>
            </a:pathLst>
          </a:custGeom>
          <a:blipFill>
            <a:blip r:embed="rId9"/>
            <a:stretch>
              <a:fillRect/>
            </a:stretch>
          </a:blipFill>
        </p:spPr>
        <p:txBody>
          <a:bodyPr/>
          <a:lstStyle/>
          <a:p>
            <a:endParaRPr lang="en-US"/>
          </a:p>
        </p:txBody>
      </p:sp>
      <p:sp>
        <p:nvSpPr>
          <p:cNvPr id="15" name="TextBox 15"/>
          <p:cNvSpPr txBox="1"/>
          <p:nvPr/>
        </p:nvSpPr>
        <p:spPr>
          <a:xfrm>
            <a:off x="11139822" y="2491777"/>
            <a:ext cx="4908246" cy="653561"/>
          </a:xfrm>
          <a:prstGeom prst="rect">
            <a:avLst/>
          </a:prstGeom>
        </p:spPr>
        <p:txBody>
          <a:bodyPr lIns="0" tIns="0" rIns="0" bIns="0" rtlCol="0" anchor="t">
            <a:spAutoFit/>
          </a:bodyPr>
          <a:lstStyle/>
          <a:p>
            <a:pPr algn="just" rtl="1">
              <a:lnSpc>
                <a:spcPts val="5456"/>
              </a:lnSpc>
            </a:pPr>
            <a:r>
              <a:rPr lang="ar-EG" sz="3368" b="1" spc="34">
                <a:solidFill>
                  <a:srgbClr val="000000"/>
                </a:solidFill>
                <a:latin typeface="Almarai Bold"/>
                <a:ea typeface="Almarai Bold"/>
                <a:cs typeface="Almarai Bold"/>
                <a:sym typeface="Almarai Bold"/>
                <a:rtl/>
              </a:rPr>
              <a:t>رابعا: الترويج (</a:t>
            </a:r>
            <a:r>
              <a:rPr lang="en-US" sz="3368" b="1" spc="34">
                <a:solidFill>
                  <a:srgbClr val="000000"/>
                </a:solidFill>
                <a:latin typeface="Almarai Bold"/>
                <a:ea typeface="Almarai Bold"/>
                <a:cs typeface="Almarai Bold"/>
                <a:sym typeface="Almarai Bold"/>
              </a:rPr>
              <a:t>Promotion</a:t>
            </a:r>
            <a:r>
              <a:rPr lang="ar-EG" sz="3368" b="1" spc="34">
                <a:solidFill>
                  <a:srgbClr val="000000"/>
                </a:solidFill>
                <a:latin typeface="Almarai Bold"/>
                <a:ea typeface="Almarai Bold"/>
                <a:cs typeface="Almarai Bold"/>
                <a:sym typeface="Almarai Bold"/>
                <a:rtl/>
              </a:rPr>
              <a:t>)</a:t>
            </a:r>
          </a:p>
        </p:txBody>
      </p:sp>
      <p:sp>
        <p:nvSpPr>
          <p:cNvPr id="16" name="TextBox 16"/>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7" name="TextBox 17"/>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8" name="TextBox 18"/>
          <p:cNvSpPr txBox="1"/>
          <p:nvPr/>
        </p:nvSpPr>
        <p:spPr>
          <a:xfrm>
            <a:off x="6265332" y="857862"/>
            <a:ext cx="5924902" cy="674077"/>
          </a:xfrm>
          <a:prstGeom prst="rect">
            <a:avLst/>
          </a:prstGeom>
        </p:spPr>
        <p:txBody>
          <a:bodyPr lIns="0" tIns="0" rIns="0" bIns="0" rtlCol="0" anchor="t">
            <a:spAutoFit/>
          </a:bodyPr>
          <a:lstStyle/>
          <a:p>
            <a:pPr algn="ctr">
              <a:lnSpc>
                <a:spcPts val="5232"/>
              </a:lnSpc>
            </a:pPr>
            <a:r>
              <a:rPr lang="ar-EG" sz="4360" b="1">
                <a:solidFill>
                  <a:srgbClr val="000000"/>
                </a:solidFill>
                <a:latin typeface="Almarai Bold"/>
                <a:ea typeface="Almarai Bold"/>
                <a:cs typeface="Almarai Bold"/>
                <a:sym typeface="Almarai Bold"/>
                <a:rtl/>
              </a:rPr>
              <a:t>عناصر المزيج التسويقي</a:t>
            </a:r>
            <a:r>
              <a:rPr lang="en-US" sz="4360" b="1">
                <a:solidFill>
                  <a:srgbClr val="000000"/>
                </a:solidFill>
                <a:latin typeface="Almarai Bold"/>
                <a:ea typeface="Almarai Bold"/>
                <a:cs typeface="Almarai Bold"/>
                <a:sym typeface="Almarai Bold"/>
              </a:rPr>
              <a:t> </a:t>
            </a:r>
          </a:p>
        </p:txBody>
      </p:sp>
      <p:sp>
        <p:nvSpPr>
          <p:cNvPr id="19" name="TextBox 19"/>
          <p:cNvSpPr txBox="1"/>
          <p:nvPr/>
        </p:nvSpPr>
        <p:spPr>
          <a:xfrm>
            <a:off x="1660221" y="3669931"/>
            <a:ext cx="14984231" cy="1917421"/>
          </a:xfrm>
          <a:prstGeom prst="rect">
            <a:avLst/>
          </a:prstGeom>
        </p:spPr>
        <p:txBody>
          <a:bodyPr lIns="0" tIns="0" rIns="0" bIns="0" rtlCol="0" anchor="t">
            <a:spAutoFit/>
          </a:bodyPr>
          <a:lstStyle/>
          <a:p>
            <a:pPr algn="just" rtl="1">
              <a:lnSpc>
                <a:spcPts val="5119"/>
              </a:lnSpc>
            </a:pPr>
            <a:r>
              <a:rPr lang="ar-EG" sz="3159" b="1" spc="31">
                <a:solidFill>
                  <a:srgbClr val="000000"/>
                </a:solidFill>
                <a:latin typeface="Almarai Bold"/>
                <a:ea typeface="Almarai Bold"/>
                <a:cs typeface="Almarai Bold"/>
                <a:sym typeface="Almarai Bold"/>
                <a:rtl/>
              </a:rPr>
              <a:t>تدفق المعلومات من البائع إلى المشتري بهدف:</a:t>
            </a:r>
          </a:p>
          <a:p>
            <a:pPr marL="682243" lvl="1" indent="-341122" algn="just" rtl="1">
              <a:lnSpc>
                <a:spcPts val="5119"/>
              </a:lnSpc>
              <a:buFont typeface="Arial"/>
              <a:buChar char="•"/>
            </a:pPr>
            <a:r>
              <a:rPr lang="ar-EG" sz="3159" b="1" spc="31">
                <a:solidFill>
                  <a:srgbClr val="000000"/>
                </a:solidFill>
                <a:latin typeface="Almarai Bold"/>
                <a:ea typeface="Almarai Bold"/>
                <a:cs typeface="Almarai Bold"/>
                <a:sym typeface="Almarai Bold"/>
                <a:rtl/>
              </a:rPr>
              <a:t>التأثير على اتجاهات المشتري </a:t>
            </a:r>
          </a:p>
          <a:p>
            <a:pPr marL="682243" lvl="1" indent="-341122" algn="just" rtl="1">
              <a:lnSpc>
                <a:spcPts val="5119"/>
              </a:lnSpc>
              <a:buFont typeface="Arial"/>
              <a:buChar char="•"/>
            </a:pPr>
            <a:r>
              <a:rPr lang="ar-EG" sz="3159" b="1" spc="32">
                <a:solidFill>
                  <a:srgbClr val="000000"/>
                </a:solidFill>
                <a:latin typeface="Almarai Bold"/>
                <a:ea typeface="Almarai Bold"/>
                <a:cs typeface="Almarai Bold"/>
                <a:sym typeface="Almarai Bold"/>
                <a:rtl/>
              </a:rPr>
              <a:t>حثه على شراء المنتج</a:t>
            </a:r>
          </a:p>
        </p:txBody>
      </p:sp>
      <p:sp>
        <p:nvSpPr>
          <p:cNvPr id="20" name="TextBox 20"/>
          <p:cNvSpPr txBox="1"/>
          <p:nvPr/>
        </p:nvSpPr>
        <p:spPr>
          <a:xfrm>
            <a:off x="6636386" y="6588343"/>
            <a:ext cx="10089438" cy="2565121"/>
          </a:xfrm>
          <a:prstGeom prst="rect">
            <a:avLst/>
          </a:prstGeom>
        </p:spPr>
        <p:txBody>
          <a:bodyPr lIns="0" tIns="0" rIns="0" bIns="0" rtlCol="0" anchor="t">
            <a:spAutoFit/>
          </a:bodyPr>
          <a:lstStyle/>
          <a:p>
            <a:pPr algn="r" rtl="1">
              <a:lnSpc>
                <a:spcPts val="5119"/>
              </a:lnSpc>
            </a:pPr>
            <a:r>
              <a:rPr lang="ar-EG" sz="3159" b="1" spc="31">
                <a:solidFill>
                  <a:srgbClr val="000000"/>
                </a:solidFill>
                <a:latin typeface="Almarai Bold"/>
                <a:ea typeface="Almarai Bold"/>
                <a:cs typeface="Almarai Bold"/>
                <a:sym typeface="Almarai Bold"/>
                <a:rtl/>
              </a:rPr>
              <a:t>مجموعة الاتصالات التي يجريها المنتج بالمشترين المرتقبين بغرض تعريفهم و إقناعهم بالسلع و الخدمات المنتجة ودفعهم للشراء</a:t>
            </a:r>
          </a:p>
          <a:p>
            <a:pPr algn="r" rtl="1">
              <a:lnSpc>
                <a:spcPts val="5119"/>
              </a:lnSpc>
            </a:pPr>
            <a:endParaRPr lang="ar-EG" sz="3159" b="1" spc="31">
              <a:solidFill>
                <a:srgbClr val="000000"/>
              </a:solidFill>
              <a:latin typeface="Almarai Bold"/>
              <a:ea typeface="Almarai Bold"/>
              <a:cs typeface="Almarai Bold"/>
              <a:sym typeface="Almarai Bold"/>
              <a:rtl/>
            </a:endParaRPr>
          </a:p>
        </p:txBody>
      </p:sp>
      <p:sp>
        <p:nvSpPr>
          <p:cNvPr id="21" name="TextBox 21"/>
          <p:cNvSpPr txBox="1"/>
          <p:nvPr/>
        </p:nvSpPr>
        <p:spPr>
          <a:xfrm>
            <a:off x="13122254" y="5761067"/>
            <a:ext cx="3622620" cy="653561"/>
          </a:xfrm>
          <a:prstGeom prst="rect">
            <a:avLst/>
          </a:prstGeom>
        </p:spPr>
        <p:txBody>
          <a:bodyPr lIns="0" tIns="0" rIns="0" bIns="0" rtlCol="0" anchor="t">
            <a:spAutoFit/>
          </a:bodyPr>
          <a:lstStyle/>
          <a:p>
            <a:pPr algn="just" rtl="1">
              <a:lnSpc>
                <a:spcPts val="5456"/>
              </a:lnSpc>
            </a:pPr>
            <a:r>
              <a:rPr lang="ar-EG" sz="3368" b="1" spc="34">
                <a:solidFill>
                  <a:srgbClr val="000000"/>
                </a:solidFill>
                <a:latin typeface="Almarai Bold"/>
                <a:ea typeface="Almarai Bold"/>
                <a:cs typeface="Almarai Bold"/>
                <a:sym typeface="Almarai Bold"/>
                <a:rtl/>
              </a:rPr>
              <a:t>ويمكن تعريفه بـ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759</Words>
  <Application>Microsoft Office PowerPoint</Application>
  <PresentationFormat>Custom</PresentationFormat>
  <Paragraphs>203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Almarai</vt:lpstr>
      <vt:lpstr>Arial</vt:lpstr>
      <vt:lpstr>Calibri</vt:lpstr>
      <vt:lpstr>Almarai Bold</vt:lpstr>
      <vt:lpstr>TT Rounds Condensed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11 تسويق المشروع.pptx</dc:title>
  <cp:lastModifiedBy>Valentina Wilson</cp:lastModifiedBy>
  <cp:revision>1</cp:revision>
  <dcterms:created xsi:type="dcterms:W3CDTF">2006-08-16T00:00:00Z</dcterms:created>
  <dcterms:modified xsi:type="dcterms:W3CDTF">2024-09-21T12:52:36Z</dcterms:modified>
  <dc:identifier>DAGQ9KxVmVY</dc:identifier>
</cp:coreProperties>
</file>