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Almarai" panose="020B0604020202020204" charset="-78"/>
      <p:regular r:id="rId25"/>
    </p:embeddedFont>
    <p:embeddedFont>
      <p:font typeface="Almarai Bold" panose="020B0604020202020204" charset="-78"/>
      <p:regular r:id="rId26"/>
    </p:embeddedFont>
    <p:embeddedFont>
      <p:font typeface="TT Rounds Condensed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3.sv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3.sv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4.svg"/><Relationship Id="rId7" Type="http://schemas.openxmlformats.org/officeDocument/2006/relationships/image" Target="../media/image4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4.sv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1.png"/><Relationship Id="rId5" Type="http://schemas.openxmlformats.org/officeDocument/2006/relationships/image" Target="../media/image5.svg"/><Relationship Id="rId10" Type="http://schemas.openxmlformats.org/officeDocument/2006/relationships/image" Target="../media/image50.svg"/><Relationship Id="rId4" Type="http://schemas.openxmlformats.org/officeDocument/2006/relationships/image" Target="../media/image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5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24.sv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8.png"/><Relationship Id="rId5" Type="http://schemas.openxmlformats.org/officeDocument/2006/relationships/image" Target="../media/image5.svg"/><Relationship Id="rId10" Type="http://schemas.openxmlformats.org/officeDocument/2006/relationships/image" Target="../media/image57.svg"/><Relationship Id="rId4" Type="http://schemas.openxmlformats.org/officeDocument/2006/relationships/image" Target="../media/image4.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5.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4.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24.svg"/><Relationship Id="rId7" Type="http://schemas.openxmlformats.org/officeDocument/2006/relationships/image" Target="../media/image5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0.png"/><Relationship Id="rId5" Type="http://schemas.openxmlformats.org/officeDocument/2006/relationships/image" Target="../media/image5.svg"/><Relationship Id="rId10" Type="http://schemas.openxmlformats.org/officeDocument/2006/relationships/image" Target="../media/image57.svg"/><Relationship Id="rId4" Type="http://schemas.openxmlformats.org/officeDocument/2006/relationships/image" Target="../media/image4.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59.svg"/><Relationship Id="rId3" Type="http://schemas.openxmlformats.org/officeDocument/2006/relationships/image" Target="../media/image24.svg"/><Relationship Id="rId7" Type="http://schemas.openxmlformats.org/officeDocument/2006/relationships/image" Target="../media/image54.png"/><Relationship Id="rId12" Type="http://schemas.openxmlformats.org/officeDocument/2006/relationships/image" Target="../media/image5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0.png"/><Relationship Id="rId5" Type="http://schemas.openxmlformats.org/officeDocument/2006/relationships/image" Target="../media/image5.svg"/><Relationship Id="rId10" Type="http://schemas.openxmlformats.org/officeDocument/2006/relationships/image" Target="../media/image57.svg"/><Relationship Id="rId4" Type="http://schemas.openxmlformats.org/officeDocument/2006/relationships/image" Target="../media/image4.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2.svg"/><Relationship Id="rId3" Type="http://schemas.openxmlformats.org/officeDocument/2006/relationships/image" Target="../media/image24.svg"/><Relationship Id="rId7" Type="http://schemas.openxmlformats.org/officeDocument/2006/relationships/image" Target="../media/image54.png"/><Relationship Id="rId12" Type="http://schemas.openxmlformats.org/officeDocument/2006/relationships/image" Target="../media/image6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0.png"/><Relationship Id="rId5" Type="http://schemas.openxmlformats.org/officeDocument/2006/relationships/image" Target="../media/image5.svg"/><Relationship Id="rId15" Type="http://schemas.openxmlformats.org/officeDocument/2006/relationships/image" Target="../media/image64.svg"/><Relationship Id="rId10" Type="http://schemas.openxmlformats.org/officeDocument/2006/relationships/image" Target="../media/image57.svg"/><Relationship Id="rId4" Type="http://schemas.openxmlformats.org/officeDocument/2006/relationships/image" Target="../media/image4.png"/><Relationship Id="rId9" Type="http://schemas.openxmlformats.org/officeDocument/2006/relationships/image" Target="../media/image56.png"/><Relationship Id="rId1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sv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4.sv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3.png"/><Relationship Id="rId5" Type="http://schemas.openxmlformats.org/officeDocument/2006/relationships/image" Target="../media/image5.svg"/><Relationship Id="rId10" Type="http://schemas.openxmlformats.org/officeDocument/2006/relationships/image" Target="../media/image32.svg"/><Relationship Id="rId4" Type="http://schemas.openxmlformats.org/officeDocument/2006/relationships/image" Target="../media/image4.png"/><Relationship Id="rId9" Type="http://schemas.openxmlformats.org/officeDocument/2006/relationships/image" Target="../media/image31.png"/><Relationship Id="rId14"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4.sv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9144000" y="1585207"/>
            <a:ext cx="7163583" cy="946749"/>
          </a:xfrm>
          <a:prstGeom prst="rect">
            <a:avLst/>
          </a:prstGeom>
        </p:spPr>
        <p:txBody>
          <a:bodyPr lIns="0" tIns="0" rIns="0" bIns="0" rtlCol="0" anchor="t">
            <a:spAutoFit/>
          </a:bodyPr>
          <a:lstStyle/>
          <a:p>
            <a:pPr algn="r" rtl="1">
              <a:lnSpc>
                <a:spcPts val="7167"/>
              </a:lnSpc>
            </a:pPr>
            <a:r>
              <a:rPr lang="ar-EG" sz="6636" b="1" spc="-103">
                <a:solidFill>
                  <a:srgbClr val="00B050"/>
                </a:solidFill>
                <a:latin typeface="Almarai Bold"/>
                <a:ea typeface="Almarai Bold"/>
                <a:cs typeface="Almarai Bold"/>
                <a:sym typeface="Almarai Bold"/>
                <a:rtl/>
              </a:rPr>
              <a:t>الفصل العاشر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600430" y="2923249"/>
            <a:ext cx="15087139" cy="4865602"/>
          </a:xfrm>
          <a:custGeom>
            <a:avLst/>
            <a:gdLst/>
            <a:ahLst/>
            <a:cxnLst/>
            <a:rect l="l" t="t" r="r" b="b"/>
            <a:pathLst>
              <a:path w="15087139" h="4865602">
                <a:moveTo>
                  <a:pt x="0" y="0"/>
                </a:moveTo>
                <a:lnTo>
                  <a:pt x="15087140" y="0"/>
                </a:lnTo>
                <a:lnTo>
                  <a:pt x="15087140" y="4865602"/>
                </a:lnTo>
                <a:lnTo>
                  <a:pt x="0" y="4865602"/>
                </a:lnTo>
                <a:lnTo>
                  <a:pt x="0" y="0"/>
                </a:lnTo>
                <a:close/>
              </a:path>
            </a:pathLst>
          </a:custGeom>
          <a:blipFill>
            <a:blip r:embed="rId7"/>
            <a:stretch>
              <a:fillRect/>
            </a:stretch>
          </a:blipFill>
        </p:spPr>
        <p:txBody>
          <a:bodyPr/>
          <a:lstStyle/>
          <a:p>
            <a:endParaRPr lang="en-US"/>
          </a:p>
        </p:txBody>
      </p:sp>
      <p:grpSp>
        <p:nvGrpSpPr>
          <p:cNvPr id="11" name="Group 11"/>
          <p:cNvGrpSpPr/>
          <p:nvPr/>
        </p:nvGrpSpPr>
        <p:grpSpPr>
          <a:xfrm>
            <a:off x="10090471" y="8079967"/>
            <a:ext cx="4774572" cy="1655853"/>
            <a:chOff x="0" y="0"/>
            <a:chExt cx="1257500" cy="436109"/>
          </a:xfrm>
        </p:grpSpPr>
        <p:sp>
          <p:nvSpPr>
            <p:cNvPr id="12" name="Freeform 12"/>
            <p:cNvSpPr/>
            <p:nvPr/>
          </p:nvSpPr>
          <p:spPr>
            <a:xfrm>
              <a:off x="0" y="0"/>
              <a:ext cx="1257500" cy="436109"/>
            </a:xfrm>
            <a:custGeom>
              <a:avLst/>
              <a:gdLst/>
              <a:ahLst/>
              <a:cxnLst/>
              <a:rect l="l" t="t" r="r" b="b"/>
              <a:pathLst>
                <a:path w="1257500" h="436109">
                  <a:moveTo>
                    <a:pt x="50266" y="0"/>
                  </a:moveTo>
                  <a:lnTo>
                    <a:pt x="1207234" y="0"/>
                  </a:lnTo>
                  <a:cubicBezTo>
                    <a:pt x="1220566" y="0"/>
                    <a:pt x="1233351" y="5296"/>
                    <a:pt x="1242778" y="14723"/>
                  </a:cubicBezTo>
                  <a:cubicBezTo>
                    <a:pt x="1252204" y="24149"/>
                    <a:pt x="1257500" y="36935"/>
                    <a:pt x="1257500" y="50266"/>
                  </a:cubicBezTo>
                  <a:lnTo>
                    <a:pt x="1257500" y="385843"/>
                  </a:lnTo>
                  <a:cubicBezTo>
                    <a:pt x="1257500" y="399175"/>
                    <a:pt x="1252204" y="411960"/>
                    <a:pt x="1242778" y="421387"/>
                  </a:cubicBezTo>
                  <a:cubicBezTo>
                    <a:pt x="1233351" y="430814"/>
                    <a:pt x="1220566" y="436109"/>
                    <a:pt x="1207234" y="436109"/>
                  </a:cubicBezTo>
                  <a:lnTo>
                    <a:pt x="50266" y="436109"/>
                  </a:lnTo>
                  <a:cubicBezTo>
                    <a:pt x="22505" y="436109"/>
                    <a:pt x="0" y="413605"/>
                    <a:pt x="0" y="385843"/>
                  </a:cubicBezTo>
                  <a:lnTo>
                    <a:pt x="0" y="50266"/>
                  </a:lnTo>
                  <a:cubicBezTo>
                    <a:pt x="0" y="22505"/>
                    <a:pt x="22505" y="0"/>
                    <a:pt x="50266" y="0"/>
                  </a:cubicBezTo>
                  <a:close/>
                </a:path>
              </a:pathLst>
            </a:custGeom>
            <a:solidFill>
              <a:srgbClr val="E9F6DC"/>
            </a:solidFill>
            <a:ln w="19050" cap="rnd">
              <a:solidFill>
                <a:srgbClr val="00B050"/>
              </a:solidFill>
              <a:prstDash val="lgDash"/>
              <a:round/>
            </a:ln>
          </p:spPr>
          <p:txBody>
            <a:bodyPr/>
            <a:lstStyle/>
            <a:p>
              <a:endParaRPr lang="en-US"/>
            </a:p>
          </p:txBody>
        </p:sp>
        <p:sp>
          <p:nvSpPr>
            <p:cNvPr id="13" name="TextBox 13"/>
            <p:cNvSpPr txBox="1"/>
            <p:nvPr/>
          </p:nvSpPr>
          <p:spPr>
            <a:xfrm>
              <a:off x="0" y="-9525"/>
              <a:ext cx="1257500" cy="445634"/>
            </a:xfrm>
            <a:prstGeom prst="rect">
              <a:avLst/>
            </a:prstGeom>
          </p:spPr>
          <p:txBody>
            <a:bodyPr lIns="50800" tIns="50800" rIns="50800" bIns="50800" rtlCol="0" anchor="ctr"/>
            <a:lstStyle/>
            <a:p>
              <a:pPr algn="ctr">
                <a:lnSpc>
                  <a:spcPts val="2160"/>
                </a:lnSpc>
              </a:pPr>
              <a:endParaRPr/>
            </a:p>
          </p:txBody>
        </p:sp>
      </p:grpSp>
      <p:sp>
        <p:nvSpPr>
          <p:cNvPr id="14" name="TextBox 14"/>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عمليه تخطيط الموارد البشرية </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4968995" y="5577169"/>
            <a:ext cx="22761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18" name="TextBox 18"/>
          <p:cNvSpPr txBox="1"/>
          <p:nvPr/>
        </p:nvSpPr>
        <p:spPr>
          <a:xfrm>
            <a:off x="1032854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تقدير الطلب</a:t>
            </a:r>
          </a:p>
        </p:txBody>
      </p:sp>
      <p:sp>
        <p:nvSpPr>
          <p:cNvPr id="19" name="TextBox 19"/>
          <p:cNvSpPr txBox="1"/>
          <p:nvPr/>
        </p:nvSpPr>
        <p:spPr>
          <a:xfrm>
            <a:off x="742161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التنبؤ بالعرض</a:t>
            </a:r>
          </a:p>
        </p:txBody>
      </p:sp>
      <p:sp>
        <p:nvSpPr>
          <p:cNvPr id="20" name="TextBox 20"/>
          <p:cNvSpPr txBox="1"/>
          <p:nvPr/>
        </p:nvSpPr>
        <p:spPr>
          <a:xfrm>
            <a:off x="13950729" y="5511560"/>
            <a:ext cx="23396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21" name="TextBox 21"/>
          <p:cNvSpPr txBox="1"/>
          <p:nvPr/>
        </p:nvSpPr>
        <p:spPr>
          <a:xfrm>
            <a:off x="1898971" y="5319994"/>
            <a:ext cx="2307922" cy="15070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استراتيجيات مواجهة الفائض أو العجز</a:t>
            </a:r>
          </a:p>
        </p:txBody>
      </p:sp>
      <p:sp>
        <p:nvSpPr>
          <p:cNvPr id="22" name="TextBox 22"/>
          <p:cNvSpPr txBox="1"/>
          <p:nvPr/>
        </p:nvSpPr>
        <p:spPr>
          <a:xfrm>
            <a:off x="2111991" y="8179672"/>
            <a:ext cx="12753052" cy="1417432"/>
          </a:xfrm>
          <a:prstGeom prst="rect">
            <a:avLst/>
          </a:prstGeom>
        </p:spPr>
        <p:txBody>
          <a:bodyPr lIns="0" tIns="0" rIns="0" bIns="0" rtlCol="0" anchor="t">
            <a:spAutoFit/>
          </a:bodyPr>
          <a:lstStyle/>
          <a:p>
            <a:pPr marL="581976" lvl="1" indent="-290988" algn="r" rtl="1">
              <a:lnSpc>
                <a:spcPts val="3773"/>
              </a:lnSpc>
              <a:buFont typeface="Arial"/>
              <a:buChar char="•"/>
            </a:pPr>
            <a:r>
              <a:rPr lang="ar-EG" sz="2695" b="1" spc="26">
                <a:solidFill>
                  <a:srgbClr val="000000"/>
                </a:solidFill>
                <a:latin typeface="Almarai Bold"/>
                <a:ea typeface="Almarai Bold"/>
                <a:cs typeface="Almarai Bold"/>
                <a:sym typeface="Almarai Bold"/>
                <a:rtl/>
              </a:rPr>
              <a:t>نوعية ومواصفات الأفراد</a:t>
            </a:r>
          </a:p>
          <a:p>
            <a:pPr marL="581976" lvl="1" indent="-290988" algn="r" rtl="1">
              <a:lnSpc>
                <a:spcPts val="3773"/>
              </a:lnSpc>
              <a:buFont typeface="Arial"/>
              <a:buChar char="•"/>
            </a:pPr>
            <a:r>
              <a:rPr lang="ar-EG" sz="2695" b="1" spc="26">
                <a:solidFill>
                  <a:srgbClr val="000000"/>
                </a:solidFill>
                <a:latin typeface="Almarai Bold"/>
                <a:ea typeface="Almarai Bold"/>
                <a:cs typeface="Almarai Bold"/>
                <a:sym typeface="Almarai Bold"/>
                <a:rtl/>
              </a:rPr>
              <a:t>عدد الأفراد</a:t>
            </a:r>
          </a:p>
          <a:p>
            <a:pPr marL="581976" lvl="1" indent="-290988" algn="r" rtl="1">
              <a:lnSpc>
                <a:spcPts val="3773"/>
              </a:lnSpc>
              <a:buFont typeface="Arial"/>
              <a:buChar char="•"/>
            </a:pPr>
            <a:r>
              <a:rPr lang="ar-EG" sz="2695" b="1" spc="27">
                <a:solidFill>
                  <a:srgbClr val="000000"/>
                </a:solidFill>
                <a:latin typeface="Almarai Bold"/>
                <a:ea typeface="Almarai Bold"/>
                <a:cs typeface="Almarai Bold"/>
                <a:sym typeface="Almarai Bold"/>
                <a:rtl/>
              </a:rPr>
              <a:t>اختيار الفرد المناسب</a:t>
            </a:r>
          </a:p>
        </p:txBody>
      </p:sp>
      <p:sp>
        <p:nvSpPr>
          <p:cNvPr id="23" name="Freeform 23"/>
          <p:cNvSpPr/>
          <p:nvPr/>
        </p:nvSpPr>
        <p:spPr>
          <a:xfrm rot="5102930">
            <a:off x="11794366" y="7239174"/>
            <a:ext cx="1190861" cy="762151"/>
          </a:xfrm>
          <a:custGeom>
            <a:avLst/>
            <a:gdLst/>
            <a:ahLst/>
            <a:cxnLst/>
            <a:rect l="l" t="t" r="r" b="b"/>
            <a:pathLst>
              <a:path w="1190861" h="762151">
                <a:moveTo>
                  <a:pt x="0" y="0"/>
                </a:moveTo>
                <a:lnTo>
                  <a:pt x="1190861" y="0"/>
                </a:lnTo>
                <a:lnTo>
                  <a:pt x="1190861" y="762151"/>
                </a:lnTo>
                <a:lnTo>
                  <a:pt x="0" y="762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TextBox 24"/>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 تخطيط الموارد البشرية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600430" y="2923249"/>
            <a:ext cx="15087139" cy="4865602"/>
          </a:xfrm>
          <a:custGeom>
            <a:avLst/>
            <a:gdLst/>
            <a:ahLst/>
            <a:cxnLst/>
            <a:rect l="l" t="t" r="r" b="b"/>
            <a:pathLst>
              <a:path w="15087139" h="4865602">
                <a:moveTo>
                  <a:pt x="0" y="0"/>
                </a:moveTo>
                <a:lnTo>
                  <a:pt x="15087140" y="0"/>
                </a:lnTo>
                <a:lnTo>
                  <a:pt x="15087140" y="4865602"/>
                </a:lnTo>
                <a:lnTo>
                  <a:pt x="0" y="4865602"/>
                </a:lnTo>
                <a:lnTo>
                  <a:pt x="0" y="0"/>
                </a:lnTo>
                <a:close/>
              </a:path>
            </a:pathLst>
          </a:custGeom>
          <a:blipFill>
            <a:blip r:embed="rId7"/>
            <a:stretch>
              <a:fillRect/>
            </a:stretch>
          </a:blipFill>
        </p:spPr>
        <p:txBody>
          <a:bodyPr/>
          <a:lstStyle/>
          <a:p>
            <a:endParaRPr lang="en-US"/>
          </a:p>
        </p:txBody>
      </p:sp>
      <p:grpSp>
        <p:nvGrpSpPr>
          <p:cNvPr id="11" name="Group 11"/>
          <p:cNvGrpSpPr/>
          <p:nvPr/>
        </p:nvGrpSpPr>
        <p:grpSpPr>
          <a:xfrm>
            <a:off x="4930895" y="8089037"/>
            <a:ext cx="11589388" cy="1655853"/>
            <a:chOff x="0" y="0"/>
            <a:chExt cx="3052349" cy="436109"/>
          </a:xfrm>
        </p:grpSpPr>
        <p:sp>
          <p:nvSpPr>
            <p:cNvPr id="12" name="Freeform 12"/>
            <p:cNvSpPr/>
            <p:nvPr/>
          </p:nvSpPr>
          <p:spPr>
            <a:xfrm>
              <a:off x="0" y="0"/>
              <a:ext cx="3052349" cy="436109"/>
            </a:xfrm>
            <a:custGeom>
              <a:avLst/>
              <a:gdLst/>
              <a:ahLst/>
              <a:cxnLst/>
              <a:rect l="l" t="t" r="r" b="b"/>
              <a:pathLst>
                <a:path w="3052349" h="436109">
                  <a:moveTo>
                    <a:pt x="20709" y="0"/>
                  </a:moveTo>
                  <a:lnTo>
                    <a:pt x="3031641" y="0"/>
                  </a:lnTo>
                  <a:cubicBezTo>
                    <a:pt x="3043078" y="0"/>
                    <a:pt x="3052349" y="9272"/>
                    <a:pt x="3052349" y="20709"/>
                  </a:cubicBezTo>
                  <a:lnTo>
                    <a:pt x="3052349" y="415401"/>
                  </a:lnTo>
                  <a:cubicBezTo>
                    <a:pt x="3052349" y="426838"/>
                    <a:pt x="3043078" y="436109"/>
                    <a:pt x="3031641" y="436109"/>
                  </a:cubicBezTo>
                  <a:lnTo>
                    <a:pt x="20709" y="436109"/>
                  </a:lnTo>
                  <a:cubicBezTo>
                    <a:pt x="9272" y="436109"/>
                    <a:pt x="0" y="426838"/>
                    <a:pt x="0" y="415401"/>
                  </a:cubicBezTo>
                  <a:lnTo>
                    <a:pt x="0" y="20709"/>
                  </a:lnTo>
                  <a:cubicBezTo>
                    <a:pt x="0" y="9272"/>
                    <a:pt x="9272" y="0"/>
                    <a:pt x="20709" y="0"/>
                  </a:cubicBezTo>
                  <a:close/>
                </a:path>
              </a:pathLst>
            </a:custGeom>
            <a:solidFill>
              <a:srgbClr val="E9F6DC"/>
            </a:solidFill>
            <a:ln w="19050" cap="rnd">
              <a:solidFill>
                <a:srgbClr val="00B050"/>
              </a:solidFill>
              <a:prstDash val="lgDash"/>
              <a:round/>
            </a:ln>
          </p:spPr>
          <p:txBody>
            <a:bodyPr/>
            <a:lstStyle/>
            <a:p>
              <a:endParaRPr lang="en-US"/>
            </a:p>
          </p:txBody>
        </p:sp>
        <p:sp>
          <p:nvSpPr>
            <p:cNvPr id="13" name="TextBox 13"/>
            <p:cNvSpPr txBox="1"/>
            <p:nvPr/>
          </p:nvSpPr>
          <p:spPr>
            <a:xfrm>
              <a:off x="0" y="-9525"/>
              <a:ext cx="3052349" cy="445634"/>
            </a:xfrm>
            <a:prstGeom prst="rect">
              <a:avLst/>
            </a:prstGeom>
          </p:spPr>
          <p:txBody>
            <a:bodyPr lIns="50800" tIns="50800" rIns="50800" bIns="50800" rtlCol="0" anchor="ctr"/>
            <a:lstStyle/>
            <a:p>
              <a:pPr algn="ctr">
                <a:lnSpc>
                  <a:spcPts val="2160"/>
                </a:lnSpc>
              </a:pPr>
              <a:endParaRPr/>
            </a:p>
          </p:txBody>
        </p:sp>
      </p:grpSp>
      <p:sp>
        <p:nvSpPr>
          <p:cNvPr id="14" name="TextBox 14"/>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عمليه تخطيط الموارد البشرية </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4968995" y="5577169"/>
            <a:ext cx="22761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18" name="TextBox 18"/>
          <p:cNvSpPr txBox="1"/>
          <p:nvPr/>
        </p:nvSpPr>
        <p:spPr>
          <a:xfrm>
            <a:off x="1032854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تقدير الطلب</a:t>
            </a:r>
          </a:p>
        </p:txBody>
      </p:sp>
      <p:sp>
        <p:nvSpPr>
          <p:cNvPr id="19" name="TextBox 19"/>
          <p:cNvSpPr txBox="1"/>
          <p:nvPr/>
        </p:nvSpPr>
        <p:spPr>
          <a:xfrm>
            <a:off x="742161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التنبؤ بالعرض</a:t>
            </a:r>
          </a:p>
        </p:txBody>
      </p:sp>
      <p:sp>
        <p:nvSpPr>
          <p:cNvPr id="20" name="TextBox 20"/>
          <p:cNvSpPr txBox="1"/>
          <p:nvPr/>
        </p:nvSpPr>
        <p:spPr>
          <a:xfrm>
            <a:off x="13950729" y="5511560"/>
            <a:ext cx="23396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21" name="TextBox 21"/>
          <p:cNvSpPr txBox="1"/>
          <p:nvPr/>
        </p:nvSpPr>
        <p:spPr>
          <a:xfrm>
            <a:off x="1898971" y="5319994"/>
            <a:ext cx="2307922" cy="15070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استراتيجيات مواجهة الفائض أو العجز</a:t>
            </a:r>
          </a:p>
        </p:txBody>
      </p:sp>
      <p:sp>
        <p:nvSpPr>
          <p:cNvPr id="22" name="TextBox 22"/>
          <p:cNvSpPr txBox="1"/>
          <p:nvPr/>
        </p:nvSpPr>
        <p:spPr>
          <a:xfrm>
            <a:off x="11461905" y="8179672"/>
            <a:ext cx="4654169" cy="1417432"/>
          </a:xfrm>
          <a:prstGeom prst="rect">
            <a:avLst/>
          </a:prstGeom>
        </p:spPr>
        <p:txBody>
          <a:bodyPr lIns="0" tIns="0" rIns="0" bIns="0" rtlCol="0" anchor="t">
            <a:spAutoFit/>
          </a:bodyPr>
          <a:lstStyle/>
          <a:p>
            <a:pPr marL="581976" lvl="1" indent="-290988" algn="r" rtl="1">
              <a:lnSpc>
                <a:spcPts val="3773"/>
              </a:lnSpc>
              <a:buFont typeface="Arial"/>
              <a:buChar char="•"/>
            </a:pPr>
            <a:r>
              <a:rPr lang="ar-EG" sz="2695" b="1" spc="26">
                <a:solidFill>
                  <a:srgbClr val="000000"/>
                </a:solidFill>
                <a:latin typeface="Almarai Bold"/>
                <a:ea typeface="Almarai Bold"/>
                <a:cs typeface="Almarai Bold"/>
                <a:sym typeface="Almarai Bold"/>
                <a:rtl/>
              </a:rPr>
              <a:t>عوامل البيئة الخارجية</a:t>
            </a:r>
          </a:p>
          <a:p>
            <a:pPr marL="581976" lvl="1" indent="-290988" algn="r" rtl="1">
              <a:lnSpc>
                <a:spcPts val="3773"/>
              </a:lnSpc>
              <a:buFont typeface="Arial"/>
              <a:buChar char="•"/>
            </a:pPr>
            <a:r>
              <a:rPr lang="ar-EG" sz="2695" b="1" spc="26">
                <a:solidFill>
                  <a:srgbClr val="000000"/>
                </a:solidFill>
                <a:latin typeface="Almarai Bold"/>
                <a:ea typeface="Almarai Bold"/>
                <a:cs typeface="Almarai Bold"/>
                <a:sym typeface="Almarai Bold"/>
                <a:rtl/>
              </a:rPr>
              <a:t>العمالة الحالية</a:t>
            </a:r>
          </a:p>
          <a:p>
            <a:pPr marL="581976" lvl="1" indent="-290988" algn="r" rtl="1">
              <a:lnSpc>
                <a:spcPts val="3773"/>
              </a:lnSpc>
              <a:buFont typeface="Arial"/>
              <a:buChar char="•"/>
            </a:pPr>
            <a:r>
              <a:rPr lang="ar-EG" sz="2695" b="1" spc="27">
                <a:solidFill>
                  <a:srgbClr val="000000"/>
                </a:solidFill>
                <a:latin typeface="Almarai Bold"/>
                <a:ea typeface="Almarai Bold"/>
                <a:cs typeface="Almarai Bold"/>
                <a:sym typeface="Almarai Bold"/>
                <a:rtl/>
              </a:rPr>
              <a:t>فئات العمر المختلفة</a:t>
            </a:r>
          </a:p>
        </p:txBody>
      </p:sp>
      <p:sp>
        <p:nvSpPr>
          <p:cNvPr id="23" name="Freeform 23"/>
          <p:cNvSpPr/>
          <p:nvPr/>
        </p:nvSpPr>
        <p:spPr>
          <a:xfrm rot="5102930">
            <a:off x="8632352" y="7229649"/>
            <a:ext cx="1190861" cy="762151"/>
          </a:xfrm>
          <a:custGeom>
            <a:avLst/>
            <a:gdLst/>
            <a:ahLst/>
            <a:cxnLst/>
            <a:rect l="l" t="t" r="r" b="b"/>
            <a:pathLst>
              <a:path w="1190861" h="762151">
                <a:moveTo>
                  <a:pt x="0" y="0"/>
                </a:moveTo>
                <a:lnTo>
                  <a:pt x="1190861" y="0"/>
                </a:lnTo>
                <a:lnTo>
                  <a:pt x="1190861" y="762151"/>
                </a:lnTo>
                <a:lnTo>
                  <a:pt x="0" y="762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TextBox 24"/>
          <p:cNvSpPr txBox="1"/>
          <p:nvPr/>
        </p:nvSpPr>
        <p:spPr>
          <a:xfrm>
            <a:off x="5563008" y="8179672"/>
            <a:ext cx="6180802" cy="1417432"/>
          </a:xfrm>
          <a:prstGeom prst="rect">
            <a:avLst/>
          </a:prstGeom>
        </p:spPr>
        <p:txBody>
          <a:bodyPr lIns="0" tIns="0" rIns="0" bIns="0" rtlCol="0" anchor="t">
            <a:spAutoFit/>
          </a:bodyPr>
          <a:lstStyle/>
          <a:p>
            <a:pPr marL="581976" lvl="1" indent="-290988" algn="r" rtl="1">
              <a:lnSpc>
                <a:spcPts val="3773"/>
              </a:lnSpc>
              <a:buFont typeface="Arial"/>
              <a:buChar char="•"/>
            </a:pPr>
            <a:r>
              <a:rPr lang="ar-EG" sz="2695" b="1" spc="26">
                <a:solidFill>
                  <a:srgbClr val="000000"/>
                </a:solidFill>
                <a:latin typeface="Almarai Bold"/>
                <a:ea typeface="Almarai Bold"/>
                <a:cs typeface="Almarai Bold"/>
                <a:sym typeface="Almarai Bold"/>
                <a:rtl/>
              </a:rPr>
              <a:t>سياسة الترقية وهيكل التنمية الإدارية</a:t>
            </a:r>
          </a:p>
          <a:p>
            <a:pPr marL="581976" lvl="1" indent="-290988" algn="r" rtl="1">
              <a:lnSpc>
                <a:spcPts val="3773"/>
              </a:lnSpc>
              <a:buFont typeface="Arial"/>
              <a:buChar char="•"/>
            </a:pPr>
            <a:r>
              <a:rPr lang="ar-EG" sz="2695" b="1" spc="26">
                <a:solidFill>
                  <a:srgbClr val="000000"/>
                </a:solidFill>
                <a:latin typeface="Almarai Bold"/>
                <a:ea typeface="Almarai Bold"/>
                <a:cs typeface="Almarai Bold"/>
                <a:sym typeface="Almarai Bold"/>
                <a:rtl/>
              </a:rPr>
              <a:t>ظاهرة الغياب</a:t>
            </a:r>
          </a:p>
          <a:p>
            <a:pPr marL="581976" lvl="1" indent="-290988" algn="r" rtl="1">
              <a:lnSpc>
                <a:spcPts val="3773"/>
              </a:lnSpc>
              <a:buFont typeface="Arial"/>
              <a:buChar char="•"/>
            </a:pPr>
            <a:r>
              <a:rPr lang="ar-EG" sz="2695" b="1" spc="27">
                <a:solidFill>
                  <a:srgbClr val="000000"/>
                </a:solidFill>
                <a:latin typeface="Almarai Bold"/>
                <a:ea typeface="Almarai Bold"/>
                <a:cs typeface="Almarai Bold"/>
                <a:sym typeface="Almarai Bold"/>
                <a:rtl/>
              </a:rPr>
              <a:t>تحليل معدل الدوران</a:t>
            </a:r>
          </a:p>
        </p:txBody>
      </p:sp>
      <p:sp>
        <p:nvSpPr>
          <p:cNvPr id="25" name="TextBox 25"/>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 تخطيط الموارد البشرية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600430" y="2923249"/>
            <a:ext cx="15087139" cy="4865602"/>
          </a:xfrm>
          <a:custGeom>
            <a:avLst/>
            <a:gdLst/>
            <a:ahLst/>
            <a:cxnLst/>
            <a:rect l="l" t="t" r="r" b="b"/>
            <a:pathLst>
              <a:path w="15087139" h="4865602">
                <a:moveTo>
                  <a:pt x="0" y="0"/>
                </a:moveTo>
                <a:lnTo>
                  <a:pt x="15087140" y="0"/>
                </a:lnTo>
                <a:lnTo>
                  <a:pt x="15087140" y="4865602"/>
                </a:lnTo>
                <a:lnTo>
                  <a:pt x="0" y="4865602"/>
                </a:lnTo>
                <a:lnTo>
                  <a:pt x="0" y="0"/>
                </a:lnTo>
                <a:close/>
              </a:path>
            </a:pathLst>
          </a:custGeom>
          <a:blipFill>
            <a:blip r:embed="rId7"/>
            <a:stretch>
              <a:fillRect/>
            </a:stretch>
          </a:blipFill>
        </p:spPr>
        <p:txBody>
          <a:bodyPr/>
          <a:lstStyle/>
          <a:p>
            <a:endParaRPr lang="en-US"/>
          </a:p>
        </p:txBody>
      </p:sp>
      <p:grpSp>
        <p:nvGrpSpPr>
          <p:cNvPr id="11" name="Group 11"/>
          <p:cNvGrpSpPr/>
          <p:nvPr/>
        </p:nvGrpSpPr>
        <p:grpSpPr>
          <a:xfrm>
            <a:off x="4930895" y="8089037"/>
            <a:ext cx="11589388" cy="1655853"/>
            <a:chOff x="0" y="0"/>
            <a:chExt cx="3052349" cy="436109"/>
          </a:xfrm>
        </p:grpSpPr>
        <p:sp>
          <p:nvSpPr>
            <p:cNvPr id="12" name="Freeform 12"/>
            <p:cNvSpPr/>
            <p:nvPr/>
          </p:nvSpPr>
          <p:spPr>
            <a:xfrm>
              <a:off x="0" y="0"/>
              <a:ext cx="3052349" cy="436109"/>
            </a:xfrm>
            <a:custGeom>
              <a:avLst/>
              <a:gdLst/>
              <a:ahLst/>
              <a:cxnLst/>
              <a:rect l="l" t="t" r="r" b="b"/>
              <a:pathLst>
                <a:path w="3052349" h="436109">
                  <a:moveTo>
                    <a:pt x="20709" y="0"/>
                  </a:moveTo>
                  <a:lnTo>
                    <a:pt x="3031641" y="0"/>
                  </a:lnTo>
                  <a:cubicBezTo>
                    <a:pt x="3043078" y="0"/>
                    <a:pt x="3052349" y="9272"/>
                    <a:pt x="3052349" y="20709"/>
                  </a:cubicBezTo>
                  <a:lnTo>
                    <a:pt x="3052349" y="415401"/>
                  </a:lnTo>
                  <a:cubicBezTo>
                    <a:pt x="3052349" y="426838"/>
                    <a:pt x="3043078" y="436109"/>
                    <a:pt x="3031641" y="436109"/>
                  </a:cubicBezTo>
                  <a:lnTo>
                    <a:pt x="20709" y="436109"/>
                  </a:lnTo>
                  <a:cubicBezTo>
                    <a:pt x="9272" y="436109"/>
                    <a:pt x="0" y="426838"/>
                    <a:pt x="0" y="415401"/>
                  </a:cubicBezTo>
                  <a:lnTo>
                    <a:pt x="0" y="20709"/>
                  </a:lnTo>
                  <a:cubicBezTo>
                    <a:pt x="0" y="9272"/>
                    <a:pt x="9272" y="0"/>
                    <a:pt x="20709" y="0"/>
                  </a:cubicBezTo>
                  <a:close/>
                </a:path>
              </a:pathLst>
            </a:custGeom>
            <a:solidFill>
              <a:srgbClr val="E9F6DC"/>
            </a:solidFill>
            <a:ln w="19050" cap="rnd">
              <a:solidFill>
                <a:srgbClr val="00B050"/>
              </a:solidFill>
              <a:prstDash val="lgDash"/>
              <a:round/>
            </a:ln>
          </p:spPr>
          <p:txBody>
            <a:bodyPr/>
            <a:lstStyle/>
            <a:p>
              <a:endParaRPr lang="en-US"/>
            </a:p>
          </p:txBody>
        </p:sp>
        <p:sp>
          <p:nvSpPr>
            <p:cNvPr id="13" name="TextBox 13"/>
            <p:cNvSpPr txBox="1"/>
            <p:nvPr/>
          </p:nvSpPr>
          <p:spPr>
            <a:xfrm>
              <a:off x="0" y="-9525"/>
              <a:ext cx="3052349" cy="445634"/>
            </a:xfrm>
            <a:prstGeom prst="rect">
              <a:avLst/>
            </a:prstGeom>
          </p:spPr>
          <p:txBody>
            <a:bodyPr lIns="50800" tIns="50800" rIns="50800" bIns="50800" rtlCol="0" anchor="ctr"/>
            <a:lstStyle/>
            <a:p>
              <a:pPr algn="ctr">
                <a:lnSpc>
                  <a:spcPts val="2160"/>
                </a:lnSpc>
              </a:pPr>
              <a:endParaRPr/>
            </a:p>
          </p:txBody>
        </p:sp>
      </p:grpSp>
      <p:sp>
        <p:nvSpPr>
          <p:cNvPr id="14" name="TextBox 14"/>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عمليه تخطيط الموارد البشرية </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4968995" y="5577169"/>
            <a:ext cx="22761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18" name="TextBox 18"/>
          <p:cNvSpPr txBox="1"/>
          <p:nvPr/>
        </p:nvSpPr>
        <p:spPr>
          <a:xfrm>
            <a:off x="1032854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تقدير الطلب</a:t>
            </a:r>
          </a:p>
        </p:txBody>
      </p:sp>
      <p:sp>
        <p:nvSpPr>
          <p:cNvPr id="19" name="TextBox 19"/>
          <p:cNvSpPr txBox="1"/>
          <p:nvPr/>
        </p:nvSpPr>
        <p:spPr>
          <a:xfrm>
            <a:off x="742161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التنبؤ بالعرض</a:t>
            </a:r>
          </a:p>
        </p:txBody>
      </p:sp>
      <p:sp>
        <p:nvSpPr>
          <p:cNvPr id="20" name="TextBox 20"/>
          <p:cNvSpPr txBox="1"/>
          <p:nvPr/>
        </p:nvSpPr>
        <p:spPr>
          <a:xfrm>
            <a:off x="13950729" y="5511560"/>
            <a:ext cx="23396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21" name="TextBox 21"/>
          <p:cNvSpPr txBox="1"/>
          <p:nvPr/>
        </p:nvSpPr>
        <p:spPr>
          <a:xfrm>
            <a:off x="1898971" y="5319994"/>
            <a:ext cx="2307922" cy="15070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استراتيجيات مواجهة الفائض أو العجز</a:t>
            </a:r>
          </a:p>
        </p:txBody>
      </p:sp>
      <p:sp>
        <p:nvSpPr>
          <p:cNvPr id="22" name="TextBox 22"/>
          <p:cNvSpPr txBox="1"/>
          <p:nvPr/>
        </p:nvSpPr>
        <p:spPr>
          <a:xfrm>
            <a:off x="4968995" y="8179672"/>
            <a:ext cx="10542137" cy="1417432"/>
          </a:xfrm>
          <a:prstGeom prst="rect">
            <a:avLst/>
          </a:prstGeom>
        </p:spPr>
        <p:txBody>
          <a:bodyPr lIns="0" tIns="0" rIns="0" bIns="0" rtlCol="0" anchor="t">
            <a:spAutoFit/>
          </a:bodyPr>
          <a:lstStyle/>
          <a:p>
            <a:pPr marL="581976" lvl="1" indent="-290988" algn="r" rtl="1">
              <a:lnSpc>
                <a:spcPts val="3773"/>
              </a:lnSpc>
              <a:buFont typeface="Arial"/>
              <a:buChar char="•"/>
            </a:pPr>
            <a:r>
              <a:rPr lang="ar-EG" sz="2695" b="1" spc="26">
                <a:solidFill>
                  <a:srgbClr val="000000"/>
                </a:solidFill>
                <a:latin typeface="Almarai Bold"/>
                <a:ea typeface="Almarai Bold"/>
                <a:cs typeface="Almarai Bold"/>
                <a:sym typeface="Almarai Bold"/>
                <a:rtl/>
              </a:rPr>
              <a:t>الفائض أو العجز الكمي في العمالة</a:t>
            </a:r>
          </a:p>
          <a:p>
            <a:pPr marL="581976" lvl="1" indent="-290988" algn="r" rtl="1">
              <a:lnSpc>
                <a:spcPts val="3773"/>
              </a:lnSpc>
              <a:buFont typeface="Arial"/>
              <a:buChar char="•"/>
            </a:pPr>
            <a:r>
              <a:rPr lang="ar-EG" sz="2695" b="1" spc="26">
                <a:solidFill>
                  <a:srgbClr val="000000"/>
                </a:solidFill>
                <a:latin typeface="Almarai Bold"/>
                <a:ea typeface="Almarai Bold"/>
                <a:cs typeface="Almarai Bold"/>
                <a:sym typeface="Almarai Bold"/>
                <a:rtl/>
              </a:rPr>
              <a:t>الفائض أو العجز النوعي في العمالة</a:t>
            </a:r>
          </a:p>
          <a:p>
            <a:pPr marL="581976" lvl="1" indent="-290988" algn="r" rtl="1">
              <a:lnSpc>
                <a:spcPts val="3773"/>
              </a:lnSpc>
              <a:buFont typeface="Arial"/>
              <a:buChar char="•"/>
            </a:pPr>
            <a:r>
              <a:rPr lang="ar-EG" sz="2695" b="1" spc="27">
                <a:solidFill>
                  <a:srgbClr val="000000"/>
                </a:solidFill>
                <a:latin typeface="Almarai Bold"/>
                <a:ea typeface="Almarai Bold"/>
                <a:cs typeface="Almarai Bold"/>
                <a:sym typeface="Almarai Bold"/>
                <a:rtl/>
              </a:rPr>
              <a:t>العمالة المطلوبة (الطلب) بالعمالة المتاحة (المعروض)</a:t>
            </a:r>
          </a:p>
        </p:txBody>
      </p:sp>
      <p:sp>
        <p:nvSpPr>
          <p:cNvPr id="23" name="Freeform 23"/>
          <p:cNvSpPr/>
          <p:nvPr/>
        </p:nvSpPr>
        <p:spPr>
          <a:xfrm rot="5102930">
            <a:off x="5685281" y="7262599"/>
            <a:ext cx="1190861" cy="762151"/>
          </a:xfrm>
          <a:custGeom>
            <a:avLst/>
            <a:gdLst/>
            <a:ahLst/>
            <a:cxnLst/>
            <a:rect l="l" t="t" r="r" b="b"/>
            <a:pathLst>
              <a:path w="1190861" h="762151">
                <a:moveTo>
                  <a:pt x="0" y="0"/>
                </a:moveTo>
                <a:lnTo>
                  <a:pt x="1190861" y="0"/>
                </a:lnTo>
                <a:lnTo>
                  <a:pt x="1190861" y="762151"/>
                </a:lnTo>
                <a:lnTo>
                  <a:pt x="0" y="762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TextBox 24"/>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 تخطيط الموارد البشرية</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600430" y="2923249"/>
            <a:ext cx="15087139" cy="4865602"/>
          </a:xfrm>
          <a:custGeom>
            <a:avLst/>
            <a:gdLst/>
            <a:ahLst/>
            <a:cxnLst/>
            <a:rect l="l" t="t" r="r" b="b"/>
            <a:pathLst>
              <a:path w="15087139" h="4865602">
                <a:moveTo>
                  <a:pt x="0" y="0"/>
                </a:moveTo>
                <a:lnTo>
                  <a:pt x="15087140" y="0"/>
                </a:lnTo>
                <a:lnTo>
                  <a:pt x="15087140" y="4865602"/>
                </a:lnTo>
                <a:lnTo>
                  <a:pt x="0" y="4865602"/>
                </a:lnTo>
                <a:lnTo>
                  <a:pt x="0" y="0"/>
                </a:lnTo>
                <a:close/>
              </a:path>
            </a:pathLst>
          </a:custGeom>
          <a:blipFill>
            <a:blip r:embed="rId7"/>
            <a:stretch>
              <a:fillRect/>
            </a:stretch>
          </a:blipFill>
        </p:spPr>
        <p:txBody>
          <a:bodyPr/>
          <a:lstStyle/>
          <a:p>
            <a:endParaRPr lang="en-US"/>
          </a:p>
        </p:txBody>
      </p:sp>
      <p:grpSp>
        <p:nvGrpSpPr>
          <p:cNvPr id="11" name="Group 11"/>
          <p:cNvGrpSpPr/>
          <p:nvPr/>
        </p:nvGrpSpPr>
        <p:grpSpPr>
          <a:xfrm>
            <a:off x="3433089" y="8089037"/>
            <a:ext cx="11589388" cy="705150"/>
            <a:chOff x="0" y="0"/>
            <a:chExt cx="3052349" cy="185718"/>
          </a:xfrm>
        </p:grpSpPr>
        <p:sp>
          <p:nvSpPr>
            <p:cNvPr id="12" name="Freeform 12"/>
            <p:cNvSpPr/>
            <p:nvPr/>
          </p:nvSpPr>
          <p:spPr>
            <a:xfrm>
              <a:off x="0" y="0"/>
              <a:ext cx="3052349" cy="185718"/>
            </a:xfrm>
            <a:custGeom>
              <a:avLst/>
              <a:gdLst/>
              <a:ahLst/>
              <a:cxnLst/>
              <a:rect l="l" t="t" r="r" b="b"/>
              <a:pathLst>
                <a:path w="3052349" h="185718">
                  <a:moveTo>
                    <a:pt x="20709" y="0"/>
                  </a:moveTo>
                  <a:lnTo>
                    <a:pt x="3031641" y="0"/>
                  </a:lnTo>
                  <a:cubicBezTo>
                    <a:pt x="3043078" y="0"/>
                    <a:pt x="3052349" y="9272"/>
                    <a:pt x="3052349" y="20709"/>
                  </a:cubicBezTo>
                  <a:lnTo>
                    <a:pt x="3052349" y="165010"/>
                  </a:lnTo>
                  <a:cubicBezTo>
                    <a:pt x="3052349" y="176447"/>
                    <a:pt x="3043078" y="185718"/>
                    <a:pt x="3031641" y="185718"/>
                  </a:cubicBezTo>
                  <a:lnTo>
                    <a:pt x="20709" y="185718"/>
                  </a:lnTo>
                  <a:cubicBezTo>
                    <a:pt x="9272" y="185718"/>
                    <a:pt x="0" y="176447"/>
                    <a:pt x="0" y="165010"/>
                  </a:cubicBezTo>
                  <a:lnTo>
                    <a:pt x="0" y="20709"/>
                  </a:lnTo>
                  <a:cubicBezTo>
                    <a:pt x="0" y="9272"/>
                    <a:pt x="9272" y="0"/>
                    <a:pt x="20709" y="0"/>
                  </a:cubicBezTo>
                  <a:close/>
                </a:path>
              </a:pathLst>
            </a:custGeom>
            <a:solidFill>
              <a:srgbClr val="E9F6DC"/>
            </a:solidFill>
            <a:ln w="19050" cap="rnd">
              <a:solidFill>
                <a:srgbClr val="00B050"/>
              </a:solidFill>
              <a:prstDash val="lgDash"/>
              <a:round/>
            </a:ln>
          </p:spPr>
          <p:txBody>
            <a:bodyPr/>
            <a:lstStyle/>
            <a:p>
              <a:endParaRPr lang="en-US"/>
            </a:p>
          </p:txBody>
        </p:sp>
        <p:sp>
          <p:nvSpPr>
            <p:cNvPr id="13" name="TextBox 13"/>
            <p:cNvSpPr txBox="1"/>
            <p:nvPr/>
          </p:nvSpPr>
          <p:spPr>
            <a:xfrm>
              <a:off x="0" y="-9525"/>
              <a:ext cx="3052349" cy="195243"/>
            </a:xfrm>
            <a:prstGeom prst="rect">
              <a:avLst/>
            </a:prstGeom>
          </p:spPr>
          <p:txBody>
            <a:bodyPr lIns="50800" tIns="50800" rIns="50800" bIns="50800" rtlCol="0" anchor="ctr"/>
            <a:lstStyle/>
            <a:p>
              <a:pPr algn="ctr">
                <a:lnSpc>
                  <a:spcPts val="2160"/>
                </a:lnSpc>
              </a:pPr>
              <a:endParaRPr/>
            </a:p>
          </p:txBody>
        </p:sp>
      </p:grpSp>
      <p:sp>
        <p:nvSpPr>
          <p:cNvPr id="14" name="TextBox 14"/>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عمليه تخطيط الموارد البشرية </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4968995" y="5577169"/>
            <a:ext cx="22761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18" name="TextBox 18"/>
          <p:cNvSpPr txBox="1"/>
          <p:nvPr/>
        </p:nvSpPr>
        <p:spPr>
          <a:xfrm>
            <a:off x="1032854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تقدير الطلب</a:t>
            </a:r>
          </a:p>
        </p:txBody>
      </p:sp>
      <p:sp>
        <p:nvSpPr>
          <p:cNvPr id="19" name="TextBox 19"/>
          <p:cNvSpPr txBox="1"/>
          <p:nvPr/>
        </p:nvSpPr>
        <p:spPr>
          <a:xfrm>
            <a:off x="742161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التنبؤ بالعرض</a:t>
            </a:r>
          </a:p>
        </p:txBody>
      </p:sp>
      <p:sp>
        <p:nvSpPr>
          <p:cNvPr id="20" name="TextBox 20"/>
          <p:cNvSpPr txBox="1"/>
          <p:nvPr/>
        </p:nvSpPr>
        <p:spPr>
          <a:xfrm>
            <a:off x="13950729" y="5511560"/>
            <a:ext cx="23396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21" name="TextBox 21"/>
          <p:cNvSpPr txBox="1"/>
          <p:nvPr/>
        </p:nvSpPr>
        <p:spPr>
          <a:xfrm>
            <a:off x="1898971" y="5319994"/>
            <a:ext cx="2307922" cy="15070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استراتيجيات مواجهة الفائض أو العجز</a:t>
            </a:r>
          </a:p>
        </p:txBody>
      </p:sp>
      <p:sp>
        <p:nvSpPr>
          <p:cNvPr id="22" name="TextBox 22"/>
          <p:cNvSpPr txBox="1"/>
          <p:nvPr/>
        </p:nvSpPr>
        <p:spPr>
          <a:xfrm>
            <a:off x="2830133" y="8179376"/>
            <a:ext cx="10542137" cy="464932"/>
          </a:xfrm>
          <a:prstGeom prst="rect">
            <a:avLst/>
          </a:prstGeom>
        </p:spPr>
        <p:txBody>
          <a:bodyPr lIns="0" tIns="0" rIns="0" bIns="0" rtlCol="0" anchor="t">
            <a:spAutoFit/>
          </a:bodyPr>
          <a:lstStyle/>
          <a:p>
            <a:pPr algn="r" rtl="1">
              <a:lnSpc>
                <a:spcPts val="3773"/>
              </a:lnSpc>
            </a:pPr>
            <a:r>
              <a:rPr lang="ar-EG" sz="2695" b="1" spc="27">
                <a:solidFill>
                  <a:srgbClr val="000000"/>
                </a:solidFill>
                <a:latin typeface="Almarai Bold"/>
                <a:ea typeface="Almarai Bold"/>
                <a:cs typeface="Almarai Bold"/>
                <a:sym typeface="Almarai Bold"/>
                <a:rtl/>
              </a:rPr>
              <a:t>مواجهة الندرة و الوفرة في حال الفائض أو العجز</a:t>
            </a:r>
          </a:p>
        </p:txBody>
      </p:sp>
      <p:sp>
        <p:nvSpPr>
          <p:cNvPr id="23" name="Freeform 23"/>
          <p:cNvSpPr/>
          <p:nvPr/>
        </p:nvSpPr>
        <p:spPr>
          <a:xfrm rot="5102930">
            <a:off x="2837658" y="7407776"/>
            <a:ext cx="1190861" cy="762151"/>
          </a:xfrm>
          <a:custGeom>
            <a:avLst/>
            <a:gdLst/>
            <a:ahLst/>
            <a:cxnLst/>
            <a:rect l="l" t="t" r="r" b="b"/>
            <a:pathLst>
              <a:path w="1190861" h="762151">
                <a:moveTo>
                  <a:pt x="0" y="0"/>
                </a:moveTo>
                <a:lnTo>
                  <a:pt x="1190861" y="0"/>
                </a:lnTo>
                <a:lnTo>
                  <a:pt x="1190861" y="762151"/>
                </a:lnTo>
                <a:lnTo>
                  <a:pt x="0" y="762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TextBox 24"/>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 تخطيط الموارد البشرية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093365" y="2506934"/>
            <a:ext cx="16268836" cy="6731231"/>
          </a:xfrm>
          <a:custGeom>
            <a:avLst/>
            <a:gdLst/>
            <a:ahLst/>
            <a:cxnLst/>
            <a:rect l="l" t="t" r="r" b="b"/>
            <a:pathLst>
              <a:path w="16268836" h="6731231">
                <a:moveTo>
                  <a:pt x="0" y="0"/>
                </a:moveTo>
                <a:lnTo>
                  <a:pt x="16268836" y="0"/>
                </a:lnTo>
                <a:lnTo>
                  <a:pt x="16268836" y="6731231"/>
                </a:lnTo>
                <a:lnTo>
                  <a:pt x="0" y="6731231"/>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استراتيجية مواجهة الفائض أو العجز</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4" name="TextBox 14"/>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 تخطيط الموارد البشرية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497856" y="2470790"/>
            <a:ext cx="13684888" cy="2102150"/>
            <a:chOff x="0" y="0"/>
            <a:chExt cx="3604250" cy="553653"/>
          </a:xfrm>
        </p:grpSpPr>
        <p:sp>
          <p:nvSpPr>
            <p:cNvPr id="10" name="Freeform 10"/>
            <p:cNvSpPr/>
            <p:nvPr/>
          </p:nvSpPr>
          <p:spPr>
            <a:xfrm>
              <a:off x="0" y="0"/>
              <a:ext cx="3604251" cy="553653"/>
            </a:xfrm>
            <a:custGeom>
              <a:avLst/>
              <a:gdLst/>
              <a:ahLst/>
              <a:cxnLst/>
              <a:rect l="l" t="t" r="r" b="b"/>
              <a:pathLst>
                <a:path w="3604251" h="553653">
                  <a:moveTo>
                    <a:pt x="17538" y="0"/>
                  </a:moveTo>
                  <a:lnTo>
                    <a:pt x="3586713" y="0"/>
                  </a:lnTo>
                  <a:cubicBezTo>
                    <a:pt x="3596399" y="0"/>
                    <a:pt x="3604251" y="7852"/>
                    <a:pt x="3604251" y="17538"/>
                  </a:cubicBezTo>
                  <a:lnTo>
                    <a:pt x="3604251" y="536115"/>
                  </a:lnTo>
                  <a:cubicBezTo>
                    <a:pt x="3604251" y="545801"/>
                    <a:pt x="3596399" y="553653"/>
                    <a:pt x="3586713" y="553653"/>
                  </a:cubicBezTo>
                  <a:lnTo>
                    <a:pt x="17538" y="553653"/>
                  </a:lnTo>
                  <a:cubicBezTo>
                    <a:pt x="12886" y="553653"/>
                    <a:pt x="8426" y="551805"/>
                    <a:pt x="5137" y="548516"/>
                  </a:cubicBezTo>
                  <a:cubicBezTo>
                    <a:pt x="1848" y="545227"/>
                    <a:pt x="0" y="540766"/>
                    <a:pt x="0" y="536115"/>
                  </a:cubicBezTo>
                  <a:lnTo>
                    <a:pt x="0" y="17538"/>
                  </a:lnTo>
                  <a:cubicBezTo>
                    <a:pt x="0" y="12886"/>
                    <a:pt x="1848" y="8426"/>
                    <a:pt x="5137" y="5137"/>
                  </a:cubicBezTo>
                  <a:cubicBezTo>
                    <a:pt x="8426" y="1848"/>
                    <a:pt x="12886" y="0"/>
                    <a:pt x="17538"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604250" cy="563178"/>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5442902" y="2652493"/>
            <a:ext cx="10542137" cy="1624444"/>
          </a:xfrm>
          <a:prstGeom prst="rect">
            <a:avLst/>
          </a:prstGeom>
        </p:spPr>
        <p:txBody>
          <a:bodyPr lIns="0" tIns="0" rIns="0" bIns="0" rtlCol="0" anchor="t">
            <a:spAutoFit/>
          </a:bodyPr>
          <a:lstStyle/>
          <a:p>
            <a:pPr marL="581976" lvl="1" indent="-290988" algn="r" rtl="1">
              <a:lnSpc>
                <a:spcPts val="4393"/>
              </a:lnSpc>
              <a:buFont typeface="Arial"/>
              <a:buChar char="•"/>
            </a:pPr>
            <a:r>
              <a:rPr lang="ar-EG" sz="2695" b="1" spc="26">
                <a:solidFill>
                  <a:srgbClr val="000000"/>
                </a:solidFill>
                <a:latin typeface="Almarai Bold"/>
                <a:ea typeface="Almarai Bold"/>
                <a:cs typeface="Almarai Bold"/>
                <a:sym typeface="Almarai Bold"/>
                <a:rtl/>
              </a:rPr>
              <a:t>لا بد من تنظيم العمليات المالية </a:t>
            </a:r>
          </a:p>
          <a:p>
            <a:pPr marL="581976" lvl="1" indent="-290988" algn="r" rtl="1">
              <a:lnSpc>
                <a:spcPts val="4393"/>
              </a:lnSpc>
              <a:buFont typeface="Arial"/>
              <a:buChar char="•"/>
            </a:pPr>
            <a:r>
              <a:rPr lang="ar-EG" sz="2695" b="1" spc="26">
                <a:solidFill>
                  <a:srgbClr val="000000"/>
                </a:solidFill>
                <a:latin typeface="Almarai Bold"/>
                <a:ea typeface="Almarai Bold"/>
                <a:cs typeface="Almarai Bold"/>
                <a:sym typeface="Almarai Bold"/>
                <a:rtl/>
              </a:rPr>
              <a:t>كما أن كل عملية مالية يترتب عليها إنشاء حسابات لتسجيلها.</a:t>
            </a:r>
          </a:p>
          <a:p>
            <a:pPr marL="581976" lvl="1" indent="-290988" algn="r" rtl="1">
              <a:lnSpc>
                <a:spcPts val="4393"/>
              </a:lnSpc>
              <a:buFont typeface="Arial"/>
              <a:buChar char="•"/>
            </a:pPr>
            <a:r>
              <a:rPr lang="ar-EG" sz="2695" b="1" spc="27">
                <a:solidFill>
                  <a:srgbClr val="000000"/>
                </a:solidFill>
                <a:latin typeface="Almarai Bold"/>
                <a:ea typeface="Almarai Bold"/>
                <a:cs typeface="Almarai Bold"/>
                <a:sym typeface="Almarai Bold"/>
                <a:rtl/>
              </a:rPr>
              <a:t>ومن المهم توفر العناصر الأتية في النظام المحاسبي : </a:t>
            </a:r>
          </a:p>
        </p:txBody>
      </p:sp>
      <p:sp>
        <p:nvSpPr>
          <p:cNvPr id="13" name="Freeform 13"/>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4" name="Freeform 14"/>
          <p:cNvSpPr/>
          <p:nvPr/>
        </p:nvSpPr>
        <p:spPr>
          <a:xfrm>
            <a:off x="3860707" y="4914528"/>
            <a:ext cx="10498638" cy="3595784"/>
          </a:xfrm>
          <a:custGeom>
            <a:avLst/>
            <a:gdLst/>
            <a:ahLst/>
            <a:cxnLst/>
            <a:rect l="l" t="t" r="r" b="b"/>
            <a:pathLst>
              <a:path w="10498638" h="3595784">
                <a:moveTo>
                  <a:pt x="0" y="0"/>
                </a:moveTo>
                <a:lnTo>
                  <a:pt x="10498639" y="0"/>
                </a:lnTo>
                <a:lnTo>
                  <a:pt x="10498639" y="3595784"/>
                </a:lnTo>
                <a:lnTo>
                  <a:pt x="0" y="35957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7" name="TextBox 17"/>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النظام المحاسبي </a:t>
            </a:r>
          </a:p>
        </p:txBody>
      </p:sp>
      <p:sp>
        <p:nvSpPr>
          <p:cNvPr id="18" name="TextBox 18"/>
          <p:cNvSpPr txBox="1"/>
          <p:nvPr/>
        </p:nvSpPr>
        <p:spPr>
          <a:xfrm>
            <a:off x="10866370" y="6345276"/>
            <a:ext cx="3207887"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المستندات</a:t>
            </a:r>
          </a:p>
        </p:txBody>
      </p:sp>
      <p:sp>
        <p:nvSpPr>
          <p:cNvPr id="19" name="TextBox 19"/>
          <p:cNvSpPr txBox="1"/>
          <p:nvPr/>
        </p:nvSpPr>
        <p:spPr>
          <a:xfrm>
            <a:off x="4099589" y="6395498"/>
            <a:ext cx="3207887"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القوائم المالية</a:t>
            </a:r>
          </a:p>
        </p:txBody>
      </p:sp>
      <p:sp>
        <p:nvSpPr>
          <p:cNvPr id="20" name="TextBox 20"/>
          <p:cNvSpPr txBox="1"/>
          <p:nvPr/>
        </p:nvSpPr>
        <p:spPr>
          <a:xfrm>
            <a:off x="7506083" y="6069051"/>
            <a:ext cx="3207887" cy="1071994"/>
          </a:xfrm>
          <a:prstGeom prst="rect">
            <a:avLst/>
          </a:prstGeom>
        </p:spPr>
        <p:txBody>
          <a:bodyPr lIns="0" tIns="0" rIns="0" bIns="0" rtlCol="0" anchor="t">
            <a:spAutoFit/>
          </a:bodyPr>
          <a:lstStyle/>
          <a:p>
            <a:pPr algn="ctr" rtl="1">
              <a:lnSpc>
                <a:spcPts val="4393"/>
              </a:lnSpc>
            </a:pPr>
            <a:r>
              <a:rPr lang="ar-EG" sz="2695" b="1" spc="26">
                <a:solidFill>
                  <a:srgbClr val="000000"/>
                </a:solidFill>
                <a:latin typeface="Almarai Bold"/>
                <a:ea typeface="Almarai Bold"/>
                <a:cs typeface="Almarai Bold"/>
                <a:sym typeface="Almarai Bold"/>
                <a:rtl/>
              </a:rPr>
              <a:t>الدفاتر </a:t>
            </a:r>
          </a:p>
          <a:p>
            <a:pPr algn="ctr" rtl="1">
              <a:lnSpc>
                <a:spcPts val="4393"/>
              </a:lnSpc>
            </a:pPr>
            <a:r>
              <a:rPr lang="ar-EG" sz="2695" b="1" spc="27">
                <a:solidFill>
                  <a:srgbClr val="000000"/>
                </a:solidFill>
                <a:latin typeface="Almarai Bold"/>
                <a:ea typeface="Almarai Bold"/>
                <a:cs typeface="Almarai Bold"/>
                <a:sym typeface="Almarai Bold"/>
                <a:rtl/>
              </a:rPr>
              <a:t>والسجلات</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205235" y="8991900"/>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161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14275270" y="5143500"/>
            <a:ext cx="3185044" cy="3848400"/>
            <a:chOff x="0" y="0"/>
            <a:chExt cx="838859" cy="1013570"/>
          </a:xfrm>
        </p:grpSpPr>
        <p:sp>
          <p:nvSpPr>
            <p:cNvPr id="11" name="Freeform 11"/>
            <p:cNvSpPr/>
            <p:nvPr/>
          </p:nvSpPr>
          <p:spPr>
            <a:xfrm>
              <a:off x="0" y="0"/>
              <a:ext cx="838859" cy="1013570"/>
            </a:xfrm>
            <a:custGeom>
              <a:avLst/>
              <a:gdLst/>
              <a:ahLst/>
              <a:cxnLst/>
              <a:rect l="l" t="t" r="r" b="b"/>
              <a:pathLst>
                <a:path w="838859" h="1013570">
                  <a:moveTo>
                    <a:pt x="75352" y="0"/>
                  </a:moveTo>
                  <a:lnTo>
                    <a:pt x="763507" y="0"/>
                  </a:lnTo>
                  <a:cubicBezTo>
                    <a:pt x="805123" y="0"/>
                    <a:pt x="838859" y="33736"/>
                    <a:pt x="838859" y="75352"/>
                  </a:cubicBezTo>
                  <a:lnTo>
                    <a:pt x="838859" y="938218"/>
                  </a:lnTo>
                  <a:cubicBezTo>
                    <a:pt x="838859" y="979834"/>
                    <a:pt x="805123" y="1013570"/>
                    <a:pt x="763507" y="1013570"/>
                  </a:cubicBezTo>
                  <a:lnTo>
                    <a:pt x="75352" y="1013570"/>
                  </a:lnTo>
                  <a:cubicBezTo>
                    <a:pt x="55367" y="1013570"/>
                    <a:pt x="36201" y="1005631"/>
                    <a:pt x="22070" y="991500"/>
                  </a:cubicBezTo>
                  <a:cubicBezTo>
                    <a:pt x="7939" y="977369"/>
                    <a:pt x="0" y="958203"/>
                    <a:pt x="0" y="938218"/>
                  </a:cubicBezTo>
                  <a:lnTo>
                    <a:pt x="0" y="75352"/>
                  </a:lnTo>
                  <a:cubicBezTo>
                    <a:pt x="0" y="55367"/>
                    <a:pt x="7939" y="36201"/>
                    <a:pt x="22070" y="22070"/>
                  </a:cubicBezTo>
                  <a:cubicBezTo>
                    <a:pt x="36201" y="7939"/>
                    <a:pt x="55367" y="0"/>
                    <a:pt x="75352" y="0"/>
                  </a:cubicBezTo>
                  <a:close/>
                </a:path>
              </a:pathLst>
            </a:custGeom>
            <a:solidFill>
              <a:srgbClr val="FFD659"/>
            </a:solidFill>
            <a:ln w="19050" cap="rnd">
              <a:solidFill>
                <a:srgbClr val="00B050"/>
              </a:solidFill>
              <a:prstDash val="lgDash"/>
              <a:round/>
            </a:ln>
          </p:spPr>
          <p:txBody>
            <a:bodyPr/>
            <a:lstStyle/>
            <a:p>
              <a:endParaRPr lang="en-US"/>
            </a:p>
          </p:txBody>
        </p:sp>
        <p:sp>
          <p:nvSpPr>
            <p:cNvPr id="12" name="TextBox 12"/>
            <p:cNvSpPr txBox="1"/>
            <p:nvPr/>
          </p:nvSpPr>
          <p:spPr>
            <a:xfrm>
              <a:off x="0" y="-9525"/>
              <a:ext cx="838859" cy="1023095"/>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1054498" y="5143500"/>
            <a:ext cx="3185044" cy="3848400"/>
            <a:chOff x="0" y="0"/>
            <a:chExt cx="838859" cy="1013570"/>
          </a:xfrm>
        </p:grpSpPr>
        <p:sp>
          <p:nvSpPr>
            <p:cNvPr id="14" name="Freeform 14"/>
            <p:cNvSpPr/>
            <p:nvPr/>
          </p:nvSpPr>
          <p:spPr>
            <a:xfrm>
              <a:off x="0" y="0"/>
              <a:ext cx="838859" cy="1013570"/>
            </a:xfrm>
            <a:custGeom>
              <a:avLst/>
              <a:gdLst/>
              <a:ahLst/>
              <a:cxnLst/>
              <a:rect l="l" t="t" r="r" b="b"/>
              <a:pathLst>
                <a:path w="838859" h="1013570">
                  <a:moveTo>
                    <a:pt x="75352" y="0"/>
                  </a:moveTo>
                  <a:lnTo>
                    <a:pt x="763507" y="0"/>
                  </a:lnTo>
                  <a:cubicBezTo>
                    <a:pt x="805123" y="0"/>
                    <a:pt x="838859" y="33736"/>
                    <a:pt x="838859" y="75352"/>
                  </a:cubicBezTo>
                  <a:lnTo>
                    <a:pt x="838859" y="938218"/>
                  </a:lnTo>
                  <a:cubicBezTo>
                    <a:pt x="838859" y="979834"/>
                    <a:pt x="805123" y="1013570"/>
                    <a:pt x="763507" y="1013570"/>
                  </a:cubicBezTo>
                  <a:lnTo>
                    <a:pt x="75352" y="1013570"/>
                  </a:lnTo>
                  <a:cubicBezTo>
                    <a:pt x="55367" y="1013570"/>
                    <a:pt x="36201" y="1005631"/>
                    <a:pt x="22070" y="991500"/>
                  </a:cubicBezTo>
                  <a:cubicBezTo>
                    <a:pt x="7939" y="977369"/>
                    <a:pt x="0" y="958203"/>
                    <a:pt x="0" y="938218"/>
                  </a:cubicBezTo>
                  <a:lnTo>
                    <a:pt x="0" y="75352"/>
                  </a:lnTo>
                  <a:cubicBezTo>
                    <a:pt x="0" y="55367"/>
                    <a:pt x="7939" y="36201"/>
                    <a:pt x="22070" y="22070"/>
                  </a:cubicBezTo>
                  <a:cubicBezTo>
                    <a:pt x="36201" y="7939"/>
                    <a:pt x="55367" y="0"/>
                    <a:pt x="75352" y="0"/>
                  </a:cubicBezTo>
                  <a:close/>
                </a:path>
              </a:pathLst>
            </a:custGeom>
            <a:solidFill>
              <a:srgbClr val="FFD659"/>
            </a:solidFill>
            <a:ln w="19050" cap="rnd">
              <a:solidFill>
                <a:srgbClr val="00B050"/>
              </a:solidFill>
              <a:prstDash val="lgDash"/>
              <a:round/>
            </a:ln>
          </p:spPr>
          <p:txBody>
            <a:bodyPr/>
            <a:lstStyle/>
            <a:p>
              <a:endParaRPr lang="en-US"/>
            </a:p>
          </p:txBody>
        </p:sp>
        <p:sp>
          <p:nvSpPr>
            <p:cNvPr id="15" name="TextBox 15"/>
            <p:cNvSpPr txBox="1"/>
            <p:nvPr/>
          </p:nvSpPr>
          <p:spPr>
            <a:xfrm>
              <a:off x="0" y="-9525"/>
              <a:ext cx="838859" cy="1023095"/>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7831354" y="5117926"/>
            <a:ext cx="3185044" cy="3873974"/>
            <a:chOff x="0" y="0"/>
            <a:chExt cx="838859" cy="1020306"/>
          </a:xfrm>
        </p:grpSpPr>
        <p:sp>
          <p:nvSpPr>
            <p:cNvPr id="17" name="Freeform 17"/>
            <p:cNvSpPr/>
            <p:nvPr/>
          </p:nvSpPr>
          <p:spPr>
            <a:xfrm>
              <a:off x="0" y="0"/>
              <a:ext cx="838859" cy="1020306"/>
            </a:xfrm>
            <a:custGeom>
              <a:avLst/>
              <a:gdLst/>
              <a:ahLst/>
              <a:cxnLst/>
              <a:rect l="l" t="t" r="r" b="b"/>
              <a:pathLst>
                <a:path w="838859" h="1020306">
                  <a:moveTo>
                    <a:pt x="75352" y="0"/>
                  </a:moveTo>
                  <a:lnTo>
                    <a:pt x="763507" y="0"/>
                  </a:lnTo>
                  <a:cubicBezTo>
                    <a:pt x="805123" y="0"/>
                    <a:pt x="838859" y="33736"/>
                    <a:pt x="838859" y="75352"/>
                  </a:cubicBezTo>
                  <a:lnTo>
                    <a:pt x="838859" y="944954"/>
                  </a:lnTo>
                  <a:cubicBezTo>
                    <a:pt x="838859" y="986570"/>
                    <a:pt x="805123" y="1020306"/>
                    <a:pt x="763507" y="1020306"/>
                  </a:cubicBezTo>
                  <a:lnTo>
                    <a:pt x="75352" y="1020306"/>
                  </a:lnTo>
                  <a:cubicBezTo>
                    <a:pt x="55367" y="1020306"/>
                    <a:pt x="36201" y="1012367"/>
                    <a:pt x="22070" y="998236"/>
                  </a:cubicBezTo>
                  <a:cubicBezTo>
                    <a:pt x="7939" y="984105"/>
                    <a:pt x="0" y="964938"/>
                    <a:pt x="0" y="944954"/>
                  </a:cubicBezTo>
                  <a:lnTo>
                    <a:pt x="0" y="75352"/>
                  </a:lnTo>
                  <a:cubicBezTo>
                    <a:pt x="0" y="55367"/>
                    <a:pt x="7939" y="36201"/>
                    <a:pt x="22070" y="22070"/>
                  </a:cubicBezTo>
                  <a:cubicBezTo>
                    <a:pt x="36201" y="7939"/>
                    <a:pt x="55367" y="0"/>
                    <a:pt x="75352" y="0"/>
                  </a:cubicBezTo>
                  <a:close/>
                </a:path>
              </a:pathLst>
            </a:custGeom>
            <a:solidFill>
              <a:srgbClr val="FFD659"/>
            </a:solidFill>
            <a:ln w="19050" cap="rnd">
              <a:solidFill>
                <a:srgbClr val="00B050"/>
              </a:solidFill>
              <a:prstDash val="lgDash"/>
              <a:round/>
            </a:ln>
          </p:spPr>
          <p:txBody>
            <a:bodyPr/>
            <a:lstStyle/>
            <a:p>
              <a:endParaRPr lang="en-US"/>
            </a:p>
          </p:txBody>
        </p:sp>
        <p:sp>
          <p:nvSpPr>
            <p:cNvPr id="18" name="TextBox 18"/>
            <p:cNvSpPr txBox="1"/>
            <p:nvPr/>
          </p:nvSpPr>
          <p:spPr>
            <a:xfrm>
              <a:off x="0" y="-9525"/>
              <a:ext cx="838859" cy="1029831"/>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4199742" y="5117926"/>
            <a:ext cx="3185044" cy="3873974"/>
            <a:chOff x="0" y="0"/>
            <a:chExt cx="838859" cy="1020306"/>
          </a:xfrm>
        </p:grpSpPr>
        <p:sp>
          <p:nvSpPr>
            <p:cNvPr id="20" name="Freeform 20"/>
            <p:cNvSpPr/>
            <p:nvPr/>
          </p:nvSpPr>
          <p:spPr>
            <a:xfrm>
              <a:off x="0" y="0"/>
              <a:ext cx="838859" cy="1020306"/>
            </a:xfrm>
            <a:custGeom>
              <a:avLst/>
              <a:gdLst/>
              <a:ahLst/>
              <a:cxnLst/>
              <a:rect l="l" t="t" r="r" b="b"/>
              <a:pathLst>
                <a:path w="838859" h="1020306">
                  <a:moveTo>
                    <a:pt x="75352" y="0"/>
                  </a:moveTo>
                  <a:lnTo>
                    <a:pt x="763507" y="0"/>
                  </a:lnTo>
                  <a:cubicBezTo>
                    <a:pt x="805123" y="0"/>
                    <a:pt x="838859" y="33736"/>
                    <a:pt x="838859" y="75352"/>
                  </a:cubicBezTo>
                  <a:lnTo>
                    <a:pt x="838859" y="944954"/>
                  </a:lnTo>
                  <a:cubicBezTo>
                    <a:pt x="838859" y="986570"/>
                    <a:pt x="805123" y="1020306"/>
                    <a:pt x="763507" y="1020306"/>
                  </a:cubicBezTo>
                  <a:lnTo>
                    <a:pt x="75352" y="1020306"/>
                  </a:lnTo>
                  <a:cubicBezTo>
                    <a:pt x="55367" y="1020306"/>
                    <a:pt x="36201" y="1012367"/>
                    <a:pt x="22070" y="998236"/>
                  </a:cubicBezTo>
                  <a:cubicBezTo>
                    <a:pt x="7939" y="984105"/>
                    <a:pt x="0" y="964938"/>
                    <a:pt x="0" y="944954"/>
                  </a:cubicBezTo>
                  <a:lnTo>
                    <a:pt x="0" y="75352"/>
                  </a:lnTo>
                  <a:cubicBezTo>
                    <a:pt x="0" y="55367"/>
                    <a:pt x="7939" y="36201"/>
                    <a:pt x="22070" y="22070"/>
                  </a:cubicBezTo>
                  <a:cubicBezTo>
                    <a:pt x="36201" y="7939"/>
                    <a:pt x="55367" y="0"/>
                    <a:pt x="75352" y="0"/>
                  </a:cubicBezTo>
                  <a:close/>
                </a:path>
              </a:pathLst>
            </a:custGeom>
            <a:solidFill>
              <a:srgbClr val="92D050"/>
            </a:solidFill>
            <a:ln w="19050" cap="rnd">
              <a:solidFill>
                <a:srgbClr val="00B050"/>
              </a:solidFill>
              <a:prstDash val="lgDash"/>
              <a:round/>
            </a:ln>
          </p:spPr>
          <p:txBody>
            <a:bodyPr/>
            <a:lstStyle/>
            <a:p>
              <a:endParaRPr lang="en-US"/>
            </a:p>
          </p:txBody>
        </p:sp>
        <p:sp>
          <p:nvSpPr>
            <p:cNvPr id="21" name="TextBox 21"/>
            <p:cNvSpPr txBox="1"/>
            <p:nvPr/>
          </p:nvSpPr>
          <p:spPr>
            <a:xfrm>
              <a:off x="0" y="-9525"/>
              <a:ext cx="838859" cy="1029831"/>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976598" y="5117926"/>
            <a:ext cx="3185044" cy="3873974"/>
            <a:chOff x="0" y="0"/>
            <a:chExt cx="838859" cy="1020306"/>
          </a:xfrm>
        </p:grpSpPr>
        <p:sp>
          <p:nvSpPr>
            <p:cNvPr id="23" name="Freeform 23"/>
            <p:cNvSpPr/>
            <p:nvPr/>
          </p:nvSpPr>
          <p:spPr>
            <a:xfrm>
              <a:off x="0" y="0"/>
              <a:ext cx="838859" cy="1020306"/>
            </a:xfrm>
            <a:custGeom>
              <a:avLst/>
              <a:gdLst/>
              <a:ahLst/>
              <a:cxnLst/>
              <a:rect l="l" t="t" r="r" b="b"/>
              <a:pathLst>
                <a:path w="838859" h="1020306">
                  <a:moveTo>
                    <a:pt x="75352" y="0"/>
                  </a:moveTo>
                  <a:lnTo>
                    <a:pt x="763507" y="0"/>
                  </a:lnTo>
                  <a:cubicBezTo>
                    <a:pt x="805123" y="0"/>
                    <a:pt x="838859" y="33736"/>
                    <a:pt x="838859" y="75352"/>
                  </a:cubicBezTo>
                  <a:lnTo>
                    <a:pt x="838859" y="944954"/>
                  </a:lnTo>
                  <a:cubicBezTo>
                    <a:pt x="838859" y="986570"/>
                    <a:pt x="805123" y="1020306"/>
                    <a:pt x="763507" y="1020306"/>
                  </a:cubicBezTo>
                  <a:lnTo>
                    <a:pt x="75352" y="1020306"/>
                  </a:lnTo>
                  <a:cubicBezTo>
                    <a:pt x="55367" y="1020306"/>
                    <a:pt x="36201" y="1012367"/>
                    <a:pt x="22070" y="998236"/>
                  </a:cubicBezTo>
                  <a:cubicBezTo>
                    <a:pt x="7939" y="984105"/>
                    <a:pt x="0" y="964938"/>
                    <a:pt x="0" y="944954"/>
                  </a:cubicBezTo>
                  <a:lnTo>
                    <a:pt x="0" y="75352"/>
                  </a:lnTo>
                  <a:cubicBezTo>
                    <a:pt x="0" y="55367"/>
                    <a:pt x="7939" y="36201"/>
                    <a:pt x="22070" y="22070"/>
                  </a:cubicBezTo>
                  <a:cubicBezTo>
                    <a:pt x="36201" y="7939"/>
                    <a:pt x="55367" y="0"/>
                    <a:pt x="75352" y="0"/>
                  </a:cubicBezTo>
                  <a:close/>
                </a:path>
              </a:pathLst>
            </a:custGeom>
            <a:solidFill>
              <a:srgbClr val="92D050"/>
            </a:solidFill>
            <a:ln w="19050" cap="rnd">
              <a:solidFill>
                <a:srgbClr val="00B050"/>
              </a:solidFill>
              <a:prstDash val="lgDash"/>
              <a:round/>
            </a:ln>
          </p:spPr>
          <p:txBody>
            <a:bodyPr/>
            <a:lstStyle/>
            <a:p>
              <a:endParaRPr lang="en-US"/>
            </a:p>
          </p:txBody>
        </p:sp>
        <p:sp>
          <p:nvSpPr>
            <p:cNvPr id="24" name="TextBox 24"/>
            <p:cNvSpPr txBox="1"/>
            <p:nvPr/>
          </p:nvSpPr>
          <p:spPr>
            <a:xfrm>
              <a:off x="0" y="-9525"/>
              <a:ext cx="838859" cy="1029831"/>
            </a:xfrm>
            <a:prstGeom prst="rect">
              <a:avLst/>
            </a:prstGeom>
          </p:spPr>
          <p:txBody>
            <a:bodyPr lIns="50800" tIns="50800" rIns="50800" bIns="50800" rtlCol="0" anchor="ctr"/>
            <a:lstStyle/>
            <a:p>
              <a:pPr algn="ctr">
                <a:lnSpc>
                  <a:spcPts val="2160"/>
                </a:lnSpc>
              </a:pPr>
              <a:endParaRPr/>
            </a:p>
          </p:txBody>
        </p:sp>
      </p:grpSp>
      <p:sp>
        <p:nvSpPr>
          <p:cNvPr id="25" name="Freeform 25"/>
          <p:cNvSpPr/>
          <p:nvPr/>
        </p:nvSpPr>
        <p:spPr>
          <a:xfrm>
            <a:off x="6381421" y="2613038"/>
            <a:ext cx="4210051" cy="1547194"/>
          </a:xfrm>
          <a:custGeom>
            <a:avLst/>
            <a:gdLst/>
            <a:ahLst/>
            <a:cxnLst/>
            <a:rect l="l" t="t" r="r" b="b"/>
            <a:pathLst>
              <a:path w="4210051" h="1547194">
                <a:moveTo>
                  <a:pt x="0" y="0"/>
                </a:moveTo>
                <a:lnTo>
                  <a:pt x="4210051" y="0"/>
                </a:lnTo>
                <a:lnTo>
                  <a:pt x="4210051" y="1547194"/>
                </a:lnTo>
                <a:lnTo>
                  <a:pt x="0" y="15471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26"/>
          <p:cNvSpPr/>
          <p:nvPr/>
        </p:nvSpPr>
        <p:spPr>
          <a:xfrm>
            <a:off x="10363724" y="3844819"/>
            <a:ext cx="4566591" cy="1130231"/>
          </a:xfrm>
          <a:custGeom>
            <a:avLst/>
            <a:gdLst/>
            <a:ahLst/>
            <a:cxnLst/>
            <a:rect l="l" t="t" r="r" b="b"/>
            <a:pathLst>
              <a:path w="4566591" h="1130231">
                <a:moveTo>
                  <a:pt x="0" y="0"/>
                </a:moveTo>
                <a:lnTo>
                  <a:pt x="4566591" y="0"/>
                </a:lnTo>
                <a:lnTo>
                  <a:pt x="4566591" y="1130232"/>
                </a:lnTo>
                <a:lnTo>
                  <a:pt x="0" y="11302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7" name="Freeform 27"/>
          <p:cNvSpPr/>
          <p:nvPr/>
        </p:nvSpPr>
        <p:spPr>
          <a:xfrm>
            <a:off x="1772209" y="3844819"/>
            <a:ext cx="4566591" cy="1130231"/>
          </a:xfrm>
          <a:custGeom>
            <a:avLst/>
            <a:gdLst/>
            <a:ahLst/>
            <a:cxnLst/>
            <a:rect l="l" t="t" r="r" b="b"/>
            <a:pathLst>
              <a:path w="4566591" h="1130231">
                <a:moveTo>
                  <a:pt x="0" y="0"/>
                </a:moveTo>
                <a:lnTo>
                  <a:pt x="4566591" y="0"/>
                </a:lnTo>
                <a:lnTo>
                  <a:pt x="4566591" y="1130232"/>
                </a:lnTo>
                <a:lnTo>
                  <a:pt x="0" y="11302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Freeform 28"/>
          <p:cNvSpPr/>
          <p:nvPr/>
        </p:nvSpPr>
        <p:spPr>
          <a:xfrm rot="1868566">
            <a:off x="8949657" y="4182237"/>
            <a:ext cx="948438" cy="267934"/>
          </a:xfrm>
          <a:custGeom>
            <a:avLst/>
            <a:gdLst/>
            <a:ahLst/>
            <a:cxnLst/>
            <a:rect l="l" t="t" r="r" b="b"/>
            <a:pathLst>
              <a:path w="948438" h="267934">
                <a:moveTo>
                  <a:pt x="0" y="0"/>
                </a:moveTo>
                <a:lnTo>
                  <a:pt x="948438" y="0"/>
                </a:lnTo>
                <a:lnTo>
                  <a:pt x="948438" y="267934"/>
                </a:lnTo>
                <a:lnTo>
                  <a:pt x="0" y="26793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30" name="TextBox 3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31" name="TextBox 31"/>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النظام المحاسبي </a:t>
            </a:r>
          </a:p>
        </p:txBody>
      </p:sp>
      <p:sp>
        <p:nvSpPr>
          <p:cNvPr id="32" name="TextBox 32"/>
          <p:cNvSpPr txBox="1"/>
          <p:nvPr/>
        </p:nvSpPr>
        <p:spPr>
          <a:xfrm>
            <a:off x="6845105" y="2953791"/>
            <a:ext cx="3207887" cy="556248"/>
          </a:xfrm>
          <a:prstGeom prst="rect">
            <a:avLst/>
          </a:prstGeom>
        </p:spPr>
        <p:txBody>
          <a:bodyPr lIns="0" tIns="0" rIns="0" bIns="0" rtlCol="0" anchor="t">
            <a:spAutoFit/>
          </a:bodyPr>
          <a:lstStyle/>
          <a:p>
            <a:pPr algn="ctr" rtl="1">
              <a:lnSpc>
                <a:spcPts val="4719"/>
              </a:lnSpc>
            </a:pPr>
            <a:r>
              <a:rPr lang="ar-EG" sz="2895" b="1" spc="29">
                <a:solidFill>
                  <a:srgbClr val="000000"/>
                </a:solidFill>
                <a:latin typeface="Almarai Bold"/>
                <a:ea typeface="Almarai Bold"/>
                <a:cs typeface="Almarai Bold"/>
                <a:sym typeface="Almarai Bold"/>
                <a:rtl/>
              </a:rPr>
              <a:t>عمليات المشروع</a:t>
            </a:r>
          </a:p>
        </p:txBody>
      </p:sp>
      <p:sp>
        <p:nvSpPr>
          <p:cNvPr id="33" name="TextBox 33"/>
          <p:cNvSpPr txBox="1"/>
          <p:nvPr/>
        </p:nvSpPr>
        <p:spPr>
          <a:xfrm>
            <a:off x="2557698" y="4045932"/>
            <a:ext cx="3207887"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أموال داخلة للمشروع</a:t>
            </a:r>
          </a:p>
        </p:txBody>
      </p:sp>
      <p:sp>
        <p:nvSpPr>
          <p:cNvPr id="34" name="TextBox 34"/>
          <p:cNvSpPr txBox="1"/>
          <p:nvPr/>
        </p:nvSpPr>
        <p:spPr>
          <a:xfrm>
            <a:off x="10591472" y="4045932"/>
            <a:ext cx="4111096"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أموال خارجة للمشروع</a:t>
            </a:r>
          </a:p>
        </p:txBody>
      </p:sp>
      <p:sp>
        <p:nvSpPr>
          <p:cNvPr id="35" name="TextBox 35"/>
          <p:cNvSpPr txBox="1"/>
          <p:nvPr/>
        </p:nvSpPr>
        <p:spPr>
          <a:xfrm>
            <a:off x="1362062" y="2124911"/>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العمليات المالية في المشروع</a:t>
            </a:r>
          </a:p>
        </p:txBody>
      </p:sp>
      <p:sp>
        <p:nvSpPr>
          <p:cNvPr id="36" name="TextBox 36"/>
          <p:cNvSpPr txBox="1"/>
          <p:nvPr/>
        </p:nvSpPr>
        <p:spPr>
          <a:xfrm>
            <a:off x="13812244" y="5232226"/>
            <a:ext cx="4111096"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شراء أصول ثابتة</a:t>
            </a:r>
          </a:p>
        </p:txBody>
      </p:sp>
      <p:sp>
        <p:nvSpPr>
          <p:cNvPr id="37" name="TextBox 37"/>
          <p:cNvSpPr txBox="1"/>
          <p:nvPr/>
        </p:nvSpPr>
        <p:spPr>
          <a:xfrm>
            <a:off x="10591472" y="5232226"/>
            <a:ext cx="4111096"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شراء أصول متداولة</a:t>
            </a:r>
          </a:p>
        </p:txBody>
      </p:sp>
      <p:sp>
        <p:nvSpPr>
          <p:cNvPr id="38" name="TextBox 38"/>
          <p:cNvSpPr txBox="1"/>
          <p:nvPr/>
        </p:nvSpPr>
        <p:spPr>
          <a:xfrm>
            <a:off x="7422885" y="5213176"/>
            <a:ext cx="4111096"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دفع مصروفات</a:t>
            </a:r>
          </a:p>
        </p:txBody>
      </p:sp>
      <p:sp>
        <p:nvSpPr>
          <p:cNvPr id="39" name="TextBox 39"/>
          <p:cNvSpPr txBox="1"/>
          <p:nvPr/>
        </p:nvSpPr>
        <p:spPr>
          <a:xfrm>
            <a:off x="4228317" y="5101431"/>
            <a:ext cx="3051825" cy="971634"/>
          </a:xfrm>
          <a:prstGeom prst="rect">
            <a:avLst/>
          </a:prstGeom>
        </p:spPr>
        <p:txBody>
          <a:bodyPr lIns="0" tIns="0" rIns="0" bIns="0" rtlCol="0" anchor="t">
            <a:spAutoFit/>
          </a:bodyPr>
          <a:lstStyle/>
          <a:p>
            <a:pPr algn="ctr" rtl="1">
              <a:lnSpc>
                <a:spcPts val="3850"/>
              </a:lnSpc>
            </a:pPr>
            <a:r>
              <a:rPr lang="ar-EG" sz="2583" b="1" spc="26">
                <a:solidFill>
                  <a:srgbClr val="000000"/>
                </a:solidFill>
                <a:latin typeface="Almarai Bold"/>
                <a:ea typeface="Almarai Bold"/>
                <a:cs typeface="Almarai Bold"/>
                <a:sym typeface="Almarai Bold"/>
                <a:rtl/>
              </a:rPr>
              <a:t>مبيعات السلعة/الخدمة</a:t>
            </a:r>
          </a:p>
        </p:txBody>
      </p:sp>
      <p:sp>
        <p:nvSpPr>
          <p:cNvPr id="40" name="TextBox 40"/>
          <p:cNvSpPr txBox="1"/>
          <p:nvPr/>
        </p:nvSpPr>
        <p:spPr>
          <a:xfrm>
            <a:off x="1082735" y="5196983"/>
            <a:ext cx="2972769" cy="934087"/>
          </a:xfrm>
          <a:prstGeom prst="rect">
            <a:avLst/>
          </a:prstGeom>
        </p:spPr>
        <p:txBody>
          <a:bodyPr lIns="0" tIns="0" rIns="0" bIns="0" rtlCol="0" anchor="t">
            <a:spAutoFit/>
          </a:bodyPr>
          <a:lstStyle/>
          <a:p>
            <a:pPr algn="ctr" rtl="1">
              <a:lnSpc>
                <a:spcPts val="3699"/>
              </a:lnSpc>
            </a:pPr>
            <a:r>
              <a:rPr lang="ar-EG" sz="2586" b="1" spc="26">
                <a:solidFill>
                  <a:srgbClr val="000000"/>
                </a:solidFill>
                <a:latin typeface="Almarai Bold"/>
                <a:ea typeface="Almarai Bold"/>
                <a:cs typeface="Almarai Bold"/>
                <a:sym typeface="Almarai Bold"/>
                <a:rtl/>
              </a:rPr>
              <a:t>إيرادات أو مبيعات أخرى</a:t>
            </a:r>
          </a:p>
        </p:txBody>
      </p:sp>
      <p:sp>
        <p:nvSpPr>
          <p:cNvPr id="41" name="TextBox 41"/>
          <p:cNvSpPr txBox="1"/>
          <p:nvPr/>
        </p:nvSpPr>
        <p:spPr>
          <a:xfrm>
            <a:off x="14763416" y="5869636"/>
            <a:ext cx="2531157" cy="3379139"/>
          </a:xfrm>
          <a:prstGeom prst="rect">
            <a:avLst/>
          </a:prstGeom>
        </p:spPr>
        <p:txBody>
          <a:bodyPr lIns="0" tIns="0" rIns="0" bIns="0" rtlCol="0" anchor="t">
            <a:spAutoFit/>
          </a:bodyPr>
          <a:lstStyle/>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ماكينات</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معدات</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أجهزة</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سيارات</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أثاث</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أراضي</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مباني</a:t>
            </a:r>
          </a:p>
          <a:p>
            <a:pPr algn="r" rtl="1">
              <a:lnSpc>
                <a:spcPts val="3353"/>
              </a:lnSpc>
            </a:pPr>
            <a:endParaRPr lang="ar-EG" sz="2599" b="1" spc="25">
              <a:solidFill>
                <a:srgbClr val="000000"/>
              </a:solidFill>
              <a:latin typeface="Almarai Bold"/>
              <a:ea typeface="Almarai Bold"/>
              <a:cs typeface="Almarai Bold"/>
              <a:sym typeface="Almarai Bold"/>
              <a:rtl/>
            </a:endParaRPr>
          </a:p>
        </p:txBody>
      </p:sp>
      <p:sp>
        <p:nvSpPr>
          <p:cNvPr id="42" name="TextBox 42"/>
          <p:cNvSpPr txBox="1"/>
          <p:nvPr/>
        </p:nvSpPr>
        <p:spPr>
          <a:xfrm>
            <a:off x="11225948" y="6102495"/>
            <a:ext cx="2811197" cy="1266466"/>
          </a:xfrm>
          <a:prstGeom prst="rect">
            <a:avLst/>
          </a:prstGeom>
        </p:spPr>
        <p:txBody>
          <a:bodyPr lIns="0" tIns="0" rIns="0" bIns="0" rtlCol="0" anchor="t">
            <a:spAutoFit/>
          </a:bodyPr>
          <a:lstStyle/>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مواد خام.</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قطع غيار.</a:t>
            </a:r>
          </a:p>
          <a:p>
            <a:pPr marL="561235" lvl="1" indent="-280618" algn="r" rtl="1">
              <a:lnSpc>
                <a:spcPts val="3353"/>
              </a:lnSpc>
              <a:buFont typeface="Arial"/>
              <a:buChar char="•"/>
            </a:pPr>
            <a:r>
              <a:rPr lang="ar-EG" sz="2599" b="1" spc="26">
                <a:solidFill>
                  <a:srgbClr val="000000"/>
                </a:solidFill>
                <a:latin typeface="Almarai Bold"/>
                <a:ea typeface="Almarai Bold"/>
                <a:cs typeface="Almarai Bold"/>
                <a:sym typeface="Almarai Bold"/>
                <a:rtl/>
              </a:rPr>
              <a:t>مواد مساعدة.</a:t>
            </a:r>
          </a:p>
        </p:txBody>
      </p:sp>
      <p:sp>
        <p:nvSpPr>
          <p:cNvPr id="43" name="TextBox 43"/>
          <p:cNvSpPr txBox="1"/>
          <p:nvPr/>
        </p:nvSpPr>
        <p:spPr>
          <a:xfrm>
            <a:off x="8018278" y="6132770"/>
            <a:ext cx="2811197" cy="1689001"/>
          </a:xfrm>
          <a:prstGeom prst="rect">
            <a:avLst/>
          </a:prstGeom>
        </p:spPr>
        <p:txBody>
          <a:bodyPr lIns="0" tIns="0" rIns="0" bIns="0" rtlCol="0" anchor="t">
            <a:spAutoFit/>
          </a:bodyPr>
          <a:lstStyle/>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الإيجار.</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الكهرباء.</a:t>
            </a:r>
          </a:p>
          <a:p>
            <a:pPr marL="561235" lvl="1" indent="-280618" algn="r" rtl="1">
              <a:lnSpc>
                <a:spcPts val="3353"/>
              </a:lnSpc>
              <a:buFont typeface="Arial"/>
              <a:buChar char="•"/>
            </a:pPr>
            <a:r>
              <a:rPr lang="ar-EG" sz="2599" b="1" spc="25">
                <a:solidFill>
                  <a:srgbClr val="000000"/>
                </a:solidFill>
                <a:latin typeface="Almarai Bold"/>
                <a:ea typeface="Almarai Bold"/>
                <a:cs typeface="Almarai Bold"/>
                <a:sym typeface="Almarai Bold"/>
                <a:rtl/>
              </a:rPr>
              <a:t>المياه.</a:t>
            </a:r>
          </a:p>
          <a:p>
            <a:pPr marL="561235" lvl="1" indent="-280618" algn="r" rtl="1">
              <a:lnSpc>
                <a:spcPts val="3353"/>
              </a:lnSpc>
              <a:buFont typeface="Arial"/>
              <a:buChar char="•"/>
            </a:pPr>
            <a:r>
              <a:rPr lang="ar-EG" sz="2599" b="1" spc="26">
                <a:solidFill>
                  <a:srgbClr val="000000"/>
                </a:solidFill>
                <a:latin typeface="Almarai Bold"/>
                <a:ea typeface="Almarai Bold"/>
                <a:cs typeface="Almarai Bold"/>
                <a:sym typeface="Almarai Bold"/>
                <a:rtl/>
              </a:rPr>
              <a:t>الرواتب.</a:t>
            </a:r>
          </a:p>
        </p:txBody>
      </p:sp>
      <p:sp>
        <p:nvSpPr>
          <p:cNvPr id="44" name="Freeform 44"/>
          <p:cNvSpPr/>
          <p:nvPr/>
        </p:nvSpPr>
        <p:spPr>
          <a:xfrm rot="8635576" flipV="1">
            <a:off x="7022465" y="4209837"/>
            <a:ext cx="948438" cy="267934"/>
          </a:xfrm>
          <a:custGeom>
            <a:avLst/>
            <a:gdLst/>
            <a:ahLst/>
            <a:cxnLst/>
            <a:rect l="l" t="t" r="r" b="b"/>
            <a:pathLst>
              <a:path w="948438" h="267934">
                <a:moveTo>
                  <a:pt x="0" y="267934"/>
                </a:moveTo>
                <a:lnTo>
                  <a:pt x="948438" y="267934"/>
                </a:lnTo>
                <a:lnTo>
                  <a:pt x="948438" y="0"/>
                </a:lnTo>
                <a:lnTo>
                  <a:pt x="0" y="0"/>
                </a:lnTo>
                <a:lnTo>
                  <a:pt x="0" y="267934"/>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9992011" y="3592733"/>
            <a:ext cx="4813126" cy="5079816"/>
          </a:xfrm>
          <a:custGeom>
            <a:avLst/>
            <a:gdLst/>
            <a:ahLst/>
            <a:cxnLst/>
            <a:rect l="l" t="t" r="r" b="b"/>
            <a:pathLst>
              <a:path w="4813126" h="5079816">
                <a:moveTo>
                  <a:pt x="0" y="0"/>
                </a:moveTo>
                <a:lnTo>
                  <a:pt x="4813126" y="0"/>
                </a:lnTo>
                <a:lnTo>
                  <a:pt x="4813126" y="5079816"/>
                </a:lnTo>
                <a:lnTo>
                  <a:pt x="0" y="5079816"/>
                </a:lnTo>
                <a:lnTo>
                  <a:pt x="0" y="0"/>
                </a:lnTo>
                <a:close/>
              </a:path>
            </a:pathLst>
          </a:custGeom>
          <a:blipFill>
            <a:blip r:embed="rId6"/>
            <a:stretch>
              <a:fillRect/>
            </a:stretch>
          </a:blipFill>
        </p:spPr>
        <p:txBody>
          <a:bodyPr/>
          <a:lstStyle/>
          <a:p>
            <a:endParaRPr lang="en-US"/>
          </a:p>
        </p:txBody>
      </p:sp>
      <p:sp>
        <p:nvSpPr>
          <p:cNvPr id="10" name="Freeform 10"/>
          <p:cNvSpPr/>
          <p:nvPr/>
        </p:nvSpPr>
        <p:spPr>
          <a:xfrm>
            <a:off x="3750998" y="3592733"/>
            <a:ext cx="4813126" cy="5079816"/>
          </a:xfrm>
          <a:custGeom>
            <a:avLst/>
            <a:gdLst/>
            <a:ahLst/>
            <a:cxnLst/>
            <a:rect l="l" t="t" r="r" b="b"/>
            <a:pathLst>
              <a:path w="4813126" h="5079816">
                <a:moveTo>
                  <a:pt x="0" y="0"/>
                </a:moveTo>
                <a:lnTo>
                  <a:pt x="4813126" y="0"/>
                </a:lnTo>
                <a:lnTo>
                  <a:pt x="4813126" y="5079816"/>
                </a:lnTo>
                <a:lnTo>
                  <a:pt x="0" y="5079816"/>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9992011" y="5552194"/>
            <a:ext cx="4065137" cy="2176894"/>
          </a:xfrm>
          <a:prstGeom prst="rect">
            <a:avLst/>
          </a:prstGeom>
        </p:spPr>
        <p:txBody>
          <a:bodyPr lIns="0" tIns="0" rIns="0" bIns="0" rtlCol="0" anchor="t">
            <a:spAutoFit/>
          </a:bodyPr>
          <a:lstStyle/>
          <a:p>
            <a:pPr algn="r" rtl="1">
              <a:lnSpc>
                <a:spcPts val="4393"/>
              </a:lnSpc>
            </a:pPr>
            <a:r>
              <a:rPr lang="ar-EG" sz="2695" b="1" spc="26">
                <a:solidFill>
                  <a:srgbClr val="000000"/>
                </a:solidFill>
                <a:latin typeface="Almarai Bold"/>
                <a:ea typeface="Almarai Bold"/>
                <a:cs typeface="Almarai Bold"/>
                <a:sym typeface="Almarai Bold"/>
                <a:rtl/>
              </a:rPr>
              <a:t>تشمل ثلاثة حسابات :</a:t>
            </a:r>
          </a:p>
          <a:p>
            <a:pPr marL="581976" lvl="1" indent="-290988" algn="r" rtl="1">
              <a:lnSpc>
                <a:spcPts val="4393"/>
              </a:lnSpc>
              <a:buFont typeface="Arial"/>
              <a:buChar char="•"/>
            </a:pPr>
            <a:r>
              <a:rPr lang="ar-EG" sz="2695" b="1" spc="26">
                <a:solidFill>
                  <a:srgbClr val="000000"/>
                </a:solidFill>
                <a:latin typeface="Almarai Bold"/>
                <a:ea typeface="Almarai Bold"/>
                <a:cs typeface="Almarai Bold"/>
                <a:sym typeface="Almarai Bold"/>
                <a:rtl/>
              </a:rPr>
              <a:t>الأصول</a:t>
            </a:r>
          </a:p>
          <a:p>
            <a:pPr marL="581976" lvl="1" indent="-290988" algn="r" rtl="1">
              <a:lnSpc>
                <a:spcPts val="4393"/>
              </a:lnSpc>
              <a:buFont typeface="Arial"/>
              <a:buChar char="•"/>
            </a:pPr>
            <a:r>
              <a:rPr lang="ar-EG" sz="2695" b="1" spc="26">
                <a:solidFill>
                  <a:srgbClr val="000000"/>
                </a:solidFill>
                <a:latin typeface="Almarai Bold"/>
                <a:ea typeface="Almarai Bold"/>
                <a:cs typeface="Almarai Bold"/>
                <a:sym typeface="Almarai Bold"/>
                <a:rtl/>
              </a:rPr>
              <a:t> الخصوم</a:t>
            </a:r>
          </a:p>
          <a:p>
            <a:pPr marL="581976" lvl="1" indent="-290988" algn="r" rtl="1">
              <a:lnSpc>
                <a:spcPts val="4393"/>
              </a:lnSpc>
              <a:buFont typeface="Arial"/>
              <a:buChar char="•"/>
            </a:pPr>
            <a:r>
              <a:rPr lang="ar-EG" sz="2695" b="1" spc="27">
                <a:solidFill>
                  <a:srgbClr val="000000"/>
                </a:solidFill>
                <a:latin typeface="Almarai Bold"/>
                <a:ea typeface="Almarai Bold"/>
                <a:cs typeface="Almarai Bold"/>
                <a:sym typeface="Almarai Bold"/>
                <a:rtl/>
              </a:rPr>
              <a:t>حقوق الملكية</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6205186" y="918213"/>
            <a:ext cx="6030781" cy="562901"/>
          </a:xfrm>
          <a:prstGeom prst="rect">
            <a:avLst/>
          </a:prstGeom>
        </p:spPr>
        <p:txBody>
          <a:bodyPr lIns="0" tIns="0" rIns="0" bIns="0" rtlCol="0" anchor="t">
            <a:spAutoFit/>
          </a:bodyPr>
          <a:lstStyle/>
          <a:p>
            <a:pPr algn="ctr" rtl="1">
              <a:lnSpc>
                <a:spcPts val="4390"/>
              </a:lnSpc>
            </a:pPr>
            <a:r>
              <a:rPr lang="ar-EG" sz="3658" b="1">
                <a:solidFill>
                  <a:srgbClr val="000000"/>
                </a:solidFill>
                <a:latin typeface="Almarai Bold"/>
                <a:ea typeface="Almarai Bold"/>
                <a:cs typeface="Almarai Bold"/>
                <a:sym typeface="Almarai Bold"/>
                <a:rtl/>
              </a:rPr>
              <a:t> التخطيط والرقابة المحاسبية</a:t>
            </a:r>
          </a:p>
        </p:txBody>
      </p:sp>
      <p:sp>
        <p:nvSpPr>
          <p:cNvPr id="15" name="TextBox 15"/>
          <p:cNvSpPr txBox="1"/>
          <p:nvPr/>
        </p:nvSpPr>
        <p:spPr>
          <a:xfrm>
            <a:off x="3750998" y="5580769"/>
            <a:ext cx="4065137" cy="1624444"/>
          </a:xfrm>
          <a:prstGeom prst="rect">
            <a:avLst/>
          </a:prstGeom>
        </p:spPr>
        <p:txBody>
          <a:bodyPr lIns="0" tIns="0" rIns="0" bIns="0" rtlCol="0" anchor="t">
            <a:spAutoFit/>
          </a:bodyPr>
          <a:lstStyle/>
          <a:p>
            <a:pPr algn="r" rtl="1">
              <a:lnSpc>
                <a:spcPts val="4393"/>
              </a:lnSpc>
            </a:pPr>
            <a:r>
              <a:rPr lang="ar-EG" sz="2695" b="1" spc="26">
                <a:solidFill>
                  <a:srgbClr val="000000"/>
                </a:solidFill>
                <a:latin typeface="Almarai Bold"/>
                <a:ea typeface="Almarai Bold"/>
                <a:cs typeface="Almarai Bold"/>
                <a:sym typeface="Almarai Bold"/>
                <a:rtl/>
              </a:rPr>
              <a:t>تشمل حسابين هي</a:t>
            </a:r>
          </a:p>
          <a:p>
            <a:pPr marL="581976" lvl="1" indent="-290988" algn="r" rtl="1">
              <a:lnSpc>
                <a:spcPts val="4393"/>
              </a:lnSpc>
              <a:buFont typeface="Arial"/>
              <a:buChar char="•"/>
            </a:pPr>
            <a:r>
              <a:rPr lang="ar-EG" sz="2695" b="1" spc="26">
                <a:solidFill>
                  <a:srgbClr val="000000"/>
                </a:solidFill>
                <a:latin typeface="Almarai Bold"/>
                <a:ea typeface="Almarai Bold"/>
                <a:cs typeface="Almarai Bold"/>
                <a:sym typeface="Almarai Bold"/>
                <a:rtl/>
              </a:rPr>
              <a:t>الإيرادات</a:t>
            </a:r>
          </a:p>
          <a:p>
            <a:pPr marL="581976" lvl="1" indent="-290988" algn="r" rtl="1">
              <a:lnSpc>
                <a:spcPts val="4393"/>
              </a:lnSpc>
              <a:buFont typeface="Arial"/>
              <a:buChar char="•"/>
            </a:pPr>
            <a:r>
              <a:rPr lang="ar-EG" sz="2695" b="1" spc="27">
                <a:solidFill>
                  <a:srgbClr val="000000"/>
                </a:solidFill>
                <a:latin typeface="Almarai Bold"/>
                <a:ea typeface="Almarai Bold"/>
                <a:cs typeface="Almarai Bold"/>
                <a:sym typeface="Almarai Bold"/>
                <a:rtl/>
              </a:rPr>
              <a:t>المصروفات</a:t>
            </a:r>
          </a:p>
        </p:txBody>
      </p:sp>
      <p:sp>
        <p:nvSpPr>
          <p:cNvPr id="16" name="TextBox 16"/>
          <p:cNvSpPr txBox="1"/>
          <p:nvPr/>
        </p:nvSpPr>
        <p:spPr>
          <a:xfrm>
            <a:off x="10188398" y="4799348"/>
            <a:ext cx="4420352" cy="564480"/>
          </a:xfrm>
          <a:prstGeom prst="rect">
            <a:avLst/>
          </a:prstGeom>
        </p:spPr>
        <p:txBody>
          <a:bodyPr lIns="0" tIns="0" rIns="0" bIns="0" rtlCol="0" anchor="t">
            <a:spAutoFit/>
          </a:bodyPr>
          <a:lstStyle/>
          <a:p>
            <a:pPr algn="ctr" rtl="1">
              <a:lnSpc>
                <a:spcPts val="4777"/>
              </a:lnSpc>
            </a:pPr>
            <a:r>
              <a:rPr lang="ar-EG" sz="2931" b="1" spc="30">
                <a:solidFill>
                  <a:srgbClr val="FF6600"/>
                </a:solidFill>
                <a:latin typeface="Almarai Bold"/>
                <a:ea typeface="Almarai Bold"/>
                <a:cs typeface="Almarai Bold"/>
                <a:sym typeface="Almarai Bold"/>
                <a:rtl/>
              </a:rPr>
              <a:t>المركز المالي</a:t>
            </a:r>
          </a:p>
        </p:txBody>
      </p:sp>
      <p:sp>
        <p:nvSpPr>
          <p:cNvPr id="17" name="TextBox 17"/>
          <p:cNvSpPr txBox="1"/>
          <p:nvPr/>
        </p:nvSpPr>
        <p:spPr>
          <a:xfrm>
            <a:off x="3947385" y="4799348"/>
            <a:ext cx="4420352" cy="564480"/>
          </a:xfrm>
          <a:prstGeom prst="rect">
            <a:avLst/>
          </a:prstGeom>
        </p:spPr>
        <p:txBody>
          <a:bodyPr lIns="0" tIns="0" rIns="0" bIns="0" rtlCol="0" anchor="t">
            <a:spAutoFit/>
          </a:bodyPr>
          <a:lstStyle/>
          <a:p>
            <a:pPr algn="ctr" rtl="1">
              <a:lnSpc>
                <a:spcPts val="4777"/>
              </a:lnSpc>
            </a:pPr>
            <a:r>
              <a:rPr lang="ar-EG" sz="2931" b="1" spc="30">
                <a:solidFill>
                  <a:srgbClr val="FF6600"/>
                </a:solidFill>
                <a:latin typeface="Almarai Bold"/>
                <a:ea typeface="Almarai Bold"/>
                <a:cs typeface="Almarai Bold"/>
                <a:sym typeface="Almarai Bold"/>
                <a:rtl/>
              </a:rPr>
              <a:t>قائمة الدخل</a:t>
            </a:r>
          </a:p>
        </p:txBody>
      </p:sp>
      <p:sp>
        <p:nvSpPr>
          <p:cNvPr id="18" name="Freeform 18"/>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7"/>
            <a:stretch>
              <a:fillRect/>
            </a:stretch>
          </a:blipFill>
        </p:spPr>
        <p:txBody>
          <a:bodyPr/>
          <a:lstStyle/>
          <a:p>
            <a:endParaRPr lang="en-US"/>
          </a:p>
        </p:txBody>
      </p:sp>
      <p:sp>
        <p:nvSpPr>
          <p:cNvPr id="19" name="TextBox 19"/>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الحسابات في المشروع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09668"/>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6205186" y="2975554"/>
            <a:ext cx="6394102" cy="5818633"/>
          </a:xfrm>
          <a:custGeom>
            <a:avLst/>
            <a:gdLst/>
            <a:ahLst/>
            <a:cxnLst/>
            <a:rect l="l" t="t" r="r" b="b"/>
            <a:pathLst>
              <a:path w="6394102" h="5818633">
                <a:moveTo>
                  <a:pt x="0" y="0"/>
                </a:moveTo>
                <a:lnTo>
                  <a:pt x="6394102" y="0"/>
                </a:lnTo>
                <a:lnTo>
                  <a:pt x="6394102" y="5818632"/>
                </a:lnTo>
                <a:lnTo>
                  <a:pt x="0" y="5818632"/>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7195214" y="4826578"/>
            <a:ext cx="4065137"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معدل العائد على الاستثمار</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4" name="TextBox 14"/>
          <p:cNvSpPr txBox="1"/>
          <p:nvPr/>
        </p:nvSpPr>
        <p:spPr>
          <a:xfrm>
            <a:off x="6205186" y="918213"/>
            <a:ext cx="6030781" cy="562901"/>
          </a:xfrm>
          <a:prstGeom prst="rect">
            <a:avLst/>
          </a:prstGeom>
        </p:spPr>
        <p:txBody>
          <a:bodyPr lIns="0" tIns="0" rIns="0" bIns="0" rtlCol="0" anchor="t">
            <a:spAutoFit/>
          </a:bodyPr>
          <a:lstStyle/>
          <a:p>
            <a:pPr algn="ctr" rtl="1">
              <a:lnSpc>
                <a:spcPts val="4390"/>
              </a:lnSpc>
            </a:pPr>
            <a:r>
              <a:rPr lang="ar-EG" sz="3658" b="1">
                <a:solidFill>
                  <a:srgbClr val="000000"/>
                </a:solidFill>
                <a:latin typeface="Almarai Bold"/>
                <a:ea typeface="Almarai Bold"/>
                <a:cs typeface="Almarai Bold"/>
                <a:sym typeface="Almarai Bold"/>
                <a:rtl/>
              </a:rPr>
              <a:t> التخطيط والرقابة المحاسبية</a:t>
            </a:r>
          </a:p>
        </p:txBody>
      </p:sp>
      <p:sp>
        <p:nvSpPr>
          <p:cNvPr id="15" name="TextBox 15"/>
          <p:cNvSpPr txBox="1"/>
          <p:nvPr/>
        </p:nvSpPr>
        <p:spPr>
          <a:xfrm>
            <a:off x="3050727" y="2126880"/>
            <a:ext cx="13018818" cy="563996"/>
          </a:xfrm>
          <a:prstGeom prst="rect">
            <a:avLst/>
          </a:prstGeom>
        </p:spPr>
        <p:txBody>
          <a:bodyPr lIns="0" tIns="0" rIns="0" bIns="0" rtlCol="0" anchor="t">
            <a:spAutoFit/>
          </a:bodyPr>
          <a:lstStyle/>
          <a:p>
            <a:pPr algn="r" rtl="1">
              <a:lnSpc>
                <a:spcPts val="4594"/>
              </a:lnSpc>
            </a:pPr>
            <a:r>
              <a:rPr lang="ar-EG" sz="2835" b="1" spc="29">
                <a:solidFill>
                  <a:srgbClr val="000000"/>
                </a:solidFill>
                <a:latin typeface="Almarai Bold"/>
                <a:ea typeface="Almarai Bold"/>
                <a:cs typeface="Almarai Bold"/>
                <a:sym typeface="Almarai Bold"/>
                <a:rtl/>
              </a:rPr>
              <a:t>من أهم النسب التي يجب حسابها لمتابعة نجاح المشروع واتخاذ القرارات الاستثمارية:</a:t>
            </a:r>
          </a:p>
        </p:txBody>
      </p:sp>
      <p:sp>
        <p:nvSpPr>
          <p:cNvPr id="16" name="TextBox 16"/>
          <p:cNvSpPr txBox="1"/>
          <p:nvPr/>
        </p:nvSpPr>
        <p:spPr>
          <a:xfrm>
            <a:off x="7369669" y="7922185"/>
            <a:ext cx="4065137"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نقطة التعادل</a:t>
            </a:r>
          </a:p>
        </p:txBody>
      </p:sp>
      <p:sp>
        <p:nvSpPr>
          <p:cNvPr id="17" name="TextBox 17"/>
          <p:cNvSpPr txBox="1"/>
          <p:nvPr/>
        </p:nvSpPr>
        <p:spPr>
          <a:xfrm>
            <a:off x="7369669" y="6288216"/>
            <a:ext cx="4065137"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فترة الاسترداد</a:t>
            </a:r>
          </a:p>
        </p:txBody>
      </p:sp>
      <p:sp>
        <p:nvSpPr>
          <p:cNvPr id="18" name="TextBox 18"/>
          <p:cNvSpPr txBox="1"/>
          <p:nvPr/>
        </p:nvSpPr>
        <p:spPr>
          <a:xfrm>
            <a:off x="7369669" y="3191437"/>
            <a:ext cx="4065137" cy="5195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 معدل العائد على المبيعات</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2385339" y="2941316"/>
            <a:ext cx="13684888" cy="1752900"/>
            <a:chOff x="0" y="0"/>
            <a:chExt cx="3604250" cy="461669"/>
          </a:xfrm>
        </p:grpSpPr>
        <p:sp>
          <p:nvSpPr>
            <p:cNvPr id="11" name="Freeform 11"/>
            <p:cNvSpPr/>
            <p:nvPr/>
          </p:nvSpPr>
          <p:spPr>
            <a:xfrm>
              <a:off x="0" y="0"/>
              <a:ext cx="3604251" cy="461669"/>
            </a:xfrm>
            <a:custGeom>
              <a:avLst/>
              <a:gdLst/>
              <a:ahLst/>
              <a:cxnLst/>
              <a:rect l="l" t="t" r="r" b="b"/>
              <a:pathLst>
                <a:path w="3604251" h="461669">
                  <a:moveTo>
                    <a:pt x="17538" y="0"/>
                  </a:moveTo>
                  <a:lnTo>
                    <a:pt x="3586713" y="0"/>
                  </a:lnTo>
                  <a:cubicBezTo>
                    <a:pt x="3596399" y="0"/>
                    <a:pt x="3604251" y="7852"/>
                    <a:pt x="3604251" y="17538"/>
                  </a:cubicBezTo>
                  <a:lnTo>
                    <a:pt x="3604251" y="444132"/>
                  </a:lnTo>
                  <a:cubicBezTo>
                    <a:pt x="3604251" y="448783"/>
                    <a:pt x="3602403" y="453244"/>
                    <a:pt x="3599114" y="456532"/>
                  </a:cubicBezTo>
                  <a:cubicBezTo>
                    <a:pt x="3595825" y="459821"/>
                    <a:pt x="3591364" y="461669"/>
                    <a:pt x="3586713" y="461669"/>
                  </a:cubicBezTo>
                  <a:lnTo>
                    <a:pt x="17538" y="461669"/>
                  </a:lnTo>
                  <a:cubicBezTo>
                    <a:pt x="7852" y="461669"/>
                    <a:pt x="0" y="453817"/>
                    <a:pt x="0" y="444132"/>
                  </a:cubicBezTo>
                  <a:lnTo>
                    <a:pt x="0" y="17538"/>
                  </a:lnTo>
                  <a:cubicBezTo>
                    <a:pt x="0" y="12886"/>
                    <a:pt x="1848" y="8426"/>
                    <a:pt x="5137" y="5137"/>
                  </a:cubicBezTo>
                  <a:cubicBezTo>
                    <a:pt x="8426" y="1848"/>
                    <a:pt x="12886" y="0"/>
                    <a:pt x="17538" y="0"/>
                  </a:cubicBezTo>
                  <a:close/>
                </a:path>
              </a:pathLst>
            </a:custGeom>
            <a:solidFill>
              <a:srgbClr val="E9F6DC"/>
            </a:solidFill>
            <a:ln w="19050" cap="rnd">
              <a:solidFill>
                <a:srgbClr val="00B050"/>
              </a:solidFill>
              <a:prstDash val="lgDash"/>
              <a:round/>
            </a:ln>
          </p:spPr>
          <p:txBody>
            <a:bodyPr/>
            <a:lstStyle/>
            <a:p>
              <a:endParaRPr lang="en-US"/>
            </a:p>
          </p:txBody>
        </p:sp>
        <p:sp>
          <p:nvSpPr>
            <p:cNvPr id="12" name="TextBox 12"/>
            <p:cNvSpPr txBox="1"/>
            <p:nvPr/>
          </p:nvSpPr>
          <p:spPr>
            <a:xfrm>
              <a:off x="0" y="-9525"/>
              <a:ext cx="3604250" cy="471194"/>
            </a:xfrm>
            <a:prstGeom prst="rect">
              <a:avLst/>
            </a:prstGeom>
          </p:spPr>
          <p:txBody>
            <a:bodyPr lIns="50800" tIns="50800" rIns="50800" bIns="50800" rtlCol="0" anchor="ctr"/>
            <a:lstStyle/>
            <a:p>
              <a:pPr algn="ctr">
                <a:lnSpc>
                  <a:spcPts val="2160"/>
                </a:lnSpc>
              </a:pPr>
              <a:endParaRPr/>
            </a:p>
          </p:txBody>
        </p:sp>
      </p:grpSp>
      <p:sp>
        <p:nvSpPr>
          <p:cNvPr id="13" name="Freeform 13"/>
          <p:cNvSpPr/>
          <p:nvPr/>
        </p:nvSpPr>
        <p:spPr>
          <a:xfrm>
            <a:off x="7713305" y="5567881"/>
            <a:ext cx="1415624" cy="1433544"/>
          </a:xfrm>
          <a:custGeom>
            <a:avLst/>
            <a:gdLst/>
            <a:ahLst/>
            <a:cxnLst/>
            <a:rect l="l" t="t" r="r" b="b"/>
            <a:pathLst>
              <a:path w="1415624" h="1433544">
                <a:moveTo>
                  <a:pt x="0" y="0"/>
                </a:moveTo>
                <a:lnTo>
                  <a:pt x="1415625" y="0"/>
                </a:lnTo>
                <a:lnTo>
                  <a:pt x="1415625" y="1433543"/>
                </a:lnTo>
                <a:lnTo>
                  <a:pt x="0" y="14335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1425068" y="5859785"/>
            <a:ext cx="1177998" cy="849736"/>
          </a:xfrm>
          <a:custGeom>
            <a:avLst/>
            <a:gdLst/>
            <a:ahLst/>
            <a:cxnLst/>
            <a:rect l="l" t="t" r="r" b="b"/>
            <a:pathLst>
              <a:path w="1177998" h="849736">
                <a:moveTo>
                  <a:pt x="0" y="0"/>
                </a:moveTo>
                <a:lnTo>
                  <a:pt x="1177997" y="0"/>
                </a:lnTo>
                <a:lnTo>
                  <a:pt x="1177997" y="849735"/>
                </a:lnTo>
                <a:lnTo>
                  <a:pt x="0" y="8497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flipH="1">
            <a:off x="6205186" y="7058975"/>
            <a:ext cx="5687301" cy="2453530"/>
          </a:xfrm>
          <a:custGeom>
            <a:avLst/>
            <a:gdLst/>
            <a:ahLst/>
            <a:cxnLst/>
            <a:rect l="l" t="t" r="r" b="b"/>
            <a:pathLst>
              <a:path w="5687301" h="2453530">
                <a:moveTo>
                  <a:pt x="5687301" y="0"/>
                </a:moveTo>
                <a:lnTo>
                  <a:pt x="0" y="0"/>
                </a:lnTo>
                <a:lnTo>
                  <a:pt x="0" y="2453530"/>
                </a:lnTo>
                <a:lnTo>
                  <a:pt x="5687301" y="2453530"/>
                </a:lnTo>
                <a:lnTo>
                  <a:pt x="568730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12953159" y="4703741"/>
            <a:ext cx="2924292" cy="2668416"/>
          </a:xfrm>
          <a:custGeom>
            <a:avLst/>
            <a:gdLst/>
            <a:ahLst/>
            <a:cxnLst/>
            <a:rect l="l" t="t" r="r" b="b"/>
            <a:pathLst>
              <a:path w="2924292" h="2668416">
                <a:moveTo>
                  <a:pt x="0" y="0"/>
                </a:moveTo>
                <a:lnTo>
                  <a:pt x="2924291" y="0"/>
                </a:lnTo>
                <a:lnTo>
                  <a:pt x="2924291" y="2668417"/>
                </a:lnTo>
                <a:lnTo>
                  <a:pt x="0" y="2668417"/>
                </a:lnTo>
                <a:lnTo>
                  <a:pt x="0" y="0"/>
                </a:lnTo>
                <a:close/>
              </a:path>
            </a:pathLst>
          </a:custGeom>
          <a:blipFill>
            <a:blip r:embed="rId13"/>
            <a:stretch>
              <a:fillRect/>
            </a:stretch>
          </a:blipFill>
        </p:spPr>
        <p:txBody>
          <a:bodyPr/>
          <a:lstStyle/>
          <a:p>
            <a:endParaRPr lang="en-US"/>
          </a:p>
        </p:txBody>
      </p:sp>
      <p:sp>
        <p:nvSpPr>
          <p:cNvPr id="17" name="TextBox 17"/>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1</a:t>
            </a:r>
            <a:r>
              <a:rPr lang="ar-EG" sz="2995" b="1" spc="31">
                <a:solidFill>
                  <a:srgbClr val="000000"/>
                </a:solidFill>
                <a:latin typeface="Almarai Bold"/>
                <a:ea typeface="Almarai Bold"/>
                <a:cs typeface="Almarai Bold"/>
                <a:sym typeface="Almarai Bold"/>
                <a:rtl/>
              </a:rPr>
              <a:t>- معدل العائد على الاستثمار</a:t>
            </a:r>
          </a:p>
        </p:txBody>
      </p:sp>
      <p:sp>
        <p:nvSpPr>
          <p:cNvPr id="18" name="TextBox 18"/>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9" name="TextBox 19"/>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20" name="TextBox 20"/>
          <p:cNvSpPr txBox="1"/>
          <p:nvPr/>
        </p:nvSpPr>
        <p:spPr>
          <a:xfrm>
            <a:off x="6205186" y="918213"/>
            <a:ext cx="6030781" cy="562901"/>
          </a:xfrm>
          <a:prstGeom prst="rect">
            <a:avLst/>
          </a:prstGeom>
        </p:spPr>
        <p:txBody>
          <a:bodyPr lIns="0" tIns="0" rIns="0" bIns="0" rtlCol="0" anchor="t">
            <a:spAutoFit/>
          </a:bodyPr>
          <a:lstStyle/>
          <a:p>
            <a:pPr algn="ctr" rtl="1">
              <a:lnSpc>
                <a:spcPts val="4390"/>
              </a:lnSpc>
            </a:pPr>
            <a:r>
              <a:rPr lang="ar-EG" sz="3658" b="1">
                <a:solidFill>
                  <a:srgbClr val="000000"/>
                </a:solidFill>
                <a:latin typeface="Almarai Bold"/>
                <a:ea typeface="Almarai Bold"/>
                <a:cs typeface="Almarai Bold"/>
                <a:sym typeface="Almarai Bold"/>
                <a:rtl/>
              </a:rPr>
              <a:t> التخطيط والرقابة المحاسبية</a:t>
            </a:r>
          </a:p>
        </p:txBody>
      </p:sp>
      <p:sp>
        <p:nvSpPr>
          <p:cNvPr id="21" name="TextBox 21"/>
          <p:cNvSpPr txBox="1"/>
          <p:nvPr/>
        </p:nvSpPr>
        <p:spPr>
          <a:xfrm>
            <a:off x="2385339" y="3103969"/>
            <a:ext cx="13487182" cy="1071994"/>
          </a:xfrm>
          <a:prstGeom prst="rect">
            <a:avLst/>
          </a:prstGeom>
        </p:spPr>
        <p:txBody>
          <a:bodyPr lIns="0" tIns="0" rIns="0" bIns="0" rtlCol="0" anchor="t">
            <a:spAutoFit/>
          </a:bodyPr>
          <a:lstStyle/>
          <a:p>
            <a:pPr algn="r" rtl="1">
              <a:lnSpc>
                <a:spcPts val="4393"/>
              </a:lnSpc>
            </a:pPr>
            <a:r>
              <a:rPr lang="ar-EG" sz="2695" b="1" spc="27">
                <a:solidFill>
                  <a:srgbClr val="000000"/>
                </a:solidFill>
                <a:latin typeface="Almarai Bold"/>
                <a:ea typeface="Almarai Bold"/>
                <a:cs typeface="Almarai Bold"/>
                <a:sym typeface="Almarai Bold"/>
                <a:rtl/>
              </a:rPr>
              <a:t>تعبر هذه النسبة عن مدى كفاءة المنشأة في استخدام وإدارة الأموال المستثمرة (المقترضة والمستثمرين والملاك) في تحقيق عائد على تلك الأموال.</a:t>
            </a:r>
          </a:p>
        </p:txBody>
      </p:sp>
      <p:sp>
        <p:nvSpPr>
          <p:cNvPr id="22" name="TextBox 22"/>
          <p:cNvSpPr txBox="1"/>
          <p:nvPr/>
        </p:nvSpPr>
        <p:spPr>
          <a:xfrm>
            <a:off x="6370286" y="7982499"/>
            <a:ext cx="4470182" cy="107199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(يمكن استخدام صافي الأرباح بعد الضرائب والاستهلاك)</a:t>
            </a:r>
          </a:p>
        </p:txBody>
      </p:sp>
      <p:sp>
        <p:nvSpPr>
          <p:cNvPr id="23" name="TextBox 23"/>
          <p:cNvSpPr txBox="1"/>
          <p:nvPr/>
        </p:nvSpPr>
        <p:spPr>
          <a:xfrm>
            <a:off x="12958089" y="5453581"/>
            <a:ext cx="2914432" cy="16244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معادلة معدل العائد على الاستثمار</a:t>
            </a:r>
          </a:p>
        </p:txBody>
      </p:sp>
      <p:sp>
        <p:nvSpPr>
          <p:cNvPr id="24" name="TextBox 24"/>
          <p:cNvSpPr txBox="1"/>
          <p:nvPr/>
        </p:nvSpPr>
        <p:spPr>
          <a:xfrm>
            <a:off x="1992650" y="5872543"/>
            <a:ext cx="9695662" cy="671818"/>
          </a:xfrm>
          <a:prstGeom prst="rect">
            <a:avLst/>
          </a:prstGeom>
        </p:spPr>
        <p:txBody>
          <a:bodyPr lIns="0" tIns="0" rIns="0" bIns="0" rtlCol="0" anchor="t">
            <a:spAutoFit/>
          </a:bodyPr>
          <a:lstStyle/>
          <a:p>
            <a:pPr algn="ctr" rtl="1">
              <a:lnSpc>
                <a:spcPts val="5534"/>
              </a:lnSpc>
            </a:pPr>
            <a:r>
              <a:rPr lang="ar-EG" sz="3395" b="1" spc="35">
                <a:solidFill>
                  <a:srgbClr val="000000"/>
                </a:solidFill>
                <a:latin typeface="Almarai Bold"/>
                <a:ea typeface="Almarai Bold"/>
                <a:cs typeface="Almarai Bold"/>
                <a:sym typeface="Almarai Bold"/>
                <a:rtl/>
              </a:rPr>
              <a:t>الأرباح                                 قيمة رأسمال المستثمر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360464" y="5081927"/>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2360464" y="6255897"/>
            <a:ext cx="6635949" cy="934563"/>
          </a:xfrm>
          <a:custGeom>
            <a:avLst/>
            <a:gdLst/>
            <a:ahLst/>
            <a:cxnLst/>
            <a:rect l="l" t="t" r="r" b="b"/>
            <a:pathLst>
              <a:path w="6635949" h="934563">
                <a:moveTo>
                  <a:pt x="6635949" y="0"/>
                </a:moveTo>
                <a:lnTo>
                  <a:pt x="0" y="0"/>
                </a:lnTo>
                <a:lnTo>
                  <a:pt x="0" y="934562"/>
                </a:lnTo>
                <a:lnTo>
                  <a:pt x="6635949" y="934562"/>
                </a:lnTo>
                <a:lnTo>
                  <a:pt x="663594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537607" y="487810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1" name="Freeform 11"/>
          <p:cNvSpPr/>
          <p:nvPr/>
        </p:nvSpPr>
        <p:spPr>
          <a:xfrm>
            <a:off x="8632857" y="6095389"/>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5" name="Freeform 15"/>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6"/>
            <a:stretch>
              <a:fillRect/>
            </a:stretch>
          </a:blipFill>
        </p:spPr>
        <p:txBody>
          <a:bodyPr/>
          <a:lstStyle/>
          <a:p>
            <a:endParaRPr lang="en-US"/>
          </a:p>
        </p:txBody>
      </p:sp>
      <p:sp>
        <p:nvSpPr>
          <p:cNvPr id="17" name="Freeform 17"/>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8" name="TextBox 18"/>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19" name="TextBox 19"/>
          <p:cNvSpPr txBox="1"/>
          <p:nvPr/>
        </p:nvSpPr>
        <p:spPr>
          <a:xfrm>
            <a:off x="10299798" y="4991239"/>
            <a:ext cx="5978925"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تكوين فريق العمل وقيادته</a:t>
            </a:r>
          </a:p>
        </p:txBody>
      </p:sp>
      <p:sp>
        <p:nvSpPr>
          <p:cNvPr id="20" name="TextBox 20"/>
          <p:cNvSpPr txBox="1"/>
          <p:nvPr/>
        </p:nvSpPr>
        <p:spPr>
          <a:xfrm>
            <a:off x="10116092" y="6151122"/>
            <a:ext cx="6280876"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دور إدارة الموارد البشرية </a:t>
            </a:r>
          </a:p>
        </p:txBody>
      </p:sp>
      <p:sp>
        <p:nvSpPr>
          <p:cNvPr id="21" name="TextBox 21"/>
          <p:cNvSpPr txBox="1"/>
          <p:nvPr/>
        </p:nvSpPr>
        <p:spPr>
          <a:xfrm>
            <a:off x="9579956" y="7321557"/>
            <a:ext cx="6946616"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تخطيط الموارد البشرية</a:t>
            </a:r>
          </a:p>
        </p:txBody>
      </p:sp>
      <p:sp>
        <p:nvSpPr>
          <p:cNvPr id="22" name="TextBox 22"/>
          <p:cNvSpPr txBox="1"/>
          <p:nvPr/>
        </p:nvSpPr>
        <p:spPr>
          <a:xfrm>
            <a:off x="2625519" y="5136561"/>
            <a:ext cx="5797787" cy="646551"/>
          </a:xfrm>
          <a:prstGeom prst="rect">
            <a:avLst/>
          </a:prstGeom>
        </p:spPr>
        <p:txBody>
          <a:bodyPr lIns="0" tIns="0" rIns="0" bIns="0" rtlCol="0" anchor="t">
            <a:spAutoFit/>
          </a:bodyPr>
          <a:lstStyle/>
          <a:p>
            <a:pPr marL="0" lvl="1" indent="0" algn="ctr" rtl="1">
              <a:lnSpc>
                <a:spcPts val="5200"/>
              </a:lnSpc>
              <a:spcBef>
                <a:spcPct val="0"/>
              </a:spcBef>
            </a:pPr>
            <a:r>
              <a:rPr lang="ar-EG" sz="3467" b="1">
                <a:solidFill>
                  <a:srgbClr val="000000"/>
                </a:solidFill>
                <a:latin typeface="Almarai Bold"/>
                <a:ea typeface="Almarai Bold"/>
                <a:cs typeface="Almarai Bold"/>
                <a:sym typeface="Almarai Bold"/>
                <a:rtl/>
              </a:rPr>
              <a:t>النظام المحاسبي</a:t>
            </a:r>
          </a:p>
        </p:txBody>
      </p:sp>
      <p:sp>
        <p:nvSpPr>
          <p:cNvPr id="23" name="TextBox 23"/>
          <p:cNvSpPr txBox="1"/>
          <p:nvPr/>
        </p:nvSpPr>
        <p:spPr>
          <a:xfrm>
            <a:off x="2247855" y="6342572"/>
            <a:ext cx="6446595" cy="578745"/>
          </a:xfrm>
          <a:prstGeom prst="rect">
            <a:avLst/>
          </a:prstGeom>
        </p:spPr>
        <p:txBody>
          <a:bodyPr lIns="0" tIns="0" rIns="0" bIns="0" rtlCol="0" anchor="t">
            <a:spAutoFit/>
          </a:bodyPr>
          <a:lstStyle/>
          <a:p>
            <a:pPr marL="0" lvl="1" indent="0" algn="ctr" rtl="1">
              <a:lnSpc>
                <a:spcPts val="4627"/>
              </a:lnSpc>
              <a:spcBef>
                <a:spcPct val="0"/>
              </a:spcBef>
            </a:pPr>
            <a:r>
              <a:rPr lang="ar-EG" sz="3084" b="1">
                <a:solidFill>
                  <a:srgbClr val="000000"/>
                </a:solidFill>
                <a:latin typeface="Almarai Bold"/>
                <a:ea typeface="Almarai Bold"/>
                <a:cs typeface="Almarai Bold"/>
                <a:sym typeface="Almarai Bold"/>
                <a:rtl/>
              </a:rPr>
              <a:t>التخطيط والرقابة المحاسبية</a:t>
            </a:r>
          </a:p>
        </p:txBody>
      </p:sp>
      <p:sp>
        <p:nvSpPr>
          <p:cNvPr id="24" name="TextBox 24"/>
          <p:cNvSpPr txBox="1"/>
          <p:nvPr/>
        </p:nvSpPr>
        <p:spPr>
          <a:xfrm>
            <a:off x="13289261" y="988519"/>
            <a:ext cx="4692165" cy="732010"/>
          </a:xfrm>
          <a:prstGeom prst="rect">
            <a:avLst/>
          </a:prstGeom>
        </p:spPr>
        <p:txBody>
          <a:bodyPr lIns="0" tIns="0" rIns="0" bIns="0" rtlCol="0" anchor="t">
            <a:spAutoFit/>
          </a:bodyPr>
          <a:lstStyle/>
          <a:p>
            <a:pPr algn="ctr">
              <a:lnSpc>
                <a:spcPts val="5512"/>
              </a:lnSpc>
            </a:pPr>
            <a:r>
              <a:rPr lang="ar-EG" sz="4593" b="1">
                <a:solidFill>
                  <a:srgbClr val="000000"/>
                </a:solidFill>
                <a:latin typeface="Almarai Bold"/>
                <a:ea typeface="Almarai Bold"/>
                <a:cs typeface="Almarai Bold"/>
                <a:sym typeface="Almarai Bold"/>
                <a:rtl/>
              </a:rPr>
              <a:t>الفصل العاشر</a:t>
            </a:r>
          </a:p>
        </p:txBody>
      </p:sp>
      <p:sp>
        <p:nvSpPr>
          <p:cNvPr id="25" name="TextBox 25"/>
          <p:cNvSpPr txBox="1"/>
          <p:nvPr/>
        </p:nvSpPr>
        <p:spPr>
          <a:xfrm>
            <a:off x="4392815" y="1108041"/>
            <a:ext cx="8884540" cy="933450"/>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فريق الإدارة والمحاسبة</a:t>
            </a:r>
          </a:p>
        </p:txBody>
      </p:sp>
      <p:sp>
        <p:nvSpPr>
          <p:cNvPr id="26" name="TextBox 26"/>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2385339" y="2941316"/>
            <a:ext cx="13684888" cy="1149650"/>
            <a:chOff x="0" y="0"/>
            <a:chExt cx="3604250" cy="302788"/>
          </a:xfrm>
        </p:grpSpPr>
        <p:sp>
          <p:nvSpPr>
            <p:cNvPr id="11" name="Freeform 11"/>
            <p:cNvSpPr/>
            <p:nvPr/>
          </p:nvSpPr>
          <p:spPr>
            <a:xfrm>
              <a:off x="0" y="0"/>
              <a:ext cx="3604251" cy="302788"/>
            </a:xfrm>
            <a:custGeom>
              <a:avLst/>
              <a:gdLst/>
              <a:ahLst/>
              <a:cxnLst/>
              <a:rect l="l" t="t" r="r" b="b"/>
              <a:pathLst>
                <a:path w="3604251" h="302788">
                  <a:moveTo>
                    <a:pt x="17538" y="0"/>
                  </a:moveTo>
                  <a:lnTo>
                    <a:pt x="3586713" y="0"/>
                  </a:lnTo>
                  <a:cubicBezTo>
                    <a:pt x="3596399" y="0"/>
                    <a:pt x="3604251" y="7852"/>
                    <a:pt x="3604251" y="17538"/>
                  </a:cubicBezTo>
                  <a:lnTo>
                    <a:pt x="3604251" y="285251"/>
                  </a:lnTo>
                  <a:cubicBezTo>
                    <a:pt x="3604251" y="289902"/>
                    <a:pt x="3602403" y="294363"/>
                    <a:pt x="3599114" y="297652"/>
                  </a:cubicBezTo>
                  <a:cubicBezTo>
                    <a:pt x="3595825" y="300941"/>
                    <a:pt x="3591364" y="302788"/>
                    <a:pt x="3586713" y="302788"/>
                  </a:cubicBezTo>
                  <a:lnTo>
                    <a:pt x="17538" y="302788"/>
                  </a:lnTo>
                  <a:cubicBezTo>
                    <a:pt x="7852" y="302788"/>
                    <a:pt x="0" y="294937"/>
                    <a:pt x="0" y="285251"/>
                  </a:cubicBezTo>
                  <a:lnTo>
                    <a:pt x="0" y="17538"/>
                  </a:lnTo>
                  <a:cubicBezTo>
                    <a:pt x="0" y="12886"/>
                    <a:pt x="1848" y="8426"/>
                    <a:pt x="5137" y="5137"/>
                  </a:cubicBezTo>
                  <a:cubicBezTo>
                    <a:pt x="8426" y="1848"/>
                    <a:pt x="12886" y="0"/>
                    <a:pt x="17538" y="0"/>
                  </a:cubicBezTo>
                  <a:close/>
                </a:path>
              </a:pathLst>
            </a:custGeom>
            <a:solidFill>
              <a:srgbClr val="E9F6DC"/>
            </a:solidFill>
            <a:ln w="19050" cap="rnd">
              <a:solidFill>
                <a:srgbClr val="00B050"/>
              </a:solidFill>
              <a:prstDash val="lgDash"/>
              <a:round/>
            </a:ln>
          </p:spPr>
          <p:txBody>
            <a:bodyPr/>
            <a:lstStyle/>
            <a:p>
              <a:endParaRPr lang="en-US"/>
            </a:p>
          </p:txBody>
        </p:sp>
        <p:sp>
          <p:nvSpPr>
            <p:cNvPr id="12" name="TextBox 12"/>
            <p:cNvSpPr txBox="1"/>
            <p:nvPr/>
          </p:nvSpPr>
          <p:spPr>
            <a:xfrm>
              <a:off x="0" y="-9525"/>
              <a:ext cx="3604250" cy="312313"/>
            </a:xfrm>
            <a:prstGeom prst="rect">
              <a:avLst/>
            </a:prstGeom>
          </p:spPr>
          <p:txBody>
            <a:bodyPr lIns="50800" tIns="50800" rIns="50800" bIns="50800" rtlCol="0" anchor="ctr"/>
            <a:lstStyle/>
            <a:p>
              <a:pPr algn="ctr">
                <a:lnSpc>
                  <a:spcPts val="2160"/>
                </a:lnSpc>
              </a:pPr>
              <a:endParaRPr/>
            </a:p>
          </p:txBody>
        </p:sp>
      </p:grpSp>
      <p:sp>
        <p:nvSpPr>
          <p:cNvPr id="13" name="TextBox 13"/>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2</a:t>
            </a:r>
            <a:r>
              <a:rPr lang="ar-EG" sz="2995" b="1" spc="31">
                <a:solidFill>
                  <a:srgbClr val="000000"/>
                </a:solidFill>
                <a:latin typeface="Almarai Bold"/>
                <a:ea typeface="Almarai Bold"/>
                <a:cs typeface="Almarai Bold"/>
                <a:sym typeface="Almarai Bold"/>
                <a:rtl/>
              </a:rPr>
              <a:t>- معدل العائد على المبيعات</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6" name="TextBox 16"/>
          <p:cNvSpPr txBox="1"/>
          <p:nvPr/>
        </p:nvSpPr>
        <p:spPr>
          <a:xfrm>
            <a:off x="6205186" y="918213"/>
            <a:ext cx="6030781" cy="562901"/>
          </a:xfrm>
          <a:prstGeom prst="rect">
            <a:avLst/>
          </a:prstGeom>
        </p:spPr>
        <p:txBody>
          <a:bodyPr lIns="0" tIns="0" rIns="0" bIns="0" rtlCol="0" anchor="t">
            <a:spAutoFit/>
          </a:bodyPr>
          <a:lstStyle/>
          <a:p>
            <a:pPr algn="ctr" rtl="1">
              <a:lnSpc>
                <a:spcPts val="4390"/>
              </a:lnSpc>
            </a:pPr>
            <a:r>
              <a:rPr lang="ar-EG" sz="3658" b="1">
                <a:solidFill>
                  <a:srgbClr val="000000"/>
                </a:solidFill>
                <a:latin typeface="Almarai Bold"/>
                <a:ea typeface="Almarai Bold"/>
                <a:cs typeface="Almarai Bold"/>
                <a:sym typeface="Almarai Bold"/>
                <a:rtl/>
              </a:rPr>
              <a:t> التخطيط والرقابة المحاسبية</a:t>
            </a:r>
          </a:p>
        </p:txBody>
      </p:sp>
      <p:sp>
        <p:nvSpPr>
          <p:cNvPr id="17" name="TextBox 17"/>
          <p:cNvSpPr txBox="1"/>
          <p:nvPr/>
        </p:nvSpPr>
        <p:spPr>
          <a:xfrm>
            <a:off x="2385339" y="3103969"/>
            <a:ext cx="13487182" cy="519544"/>
          </a:xfrm>
          <a:prstGeom prst="rect">
            <a:avLst/>
          </a:prstGeom>
        </p:spPr>
        <p:txBody>
          <a:bodyPr lIns="0" tIns="0" rIns="0" bIns="0" rtlCol="0" anchor="t">
            <a:spAutoFit/>
          </a:bodyPr>
          <a:lstStyle/>
          <a:p>
            <a:pPr algn="r" rtl="1">
              <a:lnSpc>
                <a:spcPts val="4393"/>
              </a:lnSpc>
            </a:pPr>
            <a:r>
              <a:rPr lang="ar-EG" sz="2695" b="1" spc="27">
                <a:solidFill>
                  <a:srgbClr val="000000"/>
                </a:solidFill>
                <a:latin typeface="Almarai Bold"/>
                <a:ea typeface="Almarai Bold"/>
                <a:cs typeface="Almarai Bold"/>
                <a:sym typeface="Almarai Bold"/>
                <a:rtl/>
              </a:rPr>
              <a:t>تعبر هذه النسبة عن مدى كفاءة المنشأة في تحقيق عائد على المبيعات السنوية.</a:t>
            </a:r>
          </a:p>
        </p:txBody>
      </p:sp>
      <p:sp>
        <p:nvSpPr>
          <p:cNvPr id="18" name="Freeform 18"/>
          <p:cNvSpPr/>
          <p:nvPr/>
        </p:nvSpPr>
        <p:spPr>
          <a:xfrm>
            <a:off x="7713305" y="5567881"/>
            <a:ext cx="1415624" cy="1433544"/>
          </a:xfrm>
          <a:custGeom>
            <a:avLst/>
            <a:gdLst/>
            <a:ahLst/>
            <a:cxnLst/>
            <a:rect l="l" t="t" r="r" b="b"/>
            <a:pathLst>
              <a:path w="1415624" h="1433544">
                <a:moveTo>
                  <a:pt x="0" y="0"/>
                </a:moveTo>
                <a:lnTo>
                  <a:pt x="1415625" y="0"/>
                </a:lnTo>
                <a:lnTo>
                  <a:pt x="1415625" y="1433543"/>
                </a:lnTo>
                <a:lnTo>
                  <a:pt x="0" y="14335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1425068" y="5859785"/>
            <a:ext cx="1177998" cy="849736"/>
          </a:xfrm>
          <a:custGeom>
            <a:avLst/>
            <a:gdLst/>
            <a:ahLst/>
            <a:cxnLst/>
            <a:rect l="l" t="t" r="r" b="b"/>
            <a:pathLst>
              <a:path w="1177998" h="849736">
                <a:moveTo>
                  <a:pt x="0" y="0"/>
                </a:moveTo>
                <a:lnTo>
                  <a:pt x="1177997" y="0"/>
                </a:lnTo>
                <a:lnTo>
                  <a:pt x="1177997" y="849735"/>
                </a:lnTo>
                <a:lnTo>
                  <a:pt x="0" y="8497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12953159" y="4703741"/>
            <a:ext cx="2924292" cy="2668416"/>
          </a:xfrm>
          <a:custGeom>
            <a:avLst/>
            <a:gdLst/>
            <a:ahLst/>
            <a:cxnLst/>
            <a:rect l="l" t="t" r="r" b="b"/>
            <a:pathLst>
              <a:path w="2924292" h="2668416">
                <a:moveTo>
                  <a:pt x="0" y="0"/>
                </a:moveTo>
                <a:lnTo>
                  <a:pt x="2924291" y="0"/>
                </a:lnTo>
                <a:lnTo>
                  <a:pt x="2924291" y="2668417"/>
                </a:lnTo>
                <a:lnTo>
                  <a:pt x="0" y="2668417"/>
                </a:lnTo>
                <a:lnTo>
                  <a:pt x="0" y="0"/>
                </a:lnTo>
                <a:close/>
              </a:path>
            </a:pathLst>
          </a:custGeom>
          <a:blipFill>
            <a:blip r:embed="rId11"/>
            <a:stretch>
              <a:fillRect/>
            </a:stretch>
          </a:blipFill>
        </p:spPr>
        <p:txBody>
          <a:bodyPr/>
          <a:lstStyle/>
          <a:p>
            <a:endParaRPr lang="en-US"/>
          </a:p>
        </p:txBody>
      </p:sp>
      <p:sp>
        <p:nvSpPr>
          <p:cNvPr id="21" name="TextBox 21"/>
          <p:cNvSpPr txBox="1"/>
          <p:nvPr/>
        </p:nvSpPr>
        <p:spPr>
          <a:xfrm>
            <a:off x="13077686" y="5453581"/>
            <a:ext cx="2595038" cy="162444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معادلة معدل العائد على المبيعات</a:t>
            </a:r>
          </a:p>
        </p:txBody>
      </p:sp>
      <p:sp>
        <p:nvSpPr>
          <p:cNvPr id="22" name="TextBox 22"/>
          <p:cNvSpPr txBox="1"/>
          <p:nvPr/>
        </p:nvSpPr>
        <p:spPr>
          <a:xfrm>
            <a:off x="2606980" y="5872543"/>
            <a:ext cx="9695662" cy="671818"/>
          </a:xfrm>
          <a:prstGeom prst="rect">
            <a:avLst/>
          </a:prstGeom>
        </p:spPr>
        <p:txBody>
          <a:bodyPr lIns="0" tIns="0" rIns="0" bIns="0" rtlCol="0" anchor="t">
            <a:spAutoFit/>
          </a:bodyPr>
          <a:lstStyle/>
          <a:p>
            <a:pPr algn="ctr" rtl="1">
              <a:lnSpc>
                <a:spcPts val="5534"/>
              </a:lnSpc>
            </a:pPr>
            <a:r>
              <a:rPr lang="ar-EG" sz="3395" b="1" spc="35">
                <a:solidFill>
                  <a:srgbClr val="000000"/>
                </a:solidFill>
                <a:latin typeface="Almarai Bold"/>
                <a:ea typeface="Almarai Bold"/>
                <a:cs typeface="Almarai Bold"/>
                <a:sym typeface="Almarai Bold"/>
                <a:rtl/>
              </a:rPr>
              <a:t>الأرباح                                 قيمة المبيعات</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2385339" y="2941316"/>
            <a:ext cx="13684888" cy="1467150"/>
            <a:chOff x="0" y="0"/>
            <a:chExt cx="3604250" cy="386410"/>
          </a:xfrm>
        </p:grpSpPr>
        <p:sp>
          <p:nvSpPr>
            <p:cNvPr id="11" name="Freeform 11"/>
            <p:cNvSpPr/>
            <p:nvPr/>
          </p:nvSpPr>
          <p:spPr>
            <a:xfrm>
              <a:off x="0" y="0"/>
              <a:ext cx="3604251" cy="386410"/>
            </a:xfrm>
            <a:custGeom>
              <a:avLst/>
              <a:gdLst/>
              <a:ahLst/>
              <a:cxnLst/>
              <a:rect l="l" t="t" r="r" b="b"/>
              <a:pathLst>
                <a:path w="3604251" h="386410">
                  <a:moveTo>
                    <a:pt x="17538" y="0"/>
                  </a:moveTo>
                  <a:lnTo>
                    <a:pt x="3586713" y="0"/>
                  </a:lnTo>
                  <a:cubicBezTo>
                    <a:pt x="3596399" y="0"/>
                    <a:pt x="3604251" y="7852"/>
                    <a:pt x="3604251" y="17538"/>
                  </a:cubicBezTo>
                  <a:lnTo>
                    <a:pt x="3604251" y="368872"/>
                  </a:lnTo>
                  <a:cubicBezTo>
                    <a:pt x="3604251" y="373524"/>
                    <a:pt x="3602403" y="377984"/>
                    <a:pt x="3599114" y="381273"/>
                  </a:cubicBezTo>
                  <a:cubicBezTo>
                    <a:pt x="3595825" y="384562"/>
                    <a:pt x="3591364" y="386410"/>
                    <a:pt x="3586713" y="386410"/>
                  </a:cubicBezTo>
                  <a:lnTo>
                    <a:pt x="17538" y="386410"/>
                  </a:lnTo>
                  <a:cubicBezTo>
                    <a:pt x="7852" y="386410"/>
                    <a:pt x="0" y="378558"/>
                    <a:pt x="0" y="368872"/>
                  </a:cubicBezTo>
                  <a:lnTo>
                    <a:pt x="0" y="17538"/>
                  </a:lnTo>
                  <a:cubicBezTo>
                    <a:pt x="0" y="12886"/>
                    <a:pt x="1848" y="8426"/>
                    <a:pt x="5137" y="5137"/>
                  </a:cubicBezTo>
                  <a:cubicBezTo>
                    <a:pt x="8426" y="1848"/>
                    <a:pt x="12886" y="0"/>
                    <a:pt x="17538" y="0"/>
                  </a:cubicBezTo>
                  <a:close/>
                </a:path>
              </a:pathLst>
            </a:custGeom>
            <a:solidFill>
              <a:srgbClr val="E9F6DC"/>
            </a:solidFill>
            <a:ln w="19050" cap="rnd">
              <a:solidFill>
                <a:srgbClr val="00B050"/>
              </a:solidFill>
              <a:prstDash val="lgDash"/>
              <a:round/>
            </a:ln>
          </p:spPr>
          <p:txBody>
            <a:bodyPr/>
            <a:lstStyle/>
            <a:p>
              <a:endParaRPr lang="en-US"/>
            </a:p>
          </p:txBody>
        </p:sp>
        <p:sp>
          <p:nvSpPr>
            <p:cNvPr id="12" name="TextBox 12"/>
            <p:cNvSpPr txBox="1"/>
            <p:nvPr/>
          </p:nvSpPr>
          <p:spPr>
            <a:xfrm>
              <a:off x="0" y="-9525"/>
              <a:ext cx="3604250" cy="395935"/>
            </a:xfrm>
            <a:prstGeom prst="rect">
              <a:avLst/>
            </a:prstGeom>
          </p:spPr>
          <p:txBody>
            <a:bodyPr lIns="50800" tIns="50800" rIns="50800" bIns="50800" rtlCol="0" anchor="ctr"/>
            <a:lstStyle/>
            <a:p>
              <a:pPr algn="ctr">
                <a:lnSpc>
                  <a:spcPts val="2160"/>
                </a:lnSpc>
              </a:pPr>
              <a:endParaRPr/>
            </a:p>
          </p:txBody>
        </p:sp>
      </p:grpSp>
      <p:sp>
        <p:nvSpPr>
          <p:cNvPr id="13" name="TextBox 13"/>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3</a:t>
            </a:r>
            <a:r>
              <a:rPr lang="ar-EG" sz="2995" b="1" spc="31">
                <a:solidFill>
                  <a:srgbClr val="000000"/>
                </a:solidFill>
                <a:latin typeface="Almarai Bold"/>
                <a:ea typeface="Almarai Bold"/>
                <a:cs typeface="Almarai Bold"/>
                <a:sym typeface="Almarai Bold"/>
                <a:rtl/>
              </a:rPr>
              <a:t>- فترة الاسترداد</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6" name="TextBox 16"/>
          <p:cNvSpPr txBox="1"/>
          <p:nvPr/>
        </p:nvSpPr>
        <p:spPr>
          <a:xfrm>
            <a:off x="6205186" y="918213"/>
            <a:ext cx="6030781" cy="562901"/>
          </a:xfrm>
          <a:prstGeom prst="rect">
            <a:avLst/>
          </a:prstGeom>
        </p:spPr>
        <p:txBody>
          <a:bodyPr lIns="0" tIns="0" rIns="0" bIns="0" rtlCol="0" anchor="t">
            <a:spAutoFit/>
          </a:bodyPr>
          <a:lstStyle/>
          <a:p>
            <a:pPr algn="ctr" rtl="1">
              <a:lnSpc>
                <a:spcPts val="4390"/>
              </a:lnSpc>
            </a:pPr>
            <a:r>
              <a:rPr lang="ar-EG" sz="3658" b="1">
                <a:solidFill>
                  <a:srgbClr val="000000"/>
                </a:solidFill>
                <a:latin typeface="Almarai Bold"/>
                <a:ea typeface="Almarai Bold"/>
                <a:cs typeface="Almarai Bold"/>
                <a:sym typeface="Almarai Bold"/>
                <a:rtl/>
              </a:rPr>
              <a:t> التخطيط والرقابة المحاسبية</a:t>
            </a:r>
          </a:p>
        </p:txBody>
      </p:sp>
      <p:sp>
        <p:nvSpPr>
          <p:cNvPr id="17" name="TextBox 17"/>
          <p:cNvSpPr txBox="1"/>
          <p:nvPr/>
        </p:nvSpPr>
        <p:spPr>
          <a:xfrm>
            <a:off x="2385339" y="3053169"/>
            <a:ext cx="13487182" cy="1071994"/>
          </a:xfrm>
          <a:prstGeom prst="rect">
            <a:avLst/>
          </a:prstGeom>
        </p:spPr>
        <p:txBody>
          <a:bodyPr lIns="0" tIns="0" rIns="0" bIns="0" rtlCol="0" anchor="t">
            <a:spAutoFit/>
          </a:bodyPr>
          <a:lstStyle/>
          <a:p>
            <a:pPr algn="r" rtl="1">
              <a:lnSpc>
                <a:spcPts val="4393"/>
              </a:lnSpc>
            </a:pPr>
            <a:r>
              <a:rPr lang="ar-EG" sz="2695" b="1" spc="27">
                <a:solidFill>
                  <a:srgbClr val="000000"/>
                </a:solidFill>
                <a:latin typeface="Almarai Bold"/>
                <a:ea typeface="Almarai Bold"/>
                <a:cs typeface="Almarai Bold"/>
                <a:sym typeface="Almarai Bold"/>
                <a:rtl/>
              </a:rPr>
              <a:t>هي الفترة التي يستغرقها المشروع (منذ بدء الإنتاج) حتى تغطي أرباحه قيمة رأسمال المستثمر وكلما قصرت هذه الفترة كلما كان ذلك أفضل للمشروع.</a:t>
            </a:r>
          </a:p>
        </p:txBody>
      </p:sp>
      <p:sp>
        <p:nvSpPr>
          <p:cNvPr id="18" name="Freeform 18"/>
          <p:cNvSpPr/>
          <p:nvPr/>
        </p:nvSpPr>
        <p:spPr>
          <a:xfrm>
            <a:off x="4593356" y="5567881"/>
            <a:ext cx="1415624" cy="1433544"/>
          </a:xfrm>
          <a:custGeom>
            <a:avLst/>
            <a:gdLst/>
            <a:ahLst/>
            <a:cxnLst/>
            <a:rect l="l" t="t" r="r" b="b"/>
            <a:pathLst>
              <a:path w="1415624" h="1433544">
                <a:moveTo>
                  <a:pt x="0" y="0"/>
                </a:moveTo>
                <a:lnTo>
                  <a:pt x="1415625" y="0"/>
                </a:lnTo>
                <a:lnTo>
                  <a:pt x="1415625" y="1433543"/>
                </a:lnTo>
                <a:lnTo>
                  <a:pt x="0" y="14335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1425068" y="5859785"/>
            <a:ext cx="1177998" cy="849736"/>
          </a:xfrm>
          <a:custGeom>
            <a:avLst/>
            <a:gdLst/>
            <a:ahLst/>
            <a:cxnLst/>
            <a:rect l="l" t="t" r="r" b="b"/>
            <a:pathLst>
              <a:path w="1177998" h="849736">
                <a:moveTo>
                  <a:pt x="0" y="0"/>
                </a:moveTo>
                <a:lnTo>
                  <a:pt x="1177997" y="0"/>
                </a:lnTo>
                <a:lnTo>
                  <a:pt x="1177997" y="849735"/>
                </a:lnTo>
                <a:lnTo>
                  <a:pt x="0" y="8497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12953159" y="4703741"/>
            <a:ext cx="2924292" cy="2668416"/>
          </a:xfrm>
          <a:custGeom>
            <a:avLst/>
            <a:gdLst/>
            <a:ahLst/>
            <a:cxnLst/>
            <a:rect l="l" t="t" r="r" b="b"/>
            <a:pathLst>
              <a:path w="2924292" h="2668416">
                <a:moveTo>
                  <a:pt x="0" y="0"/>
                </a:moveTo>
                <a:lnTo>
                  <a:pt x="2924291" y="0"/>
                </a:lnTo>
                <a:lnTo>
                  <a:pt x="2924291" y="2668417"/>
                </a:lnTo>
                <a:lnTo>
                  <a:pt x="0" y="2668417"/>
                </a:lnTo>
                <a:lnTo>
                  <a:pt x="0" y="0"/>
                </a:lnTo>
                <a:close/>
              </a:path>
            </a:pathLst>
          </a:custGeom>
          <a:blipFill>
            <a:blip r:embed="rId11"/>
            <a:stretch>
              <a:fillRect/>
            </a:stretch>
          </a:blipFill>
        </p:spPr>
        <p:txBody>
          <a:bodyPr/>
          <a:lstStyle/>
          <a:p>
            <a:endParaRPr lang="en-US"/>
          </a:p>
        </p:txBody>
      </p:sp>
      <p:sp>
        <p:nvSpPr>
          <p:cNvPr id="21" name="TextBox 21"/>
          <p:cNvSpPr txBox="1"/>
          <p:nvPr/>
        </p:nvSpPr>
        <p:spPr>
          <a:xfrm>
            <a:off x="13058636" y="5618141"/>
            <a:ext cx="2595038" cy="107199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معادلة فترة الاسترداد</a:t>
            </a:r>
          </a:p>
        </p:txBody>
      </p:sp>
      <p:sp>
        <p:nvSpPr>
          <p:cNvPr id="22" name="TextBox 22"/>
          <p:cNvSpPr txBox="1"/>
          <p:nvPr/>
        </p:nvSpPr>
        <p:spPr>
          <a:xfrm>
            <a:off x="1992650" y="5872543"/>
            <a:ext cx="9695662" cy="671818"/>
          </a:xfrm>
          <a:prstGeom prst="rect">
            <a:avLst/>
          </a:prstGeom>
        </p:spPr>
        <p:txBody>
          <a:bodyPr lIns="0" tIns="0" rIns="0" bIns="0" rtlCol="0" anchor="t">
            <a:spAutoFit/>
          </a:bodyPr>
          <a:lstStyle/>
          <a:p>
            <a:pPr algn="ctr">
              <a:lnSpc>
                <a:spcPts val="5534"/>
              </a:lnSpc>
            </a:pPr>
            <a:r>
              <a:rPr lang="ar-EG" sz="3395" b="1" spc="35">
                <a:solidFill>
                  <a:srgbClr val="000000"/>
                </a:solidFill>
                <a:latin typeface="Almarai Bold"/>
                <a:ea typeface="Almarai Bold"/>
                <a:cs typeface="Almarai Bold"/>
                <a:sym typeface="Almarai Bold"/>
                <a:rtl/>
              </a:rPr>
              <a:t>قيمة رأسمال المستثمر                                 الأرباح</a:t>
            </a:r>
          </a:p>
        </p:txBody>
      </p:sp>
      <p:sp>
        <p:nvSpPr>
          <p:cNvPr id="23" name="Freeform 23"/>
          <p:cNvSpPr/>
          <p:nvPr/>
        </p:nvSpPr>
        <p:spPr>
          <a:xfrm flipH="1">
            <a:off x="6008981" y="6919070"/>
            <a:ext cx="6759185" cy="2915946"/>
          </a:xfrm>
          <a:custGeom>
            <a:avLst/>
            <a:gdLst/>
            <a:ahLst/>
            <a:cxnLst/>
            <a:rect l="l" t="t" r="r" b="b"/>
            <a:pathLst>
              <a:path w="6759185" h="2915946">
                <a:moveTo>
                  <a:pt x="6759184" y="0"/>
                </a:moveTo>
                <a:lnTo>
                  <a:pt x="0" y="0"/>
                </a:lnTo>
                <a:lnTo>
                  <a:pt x="0" y="2915946"/>
                </a:lnTo>
                <a:lnTo>
                  <a:pt x="6759184" y="2915946"/>
                </a:lnTo>
                <a:lnTo>
                  <a:pt x="6759184"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TextBox 24"/>
          <p:cNvSpPr txBox="1"/>
          <p:nvPr/>
        </p:nvSpPr>
        <p:spPr>
          <a:xfrm>
            <a:off x="6205186" y="7687224"/>
            <a:ext cx="5305607" cy="1886089"/>
          </a:xfrm>
          <a:prstGeom prst="rect">
            <a:avLst/>
          </a:prstGeom>
        </p:spPr>
        <p:txBody>
          <a:bodyPr lIns="0" tIns="0" rIns="0" bIns="0" rtlCol="0" anchor="t">
            <a:spAutoFit/>
          </a:bodyPr>
          <a:lstStyle/>
          <a:p>
            <a:pPr marL="502611" lvl="1" indent="-251305" algn="r" rtl="1">
              <a:lnSpc>
                <a:spcPts val="3794"/>
              </a:lnSpc>
              <a:buFont typeface="Arial"/>
              <a:buChar char="•"/>
            </a:pPr>
            <a:r>
              <a:rPr lang="ar-EG" sz="2327" b="1" spc="23">
                <a:solidFill>
                  <a:srgbClr val="000000"/>
                </a:solidFill>
                <a:latin typeface="Almarai Bold"/>
                <a:ea typeface="Almarai Bold"/>
                <a:cs typeface="Almarai Bold"/>
                <a:sym typeface="Almarai Bold"/>
                <a:rtl/>
              </a:rPr>
              <a:t>يمكن استخدام صافي الأرباح بعد الضرائب والاستهلاك</a:t>
            </a:r>
          </a:p>
          <a:p>
            <a:pPr marL="502611" lvl="1" indent="-251305" algn="r" rtl="1">
              <a:lnSpc>
                <a:spcPts val="3794"/>
              </a:lnSpc>
              <a:buFont typeface="Arial"/>
              <a:buChar char="•"/>
            </a:pPr>
            <a:r>
              <a:rPr lang="ar-EG" sz="2327" b="1" spc="24">
                <a:solidFill>
                  <a:srgbClr val="000000"/>
                </a:solidFill>
                <a:latin typeface="Almarai Bold"/>
                <a:ea typeface="Almarai Bold"/>
                <a:cs typeface="Almarai Bold"/>
                <a:sym typeface="Almarai Bold"/>
                <a:rtl/>
              </a:rPr>
              <a:t>يمكن استخدام صافي التدفقات النقدية لحساب فترة الاسترداد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2385339" y="2941316"/>
            <a:ext cx="13684888" cy="2417014"/>
            <a:chOff x="0" y="0"/>
            <a:chExt cx="3604250" cy="636580"/>
          </a:xfrm>
        </p:grpSpPr>
        <p:sp>
          <p:nvSpPr>
            <p:cNvPr id="11" name="Freeform 11"/>
            <p:cNvSpPr/>
            <p:nvPr/>
          </p:nvSpPr>
          <p:spPr>
            <a:xfrm>
              <a:off x="0" y="0"/>
              <a:ext cx="3604251" cy="636580"/>
            </a:xfrm>
            <a:custGeom>
              <a:avLst/>
              <a:gdLst/>
              <a:ahLst/>
              <a:cxnLst/>
              <a:rect l="l" t="t" r="r" b="b"/>
              <a:pathLst>
                <a:path w="3604251" h="636580">
                  <a:moveTo>
                    <a:pt x="17538" y="0"/>
                  </a:moveTo>
                  <a:lnTo>
                    <a:pt x="3586713" y="0"/>
                  </a:lnTo>
                  <a:cubicBezTo>
                    <a:pt x="3596399" y="0"/>
                    <a:pt x="3604251" y="7852"/>
                    <a:pt x="3604251" y="17538"/>
                  </a:cubicBezTo>
                  <a:lnTo>
                    <a:pt x="3604251" y="619042"/>
                  </a:lnTo>
                  <a:cubicBezTo>
                    <a:pt x="3604251" y="623694"/>
                    <a:pt x="3602403" y="628154"/>
                    <a:pt x="3599114" y="631443"/>
                  </a:cubicBezTo>
                  <a:cubicBezTo>
                    <a:pt x="3595825" y="634732"/>
                    <a:pt x="3591364" y="636580"/>
                    <a:pt x="3586713" y="636580"/>
                  </a:cubicBezTo>
                  <a:lnTo>
                    <a:pt x="17538" y="636580"/>
                  </a:lnTo>
                  <a:cubicBezTo>
                    <a:pt x="7852" y="636580"/>
                    <a:pt x="0" y="628728"/>
                    <a:pt x="0" y="619042"/>
                  </a:cubicBezTo>
                  <a:lnTo>
                    <a:pt x="0" y="17538"/>
                  </a:lnTo>
                  <a:cubicBezTo>
                    <a:pt x="0" y="12886"/>
                    <a:pt x="1848" y="8426"/>
                    <a:pt x="5137" y="5137"/>
                  </a:cubicBezTo>
                  <a:cubicBezTo>
                    <a:pt x="8426" y="1848"/>
                    <a:pt x="12886" y="0"/>
                    <a:pt x="17538" y="0"/>
                  </a:cubicBezTo>
                  <a:close/>
                </a:path>
              </a:pathLst>
            </a:custGeom>
            <a:solidFill>
              <a:srgbClr val="E9F6DC"/>
            </a:solidFill>
            <a:ln w="19050" cap="rnd">
              <a:solidFill>
                <a:srgbClr val="00B050"/>
              </a:solidFill>
              <a:prstDash val="lgDash"/>
              <a:round/>
            </a:ln>
          </p:spPr>
          <p:txBody>
            <a:bodyPr/>
            <a:lstStyle/>
            <a:p>
              <a:endParaRPr lang="en-US"/>
            </a:p>
          </p:txBody>
        </p:sp>
        <p:sp>
          <p:nvSpPr>
            <p:cNvPr id="12" name="TextBox 12"/>
            <p:cNvSpPr txBox="1"/>
            <p:nvPr/>
          </p:nvSpPr>
          <p:spPr>
            <a:xfrm>
              <a:off x="0" y="-9525"/>
              <a:ext cx="3604250" cy="646105"/>
            </a:xfrm>
            <a:prstGeom prst="rect">
              <a:avLst/>
            </a:prstGeom>
          </p:spPr>
          <p:txBody>
            <a:bodyPr lIns="50800" tIns="50800" rIns="50800" bIns="50800" rtlCol="0" anchor="ctr"/>
            <a:lstStyle/>
            <a:p>
              <a:pPr algn="ctr">
                <a:lnSpc>
                  <a:spcPts val="2160"/>
                </a:lnSpc>
              </a:pPr>
              <a:endParaRPr/>
            </a:p>
          </p:txBody>
        </p:sp>
      </p:grpSp>
      <p:sp>
        <p:nvSpPr>
          <p:cNvPr id="13" name="TextBox 13"/>
          <p:cNvSpPr txBox="1"/>
          <p:nvPr/>
        </p:nvSpPr>
        <p:spPr>
          <a:xfrm>
            <a:off x="2385339" y="3053169"/>
            <a:ext cx="13487182" cy="2729344"/>
          </a:xfrm>
          <a:prstGeom prst="rect">
            <a:avLst/>
          </a:prstGeom>
        </p:spPr>
        <p:txBody>
          <a:bodyPr lIns="0" tIns="0" rIns="0" bIns="0" rtlCol="0" anchor="t">
            <a:spAutoFit/>
          </a:bodyPr>
          <a:lstStyle/>
          <a:p>
            <a:pPr algn="r" rtl="1">
              <a:lnSpc>
                <a:spcPts val="4393"/>
              </a:lnSpc>
            </a:pPr>
            <a:r>
              <a:rPr lang="ar-EG" sz="2695" b="1" spc="26">
                <a:solidFill>
                  <a:srgbClr val="000000"/>
                </a:solidFill>
                <a:latin typeface="Almarai Bold"/>
                <a:ea typeface="Almarai Bold"/>
                <a:cs typeface="Almarai Bold"/>
                <a:sym typeface="Almarai Bold"/>
                <a:rtl/>
              </a:rPr>
              <a:t>هي النقطة التي تتساوى عندها إيرادات المبيعات مع مجموع التكاليف، وقبلها يتحمل المشروع خسائر، وبعدها يبدأ المشروع تحقيق الأرباح. كلما حققت إيرادات المبيعات نقطة التعادل بسرعة كلما كان ذلك أفضل. كلما تحققت نقطة التعادل عند مستوى منخفض من المبيعات كلما زادت فرصة الربحية للمشروع.</a:t>
            </a:r>
          </a:p>
          <a:p>
            <a:pPr algn="r" rtl="1">
              <a:lnSpc>
                <a:spcPts val="4393"/>
              </a:lnSpc>
            </a:pPr>
            <a:endParaRPr lang="ar-EG" sz="2695" b="1" spc="26">
              <a:solidFill>
                <a:srgbClr val="000000"/>
              </a:solidFill>
              <a:latin typeface="Almarai Bold"/>
              <a:ea typeface="Almarai Bold"/>
              <a:cs typeface="Almarai Bold"/>
              <a:sym typeface="Almarai Bold"/>
              <a:rtl/>
            </a:endParaRPr>
          </a:p>
        </p:txBody>
      </p:sp>
      <p:sp>
        <p:nvSpPr>
          <p:cNvPr id="14" name="Freeform 14"/>
          <p:cNvSpPr/>
          <p:nvPr/>
        </p:nvSpPr>
        <p:spPr>
          <a:xfrm>
            <a:off x="6809186" y="7044100"/>
            <a:ext cx="840312" cy="850949"/>
          </a:xfrm>
          <a:custGeom>
            <a:avLst/>
            <a:gdLst/>
            <a:ahLst/>
            <a:cxnLst/>
            <a:rect l="l" t="t" r="r" b="b"/>
            <a:pathLst>
              <a:path w="840312" h="850949">
                <a:moveTo>
                  <a:pt x="0" y="0"/>
                </a:moveTo>
                <a:lnTo>
                  <a:pt x="840312" y="0"/>
                </a:lnTo>
                <a:lnTo>
                  <a:pt x="840312" y="850949"/>
                </a:lnTo>
                <a:lnTo>
                  <a:pt x="0" y="8509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0098020" y="6132924"/>
            <a:ext cx="831891" cy="600075"/>
          </a:xfrm>
          <a:custGeom>
            <a:avLst/>
            <a:gdLst/>
            <a:ahLst/>
            <a:cxnLst/>
            <a:rect l="l" t="t" r="r" b="b"/>
            <a:pathLst>
              <a:path w="831891" h="600075">
                <a:moveTo>
                  <a:pt x="0" y="0"/>
                </a:moveTo>
                <a:lnTo>
                  <a:pt x="831890" y="0"/>
                </a:lnTo>
                <a:lnTo>
                  <a:pt x="831890" y="600075"/>
                </a:lnTo>
                <a:lnTo>
                  <a:pt x="0" y="6000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a:off x="14081153" y="5435028"/>
            <a:ext cx="2566404" cy="2341844"/>
          </a:xfrm>
          <a:custGeom>
            <a:avLst/>
            <a:gdLst/>
            <a:ahLst/>
            <a:cxnLst/>
            <a:rect l="l" t="t" r="r" b="b"/>
            <a:pathLst>
              <a:path w="2566404" h="2341844">
                <a:moveTo>
                  <a:pt x="0" y="0"/>
                </a:moveTo>
                <a:lnTo>
                  <a:pt x="2566404" y="0"/>
                </a:lnTo>
                <a:lnTo>
                  <a:pt x="2566404" y="2341844"/>
                </a:lnTo>
                <a:lnTo>
                  <a:pt x="0" y="2341844"/>
                </a:lnTo>
                <a:lnTo>
                  <a:pt x="0" y="0"/>
                </a:lnTo>
                <a:close/>
              </a:path>
            </a:pathLst>
          </a:custGeom>
          <a:blipFill>
            <a:blip r:embed="rId11"/>
            <a:stretch>
              <a:fillRect/>
            </a:stretch>
          </a:blipFill>
        </p:spPr>
        <p:txBody>
          <a:bodyPr/>
          <a:lstStyle/>
          <a:p>
            <a:endParaRPr lang="en-US"/>
          </a:p>
        </p:txBody>
      </p:sp>
      <p:sp>
        <p:nvSpPr>
          <p:cNvPr id="17" name="Freeform 17"/>
          <p:cNvSpPr/>
          <p:nvPr/>
        </p:nvSpPr>
        <p:spPr>
          <a:xfrm>
            <a:off x="5775813" y="5944470"/>
            <a:ext cx="840800" cy="827137"/>
          </a:xfrm>
          <a:custGeom>
            <a:avLst/>
            <a:gdLst/>
            <a:ahLst/>
            <a:cxnLst/>
            <a:rect l="l" t="t" r="r" b="b"/>
            <a:pathLst>
              <a:path w="840800" h="827137">
                <a:moveTo>
                  <a:pt x="0" y="0"/>
                </a:moveTo>
                <a:lnTo>
                  <a:pt x="840800" y="0"/>
                </a:lnTo>
                <a:lnTo>
                  <a:pt x="840800" y="827136"/>
                </a:lnTo>
                <a:lnTo>
                  <a:pt x="0" y="8271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TextBox 18"/>
          <p:cNvSpPr txBox="1"/>
          <p:nvPr/>
        </p:nvSpPr>
        <p:spPr>
          <a:xfrm>
            <a:off x="14052519" y="6303942"/>
            <a:ext cx="2595038" cy="1071994"/>
          </a:xfrm>
          <a:prstGeom prst="rect">
            <a:avLst/>
          </a:prstGeom>
        </p:spPr>
        <p:txBody>
          <a:bodyPr lIns="0" tIns="0" rIns="0" bIns="0" rtlCol="0" anchor="t">
            <a:spAutoFit/>
          </a:bodyPr>
          <a:lstStyle/>
          <a:p>
            <a:pPr algn="ctr" rtl="1">
              <a:lnSpc>
                <a:spcPts val="4393"/>
              </a:lnSpc>
            </a:pPr>
            <a:r>
              <a:rPr lang="ar-EG" sz="2695" b="1" spc="27">
                <a:solidFill>
                  <a:srgbClr val="000000"/>
                </a:solidFill>
                <a:latin typeface="Almarai Bold"/>
                <a:ea typeface="Almarai Bold"/>
                <a:cs typeface="Almarai Bold"/>
                <a:sym typeface="Almarai Bold"/>
                <a:rtl/>
              </a:rPr>
              <a:t>معادلة نقطة التعادل</a:t>
            </a:r>
          </a:p>
        </p:txBody>
      </p:sp>
      <p:sp>
        <p:nvSpPr>
          <p:cNvPr id="19" name="TextBox 19"/>
          <p:cNvSpPr txBox="1"/>
          <p:nvPr/>
        </p:nvSpPr>
        <p:spPr>
          <a:xfrm>
            <a:off x="10618760" y="7047324"/>
            <a:ext cx="4303550" cy="574053"/>
          </a:xfrm>
          <a:prstGeom prst="rect">
            <a:avLst/>
          </a:prstGeom>
        </p:spPr>
        <p:txBody>
          <a:bodyPr lIns="0" tIns="0" rIns="0" bIns="0" rtlCol="0" anchor="t">
            <a:spAutoFit/>
          </a:bodyPr>
          <a:lstStyle/>
          <a:p>
            <a:pPr algn="ctr" rtl="1">
              <a:lnSpc>
                <a:spcPts val="4797"/>
              </a:lnSpc>
            </a:pPr>
            <a:r>
              <a:rPr lang="ar-EG" sz="2943" b="1" spc="30">
                <a:solidFill>
                  <a:srgbClr val="000000"/>
                </a:solidFill>
                <a:latin typeface="Almarai Bold"/>
                <a:ea typeface="Almarai Bold"/>
                <a:cs typeface="Almarai Bold"/>
                <a:sym typeface="Almarai Bold"/>
                <a:rtl/>
              </a:rPr>
              <a:t>عدد الوحدات </a:t>
            </a:r>
          </a:p>
        </p:txBody>
      </p:sp>
      <p:sp>
        <p:nvSpPr>
          <p:cNvPr id="20" name="Freeform 20"/>
          <p:cNvSpPr/>
          <p:nvPr/>
        </p:nvSpPr>
        <p:spPr>
          <a:xfrm>
            <a:off x="10733060" y="7085424"/>
            <a:ext cx="831891" cy="600075"/>
          </a:xfrm>
          <a:custGeom>
            <a:avLst/>
            <a:gdLst/>
            <a:ahLst/>
            <a:cxnLst/>
            <a:rect l="l" t="t" r="r" b="b"/>
            <a:pathLst>
              <a:path w="831891" h="600075">
                <a:moveTo>
                  <a:pt x="0" y="0"/>
                </a:moveTo>
                <a:lnTo>
                  <a:pt x="831891" y="0"/>
                </a:lnTo>
                <a:lnTo>
                  <a:pt x="831891" y="600075"/>
                </a:lnTo>
                <a:lnTo>
                  <a:pt x="0" y="6000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Freeform 21"/>
          <p:cNvSpPr/>
          <p:nvPr/>
        </p:nvSpPr>
        <p:spPr>
          <a:xfrm flipH="1">
            <a:off x="523182" y="5728214"/>
            <a:ext cx="1677760" cy="1390444"/>
          </a:xfrm>
          <a:custGeom>
            <a:avLst/>
            <a:gdLst/>
            <a:ahLst/>
            <a:cxnLst/>
            <a:rect l="l" t="t" r="r" b="b"/>
            <a:pathLst>
              <a:path w="1677760" h="1390444">
                <a:moveTo>
                  <a:pt x="1677760" y="0"/>
                </a:moveTo>
                <a:lnTo>
                  <a:pt x="0" y="0"/>
                </a:lnTo>
                <a:lnTo>
                  <a:pt x="0" y="1390444"/>
                </a:lnTo>
                <a:lnTo>
                  <a:pt x="1677760" y="1390444"/>
                </a:lnTo>
                <a:lnTo>
                  <a:pt x="167776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2" name="TextBox 22"/>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en-US" sz="2995" b="1" spc="31">
                <a:solidFill>
                  <a:srgbClr val="000000"/>
                </a:solidFill>
                <a:latin typeface="Almarai Bold"/>
                <a:ea typeface="Almarai Bold"/>
                <a:cs typeface="Almarai Bold"/>
                <a:sym typeface="Almarai Bold"/>
              </a:rPr>
              <a:t>4</a:t>
            </a:r>
            <a:r>
              <a:rPr lang="ar-EG" sz="2995" b="1" spc="31">
                <a:solidFill>
                  <a:srgbClr val="000000"/>
                </a:solidFill>
                <a:latin typeface="Almarai Bold"/>
                <a:ea typeface="Almarai Bold"/>
                <a:cs typeface="Almarai Bold"/>
                <a:sym typeface="Almarai Bold"/>
                <a:rtl/>
              </a:rPr>
              <a:t>- نقطة التعادل</a:t>
            </a:r>
          </a:p>
        </p:txBody>
      </p:sp>
      <p:sp>
        <p:nvSpPr>
          <p:cNvPr id="23" name="TextBox 2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4" name="TextBox 2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25" name="TextBox 25"/>
          <p:cNvSpPr txBox="1"/>
          <p:nvPr/>
        </p:nvSpPr>
        <p:spPr>
          <a:xfrm>
            <a:off x="6205186" y="918213"/>
            <a:ext cx="6030781" cy="562901"/>
          </a:xfrm>
          <a:prstGeom prst="rect">
            <a:avLst/>
          </a:prstGeom>
        </p:spPr>
        <p:txBody>
          <a:bodyPr lIns="0" tIns="0" rIns="0" bIns="0" rtlCol="0" anchor="t">
            <a:spAutoFit/>
          </a:bodyPr>
          <a:lstStyle/>
          <a:p>
            <a:pPr algn="ctr" rtl="1">
              <a:lnSpc>
                <a:spcPts val="4390"/>
              </a:lnSpc>
            </a:pPr>
            <a:r>
              <a:rPr lang="ar-EG" sz="3658" b="1">
                <a:solidFill>
                  <a:srgbClr val="000000"/>
                </a:solidFill>
                <a:latin typeface="Almarai Bold"/>
                <a:ea typeface="Almarai Bold"/>
                <a:cs typeface="Almarai Bold"/>
                <a:sym typeface="Almarai Bold"/>
                <a:rtl/>
              </a:rPr>
              <a:t> التخطيط والرقابة المحاسبية</a:t>
            </a:r>
          </a:p>
        </p:txBody>
      </p:sp>
      <p:sp>
        <p:nvSpPr>
          <p:cNvPr id="26" name="TextBox 26"/>
          <p:cNvSpPr txBox="1"/>
          <p:nvPr/>
        </p:nvSpPr>
        <p:spPr>
          <a:xfrm>
            <a:off x="10288540" y="6009099"/>
            <a:ext cx="4303550" cy="574053"/>
          </a:xfrm>
          <a:prstGeom prst="rect">
            <a:avLst/>
          </a:prstGeom>
        </p:spPr>
        <p:txBody>
          <a:bodyPr lIns="0" tIns="0" rIns="0" bIns="0" rtlCol="0" anchor="t">
            <a:spAutoFit/>
          </a:bodyPr>
          <a:lstStyle/>
          <a:p>
            <a:pPr algn="ctr" rtl="1">
              <a:lnSpc>
                <a:spcPts val="4797"/>
              </a:lnSpc>
            </a:pPr>
            <a:r>
              <a:rPr lang="ar-EG" sz="2943" b="1" spc="30">
                <a:solidFill>
                  <a:srgbClr val="000000"/>
                </a:solidFill>
                <a:latin typeface="Almarai Bold"/>
                <a:ea typeface="Almarai Bold"/>
                <a:cs typeface="Almarai Bold"/>
                <a:sym typeface="Almarai Bold"/>
                <a:rtl/>
              </a:rPr>
              <a:t>إيرادات المبيعات </a:t>
            </a:r>
          </a:p>
        </p:txBody>
      </p:sp>
      <p:sp>
        <p:nvSpPr>
          <p:cNvPr id="27" name="TextBox 27"/>
          <p:cNvSpPr txBox="1"/>
          <p:nvPr/>
        </p:nvSpPr>
        <p:spPr>
          <a:xfrm>
            <a:off x="2385339" y="5997302"/>
            <a:ext cx="7164633" cy="627698"/>
          </a:xfrm>
          <a:prstGeom prst="rect">
            <a:avLst/>
          </a:prstGeom>
        </p:spPr>
        <p:txBody>
          <a:bodyPr lIns="0" tIns="0" rIns="0" bIns="0" rtlCol="0" anchor="t">
            <a:spAutoFit/>
          </a:bodyPr>
          <a:lstStyle/>
          <a:p>
            <a:pPr algn="ctr" rtl="1">
              <a:lnSpc>
                <a:spcPts val="5166"/>
              </a:lnSpc>
            </a:pPr>
            <a:r>
              <a:rPr lang="ar-EG" sz="3169" b="1" spc="32">
                <a:solidFill>
                  <a:srgbClr val="000000"/>
                </a:solidFill>
                <a:latin typeface="Almarai Bold"/>
                <a:ea typeface="Almarai Bold"/>
                <a:cs typeface="Almarai Bold"/>
                <a:sym typeface="Almarai Bold"/>
                <a:rtl/>
              </a:rPr>
              <a:t>التكاليف الثابتة                 التكاليف المتغيرة </a:t>
            </a:r>
          </a:p>
        </p:txBody>
      </p:sp>
      <p:sp>
        <p:nvSpPr>
          <p:cNvPr id="28" name="TextBox 28"/>
          <p:cNvSpPr txBox="1"/>
          <p:nvPr/>
        </p:nvSpPr>
        <p:spPr>
          <a:xfrm>
            <a:off x="873923" y="7028274"/>
            <a:ext cx="9622071" cy="627698"/>
          </a:xfrm>
          <a:prstGeom prst="rect">
            <a:avLst/>
          </a:prstGeom>
        </p:spPr>
        <p:txBody>
          <a:bodyPr lIns="0" tIns="0" rIns="0" bIns="0" rtlCol="0" anchor="t">
            <a:spAutoFit/>
          </a:bodyPr>
          <a:lstStyle/>
          <a:p>
            <a:pPr algn="ctr" rtl="1">
              <a:lnSpc>
                <a:spcPts val="5166"/>
              </a:lnSpc>
            </a:pPr>
            <a:r>
              <a:rPr lang="ar-EG" sz="3169" b="1" spc="32">
                <a:solidFill>
                  <a:srgbClr val="000000"/>
                </a:solidFill>
                <a:latin typeface="Almarai Bold"/>
                <a:ea typeface="Almarai Bold"/>
                <a:cs typeface="Almarai Bold"/>
                <a:sym typeface="Almarai Bold"/>
                <a:rtl/>
              </a:rPr>
              <a:t>التكاليف الثابتة                 (سعر الوحدة – التكلفة المتغيرة) </a:t>
            </a:r>
          </a:p>
        </p:txBody>
      </p:sp>
      <p:sp>
        <p:nvSpPr>
          <p:cNvPr id="29" name="TextBox 29"/>
          <p:cNvSpPr txBox="1"/>
          <p:nvPr/>
        </p:nvSpPr>
        <p:spPr>
          <a:xfrm>
            <a:off x="376950" y="5822772"/>
            <a:ext cx="2008388" cy="802228"/>
          </a:xfrm>
          <a:prstGeom prst="rect">
            <a:avLst/>
          </a:prstGeom>
        </p:spPr>
        <p:txBody>
          <a:bodyPr lIns="0" tIns="0" rIns="0" bIns="0" rtlCol="0" anchor="t">
            <a:spAutoFit/>
          </a:bodyPr>
          <a:lstStyle/>
          <a:p>
            <a:pPr algn="ctr" rtl="1">
              <a:lnSpc>
                <a:spcPts val="6619"/>
              </a:lnSpc>
            </a:pPr>
            <a:r>
              <a:rPr lang="ar-EG" sz="4061" b="1" spc="42">
                <a:solidFill>
                  <a:srgbClr val="000000"/>
                </a:solidFill>
                <a:latin typeface="Almarai Bold"/>
                <a:ea typeface="Almarai Bold"/>
                <a:cs typeface="Almarai Bold"/>
                <a:sym typeface="Almarai Bold"/>
                <a:rtl/>
              </a:rPr>
              <a:t>أو</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2480546" y="8021074"/>
            <a:ext cx="13129565" cy="1158875"/>
            <a:chOff x="0" y="0"/>
            <a:chExt cx="3457992" cy="305218"/>
          </a:xfrm>
        </p:grpSpPr>
        <p:sp>
          <p:nvSpPr>
            <p:cNvPr id="3" name="Freeform 3"/>
            <p:cNvSpPr/>
            <p:nvPr/>
          </p:nvSpPr>
          <p:spPr>
            <a:xfrm>
              <a:off x="0" y="0"/>
              <a:ext cx="3457992" cy="305218"/>
            </a:xfrm>
            <a:custGeom>
              <a:avLst/>
              <a:gdLst/>
              <a:ahLst/>
              <a:cxnLst/>
              <a:rect l="l" t="t" r="r" b="b"/>
              <a:pathLst>
                <a:path w="3457992" h="305218">
                  <a:moveTo>
                    <a:pt x="18279" y="0"/>
                  </a:moveTo>
                  <a:lnTo>
                    <a:pt x="3439713" y="0"/>
                  </a:lnTo>
                  <a:cubicBezTo>
                    <a:pt x="3449808" y="0"/>
                    <a:pt x="3457992" y="8184"/>
                    <a:pt x="3457992" y="18279"/>
                  </a:cubicBezTo>
                  <a:lnTo>
                    <a:pt x="3457992" y="286939"/>
                  </a:lnTo>
                  <a:cubicBezTo>
                    <a:pt x="3457992" y="297034"/>
                    <a:pt x="3449808" y="305218"/>
                    <a:pt x="3439713" y="305218"/>
                  </a:cubicBezTo>
                  <a:lnTo>
                    <a:pt x="18279" y="305218"/>
                  </a:lnTo>
                  <a:cubicBezTo>
                    <a:pt x="13431" y="305218"/>
                    <a:pt x="8782" y="303292"/>
                    <a:pt x="5354" y="299864"/>
                  </a:cubicBezTo>
                  <a:cubicBezTo>
                    <a:pt x="1926" y="296436"/>
                    <a:pt x="0" y="291787"/>
                    <a:pt x="0" y="286939"/>
                  </a:cubicBezTo>
                  <a:lnTo>
                    <a:pt x="0" y="18279"/>
                  </a:lnTo>
                  <a:cubicBezTo>
                    <a:pt x="0" y="13431"/>
                    <a:pt x="1926" y="8782"/>
                    <a:pt x="5354" y="5354"/>
                  </a:cubicBezTo>
                  <a:cubicBezTo>
                    <a:pt x="8782" y="1926"/>
                    <a:pt x="13431" y="0"/>
                    <a:pt x="18279" y="0"/>
                  </a:cubicBezTo>
                  <a:close/>
                </a:path>
              </a:pathLst>
            </a:custGeom>
            <a:solidFill>
              <a:srgbClr val="FFFFFF"/>
            </a:solidFill>
            <a:ln w="19050" cap="rnd">
              <a:solidFill>
                <a:srgbClr val="00B050"/>
              </a:solidFill>
              <a:prstDash val="lgDash"/>
              <a:round/>
            </a:ln>
          </p:spPr>
          <p:txBody>
            <a:bodyPr/>
            <a:lstStyle/>
            <a:p>
              <a:endParaRPr lang="en-US"/>
            </a:p>
          </p:txBody>
        </p:sp>
        <p:sp>
          <p:nvSpPr>
            <p:cNvPr id="4" name="TextBox 4"/>
            <p:cNvSpPr txBox="1"/>
            <p:nvPr/>
          </p:nvSpPr>
          <p:spPr>
            <a:xfrm>
              <a:off x="0" y="-9525"/>
              <a:ext cx="3457992" cy="314743"/>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35100" y="86798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23</a:t>
              </a:r>
            </a:p>
          </p:txBody>
        </p:sp>
      </p:grpSp>
      <p:grpSp>
        <p:nvGrpSpPr>
          <p:cNvPr id="8" name="Group 8"/>
          <p:cNvGrpSpPr/>
          <p:nvPr/>
        </p:nvGrpSpPr>
        <p:grpSpPr>
          <a:xfrm>
            <a:off x="1028700" y="2537465"/>
            <a:ext cx="16495135" cy="5209535"/>
            <a:chOff x="0" y="0"/>
            <a:chExt cx="4344398" cy="1372059"/>
          </a:xfrm>
        </p:grpSpPr>
        <p:sp>
          <p:nvSpPr>
            <p:cNvPr id="9" name="Freeform 9"/>
            <p:cNvSpPr/>
            <p:nvPr/>
          </p:nvSpPr>
          <p:spPr>
            <a:xfrm>
              <a:off x="0" y="0"/>
              <a:ext cx="4344398" cy="1372058"/>
            </a:xfrm>
            <a:custGeom>
              <a:avLst/>
              <a:gdLst/>
              <a:ahLst/>
              <a:cxnLst/>
              <a:rect l="l" t="t" r="r" b="b"/>
              <a:pathLst>
                <a:path w="4344398" h="1372058">
                  <a:moveTo>
                    <a:pt x="14550" y="0"/>
                  </a:moveTo>
                  <a:lnTo>
                    <a:pt x="4329848" y="0"/>
                  </a:lnTo>
                  <a:cubicBezTo>
                    <a:pt x="4333707" y="0"/>
                    <a:pt x="4337407" y="1533"/>
                    <a:pt x="4340136" y="4262"/>
                  </a:cubicBezTo>
                  <a:cubicBezTo>
                    <a:pt x="4342865" y="6990"/>
                    <a:pt x="4344398" y="10691"/>
                    <a:pt x="4344398" y="14550"/>
                  </a:cubicBezTo>
                  <a:lnTo>
                    <a:pt x="4344398" y="1357509"/>
                  </a:lnTo>
                  <a:cubicBezTo>
                    <a:pt x="4344398" y="1365544"/>
                    <a:pt x="4337884" y="1372058"/>
                    <a:pt x="4329848" y="1372058"/>
                  </a:cubicBezTo>
                  <a:lnTo>
                    <a:pt x="14550" y="1372058"/>
                  </a:lnTo>
                  <a:cubicBezTo>
                    <a:pt x="10691" y="1372058"/>
                    <a:pt x="6990" y="1370526"/>
                    <a:pt x="4262" y="1367797"/>
                  </a:cubicBezTo>
                  <a:cubicBezTo>
                    <a:pt x="1533" y="1365068"/>
                    <a:pt x="0" y="1361368"/>
                    <a:pt x="0" y="1357509"/>
                  </a:cubicBezTo>
                  <a:lnTo>
                    <a:pt x="0" y="14550"/>
                  </a:lnTo>
                  <a:cubicBezTo>
                    <a:pt x="0" y="10691"/>
                    <a:pt x="1533" y="6990"/>
                    <a:pt x="4262" y="4262"/>
                  </a:cubicBezTo>
                  <a:cubicBezTo>
                    <a:pt x="6990" y="1533"/>
                    <a:pt x="10691" y="0"/>
                    <a:pt x="14550" y="0"/>
                  </a:cubicBezTo>
                  <a:close/>
                </a:path>
              </a:pathLst>
            </a:custGeom>
            <a:solidFill>
              <a:srgbClr val="FFD659"/>
            </a:solidFill>
            <a:ln w="19050" cap="rnd">
              <a:solidFill>
                <a:srgbClr val="00B050"/>
              </a:solidFill>
              <a:prstDash val="lgDash"/>
              <a:round/>
            </a:ln>
          </p:spPr>
          <p:txBody>
            <a:bodyPr/>
            <a:lstStyle/>
            <a:p>
              <a:endParaRPr lang="en-US"/>
            </a:p>
          </p:txBody>
        </p:sp>
        <p:sp>
          <p:nvSpPr>
            <p:cNvPr id="10" name="TextBox 10"/>
            <p:cNvSpPr txBox="1"/>
            <p:nvPr/>
          </p:nvSpPr>
          <p:spPr>
            <a:xfrm>
              <a:off x="0" y="-9525"/>
              <a:ext cx="4344398" cy="1381584"/>
            </a:xfrm>
            <a:prstGeom prst="rect">
              <a:avLst/>
            </a:prstGeom>
          </p:spPr>
          <p:txBody>
            <a:bodyPr lIns="50800" tIns="50800" rIns="50800" bIns="50800" rtlCol="0" anchor="ctr"/>
            <a:lstStyle/>
            <a:p>
              <a:pPr algn="ctr">
                <a:lnSpc>
                  <a:spcPts val="2160"/>
                </a:lnSpc>
              </a:pPr>
              <a:endParaRPr/>
            </a:p>
          </p:txBody>
        </p:sp>
      </p:grpSp>
      <p:sp>
        <p:nvSpPr>
          <p:cNvPr id="11" name="Freeform 11"/>
          <p:cNvSpPr/>
          <p:nvPr/>
        </p:nvSpPr>
        <p:spPr>
          <a:xfrm>
            <a:off x="6570795" y="458522"/>
            <a:ext cx="5240528" cy="1631114"/>
          </a:xfrm>
          <a:custGeom>
            <a:avLst/>
            <a:gdLst/>
            <a:ahLst/>
            <a:cxnLst/>
            <a:rect l="l" t="t" r="r" b="b"/>
            <a:pathLst>
              <a:path w="5240528" h="1631114">
                <a:moveTo>
                  <a:pt x="0" y="0"/>
                </a:moveTo>
                <a:lnTo>
                  <a:pt x="5240528" y="0"/>
                </a:lnTo>
                <a:lnTo>
                  <a:pt x="5240528" y="1631114"/>
                </a:lnTo>
                <a:lnTo>
                  <a:pt x="0" y="1631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5824641" y="7697513"/>
            <a:ext cx="1663259" cy="831630"/>
          </a:xfrm>
          <a:custGeom>
            <a:avLst/>
            <a:gdLst/>
            <a:ahLst/>
            <a:cxnLst/>
            <a:rect l="l" t="t" r="r" b="b"/>
            <a:pathLst>
              <a:path w="1663259" h="831630">
                <a:moveTo>
                  <a:pt x="0" y="0"/>
                </a:moveTo>
                <a:lnTo>
                  <a:pt x="1663259" y="0"/>
                </a:lnTo>
                <a:lnTo>
                  <a:pt x="1663259" y="831630"/>
                </a:lnTo>
                <a:lnTo>
                  <a:pt x="0" y="831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flipH="1">
            <a:off x="675010" y="191827"/>
            <a:ext cx="1970337" cy="2345639"/>
          </a:xfrm>
          <a:custGeom>
            <a:avLst/>
            <a:gdLst/>
            <a:ahLst/>
            <a:cxnLst/>
            <a:rect l="l" t="t" r="r" b="b"/>
            <a:pathLst>
              <a:path w="1970337" h="2345639">
                <a:moveTo>
                  <a:pt x="1970336" y="0"/>
                </a:moveTo>
                <a:lnTo>
                  <a:pt x="0" y="0"/>
                </a:lnTo>
                <a:lnTo>
                  <a:pt x="0" y="2345638"/>
                </a:lnTo>
                <a:lnTo>
                  <a:pt x="1970336" y="2345638"/>
                </a:lnTo>
                <a:lnTo>
                  <a:pt x="1970336" y="0"/>
                </a:lnTo>
                <a:close/>
              </a:path>
            </a:pathLst>
          </a:custGeom>
          <a:blipFill>
            <a:blip r:embed="rId6"/>
            <a:stretch>
              <a:fillRect/>
            </a:stretch>
          </a:blipFill>
        </p:spPr>
        <p:txBody>
          <a:bodyPr/>
          <a:lstStyle/>
          <a:p>
            <a:endParaRPr lang="en-US"/>
          </a:p>
        </p:txBody>
      </p:sp>
      <p:sp>
        <p:nvSpPr>
          <p:cNvPr id="14" name="Freeform 14"/>
          <p:cNvSpPr/>
          <p:nvPr/>
        </p:nvSpPr>
        <p:spPr>
          <a:xfrm>
            <a:off x="16087813" y="-149448"/>
            <a:ext cx="1400087" cy="2563088"/>
          </a:xfrm>
          <a:custGeom>
            <a:avLst/>
            <a:gdLst/>
            <a:ahLst/>
            <a:cxnLst/>
            <a:rect l="l" t="t" r="r" b="b"/>
            <a:pathLst>
              <a:path w="1400087" h="2563088">
                <a:moveTo>
                  <a:pt x="0" y="0"/>
                </a:moveTo>
                <a:lnTo>
                  <a:pt x="1400087" y="0"/>
                </a:lnTo>
                <a:lnTo>
                  <a:pt x="1400087" y="2563088"/>
                </a:lnTo>
                <a:lnTo>
                  <a:pt x="0" y="25630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442428" flipH="1">
            <a:off x="15146379" y="7836770"/>
            <a:ext cx="505175" cy="613262"/>
          </a:xfrm>
          <a:custGeom>
            <a:avLst/>
            <a:gdLst/>
            <a:ahLst/>
            <a:cxnLst/>
            <a:rect l="l" t="t" r="r" b="b"/>
            <a:pathLst>
              <a:path w="505175" h="613262">
                <a:moveTo>
                  <a:pt x="505175" y="0"/>
                </a:moveTo>
                <a:lnTo>
                  <a:pt x="0" y="0"/>
                </a:lnTo>
                <a:lnTo>
                  <a:pt x="0" y="613263"/>
                </a:lnTo>
                <a:lnTo>
                  <a:pt x="505175" y="613263"/>
                </a:lnTo>
                <a:lnTo>
                  <a:pt x="505175" y="0"/>
                </a:lnTo>
                <a:close/>
              </a:path>
            </a:pathLst>
          </a:custGeom>
          <a:blipFill>
            <a:blip r:embed="rId9"/>
            <a:stretch>
              <a:fillRect/>
            </a:stretch>
          </a:blipFill>
        </p:spPr>
        <p:txBody>
          <a:bodyPr/>
          <a:lstStyle/>
          <a:p>
            <a:endParaRPr lang="en-US"/>
          </a:p>
        </p:txBody>
      </p:sp>
      <p:sp>
        <p:nvSpPr>
          <p:cNvPr id="16" name="TextBox 16"/>
          <p:cNvSpPr txBox="1"/>
          <p:nvPr/>
        </p:nvSpPr>
        <p:spPr>
          <a:xfrm>
            <a:off x="1213514" y="2712716"/>
            <a:ext cx="16045786" cy="4751438"/>
          </a:xfrm>
          <a:prstGeom prst="rect">
            <a:avLst/>
          </a:prstGeom>
        </p:spPr>
        <p:txBody>
          <a:bodyPr lIns="0" tIns="0" rIns="0" bIns="0" rtlCol="0" anchor="t">
            <a:spAutoFit/>
          </a:bodyPr>
          <a:lstStyle/>
          <a:p>
            <a:pPr algn="r" rtl="1">
              <a:lnSpc>
                <a:spcPts val="3741"/>
              </a:lnSpc>
            </a:pPr>
            <a:r>
              <a:rPr lang="ar-EG" sz="2295" b="1" spc="22">
                <a:solidFill>
                  <a:srgbClr val="000000"/>
                </a:solidFill>
                <a:latin typeface="Almarai Bold"/>
                <a:ea typeface="Almarai Bold"/>
                <a:cs typeface="Almarai Bold"/>
                <a:sym typeface="Almarai Bold"/>
                <a:rtl/>
              </a:rPr>
              <a:t>تمتلك ندى أحمد مشغلًا نسائيًّا للأزياء التراثية العربية، وفيما يلي العمليات التي قام بها المشغل النسائي خلال شهر فبراير </a:t>
            </a:r>
            <a:r>
              <a:rPr lang="en-US" sz="2295" b="1" spc="22">
                <a:solidFill>
                  <a:srgbClr val="000000"/>
                </a:solidFill>
                <a:latin typeface="Almarai Bold"/>
                <a:ea typeface="Almarai Bold"/>
                <a:cs typeface="Almarai Bold"/>
                <a:sym typeface="Almarai Bold"/>
              </a:rPr>
              <a:t>2025</a:t>
            </a:r>
            <a:r>
              <a:rPr lang="ar-EG" sz="2295" b="1" spc="22">
                <a:solidFill>
                  <a:srgbClr val="000000"/>
                </a:solidFill>
                <a:latin typeface="Almarai Bold"/>
                <a:ea typeface="Almarai Bold"/>
                <a:cs typeface="Almarai Bold"/>
                <a:sym typeface="Almarai Bold"/>
                <a:rtl/>
              </a:rPr>
              <a:t>م:</a:t>
            </a:r>
          </a:p>
          <a:p>
            <a:pPr algn="r" rtl="1">
              <a:lnSpc>
                <a:spcPts val="3741"/>
              </a:lnSpc>
            </a:pPr>
            <a:r>
              <a:rPr lang="en-US" sz="2295" b="1" spc="22">
                <a:solidFill>
                  <a:srgbClr val="000000"/>
                </a:solidFill>
                <a:latin typeface="Almarai Bold"/>
                <a:ea typeface="Almarai Bold"/>
                <a:cs typeface="Almarai Bold"/>
                <a:sym typeface="Almarai Bold"/>
              </a:rPr>
              <a:t>1</a:t>
            </a:r>
            <a:r>
              <a:rPr lang="ar-EG" sz="2295" b="1" spc="22">
                <a:solidFill>
                  <a:srgbClr val="000000"/>
                </a:solidFill>
                <a:latin typeface="Almarai Bold"/>
                <a:ea typeface="Almarai Bold"/>
                <a:cs typeface="Almarai Bold"/>
                <a:sym typeface="Almarai Bold"/>
                <a:rtl/>
              </a:rPr>
              <a:t>- في</a:t>
            </a:r>
            <a:r>
              <a:rPr lang="en-US" sz="2295" b="1" spc="22">
                <a:solidFill>
                  <a:srgbClr val="000000"/>
                </a:solidFill>
                <a:latin typeface="Almarai Bold"/>
                <a:ea typeface="Almarai Bold"/>
                <a:cs typeface="Almarai Bold"/>
                <a:sym typeface="Almarai Bold"/>
              </a:rPr>
              <a:t>1/2</a:t>
            </a:r>
            <a:r>
              <a:rPr lang="ar-EG" sz="2295" b="1" spc="22">
                <a:solidFill>
                  <a:srgbClr val="000000"/>
                </a:solidFill>
                <a:latin typeface="Almarai Bold"/>
                <a:ea typeface="Almarai Bold"/>
                <a:cs typeface="Almarai Bold"/>
                <a:sym typeface="Almarai Bold"/>
                <a:rtl/>
              </a:rPr>
              <a:t> أودعت صاحبة المشروع مبلغ </a:t>
            </a:r>
            <a:r>
              <a:rPr lang="en-US" sz="2295" b="1" spc="22">
                <a:solidFill>
                  <a:srgbClr val="000000"/>
                </a:solidFill>
                <a:latin typeface="Almarai Bold"/>
                <a:ea typeface="Almarai Bold"/>
                <a:cs typeface="Almarai Bold"/>
                <a:sym typeface="Almarai Bold"/>
              </a:rPr>
              <a:t>100,000</a:t>
            </a:r>
            <a:r>
              <a:rPr lang="ar-EG" sz="2295" b="1" spc="22">
                <a:solidFill>
                  <a:srgbClr val="000000"/>
                </a:solidFill>
                <a:latin typeface="Almarai Bold"/>
                <a:ea typeface="Almarai Bold"/>
                <a:cs typeface="Almarai Bold"/>
                <a:sym typeface="Almarai Bold"/>
                <a:rtl/>
              </a:rPr>
              <a:t> دولار في حـساب جاري بالبنك كرأس مال. </a:t>
            </a:r>
          </a:p>
          <a:p>
            <a:pPr algn="r" rtl="1">
              <a:lnSpc>
                <a:spcPts val="3741"/>
              </a:lnSpc>
            </a:pPr>
            <a:r>
              <a:rPr lang="en-US" sz="2295" b="1" spc="22">
                <a:solidFill>
                  <a:srgbClr val="000000"/>
                </a:solidFill>
                <a:latin typeface="Almarai Bold"/>
                <a:ea typeface="Almarai Bold"/>
                <a:cs typeface="Almarai Bold"/>
                <a:sym typeface="Almarai Bold"/>
              </a:rPr>
              <a:t>2</a:t>
            </a:r>
            <a:r>
              <a:rPr lang="ar-EG" sz="2295" b="1" spc="22">
                <a:solidFill>
                  <a:srgbClr val="000000"/>
                </a:solidFill>
                <a:latin typeface="Almarai Bold"/>
                <a:ea typeface="Almarai Bold"/>
                <a:cs typeface="Almarai Bold"/>
                <a:sym typeface="Almarai Bold"/>
                <a:rtl/>
              </a:rPr>
              <a:t>- في </a:t>
            </a:r>
            <a:r>
              <a:rPr lang="en-US" sz="2295" b="1" spc="22">
                <a:solidFill>
                  <a:srgbClr val="000000"/>
                </a:solidFill>
                <a:latin typeface="Almarai Bold"/>
                <a:ea typeface="Almarai Bold"/>
                <a:cs typeface="Almarai Bold"/>
                <a:sym typeface="Almarai Bold"/>
              </a:rPr>
              <a:t>2/2</a:t>
            </a:r>
            <a:r>
              <a:rPr lang="ar-EG" sz="2295" b="1" spc="22">
                <a:solidFill>
                  <a:srgbClr val="000000"/>
                </a:solidFill>
                <a:latin typeface="Almarai Bold"/>
                <a:ea typeface="Almarai Bold"/>
                <a:cs typeface="Almarai Bold"/>
                <a:sym typeface="Almarai Bold"/>
                <a:rtl/>
              </a:rPr>
              <a:t> تم إيداع مبلغ </a:t>
            </a:r>
            <a:r>
              <a:rPr lang="en-US" sz="2295" b="1" spc="22">
                <a:solidFill>
                  <a:srgbClr val="000000"/>
                </a:solidFill>
                <a:latin typeface="Almarai Bold"/>
                <a:ea typeface="Almarai Bold"/>
                <a:cs typeface="Almarai Bold"/>
                <a:sym typeface="Almarai Bold"/>
              </a:rPr>
              <a:t>100,000</a:t>
            </a:r>
            <a:r>
              <a:rPr lang="ar-EG" sz="2295" b="1" spc="22">
                <a:solidFill>
                  <a:srgbClr val="000000"/>
                </a:solidFill>
                <a:latin typeface="Almarai Bold"/>
                <a:ea typeface="Almarai Bold"/>
                <a:cs typeface="Almarai Bold"/>
                <a:sym typeface="Almarai Bold"/>
                <a:rtl/>
              </a:rPr>
              <a:t> دولار في خزينة المشروع.</a:t>
            </a:r>
          </a:p>
          <a:p>
            <a:pPr algn="r" rtl="1">
              <a:lnSpc>
                <a:spcPts val="3741"/>
              </a:lnSpc>
            </a:pPr>
            <a:r>
              <a:rPr lang="en-US" sz="2295" b="1" spc="22">
                <a:solidFill>
                  <a:srgbClr val="000000"/>
                </a:solidFill>
                <a:latin typeface="Almarai Bold"/>
                <a:ea typeface="Almarai Bold"/>
                <a:cs typeface="Almarai Bold"/>
                <a:sym typeface="Almarai Bold"/>
              </a:rPr>
              <a:t>3</a:t>
            </a:r>
            <a:r>
              <a:rPr lang="ar-EG" sz="2295" b="1" spc="22">
                <a:solidFill>
                  <a:srgbClr val="000000"/>
                </a:solidFill>
                <a:latin typeface="Almarai Bold"/>
                <a:ea typeface="Almarai Bold"/>
                <a:cs typeface="Almarai Bold"/>
                <a:sym typeface="Almarai Bold"/>
                <a:rtl/>
              </a:rPr>
              <a:t>- في </a:t>
            </a:r>
            <a:r>
              <a:rPr lang="en-US" sz="2295" b="1" spc="22">
                <a:solidFill>
                  <a:srgbClr val="000000"/>
                </a:solidFill>
                <a:latin typeface="Almarai Bold"/>
                <a:ea typeface="Almarai Bold"/>
                <a:cs typeface="Almarai Bold"/>
                <a:sym typeface="Almarai Bold"/>
              </a:rPr>
              <a:t>4/2</a:t>
            </a:r>
            <a:r>
              <a:rPr lang="ar-EG" sz="2295" b="1" spc="22">
                <a:solidFill>
                  <a:srgbClr val="000000"/>
                </a:solidFill>
                <a:latin typeface="Almarai Bold"/>
                <a:ea typeface="Almarai Bold"/>
                <a:cs typeface="Almarai Bold"/>
                <a:sym typeface="Almarai Bold"/>
                <a:rtl/>
              </a:rPr>
              <a:t> تم شراء آلات ومعدات المشغل نقدًا بمبلغ </a:t>
            </a:r>
            <a:r>
              <a:rPr lang="en-US" sz="2295" b="1" spc="22">
                <a:solidFill>
                  <a:srgbClr val="000000"/>
                </a:solidFill>
                <a:latin typeface="Almarai Bold"/>
                <a:ea typeface="Almarai Bold"/>
                <a:cs typeface="Almarai Bold"/>
                <a:sym typeface="Almarai Bold"/>
              </a:rPr>
              <a:t>80,000</a:t>
            </a:r>
            <a:r>
              <a:rPr lang="ar-EG" sz="2295" b="1" spc="22">
                <a:solidFill>
                  <a:srgbClr val="000000"/>
                </a:solidFill>
                <a:latin typeface="Almarai Bold"/>
                <a:ea typeface="Almarai Bold"/>
                <a:cs typeface="Almarai Bold"/>
                <a:sym typeface="Almarai Bold"/>
                <a:rtl/>
              </a:rPr>
              <a:t> دولار.</a:t>
            </a:r>
          </a:p>
          <a:p>
            <a:pPr algn="r" rtl="1">
              <a:lnSpc>
                <a:spcPts val="3741"/>
              </a:lnSpc>
            </a:pPr>
            <a:r>
              <a:rPr lang="en-US" sz="2295" b="1" spc="22">
                <a:solidFill>
                  <a:srgbClr val="000000"/>
                </a:solidFill>
                <a:latin typeface="Almarai Bold"/>
                <a:ea typeface="Almarai Bold"/>
                <a:cs typeface="Almarai Bold"/>
                <a:sym typeface="Almarai Bold"/>
              </a:rPr>
              <a:t>4</a:t>
            </a:r>
            <a:r>
              <a:rPr lang="ar-EG" sz="2295" b="1" spc="22">
                <a:solidFill>
                  <a:srgbClr val="000000"/>
                </a:solidFill>
                <a:latin typeface="Almarai Bold"/>
                <a:ea typeface="Almarai Bold"/>
                <a:cs typeface="Almarai Bold"/>
                <a:sym typeface="Almarai Bold"/>
                <a:rtl/>
              </a:rPr>
              <a:t>- في </a:t>
            </a:r>
            <a:r>
              <a:rPr lang="en-US" sz="2295" b="1" spc="22">
                <a:solidFill>
                  <a:srgbClr val="000000"/>
                </a:solidFill>
                <a:latin typeface="Almarai Bold"/>
                <a:ea typeface="Almarai Bold"/>
                <a:cs typeface="Almarai Bold"/>
                <a:sym typeface="Almarai Bold"/>
              </a:rPr>
              <a:t>8</a:t>
            </a:r>
            <a:r>
              <a:rPr lang="ar-EG" sz="2295" b="1" spc="22">
                <a:solidFill>
                  <a:srgbClr val="000000"/>
                </a:solidFill>
                <a:latin typeface="Almarai Bold"/>
                <a:ea typeface="Almarai Bold"/>
                <a:cs typeface="Almarai Bold"/>
                <a:sym typeface="Almarai Bold"/>
                <a:rtl/>
              </a:rPr>
              <a:t>/ </a:t>
            </a:r>
            <a:r>
              <a:rPr lang="en-US" sz="2295" b="1" spc="22">
                <a:solidFill>
                  <a:srgbClr val="000000"/>
                </a:solidFill>
                <a:latin typeface="Almarai Bold"/>
                <a:ea typeface="Almarai Bold"/>
                <a:cs typeface="Almarai Bold"/>
                <a:sym typeface="Almarai Bold"/>
              </a:rPr>
              <a:t>2</a:t>
            </a:r>
            <a:r>
              <a:rPr lang="ar-EG" sz="2295" b="1" spc="22">
                <a:solidFill>
                  <a:srgbClr val="000000"/>
                </a:solidFill>
                <a:latin typeface="Almarai Bold"/>
                <a:ea typeface="Almarai Bold"/>
                <a:cs typeface="Almarai Bold"/>
                <a:sym typeface="Almarai Bold"/>
                <a:rtl/>
              </a:rPr>
              <a:t> اشترت أثاثًا بمبلغ </a:t>
            </a:r>
            <a:r>
              <a:rPr lang="en-US" sz="2295" b="1" spc="22">
                <a:solidFill>
                  <a:srgbClr val="000000"/>
                </a:solidFill>
                <a:latin typeface="Almarai Bold"/>
                <a:ea typeface="Almarai Bold"/>
                <a:cs typeface="Almarai Bold"/>
                <a:sym typeface="Almarai Bold"/>
              </a:rPr>
              <a:t>30,000</a:t>
            </a:r>
            <a:r>
              <a:rPr lang="ar-EG" sz="2295" b="1" spc="22">
                <a:solidFill>
                  <a:srgbClr val="000000"/>
                </a:solidFill>
                <a:latin typeface="Almarai Bold"/>
                <a:ea typeface="Almarai Bold"/>
                <a:cs typeface="Almarai Bold"/>
                <a:sym typeface="Almarai Bold"/>
                <a:rtl/>
              </a:rPr>
              <a:t> دولار من مفروشات العبداللطيف، حيث سددت ثلث المبلغ بشيك والباقي بالأجل (أو على الحساب). </a:t>
            </a:r>
          </a:p>
          <a:p>
            <a:pPr algn="r" rtl="1">
              <a:lnSpc>
                <a:spcPts val="3741"/>
              </a:lnSpc>
            </a:pPr>
            <a:r>
              <a:rPr lang="en-US" sz="2295" b="1" spc="22">
                <a:solidFill>
                  <a:srgbClr val="000000"/>
                </a:solidFill>
                <a:latin typeface="Almarai Bold"/>
                <a:ea typeface="Almarai Bold"/>
                <a:cs typeface="Almarai Bold"/>
                <a:sym typeface="Almarai Bold"/>
              </a:rPr>
              <a:t>5</a:t>
            </a:r>
            <a:r>
              <a:rPr lang="ar-EG" sz="2295" b="1" spc="22">
                <a:solidFill>
                  <a:srgbClr val="000000"/>
                </a:solidFill>
                <a:latin typeface="Almarai Bold"/>
                <a:ea typeface="Almarai Bold"/>
                <a:cs typeface="Almarai Bold"/>
                <a:sym typeface="Almarai Bold"/>
                <a:rtl/>
              </a:rPr>
              <a:t>- في </a:t>
            </a:r>
            <a:r>
              <a:rPr lang="en-US" sz="2295" b="1" spc="22">
                <a:solidFill>
                  <a:srgbClr val="000000"/>
                </a:solidFill>
                <a:latin typeface="Almarai Bold"/>
                <a:ea typeface="Almarai Bold"/>
                <a:cs typeface="Almarai Bold"/>
                <a:sym typeface="Almarai Bold"/>
              </a:rPr>
              <a:t>12/2</a:t>
            </a:r>
            <a:r>
              <a:rPr lang="ar-EG" sz="2295" b="1" spc="22">
                <a:solidFill>
                  <a:srgbClr val="000000"/>
                </a:solidFill>
                <a:latin typeface="Almarai Bold"/>
                <a:ea typeface="Almarai Bold"/>
                <a:cs typeface="Almarai Bold"/>
                <a:sym typeface="Almarai Bold"/>
                <a:rtl/>
              </a:rPr>
              <a:t> اشترت خيوطًا وتسهيلات أخرى بمبلغ </a:t>
            </a:r>
            <a:r>
              <a:rPr lang="en-US" sz="2295" b="1" spc="22">
                <a:solidFill>
                  <a:srgbClr val="000000"/>
                </a:solidFill>
                <a:latin typeface="Almarai Bold"/>
                <a:ea typeface="Almarai Bold"/>
                <a:cs typeface="Almarai Bold"/>
                <a:sym typeface="Almarai Bold"/>
              </a:rPr>
              <a:t>5000</a:t>
            </a:r>
            <a:r>
              <a:rPr lang="ar-EG" sz="2295" b="1" spc="22">
                <a:solidFill>
                  <a:srgbClr val="000000"/>
                </a:solidFill>
                <a:latin typeface="Almarai Bold"/>
                <a:ea typeface="Almarai Bold"/>
                <a:cs typeface="Almarai Bold"/>
                <a:sym typeface="Almarai Bold"/>
                <a:rtl/>
              </a:rPr>
              <a:t>دولار نقدًا.</a:t>
            </a:r>
          </a:p>
          <a:p>
            <a:pPr algn="r" rtl="1">
              <a:lnSpc>
                <a:spcPts val="3741"/>
              </a:lnSpc>
            </a:pPr>
            <a:r>
              <a:rPr lang="en-US" sz="2295" b="1" spc="22">
                <a:solidFill>
                  <a:srgbClr val="000000"/>
                </a:solidFill>
                <a:latin typeface="Almarai Bold"/>
                <a:ea typeface="Almarai Bold"/>
                <a:cs typeface="Almarai Bold"/>
                <a:sym typeface="Almarai Bold"/>
              </a:rPr>
              <a:t>6</a:t>
            </a:r>
            <a:r>
              <a:rPr lang="ar-EG" sz="2295" b="1" spc="22">
                <a:solidFill>
                  <a:srgbClr val="000000"/>
                </a:solidFill>
                <a:latin typeface="Almarai Bold"/>
                <a:ea typeface="Almarai Bold"/>
                <a:cs typeface="Almarai Bold"/>
                <a:sym typeface="Almarai Bold"/>
                <a:rtl/>
              </a:rPr>
              <a:t>- في </a:t>
            </a:r>
            <a:r>
              <a:rPr lang="en-US" sz="2295" b="1" spc="22">
                <a:solidFill>
                  <a:srgbClr val="000000"/>
                </a:solidFill>
                <a:latin typeface="Almarai Bold"/>
                <a:ea typeface="Almarai Bold"/>
                <a:cs typeface="Almarai Bold"/>
                <a:sym typeface="Almarai Bold"/>
              </a:rPr>
              <a:t>25/2</a:t>
            </a:r>
            <a:r>
              <a:rPr lang="ar-EG" sz="2295" b="1" spc="22">
                <a:solidFill>
                  <a:srgbClr val="000000"/>
                </a:solidFill>
                <a:latin typeface="Almarai Bold"/>
                <a:ea typeface="Almarai Bold"/>
                <a:cs typeface="Almarai Bold"/>
                <a:sym typeface="Almarai Bold"/>
                <a:rtl/>
              </a:rPr>
              <a:t> أدت المنشأة بعض خدمات التشغيل والخياطة للعميلة نورة، بمبلغ </a:t>
            </a:r>
            <a:r>
              <a:rPr lang="en-US" sz="2295" b="1" spc="22">
                <a:solidFill>
                  <a:srgbClr val="000000"/>
                </a:solidFill>
                <a:latin typeface="Almarai Bold"/>
                <a:ea typeface="Almarai Bold"/>
                <a:cs typeface="Almarai Bold"/>
                <a:sym typeface="Almarai Bold"/>
              </a:rPr>
              <a:t>50,000</a:t>
            </a:r>
            <a:r>
              <a:rPr lang="ar-EG" sz="2295" b="1" spc="22">
                <a:solidFill>
                  <a:srgbClr val="000000"/>
                </a:solidFill>
                <a:latin typeface="Almarai Bold"/>
                <a:ea typeface="Almarai Bold"/>
                <a:cs typeface="Almarai Bold"/>
                <a:sym typeface="Almarai Bold"/>
                <a:rtl/>
              </a:rPr>
              <a:t> دولار منها </a:t>
            </a:r>
            <a:r>
              <a:rPr lang="en-US" sz="2295" b="1" spc="22">
                <a:solidFill>
                  <a:srgbClr val="000000"/>
                </a:solidFill>
                <a:latin typeface="Almarai Bold"/>
                <a:ea typeface="Almarai Bold"/>
                <a:cs typeface="Almarai Bold"/>
                <a:sym typeface="Almarai Bold"/>
              </a:rPr>
              <a:t>30,000</a:t>
            </a:r>
            <a:r>
              <a:rPr lang="ar-EG" sz="2295" b="1" spc="22">
                <a:solidFill>
                  <a:srgbClr val="000000"/>
                </a:solidFill>
                <a:latin typeface="Almarai Bold"/>
                <a:ea typeface="Almarai Bold"/>
                <a:cs typeface="Almarai Bold"/>
                <a:sym typeface="Almarai Bold"/>
                <a:rtl/>
              </a:rPr>
              <a:t> نقدًا والباقي بالأجل.</a:t>
            </a:r>
          </a:p>
          <a:p>
            <a:pPr algn="r" rtl="1">
              <a:lnSpc>
                <a:spcPts val="3741"/>
              </a:lnSpc>
            </a:pPr>
            <a:r>
              <a:rPr lang="en-US" sz="2295" b="1" spc="22">
                <a:solidFill>
                  <a:srgbClr val="000000"/>
                </a:solidFill>
                <a:latin typeface="Almarai Bold"/>
                <a:ea typeface="Almarai Bold"/>
                <a:cs typeface="Almarai Bold"/>
                <a:sym typeface="Almarai Bold"/>
              </a:rPr>
              <a:t>7</a:t>
            </a:r>
            <a:r>
              <a:rPr lang="ar-EG" sz="2295" b="1" spc="22">
                <a:solidFill>
                  <a:srgbClr val="000000"/>
                </a:solidFill>
                <a:latin typeface="Almarai Bold"/>
                <a:ea typeface="Almarai Bold"/>
                <a:cs typeface="Almarai Bold"/>
                <a:sym typeface="Almarai Bold"/>
                <a:rtl/>
              </a:rPr>
              <a:t>- في </a:t>
            </a:r>
            <a:r>
              <a:rPr lang="en-US" sz="2295" b="1" spc="22">
                <a:solidFill>
                  <a:srgbClr val="000000"/>
                </a:solidFill>
                <a:latin typeface="Almarai Bold"/>
                <a:ea typeface="Almarai Bold"/>
                <a:cs typeface="Almarai Bold"/>
                <a:sym typeface="Almarai Bold"/>
              </a:rPr>
              <a:t>28/2</a:t>
            </a:r>
            <a:r>
              <a:rPr lang="ar-EG" sz="2295" b="1" spc="22">
                <a:solidFill>
                  <a:srgbClr val="000000"/>
                </a:solidFill>
                <a:latin typeface="Almarai Bold"/>
                <a:ea typeface="Almarai Bold"/>
                <a:cs typeface="Almarai Bold"/>
                <a:sym typeface="Almarai Bold"/>
                <a:rtl/>
              </a:rPr>
              <a:t> سددت رواتب الموظفين عن الشهر وقدرها </a:t>
            </a:r>
            <a:r>
              <a:rPr lang="en-US" sz="2295" b="1" spc="22">
                <a:solidFill>
                  <a:srgbClr val="000000"/>
                </a:solidFill>
                <a:latin typeface="Almarai Bold"/>
                <a:ea typeface="Almarai Bold"/>
                <a:cs typeface="Almarai Bold"/>
                <a:sym typeface="Almarai Bold"/>
              </a:rPr>
              <a:t>10,000</a:t>
            </a:r>
            <a:r>
              <a:rPr lang="ar-EG" sz="2295" b="1" spc="22">
                <a:solidFill>
                  <a:srgbClr val="000000"/>
                </a:solidFill>
                <a:latin typeface="Almarai Bold"/>
                <a:ea typeface="Almarai Bold"/>
                <a:cs typeface="Almarai Bold"/>
                <a:sym typeface="Almarai Bold"/>
                <a:rtl/>
              </a:rPr>
              <a:t> دولار نقدًا.</a:t>
            </a:r>
          </a:p>
          <a:p>
            <a:pPr algn="r" rtl="1">
              <a:lnSpc>
                <a:spcPts val="3741"/>
              </a:lnSpc>
            </a:pPr>
            <a:r>
              <a:rPr lang="en-US" sz="2295" b="1" spc="23">
                <a:solidFill>
                  <a:srgbClr val="000000"/>
                </a:solidFill>
                <a:latin typeface="Almarai Bold"/>
                <a:ea typeface="Almarai Bold"/>
                <a:cs typeface="Almarai Bold"/>
                <a:sym typeface="Almarai Bold"/>
              </a:rPr>
              <a:t>8</a:t>
            </a:r>
            <a:r>
              <a:rPr lang="ar-EG" sz="2295" b="1" spc="23">
                <a:solidFill>
                  <a:srgbClr val="000000"/>
                </a:solidFill>
                <a:latin typeface="Almarai Bold"/>
                <a:ea typeface="Almarai Bold"/>
                <a:cs typeface="Almarai Bold"/>
                <a:sym typeface="Almarai Bold"/>
                <a:rtl/>
              </a:rPr>
              <a:t>- في </a:t>
            </a:r>
            <a:r>
              <a:rPr lang="en-US" sz="2295" b="1" spc="23">
                <a:solidFill>
                  <a:srgbClr val="000000"/>
                </a:solidFill>
                <a:latin typeface="Almarai Bold"/>
                <a:ea typeface="Almarai Bold"/>
                <a:cs typeface="Almarai Bold"/>
                <a:sym typeface="Almarai Bold"/>
              </a:rPr>
              <a:t>30/2</a:t>
            </a:r>
            <a:r>
              <a:rPr lang="ar-EG" sz="2295" b="1" spc="23">
                <a:solidFill>
                  <a:srgbClr val="000000"/>
                </a:solidFill>
                <a:latin typeface="Almarai Bold"/>
                <a:ea typeface="Almarai Bold"/>
                <a:cs typeface="Almarai Bold"/>
                <a:sym typeface="Almarai Bold"/>
                <a:rtl/>
              </a:rPr>
              <a:t> أن الخيوط والتسهيلات غير المستنفذة قدرها </a:t>
            </a:r>
            <a:r>
              <a:rPr lang="en-US" sz="2295" b="1" spc="23">
                <a:solidFill>
                  <a:srgbClr val="000000"/>
                </a:solidFill>
                <a:latin typeface="Almarai Bold"/>
                <a:ea typeface="Almarai Bold"/>
                <a:cs typeface="Almarai Bold"/>
                <a:sym typeface="Almarai Bold"/>
              </a:rPr>
              <a:t>3000</a:t>
            </a:r>
            <a:r>
              <a:rPr lang="ar-EG" sz="2295" b="1" spc="23">
                <a:solidFill>
                  <a:srgbClr val="000000"/>
                </a:solidFill>
                <a:latin typeface="Almarai Bold"/>
                <a:ea typeface="Almarai Bold"/>
                <a:cs typeface="Almarai Bold"/>
                <a:sym typeface="Almarai Bold"/>
                <a:rtl/>
              </a:rPr>
              <a:t> دولار.</a:t>
            </a:r>
          </a:p>
        </p:txBody>
      </p:sp>
      <p:sp>
        <p:nvSpPr>
          <p:cNvPr id="17" name="TextBox 17"/>
          <p:cNvSpPr txBox="1"/>
          <p:nvPr/>
        </p:nvSpPr>
        <p:spPr>
          <a:xfrm>
            <a:off x="2008055" y="9446649"/>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7015262" y="1019175"/>
            <a:ext cx="4919651" cy="660715"/>
          </a:xfrm>
          <a:prstGeom prst="rect">
            <a:avLst/>
          </a:prstGeom>
        </p:spPr>
        <p:txBody>
          <a:bodyPr lIns="0" tIns="0" rIns="0" bIns="0" rtlCol="0" anchor="t">
            <a:spAutoFit/>
          </a:bodyPr>
          <a:lstStyle/>
          <a:p>
            <a:pPr algn="ctr" rtl="1">
              <a:lnSpc>
                <a:spcPts val="5078"/>
              </a:lnSpc>
            </a:pPr>
            <a:r>
              <a:rPr lang="ar-EG" sz="4232" b="1">
                <a:solidFill>
                  <a:srgbClr val="000000"/>
                </a:solidFill>
                <a:latin typeface="Almarai Bold"/>
                <a:ea typeface="Almarai Bold"/>
                <a:cs typeface="Almarai Bold"/>
                <a:sym typeface="Almarai Bold"/>
                <a:rtl/>
              </a:rPr>
              <a:t>تمرين</a:t>
            </a:r>
          </a:p>
        </p:txBody>
      </p:sp>
      <p:sp>
        <p:nvSpPr>
          <p:cNvPr id="19" name="TextBox 19"/>
          <p:cNvSpPr txBox="1"/>
          <p:nvPr/>
        </p:nvSpPr>
        <p:spPr>
          <a:xfrm>
            <a:off x="9096375" y="8072643"/>
            <a:ext cx="5768173" cy="941438"/>
          </a:xfrm>
          <a:prstGeom prst="rect">
            <a:avLst/>
          </a:prstGeom>
        </p:spPr>
        <p:txBody>
          <a:bodyPr lIns="0" tIns="0" rIns="0" bIns="0" rtlCol="0" anchor="t">
            <a:spAutoFit/>
          </a:bodyPr>
          <a:lstStyle/>
          <a:p>
            <a:pPr algn="r" rtl="1">
              <a:lnSpc>
                <a:spcPts val="3741"/>
              </a:lnSpc>
            </a:pPr>
            <a:r>
              <a:rPr lang="en-US" sz="2295" b="1" spc="22">
                <a:solidFill>
                  <a:srgbClr val="000000"/>
                </a:solidFill>
                <a:latin typeface="Almarai Bold"/>
                <a:ea typeface="Almarai Bold"/>
                <a:cs typeface="Almarai Bold"/>
                <a:sym typeface="Almarai Bold"/>
              </a:rPr>
              <a:t>1</a:t>
            </a:r>
            <a:r>
              <a:rPr lang="ar-EG" sz="2295" b="1" spc="22">
                <a:solidFill>
                  <a:srgbClr val="000000"/>
                </a:solidFill>
                <a:latin typeface="Almarai Bold"/>
                <a:ea typeface="Almarai Bold"/>
                <a:cs typeface="Almarai Bold"/>
                <a:sym typeface="Almarai Bold"/>
                <a:rtl/>
              </a:rPr>
              <a:t>. التسجيل بدفتر اليومية العامة للمشغل.</a:t>
            </a:r>
          </a:p>
          <a:p>
            <a:pPr algn="r" rtl="1">
              <a:lnSpc>
                <a:spcPts val="3741"/>
              </a:lnSpc>
            </a:pPr>
            <a:r>
              <a:rPr lang="en-US" sz="2295" spc="23">
                <a:solidFill>
                  <a:srgbClr val="000000"/>
                </a:solidFill>
                <a:latin typeface="Almarai"/>
                <a:ea typeface="Almarai"/>
                <a:cs typeface="Almarai"/>
                <a:sym typeface="Almarai"/>
              </a:rPr>
              <a:t>2</a:t>
            </a:r>
            <a:r>
              <a:rPr lang="ar-EG" sz="2295" spc="23">
                <a:solidFill>
                  <a:srgbClr val="000000"/>
                </a:solidFill>
                <a:latin typeface="Almarai"/>
                <a:ea typeface="Almarai"/>
                <a:cs typeface="Almarai"/>
                <a:sym typeface="Almarai"/>
                <a:rtl/>
              </a:rPr>
              <a:t>. </a:t>
            </a:r>
            <a:r>
              <a:rPr lang="ar-EG" sz="2295" b="1" spc="23">
                <a:solidFill>
                  <a:srgbClr val="000000"/>
                </a:solidFill>
                <a:latin typeface="Almarai Bold"/>
                <a:ea typeface="Almarai Bold"/>
                <a:cs typeface="Almarai Bold"/>
                <a:sym typeface="Almarai Bold"/>
                <a:rtl/>
              </a:rPr>
              <a:t>الترحيل إلى دفتر الأستاذ العام.</a:t>
            </a:r>
          </a:p>
        </p:txBody>
      </p:sp>
      <p:sp>
        <p:nvSpPr>
          <p:cNvPr id="20" name="TextBox 20"/>
          <p:cNvSpPr txBox="1"/>
          <p:nvPr/>
        </p:nvSpPr>
        <p:spPr>
          <a:xfrm>
            <a:off x="2451971" y="8099425"/>
            <a:ext cx="6387583" cy="941438"/>
          </a:xfrm>
          <a:prstGeom prst="rect">
            <a:avLst/>
          </a:prstGeom>
        </p:spPr>
        <p:txBody>
          <a:bodyPr lIns="0" tIns="0" rIns="0" bIns="0" rtlCol="0" anchor="t">
            <a:spAutoFit/>
          </a:bodyPr>
          <a:lstStyle/>
          <a:p>
            <a:pPr algn="r" rtl="1">
              <a:lnSpc>
                <a:spcPts val="3741"/>
              </a:lnSpc>
            </a:pPr>
            <a:r>
              <a:rPr lang="en-US" sz="2295" b="1" spc="22">
                <a:solidFill>
                  <a:srgbClr val="000000"/>
                </a:solidFill>
                <a:latin typeface="Almarai Bold"/>
                <a:ea typeface="Almarai Bold"/>
                <a:cs typeface="Almarai Bold"/>
                <a:sym typeface="Almarai Bold"/>
              </a:rPr>
              <a:t>3</a:t>
            </a:r>
            <a:r>
              <a:rPr lang="ar-EG" sz="2295" b="1" spc="22">
                <a:solidFill>
                  <a:srgbClr val="000000"/>
                </a:solidFill>
                <a:latin typeface="Almarai Bold"/>
                <a:ea typeface="Almarai Bold"/>
                <a:cs typeface="Almarai Bold"/>
                <a:sym typeface="Almarai Bold"/>
                <a:rtl/>
              </a:rPr>
              <a:t>. ترصيد الحسابات.</a:t>
            </a:r>
          </a:p>
          <a:p>
            <a:pPr algn="r" rtl="1">
              <a:lnSpc>
                <a:spcPts val="3741"/>
              </a:lnSpc>
            </a:pPr>
            <a:r>
              <a:rPr lang="en-US" sz="2295" spc="23">
                <a:solidFill>
                  <a:srgbClr val="000000"/>
                </a:solidFill>
                <a:latin typeface="Almarai"/>
                <a:ea typeface="Almarai"/>
                <a:cs typeface="Almarai"/>
                <a:sym typeface="Almarai"/>
              </a:rPr>
              <a:t>4</a:t>
            </a:r>
            <a:r>
              <a:rPr lang="ar-EG" sz="2295" spc="23">
                <a:solidFill>
                  <a:srgbClr val="000000"/>
                </a:solidFill>
                <a:latin typeface="Almarai"/>
                <a:ea typeface="Almarai"/>
                <a:cs typeface="Almarai"/>
                <a:sym typeface="Almarai"/>
                <a:rtl/>
              </a:rPr>
              <a:t>. </a:t>
            </a:r>
            <a:r>
              <a:rPr lang="ar-EG" sz="2295" b="1" spc="23">
                <a:solidFill>
                  <a:srgbClr val="000000"/>
                </a:solidFill>
                <a:latin typeface="Almarai Bold"/>
                <a:ea typeface="Almarai Bold"/>
                <a:cs typeface="Almarai Bold"/>
                <a:sym typeface="Almarai Bold"/>
                <a:rtl/>
              </a:rPr>
              <a:t>إعداد ميزان المراجعة للمشغل في </a:t>
            </a:r>
            <a:r>
              <a:rPr lang="en-US" sz="2295" b="1" spc="23">
                <a:solidFill>
                  <a:srgbClr val="000000"/>
                </a:solidFill>
                <a:latin typeface="Almarai Bold"/>
                <a:ea typeface="Almarai Bold"/>
                <a:cs typeface="Almarai Bold"/>
                <a:sym typeface="Almarai Bold"/>
              </a:rPr>
              <a:t>28/2/2026</a:t>
            </a:r>
          </a:p>
        </p:txBody>
      </p:sp>
      <p:sp>
        <p:nvSpPr>
          <p:cNvPr id="21" name="TextBox 21"/>
          <p:cNvSpPr txBox="1"/>
          <p:nvPr/>
        </p:nvSpPr>
        <p:spPr>
          <a:xfrm>
            <a:off x="13568315" y="7785484"/>
            <a:ext cx="3757660" cy="482841"/>
          </a:xfrm>
          <a:prstGeom prst="rect">
            <a:avLst/>
          </a:prstGeom>
        </p:spPr>
        <p:txBody>
          <a:bodyPr lIns="0" tIns="0" rIns="0" bIns="0" rtlCol="0" anchor="t">
            <a:spAutoFit/>
          </a:bodyPr>
          <a:lstStyle/>
          <a:p>
            <a:pPr algn="r" rtl="1">
              <a:lnSpc>
                <a:spcPts val="4067"/>
              </a:lnSpc>
            </a:pPr>
            <a:r>
              <a:rPr lang="ar-EG" sz="2495" b="1" spc="25">
                <a:solidFill>
                  <a:srgbClr val="000000"/>
                </a:solidFill>
                <a:latin typeface="Almarai Bold"/>
                <a:ea typeface="Almarai Bold"/>
                <a:cs typeface="Almarai Bold"/>
                <a:sym typeface="Almarai Bold"/>
                <a:rtl/>
              </a:rPr>
              <a:t>المطلوب: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85149"/>
            <a:ext cx="14818929" cy="1628326"/>
            <a:chOff x="0" y="0"/>
            <a:chExt cx="3902928" cy="428859"/>
          </a:xfrm>
        </p:grpSpPr>
        <p:sp>
          <p:nvSpPr>
            <p:cNvPr id="10" name="Freeform 10"/>
            <p:cNvSpPr/>
            <p:nvPr/>
          </p:nvSpPr>
          <p:spPr>
            <a:xfrm>
              <a:off x="0" y="0"/>
              <a:ext cx="3902928" cy="428859"/>
            </a:xfrm>
            <a:custGeom>
              <a:avLst/>
              <a:gdLst/>
              <a:ahLst/>
              <a:cxnLst/>
              <a:rect l="l" t="t" r="r" b="b"/>
              <a:pathLst>
                <a:path w="3902928" h="428859">
                  <a:moveTo>
                    <a:pt x="16195" y="0"/>
                  </a:moveTo>
                  <a:lnTo>
                    <a:pt x="3886732" y="0"/>
                  </a:lnTo>
                  <a:cubicBezTo>
                    <a:pt x="3891028" y="0"/>
                    <a:pt x="3895147" y="1706"/>
                    <a:pt x="3898184" y="4744"/>
                  </a:cubicBezTo>
                  <a:cubicBezTo>
                    <a:pt x="3901221" y="7781"/>
                    <a:pt x="3902928" y="11900"/>
                    <a:pt x="3902928" y="16195"/>
                  </a:cubicBezTo>
                  <a:lnTo>
                    <a:pt x="3902928" y="412664"/>
                  </a:lnTo>
                  <a:cubicBezTo>
                    <a:pt x="3902928" y="416959"/>
                    <a:pt x="3901221" y="421079"/>
                    <a:pt x="3898184" y="424116"/>
                  </a:cubicBezTo>
                  <a:cubicBezTo>
                    <a:pt x="3895147" y="427153"/>
                    <a:pt x="3891028" y="428859"/>
                    <a:pt x="3886732" y="428859"/>
                  </a:cubicBezTo>
                  <a:lnTo>
                    <a:pt x="16195" y="428859"/>
                  </a:lnTo>
                  <a:cubicBezTo>
                    <a:pt x="11900" y="428859"/>
                    <a:pt x="7781" y="427153"/>
                    <a:pt x="4744" y="424116"/>
                  </a:cubicBezTo>
                  <a:cubicBezTo>
                    <a:pt x="1706" y="421079"/>
                    <a:pt x="0" y="416959"/>
                    <a:pt x="0" y="412664"/>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438384"/>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158776" y="2556894"/>
            <a:ext cx="529071" cy="737381"/>
          </a:xfrm>
          <a:custGeom>
            <a:avLst/>
            <a:gdLst/>
            <a:ahLst/>
            <a:cxnLst/>
            <a:rect l="l" t="t" r="r" b="b"/>
            <a:pathLst>
              <a:path w="529071" h="737381">
                <a:moveTo>
                  <a:pt x="0" y="0"/>
                </a:moveTo>
                <a:lnTo>
                  <a:pt x="529070" y="0"/>
                </a:lnTo>
                <a:lnTo>
                  <a:pt x="529070" y="737381"/>
                </a:lnTo>
                <a:lnTo>
                  <a:pt x="0" y="737381"/>
                </a:lnTo>
                <a:lnTo>
                  <a:pt x="0" y="0"/>
                </a:lnTo>
                <a:close/>
              </a:path>
            </a:pathLst>
          </a:custGeom>
          <a:blipFill>
            <a:blip r:embed="rId6"/>
            <a:stretch>
              <a:fillRect/>
            </a:stretch>
          </a:blipFill>
        </p:spPr>
        <p:txBody>
          <a:bodyPr/>
          <a:lstStyle/>
          <a:p>
            <a:endParaRPr lang="en-US"/>
          </a:p>
        </p:txBody>
      </p:sp>
      <p:sp>
        <p:nvSpPr>
          <p:cNvPr id="13" name="Freeform 13"/>
          <p:cNvSpPr/>
          <p:nvPr/>
        </p:nvSpPr>
        <p:spPr>
          <a:xfrm>
            <a:off x="15381317" y="5370725"/>
            <a:ext cx="972686" cy="934994"/>
          </a:xfrm>
          <a:custGeom>
            <a:avLst/>
            <a:gdLst/>
            <a:ahLst/>
            <a:cxnLst/>
            <a:rect l="l" t="t" r="r" b="b"/>
            <a:pathLst>
              <a:path w="972686" h="934994">
                <a:moveTo>
                  <a:pt x="0" y="0"/>
                </a:moveTo>
                <a:lnTo>
                  <a:pt x="972685" y="0"/>
                </a:lnTo>
                <a:lnTo>
                  <a:pt x="972685" y="934994"/>
                </a:lnTo>
                <a:lnTo>
                  <a:pt x="0" y="934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5420592" y="6496219"/>
            <a:ext cx="972686" cy="934994"/>
          </a:xfrm>
          <a:custGeom>
            <a:avLst/>
            <a:gdLst/>
            <a:ahLst/>
            <a:cxnLst/>
            <a:rect l="l" t="t" r="r" b="b"/>
            <a:pathLst>
              <a:path w="972686" h="934994">
                <a:moveTo>
                  <a:pt x="0" y="0"/>
                </a:moveTo>
                <a:lnTo>
                  <a:pt x="972685" y="0"/>
                </a:lnTo>
                <a:lnTo>
                  <a:pt x="972685" y="934994"/>
                </a:lnTo>
                <a:lnTo>
                  <a:pt x="0" y="934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5459867" y="7621713"/>
            <a:ext cx="972686" cy="934994"/>
          </a:xfrm>
          <a:custGeom>
            <a:avLst/>
            <a:gdLst/>
            <a:ahLst/>
            <a:cxnLst/>
            <a:rect l="l" t="t" r="r" b="b"/>
            <a:pathLst>
              <a:path w="972686" h="934994">
                <a:moveTo>
                  <a:pt x="0" y="0"/>
                </a:moveTo>
                <a:lnTo>
                  <a:pt x="972685" y="0"/>
                </a:lnTo>
                <a:lnTo>
                  <a:pt x="972685" y="934993"/>
                </a:lnTo>
                <a:lnTo>
                  <a:pt x="0" y="9349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flipH="1">
            <a:off x="3415942" y="4895541"/>
            <a:ext cx="3334706" cy="3557019"/>
          </a:xfrm>
          <a:custGeom>
            <a:avLst/>
            <a:gdLst/>
            <a:ahLst/>
            <a:cxnLst/>
            <a:rect l="l" t="t" r="r" b="b"/>
            <a:pathLst>
              <a:path w="3334706" h="3557019">
                <a:moveTo>
                  <a:pt x="3334706" y="0"/>
                </a:moveTo>
                <a:lnTo>
                  <a:pt x="0" y="0"/>
                </a:lnTo>
                <a:lnTo>
                  <a:pt x="0" y="3557019"/>
                </a:lnTo>
                <a:lnTo>
                  <a:pt x="3334706" y="3557019"/>
                </a:lnTo>
                <a:lnTo>
                  <a:pt x="3334706" y="0"/>
                </a:lnTo>
                <a:close/>
              </a:path>
            </a:pathLst>
          </a:custGeom>
          <a:blipFill>
            <a:blip r:embed="rId9"/>
            <a:stretch>
              <a:fillRect/>
            </a:stretch>
          </a:blipFill>
        </p:spPr>
        <p:txBody>
          <a:bodyPr/>
          <a:lstStyle/>
          <a:p>
            <a:endParaRPr lang="en-US"/>
          </a:p>
        </p:txBody>
      </p:sp>
      <p:sp>
        <p:nvSpPr>
          <p:cNvPr id="17" name="TextBox 17"/>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9" name="TextBox 19"/>
          <p:cNvSpPr txBox="1"/>
          <p:nvPr/>
        </p:nvSpPr>
        <p:spPr>
          <a:xfrm>
            <a:off x="1660221" y="3015917"/>
            <a:ext cx="14498555" cy="1497558"/>
          </a:xfrm>
          <a:prstGeom prst="rect">
            <a:avLst/>
          </a:prstGeom>
        </p:spPr>
        <p:txBody>
          <a:bodyPr lIns="0" tIns="0" rIns="0" bIns="0" rtlCol="0" anchor="t">
            <a:spAutoFit/>
          </a:bodyPr>
          <a:lstStyle/>
          <a:p>
            <a:pPr algn="r" rtl="1">
              <a:lnSpc>
                <a:spcPts val="3985"/>
              </a:lnSpc>
            </a:pPr>
            <a:r>
              <a:rPr lang="ar-EG" sz="2460" b="1" spc="24">
                <a:solidFill>
                  <a:srgbClr val="000000"/>
                </a:solidFill>
                <a:latin typeface="Almarai Bold"/>
                <a:ea typeface="Almarai Bold"/>
                <a:cs typeface="Almarai Bold"/>
                <a:sym typeface="Almarai Bold"/>
                <a:rtl/>
              </a:rPr>
              <a:t>القيادة هي توجيه الآخرين لتحقيق الأهداف. والقائد هو ذلك الشخص القادر على توجيه فريق العمل، لتنفيذ الأعمال المطلوبة. </a:t>
            </a:r>
          </a:p>
          <a:p>
            <a:pPr algn="r" rtl="1">
              <a:lnSpc>
                <a:spcPts val="3985"/>
              </a:lnSpc>
            </a:pPr>
            <a:endParaRPr lang="ar-EG" sz="2460" b="1" spc="24">
              <a:solidFill>
                <a:srgbClr val="000000"/>
              </a:solidFill>
              <a:latin typeface="Almarai Bold"/>
              <a:ea typeface="Almarai Bold"/>
              <a:cs typeface="Almarai Bold"/>
              <a:sym typeface="Almarai Bold"/>
              <a:rtl/>
            </a:endParaRPr>
          </a:p>
        </p:txBody>
      </p:sp>
      <p:sp>
        <p:nvSpPr>
          <p:cNvPr id="20" name="TextBox 20"/>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تكوين فريق العمل وقيادته</a:t>
            </a:r>
          </a:p>
        </p:txBody>
      </p:sp>
      <p:sp>
        <p:nvSpPr>
          <p:cNvPr id="21" name="TextBox 21"/>
          <p:cNvSpPr txBox="1"/>
          <p:nvPr/>
        </p:nvSpPr>
        <p:spPr>
          <a:xfrm>
            <a:off x="1894723" y="4608725"/>
            <a:ext cx="14498555" cy="478383"/>
          </a:xfrm>
          <a:prstGeom prst="rect">
            <a:avLst/>
          </a:prstGeom>
        </p:spPr>
        <p:txBody>
          <a:bodyPr lIns="0" tIns="0" rIns="0" bIns="0" rtlCol="0" anchor="t">
            <a:spAutoFit/>
          </a:bodyPr>
          <a:lstStyle/>
          <a:p>
            <a:pPr algn="r" rtl="1">
              <a:lnSpc>
                <a:spcPts val="3985"/>
              </a:lnSpc>
            </a:pPr>
            <a:r>
              <a:rPr lang="ar-EG" sz="2460" b="1" spc="25">
                <a:solidFill>
                  <a:srgbClr val="000000"/>
                </a:solidFill>
                <a:latin typeface="Almarai Bold"/>
                <a:ea typeface="Almarai Bold"/>
                <a:cs typeface="Almarai Bold"/>
                <a:sym typeface="Almarai Bold"/>
                <a:rtl/>
              </a:rPr>
              <a:t>ويجب عليه الإجابة على الأسئلة الآتية، وهي: </a:t>
            </a:r>
          </a:p>
        </p:txBody>
      </p:sp>
      <p:sp>
        <p:nvSpPr>
          <p:cNvPr id="22" name="TextBox 22"/>
          <p:cNvSpPr txBox="1"/>
          <p:nvPr/>
        </p:nvSpPr>
        <p:spPr>
          <a:xfrm>
            <a:off x="503394" y="5551405"/>
            <a:ext cx="14498555" cy="478383"/>
          </a:xfrm>
          <a:prstGeom prst="rect">
            <a:avLst/>
          </a:prstGeom>
        </p:spPr>
        <p:txBody>
          <a:bodyPr lIns="0" tIns="0" rIns="0" bIns="0" rtlCol="0" anchor="t">
            <a:spAutoFit/>
          </a:bodyPr>
          <a:lstStyle/>
          <a:p>
            <a:pPr algn="r" rtl="1">
              <a:lnSpc>
                <a:spcPts val="3985"/>
              </a:lnSpc>
            </a:pPr>
            <a:r>
              <a:rPr lang="ar-EG" sz="2460" b="1" spc="25">
                <a:solidFill>
                  <a:srgbClr val="000000"/>
                </a:solidFill>
                <a:latin typeface="Almarai Bold"/>
                <a:ea typeface="Almarai Bold"/>
                <a:cs typeface="Almarai Bold"/>
                <a:sym typeface="Almarai Bold"/>
                <a:rtl/>
              </a:rPr>
              <a:t>ما هي أهداف الفريق؟ </a:t>
            </a:r>
          </a:p>
        </p:txBody>
      </p:sp>
      <p:sp>
        <p:nvSpPr>
          <p:cNvPr id="23" name="TextBox 23"/>
          <p:cNvSpPr txBox="1"/>
          <p:nvPr/>
        </p:nvSpPr>
        <p:spPr>
          <a:xfrm>
            <a:off x="503394" y="6653831"/>
            <a:ext cx="14498555" cy="478383"/>
          </a:xfrm>
          <a:prstGeom prst="rect">
            <a:avLst/>
          </a:prstGeom>
        </p:spPr>
        <p:txBody>
          <a:bodyPr lIns="0" tIns="0" rIns="0" bIns="0" rtlCol="0" anchor="t">
            <a:spAutoFit/>
          </a:bodyPr>
          <a:lstStyle/>
          <a:p>
            <a:pPr algn="r" rtl="1">
              <a:lnSpc>
                <a:spcPts val="3985"/>
              </a:lnSpc>
            </a:pPr>
            <a:r>
              <a:rPr lang="ar-EG" sz="2460" b="1" spc="25">
                <a:solidFill>
                  <a:srgbClr val="000000"/>
                </a:solidFill>
                <a:latin typeface="Almarai Bold"/>
                <a:ea typeface="Almarai Bold"/>
                <a:cs typeface="Almarai Bold"/>
                <a:sym typeface="Almarai Bold"/>
                <a:rtl/>
              </a:rPr>
              <a:t>وكيف يمكن تحقيقها؟ </a:t>
            </a:r>
          </a:p>
        </p:txBody>
      </p:sp>
      <p:sp>
        <p:nvSpPr>
          <p:cNvPr id="24" name="TextBox 24"/>
          <p:cNvSpPr txBox="1"/>
          <p:nvPr/>
        </p:nvSpPr>
        <p:spPr>
          <a:xfrm>
            <a:off x="503394" y="7837063"/>
            <a:ext cx="14498555" cy="478383"/>
          </a:xfrm>
          <a:prstGeom prst="rect">
            <a:avLst/>
          </a:prstGeom>
        </p:spPr>
        <p:txBody>
          <a:bodyPr lIns="0" tIns="0" rIns="0" bIns="0" rtlCol="0" anchor="t">
            <a:spAutoFit/>
          </a:bodyPr>
          <a:lstStyle/>
          <a:p>
            <a:pPr algn="r" rtl="1">
              <a:lnSpc>
                <a:spcPts val="3985"/>
              </a:lnSpc>
            </a:pPr>
            <a:r>
              <a:rPr lang="ar-EG" sz="2460" b="1" spc="25">
                <a:solidFill>
                  <a:srgbClr val="000000"/>
                </a:solidFill>
                <a:latin typeface="Almarai Bold"/>
                <a:ea typeface="Almarai Bold"/>
                <a:cs typeface="Almarai Bold"/>
                <a:sym typeface="Almarai Bold"/>
                <a:rtl/>
              </a:rPr>
              <a:t>وما هو الدور المطلوب من كل فرد في الفريق؟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3802386" y="3006793"/>
            <a:ext cx="10498875" cy="5091954"/>
          </a:xfrm>
          <a:custGeom>
            <a:avLst/>
            <a:gdLst/>
            <a:ahLst/>
            <a:cxnLst/>
            <a:rect l="l" t="t" r="r" b="b"/>
            <a:pathLst>
              <a:path w="10498875" h="5091954">
                <a:moveTo>
                  <a:pt x="0" y="0"/>
                </a:moveTo>
                <a:lnTo>
                  <a:pt x="10498875" y="0"/>
                </a:lnTo>
                <a:lnTo>
                  <a:pt x="10498875" y="5091954"/>
                </a:lnTo>
                <a:lnTo>
                  <a:pt x="0" y="50919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2578119" y="4730094"/>
            <a:ext cx="301888" cy="579162"/>
          </a:xfrm>
          <a:custGeom>
            <a:avLst/>
            <a:gdLst/>
            <a:ahLst/>
            <a:cxnLst/>
            <a:rect l="l" t="t" r="r" b="b"/>
            <a:pathLst>
              <a:path w="301888" h="579162">
                <a:moveTo>
                  <a:pt x="0" y="0"/>
                </a:moveTo>
                <a:lnTo>
                  <a:pt x="301889" y="0"/>
                </a:lnTo>
                <a:lnTo>
                  <a:pt x="301889" y="579162"/>
                </a:lnTo>
                <a:lnTo>
                  <a:pt x="0" y="57916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5170287" y="4727549"/>
            <a:ext cx="399924" cy="581707"/>
          </a:xfrm>
          <a:custGeom>
            <a:avLst/>
            <a:gdLst/>
            <a:ahLst/>
            <a:cxnLst/>
            <a:rect l="l" t="t" r="r" b="b"/>
            <a:pathLst>
              <a:path w="399924" h="581707">
                <a:moveTo>
                  <a:pt x="0" y="0"/>
                </a:moveTo>
                <a:lnTo>
                  <a:pt x="399924" y="0"/>
                </a:lnTo>
                <a:lnTo>
                  <a:pt x="399924" y="581707"/>
                </a:lnTo>
                <a:lnTo>
                  <a:pt x="0" y="58170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8874794" y="4692224"/>
            <a:ext cx="379692" cy="607507"/>
          </a:xfrm>
          <a:custGeom>
            <a:avLst/>
            <a:gdLst/>
            <a:ahLst/>
            <a:cxnLst/>
            <a:rect l="l" t="t" r="r" b="b"/>
            <a:pathLst>
              <a:path w="379692" h="607507">
                <a:moveTo>
                  <a:pt x="0" y="0"/>
                </a:moveTo>
                <a:lnTo>
                  <a:pt x="379692" y="0"/>
                </a:lnTo>
                <a:lnTo>
                  <a:pt x="379692" y="607507"/>
                </a:lnTo>
                <a:lnTo>
                  <a:pt x="0" y="60750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TextBox 14"/>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أنواع القيادة</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7" name="TextBox 17"/>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تكوين فريق العمل وقيادته</a:t>
            </a:r>
          </a:p>
        </p:txBody>
      </p:sp>
      <p:sp>
        <p:nvSpPr>
          <p:cNvPr id="18" name="TextBox 18"/>
          <p:cNvSpPr txBox="1"/>
          <p:nvPr/>
        </p:nvSpPr>
        <p:spPr>
          <a:xfrm>
            <a:off x="11463977" y="6382213"/>
            <a:ext cx="25301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القيادة المتسلطة ( الديكتاتورية)</a:t>
            </a:r>
          </a:p>
        </p:txBody>
      </p:sp>
      <p:sp>
        <p:nvSpPr>
          <p:cNvPr id="19" name="TextBox 19"/>
          <p:cNvSpPr txBox="1"/>
          <p:nvPr/>
        </p:nvSpPr>
        <p:spPr>
          <a:xfrm>
            <a:off x="7882671" y="6205089"/>
            <a:ext cx="233830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القيادة الديموقراطية </a:t>
            </a:r>
          </a:p>
        </p:txBody>
      </p:sp>
      <p:sp>
        <p:nvSpPr>
          <p:cNvPr id="20" name="TextBox 20"/>
          <p:cNvSpPr txBox="1"/>
          <p:nvPr/>
        </p:nvSpPr>
        <p:spPr>
          <a:xfrm>
            <a:off x="3300803" y="6639388"/>
            <a:ext cx="4138891"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القيادة الحرة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028700" y="3865340"/>
            <a:ext cx="16230600" cy="2556320"/>
          </a:xfrm>
          <a:custGeom>
            <a:avLst/>
            <a:gdLst/>
            <a:ahLst/>
            <a:cxnLst/>
            <a:rect l="l" t="t" r="r" b="b"/>
            <a:pathLst>
              <a:path w="16230600" h="2556320">
                <a:moveTo>
                  <a:pt x="0" y="0"/>
                </a:moveTo>
                <a:lnTo>
                  <a:pt x="16230600" y="0"/>
                </a:lnTo>
                <a:lnTo>
                  <a:pt x="16230600" y="2556320"/>
                </a:lnTo>
                <a:lnTo>
                  <a:pt x="0" y="2556320"/>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عوامل نجاح قائد الفريق </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4" name="TextBox 14"/>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تكوين فريق العمل وقيادته</a:t>
            </a:r>
          </a:p>
        </p:txBody>
      </p:sp>
      <p:sp>
        <p:nvSpPr>
          <p:cNvPr id="15" name="TextBox 15"/>
          <p:cNvSpPr txBox="1"/>
          <p:nvPr/>
        </p:nvSpPr>
        <p:spPr>
          <a:xfrm>
            <a:off x="14729128" y="4863505"/>
            <a:ext cx="253017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المرونة</a:t>
            </a:r>
          </a:p>
        </p:txBody>
      </p:sp>
      <p:sp>
        <p:nvSpPr>
          <p:cNvPr id="16" name="TextBox 16"/>
          <p:cNvSpPr txBox="1"/>
          <p:nvPr/>
        </p:nvSpPr>
        <p:spPr>
          <a:xfrm>
            <a:off x="6686202" y="4710039"/>
            <a:ext cx="233830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العدالة في توزيع العمل</a:t>
            </a:r>
          </a:p>
        </p:txBody>
      </p:sp>
      <p:sp>
        <p:nvSpPr>
          <p:cNvPr id="17" name="TextBox 17"/>
          <p:cNvSpPr txBox="1"/>
          <p:nvPr/>
        </p:nvSpPr>
        <p:spPr>
          <a:xfrm>
            <a:off x="1125928" y="4644430"/>
            <a:ext cx="206944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العدالة في تحديد الأجور</a:t>
            </a:r>
          </a:p>
        </p:txBody>
      </p:sp>
      <p:sp>
        <p:nvSpPr>
          <p:cNvPr id="18" name="TextBox 18"/>
          <p:cNvSpPr txBox="1"/>
          <p:nvPr/>
        </p:nvSpPr>
        <p:spPr>
          <a:xfrm>
            <a:off x="3914143" y="4452864"/>
            <a:ext cx="2338305" cy="15070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وضع حدود للعلاقات الشخصية</a:t>
            </a:r>
          </a:p>
        </p:txBody>
      </p:sp>
      <p:sp>
        <p:nvSpPr>
          <p:cNvPr id="19" name="TextBox 19"/>
          <p:cNvSpPr txBox="1"/>
          <p:nvPr/>
        </p:nvSpPr>
        <p:spPr>
          <a:xfrm>
            <a:off x="9405506" y="4644430"/>
            <a:ext cx="233830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ساعات العمل الإضافية</a:t>
            </a:r>
          </a:p>
        </p:txBody>
      </p:sp>
      <p:sp>
        <p:nvSpPr>
          <p:cNvPr id="20" name="TextBox 20"/>
          <p:cNvSpPr txBox="1"/>
          <p:nvPr/>
        </p:nvSpPr>
        <p:spPr>
          <a:xfrm>
            <a:off x="12007841" y="4710039"/>
            <a:ext cx="233830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التدريب في مجالات متعددة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813246" y="3906135"/>
            <a:ext cx="14894398" cy="3593274"/>
          </a:xfrm>
          <a:custGeom>
            <a:avLst/>
            <a:gdLst/>
            <a:ahLst/>
            <a:cxnLst/>
            <a:rect l="l" t="t" r="r" b="b"/>
            <a:pathLst>
              <a:path w="14894398" h="3593274">
                <a:moveTo>
                  <a:pt x="0" y="0"/>
                </a:moveTo>
                <a:lnTo>
                  <a:pt x="14894399" y="0"/>
                </a:lnTo>
                <a:lnTo>
                  <a:pt x="14894399" y="3593273"/>
                </a:lnTo>
                <a:lnTo>
                  <a:pt x="0" y="3593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عوامل نجاح قائد الفريق </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4" name="TextBox 14"/>
          <p:cNvSpPr txBox="1"/>
          <p:nvPr/>
        </p:nvSpPr>
        <p:spPr>
          <a:xfrm>
            <a:off x="11743811" y="3179323"/>
            <a:ext cx="253017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تحليل الوظائف</a:t>
            </a:r>
          </a:p>
        </p:txBody>
      </p:sp>
      <p:sp>
        <p:nvSpPr>
          <p:cNvPr id="15" name="TextBox 15"/>
          <p:cNvSpPr txBox="1"/>
          <p:nvPr/>
        </p:nvSpPr>
        <p:spPr>
          <a:xfrm>
            <a:off x="13639452" y="7442258"/>
            <a:ext cx="233830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الرواتب والأجور</a:t>
            </a:r>
          </a:p>
        </p:txBody>
      </p:sp>
      <p:sp>
        <p:nvSpPr>
          <p:cNvPr id="16" name="TextBox 16"/>
          <p:cNvSpPr txBox="1"/>
          <p:nvPr/>
        </p:nvSpPr>
        <p:spPr>
          <a:xfrm>
            <a:off x="2523911" y="7527983"/>
            <a:ext cx="2069445"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تقويم الأداء</a:t>
            </a:r>
          </a:p>
        </p:txBody>
      </p:sp>
      <p:sp>
        <p:nvSpPr>
          <p:cNvPr id="17" name="TextBox 17"/>
          <p:cNvSpPr txBox="1"/>
          <p:nvPr/>
        </p:nvSpPr>
        <p:spPr>
          <a:xfrm>
            <a:off x="9946643" y="7442258"/>
            <a:ext cx="233830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وضع نظام الحوافز</a:t>
            </a:r>
          </a:p>
        </p:txBody>
      </p:sp>
      <p:sp>
        <p:nvSpPr>
          <p:cNvPr id="18" name="TextBox 18"/>
          <p:cNvSpPr txBox="1"/>
          <p:nvPr/>
        </p:nvSpPr>
        <p:spPr>
          <a:xfrm>
            <a:off x="4438539" y="2793950"/>
            <a:ext cx="233830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التدريب والتوظيف</a:t>
            </a:r>
          </a:p>
        </p:txBody>
      </p:sp>
      <p:sp>
        <p:nvSpPr>
          <p:cNvPr id="19" name="TextBox 19"/>
          <p:cNvSpPr txBox="1"/>
          <p:nvPr/>
        </p:nvSpPr>
        <p:spPr>
          <a:xfrm>
            <a:off x="8091293" y="2793950"/>
            <a:ext cx="2338305"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تخطيط الموارد البشرية</a:t>
            </a:r>
          </a:p>
        </p:txBody>
      </p:sp>
      <p:sp>
        <p:nvSpPr>
          <p:cNvPr id="20" name="TextBox 20"/>
          <p:cNvSpPr txBox="1"/>
          <p:nvPr/>
        </p:nvSpPr>
        <p:spPr>
          <a:xfrm>
            <a:off x="6326578" y="7527983"/>
            <a:ext cx="2069445"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الترقية والتنقل</a:t>
            </a:r>
          </a:p>
        </p:txBody>
      </p:sp>
      <p:sp>
        <p:nvSpPr>
          <p:cNvPr id="21" name="TextBox 21"/>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دور إدارة الموارد البشرية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2110056" y="3815318"/>
            <a:ext cx="4717477" cy="4978868"/>
          </a:xfrm>
          <a:custGeom>
            <a:avLst/>
            <a:gdLst/>
            <a:ahLst/>
            <a:cxnLst/>
            <a:rect l="l" t="t" r="r" b="b"/>
            <a:pathLst>
              <a:path w="4717477" h="4978868">
                <a:moveTo>
                  <a:pt x="0" y="0"/>
                </a:moveTo>
                <a:lnTo>
                  <a:pt x="4717478" y="0"/>
                </a:lnTo>
                <a:lnTo>
                  <a:pt x="4717478" y="4978868"/>
                </a:lnTo>
                <a:lnTo>
                  <a:pt x="0" y="4978868"/>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تلخص هذه الوظائف في ثلاثة مراحل أساسية</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4" name="TextBox 14"/>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دور إدارة الموارد البشرية</a:t>
            </a:r>
          </a:p>
        </p:txBody>
      </p:sp>
      <p:sp>
        <p:nvSpPr>
          <p:cNvPr id="15" name="TextBox 15"/>
          <p:cNvSpPr txBox="1"/>
          <p:nvPr/>
        </p:nvSpPr>
        <p:spPr>
          <a:xfrm>
            <a:off x="12925449" y="5048250"/>
            <a:ext cx="3086692" cy="478383"/>
          </a:xfrm>
          <a:prstGeom prst="rect">
            <a:avLst/>
          </a:prstGeom>
        </p:spPr>
        <p:txBody>
          <a:bodyPr lIns="0" tIns="0" rIns="0" bIns="0" rtlCol="0" anchor="t">
            <a:spAutoFit/>
          </a:bodyPr>
          <a:lstStyle/>
          <a:p>
            <a:pPr algn="ctr" rtl="1">
              <a:lnSpc>
                <a:spcPts val="3985"/>
              </a:lnSpc>
            </a:pPr>
            <a:r>
              <a:rPr lang="ar-EG" sz="2460" b="1" spc="25">
                <a:solidFill>
                  <a:srgbClr val="FF6600"/>
                </a:solidFill>
                <a:latin typeface="Almarai Bold"/>
                <a:ea typeface="Almarai Bold"/>
                <a:cs typeface="Almarai Bold"/>
                <a:sym typeface="Almarai Bold"/>
                <a:rtl/>
              </a:rPr>
              <a:t>مرحلة الإعداد للوظيفة</a:t>
            </a:r>
          </a:p>
        </p:txBody>
      </p:sp>
      <p:sp>
        <p:nvSpPr>
          <p:cNvPr id="16" name="TextBox 16"/>
          <p:cNvSpPr txBox="1"/>
          <p:nvPr/>
        </p:nvSpPr>
        <p:spPr>
          <a:xfrm>
            <a:off x="12838584" y="5776473"/>
            <a:ext cx="3260422" cy="2021433"/>
          </a:xfrm>
          <a:prstGeom prst="rect">
            <a:avLst/>
          </a:prstGeom>
        </p:spPr>
        <p:txBody>
          <a:bodyPr lIns="0" tIns="0" rIns="0" bIns="0" rtlCol="0" anchor="t">
            <a:spAutoFit/>
          </a:bodyPr>
          <a:lstStyle/>
          <a:p>
            <a:pPr algn="r" rtl="1">
              <a:lnSpc>
                <a:spcPts val="3985"/>
              </a:lnSpc>
            </a:pPr>
            <a:r>
              <a:rPr lang="ar-EG" sz="2460" b="1" spc="25">
                <a:solidFill>
                  <a:srgbClr val="000000"/>
                </a:solidFill>
                <a:latin typeface="Almarai Bold"/>
                <a:ea typeface="Almarai Bold"/>
                <a:cs typeface="Almarai Bold"/>
                <a:sym typeface="Almarai Bold"/>
                <a:rtl/>
              </a:rPr>
              <a:t>إنشاء الوظائف وتوصيفها ووضع نظام الاختيار والتعيين والأجور والعلاقات</a:t>
            </a:r>
          </a:p>
        </p:txBody>
      </p:sp>
      <p:sp>
        <p:nvSpPr>
          <p:cNvPr id="17" name="Freeform 17"/>
          <p:cNvSpPr/>
          <p:nvPr/>
        </p:nvSpPr>
        <p:spPr>
          <a:xfrm>
            <a:off x="6901707" y="3910508"/>
            <a:ext cx="4717477" cy="4978868"/>
          </a:xfrm>
          <a:custGeom>
            <a:avLst/>
            <a:gdLst/>
            <a:ahLst/>
            <a:cxnLst/>
            <a:rect l="l" t="t" r="r" b="b"/>
            <a:pathLst>
              <a:path w="4717477" h="4978868">
                <a:moveTo>
                  <a:pt x="0" y="0"/>
                </a:moveTo>
                <a:lnTo>
                  <a:pt x="4717477" y="0"/>
                </a:lnTo>
                <a:lnTo>
                  <a:pt x="4717477" y="4978868"/>
                </a:lnTo>
                <a:lnTo>
                  <a:pt x="0" y="4978868"/>
                </a:lnTo>
                <a:lnTo>
                  <a:pt x="0" y="0"/>
                </a:lnTo>
                <a:close/>
              </a:path>
            </a:pathLst>
          </a:custGeom>
          <a:blipFill>
            <a:blip r:embed="rId7"/>
            <a:stretch>
              <a:fillRect/>
            </a:stretch>
          </a:blipFill>
        </p:spPr>
        <p:txBody>
          <a:bodyPr/>
          <a:lstStyle/>
          <a:p>
            <a:endParaRPr lang="en-US"/>
          </a:p>
        </p:txBody>
      </p:sp>
      <p:sp>
        <p:nvSpPr>
          <p:cNvPr id="18" name="TextBox 18"/>
          <p:cNvSpPr txBox="1"/>
          <p:nvPr/>
        </p:nvSpPr>
        <p:spPr>
          <a:xfrm>
            <a:off x="7962696" y="5879058"/>
            <a:ext cx="2961580" cy="2021433"/>
          </a:xfrm>
          <a:prstGeom prst="rect">
            <a:avLst/>
          </a:prstGeom>
        </p:spPr>
        <p:txBody>
          <a:bodyPr lIns="0" tIns="0" rIns="0" bIns="0" rtlCol="0" anchor="t">
            <a:spAutoFit/>
          </a:bodyPr>
          <a:lstStyle/>
          <a:p>
            <a:pPr algn="r" rtl="1">
              <a:lnSpc>
                <a:spcPts val="3985"/>
              </a:lnSpc>
            </a:pPr>
            <a:r>
              <a:rPr lang="ar-EG" sz="2460" b="1" spc="25">
                <a:solidFill>
                  <a:srgbClr val="000000"/>
                </a:solidFill>
                <a:latin typeface="Almarai Bold"/>
                <a:ea typeface="Almarai Bold"/>
                <a:cs typeface="Almarai Bold"/>
                <a:sym typeface="Almarai Bold"/>
                <a:rtl/>
              </a:rPr>
              <a:t>تحديد التوصيف وتغيير المهام وتقديم الخدمات المساندة ومتابعة وتقويم الأداء</a:t>
            </a:r>
          </a:p>
        </p:txBody>
      </p:sp>
      <p:sp>
        <p:nvSpPr>
          <p:cNvPr id="19" name="TextBox 19"/>
          <p:cNvSpPr txBox="1"/>
          <p:nvPr/>
        </p:nvSpPr>
        <p:spPr>
          <a:xfrm>
            <a:off x="7363723" y="5048250"/>
            <a:ext cx="3560554" cy="478383"/>
          </a:xfrm>
          <a:prstGeom prst="rect">
            <a:avLst/>
          </a:prstGeom>
        </p:spPr>
        <p:txBody>
          <a:bodyPr lIns="0" tIns="0" rIns="0" bIns="0" rtlCol="0" anchor="t">
            <a:spAutoFit/>
          </a:bodyPr>
          <a:lstStyle/>
          <a:p>
            <a:pPr algn="ctr" rtl="1">
              <a:lnSpc>
                <a:spcPts val="3985"/>
              </a:lnSpc>
            </a:pPr>
            <a:r>
              <a:rPr lang="ar-EG" sz="2460" b="1" spc="25">
                <a:solidFill>
                  <a:srgbClr val="FF6600"/>
                </a:solidFill>
                <a:latin typeface="Almarai Bold"/>
                <a:ea typeface="Almarai Bold"/>
                <a:cs typeface="Almarai Bold"/>
                <a:sym typeface="Almarai Bold"/>
                <a:rtl/>
              </a:rPr>
              <a:t>مرحلة الالتحاق بالوظيفة</a:t>
            </a:r>
          </a:p>
        </p:txBody>
      </p:sp>
      <p:sp>
        <p:nvSpPr>
          <p:cNvPr id="20" name="Freeform 20"/>
          <p:cNvSpPr/>
          <p:nvPr/>
        </p:nvSpPr>
        <p:spPr>
          <a:xfrm>
            <a:off x="1693357" y="4005697"/>
            <a:ext cx="4717477" cy="4978868"/>
          </a:xfrm>
          <a:custGeom>
            <a:avLst/>
            <a:gdLst/>
            <a:ahLst/>
            <a:cxnLst/>
            <a:rect l="l" t="t" r="r" b="b"/>
            <a:pathLst>
              <a:path w="4717477" h="4978868">
                <a:moveTo>
                  <a:pt x="0" y="0"/>
                </a:moveTo>
                <a:lnTo>
                  <a:pt x="4717478" y="0"/>
                </a:lnTo>
                <a:lnTo>
                  <a:pt x="4717478" y="4978868"/>
                </a:lnTo>
                <a:lnTo>
                  <a:pt x="0" y="4978868"/>
                </a:lnTo>
                <a:lnTo>
                  <a:pt x="0" y="0"/>
                </a:lnTo>
                <a:close/>
              </a:path>
            </a:pathLst>
          </a:custGeom>
          <a:blipFill>
            <a:blip r:embed="rId7"/>
            <a:stretch>
              <a:fillRect/>
            </a:stretch>
          </a:blipFill>
        </p:spPr>
        <p:txBody>
          <a:bodyPr/>
          <a:lstStyle/>
          <a:p>
            <a:endParaRPr lang="en-US"/>
          </a:p>
        </p:txBody>
      </p:sp>
      <p:sp>
        <p:nvSpPr>
          <p:cNvPr id="21" name="TextBox 21"/>
          <p:cNvSpPr txBox="1"/>
          <p:nvPr/>
        </p:nvSpPr>
        <p:spPr>
          <a:xfrm>
            <a:off x="2495109" y="5048250"/>
            <a:ext cx="2990273" cy="478383"/>
          </a:xfrm>
          <a:prstGeom prst="rect">
            <a:avLst/>
          </a:prstGeom>
        </p:spPr>
        <p:txBody>
          <a:bodyPr lIns="0" tIns="0" rIns="0" bIns="0" rtlCol="0" anchor="t">
            <a:spAutoFit/>
          </a:bodyPr>
          <a:lstStyle/>
          <a:p>
            <a:pPr algn="ctr" rtl="1">
              <a:lnSpc>
                <a:spcPts val="3985"/>
              </a:lnSpc>
            </a:pPr>
            <a:r>
              <a:rPr lang="ar-EG" sz="2460" b="1" spc="25">
                <a:solidFill>
                  <a:srgbClr val="FF6600"/>
                </a:solidFill>
                <a:latin typeface="Almarai Bold"/>
                <a:ea typeface="Almarai Bold"/>
                <a:cs typeface="Almarai Bold"/>
                <a:sym typeface="Almarai Bold"/>
                <a:rtl/>
              </a:rPr>
              <a:t>مرحلة ما بعد التقاعد</a:t>
            </a:r>
          </a:p>
        </p:txBody>
      </p:sp>
      <p:sp>
        <p:nvSpPr>
          <p:cNvPr id="22" name="TextBox 22"/>
          <p:cNvSpPr txBox="1"/>
          <p:nvPr/>
        </p:nvSpPr>
        <p:spPr>
          <a:xfrm>
            <a:off x="2495109" y="5644392"/>
            <a:ext cx="3187397" cy="2410689"/>
          </a:xfrm>
          <a:prstGeom prst="rect">
            <a:avLst/>
          </a:prstGeom>
        </p:spPr>
        <p:txBody>
          <a:bodyPr lIns="0" tIns="0" rIns="0" bIns="0" rtlCol="0" anchor="t">
            <a:spAutoFit/>
          </a:bodyPr>
          <a:lstStyle/>
          <a:p>
            <a:pPr algn="r" rtl="1">
              <a:lnSpc>
                <a:spcPts val="3765"/>
              </a:lnSpc>
            </a:pPr>
            <a:r>
              <a:rPr lang="ar-EG" sz="2324" b="1" spc="24">
                <a:solidFill>
                  <a:srgbClr val="000000"/>
                </a:solidFill>
                <a:latin typeface="Almarai Bold"/>
                <a:ea typeface="Almarai Bold"/>
                <a:cs typeface="Almarai Bold"/>
                <a:sym typeface="Almarai Bold"/>
                <a:rtl/>
              </a:rPr>
              <a:t>خدمة الموظف المتقاعد حيث حياته الجديدة مرتبطة بالمعاشات والتأمينات وكل ما يضمن استمرار حقوق الموظف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203262" y="3218524"/>
            <a:ext cx="15697123" cy="5062322"/>
          </a:xfrm>
          <a:custGeom>
            <a:avLst/>
            <a:gdLst/>
            <a:ahLst/>
            <a:cxnLst/>
            <a:rect l="l" t="t" r="r" b="b"/>
            <a:pathLst>
              <a:path w="15697123" h="5062322">
                <a:moveTo>
                  <a:pt x="0" y="0"/>
                </a:moveTo>
                <a:lnTo>
                  <a:pt x="15697123" y="0"/>
                </a:lnTo>
                <a:lnTo>
                  <a:pt x="15697123" y="5062322"/>
                </a:lnTo>
                <a:lnTo>
                  <a:pt x="0" y="5062322"/>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عمليه تخطيط الموارد البشرية </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4" name="TextBox 14"/>
          <p:cNvSpPr txBox="1"/>
          <p:nvPr/>
        </p:nvSpPr>
        <p:spPr>
          <a:xfrm>
            <a:off x="4707290" y="5911610"/>
            <a:ext cx="22761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15" name="TextBox 15"/>
          <p:cNvSpPr txBox="1"/>
          <p:nvPr/>
        </p:nvSpPr>
        <p:spPr>
          <a:xfrm>
            <a:off x="10472064" y="6168785"/>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تقدير الطلب</a:t>
            </a:r>
          </a:p>
        </p:txBody>
      </p:sp>
      <p:sp>
        <p:nvSpPr>
          <p:cNvPr id="16" name="TextBox 16"/>
          <p:cNvSpPr txBox="1"/>
          <p:nvPr/>
        </p:nvSpPr>
        <p:spPr>
          <a:xfrm>
            <a:off x="7421613" y="6168785"/>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التنبؤ بالعرض</a:t>
            </a:r>
          </a:p>
        </p:txBody>
      </p:sp>
      <p:sp>
        <p:nvSpPr>
          <p:cNvPr id="17" name="TextBox 17"/>
          <p:cNvSpPr txBox="1"/>
          <p:nvPr/>
        </p:nvSpPr>
        <p:spPr>
          <a:xfrm>
            <a:off x="14121616" y="5975350"/>
            <a:ext cx="23396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18" name="TextBox 18"/>
          <p:cNvSpPr txBox="1"/>
          <p:nvPr/>
        </p:nvSpPr>
        <p:spPr>
          <a:xfrm>
            <a:off x="1642359" y="5718175"/>
            <a:ext cx="2307922" cy="15070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استراتيجيات مواجهة الفائض أو العجز</a:t>
            </a:r>
          </a:p>
        </p:txBody>
      </p:sp>
      <p:sp>
        <p:nvSpPr>
          <p:cNvPr id="19" name="TextBox 19"/>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 تخطيط الموارد البشرية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1600430" y="2923249"/>
            <a:ext cx="15087139" cy="4865602"/>
          </a:xfrm>
          <a:custGeom>
            <a:avLst/>
            <a:gdLst/>
            <a:ahLst/>
            <a:cxnLst/>
            <a:rect l="l" t="t" r="r" b="b"/>
            <a:pathLst>
              <a:path w="15087139" h="4865602">
                <a:moveTo>
                  <a:pt x="0" y="0"/>
                </a:moveTo>
                <a:lnTo>
                  <a:pt x="15087140" y="0"/>
                </a:lnTo>
                <a:lnTo>
                  <a:pt x="15087140" y="4865602"/>
                </a:lnTo>
                <a:lnTo>
                  <a:pt x="0" y="4865602"/>
                </a:lnTo>
                <a:lnTo>
                  <a:pt x="0" y="0"/>
                </a:lnTo>
                <a:close/>
              </a:path>
            </a:pathLst>
          </a:custGeom>
          <a:blipFill>
            <a:blip r:embed="rId7"/>
            <a:stretch>
              <a:fillRect/>
            </a:stretch>
          </a:blipFill>
        </p:spPr>
        <p:txBody>
          <a:bodyPr/>
          <a:lstStyle/>
          <a:p>
            <a:endParaRPr lang="en-US"/>
          </a:p>
        </p:txBody>
      </p:sp>
      <p:grpSp>
        <p:nvGrpSpPr>
          <p:cNvPr id="11" name="Group 11"/>
          <p:cNvGrpSpPr/>
          <p:nvPr/>
        </p:nvGrpSpPr>
        <p:grpSpPr>
          <a:xfrm>
            <a:off x="3845507" y="8395146"/>
            <a:ext cx="12966072" cy="731928"/>
            <a:chOff x="0" y="0"/>
            <a:chExt cx="3414933" cy="192771"/>
          </a:xfrm>
        </p:grpSpPr>
        <p:sp>
          <p:nvSpPr>
            <p:cNvPr id="12" name="Freeform 12"/>
            <p:cNvSpPr/>
            <p:nvPr/>
          </p:nvSpPr>
          <p:spPr>
            <a:xfrm>
              <a:off x="0" y="0"/>
              <a:ext cx="3414933" cy="192771"/>
            </a:xfrm>
            <a:custGeom>
              <a:avLst/>
              <a:gdLst/>
              <a:ahLst/>
              <a:cxnLst/>
              <a:rect l="l" t="t" r="r" b="b"/>
              <a:pathLst>
                <a:path w="3414933" h="192771">
                  <a:moveTo>
                    <a:pt x="18510" y="0"/>
                  </a:moveTo>
                  <a:lnTo>
                    <a:pt x="3396423" y="0"/>
                  </a:lnTo>
                  <a:cubicBezTo>
                    <a:pt x="3406646" y="0"/>
                    <a:pt x="3414933" y="8287"/>
                    <a:pt x="3414933" y="18510"/>
                  </a:cubicBezTo>
                  <a:lnTo>
                    <a:pt x="3414933" y="174261"/>
                  </a:lnTo>
                  <a:cubicBezTo>
                    <a:pt x="3414933" y="179170"/>
                    <a:pt x="3412982" y="183879"/>
                    <a:pt x="3409511" y="187350"/>
                  </a:cubicBezTo>
                  <a:cubicBezTo>
                    <a:pt x="3406040" y="190821"/>
                    <a:pt x="3401332" y="192771"/>
                    <a:pt x="3396423" y="192771"/>
                  </a:cubicBezTo>
                  <a:lnTo>
                    <a:pt x="18510" y="192771"/>
                  </a:lnTo>
                  <a:cubicBezTo>
                    <a:pt x="8287" y="192771"/>
                    <a:pt x="0" y="184484"/>
                    <a:pt x="0" y="174261"/>
                  </a:cubicBezTo>
                  <a:lnTo>
                    <a:pt x="0" y="18510"/>
                  </a:lnTo>
                  <a:cubicBezTo>
                    <a:pt x="0" y="13601"/>
                    <a:pt x="1950" y="8893"/>
                    <a:pt x="5421" y="5421"/>
                  </a:cubicBezTo>
                  <a:cubicBezTo>
                    <a:pt x="8893" y="1950"/>
                    <a:pt x="13601" y="0"/>
                    <a:pt x="18510" y="0"/>
                  </a:cubicBezTo>
                  <a:close/>
                </a:path>
              </a:pathLst>
            </a:custGeom>
            <a:solidFill>
              <a:srgbClr val="E9F6DC"/>
            </a:solidFill>
            <a:ln w="19050" cap="rnd">
              <a:solidFill>
                <a:srgbClr val="00B050"/>
              </a:solidFill>
              <a:prstDash val="lgDash"/>
              <a:round/>
            </a:ln>
          </p:spPr>
          <p:txBody>
            <a:bodyPr/>
            <a:lstStyle/>
            <a:p>
              <a:endParaRPr lang="en-US"/>
            </a:p>
          </p:txBody>
        </p:sp>
        <p:sp>
          <p:nvSpPr>
            <p:cNvPr id="13" name="TextBox 13"/>
            <p:cNvSpPr txBox="1"/>
            <p:nvPr/>
          </p:nvSpPr>
          <p:spPr>
            <a:xfrm>
              <a:off x="0" y="-9525"/>
              <a:ext cx="3414933" cy="202296"/>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rot="5102930">
            <a:off x="14855418" y="7302248"/>
            <a:ext cx="1190861" cy="762151"/>
          </a:xfrm>
          <a:custGeom>
            <a:avLst/>
            <a:gdLst/>
            <a:ahLst/>
            <a:cxnLst/>
            <a:rect l="l" t="t" r="r" b="b"/>
            <a:pathLst>
              <a:path w="1190861" h="762151">
                <a:moveTo>
                  <a:pt x="0" y="0"/>
                </a:moveTo>
                <a:lnTo>
                  <a:pt x="1190861" y="0"/>
                </a:lnTo>
                <a:lnTo>
                  <a:pt x="1190861" y="762151"/>
                </a:lnTo>
                <a:lnTo>
                  <a:pt x="0" y="762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TextBox 15"/>
          <p:cNvSpPr txBox="1"/>
          <p:nvPr/>
        </p:nvSpPr>
        <p:spPr>
          <a:xfrm>
            <a:off x="1813246" y="2161443"/>
            <a:ext cx="14477155"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عمليه تخطيط الموارد البشرية </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8" name="TextBox 18"/>
          <p:cNvSpPr txBox="1"/>
          <p:nvPr/>
        </p:nvSpPr>
        <p:spPr>
          <a:xfrm>
            <a:off x="4968995" y="5577169"/>
            <a:ext cx="22761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19" name="TextBox 19"/>
          <p:cNvSpPr txBox="1"/>
          <p:nvPr/>
        </p:nvSpPr>
        <p:spPr>
          <a:xfrm>
            <a:off x="1032854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تقدير الطلب</a:t>
            </a:r>
          </a:p>
        </p:txBody>
      </p:sp>
      <p:sp>
        <p:nvSpPr>
          <p:cNvPr id="20" name="TextBox 20"/>
          <p:cNvSpPr txBox="1"/>
          <p:nvPr/>
        </p:nvSpPr>
        <p:spPr>
          <a:xfrm>
            <a:off x="7421613" y="5577169"/>
            <a:ext cx="3260422" cy="4783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التنبؤ بالعرض</a:t>
            </a:r>
          </a:p>
        </p:txBody>
      </p:sp>
      <p:sp>
        <p:nvSpPr>
          <p:cNvPr id="21" name="TextBox 21"/>
          <p:cNvSpPr txBox="1"/>
          <p:nvPr/>
        </p:nvSpPr>
        <p:spPr>
          <a:xfrm>
            <a:off x="13950729" y="5511560"/>
            <a:ext cx="2339672" cy="99273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تحديد الفائض أو العجز</a:t>
            </a:r>
          </a:p>
        </p:txBody>
      </p:sp>
      <p:sp>
        <p:nvSpPr>
          <p:cNvPr id="22" name="TextBox 22"/>
          <p:cNvSpPr txBox="1"/>
          <p:nvPr/>
        </p:nvSpPr>
        <p:spPr>
          <a:xfrm>
            <a:off x="1898971" y="5319994"/>
            <a:ext cx="2307922" cy="1507083"/>
          </a:xfrm>
          <a:prstGeom prst="rect">
            <a:avLst/>
          </a:prstGeom>
        </p:spPr>
        <p:txBody>
          <a:bodyPr lIns="0" tIns="0" rIns="0" bIns="0" rtlCol="0" anchor="t">
            <a:spAutoFit/>
          </a:bodyPr>
          <a:lstStyle/>
          <a:p>
            <a:pPr algn="ctr" rtl="1">
              <a:lnSpc>
                <a:spcPts val="3985"/>
              </a:lnSpc>
            </a:pPr>
            <a:r>
              <a:rPr lang="ar-EG" sz="2460" b="1" spc="25">
                <a:solidFill>
                  <a:srgbClr val="000000"/>
                </a:solidFill>
                <a:latin typeface="Almarai Bold"/>
                <a:ea typeface="Almarai Bold"/>
                <a:cs typeface="Almarai Bold"/>
                <a:sym typeface="Almarai Bold"/>
                <a:rtl/>
              </a:rPr>
              <a:t>استراتيجيات مواجهة الفائض أو العجز</a:t>
            </a:r>
          </a:p>
        </p:txBody>
      </p:sp>
      <p:sp>
        <p:nvSpPr>
          <p:cNvPr id="23" name="TextBox 23"/>
          <p:cNvSpPr txBox="1"/>
          <p:nvPr/>
        </p:nvSpPr>
        <p:spPr>
          <a:xfrm>
            <a:off x="3845507" y="8442771"/>
            <a:ext cx="12753052" cy="532692"/>
          </a:xfrm>
          <a:prstGeom prst="rect">
            <a:avLst/>
          </a:prstGeom>
        </p:spPr>
        <p:txBody>
          <a:bodyPr lIns="0" tIns="0" rIns="0" bIns="0" rtlCol="0" anchor="t">
            <a:spAutoFit/>
          </a:bodyPr>
          <a:lstStyle/>
          <a:p>
            <a:pPr algn="r" rtl="1">
              <a:lnSpc>
                <a:spcPts val="4366"/>
              </a:lnSpc>
            </a:pPr>
            <a:r>
              <a:rPr lang="ar-EG" sz="2695" b="1" spc="27">
                <a:solidFill>
                  <a:srgbClr val="000000"/>
                </a:solidFill>
                <a:latin typeface="Almarai Bold"/>
                <a:ea typeface="Almarai Bold"/>
                <a:cs typeface="Almarai Bold"/>
                <a:sym typeface="Almarai Bold"/>
                <a:rtl/>
              </a:rPr>
              <a:t>التعرف بداية على الاعتبارات التي تؤثر على تقدير الاحتياجات من القوة العاملة المطلوبة</a:t>
            </a:r>
          </a:p>
        </p:txBody>
      </p:sp>
      <p:sp>
        <p:nvSpPr>
          <p:cNvPr id="24" name="TextBox 24"/>
          <p:cNvSpPr txBox="1"/>
          <p:nvPr/>
        </p:nvSpPr>
        <p:spPr>
          <a:xfrm>
            <a:off x="6711755" y="899626"/>
            <a:ext cx="50320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 تخطيط الموارد البشرية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1103</Words>
  <Application>Microsoft Office PowerPoint</Application>
  <PresentationFormat>Custom</PresentationFormat>
  <Paragraphs>262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Almarai</vt:lpstr>
      <vt:lpstr>TT Rounds Condensed Bold</vt:lpstr>
      <vt:lpstr>Calibri</vt:lpstr>
      <vt:lpstr>Almarai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10 فريق الإدارة والمحاسبة.pptx</dc:title>
  <cp:lastModifiedBy>Valentina Wilson</cp:lastModifiedBy>
  <cp:revision>1</cp:revision>
  <dcterms:created xsi:type="dcterms:W3CDTF">2006-08-16T00:00:00Z</dcterms:created>
  <dcterms:modified xsi:type="dcterms:W3CDTF">2024-09-21T12:50:57Z</dcterms:modified>
  <dc:identifier>DAGROvmZvFw</dc:identifier>
</cp:coreProperties>
</file>