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lmarai" panose="020B0604020202020204" charset="-78"/>
      <p:regular r:id="rId21"/>
    </p:embeddedFont>
    <p:embeddedFont>
      <p:font typeface="Almarai Bold" panose="020B0604020202020204" charset="-78"/>
      <p:regular r:id="rId22"/>
    </p:embeddedFont>
    <p:embeddedFont>
      <p:font typeface="Arimo" panose="020B0604020202020204" charset="0"/>
      <p:regular r:id="rId23"/>
    </p:embeddedFont>
    <p:embeddedFont>
      <p:font typeface="Noto Naskh Arabic" panose="020B0604020202020204" charset="-7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3.svg"/><Relationship Id="rId7"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0.svg"/><Relationship Id="rId7" Type="http://schemas.openxmlformats.org/officeDocument/2006/relationships/image" Target="../media/image23.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8D8C2525-51E9-A845-E488-3377244985FE}"/>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10</a:t>
            </a:r>
          </a:p>
        </p:txBody>
      </p:sp>
      <p:grpSp>
        <p:nvGrpSpPr>
          <p:cNvPr id="4" name="Group 4"/>
          <p:cNvGrpSpPr/>
          <p:nvPr/>
        </p:nvGrpSpPr>
        <p:grpSpPr>
          <a:xfrm>
            <a:off x="1507860" y="3410595"/>
            <a:ext cx="15272279" cy="3060784"/>
            <a:chOff x="0" y="0"/>
            <a:chExt cx="4022329" cy="806132"/>
          </a:xfrm>
        </p:grpSpPr>
        <p:sp>
          <p:nvSpPr>
            <p:cNvPr id="5" name="Freeform 5"/>
            <p:cNvSpPr/>
            <p:nvPr/>
          </p:nvSpPr>
          <p:spPr>
            <a:xfrm>
              <a:off x="0" y="0"/>
              <a:ext cx="4022329" cy="806132"/>
            </a:xfrm>
            <a:custGeom>
              <a:avLst/>
              <a:gdLst/>
              <a:ahLst/>
              <a:cxnLst/>
              <a:rect l="l" t="t" r="r" b="b"/>
              <a:pathLst>
                <a:path w="4022329" h="806132">
                  <a:moveTo>
                    <a:pt x="5576" y="0"/>
                  </a:moveTo>
                  <a:lnTo>
                    <a:pt x="4016753" y="0"/>
                  </a:lnTo>
                  <a:cubicBezTo>
                    <a:pt x="4018231" y="0"/>
                    <a:pt x="4019650" y="587"/>
                    <a:pt x="4020696" y="1633"/>
                  </a:cubicBezTo>
                  <a:cubicBezTo>
                    <a:pt x="4021741" y="2679"/>
                    <a:pt x="4022329" y="4097"/>
                    <a:pt x="4022329" y="5576"/>
                  </a:cubicBezTo>
                  <a:lnTo>
                    <a:pt x="4022329" y="800556"/>
                  </a:lnTo>
                  <a:cubicBezTo>
                    <a:pt x="4022329" y="803636"/>
                    <a:pt x="4019833" y="806132"/>
                    <a:pt x="4016753" y="806132"/>
                  </a:cubicBezTo>
                  <a:lnTo>
                    <a:pt x="5576" y="806132"/>
                  </a:lnTo>
                  <a:cubicBezTo>
                    <a:pt x="2497" y="806132"/>
                    <a:pt x="0" y="803636"/>
                    <a:pt x="0" y="800556"/>
                  </a:cubicBezTo>
                  <a:lnTo>
                    <a:pt x="0" y="5576"/>
                  </a:lnTo>
                  <a:cubicBezTo>
                    <a:pt x="0" y="2497"/>
                    <a:pt x="2497" y="0"/>
                    <a:pt x="5576"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022329" cy="806132"/>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521156" y="3456532"/>
            <a:ext cx="14982382" cy="2517732"/>
          </a:xfrm>
          <a:prstGeom prst="rect">
            <a:avLst/>
          </a:prstGeom>
        </p:spPr>
        <p:txBody>
          <a:bodyPr lIns="0" tIns="0" rIns="0" bIns="0" rtlCol="0" anchor="t">
            <a:spAutoFit/>
          </a:bodyPr>
          <a:lstStyle/>
          <a:p>
            <a:pPr marL="0" lvl="0" indent="0" algn="r" rtl="1">
              <a:lnSpc>
                <a:spcPts val="4975"/>
              </a:lnSpc>
              <a:spcBef>
                <a:spcPct val="0"/>
              </a:spcBef>
            </a:pPr>
            <a:r>
              <a:rPr lang="ar-EG" sz="2979" u="none" strike="noStrike" dirty="0">
                <a:solidFill>
                  <a:srgbClr val="000000"/>
                </a:solidFill>
                <a:latin typeface="Almarai Bold"/>
                <a:ea typeface="Almarai Bold"/>
                <a:cs typeface="Almarai Bold"/>
                <a:sym typeface="Almarai Bold"/>
                <a:rtl/>
              </a:rPr>
              <a:t>نعني بالاختيار الاستراتيجي أي الاختيار من بين كل الأشياء التي يمكننا القيام بها ولماذا؟ وحيث تمتلك المنظمة موارد محدودة، لذا عليها التركيز بحرص على الموازنة بين المخاطر والمكافآت في محفظة أعمال المشروعات. وهناك مجموعة من الأدوات المساعدة المباشرة مثل وقت السداد أو العائد على الاستثمار، وأخرى معقدة والتي تقارن بين المشروعات عبر عدة أبعاد. </a:t>
            </a:r>
          </a:p>
        </p:txBody>
      </p:sp>
      <p:sp>
        <p:nvSpPr>
          <p:cNvPr id="8" name="Freeform 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594946" y="942375"/>
            <a:ext cx="5908591" cy="696850"/>
          </a:xfrm>
          <a:prstGeom prst="rect">
            <a:avLst/>
          </a:prstGeom>
        </p:spPr>
        <p:txBody>
          <a:bodyPr lIns="0" tIns="0" rIns="0" bIns="0" rtlCol="0" anchor="t">
            <a:spAutoFit/>
          </a:bodyPr>
          <a:lstStyle/>
          <a:p>
            <a:pPr marL="0" lvl="0" indent="0" algn="ctr" rtl="1">
              <a:lnSpc>
                <a:spcPts val="5548"/>
              </a:lnSpc>
              <a:spcBef>
                <a:spcPct val="0"/>
              </a:spcBef>
            </a:pPr>
            <a:r>
              <a:rPr lang="en-US" sz="4321" u="none" strike="noStrike" spc="-19">
                <a:solidFill>
                  <a:srgbClr val="095277"/>
                </a:solidFill>
                <a:latin typeface="Almarai Bold"/>
                <a:ea typeface="Almarai Bold"/>
                <a:cs typeface="Almarai Bold"/>
                <a:sym typeface="Almarai Bold"/>
              </a:rPr>
              <a:t>2</a:t>
            </a:r>
            <a:r>
              <a:rPr lang="ar-EG" sz="4321" u="none" strike="noStrike" spc="-19">
                <a:solidFill>
                  <a:srgbClr val="095277"/>
                </a:solidFill>
                <a:latin typeface="Almarai Bold"/>
                <a:ea typeface="Almarai Bold"/>
                <a:cs typeface="Almarai Bold"/>
                <a:sym typeface="Almarai Bold"/>
                <a:rtl/>
              </a:rPr>
              <a:t>- الاستراتيجية</a:t>
            </a:r>
          </a:p>
        </p:txBody>
      </p:sp>
      <p:sp>
        <p:nvSpPr>
          <p:cNvPr id="10" name="TextBox 10"/>
          <p:cNvSpPr txBox="1"/>
          <p:nvPr/>
        </p:nvSpPr>
        <p:spPr>
          <a:xfrm>
            <a:off x="11973159" y="2583828"/>
            <a:ext cx="4806981" cy="638894"/>
          </a:xfrm>
          <a:prstGeom prst="rect">
            <a:avLst/>
          </a:prstGeom>
        </p:spPr>
        <p:txBody>
          <a:bodyPr lIns="0" tIns="0" rIns="0" bIns="0" rtlCol="0" anchor="t">
            <a:spAutoFit/>
          </a:bodyPr>
          <a:lstStyle/>
          <a:p>
            <a:pPr algn="r" rtl="1">
              <a:lnSpc>
                <a:spcPts val="5309"/>
              </a:lnSpc>
              <a:spcBef>
                <a:spcPct val="0"/>
              </a:spcBef>
            </a:pPr>
            <a:r>
              <a:rPr lang="en-US" sz="3179">
                <a:solidFill>
                  <a:srgbClr val="000000"/>
                </a:solidFill>
                <a:latin typeface="Almarai Bold"/>
                <a:ea typeface="Almarai Bold"/>
                <a:cs typeface="Almarai Bold"/>
                <a:sym typeface="Almarai Bold"/>
              </a:rPr>
              <a:t>2</a:t>
            </a:r>
            <a:r>
              <a:rPr lang="ar-EG" sz="3179">
                <a:solidFill>
                  <a:srgbClr val="000000"/>
                </a:solidFill>
                <a:latin typeface="Almarai Bold"/>
                <a:ea typeface="Almarai Bold"/>
                <a:cs typeface="Almarai Bold"/>
                <a:sym typeface="Almarai Bold"/>
                <a:rtl/>
              </a:rPr>
              <a:t>- الاختيار الاستراتيجي:</a:t>
            </a:r>
          </a:p>
        </p:txBody>
      </p:sp>
      <p:sp>
        <p:nvSpPr>
          <p:cNvPr id="11" name="Freeform 11"/>
          <p:cNvSpPr/>
          <p:nvPr/>
        </p:nvSpPr>
        <p:spPr>
          <a:xfrm>
            <a:off x="-115252" y="-86773"/>
            <a:ext cx="2287903" cy="3071011"/>
          </a:xfrm>
          <a:custGeom>
            <a:avLst/>
            <a:gdLst/>
            <a:ahLst/>
            <a:cxnLst/>
            <a:rect l="l" t="t" r="r" b="b"/>
            <a:pathLst>
              <a:path w="2287903" h="3071011">
                <a:moveTo>
                  <a:pt x="0" y="0"/>
                </a:moveTo>
                <a:lnTo>
                  <a:pt x="2287904" y="0"/>
                </a:lnTo>
                <a:lnTo>
                  <a:pt x="2287904" y="3071011"/>
                </a:lnTo>
                <a:lnTo>
                  <a:pt x="0" y="307101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11</a:t>
            </a:r>
          </a:p>
        </p:txBody>
      </p:sp>
      <p:grpSp>
        <p:nvGrpSpPr>
          <p:cNvPr id="4" name="Group 4"/>
          <p:cNvGrpSpPr/>
          <p:nvPr/>
        </p:nvGrpSpPr>
        <p:grpSpPr>
          <a:xfrm>
            <a:off x="1882429" y="2841347"/>
            <a:ext cx="15272279" cy="2712907"/>
            <a:chOff x="0" y="0"/>
            <a:chExt cx="4022329" cy="714510"/>
          </a:xfrm>
        </p:grpSpPr>
        <p:sp>
          <p:nvSpPr>
            <p:cNvPr id="5" name="Freeform 5"/>
            <p:cNvSpPr/>
            <p:nvPr/>
          </p:nvSpPr>
          <p:spPr>
            <a:xfrm>
              <a:off x="0" y="0"/>
              <a:ext cx="4022329" cy="714510"/>
            </a:xfrm>
            <a:custGeom>
              <a:avLst/>
              <a:gdLst/>
              <a:ahLst/>
              <a:cxnLst/>
              <a:rect l="l" t="t" r="r" b="b"/>
              <a:pathLst>
                <a:path w="4022329" h="714510">
                  <a:moveTo>
                    <a:pt x="5576" y="0"/>
                  </a:moveTo>
                  <a:lnTo>
                    <a:pt x="4016753" y="0"/>
                  </a:lnTo>
                  <a:cubicBezTo>
                    <a:pt x="4018231" y="0"/>
                    <a:pt x="4019650" y="587"/>
                    <a:pt x="4020696" y="1633"/>
                  </a:cubicBezTo>
                  <a:cubicBezTo>
                    <a:pt x="4021741" y="2679"/>
                    <a:pt x="4022329" y="4097"/>
                    <a:pt x="4022329" y="5576"/>
                  </a:cubicBezTo>
                  <a:lnTo>
                    <a:pt x="4022329" y="708934"/>
                  </a:lnTo>
                  <a:cubicBezTo>
                    <a:pt x="4022329" y="712014"/>
                    <a:pt x="4019833" y="714510"/>
                    <a:pt x="4016753" y="714510"/>
                  </a:cubicBezTo>
                  <a:lnTo>
                    <a:pt x="5576" y="714510"/>
                  </a:lnTo>
                  <a:cubicBezTo>
                    <a:pt x="2497" y="714510"/>
                    <a:pt x="0" y="712014"/>
                    <a:pt x="0" y="708934"/>
                  </a:cubicBezTo>
                  <a:lnTo>
                    <a:pt x="0" y="5576"/>
                  </a:lnTo>
                  <a:cubicBezTo>
                    <a:pt x="0" y="2497"/>
                    <a:pt x="2497" y="0"/>
                    <a:pt x="5576"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022329" cy="714510"/>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2002627" y="3071127"/>
            <a:ext cx="14936633" cy="2072373"/>
          </a:xfrm>
          <a:prstGeom prst="rect">
            <a:avLst/>
          </a:prstGeom>
        </p:spPr>
        <p:txBody>
          <a:bodyPr lIns="0" tIns="0" rIns="0" bIns="0" rtlCol="0" anchor="t">
            <a:spAutoFit/>
          </a:bodyPr>
          <a:lstStyle/>
          <a:p>
            <a:pPr marL="0" lvl="0" indent="0" algn="r" rtl="1">
              <a:lnSpc>
                <a:spcPts val="5473"/>
              </a:lnSpc>
              <a:spcBef>
                <a:spcPct val="0"/>
              </a:spcBef>
            </a:pPr>
            <a:r>
              <a:rPr lang="ar-EG" sz="3277" u="none" strike="noStrike">
                <a:solidFill>
                  <a:srgbClr val="000000"/>
                </a:solidFill>
                <a:latin typeface="Almarai Bold"/>
                <a:ea typeface="Almarai Bold"/>
                <a:cs typeface="Almarai Bold"/>
                <a:sym typeface="Almarai Bold"/>
                <a:rtl/>
              </a:rPr>
              <a:t>تركز الهياكل على تنظيم أصول المنظمة - المادية أو البشرية أو غير الملموسة - بطرق فريدة كي تخلق قيمة. ويمكن أن تشمل كل شيء من أنظمة إدارة المواهب الفائقة إلى التكوينات المبتكرة للمعدات الرأسمالية الثقيلة. </a:t>
            </a:r>
          </a:p>
        </p:txBody>
      </p:sp>
      <p:sp>
        <p:nvSpPr>
          <p:cNvPr id="8" name="Freeform 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144292" y="942375"/>
            <a:ext cx="4720012" cy="696850"/>
          </a:xfrm>
          <a:prstGeom prst="rect">
            <a:avLst/>
          </a:prstGeom>
        </p:spPr>
        <p:txBody>
          <a:bodyPr lIns="0" tIns="0" rIns="0" bIns="0" rtlCol="0" anchor="t">
            <a:spAutoFit/>
          </a:bodyPr>
          <a:lstStyle/>
          <a:p>
            <a:pPr marL="0" lvl="0" indent="0" algn="ctr" rtl="1">
              <a:lnSpc>
                <a:spcPts val="5548"/>
              </a:lnSpc>
              <a:spcBef>
                <a:spcPct val="0"/>
              </a:spcBef>
            </a:pPr>
            <a:r>
              <a:rPr lang="en-US" sz="4321" u="none" strike="noStrike" spc="-19">
                <a:solidFill>
                  <a:srgbClr val="095277"/>
                </a:solidFill>
                <a:latin typeface="Almarai Bold"/>
                <a:ea typeface="Almarai Bold"/>
                <a:cs typeface="Almarai Bold"/>
                <a:sym typeface="Almarai Bold"/>
              </a:rPr>
              <a:t>3</a:t>
            </a:r>
            <a:r>
              <a:rPr lang="ar-EG" sz="4321" u="none" strike="noStrike" spc="-19">
                <a:solidFill>
                  <a:srgbClr val="095277"/>
                </a:solidFill>
                <a:latin typeface="Almarai Bold"/>
                <a:ea typeface="Almarai Bold"/>
                <a:cs typeface="Almarai Bold"/>
                <a:sym typeface="Almarai Bold"/>
                <a:rtl/>
              </a:rPr>
              <a:t>- الهياكل</a:t>
            </a:r>
          </a:p>
        </p:txBody>
      </p:sp>
      <p:sp>
        <p:nvSpPr>
          <p:cNvPr id="10" name="Freeform 10"/>
          <p:cNvSpPr/>
          <p:nvPr/>
        </p:nvSpPr>
        <p:spPr>
          <a:xfrm>
            <a:off x="-115252" y="-506805"/>
            <a:ext cx="2287903" cy="3071011"/>
          </a:xfrm>
          <a:custGeom>
            <a:avLst/>
            <a:gdLst/>
            <a:ahLst/>
            <a:cxnLst/>
            <a:rect l="l" t="t" r="r" b="b"/>
            <a:pathLst>
              <a:path w="2287903" h="3071011">
                <a:moveTo>
                  <a:pt x="0" y="0"/>
                </a:moveTo>
                <a:lnTo>
                  <a:pt x="2287904" y="0"/>
                </a:lnTo>
                <a:lnTo>
                  <a:pt x="2287904" y="3071010"/>
                </a:lnTo>
                <a:lnTo>
                  <a:pt x="0" y="3071010"/>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12</a:t>
            </a:r>
          </a:p>
        </p:txBody>
      </p:sp>
      <p:grpSp>
        <p:nvGrpSpPr>
          <p:cNvPr id="4" name="Group 4"/>
          <p:cNvGrpSpPr/>
          <p:nvPr/>
        </p:nvGrpSpPr>
        <p:grpSpPr>
          <a:xfrm>
            <a:off x="1273644" y="2841347"/>
            <a:ext cx="15881064" cy="3089773"/>
            <a:chOff x="0" y="0"/>
            <a:chExt cx="4182667" cy="813768"/>
          </a:xfrm>
        </p:grpSpPr>
        <p:sp>
          <p:nvSpPr>
            <p:cNvPr id="5" name="Freeform 5"/>
            <p:cNvSpPr/>
            <p:nvPr/>
          </p:nvSpPr>
          <p:spPr>
            <a:xfrm>
              <a:off x="0" y="0"/>
              <a:ext cx="4182667" cy="813767"/>
            </a:xfrm>
            <a:custGeom>
              <a:avLst/>
              <a:gdLst/>
              <a:ahLst/>
              <a:cxnLst/>
              <a:rect l="l" t="t" r="r" b="b"/>
              <a:pathLst>
                <a:path w="4182667" h="813767">
                  <a:moveTo>
                    <a:pt x="5362" y="0"/>
                  </a:moveTo>
                  <a:lnTo>
                    <a:pt x="4177305" y="0"/>
                  </a:lnTo>
                  <a:cubicBezTo>
                    <a:pt x="4180266" y="0"/>
                    <a:pt x="4182667" y="2401"/>
                    <a:pt x="4182667" y="5362"/>
                  </a:cubicBezTo>
                  <a:lnTo>
                    <a:pt x="4182667" y="808405"/>
                  </a:lnTo>
                  <a:cubicBezTo>
                    <a:pt x="4182667" y="811367"/>
                    <a:pt x="4180266" y="813767"/>
                    <a:pt x="4177305" y="813767"/>
                  </a:cubicBezTo>
                  <a:lnTo>
                    <a:pt x="5362" y="813767"/>
                  </a:lnTo>
                  <a:cubicBezTo>
                    <a:pt x="3940" y="813767"/>
                    <a:pt x="2576" y="813202"/>
                    <a:pt x="1571" y="812197"/>
                  </a:cubicBezTo>
                  <a:cubicBezTo>
                    <a:pt x="565" y="811191"/>
                    <a:pt x="0" y="809827"/>
                    <a:pt x="0" y="808405"/>
                  </a:cubicBezTo>
                  <a:lnTo>
                    <a:pt x="0" y="5362"/>
                  </a:lnTo>
                  <a:cubicBezTo>
                    <a:pt x="0" y="2401"/>
                    <a:pt x="2401" y="0"/>
                    <a:pt x="5362"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182667" cy="813768"/>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529997" y="2931478"/>
            <a:ext cx="15330259" cy="2747588"/>
          </a:xfrm>
          <a:prstGeom prst="rect">
            <a:avLst/>
          </a:prstGeom>
        </p:spPr>
        <p:txBody>
          <a:bodyPr lIns="0" tIns="0" rIns="0" bIns="0" rtlCol="0" anchor="t">
            <a:spAutoFit/>
          </a:bodyPr>
          <a:lstStyle/>
          <a:p>
            <a:pPr marL="0" lvl="0" indent="0" algn="r" rtl="1">
              <a:lnSpc>
                <a:spcPts val="5473"/>
              </a:lnSpc>
              <a:spcBef>
                <a:spcPct val="0"/>
              </a:spcBef>
            </a:pPr>
            <a:r>
              <a:rPr lang="ar-EG" sz="3277" u="none" strike="noStrike">
                <a:solidFill>
                  <a:srgbClr val="000000"/>
                </a:solidFill>
                <a:latin typeface="Almarai Bold"/>
                <a:ea typeface="Almarai Bold"/>
                <a:cs typeface="Almarai Bold"/>
                <a:sym typeface="Almarai Bold"/>
                <a:rtl/>
              </a:rPr>
              <a:t>تعتبر الثقافة التنظيمية في الأدبيات الإدارية أحد العوامل التي يمكن أن تحفز السلوك الابتكاري بين أعضاء المنظمة. فهي التي تشكل الأطر التي تتعامل مع الحداثة والمبادرات الفردية والإجراءات الجماعية والتفاهمات والسلوكيات المتعلقة بالفرص والمخاطر. فامتلاك الخصائص الثقافية الإيجابية يزود المنظمة بالمكونات الأساسية للابتكار.</a:t>
            </a:r>
          </a:p>
        </p:txBody>
      </p:sp>
      <p:sp>
        <p:nvSpPr>
          <p:cNvPr id="8" name="Freeform 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638913" y="942375"/>
            <a:ext cx="5850612" cy="696850"/>
          </a:xfrm>
          <a:prstGeom prst="rect">
            <a:avLst/>
          </a:prstGeom>
        </p:spPr>
        <p:txBody>
          <a:bodyPr lIns="0" tIns="0" rIns="0" bIns="0" rtlCol="0" anchor="t">
            <a:spAutoFit/>
          </a:bodyPr>
          <a:lstStyle/>
          <a:p>
            <a:pPr marL="0" lvl="0" indent="0" algn="ctr" rtl="1">
              <a:lnSpc>
                <a:spcPts val="5548"/>
              </a:lnSpc>
              <a:spcBef>
                <a:spcPct val="0"/>
              </a:spcBef>
            </a:pPr>
            <a:r>
              <a:rPr lang="en-US" sz="4321" u="none" strike="noStrike" spc="-19">
                <a:solidFill>
                  <a:srgbClr val="095277"/>
                </a:solidFill>
                <a:latin typeface="Almarai Bold"/>
                <a:ea typeface="Almarai Bold"/>
                <a:cs typeface="Almarai Bold"/>
                <a:sym typeface="Almarai Bold"/>
              </a:rPr>
              <a:t>4</a:t>
            </a:r>
            <a:r>
              <a:rPr lang="ar-EG" sz="4321" u="none" strike="noStrike" spc="-19">
                <a:solidFill>
                  <a:srgbClr val="095277"/>
                </a:solidFill>
                <a:latin typeface="Almarai Bold"/>
                <a:ea typeface="Almarai Bold"/>
                <a:cs typeface="Almarai Bold"/>
                <a:sym typeface="Almarai Bold"/>
                <a:rtl/>
              </a:rPr>
              <a:t>- الثقافة</a:t>
            </a:r>
          </a:p>
        </p:txBody>
      </p:sp>
      <p:sp>
        <p:nvSpPr>
          <p:cNvPr id="10" name="Freeform 10"/>
          <p:cNvSpPr/>
          <p:nvPr/>
        </p:nvSpPr>
        <p:spPr>
          <a:xfrm>
            <a:off x="-115252" y="-506805"/>
            <a:ext cx="2287903" cy="3071011"/>
          </a:xfrm>
          <a:custGeom>
            <a:avLst/>
            <a:gdLst/>
            <a:ahLst/>
            <a:cxnLst/>
            <a:rect l="l" t="t" r="r" b="b"/>
            <a:pathLst>
              <a:path w="2287903" h="3071011">
                <a:moveTo>
                  <a:pt x="0" y="0"/>
                </a:moveTo>
                <a:lnTo>
                  <a:pt x="2287904" y="0"/>
                </a:lnTo>
                <a:lnTo>
                  <a:pt x="2287904" y="3071010"/>
                </a:lnTo>
                <a:lnTo>
                  <a:pt x="0" y="3071010"/>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618809"/>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13</a:t>
            </a:r>
          </a:p>
        </p:txBody>
      </p:sp>
      <p:grpSp>
        <p:nvGrpSpPr>
          <p:cNvPr id="4" name="Group 4"/>
          <p:cNvGrpSpPr/>
          <p:nvPr/>
        </p:nvGrpSpPr>
        <p:grpSpPr>
          <a:xfrm>
            <a:off x="1378236" y="2530765"/>
            <a:ext cx="15881064" cy="1388606"/>
            <a:chOff x="0" y="0"/>
            <a:chExt cx="4182667" cy="365723"/>
          </a:xfrm>
        </p:grpSpPr>
        <p:sp>
          <p:nvSpPr>
            <p:cNvPr id="5" name="Freeform 5"/>
            <p:cNvSpPr/>
            <p:nvPr/>
          </p:nvSpPr>
          <p:spPr>
            <a:xfrm>
              <a:off x="0" y="0"/>
              <a:ext cx="4182667" cy="365723"/>
            </a:xfrm>
            <a:custGeom>
              <a:avLst/>
              <a:gdLst/>
              <a:ahLst/>
              <a:cxnLst/>
              <a:rect l="l" t="t" r="r" b="b"/>
              <a:pathLst>
                <a:path w="4182667" h="365723">
                  <a:moveTo>
                    <a:pt x="5362" y="0"/>
                  </a:moveTo>
                  <a:lnTo>
                    <a:pt x="4177305" y="0"/>
                  </a:lnTo>
                  <a:cubicBezTo>
                    <a:pt x="4180266" y="0"/>
                    <a:pt x="4182667" y="2401"/>
                    <a:pt x="4182667" y="5362"/>
                  </a:cubicBezTo>
                  <a:lnTo>
                    <a:pt x="4182667" y="360361"/>
                  </a:lnTo>
                  <a:cubicBezTo>
                    <a:pt x="4182667" y="363322"/>
                    <a:pt x="4180266" y="365723"/>
                    <a:pt x="4177305" y="365723"/>
                  </a:cubicBezTo>
                  <a:lnTo>
                    <a:pt x="5362" y="365723"/>
                  </a:lnTo>
                  <a:cubicBezTo>
                    <a:pt x="3940" y="365723"/>
                    <a:pt x="2576" y="365158"/>
                    <a:pt x="1571" y="364153"/>
                  </a:cubicBezTo>
                  <a:cubicBezTo>
                    <a:pt x="565" y="363147"/>
                    <a:pt x="0" y="361783"/>
                    <a:pt x="0" y="360361"/>
                  </a:cubicBezTo>
                  <a:lnTo>
                    <a:pt x="0" y="5362"/>
                  </a:lnTo>
                  <a:cubicBezTo>
                    <a:pt x="0" y="2401"/>
                    <a:pt x="2401" y="0"/>
                    <a:pt x="5362"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182667" cy="365723"/>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244473" y="2551639"/>
            <a:ext cx="15722853" cy="1148657"/>
          </a:xfrm>
          <a:prstGeom prst="rect">
            <a:avLst/>
          </a:prstGeom>
        </p:spPr>
        <p:txBody>
          <a:bodyPr lIns="0" tIns="0" rIns="0" bIns="0" rtlCol="0" anchor="t">
            <a:spAutoFit/>
          </a:bodyPr>
          <a:lstStyle/>
          <a:p>
            <a:pPr marL="0" lvl="0" indent="0" algn="r" rtl="1">
              <a:lnSpc>
                <a:spcPts val="4638"/>
              </a:lnSpc>
              <a:spcBef>
                <a:spcPct val="0"/>
              </a:spcBef>
            </a:pPr>
            <a:r>
              <a:rPr lang="ar-EG" sz="2777" u="none" strike="noStrike">
                <a:solidFill>
                  <a:srgbClr val="000000"/>
                </a:solidFill>
                <a:latin typeface="Almarai Bold"/>
                <a:ea typeface="Almarai Bold"/>
                <a:cs typeface="Almarai Bold"/>
                <a:sym typeface="Almarai Bold"/>
                <a:rtl/>
              </a:rPr>
              <a:t>تتضمن مراحل إدارة الابتكار المراحل الظاهرة في الشكل أدناه وهي: البحث، والاختيار، والتطبيق، وتحقيق الفائدة من الابتكار.</a:t>
            </a:r>
          </a:p>
        </p:txBody>
      </p:sp>
      <p:grpSp>
        <p:nvGrpSpPr>
          <p:cNvPr id="8" name="Group 8"/>
          <p:cNvGrpSpPr/>
          <p:nvPr/>
        </p:nvGrpSpPr>
        <p:grpSpPr>
          <a:xfrm rot="5400000">
            <a:off x="2108803" y="4969742"/>
            <a:ext cx="3913618" cy="3260676"/>
            <a:chOff x="0" y="0"/>
            <a:chExt cx="812800" cy="677194"/>
          </a:xfrm>
        </p:grpSpPr>
        <p:sp>
          <p:nvSpPr>
            <p:cNvPr id="9" name="Freeform 9"/>
            <p:cNvSpPr/>
            <p:nvPr/>
          </p:nvSpPr>
          <p:spPr>
            <a:xfrm>
              <a:off x="0" y="0"/>
              <a:ext cx="812800" cy="677194"/>
            </a:xfrm>
            <a:custGeom>
              <a:avLst/>
              <a:gdLst/>
              <a:ahLst/>
              <a:cxnLst/>
              <a:rect l="l" t="t" r="r" b="b"/>
              <a:pathLst>
                <a:path w="812800" h="677194">
                  <a:moveTo>
                    <a:pt x="203200" y="0"/>
                  </a:moveTo>
                  <a:lnTo>
                    <a:pt x="609600" y="0"/>
                  </a:lnTo>
                  <a:lnTo>
                    <a:pt x="812800" y="677194"/>
                  </a:lnTo>
                  <a:lnTo>
                    <a:pt x="0" y="677194"/>
                  </a:lnTo>
                  <a:lnTo>
                    <a:pt x="203200" y="0"/>
                  </a:lnTo>
                  <a:close/>
                </a:path>
              </a:pathLst>
            </a:custGeom>
            <a:solidFill>
              <a:srgbClr val="3CA1BE"/>
            </a:solidFill>
          </p:spPr>
          <p:txBody>
            <a:bodyPr/>
            <a:lstStyle/>
            <a:p>
              <a:endParaRPr lang="en-US"/>
            </a:p>
          </p:txBody>
        </p:sp>
        <p:sp>
          <p:nvSpPr>
            <p:cNvPr id="10" name="TextBox 10"/>
            <p:cNvSpPr txBox="1"/>
            <p:nvPr/>
          </p:nvSpPr>
          <p:spPr>
            <a:xfrm>
              <a:off x="127000" y="0"/>
              <a:ext cx="558800" cy="677194"/>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5924550" y="5639589"/>
            <a:ext cx="3086100" cy="1920982"/>
            <a:chOff x="0" y="0"/>
            <a:chExt cx="812800" cy="505938"/>
          </a:xfrm>
        </p:grpSpPr>
        <p:sp>
          <p:nvSpPr>
            <p:cNvPr id="12" name="Freeform 12"/>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1DB4D8"/>
            </a:solidFill>
          </p:spPr>
          <p:txBody>
            <a:bodyPr/>
            <a:lstStyle/>
            <a:p>
              <a:endParaRPr lang="en-US"/>
            </a:p>
          </p:txBody>
        </p:sp>
        <p:sp>
          <p:nvSpPr>
            <p:cNvPr id="13" name="TextBox 13"/>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9239250" y="5639589"/>
            <a:ext cx="3086100" cy="1920982"/>
            <a:chOff x="0" y="0"/>
            <a:chExt cx="812800" cy="505938"/>
          </a:xfrm>
        </p:grpSpPr>
        <p:sp>
          <p:nvSpPr>
            <p:cNvPr id="15" name="Freeform 15"/>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83CBEB"/>
            </a:solidFill>
          </p:spPr>
          <p:txBody>
            <a:bodyPr/>
            <a:lstStyle/>
            <a:p>
              <a:endParaRPr lang="en-US"/>
            </a:p>
          </p:txBody>
        </p:sp>
        <p:sp>
          <p:nvSpPr>
            <p:cNvPr id="16" name="TextBox 16"/>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12553950" y="5639589"/>
            <a:ext cx="3086100" cy="1920982"/>
            <a:chOff x="0" y="0"/>
            <a:chExt cx="812800" cy="505938"/>
          </a:xfrm>
        </p:grpSpPr>
        <p:sp>
          <p:nvSpPr>
            <p:cNvPr id="18" name="Freeform 18"/>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ABE0F8"/>
            </a:solidFill>
          </p:spPr>
          <p:txBody>
            <a:bodyPr/>
            <a:lstStyle/>
            <a:p>
              <a:endParaRPr lang="en-US"/>
            </a:p>
          </p:txBody>
        </p:sp>
        <p:sp>
          <p:nvSpPr>
            <p:cNvPr id="19" name="TextBox 19"/>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rot="5400000">
            <a:off x="15022334" y="6268894"/>
            <a:ext cx="1891909" cy="681422"/>
            <a:chOff x="0" y="0"/>
            <a:chExt cx="580573" cy="209109"/>
          </a:xfrm>
        </p:grpSpPr>
        <p:sp>
          <p:nvSpPr>
            <p:cNvPr id="21" name="Freeform 21"/>
            <p:cNvSpPr/>
            <p:nvPr/>
          </p:nvSpPr>
          <p:spPr>
            <a:xfrm>
              <a:off x="0" y="0"/>
              <a:ext cx="580573" cy="209109"/>
            </a:xfrm>
            <a:custGeom>
              <a:avLst/>
              <a:gdLst/>
              <a:ahLst/>
              <a:cxnLst/>
              <a:rect l="l" t="t" r="r" b="b"/>
              <a:pathLst>
                <a:path w="580573" h="209109">
                  <a:moveTo>
                    <a:pt x="290287" y="0"/>
                  </a:moveTo>
                  <a:lnTo>
                    <a:pt x="580573" y="209109"/>
                  </a:lnTo>
                  <a:lnTo>
                    <a:pt x="0" y="209109"/>
                  </a:lnTo>
                  <a:lnTo>
                    <a:pt x="290287" y="0"/>
                  </a:lnTo>
                  <a:close/>
                </a:path>
              </a:pathLst>
            </a:custGeom>
            <a:solidFill>
              <a:srgbClr val="ABE0F8"/>
            </a:solidFill>
          </p:spPr>
          <p:txBody>
            <a:bodyPr/>
            <a:lstStyle/>
            <a:p>
              <a:endParaRPr lang="en-US"/>
            </a:p>
          </p:txBody>
        </p:sp>
        <p:sp>
          <p:nvSpPr>
            <p:cNvPr id="22" name="TextBox 22"/>
            <p:cNvSpPr txBox="1"/>
            <p:nvPr/>
          </p:nvSpPr>
          <p:spPr>
            <a:xfrm>
              <a:off x="90715" y="97086"/>
              <a:ext cx="399144" cy="97086"/>
            </a:xfrm>
            <a:prstGeom prst="rect">
              <a:avLst/>
            </a:prstGeom>
          </p:spPr>
          <p:txBody>
            <a:bodyPr lIns="50800" tIns="50800" rIns="50800" bIns="50800" rtlCol="0" anchor="ctr"/>
            <a:lstStyle/>
            <a:p>
              <a:pPr algn="ctr">
                <a:lnSpc>
                  <a:spcPts val="2160"/>
                </a:lnSpc>
              </a:pPr>
              <a:endParaRPr/>
            </a:p>
          </p:txBody>
        </p:sp>
      </p:grpSp>
      <p:sp>
        <p:nvSpPr>
          <p:cNvPr id="23" name="TextBox 23"/>
          <p:cNvSpPr txBox="1"/>
          <p:nvPr/>
        </p:nvSpPr>
        <p:spPr>
          <a:xfrm>
            <a:off x="8974432" y="4620902"/>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الاستراتيجية</a:t>
            </a:r>
          </a:p>
        </p:txBody>
      </p:sp>
      <p:sp>
        <p:nvSpPr>
          <p:cNvPr id="24" name="TextBox 24"/>
          <p:cNvSpPr txBox="1"/>
          <p:nvPr/>
        </p:nvSpPr>
        <p:spPr>
          <a:xfrm>
            <a:off x="4692282" y="4614696"/>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القدرات</a:t>
            </a:r>
          </a:p>
        </p:txBody>
      </p:sp>
      <p:sp>
        <p:nvSpPr>
          <p:cNvPr id="25" name="TextBox 25"/>
          <p:cNvSpPr txBox="1"/>
          <p:nvPr/>
        </p:nvSpPr>
        <p:spPr>
          <a:xfrm>
            <a:off x="2272543" y="5690452"/>
            <a:ext cx="3586138" cy="1528138"/>
          </a:xfrm>
          <a:prstGeom prst="rect">
            <a:avLst/>
          </a:prstGeom>
        </p:spPr>
        <p:txBody>
          <a:bodyPr lIns="0" tIns="0" rIns="0" bIns="0" rtlCol="0" anchor="t">
            <a:spAutoFit/>
          </a:bodyPr>
          <a:lstStyle/>
          <a:p>
            <a:pPr algn="ctr">
              <a:lnSpc>
                <a:spcPts val="2941"/>
              </a:lnSpc>
            </a:pPr>
            <a:endParaRPr/>
          </a:p>
          <a:p>
            <a:pPr algn="ctr" rtl="1">
              <a:lnSpc>
                <a:spcPts val="2941"/>
              </a:lnSpc>
            </a:pPr>
            <a:r>
              <a:rPr lang="ar-EG" sz="2290">
                <a:solidFill>
                  <a:srgbClr val="000000"/>
                </a:solidFill>
                <a:latin typeface="Almarai Bold"/>
                <a:ea typeface="Almarai Bold"/>
                <a:cs typeface="Almarai Bold"/>
                <a:sym typeface="Almarai Bold"/>
                <a:rtl/>
              </a:rPr>
              <a:t>البحث</a:t>
            </a:r>
          </a:p>
          <a:p>
            <a:pPr algn="ctr" rtl="1">
              <a:lnSpc>
                <a:spcPts val="2941"/>
              </a:lnSpc>
            </a:pPr>
            <a:r>
              <a:rPr lang="ar-EG" sz="2290">
                <a:solidFill>
                  <a:srgbClr val="000000"/>
                </a:solidFill>
                <a:latin typeface="Almarai Bold"/>
                <a:ea typeface="Almarai Bold"/>
                <a:cs typeface="Almarai Bold"/>
                <a:sym typeface="Almarai Bold"/>
                <a:rtl/>
              </a:rPr>
              <a:t>كيف يمكننا إيجاد فرص للابتكار؟</a:t>
            </a:r>
          </a:p>
        </p:txBody>
      </p:sp>
      <p:sp>
        <p:nvSpPr>
          <p:cNvPr id="26" name="TextBox 26"/>
          <p:cNvSpPr txBox="1"/>
          <p:nvPr/>
        </p:nvSpPr>
        <p:spPr>
          <a:xfrm>
            <a:off x="9102899" y="5685689"/>
            <a:ext cx="3350918" cy="1537663"/>
          </a:xfrm>
          <a:prstGeom prst="rect">
            <a:avLst/>
          </a:prstGeom>
        </p:spPr>
        <p:txBody>
          <a:bodyPr lIns="0" tIns="0" rIns="0" bIns="0" rtlCol="0" anchor="t">
            <a:spAutoFit/>
          </a:bodyPr>
          <a:lstStyle/>
          <a:p>
            <a:pPr algn="ctr">
              <a:lnSpc>
                <a:spcPts val="2941"/>
              </a:lnSpc>
            </a:pPr>
            <a:r>
              <a:rPr lang="en-US" sz="2290">
                <a:solidFill>
                  <a:srgbClr val="000000"/>
                </a:solidFill>
                <a:latin typeface="Almarai Bold"/>
                <a:ea typeface="Almarai Bold"/>
                <a:cs typeface="Almarai Bold"/>
                <a:sym typeface="Almarai Bold"/>
              </a:rPr>
              <a:t> </a:t>
            </a:r>
          </a:p>
          <a:p>
            <a:pPr algn="ctr">
              <a:lnSpc>
                <a:spcPts val="2941"/>
              </a:lnSpc>
            </a:pPr>
            <a:r>
              <a:rPr lang="ar-EG" sz="2290">
                <a:solidFill>
                  <a:srgbClr val="000000"/>
                </a:solidFill>
                <a:latin typeface="Almarai Bold"/>
                <a:ea typeface="Almarai Bold"/>
                <a:cs typeface="Almarai Bold"/>
                <a:sym typeface="Almarai Bold"/>
                <a:rtl/>
              </a:rPr>
              <a:t>التنفيذ</a:t>
            </a:r>
          </a:p>
          <a:p>
            <a:pPr algn="ctr">
              <a:lnSpc>
                <a:spcPts val="2941"/>
              </a:lnSpc>
            </a:pPr>
            <a:r>
              <a:rPr lang="ar-EG" sz="2290">
                <a:solidFill>
                  <a:srgbClr val="000000"/>
                </a:solidFill>
                <a:latin typeface="Almarai Bold"/>
                <a:ea typeface="Almarai Bold"/>
                <a:cs typeface="Almarai Bold"/>
                <a:sym typeface="Almarai Bold"/>
                <a:rtl/>
              </a:rPr>
              <a:t>كيف يمكننا تنفيذ هذا الابتكار؟</a:t>
            </a:r>
          </a:p>
        </p:txBody>
      </p:sp>
      <p:sp>
        <p:nvSpPr>
          <p:cNvPr id="27" name="TextBox 27"/>
          <p:cNvSpPr txBox="1"/>
          <p:nvPr/>
        </p:nvSpPr>
        <p:spPr>
          <a:xfrm>
            <a:off x="12546065" y="5711496"/>
            <a:ext cx="3074623" cy="1918663"/>
          </a:xfrm>
          <a:prstGeom prst="rect">
            <a:avLst/>
          </a:prstGeom>
        </p:spPr>
        <p:txBody>
          <a:bodyPr lIns="0" tIns="0" rIns="0" bIns="0" rtlCol="0" anchor="t">
            <a:spAutoFit/>
          </a:bodyPr>
          <a:lstStyle/>
          <a:p>
            <a:pPr algn="ctr">
              <a:lnSpc>
                <a:spcPts val="2941"/>
              </a:lnSpc>
            </a:pPr>
            <a:r>
              <a:rPr lang="en-US" sz="2290">
                <a:solidFill>
                  <a:srgbClr val="000000"/>
                </a:solidFill>
                <a:latin typeface="Almarai Bold"/>
                <a:ea typeface="Almarai Bold"/>
                <a:cs typeface="Almarai Bold"/>
                <a:sym typeface="Almarai Bold"/>
              </a:rPr>
              <a:t> </a:t>
            </a:r>
          </a:p>
          <a:p>
            <a:pPr algn="ctr">
              <a:lnSpc>
                <a:spcPts val="2941"/>
              </a:lnSpc>
            </a:pPr>
            <a:r>
              <a:rPr lang="ar-EG" sz="2290">
                <a:solidFill>
                  <a:srgbClr val="000000"/>
                </a:solidFill>
                <a:latin typeface="Almarai Bold"/>
                <a:ea typeface="Almarai Bold"/>
                <a:cs typeface="Almarai Bold"/>
                <a:sym typeface="Almarai Bold"/>
                <a:rtl/>
              </a:rPr>
              <a:t>تحقيق الفائدة</a:t>
            </a:r>
          </a:p>
          <a:p>
            <a:pPr algn="ctr">
              <a:lnSpc>
                <a:spcPts val="2941"/>
              </a:lnSpc>
            </a:pPr>
            <a:r>
              <a:rPr lang="en-US" sz="2290">
                <a:solidFill>
                  <a:srgbClr val="000000"/>
                </a:solidFill>
                <a:latin typeface="Almarai Bold"/>
                <a:ea typeface="Almarai Bold"/>
                <a:cs typeface="Almarai Bold"/>
                <a:sym typeface="Almarai Bold"/>
              </a:rPr>
              <a:t> </a:t>
            </a:r>
            <a:r>
              <a:rPr lang="ar-EG" sz="2290">
                <a:solidFill>
                  <a:srgbClr val="000000"/>
                </a:solidFill>
                <a:latin typeface="Almarai Bold"/>
                <a:ea typeface="Almarai Bold"/>
                <a:cs typeface="Almarai Bold"/>
                <a:sym typeface="Almarai Bold"/>
                <a:rtl/>
              </a:rPr>
              <a:t>كيف يمكننا تحقيق فوائد هذا الابتكار؟</a:t>
            </a:r>
          </a:p>
          <a:p>
            <a:pPr algn="ctr">
              <a:lnSpc>
                <a:spcPts val="2941"/>
              </a:lnSpc>
            </a:pPr>
            <a:r>
              <a:rPr lang="en-US" sz="2290">
                <a:solidFill>
                  <a:srgbClr val="000000"/>
                </a:solidFill>
                <a:latin typeface="Almarai Bold"/>
                <a:ea typeface="Almarai Bold"/>
                <a:cs typeface="Almarai Bold"/>
                <a:sym typeface="Almarai Bold"/>
              </a:rPr>
              <a:t> </a:t>
            </a:r>
          </a:p>
        </p:txBody>
      </p:sp>
      <p:sp>
        <p:nvSpPr>
          <p:cNvPr id="28" name="TextBox 28"/>
          <p:cNvSpPr txBox="1"/>
          <p:nvPr/>
        </p:nvSpPr>
        <p:spPr>
          <a:xfrm>
            <a:off x="6122963" y="6002698"/>
            <a:ext cx="2689274" cy="1156663"/>
          </a:xfrm>
          <a:prstGeom prst="rect">
            <a:avLst/>
          </a:prstGeom>
        </p:spPr>
        <p:txBody>
          <a:bodyPr lIns="0" tIns="0" rIns="0" bIns="0" rtlCol="0" anchor="t">
            <a:spAutoFit/>
          </a:bodyPr>
          <a:lstStyle/>
          <a:p>
            <a:pPr algn="ctr" rtl="1">
              <a:lnSpc>
                <a:spcPts val="2941"/>
              </a:lnSpc>
            </a:pPr>
            <a:r>
              <a:rPr lang="ar-EG" sz="2290">
                <a:solidFill>
                  <a:srgbClr val="000000"/>
                </a:solidFill>
                <a:latin typeface="Almarai Bold"/>
                <a:ea typeface="Almarai Bold"/>
                <a:cs typeface="Almarai Bold"/>
                <a:sym typeface="Almarai Bold"/>
                <a:rtl/>
              </a:rPr>
              <a:t>الاختيار </a:t>
            </a:r>
          </a:p>
          <a:p>
            <a:pPr algn="ctr">
              <a:lnSpc>
                <a:spcPts val="2941"/>
              </a:lnSpc>
            </a:pPr>
            <a:r>
              <a:rPr lang="en-US" sz="2290">
                <a:solidFill>
                  <a:srgbClr val="000000"/>
                </a:solidFill>
                <a:latin typeface="Almarai Bold"/>
                <a:ea typeface="Almarai Bold"/>
                <a:cs typeface="Almarai Bold"/>
                <a:sym typeface="Almarai Bold"/>
              </a:rPr>
              <a:t> </a:t>
            </a:r>
            <a:r>
              <a:rPr lang="ar-EG" sz="2290">
                <a:solidFill>
                  <a:srgbClr val="000000"/>
                </a:solidFill>
                <a:latin typeface="Almarai Bold"/>
                <a:ea typeface="Almarai Bold"/>
                <a:cs typeface="Almarai Bold"/>
                <a:sym typeface="Almarai Bold"/>
                <a:rtl/>
              </a:rPr>
              <a:t>ما الذي ينبغي علينا فعله ولماذا؟</a:t>
            </a:r>
          </a:p>
        </p:txBody>
      </p:sp>
      <p:sp>
        <p:nvSpPr>
          <p:cNvPr id="29" name="TextBox 29"/>
          <p:cNvSpPr txBox="1"/>
          <p:nvPr/>
        </p:nvSpPr>
        <p:spPr>
          <a:xfrm>
            <a:off x="9144000" y="7887335"/>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الهياكل</a:t>
            </a:r>
          </a:p>
        </p:txBody>
      </p:sp>
      <p:sp>
        <p:nvSpPr>
          <p:cNvPr id="30" name="TextBox 30"/>
          <p:cNvSpPr txBox="1"/>
          <p:nvPr/>
        </p:nvSpPr>
        <p:spPr>
          <a:xfrm>
            <a:off x="5042485" y="7817746"/>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        الثقافة</a:t>
            </a:r>
          </a:p>
        </p:txBody>
      </p:sp>
      <p:sp>
        <p:nvSpPr>
          <p:cNvPr id="31" name="TextBox 31"/>
          <p:cNvSpPr txBox="1"/>
          <p:nvPr/>
        </p:nvSpPr>
        <p:spPr>
          <a:xfrm>
            <a:off x="1511971" y="8823589"/>
            <a:ext cx="7061027" cy="312736"/>
          </a:xfrm>
          <a:prstGeom prst="rect">
            <a:avLst/>
          </a:prstGeom>
        </p:spPr>
        <p:txBody>
          <a:bodyPr lIns="0" tIns="0" rIns="0" bIns="0" rtlCol="0" anchor="t">
            <a:spAutoFit/>
          </a:bodyPr>
          <a:lstStyle/>
          <a:p>
            <a:pPr algn="ctr">
              <a:lnSpc>
                <a:spcPts val="2484"/>
              </a:lnSpc>
            </a:pPr>
            <a:r>
              <a:rPr lang="en-US" sz="1934">
                <a:solidFill>
                  <a:srgbClr val="000000"/>
                </a:solidFill>
                <a:latin typeface="Almarai Bold"/>
                <a:ea typeface="Almarai Bold"/>
                <a:cs typeface="Almarai Bold"/>
                <a:sym typeface="Almarai Bold"/>
              </a:rPr>
              <a:t>Source: Bessant John, and Joe Tidd (2015).</a:t>
            </a:r>
          </a:p>
        </p:txBody>
      </p:sp>
      <p:sp>
        <p:nvSpPr>
          <p:cNvPr id="32" name="Freeform 3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TextBox 33"/>
          <p:cNvSpPr txBox="1"/>
          <p:nvPr/>
        </p:nvSpPr>
        <p:spPr>
          <a:xfrm>
            <a:off x="10427510" y="942375"/>
            <a:ext cx="6511750" cy="696850"/>
          </a:xfrm>
          <a:prstGeom prst="rect">
            <a:avLst/>
          </a:prstGeom>
        </p:spPr>
        <p:txBody>
          <a:bodyPr lIns="0" tIns="0" rIns="0" bIns="0" rtlCol="0" anchor="t">
            <a:spAutoFit/>
          </a:bodyPr>
          <a:lstStyle/>
          <a:p>
            <a:pPr marL="0" lvl="0" indent="0" algn="ctr" rtl="1">
              <a:lnSpc>
                <a:spcPts val="5548"/>
              </a:lnSpc>
              <a:spcBef>
                <a:spcPct val="0"/>
              </a:spcBef>
            </a:pPr>
            <a:r>
              <a:rPr lang="ar-EG" sz="4321" u="none" strike="noStrike" spc="-19">
                <a:solidFill>
                  <a:srgbClr val="095277"/>
                </a:solidFill>
                <a:latin typeface="Almarai Bold"/>
                <a:ea typeface="Almarai Bold"/>
                <a:cs typeface="Almarai Bold"/>
                <a:sym typeface="Almarai Bold"/>
                <a:rtl/>
              </a:rPr>
              <a:t>مراحل إدارة الابتكار </a:t>
            </a:r>
          </a:p>
        </p:txBody>
      </p:sp>
      <p:sp>
        <p:nvSpPr>
          <p:cNvPr id="34" name="Freeform 34"/>
          <p:cNvSpPr/>
          <p:nvPr/>
        </p:nvSpPr>
        <p:spPr>
          <a:xfrm>
            <a:off x="16939260" y="2215555"/>
            <a:ext cx="452327" cy="630420"/>
          </a:xfrm>
          <a:custGeom>
            <a:avLst/>
            <a:gdLst/>
            <a:ahLst/>
            <a:cxnLst/>
            <a:rect l="l" t="t" r="r" b="b"/>
            <a:pathLst>
              <a:path w="452327" h="630420">
                <a:moveTo>
                  <a:pt x="0" y="0"/>
                </a:moveTo>
                <a:lnTo>
                  <a:pt x="452327" y="0"/>
                </a:lnTo>
                <a:lnTo>
                  <a:pt x="452327" y="630420"/>
                </a:lnTo>
                <a:lnTo>
                  <a:pt x="0" y="630420"/>
                </a:lnTo>
                <a:lnTo>
                  <a:pt x="0" y="0"/>
                </a:lnTo>
                <a:close/>
              </a:path>
            </a:pathLst>
          </a:custGeom>
          <a:blipFill>
            <a:blip r:embed="rId4"/>
            <a:stretch>
              <a:fillRect/>
            </a:stretch>
          </a:blipFill>
        </p:spPr>
        <p:txBody>
          <a:bodyPr/>
          <a:lstStyle/>
          <a:p>
            <a:endParaRPr lang="en-US"/>
          </a:p>
        </p:txBody>
      </p:sp>
      <p:sp>
        <p:nvSpPr>
          <p:cNvPr id="35" name="Freeform 35"/>
          <p:cNvSpPr/>
          <p:nvPr/>
        </p:nvSpPr>
        <p:spPr>
          <a:xfrm>
            <a:off x="-115252" y="-506805"/>
            <a:ext cx="2156431" cy="2894538"/>
          </a:xfrm>
          <a:custGeom>
            <a:avLst/>
            <a:gdLst/>
            <a:ahLst/>
            <a:cxnLst/>
            <a:rect l="l" t="t" r="r" b="b"/>
            <a:pathLst>
              <a:path w="2156431" h="2894538">
                <a:moveTo>
                  <a:pt x="0" y="0"/>
                </a:moveTo>
                <a:lnTo>
                  <a:pt x="2156432" y="0"/>
                </a:lnTo>
                <a:lnTo>
                  <a:pt x="2156432" y="2894538"/>
                </a:lnTo>
                <a:lnTo>
                  <a:pt x="0" y="2894538"/>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267171" y="2869550"/>
            <a:ext cx="5753658" cy="5753658"/>
          </a:xfrm>
          <a:custGeom>
            <a:avLst/>
            <a:gdLst/>
            <a:ahLst/>
            <a:cxnLst/>
            <a:rect l="l" t="t" r="r" b="b"/>
            <a:pathLst>
              <a:path w="5753658" h="5753658">
                <a:moveTo>
                  <a:pt x="0" y="0"/>
                </a:moveTo>
                <a:lnTo>
                  <a:pt x="5753658" y="0"/>
                </a:lnTo>
                <a:lnTo>
                  <a:pt x="5753658" y="5753658"/>
                </a:lnTo>
                <a:lnTo>
                  <a:pt x="0" y="5753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5" name="TextBox 5"/>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14</a:t>
            </a:r>
          </a:p>
        </p:txBody>
      </p:sp>
      <p:sp>
        <p:nvSpPr>
          <p:cNvPr id="6" name="TextBox 6"/>
          <p:cNvSpPr txBox="1"/>
          <p:nvPr/>
        </p:nvSpPr>
        <p:spPr>
          <a:xfrm>
            <a:off x="11279449" y="2291842"/>
            <a:ext cx="5817926" cy="661613"/>
          </a:xfrm>
          <a:prstGeom prst="rect">
            <a:avLst/>
          </a:prstGeom>
        </p:spPr>
        <p:txBody>
          <a:bodyPr lIns="0" tIns="0" rIns="0" bIns="0" rtlCol="0" anchor="t">
            <a:spAutoFit/>
          </a:bodyPr>
          <a:lstStyle/>
          <a:p>
            <a:pPr marL="0" lvl="0" indent="0" algn="r" rtl="1">
              <a:lnSpc>
                <a:spcPts val="5473"/>
              </a:lnSpc>
              <a:spcBef>
                <a:spcPct val="0"/>
              </a:spcBef>
            </a:pPr>
            <a:r>
              <a:rPr lang="ar-EG" sz="3277" u="none" strike="noStrike">
                <a:solidFill>
                  <a:srgbClr val="000000"/>
                </a:solidFill>
                <a:latin typeface="Almarai Bold"/>
                <a:ea typeface="Almarai Bold"/>
                <a:cs typeface="Almarai Bold"/>
                <a:sym typeface="Almarai Bold"/>
                <a:rtl/>
              </a:rPr>
              <a:t>العوامل المؤثرة على السياق </a:t>
            </a:r>
          </a:p>
        </p:txBody>
      </p:sp>
      <p:sp>
        <p:nvSpPr>
          <p:cNvPr id="7" name="TextBox 7"/>
          <p:cNvSpPr txBox="1"/>
          <p:nvPr/>
        </p:nvSpPr>
        <p:spPr>
          <a:xfrm>
            <a:off x="7735892" y="5089857"/>
            <a:ext cx="2704895" cy="1236585"/>
          </a:xfrm>
          <a:prstGeom prst="rect">
            <a:avLst/>
          </a:prstGeom>
        </p:spPr>
        <p:txBody>
          <a:bodyPr lIns="0" tIns="0" rIns="0" bIns="0" rtlCol="0" anchor="t">
            <a:spAutoFit/>
          </a:bodyPr>
          <a:lstStyle/>
          <a:p>
            <a:pPr marL="0" lvl="0" indent="0" algn="ctr">
              <a:lnSpc>
                <a:spcPts val="4786"/>
              </a:lnSpc>
              <a:spcBef>
                <a:spcPct val="0"/>
              </a:spcBef>
            </a:pPr>
            <a:r>
              <a:rPr lang="ar-EG" sz="3727" u="none" strike="noStrike">
                <a:solidFill>
                  <a:srgbClr val="000000"/>
                </a:solidFill>
                <a:latin typeface="Almarai Bold"/>
                <a:ea typeface="Almarai Bold"/>
                <a:cs typeface="Almarai Bold"/>
                <a:sym typeface="Almarai Bold"/>
                <a:rtl/>
              </a:rPr>
              <a:t>مراحل</a:t>
            </a:r>
          </a:p>
          <a:p>
            <a:pPr marL="0" lvl="0" indent="0" algn="ctr">
              <a:lnSpc>
                <a:spcPts val="4786"/>
              </a:lnSpc>
              <a:spcBef>
                <a:spcPct val="0"/>
              </a:spcBef>
            </a:pPr>
            <a:r>
              <a:rPr lang="en-US" sz="3727" u="none" strike="noStrike">
                <a:solidFill>
                  <a:srgbClr val="000000"/>
                </a:solidFill>
                <a:latin typeface="Almarai Bold"/>
                <a:ea typeface="Almarai Bold"/>
                <a:cs typeface="Almarai Bold"/>
                <a:sym typeface="Almarai Bold"/>
              </a:rPr>
              <a:t> </a:t>
            </a:r>
            <a:r>
              <a:rPr lang="ar-EG" sz="3727" u="none" strike="noStrike">
                <a:solidFill>
                  <a:srgbClr val="000000"/>
                </a:solidFill>
                <a:latin typeface="Almarai Bold"/>
                <a:ea typeface="Almarai Bold"/>
                <a:cs typeface="Almarai Bold"/>
                <a:sym typeface="Almarai Bold"/>
                <a:rtl/>
              </a:rPr>
              <a:t>الابتكار</a:t>
            </a:r>
          </a:p>
        </p:txBody>
      </p:sp>
      <p:sp>
        <p:nvSpPr>
          <p:cNvPr id="8" name="TextBox 8"/>
          <p:cNvSpPr txBox="1"/>
          <p:nvPr/>
        </p:nvSpPr>
        <p:spPr>
          <a:xfrm>
            <a:off x="9808527" y="3780194"/>
            <a:ext cx="1943868" cy="501957"/>
          </a:xfrm>
          <a:prstGeom prst="rect">
            <a:avLst/>
          </a:prstGeom>
        </p:spPr>
        <p:txBody>
          <a:bodyPr lIns="0" tIns="0" rIns="0" bIns="0" rtlCol="0" anchor="t">
            <a:spAutoFit/>
          </a:bodyPr>
          <a:lstStyle/>
          <a:p>
            <a:pPr marL="0" lvl="0" indent="0" algn="ctr">
              <a:lnSpc>
                <a:spcPts val="3826"/>
              </a:lnSpc>
              <a:spcBef>
                <a:spcPct val="0"/>
              </a:spcBef>
            </a:pPr>
            <a:r>
              <a:rPr lang="ar-EG" sz="2979" u="none" strike="noStrike">
                <a:solidFill>
                  <a:srgbClr val="000000"/>
                </a:solidFill>
                <a:latin typeface="Almarai Bold"/>
                <a:ea typeface="Almarai Bold"/>
                <a:cs typeface="Almarai Bold"/>
                <a:sym typeface="Almarai Bold"/>
                <a:rtl/>
              </a:rPr>
              <a:t>نوع القطاع</a:t>
            </a:r>
          </a:p>
        </p:txBody>
      </p:sp>
      <p:sp>
        <p:nvSpPr>
          <p:cNvPr id="9" name="TextBox 9"/>
          <p:cNvSpPr txBox="1"/>
          <p:nvPr/>
        </p:nvSpPr>
        <p:spPr>
          <a:xfrm>
            <a:off x="9847216" y="6864907"/>
            <a:ext cx="1905180" cy="978031"/>
          </a:xfrm>
          <a:prstGeom prst="rect">
            <a:avLst/>
          </a:prstGeom>
        </p:spPr>
        <p:txBody>
          <a:bodyPr lIns="0" tIns="0" rIns="0" bIns="0" rtlCol="0" anchor="t">
            <a:spAutoFit/>
          </a:bodyPr>
          <a:lstStyle/>
          <a:p>
            <a:pPr marL="0" lvl="0" indent="0" algn="ctr">
              <a:lnSpc>
                <a:spcPts val="3805"/>
              </a:lnSpc>
              <a:spcBef>
                <a:spcPct val="0"/>
              </a:spcBef>
            </a:pPr>
            <a:r>
              <a:rPr lang="ar-EG" sz="2963" u="none" strike="noStrike">
                <a:solidFill>
                  <a:srgbClr val="000000"/>
                </a:solidFill>
                <a:latin typeface="Almarai Bold"/>
                <a:ea typeface="Almarai Bold"/>
                <a:cs typeface="Almarai Bold"/>
                <a:sym typeface="Almarai Bold"/>
                <a:rtl/>
              </a:rPr>
              <a:t>حجم المنظمة</a:t>
            </a:r>
          </a:p>
        </p:txBody>
      </p:sp>
      <p:sp>
        <p:nvSpPr>
          <p:cNvPr id="10" name="TextBox 10"/>
          <p:cNvSpPr txBox="1"/>
          <p:nvPr/>
        </p:nvSpPr>
        <p:spPr>
          <a:xfrm>
            <a:off x="6527877" y="7096923"/>
            <a:ext cx="2033481" cy="473557"/>
          </a:xfrm>
          <a:prstGeom prst="rect">
            <a:avLst/>
          </a:prstGeom>
        </p:spPr>
        <p:txBody>
          <a:bodyPr lIns="0" tIns="0" rIns="0" bIns="0" rtlCol="0" anchor="t">
            <a:spAutoFit/>
          </a:bodyPr>
          <a:lstStyle/>
          <a:p>
            <a:pPr marL="0" lvl="0" indent="0" algn="ctr">
              <a:lnSpc>
                <a:spcPts val="3670"/>
              </a:lnSpc>
              <a:spcBef>
                <a:spcPct val="0"/>
              </a:spcBef>
            </a:pPr>
            <a:r>
              <a:rPr lang="ar-EG" sz="2858" u="none" strike="noStrike">
                <a:solidFill>
                  <a:srgbClr val="000000"/>
                </a:solidFill>
                <a:latin typeface="Almarai Bold"/>
                <a:ea typeface="Almarai Bold"/>
                <a:cs typeface="Almarai Bold"/>
                <a:sym typeface="Almarai Bold"/>
                <a:rtl/>
              </a:rPr>
              <a:t>نوع المنظمة</a:t>
            </a:r>
          </a:p>
        </p:txBody>
      </p:sp>
      <p:sp>
        <p:nvSpPr>
          <p:cNvPr id="11" name="TextBox 11"/>
          <p:cNvSpPr txBox="1"/>
          <p:nvPr/>
        </p:nvSpPr>
        <p:spPr>
          <a:xfrm>
            <a:off x="6693994" y="3520478"/>
            <a:ext cx="1701247" cy="1030914"/>
          </a:xfrm>
          <a:prstGeom prst="rect">
            <a:avLst/>
          </a:prstGeom>
        </p:spPr>
        <p:txBody>
          <a:bodyPr lIns="0" tIns="0" rIns="0" bIns="0" rtlCol="0" anchor="t">
            <a:spAutoFit/>
          </a:bodyPr>
          <a:lstStyle/>
          <a:p>
            <a:pPr marL="0" lvl="0" indent="0" algn="ctr" rtl="1">
              <a:lnSpc>
                <a:spcPts val="3997"/>
              </a:lnSpc>
              <a:spcBef>
                <a:spcPct val="0"/>
              </a:spcBef>
            </a:pPr>
            <a:r>
              <a:rPr lang="ar-EG" sz="3112">
                <a:solidFill>
                  <a:srgbClr val="000000"/>
                </a:solidFill>
                <a:latin typeface="Almarai Bold"/>
                <a:ea typeface="Almarai Bold"/>
                <a:cs typeface="Almarai Bold"/>
                <a:sym typeface="Almarai Bold"/>
                <a:rtl/>
              </a:rPr>
              <a:t>الشبكات والأنظمة</a:t>
            </a:r>
          </a:p>
        </p:txBody>
      </p:sp>
      <p:sp>
        <p:nvSpPr>
          <p:cNvPr id="12" name="TextBox 12"/>
          <p:cNvSpPr txBox="1"/>
          <p:nvPr/>
        </p:nvSpPr>
        <p:spPr>
          <a:xfrm>
            <a:off x="10304160" y="971831"/>
            <a:ext cx="5744382" cy="617098"/>
          </a:xfrm>
          <a:prstGeom prst="rect">
            <a:avLst/>
          </a:prstGeom>
        </p:spPr>
        <p:txBody>
          <a:bodyPr lIns="0" tIns="0" rIns="0" bIns="0" rtlCol="0" anchor="t">
            <a:spAutoFit/>
          </a:bodyPr>
          <a:lstStyle/>
          <a:p>
            <a:pPr marL="0" lvl="0" indent="0" algn="ctr" rtl="1">
              <a:lnSpc>
                <a:spcPts val="4829"/>
              </a:lnSpc>
              <a:spcBef>
                <a:spcPct val="0"/>
              </a:spcBef>
            </a:pPr>
            <a:r>
              <a:rPr lang="ar-EG" sz="3761" u="none" strike="noStrike" spc="-17">
                <a:solidFill>
                  <a:srgbClr val="095277"/>
                </a:solidFill>
                <a:latin typeface="Almarai Bold"/>
                <a:ea typeface="Almarai Bold"/>
                <a:cs typeface="Almarai Bold"/>
                <a:sym typeface="Almarai Bold"/>
                <a:rtl/>
              </a:rPr>
              <a:t>أثر السياق على مراحل الابتكار </a:t>
            </a:r>
          </a:p>
        </p:txBody>
      </p:sp>
      <p:sp>
        <p:nvSpPr>
          <p:cNvPr id="13" name="Freeform 13"/>
          <p:cNvSpPr/>
          <p:nvPr/>
        </p:nvSpPr>
        <p:spPr>
          <a:xfrm>
            <a:off x="17259300" y="2239129"/>
            <a:ext cx="452327" cy="630420"/>
          </a:xfrm>
          <a:custGeom>
            <a:avLst/>
            <a:gdLst/>
            <a:ahLst/>
            <a:cxnLst/>
            <a:rect l="l" t="t" r="r" b="b"/>
            <a:pathLst>
              <a:path w="452327" h="630420">
                <a:moveTo>
                  <a:pt x="0" y="0"/>
                </a:moveTo>
                <a:lnTo>
                  <a:pt x="452327" y="0"/>
                </a:lnTo>
                <a:lnTo>
                  <a:pt x="452327" y="630421"/>
                </a:lnTo>
                <a:lnTo>
                  <a:pt x="0" y="630421"/>
                </a:lnTo>
                <a:lnTo>
                  <a:pt x="0" y="0"/>
                </a:lnTo>
                <a:close/>
              </a:path>
            </a:pathLst>
          </a:custGeom>
          <a:blipFill>
            <a:blip r:embed="rId6"/>
            <a:stretch>
              <a:fillRect/>
            </a:stretch>
          </a:blipFill>
        </p:spPr>
        <p:txBody>
          <a:bodyPr/>
          <a:lstStyle/>
          <a:p>
            <a:endParaRPr lang="en-US"/>
          </a:p>
        </p:txBody>
      </p:sp>
      <p:sp>
        <p:nvSpPr>
          <p:cNvPr id="14" name="Freeform 14"/>
          <p:cNvSpPr/>
          <p:nvPr/>
        </p:nvSpPr>
        <p:spPr>
          <a:xfrm>
            <a:off x="-115252" y="-506805"/>
            <a:ext cx="3334422" cy="4475735"/>
          </a:xfrm>
          <a:custGeom>
            <a:avLst/>
            <a:gdLst/>
            <a:ahLst/>
            <a:cxnLst/>
            <a:rect l="l" t="t" r="r" b="b"/>
            <a:pathLst>
              <a:path w="3334422" h="4475735">
                <a:moveTo>
                  <a:pt x="0" y="0"/>
                </a:moveTo>
                <a:lnTo>
                  <a:pt x="3334423" y="0"/>
                </a:lnTo>
                <a:lnTo>
                  <a:pt x="3334423" y="4475734"/>
                </a:lnTo>
                <a:lnTo>
                  <a:pt x="0" y="4475734"/>
                </a:lnTo>
                <a:lnTo>
                  <a:pt x="0" y="0"/>
                </a:lnTo>
                <a:close/>
              </a:path>
            </a:pathLst>
          </a:custGeom>
          <a:blipFill>
            <a:blip r:embed="rId7">
              <a:alphaModFix amt="76000"/>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9890" y="3336231"/>
            <a:ext cx="6382863" cy="3433571"/>
            <a:chOff x="0" y="0"/>
            <a:chExt cx="1681083" cy="904315"/>
          </a:xfrm>
        </p:grpSpPr>
        <p:sp>
          <p:nvSpPr>
            <p:cNvPr id="3" name="Freeform 3"/>
            <p:cNvSpPr/>
            <p:nvPr/>
          </p:nvSpPr>
          <p:spPr>
            <a:xfrm>
              <a:off x="0" y="0"/>
              <a:ext cx="1681083" cy="904315"/>
            </a:xfrm>
            <a:custGeom>
              <a:avLst/>
              <a:gdLst/>
              <a:ahLst/>
              <a:cxnLst/>
              <a:rect l="l" t="t" r="r" b="b"/>
              <a:pathLst>
                <a:path w="1681083" h="904315">
                  <a:moveTo>
                    <a:pt x="13342" y="0"/>
                  </a:moveTo>
                  <a:lnTo>
                    <a:pt x="1667741" y="0"/>
                  </a:lnTo>
                  <a:cubicBezTo>
                    <a:pt x="1671280" y="0"/>
                    <a:pt x="1674673" y="1406"/>
                    <a:pt x="1677175" y="3908"/>
                  </a:cubicBezTo>
                  <a:cubicBezTo>
                    <a:pt x="1679678" y="6410"/>
                    <a:pt x="1681083" y="9804"/>
                    <a:pt x="1681083" y="13342"/>
                  </a:cubicBezTo>
                  <a:lnTo>
                    <a:pt x="1681083" y="890973"/>
                  </a:lnTo>
                  <a:cubicBezTo>
                    <a:pt x="1681083" y="898341"/>
                    <a:pt x="1675110" y="904315"/>
                    <a:pt x="1667741" y="904315"/>
                  </a:cubicBezTo>
                  <a:lnTo>
                    <a:pt x="13342" y="904315"/>
                  </a:lnTo>
                  <a:cubicBezTo>
                    <a:pt x="5973" y="904315"/>
                    <a:pt x="0" y="898341"/>
                    <a:pt x="0" y="890973"/>
                  </a:cubicBezTo>
                  <a:lnTo>
                    <a:pt x="0" y="13342"/>
                  </a:lnTo>
                  <a:cubicBezTo>
                    <a:pt x="0" y="5973"/>
                    <a:pt x="5973" y="0"/>
                    <a:pt x="13342"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1681083" cy="90431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7397217" y="1912513"/>
            <a:ext cx="1543050" cy="1543050"/>
            <a:chOff x="0" y="0"/>
            <a:chExt cx="406400" cy="406400"/>
          </a:xfrm>
        </p:grpSpPr>
        <p:sp>
          <p:nvSpPr>
            <p:cNvPr id="6" name="Freeform 6"/>
            <p:cNvSpPr/>
            <p:nvPr/>
          </p:nvSpPr>
          <p:spPr>
            <a:xfrm>
              <a:off x="0" y="0"/>
              <a:ext cx="406400" cy="406400"/>
            </a:xfrm>
            <a:custGeom>
              <a:avLst/>
              <a:gdLst/>
              <a:ahLst/>
              <a:cxnLst/>
              <a:rect l="l" t="t" r="r" b="b"/>
              <a:pathLst>
                <a:path w="406400" h="406400">
                  <a:moveTo>
                    <a:pt x="0" y="0"/>
                  </a:moveTo>
                  <a:lnTo>
                    <a:pt x="406400" y="0"/>
                  </a:lnTo>
                  <a:lnTo>
                    <a:pt x="406400" y="406400"/>
                  </a:lnTo>
                  <a:lnTo>
                    <a:pt x="0" y="406400"/>
                  </a:lnTo>
                  <a:close/>
                </a:path>
              </a:pathLst>
            </a:custGeom>
            <a:solidFill>
              <a:srgbClr val="5E9BE5"/>
            </a:solidFill>
          </p:spPr>
          <p:txBody>
            <a:bodyPr/>
            <a:lstStyle/>
            <a:p>
              <a:endParaRPr lang="en-US"/>
            </a:p>
          </p:txBody>
        </p:sp>
        <p:sp>
          <p:nvSpPr>
            <p:cNvPr id="7" name="TextBox 7"/>
            <p:cNvSpPr txBox="1"/>
            <p:nvPr/>
          </p:nvSpPr>
          <p:spPr>
            <a:xfrm>
              <a:off x="0" y="0"/>
              <a:ext cx="406400" cy="406400"/>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a:off x="0" y="2188655"/>
            <a:ext cx="8643524" cy="5909691"/>
          </a:xfrm>
          <a:custGeom>
            <a:avLst/>
            <a:gdLst/>
            <a:ahLst/>
            <a:cxnLst/>
            <a:rect l="l" t="t" r="r" b="b"/>
            <a:pathLst>
              <a:path w="8643524" h="5909691">
                <a:moveTo>
                  <a:pt x="0" y="0"/>
                </a:moveTo>
                <a:lnTo>
                  <a:pt x="8643524" y="0"/>
                </a:lnTo>
                <a:lnTo>
                  <a:pt x="8643524" y="5909690"/>
                </a:lnTo>
                <a:lnTo>
                  <a:pt x="0" y="5909690"/>
                </a:lnTo>
                <a:lnTo>
                  <a:pt x="0" y="0"/>
                </a:lnTo>
                <a:close/>
              </a:path>
            </a:pathLst>
          </a:custGeom>
          <a:blipFill>
            <a:blip r:embed="rId2"/>
            <a:stretch>
              <a:fillRect r="-11"/>
            </a:stretch>
          </a:blipFill>
        </p:spPr>
        <p:txBody>
          <a:bodyPr/>
          <a:lstStyle/>
          <a:p>
            <a:endParaRPr lang="en-US"/>
          </a:p>
        </p:txBody>
      </p:sp>
      <p:grpSp>
        <p:nvGrpSpPr>
          <p:cNvPr id="9" name="Group 9"/>
          <p:cNvGrpSpPr/>
          <p:nvPr/>
        </p:nvGrpSpPr>
        <p:grpSpPr>
          <a:xfrm>
            <a:off x="1585364" y="8539579"/>
            <a:ext cx="4868140" cy="561332"/>
            <a:chOff x="0" y="0"/>
            <a:chExt cx="6490853" cy="748443"/>
          </a:xfrm>
        </p:grpSpPr>
        <p:sp>
          <p:nvSpPr>
            <p:cNvPr id="10" name="Freeform 10"/>
            <p:cNvSpPr/>
            <p:nvPr/>
          </p:nvSpPr>
          <p:spPr>
            <a:xfrm>
              <a:off x="0" y="0"/>
              <a:ext cx="6490853" cy="748443"/>
            </a:xfrm>
            <a:custGeom>
              <a:avLst/>
              <a:gdLst/>
              <a:ahLst/>
              <a:cxnLst/>
              <a:rect l="l" t="t" r="r" b="b"/>
              <a:pathLst>
                <a:path w="6490853" h="748443">
                  <a:moveTo>
                    <a:pt x="0" y="0"/>
                  </a:moveTo>
                  <a:lnTo>
                    <a:pt x="6490853" y="0"/>
                  </a:lnTo>
                  <a:lnTo>
                    <a:pt x="6490853" y="748443"/>
                  </a:lnTo>
                  <a:lnTo>
                    <a:pt x="0" y="748443"/>
                  </a:lnTo>
                  <a:close/>
                </a:path>
              </a:pathLst>
            </a:custGeom>
            <a:solidFill>
              <a:srgbClr val="FFFFFF"/>
            </a:solidFill>
          </p:spPr>
          <p:txBody>
            <a:bodyPr/>
            <a:lstStyle/>
            <a:p>
              <a:endParaRPr lang="en-US"/>
            </a:p>
          </p:txBody>
        </p:sp>
        <p:sp>
          <p:nvSpPr>
            <p:cNvPr id="11" name="TextBox 11"/>
            <p:cNvSpPr txBox="1"/>
            <p:nvPr/>
          </p:nvSpPr>
          <p:spPr>
            <a:xfrm>
              <a:off x="0" y="-38100"/>
              <a:ext cx="6490853" cy="786543"/>
            </a:xfrm>
            <a:prstGeom prst="rect">
              <a:avLst/>
            </a:prstGeom>
          </p:spPr>
          <p:txBody>
            <a:bodyPr lIns="50800" tIns="50800" rIns="50800" bIns="50800" rtlCol="0" anchor="t"/>
            <a:lstStyle/>
            <a:p>
              <a:pPr marL="0" lvl="0" indent="0" algn="ctr">
                <a:lnSpc>
                  <a:spcPts val="2812"/>
                </a:lnSpc>
                <a:spcBef>
                  <a:spcPct val="0"/>
                </a:spcBef>
              </a:pPr>
              <a:r>
                <a:rPr lang="ar-EG" sz="2190" u="none" strike="noStrike">
                  <a:solidFill>
                    <a:srgbClr val="000000"/>
                  </a:solidFill>
                  <a:latin typeface="Almarai Bold"/>
                  <a:ea typeface="Almarai Bold"/>
                  <a:cs typeface="Almarai Bold"/>
                  <a:sym typeface="Almarai Bold"/>
                  <a:rtl/>
                </a:rPr>
                <a:t>الخدمات البنكية يسهل تقليدها</a:t>
              </a:r>
            </a:p>
          </p:txBody>
        </p:sp>
      </p:grpSp>
      <p:sp>
        <p:nvSpPr>
          <p:cNvPr id="12" name="Freeform 1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3" name="Group 13"/>
          <p:cNvGrpSpPr/>
          <p:nvPr/>
        </p:nvGrpSpPr>
        <p:grpSpPr>
          <a:xfrm>
            <a:off x="8054442" y="7598916"/>
            <a:ext cx="1089558" cy="998860"/>
            <a:chOff x="0" y="0"/>
            <a:chExt cx="286962" cy="263074"/>
          </a:xfrm>
        </p:grpSpPr>
        <p:sp>
          <p:nvSpPr>
            <p:cNvPr id="14" name="Freeform 14"/>
            <p:cNvSpPr/>
            <p:nvPr/>
          </p:nvSpPr>
          <p:spPr>
            <a:xfrm>
              <a:off x="0" y="0"/>
              <a:ext cx="286962" cy="263074"/>
            </a:xfrm>
            <a:custGeom>
              <a:avLst/>
              <a:gdLst/>
              <a:ahLst/>
              <a:cxnLst/>
              <a:rect l="l" t="t" r="r" b="b"/>
              <a:pathLst>
                <a:path w="286962" h="263074">
                  <a:moveTo>
                    <a:pt x="0" y="0"/>
                  </a:moveTo>
                  <a:lnTo>
                    <a:pt x="286962" y="0"/>
                  </a:lnTo>
                  <a:lnTo>
                    <a:pt x="286962" y="263074"/>
                  </a:lnTo>
                  <a:lnTo>
                    <a:pt x="0" y="263074"/>
                  </a:lnTo>
                  <a:close/>
                </a:path>
              </a:pathLst>
            </a:custGeom>
            <a:solidFill>
              <a:srgbClr val="FFDE59"/>
            </a:solidFill>
          </p:spPr>
          <p:txBody>
            <a:bodyPr/>
            <a:lstStyle/>
            <a:p>
              <a:endParaRPr lang="en-US"/>
            </a:p>
          </p:txBody>
        </p:sp>
        <p:sp>
          <p:nvSpPr>
            <p:cNvPr id="15" name="TextBox 15"/>
            <p:cNvSpPr txBox="1"/>
            <p:nvPr/>
          </p:nvSpPr>
          <p:spPr>
            <a:xfrm>
              <a:off x="0" y="0"/>
              <a:ext cx="286962" cy="26307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17" name="TextBox 1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15</a:t>
            </a:r>
          </a:p>
        </p:txBody>
      </p:sp>
      <p:sp>
        <p:nvSpPr>
          <p:cNvPr id="18" name="TextBox 18"/>
          <p:cNvSpPr txBox="1"/>
          <p:nvPr/>
        </p:nvSpPr>
        <p:spPr>
          <a:xfrm>
            <a:off x="10929070" y="3403569"/>
            <a:ext cx="5602602" cy="3156019"/>
          </a:xfrm>
          <a:prstGeom prst="rect">
            <a:avLst/>
          </a:prstGeom>
        </p:spPr>
        <p:txBody>
          <a:bodyPr lIns="0" tIns="0" rIns="0" bIns="0" rtlCol="0" anchor="t">
            <a:spAutoFit/>
          </a:bodyPr>
          <a:lstStyle/>
          <a:p>
            <a:pPr marL="0" lvl="0" indent="0" algn="r" rtl="1">
              <a:lnSpc>
                <a:spcPts val="4972"/>
              </a:lnSpc>
              <a:spcBef>
                <a:spcPct val="0"/>
              </a:spcBef>
            </a:pPr>
            <a:r>
              <a:rPr lang="ar-EG" sz="2977" u="none" strike="noStrike">
                <a:solidFill>
                  <a:srgbClr val="000000"/>
                </a:solidFill>
                <a:latin typeface="Almarai Bold"/>
                <a:ea typeface="Almarai Bold"/>
                <a:cs typeface="Almarai Bold"/>
                <a:sym typeface="Almarai Bold"/>
                <a:rtl/>
              </a:rPr>
              <a:t>تختلف لغة مصطلحات الابتكار بشكل واضح بين سياقي التصنيع والخدمات. فقد تتفق المبادئ والقضايا الأساسية مع اختلاف المسميات.</a:t>
            </a:r>
          </a:p>
        </p:txBody>
      </p:sp>
      <p:sp>
        <p:nvSpPr>
          <p:cNvPr id="19" name="TextBox 19"/>
          <p:cNvSpPr txBox="1"/>
          <p:nvPr/>
        </p:nvSpPr>
        <p:spPr>
          <a:xfrm>
            <a:off x="9718199" y="982252"/>
            <a:ext cx="6870624" cy="617098"/>
          </a:xfrm>
          <a:prstGeom prst="rect">
            <a:avLst/>
          </a:prstGeom>
        </p:spPr>
        <p:txBody>
          <a:bodyPr lIns="0" tIns="0" rIns="0" bIns="0" rtlCol="0" anchor="t">
            <a:spAutoFit/>
          </a:bodyPr>
          <a:lstStyle/>
          <a:p>
            <a:pPr marL="0" lvl="0" indent="0" algn="ctr" rtl="1">
              <a:lnSpc>
                <a:spcPts val="4829"/>
              </a:lnSpc>
              <a:spcBef>
                <a:spcPct val="0"/>
              </a:spcBef>
            </a:pPr>
            <a:r>
              <a:rPr lang="ar-EG" sz="3761" u="none" strike="noStrike" spc="-17">
                <a:solidFill>
                  <a:srgbClr val="095277"/>
                </a:solidFill>
                <a:latin typeface="Almarai Bold"/>
                <a:ea typeface="Almarai Bold"/>
                <a:cs typeface="Almarai Bold"/>
                <a:sym typeface="Almarai Bold"/>
                <a:rtl/>
              </a:rPr>
              <a:t>أثر السياق على مراحل الابتكار </a:t>
            </a:r>
          </a:p>
        </p:txBody>
      </p:sp>
      <p:sp>
        <p:nvSpPr>
          <p:cNvPr id="20" name="TextBox 20"/>
          <p:cNvSpPr txBox="1"/>
          <p:nvPr/>
        </p:nvSpPr>
        <p:spPr>
          <a:xfrm>
            <a:off x="12008454" y="2362387"/>
            <a:ext cx="4806981" cy="638894"/>
          </a:xfrm>
          <a:prstGeom prst="rect">
            <a:avLst/>
          </a:prstGeom>
        </p:spPr>
        <p:txBody>
          <a:bodyPr lIns="0" tIns="0" rIns="0" bIns="0" rtlCol="0" anchor="t">
            <a:spAutoFit/>
          </a:bodyPr>
          <a:lstStyle/>
          <a:p>
            <a:pPr algn="r" rtl="1">
              <a:lnSpc>
                <a:spcPts val="5309"/>
              </a:lnSpc>
              <a:spcBef>
                <a:spcPct val="0"/>
              </a:spcBef>
            </a:pPr>
            <a:r>
              <a:rPr lang="en-US" sz="3179">
                <a:solidFill>
                  <a:srgbClr val="000000"/>
                </a:solidFill>
                <a:latin typeface="Almarai Bold"/>
                <a:ea typeface="Almarai Bold"/>
                <a:cs typeface="Almarai Bold"/>
                <a:sym typeface="Almarai Bold"/>
              </a:rPr>
              <a:t>1</a:t>
            </a:r>
            <a:r>
              <a:rPr lang="ar-EG" sz="3179">
                <a:solidFill>
                  <a:srgbClr val="000000"/>
                </a:solidFill>
                <a:latin typeface="Almarai Bold"/>
                <a:ea typeface="Almarai Bold"/>
                <a:cs typeface="Almarai Bold"/>
                <a:sym typeface="Almarai Bold"/>
                <a:rtl/>
              </a:rPr>
              <a:t>- نوع القطاع: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4752124" y="2917356"/>
            <a:ext cx="12006161" cy="796719"/>
            <a:chOff x="0" y="0"/>
            <a:chExt cx="3162116" cy="209835"/>
          </a:xfrm>
        </p:grpSpPr>
        <p:sp>
          <p:nvSpPr>
            <p:cNvPr id="3" name="Freeform 3"/>
            <p:cNvSpPr/>
            <p:nvPr/>
          </p:nvSpPr>
          <p:spPr>
            <a:xfrm>
              <a:off x="0" y="0"/>
              <a:ext cx="3162116" cy="209835"/>
            </a:xfrm>
            <a:custGeom>
              <a:avLst/>
              <a:gdLst/>
              <a:ahLst/>
              <a:cxnLst/>
              <a:rect l="l" t="t" r="r" b="b"/>
              <a:pathLst>
                <a:path w="3162116" h="209835">
                  <a:moveTo>
                    <a:pt x="7093" y="0"/>
                  </a:moveTo>
                  <a:lnTo>
                    <a:pt x="3155023" y="0"/>
                  </a:lnTo>
                  <a:cubicBezTo>
                    <a:pt x="3158941" y="0"/>
                    <a:pt x="3162116" y="3176"/>
                    <a:pt x="3162116" y="7093"/>
                  </a:cubicBezTo>
                  <a:lnTo>
                    <a:pt x="3162116" y="202742"/>
                  </a:lnTo>
                  <a:cubicBezTo>
                    <a:pt x="3162116" y="206660"/>
                    <a:pt x="3158941" y="209835"/>
                    <a:pt x="3155023" y="209835"/>
                  </a:cubicBezTo>
                  <a:lnTo>
                    <a:pt x="7093" y="209835"/>
                  </a:lnTo>
                  <a:cubicBezTo>
                    <a:pt x="3176" y="209835"/>
                    <a:pt x="0" y="206660"/>
                    <a:pt x="0" y="202742"/>
                  </a:cubicBezTo>
                  <a:lnTo>
                    <a:pt x="0" y="7093"/>
                  </a:lnTo>
                  <a:cubicBezTo>
                    <a:pt x="0" y="3176"/>
                    <a:pt x="3176" y="0"/>
                    <a:pt x="7093"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3162116" cy="209835"/>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16</a:t>
            </a:r>
          </a:p>
        </p:txBody>
      </p:sp>
      <p:sp>
        <p:nvSpPr>
          <p:cNvPr id="8" name="TextBox 8"/>
          <p:cNvSpPr txBox="1"/>
          <p:nvPr/>
        </p:nvSpPr>
        <p:spPr>
          <a:xfrm>
            <a:off x="219046" y="2990814"/>
            <a:ext cx="16344900" cy="525976"/>
          </a:xfrm>
          <a:prstGeom prst="rect">
            <a:avLst/>
          </a:prstGeom>
        </p:spPr>
        <p:txBody>
          <a:bodyPr lIns="0" tIns="0" rIns="0" bIns="0" rtlCol="0" anchor="t">
            <a:spAutoFit/>
          </a:bodyPr>
          <a:lstStyle/>
          <a:p>
            <a:pPr marL="0" lvl="0" indent="0" algn="r" rtl="1">
              <a:lnSpc>
                <a:spcPts val="4471"/>
              </a:lnSpc>
              <a:spcBef>
                <a:spcPct val="0"/>
              </a:spcBef>
            </a:pPr>
            <a:r>
              <a:rPr lang="ar-EG" sz="2677" u="none" strike="noStrike">
                <a:solidFill>
                  <a:srgbClr val="000000"/>
                </a:solidFill>
                <a:latin typeface="Almarai Bold"/>
                <a:ea typeface="Almarai Bold"/>
                <a:cs typeface="Almarai Bold"/>
                <a:sym typeface="Almarai Bold"/>
                <a:rtl/>
              </a:rPr>
              <a:t>تمتلك المنظمات الصغيرة مجموعة من المزايا مقارنة بالمنظمات الكبيرة.</a:t>
            </a:r>
          </a:p>
        </p:txBody>
      </p:sp>
      <p:sp>
        <p:nvSpPr>
          <p:cNvPr id="9" name="TextBox 9"/>
          <p:cNvSpPr txBox="1"/>
          <p:nvPr/>
        </p:nvSpPr>
        <p:spPr>
          <a:xfrm>
            <a:off x="9815359" y="990600"/>
            <a:ext cx="7123901" cy="617098"/>
          </a:xfrm>
          <a:prstGeom prst="rect">
            <a:avLst/>
          </a:prstGeom>
        </p:spPr>
        <p:txBody>
          <a:bodyPr lIns="0" tIns="0" rIns="0" bIns="0" rtlCol="0" anchor="t">
            <a:spAutoFit/>
          </a:bodyPr>
          <a:lstStyle/>
          <a:p>
            <a:pPr marL="0" lvl="0" indent="0" algn="ctr" rtl="1">
              <a:lnSpc>
                <a:spcPts val="4829"/>
              </a:lnSpc>
              <a:spcBef>
                <a:spcPct val="0"/>
              </a:spcBef>
            </a:pPr>
            <a:r>
              <a:rPr lang="ar-EG" sz="3761" u="none" strike="noStrike" spc="-17">
                <a:solidFill>
                  <a:srgbClr val="095277"/>
                </a:solidFill>
                <a:latin typeface="Almarai Bold"/>
                <a:ea typeface="Almarai Bold"/>
                <a:cs typeface="Almarai Bold"/>
                <a:sym typeface="Almarai Bold"/>
                <a:rtl/>
              </a:rPr>
              <a:t>أثر السياق على مراحل الابتكار </a:t>
            </a:r>
          </a:p>
        </p:txBody>
      </p:sp>
      <p:sp>
        <p:nvSpPr>
          <p:cNvPr id="10" name="TextBox 10"/>
          <p:cNvSpPr txBox="1"/>
          <p:nvPr/>
        </p:nvSpPr>
        <p:spPr>
          <a:xfrm>
            <a:off x="11951304" y="2148380"/>
            <a:ext cx="4806981" cy="638894"/>
          </a:xfrm>
          <a:prstGeom prst="rect">
            <a:avLst/>
          </a:prstGeom>
        </p:spPr>
        <p:txBody>
          <a:bodyPr lIns="0" tIns="0" rIns="0" bIns="0" rtlCol="0" anchor="t">
            <a:spAutoFit/>
          </a:bodyPr>
          <a:lstStyle/>
          <a:p>
            <a:pPr algn="r" rtl="1">
              <a:lnSpc>
                <a:spcPts val="5309"/>
              </a:lnSpc>
              <a:spcBef>
                <a:spcPct val="0"/>
              </a:spcBef>
            </a:pPr>
            <a:r>
              <a:rPr lang="en-US" sz="3179">
                <a:solidFill>
                  <a:srgbClr val="000000"/>
                </a:solidFill>
                <a:latin typeface="Almarai Bold"/>
                <a:ea typeface="Almarai Bold"/>
                <a:cs typeface="Almarai Bold"/>
                <a:sym typeface="Almarai Bold"/>
              </a:rPr>
              <a:t>2</a:t>
            </a:r>
            <a:r>
              <a:rPr lang="ar-EG" sz="3179">
                <a:solidFill>
                  <a:srgbClr val="000000"/>
                </a:solidFill>
                <a:latin typeface="Almarai Bold"/>
                <a:ea typeface="Almarai Bold"/>
                <a:cs typeface="Almarai Bold"/>
                <a:sym typeface="Almarai Bold"/>
                <a:rtl/>
              </a:rPr>
              <a:t>- حجم المنظمة</a:t>
            </a:r>
          </a:p>
        </p:txBody>
      </p:sp>
      <p:grpSp>
        <p:nvGrpSpPr>
          <p:cNvPr id="11" name="Group 11"/>
          <p:cNvGrpSpPr/>
          <p:nvPr/>
        </p:nvGrpSpPr>
        <p:grpSpPr>
          <a:xfrm>
            <a:off x="1028700" y="4666574"/>
            <a:ext cx="15910560" cy="821867"/>
            <a:chOff x="0" y="0"/>
            <a:chExt cx="4190436" cy="216459"/>
          </a:xfrm>
        </p:grpSpPr>
        <p:sp>
          <p:nvSpPr>
            <p:cNvPr id="12" name="Freeform 12"/>
            <p:cNvSpPr/>
            <p:nvPr/>
          </p:nvSpPr>
          <p:spPr>
            <a:xfrm>
              <a:off x="0" y="0"/>
              <a:ext cx="4190436" cy="216459"/>
            </a:xfrm>
            <a:custGeom>
              <a:avLst/>
              <a:gdLst/>
              <a:ahLst/>
              <a:cxnLst/>
              <a:rect l="l" t="t" r="r" b="b"/>
              <a:pathLst>
                <a:path w="4190436" h="216459">
                  <a:moveTo>
                    <a:pt x="5839" y="0"/>
                  </a:moveTo>
                  <a:lnTo>
                    <a:pt x="4184597" y="0"/>
                  </a:lnTo>
                  <a:cubicBezTo>
                    <a:pt x="4186145" y="0"/>
                    <a:pt x="4187630" y="615"/>
                    <a:pt x="4188725" y="1710"/>
                  </a:cubicBezTo>
                  <a:cubicBezTo>
                    <a:pt x="4189821" y="2805"/>
                    <a:pt x="4190436" y="4290"/>
                    <a:pt x="4190436" y="5839"/>
                  </a:cubicBezTo>
                  <a:lnTo>
                    <a:pt x="4190436" y="210620"/>
                  </a:lnTo>
                  <a:cubicBezTo>
                    <a:pt x="4190436" y="212168"/>
                    <a:pt x="4189821" y="213654"/>
                    <a:pt x="4188725" y="214749"/>
                  </a:cubicBezTo>
                  <a:cubicBezTo>
                    <a:pt x="4187630" y="215844"/>
                    <a:pt x="4186145" y="216459"/>
                    <a:pt x="4184597" y="216459"/>
                  </a:cubicBezTo>
                  <a:lnTo>
                    <a:pt x="5839" y="216459"/>
                  </a:lnTo>
                  <a:cubicBezTo>
                    <a:pt x="4290" y="216459"/>
                    <a:pt x="2805" y="215844"/>
                    <a:pt x="1710" y="214749"/>
                  </a:cubicBezTo>
                  <a:cubicBezTo>
                    <a:pt x="615" y="213654"/>
                    <a:pt x="0" y="212168"/>
                    <a:pt x="0" y="210620"/>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13" name="TextBox 13"/>
            <p:cNvSpPr txBox="1"/>
            <p:nvPr/>
          </p:nvSpPr>
          <p:spPr>
            <a:xfrm>
              <a:off x="0" y="-19050"/>
              <a:ext cx="4190436" cy="235509"/>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028700" y="5583691"/>
            <a:ext cx="15910560" cy="434528"/>
            <a:chOff x="0" y="0"/>
            <a:chExt cx="4190436" cy="114443"/>
          </a:xfrm>
        </p:grpSpPr>
        <p:sp>
          <p:nvSpPr>
            <p:cNvPr id="15" name="Freeform 15"/>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16" name="TextBox 16"/>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1028700" y="6113468"/>
            <a:ext cx="15910560" cy="434528"/>
            <a:chOff x="0" y="0"/>
            <a:chExt cx="4190436" cy="114443"/>
          </a:xfrm>
        </p:grpSpPr>
        <p:sp>
          <p:nvSpPr>
            <p:cNvPr id="18" name="Freeform 18"/>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19" name="TextBox 19"/>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1028700" y="6643246"/>
            <a:ext cx="15910560" cy="434528"/>
            <a:chOff x="0" y="0"/>
            <a:chExt cx="4190436" cy="114443"/>
          </a:xfrm>
        </p:grpSpPr>
        <p:sp>
          <p:nvSpPr>
            <p:cNvPr id="21" name="Freeform 21"/>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22" name="TextBox 22"/>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23" name="Group 23"/>
          <p:cNvGrpSpPr/>
          <p:nvPr/>
        </p:nvGrpSpPr>
        <p:grpSpPr>
          <a:xfrm>
            <a:off x="1028700" y="7173024"/>
            <a:ext cx="15910560" cy="434528"/>
            <a:chOff x="0" y="0"/>
            <a:chExt cx="4190436" cy="114443"/>
          </a:xfrm>
        </p:grpSpPr>
        <p:sp>
          <p:nvSpPr>
            <p:cNvPr id="24" name="Freeform 24"/>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25" name="TextBox 25"/>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26" name="Group 26"/>
          <p:cNvGrpSpPr/>
          <p:nvPr/>
        </p:nvGrpSpPr>
        <p:grpSpPr>
          <a:xfrm>
            <a:off x="1028700" y="7702801"/>
            <a:ext cx="15910560" cy="434528"/>
            <a:chOff x="0" y="0"/>
            <a:chExt cx="4190436" cy="114443"/>
          </a:xfrm>
        </p:grpSpPr>
        <p:sp>
          <p:nvSpPr>
            <p:cNvPr id="27" name="Freeform 27"/>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28" name="TextBox 28"/>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29" name="Group 29"/>
          <p:cNvGrpSpPr/>
          <p:nvPr/>
        </p:nvGrpSpPr>
        <p:grpSpPr>
          <a:xfrm>
            <a:off x="1028700" y="8232579"/>
            <a:ext cx="15910560" cy="434528"/>
            <a:chOff x="0" y="0"/>
            <a:chExt cx="4190436" cy="114443"/>
          </a:xfrm>
        </p:grpSpPr>
        <p:sp>
          <p:nvSpPr>
            <p:cNvPr id="30" name="Freeform 30"/>
            <p:cNvSpPr/>
            <p:nvPr/>
          </p:nvSpPr>
          <p:spPr>
            <a:xfrm>
              <a:off x="0" y="0"/>
              <a:ext cx="4190436" cy="114443"/>
            </a:xfrm>
            <a:custGeom>
              <a:avLst/>
              <a:gdLst/>
              <a:ahLst/>
              <a:cxnLst/>
              <a:rect l="l" t="t" r="r" b="b"/>
              <a:pathLst>
                <a:path w="4190436" h="114443">
                  <a:moveTo>
                    <a:pt x="5839" y="0"/>
                  </a:moveTo>
                  <a:lnTo>
                    <a:pt x="4184597" y="0"/>
                  </a:lnTo>
                  <a:cubicBezTo>
                    <a:pt x="4186145" y="0"/>
                    <a:pt x="4187630" y="615"/>
                    <a:pt x="4188725" y="1710"/>
                  </a:cubicBezTo>
                  <a:cubicBezTo>
                    <a:pt x="4189821" y="2805"/>
                    <a:pt x="4190436" y="4290"/>
                    <a:pt x="4190436" y="5839"/>
                  </a:cubicBezTo>
                  <a:lnTo>
                    <a:pt x="4190436" y="108604"/>
                  </a:lnTo>
                  <a:cubicBezTo>
                    <a:pt x="4190436" y="110153"/>
                    <a:pt x="4189821" y="111638"/>
                    <a:pt x="4188725" y="112733"/>
                  </a:cubicBezTo>
                  <a:cubicBezTo>
                    <a:pt x="4187630" y="113828"/>
                    <a:pt x="4186145" y="114443"/>
                    <a:pt x="4184597" y="114443"/>
                  </a:cubicBezTo>
                  <a:lnTo>
                    <a:pt x="5839" y="114443"/>
                  </a:lnTo>
                  <a:cubicBezTo>
                    <a:pt x="4290" y="114443"/>
                    <a:pt x="2805" y="113828"/>
                    <a:pt x="1710" y="112733"/>
                  </a:cubicBezTo>
                  <a:cubicBezTo>
                    <a:pt x="615" y="111638"/>
                    <a:pt x="0" y="110153"/>
                    <a:pt x="0" y="108604"/>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31" name="TextBox 31"/>
            <p:cNvSpPr txBox="1"/>
            <p:nvPr/>
          </p:nvSpPr>
          <p:spPr>
            <a:xfrm>
              <a:off x="0" y="-19050"/>
              <a:ext cx="4190436" cy="133493"/>
            </a:xfrm>
            <a:prstGeom prst="rect">
              <a:avLst/>
            </a:prstGeom>
          </p:spPr>
          <p:txBody>
            <a:bodyPr lIns="50800" tIns="50800" rIns="50800" bIns="50800" rtlCol="0" anchor="ctr"/>
            <a:lstStyle/>
            <a:p>
              <a:pPr algn="ctr">
                <a:lnSpc>
                  <a:spcPts val="2160"/>
                </a:lnSpc>
              </a:pPr>
              <a:endParaRPr/>
            </a:p>
          </p:txBody>
        </p:sp>
      </p:grpSp>
      <p:grpSp>
        <p:nvGrpSpPr>
          <p:cNvPr id="32" name="Group 32"/>
          <p:cNvGrpSpPr/>
          <p:nvPr/>
        </p:nvGrpSpPr>
        <p:grpSpPr>
          <a:xfrm>
            <a:off x="1028700" y="8762356"/>
            <a:ext cx="15910560" cy="495944"/>
            <a:chOff x="0" y="0"/>
            <a:chExt cx="4190436" cy="130619"/>
          </a:xfrm>
        </p:grpSpPr>
        <p:sp>
          <p:nvSpPr>
            <p:cNvPr id="33" name="Freeform 33"/>
            <p:cNvSpPr/>
            <p:nvPr/>
          </p:nvSpPr>
          <p:spPr>
            <a:xfrm>
              <a:off x="0" y="0"/>
              <a:ext cx="4190436" cy="130619"/>
            </a:xfrm>
            <a:custGeom>
              <a:avLst/>
              <a:gdLst/>
              <a:ahLst/>
              <a:cxnLst/>
              <a:rect l="l" t="t" r="r" b="b"/>
              <a:pathLst>
                <a:path w="4190436" h="130619">
                  <a:moveTo>
                    <a:pt x="5839" y="0"/>
                  </a:moveTo>
                  <a:lnTo>
                    <a:pt x="4184597" y="0"/>
                  </a:lnTo>
                  <a:cubicBezTo>
                    <a:pt x="4186145" y="0"/>
                    <a:pt x="4187630" y="615"/>
                    <a:pt x="4188725" y="1710"/>
                  </a:cubicBezTo>
                  <a:cubicBezTo>
                    <a:pt x="4189821" y="2805"/>
                    <a:pt x="4190436" y="4290"/>
                    <a:pt x="4190436" y="5839"/>
                  </a:cubicBezTo>
                  <a:lnTo>
                    <a:pt x="4190436" y="124780"/>
                  </a:lnTo>
                  <a:cubicBezTo>
                    <a:pt x="4190436" y="126329"/>
                    <a:pt x="4189821" y="127814"/>
                    <a:pt x="4188725" y="128909"/>
                  </a:cubicBezTo>
                  <a:cubicBezTo>
                    <a:pt x="4187630" y="130004"/>
                    <a:pt x="4186145" y="130619"/>
                    <a:pt x="4184597" y="130619"/>
                  </a:cubicBezTo>
                  <a:lnTo>
                    <a:pt x="5839" y="130619"/>
                  </a:lnTo>
                  <a:cubicBezTo>
                    <a:pt x="4290" y="130619"/>
                    <a:pt x="2805" y="130004"/>
                    <a:pt x="1710" y="128909"/>
                  </a:cubicBezTo>
                  <a:cubicBezTo>
                    <a:pt x="615" y="127814"/>
                    <a:pt x="0" y="126329"/>
                    <a:pt x="0" y="124780"/>
                  </a:cubicBezTo>
                  <a:lnTo>
                    <a:pt x="0" y="5839"/>
                  </a:lnTo>
                  <a:cubicBezTo>
                    <a:pt x="0" y="4290"/>
                    <a:pt x="615" y="2805"/>
                    <a:pt x="1710" y="1710"/>
                  </a:cubicBezTo>
                  <a:cubicBezTo>
                    <a:pt x="2805" y="615"/>
                    <a:pt x="4290" y="0"/>
                    <a:pt x="5839" y="0"/>
                  </a:cubicBezTo>
                  <a:close/>
                </a:path>
              </a:pathLst>
            </a:custGeom>
            <a:solidFill>
              <a:srgbClr val="FFDE59"/>
            </a:solidFill>
          </p:spPr>
          <p:txBody>
            <a:bodyPr/>
            <a:lstStyle/>
            <a:p>
              <a:endParaRPr lang="en-US"/>
            </a:p>
          </p:txBody>
        </p:sp>
        <p:sp>
          <p:nvSpPr>
            <p:cNvPr id="34" name="TextBox 34"/>
            <p:cNvSpPr txBox="1"/>
            <p:nvPr/>
          </p:nvSpPr>
          <p:spPr>
            <a:xfrm>
              <a:off x="0" y="-19050"/>
              <a:ext cx="4190436" cy="149669"/>
            </a:xfrm>
            <a:prstGeom prst="rect">
              <a:avLst/>
            </a:prstGeom>
          </p:spPr>
          <p:txBody>
            <a:bodyPr lIns="50800" tIns="50800" rIns="50800" bIns="50800" rtlCol="0" anchor="ctr"/>
            <a:lstStyle/>
            <a:p>
              <a:pPr algn="ctr">
                <a:lnSpc>
                  <a:spcPts val="2160"/>
                </a:lnSpc>
              </a:pPr>
              <a:endParaRPr/>
            </a:p>
          </p:txBody>
        </p:sp>
      </p:grpSp>
      <p:graphicFrame>
        <p:nvGraphicFramePr>
          <p:cNvPr id="35" name="Table 35"/>
          <p:cNvGraphicFramePr>
            <a:graphicFrameLocks noGrp="1"/>
          </p:cNvGraphicFramePr>
          <p:nvPr/>
        </p:nvGraphicFramePr>
        <p:xfrm>
          <a:off x="1028700" y="4074518"/>
          <a:ext cx="15910560" cy="5181600"/>
        </p:xfrm>
        <a:graphic>
          <a:graphicData uri="http://schemas.openxmlformats.org/drawingml/2006/table">
            <a:tbl>
              <a:tblPr/>
              <a:tblGrid>
                <a:gridCol w="7362796">
                  <a:extLst>
                    <a:ext uri="{9D8B030D-6E8A-4147-A177-3AD203B41FA5}">
                      <a16:colId xmlns:a16="http://schemas.microsoft.com/office/drawing/2014/main" val="20000"/>
                    </a:ext>
                  </a:extLst>
                </a:gridCol>
                <a:gridCol w="8547764">
                  <a:extLst>
                    <a:ext uri="{9D8B030D-6E8A-4147-A177-3AD203B41FA5}">
                      <a16:colId xmlns:a16="http://schemas.microsoft.com/office/drawing/2014/main" val="20001"/>
                    </a:ext>
                  </a:extLst>
                </a:gridCol>
              </a:tblGrid>
              <a:tr h="561975">
                <a:tc>
                  <a:txBody>
                    <a:bodyPr/>
                    <a:lstStyle/>
                    <a:p>
                      <a:pPr algn="ctr" rtl="1">
                        <a:lnSpc>
                          <a:spcPts val="2939"/>
                        </a:lnSpc>
                        <a:defRPr/>
                      </a:pPr>
                      <a:r>
                        <a:rPr lang="ar-EG" sz="2099">
                          <a:solidFill>
                            <a:srgbClr val="000000"/>
                          </a:solidFill>
                          <a:latin typeface="Almarai Bold"/>
                          <a:ea typeface="Almarai Bold"/>
                          <a:cs typeface="Almarai Bold"/>
                          <a:sym typeface="Almarai Bold"/>
                          <a:rtl/>
                        </a:rPr>
                        <a:t>   الإيجابيات</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CCD2D8"/>
                    </a:solidFill>
                  </a:tcPr>
                </a:tc>
                <a:tc>
                  <a:txBody>
                    <a:bodyPr/>
                    <a:lstStyle/>
                    <a:p>
                      <a:pPr algn="ctr" rtl="1">
                        <a:lnSpc>
                          <a:spcPts val="2939"/>
                        </a:lnSpc>
                        <a:defRPr/>
                      </a:pPr>
                      <a:r>
                        <a:rPr lang="ar-EG" sz="2099">
                          <a:solidFill>
                            <a:srgbClr val="000000"/>
                          </a:solidFill>
                          <a:latin typeface="Almarai Bold"/>
                          <a:ea typeface="Almarai Bold"/>
                          <a:cs typeface="Almarai Bold"/>
                          <a:sym typeface="Almarai Bold"/>
                          <a:rtl/>
                        </a:rPr>
                        <a:t>   السلبيات</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CCD2D8"/>
                    </a:solidFill>
                  </a:tcPr>
                </a:tc>
                <a:extLst>
                  <a:ext uri="{0D108BD9-81ED-4DB2-BD59-A6C34878D82A}">
                    <a16:rowId xmlns:a16="http://schemas.microsoft.com/office/drawing/2014/main" val="10000"/>
                  </a:ext>
                </a:extLst>
              </a:tr>
              <a:tr h="885825">
                <a:tc>
                  <a:txBody>
                    <a:bodyPr/>
                    <a:lstStyle/>
                    <a:p>
                      <a:pPr algn="r" rtl="1">
                        <a:lnSpc>
                          <a:spcPts val="2799"/>
                        </a:lnSpc>
                        <a:defRPr/>
                      </a:pPr>
                      <a:r>
                        <a:rPr lang="ar-EG" sz="1999">
                          <a:solidFill>
                            <a:srgbClr val="000000"/>
                          </a:solidFill>
                          <a:latin typeface="Almarai Bold"/>
                          <a:ea typeface="Almarai Bold"/>
                          <a:cs typeface="Almarai Bold"/>
                          <a:sym typeface="Almarai Bold"/>
                          <a:rtl/>
                        </a:rPr>
                        <a:t> سرعة اتخاذ القرار</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الافتقار إلى الأنظمة الرسمية لمراقبة الإدارة، مثل الإطار الزمني للمشاريع وتكاليفها</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الثقافة غير الرسمية</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ضعف الموارد لا سيما الموارد المالية</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اتصالات عالية الجودة – حيث يعلم الجميع ما يحدث في الشركة</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الافتقار إلى المهارات والخبرات الأساسية</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الرؤية المشتركة والواضحة</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الافتقار إلى استراتيجية والتوجيه على المدى الطويل</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4"/>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المرونة وسرعة الأداء</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الافتقار إلى التخطيط الهيكلي </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5"/>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روح المبادرة والمجازفة</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سوء إدارة المخاطر</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6"/>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الطاقة والحماس والشغف بالابتكار</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افتقار التطبيق العملي الوصول إلى التفاصيل وكذلك انعدام الأنظمة</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7"/>
                  </a:ext>
                </a:extLst>
              </a:tr>
              <a:tr h="533400">
                <a:tc>
                  <a:txBody>
                    <a:bodyPr/>
                    <a:lstStyle/>
                    <a:p>
                      <a:pPr algn="r" rtl="1">
                        <a:lnSpc>
                          <a:spcPts val="2799"/>
                        </a:lnSpc>
                        <a:defRPr/>
                      </a:pPr>
                      <a:r>
                        <a:rPr lang="ar-EG" sz="1999">
                          <a:solidFill>
                            <a:srgbClr val="000000"/>
                          </a:solidFill>
                          <a:latin typeface="Almarai Bold"/>
                          <a:ea typeface="Almarai Bold"/>
                          <a:cs typeface="Almarai Bold"/>
                          <a:sym typeface="Almarai Bold"/>
                          <a:rtl/>
                        </a:rPr>
                        <a:t>  التواصل الجيد داخليًا وخارجيًا</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799"/>
                        </a:lnSpc>
                        <a:defRPr/>
                      </a:pPr>
                      <a:r>
                        <a:rPr lang="ar-EG" sz="1999">
                          <a:solidFill>
                            <a:srgbClr val="000000"/>
                          </a:solidFill>
                          <a:latin typeface="Almarai Bold"/>
                          <a:ea typeface="Almarai Bold"/>
                          <a:cs typeface="Almarai Bold"/>
                          <a:sym typeface="Almarai Bold"/>
                          <a:rtl/>
                        </a:rPr>
                        <a:t>   صعوبة الشراكات </a:t>
                      </a:r>
                      <a:endParaRPr lang="en-US" sz="1100"/>
                    </a:p>
                  </a:txBody>
                  <a:tcPr marL="38100" marR="38100" marT="38100" marB="38100"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6" name="Freeform 36"/>
          <p:cNvSpPr/>
          <p:nvPr/>
        </p:nvSpPr>
        <p:spPr>
          <a:xfrm>
            <a:off x="-115252" y="-506805"/>
            <a:ext cx="2697976" cy="3621445"/>
          </a:xfrm>
          <a:custGeom>
            <a:avLst/>
            <a:gdLst/>
            <a:ahLst/>
            <a:cxnLst/>
            <a:rect l="l" t="t" r="r" b="b"/>
            <a:pathLst>
              <a:path w="2697976" h="3621445">
                <a:moveTo>
                  <a:pt x="0" y="0"/>
                </a:moveTo>
                <a:lnTo>
                  <a:pt x="2697977" y="0"/>
                </a:lnTo>
                <a:lnTo>
                  <a:pt x="2697977" y="3621444"/>
                </a:lnTo>
                <a:lnTo>
                  <a:pt x="0" y="3621444"/>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17</a:t>
            </a:r>
          </a:p>
        </p:txBody>
      </p:sp>
      <p:grpSp>
        <p:nvGrpSpPr>
          <p:cNvPr id="4" name="Group 4"/>
          <p:cNvGrpSpPr/>
          <p:nvPr/>
        </p:nvGrpSpPr>
        <p:grpSpPr>
          <a:xfrm>
            <a:off x="1351009" y="3012606"/>
            <a:ext cx="15407276" cy="3096378"/>
            <a:chOff x="0" y="0"/>
            <a:chExt cx="4057883" cy="815507"/>
          </a:xfrm>
        </p:grpSpPr>
        <p:sp>
          <p:nvSpPr>
            <p:cNvPr id="5" name="Freeform 5"/>
            <p:cNvSpPr/>
            <p:nvPr/>
          </p:nvSpPr>
          <p:spPr>
            <a:xfrm>
              <a:off x="0" y="0"/>
              <a:ext cx="4057883" cy="815507"/>
            </a:xfrm>
            <a:custGeom>
              <a:avLst/>
              <a:gdLst/>
              <a:ahLst/>
              <a:cxnLst/>
              <a:rect l="l" t="t" r="r" b="b"/>
              <a:pathLst>
                <a:path w="4057883" h="815507">
                  <a:moveTo>
                    <a:pt x="5527" y="0"/>
                  </a:moveTo>
                  <a:lnTo>
                    <a:pt x="4052356" y="0"/>
                  </a:lnTo>
                  <a:cubicBezTo>
                    <a:pt x="4055409" y="0"/>
                    <a:pt x="4057883" y="2475"/>
                    <a:pt x="4057883" y="5527"/>
                  </a:cubicBezTo>
                  <a:lnTo>
                    <a:pt x="4057883" y="809980"/>
                  </a:lnTo>
                  <a:cubicBezTo>
                    <a:pt x="4057883" y="813032"/>
                    <a:pt x="4055409" y="815507"/>
                    <a:pt x="4052356" y="815507"/>
                  </a:cubicBezTo>
                  <a:lnTo>
                    <a:pt x="5527" y="815507"/>
                  </a:lnTo>
                  <a:cubicBezTo>
                    <a:pt x="2475" y="815507"/>
                    <a:pt x="0" y="813032"/>
                    <a:pt x="0" y="809980"/>
                  </a:cubicBezTo>
                  <a:lnTo>
                    <a:pt x="0" y="5527"/>
                  </a:lnTo>
                  <a:cubicBezTo>
                    <a:pt x="0" y="2475"/>
                    <a:pt x="2475" y="0"/>
                    <a:pt x="5527"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057883" cy="815507"/>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351009" y="3095631"/>
            <a:ext cx="15090165" cy="2517844"/>
          </a:xfrm>
          <a:prstGeom prst="rect">
            <a:avLst/>
          </a:prstGeom>
        </p:spPr>
        <p:txBody>
          <a:bodyPr lIns="0" tIns="0" rIns="0" bIns="0" rtlCol="0" anchor="t">
            <a:spAutoFit/>
          </a:bodyPr>
          <a:lstStyle/>
          <a:p>
            <a:pPr marL="0" lvl="0" indent="0" algn="r" rtl="1">
              <a:lnSpc>
                <a:spcPts val="4972"/>
              </a:lnSpc>
              <a:spcBef>
                <a:spcPct val="0"/>
              </a:spcBef>
            </a:pPr>
            <a:r>
              <a:rPr lang="ar-EG" sz="2977" u="none" strike="noStrike">
                <a:solidFill>
                  <a:srgbClr val="000000"/>
                </a:solidFill>
                <a:latin typeface="Almarai Bold"/>
                <a:ea typeface="Almarai Bold"/>
                <a:cs typeface="Almarai Bold"/>
                <a:sym typeface="Almarai Bold"/>
                <a:rtl/>
              </a:rPr>
              <a:t>تختلف إدارة الابتكار عندما تكون المنظمة قطاعًا عامًّا أو أنها قطاع خاص. فشركات القطاع الخاص تتنافس على جذب اهتمام الأسواق من خلال تقديم منتجات جديدة أو طرح طرق جديدة لتقديم منتجاتها وتعزيز تنافسيتها في السوق، في حين تستخدم شركات القطاع العام والمنظمات غير الربحية الابتكار لمساعدتها على إيجاد حلول لمواجهة التحديات.</a:t>
            </a:r>
          </a:p>
        </p:txBody>
      </p:sp>
      <p:sp>
        <p:nvSpPr>
          <p:cNvPr id="8" name="TextBox 8"/>
          <p:cNvSpPr txBox="1"/>
          <p:nvPr/>
        </p:nvSpPr>
        <p:spPr>
          <a:xfrm>
            <a:off x="11951304" y="2148380"/>
            <a:ext cx="4806981" cy="680551"/>
          </a:xfrm>
          <a:prstGeom prst="rect">
            <a:avLst/>
          </a:prstGeom>
        </p:spPr>
        <p:txBody>
          <a:bodyPr lIns="0" tIns="0" rIns="0" bIns="0" rtlCol="0" anchor="t">
            <a:spAutoFit/>
          </a:bodyPr>
          <a:lstStyle/>
          <a:p>
            <a:pPr algn="r" rtl="1">
              <a:lnSpc>
                <a:spcPts val="5476"/>
              </a:lnSpc>
              <a:spcBef>
                <a:spcPct val="0"/>
              </a:spcBef>
            </a:pPr>
            <a:r>
              <a:rPr lang="en-US" sz="3279">
                <a:solidFill>
                  <a:srgbClr val="000000"/>
                </a:solidFill>
                <a:latin typeface="Almarai Bold"/>
                <a:ea typeface="Almarai Bold"/>
                <a:cs typeface="Almarai Bold"/>
                <a:sym typeface="Almarai Bold"/>
              </a:rPr>
              <a:t>3</a:t>
            </a:r>
            <a:r>
              <a:rPr lang="ar-EG" sz="3279">
                <a:solidFill>
                  <a:srgbClr val="000000"/>
                </a:solidFill>
                <a:latin typeface="Almarai Bold"/>
                <a:ea typeface="Almarai Bold"/>
                <a:cs typeface="Almarai Bold"/>
                <a:sym typeface="Almarai Bold"/>
                <a:rtl/>
              </a:rPr>
              <a:t>- نوع المنظمة:</a:t>
            </a:r>
          </a:p>
        </p:txBody>
      </p:sp>
      <p:sp>
        <p:nvSpPr>
          <p:cNvPr id="9" name="Freeform 9"/>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9695877" y="982252"/>
            <a:ext cx="7062408" cy="617098"/>
          </a:xfrm>
          <a:prstGeom prst="rect">
            <a:avLst/>
          </a:prstGeom>
        </p:spPr>
        <p:txBody>
          <a:bodyPr lIns="0" tIns="0" rIns="0" bIns="0" rtlCol="0" anchor="t">
            <a:spAutoFit/>
          </a:bodyPr>
          <a:lstStyle/>
          <a:p>
            <a:pPr marL="0" lvl="0" indent="0" algn="ctr" rtl="1">
              <a:lnSpc>
                <a:spcPts val="4829"/>
              </a:lnSpc>
              <a:spcBef>
                <a:spcPct val="0"/>
              </a:spcBef>
            </a:pPr>
            <a:r>
              <a:rPr lang="ar-EG" sz="3761" u="none" strike="noStrike" spc="-17">
                <a:solidFill>
                  <a:srgbClr val="095277"/>
                </a:solidFill>
                <a:latin typeface="Almarai Bold"/>
                <a:ea typeface="Almarai Bold"/>
                <a:cs typeface="Almarai Bold"/>
                <a:sym typeface="Almarai Bold"/>
                <a:rtl/>
              </a:rPr>
              <a:t>أثر السياق على مراحل الابتكار </a:t>
            </a:r>
          </a:p>
        </p:txBody>
      </p:sp>
      <p:sp>
        <p:nvSpPr>
          <p:cNvPr id="11" name="Freeform 11"/>
          <p:cNvSpPr/>
          <p:nvPr/>
        </p:nvSpPr>
        <p:spPr>
          <a:xfrm>
            <a:off x="-115252" y="-506805"/>
            <a:ext cx="2485123" cy="3335736"/>
          </a:xfrm>
          <a:custGeom>
            <a:avLst/>
            <a:gdLst/>
            <a:ahLst/>
            <a:cxnLst/>
            <a:rect l="l" t="t" r="r" b="b"/>
            <a:pathLst>
              <a:path w="2485123" h="3335736">
                <a:moveTo>
                  <a:pt x="0" y="0"/>
                </a:moveTo>
                <a:lnTo>
                  <a:pt x="2485124" y="0"/>
                </a:lnTo>
                <a:lnTo>
                  <a:pt x="2485124" y="3335736"/>
                </a:lnTo>
                <a:lnTo>
                  <a:pt x="0" y="3335736"/>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230721"/>
            <a:ext cx="9621782" cy="4707922"/>
            <a:chOff x="0" y="0"/>
            <a:chExt cx="2534132" cy="1239947"/>
          </a:xfrm>
        </p:grpSpPr>
        <p:sp>
          <p:nvSpPr>
            <p:cNvPr id="3" name="Freeform 3"/>
            <p:cNvSpPr/>
            <p:nvPr/>
          </p:nvSpPr>
          <p:spPr>
            <a:xfrm>
              <a:off x="0" y="0"/>
              <a:ext cx="2534132" cy="1239947"/>
            </a:xfrm>
            <a:custGeom>
              <a:avLst/>
              <a:gdLst/>
              <a:ahLst/>
              <a:cxnLst/>
              <a:rect l="l" t="t" r="r" b="b"/>
              <a:pathLst>
                <a:path w="2534132" h="1239947">
                  <a:moveTo>
                    <a:pt x="8851" y="0"/>
                  </a:moveTo>
                  <a:lnTo>
                    <a:pt x="2525281" y="0"/>
                  </a:lnTo>
                  <a:cubicBezTo>
                    <a:pt x="2530169" y="0"/>
                    <a:pt x="2534132" y="3963"/>
                    <a:pt x="2534132" y="8851"/>
                  </a:cubicBezTo>
                  <a:lnTo>
                    <a:pt x="2534132" y="1231096"/>
                  </a:lnTo>
                  <a:cubicBezTo>
                    <a:pt x="2534132" y="1235984"/>
                    <a:pt x="2530169" y="1239947"/>
                    <a:pt x="2525281" y="1239947"/>
                  </a:cubicBezTo>
                  <a:lnTo>
                    <a:pt x="8851" y="1239947"/>
                  </a:lnTo>
                  <a:cubicBezTo>
                    <a:pt x="3963" y="1239947"/>
                    <a:pt x="0" y="1235984"/>
                    <a:pt x="0" y="1231096"/>
                  </a:cubicBezTo>
                  <a:lnTo>
                    <a:pt x="0" y="8851"/>
                  </a:lnTo>
                  <a:cubicBezTo>
                    <a:pt x="0" y="3963"/>
                    <a:pt x="3963" y="0"/>
                    <a:pt x="8851"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2534132" cy="1239947"/>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168591" y="3306349"/>
            <a:ext cx="9178369" cy="4432369"/>
          </a:xfrm>
          <a:prstGeom prst="rect">
            <a:avLst/>
          </a:prstGeom>
        </p:spPr>
        <p:txBody>
          <a:bodyPr lIns="0" tIns="0" rIns="0" bIns="0" rtlCol="0" anchor="t">
            <a:spAutoFit/>
          </a:bodyPr>
          <a:lstStyle/>
          <a:p>
            <a:pPr marL="0" lvl="0" indent="0" algn="r" rtl="1">
              <a:lnSpc>
                <a:spcPts val="4972"/>
              </a:lnSpc>
              <a:spcBef>
                <a:spcPct val="0"/>
              </a:spcBef>
            </a:pPr>
            <a:r>
              <a:rPr lang="ar-EG" sz="2977" u="none" strike="noStrike">
                <a:solidFill>
                  <a:srgbClr val="000000"/>
                </a:solidFill>
                <a:latin typeface="Almarai Bold"/>
                <a:ea typeface="Almarai Bold"/>
                <a:cs typeface="Almarai Bold"/>
                <a:sym typeface="Almarai Bold"/>
                <a:rtl/>
              </a:rPr>
              <a:t>أصبحت الابتكارات الرائدة بمثابة لعبة متعددة اللاعبين حيث تعمل معًا منظمات مختلفة الأشكال والأحجام في شبكات مترابطة. وقد تكون هذه الشبكات بمثابة مجموعات إقليمية أو سلاسل توريد أو اتحادات لتطوير المنتجات أو تحالفات استراتيجية مما تجعل المنافسين والعملاء يتعاونون بشكل مؤقت للعمل للوصول إلى هدف مشترك.</a:t>
            </a:r>
          </a:p>
        </p:txBody>
      </p:sp>
      <p:grpSp>
        <p:nvGrpSpPr>
          <p:cNvPr id="6" name="Group 6"/>
          <p:cNvGrpSpPr/>
          <p:nvPr/>
        </p:nvGrpSpPr>
        <p:grpSpPr>
          <a:xfrm>
            <a:off x="11307085" y="2283842"/>
            <a:ext cx="3283591" cy="4000789"/>
            <a:chOff x="0" y="0"/>
            <a:chExt cx="864814" cy="1053706"/>
          </a:xfrm>
        </p:grpSpPr>
        <p:sp>
          <p:nvSpPr>
            <p:cNvPr id="7" name="Freeform 7"/>
            <p:cNvSpPr/>
            <p:nvPr/>
          </p:nvSpPr>
          <p:spPr>
            <a:xfrm>
              <a:off x="0" y="0"/>
              <a:ext cx="864814" cy="1053706"/>
            </a:xfrm>
            <a:custGeom>
              <a:avLst/>
              <a:gdLst/>
              <a:ahLst/>
              <a:cxnLst/>
              <a:rect l="l" t="t" r="r" b="b"/>
              <a:pathLst>
                <a:path w="864814" h="1053706">
                  <a:moveTo>
                    <a:pt x="0" y="0"/>
                  </a:moveTo>
                  <a:lnTo>
                    <a:pt x="864814" y="0"/>
                  </a:lnTo>
                  <a:lnTo>
                    <a:pt x="864814" y="1053706"/>
                  </a:lnTo>
                  <a:lnTo>
                    <a:pt x="0" y="1053706"/>
                  </a:lnTo>
                  <a:close/>
                </a:path>
              </a:pathLst>
            </a:custGeom>
            <a:solidFill>
              <a:srgbClr val="5E9BE5"/>
            </a:solidFill>
          </p:spPr>
          <p:txBody>
            <a:bodyPr/>
            <a:lstStyle/>
            <a:p>
              <a:endParaRPr lang="en-US"/>
            </a:p>
          </p:txBody>
        </p:sp>
        <p:sp>
          <p:nvSpPr>
            <p:cNvPr id="8" name="TextBox 8"/>
            <p:cNvSpPr txBox="1"/>
            <p:nvPr/>
          </p:nvSpPr>
          <p:spPr>
            <a:xfrm>
              <a:off x="0" y="0"/>
              <a:ext cx="864814" cy="1053706"/>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2612485" y="3600450"/>
            <a:ext cx="5101275" cy="5368361"/>
            <a:chOff x="0" y="0"/>
            <a:chExt cx="1343546" cy="1413889"/>
          </a:xfrm>
        </p:grpSpPr>
        <p:sp>
          <p:nvSpPr>
            <p:cNvPr id="10" name="Freeform 10"/>
            <p:cNvSpPr/>
            <p:nvPr/>
          </p:nvSpPr>
          <p:spPr>
            <a:xfrm>
              <a:off x="0" y="0"/>
              <a:ext cx="1343546" cy="1413889"/>
            </a:xfrm>
            <a:custGeom>
              <a:avLst/>
              <a:gdLst/>
              <a:ahLst/>
              <a:cxnLst/>
              <a:rect l="l" t="t" r="r" b="b"/>
              <a:pathLst>
                <a:path w="1343546" h="1413889">
                  <a:moveTo>
                    <a:pt x="0" y="0"/>
                  </a:moveTo>
                  <a:lnTo>
                    <a:pt x="1343546" y="0"/>
                  </a:lnTo>
                  <a:lnTo>
                    <a:pt x="1343546" y="1413889"/>
                  </a:lnTo>
                  <a:lnTo>
                    <a:pt x="0" y="1413889"/>
                  </a:lnTo>
                  <a:close/>
                </a:path>
              </a:pathLst>
            </a:custGeom>
            <a:solidFill>
              <a:srgbClr val="5E9BE5"/>
            </a:solidFill>
          </p:spPr>
          <p:txBody>
            <a:bodyPr/>
            <a:lstStyle/>
            <a:p>
              <a:endParaRPr lang="en-US"/>
            </a:p>
          </p:txBody>
        </p:sp>
        <p:sp>
          <p:nvSpPr>
            <p:cNvPr id="11" name="TextBox 11"/>
            <p:cNvSpPr txBox="1"/>
            <p:nvPr/>
          </p:nvSpPr>
          <p:spPr>
            <a:xfrm>
              <a:off x="0" y="0"/>
              <a:ext cx="1343546" cy="141388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1504577" y="2512297"/>
            <a:ext cx="6007498" cy="6244452"/>
          </a:xfrm>
          <a:custGeom>
            <a:avLst/>
            <a:gdLst/>
            <a:ahLst/>
            <a:cxnLst/>
            <a:rect l="l" t="t" r="r" b="b"/>
            <a:pathLst>
              <a:path w="6007498" h="6244452">
                <a:moveTo>
                  <a:pt x="0" y="0"/>
                </a:moveTo>
                <a:lnTo>
                  <a:pt x="6007497" y="0"/>
                </a:lnTo>
                <a:lnTo>
                  <a:pt x="6007497" y="6244453"/>
                </a:lnTo>
                <a:lnTo>
                  <a:pt x="0" y="6244453"/>
                </a:lnTo>
                <a:lnTo>
                  <a:pt x="0" y="0"/>
                </a:lnTo>
                <a:close/>
              </a:path>
            </a:pathLst>
          </a:custGeom>
          <a:blipFill>
            <a:blip r:embed="rId2"/>
            <a:stretch>
              <a:fillRect l="-65812" r="-42080" b="-2"/>
            </a:stretch>
          </a:blipFill>
        </p:spPr>
        <p:txBody>
          <a:bodyPr/>
          <a:lstStyle/>
          <a:p>
            <a:endParaRPr lang="en-US"/>
          </a:p>
        </p:txBody>
      </p:sp>
      <p:sp>
        <p:nvSpPr>
          <p:cNvPr id="13" name="Freeform 13"/>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15" name="TextBox 15"/>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18</a:t>
            </a:r>
          </a:p>
        </p:txBody>
      </p:sp>
      <p:sp>
        <p:nvSpPr>
          <p:cNvPr id="16" name="TextBox 16"/>
          <p:cNvSpPr txBox="1"/>
          <p:nvPr/>
        </p:nvSpPr>
        <p:spPr>
          <a:xfrm>
            <a:off x="9878753" y="990600"/>
            <a:ext cx="7126870" cy="617098"/>
          </a:xfrm>
          <a:prstGeom prst="rect">
            <a:avLst/>
          </a:prstGeom>
        </p:spPr>
        <p:txBody>
          <a:bodyPr lIns="0" tIns="0" rIns="0" bIns="0" rtlCol="0" anchor="t">
            <a:spAutoFit/>
          </a:bodyPr>
          <a:lstStyle/>
          <a:p>
            <a:pPr marL="0" lvl="0" indent="0" algn="ctr" rtl="1">
              <a:lnSpc>
                <a:spcPts val="4829"/>
              </a:lnSpc>
              <a:spcBef>
                <a:spcPct val="0"/>
              </a:spcBef>
            </a:pPr>
            <a:r>
              <a:rPr lang="ar-EG" sz="3761" u="none" strike="noStrike" spc="-17">
                <a:solidFill>
                  <a:srgbClr val="095277"/>
                </a:solidFill>
                <a:latin typeface="Almarai Bold"/>
                <a:ea typeface="Almarai Bold"/>
                <a:cs typeface="Almarai Bold"/>
                <a:sym typeface="Almarai Bold"/>
                <a:rtl/>
              </a:rPr>
              <a:t>أثر السياق على مراحل الابتكار </a:t>
            </a:r>
          </a:p>
        </p:txBody>
      </p:sp>
      <p:sp>
        <p:nvSpPr>
          <p:cNvPr id="17" name="TextBox 17"/>
          <p:cNvSpPr txBox="1"/>
          <p:nvPr/>
        </p:nvSpPr>
        <p:spPr>
          <a:xfrm>
            <a:off x="5919700" y="2378720"/>
            <a:ext cx="4806981" cy="680551"/>
          </a:xfrm>
          <a:prstGeom prst="rect">
            <a:avLst/>
          </a:prstGeom>
        </p:spPr>
        <p:txBody>
          <a:bodyPr lIns="0" tIns="0" rIns="0" bIns="0" rtlCol="0" anchor="t">
            <a:spAutoFit/>
          </a:bodyPr>
          <a:lstStyle/>
          <a:p>
            <a:pPr algn="r" rtl="1">
              <a:lnSpc>
                <a:spcPts val="5476"/>
              </a:lnSpc>
              <a:spcBef>
                <a:spcPct val="0"/>
              </a:spcBef>
            </a:pPr>
            <a:r>
              <a:rPr lang="en-US" sz="3279">
                <a:solidFill>
                  <a:srgbClr val="000000"/>
                </a:solidFill>
                <a:latin typeface="Almarai Bold"/>
                <a:ea typeface="Almarai Bold"/>
                <a:cs typeface="Almarai Bold"/>
                <a:sym typeface="Almarai Bold"/>
              </a:rPr>
              <a:t>4</a:t>
            </a:r>
            <a:r>
              <a:rPr lang="ar-EG" sz="3279">
                <a:solidFill>
                  <a:srgbClr val="000000"/>
                </a:solidFill>
                <a:latin typeface="Almarai Bold"/>
                <a:ea typeface="Almarai Bold"/>
                <a:cs typeface="Almarai Bold"/>
                <a:sym typeface="Almarai Bold"/>
                <a:rtl/>
              </a:rPr>
              <a:t>- الشبكات والأنظمة: </a:t>
            </a:r>
          </a:p>
        </p:txBody>
      </p:sp>
      <p:sp>
        <p:nvSpPr>
          <p:cNvPr id="18" name="Freeform 18"/>
          <p:cNvSpPr/>
          <p:nvPr/>
        </p:nvSpPr>
        <p:spPr>
          <a:xfrm>
            <a:off x="-115252" y="-506805"/>
            <a:ext cx="2485123" cy="3335736"/>
          </a:xfrm>
          <a:custGeom>
            <a:avLst/>
            <a:gdLst/>
            <a:ahLst/>
            <a:cxnLst/>
            <a:rect l="l" t="t" r="r" b="b"/>
            <a:pathLst>
              <a:path w="2485123" h="3335736">
                <a:moveTo>
                  <a:pt x="0" y="0"/>
                </a:moveTo>
                <a:lnTo>
                  <a:pt x="2485124" y="0"/>
                </a:lnTo>
                <a:lnTo>
                  <a:pt x="2485124" y="3335736"/>
                </a:lnTo>
                <a:lnTo>
                  <a:pt x="0" y="3335736"/>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866805" y="870486"/>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grpSp>
        <p:nvGrpSpPr>
          <p:cNvPr id="3" name="Group 3"/>
          <p:cNvGrpSpPr/>
          <p:nvPr/>
        </p:nvGrpSpPr>
        <p:grpSpPr>
          <a:xfrm>
            <a:off x="11422915" y="2584148"/>
            <a:ext cx="6573206" cy="5991615"/>
            <a:chOff x="0" y="0"/>
            <a:chExt cx="1731215" cy="1578039"/>
          </a:xfrm>
        </p:grpSpPr>
        <p:sp>
          <p:nvSpPr>
            <p:cNvPr id="4" name="Freeform 4"/>
            <p:cNvSpPr/>
            <p:nvPr/>
          </p:nvSpPr>
          <p:spPr>
            <a:xfrm>
              <a:off x="0" y="0"/>
              <a:ext cx="1731215" cy="1578039"/>
            </a:xfrm>
            <a:custGeom>
              <a:avLst/>
              <a:gdLst/>
              <a:ahLst/>
              <a:cxnLst/>
              <a:rect l="l" t="t" r="r" b="b"/>
              <a:pathLst>
                <a:path w="1731215" h="1578039">
                  <a:moveTo>
                    <a:pt x="12956" y="0"/>
                  </a:moveTo>
                  <a:lnTo>
                    <a:pt x="1718259" y="0"/>
                  </a:lnTo>
                  <a:cubicBezTo>
                    <a:pt x="1725414" y="0"/>
                    <a:pt x="1731215" y="5801"/>
                    <a:pt x="1731215" y="12956"/>
                  </a:cubicBezTo>
                  <a:lnTo>
                    <a:pt x="1731215" y="1565083"/>
                  </a:lnTo>
                  <a:cubicBezTo>
                    <a:pt x="1731215" y="1572238"/>
                    <a:pt x="1725414" y="1578039"/>
                    <a:pt x="1718259" y="1578039"/>
                  </a:cubicBezTo>
                  <a:lnTo>
                    <a:pt x="12956" y="1578039"/>
                  </a:lnTo>
                  <a:cubicBezTo>
                    <a:pt x="9520" y="1578039"/>
                    <a:pt x="6224" y="1576674"/>
                    <a:pt x="3795" y="1574244"/>
                  </a:cubicBezTo>
                  <a:cubicBezTo>
                    <a:pt x="1365" y="1571814"/>
                    <a:pt x="0" y="1568519"/>
                    <a:pt x="0" y="1565083"/>
                  </a:cubicBezTo>
                  <a:lnTo>
                    <a:pt x="0" y="12956"/>
                  </a:lnTo>
                  <a:cubicBezTo>
                    <a:pt x="0" y="5801"/>
                    <a:pt x="5801" y="0"/>
                    <a:pt x="12956" y="0"/>
                  </a:cubicBezTo>
                  <a:close/>
                </a:path>
              </a:pathLst>
            </a:custGeom>
            <a:solidFill>
              <a:srgbClr val="FBE5B7"/>
            </a:solidFill>
            <a:ln w="28575" cap="sq">
              <a:solidFill>
                <a:srgbClr val="83CBEB"/>
              </a:solidFill>
              <a:prstDash val="lgDash"/>
              <a:miter/>
            </a:ln>
          </p:spPr>
          <p:txBody>
            <a:bodyPr/>
            <a:lstStyle/>
            <a:p>
              <a:endParaRPr lang="en-US"/>
            </a:p>
          </p:txBody>
        </p:sp>
        <p:sp>
          <p:nvSpPr>
            <p:cNvPr id="5" name="TextBox 5"/>
            <p:cNvSpPr txBox="1"/>
            <p:nvPr/>
          </p:nvSpPr>
          <p:spPr>
            <a:xfrm>
              <a:off x="0" y="0"/>
              <a:ext cx="1731215" cy="1578039"/>
            </a:xfrm>
            <a:prstGeom prst="rect">
              <a:avLst/>
            </a:prstGeom>
          </p:spPr>
          <p:txBody>
            <a:bodyPr lIns="50800" tIns="50800" rIns="50800" bIns="50800" rtlCol="0" anchor="ctr"/>
            <a:lstStyle/>
            <a:p>
              <a:pPr algn="ctr">
                <a:lnSpc>
                  <a:spcPts val="2160"/>
                </a:lnSpc>
              </a:pPr>
              <a:endParaRPr/>
            </a:p>
          </p:txBody>
        </p:sp>
      </p:grpSp>
      <p:sp>
        <p:nvSpPr>
          <p:cNvPr id="6" name="Freeform 6"/>
          <p:cNvSpPr/>
          <p:nvPr/>
        </p:nvSpPr>
        <p:spPr>
          <a:xfrm>
            <a:off x="1821241" y="1992306"/>
            <a:ext cx="8342324" cy="2499221"/>
          </a:xfrm>
          <a:custGeom>
            <a:avLst/>
            <a:gdLst/>
            <a:ahLst/>
            <a:cxnLst/>
            <a:rect l="l" t="t" r="r" b="b"/>
            <a:pathLst>
              <a:path w="8342324" h="2499221">
                <a:moveTo>
                  <a:pt x="0" y="0"/>
                </a:moveTo>
                <a:lnTo>
                  <a:pt x="8342325" y="0"/>
                </a:lnTo>
                <a:lnTo>
                  <a:pt x="8342325" y="2499221"/>
                </a:lnTo>
                <a:lnTo>
                  <a:pt x="0" y="2499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7259300" y="2136887"/>
            <a:ext cx="577847" cy="804894"/>
          </a:xfrm>
          <a:custGeom>
            <a:avLst/>
            <a:gdLst/>
            <a:ahLst/>
            <a:cxnLst/>
            <a:rect l="l" t="t" r="r" b="b"/>
            <a:pathLst>
              <a:path w="577847" h="804894">
                <a:moveTo>
                  <a:pt x="0" y="0"/>
                </a:moveTo>
                <a:lnTo>
                  <a:pt x="577847" y="0"/>
                </a:lnTo>
                <a:lnTo>
                  <a:pt x="577847" y="804894"/>
                </a:lnTo>
                <a:lnTo>
                  <a:pt x="0" y="804894"/>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2576317" y="2555573"/>
            <a:ext cx="6832174" cy="1483452"/>
          </a:xfrm>
          <a:prstGeom prst="rect">
            <a:avLst/>
          </a:prstGeom>
        </p:spPr>
        <p:txBody>
          <a:bodyPr lIns="0" tIns="0" rIns="0" bIns="0" rtlCol="0" anchor="t">
            <a:spAutoFit/>
          </a:bodyPr>
          <a:lstStyle/>
          <a:p>
            <a:pPr algn="ctr" rtl="1">
              <a:lnSpc>
                <a:spcPts val="3858"/>
              </a:lnSpc>
            </a:pPr>
            <a:r>
              <a:rPr lang="ar-EG" sz="3005">
                <a:solidFill>
                  <a:srgbClr val="231F20"/>
                </a:solidFill>
                <a:latin typeface="Almarai Bold"/>
                <a:ea typeface="Almarai Bold"/>
                <a:cs typeface="Almarai Bold"/>
                <a:sym typeface="Almarai Bold"/>
                <a:rtl/>
              </a:rPr>
              <a:t>من خلال العمل عبر المجموعات، املأ هذا الجدول باستخدام نموذج عناصر المزيج التسويقي الأربعة.</a:t>
            </a:r>
          </a:p>
        </p:txBody>
      </p:sp>
      <p:sp>
        <p:nvSpPr>
          <p:cNvPr id="11" name="TextBox 11"/>
          <p:cNvSpPr txBox="1"/>
          <p:nvPr/>
        </p:nvSpPr>
        <p:spPr>
          <a:xfrm>
            <a:off x="10118002" y="738313"/>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نقاش</a:t>
            </a:r>
          </a:p>
        </p:txBody>
      </p:sp>
      <p:grpSp>
        <p:nvGrpSpPr>
          <p:cNvPr id="12" name="Group 12"/>
          <p:cNvGrpSpPr/>
          <p:nvPr/>
        </p:nvGrpSpPr>
        <p:grpSpPr>
          <a:xfrm>
            <a:off x="1005790" y="6515078"/>
            <a:ext cx="10261086" cy="528733"/>
            <a:chOff x="0" y="0"/>
            <a:chExt cx="2702508" cy="139255"/>
          </a:xfrm>
        </p:grpSpPr>
        <p:sp>
          <p:nvSpPr>
            <p:cNvPr id="13" name="Freeform 13"/>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4" name="TextBox 14"/>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005790" y="7110486"/>
            <a:ext cx="10261086" cy="528733"/>
            <a:chOff x="0" y="0"/>
            <a:chExt cx="2702508" cy="139255"/>
          </a:xfrm>
        </p:grpSpPr>
        <p:sp>
          <p:nvSpPr>
            <p:cNvPr id="16" name="Freeform 16"/>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7" name="TextBox 17"/>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005790" y="5334734"/>
            <a:ext cx="10261086" cy="528733"/>
            <a:chOff x="0" y="0"/>
            <a:chExt cx="2702508" cy="139255"/>
          </a:xfrm>
        </p:grpSpPr>
        <p:sp>
          <p:nvSpPr>
            <p:cNvPr id="19" name="Freeform 19"/>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20" name="TextBox 20"/>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005790" y="5919671"/>
            <a:ext cx="10261086" cy="528733"/>
            <a:chOff x="0" y="0"/>
            <a:chExt cx="2702508" cy="139255"/>
          </a:xfrm>
        </p:grpSpPr>
        <p:sp>
          <p:nvSpPr>
            <p:cNvPr id="22" name="Freeform 22"/>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23" name="TextBox 23"/>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aphicFrame>
        <p:nvGraphicFramePr>
          <p:cNvPr id="24" name="Table 24"/>
          <p:cNvGraphicFramePr>
            <a:graphicFrameLocks noGrp="1"/>
          </p:cNvGraphicFramePr>
          <p:nvPr/>
        </p:nvGraphicFramePr>
        <p:xfrm>
          <a:off x="982880" y="4631900"/>
          <a:ext cx="10306906" cy="3047124"/>
        </p:xfrm>
        <a:graphic>
          <a:graphicData uri="http://schemas.openxmlformats.org/drawingml/2006/table">
            <a:tbl>
              <a:tblPr/>
              <a:tblGrid>
                <a:gridCol w="4110367">
                  <a:extLst>
                    <a:ext uri="{9D8B030D-6E8A-4147-A177-3AD203B41FA5}">
                      <a16:colId xmlns:a16="http://schemas.microsoft.com/office/drawing/2014/main" val="20000"/>
                    </a:ext>
                  </a:extLst>
                </a:gridCol>
                <a:gridCol w="3501884">
                  <a:extLst>
                    <a:ext uri="{9D8B030D-6E8A-4147-A177-3AD203B41FA5}">
                      <a16:colId xmlns:a16="http://schemas.microsoft.com/office/drawing/2014/main" val="20001"/>
                    </a:ext>
                  </a:extLst>
                </a:gridCol>
                <a:gridCol w="2694655">
                  <a:extLst>
                    <a:ext uri="{9D8B030D-6E8A-4147-A177-3AD203B41FA5}">
                      <a16:colId xmlns:a16="http://schemas.microsoft.com/office/drawing/2014/main" val="20002"/>
                    </a:ext>
                  </a:extLst>
                </a:gridCol>
              </a:tblGrid>
              <a:tr h="609600">
                <a:tc>
                  <a:txBody>
                    <a:bodyPr/>
                    <a:lstStyle/>
                    <a:p>
                      <a:pPr algn="ctr" rtl="1">
                        <a:lnSpc>
                          <a:spcPts val="3500"/>
                        </a:lnSpc>
                        <a:defRPr/>
                      </a:pPr>
                      <a:r>
                        <a:rPr lang="ar-EG" sz="2500">
                          <a:solidFill>
                            <a:srgbClr val="231F20"/>
                          </a:solidFill>
                          <a:latin typeface="Almarai Bold"/>
                          <a:ea typeface="Almarai Bold"/>
                          <a:cs typeface="Almarai Bold"/>
                          <a:sym typeface="Almarai Bold"/>
                          <a:rtl/>
                        </a:rPr>
                        <a:t>جذري: تغيير طريقة الأداء</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3500"/>
                        </a:lnSpc>
                        <a:defRPr/>
                      </a:pPr>
                      <a:r>
                        <a:rPr lang="ar-EG" sz="2500">
                          <a:solidFill>
                            <a:srgbClr val="231F20"/>
                          </a:solidFill>
                          <a:latin typeface="Almarai Bold"/>
                          <a:ea typeface="Almarai Bold"/>
                          <a:cs typeface="Almarai Bold"/>
                          <a:sym typeface="Almarai Bold"/>
                          <a:rtl/>
                        </a:rPr>
                        <a:t>تدريجي: تحسين الأداء</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3780"/>
                        </a:lnSpc>
                        <a:defRPr/>
                      </a:pPr>
                      <a:r>
                        <a:rPr lang="ar-EG" sz="2700">
                          <a:solidFill>
                            <a:srgbClr val="231F20"/>
                          </a:solidFill>
                          <a:latin typeface="Almarai Bold"/>
                          <a:ea typeface="Almarai Bold"/>
                          <a:cs typeface="Almarai Bold"/>
                          <a:sym typeface="Almarai Bold"/>
                          <a:rtl/>
                        </a:rPr>
                        <a:t>نوع الابتكار</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extLst>
                  <a:ext uri="{0D108BD9-81ED-4DB2-BD59-A6C34878D82A}">
                    <a16:rowId xmlns:a16="http://schemas.microsoft.com/office/drawing/2014/main" val="10000"/>
                  </a:ext>
                </a:extLst>
              </a:tr>
              <a:tr h="611139">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359"/>
                        </a:lnSpc>
                        <a:defRPr/>
                      </a:pPr>
                      <a:r>
                        <a:rPr lang="ar-EG" sz="2399">
                          <a:solidFill>
                            <a:srgbClr val="000000"/>
                          </a:solidFill>
                          <a:latin typeface="Almarai Bold"/>
                          <a:ea typeface="Almarai Bold"/>
                          <a:cs typeface="Almarai Bold"/>
                          <a:sym typeface="Almarai Bold"/>
                          <a:rtl/>
                        </a:rPr>
                        <a:t>المنتج</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08795">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359"/>
                        </a:lnSpc>
                        <a:defRPr/>
                      </a:pPr>
                      <a:r>
                        <a:rPr lang="ar-EG" sz="2399">
                          <a:solidFill>
                            <a:srgbClr val="000000"/>
                          </a:solidFill>
                          <a:latin typeface="Almarai Bold"/>
                          <a:ea typeface="Almarai Bold"/>
                          <a:cs typeface="Almarai Bold"/>
                          <a:sym typeface="Almarai Bold"/>
                          <a:rtl/>
                        </a:rPr>
                        <a:t>العملية</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08795">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359"/>
                        </a:lnSpc>
                        <a:defRPr/>
                      </a:pPr>
                      <a:r>
                        <a:rPr lang="ar-EG" sz="2399">
                          <a:solidFill>
                            <a:srgbClr val="000000"/>
                          </a:solidFill>
                          <a:latin typeface="Almarai Bold"/>
                          <a:ea typeface="Almarai Bold"/>
                          <a:cs typeface="Almarai Bold"/>
                          <a:sym typeface="Almarai Bold"/>
                          <a:rtl/>
                        </a:rPr>
                        <a:t>الموضع</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08795">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3359"/>
                        </a:lnSpc>
                        <a:defRPr/>
                      </a:pPr>
                      <a:r>
                        <a:rPr lang="ar-EG" sz="2399">
                          <a:solidFill>
                            <a:srgbClr val="000000"/>
                          </a:solidFill>
                          <a:latin typeface="Almarai Bold"/>
                          <a:ea typeface="Almarai Bold"/>
                          <a:cs typeface="Almarai Bold"/>
                          <a:sym typeface="Almarai Bold"/>
                          <a:rtl/>
                        </a:rPr>
                        <a:t>النموذج الفكري</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TextBox 25"/>
          <p:cNvSpPr txBox="1"/>
          <p:nvPr/>
        </p:nvSpPr>
        <p:spPr>
          <a:xfrm>
            <a:off x="11581889" y="2808431"/>
            <a:ext cx="6255258" cy="5447988"/>
          </a:xfrm>
          <a:prstGeom prst="rect">
            <a:avLst/>
          </a:prstGeom>
        </p:spPr>
        <p:txBody>
          <a:bodyPr lIns="0" tIns="0" rIns="0" bIns="0" rtlCol="0" anchor="t">
            <a:spAutoFit/>
          </a:bodyPr>
          <a:lstStyle/>
          <a:p>
            <a:pPr marL="621266" lvl="1" indent="-310633" algn="r" rtl="1">
              <a:lnSpc>
                <a:spcPts val="4805"/>
              </a:lnSpc>
              <a:buAutoNum type="arabicPeriod"/>
            </a:pPr>
            <a:r>
              <a:rPr lang="ar-EG" sz="2877">
                <a:solidFill>
                  <a:srgbClr val="000000"/>
                </a:solidFill>
                <a:latin typeface="Almarai Bold"/>
                <a:ea typeface="Almarai Bold"/>
                <a:cs typeface="Almarai Bold"/>
                <a:sym typeface="Almarai Bold"/>
                <a:rtl/>
              </a:rPr>
              <a:t>"يزخر التاريخ بأمثلة على الابتكارات التي نجحت على المستوى التقني لكنها فشلت في تحقيق الفائدة منها". هل تتفق مع هذه العبارة؟ عزز رأيك بأمثلة واقعية.</a:t>
            </a:r>
          </a:p>
          <a:p>
            <a:pPr marL="621266" lvl="1" indent="-310633" algn="r" rtl="1">
              <a:lnSpc>
                <a:spcPts val="4805"/>
              </a:lnSpc>
              <a:buAutoNum type="arabicPeriod"/>
            </a:pPr>
            <a:r>
              <a:rPr lang="ar-EG" sz="2877">
                <a:solidFill>
                  <a:srgbClr val="000000"/>
                </a:solidFill>
                <a:latin typeface="Almarai Bold"/>
                <a:ea typeface="Almarai Bold"/>
                <a:cs typeface="Almarai Bold"/>
                <a:sym typeface="Almarai Bold"/>
                <a:rtl/>
              </a:rPr>
              <a:t>"إعادة الابتكار" يقوم على النجاح الأساسي الأول ولكن بتحسين الجيل التالي بميزات منقحة ومحسنة. ناقش هذه العبارة مع ضرب الأمثلة.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73746" y="1983941"/>
            <a:ext cx="1050143" cy="1050143"/>
          </a:xfrm>
          <a:custGeom>
            <a:avLst/>
            <a:gdLst/>
            <a:ahLst/>
            <a:cxnLst/>
            <a:rect l="l" t="t" r="r" b="b"/>
            <a:pathLst>
              <a:path w="1050143" h="1050143">
                <a:moveTo>
                  <a:pt x="0" y="0"/>
                </a:moveTo>
                <a:lnTo>
                  <a:pt x="1050142" y="0"/>
                </a:lnTo>
                <a:lnTo>
                  <a:pt x="1050142"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5595199" y="2085013"/>
            <a:ext cx="6408082"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السادس</a:t>
            </a:r>
          </a:p>
        </p:txBody>
      </p:sp>
      <p:sp>
        <p:nvSpPr>
          <p:cNvPr id="6" name="TextBox 6"/>
          <p:cNvSpPr txBox="1"/>
          <p:nvPr/>
        </p:nvSpPr>
        <p:spPr>
          <a:xfrm>
            <a:off x="12003827" y="2173024"/>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6</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601016"/>
          </a:xfrm>
          <a:prstGeom prst="rect">
            <a:avLst/>
          </a:prstGeom>
        </p:spPr>
        <p:txBody>
          <a:bodyPr lIns="0" tIns="0" rIns="0" bIns="0" rtlCol="0" anchor="t">
            <a:spAutoFit/>
          </a:bodyPr>
          <a:lstStyle/>
          <a:p>
            <a:pPr algn="ctr" rtl="1">
              <a:lnSpc>
                <a:spcPts val="10559"/>
              </a:lnSpc>
            </a:pPr>
            <a:r>
              <a:rPr lang="ar-EG" sz="5616">
                <a:solidFill>
                  <a:srgbClr val="095277"/>
                </a:solidFill>
                <a:latin typeface="Almarai Bold"/>
                <a:ea typeface="Almarai Bold"/>
                <a:cs typeface="Almarai Bold"/>
                <a:sym typeface="Almarai Bold"/>
                <a:rtl/>
              </a:rPr>
              <a:t>إدارة الابتكار</a:t>
            </a:r>
          </a:p>
          <a:p>
            <a:pPr marL="0" lvl="0" indent="0" algn="ctr" rtl="1">
              <a:lnSpc>
                <a:spcPts val="10559"/>
              </a:lnSpc>
            </a:pPr>
            <a:r>
              <a:rPr lang="en-US" sz="5616">
                <a:solidFill>
                  <a:srgbClr val="095277"/>
                </a:solidFill>
                <a:latin typeface="Almarai Bold"/>
                <a:ea typeface="Almarai Bold"/>
                <a:cs typeface="Almarai Bold"/>
                <a:sym typeface="Almarai Bold"/>
              </a:rPr>
              <a:t>INNOVATION MANAGEMENT</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780807" y="427218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780807" y="5516914"/>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1891577" y="4281518"/>
            <a:ext cx="6745765" cy="950029"/>
          </a:xfrm>
          <a:custGeom>
            <a:avLst/>
            <a:gdLst/>
            <a:ahLst/>
            <a:cxnLst/>
            <a:rect l="l" t="t" r="r" b="b"/>
            <a:pathLst>
              <a:path w="6745765" h="950029">
                <a:moveTo>
                  <a:pt x="6745764" y="0"/>
                </a:moveTo>
                <a:lnTo>
                  <a:pt x="0" y="0"/>
                </a:lnTo>
                <a:lnTo>
                  <a:pt x="0" y="950029"/>
                </a:lnTo>
                <a:lnTo>
                  <a:pt x="6745764" y="950029"/>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1891577" y="5495306"/>
            <a:ext cx="6745765" cy="950029"/>
          </a:xfrm>
          <a:custGeom>
            <a:avLst/>
            <a:gdLst/>
            <a:ahLst/>
            <a:cxnLst/>
            <a:rect l="l" t="t" r="r" b="b"/>
            <a:pathLst>
              <a:path w="6745765" h="950029">
                <a:moveTo>
                  <a:pt x="6745764" y="0"/>
                </a:moveTo>
                <a:lnTo>
                  <a:pt x="0" y="0"/>
                </a:lnTo>
                <a:lnTo>
                  <a:pt x="0" y="950028"/>
                </a:lnTo>
                <a:lnTo>
                  <a:pt x="6745764" y="950028"/>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8" name="Freeform 8"/>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0" name="Freeform 10"/>
          <p:cNvSpPr/>
          <p:nvPr/>
        </p:nvSpPr>
        <p:spPr>
          <a:xfrm>
            <a:off x="8095055" y="4204913"/>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1" name="Freeform 11"/>
          <p:cNvSpPr/>
          <p:nvPr/>
        </p:nvSpPr>
        <p:spPr>
          <a:xfrm>
            <a:off x="8095055" y="524577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2" name="TextBox 1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3" name="TextBox 1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4" name="Freeform 14"/>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TextBox 15"/>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6" name="TextBox 16"/>
          <p:cNvSpPr txBox="1"/>
          <p:nvPr/>
        </p:nvSpPr>
        <p:spPr>
          <a:xfrm>
            <a:off x="10644841" y="4385368"/>
            <a:ext cx="479682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نموذج إدارة الابتكار</a:t>
            </a:r>
          </a:p>
        </p:txBody>
      </p:sp>
      <p:sp>
        <p:nvSpPr>
          <p:cNvPr id="17" name="TextBox 17"/>
          <p:cNvSpPr txBox="1"/>
          <p:nvPr/>
        </p:nvSpPr>
        <p:spPr>
          <a:xfrm>
            <a:off x="10220607" y="5617480"/>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مراحل إدارة الابتكار</a:t>
            </a:r>
          </a:p>
        </p:txBody>
      </p:sp>
      <p:sp>
        <p:nvSpPr>
          <p:cNvPr id="18" name="TextBox 18"/>
          <p:cNvSpPr txBox="1"/>
          <p:nvPr/>
        </p:nvSpPr>
        <p:spPr>
          <a:xfrm>
            <a:off x="1990192" y="4461568"/>
            <a:ext cx="6223606" cy="433638"/>
          </a:xfrm>
          <a:prstGeom prst="rect">
            <a:avLst/>
          </a:prstGeom>
        </p:spPr>
        <p:txBody>
          <a:bodyPr lIns="0" tIns="0" rIns="0" bIns="0" rtlCol="0" anchor="t">
            <a:spAutoFit/>
          </a:bodyPr>
          <a:lstStyle/>
          <a:p>
            <a:pPr marL="0" lvl="1" indent="0" algn="ctr" rtl="1">
              <a:lnSpc>
                <a:spcPts val="3552"/>
              </a:lnSpc>
              <a:spcBef>
                <a:spcPct val="0"/>
              </a:spcBef>
            </a:pPr>
            <a:r>
              <a:rPr lang="ar-EG" sz="2368">
                <a:solidFill>
                  <a:srgbClr val="000000"/>
                </a:solidFill>
                <a:latin typeface="Almarai Bold"/>
                <a:ea typeface="Almarai Bold"/>
                <a:cs typeface="Almarai Bold"/>
                <a:sym typeface="Almarai Bold"/>
                <a:rtl/>
              </a:rPr>
              <a:t>الركائز السياقية الرئيسية للإدارة الناجحة للابتكار</a:t>
            </a:r>
          </a:p>
        </p:txBody>
      </p:sp>
      <p:sp>
        <p:nvSpPr>
          <p:cNvPr id="19" name="TextBox 19"/>
          <p:cNvSpPr txBox="1"/>
          <p:nvPr/>
        </p:nvSpPr>
        <p:spPr>
          <a:xfrm>
            <a:off x="2223381" y="5627005"/>
            <a:ext cx="6082155" cy="560216"/>
          </a:xfrm>
          <a:prstGeom prst="rect">
            <a:avLst/>
          </a:prstGeom>
        </p:spPr>
        <p:txBody>
          <a:bodyPr lIns="0" tIns="0" rIns="0" bIns="0" rtlCol="0" anchor="t">
            <a:spAutoFit/>
          </a:bodyPr>
          <a:lstStyle/>
          <a:p>
            <a:pPr marL="0" lvl="1" indent="0" algn="ctr" rtl="1">
              <a:lnSpc>
                <a:spcPts val="4569"/>
              </a:lnSpc>
              <a:spcBef>
                <a:spcPct val="0"/>
              </a:spcBef>
            </a:pPr>
            <a:r>
              <a:rPr lang="ar-EG" sz="3046">
                <a:solidFill>
                  <a:srgbClr val="000000"/>
                </a:solidFill>
                <a:latin typeface="Almarai Bold"/>
                <a:ea typeface="Almarai Bold"/>
                <a:cs typeface="Almarai Bold"/>
                <a:sym typeface="Almarai Bold"/>
                <a:rtl/>
              </a:rPr>
              <a:t>أثر السياق على مراحل إدارة الابتكار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899675" y="2371431"/>
            <a:ext cx="14902308" cy="1843214"/>
            <a:chOff x="0" y="0"/>
            <a:chExt cx="3924888" cy="485456"/>
          </a:xfrm>
        </p:grpSpPr>
        <p:sp>
          <p:nvSpPr>
            <p:cNvPr id="4" name="Freeform 4"/>
            <p:cNvSpPr/>
            <p:nvPr/>
          </p:nvSpPr>
          <p:spPr>
            <a:xfrm>
              <a:off x="0" y="0"/>
              <a:ext cx="3924888" cy="485456"/>
            </a:xfrm>
            <a:custGeom>
              <a:avLst/>
              <a:gdLst/>
              <a:ahLst/>
              <a:cxnLst/>
              <a:rect l="l" t="t" r="r" b="b"/>
              <a:pathLst>
                <a:path w="3924888" h="485456">
                  <a:moveTo>
                    <a:pt x="5715" y="0"/>
                  </a:moveTo>
                  <a:lnTo>
                    <a:pt x="3919173" y="0"/>
                  </a:lnTo>
                  <a:cubicBezTo>
                    <a:pt x="3922329" y="0"/>
                    <a:pt x="3924888" y="2559"/>
                    <a:pt x="3924888" y="5715"/>
                  </a:cubicBezTo>
                  <a:lnTo>
                    <a:pt x="3924888" y="479741"/>
                  </a:lnTo>
                  <a:cubicBezTo>
                    <a:pt x="3924888" y="482897"/>
                    <a:pt x="3922329" y="485456"/>
                    <a:pt x="3919173" y="485456"/>
                  </a:cubicBezTo>
                  <a:lnTo>
                    <a:pt x="5715" y="485456"/>
                  </a:lnTo>
                  <a:cubicBezTo>
                    <a:pt x="2559" y="485456"/>
                    <a:pt x="0" y="482897"/>
                    <a:pt x="0" y="479741"/>
                  </a:cubicBezTo>
                  <a:lnTo>
                    <a:pt x="0" y="5715"/>
                  </a:lnTo>
                  <a:cubicBezTo>
                    <a:pt x="0" y="2559"/>
                    <a:pt x="2559" y="0"/>
                    <a:pt x="5715" y="0"/>
                  </a:cubicBezTo>
                  <a:close/>
                </a:path>
              </a:pathLst>
            </a:custGeom>
            <a:solidFill>
              <a:srgbClr val="E7F0F7"/>
            </a:solidFill>
            <a:ln w="28575" cap="sq">
              <a:solidFill>
                <a:srgbClr val="83CBEB"/>
              </a:solidFill>
              <a:prstDash val="lgDash"/>
              <a:miter/>
            </a:ln>
          </p:spPr>
          <p:txBody>
            <a:bodyPr/>
            <a:lstStyle/>
            <a:p>
              <a:endParaRPr lang="en-US"/>
            </a:p>
          </p:txBody>
        </p:sp>
        <p:sp>
          <p:nvSpPr>
            <p:cNvPr id="5" name="TextBox 5"/>
            <p:cNvSpPr txBox="1"/>
            <p:nvPr/>
          </p:nvSpPr>
          <p:spPr>
            <a:xfrm>
              <a:off x="0" y="0"/>
              <a:ext cx="3924888" cy="485456"/>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rot="5400000">
            <a:off x="2108803" y="4969742"/>
            <a:ext cx="3913618" cy="3260676"/>
            <a:chOff x="0" y="0"/>
            <a:chExt cx="812800" cy="677194"/>
          </a:xfrm>
        </p:grpSpPr>
        <p:sp>
          <p:nvSpPr>
            <p:cNvPr id="7" name="Freeform 7"/>
            <p:cNvSpPr/>
            <p:nvPr/>
          </p:nvSpPr>
          <p:spPr>
            <a:xfrm>
              <a:off x="0" y="0"/>
              <a:ext cx="812800" cy="677194"/>
            </a:xfrm>
            <a:custGeom>
              <a:avLst/>
              <a:gdLst/>
              <a:ahLst/>
              <a:cxnLst/>
              <a:rect l="l" t="t" r="r" b="b"/>
              <a:pathLst>
                <a:path w="812800" h="677194">
                  <a:moveTo>
                    <a:pt x="203200" y="0"/>
                  </a:moveTo>
                  <a:lnTo>
                    <a:pt x="609600" y="0"/>
                  </a:lnTo>
                  <a:lnTo>
                    <a:pt x="812800" y="677194"/>
                  </a:lnTo>
                  <a:lnTo>
                    <a:pt x="0" y="677194"/>
                  </a:lnTo>
                  <a:lnTo>
                    <a:pt x="203200" y="0"/>
                  </a:lnTo>
                  <a:close/>
                </a:path>
              </a:pathLst>
            </a:custGeom>
            <a:solidFill>
              <a:srgbClr val="3CA1BE"/>
            </a:solidFill>
          </p:spPr>
          <p:txBody>
            <a:bodyPr/>
            <a:lstStyle/>
            <a:p>
              <a:endParaRPr lang="en-US"/>
            </a:p>
          </p:txBody>
        </p:sp>
        <p:sp>
          <p:nvSpPr>
            <p:cNvPr id="8" name="TextBox 8"/>
            <p:cNvSpPr txBox="1"/>
            <p:nvPr/>
          </p:nvSpPr>
          <p:spPr>
            <a:xfrm>
              <a:off x="127000" y="0"/>
              <a:ext cx="558800" cy="677194"/>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5924550" y="5639589"/>
            <a:ext cx="3086100" cy="1920982"/>
            <a:chOff x="0" y="0"/>
            <a:chExt cx="812800" cy="505938"/>
          </a:xfrm>
        </p:grpSpPr>
        <p:sp>
          <p:nvSpPr>
            <p:cNvPr id="10" name="Freeform 10"/>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1DB4D8"/>
            </a:solidFill>
          </p:spPr>
          <p:txBody>
            <a:bodyPr/>
            <a:lstStyle/>
            <a:p>
              <a:endParaRPr lang="en-US"/>
            </a:p>
          </p:txBody>
        </p:sp>
        <p:sp>
          <p:nvSpPr>
            <p:cNvPr id="11" name="TextBox 11"/>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9239250" y="5639589"/>
            <a:ext cx="3086100" cy="1920982"/>
            <a:chOff x="0" y="0"/>
            <a:chExt cx="812800" cy="505938"/>
          </a:xfrm>
        </p:grpSpPr>
        <p:sp>
          <p:nvSpPr>
            <p:cNvPr id="13" name="Freeform 13"/>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83CBEB"/>
            </a:solidFill>
          </p:spPr>
          <p:txBody>
            <a:bodyPr/>
            <a:lstStyle/>
            <a:p>
              <a:endParaRPr lang="en-US"/>
            </a:p>
          </p:txBody>
        </p:sp>
        <p:sp>
          <p:nvSpPr>
            <p:cNvPr id="14" name="TextBox 14"/>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2553950" y="5639589"/>
            <a:ext cx="3086100" cy="1920982"/>
            <a:chOff x="0" y="0"/>
            <a:chExt cx="812800" cy="505938"/>
          </a:xfrm>
        </p:grpSpPr>
        <p:sp>
          <p:nvSpPr>
            <p:cNvPr id="16" name="Freeform 16"/>
            <p:cNvSpPr/>
            <p:nvPr/>
          </p:nvSpPr>
          <p:spPr>
            <a:xfrm>
              <a:off x="0" y="0"/>
              <a:ext cx="812800" cy="505938"/>
            </a:xfrm>
            <a:custGeom>
              <a:avLst/>
              <a:gdLst/>
              <a:ahLst/>
              <a:cxnLst/>
              <a:rect l="l" t="t" r="r" b="b"/>
              <a:pathLst>
                <a:path w="812800" h="505938">
                  <a:moveTo>
                    <a:pt x="0" y="0"/>
                  </a:moveTo>
                  <a:lnTo>
                    <a:pt x="812800" y="0"/>
                  </a:lnTo>
                  <a:lnTo>
                    <a:pt x="812800" y="505938"/>
                  </a:lnTo>
                  <a:lnTo>
                    <a:pt x="0" y="505938"/>
                  </a:lnTo>
                  <a:close/>
                </a:path>
              </a:pathLst>
            </a:custGeom>
            <a:solidFill>
              <a:srgbClr val="ABE0F8"/>
            </a:solidFill>
          </p:spPr>
          <p:txBody>
            <a:bodyPr/>
            <a:lstStyle/>
            <a:p>
              <a:endParaRPr lang="en-US"/>
            </a:p>
          </p:txBody>
        </p:sp>
        <p:sp>
          <p:nvSpPr>
            <p:cNvPr id="17" name="TextBox 17"/>
            <p:cNvSpPr txBox="1"/>
            <p:nvPr/>
          </p:nvSpPr>
          <p:spPr>
            <a:xfrm>
              <a:off x="0" y="0"/>
              <a:ext cx="812800" cy="505938"/>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rot="5400000">
            <a:off x="15022334" y="6268894"/>
            <a:ext cx="1891909" cy="681422"/>
            <a:chOff x="0" y="0"/>
            <a:chExt cx="580573" cy="209109"/>
          </a:xfrm>
        </p:grpSpPr>
        <p:sp>
          <p:nvSpPr>
            <p:cNvPr id="19" name="Freeform 19"/>
            <p:cNvSpPr/>
            <p:nvPr/>
          </p:nvSpPr>
          <p:spPr>
            <a:xfrm>
              <a:off x="0" y="0"/>
              <a:ext cx="580573" cy="209109"/>
            </a:xfrm>
            <a:custGeom>
              <a:avLst/>
              <a:gdLst/>
              <a:ahLst/>
              <a:cxnLst/>
              <a:rect l="l" t="t" r="r" b="b"/>
              <a:pathLst>
                <a:path w="580573" h="209109">
                  <a:moveTo>
                    <a:pt x="290287" y="0"/>
                  </a:moveTo>
                  <a:lnTo>
                    <a:pt x="580573" y="209109"/>
                  </a:lnTo>
                  <a:lnTo>
                    <a:pt x="0" y="209109"/>
                  </a:lnTo>
                  <a:lnTo>
                    <a:pt x="290287" y="0"/>
                  </a:lnTo>
                  <a:close/>
                </a:path>
              </a:pathLst>
            </a:custGeom>
            <a:solidFill>
              <a:srgbClr val="ABE0F8"/>
            </a:solidFill>
          </p:spPr>
          <p:txBody>
            <a:bodyPr/>
            <a:lstStyle/>
            <a:p>
              <a:endParaRPr lang="en-US"/>
            </a:p>
          </p:txBody>
        </p:sp>
        <p:sp>
          <p:nvSpPr>
            <p:cNvPr id="20" name="TextBox 20"/>
            <p:cNvSpPr txBox="1"/>
            <p:nvPr/>
          </p:nvSpPr>
          <p:spPr>
            <a:xfrm>
              <a:off x="90715" y="97086"/>
              <a:ext cx="399144" cy="97086"/>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22" name="TextBox 22"/>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4</a:t>
            </a:r>
          </a:p>
        </p:txBody>
      </p:sp>
      <p:sp>
        <p:nvSpPr>
          <p:cNvPr id="23" name="TextBox 23"/>
          <p:cNvSpPr txBox="1"/>
          <p:nvPr/>
        </p:nvSpPr>
        <p:spPr>
          <a:xfrm>
            <a:off x="10676408" y="942123"/>
            <a:ext cx="5632592" cy="697356"/>
          </a:xfrm>
          <a:prstGeom prst="rect">
            <a:avLst/>
          </a:prstGeom>
        </p:spPr>
        <p:txBody>
          <a:bodyPr lIns="0" tIns="0" rIns="0" bIns="0" rtlCol="0" anchor="t">
            <a:spAutoFit/>
          </a:bodyPr>
          <a:lstStyle/>
          <a:p>
            <a:pPr marL="0" lvl="0" indent="0" algn="ctr" rtl="1">
              <a:lnSpc>
                <a:spcPts val="5548"/>
              </a:lnSpc>
              <a:spcBef>
                <a:spcPct val="0"/>
              </a:spcBef>
            </a:pPr>
            <a:r>
              <a:rPr lang="ar-EG" sz="4321" spc="-19">
                <a:solidFill>
                  <a:srgbClr val="095277"/>
                </a:solidFill>
                <a:latin typeface="Almarai Bold"/>
                <a:ea typeface="Almarai Bold"/>
                <a:cs typeface="Almarai Bold"/>
                <a:sym typeface="Almarai Bold"/>
                <a:rtl/>
              </a:rPr>
              <a:t>نموذج إدارة الابتكار </a:t>
            </a:r>
          </a:p>
        </p:txBody>
      </p:sp>
      <p:sp>
        <p:nvSpPr>
          <p:cNvPr id="24" name="TextBox 24"/>
          <p:cNvSpPr txBox="1"/>
          <p:nvPr/>
        </p:nvSpPr>
        <p:spPr>
          <a:xfrm>
            <a:off x="1994595" y="2417187"/>
            <a:ext cx="14489311" cy="1619546"/>
          </a:xfrm>
          <a:prstGeom prst="rect">
            <a:avLst/>
          </a:prstGeom>
        </p:spPr>
        <p:txBody>
          <a:bodyPr lIns="0" tIns="0" rIns="0" bIns="0" rtlCol="0" anchor="t">
            <a:spAutoFit/>
          </a:bodyPr>
          <a:lstStyle/>
          <a:p>
            <a:pPr algn="r" rtl="1">
              <a:lnSpc>
                <a:spcPts val="4287"/>
              </a:lnSpc>
            </a:pPr>
            <a:r>
              <a:rPr lang="ar-EG" sz="2679" dirty="0">
                <a:solidFill>
                  <a:srgbClr val="000000"/>
                </a:solidFill>
                <a:latin typeface="Almarai Bold"/>
                <a:ea typeface="Almarai Bold"/>
                <a:cs typeface="Almarai Bold"/>
                <a:sym typeface="Almarai Bold"/>
                <a:rtl/>
              </a:rPr>
              <a:t>من نماذج الشائعة ذلك النموذج الذي طوّره </a:t>
            </a:r>
            <a:r>
              <a:rPr lang="en-US" sz="2679" dirty="0">
                <a:solidFill>
                  <a:srgbClr val="000000"/>
                </a:solidFill>
                <a:latin typeface="Almarai Bold"/>
                <a:ea typeface="Almarai Bold"/>
                <a:cs typeface="Almarai Bold"/>
                <a:sym typeface="Almarai Bold"/>
              </a:rPr>
              <a:t>Bessant John, and Joe Tidd (2015)</a:t>
            </a:r>
            <a:r>
              <a:rPr lang="ar-EG" sz="2679" dirty="0">
                <a:solidFill>
                  <a:srgbClr val="000000"/>
                </a:solidFill>
                <a:latin typeface="Almarai Bold"/>
                <a:ea typeface="Almarai Bold"/>
                <a:cs typeface="Almarai Bold"/>
                <a:sym typeface="Almarai Bold"/>
                <a:rtl/>
              </a:rPr>
              <a:t> وهو خريطة بسيطة توضح عملية إدارة الابتكار، وتشمل هذه الخريطة في جوهرها عدة عناصر تم تطويرها والإضافة عليها من بعض الباحثين الآخرين، وهي كالآتي:</a:t>
            </a:r>
          </a:p>
        </p:txBody>
      </p:sp>
      <p:sp>
        <p:nvSpPr>
          <p:cNvPr id="25" name="TextBox 25"/>
          <p:cNvSpPr txBox="1"/>
          <p:nvPr/>
        </p:nvSpPr>
        <p:spPr>
          <a:xfrm>
            <a:off x="8974432" y="4620902"/>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الاستراتيجية</a:t>
            </a:r>
          </a:p>
        </p:txBody>
      </p:sp>
      <p:sp>
        <p:nvSpPr>
          <p:cNvPr id="26" name="TextBox 26"/>
          <p:cNvSpPr txBox="1"/>
          <p:nvPr/>
        </p:nvSpPr>
        <p:spPr>
          <a:xfrm>
            <a:off x="4692282" y="4614696"/>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القدرات</a:t>
            </a:r>
          </a:p>
        </p:txBody>
      </p:sp>
      <p:sp>
        <p:nvSpPr>
          <p:cNvPr id="27" name="TextBox 27"/>
          <p:cNvSpPr txBox="1"/>
          <p:nvPr/>
        </p:nvSpPr>
        <p:spPr>
          <a:xfrm>
            <a:off x="2272543" y="5690452"/>
            <a:ext cx="3586138" cy="1528138"/>
          </a:xfrm>
          <a:prstGeom prst="rect">
            <a:avLst/>
          </a:prstGeom>
        </p:spPr>
        <p:txBody>
          <a:bodyPr lIns="0" tIns="0" rIns="0" bIns="0" rtlCol="0" anchor="t">
            <a:spAutoFit/>
          </a:bodyPr>
          <a:lstStyle/>
          <a:p>
            <a:pPr algn="ctr">
              <a:lnSpc>
                <a:spcPts val="2941"/>
              </a:lnSpc>
            </a:pPr>
            <a:endParaRPr/>
          </a:p>
          <a:p>
            <a:pPr algn="ctr" rtl="1">
              <a:lnSpc>
                <a:spcPts val="2941"/>
              </a:lnSpc>
            </a:pPr>
            <a:r>
              <a:rPr lang="ar-EG" sz="2290">
                <a:solidFill>
                  <a:srgbClr val="000000"/>
                </a:solidFill>
                <a:latin typeface="Almarai Bold"/>
                <a:ea typeface="Almarai Bold"/>
                <a:cs typeface="Almarai Bold"/>
                <a:sym typeface="Almarai Bold"/>
                <a:rtl/>
              </a:rPr>
              <a:t>البحث</a:t>
            </a:r>
          </a:p>
          <a:p>
            <a:pPr algn="ctr" rtl="1">
              <a:lnSpc>
                <a:spcPts val="2941"/>
              </a:lnSpc>
            </a:pPr>
            <a:r>
              <a:rPr lang="ar-EG" sz="2290">
                <a:solidFill>
                  <a:srgbClr val="000000"/>
                </a:solidFill>
                <a:latin typeface="Almarai Bold"/>
                <a:ea typeface="Almarai Bold"/>
                <a:cs typeface="Almarai Bold"/>
                <a:sym typeface="Almarai Bold"/>
                <a:rtl/>
              </a:rPr>
              <a:t>كيف يمكننا إيجاد فرص للابتكار؟</a:t>
            </a:r>
          </a:p>
        </p:txBody>
      </p:sp>
      <p:sp>
        <p:nvSpPr>
          <p:cNvPr id="28" name="TextBox 28"/>
          <p:cNvSpPr txBox="1"/>
          <p:nvPr/>
        </p:nvSpPr>
        <p:spPr>
          <a:xfrm>
            <a:off x="9039225" y="6071452"/>
            <a:ext cx="3350918" cy="1528138"/>
          </a:xfrm>
          <a:prstGeom prst="rect">
            <a:avLst/>
          </a:prstGeom>
        </p:spPr>
        <p:txBody>
          <a:bodyPr lIns="0" tIns="0" rIns="0" bIns="0" rtlCol="0" anchor="t">
            <a:spAutoFit/>
          </a:bodyPr>
          <a:lstStyle/>
          <a:p>
            <a:pPr algn="ctr" rtl="1">
              <a:lnSpc>
                <a:spcPts val="2941"/>
              </a:lnSpc>
            </a:pPr>
            <a:r>
              <a:rPr lang="ar-EG" sz="2290">
                <a:solidFill>
                  <a:srgbClr val="000000"/>
                </a:solidFill>
                <a:latin typeface="Almarai Bold"/>
                <a:ea typeface="Almarai Bold"/>
                <a:cs typeface="Almarai Bold"/>
                <a:sym typeface="Almarai Bold"/>
                <a:rtl/>
              </a:rPr>
              <a:t>التنفيذ</a:t>
            </a:r>
          </a:p>
          <a:p>
            <a:pPr algn="ctr">
              <a:lnSpc>
                <a:spcPts val="2941"/>
              </a:lnSpc>
            </a:pPr>
            <a:r>
              <a:rPr lang="ar-EG" sz="2290">
                <a:solidFill>
                  <a:srgbClr val="000000"/>
                </a:solidFill>
                <a:latin typeface="Almarai Bold"/>
                <a:ea typeface="Almarai Bold"/>
                <a:cs typeface="Almarai Bold"/>
                <a:sym typeface="Almarai Bold"/>
                <a:rtl/>
              </a:rPr>
              <a:t>كيف يمكننا تنفيذ هذا الابتكار؟</a:t>
            </a:r>
          </a:p>
          <a:p>
            <a:pPr algn="ctr" rtl="1">
              <a:lnSpc>
                <a:spcPts val="2941"/>
              </a:lnSpc>
            </a:pPr>
            <a:endParaRPr lang="ar-EG" sz="2290">
              <a:solidFill>
                <a:srgbClr val="000000"/>
              </a:solidFill>
              <a:latin typeface="Almarai Bold"/>
              <a:ea typeface="Almarai Bold"/>
              <a:cs typeface="Almarai Bold"/>
              <a:sym typeface="Almarai Bold"/>
              <a:rtl/>
            </a:endParaRPr>
          </a:p>
        </p:txBody>
      </p:sp>
      <p:sp>
        <p:nvSpPr>
          <p:cNvPr id="29" name="TextBox 29"/>
          <p:cNvSpPr txBox="1"/>
          <p:nvPr/>
        </p:nvSpPr>
        <p:spPr>
          <a:xfrm>
            <a:off x="12546065" y="5711496"/>
            <a:ext cx="3074623" cy="1918663"/>
          </a:xfrm>
          <a:prstGeom prst="rect">
            <a:avLst/>
          </a:prstGeom>
        </p:spPr>
        <p:txBody>
          <a:bodyPr lIns="0" tIns="0" rIns="0" bIns="0" rtlCol="0" anchor="t">
            <a:spAutoFit/>
          </a:bodyPr>
          <a:lstStyle/>
          <a:p>
            <a:pPr algn="ctr">
              <a:lnSpc>
                <a:spcPts val="2941"/>
              </a:lnSpc>
            </a:pPr>
            <a:r>
              <a:rPr lang="en-US" sz="2290">
                <a:solidFill>
                  <a:srgbClr val="000000"/>
                </a:solidFill>
                <a:latin typeface="Almarai Bold"/>
                <a:ea typeface="Almarai Bold"/>
                <a:cs typeface="Almarai Bold"/>
                <a:sym typeface="Almarai Bold"/>
              </a:rPr>
              <a:t> </a:t>
            </a:r>
          </a:p>
          <a:p>
            <a:pPr algn="ctr">
              <a:lnSpc>
                <a:spcPts val="2941"/>
              </a:lnSpc>
            </a:pPr>
            <a:r>
              <a:rPr lang="ar-EG" sz="2290">
                <a:solidFill>
                  <a:srgbClr val="000000"/>
                </a:solidFill>
                <a:latin typeface="Almarai Bold"/>
                <a:ea typeface="Almarai Bold"/>
                <a:cs typeface="Almarai Bold"/>
                <a:sym typeface="Almarai Bold"/>
                <a:rtl/>
              </a:rPr>
              <a:t>تحقيق الفائدة</a:t>
            </a:r>
          </a:p>
          <a:p>
            <a:pPr algn="ctr">
              <a:lnSpc>
                <a:spcPts val="2941"/>
              </a:lnSpc>
            </a:pPr>
            <a:r>
              <a:rPr lang="en-US" sz="2290">
                <a:solidFill>
                  <a:srgbClr val="000000"/>
                </a:solidFill>
                <a:latin typeface="Almarai Bold"/>
                <a:ea typeface="Almarai Bold"/>
                <a:cs typeface="Almarai Bold"/>
                <a:sym typeface="Almarai Bold"/>
              </a:rPr>
              <a:t> </a:t>
            </a:r>
            <a:r>
              <a:rPr lang="ar-EG" sz="2290">
                <a:solidFill>
                  <a:srgbClr val="000000"/>
                </a:solidFill>
                <a:latin typeface="Almarai Bold"/>
                <a:ea typeface="Almarai Bold"/>
                <a:cs typeface="Almarai Bold"/>
                <a:sym typeface="Almarai Bold"/>
                <a:rtl/>
              </a:rPr>
              <a:t>كيف يمكننا تحقيق فوائد هذا الابتكار؟</a:t>
            </a:r>
          </a:p>
          <a:p>
            <a:pPr algn="ctr">
              <a:lnSpc>
                <a:spcPts val="2941"/>
              </a:lnSpc>
            </a:pPr>
            <a:r>
              <a:rPr lang="en-US" sz="2290">
                <a:solidFill>
                  <a:srgbClr val="000000"/>
                </a:solidFill>
                <a:latin typeface="Almarai Bold"/>
                <a:ea typeface="Almarai Bold"/>
                <a:cs typeface="Almarai Bold"/>
                <a:sym typeface="Almarai Bold"/>
              </a:rPr>
              <a:t> </a:t>
            </a:r>
          </a:p>
        </p:txBody>
      </p:sp>
      <p:sp>
        <p:nvSpPr>
          <p:cNvPr id="30" name="TextBox 30"/>
          <p:cNvSpPr txBox="1"/>
          <p:nvPr/>
        </p:nvSpPr>
        <p:spPr>
          <a:xfrm>
            <a:off x="6122963" y="6002698"/>
            <a:ext cx="2689274" cy="1156663"/>
          </a:xfrm>
          <a:prstGeom prst="rect">
            <a:avLst/>
          </a:prstGeom>
        </p:spPr>
        <p:txBody>
          <a:bodyPr lIns="0" tIns="0" rIns="0" bIns="0" rtlCol="0" anchor="t">
            <a:spAutoFit/>
          </a:bodyPr>
          <a:lstStyle/>
          <a:p>
            <a:pPr algn="ctr" rtl="1">
              <a:lnSpc>
                <a:spcPts val="2941"/>
              </a:lnSpc>
            </a:pPr>
            <a:r>
              <a:rPr lang="ar-EG" sz="2290">
                <a:solidFill>
                  <a:srgbClr val="000000"/>
                </a:solidFill>
                <a:latin typeface="Almarai Bold"/>
                <a:ea typeface="Almarai Bold"/>
                <a:cs typeface="Almarai Bold"/>
                <a:sym typeface="Almarai Bold"/>
                <a:rtl/>
              </a:rPr>
              <a:t>الاختيار </a:t>
            </a:r>
          </a:p>
          <a:p>
            <a:pPr algn="ctr">
              <a:lnSpc>
                <a:spcPts val="2941"/>
              </a:lnSpc>
            </a:pPr>
            <a:r>
              <a:rPr lang="en-US" sz="2290">
                <a:solidFill>
                  <a:srgbClr val="000000"/>
                </a:solidFill>
                <a:latin typeface="Almarai Bold"/>
                <a:ea typeface="Almarai Bold"/>
                <a:cs typeface="Almarai Bold"/>
                <a:sym typeface="Almarai Bold"/>
              </a:rPr>
              <a:t> </a:t>
            </a:r>
            <a:r>
              <a:rPr lang="ar-EG" sz="2290">
                <a:solidFill>
                  <a:srgbClr val="000000"/>
                </a:solidFill>
                <a:latin typeface="Almarai Bold"/>
                <a:ea typeface="Almarai Bold"/>
                <a:cs typeface="Almarai Bold"/>
                <a:sym typeface="Almarai Bold"/>
                <a:rtl/>
              </a:rPr>
              <a:t>ما الذي ينبغي علينا فعله ولماذا؟</a:t>
            </a:r>
          </a:p>
        </p:txBody>
      </p:sp>
      <p:sp>
        <p:nvSpPr>
          <p:cNvPr id="31" name="TextBox 31"/>
          <p:cNvSpPr txBox="1"/>
          <p:nvPr/>
        </p:nvSpPr>
        <p:spPr>
          <a:xfrm>
            <a:off x="9144000" y="7887335"/>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الهياكل</a:t>
            </a:r>
          </a:p>
        </p:txBody>
      </p:sp>
      <p:sp>
        <p:nvSpPr>
          <p:cNvPr id="32" name="TextBox 32"/>
          <p:cNvSpPr txBox="1"/>
          <p:nvPr/>
        </p:nvSpPr>
        <p:spPr>
          <a:xfrm>
            <a:off x="5042485" y="7817746"/>
            <a:ext cx="4850231" cy="407722"/>
          </a:xfrm>
          <a:prstGeom prst="rect">
            <a:avLst/>
          </a:prstGeom>
        </p:spPr>
        <p:txBody>
          <a:bodyPr lIns="0" tIns="0" rIns="0" bIns="0" rtlCol="0" anchor="t">
            <a:spAutoFit/>
          </a:bodyPr>
          <a:lstStyle/>
          <a:p>
            <a:pPr algn="ctr" rtl="1">
              <a:lnSpc>
                <a:spcPts val="3254"/>
              </a:lnSpc>
            </a:pPr>
            <a:r>
              <a:rPr lang="ar-EG" sz="2534">
                <a:solidFill>
                  <a:srgbClr val="000000"/>
                </a:solidFill>
                <a:latin typeface="Almarai Bold"/>
                <a:ea typeface="Almarai Bold"/>
                <a:cs typeface="Almarai Bold"/>
                <a:sym typeface="Almarai Bold"/>
                <a:rtl/>
              </a:rPr>
              <a:t>        الثقافة</a:t>
            </a:r>
          </a:p>
        </p:txBody>
      </p:sp>
      <p:sp>
        <p:nvSpPr>
          <p:cNvPr id="33" name="TextBox 33"/>
          <p:cNvSpPr txBox="1"/>
          <p:nvPr/>
        </p:nvSpPr>
        <p:spPr>
          <a:xfrm>
            <a:off x="1511971" y="8823589"/>
            <a:ext cx="7061027" cy="312736"/>
          </a:xfrm>
          <a:prstGeom prst="rect">
            <a:avLst/>
          </a:prstGeom>
        </p:spPr>
        <p:txBody>
          <a:bodyPr lIns="0" tIns="0" rIns="0" bIns="0" rtlCol="0" anchor="t">
            <a:spAutoFit/>
          </a:bodyPr>
          <a:lstStyle/>
          <a:p>
            <a:pPr algn="ctr">
              <a:lnSpc>
                <a:spcPts val="2484"/>
              </a:lnSpc>
            </a:pPr>
            <a:r>
              <a:rPr lang="en-US" sz="1934">
                <a:solidFill>
                  <a:srgbClr val="000000"/>
                </a:solidFill>
                <a:latin typeface="Almarai Bold"/>
                <a:ea typeface="Almarai Bold"/>
                <a:cs typeface="Almarai Bold"/>
                <a:sym typeface="Almarai Bold"/>
              </a:rPr>
              <a:t>Source: Bessant John, and Joe Tidd (2015).</a:t>
            </a:r>
          </a:p>
        </p:txBody>
      </p:sp>
      <p:sp>
        <p:nvSpPr>
          <p:cNvPr id="34" name="Freeform 34"/>
          <p:cNvSpPr/>
          <p:nvPr/>
        </p:nvSpPr>
        <p:spPr>
          <a:xfrm>
            <a:off x="16486933" y="2103846"/>
            <a:ext cx="452327" cy="630420"/>
          </a:xfrm>
          <a:custGeom>
            <a:avLst/>
            <a:gdLst/>
            <a:ahLst/>
            <a:cxnLst/>
            <a:rect l="l" t="t" r="r" b="b"/>
            <a:pathLst>
              <a:path w="452327" h="630420">
                <a:moveTo>
                  <a:pt x="0" y="0"/>
                </a:moveTo>
                <a:lnTo>
                  <a:pt x="452327" y="0"/>
                </a:lnTo>
                <a:lnTo>
                  <a:pt x="452327" y="630421"/>
                </a:lnTo>
                <a:lnTo>
                  <a:pt x="0" y="63042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5</a:t>
            </a:r>
          </a:p>
        </p:txBody>
      </p:sp>
      <p:sp>
        <p:nvSpPr>
          <p:cNvPr id="4" name="TextBox 4"/>
          <p:cNvSpPr txBox="1"/>
          <p:nvPr/>
        </p:nvSpPr>
        <p:spPr>
          <a:xfrm>
            <a:off x="1333922" y="2361188"/>
            <a:ext cx="15620156" cy="6346782"/>
          </a:xfrm>
          <a:prstGeom prst="rect">
            <a:avLst/>
          </a:prstGeom>
        </p:spPr>
        <p:txBody>
          <a:bodyPr lIns="0" tIns="0" rIns="0" bIns="0" rtlCol="0" anchor="t">
            <a:spAutoFit/>
          </a:bodyPr>
          <a:lstStyle/>
          <a:p>
            <a:pPr marL="643262" lvl="1" indent="-321631" algn="r" rtl="1">
              <a:lnSpc>
                <a:spcPts val="4975"/>
              </a:lnSpc>
              <a:buFont typeface="Arial"/>
              <a:buChar char="•"/>
            </a:pPr>
            <a:r>
              <a:rPr lang="ar-EG" sz="2979" u="none" strike="noStrike">
                <a:solidFill>
                  <a:srgbClr val="000000"/>
                </a:solidFill>
                <a:latin typeface="Almarai Bold"/>
                <a:ea typeface="Almarai Bold"/>
                <a:cs typeface="Almarai Bold"/>
                <a:sym typeface="Almarai Bold"/>
                <a:rtl/>
              </a:rPr>
              <a:t>البحث، ويعني فحص البيئة (الداخلية والخارجية)، وتطبيق المؤشرات ذات الصلة بالتهديدات وفرص التغيير.</a:t>
            </a:r>
          </a:p>
          <a:p>
            <a:pPr marL="643262" lvl="1" indent="-321631" algn="r" rtl="1">
              <a:lnSpc>
                <a:spcPts val="4975"/>
              </a:lnSpc>
              <a:buFont typeface="Arial"/>
              <a:buChar char="•"/>
            </a:pPr>
            <a:r>
              <a:rPr lang="ar-EG" sz="2979" u="none" strike="noStrike">
                <a:solidFill>
                  <a:srgbClr val="000000"/>
                </a:solidFill>
                <a:latin typeface="Almarai Bold"/>
                <a:ea typeface="Almarai Bold"/>
                <a:cs typeface="Almarai Bold"/>
                <a:sym typeface="Almarai Bold"/>
                <a:rtl/>
              </a:rPr>
              <a:t>الاختيار، ويعني اختيار أي من هذه المؤشرات يجب الاستجابة لها. وتركز هذه المرحلة على كيفية سير عملية اتخاذ القرار بالابتكار، أي كافة الخيارات الناتجة بواسطة البحث الفعال وأي منها سترفض ولماذا؟</a:t>
            </a:r>
          </a:p>
          <a:p>
            <a:pPr marL="643262" lvl="1" indent="-321631" algn="r" rtl="1">
              <a:lnSpc>
                <a:spcPts val="4975"/>
              </a:lnSpc>
              <a:buFont typeface="Arial"/>
              <a:buChar char="•"/>
            </a:pPr>
            <a:r>
              <a:rPr lang="ar-EG" sz="2979" u="none" strike="noStrike">
                <a:solidFill>
                  <a:srgbClr val="000000"/>
                </a:solidFill>
                <a:latin typeface="Almarai Bold"/>
                <a:ea typeface="Almarai Bold"/>
                <a:cs typeface="Almarai Bold"/>
                <a:sym typeface="Almarai Bold"/>
                <a:rtl/>
              </a:rPr>
              <a:t>التطبيق، ويعني ترجمة الفكرة المثارة إلى شيء جديد وإطلاقه في الأسواق الداخلية أو الخارجية. وتركز هذه المرحلة على مسائل التبني والنشر والطرق التي من خلالها يمكن للمنظمة التطوير والعمل على تلبية احتياجات السوق في الابتكار.</a:t>
            </a:r>
          </a:p>
          <a:p>
            <a:pPr marL="643262" lvl="1" indent="-321631" algn="r" rtl="1">
              <a:lnSpc>
                <a:spcPts val="4975"/>
              </a:lnSpc>
              <a:buFont typeface="Arial"/>
              <a:buChar char="•"/>
            </a:pPr>
            <a:r>
              <a:rPr lang="ar-EG" sz="2979" u="none" strike="noStrike">
                <a:solidFill>
                  <a:srgbClr val="000000"/>
                </a:solidFill>
                <a:latin typeface="Almarai Bold"/>
                <a:ea typeface="Almarai Bold"/>
                <a:cs typeface="Almarai Bold"/>
                <a:sym typeface="Almarai Bold"/>
                <a:rtl/>
              </a:rPr>
              <a:t>تحقيق الفائدة من الابتكار، من خلال تبني ونشر الابتكار بصورة مستمرة، وأيضًا التعلم من التقدم خلال هذه الدائرة، كي تستطيع المنظمة بناء قاعدة معرفية وتحسين الطرق التي تُدار بها العملية.</a:t>
            </a:r>
          </a:p>
        </p:txBody>
      </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330912" y="942375"/>
            <a:ext cx="6198489" cy="696850"/>
          </a:xfrm>
          <a:prstGeom prst="rect">
            <a:avLst/>
          </a:prstGeom>
        </p:spPr>
        <p:txBody>
          <a:bodyPr lIns="0" tIns="0" rIns="0" bIns="0" rtlCol="0" anchor="t">
            <a:spAutoFit/>
          </a:bodyPr>
          <a:lstStyle/>
          <a:p>
            <a:pPr marL="0" lvl="0" indent="0" algn="ctr" rtl="1">
              <a:lnSpc>
                <a:spcPts val="5548"/>
              </a:lnSpc>
              <a:spcBef>
                <a:spcPct val="0"/>
              </a:spcBef>
            </a:pPr>
            <a:r>
              <a:rPr lang="ar-EG" sz="4321" u="none" strike="noStrike" spc="-19">
                <a:solidFill>
                  <a:srgbClr val="095277"/>
                </a:solidFill>
                <a:latin typeface="Almarai Bold"/>
                <a:ea typeface="Almarai Bold"/>
                <a:cs typeface="Almarai Bold"/>
                <a:sym typeface="Almarai Bold"/>
                <a:rtl/>
              </a:rPr>
              <a:t>نموذج إدارة الابتكار </a:t>
            </a:r>
          </a:p>
        </p:txBody>
      </p:sp>
      <p:sp>
        <p:nvSpPr>
          <p:cNvPr id="7" name="Freeform 7"/>
          <p:cNvSpPr/>
          <p:nvPr/>
        </p:nvSpPr>
        <p:spPr>
          <a:xfrm>
            <a:off x="-257469" y="-86773"/>
            <a:ext cx="2029519" cy="2724186"/>
          </a:xfrm>
          <a:custGeom>
            <a:avLst/>
            <a:gdLst/>
            <a:ahLst/>
            <a:cxnLst/>
            <a:rect l="l" t="t" r="r" b="b"/>
            <a:pathLst>
              <a:path w="2029519" h="2724186">
                <a:moveTo>
                  <a:pt x="0" y="0"/>
                </a:moveTo>
                <a:lnTo>
                  <a:pt x="2029519" y="0"/>
                </a:lnTo>
                <a:lnTo>
                  <a:pt x="2029519" y="2724186"/>
                </a:lnTo>
                <a:lnTo>
                  <a:pt x="0" y="2724186"/>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4" name="TextBox 4"/>
          <p:cNvSpPr txBox="1"/>
          <p:nvPr/>
        </p:nvSpPr>
        <p:spPr>
          <a:xfrm>
            <a:off x="1349246" y="2409465"/>
            <a:ext cx="15910054" cy="6210040"/>
          </a:xfrm>
          <a:prstGeom prst="rect">
            <a:avLst/>
          </a:prstGeom>
        </p:spPr>
        <p:txBody>
          <a:bodyPr lIns="0" tIns="0" rIns="0" bIns="0" rtlCol="0" anchor="t">
            <a:spAutoFit/>
          </a:bodyPr>
          <a:lstStyle/>
          <a:p>
            <a:pPr algn="r" rtl="1">
              <a:lnSpc>
                <a:spcPts val="5452"/>
              </a:lnSpc>
            </a:pPr>
            <a:r>
              <a:rPr lang="ar-EG" sz="2979" u="none" strike="noStrike">
                <a:solidFill>
                  <a:srgbClr val="000000"/>
                </a:solidFill>
                <a:latin typeface="Almarai Bold"/>
                <a:ea typeface="Almarai Bold"/>
                <a:cs typeface="Almarai Bold"/>
                <a:sym typeface="Almarai Bold"/>
                <a:rtl/>
              </a:rPr>
              <a:t>كما يتضمن نموذج إدارة الابتكار الركائز السياقية الرئيسية للإدارة الناجحة للابتكار. وهي أربع ركائز:</a:t>
            </a:r>
          </a:p>
          <a:p>
            <a:pPr marL="643262" lvl="1" indent="-321631" algn="r" rtl="1">
              <a:lnSpc>
                <a:spcPts val="5452"/>
              </a:lnSpc>
              <a:buAutoNum type="arabicPeriod"/>
            </a:pPr>
            <a:r>
              <a:rPr lang="ar-EG" sz="2979" u="none" strike="noStrike">
                <a:solidFill>
                  <a:srgbClr val="000000"/>
                </a:solidFill>
                <a:latin typeface="Almarai Bold"/>
                <a:ea typeface="Almarai Bold"/>
                <a:cs typeface="Almarai Bold"/>
                <a:sym typeface="Almarai Bold"/>
                <a:rtl/>
              </a:rPr>
              <a:t>القدرات: توافر القدرات والإمكانات للتميز والاستمرارية. فهل تمتلك المنظمة قدرات بشرية ومعرفية قادرة على الإنجاز أفضل من المنافسين. </a:t>
            </a:r>
          </a:p>
          <a:p>
            <a:pPr marL="643262" lvl="1" indent="-321631" algn="r" rtl="1">
              <a:lnSpc>
                <a:spcPts val="5452"/>
              </a:lnSpc>
              <a:buAutoNum type="arabicPeriod"/>
            </a:pPr>
            <a:r>
              <a:rPr lang="ar-EG" sz="2979" u="none" strike="noStrike">
                <a:solidFill>
                  <a:srgbClr val="000000"/>
                </a:solidFill>
                <a:latin typeface="Almarai Bold"/>
                <a:ea typeface="Almarai Bold"/>
                <a:cs typeface="Almarai Bold"/>
                <a:sym typeface="Almarai Bold"/>
                <a:rtl/>
              </a:rPr>
              <a:t>الاستراتيجية: هل تمتلك المنظمة استراتيجية ابتكار واضحة؟ وهل هناك خارطة طريق لتحقيق هذا؟ هل تم فهم ومشاركة الاستراتيجية؟</a:t>
            </a:r>
          </a:p>
          <a:p>
            <a:pPr marL="643262" lvl="1" indent="-321631" algn="r" rtl="1">
              <a:lnSpc>
                <a:spcPts val="5452"/>
              </a:lnSpc>
              <a:buAutoNum type="arabicPeriod"/>
            </a:pPr>
            <a:r>
              <a:rPr lang="ar-EG" sz="2979" u="none" strike="noStrike">
                <a:solidFill>
                  <a:srgbClr val="000000"/>
                </a:solidFill>
                <a:latin typeface="Almarai Bold"/>
                <a:ea typeface="Almarai Bold"/>
                <a:cs typeface="Almarai Bold"/>
                <a:sym typeface="Almarai Bold"/>
                <a:rtl/>
              </a:rPr>
              <a:t>الهياكل: هي الأنظمة والعمليات والإجراءات داخل المنظمة. فهل الهياكل والأنظمة والإجراءات معززة وممكنة للابتكار وديمومته</a:t>
            </a:r>
          </a:p>
          <a:p>
            <a:pPr marL="643262" lvl="1" indent="-321631" algn="r" rtl="1">
              <a:lnSpc>
                <a:spcPts val="5452"/>
              </a:lnSpc>
              <a:buAutoNum type="arabicPeriod"/>
            </a:pPr>
            <a:r>
              <a:rPr lang="ar-EG" sz="2979" u="none" strike="noStrike">
                <a:solidFill>
                  <a:srgbClr val="000000"/>
                </a:solidFill>
                <a:latin typeface="Almarai Bold"/>
                <a:ea typeface="Almarai Bold"/>
                <a:cs typeface="Almarai Bold"/>
                <a:sym typeface="Almarai Bold"/>
                <a:rtl/>
              </a:rPr>
              <a:t>الثقافة: هي الممارسات الشائعة والمتجذرة تجاه الابتكار، فهل تمتلك المنظمة ثقافة ممكنة للابتكار؟ وهل تشجع الموظفين على سلوك الابتكار؟</a:t>
            </a:r>
          </a:p>
        </p:txBody>
      </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9878753" y="942375"/>
            <a:ext cx="6778284" cy="696850"/>
          </a:xfrm>
          <a:prstGeom prst="rect">
            <a:avLst/>
          </a:prstGeom>
        </p:spPr>
        <p:txBody>
          <a:bodyPr lIns="0" tIns="0" rIns="0" bIns="0" rtlCol="0" anchor="t">
            <a:spAutoFit/>
          </a:bodyPr>
          <a:lstStyle/>
          <a:p>
            <a:pPr marL="0" lvl="0" indent="0" algn="ctr" rtl="1">
              <a:lnSpc>
                <a:spcPts val="5548"/>
              </a:lnSpc>
              <a:spcBef>
                <a:spcPct val="0"/>
              </a:spcBef>
            </a:pPr>
            <a:r>
              <a:rPr lang="ar-EG" sz="4321" u="none" strike="noStrike" spc="-19">
                <a:solidFill>
                  <a:srgbClr val="095277"/>
                </a:solidFill>
                <a:latin typeface="Almarai Bold"/>
                <a:ea typeface="Almarai Bold"/>
                <a:cs typeface="Almarai Bold"/>
                <a:sym typeface="Almarai Bold"/>
                <a:rtl/>
              </a:rPr>
              <a:t>نموذج إدارة الابتكار </a:t>
            </a:r>
          </a:p>
        </p:txBody>
      </p:sp>
      <p:sp>
        <p:nvSpPr>
          <p:cNvPr id="7" name="Freeform 7"/>
          <p:cNvSpPr/>
          <p:nvPr/>
        </p:nvSpPr>
        <p:spPr>
          <a:xfrm>
            <a:off x="-257469" y="-86773"/>
            <a:ext cx="2029519" cy="2724186"/>
          </a:xfrm>
          <a:custGeom>
            <a:avLst/>
            <a:gdLst/>
            <a:ahLst/>
            <a:cxnLst/>
            <a:rect l="l" t="t" r="r" b="b"/>
            <a:pathLst>
              <a:path w="2029519" h="2724186">
                <a:moveTo>
                  <a:pt x="0" y="0"/>
                </a:moveTo>
                <a:lnTo>
                  <a:pt x="2029519" y="0"/>
                </a:lnTo>
                <a:lnTo>
                  <a:pt x="2029519" y="2724186"/>
                </a:lnTo>
                <a:lnTo>
                  <a:pt x="0" y="2724186"/>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4" name="TextBox 4"/>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5" name="TextBox 5"/>
          <p:cNvSpPr txBox="1"/>
          <p:nvPr/>
        </p:nvSpPr>
        <p:spPr>
          <a:xfrm>
            <a:off x="10721099" y="769540"/>
            <a:ext cx="5386966" cy="1107224"/>
          </a:xfrm>
          <a:prstGeom prst="rect">
            <a:avLst/>
          </a:prstGeom>
        </p:spPr>
        <p:txBody>
          <a:bodyPr lIns="0" tIns="0" rIns="0" bIns="0" rtlCol="0" anchor="t">
            <a:spAutoFit/>
          </a:bodyPr>
          <a:lstStyle/>
          <a:p>
            <a:pPr marL="0" lvl="0" indent="0" algn="ctr" rtl="1">
              <a:lnSpc>
                <a:spcPts val="4305"/>
              </a:lnSpc>
              <a:spcBef>
                <a:spcPct val="0"/>
              </a:spcBef>
            </a:pPr>
            <a:r>
              <a:rPr lang="en-US" sz="3353" u="none" strike="noStrike" spc="-15">
                <a:solidFill>
                  <a:srgbClr val="095277"/>
                </a:solidFill>
                <a:latin typeface="Almarai Bold"/>
                <a:ea typeface="Almarai Bold"/>
                <a:cs typeface="Almarai Bold"/>
                <a:sym typeface="Almarai Bold"/>
              </a:rPr>
              <a:t>1</a:t>
            </a:r>
            <a:r>
              <a:rPr lang="ar-EG" sz="3353" u="none" strike="noStrike" spc="-15">
                <a:solidFill>
                  <a:srgbClr val="095277"/>
                </a:solidFill>
                <a:latin typeface="Almarai Bold"/>
                <a:ea typeface="Almarai Bold"/>
                <a:cs typeface="Almarai Bold"/>
                <a:sym typeface="Almarai Bold"/>
                <a:rtl/>
              </a:rPr>
              <a:t>- القدرات الأساسية في إدارة الابتكار</a:t>
            </a:r>
          </a:p>
        </p:txBody>
      </p:sp>
      <p:grpSp>
        <p:nvGrpSpPr>
          <p:cNvPr id="6" name="Group 6"/>
          <p:cNvGrpSpPr/>
          <p:nvPr/>
        </p:nvGrpSpPr>
        <p:grpSpPr>
          <a:xfrm>
            <a:off x="1047750" y="3259620"/>
            <a:ext cx="16211550" cy="328165"/>
            <a:chOff x="0" y="0"/>
            <a:chExt cx="4269709" cy="86430"/>
          </a:xfrm>
        </p:grpSpPr>
        <p:sp>
          <p:nvSpPr>
            <p:cNvPr id="7" name="Freeform 7"/>
            <p:cNvSpPr/>
            <p:nvPr/>
          </p:nvSpPr>
          <p:spPr>
            <a:xfrm>
              <a:off x="0" y="0"/>
              <a:ext cx="4269709" cy="86430"/>
            </a:xfrm>
            <a:custGeom>
              <a:avLst/>
              <a:gdLst/>
              <a:ahLst/>
              <a:cxnLst/>
              <a:rect l="l" t="t" r="r" b="b"/>
              <a:pathLst>
                <a:path w="4269709" h="86430">
                  <a:moveTo>
                    <a:pt x="5731" y="0"/>
                  </a:moveTo>
                  <a:lnTo>
                    <a:pt x="4263978" y="0"/>
                  </a:lnTo>
                  <a:cubicBezTo>
                    <a:pt x="4267143" y="0"/>
                    <a:pt x="4269709" y="2566"/>
                    <a:pt x="4269709" y="5731"/>
                  </a:cubicBezTo>
                  <a:lnTo>
                    <a:pt x="4269709" y="80700"/>
                  </a:lnTo>
                  <a:cubicBezTo>
                    <a:pt x="4269709" y="82219"/>
                    <a:pt x="4269105" y="83677"/>
                    <a:pt x="4268030" y="84752"/>
                  </a:cubicBezTo>
                  <a:cubicBezTo>
                    <a:pt x="4266955" y="85826"/>
                    <a:pt x="4265498" y="86430"/>
                    <a:pt x="4263978" y="86430"/>
                  </a:cubicBezTo>
                  <a:lnTo>
                    <a:pt x="5731" y="86430"/>
                  </a:lnTo>
                  <a:cubicBezTo>
                    <a:pt x="4211" y="86430"/>
                    <a:pt x="2753" y="85826"/>
                    <a:pt x="1678" y="84752"/>
                  </a:cubicBezTo>
                  <a:cubicBezTo>
                    <a:pt x="604" y="83677"/>
                    <a:pt x="0" y="82219"/>
                    <a:pt x="0" y="80700"/>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8" name="TextBox 8"/>
            <p:cNvSpPr txBox="1"/>
            <p:nvPr/>
          </p:nvSpPr>
          <p:spPr>
            <a:xfrm>
              <a:off x="0" y="-19050"/>
              <a:ext cx="4269709" cy="105480"/>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047750" y="3746969"/>
            <a:ext cx="16211550" cy="663114"/>
            <a:chOff x="0" y="0"/>
            <a:chExt cx="4269709" cy="174647"/>
          </a:xfrm>
        </p:grpSpPr>
        <p:sp>
          <p:nvSpPr>
            <p:cNvPr id="10" name="Freeform 10"/>
            <p:cNvSpPr/>
            <p:nvPr/>
          </p:nvSpPr>
          <p:spPr>
            <a:xfrm>
              <a:off x="0" y="0"/>
              <a:ext cx="4269709" cy="174647"/>
            </a:xfrm>
            <a:custGeom>
              <a:avLst/>
              <a:gdLst/>
              <a:ahLst/>
              <a:cxnLst/>
              <a:rect l="l" t="t" r="r" b="b"/>
              <a:pathLst>
                <a:path w="4269709" h="174647">
                  <a:moveTo>
                    <a:pt x="5731" y="0"/>
                  </a:moveTo>
                  <a:lnTo>
                    <a:pt x="4263978" y="0"/>
                  </a:lnTo>
                  <a:cubicBezTo>
                    <a:pt x="4267143" y="0"/>
                    <a:pt x="4269709" y="2566"/>
                    <a:pt x="4269709" y="5731"/>
                  </a:cubicBezTo>
                  <a:lnTo>
                    <a:pt x="4269709" y="168917"/>
                  </a:lnTo>
                  <a:cubicBezTo>
                    <a:pt x="4269709" y="170436"/>
                    <a:pt x="4269105" y="171894"/>
                    <a:pt x="4268030" y="172969"/>
                  </a:cubicBezTo>
                  <a:cubicBezTo>
                    <a:pt x="4266955" y="174044"/>
                    <a:pt x="4265498" y="174647"/>
                    <a:pt x="4263978" y="174647"/>
                  </a:cubicBezTo>
                  <a:lnTo>
                    <a:pt x="5731" y="174647"/>
                  </a:lnTo>
                  <a:cubicBezTo>
                    <a:pt x="4211" y="174647"/>
                    <a:pt x="2753" y="174044"/>
                    <a:pt x="1678" y="172969"/>
                  </a:cubicBezTo>
                  <a:cubicBezTo>
                    <a:pt x="604" y="171894"/>
                    <a:pt x="0" y="170436"/>
                    <a:pt x="0" y="168917"/>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11" name="TextBox 11"/>
            <p:cNvSpPr txBox="1"/>
            <p:nvPr/>
          </p:nvSpPr>
          <p:spPr>
            <a:xfrm>
              <a:off x="0" y="-19050"/>
              <a:ext cx="4269709" cy="193697"/>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1028700" y="4572008"/>
            <a:ext cx="16211550" cy="701214"/>
            <a:chOff x="0" y="0"/>
            <a:chExt cx="4269709" cy="184682"/>
          </a:xfrm>
        </p:grpSpPr>
        <p:sp>
          <p:nvSpPr>
            <p:cNvPr id="13" name="Freeform 13"/>
            <p:cNvSpPr/>
            <p:nvPr/>
          </p:nvSpPr>
          <p:spPr>
            <a:xfrm>
              <a:off x="0" y="0"/>
              <a:ext cx="4269709" cy="184682"/>
            </a:xfrm>
            <a:custGeom>
              <a:avLst/>
              <a:gdLst/>
              <a:ahLst/>
              <a:cxnLst/>
              <a:rect l="l" t="t" r="r" b="b"/>
              <a:pathLst>
                <a:path w="4269709" h="184682">
                  <a:moveTo>
                    <a:pt x="5731" y="0"/>
                  </a:moveTo>
                  <a:lnTo>
                    <a:pt x="4263978" y="0"/>
                  </a:lnTo>
                  <a:cubicBezTo>
                    <a:pt x="4267143" y="0"/>
                    <a:pt x="4269709" y="2566"/>
                    <a:pt x="4269709" y="5731"/>
                  </a:cubicBezTo>
                  <a:lnTo>
                    <a:pt x="4269709" y="178951"/>
                  </a:lnTo>
                  <a:cubicBezTo>
                    <a:pt x="4269709" y="180471"/>
                    <a:pt x="4269105" y="181929"/>
                    <a:pt x="4268030" y="183003"/>
                  </a:cubicBezTo>
                  <a:cubicBezTo>
                    <a:pt x="4266955" y="184078"/>
                    <a:pt x="4265498" y="184682"/>
                    <a:pt x="4263978" y="184682"/>
                  </a:cubicBezTo>
                  <a:lnTo>
                    <a:pt x="5731" y="184682"/>
                  </a:lnTo>
                  <a:cubicBezTo>
                    <a:pt x="4211" y="184682"/>
                    <a:pt x="2753" y="184078"/>
                    <a:pt x="1678" y="183003"/>
                  </a:cubicBezTo>
                  <a:cubicBezTo>
                    <a:pt x="604" y="181929"/>
                    <a:pt x="0" y="180471"/>
                    <a:pt x="0" y="178951"/>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14" name="TextBox 14"/>
            <p:cNvSpPr txBox="1"/>
            <p:nvPr/>
          </p:nvSpPr>
          <p:spPr>
            <a:xfrm>
              <a:off x="0" y="-19050"/>
              <a:ext cx="4269709" cy="203732"/>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047750" y="5397047"/>
            <a:ext cx="16211550" cy="424590"/>
            <a:chOff x="0" y="0"/>
            <a:chExt cx="4269709" cy="111826"/>
          </a:xfrm>
        </p:grpSpPr>
        <p:sp>
          <p:nvSpPr>
            <p:cNvPr id="16" name="Freeform 16"/>
            <p:cNvSpPr/>
            <p:nvPr/>
          </p:nvSpPr>
          <p:spPr>
            <a:xfrm>
              <a:off x="0" y="0"/>
              <a:ext cx="4269709" cy="111826"/>
            </a:xfrm>
            <a:custGeom>
              <a:avLst/>
              <a:gdLst/>
              <a:ahLst/>
              <a:cxnLst/>
              <a:rect l="l" t="t" r="r" b="b"/>
              <a:pathLst>
                <a:path w="4269709" h="111826">
                  <a:moveTo>
                    <a:pt x="5731" y="0"/>
                  </a:moveTo>
                  <a:lnTo>
                    <a:pt x="4263978" y="0"/>
                  </a:lnTo>
                  <a:cubicBezTo>
                    <a:pt x="4267143" y="0"/>
                    <a:pt x="4269709" y="2566"/>
                    <a:pt x="4269709" y="5731"/>
                  </a:cubicBezTo>
                  <a:lnTo>
                    <a:pt x="4269709" y="106095"/>
                  </a:lnTo>
                  <a:cubicBezTo>
                    <a:pt x="4269709" y="107615"/>
                    <a:pt x="4269105" y="109073"/>
                    <a:pt x="4268030" y="110148"/>
                  </a:cubicBezTo>
                  <a:cubicBezTo>
                    <a:pt x="4266955" y="111222"/>
                    <a:pt x="4265498" y="111826"/>
                    <a:pt x="4263978" y="111826"/>
                  </a:cubicBezTo>
                  <a:lnTo>
                    <a:pt x="5731" y="111826"/>
                  </a:lnTo>
                  <a:cubicBezTo>
                    <a:pt x="4211" y="111826"/>
                    <a:pt x="2753" y="111222"/>
                    <a:pt x="1678" y="110148"/>
                  </a:cubicBezTo>
                  <a:cubicBezTo>
                    <a:pt x="604" y="109073"/>
                    <a:pt x="0" y="107615"/>
                    <a:pt x="0" y="106095"/>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17" name="TextBox 17"/>
            <p:cNvSpPr txBox="1"/>
            <p:nvPr/>
          </p:nvSpPr>
          <p:spPr>
            <a:xfrm>
              <a:off x="0" y="-19050"/>
              <a:ext cx="4269709" cy="130876"/>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047750" y="5946404"/>
            <a:ext cx="16211550" cy="492882"/>
            <a:chOff x="0" y="0"/>
            <a:chExt cx="4269709" cy="129812"/>
          </a:xfrm>
        </p:grpSpPr>
        <p:sp>
          <p:nvSpPr>
            <p:cNvPr id="19" name="Freeform 19"/>
            <p:cNvSpPr/>
            <p:nvPr/>
          </p:nvSpPr>
          <p:spPr>
            <a:xfrm>
              <a:off x="0" y="0"/>
              <a:ext cx="4269709" cy="129812"/>
            </a:xfrm>
            <a:custGeom>
              <a:avLst/>
              <a:gdLst/>
              <a:ahLst/>
              <a:cxnLst/>
              <a:rect l="l" t="t" r="r" b="b"/>
              <a:pathLst>
                <a:path w="4269709" h="129812">
                  <a:moveTo>
                    <a:pt x="5731" y="0"/>
                  </a:moveTo>
                  <a:lnTo>
                    <a:pt x="4263978" y="0"/>
                  </a:lnTo>
                  <a:cubicBezTo>
                    <a:pt x="4267143" y="0"/>
                    <a:pt x="4269709" y="2566"/>
                    <a:pt x="4269709" y="5731"/>
                  </a:cubicBezTo>
                  <a:lnTo>
                    <a:pt x="4269709" y="124082"/>
                  </a:lnTo>
                  <a:cubicBezTo>
                    <a:pt x="4269709" y="125602"/>
                    <a:pt x="4269105" y="127059"/>
                    <a:pt x="4268030" y="128134"/>
                  </a:cubicBezTo>
                  <a:cubicBezTo>
                    <a:pt x="4266955" y="129209"/>
                    <a:pt x="4265498" y="129812"/>
                    <a:pt x="4263978" y="129812"/>
                  </a:cubicBezTo>
                  <a:lnTo>
                    <a:pt x="5731" y="129812"/>
                  </a:lnTo>
                  <a:cubicBezTo>
                    <a:pt x="4211" y="129812"/>
                    <a:pt x="2753" y="129209"/>
                    <a:pt x="1678" y="128134"/>
                  </a:cubicBezTo>
                  <a:cubicBezTo>
                    <a:pt x="604" y="127059"/>
                    <a:pt x="0" y="125602"/>
                    <a:pt x="0" y="124082"/>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20" name="TextBox 20"/>
            <p:cNvSpPr txBox="1"/>
            <p:nvPr/>
          </p:nvSpPr>
          <p:spPr>
            <a:xfrm>
              <a:off x="0" y="-19050"/>
              <a:ext cx="4269709" cy="148862"/>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047750" y="6563111"/>
            <a:ext cx="16211550" cy="638119"/>
            <a:chOff x="0" y="0"/>
            <a:chExt cx="4269709" cy="168064"/>
          </a:xfrm>
        </p:grpSpPr>
        <p:sp>
          <p:nvSpPr>
            <p:cNvPr id="22" name="Freeform 22"/>
            <p:cNvSpPr/>
            <p:nvPr/>
          </p:nvSpPr>
          <p:spPr>
            <a:xfrm>
              <a:off x="0" y="0"/>
              <a:ext cx="4269709" cy="168064"/>
            </a:xfrm>
            <a:custGeom>
              <a:avLst/>
              <a:gdLst/>
              <a:ahLst/>
              <a:cxnLst/>
              <a:rect l="l" t="t" r="r" b="b"/>
              <a:pathLst>
                <a:path w="4269709" h="168064">
                  <a:moveTo>
                    <a:pt x="5731" y="0"/>
                  </a:moveTo>
                  <a:lnTo>
                    <a:pt x="4263978" y="0"/>
                  </a:lnTo>
                  <a:cubicBezTo>
                    <a:pt x="4267143" y="0"/>
                    <a:pt x="4269709" y="2566"/>
                    <a:pt x="4269709" y="5731"/>
                  </a:cubicBezTo>
                  <a:lnTo>
                    <a:pt x="4269709" y="162334"/>
                  </a:lnTo>
                  <a:cubicBezTo>
                    <a:pt x="4269709" y="163854"/>
                    <a:pt x="4269105" y="165311"/>
                    <a:pt x="4268030" y="166386"/>
                  </a:cubicBezTo>
                  <a:cubicBezTo>
                    <a:pt x="4266955" y="167461"/>
                    <a:pt x="4265498" y="168064"/>
                    <a:pt x="4263978" y="168064"/>
                  </a:cubicBezTo>
                  <a:lnTo>
                    <a:pt x="5731" y="168064"/>
                  </a:lnTo>
                  <a:cubicBezTo>
                    <a:pt x="4211" y="168064"/>
                    <a:pt x="2753" y="167461"/>
                    <a:pt x="1678" y="166386"/>
                  </a:cubicBezTo>
                  <a:cubicBezTo>
                    <a:pt x="604" y="165311"/>
                    <a:pt x="0" y="163854"/>
                    <a:pt x="0" y="162334"/>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23" name="TextBox 23"/>
            <p:cNvSpPr txBox="1"/>
            <p:nvPr/>
          </p:nvSpPr>
          <p:spPr>
            <a:xfrm>
              <a:off x="0" y="-19050"/>
              <a:ext cx="4269709" cy="187114"/>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047750" y="7325055"/>
            <a:ext cx="16211550" cy="420263"/>
            <a:chOff x="0" y="0"/>
            <a:chExt cx="4269709" cy="110687"/>
          </a:xfrm>
        </p:grpSpPr>
        <p:sp>
          <p:nvSpPr>
            <p:cNvPr id="25" name="Freeform 25"/>
            <p:cNvSpPr/>
            <p:nvPr/>
          </p:nvSpPr>
          <p:spPr>
            <a:xfrm>
              <a:off x="0" y="0"/>
              <a:ext cx="4269709" cy="110687"/>
            </a:xfrm>
            <a:custGeom>
              <a:avLst/>
              <a:gdLst/>
              <a:ahLst/>
              <a:cxnLst/>
              <a:rect l="l" t="t" r="r" b="b"/>
              <a:pathLst>
                <a:path w="4269709" h="110687">
                  <a:moveTo>
                    <a:pt x="5731" y="0"/>
                  </a:moveTo>
                  <a:lnTo>
                    <a:pt x="4263978" y="0"/>
                  </a:lnTo>
                  <a:cubicBezTo>
                    <a:pt x="4267143" y="0"/>
                    <a:pt x="4269709" y="2566"/>
                    <a:pt x="4269709" y="5731"/>
                  </a:cubicBezTo>
                  <a:lnTo>
                    <a:pt x="4269709" y="104956"/>
                  </a:lnTo>
                  <a:cubicBezTo>
                    <a:pt x="4269709" y="106476"/>
                    <a:pt x="4269105" y="107933"/>
                    <a:pt x="4268030" y="109008"/>
                  </a:cubicBezTo>
                  <a:cubicBezTo>
                    <a:pt x="4266955" y="110083"/>
                    <a:pt x="4265498" y="110687"/>
                    <a:pt x="4263978" y="110687"/>
                  </a:cubicBezTo>
                  <a:lnTo>
                    <a:pt x="5731" y="110687"/>
                  </a:lnTo>
                  <a:cubicBezTo>
                    <a:pt x="4211" y="110687"/>
                    <a:pt x="2753" y="110083"/>
                    <a:pt x="1678" y="109008"/>
                  </a:cubicBezTo>
                  <a:cubicBezTo>
                    <a:pt x="604" y="107933"/>
                    <a:pt x="0" y="106476"/>
                    <a:pt x="0" y="104956"/>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26" name="TextBox 26"/>
            <p:cNvSpPr txBox="1"/>
            <p:nvPr/>
          </p:nvSpPr>
          <p:spPr>
            <a:xfrm>
              <a:off x="0" y="-19050"/>
              <a:ext cx="4269709" cy="129737"/>
            </a:xfrm>
            <a:prstGeom prst="rect">
              <a:avLst/>
            </a:prstGeom>
          </p:spPr>
          <p:txBody>
            <a:bodyPr lIns="50800" tIns="50800" rIns="50800" bIns="50800" rtlCol="0" anchor="ctr"/>
            <a:lstStyle/>
            <a:p>
              <a:pPr algn="ctr">
                <a:lnSpc>
                  <a:spcPts val="2160"/>
                </a:lnSpc>
              </a:pPr>
              <a:endParaRPr/>
            </a:p>
          </p:txBody>
        </p:sp>
      </p:grpSp>
      <p:grpSp>
        <p:nvGrpSpPr>
          <p:cNvPr id="27" name="Group 27"/>
          <p:cNvGrpSpPr/>
          <p:nvPr/>
        </p:nvGrpSpPr>
        <p:grpSpPr>
          <a:xfrm>
            <a:off x="1047750" y="7869143"/>
            <a:ext cx="16211550" cy="418472"/>
            <a:chOff x="0" y="0"/>
            <a:chExt cx="4269709" cy="110215"/>
          </a:xfrm>
        </p:grpSpPr>
        <p:sp>
          <p:nvSpPr>
            <p:cNvPr id="28" name="Freeform 28"/>
            <p:cNvSpPr/>
            <p:nvPr/>
          </p:nvSpPr>
          <p:spPr>
            <a:xfrm>
              <a:off x="0" y="0"/>
              <a:ext cx="4269709" cy="110215"/>
            </a:xfrm>
            <a:custGeom>
              <a:avLst/>
              <a:gdLst/>
              <a:ahLst/>
              <a:cxnLst/>
              <a:rect l="l" t="t" r="r" b="b"/>
              <a:pathLst>
                <a:path w="4269709" h="110215">
                  <a:moveTo>
                    <a:pt x="5731" y="0"/>
                  </a:moveTo>
                  <a:lnTo>
                    <a:pt x="4263978" y="0"/>
                  </a:lnTo>
                  <a:cubicBezTo>
                    <a:pt x="4267143" y="0"/>
                    <a:pt x="4269709" y="2566"/>
                    <a:pt x="4269709" y="5731"/>
                  </a:cubicBezTo>
                  <a:lnTo>
                    <a:pt x="4269709" y="104484"/>
                  </a:lnTo>
                  <a:cubicBezTo>
                    <a:pt x="4269709" y="106004"/>
                    <a:pt x="4269105" y="107462"/>
                    <a:pt x="4268030" y="108536"/>
                  </a:cubicBezTo>
                  <a:cubicBezTo>
                    <a:pt x="4266955" y="109611"/>
                    <a:pt x="4265498" y="110215"/>
                    <a:pt x="4263978" y="110215"/>
                  </a:cubicBezTo>
                  <a:lnTo>
                    <a:pt x="5731" y="110215"/>
                  </a:lnTo>
                  <a:cubicBezTo>
                    <a:pt x="4211" y="110215"/>
                    <a:pt x="2753" y="109611"/>
                    <a:pt x="1678" y="108536"/>
                  </a:cubicBezTo>
                  <a:cubicBezTo>
                    <a:pt x="604" y="107462"/>
                    <a:pt x="0" y="106004"/>
                    <a:pt x="0" y="104484"/>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29" name="TextBox 29"/>
            <p:cNvSpPr txBox="1"/>
            <p:nvPr/>
          </p:nvSpPr>
          <p:spPr>
            <a:xfrm>
              <a:off x="0" y="-19050"/>
              <a:ext cx="4269709" cy="129265"/>
            </a:xfrm>
            <a:prstGeom prst="rect">
              <a:avLst/>
            </a:prstGeom>
          </p:spPr>
          <p:txBody>
            <a:bodyPr lIns="50800" tIns="50800" rIns="50800" bIns="50800" rtlCol="0" anchor="ctr"/>
            <a:lstStyle/>
            <a:p>
              <a:pPr algn="ctr">
                <a:lnSpc>
                  <a:spcPts val="2160"/>
                </a:lnSpc>
              </a:pPr>
              <a:endParaRPr/>
            </a:p>
          </p:txBody>
        </p:sp>
      </p:grpSp>
      <p:grpSp>
        <p:nvGrpSpPr>
          <p:cNvPr id="30" name="Group 30"/>
          <p:cNvGrpSpPr/>
          <p:nvPr/>
        </p:nvGrpSpPr>
        <p:grpSpPr>
          <a:xfrm>
            <a:off x="1047750" y="8379053"/>
            <a:ext cx="16211550" cy="418472"/>
            <a:chOff x="0" y="0"/>
            <a:chExt cx="4269709" cy="110215"/>
          </a:xfrm>
        </p:grpSpPr>
        <p:sp>
          <p:nvSpPr>
            <p:cNvPr id="31" name="Freeform 31"/>
            <p:cNvSpPr/>
            <p:nvPr/>
          </p:nvSpPr>
          <p:spPr>
            <a:xfrm>
              <a:off x="0" y="0"/>
              <a:ext cx="4269709" cy="110215"/>
            </a:xfrm>
            <a:custGeom>
              <a:avLst/>
              <a:gdLst/>
              <a:ahLst/>
              <a:cxnLst/>
              <a:rect l="l" t="t" r="r" b="b"/>
              <a:pathLst>
                <a:path w="4269709" h="110215">
                  <a:moveTo>
                    <a:pt x="5731" y="0"/>
                  </a:moveTo>
                  <a:lnTo>
                    <a:pt x="4263978" y="0"/>
                  </a:lnTo>
                  <a:cubicBezTo>
                    <a:pt x="4267143" y="0"/>
                    <a:pt x="4269709" y="2566"/>
                    <a:pt x="4269709" y="5731"/>
                  </a:cubicBezTo>
                  <a:lnTo>
                    <a:pt x="4269709" y="104484"/>
                  </a:lnTo>
                  <a:cubicBezTo>
                    <a:pt x="4269709" y="106004"/>
                    <a:pt x="4269105" y="107462"/>
                    <a:pt x="4268030" y="108536"/>
                  </a:cubicBezTo>
                  <a:cubicBezTo>
                    <a:pt x="4266955" y="109611"/>
                    <a:pt x="4265498" y="110215"/>
                    <a:pt x="4263978" y="110215"/>
                  </a:cubicBezTo>
                  <a:lnTo>
                    <a:pt x="5731" y="110215"/>
                  </a:lnTo>
                  <a:cubicBezTo>
                    <a:pt x="4211" y="110215"/>
                    <a:pt x="2753" y="109611"/>
                    <a:pt x="1678" y="108536"/>
                  </a:cubicBezTo>
                  <a:cubicBezTo>
                    <a:pt x="604" y="107462"/>
                    <a:pt x="0" y="106004"/>
                    <a:pt x="0" y="104484"/>
                  </a:cubicBezTo>
                  <a:lnTo>
                    <a:pt x="0" y="5731"/>
                  </a:lnTo>
                  <a:cubicBezTo>
                    <a:pt x="0" y="4211"/>
                    <a:pt x="604" y="2753"/>
                    <a:pt x="1678" y="1678"/>
                  </a:cubicBezTo>
                  <a:cubicBezTo>
                    <a:pt x="2753" y="604"/>
                    <a:pt x="4211" y="0"/>
                    <a:pt x="5731" y="0"/>
                  </a:cubicBezTo>
                  <a:close/>
                </a:path>
              </a:pathLst>
            </a:custGeom>
            <a:solidFill>
              <a:srgbClr val="FFDE59"/>
            </a:solidFill>
          </p:spPr>
          <p:txBody>
            <a:bodyPr/>
            <a:lstStyle/>
            <a:p>
              <a:endParaRPr lang="en-US"/>
            </a:p>
          </p:txBody>
        </p:sp>
        <p:sp>
          <p:nvSpPr>
            <p:cNvPr id="32" name="TextBox 32"/>
            <p:cNvSpPr txBox="1"/>
            <p:nvPr/>
          </p:nvSpPr>
          <p:spPr>
            <a:xfrm>
              <a:off x="0" y="-19050"/>
              <a:ext cx="4269709" cy="129265"/>
            </a:xfrm>
            <a:prstGeom prst="rect">
              <a:avLst/>
            </a:prstGeom>
          </p:spPr>
          <p:txBody>
            <a:bodyPr lIns="50800" tIns="50800" rIns="50800" bIns="50800" rtlCol="0" anchor="ctr"/>
            <a:lstStyle/>
            <a:p>
              <a:pPr algn="ctr">
                <a:lnSpc>
                  <a:spcPts val="2160"/>
                </a:lnSpc>
              </a:pPr>
              <a:endParaRPr/>
            </a:p>
          </p:txBody>
        </p:sp>
      </p:grpSp>
      <p:graphicFrame>
        <p:nvGraphicFramePr>
          <p:cNvPr id="33" name="Table 33"/>
          <p:cNvGraphicFramePr>
            <a:graphicFrameLocks noGrp="1"/>
          </p:cNvGraphicFramePr>
          <p:nvPr/>
        </p:nvGraphicFramePr>
        <p:xfrm>
          <a:off x="1047750" y="2591582"/>
          <a:ext cx="16211550" cy="6205944"/>
        </p:xfrm>
        <a:graphic>
          <a:graphicData uri="http://schemas.openxmlformats.org/drawingml/2006/table">
            <a:tbl>
              <a:tblPr rtl="1"/>
              <a:tblGrid>
                <a:gridCol w="2544350">
                  <a:extLst>
                    <a:ext uri="{9D8B030D-6E8A-4147-A177-3AD203B41FA5}">
                      <a16:colId xmlns:a16="http://schemas.microsoft.com/office/drawing/2014/main" val="20000"/>
                    </a:ext>
                  </a:extLst>
                </a:gridCol>
                <a:gridCol w="13667200">
                  <a:extLst>
                    <a:ext uri="{9D8B030D-6E8A-4147-A177-3AD203B41FA5}">
                      <a16:colId xmlns:a16="http://schemas.microsoft.com/office/drawing/2014/main" val="20001"/>
                    </a:ext>
                  </a:extLst>
                </a:gridCol>
              </a:tblGrid>
              <a:tr h="591674">
                <a:tc>
                  <a:txBody>
                    <a:bodyPr/>
                    <a:lstStyle/>
                    <a:p>
                      <a:pPr algn="ctr" rtl="1">
                        <a:lnSpc>
                          <a:spcPts val="3219"/>
                        </a:lnSpc>
                        <a:defRPr/>
                      </a:pPr>
                      <a:r>
                        <a:rPr lang="ar-EG" sz="2299">
                          <a:solidFill>
                            <a:srgbClr val="000000"/>
                          </a:solidFill>
                          <a:latin typeface="Almarai Bold"/>
                          <a:ea typeface="Almarai Bold"/>
                          <a:cs typeface="Almarai Bold"/>
                          <a:sym typeface="Almarai Bold"/>
                          <a:rtl/>
                        </a:rPr>
                        <a:t>   القدرة الأساسية</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CCD2D8"/>
                    </a:solidFill>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   الإجراءات الروتينية المساعدة</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CCD2D8"/>
                    </a:solidFill>
                  </a:tcPr>
                </a:tc>
                <a:extLst>
                  <a:ext uri="{0D108BD9-81ED-4DB2-BD59-A6C34878D82A}">
                    <a16:rowId xmlns:a16="http://schemas.microsoft.com/office/drawing/2014/main" val="10000"/>
                  </a:ext>
                </a:extLst>
              </a:tr>
              <a:tr h="495300">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التحديد</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البحث في البيئة عن أفكار فنية واقتصادية لتحفيز عملية التغيير.</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82867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الملاءمة</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ضمان التوافق الجيد بين استراتيجية العمل الشاملة والتغيير المقترح – عدم الابتكار نظرًا لكونه مألوفًا أو كردة فعل غير مدروسة تجاه أحد المنافسين.</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82867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الاكتساب</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التعرف على قيود الأساس التكنولوجي الخاص بالشركة والقدرة على الاتصال بالمصادر الخارجية للمعرفة والمعلومات والمعدات وغيرها. نقل التكنولوجيا من مصادر خارجية مختلفة وربطها بالنقاط الداخلية ذات الصلة في المنظمة.</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57828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الاستحداث</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امتلاك القدرة على إنشاء بعض جوانب التكنولوجيا الداخلية – من خلال البحث والتطوير والمجموعات الهندسية الداخلية وغيرها.</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4"/>
                  </a:ext>
                </a:extLst>
              </a:tr>
              <a:tr h="57828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الاختيار</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البحث واختيار الاستجابة الأكثر ملاءمة للمحفزات البيئية التي تناسب الاستراتيجية وقاعدة الموارد الداخلية/ شبكة التكنولوجيا الخارجية.</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5"/>
                  </a:ext>
                </a:extLst>
              </a:tr>
              <a:tr h="82867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التنفيذ</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إدارة مشروعات التطوير للمنتجات أو العمليات الجديدة بداية من الفكرة الأولية وصولًا إلى الإطلاق النهائي. مراقبة هذه المشروعات ومراقبتها.</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6"/>
                  </a:ext>
                </a:extLst>
              </a:tr>
              <a:tr h="495300">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التطبيق</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إدارة عملية التغيير في المنظمة لضمان قبول الابتكار والتطبيق الفعال له.</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7"/>
                  </a:ext>
                </a:extLst>
              </a:tr>
              <a:tr h="495300">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التعلم</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امتلاك القدرة على تقييم عملية الابتكار ودراستها وتحديد الدروس المستفادة لتحسين الإجراءات الروتينية للإدارة.</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8"/>
                  </a:ext>
                </a:extLst>
              </a:tr>
              <a:tr h="485775">
                <a:tc>
                  <a:txBody>
                    <a:bodyPr/>
                    <a:lstStyle/>
                    <a:p>
                      <a:pPr algn="just" rtl="1">
                        <a:lnSpc>
                          <a:spcPts val="2659"/>
                        </a:lnSpc>
                        <a:defRPr/>
                      </a:pPr>
                      <a:r>
                        <a:rPr lang="ar-EG" sz="1899">
                          <a:solidFill>
                            <a:srgbClr val="000000"/>
                          </a:solidFill>
                          <a:latin typeface="Almarai Bold"/>
                          <a:ea typeface="Almarai Bold"/>
                          <a:cs typeface="Almarai Bold"/>
                          <a:sym typeface="Almarai Bold"/>
                          <a:rtl/>
                        </a:rPr>
                        <a:t>   تطوير المنظمة</a:t>
                      </a:r>
                      <a:endParaRPr lang="en-US" sz="1100"/>
                    </a:p>
                  </a:txBody>
                  <a:tcPr marL="28575" marR="28575" marT="28575" marB="2857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rtl="1">
                        <a:lnSpc>
                          <a:spcPts val="2659"/>
                        </a:lnSpc>
                        <a:defRPr/>
                      </a:pPr>
                      <a:r>
                        <a:rPr lang="ar-EG" sz="1899">
                          <a:solidFill>
                            <a:srgbClr val="000000"/>
                          </a:solidFill>
                          <a:latin typeface="Almarai Bold"/>
                          <a:ea typeface="Almarai Bold"/>
                          <a:cs typeface="Almarai Bold"/>
                          <a:sym typeface="Almarai Bold"/>
                          <a:rtl/>
                        </a:rPr>
                        <a:t>   تطبيق الإجراءات الروتينية الفعالة المعمول بها – على الهياكل والعمليات والسلوكيات الأساسية، وما إلى ذلك.</a:t>
                      </a:r>
                      <a:endParaRPr lang="en-US" sz="1100"/>
                    </a:p>
                  </a:txBody>
                  <a:tcPr marL="28575" marR="28575" marT="28575" marB="2857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4" name="TextBox 4"/>
          <p:cNvSpPr txBox="1"/>
          <p:nvPr/>
        </p:nvSpPr>
        <p:spPr>
          <a:xfrm>
            <a:off x="3107358" y="2829527"/>
            <a:ext cx="13793802" cy="3042787"/>
          </a:xfrm>
          <a:prstGeom prst="rect">
            <a:avLst/>
          </a:prstGeom>
        </p:spPr>
        <p:txBody>
          <a:bodyPr lIns="0" tIns="0" rIns="0" bIns="0" rtlCol="0" anchor="t">
            <a:spAutoFit/>
          </a:bodyPr>
          <a:lstStyle/>
          <a:p>
            <a:pPr algn="r" rtl="1">
              <a:lnSpc>
                <a:spcPts val="6001"/>
              </a:lnSpc>
            </a:pPr>
            <a:r>
              <a:rPr lang="ar-EG" sz="3279" u="none" strike="noStrike">
                <a:solidFill>
                  <a:srgbClr val="000000"/>
                </a:solidFill>
                <a:latin typeface="Almarai Bold"/>
                <a:ea typeface="Almarai Bold"/>
                <a:cs typeface="Almarai Bold"/>
                <a:sym typeface="Almarai Bold"/>
                <a:rtl/>
              </a:rPr>
              <a:t>هناك عدة خطوات لوضع استراتيجية الابتكار تتألف من ثلاث خطوات هي كما يلي: </a:t>
            </a:r>
          </a:p>
          <a:p>
            <a:pPr algn="r" rtl="1">
              <a:lnSpc>
                <a:spcPts val="6001"/>
              </a:lnSpc>
            </a:pPr>
            <a:r>
              <a:rPr lang="en-US" sz="3279" u="none" strike="noStrike">
                <a:solidFill>
                  <a:srgbClr val="000000"/>
                </a:solidFill>
                <a:latin typeface="Almarai Bold"/>
                <a:ea typeface="Almarai Bold"/>
                <a:cs typeface="Almarai Bold"/>
                <a:sym typeface="Almarai Bold"/>
              </a:rPr>
              <a:t>1</a:t>
            </a:r>
            <a:r>
              <a:rPr lang="ar-EG" sz="3279" u="none" strike="noStrike">
                <a:solidFill>
                  <a:srgbClr val="000000"/>
                </a:solidFill>
                <a:latin typeface="Almarai Bold"/>
                <a:ea typeface="Almarai Bold"/>
                <a:cs typeface="Almarai Bold"/>
                <a:sym typeface="Almarai Bold"/>
                <a:rtl/>
              </a:rPr>
              <a:t>-	الخطوة الأولى: التحليل الاستراتيجي: ماذا يمكننا أن نفعل؟ </a:t>
            </a:r>
          </a:p>
          <a:p>
            <a:pPr algn="r" rtl="1">
              <a:lnSpc>
                <a:spcPts val="6001"/>
              </a:lnSpc>
            </a:pPr>
            <a:r>
              <a:rPr lang="en-US" sz="3279" u="none" strike="noStrike">
                <a:solidFill>
                  <a:srgbClr val="000000"/>
                </a:solidFill>
                <a:latin typeface="Almarai Bold"/>
                <a:ea typeface="Almarai Bold"/>
                <a:cs typeface="Almarai Bold"/>
                <a:sym typeface="Almarai Bold"/>
              </a:rPr>
              <a:t>2</a:t>
            </a:r>
            <a:r>
              <a:rPr lang="ar-EG" sz="3279" u="none" strike="noStrike">
                <a:solidFill>
                  <a:srgbClr val="000000"/>
                </a:solidFill>
                <a:latin typeface="Almarai Bold"/>
                <a:ea typeface="Almarai Bold"/>
                <a:cs typeface="Almarai Bold"/>
                <a:sym typeface="Almarai Bold"/>
                <a:rtl/>
              </a:rPr>
              <a:t>-	الخطوة الثانية: الاختيار الاستراتيجي: ماذا سنفعل ولماذا؟ </a:t>
            </a:r>
          </a:p>
          <a:p>
            <a:pPr algn="r" rtl="1">
              <a:lnSpc>
                <a:spcPts val="6001"/>
              </a:lnSpc>
            </a:pPr>
            <a:r>
              <a:rPr lang="en-US" sz="3279" u="none" strike="noStrike">
                <a:solidFill>
                  <a:srgbClr val="000000"/>
                </a:solidFill>
                <a:latin typeface="Almarai Bold"/>
                <a:ea typeface="Almarai Bold"/>
                <a:cs typeface="Almarai Bold"/>
                <a:sym typeface="Almarai Bold"/>
              </a:rPr>
              <a:t>3</a:t>
            </a:r>
            <a:r>
              <a:rPr lang="ar-EG" sz="3279" u="none" strike="noStrike">
                <a:solidFill>
                  <a:srgbClr val="000000"/>
                </a:solidFill>
                <a:latin typeface="Almarai Bold"/>
                <a:ea typeface="Almarai Bold"/>
                <a:cs typeface="Almarai Bold"/>
                <a:sym typeface="Almarai Bold"/>
                <a:rtl/>
              </a:rPr>
              <a:t>-	الخطوة الثالثة: التنفيذ الاستراتيجي: كيف سنحقق ذلك؟ </a:t>
            </a:r>
          </a:p>
        </p:txBody>
      </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204391" y="942375"/>
            <a:ext cx="6517376" cy="696850"/>
          </a:xfrm>
          <a:prstGeom prst="rect">
            <a:avLst/>
          </a:prstGeom>
        </p:spPr>
        <p:txBody>
          <a:bodyPr lIns="0" tIns="0" rIns="0" bIns="0" rtlCol="0" anchor="t">
            <a:spAutoFit/>
          </a:bodyPr>
          <a:lstStyle/>
          <a:p>
            <a:pPr marL="0" lvl="0" indent="0" algn="ctr" rtl="1">
              <a:lnSpc>
                <a:spcPts val="5548"/>
              </a:lnSpc>
              <a:spcBef>
                <a:spcPct val="0"/>
              </a:spcBef>
            </a:pPr>
            <a:r>
              <a:rPr lang="en-US" sz="4321" u="none" strike="noStrike" spc="-19">
                <a:solidFill>
                  <a:srgbClr val="095277"/>
                </a:solidFill>
                <a:latin typeface="Almarai Bold"/>
                <a:ea typeface="Almarai Bold"/>
                <a:cs typeface="Almarai Bold"/>
                <a:sym typeface="Almarai Bold"/>
              </a:rPr>
              <a:t>2</a:t>
            </a:r>
            <a:r>
              <a:rPr lang="ar-EG" sz="4321" u="none" strike="noStrike" spc="-19">
                <a:solidFill>
                  <a:srgbClr val="095277"/>
                </a:solidFill>
                <a:latin typeface="Almarai Bold"/>
                <a:ea typeface="Almarai Bold"/>
                <a:cs typeface="Almarai Bold"/>
                <a:sym typeface="Almarai Bold"/>
                <a:rtl/>
              </a:rPr>
              <a:t>- الاستراتيجية</a:t>
            </a:r>
          </a:p>
        </p:txBody>
      </p:sp>
      <p:sp>
        <p:nvSpPr>
          <p:cNvPr id="7" name="Freeform 7"/>
          <p:cNvSpPr/>
          <p:nvPr/>
        </p:nvSpPr>
        <p:spPr>
          <a:xfrm>
            <a:off x="-257469" y="-86773"/>
            <a:ext cx="2808608" cy="3769944"/>
          </a:xfrm>
          <a:custGeom>
            <a:avLst/>
            <a:gdLst/>
            <a:ahLst/>
            <a:cxnLst/>
            <a:rect l="l" t="t" r="r" b="b"/>
            <a:pathLst>
              <a:path w="2808608" h="3769944">
                <a:moveTo>
                  <a:pt x="0" y="0"/>
                </a:moveTo>
                <a:lnTo>
                  <a:pt x="2808608" y="0"/>
                </a:lnTo>
                <a:lnTo>
                  <a:pt x="2808608" y="3769944"/>
                </a:lnTo>
                <a:lnTo>
                  <a:pt x="0" y="3769944"/>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9</a:t>
            </a:r>
          </a:p>
        </p:txBody>
      </p:sp>
      <p:grpSp>
        <p:nvGrpSpPr>
          <p:cNvPr id="4" name="Group 4"/>
          <p:cNvGrpSpPr/>
          <p:nvPr/>
        </p:nvGrpSpPr>
        <p:grpSpPr>
          <a:xfrm>
            <a:off x="1507860" y="3410595"/>
            <a:ext cx="15272279" cy="3408661"/>
            <a:chOff x="0" y="0"/>
            <a:chExt cx="4022329" cy="897754"/>
          </a:xfrm>
        </p:grpSpPr>
        <p:sp>
          <p:nvSpPr>
            <p:cNvPr id="5" name="Freeform 5"/>
            <p:cNvSpPr/>
            <p:nvPr/>
          </p:nvSpPr>
          <p:spPr>
            <a:xfrm>
              <a:off x="0" y="0"/>
              <a:ext cx="4022329" cy="897754"/>
            </a:xfrm>
            <a:custGeom>
              <a:avLst/>
              <a:gdLst/>
              <a:ahLst/>
              <a:cxnLst/>
              <a:rect l="l" t="t" r="r" b="b"/>
              <a:pathLst>
                <a:path w="4022329" h="897754">
                  <a:moveTo>
                    <a:pt x="5576" y="0"/>
                  </a:moveTo>
                  <a:lnTo>
                    <a:pt x="4016753" y="0"/>
                  </a:lnTo>
                  <a:cubicBezTo>
                    <a:pt x="4018231" y="0"/>
                    <a:pt x="4019650" y="587"/>
                    <a:pt x="4020696" y="1633"/>
                  </a:cubicBezTo>
                  <a:cubicBezTo>
                    <a:pt x="4021741" y="2679"/>
                    <a:pt x="4022329" y="4097"/>
                    <a:pt x="4022329" y="5576"/>
                  </a:cubicBezTo>
                  <a:lnTo>
                    <a:pt x="4022329" y="892178"/>
                  </a:lnTo>
                  <a:cubicBezTo>
                    <a:pt x="4022329" y="895258"/>
                    <a:pt x="4019833" y="897754"/>
                    <a:pt x="4016753" y="897754"/>
                  </a:cubicBezTo>
                  <a:lnTo>
                    <a:pt x="5576" y="897754"/>
                  </a:lnTo>
                  <a:cubicBezTo>
                    <a:pt x="2497" y="897754"/>
                    <a:pt x="0" y="895258"/>
                    <a:pt x="0" y="892178"/>
                  </a:cubicBezTo>
                  <a:lnTo>
                    <a:pt x="0" y="5576"/>
                  </a:lnTo>
                  <a:cubicBezTo>
                    <a:pt x="0" y="2497"/>
                    <a:pt x="2497" y="0"/>
                    <a:pt x="5576"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022329" cy="897754"/>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507860" y="3494109"/>
            <a:ext cx="15011372" cy="3155907"/>
          </a:xfrm>
          <a:prstGeom prst="rect">
            <a:avLst/>
          </a:prstGeom>
        </p:spPr>
        <p:txBody>
          <a:bodyPr lIns="0" tIns="0" rIns="0" bIns="0" rtlCol="0" anchor="t">
            <a:spAutoFit/>
          </a:bodyPr>
          <a:lstStyle/>
          <a:p>
            <a:pPr algn="r" rtl="1">
              <a:lnSpc>
                <a:spcPts val="4975"/>
              </a:lnSpc>
              <a:spcBef>
                <a:spcPct val="0"/>
              </a:spcBef>
            </a:pPr>
            <a:r>
              <a:rPr lang="ar-EG" sz="2979" u="none" strike="noStrike">
                <a:solidFill>
                  <a:srgbClr val="000000"/>
                </a:solidFill>
                <a:latin typeface="Almarai Bold"/>
                <a:ea typeface="Almarai Bold"/>
                <a:cs typeface="Almarai Bold"/>
                <a:sym typeface="Almarai Bold"/>
                <a:rtl/>
              </a:rPr>
              <a:t>يبدأ التحليل الاستراتيجي باستكشاف نطاق الابتكار: أين يمكننا أن نبتكر وهل يستحق الأمر القيام بذلك؟ ويعتبر البدء بالتحليل الاستراتيجي الرباعي نقطة البداية لاستكشاف التهديدات والفرص الحالية والتغيرات المحتملة حيال ذلك في المستقبل. وكذلك الإجابة على الأسئلة المتعلقة بالتكنولوجيا والأسواق والتوجهات السياسية الأساسية والاحتياجات الناشئة للعميل وبالمنافسين وبالقوى الاجتماعية والاقتصادية. </a:t>
            </a:r>
          </a:p>
        </p:txBody>
      </p:sp>
      <p:sp>
        <p:nvSpPr>
          <p:cNvPr id="8" name="Freeform 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9349263" y="942375"/>
            <a:ext cx="8285751" cy="696850"/>
          </a:xfrm>
          <a:prstGeom prst="rect">
            <a:avLst/>
          </a:prstGeom>
        </p:spPr>
        <p:txBody>
          <a:bodyPr lIns="0" tIns="0" rIns="0" bIns="0" rtlCol="0" anchor="t">
            <a:spAutoFit/>
          </a:bodyPr>
          <a:lstStyle/>
          <a:p>
            <a:pPr marL="0" lvl="0" indent="0" algn="ctr" rtl="1">
              <a:lnSpc>
                <a:spcPts val="5548"/>
              </a:lnSpc>
              <a:spcBef>
                <a:spcPct val="0"/>
              </a:spcBef>
            </a:pPr>
            <a:r>
              <a:rPr lang="en-US" sz="4321" u="none" strike="noStrike" spc="-19">
                <a:solidFill>
                  <a:srgbClr val="095277"/>
                </a:solidFill>
                <a:latin typeface="Almarai Bold"/>
                <a:ea typeface="Almarai Bold"/>
                <a:cs typeface="Almarai Bold"/>
                <a:sym typeface="Almarai Bold"/>
              </a:rPr>
              <a:t>2</a:t>
            </a:r>
            <a:r>
              <a:rPr lang="ar-EG" sz="4321" u="none" strike="noStrike" spc="-19">
                <a:solidFill>
                  <a:srgbClr val="095277"/>
                </a:solidFill>
                <a:latin typeface="Almarai Bold"/>
                <a:ea typeface="Almarai Bold"/>
                <a:cs typeface="Almarai Bold"/>
                <a:sym typeface="Almarai Bold"/>
                <a:rtl/>
              </a:rPr>
              <a:t>- الاستراتيجية</a:t>
            </a:r>
          </a:p>
        </p:txBody>
      </p:sp>
      <p:sp>
        <p:nvSpPr>
          <p:cNvPr id="10" name="TextBox 10"/>
          <p:cNvSpPr txBox="1"/>
          <p:nvPr/>
        </p:nvSpPr>
        <p:spPr>
          <a:xfrm>
            <a:off x="11973159" y="2583828"/>
            <a:ext cx="4806981" cy="638894"/>
          </a:xfrm>
          <a:prstGeom prst="rect">
            <a:avLst/>
          </a:prstGeom>
        </p:spPr>
        <p:txBody>
          <a:bodyPr lIns="0" tIns="0" rIns="0" bIns="0" rtlCol="0" anchor="t">
            <a:spAutoFit/>
          </a:bodyPr>
          <a:lstStyle/>
          <a:p>
            <a:pPr algn="r" rtl="1">
              <a:lnSpc>
                <a:spcPts val="5309"/>
              </a:lnSpc>
              <a:spcBef>
                <a:spcPct val="0"/>
              </a:spcBef>
            </a:pPr>
            <a:r>
              <a:rPr lang="en-US" sz="3179">
                <a:solidFill>
                  <a:srgbClr val="000000"/>
                </a:solidFill>
                <a:latin typeface="Almarai Bold"/>
                <a:ea typeface="Almarai Bold"/>
                <a:cs typeface="Almarai Bold"/>
                <a:sym typeface="Almarai Bold"/>
              </a:rPr>
              <a:t>1</a:t>
            </a:r>
            <a:r>
              <a:rPr lang="ar-EG" sz="3179">
                <a:solidFill>
                  <a:srgbClr val="000000"/>
                </a:solidFill>
                <a:latin typeface="Almarai Bold"/>
                <a:ea typeface="Almarai Bold"/>
                <a:cs typeface="Almarai Bold"/>
                <a:sym typeface="Almarai Bold"/>
                <a:rtl/>
              </a:rPr>
              <a:t>- التحليل الاستراتيجي:</a:t>
            </a:r>
          </a:p>
        </p:txBody>
      </p:sp>
      <p:sp>
        <p:nvSpPr>
          <p:cNvPr id="11" name="Freeform 11"/>
          <p:cNvSpPr/>
          <p:nvPr/>
        </p:nvSpPr>
        <p:spPr>
          <a:xfrm>
            <a:off x="-257469" y="-86773"/>
            <a:ext cx="2808608" cy="3769944"/>
          </a:xfrm>
          <a:custGeom>
            <a:avLst/>
            <a:gdLst/>
            <a:ahLst/>
            <a:cxnLst/>
            <a:rect l="l" t="t" r="r" b="b"/>
            <a:pathLst>
              <a:path w="2808608" h="3769944">
                <a:moveTo>
                  <a:pt x="0" y="0"/>
                </a:moveTo>
                <a:lnTo>
                  <a:pt x="2808608" y="0"/>
                </a:lnTo>
                <a:lnTo>
                  <a:pt x="2808608" y="3769944"/>
                </a:lnTo>
                <a:lnTo>
                  <a:pt x="0" y="3769944"/>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1437</Words>
  <Application>Microsoft Office PowerPoint</Application>
  <PresentationFormat>Custom</PresentationFormat>
  <Paragraphs>184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Arimo</vt:lpstr>
      <vt:lpstr>Almarai</vt:lpstr>
      <vt:lpstr>Noto Naskh Arabic</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إدارة الابتكار.pptx</dc:title>
  <cp:lastModifiedBy>Office</cp:lastModifiedBy>
  <cp:revision>5</cp:revision>
  <dcterms:created xsi:type="dcterms:W3CDTF">2006-08-16T00:00:00Z</dcterms:created>
  <dcterms:modified xsi:type="dcterms:W3CDTF">2024-09-01T14:44:35Z</dcterms:modified>
  <dc:identifier>DAGO-0JADis</dc:identifier>
</cp:coreProperties>
</file>