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lmarai" panose="020B0604020202020204" charset="-78"/>
      <p:regular r:id="rId15"/>
    </p:embeddedFont>
    <p:embeddedFont>
      <p:font typeface="Almarai Bold" panose="020B0604020202020204" charset="-78"/>
      <p:regular r:id="rId16"/>
    </p:embeddedFont>
    <p:embeddedFont>
      <p:font typeface="Arimo" panose="020B0604020202020204" charset="0"/>
      <p:regular r:id="rId17"/>
    </p:embeddedFont>
    <p:embeddedFont>
      <p:font typeface="Noto Naskh Arabic" panose="020B0604020202020204" charset="-78"/>
      <p:regular r:id="rId18"/>
    </p:embeddedFont>
    <p:embeddedFont>
      <p:font typeface="Simplified Arabic" panose="02020603050405020304" pitchFamily="18" charset="-78"/>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svg"/><Relationship Id="rId7"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svg"/><Relationship Id="rId7"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sv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50.svg"/><Relationship Id="rId5" Type="http://schemas.openxmlformats.org/officeDocument/2006/relationships/image" Target="../media/image25.svg"/><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5.sv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9.svg"/><Relationship Id="rId4" Type="http://schemas.openxmlformats.org/officeDocument/2006/relationships/image" Target="../media/image28.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0EF72748-A2F1-5A3B-2D8D-9EDD3DAEC206}"/>
              </a:ext>
            </a:extLst>
          </p:cNvPr>
          <p:cNvSpPr txBox="1"/>
          <p:nvPr/>
        </p:nvSpPr>
        <p:spPr>
          <a:xfrm>
            <a:off x="2320195" y="628650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4414316"/>
            <a:ext cx="17545338" cy="5724166"/>
          </a:xfrm>
          <a:custGeom>
            <a:avLst/>
            <a:gdLst/>
            <a:ahLst/>
            <a:cxnLst/>
            <a:rect l="l" t="t" r="r" b="b"/>
            <a:pathLst>
              <a:path w="17545338" h="5724166">
                <a:moveTo>
                  <a:pt x="0" y="0"/>
                </a:moveTo>
                <a:lnTo>
                  <a:pt x="17545338" y="0"/>
                </a:lnTo>
                <a:lnTo>
                  <a:pt x="17545338" y="5724166"/>
                </a:lnTo>
                <a:lnTo>
                  <a:pt x="0" y="5724166"/>
                </a:lnTo>
                <a:lnTo>
                  <a:pt x="0" y="0"/>
                </a:lnTo>
                <a:close/>
              </a:path>
            </a:pathLst>
          </a:custGeom>
          <a:blipFill>
            <a:blip r:embed="rId2">
              <a:alphaModFix amt="23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863" y="0"/>
            <a:ext cx="2791694" cy="3747240"/>
          </a:xfrm>
          <a:custGeom>
            <a:avLst/>
            <a:gdLst/>
            <a:ahLst/>
            <a:cxnLst/>
            <a:rect l="l" t="t" r="r" b="b"/>
            <a:pathLst>
              <a:path w="2791694" h="3747240">
                <a:moveTo>
                  <a:pt x="0" y="0"/>
                </a:moveTo>
                <a:lnTo>
                  <a:pt x="2791694" y="0"/>
                </a:lnTo>
                <a:lnTo>
                  <a:pt x="2791694" y="3747240"/>
                </a:lnTo>
                <a:lnTo>
                  <a:pt x="0" y="3747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3317399" y="2330294"/>
            <a:ext cx="13096209" cy="2466193"/>
            <a:chOff x="0" y="0"/>
            <a:chExt cx="3449207" cy="649532"/>
          </a:xfrm>
        </p:grpSpPr>
        <p:sp>
          <p:nvSpPr>
            <p:cNvPr id="6" name="Freeform 6"/>
            <p:cNvSpPr/>
            <p:nvPr/>
          </p:nvSpPr>
          <p:spPr>
            <a:xfrm>
              <a:off x="0" y="0"/>
              <a:ext cx="3449207" cy="649532"/>
            </a:xfrm>
            <a:custGeom>
              <a:avLst/>
              <a:gdLst/>
              <a:ahLst/>
              <a:cxnLst/>
              <a:rect l="l" t="t" r="r" b="b"/>
              <a:pathLst>
                <a:path w="3449207" h="649532">
                  <a:moveTo>
                    <a:pt x="6503" y="0"/>
                  </a:moveTo>
                  <a:lnTo>
                    <a:pt x="3442705" y="0"/>
                  </a:lnTo>
                  <a:cubicBezTo>
                    <a:pt x="3444429" y="0"/>
                    <a:pt x="3446083" y="685"/>
                    <a:pt x="3447303" y="1905"/>
                  </a:cubicBezTo>
                  <a:cubicBezTo>
                    <a:pt x="3448522" y="3124"/>
                    <a:pt x="3449207" y="4778"/>
                    <a:pt x="3449207" y="6503"/>
                  </a:cubicBezTo>
                  <a:lnTo>
                    <a:pt x="3449207" y="643030"/>
                  </a:lnTo>
                  <a:cubicBezTo>
                    <a:pt x="3449207" y="646621"/>
                    <a:pt x="3446296" y="649532"/>
                    <a:pt x="3442705" y="649532"/>
                  </a:cubicBezTo>
                  <a:lnTo>
                    <a:pt x="6503" y="649532"/>
                  </a:lnTo>
                  <a:cubicBezTo>
                    <a:pt x="2911" y="649532"/>
                    <a:pt x="0" y="646621"/>
                    <a:pt x="0" y="643030"/>
                  </a:cubicBezTo>
                  <a:lnTo>
                    <a:pt x="0" y="6503"/>
                  </a:lnTo>
                  <a:cubicBezTo>
                    <a:pt x="0" y="2911"/>
                    <a:pt x="2911" y="0"/>
                    <a:pt x="6503" y="0"/>
                  </a:cubicBezTo>
                  <a:close/>
                </a:path>
              </a:pathLst>
            </a:custGeom>
            <a:solidFill>
              <a:srgbClr val="E7F0F7"/>
            </a:solidFill>
            <a:ln w="28575" cap="sq">
              <a:solidFill>
                <a:srgbClr val="83CBEB"/>
              </a:solidFill>
              <a:prstDash val="lgDash"/>
              <a:miter/>
            </a:ln>
          </p:spPr>
          <p:txBody>
            <a:bodyPr/>
            <a:lstStyle/>
            <a:p>
              <a:endParaRPr lang="en-US"/>
            </a:p>
          </p:txBody>
        </p:sp>
        <p:sp>
          <p:nvSpPr>
            <p:cNvPr id="7" name="TextBox 7"/>
            <p:cNvSpPr txBox="1"/>
            <p:nvPr/>
          </p:nvSpPr>
          <p:spPr>
            <a:xfrm>
              <a:off x="0" y="-114300"/>
              <a:ext cx="3449207" cy="763832"/>
            </a:xfrm>
            <a:prstGeom prst="rect">
              <a:avLst/>
            </a:prstGeom>
          </p:spPr>
          <p:txBody>
            <a:bodyPr lIns="50800" tIns="50800" rIns="50800" bIns="50800" rtlCol="0" anchor="ctr"/>
            <a:lstStyle/>
            <a:p>
              <a:pPr marL="600083" lvl="1" indent="-300041" algn="just" rtl="1">
                <a:lnSpc>
                  <a:spcPts val="4447"/>
                </a:lnSpc>
                <a:spcBef>
                  <a:spcPct val="0"/>
                </a:spcBef>
                <a:buFont typeface="Arial"/>
                <a:buChar char="•"/>
              </a:pPr>
              <a:endParaRPr/>
            </a:p>
          </p:txBody>
        </p:sp>
      </p:grpSp>
      <p:sp>
        <p:nvSpPr>
          <p:cNvPr id="8" name="Freeform 8"/>
          <p:cNvSpPr/>
          <p:nvPr/>
        </p:nvSpPr>
        <p:spPr>
          <a:xfrm>
            <a:off x="3954846" y="5550161"/>
            <a:ext cx="10378308" cy="3009709"/>
          </a:xfrm>
          <a:custGeom>
            <a:avLst/>
            <a:gdLst/>
            <a:ahLst/>
            <a:cxnLst/>
            <a:rect l="l" t="t" r="r" b="b"/>
            <a:pathLst>
              <a:path w="10378308" h="3009709">
                <a:moveTo>
                  <a:pt x="0" y="0"/>
                </a:moveTo>
                <a:lnTo>
                  <a:pt x="10378308" y="0"/>
                </a:lnTo>
                <a:lnTo>
                  <a:pt x="10378308" y="3009710"/>
                </a:lnTo>
                <a:lnTo>
                  <a:pt x="0" y="3009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10" name="TextBox 10"/>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10</a:t>
            </a:r>
          </a:p>
        </p:txBody>
      </p:sp>
      <p:sp>
        <p:nvSpPr>
          <p:cNvPr id="11" name="TextBox 11"/>
          <p:cNvSpPr txBox="1"/>
          <p:nvPr/>
        </p:nvSpPr>
        <p:spPr>
          <a:xfrm>
            <a:off x="9878753" y="946652"/>
            <a:ext cx="6534855" cy="678771"/>
          </a:xfrm>
          <a:prstGeom prst="rect">
            <a:avLst/>
          </a:prstGeom>
        </p:spPr>
        <p:txBody>
          <a:bodyPr lIns="0" tIns="0" rIns="0" bIns="0" rtlCol="0" anchor="t">
            <a:spAutoFit/>
          </a:bodyPr>
          <a:lstStyle/>
          <a:p>
            <a:pPr marL="0" lvl="0" indent="0" algn="ctr" rtl="1">
              <a:lnSpc>
                <a:spcPts val="5212"/>
              </a:lnSpc>
              <a:spcBef>
                <a:spcPct val="0"/>
              </a:spcBef>
            </a:pPr>
            <a:r>
              <a:rPr lang="ar-EG" sz="4059" u="none" strike="noStrike" spc="-18">
                <a:solidFill>
                  <a:srgbClr val="095277"/>
                </a:solidFill>
                <a:latin typeface="Almarai Bold"/>
                <a:ea typeface="Almarai Bold"/>
                <a:cs typeface="Almarai Bold"/>
                <a:sym typeface="Almarai Bold"/>
                <a:rtl/>
              </a:rPr>
              <a:t>أولا: التصنيف حسب السوق </a:t>
            </a:r>
          </a:p>
        </p:txBody>
      </p:sp>
      <p:sp>
        <p:nvSpPr>
          <p:cNvPr id="12" name="TextBox 12"/>
          <p:cNvSpPr txBox="1"/>
          <p:nvPr/>
        </p:nvSpPr>
        <p:spPr>
          <a:xfrm>
            <a:off x="9598694" y="2497758"/>
            <a:ext cx="6490246" cy="2025506"/>
          </a:xfrm>
          <a:prstGeom prst="rect">
            <a:avLst/>
          </a:prstGeom>
        </p:spPr>
        <p:txBody>
          <a:bodyPr lIns="0" tIns="0" rIns="0" bIns="0" rtlCol="0" anchor="t">
            <a:spAutoFit/>
          </a:bodyPr>
          <a:lstStyle/>
          <a:p>
            <a:pPr algn="just" rtl="1">
              <a:lnSpc>
                <a:spcPts val="5341"/>
              </a:lnSpc>
            </a:pPr>
            <a:r>
              <a:rPr lang="en-US" sz="3179">
                <a:solidFill>
                  <a:srgbClr val="000000"/>
                </a:solidFill>
                <a:latin typeface="Almarai Bold"/>
                <a:ea typeface="Almarai Bold"/>
                <a:cs typeface="Almarai Bold"/>
                <a:sym typeface="Almarai Bold"/>
              </a:rPr>
              <a:t>1</a:t>
            </a:r>
            <a:r>
              <a:rPr lang="ar-EG" sz="3179">
                <a:solidFill>
                  <a:srgbClr val="000000"/>
                </a:solidFill>
                <a:latin typeface="Almarai Bold"/>
                <a:ea typeface="Almarai Bold"/>
                <a:cs typeface="Almarai Bold"/>
                <a:sym typeface="Almarai Bold"/>
                <a:rtl/>
              </a:rPr>
              <a:t>. فرق الحوار</a:t>
            </a:r>
          </a:p>
          <a:p>
            <a:pPr algn="just" rtl="1">
              <a:lnSpc>
                <a:spcPts val="5341"/>
              </a:lnSpc>
            </a:pPr>
            <a:r>
              <a:rPr lang="en-US" sz="3179">
                <a:solidFill>
                  <a:srgbClr val="000000"/>
                </a:solidFill>
                <a:latin typeface="Almarai Bold"/>
                <a:ea typeface="Almarai Bold"/>
                <a:cs typeface="Almarai Bold"/>
                <a:sym typeface="Almarai Bold"/>
              </a:rPr>
              <a:t>2</a:t>
            </a:r>
            <a:r>
              <a:rPr lang="ar-EG" sz="3179">
                <a:solidFill>
                  <a:srgbClr val="000000"/>
                </a:solidFill>
                <a:latin typeface="Almarai Bold"/>
                <a:ea typeface="Almarai Bold"/>
                <a:cs typeface="Almarai Bold"/>
                <a:sym typeface="Almarai Bold"/>
                <a:rtl/>
              </a:rPr>
              <a:t>. تحليل انتقادات واقتراحات العملاء </a:t>
            </a:r>
          </a:p>
          <a:p>
            <a:pPr algn="just" rtl="1">
              <a:lnSpc>
                <a:spcPts val="5341"/>
              </a:lnSpc>
            </a:pPr>
            <a:r>
              <a:rPr lang="en-US" sz="3179">
                <a:solidFill>
                  <a:srgbClr val="000000"/>
                </a:solidFill>
                <a:latin typeface="Almarai Bold"/>
                <a:ea typeface="Almarai Bold"/>
                <a:cs typeface="Almarai Bold"/>
                <a:sym typeface="Almarai Bold"/>
              </a:rPr>
              <a:t>3</a:t>
            </a:r>
            <a:r>
              <a:rPr lang="ar-EG" sz="3179">
                <a:solidFill>
                  <a:srgbClr val="000000"/>
                </a:solidFill>
                <a:latin typeface="Almarai Bold"/>
                <a:ea typeface="Almarai Bold"/>
                <a:cs typeface="Almarai Bold"/>
                <a:sym typeface="Almarai Bold"/>
                <a:rtl/>
              </a:rPr>
              <a:t>.</a:t>
            </a:r>
            <a:r>
              <a:rPr lang="ar-EG" sz="3179">
                <a:solidFill>
                  <a:srgbClr val="000000"/>
                </a:solidFill>
                <a:latin typeface="Almarai"/>
                <a:ea typeface="Almarai"/>
                <a:cs typeface="Almarai"/>
                <a:sym typeface="Almarai"/>
                <a:rtl/>
              </a:rPr>
              <a:t> </a:t>
            </a:r>
            <a:r>
              <a:rPr lang="ar-EG" sz="3179">
                <a:solidFill>
                  <a:srgbClr val="000000"/>
                </a:solidFill>
                <a:latin typeface="Almarai Bold"/>
                <a:ea typeface="Almarai Bold"/>
                <a:cs typeface="Almarai Bold"/>
                <a:sym typeface="Almarai Bold"/>
                <a:rtl/>
              </a:rPr>
              <a:t>المسوحات والاستقصاء</a:t>
            </a:r>
          </a:p>
        </p:txBody>
      </p:sp>
      <p:sp>
        <p:nvSpPr>
          <p:cNvPr id="13" name="TextBox 13"/>
          <p:cNvSpPr txBox="1"/>
          <p:nvPr/>
        </p:nvSpPr>
        <p:spPr>
          <a:xfrm>
            <a:off x="1396710" y="2497758"/>
            <a:ext cx="6490246" cy="1339706"/>
          </a:xfrm>
          <a:prstGeom prst="rect">
            <a:avLst/>
          </a:prstGeom>
        </p:spPr>
        <p:txBody>
          <a:bodyPr lIns="0" tIns="0" rIns="0" bIns="0" rtlCol="0" anchor="t">
            <a:spAutoFit/>
          </a:bodyPr>
          <a:lstStyle/>
          <a:p>
            <a:pPr algn="just" rtl="1">
              <a:lnSpc>
                <a:spcPts val="5341"/>
              </a:lnSpc>
            </a:pPr>
            <a:r>
              <a:rPr lang="ar-EG" sz="3179">
                <a:solidFill>
                  <a:srgbClr val="000000"/>
                </a:solidFill>
                <a:latin typeface="Almarai Bold"/>
                <a:ea typeface="Almarai Bold"/>
                <a:cs typeface="Almarai Bold"/>
                <a:sym typeface="Almarai Bold"/>
                <a:rtl/>
              </a:rPr>
              <a:t> </a:t>
            </a:r>
            <a:r>
              <a:rPr lang="en-US" sz="3179">
                <a:solidFill>
                  <a:srgbClr val="000000"/>
                </a:solidFill>
                <a:latin typeface="Almarai Bold"/>
                <a:ea typeface="Almarai Bold"/>
                <a:cs typeface="Almarai Bold"/>
                <a:sym typeface="Almarai Bold"/>
              </a:rPr>
              <a:t>4</a:t>
            </a:r>
            <a:r>
              <a:rPr lang="ar-EG" sz="3179">
                <a:solidFill>
                  <a:srgbClr val="000000"/>
                </a:solidFill>
                <a:latin typeface="Almarai Bold"/>
                <a:ea typeface="Almarai Bold"/>
                <a:cs typeface="Almarai Bold"/>
                <a:sym typeface="Almarai Bold"/>
                <a:rtl/>
              </a:rPr>
              <a:t>. تحليل المنافسين</a:t>
            </a:r>
          </a:p>
          <a:p>
            <a:pPr algn="just" rtl="1">
              <a:lnSpc>
                <a:spcPts val="5341"/>
              </a:lnSpc>
            </a:pPr>
            <a:r>
              <a:rPr lang="en-US" sz="3179">
                <a:solidFill>
                  <a:srgbClr val="000000"/>
                </a:solidFill>
                <a:latin typeface="Almarai Bold"/>
                <a:ea typeface="Almarai Bold"/>
                <a:cs typeface="Almarai Bold"/>
                <a:sym typeface="Almarai Bold"/>
              </a:rPr>
              <a:t>5</a:t>
            </a:r>
            <a:r>
              <a:rPr lang="ar-EG" sz="3179">
                <a:solidFill>
                  <a:srgbClr val="000000"/>
                </a:solidFill>
                <a:latin typeface="Almarai Bold"/>
                <a:ea typeface="Almarai Bold"/>
                <a:cs typeface="Almarai Bold"/>
                <a:sym typeface="Almarai Bold"/>
                <a:rtl/>
              </a:rPr>
              <a:t>.</a:t>
            </a:r>
            <a:r>
              <a:rPr lang="ar-EG" sz="3179">
                <a:solidFill>
                  <a:srgbClr val="000000"/>
                </a:solidFill>
                <a:latin typeface="Almarai"/>
                <a:ea typeface="Almarai"/>
                <a:cs typeface="Almarai"/>
                <a:sym typeface="Almarai"/>
                <a:rtl/>
              </a:rPr>
              <a:t> </a:t>
            </a:r>
            <a:r>
              <a:rPr lang="ar-EG" sz="3179">
                <a:solidFill>
                  <a:srgbClr val="000000"/>
                </a:solidFill>
                <a:latin typeface="Almarai Bold"/>
                <a:ea typeface="Almarai Bold"/>
                <a:cs typeface="Almarai Bold"/>
                <a:sym typeface="Almarai Bold"/>
                <a:rtl/>
              </a:rPr>
              <a:t>تحليل رحلة العميل</a:t>
            </a:r>
          </a:p>
        </p:txBody>
      </p:sp>
      <p:sp>
        <p:nvSpPr>
          <p:cNvPr id="14" name="TextBox 14"/>
          <p:cNvSpPr txBox="1"/>
          <p:nvPr/>
        </p:nvSpPr>
        <p:spPr>
          <a:xfrm>
            <a:off x="13007340" y="5926766"/>
            <a:ext cx="1530458" cy="679815"/>
          </a:xfrm>
          <a:prstGeom prst="rect">
            <a:avLst/>
          </a:prstGeom>
        </p:spPr>
        <p:txBody>
          <a:bodyPr lIns="0" tIns="0" rIns="0" bIns="0" rtlCol="0" anchor="t">
            <a:spAutoFit/>
          </a:bodyPr>
          <a:lstStyle/>
          <a:p>
            <a:pPr algn="just" rtl="1">
              <a:lnSpc>
                <a:spcPts val="5677"/>
              </a:lnSpc>
            </a:pPr>
            <a:r>
              <a:rPr lang="ar-EG" sz="3379">
                <a:solidFill>
                  <a:srgbClr val="084C61"/>
                </a:solidFill>
                <a:latin typeface="Almarai Bold"/>
                <a:ea typeface="Almarai Bold"/>
                <a:cs typeface="Almarai Bold"/>
                <a:sym typeface="Almarai Bold"/>
                <a:rtl/>
              </a:rPr>
              <a:t>الولاء</a:t>
            </a:r>
          </a:p>
        </p:txBody>
      </p:sp>
      <p:sp>
        <p:nvSpPr>
          <p:cNvPr id="15" name="TextBox 15"/>
          <p:cNvSpPr txBox="1"/>
          <p:nvPr/>
        </p:nvSpPr>
        <p:spPr>
          <a:xfrm>
            <a:off x="10389416" y="8436046"/>
            <a:ext cx="2311527" cy="679815"/>
          </a:xfrm>
          <a:prstGeom prst="rect">
            <a:avLst/>
          </a:prstGeom>
        </p:spPr>
        <p:txBody>
          <a:bodyPr lIns="0" tIns="0" rIns="0" bIns="0" rtlCol="0" anchor="t">
            <a:spAutoFit/>
          </a:bodyPr>
          <a:lstStyle/>
          <a:p>
            <a:pPr algn="just" rtl="1">
              <a:lnSpc>
                <a:spcPts val="5677"/>
              </a:lnSpc>
            </a:pPr>
            <a:r>
              <a:rPr lang="ar-EG" sz="3379">
                <a:solidFill>
                  <a:srgbClr val="084C61"/>
                </a:solidFill>
                <a:latin typeface="Almarai Bold"/>
                <a:ea typeface="Almarai Bold"/>
                <a:cs typeface="Almarai Bold"/>
                <a:sym typeface="Almarai Bold"/>
                <a:rtl/>
              </a:rPr>
              <a:t>تكرار الشراء</a:t>
            </a:r>
          </a:p>
        </p:txBody>
      </p:sp>
      <p:sp>
        <p:nvSpPr>
          <p:cNvPr id="16" name="TextBox 16"/>
          <p:cNvSpPr txBox="1"/>
          <p:nvPr/>
        </p:nvSpPr>
        <p:spPr>
          <a:xfrm>
            <a:off x="7315742" y="4752454"/>
            <a:ext cx="2311527" cy="679815"/>
          </a:xfrm>
          <a:prstGeom prst="rect">
            <a:avLst/>
          </a:prstGeom>
        </p:spPr>
        <p:txBody>
          <a:bodyPr lIns="0" tIns="0" rIns="0" bIns="0" rtlCol="0" anchor="t">
            <a:spAutoFit/>
          </a:bodyPr>
          <a:lstStyle/>
          <a:p>
            <a:pPr algn="just" rtl="1">
              <a:lnSpc>
                <a:spcPts val="5677"/>
              </a:lnSpc>
            </a:pPr>
            <a:r>
              <a:rPr lang="ar-EG" sz="3379">
                <a:solidFill>
                  <a:srgbClr val="084C61"/>
                </a:solidFill>
                <a:latin typeface="Almarai Bold"/>
                <a:ea typeface="Almarai Bold"/>
                <a:cs typeface="Almarai Bold"/>
                <a:sym typeface="Almarai Bold"/>
                <a:rtl/>
              </a:rPr>
              <a:t>الشراء</a:t>
            </a:r>
          </a:p>
        </p:txBody>
      </p:sp>
      <p:sp>
        <p:nvSpPr>
          <p:cNvPr id="17" name="TextBox 17"/>
          <p:cNvSpPr txBox="1"/>
          <p:nvPr/>
        </p:nvSpPr>
        <p:spPr>
          <a:xfrm>
            <a:off x="5004215" y="8397946"/>
            <a:ext cx="2311527" cy="679815"/>
          </a:xfrm>
          <a:prstGeom prst="rect">
            <a:avLst/>
          </a:prstGeom>
        </p:spPr>
        <p:txBody>
          <a:bodyPr lIns="0" tIns="0" rIns="0" bIns="0" rtlCol="0" anchor="t">
            <a:spAutoFit/>
          </a:bodyPr>
          <a:lstStyle/>
          <a:p>
            <a:pPr algn="just" rtl="1">
              <a:lnSpc>
                <a:spcPts val="5677"/>
              </a:lnSpc>
            </a:pPr>
            <a:r>
              <a:rPr lang="ar-EG" sz="3379">
                <a:solidFill>
                  <a:srgbClr val="084C61"/>
                </a:solidFill>
                <a:latin typeface="Almarai Bold"/>
                <a:ea typeface="Almarai Bold"/>
                <a:cs typeface="Almarai Bold"/>
                <a:sym typeface="Almarai Bold"/>
                <a:rtl/>
              </a:rPr>
              <a:t>الاهتمام</a:t>
            </a:r>
          </a:p>
        </p:txBody>
      </p:sp>
      <p:sp>
        <p:nvSpPr>
          <p:cNvPr id="18" name="TextBox 18"/>
          <p:cNvSpPr txBox="1"/>
          <p:nvPr/>
        </p:nvSpPr>
        <p:spPr>
          <a:xfrm>
            <a:off x="2330306" y="5926766"/>
            <a:ext cx="2311527" cy="679815"/>
          </a:xfrm>
          <a:prstGeom prst="rect">
            <a:avLst/>
          </a:prstGeom>
        </p:spPr>
        <p:txBody>
          <a:bodyPr lIns="0" tIns="0" rIns="0" bIns="0" rtlCol="0" anchor="t">
            <a:spAutoFit/>
          </a:bodyPr>
          <a:lstStyle/>
          <a:p>
            <a:pPr algn="just" rtl="1">
              <a:lnSpc>
                <a:spcPts val="5677"/>
              </a:lnSpc>
            </a:pPr>
            <a:r>
              <a:rPr lang="ar-EG" sz="3379">
                <a:solidFill>
                  <a:srgbClr val="084C61"/>
                </a:solidFill>
                <a:latin typeface="Almarai Bold"/>
                <a:ea typeface="Almarai Bold"/>
                <a:cs typeface="Almarai Bold"/>
                <a:sym typeface="Almarai Bold"/>
                <a:rtl/>
              </a:rPr>
              <a:t>الوعي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4414316"/>
            <a:ext cx="17545338" cy="5724166"/>
          </a:xfrm>
          <a:custGeom>
            <a:avLst/>
            <a:gdLst/>
            <a:ahLst/>
            <a:cxnLst/>
            <a:rect l="l" t="t" r="r" b="b"/>
            <a:pathLst>
              <a:path w="17545338" h="5724166">
                <a:moveTo>
                  <a:pt x="0" y="0"/>
                </a:moveTo>
                <a:lnTo>
                  <a:pt x="17545338" y="0"/>
                </a:lnTo>
                <a:lnTo>
                  <a:pt x="17545338" y="5724166"/>
                </a:lnTo>
                <a:lnTo>
                  <a:pt x="0" y="5724166"/>
                </a:lnTo>
                <a:lnTo>
                  <a:pt x="0" y="0"/>
                </a:lnTo>
                <a:close/>
              </a:path>
            </a:pathLst>
          </a:custGeom>
          <a:blipFill>
            <a:blip r:embed="rId2">
              <a:alphaModFix amt="23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863" y="0"/>
            <a:ext cx="2791694" cy="3747240"/>
          </a:xfrm>
          <a:custGeom>
            <a:avLst/>
            <a:gdLst/>
            <a:ahLst/>
            <a:cxnLst/>
            <a:rect l="l" t="t" r="r" b="b"/>
            <a:pathLst>
              <a:path w="2791694" h="3747240">
                <a:moveTo>
                  <a:pt x="0" y="0"/>
                </a:moveTo>
                <a:lnTo>
                  <a:pt x="2791694" y="0"/>
                </a:lnTo>
                <a:lnTo>
                  <a:pt x="2791694" y="3747240"/>
                </a:lnTo>
                <a:lnTo>
                  <a:pt x="0" y="3747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2438017" y="3747240"/>
            <a:ext cx="13820982" cy="3334312"/>
          </a:xfrm>
          <a:custGeom>
            <a:avLst/>
            <a:gdLst/>
            <a:ahLst/>
            <a:cxnLst/>
            <a:rect l="l" t="t" r="r" b="b"/>
            <a:pathLst>
              <a:path w="13820982" h="3334312">
                <a:moveTo>
                  <a:pt x="0" y="0"/>
                </a:moveTo>
                <a:lnTo>
                  <a:pt x="13820982" y="0"/>
                </a:lnTo>
                <a:lnTo>
                  <a:pt x="13820982" y="3334312"/>
                </a:lnTo>
                <a:lnTo>
                  <a:pt x="0" y="33343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TextBox 6"/>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11</a:t>
            </a:r>
          </a:p>
        </p:txBody>
      </p:sp>
      <p:sp>
        <p:nvSpPr>
          <p:cNvPr id="8" name="TextBox 8"/>
          <p:cNvSpPr txBox="1"/>
          <p:nvPr/>
        </p:nvSpPr>
        <p:spPr>
          <a:xfrm>
            <a:off x="11435011" y="692768"/>
            <a:ext cx="4494898" cy="1196065"/>
          </a:xfrm>
          <a:prstGeom prst="rect">
            <a:avLst/>
          </a:prstGeom>
        </p:spPr>
        <p:txBody>
          <a:bodyPr lIns="0" tIns="0" rIns="0" bIns="0" rtlCol="0" anchor="t">
            <a:spAutoFit/>
          </a:bodyPr>
          <a:lstStyle/>
          <a:p>
            <a:pPr marL="0" lvl="0" indent="0" algn="ctr" rtl="1">
              <a:lnSpc>
                <a:spcPts val="4678"/>
              </a:lnSpc>
              <a:spcBef>
                <a:spcPct val="0"/>
              </a:spcBef>
            </a:pPr>
            <a:r>
              <a:rPr lang="ar-EG" sz="3643" u="none" strike="noStrike" spc="-16">
                <a:solidFill>
                  <a:srgbClr val="095277"/>
                </a:solidFill>
                <a:latin typeface="Almarai Bold"/>
                <a:ea typeface="Almarai Bold"/>
                <a:cs typeface="Almarai Bold"/>
                <a:sym typeface="Almarai Bold"/>
                <a:rtl/>
              </a:rPr>
              <a:t>ثانيًا: تصنيف الطرق حسب الخبراء </a:t>
            </a:r>
          </a:p>
        </p:txBody>
      </p:sp>
      <p:sp>
        <p:nvSpPr>
          <p:cNvPr id="9" name="TextBox 9"/>
          <p:cNvSpPr txBox="1"/>
          <p:nvPr/>
        </p:nvSpPr>
        <p:spPr>
          <a:xfrm>
            <a:off x="11501686" y="2553378"/>
            <a:ext cx="2507658" cy="1058611"/>
          </a:xfrm>
          <a:prstGeom prst="rect">
            <a:avLst/>
          </a:prstGeom>
        </p:spPr>
        <p:txBody>
          <a:bodyPr lIns="0" tIns="0" rIns="0" bIns="0" rtlCol="0" anchor="t">
            <a:spAutoFit/>
          </a:bodyPr>
          <a:lstStyle/>
          <a:p>
            <a:pPr marL="0" lvl="1" indent="0" algn="ctr" rtl="1">
              <a:lnSpc>
                <a:spcPts val="4223"/>
              </a:lnSpc>
              <a:spcBef>
                <a:spcPct val="0"/>
              </a:spcBef>
            </a:pPr>
            <a:r>
              <a:rPr lang="en-US" sz="2639">
                <a:solidFill>
                  <a:srgbClr val="000000"/>
                </a:solidFill>
                <a:latin typeface="Almarai Bold"/>
                <a:ea typeface="Almarai Bold"/>
                <a:cs typeface="Almarai Bold"/>
                <a:sym typeface="Almarai Bold"/>
              </a:rPr>
              <a:t>1</a:t>
            </a:r>
            <a:r>
              <a:rPr lang="ar-EG" sz="2639">
                <a:solidFill>
                  <a:srgbClr val="000000"/>
                </a:solidFill>
                <a:latin typeface="Almarai Bold"/>
                <a:ea typeface="Almarai Bold"/>
                <a:cs typeface="Almarai Bold"/>
                <a:sym typeface="Almarai Bold"/>
                <a:rtl/>
              </a:rPr>
              <a:t>- العصف الذهني (</a:t>
            </a:r>
            <a:r>
              <a:rPr lang="en-US" sz="2639">
                <a:solidFill>
                  <a:srgbClr val="000000"/>
                </a:solidFill>
                <a:latin typeface="Almarai Bold"/>
                <a:ea typeface="Almarai Bold"/>
                <a:cs typeface="Almarai Bold"/>
                <a:sym typeface="Almarai Bold"/>
              </a:rPr>
              <a:t>Brainstorming</a:t>
            </a:r>
            <a:r>
              <a:rPr lang="ar-EG" sz="2639">
                <a:solidFill>
                  <a:srgbClr val="000000"/>
                </a:solidFill>
                <a:latin typeface="Almarai Bold"/>
                <a:ea typeface="Almarai Bold"/>
                <a:cs typeface="Almarai Bold"/>
                <a:sym typeface="Almarai Bold"/>
                <a:rtl/>
              </a:rPr>
              <a:t>)</a:t>
            </a:r>
          </a:p>
        </p:txBody>
      </p:sp>
      <p:sp>
        <p:nvSpPr>
          <p:cNvPr id="10" name="TextBox 10"/>
          <p:cNvSpPr txBox="1"/>
          <p:nvPr/>
        </p:nvSpPr>
        <p:spPr>
          <a:xfrm>
            <a:off x="8094679" y="2553378"/>
            <a:ext cx="2507658" cy="1058611"/>
          </a:xfrm>
          <a:prstGeom prst="rect">
            <a:avLst/>
          </a:prstGeom>
        </p:spPr>
        <p:txBody>
          <a:bodyPr lIns="0" tIns="0" rIns="0" bIns="0" rtlCol="0" anchor="t">
            <a:spAutoFit/>
          </a:bodyPr>
          <a:lstStyle/>
          <a:p>
            <a:pPr marL="0" lvl="1" indent="0" algn="ctr" rtl="1">
              <a:lnSpc>
                <a:spcPts val="4223"/>
              </a:lnSpc>
              <a:spcBef>
                <a:spcPct val="0"/>
              </a:spcBef>
            </a:pPr>
            <a:r>
              <a:rPr lang="en-US" sz="2639">
                <a:solidFill>
                  <a:srgbClr val="000000"/>
                </a:solidFill>
                <a:latin typeface="Almarai Bold"/>
                <a:ea typeface="Almarai Bold"/>
                <a:cs typeface="Almarai Bold"/>
                <a:sym typeface="Almarai Bold"/>
              </a:rPr>
              <a:t>2</a:t>
            </a:r>
            <a:r>
              <a:rPr lang="ar-EG" sz="2639">
                <a:solidFill>
                  <a:srgbClr val="000000"/>
                </a:solidFill>
                <a:latin typeface="Almarai Bold"/>
                <a:ea typeface="Almarai Bold"/>
                <a:cs typeface="Almarai Bold"/>
                <a:sym typeface="Almarai Bold"/>
                <a:rtl/>
              </a:rPr>
              <a:t> .منهجية التآزر (</a:t>
            </a:r>
            <a:r>
              <a:rPr lang="en-US" sz="2639">
                <a:solidFill>
                  <a:srgbClr val="000000"/>
                </a:solidFill>
                <a:latin typeface="Almarai Bold"/>
                <a:ea typeface="Almarai Bold"/>
                <a:cs typeface="Almarai Bold"/>
                <a:sym typeface="Almarai Bold"/>
              </a:rPr>
              <a:t>Synectics</a:t>
            </a:r>
            <a:r>
              <a:rPr lang="ar-EG" sz="2639">
                <a:solidFill>
                  <a:srgbClr val="000000"/>
                </a:solidFill>
                <a:latin typeface="Almarai Bold"/>
                <a:ea typeface="Almarai Bold"/>
                <a:cs typeface="Almarai Bold"/>
                <a:sym typeface="Almarai Bold"/>
                <a:rtl/>
              </a:rPr>
              <a:t>)</a:t>
            </a:r>
          </a:p>
        </p:txBody>
      </p:sp>
      <p:sp>
        <p:nvSpPr>
          <p:cNvPr id="11" name="TextBox 11"/>
          <p:cNvSpPr txBox="1"/>
          <p:nvPr/>
        </p:nvSpPr>
        <p:spPr>
          <a:xfrm>
            <a:off x="4476067" y="2553378"/>
            <a:ext cx="2507658" cy="1058611"/>
          </a:xfrm>
          <a:prstGeom prst="rect">
            <a:avLst/>
          </a:prstGeom>
        </p:spPr>
        <p:txBody>
          <a:bodyPr lIns="0" tIns="0" rIns="0" bIns="0" rtlCol="0" anchor="t">
            <a:spAutoFit/>
          </a:bodyPr>
          <a:lstStyle/>
          <a:p>
            <a:pPr marL="0" lvl="1" indent="0" algn="ctr" rtl="1">
              <a:lnSpc>
                <a:spcPts val="4223"/>
              </a:lnSpc>
              <a:spcBef>
                <a:spcPct val="0"/>
              </a:spcBef>
            </a:pPr>
            <a:r>
              <a:rPr lang="en-US" sz="2639">
                <a:solidFill>
                  <a:srgbClr val="000000"/>
                </a:solidFill>
                <a:latin typeface="Almarai Bold"/>
                <a:ea typeface="Almarai Bold"/>
                <a:cs typeface="Almarai Bold"/>
                <a:sym typeface="Almarai Bold"/>
              </a:rPr>
              <a:t>3</a:t>
            </a:r>
            <a:r>
              <a:rPr lang="ar-EG" sz="2639">
                <a:solidFill>
                  <a:srgbClr val="000000"/>
                </a:solidFill>
                <a:latin typeface="Almarai Bold"/>
                <a:ea typeface="Almarai Bold"/>
                <a:cs typeface="Almarai Bold"/>
                <a:sym typeface="Almarai Bold"/>
                <a:rtl/>
              </a:rPr>
              <a:t> .نظام "علبة الأفكار"</a:t>
            </a:r>
          </a:p>
        </p:txBody>
      </p:sp>
      <p:sp>
        <p:nvSpPr>
          <p:cNvPr id="12" name="TextBox 12"/>
          <p:cNvSpPr txBox="1"/>
          <p:nvPr/>
        </p:nvSpPr>
        <p:spPr>
          <a:xfrm>
            <a:off x="13201168" y="7100602"/>
            <a:ext cx="2507658" cy="1058611"/>
          </a:xfrm>
          <a:prstGeom prst="rect">
            <a:avLst/>
          </a:prstGeom>
        </p:spPr>
        <p:txBody>
          <a:bodyPr lIns="0" tIns="0" rIns="0" bIns="0" rtlCol="0" anchor="t">
            <a:spAutoFit/>
          </a:bodyPr>
          <a:lstStyle/>
          <a:p>
            <a:pPr marL="0" lvl="1" indent="0" algn="ctr" rtl="1">
              <a:lnSpc>
                <a:spcPts val="4223"/>
              </a:lnSpc>
              <a:spcBef>
                <a:spcPct val="0"/>
              </a:spcBef>
            </a:pPr>
            <a:r>
              <a:rPr lang="en-US" sz="2639">
                <a:solidFill>
                  <a:srgbClr val="000000"/>
                </a:solidFill>
                <a:latin typeface="Almarai Bold"/>
                <a:ea typeface="Almarai Bold"/>
                <a:cs typeface="Almarai Bold"/>
                <a:sym typeface="Almarai Bold"/>
              </a:rPr>
              <a:t>4</a:t>
            </a:r>
            <a:r>
              <a:rPr lang="ar-EG" sz="2639">
                <a:solidFill>
                  <a:srgbClr val="000000"/>
                </a:solidFill>
                <a:latin typeface="Almarai Bold"/>
                <a:ea typeface="Almarai Bold"/>
                <a:cs typeface="Almarai Bold"/>
                <a:sym typeface="Almarai Bold"/>
                <a:rtl/>
              </a:rPr>
              <a:t>. تتبع البيئة الخارجية</a:t>
            </a:r>
          </a:p>
        </p:txBody>
      </p:sp>
      <p:sp>
        <p:nvSpPr>
          <p:cNvPr id="13" name="TextBox 13"/>
          <p:cNvSpPr txBox="1"/>
          <p:nvPr/>
        </p:nvSpPr>
        <p:spPr>
          <a:xfrm>
            <a:off x="9878753" y="7100602"/>
            <a:ext cx="2507658" cy="1058611"/>
          </a:xfrm>
          <a:prstGeom prst="rect">
            <a:avLst/>
          </a:prstGeom>
        </p:spPr>
        <p:txBody>
          <a:bodyPr lIns="0" tIns="0" rIns="0" bIns="0" rtlCol="0" anchor="t">
            <a:spAutoFit/>
          </a:bodyPr>
          <a:lstStyle/>
          <a:p>
            <a:pPr marL="0" lvl="1" indent="0" algn="ctr" rtl="1">
              <a:lnSpc>
                <a:spcPts val="4223"/>
              </a:lnSpc>
              <a:spcBef>
                <a:spcPct val="0"/>
              </a:spcBef>
            </a:pPr>
            <a:r>
              <a:rPr lang="en-US" sz="2639" dirty="0">
                <a:solidFill>
                  <a:srgbClr val="000000"/>
                </a:solidFill>
                <a:latin typeface="Almarai Bold"/>
                <a:ea typeface="Almarai Bold"/>
                <a:cs typeface="Almarai Bold"/>
                <a:sym typeface="Almarai Bold"/>
              </a:rPr>
              <a:t>5</a:t>
            </a:r>
            <a:r>
              <a:rPr lang="ar-EG" sz="2639" dirty="0">
                <a:solidFill>
                  <a:srgbClr val="000000"/>
                </a:solidFill>
                <a:latin typeface="Almarai Bold"/>
                <a:ea typeface="Almarai Bold"/>
                <a:cs typeface="Almarai Bold"/>
                <a:sym typeface="Almarai Bold"/>
                <a:rtl/>
              </a:rPr>
              <a:t>. تقنية دلفي </a:t>
            </a:r>
            <a:r>
              <a:rPr lang="ar-SA" sz="2639" dirty="0">
                <a:solidFill>
                  <a:srgbClr val="000000"/>
                </a:solidFill>
                <a:latin typeface="Almarai Bold"/>
                <a:ea typeface="Almarai Bold"/>
                <a:cs typeface="Almarai Bold"/>
                <a:sym typeface="Almarai Bold"/>
                <a:rtl/>
              </a:rPr>
              <a:t>(</a:t>
            </a:r>
            <a:r>
              <a:rPr lang="en-US" sz="2639" dirty="0">
                <a:solidFill>
                  <a:srgbClr val="000000"/>
                </a:solidFill>
                <a:latin typeface="Almarai Bold"/>
                <a:ea typeface="Almarai Bold"/>
                <a:cs typeface="Almarai Bold"/>
                <a:sym typeface="Almarai Bold"/>
              </a:rPr>
              <a:t>Delphi method</a:t>
            </a:r>
            <a:r>
              <a:rPr lang="ar-EG" sz="2639" dirty="0">
                <a:solidFill>
                  <a:srgbClr val="000000"/>
                </a:solidFill>
                <a:latin typeface="Almarai Bold"/>
                <a:ea typeface="Almarai Bold"/>
                <a:cs typeface="Almarai Bold"/>
                <a:sym typeface="Almarai Bold"/>
                <a:rtl/>
              </a:rPr>
              <a:t>)‏</a:t>
            </a:r>
          </a:p>
        </p:txBody>
      </p:sp>
      <p:sp>
        <p:nvSpPr>
          <p:cNvPr id="14" name="TextBox 14"/>
          <p:cNvSpPr txBox="1"/>
          <p:nvPr/>
        </p:nvSpPr>
        <p:spPr>
          <a:xfrm>
            <a:off x="6356833" y="7100602"/>
            <a:ext cx="2507658" cy="1058611"/>
          </a:xfrm>
          <a:prstGeom prst="rect">
            <a:avLst/>
          </a:prstGeom>
        </p:spPr>
        <p:txBody>
          <a:bodyPr lIns="0" tIns="0" rIns="0" bIns="0" rtlCol="0" anchor="t">
            <a:spAutoFit/>
          </a:bodyPr>
          <a:lstStyle/>
          <a:p>
            <a:pPr marL="0" lvl="1" indent="0" algn="ctr" rtl="1">
              <a:lnSpc>
                <a:spcPts val="4223"/>
              </a:lnSpc>
              <a:spcBef>
                <a:spcPct val="0"/>
              </a:spcBef>
            </a:pPr>
            <a:r>
              <a:rPr lang="en-US" sz="2639">
                <a:solidFill>
                  <a:srgbClr val="000000"/>
                </a:solidFill>
                <a:latin typeface="Almarai Bold"/>
                <a:ea typeface="Almarai Bold"/>
                <a:cs typeface="Almarai Bold"/>
                <a:sym typeface="Almarai Bold"/>
              </a:rPr>
              <a:t>6</a:t>
            </a:r>
            <a:r>
              <a:rPr lang="ar-EG" sz="2639">
                <a:solidFill>
                  <a:srgbClr val="000000"/>
                </a:solidFill>
                <a:latin typeface="Almarai Bold"/>
                <a:ea typeface="Almarai Bold"/>
                <a:cs typeface="Almarai Bold"/>
                <a:sym typeface="Almarai Bold"/>
                <a:rtl/>
              </a:rPr>
              <a:t>. المحاكاة (</a:t>
            </a:r>
            <a:r>
              <a:rPr lang="en-US" sz="2639">
                <a:solidFill>
                  <a:srgbClr val="000000"/>
                </a:solidFill>
                <a:latin typeface="Almarai Bold"/>
                <a:ea typeface="Almarai Bold"/>
                <a:cs typeface="Almarai Bold"/>
                <a:sym typeface="Almarai Bold"/>
              </a:rPr>
              <a:t>Simulation</a:t>
            </a:r>
            <a:r>
              <a:rPr lang="ar-EG" sz="2639">
                <a:solidFill>
                  <a:srgbClr val="000000"/>
                </a:solidFill>
                <a:latin typeface="Almarai Bold"/>
                <a:ea typeface="Almarai Bold"/>
                <a:cs typeface="Almarai Bold"/>
                <a:sym typeface="Almarai Bold"/>
                <a:rtl/>
              </a:rPr>
              <a:t>)</a:t>
            </a:r>
          </a:p>
        </p:txBody>
      </p:sp>
      <p:sp>
        <p:nvSpPr>
          <p:cNvPr id="15" name="TextBox 15"/>
          <p:cNvSpPr txBox="1"/>
          <p:nvPr/>
        </p:nvSpPr>
        <p:spPr>
          <a:xfrm>
            <a:off x="2600344" y="7100602"/>
            <a:ext cx="2937339" cy="1058611"/>
          </a:xfrm>
          <a:prstGeom prst="rect">
            <a:avLst/>
          </a:prstGeom>
        </p:spPr>
        <p:txBody>
          <a:bodyPr lIns="0" tIns="0" rIns="0" bIns="0" rtlCol="0" anchor="t">
            <a:spAutoFit/>
          </a:bodyPr>
          <a:lstStyle/>
          <a:p>
            <a:pPr marL="0" lvl="1" indent="0" algn="ctr" rtl="1">
              <a:lnSpc>
                <a:spcPts val="4223"/>
              </a:lnSpc>
              <a:spcBef>
                <a:spcPct val="0"/>
              </a:spcBef>
            </a:pPr>
            <a:r>
              <a:rPr lang="en-US" sz="2639">
                <a:solidFill>
                  <a:srgbClr val="000000"/>
                </a:solidFill>
                <a:latin typeface="Almarai Bold"/>
                <a:ea typeface="Almarai Bold"/>
                <a:cs typeface="Almarai Bold"/>
                <a:sym typeface="Almarai Bold"/>
              </a:rPr>
              <a:t>7</a:t>
            </a:r>
            <a:r>
              <a:rPr lang="ar-EG" sz="2639">
                <a:solidFill>
                  <a:srgbClr val="000000"/>
                </a:solidFill>
                <a:latin typeface="Almarai Bold"/>
                <a:ea typeface="Almarai Bold"/>
                <a:cs typeface="Almarai Bold"/>
                <a:sym typeface="Almarai Bold"/>
                <a:rtl/>
              </a:rPr>
              <a:t>. حلقات الجودة (</a:t>
            </a:r>
            <a:r>
              <a:rPr lang="en-US" sz="2639">
                <a:solidFill>
                  <a:srgbClr val="000000"/>
                </a:solidFill>
                <a:latin typeface="Almarai Bold"/>
                <a:ea typeface="Almarai Bold"/>
                <a:cs typeface="Almarai Bold"/>
                <a:sym typeface="Almarai Bold"/>
              </a:rPr>
              <a:t>Quality Circles</a:t>
            </a:r>
            <a:r>
              <a:rPr lang="ar-EG" sz="2639">
                <a:solidFill>
                  <a:srgbClr val="000000"/>
                </a:solidFill>
                <a:latin typeface="Almarai Bold"/>
                <a:ea typeface="Almarai Bold"/>
                <a:cs typeface="Almarai Bold"/>
                <a:sym typeface="Almarai Bold"/>
                <a:rt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367284" y="2424073"/>
            <a:ext cx="15571976" cy="5012433"/>
            <a:chOff x="0" y="0"/>
            <a:chExt cx="4101261" cy="1320147"/>
          </a:xfrm>
        </p:grpSpPr>
        <p:sp>
          <p:nvSpPr>
            <p:cNvPr id="3" name="Freeform 3"/>
            <p:cNvSpPr/>
            <p:nvPr/>
          </p:nvSpPr>
          <p:spPr>
            <a:xfrm>
              <a:off x="0" y="0"/>
              <a:ext cx="4101261" cy="1320147"/>
            </a:xfrm>
            <a:custGeom>
              <a:avLst/>
              <a:gdLst/>
              <a:ahLst/>
              <a:cxnLst/>
              <a:rect l="l" t="t" r="r" b="b"/>
              <a:pathLst>
                <a:path w="4101261" h="1320147">
                  <a:moveTo>
                    <a:pt x="5469" y="0"/>
                  </a:moveTo>
                  <a:lnTo>
                    <a:pt x="4095792" y="0"/>
                  </a:lnTo>
                  <a:cubicBezTo>
                    <a:pt x="4097243" y="0"/>
                    <a:pt x="4098634" y="576"/>
                    <a:pt x="4099659" y="1602"/>
                  </a:cubicBezTo>
                  <a:cubicBezTo>
                    <a:pt x="4100685" y="2627"/>
                    <a:pt x="4101261" y="4018"/>
                    <a:pt x="4101261" y="5469"/>
                  </a:cubicBezTo>
                  <a:lnTo>
                    <a:pt x="4101261" y="1314678"/>
                  </a:lnTo>
                  <a:cubicBezTo>
                    <a:pt x="4101261" y="1316128"/>
                    <a:pt x="4100685" y="1317519"/>
                    <a:pt x="4099659" y="1318545"/>
                  </a:cubicBezTo>
                  <a:cubicBezTo>
                    <a:pt x="4098634" y="1319571"/>
                    <a:pt x="4097243" y="1320147"/>
                    <a:pt x="4095792" y="1320147"/>
                  </a:cubicBezTo>
                  <a:lnTo>
                    <a:pt x="5469" y="1320147"/>
                  </a:lnTo>
                  <a:cubicBezTo>
                    <a:pt x="4018" y="1320147"/>
                    <a:pt x="2627" y="1319571"/>
                    <a:pt x="1602" y="1318545"/>
                  </a:cubicBezTo>
                  <a:cubicBezTo>
                    <a:pt x="576" y="1317519"/>
                    <a:pt x="0" y="1316128"/>
                    <a:pt x="0" y="1314678"/>
                  </a:cubicBezTo>
                  <a:lnTo>
                    <a:pt x="0" y="5469"/>
                  </a:lnTo>
                  <a:cubicBezTo>
                    <a:pt x="0" y="4018"/>
                    <a:pt x="576" y="2627"/>
                    <a:pt x="1602" y="1602"/>
                  </a:cubicBezTo>
                  <a:cubicBezTo>
                    <a:pt x="2627" y="576"/>
                    <a:pt x="4018" y="0"/>
                    <a:pt x="5469"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114300"/>
              <a:ext cx="4101261" cy="1434447"/>
            </a:xfrm>
            <a:prstGeom prst="rect">
              <a:avLst/>
            </a:prstGeom>
          </p:spPr>
          <p:txBody>
            <a:bodyPr lIns="50800" tIns="50800" rIns="50800" bIns="50800" rtlCol="0" anchor="ctr"/>
            <a:lstStyle/>
            <a:p>
              <a:pPr marL="600083" lvl="1" indent="-300041" algn="just" rtl="1">
                <a:lnSpc>
                  <a:spcPts val="4447"/>
                </a:lnSpc>
                <a:spcBef>
                  <a:spcPct val="0"/>
                </a:spcBef>
                <a:buFont typeface="Arial"/>
                <a:buChar char="•"/>
              </a:pPr>
              <a:endParaRPr/>
            </a:p>
          </p:txBody>
        </p:sp>
      </p:grpSp>
      <p:sp>
        <p:nvSpPr>
          <p:cNvPr id="5" name="TextBox 5"/>
          <p:cNvSpPr txBox="1"/>
          <p:nvPr/>
        </p:nvSpPr>
        <p:spPr>
          <a:xfrm>
            <a:off x="1563963" y="2798707"/>
            <a:ext cx="15470547" cy="4377464"/>
          </a:xfrm>
          <a:prstGeom prst="rect">
            <a:avLst/>
          </a:prstGeom>
        </p:spPr>
        <p:txBody>
          <a:bodyPr lIns="0" tIns="0" rIns="0" bIns="0" rtlCol="0" anchor="t">
            <a:spAutoFit/>
          </a:bodyPr>
          <a:lstStyle/>
          <a:p>
            <a:pPr marL="664851" lvl="1" indent="-332426" algn="just" rtl="1">
              <a:lnSpc>
                <a:spcPts val="4927"/>
              </a:lnSpc>
              <a:spcBef>
                <a:spcPct val="0"/>
              </a:spcBef>
              <a:buFont typeface="Arial"/>
              <a:buChar char="•"/>
            </a:pPr>
            <a:r>
              <a:rPr lang="ar-EG" sz="3079" u="none" strike="noStrike">
                <a:solidFill>
                  <a:srgbClr val="000000"/>
                </a:solidFill>
                <a:latin typeface="Almarai Bold"/>
                <a:ea typeface="Almarai Bold"/>
                <a:cs typeface="Almarai Bold"/>
                <a:sym typeface="Almarai Bold"/>
                <a:rtl/>
              </a:rPr>
              <a:t>يعتبر نشاط البحث والتطوير الوسيلة الأساسية التي يمكن من خلالها التوصل إلى حل مشكلة محددة عن طريق التقصي الشامل والدقيق لجميع الشواهد التي تتصل بها، وبذلك فهو إضافة جديدة إلى حقل المعرفة من خلال اكتشاف حقائق جديدة باستخدام أساليب منهجية وموضوعية وبالتالي فانه القاعدة الأساس للانطلاق الاختراعات والابتكارات. </a:t>
            </a:r>
          </a:p>
          <a:p>
            <a:pPr marL="664851" lvl="1" indent="-332426" algn="just" rtl="1">
              <a:lnSpc>
                <a:spcPts val="4927"/>
              </a:lnSpc>
              <a:spcBef>
                <a:spcPct val="0"/>
              </a:spcBef>
              <a:buFont typeface="Arial"/>
              <a:buChar char="•"/>
            </a:pPr>
            <a:r>
              <a:rPr lang="ar-EG" sz="3079" u="none" strike="noStrike">
                <a:solidFill>
                  <a:srgbClr val="000000"/>
                </a:solidFill>
                <a:latin typeface="Almarai Bold"/>
                <a:ea typeface="Almarai Bold"/>
                <a:cs typeface="Almarai Bold"/>
                <a:sym typeface="Almarai Bold"/>
                <a:rtl/>
              </a:rPr>
              <a:t>والهدف المهم من البحث العلمي هو إيجاد الحلول للمشاكل التي تواجه المجتمع في شتى نواحي الحياة وابتكار الطرق والأدوات التي تعالج هذه المشاكل من خلال التقدم العلمي والتكنولوجي.</a:t>
            </a:r>
          </a:p>
        </p:txBody>
      </p:sp>
      <p:sp>
        <p:nvSpPr>
          <p:cNvPr id="6" name="TextBox 6"/>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7" name="TextBox 7"/>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12</a:t>
            </a:r>
          </a:p>
        </p:txBody>
      </p:sp>
      <p:sp>
        <p:nvSpPr>
          <p:cNvPr id="8" name="Freeform 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298023" y="691109"/>
            <a:ext cx="5934327" cy="1199383"/>
          </a:xfrm>
          <a:prstGeom prst="rect">
            <a:avLst/>
          </a:prstGeom>
        </p:spPr>
        <p:txBody>
          <a:bodyPr lIns="0" tIns="0" rIns="0" bIns="0" rtlCol="0" anchor="t">
            <a:spAutoFit/>
          </a:bodyPr>
          <a:lstStyle/>
          <a:p>
            <a:pPr marL="0" lvl="0" indent="0" algn="ctr" rtl="1">
              <a:lnSpc>
                <a:spcPts val="4678"/>
              </a:lnSpc>
              <a:spcBef>
                <a:spcPct val="0"/>
              </a:spcBef>
            </a:pPr>
            <a:r>
              <a:rPr lang="ar-EG" sz="3643" u="none" strike="noStrike" spc="-16">
                <a:solidFill>
                  <a:srgbClr val="095277"/>
                </a:solidFill>
                <a:latin typeface="Almarai Bold"/>
                <a:ea typeface="Almarai Bold"/>
                <a:cs typeface="Almarai Bold"/>
                <a:sym typeface="Almarai Bold"/>
                <a:rtl/>
              </a:rPr>
              <a:t>ثالثـا: تصنيف الطرق حسب نشاط البحث والتطوير </a:t>
            </a:r>
          </a:p>
        </p:txBody>
      </p:sp>
      <p:sp>
        <p:nvSpPr>
          <p:cNvPr id="10" name="Freeform 10"/>
          <p:cNvSpPr/>
          <p:nvPr/>
        </p:nvSpPr>
        <p:spPr>
          <a:xfrm>
            <a:off x="863" y="0"/>
            <a:ext cx="1686648" cy="2263957"/>
          </a:xfrm>
          <a:custGeom>
            <a:avLst/>
            <a:gdLst/>
            <a:ahLst/>
            <a:cxnLst/>
            <a:rect l="l" t="t" r="r" b="b"/>
            <a:pathLst>
              <a:path w="1686648" h="2263957">
                <a:moveTo>
                  <a:pt x="0" y="0"/>
                </a:moveTo>
                <a:lnTo>
                  <a:pt x="1686648" y="0"/>
                </a:lnTo>
                <a:lnTo>
                  <a:pt x="1686648" y="2263957"/>
                </a:lnTo>
                <a:lnTo>
                  <a:pt x="0" y="2263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334779" y="2090063"/>
            <a:ext cx="604481" cy="841993"/>
          </a:xfrm>
          <a:custGeom>
            <a:avLst/>
            <a:gdLst/>
            <a:ahLst/>
            <a:cxnLst/>
            <a:rect l="l" t="t" r="r" b="b"/>
            <a:pathLst>
              <a:path w="604481" h="841993">
                <a:moveTo>
                  <a:pt x="0" y="0"/>
                </a:moveTo>
                <a:lnTo>
                  <a:pt x="604481" y="0"/>
                </a:lnTo>
                <a:lnTo>
                  <a:pt x="604481" y="841994"/>
                </a:lnTo>
                <a:lnTo>
                  <a:pt x="0" y="841994"/>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64252" y="923925"/>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sp>
        <p:nvSpPr>
          <p:cNvPr id="3" name="Freeform 3"/>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259300" y="2070982"/>
            <a:ext cx="736821" cy="1026332"/>
          </a:xfrm>
          <a:custGeom>
            <a:avLst/>
            <a:gdLst/>
            <a:ahLst/>
            <a:cxnLst/>
            <a:rect l="l" t="t" r="r" b="b"/>
            <a:pathLst>
              <a:path w="736821" h="1026332">
                <a:moveTo>
                  <a:pt x="0" y="0"/>
                </a:moveTo>
                <a:lnTo>
                  <a:pt x="736821" y="0"/>
                </a:lnTo>
                <a:lnTo>
                  <a:pt x="736821" y="1026332"/>
                </a:lnTo>
                <a:lnTo>
                  <a:pt x="0" y="1026332"/>
                </a:lnTo>
                <a:lnTo>
                  <a:pt x="0" y="0"/>
                </a:lnTo>
                <a:close/>
              </a:path>
            </a:pathLst>
          </a:custGeom>
          <a:blipFill>
            <a:blip r:embed="rId6"/>
            <a:stretch>
              <a:fillRect/>
            </a:stretch>
          </a:blipFill>
        </p:spPr>
        <p:txBody>
          <a:bodyPr/>
          <a:lstStyle/>
          <a:p>
            <a:endParaRPr lang="en-US"/>
          </a:p>
        </p:txBody>
      </p:sp>
      <p:sp>
        <p:nvSpPr>
          <p:cNvPr id="6" name="Freeform 6"/>
          <p:cNvSpPr/>
          <p:nvPr/>
        </p:nvSpPr>
        <p:spPr>
          <a:xfrm>
            <a:off x="10687797" y="3133574"/>
            <a:ext cx="6424960" cy="6424960"/>
          </a:xfrm>
          <a:custGeom>
            <a:avLst/>
            <a:gdLst/>
            <a:ahLst/>
            <a:cxnLst/>
            <a:rect l="l" t="t" r="r" b="b"/>
            <a:pathLst>
              <a:path w="6424960" h="6424960">
                <a:moveTo>
                  <a:pt x="0" y="0"/>
                </a:moveTo>
                <a:lnTo>
                  <a:pt x="6424959" y="0"/>
                </a:lnTo>
                <a:lnTo>
                  <a:pt x="6424959" y="6424960"/>
                </a:lnTo>
                <a:lnTo>
                  <a:pt x="0" y="6424960"/>
                </a:lnTo>
                <a:lnTo>
                  <a:pt x="0" y="0"/>
                </a:lnTo>
                <a:close/>
              </a:path>
            </a:pathLst>
          </a:custGeom>
          <a:blipFill>
            <a:blip r:embed="rId7"/>
            <a:stretch>
              <a:fillRect/>
            </a:stretch>
          </a:blipFill>
        </p:spPr>
        <p:txBody>
          <a:bodyPr/>
          <a:lstStyle/>
          <a:p>
            <a:endParaRPr lang="en-US"/>
          </a:p>
        </p:txBody>
      </p:sp>
      <p:sp>
        <p:nvSpPr>
          <p:cNvPr id="7" name="Freeform 7"/>
          <p:cNvSpPr/>
          <p:nvPr/>
        </p:nvSpPr>
        <p:spPr>
          <a:xfrm>
            <a:off x="948170" y="3097314"/>
            <a:ext cx="9283361" cy="4676493"/>
          </a:xfrm>
          <a:custGeom>
            <a:avLst/>
            <a:gdLst/>
            <a:ahLst/>
            <a:cxnLst/>
            <a:rect l="l" t="t" r="r" b="b"/>
            <a:pathLst>
              <a:path w="9283361" h="4676493">
                <a:moveTo>
                  <a:pt x="0" y="0"/>
                </a:moveTo>
                <a:lnTo>
                  <a:pt x="9283361" y="0"/>
                </a:lnTo>
                <a:lnTo>
                  <a:pt x="9283361" y="4676493"/>
                </a:lnTo>
                <a:lnTo>
                  <a:pt x="0" y="46764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3658510">
            <a:off x="4382734" y="1946078"/>
            <a:ext cx="1483250" cy="1278292"/>
          </a:xfrm>
          <a:custGeom>
            <a:avLst/>
            <a:gdLst/>
            <a:ahLst/>
            <a:cxnLst/>
            <a:rect l="l" t="t" r="r" b="b"/>
            <a:pathLst>
              <a:path w="1483250" h="1278292">
                <a:moveTo>
                  <a:pt x="0" y="0"/>
                </a:moveTo>
                <a:lnTo>
                  <a:pt x="1483251" y="0"/>
                </a:lnTo>
                <a:lnTo>
                  <a:pt x="1483251" y="1278293"/>
                </a:lnTo>
                <a:lnTo>
                  <a:pt x="0" y="1278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9"/>
          <p:cNvSpPr txBox="1"/>
          <p:nvPr/>
        </p:nvSpPr>
        <p:spPr>
          <a:xfrm>
            <a:off x="2185629" y="3761910"/>
            <a:ext cx="6808442" cy="3883179"/>
          </a:xfrm>
          <a:prstGeom prst="rect">
            <a:avLst/>
          </a:prstGeom>
        </p:spPr>
        <p:txBody>
          <a:bodyPr lIns="0" tIns="0" rIns="0" bIns="0" rtlCol="0" anchor="t">
            <a:spAutoFit/>
          </a:bodyPr>
          <a:lstStyle/>
          <a:p>
            <a:pPr marL="639435" lvl="1" indent="-319718" algn="r" rtl="1">
              <a:lnSpc>
                <a:spcPts val="3802"/>
              </a:lnSpc>
              <a:spcBef>
                <a:spcPct val="0"/>
              </a:spcBef>
              <a:buFont typeface="Arial"/>
              <a:buChar char="•"/>
            </a:pPr>
            <a:r>
              <a:rPr lang="ar-EG" sz="2961">
                <a:solidFill>
                  <a:srgbClr val="231F20"/>
                </a:solidFill>
                <a:latin typeface="Almarai Bold"/>
                <a:ea typeface="Almarai Bold"/>
                <a:cs typeface="Almarai Bold"/>
                <a:sym typeface="Almarai Bold"/>
                <a:rtl/>
              </a:rPr>
              <a:t>من خلال العمل عبر المجموعات، طبّق</a:t>
            </a:r>
            <a:r>
              <a:rPr lang="ar-EG" sz="2961" u="none" strike="noStrike">
                <a:solidFill>
                  <a:srgbClr val="231F20"/>
                </a:solidFill>
                <a:latin typeface="Almarai Bold"/>
                <a:ea typeface="Almarai Bold"/>
                <a:cs typeface="Almarai Bold"/>
                <a:sym typeface="Almarai Bold"/>
                <a:rtl/>
              </a:rPr>
              <a:t> مراحل التفكير التصميمي على ابتكار من الابتكارات.</a:t>
            </a:r>
          </a:p>
          <a:p>
            <a:pPr marL="639435" lvl="1" indent="-319718" algn="r" rtl="1">
              <a:lnSpc>
                <a:spcPts val="3802"/>
              </a:lnSpc>
              <a:spcBef>
                <a:spcPct val="0"/>
              </a:spcBef>
              <a:buFont typeface="Arial"/>
              <a:buChar char="•"/>
            </a:pPr>
            <a:r>
              <a:rPr lang="ar-EG" sz="2961" u="none" strike="noStrike">
                <a:solidFill>
                  <a:srgbClr val="231F20"/>
                </a:solidFill>
                <a:latin typeface="Almarai Bold"/>
                <a:ea typeface="Almarai Bold"/>
                <a:cs typeface="Almarai Bold"/>
                <a:sym typeface="Almarai Bold"/>
                <a:rtl/>
              </a:rPr>
              <a:t>من خلال العمل عبر المجموعات، اختر واحدًا من طرق الأساليب الداعمة للابتكار وطبّق كيف يمكن استخدامه للوصول إلى فكرة ابتكارية. </a:t>
            </a:r>
          </a:p>
          <a:p>
            <a:pPr marL="0" lvl="0" indent="0" algn="r" rtl="1">
              <a:lnSpc>
                <a:spcPts val="3802"/>
              </a:lnSpc>
              <a:spcBef>
                <a:spcPct val="0"/>
              </a:spcBef>
            </a:pPr>
            <a:endParaRPr lang="ar-EG" sz="2961" u="none" strike="noStrike">
              <a:solidFill>
                <a:srgbClr val="231F20"/>
              </a:solidFill>
              <a:latin typeface="Almarai Bold"/>
              <a:ea typeface="Almarai Bold"/>
              <a:cs typeface="Almarai Bold"/>
              <a:sym typeface="Almarai Bold"/>
              <a:rtl/>
            </a:endParaRPr>
          </a:p>
        </p:txBody>
      </p:sp>
      <p:sp>
        <p:nvSpPr>
          <p:cNvPr id="10" name="TextBox 10"/>
          <p:cNvSpPr txBox="1"/>
          <p:nvPr/>
        </p:nvSpPr>
        <p:spPr>
          <a:xfrm>
            <a:off x="10118002" y="728788"/>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حالة دراسية</a:t>
            </a:r>
          </a:p>
        </p:txBody>
      </p:sp>
      <p:sp>
        <p:nvSpPr>
          <p:cNvPr id="11" name="TextBox 11"/>
          <p:cNvSpPr txBox="1"/>
          <p:nvPr/>
        </p:nvSpPr>
        <p:spPr>
          <a:xfrm>
            <a:off x="10541253" y="2313866"/>
            <a:ext cx="6718047" cy="712211"/>
          </a:xfrm>
          <a:prstGeom prst="rect">
            <a:avLst/>
          </a:prstGeom>
        </p:spPr>
        <p:txBody>
          <a:bodyPr lIns="0" tIns="0" rIns="0" bIns="0" rtlCol="0" anchor="t">
            <a:spAutoFit/>
          </a:bodyPr>
          <a:lstStyle/>
          <a:p>
            <a:pPr marL="0" lvl="0" indent="0" algn="ctr" rtl="1">
              <a:lnSpc>
                <a:spcPts val="5657"/>
              </a:lnSpc>
              <a:spcBef>
                <a:spcPct val="0"/>
              </a:spcBef>
            </a:pPr>
            <a:r>
              <a:rPr lang="ar-EG" sz="4406" spc="-20">
                <a:solidFill>
                  <a:srgbClr val="000000"/>
                </a:solidFill>
                <a:latin typeface="Almarai Bold"/>
                <a:ea typeface="Almarai Bold"/>
                <a:cs typeface="Almarai Bold"/>
                <a:sym typeface="Almarai Bold"/>
                <a:rtl/>
              </a:rPr>
              <a:t>فرشاة الأسنان الكهربائية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48674" y="1932613"/>
            <a:ext cx="1050143" cy="1050143"/>
          </a:xfrm>
          <a:custGeom>
            <a:avLst/>
            <a:gdLst/>
            <a:ahLst/>
            <a:cxnLst/>
            <a:rect l="l" t="t" r="r" b="b"/>
            <a:pathLst>
              <a:path w="1050143" h="1050143">
                <a:moveTo>
                  <a:pt x="0" y="0"/>
                </a:moveTo>
                <a:lnTo>
                  <a:pt x="1050143" y="0"/>
                </a:lnTo>
                <a:lnTo>
                  <a:pt x="1050143"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4" name="TextBox 4"/>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5" name="TextBox 5"/>
          <p:cNvSpPr txBox="1"/>
          <p:nvPr/>
        </p:nvSpPr>
        <p:spPr>
          <a:xfrm>
            <a:off x="6149340" y="2085013"/>
            <a:ext cx="5299799"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 الفصل الرابع</a:t>
            </a:r>
          </a:p>
        </p:txBody>
      </p:sp>
      <p:sp>
        <p:nvSpPr>
          <p:cNvPr id="6" name="TextBox 6"/>
          <p:cNvSpPr txBox="1"/>
          <p:nvPr/>
        </p:nvSpPr>
        <p:spPr>
          <a:xfrm>
            <a:off x="11478755" y="2174860"/>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4</a:t>
            </a:r>
          </a:p>
        </p:txBody>
      </p:sp>
      <p:sp>
        <p:nvSpPr>
          <p:cNvPr id="7" name="Freeform 7"/>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377440" y="3333208"/>
            <a:ext cx="13533120" cy="2601016"/>
          </a:xfrm>
          <a:prstGeom prst="rect">
            <a:avLst/>
          </a:prstGeom>
        </p:spPr>
        <p:txBody>
          <a:bodyPr lIns="0" tIns="0" rIns="0" bIns="0" rtlCol="0" anchor="t">
            <a:spAutoFit/>
          </a:bodyPr>
          <a:lstStyle/>
          <a:p>
            <a:pPr algn="ctr" rtl="1">
              <a:lnSpc>
                <a:spcPts val="10559"/>
              </a:lnSpc>
            </a:pPr>
            <a:r>
              <a:rPr lang="ar-EG" sz="5616">
                <a:solidFill>
                  <a:srgbClr val="095277"/>
                </a:solidFill>
                <a:latin typeface="Almarai Bold"/>
                <a:ea typeface="Almarai Bold"/>
                <a:cs typeface="Almarai Bold"/>
                <a:sym typeface="Almarai Bold"/>
                <a:rtl/>
              </a:rPr>
              <a:t>عملية الابتكار</a:t>
            </a:r>
          </a:p>
          <a:p>
            <a:pPr marL="0" lvl="0" indent="0" algn="ctr" rtl="1">
              <a:lnSpc>
                <a:spcPts val="10559"/>
              </a:lnSpc>
            </a:pPr>
            <a:r>
              <a:rPr lang="en-US" sz="5616">
                <a:solidFill>
                  <a:srgbClr val="095277"/>
                </a:solidFill>
                <a:latin typeface="Almarai Bold"/>
                <a:ea typeface="Almarai Bold"/>
                <a:cs typeface="Almarai Bold"/>
                <a:sym typeface="Almarai Bold"/>
              </a:rPr>
              <a:t>INNOVATION PROCESS</a:t>
            </a:r>
          </a:p>
        </p:txBody>
      </p:sp>
      <p:sp>
        <p:nvSpPr>
          <p:cNvPr id="9" name="Freeform 9"/>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16939260" y="-52016"/>
            <a:ext cx="1348740" cy="1376493"/>
            <a:chOff x="0" y="0"/>
            <a:chExt cx="355224" cy="362533"/>
          </a:xfrm>
        </p:grpSpPr>
        <p:sp>
          <p:nvSpPr>
            <p:cNvPr id="11" name="Freeform 11"/>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2" name="TextBox 12"/>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6242989" y="465763"/>
            <a:ext cx="1370641" cy="1314417"/>
            <a:chOff x="0" y="0"/>
            <a:chExt cx="360992" cy="346184"/>
          </a:xfrm>
        </p:grpSpPr>
        <p:sp>
          <p:nvSpPr>
            <p:cNvPr id="14" name="Freeform 14"/>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5" name="TextBox 15"/>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780807" y="4272185"/>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9780807" y="5516914"/>
            <a:ext cx="6745765" cy="950029"/>
          </a:xfrm>
          <a:custGeom>
            <a:avLst/>
            <a:gdLst/>
            <a:ahLst/>
            <a:cxnLst/>
            <a:rect l="l" t="t" r="r" b="b"/>
            <a:pathLst>
              <a:path w="6745765" h="950029">
                <a:moveTo>
                  <a:pt x="6745765" y="0"/>
                </a:moveTo>
                <a:lnTo>
                  <a:pt x="0" y="0"/>
                </a:lnTo>
                <a:lnTo>
                  <a:pt x="0" y="950028"/>
                </a:lnTo>
                <a:lnTo>
                  <a:pt x="6745765" y="950028"/>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9780807" y="6723456"/>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flipH="1">
            <a:off x="1891577" y="4272185"/>
            <a:ext cx="6745765" cy="950029"/>
          </a:xfrm>
          <a:custGeom>
            <a:avLst/>
            <a:gdLst/>
            <a:ahLst/>
            <a:cxnLst/>
            <a:rect l="l" t="t" r="r" b="b"/>
            <a:pathLst>
              <a:path w="6745765" h="950029">
                <a:moveTo>
                  <a:pt x="6745764" y="0"/>
                </a:moveTo>
                <a:lnTo>
                  <a:pt x="0" y="0"/>
                </a:lnTo>
                <a:lnTo>
                  <a:pt x="0" y="950029"/>
                </a:lnTo>
                <a:lnTo>
                  <a:pt x="6745764" y="950029"/>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Freeform 7"/>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8" name="Freeform 8"/>
          <p:cNvSpPr/>
          <p:nvPr/>
        </p:nvSpPr>
        <p:spPr>
          <a:xfrm>
            <a:off x="1612582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6125825" y="5295928"/>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0" name="Freeform 10"/>
          <p:cNvSpPr/>
          <p:nvPr/>
        </p:nvSpPr>
        <p:spPr>
          <a:xfrm>
            <a:off x="16125825" y="645236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1" name="Freeform 11"/>
          <p:cNvSpPr/>
          <p:nvPr/>
        </p:nvSpPr>
        <p:spPr>
          <a:xfrm>
            <a:off x="8207047"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2" name="TextBox 12"/>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3" name="TextBox 13"/>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4" name="Freeform 14"/>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TextBox 15"/>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16" name="TextBox 16"/>
          <p:cNvSpPr txBox="1"/>
          <p:nvPr/>
        </p:nvSpPr>
        <p:spPr>
          <a:xfrm>
            <a:off x="11637914" y="4394883"/>
            <a:ext cx="3631705"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نماذج عملية الابتكار</a:t>
            </a:r>
          </a:p>
        </p:txBody>
      </p:sp>
      <p:sp>
        <p:nvSpPr>
          <p:cNvPr id="17" name="TextBox 17"/>
          <p:cNvSpPr txBox="1"/>
          <p:nvPr/>
        </p:nvSpPr>
        <p:spPr>
          <a:xfrm>
            <a:off x="10220607" y="5617480"/>
            <a:ext cx="5771196" cy="600906"/>
          </a:xfrm>
          <a:prstGeom prst="rect">
            <a:avLst/>
          </a:prstGeom>
        </p:spPr>
        <p:txBody>
          <a:bodyPr lIns="0" tIns="0" rIns="0" bIns="0" rtlCol="0" anchor="t">
            <a:spAutoFit/>
          </a:bodyPr>
          <a:lstStyle/>
          <a:p>
            <a:pPr algn="ctr" rtl="1">
              <a:lnSpc>
                <a:spcPts val="4842"/>
              </a:lnSpc>
            </a:pPr>
            <a:r>
              <a:rPr lang="ar-EG" sz="3228">
                <a:solidFill>
                  <a:srgbClr val="000000"/>
                </a:solidFill>
                <a:latin typeface="Almarai Bold"/>
                <a:ea typeface="Almarai Bold"/>
                <a:cs typeface="Almarai Bold"/>
                <a:sym typeface="Almarai Bold"/>
                <a:rtl/>
              </a:rPr>
              <a:t>نموذج عجلة الابتكار</a:t>
            </a:r>
          </a:p>
        </p:txBody>
      </p:sp>
      <p:sp>
        <p:nvSpPr>
          <p:cNvPr id="18" name="TextBox 18"/>
          <p:cNvSpPr txBox="1"/>
          <p:nvPr/>
        </p:nvSpPr>
        <p:spPr>
          <a:xfrm>
            <a:off x="10220607" y="6845973"/>
            <a:ext cx="5645290" cy="600221"/>
          </a:xfrm>
          <a:prstGeom prst="rect">
            <a:avLst/>
          </a:prstGeom>
        </p:spPr>
        <p:txBody>
          <a:bodyPr lIns="0" tIns="0" rIns="0" bIns="0" rtlCol="0" anchor="t">
            <a:spAutoFit/>
          </a:bodyPr>
          <a:lstStyle/>
          <a:p>
            <a:pPr marL="0" lvl="1" indent="0" algn="ctr" rtl="1">
              <a:lnSpc>
                <a:spcPts val="4869"/>
              </a:lnSpc>
              <a:spcBef>
                <a:spcPct val="0"/>
              </a:spcBef>
            </a:pPr>
            <a:r>
              <a:rPr lang="ar-EG" sz="3246">
                <a:solidFill>
                  <a:srgbClr val="000000"/>
                </a:solidFill>
                <a:latin typeface="Almarai Bold"/>
                <a:ea typeface="Almarai Bold"/>
                <a:cs typeface="Almarai Bold"/>
                <a:sym typeface="Almarai Bold"/>
                <a:rtl/>
              </a:rPr>
              <a:t>نموذج خطوات الابتكار</a:t>
            </a:r>
          </a:p>
        </p:txBody>
      </p:sp>
      <p:sp>
        <p:nvSpPr>
          <p:cNvPr id="19" name="TextBox 19"/>
          <p:cNvSpPr txBox="1"/>
          <p:nvPr/>
        </p:nvSpPr>
        <p:spPr>
          <a:xfrm>
            <a:off x="3699934" y="4352074"/>
            <a:ext cx="3478413"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التفكير التصميمي</a:t>
            </a:r>
          </a:p>
        </p:txBody>
      </p:sp>
      <p:sp>
        <p:nvSpPr>
          <p:cNvPr id="20" name="Freeform 20"/>
          <p:cNvSpPr/>
          <p:nvPr/>
        </p:nvSpPr>
        <p:spPr>
          <a:xfrm flipH="1">
            <a:off x="1891577" y="5660364"/>
            <a:ext cx="6745765" cy="950029"/>
          </a:xfrm>
          <a:custGeom>
            <a:avLst/>
            <a:gdLst/>
            <a:ahLst/>
            <a:cxnLst/>
            <a:rect l="l" t="t" r="r" b="b"/>
            <a:pathLst>
              <a:path w="6745765" h="950029">
                <a:moveTo>
                  <a:pt x="6745764" y="0"/>
                </a:moveTo>
                <a:lnTo>
                  <a:pt x="0" y="0"/>
                </a:lnTo>
                <a:lnTo>
                  <a:pt x="0" y="950028"/>
                </a:lnTo>
                <a:lnTo>
                  <a:pt x="6745764" y="950028"/>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21" name="Freeform 21"/>
          <p:cNvSpPr/>
          <p:nvPr/>
        </p:nvSpPr>
        <p:spPr>
          <a:xfrm>
            <a:off x="8235622" y="5451111"/>
            <a:ext cx="542286" cy="542286"/>
          </a:xfrm>
          <a:custGeom>
            <a:avLst/>
            <a:gdLst/>
            <a:ahLst/>
            <a:cxnLst/>
            <a:rect l="l" t="t" r="r" b="b"/>
            <a:pathLst>
              <a:path w="542286" h="542286">
                <a:moveTo>
                  <a:pt x="0" y="0"/>
                </a:moveTo>
                <a:lnTo>
                  <a:pt x="542286" y="0"/>
                </a:lnTo>
                <a:lnTo>
                  <a:pt x="542286" y="542287"/>
                </a:lnTo>
                <a:lnTo>
                  <a:pt x="0" y="542287"/>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a:p>
        </p:txBody>
      </p:sp>
      <p:sp>
        <p:nvSpPr>
          <p:cNvPr id="22" name="TextBox 22"/>
          <p:cNvSpPr txBox="1"/>
          <p:nvPr/>
        </p:nvSpPr>
        <p:spPr>
          <a:xfrm>
            <a:off x="2283123" y="5733439"/>
            <a:ext cx="5923924"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الأساليب الداعمة لعملية الابتكار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0F7"/>
        </a:solidFill>
        <a:effectLst/>
      </p:bgPr>
    </p:bg>
    <p:spTree>
      <p:nvGrpSpPr>
        <p:cNvPr id="1" name=""/>
        <p:cNvGrpSpPr/>
        <p:nvPr/>
      </p:nvGrpSpPr>
      <p:grpSpPr>
        <a:xfrm>
          <a:off x="0" y="0"/>
          <a:ext cx="0" cy="0"/>
          <a:chOff x="0" y="0"/>
          <a:chExt cx="0" cy="0"/>
        </a:xfrm>
      </p:grpSpPr>
      <p:sp>
        <p:nvSpPr>
          <p:cNvPr id="2" name="TextBox 2"/>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3" name="TextBox 3"/>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4</a:t>
            </a:r>
          </a:p>
        </p:txBody>
      </p:sp>
      <p:sp>
        <p:nvSpPr>
          <p:cNvPr id="4" name="Freeform 4"/>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0363982" y="899246"/>
            <a:ext cx="6022381" cy="789317"/>
          </a:xfrm>
          <a:prstGeom prst="rect">
            <a:avLst/>
          </a:prstGeom>
        </p:spPr>
        <p:txBody>
          <a:bodyPr lIns="0" tIns="0" rIns="0" bIns="0" rtlCol="0" anchor="t">
            <a:spAutoFit/>
          </a:bodyPr>
          <a:lstStyle/>
          <a:p>
            <a:pPr marL="0" lvl="0" indent="0" algn="ctr" rtl="1">
              <a:lnSpc>
                <a:spcPts val="6073"/>
              </a:lnSpc>
              <a:spcBef>
                <a:spcPct val="0"/>
              </a:spcBef>
            </a:pPr>
            <a:r>
              <a:rPr lang="ar-EG" sz="4729" u="none" strike="noStrike" spc="-21">
                <a:solidFill>
                  <a:srgbClr val="095277"/>
                </a:solidFill>
                <a:latin typeface="Almarai Bold"/>
                <a:ea typeface="Almarai Bold"/>
                <a:cs typeface="Almarai Bold"/>
                <a:sym typeface="Almarai Bold"/>
                <a:rtl/>
              </a:rPr>
              <a:t> نماذج عملية الابتكار</a:t>
            </a:r>
          </a:p>
        </p:txBody>
      </p:sp>
      <p:sp>
        <p:nvSpPr>
          <p:cNvPr id="6" name="Freeform 6"/>
          <p:cNvSpPr/>
          <p:nvPr/>
        </p:nvSpPr>
        <p:spPr>
          <a:xfrm>
            <a:off x="-257469" y="-143576"/>
            <a:ext cx="1582536" cy="2124209"/>
          </a:xfrm>
          <a:custGeom>
            <a:avLst/>
            <a:gdLst/>
            <a:ahLst/>
            <a:cxnLst/>
            <a:rect l="l" t="t" r="r" b="b"/>
            <a:pathLst>
              <a:path w="1582536" h="2124209">
                <a:moveTo>
                  <a:pt x="0" y="0"/>
                </a:moveTo>
                <a:lnTo>
                  <a:pt x="1582536" y="0"/>
                </a:lnTo>
                <a:lnTo>
                  <a:pt x="1582536" y="2124209"/>
                </a:lnTo>
                <a:lnTo>
                  <a:pt x="0" y="2124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359299" y="3901149"/>
            <a:ext cx="17569402" cy="800960"/>
            <a:chOff x="0" y="0"/>
            <a:chExt cx="4627332" cy="210952"/>
          </a:xfrm>
        </p:grpSpPr>
        <p:sp>
          <p:nvSpPr>
            <p:cNvPr id="8" name="Freeform 8"/>
            <p:cNvSpPr/>
            <p:nvPr/>
          </p:nvSpPr>
          <p:spPr>
            <a:xfrm>
              <a:off x="0" y="0"/>
              <a:ext cx="4627332" cy="210952"/>
            </a:xfrm>
            <a:custGeom>
              <a:avLst/>
              <a:gdLst/>
              <a:ahLst/>
              <a:cxnLst/>
              <a:rect l="l" t="t" r="r" b="b"/>
              <a:pathLst>
                <a:path w="4627332" h="210952">
                  <a:moveTo>
                    <a:pt x="5288" y="0"/>
                  </a:moveTo>
                  <a:lnTo>
                    <a:pt x="4622045" y="0"/>
                  </a:lnTo>
                  <a:cubicBezTo>
                    <a:pt x="4624965" y="0"/>
                    <a:pt x="4627332" y="2367"/>
                    <a:pt x="4627332" y="5288"/>
                  </a:cubicBezTo>
                  <a:lnTo>
                    <a:pt x="4627332" y="205665"/>
                  </a:lnTo>
                  <a:cubicBezTo>
                    <a:pt x="4627332" y="208585"/>
                    <a:pt x="4624965" y="210952"/>
                    <a:pt x="4622045" y="210952"/>
                  </a:cubicBezTo>
                  <a:lnTo>
                    <a:pt x="5288" y="210952"/>
                  </a:lnTo>
                  <a:cubicBezTo>
                    <a:pt x="2367" y="210952"/>
                    <a:pt x="0" y="208585"/>
                    <a:pt x="0" y="205665"/>
                  </a:cubicBezTo>
                  <a:lnTo>
                    <a:pt x="0" y="5288"/>
                  </a:lnTo>
                  <a:cubicBezTo>
                    <a:pt x="0" y="2367"/>
                    <a:pt x="2367" y="0"/>
                    <a:pt x="5288" y="0"/>
                  </a:cubicBezTo>
                  <a:close/>
                </a:path>
              </a:pathLst>
            </a:custGeom>
            <a:solidFill>
              <a:srgbClr val="FFDE59"/>
            </a:solidFill>
          </p:spPr>
          <p:txBody>
            <a:bodyPr/>
            <a:lstStyle/>
            <a:p>
              <a:endParaRPr lang="en-US"/>
            </a:p>
          </p:txBody>
        </p:sp>
        <p:sp>
          <p:nvSpPr>
            <p:cNvPr id="9" name="TextBox 9"/>
            <p:cNvSpPr txBox="1"/>
            <p:nvPr/>
          </p:nvSpPr>
          <p:spPr>
            <a:xfrm>
              <a:off x="0" y="-19050"/>
              <a:ext cx="4627332" cy="230002"/>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359299" y="4829151"/>
            <a:ext cx="17569402" cy="433902"/>
            <a:chOff x="0" y="0"/>
            <a:chExt cx="4627332" cy="114279"/>
          </a:xfrm>
        </p:grpSpPr>
        <p:sp>
          <p:nvSpPr>
            <p:cNvPr id="11" name="Freeform 11"/>
            <p:cNvSpPr/>
            <p:nvPr/>
          </p:nvSpPr>
          <p:spPr>
            <a:xfrm>
              <a:off x="0" y="0"/>
              <a:ext cx="4627332" cy="114279"/>
            </a:xfrm>
            <a:custGeom>
              <a:avLst/>
              <a:gdLst/>
              <a:ahLst/>
              <a:cxnLst/>
              <a:rect l="l" t="t" r="r" b="b"/>
              <a:pathLst>
                <a:path w="4627332" h="114279">
                  <a:moveTo>
                    <a:pt x="5288" y="0"/>
                  </a:moveTo>
                  <a:lnTo>
                    <a:pt x="4622045" y="0"/>
                  </a:lnTo>
                  <a:cubicBezTo>
                    <a:pt x="4624965" y="0"/>
                    <a:pt x="4627332" y="2367"/>
                    <a:pt x="4627332" y="5288"/>
                  </a:cubicBezTo>
                  <a:lnTo>
                    <a:pt x="4627332" y="108991"/>
                  </a:lnTo>
                  <a:cubicBezTo>
                    <a:pt x="4627332" y="111911"/>
                    <a:pt x="4624965" y="114279"/>
                    <a:pt x="4622045" y="114279"/>
                  </a:cubicBezTo>
                  <a:lnTo>
                    <a:pt x="5288" y="114279"/>
                  </a:lnTo>
                  <a:cubicBezTo>
                    <a:pt x="2367" y="114279"/>
                    <a:pt x="0" y="111911"/>
                    <a:pt x="0" y="108991"/>
                  </a:cubicBezTo>
                  <a:lnTo>
                    <a:pt x="0" y="5288"/>
                  </a:lnTo>
                  <a:cubicBezTo>
                    <a:pt x="0" y="2367"/>
                    <a:pt x="2367" y="0"/>
                    <a:pt x="5288" y="0"/>
                  </a:cubicBezTo>
                  <a:close/>
                </a:path>
              </a:pathLst>
            </a:custGeom>
            <a:solidFill>
              <a:srgbClr val="FFDE59"/>
            </a:solidFill>
          </p:spPr>
          <p:txBody>
            <a:bodyPr/>
            <a:lstStyle/>
            <a:p>
              <a:endParaRPr lang="en-US"/>
            </a:p>
          </p:txBody>
        </p:sp>
        <p:sp>
          <p:nvSpPr>
            <p:cNvPr id="12" name="TextBox 12"/>
            <p:cNvSpPr txBox="1"/>
            <p:nvPr/>
          </p:nvSpPr>
          <p:spPr>
            <a:xfrm>
              <a:off x="0" y="-19050"/>
              <a:ext cx="4627332" cy="133329"/>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378349" y="5386878"/>
            <a:ext cx="17569402" cy="823901"/>
            <a:chOff x="0" y="0"/>
            <a:chExt cx="4627332" cy="216994"/>
          </a:xfrm>
        </p:grpSpPr>
        <p:sp>
          <p:nvSpPr>
            <p:cNvPr id="14" name="Freeform 14"/>
            <p:cNvSpPr/>
            <p:nvPr/>
          </p:nvSpPr>
          <p:spPr>
            <a:xfrm>
              <a:off x="0" y="0"/>
              <a:ext cx="4627332" cy="216994"/>
            </a:xfrm>
            <a:custGeom>
              <a:avLst/>
              <a:gdLst/>
              <a:ahLst/>
              <a:cxnLst/>
              <a:rect l="l" t="t" r="r" b="b"/>
              <a:pathLst>
                <a:path w="4627332" h="216994">
                  <a:moveTo>
                    <a:pt x="5288" y="0"/>
                  </a:moveTo>
                  <a:lnTo>
                    <a:pt x="4622045" y="0"/>
                  </a:lnTo>
                  <a:cubicBezTo>
                    <a:pt x="4624965" y="0"/>
                    <a:pt x="4627332" y="2367"/>
                    <a:pt x="4627332" y="5288"/>
                  </a:cubicBezTo>
                  <a:lnTo>
                    <a:pt x="4627332" y="211707"/>
                  </a:lnTo>
                  <a:cubicBezTo>
                    <a:pt x="4627332" y="214627"/>
                    <a:pt x="4624965" y="216994"/>
                    <a:pt x="4622045" y="216994"/>
                  </a:cubicBezTo>
                  <a:lnTo>
                    <a:pt x="5288" y="216994"/>
                  </a:lnTo>
                  <a:cubicBezTo>
                    <a:pt x="2367" y="216994"/>
                    <a:pt x="0" y="214627"/>
                    <a:pt x="0" y="211707"/>
                  </a:cubicBezTo>
                  <a:lnTo>
                    <a:pt x="0" y="5288"/>
                  </a:lnTo>
                  <a:cubicBezTo>
                    <a:pt x="0" y="2367"/>
                    <a:pt x="2367" y="0"/>
                    <a:pt x="5288" y="0"/>
                  </a:cubicBezTo>
                  <a:close/>
                </a:path>
              </a:pathLst>
            </a:custGeom>
            <a:solidFill>
              <a:srgbClr val="FFDE59"/>
            </a:solidFill>
          </p:spPr>
          <p:txBody>
            <a:bodyPr/>
            <a:lstStyle/>
            <a:p>
              <a:endParaRPr lang="en-US"/>
            </a:p>
          </p:txBody>
        </p:sp>
        <p:sp>
          <p:nvSpPr>
            <p:cNvPr id="15" name="TextBox 15"/>
            <p:cNvSpPr txBox="1"/>
            <p:nvPr/>
          </p:nvSpPr>
          <p:spPr>
            <a:xfrm>
              <a:off x="0" y="-19050"/>
              <a:ext cx="4627332" cy="236044"/>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359299" y="7483561"/>
            <a:ext cx="17569402" cy="823901"/>
            <a:chOff x="0" y="0"/>
            <a:chExt cx="4627332" cy="216994"/>
          </a:xfrm>
        </p:grpSpPr>
        <p:sp>
          <p:nvSpPr>
            <p:cNvPr id="17" name="Freeform 17"/>
            <p:cNvSpPr/>
            <p:nvPr/>
          </p:nvSpPr>
          <p:spPr>
            <a:xfrm>
              <a:off x="0" y="0"/>
              <a:ext cx="4627332" cy="216994"/>
            </a:xfrm>
            <a:custGeom>
              <a:avLst/>
              <a:gdLst/>
              <a:ahLst/>
              <a:cxnLst/>
              <a:rect l="l" t="t" r="r" b="b"/>
              <a:pathLst>
                <a:path w="4627332" h="216994">
                  <a:moveTo>
                    <a:pt x="5288" y="0"/>
                  </a:moveTo>
                  <a:lnTo>
                    <a:pt x="4622045" y="0"/>
                  </a:lnTo>
                  <a:cubicBezTo>
                    <a:pt x="4624965" y="0"/>
                    <a:pt x="4627332" y="2367"/>
                    <a:pt x="4627332" y="5288"/>
                  </a:cubicBezTo>
                  <a:lnTo>
                    <a:pt x="4627332" y="211707"/>
                  </a:lnTo>
                  <a:cubicBezTo>
                    <a:pt x="4627332" y="214627"/>
                    <a:pt x="4624965" y="216994"/>
                    <a:pt x="4622045" y="216994"/>
                  </a:cubicBezTo>
                  <a:lnTo>
                    <a:pt x="5288" y="216994"/>
                  </a:lnTo>
                  <a:cubicBezTo>
                    <a:pt x="2367" y="216994"/>
                    <a:pt x="0" y="214627"/>
                    <a:pt x="0" y="211707"/>
                  </a:cubicBezTo>
                  <a:lnTo>
                    <a:pt x="0" y="5288"/>
                  </a:lnTo>
                  <a:cubicBezTo>
                    <a:pt x="0" y="2367"/>
                    <a:pt x="2367" y="0"/>
                    <a:pt x="5288" y="0"/>
                  </a:cubicBezTo>
                  <a:close/>
                </a:path>
              </a:pathLst>
            </a:custGeom>
            <a:solidFill>
              <a:srgbClr val="FFDE59"/>
            </a:solidFill>
          </p:spPr>
          <p:txBody>
            <a:bodyPr/>
            <a:lstStyle/>
            <a:p>
              <a:endParaRPr lang="en-US"/>
            </a:p>
          </p:txBody>
        </p:sp>
        <p:sp>
          <p:nvSpPr>
            <p:cNvPr id="18" name="TextBox 18"/>
            <p:cNvSpPr txBox="1"/>
            <p:nvPr/>
          </p:nvSpPr>
          <p:spPr>
            <a:xfrm>
              <a:off x="0" y="-19050"/>
              <a:ext cx="4627332" cy="236044"/>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378349" y="8434399"/>
            <a:ext cx="17569402" cy="823901"/>
            <a:chOff x="0" y="0"/>
            <a:chExt cx="4627332" cy="216994"/>
          </a:xfrm>
        </p:grpSpPr>
        <p:sp>
          <p:nvSpPr>
            <p:cNvPr id="20" name="Freeform 20"/>
            <p:cNvSpPr/>
            <p:nvPr/>
          </p:nvSpPr>
          <p:spPr>
            <a:xfrm>
              <a:off x="0" y="0"/>
              <a:ext cx="4627332" cy="216994"/>
            </a:xfrm>
            <a:custGeom>
              <a:avLst/>
              <a:gdLst/>
              <a:ahLst/>
              <a:cxnLst/>
              <a:rect l="l" t="t" r="r" b="b"/>
              <a:pathLst>
                <a:path w="4627332" h="216994">
                  <a:moveTo>
                    <a:pt x="5288" y="0"/>
                  </a:moveTo>
                  <a:lnTo>
                    <a:pt x="4622045" y="0"/>
                  </a:lnTo>
                  <a:cubicBezTo>
                    <a:pt x="4624965" y="0"/>
                    <a:pt x="4627332" y="2367"/>
                    <a:pt x="4627332" y="5288"/>
                  </a:cubicBezTo>
                  <a:lnTo>
                    <a:pt x="4627332" y="211707"/>
                  </a:lnTo>
                  <a:cubicBezTo>
                    <a:pt x="4627332" y="214627"/>
                    <a:pt x="4624965" y="216994"/>
                    <a:pt x="4622045" y="216994"/>
                  </a:cubicBezTo>
                  <a:lnTo>
                    <a:pt x="5288" y="216994"/>
                  </a:lnTo>
                  <a:cubicBezTo>
                    <a:pt x="2367" y="216994"/>
                    <a:pt x="0" y="214627"/>
                    <a:pt x="0" y="211707"/>
                  </a:cubicBezTo>
                  <a:lnTo>
                    <a:pt x="0" y="5288"/>
                  </a:lnTo>
                  <a:cubicBezTo>
                    <a:pt x="0" y="2367"/>
                    <a:pt x="2367" y="0"/>
                    <a:pt x="5288" y="0"/>
                  </a:cubicBezTo>
                  <a:close/>
                </a:path>
              </a:pathLst>
            </a:custGeom>
            <a:solidFill>
              <a:srgbClr val="FFDE59"/>
            </a:solidFill>
          </p:spPr>
          <p:txBody>
            <a:bodyPr/>
            <a:lstStyle/>
            <a:p>
              <a:endParaRPr lang="en-US"/>
            </a:p>
          </p:txBody>
        </p:sp>
        <p:sp>
          <p:nvSpPr>
            <p:cNvPr id="21" name="TextBox 21"/>
            <p:cNvSpPr txBox="1"/>
            <p:nvPr/>
          </p:nvSpPr>
          <p:spPr>
            <a:xfrm>
              <a:off x="0" y="-19050"/>
              <a:ext cx="4627332" cy="236044"/>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378349" y="6334604"/>
            <a:ext cx="17569402" cy="433902"/>
            <a:chOff x="0" y="0"/>
            <a:chExt cx="4627332" cy="114279"/>
          </a:xfrm>
        </p:grpSpPr>
        <p:sp>
          <p:nvSpPr>
            <p:cNvPr id="23" name="Freeform 23"/>
            <p:cNvSpPr/>
            <p:nvPr/>
          </p:nvSpPr>
          <p:spPr>
            <a:xfrm>
              <a:off x="0" y="0"/>
              <a:ext cx="4627332" cy="114279"/>
            </a:xfrm>
            <a:custGeom>
              <a:avLst/>
              <a:gdLst/>
              <a:ahLst/>
              <a:cxnLst/>
              <a:rect l="l" t="t" r="r" b="b"/>
              <a:pathLst>
                <a:path w="4627332" h="114279">
                  <a:moveTo>
                    <a:pt x="5288" y="0"/>
                  </a:moveTo>
                  <a:lnTo>
                    <a:pt x="4622045" y="0"/>
                  </a:lnTo>
                  <a:cubicBezTo>
                    <a:pt x="4624965" y="0"/>
                    <a:pt x="4627332" y="2367"/>
                    <a:pt x="4627332" y="5288"/>
                  </a:cubicBezTo>
                  <a:lnTo>
                    <a:pt x="4627332" y="108991"/>
                  </a:lnTo>
                  <a:cubicBezTo>
                    <a:pt x="4627332" y="111911"/>
                    <a:pt x="4624965" y="114279"/>
                    <a:pt x="4622045" y="114279"/>
                  </a:cubicBezTo>
                  <a:lnTo>
                    <a:pt x="5288" y="114279"/>
                  </a:lnTo>
                  <a:cubicBezTo>
                    <a:pt x="2367" y="114279"/>
                    <a:pt x="0" y="111911"/>
                    <a:pt x="0" y="108991"/>
                  </a:cubicBezTo>
                  <a:lnTo>
                    <a:pt x="0" y="5288"/>
                  </a:lnTo>
                  <a:cubicBezTo>
                    <a:pt x="0" y="2367"/>
                    <a:pt x="2367" y="0"/>
                    <a:pt x="5288" y="0"/>
                  </a:cubicBezTo>
                  <a:close/>
                </a:path>
              </a:pathLst>
            </a:custGeom>
            <a:solidFill>
              <a:srgbClr val="FFDE59"/>
            </a:solidFill>
          </p:spPr>
          <p:txBody>
            <a:bodyPr/>
            <a:lstStyle/>
            <a:p>
              <a:endParaRPr lang="en-US"/>
            </a:p>
          </p:txBody>
        </p:sp>
        <p:sp>
          <p:nvSpPr>
            <p:cNvPr id="24" name="TextBox 24"/>
            <p:cNvSpPr txBox="1"/>
            <p:nvPr/>
          </p:nvSpPr>
          <p:spPr>
            <a:xfrm>
              <a:off x="0" y="-19050"/>
              <a:ext cx="4627332" cy="133329"/>
            </a:xfrm>
            <a:prstGeom prst="rect">
              <a:avLst/>
            </a:prstGeom>
          </p:spPr>
          <p:txBody>
            <a:bodyPr lIns="50800" tIns="50800" rIns="50800" bIns="50800" rtlCol="0" anchor="ctr"/>
            <a:lstStyle/>
            <a:p>
              <a:pPr algn="ctr">
                <a:lnSpc>
                  <a:spcPts val="2160"/>
                </a:lnSpc>
              </a:pPr>
              <a:endParaRPr/>
            </a:p>
          </p:txBody>
        </p:sp>
      </p:grpSp>
      <p:grpSp>
        <p:nvGrpSpPr>
          <p:cNvPr id="25" name="Group 25"/>
          <p:cNvGrpSpPr/>
          <p:nvPr/>
        </p:nvGrpSpPr>
        <p:grpSpPr>
          <a:xfrm>
            <a:off x="378349" y="6909083"/>
            <a:ext cx="17569402" cy="433902"/>
            <a:chOff x="0" y="0"/>
            <a:chExt cx="4627332" cy="114279"/>
          </a:xfrm>
        </p:grpSpPr>
        <p:sp>
          <p:nvSpPr>
            <p:cNvPr id="26" name="Freeform 26"/>
            <p:cNvSpPr/>
            <p:nvPr/>
          </p:nvSpPr>
          <p:spPr>
            <a:xfrm>
              <a:off x="0" y="0"/>
              <a:ext cx="4627332" cy="114279"/>
            </a:xfrm>
            <a:custGeom>
              <a:avLst/>
              <a:gdLst/>
              <a:ahLst/>
              <a:cxnLst/>
              <a:rect l="l" t="t" r="r" b="b"/>
              <a:pathLst>
                <a:path w="4627332" h="114279">
                  <a:moveTo>
                    <a:pt x="5288" y="0"/>
                  </a:moveTo>
                  <a:lnTo>
                    <a:pt x="4622045" y="0"/>
                  </a:lnTo>
                  <a:cubicBezTo>
                    <a:pt x="4624965" y="0"/>
                    <a:pt x="4627332" y="2367"/>
                    <a:pt x="4627332" y="5288"/>
                  </a:cubicBezTo>
                  <a:lnTo>
                    <a:pt x="4627332" y="108991"/>
                  </a:lnTo>
                  <a:cubicBezTo>
                    <a:pt x="4627332" y="111911"/>
                    <a:pt x="4624965" y="114279"/>
                    <a:pt x="4622045" y="114279"/>
                  </a:cubicBezTo>
                  <a:lnTo>
                    <a:pt x="5288" y="114279"/>
                  </a:lnTo>
                  <a:cubicBezTo>
                    <a:pt x="2367" y="114279"/>
                    <a:pt x="0" y="111911"/>
                    <a:pt x="0" y="108991"/>
                  </a:cubicBezTo>
                  <a:lnTo>
                    <a:pt x="0" y="5288"/>
                  </a:lnTo>
                  <a:cubicBezTo>
                    <a:pt x="0" y="2367"/>
                    <a:pt x="2367" y="0"/>
                    <a:pt x="5288" y="0"/>
                  </a:cubicBezTo>
                  <a:close/>
                </a:path>
              </a:pathLst>
            </a:custGeom>
            <a:solidFill>
              <a:srgbClr val="FFDE59"/>
            </a:solidFill>
          </p:spPr>
          <p:txBody>
            <a:bodyPr/>
            <a:lstStyle/>
            <a:p>
              <a:endParaRPr lang="en-US"/>
            </a:p>
          </p:txBody>
        </p:sp>
        <p:sp>
          <p:nvSpPr>
            <p:cNvPr id="27" name="TextBox 27"/>
            <p:cNvSpPr txBox="1"/>
            <p:nvPr/>
          </p:nvSpPr>
          <p:spPr>
            <a:xfrm>
              <a:off x="0" y="-19050"/>
              <a:ext cx="4627332" cy="133329"/>
            </a:xfrm>
            <a:prstGeom prst="rect">
              <a:avLst/>
            </a:prstGeom>
          </p:spPr>
          <p:txBody>
            <a:bodyPr lIns="50800" tIns="50800" rIns="50800" bIns="50800" rtlCol="0" anchor="ctr"/>
            <a:lstStyle/>
            <a:p>
              <a:pPr algn="ctr">
                <a:lnSpc>
                  <a:spcPts val="2160"/>
                </a:lnSpc>
              </a:pPr>
              <a:endParaRPr/>
            </a:p>
          </p:txBody>
        </p:sp>
      </p:grpSp>
      <p:graphicFrame>
        <p:nvGraphicFramePr>
          <p:cNvPr id="28" name="Table 28"/>
          <p:cNvGraphicFramePr>
            <a:graphicFrameLocks noGrp="1"/>
          </p:cNvGraphicFramePr>
          <p:nvPr/>
        </p:nvGraphicFramePr>
        <p:xfrm>
          <a:off x="359299" y="2123508"/>
          <a:ext cx="17569402" cy="7211908"/>
        </p:xfrm>
        <a:graphic>
          <a:graphicData uri="http://schemas.openxmlformats.org/drawingml/2006/table">
            <a:tbl>
              <a:tblPr/>
              <a:tblGrid>
                <a:gridCol w="2422738">
                  <a:extLst>
                    <a:ext uri="{9D8B030D-6E8A-4147-A177-3AD203B41FA5}">
                      <a16:colId xmlns:a16="http://schemas.microsoft.com/office/drawing/2014/main" val="20000"/>
                    </a:ext>
                  </a:extLst>
                </a:gridCol>
                <a:gridCol w="2041637">
                  <a:extLst>
                    <a:ext uri="{9D8B030D-6E8A-4147-A177-3AD203B41FA5}">
                      <a16:colId xmlns:a16="http://schemas.microsoft.com/office/drawing/2014/main" val="20001"/>
                    </a:ext>
                  </a:extLst>
                </a:gridCol>
                <a:gridCol w="1807359">
                  <a:extLst>
                    <a:ext uri="{9D8B030D-6E8A-4147-A177-3AD203B41FA5}">
                      <a16:colId xmlns:a16="http://schemas.microsoft.com/office/drawing/2014/main" val="20002"/>
                    </a:ext>
                  </a:extLst>
                </a:gridCol>
                <a:gridCol w="1707720">
                  <a:extLst>
                    <a:ext uri="{9D8B030D-6E8A-4147-A177-3AD203B41FA5}">
                      <a16:colId xmlns:a16="http://schemas.microsoft.com/office/drawing/2014/main" val="20003"/>
                    </a:ext>
                  </a:extLst>
                </a:gridCol>
                <a:gridCol w="2141275">
                  <a:extLst>
                    <a:ext uri="{9D8B030D-6E8A-4147-A177-3AD203B41FA5}">
                      <a16:colId xmlns:a16="http://schemas.microsoft.com/office/drawing/2014/main" val="20004"/>
                    </a:ext>
                  </a:extLst>
                </a:gridCol>
                <a:gridCol w="1924498">
                  <a:extLst>
                    <a:ext uri="{9D8B030D-6E8A-4147-A177-3AD203B41FA5}">
                      <a16:colId xmlns:a16="http://schemas.microsoft.com/office/drawing/2014/main" val="20005"/>
                    </a:ext>
                  </a:extLst>
                </a:gridCol>
                <a:gridCol w="1924498">
                  <a:extLst>
                    <a:ext uri="{9D8B030D-6E8A-4147-A177-3AD203B41FA5}">
                      <a16:colId xmlns:a16="http://schemas.microsoft.com/office/drawing/2014/main" val="20006"/>
                    </a:ext>
                  </a:extLst>
                </a:gridCol>
                <a:gridCol w="1924498">
                  <a:extLst>
                    <a:ext uri="{9D8B030D-6E8A-4147-A177-3AD203B41FA5}">
                      <a16:colId xmlns:a16="http://schemas.microsoft.com/office/drawing/2014/main" val="20007"/>
                    </a:ext>
                  </a:extLst>
                </a:gridCol>
                <a:gridCol w="1675179">
                  <a:extLst>
                    <a:ext uri="{9D8B030D-6E8A-4147-A177-3AD203B41FA5}">
                      <a16:colId xmlns:a16="http://schemas.microsoft.com/office/drawing/2014/main" val="20008"/>
                    </a:ext>
                  </a:extLst>
                </a:gridCol>
              </a:tblGrid>
              <a:tr h="1690316">
                <a:tc>
                  <a:txBody>
                    <a:bodyPr/>
                    <a:lstStyle/>
                    <a:p>
                      <a:pPr algn="ctr" rtl="1">
                        <a:lnSpc>
                          <a:spcPts val="3220"/>
                        </a:lnSpc>
                        <a:defRPr/>
                      </a:pPr>
                      <a:r>
                        <a:rPr lang="ar-EG" sz="2300">
                          <a:solidFill>
                            <a:srgbClr val="231F20"/>
                          </a:solidFill>
                          <a:latin typeface="Almarai Bold"/>
                          <a:ea typeface="Almarai Bold"/>
                          <a:cs typeface="Almarai Bold"/>
                          <a:sym typeface="Almarai Bold"/>
                          <a:rtl/>
                        </a:rPr>
                        <a:t>التفكير</a:t>
                      </a:r>
                      <a:endParaRPr lang="en-US" sz="1100"/>
                    </a:p>
                    <a:p>
                      <a:pPr algn="ctr" rtl="1">
                        <a:lnSpc>
                          <a:spcPts val="3220"/>
                        </a:lnSpc>
                      </a:pPr>
                      <a:r>
                        <a:rPr lang="ar-EG" sz="2300">
                          <a:solidFill>
                            <a:srgbClr val="231F20"/>
                          </a:solidFill>
                          <a:latin typeface="Almarai Bold"/>
                          <a:ea typeface="Almarai Bold"/>
                          <a:cs typeface="Almarai Bold"/>
                          <a:sym typeface="Almarai Bold"/>
                          <a:rtl/>
                        </a:rPr>
                        <a:t>التصميمي</a:t>
                      </a:r>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a:lnSpc>
                          <a:spcPts val="3220"/>
                        </a:lnSpc>
                        <a:defRPr/>
                      </a:pPr>
                      <a:r>
                        <a:rPr lang="en-US" sz="2300">
                          <a:solidFill>
                            <a:srgbClr val="231F20"/>
                          </a:solidFill>
                          <a:latin typeface="Almarai Bold"/>
                          <a:ea typeface="Almarai Bold"/>
                          <a:cs typeface="Almarai Bold"/>
                          <a:sym typeface="Almarai Bold"/>
                        </a:rPr>
                        <a:t>Smith</a:t>
                      </a:r>
                      <a:endParaRPr lang="en-US" sz="1100"/>
                    </a:p>
                    <a:p>
                      <a:pPr algn="ctr" rtl="1">
                        <a:lnSpc>
                          <a:spcPts val="3220"/>
                        </a:lnSpc>
                      </a:pPr>
                      <a:r>
                        <a:rPr lang="ar-EG" sz="2300">
                          <a:solidFill>
                            <a:srgbClr val="231F20"/>
                          </a:solidFill>
                          <a:latin typeface="Almarai Bold"/>
                          <a:ea typeface="Almarai Bold"/>
                          <a:cs typeface="Almarai Bold"/>
                          <a:sym typeface="Almarai Bold"/>
                          <a:rtl/>
                        </a:rPr>
                        <a:t>(</a:t>
                      </a:r>
                      <a:r>
                        <a:rPr lang="en-US" sz="2300">
                          <a:solidFill>
                            <a:srgbClr val="231F20"/>
                          </a:solidFill>
                          <a:latin typeface="Almarai Bold"/>
                          <a:ea typeface="Almarai Bold"/>
                          <a:cs typeface="Almarai Bold"/>
                          <a:sym typeface="Almarai Bold"/>
                        </a:rPr>
                        <a:t>2015</a:t>
                      </a:r>
                      <a:r>
                        <a:rPr lang="ar-EG" sz="2300">
                          <a:solidFill>
                            <a:srgbClr val="231F20"/>
                          </a:solidFill>
                          <a:latin typeface="Almarai Bold"/>
                          <a:ea typeface="Almarai Bold"/>
                          <a:cs typeface="Almarai Bold"/>
                          <a:sym typeface="Almarai Bold"/>
                          <a:rtl/>
                        </a:rPr>
                        <a:t>)</a:t>
                      </a:r>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rtl="1">
                        <a:lnSpc>
                          <a:spcPts val="3220"/>
                        </a:lnSpc>
                        <a:defRPr/>
                      </a:pPr>
                      <a:r>
                        <a:rPr lang="ar-EG" sz="2300">
                          <a:solidFill>
                            <a:srgbClr val="231F20"/>
                          </a:solidFill>
                          <a:latin typeface="Almarai Bold"/>
                          <a:ea typeface="Almarai Bold"/>
                          <a:cs typeface="Almarai Bold"/>
                          <a:sym typeface="Almarai Bold"/>
                          <a:rtl/>
                        </a:rPr>
                        <a:t>بوابة المرحلة</a:t>
                      </a:r>
                      <a:endParaRPr lang="en-US" sz="1100"/>
                    </a:p>
                    <a:p>
                      <a:pPr algn="ctr" rtl="1">
                        <a:lnSpc>
                          <a:spcPts val="3220"/>
                        </a:lnSpc>
                      </a:pPr>
                      <a:r>
                        <a:rPr lang="en-US" sz="2300">
                          <a:solidFill>
                            <a:srgbClr val="231F20"/>
                          </a:solidFill>
                          <a:latin typeface="Almarai Bold"/>
                          <a:ea typeface="Almarai Bold"/>
                          <a:cs typeface="Almarai Bold"/>
                          <a:sym typeface="Almarai Bold"/>
                        </a:rPr>
                        <a:t>Cooper (1986)</a:t>
                      </a:r>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a:lnSpc>
                          <a:spcPts val="3220"/>
                        </a:lnSpc>
                        <a:defRPr/>
                      </a:pPr>
                      <a:r>
                        <a:rPr lang="en-US" sz="2300">
                          <a:solidFill>
                            <a:srgbClr val="231F20"/>
                          </a:solidFill>
                          <a:latin typeface="Almarai Bold"/>
                          <a:ea typeface="Almarai Bold"/>
                          <a:cs typeface="Almarai Bold"/>
                          <a:sym typeface="Almarai Bold"/>
                        </a:rPr>
                        <a:t>Baregheh et al. (2009)</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a:lnSpc>
                          <a:spcPts val="3220"/>
                        </a:lnSpc>
                        <a:defRPr/>
                      </a:pPr>
                      <a:r>
                        <a:rPr lang="en-US" sz="2300">
                          <a:solidFill>
                            <a:srgbClr val="231F20"/>
                          </a:solidFill>
                          <a:latin typeface="Almarai Bold"/>
                          <a:ea typeface="Almarai Bold"/>
                          <a:cs typeface="Almarai Bold"/>
                          <a:sym typeface="Almarai Bold"/>
                        </a:rPr>
                        <a:t>Maidique (1980)</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a:lnSpc>
                          <a:spcPts val="3220"/>
                        </a:lnSpc>
                        <a:defRPr/>
                      </a:pPr>
                      <a:r>
                        <a:rPr lang="en-US" sz="2300">
                          <a:solidFill>
                            <a:srgbClr val="231F20"/>
                          </a:solidFill>
                          <a:latin typeface="Almarai Bold"/>
                          <a:ea typeface="Almarai Bold"/>
                          <a:cs typeface="Almarai Bold"/>
                          <a:sym typeface="Almarai Bold"/>
                        </a:rPr>
                        <a:t>Myers and Marquis (1969)</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a:lnSpc>
                          <a:spcPts val="3220"/>
                        </a:lnSpc>
                        <a:defRPr/>
                      </a:pPr>
                      <a:r>
                        <a:rPr lang="en-US" sz="2300">
                          <a:solidFill>
                            <a:srgbClr val="231F20"/>
                          </a:solidFill>
                          <a:latin typeface="Almarai Bold"/>
                          <a:ea typeface="Almarai Bold"/>
                          <a:cs typeface="Almarai Bold"/>
                          <a:sym typeface="Almarai Bold"/>
                        </a:rPr>
                        <a:t>Usher (1955)</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rtl="1">
                        <a:lnSpc>
                          <a:spcPts val="3220"/>
                        </a:lnSpc>
                        <a:defRPr/>
                      </a:pPr>
                      <a:r>
                        <a:rPr lang="ar-EG" sz="2300">
                          <a:solidFill>
                            <a:srgbClr val="231F20"/>
                          </a:solidFill>
                          <a:latin typeface="Almarai Bold"/>
                          <a:ea typeface="Almarai Bold"/>
                          <a:cs typeface="Almarai Bold"/>
                          <a:sym typeface="Almarai Bold"/>
                          <a:rtl/>
                        </a:rPr>
                        <a:t>عجلة الابتكار</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rtl="1">
                        <a:lnSpc>
                          <a:spcPts val="3220"/>
                        </a:lnSpc>
                        <a:defRPr/>
                      </a:pPr>
                      <a:r>
                        <a:rPr lang="ar-EG" sz="2300">
                          <a:solidFill>
                            <a:srgbClr val="231F20"/>
                          </a:solidFill>
                          <a:latin typeface="Almarai Bold"/>
                          <a:ea typeface="Almarai Bold"/>
                          <a:cs typeface="Almarai Bold"/>
                          <a:sym typeface="Almarai Bold"/>
                          <a:rtl/>
                        </a:rPr>
                        <a:t>النموذج الثلاثي</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extLst>
                  <a:ext uri="{0D108BD9-81ED-4DB2-BD59-A6C34878D82A}">
                    <a16:rowId xmlns:a16="http://schemas.microsoft.com/office/drawing/2014/main" val="10000"/>
                  </a:ext>
                </a:extLst>
              </a:tr>
              <a:tr h="977453">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التعاطف</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التقصي</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الاكتشاف</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التوليد</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الوصول للابتكار</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احتياج السوق</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نتائج البحوث</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تقصي الاحتياجات</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التوليد</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1"/>
                  </a:ext>
                </a:extLst>
              </a:tr>
              <a:tr h="548545">
                <a:tc>
                  <a:txBody>
                    <a:bodyPr/>
                    <a:lstStyle/>
                    <a:p>
                      <a:pPr algn="ctr" rtl="1">
                        <a:lnSpc>
                          <a:spcPts val="3220"/>
                        </a:lnSpc>
                        <a:defRPr/>
                      </a:pPr>
                      <a:r>
                        <a:rPr lang="ar-EG" sz="2300">
                          <a:solidFill>
                            <a:srgbClr val="000000"/>
                          </a:solidFill>
                          <a:latin typeface="Almarai Bold"/>
                          <a:ea typeface="Almarai Bold"/>
                          <a:cs typeface="Almarai Bold"/>
                          <a:sym typeface="Almarai Bold"/>
                          <a:rtl/>
                        </a:rPr>
                        <a:t>تعريف المشكلة</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التطوير</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تحديد النطاق</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التنفيذ</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التطوير</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التصميم</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التصميم</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الصياغة</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النمذجة</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2"/>
                  </a:ext>
                </a:extLst>
              </a:tr>
              <a:tr h="977453">
                <a:tc>
                  <a:txBody>
                    <a:bodyPr/>
                    <a:lstStyle/>
                    <a:p>
                      <a:pPr algn="ctr" rtl="1">
                        <a:lnSpc>
                          <a:spcPts val="3220"/>
                        </a:lnSpc>
                        <a:defRPr/>
                      </a:pPr>
                      <a:r>
                        <a:rPr lang="ar-EG" sz="2300">
                          <a:solidFill>
                            <a:srgbClr val="000000"/>
                          </a:solidFill>
                          <a:latin typeface="Almarai Bold"/>
                          <a:ea typeface="Almarai Bold"/>
                          <a:cs typeface="Almarai Bold"/>
                          <a:sym typeface="Almarai Bold"/>
                          <a:rtl/>
                        </a:rPr>
                        <a:t>ابتكار الأفكار</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التصميم</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التحقق من الجدوى</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التطوير</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التحويل الواقعي</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التصنيع</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التصنيع</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التركيبة الإبداعية</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التسويق</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3"/>
                  </a:ext>
                </a:extLst>
              </a:tr>
              <a:tr h="548545">
                <a:tc>
                  <a:txBody>
                    <a:bodyPr/>
                    <a:lstStyle/>
                    <a:p>
                      <a:pPr algn="ctr" rtl="1">
                        <a:lnSpc>
                          <a:spcPts val="3220"/>
                        </a:lnSpc>
                        <a:defRPr/>
                      </a:pPr>
                      <a:r>
                        <a:rPr lang="ar-EG" sz="2300">
                          <a:solidFill>
                            <a:srgbClr val="000000"/>
                          </a:solidFill>
                          <a:latin typeface="Almarai Bold"/>
                          <a:ea typeface="Almarai Bold"/>
                          <a:cs typeface="Almarai Bold"/>
                          <a:sym typeface="Almarai Bold"/>
                          <a:rtl/>
                        </a:rPr>
                        <a:t>إعداد نموذج أولي</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النموذج الأولي</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التطوير</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الاعتماد</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التوزيع</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التسويق</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التسويق</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النمذجة الأولية</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4"/>
                  </a:ext>
                </a:extLst>
              </a:tr>
              <a:tr h="548545">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التجريب</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اختبار النموذج</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الاختبار</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المبيعات</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المبيعات</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5"/>
                  </a:ext>
                </a:extLst>
              </a:tr>
              <a:tr h="977453">
                <a:tc>
                  <a:txBody>
                    <a:bodyPr/>
                    <a:lstStyle/>
                    <a:p>
                      <a:pPr algn="ctr" rtl="1">
                        <a:lnSpc>
                          <a:spcPts val="3220"/>
                        </a:lnSpc>
                        <a:defRPr/>
                      </a:pP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التصنيع النهائي</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الإطلاق</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6"/>
                  </a:ext>
                </a:extLst>
              </a:tr>
              <a:tr h="943598">
                <a:tc>
                  <a:txBody>
                    <a:bodyPr/>
                    <a:lstStyle/>
                    <a:p>
                      <a:pPr algn="ctr" rtl="1">
                        <a:lnSpc>
                          <a:spcPts val="3220"/>
                        </a:lnSpc>
                        <a:defRPr/>
                      </a:pP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الطرح للسوق</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r>
                        <a:rPr lang="ar-EG" sz="2300">
                          <a:solidFill>
                            <a:srgbClr val="000000"/>
                          </a:solidFill>
                          <a:latin typeface="Almarai Bold"/>
                          <a:ea typeface="Almarai Bold"/>
                          <a:cs typeface="Almarai Bold"/>
                          <a:sym typeface="Almarai Bold"/>
                          <a:rtl/>
                        </a:rPr>
                        <a:t>المراجعة بعد الطرح</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20"/>
                        </a:lnSpc>
                        <a:defRPr/>
                      </a:pP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4413" y="2473583"/>
            <a:ext cx="7677737" cy="4546252"/>
            <a:chOff x="0" y="0"/>
            <a:chExt cx="2022120" cy="1197367"/>
          </a:xfrm>
        </p:grpSpPr>
        <p:sp>
          <p:nvSpPr>
            <p:cNvPr id="3" name="Freeform 3"/>
            <p:cNvSpPr/>
            <p:nvPr/>
          </p:nvSpPr>
          <p:spPr>
            <a:xfrm>
              <a:off x="0" y="0"/>
              <a:ext cx="2022120" cy="1197367"/>
            </a:xfrm>
            <a:custGeom>
              <a:avLst/>
              <a:gdLst/>
              <a:ahLst/>
              <a:cxnLst/>
              <a:rect l="l" t="t" r="r" b="b"/>
              <a:pathLst>
                <a:path w="2022120" h="1197367">
                  <a:moveTo>
                    <a:pt x="11092" y="0"/>
                  </a:moveTo>
                  <a:lnTo>
                    <a:pt x="2011028" y="0"/>
                  </a:lnTo>
                  <a:cubicBezTo>
                    <a:pt x="2017154" y="0"/>
                    <a:pt x="2022120" y="4966"/>
                    <a:pt x="2022120" y="11092"/>
                  </a:cubicBezTo>
                  <a:lnTo>
                    <a:pt x="2022120" y="1186275"/>
                  </a:lnTo>
                  <a:cubicBezTo>
                    <a:pt x="2022120" y="1192401"/>
                    <a:pt x="2017154" y="1197367"/>
                    <a:pt x="2011028" y="1197367"/>
                  </a:cubicBezTo>
                  <a:lnTo>
                    <a:pt x="11092" y="1197367"/>
                  </a:lnTo>
                  <a:cubicBezTo>
                    <a:pt x="4966" y="1197367"/>
                    <a:pt x="0" y="1192401"/>
                    <a:pt x="0" y="1186275"/>
                  </a:cubicBezTo>
                  <a:lnTo>
                    <a:pt x="0" y="11092"/>
                  </a:lnTo>
                  <a:cubicBezTo>
                    <a:pt x="0" y="4966"/>
                    <a:pt x="4966" y="0"/>
                    <a:pt x="11092"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114300"/>
              <a:ext cx="2022120" cy="1311667"/>
            </a:xfrm>
            <a:prstGeom prst="rect">
              <a:avLst/>
            </a:prstGeom>
          </p:spPr>
          <p:txBody>
            <a:bodyPr lIns="50800" tIns="50800" rIns="50800" bIns="50800" rtlCol="0" anchor="ctr"/>
            <a:lstStyle/>
            <a:p>
              <a:pPr marL="600083" lvl="1" indent="-300041" algn="just" rtl="1">
                <a:lnSpc>
                  <a:spcPts val="4447"/>
                </a:lnSpc>
                <a:spcBef>
                  <a:spcPct val="0"/>
                </a:spcBef>
                <a:buFont typeface="Arial"/>
                <a:buChar char="•"/>
              </a:pPr>
              <a:endParaRPr/>
            </a:p>
          </p:txBody>
        </p:sp>
      </p:gr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815409" y="2297637"/>
            <a:ext cx="5691726" cy="5691726"/>
          </a:xfrm>
          <a:custGeom>
            <a:avLst/>
            <a:gdLst/>
            <a:ahLst/>
            <a:cxnLst/>
            <a:rect l="l" t="t" r="r" b="b"/>
            <a:pathLst>
              <a:path w="5691726" h="5691726">
                <a:moveTo>
                  <a:pt x="0" y="0"/>
                </a:moveTo>
                <a:lnTo>
                  <a:pt x="5691726" y="0"/>
                </a:lnTo>
                <a:lnTo>
                  <a:pt x="5691726" y="5691726"/>
                </a:lnTo>
                <a:lnTo>
                  <a:pt x="0" y="5691726"/>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4661272" y="3220879"/>
            <a:ext cx="2469171" cy="679373"/>
          </a:xfrm>
          <a:prstGeom prst="rect">
            <a:avLst/>
          </a:prstGeom>
        </p:spPr>
        <p:txBody>
          <a:bodyPr lIns="0" tIns="0" rIns="0" bIns="0" rtlCol="0" anchor="t">
            <a:spAutoFit/>
          </a:bodyPr>
          <a:lstStyle/>
          <a:p>
            <a:pPr marL="0" lvl="1" indent="0" algn="r" rtl="1">
              <a:lnSpc>
                <a:spcPts val="5503"/>
              </a:lnSpc>
              <a:spcBef>
                <a:spcPct val="0"/>
              </a:spcBef>
            </a:pPr>
            <a:r>
              <a:rPr lang="ar-EG" sz="3668" u="none" strike="noStrike">
                <a:solidFill>
                  <a:srgbClr val="000000"/>
                </a:solidFill>
                <a:latin typeface="Almarai Bold"/>
                <a:ea typeface="Almarai Bold"/>
                <a:cs typeface="Almarai Bold"/>
                <a:sym typeface="Almarai Bold"/>
                <a:rtl/>
              </a:rPr>
              <a:t>الصياغة</a:t>
            </a:r>
          </a:p>
        </p:txBody>
      </p:sp>
      <p:sp>
        <p:nvSpPr>
          <p:cNvPr id="8" name="TextBox 8"/>
          <p:cNvSpPr txBox="1"/>
          <p:nvPr/>
        </p:nvSpPr>
        <p:spPr>
          <a:xfrm>
            <a:off x="4708335" y="5810260"/>
            <a:ext cx="2882010" cy="1384223"/>
          </a:xfrm>
          <a:prstGeom prst="rect">
            <a:avLst/>
          </a:prstGeom>
        </p:spPr>
        <p:txBody>
          <a:bodyPr lIns="0" tIns="0" rIns="0" bIns="0" rtlCol="0" anchor="t">
            <a:spAutoFit/>
          </a:bodyPr>
          <a:lstStyle/>
          <a:p>
            <a:pPr marL="0" lvl="1" indent="0" algn="ctr" rtl="1">
              <a:lnSpc>
                <a:spcPts val="5503"/>
              </a:lnSpc>
              <a:spcBef>
                <a:spcPct val="0"/>
              </a:spcBef>
            </a:pPr>
            <a:r>
              <a:rPr lang="ar-EG" sz="3668" u="none" strike="noStrike">
                <a:solidFill>
                  <a:srgbClr val="000000"/>
                </a:solidFill>
                <a:latin typeface="Almarai Bold"/>
                <a:ea typeface="Almarai Bold"/>
                <a:cs typeface="Almarai Bold"/>
                <a:sym typeface="Almarai Bold"/>
                <a:rtl/>
              </a:rPr>
              <a:t>التركيبة الإبداعية</a:t>
            </a:r>
          </a:p>
        </p:txBody>
      </p:sp>
      <p:sp>
        <p:nvSpPr>
          <p:cNvPr id="9" name="TextBox 9"/>
          <p:cNvSpPr txBox="1"/>
          <p:nvPr/>
        </p:nvSpPr>
        <p:spPr>
          <a:xfrm>
            <a:off x="1815409" y="5810260"/>
            <a:ext cx="3066184" cy="1384223"/>
          </a:xfrm>
          <a:prstGeom prst="rect">
            <a:avLst/>
          </a:prstGeom>
        </p:spPr>
        <p:txBody>
          <a:bodyPr lIns="0" tIns="0" rIns="0" bIns="0" rtlCol="0" anchor="t">
            <a:spAutoFit/>
          </a:bodyPr>
          <a:lstStyle/>
          <a:p>
            <a:pPr algn="ctr" rtl="1">
              <a:lnSpc>
                <a:spcPts val="5503"/>
              </a:lnSpc>
              <a:spcBef>
                <a:spcPct val="0"/>
              </a:spcBef>
            </a:pPr>
            <a:r>
              <a:rPr lang="ar-EG" sz="3668" u="none" strike="noStrike">
                <a:solidFill>
                  <a:srgbClr val="000000"/>
                </a:solidFill>
                <a:latin typeface="Almarai Bold"/>
                <a:ea typeface="Almarai Bold"/>
                <a:cs typeface="Almarai Bold"/>
                <a:sym typeface="Almarai Bold"/>
                <a:rtl/>
              </a:rPr>
              <a:t>النمذجة</a:t>
            </a:r>
          </a:p>
          <a:p>
            <a:pPr marL="0" lvl="1" indent="0" algn="ctr" rtl="1">
              <a:lnSpc>
                <a:spcPts val="5503"/>
              </a:lnSpc>
              <a:spcBef>
                <a:spcPct val="0"/>
              </a:spcBef>
            </a:pPr>
            <a:r>
              <a:rPr lang="ar-EG" sz="3668" u="none" strike="noStrike">
                <a:solidFill>
                  <a:srgbClr val="000000"/>
                </a:solidFill>
                <a:latin typeface="Almarai Bold"/>
                <a:ea typeface="Almarai Bold"/>
                <a:cs typeface="Almarai Bold"/>
                <a:sym typeface="Almarai Bold"/>
                <a:rtl/>
              </a:rPr>
              <a:t> الأولية</a:t>
            </a:r>
          </a:p>
        </p:txBody>
      </p:sp>
      <p:sp>
        <p:nvSpPr>
          <p:cNvPr id="10" name="TextBox 10"/>
          <p:cNvSpPr txBox="1"/>
          <p:nvPr/>
        </p:nvSpPr>
        <p:spPr>
          <a:xfrm>
            <a:off x="1504579" y="2743498"/>
            <a:ext cx="3156692" cy="1384223"/>
          </a:xfrm>
          <a:prstGeom prst="rect">
            <a:avLst/>
          </a:prstGeom>
        </p:spPr>
        <p:txBody>
          <a:bodyPr lIns="0" tIns="0" rIns="0" bIns="0" rtlCol="0" anchor="t">
            <a:spAutoFit/>
          </a:bodyPr>
          <a:lstStyle/>
          <a:p>
            <a:pPr marL="0" lvl="1" indent="0" algn="ctr" rtl="1">
              <a:lnSpc>
                <a:spcPts val="5503"/>
              </a:lnSpc>
              <a:spcBef>
                <a:spcPct val="0"/>
              </a:spcBef>
            </a:pPr>
            <a:r>
              <a:rPr lang="ar-EG" sz="3668" u="none" strike="noStrike">
                <a:solidFill>
                  <a:srgbClr val="000000"/>
                </a:solidFill>
                <a:latin typeface="Almarai Bold"/>
                <a:ea typeface="Almarai Bold"/>
                <a:cs typeface="Almarai Bold"/>
                <a:sym typeface="Almarai Bold"/>
                <a:rtl/>
              </a:rPr>
              <a:t>تقصي الاحتياجات</a:t>
            </a:r>
          </a:p>
        </p:txBody>
      </p:sp>
      <p:sp>
        <p:nvSpPr>
          <p:cNvPr id="11" name="Freeform 11"/>
          <p:cNvSpPr/>
          <p:nvPr/>
        </p:nvSpPr>
        <p:spPr>
          <a:xfrm>
            <a:off x="3528389" y="3996971"/>
            <a:ext cx="2189566" cy="2197808"/>
          </a:xfrm>
          <a:custGeom>
            <a:avLst/>
            <a:gdLst/>
            <a:ahLst/>
            <a:cxnLst/>
            <a:rect l="l" t="t" r="r" b="b"/>
            <a:pathLst>
              <a:path w="2189566" h="2197808">
                <a:moveTo>
                  <a:pt x="0" y="0"/>
                </a:moveTo>
                <a:lnTo>
                  <a:pt x="2189566" y="0"/>
                </a:lnTo>
                <a:lnTo>
                  <a:pt x="2189566" y="2197808"/>
                </a:lnTo>
                <a:lnTo>
                  <a:pt x="0" y="21978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382114" y="-446148"/>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3" name="Group 13"/>
          <p:cNvGrpSpPr/>
          <p:nvPr/>
        </p:nvGrpSpPr>
        <p:grpSpPr>
          <a:xfrm>
            <a:off x="17202150" y="3082588"/>
            <a:ext cx="1309803" cy="895333"/>
            <a:chOff x="0" y="0"/>
            <a:chExt cx="344969" cy="235808"/>
          </a:xfrm>
        </p:grpSpPr>
        <p:sp>
          <p:nvSpPr>
            <p:cNvPr id="14" name="Freeform 14"/>
            <p:cNvSpPr/>
            <p:nvPr/>
          </p:nvSpPr>
          <p:spPr>
            <a:xfrm>
              <a:off x="0" y="0"/>
              <a:ext cx="344969" cy="235808"/>
            </a:xfrm>
            <a:custGeom>
              <a:avLst/>
              <a:gdLst/>
              <a:ahLst/>
              <a:cxnLst/>
              <a:rect l="l" t="t" r="r" b="b"/>
              <a:pathLst>
                <a:path w="344969" h="235808">
                  <a:moveTo>
                    <a:pt x="0" y="0"/>
                  </a:moveTo>
                  <a:lnTo>
                    <a:pt x="344969" y="0"/>
                  </a:lnTo>
                  <a:lnTo>
                    <a:pt x="344969" y="235808"/>
                  </a:lnTo>
                  <a:lnTo>
                    <a:pt x="0" y="235808"/>
                  </a:lnTo>
                  <a:close/>
                </a:path>
              </a:pathLst>
            </a:custGeom>
            <a:solidFill>
              <a:srgbClr val="FFDE59"/>
            </a:solidFill>
          </p:spPr>
          <p:txBody>
            <a:bodyPr/>
            <a:lstStyle/>
            <a:p>
              <a:endParaRPr lang="en-US"/>
            </a:p>
          </p:txBody>
        </p:sp>
        <p:sp>
          <p:nvSpPr>
            <p:cNvPr id="15" name="TextBox 15"/>
            <p:cNvSpPr txBox="1"/>
            <p:nvPr/>
          </p:nvSpPr>
          <p:spPr>
            <a:xfrm>
              <a:off x="0" y="0"/>
              <a:ext cx="344969" cy="235808"/>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9878753" y="2585918"/>
            <a:ext cx="7380547" cy="3973604"/>
          </a:xfrm>
          <a:prstGeom prst="rect">
            <a:avLst/>
          </a:prstGeom>
        </p:spPr>
        <p:txBody>
          <a:bodyPr lIns="0" tIns="0" rIns="0" bIns="0" rtlCol="0" anchor="t">
            <a:spAutoFit/>
          </a:bodyPr>
          <a:lstStyle/>
          <a:p>
            <a:pPr marL="300042" lvl="1" algn="just" rtl="1">
              <a:lnSpc>
                <a:spcPts val="4447"/>
              </a:lnSpc>
              <a:spcBef>
                <a:spcPct val="0"/>
              </a:spcBef>
            </a:pPr>
            <a:r>
              <a:rPr lang="ar-EG" sz="2779" u="none" strike="noStrike" dirty="0">
                <a:solidFill>
                  <a:srgbClr val="000000"/>
                </a:solidFill>
                <a:latin typeface="Almarai Bold"/>
                <a:ea typeface="Almarai Bold"/>
                <a:cs typeface="Almarai Bold"/>
                <a:sym typeface="Almarai Bold"/>
                <a:rtl/>
              </a:rPr>
              <a:t>عجلة الابتكار هي نموذج مبسط للعملية الابتكارية، وقد تم اقتراحه للاستفادة من الرؤى الإبداعية في توضيح هذه العملية. ويتضمن النموذج أربع خطوات ابتكار محددة ذات أهمية خاصة في تسخير الإبداع لعملية الابتكار، ألا وهي: تقصي الاحتياجات، والصياغة، والتركيبة الإبداعية، والنمذجة الأولية</a:t>
            </a:r>
          </a:p>
        </p:txBody>
      </p:sp>
      <p:sp>
        <p:nvSpPr>
          <p:cNvPr id="17" name="TextBox 17"/>
          <p:cNvSpPr txBox="1"/>
          <p:nvPr/>
        </p:nvSpPr>
        <p:spPr>
          <a:xfrm>
            <a:off x="6149340" y="9661971"/>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18" name="TextBox 18"/>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5</a:t>
            </a:r>
          </a:p>
        </p:txBody>
      </p:sp>
      <p:sp>
        <p:nvSpPr>
          <p:cNvPr id="19" name="TextBox 19"/>
          <p:cNvSpPr txBox="1"/>
          <p:nvPr/>
        </p:nvSpPr>
        <p:spPr>
          <a:xfrm>
            <a:off x="10917138" y="768189"/>
            <a:ext cx="4822816" cy="1144324"/>
          </a:xfrm>
          <a:prstGeom prst="rect">
            <a:avLst/>
          </a:prstGeom>
        </p:spPr>
        <p:txBody>
          <a:bodyPr lIns="0" tIns="0" rIns="0" bIns="0" rtlCol="0" anchor="t">
            <a:spAutoFit/>
          </a:bodyPr>
          <a:lstStyle/>
          <a:p>
            <a:pPr marL="0" lvl="0" indent="0" algn="ctr" rtl="1">
              <a:lnSpc>
                <a:spcPts val="4426"/>
              </a:lnSpc>
              <a:spcBef>
                <a:spcPct val="0"/>
              </a:spcBef>
            </a:pPr>
            <a:r>
              <a:rPr lang="ar-EG" sz="3447" u="none" strike="noStrike" spc="-13">
                <a:solidFill>
                  <a:srgbClr val="095277"/>
                </a:solidFill>
                <a:latin typeface="Almarai Bold"/>
                <a:ea typeface="Almarai Bold"/>
                <a:cs typeface="Almarai Bold"/>
                <a:sym typeface="Almarai Bold"/>
                <a:rtl/>
              </a:rPr>
              <a:t>أولًا: عجلة الابتكار    </a:t>
            </a:r>
          </a:p>
          <a:p>
            <a:pPr marL="0" lvl="0" indent="0" algn="ctr" rtl="1">
              <a:lnSpc>
                <a:spcPts val="4426"/>
              </a:lnSpc>
              <a:spcBef>
                <a:spcPct val="0"/>
              </a:spcBef>
            </a:pPr>
            <a:r>
              <a:rPr lang="en-US" sz="3447" u="none" strike="noStrike" spc="-15">
                <a:solidFill>
                  <a:srgbClr val="095277"/>
                </a:solidFill>
                <a:latin typeface="Almarai Bold"/>
                <a:ea typeface="Almarai Bold"/>
                <a:cs typeface="Almarai Bold"/>
                <a:sym typeface="Almarai Bold"/>
              </a:rPr>
              <a:t>The Innovation Wheel</a:t>
            </a:r>
          </a:p>
        </p:txBody>
      </p:sp>
      <p:sp>
        <p:nvSpPr>
          <p:cNvPr id="20" name="Freeform 20"/>
          <p:cNvSpPr/>
          <p:nvPr/>
        </p:nvSpPr>
        <p:spPr>
          <a:xfrm rot="-10800000">
            <a:off x="0" y="-4414316"/>
            <a:ext cx="17545338" cy="5724166"/>
          </a:xfrm>
          <a:custGeom>
            <a:avLst/>
            <a:gdLst/>
            <a:ahLst/>
            <a:cxnLst/>
            <a:rect l="l" t="t" r="r" b="b"/>
            <a:pathLst>
              <a:path w="17545338" h="5724166">
                <a:moveTo>
                  <a:pt x="0" y="0"/>
                </a:moveTo>
                <a:lnTo>
                  <a:pt x="17545338" y="0"/>
                </a:lnTo>
                <a:lnTo>
                  <a:pt x="17545338" y="5724166"/>
                </a:lnTo>
                <a:lnTo>
                  <a:pt x="0" y="5724166"/>
                </a:lnTo>
                <a:lnTo>
                  <a:pt x="0" y="0"/>
                </a:lnTo>
                <a:close/>
              </a:path>
            </a:pathLst>
          </a:custGeom>
          <a:blipFill>
            <a:blip r:embed="rId9">
              <a:alphaModFix amt="23000"/>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1" name="Group 21"/>
          <p:cNvGrpSpPr/>
          <p:nvPr/>
        </p:nvGrpSpPr>
        <p:grpSpPr>
          <a:xfrm>
            <a:off x="17202150" y="5299446"/>
            <a:ext cx="1309803" cy="895333"/>
            <a:chOff x="0" y="0"/>
            <a:chExt cx="344969" cy="235808"/>
          </a:xfrm>
        </p:grpSpPr>
        <p:sp>
          <p:nvSpPr>
            <p:cNvPr id="22" name="Freeform 22"/>
            <p:cNvSpPr/>
            <p:nvPr/>
          </p:nvSpPr>
          <p:spPr>
            <a:xfrm>
              <a:off x="0" y="0"/>
              <a:ext cx="344969" cy="235808"/>
            </a:xfrm>
            <a:custGeom>
              <a:avLst/>
              <a:gdLst/>
              <a:ahLst/>
              <a:cxnLst/>
              <a:rect l="l" t="t" r="r" b="b"/>
              <a:pathLst>
                <a:path w="344969" h="235808">
                  <a:moveTo>
                    <a:pt x="0" y="0"/>
                  </a:moveTo>
                  <a:lnTo>
                    <a:pt x="344969" y="0"/>
                  </a:lnTo>
                  <a:lnTo>
                    <a:pt x="344969" y="235808"/>
                  </a:lnTo>
                  <a:lnTo>
                    <a:pt x="0" y="235808"/>
                  </a:lnTo>
                  <a:close/>
                </a:path>
              </a:pathLst>
            </a:custGeom>
            <a:solidFill>
              <a:srgbClr val="FFDE59"/>
            </a:solidFill>
          </p:spPr>
          <p:txBody>
            <a:bodyPr/>
            <a:lstStyle/>
            <a:p>
              <a:endParaRPr lang="en-US"/>
            </a:p>
          </p:txBody>
        </p:sp>
        <p:sp>
          <p:nvSpPr>
            <p:cNvPr id="23" name="TextBox 23"/>
            <p:cNvSpPr txBox="1"/>
            <p:nvPr/>
          </p:nvSpPr>
          <p:spPr>
            <a:xfrm>
              <a:off x="0" y="0"/>
              <a:ext cx="344969" cy="235808"/>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CFAEF">
                <a:alpha val="100000"/>
              </a:srgbClr>
            </a:gs>
            <a:gs pos="100000">
              <a:srgbClr val="BAD2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697182" y="2589542"/>
            <a:ext cx="15504968" cy="2053134"/>
            <a:chOff x="0" y="0"/>
            <a:chExt cx="4083613" cy="540743"/>
          </a:xfrm>
        </p:grpSpPr>
        <p:sp>
          <p:nvSpPr>
            <p:cNvPr id="3" name="Freeform 3"/>
            <p:cNvSpPr/>
            <p:nvPr/>
          </p:nvSpPr>
          <p:spPr>
            <a:xfrm>
              <a:off x="0" y="0"/>
              <a:ext cx="4083613" cy="540743"/>
            </a:xfrm>
            <a:custGeom>
              <a:avLst/>
              <a:gdLst/>
              <a:ahLst/>
              <a:cxnLst/>
              <a:rect l="l" t="t" r="r" b="b"/>
              <a:pathLst>
                <a:path w="4083613" h="540743">
                  <a:moveTo>
                    <a:pt x="5493" y="0"/>
                  </a:moveTo>
                  <a:lnTo>
                    <a:pt x="4078120" y="0"/>
                  </a:lnTo>
                  <a:cubicBezTo>
                    <a:pt x="4081154" y="0"/>
                    <a:pt x="4083613" y="2459"/>
                    <a:pt x="4083613" y="5493"/>
                  </a:cubicBezTo>
                  <a:lnTo>
                    <a:pt x="4083613" y="535251"/>
                  </a:lnTo>
                  <a:cubicBezTo>
                    <a:pt x="4083613" y="536707"/>
                    <a:pt x="4083034" y="538104"/>
                    <a:pt x="4082004" y="539134"/>
                  </a:cubicBezTo>
                  <a:cubicBezTo>
                    <a:pt x="4080975" y="540165"/>
                    <a:pt x="4079577" y="540743"/>
                    <a:pt x="4078120" y="540743"/>
                  </a:cubicBezTo>
                  <a:lnTo>
                    <a:pt x="5493" y="540743"/>
                  </a:lnTo>
                  <a:cubicBezTo>
                    <a:pt x="2459" y="540743"/>
                    <a:pt x="0" y="538284"/>
                    <a:pt x="0" y="535251"/>
                  </a:cubicBezTo>
                  <a:lnTo>
                    <a:pt x="0" y="5493"/>
                  </a:lnTo>
                  <a:cubicBezTo>
                    <a:pt x="0" y="4036"/>
                    <a:pt x="579" y="2639"/>
                    <a:pt x="1609" y="1609"/>
                  </a:cubicBezTo>
                  <a:cubicBezTo>
                    <a:pt x="2639" y="579"/>
                    <a:pt x="4036" y="0"/>
                    <a:pt x="5493"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0"/>
              <a:ext cx="4083613" cy="540743"/>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257469" y="-446148"/>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4150622" y="5042083"/>
            <a:ext cx="1645355" cy="1239252"/>
            <a:chOff x="0" y="0"/>
            <a:chExt cx="433345" cy="326387"/>
          </a:xfrm>
        </p:grpSpPr>
        <p:sp>
          <p:nvSpPr>
            <p:cNvPr id="8" name="Freeform 8"/>
            <p:cNvSpPr/>
            <p:nvPr/>
          </p:nvSpPr>
          <p:spPr>
            <a:xfrm>
              <a:off x="0" y="0"/>
              <a:ext cx="433345" cy="326387"/>
            </a:xfrm>
            <a:custGeom>
              <a:avLst/>
              <a:gdLst/>
              <a:ahLst/>
              <a:cxnLst/>
              <a:rect l="l" t="t" r="r" b="b"/>
              <a:pathLst>
                <a:path w="433345" h="326387">
                  <a:moveTo>
                    <a:pt x="0" y="0"/>
                  </a:moveTo>
                  <a:lnTo>
                    <a:pt x="433345" y="0"/>
                  </a:lnTo>
                  <a:lnTo>
                    <a:pt x="433345" y="326387"/>
                  </a:lnTo>
                  <a:lnTo>
                    <a:pt x="0" y="326387"/>
                  </a:lnTo>
                  <a:close/>
                </a:path>
              </a:pathLst>
            </a:custGeom>
            <a:solidFill>
              <a:srgbClr val="FFDE59"/>
            </a:solidFill>
          </p:spPr>
          <p:txBody>
            <a:bodyPr/>
            <a:lstStyle/>
            <a:p>
              <a:endParaRPr lang="en-US"/>
            </a:p>
          </p:txBody>
        </p:sp>
        <p:sp>
          <p:nvSpPr>
            <p:cNvPr id="9" name="TextBox 9"/>
            <p:cNvSpPr txBox="1"/>
            <p:nvPr/>
          </p:nvSpPr>
          <p:spPr>
            <a:xfrm>
              <a:off x="0" y="-9525"/>
              <a:ext cx="433345" cy="335912"/>
            </a:xfrm>
            <a:prstGeom prst="rect">
              <a:avLst/>
            </a:prstGeom>
          </p:spPr>
          <p:txBody>
            <a:bodyPr lIns="50800" tIns="50800" rIns="50800" bIns="50800" rtlCol="0" anchor="ctr"/>
            <a:lstStyle/>
            <a:p>
              <a:pPr algn="ctr" rtl="1">
                <a:lnSpc>
                  <a:spcPts val="3359"/>
                </a:lnSpc>
              </a:pPr>
              <a:r>
                <a:rPr lang="ar-EG" sz="2799" spc="-12">
                  <a:solidFill>
                    <a:srgbClr val="000000"/>
                  </a:solidFill>
                  <a:latin typeface="Almarai Bold"/>
                  <a:ea typeface="Almarai Bold"/>
                  <a:cs typeface="Almarai Bold"/>
                  <a:sym typeface="Almarai Bold"/>
                  <a:rtl/>
                </a:rPr>
                <a:t>تقصي وبحث</a:t>
              </a:r>
            </a:p>
          </p:txBody>
        </p:sp>
      </p:grpSp>
      <p:sp>
        <p:nvSpPr>
          <p:cNvPr id="10" name="TextBox 10"/>
          <p:cNvSpPr txBox="1"/>
          <p:nvPr/>
        </p:nvSpPr>
        <p:spPr>
          <a:xfrm>
            <a:off x="1940054" y="2718370"/>
            <a:ext cx="15339818" cy="1687604"/>
          </a:xfrm>
          <a:prstGeom prst="rect">
            <a:avLst/>
          </a:prstGeom>
        </p:spPr>
        <p:txBody>
          <a:bodyPr lIns="0" tIns="0" rIns="0" bIns="0" rtlCol="0" anchor="t">
            <a:spAutoFit/>
          </a:bodyPr>
          <a:lstStyle/>
          <a:p>
            <a:pPr marL="300042" lvl="1" algn="just" rtl="1">
              <a:lnSpc>
                <a:spcPts val="4447"/>
              </a:lnSpc>
              <a:spcBef>
                <a:spcPct val="0"/>
              </a:spcBef>
            </a:pPr>
            <a:r>
              <a:rPr lang="ar-EG" sz="2779" u="none" strike="noStrike" dirty="0">
                <a:solidFill>
                  <a:srgbClr val="000000"/>
                </a:solidFill>
                <a:latin typeface="Almarai Bold"/>
                <a:ea typeface="Almarai Bold"/>
                <a:cs typeface="Almarai Bold"/>
                <a:sym typeface="Almarai Bold"/>
                <a:rtl/>
              </a:rPr>
              <a:t>اقترح سميث (</a:t>
            </a:r>
            <a:r>
              <a:rPr lang="en-US" sz="2779" u="none" strike="noStrike" dirty="0">
                <a:solidFill>
                  <a:srgbClr val="000000"/>
                </a:solidFill>
                <a:latin typeface="Almarai Bold"/>
                <a:ea typeface="Almarai Bold"/>
                <a:cs typeface="Almarai Bold"/>
                <a:sym typeface="Almarai Bold"/>
              </a:rPr>
              <a:t>Smith 2015</a:t>
            </a:r>
            <a:r>
              <a:rPr lang="ar-EG" sz="2779" u="none" strike="noStrike" dirty="0">
                <a:solidFill>
                  <a:srgbClr val="000000"/>
                </a:solidFill>
                <a:latin typeface="Almarai Bold"/>
                <a:ea typeface="Almarai Bold"/>
                <a:cs typeface="Almarai Bold"/>
                <a:sym typeface="Almarai Bold"/>
                <a:rtl/>
              </a:rPr>
              <a:t>) نموذجًا يحدد خطوات الابتكار بطريقة شاملة. هذه الخطوات تظهر في تسلسل خاص يبدأ بولادة الفكرة أو بحث يقود إلى اكتشاف جديد عند طرف البداية إلى المنتج المكتمل الذي يظهر في السوق ويكون عند الطرف الآخر.</a:t>
            </a:r>
          </a:p>
        </p:txBody>
      </p:sp>
      <p:sp>
        <p:nvSpPr>
          <p:cNvPr id="11" name="TextBox 11"/>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12" name="TextBox 12"/>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6</a:t>
            </a:r>
          </a:p>
        </p:txBody>
      </p:sp>
      <p:sp>
        <p:nvSpPr>
          <p:cNvPr id="13" name="TextBox 13"/>
          <p:cNvSpPr txBox="1"/>
          <p:nvPr/>
        </p:nvSpPr>
        <p:spPr>
          <a:xfrm>
            <a:off x="10503398" y="718638"/>
            <a:ext cx="5589704" cy="1144324"/>
          </a:xfrm>
          <a:prstGeom prst="rect">
            <a:avLst/>
          </a:prstGeom>
        </p:spPr>
        <p:txBody>
          <a:bodyPr lIns="0" tIns="0" rIns="0" bIns="0" rtlCol="0" anchor="t">
            <a:spAutoFit/>
          </a:bodyPr>
          <a:lstStyle/>
          <a:p>
            <a:pPr marL="0" lvl="0" indent="0" algn="ctr" rtl="1">
              <a:lnSpc>
                <a:spcPts val="4426"/>
              </a:lnSpc>
              <a:spcBef>
                <a:spcPct val="0"/>
              </a:spcBef>
            </a:pPr>
            <a:r>
              <a:rPr lang="ar-EG" sz="3447" u="none" strike="noStrike" spc="-15">
                <a:solidFill>
                  <a:srgbClr val="095277"/>
                </a:solidFill>
                <a:latin typeface="Almarai Bold"/>
                <a:ea typeface="Almarai Bold"/>
                <a:cs typeface="Almarai Bold"/>
                <a:sym typeface="Almarai Bold"/>
                <a:rtl/>
              </a:rPr>
              <a:t>ثانيًا: نموذج خطوات الابتكار    </a:t>
            </a:r>
            <a:r>
              <a:rPr lang="en-US" sz="3447" u="none" strike="noStrike" spc="-15">
                <a:solidFill>
                  <a:srgbClr val="095277"/>
                </a:solidFill>
                <a:latin typeface="Almarai Bold"/>
                <a:ea typeface="Almarai Bold"/>
                <a:cs typeface="Almarai Bold"/>
                <a:sym typeface="Almarai Bold"/>
              </a:rPr>
              <a:t>Innovation Steps</a:t>
            </a:r>
          </a:p>
        </p:txBody>
      </p:sp>
      <p:grpSp>
        <p:nvGrpSpPr>
          <p:cNvPr id="14" name="Group 14"/>
          <p:cNvGrpSpPr/>
          <p:nvPr/>
        </p:nvGrpSpPr>
        <p:grpSpPr>
          <a:xfrm>
            <a:off x="12413305" y="5187065"/>
            <a:ext cx="1503189" cy="1271285"/>
            <a:chOff x="0" y="0"/>
            <a:chExt cx="395902" cy="334824"/>
          </a:xfrm>
        </p:grpSpPr>
        <p:sp>
          <p:nvSpPr>
            <p:cNvPr id="15" name="Freeform 15"/>
            <p:cNvSpPr/>
            <p:nvPr/>
          </p:nvSpPr>
          <p:spPr>
            <a:xfrm>
              <a:off x="0" y="0"/>
              <a:ext cx="395902" cy="334824"/>
            </a:xfrm>
            <a:custGeom>
              <a:avLst/>
              <a:gdLst/>
              <a:ahLst/>
              <a:cxnLst/>
              <a:rect l="l" t="t" r="r" b="b"/>
              <a:pathLst>
                <a:path w="395902" h="334824">
                  <a:moveTo>
                    <a:pt x="0" y="0"/>
                  </a:moveTo>
                  <a:lnTo>
                    <a:pt x="395902" y="0"/>
                  </a:lnTo>
                  <a:lnTo>
                    <a:pt x="395902" y="334824"/>
                  </a:lnTo>
                  <a:lnTo>
                    <a:pt x="0" y="334824"/>
                  </a:lnTo>
                  <a:close/>
                </a:path>
              </a:pathLst>
            </a:custGeom>
            <a:solidFill>
              <a:srgbClr val="FFDE59"/>
            </a:solidFill>
          </p:spPr>
          <p:txBody>
            <a:bodyPr/>
            <a:lstStyle/>
            <a:p>
              <a:endParaRPr lang="en-US"/>
            </a:p>
          </p:txBody>
        </p:sp>
        <p:sp>
          <p:nvSpPr>
            <p:cNvPr id="16" name="TextBox 16"/>
            <p:cNvSpPr txBox="1"/>
            <p:nvPr/>
          </p:nvSpPr>
          <p:spPr>
            <a:xfrm>
              <a:off x="0" y="0"/>
              <a:ext cx="395902" cy="334824"/>
            </a:xfrm>
            <a:prstGeom prst="rect">
              <a:avLst/>
            </a:prstGeom>
          </p:spPr>
          <p:txBody>
            <a:bodyPr lIns="50800" tIns="50800" rIns="50800" bIns="50800" rtlCol="0" anchor="ctr"/>
            <a:lstStyle/>
            <a:p>
              <a:pPr algn="ctr" rtl="1">
                <a:lnSpc>
                  <a:spcPts val="3479"/>
                </a:lnSpc>
              </a:pPr>
              <a:r>
                <a:rPr lang="ar-EG" sz="2899" spc="-13">
                  <a:solidFill>
                    <a:srgbClr val="000000"/>
                  </a:solidFill>
                  <a:latin typeface="Almarai Bold"/>
                  <a:ea typeface="Almarai Bold"/>
                  <a:cs typeface="Almarai Bold"/>
                  <a:sym typeface="Almarai Bold"/>
                  <a:rtl/>
                </a:rPr>
                <a:t>تطوير</a:t>
              </a:r>
            </a:p>
          </p:txBody>
        </p:sp>
      </p:grpSp>
      <p:grpSp>
        <p:nvGrpSpPr>
          <p:cNvPr id="17" name="Group 17"/>
          <p:cNvGrpSpPr/>
          <p:nvPr/>
        </p:nvGrpSpPr>
        <p:grpSpPr>
          <a:xfrm>
            <a:off x="10757390" y="5318952"/>
            <a:ext cx="1417791" cy="1226081"/>
            <a:chOff x="0" y="0"/>
            <a:chExt cx="373410" cy="322918"/>
          </a:xfrm>
        </p:grpSpPr>
        <p:sp>
          <p:nvSpPr>
            <p:cNvPr id="18" name="Freeform 18"/>
            <p:cNvSpPr/>
            <p:nvPr/>
          </p:nvSpPr>
          <p:spPr>
            <a:xfrm>
              <a:off x="0" y="0"/>
              <a:ext cx="373410" cy="322918"/>
            </a:xfrm>
            <a:custGeom>
              <a:avLst/>
              <a:gdLst/>
              <a:ahLst/>
              <a:cxnLst/>
              <a:rect l="l" t="t" r="r" b="b"/>
              <a:pathLst>
                <a:path w="373410" h="322918">
                  <a:moveTo>
                    <a:pt x="0" y="0"/>
                  </a:moveTo>
                  <a:lnTo>
                    <a:pt x="373410" y="0"/>
                  </a:lnTo>
                  <a:lnTo>
                    <a:pt x="373410" y="322918"/>
                  </a:lnTo>
                  <a:lnTo>
                    <a:pt x="0" y="322918"/>
                  </a:lnTo>
                  <a:close/>
                </a:path>
              </a:pathLst>
            </a:custGeom>
            <a:solidFill>
              <a:srgbClr val="FFDE59"/>
            </a:solidFill>
          </p:spPr>
          <p:txBody>
            <a:bodyPr/>
            <a:lstStyle/>
            <a:p>
              <a:endParaRPr lang="en-US"/>
            </a:p>
          </p:txBody>
        </p:sp>
        <p:sp>
          <p:nvSpPr>
            <p:cNvPr id="19" name="TextBox 19"/>
            <p:cNvSpPr txBox="1"/>
            <p:nvPr/>
          </p:nvSpPr>
          <p:spPr>
            <a:xfrm>
              <a:off x="0" y="0"/>
              <a:ext cx="373410" cy="322918"/>
            </a:xfrm>
            <a:prstGeom prst="rect">
              <a:avLst/>
            </a:prstGeom>
          </p:spPr>
          <p:txBody>
            <a:bodyPr lIns="50800" tIns="50800" rIns="50800" bIns="50800" rtlCol="0" anchor="ctr"/>
            <a:lstStyle/>
            <a:p>
              <a:pPr algn="ctr" rtl="1">
                <a:lnSpc>
                  <a:spcPts val="3599"/>
                </a:lnSpc>
              </a:pPr>
              <a:r>
                <a:rPr lang="ar-EG" sz="2999" spc="-13">
                  <a:solidFill>
                    <a:srgbClr val="000000"/>
                  </a:solidFill>
                  <a:latin typeface="Almarai Bold"/>
                  <a:ea typeface="Almarai Bold"/>
                  <a:cs typeface="Almarai Bold"/>
                  <a:sym typeface="Almarai Bold"/>
                  <a:rtl/>
                </a:rPr>
                <a:t>تصميم</a:t>
              </a:r>
            </a:p>
          </p:txBody>
        </p:sp>
      </p:grpSp>
      <p:grpSp>
        <p:nvGrpSpPr>
          <p:cNvPr id="20" name="Group 20"/>
          <p:cNvGrpSpPr/>
          <p:nvPr/>
        </p:nvGrpSpPr>
        <p:grpSpPr>
          <a:xfrm>
            <a:off x="8895775" y="5530122"/>
            <a:ext cx="1607623" cy="1239252"/>
            <a:chOff x="0" y="0"/>
            <a:chExt cx="423407" cy="326387"/>
          </a:xfrm>
        </p:grpSpPr>
        <p:sp>
          <p:nvSpPr>
            <p:cNvPr id="21" name="Freeform 21"/>
            <p:cNvSpPr/>
            <p:nvPr/>
          </p:nvSpPr>
          <p:spPr>
            <a:xfrm>
              <a:off x="0" y="0"/>
              <a:ext cx="423407" cy="326387"/>
            </a:xfrm>
            <a:custGeom>
              <a:avLst/>
              <a:gdLst/>
              <a:ahLst/>
              <a:cxnLst/>
              <a:rect l="l" t="t" r="r" b="b"/>
              <a:pathLst>
                <a:path w="423407" h="326387">
                  <a:moveTo>
                    <a:pt x="0" y="0"/>
                  </a:moveTo>
                  <a:lnTo>
                    <a:pt x="423407" y="0"/>
                  </a:lnTo>
                  <a:lnTo>
                    <a:pt x="423407" y="326387"/>
                  </a:lnTo>
                  <a:lnTo>
                    <a:pt x="0" y="326387"/>
                  </a:lnTo>
                  <a:close/>
                </a:path>
              </a:pathLst>
            </a:custGeom>
            <a:solidFill>
              <a:srgbClr val="FFDE59"/>
            </a:solidFill>
          </p:spPr>
          <p:txBody>
            <a:bodyPr/>
            <a:lstStyle/>
            <a:p>
              <a:endParaRPr lang="en-US"/>
            </a:p>
          </p:txBody>
        </p:sp>
        <p:sp>
          <p:nvSpPr>
            <p:cNvPr id="22" name="TextBox 22"/>
            <p:cNvSpPr txBox="1"/>
            <p:nvPr/>
          </p:nvSpPr>
          <p:spPr>
            <a:xfrm>
              <a:off x="0" y="0"/>
              <a:ext cx="423407" cy="326387"/>
            </a:xfrm>
            <a:prstGeom prst="rect">
              <a:avLst/>
            </a:prstGeom>
          </p:spPr>
          <p:txBody>
            <a:bodyPr lIns="50800" tIns="50800" rIns="50800" bIns="50800" rtlCol="0" anchor="ctr"/>
            <a:lstStyle/>
            <a:p>
              <a:pPr algn="ctr" rtl="1">
                <a:lnSpc>
                  <a:spcPts val="3479"/>
                </a:lnSpc>
              </a:pPr>
              <a:r>
                <a:rPr lang="ar-EG" sz="2899" spc="-13">
                  <a:solidFill>
                    <a:srgbClr val="000000"/>
                  </a:solidFill>
                  <a:latin typeface="Almarai Bold"/>
                  <a:ea typeface="Almarai Bold"/>
                  <a:cs typeface="Almarai Bold"/>
                  <a:sym typeface="Almarai Bold"/>
                  <a:rtl/>
                </a:rPr>
                <a:t>هندسة المنتج</a:t>
              </a:r>
            </a:p>
          </p:txBody>
        </p:sp>
      </p:grpSp>
      <p:grpSp>
        <p:nvGrpSpPr>
          <p:cNvPr id="23" name="Group 23"/>
          <p:cNvGrpSpPr/>
          <p:nvPr/>
        </p:nvGrpSpPr>
        <p:grpSpPr>
          <a:xfrm>
            <a:off x="6959868" y="5623049"/>
            <a:ext cx="1678732" cy="1240371"/>
            <a:chOff x="0" y="0"/>
            <a:chExt cx="442135" cy="326682"/>
          </a:xfrm>
        </p:grpSpPr>
        <p:sp>
          <p:nvSpPr>
            <p:cNvPr id="24" name="Freeform 24"/>
            <p:cNvSpPr/>
            <p:nvPr/>
          </p:nvSpPr>
          <p:spPr>
            <a:xfrm>
              <a:off x="0" y="0"/>
              <a:ext cx="442135" cy="326682"/>
            </a:xfrm>
            <a:custGeom>
              <a:avLst/>
              <a:gdLst/>
              <a:ahLst/>
              <a:cxnLst/>
              <a:rect l="l" t="t" r="r" b="b"/>
              <a:pathLst>
                <a:path w="442135" h="326682">
                  <a:moveTo>
                    <a:pt x="0" y="0"/>
                  </a:moveTo>
                  <a:lnTo>
                    <a:pt x="442135" y="0"/>
                  </a:lnTo>
                  <a:lnTo>
                    <a:pt x="442135" y="326682"/>
                  </a:lnTo>
                  <a:lnTo>
                    <a:pt x="0" y="326682"/>
                  </a:lnTo>
                  <a:close/>
                </a:path>
              </a:pathLst>
            </a:custGeom>
            <a:solidFill>
              <a:srgbClr val="FFDE59"/>
            </a:solidFill>
          </p:spPr>
          <p:txBody>
            <a:bodyPr/>
            <a:lstStyle/>
            <a:p>
              <a:endParaRPr lang="en-US"/>
            </a:p>
          </p:txBody>
        </p:sp>
        <p:sp>
          <p:nvSpPr>
            <p:cNvPr id="25" name="TextBox 25"/>
            <p:cNvSpPr txBox="1"/>
            <p:nvPr/>
          </p:nvSpPr>
          <p:spPr>
            <a:xfrm>
              <a:off x="0" y="0"/>
              <a:ext cx="442135" cy="326682"/>
            </a:xfrm>
            <a:prstGeom prst="rect">
              <a:avLst/>
            </a:prstGeom>
          </p:spPr>
          <p:txBody>
            <a:bodyPr lIns="50800" tIns="50800" rIns="50800" bIns="50800" rtlCol="0" anchor="ctr"/>
            <a:lstStyle/>
            <a:p>
              <a:pPr algn="ctr" rtl="1">
                <a:lnSpc>
                  <a:spcPts val="3599"/>
                </a:lnSpc>
              </a:pPr>
              <a:r>
                <a:rPr lang="ar-EG" sz="2999" spc="-13">
                  <a:solidFill>
                    <a:srgbClr val="000000"/>
                  </a:solidFill>
                  <a:latin typeface="Almarai Bold"/>
                  <a:ea typeface="Almarai Bold"/>
                  <a:cs typeface="Almarai Bold"/>
                  <a:sym typeface="Almarai Bold"/>
                  <a:rtl/>
                </a:rPr>
                <a:t>اختبار</a:t>
              </a:r>
            </a:p>
          </p:txBody>
        </p:sp>
      </p:grpSp>
      <p:grpSp>
        <p:nvGrpSpPr>
          <p:cNvPr id="26" name="Group 26"/>
          <p:cNvGrpSpPr/>
          <p:nvPr/>
        </p:nvGrpSpPr>
        <p:grpSpPr>
          <a:xfrm>
            <a:off x="5181642" y="5782176"/>
            <a:ext cx="1521051" cy="1333298"/>
            <a:chOff x="0" y="0"/>
            <a:chExt cx="400606" cy="351157"/>
          </a:xfrm>
        </p:grpSpPr>
        <p:sp>
          <p:nvSpPr>
            <p:cNvPr id="27" name="Freeform 27"/>
            <p:cNvSpPr/>
            <p:nvPr/>
          </p:nvSpPr>
          <p:spPr>
            <a:xfrm>
              <a:off x="0" y="0"/>
              <a:ext cx="400606" cy="351157"/>
            </a:xfrm>
            <a:custGeom>
              <a:avLst/>
              <a:gdLst/>
              <a:ahLst/>
              <a:cxnLst/>
              <a:rect l="l" t="t" r="r" b="b"/>
              <a:pathLst>
                <a:path w="400606" h="351157">
                  <a:moveTo>
                    <a:pt x="0" y="0"/>
                  </a:moveTo>
                  <a:lnTo>
                    <a:pt x="400606" y="0"/>
                  </a:lnTo>
                  <a:lnTo>
                    <a:pt x="400606" y="351157"/>
                  </a:lnTo>
                  <a:lnTo>
                    <a:pt x="0" y="351157"/>
                  </a:lnTo>
                  <a:close/>
                </a:path>
              </a:pathLst>
            </a:custGeom>
            <a:solidFill>
              <a:srgbClr val="FFDE59"/>
            </a:solidFill>
          </p:spPr>
          <p:txBody>
            <a:bodyPr/>
            <a:lstStyle/>
            <a:p>
              <a:endParaRPr lang="en-US"/>
            </a:p>
          </p:txBody>
        </p:sp>
        <p:sp>
          <p:nvSpPr>
            <p:cNvPr id="28" name="TextBox 28"/>
            <p:cNvSpPr txBox="1"/>
            <p:nvPr/>
          </p:nvSpPr>
          <p:spPr>
            <a:xfrm>
              <a:off x="0" y="0"/>
              <a:ext cx="400606" cy="351157"/>
            </a:xfrm>
            <a:prstGeom prst="rect">
              <a:avLst/>
            </a:prstGeom>
          </p:spPr>
          <p:txBody>
            <a:bodyPr lIns="50800" tIns="50800" rIns="50800" bIns="50800" rtlCol="0" anchor="ctr"/>
            <a:lstStyle/>
            <a:p>
              <a:pPr algn="ctr" rtl="1">
                <a:lnSpc>
                  <a:spcPts val="3479"/>
                </a:lnSpc>
              </a:pPr>
              <a:r>
                <a:rPr lang="ar-EG" sz="2899" spc="-13">
                  <a:solidFill>
                    <a:srgbClr val="000000"/>
                  </a:solidFill>
                  <a:latin typeface="Almarai Bold"/>
                  <a:ea typeface="Almarai Bold"/>
                  <a:cs typeface="Almarai Bold"/>
                  <a:sym typeface="Almarai Bold"/>
                  <a:rtl/>
                </a:rPr>
                <a:t>تصنيع كلي</a:t>
              </a:r>
            </a:p>
          </p:txBody>
        </p:sp>
      </p:grpSp>
      <p:grpSp>
        <p:nvGrpSpPr>
          <p:cNvPr id="29" name="Group 29"/>
          <p:cNvGrpSpPr/>
          <p:nvPr/>
        </p:nvGrpSpPr>
        <p:grpSpPr>
          <a:xfrm>
            <a:off x="3131471" y="5960567"/>
            <a:ext cx="1792997" cy="1333298"/>
            <a:chOff x="0" y="0"/>
            <a:chExt cx="472230" cy="351157"/>
          </a:xfrm>
        </p:grpSpPr>
        <p:sp>
          <p:nvSpPr>
            <p:cNvPr id="30" name="Freeform 30"/>
            <p:cNvSpPr/>
            <p:nvPr/>
          </p:nvSpPr>
          <p:spPr>
            <a:xfrm>
              <a:off x="0" y="0"/>
              <a:ext cx="472230" cy="351157"/>
            </a:xfrm>
            <a:custGeom>
              <a:avLst/>
              <a:gdLst/>
              <a:ahLst/>
              <a:cxnLst/>
              <a:rect l="l" t="t" r="r" b="b"/>
              <a:pathLst>
                <a:path w="472230" h="351157">
                  <a:moveTo>
                    <a:pt x="0" y="0"/>
                  </a:moveTo>
                  <a:lnTo>
                    <a:pt x="472230" y="0"/>
                  </a:lnTo>
                  <a:lnTo>
                    <a:pt x="472230" y="351157"/>
                  </a:lnTo>
                  <a:lnTo>
                    <a:pt x="0" y="351157"/>
                  </a:lnTo>
                  <a:close/>
                </a:path>
              </a:pathLst>
            </a:custGeom>
            <a:solidFill>
              <a:srgbClr val="FFDE59"/>
            </a:solidFill>
          </p:spPr>
          <p:txBody>
            <a:bodyPr/>
            <a:lstStyle/>
            <a:p>
              <a:endParaRPr lang="en-US"/>
            </a:p>
          </p:txBody>
        </p:sp>
        <p:sp>
          <p:nvSpPr>
            <p:cNvPr id="31" name="TextBox 31"/>
            <p:cNvSpPr txBox="1"/>
            <p:nvPr/>
          </p:nvSpPr>
          <p:spPr>
            <a:xfrm>
              <a:off x="0" y="-9525"/>
              <a:ext cx="472230" cy="360682"/>
            </a:xfrm>
            <a:prstGeom prst="rect">
              <a:avLst/>
            </a:prstGeom>
          </p:spPr>
          <p:txBody>
            <a:bodyPr lIns="50800" tIns="50800" rIns="50800" bIns="50800" rtlCol="0" anchor="ctr"/>
            <a:lstStyle/>
            <a:p>
              <a:pPr algn="ctr" rtl="1">
                <a:lnSpc>
                  <a:spcPts val="3359"/>
                </a:lnSpc>
              </a:pPr>
              <a:r>
                <a:rPr lang="ar-EG" sz="2799" spc="-12">
                  <a:solidFill>
                    <a:srgbClr val="000000"/>
                  </a:solidFill>
                  <a:latin typeface="Almarai Bold"/>
                  <a:ea typeface="Almarai Bold"/>
                  <a:cs typeface="Almarai Bold"/>
                  <a:sym typeface="Almarai Bold"/>
                  <a:rtl/>
                </a:rPr>
                <a:t>طرح في السوق</a:t>
              </a:r>
            </a:p>
          </p:txBody>
        </p:sp>
      </p:grpSp>
      <p:sp>
        <p:nvSpPr>
          <p:cNvPr id="32" name="AutoShape 32"/>
          <p:cNvSpPr/>
          <p:nvPr/>
        </p:nvSpPr>
        <p:spPr>
          <a:xfrm flipV="1">
            <a:off x="12800545" y="7273613"/>
            <a:ext cx="2995432" cy="174926"/>
          </a:xfrm>
          <a:prstGeom prst="line">
            <a:avLst/>
          </a:prstGeom>
          <a:ln w="47625" cap="flat">
            <a:solidFill>
              <a:srgbClr val="156082"/>
            </a:solidFill>
            <a:prstDash val="sysDot"/>
            <a:headEnd type="arrow" w="med" len="sm"/>
            <a:tailEnd type="arrow" w="med" len="sm"/>
          </a:ln>
        </p:spPr>
        <p:txBody>
          <a:bodyPr/>
          <a:lstStyle/>
          <a:p>
            <a:endParaRPr lang="en-US"/>
          </a:p>
        </p:txBody>
      </p:sp>
      <p:sp>
        <p:nvSpPr>
          <p:cNvPr id="33" name="TextBox 33"/>
          <p:cNvSpPr txBox="1"/>
          <p:nvPr/>
        </p:nvSpPr>
        <p:spPr>
          <a:xfrm rot="-233827">
            <a:off x="12813276" y="6744203"/>
            <a:ext cx="2788638" cy="474496"/>
          </a:xfrm>
          <a:prstGeom prst="rect">
            <a:avLst/>
          </a:prstGeom>
        </p:spPr>
        <p:txBody>
          <a:bodyPr lIns="0" tIns="0" rIns="0" bIns="0" rtlCol="0" anchor="t">
            <a:spAutoFit/>
          </a:bodyPr>
          <a:lstStyle/>
          <a:p>
            <a:pPr marL="0" lvl="0" indent="0" algn="ctr" rtl="1">
              <a:lnSpc>
                <a:spcPts val="3650"/>
              </a:lnSpc>
              <a:spcBef>
                <a:spcPct val="0"/>
              </a:spcBef>
            </a:pPr>
            <a:r>
              <a:rPr lang="ar-EG" sz="2842" spc="-13">
                <a:solidFill>
                  <a:srgbClr val="095277"/>
                </a:solidFill>
                <a:latin typeface="Almarai Bold"/>
                <a:ea typeface="Almarai Bold"/>
                <a:cs typeface="Almarai Bold"/>
                <a:sym typeface="Almarai Bold"/>
                <a:rtl/>
              </a:rPr>
              <a:t>بحث وتطوير</a:t>
            </a:r>
          </a:p>
        </p:txBody>
      </p:sp>
      <p:sp>
        <p:nvSpPr>
          <p:cNvPr id="34" name="AutoShape 34"/>
          <p:cNvSpPr/>
          <p:nvPr/>
        </p:nvSpPr>
        <p:spPr>
          <a:xfrm flipV="1">
            <a:off x="3526374" y="7525860"/>
            <a:ext cx="8647415" cy="402155"/>
          </a:xfrm>
          <a:prstGeom prst="line">
            <a:avLst/>
          </a:prstGeom>
          <a:ln w="47625" cap="flat">
            <a:solidFill>
              <a:srgbClr val="156082"/>
            </a:solidFill>
            <a:prstDash val="sysDot"/>
            <a:headEnd type="arrow" w="med" len="sm"/>
            <a:tailEnd type="arrow" w="med" len="sm"/>
          </a:ln>
        </p:spPr>
        <p:txBody>
          <a:bodyPr/>
          <a:lstStyle/>
          <a:p>
            <a:endParaRPr lang="en-US"/>
          </a:p>
        </p:txBody>
      </p:sp>
      <p:sp>
        <p:nvSpPr>
          <p:cNvPr id="35" name="TextBox 35"/>
          <p:cNvSpPr txBox="1"/>
          <p:nvPr/>
        </p:nvSpPr>
        <p:spPr>
          <a:xfrm rot="-117973">
            <a:off x="6524134" y="7160681"/>
            <a:ext cx="2788638" cy="474496"/>
          </a:xfrm>
          <a:prstGeom prst="rect">
            <a:avLst/>
          </a:prstGeom>
        </p:spPr>
        <p:txBody>
          <a:bodyPr lIns="0" tIns="0" rIns="0" bIns="0" rtlCol="0" anchor="t">
            <a:spAutoFit/>
          </a:bodyPr>
          <a:lstStyle/>
          <a:p>
            <a:pPr marL="0" lvl="0" indent="0" algn="ctr" rtl="1">
              <a:lnSpc>
                <a:spcPts val="3650"/>
              </a:lnSpc>
              <a:spcBef>
                <a:spcPct val="0"/>
              </a:spcBef>
            </a:pPr>
            <a:r>
              <a:rPr lang="ar-EG" sz="2842" spc="-13">
                <a:solidFill>
                  <a:srgbClr val="095277"/>
                </a:solidFill>
                <a:latin typeface="Almarai Bold"/>
                <a:ea typeface="Almarai Bold"/>
                <a:cs typeface="Almarai Bold"/>
                <a:sym typeface="Almarai Bold"/>
                <a:rtl/>
              </a:rPr>
              <a:t>استثمار تجاري</a:t>
            </a:r>
          </a:p>
        </p:txBody>
      </p:sp>
      <p:sp>
        <p:nvSpPr>
          <p:cNvPr id="36" name="AutoShape 36"/>
          <p:cNvSpPr/>
          <p:nvPr/>
        </p:nvSpPr>
        <p:spPr>
          <a:xfrm flipV="1">
            <a:off x="3526273" y="8282094"/>
            <a:ext cx="12268498" cy="622350"/>
          </a:xfrm>
          <a:prstGeom prst="line">
            <a:avLst/>
          </a:prstGeom>
          <a:ln w="47625" cap="flat">
            <a:solidFill>
              <a:srgbClr val="156082"/>
            </a:solidFill>
            <a:prstDash val="sysDot"/>
            <a:headEnd type="arrow" w="med" len="sm"/>
            <a:tailEnd type="arrow" w="med" len="sm"/>
          </a:ln>
        </p:spPr>
        <p:txBody>
          <a:bodyPr/>
          <a:lstStyle/>
          <a:p>
            <a:endParaRPr lang="en-US"/>
          </a:p>
        </p:txBody>
      </p:sp>
      <p:sp>
        <p:nvSpPr>
          <p:cNvPr id="37" name="TextBox 37"/>
          <p:cNvSpPr txBox="1"/>
          <p:nvPr/>
        </p:nvSpPr>
        <p:spPr>
          <a:xfrm rot="-117973">
            <a:off x="8644611" y="7965545"/>
            <a:ext cx="2788638" cy="474496"/>
          </a:xfrm>
          <a:prstGeom prst="rect">
            <a:avLst/>
          </a:prstGeom>
        </p:spPr>
        <p:txBody>
          <a:bodyPr lIns="0" tIns="0" rIns="0" bIns="0" rtlCol="0" anchor="t">
            <a:spAutoFit/>
          </a:bodyPr>
          <a:lstStyle/>
          <a:p>
            <a:pPr marL="0" lvl="0" indent="0" algn="ctr" rtl="1">
              <a:lnSpc>
                <a:spcPts val="3650"/>
              </a:lnSpc>
              <a:spcBef>
                <a:spcPct val="0"/>
              </a:spcBef>
            </a:pPr>
            <a:r>
              <a:rPr lang="ar-EG" sz="2842" spc="-13">
                <a:solidFill>
                  <a:srgbClr val="095277"/>
                </a:solidFill>
                <a:latin typeface="Almarai Bold"/>
                <a:ea typeface="Almarai Bold"/>
                <a:cs typeface="Almarai Bold"/>
                <a:sym typeface="Almarai Bold"/>
                <a:rtl/>
              </a:rPr>
              <a:t>الابتكار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03019" y="2588141"/>
            <a:ext cx="7856281" cy="5349908"/>
            <a:chOff x="0" y="0"/>
            <a:chExt cx="2069144" cy="1409029"/>
          </a:xfrm>
        </p:grpSpPr>
        <p:sp>
          <p:nvSpPr>
            <p:cNvPr id="3" name="Freeform 3"/>
            <p:cNvSpPr/>
            <p:nvPr/>
          </p:nvSpPr>
          <p:spPr>
            <a:xfrm>
              <a:off x="0" y="0"/>
              <a:ext cx="2069144" cy="1409029"/>
            </a:xfrm>
            <a:custGeom>
              <a:avLst/>
              <a:gdLst/>
              <a:ahLst/>
              <a:cxnLst/>
              <a:rect l="l" t="t" r="r" b="b"/>
              <a:pathLst>
                <a:path w="2069144" h="1409029">
                  <a:moveTo>
                    <a:pt x="10840" y="0"/>
                  </a:moveTo>
                  <a:lnTo>
                    <a:pt x="2058304" y="0"/>
                  </a:lnTo>
                  <a:cubicBezTo>
                    <a:pt x="2064291" y="0"/>
                    <a:pt x="2069144" y="4853"/>
                    <a:pt x="2069144" y="10840"/>
                  </a:cubicBezTo>
                  <a:lnTo>
                    <a:pt x="2069144" y="1398190"/>
                  </a:lnTo>
                  <a:cubicBezTo>
                    <a:pt x="2069144" y="1404176"/>
                    <a:pt x="2064291" y="1409029"/>
                    <a:pt x="2058304" y="1409029"/>
                  </a:cubicBezTo>
                  <a:lnTo>
                    <a:pt x="10840" y="1409029"/>
                  </a:lnTo>
                  <a:cubicBezTo>
                    <a:pt x="4853" y="1409029"/>
                    <a:pt x="0" y="1404176"/>
                    <a:pt x="0" y="1398190"/>
                  </a:cubicBezTo>
                  <a:lnTo>
                    <a:pt x="0" y="10840"/>
                  </a:lnTo>
                  <a:cubicBezTo>
                    <a:pt x="0" y="4853"/>
                    <a:pt x="4853" y="0"/>
                    <a:pt x="10840"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114300"/>
              <a:ext cx="2069144" cy="1523329"/>
            </a:xfrm>
            <a:prstGeom prst="rect">
              <a:avLst/>
            </a:prstGeom>
          </p:spPr>
          <p:txBody>
            <a:bodyPr lIns="50800" tIns="50800" rIns="50800" bIns="50800" rtlCol="0" anchor="ctr"/>
            <a:lstStyle/>
            <a:p>
              <a:pPr marL="600083" lvl="1" indent="-300041" algn="just" rtl="1">
                <a:lnSpc>
                  <a:spcPts val="4447"/>
                </a:lnSpc>
                <a:spcBef>
                  <a:spcPct val="0"/>
                </a:spcBef>
                <a:buFont typeface="Arial"/>
                <a:buChar char="•"/>
              </a:pPr>
              <a:endParaRPr/>
            </a:p>
          </p:txBody>
        </p:sp>
      </p:gr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711184" y="2496715"/>
            <a:ext cx="5723260" cy="5723260"/>
          </a:xfrm>
          <a:custGeom>
            <a:avLst/>
            <a:gdLst/>
            <a:ahLst/>
            <a:cxnLst/>
            <a:rect l="l" t="t" r="r" b="b"/>
            <a:pathLst>
              <a:path w="5723260" h="5723260">
                <a:moveTo>
                  <a:pt x="0" y="0"/>
                </a:moveTo>
                <a:lnTo>
                  <a:pt x="5723260" y="0"/>
                </a:lnTo>
                <a:lnTo>
                  <a:pt x="5723260" y="5723260"/>
                </a:lnTo>
                <a:lnTo>
                  <a:pt x="0" y="5723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9858180" y="2616716"/>
            <a:ext cx="7401120" cy="5116604"/>
          </a:xfrm>
          <a:prstGeom prst="rect">
            <a:avLst/>
          </a:prstGeom>
        </p:spPr>
        <p:txBody>
          <a:bodyPr lIns="0" tIns="0" rIns="0" bIns="0" rtlCol="0" anchor="t">
            <a:spAutoFit/>
          </a:bodyPr>
          <a:lstStyle/>
          <a:p>
            <a:pPr marL="300042" lvl="1" algn="just" rtl="1">
              <a:lnSpc>
                <a:spcPts val="4447"/>
              </a:lnSpc>
              <a:spcBef>
                <a:spcPct val="0"/>
              </a:spcBef>
            </a:pPr>
            <a:r>
              <a:rPr lang="ar-EG" sz="2779" u="none" strike="noStrike" dirty="0">
                <a:solidFill>
                  <a:srgbClr val="000000"/>
                </a:solidFill>
                <a:latin typeface="Almarai Bold"/>
                <a:ea typeface="Almarai Bold"/>
                <a:cs typeface="Almarai Bold"/>
                <a:sym typeface="Almarai Bold"/>
                <a:rtl/>
              </a:rPr>
              <a:t>التفكير التصميمي هو عملية تكرارية ومنهجية تسعى إلى فهم المستخدم، وإعادة تعريف المشكلات في محاولة لتحديد استراتيجيات وحلول بديلة قد لا تظهر على الفور مع مستوى فهمنا الأولي.  يتميّز هذا الأسلوبُ بالتفكير بالقدرة على الجمع بين:  التعاطف مع ظروف مشكلة ما، والإبداع في توليد رؤى وحلول منطقية لها، وفي تحليل وتكييف هذه الحلول تبعًا لظروف المشكلة.</a:t>
            </a:r>
          </a:p>
        </p:txBody>
      </p:sp>
      <p:sp>
        <p:nvSpPr>
          <p:cNvPr id="8" name="TextBox 8"/>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9" name="TextBox 9"/>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7</a:t>
            </a:r>
          </a:p>
        </p:txBody>
      </p:sp>
      <p:sp>
        <p:nvSpPr>
          <p:cNvPr id="10" name="TextBox 10"/>
          <p:cNvSpPr txBox="1"/>
          <p:nvPr/>
        </p:nvSpPr>
        <p:spPr>
          <a:xfrm>
            <a:off x="2164262" y="2702441"/>
            <a:ext cx="1678526" cy="1106579"/>
          </a:xfrm>
          <a:prstGeom prst="rect">
            <a:avLst/>
          </a:prstGeom>
        </p:spPr>
        <p:txBody>
          <a:bodyPr lIns="0" tIns="0" rIns="0" bIns="0" rtlCol="0" anchor="t">
            <a:spAutoFit/>
          </a:bodyPr>
          <a:lstStyle/>
          <a:p>
            <a:pPr algn="ctr" rtl="1">
              <a:lnSpc>
                <a:spcPts val="4447"/>
              </a:lnSpc>
            </a:pPr>
            <a:endParaRPr/>
          </a:p>
          <a:p>
            <a:pPr algn="ctr" rtl="1">
              <a:lnSpc>
                <a:spcPts val="4447"/>
              </a:lnSpc>
            </a:pPr>
            <a:r>
              <a:rPr lang="ar-EG" sz="2779" u="none" strike="noStrike">
                <a:solidFill>
                  <a:srgbClr val="000000"/>
                </a:solidFill>
                <a:latin typeface="Almarai Bold"/>
                <a:ea typeface="Almarai Bold"/>
                <a:cs typeface="Almarai Bold"/>
                <a:sym typeface="Almarai Bold"/>
                <a:rtl/>
              </a:rPr>
              <a:t>الغموض</a:t>
            </a:r>
          </a:p>
        </p:txBody>
      </p:sp>
      <p:sp>
        <p:nvSpPr>
          <p:cNvPr id="11" name="TextBox 11"/>
          <p:cNvSpPr txBox="1"/>
          <p:nvPr/>
        </p:nvSpPr>
        <p:spPr>
          <a:xfrm>
            <a:off x="5310077" y="2692916"/>
            <a:ext cx="1678527" cy="1106579"/>
          </a:xfrm>
          <a:prstGeom prst="rect">
            <a:avLst/>
          </a:prstGeom>
        </p:spPr>
        <p:txBody>
          <a:bodyPr lIns="0" tIns="0" rIns="0" bIns="0" rtlCol="0" anchor="t">
            <a:spAutoFit/>
          </a:bodyPr>
          <a:lstStyle/>
          <a:p>
            <a:pPr algn="ctr" rtl="1">
              <a:lnSpc>
                <a:spcPts val="4447"/>
              </a:lnSpc>
            </a:pPr>
            <a:endParaRPr/>
          </a:p>
          <a:p>
            <a:pPr algn="ctr" rtl="1">
              <a:lnSpc>
                <a:spcPts val="4447"/>
              </a:lnSpc>
            </a:pPr>
            <a:r>
              <a:rPr lang="ar-EG" sz="2779" u="none" strike="noStrike">
                <a:solidFill>
                  <a:srgbClr val="000000"/>
                </a:solidFill>
                <a:latin typeface="Almarai Bold"/>
                <a:ea typeface="Almarai Bold"/>
                <a:cs typeface="Almarai Bold"/>
                <a:sym typeface="Almarai Bold"/>
                <a:rtl/>
              </a:rPr>
              <a:t>البشرية</a:t>
            </a:r>
          </a:p>
        </p:txBody>
      </p:sp>
      <p:sp>
        <p:nvSpPr>
          <p:cNvPr id="12" name="TextBox 12"/>
          <p:cNvSpPr txBox="1"/>
          <p:nvPr/>
        </p:nvSpPr>
        <p:spPr>
          <a:xfrm>
            <a:off x="2164262" y="6621896"/>
            <a:ext cx="1678526" cy="544604"/>
          </a:xfrm>
          <a:prstGeom prst="rect">
            <a:avLst/>
          </a:prstGeom>
        </p:spPr>
        <p:txBody>
          <a:bodyPr lIns="0" tIns="0" rIns="0" bIns="0" rtlCol="0" anchor="t">
            <a:spAutoFit/>
          </a:bodyPr>
          <a:lstStyle/>
          <a:p>
            <a:pPr algn="just" rtl="1">
              <a:lnSpc>
                <a:spcPts val="4447"/>
              </a:lnSpc>
            </a:pPr>
            <a:r>
              <a:rPr lang="ar-EG" sz="2779" u="none" strike="noStrike">
                <a:solidFill>
                  <a:srgbClr val="000000"/>
                </a:solidFill>
                <a:latin typeface="Almarai Bold"/>
                <a:ea typeface="Almarai Bold"/>
                <a:cs typeface="Almarai Bold"/>
                <a:sym typeface="Almarai Bold"/>
                <a:rtl/>
              </a:rPr>
              <a:t>الملموسية</a:t>
            </a:r>
          </a:p>
        </p:txBody>
      </p:sp>
      <p:sp>
        <p:nvSpPr>
          <p:cNvPr id="13" name="TextBox 13"/>
          <p:cNvSpPr txBox="1"/>
          <p:nvPr/>
        </p:nvSpPr>
        <p:spPr>
          <a:xfrm>
            <a:off x="5310077" y="6278996"/>
            <a:ext cx="1678527" cy="1116104"/>
          </a:xfrm>
          <a:prstGeom prst="rect">
            <a:avLst/>
          </a:prstGeom>
        </p:spPr>
        <p:txBody>
          <a:bodyPr lIns="0" tIns="0" rIns="0" bIns="0" rtlCol="0" anchor="t">
            <a:spAutoFit/>
          </a:bodyPr>
          <a:lstStyle/>
          <a:p>
            <a:pPr algn="ctr" rtl="1">
              <a:lnSpc>
                <a:spcPts val="4447"/>
              </a:lnSpc>
            </a:pPr>
            <a:r>
              <a:rPr lang="ar-EG" sz="2779" u="none" strike="noStrike">
                <a:solidFill>
                  <a:srgbClr val="000000"/>
                </a:solidFill>
                <a:latin typeface="Almarai Bold"/>
                <a:ea typeface="Almarai Bold"/>
                <a:cs typeface="Almarai Bold"/>
                <a:sym typeface="Almarai Bold"/>
                <a:rtl/>
              </a:rPr>
              <a:t>إعادة التصميم</a:t>
            </a:r>
          </a:p>
        </p:txBody>
      </p:sp>
      <p:sp>
        <p:nvSpPr>
          <p:cNvPr id="14" name="TextBox 14"/>
          <p:cNvSpPr txBox="1"/>
          <p:nvPr/>
        </p:nvSpPr>
        <p:spPr>
          <a:xfrm>
            <a:off x="3565950" y="4505840"/>
            <a:ext cx="2013728" cy="1328830"/>
          </a:xfrm>
          <a:prstGeom prst="rect">
            <a:avLst/>
          </a:prstGeom>
        </p:spPr>
        <p:txBody>
          <a:bodyPr lIns="0" tIns="0" rIns="0" bIns="0" rtlCol="0" anchor="t">
            <a:spAutoFit/>
          </a:bodyPr>
          <a:lstStyle/>
          <a:p>
            <a:pPr algn="ctr" rtl="1">
              <a:lnSpc>
                <a:spcPts val="5247"/>
              </a:lnSpc>
            </a:pPr>
            <a:r>
              <a:rPr lang="en-US" sz="3279" u="none" strike="noStrike">
                <a:solidFill>
                  <a:srgbClr val="000000"/>
                </a:solidFill>
                <a:latin typeface="Almarai Bold"/>
                <a:ea typeface="Almarai Bold"/>
                <a:cs typeface="Almarai Bold"/>
                <a:sym typeface="Almarai Bold"/>
              </a:rPr>
              <a:t>4</a:t>
            </a:r>
            <a:r>
              <a:rPr lang="ar-EG" sz="3279" u="none" strike="noStrike">
                <a:solidFill>
                  <a:srgbClr val="000000"/>
                </a:solidFill>
                <a:latin typeface="Almarai Bold"/>
                <a:ea typeface="Almarai Bold"/>
                <a:cs typeface="Almarai Bold"/>
                <a:sym typeface="Almarai Bold"/>
                <a:rtl/>
              </a:rPr>
              <a:t> </a:t>
            </a:r>
          </a:p>
          <a:p>
            <a:pPr algn="ctr" rtl="1">
              <a:lnSpc>
                <a:spcPts val="5247"/>
              </a:lnSpc>
            </a:pPr>
            <a:r>
              <a:rPr lang="ar-EG" sz="3279" u="none" strike="noStrike">
                <a:solidFill>
                  <a:srgbClr val="000000"/>
                </a:solidFill>
                <a:latin typeface="Almarai Bold"/>
                <a:ea typeface="Almarai Bold"/>
                <a:cs typeface="Almarai Bold"/>
                <a:sym typeface="Almarai Bold"/>
                <a:rtl/>
              </a:rPr>
              <a:t>مبادئ</a:t>
            </a:r>
          </a:p>
        </p:txBody>
      </p:sp>
      <p:sp>
        <p:nvSpPr>
          <p:cNvPr id="15" name="TextBox 15"/>
          <p:cNvSpPr txBox="1"/>
          <p:nvPr/>
        </p:nvSpPr>
        <p:spPr>
          <a:xfrm>
            <a:off x="10531819" y="736624"/>
            <a:ext cx="5291763" cy="1118739"/>
          </a:xfrm>
          <a:prstGeom prst="rect">
            <a:avLst/>
          </a:prstGeom>
        </p:spPr>
        <p:txBody>
          <a:bodyPr lIns="0" tIns="0" rIns="0" bIns="0" rtlCol="0" anchor="t">
            <a:spAutoFit/>
          </a:bodyPr>
          <a:lstStyle/>
          <a:p>
            <a:pPr marL="0" lvl="0" indent="0" algn="ctr" rtl="1">
              <a:lnSpc>
                <a:spcPts val="4323"/>
              </a:lnSpc>
              <a:spcBef>
                <a:spcPct val="0"/>
              </a:spcBef>
            </a:pPr>
            <a:r>
              <a:rPr lang="ar-EG" sz="3367" u="none" strike="noStrike" spc="-15">
                <a:solidFill>
                  <a:srgbClr val="095277"/>
                </a:solidFill>
                <a:latin typeface="Almarai Bold"/>
                <a:ea typeface="Almarai Bold"/>
                <a:cs typeface="Almarai Bold"/>
                <a:sym typeface="Almarai Bold"/>
                <a:rtl/>
              </a:rPr>
              <a:t>ثالثًا: التفكير التصميمي     </a:t>
            </a:r>
            <a:r>
              <a:rPr lang="en-US" sz="3367" u="none" strike="noStrike" spc="-15">
                <a:solidFill>
                  <a:srgbClr val="095277"/>
                </a:solidFill>
                <a:latin typeface="Almarai Bold"/>
                <a:ea typeface="Almarai Bold"/>
                <a:cs typeface="Almarai Bold"/>
                <a:sym typeface="Almarai Bold"/>
              </a:rPr>
              <a:t>Design Thinking</a:t>
            </a:r>
            <a:r>
              <a:rPr lang="ar-EG" sz="3367" u="none" strike="noStrike" spc="-15">
                <a:solidFill>
                  <a:srgbClr val="095277"/>
                </a:solidFill>
                <a:latin typeface="Almarai Bold"/>
                <a:ea typeface="Almarai Bold"/>
                <a:cs typeface="Almarai Bold"/>
                <a:sym typeface="Almarai Bold"/>
                <a:rtl/>
              </a:rPr>
              <a:t> </a:t>
            </a:r>
          </a:p>
        </p:txBody>
      </p:sp>
      <p:sp>
        <p:nvSpPr>
          <p:cNvPr id="16" name="Freeform 16"/>
          <p:cNvSpPr/>
          <p:nvPr/>
        </p:nvSpPr>
        <p:spPr>
          <a:xfrm>
            <a:off x="-257469" y="-143576"/>
            <a:ext cx="2035129" cy="2731717"/>
          </a:xfrm>
          <a:custGeom>
            <a:avLst/>
            <a:gdLst/>
            <a:ahLst/>
            <a:cxnLst/>
            <a:rect l="l" t="t" r="r" b="b"/>
            <a:pathLst>
              <a:path w="2035129" h="2731717">
                <a:moveTo>
                  <a:pt x="0" y="0"/>
                </a:moveTo>
                <a:lnTo>
                  <a:pt x="2035129" y="0"/>
                </a:lnTo>
                <a:lnTo>
                  <a:pt x="2035129" y="2731717"/>
                </a:lnTo>
                <a:lnTo>
                  <a:pt x="0" y="27317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7" name="Group 17"/>
          <p:cNvGrpSpPr/>
          <p:nvPr/>
        </p:nvGrpSpPr>
        <p:grpSpPr>
          <a:xfrm>
            <a:off x="17249775" y="3209081"/>
            <a:ext cx="1309803" cy="1161778"/>
            <a:chOff x="0" y="0"/>
            <a:chExt cx="344969" cy="305983"/>
          </a:xfrm>
        </p:grpSpPr>
        <p:sp>
          <p:nvSpPr>
            <p:cNvPr id="18" name="Freeform 18"/>
            <p:cNvSpPr/>
            <p:nvPr/>
          </p:nvSpPr>
          <p:spPr>
            <a:xfrm>
              <a:off x="0" y="0"/>
              <a:ext cx="344969" cy="305983"/>
            </a:xfrm>
            <a:custGeom>
              <a:avLst/>
              <a:gdLst/>
              <a:ahLst/>
              <a:cxnLst/>
              <a:rect l="l" t="t" r="r" b="b"/>
              <a:pathLst>
                <a:path w="344969" h="305983">
                  <a:moveTo>
                    <a:pt x="0" y="0"/>
                  </a:moveTo>
                  <a:lnTo>
                    <a:pt x="344969" y="0"/>
                  </a:lnTo>
                  <a:lnTo>
                    <a:pt x="344969" y="305983"/>
                  </a:lnTo>
                  <a:lnTo>
                    <a:pt x="0" y="305983"/>
                  </a:lnTo>
                  <a:close/>
                </a:path>
              </a:pathLst>
            </a:custGeom>
            <a:solidFill>
              <a:srgbClr val="FFDE59"/>
            </a:solidFill>
          </p:spPr>
          <p:txBody>
            <a:bodyPr/>
            <a:lstStyle/>
            <a:p>
              <a:endParaRPr lang="en-US"/>
            </a:p>
          </p:txBody>
        </p:sp>
        <p:sp>
          <p:nvSpPr>
            <p:cNvPr id="19" name="TextBox 19"/>
            <p:cNvSpPr txBox="1"/>
            <p:nvPr/>
          </p:nvSpPr>
          <p:spPr>
            <a:xfrm>
              <a:off x="0" y="0"/>
              <a:ext cx="344969" cy="305983"/>
            </a:xfrm>
            <a:prstGeom prst="rect">
              <a:avLst/>
            </a:prstGeom>
          </p:spPr>
          <p:txBody>
            <a:bodyPr lIns="50800" tIns="50800" rIns="50800" bIns="50800" rtlCol="0" anchor="ctr"/>
            <a:lstStyle/>
            <a:p>
              <a:pPr algn="ctr">
                <a:lnSpc>
                  <a:spcPts val="2160"/>
                </a:lnSpc>
              </a:pPr>
              <a:endParaRPr/>
            </a:p>
          </p:txBody>
        </p:sp>
      </p:grpSp>
      <p:sp>
        <p:nvSpPr>
          <p:cNvPr id="20" name="Freeform 20"/>
          <p:cNvSpPr/>
          <p:nvPr/>
        </p:nvSpPr>
        <p:spPr>
          <a:xfrm rot="-10800000">
            <a:off x="0" y="-4414316"/>
            <a:ext cx="17545338" cy="5724166"/>
          </a:xfrm>
          <a:custGeom>
            <a:avLst/>
            <a:gdLst/>
            <a:ahLst/>
            <a:cxnLst/>
            <a:rect l="l" t="t" r="r" b="b"/>
            <a:pathLst>
              <a:path w="17545338" h="5724166">
                <a:moveTo>
                  <a:pt x="0" y="0"/>
                </a:moveTo>
                <a:lnTo>
                  <a:pt x="17545338" y="0"/>
                </a:lnTo>
                <a:lnTo>
                  <a:pt x="17545338" y="5724166"/>
                </a:lnTo>
                <a:lnTo>
                  <a:pt x="0" y="5724166"/>
                </a:lnTo>
                <a:lnTo>
                  <a:pt x="0" y="0"/>
                </a:lnTo>
                <a:close/>
              </a:path>
            </a:pathLst>
          </a:custGeom>
          <a:blipFill>
            <a:blip r:embed="rId8">
              <a:alphaModFix amt="23000"/>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1" name="Group 21"/>
          <p:cNvGrpSpPr/>
          <p:nvPr/>
        </p:nvGrpSpPr>
        <p:grpSpPr>
          <a:xfrm>
            <a:off x="17249775" y="6004722"/>
            <a:ext cx="1309803" cy="1161778"/>
            <a:chOff x="0" y="0"/>
            <a:chExt cx="344969" cy="305983"/>
          </a:xfrm>
        </p:grpSpPr>
        <p:sp>
          <p:nvSpPr>
            <p:cNvPr id="22" name="Freeform 22"/>
            <p:cNvSpPr/>
            <p:nvPr/>
          </p:nvSpPr>
          <p:spPr>
            <a:xfrm>
              <a:off x="0" y="0"/>
              <a:ext cx="344969" cy="305983"/>
            </a:xfrm>
            <a:custGeom>
              <a:avLst/>
              <a:gdLst/>
              <a:ahLst/>
              <a:cxnLst/>
              <a:rect l="l" t="t" r="r" b="b"/>
              <a:pathLst>
                <a:path w="344969" h="305983">
                  <a:moveTo>
                    <a:pt x="0" y="0"/>
                  </a:moveTo>
                  <a:lnTo>
                    <a:pt x="344969" y="0"/>
                  </a:lnTo>
                  <a:lnTo>
                    <a:pt x="344969" y="305983"/>
                  </a:lnTo>
                  <a:lnTo>
                    <a:pt x="0" y="305983"/>
                  </a:lnTo>
                  <a:close/>
                </a:path>
              </a:pathLst>
            </a:custGeom>
            <a:solidFill>
              <a:srgbClr val="FFDE59"/>
            </a:solidFill>
          </p:spPr>
          <p:txBody>
            <a:bodyPr/>
            <a:lstStyle/>
            <a:p>
              <a:endParaRPr lang="en-US"/>
            </a:p>
          </p:txBody>
        </p:sp>
        <p:sp>
          <p:nvSpPr>
            <p:cNvPr id="23" name="TextBox 23"/>
            <p:cNvSpPr txBox="1"/>
            <p:nvPr/>
          </p:nvSpPr>
          <p:spPr>
            <a:xfrm>
              <a:off x="0" y="0"/>
              <a:ext cx="344969" cy="305983"/>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97420" y="4004194"/>
            <a:ext cx="2451749" cy="2686848"/>
          </a:xfrm>
          <a:custGeom>
            <a:avLst/>
            <a:gdLst/>
            <a:ahLst/>
            <a:cxnLst/>
            <a:rect l="l" t="t" r="r" b="b"/>
            <a:pathLst>
              <a:path w="2451749" h="2686848">
                <a:moveTo>
                  <a:pt x="0" y="0"/>
                </a:moveTo>
                <a:lnTo>
                  <a:pt x="2451749" y="0"/>
                </a:lnTo>
                <a:lnTo>
                  <a:pt x="2451749" y="2686848"/>
                </a:lnTo>
                <a:lnTo>
                  <a:pt x="0" y="2686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1651027" y="4033506"/>
            <a:ext cx="2451749" cy="2686848"/>
          </a:xfrm>
          <a:custGeom>
            <a:avLst/>
            <a:gdLst/>
            <a:ahLst/>
            <a:cxnLst/>
            <a:rect l="l" t="t" r="r" b="b"/>
            <a:pathLst>
              <a:path w="2451749" h="2686848">
                <a:moveTo>
                  <a:pt x="0" y="0"/>
                </a:moveTo>
                <a:lnTo>
                  <a:pt x="2451748" y="0"/>
                </a:lnTo>
                <a:lnTo>
                  <a:pt x="2451748" y="2686848"/>
                </a:lnTo>
                <a:lnTo>
                  <a:pt x="0" y="2686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8570628" y="4033506"/>
            <a:ext cx="2451749" cy="2686848"/>
          </a:xfrm>
          <a:custGeom>
            <a:avLst/>
            <a:gdLst/>
            <a:ahLst/>
            <a:cxnLst/>
            <a:rect l="l" t="t" r="r" b="b"/>
            <a:pathLst>
              <a:path w="2451749" h="2686848">
                <a:moveTo>
                  <a:pt x="0" y="0"/>
                </a:moveTo>
                <a:lnTo>
                  <a:pt x="2451749" y="0"/>
                </a:lnTo>
                <a:lnTo>
                  <a:pt x="2451749" y="2686848"/>
                </a:lnTo>
                <a:lnTo>
                  <a:pt x="0" y="2686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5528349" y="4033506"/>
            <a:ext cx="2451749" cy="2686848"/>
          </a:xfrm>
          <a:custGeom>
            <a:avLst/>
            <a:gdLst/>
            <a:ahLst/>
            <a:cxnLst/>
            <a:rect l="l" t="t" r="r" b="b"/>
            <a:pathLst>
              <a:path w="2451749" h="2686848">
                <a:moveTo>
                  <a:pt x="0" y="0"/>
                </a:moveTo>
                <a:lnTo>
                  <a:pt x="2451748" y="0"/>
                </a:lnTo>
                <a:lnTo>
                  <a:pt x="2451748" y="2686848"/>
                </a:lnTo>
                <a:lnTo>
                  <a:pt x="0" y="2686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2590825" y="4033506"/>
            <a:ext cx="2451749" cy="2686848"/>
          </a:xfrm>
          <a:custGeom>
            <a:avLst/>
            <a:gdLst/>
            <a:ahLst/>
            <a:cxnLst/>
            <a:rect l="l" t="t" r="r" b="b"/>
            <a:pathLst>
              <a:path w="2451749" h="2686848">
                <a:moveTo>
                  <a:pt x="0" y="0"/>
                </a:moveTo>
                <a:lnTo>
                  <a:pt x="2451749" y="0"/>
                </a:lnTo>
                <a:lnTo>
                  <a:pt x="2451749" y="2686848"/>
                </a:lnTo>
                <a:lnTo>
                  <a:pt x="0" y="2686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AutoShape 8"/>
          <p:cNvSpPr/>
          <p:nvPr/>
        </p:nvSpPr>
        <p:spPr>
          <a:xfrm flipV="1">
            <a:off x="8813294" y="7512719"/>
            <a:ext cx="8407172" cy="0"/>
          </a:xfrm>
          <a:prstGeom prst="line">
            <a:avLst/>
          </a:prstGeom>
          <a:ln w="47625" cap="flat">
            <a:solidFill>
              <a:srgbClr val="156082"/>
            </a:solidFill>
            <a:prstDash val="sysDot"/>
            <a:headEnd type="arrow" w="med" len="sm"/>
            <a:tailEnd type="arrow" w="med" len="sm"/>
          </a:ln>
        </p:spPr>
        <p:txBody>
          <a:bodyPr/>
          <a:lstStyle/>
          <a:p>
            <a:endParaRPr lang="en-US"/>
          </a:p>
        </p:txBody>
      </p:sp>
      <p:sp>
        <p:nvSpPr>
          <p:cNvPr id="9" name="AutoShape 9"/>
          <p:cNvSpPr/>
          <p:nvPr/>
        </p:nvSpPr>
        <p:spPr>
          <a:xfrm>
            <a:off x="2530775" y="7488906"/>
            <a:ext cx="5449323" cy="0"/>
          </a:xfrm>
          <a:prstGeom prst="line">
            <a:avLst/>
          </a:prstGeom>
          <a:ln w="47625" cap="flat">
            <a:solidFill>
              <a:srgbClr val="156082"/>
            </a:solidFill>
            <a:prstDash val="sysDot"/>
            <a:headEnd type="arrow" w="med" len="sm"/>
            <a:tailEnd type="arrow" w="med" len="sm"/>
          </a:ln>
        </p:spPr>
        <p:txBody>
          <a:bodyPr/>
          <a:lstStyle/>
          <a:p>
            <a:endParaRPr lang="en-US"/>
          </a:p>
        </p:txBody>
      </p:sp>
      <p:sp>
        <p:nvSpPr>
          <p:cNvPr id="10" name="Freeform 10"/>
          <p:cNvSpPr/>
          <p:nvPr/>
        </p:nvSpPr>
        <p:spPr>
          <a:xfrm>
            <a:off x="863" y="0"/>
            <a:ext cx="2791694" cy="3747240"/>
          </a:xfrm>
          <a:custGeom>
            <a:avLst/>
            <a:gdLst/>
            <a:ahLst/>
            <a:cxnLst/>
            <a:rect l="l" t="t" r="r" b="b"/>
            <a:pathLst>
              <a:path w="2791694" h="3747240">
                <a:moveTo>
                  <a:pt x="0" y="0"/>
                </a:moveTo>
                <a:lnTo>
                  <a:pt x="2791694" y="0"/>
                </a:lnTo>
                <a:lnTo>
                  <a:pt x="2791694" y="3747240"/>
                </a:lnTo>
                <a:lnTo>
                  <a:pt x="0" y="3747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5782844" y="2361763"/>
            <a:ext cx="8255943" cy="928794"/>
          </a:xfrm>
          <a:custGeom>
            <a:avLst/>
            <a:gdLst/>
            <a:ahLst/>
            <a:cxnLst/>
            <a:rect l="l" t="t" r="r" b="b"/>
            <a:pathLst>
              <a:path w="8255943" h="928794">
                <a:moveTo>
                  <a:pt x="0" y="0"/>
                </a:moveTo>
                <a:lnTo>
                  <a:pt x="8255944" y="0"/>
                </a:lnTo>
                <a:lnTo>
                  <a:pt x="8255944" y="928793"/>
                </a:lnTo>
                <a:lnTo>
                  <a:pt x="0" y="9287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13" name="TextBox 1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8</a:t>
            </a:r>
          </a:p>
        </p:txBody>
      </p:sp>
      <p:sp>
        <p:nvSpPr>
          <p:cNvPr id="14" name="TextBox 14"/>
          <p:cNvSpPr txBox="1"/>
          <p:nvPr/>
        </p:nvSpPr>
        <p:spPr>
          <a:xfrm>
            <a:off x="6954256" y="2324100"/>
            <a:ext cx="5219788" cy="698261"/>
          </a:xfrm>
          <a:prstGeom prst="rect">
            <a:avLst/>
          </a:prstGeom>
        </p:spPr>
        <p:txBody>
          <a:bodyPr lIns="0" tIns="0" rIns="0" bIns="0" rtlCol="0" anchor="t">
            <a:spAutoFit/>
          </a:bodyPr>
          <a:lstStyle/>
          <a:p>
            <a:pPr algn="just" rtl="1">
              <a:lnSpc>
                <a:spcPts val="5739"/>
              </a:lnSpc>
            </a:pPr>
            <a:r>
              <a:rPr lang="ar-EG" sz="3587" u="none" strike="noStrike">
                <a:solidFill>
                  <a:srgbClr val="000000"/>
                </a:solidFill>
                <a:latin typeface="Almarai Bold"/>
                <a:ea typeface="Almarai Bold"/>
                <a:cs typeface="Almarai Bold"/>
                <a:sym typeface="Almarai Bold"/>
                <a:rtl/>
              </a:rPr>
              <a:t>مراحل التفكير التصميمي</a:t>
            </a:r>
          </a:p>
        </p:txBody>
      </p:sp>
      <p:sp>
        <p:nvSpPr>
          <p:cNvPr id="15" name="TextBox 15"/>
          <p:cNvSpPr txBox="1"/>
          <p:nvPr/>
        </p:nvSpPr>
        <p:spPr>
          <a:xfrm>
            <a:off x="10628452" y="756744"/>
            <a:ext cx="4942751" cy="1106218"/>
          </a:xfrm>
          <a:prstGeom prst="rect">
            <a:avLst/>
          </a:prstGeom>
        </p:spPr>
        <p:txBody>
          <a:bodyPr lIns="0" tIns="0" rIns="0" bIns="0" rtlCol="0" anchor="t">
            <a:spAutoFit/>
          </a:bodyPr>
          <a:lstStyle/>
          <a:p>
            <a:pPr marL="0" lvl="0" indent="0" algn="ctr" rtl="1">
              <a:lnSpc>
                <a:spcPts val="4235"/>
              </a:lnSpc>
              <a:spcBef>
                <a:spcPct val="0"/>
              </a:spcBef>
            </a:pPr>
            <a:r>
              <a:rPr lang="ar-EG" sz="3298" u="none" strike="noStrike" spc="-15">
                <a:solidFill>
                  <a:srgbClr val="095277"/>
                </a:solidFill>
                <a:latin typeface="Almarai Bold"/>
                <a:ea typeface="Almarai Bold"/>
                <a:cs typeface="Almarai Bold"/>
                <a:sym typeface="Almarai Bold"/>
                <a:rtl/>
              </a:rPr>
              <a:t>ثالثًا: التفكير التصميمي     </a:t>
            </a:r>
            <a:r>
              <a:rPr lang="en-US" sz="3298" u="none" strike="noStrike" spc="-15">
                <a:solidFill>
                  <a:srgbClr val="095277"/>
                </a:solidFill>
                <a:latin typeface="Almarai Bold"/>
                <a:ea typeface="Almarai Bold"/>
                <a:cs typeface="Almarai Bold"/>
                <a:sym typeface="Almarai Bold"/>
              </a:rPr>
              <a:t>Design Thinking</a:t>
            </a:r>
            <a:r>
              <a:rPr lang="ar-EG" sz="3298" u="none" strike="noStrike" spc="-15">
                <a:solidFill>
                  <a:srgbClr val="095277"/>
                </a:solidFill>
                <a:latin typeface="Almarai Bold"/>
                <a:ea typeface="Almarai Bold"/>
                <a:cs typeface="Almarai Bold"/>
                <a:sym typeface="Almarai Bold"/>
                <a:rtl/>
              </a:rPr>
              <a:t> </a:t>
            </a:r>
          </a:p>
        </p:txBody>
      </p:sp>
      <p:sp>
        <p:nvSpPr>
          <p:cNvPr id="16" name="TextBox 16"/>
          <p:cNvSpPr txBox="1"/>
          <p:nvPr/>
        </p:nvSpPr>
        <p:spPr>
          <a:xfrm>
            <a:off x="14472988" y="4924300"/>
            <a:ext cx="2900612" cy="643796"/>
          </a:xfrm>
          <a:prstGeom prst="rect">
            <a:avLst/>
          </a:prstGeom>
        </p:spPr>
        <p:txBody>
          <a:bodyPr lIns="0" tIns="0" rIns="0" bIns="0" rtlCol="0" anchor="t">
            <a:spAutoFit/>
          </a:bodyPr>
          <a:lstStyle/>
          <a:p>
            <a:pPr algn="ctr" rtl="1">
              <a:lnSpc>
                <a:spcPts val="5222"/>
              </a:lnSpc>
            </a:pPr>
            <a:r>
              <a:rPr lang="ar-EG" sz="3264">
                <a:solidFill>
                  <a:srgbClr val="000000"/>
                </a:solidFill>
                <a:latin typeface="Almarai Bold"/>
                <a:ea typeface="Almarai Bold"/>
                <a:cs typeface="Almarai Bold"/>
                <a:sym typeface="Almarai Bold"/>
                <a:rtl/>
              </a:rPr>
              <a:t>التعاطف</a:t>
            </a:r>
          </a:p>
        </p:txBody>
      </p:sp>
      <p:sp>
        <p:nvSpPr>
          <p:cNvPr id="17" name="TextBox 17"/>
          <p:cNvSpPr txBox="1"/>
          <p:nvPr/>
        </p:nvSpPr>
        <p:spPr>
          <a:xfrm>
            <a:off x="11689294" y="4622040"/>
            <a:ext cx="2375215" cy="1268001"/>
          </a:xfrm>
          <a:prstGeom prst="rect">
            <a:avLst/>
          </a:prstGeom>
        </p:spPr>
        <p:txBody>
          <a:bodyPr lIns="0" tIns="0" rIns="0" bIns="0" rtlCol="0" anchor="t">
            <a:spAutoFit/>
          </a:bodyPr>
          <a:lstStyle/>
          <a:p>
            <a:pPr algn="ctr" rtl="1">
              <a:lnSpc>
                <a:spcPts val="5062"/>
              </a:lnSpc>
            </a:pPr>
            <a:r>
              <a:rPr lang="ar-EG" sz="3164">
                <a:solidFill>
                  <a:srgbClr val="000000"/>
                </a:solidFill>
                <a:latin typeface="Almarai Bold"/>
                <a:ea typeface="Almarai Bold"/>
                <a:cs typeface="Almarai Bold"/>
                <a:sym typeface="Almarai Bold"/>
                <a:rtl/>
              </a:rPr>
              <a:t>تعريف </a:t>
            </a:r>
          </a:p>
          <a:p>
            <a:pPr algn="ctr" rtl="1">
              <a:lnSpc>
                <a:spcPts val="5062"/>
              </a:lnSpc>
            </a:pPr>
            <a:r>
              <a:rPr lang="ar-EG" sz="3164">
                <a:solidFill>
                  <a:srgbClr val="000000"/>
                </a:solidFill>
                <a:latin typeface="Almarai Bold"/>
                <a:ea typeface="Almarai Bold"/>
                <a:cs typeface="Almarai Bold"/>
                <a:sym typeface="Almarai Bold"/>
                <a:rtl/>
              </a:rPr>
              <a:t>المشكلة</a:t>
            </a:r>
          </a:p>
        </p:txBody>
      </p:sp>
      <p:sp>
        <p:nvSpPr>
          <p:cNvPr id="18" name="TextBox 18"/>
          <p:cNvSpPr txBox="1"/>
          <p:nvPr/>
        </p:nvSpPr>
        <p:spPr>
          <a:xfrm>
            <a:off x="8465154" y="4694198"/>
            <a:ext cx="2595322" cy="1241640"/>
          </a:xfrm>
          <a:prstGeom prst="rect">
            <a:avLst/>
          </a:prstGeom>
        </p:spPr>
        <p:txBody>
          <a:bodyPr lIns="0" tIns="0" rIns="0" bIns="0" rtlCol="0" anchor="t">
            <a:spAutoFit/>
          </a:bodyPr>
          <a:lstStyle/>
          <a:p>
            <a:pPr algn="ctr" rtl="1">
              <a:lnSpc>
                <a:spcPts val="4993"/>
              </a:lnSpc>
            </a:pPr>
            <a:r>
              <a:rPr lang="ar-EG" sz="3120">
                <a:solidFill>
                  <a:srgbClr val="000000"/>
                </a:solidFill>
                <a:latin typeface="Almarai Bold"/>
                <a:ea typeface="Almarai Bold"/>
                <a:cs typeface="Almarai Bold"/>
                <a:sym typeface="Almarai Bold"/>
                <a:rtl/>
              </a:rPr>
              <a:t>ابتكار</a:t>
            </a:r>
          </a:p>
          <a:p>
            <a:pPr algn="ctr" rtl="1">
              <a:lnSpc>
                <a:spcPts val="4993"/>
              </a:lnSpc>
            </a:pPr>
            <a:r>
              <a:rPr lang="ar-EG" sz="3120">
                <a:solidFill>
                  <a:srgbClr val="000000"/>
                </a:solidFill>
                <a:latin typeface="Almarai Bold"/>
                <a:ea typeface="Almarai Bold"/>
                <a:cs typeface="Almarai Bold"/>
                <a:sym typeface="Almarai Bold"/>
                <a:rtl/>
              </a:rPr>
              <a:t> الافكار</a:t>
            </a:r>
          </a:p>
        </p:txBody>
      </p:sp>
      <p:sp>
        <p:nvSpPr>
          <p:cNvPr id="19" name="TextBox 19"/>
          <p:cNvSpPr txBox="1"/>
          <p:nvPr/>
        </p:nvSpPr>
        <p:spPr>
          <a:xfrm>
            <a:off x="5528349" y="4694198"/>
            <a:ext cx="2595322" cy="1241640"/>
          </a:xfrm>
          <a:prstGeom prst="rect">
            <a:avLst/>
          </a:prstGeom>
        </p:spPr>
        <p:txBody>
          <a:bodyPr lIns="0" tIns="0" rIns="0" bIns="0" rtlCol="0" anchor="t">
            <a:spAutoFit/>
          </a:bodyPr>
          <a:lstStyle/>
          <a:p>
            <a:pPr algn="ctr" rtl="1">
              <a:lnSpc>
                <a:spcPts val="4993"/>
              </a:lnSpc>
            </a:pPr>
            <a:r>
              <a:rPr lang="ar-EG" sz="3120">
                <a:solidFill>
                  <a:srgbClr val="000000"/>
                </a:solidFill>
                <a:latin typeface="Almarai Bold"/>
                <a:ea typeface="Almarai Bold"/>
                <a:cs typeface="Almarai Bold"/>
                <a:sym typeface="Almarai Bold"/>
                <a:rtl/>
              </a:rPr>
              <a:t>النموذج</a:t>
            </a:r>
          </a:p>
          <a:p>
            <a:pPr algn="ctr" rtl="1">
              <a:lnSpc>
                <a:spcPts val="4993"/>
              </a:lnSpc>
            </a:pPr>
            <a:r>
              <a:rPr lang="ar-EG" sz="3120">
                <a:solidFill>
                  <a:srgbClr val="000000"/>
                </a:solidFill>
                <a:latin typeface="Almarai Bold"/>
                <a:ea typeface="Almarai Bold"/>
                <a:cs typeface="Almarai Bold"/>
                <a:sym typeface="Almarai Bold"/>
                <a:rtl/>
              </a:rPr>
              <a:t> الأولي</a:t>
            </a:r>
          </a:p>
        </p:txBody>
      </p:sp>
      <p:sp>
        <p:nvSpPr>
          <p:cNvPr id="20" name="TextBox 20"/>
          <p:cNvSpPr txBox="1"/>
          <p:nvPr/>
        </p:nvSpPr>
        <p:spPr>
          <a:xfrm>
            <a:off x="2520563" y="4990169"/>
            <a:ext cx="2595322" cy="626960"/>
          </a:xfrm>
          <a:prstGeom prst="rect">
            <a:avLst/>
          </a:prstGeom>
        </p:spPr>
        <p:txBody>
          <a:bodyPr lIns="0" tIns="0" rIns="0" bIns="0" rtlCol="0" anchor="t">
            <a:spAutoFit/>
          </a:bodyPr>
          <a:lstStyle/>
          <a:p>
            <a:pPr algn="ctr" rtl="1">
              <a:lnSpc>
                <a:spcPts val="5153"/>
              </a:lnSpc>
            </a:pPr>
            <a:r>
              <a:rPr lang="ar-EG" sz="3220">
                <a:solidFill>
                  <a:srgbClr val="000000"/>
                </a:solidFill>
                <a:latin typeface="Almarai Bold"/>
                <a:ea typeface="Almarai Bold"/>
                <a:cs typeface="Almarai Bold"/>
                <a:sym typeface="Almarai Bold"/>
                <a:rtl/>
              </a:rPr>
              <a:t>الاختبار</a:t>
            </a:r>
          </a:p>
        </p:txBody>
      </p:sp>
      <p:sp>
        <p:nvSpPr>
          <p:cNvPr id="21" name="TextBox 21"/>
          <p:cNvSpPr txBox="1"/>
          <p:nvPr/>
        </p:nvSpPr>
        <p:spPr>
          <a:xfrm>
            <a:off x="10678029" y="6745597"/>
            <a:ext cx="4454893" cy="594241"/>
          </a:xfrm>
          <a:prstGeom prst="rect">
            <a:avLst/>
          </a:prstGeom>
        </p:spPr>
        <p:txBody>
          <a:bodyPr lIns="0" tIns="0" rIns="0" bIns="0" rtlCol="0" anchor="t">
            <a:spAutoFit/>
          </a:bodyPr>
          <a:lstStyle/>
          <a:p>
            <a:pPr algn="ctr" rtl="1">
              <a:lnSpc>
                <a:spcPts val="4898"/>
              </a:lnSpc>
            </a:pPr>
            <a:r>
              <a:rPr lang="ar-EG" sz="3061">
                <a:solidFill>
                  <a:srgbClr val="095277"/>
                </a:solidFill>
                <a:latin typeface="Almarai Bold"/>
                <a:ea typeface="Almarai Bold"/>
                <a:cs typeface="Almarai Bold"/>
                <a:sym typeface="Almarai Bold"/>
                <a:rtl/>
              </a:rPr>
              <a:t>إدراك معرفي</a:t>
            </a:r>
          </a:p>
        </p:txBody>
      </p:sp>
      <p:sp>
        <p:nvSpPr>
          <p:cNvPr id="22" name="TextBox 22"/>
          <p:cNvSpPr txBox="1"/>
          <p:nvPr/>
        </p:nvSpPr>
        <p:spPr>
          <a:xfrm>
            <a:off x="3032253" y="6745597"/>
            <a:ext cx="4454893" cy="594241"/>
          </a:xfrm>
          <a:prstGeom prst="rect">
            <a:avLst/>
          </a:prstGeom>
        </p:spPr>
        <p:txBody>
          <a:bodyPr lIns="0" tIns="0" rIns="0" bIns="0" rtlCol="0" anchor="t">
            <a:spAutoFit/>
          </a:bodyPr>
          <a:lstStyle/>
          <a:p>
            <a:pPr algn="ctr" rtl="1">
              <a:lnSpc>
                <a:spcPts val="4898"/>
              </a:lnSpc>
            </a:pPr>
            <a:r>
              <a:rPr lang="ar-EG" sz="3061">
                <a:solidFill>
                  <a:srgbClr val="095277"/>
                </a:solidFill>
                <a:latin typeface="Almarai Bold"/>
                <a:ea typeface="Almarai Bold"/>
                <a:cs typeface="Almarai Bold"/>
                <a:sym typeface="Almarai Bold"/>
                <a:rtl/>
              </a:rPr>
              <a:t>تطبيق عملي</a:t>
            </a:r>
          </a:p>
        </p:txBody>
      </p:sp>
      <p:pic>
        <p:nvPicPr>
          <p:cNvPr id="26" name="Picture 25">
            <a:extLst>
              <a:ext uri="{FF2B5EF4-FFF2-40B4-BE49-F238E27FC236}">
                <a16:creationId xmlns:a16="http://schemas.microsoft.com/office/drawing/2014/main" id="{7F4EFF05-7834-BF26-E989-CAB23739A21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735" y="8334305"/>
            <a:ext cx="1621963" cy="1621963"/>
          </a:xfrm>
          <a:prstGeom prst="rect">
            <a:avLst/>
          </a:prstGeom>
          <a:noFill/>
          <a:ln>
            <a:noFill/>
          </a:ln>
        </p:spPr>
      </p:pic>
      <p:grpSp>
        <p:nvGrpSpPr>
          <p:cNvPr id="27" name="Group 26">
            <a:extLst>
              <a:ext uri="{FF2B5EF4-FFF2-40B4-BE49-F238E27FC236}">
                <a16:creationId xmlns:a16="http://schemas.microsoft.com/office/drawing/2014/main" id="{D342F724-AB98-043D-5B15-57B00B57CADB}"/>
              </a:ext>
            </a:extLst>
          </p:cNvPr>
          <p:cNvGrpSpPr/>
          <p:nvPr/>
        </p:nvGrpSpPr>
        <p:grpSpPr>
          <a:xfrm>
            <a:off x="267434" y="7425610"/>
            <a:ext cx="2018566" cy="2610877"/>
            <a:chOff x="0" y="0"/>
            <a:chExt cx="990600" cy="1247775"/>
          </a:xfrm>
        </p:grpSpPr>
        <p:sp>
          <p:nvSpPr>
            <p:cNvPr id="28" name="Rectangle 27">
              <a:extLst>
                <a:ext uri="{FF2B5EF4-FFF2-40B4-BE49-F238E27FC236}">
                  <a16:creationId xmlns:a16="http://schemas.microsoft.com/office/drawing/2014/main" id="{DD5B3DC3-9000-2FAE-44D0-B5474A3F1F24}"/>
                </a:ext>
              </a:extLst>
            </p:cNvPr>
            <p:cNvSpPr/>
            <p:nvPr/>
          </p:nvSpPr>
          <p:spPr>
            <a:xfrm>
              <a:off x="0" y="0"/>
              <a:ext cx="990600" cy="1247775"/>
            </a:xfrm>
            <a:prstGeom prst="rect">
              <a:avLst/>
            </a:prstGeom>
            <a:noFill/>
            <a:ln w="127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Text Box 219">
              <a:extLst>
                <a:ext uri="{FF2B5EF4-FFF2-40B4-BE49-F238E27FC236}">
                  <a16:creationId xmlns:a16="http://schemas.microsoft.com/office/drawing/2014/main" id="{CF12F6F6-ECE6-794C-346D-EFD34870355E}"/>
                </a:ext>
              </a:extLst>
            </p:cNvPr>
            <p:cNvSpPr txBox="1"/>
            <p:nvPr/>
          </p:nvSpPr>
          <p:spPr>
            <a:xfrm>
              <a:off x="38100" y="64821"/>
              <a:ext cx="914400" cy="3403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0"/>
                </a:spcAft>
              </a:pPr>
              <a:r>
                <a:rPr lang="ar-SA" dirty="0">
                  <a:effectLst/>
                  <a:latin typeface="Simplified Arabic" panose="02020603050405020304" pitchFamily="18" charset="-78"/>
                  <a:ea typeface="Calibri" panose="020F0502020204030204" pitchFamily="34" charset="0"/>
                  <a:cs typeface="Calibri" panose="020F0502020204030204" pitchFamily="34" charset="0"/>
                </a:rPr>
                <a:t>مقطع فيديو</a:t>
              </a:r>
              <a:endParaRPr lang="en-US" sz="44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algn="ctr" rtl="1">
                <a:lnSpc>
                  <a:spcPct val="107000"/>
                </a:lnSpc>
                <a:spcBef>
                  <a:spcPts val="0"/>
                </a:spcBef>
                <a:spcAft>
                  <a:spcPts val="0"/>
                </a:spcAft>
              </a:pPr>
              <a:r>
                <a:rPr lang="ar-SA" dirty="0">
                  <a:effectLst/>
                  <a:latin typeface="Simplified Arabic" panose="02020603050405020304" pitchFamily="18" charset="-78"/>
                  <a:ea typeface="Calibri" panose="020F0502020204030204" pitchFamily="34" charset="0"/>
                  <a:cs typeface="Calibri" panose="020F0502020204030204" pitchFamily="34" charset="0"/>
                </a:rPr>
                <a:t>التفكير التصميمي</a:t>
              </a:r>
              <a:endParaRPr lang="en-US" sz="44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568258" y="2508858"/>
            <a:ext cx="15633892" cy="1556370"/>
            <a:chOff x="0" y="0"/>
            <a:chExt cx="4117568" cy="409908"/>
          </a:xfrm>
        </p:grpSpPr>
        <p:sp>
          <p:nvSpPr>
            <p:cNvPr id="3" name="Freeform 3"/>
            <p:cNvSpPr/>
            <p:nvPr/>
          </p:nvSpPr>
          <p:spPr>
            <a:xfrm>
              <a:off x="0" y="0"/>
              <a:ext cx="4117568" cy="409908"/>
            </a:xfrm>
            <a:custGeom>
              <a:avLst/>
              <a:gdLst/>
              <a:ahLst/>
              <a:cxnLst/>
              <a:rect l="l" t="t" r="r" b="b"/>
              <a:pathLst>
                <a:path w="4117568" h="409908">
                  <a:moveTo>
                    <a:pt x="5447" y="0"/>
                  </a:moveTo>
                  <a:lnTo>
                    <a:pt x="4112121" y="0"/>
                  </a:lnTo>
                  <a:cubicBezTo>
                    <a:pt x="4115129" y="0"/>
                    <a:pt x="4117568" y="2439"/>
                    <a:pt x="4117568" y="5447"/>
                  </a:cubicBezTo>
                  <a:lnTo>
                    <a:pt x="4117568" y="404461"/>
                  </a:lnTo>
                  <a:cubicBezTo>
                    <a:pt x="4117568" y="407469"/>
                    <a:pt x="4115129" y="409908"/>
                    <a:pt x="4112121" y="409908"/>
                  </a:cubicBezTo>
                  <a:lnTo>
                    <a:pt x="5447" y="409908"/>
                  </a:lnTo>
                  <a:cubicBezTo>
                    <a:pt x="2439" y="409908"/>
                    <a:pt x="0" y="407469"/>
                    <a:pt x="0" y="404461"/>
                  </a:cubicBezTo>
                  <a:lnTo>
                    <a:pt x="0" y="5447"/>
                  </a:lnTo>
                  <a:cubicBezTo>
                    <a:pt x="0" y="2439"/>
                    <a:pt x="2439" y="0"/>
                    <a:pt x="5447" y="0"/>
                  </a:cubicBezTo>
                  <a:close/>
                </a:path>
              </a:pathLst>
            </a:custGeom>
            <a:solidFill>
              <a:srgbClr val="FFFFFF"/>
            </a:solidFill>
            <a:ln w="28575" cap="sq">
              <a:solidFill>
                <a:srgbClr val="83CBEB"/>
              </a:solidFill>
              <a:prstDash val="lgDash"/>
              <a:miter/>
            </a:ln>
          </p:spPr>
          <p:txBody>
            <a:bodyPr/>
            <a:lstStyle/>
            <a:p>
              <a:endParaRPr lang="en-US"/>
            </a:p>
          </p:txBody>
        </p:sp>
        <p:sp>
          <p:nvSpPr>
            <p:cNvPr id="4" name="TextBox 4"/>
            <p:cNvSpPr txBox="1"/>
            <p:nvPr/>
          </p:nvSpPr>
          <p:spPr>
            <a:xfrm>
              <a:off x="0" y="0"/>
              <a:ext cx="4117568" cy="409908"/>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94028" y="-222858"/>
            <a:ext cx="2035129" cy="2731717"/>
          </a:xfrm>
          <a:custGeom>
            <a:avLst/>
            <a:gdLst/>
            <a:ahLst/>
            <a:cxnLst/>
            <a:rect l="l" t="t" r="r" b="b"/>
            <a:pathLst>
              <a:path w="2035129" h="2731717">
                <a:moveTo>
                  <a:pt x="0" y="0"/>
                </a:moveTo>
                <a:lnTo>
                  <a:pt x="2035129" y="0"/>
                </a:lnTo>
                <a:lnTo>
                  <a:pt x="2035129" y="2731716"/>
                </a:lnTo>
                <a:lnTo>
                  <a:pt x="0" y="2731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a:off x="7314156" y="2094737"/>
            <a:ext cx="4142097" cy="8812972"/>
          </a:xfrm>
          <a:custGeom>
            <a:avLst/>
            <a:gdLst/>
            <a:ahLst/>
            <a:cxnLst/>
            <a:rect l="l" t="t" r="r" b="b"/>
            <a:pathLst>
              <a:path w="4142097" h="8812972">
                <a:moveTo>
                  <a:pt x="0" y="0"/>
                </a:moveTo>
                <a:lnTo>
                  <a:pt x="4142097" y="0"/>
                </a:lnTo>
                <a:lnTo>
                  <a:pt x="4142097" y="8812972"/>
                </a:lnTo>
                <a:lnTo>
                  <a:pt x="0" y="8812972"/>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1841101" y="2606521"/>
            <a:ext cx="15418199" cy="1116104"/>
          </a:xfrm>
          <a:prstGeom prst="rect">
            <a:avLst/>
          </a:prstGeom>
        </p:spPr>
        <p:txBody>
          <a:bodyPr lIns="0" tIns="0" rIns="0" bIns="0" rtlCol="0" anchor="t">
            <a:spAutoFit/>
          </a:bodyPr>
          <a:lstStyle/>
          <a:p>
            <a:pPr marL="300042" lvl="1" algn="just" rtl="1">
              <a:lnSpc>
                <a:spcPts val="4447"/>
              </a:lnSpc>
              <a:spcBef>
                <a:spcPct val="0"/>
              </a:spcBef>
            </a:pPr>
            <a:r>
              <a:rPr lang="ar-SA" sz="2779" dirty="0">
                <a:solidFill>
                  <a:srgbClr val="000000"/>
                </a:solidFill>
                <a:latin typeface="Almarai Bold"/>
                <a:ea typeface="Almarai Bold"/>
                <a:cs typeface="Almarai Bold"/>
                <a:sym typeface="Almarai Bold"/>
                <a:rtl/>
              </a:rPr>
              <a:t>من</a:t>
            </a:r>
            <a:r>
              <a:rPr lang="ar-EG" sz="2779" u="none" strike="noStrike" dirty="0">
                <a:solidFill>
                  <a:srgbClr val="000000"/>
                </a:solidFill>
                <a:latin typeface="Almarai Bold"/>
                <a:ea typeface="Almarai Bold"/>
                <a:cs typeface="Almarai Bold"/>
                <a:sym typeface="Almarai Bold"/>
                <a:rtl/>
              </a:rPr>
              <a:t> أهم التصنيفات تلك التي قدمها </a:t>
            </a:r>
            <a:r>
              <a:rPr lang="ar-EG" sz="2779" u="none" strike="noStrike" dirty="0" err="1">
                <a:solidFill>
                  <a:srgbClr val="000000"/>
                </a:solidFill>
                <a:latin typeface="Almarai Bold"/>
                <a:ea typeface="Almarai Bold"/>
                <a:cs typeface="Almarai Bold"/>
                <a:sym typeface="Almarai Bold"/>
                <a:rtl/>
              </a:rPr>
              <a:t>شوفري</a:t>
            </a:r>
            <a:r>
              <a:rPr lang="ar-EG" sz="2779" u="none" strike="noStrike" dirty="0">
                <a:solidFill>
                  <a:srgbClr val="000000"/>
                </a:solidFill>
                <a:latin typeface="Almarai Bold"/>
                <a:ea typeface="Almarai Bold"/>
                <a:cs typeface="Almarai Bold"/>
                <a:sym typeface="Almarai Bold"/>
                <a:rtl/>
              </a:rPr>
              <a:t> و دوري  </a:t>
            </a:r>
            <a:r>
              <a:rPr lang="en-US" sz="2779" u="none" strike="noStrike" dirty="0" err="1">
                <a:solidFill>
                  <a:srgbClr val="000000"/>
                </a:solidFill>
                <a:latin typeface="Almarai Bold"/>
                <a:ea typeface="Almarai Bold"/>
                <a:cs typeface="Almarai Bold"/>
                <a:sym typeface="Almarai Bold"/>
              </a:rPr>
              <a:t>Choffray</a:t>
            </a:r>
            <a:r>
              <a:rPr lang="en-US" sz="2779" u="none" strike="noStrike" dirty="0">
                <a:solidFill>
                  <a:srgbClr val="000000"/>
                </a:solidFill>
                <a:latin typeface="Almarai Bold"/>
                <a:ea typeface="Almarai Bold"/>
                <a:cs typeface="Almarai Bold"/>
                <a:sym typeface="Almarai Bold"/>
              </a:rPr>
              <a:t> and Dorey 1983</a:t>
            </a:r>
            <a:r>
              <a:rPr lang="ar-EG" sz="2779" u="none" strike="noStrike" dirty="0">
                <a:solidFill>
                  <a:srgbClr val="000000"/>
                </a:solidFill>
                <a:latin typeface="Almarai Bold"/>
                <a:ea typeface="Almarai Bold"/>
                <a:cs typeface="Almarai Bold"/>
                <a:sym typeface="Almarai Bold"/>
                <a:rtl/>
              </a:rPr>
              <a:t>   حيث قسما الأساليب الداعمة للابتكار إلى ثلاثة أقسام هي: حسب السوق، وحسب الخبراء، وحسب نشاط البحث. </a:t>
            </a:r>
          </a:p>
        </p:txBody>
      </p:sp>
      <p:sp>
        <p:nvSpPr>
          <p:cNvPr id="9" name="TextBox 9"/>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10" name="TextBox 10"/>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9</a:t>
            </a:r>
          </a:p>
        </p:txBody>
      </p:sp>
      <p:sp>
        <p:nvSpPr>
          <p:cNvPr id="11" name="TextBox 11"/>
          <p:cNvSpPr txBox="1"/>
          <p:nvPr/>
        </p:nvSpPr>
        <p:spPr>
          <a:xfrm>
            <a:off x="5503469" y="6189210"/>
            <a:ext cx="1751703" cy="1677397"/>
          </a:xfrm>
          <a:prstGeom prst="rect">
            <a:avLst/>
          </a:prstGeom>
        </p:spPr>
        <p:txBody>
          <a:bodyPr lIns="0" tIns="0" rIns="0" bIns="0" rtlCol="0" anchor="t">
            <a:spAutoFit/>
          </a:bodyPr>
          <a:lstStyle/>
          <a:p>
            <a:pPr marL="0" lvl="1" indent="0" algn="ctr" rtl="1">
              <a:lnSpc>
                <a:spcPts val="4450"/>
              </a:lnSpc>
              <a:spcBef>
                <a:spcPct val="0"/>
              </a:spcBef>
            </a:pPr>
            <a:r>
              <a:rPr lang="ar-EG" sz="2781" u="none" strike="noStrike">
                <a:solidFill>
                  <a:srgbClr val="000000"/>
                </a:solidFill>
                <a:latin typeface="Almarai Bold"/>
                <a:ea typeface="Almarai Bold"/>
                <a:cs typeface="Almarai Bold"/>
                <a:sym typeface="Almarai Bold"/>
                <a:rtl/>
              </a:rPr>
              <a:t>حسب نشاط البحث</a:t>
            </a:r>
          </a:p>
        </p:txBody>
      </p:sp>
      <p:sp>
        <p:nvSpPr>
          <p:cNvPr id="12" name="TextBox 12"/>
          <p:cNvSpPr txBox="1"/>
          <p:nvPr/>
        </p:nvSpPr>
        <p:spPr>
          <a:xfrm>
            <a:off x="8892466" y="6358348"/>
            <a:ext cx="1201168" cy="1310546"/>
          </a:xfrm>
          <a:prstGeom prst="rect">
            <a:avLst/>
          </a:prstGeom>
        </p:spPr>
        <p:txBody>
          <a:bodyPr lIns="0" tIns="0" rIns="0" bIns="0" rtlCol="0" anchor="t">
            <a:spAutoFit/>
          </a:bodyPr>
          <a:lstStyle/>
          <a:p>
            <a:pPr marL="0" lvl="1" indent="0" algn="ctr" rtl="1">
              <a:lnSpc>
                <a:spcPts val="5222"/>
              </a:lnSpc>
              <a:spcBef>
                <a:spcPct val="0"/>
              </a:spcBef>
            </a:pPr>
            <a:r>
              <a:rPr lang="ar-EG" sz="3264" u="none" strike="noStrike">
                <a:solidFill>
                  <a:srgbClr val="000000"/>
                </a:solidFill>
                <a:latin typeface="Almarai Bold"/>
                <a:ea typeface="Almarai Bold"/>
                <a:cs typeface="Almarai Bold"/>
                <a:sym typeface="Almarai Bold"/>
                <a:rtl/>
              </a:rPr>
              <a:t>حسب الخبراء</a:t>
            </a:r>
          </a:p>
        </p:txBody>
      </p:sp>
      <p:sp>
        <p:nvSpPr>
          <p:cNvPr id="13" name="TextBox 13"/>
          <p:cNvSpPr txBox="1"/>
          <p:nvPr/>
        </p:nvSpPr>
        <p:spPr>
          <a:xfrm>
            <a:off x="11477417" y="6358348"/>
            <a:ext cx="2037181" cy="1310546"/>
          </a:xfrm>
          <a:prstGeom prst="rect">
            <a:avLst/>
          </a:prstGeom>
        </p:spPr>
        <p:txBody>
          <a:bodyPr lIns="0" tIns="0" rIns="0" bIns="0" rtlCol="0" anchor="t">
            <a:spAutoFit/>
          </a:bodyPr>
          <a:lstStyle/>
          <a:p>
            <a:pPr marL="0" lvl="1" indent="0" algn="ctr" rtl="1">
              <a:lnSpc>
                <a:spcPts val="5222"/>
              </a:lnSpc>
              <a:spcBef>
                <a:spcPct val="0"/>
              </a:spcBef>
            </a:pPr>
            <a:r>
              <a:rPr lang="ar-EG" sz="3264" u="none" strike="noStrike">
                <a:solidFill>
                  <a:srgbClr val="000000"/>
                </a:solidFill>
                <a:latin typeface="Almarai Bold"/>
                <a:ea typeface="Almarai Bold"/>
                <a:cs typeface="Almarai Bold"/>
                <a:sym typeface="Almarai Bold"/>
                <a:rtl/>
              </a:rPr>
              <a:t>حسب السوق</a:t>
            </a:r>
          </a:p>
        </p:txBody>
      </p:sp>
      <p:sp>
        <p:nvSpPr>
          <p:cNvPr id="14" name="TextBox 14"/>
          <p:cNvSpPr txBox="1"/>
          <p:nvPr/>
        </p:nvSpPr>
        <p:spPr>
          <a:xfrm>
            <a:off x="9986413" y="999369"/>
            <a:ext cx="6414768" cy="599488"/>
          </a:xfrm>
          <a:prstGeom prst="rect">
            <a:avLst/>
          </a:prstGeom>
        </p:spPr>
        <p:txBody>
          <a:bodyPr lIns="0" tIns="0" rIns="0" bIns="0" rtlCol="0" anchor="t">
            <a:spAutoFit/>
          </a:bodyPr>
          <a:lstStyle/>
          <a:p>
            <a:pPr marL="0" lvl="0" indent="0" algn="ctr" rtl="1">
              <a:lnSpc>
                <a:spcPts val="4656"/>
              </a:lnSpc>
              <a:spcBef>
                <a:spcPct val="0"/>
              </a:spcBef>
            </a:pPr>
            <a:r>
              <a:rPr lang="ar-EG" sz="3626" u="none" strike="noStrike" spc="-16">
                <a:solidFill>
                  <a:srgbClr val="095277"/>
                </a:solidFill>
                <a:latin typeface="Almarai Bold"/>
                <a:ea typeface="Almarai Bold"/>
                <a:cs typeface="Almarai Bold"/>
                <a:sym typeface="Almarai Bold"/>
                <a:rtl/>
              </a:rPr>
              <a:t>الأساليب الداعمة لعملية الابتكار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725</Words>
  <Application>Microsoft Office PowerPoint</Application>
  <PresentationFormat>Custom</PresentationFormat>
  <Paragraphs>171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Almarai Bold</vt:lpstr>
      <vt:lpstr>Simplified Arabic</vt:lpstr>
      <vt:lpstr>Arial</vt:lpstr>
      <vt:lpstr>Calibri</vt:lpstr>
      <vt:lpstr>Noto Naskh Arabic</vt:lpstr>
      <vt:lpstr>Arimo</vt:lpstr>
      <vt:lpstr>Almarai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الرابع - عملية الابتكار.pptx</dc:title>
  <cp:lastModifiedBy>Valentina Wilson</cp:lastModifiedBy>
  <cp:revision>7</cp:revision>
  <dcterms:created xsi:type="dcterms:W3CDTF">2006-08-16T00:00:00Z</dcterms:created>
  <dcterms:modified xsi:type="dcterms:W3CDTF">2024-09-22T12:38:07Z</dcterms:modified>
  <dc:identifier>DAGO5CqT4Pg</dc:identifier>
</cp:coreProperties>
</file>