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29LT Bukra Regular" panose="000B0903020204020204" pitchFamily="34" charset="-78"/>
      <p:regular r:id="rId20"/>
    </p:embeddedFont>
    <p:embeddedFont>
      <p:font typeface="Almarai" panose="020B0604020202020204" charset="-78"/>
      <p:regular r:id="rId21"/>
    </p:embeddedFont>
    <p:embeddedFont>
      <p:font typeface="Almarai Bold" panose="020B0604020202020204" charset="-78"/>
      <p:regular r:id="rId22"/>
    </p:embeddedFont>
    <p:embeddedFont>
      <p:font typeface="Arimo" panose="020B0604020202020204" charset="0"/>
      <p:regular r:id="rId23"/>
    </p:embeddedFont>
    <p:embeddedFont>
      <p:font typeface="Noto Naskh Arabic" panose="020B0604020202020204" charset="-78"/>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9.svg"/><Relationship Id="rId7" Type="http://schemas.openxmlformats.org/officeDocument/2006/relationships/image" Target="../media/image61.svg"/><Relationship Id="rId12"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3.svg"/><Relationship Id="rId5" Type="http://schemas.openxmlformats.org/officeDocument/2006/relationships/image" Target="../media/image9.sv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39.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57.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41.png"/><Relationship Id="rId4" Type="http://schemas.openxmlformats.org/officeDocument/2006/relationships/image" Target="../media/image33.sv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39.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67.sv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69.png"/><Relationship Id="rId7" Type="http://schemas.openxmlformats.org/officeDocument/2006/relationships/image" Target="../media/image32.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5.svg"/><Relationship Id="rId7" Type="http://schemas.openxmlformats.org/officeDocument/2006/relationships/image" Target="../media/image3.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10.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1.png"/><Relationship Id="rId4"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43.png"/><Relationship Id="rId7" Type="http://schemas.openxmlformats.org/officeDocument/2006/relationships/image" Target="../media/image38.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6.svg"/><Relationship Id="rId7" Type="http://schemas.openxmlformats.org/officeDocument/2006/relationships/image" Target="../media/image33.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0.pn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9.svg"/><Relationship Id="rId5" Type="http://schemas.openxmlformats.org/officeDocument/2006/relationships/image" Target="../media/image52.png"/><Relationship Id="rId10" Type="http://schemas.openxmlformats.org/officeDocument/2006/relationships/image" Target="../media/image38.png"/><Relationship Id="rId4" Type="http://schemas.openxmlformats.org/officeDocument/2006/relationships/image" Target="../media/image51.sv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6.png"/><Relationship Id="rId7" Type="http://schemas.openxmlformats.org/officeDocument/2006/relationships/image" Target="../media/image33.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1.png"/><Relationship Id="rId4" Type="http://schemas.openxmlformats.org/officeDocument/2006/relationships/image" Target="../media/image57.sv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56924" y="482218"/>
            <a:ext cx="6782165" cy="9322563"/>
            <a:chOff x="0" y="0"/>
            <a:chExt cx="9042887" cy="12430084"/>
          </a:xfrm>
        </p:grpSpPr>
        <p:sp>
          <p:nvSpPr>
            <p:cNvPr id="3" name="Freeform 3" descr="A hand holding a circle with icons  Description automatically generated"/>
            <p:cNvSpPr/>
            <p:nvPr/>
          </p:nvSpPr>
          <p:spPr>
            <a:xfrm>
              <a:off x="0" y="0"/>
              <a:ext cx="9042908" cy="12430125"/>
            </a:xfrm>
            <a:custGeom>
              <a:avLst/>
              <a:gdLst/>
              <a:ahLst/>
              <a:cxnLst/>
              <a:rect l="l" t="t" r="r" b="b"/>
              <a:pathLst>
                <a:path w="9042908" h="12430125">
                  <a:moveTo>
                    <a:pt x="0" y="0"/>
                  </a:moveTo>
                  <a:lnTo>
                    <a:pt x="9042908" y="0"/>
                  </a:lnTo>
                  <a:lnTo>
                    <a:pt x="9042908" y="12430125"/>
                  </a:lnTo>
                  <a:lnTo>
                    <a:pt x="0" y="12430125"/>
                  </a:lnTo>
                  <a:lnTo>
                    <a:pt x="0" y="0"/>
                  </a:lnTo>
                  <a:close/>
                </a:path>
              </a:pathLst>
            </a:custGeom>
            <a:blipFill>
              <a:blip r:embed="rId2"/>
              <a:stretch>
                <a:fillRect l="-36" r="-36"/>
              </a:stretch>
            </a:blipFill>
          </p:spPr>
          <p:txBody>
            <a:bodyPr/>
            <a:lstStyle/>
            <a:p>
              <a:endParaRPr lang="en-US"/>
            </a:p>
          </p:txBody>
        </p:sp>
      </p:grpSp>
      <p:sp>
        <p:nvSpPr>
          <p:cNvPr id="4" name="Freeform 4"/>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3">
              <a:extLst>
                <a:ext uri="{96DAC541-7B7A-43D3-8B79-37D633B846F1}">
                  <asvg:svgBlip xmlns:asvg="http://schemas.microsoft.com/office/drawing/2016/SVG/main" r:embed="rId4"/>
                </a:ext>
              </a:extLst>
            </a:blip>
            <a:stretch>
              <a:fillRect l="-2068" r="-2068"/>
            </a:stretch>
          </a:blipFill>
        </p:spPr>
        <p:txBody>
          <a:bodyPr/>
          <a:lstStyle/>
          <a:p>
            <a:endParaRPr lang="en-US"/>
          </a:p>
        </p:txBody>
      </p:sp>
      <p:sp>
        <p:nvSpPr>
          <p:cNvPr id="7" name="TextBox 7"/>
          <p:cNvSpPr txBox="1"/>
          <p:nvPr/>
        </p:nvSpPr>
        <p:spPr>
          <a:xfrm>
            <a:off x="2355906" y="1310192"/>
            <a:ext cx="6057394" cy="1883283"/>
          </a:xfrm>
          <a:prstGeom prst="rect">
            <a:avLst/>
          </a:prstGeom>
        </p:spPr>
        <p:txBody>
          <a:bodyPr lIns="0" tIns="0" rIns="0" bIns="0" rtlCol="0" anchor="t">
            <a:spAutoFit/>
          </a:bodyPr>
          <a:lstStyle/>
          <a:p>
            <a:pPr algn="ctr" rtl="1">
              <a:lnSpc>
                <a:spcPts val="15110"/>
              </a:lnSpc>
            </a:pPr>
            <a:r>
              <a:rPr lang="ar-EG" sz="10950">
                <a:solidFill>
                  <a:srgbClr val="095277"/>
                </a:solidFill>
                <a:latin typeface="Almarai Bold"/>
                <a:ea typeface="Almarai Bold"/>
                <a:cs typeface="Almarai Bold"/>
                <a:sym typeface="Almarai Bold"/>
                <a:rtl/>
              </a:rPr>
              <a:t>الابتكار</a:t>
            </a:r>
          </a:p>
        </p:txBody>
      </p:sp>
      <p:sp>
        <p:nvSpPr>
          <p:cNvPr id="8" name="TextBox 8"/>
          <p:cNvSpPr txBox="1"/>
          <p:nvPr/>
        </p:nvSpPr>
        <p:spPr>
          <a:xfrm>
            <a:off x="-115855" y="3459315"/>
            <a:ext cx="11000915" cy="1350670"/>
          </a:xfrm>
          <a:prstGeom prst="rect">
            <a:avLst/>
          </a:prstGeom>
        </p:spPr>
        <p:txBody>
          <a:bodyPr lIns="0" tIns="0" rIns="0" bIns="0" rtlCol="0" anchor="t">
            <a:spAutoFit/>
          </a:bodyPr>
          <a:lstStyle/>
          <a:p>
            <a:pPr algn="ctr" rtl="1">
              <a:lnSpc>
                <a:spcPts val="5272"/>
              </a:lnSpc>
            </a:pPr>
            <a:r>
              <a:rPr lang="ar-EG" sz="4881">
                <a:solidFill>
                  <a:srgbClr val="095277"/>
                </a:solidFill>
                <a:latin typeface="Almarai"/>
                <a:ea typeface="Almarai"/>
                <a:cs typeface="Almarai"/>
                <a:sym typeface="Almarai"/>
                <a:rtl/>
              </a:rPr>
              <a:t>الأساسيات والنظريات والتطبيقات</a:t>
            </a:r>
          </a:p>
          <a:p>
            <a:pPr algn="ctr" rtl="1">
              <a:lnSpc>
                <a:spcPts val="5272"/>
              </a:lnSpc>
            </a:pPr>
            <a:endParaRPr lang="ar-EG" sz="4881">
              <a:solidFill>
                <a:srgbClr val="095277"/>
              </a:solidFill>
              <a:latin typeface="Almarai"/>
              <a:ea typeface="Almarai"/>
              <a:cs typeface="Almarai"/>
              <a:sym typeface="Almarai"/>
              <a:rtl/>
            </a:endParaRPr>
          </a:p>
        </p:txBody>
      </p:sp>
      <p:sp>
        <p:nvSpPr>
          <p:cNvPr id="9" name="Freeform 9"/>
          <p:cNvSpPr/>
          <p:nvPr/>
        </p:nvSpPr>
        <p:spPr>
          <a:xfrm>
            <a:off x="-257469" y="-86773"/>
            <a:ext cx="2262373" cy="3036742"/>
          </a:xfrm>
          <a:custGeom>
            <a:avLst/>
            <a:gdLst/>
            <a:ahLst/>
            <a:cxnLst/>
            <a:rect l="l" t="t" r="r" b="b"/>
            <a:pathLst>
              <a:path w="2262373" h="3036742">
                <a:moveTo>
                  <a:pt x="0" y="0"/>
                </a:moveTo>
                <a:lnTo>
                  <a:pt x="2262373" y="0"/>
                </a:lnTo>
                <a:lnTo>
                  <a:pt x="2262373" y="3036742"/>
                </a:lnTo>
                <a:lnTo>
                  <a:pt x="0" y="3036742"/>
                </a:lnTo>
                <a:lnTo>
                  <a:pt x="0" y="0"/>
                </a:lnTo>
                <a:close/>
              </a:path>
            </a:pathLst>
          </a:custGeom>
          <a:blipFill>
            <a:blip r:embed="rId5">
              <a:alphaModFix amt="76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5">
            <a:extLst>
              <a:ext uri="{FF2B5EF4-FFF2-40B4-BE49-F238E27FC236}">
                <a16:creationId xmlns:a16="http://schemas.microsoft.com/office/drawing/2014/main" id="{7E0CAD58-53D3-F1EE-118D-522ABCD70183}"/>
              </a:ext>
            </a:extLst>
          </p:cNvPr>
          <p:cNvSpPr txBox="1"/>
          <p:nvPr/>
        </p:nvSpPr>
        <p:spPr>
          <a:xfrm>
            <a:off x="2320195" y="6286500"/>
            <a:ext cx="6084479" cy="2539157"/>
          </a:xfrm>
          <a:prstGeom prst="rect">
            <a:avLst/>
          </a:prstGeom>
        </p:spPr>
        <p:txBody>
          <a:bodyPr lIns="0" tIns="0" rIns="0" bIns="0" rtlCol="0" anchor="t">
            <a:spAutoFit/>
          </a:bodyPr>
          <a:lstStyle/>
          <a:p>
            <a:pPr algn="ctr" rtl="1">
              <a:lnSpc>
                <a:spcPct val="150000"/>
              </a:lnSpc>
            </a:pPr>
            <a:endParaRPr sz="1600" dirty="0"/>
          </a:p>
          <a:p>
            <a:pPr algn="ctr" rtl="1">
              <a:lnSpc>
                <a:spcPct val="150000"/>
              </a:lnSpc>
            </a:pPr>
            <a:r>
              <a:rPr lang="ar-EG" sz="2400" spc="25" dirty="0">
                <a:solidFill>
                  <a:srgbClr val="000000"/>
                </a:solidFill>
                <a:latin typeface="Almarai Bold"/>
                <a:ea typeface="Almarai Bold"/>
                <a:cs typeface="Almarai Bold"/>
                <a:sym typeface="Almarai Bold"/>
                <a:rtl/>
              </a:rPr>
              <a:t>أ.د. أحمد بن عبدالرحمن الشميمري</a:t>
            </a:r>
          </a:p>
          <a:p>
            <a:pPr algn="ctr" rtl="1">
              <a:lnSpc>
                <a:spcPct val="150000"/>
              </a:lnSpc>
            </a:pPr>
            <a:r>
              <a:rPr lang="ar-EG" sz="2400" spc="25" dirty="0">
                <a:solidFill>
                  <a:srgbClr val="000000"/>
                </a:solidFill>
                <a:latin typeface="Almarai Bold"/>
                <a:ea typeface="Almarai Bold"/>
                <a:cs typeface="Almarai Bold"/>
                <a:sym typeface="Almarai Bold"/>
                <a:rtl/>
              </a:rPr>
              <a:t>أستاذ التسويق وريادة الأعمال</a:t>
            </a:r>
          </a:p>
          <a:p>
            <a:pPr algn="ctr" rtl="1">
              <a:lnSpc>
                <a:spcPct val="150000"/>
              </a:lnSpc>
            </a:pPr>
            <a:r>
              <a:rPr lang="ar-EG" sz="2400" spc="25" dirty="0">
                <a:solidFill>
                  <a:srgbClr val="000000"/>
                </a:solidFill>
                <a:latin typeface="Almarai Bold"/>
                <a:ea typeface="Almarai Bold"/>
                <a:cs typeface="Almarai Bold"/>
                <a:sym typeface="Almarai Bold"/>
                <a:rtl/>
              </a:rPr>
              <a:t>جامعة الملك سعود – الرياض</a:t>
            </a:r>
          </a:p>
          <a:p>
            <a:pPr algn="ctr" rtl="1">
              <a:lnSpc>
                <a:spcPct val="150000"/>
              </a:lnSpc>
            </a:pPr>
            <a:endParaRPr lang="ar-EG" sz="2400" spc="25" dirty="0">
              <a:solidFill>
                <a:srgbClr val="000000"/>
              </a:solidFill>
              <a:latin typeface="Almarai Bold"/>
              <a:ea typeface="Almarai Bold"/>
              <a:cs typeface="Almarai Bold"/>
              <a:sym typeface="Almarai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42845" y="2455221"/>
            <a:ext cx="6330667" cy="6074802"/>
          </a:xfrm>
          <a:custGeom>
            <a:avLst/>
            <a:gdLst/>
            <a:ahLst/>
            <a:cxnLst/>
            <a:rect l="l" t="t" r="r" b="b"/>
            <a:pathLst>
              <a:path w="6330667" h="6074802">
                <a:moveTo>
                  <a:pt x="0" y="0"/>
                </a:moveTo>
                <a:lnTo>
                  <a:pt x="6330667" y="0"/>
                </a:lnTo>
                <a:lnTo>
                  <a:pt x="6330667" y="6074803"/>
                </a:lnTo>
                <a:lnTo>
                  <a:pt x="0" y="60748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767676"/>
                </a:solidFill>
                <a:latin typeface="Arimo"/>
                <a:ea typeface="Arimo"/>
                <a:cs typeface="Arimo"/>
                <a:sym typeface="Arimo"/>
              </a:rPr>
              <a:t>edarah.net  </a:t>
            </a:r>
            <a:r>
              <a:rPr lang="ar-EG" sz="1800">
                <a:solidFill>
                  <a:srgbClr val="767676"/>
                </a:solidFill>
                <a:latin typeface="Arimo"/>
                <a:ea typeface="Arimo"/>
                <a:cs typeface="Arimo"/>
                <a:sym typeface="Arimo"/>
                <a:rtl/>
              </a:rPr>
              <a:t>الابتكار - الشميمري</a:t>
            </a:r>
            <a:r>
              <a:rPr lang="en-US" sz="1800">
                <a:solidFill>
                  <a:srgbClr val="767676"/>
                </a:solidFill>
                <a:latin typeface="Arimo"/>
                <a:ea typeface="Arimo"/>
                <a:cs typeface="Arimo"/>
                <a:sym typeface="Arimo"/>
              </a:rPr>
              <a:t> </a:t>
            </a:r>
          </a:p>
        </p:txBody>
      </p:sp>
      <p:sp>
        <p:nvSpPr>
          <p:cNvPr id="4" name="Freeform 4"/>
          <p:cNvSpPr/>
          <p:nvPr/>
        </p:nvSpPr>
        <p:spPr>
          <a:xfrm rot="5400000">
            <a:off x="8278983" y="4184308"/>
            <a:ext cx="17545338" cy="5724166"/>
          </a:xfrm>
          <a:custGeom>
            <a:avLst/>
            <a:gdLst/>
            <a:ahLst/>
            <a:cxnLst/>
            <a:rect l="l" t="t" r="r" b="b"/>
            <a:pathLst>
              <a:path w="17545338" h="5724166">
                <a:moveTo>
                  <a:pt x="0" y="0"/>
                </a:moveTo>
                <a:lnTo>
                  <a:pt x="17545337" y="0"/>
                </a:lnTo>
                <a:lnTo>
                  <a:pt x="17545337" y="5724167"/>
                </a:lnTo>
                <a:lnTo>
                  <a:pt x="0" y="5724167"/>
                </a:lnTo>
                <a:lnTo>
                  <a:pt x="0" y="0"/>
                </a:lnTo>
                <a:close/>
              </a:path>
            </a:pathLst>
          </a:custGeom>
          <a:blipFill>
            <a:blip r:embed="rId4">
              <a:alphaModFix amt="23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767676"/>
                </a:solidFill>
                <a:latin typeface="Arimo"/>
                <a:ea typeface="Arimo"/>
                <a:cs typeface="Arimo"/>
                <a:sym typeface="Arimo"/>
              </a:rPr>
              <a:t>10</a:t>
            </a:r>
          </a:p>
        </p:txBody>
      </p:sp>
      <p:sp>
        <p:nvSpPr>
          <p:cNvPr id="6" name="TextBox 6"/>
          <p:cNvSpPr txBox="1"/>
          <p:nvPr/>
        </p:nvSpPr>
        <p:spPr>
          <a:xfrm>
            <a:off x="7673844" y="6126627"/>
            <a:ext cx="1563219" cy="1408071"/>
          </a:xfrm>
          <a:prstGeom prst="rect">
            <a:avLst/>
          </a:prstGeom>
        </p:spPr>
        <p:txBody>
          <a:bodyPr lIns="0" tIns="0" rIns="0" bIns="0" rtlCol="0" anchor="t">
            <a:spAutoFit/>
          </a:bodyPr>
          <a:lstStyle/>
          <a:p>
            <a:pPr marL="0" lvl="1" indent="0" algn="ctr" rtl="1">
              <a:lnSpc>
                <a:spcPts val="5689"/>
              </a:lnSpc>
              <a:spcBef>
                <a:spcPct val="0"/>
              </a:spcBef>
            </a:pPr>
            <a:r>
              <a:rPr lang="ar-EG" sz="3792" u="none" strike="noStrike">
                <a:solidFill>
                  <a:srgbClr val="000000"/>
                </a:solidFill>
                <a:latin typeface="Almarai Bold"/>
                <a:ea typeface="Almarai Bold"/>
                <a:cs typeface="Almarai Bold"/>
                <a:sym typeface="Almarai Bold"/>
                <a:rtl/>
              </a:rPr>
              <a:t>الابتكار البنيوي</a:t>
            </a:r>
          </a:p>
        </p:txBody>
      </p:sp>
      <p:sp>
        <p:nvSpPr>
          <p:cNvPr id="7" name="TextBox 7"/>
          <p:cNvSpPr txBox="1"/>
          <p:nvPr/>
        </p:nvSpPr>
        <p:spPr>
          <a:xfrm>
            <a:off x="10861818" y="6289969"/>
            <a:ext cx="1563219" cy="1408071"/>
          </a:xfrm>
          <a:prstGeom prst="rect">
            <a:avLst/>
          </a:prstGeom>
        </p:spPr>
        <p:txBody>
          <a:bodyPr lIns="0" tIns="0" rIns="0" bIns="0" rtlCol="0" anchor="t">
            <a:spAutoFit/>
          </a:bodyPr>
          <a:lstStyle/>
          <a:p>
            <a:pPr marL="0" lvl="1" indent="0" algn="ctr" rtl="1">
              <a:lnSpc>
                <a:spcPts val="5689"/>
              </a:lnSpc>
              <a:spcBef>
                <a:spcPct val="0"/>
              </a:spcBef>
            </a:pPr>
            <a:r>
              <a:rPr lang="ar-EG" sz="3792" u="none" strike="noStrike">
                <a:solidFill>
                  <a:srgbClr val="000000"/>
                </a:solidFill>
                <a:latin typeface="Almarai Bold"/>
                <a:ea typeface="Almarai Bold"/>
                <a:cs typeface="Almarai Bold"/>
                <a:sym typeface="Almarai Bold"/>
                <a:rtl/>
              </a:rPr>
              <a:t>الابتكار </a:t>
            </a:r>
          </a:p>
          <a:p>
            <a:pPr marL="0" lvl="1" indent="0" algn="ctr" rtl="1">
              <a:lnSpc>
                <a:spcPts val="5689"/>
              </a:lnSpc>
              <a:spcBef>
                <a:spcPct val="0"/>
              </a:spcBef>
            </a:pPr>
            <a:r>
              <a:rPr lang="ar-EG" sz="3792" u="none" strike="noStrike">
                <a:solidFill>
                  <a:srgbClr val="000000"/>
                </a:solidFill>
                <a:latin typeface="Almarai Bold"/>
                <a:ea typeface="Almarai Bold"/>
                <a:cs typeface="Almarai Bold"/>
                <a:sym typeface="Almarai Bold"/>
                <a:rtl/>
              </a:rPr>
              <a:t>الجذري</a:t>
            </a:r>
          </a:p>
        </p:txBody>
      </p:sp>
      <p:sp>
        <p:nvSpPr>
          <p:cNvPr id="8" name="TextBox 8"/>
          <p:cNvSpPr txBox="1"/>
          <p:nvPr/>
        </p:nvSpPr>
        <p:spPr>
          <a:xfrm>
            <a:off x="7021258" y="3031355"/>
            <a:ext cx="2451368" cy="1408071"/>
          </a:xfrm>
          <a:prstGeom prst="rect">
            <a:avLst/>
          </a:prstGeom>
        </p:spPr>
        <p:txBody>
          <a:bodyPr lIns="0" tIns="0" rIns="0" bIns="0" rtlCol="0" anchor="t">
            <a:spAutoFit/>
          </a:bodyPr>
          <a:lstStyle/>
          <a:p>
            <a:pPr marL="0" lvl="1" indent="0" algn="ctr" rtl="1">
              <a:lnSpc>
                <a:spcPts val="5689"/>
              </a:lnSpc>
              <a:spcBef>
                <a:spcPct val="0"/>
              </a:spcBef>
            </a:pPr>
            <a:r>
              <a:rPr lang="ar-EG" sz="3792" u="none" strike="noStrike">
                <a:solidFill>
                  <a:srgbClr val="000000"/>
                </a:solidFill>
                <a:latin typeface="Almarai Bold"/>
                <a:ea typeface="Almarai Bold"/>
                <a:cs typeface="Almarai Bold"/>
                <a:sym typeface="Almarai Bold"/>
                <a:rtl/>
              </a:rPr>
              <a:t>الابتكار</a:t>
            </a:r>
          </a:p>
          <a:p>
            <a:pPr marL="0" lvl="1" indent="0" algn="ctr" rtl="1">
              <a:lnSpc>
                <a:spcPts val="5689"/>
              </a:lnSpc>
              <a:spcBef>
                <a:spcPct val="0"/>
              </a:spcBef>
            </a:pPr>
            <a:r>
              <a:rPr lang="ar-EG" sz="3792" u="none" strike="noStrike">
                <a:solidFill>
                  <a:srgbClr val="000000"/>
                </a:solidFill>
                <a:latin typeface="Almarai Bold"/>
                <a:ea typeface="Almarai Bold"/>
                <a:cs typeface="Almarai Bold"/>
                <a:sym typeface="Almarai Bold"/>
                <a:rtl/>
              </a:rPr>
              <a:t>التدريجي</a:t>
            </a:r>
          </a:p>
        </p:txBody>
      </p:sp>
      <p:sp>
        <p:nvSpPr>
          <p:cNvPr id="9" name="TextBox 9"/>
          <p:cNvSpPr txBox="1"/>
          <p:nvPr/>
        </p:nvSpPr>
        <p:spPr>
          <a:xfrm>
            <a:off x="10572258" y="3208985"/>
            <a:ext cx="1852779" cy="1408071"/>
          </a:xfrm>
          <a:prstGeom prst="rect">
            <a:avLst/>
          </a:prstGeom>
        </p:spPr>
        <p:txBody>
          <a:bodyPr lIns="0" tIns="0" rIns="0" bIns="0" rtlCol="0" anchor="t">
            <a:spAutoFit/>
          </a:bodyPr>
          <a:lstStyle/>
          <a:p>
            <a:pPr marL="0" lvl="1" indent="0" algn="ctr" rtl="1">
              <a:lnSpc>
                <a:spcPts val="5689"/>
              </a:lnSpc>
              <a:spcBef>
                <a:spcPct val="0"/>
              </a:spcBef>
            </a:pPr>
            <a:r>
              <a:rPr lang="ar-EG" sz="3792" u="none" strike="noStrike">
                <a:solidFill>
                  <a:srgbClr val="000000"/>
                </a:solidFill>
                <a:latin typeface="Almarai Bold"/>
                <a:ea typeface="Almarai Bold"/>
                <a:cs typeface="Almarai Bold"/>
                <a:sym typeface="Almarai Bold"/>
                <a:rtl/>
              </a:rPr>
              <a:t>الابتكار المزعزع</a:t>
            </a:r>
          </a:p>
        </p:txBody>
      </p:sp>
      <p:sp>
        <p:nvSpPr>
          <p:cNvPr id="10" name="Freeform 10"/>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9983528" y="1109999"/>
            <a:ext cx="6291773" cy="585312"/>
          </a:xfrm>
          <a:prstGeom prst="rect">
            <a:avLst/>
          </a:prstGeom>
        </p:spPr>
        <p:txBody>
          <a:bodyPr lIns="0" tIns="0" rIns="0" bIns="0" rtlCol="0" anchor="t">
            <a:spAutoFit/>
          </a:bodyPr>
          <a:lstStyle/>
          <a:p>
            <a:pPr marL="0" lvl="0" indent="0" algn="r" rtl="1">
              <a:lnSpc>
                <a:spcPts val="4557"/>
              </a:lnSpc>
              <a:spcBef>
                <a:spcPct val="0"/>
              </a:spcBef>
            </a:pPr>
            <a:r>
              <a:rPr lang="ar-EG" sz="3549" u="none" strike="noStrike" spc="-16">
                <a:solidFill>
                  <a:srgbClr val="000000"/>
                </a:solidFill>
                <a:latin typeface="Almarai Bold"/>
                <a:ea typeface="Almarai Bold"/>
                <a:cs typeface="Almarai Bold"/>
                <a:sym typeface="Almarai Bold"/>
                <a:rtl/>
              </a:rPr>
              <a:t> أنواع الابتكار بحسب درجة الابتكار   </a:t>
            </a:r>
          </a:p>
        </p:txBody>
      </p:sp>
      <p:sp>
        <p:nvSpPr>
          <p:cNvPr id="12" name="TextBox 12"/>
          <p:cNvSpPr txBox="1"/>
          <p:nvPr/>
        </p:nvSpPr>
        <p:spPr>
          <a:xfrm>
            <a:off x="8393801" y="8662073"/>
            <a:ext cx="2830258" cy="529552"/>
          </a:xfrm>
          <a:prstGeom prst="rect">
            <a:avLst/>
          </a:prstGeom>
        </p:spPr>
        <p:txBody>
          <a:bodyPr lIns="0" tIns="0" rIns="0" bIns="0" rtlCol="0" anchor="t">
            <a:spAutoFit/>
          </a:bodyPr>
          <a:lstStyle/>
          <a:p>
            <a:pPr marL="0" lvl="1" indent="0" algn="r" rtl="1">
              <a:lnSpc>
                <a:spcPts val="4357"/>
              </a:lnSpc>
              <a:spcBef>
                <a:spcPct val="0"/>
              </a:spcBef>
            </a:pPr>
            <a:r>
              <a:rPr lang="ar-EG" sz="2905">
                <a:solidFill>
                  <a:srgbClr val="000000"/>
                </a:solidFill>
                <a:latin typeface="Almarai Bold"/>
                <a:ea typeface="Almarai Bold"/>
                <a:cs typeface="Almarai Bold"/>
                <a:sym typeface="Almarai Bold"/>
                <a:rtl/>
              </a:rPr>
              <a:t>الأثر التكنولوجي</a:t>
            </a:r>
          </a:p>
        </p:txBody>
      </p:sp>
      <p:sp>
        <p:nvSpPr>
          <p:cNvPr id="13" name="TextBox 13"/>
          <p:cNvSpPr txBox="1"/>
          <p:nvPr/>
        </p:nvSpPr>
        <p:spPr>
          <a:xfrm>
            <a:off x="4191000" y="4551146"/>
            <a:ext cx="2830258" cy="1098983"/>
          </a:xfrm>
          <a:prstGeom prst="rect">
            <a:avLst/>
          </a:prstGeom>
        </p:spPr>
        <p:txBody>
          <a:bodyPr lIns="0" tIns="0" rIns="0" bIns="0" rtlCol="0" anchor="t">
            <a:spAutoFit/>
          </a:bodyPr>
          <a:lstStyle/>
          <a:p>
            <a:pPr algn="ctr" rtl="1">
              <a:lnSpc>
                <a:spcPts val="4357"/>
              </a:lnSpc>
            </a:pPr>
            <a:r>
              <a:rPr lang="ar-EG" sz="2905">
                <a:solidFill>
                  <a:srgbClr val="000000"/>
                </a:solidFill>
                <a:latin typeface="Almarai Bold"/>
                <a:ea typeface="Almarai Bold"/>
                <a:cs typeface="Almarai Bold"/>
                <a:sym typeface="Almarai Bold"/>
                <a:rtl/>
              </a:rPr>
              <a:t>الأثر </a:t>
            </a:r>
          </a:p>
          <a:p>
            <a:pPr marL="0" lvl="1" indent="0" algn="ctr" rtl="1">
              <a:lnSpc>
                <a:spcPts val="4357"/>
              </a:lnSpc>
              <a:spcBef>
                <a:spcPct val="0"/>
              </a:spcBef>
            </a:pPr>
            <a:r>
              <a:rPr lang="ar-EG" sz="2905">
                <a:solidFill>
                  <a:srgbClr val="000000"/>
                </a:solidFill>
                <a:latin typeface="Almarai Bold"/>
                <a:ea typeface="Almarai Bold"/>
                <a:cs typeface="Almarai Bold"/>
                <a:sym typeface="Almarai Bold"/>
                <a:rtl/>
              </a:rPr>
              <a:t>على السوق </a:t>
            </a:r>
          </a:p>
        </p:txBody>
      </p:sp>
      <p:sp>
        <p:nvSpPr>
          <p:cNvPr id="14" name="AutoShape 14"/>
          <p:cNvSpPr/>
          <p:nvPr/>
        </p:nvSpPr>
        <p:spPr>
          <a:xfrm flipH="1" flipV="1">
            <a:off x="10008178" y="2455221"/>
            <a:ext cx="0" cy="6216377"/>
          </a:xfrm>
          <a:prstGeom prst="line">
            <a:avLst/>
          </a:prstGeom>
          <a:ln w="85725" cap="flat">
            <a:solidFill>
              <a:srgbClr val="41719C"/>
            </a:solidFill>
            <a:prstDash val="solid"/>
            <a:headEnd type="arrow" w="med" len="sm"/>
            <a:tailEnd type="arrow" w="med" len="sm"/>
          </a:ln>
        </p:spPr>
        <p:txBody>
          <a:bodyPr/>
          <a:lstStyle/>
          <a:p>
            <a:endParaRPr lang="en-US"/>
          </a:p>
        </p:txBody>
      </p:sp>
      <p:sp>
        <p:nvSpPr>
          <p:cNvPr id="15" name="AutoShape 15"/>
          <p:cNvSpPr/>
          <p:nvPr/>
        </p:nvSpPr>
        <p:spPr>
          <a:xfrm>
            <a:off x="6762058" y="5349748"/>
            <a:ext cx="6492240" cy="0"/>
          </a:xfrm>
          <a:prstGeom prst="line">
            <a:avLst/>
          </a:prstGeom>
          <a:ln w="85725" cap="flat">
            <a:solidFill>
              <a:srgbClr val="41719C"/>
            </a:solidFill>
            <a:prstDash val="solid"/>
            <a:headEnd type="arrow" w="med" len="sm"/>
            <a:tailEnd type="arrow" w="med" len="sm"/>
          </a:ln>
        </p:spPr>
        <p:txBody>
          <a:bodyPr/>
          <a:lstStyle/>
          <a:p>
            <a:endParaRPr lang="en-US"/>
          </a:p>
        </p:txBody>
      </p:sp>
      <p:sp>
        <p:nvSpPr>
          <p:cNvPr id="16" name="Freeform 16"/>
          <p:cNvSpPr/>
          <p:nvPr/>
        </p:nvSpPr>
        <p:spPr>
          <a:xfrm>
            <a:off x="-200695" y="-133992"/>
            <a:ext cx="3258533" cy="4373870"/>
          </a:xfrm>
          <a:custGeom>
            <a:avLst/>
            <a:gdLst/>
            <a:ahLst/>
            <a:cxnLst/>
            <a:rect l="l" t="t" r="r" b="b"/>
            <a:pathLst>
              <a:path w="3258533" h="4373870">
                <a:moveTo>
                  <a:pt x="0" y="0"/>
                </a:moveTo>
                <a:lnTo>
                  <a:pt x="3258533" y="0"/>
                </a:lnTo>
                <a:lnTo>
                  <a:pt x="3258533" y="4373870"/>
                </a:lnTo>
                <a:lnTo>
                  <a:pt x="0" y="4373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10">
              <a:extLst>
                <a:ext uri="{96DAC541-7B7A-43D3-8B79-37D633B846F1}">
                  <asvg:svgBlip xmlns:asvg="http://schemas.microsoft.com/office/drawing/2016/SVG/main" r:embed="rId11"/>
                </a:ext>
              </a:extLst>
            </a:blip>
            <a:stretch>
              <a:fillRect l="-2068" r="-2068"/>
            </a:stretch>
          </a:blipFill>
        </p:spPr>
        <p:txBody>
          <a:bodyPr/>
          <a:lstStyle/>
          <a:p>
            <a:endParaRPr lang="en-US"/>
          </a:p>
        </p:txBody>
      </p:sp>
      <p:pic>
        <p:nvPicPr>
          <p:cNvPr id="19" name="Picture 18" descr="A qr code on a white background&#10;&#10;Description automatically generated">
            <a:extLst>
              <a:ext uri="{FF2B5EF4-FFF2-40B4-BE49-F238E27FC236}">
                <a16:creationId xmlns:a16="http://schemas.microsoft.com/office/drawing/2014/main" id="{564178D6-E201-6566-046E-C4F8A958FB0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7855" y="7061828"/>
            <a:ext cx="2758777" cy="2758777"/>
          </a:xfrm>
          <a:prstGeom prst="rect">
            <a:avLst/>
          </a:prstGeom>
        </p:spPr>
      </p:pic>
      <p:sp>
        <p:nvSpPr>
          <p:cNvPr id="20" name="TextBox 19">
            <a:extLst>
              <a:ext uri="{FF2B5EF4-FFF2-40B4-BE49-F238E27FC236}">
                <a16:creationId xmlns:a16="http://schemas.microsoft.com/office/drawing/2014/main" id="{31D7A3FB-A6AF-359C-8616-5C8E0EF825D6}"/>
              </a:ext>
            </a:extLst>
          </p:cNvPr>
          <p:cNvSpPr txBox="1"/>
          <p:nvPr/>
        </p:nvSpPr>
        <p:spPr>
          <a:xfrm>
            <a:off x="1066800" y="6574388"/>
            <a:ext cx="1991038" cy="400110"/>
          </a:xfrm>
          <a:prstGeom prst="rect">
            <a:avLst/>
          </a:prstGeom>
          <a:noFill/>
        </p:spPr>
        <p:txBody>
          <a:bodyPr wrap="square" rtlCol="0">
            <a:spAutoFit/>
          </a:bodyPr>
          <a:lstStyle/>
          <a:p>
            <a:pPr algn="ctr" rtl="1"/>
            <a:r>
              <a:rPr lang="ar-SA" sz="2000" dirty="0">
                <a:latin typeface="29LT Bukra Regular" panose="000B0903020204020204" pitchFamily="34" charset="-78"/>
                <a:cs typeface="29LT Bukra Regular" panose="000B0903020204020204" pitchFamily="34" charset="-78"/>
              </a:rPr>
              <a:t>أنواع الابتكار</a:t>
            </a:r>
            <a:endParaRPr lang="en-US" sz="2000" dirty="0">
              <a:latin typeface="29LT Bukra Regular" panose="000B0903020204020204" pitchFamily="34" charset="-78"/>
              <a:cs typeface="29LT Bukra Regular" panose="000B0903020204020204" pitchFamily="34"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2052943"/>
            <a:ext cx="5583254" cy="5231380"/>
            <a:chOff x="0" y="0"/>
            <a:chExt cx="1470487" cy="1377812"/>
          </a:xfrm>
        </p:grpSpPr>
        <p:sp>
          <p:nvSpPr>
            <p:cNvPr id="3" name="Freeform 3"/>
            <p:cNvSpPr/>
            <p:nvPr/>
          </p:nvSpPr>
          <p:spPr>
            <a:xfrm>
              <a:off x="0" y="0"/>
              <a:ext cx="1470487" cy="1377812"/>
            </a:xfrm>
            <a:custGeom>
              <a:avLst/>
              <a:gdLst/>
              <a:ahLst/>
              <a:cxnLst/>
              <a:rect l="l" t="t" r="r" b="b"/>
              <a:pathLst>
                <a:path w="1470487" h="1377812">
                  <a:moveTo>
                    <a:pt x="0" y="0"/>
                  </a:moveTo>
                  <a:lnTo>
                    <a:pt x="1470487" y="0"/>
                  </a:lnTo>
                  <a:lnTo>
                    <a:pt x="1470487" y="1377812"/>
                  </a:lnTo>
                  <a:lnTo>
                    <a:pt x="0" y="1377812"/>
                  </a:lnTo>
                  <a:close/>
                </a:path>
              </a:pathLst>
            </a:custGeom>
            <a:gradFill rotWithShape="1">
              <a:gsLst>
                <a:gs pos="0">
                  <a:srgbClr val="CDFFD8">
                    <a:alpha val="100000"/>
                  </a:srgbClr>
                </a:gs>
                <a:gs pos="100000">
                  <a:srgbClr val="94B9FF">
                    <a:alpha val="100000"/>
                  </a:srgbClr>
                </a:gs>
              </a:gsLst>
              <a:lin ang="0"/>
            </a:gradFill>
          </p:spPr>
          <p:txBody>
            <a:bodyPr/>
            <a:lstStyle/>
            <a:p>
              <a:endParaRPr lang="en-US"/>
            </a:p>
          </p:txBody>
        </p:sp>
        <p:sp>
          <p:nvSpPr>
            <p:cNvPr id="4" name="TextBox 4"/>
            <p:cNvSpPr txBox="1"/>
            <p:nvPr/>
          </p:nvSpPr>
          <p:spPr>
            <a:xfrm>
              <a:off x="0" y="0"/>
              <a:ext cx="1470487" cy="1377812"/>
            </a:xfrm>
            <a:prstGeom prst="rect">
              <a:avLst/>
            </a:prstGeom>
          </p:spPr>
          <p:txBody>
            <a:bodyPr lIns="50800" tIns="50800" rIns="50800" bIns="50800" rtlCol="0" anchor="ctr"/>
            <a:lstStyle/>
            <a:p>
              <a:pPr algn="ctr">
                <a:lnSpc>
                  <a:spcPts val="2160"/>
                </a:lnSpc>
              </a:pPr>
              <a:endParaRPr/>
            </a:p>
          </p:txBody>
        </p:sp>
      </p:grpSp>
      <p:sp>
        <p:nvSpPr>
          <p:cNvPr id="5" name="Freeform 5" descr="مواصفات مذهلة”.. تعرف على مميزات هاتف Samsung Galaxy S23 Ultra والسعر  الرسمي للجهاز - الجريدة"/>
          <p:cNvSpPr/>
          <p:nvPr/>
        </p:nvSpPr>
        <p:spPr>
          <a:xfrm>
            <a:off x="0" y="2672627"/>
            <a:ext cx="7051709" cy="3966587"/>
          </a:xfrm>
          <a:custGeom>
            <a:avLst/>
            <a:gdLst/>
            <a:ahLst/>
            <a:cxnLst/>
            <a:rect l="l" t="t" r="r" b="b"/>
            <a:pathLst>
              <a:path w="7051709" h="3966587">
                <a:moveTo>
                  <a:pt x="0" y="0"/>
                </a:moveTo>
                <a:lnTo>
                  <a:pt x="7051709" y="0"/>
                </a:lnTo>
                <a:lnTo>
                  <a:pt x="7051709" y="3966587"/>
                </a:lnTo>
                <a:lnTo>
                  <a:pt x="0" y="3966587"/>
                </a:lnTo>
                <a:lnTo>
                  <a:pt x="0" y="0"/>
                </a:lnTo>
                <a:close/>
              </a:path>
            </a:pathLst>
          </a:custGeom>
          <a:blipFill>
            <a:blip r:embed="rId2"/>
            <a:stretch>
              <a:fillRect/>
            </a:stretch>
          </a:blipFill>
        </p:spPr>
        <p:txBody>
          <a:bodyPr/>
          <a:lstStyle/>
          <a:p>
            <a:endParaRPr lang="en-US"/>
          </a:p>
        </p:txBody>
      </p:sp>
      <p:sp>
        <p:nvSpPr>
          <p:cNvPr id="6" name="Freeform 6"/>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7341494" y="3373210"/>
            <a:ext cx="9597766" cy="1282711"/>
            <a:chOff x="0" y="0"/>
            <a:chExt cx="2527807" cy="337833"/>
          </a:xfrm>
        </p:grpSpPr>
        <p:sp>
          <p:nvSpPr>
            <p:cNvPr id="8" name="Freeform 8"/>
            <p:cNvSpPr/>
            <p:nvPr/>
          </p:nvSpPr>
          <p:spPr>
            <a:xfrm>
              <a:off x="0" y="0"/>
              <a:ext cx="2527807" cy="337833"/>
            </a:xfrm>
            <a:custGeom>
              <a:avLst/>
              <a:gdLst/>
              <a:ahLst/>
              <a:cxnLst/>
              <a:rect l="l" t="t" r="r" b="b"/>
              <a:pathLst>
                <a:path w="2527807" h="337833">
                  <a:moveTo>
                    <a:pt x="8873" y="0"/>
                  </a:moveTo>
                  <a:lnTo>
                    <a:pt x="2518933" y="0"/>
                  </a:lnTo>
                  <a:cubicBezTo>
                    <a:pt x="2523834" y="0"/>
                    <a:pt x="2527807" y="3973"/>
                    <a:pt x="2527807" y="8873"/>
                  </a:cubicBezTo>
                  <a:lnTo>
                    <a:pt x="2527807" y="328960"/>
                  </a:lnTo>
                  <a:cubicBezTo>
                    <a:pt x="2527807" y="333861"/>
                    <a:pt x="2523834" y="337833"/>
                    <a:pt x="2518933" y="337833"/>
                  </a:cubicBezTo>
                  <a:lnTo>
                    <a:pt x="8873" y="337833"/>
                  </a:lnTo>
                  <a:cubicBezTo>
                    <a:pt x="6520" y="337833"/>
                    <a:pt x="4263" y="336899"/>
                    <a:pt x="2599" y="335234"/>
                  </a:cubicBezTo>
                  <a:cubicBezTo>
                    <a:pt x="935" y="333570"/>
                    <a:pt x="0" y="331314"/>
                    <a:pt x="0" y="328960"/>
                  </a:cubicBezTo>
                  <a:lnTo>
                    <a:pt x="0" y="8873"/>
                  </a:lnTo>
                  <a:cubicBezTo>
                    <a:pt x="0" y="3973"/>
                    <a:pt x="3973" y="0"/>
                    <a:pt x="8873" y="0"/>
                  </a:cubicBezTo>
                  <a:close/>
                </a:path>
              </a:pathLst>
            </a:custGeom>
            <a:solidFill>
              <a:srgbClr val="E7F0F7"/>
            </a:solidFill>
            <a:ln w="28575" cap="sq">
              <a:solidFill>
                <a:srgbClr val="83CBEB"/>
              </a:solidFill>
              <a:prstDash val="lgDash"/>
              <a:miter/>
            </a:ln>
          </p:spPr>
          <p:txBody>
            <a:bodyPr/>
            <a:lstStyle/>
            <a:p>
              <a:endParaRPr lang="en-US"/>
            </a:p>
          </p:txBody>
        </p:sp>
        <p:sp>
          <p:nvSpPr>
            <p:cNvPr id="9" name="TextBox 9"/>
            <p:cNvSpPr txBox="1"/>
            <p:nvPr/>
          </p:nvSpPr>
          <p:spPr>
            <a:xfrm>
              <a:off x="0" y="0"/>
              <a:ext cx="2527807" cy="337833"/>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7339777" y="5409157"/>
            <a:ext cx="9597766" cy="1120786"/>
            <a:chOff x="0" y="0"/>
            <a:chExt cx="2527807" cy="295186"/>
          </a:xfrm>
        </p:grpSpPr>
        <p:sp>
          <p:nvSpPr>
            <p:cNvPr id="11" name="Freeform 11"/>
            <p:cNvSpPr/>
            <p:nvPr/>
          </p:nvSpPr>
          <p:spPr>
            <a:xfrm>
              <a:off x="0" y="0"/>
              <a:ext cx="2527807" cy="295186"/>
            </a:xfrm>
            <a:custGeom>
              <a:avLst/>
              <a:gdLst/>
              <a:ahLst/>
              <a:cxnLst/>
              <a:rect l="l" t="t" r="r" b="b"/>
              <a:pathLst>
                <a:path w="2527807" h="295186">
                  <a:moveTo>
                    <a:pt x="8873" y="0"/>
                  </a:moveTo>
                  <a:lnTo>
                    <a:pt x="2518933" y="0"/>
                  </a:lnTo>
                  <a:cubicBezTo>
                    <a:pt x="2523834" y="0"/>
                    <a:pt x="2527807" y="3973"/>
                    <a:pt x="2527807" y="8873"/>
                  </a:cubicBezTo>
                  <a:lnTo>
                    <a:pt x="2527807" y="286313"/>
                  </a:lnTo>
                  <a:cubicBezTo>
                    <a:pt x="2527807" y="291214"/>
                    <a:pt x="2523834" y="295186"/>
                    <a:pt x="2518933" y="295186"/>
                  </a:cubicBezTo>
                  <a:lnTo>
                    <a:pt x="8873" y="295186"/>
                  </a:lnTo>
                  <a:cubicBezTo>
                    <a:pt x="3973" y="295186"/>
                    <a:pt x="0" y="291214"/>
                    <a:pt x="0" y="286313"/>
                  </a:cubicBezTo>
                  <a:lnTo>
                    <a:pt x="0" y="8873"/>
                  </a:lnTo>
                  <a:cubicBezTo>
                    <a:pt x="0" y="3973"/>
                    <a:pt x="3973" y="0"/>
                    <a:pt x="8873" y="0"/>
                  </a:cubicBezTo>
                  <a:close/>
                </a:path>
              </a:pathLst>
            </a:custGeom>
            <a:solidFill>
              <a:srgbClr val="E7F0F7"/>
            </a:solidFill>
            <a:ln w="28575" cap="sq">
              <a:solidFill>
                <a:srgbClr val="83CBEB"/>
              </a:solidFill>
              <a:prstDash val="lgDash"/>
              <a:miter/>
            </a:ln>
          </p:spPr>
          <p:txBody>
            <a:bodyPr/>
            <a:lstStyle/>
            <a:p>
              <a:endParaRPr lang="en-US"/>
            </a:p>
          </p:txBody>
        </p:sp>
        <p:sp>
          <p:nvSpPr>
            <p:cNvPr id="12" name="TextBox 12"/>
            <p:cNvSpPr txBox="1"/>
            <p:nvPr/>
          </p:nvSpPr>
          <p:spPr>
            <a:xfrm>
              <a:off x="0" y="0"/>
              <a:ext cx="2527807" cy="295186"/>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7341494" y="7398623"/>
            <a:ext cx="9597766" cy="617502"/>
            <a:chOff x="0" y="0"/>
            <a:chExt cx="2527807" cy="162634"/>
          </a:xfrm>
        </p:grpSpPr>
        <p:sp>
          <p:nvSpPr>
            <p:cNvPr id="14" name="Freeform 14"/>
            <p:cNvSpPr/>
            <p:nvPr/>
          </p:nvSpPr>
          <p:spPr>
            <a:xfrm>
              <a:off x="0" y="0"/>
              <a:ext cx="2527807" cy="162634"/>
            </a:xfrm>
            <a:custGeom>
              <a:avLst/>
              <a:gdLst/>
              <a:ahLst/>
              <a:cxnLst/>
              <a:rect l="l" t="t" r="r" b="b"/>
              <a:pathLst>
                <a:path w="2527807" h="162634">
                  <a:moveTo>
                    <a:pt x="8873" y="0"/>
                  </a:moveTo>
                  <a:lnTo>
                    <a:pt x="2518933" y="0"/>
                  </a:lnTo>
                  <a:cubicBezTo>
                    <a:pt x="2523834" y="0"/>
                    <a:pt x="2527807" y="3973"/>
                    <a:pt x="2527807" y="8873"/>
                  </a:cubicBezTo>
                  <a:lnTo>
                    <a:pt x="2527807" y="153761"/>
                  </a:lnTo>
                  <a:cubicBezTo>
                    <a:pt x="2527807" y="158662"/>
                    <a:pt x="2523834" y="162634"/>
                    <a:pt x="2518933" y="162634"/>
                  </a:cubicBezTo>
                  <a:lnTo>
                    <a:pt x="8873" y="162634"/>
                  </a:lnTo>
                  <a:cubicBezTo>
                    <a:pt x="3973" y="162634"/>
                    <a:pt x="0" y="158662"/>
                    <a:pt x="0" y="153761"/>
                  </a:cubicBezTo>
                  <a:lnTo>
                    <a:pt x="0" y="8873"/>
                  </a:lnTo>
                  <a:cubicBezTo>
                    <a:pt x="0" y="3973"/>
                    <a:pt x="3973" y="0"/>
                    <a:pt x="8873" y="0"/>
                  </a:cubicBezTo>
                  <a:close/>
                </a:path>
              </a:pathLst>
            </a:custGeom>
            <a:solidFill>
              <a:srgbClr val="E7F0F7"/>
            </a:solidFill>
            <a:ln w="28575" cap="sq">
              <a:solidFill>
                <a:srgbClr val="83CBEB"/>
              </a:solidFill>
              <a:prstDash val="lgDash"/>
              <a:miter/>
            </a:ln>
          </p:spPr>
          <p:txBody>
            <a:bodyPr/>
            <a:lstStyle/>
            <a:p>
              <a:endParaRPr lang="en-US"/>
            </a:p>
          </p:txBody>
        </p:sp>
        <p:sp>
          <p:nvSpPr>
            <p:cNvPr id="15" name="TextBox 15"/>
            <p:cNvSpPr txBox="1"/>
            <p:nvPr/>
          </p:nvSpPr>
          <p:spPr>
            <a:xfrm>
              <a:off x="0" y="0"/>
              <a:ext cx="2527807" cy="162634"/>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5223943" y="7437081"/>
            <a:ext cx="1827765" cy="540585"/>
            <a:chOff x="0" y="0"/>
            <a:chExt cx="481387" cy="142376"/>
          </a:xfrm>
        </p:grpSpPr>
        <p:sp>
          <p:nvSpPr>
            <p:cNvPr id="17" name="Freeform 17"/>
            <p:cNvSpPr/>
            <p:nvPr/>
          </p:nvSpPr>
          <p:spPr>
            <a:xfrm>
              <a:off x="0" y="0"/>
              <a:ext cx="481387" cy="142376"/>
            </a:xfrm>
            <a:custGeom>
              <a:avLst/>
              <a:gdLst/>
              <a:ahLst/>
              <a:cxnLst/>
              <a:rect l="l" t="t" r="r" b="b"/>
              <a:pathLst>
                <a:path w="481387" h="142376">
                  <a:moveTo>
                    <a:pt x="42357" y="0"/>
                  </a:moveTo>
                  <a:lnTo>
                    <a:pt x="439029" y="0"/>
                  </a:lnTo>
                  <a:cubicBezTo>
                    <a:pt x="450263" y="0"/>
                    <a:pt x="461037" y="4463"/>
                    <a:pt x="468981" y="12406"/>
                  </a:cubicBezTo>
                  <a:cubicBezTo>
                    <a:pt x="476924" y="20350"/>
                    <a:pt x="481387" y="31123"/>
                    <a:pt x="481387" y="42357"/>
                  </a:cubicBezTo>
                  <a:lnTo>
                    <a:pt x="481387" y="100019"/>
                  </a:lnTo>
                  <a:cubicBezTo>
                    <a:pt x="481387" y="123412"/>
                    <a:pt x="462423" y="142376"/>
                    <a:pt x="439029" y="142376"/>
                  </a:cubicBezTo>
                  <a:lnTo>
                    <a:pt x="42357" y="142376"/>
                  </a:lnTo>
                  <a:cubicBezTo>
                    <a:pt x="18964" y="142376"/>
                    <a:pt x="0" y="123412"/>
                    <a:pt x="0" y="100019"/>
                  </a:cubicBezTo>
                  <a:lnTo>
                    <a:pt x="0" y="42357"/>
                  </a:lnTo>
                  <a:cubicBezTo>
                    <a:pt x="0" y="18964"/>
                    <a:pt x="18964" y="0"/>
                    <a:pt x="42357" y="0"/>
                  </a:cubicBezTo>
                  <a:close/>
                </a:path>
              </a:pathLst>
            </a:custGeom>
            <a:solidFill>
              <a:srgbClr val="FFDE59"/>
            </a:solidFill>
          </p:spPr>
          <p:txBody>
            <a:bodyPr/>
            <a:lstStyle/>
            <a:p>
              <a:endParaRPr lang="en-US"/>
            </a:p>
          </p:txBody>
        </p:sp>
        <p:sp>
          <p:nvSpPr>
            <p:cNvPr id="18" name="TextBox 18"/>
            <p:cNvSpPr txBox="1"/>
            <p:nvPr/>
          </p:nvSpPr>
          <p:spPr>
            <a:xfrm>
              <a:off x="0" y="0"/>
              <a:ext cx="481387" cy="142376"/>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1441083" y="8018907"/>
            <a:ext cx="5610626" cy="1561338"/>
            <a:chOff x="0" y="0"/>
            <a:chExt cx="1477696" cy="411217"/>
          </a:xfrm>
        </p:grpSpPr>
        <p:sp>
          <p:nvSpPr>
            <p:cNvPr id="20" name="Freeform 20"/>
            <p:cNvSpPr/>
            <p:nvPr/>
          </p:nvSpPr>
          <p:spPr>
            <a:xfrm>
              <a:off x="0" y="0"/>
              <a:ext cx="1477696" cy="411217"/>
            </a:xfrm>
            <a:custGeom>
              <a:avLst/>
              <a:gdLst/>
              <a:ahLst/>
              <a:cxnLst/>
              <a:rect l="l" t="t" r="r" b="b"/>
              <a:pathLst>
                <a:path w="1477696" h="411217">
                  <a:moveTo>
                    <a:pt x="0" y="0"/>
                  </a:moveTo>
                  <a:lnTo>
                    <a:pt x="1477696" y="0"/>
                  </a:lnTo>
                  <a:lnTo>
                    <a:pt x="1477696" y="411217"/>
                  </a:lnTo>
                  <a:lnTo>
                    <a:pt x="0" y="411217"/>
                  </a:lnTo>
                  <a:close/>
                </a:path>
              </a:pathLst>
            </a:custGeom>
            <a:solidFill>
              <a:srgbClr val="FFF197"/>
            </a:solidFill>
          </p:spPr>
          <p:txBody>
            <a:bodyPr/>
            <a:lstStyle/>
            <a:p>
              <a:endParaRPr lang="en-US"/>
            </a:p>
          </p:txBody>
        </p:sp>
        <p:sp>
          <p:nvSpPr>
            <p:cNvPr id="21" name="TextBox 21"/>
            <p:cNvSpPr txBox="1"/>
            <p:nvPr/>
          </p:nvSpPr>
          <p:spPr>
            <a:xfrm>
              <a:off x="0" y="0"/>
              <a:ext cx="1477696" cy="411217"/>
            </a:xfrm>
            <a:prstGeom prst="rect">
              <a:avLst/>
            </a:prstGeom>
          </p:spPr>
          <p:txBody>
            <a:bodyPr lIns="50800" tIns="50800" rIns="50800" bIns="50800" rtlCol="0" anchor="ctr"/>
            <a:lstStyle/>
            <a:p>
              <a:pPr algn="ctr">
                <a:lnSpc>
                  <a:spcPts val="2160"/>
                </a:lnSpc>
              </a:pPr>
              <a:endParaRPr/>
            </a:p>
          </p:txBody>
        </p:sp>
      </p:grpSp>
      <p:sp>
        <p:nvSpPr>
          <p:cNvPr id="22" name="TextBox 22"/>
          <p:cNvSpPr txBox="1"/>
          <p:nvPr/>
        </p:nvSpPr>
        <p:spPr>
          <a:xfrm>
            <a:off x="1028700" y="7914132"/>
            <a:ext cx="5770578" cy="1570868"/>
          </a:xfrm>
          <a:prstGeom prst="rect">
            <a:avLst/>
          </a:prstGeom>
        </p:spPr>
        <p:txBody>
          <a:bodyPr lIns="0" tIns="0" rIns="0" bIns="0" rtlCol="0" anchor="t">
            <a:spAutoFit/>
          </a:bodyPr>
          <a:lstStyle/>
          <a:p>
            <a:pPr algn="r" rtl="1">
              <a:lnSpc>
                <a:spcPts val="4146"/>
              </a:lnSpc>
            </a:pPr>
            <a:r>
              <a:rPr lang="ar-EG" sz="2575">
                <a:solidFill>
                  <a:srgbClr val="000000"/>
                </a:solidFill>
                <a:latin typeface="Almarai Bold"/>
                <a:ea typeface="Almarai Bold"/>
                <a:cs typeface="Almarai Bold"/>
                <a:sym typeface="Almarai Bold"/>
                <a:rtl/>
              </a:rPr>
              <a:t>إ</a:t>
            </a:r>
            <a:r>
              <a:rPr lang="ar-EG" sz="2575" u="none" strike="noStrike">
                <a:solidFill>
                  <a:srgbClr val="000000"/>
                </a:solidFill>
                <a:latin typeface="Almarai Bold"/>
                <a:ea typeface="Almarai Bold"/>
                <a:cs typeface="Almarai Bold"/>
                <a:sym typeface="Almarai Bold"/>
                <a:rtl/>
              </a:rPr>
              <a:t>صدارات الهواتف الذكية الجديدة من </a:t>
            </a:r>
            <a:r>
              <a:rPr lang="en-US" sz="2575" u="none" strike="noStrike">
                <a:solidFill>
                  <a:srgbClr val="000000"/>
                </a:solidFill>
                <a:latin typeface="Almarai Bold"/>
                <a:ea typeface="Almarai Bold"/>
                <a:cs typeface="Almarai Bold"/>
                <a:sym typeface="Almarai Bold"/>
              </a:rPr>
              <a:t>Apple</a:t>
            </a:r>
            <a:r>
              <a:rPr lang="ar-EG" sz="2575" u="none" strike="noStrike">
                <a:solidFill>
                  <a:srgbClr val="000000"/>
                </a:solidFill>
                <a:latin typeface="Almarai Bold"/>
                <a:ea typeface="Almarai Bold"/>
                <a:cs typeface="Almarai Bold"/>
                <a:sym typeface="Almarai Bold"/>
                <a:rtl/>
              </a:rPr>
              <a:t> و</a:t>
            </a:r>
            <a:r>
              <a:rPr lang="en-US" sz="2575" u="none" strike="noStrike">
                <a:solidFill>
                  <a:srgbClr val="000000"/>
                </a:solidFill>
                <a:latin typeface="Almarai Bold"/>
                <a:ea typeface="Almarai Bold"/>
                <a:cs typeface="Almarai Bold"/>
                <a:sym typeface="Almarai Bold"/>
              </a:rPr>
              <a:t>Samsung</a:t>
            </a:r>
            <a:r>
              <a:rPr lang="ar-EG" sz="2575" u="none" strike="noStrike">
                <a:solidFill>
                  <a:srgbClr val="000000"/>
                </a:solidFill>
                <a:latin typeface="Almarai Bold"/>
                <a:ea typeface="Almarai Bold"/>
                <a:cs typeface="Almarai Bold"/>
                <a:sym typeface="Almarai Bold"/>
                <a:rtl/>
              </a:rPr>
              <a:t>، حيث تتضمن تحسينات مثل الكاميرا وأداء البطارية.</a:t>
            </a:r>
          </a:p>
        </p:txBody>
      </p:sp>
      <p:sp>
        <p:nvSpPr>
          <p:cNvPr id="23" name="TextBox 23"/>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24" name="TextBox 24"/>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11</a:t>
            </a:r>
          </a:p>
        </p:txBody>
      </p:sp>
      <p:sp>
        <p:nvSpPr>
          <p:cNvPr id="25" name="TextBox 25"/>
          <p:cNvSpPr txBox="1"/>
          <p:nvPr/>
        </p:nvSpPr>
        <p:spPr>
          <a:xfrm>
            <a:off x="10250444" y="908831"/>
            <a:ext cx="6308819" cy="1144112"/>
          </a:xfrm>
          <a:prstGeom prst="rect">
            <a:avLst/>
          </a:prstGeom>
        </p:spPr>
        <p:txBody>
          <a:bodyPr lIns="0" tIns="0" rIns="0" bIns="0" rtlCol="0" anchor="t">
            <a:spAutoFit/>
          </a:bodyPr>
          <a:lstStyle/>
          <a:p>
            <a:pPr marL="0" lvl="0" indent="0" algn="ctr" rtl="1">
              <a:lnSpc>
                <a:spcPts val="4451"/>
              </a:lnSpc>
              <a:spcBef>
                <a:spcPct val="0"/>
              </a:spcBef>
            </a:pPr>
            <a:r>
              <a:rPr lang="en-US" sz="3467" spc="-16">
                <a:solidFill>
                  <a:srgbClr val="095277"/>
                </a:solidFill>
                <a:latin typeface="Almarai Bold"/>
                <a:ea typeface="Almarai Bold"/>
                <a:cs typeface="Almarai Bold"/>
                <a:sym typeface="Almarai Bold"/>
              </a:rPr>
              <a:t>1</a:t>
            </a:r>
            <a:r>
              <a:rPr lang="ar-EG" sz="3467" spc="-16">
                <a:solidFill>
                  <a:srgbClr val="095277"/>
                </a:solidFill>
                <a:latin typeface="Almarai Bold"/>
                <a:ea typeface="Almarai Bold"/>
                <a:cs typeface="Almarai Bold"/>
                <a:sym typeface="Almarai Bold"/>
                <a:rtl/>
              </a:rPr>
              <a:t>.</a:t>
            </a:r>
            <a:r>
              <a:rPr lang="ar-EG" sz="3467" u="none" strike="noStrike" spc="-16">
                <a:solidFill>
                  <a:srgbClr val="095277"/>
                </a:solidFill>
                <a:latin typeface="Almarai Bold"/>
                <a:ea typeface="Almarai Bold"/>
                <a:cs typeface="Almarai Bold"/>
                <a:sym typeface="Almarai Bold"/>
                <a:rtl/>
              </a:rPr>
              <a:t>الابتكار التدريجي (التحسيني) </a:t>
            </a:r>
            <a:r>
              <a:rPr lang="en-US" sz="3467" u="none" strike="noStrike" spc="-16">
                <a:solidFill>
                  <a:srgbClr val="095277"/>
                </a:solidFill>
                <a:latin typeface="Almarai Bold"/>
                <a:ea typeface="Almarai Bold"/>
                <a:cs typeface="Almarai Bold"/>
                <a:sym typeface="Almarai Bold"/>
              </a:rPr>
              <a:t>Incremental Innovation</a:t>
            </a:r>
            <a:r>
              <a:rPr lang="ar-EG" sz="3467" u="none" strike="noStrike" spc="-16">
                <a:solidFill>
                  <a:srgbClr val="095277"/>
                </a:solidFill>
                <a:latin typeface="Almarai Bold"/>
                <a:ea typeface="Almarai Bold"/>
                <a:cs typeface="Almarai Bold"/>
                <a:sym typeface="Almarai Bold"/>
                <a:rtl/>
              </a:rPr>
              <a:t> 	</a:t>
            </a:r>
          </a:p>
        </p:txBody>
      </p:sp>
      <p:sp>
        <p:nvSpPr>
          <p:cNvPr id="26" name="TextBox 26"/>
          <p:cNvSpPr txBox="1"/>
          <p:nvPr/>
        </p:nvSpPr>
        <p:spPr>
          <a:xfrm>
            <a:off x="7063255" y="3407594"/>
            <a:ext cx="9876005" cy="1060836"/>
          </a:xfrm>
          <a:prstGeom prst="rect">
            <a:avLst/>
          </a:prstGeom>
        </p:spPr>
        <p:txBody>
          <a:bodyPr lIns="0" tIns="0" rIns="0" bIns="0" rtlCol="0" anchor="t">
            <a:spAutoFit/>
          </a:bodyPr>
          <a:lstStyle/>
          <a:p>
            <a:pPr marL="577643" lvl="1" indent="-288822" algn="r" rtl="1">
              <a:lnSpc>
                <a:spcPts val="4307"/>
              </a:lnSpc>
              <a:buFont typeface="Arial"/>
              <a:buChar char="•"/>
            </a:pPr>
            <a:r>
              <a:rPr lang="ar-EG" sz="2675">
                <a:solidFill>
                  <a:srgbClr val="000000"/>
                </a:solidFill>
                <a:latin typeface="Almarai Bold"/>
                <a:ea typeface="Almarai Bold"/>
                <a:cs typeface="Almarai Bold"/>
                <a:sym typeface="Almarai Bold"/>
                <a:rtl/>
              </a:rPr>
              <a:t> الشكل الأكثر شيوعًا للابتكار، حيث يتم تحسين المنتجات أو الخدمات الحالية.</a:t>
            </a:r>
          </a:p>
        </p:txBody>
      </p:sp>
      <p:sp>
        <p:nvSpPr>
          <p:cNvPr id="27" name="TextBox 27"/>
          <p:cNvSpPr txBox="1"/>
          <p:nvPr/>
        </p:nvSpPr>
        <p:spPr>
          <a:xfrm>
            <a:off x="13195761" y="2550714"/>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الابتكار التدريجي</a:t>
            </a:r>
          </a:p>
        </p:txBody>
      </p:sp>
      <p:sp>
        <p:nvSpPr>
          <p:cNvPr id="28" name="TextBox 28"/>
          <p:cNvSpPr txBox="1"/>
          <p:nvPr/>
        </p:nvSpPr>
        <p:spPr>
          <a:xfrm>
            <a:off x="7063255" y="5381982"/>
            <a:ext cx="9876005" cy="1060836"/>
          </a:xfrm>
          <a:prstGeom prst="rect">
            <a:avLst/>
          </a:prstGeom>
        </p:spPr>
        <p:txBody>
          <a:bodyPr lIns="0" tIns="0" rIns="0" bIns="0" rtlCol="0" anchor="t">
            <a:spAutoFit/>
          </a:bodyPr>
          <a:lstStyle/>
          <a:p>
            <a:pPr marL="577643" lvl="1" indent="-288822" algn="r" rtl="1">
              <a:lnSpc>
                <a:spcPts val="4307"/>
              </a:lnSpc>
              <a:buFont typeface="Arial"/>
              <a:buChar char="•"/>
            </a:pPr>
            <a:r>
              <a:rPr lang="ar-EG" sz="2675">
                <a:solidFill>
                  <a:srgbClr val="000000"/>
                </a:solidFill>
                <a:latin typeface="Almarai Bold"/>
                <a:ea typeface="Almarai Bold"/>
                <a:cs typeface="Almarai Bold"/>
                <a:sym typeface="Almarai Bold"/>
                <a:rtl/>
              </a:rPr>
              <a:t>زيادة القيمة للعميل من خلال تحسينات بسيطة مثل إضافة ميزات أو تحسين التصميم.</a:t>
            </a:r>
          </a:p>
        </p:txBody>
      </p:sp>
      <p:sp>
        <p:nvSpPr>
          <p:cNvPr id="29" name="TextBox 29"/>
          <p:cNvSpPr txBox="1"/>
          <p:nvPr/>
        </p:nvSpPr>
        <p:spPr>
          <a:xfrm>
            <a:off x="13195761" y="4771073"/>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الهدف</a:t>
            </a:r>
          </a:p>
        </p:txBody>
      </p:sp>
      <p:sp>
        <p:nvSpPr>
          <p:cNvPr id="30" name="TextBox 30"/>
          <p:cNvSpPr txBox="1"/>
          <p:nvPr/>
        </p:nvSpPr>
        <p:spPr>
          <a:xfrm>
            <a:off x="7061537" y="7293102"/>
            <a:ext cx="9876005" cy="517911"/>
          </a:xfrm>
          <a:prstGeom prst="rect">
            <a:avLst/>
          </a:prstGeom>
        </p:spPr>
        <p:txBody>
          <a:bodyPr lIns="0" tIns="0" rIns="0" bIns="0" rtlCol="0" anchor="t">
            <a:spAutoFit/>
          </a:bodyPr>
          <a:lstStyle/>
          <a:p>
            <a:pPr marL="577643" lvl="1" indent="-288822" algn="r" rtl="1">
              <a:lnSpc>
                <a:spcPts val="4307"/>
              </a:lnSpc>
              <a:buFont typeface="Arial"/>
              <a:buChar char="•"/>
            </a:pPr>
            <a:r>
              <a:rPr lang="ar-EG" sz="2675">
                <a:solidFill>
                  <a:srgbClr val="000000"/>
                </a:solidFill>
                <a:latin typeface="Almarai Bold"/>
                <a:ea typeface="Almarai Bold"/>
                <a:cs typeface="Almarai Bold"/>
                <a:sym typeface="Almarai Bold"/>
                <a:rtl/>
              </a:rPr>
              <a:t>تحسين مكونات النظام دون تغييرات جذرية.</a:t>
            </a:r>
          </a:p>
        </p:txBody>
      </p:sp>
      <p:sp>
        <p:nvSpPr>
          <p:cNvPr id="31" name="TextBox 31"/>
          <p:cNvSpPr txBox="1"/>
          <p:nvPr/>
        </p:nvSpPr>
        <p:spPr>
          <a:xfrm>
            <a:off x="13195761" y="6672818"/>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العملية</a:t>
            </a:r>
          </a:p>
        </p:txBody>
      </p:sp>
      <p:sp>
        <p:nvSpPr>
          <p:cNvPr id="32" name="TextBox 32"/>
          <p:cNvSpPr txBox="1"/>
          <p:nvPr/>
        </p:nvSpPr>
        <p:spPr>
          <a:xfrm>
            <a:off x="5292960" y="7375686"/>
            <a:ext cx="1382493"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أمثلة</a:t>
            </a:r>
          </a:p>
        </p:txBody>
      </p:sp>
      <p:sp>
        <p:nvSpPr>
          <p:cNvPr id="33" name="Freeform 33"/>
          <p:cNvSpPr/>
          <p:nvPr/>
        </p:nvSpPr>
        <p:spPr>
          <a:xfrm>
            <a:off x="-257469" y="-143576"/>
            <a:ext cx="1532208" cy="2056655"/>
          </a:xfrm>
          <a:custGeom>
            <a:avLst/>
            <a:gdLst/>
            <a:ahLst/>
            <a:cxnLst/>
            <a:rect l="l" t="t" r="r" b="b"/>
            <a:pathLst>
              <a:path w="1532208" h="2056655">
                <a:moveTo>
                  <a:pt x="0" y="0"/>
                </a:moveTo>
                <a:lnTo>
                  <a:pt x="1532208" y="0"/>
                </a:lnTo>
                <a:lnTo>
                  <a:pt x="1532208" y="2056655"/>
                </a:lnTo>
                <a:lnTo>
                  <a:pt x="0" y="20566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99688" y="3408648"/>
            <a:ext cx="5849652" cy="5849652"/>
          </a:xfrm>
          <a:custGeom>
            <a:avLst/>
            <a:gdLst/>
            <a:ahLst/>
            <a:cxnLst/>
            <a:rect l="l" t="t" r="r" b="b"/>
            <a:pathLst>
              <a:path w="5849652" h="5849652">
                <a:moveTo>
                  <a:pt x="0" y="0"/>
                </a:moveTo>
                <a:lnTo>
                  <a:pt x="5849652" y="0"/>
                </a:lnTo>
                <a:lnTo>
                  <a:pt x="5849652" y="5849652"/>
                </a:lnTo>
                <a:lnTo>
                  <a:pt x="0" y="5849652"/>
                </a:lnTo>
                <a:lnTo>
                  <a:pt x="0" y="0"/>
                </a:lnTo>
                <a:close/>
              </a:path>
            </a:pathLst>
          </a:custGeom>
          <a:blipFill>
            <a:blip r:embed="rId2"/>
            <a:stretch>
              <a:fillRect/>
            </a:stretch>
          </a:blipFill>
        </p:spPr>
        <p:txBody>
          <a:bodyPr/>
          <a:lstStyle/>
          <a:p>
            <a:endParaRPr lang="en-US"/>
          </a:p>
        </p:txBody>
      </p:sp>
      <p:sp>
        <p:nvSpPr>
          <p:cNvPr id="3" name="Freeform 3"/>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678991" y="2634283"/>
            <a:ext cx="15580309" cy="1282711"/>
            <a:chOff x="0" y="0"/>
            <a:chExt cx="4103456" cy="337833"/>
          </a:xfrm>
        </p:grpSpPr>
        <p:sp>
          <p:nvSpPr>
            <p:cNvPr id="5" name="Freeform 5"/>
            <p:cNvSpPr/>
            <p:nvPr/>
          </p:nvSpPr>
          <p:spPr>
            <a:xfrm>
              <a:off x="0" y="0"/>
              <a:ext cx="4103456" cy="337833"/>
            </a:xfrm>
            <a:custGeom>
              <a:avLst/>
              <a:gdLst/>
              <a:ahLst/>
              <a:cxnLst/>
              <a:rect l="l" t="t" r="r" b="b"/>
              <a:pathLst>
                <a:path w="4103456" h="337833">
                  <a:moveTo>
                    <a:pt x="5466" y="0"/>
                  </a:moveTo>
                  <a:lnTo>
                    <a:pt x="4097990" y="0"/>
                  </a:lnTo>
                  <a:cubicBezTo>
                    <a:pt x="4099439" y="0"/>
                    <a:pt x="4100830" y="576"/>
                    <a:pt x="4101855" y="1601"/>
                  </a:cubicBezTo>
                  <a:cubicBezTo>
                    <a:pt x="4102880" y="2626"/>
                    <a:pt x="4103456" y="4016"/>
                    <a:pt x="4103456" y="5466"/>
                  </a:cubicBezTo>
                  <a:lnTo>
                    <a:pt x="4103456" y="332367"/>
                  </a:lnTo>
                  <a:cubicBezTo>
                    <a:pt x="4103456" y="335386"/>
                    <a:pt x="4101009" y="337833"/>
                    <a:pt x="4097990" y="337833"/>
                  </a:cubicBezTo>
                  <a:lnTo>
                    <a:pt x="5466" y="337833"/>
                  </a:lnTo>
                  <a:cubicBezTo>
                    <a:pt x="4016" y="337833"/>
                    <a:pt x="2626" y="337257"/>
                    <a:pt x="1601" y="336232"/>
                  </a:cubicBezTo>
                  <a:cubicBezTo>
                    <a:pt x="576" y="335207"/>
                    <a:pt x="0" y="333817"/>
                    <a:pt x="0" y="332367"/>
                  </a:cubicBezTo>
                  <a:lnTo>
                    <a:pt x="0" y="5466"/>
                  </a:lnTo>
                  <a:cubicBezTo>
                    <a:pt x="0" y="4016"/>
                    <a:pt x="576" y="2626"/>
                    <a:pt x="1601" y="1601"/>
                  </a:cubicBezTo>
                  <a:cubicBezTo>
                    <a:pt x="2626" y="576"/>
                    <a:pt x="4016" y="0"/>
                    <a:pt x="5466" y="0"/>
                  </a:cubicBezTo>
                  <a:close/>
                </a:path>
              </a:pathLst>
            </a:custGeom>
            <a:solidFill>
              <a:srgbClr val="E7F0F7"/>
            </a:solidFill>
            <a:ln w="28575" cap="sq">
              <a:solidFill>
                <a:srgbClr val="83CBEB"/>
              </a:solidFill>
              <a:prstDash val="lgDash"/>
              <a:miter/>
            </a:ln>
          </p:spPr>
          <p:txBody>
            <a:bodyPr/>
            <a:lstStyle/>
            <a:p>
              <a:endParaRPr lang="en-US"/>
            </a:p>
          </p:txBody>
        </p:sp>
        <p:sp>
          <p:nvSpPr>
            <p:cNvPr id="6" name="TextBox 6"/>
            <p:cNvSpPr txBox="1"/>
            <p:nvPr/>
          </p:nvSpPr>
          <p:spPr>
            <a:xfrm>
              <a:off x="0" y="0"/>
              <a:ext cx="4103456" cy="337833"/>
            </a:xfrm>
            <a:prstGeom prst="rect">
              <a:avLst/>
            </a:prstGeom>
          </p:spPr>
          <p:txBody>
            <a:bodyPr lIns="50800" tIns="50800" rIns="50800" bIns="50800" rtlCol="0" anchor="ctr"/>
            <a:lstStyle/>
            <a:p>
              <a:pPr algn="ctr">
                <a:lnSpc>
                  <a:spcPts val="2160"/>
                </a:lnSpc>
              </a:pPr>
              <a:endParaRPr/>
            </a:p>
          </p:txBody>
        </p:sp>
      </p:grpSp>
      <p:sp>
        <p:nvSpPr>
          <p:cNvPr id="7" name="Freeform 7"/>
          <p:cNvSpPr/>
          <p:nvPr/>
        </p:nvSpPr>
        <p:spPr>
          <a:xfrm>
            <a:off x="16989881" y="2258786"/>
            <a:ext cx="538839" cy="750995"/>
          </a:xfrm>
          <a:custGeom>
            <a:avLst/>
            <a:gdLst/>
            <a:ahLst/>
            <a:cxnLst/>
            <a:rect l="l" t="t" r="r" b="b"/>
            <a:pathLst>
              <a:path w="538839" h="750995">
                <a:moveTo>
                  <a:pt x="0" y="0"/>
                </a:moveTo>
                <a:lnTo>
                  <a:pt x="538838" y="0"/>
                </a:lnTo>
                <a:lnTo>
                  <a:pt x="538838" y="750994"/>
                </a:lnTo>
                <a:lnTo>
                  <a:pt x="0" y="750994"/>
                </a:lnTo>
                <a:lnTo>
                  <a:pt x="0" y="0"/>
                </a:lnTo>
                <a:close/>
              </a:path>
            </a:pathLst>
          </a:custGeom>
          <a:blipFill>
            <a:blip r:embed="rId5"/>
            <a:stretch>
              <a:fillRect/>
            </a:stretch>
          </a:blipFill>
        </p:spPr>
        <p:txBody>
          <a:bodyPr/>
          <a:lstStyle/>
          <a:p>
            <a:endParaRPr lang="en-US"/>
          </a:p>
        </p:txBody>
      </p:sp>
      <p:sp>
        <p:nvSpPr>
          <p:cNvPr id="8" name="Freeform 8"/>
          <p:cNvSpPr/>
          <p:nvPr/>
        </p:nvSpPr>
        <p:spPr>
          <a:xfrm>
            <a:off x="6438042" y="4498019"/>
            <a:ext cx="9297706" cy="3963147"/>
          </a:xfrm>
          <a:custGeom>
            <a:avLst/>
            <a:gdLst/>
            <a:ahLst/>
            <a:cxnLst/>
            <a:rect l="l" t="t" r="r" b="b"/>
            <a:pathLst>
              <a:path w="9297706" h="3963147">
                <a:moveTo>
                  <a:pt x="0" y="0"/>
                </a:moveTo>
                <a:lnTo>
                  <a:pt x="9297706" y="0"/>
                </a:lnTo>
                <a:lnTo>
                  <a:pt x="9297706" y="3963147"/>
                </a:lnTo>
                <a:lnTo>
                  <a:pt x="0" y="39631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7161025" y="4877139"/>
            <a:ext cx="8574723" cy="3232536"/>
          </a:xfrm>
          <a:prstGeom prst="rect">
            <a:avLst/>
          </a:prstGeom>
        </p:spPr>
        <p:txBody>
          <a:bodyPr lIns="0" tIns="0" rIns="0" bIns="0" rtlCol="0" anchor="t">
            <a:spAutoFit/>
          </a:bodyPr>
          <a:lstStyle/>
          <a:p>
            <a:pPr marL="577643" lvl="1" indent="-288822" algn="r" rtl="1">
              <a:lnSpc>
                <a:spcPts val="4307"/>
              </a:lnSpc>
              <a:buFont typeface="Arial"/>
              <a:buChar char="•"/>
            </a:pPr>
            <a:r>
              <a:rPr lang="ar-EG" sz="2675" u="none" strike="noStrike">
                <a:solidFill>
                  <a:srgbClr val="000000"/>
                </a:solidFill>
                <a:latin typeface="Almarai Bold"/>
                <a:ea typeface="Almarai Bold"/>
                <a:cs typeface="Almarai Bold"/>
                <a:sym typeface="Almarai Bold"/>
                <a:rtl/>
              </a:rPr>
              <a:t>أمثلة على ذلك تشمل استخدام </a:t>
            </a:r>
            <a:r>
              <a:rPr lang="en-US" sz="2675" u="none" strike="noStrike">
                <a:solidFill>
                  <a:srgbClr val="000000"/>
                </a:solidFill>
                <a:latin typeface="Almarai Bold"/>
                <a:ea typeface="Almarai Bold"/>
                <a:cs typeface="Almarai Bold"/>
                <a:sym typeface="Almarai Bold"/>
              </a:rPr>
              <a:t>GPS</a:t>
            </a:r>
            <a:r>
              <a:rPr lang="ar-EG" sz="2675" u="none" strike="noStrike">
                <a:solidFill>
                  <a:srgbClr val="000000"/>
                </a:solidFill>
                <a:latin typeface="Almarai Bold"/>
                <a:ea typeface="Almarai Bold"/>
                <a:cs typeface="Almarai Bold"/>
                <a:sym typeface="Almarai Bold"/>
                <a:rtl/>
              </a:rPr>
              <a:t> في الهواتف وتحويل الغسالات لتعمل بحوض واحد. </a:t>
            </a:r>
          </a:p>
          <a:p>
            <a:pPr marL="577643" lvl="1" indent="-288822" algn="r" rtl="1">
              <a:lnSpc>
                <a:spcPts val="4307"/>
              </a:lnSpc>
              <a:buFont typeface="Arial"/>
              <a:buChar char="•"/>
            </a:pPr>
            <a:r>
              <a:rPr lang="ar-EG" sz="2675" u="none" strike="noStrike">
                <a:solidFill>
                  <a:srgbClr val="000000"/>
                </a:solidFill>
                <a:latin typeface="Almarai Bold"/>
                <a:ea typeface="Almarai Bold"/>
                <a:cs typeface="Almarai Bold"/>
                <a:sym typeface="Almarai Bold"/>
                <a:rtl/>
              </a:rPr>
              <a:t>ومن الأمثلة أيضًا، ابتكار المكتبات الإلكترونية، فالكتب هي الكتب ولكن تحولت من ورقية إلى إلكترونية، وحولت بذلك نسبة كبيرة من المجتمع من فكرة اقتناء الكتب الورقية إلى شراء الكتاب الإلكتروني. </a:t>
            </a:r>
          </a:p>
        </p:txBody>
      </p:sp>
      <p:sp>
        <p:nvSpPr>
          <p:cNvPr id="10" name="TextBox 10"/>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11" name="TextBox 11"/>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12</a:t>
            </a:r>
          </a:p>
        </p:txBody>
      </p:sp>
      <p:sp>
        <p:nvSpPr>
          <p:cNvPr id="12" name="TextBox 12"/>
          <p:cNvSpPr txBox="1"/>
          <p:nvPr/>
        </p:nvSpPr>
        <p:spPr>
          <a:xfrm>
            <a:off x="10068754" y="908831"/>
            <a:ext cx="6651707" cy="1113397"/>
          </a:xfrm>
          <a:prstGeom prst="rect">
            <a:avLst/>
          </a:prstGeom>
        </p:spPr>
        <p:txBody>
          <a:bodyPr lIns="0" tIns="0" rIns="0" bIns="0" rtlCol="0" anchor="t">
            <a:spAutoFit/>
          </a:bodyPr>
          <a:lstStyle/>
          <a:p>
            <a:pPr marL="0" lvl="0" indent="0" algn="ctr" rtl="1">
              <a:lnSpc>
                <a:spcPts val="4328"/>
              </a:lnSpc>
              <a:spcBef>
                <a:spcPct val="0"/>
              </a:spcBef>
            </a:pPr>
            <a:r>
              <a:rPr lang="en-US" sz="3370" u="none" strike="noStrike" spc="-15">
                <a:solidFill>
                  <a:srgbClr val="095277"/>
                </a:solidFill>
                <a:latin typeface="Almarai Bold"/>
                <a:ea typeface="Almarai Bold"/>
                <a:cs typeface="Almarai Bold"/>
                <a:sym typeface="Almarai Bold"/>
              </a:rPr>
              <a:t>2</a:t>
            </a:r>
            <a:r>
              <a:rPr lang="ar-EG" sz="3370" u="none" strike="noStrike" spc="-15">
                <a:solidFill>
                  <a:srgbClr val="095277"/>
                </a:solidFill>
                <a:latin typeface="Almarai Bold"/>
                <a:ea typeface="Almarai Bold"/>
                <a:cs typeface="Almarai Bold"/>
                <a:sym typeface="Almarai Bold"/>
                <a:rtl/>
              </a:rPr>
              <a:t>. الابتكار الهيكلي (الهندسي) </a:t>
            </a:r>
            <a:r>
              <a:rPr lang="en-US" sz="3370" u="none" strike="noStrike" spc="-15">
                <a:solidFill>
                  <a:srgbClr val="095277"/>
                </a:solidFill>
                <a:latin typeface="Almarai Bold"/>
                <a:ea typeface="Almarai Bold"/>
                <a:cs typeface="Almarai Bold"/>
                <a:sym typeface="Almarai Bold"/>
              </a:rPr>
              <a:t>Architectural Innovation</a:t>
            </a:r>
            <a:r>
              <a:rPr lang="ar-EG" sz="3370" u="none" strike="noStrike" spc="-15">
                <a:solidFill>
                  <a:srgbClr val="095277"/>
                </a:solidFill>
                <a:latin typeface="Almarai Bold"/>
                <a:ea typeface="Almarai Bold"/>
                <a:cs typeface="Almarai Bold"/>
                <a:sym typeface="Almarai Bold"/>
                <a:rtl/>
              </a:rPr>
              <a:t> 	</a:t>
            </a:r>
          </a:p>
        </p:txBody>
      </p:sp>
      <p:sp>
        <p:nvSpPr>
          <p:cNvPr id="13" name="TextBox 13"/>
          <p:cNvSpPr txBox="1"/>
          <p:nvPr/>
        </p:nvSpPr>
        <p:spPr>
          <a:xfrm>
            <a:off x="1251206" y="2688070"/>
            <a:ext cx="15719625" cy="1060836"/>
          </a:xfrm>
          <a:prstGeom prst="rect">
            <a:avLst/>
          </a:prstGeom>
        </p:spPr>
        <p:txBody>
          <a:bodyPr lIns="0" tIns="0" rIns="0" bIns="0" rtlCol="0" anchor="t">
            <a:spAutoFit/>
          </a:bodyPr>
          <a:lstStyle/>
          <a:p>
            <a:pPr algn="r" rtl="1">
              <a:lnSpc>
                <a:spcPts val="4307"/>
              </a:lnSpc>
            </a:pPr>
            <a:r>
              <a:rPr lang="ar-EG" sz="2675" u="none" strike="noStrike">
                <a:solidFill>
                  <a:srgbClr val="000000"/>
                </a:solidFill>
                <a:latin typeface="Almarai Bold"/>
                <a:ea typeface="Almarai Bold"/>
                <a:cs typeface="Almarai Bold"/>
                <a:sym typeface="Almarai Bold"/>
                <a:rtl/>
              </a:rPr>
              <a:t>الابتكار البنيوي، المعروف أيضًا بالهيكلي أو المعماري، هو تطبيق دروس وتقنيات ناجحة في سوق جديد. يتميز بانخفاض المخاطر لاستخدامه تقنيات مجربة، مع تعديلات بسيطة لتلائم السوق الجديدة. </a:t>
            </a:r>
          </a:p>
        </p:txBody>
      </p:sp>
      <p:sp>
        <p:nvSpPr>
          <p:cNvPr id="14" name="Freeform 14"/>
          <p:cNvSpPr/>
          <p:nvPr/>
        </p:nvSpPr>
        <p:spPr>
          <a:xfrm>
            <a:off x="-257469" y="-143576"/>
            <a:ext cx="1936460" cy="2599276"/>
          </a:xfrm>
          <a:custGeom>
            <a:avLst/>
            <a:gdLst/>
            <a:ahLst/>
            <a:cxnLst/>
            <a:rect l="l" t="t" r="r" b="b"/>
            <a:pathLst>
              <a:path w="1936460" h="2599276">
                <a:moveTo>
                  <a:pt x="0" y="0"/>
                </a:moveTo>
                <a:lnTo>
                  <a:pt x="1936460" y="0"/>
                </a:lnTo>
                <a:lnTo>
                  <a:pt x="1936460" y="2599276"/>
                </a:lnTo>
                <a:lnTo>
                  <a:pt x="0" y="25992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4608813" y="4544124"/>
            <a:ext cx="12072711" cy="998844"/>
            <a:chOff x="0" y="0"/>
            <a:chExt cx="3179644" cy="263070"/>
          </a:xfrm>
        </p:grpSpPr>
        <p:sp>
          <p:nvSpPr>
            <p:cNvPr id="4" name="Freeform 4"/>
            <p:cNvSpPr/>
            <p:nvPr/>
          </p:nvSpPr>
          <p:spPr>
            <a:xfrm>
              <a:off x="0" y="0"/>
              <a:ext cx="3179644" cy="263070"/>
            </a:xfrm>
            <a:custGeom>
              <a:avLst/>
              <a:gdLst/>
              <a:ahLst/>
              <a:cxnLst/>
              <a:rect l="l" t="t" r="r" b="b"/>
              <a:pathLst>
                <a:path w="3179644" h="263070">
                  <a:moveTo>
                    <a:pt x="0" y="0"/>
                  </a:moveTo>
                  <a:lnTo>
                    <a:pt x="3179644" y="0"/>
                  </a:lnTo>
                  <a:lnTo>
                    <a:pt x="3179644" y="263070"/>
                  </a:lnTo>
                  <a:lnTo>
                    <a:pt x="0" y="263070"/>
                  </a:lnTo>
                  <a:close/>
                </a:path>
              </a:pathLst>
            </a:custGeom>
            <a:solidFill>
              <a:srgbClr val="FFF197"/>
            </a:solidFill>
          </p:spPr>
          <p:txBody>
            <a:bodyPr/>
            <a:lstStyle/>
            <a:p>
              <a:endParaRPr lang="en-US"/>
            </a:p>
          </p:txBody>
        </p:sp>
        <p:sp>
          <p:nvSpPr>
            <p:cNvPr id="5" name="TextBox 5"/>
            <p:cNvSpPr txBox="1"/>
            <p:nvPr/>
          </p:nvSpPr>
          <p:spPr>
            <a:xfrm>
              <a:off x="0" y="0"/>
              <a:ext cx="3179644" cy="263070"/>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a:off x="1693315" y="2867296"/>
            <a:ext cx="14988209" cy="1282711"/>
            <a:chOff x="0" y="0"/>
            <a:chExt cx="3947512" cy="337833"/>
          </a:xfrm>
        </p:grpSpPr>
        <p:sp>
          <p:nvSpPr>
            <p:cNvPr id="7" name="Freeform 7"/>
            <p:cNvSpPr/>
            <p:nvPr/>
          </p:nvSpPr>
          <p:spPr>
            <a:xfrm>
              <a:off x="0" y="0"/>
              <a:ext cx="3947512" cy="337833"/>
            </a:xfrm>
            <a:custGeom>
              <a:avLst/>
              <a:gdLst/>
              <a:ahLst/>
              <a:cxnLst/>
              <a:rect l="l" t="t" r="r" b="b"/>
              <a:pathLst>
                <a:path w="3947512" h="337833">
                  <a:moveTo>
                    <a:pt x="5682" y="0"/>
                  </a:moveTo>
                  <a:lnTo>
                    <a:pt x="3941830" y="0"/>
                  </a:lnTo>
                  <a:cubicBezTo>
                    <a:pt x="3944968" y="0"/>
                    <a:pt x="3947512" y="2544"/>
                    <a:pt x="3947512" y="5682"/>
                  </a:cubicBezTo>
                  <a:lnTo>
                    <a:pt x="3947512" y="332151"/>
                  </a:lnTo>
                  <a:cubicBezTo>
                    <a:pt x="3947512" y="335289"/>
                    <a:pt x="3944968" y="337833"/>
                    <a:pt x="3941830" y="337833"/>
                  </a:cubicBezTo>
                  <a:lnTo>
                    <a:pt x="5682" y="337833"/>
                  </a:lnTo>
                  <a:cubicBezTo>
                    <a:pt x="2544" y="337833"/>
                    <a:pt x="0" y="335289"/>
                    <a:pt x="0" y="332151"/>
                  </a:cubicBezTo>
                  <a:lnTo>
                    <a:pt x="0" y="5682"/>
                  </a:lnTo>
                  <a:cubicBezTo>
                    <a:pt x="0" y="2544"/>
                    <a:pt x="2544" y="0"/>
                    <a:pt x="5682" y="0"/>
                  </a:cubicBezTo>
                  <a:close/>
                </a:path>
              </a:pathLst>
            </a:custGeom>
            <a:solidFill>
              <a:srgbClr val="E7F0F7"/>
            </a:solidFill>
            <a:ln w="28575" cap="sq">
              <a:solidFill>
                <a:srgbClr val="83CBEB"/>
              </a:solidFill>
              <a:prstDash val="lgDash"/>
              <a:miter/>
            </a:ln>
          </p:spPr>
          <p:txBody>
            <a:bodyPr/>
            <a:lstStyle/>
            <a:p>
              <a:endParaRPr lang="en-US"/>
            </a:p>
          </p:txBody>
        </p:sp>
        <p:sp>
          <p:nvSpPr>
            <p:cNvPr id="8" name="TextBox 8"/>
            <p:cNvSpPr txBox="1"/>
            <p:nvPr/>
          </p:nvSpPr>
          <p:spPr>
            <a:xfrm>
              <a:off x="0" y="0"/>
              <a:ext cx="3947512" cy="337833"/>
            </a:xfrm>
            <a:prstGeom prst="rect">
              <a:avLst/>
            </a:prstGeom>
          </p:spPr>
          <p:txBody>
            <a:bodyPr lIns="50800" tIns="50800" rIns="50800" bIns="50800" rtlCol="0" anchor="ctr"/>
            <a:lstStyle/>
            <a:p>
              <a:pPr algn="ctr">
                <a:lnSpc>
                  <a:spcPts val="2160"/>
                </a:lnSpc>
              </a:pPr>
              <a:endParaRPr/>
            </a:p>
          </p:txBody>
        </p:sp>
      </p:grpSp>
      <p:grpSp>
        <p:nvGrpSpPr>
          <p:cNvPr id="9" name="Group 9"/>
          <p:cNvGrpSpPr/>
          <p:nvPr/>
        </p:nvGrpSpPr>
        <p:grpSpPr>
          <a:xfrm>
            <a:off x="14853759" y="4273832"/>
            <a:ext cx="1827765" cy="540585"/>
            <a:chOff x="0" y="0"/>
            <a:chExt cx="481387" cy="142376"/>
          </a:xfrm>
        </p:grpSpPr>
        <p:sp>
          <p:nvSpPr>
            <p:cNvPr id="10" name="Freeform 10"/>
            <p:cNvSpPr/>
            <p:nvPr/>
          </p:nvSpPr>
          <p:spPr>
            <a:xfrm>
              <a:off x="0" y="0"/>
              <a:ext cx="481387" cy="142376"/>
            </a:xfrm>
            <a:custGeom>
              <a:avLst/>
              <a:gdLst/>
              <a:ahLst/>
              <a:cxnLst/>
              <a:rect l="l" t="t" r="r" b="b"/>
              <a:pathLst>
                <a:path w="481387" h="142376">
                  <a:moveTo>
                    <a:pt x="42357" y="0"/>
                  </a:moveTo>
                  <a:lnTo>
                    <a:pt x="439029" y="0"/>
                  </a:lnTo>
                  <a:cubicBezTo>
                    <a:pt x="450263" y="0"/>
                    <a:pt x="461037" y="4463"/>
                    <a:pt x="468981" y="12406"/>
                  </a:cubicBezTo>
                  <a:cubicBezTo>
                    <a:pt x="476924" y="20350"/>
                    <a:pt x="481387" y="31123"/>
                    <a:pt x="481387" y="42357"/>
                  </a:cubicBezTo>
                  <a:lnTo>
                    <a:pt x="481387" y="100019"/>
                  </a:lnTo>
                  <a:cubicBezTo>
                    <a:pt x="481387" y="123412"/>
                    <a:pt x="462423" y="142376"/>
                    <a:pt x="439029" y="142376"/>
                  </a:cubicBezTo>
                  <a:lnTo>
                    <a:pt x="42357" y="142376"/>
                  </a:lnTo>
                  <a:cubicBezTo>
                    <a:pt x="18964" y="142376"/>
                    <a:pt x="0" y="123412"/>
                    <a:pt x="0" y="100019"/>
                  </a:cubicBezTo>
                  <a:lnTo>
                    <a:pt x="0" y="42357"/>
                  </a:lnTo>
                  <a:cubicBezTo>
                    <a:pt x="0" y="18964"/>
                    <a:pt x="18964" y="0"/>
                    <a:pt x="42357" y="0"/>
                  </a:cubicBezTo>
                  <a:close/>
                </a:path>
              </a:pathLst>
            </a:custGeom>
            <a:solidFill>
              <a:srgbClr val="FFDE59"/>
            </a:solidFill>
          </p:spPr>
          <p:txBody>
            <a:bodyPr/>
            <a:lstStyle/>
            <a:p>
              <a:endParaRPr lang="en-US"/>
            </a:p>
          </p:txBody>
        </p:sp>
        <p:sp>
          <p:nvSpPr>
            <p:cNvPr id="11" name="TextBox 11"/>
            <p:cNvSpPr txBox="1"/>
            <p:nvPr/>
          </p:nvSpPr>
          <p:spPr>
            <a:xfrm>
              <a:off x="0" y="0"/>
              <a:ext cx="481387" cy="142376"/>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6338096" y="6325923"/>
            <a:ext cx="10310626" cy="631402"/>
            <a:chOff x="0" y="0"/>
            <a:chExt cx="2715556" cy="166295"/>
          </a:xfrm>
        </p:grpSpPr>
        <p:sp>
          <p:nvSpPr>
            <p:cNvPr id="13" name="Freeform 13"/>
            <p:cNvSpPr/>
            <p:nvPr/>
          </p:nvSpPr>
          <p:spPr>
            <a:xfrm>
              <a:off x="0" y="0"/>
              <a:ext cx="2715556" cy="166295"/>
            </a:xfrm>
            <a:custGeom>
              <a:avLst/>
              <a:gdLst/>
              <a:ahLst/>
              <a:cxnLst/>
              <a:rect l="l" t="t" r="r" b="b"/>
              <a:pathLst>
                <a:path w="2715556" h="166295">
                  <a:moveTo>
                    <a:pt x="8260" y="0"/>
                  </a:moveTo>
                  <a:lnTo>
                    <a:pt x="2707296" y="0"/>
                  </a:lnTo>
                  <a:cubicBezTo>
                    <a:pt x="2709487" y="0"/>
                    <a:pt x="2711588" y="870"/>
                    <a:pt x="2713137" y="2419"/>
                  </a:cubicBezTo>
                  <a:cubicBezTo>
                    <a:pt x="2714686" y="3968"/>
                    <a:pt x="2715556" y="6069"/>
                    <a:pt x="2715556" y="8260"/>
                  </a:cubicBezTo>
                  <a:lnTo>
                    <a:pt x="2715556" y="158036"/>
                  </a:lnTo>
                  <a:cubicBezTo>
                    <a:pt x="2715556" y="160226"/>
                    <a:pt x="2714686" y="162327"/>
                    <a:pt x="2713137" y="163876"/>
                  </a:cubicBezTo>
                  <a:cubicBezTo>
                    <a:pt x="2711588" y="165425"/>
                    <a:pt x="2709487" y="166295"/>
                    <a:pt x="2707296" y="166295"/>
                  </a:cubicBezTo>
                  <a:lnTo>
                    <a:pt x="8260" y="166295"/>
                  </a:lnTo>
                  <a:cubicBezTo>
                    <a:pt x="6069" y="166295"/>
                    <a:pt x="3968" y="165425"/>
                    <a:pt x="2419" y="163876"/>
                  </a:cubicBezTo>
                  <a:cubicBezTo>
                    <a:pt x="870" y="162327"/>
                    <a:pt x="0" y="160226"/>
                    <a:pt x="0" y="158036"/>
                  </a:cubicBezTo>
                  <a:lnTo>
                    <a:pt x="0" y="8260"/>
                  </a:lnTo>
                  <a:cubicBezTo>
                    <a:pt x="0" y="6069"/>
                    <a:pt x="870" y="3968"/>
                    <a:pt x="2419" y="2419"/>
                  </a:cubicBezTo>
                  <a:cubicBezTo>
                    <a:pt x="3968" y="870"/>
                    <a:pt x="6069" y="0"/>
                    <a:pt x="8260" y="0"/>
                  </a:cubicBezTo>
                  <a:close/>
                </a:path>
              </a:pathLst>
            </a:custGeom>
            <a:solidFill>
              <a:srgbClr val="E7F0F7"/>
            </a:solidFill>
            <a:ln w="28575" cap="sq">
              <a:solidFill>
                <a:srgbClr val="83CBEB"/>
              </a:solidFill>
              <a:prstDash val="lgDash"/>
              <a:miter/>
            </a:ln>
          </p:spPr>
          <p:txBody>
            <a:bodyPr/>
            <a:lstStyle/>
            <a:p>
              <a:endParaRPr lang="en-US"/>
            </a:p>
          </p:txBody>
        </p:sp>
        <p:sp>
          <p:nvSpPr>
            <p:cNvPr id="14" name="TextBox 14"/>
            <p:cNvSpPr txBox="1"/>
            <p:nvPr/>
          </p:nvSpPr>
          <p:spPr>
            <a:xfrm>
              <a:off x="0" y="0"/>
              <a:ext cx="2715556" cy="166295"/>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1868991" y="6335448"/>
            <a:ext cx="14713056" cy="517911"/>
          </a:xfrm>
          <a:prstGeom prst="rect">
            <a:avLst/>
          </a:prstGeom>
        </p:spPr>
        <p:txBody>
          <a:bodyPr lIns="0" tIns="0" rIns="0" bIns="0" rtlCol="0" anchor="t">
            <a:spAutoFit/>
          </a:bodyPr>
          <a:lstStyle/>
          <a:p>
            <a:pPr marL="577643" lvl="1" indent="-288822" algn="r" rtl="1">
              <a:lnSpc>
                <a:spcPts val="4307"/>
              </a:lnSpc>
              <a:buFont typeface="Arial"/>
              <a:buChar char="•"/>
            </a:pPr>
            <a:r>
              <a:rPr lang="ar-EG" sz="2675">
                <a:solidFill>
                  <a:srgbClr val="000000"/>
                </a:solidFill>
                <a:latin typeface="Almarai Bold"/>
                <a:ea typeface="Almarai Bold"/>
                <a:cs typeface="Almarai Bold"/>
                <a:sym typeface="Almarai Bold"/>
                <a:rtl/>
              </a:rPr>
              <a:t>تنشأ عادةً من الشركات الناشئة، وتحقق اختراقًا سريعًا بعد نشرها.</a:t>
            </a:r>
          </a:p>
        </p:txBody>
      </p:sp>
      <p:grpSp>
        <p:nvGrpSpPr>
          <p:cNvPr id="16" name="Group 16"/>
          <p:cNvGrpSpPr/>
          <p:nvPr/>
        </p:nvGrpSpPr>
        <p:grpSpPr>
          <a:xfrm>
            <a:off x="6338096" y="7420240"/>
            <a:ext cx="10343428" cy="1838060"/>
            <a:chOff x="0" y="0"/>
            <a:chExt cx="2724195" cy="484098"/>
          </a:xfrm>
        </p:grpSpPr>
        <p:sp>
          <p:nvSpPr>
            <p:cNvPr id="17" name="Freeform 17"/>
            <p:cNvSpPr/>
            <p:nvPr/>
          </p:nvSpPr>
          <p:spPr>
            <a:xfrm>
              <a:off x="0" y="0"/>
              <a:ext cx="2724195" cy="484098"/>
            </a:xfrm>
            <a:custGeom>
              <a:avLst/>
              <a:gdLst/>
              <a:ahLst/>
              <a:cxnLst/>
              <a:rect l="l" t="t" r="r" b="b"/>
              <a:pathLst>
                <a:path w="2724195" h="484098">
                  <a:moveTo>
                    <a:pt x="0" y="0"/>
                  </a:moveTo>
                  <a:lnTo>
                    <a:pt x="2724195" y="0"/>
                  </a:lnTo>
                  <a:lnTo>
                    <a:pt x="2724195" y="484098"/>
                  </a:lnTo>
                  <a:lnTo>
                    <a:pt x="0" y="484098"/>
                  </a:lnTo>
                  <a:close/>
                </a:path>
              </a:pathLst>
            </a:custGeom>
            <a:solidFill>
              <a:srgbClr val="FFF197"/>
            </a:solidFill>
          </p:spPr>
          <p:txBody>
            <a:bodyPr/>
            <a:lstStyle/>
            <a:p>
              <a:endParaRPr lang="en-US"/>
            </a:p>
          </p:txBody>
        </p:sp>
        <p:sp>
          <p:nvSpPr>
            <p:cNvPr id="18" name="TextBox 18"/>
            <p:cNvSpPr txBox="1"/>
            <p:nvPr/>
          </p:nvSpPr>
          <p:spPr>
            <a:xfrm>
              <a:off x="0" y="0"/>
              <a:ext cx="2724195" cy="484098"/>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14241330" y="7081150"/>
            <a:ext cx="2445436" cy="535305"/>
            <a:chOff x="0" y="0"/>
            <a:chExt cx="644065" cy="140986"/>
          </a:xfrm>
        </p:grpSpPr>
        <p:sp>
          <p:nvSpPr>
            <p:cNvPr id="20" name="Freeform 20"/>
            <p:cNvSpPr/>
            <p:nvPr/>
          </p:nvSpPr>
          <p:spPr>
            <a:xfrm>
              <a:off x="0" y="0"/>
              <a:ext cx="644065" cy="140986"/>
            </a:xfrm>
            <a:custGeom>
              <a:avLst/>
              <a:gdLst/>
              <a:ahLst/>
              <a:cxnLst/>
              <a:rect l="l" t="t" r="r" b="b"/>
              <a:pathLst>
                <a:path w="644065" h="140986">
                  <a:moveTo>
                    <a:pt x="31659" y="0"/>
                  </a:moveTo>
                  <a:lnTo>
                    <a:pt x="612407" y="0"/>
                  </a:lnTo>
                  <a:cubicBezTo>
                    <a:pt x="620803" y="0"/>
                    <a:pt x="628856" y="3335"/>
                    <a:pt x="634793" y="9273"/>
                  </a:cubicBezTo>
                  <a:cubicBezTo>
                    <a:pt x="640730" y="15210"/>
                    <a:pt x="644065" y="23262"/>
                    <a:pt x="644065" y="31659"/>
                  </a:cubicBezTo>
                  <a:lnTo>
                    <a:pt x="644065" y="109327"/>
                  </a:lnTo>
                  <a:cubicBezTo>
                    <a:pt x="644065" y="126812"/>
                    <a:pt x="629891" y="140986"/>
                    <a:pt x="612407" y="140986"/>
                  </a:cubicBezTo>
                  <a:lnTo>
                    <a:pt x="31659" y="140986"/>
                  </a:lnTo>
                  <a:cubicBezTo>
                    <a:pt x="14174" y="140986"/>
                    <a:pt x="0" y="126812"/>
                    <a:pt x="0" y="109327"/>
                  </a:cubicBezTo>
                  <a:lnTo>
                    <a:pt x="0" y="31659"/>
                  </a:lnTo>
                  <a:cubicBezTo>
                    <a:pt x="0" y="14174"/>
                    <a:pt x="14174" y="0"/>
                    <a:pt x="31659" y="0"/>
                  </a:cubicBezTo>
                  <a:close/>
                </a:path>
              </a:pathLst>
            </a:custGeom>
            <a:solidFill>
              <a:srgbClr val="FFDE59"/>
            </a:solidFill>
          </p:spPr>
          <p:txBody>
            <a:bodyPr/>
            <a:lstStyle/>
            <a:p>
              <a:endParaRPr lang="en-US"/>
            </a:p>
          </p:txBody>
        </p:sp>
        <p:sp>
          <p:nvSpPr>
            <p:cNvPr id="21" name="TextBox 21"/>
            <p:cNvSpPr txBox="1"/>
            <p:nvPr/>
          </p:nvSpPr>
          <p:spPr>
            <a:xfrm>
              <a:off x="0" y="0"/>
              <a:ext cx="644065" cy="140986"/>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607400" y="5676318"/>
            <a:ext cx="1143065" cy="114306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59"/>
            </a:solidFill>
          </p:spPr>
          <p:txBody>
            <a:bodyPr/>
            <a:lstStyle/>
            <a:p>
              <a:endParaRPr lang="en-US"/>
            </a:p>
          </p:txBody>
        </p:sp>
        <p:sp>
          <p:nvSpPr>
            <p:cNvPr id="24" name="TextBox 24"/>
            <p:cNvSpPr txBox="1"/>
            <p:nvPr/>
          </p:nvSpPr>
          <p:spPr>
            <a:xfrm>
              <a:off x="76200" y="76200"/>
              <a:ext cx="660400" cy="660400"/>
            </a:xfrm>
            <a:prstGeom prst="rect">
              <a:avLst/>
            </a:prstGeom>
          </p:spPr>
          <p:txBody>
            <a:bodyPr lIns="50800" tIns="50800" rIns="50800" bIns="50800" rtlCol="0" anchor="ctr"/>
            <a:lstStyle/>
            <a:p>
              <a:pPr algn="ctr">
                <a:lnSpc>
                  <a:spcPts val="2160"/>
                </a:lnSpc>
              </a:pPr>
              <a:endParaRPr/>
            </a:p>
          </p:txBody>
        </p:sp>
      </p:grpSp>
      <p:grpSp>
        <p:nvGrpSpPr>
          <p:cNvPr id="25" name="Group 25"/>
          <p:cNvGrpSpPr/>
          <p:nvPr/>
        </p:nvGrpSpPr>
        <p:grpSpPr>
          <a:xfrm>
            <a:off x="5023561" y="8654706"/>
            <a:ext cx="852490" cy="829771"/>
            <a:chOff x="0" y="0"/>
            <a:chExt cx="224524" cy="218540"/>
          </a:xfrm>
        </p:grpSpPr>
        <p:sp>
          <p:nvSpPr>
            <p:cNvPr id="26" name="Freeform 26"/>
            <p:cNvSpPr/>
            <p:nvPr/>
          </p:nvSpPr>
          <p:spPr>
            <a:xfrm>
              <a:off x="0" y="0"/>
              <a:ext cx="224524" cy="218540"/>
            </a:xfrm>
            <a:custGeom>
              <a:avLst/>
              <a:gdLst/>
              <a:ahLst/>
              <a:cxnLst/>
              <a:rect l="l" t="t" r="r" b="b"/>
              <a:pathLst>
                <a:path w="224524" h="218540">
                  <a:moveTo>
                    <a:pt x="0" y="0"/>
                  </a:moveTo>
                  <a:lnTo>
                    <a:pt x="224524" y="0"/>
                  </a:lnTo>
                  <a:lnTo>
                    <a:pt x="224524" y="218540"/>
                  </a:lnTo>
                  <a:lnTo>
                    <a:pt x="0" y="218540"/>
                  </a:lnTo>
                  <a:close/>
                </a:path>
              </a:pathLst>
            </a:custGeom>
            <a:solidFill>
              <a:srgbClr val="0F9ED5"/>
            </a:solidFill>
          </p:spPr>
          <p:txBody>
            <a:bodyPr/>
            <a:lstStyle/>
            <a:p>
              <a:endParaRPr lang="en-US"/>
            </a:p>
          </p:txBody>
        </p:sp>
        <p:sp>
          <p:nvSpPr>
            <p:cNvPr id="27" name="TextBox 27"/>
            <p:cNvSpPr txBox="1"/>
            <p:nvPr/>
          </p:nvSpPr>
          <p:spPr>
            <a:xfrm>
              <a:off x="0" y="0"/>
              <a:ext cx="224524" cy="218540"/>
            </a:xfrm>
            <a:prstGeom prst="rect">
              <a:avLst/>
            </a:prstGeom>
          </p:spPr>
          <p:txBody>
            <a:bodyPr lIns="50800" tIns="50800" rIns="50800" bIns="50800" rtlCol="0" anchor="ctr"/>
            <a:lstStyle/>
            <a:p>
              <a:pPr algn="ctr">
                <a:lnSpc>
                  <a:spcPts val="2160"/>
                </a:lnSpc>
              </a:pPr>
              <a:endParaRPr/>
            </a:p>
          </p:txBody>
        </p:sp>
      </p:grpSp>
      <p:sp>
        <p:nvSpPr>
          <p:cNvPr id="28" name="Freeform 28"/>
          <p:cNvSpPr/>
          <p:nvPr/>
        </p:nvSpPr>
        <p:spPr>
          <a:xfrm>
            <a:off x="1028700" y="6113926"/>
            <a:ext cx="4641218" cy="3138407"/>
          </a:xfrm>
          <a:custGeom>
            <a:avLst/>
            <a:gdLst/>
            <a:ahLst/>
            <a:cxnLst/>
            <a:rect l="l" t="t" r="r" b="b"/>
            <a:pathLst>
              <a:path w="4641218" h="3138407">
                <a:moveTo>
                  <a:pt x="0" y="0"/>
                </a:moveTo>
                <a:lnTo>
                  <a:pt x="4641218" y="0"/>
                </a:lnTo>
                <a:lnTo>
                  <a:pt x="4641218" y="3138407"/>
                </a:lnTo>
                <a:lnTo>
                  <a:pt x="0" y="3138407"/>
                </a:lnTo>
                <a:lnTo>
                  <a:pt x="0" y="0"/>
                </a:lnTo>
                <a:close/>
              </a:path>
            </a:pathLst>
          </a:custGeom>
          <a:blipFill>
            <a:blip r:embed="rId4"/>
            <a:stretch>
              <a:fillRect l="-10267" r="-9928"/>
            </a:stretch>
          </a:blipFill>
        </p:spPr>
        <p:txBody>
          <a:bodyPr/>
          <a:lstStyle/>
          <a:p>
            <a:endParaRPr lang="en-US"/>
          </a:p>
        </p:txBody>
      </p:sp>
      <p:sp>
        <p:nvSpPr>
          <p:cNvPr id="29" name="TextBox 29"/>
          <p:cNvSpPr txBox="1"/>
          <p:nvPr/>
        </p:nvSpPr>
        <p:spPr>
          <a:xfrm>
            <a:off x="10837628" y="677385"/>
            <a:ext cx="5213436" cy="1144112"/>
          </a:xfrm>
          <a:prstGeom prst="rect">
            <a:avLst/>
          </a:prstGeom>
        </p:spPr>
        <p:txBody>
          <a:bodyPr lIns="0" tIns="0" rIns="0" bIns="0" rtlCol="0" anchor="t">
            <a:spAutoFit/>
          </a:bodyPr>
          <a:lstStyle/>
          <a:p>
            <a:pPr marL="0" lvl="0" indent="0" algn="ctr" rtl="1">
              <a:lnSpc>
                <a:spcPts val="4451"/>
              </a:lnSpc>
              <a:spcBef>
                <a:spcPct val="0"/>
              </a:spcBef>
            </a:pPr>
            <a:r>
              <a:rPr lang="en-US" sz="3467" u="none" strike="noStrike" spc="-16">
                <a:solidFill>
                  <a:srgbClr val="095277"/>
                </a:solidFill>
                <a:latin typeface="Almarai Bold"/>
                <a:ea typeface="Almarai Bold"/>
                <a:cs typeface="Almarai Bold"/>
                <a:sym typeface="Almarai Bold"/>
              </a:rPr>
              <a:t>3</a:t>
            </a:r>
            <a:r>
              <a:rPr lang="ar-EG" sz="3467" u="none" strike="noStrike" spc="-16">
                <a:solidFill>
                  <a:srgbClr val="095277"/>
                </a:solidFill>
                <a:latin typeface="Almarai Bold"/>
                <a:ea typeface="Almarai Bold"/>
                <a:cs typeface="Almarai Bold"/>
                <a:sym typeface="Almarai Bold"/>
                <a:rtl/>
              </a:rPr>
              <a:t>. الابتكار المزعزع </a:t>
            </a:r>
            <a:r>
              <a:rPr lang="en-US" sz="3467" u="none" strike="noStrike" spc="-16">
                <a:solidFill>
                  <a:srgbClr val="095277"/>
                </a:solidFill>
                <a:latin typeface="Almarai Bold"/>
                <a:ea typeface="Almarai Bold"/>
                <a:cs typeface="Almarai Bold"/>
                <a:sym typeface="Almarai Bold"/>
              </a:rPr>
              <a:t>Disruptive Innovation</a:t>
            </a:r>
            <a:r>
              <a:rPr lang="ar-EG" sz="3467" u="none" strike="noStrike" spc="-16">
                <a:solidFill>
                  <a:srgbClr val="095277"/>
                </a:solidFill>
                <a:latin typeface="Almarai Bold"/>
                <a:ea typeface="Almarai Bold"/>
                <a:cs typeface="Almarai Bold"/>
                <a:sym typeface="Almarai Bold"/>
                <a:rtl/>
              </a:rPr>
              <a:t> 	</a:t>
            </a:r>
          </a:p>
        </p:txBody>
      </p:sp>
      <p:sp>
        <p:nvSpPr>
          <p:cNvPr id="30" name="TextBox 30"/>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31" name="TextBox 31"/>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13</a:t>
            </a:r>
          </a:p>
        </p:txBody>
      </p:sp>
      <p:sp>
        <p:nvSpPr>
          <p:cNvPr id="32" name="TextBox 32"/>
          <p:cNvSpPr txBox="1"/>
          <p:nvPr/>
        </p:nvSpPr>
        <p:spPr>
          <a:xfrm>
            <a:off x="13176711" y="2135100"/>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الابتكار المدمر</a:t>
            </a:r>
          </a:p>
        </p:txBody>
      </p:sp>
      <p:sp>
        <p:nvSpPr>
          <p:cNvPr id="33" name="TextBox 33"/>
          <p:cNvSpPr txBox="1"/>
          <p:nvPr/>
        </p:nvSpPr>
        <p:spPr>
          <a:xfrm>
            <a:off x="1935666" y="2876821"/>
            <a:ext cx="14713056" cy="1060836"/>
          </a:xfrm>
          <a:prstGeom prst="rect">
            <a:avLst/>
          </a:prstGeom>
        </p:spPr>
        <p:txBody>
          <a:bodyPr lIns="0" tIns="0" rIns="0" bIns="0" rtlCol="0" anchor="t">
            <a:spAutoFit/>
          </a:bodyPr>
          <a:lstStyle/>
          <a:p>
            <a:pPr marL="577643" lvl="1" indent="-288822" algn="r" rtl="1">
              <a:lnSpc>
                <a:spcPts val="4307"/>
              </a:lnSpc>
              <a:buFont typeface="Arial"/>
              <a:buChar char="•"/>
            </a:pPr>
            <a:r>
              <a:rPr lang="ar-EG" sz="2675">
                <a:solidFill>
                  <a:srgbClr val="000000"/>
                </a:solidFill>
                <a:latin typeface="Almarai Bold"/>
                <a:ea typeface="Almarai Bold"/>
                <a:cs typeface="Almarai Bold"/>
                <a:sym typeface="Almarai Bold"/>
                <a:rtl/>
              </a:rPr>
              <a:t>مصطلح أطلقه كلايتون كريستنسن في </a:t>
            </a:r>
            <a:r>
              <a:rPr lang="en-US" sz="2675">
                <a:solidFill>
                  <a:srgbClr val="000000"/>
                </a:solidFill>
                <a:latin typeface="Almarai Bold"/>
                <a:ea typeface="Almarai Bold"/>
                <a:cs typeface="Almarai Bold"/>
                <a:sym typeface="Almarai Bold"/>
              </a:rPr>
              <a:t>1997</a:t>
            </a:r>
            <a:r>
              <a:rPr lang="ar-EG" sz="2675">
                <a:solidFill>
                  <a:srgbClr val="000000"/>
                </a:solidFill>
                <a:latin typeface="Almarai Bold"/>
                <a:ea typeface="Almarai Bold"/>
                <a:cs typeface="Almarai Bold"/>
                <a:sym typeface="Almarai Bold"/>
                <a:rtl/>
              </a:rPr>
              <a:t>. يشير إلى تقنيات جديدة في السوق الحالية، غالبًا أقل نضجًا وأغلى وأقل جاذبية في البداية، لكنها تتفوق في النهاية على التقنيات الحالية.</a:t>
            </a:r>
          </a:p>
        </p:txBody>
      </p:sp>
      <p:sp>
        <p:nvSpPr>
          <p:cNvPr id="34" name="TextBox 34"/>
          <p:cNvSpPr txBox="1"/>
          <p:nvPr/>
        </p:nvSpPr>
        <p:spPr>
          <a:xfrm>
            <a:off x="15004828" y="4195509"/>
            <a:ext cx="1382493"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أمثلة</a:t>
            </a:r>
          </a:p>
        </p:txBody>
      </p:sp>
      <p:sp>
        <p:nvSpPr>
          <p:cNvPr id="35" name="TextBox 35"/>
          <p:cNvSpPr txBox="1"/>
          <p:nvPr/>
        </p:nvSpPr>
        <p:spPr>
          <a:xfrm>
            <a:off x="1674265" y="4823942"/>
            <a:ext cx="14713056" cy="517911"/>
          </a:xfrm>
          <a:prstGeom prst="rect">
            <a:avLst/>
          </a:prstGeom>
        </p:spPr>
        <p:txBody>
          <a:bodyPr lIns="0" tIns="0" rIns="0" bIns="0" rtlCol="0" anchor="t">
            <a:spAutoFit/>
          </a:bodyPr>
          <a:lstStyle/>
          <a:p>
            <a:pPr marL="0" lvl="1" indent="0" algn="r" rtl="1">
              <a:lnSpc>
                <a:spcPts val="4307"/>
              </a:lnSpc>
              <a:spcBef>
                <a:spcPct val="0"/>
              </a:spcBef>
            </a:pPr>
            <a:r>
              <a:rPr lang="ar-EG" sz="2675">
                <a:solidFill>
                  <a:srgbClr val="000000"/>
                </a:solidFill>
                <a:latin typeface="Almarai Bold"/>
                <a:ea typeface="Almarai Bold"/>
                <a:cs typeface="Almarai Bold"/>
                <a:sym typeface="Almarai Bold"/>
                <a:rtl/>
              </a:rPr>
              <a:t>التصوير الرقمي مقابل الأفلام التقليدية، والهواتف المحمولة مقابل الخطوط الأرضية.</a:t>
            </a:r>
          </a:p>
        </p:txBody>
      </p:sp>
      <p:sp>
        <p:nvSpPr>
          <p:cNvPr id="36" name="TextBox 36"/>
          <p:cNvSpPr txBox="1"/>
          <p:nvPr/>
        </p:nvSpPr>
        <p:spPr>
          <a:xfrm>
            <a:off x="13133078" y="5647743"/>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الابتكارات المزعزعة</a:t>
            </a:r>
          </a:p>
        </p:txBody>
      </p:sp>
      <p:sp>
        <p:nvSpPr>
          <p:cNvPr id="37" name="TextBox 37"/>
          <p:cNvSpPr txBox="1"/>
          <p:nvPr/>
        </p:nvSpPr>
        <p:spPr>
          <a:xfrm>
            <a:off x="6130731" y="7587880"/>
            <a:ext cx="10256590" cy="1481712"/>
          </a:xfrm>
          <a:prstGeom prst="rect">
            <a:avLst/>
          </a:prstGeom>
        </p:spPr>
        <p:txBody>
          <a:bodyPr lIns="0" tIns="0" rIns="0" bIns="0" rtlCol="0" anchor="t">
            <a:spAutoFit/>
          </a:bodyPr>
          <a:lstStyle/>
          <a:p>
            <a:pPr marL="530787" lvl="1" indent="-265393" algn="r" rtl="1">
              <a:lnSpc>
                <a:spcPts val="3958"/>
              </a:lnSpc>
              <a:buAutoNum type="arabicPeriod"/>
            </a:pPr>
            <a:r>
              <a:rPr lang="ar-EG" sz="2458" u="none" strike="noStrike">
                <a:solidFill>
                  <a:srgbClr val="000000"/>
                </a:solidFill>
                <a:latin typeface="Almarai Bold"/>
                <a:ea typeface="Almarai Bold"/>
                <a:cs typeface="Almarai Bold"/>
                <a:sym typeface="Almarai Bold"/>
                <a:rtl/>
              </a:rPr>
              <a:t> </a:t>
            </a:r>
            <a:r>
              <a:rPr lang="en-US" sz="2458" u="none" strike="noStrike">
                <a:solidFill>
                  <a:srgbClr val="000000"/>
                </a:solidFill>
                <a:latin typeface="Almarai Bold"/>
                <a:ea typeface="Almarai Bold"/>
                <a:cs typeface="Almarai Bold"/>
                <a:sym typeface="Almarai Bold"/>
              </a:rPr>
              <a:t>iPhone</a:t>
            </a:r>
            <a:r>
              <a:rPr lang="ar-EG" sz="2458" u="none" strike="noStrike">
                <a:solidFill>
                  <a:srgbClr val="000000"/>
                </a:solidFill>
                <a:latin typeface="Almarai Bold"/>
                <a:ea typeface="Almarai Bold"/>
                <a:cs typeface="Almarai Bold"/>
                <a:sym typeface="Almarai Bold"/>
                <a:rtl/>
              </a:rPr>
              <a:t>: زعزع سوق الهواتف في </a:t>
            </a:r>
            <a:r>
              <a:rPr lang="en-US" sz="2458" u="none" strike="noStrike">
                <a:solidFill>
                  <a:srgbClr val="000000"/>
                </a:solidFill>
                <a:latin typeface="Almarai Bold"/>
                <a:ea typeface="Almarai Bold"/>
                <a:cs typeface="Almarai Bold"/>
                <a:sym typeface="Almarai Bold"/>
              </a:rPr>
              <a:t>2008</a:t>
            </a:r>
            <a:r>
              <a:rPr lang="ar-EG" sz="2458" u="none" strike="noStrike">
                <a:solidFill>
                  <a:srgbClr val="000000"/>
                </a:solidFill>
                <a:latin typeface="Almarai Bold"/>
                <a:ea typeface="Almarai Bold"/>
                <a:cs typeface="Almarai Bold"/>
                <a:sym typeface="Almarai Bold"/>
                <a:rtl/>
              </a:rPr>
              <a:t>.</a:t>
            </a:r>
          </a:p>
          <a:p>
            <a:pPr marL="530787" lvl="1" indent="-265393" algn="r" rtl="1">
              <a:lnSpc>
                <a:spcPts val="3958"/>
              </a:lnSpc>
              <a:buAutoNum type="arabicPeriod"/>
            </a:pPr>
            <a:r>
              <a:rPr lang="ar-EG" sz="2458" u="none" strike="noStrike">
                <a:solidFill>
                  <a:srgbClr val="000000"/>
                </a:solidFill>
                <a:latin typeface="Almarai Bold"/>
                <a:ea typeface="Almarai Bold"/>
                <a:cs typeface="Almarai Bold"/>
                <a:sym typeface="Almarai Bold"/>
                <a:rtl/>
              </a:rPr>
              <a:t>  </a:t>
            </a:r>
            <a:r>
              <a:rPr lang="en-US" sz="2458" u="none" strike="noStrike">
                <a:solidFill>
                  <a:srgbClr val="000000"/>
                </a:solidFill>
                <a:latin typeface="Almarai Bold"/>
                <a:ea typeface="Almarai Bold"/>
                <a:cs typeface="Almarai Bold"/>
                <a:sym typeface="Almarai Bold"/>
              </a:rPr>
              <a:t>Netflix</a:t>
            </a:r>
            <a:r>
              <a:rPr lang="ar-EG" sz="2458" u="none" strike="noStrike">
                <a:solidFill>
                  <a:srgbClr val="000000"/>
                </a:solidFill>
                <a:latin typeface="Almarai Bold"/>
                <a:ea typeface="Almarai Bold"/>
                <a:cs typeface="Almarai Bold"/>
                <a:sym typeface="Almarai Bold"/>
                <a:rtl/>
              </a:rPr>
              <a:t>: حولت السوق من تأجير أقراص </a:t>
            </a:r>
            <a:r>
              <a:rPr lang="en-US" sz="2458" u="none" strike="noStrike">
                <a:solidFill>
                  <a:srgbClr val="000000"/>
                </a:solidFill>
                <a:latin typeface="Almarai Bold"/>
                <a:ea typeface="Almarai Bold"/>
                <a:cs typeface="Almarai Bold"/>
                <a:sym typeface="Almarai Bold"/>
              </a:rPr>
              <a:t>DVD</a:t>
            </a:r>
            <a:r>
              <a:rPr lang="ar-EG" sz="2458" u="none" strike="noStrike">
                <a:solidFill>
                  <a:srgbClr val="000000"/>
                </a:solidFill>
                <a:latin typeface="Almarai Bold"/>
                <a:ea typeface="Almarai Bold"/>
                <a:cs typeface="Almarai Bold"/>
                <a:sym typeface="Almarai Bold"/>
                <a:rtl/>
              </a:rPr>
              <a:t> إلى البث عبر الإنترنت.</a:t>
            </a:r>
          </a:p>
          <a:p>
            <a:pPr marL="530787" lvl="1" indent="-265393" algn="r" rtl="1">
              <a:lnSpc>
                <a:spcPts val="3958"/>
              </a:lnSpc>
              <a:buAutoNum type="arabicPeriod"/>
            </a:pPr>
            <a:r>
              <a:rPr lang="ar-EG" sz="2458" u="none" strike="noStrike">
                <a:solidFill>
                  <a:srgbClr val="000000"/>
                </a:solidFill>
                <a:latin typeface="Almarai Bold"/>
                <a:ea typeface="Almarai Bold"/>
                <a:cs typeface="Almarai Bold"/>
                <a:sym typeface="Almarai Bold"/>
                <a:rtl/>
              </a:rPr>
              <a:t> </a:t>
            </a:r>
            <a:r>
              <a:rPr lang="en-US" sz="2458" u="none" strike="noStrike">
                <a:solidFill>
                  <a:srgbClr val="000000"/>
                </a:solidFill>
                <a:latin typeface="Almarai Bold"/>
                <a:ea typeface="Almarai Bold"/>
                <a:cs typeface="Almarai Bold"/>
                <a:sym typeface="Almarai Bold"/>
              </a:rPr>
              <a:t>Uber</a:t>
            </a:r>
            <a:r>
              <a:rPr lang="ar-EG" sz="2458" u="none" strike="noStrike">
                <a:solidFill>
                  <a:srgbClr val="000000"/>
                </a:solidFill>
                <a:latin typeface="Almarai Bold"/>
                <a:ea typeface="Almarai Bold"/>
                <a:cs typeface="Almarai Bold"/>
                <a:sym typeface="Almarai Bold"/>
                <a:rtl/>
              </a:rPr>
              <a:t> و</a:t>
            </a:r>
            <a:r>
              <a:rPr lang="en-US" sz="2458" u="none" strike="noStrike">
                <a:solidFill>
                  <a:srgbClr val="000000"/>
                </a:solidFill>
                <a:latin typeface="Almarai Bold"/>
                <a:ea typeface="Almarai Bold"/>
                <a:cs typeface="Almarai Bold"/>
                <a:sym typeface="Almarai Bold"/>
              </a:rPr>
              <a:t>Airbnb</a:t>
            </a:r>
            <a:r>
              <a:rPr lang="ar-EG" sz="2458" u="none" strike="noStrike">
                <a:solidFill>
                  <a:srgbClr val="000000"/>
                </a:solidFill>
                <a:latin typeface="Almarai Bold"/>
                <a:ea typeface="Almarai Bold"/>
                <a:cs typeface="Almarai Bold"/>
                <a:sym typeface="Almarai Bold"/>
                <a:rtl/>
              </a:rPr>
              <a:t>: غيرت أسواق سيارات الأجرة والضيافة.</a:t>
            </a:r>
          </a:p>
        </p:txBody>
      </p:sp>
      <p:sp>
        <p:nvSpPr>
          <p:cNvPr id="38" name="TextBox 38"/>
          <p:cNvSpPr txBox="1"/>
          <p:nvPr/>
        </p:nvSpPr>
        <p:spPr>
          <a:xfrm>
            <a:off x="14241330" y="7004950"/>
            <a:ext cx="221755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أمثلة حديثة</a:t>
            </a:r>
          </a:p>
        </p:txBody>
      </p:sp>
      <p:sp>
        <p:nvSpPr>
          <p:cNvPr id="39" name="Freeform 39"/>
          <p:cNvSpPr/>
          <p:nvPr/>
        </p:nvSpPr>
        <p:spPr>
          <a:xfrm>
            <a:off x="-257469" y="-143576"/>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3" name="TextBox 3"/>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14</a:t>
            </a:r>
          </a:p>
        </p:txBody>
      </p:sp>
      <p:sp>
        <p:nvSpPr>
          <p:cNvPr id="4" name="Freeform 4"/>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1724191" y="677385"/>
            <a:ext cx="3983012" cy="1144112"/>
          </a:xfrm>
          <a:prstGeom prst="rect">
            <a:avLst/>
          </a:prstGeom>
        </p:spPr>
        <p:txBody>
          <a:bodyPr lIns="0" tIns="0" rIns="0" bIns="0" rtlCol="0" anchor="t">
            <a:spAutoFit/>
          </a:bodyPr>
          <a:lstStyle/>
          <a:p>
            <a:pPr marL="0" lvl="0" indent="0" algn="ctr" rtl="1">
              <a:lnSpc>
                <a:spcPts val="4451"/>
              </a:lnSpc>
              <a:spcBef>
                <a:spcPct val="0"/>
              </a:spcBef>
            </a:pPr>
            <a:r>
              <a:rPr lang="en-US" sz="3467" u="none" strike="noStrike" spc="-16">
                <a:solidFill>
                  <a:srgbClr val="095277"/>
                </a:solidFill>
                <a:latin typeface="Almarai Bold"/>
                <a:ea typeface="Almarai Bold"/>
                <a:cs typeface="Almarai Bold"/>
                <a:sym typeface="Almarai Bold"/>
              </a:rPr>
              <a:t>4</a:t>
            </a:r>
            <a:r>
              <a:rPr lang="ar-EG" sz="3467" u="none" strike="noStrike" spc="-16">
                <a:solidFill>
                  <a:srgbClr val="095277"/>
                </a:solidFill>
                <a:latin typeface="Almarai Bold"/>
                <a:ea typeface="Almarai Bold"/>
                <a:cs typeface="Almarai Bold"/>
                <a:sym typeface="Almarai Bold"/>
                <a:rtl/>
              </a:rPr>
              <a:t>. الابتكار الجذري </a:t>
            </a:r>
            <a:r>
              <a:rPr lang="en-US" sz="3467" u="none" strike="noStrike" spc="-16">
                <a:solidFill>
                  <a:srgbClr val="095277"/>
                </a:solidFill>
                <a:latin typeface="Almarai Bold"/>
                <a:ea typeface="Almarai Bold"/>
                <a:cs typeface="Almarai Bold"/>
                <a:sym typeface="Almarai Bold"/>
              </a:rPr>
              <a:t>Radical Innovation</a:t>
            </a:r>
            <a:r>
              <a:rPr lang="ar-EG" sz="3467" u="none" strike="noStrike" spc="-16">
                <a:solidFill>
                  <a:srgbClr val="095277"/>
                </a:solidFill>
                <a:latin typeface="Almarai Bold"/>
                <a:ea typeface="Almarai Bold"/>
                <a:cs typeface="Almarai Bold"/>
                <a:sym typeface="Almarai Bold"/>
                <a:rtl/>
              </a:rPr>
              <a:t> 	</a:t>
            </a:r>
          </a:p>
        </p:txBody>
      </p:sp>
      <p:sp>
        <p:nvSpPr>
          <p:cNvPr id="6" name="TextBox 6"/>
          <p:cNvSpPr txBox="1"/>
          <p:nvPr/>
        </p:nvSpPr>
        <p:spPr>
          <a:xfrm>
            <a:off x="13176711" y="2068425"/>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الابتكار الجذري</a:t>
            </a:r>
          </a:p>
        </p:txBody>
      </p:sp>
      <p:grpSp>
        <p:nvGrpSpPr>
          <p:cNvPr id="7" name="Group 7"/>
          <p:cNvGrpSpPr/>
          <p:nvPr/>
        </p:nvGrpSpPr>
        <p:grpSpPr>
          <a:xfrm>
            <a:off x="1464145" y="2810822"/>
            <a:ext cx="6514740" cy="1282694"/>
            <a:chOff x="0" y="0"/>
            <a:chExt cx="1715816" cy="337829"/>
          </a:xfrm>
        </p:grpSpPr>
        <p:sp>
          <p:nvSpPr>
            <p:cNvPr id="8" name="Freeform 8"/>
            <p:cNvSpPr/>
            <p:nvPr/>
          </p:nvSpPr>
          <p:spPr>
            <a:xfrm>
              <a:off x="0" y="0"/>
              <a:ext cx="1715816" cy="337829"/>
            </a:xfrm>
            <a:custGeom>
              <a:avLst/>
              <a:gdLst/>
              <a:ahLst/>
              <a:cxnLst/>
              <a:rect l="l" t="t" r="r" b="b"/>
              <a:pathLst>
                <a:path w="1715816" h="337829">
                  <a:moveTo>
                    <a:pt x="13072" y="0"/>
                  </a:moveTo>
                  <a:lnTo>
                    <a:pt x="1702744" y="0"/>
                  </a:lnTo>
                  <a:cubicBezTo>
                    <a:pt x="1706211" y="0"/>
                    <a:pt x="1709536" y="1377"/>
                    <a:pt x="1711988" y="3829"/>
                  </a:cubicBezTo>
                  <a:cubicBezTo>
                    <a:pt x="1714439" y="6280"/>
                    <a:pt x="1715816" y="9605"/>
                    <a:pt x="1715816" y="13072"/>
                  </a:cubicBezTo>
                  <a:lnTo>
                    <a:pt x="1715816" y="324757"/>
                  </a:lnTo>
                  <a:cubicBezTo>
                    <a:pt x="1715816" y="331976"/>
                    <a:pt x="1709964" y="337829"/>
                    <a:pt x="1702744" y="337829"/>
                  </a:cubicBezTo>
                  <a:lnTo>
                    <a:pt x="13072" y="337829"/>
                  </a:lnTo>
                  <a:cubicBezTo>
                    <a:pt x="5853" y="337829"/>
                    <a:pt x="0" y="331976"/>
                    <a:pt x="0" y="324757"/>
                  </a:cubicBezTo>
                  <a:lnTo>
                    <a:pt x="0" y="13072"/>
                  </a:lnTo>
                  <a:cubicBezTo>
                    <a:pt x="0" y="5853"/>
                    <a:pt x="5853" y="0"/>
                    <a:pt x="13072" y="0"/>
                  </a:cubicBezTo>
                  <a:close/>
                </a:path>
              </a:pathLst>
            </a:custGeom>
            <a:solidFill>
              <a:srgbClr val="E7F0F7"/>
            </a:solidFill>
            <a:ln w="28575" cap="sq">
              <a:solidFill>
                <a:srgbClr val="83CBEB"/>
              </a:solidFill>
              <a:prstDash val="lgDash"/>
              <a:miter/>
            </a:ln>
          </p:spPr>
          <p:txBody>
            <a:bodyPr/>
            <a:lstStyle/>
            <a:p>
              <a:endParaRPr lang="en-US"/>
            </a:p>
          </p:txBody>
        </p:sp>
        <p:sp>
          <p:nvSpPr>
            <p:cNvPr id="9" name="TextBox 9"/>
            <p:cNvSpPr txBox="1"/>
            <p:nvPr/>
          </p:nvSpPr>
          <p:spPr>
            <a:xfrm>
              <a:off x="0" y="0"/>
              <a:ext cx="1715816" cy="337829"/>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9144000" y="2810822"/>
            <a:ext cx="7776210" cy="669502"/>
            <a:chOff x="0" y="0"/>
            <a:chExt cx="2048055" cy="176330"/>
          </a:xfrm>
        </p:grpSpPr>
        <p:sp>
          <p:nvSpPr>
            <p:cNvPr id="11" name="Freeform 11"/>
            <p:cNvSpPr/>
            <p:nvPr/>
          </p:nvSpPr>
          <p:spPr>
            <a:xfrm>
              <a:off x="0" y="0"/>
              <a:ext cx="2048055" cy="176330"/>
            </a:xfrm>
            <a:custGeom>
              <a:avLst/>
              <a:gdLst/>
              <a:ahLst/>
              <a:cxnLst/>
              <a:rect l="l" t="t" r="r" b="b"/>
              <a:pathLst>
                <a:path w="2048055" h="176330">
                  <a:moveTo>
                    <a:pt x="10951" y="0"/>
                  </a:moveTo>
                  <a:lnTo>
                    <a:pt x="2037104" y="0"/>
                  </a:lnTo>
                  <a:cubicBezTo>
                    <a:pt x="2043152" y="0"/>
                    <a:pt x="2048055" y="4903"/>
                    <a:pt x="2048055" y="10951"/>
                  </a:cubicBezTo>
                  <a:lnTo>
                    <a:pt x="2048055" y="165378"/>
                  </a:lnTo>
                  <a:cubicBezTo>
                    <a:pt x="2048055" y="168283"/>
                    <a:pt x="2046901" y="171068"/>
                    <a:pt x="2044848" y="173122"/>
                  </a:cubicBezTo>
                  <a:cubicBezTo>
                    <a:pt x="2042794" y="175176"/>
                    <a:pt x="2040008" y="176330"/>
                    <a:pt x="2037104" y="176330"/>
                  </a:cubicBezTo>
                  <a:lnTo>
                    <a:pt x="10951" y="176330"/>
                  </a:lnTo>
                  <a:cubicBezTo>
                    <a:pt x="8047" y="176330"/>
                    <a:pt x="5261" y="175176"/>
                    <a:pt x="3208" y="173122"/>
                  </a:cubicBezTo>
                  <a:cubicBezTo>
                    <a:pt x="1154" y="171068"/>
                    <a:pt x="0" y="168283"/>
                    <a:pt x="0" y="165378"/>
                  </a:cubicBezTo>
                  <a:lnTo>
                    <a:pt x="0" y="10951"/>
                  </a:lnTo>
                  <a:cubicBezTo>
                    <a:pt x="0" y="8047"/>
                    <a:pt x="1154" y="5261"/>
                    <a:pt x="3208" y="3208"/>
                  </a:cubicBezTo>
                  <a:cubicBezTo>
                    <a:pt x="5261" y="1154"/>
                    <a:pt x="8047" y="0"/>
                    <a:pt x="10951" y="0"/>
                  </a:cubicBezTo>
                  <a:close/>
                </a:path>
              </a:pathLst>
            </a:custGeom>
            <a:solidFill>
              <a:srgbClr val="E7F0F7"/>
            </a:solidFill>
            <a:ln w="28575" cap="sq">
              <a:solidFill>
                <a:srgbClr val="83CBEB"/>
              </a:solidFill>
              <a:prstDash val="lgDash"/>
              <a:miter/>
            </a:ln>
          </p:spPr>
          <p:txBody>
            <a:bodyPr/>
            <a:lstStyle/>
            <a:p>
              <a:endParaRPr lang="en-US"/>
            </a:p>
          </p:txBody>
        </p:sp>
        <p:sp>
          <p:nvSpPr>
            <p:cNvPr id="12" name="TextBox 12"/>
            <p:cNvSpPr txBox="1"/>
            <p:nvPr/>
          </p:nvSpPr>
          <p:spPr>
            <a:xfrm>
              <a:off x="0" y="0"/>
              <a:ext cx="2048055" cy="176330"/>
            </a:xfrm>
            <a:prstGeom prst="rect">
              <a:avLst/>
            </a:prstGeom>
          </p:spPr>
          <p:txBody>
            <a:bodyPr lIns="50800" tIns="50800" rIns="50800" bIns="50800" rtlCol="0" anchor="ctr"/>
            <a:lstStyle/>
            <a:p>
              <a:pPr algn="ctr">
                <a:lnSpc>
                  <a:spcPts val="2160"/>
                </a:lnSpc>
              </a:pPr>
              <a:endParaRPr/>
            </a:p>
          </p:txBody>
        </p:sp>
      </p:grpSp>
      <p:sp>
        <p:nvSpPr>
          <p:cNvPr id="13" name="TextBox 13"/>
          <p:cNvSpPr txBox="1"/>
          <p:nvPr/>
        </p:nvSpPr>
        <p:spPr>
          <a:xfrm>
            <a:off x="7032762" y="2810417"/>
            <a:ext cx="9887448" cy="517911"/>
          </a:xfrm>
          <a:prstGeom prst="rect">
            <a:avLst/>
          </a:prstGeom>
        </p:spPr>
        <p:txBody>
          <a:bodyPr lIns="0" tIns="0" rIns="0" bIns="0" rtlCol="0" anchor="t">
            <a:spAutoFit/>
          </a:bodyPr>
          <a:lstStyle/>
          <a:p>
            <a:pPr marL="577643" lvl="1" indent="-288822" algn="r" rtl="1">
              <a:lnSpc>
                <a:spcPts val="4307"/>
              </a:lnSpc>
              <a:spcBef>
                <a:spcPct val="0"/>
              </a:spcBef>
              <a:buFont typeface="Arial"/>
              <a:buChar char="•"/>
            </a:pPr>
            <a:r>
              <a:rPr lang="ar-EG" sz="2675">
                <a:solidFill>
                  <a:srgbClr val="000000"/>
                </a:solidFill>
                <a:latin typeface="Almarai Bold"/>
                <a:ea typeface="Almarai Bold"/>
                <a:cs typeface="Almarai Bold"/>
                <a:sym typeface="Almarai Bold"/>
                <a:rtl/>
              </a:rPr>
              <a:t>يخلق صناعات جديدة ويحل محل الصناعات الحالية.</a:t>
            </a:r>
          </a:p>
        </p:txBody>
      </p:sp>
      <p:sp>
        <p:nvSpPr>
          <p:cNvPr id="14" name="TextBox 14"/>
          <p:cNvSpPr txBox="1"/>
          <p:nvPr/>
        </p:nvSpPr>
        <p:spPr>
          <a:xfrm>
            <a:off x="4161081" y="2068425"/>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التأثير</a:t>
            </a:r>
          </a:p>
        </p:txBody>
      </p:sp>
      <p:sp>
        <p:nvSpPr>
          <p:cNvPr id="15" name="TextBox 15"/>
          <p:cNvSpPr txBox="1"/>
          <p:nvPr/>
        </p:nvSpPr>
        <p:spPr>
          <a:xfrm>
            <a:off x="1464145" y="2834904"/>
            <a:ext cx="6514740" cy="1060836"/>
          </a:xfrm>
          <a:prstGeom prst="rect">
            <a:avLst/>
          </a:prstGeom>
        </p:spPr>
        <p:txBody>
          <a:bodyPr lIns="0" tIns="0" rIns="0" bIns="0" rtlCol="0" anchor="t">
            <a:spAutoFit/>
          </a:bodyPr>
          <a:lstStyle/>
          <a:p>
            <a:pPr marL="577643" lvl="1" indent="-288822" algn="r" rtl="1">
              <a:lnSpc>
                <a:spcPts val="4307"/>
              </a:lnSpc>
              <a:spcBef>
                <a:spcPct val="0"/>
              </a:spcBef>
              <a:buFont typeface="Arial"/>
              <a:buChar char="•"/>
            </a:pPr>
            <a:r>
              <a:rPr lang="ar-EG" sz="2675">
                <a:solidFill>
                  <a:srgbClr val="000000"/>
                </a:solidFill>
                <a:latin typeface="Almarai Bold"/>
                <a:ea typeface="Almarai Bold"/>
                <a:cs typeface="Almarai Bold"/>
                <a:sym typeface="Almarai Bold"/>
                <a:rtl/>
              </a:rPr>
              <a:t>يعيد تعريف قواعد المنافسة ويستخدم تكنولوجيا جديدة لتحقيق قفزات في الأداء.</a:t>
            </a:r>
          </a:p>
        </p:txBody>
      </p:sp>
      <p:grpSp>
        <p:nvGrpSpPr>
          <p:cNvPr id="16" name="Group 16"/>
          <p:cNvGrpSpPr/>
          <p:nvPr/>
        </p:nvGrpSpPr>
        <p:grpSpPr>
          <a:xfrm>
            <a:off x="8192860" y="4139580"/>
            <a:ext cx="8727350" cy="898725"/>
            <a:chOff x="0" y="0"/>
            <a:chExt cx="2298561" cy="236701"/>
          </a:xfrm>
        </p:grpSpPr>
        <p:sp>
          <p:nvSpPr>
            <p:cNvPr id="17" name="Freeform 17"/>
            <p:cNvSpPr/>
            <p:nvPr/>
          </p:nvSpPr>
          <p:spPr>
            <a:xfrm>
              <a:off x="0" y="0"/>
              <a:ext cx="2298561" cy="236701"/>
            </a:xfrm>
            <a:custGeom>
              <a:avLst/>
              <a:gdLst/>
              <a:ahLst/>
              <a:cxnLst/>
              <a:rect l="l" t="t" r="r" b="b"/>
              <a:pathLst>
                <a:path w="2298561" h="236701">
                  <a:moveTo>
                    <a:pt x="0" y="0"/>
                  </a:moveTo>
                  <a:lnTo>
                    <a:pt x="2298561" y="0"/>
                  </a:lnTo>
                  <a:lnTo>
                    <a:pt x="2298561" y="236701"/>
                  </a:lnTo>
                  <a:lnTo>
                    <a:pt x="0" y="236701"/>
                  </a:lnTo>
                  <a:close/>
                </a:path>
              </a:pathLst>
            </a:custGeom>
            <a:solidFill>
              <a:srgbClr val="FFF197"/>
            </a:solidFill>
          </p:spPr>
          <p:txBody>
            <a:bodyPr/>
            <a:lstStyle/>
            <a:p>
              <a:endParaRPr lang="en-US"/>
            </a:p>
          </p:txBody>
        </p:sp>
        <p:sp>
          <p:nvSpPr>
            <p:cNvPr id="18" name="TextBox 18"/>
            <p:cNvSpPr txBox="1"/>
            <p:nvPr/>
          </p:nvSpPr>
          <p:spPr>
            <a:xfrm>
              <a:off x="0" y="0"/>
              <a:ext cx="2298561" cy="236701"/>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15092445" y="3823223"/>
            <a:ext cx="1827765" cy="540585"/>
            <a:chOff x="0" y="0"/>
            <a:chExt cx="481387" cy="142376"/>
          </a:xfrm>
        </p:grpSpPr>
        <p:sp>
          <p:nvSpPr>
            <p:cNvPr id="20" name="Freeform 20"/>
            <p:cNvSpPr/>
            <p:nvPr/>
          </p:nvSpPr>
          <p:spPr>
            <a:xfrm>
              <a:off x="0" y="0"/>
              <a:ext cx="481387" cy="142376"/>
            </a:xfrm>
            <a:custGeom>
              <a:avLst/>
              <a:gdLst/>
              <a:ahLst/>
              <a:cxnLst/>
              <a:rect l="l" t="t" r="r" b="b"/>
              <a:pathLst>
                <a:path w="481387" h="142376">
                  <a:moveTo>
                    <a:pt x="42357" y="0"/>
                  </a:moveTo>
                  <a:lnTo>
                    <a:pt x="439029" y="0"/>
                  </a:lnTo>
                  <a:cubicBezTo>
                    <a:pt x="450263" y="0"/>
                    <a:pt x="461037" y="4463"/>
                    <a:pt x="468981" y="12406"/>
                  </a:cubicBezTo>
                  <a:cubicBezTo>
                    <a:pt x="476924" y="20350"/>
                    <a:pt x="481387" y="31123"/>
                    <a:pt x="481387" y="42357"/>
                  </a:cubicBezTo>
                  <a:lnTo>
                    <a:pt x="481387" y="100019"/>
                  </a:lnTo>
                  <a:cubicBezTo>
                    <a:pt x="481387" y="123412"/>
                    <a:pt x="462423" y="142376"/>
                    <a:pt x="439029" y="142376"/>
                  </a:cubicBezTo>
                  <a:lnTo>
                    <a:pt x="42357" y="142376"/>
                  </a:lnTo>
                  <a:cubicBezTo>
                    <a:pt x="18964" y="142376"/>
                    <a:pt x="0" y="123412"/>
                    <a:pt x="0" y="100019"/>
                  </a:cubicBezTo>
                  <a:lnTo>
                    <a:pt x="0" y="42357"/>
                  </a:lnTo>
                  <a:cubicBezTo>
                    <a:pt x="0" y="18964"/>
                    <a:pt x="18964" y="0"/>
                    <a:pt x="42357" y="0"/>
                  </a:cubicBezTo>
                  <a:close/>
                </a:path>
              </a:pathLst>
            </a:custGeom>
            <a:solidFill>
              <a:srgbClr val="FFDE59"/>
            </a:solidFill>
          </p:spPr>
          <p:txBody>
            <a:bodyPr/>
            <a:lstStyle/>
            <a:p>
              <a:endParaRPr lang="en-US"/>
            </a:p>
          </p:txBody>
        </p:sp>
        <p:sp>
          <p:nvSpPr>
            <p:cNvPr id="21" name="TextBox 21"/>
            <p:cNvSpPr txBox="1"/>
            <p:nvPr/>
          </p:nvSpPr>
          <p:spPr>
            <a:xfrm>
              <a:off x="0" y="0"/>
              <a:ext cx="481387" cy="142376"/>
            </a:xfrm>
            <a:prstGeom prst="rect">
              <a:avLst/>
            </a:prstGeom>
          </p:spPr>
          <p:txBody>
            <a:bodyPr lIns="50800" tIns="50800" rIns="50800" bIns="50800" rtlCol="0" anchor="ctr"/>
            <a:lstStyle/>
            <a:p>
              <a:pPr algn="ctr">
                <a:lnSpc>
                  <a:spcPts val="2160"/>
                </a:lnSpc>
              </a:pPr>
              <a:endParaRPr/>
            </a:p>
          </p:txBody>
        </p:sp>
      </p:grpSp>
      <p:sp>
        <p:nvSpPr>
          <p:cNvPr id="22" name="TextBox 22"/>
          <p:cNvSpPr txBox="1"/>
          <p:nvPr/>
        </p:nvSpPr>
        <p:spPr>
          <a:xfrm>
            <a:off x="15315081" y="3781440"/>
            <a:ext cx="1382493"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أمثلة</a:t>
            </a:r>
          </a:p>
        </p:txBody>
      </p:sp>
      <p:grpSp>
        <p:nvGrpSpPr>
          <p:cNvPr id="23" name="Group 23"/>
          <p:cNvGrpSpPr/>
          <p:nvPr/>
        </p:nvGrpSpPr>
        <p:grpSpPr>
          <a:xfrm>
            <a:off x="4597837" y="4747245"/>
            <a:ext cx="852490" cy="829771"/>
            <a:chOff x="0" y="0"/>
            <a:chExt cx="224524" cy="218540"/>
          </a:xfrm>
        </p:grpSpPr>
        <p:sp>
          <p:nvSpPr>
            <p:cNvPr id="24" name="Freeform 24"/>
            <p:cNvSpPr/>
            <p:nvPr/>
          </p:nvSpPr>
          <p:spPr>
            <a:xfrm>
              <a:off x="0" y="0"/>
              <a:ext cx="224524" cy="218540"/>
            </a:xfrm>
            <a:custGeom>
              <a:avLst/>
              <a:gdLst/>
              <a:ahLst/>
              <a:cxnLst/>
              <a:rect l="l" t="t" r="r" b="b"/>
              <a:pathLst>
                <a:path w="224524" h="218540">
                  <a:moveTo>
                    <a:pt x="0" y="0"/>
                  </a:moveTo>
                  <a:lnTo>
                    <a:pt x="224524" y="0"/>
                  </a:lnTo>
                  <a:lnTo>
                    <a:pt x="224524" y="218540"/>
                  </a:lnTo>
                  <a:lnTo>
                    <a:pt x="0" y="218540"/>
                  </a:lnTo>
                  <a:close/>
                </a:path>
              </a:pathLst>
            </a:custGeom>
            <a:solidFill>
              <a:srgbClr val="FFDE59"/>
            </a:solidFill>
          </p:spPr>
          <p:txBody>
            <a:bodyPr/>
            <a:lstStyle/>
            <a:p>
              <a:endParaRPr lang="en-US"/>
            </a:p>
          </p:txBody>
        </p:sp>
        <p:sp>
          <p:nvSpPr>
            <p:cNvPr id="25" name="TextBox 25"/>
            <p:cNvSpPr txBox="1"/>
            <p:nvPr/>
          </p:nvSpPr>
          <p:spPr>
            <a:xfrm>
              <a:off x="0" y="0"/>
              <a:ext cx="224524" cy="218540"/>
            </a:xfrm>
            <a:prstGeom prst="rect">
              <a:avLst/>
            </a:prstGeom>
          </p:spPr>
          <p:txBody>
            <a:bodyPr lIns="50800" tIns="50800" rIns="50800" bIns="50800" rtlCol="0" anchor="ctr"/>
            <a:lstStyle/>
            <a:p>
              <a:pPr algn="ctr">
                <a:lnSpc>
                  <a:spcPts val="2160"/>
                </a:lnSpc>
              </a:pPr>
              <a:endParaRPr/>
            </a:p>
          </p:txBody>
        </p:sp>
      </p:grpSp>
      <p:sp>
        <p:nvSpPr>
          <p:cNvPr id="26" name="TextBox 26"/>
          <p:cNvSpPr txBox="1"/>
          <p:nvPr/>
        </p:nvSpPr>
        <p:spPr>
          <a:xfrm>
            <a:off x="4161081" y="4297695"/>
            <a:ext cx="12551894" cy="517911"/>
          </a:xfrm>
          <a:prstGeom prst="rect">
            <a:avLst/>
          </a:prstGeom>
        </p:spPr>
        <p:txBody>
          <a:bodyPr lIns="0" tIns="0" rIns="0" bIns="0" rtlCol="0" anchor="t">
            <a:spAutoFit/>
          </a:bodyPr>
          <a:lstStyle/>
          <a:p>
            <a:pPr algn="r" rtl="1">
              <a:lnSpc>
                <a:spcPts val="4307"/>
              </a:lnSpc>
            </a:pPr>
            <a:r>
              <a:rPr lang="ar-EG" sz="2675">
                <a:solidFill>
                  <a:srgbClr val="000000"/>
                </a:solidFill>
                <a:latin typeface="Almarai Bold"/>
                <a:ea typeface="Almarai Bold"/>
                <a:cs typeface="Almarai Bold"/>
                <a:sym typeface="Almarai Bold"/>
                <a:rtl/>
              </a:rPr>
              <a:t>الطائرات والسفر الجوي، الهواتف الجوالة وسوق الاتصالات.</a:t>
            </a:r>
          </a:p>
        </p:txBody>
      </p:sp>
      <p:sp>
        <p:nvSpPr>
          <p:cNvPr id="27" name="TextBox 27"/>
          <p:cNvSpPr txBox="1"/>
          <p:nvPr/>
        </p:nvSpPr>
        <p:spPr>
          <a:xfrm>
            <a:off x="13249270" y="5047830"/>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التحديات</a:t>
            </a:r>
          </a:p>
        </p:txBody>
      </p:sp>
      <p:grpSp>
        <p:nvGrpSpPr>
          <p:cNvPr id="28" name="Group 28"/>
          <p:cNvGrpSpPr/>
          <p:nvPr/>
        </p:nvGrpSpPr>
        <p:grpSpPr>
          <a:xfrm>
            <a:off x="5586760" y="5716485"/>
            <a:ext cx="11406010" cy="720217"/>
            <a:chOff x="0" y="0"/>
            <a:chExt cx="3004052" cy="189687"/>
          </a:xfrm>
        </p:grpSpPr>
        <p:sp>
          <p:nvSpPr>
            <p:cNvPr id="29" name="Freeform 29"/>
            <p:cNvSpPr/>
            <p:nvPr/>
          </p:nvSpPr>
          <p:spPr>
            <a:xfrm>
              <a:off x="0" y="0"/>
              <a:ext cx="3004052" cy="189687"/>
            </a:xfrm>
            <a:custGeom>
              <a:avLst/>
              <a:gdLst/>
              <a:ahLst/>
              <a:cxnLst/>
              <a:rect l="l" t="t" r="r" b="b"/>
              <a:pathLst>
                <a:path w="3004052" h="189687">
                  <a:moveTo>
                    <a:pt x="7466" y="0"/>
                  </a:moveTo>
                  <a:lnTo>
                    <a:pt x="2996586" y="0"/>
                  </a:lnTo>
                  <a:cubicBezTo>
                    <a:pt x="3000709" y="0"/>
                    <a:pt x="3004052" y="3343"/>
                    <a:pt x="3004052" y="7466"/>
                  </a:cubicBezTo>
                  <a:lnTo>
                    <a:pt x="3004052" y="182220"/>
                  </a:lnTo>
                  <a:cubicBezTo>
                    <a:pt x="3004052" y="184201"/>
                    <a:pt x="3003265" y="186100"/>
                    <a:pt x="3001865" y="187500"/>
                  </a:cubicBezTo>
                  <a:cubicBezTo>
                    <a:pt x="3000465" y="188900"/>
                    <a:pt x="2998566" y="189687"/>
                    <a:pt x="2996586" y="189687"/>
                  </a:cubicBezTo>
                  <a:lnTo>
                    <a:pt x="7466" y="189687"/>
                  </a:lnTo>
                  <a:cubicBezTo>
                    <a:pt x="5486" y="189687"/>
                    <a:pt x="3587" y="188900"/>
                    <a:pt x="2187" y="187500"/>
                  </a:cubicBezTo>
                  <a:cubicBezTo>
                    <a:pt x="787" y="186100"/>
                    <a:pt x="0" y="184201"/>
                    <a:pt x="0" y="182220"/>
                  </a:cubicBezTo>
                  <a:lnTo>
                    <a:pt x="0" y="7466"/>
                  </a:lnTo>
                  <a:cubicBezTo>
                    <a:pt x="0" y="5486"/>
                    <a:pt x="787" y="3587"/>
                    <a:pt x="2187" y="2187"/>
                  </a:cubicBezTo>
                  <a:cubicBezTo>
                    <a:pt x="3587" y="787"/>
                    <a:pt x="5486" y="0"/>
                    <a:pt x="7466" y="0"/>
                  </a:cubicBezTo>
                  <a:close/>
                </a:path>
              </a:pathLst>
            </a:custGeom>
            <a:solidFill>
              <a:srgbClr val="E7F0F7"/>
            </a:solidFill>
            <a:ln w="28575" cap="sq">
              <a:solidFill>
                <a:srgbClr val="83CBEB"/>
              </a:solidFill>
              <a:prstDash val="lgDash"/>
              <a:miter/>
            </a:ln>
          </p:spPr>
          <p:txBody>
            <a:bodyPr/>
            <a:lstStyle/>
            <a:p>
              <a:endParaRPr lang="en-US"/>
            </a:p>
          </p:txBody>
        </p:sp>
        <p:sp>
          <p:nvSpPr>
            <p:cNvPr id="30" name="TextBox 30"/>
            <p:cNvSpPr txBox="1"/>
            <p:nvPr/>
          </p:nvSpPr>
          <p:spPr>
            <a:xfrm>
              <a:off x="0" y="0"/>
              <a:ext cx="3004052" cy="189687"/>
            </a:xfrm>
            <a:prstGeom prst="rect">
              <a:avLst/>
            </a:prstGeom>
          </p:spPr>
          <p:txBody>
            <a:bodyPr lIns="50800" tIns="50800" rIns="50800" bIns="50800" rtlCol="0" anchor="ctr"/>
            <a:lstStyle/>
            <a:p>
              <a:pPr algn="ctr">
                <a:lnSpc>
                  <a:spcPts val="2160"/>
                </a:lnSpc>
              </a:pPr>
              <a:endParaRPr/>
            </a:p>
          </p:txBody>
        </p:sp>
      </p:grpSp>
      <p:sp>
        <p:nvSpPr>
          <p:cNvPr id="31" name="TextBox 31"/>
          <p:cNvSpPr txBox="1"/>
          <p:nvPr/>
        </p:nvSpPr>
        <p:spPr>
          <a:xfrm>
            <a:off x="4368316" y="5706960"/>
            <a:ext cx="12551894" cy="517911"/>
          </a:xfrm>
          <a:prstGeom prst="rect">
            <a:avLst/>
          </a:prstGeom>
        </p:spPr>
        <p:txBody>
          <a:bodyPr lIns="0" tIns="0" rIns="0" bIns="0" rtlCol="0" anchor="t">
            <a:spAutoFit/>
          </a:bodyPr>
          <a:lstStyle/>
          <a:p>
            <a:pPr marL="577643" lvl="1" indent="-288822" algn="r" rtl="1">
              <a:lnSpc>
                <a:spcPts val="4307"/>
              </a:lnSpc>
              <a:spcBef>
                <a:spcPct val="0"/>
              </a:spcBef>
              <a:buFont typeface="Arial"/>
              <a:buChar char="•"/>
            </a:pPr>
            <a:r>
              <a:rPr lang="ar-EG" sz="2675">
                <a:solidFill>
                  <a:srgbClr val="000000"/>
                </a:solidFill>
                <a:latin typeface="Almarai Bold"/>
                <a:ea typeface="Almarai Bold"/>
                <a:cs typeface="Almarai Bold"/>
                <a:sym typeface="Almarai Bold"/>
                <a:rtl/>
              </a:rPr>
              <a:t>يتطلب بحثًا وتطويرًا مكثفًا، وتحمل المخاطر، والاستعداد للتعلم من الأخطاء.</a:t>
            </a:r>
          </a:p>
        </p:txBody>
      </p:sp>
      <p:grpSp>
        <p:nvGrpSpPr>
          <p:cNvPr id="32" name="Group 32"/>
          <p:cNvGrpSpPr/>
          <p:nvPr/>
        </p:nvGrpSpPr>
        <p:grpSpPr>
          <a:xfrm>
            <a:off x="5586760" y="7276807"/>
            <a:ext cx="11406010" cy="720217"/>
            <a:chOff x="0" y="0"/>
            <a:chExt cx="3004052" cy="189687"/>
          </a:xfrm>
        </p:grpSpPr>
        <p:sp>
          <p:nvSpPr>
            <p:cNvPr id="33" name="Freeform 33"/>
            <p:cNvSpPr/>
            <p:nvPr/>
          </p:nvSpPr>
          <p:spPr>
            <a:xfrm>
              <a:off x="0" y="0"/>
              <a:ext cx="3004052" cy="189687"/>
            </a:xfrm>
            <a:custGeom>
              <a:avLst/>
              <a:gdLst/>
              <a:ahLst/>
              <a:cxnLst/>
              <a:rect l="l" t="t" r="r" b="b"/>
              <a:pathLst>
                <a:path w="3004052" h="189687">
                  <a:moveTo>
                    <a:pt x="7466" y="0"/>
                  </a:moveTo>
                  <a:lnTo>
                    <a:pt x="2996586" y="0"/>
                  </a:lnTo>
                  <a:cubicBezTo>
                    <a:pt x="3000709" y="0"/>
                    <a:pt x="3004052" y="3343"/>
                    <a:pt x="3004052" y="7466"/>
                  </a:cubicBezTo>
                  <a:lnTo>
                    <a:pt x="3004052" y="182220"/>
                  </a:lnTo>
                  <a:cubicBezTo>
                    <a:pt x="3004052" y="184201"/>
                    <a:pt x="3003265" y="186100"/>
                    <a:pt x="3001865" y="187500"/>
                  </a:cubicBezTo>
                  <a:cubicBezTo>
                    <a:pt x="3000465" y="188900"/>
                    <a:pt x="2998566" y="189687"/>
                    <a:pt x="2996586" y="189687"/>
                  </a:cubicBezTo>
                  <a:lnTo>
                    <a:pt x="7466" y="189687"/>
                  </a:lnTo>
                  <a:cubicBezTo>
                    <a:pt x="5486" y="189687"/>
                    <a:pt x="3587" y="188900"/>
                    <a:pt x="2187" y="187500"/>
                  </a:cubicBezTo>
                  <a:cubicBezTo>
                    <a:pt x="787" y="186100"/>
                    <a:pt x="0" y="184201"/>
                    <a:pt x="0" y="182220"/>
                  </a:cubicBezTo>
                  <a:lnTo>
                    <a:pt x="0" y="7466"/>
                  </a:lnTo>
                  <a:cubicBezTo>
                    <a:pt x="0" y="5486"/>
                    <a:pt x="787" y="3587"/>
                    <a:pt x="2187" y="2187"/>
                  </a:cubicBezTo>
                  <a:cubicBezTo>
                    <a:pt x="3587" y="787"/>
                    <a:pt x="5486" y="0"/>
                    <a:pt x="7466" y="0"/>
                  </a:cubicBezTo>
                  <a:close/>
                </a:path>
              </a:pathLst>
            </a:custGeom>
            <a:solidFill>
              <a:srgbClr val="E7F0F7"/>
            </a:solidFill>
            <a:ln w="28575" cap="sq">
              <a:solidFill>
                <a:srgbClr val="83CBEB"/>
              </a:solidFill>
              <a:prstDash val="lgDash"/>
              <a:miter/>
            </a:ln>
          </p:spPr>
          <p:txBody>
            <a:bodyPr/>
            <a:lstStyle/>
            <a:p>
              <a:endParaRPr lang="en-US"/>
            </a:p>
          </p:txBody>
        </p:sp>
        <p:sp>
          <p:nvSpPr>
            <p:cNvPr id="34" name="TextBox 34"/>
            <p:cNvSpPr txBox="1"/>
            <p:nvPr/>
          </p:nvSpPr>
          <p:spPr>
            <a:xfrm>
              <a:off x="0" y="0"/>
              <a:ext cx="3004052" cy="189687"/>
            </a:xfrm>
            <a:prstGeom prst="rect">
              <a:avLst/>
            </a:prstGeom>
          </p:spPr>
          <p:txBody>
            <a:bodyPr lIns="50800" tIns="50800" rIns="50800" bIns="50800" rtlCol="0" anchor="ctr"/>
            <a:lstStyle/>
            <a:p>
              <a:pPr algn="ctr">
                <a:lnSpc>
                  <a:spcPts val="2160"/>
                </a:lnSpc>
              </a:pPr>
              <a:endParaRPr/>
            </a:p>
          </p:txBody>
        </p:sp>
      </p:grpSp>
      <p:grpSp>
        <p:nvGrpSpPr>
          <p:cNvPr id="35" name="Group 35"/>
          <p:cNvGrpSpPr/>
          <p:nvPr/>
        </p:nvGrpSpPr>
        <p:grpSpPr>
          <a:xfrm>
            <a:off x="4597837" y="7417932"/>
            <a:ext cx="852490" cy="829771"/>
            <a:chOff x="0" y="0"/>
            <a:chExt cx="224524" cy="218540"/>
          </a:xfrm>
        </p:grpSpPr>
        <p:sp>
          <p:nvSpPr>
            <p:cNvPr id="36" name="Freeform 36"/>
            <p:cNvSpPr/>
            <p:nvPr/>
          </p:nvSpPr>
          <p:spPr>
            <a:xfrm>
              <a:off x="0" y="0"/>
              <a:ext cx="224524" cy="218540"/>
            </a:xfrm>
            <a:custGeom>
              <a:avLst/>
              <a:gdLst/>
              <a:ahLst/>
              <a:cxnLst/>
              <a:rect l="l" t="t" r="r" b="b"/>
              <a:pathLst>
                <a:path w="224524" h="218540">
                  <a:moveTo>
                    <a:pt x="0" y="0"/>
                  </a:moveTo>
                  <a:lnTo>
                    <a:pt x="224524" y="0"/>
                  </a:lnTo>
                  <a:lnTo>
                    <a:pt x="224524" y="218540"/>
                  </a:lnTo>
                  <a:lnTo>
                    <a:pt x="0" y="218540"/>
                  </a:lnTo>
                  <a:close/>
                </a:path>
              </a:pathLst>
            </a:custGeom>
            <a:solidFill>
              <a:srgbClr val="0F9ED5"/>
            </a:solidFill>
          </p:spPr>
          <p:txBody>
            <a:bodyPr/>
            <a:lstStyle/>
            <a:p>
              <a:endParaRPr lang="en-US"/>
            </a:p>
          </p:txBody>
        </p:sp>
        <p:sp>
          <p:nvSpPr>
            <p:cNvPr id="37" name="TextBox 37"/>
            <p:cNvSpPr txBox="1"/>
            <p:nvPr/>
          </p:nvSpPr>
          <p:spPr>
            <a:xfrm>
              <a:off x="0" y="0"/>
              <a:ext cx="224524" cy="218540"/>
            </a:xfrm>
            <a:prstGeom prst="rect">
              <a:avLst/>
            </a:prstGeom>
          </p:spPr>
          <p:txBody>
            <a:bodyPr lIns="50800" tIns="50800" rIns="50800" bIns="50800" rtlCol="0" anchor="ctr"/>
            <a:lstStyle/>
            <a:p>
              <a:pPr algn="ctr">
                <a:lnSpc>
                  <a:spcPts val="2160"/>
                </a:lnSpc>
              </a:pPr>
              <a:endParaRPr/>
            </a:p>
          </p:txBody>
        </p:sp>
      </p:grpSp>
      <p:sp>
        <p:nvSpPr>
          <p:cNvPr id="38" name="TextBox 38"/>
          <p:cNvSpPr txBox="1"/>
          <p:nvPr/>
        </p:nvSpPr>
        <p:spPr>
          <a:xfrm>
            <a:off x="4368316" y="7314907"/>
            <a:ext cx="12551894" cy="517911"/>
          </a:xfrm>
          <a:prstGeom prst="rect">
            <a:avLst/>
          </a:prstGeom>
        </p:spPr>
        <p:txBody>
          <a:bodyPr lIns="0" tIns="0" rIns="0" bIns="0" rtlCol="0" anchor="t">
            <a:spAutoFit/>
          </a:bodyPr>
          <a:lstStyle/>
          <a:p>
            <a:pPr marL="577643" lvl="1" indent="-288822" algn="r" rtl="1">
              <a:lnSpc>
                <a:spcPts val="4307"/>
              </a:lnSpc>
              <a:spcBef>
                <a:spcPct val="0"/>
              </a:spcBef>
              <a:buFont typeface="Arial"/>
              <a:buChar char="•"/>
            </a:pPr>
            <a:r>
              <a:rPr lang="ar-EG" sz="2675">
                <a:solidFill>
                  <a:srgbClr val="000000"/>
                </a:solidFill>
                <a:latin typeface="Almarai Bold"/>
                <a:ea typeface="Almarai Bold"/>
                <a:cs typeface="Almarai Bold"/>
                <a:sym typeface="Almarai Bold"/>
                <a:rtl/>
              </a:rPr>
              <a:t>تحتاج لفرق متعددة التخصصات واستثمار طويل الأمد في البحث والتطوير.</a:t>
            </a:r>
          </a:p>
        </p:txBody>
      </p:sp>
      <p:sp>
        <p:nvSpPr>
          <p:cNvPr id="39" name="TextBox 39"/>
          <p:cNvSpPr txBox="1"/>
          <p:nvPr/>
        </p:nvSpPr>
        <p:spPr>
          <a:xfrm>
            <a:off x="13249270" y="6570052"/>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استراتيجية الشركات</a:t>
            </a:r>
          </a:p>
        </p:txBody>
      </p:sp>
      <p:grpSp>
        <p:nvGrpSpPr>
          <p:cNvPr id="40" name="Group 40"/>
          <p:cNvGrpSpPr/>
          <p:nvPr/>
        </p:nvGrpSpPr>
        <p:grpSpPr>
          <a:xfrm>
            <a:off x="9144000" y="8675203"/>
            <a:ext cx="7795260" cy="682923"/>
            <a:chOff x="0" y="0"/>
            <a:chExt cx="2053073" cy="179865"/>
          </a:xfrm>
        </p:grpSpPr>
        <p:sp>
          <p:nvSpPr>
            <p:cNvPr id="41" name="Freeform 41"/>
            <p:cNvSpPr/>
            <p:nvPr/>
          </p:nvSpPr>
          <p:spPr>
            <a:xfrm>
              <a:off x="0" y="0"/>
              <a:ext cx="2053073" cy="179865"/>
            </a:xfrm>
            <a:custGeom>
              <a:avLst/>
              <a:gdLst/>
              <a:ahLst/>
              <a:cxnLst/>
              <a:rect l="l" t="t" r="r" b="b"/>
              <a:pathLst>
                <a:path w="2053073" h="179865">
                  <a:moveTo>
                    <a:pt x="10925" y="0"/>
                  </a:moveTo>
                  <a:lnTo>
                    <a:pt x="2042148" y="0"/>
                  </a:lnTo>
                  <a:cubicBezTo>
                    <a:pt x="2045045" y="0"/>
                    <a:pt x="2047824" y="1151"/>
                    <a:pt x="2049873" y="3200"/>
                  </a:cubicBezTo>
                  <a:cubicBezTo>
                    <a:pt x="2051922" y="5249"/>
                    <a:pt x="2053073" y="8027"/>
                    <a:pt x="2053073" y="10925"/>
                  </a:cubicBezTo>
                  <a:lnTo>
                    <a:pt x="2053073" y="168940"/>
                  </a:lnTo>
                  <a:cubicBezTo>
                    <a:pt x="2053073" y="171837"/>
                    <a:pt x="2051922" y="174616"/>
                    <a:pt x="2049873" y="176665"/>
                  </a:cubicBezTo>
                  <a:cubicBezTo>
                    <a:pt x="2047824" y="178714"/>
                    <a:pt x="2045045" y="179865"/>
                    <a:pt x="2042148" y="179865"/>
                  </a:cubicBezTo>
                  <a:lnTo>
                    <a:pt x="10925" y="179865"/>
                  </a:lnTo>
                  <a:cubicBezTo>
                    <a:pt x="8027" y="179865"/>
                    <a:pt x="5249" y="178714"/>
                    <a:pt x="3200" y="176665"/>
                  </a:cubicBezTo>
                  <a:cubicBezTo>
                    <a:pt x="1151" y="174616"/>
                    <a:pt x="0" y="171837"/>
                    <a:pt x="0" y="168940"/>
                  </a:cubicBezTo>
                  <a:lnTo>
                    <a:pt x="0" y="10925"/>
                  </a:lnTo>
                  <a:cubicBezTo>
                    <a:pt x="0" y="8027"/>
                    <a:pt x="1151" y="5249"/>
                    <a:pt x="3200" y="3200"/>
                  </a:cubicBezTo>
                  <a:cubicBezTo>
                    <a:pt x="5249" y="1151"/>
                    <a:pt x="8027" y="0"/>
                    <a:pt x="10925" y="0"/>
                  </a:cubicBezTo>
                  <a:close/>
                </a:path>
              </a:pathLst>
            </a:custGeom>
            <a:solidFill>
              <a:srgbClr val="E7F0F7"/>
            </a:solidFill>
            <a:ln w="28575" cap="sq">
              <a:solidFill>
                <a:srgbClr val="83CBEB"/>
              </a:solidFill>
              <a:prstDash val="lgDash"/>
              <a:miter/>
            </a:ln>
          </p:spPr>
          <p:txBody>
            <a:bodyPr/>
            <a:lstStyle/>
            <a:p>
              <a:endParaRPr lang="en-US"/>
            </a:p>
          </p:txBody>
        </p:sp>
        <p:sp>
          <p:nvSpPr>
            <p:cNvPr id="42" name="TextBox 42"/>
            <p:cNvSpPr txBox="1"/>
            <p:nvPr/>
          </p:nvSpPr>
          <p:spPr>
            <a:xfrm>
              <a:off x="0" y="0"/>
              <a:ext cx="2053073" cy="179865"/>
            </a:xfrm>
            <a:prstGeom prst="rect">
              <a:avLst/>
            </a:prstGeom>
          </p:spPr>
          <p:txBody>
            <a:bodyPr lIns="50800" tIns="50800" rIns="50800" bIns="50800" rtlCol="0" anchor="ctr"/>
            <a:lstStyle/>
            <a:p>
              <a:pPr algn="ctr">
                <a:lnSpc>
                  <a:spcPts val="2160"/>
                </a:lnSpc>
              </a:pPr>
              <a:endParaRPr/>
            </a:p>
          </p:txBody>
        </p:sp>
      </p:grpSp>
      <p:sp>
        <p:nvSpPr>
          <p:cNvPr id="43" name="TextBox 43"/>
          <p:cNvSpPr txBox="1"/>
          <p:nvPr/>
        </p:nvSpPr>
        <p:spPr>
          <a:xfrm>
            <a:off x="13249270" y="8006548"/>
            <a:ext cx="3743499" cy="611505"/>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الميتافيرس</a:t>
            </a:r>
          </a:p>
        </p:txBody>
      </p:sp>
      <p:sp>
        <p:nvSpPr>
          <p:cNvPr id="44" name="TextBox 44"/>
          <p:cNvSpPr txBox="1"/>
          <p:nvPr/>
        </p:nvSpPr>
        <p:spPr>
          <a:xfrm>
            <a:off x="4161081" y="8700559"/>
            <a:ext cx="12551894" cy="517911"/>
          </a:xfrm>
          <a:prstGeom prst="rect">
            <a:avLst/>
          </a:prstGeom>
        </p:spPr>
        <p:txBody>
          <a:bodyPr lIns="0" tIns="0" rIns="0" bIns="0" rtlCol="0" anchor="t">
            <a:spAutoFit/>
          </a:bodyPr>
          <a:lstStyle/>
          <a:p>
            <a:pPr marL="577643" lvl="1" indent="-288822" algn="r" rtl="1">
              <a:lnSpc>
                <a:spcPts val="4307"/>
              </a:lnSpc>
              <a:spcBef>
                <a:spcPct val="0"/>
              </a:spcBef>
              <a:buFont typeface="Arial"/>
              <a:buChar char="•"/>
            </a:pPr>
            <a:r>
              <a:rPr lang="ar-EG" sz="2675">
                <a:solidFill>
                  <a:srgbClr val="000000"/>
                </a:solidFill>
                <a:latin typeface="Almarai Bold"/>
                <a:ea typeface="Almarai Bold"/>
                <a:cs typeface="Almarai Bold"/>
                <a:sym typeface="Almarai Bold"/>
                <a:rtl/>
              </a:rPr>
              <a:t>يحدث تغييرات جذرية في القطاعات الصناعية.</a:t>
            </a:r>
          </a:p>
        </p:txBody>
      </p:sp>
      <p:grpSp>
        <p:nvGrpSpPr>
          <p:cNvPr id="45" name="Group 45"/>
          <p:cNvGrpSpPr/>
          <p:nvPr/>
        </p:nvGrpSpPr>
        <p:grpSpPr>
          <a:xfrm>
            <a:off x="359648" y="4728615"/>
            <a:ext cx="852490" cy="829771"/>
            <a:chOff x="0" y="0"/>
            <a:chExt cx="224524" cy="218540"/>
          </a:xfrm>
        </p:grpSpPr>
        <p:sp>
          <p:nvSpPr>
            <p:cNvPr id="46" name="Freeform 46"/>
            <p:cNvSpPr/>
            <p:nvPr/>
          </p:nvSpPr>
          <p:spPr>
            <a:xfrm>
              <a:off x="0" y="0"/>
              <a:ext cx="224524" cy="218540"/>
            </a:xfrm>
            <a:custGeom>
              <a:avLst/>
              <a:gdLst/>
              <a:ahLst/>
              <a:cxnLst/>
              <a:rect l="l" t="t" r="r" b="b"/>
              <a:pathLst>
                <a:path w="224524" h="218540">
                  <a:moveTo>
                    <a:pt x="0" y="0"/>
                  </a:moveTo>
                  <a:lnTo>
                    <a:pt x="224524" y="0"/>
                  </a:lnTo>
                  <a:lnTo>
                    <a:pt x="224524" y="218540"/>
                  </a:lnTo>
                  <a:lnTo>
                    <a:pt x="0" y="218540"/>
                  </a:lnTo>
                  <a:close/>
                </a:path>
              </a:pathLst>
            </a:custGeom>
            <a:solidFill>
              <a:srgbClr val="0F9ED5"/>
            </a:solidFill>
          </p:spPr>
          <p:txBody>
            <a:bodyPr/>
            <a:lstStyle/>
            <a:p>
              <a:endParaRPr lang="en-US"/>
            </a:p>
          </p:txBody>
        </p:sp>
        <p:sp>
          <p:nvSpPr>
            <p:cNvPr id="47" name="TextBox 47"/>
            <p:cNvSpPr txBox="1"/>
            <p:nvPr/>
          </p:nvSpPr>
          <p:spPr>
            <a:xfrm>
              <a:off x="0" y="0"/>
              <a:ext cx="224524" cy="218540"/>
            </a:xfrm>
            <a:prstGeom prst="rect">
              <a:avLst/>
            </a:prstGeom>
          </p:spPr>
          <p:txBody>
            <a:bodyPr lIns="50800" tIns="50800" rIns="50800" bIns="50800" rtlCol="0" anchor="ctr"/>
            <a:lstStyle/>
            <a:p>
              <a:pPr algn="ctr">
                <a:lnSpc>
                  <a:spcPts val="2160"/>
                </a:lnSpc>
              </a:pPr>
              <a:endParaRPr/>
            </a:p>
          </p:txBody>
        </p:sp>
      </p:grpSp>
      <p:grpSp>
        <p:nvGrpSpPr>
          <p:cNvPr id="48" name="Group 48"/>
          <p:cNvGrpSpPr/>
          <p:nvPr/>
        </p:nvGrpSpPr>
        <p:grpSpPr>
          <a:xfrm>
            <a:off x="359648" y="7417932"/>
            <a:ext cx="852490" cy="829771"/>
            <a:chOff x="0" y="0"/>
            <a:chExt cx="224524" cy="218540"/>
          </a:xfrm>
        </p:grpSpPr>
        <p:sp>
          <p:nvSpPr>
            <p:cNvPr id="49" name="Freeform 49"/>
            <p:cNvSpPr/>
            <p:nvPr/>
          </p:nvSpPr>
          <p:spPr>
            <a:xfrm>
              <a:off x="0" y="0"/>
              <a:ext cx="224524" cy="218540"/>
            </a:xfrm>
            <a:custGeom>
              <a:avLst/>
              <a:gdLst/>
              <a:ahLst/>
              <a:cxnLst/>
              <a:rect l="l" t="t" r="r" b="b"/>
              <a:pathLst>
                <a:path w="224524" h="218540">
                  <a:moveTo>
                    <a:pt x="0" y="0"/>
                  </a:moveTo>
                  <a:lnTo>
                    <a:pt x="224524" y="0"/>
                  </a:lnTo>
                  <a:lnTo>
                    <a:pt x="224524" y="218540"/>
                  </a:lnTo>
                  <a:lnTo>
                    <a:pt x="0" y="218540"/>
                  </a:lnTo>
                  <a:close/>
                </a:path>
              </a:pathLst>
            </a:custGeom>
            <a:solidFill>
              <a:srgbClr val="FFDE59"/>
            </a:solidFill>
          </p:spPr>
          <p:txBody>
            <a:bodyPr/>
            <a:lstStyle/>
            <a:p>
              <a:endParaRPr lang="en-US"/>
            </a:p>
          </p:txBody>
        </p:sp>
        <p:sp>
          <p:nvSpPr>
            <p:cNvPr id="50" name="TextBox 50"/>
            <p:cNvSpPr txBox="1"/>
            <p:nvPr/>
          </p:nvSpPr>
          <p:spPr>
            <a:xfrm>
              <a:off x="0" y="0"/>
              <a:ext cx="224524" cy="218540"/>
            </a:xfrm>
            <a:prstGeom prst="rect">
              <a:avLst/>
            </a:prstGeom>
          </p:spPr>
          <p:txBody>
            <a:bodyPr lIns="50800" tIns="50800" rIns="50800" bIns="50800" rtlCol="0" anchor="ctr"/>
            <a:lstStyle/>
            <a:p>
              <a:pPr algn="ctr">
                <a:lnSpc>
                  <a:spcPts val="2160"/>
                </a:lnSpc>
              </a:pPr>
              <a:endParaRPr/>
            </a:p>
          </p:txBody>
        </p:sp>
      </p:grpSp>
      <p:sp>
        <p:nvSpPr>
          <p:cNvPr id="51" name="Freeform 51"/>
          <p:cNvSpPr/>
          <p:nvPr/>
        </p:nvSpPr>
        <p:spPr>
          <a:xfrm>
            <a:off x="620623" y="4948956"/>
            <a:ext cx="4562309" cy="3085049"/>
          </a:xfrm>
          <a:custGeom>
            <a:avLst/>
            <a:gdLst/>
            <a:ahLst/>
            <a:cxnLst/>
            <a:rect l="l" t="t" r="r" b="b"/>
            <a:pathLst>
              <a:path w="4562309" h="3085049">
                <a:moveTo>
                  <a:pt x="0" y="0"/>
                </a:moveTo>
                <a:lnTo>
                  <a:pt x="4562310" y="0"/>
                </a:lnTo>
                <a:lnTo>
                  <a:pt x="4562310" y="3085049"/>
                </a:lnTo>
                <a:lnTo>
                  <a:pt x="0" y="3085049"/>
                </a:lnTo>
                <a:lnTo>
                  <a:pt x="0" y="0"/>
                </a:lnTo>
                <a:close/>
              </a:path>
            </a:pathLst>
          </a:custGeom>
          <a:blipFill>
            <a:blip r:embed="rId4"/>
            <a:stretch>
              <a:fillRect l="-10267" r="-9928"/>
            </a:stretch>
          </a:blipFill>
        </p:spPr>
        <p:txBody>
          <a:bodyPr/>
          <a:lstStyle/>
          <a:p>
            <a:endParaRPr lang="en-US"/>
          </a:p>
        </p:txBody>
      </p:sp>
      <p:sp>
        <p:nvSpPr>
          <p:cNvPr id="52" name="Freeform 52"/>
          <p:cNvSpPr/>
          <p:nvPr/>
        </p:nvSpPr>
        <p:spPr>
          <a:xfrm>
            <a:off x="-257469" y="-143576"/>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767676"/>
                </a:solidFill>
                <a:latin typeface="Arimo"/>
                <a:ea typeface="Arimo"/>
                <a:cs typeface="Arimo"/>
                <a:sym typeface="Arimo"/>
              </a:rPr>
              <a:t>edarah.net  </a:t>
            </a:r>
            <a:r>
              <a:rPr lang="ar-EG" sz="1800">
                <a:solidFill>
                  <a:srgbClr val="767676"/>
                </a:solidFill>
                <a:latin typeface="Arimo"/>
                <a:ea typeface="Arimo"/>
                <a:cs typeface="Arimo"/>
                <a:sym typeface="Arimo"/>
                <a:rtl/>
              </a:rPr>
              <a:t>الابتكار - الشميمري</a:t>
            </a:r>
            <a:r>
              <a:rPr lang="en-US" sz="1800">
                <a:solidFill>
                  <a:srgbClr val="767676"/>
                </a:solidFill>
                <a:latin typeface="Arimo"/>
                <a:ea typeface="Arimo"/>
                <a:cs typeface="Arimo"/>
                <a:sym typeface="Arimo"/>
              </a:rPr>
              <a:t> </a:t>
            </a:r>
          </a:p>
        </p:txBody>
      </p:sp>
      <p:sp>
        <p:nvSpPr>
          <p:cNvPr id="3" name="TextBox 3"/>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767676"/>
                </a:solidFill>
                <a:latin typeface="Arimo"/>
                <a:ea typeface="Arimo"/>
                <a:cs typeface="Arimo"/>
                <a:sym typeface="Arimo"/>
              </a:rPr>
              <a:t>15</a:t>
            </a:r>
          </a:p>
        </p:txBody>
      </p:sp>
      <p:grpSp>
        <p:nvGrpSpPr>
          <p:cNvPr id="4" name="Group 4"/>
          <p:cNvGrpSpPr/>
          <p:nvPr/>
        </p:nvGrpSpPr>
        <p:grpSpPr>
          <a:xfrm>
            <a:off x="1346557" y="3645391"/>
            <a:ext cx="15594886" cy="824947"/>
            <a:chOff x="0" y="0"/>
            <a:chExt cx="4107295" cy="217270"/>
          </a:xfrm>
        </p:grpSpPr>
        <p:sp>
          <p:nvSpPr>
            <p:cNvPr id="5" name="Freeform 5"/>
            <p:cNvSpPr/>
            <p:nvPr/>
          </p:nvSpPr>
          <p:spPr>
            <a:xfrm>
              <a:off x="0" y="0"/>
              <a:ext cx="4107295" cy="217270"/>
            </a:xfrm>
            <a:custGeom>
              <a:avLst/>
              <a:gdLst/>
              <a:ahLst/>
              <a:cxnLst/>
              <a:rect l="l" t="t" r="r" b="b"/>
              <a:pathLst>
                <a:path w="4107295" h="217270">
                  <a:moveTo>
                    <a:pt x="5957" y="0"/>
                  </a:moveTo>
                  <a:lnTo>
                    <a:pt x="4101338" y="0"/>
                  </a:lnTo>
                  <a:cubicBezTo>
                    <a:pt x="4102918" y="0"/>
                    <a:pt x="4104433" y="628"/>
                    <a:pt x="4105550" y="1745"/>
                  </a:cubicBezTo>
                  <a:cubicBezTo>
                    <a:pt x="4106668" y="2862"/>
                    <a:pt x="4107295" y="4377"/>
                    <a:pt x="4107295" y="5957"/>
                  </a:cubicBezTo>
                  <a:lnTo>
                    <a:pt x="4107295" y="211313"/>
                  </a:lnTo>
                  <a:cubicBezTo>
                    <a:pt x="4107295" y="214603"/>
                    <a:pt x="4104628" y="217270"/>
                    <a:pt x="4101338" y="217270"/>
                  </a:cubicBezTo>
                  <a:lnTo>
                    <a:pt x="5957" y="217270"/>
                  </a:lnTo>
                  <a:cubicBezTo>
                    <a:pt x="2667" y="217270"/>
                    <a:pt x="0" y="214603"/>
                    <a:pt x="0" y="211313"/>
                  </a:cubicBezTo>
                  <a:lnTo>
                    <a:pt x="0" y="5957"/>
                  </a:lnTo>
                  <a:cubicBezTo>
                    <a:pt x="0" y="2667"/>
                    <a:pt x="2667" y="0"/>
                    <a:pt x="5957" y="0"/>
                  </a:cubicBezTo>
                  <a:close/>
                </a:path>
              </a:pathLst>
            </a:custGeom>
            <a:solidFill>
              <a:srgbClr val="FFDE59"/>
            </a:solidFill>
          </p:spPr>
          <p:txBody>
            <a:bodyPr/>
            <a:lstStyle/>
            <a:p>
              <a:endParaRPr lang="en-US"/>
            </a:p>
          </p:txBody>
        </p:sp>
        <p:sp>
          <p:nvSpPr>
            <p:cNvPr id="6" name="TextBox 6"/>
            <p:cNvSpPr txBox="1"/>
            <p:nvPr/>
          </p:nvSpPr>
          <p:spPr>
            <a:xfrm>
              <a:off x="0" y="-19050"/>
              <a:ext cx="4107295" cy="236320"/>
            </a:xfrm>
            <a:prstGeom prst="rect">
              <a:avLst/>
            </a:prstGeom>
          </p:spPr>
          <p:txBody>
            <a:bodyPr lIns="50800" tIns="50800" rIns="50800" bIns="50800" rtlCol="0" anchor="ctr"/>
            <a:lstStyle/>
            <a:p>
              <a:pPr algn="ctr">
                <a:lnSpc>
                  <a:spcPts val="2160"/>
                </a:lnSpc>
              </a:pPr>
              <a:endParaRPr/>
            </a:p>
          </p:txBody>
        </p:sp>
      </p:grpSp>
      <p:grpSp>
        <p:nvGrpSpPr>
          <p:cNvPr id="7" name="Group 7"/>
          <p:cNvGrpSpPr/>
          <p:nvPr/>
        </p:nvGrpSpPr>
        <p:grpSpPr>
          <a:xfrm>
            <a:off x="1346557" y="4584526"/>
            <a:ext cx="15594886" cy="600924"/>
            <a:chOff x="0" y="0"/>
            <a:chExt cx="4107295" cy="158268"/>
          </a:xfrm>
        </p:grpSpPr>
        <p:sp>
          <p:nvSpPr>
            <p:cNvPr id="8" name="Freeform 8"/>
            <p:cNvSpPr/>
            <p:nvPr/>
          </p:nvSpPr>
          <p:spPr>
            <a:xfrm>
              <a:off x="0" y="0"/>
              <a:ext cx="4107295" cy="158268"/>
            </a:xfrm>
            <a:custGeom>
              <a:avLst/>
              <a:gdLst/>
              <a:ahLst/>
              <a:cxnLst/>
              <a:rect l="l" t="t" r="r" b="b"/>
              <a:pathLst>
                <a:path w="4107295" h="158268">
                  <a:moveTo>
                    <a:pt x="5957" y="0"/>
                  </a:moveTo>
                  <a:lnTo>
                    <a:pt x="4101338" y="0"/>
                  </a:lnTo>
                  <a:cubicBezTo>
                    <a:pt x="4102918" y="0"/>
                    <a:pt x="4104433" y="628"/>
                    <a:pt x="4105550" y="1745"/>
                  </a:cubicBezTo>
                  <a:cubicBezTo>
                    <a:pt x="4106668" y="2862"/>
                    <a:pt x="4107295" y="4377"/>
                    <a:pt x="4107295" y="5957"/>
                  </a:cubicBezTo>
                  <a:lnTo>
                    <a:pt x="4107295" y="152311"/>
                  </a:lnTo>
                  <a:cubicBezTo>
                    <a:pt x="4107295" y="155601"/>
                    <a:pt x="4104628" y="158268"/>
                    <a:pt x="4101338" y="158268"/>
                  </a:cubicBezTo>
                  <a:lnTo>
                    <a:pt x="5957" y="158268"/>
                  </a:lnTo>
                  <a:cubicBezTo>
                    <a:pt x="2667" y="158268"/>
                    <a:pt x="0" y="155601"/>
                    <a:pt x="0" y="152311"/>
                  </a:cubicBezTo>
                  <a:lnTo>
                    <a:pt x="0" y="5957"/>
                  </a:lnTo>
                  <a:cubicBezTo>
                    <a:pt x="0" y="2667"/>
                    <a:pt x="2667" y="0"/>
                    <a:pt x="5957" y="0"/>
                  </a:cubicBezTo>
                  <a:close/>
                </a:path>
              </a:pathLst>
            </a:custGeom>
            <a:solidFill>
              <a:srgbClr val="FFDE59"/>
            </a:solidFill>
          </p:spPr>
          <p:txBody>
            <a:bodyPr/>
            <a:lstStyle/>
            <a:p>
              <a:endParaRPr lang="en-US"/>
            </a:p>
          </p:txBody>
        </p:sp>
        <p:sp>
          <p:nvSpPr>
            <p:cNvPr id="9" name="TextBox 9"/>
            <p:cNvSpPr txBox="1"/>
            <p:nvPr/>
          </p:nvSpPr>
          <p:spPr>
            <a:xfrm>
              <a:off x="0" y="-19050"/>
              <a:ext cx="4107295" cy="177318"/>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1346557" y="5299749"/>
            <a:ext cx="15594886" cy="824947"/>
            <a:chOff x="0" y="0"/>
            <a:chExt cx="4107295" cy="217270"/>
          </a:xfrm>
        </p:grpSpPr>
        <p:sp>
          <p:nvSpPr>
            <p:cNvPr id="11" name="Freeform 11"/>
            <p:cNvSpPr/>
            <p:nvPr/>
          </p:nvSpPr>
          <p:spPr>
            <a:xfrm>
              <a:off x="0" y="0"/>
              <a:ext cx="4107295" cy="217270"/>
            </a:xfrm>
            <a:custGeom>
              <a:avLst/>
              <a:gdLst/>
              <a:ahLst/>
              <a:cxnLst/>
              <a:rect l="l" t="t" r="r" b="b"/>
              <a:pathLst>
                <a:path w="4107295" h="217270">
                  <a:moveTo>
                    <a:pt x="5957" y="0"/>
                  </a:moveTo>
                  <a:lnTo>
                    <a:pt x="4101338" y="0"/>
                  </a:lnTo>
                  <a:cubicBezTo>
                    <a:pt x="4102918" y="0"/>
                    <a:pt x="4104433" y="628"/>
                    <a:pt x="4105550" y="1745"/>
                  </a:cubicBezTo>
                  <a:cubicBezTo>
                    <a:pt x="4106668" y="2862"/>
                    <a:pt x="4107295" y="4377"/>
                    <a:pt x="4107295" y="5957"/>
                  </a:cubicBezTo>
                  <a:lnTo>
                    <a:pt x="4107295" y="211313"/>
                  </a:lnTo>
                  <a:cubicBezTo>
                    <a:pt x="4107295" y="214603"/>
                    <a:pt x="4104628" y="217270"/>
                    <a:pt x="4101338" y="217270"/>
                  </a:cubicBezTo>
                  <a:lnTo>
                    <a:pt x="5957" y="217270"/>
                  </a:lnTo>
                  <a:cubicBezTo>
                    <a:pt x="2667" y="217270"/>
                    <a:pt x="0" y="214603"/>
                    <a:pt x="0" y="211313"/>
                  </a:cubicBezTo>
                  <a:lnTo>
                    <a:pt x="0" y="5957"/>
                  </a:lnTo>
                  <a:cubicBezTo>
                    <a:pt x="0" y="2667"/>
                    <a:pt x="2667" y="0"/>
                    <a:pt x="5957" y="0"/>
                  </a:cubicBezTo>
                  <a:close/>
                </a:path>
              </a:pathLst>
            </a:custGeom>
            <a:solidFill>
              <a:srgbClr val="FFDE59"/>
            </a:solidFill>
          </p:spPr>
          <p:txBody>
            <a:bodyPr/>
            <a:lstStyle/>
            <a:p>
              <a:endParaRPr lang="en-US"/>
            </a:p>
          </p:txBody>
        </p:sp>
        <p:sp>
          <p:nvSpPr>
            <p:cNvPr id="12" name="TextBox 12"/>
            <p:cNvSpPr txBox="1"/>
            <p:nvPr/>
          </p:nvSpPr>
          <p:spPr>
            <a:xfrm>
              <a:off x="0" y="-19050"/>
              <a:ext cx="4107295" cy="236320"/>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346557" y="6238996"/>
            <a:ext cx="15594886" cy="824947"/>
            <a:chOff x="0" y="0"/>
            <a:chExt cx="4107295" cy="217270"/>
          </a:xfrm>
        </p:grpSpPr>
        <p:sp>
          <p:nvSpPr>
            <p:cNvPr id="14" name="Freeform 14"/>
            <p:cNvSpPr/>
            <p:nvPr/>
          </p:nvSpPr>
          <p:spPr>
            <a:xfrm>
              <a:off x="0" y="0"/>
              <a:ext cx="4107295" cy="217270"/>
            </a:xfrm>
            <a:custGeom>
              <a:avLst/>
              <a:gdLst/>
              <a:ahLst/>
              <a:cxnLst/>
              <a:rect l="l" t="t" r="r" b="b"/>
              <a:pathLst>
                <a:path w="4107295" h="217270">
                  <a:moveTo>
                    <a:pt x="5957" y="0"/>
                  </a:moveTo>
                  <a:lnTo>
                    <a:pt x="4101338" y="0"/>
                  </a:lnTo>
                  <a:cubicBezTo>
                    <a:pt x="4102918" y="0"/>
                    <a:pt x="4104433" y="628"/>
                    <a:pt x="4105550" y="1745"/>
                  </a:cubicBezTo>
                  <a:cubicBezTo>
                    <a:pt x="4106668" y="2862"/>
                    <a:pt x="4107295" y="4377"/>
                    <a:pt x="4107295" y="5957"/>
                  </a:cubicBezTo>
                  <a:lnTo>
                    <a:pt x="4107295" y="211313"/>
                  </a:lnTo>
                  <a:cubicBezTo>
                    <a:pt x="4107295" y="214603"/>
                    <a:pt x="4104628" y="217270"/>
                    <a:pt x="4101338" y="217270"/>
                  </a:cubicBezTo>
                  <a:lnTo>
                    <a:pt x="5957" y="217270"/>
                  </a:lnTo>
                  <a:cubicBezTo>
                    <a:pt x="2667" y="217270"/>
                    <a:pt x="0" y="214603"/>
                    <a:pt x="0" y="211313"/>
                  </a:cubicBezTo>
                  <a:lnTo>
                    <a:pt x="0" y="5957"/>
                  </a:lnTo>
                  <a:cubicBezTo>
                    <a:pt x="0" y="2667"/>
                    <a:pt x="2667" y="0"/>
                    <a:pt x="5957" y="0"/>
                  </a:cubicBezTo>
                  <a:close/>
                </a:path>
              </a:pathLst>
            </a:custGeom>
            <a:solidFill>
              <a:srgbClr val="FFDE59"/>
            </a:solidFill>
          </p:spPr>
          <p:txBody>
            <a:bodyPr/>
            <a:lstStyle/>
            <a:p>
              <a:endParaRPr lang="en-US"/>
            </a:p>
          </p:txBody>
        </p:sp>
        <p:sp>
          <p:nvSpPr>
            <p:cNvPr id="15" name="TextBox 15"/>
            <p:cNvSpPr txBox="1"/>
            <p:nvPr/>
          </p:nvSpPr>
          <p:spPr>
            <a:xfrm>
              <a:off x="0" y="-19050"/>
              <a:ext cx="4107295" cy="236320"/>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1346557" y="7178244"/>
            <a:ext cx="15594886" cy="824947"/>
            <a:chOff x="0" y="0"/>
            <a:chExt cx="4107295" cy="217270"/>
          </a:xfrm>
        </p:grpSpPr>
        <p:sp>
          <p:nvSpPr>
            <p:cNvPr id="17" name="Freeform 17"/>
            <p:cNvSpPr/>
            <p:nvPr/>
          </p:nvSpPr>
          <p:spPr>
            <a:xfrm>
              <a:off x="0" y="0"/>
              <a:ext cx="4107295" cy="217270"/>
            </a:xfrm>
            <a:custGeom>
              <a:avLst/>
              <a:gdLst/>
              <a:ahLst/>
              <a:cxnLst/>
              <a:rect l="l" t="t" r="r" b="b"/>
              <a:pathLst>
                <a:path w="4107295" h="217270">
                  <a:moveTo>
                    <a:pt x="5957" y="0"/>
                  </a:moveTo>
                  <a:lnTo>
                    <a:pt x="4101338" y="0"/>
                  </a:lnTo>
                  <a:cubicBezTo>
                    <a:pt x="4102918" y="0"/>
                    <a:pt x="4104433" y="628"/>
                    <a:pt x="4105550" y="1745"/>
                  </a:cubicBezTo>
                  <a:cubicBezTo>
                    <a:pt x="4106668" y="2862"/>
                    <a:pt x="4107295" y="4377"/>
                    <a:pt x="4107295" y="5957"/>
                  </a:cubicBezTo>
                  <a:lnTo>
                    <a:pt x="4107295" y="211313"/>
                  </a:lnTo>
                  <a:cubicBezTo>
                    <a:pt x="4107295" y="214603"/>
                    <a:pt x="4104628" y="217270"/>
                    <a:pt x="4101338" y="217270"/>
                  </a:cubicBezTo>
                  <a:lnTo>
                    <a:pt x="5957" y="217270"/>
                  </a:lnTo>
                  <a:cubicBezTo>
                    <a:pt x="2667" y="217270"/>
                    <a:pt x="0" y="214603"/>
                    <a:pt x="0" y="211313"/>
                  </a:cubicBezTo>
                  <a:lnTo>
                    <a:pt x="0" y="5957"/>
                  </a:lnTo>
                  <a:cubicBezTo>
                    <a:pt x="0" y="2667"/>
                    <a:pt x="2667" y="0"/>
                    <a:pt x="5957" y="0"/>
                  </a:cubicBezTo>
                  <a:close/>
                </a:path>
              </a:pathLst>
            </a:custGeom>
            <a:solidFill>
              <a:srgbClr val="FFDE59"/>
            </a:solidFill>
          </p:spPr>
          <p:txBody>
            <a:bodyPr/>
            <a:lstStyle/>
            <a:p>
              <a:endParaRPr lang="en-US"/>
            </a:p>
          </p:txBody>
        </p:sp>
        <p:sp>
          <p:nvSpPr>
            <p:cNvPr id="18" name="TextBox 18"/>
            <p:cNvSpPr txBox="1"/>
            <p:nvPr/>
          </p:nvSpPr>
          <p:spPr>
            <a:xfrm>
              <a:off x="0" y="-19050"/>
              <a:ext cx="4107295" cy="236320"/>
            </a:xfrm>
            <a:prstGeom prst="rect">
              <a:avLst/>
            </a:prstGeom>
          </p:spPr>
          <p:txBody>
            <a:bodyPr lIns="50800" tIns="50800" rIns="50800" bIns="50800" rtlCol="0" anchor="ctr"/>
            <a:lstStyle/>
            <a:p>
              <a:pPr algn="ctr">
                <a:lnSpc>
                  <a:spcPts val="2160"/>
                </a:lnSpc>
              </a:pPr>
              <a:endParaRPr/>
            </a:p>
          </p:txBody>
        </p:sp>
      </p:grpSp>
      <p:graphicFrame>
        <p:nvGraphicFramePr>
          <p:cNvPr id="19" name="Table 19"/>
          <p:cNvGraphicFramePr>
            <a:graphicFrameLocks noGrp="1"/>
          </p:cNvGraphicFramePr>
          <p:nvPr/>
        </p:nvGraphicFramePr>
        <p:xfrm>
          <a:off x="1346557" y="2773760"/>
          <a:ext cx="15594885" cy="5303704"/>
        </p:xfrm>
        <a:graphic>
          <a:graphicData uri="http://schemas.openxmlformats.org/drawingml/2006/table">
            <a:tbl>
              <a:tblPr/>
              <a:tblGrid>
                <a:gridCol w="6329671">
                  <a:extLst>
                    <a:ext uri="{9D8B030D-6E8A-4147-A177-3AD203B41FA5}">
                      <a16:colId xmlns:a16="http://schemas.microsoft.com/office/drawing/2014/main" val="20000"/>
                    </a:ext>
                  </a:extLst>
                </a:gridCol>
                <a:gridCol w="4972237">
                  <a:extLst>
                    <a:ext uri="{9D8B030D-6E8A-4147-A177-3AD203B41FA5}">
                      <a16:colId xmlns:a16="http://schemas.microsoft.com/office/drawing/2014/main" val="20001"/>
                    </a:ext>
                  </a:extLst>
                </a:gridCol>
                <a:gridCol w="4292977">
                  <a:extLst>
                    <a:ext uri="{9D8B030D-6E8A-4147-A177-3AD203B41FA5}">
                      <a16:colId xmlns:a16="http://schemas.microsoft.com/office/drawing/2014/main" val="20002"/>
                    </a:ext>
                  </a:extLst>
                </a:gridCol>
              </a:tblGrid>
              <a:tr h="819886">
                <a:tc>
                  <a:txBody>
                    <a:bodyPr/>
                    <a:lstStyle/>
                    <a:p>
                      <a:pPr algn="ctr" rtl="1">
                        <a:lnSpc>
                          <a:spcPts val="5040"/>
                        </a:lnSpc>
                        <a:defRPr/>
                      </a:pPr>
                      <a:r>
                        <a:rPr lang="ar-EG" sz="3600">
                          <a:solidFill>
                            <a:srgbClr val="231F20"/>
                          </a:solidFill>
                          <a:latin typeface="Almarai Bold"/>
                          <a:ea typeface="Almarai Bold"/>
                          <a:cs typeface="Almarai Bold"/>
                          <a:sym typeface="Almarai Bold"/>
                          <a:rtl/>
                        </a:rPr>
                        <a:t>الابتكار الجذري</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rtl="1">
                        <a:lnSpc>
                          <a:spcPts val="5040"/>
                        </a:lnSpc>
                        <a:defRPr/>
                      </a:pPr>
                      <a:r>
                        <a:rPr lang="ar-EG" sz="3600">
                          <a:solidFill>
                            <a:srgbClr val="231F20"/>
                          </a:solidFill>
                          <a:latin typeface="Almarai Bold"/>
                          <a:ea typeface="Almarai Bold"/>
                          <a:cs typeface="Almarai Bold"/>
                          <a:sym typeface="Almarai Bold"/>
                          <a:rtl/>
                        </a:rPr>
                        <a:t>الابتكار التدريجي</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rtl="1">
                        <a:lnSpc>
                          <a:spcPts val="4900"/>
                        </a:lnSpc>
                        <a:defRPr/>
                      </a:pPr>
                      <a:r>
                        <a:rPr lang="ar-EG" sz="3500">
                          <a:solidFill>
                            <a:srgbClr val="231F20"/>
                          </a:solidFill>
                          <a:latin typeface="Almarai Bold"/>
                          <a:ea typeface="Almarai Bold"/>
                          <a:cs typeface="Almarai Bold"/>
                          <a:sym typeface="Almarai Bold"/>
                          <a:rtl/>
                        </a:rPr>
                        <a:t>الملامح</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extLst>
                  <a:ext uri="{0D108BD9-81ED-4DB2-BD59-A6C34878D82A}">
                    <a16:rowId xmlns:a16="http://schemas.microsoft.com/office/drawing/2014/main" val="10000"/>
                  </a:ext>
                </a:extLst>
              </a:tr>
              <a:tr h="943823">
                <a:tc>
                  <a:txBody>
                    <a:bodyPr/>
                    <a:lstStyle/>
                    <a:p>
                      <a:pPr algn="ctr" rtl="1">
                        <a:lnSpc>
                          <a:spcPts val="3219"/>
                        </a:lnSpc>
                        <a:defRPr/>
                      </a:pPr>
                      <a:r>
                        <a:rPr lang="ar-EG" sz="2299">
                          <a:solidFill>
                            <a:srgbClr val="000000"/>
                          </a:solidFill>
                          <a:latin typeface="Almarai Bold"/>
                          <a:ea typeface="Almarai Bold"/>
                          <a:cs typeface="Almarai Bold"/>
                          <a:sym typeface="Almarai Bold"/>
                          <a:rtl/>
                        </a:rPr>
                        <a:t>ضخم (مثل منتج جديد تمامًا)</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19"/>
                        </a:lnSpc>
                        <a:defRPr/>
                      </a:pPr>
                      <a:r>
                        <a:rPr lang="ar-EG" sz="2299">
                          <a:solidFill>
                            <a:srgbClr val="000000"/>
                          </a:solidFill>
                          <a:latin typeface="Almarai Bold"/>
                          <a:ea typeface="Almarai Bold"/>
                          <a:cs typeface="Almarai Bold"/>
                          <a:sym typeface="Almarai Bold"/>
                          <a:rtl/>
                        </a:rPr>
                        <a:t>محدود (تحسينات محدودة في مواصفات منتج أو عملية)</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مقدار الجدة </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1"/>
                  </a:ext>
                </a:extLst>
              </a:tr>
              <a:tr h="727788">
                <a:tc>
                  <a:txBody>
                    <a:bodyPr/>
                    <a:lstStyle/>
                    <a:p>
                      <a:pPr algn="ctr" rtl="1">
                        <a:lnSpc>
                          <a:spcPts val="3219"/>
                        </a:lnSpc>
                        <a:defRPr/>
                      </a:pPr>
                      <a:r>
                        <a:rPr lang="ar-EG" sz="2299">
                          <a:solidFill>
                            <a:srgbClr val="000000"/>
                          </a:solidFill>
                          <a:latin typeface="Almarai Bold"/>
                          <a:ea typeface="Almarai Bold"/>
                          <a:cs typeface="Almarai Bold"/>
                          <a:sym typeface="Almarai Bold"/>
                          <a:rtl/>
                        </a:rPr>
                        <a:t>طريقه تفكير غير مسبوقة لحل المشكلة</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19"/>
                        </a:lnSpc>
                        <a:defRPr/>
                      </a:pPr>
                      <a:r>
                        <a:rPr lang="ar-EG" sz="2299">
                          <a:solidFill>
                            <a:srgbClr val="000000"/>
                          </a:solidFill>
                          <a:latin typeface="Almarai Bold"/>
                          <a:ea typeface="Almarai Bold"/>
                          <a:cs typeface="Almarai Bold"/>
                          <a:sym typeface="Almarai Bold"/>
                          <a:rtl/>
                        </a:rPr>
                        <a:t>حل المشكلة في إطار التفكير السائد</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التوجه العام</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2"/>
                  </a:ext>
                </a:extLst>
              </a:tr>
              <a:tr h="943823">
                <a:tc>
                  <a:txBody>
                    <a:bodyPr/>
                    <a:lstStyle/>
                    <a:p>
                      <a:pPr algn="ctr" rtl="1">
                        <a:lnSpc>
                          <a:spcPts val="3219"/>
                        </a:lnSpc>
                        <a:defRPr/>
                      </a:pPr>
                      <a:r>
                        <a:rPr lang="ar-EG" sz="2299">
                          <a:solidFill>
                            <a:srgbClr val="000000"/>
                          </a:solidFill>
                          <a:latin typeface="Almarai Bold"/>
                          <a:ea typeface="Almarai Bold"/>
                          <a:cs typeface="Almarai Bold"/>
                          <a:sym typeface="Almarai Bold"/>
                          <a:rtl/>
                        </a:rPr>
                        <a:t>متنوعة مع استخدام أدوات ذهنية من نظم ومن عمليات متعددة</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19"/>
                        </a:lnSpc>
                        <a:defRPr/>
                      </a:pPr>
                      <a:r>
                        <a:rPr lang="ar-EG" sz="2299">
                          <a:solidFill>
                            <a:srgbClr val="000000"/>
                          </a:solidFill>
                          <a:latin typeface="Almarai Bold"/>
                          <a:ea typeface="Almarai Bold"/>
                          <a:cs typeface="Almarai Bold"/>
                          <a:sym typeface="Almarai Bold"/>
                          <a:rtl/>
                        </a:rPr>
                        <a:t>نوعية ومتخصصة</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طبيعة المعرفة المستخدمة</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3"/>
                  </a:ext>
                </a:extLst>
              </a:tr>
              <a:tr h="934192">
                <a:tc>
                  <a:txBody>
                    <a:bodyPr/>
                    <a:lstStyle/>
                    <a:p>
                      <a:pPr algn="ctr" rtl="1">
                        <a:lnSpc>
                          <a:spcPts val="3219"/>
                        </a:lnSpc>
                        <a:defRPr/>
                      </a:pPr>
                      <a:r>
                        <a:rPr lang="ar-EG" sz="2299">
                          <a:solidFill>
                            <a:srgbClr val="000000"/>
                          </a:solidFill>
                          <a:latin typeface="Almarai Bold"/>
                          <a:ea typeface="Almarai Bold"/>
                          <a:cs typeface="Almarai Bold"/>
                          <a:sym typeface="Almarai Bold"/>
                          <a:rtl/>
                        </a:rPr>
                        <a:t>الأفراد أصحاب التفكير الإبداعي</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19"/>
                        </a:lnSpc>
                        <a:defRPr/>
                      </a:pPr>
                      <a:r>
                        <a:rPr lang="ar-EG" sz="2299">
                          <a:solidFill>
                            <a:srgbClr val="000000"/>
                          </a:solidFill>
                          <a:latin typeface="Almarai Bold"/>
                          <a:ea typeface="Almarai Bold"/>
                          <a:cs typeface="Almarai Bold"/>
                          <a:sym typeface="Almarai Bold"/>
                          <a:rtl/>
                        </a:rPr>
                        <a:t>الذين يعانون مباشرة من المشكلة</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القائمون بالابتكار</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4"/>
                  </a:ext>
                </a:extLst>
              </a:tr>
              <a:tr h="934192">
                <a:tc>
                  <a:txBody>
                    <a:bodyPr/>
                    <a:lstStyle/>
                    <a:p>
                      <a:pPr algn="ctr" rtl="1">
                        <a:lnSpc>
                          <a:spcPts val="3219"/>
                        </a:lnSpc>
                        <a:defRPr/>
                      </a:pPr>
                      <a:r>
                        <a:rPr lang="ar-EG" sz="2299">
                          <a:solidFill>
                            <a:srgbClr val="000000"/>
                          </a:solidFill>
                          <a:latin typeface="Almarai Bold"/>
                          <a:ea typeface="Almarai Bold"/>
                          <a:cs typeface="Almarai Bold"/>
                          <a:sym typeface="Almarai Bold"/>
                          <a:rtl/>
                        </a:rPr>
                        <a:t>حديثة النشأة أو جهات خارجية</a:t>
                      </a:r>
                      <a:endParaRPr lang="en-US" sz="1100"/>
                    </a:p>
                  </a:txBody>
                  <a:tcPr marL="0" marR="0" marT="0" marB="0" anchor="ctr">
                    <a:lnL w="0" cap="flat" cmpd="sng" algn="ctr">
                      <a:solidFill>
                        <a:srgbClr val="5E9BE5"/>
                      </a:solidFill>
                      <a:prstDash val="dash"/>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219"/>
                        </a:lnSpc>
                        <a:defRPr/>
                      </a:pPr>
                      <a:r>
                        <a:rPr lang="ar-EG" sz="2299">
                          <a:solidFill>
                            <a:srgbClr val="000000"/>
                          </a:solidFill>
                          <a:latin typeface="Almarai Bold"/>
                          <a:ea typeface="Almarai Bold"/>
                          <a:cs typeface="Almarai Bold"/>
                          <a:sym typeface="Almarai Bold"/>
                          <a:rtl/>
                        </a:rPr>
                        <a:t>قائمة منذ فترة طويلة</a:t>
                      </a:r>
                      <a:endParaRPr lang="en-US" sz="1100"/>
                    </a:p>
                  </a:txBody>
                  <a:tcPr marL="0" marR="0" marT="0" marB="0" anchor="ctr">
                    <a:lnL w="9525"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الشركات مصدر الابتكار</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 name="Freeform 20"/>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TextBox 21"/>
          <p:cNvSpPr txBox="1"/>
          <p:nvPr/>
        </p:nvSpPr>
        <p:spPr>
          <a:xfrm>
            <a:off x="10295517" y="722395"/>
            <a:ext cx="5927753" cy="1054093"/>
          </a:xfrm>
          <a:prstGeom prst="rect">
            <a:avLst/>
          </a:prstGeom>
        </p:spPr>
        <p:txBody>
          <a:bodyPr lIns="0" tIns="0" rIns="0" bIns="0" rtlCol="0" anchor="t">
            <a:spAutoFit/>
          </a:bodyPr>
          <a:lstStyle/>
          <a:p>
            <a:pPr marL="0" lvl="0" indent="0" algn="ctr" rtl="1">
              <a:lnSpc>
                <a:spcPts val="4089"/>
              </a:lnSpc>
              <a:spcBef>
                <a:spcPct val="0"/>
              </a:spcBef>
            </a:pPr>
            <a:r>
              <a:rPr lang="ar-EG" sz="3184" u="none" strike="noStrike" spc="-14">
                <a:solidFill>
                  <a:srgbClr val="095277"/>
                </a:solidFill>
                <a:latin typeface="Almarai Bold"/>
                <a:ea typeface="Almarai Bold"/>
                <a:cs typeface="Almarai Bold"/>
                <a:sym typeface="Almarai Bold"/>
                <a:rtl/>
              </a:rPr>
              <a:t>مقارنة بين خصائص الابتكار التدريجي والابتكار الجذري </a:t>
            </a:r>
          </a:p>
        </p:txBody>
      </p:sp>
      <p:sp>
        <p:nvSpPr>
          <p:cNvPr id="22" name="Freeform 22"/>
          <p:cNvSpPr/>
          <p:nvPr/>
        </p:nvSpPr>
        <p:spPr>
          <a:xfrm>
            <a:off x="-247944" y="-143576"/>
            <a:ext cx="2088262" cy="2803036"/>
          </a:xfrm>
          <a:custGeom>
            <a:avLst/>
            <a:gdLst/>
            <a:ahLst/>
            <a:cxnLst/>
            <a:rect l="l" t="t" r="r" b="b"/>
            <a:pathLst>
              <a:path w="2088262" h="2803036">
                <a:moveTo>
                  <a:pt x="0" y="0"/>
                </a:moveTo>
                <a:lnTo>
                  <a:pt x="2088262" y="0"/>
                </a:lnTo>
                <a:lnTo>
                  <a:pt x="2088262" y="2803036"/>
                </a:lnTo>
                <a:lnTo>
                  <a:pt x="0" y="28030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1221662" y="733030"/>
            <a:ext cx="4232671" cy="1032823"/>
          </a:xfrm>
          <a:prstGeom prst="rect">
            <a:avLst/>
          </a:prstGeom>
        </p:spPr>
        <p:txBody>
          <a:bodyPr lIns="0" tIns="0" rIns="0" bIns="0" rtlCol="0" anchor="t">
            <a:spAutoFit/>
          </a:bodyPr>
          <a:lstStyle/>
          <a:p>
            <a:pPr marL="0" lvl="0" indent="0" algn="ctr" rtl="1">
              <a:lnSpc>
                <a:spcPts val="4089"/>
              </a:lnSpc>
              <a:spcBef>
                <a:spcPct val="0"/>
              </a:spcBef>
            </a:pPr>
            <a:r>
              <a:rPr lang="ar-EG" sz="3184" u="none" strike="noStrike" spc="-12">
                <a:solidFill>
                  <a:srgbClr val="095277"/>
                </a:solidFill>
                <a:latin typeface="Almarai Bold"/>
                <a:ea typeface="Almarai Bold"/>
                <a:cs typeface="Almarai Bold"/>
                <a:sym typeface="Almarai Bold"/>
                <a:rtl/>
              </a:rPr>
              <a:t>مصادر الابتكار</a:t>
            </a:r>
          </a:p>
          <a:p>
            <a:pPr marL="0" lvl="0" indent="0" algn="ctr" rtl="1">
              <a:lnSpc>
                <a:spcPts val="4089"/>
              </a:lnSpc>
              <a:spcBef>
                <a:spcPct val="0"/>
              </a:spcBef>
            </a:pPr>
            <a:r>
              <a:rPr lang="ar-EG" sz="3184" u="none" strike="noStrike" spc="-14">
                <a:solidFill>
                  <a:srgbClr val="095277"/>
                </a:solidFill>
                <a:latin typeface="Almarai Bold"/>
                <a:ea typeface="Almarai Bold"/>
                <a:cs typeface="Almarai Bold"/>
                <a:sym typeface="Almarai Bold"/>
                <a:rtl/>
              </a:rPr>
              <a:t> </a:t>
            </a:r>
            <a:r>
              <a:rPr lang="en-US" sz="3184" u="none" strike="noStrike" spc="-14">
                <a:solidFill>
                  <a:srgbClr val="095277"/>
                </a:solidFill>
                <a:latin typeface="Almarai Bold"/>
                <a:ea typeface="Almarai Bold"/>
                <a:cs typeface="Almarai Bold"/>
                <a:sym typeface="Almarai Bold"/>
              </a:rPr>
              <a:t>Sources of Innovation</a:t>
            </a:r>
            <a:r>
              <a:rPr lang="ar-EG" sz="3184" u="none" strike="noStrike" spc="-14">
                <a:solidFill>
                  <a:srgbClr val="095277"/>
                </a:solidFill>
                <a:latin typeface="Almarai Bold"/>
                <a:ea typeface="Almarai Bold"/>
                <a:cs typeface="Almarai Bold"/>
                <a:sym typeface="Almarai Bold"/>
                <a:rtl/>
              </a:rPr>
              <a:t> </a:t>
            </a:r>
          </a:p>
        </p:txBody>
      </p:sp>
      <p:sp>
        <p:nvSpPr>
          <p:cNvPr id="4" name="TextBox 4"/>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5" name="TextBox 5"/>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16</a:t>
            </a:r>
          </a:p>
        </p:txBody>
      </p:sp>
      <p:sp>
        <p:nvSpPr>
          <p:cNvPr id="6" name="TextBox 6"/>
          <p:cNvSpPr txBox="1"/>
          <p:nvPr/>
        </p:nvSpPr>
        <p:spPr>
          <a:xfrm>
            <a:off x="5701545" y="2482615"/>
            <a:ext cx="7305795" cy="599691"/>
          </a:xfrm>
          <a:prstGeom prst="rect">
            <a:avLst/>
          </a:prstGeom>
        </p:spPr>
        <p:txBody>
          <a:bodyPr lIns="0" tIns="0" rIns="0" bIns="0" rtlCol="0" anchor="t">
            <a:spAutoFit/>
          </a:bodyPr>
          <a:lstStyle/>
          <a:p>
            <a:pPr marL="0" lvl="1" indent="0" algn="ctr" rtl="1">
              <a:lnSpc>
                <a:spcPts val="4977"/>
              </a:lnSpc>
              <a:spcBef>
                <a:spcPct val="0"/>
              </a:spcBef>
            </a:pPr>
            <a:r>
              <a:rPr lang="ar-EG" sz="3091" u="none" strike="noStrike">
                <a:solidFill>
                  <a:srgbClr val="000000"/>
                </a:solidFill>
                <a:latin typeface="Almarai Bold"/>
                <a:ea typeface="Almarai Bold"/>
                <a:cs typeface="Almarai Bold"/>
                <a:sym typeface="Almarai Bold"/>
                <a:rtl/>
              </a:rPr>
              <a:t>بيتر دراكر (</a:t>
            </a:r>
            <a:r>
              <a:rPr lang="en-US" sz="3091" u="none" strike="noStrike">
                <a:solidFill>
                  <a:srgbClr val="000000"/>
                </a:solidFill>
                <a:latin typeface="Almarai Bold"/>
                <a:ea typeface="Almarai Bold"/>
                <a:cs typeface="Almarai Bold"/>
                <a:sym typeface="Almarai Bold"/>
              </a:rPr>
              <a:t>Peter Drucker</a:t>
            </a:r>
            <a:r>
              <a:rPr lang="ar-EG" sz="3091" u="none" strike="noStrike">
                <a:solidFill>
                  <a:srgbClr val="000000"/>
                </a:solidFill>
                <a:latin typeface="Almarai Bold"/>
                <a:ea typeface="Almarai Bold"/>
                <a:cs typeface="Almarai Bold"/>
                <a:sym typeface="Almarai Bold"/>
                <a:rtl/>
              </a:rPr>
              <a:t>) </a:t>
            </a:r>
          </a:p>
        </p:txBody>
      </p:sp>
      <p:grpSp>
        <p:nvGrpSpPr>
          <p:cNvPr id="7" name="Group 7"/>
          <p:cNvGrpSpPr/>
          <p:nvPr/>
        </p:nvGrpSpPr>
        <p:grpSpPr>
          <a:xfrm>
            <a:off x="1341795" y="4344212"/>
            <a:ext cx="15594886" cy="616565"/>
            <a:chOff x="0" y="0"/>
            <a:chExt cx="4107295" cy="162387"/>
          </a:xfrm>
        </p:grpSpPr>
        <p:sp>
          <p:nvSpPr>
            <p:cNvPr id="8" name="Freeform 8"/>
            <p:cNvSpPr/>
            <p:nvPr/>
          </p:nvSpPr>
          <p:spPr>
            <a:xfrm>
              <a:off x="0" y="0"/>
              <a:ext cx="4107295" cy="162387"/>
            </a:xfrm>
            <a:custGeom>
              <a:avLst/>
              <a:gdLst/>
              <a:ahLst/>
              <a:cxnLst/>
              <a:rect l="l" t="t" r="r" b="b"/>
              <a:pathLst>
                <a:path w="4107295" h="162387">
                  <a:moveTo>
                    <a:pt x="5957" y="0"/>
                  </a:moveTo>
                  <a:lnTo>
                    <a:pt x="4101338" y="0"/>
                  </a:lnTo>
                  <a:cubicBezTo>
                    <a:pt x="4102918" y="0"/>
                    <a:pt x="4104433" y="628"/>
                    <a:pt x="4105550" y="1745"/>
                  </a:cubicBezTo>
                  <a:cubicBezTo>
                    <a:pt x="4106668" y="2862"/>
                    <a:pt x="4107295" y="4377"/>
                    <a:pt x="4107295" y="5957"/>
                  </a:cubicBezTo>
                  <a:lnTo>
                    <a:pt x="4107295" y="156430"/>
                  </a:lnTo>
                  <a:cubicBezTo>
                    <a:pt x="4107295" y="158010"/>
                    <a:pt x="4106668" y="159525"/>
                    <a:pt x="4105550" y="160643"/>
                  </a:cubicBezTo>
                  <a:cubicBezTo>
                    <a:pt x="4104433" y="161760"/>
                    <a:pt x="4102918" y="162387"/>
                    <a:pt x="4101338" y="162387"/>
                  </a:cubicBezTo>
                  <a:lnTo>
                    <a:pt x="5957" y="162387"/>
                  </a:lnTo>
                  <a:cubicBezTo>
                    <a:pt x="2667" y="162387"/>
                    <a:pt x="0" y="159720"/>
                    <a:pt x="0" y="156430"/>
                  </a:cubicBezTo>
                  <a:lnTo>
                    <a:pt x="0" y="5957"/>
                  </a:lnTo>
                  <a:cubicBezTo>
                    <a:pt x="0" y="2667"/>
                    <a:pt x="2667" y="0"/>
                    <a:pt x="5957" y="0"/>
                  </a:cubicBezTo>
                  <a:close/>
                </a:path>
              </a:pathLst>
            </a:custGeom>
            <a:solidFill>
              <a:srgbClr val="FFDE59"/>
            </a:solidFill>
          </p:spPr>
          <p:txBody>
            <a:bodyPr/>
            <a:lstStyle/>
            <a:p>
              <a:endParaRPr lang="en-US"/>
            </a:p>
          </p:txBody>
        </p:sp>
        <p:sp>
          <p:nvSpPr>
            <p:cNvPr id="9" name="TextBox 9"/>
            <p:cNvSpPr txBox="1"/>
            <p:nvPr/>
          </p:nvSpPr>
          <p:spPr>
            <a:xfrm>
              <a:off x="0" y="-19050"/>
              <a:ext cx="4107295" cy="181437"/>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1341795" y="5048250"/>
            <a:ext cx="15594886" cy="616565"/>
            <a:chOff x="0" y="0"/>
            <a:chExt cx="4107295" cy="162387"/>
          </a:xfrm>
        </p:grpSpPr>
        <p:sp>
          <p:nvSpPr>
            <p:cNvPr id="11" name="Freeform 11"/>
            <p:cNvSpPr/>
            <p:nvPr/>
          </p:nvSpPr>
          <p:spPr>
            <a:xfrm>
              <a:off x="0" y="0"/>
              <a:ext cx="4107295" cy="162387"/>
            </a:xfrm>
            <a:custGeom>
              <a:avLst/>
              <a:gdLst/>
              <a:ahLst/>
              <a:cxnLst/>
              <a:rect l="l" t="t" r="r" b="b"/>
              <a:pathLst>
                <a:path w="4107295" h="162387">
                  <a:moveTo>
                    <a:pt x="5957" y="0"/>
                  </a:moveTo>
                  <a:lnTo>
                    <a:pt x="4101338" y="0"/>
                  </a:lnTo>
                  <a:cubicBezTo>
                    <a:pt x="4102918" y="0"/>
                    <a:pt x="4104433" y="628"/>
                    <a:pt x="4105550" y="1745"/>
                  </a:cubicBezTo>
                  <a:cubicBezTo>
                    <a:pt x="4106668" y="2862"/>
                    <a:pt x="4107295" y="4377"/>
                    <a:pt x="4107295" y="5957"/>
                  </a:cubicBezTo>
                  <a:lnTo>
                    <a:pt x="4107295" y="156430"/>
                  </a:lnTo>
                  <a:cubicBezTo>
                    <a:pt x="4107295" y="158010"/>
                    <a:pt x="4106668" y="159525"/>
                    <a:pt x="4105550" y="160643"/>
                  </a:cubicBezTo>
                  <a:cubicBezTo>
                    <a:pt x="4104433" y="161760"/>
                    <a:pt x="4102918" y="162387"/>
                    <a:pt x="4101338" y="162387"/>
                  </a:cubicBezTo>
                  <a:lnTo>
                    <a:pt x="5957" y="162387"/>
                  </a:lnTo>
                  <a:cubicBezTo>
                    <a:pt x="2667" y="162387"/>
                    <a:pt x="0" y="159720"/>
                    <a:pt x="0" y="156430"/>
                  </a:cubicBezTo>
                  <a:lnTo>
                    <a:pt x="0" y="5957"/>
                  </a:lnTo>
                  <a:cubicBezTo>
                    <a:pt x="0" y="2667"/>
                    <a:pt x="2667" y="0"/>
                    <a:pt x="5957" y="0"/>
                  </a:cubicBezTo>
                  <a:close/>
                </a:path>
              </a:pathLst>
            </a:custGeom>
            <a:solidFill>
              <a:srgbClr val="FFDE59"/>
            </a:solidFill>
          </p:spPr>
          <p:txBody>
            <a:bodyPr/>
            <a:lstStyle/>
            <a:p>
              <a:endParaRPr lang="en-US"/>
            </a:p>
          </p:txBody>
        </p:sp>
        <p:sp>
          <p:nvSpPr>
            <p:cNvPr id="12" name="TextBox 12"/>
            <p:cNvSpPr txBox="1"/>
            <p:nvPr/>
          </p:nvSpPr>
          <p:spPr>
            <a:xfrm>
              <a:off x="0" y="-19050"/>
              <a:ext cx="4107295" cy="181437"/>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341795" y="5750540"/>
            <a:ext cx="15594886" cy="616565"/>
            <a:chOff x="0" y="0"/>
            <a:chExt cx="4107295" cy="162387"/>
          </a:xfrm>
        </p:grpSpPr>
        <p:sp>
          <p:nvSpPr>
            <p:cNvPr id="14" name="Freeform 14"/>
            <p:cNvSpPr/>
            <p:nvPr/>
          </p:nvSpPr>
          <p:spPr>
            <a:xfrm>
              <a:off x="0" y="0"/>
              <a:ext cx="4107295" cy="162387"/>
            </a:xfrm>
            <a:custGeom>
              <a:avLst/>
              <a:gdLst/>
              <a:ahLst/>
              <a:cxnLst/>
              <a:rect l="l" t="t" r="r" b="b"/>
              <a:pathLst>
                <a:path w="4107295" h="162387">
                  <a:moveTo>
                    <a:pt x="5957" y="0"/>
                  </a:moveTo>
                  <a:lnTo>
                    <a:pt x="4101338" y="0"/>
                  </a:lnTo>
                  <a:cubicBezTo>
                    <a:pt x="4102918" y="0"/>
                    <a:pt x="4104433" y="628"/>
                    <a:pt x="4105550" y="1745"/>
                  </a:cubicBezTo>
                  <a:cubicBezTo>
                    <a:pt x="4106668" y="2862"/>
                    <a:pt x="4107295" y="4377"/>
                    <a:pt x="4107295" y="5957"/>
                  </a:cubicBezTo>
                  <a:lnTo>
                    <a:pt x="4107295" y="156430"/>
                  </a:lnTo>
                  <a:cubicBezTo>
                    <a:pt x="4107295" y="158010"/>
                    <a:pt x="4106668" y="159525"/>
                    <a:pt x="4105550" y="160643"/>
                  </a:cubicBezTo>
                  <a:cubicBezTo>
                    <a:pt x="4104433" y="161760"/>
                    <a:pt x="4102918" y="162387"/>
                    <a:pt x="4101338" y="162387"/>
                  </a:cubicBezTo>
                  <a:lnTo>
                    <a:pt x="5957" y="162387"/>
                  </a:lnTo>
                  <a:cubicBezTo>
                    <a:pt x="2667" y="162387"/>
                    <a:pt x="0" y="159720"/>
                    <a:pt x="0" y="156430"/>
                  </a:cubicBezTo>
                  <a:lnTo>
                    <a:pt x="0" y="5957"/>
                  </a:lnTo>
                  <a:cubicBezTo>
                    <a:pt x="0" y="2667"/>
                    <a:pt x="2667" y="0"/>
                    <a:pt x="5957" y="0"/>
                  </a:cubicBezTo>
                  <a:close/>
                </a:path>
              </a:pathLst>
            </a:custGeom>
            <a:solidFill>
              <a:srgbClr val="FFDE59"/>
            </a:solidFill>
          </p:spPr>
          <p:txBody>
            <a:bodyPr/>
            <a:lstStyle/>
            <a:p>
              <a:endParaRPr lang="en-US"/>
            </a:p>
          </p:txBody>
        </p:sp>
        <p:sp>
          <p:nvSpPr>
            <p:cNvPr id="15" name="TextBox 15"/>
            <p:cNvSpPr txBox="1"/>
            <p:nvPr/>
          </p:nvSpPr>
          <p:spPr>
            <a:xfrm>
              <a:off x="0" y="-19050"/>
              <a:ext cx="4107295" cy="181437"/>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1341795" y="6508753"/>
            <a:ext cx="15594886" cy="616565"/>
            <a:chOff x="0" y="0"/>
            <a:chExt cx="4107295" cy="162387"/>
          </a:xfrm>
        </p:grpSpPr>
        <p:sp>
          <p:nvSpPr>
            <p:cNvPr id="17" name="Freeform 17"/>
            <p:cNvSpPr/>
            <p:nvPr/>
          </p:nvSpPr>
          <p:spPr>
            <a:xfrm>
              <a:off x="0" y="0"/>
              <a:ext cx="4107295" cy="162387"/>
            </a:xfrm>
            <a:custGeom>
              <a:avLst/>
              <a:gdLst/>
              <a:ahLst/>
              <a:cxnLst/>
              <a:rect l="l" t="t" r="r" b="b"/>
              <a:pathLst>
                <a:path w="4107295" h="162387">
                  <a:moveTo>
                    <a:pt x="5957" y="0"/>
                  </a:moveTo>
                  <a:lnTo>
                    <a:pt x="4101338" y="0"/>
                  </a:lnTo>
                  <a:cubicBezTo>
                    <a:pt x="4102918" y="0"/>
                    <a:pt x="4104433" y="628"/>
                    <a:pt x="4105550" y="1745"/>
                  </a:cubicBezTo>
                  <a:cubicBezTo>
                    <a:pt x="4106668" y="2862"/>
                    <a:pt x="4107295" y="4377"/>
                    <a:pt x="4107295" y="5957"/>
                  </a:cubicBezTo>
                  <a:lnTo>
                    <a:pt x="4107295" y="156430"/>
                  </a:lnTo>
                  <a:cubicBezTo>
                    <a:pt x="4107295" y="158010"/>
                    <a:pt x="4106668" y="159525"/>
                    <a:pt x="4105550" y="160643"/>
                  </a:cubicBezTo>
                  <a:cubicBezTo>
                    <a:pt x="4104433" y="161760"/>
                    <a:pt x="4102918" y="162387"/>
                    <a:pt x="4101338" y="162387"/>
                  </a:cubicBezTo>
                  <a:lnTo>
                    <a:pt x="5957" y="162387"/>
                  </a:lnTo>
                  <a:cubicBezTo>
                    <a:pt x="2667" y="162387"/>
                    <a:pt x="0" y="159720"/>
                    <a:pt x="0" y="156430"/>
                  </a:cubicBezTo>
                  <a:lnTo>
                    <a:pt x="0" y="5957"/>
                  </a:lnTo>
                  <a:cubicBezTo>
                    <a:pt x="0" y="2667"/>
                    <a:pt x="2667" y="0"/>
                    <a:pt x="5957" y="0"/>
                  </a:cubicBezTo>
                  <a:close/>
                </a:path>
              </a:pathLst>
            </a:custGeom>
            <a:solidFill>
              <a:srgbClr val="FFDE59"/>
            </a:solidFill>
          </p:spPr>
          <p:txBody>
            <a:bodyPr/>
            <a:lstStyle/>
            <a:p>
              <a:endParaRPr lang="en-US"/>
            </a:p>
          </p:txBody>
        </p:sp>
        <p:sp>
          <p:nvSpPr>
            <p:cNvPr id="18" name="TextBox 18"/>
            <p:cNvSpPr txBox="1"/>
            <p:nvPr/>
          </p:nvSpPr>
          <p:spPr>
            <a:xfrm>
              <a:off x="0" y="-19050"/>
              <a:ext cx="4107295" cy="181437"/>
            </a:xfrm>
            <a:prstGeom prst="rect">
              <a:avLst/>
            </a:prstGeom>
          </p:spPr>
          <p:txBody>
            <a:bodyPr lIns="50800" tIns="50800" rIns="50800" bIns="50800" rtlCol="0" anchor="ctr"/>
            <a:lstStyle/>
            <a:p>
              <a:pPr algn="ctr">
                <a:lnSpc>
                  <a:spcPts val="2160"/>
                </a:lnSpc>
              </a:pPr>
              <a:endParaRPr/>
            </a:p>
          </p:txBody>
        </p:sp>
      </p:grpSp>
      <p:graphicFrame>
        <p:nvGraphicFramePr>
          <p:cNvPr id="19" name="Table 19"/>
          <p:cNvGraphicFramePr>
            <a:graphicFrameLocks noGrp="1"/>
          </p:cNvGraphicFramePr>
          <p:nvPr/>
        </p:nvGraphicFramePr>
        <p:xfrm>
          <a:off x="1346557" y="3372860"/>
          <a:ext cx="15590123" cy="3752457"/>
        </p:xfrm>
        <a:graphic>
          <a:graphicData uri="http://schemas.openxmlformats.org/drawingml/2006/table">
            <a:tbl>
              <a:tblPr/>
              <a:tblGrid>
                <a:gridCol w="7792680">
                  <a:extLst>
                    <a:ext uri="{9D8B030D-6E8A-4147-A177-3AD203B41FA5}">
                      <a16:colId xmlns:a16="http://schemas.microsoft.com/office/drawing/2014/main" val="20000"/>
                    </a:ext>
                  </a:extLst>
                </a:gridCol>
                <a:gridCol w="7797443">
                  <a:extLst>
                    <a:ext uri="{9D8B030D-6E8A-4147-A177-3AD203B41FA5}">
                      <a16:colId xmlns:a16="http://schemas.microsoft.com/office/drawing/2014/main" val="20001"/>
                    </a:ext>
                  </a:extLst>
                </a:gridCol>
              </a:tblGrid>
              <a:tr h="943601">
                <a:tc>
                  <a:txBody>
                    <a:bodyPr/>
                    <a:lstStyle/>
                    <a:p>
                      <a:pPr algn="ctr" rtl="1">
                        <a:lnSpc>
                          <a:spcPts val="5040"/>
                        </a:lnSpc>
                        <a:defRPr/>
                      </a:pPr>
                      <a:r>
                        <a:rPr lang="ar-EG" sz="3600">
                          <a:solidFill>
                            <a:srgbClr val="231F20"/>
                          </a:solidFill>
                          <a:latin typeface="Almarai Bold"/>
                          <a:ea typeface="Almarai Bold"/>
                          <a:cs typeface="Almarai Bold"/>
                          <a:sym typeface="Almarai Bold"/>
                          <a:rtl/>
                        </a:rPr>
                        <a:t>فرص ابتكار خارجية</a:t>
                      </a:r>
                      <a:endParaRPr lang="en-US" sz="1100"/>
                    </a:p>
                  </a:txBody>
                  <a:tcPr marL="0" marR="0" marT="0" marB="0" anchor="ctr">
                    <a:lnL w="0"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tc>
                  <a:txBody>
                    <a:bodyPr/>
                    <a:lstStyle/>
                    <a:p>
                      <a:pPr algn="ctr" rtl="1">
                        <a:lnSpc>
                          <a:spcPts val="4900"/>
                        </a:lnSpc>
                        <a:defRPr/>
                      </a:pPr>
                      <a:r>
                        <a:rPr lang="ar-EG" sz="3500">
                          <a:solidFill>
                            <a:srgbClr val="231F20"/>
                          </a:solidFill>
                          <a:latin typeface="Almarai Bold"/>
                          <a:ea typeface="Almarai Bold"/>
                          <a:cs typeface="Almarai Bold"/>
                          <a:sym typeface="Almarai Bold"/>
                          <a:rtl/>
                        </a:rPr>
                        <a:t>فرص ابتكار داخلية</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0" cap="flat" cmpd="sng" algn="ctr">
                      <a:solidFill>
                        <a:srgbClr val="5E9BE5"/>
                      </a:solidFill>
                      <a:prstDash val="dash"/>
                      <a:round/>
                      <a:headEnd type="none" w="med" len="med"/>
                      <a:tailEnd type="none" w="med" len="med"/>
                    </a:lnT>
                    <a:lnB w="9525" cap="flat" cmpd="sng" algn="ctr">
                      <a:solidFill>
                        <a:srgbClr val="156082"/>
                      </a:solidFill>
                      <a:prstDash val="solid"/>
                      <a:round/>
                      <a:headEnd type="none" w="med" len="med"/>
                      <a:tailEnd type="none" w="med" len="med"/>
                    </a:lnB>
                    <a:solidFill>
                      <a:srgbClr val="90ADC6"/>
                    </a:solidFill>
                  </a:tcPr>
                </a:tc>
                <a:extLst>
                  <a:ext uri="{0D108BD9-81ED-4DB2-BD59-A6C34878D82A}">
                    <a16:rowId xmlns:a16="http://schemas.microsoft.com/office/drawing/2014/main" val="10000"/>
                  </a:ext>
                </a:extLst>
              </a:tr>
              <a:tr h="702214">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التغيرات الديموغرافية</a:t>
                      </a:r>
                      <a:endParaRPr lang="en-US" sz="1100"/>
                    </a:p>
                  </a:txBody>
                  <a:tcPr marL="0" marR="0" marT="0" marB="0" anchor="ctr">
                    <a:lnL w="0"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الأحداث غير المتوقعة</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1"/>
                  </a:ext>
                </a:extLst>
              </a:tr>
              <a:tr h="702214">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التغيرات الإدراكية</a:t>
                      </a:r>
                      <a:endParaRPr lang="en-US" sz="1100"/>
                    </a:p>
                  </a:txBody>
                  <a:tcPr marL="0" marR="0" marT="0" marB="0" anchor="ctr">
                    <a:lnL w="0"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التناقضات</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2"/>
                  </a:ext>
                </a:extLst>
              </a:tr>
              <a:tr h="702214">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المعرفة الجديدة</a:t>
                      </a:r>
                      <a:endParaRPr lang="en-US" sz="1100"/>
                    </a:p>
                  </a:txBody>
                  <a:tcPr marL="0" marR="0" marT="0" marB="0" anchor="ctr">
                    <a:lnL w="0"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الاحتياجات العملياتية</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9525"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3"/>
                  </a:ext>
                </a:extLst>
              </a:tr>
              <a:tr h="702214">
                <a:tc>
                  <a:txBody>
                    <a:bodyPr/>
                    <a:lstStyle/>
                    <a:p>
                      <a:pPr algn="ctr" rtl="1">
                        <a:lnSpc>
                          <a:spcPts val="3779"/>
                        </a:lnSpc>
                        <a:defRPr/>
                      </a:pPr>
                      <a:r>
                        <a:rPr lang="ar-EG" sz="2699">
                          <a:solidFill>
                            <a:srgbClr val="000000"/>
                          </a:solidFill>
                          <a:latin typeface="Almarai Bold"/>
                          <a:ea typeface="Almarai Bold"/>
                          <a:cs typeface="Almarai Bold"/>
                          <a:sym typeface="Almarai Bold"/>
                          <a:rtl/>
                        </a:rPr>
                        <a:t>الذين يعانون مباشرة من المشكلة</a:t>
                      </a:r>
                      <a:endParaRPr lang="en-US" sz="1100"/>
                    </a:p>
                  </a:txBody>
                  <a:tcPr marL="0" marR="0" marT="0" marB="0" anchor="ctr">
                    <a:lnL w="0" cap="flat" cmpd="sng" algn="ctr">
                      <a:solidFill>
                        <a:srgbClr val="156082"/>
                      </a:solidFill>
                      <a:prstDash val="solid"/>
                      <a:round/>
                      <a:headEnd type="none" w="med" len="med"/>
                      <a:tailEnd type="none" w="med" len="med"/>
                    </a:lnL>
                    <a:lnR w="9525" cap="flat" cmpd="sng" algn="ctr">
                      <a:solidFill>
                        <a:srgbClr val="156082"/>
                      </a:solidFill>
                      <a:prstDash val="solid"/>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156082"/>
                      </a:solidFill>
                      <a:prstDash val="solid"/>
                      <a:round/>
                      <a:headEnd type="none" w="med" len="med"/>
                      <a:tailEnd type="none" w="med" len="med"/>
                    </a:lnB>
                  </a:tcPr>
                </a:tc>
                <a:tc>
                  <a:txBody>
                    <a:bodyPr/>
                    <a:lstStyle/>
                    <a:p>
                      <a:pPr algn="ctr" rtl="1">
                        <a:lnSpc>
                          <a:spcPts val="3779"/>
                        </a:lnSpc>
                        <a:defRPr/>
                      </a:pPr>
                      <a:r>
                        <a:rPr lang="ar-EG" sz="2699">
                          <a:solidFill>
                            <a:srgbClr val="000000"/>
                          </a:solidFill>
                          <a:latin typeface="Almarai Bold"/>
                          <a:ea typeface="Almarai Bold"/>
                          <a:cs typeface="Almarai Bold"/>
                          <a:sym typeface="Almarai Bold"/>
                          <a:rtl/>
                        </a:rPr>
                        <a:t>تغيرات السوق أو الصناعة</a:t>
                      </a:r>
                      <a:endParaRPr lang="en-US" sz="1100"/>
                    </a:p>
                  </a:txBody>
                  <a:tcPr marL="0" marR="0" marT="0" marB="0" anchor="ctr">
                    <a:lnL w="9525" cap="flat" cmpd="sng" algn="ctr">
                      <a:solidFill>
                        <a:srgbClr val="156082"/>
                      </a:solidFill>
                      <a:prstDash val="solid"/>
                      <a:round/>
                      <a:headEnd type="none" w="med" len="med"/>
                      <a:tailEnd type="none" w="med" len="med"/>
                    </a:lnL>
                    <a:lnR w="0" cap="flat" cmpd="sng" algn="ctr">
                      <a:solidFill>
                        <a:srgbClr val="5E9BE5"/>
                      </a:solidFill>
                      <a:prstDash val="dash"/>
                      <a:round/>
                      <a:headEnd type="none" w="med" len="med"/>
                      <a:tailEnd type="none" w="med" len="med"/>
                    </a:lnR>
                    <a:lnT w="9525" cap="flat" cmpd="sng" algn="ctr">
                      <a:solidFill>
                        <a:srgbClr val="156082"/>
                      </a:solidFill>
                      <a:prstDash val="solid"/>
                      <a:round/>
                      <a:headEnd type="none" w="med" len="med"/>
                      <a:tailEnd type="none" w="med" len="med"/>
                    </a:lnT>
                    <a:lnB w="0" cap="flat" cmpd="sng" algn="ctr">
                      <a:solidFill>
                        <a:srgbClr val="15608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0" name="Freeform 20"/>
          <p:cNvSpPr/>
          <p:nvPr/>
        </p:nvSpPr>
        <p:spPr>
          <a:xfrm>
            <a:off x="-257469" y="-143576"/>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9878753" y="73980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rot="1797441">
            <a:off x="10065250" y="2514918"/>
            <a:ext cx="47625" cy="3086100"/>
            <a:chOff x="0" y="0"/>
            <a:chExt cx="12543" cy="812800"/>
          </a:xfrm>
        </p:grpSpPr>
        <p:sp>
          <p:nvSpPr>
            <p:cNvPr id="4" name="Freeform 4"/>
            <p:cNvSpPr/>
            <p:nvPr/>
          </p:nvSpPr>
          <p:spPr>
            <a:xfrm>
              <a:off x="0" y="0"/>
              <a:ext cx="12543" cy="812800"/>
            </a:xfrm>
            <a:custGeom>
              <a:avLst/>
              <a:gdLst/>
              <a:ahLst/>
              <a:cxnLst/>
              <a:rect l="l" t="t" r="r" b="b"/>
              <a:pathLst>
                <a:path w="12543" h="812800">
                  <a:moveTo>
                    <a:pt x="0" y="0"/>
                  </a:moveTo>
                  <a:lnTo>
                    <a:pt x="12543" y="0"/>
                  </a:lnTo>
                  <a:lnTo>
                    <a:pt x="12543" y="812800"/>
                  </a:lnTo>
                  <a:lnTo>
                    <a:pt x="0" y="812800"/>
                  </a:lnTo>
                  <a:close/>
                </a:path>
              </a:pathLst>
            </a:custGeom>
            <a:solidFill>
              <a:srgbClr val="0F9ED5"/>
            </a:solidFill>
          </p:spPr>
          <p:txBody>
            <a:bodyPr/>
            <a:lstStyle/>
            <a:p>
              <a:endParaRPr lang="en-US"/>
            </a:p>
          </p:txBody>
        </p:sp>
        <p:sp>
          <p:nvSpPr>
            <p:cNvPr id="5" name="TextBox 5"/>
            <p:cNvSpPr txBox="1"/>
            <p:nvPr/>
          </p:nvSpPr>
          <p:spPr>
            <a:xfrm>
              <a:off x="0" y="0"/>
              <a:ext cx="12543" cy="812800"/>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a:off x="10741097" y="2315177"/>
            <a:ext cx="4813213" cy="947241"/>
            <a:chOff x="0" y="0"/>
            <a:chExt cx="1267677" cy="249479"/>
          </a:xfrm>
        </p:grpSpPr>
        <p:sp>
          <p:nvSpPr>
            <p:cNvPr id="7" name="Freeform 7"/>
            <p:cNvSpPr/>
            <p:nvPr/>
          </p:nvSpPr>
          <p:spPr>
            <a:xfrm>
              <a:off x="0" y="0"/>
              <a:ext cx="1267677" cy="249479"/>
            </a:xfrm>
            <a:custGeom>
              <a:avLst/>
              <a:gdLst/>
              <a:ahLst/>
              <a:cxnLst/>
              <a:rect l="l" t="t" r="r" b="b"/>
              <a:pathLst>
                <a:path w="1267677" h="249479">
                  <a:moveTo>
                    <a:pt x="0" y="0"/>
                  </a:moveTo>
                  <a:lnTo>
                    <a:pt x="1267677" y="0"/>
                  </a:lnTo>
                  <a:lnTo>
                    <a:pt x="1267677" y="249479"/>
                  </a:lnTo>
                  <a:lnTo>
                    <a:pt x="0" y="249479"/>
                  </a:lnTo>
                  <a:close/>
                </a:path>
              </a:pathLst>
            </a:custGeom>
            <a:solidFill>
              <a:srgbClr val="00CEE8"/>
            </a:solidFill>
          </p:spPr>
          <p:txBody>
            <a:bodyPr/>
            <a:lstStyle/>
            <a:p>
              <a:endParaRPr lang="en-US"/>
            </a:p>
          </p:txBody>
        </p:sp>
        <p:sp>
          <p:nvSpPr>
            <p:cNvPr id="8" name="TextBox 8"/>
            <p:cNvSpPr txBox="1"/>
            <p:nvPr/>
          </p:nvSpPr>
          <p:spPr>
            <a:xfrm>
              <a:off x="0" y="-19050"/>
              <a:ext cx="1267677" cy="268529"/>
            </a:xfrm>
            <a:prstGeom prst="rect">
              <a:avLst/>
            </a:prstGeom>
          </p:spPr>
          <p:txBody>
            <a:bodyPr lIns="50800" tIns="50800" rIns="50800" bIns="50800" rtlCol="0" anchor="ctr"/>
            <a:lstStyle/>
            <a:p>
              <a:pPr algn="ctr" rtl="1">
                <a:lnSpc>
                  <a:spcPts val="2759"/>
                </a:lnSpc>
              </a:pPr>
              <a:r>
                <a:rPr lang="ar-EG" sz="2299" spc="-9">
                  <a:solidFill>
                    <a:srgbClr val="000000"/>
                  </a:solidFill>
                  <a:latin typeface="Almarai Bold"/>
                  <a:ea typeface="Almarai Bold"/>
                  <a:cs typeface="Almarai Bold"/>
                  <a:sym typeface="Almarai Bold"/>
                  <a:rtl/>
                </a:rPr>
                <a:t>الإعلان </a:t>
              </a:r>
            </a:p>
            <a:p>
              <a:pPr algn="ctr" rtl="1">
                <a:lnSpc>
                  <a:spcPts val="2759"/>
                </a:lnSpc>
              </a:pPr>
              <a:r>
                <a:rPr lang="ar-EG" sz="2299" spc="-10">
                  <a:solidFill>
                    <a:srgbClr val="000000"/>
                  </a:solidFill>
                  <a:latin typeface="Almarai Bold"/>
                  <a:ea typeface="Almarai Bold"/>
                  <a:cs typeface="Almarai Bold"/>
                  <a:sym typeface="Almarai Bold"/>
                  <a:rtl/>
                </a:rPr>
                <a:t>(كشف الاحتياجات الخفية)</a:t>
              </a:r>
            </a:p>
          </p:txBody>
        </p:sp>
      </p:grpSp>
      <p:grpSp>
        <p:nvGrpSpPr>
          <p:cNvPr id="9" name="Group 9"/>
          <p:cNvGrpSpPr/>
          <p:nvPr/>
        </p:nvGrpSpPr>
        <p:grpSpPr>
          <a:xfrm rot="4718419">
            <a:off x="7777696" y="4238605"/>
            <a:ext cx="47625" cy="3086100"/>
            <a:chOff x="0" y="0"/>
            <a:chExt cx="12543" cy="812800"/>
          </a:xfrm>
        </p:grpSpPr>
        <p:sp>
          <p:nvSpPr>
            <p:cNvPr id="10" name="Freeform 10"/>
            <p:cNvSpPr/>
            <p:nvPr/>
          </p:nvSpPr>
          <p:spPr>
            <a:xfrm>
              <a:off x="0" y="0"/>
              <a:ext cx="12543" cy="812800"/>
            </a:xfrm>
            <a:custGeom>
              <a:avLst/>
              <a:gdLst/>
              <a:ahLst/>
              <a:cxnLst/>
              <a:rect l="l" t="t" r="r" b="b"/>
              <a:pathLst>
                <a:path w="12543" h="812800">
                  <a:moveTo>
                    <a:pt x="0" y="0"/>
                  </a:moveTo>
                  <a:lnTo>
                    <a:pt x="12543" y="0"/>
                  </a:lnTo>
                  <a:lnTo>
                    <a:pt x="12543" y="812800"/>
                  </a:lnTo>
                  <a:lnTo>
                    <a:pt x="0" y="812800"/>
                  </a:lnTo>
                  <a:close/>
                </a:path>
              </a:pathLst>
            </a:custGeom>
            <a:solidFill>
              <a:srgbClr val="0F9ED5"/>
            </a:solidFill>
          </p:spPr>
          <p:txBody>
            <a:bodyPr/>
            <a:lstStyle/>
            <a:p>
              <a:endParaRPr lang="en-US"/>
            </a:p>
          </p:txBody>
        </p:sp>
        <p:sp>
          <p:nvSpPr>
            <p:cNvPr id="11" name="TextBox 11"/>
            <p:cNvSpPr txBox="1"/>
            <p:nvPr/>
          </p:nvSpPr>
          <p:spPr>
            <a:xfrm>
              <a:off x="0" y="0"/>
              <a:ext cx="12543" cy="812800"/>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rot="2266447">
            <a:off x="9903512" y="3269253"/>
            <a:ext cx="47625" cy="3086100"/>
            <a:chOff x="0" y="0"/>
            <a:chExt cx="12543" cy="812800"/>
          </a:xfrm>
        </p:grpSpPr>
        <p:sp>
          <p:nvSpPr>
            <p:cNvPr id="13" name="Freeform 13"/>
            <p:cNvSpPr/>
            <p:nvPr/>
          </p:nvSpPr>
          <p:spPr>
            <a:xfrm>
              <a:off x="0" y="0"/>
              <a:ext cx="12543" cy="812800"/>
            </a:xfrm>
            <a:custGeom>
              <a:avLst/>
              <a:gdLst/>
              <a:ahLst/>
              <a:cxnLst/>
              <a:rect l="l" t="t" r="r" b="b"/>
              <a:pathLst>
                <a:path w="12543" h="812800">
                  <a:moveTo>
                    <a:pt x="0" y="0"/>
                  </a:moveTo>
                  <a:lnTo>
                    <a:pt x="12543" y="0"/>
                  </a:lnTo>
                  <a:lnTo>
                    <a:pt x="12543" y="812800"/>
                  </a:lnTo>
                  <a:lnTo>
                    <a:pt x="0" y="812800"/>
                  </a:lnTo>
                  <a:close/>
                </a:path>
              </a:pathLst>
            </a:custGeom>
            <a:solidFill>
              <a:srgbClr val="0F9ED5"/>
            </a:solidFill>
          </p:spPr>
          <p:txBody>
            <a:bodyPr/>
            <a:lstStyle/>
            <a:p>
              <a:endParaRPr lang="en-US"/>
            </a:p>
          </p:txBody>
        </p:sp>
        <p:sp>
          <p:nvSpPr>
            <p:cNvPr id="14" name="TextBox 14"/>
            <p:cNvSpPr txBox="1"/>
            <p:nvPr/>
          </p:nvSpPr>
          <p:spPr>
            <a:xfrm>
              <a:off x="0" y="0"/>
              <a:ext cx="12543" cy="812800"/>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0741097" y="3342218"/>
            <a:ext cx="4813213" cy="715750"/>
            <a:chOff x="0" y="0"/>
            <a:chExt cx="1267677" cy="188510"/>
          </a:xfrm>
        </p:grpSpPr>
        <p:sp>
          <p:nvSpPr>
            <p:cNvPr id="16" name="Freeform 16"/>
            <p:cNvSpPr/>
            <p:nvPr/>
          </p:nvSpPr>
          <p:spPr>
            <a:xfrm>
              <a:off x="0" y="0"/>
              <a:ext cx="1267677" cy="188510"/>
            </a:xfrm>
            <a:custGeom>
              <a:avLst/>
              <a:gdLst/>
              <a:ahLst/>
              <a:cxnLst/>
              <a:rect l="l" t="t" r="r" b="b"/>
              <a:pathLst>
                <a:path w="1267677" h="188510">
                  <a:moveTo>
                    <a:pt x="0" y="0"/>
                  </a:moveTo>
                  <a:lnTo>
                    <a:pt x="1267677" y="0"/>
                  </a:lnTo>
                  <a:lnTo>
                    <a:pt x="1267677" y="188510"/>
                  </a:lnTo>
                  <a:lnTo>
                    <a:pt x="0" y="188510"/>
                  </a:lnTo>
                  <a:close/>
                </a:path>
              </a:pathLst>
            </a:custGeom>
            <a:solidFill>
              <a:srgbClr val="00CEE8"/>
            </a:solidFill>
          </p:spPr>
          <p:txBody>
            <a:bodyPr/>
            <a:lstStyle/>
            <a:p>
              <a:endParaRPr lang="en-US"/>
            </a:p>
          </p:txBody>
        </p:sp>
        <p:sp>
          <p:nvSpPr>
            <p:cNvPr id="17" name="TextBox 17"/>
            <p:cNvSpPr txBox="1"/>
            <p:nvPr/>
          </p:nvSpPr>
          <p:spPr>
            <a:xfrm>
              <a:off x="0" y="-19050"/>
              <a:ext cx="1267677" cy="207560"/>
            </a:xfrm>
            <a:prstGeom prst="rect">
              <a:avLst/>
            </a:prstGeom>
          </p:spPr>
          <p:txBody>
            <a:bodyPr lIns="50800" tIns="50800" rIns="50800" bIns="50800" rtlCol="0" anchor="ctr"/>
            <a:lstStyle/>
            <a:p>
              <a:pPr algn="ctr" rtl="1">
                <a:lnSpc>
                  <a:spcPts val="2759"/>
                </a:lnSpc>
              </a:pPr>
              <a:r>
                <a:rPr lang="ar-EG" sz="2299" spc="-10">
                  <a:solidFill>
                    <a:srgbClr val="000000"/>
                  </a:solidFill>
                  <a:latin typeface="Almarai Bold"/>
                  <a:ea typeface="Almarai Bold"/>
                  <a:cs typeface="Almarai Bold"/>
                  <a:sym typeface="Almarai Bold"/>
                  <a:rtl/>
                </a:rPr>
                <a:t>شغف التصنيع</a:t>
              </a:r>
            </a:p>
          </p:txBody>
        </p:sp>
      </p:grpSp>
      <p:grpSp>
        <p:nvGrpSpPr>
          <p:cNvPr id="18" name="Group 18"/>
          <p:cNvGrpSpPr/>
          <p:nvPr/>
        </p:nvGrpSpPr>
        <p:grpSpPr>
          <a:xfrm rot="5268126">
            <a:off x="10391999" y="4563036"/>
            <a:ext cx="47625" cy="1962696"/>
            <a:chOff x="0" y="0"/>
            <a:chExt cx="12543" cy="516924"/>
          </a:xfrm>
        </p:grpSpPr>
        <p:sp>
          <p:nvSpPr>
            <p:cNvPr id="19" name="Freeform 19"/>
            <p:cNvSpPr/>
            <p:nvPr/>
          </p:nvSpPr>
          <p:spPr>
            <a:xfrm>
              <a:off x="0" y="0"/>
              <a:ext cx="12543" cy="516924"/>
            </a:xfrm>
            <a:custGeom>
              <a:avLst/>
              <a:gdLst/>
              <a:ahLst/>
              <a:cxnLst/>
              <a:rect l="l" t="t" r="r" b="b"/>
              <a:pathLst>
                <a:path w="12543" h="516924">
                  <a:moveTo>
                    <a:pt x="0" y="0"/>
                  </a:moveTo>
                  <a:lnTo>
                    <a:pt x="12543" y="0"/>
                  </a:lnTo>
                  <a:lnTo>
                    <a:pt x="12543" y="516924"/>
                  </a:lnTo>
                  <a:lnTo>
                    <a:pt x="0" y="516924"/>
                  </a:lnTo>
                  <a:close/>
                </a:path>
              </a:pathLst>
            </a:custGeom>
            <a:solidFill>
              <a:srgbClr val="0F9ED5"/>
            </a:solidFill>
          </p:spPr>
          <p:txBody>
            <a:bodyPr/>
            <a:lstStyle/>
            <a:p>
              <a:endParaRPr lang="en-US"/>
            </a:p>
          </p:txBody>
        </p:sp>
        <p:sp>
          <p:nvSpPr>
            <p:cNvPr id="20" name="TextBox 20"/>
            <p:cNvSpPr txBox="1"/>
            <p:nvPr/>
          </p:nvSpPr>
          <p:spPr>
            <a:xfrm>
              <a:off x="0" y="0"/>
              <a:ext cx="12543" cy="516924"/>
            </a:xfrm>
            <a:prstGeom prst="rect">
              <a:avLst/>
            </a:prstGeom>
          </p:spPr>
          <p:txBody>
            <a:bodyPr lIns="50800" tIns="50800" rIns="50800" bIns="50800" rtlCol="0" anchor="ctr"/>
            <a:lstStyle/>
            <a:p>
              <a:pPr algn="ctr">
                <a:lnSpc>
                  <a:spcPts val="2160"/>
                </a:lnSpc>
              </a:pPr>
              <a:endParaRPr/>
            </a:p>
          </p:txBody>
        </p:sp>
      </p:grpSp>
      <p:grpSp>
        <p:nvGrpSpPr>
          <p:cNvPr id="21" name="Group 21"/>
          <p:cNvGrpSpPr/>
          <p:nvPr/>
        </p:nvGrpSpPr>
        <p:grpSpPr>
          <a:xfrm rot="3005541">
            <a:off x="10391999" y="3994185"/>
            <a:ext cx="47625" cy="1962696"/>
            <a:chOff x="0" y="0"/>
            <a:chExt cx="12543" cy="516924"/>
          </a:xfrm>
        </p:grpSpPr>
        <p:sp>
          <p:nvSpPr>
            <p:cNvPr id="22" name="Freeform 22"/>
            <p:cNvSpPr/>
            <p:nvPr/>
          </p:nvSpPr>
          <p:spPr>
            <a:xfrm>
              <a:off x="0" y="0"/>
              <a:ext cx="12543" cy="516924"/>
            </a:xfrm>
            <a:custGeom>
              <a:avLst/>
              <a:gdLst/>
              <a:ahLst/>
              <a:cxnLst/>
              <a:rect l="l" t="t" r="r" b="b"/>
              <a:pathLst>
                <a:path w="12543" h="516924">
                  <a:moveTo>
                    <a:pt x="0" y="0"/>
                  </a:moveTo>
                  <a:lnTo>
                    <a:pt x="12543" y="0"/>
                  </a:lnTo>
                  <a:lnTo>
                    <a:pt x="12543" y="516924"/>
                  </a:lnTo>
                  <a:lnTo>
                    <a:pt x="0" y="516924"/>
                  </a:lnTo>
                  <a:close/>
                </a:path>
              </a:pathLst>
            </a:custGeom>
            <a:solidFill>
              <a:srgbClr val="0F9ED5"/>
            </a:solidFill>
          </p:spPr>
          <p:txBody>
            <a:bodyPr/>
            <a:lstStyle/>
            <a:p>
              <a:endParaRPr lang="en-US"/>
            </a:p>
          </p:txBody>
        </p:sp>
        <p:sp>
          <p:nvSpPr>
            <p:cNvPr id="23" name="TextBox 23"/>
            <p:cNvSpPr txBox="1"/>
            <p:nvPr/>
          </p:nvSpPr>
          <p:spPr>
            <a:xfrm>
              <a:off x="0" y="0"/>
              <a:ext cx="12543" cy="516924"/>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10741097" y="4134168"/>
            <a:ext cx="4813213" cy="944917"/>
            <a:chOff x="0" y="0"/>
            <a:chExt cx="1267677" cy="248867"/>
          </a:xfrm>
        </p:grpSpPr>
        <p:sp>
          <p:nvSpPr>
            <p:cNvPr id="25" name="Freeform 25"/>
            <p:cNvSpPr/>
            <p:nvPr/>
          </p:nvSpPr>
          <p:spPr>
            <a:xfrm>
              <a:off x="0" y="0"/>
              <a:ext cx="1267677" cy="248867"/>
            </a:xfrm>
            <a:custGeom>
              <a:avLst/>
              <a:gdLst/>
              <a:ahLst/>
              <a:cxnLst/>
              <a:rect l="l" t="t" r="r" b="b"/>
              <a:pathLst>
                <a:path w="1267677" h="248867">
                  <a:moveTo>
                    <a:pt x="0" y="0"/>
                  </a:moveTo>
                  <a:lnTo>
                    <a:pt x="1267677" y="0"/>
                  </a:lnTo>
                  <a:lnTo>
                    <a:pt x="1267677" y="248867"/>
                  </a:lnTo>
                  <a:lnTo>
                    <a:pt x="0" y="248867"/>
                  </a:lnTo>
                  <a:close/>
                </a:path>
              </a:pathLst>
            </a:custGeom>
            <a:solidFill>
              <a:srgbClr val="00CEE8"/>
            </a:solidFill>
          </p:spPr>
          <p:txBody>
            <a:bodyPr/>
            <a:lstStyle/>
            <a:p>
              <a:endParaRPr lang="en-US"/>
            </a:p>
          </p:txBody>
        </p:sp>
        <p:sp>
          <p:nvSpPr>
            <p:cNvPr id="26" name="TextBox 26"/>
            <p:cNvSpPr txBox="1"/>
            <p:nvPr/>
          </p:nvSpPr>
          <p:spPr>
            <a:xfrm>
              <a:off x="0" y="-19050"/>
              <a:ext cx="1267677" cy="267917"/>
            </a:xfrm>
            <a:prstGeom prst="rect">
              <a:avLst/>
            </a:prstGeom>
          </p:spPr>
          <p:txBody>
            <a:bodyPr lIns="50800" tIns="50800" rIns="50800" bIns="50800" rtlCol="0" anchor="ctr"/>
            <a:lstStyle/>
            <a:p>
              <a:pPr algn="ctr" rtl="1">
                <a:lnSpc>
                  <a:spcPts val="2759"/>
                </a:lnSpc>
              </a:pPr>
              <a:r>
                <a:rPr lang="ar-EG" sz="2299" spc="-9">
                  <a:solidFill>
                    <a:srgbClr val="000000"/>
                  </a:solidFill>
                  <a:latin typeface="Almarai Bold"/>
                  <a:ea typeface="Almarai Bold"/>
                  <a:cs typeface="Almarai Bold"/>
                  <a:sym typeface="Almarai Bold"/>
                  <a:rtl/>
                </a:rPr>
                <a:t>(دفع المعرفة) </a:t>
              </a:r>
            </a:p>
            <a:p>
              <a:pPr algn="ctr" rtl="1">
                <a:lnSpc>
                  <a:spcPts val="2759"/>
                </a:lnSpc>
              </a:pPr>
              <a:r>
                <a:rPr lang="ar-EG" sz="2299" spc="-10">
                  <a:solidFill>
                    <a:srgbClr val="000000"/>
                  </a:solidFill>
                  <a:latin typeface="Almarai Bold"/>
                  <a:ea typeface="Almarai Bold"/>
                  <a:cs typeface="Almarai Bold"/>
                  <a:sym typeface="Almarai Bold"/>
                  <a:rtl/>
                </a:rPr>
                <a:t>خلق فرص من خلال تعزيز العلوم</a:t>
              </a:r>
            </a:p>
          </p:txBody>
        </p:sp>
      </p:grpSp>
      <p:grpSp>
        <p:nvGrpSpPr>
          <p:cNvPr id="27" name="Group 27"/>
          <p:cNvGrpSpPr/>
          <p:nvPr/>
        </p:nvGrpSpPr>
        <p:grpSpPr>
          <a:xfrm>
            <a:off x="10741097" y="5155285"/>
            <a:ext cx="4813213" cy="698295"/>
            <a:chOff x="0" y="0"/>
            <a:chExt cx="1267677" cy="183913"/>
          </a:xfrm>
        </p:grpSpPr>
        <p:sp>
          <p:nvSpPr>
            <p:cNvPr id="28" name="Freeform 28"/>
            <p:cNvSpPr/>
            <p:nvPr/>
          </p:nvSpPr>
          <p:spPr>
            <a:xfrm>
              <a:off x="0" y="0"/>
              <a:ext cx="1267677" cy="183913"/>
            </a:xfrm>
            <a:custGeom>
              <a:avLst/>
              <a:gdLst/>
              <a:ahLst/>
              <a:cxnLst/>
              <a:rect l="l" t="t" r="r" b="b"/>
              <a:pathLst>
                <a:path w="1267677" h="183913">
                  <a:moveTo>
                    <a:pt x="0" y="0"/>
                  </a:moveTo>
                  <a:lnTo>
                    <a:pt x="1267677" y="0"/>
                  </a:lnTo>
                  <a:lnTo>
                    <a:pt x="1267677" y="183913"/>
                  </a:lnTo>
                  <a:lnTo>
                    <a:pt x="0" y="183913"/>
                  </a:lnTo>
                  <a:close/>
                </a:path>
              </a:pathLst>
            </a:custGeom>
            <a:solidFill>
              <a:srgbClr val="00CEE8"/>
            </a:solidFill>
          </p:spPr>
          <p:txBody>
            <a:bodyPr/>
            <a:lstStyle/>
            <a:p>
              <a:endParaRPr lang="en-US"/>
            </a:p>
          </p:txBody>
        </p:sp>
        <p:sp>
          <p:nvSpPr>
            <p:cNvPr id="29" name="TextBox 29"/>
            <p:cNvSpPr txBox="1"/>
            <p:nvPr/>
          </p:nvSpPr>
          <p:spPr>
            <a:xfrm>
              <a:off x="0" y="-19050"/>
              <a:ext cx="1267677" cy="202963"/>
            </a:xfrm>
            <a:prstGeom prst="rect">
              <a:avLst/>
            </a:prstGeom>
          </p:spPr>
          <p:txBody>
            <a:bodyPr lIns="50800" tIns="50800" rIns="50800" bIns="50800" rtlCol="0" anchor="ctr"/>
            <a:lstStyle/>
            <a:p>
              <a:pPr algn="ctr" rtl="1">
                <a:lnSpc>
                  <a:spcPts val="2759"/>
                </a:lnSpc>
              </a:pPr>
              <a:r>
                <a:rPr lang="ar-EG" sz="2299" spc="-10">
                  <a:solidFill>
                    <a:srgbClr val="000000"/>
                  </a:solidFill>
                  <a:latin typeface="Almarai Bold"/>
                  <a:ea typeface="Almarai Bold"/>
                  <a:cs typeface="Almarai Bold"/>
                  <a:sym typeface="Almarai Bold"/>
                  <a:rtl/>
                </a:rPr>
                <a:t>الابتكارات الموجهة بالتصميم</a:t>
              </a:r>
            </a:p>
          </p:txBody>
        </p:sp>
      </p:grpSp>
      <p:grpSp>
        <p:nvGrpSpPr>
          <p:cNvPr id="30" name="Group 30"/>
          <p:cNvGrpSpPr/>
          <p:nvPr/>
        </p:nvGrpSpPr>
        <p:grpSpPr>
          <a:xfrm rot="6802275">
            <a:off x="10320738" y="5252007"/>
            <a:ext cx="47625" cy="1962696"/>
            <a:chOff x="0" y="0"/>
            <a:chExt cx="12543" cy="516924"/>
          </a:xfrm>
        </p:grpSpPr>
        <p:sp>
          <p:nvSpPr>
            <p:cNvPr id="31" name="Freeform 31"/>
            <p:cNvSpPr/>
            <p:nvPr/>
          </p:nvSpPr>
          <p:spPr>
            <a:xfrm>
              <a:off x="0" y="0"/>
              <a:ext cx="12543" cy="516924"/>
            </a:xfrm>
            <a:custGeom>
              <a:avLst/>
              <a:gdLst/>
              <a:ahLst/>
              <a:cxnLst/>
              <a:rect l="l" t="t" r="r" b="b"/>
              <a:pathLst>
                <a:path w="12543" h="516924">
                  <a:moveTo>
                    <a:pt x="0" y="0"/>
                  </a:moveTo>
                  <a:lnTo>
                    <a:pt x="12543" y="0"/>
                  </a:lnTo>
                  <a:lnTo>
                    <a:pt x="12543" y="516924"/>
                  </a:lnTo>
                  <a:lnTo>
                    <a:pt x="0" y="516924"/>
                  </a:lnTo>
                  <a:close/>
                </a:path>
              </a:pathLst>
            </a:custGeom>
            <a:solidFill>
              <a:srgbClr val="0F9ED5"/>
            </a:solidFill>
          </p:spPr>
          <p:txBody>
            <a:bodyPr/>
            <a:lstStyle/>
            <a:p>
              <a:endParaRPr lang="en-US"/>
            </a:p>
          </p:txBody>
        </p:sp>
        <p:sp>
          <p:nvSpPr>
            <p:cNvPr id="32" name="TextBox 32"/>
            <p:cNvSpPr txBox="1"/>
            <p:nvPr/>
          </p:nvSpPr>
          <p:spPr>
            <a:xfrm>
              <a:off x="0" y="0"/>
              <a:ext cx="12543" cy="516924"/>
            </a:xfrm>
            <a:prstGeom prst="rect">
              <a:avLst/>
            </a:prstGeom>
          </p:spPr>
          <p:txBody>
            <a:bodyPr lIns="50800" tIns="50800" rIns="50800" bIns="50800" rtlCol="0" anchor="ctr"/>
            <a:lstStyle/>
            <a:p>
              <a:pPr algn="ctr">
                <a:lnSpc>
                  <a:spcPts val="2160"/>
                </a:lnSpc>
              </a:pPr>
              <a:endParaRPr/>
            </a:p>
          </p:txBody>
        </p:sp>
      </p:grpSp>
      <p:grpSp>
        <p:nvGrpSpPr>
          <p:cNvPr id="33" name="Group 33"/>
          <p:cNvGrpSpPr/>
          <p:nvPr/>
        </p:nvGrpSpPr>
        <p:grpSpPr>
          <a:xfrm>
            <a:off x="10741097" y="5947235"/>
            <a:ext cx="4813213" cy="944917"/>
            <a:chOff x="0" y="0"/>
            <a:chExt cx="1267677" cy="248867"/>
          </a:xfrm>
        </p:grpSpPr>
        <p:sp>
          <p:nvSpPr>
            <p:cNvPr id="34" name="Freeform 34"/>
            <p:cNvSpPr/>
            <p:nvPr/>
          </p:nvSpPr>
          <p:spPr>
            <a:xfrm>
              <a:off x="0" y="0"/>
              <a:ext cx="1267677" cy="248867"/>
            </a:xfrm>
            <a:custGeom>
              <a:avLst/>
              <a:gdLst/>
              <a:ahLst/>
              <a:cxnLst/>
              <a:rect l="l" t="t" r="r" b="b"/>
              <a:pathLst>
                <a:path w="1267677" h="248867">
                  <a:moveTo>
                    <a:pt x="0" y="0"/>
                  </a:moveTo>
                  <a:lnTo>
                    <a:pt x="1267677" y="0"/>
                  </a:lnTo>
                  <a:lnTo>
                    <a:pt x="1267677" y="248867"/>
                  </a:lnTo>
                  <a:lnTo>
                    <a:pt x="0" y="248867"/>
                  </a:lnTo>
                  <a:close/>
                </a:path>
              </a:pathLst>
            </a:custGeom>
            <a:solidFill>
              <a:srgbClr val="00CEE8"/>
            </a:solidFill>
          </p:spPr>
          <p:txBody>
            <a:bodyPr/>
            <a:lstStyle/>
            <a:p>
              <a:endParaRPr lang="en-US"/>
            </a:p>
          </p:txBody>
        </p:sp>
        <p:sp>
          <p:nvSpPr>
            <p:cNvPr id="35" name="TextBox 35"/>
            <p:cNvSpPr txBox="1"/>
            <p:nvPr/>
          </p:nvSpPr>
          <p:spPr>
            <a:xfrm>
              <a:off x="0" y="-19050"/>
              <a:ext cx="1267677" cy="267917"/>
            </a:xfrm>
            <a:prstGeom prst="rect">
              <a:avLst/>
            </a:prstGeom>
          </p:spPr>
          <p:txBody>
            <a:bodyPr lIns="50800" tIns="50800" rIns="50800" bIns="50800" rtlCol="0" anchor="ctr"/>
            <a:lstStyle/>
            <a:p>
              <a:pPr algn="ctr" rtl="1">
                <a:lnSpc>
                  <a:spcPts val="2759"/>
                </a:lnSpc>
              </a:pPr>
              <a:r>
                <a:rPr lang="ar-EG" sz="2299" spc="-9">
                  <a:solidFill>
                    <a:srgbClr val="000000"/>
                  </a:solidFill>
                  <a:latin typeface="Almarai Bold"/>
                  <a:ea typeface="Almarai Bold"/>
                  <a:cs typeface="Almarai Bold"/>
                  <a:sym typeface="Almarai Bold"/>
                  <a:rtl/>
                </a:rPr>
                <a:t>شد الحاجة</a:t>
              </a:r>
            </a:p>
            <a:p>
              <a:pPr algn="ctr" rtl="1">
                <a:lnSpc>
                  <a:spcPts val="2759"/>
                </a:lnSpc>
              </a:pPr>
              <a:r>
                <a:rPr lang="ar-EG" sz="2299" spc="-10">
                  <a:solidFill>
                    <a:srgbClr val="000000"/>
                  </a:solidFill>
                  <a:latin typeface="Almarai Bold"/>
                  <a:ea typeface="Almarai Bold"/>
                  <a:cs typeface="Almarai Bold"/>
                  <a:sym typeface="Almarai Bold"/>
                  <a:rtl/>
                </a:rPr>
                <a:t>(الحاجة أم الاختراع والابتكار.)</a:t>
              </a:r>
            </a:p>
          </p:txBody>
        </p:sp>
      </p:grpSp>
      <p:grpSp>
        <p:nvGrpSpPr>
          <p:cNvPr id="36" name="Group 36"/>
          <p:cNvGrpSpPr/>
          <p:nvPr/>
        </p:nvGrpSpPr>
        <p:grpSpPr>
          <a:xfrm rot="7923198">
            <a:off x="10155082" y="5830237"/>
            <a:ext cx="47625" cy="1962696"/>
            <a:chOff x="0" y="0"/>
            <a:chExt cx="12543" cy="516924"/>
          </a:xfrm>
        </p:grpSpPr>
        <p:sp>
          <p:nvSpPr>
            <p:cNvPr id="37" name="Freeform 37"/>
            <p:cNvSpPr/>
            <p:nvPr/>
          </p:nvSpPr>
          <p:spPr>
            <a:xfrm>
              <a:off x="0" y="0"/>
              <a:ext cx="12543" cy="516924"/>
            </a:xfrm>
            <a:custGeom>
              <a:avLst/>
              <a:gdLst/>
              <a:ahLst/>
              <a:cxnLst/>
              <a:rect l="l" t="t" r="r" b="b"/>
              <a:pathLst>
                <a:path w="12543" h="516924">
                  <a:moveTo>
                    <a:pt x="0" y="0"/>
                  </a:moveTo>
                  <a:lnTo>
                    <a:pt x="12543" y="0"/>
                  </a:lnTo>
                  <a:lnTo>
                    <a:pt x="12543" y="516924"/>
                  </a:lnTo>
                  <a:lnTo>
                    <a:pt x="0" y="516924"/>
                  </a:lnTo>
                  <a:close/>
                </a:path>
              </a:pathLst>
            </a:custGeom>
            <a:solidFill>
              <a:srgbClr val="0F9ED5"/>
            </a:solidFill>
          </p:spPr>
          <p:txBody>
            <a:bodyPr/>
            <a:lstStyle/>
            <a:p>
              <a:endParaRPr lang="en-US"/>
            </a:p>
          </p:txBody>
        </p:sp>
        <p:sp>
          <p:nvSpPr>
            <p:cNvPr id="38" name="TextBox 38"/>
            <p:cNvSpPr txBox="1"/>
            <p:nvPr/>
          </p:nvSpPr>
          <p:spPr>
            <a:xfrm>
              <a:off x="0" y="0"/>
              <a:ext cx="12543" cy="516924"/>
            </a:xfrm>
            <a:prstGeom prst="rect">
              <a:avLst/>
            </a:prstGeom>
          </p:spPr>
          <p:txBody>
            <a:bodyPr lIns="50800" tIns="50800" rIns="50800" bIns="50800" rtlCol="0" anchor="ctr"/>
            <a:lstStyle/>
            <a:p>
              <a:pPr algn="ctr">
                <a:lnSpc>
                  <a:spcPts val="2160"/>
                </a:lnSpc>
              </a:pPr>
              <a:endParaRPr/>
            </a:p>
          </p:txBody>
        </p:sp>
      </p:grpSp>
      <p:grpSp>
        <p:nvGrpSpPr>
          <p:cNvPr id="39" name="Group 39"/>
          <p:cNvGrpSpPr/>
          <p:nvPr/>
        </p:nvGrpSpPr>
        <p:grpSpPr>
          <a:xfrm>
            <a:off x="10741097" y="6968352"/>
            <a:ext cx="4813213" cy="715750"/>
            <a:chOff x="0" y="0"/>
            <a:chExt cx="1267677" cy="188510"/>
          </a:xfrm>
        </p:grpSpPr>
        <p:sp>
          <p:nvSpPr>
            <p:cNvPr id="40" name="Freeform 40"/>
            <p:cNvSpPr/>
            <p:nvPr/>
          </p:nvSpPr>
          <p:spPr>
            <a:xfrm>
              <a:off x="0" y="0"/>
              <a:ext cx="1267677" cy="188510"/>
            </a:xfrm>
            <a:custGeom>
              <a:avLst/>
              <a:gdLst/>
              <a:ahLst/>
              <a:cxnLst/>
              <a:rect l="l" t="t" r="r" b="b"/>
              <a:pathLst>
                <a:path w="1267677" h="188510">
                  <a:moveTo>
                    <a:pt x="0" y="0"/>
                  </a:moveTo>
                  <a:lnTo>
                    <a:pt x="1267677" y="0"/>
                  </a:lnTo>
                  <a:lnTo>
                    <a:pt x="1267677" y="188510"/>
                  </a:lnTo>
                  <a:lnTo>
                    <a:pt x="0" y="188510"/>
                  </a:lnTo>
                  <a:close/>
                </a:path>
              </a:pathLst>
            </a:custGeom>
            <a:solidFill>
              <a:srgbClr val="00CEE8"/>
            </a:solidFill>
          </p:spPr>
          <p:txBody>
            <a:bodyPr/>
            <a:lstStyle/>
            <a:p>
              <a:endParaRPr lang="en-US"/>
            </a:p>
          </p:txBody>
        </p:sp>
        <p:sp>
          <p:nvSpPr>
            <p:cNvPr id="41" name="TextBox 41"/>
            <p:cNvSpPr txBox="1"/>
            <p:nvPr/>
          </p:nvSpPr>
          <p:spPr>
            <a:xfrm>
              <a:off x="0" y="-19050"/>
              <a:ext cx="1267677" cy="207560"/>
            </a:xfrm>
            <a:prstGeom prst="rect">
              <a:avLst/>
            </a:prstGeom>
          </p:spPr>
          <p:txBody>
            <a:bodyPr lIns="50800" tIns="50800" rIns="50800" bIns="50800" rtlCol="0" anchor="ctr"/>
            <a:lstStyle/>
            <a:p>
              <a:pPr algn="ctr" rtl="1">
                <a:lnSpc>
                  <a:spcPts val="2759"/>
                </a:lnSpc>
              </a:pPr>
              <a:r>
                <a:rPr lang="ar-EG" sz="2299" spc="-10">
                  <a:solidFill>
                    <a:srgbClr val="000000"/>
                  </a:solidFill>
                  <a:latin typeface="Almarai Bold"/>
                  <a:ea typeface="Almarai Bold"/>
                  <a:cs typeface="Almarai Bold"/>
                  <a:sym typeface="Almarai Bold"/>
                  <a:rtl/>
                </a:rPr>
                <a:t>المستخدمون بصفتهم مبتكرين</a:t>
              </a:r>
            </a:p>
          </p:txBody>
        </p:sp>
      </p:grpSp>
      <p:grpSp>
        <p:nvGrpSpPr>
          <p:cNvPr id="42" name="Group 42"/>
          <p:cNvGrpSpPr/>
          <p:nvPr/>
        </p:nvGrpSpPr>
        <p:grpSpPr>
          <a:xfrm rot="8538489">
            <a:off x="10000903" y="5766948"/>
            <a:ext cx="47625" cy="2819275"/>
            <a:chOff x="0" y="0"/>
            <a:chExt cx="12543" cy="742525"/>
          </a:xfrm>
        </p:grpSpPr>
        <p:sp>
          <p:nvSpPr>
            <p:cNvPr id="43" name="Freeform 43"/>
            <p:cNvSpPr/>
            <p:nvPr/>
          </p:nvSpPr>
          <p:spPr>
            <a:xfrm>
              <a:off x="0" y="0"/>
              <a:ext cx="12543" cy="742525"/>
            </a:xfrm>
            <a:custGeom>
              <a:avLst/>
              <a:gdLst/>
              <a:ahLst/>
              <a:cxnLst/>
              <a:rect l="l" t="t" r="r" b="b"/>
              <a:pathLst>
                <a:path w="12543" h="742525">
                  <a:moveTo>
                    <a:pt x="0" y="0"/>
                  </a:moveTo>
                  <a:lnTo>
                    <a:pt x="12543" y="0"/>
                  </a:lnTo>
                  <a:lnTo>
                    <a:pt x="12543" y="742525"/>
                  </a:lnTo>
                  <a:lnTo>
                    <a:pt x="0" y="742525"/>
                  </a:lnTo>
                  <a:close/>
                </a:path>
              </a:pathLst>
            </a:custGeom>
            <a:solidFill>
              <a:srgbClr val="0F9ED5"/>
            </a:solidFill>
          </p:spPr>
          <p:txBody>
            <a:bodyPr/>
            <a:lstStyle/>
            <a:p>
              <a:endParaRPr lang="en-US"/>
            </a:p>
          </p:txBody>
        </p:sp>
        <p:sp>
          <p:nvSpPr>
            <p:cNvPr id="44" name="TextBox 44"/>
            <p:cNvSpPr txBox="1"/>
            <p:nvPr/>
          </p:nvSpPr>
          <p:spPr>
            <a:xfrm>
              <a:off x="0" y="0"/>
              <a:ext cx="12543" cy="742525"/>
            </a:xfrm>
            <a:prstGeom prst="rect">
              <a:avLst/>
            </a:prstGeom>
          </p:spPr>
          <p:txBody>
            <a:bodyPr lIns="50800" tIns="50800" rIns="50800" bIns="50800" rtlCol="0" anchor="ctr"/>
            <a:lstStyle/>
            <a:p>
              <a:pPr algn="ctr">
                <a:lnSpc>
                  <a:spcPts val="2160"/>
                </a:lnSpc>
              </a:pPr>
              <a:endParaRPr/>
            </a:p>
          </p:txBody>
        </p:sp>
      </p:grpSp>
      <p:grpSp>
        <p:nvGrpSpPr>
          <p:cNvPr id="45" name="Group 45"/>
          <p:cNvGrpSpPr/>
          <p:nvPr/>
        </p:nvGrpSpPr>
        <p:grpSpPr>
          <a:xfrm>
            <a:off x="10741097" y="7760302"/>
            <a:ext cx="4813213" cy="715750"/>
            <a:chOff x="0" y="0"/>
            <a:chExt cx="1267677" cy="188510"/>
          </a:xfrm>
        </p:grpSpPr>
        <p:sp>
          <p:nvSpPr>
            <p:cNvPr id="46" name="Freeform 46"/>
            <p:cNvSpPr/>
            <p:nvPr/>
          </p:nvSpPr>
          <p:spPr>
            <a:xfrm>
              <a:off x="0" y="0"/>
              <a:ext cx="1267677" cy="188510"/>
            </a:xfrm>
            <a:custGeom>
              <a:avLst/>
              <a:gdLst/>
              <a:ahLst/>
              <a:cxnLst/>
              <a:rect l="l" t="t" r="r" b="b"/>
              <a:pathLst>
                <a:path w="1267677" h="188510">
                  <a:moveTo>
                    <a:pt x="0" y="0"/>
                  </a:moveTo>
                  <a:lnTo>
                    <a:pt x="1267677" y="0"/>
                  </a:lnTo>
                  <a:lnTo>
                    <a:pt x="1267677" y="188510"/>
                  </a:lnTo>
                  <a:lnTo>
                    <a:pt x="0" y="188510"/>
                  </a:lnTo>
                  <a:close/>
                </a:path>
              </a:pathLst>
            </a:custGeom>
            <a:solidFill>
              <a:srgbClr val="00CEE8"/>
            </a:solidFill>
          </p:spPr>
          <p:txBody>
            <a:bodyPr/>
            <a:lstStyle/>
            <a:p>
              <a:endParaRPr lang="en-US"/>
            </a:p>
          </p:txBody>
        </p:sp>
        <p:sp>
          <p:nvSpPr>
            <p:cNvPr id="47" name="TextBox 47"/>
            <p:cNvSpPr txBox="1"/>
            <p:nvPr/>
          </p:nvSpPr>
          <p:spPr>
            <a:xfrm>
              <a:off x="0" y="-19050"/>
              <a:ext cx="1267677" cy="207560"/>
            </a:xfrm>
            <a:prstGeom prst="rect">
              <a:avLst/>
            </a:prstGeom>
          </p:spPr>
          <p:txBody>
            <a:bodyPr lIns="50800" tIns="50800" rIns="50800" bIns="50800" rtlCol="0" anchor="ctr"/>
            <a:lstStyle/>
            <a:p>
              <a:pPr algn="ctr" rtl="1">
                <a:lnSpc>
                  <a:spcPts val="2759"/>
                </a:lnSpc>
              </a:pPr>
              <a:r>
                <a:rPr lang="ar-EG" sz="2299" spc="-10">
                  <a:solidFill>
                    <a:srgbClr val="000000"/>
                  </a:solidFill>
                  <a:latin typeface="Almarai Bold"/>
                  <a:ea typeface="Almarai Bold"/>
                  <a:cs typeface="Almarai Bold"/>
                  <a:sym typeface="Almarai Bold"/>
                  <a:rtl/>
                </a:rPr>
                <a:t>اكتشاف البدائل المستقبلية</a:t>
              </a:r>
            </a:p>
          </p:txBody>
        </p:sp>
      </p:grpSp>
      <p:grpSp>
        <p:nvGrpSpPr>
          <p:cNvPr id="48" name="Group 48"/>
          <p:cNvGrpSpPr/>
          <p:nvPr/>
        </p:nvGrpSpPr>
        <p:grpSpPr>
          <a:xfrm rot="-1730317">
            <a:off x="8021425" y="2500534"/>
            <a:ext cx="47625" cy="3086100"/>
            <a:chOff x="0" y="0"/>
            <a:chExt cx="12543" cy="812800"/>
          </a:xfrm>
        </p:grpSpPr>
        <p:sp>
          <p:nvSpPr>
            <p:cNvPr id="49" name="Freeform 49"/>
            <p:cNvSpPr/>
            <p:nvPr/>
          </p:nvSpPr>
          <p:spPr>
            <a:xfrm>
              <a:off x="0" y="0"/>
              <a:ext cx="12543" cy="812800"/>
            </a:xfrm>
            <a:custGeom>
              <a:avLst/>
              <a:gdLst/>
              <a:ahLst/>
              <a:cxnLst/>
              <a:rect l="l" t="t" r="r" b="b"/>
              <a:pathLst>
                <a:path w="12543" h="812800">
                  <a:moveTo>
                    <a:pt x="0" y="0"/>
                  </a:moveTo>
                  <a:lnTo>
                    <a:pt x="12543" y="0"/>
                  </a:lnTo>
                  <a:lnTo>
                    <a:pt x="12543" y="812800"/>
                  </a:lnTo>
                  <a:lnTo>
                    <a:pt x="0" y="812800"/>
                  </a:lnTo>
                  <a:close/>
                </a:path>
              </a:pathLst>
            </a:custGeom>
            <a:solidFill>
              <a:srgbClr val="0F9ED5"/>
            </a:solidFill>
          </p:spPr>
          <p:txBody>
            <a:bodyPr/>
            <a:lstStyle/>
            <a:p>
              <a:endParaRPr lang="en-US"/>
            </a:p>
          </p:txBody>
        </p:sp>
        <p:sp>
          <p:nvSpPr>
            <p:cNvPr id="50" name="TextBox 50"/>
            <p:cNvSpPr txBox="1"/>
            <p:nvPr/>
          </p:nvSpPr>
          <p:spPr>
            <a:xfrm>
              <a:off x="0" y="0"/>
              <a:ext cx="12543" cy="812800"/>
            </a:xfrm>
            <a:prstGeom prst="rect">
              <a:avLst/>
            </a:prstGeom>
          </p:spPr>
          <p:txBody>
            <a:bodyPr lIns="50800" tIns="50800" rIns="50800" bIns="50800" rtlCol="0" anchor="ctr"/>
            <a:lstStyle/>
            <a:p>
              <a:pPr algn="ctr">
                <a:lnSpc>
                  <a:spcPts val="2160"/>
                </a:lnSpc>
              </a:pPr>
              <a:endParaRPr/>
            </a:p>
          </p:txBody>
        </p:sp>
      </p:grpSp>
      <p:grpSp>
        <p:nvGrpSpPr>
          <p:cNvPr id="51" name="Group 51"/>
          <p:cNvGrpSpPr/>
          <p:nvPr/>
        </p:nvGrpSpPr>
        <p:grpSpPr>
          <a:xfrm>
            <a:off x="2116020" y="2280699"/>
            <a:ext cx="5338611" cy="1297342"/>
            <a:chOff x="0" y="0"/>
            <a:chExt cx="1406054" cy="341687"/>
          </a:xfrm>
        </p:grpSpPr>
        <p:sp>
          <p:nvSpPr>
            <p:cNvPr id="52" name="Freeform 52"/>
            <p:cNvSpPr/>
            <p:nvPr/>
          </p:nvSpPr>
          <p:spPr>
            <a:xfrm>
              <a:off x="0" y="0"/>
              <a:ext cx="1406054" cy="341687"/>
            </a:xfrm>
            <a:custGeom>
              <a:avLst/>
              <a:gdLst/>
              <a:ahLst/>
              <a:cxnLst/>
              <a:rect l="l" t="t" r="r" b="b"/>
              <a:pathLst>
                <a:path w="1406054" h="341687">
                  <a:moveTo>
                    <a:pt x="0" y="0"/>
                  </a:moveTo>
                  <a:lnTo>
                    <a:pt x="1406054" y="0"/>
                  </a:lnTo>
                  <a:lnTo>
                    <a:pt x="1406054" y="341687"/>
                  </a:lnTo>
                  <a:lnTo>
                    <a:pt x="0" y="341687"/>
                  </a:lnTo>
                  <a:close/>
                </a:path>
              </a:pathLst>
            </a:custGeom>
            <a:solidFill>
              <a:srgbClr val="00CEE8"/>
            </a:solidFill>
          </p:spPr>
          <p:txBody>
            <a:bodyPr/>
            <a:lstStyle/>
            <a:p>
              <a:endParaRPr lang="en-US"/>
            </a:p>
          </p:txBody>
        </p:sp>
        <p:sp>
          <p:nvSpPr>
            <p:cNvPr id="53" name="TextBox 53"/>
            <p:cNvSpPr txBox="1"/>
            <p:nvPr/>
          </p:nvSpPr>
          <p:spPr>
            <a:xfrm>
              <a:off x="0" y="-19050"/>
              <a:ext cx="1406054" cy="360737"/>
            </a:xfrm>
            <a:prstGeom prst="rect">
              <a:avLst/>
            </a:prstGeom>
          </p:spPr>
          <p:txBody>
            <a:bodyPr lIns="50800" tIns="50800" rIns="50800" bIns="50800" rtlCol="0" anchor="ctr"/>
            <a:lstStyle/>
            <a:p>
              <a:pPr algn="ctr" rtl="1">
                <a:lnSpc>
                  <a:spcPts val="2759"/>
                </a:lnSpc>
              </a:pPr>
              <a:r>
                <a:rPr lang="ar-EG" sz="2299" spc="-9">
                  <a:solidFill>
                    <a:srgbClr val="000000"/>
                  </a:solidFill>
                  <a:latin typeface="Almarai Bold"/>
                  <a:ea typeface="Almarai Bold"/>
                  <a:cs typeface="Almarai Bold"/>
                  <a:sym typeface="Almarai Bold"/>
                  <a:rtl/>
                </a:rPr>
                <a:t>الكوارث التي يتعرض لها النظام </a:t>
              </a:r>
            </a:p>
            <a:p>
              <a:pPr algn="ctr" rtl="1">
                <a:lnSpc>
                  <a:spcPts val="2759"/>
                </a:lnSpc>
              </a:pPr>
              <a:r>
                <a:rPr lang="ar-EG" sz="2299" spc="-10">
                  <a:solidFill>
                    <a:srgbClr val="000000"/>
                  </a:solidFill>
                  <a:latin typeface="Almarai Bold"/>
                  <a:ea typeface="Almarai Bold"/>
                  <a:cs typeface="Almarai Bold"/>
                  <a:sym typeface="Almarai Bold"/>
                  <a:rtl/>
                </a:rPr>
                <a:t>(الأحداث التي تغير العالم وطريقة تفكيرنا نحو الابتكار في اتجاهات جديدة.) </a:t>
              </a:r>
            </a:p>
          </p:txBody>
        </p:sp>
      </p:grpSp>
      <p:grpSp>
        <p:nvGrpSpPr>
          <p:cNvPr id="54" name="Group 54"/>
          <p:cNvGrpSpPr/>
          <p:nvPr/>
        </p:nvGrpSpPr>
        <p:grpSpPr>
          <a:xfrm rot="-2565046">
            <a:off x="8055263" y="3746213"/>
            <a:ext cx="47625" cy="3086100"/>
            <a:chOff x="0" y="0"/>
            <a:chExt cx="12543" cy="812800"/>
          </a:xfrm>
        </p:grpSpPr>
        <p:sp>
          <p:nvSpPr>
            <p:cNvPr id="55" name="Freeform 55"/>
            <p:cNvSpPr/>
            <p:nvPr/>
          </p:nvSpPr>
          <p:spPr>
            <a:xfrm>
              <a:off x="0" y="0"/>
              <a:ext cx="12543" cy="812800"/>
            </a:xfrm>
            <a:custGeom>
              <a:avLst/>
              <a:gdLst/>
              <a:ahLst/>
              <a:cxnLst/>
              <a:rect l="l" t="t" r="r" b="b"/>
              <a:pathLst>
                <a:path w="12543" h="812800">
                  <a:moveTo>
                    <a:pt x="0" y="0"/>
                  </a:moveTo>
                  <a:lnTo>
                    <a:pt x="12543" y="0"/>
                  </a:lnTo>
                  <a:lnTo>
                    <a:pt x="12543" y="812800"/>
                  </a:lnTo>
                  <a:lnTo>
                    <a:pt x="0" y="812800"/>
                  </a:lnTo>
                  <a:close/>
                </a:path>
              </a:pathLst>
            </a:custGeom>
            <a:solidFill>
              <a:srgbClr val="0F9ED5"/>
            </a:solidFill>
          </p:spPr>
          <p:txBody>
            <a:bodyPr/>
            <a:lstStyle/>
            <a:p>
              <a:endParaRPr lang="en-US"/>
            </a:p>
          </p:txBody>
        </p:sp>
        <p:sp>
          <p:nvSpPr>
            <p:cNvPr id="56" name="TextBox 56"/>
            <p:cNvSpPr txBox="1"/>
            <p:nvPr/>
          </p:nvSpPr>
          <p:spPr>
            <a:xfrm>
              <a:off x="0" y="0"/>
              <a:ext cx="12543" cy="812800"/>
            </a:xfrm>
            <a:prstGeom prst="rect">
              <a:avLst/>
            </a:prstGeom>
          </p:spPr>
          <p:txBody>
            <a:bodyPr lIns="50800" tIns="50800" rIns="50800" bIns="50800" rtlCol="0" anchor="ctr"/>
            <a:lstStyle/>
            <a:p>
              <a:pPr algn="ctr">
                <a:lnSpc>
                  <a:spcPts val="2160"/>
                </a:lnSpc>
              </a:pPr>
              <a:endParaRPr/>
            </a:p>
          </p:txBody>
        </p:sp>
      </p:grpSp>
      <p:grpSp>
        <p:nvGrpSpPr>
          <p:cNvPr id="57" name="Group 57"/>
          <p:cNvGrpSpPr/>
          <p:nvPr/>
        </p:nvGrpSpPr>
        <p:grpSpPr>
          <a:xfrm>
            <a:off x="2116020" y="3700093"/>
            <a:ext cx="5338611" cy="1297342"/>
            <a:chOff x="0" y="0"/>
            <a:chExt cx="1406054" cy="341687"/>
          </a:xfrm>
        </p:grpSpPr>
        <p:sp>
          <p:nvSpPr>
            <p:cNvPr id="58" name="Freeform 58"/>
            <p:cNvSpPr/>
            <p:nvPr/>
          </p:nvSpPr>
          <p:spPr>
            <a:xfrm>
              <a:off x="0" y="0"/>
              <a:ext cx="1406054" cy="341687"/>
            </a:xfrm>
            <a:custGeom>
              <a:avLst/>
              <a:gdLst/>
              <a:ahLst/>
              <a:cxnLst/>
              <a:rect l="l" t="t" r="r" b="b"/>
              <a:pathLst>
                <a:path w="1406054" h="341687">
                  <a:moveTo>
                    <a:pt x="0" y="0"/>
                  </a:moveTo>
                  <a:lnTo>
                    <a:pt x="1406054" y="0"/>
                  </a:lnTo>
                  <a:lnTo>
                    <a:pt x="1406054" y="341687"/>
                  </a:lnTo>
                  <a:lnTo>
                    <a:pt x="0" y="341687"/>
                  </a:lnTo>
                  <a:close/>
                </a:path>
              </a:pathLst>
            </a:custGeom>
            <a:solidFill>
              <a:srgbClr val="00CEE8"/>
            </a:solidFill>
          </p:spPr>
          <p:txBody>
            <a:bodyPr/>
            <a:lstStyle/>
            <a:p>
              <a:endParaRPr lang="en-US"/>
            </a:p>
          </p:txBody>
        </p:sp>
        <p:sp>
          <p:nvSpPr>
            <p:cNvPr id="59" name="TextBox 59"/>
            <p:cNvSpPr txBox="1"/>
            <p:nvPr/>
          </p:nvSpPr>
          <p:spPr>
            <a:xfrm>
              <a:off x="0" y="-19050"/>
              <a:ext cx="1406054" cy="360737"/>
            </a:xfrm>
            <a:prstGeom prst="rect">
              <a:avLst/>
            </a:prstGeom>
          </p:spPr>
          <p:txBody>
            <a:bodyPr lIns="50800" tIns="50800" rIns="50800" bIns="50800" rtlCol="0" anchor="ctr"/>
            <a:lstStyle/>
            <a:p>
              <a:pPr algn="ctr" rtl="1">
                <a:lnSpc>
                  <a:spcPts val="2759"/>
                </a:lnSpc>
              </a:pPr>
              <a:r>
                <a:rPr lang="ar-EG" sz="2299" spc="-9">
                  <a:solidFill>
                    <a:srgbClr val="000000"/>
                  </a:solidFill>
                  <a:latin typeface="Almarai Bold"/>
                  <a:ea typeface="Almarai Bold"/>
                  <a:cs typeface="Almarai Bold"/>
                  <a:sym typeface="Almarai Bold"/>
                  <a:rtl/>
                </a:rPr>
                <a:t>الحوادث </a:t>
              </a:r>
            </a:p>
            <a:p>
              <a:pPr algn="ctr" rtl="1">
                <a:lnSpc>
                  <a:spcPts val="2759"/>
                </a:lnSpc>
              </a:pPr>
              <a:r>
                <a:rPr lang="ar-EG" sz="2299" spc="-10">
                  <a:solidFill>
                    <a:srgbClr val="000000"/>
                  </a:solidFill>
                  <a:latin typeface="Almarai Bold"/>
                  <a:ea typeface="Almarai Bold"/>
                  <a:cs typeface="Almarai Bold"/>
                  <a:sym typeface="Almarai Bold"/>
                  <a:rtl/>
                </a:rPr>
                <a:t>(الأحداث غير المتوقعة والمفاجآت والتي تُقدم اتجاهات جديدة للابتكار)</a:t>
              </a:r>
            </a:p>
          </p:txBody>
        </p:sp>
      </p:grpSp>
      <p:grpSp>
        <p:nvGrpSpPr>
          <p:cNvPr id="60" name="Group 60"/>
          <p:cNvGrpSpPr/>
          <p:nvPr/>
        </p:nvGrpSpPr>
        <p:grpSpPr>
          <a:xfrm>
            <a:off x="2116020" y="5069560"/>
            <a:ext cx="5338611" cy="1297342"/>
            <a:chOff x="0" y="0"/>
            <a:chExt cx="1406054" cy="341687"/>
          </a:xfrm>
        </p:grpSpPr>
        <p:sp>
          <p:nvSpPr>
            <p:cNvPr id="61" name="Freeform 61"/>
            <p:cNvSpPr/>
            <p:nvPr/>
          </p:nvSpPr>
          <p:spPr>
            <a:xfrm>
              <a:off x="0" y="0"/>
              <a:ext cx="1406054" cy="341687"/>
            </a:xfrm>
            <a:custGeom>
              <a:avLst/>
              <a:gdLst/>
              <a:ahLst/>
              <a:cxnLst/>
              <a:rect l="l" t="t" r="r" b="b"/>
              <a:pathLst>
                <a:path w="1406054" h="341687">
                  <a:moveTo>
                    <a:pt x="0" y="0"/>
                  </a:moveTo>
                  <a:lnTo>
                    <a:pt x="1406054" y="0"/>
                  </a:lnTo>
                  <a:lnTo>
                    <a:pt x="1406054" y="341687"/>
                  </a:lnTo>
                  <a:lnTo>
                    <a:pt x="0" y="341687"/>
                  </a:lnTo>
                  <a:close/>
                </a:path>
              </a:pathLst>
            </a:custGeom>
            <a:solidFill>
              <a:srgbClr val="00CEE8"/>
            </a:solidFill>
          </p:spPr>
          <p:txBody>
            <a:bodyPr/>
            <a:lstStyle/>
            <a:p>
              <a:endParaRPr lang="en-US"/>
            </a:p>
          </p:txBody>
        </p:sp>
        <p:sp>
          <p:nvSpPr>
            <p:cNvPr id="62" name="TextBox 62"/>
            <p:cNvSpPr txBox="1"/>
            <p:nvPr/>
          </p:nvSpPr>
          <p:spPr>
            <a:xfrm>
              <a:off x="0" y="-19050"/>
              <a:ext cx="1406054" cy="360737"/>
            </a:xfrm>
            <a:prstGeom prst="rect">
              <a:avLst/>
            </a:prstGeom>
          </p:spPr>
          <p:txBody>
            <a:bodyPr lIns="50800" tIns="50800" rIns="50800" bIns="50800" rtlCol="0" anchor="ctr"/>
            <a:lstStyle/>
            <a:p>
              <a:pPr algn="ctr" rtl="1">
                <a:lnSpc>
                  <a:spcPts val="2759"/>
                </a:lnSpc>
              </a:pPr>
              <a:r>
                <a:rPr lang="ar-EG" sz="2299" spc="-9">
                  <a:solidFill>
                    <a:srgbClr val="000000"/>
                  </a:solidFill>
                  <a:latin typeface="Almarai Bold"/>
                  <a:ea typeface="Almarai Bold"/>
                  <a:cs typeface="Almarai Bold"/>
                  <a:sym typeface="Almarai Bold"/>
                  <a:rtl/>
                </a:rPr>
                <a:t>مشاهدة الآخرين</a:t>
              </a:r>
            </a:p>
            <a:p>
              <a:pPr algn="ctr" rtl="1">
                <a:lnSpc>
                  <a:spcPts val="2759"/>
                </a:lnSpc>
              </a:pPr>
              <a:r>
                <a:rPr lang="ar-EG" sz="2299" spc="-10">
                  <a:solidFill>
                    <a:srgbClr val="000000"/>
                  </a:solidFill>
                  <a:latin typeface="Almarai Bold"/>
                  <a:ea typeface="Almarai Bold"/>
                  <a:cs typeface="Almarai Bold"/>
                  <a:sym typeface="Almarai Bold"/>
                  <a:rtl/>
                </a:rPr>
                <a:t>(ابتكار ناشئ عن تقليد ما يفعله الآخرون أو تطويره)</a:t>
              </a:r>
            </a:p>
          </p:txBody>
        </p:sp>
      </p:grpSp>
      <p:grpSp>
        <p:nvGrpSpPr>
          <p:cNvPr id="63" name="Group 63"/>
          <p:cNvGrpSpPr/>
          <p:nvPr/>
        </p:nvGrpSpPr>
        <p:grpSpPr>
          <a:xfrm rot="3702626">
            <a:off x="7803770" y="5955336"/>
            <a:ext cx="48618" cy="1615166"/>
            <a:chOff x="0" y="0"/>
            <a:chExt cx="12805" cy="425393"/>
          </a:xfrm>
        </p:grpSpPr>
        <p:sp>
          <p:nvSpPr>
            <p:cNvPr id="64" name="Freeform 64"/>
            <p:cNvSpPr/>
            <p:nvPr/>
          </p:nvSpPr>
          <p:spPr>
            <a:xfrm>
              <a:off x="0" y="0"/>
              <a:ext cx="12805" cy="425393"/>
            </a:xfrm>
            <a:custGeom>
              <a:avLst/>
              <a:gdLst/>
              <a:ahLst/>
              <a:cxnLst/>
              <a:rect l="l" t="t" r="r" b="b"/>
              <a:pathLst>
                <a:path w="12805" h="425393">
                  <a:moveTo>
                    <a:pt x="0" y="0"/>
                  </a:moveTo>
                  <a:lnTo>
                    <a:pt x="12805" y="0"/>
                  </a:lnTo>
                  <a:lnTo>
                    <a:pt x="12805" y="425393"/>
                  </a:lnTo>
                  <a:lnTo>
                    <a:pt x="0" y="425393"/>
                  </a:lnTo>
                  <a:close/>
                </a:path>
              </a:pathLst>
            </a:custGeom>
            <a:solidFill>
              <a:srgbClr val="0F9ED5"/>
            </a:solidFill>
          </p:spPr>
          <p:txBody>
            <a:bodyPr/>
            <a:lstStyle/>
            <a:p>
              <a:endParaRPr lang="en-US"/>
            </a:p>
          </p:txBody>
        </p:sp>
        <p:sp>
          <p:nvSpPr>
            <p:cNvPr id="65" name="TextBox 65"/>
            <p:cNvSpPr txBox="1"/>
            <p:nvPr/>
          </p:nvSpPr>
          <p:spPr>
            <a:xfrm>
              <a:off x="0" y="0"/>
              <a:ext cx="12805" cy="425393"/>
            </a:xfrm>
            <a:prstGeom prst="rect">
              <a:avLst/>
            </a:prstGeom>
          </p:spPr>
          <p:txBody>
            <a:bodyPr lIns="50800" tIns="50800" rIns="50800" bIns="50800" rtlCol="0" anchor="ctr"/>
            <a:lstStyle/>
            <a:p>
              <a:pPr algn="ctr">
                <a:lnSpc>
                  <a:spcPts val="2160"/>
                </a:lnSpc>
              </a:pPr>
              <a:endParaRPr/>
            </a:p>
          </p:txBody>
        </p:sp>
      </p:grpSp>
      <p:grpSp>
        <p:nvGrpSpPr>
          <p:cNvPr id="66" name="Group 66"/>
          <p:cNvGrpSpPr/>
          <p:nvPr/>
        </p:nvGrpSpPr>
        <p:grpSpPr>
          <a:xfrm>
            <a:off x="2116020" y="6455074"/>
            <a:ext cx="5338611" cy="947241"/>
            <a:chOff x="0" y="0"/>
            <a:chExt cx="1406054" cy="249479"/>
          </a:xfrm>
        </p:grpSpPr>
        <p:sp>
          <p:nvSpPr>
            <p:cNvPr id="67" name="Freeform 67"/>
            <p:cNvSpPr/>
            <p:nvPr/>
          </p:nvSpPr>
          <p:spPr>
            <a:xfrm>
              <a:off x="0" y="0"/>
              <a:ext cx="1406054" cy="249479"/>
            </a:xfrm>
            <a:custGeom>
              <a:avLst/>
              <a:gdLst/>
              <a:ahLst/>
              <a:cxnLst/>
              <a:rect l="l" t="t" r="r" b="b"/>
              <a:pathLst>
                <a:path w="1406054" h="249479">
                  <a:moveTo>
                    <a:pt x="0" y="0"/>
                  </a:moveTo>
                  <a:lnTo>
                    <a:pt x="1406054" y="0"/>
                  </a:lnTo>
                  <a:lnTo>
                    <a:pt x="1406054" y="249479"/>
                  </a:lnTo>
                  <a:lnTo>
                    <a:pt x="0" y="249479"/>
                  </a:lnTo>
                  <a:close/>
                </a:path>
              </a:pathLst>
            </a:custGeom>
            <a:solidFill>
              <a:srgbClr val="00CEE8"/>
            </a:solidFill>
          </p:spPr>
          <p:txBody>
            <a:bodyPr/>
            <a:lstStyle/>
            <a:p>
              <a:endParaRPr lang="en-US"/>
            </a:p>
          </p:txBody>
        </p:sp>
        <p:sp>
          <p:nvSpPr>
            <p:cNvPr id="68" name="TextBox 68"/>
            <p:cNvSpPr txBox="1"/>
            <p:nvPr/>
          </p:nvSpPr>
          <p:spPr>
            <a:xfrm>
              <a:off x="0" y="-19050"/>
              <a:ext cx="1406054" cy="268529"/>
            </a:xfrm>
            <a:prstGeom prst="rect">
              <a:avLst/>
            </a:prstGeom>
          </p:spPr>
          <p:txBody>
            <a:bodyPr lIns="50800" tIns="50800" rIns="50800" bIns="50800" rtlCol="0" anchor="ctr"/>
            <a:lstStyle/>
            <a:p>
              <a:pPr algn="ctr" rtl="1">
                <a:lnSpc>
                  <a:spcPts val="2759"/>
                </a:lnSpc>
              </a:pPr>
              <a:r>
                <a:rPr lang="ar-EG" sz="2299" spc="-9">
                  <a:solidFill>
                    <a:srgbClr val="000000"/>
                  </a:solidFill>
                  <a:latin typeface="Almarai Bold"/>
                  <a:ea typeface="Almarai Bold"/>
                  <a:cs typeface="Almarai Bold"/>
                  <a:sym typeface="Almarai Bold"/>
                  <a:rtl/>
                </a:rPr>
                <a:t>الابتكار التوليفي</a:t>
              </a:r>
            </a:p>
            <a:p>
              <a:pPr algn="ctr" rtl="1">
                <a:lnSpc>
                  <a:spcPts val="2759"/>
                </a:lnSpc>
              </a:pPr>
              <a:r>
                <a:rPr lang="ar-EG" sz="2299" spc="-10">
                  <a:solidFill>
                    <a:srgbClr val="000000"/>
                  </a:solidFill>
                  <a:latin typeface="Almarai Bold"/>
                  <a:ea typeface="Almarai Bold"/>
                  <a:cs typeface="Almarai Bold"/>
                  <a:sym typeface="Almarai Bold"/>
                  <a:rtl/>
                </a:rPr>
                <a:t>(تحويل الأفكار والتطبيقات إلى شكل آخر)</a:t>
              </a:r>
            </a:p>
          </p:txBody>
        </p:sp>
      </p:grpSp>
      <p:grpSp>
        <p:nvGrpSpPr>
          <p:cNvPr id="69" name="Group 69"/>
          <p:cNvGrpSpPr/>
          <p:nvPr/>
        </p:nvGrpSpPr>
        <p:grpSpPr>
          <a:xfrm rot="-7726452">
            <a:off x="8012817" y="5871629"/>
            <a:ext cx="47625" cy="2909196"/>
            <a:chOff x="0" y="0"/>
            <a:chExt cx="12543" cy="766208"/>
          </a:xfrm>
        </p:grpSpPr>
        <p:sp>
          <p:nvSpPr>
            <p:cNvPr id="70" name="Freeform 70"/>
            <p:cNvSpPr/>
            <p:nvPr/>
          </p:nvSpPr>
          <p:spPr>
            <a:xfrm>
              <a:off x="0" y="0"/>
              <a:ext cx="12543" cy="766208"/>
            </a:xfrm>
            <a:custGeom>
              <a:avLst/>
              <a:gdLst/>
              <a:ahLst/>
              <a:cxnLst/>
              <a:rect l="l" t="t" r="r" b="b"/>
              <a:pathLst>
                <a:path w="12543" h="766208">
                  <a:moveTo>
                    <a:pt x="0" y="0"/>
                  </a:moveTo>
                  <a:lnTo>
                    <a:pt x="12543" y="0"/>
                  </a:lnTo>
                  <a:lnTo>
                    <a:pt x="12543" y="766208"/>
                  </a:lnTo>
                  <a:lnTo>
                    <a:pt x="0" y="766208"/>
                  </a:lnTo>
                  <a:close/>
                </a:path>
              </a:pathLst>
            </a:custGeom>
            <a:solidFill>
              <a:srgbClr val="0F9ED5"/>
            </a:solidFill>
          </p:spPr>
          <p:txBody>
            <a:bodyPr/>
            <a:lstStyle/>
            <a:p>
              <a:endParaRPr lang="en-US"/>
            </a:p>
          </p:txBody>
        </p:sp>
        <p:sp>
          <p:nvSpPr>
            <p:cNvPr id="71" name="TextBox 71"/>
            <p:cNvSpPr txBox="1"/>
            <p:nvPr/>
          </p:nvSpPr>
          <p:spPr>
            <a:xfrm>
              <a:off x="0" y="0"/>
              <a:ext cx="12543" cy="766208"/>
            </a:xfrm>
            <a:prstGeom prst="rect">
              <a:avLst/>
            </a:prstGeom>
          </p:spPr>
          <p:txBody>
            <a:bodyPr lIns="50800" tIns="50800" rIns="50800" bIns="50800" rtlCol="0" anchor="ctr"/>
            <a:lstStyle/>
            <a:p>
              <a:pPr algn="ctr">
                <a:lnSpc>
                  <a:spcPts val="2160"/>
                </a:lnSpc>
              </a:pPr>
              <a:endParaRPr/>
            </a:p>
          </p:txBody>
        </p:sp>
      </p:grpSp>
      <p:grpSp>
        <p:nvGrpSpPr>
          <p:cNvPr id="72" name="Group 72"/>
          <p:cNvGrpSpPr/>
          <p:nvPr/>
        </p:nvGrpSpPr>
        <p:grpSpPr>
          <a:xfrm>
            <a:off x="2116020" y="7507089"/>
            <a:ext cx="5338611" cy="947241"/>
            <a:chOff x="0" y="0"/>
            <a:chExt cx="1406054" cy="249479"/>
          </a:xfrm>
        </p:grpSpPr>
        <p:sp>
          <p:nvSpPr>
            <p:cNvPr id="73" name="Freeform 73"/>
            <p:cNvSpPr/>
            <p:nvPr/>
          </p:nvSpPr>
          <p:spPr>
            <a:xfrm>
              <a:off x="0" y="0"/>
              <a:ext cx="1406054" cy="249479"/>
            </a:xfrm>
            <a:custGeom>
              <a:avLst/>
              <a:gdLst/>
              <a:ahLst/>
              <a:cxnLst/>
              <a:rect l="l" t="t" r="r" b="b"/>
              <a:pathLst>
                <a:path w="1406054" h="249479">
                  <a:moveTo>
                    <a:pt x="0" y="0"/>
                  </a:moveTo>
                  <a:lnTo>
                    <a:pt x="1406054" y="0"/>
                  </a:lnTo>
                  <a:lnTo>
                    <a:pt x="1406054" y="249479"/>
                  </a:lnTo>
                  <a:lnTo>
                    <a:pt x="0" y="249479"/>
                  </a:lnTo>
                  <a:close/>
                </a:path>
              </a:pathLst>
            </a:custGeom>
            <a:solidFill>
              <a:srgbClr val="00CEE8"/>
            </a:solidFill>
          </p:spPr>
          <p:txBody>
            <a:bodyPr/>
            <a:lstStyle/>
            <a:p>
              <a:endParaRPr lang="en-US"/>
            </a:p>
          </p:txBody>
        </p:sp>
        <p:sp>
          <p:nvSpPr>
            <p:cNvPr id="74" name="TextBox 74"/>
            <p:cNvSpPr txBox="1"/>
            <p:nvPr/>
          </p:nvSpPr>
          <p:spPr>
            <a:xfrm>
              <a:off x="0" y="-19050"/>
              <a:ext cx="1406054" cy="268529"/>
            </a:xfrm>
            <a:prstGeom prst="rect">
              <a:avLst/>
            </a:prstGeom>
          </p:spPr>
          <p:txBody>
            <a:bodyPr lIns="50800" tIns="50800" rIns="50800" bIns="50800" rtlCol="0" anchor="ctr"/>
            <a:lstStyle/>
            <a:p>
              <a:pPr algn="ctr" rtl="1">
                <a:lnSpc>
                  <a:spcPts val="2759"/>
                </a:lnSpc>
              </a:pPr>
              <a:r>
                <a:rPr lang="ar-EG" sz="2299" spc="-9">
                  <a:solidFill>
                    <a:srgbClr val="000000"/>
                  </a:solidFill>
                  <a:latin typeface="Almarai Bold"/>
                  <a:ea typeface="Almarai Bold"/>
                  <a:cs typeface="Almarai Bold"/>
                  <a:sym typeface="Almarai Bold"/>
                  <a:rtl/>
                </a:rPr>
                <a:t>القيود التنظيمية</a:t>
              </a:r>
            </a:p>
            <a:p>
              <a:pPr algn="ctr" rtl="1">
                <a:lnSpc>
                  <a:spcPts val="2759"/>
                </a:lnSpc>
              </a:pPr>
              <a:r>
                <a:rPr lang="ar-EG" sz="2299" spc="-10">
                  <a:solidFill>
                    <a:srgbClr val="000000"/>
                  </a:solidFill>
                  <a:latin typeface="Almarai Bold"/>
                  <a:ea typeface="Almarai Bold"/>
                  <a:cs typeface="Almarai Bold"/>
                  <a:sym typeface="Almarai Bold"/>
                  <a:rtl/>
                </a:rPr>
                <a:t>تغيير قواعد الابتكار في اتجاهات جديدة</a:t>
              </a:r>
            </a:p>
          </p:txBody>
        </p:sp>
      </p:grpSp>
      <p:grpSp>
        <p:nvGrpSpPr>
          <p:cNvPr id="75" name="Group 75"/>
          <p:cNvGrpSpPr/>
          <p:nvPr/>
        </p:nvGrpSpPr>
        <p:grpSpPr>
          <a:xfrm>
            <a:off x="5902113" y="1050254"/>
            <a:ext cx="3798791" cy="668125"/>
            <a:chOff x="0" y="0"/>
            <a:chExt cx="1000504" cy="175967"/>
          </a:xfrm>
        </p:grpSpPr>
        <p:sp>
          <p:nvSpPr>
            <p:cNvPr id="76" name="Freeform 76"/>
            <p:cNvSpPr/>
            <p:nvPr/>
          </p:nvSpPr>
          <p:spPr>
            <a:xfrm>
              <a:off x="0" y="0"/>
              <a:ext cx="1000505" cy="175967"/>
            </a:xfrm>
            <a:custGeom>
              <a:avLst/>
              <a:gdLst/>
              <a:ahLst/>
              <a:cxnLst/>
              <a:rect l="l" t="t" r="r" b="b"/>
              <a:pathLst>
                <a:path w="1000505" h="175967">
                  <a:moveTo>
                    <a:pt x="0" y="0"/>
                  </a:moveTo>
                  <a:lnTo>
                    <a:pt x="1000505" y="0"/>
                  </a:lnTo>
                  <a:lnTo>
                    <a:pt x="1000505" y="175967"/>
                  </a:lnTo>
                  <a:lnTo>
                    <a:pt x="0" y="175967"/>
                  </a:lnTo>
                  <a:close/>
                </a:path>
              </a:pathLst>
            </a:custGeom>
            <a:solidFill>
              <a:srgbClr val="FFDE59"/>
            </a:solidFill>
          </p:spPr>
          <p:txBody>
            <a:bodyPr/>
            <a:lstStyle/>
            <a:p>
              <a:endParaRPr lang="en-US"/>
            </a:p>
          </p:txBody>
        </p:sp>
        <p:sp>
          <p:nvSpPr>
            <p:cNvPr id="77" name="TextBox 77"/>
            <p:cNvSpPr txBox="1"/>
            <p:nvPr/>
          </p:nvSpPr>
          <p:spPr>
            <a:xfrm>
              <a:off x="0" y="0"/>
              <a:ext cx="1000504" cy="175967"/>
            </a:xfrm>
            <a:prstGeom prst="rect">
              <a:avLst/>
            </a:prstGeom>
          </p:spPr>
          <p:txBody>
            <a:bodyPr lIns="50800" tIns="50800" rIns="50800" bIns="50800" rtlCol="0" anchor="ctr"/>
            <a:lstStyle/>
            <a:p>
              <a:pPr algn="ctr">
                <a:lnSpc>
                  <a:spcPts val="2160"/>
                </a:lnSpc>
              </a:pPr>
              <a:endParaRPr/>
            </a:p>
          </p:txBody>
        </p:sp>
      </p:grpSp>
      <p:sp>
        <p:nvSpPr>
          <p:cNvPr id="78" name="Freeform 78"/>
          <p:cNvSpPr/>
          <p:nvPr/>
        </p:nvSpPr>
        <p:spPr>
          <a:xfrm>
            <a:off x="7828079" y="4330990"/>
            <a:ext cx="2561162" cy="2561162"/>
          </a:xfrm>
          <a:custGeom>
            <a:avLst/>
            <a:gdLst/>
            <a:ahLst/>
            <a:cxnLst/>
            <a:rect l="l" t="t" r="r" b="b"/>
            <a:pathLst>
              <a:path w="2561162" h="2561162">
                <a:moveTo>
                  <a:pt x="0" y="0"/>
                </a:moveTo>
                <a:lnTo>
                  <a:pt x="2561162" y="0"/>
                </a:lnTo>
                <a:lnTo>
                  <a:pt x="2561162" y="2561162"/>
                </a:lnTo>
                <a:lnTo>
                  <a:pt x="0" y="25611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9" name="TextBox 79"/>
          <p:cNvSpPr txBox="1"/>
          <p:nvPr/>
        </p:nvSpPr>
        <p:spPr>
          <a:xfrm>
            <a:off x="6149340" y="9580245"/>
            <a:ext cx="5989320" cy="456248"/>
          </a:xfrm>
          <a:prstGeom prst="rect">
            <a:avLst/>
          </a:prstGeom>
        </p:spPr>
        <p:txBody>
          <a:bodyPr lIns="0" tIns="0" rIns="0" bIns="0" rtlCol="0" anchor="t">
            <a:spAutoFit/>
          </a:bodyPr>
          <a:lstStyle/>
          <a:p>
            <a:pPr algn="ctr">
              <a:lnSpc>
                <a:spcPts val="2160"/>
              </a:lnSpc>
            </a:pPr>
            <a:r>
              <a:rPr lang="en-US" sz="1800" spc="-8">
                <a:solidFill>
                  <a:srgbClr val="898989"/>
                </a:solidFill>
                <a:latin typeface="Noto Naskh Arabic"/>
                <a:ea typeface="Noto Naskh Arabic"/>
                <a:cs typeface="Noto Naskh Arabic"/>
                <a:sym typeface="Noto Naskh Arabic"/>
              </a:rPr>
              <a:t>edarah.net  </a:t>
            </a:r>
            <a:r>
              <a:rPr lang="ar-EG" sz="1800" spc="-8">
                <a:solidFill>
                  <a:srgbClr val="898989"/>
                </a:solidFill>
                <a:latin typeface="Noto Naskh Arabic"/>
                <a:ea typeface="Noto Naskh Arabic"/>
                <a:cs typeface="Noto Naskh Arabic"/>
                <a:sym typeface="Noto Naskh Arabic"/>
                <a:rtl/>
              </a:rPr>
              <a:t>الابتكار - الشميمري</a:t>
            </a:r>
            <a:r>
              <a:rPr lang="en-US" sz="1800" spc="-8">
                <a:solidFill>
                  <a:srgbClr val="898989"/>
                </a:solidFill>
                <a:latin typeface="Noto Naskh Arabic"/>
                <a:ea typeface="Noto Naskh Arabic"/>
                <a:cs typeface="Noto Naskh Arabic"/>
                <a:sym typeface="Noto Naskh Arabic"/>
              </a:rPr>
              <a:t> </a:t>
            </a:r>
          </a:p>
        </p:txBody>
      </p:sp>
      <p:sp>
        <p:nvSpPr>
          <p:cNvPr id="80" name="TextBox 80"/>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17</a:t>
            </a:r>
          </a:p>
        </p:txBody>
      </p:sp>
      <p:sp>
        <p:nvSpPr>
          <p:cNvPr id="81" name="TextBox 81"/>
          <p:cNvSpPr txBox="1"/>
          <p:nvPr/>
        </p:nvSpPr>
        <p:spPr>
          <a:xfrm>
            <a:off x="5704955" y="1055349"/>
            <a:ext cx="4154489" cy="579337"/>
          </a:xfrm>
          <a:prstGeom prst="rect">
            <a:avLst/>
          </a:prstGeom>
        </p:spPr>
        <p:txBody>
          <a:bodyPr lIns="0" tIns="0" rIns="0" bIns="0" rtlCol="0" anchor="t">
            <a:spAutoFit/>
          </a:bodyPr>
          <a:lstStyle/>
          <a:p>
            <a:pPr marL="0" lvl="1" indent="0" algn="ctr" rtl="1">
              <a:lnSpc>
                <a:spcPts val="4861"/>
              </a:lnSpc>
              <a:spcBef>
                <a:spcPct val="0"/>
              </a:spcBef>
            </a:pPr>
            <a:r>
              <a:rPr lang="en-US" sz="3019" u="none" strike="noStrike">
                <a:solidFill>
                  <a:srgbClr val="000000"/>
                </a:solidFill>
                <a:latin typeface="Almarai Bold"/>
                <a:ea typeface="Almarai Bold"/>
                <a:cs typeface="Almarai Bold"/>
                <a:sym typeface="Almarai Bold"/>
              </a:rPr>
              <a:t>Tidd &amp; Bessant</a:t>
            </a:r>
            <a:r>
              <a:rPr lang="ar-EG" sz="3019" u="none" strike="noStrike">
                <a:solidFill>
                  <a:srgbClr val="000000"/>
                </a:solidFill>
                <a:latin typeface="Almarai Bold"/>
                <a:ea typeface="Almarai Bold"/>
                <a:cs typeface="Almarai Bold"/>
                <a:sym typeface="Almarai Bold"/>
                <a:rtl/>
              </a:rPr>
              <a:t> </a:t>
            </a:r>
          </a:p>
        </p:txBody>
      </p:sp>
      <p:sp>
        <p:nvSpPr>
          <p:cNvPr id="82" name="TextBox 82"/>
          <p:cNvSpPr txBox="1"/>
          <p:nvPr/>
        </p:nvSpPr>
        <p:spPr>
          <a:xfrm>
            <a:off x="9927324" y="978805"/>
            <a:ext cx="6440758" cy="655882"/>
          </a:xfrm>
          <a:prstGeom prst="rect">
            <a:avLst/>
          </a:prstGeom>
        </p:spPr>
        <p:txBody>
          <a:bodyPr lIns="0" tIns="0" rIns="0" bIns="0" rtlCol="0" anchor="t">
            <a:spAutoFit/>
          </a:bodyPr>
          <a:lstStyle/>
          <a:p>
            <a:pPr marL="0" lvl="0" indent="0" algn="ctr" rtl="1">
              <a:lnSpc>
                <a:spcPts val="5259"/>
              </a:lnSpc>
              <a:spcBef>
                <a:spcPct val="0"/>
              </a:spcBef>
            </a:pPr>
            <a:r>
              <a:rPr lang="ar-EG" sz="4096" u="none" strike="noStrike" spc="-18">
                <a:solidFill>
                  <a:srgbClr val="000000"/>
                </a:solidFill>
                <a:latin typeface="Almarai Bold"/>
                <a:ea typeface="Almarai Bold"/>
                <a:cs typeface="Almarai Bold"/>
                <a:sym typeface="Almarai Bold"/>
                <a:rtl/>
              </a:rPr>
              <a:t>من أين تأتي الابتكارات؟</a:t>
            </a:r>
          </a:p>
        </p:txBody>
      </p:sp>
      <p:sp>
        <p:nvSpPr>
          <p:cNvPr id="83" name="TextBox 83"/>
          <p:cNvSpPr txBox="1"/>
          <p:nvPr/>
        </p:nvSpPr>
        <p:spPr>
          <a:xfrm>
            <a:off x="2015767" y="9360693"/>
            <a:ext cx="5539116" cy="389665"/>
          </a:xfrm>
          <a:prstGeom prst="rect">
            <a:avLst/>
          </a:prstGeom>
        </p:spPr>
        <p:txBody>
          <a:bodyPr lIns="0" tIns="0" rIns="0" bIns="0" rtlCol="0" anchor="t">
            <a:spAutoFit/>
          </a:bodyPr>
          <a:lstStyle/>
          <a:p>
            <a:pPr marL="0" lvl="1" indent="0" algn="ctr" rtl="1">
              <a:lnSpc>
                <a:spcPts val="3266"/>
              </a:lnSpc>
              <a:spcBef>
                <a:spcPct val="0"/>
              </a:spcBef>
            </a:pPr>
            <a:r>
              <a:rPr lang="ar-EG" sz="2028">
                <a:solidFill>
                  <a:srgbClr val="000000"/>
                </a:solidFill>
                <a:latin typeface="Almarai Bold"/>
                <a:ea typeface="Almarai Bold"/>
                <a:cs typeface="Almarai Bold"/>
                <a:sym typeface="Almarai Bold"/>
                <a:rtl/>
              </a:rPr>
              <a:t>المصدر: </a:t>
            </a:r>
            <a:r>
              <a:rPr lang="en-US" sz="2028">
                <a:solidFill>
                  <a:srgbClr val="000000"/>
                </a:solidFill>
                <a:latin typeface="Almarai Bold"/>
                <a:ea typeface="Almarai Bold"/>
                <a:cs typeface="Almarai Bold"/>
                <a:sym typeface="Almarai Bold"/>
              </a:rPr>
              <a:t>Tidd &amp; Bessant 2014</a:t>
            </a:r>
          </a:p>
        </p:txBody>
      </p:sp>
      <p:sp>
        <p:nvSpPr>
          <p:cNvPr id="84" name="Freeform 84"/>
          <p:cNvSpPr/>
          <p:nvPr/>
        </p:nvSpPr>
        <p:spPr>
          <a:xfrm>
            <a:off x="-257469" y="-143576"/>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5" name="TextBox 85"/>
          <p:cNvSpPr txBox="1"/>
          <p:nvPr/>
        </p:nvSpPr>
        <p:spPr>
          <a:xfrm>
            <a:off x="7648532" y="4939439"/>
            <a:ext cx="2898662" cy="1095590"/>
          </a:xfrm>
          <a:prstGeom prst="rect">
            <a:avLst/>
          </a:prstGeom>
        </p:spPr>
        <p:txBody>
          <a:bodyPr lIns="0" tIns="0" rIns="0" bIns="0" rtlCol="0" anchor="t">
            <a:spAutoFit/>
          </a:bodyPr>
          <a:lstStyle/>
          <a:p>
            <a:pPr marL="0" lvl="1" indent="0" algn="ctr" rtl="1">
              <a:lnSpc>
                <a:spcPts val="4465"/>
              </a:lnSpc>
              <a:spcBef>
                <a:spcPct val="0"/>
              </a:spcBef>
            </a:pPr>
            <a:r>
              <a:rPr lang="ar-EG" sz="2773">
                <a:solidFill>
                  <a:srgbClr val="000000"/>
                </a:solidFill>
                <a:latin typeface="Almarai Bold"/>
                <a:ea typeface="Almarai Bold"/>
                <a:cs typeface="Almarai Bold"/>
                <a:sym typeface="Almarai Bold"/>
                <a:rtl/>
              </a:rPr>
              <a:t>من أين تأتي الابتكارات؟</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866805" y="870486"/>
            <a:ext cx="8251197" cy="748384"/>
          </a:xfrm>
          <a:prstGeom prst="rect">
            <a:avLst/>
          </a:prstGeom>
        </p:spPr>
        <p:txBody>
          <a:bodyPr lIns="0" tIns="0" rIns="0" bIns="0" rtlCol="0" anchor="t">
            <a:spAutoFit/>
          </a:bodyPr>
          <a:lstStyle/>
          <a:p>
            <a:pPr marL="0" lvl="0" indent="0" algn="ctr" rtl="1">
              <a:lnSpc>
                <a:spcPts val="5965"/>
              </a:lnSpc>
              <a:spcBef>
                <a:spcPct val="0"/>
              </a:spcBef>
            </a:pPr>
            <a:r>
              <a:rPr lang="ar-EG" sz="4646" u="none" strike="noStrike" spc="-21">
                <a:solidFill>
                  <a:srgbClr val="095277"/>
                </a:solidFill>
                <a:latin typeface="Almarai Bold"/>
                <a:ea typeface="Almarai Bold"/>
                <a:cs typeface="Almarai Bold"/>
                <a:sym typeface="Almarai Bold"/>
                <a:rtl/>
              </a:rPr>
              <a:t>نشاط تطبيقي </a:t>
            </a:r>
          </a:p>
        </p:txBody>
      </p:sp>
      <p:sp>
        <p:nvSpPr>
          <p:cNvPr id="3" name="Freeform 3" descr="Nwf.com: تجربة بنك الفقراء: مجدي سعيد: كتب"/>
          <p:cNvSpPr/>
          <p:nvPr/>
        </p:nvSpPr>
        <p:spPr>
          <a:xfrm>
            <a:off x="11578205" y="3219299"/>
            <a:ext cx="5157086" cy="6968885"/>
          </a:xfrm>
          <a:custGeom>
            <a:avLst/>
            <a:gdLst/>
            <a:ahLst/>
            <a:cxnLst/>
            <a:rect l="l" t="t" r="r" b="b"/>
            <a:pathLst>
              <a:path w="5157086" h="6968885">
                <a:moveTo>
                  <a:pt x="0" y="0"/>
                </a:moveTo>
                <a:lnTo>
                  <a:pt x="5157087" y="0"/>
                </a:lnTo>
                <a:lnTo>
                  <a:pt x="5157087" y="6968885"/>
                </a:lnTo>
                <a:lnTo>
                  <a:pt x="0" y="6968885"/>
                </a:lnTo>
                <a:lnTo>
                  <a:pt x="0" y="0"/>
                </a:lnTo>
                <a:close/>
              </a:path>
            </a:pathLst>
          </a:custGeom>
          <a:blipFill>
            <a:blip r:embed="rId2"/>
            <a:stretch>
              <a:fillRect t="-6331" b="-119"/>
            </a:stretch>
          </a:blipFill>
        </p:spPr>
        <p:txBody>
          <a:bodyPr/>
          <a:lstStyle/>
          <a:p>
            <a:endParaRPr lang="en-US"/>
          </a:p>
        </p:txBody>
      </p:sp>
      <p:sp>
        <p:nvSpPr>
          <p:cNvPr id="4" name="Freeform 4"/>
          <p:cNvSpPr/>
          <p:nvPr/>
        </p:nvSpPr>
        <p:spPr>
          <a:xfrm>
            <a:off x="2198929" y="1992306"/>
            <a:ext cx="7874808" cy="2359161"/>
          </a:xfrm>
          <a:custGeom>
            <a:avLst/>
            <a:gdLst/>
            <a:ahLst/>
            <a:cxnLst/>
            <a:rect l="l" t="t" r="r" b="b"/>
            <a:pathLst>
              <a:path w="7874808" h="2359161">
                <a:moveTo>
                  <a:pt x="0" y="0"/>
                </a:moveTo>
                <a:lnTo>
                  <a:pt x="7874808" y="0"/>
                </a:lnTo>
                <a:lnTo>
                  <a:pt x="7874808" y="2359161"/>
                </a:lnTo>
                <a:lnTo>
                  <a:pt x="0" y="23591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548641" y="497301"/>
            <a:ext cx="1491267" cy="1495005"/>
          </a:xfrm>
          <a:custGeom>
            <a:avLst/>
            <a:gdLst/>
            <a:ahLst/>
            <a:cxnLst/>
            <a:rect l="l" t="t" r="r" b="b"/>
            <a:pathLst>
              <a:path w="1491267" h="1495005">
                <a:moveTo>
                  <a:pt x="0" y="0"/>
                </a:moveTo>
                <a:lnTo>
                  <a:pt x="1491267" y="0"/>
                </a:lnTo>
                <a:lnTo>
                  <a:pt x="1491267" y="1495005"/>
                </a:lnTo>
                <a:lnTo>
                  <a:pt x="0" y="14950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9878753" y="665828"/>
            <a:ext cx="8409247" cy="1205325"/>
          </a:xfrm>
          <a:custGeom>
            <a:avLst/>
            <a:gdLst/>
            <a:ahLst/>
            <a:cxnLst/>
            <a:rect l="l" t="t" r="r" b="b"/>
            <a:pathLst>
              <a:path w="8409247" h="1205325">
                <a:moveTo>
                  <a:pt x="8409247" y="0"/>
                </a:moveTo>
                <a:lnTo>
                  <a:pt x="0" y="0"/>
                </a:lnTo>
                <a:lnTo>
                  <a:pt x="0" y="1205326"/>
                </a:lnTo>
                <a:lnTo>
                  <a:pt x="8409247" y="1205326"/>
                </a:lnTo>
                <a:lnTo>
                  <a:pt x="840924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7259300" y="2070982"/>
            <a:ext cx="736821" cy="1026332"/>
          </a:xfrm>
          <a:custGeom>
            <a:avLst/>
            <a:gdLst/>
            <a:ahLst/>
            <a:cxnLst/>
            <a:rect l="l" t="t" r="r" b="b"/>
            <a:pathLst>
              <a:path w="736821" h="1026332">
                <a:moveTo>
                  <a:pt x="0" y="0"/>
                </a:moveTo>
                <a:lnTo>
                  <a:pt x="736821" y="0"/>
                </a:lnTo>
                <a:lnTo>
                  <a:pt x="736821" y="1026332"/>
                </a:lnTo>
                <a:lnTo>
                  <a:pt x="0" y="1026332"/>
                </a:lnTo>
                <a:lnTo>
                  <a:pt x="0" y="0"/>
                </a:lnTo>
                <a:close/>
              </a:path>
            </a:pathLst>
          </a:custGeom>
          <a:blipFill>
            <a:blip r:embed="rId9"/>
            <a:stretch>
              <a:fillRect/>
            </a:stretch>
          </a:blipFill>
        </p:spPr>
        <p:txBody>
          <a:bodyPr/>
          <a:lstStyle/>
          <a:p>
            <a:endParaRPr lang="en-US"/>
          </a:p>
        </p:txBody>
      </p:sp>
      <p:graphicFrame>
        <p:nvGraphicFramePr>
          <p:cNvPr id="8" name="Table 8"/>
          <p:cNvGraphicFramePr>
            <a:graphicFrameLocks noGrp="1"/>
          </p:cNvGraphicFramePr>
          <p:nvPr/>
        </p:nvGraphicFramePr>
        <p:xfrm>
          <a:off x="982880" y="4516364"/>
          <a:ext cx="10306906" cy="4236944"/>
        </p:xfrm>
        <a:graphic>
          <a:graphicData uri="http://schemas.openxmlformats.org/drawingml/2006/table">
            <a:tbl>
              <a:tblPr/>
              <a:tblGrid>
                <a:gridCol w="2309342">
                  <a:extLst>
                    <a:ext uri="{9D8B030D-6E8A-4147-A177-3AD203B41FA5}">
                      <a16:colId xmlns:a16="http://schemas.microsoft.com/office/drawing/2014/main" val="20000"/>
                    </a:ext>
                  </a:extLst>
                </a:gridCol>
                <a:gridCol w="1962093">
                  <a:extLst>
                    <a:ext uri="{9D8B030D-6E8A-4147-A177-3AD203B41FA5}">
                      <a16:colId xmlns:a16="http://schemas.microsoft.com/office/drawing/2014/main" val="20001"/>
                    </a:ext>
                  </a:extLst>
                </a:gridCol>
                <a:gridCol w="2036585">
                  <a:extLst>
                    <a:ext uri="{9D8B030D-6E8A-4147-A177-3AD203B41FA5}">
                      <a16:colId xmlns:a16="http://schemas.microsoft.com/office/drawing/2014/main" val="20002"/>
                    </a:ext>
                  </a:extLst>
                </a:gridCol>
                <a:gridCol w="1853100">
                  <a:extLst>
                    <a:ext uri="{9D8B030D-6E8A-4147-A177-3AD203B41FA5}">
                      <a16:colId xmlns:a16="http://schemas.microsoft.com/office/drawing/2014/main" val="20003"/>
                    </a:ext>
                  </a:extLst>
                </a:gridCol>
                <a:gridCol w="2145786">
                  <a:extLst>
                    <a:ext uri="{9D8B030D-6E8A-4147-A177-3AD203B41FA5}">
                      <a16:colId xmlns:a16="http://schemas.microsoft.com/office/drawing/2014/main" val="20004"/>
                    </a:ext>
                  </a:extLst>
                </a:gridCol>
              </a:tblGrid>
              <a:tr h="1190625">
                <a:tc>
                  <a:txBody>
                    <a:bodyPr/>
                    <a:lstStyle/>
                    <a:p>
                      <a:pPr algn="ctr" rtl="1">
                        <a:lnSpc>
                          <a:spcPts val="4060"/>
                        </a:lnSpc>
                        <a:defRPr/>
                      </a:pPr>
                      <a:r>
                        <a:rPr lang="ar-EG" sz="2900">
                          <a:solidFill>
                            <a:srgbClr val="231F20"/>
                          </a:solidFill>
                          <a:latin typeface="Almarai Bold"/>
                          <a:ea typeface="Almarai Bold"/>
                          <a:cs typeface="Almarai Bold"/>
                          <a:sym typeface="Almarai Bold"/>
                          <a:rtl/>
                        </a:rPr>
                        <a:t>ابتكارات اجتماعية</a:t>
                      </a: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4060"/>
                        </a:lnSpc>
                        <a:defRPr/>
                      </a:pPr>
                      <a:r>
                        <a:rPr lang="ar-EG" sz="2900">
                          <a:solidFill>
                            <a:srgbClr val="231F20"/>
                          </a:solidFill>
                          <a:latin typeface="Almarai Bold"/>
                          <a:ea typeface="Almarai Bold"/>
                          <a:cs typeface="Almarai Bold"/>
                          <a:sym typeface="Almarai Bold"/>
                          <a:rtl/>
                        </a:rPr>
                        <a:t>ابتكار نموذج أعمال</a:t>
                      </a: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4060"/>
                        </a:lnSpc>
                        <a:defRPr/>
                      </a:pPr>
                      <a:r>
                        <a:rPr lang="ar-EG" sz="2900">
                          <a:solidFill>
                            <a:srgbClr val="231F20"/>
                          </a:solidFill>
                          <a:latin typeface="Almarai Bold"/>
                          <a:ea typeface="Almarai Bold"/>
                          <a:cs typeface="Almarai Bold"/>
                          <a:sym typeface="Almarai Bold"/>
                          <a:rtl/>
                        </a:rPr>
                        <a:t>ابتكار عمليات </a:t>
                      </a: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4060"/>
                        </a:lnSpc>
                        <a:defRPr/>
                      </a:pPr>
                      <a:r>
                        <a:rPr lang="ar-EG" sz="2900">
                          <a:solidFill>
                            <a:srgbClr val="231F20"/>
                          </a:solidFill>
                          <a:latin typeface="Almarai Bold"/>
                          <a:ea typeface="Almarai Bold"/>
                          <a:cs typeface="Almarai Bold"/>
                          <a:sym typeface="Almarai Bold"/>
                          <a:rtl/>
                        </a:rPr>
                        <a:t>ابتكار خدمات </a:t>
                      </a: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tc>
                  <a:txBody>
                    <a:bodyPr/>
                    <a:lstStyle/>
                    <a:p>
                      <a:pPr algn="ctr" rtl="1">
                        <a:lnSpc>
                          <a:spcPts val="4060"/>
                        </a:lnSpc>
                        <a:defRPr/>
                      </a:pPr>
                      <a:r>
                        <a:rPr lang="ar-EG" sz="2900">
                          <a:solidFill>
                            <a:srgbClr val="231F20"/>
                          </a:solidFill>
                          <a:latin typeface="Almarai Bold"/>
                          <a:ea typeface="Almarai Bold"/>
                          <a:cs typeface="Almarai Bold"/>
                          <a:sym typeface="Almarai Bold"/>
                          <a:rtl/>
                        </a:rPr>
                        <a:t>ابتكار</a:t>
                      </a:r>
                      <a:endParaRPr lang="en-US" sz="1100"/>
                    </a:p>
                    <a:p>
                      <a:pPr algn="ctr" rtl="1">
                        <a:lnSpc>
                          <a:spcPts val="4060"/>
                        </a:lnSpc>
                      </a:pPr>
                      <a:r>
                        <a:rPr lang="ar-EG" sz="2900">
                          <a:solidFill>
                            <a:srgbClr val="231F20"/>
                          </a:solidFill>
                          <a:latin typeface="Almarai Bold"/>
                          <a:ea typeface="Almarai Bold"/>
                          <a:cs typeface="Almarai Bold"/>
                          <a:sym typeface="Almarai Bold"/>
                          <a:rtl/>
                        </a:rPr>
                        <a:t> منتجات </a:t>
                      </a:r>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0" cap="flat" cmpd="sng" algn="ctr">
                      <a:solidFill>
                        <a:srgbClr val="5E9BE5"/>
                      </a:solidFill>
                      <a:prstDash val="sysDash"/>
                      <a:round/>
                      <a:headEnd type="none" w="med" len="med"/>
                      <a:tailEnd type="none" w="med" len="med"/>
                    </a:lnT>
                    <a:lnB w="9525" cap="flat" cmpd="sng" algn="ctr">
                      <a:solidFill>
                        <a:srgbClr val="FFFFFF"/>
                      </a:solidFill>
                      <a:prstDash val="solid"/>
                      <a:round/>
                      <a:headEnd type="none" w="med" len="med"/>
                      <a:tailEnd type="none" w="med" len="med"/>
                    </a:lnB>
                    <a:solidFill>
                      <a:srgbClr val="FFD249"/>
                    </a:solidFill>
                  </a:tcPr>
                </a:tc>
                <a:extLst>
                  <a:ext uri="{0D108BD9-81ED-4DB2-BD59-A6C34878D82A}">
                    <a16:rowId xmlns:a16="http://schemas.microsoft.com/office/drawing/2014/main" val="10000"/>
                  </a:ext>
                </a:extLst>
              </a:tr>
              <a:tr h="608795">
                <a:tc>
                  <a:txBody>
                    <a:bodyPr/>
                    <a:lstStyle/>
                    <a:p>
                      <a:pPr algn="ctr" rtl="1">
                        <a:lnSpc>
                          <a:spcPts val="2240"/>
                        </a:lnSpc>
                        <a:defRPr/>
                      </a:pP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3499"/>
                        </a:lnSpc>
                        <a:defRPr/>
                      </a:pP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08795">
                <a:tc>
                  <a:txBody>
                    <a:bodyPr/>
                    <a:lstStyle/>
                    <a:p>
                      <a:pPr algn="ctr" rtl="1">
                        <a:lnSpc>
                          <a:spcPts val="2240"/>
                        </a:lnSpc>
                        <a:defRPr/>
                      </a:pP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3499"/>
                        </a:lnSpc>
                        <a:defRPr/>
                      </a:pP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611139">
                <a:tc>
                  <a:txBody>
                    <a:bodyPr/>
                    <a:lstStyle/>
                    <a:p>
                      <a:pPr algn="ctr" rtl="1">
                        <a:lnSpc>
                          <a:spcPts val="2240"/>
                        </a:lnSpc>
                        <a:defRPr/>
                      </a:pP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3499"/>
                        </a:lnSpc>
                        <a:defRPr/>
                      </a:pP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608795">
                <a:tc>
                  <a:txBody>
                    <a:bodyPr/>
                    <a:lstStyle/>
                    <a:p>
                      <a:pPr algn="ctr" rtl="1">
                        <a:lnSpc>
                          <a:spcPts val="2240"/>
                        </a:lnSpc>
                        <a:defRPr/>
                      </a:pP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ctr" rtl="1">
                        <a:lnSpc>
                          <a:spcPts val="3499"/>
                        </a:lnSpc>
                        <a:defRPr/>
                      </a:pP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608795">
                <a:tc>
                  <a:txBody>
                    <a:bodyPr/>
                    <a:lstStyle/>
                    <a:p>
                      <a:pPr algn="ctr" rtl="1">
                        <a:lnSpc>
                          <a:spcPts val="2240"/>
                        </a:lnSpc>
                        <a:defRPr/>
                      </a:pPr>
                      <a:endParaRPr lang="en-US" sz="1100"/>
                    </a:p>
                  </a:txBody>
                  <a:tcPr marL="0" marR="0" marT="0" marB="0" anchor="ctr">
                    <a:lnL w="0" cap="flat" cmpd="sng" algn="ctr">
                      <a:solidFill>
                        <a:srgbClr val="5E9BE5"/>
                      </a:solidFill>
                      <a:prstDash val="sysDash"/>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2240"/>
                        </a:lnSpc>
                        <a:defRPr/>
                      </a:pPr>
                      <a:endParaRPr lang="en-US" sz="1100"/>
                    </a:p>
                  </a:txBody>
                  <a:tcPr marL="0" marR="0" marT="0" marB="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tc>
                  <a:txBody>
                    <a:bodyPr/>
                    <a:lstStyle/>
                    <a:p>
                      <a:pPr algn="ctr" rtl="1">
                        <a:lnSpc>
                          <a:spcPts val="3499"/>
                        </a:lnSpc>
                        <a:defRPr/>
                      </a:pPr>
                      <a:endParaRPr lang="en-US" sz="1100"/>
                    </a:p>
                  </a:txBody>
                  <a:tcPr marL="0" marR="0" marT="0" marB="0" anchor="ctr">
                    <a:lnL w="9525" cap="flat" cmpd="sng" algn="ctr">
                      <a:solidFill>
                        <a:srgbClr val="FFFFFF"/>
                      </a:solidFill>
                      <a:prstDash val="solid"/>
                      <a:round/>
                      <a:headEnd type="none" w="med" len="med"/>
                      <a:tailEnd type="none" w="med" len="med"/>
                    </a:lnL>
                    <a:lnR w="0" cap="flat" cmpd="sng" algn="ctr">
                      <a:solidFill>
                        <a:srgbClr val="5E9BE5"/>
                      </a:solidFill>
                      <a:prstDash val="sysDash"/>
                      <a:round/>
                      <a:headEnd type="none" w="med" len="med"/>
                      <a:tailEnd type="none" w="med" len="med"/>
                    </a:lnR>
                    <a:lnT w="9525" cap="flat" cmpd="sng" algn="ctr">
                      <a:solidFill>
                        <a:srgbClr val="FFFFFF"/>
                      </a:solidFill>
                      <a:prstDash val="solid"/>
                      <a:round/>
                      <a:headEnd type="none" w="med" len="med"/>
                      <a:tailEnd type="none" w="med" len="med"/>
                    </a:lnT>
                    <a:lnB w="0" cap="flat" cmpd="sng" algn="ctr">
                      <a:solidFill>
                        <a:srgbClr val="5E9BE5"/>
                      </a:solidFill>
                      <a:prstDash val="sysDash"/>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9"/>
          <p:cNvSpPr txBox="1"/>
          <p:nvPr/>
        </p:nvSpPr>
        <p:spPr>
          <a:xfrm>
            <a:off x="3088463" y="2683682"/>
            <a:ext cx="6095739" cy="1033134"/>
          </a:xfrm>
          <a:prstGeom prst="rect">
            <a:avLst/>
          </a:prstGeom>
        </p:spPr>
        <p:txBody>
          <a:bodyPr lIns="0" tIns="0" rIns="0" bIns="0" rtlCol="0" anchor="t">
            <a:spAutoFit/>
          </a:bodyPr>
          <a:lstStyle/>
          <a:p>
            <a:pPr marL="0" lvl="0" indent="0" algn="ctr" rtl="1">
              <a:lnSpc>
                <a:spcPts val="4052"/>
              </a:lnSpc>
              <a:spcBef>
                <a:spcPct val="0"/>
              </a:spcBef>
            </a:pPr>
            <a:r>
              <a:rPr lang="ar-EG" sz="3155" u="none" strike="noStrike">
                <a:solidFill>
                  <a:srgbClr val="231F20"/>
                </a:solidFill>
                <a:latin typeface="Almarai Bold"/>
                <a:ea typeface="Almarai Bold"/>
                <a:cs typeface="Almarai Bold"/>
                <a:sym typeface="Almarai Bold"/>
                <a:rtl/>
              </a:rPr>
              <a:t> من خلال العمل عبر مجموعات املأ الجدول الآتي:</a:t>
            </a:r>
          </a:p>
        </p:txBody>
      </p:sp>
      <p:sp>
        <p:nvSpPr>
          <p:cNvPr id="10" name="TextBox 10"/>
          <p:cNvSpPr txBox="1"/>
          <p:nvPr/>
        </p:nvSpPr>
        <p:spPr>
          <a:xfrm>
            <a:off x="10118002" y="700213"/>
            <a:ext cx="6617290" cy="867976"/>
          </a:xfrm>
          <a:prstGeom prst="rect">
            <a:avLst/>
          </a:prstGeom>
        </p:spPr>
        <p:txBody>
          <a:bodyPr lIns="0" tIns="0" rIns="0" bIns="0" rtlCol="0" anchor="t">
            <a:spAutoFit/>
          </a:bodyPr>
          <a:lstStyle/>
          <a:p>
            <a:pPr marL="0" lvl="0" indent="0" algn="ctr" rtl="1">
              <a:lnSpc>
                <a:spcPts val="6902"/>
              </a:lnSpc>
              <a:spcBef>
                <a:spcPct val="0"/>
              </a:spcBef>
            </a:pPr>
            <a:r>
              <a:rPr lang="ar-EG" sz="5375" spc="-24">
                <a:solidFill>
                  <a:srgbClr val="095277"/>
                </a:solidFill>
                <a:latin typeface="Almarai Bold"/>
                <a:ea typeface="Almarai Bold"/>
                <a:cs typeface="Almarai Bold"/>
                <a:sym typeface="Almarai Bold"/>
                <a:rtl/>
              </a:rPr>
              <a:t>حالة دراسية</a:t>
            </a:r>
          </a:p>
        </p:txBody>
      </p:sp>
      <p:sp>
        <p:nvSpPr>
          <p:cNvPr id="11" name="TextBox 11"/>
          <p:cNvSpPr txBox="1"/>
          <p:nvPr/>
        </p:nvSpPr>
        <p:spPr>
          <a:xfrm>
            <a:off x="10541253" y="2313866"/>
            <a:ext cx="6718047" cy="712211"/>
          </a:xfrm>
          <a:prstGeom prst="rect">
            <a:avLst/>
          </a:prstGeom>
        </p:spPr>
        <p:txBody>
          <a:bodyPr lIns="0" tIns="0" rIns="0" bIns="0" rtlCol="0" anchor="t">
            <a:spAutoFit/>
          </a:bodyPr>
          <a:lstStyle/>
          <a:p>
            <a:pPr marL="0" lvl="0" indent="0" algn="ctr" rtl="1">
              <a:lnSpc>
                <a:spcPts val="5657"/>
              </a:lnSpc>
              <a:spcBef>
                <a:spcPct val="0"/>
              </a:spcBef>
            </a:pPr>
            <a:r>
              <a:rPr lang="ar-EG" sz="4406" spc="-20">
                <a:solidFill>
                  <a:srgbClr val="000000"/>
                </a:solidFill>
                <a:latin typeface="Almarai Bold"/>
                <a:ea typeface="Almarai Bold"/>
                <a:cs typeface="Almarai Bold"/>
                <a:sym typeface="Almarai Bold"/>
                <a:rtl/>
              </a:rPr>
              <a:t>محمد يونس وبنك جرامين </a:t>
            </a:r>
          </a:p>
        </p:txBody>
      </p:sp>
      <p:grpSp>
        <p:nvGrpSpPr>
          <p:cNvPr id="12" name="Group 12"/>
          <p:cNvGrpSpPr/>
          <p:nvPr/>
        </p:nvGrpSpPr>
        <p:grpSpPr>
          <a:xfrm>
            <a:off x="1028700" y="5769918"/>
            <a:ext cx="10261086" cy="528733"/>
            <a:chOff x="0" y="0"/>
            <a:chExt cx="2702508" cy="139255"/>
          </a:xfrm>
        </p:grpSpPr>
        <p:sp>
          <p:nvSpPr>
            <p:cNvPr id="13" name="Freeform 13"/>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14" name="TextBox 14"/>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028700" y="6370470"/>
            <a:ext cx="10261086" cy="528733"/>
            <a:chOff x="0" y="0"/>
            <a:chExt cx="2702508" cy="139255"/>
          </a:xfrm>
        </p:grpSpPr>
        <p:sp>
          <p:nvSpPr>
            <p:cNvPr id="16" name="Freeform 16"/>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17" name="TextBox 17"/>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1028700" y="6971021"/>
            <a:ext cx="10261086" cy="528733"/>
            <a:chOff x="0" y="0"/>
            <a:chExt cx="2702508" cy="139255"/>
          </a:xfrm>
        </p:grpSpPr>
        <p:sp>
          <p:nvSpPr>
            <p:cNvPr id="19" name="Freeform 19"/>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20" name="TextBox 20"/>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grpSp>
        <p:nvGrpSpPr>
          <p:cNvPr id="21" name="Group 21"/>
          <p:cNvGrpSpPr/>
          <p:nvPr/>
        </p:nvGrpSpPr>
        <p:grpSpPr>
          <a:xfrm>
            <a:off x="1028700" y="7571572"/>
            <a:ext cx="10261086" cy="528733"/>
            <a:chOff x="0" y="0"/>
            <a:chExt cx="2702508" cy="139255"/>
          </a:xfrm>
        </p:grpSpPr>
        <p:sp>
          <p:nvSpPr>
            <p:cNvPr id="22" name="Freeform 22"/>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23" name="TextBox 23"/>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1028700" y="8172123"/>
            <a:ext cx="10261086" cy="528733"/>
            <a:chOff x="0" y="0"/>
            <a:chExt cx="2702508" cy="139255"/>
          </a:xfrm>
        </p:grpSpPr>
        <p:sp>
          <p:nvSpPr>
            <p:cNvPr id="25" name="Freeform 25"/>
            <p:cNvSpPr/>
            <p:nvPr/>
          </p:nvSpPr>
          <p:spPr>
            <a:xfrm>
              <a:off x="0" y="0"/>
              <a:ext cx="2702508" cy="139255"/>
            </a:xfrm>
            <a:custGeom>
              <a:avLst/>
              <a:gdLst/>
              <a:ahLst/>
              <a:cxnLst/>
              <a:rect l="l" t="t" r="r" b="b"/>
              <a:pathLst>
                <a:path w="2702508" h="139255">
                  <a:moveTo>
                    <a:pt x="38479" y="0"/>
                  </a:moveTo>
                  <a:lnTo>
                    <a:pt x="2664029" y="0"/>
                  </a:lnTo>
                  <a:cubicBezTo>
                    <a:pt x="2674234" y="0"/>
                    <a:pt x="2684022" y="4054"/>
                    <a:pt x="2691238" y="11270"/>
                  </a:cubicBezTo>
                  <a:cubicBezTo>
                    <a:pt x="2698454" y="18487"/>
                    <a:pt x="2702508" y="28274"/>
                    <a:pt x="2702508" y="38479"/>
                  </a:cubicBezTo>
                  <a:lnTo>
                    <a:pt x="2702508" y="100776"/>
                  </a:lnTo>
                  <a:cubicBezTo>
                    <a:pt x="2702508" y="110981"/>
                    <a:pt x="2698454" y="120768"/>
                    <a:pt x="2691238" y="127984"/>
                  </a:cubicBezTo>
                  <a:cubicBezTo>
                    <a:pt x="2684022" y="135201"/>
                    <a:pt x="2674234" y="139255"/>
                    <a:pt x="2664029" y="139255"/>
                  </a:cubicBezTo>
                  <a:lnTo>
                    <a:pt x="38479" y="139255"/>
                  </a:lnTo>
                  <a:cubicBezTo>
                    <a:pt x="28274" y="139255"/>
                    <a:pt x="18487" y="135201"/>
                    <a:pt x="11270" y="127984"/>
                  </a:cubicBezTo>
                  <a:cubicBezTo>
                    <a:pt x="4054" y="120768"/>
                    <a:pt x="0" y="110981"/>
                    <a:pt x="0" y="100776"/>
                  </a:cubicBezTo>
                  <a:lnTo>
                    <a:pt x="0" y="38479"/>
                  </a:lnTo>
                  <a:cubicBezTo>
                    <a:pt x="0" y="28274"/>
                    <a:pt x="4054" y="18487"/>
                    <a:pt x="11270" y="11270"/>
                  </a:cubicBezTo>
                  <a:cubicBezTo>
                    <a:pt x="18487" y="4054"/>
                    <a:pt x="28274" y="0"/>
                    <a:pt x="38479" y="0"/>
                  </a:cubicBezTo>
                  <a:close/>
                </a:path>
              </a:pathLst>
            </a:custGeom>
            <a:gradFill rotWithShape="1">
              <a:gsLst>
                <a:gs pos="0">
                  <a:srgbClr val="5170FF">
                    <a:alpha val="100000"/>
                  </a:srgbClr>
                </a:gs>
                <a:gs pos="100000">
                  <a:srgbClr val="FF66C4">
                    <a:alpha val="100000"/>
                  </a:srgbClr>
                </a:gs>
              </a:gsLst>
              <a:lin ang="0"/>
            </a:gradFill>
          </p:spPr>
          <p:txBody>
            <a:bodyPr/>
            <a:lstStyle/>
            <a:p>
              <a:endParaRPr lang="en-US"/>
            </a:p>
          </p:txBody>
        </p:sp>
        <p:sp>
          <p:nvSpPr>
            <p:cNvPr id="26" name="TextBox 26"/>
            <p:cNvSpPr txBox="1"/>
            <p:nvPr/>
          </p:nvSpPr>
          <p:spPr>
            <a:xfrm>
              <a:off x="0" y="-19050"/>
              <a:ext cx="2702508" cy="158305"/>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548674" y="1932613"/>
            <a:ext cx="1050143" cy="1050143"/>
          </a:xfrm>
          <a:custGeom>
            <a:avLst/>
            <a:gdLst/>
            <a:ahLst/>
            <a:cxnLst/>
            <a:rect l="l" t="t" r="r" b="b"/>
            <a:pathLst>
              <a:path w="1050143" h="1050143">
                <a:moveTo>
                  <a:pt x="0" y="0"/>
                </a:moveTo>
                <a:lnTo>
                  <a:pt x="1050143" y="0"/>
                </a:lnTo>
                <a:lnTo>
                  <a:pt x="1050143" y="1050143"/>
                </a:lnTo>
                <a:lnTo>
                  <a:pt x="0" y="10501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149340" y="9869329"/>
            <a:ext cx="5989320" cy="276225"/>
          </a:xfrm>
          <a:prstGeom prst="rect">
            <a:avLst/>
          </a:prstGeom>
        </p:spPr>
        <p:txBody>
          <a:bodyPr lIns="0" tIns="0" rIns="0" bIns="0" rtlCol="0" anchor="t">
            <a:spAutoFit/>
          </a:bodyPr>
          <a:lstStyle/>
          <a:p>
            <a:pPr algn="ctr">
              <a:lnSpc>
                <a:spcPts val="2160"/>
              </a:lnSpc>
            </a:pPr>
            <a:r>
              <a:rPr lang="en-US" sz="1800">
                <a:solidFill>
                  <a:srgbClr val="898989"/>
                </a:solidFill>
                <a:latin typeface="Almarai"/>
                <a:ea typeface="Almarai"/>
                <a:cs typeface="Almarai"/>
                <a:sym typeface="Almarai"/>
              </a:rPr>
              <a:t>edarah.net  </a:t>
            </a:r>
            <a:r>
              <a:rPr lang="ar-EG" sz="1800">
                <a:solidFill>
                  <a:srgbClr val="898989"/>
                </a:solidFill>
                <a:latin typeface="Almarai"/>
                <a:ea typeface="Almarai"/>
                <a:cs typeface="Almarai"/>
                <a:sym typeface="Almarai"/>
                <a:rtl/>
              </a:rPr>
              <a:t>الابتكار - الشميمري</a:t>
            </a:r>
            <a:r>
              <a:rPr lang="en-US" sz="1800">
                <a:solidFill>
                  <a:srgbClr val="898989"/>
                </a:solidFill>
                <a:latin typeface="Almarai"/>
                <a:ea typeface="Almarai"/>
                <a:cs typeface="Almarai"/>
                <a:sym typeface="Almarai"/>
              </a:rPr>
              <a:t> </a:t>
            </a:r>
          </a:p>
        </p:txBody>
      </p:sp>
      <p:sp>
        <p:nvSpPr>
          <p:cNvPr id="4" name="TextBox 4"/>
          <p:cNvSpPr txBox="1"/>
          <p:nvPr/>
        </p:nvSpPr>
        <p:spPr>
          <a:xfrm>
            <a:off x="13007340" y="9869329"/>
            <a:ext cx="3931920" cy="276225"/>
          </a:xfrm>
          <a:prstGeom prst="rect">
            <a:avLst/>
          </a:prstGeom>
        </p:spPr>
        <p:txBody>
          <a:bodyPr lIns="0" tIns="0" rIns="0" bIns="0" rtlCol="0" anchor="t">
            <a:spAutoFit/>
          </a:bodyPr>
          <a:lstStyle/>
          <a:p>
            <a:pPr algn="r">
              <a:lnSpc>
                <a:spcPts val="2160"/>
              </a:lnSpc>
            </a:pPr>
            <a:r>
              <a:rPr lang="en-US" sz="1800">
                <a:solidFill>
                  <a:srgbClr val="898989"/>
                </a:solidFill>
                <a:latin typeface="Almarai"/>
                <a:ea typeface="Almarai"/>
                <a:cs typeface="Almarai"/>
                <a:sym typeface="Almarai"/>
              </a:rPr>
              <a:t>2</a:t>
            </a:r>
          </a:p>
        </p:txBody>
      </p:sp>
      <p:sp>
        <p:nvSpPr>
          <p:cNvPr id="5" name="TextBox 5"/>
          <p:cNvSpPr txBox="1"/>
          <p:nvPr/>
        </p:nvSpPr>
        <p:spPr>
          <a:xfrm>
            <a:off x="6149340" y="2085013"/>
            <a:ext cx="5299799" cy="949071"/>
          </a:xfrm>
          <a:prstGeom prst="rect">
            <a:avLst/>
          </a:prstGeom>
        </p:spPr>
        <p:txBody>
          <a:bodyPr lIns="0" tIns="0" rIns="0" bIns="0" rtlCol="0" anchor="t">
            <a:spAutoFit/>
          </a:bodyPr>
          <a:lstStyle/>
          <a:p>
            <a:pPr algn="ctr" rtl="1">
              <a:lnSpc>
                <a:spcPts val="7182"/>
              </a:lnSpc>
            </a:pPr>
            <a:r>
              <a:rPr lang="ar-EG" sz="6650">
                <a:solidFill>
                  <a:srgbClr val="095277"/>
                </a:solidFill>
                <a:latin typeface="Almarai Bold"/>
                <a:ea typeface="Almarai Bold"/>
                <a:cs typeface="Almarai Bold"/>
                <a:sym typeface="Almarai Bold"/>
                <a:rtl/>
              </a:rPr>
              <a:t> الفصل الثاني</a:t>
            </a:r>
          </a:p>
        </p:txBody>
      </p:sp>
      <p:sp>
        <p:nvSpPr>
          <p:cNvPr id="6" name="TextBox 6"/>
          <p:cNvSpPr txBox="1"/>
          <p:nvPr/>
        </p:nvSpPr>
        <p:spPr>
          <a:xfrm>
            <a:off x="11478755" y="2174860"/>
            <a:ext cx="1189980" cy="744474"/>
          </a:xfrm>
          <a:prstGeom prst="rect">
            <a:avLst/>
          </a:prstGeom>
        </p:spPr>
        <p:txBody>
          <a:bodyPr lIns="0" tIns="0" rIns="0" bIns="0" rtlCol="0" anchor="t">
            <a:spAutoFit/>
          </a:bodyPr>
          <a:lstStyle/>
          <a:p>
            <a:pPr algn="ctr">
              <a:lnSpc>
                <a:spcPts val="5502"/>
              </a:lnSpc>
            </a:pPr>
            <a:r>
              <a:rPr lang="en-US" sz="5095">
                <a:solidFill>
                  <a:srgbClr val="095277"/>
                </a:solidFill>
                <a:latin typeface="Almarai Bold"/>
                <a:ea typeface="Almarai Bold"/>
                <a:cs typeface="Almarai Bold"/>
                <a:sym typeface="Almarai Bold"/>
              </a:rPr>
              <a:t>2</a:t>
            </a:r>
          </a:p>
        </p:txBody>
      </p:sp>
      <p:sp>
        <p:nvSpPr>
          <p:cNvPr id="7" name="Freeform 7"/>
          <p:cNvSpPr/>
          <p:nvPr/>
        </p:nvSpPr>
        <p:spPr>
          <a:xfrm>
            <a:off x="-257469" y="-86773"/>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377440" y="3333208"/>
            <a:ext cx="13533120" cy="2581966"/>
          </a:xfrm>
          <a:prstGeom prst="rect">
            <a:avLst/>
          </a:prstGeom>
        </p:spPr>
        <p:txBody>
          <a:bodyPr lIns="0" tIns="0" rIns="0" bIns="0" rtlCol="0" anchor="t">
            <a:spAutoFit/>
          </a:bodyPr>
          <a:lstStyle/>
          <a:p>
            <a:pPr marL="0" lvl="0" indent="0" algn="ctr" rtl="1">
              <a:lnSpc>
                <a:spcPts val="10559"/>
              </a:lnSpc>
            </a:pPr>
            <a:r>
              <a:rPr lang="ar-EG" sz="5616" u="none" strike="noStrike">
                <a:solidFill>
                  <a:srgbClr val="095277"/>
                </a:solidFill>
                <a:latin typeface="Almarai Bold"/>
                <a:ea typeface="Almarai Bold"/>
                <a:cs typeface="Almarai Bold"/>
                <a:sym typeface="Almarai Bold"/>
                <a:rtl/>
              </a:rPr>
              <a:t>أنواع الابتكار</a:t>
            </a:r>
          </a:p>
          <a:p>
            <a:pPr marL="0" lvl="0" indent="0" algn="ctr" rtl="1">
              <a:lnSpc>
                <a:spcPts val="10559"/>
              </a:lnSpc>
            </a:pPr>
            <a:r>
              <a:rPr lang="en-US" sz="5616" u="none" strike="noStrike">
                <a:solidFill>
                  <a:srgbClr val="095277"/>
                </a:solidFill>
                <a:latin typeface="Almarai"/>
                <a:ea typeface="Almarai"/>
                <a:cs typeface="Almarai"/>
                <a:sym typeface="Almarai"/>
              </a:rPr>
              <a:t>TYPES OF INNOVATION</a:t>
            </a:r>
          </a:p>
        </p:txBody>
      </p:sp>
      <p:sp>
        <p:nvSpPr>
          <p:cNvPr id="9" name="Freeform 9"/>
          <p:cNvSpPr/>
          <p:nvPr/>
        </p:nvSpPr>
        <p:spPr>
          <a:xfrm>
            <a:off x="-3097988" y="6405529"/>
            <a:ext cx="23794455" cy="7762941"/>
          </a:xfrm>
          <a:custGeom>
            <a:avLst/>
            <a:gdLst/>
            <a:ahLst/>
            <a:cxnLst/>
            <a:rect l="l" t="t" r="r" b="b"/>
            <a:pathLst>
              <a:path w="23794455" h="7762941">
                <a:moveTo>
                  <a:pt x="0" y="0"/>
                </a:moveTo>
                <a:lnTo>
                  <a:pt x="23794455" y="0"/>
                </a:lnTo>
                <a:lnTo>
                  <a:pt x="23794455" y="7762942"/>
                </a:lnTo>
                <a:lnTo>
                  <a:pt x="0" y="7762942"/>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0" name="Group 10"/>
          <p:cNvGrpSpPr/>
          <p:nvPr/>
        </p:nvGrpSpPr>
        <p:grpSpPr>
          <a:xfrm>
            <a:off x="16939260" y="-52016"/>
            <a:ext cx="1348740" cy="1376493"/>
            <a:chOff x="0" y="0"/>
            <a:chExt cx="355224" cy="362533"/>
          </a:xfrm>
        </p:grpSpPr>
        <p:sp>
          <p:nvSpPr>
            <p:cNvPr id="11" name="Freeform 11"/>
            <p:cNvSpPr/>
            <p:nvPr/>
          </p:nvSpPr>
          <p:spPr>
            <a:xfrm>
              <a:off x="0" y="0"/>
              <a:ext cx="355224" cy="362533"/>
            </a:xfrm>
            <a:custGeom>
              <a:avLst/>
              <a:gdLst/>
              <a:ahLst/>
              <a:cxnLst/>
              <a:rect l="l" t="t" r="r" b="b"/>
              <a:pathLst>
                <a:path w="355224" h="362533">
                  <a:moveTo>
                    <a:pt x="0" y="0"/>
                  </a:moveTo>
                  <a:lnTo>
                    <a:pt x="355224" y="0"/>
                  </a:lnTo>
                  <a:lnTo>
                    <a:pt x="355224" y="362533"/>
                  </a:lnTo>
                  <a:lnTo>
                    <a:pt x="0" y="362533"/>
                  </a:lnTo>
                  <a:close/>
                </a:path>
              </a:pathLst>
            </a:custGeom>
            <a:solidFill>
              <a:srgbClr val="FFC265"/>
            </a:solidFill>
          </p:spPr>
          <p:txBody>
            <a:bodyPr/>
            <a:lstStyle/>
            <a:p>
              <a:endParaRPr lang="en-US"/>
            </a:p>
          </p:txBody>
        </p:sp>
        <p:sp>
          <p:nvSpPr>
            <p:cNvPr id="12" name="TextBox 12"/>
            <p:cNvSpPr txBox="1"/>
            <p:nvPr/>
          </p:nvSpPr>
          <p:spPr>
            <a:xfrm>
              <a:off x="0" y="-19050"/>
              <a:ext cx="355224" cy="381583"/>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6242989" y="465763"/>
            <a:ext cx="1370641" cy="1314417"/>
            <a:chOff x="0" y="0"/>
            <a:chExt cx="360992" cy="346184"/>
          </a:xfrm>
        </p:grpSpPr>
        <p:sp>
          <p:nvSpPr>
            <p:cNvPr id="14" name="Freeform 14"/>
            <p:cNvSpPr/>
            <p:nvPr/>
          </p:nvSpPr>
          <p:spPr>
            <a:xfrm>
              <a:off x="0" y="0"/>
              <a:ext cx="360992" cy="346184"/>
            </a:xfrm>
            <a:custGeom>
              <a:avLst/>
              <a:gdLst/>
              <a:ahLst/>
              <a:cxnLst/>
              <a:rect l="l" t="t" r="r" b="b"/>
              <a:pathLst>
                <a:path w="360992" h="346184">
                  <a:moveTo>
                    <a:pt x="0" y="0"/>
                  </a:moveTo>
                  <a:lnTo>
                    <a:pt x="360992" y="0"/>
                  </a:lnTo>
                  <a:lnTo>
                    <a:pt x="360992" y="346184"/>
                  </a:lnTo>
                  <a:lnTo>
                    <a:pt x="0" y="346184"/>
                  </a:lnTo>
                  <a:close/>
                </a:path>
              </a:pathLst>
            </a:custGeom>
            <a:solidFill>
              <a:srgbClr val="156082"/>
            </a:solidFill>
          </p:spPr>
          <p:txBody>
            <a:bodyPr/>
            <a:lstStyle/>
            <a:p>
              <a:endParaRPr lang="en-US"/>
            </a:p>
          </p:txBody>
        </p:sp>
        <p:sp>
          <p:nvSpPr>
            <p:cNvPr id="15" name="TextBox 15"/>
            <p:cNvSpPr txBox="1"/>
            <p:nvPr/>
          </p:nvSpPr>
          <p:spPr>
            <a:xfrm>
              <a:off x="0" y="-19050"/>
              <a:ext cx="360992" cy="365234"/>
            </a:xfrm>
            <a:prstGeom prst="rect">
              <a:avLst/>
            </a:prstGeom>
          </p:spPr>
          <p:txBody>
            <a:bodyPr lIns="50800" tIns="50800" rIns="50800" bIns="50800" rtlCol="0" anchor="ctr"/>
            <a:lstStyle/>
            <a:p>
              <a:pPr algn="ctr">
                <a:lnSpc>
                  <a:spcPts val="216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257469" y="-523710"/>
            <a:ext cx="3416891" cy="4586431"/>
          </a:xfrm>
          <a:custGeom>
            <a:avLst/>
            <a:gdLst/>
            <a:ahLst/>
            <a:cxnLst/>
            <a:rect l="l" t="t" r="r" b="b"/>
            <a:pathLst>
              <a:path w="3416891" h="4586431">
                <a:moveTo>
                  <a:pt x="0" y="0"/>
                </a:moveTo>
                <a:lnTo>
                  <a:pt x="3416891" y="0"/>
                </a:lnTo>
                <a:lnTo>
                  <a:pt x="3416891" y="4586431"/>
                </a:lnTo>
                <a:lnTo>
                  <a:pt x="0" y="4586431"/>
                </a:lnTo>
                <a:lnTo>
                  <a:pt x="0" y="0"/>
                </a:lnTo>
                <a:close/>
              </a:path>
            </a:pathLst>
          </a:custGeom>
          <a:blipFill>
            <a:blip r:embed="rId2">
              <a:alphaModFix amt="7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780807" y="4272185"/>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9780807" y="5516914"/>
            <a:ext cx="6745765" cy="950029"/>
          </a:xfrm>
          <a:custGeom>
            <a:avLst/>
            <a:gdLst/>
            <a:ahLst/>
            <a:cxnLst/>
            <a:rect l="l" t="t" r="r" b="b"/>
            <a:pathLst>
              <a:path w="6745765" h="950029">
                <a:moveTo>
                  <a:pt x="6745765" y="0"/>
                </a:moveTo>
                <a:lnTo>
                  <a:pt x="0" y="0"/>
                </a:lnTo>
                <a:lnTo>
                  <a:pt x="0" y="950028"/>
                </a:lnTo>
                <a:lnTo>
                  <a:pt x="6745765" y="950028"/>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flipH="1">
            <a:off x="9780807" y="6723456"/>
            <a:ext cx="6745765" cy="950029"/>
          </a:xfrm>
          <a:custGeom>
            <a:avLst/>
            <a:gdLst/>
            <a:ahLst/>
            <a:cxnLst/>
            <a:rect l="l" t="t" r="r" b="b"/>
            <a:pathLst>
              <a:path w="6745765" h="950029">
                <a:moveTo>
                  <a:pt x="6745765" y="0"/>
                </a:moveTo>
                <a:lnTo>
                  <a:pt x="0" y="0"/>
                </a:lnTo>
                <a:lnTo>
                  <a:pt x="0" y="950029"/>
                </a:lnTo>
                <a:lnTo>
                  <a:pt x="6745765" y="950029"/>
                </a:lnTo>
                <a:lnTo>
                  <a:pt x="6745765"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6" name="Freeform 6"/>
          <p:cNvSpPr/>
          <p:nvPr/>
        </p:nvSpPr>
        <p:spPr>
          <a:xfrm flipH="1">
            <a:off x="1891577" y="4272185"/>
            <a:ext cx="6745765" cy="950029"/>
          </a:xfrm>
          <a:custGeom>
            <a:avLst/>
            <a:gdLst/>
            <a:ahLst/>
            <a:cxnLst/>
            <a:rect l="l" t="t" r="r" b="b"/>
            <a:pathLst>
              <a:path w="6745765" h="950029">
                <a:moveTo>
                  <a:pt x="6745764" y="0"/>
                </a:moveTo>
                <a:lnTo>
                  <a:pt x="0" y="0"/>
                </a:lnTo>
                <a:lnTo>
                  <a:pt x="0" y="950029"/>
                </a:lnTo>
                <a:lnTo>
                  <a:pt x="6745764" y="950029"/>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Freeform 7"/>
          <p:cNvSpPr/>
          <p:nvPr/>
        </p:nvSpPr>
        <p:spPr>
          <a:xfrm>
            <a:off x="-689694" y="8423964"/>
            <a:ext cx="1379388" cy="2758777"/>
          </a:xfrm>
          <a:custGeom>
            <a:avLst/>
            <a:gdLst/>
            <a:ahLst/>
            <a:cxnLst/>
            <a:rect l="l" t="t" r="r" b="b"/>
            <a:pathLst>
              <a:path w="1379388" h="2758777">
                <a:moveTo>
                  <a:pt x="0" y="0"/>
                </a:moveTo>
                <a:lnTo>
                  <a:pt x="1379388" y="0"/>
                </a:lnTo>
                <a:lnTo>
                  <a:pt x="1379388" y="2758777"/>
                </a:lnTo>
                <a:lnTo>
                  <a:pt x="0" y="2758777"/>
                </a:lnTo>
                <a:lnTo>
                  <a:pt x="0" y="0"/>
                </a:lnTo>
                <a:close/>
              </a:path>
            </a:pathLst>
          </a:custGeom>
          <a:blipFill>
            <a:blip r:embed="rId6">
              <a:extLst>
                <a:ext uri="{96DAC541-7B7A-43D3-8B79-37D633B846F1}">
                  <asvg:svgBlip xmlns:asvg="http://schemas.microsoft.com/office/drawing/2016/SVG/main" r:embed="rId7"/>
                </a:ext>
              </a:extLst>
            </a:blip>
            <a:stretch>
              <a:fillRect l="-2068" r="-2068"/>
            </a:stretch>
          </a:blipFill>
        </p:spPr>
        <p:txBody>
          <a:bodyPr/>
          <a:lstStyle/>
          <a:p>
            <a:endParaRPr lang="en-US"/>
          </a:p>
        </p:txBody>
      </p:sp>
      <p:sp>
        <p:nvSpPr>
          <p:cNvPr id="8" name="Freeform 8"/>
          <p:cNvSpPr/>
          <p:nvPr/>
        </p:nvSpPr>
        <p:spPr>
          <a:xfrm>
            <a:off x="16125825"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6125825" y="5295928"/>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0" name="Freeform 10"/>
          <p:cNvSpPr/>
          <p:nvPr/>
        </p:nvSpPr>
        <p:spPr>
          <a:xfrm>
            <a:off x="16125825" y="6452369"/>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1" name="Freeform 11"/>
          <p:cNvSpPr/>
          <p:nvPr/>
        </p:nvSpPr>
        <p:spPr>
          <a:xfrm>
            <a:off x="8207047" y="406272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12" name="TextBox 12"/>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898989"/>
                </a:solidFill>
                <a:latin typeface="Arimo"/>
                <a:ea typeface="Arimo"/>
                <a:cs typeface="Arimo"/>
                <a:sym typeface="Arimo"/>
              </a:rPr>
              <a:t>edarah.net  </a:t>
            </a:r>
            <a:r>
              <a:rPr lang="ar-EG" sz="1800">
                <a:solidFill>
                  <a:srgbClr val="898989"/>
                </a:solidFill>
                <a:latin typeface="Arimo"/>
                <a:ea typeface="Arimo"/>
                <a:cs typeface="Arimo"/>
                <a:sym typeface="Arimo"/>
                <a:rtl/>
              </a:rPr>
              <a:t>الابتكار - الشميمري</a:t>
            </a:r>
            <a:r>
              <a:rPr lang="en-US" sz="1800">
                <a:solidFill>
                  <a:srgbClr val="898989"/>
                </a:solidFill>
                <a:latin typeface="Arimo"/>
                <a:ea typeface="Arimo"/>
                <a:cs typeface="Arimo"/>
                <a:sym typeface="Arimo"/>
              </a:rPr>
              <a:t> </a:t>
            </a:r>
          </a:p>
        </p:txBody>
      </p:sp>
      <p:sp>
        <p:nvSpPr>
          <p:cNvPr id="13" name="TextBox 13"/>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898989"/>
                </a:solidFill>
                <a:latin typeface="Arimo"/>
                <a:ea typeface="Arimo"/>
                <a:cs typeface="Arimo"/>
                <a:sym typeface="Arimo"/>
              </a:rPr>
              <a:t>3</a:t>
            </a:r>
          </a:p>
        </p:txBody>
      </p:sp>
      <p:sp>
        <p:nvSpPr>
          <p:cNvPr id="14" name="Freeform 14"/>
          <p:cNvSpPr/>
          <p:nvPr/>
        </p:nvSpPr>
        <p:spPr>
          <a:xfrm>
            <a:off x="4990196" y="897373"/>
            <a:ext cx="8599470" cy="2870073"/>
          </a:xfrm>
          <a:custGeom>
            <a:avLst/>
            <a:gdLst/>
            <a:ahLst/>
            <a:cxnLst/>
            <a:rect l="l" t="t" r="r" b="b"/>
            <a:pathLst>
              <a:path w="8599470" h="2870073">
                <a:moveTo>
                  <a:pt x="0" y="0"/>
                </a:moveTo>
                <a:lnTo>
                  <a:pt x="8599469" y="0"/>
                </a:lnTo>
                <a:lnTo>
                  <a:pt x="8599469" y="2870073"/>
                </a:lnTo>
                <a:lnTo>
                  <a:pt x="0" y="287007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TextBox 15"/>
          <p:cNvSpPr txBox="1"/>
          <p:nvPr/>
        </p:nvSpPr>
        <p:spPr>
          <a:xfrm>
            <a:off x="3616086" y="1697175"/>
            <a:ext cx="11347689" cy="1117838"/>
          </a:xfrm>
          <a:prstGeom prst="rect">
            <a:avLst/>
          </a:prstGeom>
        </p:spPr>
        <p:txBody>
          <a:bodyPr lIns="0" tIns="0" rIns="0" bIns="0" rtlCol="0" anchor="t">
            <a:spAutoFit/>
          </a:bodyPr>
          <a:lstStyle/>
          <a:p>
            <a:pPr marL="0" lvl="0" indent="0" algn="ctr" rtl="1">
              <a:lnSpc>
                <a:spcPts val="8341"/>
              </a:lnSpc>
              <a:spcBef>
                <a:spcPct val="0"/>
              </a:spcBef>
            </a:pPr>
            <a:r>
              <a:rPr lang="ar-EG" sz="7723" u="none" strike="noStrike">
                <a:solidFill>
                  <a:srgbClr val="095277"/>
                </a:solidFill>
                <a:latin typeface="Almarai Bold"/>
                <a:ea typeface="Almarai Bold"/>
                <a:cs typeface="Almarai Bold"/>
                <a:sym typeface="Almarai Bold"/>
                <a:rtl/>
              </a:rPr>
              <a:t>محتويات الفصل</a:t>
            </a:r>
          </a:p>
        </p:txBody>
      </p:sp>
      <p:sp>
        <p:nvSpPr>
          <p:cNvPr id="16" name="TextBox 16"/>
          <p:cNvSpPr txBox="1"/>
          <p:nvPr/>
        </p:nvSpPr>
        <p:spPr>
          <a:xfrm>
            <a:off x="11637914" y="4394883"/>
            <a:ext cx="3631705"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تصنيف أنواع الابتكار</a:t>
            </a:r>
          </a:p>
        </p:txBody>
      </p:sp>
      <p:sp>
        <p:nvSpPr>
          <p:cNvPr id="17" name="TextBox 17"/>
          <p:cNvSpPr txBox="1"/>
          <p:nvPr/>
        </p:nvSpPr>
        <p:spPr>
          <a:xfrm>
            <a:off x="10220607" y="5617480"/>
            <a:ext cx="5771196" cy="600906"/>
          </a:xfrm>
          <a:prstGeom prst="rect">
            <a:avLst/>
          </a:prstGeom>
        </p:spPr>
        <p:txBody>
          <a:bodyPr lIns="0" tIns="0" rIns="0" bIns="0" rtlCol="0" anchor="t">
            <a:spAutoFit/>
          </a:bodyPr>
          <a:lstStyle/>
          <a:p>
            <a:pPr algn="ctr" rtl="1">
              <a:lnSpc>
                <a:spcPts val="4842"/>
              </a:lnSpc>
            </a:pPr>
            <a:r>
              <a:rPr lang="ar-EG" sz="3228">
                <a:solidFill>
                  <a:srgbClr val="000000"/>
                </a:solidFill>
                <a:latin typeface="Almarai Bold"/>
                <a:ea typeface="Almarai Bold"/>
                <a:cs typeface="Almarai Bold"/>
                <a:sym typeface="Almarai Bold"/>
                <a:rtl/>
              </a:rPr>
              <a:t>أنواع الابتكار بحسب مجال الابتكار</a:t>
            </a:r>
          </a:p>
        </p:txBody>
      </p:sp>
      <p:sp>
        <p:nvSpPr>
          <p:cNvPr id="18" name="TextBox 18"/>
          <p:cNvSpPr txBox="1"/>
          <p:nvPr/>
        </p:nvSpPr>
        <p:spPr>
          <a:xfrm>
            <a:off x="10220607" y="6845973"/>
            <a:ext cx="5645290" cy="600221"/>
          </a:xfrm>
          <a:prstGeom prst="rect">
            <a:avLst/>
          </a:prstGeom>
        </p:spPr>
        <p:txBody>
          <a:bodyPr lIns="0" tIns="0" rIns="0" bIns="0" rtlCol="0" anchor="t">
            <a:spAutoFit/>
          </a:bodyPr>
          <a:lstStyle/>
          <a:p>
            <a:pPr marL="0" lvl="1" indent="0" algn="ctr" rtl="1">
              <a:lnSpc>
                <a:spcPts val="4869"/>
              </a:lnSpc>
              <a:spcBef>
                <a:spcPct val="0"/>
              </a:spcBef>
            </a:pPr>
            <a:r>
              <a:rPr lang="ar-EG" sz="3246">
                <a:solidFill>
                  <a:srgbClr val="000000"/>
                </a:solidFill>
                <a:latin typeface="Almarai Bold"/>
                <a:ea typeface="Almarai Bold"/>
                <a:cs typeface="Almarai Bold"/>
                <a:sym typeface="Almarai Bold"/>
                <a:rtl/>
              </a:rPr>
              <a:t>أنواع الابتكار بحسب درجة الابتكار</a:t>
            </a:r>
          </a:p>
        </p:txBody>
      </p:sp>
      <p:sp>
        <p:nvSpPr>
          <p:cNvPr id="19" name="TextBox 19"/>
          <p:cNvSpPr txBox="1"/>
          <p:nvPr/>
        </p:nvSpPr>
        <p:spPr>
          <a:xfrm>
            <a:off x="3871384" y="4394883"/>
            <a:ext cx="3057293"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مصادر الابتكار</a:t>
            </a:r>
          </a:p>
        </p:txBody>
      </p:sp>
      <p:sp>
        <p:nvSpPr>
          <p:cNvPr id="20" name="Freeform 20"/>
          <p:cNvSpPr/>
          <p:nvPr/>
        </p:nvSpPr>
        <p:spPr>
          <a:xfrm flipH="1">
            <a:off x="1891577" y="5660364"/>
            <a:ext cx="6745765" cy="950029"/>
          </a:xfrm>
          <a:custGeom>
            <a:avLst/>
            <a:gdLst/>
            <a:ahLst/>
            <a:cxnLst/>
            <a:rect l="l" t="t" r="r" b="b"/>
            <a:pathLst>
              <a:path w="6745765" h="950029">
                <a:moveTo>
                  <a:pt x="6745764" y="0"/>
                </a:moveTo>
                <a:lnTo>
                  <a:pt x="0" y="0"/>
                </a:lnTo>
                <a:lnTo>
                  <a:pt x="0" y="950028"/>
                </a:lnTo>
                <a:lnTo>
                  <a:pt x="6745764" y="950028"/>
                </a:lnTo>
                <a:lnTo>
                  <a:pt x="6745764"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21" name="Freeform 21"/>
          <p:cNvSpPr/>
          <p:nvPr/>
        </p:nvSpPr>
        <p:spPr>
          <a:xfrm>
            <a:off x="8235622" y="5451111"/>
            <a:ext cx="542286" cy="542286"/>
          </a:xfrm>
          <a:custGeom>
            <a:avLst/>
            <a:gdLst/>
            <a:ahLst/>
            <a:cxnLst/>
            <a:rect l="l" t="t" r="r" b="b"/>
            <a:pathLst>
              <a:path w="542286" h="542286">
                <a:moveTo>
                  <a:pt x="0" y="0"/>
                </a:moveTo>
                <a:lnTo>
                  <a:pt x="542286" y="0"/>
                </a:lnTo>
                <a:lnTo>
                  <a:pt x="542286" y="542287"/>
                </a:lnTo>
                <a:lnTo>
                  <a:pt x="0" y="542287"/>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a:p>
        </p:txBody>
      </p:sp>
      <p:sp>
        <p:nvSpPr>
          <p:cNvPr id="22" name="TextBox 22"/>
          <p:cNvSpPr txBox="1"/>
          <p:nvPr/>
        </p:nvSpPr>
        <p:spPr>
          <a:xfrm>
            <a:off x="3220076" y="5733439"/>
            <a:ext cx="4359910" cy="618887"/>
          </a:xfrm>
          <a:prstGeom prst="rect">
            <a:avLst/>
          </a:prstGeom>
        </p:spPr>
        <p:txBody>
          <a:bodyPr lIns="0" tIns="0" rIns="0" bIns="0" rtlCol="0" anchor="t">
            <a:spAutoFit/>
          </a:bodyPr>
          <a:lstStyle/>
          <a:p>
            <a:pPr marL="0" lvl="1" indent="0" algn="ctr" rtl="1">
              <a:lnSpc>
                <a:spcPts val="5019"/>
              </a:lnSpc>
              <a:spcBef>
                <a:spcPct val="0"/>
              </a:spcBef>
            </a:pPr>
            <a:r>
              <a:rPr lang="ar-EG" sz="3346">
                <a:solidFill>
                  <a:srgbClr val="000000"/>
                </a:solidFill>
                <a:latin typeface="Almarai Bold"/>
                <a:ea typeface="Almarai Bold"/>
                <a:cs typeface="Almarai Bold"/>
                <a:sym typeface="Almarai Bold"/>
                <a:rtl/>
              </a:rPr>
              <a:t>من أين تأتي الابتكارات</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11617392" y="3925187"/>
            <a:ext cx="3355908" cy="1367532"/>
          </a:xfrm>
          <a:custGeom>
            <a:avLst/>
            <a:gdLst/>
            <a:ahLst/>
            <a:cxnLst/>
            <a:rect l="l" t="t" r="r" b="b"/>
            <a:pathLst>
              <a:path w="3355908" h="1367532">
                <a:moveTo>
                  <a:pt x="0" y="0"/>
                </a:moveTo>
                <a:lnTo>
                  <a:pt x="3355908" y="0"/>
                </a:lnTo>
                <a:lnTo>
                  <a:pt x="3355908" y="1367532"/>
                </a:lnTo>
                <a:lnTo>
                  <a:pt x="0" y="13675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073771" y="3931258"/>
            <a:ext cx="3341011" cy="1361462"/>
          </a:xfrm>
          <a:custGeom>
            <a:avLst/>
            <a:gdLst/>
            <a:ahLst/>
            <a:cxnLst/>
            <a:rect l="l" t="t" r="r" b="b"/>
            <a:pathLst>
              <a:path w="3341011" h="1361462">
                <a:moveTo>
                  <a:pt x="0" y="0"/>
                </a:moveTo>
                <a:lnTo>
                  <a:pt x="3341010" y="0"/>
                </a:lnTo>
                <a:lnTo>
                  <a:pt x="3341010" y="1361461"/>
                </a:lnTo>
                <a:lnTo>
                  <a:pt x="0" y="1361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7045771" y="5624756"/>
            <a:ext cx="543061" cy="1285351"/>
          </a:xfrm>
          <a:custGeom>
            <a:avLst/>
            <a:gdLst/>
            <a:ahLst/>
            <a:cxnLst/>
            <a:rect l="l" t="t" r="r" b="b"/>
            <a:pathLst>
              <a:path w="543061" h="1285351">
                <a:moveTo>
                  <a:pt x="0" y="0"/>
                </a:moveTo>
                <a:lnTo>
                  <a:pt x="543061" y="0"/>
                </a:lnTo>
                <a:lnTo>
                  <a:pt x="543061"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9667444" y="5699123"/>
            <a:ext cx="543061" cy="1285351"/>
          </a:xfrm>
          <a:custGeom>
            <a:avLst/>
            <a:gdLst/>
            <a:ahLst/>
            <a:cxnLst/>
            <a:rect l="l" t="t" r="r" b="b"/>
            <a:pathLst>
              <a:path w="543061" h="1285351">
                <a:moveTo>
                  <a:pt x="0" y="0"/>
                </a:moveTo>
                <a:lnTo>
                  <a:pt x="543061" y="0"/>
                </a:lnTo>
                <a:lnTo>
                  <a:pt x="543061"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9667444" y="5627739"/>
            <a:ext cx="6305358" cy="137571"/>
          </a:xfrm>
          <a:custGeom>
            <a:avLst/>
            <a:gdLst/>
            <a:ahLst/>
            <a:cxnLst/>
            <a:rect l="l" t="t" r="r" b="b"/>
            <a:pathLst>
              <a:path w="6305358" h="137571">
                <a:moveTo>
                  <a:pt x="0" y="0"/>
                </a:moveTo>
                <a:lnTo>
                  <a:pt x="6305358" y="0"/>
                </a:lnTo>
                <a:lnTo>
                  <a:pt x="6305358" y="137571"/>
                </a:lnTo>
                <a:lnTo>
                  <a:pt x="0" y="137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5701272" y="5624756"/>
            <a:ext cx="543061" cy="1285351"/>
          </a:xfrm>
          <a:custGeom>
            <a:avLst/>
            <a:gdLst/>
            <a:ahLst/>
            <a:cxnLst/>
            <a:rect l="l" t="t" r="r" b="b"/>
            <a:pathLst>
              <a:path w="543061" h="1285351">
                <a:moveTo>
                  <a:pt x="0" y="0"/>
                </a:moveTo>
                <a:lnTo>
                  <a:pt x="543060" y="0"/>
                </a:lnTo>
                <a:lnTo>
                  <a:pt x="543060"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4264286" y="5624756"/>
            <a:ext cx="543061" cy="1285351"/>
          </a:xfrm>
          <a:custGeom>
            <a:avLst/>
            <a:gdLst/>
            <a:ahLst/>
            <a:cxnLst/>
            <a:rect l="l" t="t" r="r" b="b"/>
            <a:pathLst>
              <a:path w="543061" h="1285351">
                <a:moveTo>
                  <a:pt x="0" y="0"/>
                </a:moveTo>
                <a:lnTo>
                  <a:pt x="543061" y="0"/>
                </a:lnTo>
                <a:lnTo>
                  <a:pt x="543061"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2834441" y="5624756"/>
            <a:ext cx="543061" cy="1285351"/>
          </a:xfrm>
          <a:custGeom>
            <a:avLst/>
            <a:gdLst/>
            <a:ahLst/>
            <a:cxnLst/>
            <a:rect l="l" t="t" r="r" b="b"/>
            <a:pathLst>
              <a:path w="543061" h="1285351">
                <a:moveTo>
                  <a:pt x="0" y="0"/>
                </a:moveTo>
                <a:lnTo>
                  <a:pt x="543061" y="0"/>
                </a:lnTo>
                <a:lnTo>
                  <a:pt x="543061"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1250943" y="5685508"/>
            <a:ext cx="543061" cy="1285351"/>
          </a:xfrm>
          <a:custGeom>
            <a:avLst/>
            <a:gdLst/>
            <a:ahLst/>
            <a:cxnLst/>
            <a:rect l="l" t="t" r="r" b="b"/>
            <a:pathLst>
              <a:path w="543061" h="1285351">
                <a:moveTo>
                  <a:pt x="0" y="0"/>
                </a:moveTo>
                <a:lnTo>
                  <a:pt x="543060" y="0"/>
                </a:lnTo>
                <a:lnTo>
                  <a:pt x="543060"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2279976" y="5558568"/>
            <a:ext cx="5190799" cy="113254"/>
          </a:xfrm>
          <a:custGeom>
            <a:avLst/>
            <a:gdLst/>
            <a:ahLst/>
            <a:cxnLst/>
            <a:rect l="l" t="t" r="r" b="b"/>
            <a:pathLst>
              <a:path w="5190799" h="113254">
                <a:moveTo>
                  <a:pt x="0" y="0"/>
                </a:moveTo>
                <a:lnTo>
                  <a:pt x="5190799" y="0"/>
                </a:lnTo>
                <a:lnTo>
                  <a:pt x="5190799" y="113254"/>
                </a:lnTo>
                <a:lnTo>
                  <a:pt x="0" y="1132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6490785" y="6525069"/>
            <a:ext cx="1637476" cy="1312031"/>
          </a:xfrm>
          <a:prstGeom prst="rect">
            <a:avLst/>
          </a:prstGeom>
        </p:spPr>
        <p:txBody>
          <a:bodyPr lIns="0" tIns="0" rIns="0" bIns="0" rtlCol="0" anchor="t">
            <a:spAutoFit/>
          </a:bodyPr>
          <a:lstStyle/>
          <a:p>
            <a:pPr marL="0" lvl="1" indent="0" algn="ctr" rtl="1">
              <a:lnSpc>
                <a:spcPts val="3470"/>
              </a:lnSpc>
              <a:spcBef>
                <a:spcPct val="0"/>
              </a:spcBef>
            </a:pPr>
            <a:endParaRP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الابتكار</a:t>
            </a: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الجذري</a:t>
            </a:r>
          </a:p>
        </p:txBody>
      </p:sp>
      <p:sp>
        <p:nvSpPr>
          <p:cNvPr id="13" name="TextBox 13"/>
          <p:cNvSpPr txBox="1"/>
          <p:nvPr/>
        </p:nvSpPr>
        <p:spPr>
          <a:xfrm>
            <a:off x="3075121" y="6487269"/>
            <a:ext cx="1729603" cy="1312031"/>
          </a:xfrm>
          <a:prstGeom prst="rect">
            <a:avLst/>
          </a:prstGeom>
        </p:spPr>
        <p:txBody>
          <a:bodyPr lIns="0" tIns="0" rIns="0" bIns="0" rtlCol="0" anchor="t">
            <a:spAutoFit/>
          </a:bodyPr>
          <a:lstStyle/>
          <a:p>
            <a:pPr marL="0" lvl="1" indent="0" algn="ctr" rtl="1">
              <a:lnSpc>
                <a:spcPts val="3470"/>
              </a:lnSpc>
              <a:spcBef>
                <a:spcPct val="0"/>
              </a:spcBef>
            </a:pPr>
            <a:endParaRP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الابتكار</a:t>
            </a: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المزعزع</a:t>
            </a:r>
          </a:p>
        </p:txBody>
      </p:sp>
      <p:sp>
        <p:nvSpPr>
          <p:cNvPr id="14" name="TextBox 14"/>
          <p:cNvSpPr txBox="1"/>
          <p:nvPr/>
        </p:nvSpPr>
        <p:spPr>
          <a:xfrm>
            <a:off x="4744276" y="6525069"/>
            <a:ext cx="1806956" cy="1312031"/>
          </a:xfrm>
          <a:prstGeom prst="rect">
            <a:avLst/>
          </a:prstGeom>
        </p:spPr>
        <p:txBody>
          <a:bodyPr lIns="0" tIns="0" rIns="0" bIns="0" rtlCol="0" anchor="t">
            <a:spAutoFit/>
          </a:bodyPr>
          <a:lstStyle/>
          <a:p>
            <a:pPr marL="0" lvl="1" indent="0" algn="ctr" rtl="1">
              <a:lnSpc>
                <a:spcPts val="3470"/>
              </a:lnSpc>
              <a:spcBef>
                <a:spcPct val="0"/>
              </a:spcBef>
            </a:pPr>
            <a:endParaRP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الابتكار</a:t>
            </a: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البنيوي</a:t>
            </a:r>
          </a:p>
        </p:txBody>
      </p:sp>
      <p:sp>
        <p:nvSpPr>
          <p:cNvPr id="15" name="Freeform 15"/>
          <p:cNvSpPr/>
          <p:nvPr/>
        </p:nvSpPr>
        <p:spPr>
          <a:xfrm>
            <a:off x="5376224" y="5624756"/>
            <a:ext cx="543061" cy="1285351"/>
          </a:xfrm>
          <a:custGeom>
            <a:avLst/>
            <a:gdLst/>
            <a:ahLst/>
            <a:cxnLst/>
            <a:rect l="l" t="t" r="r" b="b"/>
            <a:pathLst>
              <a:path w="543061" h="1285351">
                <a:moveTo>
                  <a:pt x="0" y="0"/>
                </a:moveTo>
                <a:lnTo>
                  <a:pt x="543061" y="0"/>
                </a:lnTo>
                <a:lnTo>
                  <a:pt x="543061"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3706677" y="5605706"/>
            <a:ext cx="543061" cy="1285351"/>
          </a:xfrm>
          <a:custGeom>
            <a:avLst/>
            <a:gdLst/>
            <a:ahLst/>
            <a:cxnLst/>
            <a:rect l="l" t="t" r="r" b="b"/>
            <a:pathLst>
              <a:path w="543061" h="1285351">
                <a:moveTo>
                  <a:pt x="0" y="0"/>
                </a:moveTo>
                <a:lnTo>
                  <a:pt x="543061" y="0"/>
                </a:lnTo>
                <a:lnTo>
                  <a:pt x="543061"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2194221" y="5558568"/>
            <a:ext cx="543061" cy="1285351"/>
          </a:xfrm>
          <a:custGeom>
            <a:avLst/>
            <a:gdLst/>
            <a:ahLst/>
            <a:cxnLst/>
            <a:rect l="l" t="t" r="r" b="b"/>
            <a:pathLst>
              <a:path w="543061" h="1285351">
                <a:moveTo>
                  <a:pt x="0" y="0"/>
                </a:moveTo>
                <a:lnTo>
                  <a:pt x="543061" y="0"/>
                </a:lnTo>
                <a:lnTo>
                  <a:pt x="543061" y="1285351"/>
                </a:lnTo>
                <a:lnTo>
                  <a:pt x="0" y="1285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a:off x="6847527" y="3363347"/>
            <a:ext cx="1785819" cy="1293231"/>
          </a:xfrm>
          <a:custGeom>
            <a:avLst/>
            <a:gdLst/>
            <a:ahLst/>
            <a:cxnLst/>
            <a:rect l="l" t="t" r="r" b="b"/>
            <a:pathLst>
              <a:path w="1785819" h="1293231">
                <a:moveTo>
                  <a:pt x="0" y="0"/>
                </a:moveTo>
                <a:lnTo>
                  <a:pt x="1785820" y="0"/>
                </a:lnTo>
                <a:lnTo>
                  <a:pt x="1785820" y="1293231"/>
                </a:lnTo>
                <a:lnTo>
                  <a:pt x="0" y="12932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flipH="1">
            <a:off x="9261997" y="3372872"/>
            <a:ext cx="1785819" cy="1293231"/>
          </a:xfrm>
          <a:custGeom>
            <a:avLst/>
            <a:gdLst/>
            <a:ahLst/>
            <a:cxnLst/>
            <a:rect l="l" t="t" r="r" b="b"/>
            <a:pathLst>
              <a:path w="1785819" h="1293231">
                <a:moveTo>
                  <a:pt x="1785819" y="0"/>
                </a:moveTo>
                <a:lnTo>
                  <a:pt x="0" y="0"/>
                </a:lnTo>
                <a:lnTo>
                  <a:pt x="0" y="1293231"/>
                </a:lnTo>
                <a:lnTo>
                  <a:pt x="1785819" y="1293231"/>
                </a:lnTo>
                <a:lnTo>
                  <a:pt x="178581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1" name="Freeform 21"/>
          <p:cNvSpPr/>
          <p:nvPr/>
        </p:nvSpPr>
        <p:spPr>
          <a:xfrm>
            <a:off x="6996821" y="2052098"/>
            <a:ext cx="4101576" cy="1282675"/>
          </a:xfrm>
          <a:custGeom>
            <a:avLst/>
            <a:gdLst/>
            <a:ahLst/>
            <a:cxnLst/>
            <a:rect l="l" t="t" r="r" b="b"/>
            <a:pathLst>
              <a:path w="4101576" h="1282675">
                <a:moveTo>
                  <a:pt x="0" y="0"/>
                </a:moveTo>
                <a:lnTo>
                  <a:pt x="4101576" y="0"/>
                </a:lnTo>
                <a:lnTo>
                  <a:pt x="4101576" y="1282674"/>
                </a:lnTo>
                <a:lnTo>
                  <a:pt x="0" y="12826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2" name="TextBox 22"/>
          <p:cNvSpPr txBox="1"/>
          <p:nvPr/>
        </p:nvSpPr>
        <p:spPr>
          <a:xfrm>
            <a:off x="3706677" y="3993767"/>
            <a:ext cx="2051166" cy="995801"/>
          </a:xfrm>
          <a:prstGeom prst="rect">
            <a:avLst/>
          </a:prstGeom>
        </p:spPr>
        <p:txBody>
          <a:bodyPr lIns="0" tIns="0" rIns="0" bIns="0" rtlCol="0" anchor="t">
            <a:spAutoFit/>
          </a:bodyPr>
          <a:lstStyle/>
          <a:p>
            <a:pPr marL="0" lvl="1" indent="0" algn="ctr" rtl="1">
              <a:lnSpc>
                <a:spcPts val="3920"/>
              </a:lnSpc>
              <a:spcBef>
                <a:spcPct val="0"/>
              </a:spcBef>
            </a:pPr>
            <a:r>
              <a:rPr lang="ar-EG" sz="2613" u="none" strike="noStrike">
                <a:solidFill>
                  <a:srgbClr val="000000"/>
                </a:solidFill>
                <a:latin typeface="Almarai Bold"/>
                <a:ea typeface="Almarai Bold"/>
                <a:cs typeface="Almarai Bold"/>
                <a:sym typeface="Almarai Bold"/>
                <a:rtl/>
              </a:rPr>
              <a:t>بحسب درجة الابتكار</a:t>
            </a:r>
          </a:p>
        </p:txBody>
      </p:sp>
      <p:sp>
        <p:nvSpPr>
          <p:cNvPr id="23" name="TextBox 23"/>
          <p:cNvSpPr txBox="1"/>
          <p:nvPr/>
        </p:nvSpPr>
        <p:spPr>
          <a:xfrm>
            <a:off x="6149340" y="9561195"/>
            <a:ext cx="5989320" cy="475298"/>
          </a:xfrm>
          <a:prstGeom prst="rect">
            <a:avLst/>
          </a:prstGeom>
        </p:spPr>
        <p:txBody>
          <a:bodyPr lIns="0" tIns="0" rIns="0" bIns="0" rtlCol="0" anchor="t">
            <a:spAutoFit/>
          </a:bodyPr>
          <a:lstStyle/>
          <a:p>
            <a:pPr algn="ctr">
              <a:lnSpc>
                <a:spcPts val="2160"/>
              </a:lnSpc>
            </a:pPr>
            <a:r>
              <a:rPr lang="en-US" sz="1800">
                <a:solidFill>
                  <a:srgbClr val="767676"/>
                </a:solidFill>
                <a:latin typeface="Arimo"/>
                <a:ea typeface="Arimo"/>
                <a:cs typeface="Arimo"/>
                <a:sym typeface="Arimo"/>
              </a:rPr>
              <a:t>edarah.net  </a:t>
            </a:r>
            <a:r>
              <a:rPr lang="ar-EG" sz="1800">
                <a:solidFill>
                  <a:srgbClr val="767676"/>
                </a:solidFill>
                <a:latin typeface="Arimo"/>
                <a:ea typeface="Arimo"/>
                <a:cs typeface="Arimo"/>
                <a:sym typeface="Arimo"/>
                <a:rtl/>
              </a:rPr>
              <a:t>الابتكار - الشميمري</a:t>
            </a:r>
            <a:r>
              <a:rPr lang="en-US" sz="1800">
                <a:solidFill>
                  <a:srgbClr val="767676"/>
                </a:solidFill>
                <a:latin typeface="Arimo"/>
                <a:ea typeface="Arimo"/>
                <a:cs typeface="Arimo"/>
                <a:sym typeface="Arimo"/>
              </a:rPr>
              <a:t> </a:t>
            </a:r>
          </a:p>
        </p:txBody>
      </p:sp>
      <p:sp>
        <p:nvSpPr>
          <p:cNvPr id="24" name="TextBox 24"/>
          <p:cNvSpPr txBox="1"/>
          <p:nvPr/>
        </p:nvSpPr>
        <p:spPr>
          <a:xfrm>
            <a:off x="13007340" y="9561195"/>
            <a:ext cx="3931920" cy="475298"/>
          </a:xfrm>
          <a:prstGeom prst="rect">
            <a:avLst/>
          </a:prstGeom>
        </p:spPr>
        <p:txBody>
          <a:bodyPr lIns="0" tIns="0" rIns="0" bIns="0" rtlCol="0" anchor="t">
            <a:spAutoFit/>
          </a:bodyPr>
          <a:lstStyle/>
          <a:p>
            <a:pPr algn="r">
              <a:lnSpc>
                <a:spcPts val="2160"/>
              </a:lnSpc>
            </a:pPr>
            <a:r>
              <a:rPr lang="en-US" sz="1800">
                <a:solidFill>
                  <a:srgbClr val="767676"/>
                </a:solidFill>
                <a:latin typeface="Arimo"/>
                <a:ea typeface="Arimo"/>
                <a:cs typeface="Arimo"/>
                <a:sym typeface="Arimo"/>
              </a:rPr>
              <a:t>4</a:t>
            </a:r>
          </a:p>
        </p:txBody>
      </p:sp>
      <p:sp>
        <p:nvSpPr>
          <p:cNvPr id="25" name="TextBox 25"/>
          <p:cNvSpPr txBox="1"/>
          <p:nvPr/>
        </p:nvSpPr>
        <p:spPr>
          <a:xfrm>
            <a:off x="7309523" y="2235711"/>
            <a:ext cx="3418600" cy="782443"/>
          </a:xfrm>
          <a:prstGeom prst="rect">
            <a:avLst/>
          </a:prstGeom>
        </p:spPr>
        <p:txBody>
          <a:bodyPr lIns="0" tIns="0" rIns="0" bIns="0" rtlCol="0" anchor="t">
            <a:spAutoFit/>
          </a:bodyPr>
          <a:lstStyle/>
          <a:p>
            <a:pPr marL="0" lvl="1" indent="0" algn="ctr" rtl="1">
              <a:lnSpc>
                <a:spcPts val="6320"/>
              </a:lnSpc>
              <a:spcBef>
                <a:spcPct val="0"/>
              </a:spcBef>
            </a:pPr>
            <a:r>
              <a:rPr lang="ar-EG" sz="4213" u="none" strike="noStrike">
                <a:solidFill>
                  <a:srgbClr val="000000"/>
                </a:solidFill>
                <a:latin typeface="Almarai Bold"/>
                <a:ea typeface="Almarai Bold"/>
                <a:cs typeface="Almarai Bold"/>
                <a:sym typeface="Almarai Bold"/>
                <a:rtl/>
              </a:rPr>
              <a:t>أنواع الابتكار</a:t>
            </a:r>
          </a:p>
        </p:txBody>
      </p:sp>
      <p:sp>
        <p:nvSpPr>
          <p:cNvPr id="26" name="TextBox 26"/>
          <p:cNvSpPr txBox="1"/>
          <p:nvPr/>
        </p:nvSpPr>
        <p:spPr>
          <a:xfrm>
            <a:off x="12014556" y="4020437"/>
            <a:ext cx="2585763" cy="995801"/>
          </a:xfrm>
          <a:prstGeom prst="rect">
            <a:avLst/>
          </a:prstGeom>
        </p:spPr>
        <p:txBody>
          <a:bodyPr lIns="0" tIns="0" rIns="0" bIns="0" rtlCol="0" anchor="t">
            <a:spAutoFit/>
          </a:bodyPr>
          <a:lstStyle/>
          <a:p>
            <a:pPr marL="0" lvl="1" indent="0" algn="ctr" rtl="1">
              <a:lnSpc>
                <a:spcPts val="3920"/>
              </a:lnSpc>
              <a:spcBef>
                <a:spcPct val="0"/>
              </a:spcBef>
            </a:pPr>
            <a:r>
              <a:rPr lang="ar-EG" sz="2613" u="none" strike="noStrike">
                <a:solidFill>
                  <a:srgbClr val="000000"/>
                </a:solidFill>
                <a:latin typeface="Almarai Bold"/>
                <a:ea typeface="Almarai Bold"/>
                <a:cs typeface="Almarai Bold"/>
                <a:sym typeface="Almarai Bold"/>
                <a:rtl/>
              </a:rPr>
              <a:t>بحسب مجال الابتكار</a:t>
            </a:r>
          </a:p>
        </p:txBody>
      </p:sp>
      <p:sp>
        <p:nvSpPr>
          <p:cNvPr id="27" name="TextBox 27"/>
          <p:cNvSpPr txBox="1"/>
          <p:nvPr/>
        </p:nvSpPr>
        <p:spPr>
          <a:xfrm>
            <a:off x="9047609" y="7100421"/>
            <a:ext cx="1729582" cy="873881"/>
          </a:xfrm>
          <a:prstGeom prst="rect">
            <a:avLst/>
          </a:prstGeom>
        </p:spPr>
        <p:txBody>
          <a:bodyPr lIns="0" tIns="0" rIns="0" bIns="0" rtlCol="0" anchor="t">
            <a:spAutoFit/>
          </a:bodyPr>
          <a:lstStyle/>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الابتكار</a:t>
            </a: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الاجتماعي</a:t>
            </a:r>
          </a:p>
        </p:txBody>
      </p:sp>
      <p:sp>
        <p:nvSpPr>
          <p:cNvPr id="28" name="TextBox 28"/>
          <p:cNvSpPr txBox="1"/>
          <p:nvPr/>
        </p:nvSpPr>
        <p:spPr>
          <a:xfrm>
            <a:off x="15118544" y="6898749"/>
            <a:ext cx="1708516" cy="873881"/>
          </a:xfrm>
          <a:prstGeom prst="rect">
            <a:avLst/>
          </a:prstGeom>
        </p:spPr>
        <p:txBody>
          <a:bodyPr lIns="0" tIns="0" rIns="0" bIns="0" rtlCol="0" anchor="t">
            <a:spAutoFit/>
          </a:bodyPr>
          <a:lstStyle/>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ابتكار</a:t>
            </a: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المنتجات</a:t>
            </a:r>
          </a:p>
        </p:txBody>
      </p:sp>
      <p:sp>
        <p:nvSpPr>
          <p:cNvPr id="29" name="TextBox 29"/>
          <p:cNvSpPr txBox="1"/>
          <p:nvPr/>
        </p:nvSpPr>
        <p:spPr>
          <a:xfrm>
            <a:off x="13732694" y="6479649"/>
            <a:ext cx="1613386" cy="1312031"/>
          </a:xfrm>
          <a:prstGeom prst="rect">
            <a:avLst/>
          </a:prstGeom>
        </p:spPr>
        <p:txBody>
          <a:bodyPr lIns="0" tIns="0" rIns="0" bIns="0" rtlCol="0" anchor="t">
            <a:spAutoFit/>
          </a:bodyPr>
          <a:lstStyle/>
          <a:p>
            <a:pPr marL="0" lvl="1" indent="0" algn="ctr" rtl="1">
              <a:lnSpc>
                <a:spcPts val="3470"/>
              </a:lnSpc>
              <a:spcBef>
                <a:spcPct val="0"/>
              </a:spcBef>
            </a:pPr>
            <a:endParaRP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ابتكار</a:t>
            </a: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الخدمات</a:t>
            </a:r>
          </a:p>
        </p:txBody>
      </p:sp>
      <p:sp>
        <p:nvSpPr>
          <p:cNvPr id="30" name="TextBox 30"/>
          <p:cNvSpPr txBox="1"/>
          <p:nvPr/>
        </p:nvSpPr>
        <p:spPr>
          <a:xfrm>
            <a:off x="12368702" y="6479649"/>
            <a:ext cx="1474540" cy="1312031"/>
          </a:xfrm>
          <a:prstGeom prst="rect">
            <a:avLst/>
          </a:prstGeom>
        </p:spPr>
        <p:txBody>
          <a:bodyPr lIns="0" tIns="0" rIns="0" bIns="0" rtlCol="0" anchor="t">
            <a:spAutoFit/>
          </a:bodyPr>
          <a:lstStyle/>
          <a:p>
            <a:pPr marL="0" lvl="1" indent="0" algn="ctr" rtl="1">
              <a:lnSpc>
                <a:spcPts val="3470"/>
              </a:lnSpc>
              <a:spcBef>
                <a:spcPct val="0"/>
              </a:spcBef>
            </a:pPr>
            <a:endParaRP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ابتكار</a:t>
            </a: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العمليات</a:t>
            </a:r>
          </a:p>
        </p:txBody>
      </p:sp>
      <p:sp>
        <p:nvSpPr>
          <p:cNvPr id="31" name="TextBox 31"/>
          <p:cNvSpPr txBox="1"/>
          <p:nvPr/>
        </p:nvSpPr>
        <p:spPr>
          <a:xfrm>
            <a:off x="1452465" y="6917799"/>
            <a:ext cx="2026572" cy="873881"/>
          </a:xfrm>
          <a:prstGeom prst="rect">
            <a:avLst/>
          </a:prstGeom>
        </p:spPr>
        <p:txBody>
          <a:bodyPr lIns="0" tIns="0" rIns="0" bIns="0" rtlCol="0" anchor="t">
            <a:spAutoFit/>
          </a:bodyPr>
          <a:lstStyle/>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الابتكار </a:t>
            </a:r>
          </a:p>
          <a:p>
            <a:pPr marL="0" lvl="1" indent="0" algn="ctr" rtl="1">
              <a:lnSpc>
                <a:spcPts val="3470"/>
              </a:lnSpc>
              <a:spcBef>
                <a:spcPct val="0"/>
              </a:spcBef>
            </a:pPr>
            <a:r>
              <a:rPr lang="ar-EG" sz="2313" u="none" strike="noStrike">
                <a:solidFill>
                  <a:srgbClr val="000000"/>
                </a:solidFill>
                <a:latin typeface="Almarai Bold"/>
                <a:ea typeface="Almarai Bold"/>
                <a:cs typeface="Almarai Bold"/>
                <a:sym typeface="Almarai Bold"/>
                <a:rtl/>
              </a:rPr>
              <a:t>التدريجي</a:t>
            </a:r>
          </a:p>
        </p:txBody>
      </p:sp>
      <p:sp>
        <p:nvSpPr>
          <p:cNvPr id="32" name="TextBox 32"/>
          <p:cNvSpPr txBox="1"/>
          <p:nvPr/>
        </p:nvSpPr>
        <p:spPr>
          <a:xfrm>
            <a:off x="9990827" y="898509"/>
            <a:ext cx="6948433" cy="784582"/>
          </a:xfrm>
          <a:prstGeom prst="rect">
            <a:avLst/>
          </a:prstGeom>
        </p:spPr>
        <p:txBody>
          <a:bodyPr lIns="0" tIns="0" rIns="0" bIns="0" rtlCol="0" anchor="t">
            <a:spAutoFit/>
          </a:bodyPr>
          <a:lstStyle/>
          <a:p>
            <a:pPr marL="0" lvl="0" indent="0" algn="ctr" rtl="1">
              <a:lnSpc>
                <a:spcPts val="6282"/>
              </a:lnSpc>
              <a:spcBef>
                <a:spcPct val="0"/>
              </a:spcBef>
            </a:pPr>
            <a:r>
              <a:rPr lang="ar-EG" sz="4893" u="none" strike="noStrike" spc="-22">
                <a:solidFill>
                  <a:srgbClr val="095277"/>
                </a:solidFill>
                <a:latin typeface="Almarai Bold"/>
                <a:ea typeface="Almarai Bold"/>
                <a:cs typeface="Almarai Bold"/>
                <a:sym typeface="Almarai Bold"/>
                <a:rtl/>
              </a:rPr>
              <a:t>أنواع الابتكار</a:t>
            </a:r>
          </a:p>
        </p:txBody>
      </p:sp>
      <p:sp>
        <p:nvSpPr>
          <p:cNvPr id="33" name="TextBox 33"/>
          <p:cNvSpPr txBox="1"/>
          <p:nvPr/>
        </p:nvSpPr>
        <p:spPr>
          <a:xfrm>
            <a:off x="10835676" y="6973900"/>
            <a:ext cx="1474540" cy="1312031"/>
          </a:xfrm>
          <a:prstGeom prst="rect">
            <a:avLst/>
          </a:prstGeom>
        </p:spPr>
        <p:txBody>
          <a:bodyPr lIns="0" tIns="0" rIns="0" bIns="0" rtlCol="0" anchor="t">
            <a:spAutoFit/>
          </a:bodyPr>
          <a:lstStyle/>
          <a:p>
            <a:pPr algn="ctr" rtl="1">
              <a:lnSpc>
                <a:spcPts val="3470"/>
              </a:lnSpc>
            </a:pPr>
            <a:r>
              <a:rPr lang="ar-EG" sz="2313">
                <a:solidFill>
                  <a:srgbClr val="000000"/>
                </a:solidFill>
                <a:latin typeface="Almarai Bold"/>
                <a:ea typeface="Almarai Bold"/>
                <a:cs typeface="Almarai Bold"/>
                <a:sym typeface="Almarai Bold"/>
                <a:rtl/>
              </a:rPr>
              <a:t>ابتكار</a:t>
            </a:r>
          </a:p>
          <a:p>
            <a:pPr algn="ctr" rtl="1">
              <a:lnSpc>
                <a:spcPts val="3470"/>
              </a:lnSpc>
            </a:pPr>
            <a:r>
              <a:rPr lang="ar-EG" sz="2313">
                <a:solidFill>
                  <a:srgbClr val="000000"/>
                </a:solidFill>
                <a:latin typeface="Almarai Bold"/>
                <a:ea typeface="Almarai Bold"/>
                <a:cs typeface="Almarai Bold"/>
                <a:sym typeface="Almarai Bold"/>
                <a:rtl/>
              </a:rPr>
              <a:t>نماذج</a:t>
            </a:r>
          </a:p>
          <a:p>
            <a:pPr marL="0" lvl="1" indent="0" algn="ctr" rtl="1">
              <a:lnSpc>
                <a:spcPts val="3470"/>
              </a:lnSpc>
              <a:spcBef>
                <a:spcPct val="0"/>
              </a:spcBef>
            </a:pPr>
            <a:r>
              <a:rPr lang="ar-EG" sz="2313">
                <a:solidFill>
                  <a:srgbClr val="000000"/>
                </a:solidFill>
                <a:latin typeface="Almarai Bold"/>
                <a:ea typeface="Almarai Bold"/>
                <a:cs typeface="Almarai Bold"/>
                <a:sym typeface="Almarai Bold"/>
                <a:rtl/>
              </a:rPr>
              <a:t>الأعمال</a:t>
            </a:r>
          </a:p>
        </p:txBody>
      </p:sp>
      <p:sp>
        <p:nvSpPr>
          <p:cNvPr id="34" name="Freeform 34"/>
          <p:cNvSpPr/>
          <p:nvPr/>
        </p:nvSpPr>
        <p:spPr>
          <a:xfrm>
            <a:off x="-257469" y="-143576"/>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42287" y="3801436"/>
            <a:ext cx="3086100" cy="3574620"/>
            <a:chOff x="0" y="0"/>
            <a:chExt cx="812800" cy="941464"/>
          </a:xfrm>
        </p:grpSpPr>
        <p:sp>
          <p:nvSpPr>
            <p:cNvPr id="3" name="Freeform 3"/>
            <p:cNvSpPr/>
            <p:nvPr/>
          </p:nvSpPr>
          <p:spPr>
            <a:xfrm>
              <a:off x="0" y="0"/>
              <a:ext cx="812800" cy="941464"/>
            </a:xfrm>
            <a:custGeom>
              <a:avLst/>
              <a:gdLst/>
              <a:ahLst/>
              <a:cxnLst/>
              <a:rect l="l" t="t" r="r" b="b"/>
              <a:pathLst>
                <a:path w="812800" h="941464">
                  <a:moveTo>
                    <a:pt x="92820" y="0"/>
                  </a:moveTo>
                  <a:lnTo>
                    <a:pt x="719980" y="0"/>
                  </a:lnTo>
                  <a:cubicBezTo>
                    <a:pt x="771243" y="0"/>
                    <a:pt x="812800" y="41557"/>
                    <a:pt x="812800" y="92820"/>
                  </a:cubicBezTo>
                  <a:lnTo>
                    <a:pt x="812800" y="848644"/>
                  </a:lnTo>
                  <a:cubicBezTo>
                    <a:pt x="812800" y="899907"/>
                    <a:pt x="771243" y="941464"/>
                    <a:pt x="719980" y="941464"/>
                  </a:cubicBezTo>
                  <a:lnTo>
                    <a:pt x="92820" y="941464"/>
                  </a:lnTo>
                  <a:cubicBezTo>
                    <a:pt x="41557" y="941464"/>
                    <a:pt x="0" y="899907"/>
                    <a:pt x="0" y="848644"/>
                  </a:cubicBezTo>
                  <a:lnTo>
                    <a:pt x="0" y="92820"/>
                  </a:lnTo>
                  <a:cubicBezTo>
                    <a:pt x="0" y="41557"/>
                    <a:pt x="41557" y="0"/>
                    <a:pt x="92820" y="0"/>
                  </a:cubicBezTo>
                  <a:close/>
                </a:path>
              </a:pathLst>
            </a:custGeom>
            <a:solidFill>
              <a:srgbClr val="FFA337"/>
            </a:solidFill>
          </p:spPr>
          <p:txBody>
            <a:bodyPr/>
            <a:lstStyle/>
            <a:p>
              <a:endParaRPr lang="en-US"/>
            </a:p>
          </p:txBody>
        </p:sp>
        <p:sp>
          <p:nvSpPr>
            <p:cNvPr id="4" name="TextBox 4"/>
            <p:cNvSpPr txBox="1"/>
            <p:nvPr/>
          </p:nvSpPr>
          <p:spPr>
            <a:xfrm>
              <a:off x="0" y="0"/>
              <a:ext cx="812800" cy="941464"/>
            </a:xfrm>
            <a:prstGeom prst="rect">
              <a:avLst/>
            </a:prstGeom>
          </p:spPr>
          <p:txBody>
            <a:bodyPr lIns="50800" tIns="50800" rIns="50800" bIns="50800" rtlCol="0" anchor="ctr"/>
            <a:lstStyle/>
            <a:p>
              <a:pPr algn="ctr">
                <a:lnSpc>
                  <a:spcPts val="2160"/>
                </a:lnSpc>
              </a:pPr>
              <a:endParaRPr/>
            </a:p>
          </p:txBody>
        </p:sp>
      </p:grpSp>
      <p:sp>
        <p:nvSpPr>
          <p:cNvPr id="5" name="Freeform 5" descr="في ذكرى براءة اختراعه..بالتواريخ تعرف على مراحل تطور الهاتف - بوابة الشروق  - نسخة الموبايل"/>
          <p:cNvSpPr/>
          <p:nvPr/>
        </p:nvSpPr>
        <p:spPr>
          <a:xfrm>
            <a:off x="685660" y="4042202"/>
            <a:ext cx="5713255" cy="3330794"/>
          </a:xfrm>
          <a:custGeom>
            <a:avLst/>
            <a:gdLst/>
            <a:ahLst/>
            <a:cxnLst/>
            <a:rect l="l" t="t" r="r" b="b"/>
            <a:pathLst>
              <a:path w="5713255" h="3330794">
                <a:moveTo>
                  <a:pt x="0" y="0"/>
                </a:moveTo>
                <a:lnTo>
                  <a:pt x="5713255" y="0"/>
                </a:lnTo>
                <a:lnTo>
                  <a:pt x="5713255" y="3330794"/>
                </a:lnTo>
                <a:lnTo>
                  <a:pt x="0" y="3330794"/>
                </a:lnTo>
                <a:lnTo>
                  <a:pt x="0" y="0"/>
                </a:lnTo>
                <a:close/>
              </a:path>
            </a:pathLst>
          </a:custGeom>
          <a:blipFill>
            <a:blip r:embed="rId2"/>
            <a:stretch>
              <a:fillRect t="-655" r="-174" b="-655"/>
            </a:stretch>
          </a:blipFill>
        </p:spPr>
        <p:txBody>
          <a:bodyPr/>
          <a:lstStyle/>
          <a:p>
            <a:endParaRPr lang="en-US"/>
          </a:p>
        </p:txBody>
      </p:sp>
      <p:sp>
        <p:nvSpPr>
          <p:cNvPr id="6" name="Freeform 6"/>
          <p:cNvSpPr/>
          <p:nvPr/>
        </p:nvSpPr>
        <p:spPr>
          <a:xfrm>
            <a:off x="-257469" y="-86773"/>
            <a:ext cx="2245559" cy="3014173"/>
          </a:xfrm>
          <a:custGeom>
            <a:avLst/>
            <a:gdLst/>
            <a:ahLst/>
            <a:cxnLst/>
            <a:rect l="l" t="t" r="r" b="b"/>
            <a:pathLst>
              <a:path w="2245559" h="3014173">
                <a:moveTo>
                  <a:pt x="0" y="0"/>
                </a:moveTo>
                <a:lnTo>
                  <a:pt x="2245559" y="0"/>
                </a:lnTo>
                <a:lnTo>
                  <a:pt x="2245559" y="3014173"/>
                </a:lnTo>
                <a:lnTo>
                  <a:pt x="0" y="30141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16036293" y="4284112"/>
            <a:ext cx="1094569" cy="554037"/>
            <a:chOff x="0" y="0"/>
            <a:chExt cx="288281" cy="145919"/>
          </a:xfrm>
        </p:grpSpPr>
        <p:sp>
          <p:nvSpPr>
            <p:cNvPr id="8" name="Freeform 8"/>
            <p:cNvSpPr/>
            <p:nvPr/>
          </p:nvSpPr>
          <p:spPr>
            <a:xfrm>
              <a:off x="0" y="0"/>
              <a:ext cx="288281" cy="145919"/>
            </a:xfrm>
            <a:custGeom>
              <a:avLst/>
              <a:gdLst/>
              <a:ahLst/>
              <a:cxnLst/>
              <a:rect l="l" t="t" r="r" b="b"/>
              <a:pathLst>
                <a:path w="288281" h="145919">
                  <a:moveTo>
                    <a:pt x="70730" y="0"/>
                  </a:moveTo>
                  <a:lnTo>
                    <a:pt x="217551" y="0"/>
                  </a:lnTo>
                  <a:cubicBezTo>
                    <a:pt x="256614" y="0"/>
                    <a:pt x="288281" y="31667"/>
                    <a:pt x="288281" y="70730"/>
                  </a:cubicBezTo>
                  <a:lnTo>
                    <a:pt x="288281" y="75189"/>
                  </a:lnTo>
                  <a:cubicBezTo>
                    <a:pt x="288281" y="114252"/>
                    <a:pt x="256614" y="145919"/>
                    <a:pt x="217551" y="145919"/>
                  </a:cubicBezTo>
                  <a:lnTo>
                    <a:pt x="70730" y="145919"/>
                  </a:lnTo>
                  <a:cubicBezTo>
                    <a:pt x="31667" y="145919"/>
                    <a:pt x="0" y="114252"/>
                    <a:pt x="0" y="75189"/>
                  </a:cubicBezTo>
                  <a:lnTo>
                    <a:pt x="0" y="70730"/>
                  </a:lnTo>
                  <a:cubicBezTo>
                    <a:pt x="0" y="31667"/>
                    <a:pt x="31667" y="0"/>
                    <a:pt x="70730" y="0"/>
                  </a:cubicBezTo>
                  <a:close/>
                </a:path>
              </a:pathLst>
            </a:custGeom>
            <a:solidFill>
              <a:srgbClr val="FFDE59"/>
            </a:solidFill>
          </p:spPr>
          <p:txBody>
            <a:bodyPr/>
            <a:lstStyle/>
            <a:p>
              <a:endParaRPr lang="en-US"/>
            </a:p>
          </p:txBody>
        </p:sp>
        <p:sp>
          <p:nvSpPr>
            <p:cNvPr id="9" name="TextBox 9"/>
            <p:cNvSpPr txBox="1"/>
            <p:nvPr/>
          </p:nvSpPr>
          <p:spPr>
            <a:xfrm>
              <a:off x="0" y="0"/>
              <a:ext cx="288281" cy="145919"/>
            </a:xfrm>
            <a:prstGeom prst="rect">
              <a:avLst/>
            </a:prstGeom>
          </p:spPr>
          <p:txBody>
            <a:bodyPr lIns="50800" tIns="50800" rIns="50800" bIns="50800" rtlCol="0" anchor="ctr"/>
            <a:lstStyle/>
            <a:p>
              <a:pPr algn="ctr">
                <a:lnSpc>
                  <a:spcPts val="2160"/>
                </a:lnSpc>
              </a:pPr>
              <a:endParaRPr/>
            </a:p>
          </p:txBody>
        </p:sp>
      </p:grpSp>
      <p:grpSp>
        <p:nvGrpSpPr>
          <p:cNvPr id="10" name="Group 10"/>
          <p:cNvGrpSpPr/>
          <p:nvPr/>
        </p:nvGrpSpPr>
        <p:grpSpPr>
          <a:xfrm>
            <a:off x="7374666" y="5707599"/>
            <a:ext cx="9190388" cy="2376233"/>
            <a:chOff x="0" y="0"/>
            <a:chExt cx="2420514" cy="625839"/>
          </a:xfrm>
        </p:grpSpPr>
        <p:sp>
          <p:nvSpPr>
            <p:cNvPr id="11" name="Freeform 11"/>
            <p:cNvSpPr/>
            <p:nvPr/>
          </p:nvSpPr>
          <p:spPr>
            <a:xfrm>
              <a:off x="0" y="0"/>
              <a:ext cx="2420514" cy="625839"/>
            </a:xfrm>
            <a:custGeom>
              <a:avLst/>
              <a:gdLst/>
              <a:ahLst/>
              <a:cxnLst/>
              <a:rect l="l" t="t" r="r" b="b"/>
              <a:pathLst>
                <a:path w="2420514" h="625839">
                  <a:moveTo>
                    <a:pt x="9266" y="0"/>
                  </a:moveTo>
                  <a:lnTo>
                    <a:pt x="2411248" y="0"/>
                  </a:lnTo>
                  <a:cubicBezTo>
                    <a:pt x="2416365" y="0"/>
                    <a:pt x="2420514" y="4149"/>
                    <a:pt x="2420514" y="9266"/>
                  </a:cubicBezTo>
                  <a:lnTo>
                    <a:pt x="2420514" y="616573"/>
                  </a:lnTo>
                  <a:cubicBezTo>
                    <a:pt x="2420514" y="621690"/>
                    <a:pt x="2416365" y="625839"/>
                    <a:pt x="2411248" y="625839"/>
                  </a:cubicBezTo>
                  <a:lnTo>
                    <a:pt x="9266" y="625839"/>
                  </a:lnTo>
                  <a:cubicBezTo>
                    <a:pt x="4149" y="625839"/>
                    <a:pt x="0" y="621690"/>
                    <a:pt x="0" y="616573"/>
                  </a:cubicBezTo>
                  <a:lnTo>
                    <a:pt x="0" y="9266"/>
                  </a:lnTo>
                  <a:cubicBezTo>
                    <a:pt x="0" y="4149"/>
                    <a:pt x="4149" y="0"/>
                    <a:pt x="9266" y="0"/>
                  </a:cubicBezTo>
                  <a:close/>
                </a:path>
              </a:pathLst>
            </a:custGeom>
            <a:solidFill>
              <a:srgbClr val="E7F0F7"/>
            </a:solidFill>
            <a:ln w="28575" cap="sq">
              <a:solidFill>
                <a:srgbClr val="83CBEB"/>
              </a:solidFill>
              <a:prstDash val="lgDash"/>
              <a:miter/>
            </a:ln>
          </p:spPr>
          <p:txBody>
            <a:bodyPr/>
            <a:lstStyle/>
            <a:p>
              <a:endParaRPr lang="en-US" sz="1400"/>
            </a:p>
          </p:txBody>
        </p:sp>
        <p:sp>
          <p:nvSpPr>
            <p:cNvPr id="12" name="TextBox 12"/>
            <p:cNvSpPr txBox="1"/>
            <p:nvPr/>
          </p:nvSpPr>
          <p:spPr>
            <a:xfrm>
              <a:off x="0" y="0"/>
              <a:ext cx="2420514" cy="625839"/>
            </a:xfrm>
            <a:prstGeom prst="rect">
              <a:avLst/>
            </a:prstGeom>
          </p:spPr>
          <p:txBody>
            <a:bodyPr lIns="50800" tIns="50800" rIns="50800" bIns="50800" rtlCol="0" anchor="ctr"/>
            <a:lstStyle/>
            <a:p>
              <a:pPr algn="ctr">
                <a:lnSpc>
                  <a:spcPts val="2160"/>
                </a:lnSpc>
              </a:pPr>
              <a:endParaRPr sz="1400"/>
            </a:p>
          </p:txBody>
        </p:sp>
      </p:grpSp>
      <p:grpSp>
        <p:nvGrpSpPr>
          <p:cNvPr id="13" name="Group 13"/>
          <p:cNvGrpSpPr/>
          <p:nvPr/>
        </p:nvGrpSpPr>
        <p:grpSpPr>
          <a:xfrm>
            <a:off x="5590646" y="8255282"/>
            <a:ext cx="10969635" cy="1230630"/>
            <a:chOff x="0" y="0"/>
            <a:chExt cx="2889122" cy="324117"/>
          </a:xfrm>
        </p:grpSpPr>
        <p:sp>
          <p:nvSpPr>
            <p:cNvPr id="14" name="Freeform 14"/>
            <p:cNvSpPr/>
            <p:nvPr/>
          </p:nvSpPr>
          <p:spPr>
            <a:xfrm>
              <a:off x="0" y="0"/>
              <a:ext cx="2889122" cy="324117"/>
            </a:xfrm>
            <a:custGeom>
              <a:avLst/>
              <a:gdLst/>
              <a:ahLst/>
              <a:cxnLst/>
              <a:rect l="l" t="t" r="r" b="b"/>
              <a:pathLst>
                <a:path w="2889122" h="324117">
                  <a:moveTo>
                    <a:pt x="7058" y="0"/>
                  </a:moveTo>
                  <a:lnTo>
                    <a:pt x="2882065" y="0"/>
                  </a:lnTo>
                  <a:cubicBezTo>
                    <a:pt x="2885962" y="0"/>
                    <a:pt x="2889122" y="3160"/>
                    <a:pt x="2889122" y="7058"/>
                  </a:cubicBezTo>
                  <a:lnTo>
                    <a:pt x="2889122" y="317059"/>
                  </a:lnTo>
                  <a:cubicBezTo>
                    <a:pt x="2889122" y="320957"/>
                    <a:pt x="2885962" y="324117"/>
                    <a:pt x="2882065" y="324117"/>
                  </a:cubicBezTo>
                  <a:lnTo>
                    <a:pt x="7058" y="324117"/>
                  </a:lnTo>
                  <a:cubicBezTo>
                    <a:pt x="3160" y="324117"/>
                    <a:pt x="0" y="320957"/>
                    <a:pt x="0" y="317059"/>
                  </a:cubicBezTo>
                  <a:lnTo>
                    <a:pt x="0" y="7058"/>
                  </a:lnTo>
                  <a:cubicBezTo>
                    <a:pt x="0" y="3160"/>
                    <a:pt x="3160" y="0"/>
                    <a:pt x="7058" y="0"/>
                  </a:cubicBezTo>
                  <a:close/>
                </a:path>
              </a:pathLst>
            </a:custGeom>
            <a:solidFill>
              <a:srgbClr val="E7F0F7"/>
            </a:solidFill>
            <a:ln w="28575" cap="sq">
              <a:solidFill>
                <a:srgbClr val="83CBEB"/>
              </a:solidFill>
              <a:prstDash val="lgDash"/>
              <a:miter/>
            </a:ln>
          </p:spPr>
          <p:txBody>
            <a:bodyPr/>
            <a:lstStyle/>
            <a:p>
              <a:endParaRPr lang="en-US"/>
            </a:p>
          </p:txBody>
        </p:sp>
        <p:sp>
          <p:nvSpPr>
            <p:cNvPr id="15" name="TextBox 15"/>
            <p:cNvSpPr txBox="1"/>
            <p:nvPr/>
          </p:nvSpPr>
          <p:spPr>
            <a:xfrm>
              <a:off x="0" y="0"/>
              <a:ext cx="2889122" cy="324117"/>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a:off x="16249223" y="8056495"/>
            <a:ext cx="452327" cy="630420"/>
          </a:xfrm>
          <a:custGeom>
            <a:avLst/>
            <a:gdLst/>
            <a:ahLst/>
            <a:cxnLst/>
            <a:rect l="l" t="t" r="r" b="b"/>
            <a:pathLst>
              <a:path w="452327" h="630420">
                <a:moveTo>
                  <a:pt x="0" y="0"/>
                </a:moveTo>
                <a:lnTo>
                  <a:pt x="452326" y="0"/>
                </a:lnTo>
                <a:lnTo>
                  <a:pt x="452326" y="630421"/>
                </a:lnTo>
                <a:lnTo>
                  <a:pt x="0" y="630421"/>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2060480" y="3054599"/>
            <a:ext cx="14725145" cy="1054509"/>
          </a:xfrm>
          <a:prstGeom prst="rect">
            <a:avLst/>
          </a:prstGeom>
        </p:spPr>
        <p:txBody>
          <a:bodyPr lIns="0" tIns="0" rIns="0" bIns="0" rtlCol="0" anchor="t">
            <a:spAutoFit/>
          </a:bodyPr>
          <a:lstStyle/>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يشمل تطوير منتجات وخدمات جديدة أو تحسينات على المنتجات الحالية لتلبية توقعات المستهلكين.</a:t>
            </a:r>
          </a:p>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ضروري لجذب العملاء وضمان استمرارية المؤسسات.</a:t>
            </a:r>
          </a:p>
        </p:txBody>
      </p:sp>
      <p:sp>
        <p:nvSpPr>
          <p:cNvPr id="18" name="TextBox 18"/>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ea typeface="Noto Naskh Arabic"/>
                <a:cs typeface="Noto Naskh Arabic"/>
                <a:sym typeface="Noto Naskh Arabic"/>
              </a:rPr>
              <a:t>edarah.net  </a:t>
            </a:r>
            <a:r>
              <a:rPr lang="ar-EG" sz="1800" spc="-8" dirty="0">
                <a:solidFill>
                  <a:srgbClr val="898989"/>
                </a:solidFill>
                <a:ea typeface="Noto Naskh Arabic"/>
                <a:cs typeface="Noto Naskh Arabic"/>
                <a:sym typeface="Noto Naskh Arabic"/>
                <a:rtl/>
              </a:rPr>
              <a:t>الابتكار - الشميمري</a:t>
            </a:r>
            <a:r>
              <a:rPr lang="en-US" sz="1800" spc="-8" dirty="0">
                <a:solidFill>
                  <a:srgbClr val="898989"/>
                </a:solidFill>
                <a:ea typeface="Noto Naskh Arabic"/>
                <a:cs typeface="Noto Naskh Arabic"/>
                <a:sym typeface="Noto Naskh Arabic"/>
              </a:rPr>
              <a:t> </a:t>
            </a:r>
          </a:p>
        </p:txBody>
      </p:sp>
      <p:sp>
        <p:nvSpPr>
          <p:cNvPr id="19" name="TextBox 19"/>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5</a:t>
            </a:r>
          </a:p>
        </p:txBody>
      </p:sp>
      <p:sp>
        <p:nvSpPr>
          <p:cNvPr id="20" name="TextBox 20"/>
          <p:cNvSpPr txBox="1"/>
          <p:nvPr/>
        </p:nvSpPr>
        <p:spPr>
          <a:xfrm>
            <a:off x="13545761" y="2376201"/>
            <a:ext cx="3193888" cy="678399"/>
          </a:xfrm>
          <a:prstGeom prst="rect">
            <a:avLst/>
          </a:prstGeom>
        </p:spPr>
        <p:txBody>
          <a:bodyPr lIns="0" tIns="0" rIns="0" bIns="0" rtlCol="0" anchor="t">
            <a:spAutoFit/>
          </a:bodyPr>
          <a:lstStyle/>
          <a:p>
            <a:pPr algn="r" rtl="1">
              <a:lnSpc>
                <a:spcPts val="5503"/>
              </a:lnSpc>
            </a:pPr>
            <a:r>
              <a:rPr lang="ar-EG" sz="3668">
                <a:solidFill>
                  <a:srgbClr val="000000"/>
                </a:solidFill>
                <a:latin typeface="Almarai Bold"/>
                <a:ea typeface="Almarai Bold"/>
                <a:cs typeface="Almarai Bold"/>
                <a:sym typeface="Almarai Bold"/>
                <a:rtl/>
              </a:rPr>
              <a:t>ابتكار المنتجات</a:t>
            </a:r>
          </a:p>
        </p:txBody>
      </p:sp>
      <p:sp>
        <p:nvSpPr>
          <p:cNvPr id="21" name="TextBox 21"/>
          <p:cNvSpPr txBox="1"/>
          <p:nvPr/>
        </p:nvSpPr>
        <p:spPr>
          <a:xfrm>
            <a:off x="8301499" y="4274037"/>
            <a:ext cx="7617172" cy="488463"/>
          </a:xfrm>
          <a:prstGeom prst="rect">
            <a:avLst/>
          </a:prstGeom>
        </p:spPr>
        <p:txBody>
          <a:bodyPr lIns="0" tIns="0" rIns="0" bIns="0" rtlCol="0" anchor="t">
            <a:spAutoFit/>
          </a:bodyPr>
          <a:lstStyle/>
          <a:p>
            <a:pPr algn="r" rtl="1">
              <a:lnSpc>
                <a:spcPts val="4019"/>
              </a:lnSpc>
              <a:spcBef>
                <a:spcPct val="0"/>
              </a:spcBef>
            </a:pPr>
            <a:r>
              <a:rPr lang="ar-EG" sz="2400" u="none" strike="noStrike" dirty="0">
                <a:solidFill>
                  <a:srgbClr val="095277"/>
                </a:solidFill>
                <a:latin typeface="Almarai Bold"/>
                <a:ea typeface="Almarai Bold"/>
                <a:cs typeface="Almarai Bold"/>
                <a:sym typeface="Almarai Bold"/>
                <a:rtl/>
              </a:rPr>
              <a:t>مكنسة </a:t>
            </a:r>
            <a:r>
              <a:rPr lang="ar-EG" sz="2400" u="none" strike="noStrike" dirty="0" err="1">
                <a:solidFill>
                  <a:srgbClr val="095277"/>
                </a:solidFill>
                <a:latin typeface="Almarai Bold"/>
                <a:ea typeface="Almarai Bold"/>
                <a:cs typeface="Almarai Bold"/>
                <a:sym typeface="Almarai Bold"/>
                <a:rtl/>
              </a:rPr>
              <a:t>دايسون</a:t>
            </a:r>
            <a:r>
              <a:rPr lang="ar-EG" sz="2400" u="none" strike="noStrike" dirty="0">
                <a:solidFill>
                  <a:srgbClr val="095277"/>
                </a:solidFill>
                <a:latin typeface="Almarai Bold"/>
                <a:ea typeface="Almarai Bold"/>
                <a:cs typeface="Almarai Bold"/>
                <a:sym typeface="Almarai Bold"/>
                <a:rtl/>
              </a:rPr>
              <a:t> بدون أكياس بتقنية "الإعصار الثنائي".</a:t>
            </a:r>
          </a:p>
        </p:txBody>
      </p:sp>
      <p:sp>
        <p:nvSpPr>
          <p:cNvPr id="22" name="TextBox 22"/>
          <p:cNvSpPr txBox="1"/>
          <p:nvPr/>
        </p:nvSpPr>
        <p:spPr>
          <a:xfrm>
            <a:off x="15774161" y="4245962"/>
            <a:ext cx="1193674" cy="528514"/>
          </a:xfrm>
          <a:prstGeom prst="rect">
            <a:avLst/>
          </a:prstGeom>
        </p:spPr>
        <p:txBody>
          <a:bodyPr lIns="0" tIns="0" rIns="0" bIns="0" rtlCol="0" anchor="t">
            <a:spAutoFit/>
          </a:bodyPr>
          <a:lstStyle/>
          <a:p>
            <a:pPr algn="r" rtl="1">
              <a:lnSpc>
                <a:spcPts val="4317"/>
              </a:lnSpc>
            </a:pPr>
            <a:r>
              <a:rPr lang="ar-EG" sz="2878">
                <a:solidFill>
                  <a:srgbClr val="000000"/>
                </a:solidFill>
                <a:latin typeface="Almarai Bold"/>
                <a:ea typeface="Almarai Bold"/>
                <a:cs typeface="Almarai Bold"/>
                <a:sym typeface="Almarai Bold"/>
                <a:rtl/>
              </a:rPr>
              <a:t>مثال</a:t>
            </a:r>
          </a:p>
        </p:txBody>
      </p:sp>
      <p:sp>
        <p:nvSpPr>
          <p:cNvPr id="23" name="TextBox 23"/>
          <p:cNvSpPr txBox="1"/>
          <p:nvPr/>
        </p:nvSpPr>
        <p:spPr>
          <a:xfrm>
            <a:off x="12297259" y="5781142"/>
            <a:ext cx="4267795" cy="2113428"/>
          </a:xfrm>
          <a:prstGeom prst="rect">
            <a:avLst/>
          </a:prstGeom>
        </p:spPr>
        <p:txBody>
          <a:bodyPr lIns="0" tIns="0" rIns="0" bIns="0" rtlCol="0" anchor="t">
            <a:spAutoFit/>
          </a:bodyPr>
          <a:lstStyle/>
          <a:p>
            <a:pPr marL="600083" lvl="1" indent="-300041" algn="r" rtl="1">
              <a:lnSpc>
                <a:spcPts val="4169"/>
              </a:lnSpc>
              <a:buFont typeface="Arial"/>
              <a:buChar char="•"/>
            </a:pPr>
            <a:r>
              <a:rPr lang="ar-EG" sz="2779" dirty="0">
                <a:solidFill>
                  <a:srgbClr val="000000"/>
                </a:solidFill>
                <a:latin typeface="Almarai Bold"/>
                <a:ea typeface="Almarai Bold"/>
                <a:cs typeface="Almarai Bold"/>
                <a:sym typeface="Almarai Bold"/>
                <a:rtl/>
              </a:rPr>
              <a:t>تقليل الوقت </a:t>
            </a:r>
            <a:r>
              <a:rPr lang="ar-EG" sz="2400" dirty="0">
                <a:solidFill>
                  <a:srgbClr val="000000"/>
                </a:solidFill>
                <a:latin typeface="Almarai Bold"/>
                <a:ea typeface="Almarai Bold"/>
                <a:cs typeface="Almarai Bold"/>
                <a:sym typeface="Almarai Bold"/>
                <a:rtl/>
              </a:rPr>
              <a:t>المستغرق</a:t>
            </a:r>
            <a:r>
              <a:rPr lang="ar-EG" sz="2779" dirty="0">
                <a:solidFill>
                  <a:srgbClr val="000000"/>
                </a:solidFill>
                <a:latin typeface="Almarai Bold"/>
                <a:ea typeface="Almarai Bold"/>
                <a:cs typeface="Almarai Bold"/>
                <a:sym typeface="Almarai Bold"/>
                <a:rtl/>
              </a:rPr>
              <a:t>.</a:t>
            </a:r>
          </a:p>
          <a:p>
            <a:pPr marL="600083" lvl="1" indent="-300041" algn="r" rtl="1">
              <a:lnSpc>
                <a:spcPts val="4169"/>
              </a:lnSpc>
              <a:buFont typeface="Arial"/>
              <a:buChar char="•"/>
            </a:pPr>
            <a:r>
              <a:rPr lang="ar-EG" sz="2779" dirty="0">
                <a:solidFill>
                  <a:srgbClr val="000000"/>
                </a:solidFill>
                <a:latin typeface="Almarai Bold"/>
                <a:ea typeface="Almarai Bold"/>
                <a:cs typeface="Almarai Bold"/>
                <a:sym typeface="Almarai Bold"/>
                <a:rtl/>
              </a:rPr>
              <a:t>تحسين الكفاءة.</a:t>
            </a:r>
          </a:p>
          <a:p>
            <a:pPr marL="600083" lvl="1" indent="-300041" algn="r" rtl="1">
              <a:lnSpc>
                <a:spcPts val="4169"/>
              </a:lnSpc>
              <a:buFont typeface="Arial"/>
              <a:buChar char="•"/>
            </a:pPr>
            <a:r>
              <a:rPr lang="ar-EG" sz="2779" dirty="0">
                <a:solidFill>
                  <a:srgbClr val="000000"/>
                </a:solidFill>
                <a:latin typeface="Almarai Bold"/>
                <a:ea typeface="Almarai Bold"/>
                <a:cs typeface="Almarai Bold"/>
                <a:sym typeface="Almarai Bold"/>
                <a:rtl/>
              </a:rPr>
              <a:t> خفض التكلفة.</a:t>
            </a:r>
          </a:p>
          <a:p>
            <a:pPr marL="600083" lvl="1" indent="-300041" algn="r" rtl="1">
              <a:lnSpc>
                <a:spcPts val="4169"/>
              </a:lnSpc>
              <a:buFont typeface="Arial"/>
              <a:buChar char="•"/>
            </a:pPr>
            <a:r>
              <a:rPr lang="ar-EG" sz="2779" dirty="0">
                <a:solidFill>
                  <a:srgbClr val="000000"/>
                </a:solidFill>
                <a:latin typeface="Almarai Bold"/>
                <a:ea typeface="Almarai Bold"/>
                <a:cs typeface="Almarai Bold"/>
                <a:sym typeface="Almarai Bold"/>
                <a:rtl/>
              </a:rPr>
              <a:t> تحسين الأداء.</a:t>
            </a:r>
          </a:p>
        </p:txBody>
      </p:sp>
      <p:sp>
        <p:nvSpPr>
          <p:cNvPr id="24" name="TextBox 24"/>
          <p:cNvSpPr txBox="1"/>
          <p:nvPr/>
        </p:nvSpPr>
        <p:spPr>
          <a:xfrm>
            <a:off x="11872439" y="4914900"/>
            <a:ext cx="4867210" cy="678399"/>
          </a:xfrm>
          <a:prstGeom prst="rect">
            <a:avLst/>
          </a:prstGeom>
        </p:spPr>
        <p:txBody>
          <a:bodyPr lIns="0" tIns="0" rIns="0" bIns="0" rtlCol="0" anchor="t">
            <a:spAutoFit/>
          </a:bodyPr>
          <a:lstStyle/>
          <a:p>
            <a:pPr algn="r" rtl="1">
              <a:lnSpc>
                <a:spcPts val="5503"/>
              </a:lnSpc>
            </a:pPr>
            <a:r>
              <a:rPr lang="ar-EG" sz="3668">
                <a:solidFill>
                  <a:srgbClr val="000000"/>
                </a:solidFill>
                <a:latin typeface="Almarai Bold"/>
                <a:ea typeface="Almarai Bold"/>
                <a:cs typeface="Almarai Bold"/>
                <a:sym typeface="Almarai Bold"/>
                <a:rtl/>
              </a:rPr>
              <a:t>أهداف ابتكار المنتجات </a:t>
            </a:r>
          </a:p>
        </p:txBody>
      </p:sp>
      <p:sp>
        <p:nvSpPr>
          <p:cNvPr id="25" name="TextBox 25"/>
          <p:cNvSpPr txBox="1"/>
          <p:nvPr/>
        </p:nvSpPr>
        <p:spPr>
          <a:xfrm>
            <a:off x="7719093" y="5781142"/>
            <a:ext cx="4372421" cy="1580028"/>
          </a:xfrm>
          <a:prstGeom prst="rect">
            <a:avLst/>
          </a:prstGeom>
        </p:spPr>
        <p:txBody>
          <a:bodyPr lIns="0" tIns="0" rIns="0" bIns="0" rtlCol="0" anchor="t">
            <a:spAutoFit/>
          </a:bodyPr>
          <a:lstStyle/>
          <a:p>
            <a:pPr marL="600083" lvl="1" indent="-300041" algn="r" rtl="1">
              <a:lnSpc>
                <a:spcPts val="4169"/>
              </a:lnSpc>
              <a:buFont typeface="Arial"/>
              <a:buChar char="•"/>
            </a:pPr>
            <a:r>
              <a:rPr lang="ar-EG" sz="2779" dirty="0">
                <a:solidFill>
                  <a:srgbClr val="000000"/>
                </a:solidFill>
                <a:latin typeface="Almarai Bold"/>
                <a:ea typeface="Almarai Bold"/>
                <a:cs typeface="Almarai Bold"/>
                <a:sym typeface="Almarai Bold"/>
                <a:rtl/>
              </a:rPr>
              <a:t>رفع الجودة.</a:t>
            </a:r>
          </a:p>
          <a:p>
            <a:pPr marL="600083" lvl="1" indent="-300041" algn="r" rtl="1">
              <a:lnSpc>
                <a:spcPts val="4169"/>
              </a:lnSpc>
              <a:buFont typeface="Arial"/>
              <a:buChar char="•"/>
            </a:pPr>
            <a:r>
              <a:rPr lang="ar-EG" sz="2779" dirty="0">
                <a:solidFill>
                  <a:srgbClr val="000000"/>
                </a:solidFill>
                <a:latin typeface="Almarai Bold"/>
                <a:ea typeface="Almarai Bold"/>
                <a:cs typeface="Almarai Bold"/>
                <a:sym typeface="Almarai Bold"/>
                <a:rtl/>
              </a:rPr>
              <a:t> تقليل المخاطر.</a:t>
            </a:r>
          </a:p>
          <a:p>
            <a:pPr marL="600083" lvl="1" indent="-300041" algn="r" rtl="1">
              <a:lnSpc>
                <a:spcPts val="4169"/>
              </a:lnSpc>
              <a:buFont typeface="Arial"/>
              <a:buChar char="•"/>
            </a:pPr>
            <a:r>
              <a:rPr lang="ar-EG" sz="2779" dirty="0">
                <a:solidFill>
                  <a:srgbClr val="000000"/>
                </a:solidFill>
                <a:latin typeface="Almarai Bold"/>
                <a:ea typeface="Almarai Bold"/>
                <a:cs typeface="Almarai Bold"/>
                <a:sym typeface="Almarai Bold"/>
                <a:rtl/>
              </a:rPr>
              <a:t> </a:t>
            </a:r>
            <a:r>
              <a:rPr lang="ar-EG" sz="2400" dirty="0">
                <a:solidFill>
                  <a:srgbClr val="000000"/>
                </a:solidFill>
                <a:latin typeface="Almarai Bold"/>
                <a:ea typeface="Almarai Bold"/>
                <a:cs typeface="Almarai Bold"/>
                <a:sym typeface="Almarai Bold"/>
                <a:rtl/>
              </a:rPr>
              <a:t>تحسين</a:t>
            </a:r>
            <a:r>
              <a:rPr lang="ar-EG" sz="2779" dirty="0">
                <a:solidFill>
                  <a:srgbClr val="000000"/>
                </a:solidFill>
                <a:latin typeface="Almarai Bold"/>
                <a:ea typeface="Almarai Bold"/>
                <a:cs typeface="Almarai Bold"/>
                <a:sym typeface="Almarai Bold"/>
                <a:rtl/>
              </a:rPr>
              <a:t> تجربة المستخدم.</a:t>
            </a:r>
          </a:p>
        </p:txBody>
      </p:sp>
      <p:sp>
        <p:nvSpPr>
          <p:cNvPr id="26" name="TextBox 26"/>
          <p:cNvSpPr txBox="1"/>
          <p:nvPr/>
        </p:nvSpPr>
        <p:spPr>
          <a:xfrm>
            <a:off x="5590646" y="8431403"/>
            <a:ext cx="10445647" cy="1054509"/>
          </a:xfrm>
          <a:prstGeom prst="rect">
            <a:avLst/>
          </a:prstGeom>
        </p:spPr>
        <p:txBody>
          <a:bodyPr lIns="0" tIns="0" rIns="0" bIns="0" rtlCol="0" anchor="t">
            <a:spAutoFit/>
          </a:bodyPr>
          <a:lstStyle/>
          <a:p>
            <a:pPr algn="r" rtl="1">
              <a:lnSpc>
                <a:spcPts val="4287"/>
              </a:lnSpc>
            </a:pPr>
            <a:r>
              <a:rPr lang="ar-EG" sz="2679" dirty="0">
                <a:solidFill>
                  <a:srgbClr val="156082"/>
                </a:solidFill>
                <a:latin typeface="Almarai Bold"/>
                <a:ea typeface="Almarai Bold"/>
                <a:cs typeface="Almarai Bold"/>
                <a:sym typeface="Almarai Bold"/>
                <a:rtl/>
              </a:rPr>
              <a:t>الهواتف المحمولة</a:t>
            </a:r>
            <a:r>
              <a:rPr lang="ar-EG" sz="2679" dirty="0">
                <a:solidFill>
                  <a:srgbClr val="000000"/>
                </a:solidFill>
                <a:latin typeface="Almarai Bold"/>
                <a:ea typeface="Almarai Bold"/>
                <a:cs typeface="Almarai Bold"/>
                <a:sym typeface="Almarai Bold"/>
                <a:rtl/>
              </a:rPr>
              <a:t>: تحولت من أجهزة للاتصالات فقط إلى أجهزة متعددة الاستخدامات، ولا يزال الابتكار مستمرًا.</a:t>
            </a:r>
          </a:p>
        </p:txBody>
      </p:sp>
      <p:sp>
        <p:nvSpPr>
          <p:cNvPr id="27" name="TextBox 27"/>
          <p:cNvSpPr txBox="1"/>
          <p:nvPr/>
        </p:nvSpPr>
        <p:spPr>
          <a:xfrm>
            <a:off x="1439404" y="7614181"/>
            <a:ext cx="3841787" cy="641100"/>
          </a:xfrm>
          <a:prstGeom prst="rect">
            <a:avLst/>
          </a:prstGeom>
        </p:spPr>
        <p:txBody>
          <a:bodyPr lIns="0" tIns="0" rIns="0" bIns="0" rtlCol="0" anchor="t">
            <a:spAutoFit/>
          </a:bodyPr>
          <a:lstStyle/>
          <a:p>
            <a:pPr algn="ctr" rtl="1">
              <a:lnSpc>
                <a:spcPts val="2577"/>
              </a:lnSpc>
            </a:pPr>
            <a:r>
              <a:rPr lang="ar-EG" sz="2007">
                <a:solidFill>
                  <a:srgbClr val="000000"/>
                </a:solidFill>
                <a:latin typeface="Almarai Bold"/>
                <a:ea typeface="Almarai Bold"/>
                <a:cs typeface="Almarai Bold"/>
                <a:sym typeface="Almarai Bold"/>
                <a:rtl/>
              </a:rPr>
              <a:t>تغير شكل الهواتف المحمولة وحجمها وتكلفتها على مر العقود</a:t>
            </a:r>
          </a:p>
        </p:txBody>
      </p:sp>
      <p:sp>
        <p:nvSpPr>
          <p:cNvPr id="28" name="Freeform 28"/>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11075464" y="700499"/>
            <a:ext cx="4715814" cy="1180603"/>
          </a:xfrm>
          <a:prstGeom prst="rect">
            <a:avLst/>
          </a:prstGeom>
        </p:spPr>
        <p:txBody>
          <a:bodyPr lIns="0" tIns="0" rIns="0" bIns="0" rtlCol="0" anchor="t">
            <a:spAutoFit/>
          </a:bodyPr>
          <a:lstStyle/>
          <a:p>
            <a:pPr marL="0" lvl="0" indent="0" algn="ctr" rtl="1">
              <a:lnSpc>
                <a:spcPts val="4645"/>
              </a:lnSpc>
              <a:spcBef>
                <a:spcPct val="0"/>
              </a:spcBef>
            </a:pPr>
            <a:r>
              <a:rPr lang="en-US" sz="3618" u="none" strike="noStrike" spc="-16">
                <a:solidFill>
                  <a:srgbClr val="095277"/>
                </a:solidFill>
                <a:latin typeface="Almarai Bold"/>
                <a:ea typeface="Almarai Bold"/>
                <a:cs typeface="Almarai Bold"/>
                <a:sym typeface="Almarai Bold"/>
              </a:rPr>
              <a:t>1</a:t>
            </a:r>
            <a:r>
              <a:rPr lang="ar-EG" sz="3618" u="none" strike="noStrike" spc="-16">
                <a:solidFill>
                  <a:srgbClr val="095277"/>
                </a:solidFill>
                <a:latin typeface="Almarai Bold"/>
                <a:ea typeface="Almarai Bold"/>
                <a:cs typeface="Almarai Bold"/>
                <a:sym typeface="Almarai Bold"/>
                <a:rtl/>
              </a:rPr>
              <a:t>. ابتكار المنتجات   </a:t>
            </a:r>
            <a:r>
              <a:rPr lang="en-US" sz="3618" u="none" strike="noStrike" spc="-16">
                <a:solidFill>
                  <a:srgbClr val="095277"/>
                </a:solidFill>
                <a:latin typeface="Almarai Bold"/>
                <a:ea typeface="Almarai Bold"/>
                <a:cs typeface="Almarai Bold"/>
                <a:sym typeface="Almarai Bold"/>
              </a:rPr>
              <a:t>Products Innovation</a:t>
            </a:r>
            <a:r>
              <a:rPr lang="ar-EG" sz="3618" u="none" strike="noStrike" spc="-16">
                <a:solidFill>
                  <a:srgbClr val="095277"/>
                </a:solidFill>
                <a:latin typeface="Almarai Bold"/>
                <a:ea typeface="Almarai Bold"/>
                <a:cs typeface="Almarai Bold"/>
                <a:sym typeface="Almarai Bold"/>
                <a:rt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7700682" y="5174788"/>
            <a:ext cx="8840913" cy="1106593"/>
            <a:chOff x="0" y="0"/>
            <a:chExt cx="2328471" cy="291448"/>
          </a:xfrm>
        </p:grpSpPr>
        <p:sp>
          <p:nvSpPr>
            <p:cNvPr id="3" name="Freeform 3"/>
            <p:cNvSpPr/>
            <p:nvPr/>
          </p:nvSpPr>
          <p:spPr>
            <a:xfrm>
              <a:off x="0" y="0"/>
              <a:ext cx="2328471" cy="291448"/>
            </a:xfrm>
            <a:custGeom>
              <a:avLst/>
              <a:gdLst/>
              <a:ahLst/>
              <a:cxnLst/>
              <a:rect l="l" t="t" r="r" b="b"/>
              <a:pathLst>
                <a:path w="2328471" h="291448">
                  <a:moveTo>
                    <a:pt x="9633" y="0"/>
                  </a:moveTo>
                  <a:lnTo>
                    <a:pt x="2318838" y="0"/>
                  </a:lnTo>
                  <a:cubicBezTo>
                    <a:pt x="2324158" y="0"/>
                    <a:pt x="2328471" y="4313"/>
                    <a:pt x="2328471" y="9633"/>
                  </a:cubicBezTo>
                  <a:lnTo>
                    <a:pt x="2328471" y="281816"/>
                  </a:lnTo>
                  <a:cubicBezTo>
                    <a:pt x="2328471" y="287136"/>
                    <a:pt x="2324158" y="291448"/>
                    <a:pt x="2318838" y="291448"/>
                  </a:cubicBezTo>
                  <a:lnTo>
                    <a:pt x="9633" y="291448"/>
                  </a:lnTo>
                  <a:cubicBezTo>
                    <a:pt x="4313" y="291448"/>
                    <a:pt x="0" y="287136"/>
                    <a:pt x="0" y="281816"/>
                  </a:cubicBezTo>
                  <a:lnTo>
                    <a:pt x="0" y="9633"/>
                  </a:lnTo>
                  <a:cubicBezTo>
                    <a:pt x="0" y="4313"/>
                    <a:pt x="4313" y="0"/>
                    <a:pt x="9633"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0"/>
              <a:ext cx="2328471" cy="29144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028700" y="2459975"/>
            <a:ext cx="1169618" cy="1203160"/>
            <a:chOff x="0" y="0"/>
            <a:chExt cx="308048" cy="316882"/>
          </a:xfrm>
        </p:grpSpPr>
        <p:sp>
          <p:nvSpPr>
            <p:cNvPr id="6" name="Freeform 6"/>
            <p:cNvSpPr/>
            <p:nvPr/>
          </p:nvSpPr>
          <p:spPr>
            <a:xfrm>
              <a:off x="0" y="0"/>
              <a:ext cx="308048" cy="316882"/>
            </a:xfrm>
            <a:custGeom>
              <a:avLst/>
              <a:gdLst/>
              <a:ahLst/>
              <a:cxnLst/>
              <a:rect l="l" t="t" r="r" b="b"/>
              <a:pathLst>
                <a:path w="308048" h="316882">
                  <a:moveTo>
                    <a:pt x="0" y="0"/>
                  </a:moveTo>
                  <a:lnTo>
                    <a:pt x="308048" y="0"/>
                  </a:lnTo>
                  <a:lnTo>
                    <a:pt x="308048" y="316882"/>
                  </a:lnTo>
                  <a:lnTo>
                    <a:pt x="0" y="316882"/>
                  </a:lnTo>
                  <a:close/>
                </a:path>
              </a:pathLst>
            </a:custGeom>
            <a:solidFill>
              <a:srgbClr val="FFDE59"/>
            </a:solidFill>
          </p:spPr>
          <p:txBody>
            <a:bodyPr/>
            <a:lstStyle/>
            <a:p>
              <a:endParaRPr lang="en-US"/>
            </a:p>
          </p:txBody>
        </p:sp>
        <p:sp>
          <p:nvSpPr>
            <p:cNvPr id="7" name="TextBox 7"/>
            <p:cNvSpPr txBox="1"/>
            <p:nvPr/>
          </p:nvSpPr>
          <p:spPr>
            <a:xfrm>
              <a:off x="0" y="0"/>
              <a:ext cx="308048" cy="316882"/>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5860524" y="4737516"/>
            <a:ext cx="577631" cy="1203160"/>
            <a:chOff x="0" y="0"/>
            <a:chExt cx="152133" cy="316882"/>
          </a:xfrm>
        </p:grpSpPr>
        <p:sp>
          <p:nvSpPr>
            <p:cNvPr id="9" name="Freeform 9"/>
            <p:cNvSpPr/>
            <p:nvPr/>
          </p:nvSpPr>
          <p:spPr>
            <a:xfrm>
              <a:off x="0" y="0"/>
              <a:ext cx="152133" cy="316882"/>
            </a:xfrm>
            <a:custGeom>
              <a:avLst/>
              <a:gdLst/>
              <a:ahLst/>
              <a:cxnLst/>
              <a:rect l="l" t="t" r="r" b="b"/>
              <a:pathLst>
                <a:path w="152133" h="316882">
                  <a:moveTo>
                    <a:pt x="0" y="0"/>
                  </a:moveTo>
                  <a:lnTo>
                    <a:pt x="152133" y="0"/>
                  </a:lnTo>
                  <a:lnTo>
                    <a:pt x="152133" y="316882"/>
                  </a:lnTo>
                  <a:lnTo>
                    <a:pt x="0" y="316882"/>
                  </a:lnTo>
                  <a:close/>
                </a:path>
              </a:pathLst>
            </a:custGeom>
            <a:solidFill>
              <a:srgbClr val="FFDE59"/>
            </a:solidFill>
          </p:spPr>
          <p:txBody>
            <a:bodyPr/>
            <a:lstStyle/>
            <a:p>
              <a:endParaRPr lang="en-US"/>
            </a:p>
          </p:txBody>
        </p:sp>
        <p:sp>
          <p:nvSpPr>
            <p:cNvPr id="10" name="TextBox 10"/>
            <p:cNvSpPr txBox="1"/>
            <p:nvPr/>
          </p:nvSpPr>
          <p:spPr>
            <a:xfrm>
              <a:off x="0" y="0"/>
              <a:ext cx="152133" cy="316882"/>
            </a:xfrm>
            <a:prstGeom prst="rect">
              <a:avLst/>
            </a:prstGeom>
          </p:spPr>
          <p:txBody>
            <a:bodyPr lIns="50800" tIns="50800" rIns="50800" bIns="50800" rtlCol="0" anchor="ctr"/>
            <a:lstStyle/>
            <a:p>
              <a:pPr algn="ctr">
                <a:lnSpc>
                  <a:spcPts val="2160"/>
                </a:lnSpc>
              </a:pPr>
              <a:endParaRPr/>
            </a:p>
          </p:txBody>
        </p:sp>
      </p:grpSp>
      <p:sp>
        <p:nvSpPr>
          <p:cNvPr id="11" name="Freeform 11" descr="Successful Startup ..."/>
          <p:cNvSpPr/>
          <p:nvPr/>
        </p:nvSpPr>
        <p:spPr>
          <a:xfrm>
            <a:off x="1496658" y="2650986"/>
            <a:ext cx="4652682" cy="3096148"/>
          </a:xfrm>
          <a:custGeom>
            <a:avLst/>
            <a:gdLst/>
            <a:ahLst/>
            <a:cxnLst/>
            <a:rect l="l" t="t" r="r" b="b"/>
            <a:pathLst>
              <a:path w="4652682" h="3096148">
                <a:moveTo>
                  <a:pt x="0" y="0"/>
                </a:moveTo>
                <a:lnTo>
                  <a:pt x="4652682" y="0"/>
                </a:lnTo>
                <a:lnTo>
                  <a:pt x="4652682" y="3096148"/>
                </a:lnTo>
                <a:lnTo>
                  <a:pt x="0" y="3096148"/>
                </a:lnTo>
                <a:lnTo>
                  <a:pt x="0" y="0"/>
                </a:lnTo>
                <a:close/>
              </a:path>
            </a:pathLst>
          </a:custGeom>
          <a:blipFill>
            <a:blip r:embed="rId2"/>
            <a:stretch>
              <a:fillRect/>
            </a:stretch>
          </a:blipFill>
        </p:spPr>
        <p:txBody>
          <a:bodyPr/>
          <a:lstStyle/>
          <a:p>
            <a:endParaRPr lang="en-US"/>
          </a:p>
        </p:txBody>
      </p:sp>
      <p:grpSp>
        <p:nvGrpSpPr>
          <p:cNvPr id="12" name="Group 12"/>
          <p:cNvGrpSpPr/>
          <p:nvPr/>
        </p:nvGrpSpPr>
        <p:grpSpPr>
          <a:xfrm>
            <a:off x="7700682" y="7221305"/>
            <a:ext cx="8840913" cy="2180891"/>
            <a:chOff x="0" y="0"/>
            <a:chExt cx="2328471" cy="574391"/>
          </a:xfrm>
        </p:grpSpPr>
        <p:sp>
          <p:nvSpPr>
            <p:cNvPr id="13" name="Freeform 13"/>
            <p:cNvSpPr/>
            <p:nvPr/>
          </p:nvSpPr>
          <p:spPr>
            <a:xfrm>
              <a:off x="0" y="0"/>
              <a:ext cx="2328471" cy="574391"/>
            </a:xfrm>
            <a:custGeom>
              <a:avLst/>
              <a:gdLst/>
              <a:ahLst/>
              <a:cxnLst/>
              <a:rect l="l" t="t" r="r" b="b"/>
              <a:pathLst>
                <a:path w="2328471" h="574391">
                  <a:moveTo>
                    <a:pt x="9633" y="0"/>
                  </a:moveTo>
                  <a:lnTo>
                    <a:pt x="2318838" y="0"/>
                  </a:lnTo>
                  <a:cubicBezTo>
                    <a:pt x="2324158" y="0"/>
                    <a:pt x="2328471" y="4313"/>
                    <a:pt x="2328471" y="9633"/>
                  </a:cubicBezTo>
                  <a:lnTo>
                    <a:pt x="2328471" y="564759"/>
                  </a:lnTo>
                  <a:cubicBezTo>
                    <a:pt x="2328471" y="570078"/>
                    <a:pt x="2324158" y="574391"/>
                    <a:pt x="2318838" y="574391"/>
                  </a:cubicBezTo>
                  <a:lnTo>
                    <a:pt x="9633" y="574391"/>
                  </a:lnTo>
                  <a:cubicBezTo>
                    <a:pt x="4313" y="574391"/>
                    <a:pt x="0" y="570078"/>
                    <a:pt x="0" y="564759"/>
                  </a:cubicBezTo>
                  <a:lnTo>
                    <a:pt x="0" y="9633"/>
                  </a:lnTo>
                  <a:cubicBezTo>
                    <a:pt x="0" y="4313"/>
                    <a:pt x="4313" y="0"/>
                    <a:pt x="9633" y="0"/>
                  </a:cubicBezTo>
                  <a:close/>
                </a:path>
              </a:pathLst>
            </a:custGeom>
            <a:solidFill>
              <a:srgbClr val="E7F0F7"/>
            </a:solidFill>
            <a:ln w="28575" cap="sq">
              <a:solidFill>
                <a:srgbClr val="83CBEB"/>
              </a:solidFill>
              <a:prstDash val="lgDash"/>
              <a:miter/>
            </a:ln>
          </p:spPr>
          <p:txBody>
            <a:bodyPr/>
            <a:lstStyle/>
            <a:p>
              <a:endParaRPr lang="en-US"/>
            </a:p>
          </p:txBody>
        </p:sp>
        <p:sp>
          <p:nvSpPr>
            <p:cNvPr id="14" name="TextBox 14"/>
            <p:cNvSpPr txBox="1"/>
            <p:nvPr/>
          </p:nvSpPr>
          <p:spPr>
            <a:xfrm>
              <a:off x="0" y="0"/>
              <a:ext cx="2328471" cy="574391"/>
            </a:xfrm>
            <a:prstGeom prst="rect">
              <a:avLst/>
            </a:prstGeom>
          </p:spPr>
          <p:txBody>
            <a:bodyPr lIns="50800" tIns="50800" rIns="50800" bIns="50800" rtlCol="0" anchor="ctr"/>
            <a:lstStyle/>
            <a:p>
              <a:pPr algn="ctr">
                <a:lnSpc>
                  <a:spcPts val="2160"/>
                </a:lnSpc>
              </a:pPr>
              <a:endParaRPr/>
            </a:p>
          </p:txBody>
        </p:sp>
      </p:grpSp>
      <p:sp>
        <p:nvSpPr>
          <p:cNvPr id="15" name="Freeform 15"/>
          <p:cNvSpPr/>
          <p:nvPr/>
        </p:nvSpPr>
        <p:spPr>
          <a:xfrm>
            <a:off x="1373823" y="6973287"/>
            <a:ext cx="5632090" cy="2759724"/>
          </a:xfrm>
          <a:custGeom>
            <a:avLst/>
            <a:gdLst/>
            <a:ahLst/>
            <a:cxnLst/>
            <a:rect l="l" t="t" r="r" b="b"/>
            <a:pathLst>
              <a:path w="5632090" h="2759724">
                <a:moveTo>
                  <a:pt x="0" y="0"/>
                </a:moveTo>
                <a:lnTo>
                  <a:pt x="5632090" y="0"/>
                </a:lnTo>
                <a:lnTo>
                  <a:pt x="5632090" y="2759724"/>
                </a:lnTo>
                <a:lnTo>
                  <a:pt x="0" y="2759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6" name="Group 16"/>
          <p:cNvGrpSpPr/>
          <p:nvPr/>
        </p:nvGrpSpPr>
        <p:grpSpPr>
          <a:xfrm>
            <a:off x="3275985" y="6985085"/>
            <a:ext cx="1827765" cy="540585"/>
            <a:chOff x="0" y="0"/>
            <a:chExt cx="481387" cy="142376"/>
          </a:xfrm>
        </p:grpSpPr>
        <p:sp>
          <p:nvSpPr>
            <p:cNvPr id="17" name="Freeform 17"/>
            <p:cNvSpPr/>
            <p:nvPr/>
          </p:nvSpPr>
          <p:spPr>
            <a:xfrm>
              <a:off x="0" y="0"/>
              <a:ext cx="481387" cy="142376"/>
            </a:xfrm>
            <a:custGeom>
              <a:avLst/>
              <a:gdLst/>
              <a:ahLst/>
              <a:cxnLst/>
              <a:rect l="l" t="t" r="r" b="b"/>
              <a:pathLst>
                <a:path w="481387" h="142376">
                  <a:moveTo>
                    <a:pt x="42357" y="0"/>
                  </a:moveTo>
                  <a:lnTo>
                    <a:pt x="439029" y="0"/>
                  </a:lnTo>
                  <a:cubicBezTo>
                    <a:pt x="450263" y="0"/>
                    <a:pt x="461037" y="4463"/>
                    <a:pt x="468981" y="12406"/>
                  </a:cubicBezTo>
                  <a:cubicBezTo>
                    <a:pt x="476924" y="20350"/>
                    <a:pt x="481387" y="31123"/>
                    <a:pt x="481387" y="42357"/>
                  </a:cubicBezTo>
                  <a:lnTo>
                    <a:pt x="481387" y="100019"/>
                  </a:lnTo>
                  <a:cubicBezTo>
                    <a:pt x="481387" y="123412"/>
                    <a:pt x="462423" y="142376"/>
                    <a:pt x="439029" y="142376"/>
                  </a:cubicBezTo>
                  <a:lnTo>
                    <a:pt x="42357" y="142376"/>
                  </a:lnTo>
                  <a:cubicBezTo>
                    <a:pt x="18964" y="142376"/>
                    <a:pt x="0" y="123412"/>
                    <a:pt x="0" y="100019"/>
                  </a:cubicBezTo>
                  <a:lnTo>
                    <a:pt x="0" y="42357"/>
                  </a:lnTo>
                  <a:cubicBezTo>
                    <a:pt x="0" y="18964"/>
                    <a:pt x="18964" y="0"/>
                    <a:pt x="42357" y="0"/>
                  </a:cubicBezTo>
                  <a:close/>
                </a:path>
              </a:pathLst>
            </a:custGeom>
            <a:solidFill>
              <a:srgbClr val="FFDE59"/>
            </a:solidFill>
          </p:spPr>
          <p:txBody>
            <a:bodyPr/>
            <a:lstStyle/>
            <a:p>
              <a:endParaRPr lang="en-US"/>
            </a:p>
          </p:txBody>
        </p:sp>
        <p:sp>
          <p:nvSpPr>
            <p:cNvPr id="18" name="TextBox 18"/>
            <p:cNvSpPr txBox="1"/>
            <p:nvPr/>
          </p:nvSpPr>
          <p:spPr>
            <a:xfrm>
              <a:off x="0" y="0"/>
              <a:ext cx="481387" cy="142376"/>
            </a:xfrm>
            <a:prstGeom prst="rect">
              <a:avLst/>
            </a:prstGeom>
          </p:spPr>
          <p:txBody>
            <a:bodyPr lIns="50800" tIns="50800" rIns="50800" bIns="50800" rtlCol="0" anchor="ctr"/>
            <a:lstStyle/>
            <a:p>
              <a:pPr algn="ctr">
                <a:lnSpc>
                  <a:spcPts val="2160"/>
                </a:lnSpc>
              </a:pPr>
              <a:endParaRPr/>
            </a:p>
          </p:txBody>
        </p:sp>
      </p:grpSp>
      <p:sp>
        <p:nvSpPr>
          <p:cNvPr id="19" name="TextBox 19"/>
          <p:cNvSpPr txBox="1"/>
          <p:nvPr/>
        </p:nvSpPr>
        <p:spPr>
          <a:xfrm>
            <a:off x="7549890" y="7266170"/>
            <a:ext cx="9142496" cy="1987550"/>
          </a:xfrm>
          <a:prstGeom prst="rect">
            <a:avLst/>
          </a:prstGeom>
        </p:spPr>
        <p:txBody>
          <a:bodyPr lIns="0" tIns="0" rIns="0" bIns="0" rtlCol="0" anchor="t">
            <a:spAutoFit/>
          </a:bodyPr>
          <a:lstStyle/>
          <a:p>
            <a:pPr marL="539749" lvl="1" indent="-269875" algn="r" rtl="1">
              <a:lnSpc>
                <a:spcPts val="3999"/>
              </a:lnSpc>
              <a:buFont typeface="Arial"/>
              <a:buChar char="•"/>
            </a:pPr>
            <a:r>
              <a:rPr lang="ar-EG" sz="2499">
                <a:solidFill>
                  <a:srgbClr val="000000"/>
                </a:solidFill>
                <a:latin typeface="Almarai Bold"/>
                <a:ea typeface="Almarai Bold"/>
                <a:cs typeface="Almarai Bold"/>
                <a:sym typeface="Almarai Bold"/>
                <a:rtl/>
              </a:rPr>
              <a:t>تغييرات في الخدمة: تقديم خدمات جديدة أو محسّنة.</a:t>
            </a:r>
          </a:p>
          <a:p>
            <a:pPr marL="539749" lvl="1" indent="-269875" algn="r" rtl="1">
              <a:lnSpc>
                <a:spcPts val="3999"/>
              </a:lnSpc>
              <a:buFont typeface="Arial"/>
              <a:buChar char="•"/>
            </a:pPr>
            <a:r>
              <a:rPr lang="ar-EG" sz="2499">
                <a:solidFill>
                  <a:srgbClr val="000000"/>
                </a:solidFill>
                <a:latin typeface="Almarai Bold"/>
                <a:ea typeface="Almarai Bold"/>
                <a:cs typeface="Almarai Bold"/>
                <a:sym typeface="Almarai Bold"/>
                <a:rtl/>
              </a:rPr>
              <a:t> تغييرات في العملية: تحسين طرق الإنتاج أو التسليم باستخدام التكنولوجيا.</a:t>
            </a:r>
          </a:p>
          <a:p>
            <a:pPr marL="539749" lvl="1" indent="-269875" algn="r" rtl="1">
              <a:lnSpc>
                <a:spcPts val="3999"/>
              </a:lnSpc>
              <a:buFont typeface="Arial"/>
              <a:buChar char="•"/>
            </a:pPr>
            <a:r>
              <a:rPr lang="ar-EG" sz="2499">
                <a:solidFill>
                  <a:srgbClr val="000000"/>
                </a:solidFill>
                <a:latin typeface="Almarai Bold"/>
                <a:ea typeface="Almarai Bold"/>
                <a:cs typeface="Almarai Bold"/>
                <a:sym typeface="Almarai Bold"/>
                <a:rtl/>
              </a:rPr>
              <a:t> تغييرات تنظيمية: تحسين الهيكل الإداري والدعم.</a:t>
            </a:r>
          </a:p>
        </p:txBody>
      </p:sp>
      <p:sp>
        <p:nvSpPr>
          <p:cNvPr id="20" name="TextBox 20"/>
          <p:cNvSpPr txBox="1"/>
          <p:nvPr/>
        </p:nvSpPr>
        <p:spPr>
          <a:xfrm>
            <a:off x="6038709" y="9748962"/>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21" name="TextBox 21"/>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6</a:t>
            </a:r>
          </a:p>
        </p:txBody>
      </p:sp>
      <p:sp>
        <p:nvSpPr>
          <p:cNvPr id="22" name="Freeform 22"/>
          <p:cNvSpPr/>
          <p:nvPr/>
        </p:nvSpPr>
        <p:spPr>
          <a:xfrm flipH="1">
            <a:off x="9878753" y="797450"/>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TextBox 23"/>
          <p:cNvSpPr txBox="1"/>
          <p:nvPr/>
        </p:nvSpPr>
        <p:spPr>
          <a:xfrm>
            <a:off x="11189260" y="853821"/>
            <a:ext cx="4531750" cy="1148954"/>
          </a:xfrm>
          <a:prstGeom prst="rect">
            <a:avLst/>
          </a:prstGeom>
        </p:spPr>
        <p:txBody>
          <a:bodyPr lIns="0" tIns="0" rIns="0" bIns="0" rtlCol="0" anchor="t">
            <a:spAutoFit/>
          </a:bodyPr>
          <a:lstStyle/>
          <a:p>
            <a:pPr marL="0" lvl="0" indent="0" algn="ctr" rtl="1">
              <a:lnSpc>
                <a:spcPts val="4466"/>
              </a:lnSpc>
              <a:spcBef>
                <a:spcPct val="0"/>
              </a:spcBef>
            </a:pPr>
            <a:r>
              <a:rPr lang="en-US" sz="3478" u="none" strike="noStrike" spc="-16">
                <a:solidFill>
                  <a:srgbClr val="095277"/>
                </a:solidFill>
                <a:latin typeface="Almarai Bold"/>
                <a:ea typeface="Almarai Bold"/>
                <a:cs typeface="Almarai Bold"/>
                <a:sym typeface="Almarai Bold"/>
              </a:rPr>
              <a:t>2</a:t>
            </a:r>
            <a:r>
              <a:rPr lang="ar-EG" sz="3478" u="none" strike="noStrike" spc="-16">
                <a:solidFill>
                  <a:srgbClr val="095277"/>
                </a:solidFill>
                <a:latin typeface="Almarai Bold"/>
                <a:ea typeface="Almarai Bold"/>
                <a:cs typeface="Almarai Bold"/>
                <a:sym typeface="Almarai Bold"/>
                <a:rtl/>
              </a:rPr>
              <a:t>. ابتكار الخدمات </a:t>
            </a:r>
            <a:r>
              <a:rPr lang="en-US" sz="3478" u="none" strike="noStrike" spc="-16">
                <a:solidFill>
                  <a:srgbClr val="095277"/>
                </a:solidFill>
                <a:latin typeface="Almarai Bold"/>
                <a:ea typeface="Almarai Bold"/>
                <a:cs typeface="Almarai Bold"/>
                <a:sym typeface="Almarai Bold"/>
              </a:rPr>
              <a:t>Services Innovation</a:t>
            </a:r>
          </a:p>
        </p:txBody>
      </p:sp>
      <p:grpSp>
        <p:nvGrpSpPr>
          <p:cNvPr id="24" name="Group 24"/>
          <p:cNvGrpSpPr/>
          <p:nvPr/>
        </p:nvGrpSpPr>
        <p:grpSpPr>
          <a:xfrm>
            <a:off x="7700682" y="3025806"/>
            <a:ext cx="8840913" cy="1191646"/>
            <a:chOff x="0" y="0"/>
            <a:chExt cx="2328471" cy="313849"/>
          </a:xfrm>
        </p:grpSpPr>
        <p:sp>
          <p:nvSpPr>
            <p:cNvPr id="25" name="Freeform 25"/>
            <p:cNvSpPr/>
            <p:nvPr/>
          </p:nvSpPr>
          <p:spPr>
            <a:xfrm>
              <a:off x="0" y="0"/>
              <a:ext cx="2328471" cy="313849"/>
            </a:xfrm>
            <a:custGeom>
              <a:avLst/>
              <a:gdLst/>
              <a:ahLst/>
              <a:cxnLst/>
              <a:rect l="l" t="t" r="r" b="b"/>
              <a:pathLst>
                <a:path w="2328471" h="313849">
                  <a:moveTo>
                    <a:pt x="9633" y="0"/>
                  </a:moveTo>
                  <a:lnTo>
                    <a:pt x="2318838" y="0"/>
                  </a:lnTo>
                  <a:cubicBezTo>
                    <a:pt x="2324158" y="0"/>
                    <a:pt x="2328471" y="4313"/>
                    <a:pt x="2328471" y="9633"/>
                  </a:cubicBezTo>
                  <a:lnTo>
                    <a:pt x="2328471" y="304216"/>
                  </a:lnTo>
                  <a:cubicBezTo>
                    <a:pt x="2328471" y="309536"/>
                    <a:pt x="2324158" y="313849"/>
                    <a:pt x="2318838" y="313849"/>
                  </a:cubicBezTo>
                  <a:lnTo>
                    <a:pt x="9633" y="313849"/>
                  </a:lnTo>
                  <a:cubicBezTo>
                    <a:pt x="4313" y="313849"/>
                    <a:pt x="0" y="309536"/>
                    <a:pt x="0" y="304216"/>
                  </a:cubicBezTo>
                  <a:lnTo>
                    <a:pt x="0" y="9633"/>
                  </a:lnTo>
                  <a:cubicBezTo>
                    <a:pt x="0" y="4313"/>
                    <a:pt x="4313" y="0"/>
                    <a:pt x="9633" y="0"/>
                  </a:cubicBezTo>
                  <a:close/>
                </a:path>
              </a:pathLst>
            </a:custGeom>
            <a:solidFill>
              <a:srgbClr val="E7F0F7"/>
            </a:solidFill>
            <a:ln w="28575" cap="sq">
              <a:solidFill>
                <a:srgbClr val="83CBEB"/>
              </a:solidFill>
              <a:prstDash val="lgDash"/>
              <a:miter/>
            </a:ln>
          </p:spPr>
          <p:txBody>
            <a:bodyPr/>
            <a:lstStyle/>
            <a:p>
              <a:endParaRPr lang="en-US"/>
            </a:p>
          </p:txBody>
        </p:sp>
        <p:sp>
          <p:nvSpPr>
            <p:cNvPr id="26" name="TextBox 26"/>
            <p:cNvSpPr txBox="1"/>
            <p:nvPr/>
          </p:nvSpPr>
          <p:spPr>
            <a:xfrm>
              <a:off x="0" y="0"/>
              <a:ext cx="2328471" cy="313849"/>
            </a:xfrm>
            <a:prstGeom prst="rect">
              <a:avLst/>
            </a:prstGeom>
          </p:spPr>
          <p:txBody>
            <a:bodyPr lIns="50800" tIns="50800" rIns="50800" bIns="50800" rtlCol="0" anchor="ctr"/>
            <a:lstStyle/>
            <a:p>
              <a:pPr algn="ctr">
                <a:lnSpc>
                  <a:spcPts val="2160"/>
                </a:lnSpc>
              </a:pPr>
              <a:endParaRPr/>
            </a:p>
          </p:txBody>
        </p:sp>
      </p:grpSp>
      <p:sp>
        <p:nvSpPr>
          <p:cNvPr id="27" name="TextBox 27"/>
          <p:cNvSpPr txBox="1"/>
          <p:nvPr/>
        </p:nvSpPr>
        <p:spPr>
          <a:xfrm>
            <a:off x="7030239" y="3036888"/>
            <a:ext cx="9709410" cy="1054509"/>
          </a:xfrm>
          <a:prstGeom prst="rect">
            <a:avLst/>
          </a:prstGeom>
        </p:spPr>
        <p:txBody>
          <a:bodyPr lIns="0" tIns="0" rIns="0" bIns="0" rtlCol="0" anchor="t">
            <a:spAutoFit/>
          </a:bodyPr>
          <a:lstStyle/>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تغيير الطرق أو التنظيم أو خط الإنتاج لتحسين الطلب والنمو.</a:t>
            </a:r>
          </a:p>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خلق قيمة للعملاء وزيادة الإيرادات وتحسين صورة الشركة.</a:t>
            </a:r>
          </a:p>
        </p:txBody>
      </p:sp>
      <p:sp>
        <p:nvSpPr>
          <p:cNvPr id="28" name="TextBox 28"/>
          <p:cNvSpPr txBox="1"/>
          <p:nvPr/>
        </p:nvSpPr>
        <p:spPr>
          <a:xfrm>
            <a:off x="13545761" y="2307575"/>
            <a:ext cx="3193888"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ابتكار المنتجات</a:t>
            </a:r>
          </a:p>
        </p:txBody>
      </p:sp>
      <p:sp>
        <p:nvSpPr>
          <p:cNvPr id="29" name="TextBox 29"/>
          <p:cNvSpPr txBox="1"/>
          <p:nvPr/>
        </p:nvSpPr>
        <p:spPr>
          <a:xfrm>
            <a:off x="11060824" y="4398426"/>
            <a:ext cx="5678825"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معايير ابتكار الخدمة الجديدة</a:t>
            </a:r>
          </a:p>
        </p:txBody>
      </p:sp>
      <p:sp>
        <p:nvSpPr>
          <p:cNvPr id="30" name="TextBox 30"/>
          <p:cNvSpPr txBox="1"/>
          <p:nvPr/>
        </p:nvSpPr>
        <p:spPr>
          <a:xfrm>
            <a:off x="12360148" y="5242309"/>
            <a:ext cx="4181446" cy="933450"/>
          </a:xfrm>
          <a:prstGeom prst="rect">
            <a:avLst/>
          </a:prstGeom>
        </p:spPr>
        <p:txBody>
          <a:bodyPr lIns="0" tIns="0" rIns="0" bIns="0" rtlCol="0" anchor="t">
            <a:spAutoFit/>
          </a:bodyPr>
          <a:lstStyle/>
          <a:p>
            <a:pPr marL="539749" lvl="1" indent="-269875" algn="r" rtl="1">
              <a:lnSpc>
                <a:spcPts val="3749"/>
              </a:lnSpc>
              <a:buFont typeface="Arial"/>
              <a:buChar char="•"/>
            </a:pPr>
            <a:r>
              <a:rPr lang="ar-EG" sz="2499">
                <a:solidFill>
                  <a:srgbClr val="000000"/>
                </a:solidFill>
                <a:latin typeface="Almarai Bold"/>
                <a:ea typeface="Almarai Bold"/>
                <a:cs typeface="Almarai Bold"/>
                <a:sym typeface="Almarai Bold"/>
                <a:rtl/>
              </a:rPr>
              <a:t>تطوير مقصود.</a:t>
            </a:r>
          </a:p>
          <a:p>
            <a:pPr marL="539749" lvl="1" indent="-269875" algn="r" rtl="1">
              <a:lnSpc>
                <a:spcPts val="3749"/>
              </a:lnSpc>
              <a:buFont typeface="Arial"/>
              <a:buChar char="•"/>
            </a:pPr>
            <a:r>
              <a:rPr lang="ar-EG" sz="2499">
                <a:solidFill>
                  <a:srgbClr val="000000"/>
                </a:solidFill>
                <a:latin typeface="Almarai Bold"/>
                <a:ea typeface="Almarai Bold"/>
                <a:cs typeface="Almarai Bold"/>
                <a:sym typeface="Almarai Bold"/>
                <a:rtl/>
              </a:rPr>
              <a:t> فائدة جديدة أو محسّنة.</a:t>
            </a:r>
          </a:p>
        </p:txBody>
      </p:sp>
      <p:sp>
        <p:nvSpPr>
          <p:cNvPr id="31" name="TextBox 31"/>
          <p:cNvSpPr txBox="1"/>
          <p:nvPr/>
        </p:nvSpPr>
        <p:spPr>
          <a:xfrm>
            <a:off x="8451371" y="5232784"/>
            <a:ext cx="2609453" cy="914400"/>
          </a:xfrm>
          <a:prstGeom prst="rect">
            <a:avLst/>
          </a:prstGeom>
        </p:spPr>
        <p:txBody>
          <a:bodyPr lIns="0" tIns="0" rIns="0" bIns="0" rtlCol="0" anchor="t">
            <a:spAutoFit/>
          </a:bodyPr>
          <a:lstStyle/>
          <a:p>
            <a:pPr marL="539749" lvl="1" indent="-269875" algn="r" rtl="1">
              <a:lnSpc>
                <a:spcPts val="3749"/>
              </a:lnSpc>
              <a:buFont typeface="Arial"/>
              <a:buChar char="•"/>
            </a:pPr>
            <a:r>
              <a:rPr lang="ar-EG" sz="2499">
                <a:solidFill>
                  <a:srgbClr val="000000"/>
                </a:solidFill>
                <a:latin typeface="Almarai Bold"/>
                <a:ea typeface="Almarai Bold"/>
                <a:cs typeface="Almarai Bold"/>
                <a:sym typeface="Almarai Bold"/>
                <a:rtl/>
              </a:rPr>
              <a:t>تحسين الربحية.</a:t>
            </a:r>
          </a:p>
          <a:p>
            <a:pPr marL="539749" lvl="1" indent="-269875" algn="r" rtl="1">
              <a:lnSpc>
                <a:spcPts val="3749"/>
              </a:lnSpc>
              <a:buFont typeface="Arial"/>
              <a:buChar char="•"/>
            </a:pPr>
            <a:r>
              <a:rPr lang="ar-EG" sz="2499">
                <a:solidFill>
                  <a:srgbClr val="000000"/>
                </a:solidFill>
                <a:latin typeface="Almarai Bold"/>
                <a:ea typeface="Almarai Bold"/>
                <a:cs typeface="Almarai Bold"/>
                <a:sym typeface="Almarai Bold"/>
                <a:rtl/>
              </a:rPr>
              <a:t> إمكانية التكرار.</a:t>
            </a:r>
          </a:p>
        </p:txBody>
      </p:sp>
      <p:sp>
        <p:nvSpPr>
          <p:cNvPr id="32" name="TextBox 32"/>
          <p:cNvSpPr txBox="1"/>
          <p:nvPr/>
        </p:nvSpPr>
        <p:spPr>
          <a:xfrm>
            <a:off x="11060824" y="6428457"/>
            <a:ext cx="5678825"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طرق ابتكار الخدمات</a:t>
            </a:r>
          </a:p>
        </p:txBody>
      </p:sp>
      <p:sp>
        <p:nvSpPr>
          <p:cNvPr id="33" name="TextBox 33"/>
          <p:cNvSpPr txBox="1"/>
          <p:nvPr/>
        </p:nvSpPr>
        <p:spPr>
          <a:xfrm>
            <a:off x="1373823" y="7592446"/>
            <a:ext cx="5314506" cy="1847850"/>
          </a:xfrm>
          <a:prstGeom prst="rect">
            <a:avLst/>
          </a:prstGeom>
        </p:spPr>
        <p:txBody>
          <a:bodyPr lIns="0" tIns="0" rIns="0" bIns="0" rtlCol="0" anchor="t">
            <a:spAutoFit/>
          </a:bodyPr>
          <a:lstStyle/>
          <a:p>
            <a:pPr algn="r" rtl="1">
              <a:lnSpc>
                <a:spcPts val="3749"/>
              </a:lnSpc>
              <a:spcBef>
                <a:spcPct val="0"/>
              </a:spcBef>
            </a:pPr>
            <a:r>
              <a:rPr lang="ar-EG" sz="2499">
                <a:solidFill>
                  <a:srgbClr val="000000"/>
                </a:solidFill>
                <a:latin typeface="Almarai Bold"/>
                <a:ea typeface="Almarai Bold"/>
                <a:cs typeface="Almarai Bold"/>
                <a:sym typeface="Almarai Bold"/>
                <a:rtl/>
              </a:rPr>
              <a:t>منصة </a:t>
            </a:r>
            <a:r>
              <a:rPr lang="en-US" sz="2499">
                <a:solidFill>
                  <a:srgbClr val="000000"/>
                </a:solidFill>
                <a:latin typeface="Almarai Bold"/>
                <a:ea typeface="Almarai Bold"/>
                <a:cs typeface="Almarai Bold"/>
                <a:sym typeface="Almarai Bold"/>
              </a:rPr>
              <a:t>Airbnb</a:t>
            </a:r>
            <a:r>
              <a:rPr lang="ar-EG" sz="2499">
                <a:solidFill>
                  <a:srgbClr val="000000"/>
                </a:solidFill>
                <a:latin typeface="Almarai Bold"/>
                <a:ea typeface="Almarai Bold"/>
                <a:cs typeface="Almarai Bold"/>
                <a:sym typeface="Almarai Bold"/>
                <a:rtl/>
              </a:rPr>
              <a:t> التي تعتمد بشكل أساسي على ابتكار الخدمة. فالابتكار الإبداعي سمح لكل مالك لعقار قادرًا أن يجعله فندقًا للإقامة متى ما أراد. </a:t>
            </a:r>
          </a:p>
        </p:txBody>
      </p:sp>
      <p:sp>
        <p:nvSpPr>
          <p:cNvPr id="34" name="TextBox 34"/>
          <p:cNvSpPr txBox="1"/>
          <p:nvPr/>
        </p:nvSpPr>
        <p:spPr>
          <a:xfrm>
            <a:off x="3026614" y="6927935"/>
            <a:ext cx="2008923" cy="481965"/>
          </a:xfrm>
          <a:prstGeom prst="rect">
            <a:avLst/>
          </a:prstGeom>
        </p:spPr>
        <p:txBody>
          <a:bodyPr lIns="0" tIns="0" rIns="0" bIns="0" rtlCol="0" anchor="t">
            <a:spAutoFit/>
          </a:bodyPr>
          <a:lstStyle/>
          <a:p>
            <a:pPr algn="r" rtl="1">
              <a:lnSpc>
                <a:spcPts val="3900"/>
              </a:lnSpc>
            </a:pPr>
            <a:r>
              <a:rPr lang="ar-EG" sz="2600">
                <a:solidFill>
                  <a:srgbClr val="000000"/>
                </a:solidFill>
                <a:latin typeface="Almarai Bold"/>
                <a:ea typeface="Almarai Bold"/>
                <a:cs typeface="Almarai Bold"/>
                <a:sym typeface="Almarai Bold"/>
                <a:rtl/>
              </a:rPr>
              <a:t>مثال تاريخي</a:t>
            </a:r>
          </a:p>
        </p:txBody>
      </p:sp>
      <p:sp>
        <p:nvSpPr>
          <p:cNvPr id="35" name="Freeform 35"/>
          <p:cNvSpPr/>
          <p:nvPr/>
        </p:nvSpPr>
        <p:spPr>
          <a:xfrm>
            <a:off x="-257469" y="-143576"/>
            <a:ext cx="1870978" cy="2511380"/>
          </a:xfrm>
          <a:custGeom>
            <a:avLst/>
            <a:gdLst/>
            <a:ahLst/>
            <a:cxnLst/>
            <a:rect l="l" t="t" r="r" b="b"/>
            <a:pathLst>
              <a:path w="1870978" h="2511380">
                <a:moveTo>
                  <a:pt x="0" y="0"/>
                </a:moveTo>
                <a:lnTo>
                  <a:pt x="1870978" y="0"/>
                </a:lnTo>
                <a:lnTo>
                  <a:pt x="1870978" y="2511380"/>
                </a:lnTo>
                <a:lnTo>
                  <a:pt x="0" y="2511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66810" y="3047318"/>
            <a:ext cx="7792306" cy="783071"/>
            <a:chOff x="0" y="0"/>
            <a:chExt cx="2052295" cy="206241"/>
          </a:xfrm>
        </p:grpSpPr>
        <p:sp>
          <p:nvSpPr>
            <p:cNvPr id="3" name="Freeform 3"/>
            <p:cNvSpPr/>
            <p:nvPr/>
          </p:nvSpPr>
          <p:spPr>
            <a:xfrm>
              <a:off x="0" y="0"/>
              <a:ext cx="2052295" cy="206241"/>
            </a:xfrm>
            <a:custGeom>
              <a:avLst/>
              <a:gdLst/>
              <a:ahLst/>
              <a:cxnLst/>
              <a:rect l="l" t="t" r="r" b="b"/>
              <a:pathLst>
                <a:path w="2052295" h="206241">
                  <a:moveTo>
                    <a:pt x="10929" y="0"/>
                  </a:moveTo>
                  <a:lnTo>
                    <a:pt x="2041366" y="0"/>
                  </a:lnTo>
                  <a:cubicBezTo>
                    <a:pt x="2047402" y="0"/>
                    <a:pt x="2052295" y="4893"/>
                    <a:pt x="2052295" y="10929"/>
                  </a:cubicBezTo>
                  <a:lnTo>
                    <a:pt x="2052295" y="195312"/>
                  </a:lnTo>
                  <a:cubicBezTo>
                    <a:pt x="2052295" y="201348"/>
                    <a:pt x="2047402" y="206241"/>
                    <a:pt x="2041366" y="206241"/>
                  </a:cubicBezTo>
                  <a:lnTo>
                    <a:pt x="10929" y="206241"/>
                  </a:lnTo>
                  <a:cubicBezTo>
                    <a:pt x="4893" y="206241"/>
                    <a:pt x="0" y="201348"/>
                    <a:pt x="0" y="195312"/>
                  </a:cubicBezTo>
                  <a:lnTo>
                    <a:pt x="0" y="10929"/>
                  </a:lnTo>
                  <a:cubicBezTo>
                    <a:pt x="0" y="4893"/>
                    <a:pt x="4893" y="0"/>
                    <a:pt x="10929"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0"/>
              <a:ext cx="2052295" cy="20624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086719" y="4907667"/>
            <a:ext cx="10443822" cy="534649"/>
            <a:chOff x="0" y="0"/>
            <a:chExt cx="2750636" cy="140813"/>
          </a:xfrm>
        </p:grpSpPr>
        <p:sp>
          <p:nvSpPr>
            <p:cNvPr id="6" name="Freeform 6"/>
            <p:cNvSpPr/>
            <p:nvPr/>
          </p:nvSpPr>
          <p:spPr>
            <a:xfrm>
              <a:off x="0" y="0"/>
              <a:ext cx="2750636" cy="140813"/>
            </a:xfrm>
            <a:custGeom>
              <a:avLst/>
              <a:gdLst/>
              <a:ahLst/>
              <a:cxnLst/>
              <a:rect l="l" t="t" r="r" b="b"/>
              <a:pathLst>
                <a:path w="2750636" h="140813">
                  <a:moveTo>
                    <a:pt x="8154" y="0"/>
                  </a:moveTo>
                  <a:lnTo>
                    <a:pt x="2742482" y="0"/>
                  </a:lnTo>
                  <a:cubicBezTo>
                    <a:pt x="2746986" y="0"/>
                    <a:pt x="2750636" y="3651"/>
                    <a:pt x="2750636" y="8154"/>
                  </a:cubicBezTo>
                  <a:lnTo>
                    <a:pt x="2750636" y="132659"/>
                  </a:lnTo>
                  <a:cubicBezTo>
                    <a:pt x="2750636" y="137162"/>
                    <a:pt x="2746986" y="140813"/>
                    <a:pt x="2742482" y="140813"/>
                  </a:cubicBezTo>
                  <a:lnTo>
                    <a:pt x="8154" y="140813"/>
                  </a:lnTo>
                  <a:cubicBezTo>
                    <a:pt x="3651" y="140813"/>
                    <a:pt x="0" y="137162"/>
                    <a:pt x="0" y="132659"/>
                  </a:cubicBezTo>
                  <a:lnTo>
                    <a:pt x="0" y="8154"/>
                  </a:lnTo>
                  <a:cubicBezTo>
                    <a:pt x="0" y="3651"/>
                    <a:pt x="3651" y="0"/>
                    <a:pt x="8154" y="0"/>
                  </a:cubicBezTo>
                  <a:close/>
                </a:path>
              </a:pathLst>
            </a:custGeom>
            <a:solidFill>
              <a:srgbClr val="E7F0F7"/>
            </a:solidFill>
            <a:ln w="28575" cap="sq">
              <a:solidFill>
                <a:srgbClr val="83CBEB"/>
              </a:solidFill>
              <a:prstDash val="lgDash"/>
              <a:miter/>
            </a:ln>
          </p:spPr>
          <p:txBody>
            <a:bodyPr/>
            <a:lstStyle/>
            <a:p>
              <a:endParaRPr lang="en-US"/>
            </a:p>
          </p:txBody>
        </p:sp>
        <p:sp>
          <p:nvSpPr>
            <p:cNvPr id="7" name="TextBox 7"/>
            <p:cNvSpPr txBox="1"/>
            <p:nvPr/>
          </p:nvSpPr>
          <p:spPr>
            <a:xfrm>
              <a:off x="0" y="0"/>
              <a:ext cx="2750636" cy="140813"/>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6086719" y="6188848"/>
            <a:ext cx="10443822" cy="582252"/>
            <a:chOff x="0" y="0"/>
            <a:chExt cx="2750636" cy="153350"/>
          </a:xfrm>
        </p:grpSpPr>
        <p:sp>
          <p:nvSpPr>
            <p:cNvPr id="9" name="Freeform 9"/>
            <p:cNvSpPr/>
            <p:nvPr/>
          </p:nvSpPr>
          <p:spPr>
            <a:xfrm>
              <a:off x="0" y="0"/>
              <a:ext cx="2750636" cy="153350"/>
            </a:xfrm>
            <a:custGeom>
              <a:avLst/>
              <a:gdLst/>
              <a:ahLst/>
              <a:cxnLst/>
              <a:rect l="l" t="t" r="r" b="b"/>
              <a:pathLst>
                <a:path w="2750636" h="153350">
                  <a:moveTo>
                    <a:pt x="8154" y="0"/>
                  </a:moveTo>
                  <a:lnTo>
                    <a:pt x="2742482" y="0"/>
                  </a:lnTo>
                  <a:cubicBezTo>
                    <a:pt x="2746986" y="0"/>
                    <a:pt x="2750636" y="3651"/>
                    <a:pt x="2750636" y="8154"/>
                  </a:cubicBezTo>
                  <a:lnTo>
                    <a:pt x="2750636" y="145196"/>
                  </a:lnTo>
                  <a:cubicBezTo>
                    <a:pt x="2750636" y="147359"/>
                    <a:pt x="2749777" y="149433"/>
                    <a:pt x="2748248" y="150962"/>
                  </a:cubicBezTo>
                  <a:cubicBezTo>
                    <a:pt x="2746719" y="152491"/>
                    <a:pt x="2744645" y="153350"/>
                    <a:pt x="2742482" y="153350"/>
                  </a:cubicBezTo>
                  <a:lnTo>
                    <a:pt x="8154" y="153350"/>
                  </a:lnTo>
                  <a:cubicBezTo>
                    <a:pt x="3651" y="153350"/>
                    <a:pt x="0" y="149699"/>
                    <a:pt x="0" y="145196"/>
                  </a:cubicBezTo>
                  <a:lnTo>
                    <a:pt x="0" y="8154"/>
                  </a:lnTo>
                  <a:cubicBezTo>
                    <a:pt x="0" y="3651"/>
                    <a:pt x="3651" y="0"/>
                    <a:pt x="8154" y="0"/>
                  </a:cubicBezTo>
                  <a:close/>
                </a:path>
              </a:pathLst>
            </a:custGeom>
            <a:solidFill>
              <a:srgbClr val="E7F0F7"/>
            </a:solidFill>
            <a:ln w="28575" cap="sq">
              <a:solidFill>
                <a:srgbClr val="83CBEB"/>
              </a:solidFill>
              <a:prstDash val="lgDash"/>
              <a:miter/>
            </a:ln>
          </p:spPr>
          <p:txBody>
            <a:bodyPr/>
            <a:lstStyle/>
            <a:p>
              <a:endParaRPr lang="en-US"/>
            </a:p>
          </p:txBody>
        </p:sp>
        <p:sp>
          <p:nvSpPr>
            <p:cNvPr id="10" name="TextBox 10"/>
            <p:cNvSpPr txBox="1"/>
            <p:nvPr/>
          </p:nvSpPr>
          <p:spPr>
            <a:xfrm>
              <a:off x="0" y="0"/>
              <a:ext cx="2750636" cy="153350"/>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6086719" y="5548257"/>
            <a:ext cx="10443822" cy="544402"/>
            <a:chOff x="0" y="0"/>
            <a:chExt cx="2750636" cy="143382"/>
          </a:xfrm>
        </p:grpSpPr>
        <p:sp>
          <p:nvSpPr>
            <p:cNvPr id="12" name="Freeform 12"/>
            <p:cNvSpPr/>
            <p:nvPr/>
          </p:nvSpPr>
          <p:spPr>
            <a:xfrm>
              <a:off x="0" y="0"/>
              <a:ext cx="2750636" cy="143382"/>
            </a:xfrm>
            <a:custGeom>
              <a:avLst/>
              <a:gdLst/>
              <a:ahLst/>
              <a:cxnLst/>
              <a:rect l="l" t="t" r="r" b="b"/>
              <a:pathLst>
                <a:path w="2750636" h="143382">
                  <a:moveTo>
                    <a:pt x="8154" y="0"/>
                  </a:moveTo>
                  <a:lnTo>
                    <a:pt x="2742482" y="0"/>
                  </a:lnTo>
                  <a:cubicBezTo>
                    <a:pt x="2746986" y="0"/>
                    <a:pt x="2750636" y="3651"/>
                    <a:pt x="2750636" y="8154"/>
                  </a:cubicBezTo>
                  <a:lnTo>
                    <a:pt x="2750636" y="135227"/>
                  </a:lnTo>
                  <a:cubicBezTo>
                    <a:pt x="2750636" y="137390"/>
                    <a:pt x="2749777" y="139464"/>
                    <a:pt x="2748248" y="140993"/>
                  </a:cubicBezTo>
                  <a:cubicBezTo>
                    <a:pt x="2746719" y="142522"/>
                    <a:pt x="2744645" y="143382"/>
                    <a:pt x="2742482" y="143382"/>
                  </a:cubicBezTo>
                  <a:lnTo>
                    <a:pt x="8154" y="143382"/>
                  </a:lnTo>
                  <a:cubicBezTo>
                    <a:pt x="3651" y="143382"/>
                    <a:pt x="0" y="139731"/>
                    <a:pt x="0" y="135227"/>
                  </a:cubicBezTo>
                  <a:lnTo>
                    <a:pt x="0" y="8154"/>
                  </a:lnTo>
                  <a:cubicBezTo>
                    <a:pt x="0" y="3651"/>
                    <a:pt x="3651" y="0"/>
                    <a:pt x="8154" y="0"/>
                  </a:cubicBezTo>
                  <a:close/>
                </a:path>
              </a:pathLst>
            </a:custGeom>
            <a:solidFill>
              <a:srgbClr val="E7F0F7"/>
            </a:solidFill>
            <a:ln w="28575" cap="sq">
              <a:solidFill>
                <a:srgbClr val="83CBEB"/>
              </a:solidFill>
              <a:prstDash val="lgDash"/>
              <a:miter/>
            </a:ln>
          </p:spPr>
          <p:txBody>
            <a:bodyPr/>
            <a:lstStyle/>
            <a:p>
              <a:endParaRPr lang="en-US"/>
            </a:p>
          </p:txBody>
        </p:sp>
        <p:sp>
          <p:nvSpPr>
            <p:cNvPr id="13" name="TextBox 13"/>
            <p:cNvSpPr txBox="1"/>
            <p:nvPr/>
          </p:nvSpPr>
          <p:spPr>
            <a:xfrm>
              <a:off x="0" y="0"/>
              <a:ext cx="2750636" cy="143382"/>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flipH="1">
            <a:off x="6001181" y="6987255"/>
            <a:ext cx="12286819" cy="2365213"/>
          </a:xfrm>
          <a:custGeom>
            <a:avLst/>
            <a:gdLst/>
            <a:ahLst/>
            <a:cxnLst/>
            <a:rect l="l" t="t" r="r" b="b"/>
            <a:pathLst>
              <a:path w="12286819" h="2365213">
                <a:moveTo>
                  <a:pt x="12286819" y="0"/>
                </a:moveTo>
                <a:lnTo>
                  <a:pt x="0" y="0"/>
                </a:lnTo>
                <a:lnTo>
                  <a:pt x="0" y="2365213"/>
                </a:lnTo>
                <a:lnTo>
                  <a:pt x="12286819" y="2365213"/>
                </a:lnTo>
                <a:lnTo>
                  <a:pt x="1228681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flipH="1">
            <a:off x="594360" y="3725993"/>
            <a:ext cx="5072812" cy="4089954"/>
          </a:xfrm>
          <a:custGeom>
            <a:avLst/>
            <a:gdLst/>
            <a:ahLst/>
            <a:cxnLst/>
            <a:rect l="l" t="t" r="r" b="b"/>
            <a:pathLst>
              <a:path w="5072812" h="4089954">
                <a:moveTo>
                  <a:pt x="5072812" y="0"/>
                </a:moveTo>
                <a:lnTo>
                  <a:pt x="0" y="0"/>
                </a:lnTo>
                <a:lnTo>
                  <a:pt x="0" y="4089954"/>
                </a:lnTo>
                <a:lnTo>
                  <a:pt x="5072812" y="4089954"/>
                </a:lnTo>
                <a:lnTo>
                  <a:pt x="507281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4682489" y="4779512"/>
            <a:ext cx="11876627" cy="1801939"/>
          </a:xfrm>
          <a:prstGeom prst="rect">
            <a:avLst/>
          </a:prstGeom>
        </p:spPr>
        <p:txBody>
          <a:bodyPr lIns="0" tIns="0" rIns="0" bIns="0" rtlCol="0" anchor="t">
            <a:spAutoFit/>
          </a:bodyPr>
          <a:lstStyle/>
          <a:p>
            <a:pPr marL="550545" lvl="1" indent="-275272" algn="r" rtl="1">
              <a:lnSpc>
                <a:spcPts val="4921"/>
              </a:lnSpc>
              <a:buAutoNum type="arabicPeriod"/>
            </a:pPr>
            <a:r>
              <a:rPr lang="ar-EG" sz="2550">
                <a:solidFill>
                  <a:srgbClr val="000000"/>
                </a:solidFill>
                <a:latin typeface="Almarai Bold"/>
                <a:ea typeface="Almarai Bold"/>
                <a:cs typeface="Almarai Bold"/>
                <a:sym typeface="Almarai Bold"/>
                <a:rtl/>
              </a:rPr>
              <a:t> الإنتاج : تحسين عمليات التصنيع باستخدام تقنيات أو معدات جديدة.</a:t>
            </a:r>
          </a:p>
          <a:p>
            <a:pPr marL="550545" lvl="1" indent="-275272" algn="r" rtl="1">
              <a:lnSpc>
                <a:spcPts val="4921"/>
              </a:lnSpc>
              <a:buAutoNum type="arabicPeriod"/>
            </a:pPr>
            <a:r>
              <a:rPr lang="ar-EG" sz="2550">
                <a:solidFill>
                  <a:srgbClr val="000000"/>
                </a:solidFill>
                <a:latin typeface="Almarai Bold"/>
                <a:ea typeface="Almarai Bold"/>
                <a:cs typeface="Almarai Bold"/>
                <a:sym typeface="Almarai Bold"/>
                <a:rtl/>
              </a:rPr>
              <a:t>  التسليم : تحسين سلسلة التوريد وأنظمة التسليم بأدوات مثل الباركود.</a:t>
            </a:r>
          </a:p>
          <a:p>
            <a:pPr marL="550545" lvl="1" indent="-275272" algn="r" rtl="1">
              <a:lnSpc>
                <a:spcPts val="4921"/>
              </a:lnSpc>
              <a:buAutoNum type="arabicPeriod"/>
            </a:pPr>
            <a:r>
              <a:rPr lang="ar-EG" sz="2550">
                <a:solidFill>
                  <a:srgbClr val="000000"/>
                </a:solidFill>
                <a:latin typeface="Almarai Bold"/>
                <a:ea typeface="Almarai Bold"/>
                <a:cs typeface="Almarai Bold"/>
                <a:sym typeface="Almarai Bold"/>
                <a:rtl/>
              </a:rPr>
              <a:t>  خدمات الدعم  :  تشمل المحاسبة والصيانة وتطوير المنتجات. </a:t>
            </a:r>
          </a:p>
        </p:txBody>
      </p:sp>
      <p:sp>
        <p:nvSpPr>
          <p:cNvPr id="17" name="Freeform 17"/>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10154646" y="731910"/>
            <a:ext cx="5995865" cy="1180603"/>
          </a:xfrm>
          <a:prstGeom prst="rect">
            <a:avLst/>
          </a:prstGeom>
        </p:spPr>
        <p:txBody>
          <a:bodyPr lIns="0" tIns="0" rIns="0" bIns="0" rtlCol="0" anchor="t">
            <a:spAutoFit/>
          </a:bodyPr>
          <a:lstStyle/>
          <a:p>
            <a:pPr algn="ctr" rtl="1">
              <a:lnSpc>
                <a:spcPts val="4645"/>
              </a:lnSpc>
            </a:pPr>
            <a:r>
              <a:rPr lang="en-US" sz="3618" spc="-14">
                <a:solidFill>
                  <a:srgbClr val="095277"/>
                </a:solidFill>
                <a:latin typeface="Almarai Bold"/>
                <a:ea typeface="Almarai Bold"/>
                <a:cs typeface="Almarai Bold"/>
                <a:sym typeface="Almarai Bold"/>
              </a:rPr>
              <a:t>3</a:t>
            </a:r>
            <a:r>
              <a:rPr lang="ar-EG" sz="3618" spc="-14">
                <a:solidFill>
                  <a:srgbClr val="095277"/>
                </a:solidFill>
                <a:latin typeface="Almarai Bold"/>
                <a:ea typeface="Almarai Bold"/>
                <a:cs typeface="Almarai Bold"/>
                <a:sym typeface="Almarai Bold"/>
                <a:rtl/>
              </a:rPr>
              <a:t>. ابتكار العمليات </a:t>
            </a:r>
          </a:p>
          <a:p>
            <a:pPr algn="ctr" rtl="1">
              <a:lnSpc>
                <a:spcPts val="4645"/>
              </a:lnSpc>
            </a:pPr>
            <a:r>
              <a:rPr lang="ar-EG" sz="3618" spc="-16">
                <a:solidFill>
                  <a:srgbClr val="095277"/>
                </a:solidFill>
                <a:latin typeface="Almarai Bold"/>
                <a:ea typeface="Almarai Bold"/>
                <a:cs typeface="Almarai Bold"/>
                <a:sym typeface="Almarai Bold"/>
                <a:rtl/>
              </a:rPr>
              <a:t> </a:t>
            </a:r>
            <a:r>
              <a:rPr lang="en-US" sz="3618" spc="-16">
                <a:solidFill>
                  <a:srgbClr val="095277"/>
                </a:solidFill>
                <a:latin typeface="Almarai Bold"/>
                <a:ea typeface="Almarai Bold"/>
                <a:cs typeface="Almarai Bold"/>
                <a:sym typeface="Almarai Bold"/>
              </a:rPr>
              <a:t>Processes Innovation</a:t>
            </a:r>
          </a:p>
        </p:txBody>
      </p:sp>
      <p:sp>
        <p:nvSpPr>
          <p:cNvPr id="19" name="TextBox 19"/>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dirty="0">
                <a:solidFill>
                  <a:srgbClr val="898989"/>
                </a:solidFill>
                <a:latin typeface="+mj-lt"/>
                <a:ea typeface="Noto Naskh Arabic"/>
                <a:cs typeface="Noto Naskh Arabic"/>
                <a:sym typeface="Noto Naskh Arabic"/>
              </a:rPr>
              <a:t>edarah.net  </a:t>
            </a:r>
            <a:r>
              <a:rPr lang="ar-EG" sz="1800" spc="-8" dirty="0">
                <a:solidFill>
                  <a:srgbClr val="898989"/>
                </a:solidFill>
                <a:latin typeface="+mj-lt"/>
                <a:ea typeface="Noto Naskh Arabic"/>
                <a:cs typeface="Noto Naskh Arabic"/>
                <a:sym typeface="Noto Naskh Arabic"/>
                <a:rtl/>
              </a:rPr>
              <a:t>الابتكار - الشميمري</a:t>
            </a:r>
            <a:r>
              <a:rPr lang="en-US" sz="1800" spc="-8" dirty="0">
                <a:solidFill>
                  <a:srgbClr val="898989"/>
                </a:solidFill>
                <a:latin typeface="+mj-lt"/>
                <a:ea typeface="Noto Naskh Arabic"/>
                <a:cs typeface="Noto Naskh Arabic"/>
                <a:sym typeface="Noto Naskh Arabic"/>
              </a:rPr>
              <a:t> </a:t>
            </a:r>
          </a:p>
        </p:txBody>
      </p:sp>
      <p:sp>
        <p:nvSpPr>
          <p:cNvPr id="20" name="TextBox 20"/>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7</a:t>
            </a:r>
          </a:p>
        </p:txBody>
      </p:sp>
      <p:sp>
        <p:nvSpPr>
          <p:cNvPr id="21" name="TextBox 21"/>
          <p:cNvSpPr txBox="1"/>
          <p:nvPr/>
        </p:nvSpPr>
        <p:spPr>
          <a:xfrm>
            <a:off x="4682489" y="3083493"/>
            <a:ext cx="12057160" cy="511584"/>
          </a:xfrm>
          <a:prstGeom prst="rect">
            <a:avLst/>
          </a:prstGeom>
        </p:spPr>
        <p:txBody>
          <a:bodyPr lIns="0" tIns="0" rIns="0" bIns="0" rtlCol="0" anchor="t">
            <a:spAutoFit/>
          </a:bodyPr>
          <a:lstStyle/>
          <a:p>
            <a:pPr marL="578493" lvl="1" indent="-289247" algn="r" rtl="1">
              <a:lnSpc>
                <a:spcPts val="4287"/>
              </a:lnSpc>
              <a:buFont typeface="Arial"/>
              <a:buChar char="•"/>
            </a:pPr>
            <a:r>
              <a:rPr lang="ar-EG" sz="2679">
                <a:solidFill>
                  <a:srgbClr val="000000"/>
                </a:solidFill>
                <a:latin typeface="Almarai Bold"/>
                <a:ea typeface="Almarai Bold"/>
                <a:cs typeface="Almarai Bold"/>
                <a:sym typeface="Almarai Bold"/>
                <a:rtl/>
              </a:rPr>
              <a:t>تنفيذ طرق إنتاج أو توصيل جديدة لتحسين الكفاءة. </a:t>
            </a:r>
          </a:p>
        </p:txBody>
      </p:sp>
      <p:sp>
        <p:nvSpPr>
          <p:cNvPr id="22" name="TextBox 22"/>
          <p:cNvSpPr txBox="1"/>
          <p:nvPr/>
        </p:nvSpPr>
        <p:spPr>
          <a:xfrm>
            <a:off x="13545761" y="2283413"/>
            <a:ext cx="3193888"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ابتكار العمليات</a:t>
            </a:r>
          </a:p>
        </p:txBody>
      </p:sp>
      <p:sp>
        <p:nvSpPr>
          <p:cNvPr id="23" name="TextBox 23"/>
          <p:cNvSpPr txBox="1"/>
          <p:nvPr/>
        </p:nvSpPr>
        <p:spPr>
          <a:xfrm>
            <a:off x="13545761" y="4163764"/>
            <a:ext cx="3193888"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مجالات الابتكار</a:t>
            </a:r>
          </a:p>
        </p:txBody>
      </p:sp>
      <p:sp>
        <p:nvSpPr>
          <p:cNvPr id="24" name="TextBox 24"/>
          <p:cNvSpPr txBox="1"/>
          <p:nvPr/>
        </p:nvSpPr>
        <p:spPr>
          <a:xfrm>
            <a:off x="5877818" y="7359608"/>
            <a:ext cx="10272692" cy="1482725"/>
          </a:xfrm>
          <a:prstGeom prst="rect">
            <a:avLst/>
          </a:prstGeom>
        </p:spPr>
        <p:txBody>
          <a:bodyPr lIns="0" tIns="0" rIns="0" bIns="0" rtlCol="0" anchor="t">
            <a:spAutoFit/>
          </a:bodyPr>
          <a:lstStyle/>
          <a:p>
            <a:pPr algn="r" rtl="1">
              <a:lnSpc>
                <a:spcPts val="3999"/>
              </a:lnSpc>
            </a:pPr>
            <a:r>
              <a:rPr lang="ar-EG" sz="2499">
                <a:solidFill>
                  <a:srgbClr val="000000"/>
                </a:solidFill>
                <a:latin typeface="Almarai Bold"/>
                <a:ea typeface="Almarai Bold"/>
                <a:cs typeface="Almarai Bold"/>
                <a:sym typeface="Almarai Bold"/>
                <a:rtl/>
              </a:rPr>
              <a:t>ومن أمثلة ابتكار العملية طلب إعادة الشراء الآلي لمتاجر البيع بالتجزئة. حيث يستطيع النظام مباشرة معرفة المتبقي من المخزون وعدد المعروض والنقطة التي يجب عندها إعادة الشراء وإرسال الطلب للمورد بشكل آلي. </a:t>
            </a:r>
          </a:p>
        </p:txBody>
      </p:sp>
      <p:sp>
        <p:nvSpPr>
          <p:cNvPr id="25" name="TextBox 25"/>
          <p:cNvSpPr txBox="1"/>
          <p:nvPr/>
        </p:nvSpPr>
        <p:spPr>
          <a:xfrm>
            <a:off x="3085545" y="5060691"/>
            <a:ext cx="3193888" cy="1211580"/>
          </a:xfrm>
          <a:prstGeom prst="rect">
            <a:avLst/>
          </a:prstGeom>
        </p:spPr>
        <p:txBody>
          <a:bodyPr lIns="0" tIns="0" rIns="0" bIns="0" rtlCol="0" anchor="t">
            <a:spAutoFit/>
          </a:bodyPr>
          <a:lstStyle/>
          <a:p>
            <a:pPr algn="ctr" rtl="1">
              <a:lnSpc>
                <a:spcPts val="4800"/>
              </a:lnSpc>
            </a:pPr>
            <a:r>
              <a:rPr lang="ar-EG" sz="3200">
                <a:solidFill>
                  <a:srgbClr val="000000"/>
                </a:solidFill>
                <a:latin typeface="Almarai Bold"/>
                <a:ea typeface="Almarai Bold"/>
                <a:cs typeface="Almarai Bold"/>
                <a:sym typeface="Almarai Bold"/>
                <a:rtl/>
              </a:rPr>
              <a:t>ابتكار </a:t>
            </a:r>
          </a:p>
          <a:p>
            <a:pPr algn="ctr" rtl="1">
              <a:lnSpc>
                <a:spcPts val="4800"/>
              </a:lnSpc>
            </a:pPr>
            <a:r>
              <a:rPr lang="ar-EG" sz="3200">
                <a:solidFill>
                  <a:srgbClr val="000000"/>
                </a:solidFill>
                <a:latin typeface="Almarai Bold"/>
                <a:ea typeface="Almarai Bold"/>
                <a:cs typeface="Almarai Bold"/>
                <a:sym typeface="Almarai Bold"/>
                <a:rtl/>
              </a:rPr>
              <a:t>العمليات</a:t>
            </a:r>
          </a:p>
        </p:txBody>
      </p:sp>
      <p:sp>
        <p:nvSpPr>
          <p:cNvPr id="26" name="TextBox 26"/>
          <p:cNvSpPr txBox="1"/>
          <p:nvPr/>
        </p:nvSpPr>
        <p:spPr>
          <a:xfrm>
            <a:off x="1222396" y="3801486"/>
            <a:ext cx="2346246" cy="611505"/>
          </a:xfrm>
          <a:prstGeom prst="rect">
            <a:avLst/>
          </a:prstGeom>
        </p:spPr>
        <p:txBody>
          <a:bodyPr lIns="0" tIns="0" rIns="0" bIns="0" rtlCol="0" anchor="t">
            <a:spAutoFit/>
          </a:bodyPr>
          <a:lstStyle/>
          <a:p>
            <a:pPr algn="ctr" rtl="1">
              <a:lnSpc>
                <a:spcPts val="4800"/>
              </a:lnSpc>
            </a:pPr>
            <a:r>
              <a:rPr lang="ar-EG" sz="3200">
                <a:solidFill>
                  <a:srgbClr val="000000"/>
                </a:solidFill>
                <a:latin typeface="Almarai Bold"/>
                <a:ea typeface="Almarai Bold"/>
                <a:cs typeface="Almarai Bold"/>
                <a:sym typeface="Almarai Bold"/>
                <a:rtl/>
              </a:rPr>
              <a:t>الإنتاج</a:t>
            </a:r>
          </a:p>
        </p:txBody>
      </p:sp>
      <p:sp>
        <p:nvSpPr>
          <p:cNvPr id="27" name="TextBox 27"/>
          <p:cNvSpPr txBox="1"/>
          <p:nvPr/>
        </p:nvSpPr>
        <p:spPr>
          <a:xfrm>
            <a:off x="1329606" y="6929496"/>
            <a:ext cx="1801160" cy="611505"/>
          </a:xfrm>
          <a:prstGeom prst="rect">
            <a:avLst/>
          </a:prstGeom>
        </p:spPr>
        <p:txBody>
          <a:bodyPr lIns="0" tIns="0" rIns="0" bIns="0" rtlCol="0" anchor="t">
            <a:spAutoFit/>
          </a:bodyPr>
          <a:lstStyle/>
          <a:p>
            <a:pPr algn="ctr" rtl="1">
              <a:lnSpc>
                <a:spcPts val="4800"/>
              </a:lnSpc>
            </a:pPr>
            <a:r>
              <a:rPr lang="ar-EG" sz="3200">
                <a:solidFill>
                  <a:srgbClr val="000000"/>
                </a:solidFill>
                <a:latin typeface="Almarai Bold"/>
                <a:ea typeface="Almarai Bold"/>
                <a:cs typeface="Almarai Bold"/>
                <a:sym typeface="Almarai Bold"/>
                <a:rtl/>
              </a:rPr>
              <a:t>الدعم</a:t>
            </a:r>
          </a:p>
        </p:txBody>
      </p:sp>
      <p:sp>
        <p:nvSpPr>
          <p:cNvPr id="28" name="TextBox 28"/>
          <p:cNvSpPr txBox="1"/>
          <p:nvPr/>
        </p:nvSpPr>
        <p:spPr>
          <a:xfrm>
            <a:off x="471209" y="5361033"/>
            <a:ext cx="1971935" cy="611505"/>
          </a:xfrm>
          <a:prstGeom prst="rect">
            <a:avLst/>
          </a:prstGeom>
        </p:spPr>
        <p:txBody>
          <a:bodyPr lIns="0" tIns="0" rIns="0" bIns="0" rtlCol="0" anchor="t">
            <a:spAutoFit/>
          </a:bodyPr>
          <a:lstStyle/>
          <a:p>
            <a:pPr algn="ctr" rtl="1">
              <a:lnSpc>
                <a:spcPts val="4800"/>
              </a:lnSpc>
            </a:pPr>
            <a:r>
              <a:rPr lang="ar-EG" sz="3200">
                <a:solidFill>
                  <a:srgbClr val="000000"/>
                </a:solidFill>
                <a:latin typeface="Almarai Bold"/>
                <a:ea typeface="Almarai Bold"/>
                <a:cs typeface="Almarai Bold"/>
                <a:sym typeface="Almarai Bold"/>
                <a:rtl/>
              </a:rPr>
              <a:t>التسليم</a:t>
            </a:r>
          </a:p>
        </p:txBody>
      </p:sp>
      <p:sp>
        <p:nvSpPr>
          <p:cNvPr id="29" name="TextBox 29"/>
          <p:cNvSpPr txBox="1"/>
          <p:nvPr/>
        </p:nvSpPr>
        <p:spPr>
          <a:xfrm>
            <a:off x="2099687" y="3801486"/>
            <a:ext cx="2346246" cy="611505"/>
          </a:xfrm>
          <a:prstGeom prst="rect">
            <a:avLst/>
          </a:prstGeom>
        </p:spPr>
        <p:txBody>
          <a:bodyPr lIns="0" tIns="0" rIns="0" bIns="0" rtlCol="0" anchor="t">
            <a:spAutoFit/>
          </a:bodyPr>
          <a:lstStyle/>
          <a:p>
            <a:pPr algn="ctr">
              <a:lnSpc>
                <a:spcPts val="4800"/>
              </a:lnSpc>
            </a:pPr>
            <a:r>
              <a:rPr lang="en-US" sz="3200">
                <a:solidFill>
                  <a:srgbClr val="000000"/>
                </a:solidFill>
                <a:latin typeface="Almarai Bold"/>
                <a:ea typeface="Almarai Bold"/>
                <a:cs typeface="Almarai Bold"/>
                <a:sym typeface="Almarai Bold"/>
              </a:rPr>
              <a:t>1</a:t>
            </a:r>
          </a:p>
        </p:txBody>
      </p:sp>
      <p:sp>
        <p:nvSpPr>
          <p:cNvPr id="30" name="TextBox 30"/>
          <p:cNvSpPr txBox="1"/>
          <p:nvPr/>
        </p:nvSpPr>
        <p:spPr>
          <a:xfrm>
            <a:off x="1329606" y="5433957"/>
            <a:ext cx="2346246" cy="611505"/>
          </a:xfrm>
          <a:prstGeom prst="rect">
            <a:avLst/>
          </a:prstGeom>
        </p:spPr>
        <p:txBody>
          <a:bodyPr lIns="0" tIns="0" rIns="0" bIns="0" rtlCol="0" anchor="t">
            <a:spAutoFit/>
          </a:bodyPr>
          <a:lstStyle/>
          <a:p>
            <a:pPr algn="ctr">
              <a:lnSpc>
                <a:spcPts val="4800"/>
              </a:lnSpc>
            </a:pPr>
            <a:r>
              <a:rPr lang="en-US" sz="3200">
                <a:solidFill>
                  <a:srgbClr val="000000"/>
                </a:solidFill>
                <a:latin typeface="Almarai Bold"/>
                <a:ea typeface="Almarai Bold"/>
                <a:cs typeface="Almarai Bold"/>
                <a:sym typeface="Almarai Bold"/>
              </a:rPr>
              <a:t>2</a:t>
            </a:r>
          </a:p>
        </p:txBody>
      </p:sp>
      <p:sp>
        <p:nvSpPr>
          <p:cNvPr id="31" name="TextBox 31"/>
          <p:cNvSpPr txBox="1"/>
          <p:nvPr/>
        </p:nvSpPr>
        <p:spPr>
          <a:xfrm>
            <a:off x="2099687" y="6929496"/>
            <a:ext cx="2346246" cy="611505"/>
          </a:xfrm>
          <a:prstGeom prst="rect">
            <a:avLst/>
          </a:prstGeom>
        </p:spPr>
        <p:txBody>
          <a:bodyPr lIns="0" tIns="0" rIns="0" bIns="0" rtlCol="0" anchor="t">
            <a:spAutoFit/>
          </a:bodyPr>
          <a:lstStyle/>
          <a:p>
            <a:pPr algn="ctr">
              <a:lnSpc>
                <a:spcPts val="4800"/>
              </a:lnSpc>
            </a:pPr>
            <a:r>
              <a:rPr lang="en-US" sz="3200">
                <a:solidFill>
                  <a:srgbClr val="000000"/>
                </a:solidFill>
                <a:latin typeface="Almarai Bold"/>
                <a:ea typeface="Almarai Bold"/>
                <a:cs typeface="Almarai Bold"/>
                <a:sym typeface="Almarai Bold"/>
              </a:rPr>
              <a:t>3</a:t>
            </a:r>
          </a:p>
        </p:txBody>
      </p:sp>
      <p:sp>
        <p:nvSpPr>
          <p:cNvPr id="32" name="Freeform 32"/>
          <p:cNvSpPr/>
          <p:nvPr/>
        </p:nvSpPr>
        <p:spPr>
          <a:xfrm>
            <a:off x="-257469" y="-143576"/>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D3E4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11515774" y="2632778"/>
            <a:ext cx="6772226" cy="3559595"/>
          </a:xfrm>
          <a:custGeom>
            <a:avLst/>
            <a:gdLst/>
            <a:ahLst/>
            <a:cxnLst/>
            <a:rect l="l" t="t" r="r" b="b"/>
            <a:pathLst>
              <a:path w="6772226" h="3559595">
                <a:moveTo>
                  <a:pt x="0" y="0"/>
                </a:moveTo>
                <a:lnTo>
                  <a:pt x="6772226" y="0"/>
                </a:lnTo>
                <a:lnTo>
                  <a:pt x="6772226" y="3559596"/>
                </a:lnTo>
                <a:lnTo>
                  <a:pt x="0" y="3559596"/>
                </a:lnTo>
                <a:lnTo>
                  <a:pt x="0" y="0"/>
                </a:lnTo>
                <a:close/>
              </a:path>
            </a:pathLst>
          </a:custGeom>
          <a:blipFill>
            <a:blip r:embed="rId2"/>
            <a:stretch>
              <a:fillRect b="-36"/>
            </a:stretch>
          </a:blipFill>
        </p:spPr>
        <p:txBody>
          <a:bodyPr/>
          <a:lstStyle/>
          <a:p>
            <a:endParaRPr lang="en-US"/>
          </a:p>
        </p:txBody>
      </p:sp>
      <p:grpSp>
        <p:nvGrpSpPr>
          <p:cNvPr id="3" name="Group 3"/>
          <p:cNvGrpSpPr/>
          <p:nvPr/>
        </p:nvGrpSpPr>
        <p:grpSpPr>
          <a:xfrm>
            <a:off x="1028700" y="3135036"/>
            <a:ext cx="9458802" cy="1333322"/>
            <a:chOff x="0" y="0"/>
            <a:chExt cx="2491207" cy="351163"/>
          </a:xfrm>
        </p:grpSpPr>
        <p:sp>
          <p:nvSpPr>
            <p:cNvPr id="4" name="Freeform 4"/>
            <p:cNvSpPr/>
            <p:nvPr/>
          </p:nvSpPr>
          <p:spPr>
            <a:xfrm>
              <a:off x="0" y="0"/>
              <a:ext cx="2491207" cy="351163"/>
            </a:xfrm>
            <a:custGeom>
              <a:avLst/>
              <a:gdLst/>
              <a:ahLst/>
              <a:cxnLst/>
              <a:rect l="l" t="t" r="r" b="b"/>
              <a:pathLst>
                <a:path w="2491207" h="351163">
                  <a:moveTo>
                    <a:pt x="9003" y="0"/>
                  </a:moveTo>
                  <a:lnTo>
                    <a:pt x="2482204" y="0"/>
                  </a:lnTo>
                  <a:cubicBezTo>
                    <a:pt x="2484592" y="0"/>
                    <a:pt x="2486882" y="949"/>
                    <a:pt x="2488570" y="2637"/>
                  </a:cubicBezTo>
                  <a:cubicBezTo>
                    <a:pt x="2490259" y="4325"/>
                    <a:pt x="2491207" y="6616"/>
                    <a:pt x="2491207" y="9003"/>
                  </a:cubicBezTo>
                  <a:lnTo>
                    <a:pt x="2491207" y="342160"/>
                  </a:lnTo>
                  <a:cubicBezTo>
                    <a:pt x="2491207" y="347132"/>
                    <a:pt x="2487176" y="351163"/>
                    <a:pt x="2482204" y="351163"/>
                  </a:cubicBezTo>
                  <a:lnTo>
                    <a:pt x="9003" y="351163"/>
                  </a:lnTo>
                  <a:cubicBezTo>
                    <a:pt x="4031" y="351163"/>
                    <a:pt x="0" y="347132"/>
                    <a:pt x="0" y="342160"/>
                  </a:cubicBezTo>
                  <a:lnTo>
                    <a:pt x="0" y="9003"/>
                  </a:lnTo>
                  <a:cubicBezTo>
                    <a:pt x="0" y="4031"/>
                    <a:pt x="4031" y="0"/>
                    <a:pt x="9003" y="0"/>
                  </a:cubicBezTo>
                  <a:close/>
                </a:path>
              </a:pathLst>
            </a:custGeom>
            <a:solidFill>
              <a:srgbClr val="E7F0F7"/>
            </a:solidFill>
            <a:ln w="28575" cap="sq">
              <a:solidFill>
                <a:srgbClr val="83CBEB"/>
              </a:solidFill>
              <a:prstDash val="lgDash"/>
              <a:miter/>
            </a:ln>
          </p:spPr>
          <p:txBody>
            <a:bodyPr/>
            <a:lstStyle/>
            <a:p>
              <a:endParaRPr lang="en-US"/>
            </a:p>
          </p:txBody>
        </p:sp>
        <p:sp>
          <p:nvSpPr>
            <p:cNvPr id="5" name="TextBox 5"/>
            <p:cNvSpPr txBox="1"/>
            <p:nvPr/>
          </p:nvSpPr>
          <p:spPr>
            <a:xfrm>
              <a:off x="0" y="0"/>
              <a:ext cx="2491207" cy="351163"/>
            </a:xfrm>
            <a:prstGeom prst="rect">
              <a:avLst/>
            </a:prstGeom>
          </p:spPr>
          <p:txBody>
            <a:bodyPr lIns="50800" tIns="50800" rIns="50800" bIns="50800" rtlCol="0" anchor="ctr"/>
            <a:lstStyle/>
            <a:p>
              <a:pPr algn="ctr">
                <a:lnSpc>
                  <a:spcPts val="2160"/>
                </a:lnSpc>
              </a:pPr>
              <a:endParaRPr/>
            </a:p>
          </p:txBody>
        </p:sp>
      </p:grpSp>
      <p:grpSp>
        <p:nvGrpSpPr>
          <p:cNvPr id="6" name="Group 6"/>
          <p:cNvGrpSpPr/>
          <p:nvPr/>
        </p:nvGrpSpPr>
        <p:grpSpPr>
          <a:xfrm>
            <a:off x="1028700" y="6852931"/>
            <a:ext cx="9515952" cy="747775"/>
            <a:chOff x="0" y="0"/>
            <a:chExt cx="2506259" cy="196945"/>
          </a:xfrm>
        </p:grpSpPr>
        <p:sp>
          <p:nvSpPr>
            <p:cNvPr id="7" name="Freeform 7"/>
            <p:cNvSpPr/>
            <p:nvPr/>
          </p:nvSpPr>
          <p:spPr>
            <a:xfrm>
              <a:off x="0" y="0"/>
              <a:ext cx="2506259" cy="196945"/>
            </a:xfrm>
            <a:custGeom>
              <a:avLst/>
              <a:gdLst/>
              <a:ahLst/>
              <a:cxnLst/>
              <a:rect l="l" t="t" r="r" b="b"/>
              <a:pathLst>
                <a:path w="2506259" h="196945">
                  <a:moveTo>
                    <a:pt x="8949" y="0"/>
                  </a:moveTo>
                  <a:lnTo>
                    <a:pt x="2497310" y="0"/>
                  </a:lnTo>
                  <a:cubicBezTo>
                    <a:pt x="2499683" y="0"/>
                    <a:pt x="2501959" y="943"/>
                    <a:pt x="2503638" y="2621"/>
                  </a:cubicBezTo>
                  <a:cubicBezTo>
                    <a:pt x="2505316" y="4300"/>
                    <a:pt x="2506259" y="6576"/>
                    <a:pt x="2506259" y="8949"/>
                  </a:cubicBezTo>
                  <a:lnTo>
                    <a:pt x="2506259" y="187996"/>
                  </a:lnTo>
                  <a:cubicBezTo>
                    <a:pt x="2506259" y="192938"/>
                    <a:pt x="2502252" y="196945"/>
                    <a:pt x="2497310" y="196945"/>
                  </a:cubicBezTo>
                  <a:lnTo>
                    <a:pt x="8949" y="196945"/>
                  </a:lnTo>
                  <a:cubicBezTo>
                    <a:pt x="6576" y="196945"/>
                    <a:pt x="4300" y="196002"/>
                    <a:pt x="2621" y="194324"/>
                  </a:cubicBezTo>
                  <a:cubicBezTo>
                    <a:pt x="943" y="192645"/>
                    <a:pt x="0" y="190369"/>
                    <a:pt x="0" y="187996"/>
                  </a:cubicBezTo>
                  <a:lnTo>
                    <a:pt x="0" y="8949"/>
                  </a:lnTo>
                  <a:cubicBezTo>
                    <a:pt x="0" y="6576"/>
                    <a:pt x="943" y="4300"/>
                    <a:pt x="2621" y="2621"/>
                  </a:cubicBezTo>
                  <a:cubicBezTo>
                    <a:pt x="4300" y="943"/>
                    <a:pt x="6576" y="0"/>
                    <a:pt x="8949" y="0"/>
                  </a:cubicBezTo>
                  <a:close/>
                </a:path>
              </a:pathLst>
            </a:custGeom>
            <a:solidFill>
              <a:srgbClr val="E7F0F7"/>
            </a:solidFill>
            <a:ln w="28575" cap="sq">
              <a:solidFill>
                <a:srgbClr val="83CBEB"/>
              </a:solidFill>
              <a:prstDash val="lgDash"/>
              <a:miter/>
            </a:ln>
          </p:spPr>
          <p:txBody>
            <a:bodyPr/>
            <a:lstStyle/>
            <a:p>
              <a:endParaRPr lang="en-US"/>
            </a:p>
          </p:txBody>
        </p:sp>
        <p:sp>
          <p:nvSpPr>
            <p:cNvPr id="8" name="TextBox 8"/>
            <p:cNvSpPr txBox="1"/>
            <p:nvPr/>
          </p:nvSpPr>
          <p:spPr>
            <a:xfrm>
              <a:off x="0" y="0"/>
              <a:ext cx="2506259" cy="196945"/>
            </a:xfrm>
            <a:prstGeom prst="rect">
              <a:avLst/>
            </a:prstGeom>
          </p:spPr>
          <p:txBody>
            <a:bodyPr lIns="50800" tIns="50800" rIns="50800" bIns="50800" rtlCol="0" anchor="ctr"/>
            <a:lstStyle/>
            <a:p>
              <a:pPr algn="ctr">
                <a:lnSpc>
                  <a:spcPts val="2160"/>
                </a:lnSpc>
              </a:pPr>
              <a:endParaRPr/>
            </a:p>
          </p:txBody>
        </p:sp>
      </p:grpSp>
      <p:grpSp>
        <p:nvGrpSpPr>
          <p:cNvPr id="9" name="Group 9"/>
          <p:cNvGrpSpPr/>
          <p:nvPr/>
        </p:nvGrpSpPr>
        <p:grpSpPr>
          <a:xfrm>
            <a:off x="1028700" y="5356088"/>
            <a:ext cx="9515952" cy="723413"/>
            <a:chOff x="0" y="0"/>
            <a:chExt cx="2506259" cy="190529"/>
          </a:xfrm>
        </p:grpSpPr>
        <p:sp>
          <p:nvSpPr>
            <p:cNvPr id="10" name="Freeform 10"/>
            <p:cNvSpPr/>
            <p:nvPr/>
          </p:nvSpPr>
          <p:spPr>
            <a:xfrm>
              <a:off x="0" y="0"/>
              <a:ext cx="2506259" cy="190529"/>
            </a:xfrm>
            <a:custGeom>
              <a:avLst/>
              <a:gdLst/>
              <a:ahLst/>
              <a:cxnLst/>
              <a:rect l="l" t="t" r="r" b="b"/>
              <a:pathLst>
                <a:path w="2506259" h="190529">
                  <a:moveTo>
                    <a:pt x="8949" y="0"/>
                  </a:moveTo>
                  <a:lnTo>
                    <a:pt x="2497310" y="0"/>
                  </a:lnTo>
                  <a:cubicBezTo>
                    <a:pt x="2499683" y="0"/>
                    <a:pt x="2501959" y="943"/>
                    <a:pt x="2503638" y="2621"/>
                  </a:cubicBezTo>
                  <a:cubicBezTo>
                    <a:pt x="2505316" y="4300"/>
                    <a:pt x="2506259" y="6576"/>
                    <a:pt x="2506259" y="8949"/>
                  </a:cubicBezTo>
                  <a:lnTo>
                    <a:pt x="2506259" y="181579"/>
                  </a:lnTo>
                  <a:cubicBezTo>
                    <a:pt x="2506259" y="183953"/>
                    <a:pt x="2505316" y="186229"/>
                    <a:pt x="2503638" y="187907"/>
                  </a:cubicBezTo>
                  <a:cubicBezTo>
                    <a:pt x="2501959" y="189586"/>
                    <a:pt x="2499683" y="190529"/>
                    <a:pt x="2497310" y="190529"/>
                  </a:cubicBezTo>
                  <a:lnTo>
                    <a:pt x="8949" y="190529"/>
                  </a:lnTo>
                  <a:cubicBezTo>
                    <a:pt x="6576" y="190529"/>
                    <a:pt x="4300" y="189586"/>
                    <a:pt x="2621" y="187907"/>
                  </a:cubicBezTo>
                  <a:cubicBezTo>
                    <a:pt x="943" y="186229"/>
                    <a:pt x="0" y="183953"/>
                    <a:pt x="0" y="181579"/>
                  </a:cubicBezTo>
                  <a:lnTo>
                    <a:pt x="0" y="8949"/>
                  </a:lnTo>
                  <a:cubicBezTo>
                    <a:pt x="0" y="6576"/>
                    <a:pt x="943" y="4300"/>
                    <a:pt x="2621" y="2621"/>
                  </a:cubicBezTo>
                  <a:cubicBezTo>
                    <a:pt x="4300" y="943"/>
                    <a:pt x="6576" y="0"/>
                    <a:pt x="8949" y="0"/>
                  </a:cubicBezTo>
                  <a:close/>
                </a:path>
              </a:pathLst>
            </a:custGeom>
            <a:solidFill>
              <a:srgbClr val="E7F0F7"/>
            </a:solidFill>
            <a:ln w="28575" cap="sq">
              <a:solidFill>
                <a:srgbClr val="83CBEB"/>
              </a:solidFill>
              <a:prstDash val="lgDash"/>
              <a:miter/>
            </a:ln>
          </p:spPr>
          <p:txBody>
            <a:bodyPr/>
            <a:lstStyle/>
            <a:p>
              <a:endParaRPr lang="en-US"/>
            </a:p>
          </p:txBody>
        </p:sp>
        <p:sp>
          <p:nvSpPr>
            <p:cNvPr id="11" name="TextBox 11"/>
            <p:cNvSpPr txBox="1"/>
            <p:nvPr/>
          </p:nvSpPr>
          <p:spPr>
            <a:xfrm>
              <a:off x="0" y="0"/>
              <a:ext cx="2506259" cy="190529"/>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880801" y="7939796"/>
            <a:ext cx="10634973" cy="1198852"/>
          </a:xfrm>
          <a:custGeom>
            <a:avLst/>
            <a:gdLst/>
            <a:ahLst/>
            <a:cxnLst/>
            <a:rect l="l" t="t" r="r" b="b"/>
            <a:pathLst>
              <a:path w="10634973" h="1198852">
                <a:moveTo>
                  <a:pt x="0" y="0"/>
                </a:moveTo>
                <a:lnTo>
                  <a:pt x="10634973" y="0"/>
                </a:lnTo>
                <a:lnTo>
                  <a:pt x="10634973" y="1198851"/>
                </a:lnTo>
                <a:lnTo>
                  <a:pt x="0" y="11988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3" name="Group 13"/>
          <p:cNvGrpSpPr/>
          <p:nvPr/>
        </p:nvGrpSpPr>
        <p:grpSpPr>
          <a:xfrm>
            <a:off x="9922412" y="8033174"/>
            <a:ext cx="2216248" cy="613884"/>
            <a:chOff x="0" y="0"/>
            <a:chExt cx="583703" cy="161681"/>
          </a:xfrm>
        </p:grpSpPr>
        <p:sp>
          <p:nvSpPr>
            <p:cNvPr id="14" name="Freeform 14"/>
            <p:cNvSpPr/>
            <p:nvPr/>
          </p:nvSpPr>
          <p:spPr>
            <a:xfrm>
              <a:off x="0" y="0"/>
              <a:ext cx="583703" cy="161681"/>
            </a:xfrm>
            <a:custGeom>
              <a:avLst/>
              <a:gdLst/>
              <a:ahLst/>
              <a:cxnLst/>
              <a:rect l="l" t="t" r="r" b="b"/>
              <a:pathLst>
                <a:path w="583703" h="161681">
                  <a:moveTo>
                    <a:pt x="34933" y="0"/>
                  </a:moveTo>
                  <a:lnTo>
                    <a:pt x="548771" y="0"/>
                  </a:lnTo>
                  <a:cubicBezTo>
                    <a:pt x="568063" y="0"/>
                    <a:pt x="583703" y="15640"/>
                    <a:pt x="583703" y="34933"/>
                  </a:cubicBezTo>
                  <a:lnTo>
                    <a:pt x="583703" y="126749"/>
                  </a:lnTo>
                  <a:cubicBezTo>
                    <a:pt x="583703" y="136013"/>
                    <a:pt x="580023" y="144899"/>
                    <a:pt x="573472" y="151450"/>
                  </a:cubicBezTo>
                  <a:cubicBezTo>
                    <a:pt x="566920" y="158001"/>
                    <a:pt x="558035" y="161681"/>
                    <a:pt x="548771" y="161681"/>
                  </a:cubicBezTo>
                  <a:lnTo>
                    <a:pt x="34933" y="161681"/>
                  </a:lnTo>
                  <a:cubicBezTo>
                    <a:pt x="25668" y="161681"/>
                    <a:pt x="16783" y="158001"/>
                    <a:pt x="10232" y="151450"/>
                  </a:cubicBezTo>
                  <a:cubicBezTo>
                    <a:pt x="3680" y="144899"/>
                    <a:pt x="0" y="136013"/>
                    <a:pt x="0" y="126749"/>
                  </a:cubicBezTo>
                  <a:lnTo>
                    <a:pt x="0" y="34933"/>
                  </a:lnTo>
                  <a:cubicBezTo>
                    <a:pt x="0" y="25668"/>
                    <a:pt x="3680" y="16783"/>
                    <a:pt x="10232" y="10232"/>
                  </a:cubicBezTo>
                  <a:cubicBezTo>
                    <a:pt x="16783" y="3680"/>
                    <a:pt x="25668" y="0"/>
                    <a:pt x="34933" y="0"/>
                  </a:cubicBezTo>
                  <a:close/>
                </a:path>
              </a:pathLst>
            </a:custGeom>
            <a:solidFill>
              <a:srgbClr val="FFDE59"/>
            </a:solidFill>
          </p:spPr>
          <p:txBody>
            <a:bodyPr/>
            <a:lstStyle/>
            <a:p>
              <a:endParaRPr lang="en-US"/>
            </a:p>
          </p:txBody>
        </p:sp>
        <p:sp>
          <p:nvSpPr>
            <p:cNvPr id="15" name="TextBox 15"/>
            <p:cNvSpPr txBox="1"/>
            <p:nvPr/>
          </p:nvSpPr>
          <p:spPr>
            <a:xfrm>
              <a:off x="0" y="0"/>
              <a:ext cx="583703" cy="161681"/>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a:off x="11598600" y="7408983"/>
            <a:ext cx="759810" cy="869596"/>
          </a:xfrm>
          <a:custGeom>
            <a:avLst/>
            <a:gdLst/>
            <a:ahLst/>
            <a:cxnLst/>
            <a:rect l="l" t="t" r="r" b="b"/>
            <a:pathLst>
              <a:path w="759810" h="869596">
                <a:moveTo>
                  <a:pt x="0" y="0"/>
                </a:moveTo>
                <a:lnTo>
                  <a:pt x="759810" y="0"/>
                </a:lnTo>
                <a:lnTo>
                  <a:pt x="759810" y="869596"/>
                </a:lnTo>
                <a:lnTo>
                  <a:pt x="0" y="869596"/>
                </a:lnTo>
                <a:lnTo>
                  <a:pt x="0" y="0"/>
                </a:lnTo>
                <a:close/>
              </a:path>
            </a:pathLst>
          </a:custGeom>
          <a:blipFill>
            <a:blip r:embed="rId5"/>
            <a:stretch>
              <a:fillRect/>
            </a:stretch>
          </a:blipFill>
        </p:spPr>
        <p:txBody>
          <a:bodyPr/>
          <a:lstStyle/>
          <a:p>
            <a:endParaRPr lang="en-US"/>
          </a:p>
        </p:txBody>
      </p:sp>
      <p:sp>
        <p:nvSpPr>
          <p:cNvPr id="17" name="Freeform 17"/>
          <p:cNvSpPr/>
          <p:nvPr/>
        </p:nvSpPr>
        <p:spPr>
          <a:xfrm>
            <a:off x="12645011" y="6514031"/>
            <a:ext cx="4656578" cy="2624617"/>
          </a:xfrm>
          <a:custGeom>
            <a:avLst/>
            <a:gdLst/>
            <a:ahLst/>
            <a:cxnLst/>
            <a:rect l="l" t="t" r="r" b="b"/>
            <a:pathLst>
              <a:path w="4656578" h="2624617">
                <a:moveTo>
                  <a:pt x="0" y="0"/>
                </a:moveTo>
                <a:lnTo>
                  <a:pt x="4656578" y="0"/>
                </a:lnTo>
                <a:lnTo>
                  <a:pt x="4656578" y="2624616"/>
                </a:lnTo>
                <a:lnTo>
                  <a:pt x="0" y="26246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423601" y="7993027"/>
            <a:ext cx="9663852" cy="977900"/>
          </a:xfrm>
          <a:prstGeom prst="rect">
            <a:avLst/>
          </a:prstGeom>
        </p:spPr>
        <p:txBody>
          <a:bodyPr lIns="0" tIns="0" rIns="0" bIns="0" rtlCol="0" anchor="t">
            <a:spAutoFit/>
          </a:bodyPr>
          <a:lstStyle/>
          <a:p>
            <a:pPr marL="539749" lvl="1" indent="-269875" algn="r" rtl="1">
              <a:lnSpc>
                <a:spcPts val="3999"/>
              </a:lnSpc>
              <a:buFont typeface="Arial"/>
              <a:buChar char="•"/>
            </a:pPr>
            <a:r>
              <a:rPr lang="ar-EG" sz="2499">
                <a:solidFill>
                  <a:srgbClr val="000000"/>
                </a:solidFill>
                <a:latin typeface="Almarai Bold"/>
                <a:ea typeface="Almarai Bold"/>
                <a:cs typeface="Almarai Bold"/>
                <a:sym typeface="Almarai Bold"/>
                <a:rtl/>
              </a:rPr>
              <a:t>أمازون: توسعت باستخدام التقنيات الحديثة، مثل </a:t>
            </a:r>
            <a:r>
              <a:rPr lang="en-US" sz="2499">
                <a:solidFill>
                  <a:srgbClr val="000000"/>
                </a:solidFill>
                <a:latin typeface="Almarai Bold"/>
                <a:ea typeface="Almarai Bold"/>
                <a:cs typeface="Almarai Bold"/>
                <a:sym typeface="Almarai Bold"/>
              </a:rPr>
              <a:t>AWS</a:t>
            </a:r>
            <a:r>
              <a:rPr lang="ar-EG" sz="2499">
                <a:solidFill>
                  <a:srgbClr val="000000"/>
                </a:solidFill>
                <a:latin typeface="Almarai Bold"/>
                <a:ea typeface="Almarai Bold"/>
                <a:cs typeface="Almarai Bold"/>
                <a:sym typeface="Almarai Bold"/>
                <a:rtl/>
              </a:rPr>
              <a:t>.</a:t>
            </a:r>
          </a:p>
          <a:p>
            <a:pPr marL="539749" lvl="1" indent="-269875" algn="r" rtl="1">
              <a:lnSpc>
                <a:spcPts val="3999"/>
              </a:lnSpc>
              <a:buFont typeface="Arial"/>
              <a:buChar char="•"/>
            </a:pPr>
            <a:r>
              <a:rPr lang="ar-EG" sz="2499">
                <a:solidFill>
                  <a:srgbClr val="000000"/>
                </a:solidFill>
                <a:latin typeface="Almarai Bold"/>
                <a:ea typeface="Almarai Bold"/>
                <a:cs typeface="Almarai Bold"/>
                <a:sym typeface="Almarai Bold"/>
                <a:rtl/>
              </a:rPr>
              <a:t> نتفليكس : تحولت إلى بث المحتوى عبر الإنترنت بنموذج اشتراك.</a:t>
            </a:r>
          </a:p>
        </p:txBody>
      </p:sp>
      <p:sp>
        <p:nvSpPr>
          <p:cNvPr id="19" name="Freeform 19"/>
          <p:cNvSpPr/>
          <p:nvPr/>
        </p:nvSpPr>
        <p:spPr>
          <a:xfrm flipH="1">
            <a:off x="9878753" y="84761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TextBox 20"/>
          <p:cNvSpPr txBox="1"/>
          <p:nvPr/>
        </p:nvSpPr>
        <p:spPr>
          <a:xfrm>
            <a:off x="10420827" y="874266"/>
            <a:ext cx="6074208" cy="1132978"/>
          </a:xfrm>
          <a:prstGeom prst="rect">
            <a:avLst/>
          </a:prstGeom>
        </p:spPr>
        <p:txBody>
          <a:bodyPr lIns="0" tIns="0" rIns="0" bIns="0" rtlCol="0" anchor="t">
            <a:spAutoFit/>
          </a:bodyPr>
          <a:lstStyle/>
          <a:p>
            <a:pPr marL="0" lvl="0" indent="0" algn="ctr" rtl="1">
              <a:lnSpc>
                <a:spcPts val="4451"/>
              </a:lnSpc>
              <a:spcBef>
                <a:spcPct val="0"/>
              </a:spcBef>
            </a:pPr>
            <a:r>
              <a:rPr lang="en-US" sz="3467" u="none" strike="noStrike" spc="-16">
                <a:solidFill>
                  <a:srgbClr val="095277"/>
                </a:solidFill>
                <a:latin typeface="Almarai Bold"/>
                <a:ea typeface="Almarai Bold"/>
                <a:cs typeface="Almarai Bold"/>
                <a:sym typeface="Almarai Bold"/>
              </a:rPr>
              <a:t>4</a:t>
            </a:r>
            <a:r>
              <a:rPr lang="ar-EG" sz="3467" u="none" strike="noStrike" spc="-16">
                <a:solidFill>
                  <a:srgbClr val="095277"/>
                </a:solidFill>
                <a:latin typeface="Almarai Bold"/>
                <a:ea typeface="Almarai Bold"/>
                <a:cs typeface="Almarai Bold"/>
                <a:sym typeface="Almarai Bold"/>
                <a:rtl/>
              </a:rPr>
              <a:t>. ابتكار نماذج الأعمال     </a:t>
            </a:r>
            <a:r>
              <a:rPr lang="en-US" sz="3467" u="none" strike="noStrike" spc="-16">
                <a:solidFill>
                  <a:srgbClr val="095277"/>
                </a:solidFill>
                <a:latin typeface="Almarai Bold"/>
                <a:ea typeface="Almarai Bold"/>
                <a:cs typeface="Almarai Bold"/>
                <a:sym typeface="Almarai Bold"/>
              </a:rPr>
              <a:t>Business Models Innovation</a:t>
            </a:r>
          </a:p>
        </p:txBody>
      </p:sp>
      <p:sp>
        <p:nvSpPr>
          <p:cNvPr id="21" name="TextBox 21"/>
          <p:cNvSpPr txBox="1"/>
          <p:nvPr/>
        </p:nvSpPr>
        <p:spPr>
          <a:xfrm>
            <a:off x="6170906" y="9580245"/>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Noto Naskh Arabic"/>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Noto Naskh Arabic"/>
                <a:sym typeface="Noto Naskh Arabic"/>
              </a:rPr>
              <a:t> </a:t>
            </a:r>
          </a:p>
        </p:txBody>
      </p:sp>
      <p:sp>
        <p:nvSpPr>
          <p:cNvPr id="22" name="TextBox 22"/>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8</a:t>
            </a:r>
          </a:p>
        </p:txBody>
      </p:sp>
      <p:sp>
        <p:nvSpPr>
          <p:cNvPr id="23" name="TextBox 23"/>
          <p:cNvSpPr txBox="1"/>
          <p:nvPr/>
        </p:nvSpPr>
        <p:spPr>
          <a:xfrm>
            <a:off x="1518285" y="3209778"/>
            <a:ext cx="9026367" cy="1054709"/>
          </a:xfrm>
          <a:prstGeom prst="rect">
            <a:avLst/>
          </a:prstGeom>
        </p:spPr>
        <p:txBody>
          <a:bodyPr lIns="0" tIns="0" rIns="0" bIns="0" rtlCol="0" anchor="t">
            <a:spAutoFit/>
          </a:bodyPr>
          <a:lstStyle/>
          <a:p>
            <a:pPr marL="577643" lvl="1" indent="-288822" algn="r" rtl="1">
              <a:lnSpc>
                <a:spcPts val="4280"/>
              </a:lnSpc>
              <a:buFont typeface="Arial"/>
              <a:buChar char="•"/>
            </a:pPr>
            <a:r>
              <a:rPr lang="ar-EG" sz="2675">
                <a:solidFill>
                  <a:srgbClr val="000000"/>
                </a:solidFill>
                <a:latin typeface="Almarai Bold"/>
                <a:ea typeface="Almarai Bold"/>
                <a:cs typeface="Almarai Bold"/>
                <a:sym typeface="Almarai Bold"/>
                <a:rtl/>
              </a:rPr>
              <a:t>تغيير جذري في تقديم القيمة، يشمل مصادر دخل جديدة أو قنوات توزيع.</a:t>
            </a:r>
          </a:p>
        </p:txBody>
      </p:sp>
      <p:sp>
        <p:nvSpPr>
          <p:cNvPr id="24" name="TextBox 24"/>
          <p:cNvSpPr txBox="1"/>
          <p:nvPr/>
        </p:nvSpPr>
        <p:spPr>
          <a:xfrm>
            <a:off x="6997445" y="2395843"/>
            <a:ext cx="3743499"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ابتكار نموذج العمل</a:t>
            </a:r>
          </a:p>
        </p:txBody>
      </p:sp>
      <p:sp>
        <p:nvSpPr>
          <p:cNvPr id="25" name="TextBox 25"/>
          <p:cNvSpPr txBox="1"/>
          <p:nvPr/>
        </p:nvSpPr>
        <p:spPr>
          <a:xfrm>
            <a:off x="6997445" y="4611233"/>
            <a:ext cx="3743499"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أهمية الابتكار</a:t>
            </a:r>
          </a:p>
        </p:txBody>
      </p:sp>
      <p:sp>
        <p:nvSpPr>
          <p:cNvPr id="26" name="TextBox 26"/>
          <p:cNvSpPr txBox="1"/>
          <p:nvPr/>
        </p:nvSpPr>
        <p:spPr>
          <a:xfrm>
            <a:off x="1518285" y="5428565"/>
            <a:ext cx="9026367" cy="511784"/>
          </a:xfrm>
          <a:prstGeom prst="rect">
            <a:avLst/>
          </a:prstGeom>
        </p:spPr>
        <p:txBody>
          <a:bodyPr lIns="0" tIns="0" rIns="0" bIns="0" rtlCol="0" anchor="t">
            <a:spAutoFit/>
          </a:bodyPr>
          <a:lstStyle/>
          <a:p>
            <a:pPr marL="577643" lvl="1" indent="-288822" algn="r" rtl="1">
              <a:lnSpc>
                <a:spcPts val="4280"/>
              </a:lnSpc>
              <a:buFont typeface="Arial"/>
              <a:buChar char="•"/>
            </a:pPr>
            <a:r>
              <a:rPr lang="ar-EG" sz="2675">
                <a:solidFill>
                  <a:srgbClr val="000000"/>
                </a:solidFill>
                <a:latin typeface="Almarai Bold"/>
                <a:ea typeface="Almarai Bold"/>
                <a:cs typeface="Almarai Bold"/>
                <a:sym typeface="Almarai Bold"/>
                <a:rtl/>
              </a:rPr>
              <a:t>ضروري لتلبية احتياجات العملاء وتحقيق ميزة تنافسية.</a:t>
            </a:r>
          </a:p>
        </p:txBody>
      </p:sp>
      <p:sp>
        <p:nvSpPr>
          <p:cNvPr id="27" name="TextBox 27"/>
          <p:cNvSpPr txBox="1"/>
          <p:nvPr/>
        </p:nvSpPr>
        <p:spPr>
          <a:xfrm>
            <a:off x="6997445" y="6117601"/>
            <a:ext cx="3743499"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العصر الرقمي</a:t>
            </a:r>
          </a:p>
        </p:txBody>
      </p:sp>
      <p:sp>
        <p:nvSpPr>
          <p:cNvPr id="28" name="TextBox 28"/>
          <p:cNvSpPr txBox="1"/>
          <p:nvPr/>
        </p:nvSpPr>
        <p:spPr>
          <a:xfrm>
            <a:off x="880801" y="6897199"/>
            <a:ext cx="9663852" cy="511784"/>
          </a:xfrm>
          <a:prstGeom prst="rect">
            <a:avLst/>
          </a:prstGeom>
        </p:spPr>
        <p:txBody>
          <a:bodyPr lIns="0" tIns="0" rIns="0" bIns="0" rtlCol="0" anchor="t">
            <a:spAutoFit/>
          </a:bodyPr>
          <a:lstStyle/>
          <a:p>
            <a:pPr marL="577643" lvl="1" indent="-288822" algn="r" rtl="1">
              <a:lnSpc>
                <a:spcPts val="4280"/>
              </a:lnSpc>
              <a:buFont typeface="Arial"/>
              <a:buChar char="•"/>
            </a:pPr>
            <a:r>
              <a:rPr lang="ar-EG" sz="2675">
                <a:solidFill>
                  <a:srgbClr val="000000"/>
                </a:solidFill>
                <a:latin typeface="Almarai Bold"/>
                <a:ea typeface="Almarai Bold"/>
                <a:cs typeface="Almarai Bold"/>
                <a:sym typeface="Almarai Bold"/>
                <a:rtl/>
              </a:rPr>
              <a:t>التكنولوجيا تحفز على الابتكار وتقصير دورات حياة نماذج الأعمال.</a:t>
            </a:r>
          </a:p>
        </p:txBody>
      </p:sp>
      <p:sp>
        <p:nvSpPr>
          <p:cNvPr id="29" name="TextBox 29"/>
          <p:cNvSpPr txBox="1"/>
          <p:nvPr/>
        </p:nvSpPr>
        <p:spPr>
          <a:xfrm>
            <a:off x="13045440" y="7046877"/>
            <a:ext cx="3842502" cy="1482725"/>
          </a:xfrm>
          <a:prstGeom prst="rect">
            <a:avLst/>
          </a:prstGeom>
        </p:spPr>
        <p:txBody>
          <a:bodyPr lIns="0" tIns="0" rIns="0" bIns="0" rtlCol="0" anchor="t">
            <a:spAutoFit/>
          </a:bodyPr>
          <a:lstStyle/>
          <a:p>
            <a:pPr algn="r" rtl="1">
              <a:lnSpc>
                <a:spcPts val="3999"/>
              </a:lnSpc>
            </a:pPr>
            <a:r>
              <a:rPr lang="ar-EG" sz="2499">
                <a:solidFill>
                  <a:srgbClr val="000000"/>
                </a:solidFill>
                <a:latin typeface="Almarai Bold"/>
                <a:ea typeface="Almarai Bold"/>
                <a:cs typeface="Almarai Bold"/>
                <a:sym typeface="Almarai Bold"/>
                <a:rtl/>
              </a:rPr>
              <a:t> التمسك بالنماذج الحالية قد يؤدي للفشل، كما حدث مع كوداك.</a:t>
            </a:r>
          </a:p>
        </p:txBody>
      </p:sp>
      <p:sp>
        <p:nvSpPr>
          <p:cNvPr id="30" name="TextBox 30"/>
          <p:cNvSpPr txBox="1"/>
          <p:nvPr/>
        </p:nvSpPr>
        <p:spPr>
          <a:xfrm>
            <a:off x="9774002" y="8037674"/>
            <a:ext cx="1933884" cy="519160"/>
          </a:xfrm>
          <a:prstGeom prst="rect">
            <a:avLst/>
          </a:prstGeom>
        </p:spPr>
        <p:txBody>
          <a:bodyPr lIns="0" tIns="0" rIns="0" bIns="0" rtlCol="0" anchor="t">
            <a:spAutoFit/>
          </a:bodyPr>
          <a:lstStyle/>
          <a:p>
            <a:pPr algn="r" rtl="1">
              <a:lnSpc>
                <a:spcPts val="4266"/>
              </a:lnSpc>
            </a:pPr>
            <a:r>
              <a:rPr lang="ar-EG" sz="2844">
                <a:solidFill>
                  <a:srgbClr val="000000"/>
                </a:solidFill>
                <a:latin typeface="Almarai Bold"/>
                <a:ea typeface="Almarai Bold"/>
                <a:cs typeface="Almarai Bold"/>
                <a:sym typeface="Almarai Bold"/>
                <a:rtl/>
              </a:rPr>
              <a:t>أمثلة ناجحة</a:t>
            </a:r>
          </a:p>
        </p:txBody>
      </p:sp>
      <p:sp>
        <p:nvSpPr>
          <p:cNvPr id="31" name="Freeform 31"/>
          <p:cNvSpPr/>
          <p:nvPr/>
        </p:nvSpPr>
        <p:spPr>
          <a:xfrm>
            <a:off x="-257469" y="-143576"/>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9D7F4">
                <a:alpha val="100000"/>
              </a:srgbClr>
            </a:gs>
            <a:gs pos="100000">
              <a:srgbClr val="E8E5F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141162" y="3105469"/>
            <a:ext cx="9597766" cy="1770290"/>
            <a:chOff x="0" y="0"/>
            <a:chExt cx="2527807" cy="466249"/>
          </a:xfrm>
        </p:grpSpPr>
        <p:sp>
          <p:nvSpPr>
            <p:cNvPr id="3" name="Freeform 3"/>
            <p:cNvSpPr/>
            <p:nvPr/>
          </p:nvSpPr>
          <p:spPr>
            <a:xfrm>
              <a:off x="0" y="0"/>
              <a:ext cx="2527807" cy="466249"/>
            </a:xfrm>
            <a:custGeom>
              <a:avLst/>
              <a:gdLst/>
              <a:ahLst/>
              <a:cxnLst/>
              <a:rect l="l" t="t" r="r" b="b"/>
              <a:pathLst>
                <a:path w="2527807" h="466249">
                  <a:moveTo>
                    <a:pt x="8873" y="0"/>
                  </a:moveTo>
                  <a:lnTo>
                    <a:pt x="2518933" y="0"/>
                  </a:lnTo>
                  <a:cubicBezTo>
                    <a:pt x="2523834" y="0"/>
                    <a:pt x="2527807" y="3973"/>
                    <a:pt x="2527807" y="8873"/>
                  </a:cubicBezTo>
                  <a:lnTo>
                    <a:pt x="2527807" y="457376"/>
                  </a:lnTo>
                  <a:cubicBezTo>
                    <a:pt x="2527807" y="462277"/>
                    <a:pt x="2523834" y="466249"/>
                    <a:pt x="2518933" y="466249"/>
                  </a:cubicBezTo>
                  <a:lnTo>
                    <a:pt x="8873" y="466249"/>
                  </a:lnTo>
                  <a:cubicBezTo>
                    <a:pt x="6520" y="466249"/>
                    <a:pt x="4263" y="465315"/>
                    <a:pt x="2599" y="463651"/>
                  </a:cubicBezTo>
                  <a:cubicBezTo>
                    <a:pt x="935" y="461986"/>
                    <a:pt x="0" y="459730"/>
                    <a:pt x="0" y="457376"/>
                  </a:cubicBezTo>
                  <a:lnTo>
                    <a:pt x="0" y="8873"/>
                  </a:lnTo>
                  <a:cubicBezTo>
                    <a:pt x="0" y="3973"/>
                    <a:pt x="3973" y="0"/>
                    <a:pt x="8873" y="0"/>
                  </a:cubicBezTo>
                  <a:close/>
                </a:path>
              </a:pathLst>
            </a:custGeom>
            <a:solidFill>
              <a:srgbClr val="E7F0F7"/>
            </a:solidFill>
            <a:ln w="28575" cap="sq">
              <a:solidFill>
                <a:srgbClr val="83CBEB"/>
              </a:solidFill>
              <a:prstDash val="lgDash"/>
              <a:miter/>
            </a:ln>
          </p:spPr>
          <p:txBody>
            <a:bodyPr/>
            <a:lstStyle/>
            <a:p>
              <a:endParaRPr lang="en-US"/>
            </a:p>
          </p:txBody>
        </p:sp>
        <p:sp>
          <p:nvSpPr>
            <p:cNvPr id="4" name="TextBox 4"/>
            <p:cNvSpPr txBox="1"/>
            <p:nvPr/>
          </p:nvSpPr>
          <p:spPr>
            <a:xfrm>
              <a:off x="0" y="0"/>
              <a:ext cx="2527807" cy="466249"/>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0921537" y="6722520"/>
            <a:ext cx="1226855" cy="1106215"/>
            <a:chOff x="0" y="0"/>
            <a:chExt cx="323122" cy="291349"/>
          </a:xfrm>
        </p:grpSpPr>
        <p:sp>
          <p:nvSpPr>
            <p:cNvPr id="6" name="Freeform 6"/>
            <p:cNvSpPr/>
            <p:nvPr/>
          </p:nvSpPr>
          <p:spPr>
            <a:xfrm>
              <a:off x="0" y="0"/>
              <a:ext cx="323122" cy="291349"/>
            </a:xfrm>
            <a:custGeom>
              <a:avLst/>
              <a:gdLst/>
              <a:ahLst/>
              <a:cxnLst/>
              <a:rect l="l" t="t" r="r" b="b"/>
              <a:pathLst>
                <a:path w="323122" h="291349">
                  <a:moveTo>
                    <a:pt x="0" y="0"/>
                  </a:moveTo>
                  <a:lnTo>
                    <a:pt x="323122" y="0"/>
                  </a:lnTo>
                  <a:lnTo>
                    <a:pt x="323122" y="291349"/>
                  </a:lnTo>
                  <a:lnTo>
                    <a:pt x="0" y="291349"/>
                  </a:lnTo>
                  <a:close/>
                </a:path>
              </a:pathLst>
            </a:custGeom>
            <a:solidFill>
              <a:srgbClr val="FFDE59"/>
            </a:solidFill>
          </p:spPr>
          <p:txBody>
            <a:bodyPr/>
            <a:lstStyle/>
            <a:p>
              <a:endParaRPr lang="en-US"/>
            </a:p>
          </p:txBody>
        </p:sp>
        <p:sp>
          <p:nvSpPr>
            <p:cNvPr id="7" name="TextBox 7"/>
            <p:cNvSpPr txBox="1"/>
            <p:nvPr/>
          </p:nvSpPr>
          <p:spPr>
            <a:xfrm>
              <a:off x="0" y="0"/>
              <a:ext cx="323122" cy="291349"/>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17674572" y="2980186"/>
            <a:ext cx="1226855" cy="1106215"/>
            <a:chOff x="0" y="0"/>
            <a:chExt cx="323122" cy="291349"/>
          </a:xfrm>
        </p:grpSpPr>
        <p:sp>
          <p:nvSpPr>
            <p:cNvPr id="9" name="Freeform 9"/>
            <p:cNvSpPr/>
            <p:nvPr/>
          </p:nvSpPr>
          <p:spPr>
            <a:xfrm>
              <a:off x="0" y="0"/>
              <a:ext cx="323122" cy="291349"/>
            </a:xfrm>
            <a:custGeom>
              <a:avLst/>
              <a:gdLst/>
              <a:ahLst/>
              <a:cxnLst/>
              <a:rect l="l" t="t" r="r" b="b"/>
              <a:pathLst>
                <a:path w="323122" h="291349">
                  <a:moveTo>
                    <a:pt x="0" y="0"/>
                  </a:moveTo>
                  <a:lnTo>
                    <a:pt x="323122" y="0"/>
                  </a:lnTo>
                  <a:lnTo>
                    <a:pt x="323122" y="291349"/>
                  </a:lnTo>
                  <a:lnTo>
                    <a:pt x="0" y="291349"/>
                  </a:lnTo>
                  <a:close/>
                </a:path>
              </a:pathLst>
            </a:custGeom>
            <a:solidFill>
              <a:srgbClr val="FFDE59"/>
            </a:solidFill>
          </p:spPr>
          <p:txBody>
            <a:bodyPr/>
            <a:lstStyle/>
            <a:p>
              <a:endParaRPr lang="en-US"/>
            </a:p>
          </p:txBody>
        </p:sp>
        <p:sp>
          <p:nvSpPr>
            <p:cNvPr id="10" name="TextBox 10"/>
            <p:cNvSpPr txBox="1"/>
            <p:nvPr/>
          </p:nvSpPr>
          <p:spPr>
            <a:xfrm>
              <a:off x="0" y="0"/>
              <a:ext cx="323122" cy="291349"/>
            </a:xfrm>
            <a:prstGeom prst="rect">
              <a:avLst/>
            </a:prstGeom>
          </p:spPr>
          <p:txBody>
            <a:bodyPr lIns="50800" tIns="50800" rIns="50800" bIns="50800" rtlCol="0" anchor="ctr"/>
            <a:lstStyle/>
            <a:p>
              <a:pPr algn="ctr">
                <a:lnSpc>
                  <a:spcPts val="2160"/>
                </a:lnSpc>
              </a:pPr>
              <a:endParaRPr/>
            </a:p>
          </p:txBody>
        </p:sp>
      </p:grpSp>
      <p:sp>
        <p:nvSpPr>
          <p:cNvPr id="11" name="Freeform 11"/>
          <p:cNvSpPr/>
          <p:nvPr/>
        </p:nvSpPr>
        <p:spPr>
          <a:xfrm>
            <a:off x="11262745" y="3579194"/>
            <a:ext cx="7025255" cy="3951706"/>
          </a:xfrm>
          <a:custGeom>
            <a:avLst/>
            <a:gdLst/>
            <a:ahLst/>
            <a:cxnLst/>
            <a:rect l="l" t="t" r="r" b="b"/>
            <a:pathLst>
              <a:path w="7025255" h="3951706">
                <a:moveTo>
                  <a:pt x="0" y="0"/>
                </a:moveTo>
                <a:lnTo>
                  <a:pt x="7025255" y="0"/>
                </a:lnTo>
                <a:lnTo>
                  <a:pt x="7025255" y="3951705"/>
                </a:lnTo>
                <a:lnTo>
                  <a:pt x="0" y="3951705"/>
                </a:lnTo>
                <a:lnTo>
                  <a:pt x="0" y="0"/>
                </a:lnTo>
                <a:close/>
              </a:path>
            </a:pathLst>
          </a:custGeom>
          <a:blipFill>
            <a:blip r:embed="rId2"/>
            <a:stretch>
              <a:fillRect/>
            </a:stretch>
          </a:blipFill>
        </p:spPr>
        <p:txBody>
          <a:bodyPr/>
          <a:lstStyle/>
          <a:p>
            <a:endParaRPr lang="en-US"/>
          </a:p>
        </p:txBody>
      </p:sp>
      <p:sp>
        <p:nvSpPr>
          <p:cNvPr id="12" name="Freeform 12"/>
          <p:cNvSpPr/>
          <p:nvPr/>
        </p:nvSpPr>
        <p:spPr>
          <a:xfrm>
            <a:off x="1865643" y="5143500"/>
            <a:ext cx="8708472" cy="3711986"/>
          </a:xfrm>
          <a:custGeom>
            <a:avLst/>
            <a:gdLst/>
            <a:ahLst/>
            <a:cxnLst/>
            <a:rect l="l" t="t" r="r" b="b"/>
            <a:pathLst>
              <a:path w="8708472" h="3711986">
                <a:moveTo>
                  <a:pt x="0" y="0"/>
                </a:moveTo>
                <a:lnTo>
                  <a:pt x="8708471" y="0"/>
                </a:lnTo>
                <a:lnTo>
                  <a:pt x="8708471" y="3711986"/>
                </a:lnTo>
                <a:lnTo>
                  <a:pt x="0" y="37119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3" name="Group 13"/>
          <p:cNvGrpSpPr/>
          <p:nvPr/>
        </p:nvGrpSpPr>
        <p:grpSpPr>
          <a:xfrm>
            <a:off x="8627126" y="5502141"/>
            <a:ext cx="1827765" cy="540585"/>
            <a:chOff x="0" y="0"/>
            <a:chExt cx="481387" cy="142376"/>
          </a:xfrm>
        </p:grpSpPr>
        <p:sp>
          <p:nvSpPr>
            <p:cNvPr id="14" name="Freeform 14"/>
            <p:cNvSpPr/>
            <p:nvPr/>
          </p:nvSpPr>
          <p:spPr>
            <a:xfrm>
              <a:off x="0" y="0"/>
              <a:ext cx="481387" cy="142376"/>
            </a:xfrm>
            <a:custGeom>
              <a:avLst/>
              <a:gdLst/>
              <a:ahLst/>
              <a:cxnLst/>
              <a:rect l="l" t="t" r="r" b="b"/>
              <a:pathLst>
                <a:path w="481387" h="142376">
                  <a:moveTo>
                    <a:pt x="42357" y="0"/>
                  </a:moveTo>
                  <a:lnTo>
                    <a:pt x="439029" y="0"/>
                  </a:lnTo>
                  <a:cubicBezTo>
                    <a:pt x="450263" y="0"/>
                    <a:pt x="461037" y="4463"/>
                    <a:pt x="468981" y="12406"/>
                  </a:cubicBezTo>
                  <a:cubicBezTo>
                    <a:pt x="476924" y="20350"/>
                    <a:pt x="481387" y="31123"/>
                    <a:pt x="481387" y="42357"/>
                  </a:cubicBezTo>
                  <a:lnTo>
                    <a:pt x="481387" y="100019"/>
                  </a:lnTo>
                  <a:cubicBezTo>
                    <a:pt x="481387" y="123412"/>
                    <a:pt x="462423" y="142376"/>
                    <a:pt x="439029" y="142376"/>
                  </a:cubicBezTo>
                  <a:lnTo>
                    <a:pt x="42357" y="142376"/>
                  </a:lnTo>
                  <a:cubicBezTo>
                    <a:pt x="18964" y="142376"/>
                    <a:pt x="0" y="123412"/>
                    <a:pt x="0" y="100019"/>
                  </a:cubicBezTo>
                  <a:lnTo>
                    <a:pt x="0" y="42357"/>
                  </a:lnTo>
                  <a:cubicBezTo>
                    <a:pt x="0" y="18964"/>
                    <a:pt x="18964" y="0"/>
                    <a:pt x="42357" y="0"/>
                  </a:cubicBezTo>
                  <a:close/>
                </a:path>
              </a:pathLst>
            </a:custGeom>
            <a:solidFill>
              <a:srgbClr val="FFDE59"/>
            </a:solidFill>
          </p:spPr>
          <p:txBody>
            <a:bodyPr/>
            <a:lstStyle/>
            <a:p>
              <a:endParaRPr lang="en-US"/>
            </a:p>
          </p:txBody>
        </p:sp>
        <p:sp>
          <p:nvSpPr>
            <p:cNvPr id="15" name="TextBox 15"/>
            <p:cNvSpPr txBox="1"/>
            <p:nvPr/>
          </p:nvSpPr>
          <p:spPr>
            <a:xfrm>
              <a:off x="0" y="0"/>
              <a:ext cx="481387" cy="142376"/>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a:off x="14614714" y="2949671"/>
            <a:ext cx="717172" cy="999543"/>
          </a:xfrm>
          <a:custGeom>
            <a:avLst/>
            <a:gdLst/>
            <a:ahLst/>
            <a:cxnLst/>
            <a:rect l="l" t="t" r="r" b="b"/>
            <a:pathLst>
              <a:path w="717172" h="999543">
                <a:moveTo>
                  <a:pt x="0" y="0"/>
                </a:moveTo>
                <a:lnTo>
                  <a:pt x="717172" y="0"/>
                </a:lnTo>
                <a:lnTo>
                  <a:pt x="717172" y="999543"/>
                </a:lnTo>
                <a:lnTo>
                  <a:pt x="0" y="999543"/>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6149340" y="9580245"/>
            <a:ext cx="5989320" cy="282129"/>
          </a:xfrm>
          <a:prstGeom prst="rect">
            <a:avLst/>
          </a:prstGeom>
        </p:spPr>
        <p:txBody>
          <a:bodyPr lIns="0" tIns="0" rIns="0" bIns="0" rtlCol="0" anchor="t">
            <a:spAutoFit/>
          </a:bodyPr>
          <a:lstStyle/>
          <a:p>
            <a:pPr algn="ctr">
              <a:lnSpc>
                <a:spcPts val="2160"/>
              </a:lnSpc>
            </a:pPr>
            <a:r>
              <a:rPr lang="en-US" sz="1800" spc="-8">
                <a:solidFill>
                  <a:srgbClr val="898989"/>
                </a:solidFill>
                <a:latin typeface="+mj-lt"/>
                <a:ea typeface="Noto Naskh Arabic"/>
                <a:cs typeface="Miriam" panose="020F0502020204030204" pitchFamily="34" charset="-79"/>
                <a:sym typeface="Noto Naskh Arabic"/>
              </a:rPr>
              <a:t>edarah.net  </a:t>
            </a:r>
            <a:r>
              <a:rPr lang="ar-EG" sz="1800" spc="-8">
                <a:solidFill>
                  <a:srgbClr val="898989"/>
                </a:solidFill>
                <a:latin typeface="+mj-lt"/>
                <a:ea typeface="Noto Naskh Arabic"/>
                <a:cs typeface="Noto Naskh Arabic"/>
                <a:sym typeface="Noto Naskh Arabic"/>
                <a:rtl/>
              </a:rPr>
              <a:t>الابتكار - الشميمري</a:t>
            </a:r>
            <a:r>
              <a:rPr lang="en-US" sz="1800" spc="-8">
                <a:solidFill>
                  <a:srgbClr val="898989"/>
                </a:solidFill>
                <a:latin typeface="+mj-lt"/>
                <a:ea typeface="Noto Naskh Arabic"/>
                <a:cs typeface="Miriam" panose="020F0502020204030204" pitchFamily="34" charset="-79"/>
                <a:sym typeface="Noto Naskh Arabic"/>
              </a:rPr>
              <a:t> </a:t>
            </a:r>
          </a:p>
        </p:txBody>
      </p:sp>
      <p:sp>
        <p:nvSpPr>
          <p:cNvPr id="18" name="TextBox 18"/>
          <p:cNvSpPr txBox="1"/>
          <p:nvPr/>
        </p:nvSpPr>
        <p:spPr>
          <a:xfrm>
            <a:off x="13007340" y="9580245"/>
            <a:ext cx="3931920" cy="456248"/>
          </a:xfrm>
          <a:prstGeom prst="rect">
            <a:avLst/>
          </a:prstGeom>
        </p:spPr>
        <p:txBody>
          <a:bodyPr lIns="0" tIns="0" rIns="0" bIns="0" rtlCol="0" anchor="t">
            <a:spAutoFit/>
          </a:bodyPr>
          <a:lstStyle/>
          <a:p>
            <a:pPr algn="r">
              <a:lnSpc>
                <a:spcPts val="2160"/>
              </a:lnSpc>
            </a:pPr>
            <a:r>
              <a:rPr lang="en-US" sz="1800" spc="-8">
                <a:solidFill>
                  <a:srgbClr val="898989"/>
                </a:solidFill>
                <a:latin typeface="Noto Naskh Arabic"/>
                <a:ea typeface="Noto Naskh Arabic"/>
                <a:cs typeface="Noto Naskh Arabic"/>
                <a:sym typeface="Noto Naskh Arabic"/>
              </a:rPr>
              <a:t>9</a:t>
            </a:r>
          </a:p>
        </p:txBody>
      </p:sp>
      <p:sp>
        <p:nvSpPr>
          <p:cNvPr id="19" name="TextBox 19"/>
          <p:cNvSpPr txBox="1"/>
          <p:nvPr/>
        </p:nvSpPr>
        <p:spPr>
          <a:xfrm>
            <a:off x="1114425" y="3090184"/>
            <a:ext cx="9876005" cy="1603761"/>
          </a:xfrm>
          <a:prstGeom prst="rect">
            <a:avLst/>
          </a:prstGeom>
        </p:spPr>
        <p:txBody>
          <a:bodyPr lIns="0" tIns="0" rIns="0" bIns="0" rtlCol="0" anchor="t">
            <a:spAutoFit/>
          </a:bodyPr>
          <a:lstStyle/>
          <a:p>
            <a:pPr marL="577643" lvl="1" indent="-288822" algn="r" rtl="1">
              <a:lnSpc>
                <a:spcPts val="4307"/>
              </a:lnSpc>
              <a:buFont typeface="Arial"/>
              <a:buChar char="•"/>
            </a:pPr>
            <a:r>
              <a:rPr lang="ar-EG" sz="2675">
                <a:solidFill>
                  <a:srgbClr val="000000"/>
                </a:solidFill>
                <a:latin typeface="Almarai Bold"/>
                <a:ea typeface="Almarai Bold"/>
                <a:cs typeface="Almarai Bold"/>
                <a:sym typeface="Almarai Bold"/>
                <a:rtl/>
              </a:rPr>
              <a:t>تطوير حلول جديدة لتحسين حياة الأفراد والمجتمعات.يعالج قضايا اجتماعية كبيرة مثل الفقر والمرض، ويحقق تأثيرًا طويل المدى.</a:t>
            </a:r>
          </a:p>
          <a:p>
            <a:pPr marL="577643" lvl="1" indent="-288822" algn="r" rtl="1">
              <a:lnSpc>
                <a:spcPts val="4307"/>
              </a:lnSpc>
              <a:buFont typeface="Arial"/>
              <a:buChar char="•"/>
            </a:pPr>
            <a:r>
              <a:rPr lang="ar-EG" sz="2675">
                <a:solidFill>
                  <a:srgbClr val="000000"/>
                </a:solidFill>
                <a:latin typeface="Almarai Bold"/>
                <a:ea typeface="Almarai Bold"/>
                <a:cs typeface="Almarai Bold"/>
                <a:sym typeface="Almarai Bold"/>
                <a:rtl/>
              </a:rPr>
              <a:t>ليس عملًا خيريًّا فقط، بل يمكن أن يكون مربحًا اقتصاديًا.</a:t>
            </a:r>
          </a:p>
        </p:txBody>
      </p:sp>
      <p:sp>
        <p:nvSpPr>
          <p:cNvPr id="20" name="TextBox 20"/>
          <p:cNvSpPr txBox="1"/>
          <p:nvPr/>
        </p:nvSpPr>
        <p:spPr>
          <a:xfrm>
            <a:off x="7178038" y="2378206"/>
            <a:ext cx="3743499"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الابتكار الجماعي</a:t>
            </a:r>
          </a:p>
        </p:txBody>
      </p:sp>
      <p:sp>
        <p:nvSpPr>
          <p:cNvPr id="21" name="TextBox 21"/>
          <p:cNvSpPr txBox="1"/>
          <p:nvPr/>
        </p:nvSpPr>
        <p:spPr>
          <a:xfrm>
            <a:off x="1754661" y="6152960"/>
            <a:ext cx="8873285" cy="2140559"/>
          </a:xfrm>
          <a:prstGeom prst="rect">
            <a:avLst/>
          </a:prstGeom>
        </p:spPr>
        <p:txBody>
          <a:bodyPr lIns="0" tIns="0" rIns="0" bIns="0" rtlCol="0" anchor="t">
            <a:spAutoFit/>
          </a:bodyPr>
          <a:lstStyle/>
          <a:p>
            <a:pPr marL="577643" lvl="1" indent="-288822" algn="r" rtl="1">
              <a:lnSpc>
                <a:spcPts val="4280"/>
              </a:lnSpc>
              <a:buFont typeface="Arial"/>
              <a:buChar char="•"/>
            </a:pPr>
            <a:r>
              <a:rPr lang="en-US" sz="2675">
                <a:solidFill>
                  <a:srgbClr val="000000"/>
                </a:solidFill>
                <a:latin typeface="Almarai Bold"/>
                <a:ea typeface="Almarai Bold"/>
                <a:cs typeface="Almarai Bold"/>
                <a:sym typeface="Almarai Bold"/>
              </a:rPr>
              <a:t>M-Pesa</a:t>
            </a:r>
            <a:r>
              <a:rPr lang="ar-EG" sz="2675">
                <a:solidFill>
                  <a:srgbClr val="000000"/>
                </a:solidFill>
                <a:latin typeface="Almarai Bold"/>
                <a:ea typeface="Almarai Bold"/>
                <a:cs typeface="Almarai Bold"/>
                <a:sym typeface="Almarai Bold"/>
                <a:rtl/>
              </a:rPr>
              <a:t> في كينيا : خدمة مالية عبر الهاتف المحمول لتسهيل المدفوعات.</a:t>
            </a:r>
          </a:p>
          <a:p>
            <a:pPr marL="577643" lvl="1" indent="-288822" algn="r" rtl="1">
              <a:lnSpc>
                <a:spcPts val="4280"/>
              </a:lnSpc>
              <a:buFont typeface="Arial"/>
              <a:buChar char="•"/>
            </a:pPr>
            <a:r>
              <a:rPr lang="ar-EG" sz="2675">
                <a:solidFill>
                  <a:srgbClr val="000000"/>
                </a:solidFill>
                <a:latin typeface="Almarai Bold"/>
                <a:ea typeface="Almarai Bold"/>
                <a:cs typeface="Almarai Bold"/>
                <a:sym typeface="Almarai Bold"/>
                <a:rtl/>
              </a:rPr>
              <a:t>  بنك جرامين: إقراض المشاريع متناهية الصغر لمساعدة الفقراء، أسسه محمد يونس.</a:t>
            </a:r>
          </a:p>
        </p:txBody>
      </p:sp>
      <p:sp>
        <p:nvSpPr>
          <p:cNvPr id="22" name="TextBox 22"/>
          <p:cNvSpPr txBox="1"/>
          <p:nvPr/>
        </p:nvSpPr>
        <p:spPr>
          <a:xfrm>
            <a:off x="8849762" y="5440747"/>
            <a:ext cx="1382493" cy="601980"/>
          </a:xfrm>
          <a:prstGeom prst="rect">
            <a:avLst/>
          </a:prstGeom>
        </p:spPr>
        <p:txBody>
          <a:bodyPr lIns="0" tIns="0" rIns="0" bIns="0" rtlCol="0" anchor="t">
            <a:spAutoFit/>
          </a:bodyPr>
          <a:lstStyle/>
          <a:p>
            <a:pPr algn="r" rtl="1">
              <a:lnSpc>
                <a:spcPts val="4800"/>
              </a:lnSpc>
            </a:pPr>
            <a:r>
              <a:rPr lang="ar-EG" sz="3200">
                <a:solidFill>
                  <a:srgbClr val="000000"/>
                </a:solidFill>
                <a:latin typeface="Almarai Bold"/>
                <a:ea typeface="Almarai Bold"/>
                <a:cs typeface="Almarai Bold"/>
                <a:sym typeface="Almarai Bold"/>
                <a:rtl/>
              </a:rPr>
              <a:t>أمثلة</a:t>
            </a:r>
          </a:p>
        </p:txBody>
      </p:sp>
      <p:sp>
        <p:nvSpPr>
          <p:cNvPr id="23" name="Freeform 23"/>
          <p:cNvSpPr/>
          <p:nvPr/>
        </p:nvSpPr>
        <p:spPr>
          <a:xfrm flipH="1">
            <a:off x="9878753" y="707188"/>
            <a:ext cx="8409247" cy="1205325"/>
          </a:xfrm>
          <a:custGeom>
            <a:avLst/>
            <a:gdLst/>
            <a:ahLst/>
            <a:cxnLst/>
            <a:rect l="l" t="t" r="r" b="b"/>
            <a:pathLst>
              <a:path w="8409247" h="1205325">
                <a:moveTo>
                  <a:pt x="8409247" y="0"/>
                </a:moveTo>
                <a:lnTo>
                  <a:pt x="0" y="0"/>
                </a:lnTo>
                <a:lnTo>
                  <a:pt x="0" y="1205325"/>
                </a:lnTo>
                <a:lnTo>
                  <a:pt x="8409247" y="1205325"/>
                </a:lnTo>
                <a:lnTo>
                  <a:pt x="840924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TextBox 24"/>
          <p:cNvSpPr txBox="1"/>
          <p:nvPr/>
        </p:nvSpPr>
        <p:spPr>
          <a:xfrm>
            <a:off x="11262745" y="768401"/>
            <a:ext cx="4798883" cy="1144112"/>
          </a:xfrm>
          <a:prstGeom prst="rect">
            <a:avLst/>
          </a:prstGeom>
        </p:spPr>
        <p:txBody>
          <a:bodyPr lIns="0" tIns="0" rIns="0" bIns="0" rtlCol="0" anchor="t">
            <a:spAutoFit/>
          </a:bodyPr>
          <a:lstStyle/>
          <a:p>
            <a:pPr marL="0" lvl="0" indent="0" algn="ctr" rtl="1">
              <a:lnSpc>
                <a:spcPts val="4451"/>
              </a:lnSpc>
              <a:spcBef>
                <a:spcPct val="0"/>
              </a:spcBef>
            </a:pPr>
            <a:r>
              <a:rPr lang="en-US" sz="3467" u="none" strike="noStrike" spc="-16">
                <a:solidFill>
                  <a:srgbClr val="095277"/>
                </a:solidFill>
                <a:latin typeface="Almarai Bold"/>
                <a:ea typeface="Almarai Bold"/>
                <a:cs typeface="Almarai Bold"/>
                <a:sym typeface="Almarai Bold"/>
              </a:rPr>
              <a:t>5</a:t>
            </a:r>
            <a:r>
              <a:rPr lang="ar-EG" sz="3467" u="none" strike="noStrike" spc="-16">
                <a:solidFill>
                  <a:srgbClr val="095277"/>
                </a:solidFill>
                <a:latin typeface="Almarai Bold"/>
                <a:ea typeface="Almarai Bold"/>
                <a:cs typeface="Almarai Bold"/>
                <a:sym typeface="Almarai Bold"/>
                <a:rtl/>
              </a:rPr>
              <a:t>. الابتكار الاجتماعي      </a:t>
            </a:r>
            <a:r>
              <a:rPr lang="en-US" sz="3467" u="none" strike="noStrike" spc="-16">
                <a:solidFill>
                  <a:srgbClr val="095277"/>
                </a:solidFill>
                <a:latin typeface="Almarai Bold"/>
                <a:ea typeface="Almarai Bold"/>
                <a:cs typeface="Almarai Bold"/>
                <a:sym typeface="Almarai Bold"/>
              </a:rPr>
              <a:t>Social Innovation</a:t>
            </a:r>
          </a:p>
        </p:txBody>
      </p:sp>
      <p:sp>
        <p:nvSpPr>
          <p:cNvPr id="25" name="Freeform 25"/>
          <p:cNvSpPr/>
          <p:nvPr/>
        </p:nvSpPr>
        <p:spPr>
          <a:xfrm>
            <a:off x="-257469" y="-143576"/>
            <a:ext cx="2197523" cy="2949696"/>
          </a:xfrm>
          <a:custGeom>
            <a:avLst/>
            <a:gdLst/>
            <a:ahLst/>
            <a:cxnLst/>
            <a:rect l="l" t="t" r="r" b="b"/>
            <a:pathLst>
              <a:path w="2197523" h="2949696">
                <a:moveTo>
                  <a:pt x="0" y="0"/>
                </a:moveTo>
                <a:lnTo>
                  <a:pt x="2197523" y="0"/>
                </a:lnTo>
                <a:lnTo>
                  <a:pt x="2197523" y="2949696"/>
                </a:lnTo>
                <a:lnTo>
                  <a:pt x="0" y="29496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1273</Words>
  <Application>Microsoft Office PowerPoint</Application>
  <PresentationFormat>Custom</PresentationFormat>
  <Paragraphs>256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Almarai</vt:lpstr>
      <vt:lpstr>Arial</vt:lpstr>
      <vt:lpstr>Almarai Bold</vt:lpstr>
      <vt:lpstr>Calibri</vt:lpstr>
      <vt:lpstr>Noto Naskh Arabic</vt:lpstr>
      <vt:lpstr>Arimo</vt:lpstr>
      <vt:lpstr>29LT Bukra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 - أنواع الابتكار.pptx</dc:title>
  <cp:lastModifiedBy>Valentina Wilson</cp:lastModifiedBy>
  <cp:revision>5</cp:revision>
  <dcterms:created xsi:type="dcterms:W3CDTF">2006-08-16T00:00:00Z</dcterms:created>
  <dcterms:modified xsi:type="dcterms:W3CDTF">2024-09-22T12:31:28Z</dcterms:modified>
  <dc:identifier>DAGOy06_5Uo</dc:identifier>
</cp:coreProperties>
</file>