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Almarai" panose="020B0604020202020204" charset="-78"/>
      <p:regular r:id="rId22"/>
    </p:embeddedFont>
    <p:embeddedFont>
      <p:font typeface="Almarai Bold" panose="020B0604020202020204" charset="-78"/>
      <p:regular r:id="rId23"/>
    </p:embeddedFont>
    <p:embeddedFont>
      <p:font typeface="Arimo" panose="020B0604020202020204" charset="0"/>
      <p:regular r:id="rId24"/>
    </p:embeddedFont>
    <p:embeddedFont>
      <p:font typeface="Calibri (MS)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8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6.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6.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1.svg"/><Relationship Id="rId7" Type="http://schemas.openxmlformats.org/officeDocument/2006/relationships/image" Target="../media/image39.png"/><Relationship Id="rId12" Type="http://schemas.openxmlformats.org/officeDocument/2006/relationships/image" Target="../media/image26.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25.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22.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21.svg"/><Relationship Id="rId3" Type="http://schemas.openxmlformats.org/officeDocument/2006/relationships/image" Target="../media/image44.svg"/><Relationship Id="rId7" Type="http://schemas.openxmlformats.org/officeDocument/2006/relationships/image" Target="../media/image48.svg"/><Relationship Id="rId12" Type="http://schemas.openxmlformats.org/officeDocument/2006/relationships/image" Target="../media/image20.png"/><Relationship Id="rId2" Type="http://schemas.openxmlformats.org/officeDocument/2006/relationships/image" Target="../media/image43.png"/><Relationship Id="rId16" Type="http://schemas.openxmlformats.org/officeDocument/2006/relationships/image" Target="../media/image54.sv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5" Type="http://schemas.openxmlformats.org/officeDocument/2006/relationships/image" Target="../media/image53.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6.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61.svg"/><Relationship Id="rId7"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png"/><Relationship Id="rId5" Type="http://schemas.openxmlformats.org/officeDocument/2006/relationships/image" Target="../media/image21.svg"/><Relationship Id="rId10" Type="http://schemas.openxmlformats.org/officeDocument/2006/relationships/image" Target="../media/image65.svg"/><Relationship Id="rId4" Type="http://schemas.openxmlformats.org/officeDocument/2006/relationships/image" Target="../media/image20.pn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5.svg"/><Relationship Id="rId7" Type="http://schemas.openxmlformats.org/officeDocument/2006/relationships/image" Target="../media/image3.svg"/><Relationship Id="rId12"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5.svg"/><Relationship Id="rId5" Type="http://schemas.openxmlformats.org/officeDocument/2006/relationships/image" Target="../media/image11.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sv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svg"/><Relationship Id="rId7" Type="http://schemas.openxmlformats.org/officeDocument/2006/relationships/image" Target="../media/image26.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8.pn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5.svg"/><Relationship Id="rId3" Type="http://schemas.openxmlformats.org/officeDocument/2006/relationships/image" Target="../media/image21.svg"/><Relationship Id="rId7" Type="http://schemas.openxmlformats.org/officeDocument/2006/relationships/image" Target="../media/image22.png"/><Relationship Id="rId12"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9.svg"/><Relationship Id="rId5" Type="http://schemas.openxmlformats.org/officeDocument/2006/relationships/image" Target="../media/image32.png"/><Relationship Id="rId10" Type="http://schemas.openxmlformats.org/officeDocument/2006/relationships/image" Target="../media/image8.png"/><Relationship Id="rId4" Type="http://schemas.openxmlformats.org/officeDocument/2006/relationships/image" Target="../media/image31.png"/><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56924" y="482218"/>
            <a:ext cx="6782165" cy="9322563"/>
            <a:chOff x="0" y="0"/>
            <a:chExt cx="9042887" cy="12430084"/>
          </a:xfrm>
        </p:grpSpPr>
        <p:sp>
          <p:nvSpPr>
            <p:cNvPr id="3" name="Freeform 3" descr="A hand holding a circle with icons  Description automatically generated"/>
            <p:cNvSpPr/>
            <p:nvPr/>
          </p:nvSpPr>
          <p:spPr>
            <a:xfrm>
              <a:off x="0" y="0"/>
              <a:ext cx="9042908" cy="12430125"/>
            </a:xfrm>
            <a:custGeom>
              <a:avLst/>
              <a:gdLst/>
              <a:ahLst/>
              <a:cxnLst/>
              <a:rect l="l" t="t" r="r" b="b"/>
              <a:pathLst>
                <a:path w="9042908" h="12430125">
                  <a:moveTo>
                    <a:pt x="0" y="0"/>
                  </a:moveTo>
                  <a:lnTo>
                    <a:pt x="9042908" y="0"/>
                  </a:lnTo>
                  <a:lnTo>
                    <a:pt x="9042908" y="12430125"/>
                  </a:lnTo>
                  <a:lnTo>
                    <a:pt x="0" y="12430125"/>
                  </a:lnTo>
                  <a:lnTo>
                    <a:pt x="0" y="0"/>
                  </a:lnTo>
                  <a:close/>
                </a:path>
              </a:pathLst>
            </a:custGeom>
            <a:blipFill>
              <a:blip r:embed="rId2"/>
              <a:stretch>
                <a:fillRect l="-36" r="-36"/>
              </a:stretch>
            </a:blipFill>
          </p:spPr>
          <p:txBody>
            <a:bodyPr/>
            <a:lstStyle/>
            <a:p>
              <a:endParaRPr lang="en-US"/>
            </a:p>
          </p:txBody>
        </p:sp>
      </p:grpSp>
      <p:sp>
        <p:nvSpPr>
          <p:cNvPr id="4" name="Freeform 4"/>
          <p:cNvSpPr/>
          <p:nvPr/>
        </p:nvSpPr>
        <p:spPr>
          <a:xfrm>
            <a:off x="-689694" y="8423964"/>
            <a:ext cx="1379388" cy="2758777"/>
          </a:xfrm>
          <a:custGeom>
            <a:avLst/>
            <a:gdLst/>
            <a:ahLst/>
            <a:cxnLst/>
            <a:rect l="l" t="t" r="r" b="b"/>
            <a:pathLst>
              <a:path w="1379388" h="2758777">
                <a:moveTo>
                  <a:pt x="0" y="0"/>
                </a:moveTo>
                <a:lnTo>
                  <a:pt x="1379388" y="0"/>
                </a:lnTo>
                <a:lnTo>
                  <a:pt x="1379388" y="2758777"/>
                </a:lnTo>
                <a:lnTo>
                  <a:pt x="0" y="2758777"/>
                </a:lnTo>
                <a:lnTo>
                  <a:pt x="0" y="0"/>
                </a:lnTo>
                <a:close/>
              </a:path>
            </a:pathLst>
          </a:custGeom>
          <a:blipFill>
            <a:blip r:embed="rId3">
              <a:extLst>
                <a:ext uri="{96DAC541-7B7A-43D3-8B79-37D633B846F1}">
                  <asvg:svgBlip xmlns:asvg="http://schemas.microsoft.com/office/drawing/2016/SVG/main" r:embed="rId4"/>
                </a:ext>
              </a:extLst>
            </a:blip>
            <a:stretch>
              <a:fillRect l="-2068" r="-2068"/>
            </a:stretch>
          </a:blipFill>
        </p:spPr>
        <p:txBody>
          <a:bodyPr/>
          <a:lstStyle/>
          <a:p>
            <a:endParaRPr lang="en-US"/>
          </a:p>
        </p:txBody>
      </p:sp>
      <p:sp>
        <p:nvSpPr>
          <p:cNvPr id="7" name="TextBox 7"/>
          <p:cNvSpPr txBox="1"/>
          <p:nvPr/>
        </p:nvSpPr>
        <p:spPr>
          <a:xfrm>
            <a:off x="2355906" y="1310192"/>
            <a:ext cx="6057394" cy="1883283"/>
          </a:xfrm>
          <a:prstGeom prst="rect">
            <a:avLst/>
          </a:prstGeom>
        </p:spPr>
        <p:txBody>
          <a:bodyPr lIns="0" tIns="0" rIns="0" bIns="0" rtlCol="0" anchor="t">
            <a:spAutoFit/>
          </a:bodyPr>
          <a:lstStyle/>
          <a:p>
            <a:pPr algn="ctr" rtl="1">
              <a:lnSpc>
                <a:spcPts val="15110"/>
              </a:lnSpc>
            </a:pPr>
            <a:r>
              <a:rPr lang="ar-EG" sz="10950">
                <a:solidFill>
                  <a:srgbClr val="095277"/>
                </a:solidFill>
                <a:latin typeface="Almarai Bold"/>
                <a:ea typeface="Almarai Bold"/>
                <a:cs typeface="Almarai Bold"/>
                <a:sym typeface="Almarai Bold"/>
                <a:rtl/>
              </a:rPr>
              <a:t>الابتكار</a:t>
            </a:r>
          </a:p>
        </p:txBody>
      </p:sp>
      <p:sp>
        <p:nvSpPr>
          <p:cNvPr id="8" name="TextBox 8"/>
          <p:cNvSpPr txBox="1"/>
          <p:nvPr/>
        </p:nvSpPr>
        <p:spPr>
          <a:xfrm>
            <a:off x="-115855" y="3459315"/>
            <a:ext cx="11000915" cy="1350670"/>
          </a:xfrm>
          <a:prstGeom prst="rect">
            <a:avLst/>
          </a:prstGeom>
        </p:spPr>
        <p:txBody>
          <a:bodyPr lIns="0" tIns="0" rIns="0" bIns="0" rtlCol="0" anchor="t">
            <a:spAutoFit/>
          </a:bodyPr>
          <a:lstStyle/>
          <a:p>
            <a:pPr algn="ctr" rtl="1">
              <a:lnSpc>
                <a:spcPts val="5272"/>
              </a:lnSpc>
            </a:pPr>
            <a:r>
              <a:rPr lang="ar-EG" sz="4881">
                <a:solidFill>
                  <a:srgbClr val="095277"/>
                </a:solidFill>
                <a:latin typeface="Almarai"/>
                <a:ea typeface="Almarai"/>
                <a:cs typeface="Almarai"/>
                <a:sym typeface="Almarai"/>
                <a:rtl/>
              </a:rPr>
              <a:t>الأساسيات والنظريات والتطبيقات</a:t>
            </a:r>
          </a:p>
          <a:p>
            <a:pPr algn="ctr" rtl="1">
              <a:lnSpc>
                <a:spcPts val="5272"/>
              </a:lnSpc>
            </a:pPr>
            <a:endParaRPr lang="ar-EG" sz="4881">
              <a:solidFill>
                <a:srgbClr val="095277"/>
              </a:solidFill>
              <a:latin typeface="Almarai"/>
              <a:ea typeface="Almarai"/>
              <a:cs typeface="Almarai"/>
              <a:sym typeface="Almarai"/>
              <a:rtl/>
            </a:endParaRPr>
          </a:p>
        </p:txBody>
      </p:sp>
      <p:sp>
        <p:nvSpPr>
          <p:cNvPr id="9" name="Freeform 9"/>
          <p:cNvSpPr/>
          <p:nvPr/>
        </p:nvSpPr>
        <p:spPr>
          <a:xfrm>
            <a:off x="-257469" y="-86773"/>
            <a:ext cx="2262373" cy="3036742"/>
          </a:xfrm>
          <a:custGeom>
            <a:avLst/>
            <a:gdLst/>
            <a:ahLst/>
            <a:cxnLst/>
            <a:rect l="l" t="t" r="r" b="b"/>
            <a:pathLst>
              <a:path w="2262373" h="3036742">
                <a:moveTo>
                  <a:pt x="0" y="0"/>
                </a:moveTo>
                <a:lnTo>
                  <a:pt x="2262373" y="0"/>
                </a:lnTo>
                <a:lnTo>
                  <a:pt x="2262373" y="3036742"/>
                </a:lnTo>
                <a:lnTo>
                  <a:pt x="0" y="3036742"/>
                </a:lnTo>
                <a:lnTo>
                  <a:pt x="0" y="0"/>
                </a:lnTo>
                <a:close/>
              </a:path>
            </a:pathLst>
          </a:custGeom>
          <a:blipFill>
            <a:blip r:embed="rId5">
              <a:alphaModFix amt="76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5">
            <a:extLst>
              <a:ext uri="{FF2B5EF4-FFF2-40B4-BE49-F238E27FC236}">
                <a16:creationId xmlns:a16="http://schemas.microsoft.com/office/drawing/2014/main" id="{FC5044B0-F0A0-638A-45E9-A825B692A2CB}"/>
              </a:ext>
            </a:extLst>
          </p:cNvPr>
          <p:cNvSpPr txBox="1"/>
          <p:nvPr/>
        </p:nvSpPr>
        <p:spPr>
          <a:xfrm>
            <a:off x="2320195" y="6286500"/>
            <a:ext cx="6084479" cy="2539157"/>
          </a:xfrm>
          <a:prstGeom prst="rect">
            <a:avLst/>
          </a:prstGeom>
        </p:spPr>
        <p:txBody>
          <a:bodyPr lIns="0" tIns="0" rIns="0" bIns="0" rtlCol="0" anchor="t">
            <a:spAutoFit/>
          </a:bodyPr>
          <a:lstStyle/>
          <a:p>
            <a:pPr algn="ctr" rtl="1">
              <a:lnSpc>
                <a:spcPct val="150000"/>
              </a:lnSpc>
            </a:pPr>
            <a:endParaRPr sz="1600" dirty="0"/>
          </a:p>
          <a:p>
            <a:pPr algn="ctr" rtl="1">
              <a:lnSpc>
                <a:spcPct val="150000"/>
              </a:lnSpc>
            </a:pPr>
            <a:r>
              <a:rPr lang="ar-EG" sz="2400" spc="25" dirty="0">
                <a:solidFill>
                  <a:srgbClr val="000000"/>
                </a:solidFill>
                <a:latin typeface="Almarai Bold"/>
                <a:ea typeface="Almarai Bold"/>
                <a:cs typeface="Almarai Bold"/>
                <a:sym typeface="Almarai Bold"/>
                <a:rtl/>
              </a:rPr>
              <a:t>أ.د. أحمد بن عبدالرحمن الشميمري</a:t>
            </a:r>
          </a:p>
          <a:p>
            <a:pPr algn="ctr" rtl="1">
              <a:lnSpc>
                <a:spcPct val="150000"/>
              </a:lnSpc>
            </a:pPr>
            <a:r>
              <a:rPr lang="ar-EG" sz="2400" spc="25" dirty="0">
                <a:solidFill>
                  <a:srgbClr val="000000"/>
                </a:solidFill>
                <a:latin typeface="Almarai Bold"/>
                <a:ea typeface="Almarai Bold"/>
                <a:cs typeface="Almarai Bold"/>
                <a:sym typeface="Almarai Bold"/>
                <a:rtl/>
              </a:rPr>
              <a:t>أستاذ التسويق وريادة الأعمال</a:t>
            </a:r>
          </a:p>
          <a:p>
            <a:pPr algn="ctr" rtl="1">
              <a:lnSpc>
                <a:spcPct val="150000"/>
              </a:lnSpc>
            </a:pPr>
            <a:r>
              <a:rPr lang="ar-EG" sz="2400" spc="25" dirty="0">
                <a:solidFill>
                  <a:srgbClr val="000000"/>
                </a:solidFill>
                <a:latin typeface="Almarai Bold"/>
                <a:ea typeface="Almarai Bold"/>
                <a:cs typeface="Almarai Bold"/>
                <a:sym typeface="Almarai Bold"/>
                <a:rtl/>
              </a:rPr>
              <a:t>جامعة الملك سعود – الرياض</a:t>
            </a:r>
          </a:p>
          <a:p>
            <a:pPr algn="ctr" rtl="1">
              <a:lnSpc>
                <a:spcPct val="150000"/>
              </a:lnSpc>
            </a:pPr>
            <a:endParaRPr lang="ar-EG" sz="2400" spc="25" dirty="0">
              <a:solidFill>
                <a:srgbClr val="000000"/>
              </a:solidFill>
              <a:latin typeface="Almarai Bold"/>
              <a:ea typeface="Almarai Bold"/>
              <a:cs typeface="Almarai Bold"/>
              <a:sym typeface="Almarai Bold"/>
              <a:rt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95713" y="2357432"/>
            <a:ext cx="16093685" cy="1577975"/>
            <a:chOff x="0" y="0"/>
            <a:chExt cx="4238666" cy="415598"/>
          </a:xfrm>
        </p:grpSpPr>
        <p:sp>
          <p:nvSpPr>
            <p:cNvPr id="3" name="Freeform 3"/>
            <p:cNvSpPr/>
            <p:nvPr/>
          </p:nvSpPr>
          <p:spPr>
            <a:xfrm>
              <a:off x="0" y="0"/>
              <a:ext cx="4238666" cy="415598"/>
            </a:xfrm>
            <a:custGeom>
              <a:avLst/>
              <a:gdLst/>
              <a:ahLst/>
              <a:cxnLst/>
              <a:rect l="l" t="t" r="r" b="b"/>
              <a:pathLst>
                <a:path w="4238666" h="415598">
                  <a:moveTo>
                    <a:pt x="6254" y="0"/>
                  </a:moveTo>
                  <a:lnTo>
                    <a:pt x="4232413" y="0"/>
                  </a:lnTo>
                  <a:cubicBezTo>
                    <a:pt x="4235866" y="0"/>
                    <a:pt x="4238666" y="2800"/>
                    <a:pt x="4238666" y="6254"/>
                  </a:cubicBezTo>
                  <a:lnTo>
                    <a:pt x="4238666" y="409345"/>
                  </a:lnTo>
                  <a:cubicBezTo>
                    <a:pt x="4238666" y="411003"/>
                    <a:pt x="4238007" y="412594"/>
                    <a:pt x="4236834" y="413767"/>
                  </a:cubicBezTo>
                  <a:cubicBezTo>
                    <a:pt x="4235662" y="414939"/>
                    <a:pt x="4234071" y="415598"/>
                    <a:pt x="4232413" y="415598"/>
                  </a:cubicBezTo>
                  <a:lnTo>
                    <a:pt x="6254" y="415598"/>
                  </a:lnTo>
                  <a:cubicBezTo>
                    <a:pt x="4595" y="415598"/>
                    <a:pt x="3004" y="414939"/>
                    <a:pt x="1832" y="413767"/>
                  </a:cubicBezTo>
                  <a:cubicBezTo>
                    <a:pt x="659" y="412594"/>
                    <a:pt x="0" y="411003"/>
                    <a:pt x="0" y="409345"/>
                  </a:cubicBezTo>
                  <a:lnTo>
                    <a:pt x="0" y="6254"/>
                  </a:lnTo>
                  <a:cubicBezTo>
                    <a:pt x="0" y="2800"/>
                    <a:pt x="2800" y="0"/>
                    <a:pt x="6254" y="0"/>
                  </a:cubicBezTo>
                  <a:close/>
                </a:path>
              </a:pathLst>
            </a:custGeom>
            <a:solidFill>
              <a:srgbClr val="E7EAED"/>
            </a:solidFill>
            <a:ln w="19050" cap="sq">
              <a:solidFill>
                <a:srgbClr val="0F9ED5"/>
              </a:solidFill>
              <a:prstDash val="lgDash"/>
              <a:miter/>
            </a:ln>
          </p:spPr>
          <p:txBody>
            <a:bodyPr/>
            <a:lstStyle/>
            <a:p>
              <a:endParaRPr lang="en-US"/>
            </a:p>
          </p:txBody>
        </p:sp>
        <p:sp>
          <p:nvSpPr>
            <p:cNvPr id="4" name="TextBox 4"/>
            <p:cNvSpPr txBox="1"/>
            <p:nvPr/>
          </p:nvSpPr>
          <p:spPr>
            <a:xfrm>
              <a:off x="0" y="-9525"/>
              <a:ext cx="4238666" cy="425123"/>
            </a:xfrm>
            <a:prstGeom prst="rect">
              <a:avLst/>
            </a:prstGeom>
          </p:spPr>
          <p:txBody>
            <a:bodyPr lIns="50800" tIns="50800" rIns="50800" bIns="50800" rtlCol="0" anchor="ctr"/>
            <a:lstStyle/>
            <a:p>
              <a:pPr algn="ctr">
                <a:lnSpc>
                  <a:spcPts val="2160"/>
                </a:lnSpc>
              </a:pPr>
              <a:endParaRPr/>
            </a:p>
          </p:txBody>
        </p:sp>
      </p:grpSp>
      <p:sp>
        <p:nvSpPr>
          <p:cNvPr id="5" name="TextBox 5"/>
          <p:cNvSpPr txBox="1"/>
          <p:nvPr/>
        </p:nvSpPr>
        <p:spPr>
          <a:xfrm>
            <a:off x="1407073" y="2424107"/>
            <a:ext cx="15651915" cy="1430655"/>
          </a:xfrm>
          <a:prstGeom prst="rect">
            <a:avLst/>
          </a:prstGeom>
        </p:spPr>
        <p:txBody>
          <a:bodyPr lIns="0" tIns="0" rIns="0" bIns="0" rtlCol="0" anchor="t">
            <a:spAutoFit/>
          </a:bodyPr>
          <a:lstStyle/>
          <a:p>
            <a:pPr marL="0" lvl="0" indent="0" algn="r" rtl="1">
              <a:lnSpc>
                <a:spcPts val="3840"/>
              </a:lnSpc>
              <a:spcBef>
                <a:spcPct val="0"/>
              </a:spcBef>
            </a:pPr>
            <a:r>
              <a:rPr lang="ar-EG" sz="2400" u="none" strike="noStrike">
                <a:solidFill>
                  <a:srgbClr val="000000"/>
                </a:solidFill>
                <a:latin typeface="Almarai Bold"/>
                <a:ea typeface="Almarai Bold"/>
                <a:cs typeface="Almarai Bold"/>
                <a:sym typeface="Almarai Bold"/>
                <a:rtl/>
              </a:rPr>
              <a:t>يمكن تسمية الجيل السادس الجديد من نماذج الابتكار بنماذج الابتكار المفتوح. وهي أيضًا نماذج شبكية لعملية الابتكار، ولكنها عوضًا عن التركيز على ابتكار أفكار داخلية فقط وتطوريها، يمكن الجمع بين الأفكار الداخلية والخارجية والمسارات الداخلية والخارجية للسوق، وذلك للنهوض بتطوير التقنيات الحديثة</a:t>
            </a:r>
          </a:p>
        </p:txBody>
      </p:sp>
      <p:sp>
        <p:nvSpPr>
          <p:cNvPr id="6" name="Freeform 6"/>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6977360" y="2079211"/>
            <a:ext cx="451388" cy="628748"/>
          </a:xfrm>
          <a:custGeom>
            <a:avLst/>
            <a:gdLst/>
            <a:ahLst/>
            <a:cxnLst/>
            <a:rect l="l" t="t" r="r" b="b"/>
            <a:pathLst>
              <a:path w="451388" h="628748">
                <a:moveTo>
                  <a:pt x="0" y="0"/>
                </a:moveTo>
                <a:lnTo>
                  <a:pt x="451388" y="0"/>
                </a:lnTo>
                <a:lnTo>
                  <a:pt x="451388" y="628748"/>
                </a:lnTo>
                <a:lnTo>
                  <a:pt x="0" y="628748"/>
                </a:lnTo>
                <a:lnTo>
                  <a:pt x="0" y="0"/>
                </a:lnTo>
                <a:close/>
              </a:path>
            </a:pathLst>
          </a:custGeom>
          <a:blipFill>
            <a:blip r:embed="rId4"/>
            <a:stretch>
              <a:fillRect/>
            </a:stretch>
          </a:blipFill>
        </p:spPr>
        <p:txBody>
          <a:bodyPr/>
          <a:lstStyle/>
          <a:p>
            <a:endParaRPr lang="en-US"/>
          </a:p>
        </p:txBody>
      </p:sp>
      <p:sp>
        <p:nvSpPr>
          <p:cNvPr id="8" name="Freeform 8"/>
          <p:cNvSpPr/>
          <p:nvPr/>
        </p:nvSpPr>
        <p:spPr>
          <a:xfrm>
            <a:off x="4368199" y="4006101"/>
            <a:ext cx="9748713" cy="5464874"/>
          </a:xfrm>
          <a:custGeom>
            <a:avLst/>
            <a:gdLst/>
            <a:ahLst/>
            <a:cxnLst/>
            <a:rect l="l" t="t" r="r" b="b"/>
            <a:pathLst>
              <a:path w="9748713" h="5464874">
                <a:moveTo>
                  <a:pt x="0" y="0"/>
                </a:moveTo>
                <a:lnTo>
                  <a:pt x="9748713" y="0"/>
                </a:lnTo>
                <a:lnTo>
                  <a:pt x="9748713" y="5464874"/>
                </a:lnTo>
                <a:lnTo>
                  <a:pt x="0" y="5464874"/>
                </a:lnTo>
                <a:lnTo>
                  <a:pt x="0" y="0"/>
                </a:lnTo>
                <a:close/>
              </a:path>
            </a:pathLst>
          </a:custGeom>
          <a:blipFill>
            <a:blip r:embed="rId5"/>
            <a:stretch>
              <a:fillRect l="-4160" t="-5442" r="-4445" b="-12998"/>
            </a:stretch>
          </a:blipFill>
        </p:spPr>
        <p:txBody>
          <a:bodyPr/>
          <a:lstStyle/>
          <a:p>
            <a:endParaRPr lang="en-US"/>
          </a:p>
        </p:txBody>
      </p:sp>
      <p:sp>
        <p:nvSpPr>
          <p:cNvPr id="9" name="TextBox 9"/>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10" name="TextBox 10"/>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10</a:t>
            </a:r>
          </a:p>
        </p:txBody>
      </p:sp>
      <p:sp>
        <p:nvSpPr>
          <p:cNvPr id="11" name="TextBox 11"/>
          <p:cNvSpPr txBox="1"/>
          <p:nvPr/>
        </p:nvSpPr>
        <p:spPr>
          <a:xfrm>
            <a:off x="7535055" y="697663"/>
            <a:ext cx="8040938" cy="1106507"/>
          </a:xfrm>
          <a:prstGeom prst="rect">
            <a:avLst/>
          </a:prstGeom>
        </p:spPr>
        <p:txBody>
          <a:bodyPr lIns="0" tIns="0" rIns="0" bIns="0" rtlCol="0" anchor="t">
            <a:spAutoFit/>
          </a:bodyPr>
          <a:lstStyle/>
          <a:p>
            <a:pPr marL="0" lvl="0" indent="0" algn="just" rtl="1">
              <a:lnSpc>
                <a:spcPts val="4392"/>
              </a:lnSpc>
              <a:spcBef>
                <a:spcPct val="0"/>
              </a:spcBef>
            </a:pPr>
            <a:r>
              <a:rPr lang="en-US" sz="3420" u="none" strike="noStrike" spc="-13">
                <a:solidFill>
                  <a:srgbClr val="156082"/>
                </a:solidFill>
                <a:latin typeface="Almarai Bold"/>
                <a:ea typeface="Almarai Bold"/>
                <a:cs typeface="Almarai Bold"/>
                <a:sym typeface="Almarai Bold"/>
              </a:rPr>
              <a:t>6</a:t>
            </a:r>
            <a:r>
              <a:rPr lang="ar-EG" sz="3420" u="none" strike="noStrike" spc="-13">
                <a:solidFill>
                  <a:srgbClr val="156082"/>
                </a:solidFill>
                <a:latin typeface="Almarai Bold"/>
                <a:ea typeface="Almarai Bold"/>
                <a:cs typeface="Almarai Bold"/>
                <a:sym typeface="Almarai Bold"/>
                <a:rtl/>
              </a:rPr>
              <a:t>-	الجيل السادس: </a:t>
            </a:r>
          </a:p>
          <a:p>
            <a:pPr marL="0" lvl="0" indent="0" algn="just" rtl="1">
              <a:lnSpc>
                <a:spcPts val="4392"/>
              </a:lnSpc>
              <a:spcBef>
                <a:spcPct val="0"/>
              </a:spcBef>
            </a:pPr>
            <a:r>
              <a:rPr lang="ar-EG" sz="3420" u="none" strike="noStrike" spc="-15">
                <a:solidFill>
                  <a:srgbClr val="156082"/>
                </a:solidFill>
                <a:latin typeface="Almarai Bold"/>
                <a:ea typeface="Almarai Bold"/>
                <a:cs typeface="Almarai Bold"/>
                <a:sym typeface="Almarai Bold"/>
                <a:rtl/>
              </a:rPr>
              <a:t>نماذج الابتكار المفتوح</a:t>
            </a:r>
          </a:p>
        </p:txBody>
      </p:sp>
      <p:grpSp>
        <p:nvGrpSpPr>
          <p:cNvPr id="12" name="Group 12"/>
          <p:cNvGrpSpPr/>
          <p:nvPr/>
        </p:nvGrpSpPr>
        <p:grpSpPr>
          <a:xfrm>
            <a:off x="5634490" y="4072776"/>
            <a:ext cx="1735284" cy="489271"/>
            <a:chOff x="0" y="0"/>
            <a:chExt cx="457030" cy="128861"/>
          </a:xfrm>
        </p:grpSpPr>
        <p:sp>
          <p:nvSpPr>
            <p:cNvPr id="13" name="Freeform 13"/>
            <p:cNvSpPr/>
            <p:nvPr/>
          </p:nvSpPr>
          <p:spPr>
            <a:xfrm>
              <a:off x="0" y="0"/>
              <a:ext cx="457030" cy="128861"/>
            </a:xfrm>
            <a:custGeom>
              <a:avLst/>
              <a:gdLst/>
              <a:ahLst/>
              <a:cxnLst/>
              <a:rect l="l" t="t" r="r" b="b"/>
              <a:pathLst>
                <a:path w="457030" h="128861">
                  <a:moveTo>
                    <a:pt x="0" y="0"/>
                  </a:moveTo>
                  <a:lnTo>
                    <a:pt x="457030" y="0"/>
                  </a:lnTo>
                  <a:lnTo>
                    <a:pt x="457030" y="128861"/>
                  </a:lnTo>
                  <a:lnTo>
                    <a:pt x="0" y="128861"/>
                  </a:lnTo>
                  <a:close/>
                </a:path>
              </a:pathLst>
            </a:custGeom>
            <a:solidFill>
              <a:srgbClr val="FFFFFF"/>
            </a:solidFill>
          </p:spPr>
          <p:txBody>
            <a:bodyPr/>
            <a:lstStyle/>
            <a:p>
              <a:endParaRPr lang="en-US"/>
            </a:p>
          </p:txBody>
        </p:sp>
        <p:sp>
          <p:nvSpPr>
            <p:cNvPr id="14" name="TextBox 14"/>
            <p:cNvSpPr txBox="1"/>
            <p:nvPr/>
          </p:nvSpPr>
          <p:spPr>
            <a:xfrm>
              <a:off x="0" y="-9525"/>
              <a:ext cx="457030" cy="138386"/>
            </a:xfrm>
            <a:prstGeom prst="rect">
              <a:avLst/>
            </a:prstGeom>
          </p:spPr>
          <p:txBody>
            <a:bodyPr lIns="50800" tIns="50800" rIns="50800" bIns="50800" rtlCol="0" anchor="ctr"/>
            <a:lstStyle/>
            <a:p>
              <a:pPr algn="ctr">
                <a:lnSpc>
                  <a:spcPts val="2160"/>
                </a:lnSpc>
              </a:pPr>
              <a:endParaRPr/>
            </a:p>
          </p:txBody>
        </p:sp>
      </p:grpSp>
      <p:grpSp>
        <p:nvGrpSpPr>
          <p:cNvPr id="15" name="Group 15"/>
          <p:cNvGrpSpPr/>
          <p:nvPr/>
        </p:nvGrpSpPr>
        <p:grpSpPr>
          <a:xfrm>
            <a:off x="8534266" y="4072776"/>
            <a:ext cx="1735284" cy="489271"/>
            <a:chOff x="0" y="0"/>
            <a:chExt cx="457030" cy="128861"/>
          </a:xfrm>
        </p:grpSpPr>
        <p:sp>
          <p:nvSpPr>
            <p:cNvPr id="16" name="Freeform 16"/>
            <p:cNvSpPr/>
            <p:nvPr/>
          </p:nvSpPr>
          <p:spPr>
            <a:xfrm>
              <a:off x="0" y="0"/>
              <a:ext cx="457030" cy="128861"/>
            </a:xfrm>
            <a:custGeom>
              <a:avLst/>
              <a:gdLst/>
              <a:ahLst/>
              <a:cxnLst/>
              <a:rect l="l" t="t" r="r" b="b"/>
              <a:pathLst>
                <a:path w="457030" h="128861">
                  <a:moveTo>
                    <a:pt x="0" y="0"/>
                  </a:moveTo>
                  <a:lnTo>
                    <a:pt x="457030" y="0"/>
                  </a:lnTo>
                  <a:lnTo>
                    <a:pt x="457030" y="128861"/>
                  </a:lnTo>
                  <a:lnTo>
                    <a:pt x="0" y="128861"/>
                  </a:lnTo>
                  <a:close/>
                </a:path>
              </a:pathLst>
            </a:custGeom>
            <a:solidFill>
              <a:srgbClr val="FFFFFF"/>
            </a:solidFill>
          </p:spPr>
          <p:txBody>
            <a:bodyPr/>
            <a:lstStyle/>
            <a:p>
              <a:endParaRPr lang="en-US"/>
            </a:p>
          </p:txBody>
        </p:sp>
        <p:sp>
          <p:nvSpPr>
            <p:cNvPr id="17" name="TextBox 17"/>
            <p:cNvSpPr txBox="1"/>
            <p:nvPr/>
          </p:nvSpPr>
          <p:spPr>
            <a:xfrm>
              <a:off x="0" y="-9525"/>
              <a:ext cx="457030" cy="138386"/>
            </a:xfrm>
            <a:prstGeom prst="rect">
              <a:avLst/>
            </a:prstGeom>
          </p:spPr>
          <p:txBody>
            <a:bodyPr lIns="50800" tIns="50800" rIns="50800" bIns="50800" rtlCol="0" anchor="ctr"/>
            <a:lstStyle/>
            <a:p>
              <a:pPr algn="ctr">
                <a:lnSpc>
                  <a:spcPts val="2160"/>
                </a:lnSpc>
              </a:pPr>
              <a:endParaRPr/>
            </a:p>
          </p:txBody>
        </p:sp>
      </p:grpSp>
      <p:grpSp>
        <p:nvGrpSpPr>
          <p:cNvPr id="18" name="Group 18"/>
          <p:cNvGrpSpPr/>
          <p:nvPr/>
        </p:nvGrpSpPr>
        <p:grpSpPr>
          <a:xfrm>
            <a:off x="10932162" y="4072776"/>
            <a:ext cx="2237164" cy="489271"/>
            <a:chOff x="0" y="0"/>
            <a:chExt cx="589212" cy="128861"/>
          </a:xfrm>
        </p:grpSpPr>
        <p:sp>
          <p:nvSpPr>
            <p:cNvPr id="19" name="Freeform 19"/>
            <p:cNvSpPr/>
            <p:nvPr/>
          </p:nvSpPr>
          <p:spPr>
            <a:xfrm>
              <a:off x="0" y="0"/>
              <a:ext cx="589212" cy="128861"/>
            </a:xfrm>
            <a:custGeom>
              <a:avLst/>
              <a:gdLst/>
              <a:ahLst/>
              <a:cxnLst/>
              <a:rect l="l" t="t" r="r" b="b"/>
              <a:pathLst>
                <a:path w="589212" h="128861">
                  <a:moveTo>
                    <a:pt x="0" y="0"/>
                  </a:moveTo>
                  <a:lnTo>
                    <a:pt x="589212" y="0"/>
                  </a:lnTo>
                  <a:lnTo>
                    <a:pt x="589212" y="128861"/>
                  </a:lnTo>
                  <a:lnTo>
                    <a:pt x="0" y="128861"/>
                  </a:lnTo>
                  <a:close/>
                </a:path>
              </a:pathLst>
            </a:custGeom>
            <a:solidFill>
              <a:srgbClr val="FFFFFF"/>
            </a:solidFill>
          </p:spPr>
          <p:txBody>
            <a:bodyPr/>
            <a:lstStyle/>
            <a:p>
              <a:endParaRPr lang="en-US"/>
            </a:p>
          </p:txBody>
        </p:sp>
        <p:sp>
          <p:nvSpPr>
            <p:cNvPr id="20" name="TextBox 20"/>
            <p:cNvSpPr txBox="1"/>
            <p:nvPr/>
          </p:nvSpPr>
          <p:spPr>
            <a:xfrm>
              <a:off x="0" y="-9525"/>
              <a:ext cx="589212" cy="138386"/>
            </a:xfrm>
            <a:prstGeom prst="rect">
              <a:avLst/>
            </a:prstGeom>
          </p:spPr>
          <p:txBody>
            <a:bodyPr lIns="50800" tIns="50800" rIns="50800" bIns="50800" rtlCol="0" anchor="ctr"/>
            <a:lstStyle/>
            <a:p>
              <a:pPr algn="ctr">
                <a:lnSpc>
                  <a:spcPts val="2160"/>
                </a:lnSpc>
              </a:pPr>
              <a:endParaRPr/>
            </a:p>
          </p:txBody>
        </p:sp>
      </p:grpSp>
      <p:sp>
        <p:nvSpPr>
          <p:cNvPr id="21" name="TextBox 21"/>
          <p:cNvSpPr txBox="1"/>
          <p:nvPr/>
        </p:nvSpPr>
        <p:spPr>
          <a:xfrm>
            <a:off x="10932162" y="4006101"/>
            <a:ext cx="2329118" cy="422910"/>
          </a:xfrm>
          <a:prstGeom prst="rect">
            <a:avLst/>
          </a:prstGeom>
        </p:spPr>
        <p:txBody>
          <a:bodyPr lIns="0" tIns="0" rIns="0" bIns="0" rtlCol="0" anchor="t">
            <a:spAutoFit/>
          </a:bodyPr>
          <a:lstStyle/>
          <a:p>
            <a:pPr algn="ctr" rtl="1">
              <a:lnSpc>
                <a:spcPts val="3599"/>
              </a:lnSpc>
            </a:pPr>
            <a:r>
              <a:rPr lang="ar-EG" sz="2399">
                <a:solidFill>
                  <a:srgbClr val="000000"/>
                </a:solidFill>
                <a:latin typeface="Almarai Bold"/>
                <a:ea typeface="Almarai Bold"/>
                <a:cs typeface="Almarai Bold"/>
                <a:sym typeface="Almarai Bold"/>
                <a:rtl/>
              </a:rPr>
              <a:t>التسويق</a:t>
            </a:r>
          </a:p>
        </p:txBody>
      </p:sp>
      <p:grpSp>
        <p:nvGrpSpPr>
          <p:cNvPr id="22" name="Group 22"/>
          <p:cNvGrpSpPr/>
          <p:nvPr/>
        </p:nvGrpSpPr>
        <p:grpSpPr>
          <a:xfrm>
            <a:off x="11061943" y="8769029"/>
            <a:ext cx="1735284" cy="701946"/>
            <a:chOff x="0" y="0"/>
            <a:chExt cx="457030" cy="184875"/>
          </a:xfrm>
        </p:grpSpPr>
        <p:sp>
          <p:nvSpPr>
            <p:cNvPr id="23" name="Freeform 23"/>
            <p:cNvSpPr/>
            <p:nvPr/>
          </p:nvSpPr>
          <p:spPr>
            <a:xfrm>
              <a:off x="0" y="0"/>
              <a:ext cx="457030" cy="184875"/>
            </a:xfrm>
            <a:custGeom>
              <a:avLst/>
              <a:gdLst/>
              <a:ahLst/>
              <a:cxnLst/>
              <a:rect l="l" t="t" r="r" b="b"/>
              <a:pathLst>
                <a:path w="457030" h="184875">
                  <a:moveTo>
                    <a:pt x="0" y="0"/>
                  </a:moveTo>
                  <a:lnTo>
                    <a:pt x="457030" y="0"/>
                  </a:lnTo>
                  <a:lnTo>
                    <a:pt x="457030" y="184875"/>
                  </a:lnTo>
                  <a:lnTo>
                    <a:pt x="0" y="184875"/>
                  </a:lnTo>
                  <a:close/>
                </a:path>
              </a:pathLst>
            </a:custGeom>
            <a:solidFill>
              <a:srgbClr val="FFFFFF"/>
            </a:solidFill>
          </p:spPr>
          <p:txBody>
            <a:bodyPr/>
            <a:lstStyle/>
            <a:p>
              <a:endParaRPr lang="en-US"/>
            </a:p>
          </p:txBody>
        </p:sp>
        <p:sp>
          <p:nvSpPr>
            <p:cNvPr id="24" name="TextBox 24"/>
            <p:cNvSpPr txBox="1"/>
            <p:nvPr/>
          </p:nvSpPr>
          <p:spPr>
            <a:xfrm>
              <a:off x="0" y="-9525"/>
              <a:ext cx="457030" cy="194400"/>
            </a:xfrm>
            <a:prstGeom prst="rect">
              <a:avLst/>
            </a:prstGeom>
          </p:spPr>
          <p:txBody>
            <a:bodyPr lIns="50800" tIns="50800" rIns="50800" bIns="50800" rtlCol="0" anchor="ctr"/>
            <a:lstStyle/>
            <a:p>
              <a:pPr algn="ctr">
                <a:lnSpc>
                  <a:spcPts val="2160"/>
                </a:lnSpc>
              </a:pPr>
              <a:endParaRPr/>
            </a:p>
          </p:txBody>
        </p:sp>
      </p:grpSp>
      <p:grpSp>
        <p:nvGrpSpPr>
          <p:cNvPr id="25" name="Group 25"/>
          <p:cNvGrpSpPr/>
          <p:nvPr/>
        </p:nvGrpSpPr>
        <p:grpSpPr>
          <a:xfrm>
            <a:off x="8365388" y="8418056"/>
            <a:ext cx="1735284" cy="701946"/>
            <a:chOff x="0" y="0"/>
            <a:chExt cx="457030" cy="184875"/>
          </a:xfrm>
        </p:grpSpPr>
        <p:sp>
          <p:nvSpPr>
            <p:cNvPr id="26" name="Freeform 26"/>
            <p:cNvSpPr/>
            <p:nvPr/>
          </p:nvSpPr>
          <p:spPr>
            <a:xfrm>
              <a:off x="0" y="0"/>
              <a:ext cx="457030" cy="184875"/>
            </a:xfrm>
            <a:custGeom>
              <a:avLst/>
              <a:gdLst/>
              <a:ahLst/>
              <a:cxnLst/>
              <a:rect l="l" t="t" r="r" b="b"/>
              <a:pathLst>
                <a:path w="457030" h="184875">
                  <a:moveTo>
                    <a:pt x="0" y="0"/>
                  </a:moveTo>
                  <a:lnTo>
                    <a:pt x="457030" y="0"/>
                  </a:lnTo>
                  <a:lnTo>
                    <a:pt x="457030" y="184875"/>
                  </a:lnTo>
                  <a:lnTo>
                    <a:pt x="0" y="184875"/>
                  </a:lnTo>
                  <a:close/>
                </a:path>
              </a:pathLst>
            </a:custGeom>
            <a:solidFill>
              <a:srgbClr val="FFFFFF"/>
            </a:solidFill>
          </p:spPr>
          <p:txBody>
            <a:bodyPr/>
            <a:lstStyle/>
            <a:p>
              <a:endParaRPr lang="en-US"/>
            </a:p>
          </p:txBody>
        </p:sp>
        <p:sp>
          <p:nvSpPr>
            <p:cNvPr id="27" name="TextBox 27"/>
            <p:cNvSpPr txBox="1"/>
            <p:nvPr/>
          </p:nvSpPr>
          <p:spPr>
            <a:xfrm>
              <a:off x="0" y="-9525"/>
              <a:ext cx="457030" cy="194400"/>
            </a:xfrm>
            <a:prstGeom prst="rect">
              <a:avLst/>
            </a:prstGeom>
          </p:spPr>
          <p:txBody>
            <a:bodyPr lIns="50800" tIns="50800" rIns="50800" bIns="50800" rtlCol="0" anchor="ctr"/>
            <a:lstStyle/>
            <a:p>
              <a:pPr algn="ctr">
                <a:lnSpc>
                  <a:spcPts val="2160"/>
                </a:lnSpc>
              </a:pPr>
              <a:endParaRPr/>
            </a:p>
          </p:txBody>
        </p:sp>
      </p:grpSp>
      <p:grpSp>
        <p:nvGrpSpPr>
          <p:cNvPr id="28" name="Group 28"/>
          <p:cNvGrpSpPr/>
          <p:nvPr/>
        </p:nvGrpSpPr>
        <p:grpSpPr>
          <a:xfrm>
            <a:off x="6630104" y="8499204"/>
            <a:ext cx="1735284" cy="914621"/>
            <a:chOff x="0" y="0"/>
            <a:chExt cx="457030" cy="240888"/>
          </a:xfrm>
        </p:grpSpPr>
        <p:sp>
          <p:nvSpPr>
            <p:cNvPr id="29" name="Freeform 29"/>
            <p:cNvSpPr/>
            <p:nvPr/>
          </p:nvSpPr>
          <p:spPr>
            <a:xfrm>
              <a:off x="0" y="0"/>
              <a:ext cx="457030" cy="240888"/>
            </a:xfrm>
            <a:custGeom>
              <a:avLst/>
              <a:gdLst/>
              <a:ahLst/>
              <a:cxnLst/>
              <a:rect l="l" t="t" r="r" b="b"/>
              <a:pathLst>
                <a:path w="457030" h="240888">
                  <a:moveTo>
                    <a:pt x="0" y="0"/>
                  </a:moveTo>
                  <a:lnTo>
                    <a:pt x="457030" y="0"/>
                  </a:lnTo>
                  <a:lnTo>
                    <a:pt x="457030" y="240888"/>
                  </a:lnTo>
                  <a:lnTo>
                    <a:pt x="0" y="240888"/>
                  </a:lnTo>
                  <a:close/>
                </a:path>
              </a:pathLst>
            </a:custGeom>
            <a:solidFill>
              <a:srgbClr val="FFFFFF"/>
            </a:solidFill>
          </p:spPr>
          <p:txBody>
            <a:bodyPr/>
            <a:lstStyle/>
            <a:p>
              <a:endParaRPr lang="en-US"/>
            </a:p>
          </p:txBody>
        </p:sp>
        <p:sp>
          <p:nvSpPr>
            <p:cNvPr id="30" name="TextBox 30"/>
            <p:cNvSpPr txBox="1"/>
            <p:nvPr/>
          </p:nvSpPr>
          <p:spPr>
            <a:xfrm>
              <a:off x="0" y="-9525"/>
              <a:ext cx="457030" cy="250413"/>
            </a:xfrm>
            <a:prstGeom prst="rect">
              <a:avLst/>
            </a:prstGeom>
          </p:spPr>
          <p:txBody>
            <a:bodyPr lIns="50800" tIns="50800" rIns="50800" bIns="50800" rtlCol="0" anchor="ctr"/>
            <a:lstStyle/>
            <a:p>
              <a:pPr algn="ctr">
                <a:lnSpc>
                  <a:spcPts val="2160"/>
                </a:lnSpc>
              </a:pPr>
              <a:endParaRPr/>
            </a:p>
          </p:txBody>
        </p:sp>
      </p:grpSp>
      <p:grpSp>
        <p:nvGrpSpPr>
          <p:cNvPr id="31" name="Group 31"/>
          <p:cNvGrpSpPr/>
          <p:nvPr/>
        </p:nvGrpSpPr>
        <p:grpSpPr>
          <a:xfrm>
            <a:off x="4095583" y="6996274"/>
            <a:ext cx="1735284" cy="701946"/>
            <a:chOff x="0" y="0"/>
            <a:chExt cx="457030" cy="184875"/>
          </a:xfrm>
        </p:grpSpPr>
        <p:sp>
          <p:nvSpPr>
            <p:cNvPr id="32" name="Freeform 32"/>
            <p:cNvSpPr/>
            <p:nvPr/>
          </p:nvSpPr>
          <p:spPr>
            <a:xfrm>
              <a:off x="0" y="0"/>
              <a:ext cx="457030" cy="184875"/>
            </a:xfrm>
            <a:custGeom>
              <a:avLst/>
              <a:gdLst/>
              <a:ahLst/>
              <a:cxnLst/>
              <a:rect l="l" t="t" r="r" b="b"/>
              <a:pathLst>
                <a:path w="457030" h="184875">
                  <a:moveTo>
                    <a:pt x="0" y="0"/>
                  </a:moveTo>
                  <a:lnTo>
                    <a:pt x="457030" y="0"/>
                  </a:lnTo>
                  <a:lnTo>
                    <a:pt x="457030" y="184875"/>
                  </a:lnTo>
                  <a:lnTo>
                    <a:pt x="0" y="184875"/>
                  </a:lnTo>
                  <a:close/>
                </a:path>
              </a:pathLst>
            </a:custGeom>
            <a:solidFill>
              <a:srgbClr val="FFFFFF"/>
            </a:solidFill>
          </p:spPr>
          <p:txBody>
            <a:bodyPr/>
            <a:lstStyle/>
            <a:p>
              <a:endParaRPr lang="en-US"/>
            </a:p>
          </p:txBody>
        </p:sp>
        <p:sp>
          <p:nvSpPr>
            <p:cNvPr id="33" name="TextBox 33"/>
            <p:cNvSpPr txBox="1"/>
            <p:nvPr/>
          </p:nvSpPr>
          <p:spPr>
            <a:xfrm>
              <a:off x="0" y="-9525"/>
              <a:ext cx="457030" cy="194400"/>
            </a:xfrm>
            <a:prstGeom prst="rect">
              <a:avLst/>
            </a:prstGeom>
          </p:spPr>
          <p:txBody>
            <a:bodyPr lIns="50800" tIns="50800" rIns="50800" bIns="50800" rtlCol="0" anchor="ctr"/>
            <a:lstStyle/>
            <a:p>
              <a:pPr algn="ctr">
                <a:lnSpc>
                  <a:spcPts val="2160"/>
                </a:lnSpc>
              </a:pPr>
              <a:endParaRPr/>
            </a:p>
          </p:txBody>
        </p:sp>
      </p:grpSp>
      <p:grpSp>
        <p:nvGrpSpPr>
          <p:cNvPr id="34" name="Group 34"/>
          <p:cNvGrpSpPr/>
          <p:nvPr/>
        </p:nvGrpSpPr>
        <p:grpSpPr>
          <a:xfrm>
            <a:off x="8729215" y="4695397"/>
            <a:ext cx="1540336" cy="701946"/>
            <a:chOff x="0" y="0"/>
            <a:chExt cx="405685" cy="184875"/>
          </a:xfrm>
        </p:grpSpPr>
        <p:sp>
          <p:nvSpPr>
            <p:cNvPr id="35" name="Freeform 35"/>
            <p:cNvSpPr/>
            <p:nvPr/>
          </p:nvSpPr>
          <p:spPr>
            <a:xfrm>
              <a:off x="0" y="0"/>
              <a:ext cx="405685" cy="184875"/>
            </a:xfrm>
            <a:custGeom>
              <a:avLst/>
              <a:gdLst/>
              <a:ahLst/>
              <a:cxnLst/>
              <a:rect l="l" t="t" r="r" b="b"/>
              <a:pathLst>
                <a:path w="405685" h="184875">
                  <a:moveTo>
                    <a:pt x="0" y="0"/>
                  </a:moveTo>
                  <a:lnTo>
                    <a:pt x="405685" y="0"/>
                  </a:lnTo>
                  <a:lnTo>
                    <a:pt x="405685" y="184875"/>
                  </a:lnTo>
                  <a:lnTo>
                    <a:pt x="0" y="184875"/>
                  </a:lnTo>
                  <a:close/>
                </a:path>
              </a:pathLst>
            </a:custGeom>
            <a:solidFill>
              <a:srgbClr val="FFFFFF"/>
            </a:solidFill>
          </p:spPr>
          <p:txBody>
            <a:bodyPr/>
            <a:lstStyle/>
            <a:p>
              <a:endParaRPr lang="en-US"/>
            </a:p>
          </p:txBody>
        </p:sp>
        <p:sp>
          <p:nvSpPr>
            <p:cNvPr id="36" name="TextBox 36"/>
            <p:cNvSpPr txBox="1"/>
            <p:nvPr/>
          </p:nvSpPr>
          <p:spPr>
            <a:xfrm>
              <a:off x="0" y="-9525"/>
              <a:ext cx="405685" cy="194400"/>
            </a:xfrm>
            <a:prstGeom prst="rect">
              <a:avLst/>
            </a:prstGeom>
          </p:spPr>
          <p:txBody>
            <a:bodyPr lIns="50800" tIns="50800" rIns="50800" bIns="50800" rtlCol="0" anchor="ctr"/>
            <a:lstStyle/>
            <a:p>
              <a:pPr algn="ctr">
                <a:lnSpc>
                  <a:spcPts val="2160"/>
                </a:lnSpc>
              </a:pPr>
              <a:endParaRPr/>
            </a:p>
          </p:txBody>
        </p:sp>
      </p:grpSp>
      <p:grpSp>
        <p:nvGrpSpPr>
          <p:cNvPr id="37" name="Group 37"/>
          <p:cNvGrpSpPr/>
          <p:nvPr/>
        </p:nvGrpSpPr>
        <p:grpSpPr>
          <a:xfrm>
            <a:off x="11136503" y="4581097"/>
            <a:ext cx="2407978" cy="655643"/>
            <a:chOff x="0" y="0"/>
            <a:chExt cx="634200" cy="172680"/>
          </a:xfrm>
        </p:grpSpPr>
        <p:sp>
          <p:nvSpPr>
            <p:cNvPr id="38" name="Freeform 38"/>
            <p:cNvSpPr/>
            <p:nvPr/>
          </p:nvSpPr>
          <p:spPr>
            <a:xfrm>
              <a:off x="0" y="0"/>
              <a:ext cx="634200" cy="172680"/>
            </a:xfrm>
            <a:custGeom>
              <a:avLst/>
              <a:gdLst/>
              <a:ahLst/>
              <a:cxnLst/>
              <a:rect l="l" t="t" r="r" b="b"/>
              <a:pathLst>
                <a:path w="634200" h="172680">
                  <a:moveTo>
                    <a:pt x="0" y="0"/>
                  </a:moveTo>
                  <a:lnTo>
                    <a:pt x="634200" y="0"/>
                  </a:lnTo>
                  <a:lnTo>
                    <a:pt x="634200" y="172680"/>
                  </a:lnTo>
                  <a:lnTo>
                    <a:pt x="0" y="172680"/>
                  </a:lnTo>
                  <a:close/>
                </a:path>
              </a:pathLst>
            </a:custGeom>
            <a:solidFill>
              <a:srgbClr val="FFFFFF"/>
            </a:solidFill>
          </p:spPr>
          <p:txBody>
            <a:bodyPr/>
            <a:lstStyle/>
            <a:p>
              <a:endParaRPr lang="en-US"/>
            </a:p>
          </p:txBody>
        </p:sp>
        <p:sp>
          <p:nvSpPr>
            <p:cNvPr id="39" name="TextBox 39"/>
            <p:cNvSpPr txBox="1"/>
            <p:nvPr/>
          </p:nvSpPr>
          <p:spPr>
            <a:xfrm>
              <a:off x="0" y="-9525"/>
              <a:ext cx="634200" cy="182205"/>
            </a:xfrm>
            <a:prstGeom prst="rect">
              <a:avLst/>
            </a:prstGeom>
          </p:spPr>
          <p:txBody>
            <a:bodyPr lIns="50800" tIns="50800" rIns="50800" bIns="50800" rtlCol="0" anchor="ctr"/>
            <a:lstStyle/>
            <a:p>
              <a:pPr algn="ctr">
                <a:lnSpc>
                  <a:spcPts val="2160"/>
                </a:lnSpc>
              </a:pPr>
              <a:endParaRPr/>
            </a:p>
          </p:txBody>
        </p:sp>
      </p:grpSp>
      <p:sp>
        <p:nvSpPr>
          <p:cNvPr id="40" name="TextBox 40"/>
          <p:cNvSpPr txBox="1"/>
          <p:nvPr/>
        </p:nvSpPr>
        <p:spPr>
          <a:xfrm>
            <a:off x="11061943" y="4516755"/>
            <a:ext cx="2329118" cy="752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المنتجات الداخلية لرفع المستوى</a:t>
            </a:r>
          </a:p>
        </p:txBody>
      </p:sp>
      <p:sp>
        <p:nvSpPr>
          <p:cNvPr id="41" name="TextBox 41"/>
          <p:cNvSpPr txBox="1"/>
          <p:nvPr/>
        </p:nvSpPr>
        <p:spPr>
          <a:xfrm>
            <a:off x="8365388" y="4499343"/>
            <a:ext cx="2329118" cy="752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منتجات الابتكار الداخلية للتطوير</a:t>
            </a:r>
          </a:p>
        </p:txBody>
      </p:sp>
      <p:sp>
        <p:nvSpPr>
          <p:cNvPr id="42" name="TextBox 42"/>
          <p:cNvSpPr txBox="1"/>
          <p:nvPr/>
        </p:nvSpPr>
        <p:spPr>
          <a:xfrm>
            <a:off x="8365388" y="4005920"/>
            <a:ext cx="2329118" cy="422910"/>
          </a:xfrm>
          <a:prstGeom prst="rect">
            <a:avLst/>
          </a:prstGeom>
        </p:spPr>
        <p:txBody>
          <a:bodyPr lIns="0" tIns="0" rIns="0" bIns="0" rtlCol="0" anchor="t">
            <a:spAutoFit/>
          </a:bodyPr>
          <a:lstStyle/>
          <a:p>
            <a:pPr algn="ctr" rtl="1">
              <a:lnSpc>
                <a:spcPts val="3599"/>
              </a:lnSpc>
            </a:pPr>
            <a:r>
              <a:rPr lang="ar-EG" sz="2399">
                <a:solidFill>
                  <a:srgbClr val="000000"/>
                </a:solidFill>
                <a:latin typeface="Almarai Bold"/>
                <a:ea typeface="Almarai Bold"/>
                <a:cs typeface="Almarai Bold"/>
                <a:sym typeface="Almarai Bold"/>
                <a:rtl/>
              </a:rPr>
              <a:t>التطوير</a:t>
            </a:r>
          </a:p>
        </p:txBody>
      </p:sp>
      <p:sp>
        <p:nvSpPr>
          <p:cNvPr id="43" name="TextBox 43"/>
          <p:cNvSpPr txBox="1"/>
          <p:nvPr/>
        </p:nvSpPr>
        <p:spPr>
          <a:xfrm>
            <a:off x="4300985" y="4005920"/>
            <a:ext cx="2329118" cy="422910"/>
          </a:xfrm>
          <a:prstGeom prst="rect">
            <a:avLst/>
          </a:prstGeom>
        </p:spPr>
        <p:txBody>
          <a:bodyPr lIns="0" tIns="0" rIns="0" bIns="0" rtlCol="0" anchor="t">
            <a:spAutoFit/>
          </a:bodyPr>
          <a:lstStyle/>
          <a:p>
            <a:pPr algn="ctr" rtl="1">
              <a:lnSpc>
                <a:spcPts val="3599"/>
              </a:lnSpc>
            </a:pPr>
            <a:r>
              <a:rPr lang="ar-EG" sz="2399">
                <a:solidFill>
                  <a:srgbClr val="000000"/>
                </a:solidFill>
                <a:latin typeface="Almarai Bold"/>
                <a:ea typeface="Almarai Bold"/>
                <a:cs typeface="Almarai Bold"/>
                <a:sym typeface="Almarai Bold"/>
                <a:rtl/>
              </a:rPr>
              <a:t>الواجهة الأمامية</a:t>
            </a:r>
          </a:p>
        </p:txBody>
      </p:sp>
      <p:sp>
        <p:nvSpPr>
          <p:cNvPr id="44" name="TextBox 44"/>
          <p:cNvSpPr txBox="1"/>
          <p:nvPr/>
        </p:nvSpPr>
        <p:spPr>
          <a:xfrm>
            <a:off x="2931024" y="6106630"/>
            <a:ext cx="2329118" cy="457200"/>
          </a:xfrm>
          <a:prstGeom prst="rect">
            <a:avLst/>
          </a:prstGeom>
        </p:spPr>
        <p:txBody>
          <a:bodyPr lIns="0" tIns="0" rIns="0" bIns="0" rtlCol="0" anchor="t">
            <a:spAutoFit/>
          </a:bodyPr>
          <a:lstStyle/>
          <a:p>
            <a:pPr algn="ctr" rtl="1">
              <a:lnSpc>
                <a:spcPts val="3749"/>
              </a:lnSpc>
            </a:pPr>
            <a:r>
              <a:rPr lang="ar-EG" sz="2499">
                <a:solidFill>
                  <a:srgbClr val="000000"/>
                </a:solidFill>
                <a:latin typeface="Almarai Bold"/>
                <a:ea typeface="Almarai Bold"/>
                <a:cs typeface="Almarai Bold"/>
                <a:sym typeface="Almarai Bold"/>
                <a:rtl/>
              </a:rPr>
              <a:t>المدخلات</a:t>
            </a:r>
          </a:p>
        </p:txBody>
      </p:sp>
      <p:sp>
        <p:nvSpPr>
          <p:cNvPr id="45" name="TextBox 45"/>
          <p:cNvSpPr txBox="1"/>
          <p:nvPr/>
        </p:nvSpPr>
        <p:spPr>
          <a:xfrm>
            <a:off x="6444982" y="8432529"/>
            <a:ext cx="2329118" cy="752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الأفكار والتقنيات الداخلية</a:t>
            </a:r>
          </a:p>
        </p:txBody>
      </p:sp>
      <p:sp>
        <p:nvSpPr>
          <p:cNvPr id="46" name="TextBox 46"/>
          <p:cNvSpPr txBox="1"/>
          <p:nvPr/>
        </p:nvSpPr>
        <p:spPr>
          <a:xfrm>
            <a:off x="8534266" y="8432529"/>
            <a:ext cx="2329118" cy="752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ترخيص منتجات الابتكار</a:t>
            </a:r>
          </a:p>
        </p:txBody>
      </p:sp>
      <p:sp>
        <p:nvSpPr>
          <p:cNvPr id="47" name="TextBox 47"/>
          <p:cNvSpPr txBox="1"/>
          <p:nvPr/>
        </p:nvSpPr>
        <p:spPr>
          <a:xfrm>
            <a:off x="10886185" y="8661350"/>
            <a:ext cx="2329118" cy="752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فترات انتشار التكنولوجيا</a:t>
            </a:r>
          </a:p>
        </p:txBody>
      </p:sp>
      <p:sp>
        <p:nvSpPr>
          <p:cNvPr id="48" name="Freeform 48"/>
          <p:cNvSpPr/>
          <p:nvPr/>
        </p:nvSpPr>
        <p:spPr>
          <a:xfrm>
            <a:off x="-371139" y="-639937"/>
            <a:ext cx="2025766" cy="2719149"/>
          </a:xfrm>
          <a:custGeom>
            <a:avLst/>
            <a:gdLst/>
            <a:ahLst/>
            <a:cxnLst/>
            <a:rect l="l" t="t" r="r" b="b"/>
            <a:pathLst>
              <a:path w="2025766" h="2719149">
                <a:moveTo>
                  <a:pt x="0" y="0"/>
                </a:moveTo>
                <a:lnTo>
                  <a:pt x="2025766" y="0"/>
                </a:lnTo>
                <a:lnTo>
                  <a:pt x="2025766" y="2719148"/>
                </a:lnTo>
                <a:lnTo>
                  <a:pt x="0" y="27191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flipH="1">
            <a:off x="9878753" y="6690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028700" y="2393585"/>
            <a:ext cx="16230600" cy="3914703"/>
            <a:chOff x="0" y="0"/>
            <a:chExt cx="4274726" cy="1031033"/>
          </a:xfrm>
        </p:grpSpPr>
        <p:sp>
          <p:nvSpPr>
            <p:cNvPr id="4" name="Freeform 4"/>
            <p:cNvSpPr/>
            <p:nvPr/>
          </p:nvSpPr>
          <p:spPr>
            <a:xfrm>
              <a:off x="0" y="0"/>
              <a:ext cx="4274726" cy="1031033"/>
            </a:xfrm>
            <a:custGeom>
              <a:avLst/>
              <a:gdLst/>
              <a:ahLst/>
              <a:cxnLst/>
              <a:rect l="l" t="t" r="r" b="b"/>
              <a:pathLst>
                <a:path w="4274726" h="1031033">
                  <a:moveTo>
                    <a:pt x="6201" y="0"/>
                  </a:moveTo>
                  <a:lnTo>
                    <a:pt x="4268525" y="0"/>
                  </a:lnTo>
                  <a:cubicBezTo>
                    <a:pt x="4271950" y="0"/>
                    <a:pt x="4274726" y="2776"/>
                    <a:pt x="4274726" y="6201"/>
                  </a:cubicBezTo>
                  <a:lnTo>
                    <a:pt x="4274726" y="1024832"/>
                  </a:lnTo>
                  <a:cubicBezTo>
                    <a:pt x="4274726" y="1026477"/>
                    <a:pt x="4274072" y="1028054"/>
                    <a:pt x="4272910" y="1029217"/>
                  </a:cubicBezTo>
                  <a:cubicBezTo>
                    <a:pt x="4271747" y="1030380"/>
                    <a:pt x="4270170" y="1031033"/>
                    <a:pt x="4268525" y="1031033"/>
                  </a:cubicBezTo>
                  <a:lnTo>
                    <a:pt x="6201" y="1031033"/>
                  </a:lnTo>
                  <a:cubicBezTo>
                    <a:pt x="4556" y="1031033"/>
                    <a:pt x="2979" y="1030380"/>
                    <a:pt x="1816" y="1029217"/>
                  </a:cubicBezTo>
                  <a:cubicBezTo>
                    <a:pt x="653" y="1028054"/>
                    <a:pt x="0" y="1026477"/>
                    <a:pt x="0" y="1024832"/>
                  </a:cubicBezTo>
                  <a:lnTo>
                    <a:pt x="0" y="6201"/>
                  </a:lnTo>
                  <a:cubicBezTo>
                    <a:pt x="0" y="4556"/>
                    <a:pt x="653" y="2979"/>
                    <a:pt x="1816" y="1816"/>
                  </a:cubicBezTo>
                  <a:cubicBezTo>
                    <a:pt x="2979" y="653"/>
                    <a:pt x="4556" y="0"/>
                    <a:pt x="6201" y="0"/>
                  </a:cubicBezTo>
                  <a:close/>
                </a:path>
              </a:pathLst>
            </a:custGeom>
            <a:solidFill>
              <a:srgbClr val="E7EAED"/>
            </a:solidFill>
            <a:ln w="19050" cap="sq">
              <a:solidFill>
                <a:srgbClr val="0F9ED5"/>
              </a:solidFill>
              <a:prstDash val="lgDash"/>
              <a:miter/>
            </a:ln>
          </p:spPr>
          <p:txBody>
            <a:bodyPr/>
            <a:lstStyle/>
            <a:p>
              <a:endParaRPr lang="en-US"/>
            </a:p>
          </p:txBody>
        </p:sp>
        <p:sp>
          <p:nvSpPr>
            <p:cNvPr id="5" name="TextBox 5"/>
            <p:cNvSpPr txBox="1"/>
            <p:nvPr/>
          </p:nvSpPr>
          <p:spPr>
            <a:xfrm>
              <a:off x="0" y="-9525"/>
              <a:ext cx="4274726" cy="1040558"/>
            </a:xfrm>
            <a:prstGeom prst="rect">
              <a:avLst/>
            </a:prstGeom>
          </p:spPr>
          <p:txBody>
            <a:bodyPr lIns="50800" tIns="50800" rIns="50800" bIns="50800" rtlCol="0" anchor="ctr"/>
            <a:lstStyle/>
            <a:p>
              <a:pPr algn="ctr">
                <a:lnSpc>
                  <a:spcPts val="2160"/>
                </a:lnSpc>
              </a:pPr>
              <a:endParaRPr/>
            </a:p>
          </p:txBody>
        </p:sp>
      </p:grpSp>
      <p:sp>
        <p:nvSpPr>
          <p:cNvPr id="6" name="TextBox 6"/>
          <p:cNvSpPr txBox="1"/>
          <p:nvPr/>
        </p:nvSpPr>
        <p:spPr>
          <a:xfrm>
            <a:off x="1180226" y="2346438"/>
            <a:ext cx="15927549" cy="3798697"/>
          </a:xfrm>
          <a:prstGeom prst="rect">
            <a:avLst/>
          </a:prstGeom>
        </p:spPr>
        <p:txBody>
          <a:bodyPr lIns="0" tIns="0" rIns="0" bIns="0" rtlCol="0" anchor="t">
            <a:spAutoFit/>
          </a:bodyPr>
          <a:lstStyle/>
          <a:p>
            <a:pPr algn="just" rtl="1">
              <a:lnSpc>
                <a:spcPts val="3749"/>
              </a:lnSpc>
            </a:pPr>
            <a:r>
              <a:rPr lang="en-US" sz="2300">
                <a:solidFill>
                  <a:srgbClr val="000000"/>
                </a:solidFill>
                <a:latin typeface="Almarai Bold"/>
                <a:ea typeface="Almarai Bold"/>
                <a:cs typeface="Almarai Bold"/>
                <a:sym typeface="Almarai Bold"/>
              </a:rPr>
              <a:t>1</a:t>
            </a:r>
            <a:r>
              <a:rPr lang="ar-EG" sz="2300">
                <a:solidFill>
                  <a:srgbClr val="000000"/>
                </a:solidFill>
                <a:latin typeface="Almarai Bold"/>
                <a:ea typeface="Almarai Bold"/>
                <a:cs typeface="Almarai Bold"/>
                <a:sym typeface="Almarai Bold"/>
                <a:rtl/>
              </a:rPr>
              <a:t>. </a:t>
            </a:r>
            <a:r>
              <a:rPr lang="en-US" sz="2300">
                <a:solidFill>
                  <a:srgbClr val="000000"/>
                </a:solidFill>
                <a:latin typeface="Almarai Bold"/>
                <a:ea typeface="Almarai Bold"/>
                <a:cs typeface="Almarai Bold"/>
                <a:sym typeface="Almarai Bold"/>
              </a:rPr>
              <a:t>Linux</a:t>
            </a:r>
            <a:r>
              <a:rPr lang="ar-EG" sz="2300">
                <a:solidFill>
                  <a:srgbClr val="000000"/>
                </a:solidFill>
                <a:latin typeface="Almarai Bold"/>
                <a:ea typeface="Almarai Bold"/>
                <a:cs typeface="Almarai Bold"/>
                <a:sym typeface="Almarai Bold"/>
                <a:rtl/>
              </a:rPr>
              <a:t>: لينكس هو نظام تشغيل حر ومفتوح المصدر. يشارك المطورون في جميع أنحاء العالم في تطويره وتحسينه. هذا يعد نموذجًا كلاسيكيًا للابتكار المفتوح.</a:t>
            </a:r>
          </a:p>
          <a:p>
            <a:pPr algn="just" rtl="1">
              <a:lnSpc>
                <a:spcPts val="3749"/>
              </a:lnSpc>
            </a:pPr>
            <a:r>
              <a:rPr lang="en-US" sz="2300">
                <a:solidFill>
                  <a:srgbClr val="000000"/>
                </a:solidFill>
                <a:latin typeface="Almarai Bold"/>
                <a:ea typeface="Almarai Bold"/>
                <a:cs typeface="Almarai Bold"/>
                <a:sym typeface="Almarai Bold"/>
              </a:rPr>
              <a:t>2</a:t>
            </a:r>
            <a:r>
              <a:rPr lang="ar-EG" sz="2300">
                <a:solidFill>
                  <a:srgbClr val="000000"/>
                </a:solidFill>
                <a:latin typeface="Almarai Bold"/>
                <a:ea typeface="Almarai Bold"/>
                <a:cs typeface="Almarai Bold"/>
                <a:sym typeface="Almarai Bold"/>
                <a:rtl/>
              </a:rPr>
              <a:t>. </a:t>
            </a:r>
            <a:r>
              <a:rPr lang="en-US" sz="2300">
                <a:solidFill>
                  <a:srgbClr val="000000"/>
                </a:solidFill>
                <a:latin typeface="Almarai Bold"/>
                <a:ea typeface="Almarai Bold"/>
                <a:cs typeface="Almarai Bold"/>
                <a:sym typeface="Almarai Bold"/>
              </a:rPr>
              <a:t>Wikipedia</a:t>
            </a:r>
            <a:r>
              <a:rPr lang="ar-EG" sz="2300">
                <a:solidFill>
                  <a:srgbClr val="000000"/>
                </a:solidFill>
                <a:latin typeface="Almarai Bold"/>
                <a:ea typeface="Almarai Bold"/>
                <a:cs typeface="Almarai Bold"/>
                <a:sym typeface="Almarai Bold"/>
                <a:rtl/>
              </a:rPr>
              <a:t>: ويكيبيديا، الموسوعة الحرة، هي مثال آخر على الابتكار المفتوح. يمكن لأي شخص في أي مكان أن يساهم في تحسين ويكيبيديا عن طريق إضافة معلومات جديدة أو تحرير المعلومات الحالية.</a:t>
            </a:r>
          </a:p>
          <a:p>
            <a:pPr algn="just" rtl="1">
              <a:lnSpc>
                <a:spcPts val="3749"/>
              </a:lnSpc>
            </a:pPr>
            <a:r>
              <a:rPr lang="en-US" sz="2300">
                <a:solidFill>
                  <a:srgbClr val="000000"/>
                </a:solidFill>
                <a:latin typeface="Almarai Bold"/>
                <a:ea typeface="Almarai Bold"/>
                <a:cs typeface="Almarai Bold"/>
                <a:sym typeface="Almarai Bold"/>
              </a:rPr>
              <a:t>3</a:t>
            </a:r>
            <a:r>
              <a:rPr lang="ar-EG" sz="2300">
                <a:solidFill>
                  <a:srgbClr val="000000"/>
                </a:solidFill>
                <a:latin typeface="Almarai Bold"/>
                <a:ea typeface="Almarai Bold"/>
                <a:cs typeface="Almarai Bold"/>
                <a:sym typeface="Almarai Bold"/>
                <a:rtl/>
              </a:rPr>
              <a:t>. </a:t>
            </a:r>
            <a:r>
              <a:rPr lang="en-US" sz="2300">
                <a:solidFill>
                  <a:srgbClr val="000000"/>
                </a:solidFill>
                <a:latin typeface="Almarai Bold"/>
                <a:ea typeface="Almarai Bold"/>
                <a:cs typeface="Almarai Bold"/>
                <a:sym typeface="Almarai Bold"/>
              </a:rPr>
              <a:t>LEGO Ideas</a:t>
            </a:r>
            <a:r>
              <a:rPr lang="ar-EG" sz="2300">
                <a:solidFill>
                  <a:srgbClr val="000000"/>
                </a:solidFill>
                <a:latin typeface="Almarai Bold"/>
                <a:ea typeface="Almarai Bold"/>
                <a:cs typeface="Almarai Bold"/>
                <a:sym typeface="Almarai Bold"/>
                <a:rtl/>
              </a:rPr>
              <a:t>: ليغو تشجع مستخدميها على تقديم تصاميم جديدة لمجموعات الليغو. الأفكار التي تحصل على أكثر من </a:t>
            </a:r>
            <a:r>
              <a:rPr lang="en-US" sz="2300">
                <a:solidFill>
                  <a:srgbClr val="000000"/>
                </a:solidFill>
                <a:latin typeface="Almarai Bold"/>
                <a:ea typeface="Almarai Bold"/>
                <a:cs typeface="Almarai Bold"/>
                <a:sym typeface="Almarai Bold"/>
              </a:rPr>
              <a:t>10،000</a:t>
            </a:r>
            <a:r>
              <a:rPr lang="ar-EG" sz="2300">
                <a:solidFill>
                  <a:srgbClr val="000000"/>
                </a:solidFill>
                <a:latin typeface="Almarai Bold"/>
                <a:ea typeface="Almarai Bold"/>
                <a:cs typeface="Almarai Bold"/>
                <a:sym typeface="Almarai Bold"/>
                <a:rtl/>
              </a:rPr>
              <a:t> تأييد تدخل في مرحلة التقييم، حيث يمكن للشركة اختيار تطويرها وإنتاجها كمنتج رسمي.</a:t>
            </a:r>
          </a:p>
          <a:p>
            <a:pPr algn="just" rtl="1">
              <a:lnSpc>
                <a:spcPts val="3749"/>
              </a:lnSpc>
            </a:pPr>
            <a:r>
              <a:rPr lang="en-US" sz="2300">
                <a:solidFill>
                  <a:srgbClr val="000000"/>
                </a:solidFill>
                <a:latin typeface="Almarai Bold"/>
                <a:ea typeface="Almarai Bold"/>
                <a:cs typeface="Almarai Bold"/>
                <a:sym typeface="Almarai Bold"/>
              </a:rPr>
              <a:t>4</a:t>
            </a:r>
            <a:r>
              <a:rPr lang="ar-EG" sz="2300">
                <a:solidFill>
                  <a:srgbClr val="000000"/>
                </a:solidFill>
                <a:latin typeface="Almarai Bold"/>
                <a:ea typeface="Almarai Bold"/>
                <a:cs typeface="Almarai Bold"/>
                <a:sym typeface="Almarai Bold"/>
                <a:rtl/>
              </a:rPr>
              <a:t>. </a:t>
            </a:r>
            <a:r>
              <a:rPr lang="en-US" sz="2300">
                <a:solidFill>
                  <a:srgbClr val="000000"/>
                </a:solidFill>
                <a:latin typeface="Almarai Bold"/>
                <a:ea typeface="Almarai Bold"/>
                <a:cs typeface="Almarai Bold"/>
                <a:sym typeface="Almarai Bold"/>
              </a:rPr>
              <a:t>Innocentive</a:t>
            </a:r>
            <a:r>
              <a:rPr lang="ar-EG" sz="2300">
                <a:solidFill>
                  <a:srgbClr val="000000"/>
                </a:solidFill>
                <a:latin typeface="Almarai Bold"/>
                <a:ea typeface="Almarai Bold"/>
                <a:cs typeface="Almarai Bold"/>
                <a:sym typeface="Almarai Bold"/>
                <a:rtl/>
              </a:rPr>
              <a:t>: منصة تستضيف مشكلات وتحديات من الشركات والمنظمات الكبرى وتجعلها متاحة للحل من قبل العامة. الحلول الناجحة يمكن أن تجلب جوائز مالية للمحللين.</a:t>
            </a:r>
          </a:p>
        </p:txBody>
      </p:sp>
      <p:sp>
        <p:nvSpPr>
          <p:cNvPr id="7" name="Freeform 7"/>
          <p:cNvSpPr/>
          <p:nvPr/>
        </p:nvSpPr>
        <p:spPr>
          <a:xfrm>
            <a:off x="16882080" y="1912513"/>
            <a:ext cx="451388" cy="628748"/>
          </a:xfrm>
          <a:custGeom>
            <a:avLst/>
            <a:gdLst/>
            <a:ahLst/>
            <a:cxnLst/>
            <a:rect l="l" t="t" r="r" b="b"/>
            <a:pathLst>
              <a:path w="451388" h="628748">
                <a:moveTo>
                  <a:pt x="0" y="0"/>
                </a:moveTo>
                <a:lnTo>
                  <a:pt x="451388" y="0"/>
                </a:lnTo>
                <a:lnTo>
                  <a:pt x="451388" y="628748"/>
                </a:lnTo>
                <a:lnTo>
                  <a:pt x="0" y="62874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a:solidFill>
                  <a:srgbClr val="898989"/>
                </a:solidFill>
                <a:latin typeface="Almarai"/>
                <a:ea typeface="Almarai"/>
                <a:cs typeface="Almarai"/>
                <a:sym typeface="Almarai"/>
              </a:rPr>
              <a:t>edarah.net  </a:t>
            </a:r>
            <a:r>
              <a:rPr lang="ar-EG" sz="1800">
                <a:solidFill>
                  <a:srgbClr val="898989"/>
                </a:solidFill>
                <a:latin typeface="Almarai"/>
                <a:ea typeface="Almarai"/>
                <a:cs typeface="Almarai"/>
                <a:sym typeface="Almarai"/>
                <a:rtl/>
              </a:rPr>
              <a:t>الابتكار - الشميمري</a:t>
            </a:r>
            <a:r>
              <a:rPr lang="en-US" sz="1800">
                <a:solidFill>
                  <a:srgbClr val="898989"/>
                </a:solidFill>
                <a:latin typeface="Almarai"/>
                <a:ea typeface="Almarai"/>
                <a:cs typeface="Almarai"/>
                <a:sym typeface="Almarai"/>
              </a:rPr>
              <a:t> </a:t>
            </a:r>
          </a:p>
        </p:txBody>
      </p:sp>
      <p:sp>
        <p:nvSpPr>
          <p:cNvPr id="9" name="TextBox 9"/>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a:solidFill>
                  <a:srgbClr val="898989"/>
                </a:solidFill>
                <a:latin typeface="Almarai"/>
                <a:ea typeface="Almarai"/>
                <a:cs typeface="Almarai"/>
                <a:sym typeface="Almarai"/>
              </a:rPr>
              <a:t>11</a:t>
            </a:r>
          </a:p>
        </p:txBody>
      </p:sp>
      <p:sp>
        <p:nvSpPr>
          <p:cNvPr id="10" name="TextBox 10"/>
          <p:cNvSpPr txBox="1"/>
          <p:nvPr/>
        </p:nvSpPr>
        <p:spPr>
          <a:xfrm>
            <a:off x="8879395" y="854459"/>
            <a:ext cx="8607058" cy="758383"/>
          </a:xfrm>
          <a:prstGeom prst="rect">
            <a:avLst/>
          </a:prstGeom>
        </p:spPr>
        <p:txBody>
          <a:bodyPr lIns="0" tIns="0" rIns="0" bIns="0" rtlCol="0" anchor="t">
            <a:spAutoFit/>
          </a:bodyPr>
          <a:lstStyle/>
          <a:p>
            <a:pPr algn="ctr" rtl="1">
              <a:lnSpc>
                <a:spcPts val="5921"/>
              </a:lnSpc>
            </a:pPr>
            <a:r>
              <a:rPr lang="ar-EG" sz="4611">
                <a:solidFill>
                  <a:srgbClr val="156082"/>
                </a:solidFill>
                <a:latin typeface="Almarai Bold"/>
                <a:ea typeface="Almarai Bold"/>
                <a:cs typeface="Almarai Bold"/>
                <a:sym typeface="Almarai Bold"/>
                <a:rtl/>
              </a:rPr>
              <a:t>أمثلة للابتكار المفتوح</a:t>
            </a:r>
          </a:p>
        </p:txBody>
      </p:sp>
      <p:grpSp>
        <p:nvGrpSpPr>
          <p:cNvPr id="11" name="Group 11"/>
          <p:cNvGrpSpPr/>
          <p:nvPr/>
        </p:nvGrpSpPr>
        <p:grpSpPr>
          <a:xfrm>
            <a:off x="1737019" y="7089338"/>
            <a:ext cx="14775862" cy="424768"/>
            <a:chOff x="0" y="0"/>
            <a:chExt cx="3891585" cy="111873"/>
          </a:xfrm>
        </p:grpSpPr>
        <p:sp>
          <p:nvSpPr>
            <p:cNvPr id="12" name="Freeform 12"/>
            <p:cNvSpPr/>
            <p:nvPr/>
          </p:nvSpPr>
          <p:spPr>
            <a:xfrm>
              <a:off x="0" y="0"/>
              <a:ext cx="3891585" cy="111873"/>
            </a:xfrm>
            <a:custGeom>
              <a:avLst/>
              <a:gdLst/>
              <a:ahLst/>
              <a:cxnLst/>
              <a:rect l="l" t="t" r="r" b="b"/>
              <a:pathLst>
                <a:path w="3891585" h="111873">
                  <a:moveTo>
                    <a:pt x="6287" y="0"/>
                  </a:moveTo>
                  <a:lnTo>
                    <a:pt x="3885297" y="0"/>
                  </a:lnTo>
                  <a:cubicBezTo>
                    <a:pt x="3886965" y="0"/>
                    <a:pt x="3888564" y="662"/>
                    <a:pt x="3889744" y="1842"/>
                  </a:cubicBezTo>
                  <a:cubicBezTo>
                    <a:pt x="3890923" y="3021"/>
                    <a:pt x="3891585" y="4620"/>
                    <a:pt x="3891585" y="6287"/>
                  </a:cubicBezTo>
                  <a:lnTo>
                    <a:pt x="3891585" y="105586"/>
                  </a:lnTo>
                  <a:cubicBezTo>
                    <a:pt x="3891585" y="107253"/>
                    <a:pt x="3890923" y="108852"/>
                    <a:pt x="3889744" y="110032"/>
                  </a:cubicBezTo>
                  <a:cubicBezTo>
                    <a:pt x="3888564" y="111211"/>
                    <a:pt x="3886965" y="111873"/>
                    <a:pt x="3885297" y="111873"/>
                  </a:cubicBezTo>
                  <a:lnTo>
                    <a:pt x="6287" y="111873"/>
                  </a:lnTo>
                  <a:cubicBezTo>
                    <a:pt x="4620" y="111873"/>
                    <a:pt x="3021" y="111211"/>
                    <a:pt x="1842" y="110032"/>
                  </a:cubicBezTo>
                  <a:cubicBezTo>
                    <a:pt x="662" y="108852"/>
                    <a:pt x="0" y="107253"/>
                    <a:pt x="0" y="105586"/>
                  </a:cubicBezTo>
                  <a:lnTo>
                    <a:pt x="0" y="6287"/>
                  </a:lnTo>
                  <a:cubicBezTo>
                    <a:pt x="0" y="4620"/>
                    <a:pt x="662" y="3021"/>
                    <a:pt x="1842" y="1842"/>
                  </a:cubicBezTo>
                  <a:cubicBezTo>
                    <a:pt x="3021" y="662"/>
                    <a:pt x="4620" y="0"/>
                    <a:pt x="6287" y="0"/>
                  </a:cubicBezTo>
                  <a:close/>
                </a:path>
              </a:pathLst>
            </a:custGeom>
            <a:solidFill>
              <a:srgbClr val="FFDE59"/>
            </a:solidFill>
          </p:spPr>
          <p:txBody>
            <a:bodyPr/>
            <a:lstStyle/>
            <a:p>
              <a:endParaRPr lang="en-US"/>
            </a:p>
          </p:txBody>
        </p:sp>
        <p:sp>
          <p:nvSpPr>
            <p:cNvPr id="13" name="TextBox 13"/>
            <p:cNvSpPr txBox="1"/>
            <p:nvPr/>
          </p:nvSpPr>
          <p:spPr>
            <a:xfrm>
              <a:off x="0" y="-19050"/>
              <a:ext cx="3891585" cy="130923"/>
            </a:xfrm>
            <a:prstGeom prst="rect">
              <a:avLst/>
            </a:prstGeom>
          </p:spPr>
          <p:txBody>
            <a:bodyPr lIns="50800" tIns="50800" rIns="50800" bIns="50800" rtlCol="0" anchor="ctr"/>
            <a:lstStyle/>
            <a:p>
              <a:pPr algn="ctr">
                <a:lnSpc>
                  <a:spcPts val="2160"/>
                </a:lnSpc>
              </a:pPr>
              <a:endParaRPr/>
            </a:p>
          </p:txBody>
        </p:sp>
      </p:grpSp>
      <p:grpSp>
        <p:nvGrpSpPr>
          <p:cNvPr id="14" name="Group 14"/>
          <p:cNvGrpSpPr/>
          <p:nvPr/>
        </p:nvGrpSpPr>
        <p:grpSpPr>
          <a:xfrm>
            <a:off x="1737019" y="7617166"/>
            <a:ext cx="14775862" cy="424768"/>
            <a:chOff x="0" y="0"/>
            <a:chExt cx="3891585" cy="111873"/>
          </a:xfrm>
        </p:grpSpPr>
        <p:sp>
          <p:nvSpPr>
            <p:cNvPr id="15" name="Freeform 15"/>
            <p:cNvSpPr/>
            <p:nvPr/>
          </p:nvSpPr>
          <p:spPr>
            <a:xfrm>
              <a:off x="0" y="0"/>
              <a:ext cx="3891585" cy="111873"/>
            </a:xfrm>
            <a:custGeom>
              <a:avLst/>
              <a:gdLst/>
              <a:ahLst/>
              <a:cxnLst/>
              <a:rect l="l" t="t" r="r" b="b"/>
              <a:pathLst>
                <a:path w="3891585" h="111873">
                  <a:moveTo>
                    <a:pt x="6287" y="0"/>
                  </a:moveTo>
                  <a:lnTo>
                    <a:pt x="3885297" y="0"/>
                  </a:lnTo>
                  <a:cubicBezTo>
                    <a:pt x="3886965" y="0"/>
                    <a:pt x="3888564" y="662"/>
                    <a:pt x="3889744" y="1842"/>
                  </a:cubicBezTo>
                  <a:cubicBezTo>
                    <a:pt x="3890923" y="3021"/>
                    <a:pt x="3891585" y="4620"/>
                    <a:pt x="3891585" y="6287"/>
                  </a:cubicBezTo>
                  <a:lnTo>
                    <a:pt x="3891585" y="105586"/>
                  </a:lnTo>
                  <a:cubicBezTo>
                    <a:pt x="3891585" y="107253"/>
                    <a:pt x="3890923" y="108852"/>
                    <a:pt x="3889744" y="110032"/>
                  </a:cubicBezTo>
                  <a:cubicBezTo>
                    <a:pt x="3888564" y="111211"/>
                    <a:pt x="3886965" y="111873"/>
                    <a:pt x="3885297" y="111873"/>
                  </a:cubicBezTo>
                  <a:lnTo>
                    <a:pt x="6287" y="111873"/>
                  </a:lnTo>
                  <a:cubicBezTo>
                    <a:pt x="4620" y="111873"/>
                    <a:pt x="3021" y="111211"/>
                    <a:pt x="1842" y="110032"/>
                  </a:cubicBezTo>
                  <a:cubicBezTo>
                    <a:pt x="662" y="108852"/>
                    <a:pt x="0" y="107253"/>
                    <a:pt x="0" y="105586"/>
                  </a:cubicBezTo>
                  <a:lnTo>
                    <a:pt x="0" y="6287"/>
                  </a:lnTo>
                  <a:cubicBezTo>
                    <a:pt x="0" y="4620"/>
                    <a:pt x="662" y="3021"/>
                    <a:pt x="1842" y="1842"/>
                  </a:cubicBezTo>
                  <a:cubicBezTo>
                    <a:pt x="3021" y="662"/>
                    <a:pt x="4620" y="0"/>
                    <a:pt x="6287" y="0"/>
                  </a:cubicBezTo>
                  <a:close/>
                </a:path>
              </a:pathLst>
            </a:custGeom>
            <a:solidFill>
              <a:srgbClr val="FFDE59"/>
            </a:solidFill>
          </p:spPr>
          <p:txBody>
            <a:bodyPr/>
            <a:lstStyle/>
            <a:p>
              <a:endParaRPr lang="en-US"/>
            </a:p>
          </p:txBody>
        </p:sp>
        <p:sp>
          <p:nvSpPr>
            <p:cNvPr id="16" name="TextBox 16"/>
            <p:cNvSpPr txBox="1"/>
            <p:nvPr/>
          </p:nvSpPr>
          <p:spPr>
            <a:xfrm>
              <a:off x="0" y="-19050"/>
              <a:ext cx="3891585" cy="130923"/>
            </a:xfrm>
            <a:prstGeom prst="rect">
              <a:avLst/>
            </a:prstGeom>
          </p:spPr>
          <p:txBody>
            <a:bodyPr lIns="50800" tIns="50800" rIns="50800" bIns="50800" rtlCol="0" anchor="ctr"/>
            <a:lstStyle/>
            <a:p>
              <a:pPr algn="ctr">
                <a:lnSpc>
                  <a:spcPts val="2160"/>
                </a:lnSpc>
              </a:pPr>
              <a:endParaRPr/>
            </a:p>
          </p:txBody>
        </p:sp>
      </p:grpSp>
      <p:grpSp>
        <p:nvGrpSpPr>
          <p:cNvPr id="17" name="Group 17"/>
          <p:cNvGrpSpPr/>
          <p:nvPr/>
        </p:nvGrpSpPr>
        <p:grpSpPr>
          <a:xfrm>
            <a:off x="1737019" y="8144994"/>
            <a:ext cx="14775862" cy="424768"/>
            <a:chOff x="0" y="0"/>
            <a:chExt cx="3891585" cy="111873"/>
          </a:xfrm>
        </p:grpSpPr>
        <p:sp>
          <p:nvSpPr>
            <p:cNvPr id="18" name="Freeform 18"/>
            <p:cNvSpPr/>
            <p:nvPr/>
          </p:nvSpPr>
          <p:spPr>
            <a:xfrm>
              <a:off x="0" y="0"/>
              <a:ext cx="3891585" cy="111873"/>
            </a:xfrm>
            <a:custGeom>
              <a:avLst/>
              <a:gdLst/>
              <a:ahLst/>
              <a:cxnLst/>
              <a:rect l="l" t="t" r="r" b="b"/>
              <a:pathLst>
                <a:path w="3891585" h="111873">
                  <a:moveTo>
                    <a:pt x="6287" y="0"/>
                  </a:moveTo>
                  <a:lnTo>
                    <a:pt x="3885297" y="0"/>
                  </a:lnTo>
                  <a:cubicBezTo>
                    <a:pt x="3886965" y="0"/>
                    <a:pt x="3888564" y="662"/>
                    <a:pt x="3889744" y="1842"/>
                  </a:cubicBezTo>
                  <a:cubicBezTo>
                    <a:pt x="3890923" y="3021"/>
                    <a:pt x="3891585" y="4620"/>
                    <a:pt x="3891585" y="6287"/>
                  </a:cubicBezTo>
                  <a:lnTo>
                    <a:pt x="3891585" y="105586"/>
                  </a:lnTo>
                  <a:cubicBezTo>
                    <a:pt x="3891585" y="107253"/>
                    <a:pt x="3890923" y="108852"/>
                    <a:pt x="3889744" y="110032"/>
                  </a:cubicBezTo>
                  <a:cubicBezTo>
                    <a:pt x="3888564" y="111211"/>
                    <a:pt x="3886965" y="111873"/>
                    <a:pt x="3885297" y="111873"/>
                  </a:cubicBezTo>
                  <a:lnTo>
                    <a:pt x="6287" y="111873"/>
                  </a:lnTo>
                  <a:cubicBezTo>
                    <a:pt x="4620" y="111873"/>
                    <a:pt x="3021" y="111211"/>
                    <a:pt x="1842" y="110032"/>
                  </a:cubicBezTo>
                  <a:cubicBezTo>
                    <a:pt x="662" y="108852"/>
                    <a:pt x="0" y="107253"/>
                    <a:pt x="0" y="105586"/>
                  </a:cubicBezTo>
                  <a:lnTo>
                    <a:pt x="0" y="6287"/>
                  </a:lnTo>
                  <a:cubicBezTo>
                    <a:pt x="0" y="4620"/>
                    <a:pt x="662" y="3021"/>
                    <a:pt x="1842" y="1842"/>
                  </a:cubicBezTo>
                  <a:cubicBezTo>
                    <a:pt x="3021" y="662"/>
                    <a:pt x="4620" y="0"/>
                    <a:pt x="6287" y="0"/>
                  </a:cubicBezTo>
                  <a:close/>
                </a:path>
              </a:pathLst>
            </a:custGeom>
            <a:solidFill>
              <a:srgbClr val="FFDE59"/>
            </a:solidFill>
          </p:spPr>
          <p:txBody>
            <a:bodyPr/>
            <a:lstStyle/>
            <a:p>
              <a:endParaRPr lang="en-US"/>
            </a:p>
          </p:txBody>
        </p:sp>
        <p:sp>
          <p:nvSpPr>
            <p:cNvPr id="19" name="TextBox 19"/>
            <p:cNvSpPr txBox="1"/>
            <p:nvPr/>
          </p:nvSpPr>
          <p:spPr>
            <a:xfrm>
              <a:off x="0" y="-19050"/>
              <a:ext cx="3891585" cy="130923"/>
            </a:xfrm>
            <a:prstGeom prst="rect">
              <a:avLst/>
            </a:prstGeom>
          </p:spPr>
          <p:txBody>
            <a:bodyPr lIns="50800" tIns="50800" rIns="50800" bIns="50800" rtlCol="0" anchor="ctr"/>
            <a:lstStyle/>
            <a:p>
              <a:pPr algn="ctr">
                <a:lnSpc>
                  <a:spcPts val="2160"/>
                </a:lnSpc>
              </a:pPr>
              <a:endParaRPr/>
            </a:p>
          </p:txBody>
        </p:sp>
      </p:grpSp>
      <p:grpSp>
        <p:nvGrpSpPr>
          <p:cNvPr id="20" name="Group 20"/>
          <p:cNvGrpSpPr/>
          <p:nvPr/>
        </p:nvGrpSpPr>
        <p:grpSpPr>
          <a:xfrm>
            <a:off x="1737019" y="8672821"/>
            <a:ext cx="14775862" cy="480704"/>
            <a:chOff x="0" y="0"/>
            <a:chExt cx="3891585" cy="126605"/>
          </a:xfrm>
        </p:grpSpPr>
        <p:sp>
          <p:nvSpPr>
            <p:cNvPr id="21" name="Freeform 21"/>
            <p:cNvSpPr/>
            <p:nvPr/>
          </p:nvSpPr>
          <p:spPr>
            <a:xfrm>
              <a:off x="0" y="0"/>
              <a:ext cx="3891585" cy="126605"/>
            </a:xfrm>
            <a:custGeom>
              <a:avLst/>
              <a:gdLst/>
              <a:ahLst/>
              <a:cxnLst/>
              <a:rect l="l" t="t" r="r" b="b"/>
              <a:pathLst>
                <a:path w="3891585" h="126605">
                  <a:moveTo>
                    <a:pt x="6287" y="0"/>
                  </a:moveTo>
                  <a:lnTo>
                    <a:pt x="3885297" y="0"/>
                  </a:lnTo>
                  <a:cubicBezTo>
                    <a:pt x="3886965" y="0"/>
                    <a:pt x="3888564" y="662"/>
                    <a:pt x="3889744" y="1842"/>
                  </a:cubicBezTo>
                  <a:cubicBezTo>
                    <a:pt x="3890923" y="3021"/>
                    <a:pt x="3891585" y="4620"/>
                    <a:pt x="3891585" y="6287"/>
                  </a:cubicBezTo>
                  <a:lnTo>
                    <a:pt x="3891585" y="120318"/>
                  </a:lnTo>
                  <a:cubicBezTo>
                    <a:pt x="3891585" y="121985"/>
                    <a:pt x="3890923" y="123584"/>
                    <a:pt x="3889744" y="124764"/>
                  </a:cubicBezTo>
                  <a:cubicBezTo>
                    <a:pt x="3888564" y="125943"/>
                    <a:pt x="3886965" y="126605"/>
                    <a:pt x="3885297" y="126605"/>
                  </a:cubicBezTo>
                  <a:lnTo>
                    <a:pt x="6287" y="126605"/>
                  </a:lnTo>
                  <a:cubicBezTo>
                    <a:pt x="4620" y="126605"/>
                    <a:pt x="3021" y="125943"/>
                    <a:pt x="1842" y="124764"/>
                  </a:cubicBezTo>
                  <a:cubicBezTo>
                    <a:pt x="662" y="123584"/>
                    <a:pt x="0" y="121985"/>
                    <a:pt x="0" y="120318"/>
                  </a:cubicBezTo>
                  <a:lnTo>
                    <a:pt x="0" y="6287"/>
                  </a:lnTo>
                  <a:cubicBezTo>
                    <a:pt x="0" y="4620"/>
                    <a:pt x="662" y="3021"/>
                    <a:pt x="1842" y="1842"/>
                  </a:cubicBezTo>
                  <a:cubicBezTo>
                    <a:pt x="3021" y="662"/>
                    <a:pt x="4620" y="0"/>
                    <a:pt x="6287" y="0"/>
                  </a:cubicBezTo>
                  <a:close/>
                </a:path>
              </a:pathLst>
            </a:custGeom>
            <a:solidFill>
              <a:srgbClr val="FFDE59"/>
            </a:solidFill>
          </p:spPr>
          <p:txBody>
            <a:bodyPr/>
            <a:lstStyle/>
            <a:p>
              <a:endParaRPr lang="en-US"/>
            </a:p>
          </p:txBody>
        </p:sp>
        <p:sp>
          <p:nvSpPr>
            <p:cNvPr id="22" name="TextBox 22"/>
            <p:cNvSpPr txBox="1"/>
            <p:nvPr/>
          </p:nvSpPr>
          <p:spPr>
            <a:xfrm>
              <a:off x="0" y="-19050"/>
              <a:ext cx="3891585" cy="145655"/>
            </a:xfrm>
            <a:prstGeom prst="rect">
              <a:avLst/>
            </a:prstGeom>
          </p:spPr>
          <p:txBody>
            <a:bodyPr lIns="50800" tIns="50800" rIns="50800" bIns="50800" rtlCol="0" anchor="ctr"/>
            <a:lstStyle/>
            <a:p>
              <a:pPr algn="ctr">
                <a:lnSpc>
                  <a:spcPts val="2160"/>
                </a:lnSpc>
              </a:pPr>
              <a:endParaRPr/>
            </a:p>
          </p:txBody>
        </p:sp>
      </p:grpSp>
      <p:graphicFrame>
        <p:nvGraphicFramePr>
          <p:cNvPr id="23" name="Table 23"/>
          <p:cNvGraphicFramePr>
            <a:graphicFrameLocks noGrp="1"/>
          </p:cNvGraphicFramePr>
          <p:nvPr>
            <p:extLst>
              <p:ext uri="{D42A27DB-BD31-4B8C-83A1-F6EECF244321}">
                <p14:modId xmlns:p14="http://schemas.microsoft.com/office/powerpoint/2010/main" val="3379548005"/>
              </p:ext>
            </p:extLst>
          </p:nvPr>
        </p:nvGraphicFramePr>
        <p:xfrm>
          <a:off x="1737019" y="6505575"/>
          <a:ext cx="14775862" cy="2647950"/>
        </p:xfrm>
        <a:graphic>
          <a:graphicData uri="http://schemas.openxmlformats.org/drawingml/2006/table">
            <a:tbl>
              <a:tblPr/>
              <a:tblGrid>
                <a:gridCol w="7056832">
                  <a:extLst>
                    <a:ext uri="{9D8B030D-6E8A-4147-A177-3AD203B41FA5}">
                      <a16:colId xmlns:a16="http://schemas.microsoft.com/office/drawing/2014/main" val="20000"/>
                    </a:ext>
                  </a:extLst>
                </a:gridCol>
                <a:gridCol w="7719030">
                  <a:extLst>
                    <a:ext uri="{9D8B030D-6E8A-4147-A177-3AD203B41FA5}">
                      <a16:colId xmlns:a16="http://schemas.microsoft.com/office/drawing/2014/main" val="20001"/>
                    </a:ext>
                  </a:extLst>
                </a:gridCol>
              </a:tblGrid>
              <a:tr h="523875">
                <a:tc>
                  <a:txBody>
                    <a:bodyPr/>
                    <a:lstStyle/>
                    <a:p>
                      <a:pPr algn="ctr" rtl="1">
                        <a:lnSpc>
                          <a:spcPts val="3219"/>
                        </a:lnSpc>
                        <a:defRPr/>
                      </a:pPr>
                      <a:r>
                        <a:rPr lang="ar-EG" sz="2299">
                          <a:solidFill>
                            <a:srgbClr val="000000"/>
                          </a:solidFill>
                          <a:latin typeface="Almarai Bold"/>
                          <a:ea typeface="Almarai Bold"/>
                          <a:cs typeface="Almarai Bold"/>
                          <a:sym typeface="Almarai Bold"/>
                          <a:rtl/>
                        </a:rPr>
                        <a:t>الابتكار المفتوح</a:t>
                      </a:r>
                      <a:endParaRPr lang="en-US" sz="1100"/>
                    </a:p>
                  </a:txBody>
                  <a:tcPr marL="0" marR="0" marT="0" marB="0"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rgbClr val="A5BDC8"/>
                    </a:solidFill>
                  </a:tcPr>
                </a:tc>
                <a:tc>
                  <a:txBody>
                    <a:bodyPr/>
                    <a:lstStyle/>
                    <a:p>
                      <a:pPr algn="ctr" rtl="1">
                        <a:lnSpc>
                          <a:spcPts val="3219"/>
                        </a:lnSpc>
                        <a:defRPr/>
                      </a:pPr>
                      <a:r>
                        <a:rPr lang="ar-EG" sz="2299" dirty="0">
                          <a:solidFill>
                            <a:srgbClr val="000000"/>
                          </a:solidFill>
                          <a:latin typeface="Almarai Bold"/>
                          <a:ea typeface="Almarai Bold"/>
                          <a:cs typeface="Almarai Bold"/>
                          <a:sym typeface="Almarai Bold"/>
                          <a:rtl/>
                        </a:rPr>
                        <a:t>الابتكار المغلق</a:t>
                      </a:r>
                      <a:endParaRPr lang="en-US" sz="1100" dirty="0"/>
                    </a:p>
                  </a:txBody>
                  <a:tcPr marL="0" marR="0" marT="0" marB="0"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rgbClr val="A5BDC8"/>
                    </a:solidFill>
                  </a:tcPr>
                </a:tc>
                <a:extLst>
                  <a:ext uri="{0D108BD9-81ED-4DB2-BD59-A6C34878D82A}">
                    <a16:rowId xmlns:a16="http://schemas.microsoft.com/office/drawing/2014/main" val="10000"/>
                  </a:ext>
                </a:extLst>
              </a:tr>
              <a:tr h="533400">
                <a:tc>
                  <a:txBody>
                    <a:bodyPr/>
                    <a:lstStyle/>
                    <a:p>
                      <a:pPr algn="ctr">
                        <a:lnSpc>
                          <a:spcPts val="3219"/>
                        </a:lnSpc>
                        <a:defRPr/>
                      </a:pPr>
                      <a:r>
                        <a:rPr lang="ar-EG" sz="2299">
                          <a:solidFill>
                            <a:srgbClr val="000000"/>
                          </a:solidFill>
                          <a:latin typeface="Almarai Bold"/>
                          <a:ea typeface="Almarai Bold"/>
                          <a:cs typeface="Almarai Bold"/>
                          <a:sym typeface="Almarai Bold"/>
                          <a:rtl/>
                        </a:rPr>
                        <a:t>استخدم المعرفة من مصادر المعرفة الداخلية + الخارجية</a:t>
                      </a:r>
                      <a:endParaRPr lang="en-US" sz="1100"/>
                    </a:p>
                  </a:txBody>
                  <a:tcPr marL="0" marR="0" marT="0" marB="0"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ctr">
                        <a:lnSpc>
                          <a:spcPts val="3219"/>
                        </a:lnSpc>
                        <a:defRPr/>
                      </a:pPr>
                      <a:r>
                        <a:rPr lang="ar-EG" sz="2299">
                          <a:solidFill>
                            <a:srgbClr val="000000"/>
                          </a:solidFill>
                          <a:latin typeface="Almarai Bold"/>
                          <a:ea typeface="Almarai Bold"/>
                          <a:cs typeface="Almarai Bold"/>
                          <a:sym typeface="Almarai Bold"/>
                          <a:rtl/>
                        </a:rPr>
                        <a:t>استخدم المعرفة من المصادر الداخلية</a:t>
                      </a:r>
                      <a:r>
                        <a:rPr lang="en-US" sz="2299">
                          <a:solidFill>
                            <a:srgbClr val="000000"/>
                          </a:solidFill>
                          <a:latin typeface="Almarai Bold"/>
                          <a:ea typeface="Almarai Bold"/>
                          <a:cs typeface="Almarai Bold"/>
                          <a:sym typeface="Almarai Bold"/>
                        </a:rPr>
                        <a:t> </a:t>
                      </a:r>
                      <a:endParaRPr lang="en-US" sz="1100"/>
                    </a:p>
                  </a:txBody>
                  <a:tcPr marL="0" marR="0" marT="0" marB="0"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extLst>
                  <a:ext uri="{0D108BD9-81ED-4DB2-BD59-A6C34878D82A}">
                    <a16:rowId xmlns:a16="http://schemas.microsoft.com/office/drawing/2014/main" val="10001"/>
                  </a:ext>
                </a:extLst>
              </a:tr>
              <a:tr h="533400">
                <a:tc>
                  <a:txBody>
                    <a:bodyPr/>
                    <a:lstStyle/>
                    <a:p>
                      <a:pPr algn="ctr" rtl="1">
                        <a:lnSpc>
                          <a:spcPts val="3219"/>
                        </a:lnSpc>
                        <a:defRPr/>
                      </a:pPr>
                      <a:r>
                        <a:rPr lang="ar-EG" sz="2299">
                          <a:solidFill>
                            <a:srgbClr val="000000"/>
                          </a:solidFill>
                          <a:latin typeface="Almarai Bold"/>
                          <a:ea typeface="Almarai Bold"/>
                          <a:cs typeface="Almarai Bold"/>
                          <a:sym typeface="Almarai Bold"/>
                          <a:rtl/>
                        </a:rPr>
                        <a:t>معدل نجاح الابتكار المضاعف حتى </a:t>
                      </a:r>
                      <a:r>
                        <a:rPr lang="en-US" sz="2299">
                          <a:solidFill>
                            <a:srgbClr val="000000"/>
                          </a:solidFill>
                          <a:latin typeface="Almarai Bold"/>
                          <a:ea typeface="Almarai Bold"/>
                          <a:cs typeface="Almarai Bold"/>
                          <a:sym typeface="Almarai Bold"/>
                        </a:rPr>
                        <a:t>80</a:t>
                      </a:r>
                      <a:r>
                        <a:rPr lang="ar-EG" sz="2299">
                          <a:solidFill>
                            <a:srgbClr val="000000"/>
                          </a:solidFill>
                          <a:latin typeface="Almarai Bold"/>
                          <a:ea typeface="Almarai Bold"/>
                          <a:cs typeface="Almarai Bold"/>
                          <a:sym typeface="Almarai Bold"/>
                          <a:rtl/>
                        </a:rPr>
                        <a:t>٪</a:t>
                      </a:r>
                      <a:endParaRPr lang="en-US" sz="1100"/>
                    </a:p>
                  </a:txBody>
                  <a:tcPr marL="0" marR="0" marT="0" marB="0"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chemeClr val="accent3">
                        <a:lumMod val="75000"/>
                      </a:schemeClr>
                    </a:solidFill>
                  </a:tcPr>
                </a:tc>
                <a:tc>
                  <a:txBody>
                    <a:bodyPr/>
                    <a:lstStyle/>
                    <a:p>
                      <a:pPr algn="ctr" rtl="1">
                        <a:lnSpc>
                          <a:spcPts val="3219"/>
                        </a:lnSpc>
                        <a:defRPr/>
                      </a:pPr>
                      <a:r>
                        <a:rPr lang="ar-EG" sz="2299" dirty="0">
                          <a:solidFill>
                            <a:srgbClr val="000000"/>
                          </a:solidFill>
                          <a:latin typeface="Almarai Bold"/>
                          <a:ea typeface="Almarai Bold"/>
                          <a:cs typeface="Almarai Bold"/>
                          <a:sym typeface="Almarai Bold"/>
                          <a:rtl/>
                        </a:rPr>
                        <a:t>معدل نجاح الابتكار منخفض (عادة </a:t>
                      </a:r>
                      <a:r>
                        <a:rPr lang="en-US" sz="2299" dirty="0">
                          <a:solidFill>
                            <a:srgbClr val="000000"/>
                          </a:solidFill>
                          <a:latin typeface="Almarai Bold"/>
                          <a:ea typeface="Almarai Bold"/>
                          <a:cs typeface="Almarai Bold"/>
                          <a:sym typeface="Almarai Bold"/>
                        </a:rPr>
                        <a:t>20</a:t>
                      </a:r>
                      <a:r>
                        <a:rPr lang="ar-EG" sz="2299" dirty="0">
                          <a:solidFill>
                            <a:srgbClr val="000000"/>
                          </a:solidFill>
                          <a:latin typeface="Almarai Bold"/>
                          <a:ea typeface="Almarai Bold"/>
                          <a:cs typeface="Almarai Bold"/>
                          <a:sym typeface="Almarai Bold"/>
                          <a:rtl/>
                        </a:rPr>
                        <a:t>-</a:t>
                      </a:r>
                      <a:r>
                        <a:rPr lang="en-US" sz="2299" dirty="0">
                          <a:solidFill>
                            <a:srgbClr val="000000"/>
                          </a:solidFill>
                          <a:latin typeface="Almarai Bold"/>
                          <a:ea typeface="Almarai Bold"/>
                          <a:cs typeface="Almarai Bold"/>
                          <a:sym typeface="Almarai Bold"/>
                        </a:rPr>
                        <a:t>30</a:t>
                      </a:r>
                      <a:r>
                        <a:rPr lang="ar-EG" sz="2299" dirty="0">
                          <a:solidFill>
                            <a:srgbClr val="000000"/>
                          </a:solidFill>
                          <a:latin typeface="Almarai Bold"/>
                          <a:ea typeface="Almarai Bold"/>
                          <a:cs typeface="Almarai Bold"/>
                          <a:sym typeface="Almarai Bold"/>
                          <a:rtl/>
                        </a:rPr>
                        <a:t>٪)</a:t>
                      </a:r>
                      <a:endParaRPr lang="en-US" sz="1100" dirty="0"/>
                    </a:p>
                  </a:txBody>
                  <a:tcPr marL="0" marR="0" marT="0" marB="0"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2"/>
                  </a:ext>
                </a:extLst>
              </a:tr>
              <a:tr h="533400">
                <a:tc>
                  <a:txBody>
                    <a:bodyPr/>
                    <a:lstStyle/>
                    <a:p>
                      <a:pPr algn="ctr" rtl="1">
                        <a:lnSpc>
                          <a:spcPts val="3219"/>
                        </a:lnSpc>
                        <a:defRPr/>
                      </a:pPr>
                      <a:r>
                        <a:rPr lang="en-US" sz="2299" dirty="0">
                          <a:solidFill>
                            <a:srgbClr val="000000"/>
                          </a:solidFill>
                          <a:latin typeface="Almarai Bold"/>
                          <a:ea typeface="Almarai Bold"/>
                          <a:cs typeface="Almarai Bold"/>
                          <a:sym typeface="Almarai Bold"/>
                        </a:rPr>
                        <a:t>40-60٪</a:t>
                      </a:r>
                      <a:r>
                        <a:rPr lang="ar-EG" sz="2299" dirty="0">
                          <a:solidFill>
                            <a:srgbClr val="000000"/>
                          </a:solidFill>
                          <a:latin typeface="Almarai Bold"/>
                          <a:ea typeface="Almarai Bold"/>
                          <a:cs typeface="Almarai Bold"/>
                          <a:sym typeface="Almarai Bold"/>
                          <a:rtl/>
                        </a:rPr>
                        <a:t> زيادة الإنتاجية  </a:t>
                      </a:r>
                      <a:endParaRPr lang="en-US" sz="1100" dirty="0"/>
                    </a:p>
                  </a:txBody>
                  <a:tcPr marL="0" marR="0" marT="0" marB="0"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chemeClr val="accent5">
                        <a:lumMod val="75000"/>
                      </a:schemeClr>
                    </a:solidFill>
                  </a:tcPr>
                </a:tc>
                <a:tc>
                  <a:txBody>
                    <a:bodyPr/>
                    <a:lstStyle/>
                    <a:p>
                      <a:pPr algn="ctr" rtl="1">
                        <a:lnSpc>
                          <a:spcPts val="3219"/>
                        </a:lnSpc>
                        <a:defRPr/>
                      </a:pPr>
                      <a:r>
                        <a:rPr lang="ar-EG" sz="2299" dirty="0">
                          <a:solidFill>
                            <a:srgbClr val="000000"/>
                          </a:solidFill>
                          <a:latin typeface="Almarai Bold"/>
                          <a:ea typeface="Almarai Bold"/>
                          <a:cs typeface="Almarai Bold"/>
                          <a:sym typeface="Almarai Bold"/>
                          <a:rtl/>
                        </a:rPr>
                        <a:t>يستلزم الكثير من إعادة العمل مرة أخرى، إنتاجية منخفضة</a:t>
                      </a:r>
                      <a:endParaRPr lang="en-US" sz="1100" dirty="0"/>
                    </a:p>
                  </a:txBody>
                  <a:tcPr marL="0" marR="0" marT="0" marB="0"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3"/>
                  </a:ext>
                </a:extLst>
              </a:tr>
              <a:tr h="523875">
                <a:tc>
                  <a:txBody>
                    <a:bodyPr/>
                    <a:lstStyle/>
                    <a:p>
                      <a:pPr algn="ctr" rtl="1">
                        <a:lnSpc>
                          <a:spcPts val="3219"/>
                        </a:lnSpc>
                        <a:defRPr/>
                      </a:pPr>
                      <a:r>
                        <a:rPr lang="ar-EG" sz="2299">
                          <a:solidFill>
                            <a:srgbClr val="000000"/>
                          </a:solidFill>
                          <a:latin typeface="Almarai Bold"/>
                          <a:ea typeface="Almarai Bold"/>
                          <a:cs typeface="Almarai Bold"/>
                          <a:sym typeface="Almarai Bold"/>
                          <a:rtl/>
                        </a:rPr>
                        <a:t>سرعة عالية في الابتكار تصل إلى ثلاثة أضعاف (</a:t>
                      </a:r>
                      <a:r>
                        <a:rPr lang="en-US" sz="2299">
                          <a:solidFill>
                            <a:srgbClr val="000000"/>
                          </a:solidFill>
                          <a:latin typeface="Almarai Bold"/>
                          <a:ea typeface="Almarai Bold"/>
                          <a:cs typeface="Almarai Bold"/>
                          <a:sym typeface="Almarai Bold"/>
                        </a:rPr>
                        <a:t>x3</a:t>
                      </a:r>
                      <a:r>
                        <a:rPr lang="ar-EG" sz="2299">
                          <a:solidFill>
                            <a:srgbClr val="000000"/>
                          </a:solidFill>
                          <a:latin typeface="Almarai Bold"/>
                          <a:ea typeface="Almarai Bold"/>
                          <a:cs typeface="Almarai Bold"/>
                          <a:sym typeface="Almarai Bold"/>
                          <a:rtl/>
                        </a:rPr>
                        <a:t>)</a:t>
                      </a:r>
                      <a:endParaRPr lang="en-US" sz="1100"/>
                    </a:p>
                  </a:txBody>
                  <a:tcPr marL="0" marR="0" marT="0" marB="0"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rtl="1">
                        <a:lnSpc>
                          <a:spcPts val="3219"/>
                        </a:lnSpc>
                        <a:defRPr/>
                      </a:pPr>
                      <a:r>
                        <a:rPr lang="ar-EG" sz="2299" dirty="0">
                          <a:solidFill>
                            <a:srgbClr val="000000"/>
                          </a:solidFill>
                          <a:latin typeface="Almarai Bold"/>
                          <a:ea typeface="Almarai Bold"/>
                          <a:cs typeface="Almarai Bold"/>
                          <a:sym typeface="Almarai Bold"/>
                          <a:rtl/>
                        </a:rPr>
                        <a:t>سرعة منخفضة في الابتكار</a:t>
                      </a:r>
                      <a:endParaRPr lang="en-US" sz="1100" dirty="0"/>
                    </a:p>
                  </a:txBody>
                  <a:tcPr marL="0" marR="0" marT="0" marB="0"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4" name="Freeform 24"/>
          <p:cNvSpPr/>
          <p:nvPr/>
        </p:nvSpPr>
        <p:spPr>
          <a:xfrm>
            <a:off x="-371139" y="-639937"/>
            <a:ext cx="2110956" cy="2833497"/>
          </a:xfrm>
          <a:custGeom>
            <a:avLst/>
            <a:gdLst/>
            <a:ahLst/>
            <a:cxnLst/>
            <a:rect l="l" t="t" r="r" b="b"/>
            <a:pathLst>
              <a:path w="2110956" h="2833497">
                <a:moveTo>
                  <a:pt x="0" y="0"/>
                </a:moveTo>
                <a:lnTo>
                  <a:pt x="2110956" y="0"/>
                </a:lnTo>
                <a:lnTo>
                  <a:pt x="2110956" y="2833497"/>
                </a:lnTo>
                <a:lnTo>
                  <a:pt x="0" y="28334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3513" y="2134714"/>
            <a:ext cx="16591512" cy="1136305"/>
            <a:chOff x="0" y="0"/>
            <a:chExt cx="4369781" cy="299274"/>
          </a:xfrm>
        </p:grpSpPr>
        <p:sp>
          <p:nvSpPr>
            <p:cNvPr id="3" name="Freeform 3"/>
            <p:cNvSpPr/>
            <p:nvPr/>
          </p:nvSpPr>
          <p:spPr>
            <a:xfrm>
              <a:off x="0" y="0"/>
              <a:ext cx="4369781" cy="299274"/>
            </a:xfrm>
            <a:custGeom>
              <a:avLst/>
              <a:gdLst/>
              <a:ahLst/>
              <a:cxnLst/>
              <a:rect l="l" t="t" r="r" b="b"/>
              <a:pathLst>
                <a:path w="4369781" h="299274">
                  <a:moveTo>
                    <a:pt x="6066" y="0"/>
                  </a:moveTo>
                  <a:lnTo>
                    <a:pt x="4363715" y="0"/>
                  </a:lnTo>
                  <a:cubicBezTo>
                    <a:pt x="4367065" y="0"/>
                    <a:pt x="4369781" y="2716"/>
                    <a:pt x="4369781" y="6066"/>
                  </a:cubicBezTo>
                  <a:lnTo>
                    <a:pt x="4369781" y="293208"/>
                  </a:lnTo>
                  <a:cubicBezTo>
                    <a:pt x="4369781" y="296558"/>
                    <a:pt x="4367065" y="299274"/>
                    <a:pt x="4363715" y="299274"/>
                  </a:cubicBezTo>
                  <a:lnTo>
                    <a:pt x="6066" y="299274"/>
                  </a:lnTo>
                  <a:cubicBezTo>
                    <a:pt x="2716" y="299274"/>
                    <a:pt x="0" y="296558"/>
                    <a:pt x="0" y="293208"/>
                  </a:cubicBezTo>
                  <a:lnTo>
                    <a:pt x="0" y="6066"/>
                  </a:lnTo>
                  <a:cubicBezTo>
                    <a:pt x="0" y="2716"/>
                    <a:pt x="2716" y="0"/>
                    <a:pt x="6066" y="0"/>
                  </a:cubicBezTo>
                  <a:close/>
                </a:path>
              </a:pathLst>
            </a:custGeom>
            <a:solidFill>
              <a:srgbClr val="E7EAED"/>
            </a:solidFill>
            <a:ln w="19050" cap="sq">
              <a:solidFill>
                <a:srgbClr val="0F9ED5"/>
              </a:solidFill>
              <a:prstDash val="lgDash"/>
              <a:miter/>
            </a:ln>
          </p:spPr>
          <p:txBody>
            <a:bodyPr/>
            <a:lstStyle/>
            <a:p>
              <a:endParaRPr lang="en-US"/>
            </a:p>
          </p:txBody>
        </p:sp>
        <p:sp>
          <p:nvSpPr>
            <p:cNvPr id="4" name="TextBox 4"/>
            <p:cNvSpPr txBox="1"/>
            <p:nvPr/>
          </p:nvSpPr>
          <p:spPr>
            <a:xfrm>
              <a:off x="0" y="-9525"/>
              <a:ext cx="4369781" cy="308799"/>
            </a:xfrm>
            <a:prstGeom prst="rect">
              <a:avLst/>
            </a:prstGeom>
          </p:spPr>
          <p:txBody>
            <a:bodyPr lIns="50800" tIns="50800" rIns="50800" bIns="50800" rtlCol="0" anchor="ctr"/>
            <a:lstStyle/>
            <a:p>
              <a:pPr algn="ctr">
                <a:lnSpc>
                  <a:spcPts val="2160"/>
                </a:lnSpc>
              </a:pPr>
              <a:endParaRPr/>
            </a:p>
          </p:txBody>
        </p:sp>
      </p:grpSp>
      <p:sp>
        <p:nvSpPr>
          <p:cNvPr id="5" name="TextBox 5"/>
          <p:cNvSpPr txBox="1"/>
          <p:nvPr/>
        </p:nvSpPr>
        <p:spPr>
          <a:xfrm>
            <a:off x="890581" y="2127749"/>
            <a:ext cx="16187207" cy="933720"/>
          </a:xfrm>
          <a:prstGeom prst="rect">
            <a:avLst/>
          </a:prstGeom>
        </p:spPr>
        <p:txBody>
          <a:bodyPr lIns="0" tIns="0" rIns="0" bIns="0" rtlCol="0" anchor="t">
            <a:spAutoFit/>
          </a:bodyPr>
          <a:lstStyle/>
          <a:p>
            <a:pPr algn="r" rtl="1">
              <a:lnSpc>
                <a:spcPts val="3891"/>
              </a:lnSpc>
            </a:pPr>
            <a:r>
              <a:rPr lang="ar-EG" sz="2432">
                <a:solidFill>
                  <a:srgbClr val="000000"/>
                </a:solidFill>
                <a:latin typeface="Almarai Bold"/>
                <a:ea typeface="Almarai Bold"/>
                <a:cs typeface="Almarai Bold"/>
                <a:sym typeface="Almarai Bold"/>
                <a:rtl/>
              </a:rPr>
              <a:t>يقترح الجيل السابع أن يجمع هذه بين نماذج الابتكار المفتوح والشبكي لتشكيل شبكة ابتكار متكاملة، للاستفادة الكاملة من مفاهيم الابتكار المفتوح. وعليه فيتعين على المنشآت إنشاء شبكات المعرفة المتكاملة لدعم سلسلة توريد المعرفة الابتكارية.</a:t>
            </a:r>
          </a:p>
        </p:txBody>
      </p:sp>
      <p:sp>
        <p:nvSpPr>
          <p:cNvPr id="6" name="Freeform 6"/>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7077787" y="1951254"/>
            <a:ext cx="352963" cy="491649"/>
          </a:xfrm>
          <a:custGeom>
            <a:avLst/>
            <a:gdLst/>
            <a:ahLst/>
            <a:cxnLst/>
            <a:rect l="l" t="t" r="r" b="b"/>
            <a:pathLst>
              <a:path w="352963" h="491649">
                <a:moveTo>
                  <a:pt x="0" y="0"/>
                </a:moveTo>
                <a:lnTo>
                  <a:pt x="352963" y="0"/>
                </a:lnTo>
                <a:lnTo>
                  <a:pt x="352963" y="491649"/>
                </a:lnTo>
                <a:lnTo>
                  <a:pt x="0" y="491649"/>
                </a:lnTo>
                <a:lnTo>
                  <a:pt x="0" y="0"/>
                </a:lnTo>
                <a:close/>
              </a:path>
            </a:pathLst>
          </a:custGeom>
          <a:blipFill>
            <a:blip r:embed="rId4"/>
            <a:stretch>
              <a:fillRect/>
            </a:stretch>
          </a:blipFill>
        </p:spPr>
        <p:txBody>
          <a:bodyPr/>
          <a:lstStyle/>
          <a:p>
            <a:endParaRPr lang="en-US"/>
          </a:p>
        </p:txBody>
      </p:sp>
      <p:sp>
        <p:nvSpPr>
          <p:cNvPr id="8" name="Freeform 8"/>
          <p:cNvSpPr/>
          <p:nvPr/>
        </p:nvSpPr>
        <p:spPr>
          <a:xfrm>
            <a:off x="3841585" y="4118099"/>
            <a:ext cx="1984662" cy="1022101"/>
          </a:xfrm>
          <a:custGeom>
            <a:avLst/>
            <a:gdLst/>
            <a:ahLst/>
            <a:cxnLst/>
            <a:rect l="l" t="t" r="r" b="b"/>
            <a:pathLst>
              <a:path w="1984662" h="1022101">
                <a:moveTo>
                  <a:pt x="0" y="0"/>
                </a:moveTo>
                <a:lnTo>
                  <a:pt x="1984662" y="0"/>
                </a:lnTo>
                <a:lnTo>
                  <a:pt x="1984662" y="1022102"/>
                </a:lnTo>
                <a:lnTo>
                  <a:pt x="0" y="10221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5949620" y="4099049"/>
            <a:ext cx="1984662" cy="1022101"/>
          </a:xfrm>
          <a:custGeom>
            <a:avLst/>
            <a:gdLst/>
            <a:ahLst/>
            <a:cxnLst/>
            <a:rect l="l" t="t" r="r" b="b"/>
            <a:pathLst>
              <a:path w="1984662" h="1022101">
                <a:moveTo>
                  <a:pt x="0" y="0"/>
                </a:moveTo>
                <a:lnTo>
                  <a:pt x="1984662" y="0"/>
                </a:lnTo>
                <a:lnTo>
                  <a:pt x="1984662" y="1022102"/>
                </a:lnTo>
                <a:lnTo>
                  <a:pt x="0" y="10221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9352829" y="4118099"/>
            <a:ext cx="1984662" cy="1022101"/>
          </a:xfrm>
          <a:custGeom>
            <a:avLst/>
            <a:gdLst/>
            <a:ahLst/>
            <a:cxnLst/>
            <a:rect l="l" t="t" r="r" b="b"/>
            <a:pathLst>
              <a:path w="1984662" h="1022101">
                <a:moveTo>
                  <a:pt x="0" y="0"/>
                </a:moveTo>
                <a:lnTo>
                  <a:pt x="1984662" y="0"/>
                </a:lnTo>
                <a:lnTo>
                  <a:pt x="1984662" y="1022102"/>
                </a:lnTo>
                <a:lnTo>
                  <a:pt x="0" y="10221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11744937" y="4134633"/>
            <a:ext cx="1984662" cy="1022101"/>
          </a:xfrm>
          <a:custGeom>
            <a:avLst/>
            <a:gdLst/>
            <a:ahLst/>
            <a:cxnLst/>
            <a:rect l="l" t="t" r="r" b="b"/>
            <a:pathLst>
              <a:path w="1984662" h="1022101">
                <a:moveTo>
                  <a:pt x="0" y="0"/>
                </a:moveTo>
                <a:lnTo>
                  <a:pt x="1984663" y="0"/>
                </a:lnTo>
                <a:lnTo>
                  <a:pt x="1984663" y="1022101"/>
                </a:lnTo>
                <a:lnTo>
                  <a:pt x="0" y="10221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14986900" y="4165724"/>
            <a:ext cx="1984662" cy="1022101"/>
          </a:xfrm>
          <a:custGeom>
            <a:avLst/>
            <a:gdLst/>
            <a:ahLst/>
            <a:cxnLst/>
            <a:rect l="l" t="t" r="r" b="b"/>
            <a:pathLst>
              <a:path w="1984662" h="1022101">
                <a:moveTo>
                  <a:pt x="0" y="0"/>
                </a:moveTo>
                <a:lnTo>
                  <a:pt x="1984662" y="0"/>
                </a:lnTo>
                <a:lnTo>
                  <a:pt x="1984662" y="1022102"/>
                </a:lnTo>
                <a:lnTo>
                  <a:pt x="0" y="10221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flipH="1">
            <a:off x="3178118" y="3518669"/>
            <a:ext cx="987308" cy="347615"/>
          </a:xfrm>
          <a:custGeom>
            <a:avLst/>
            <a:gdLst/>
            <a:ahLst/>
            <a:cxnLst/>
            <a:rect l="l" t="t" r="r" b="b"/>
            <a:pathLst>
              <a:path w="987308" h="347615">
                <a:moveTo>
                  <a:pt x="987307" y="0"/>
                </a:moveTo>
                <a:lnTo>
                  <a:pt x="0" y="0"/>
                </a:lnTo>
                <a:lnTo>
                  <a:pt x="0" y="347615"/>
                </a:lnTo>
                <a:lnTo>
                  <a:pt x="987307" y="347615"/>
                </a:lnTo>
                <a:lnTo>
                  <a:pt x="98730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a:off x="7147967" y="3518669"/>
            <a:ext cx="987308" cy="347615"/>
          </a:xfrm>
          <a:custGeom>
            <a:avLst/>
            <a:gdLst/>
            <a:ahLst/>
            <a:cxnLst/>
            <a:rect l="l" t="t" r="r" b="b"/>
            <a:pathLst>
              <a:path w="987308" h="347615">
                <a:moveTo>
                  <a:pt x="0" y="0"/>
                </a:moveTo>
                <a:lnTo>
                  <a:pt x="987308" y="0"/>
                </a:lnTo>
                <a:lnTo>
                  <a:pt x="987308" y="347615"/>
                </a:lnTo>
                <a:lnTo>
                  <a:pt x="0" y="3476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a:off x="8365521" y="3518669"/>
            <a:ext cx="987308" cy="347615"/>
          </a:xfrm>
          <a:custGeom>
            <a:avLst/>
            <a:gdLst/>
            <a:ahLst/>
            <a:cxnLst/>
            <a:rect l="l" t="t" r="r" b="b"/>
            <a:pathLst>
              <a:path w="987308" h="347615">
                <a:moveTo>
                  <a:pt x="0" y="0"/>
                </a:moveTo>
                <a:lnTo>
                  <a:pt x="987308" y="0"/>
                </a:lnTo>
                <a:lnTo>
                  <a:pt x="987308" y="347615"/>
                </a:lnTo>
                <a:lnTo>
                  <a:pt x="0" y="3476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Freeform 16"/>
          <p:cNvSpPr/>
          <p:nvPr/>
        </p:nvSpPr>
        <p:spPr>
          <a:xfrm>
            <a:off x="9583075" y="3518669"/>
            <a:ext cx="987308" cy="347615"/>
          </a:xfrm>
          <a:custGeom>
            <a:avLst/>
            <a:gdLst/>
            <a:ahLst/>
            <a:cxnLst/>
            <a:rect l="l" t="t" r="r" b="b"/>
            <a:pathLst>
              <a:path w="987308" h="347615">
                <a:moveTo>
                  <a:pt x="0" y="0"/>
                </a:moveTo>
                <a:lnTo>
                  <a:pt x="987308" y="0"/>
                </a:lnTo>
                <a:lnTo>
                  <a:pt x="987308" y="347615"/>
                </a:lnTo>
                <a:lnTo>
                  <a:pt x="0" y="3476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a:off x="10800629" y="3518669"/>
            <a:ext cx="987308" cy="347615"/>
          </a:xfrm>
          <a:custGeom>
            <a:avLst/>
            <a:gdLst/>
            <a:ahLst/>
            <a:cxnLst/>
            <a:rect l="l" t="t" r="r" b="b"/>
            <a:pathLst>
              <a:path w="987308" h="347615">
                <a:moveTo>
                  <a:pt x="0" y="0"/>
                </a:moveTo>
                <a:lnTo>
                  <a:pt x="987308" y="0"/>
                </a:lnTo>
                <a:lnTo>
                  <a:pt x="987308" y="347615"/>
                </a:lnTo>
                <a:lnTo>
                  <a:pt x="0" y="3476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TextBox 18"/>
          <p:cNvSpPr txBox="1"/>
          <p:nvPr/>
        </p:nvSpPr>
        <p:spPr>
          <a:xfrm>
            <a:off x="12908762" y="3461519"/>
            <a:ext cx="1641674" cy="356035"/>
          </a:xfrm>
          <a:prstGeom prst="rect">
            <a:avLst/>
          </a:prstGeom>
        </p:spPr>
        <p:txBody>
          <a:bodyPr lIns="0" tIns="0" rIns="0" bIns="0" rtlCol="0" anchor="t">
            <a:spAutoFit/>
          </a:bodyPr>
          <a:lstStyle/>
          <a:p>
            <a:pPr algn="ctr" rtl="1">
              <a:lnSpc>
                <a:spcPts val="2857"/>
              </a:lnSpc>
            </a:pPr>
            <a:r>
              <a:rPr lang="ar-EG" sz="1905">
                <a:solidFill>
                  <a:srgbClr val="000000"/>
                </a:solidFill>
                <a:latin typeface="Almarai Bold"/>
                <a:ea typeface="Almarai Bold"/>
                <a:cs typeface="Almarai Bold"/>
                <a:sym typeface="Almarai Bold"/>
                <a:rtl/>
              </a:rPr>
              <a:t>المنافسة</a:t>
            </a:r>
          </a:p>
        </p:txBody>
      </p:sp>
      <p:sp>
        <p:nvSpPr>
          <p:cNvPr id="19" name="Freeform 19"/>
          <p:cNvSpPr/>
          <p:nvPr/>
        </p:nvSpPr>
        <p:spPr>
          <a:xfrm>
            <a:off x="15709154" y="3555417"/>
            <a:ext cx="987308" cy="347615"/>
          </a:xfrm>
          <a:custGeom>
            <a:avLst/>
            <a:gdLst/>
            <a:ahLst/>
            <a:cxnLst/>
            <a:rect l="l" t="t" r="r" b="b"/>
            <a:pathLst>
              <a:path w="987308" h="347615">
                <a:moveTo>
                  <a:pt x="0" y="0"/>
                </a:moveTo>
                <a:lnTo>
                  <a:pt x="987307" y="0"/>
                </a:lnTo>
                <a:lnTo>
                  <a:pt x="987307" y="347614"/>
                </a:lnTo>
                <a:lnTo>
                  <a:pt x="0" y="3476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0" name="Freeform 20"/>
          <p:cNvSpPr/>
          <p:nvPr/>
        </p:nvSpPr>
        <p:spPr>
          <a:xfrm>
            <a:off x="14493246" y="3518669"/>
            <a:ext cx="987308" cy="347615"/>
          </a:xfrm>
          <a:custGeom>
            <a:avLst/>
            <a:gdLst/>
            <a:ahLst/>
            <a:cxnLst/>
            <a:rect l="l" t="t" r="r" b="b"/>
            <a:pathLst>
              <a:path w="987308" h="347615">
                <a:moveTo>
                  <a:pt x="0" y="0"/>
                </a:moveTo>
                <a:lnTo>
                  <a:pt x="987308" y="0"/>
                </a:lnTo>
                <a:lnTo>
                  <a:pt x="987308" y="347615"/>
                </a:lnTo>
                <a:lnTo>
                  <a:pt x="0" y="3476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21" name="Group 21"/>
          <p:cNvGrpSpPr/>
          <p:nvPr/>
        </p:nvGrpSpPr>
        <p:grpSpPr>
          <a:xfrm>
            <a:off x="753513" y="6032251"/>
            <a:ext cx="2594554" cy="1390988"/>
            <a:chOff x="0" y="0"/>
            <a:chExt cx="911574" cy="488712"/>
          </a:xfrm>
        </p:grpSpPr>
        <p:sp>
          <p:nvSpPr>
            <p:cNvPr id="22" name="Freeform 22"/>
            <p:cNvSpPr/>
            <p:nvPr/>
          </p:nvSpPr>
          <p:spPr>
            <a:xfrm>
              <a:off x="0" y="0"/>
              <a:ext cx="911574" cy="488712"/>
            </a:xfrm>
            <a:custGeom>
              <a:avLst/>
              <a:gdLst/>
              <a:ahLst/>
              <a:cxnLst/>
              <a:rect l="l" t="t" r="r" b="b"/>
              <a:pathLst>
                <a:path w="911574" h="488712">
                  <a:moveTo>
                    <a:pt x="708374" y="0"/>
                  </a:moveTo>
                  <a:lnTo>
                    <a:pt x="0" y="0"/>
                  </a:lnTo>
                  <a:lnTo>
                    <a:pt x="0" y="488712"/>
                  </a:lnTo>
                  <a:lnTo>
                    <a:pt x="708374" y="488712"/>
                  </a:lnTo>
                  <a:lnTo>
                    <a:pt x="911574" y="244356"/>
                  </a:lnTo>
                  <a:lnTo>
                    <a:pt x="708374" y="0"/>
                  </a:lnTo>
                  <a:close/>
                </a:path>
              </a:pathLst>
            </a:custGeom>
            <a:solidFill>
              <a:srgbClr val="FFDE59"/>
            </a:solidFill>
          </p:spPr>
          <p:txBody>
            <a:bodyPr/>
            <a:lstStyle/>
            <a:p>
              <a:endParaRPr lang="en-US"/>
            </a:p>
          </p:txBody>
        </p:sp>
        <p:sp>
          <p:nvSpPr>
            <p:cNvPr id="23" name="TextBox 23"/>
            <p:cNvSpPr txBox="1"/>
            <p:nvPr/>
          </p:nvSpPr>
          <p:spPr>
            <a:xfrm>
              <a:off x="0" y="-9525"/>
              <a:ext cx="797274" cy="498237"/>
            </a:xfrm>
            <a:prstGeom prst="rect">
              <a:avLst/>
            </a:prstGeom>
          </p:spPr>
          <p:txBody>
            <a:bodyPr lIns="50800" tIns="50800" rIns="50800" bIns="50800" rtlCol="0" anchor="ctr"/>
            <a:lstStyle/>
            <a:p>
              <a:pPr algn="ctr">
                <a:lnSpc>
                  <a:spcPts val="2160"/>
                </a:lnSpc>
              </a:pPr>
              <a:endParaRPr/>
            </a:p>
          </p:txBody>
        </p:sp>
      </p:grpSp>
      <p:grpSp>
        <p:nvGrpSpPr>
          <p:cNvPr id="24" name="Group 24"/>
          <p:cNvGrpSpPr/>
          <p:nvPr/>
        </p:nvGrpSpPr>
        <p:grpSpPr>
          <a:xfrm>
            <a:off x="724792" y="4908095"/>
            <a:ext cx="2594554" cy="952706"/>
            <a:chOff x="0" y="0"/>
            <a:chExt cx="911574" cy="334725"/>
          </a:xfrm>
        </p:grpSpPr>
        <p:sp>
          <p:nvSpPr>
            <p:cNvPr id="25" name="Freeform 25"/>
            <p:cNvSpPr/>
            <p:nvPr/>
          </p:nvSpPr>
          <p:spPr>
            <a:xfrm>
              <a:off x="0" y="0"/>
              <a:ext cx="911574" cy="334725"/>
            </a:xfrm>
            <a:custGeom>
              <a:avLst/>
              <a:gdLst/>
              <a:ahLst/>
              <a:cxnLst/>
              <a:rect l="l" t="t" r="r" b="b"/>
              <a:pathLst>
                <a:path w="911574" h="334725">
                  <a:moveTo>
                    <a:pt x="708374" y="0"/>
                  </a:moveTo>
                  <a:lnTo>
                    <a:pt x="0" y="0"/>
                  </a:lnTo>
                  <a:lnTo>
                    <a:pt x="0" y="334725"/>
                  </a:lnTo>
                  <a:lnTo>
                    <a:pt x="708374" y="334725"/>
                  </a:lnTo>
                  <a:lnTo>
                    <a:pt x="911574" y="167362"/>
                  </a:lnTo>
                  <a:lnTo>
                    <a:pt x="708374" y="0"/>
                  </a:lnTo>
                  <a:close/>
                </a:path>
              </a:pathLst>
            </a:custGeom>
            <a:solidFill>
              <a:srgbClr val="FFDE59"/>
            </a:solidFill>
          </p:spPr>
          <p:txBody>
            <a:bodyPr/>
            <a:lstStyle/>
            <a:p>
              <a:endParaRPr lang="en-US"/>
            </a:p>
          </p:txBody>
        </p:sp>
        <p:sp>
          <p:nvSpPr>
            <p:cNvPr id="26" name="TextBox 26"/>
            <p:cNvSpPr txBox="1"/>
            <p:nvPr/>
          </p:nvSpPr>
          <p:spPr>
            <a:xfrm>
              <a:off x="0" y="-9525"/>
              <a:ext cx="797274" cy="344250"/>
            </a:xfrm>
            <a:prstGeom prst="rect">
              <a:avLst/>
            </a:prstGeom>
          </p:spPr>
          <p:txBody>
            <a:bodyPr lIns="50800" tIns="50800" rIns="50800" bIns="50800" rtlCol="0" anchor="ctr"/>
            <a:lstStyle/>
            <a:p>
              <a:pPr algn="ctr">
                <a:lnSpc>
                  <a:spcPts val="2160"/>
                </a:lnSpc>
              </a:pPr>
              <a:endParaRPr/>
            </a:p>
          </p:txBody>
        </p:sp>
      </p:grpSp>
      <p:grpSp>
        <p:nvGrpSpPr>
          <p:cNvPr id="27" name="Group 27"/>
          <p:cNvGrpSpPr/>
          <p:nvPr/>
        </p:nvGrpSpPr>
        <p:grpSpPr>
          <a:xfrm>
            <a:off x="14940998" y="5947961"/>
            <a:ext cx="1998262" cy="355611"/>
            <a:chOff x="0" y="0"/>
            <a:chExt cx="526291" cy="93659"/>
          </a:xfrm>
        </p:grpSpPr>
        <p:sp>
          <p:nvSpPr>
            <p:cNvPr id="28" name="Freeform 28"/>
            <p:cNvSpPr/>
            <p:nvPr/>
          </p:nvSpPr>
          <p:spPr>
            <a:xfrm>
              <a:off x="0" y="0"/>
              <a:ext cx="526291" cy="93659"/>
            </a:xfrm>
            <a:custGeom>
              <a:avLst/>
              <a:gdLst/>
              <a:ahLst/>
              <a:cxnLst/>
              <a:rect l="l" t="t" r="r" b="b"/>
              <a:pathLst>
                <a:path w="526291" h="93659">
                  <a:moveTo>
                    <a:pt x="0" y="0"/>
                  </a:moveTo>
                  <a:lnTo>
                    <a:pt x="526291" y="0"/>
                  </a:lnTo>
                  <a:lnTo>
                    <a:pt x="526291" y="93659"/>
                  </a:lnTo>
                  <a:lnTo>
                    <a:pt x="0" y="93659"/>
                  </a:lnTo>
                  <a:close/>
                </a:path>
              </a:pathLst>
            </a:custGeom>
            <a:solidFill>
              <a:srgbClr val="FE9202"/>
            </a:solidFill>
          </p:spPr>
          <p:txBody>
            <a:bodyPr/>
            <a:lstStyle/>
            <a:p>
              <a:endParaRPr lang="en-US"/>
            </a:p>
          </p:txBody>
        </p:sp>
        <p:sp>
          <p:nvSpPr>
            <p:cNvPr id="29" name="TextBox 29"/>
            <p:cNvSpPr txBox="1"/>
            <p:nvPr/>
          </p:nvSpPr>
          <p:spPr>
            <a:xfrm>
              <a:off x="0" y="-9525"/>
              <a:ext cx="526291" cy="103184"/>
            </a:xfrm>
            <a:prstGeom prst="rect">
              <a:avLst/>
            </a:prstGeom>
          </p:spPr>
          <p:txBody>
            <a:bodyPr lIns="50800" tIns="50800" rIns="50800" bIns="50800" rtlCol="0" anchor="ctr"/>
            <a:lstStyle/>
            <a:p>
              <a:pPr algn="ctr">
                <a:lnSpc>
                  <a:spcPts val="2160"/>
                </a:lnSpc>
              </a:pPr>
              <a:endParaRPr/>
            </a:p>
          </p:txBody>
        </p:sp>
      </p:grpSp>
      <p:grpSp>
        <p:nvGrpSpPr>
          <p:cNvPr id="30" name="Group 30"/>
          <p:cNvGrpSpPr/>
          <p:nvPr/>
        </p:nvGrpSpPr>
        <p:grpSpPr>
          <a:xfrm>
            <a:off x="8984184" y="5958028"/>
            <a:ext cx="5989116" cy="367239"/>
            <a:chOff x="0" y="0"/>
            <a:chExt cx="1577380" cy="96721"/>
          </a:xfrm>
        </p:grpSpPr>
        <p:sp>
          <p:nvSpPr>
            <p:cNvPr id="31" name="Freeform 31"/>
            <p:cNvSpPr/>
            <p:nvPr/>
          </p:nvSpPr>
          <p:spPr>
            <a:xfrm>
              <a:off x="0" y="0"/>
              <a:ext cx="1577380" cy="96721"/>
            </a:xfrm>
            <a:custGeom>
              <a:avLst/>
              <a:gdLst/>
              <a:ahLst/>
              <a:cxnLst/>
              <a:rect l="l" t="t" r="r" b="b"/>
              <a:pathLst>
                <a:path w="1577380" h="96721">
                  <a:moveTo>
                    <a:pt x="0" y="0"/>
                  </a:moveTo>
                  <a:lnTo>
                    <a:pt x="1577380" y="0"/>
                  </a:lnTo>
                  <a:lnTo>
                    <a:pt x="1577380" y="96721"/>
                  </a:lnTo>
                  <a:lnTo>
                    <a:pt x="0" y="96721"/>
                  </a:lnTo>
                  <a:close/>
                </a:path>
              </a:pathLst>
            </a:custGeom>
            <a:solidFill>
              <a:srgbClr val="AABBF1"/>
            </a:solidFill>
          </p:spPr>
          <p:txBody>
            <a:bodyPr/>
            <a:lstStyle/>
            <a:p>
              <a:endParaRPr lang="en-US"/>
            </a:p>
          </p:txBody>
        </p:sp>
        <p:sp>
          <p:nvSpPr>
            <p:cNvPr id="32" name="TextBox 32"/>
            <p:cNvSpPr txBox="1"/>
            <p:nvPr/>
          </p:nvSpPr>
          <p:spPr>
            <a:xfrm>
              <a:off x="0" y="-9525"/>
              <a:ext cx="1577380" cy="106246"/>
            </a:xfrm>
            <a:prstGeom prst="rect">
              <a:avLst/>
            </a:prstGeom>
          </p:spPr>
          <p:txBody>
            <a:bodyPr lIns="50800" tIns="50800" rIns="50800" bIns="50800" rtlCol="0" anchor="ctr"/>
            <a:lstStyle/>
            <a:p>
              <a:pPr algn="ctr">
                <a:lnSpc>
                  <a:spcPts val="2160"/>
                </a:lnSpc>
              </a:pPr>
              <a:endParaRPr/>
            </a:p>
          </p:txBody>
        </p:sp>
      </p:grpSp>
      <p:grpSp>
        <p:nvGrpSpPr>
          <p:cNvPr id="33" name="Group 33"/>
          <p:cNvGrpSpPr/>
          <p:nvPr/>
        </p:nvGrpSpPr>
        <p:grpSpPr>
          <a:xfrm>
            <a:off x="3545492" y="5958028"/>
            <a:ext cx="5598508" cy="367239"/>
            <a:chOff x="0" y="0"/>
            <a:chExt cx="1474504" cy="96721"/>
          </a:xfrm>
        </p:grpSpPr>
        <p:sp>
          <p:nvSpPr>
            <p:cNvPr id="34" name="Freeform 34"/>
            <p:cNvSpPr/>
            <p:nvPr/>
          </p:nvSpPr>
          <p:spPr>
            <a:xfrm>
              <a:off x="0" y="0"/>
              <a:ext cx="1474504" cy="96721"/>
            </a:xfrm>
            <a:custGeom>
              <a:avLst/>
              <a:gdLst/>
              <a:ahLst/>
              <a:cxnLst/>
              <a:rect l="l" t="t" r="r" b="b"/>
              <a:pathLst>
                <a:path w="1474504" h="96721">
                  <a:moveTo>
                    <a:pt x="0" y="0"/>
                  </a:moveTo>
                  <a:lnTo>
                    <a:pt x="1474504" y="0"/>
                  </a:lnTo>
                  <a:lnTo>
                    <a:pt x="1474504" y="96721"/>
                  </a:lnTo>
                  <a:lnTo>
                    <a:pt x="0" y="96721"/>
                  </a:lnTo>
                  <a:close/>
                </a:path>
              </a:pathLst>
            </a:custGeom>
            <a:solidFill>
              <a:srgbClr val="FFDE59"/>
            </a:solidFill>
          </p:spPr>
          <p:txBody>
            <a:bodyPr/>
            <a:lstStyle/>
            <a:p>
              <a:endParaRPr lang="en-US"/>
            </a:p>
          </p:txBody>
        </p:sp>
        <p:sp>
          <p:nvSpPr>
            <p:cNvPr id="35" name="TextBox 35"/>
            <p:cNvSpPr txBox="1"/>
            <p:nvPr/>
          </p:nvSpPr>
          <p:spPr>
            <a:xfrm>
              <a:off x="0" y="-9525"/>
              <a:ext cx="1474504" cy="106246"/>
            </a:xfrm>
            <a:prstGeom prst="rect">
              <a:avLst/>
            </a:prstGeom>
          </p:spPr>
          <p:txBody>
            <a:bodyPr lIns="50800" tIns="50800" rIns="50800" bIns="50800" rtlCol="0" anchor="ctr"/>
            <a:lstStyle/>
            <a:p>
              <a:pPr algn="ctr">
                <a:lnSpc>
                  <a:spcPts val="2160"/>
                </a:lnSpc>
              </a:pPr>
              <a:endParaRPr/>
            </a:p>
          </p:txBody>
        </p:sp>
      </p:grpSp>
      <p:grpSp>
        <p:nvGrpSpPr>
          <p:cNvPr id="36" name="Group 36"/>
          <p:cNvGrpSpPr/>
          <p:nvPr/>
        </p:nvGrpSpPr>
        <p:grpSpPr>
          <a:xfrm>
            <a:off x="8997784" y="6496716"/>
            <a:ext cx="5989116" cy="367239"/>
            <a:chOff x="0" y="0"/>
            <a:chExt cx="1577380" cy="96721"/>
          </a:xfrm>
        </p:grpSpPr>
        <p:sp>
          <p:nvSpPr>
            <p:cNvPr id="37" name="Freeform 37"/>
            <p:cNvSpPr/>
            <p:nvPr/>
          </p:nvSpPr>
          <p:spPr>
            <a:xfrm>
              <a:off x="0" y="0"/>
              <a:ext cx="1577380" cy="96721"/>
            </a:xfrm>
            <a:custGeom>
              <a:avLst/>
              <a:gdLst/>
              <a:ahLst/>
              <a:cxnLst/>
              <a:rect l="l" t="t" r="r" b="b"/>
              <a:pathLst>
                <a:path w="1577380" h="96721">
                  <a:moveTo>
                    <a:pt x="0" y="0"/>
                  </a:moveTo>
                  <a:lnTo>
                    <a:pt x="1577380" y="0"/>
                  </a:lnTo>
                  <a:lnTo>
                    <a:pt x="1577380" y="96721"/>
                  </a:lnTo>
                  <a:lnTo>
                    <a:pt x="0" y="96721"/>
                  </a:lnTo>
                  <a:close/>
                </a:path>
              </a:pathLst>
            </a:custGeom>
            <a:solidFill>
              <a:srgbClr val="AABBF1"/>
            </a:solidFill>
          </p:spPr>
          <p:txBody>
            <a:bodyPr/>
            <a:lstStyle/>
            <a:p>
              <a:endParaRPr lang="en-US"/>
            </a:p>
          </p:txBody>
        </p:sp>
        <p:sp>
          <p:nvSpPr>
            <p:cNvPr id="38" name="TextBox 38"/>
            <p:cNvSpPr txBox="1"/>
            <p:nvPr/>
          </p:nvSpPr>
          <p:spPr>
            <a:xfrm>
              <a:off x="0" y="-9525"/>
              <a:ext cx="1577380" cy="106246"/>
            </a:xfrm>
            <a:prstGeom prst="rect">
              <a:avLst/>
            </a:prstGeom>
          </p:spPr>
          <p:txBody>
            <a:bodyPr lIns="50800" tIns="50800" rIns="50800" bIns="50800" rtlCol="0" anchor="ctr"/>
            <a:lstStyle/>
            <a:p>
              <a:pPr algn="ctr">
                <a:lnSpc>
                  <a:spcPts val="2160"/>
                </a:lnSpc>
              </a:pPr>
              <a:endParaRPr/>
            </a:p>
          </p:txBody>
        </p:sp>
      </p:grpSp>
      <p:grpSp>
        <p:nvGrpSpPr>
          <p:cNvPr id="39" name="Group 39"/>
          <p:cNvGrpSpPr/>
          <p:nvPr/>
        </p:nvGrpSpPr>
        <p:grpSpPr>
          <a:xfrm>
            <a:off x="3545492" y="6496716"/>
            <a:ext cx="5598508" cy="367239"/>
            <a:chOff x="0" y="0"/>
            <a:chExt cx="1474504" cy="96721"/>
          </a:xfrm>
        </p:grpSpPr>
        <p:sp>
          <p:nvSpPr>
            <p:cNvPr id="40" name="Freeform 40"/>
            <p:cNvSpPr/>
            <p:nvPr/>
          </p:nvSpPr>
          <p:spPr>
            <a:xfrm>
              <a:off x="0" y="0"/>
              <a:ext cx="1474504" cy="96721"/>
            </a:xfrm>
            <a:custGeom>
              <a:avLst/>
              <a:gdLst/>
              <a:ahLst/>
              <a:cxnLst/>
              <a:rect l="l" t="t" r="r" b="b"/>
              <a:pathLst>
                <a:path w="1474504" h="96721">
                  <a:moveTo>
                    <a:pt x="0" y="0"/>
                  </a:moveTo>
                  <a:lnTo>
                    <a:pt x="1474504" y="0"/>
                  </a:lnTo>
                  <a:lnTo>
                    <a:pt x="1474504" y="96721"/>
                  </a:lnTo>
                  <a:lnTo>
                    <a:pt x="0" y="96721"/>
                  </a:lnTo>
                  <a:close/>
                </a:path>
              </a:pathLst>
            </a:custGeom>
            <a:solidFill>
              <a:srgbClr val="FFDE59"/>
            </a:solidFill>
          </p:spPr>
          <p:txBody>
            <a:bodyPr/>
            <a:lstStyle/>
            <a:p>
              <a:endParaRPr lang="en-US"/>
            </a:p>
          </p:txBody>
        </p:sp>
        <p:sp>
          <p:nvSpPr>
            <p:cNvPr id="41" name="TextBox 41"/>
            <p:cNvSpPr txBox="1"/>
            <p:nvPr/>
          </p:nvSpPr>
          <p:spPr>
            <a:xfrm>
              <a:off x="0" y="-9525"/>
              <a:ext cx="1474504" cy="106246"/>
            </a:xfrm>
            <a:prstGeom prst="rect">
              <a:avLst/>
            </a:prstGeom>
          </p:spPr>
          <p:txBody>
            <a:bodyPr lIns="50800" tIns="50800" rIns="50800" bIns="50800" rtlCol="0" anchor="ctr"/>
            <a:lstStyle/>
            <a:p>
              <a:pPr algn="ctr">
                <a:lnSpc>
                  <a:spcPts val="2160"/>
                </a:lnSpc>
              </a:pPr>
              <a:endParaRPr/>
            </a:p>
          </p:txBody>
        </p:sp>
      </p:grpSp>
      <p:grpSp>
        <p:nvGrpSpPr>
          <p:cNvPr id="42" name="Group 42"/>
          <p:cNvGrpSpPr/>
          <p:nvPr/>
        </p:nvGrpSpPr>
        <p:grpSpPr>
          <a:xfrm>
            <a:off x="3545492" y="7035405"/>
            <a:ext cx="5598508" cy="367239"/>
            <a:chOff x="0" y="0"/>
            <a:chExt cx="1474504" cy="96721"/>
          </a:xfrm>
        </p:grpSpPr>
        <p:sp>
          <p:nvSpPr>
            <p:cNvPr id="43" name="Freeform 43"/>
            <p:cNvSpPr/>
            <p:nvPr/>
          </p:nvSpPr>
          <p:spPr>
            <a:xfrm>
              <a:off x="0" y="0"/>
              <a:ext cx="1474504" cy="96721"/>
            </a:xfrm>
            <a:custGeom>
              <a:avLst/>
              <a:gdLst/>
              <a:ahLst/>
              <a:cxnLst/>
              <a:rect l="l" t="t" r="r" b="b"/>
              <a:pathLst>
                <a:path w="1474504" h="96721">
                  <a:moveTo>
                    <a:pt x="0" y="0"/>
                  </a:moveTo>
                  <a:lnTo>
                    <a:pt x="1474504" y="0"/>
                  </a:lnTo>
                  <a:lnTo>
                    <a:pt x="1474504" y="96721"/>
                  </a:lnTo>
                  <a:lnTo>
                    <a:pt x="0" y="96721"/>
                  </a:lnTo>
                  <a:close/>
                </a:path>
              </a:pathLst>
            </a:custGeom>
            <a:solidFill>
              <a:srgbClr val="FFDE59"/>
            </a:solidFill>
          </p:spPr>
          <p:txBody>
            <a:bodyPr/>
            <a:lstStyle/>
            <a:p>
              <a:endParaRPr lang="en-US"/>
            </a:p>
          </p:txBody>
        </p:sp>
        <p:sp>
          <p:nvSpPr>
            <p:cNvPr id="44" name="TextBox 44"/>
            <p:cNvSpPr txBox="1"/>
            <p:nvPr/>
          </p:nvSpPr>
          <p:spPr>
            <a:xfrm>
              <a:off x="0" y="-9525"/>
              <a:ext cx="1474504" cy="106246"/>
            </a:xfrm>
            <a:prstGeom prst="rect">
              <a:avLst/>
            </a:prstGeom>
          </p:spPr>
          <p:txBody>
            <a:bodyPr lIns="50800" tIns="50800" rIns="50800" bIns="50800" rtlCol="0" anchor="ctr"/>
            <a:lstStyle/>
            <a:p>
              <a:pPr algn="ctr">
                <a:lnSpc>
                  <a:spcPts val="2160"/>
                </a:lnSpc>
              </a:pPr>
              <a:endParaRPr/>
            </a:p>
          </p:txBody>
        </p:sp>
      </p:grpSp>
      <p:grpSp>
        <p:nvGrpSpPr>
          <p:cNvPr id="45" name="Group 45"/>
          <p:cNvGrpSpPr/>
          <p:nvPr/>
        </p:nvGrpSpPr>
        <p:grpSpPr>
          <a:xfrm>
            <a:off x="9144000" y="7035405"/>
            <a:ext cx="5829300" cy="364570"/>
            <a:chOff x="0" y="0"/>
            <a:chExt cx="1535289" cy="96018"/>
          </a:xfrm>
        </p:grpSpPr>
        <p:sp>
          <p:nvSpPr>
            <p:cNvPr id="46" name="Freeform 46"/>
            <p:cNvSpPr/>
            <p:nvPr/>
          </p:nvSpPr>
          <p:spPr>
            <a:xfrm>
              <a:off x="0" y="0"/>
              <a:ext cx="1535289" cy="96018"/>
            </a:xfrm>
            <a:custGeom>
              <a:avLst/>
              <a:gdLst/>
              <a:ahLst/>
              <a:cxnLst/>
              <a:rect l="l" t="t" r="r" b="b"/>
              <a:pathLst>
                <a:path w="1535289" h="96018">
                  <a:moveTo>
                    <a:pt x="0" y="0"/>
                  </a:moveTo>
                  <a:lnTo>
                    <a:pt x="1535289" y="0"/>
                  </a:lnTo>
                  <a:lnTo>
                    <a:pt x="1535289" y="96018"/>
                  </a:lnTo>
                  <a:lnTo>
                    <a:pt x="0" y="96018"/>
                  </a:lnTo>
                  <a:close/>
                </a:path>
              </a:pathLst>
            </a:custGeom>
            <a:solidFill>
              <a:srgbClr val="AABBF1"/>
            </a:solidFill>
          </p:spPr>
          <p:txBody>
            <a:bodyPr/>
            <a:lstStyle/>
            <a:p>
              <a:endParaRPr lang="en-US"/>
            </a:p>
          </p:txBody>
        </p:sp>
        <p:sp>
          <p:nvSpPr>
            <p:cNvPr id="47" name="TextBox 47"/>
            <p:cNvSpPr txBox="1"/>
            <p:nvPr/>
          </p:nvSpPr>
          <p:spPr>
            <a:xfrm>
              <a:off x="0" y="-9525"/>
              <a:ext cx="1535289" cy="105543"/>
            </a:xfrm>
            <a:prstGeom prst="rect">
              <a:avLst/>
            </a:prstGeom>
          </p:spPr>
          <p:txBody>
            <a:bodyPr lIns="50800" tIns="50800" rIns="50800" bIns="50800" rtlCol="0" anchor="ctr"/>
            <a:lstStyle/>
            <a:p>
              <a:pPr algn="ctr">
                <a:lnSpc>
                  <a:spcPts val="2160"/>
                </a:lnSpc>
              </a:pPr>
              <a:endParaRPr/>
            </a:p>
          </p:txBody>
        </p:sp>
      </p:grpSp>
      <p:grpSp>
        <p:nvGrpSpPr>
          <p:cNvPr id="48" name="Group 48"/>
          <p:cNvGrpSpPr/>
          <p:nvPr/>
        </p:nvGrpSpPr>
        <p:grpSpPr>
          <a:xfrm>
            <a:off x="723754" y="7556590"/>
            <a:ext cx="2594554" cy="852148"/>
            <a:chOff x="0" y="0"/>
            <a:chExt cx="911574" cy="299395"/>
          </a:xfrm>
        </p:grpSpPr>
        <p:sp>
          <p:nvSpPr>
            <p:cNvPr id="49" name="Freeform 49"/>
            <p:cNvSpPr/>
            <p:nvPr/>
          </p:nvSpPr>
          <p:spPr>
            <a:xfrm>
              <a:off x="0" y="0"/>
              <a:ext cx="911574" cy="299395"/>
            </a:xfrm>
            <a:custGeom>
              <a:avLst/>
              <a:gdLst/>
              <a:ahLst/>
              <a:cxnLst/>
              <a:rect l="l" t="t" r="r" b="b"/>
              <a:pathLst>
                <a:path w="911574" h="299395">
                  <a:moveTo>
                    <a:pt x="708374" y="0"/>
                  </a:moveTo>
                  <a:lnTo>
                    <a:pt x="0" y="0"/>
                  </a:lnTo>
                  <a:lnTo>
                    <a:pt x="0" y="299395"/>
                  </a:lnTo>
                  <a:lnTo>
                    <a:pt x="708374" y="299395"/>
                  </a:lnTo>
                  <a:lnTo>
                    <a:pt x="911574" y="149697"/>
                  </a:lnTo>
                  <a:lnTo>
                    <a:pt x="708374" y="0"/>
                  </a:lnTo>
                  <a:close/>
                </a:path>
              </a:pathLst>
            </a:custGeom>
            <a:solidFill>
              <a:srgbClr val="FFDE59"/>
            </a:solidFill>
          </p:spPr>
          <p:txBody>
            <a:bodyPr/>
            <a:lstStyle/>
            <a:p>
              <a:endParaRPr lang="en-US"/>
            </a:p>
          </p:txBody>
        </p:sp>
        <p:sp>
          <p:nvSpPr>
            <p:cNvPr id="50" name="TextBox 50"/>
            <p:cNvSpPr txBox="1"/>
            <p:nvPr/>
          </p:nvSpPr>
          <p:spPr>
            <a:xfrm>
              <a:off x="0" y="-9525"/>
              <a:ext cx="797274" cy="308920"/>
            </a:xfrm>
            <a:prstGeom prst="rect">
              <a:avLst/>
            </a:prstGeom>
          </p:spPr>
          <p:txBody>
            <a:bodyPr lIns="50800" tIns="50800" rIns="50800" bIns="50800" rtlCol="0" anchor="ctr"/>
            <a:lstStyle/>
            <a:p>
              <a:pPr algn="ctr">
                <a:lnSpc>
                  <a:spcPts val="2160"/>
                </a:lnSpc>
              </a:pPr>
              <a:endParaRPr/>
            </a:p>
          </p:txBody>
        </p:sp>
      </p:grpSp>
      <p:grpSp>
        <p:nvGrpSpPr>
          <p:cNvPr id="51" name="Group 51"/>
          <p:cNvGrpSpPr/>
          <p:nvPr/>
        </p:nvGrpSpPr>
        <p:grpSpPr>
          <a:xfrm>
            <a:off x="723754" y="8478850"/>
            <a:ext cx="2594554" cy="852148"/>
            <a:chOff x="0" y="0"/>
            <a:chExt cx="911574" cy="299395"/>
          </a:xfrm>
        </p:grpSpPr>
        <p:sp>
          <p:nvSpPr>
            <p:cNvPr id="52" name="Freeform 52"/>
            <p:cNvSpPr/>
            <p:nvPr/>
          </p:nvSpPr>
          <p:spPr>
            <a:xfrm>
              <a:off x="0" y="0"/>
              <a:ext cx="911574" cy="299395"/>
            </a:xfrm>
            <a:custGeom>
              <a:avLst/>
              <a:gdLst/>
              <a:ahLst/>
              <a:cxnLst/>
              <a:rect l="l" t="t" r="r" b="b"/>
              <a:pathLst>
                <a:path w="911574" h="299395">
                  <a:moveTo>
                    <a:pt x="708374" y="0"/>
                  </a:moveTo>
                  <a:lnTo>
                    <a:pt x="0" y="0"/>
                  </a:lnTo>
                  <a:lnTo>
                    <a:pt x="0" y="299395"/>
                  </a:lnTo>
                  <a:lnTo>
                    <a:pt x="708374" y="299395"/>
                  </a:lnTo>
                  <a:lnTo>
                    <a:pt x="911574" y="149697"/>
                  </a:lnTo>
                  <a:lnTo>
                    <a:pt x="708374" y="0"/>
                  </a:lnTo>
                  <a:close/>
                </a:path>
              </a:pathLst>
            </a:custGeom>
            <a:solidFill>
              <a:srgbClr val="FFDE59"/>
            </a:solidFill>
          </p:spPr>
          <p:txBody>
            <a:bodyPr/>
            <a:lstStyle/>
            <a:p>
              <a:endParaRPr lang="en-US"/>
            </a:p>
          </p:txBody>
        </p:sp>
        <p:sp>
          <p:nvSpPr>
            <p:cNvPr id="53" name="TextBox 53"/>
            <p:cNvSpPr txBox="1"/>
            <p:nvPr/>
          </p:nvSpPr>
          <p:spPr>
            <a:xfrm>
              <a:off x="0" y="-9525"/>
              <a:ext cx="797274" cy="308920"/>
            </a:xfrm>
            <a:prstGeom prst="rect">
              <a:avLst/>
            </a:prstGeom>
          </p:spPr>
          <p:txBody>
            <a:bodyPr lIns="50800" tIns="50800" rIns="50800" bIns="50800" rtlCol="0" anchor="ctr"/>
            <a:lstStyle/>
            <a:p>
              <a:pPr algn="ctr">
                <a:lnSpc>
                  <a:spcPts val="2160"/>
                </a:lnSpc>
              </a:pPr>
              <a:endParaRPr/>
            </a:p>
          </p:txBody>
        </p:sp>
      </p:grpSp>
      <p:grpSp>
        <p:nvGrpSpPr>
          <p:cNvPr id="54" name="Group 54"/>
          <p:cNvGrpSpPr/>
          <p:nvPr/>
        </p:nvGrpSpPr>
        <p:grpSpPr>
          <a:xfrm>
            <a:off x="753513" y="3592164"/>
            <a:ext cx="2594554" cy="952706"/>
            <a:chOff x="0" y="0"/>
            <a:chExt cx="911574" cy="334725"/>
          </a:xfrm>
        </p:grpSpPr>
        <p:sp>
          <p:nvSpPr>
            <p:cNvPr id="55" name="Freeform 55"/>
            <p:cNvSpPr/>
            <p:nvPr/>
          </p:nvSpPr>
          <p:spPr>
            <a:xfrm>
              <a:off x="0" y="0"/>
              <a:ext cx="911574" cy="334725"/>
            </a:xfrm>
            <a:custGeom>
              <a:avLst/>
              <a:gdLst/>
              <a:ahLst/>
              <a:cxnLst/>
              <a:rect l="l" t="t" r="r" b="b"/>
              <a:pathLst>
                <a:path w="911574" h="334725">
                  <a:moveTo>
                    <a:pt x="708374" y="0"/>
                  </a:moveTo>
                  <a:lnTo>
                    <a:pt x="0" y="0"/>
                  </a:lnTo>
                  <a:lnTo>
                    <a:pt x="0" y="334725"/>
                  </a:lnTo>
                  <a:lnTo>
                    <a:pt x="708374" y="334725"/>
                  </a:lnTo>
                  <a:lnTo>
                    <a:pt x="911574" y="167362"/>
                  </a:lnTo>
                  <a:lnTo>
                    <a:pt x="708374" y="0"/>
                  </a:lnTo>
                  <a:close/>
                </a:path>
              </a:pathLst>
            </a:custGeom>
            <a:solidFill>
              <a:srgbClr val="FFDE59"/>
            </a:solidFill>
          </p:spPr>
          <p:txBody>
            <a:bodyPr/>
            <a:lstStyle/>
            <a:p>
              <a:endParaRPr lang="en-US"/>
            </a:p>
          </p:txBody>
        </p:sp>
        <p:sp>
          <p:nvSpPr>
            <p:cNvPr id="56" name="TextBox 56"/>
            <p:cNvSpPr txBox="1"/>
            <p:nvPr/>
          </p:nvSpPr>
          <p:spPr>
            <a:xfrm>
              <a:off x="0" y="-9525"/>
              <a:ext cx="797274" cy="344250"/>
            </a:xfrm>
            <a:prstGeom prst="rect">
              <a:avLst/>
            </a:prstGeom>
          </p:spPr>
          <p:txBody>
            <a:bodyPr lIns="50800" tIns="50800" rIns="50800" bIns="50800" rtlCol="0" anchor="ctr"/>
            <a:lstStyle/>
            <a:p>
              <a:pPr algn="ctr">
                <a:lnSpc>
                  <a:spcPts val="2160"/>
                </a:lnSpc>
              </a:pPr>
              <a:endParaRPr/>
            </a:p>
          </p:txBody>
        </p:sp>
      </p:grpSp>
      <p:sp>
        <p:nvSpPr>
          <p:cNvPr id="57" name="Freeform 57"/>
          <p:cNvSpPr/>
          <p:nvPr/>
        </p:nvSpPr>
        <p:spPr>
          <a:xfrm rot="-227614">
            <a:off x="6136756" y="8362017"/>
            <a:ext cx="9662561" cy="60391"/>
          </a:xfrm>
          <a:custGeom>
            <a:avLst/>
            <a:gdLst/>
            <a:ahLst/>
            <a:cxnLst/>
            <a:rect l="l" t="t" r="r" b="b"/>
            <a:pathLst>
              <a:path w="9662561" h="60391">
                <a:moveTo>
                  <a:pt x="0" y="0"/>
                </a:moveTo>
                <a:lnTo>
                  <a:pt x="9662561" y="0"/>
                </a:lnTo>
                <a:lnTo>
                  <a:pt x="9662561" y="60391"/>
                </a:lnTo>
                <a:lnTo>
                  <a:pt x="0" y="6039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8" name="Freeform 58"/>
          <p:cNvSpPr/>
          <p:nvPr/>
        </p:nvSpPr>
        <p:spPr>
          <a:xfrm rot="345499">
            <a:off x="5626382" y="8500054"/>
            <a:ext cx="9590137" cy="59938"/>
          </a:xfrm>
          <a:custGeom>
            <a:avLst/>
            <a:gdLst/>
            <a:ahLst/>
            <a:cxnLst/>
            <a:rect l="l" t="t" r="r" b="b"/>
            <a:pathLst>
              <a:path w="9590137" h="59938">
                <a:moveTo>
                  <a:pt x="0" y="0"/>
                </a:moveTo>
                <a:lnTo>
                  <a:pt x="9590137" y="0"/>
                </a:lnTo>
                <a:lnTo>
                  <a:pt x="9590137" y="59939"/>
                </a:lnTo>
                <a:lnTo>
                  <a:pt x="0" y="5993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59" name="Group 59"/>
          <p:cNvGrpSpPr/>
          <p:nvPr/>
        </p:nvGrpSpPr>
        <p:grpSpPr>
          <a:xfrm>
            <a:off x="585671" y="3365045"/>
            <a:ext cx="17339717" cy="6309973"/>
            <a:chOff x="0" y="0"/>
            <a:chExt cx="4566839" cy="1661886"/>
          </a:xfrm>
        </p:grpSpPr>
        <p:sp>
          <p:nvSpPr>
            <p:cNvPr id="60" name="Freeform 60"/>
            <p:cNvSpPr/>
            <p:nvPr/>
          </p:nvSpPr>
          <p:spPr>
            <a:xfrm>
              <a:off x="0" y="0"/>
              <a:ext cx="4566839" cy="1661886"/>
            </a:xfrm>
            <a:custGeom>
              <a:avLst/>
              <a:gdLst/>
              <a:ahLst/>
              <a:cxnLst/>
              <a:rect l="l" t="t" r="r" b="b"/>
              <a:pathLst>
                <a:path w="4566839" h="1661886">
                  <a:moveTo>
                    <a:pt x="0" y="0"/>
                  </a:moveTo>
                  <a:lnTo>
                    <a:pt x="4566839" y="0"/>
                  </a:lnTo>
                  <a:lnTo>
                    <a:pt x="4566839" y="1661886"/>
                  </a:lnTo>
                  <a:lnTo>
                    <a:pt x="0" y="1661886"/>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61" name="TextBox 61"/>
            <p:cNvSpPr txBox="1"/>
            <p:nvPr/>
          </p:nvSpPr>
          <p:spPr>
            <a:xfrm>
              <a:off x="0" y="-66675"/>
              <a:ext cx="4566839" cy="1728561"/>
            </a:xfrm>
            <a:prstGeom prst="rect">
              <a:avLst/>
            </a:prstGeom>
          </p:spPr>
          <p:txBody>
            <a:bodyPr lIns="50800" tIns="50800" rIns="50800" bIns="50800" rtlCol="0" anchor="ctr"/>
            <a:lstStyle/>
            <a:p>
              <a:pPr algn="ctr">
                <a:lnSpc>
                  <a:spcPts val="3000"/>
                </a:lnSpc>
              </a:pPr>
              <a:endParaRPr/>
            </a:p>
          </p:txBody>
        </p:sp>
      </p:grpSp>
      <p:sp>
        <p:nvSpPr>
          <p:cNvPr id="62" name="TextBox 62"/>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a:solidFill>
                  <a:srgbClr val="898989"/>
                </a:solidFill>
                <a:latin typeface="Almarai"/>
                <a:ea typeface="Almarai"/>
                <a:cs typeface="Almarai"/>
                <a:sym typeface="Almarai"/>
              </a:rPr>
              <a:t>edarah.net  </a:t>
            </a:r>
            <a:r>
              <a:rPr lang="ar-EG" sz="1800">
                <a:solidFill>
                  <a:srgbClr val="898989"/>
                </a:solidFill>
                <a:latin typeface="Almarai"/>
                <a:ea typeface="Almarai"/>
                <a:cs typeface="Almarai"/>
                <a:sym typeface="Almarai"/>
                <a:rtl/>
              </a:rPr>
              <a:t>الابتكار - الشميمري</a:t>
            </a:r>
            <a:r>
              <a:rPr lang="en-US" sz="1800">
                <a:solidFill>
                  <a:srgbClr val="898989"/>
                </a:solidFill>
                <a:latin typeface="Almarai"/>
                <a:ea typeface="Almarai"/>
                <a:cs typeface="Almarai"/>
                <a:sym typeface="Almarai"/>
              </a:rPr>
              <a:t> </a:t>
            </a:r>
          </a:p>
        </p:txBody>
      </p:sp>
      <p:sp>
        <p:nvSpPr>
          <p:cNvPr id="63" name="TextBox 63"/>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a:solidFill>
                  <a:srgbClr val="898989"/>
                </a:solidFill>
                <a:latin typeface="Almarai"/>
                <a:ea typeface="Almarai"/>
                <a:cs typeface="Almarai"/>
                <a:sym typeface="Almarai"/>
              </a:rPr>
              <a:t>12</a:t>
            </a:r>
          </a:p>
        </p:txBody>
      </p:sp>
      <p:sp>
        <p:nvSpPr>
          <p:cNvPr id="64" name="TextBox 64"/>
          <p:cNvSpPr txBox="1"/>
          <p:nvPr/>
        </p:nvSpPr>
        <p:spPr>
          <a:xfrm>
            <a:off x="10562261" y="846870"/>
            <a:ext cx="5408319" cy="1027543"/>
          </a:xfrm>
          <a:prstGeom prst="rect">
            <a:avLst/>
          </a:prstGeom>
        </p:spPr>
        <p:txBody>
          <a:bodyPr lIns="0" tIns="0" rIns="0" bIns="0" rtlCol="0" anchor="t">
            <a:spAutoFit/>
          </a:bodyPr>
          <a:lstStyle/>
          <a:p>
            <a:pPr algn="r" rtl="1">
              <a:lnSpc>
                <a:spcPts val="3968"/>
              </a:lnSpc>
            </a:pPr>
            <a:r>
              <a:rPr lang="en-US" sz="3674">
                <a:solidFill>
                  <a:srgbClr val="156082"/>
                </a:solidFill>
                <a:latin typeface="Almarai Bold"/>
                <a:ea typeface="Almarai Bold"/>
                <a:cs typeface="Almarai Bold"/>
                <a:sym typeface="Almarai Bold"/>
              </a:rPr>
              <a:t>7</a:t>
            </a:r>
            <a:r>
              <a:rPr lang="ar-EG" sz="3674">
                <a:solidFill>
                  <a:srgbClr val="156082"/>
                </a:solidFill>
                <a:latin typeface="Almarai Bold"/>
                <a:ea typeface="Almarai Bold"/>
                <a:cs typeface="Almarai Bold"/>
                <a:sym typeface="Almarai Bold"/>
                <a:rtl/>
              </a:rPr>
              <a:t>. الجيل السابع: شبكات الابتكار الموسعة</a:t>
            </a:r>
          </a:p>
        </p:txBody>
      </p:sp>
      <p:sp>
        <p:nvSpPr>
          <p:cNvPr id="65" name="TextBox 65"/>
          <p:cNvSpPr txBox="1"/>
          <p:nvPr/>
        </p:nvSpPr>
        <p:spPr>
          <a:xfrm>
            <a:off x="3671771" y="4236108"/>
            <a:ext cx="1925424" cy="752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توليد البحث والتطوير</a:t>
            </a:r>
          </a:p>
        </p:txBody>
      </p:sp>
      <p:sp>
        <p:nvSpPr>
          <p:cNvPr id="66" name="TextBox 66"/>
          <p:cNvSpPr txBox="1"/>
          <p:nvPr/>
        </p:nvSpPr>
        <p:spPr>
          <a:xfrm>
            <a:off x="5923134" y="4391025"/>
            <a:ext cx="1925424" cy="371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نشر المعرفة</a:t>
            </a:r>
          </a:p>
        </p:txBody>
      </p:sp>
      <p:sp>
        <p:nvSpPr>
          <p:cNvPr id="67" name="TextBox 67"/>
          <p:cNvSpPr txBox="1"/>
          <p:nvPr/>
        </p:nvSpPr>
        <p:spPr>
          <a:xfrm>
            <a:off x="9186862" y="4219575"/>
            <a:ext cx="1925424" cy="752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تحديد وجمع المعلومات</a:t>
            </a:r>
          </a:p>
        </p:txBody>
      </p:sp>
      <p:sp>
        <p:nvSpPr>
          <p:cNvPr id="68" name="TextBox 68"/>
          <p:cNvSpPr txBox="1"/>
          <p:nvPr/>
        </p:nvSpPr>
        <p:spPr>
          <a:xfrm>
            <a:off x="11804176" y="4457700"/>
            <a:ext cx="1925424" cy="371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تطبيق المعرفة</a:t>
            </a:r>
          </a:p>
        </p:txBody>
      </p:sp>
      <p:sp>
        <p:nvSpPr>
          <p:cNvPr id="69" name="TextBox 69"/>
          <p:cNvSpPr txBox="1"/>
          <p:nvPr/>
        </p:nvSpPr>
        <p:spPr>
          <a:xfrm>
            <a:off x="15159582" y="4337175"/>
            <a:ext cx="1621998" cy="634875"/>
          </a:xfrm>
          <a:prstGeom prst="rect">
            <a:avLst/>
          </a:prstGeom>
        </p:spPr>
        <p:txBody>
          <a:bodyPr lIns="0" tIns="0" rIns="0" bIns="0" rtlCol="0" anchor="t">
            <a:spAutoFit/>
          </a:bodyPr>
          <a:lstStyle/>
          <a:p>
            <a:pPr algn="ctr" rtl="1">
              <a:lnSpc>
                <a:spcPts val="2527"/>
              </a:lnSpc>
            </a:pPr>
            <a:r>
              <a:rPr lang="ar-EG" sz="1684">
                <a:solidFill>
                  <a:srgbClr val="000000"/>
                </a:solidFill>
                <a:latin typeface="Almarai Bold"/>
                <a:ea typeface="Almarai Bold"/>
                <a:cs typeface="Almarai Bold"/>
                <a:sym typeface="Almarai Bold"/>
                <a:rtl/>
              </a:rPr>
              <a:t>الحصول على القيم من المعرفة</a:t>
            </a:r>
          </a:p>
        </p:txBody>
      </p:sp>
      <p:sp>
        <p:nvSpPr>
          <p:cNvPr id="70" name="TextBox 70"/>
          <p:cNvSpPr txBox="1"/>
          <p:nvPr/>
        </p:nvSpPr>
        <p:spPr>
          <a:xfrm>
            <a:off x="13537766" y="4279633"/>
            <a:ext cx="1641674" cy="641884"/>
          </a:xfrm>
          <a:prstGeom prst="rect">
            <a:avLst/>
          </a:prstGeom>
        </p:spPr>
        <p:txBody>
          <a:bodyPr lIns="0" tIns="0" rIns="0" bIns="0" rtlCol="0" anchor="t">
            <a:spAutoFit/>
          </a:bodyPr>
          <a:lstStyle/>
          <a:p>
            <a:pPr algn="ctr" rtl="1">
              <a:lnSpc>
                <a:spcPts val="2557"/>
              </a:lnSpc>
            </a:pPr>
            <a:r>
              <a:rPr lang="ar-EG" sz="1705">
                <a:solidFill>
                  <a:srgbClr val="000000"/>
                </a:solidFill>
                <a:latin typeface="Almarai Bold"/>
                <a:ea typeface="Almarai Bold"/>
                <a:cs typeface="Almarai Bold"/>
                <a:sym typeface="Almarai Bold"/>
                <a:rtl/>
              </a:rPr>
              <a:t>المنتجات</a:t>
            </a:r>
          </a:p>
          <a:p>
            <a:pPr algn="ctr" rtl="1">
              <a:lnSpc>
                <a:spcPts val="2557"/>
              </a:lnSpc>
            </a:pPr>
            <a:r>
              <a:rPr lang="ar-EG" sz="1705">
                <a:solidFill>
                  <a:srgbClr val="000000"/>
                </a:solidFill>
                <a:latin typeface="Almarai Bold"/>
                <a:ea typeface="Almarai Bold"/>
                <a:cs typeface="Almarai Bold"/>
                <a:sym typeface="Almarai Bold"/>
                <a:rtl/>
              </a:rPr>
              <a:t>العمليات</a:t>
            </a:r>
          </a:p>
        </p:txBody>
      </p:sp>
      <p:sp>
        <p:nvSpPr>
          <p:cNvPr id="71" name="TextBox 71"/>
          <p:cNvSpPr txBox="1"/>
          <p:nvPr/>
        </p:nvSpPr>
        <p:spPr>
          <a:xfrm>
            <a:off x="16303391" y="3849419"/>
            <a:ext cx="1621998" cy="634875"/>
          </a:xfrm>
          <a:prstGeom prst="rect">
            <a:avLst/>
          </a:prstGeom>
        </p:spPr>
        <p:txBody>
          <a:bodyPr lIns="0" tIns="0" rIns="0" bIns="0" rtlCol="0" anchor="t">
            <a:spAutoFit/>
          </a:bodyPr>
          <a:lstStyle/>
          <a:p>
            <a:pPr algn="ctr" rtl="1">
              <a:lnSpc>
                <a:spcPts val="2527"/>
              </a:lnSpc>
            </a:pPr>
            <a:r>
              <a:rPr lang="ar-EG" sz="1684">
                <a:solidFill>
                  <a:srgbClr val="000000"/>
                </a:solidFill>
                <a:latin typeface="Almarai Bold"/>
                <a:ea typeface="Almarai Bold"/>
                <a:cs typeface="Almarai Bold"/>
                <a:sym typeface="Almarai Bold"/>
                <a:rtl/>
              </a:rPr>
              <a:t>المستخدمون/ العملاء</a:t>
            </a:r>
          </a:p>
        </p:txBody>
      </p:sp>
      <p:sp>
        <p:nvSpPr>
          <p:cNvPr id="72" name="TextBox 72"/>
          <p:cNvSpPr txBox="1"/>
          <p:nvPr/>
        </p:nvSpPr>
        <p:spPr>
          <a:xfrm>
            <a:off x="7797106" y="4015430"/>
            <a:ext cx="1641674" cy="340794"/>
          </a:xfrm>
          <a:prstGeom prst="rect">
            <a:avLst/>
          </a:prstGeom>
        </p:spPr>
        <p:txBody>
          <a:bodyPr lIns="0" tIns="0" rIns="0" bIns="0" rtlCol="0" anchor="t">
            <a:spAutoFit/>
          </a:bodyPr>
          <a:lstStyle/>
          <a:p>
            <a:pPr algn="ctr" rtl="1">
              <a:lnSpc>
                <a:spcPts val="2707"/>
              </a:lnSpc>
            </a:pPr>
            <a:r>
              <a:rPr lang="ar-EG" sz="1805">
                <a:solidFill>
                  <a:srgbClr val="000000"/>
                </a:solidFill>
                <a:latin typeface="Almarai Bold"/>
                <a:ea typeface="Almarai Bold"/>
                <a:cs typeface="Almarai Bold"/>
                <a:sym typeface="Almarai Bold"/>
                <a:rtl/>
              </a:rPr>
              <a:t>التقنية</a:t>
            </a:r>
          </a:p>
        </p:txBody>
      </p:sp>
      <p:sp>
        <p:nvSpPr>
          <p:cNvPr id="73" name="TextBox 73"/>
          <p:cNvSpPr txBox="1"/>
          <p:nvPr/>
        </p:nvSpPr>
        <p:spPr>
          <a:xfrm>
            <a:off x="7797106" y="4676775"/>
            <a:ext cx="1641674" cy="1026594"/>
          </a:xfrm>
          <a:prstGeom prst="rect">
            <a:avLst/>
          </a:prstGeom>
        </p:spPr>
        <p:txBody>
          <a:bodyPr lIns="0" tIns="0" rIns="0" bIns="0" rtlCol="0" anchor="t">
            <a:spAutoFit/>
          </a:bodyPr>
          <a:lstStyle/>
          <a:p>
            <a:pPr algn="ctr" rtl="1">
              <a:lnSpc>
                <a:spcPts val="2707"/>
              </a:lnSpc>
            </a:pPr>
            <a:r>
              <a:rPr lang="ar-EG" sz="1805">
                <a:solidFill>
                  <a:srgbClr val="000000"/>
                </a:solidFill>
                <a:latin typeface="Almarai Bold"/>
                <a:ea typeface="Almarai Bold"/>
                <a:cs typeface="Almarai Bold"/>
                <a:sym typeface="Almarai Bold"/>
                <a:rtl/>
              </a:rPr>
              <a:t>التشريعات</a:t>
            </a:r>
          </a:p>
          <a:p>
            <a:pPr algn="ctr" rtl="1">
              <a:lnSpc>
                <a:spcPts val="2707"/>
              </a:lnSpc>
            </a:pPr>
            <a:r>
              <a:rPr lang="ar-EG" sz="1805">
                <a:solidFill>
                  <a:srgbClr val="000000"/>
                </a:solidFill>
                <a:latin typeface="Almarai Bold"/>
                <a:ea typeface="Almarai Bold"/>
                <a:cs typeface="Almarai Bold"/>
                <a:sym typeface="Almarai Bold"/>
                <a:rtl/>
              </a:rPr>
              <a:t>السياسات</a:t>
            </a:r>
          </a:p>
          <a:p>
            <a:pPr algn="ctr" rtl="1">
              <a:lnSpc>
                <a:spcPts val="2707"/>
              </a:lnSpc>
            </a:pPr>
            <a:r>
              <a:rPr lang="ar-EG" sz="1805">
                <a:solidFill>
                  <a:srgbClr val="000000"/>
                </a:solidFill>
                <a:latin typeface="Almarai Bold"/>
                <a:ea typeface="Almarai Bold"/>
                <a:cs typeface="Almarai Bold"/>
                <a:sym typeface="Almarai Bold"/>
                <a:rtl/>
              </a:rPr>
              <a:t>القوانين</a:t>
            </a:r>
          </a:p>
        </p:txBody>
      </p:sp>
      <p:sp>
        <p:nvSpPr>
          <p:cNvPr id="74" name="TextBox 74"/>
          <p:cNvSpPr txBox="1"/>
          <p:nvPr/>
        </p:nvSpPr>
        <p:spPr>
          <a:xfrm>
            <a:off x="4179773" y="3525489"/>
            <a:ext cx="2834844" cy="340794"/>
          </a:xfrm>
          <a:prstGeom prst="rect">
            <a:avLst/>
          </a:prstGeom>
        </p:spPr>
        <p:txBody>
          <a:bodyPr lIns="0" tIns="0" rIns="0" bIns="0" rtlCol="0" anchor="t">
            <a:spAutoFit/>
          </a:bodyPr>
          <a:lstStyle/>
          <a:p>
            <a:pPr algn="ctr" rtl="1">
              <a:lnSpc>
                <a:spcPts val="2707"/>
              </a:lnSpc>
            </a:pPr>
            <a:r>
              <a:rPr lang="ar-EG" sz="1805">
                <a:solidFill>
                  <a:srgbClr val="000000"/>
                </a:solidFill>
                <a:latin typeface="Almarai Bold"/>
                <a:ea typeface="Almarai Bold"/>
                <a:cs typeface="Almarai Bold"/>
                <a:sym typeface="Almarai Bold"/>
                <a:rtl/>
              </a:rPr>
              <a:t>المرحلة السابقة للمنافسة</a:t>
            </a:r>
          </a:p>
        </p:txBody>
      </p:sp>
      <p:sp>
        <p:nvSpPr>
          <p:cNvPr id="75" name="TextBox 75"/>
          <p:cNvSpPr txBox="1"/>
          <p:nvPr/>
        </p:nvSpPr>
        <p:spPr>
          <a:xfrm>
            <a:off x="1028700" y="4914900"/>
            <a:ext cx="1614367" cy="935435"/>
          </a:xfrm>
          <a:prstGeom prst="rect">
            <a:avLst/>
          </a:prstGeom>
        </p:spPr>
        <p:txBody>
          <a:bodyPr lIns="0" tIns="0" rIns="0" bIns="0" rtlCol="0" anchor="t">
            <a:spAutoFit/>
          </a:bodyPr>
          <a:lstStyle/>
          <a:p>
            <a:pPr algn="ctr" rtl="1">
              <a:lnSpc>
                <a:spcPts val="2546"/>
              </a:lnSpc>
            </a:pPr>
            <a:r>
              <a:rPr lang="ar-EG" sz="1697">
                <a:solidFill>
                  <a:srgbClr val="000000"/>
                </a:solidFill>
                <a:latin typeface="Almarai Bold"/>
                <a:ea typeface="Almarai Bold"/>
                <a:cs typeface="Almarai Bold"/>
                <a:sym typeface="Almarai Bold"/>
                <a:rtl/>
              </a:rPr>
              <a:t>سلسلة توريد المعارف مع المخرجات</a:t>
            </a:r>
          </a:p>
        </p:txBody>
      </p:sp>
      <p:sp>
        <p:nvSpPr>
          <p:cNvPr id="76" name="TextBox 76"/>
          <p:cNvSpPr txBox="1"/>
          <p:nvPr/>
        </p:nvSpPr>
        <p:spPr>
          <a:xfrm>
            <a:off x="753513" y="6064126"/>
            <a:ext cx="2317203" cy="1360251"/>
          </a:xfrm>
          <a:prstGeom prst="rect">
            <a:avLst/>
          </a:prstGeom>
        </p:spPr>
        <p:txBody>
          <a:bodyPr lIns="0" tIns="0" rIns="0" bIns="0" rtlCol="0" anchor="t">
            <a:spAutoFit/>
          </a:bodyPr>
          <a:lstStyle/>
          <a:p>
            <a:pPr algn="ctr" rtl="1">
              <a:lnSpc>
                <a:spcPts val="2696"/>
              </a:lnSpc>
            </a:pPr>
            <a:r>
              <a:rPr lang="ar-EG" sz="1797">
                <a:solidFill>
                  <a:srgbClr val="000000"/>
                </a:solidFill>
                <a:latin typeface="Almarai Bold"/>
                <a:ea typeface="Almarai Bold"/>
                <a:cs typeface="Almarai Bold"/>
                <a:sym typeface="Almarai Bold"/>
                <a:rtl/>
              </a:rPr>
              <a:t>الجهات الفعالة</a:t>
            </a:r>
          </a:p>
          <a:p>
            <a:pPr algn="ctr" rtl="1">
              <a:lnSpc>
                <a:spcPts val="2696"/>
              </a:lnSpc>
            </a:pPr>
            <a:r>
              <a:rPr lang="ar-EG" sz="1797">
                <a:solidFill>
                  <a:srgbClr val="000000"/>
                </a:solidFill>
                <a:latin typeface="Almarai Bold"/>
                <a:ea typeface="Almarai Bold"/>
                <a:cs typeface="Almarai Bold"/>
                <a:sym typeface="Almarai Bold"/>
                <a:rtl/>
              </a:rPr>
              <a:t>المصادر</a:t>
            </a:r>
          </a:p>
          <a:p>
            <a:pPr algn="ctr" rtl="1">
              <a:lnSpc>
                <a:spcPts val="2696"/>
              </a:lnSpc>
            </a:pPr>
            <a:r>
              <a:rPr lang="ar-EG" sz="1797">
                <a:solidFill>
                  <a:srgbClr val="000000"/>
                </a:solidFill>
                <a:latin typeface="Almarai Bold"/>
                <a:ea typeface="Almarai Bold"/>
                <a:cs typeface="Almarai Bold"/>
                <a:sym typeface="Almarai Bold"/>
                <a:rtl/>
              </a:rPr>
              <a:t>المجالات الخاصة بالمعرفة</a:t>
            </a:r>
          </a:p>
        </p:txBody>
      </p:sp>
      <p:sp>
        <p:nvSpPr>
          <p:cNvPr id="77" name="TextBox 77"/>
          <p:cNvSpPr txBox="1"/>
          <p:nvPr/>
        </p:nvSpPr>
        <p:spPr>
          <a:xfrm>
            <a:off x="5382034" y="5922572"/>
            <a:ext cx="1925424" cy="371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الجامعات</a:t>
            </a:r>
          </a:p>
        </p:txBody>
      </p:sp>
      <p:sp>
        <p:nvSpPr>
          <p:cNvPr id="78" name="TextBox 78"/>
          <p:cNvSpPr txBox="1"/>
          <p:nvPr/>
        </p:nvSpPr>
        <p:spPr>
          <a:xfrm>
            <a:off x="11175948" y="5922572"/>
            <a:ext cx="1925424" cy="371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منشأة واحدة</a:t>
            </a:r>
          </a:p>
        </p:txBody>
      </p:sp>
      <p:sp>
        <p:nvSpPr>
          <p:cNvPr id="79" name="TextBox 79"/>
          <p:cNvSpPr txBox="1"/>
          <p:nvPr/>
        </p:nvSpPr>
        <p:spPr>
          <a:xfrm>
            <a:off x="14940998" y="5902201"/>
            <a:ext cx="1925424" cy="371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السوق</a:t>
            </a:r>
          </a:p>
        </p:txBody>
      </p:sp>
      <p:sp>
        <p:nvSpPr>
          <p:cNvPr id="80" name="TextBox 80"/>
          <p:cNvSpPr txBox="1"/>
          <p:nvPr/>
        </p:nvSpPr>
        <p:spPr>
          <a:xfrm>
            <a:off x="11112286" y="6430041"/>
            <a:ext cx="1925424" cy="371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المنافسون</a:t>
            </a:r>
          </a:p>
        </p:txBody>
      </p:sp>
      <p:sp>
        <p:nvSpPr>
          <p:cNvPr id="81" name="TextBox 81"/>
          <p:cNvSpPr txBox="1"/>
          <p:nvPr/>
        </p:nvSpPr>
        <p:spPr>
          <a:xfrm>
            <a:off x="4536871" y="6461261"/>
            <a:ext cx="3615749" cy="371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مؤسسات العلوم والتكنولوجيا</a:t>
            </a:r>
          </a:p>
        </p:txBody>
      </p:sp>
      <p:sp>
        <p:nvSpPr>
          <p:cNvPr id="82" name="TextBox 82"/>
          <p:cNvSpPr txBox="1"/>
          <p:nvPr/>
        </p:nvSpPr>
        <p:spPr>
          <a:xfrm>
            <a:off x="11112286" y="6930630"/>
            <a:ext cx="1925424" cy="371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الموردون</a:t>
            </a:r>
          </a:p>
        </p:txBody>
      </p:sp>
      <p:sp>
        <p:nvSpPr>
          <p:cNvPr id="83" name="TextBox 83"/>
          <p:cNvSpPr txBox="1"/>
          <p:nvPr/>
        </p:nvSpPr>
        <p:spPr>
          <a:xfrm>
            <a:off x="4536871" y="6978255"/>
            <a:ext cx="3615749" cy="371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الهيئات الحكومية</a:t>
            </a:r>
          </a:p>
        </p:txBody>
      </p:sp>
      <p:sp>
        <p:nvSpPr>
          <p:cNvPr id="84" name="TextBox 84"/>
          <p:cNvSpPr txBox="1"/>
          <p:nvPr/>
        </p:nvSpPr>
        <p:spPr>
          <a:xfrm>
            <a:off x="696160" y="7632790"/>
            <a:ext cx="2317203" cy="674451"/>
          </a:xfrm>
          <a:prstGeom prst="rect">
            <a:avLst/>
          </a:prstGeom>
        </p:spPr>
        <p:txBody>
          <a:bodyPr lIns="0" tIns="0" rIns="0" bIns="0" rtlCol="0" anchor="t">
            <a:spAutoFit/>
          </a:bodyPr>
          <a:lstStyle/>
          <a:p>
            <a:pPr algn="ctr" rtl="1">
              <a:lnSpc>
                <a:spcPts val="2696"/>
              </a:lnSpc>
            </a:pPr>
            <a:r>
              <a:rPr lang="ar-EG" sz="1797">
                <a:solidFill>
                  <a:srgbClr val="000000"/>
                </a:solidFill>
                <a:latin typeface="Almarai Bold"/>
                <a:ea typeface="Almarai Bold"/>
                <a:cs typeface="Almarai Bold"/>
                <a:sym typeface="Almarai Bold"/>
                <a:rtl/>
              </a:rPr>
              <a:t>شبكات المعرفة المتكاملة</a:t>
            </a:r>
          </a:p>
        </p:txBody>
      </p:sp>
      <p:sp>
        <p:nvSpPr>
          <p:cNvPr id="85" name="TextBox 85"/>
          <p:cNvSpPr txBox="1"/>
          <p:nvPr/>
        </p:nvSpPr>
        <p:spPr>
          <a:xfrm>
            <a:off x="3671771" y="7516944"/>
            <a:ext cx="1975800" cy="752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معامل البحوث الافتراضية</a:t>
            </a:r>
          </a:p>
        </p:txBody>
      </p:sp>
      <p:sp>
        <p:nvSpPr>
          <p:cNvPr id="86" name="TextBox 86"/>
          <p:cNvSpPr txBox="1"/>
          <p:nvPr/>
        </p:nvSpPr>
        <p:spPr>
          <a:xfrm>
            <a:off x="6389721" y="7574094"/>
            <a:ext cx="1975800" cy="371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مشاريع متكاملة</a:t>
            </a:r>
          </a:p>
        </p:txBody>
      </p:sp>
      <p:sp>
        <p:nvSpPr>
          <p:cNvPr id="87" name="TextBox 87"/>
          <p:cNvSpPr txBox="1"/>
          <p:nvPr/>
        </p:nvSpPr>
        <p:spPr>
          <a:xfrm>
            <a:off x="9200148" y="7590475"/>
            <a:ext cx="1975800" cy="371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جماعات الممارسة</a:t>
            </a:r>
          </a:p>
        </p:txBody>
      </p:sp>
      <p:sp>
        <p:nvSpPr>
          <p:cNvPr id="88" name="TextBox 88"/>
          <p:cNvSpPr txBox="1"/>
          <p:nvPr/>
        </p:nvSpPr>
        <p:spPr>
          <a:xfrm>
            <a:off x="11972385" y="7600000"/>
            <a:ext cx="2796637" cy="371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المنظمة والموارد البشرية</a:t>
            </a:r>
          </a:p>
        </p:txBody>
      </p:sp>
      <p:sp>
        <p:nvSpPr>
          <p:cNvPr id="89" name="TextBox 89"/>
          <p:cNvSpPr txBox="1"/>
          <p:nvPr/>
        </p:nvSpPr>
        <p:spPr>
          <a:xfrm>
            <a:off x="15565459" y="7495224"/>
            <a:ext cx="1975800" cy="371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مجموعات التركيز</a:t>
            </a:r>
          </a:p>
        </p:txBody>
      </p:sp>
      <p:sp>
        <p:nvSpPr>
          <p:cNvPr id="90" name="TextBox 90"/>
          <p:cNvSpPr txBox="1"/>
          <p:nvPr/>
        </p:nvSpPr>
        <p:spPr>
          <a:xfrm>
            <a:off x="15454950" y="8342062"/>
            <a:ext cx="1975800" cy="752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شبكات التواصل الاجتماعي</a:t>
            </a:r>
          </a:p>
        </p:txBody>
      </p:sp>
      <p:sp>
        <p:nvSpPr>
          <p:cNvPr id="91" name="TextBox 91"/>
          <p:cNvSpPr txBox="1"/>
          <p:nvPr/>
        </p:nvSpPr>
        <p:spPr>
          <a:xfrm>
            <a:off x="6176821" y="8669469"/>
            <a:ext cx="1975800" cy="371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شبكات الامتياز</a:t>
            </a:r>
          </a:p>
        </p:txBody>
      </p:sp>
      <p:sp>
        <p:nvSpPr>
          <p:cNvPr id="92" name="TextBox 92"/>
          <p:cNvSpPr txBox="1"/>
          <p:nvPr/>
        </p:nvSpPr>
        <p:spPr>
          <a:xfrm>
            <a:off x="3671771" y="8495349"/>
            <a:ext cx="1975800" cy="752475"/>
          </a:xfrm>
          <a:prstGeom prst="rect">
            <a:avLst/>
          </a:prstGeom>
        </p:spPr>
        <p:txBody>
          <a:bodyPr lIns="0" tIns="0" rIns="0" bIns="0" rtlCol="0" anchor="t">
            <a:spAutoFit/>
          </a:bodyPr>
          <a:lstStyle/>
          <a:p>
            <a:pPr algn="ctr" rtl="1">
              <a:lnSpc>
                <a:spcPts val="3000"/>
              </a:lnSpc>
            </a:pPr>
            <a:r>
              <a:rPr lang="ar-EG" sz="2000">
                <a:solidFill>
                  <a:srgbClr val="000000"/>
                </a:solidFill>
                <a:latin typeface="Almarai Bold"/>
                <a:ea typeface="Almarai Bold"/>
                <a:cs typeface="Almarai Bold"/>
                <a:sym typeface="Almarai Bold"/>
                <a:rtl/>
              </a:rPr>
              <a:t>البحث والتطوير الوطني</a:t>
            </a:r>
          </a:p>
        </p:txBody>
      </p:sp>
      <p:sp>
        <p:nvSpPr>
          <p:cNvPr id="93" name="TextBox 93"/>
          <p:cNvSpPr txBox="1"/>
          <p:nvPr/>
        </p:nvSpPr>
        <p:spPr>
          <a:xfrm>
            <a:off x="753513" y="8561137"/>
            <a:ext cx="1889554" cy="689691"/>
          </a:xfrm>
          <a:prstGeom prst="rect">
            <a:avLst/>
          </a:prstGeom>
        </p:spPr>
        <p:txBody>
          <a:bodyPr lIns="0" tIns="0" rIns="0" bIns="0" rtlCol="0" anchor="t">
            <a:spAutoFit/>
          </a:bodyPr>
          <a:lstStyle/>
          <a:p>
            <a:pPr algn="ctr" rtl="1">
              <a:lnSpc>
                <a:spcPts val="2846"/>
              </a:lnSpc>
            </a:pPr>
            <a:r>
              <a:rPr lang="ar-EG" sz="1897">
                <a:solidFill>
                  <a:srgbClr val="000000"/>
                </a:solidFill>
                <a:latin typeface="Almarai Bold"/>
                <a:ea typeface="Almarai Bold"/>
                <a:cs typeface="Almarai Bold"/>
                <a:sym typeface="Almarai Bold"/>
                <a:rtl/>
              </a:rPr>
              <a:t>تنظيم الجبهات الفعالة</a:t>
            </a:r>
          </a:p>
        </p:txBody>
      </p:sp>
      <p:sp>
        <p:nvSpPr>
          <p:cNvPr id="94" name="TextBox 94"/>
          <p:cNvSpPr txBox="1"/>
          <p:nvPr/>
        </p:nvSpPr>
        <p:spPr>
          <a:xfrm>
            <a:off x="1104931" y="3826831"/>
            <a:ext cx="1614367" cy="396321"/>
          </a:xfrm>
          <a:prstGeom prst="rect">
            <a:avLst/>
          </a:prstGeom>
        </p:spPr>
        <p:txBody>
          <a:bodyPr lIns="0" tIns="0" rIns="0" bIns="0" rtlCol="0" anchor="t">
            <a:spAutoFit/>
          </a:bodyPr>
          <a:lstStyle/>
          <a:p>
            <a:pPr algn="ctr" rtl="1">
              <a:lnSpc>
                <a:spcPts val="3146"/>
              </a:lnSpc>
            </a:pPr>
            <a:r>
              <a:rPr lang="ar-EG" sz="2097">
                <a:solidFill>
                  <a:srgbClr val="000000"/>
                </a:solidFill>
                <a:latin typeface="Almarai Bold"/>
                <a:ea typeface="Almarai Bold"/>
                <a:cs typeface="Almarai Bold"/>
                <a:sym typeface="Almarai Bold"/>
                <a:rtl/>
              </a:rPr>
              <a:t>مجال المعرفة</a:t>
            </a:r>
          </a:p>
        </p:txBody>
      </p:sp>
      <p:sp>
        <p:nvSpPr>
          <p:cNvPr id="95" name="Freeform 95"/>
          <p:cNvSpPr/>
          <p:nvPr/>
        </p:nvSpPr>
        <p:spPr>
          <a:xfrm>
            <a:off x="-513090" y="-1075283"/>
            <a:ext cx="2197523" cy="2949696"/>
          </a:xfrm>
          <a:custGeom>
            <a:avLst/>
            <a:gdLst/>
            <a:ahLst/>
            <a:cxnLst/>
            <a:rect l="l" t="t" r="r" b="b"/>
            <a:pathLst>
              <a:path w="2197523" h="2949696">
                <a:moveTo>
                  <a:pt x="0" y="0"/>
                </a:moveTo>
                <a:lnTo>
                  <a:pt x="2197523" y="0"/>
                </a:lnTo>
                <a:lnTo>
                  <a:pt x="2197523" y="2949696"/>
                </a:lnTo>
                <a:lnTo>
                  <a:pt x="0" y="294969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6784" y="2118712"/>
            <a:ext cx="10176845" cy="7139588"/>
            <a:chOff x="0" y="0"/>
            <a:chExt cx="2680321" cy="1880385"/>
          </a:xfrm>
        </p:grpSpPr>
        <p:sp>
          <p:nvSpPr>
            <p:cNvPr id="3" name="Freeform 3"/>
            <p:cNvSpPr/>
            <p:nvPr/>
          </p:nvSpPr>
          <p:spPr>
            <a:xfrm>
              <a:off x="0" y="0"/>
              <a:ext cx="2680321" cy="1880385"/>
            </a:xfrm>
            <a:custGeom>
              <a:avLst/>
              <a:gdLst/>
              <a:ahLst/>
              <a:cxnLst/>
              <a:rect l="l" t="t" r="r" b="b"/>
              <a:pathLst>
                <a:path w="2680321" h="1880385">
                  <a:moveTo>
                    <a:pt x="0" y="0"/>
                  </a:moveTo>
                  <a:lnTo>
                    <a:pt x="2680321" y="0"/>
                  </a:lnTo>
                  <a:lnTo>
                    <a:pt x="2680321" y="1880385"/>
                  </a:lnTo>
                  <a:lnTo>
                    <a:pt x="0" y="1880385"/>
                  </a:lnTo>
                  <a:close/>
                </a:path>
              </a:pathLst>
            </a:custGeom>
            <a:solidFill>
              <a:srgbClr val="9CDF7F"/>
            </a:solidFill>
          </p:spPr>
          <p:txBody>
            <a:bodyPr/>
            <a:lstStyle/>
            <a:p>
              <a:endParaRPr lang="en-US"/>
            </a:p>
          </p:txBody>
        </p:sp>
        <p:sp>
          <p:nvSpPr>
            <p:cNvPr id="4" name="TextBox 4"/>
            <p:cNvSpPr txBox="1"/>
            <p:nvPr/>
          </p:nvSpPr>
          <p:spPr>
            <a:xfrm>
              <a:off x="0" y="-9525"/>
              <a:ext cx="2680321" cy="1889910"/>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1023938" y="2362581"/>
            <a:ext cx="9802539" cy="5850488"/>
            <a:chOff x="0" y="0"/>
            <a:chExt cx="2581739" cy="1540869"/>
          </a:xfrm>
        </p:grpSpPr>
        <p:sp>
          <p:nvSpPr>
            <p:cNvPr id="6" name="Freeform 6"/>
            <p:cNvSpPr/>
            <p:nvPr/>
          </p:nvSpPr>
          <p:spPr>
            <a:xfrm>
              <a:off x="0" y="0"/>
              <a:ext cx="2581739" cy="1540869"/>
            </a:xfrm>
            <a:custGeom>
              <a:avLst/>
              <a:gdLst/>
              <a:ahLst/>
              <a:cxnLst/>
              <a:rect l="l" t="t" r="r" b="b"/>
              <a:pathLst>
                <a:path w="2581739" h="1540869">
                  <a:moveTo>
                    <a:pt x="0" y="0"/>
                  </a:moveTo>
                  <a:lnTo>
                    <a:pt x="2581739" y="0"/>
                  </a:lnTo>
                  <a:lnTo>
                    <a:pt x="2581739" y="1540869"/>
                  </a:lnTo>
                  <a:lnTo>
                    <a:pt x="0" y="1540869"/>
                  </a:lnTo>
                  <a:close/>
                </a:path>
              </a:pathLst>
            </a:custGeom>
            <a:solidFill>
              <a:srgbClr val="AABBF1"/>
            </a:solidFill>
          </p:spPr>
          <p:txBody>
            <a:bodyPr/>
            <a:lstStyle/>
            <a:p>
              <a:endParaRPr lang="en-US"/>
            </a:p>
          </p:txBody>
        </p:sp>
        <p:sp>
          <p:nvSpPr>
            <p:cNvPr id="7" name="TextBox 7"/>
            <p:cNvSpPr txBox="1"/>
            <p:nvPr/>
          </p:nvSpPr>
          <p:spPr>
            <a:xfrm>
              <a:off x="0" y="-9525"/>
              <a:ext cx="2581739" cy="1550394"/>
            </a:xfrm>
            <a:prstGeom prst="rect">
              <a:avLst/>
            </a:prstGeom>
          </p:spPr>
          <p:txBody>
            <a:bodyPr lIns="50800" tIns="50800" rIns="50800" bIns="50800" rtlCol="0" anchor="ctr"/>
            <a:lstStyle/>
            <a:p>
              <a:pPr algn="ctr">
                <a:lnSpc>
                  <a:spcPts val="2160"/>
                </a:lnSpc>
              </a:pPr>
              <a:endParaRPr/>
            </a:p>
          </p:txBody>
        </p:sp>
      </p:grpSp>
      <p:sp>
        <p:nvSpPr>
          <p:cNvPr id="8" name="Freeform 8"/>
          <p:cNvSpPr/>
          <p:nvPr/>
        </p:nvSpPr>
        <p:spPr>
          <a:xfrm rot="5520190">
            <a:off x="4187547" y="3664257"/>
            <a:ext cx="560397" cy="197540"/>
          </a:xfrm>
          <a:custGeom>
            <a:avLst/>
            <a:gdLst/>
            <a:ahLst/>
            <a:cxnLst/>
            <a:rect l="l" t="t" r="r" b="b"/>
            <a:pathLst>
              <a:path w="560397" h="197540">
                <a:moveTo>
                  <a:pt x="0" y="0"/>
                </a:moveTo>
                <a:lnTo>
                  <a:pt x="560397" y="0"/>
                </a:lnTo>
                <a:lnTo>
                  <a:pt x="560397" y="197540"/>
                </a:lnTo>
                <a:lnTo>
                  <a:pt x="0" y="1975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5520190">
            <a:off x="1931826" y="3664257"/>
            <a:ext cx="560397" cy="197540"/>
          </a:xfrm>
          <a:custGeom>
            <a:avLst/>
            <a:gdLst/>
            <a:ahLst/>
            <a:cxnLst/>
            <a:rect l="l" t="t" r="r" b="b"/>
            <a:pathLst>
              <a:path w="560397" h="197540">
                <a:moveTo>
                  <a:pt x="0" y="0"/>
                </a:moveTo>
                <a:lnTo>
                  <a:pt x="560397" y="0"/>
                </a:lnTo>
                <a:lnTo>
                  <a:pt x="560397" y="197540"/>
                </a:lnTo>
                <a:lnTo>
                  <a:pt x="0" y="1975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flipH="1">
            <a:off x="1446343" y="3990746"/>
            <a:ext cx="4202442" cy="1392059"/>
          </a:xfrm>
          <a:custGeom>
            <a:avLst/>
            <a:gdLst/>
            <a:ahLst/>
            <a:cxnLst/>
            <a:rect l="l" t="t" r="r" b="b"/>
            <a:pathLst>
              <a:path w="4202442" h="1392059">
                <a:moveTo>
                  <a:pt x="4202442" y="0"/>
                </a:moveTo>
                <a:lnTo>
                  <a:pt x="0" y="0"/>
                </a:lnTo>
                <a:lnTo>
                  <a:pt x="0" y="1392059"/>
                </a:lnTo>
                <a:lnTo>
                  <a:pt x="4202442" y="1392059"/>
                </a:lnTo>
                <a:lnTo>
                  <a:pt x="420244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5520190">
            <a:off x="6861310" y="3664257"/>
            <a:ext cx="560397" cy="197540"/>
          </a:xfrm>
          <a:custGeom>
            <a:avLst/>
            <a:gdLst/>
            <a:ahLst/>
            <a:cxnLst/>
            <a:rect l="l" t="t" r="r" b="b"/>
            <a:pathLst>
              <a:path w="560397" h="197540">
                <a:moveTo>
                  <a:pt x="0" y="0"/>
                </a:moveTo>
                <a:lnTo>
                  <a:pt x="560397" y="0"/>
                </a:lnTo>
                <a:lnTo>
                  <a:pt x="560397" y="197540"/>
                </a:lnTo>
                <a:lnTo>
                  <a:pt x="0" y="1975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rot="5520190">
            <a:off x="9125472" y="3664257"/>
            <a:ext cx="560397" cy="197540"/>
          </a:xfrm>
          <a:custGeom>
            <a:avLst/>
            <a:gdLst/>
            <a:ahLst/>
            <a:cxnLst/>
            <a:rect l="l" t="t" r="r" b="b"/>
            <a:pathLst>
              <a:path w="560397" h="197540">
                <a:moveTo>
                  <a:pt x="0" y="0"/>
                </a:moveTo>
                <a:lnTo>
                  <a:pt x="560397" y="0"/>
                </a:lnTo>
                <a:lnTo>
                  <a:pt x="560397" y="197540"/>
                </a:lnTo>
                <a:lnTo>
                  <a:pt x="0" y="1975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flipH="1">
            <a:off x="6068973" y="3990652"/>
            <a:ext cx="4202728" cy="1392154"/>
          </a:xfrm>
          <a:custGeom>
            <a:avLst/>
            <a:gdLst/>
            <a:ahLst/>
            <a:cxnLst/>
            <a:rect l="l" t="t" r="r" b="b"/>
            <a:pathLst>
              <a:path w="4202728" h="1392154">
                <a:moveTo>
                  <a:pt x="4202728" y="0"/>
                </a:moveTo>
                <a:lnTo>
                  <a:pt x="0" y="0"/>
                </a:lnTo>
                <a:lnTo>
                  <a:pt x="0" y="1392153"/>
                </a:lnTo>
                <a:lnTo>
                  <a:pt x="4202728" y="1392153"/>
                </a:lnTo>
                <a:lnTo>
                  <a:pt x="420272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028700" y="2362581"/>
            <a:ext cx="2264234" cy="1361371"/>
          </a:xfrm>
          <a:custGeom>
            <a:avLst/>
            <a:gdLst/>
            <a:ahLst/>
            <a:cxnLst/>
            <a:rect l="l" t="t" r="r" b="b"/>
            <a:pathLst>
              <a:path w="2264234" h="1361371">
                <a:moveTo>
                  <a:pt x="0" y="0"/>
                </a:moveTo>
                <a:lnTo>
                  <a:pt x="2264234" y="0"/>
                </a:lnTo>
                <a:lnTo>
                  <a:pt x="2264234" y="1361371"/>
                </a:lnTo>
                <a:lnTo>
                  <a:pt x="0" y="13613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5" name="Group 15"/>
          <p:cNvGrpSpPr/>
          <p:nvPr/>
        </p:nvGrpSpPr>
        <p:grpSpPr>
          <a:xfrm>
            <a:off x="11225183" y="2393737"/>
            <a:ext cx="5952829" cy="4586077"/>
            <a:chOff x="0" y="0"/>
            <a:chExt cx="1567823" cy="1207856"/>
          </a:xfrm>
        </p:grpSpPr>
        <p:sp>
          <p:nvSpPr>
            <p:cNvPr id="16" name="Freeform 16"/>
            <p:cNvSpPr/>
            <p:nvPr/>
          </p:nvSpPr>
          <p:spPr>
            <a:xfrm>
              <a:off x="0" y="0"/>
              <a:ext cx="1567823" cy="1207856"/>
            </a:xfrm>
            <a:custGeom>
              <a:avLst/>
              <a:gdLst/>
              <a:ahLst/>
              <a:cxnLst/>
              <a:rect l="l" t="t" r="r" b="b"/>
              <a:pathLst>
                <a:path w="1567823" h="1207856">
                  <a:moveTo>
                    <a:pt x="16907" y="0"/>
                  </a:moveTo>
                  <a:lnTo>
                    <a:pt x="1550916" y="0"/>
                  </a:lnTo>
                  <a:cubicBezTo>
                    <a:pt x="1555400" y="0"/>
                    <a:pt x="1559701" y="1781"/>
                    <a:pt x="1562871" y="4952"/>
                  </a:cubicBezTo>
                  <a:cubicBezTo>
                    <a:pt x="1566042" y="8123"/>
                    <a:pt x="1567823" y="12423"/>
                    <a:pt x="1567823" y="16907"/>
                  </a:cubicBezTo>
                  <a:lnTo>
                    <a:pt x="1567823" y="1190949"/>
                  </a:lnTo>
                  <a:cubicBezTo>
                    <a:pt x="1567823" y="1195433"/>
                    <a:pt x="1566042" y="1199733"/>
                    <a:pt x="1562871" y="1202904"/>
                  </a:cubicBezTo>
                  <a:cubicBezTo>
                    <a:pt x="1559701" y="1206074"/>
                    <a:pt x="1555400" y="1207856"/>
                    <a:pt x="1550916" y="1207856"/>
                  </a:cubicBezTo>
                  <a:lnTo>
                    <a:pt x="16907" y="1207856"/>
                  </a:lnTo>
                  <a:cubicBezTo>
                    <a:pt x="12423" y="1207856"/>
                    <a:pt x="8123" y="1206074"/>
                    <a:pt x="4952" y="1202904"/>
                  </a:cubicBezTo>
                  <a:cubicBezTo>
                    <a:pt x="1781" y="1199733"/>
                    <a:pt x="0" y="1195433"/>
                    <a:pt x="0" y="1190949"/>
                  </a:cubicBezTo>
                  <a:lnTo>
                    <a:pt x="0" y="16907"/>
                  </a:lnTo>
                  <a:cubicBezTo>
                    <a:pt x="0" y="12423"/>
                    <a:pt x="1781" y="8123"/>
                    <a:pt x="4952" y="4952"/>
                  </a:cubicBezTo>
                  <a:cubicBezTo>
                    <a:pt x="8123" y="1781"/>
                    <a:pt x="12423" y="0"/>
                    <a:pt x="16907" y="0"/>
                  </a:cubicBezTo>
                  <a:close/>
                </a:path>
              </a:pathLst>
            </a:custGeom>
            <a:solidFill>
              <a:srgbClr val="E7EAED"/>
            </a:solidFill>
            <a:ln w="19050" cap="sq">
              <a:solidFill>
                <a:srgbClr val="0F9ED5"/>
              </a:solidFill>
              <a:prstDash val="lgDash"/>
              <a:miter/>
            </a:ln>
          </p:spPr>
          <p:txBody>
            <a:bodyPr/>
            <a:lstStyle/>
            <a:p>
              <a:endParaRPr lang="en-US"/>
            </a:p>
          </p:txBody>
        </p:sp>
        <p:sp>
          <p:nvSpPr>
            <p:cNvPr id="17" name="TextBox 17"/>
            <p:cNvSpPr txBox="1"/>
            <p:nvPr/>
          </p:nvSpPr>
          <p:spPr>
            <a:xfrm>
              <a:off x="0" y="-9525"/>
              <a:ext cx="1567823" cy="1217381"/>
            </a:xfrm>
            <a:prstGeom prst="rect">
              <a:avLst/>
            </a:prstGeom>
          </p:spPr>
          <p:txBody>
            <a:bodyPr lIns="50800" tIns="50800" rIns="50800" bIns="50800" rtlCol="0" anchor="ctr"/>
            <a:lstStyle/>
            <a:p>
              <a:pPr algn="ctr">
                <a:lnSpc>
                  <a:spcPts val="2160"/>
                </a:lnSpc>
              </a:pPr>
              <a:endParaRPr/>
            </a:p>
          </p:txBody>
        </p:sp>
      </p:grpSp>
      <p:sp>
        <p:nvSpPr>
          <p:cNvPr id="18" name="Freeform 18"/>
          <p:cNvSpPr/>
          <p:nvPr/>
        </p:nvSpPr>
        <p:spPr>
          <a:xfrm>
            <a:off x="3547564" y="2362581"/>
            <a:ext cx="2264234" cy="1361371"/>
          </a:xfrm>
          <a:custGeom>
            <a:avLst/>
            <a:gdLst/>
            <a:ahLst/>
            <a:cxnLst/>
            <a:rect l="l" t="t" r="r" b="b"/>
            <a:pathLst>
              <a:path w="2264234" h="1361371">
                <a:moveTo>
                  <a:pt x="0" y="0"/>
                </a:moveTo>
                <a:lnTo>
                  <a:pt x="2264234" y="0"/>
                </a:lnTo>
                <a:lnTo>
                  <a:pt x="2264234" y="1361371"/>
                </a:lnTo>
                <a:lnTo>
                  <a:pt x="0" y="13613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a:off x="6068973" y="2362581"/>
            <a:ext cx="2264234" cy="1361371"/>
          </a:xfrm>
          <a:custGeom>
            <a:avLst/>
            <a:gdLst/>
            <a:ahLst/>
            <a:cxnLst/>
            <a:rect l="l" t="t" r="r" b="b"/>
            <a:pathLst>
              <a:path w="2264234" h="1361371">
                <a:moveTo>
                  <a:pt x="0" y="0"/>
                </a:moveTo>
                <a:lnTo>
                  <a:pt x="2264234" y="0"/>
                </a:lnTo>
                <a:lnTo>
                  <a:pt x="2264234" y="1361371"/>
                </a:lnTo>
                <a:lnTo>
                  <a:pt x="0" y="13613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8562242" y="2362581"/>
            <a:ext cx="2264234" cy="1361371"/>
          </a:xfrm>
          <a:custGeom>
            <a:avLst/>
            <a:gdLst/>
            <a:ahLst/>
            <a:cxnLst/>
            <a:rect l="l" t="t" r="r" b="b"/>
            <a:pathLst>
              <a:path w="2264234" h="1361371">
                <a:moveTo>
                  <a:pt x="0" y="0"/>
                </a:moveTo>
                <a:lnTo>
                  <a:pt x="2264234" y="0"/>
                </a:lnTo>
                <a:lnTo>
                  <a:pt x="2264234" y="1361371"/>
                </a:lnTo>
                <a:lnTo>
                  <a:pt x="0" y="13613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1" name="Freeform 21"/>
          <p:cNvSpPr/>
          <p:nvPr/>
        </p:nvSpPr>
        <p:spPr>
          <a:xfrm rot="-5400000">
            <a:off x="8844759" y="5915634"/>
            <a:ext cx="2475213" cy="1488222"/>
          </a:xfrm>
          <a:custGeom>
            <a:avLst/>
            <a:gdLst/>
            <a:ahLst/>
            <a:cxnLst/>
            <a:rect l="l" t="t" r="r" b="b"/>
            <a:pathLst>
              <a:path w="2475213" h="1488222">
                <a:moveTo>
                  <a:pt x="0" y="0"/>
                </a:moveTo>
                <a:lnTo>
                  <a:pt x="2475213" y="0"/>
                </a:lnTo>
                <a:lnTo>
                  <a:pt x="2475213" y="1488222"/>
                </a:lnTo>
                <a:lnTo>
                  <a:pt x="0" y="14882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2" name="Freeform 22"/>
          <p:cNvSpPr/>
          <p:nvPr/>
        </p:nvSpPr>
        <p:spPr>
          <a:xfrm rot="-5400000">
            <a:off x="530442" y="5915634"/>
            <a:ext cx="2475213" cy="1488222"/>
          </a:xfrm>
          <a:custGeom>
            <a:avLst/>
            <a:gdLst/>
            <a:ahLst/>
            <a:cxnLst/>
            <a:rect l="l" t="t" r="r" b="b"/>
            <a:pathLst>
              <a:path w="2475213" h="1488222">
                <a:moveTo>
                  <a:pt x="0" y="0"/>
                </a:moveTo>
                <a:lnTo>
                  <a:pt x="2475213" y="0"/>
                </a:lnTo>
                <a:lnTo>
                  <a:pt x="2475213" y="1488222"/>
                </a:lnTo>
                <a:lnTo>
                  <a:pt x="0" y="14882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3" name="Freeform 23"/>
          <p:cNvSpPr/>
          <p:nvPr/>
        </p:nvSpPr>
        <p:spPr>
          <a:xfrm rot="-5400000">
            <a:off x="7531639" y="6015861"/>
            <a:ext cx="2205187" cy="1325869"/>
          </a:xfrm>
          <a:custGeom>
            <a:avLst/>
            <a:gdLst/>
            <a:ahLst/>
            <a:cxnLst/>
            <a:rect l="l" t="t" r="r" b="b"/>
            <a:pathLst>
              <a:path w="2205187" h="1325869">
                <a:moveTo>
                  <a:pt x="0" y="0"/>
                </a:moveTo>
                <a:lnTo>
                  <a:pt x="2205187" y="0"/>
                </a:lnTo>
                <a:lnTo>
                  <a:pt x="2205187" y="1325869"/>
                </a:lnTo>
                <a:lnTo>
                  <a:pt x="0" y="132586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4" name="Freeform 24"/>
          <p:cNvSpPr/>
          <p:nvPr/>
        </p:nvSpPr>
        <p:spPr>
          <a:xfrm rot="-5400000">
            <a:off x="2110600" y="5996811"/>
            <a:ext cx="2205187" cy="1325869"/>
          </a:xfrm>
          <a:custGeom>
            <a:avLst/>
            <a:gdLst/>
            <a:ahLst/>
            <a:cxnLst/>
            <a:rect l="l" t="t" r="r" b="b"/>
            <a:pathLst>
              <a:path w="2205187" h="1325869">
                <a:moveTo>
                  <a:pt x="0" y="0"/>
                </a:moveTo>
                <a:lnTo>
                  <a:pt x="2205187" y="0"/>
                </a:lnTo>
                <a:lnTo>
                  <a:pt x="2205187" y="1325869"/>
                </a:lnTo>
                <a:lnTo>
                  <a:pt x="0" y="132586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Freeform 25"/>
          <p:cNvSpPr/>
          <p:nvPr/>
        </p:nvSpPr>
        <p:spPr>
          <a:xfrm rot="-5400000">
            <a:off x="6315551" y="6052338"/>
            <a:ext cx="2020480" cy="1214814"/>
          </a:xfrm>
          <a:custGeom>
            <a:avLst/>
            <a:gdLst/>
            <a:ahLst/>
            <a:cxnLst/>
            <a:rect l="l" t="t" r="r" b="b"/>
            <a:pathLst>
              <a:path w="2020480" h="1214814">
                <a:moveTo>
                  <a:pt x="0" y="0"/>
                </a:moveTo>
                <a:lnTo>
                  <a:pt x="2020481" y="0"/>
                </a:lnTo>
                <a:lnTo>
                  <a:pt x="2020481" y="1214814"/>
                </a:lnTo>
                <a:lnTo>
                  <a:pt x="0" y="12148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6" name="Freeform 26"/>
          <p:cNvSpPr/>
          <p:nvPr/>
        </p:nvSpPr>
        <p:spPr>
          <a:xfrm rot="-5400000">
            <a:off x="3506632" y="6052338"/>
            <a:ext cx="2020480" cy="1214814"/>
          </a:xfrm>
          <a:custGeom>
            <a:avLst/>
            <a:gdLst/>
            <a:ahLst/>
            <a:cxnLst/>
            <a:rect l="l" t="t" r="r" b="b"/>
            <a:pathLst>
              <a:path w="2020480" h="1214814">
                <a:moveTo>
                  <a:pt x="0" y="0"/>
                </a:moveTo>
                <a:lnTo>
                  <a:pt x="2020480" y="0"/>
                </a:lnTo>
                <a:lnTo>
                  <a:pt x="2020480" y="1214814"/>
                </a:lnTo>
                <a:lnTo>
                  <a:pt x="0" y="12148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7" name="Freeform 27"/>
          <p:cNvSpPr/>
          <p:nvPr/>
        </p:nvSpPr>
        <p:spPr>
          <a:xfrm rot="-5400000">
            <a:off x="4974405" y="6122481"/>
            <a:ext cx="1850527" cy="1112630"/>
          </a:xfrm>
          <a:custGeom>
            <a:avLst/>
            <a:gdLst/>
            <a:ahLst/>
            <a:cxnLst/>
            <a:rect l="l" t="t" r="r" b="b"/>
            <a:pathLst>
              <a:path w="1850527" h="1112630">
                <a:moveTo>
                  <a:pt x="0" y="0"/>
                </a:moveTo>
                <a:lnTo>
                  <a:pt x="1850527" y="0"/>
                </a:lnTo>
                <a:lnTo>
                  <a:pt x="1850527" y="1112629"/>
                </a:lnTo>
                <a:lnTo>
                  <a:pt x="0" y="11126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8" name="Freeform 28"/>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9" name="Freeform 29"/>
          <p:cNvSpPr/>
          <p:nvPr/>
        </p:nvSpPr>
        <p:spPr>
          <a:xfrm>
            <a:off x="16807912" y="2048207"/>
            <a:ext cx="451388" cy="628748"/>
          </a:xfrm>
          <a:custGeom>
            <a:avLst/>
            <a:gdLst/>
            <a:ahLst/>
            <a:cxnLst/>
            <a:rect l="l" t="t" r="r" b="b"/>
            <a:pathLst>
              <a:path w="451388" h="628748">
                <a:moveTo>
                  <a:pt x="0" y="0"/>
                </a:moveTo>
                <a:lnTo>
                  <a:pt x="451388" y="0"/>
                </a:lnTo>
                <a:lnTo>
                  <a:pt x="451388" y="628748"/>
                </a:lnTo>
                <a:lnTo>
                  <a:pt x="0" y="628748"/>
                </a:lnTo>
                <a:lnTo>
                  <a:pt x="0" y="0"/>
                </a:lnTo>
                <a:close/>
              </a:path>
            </a:pathLst>
          </a:custGeom>
          <a:blipFill>
            <a:blip r:embed="rId14"/>
            <a:stretch>
              <a:fillRect/>
            </a:stretch>
          </a:blipFill>
        </p:spPr>
        <p:txBody>
          <a:bodyPr/>
          <a:lstStyle/>
          <a:p>
            <a:endParaRPr lang="en-US"/>
          </a:p>
        </p:txBody>
      </p:sp>
      <p:sp>
        <p:nvSpPr>
          <p:cNvPr id="30" name="Freeform 30"/>
          <p:cNvSpPr/>
          <p:nvPr/>
        </p:nvSpPr>
        <p:spPr>
          <a:xfrm>
            <a:off x="9935877" y="7897352"/>
            <a:ext cx="238179" cy="713645"/>
          </a:xfrm>
          <a:custGeom>
            <a:avLst/>
            <a:gdLst/>
            <a:ahLst/>
            <a:cxnLst/>
            <a:rect l="l" t="t" r="r" b="b"/>
            <a:pathLst>
              <a:path w="238179" h="713645">
                <a:moveTo>
                  <a:pt x="0" y="0"/>
                </a:moveTo>
                <a:lnTo>
                  <a:pt x="238178" y="0"/>
                </a:lnTo>
                <a:lnTo>
                  <a:pt x="238178" y="713644"/>
                </a:lnTo>
                <a:lnTo>
                  <a:pt x="0" y="7136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1" name="Freeform 31"/>
          <p:cNvSpPr/>
          <p:nvPr/>
        </p:nvSpPr>
        <p:spPr>
          <a:xfrm>
            <a:off x="8443153" y="7897352"/>
            <a:ext cx="238179" cy="713645"/>
          </a:xfrm>
          <a:custGeom>
            <a:avLst/>
            <a:gdLst/>
            <a:ahLst/>
            <a:cxnLst/>
            <a:rect l="l" t="t" r="r" b="b"/>
            <a:pathLst>
              <a:path w="238179" h="713645">
                <a:moveTo>
                  <a:pt x="0" y="0"/>
                </a:moveTo>
                <a:lnTo>
                  <a:pt x="238179" y="0"/>
                </a:lnTo>
                <a:lnTo>
                  <a:pt x="238179" y="713644"/>
                </a:lnTo>
                <a:lnTo>
                  <a:pt x="0" y="7136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2" name="Freeform 32"/>
          <p:cNvSpPr/>
          <p:nvPr/>
        </p:nvSpPr>
        <p:spPr>
          <a:xfrm>
            <a:off x="6950429" y="7897352"/>
            <a:ext cx="238179" cy="713645"/>
          </a:xfrm>
          <a:custGeom>
            <a:avLst/>
            <a:gdLst/>
            <a:ahLst/>
            <a:cxnLst/>
            <a:rect l="l" t="t" r="r" b="b"/>
            <a:pathLst>
              <a:path w="238179" h="713645">
                <a:moveTo>
                  <a:pt x="0" y="0"/>
                </a:moveTo>
                <a:lnTo>
                  <a:pt x="238179" y="0"/>
                </a:lnTo>
                <a:lnTo>
                  <a:pt x="238179" y="713644"/>
                </a:lnTo>
                <a:lnTo>
                  <a:pt x="0" y="7136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3" name="Freeform 33"/>
          <p:cNvSpPr/>
          <p:nvPr/>
        </p:nvSpPr>
        <p:spPr>
          <a:xfrm>
            <a:off x="4240152" y="7897352"/>
            <a:ext cx="238179" cy="713645"/>
          </a:xfrm>
          <a:custGeom>
            <a:avLst/>
            <a:gdLst/>
            <a:ahLst/>
            <a:cxnLst/>
            <a:rect l="l" t="t" r="r" b="b"/>
            <a:pathLst>
              <a:path w="238179" h="713645">
                <a:moveTo>
                  <a:pt x="0" y="0"/>
                </a:moveTo>
                <a:lnTo>
                  <a:pt x="238179" y="0"/>
                </a:lnTo>
                <a:lnTo>
                  <a:pt x="238179" y="713644"/>
                </a:lnTo>
                <a:lnTo>
                  <a:pt x="0" y="7136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4" name="Freeform 34"/>
          <p:cNvSpPr/>
          <p:nvPr/>
        </p:nvSpPr>
        <p:spPr>
          <a:xfrm>
            <a:off x="3022599" y="7897352"/>
            <a:ext cx="238179" cy="713645"/>
          </a:xfrm>
          <a:custGeom>
            <a:avLst/>
            <a:gdLst/>
            <a:ahLst/>
            <a:cxnLst/>
            <a:rect l="l" t="t" r="r" b="b"/>
            <a:pathLst>
              <a:path w="238179" h="713645">
                <a:moveTo>
                  <a:pt x="0" y="0"/>
                </a:moveTo>
                <a:lnTo>
                  <a:pt x="238179" y="0"/>
                </a:lnTo>
                <a:lnTo>
                  <a:pt x="238179" y="713644"/>
                </a:lnTo>
                <a:lnTo>
                  <a:pt x="0" y="7136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5" name="Freeform 35"/>
          <p:cNvSpPr/>
          <p:nvPr/>
        </p:nvSpPr>
        <p:spPr>
          <a:xfrm>
            <a:off x="1805046" y="7897352"/>
            <a:ext cx="238179" cy="713645"/>
          </a:xfrm>
          <a:custGeom>
            <a:avLst/>
            <a:gdLst/>
            <a:ahLst/>
            <a:cxnLst/>
            <a:rect l="l" t="t" r="r" b="b"/>
            <a:pathLst>
              <a:path w="238179" h="713645">
                <a:moveTo>
                  <a:pt x="0" y="0"/>
                </a:moveTo>
                <a:lnTo>
                  <a:pt x="238179" y="0"/>
                </a:lnTo>
                <a:lnTo>
                  <a:pt x="238179" y="713644"/>
                </a:lnTo>
                <a:lnTo>
                  <a:pt x="0" y="7136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6" name="TextBox 36"/>
          <p:cNvSpPr txBox="1"/>
          <p:nvPr/>
        </p:nvSpPr>
        <p:spPr>
          <a:xfrm>
            <a:off x="11368058" y="2454606"/>
            <a:ext cx="5393985" cy="4392907"/>
          </a:xfrm>
          <a:prstGeom prst="rect">
            <a:avLst/>
          </a:prstGeom>
        </p:spPr>
        <p:txBody>
          <a:bodyPr lIns="0" tIns="0" rIns="0" bIns="0" rtlCol="0" anchor="t">
            <a:spAutoFit/>
          </a:bodyPr>
          <a:lstStyle/>
          <a:p>
            <a:pPr algn="r" rtl="1">
              <a:lnSpc>
                <a:spcPts val="4359"/>
              </a:lnSpc>
            </a:pPr>
            <a:r>
              <a:rPr lang="ar-EG" sz="2707">
                <a:solidFill>
                  <a:srgbClr val="000000"/>
                </a:solidFill>
                <a:latin typeface="Almarai Bold"/>
                <a:ea typeface="Almarai Bold"/>
                <a:cs typeface="Almarai Bold"/>
                <a:sym typeface="Almarai Bold"/>
                <a:rtl/>
              </a:rPr>
              <a:t>يهدف هذا النموذج إلى دمج أفضل الممارسات والمفاهيم المحددة في النماذج السابقة، وبالتالي، يُقدم وجهة نظر موحدة لعملية الابتكار. لذا يمكن تصنيف هذا النموذج باعتباره نموذج عملية الابتكار من الجيل السابع الذي يجمع بين مفاهيم الابتكار المفتوح والنماذج الشبكية.</a:t>
            </a:r>
          </a:p>
        </p:txBody>
      </p:sp>
      <p:sp>
        <p:nvSpPr>
          <p:cNvPr id="37" name="TextBox 37"/>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a:solidFill>
                  <a:srgbClr val="898989"/>
                </a:solidFill>
                <a:latin typeface="Almarai"/>
                <a:ea typeface="Almarai"/>
                <a:cs typeface="Almarai"/>
                <a:sym typeface="Almarai"/>
              </a:rPr>
              <a:t>edarah.net  </a:t>
            </a:r>
            <a:r>
              <a:rPr lang="ar-EG" sz="1800">
                <a:solidFill>
                  <a:srgbClr val="898989"/>
                </a:solidFill>
                <a:latin typeface="Almarai"/>
                <a:ea typeface="Almarai"/>
                <a:cs typeface="Almarai"/>
                <a:sym typeface="Almarai"/>
                <a:rtl/>
              </a:rPr>
              <a:t>الابتكار - الشميمري</a:t>
            </a:r>
            <a:r>
              <a:rPr lang="en-US" sz="1800">
                <a:solidFill>
                  <a:srgbClr val="898989"/>
                </a:solidFill>
                <a:latin typeface="Almarai"/>
                <a:ea typeface="Almarai"/>
                <a:cs typeface="Almarai"/>
                <a:sym typeface="Almarai"/>
              </a:rPr>
              <a:t> </a:t>
            </a:r>
          </a:p>
        </p:txBody>
      </p:sp>
      <p:sp>
        <p:nvSpPr>
          <p:cNvPr id="38" name="TextBox 38"/>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a:solidFill>
                  <a:srgbClr val="898989"/>
                </a:solidFill>
                <a:latin typeface="Almarai"/>
                <a:ea typeface="Almarai"/>
                <a:cs typeface="Almarai"/>
                <a:sym typeface="Almarai"/>
              </a:rPr>
              <a:t>13</a:t>
            </a:r>
          </a:p>
        </p:txBody>
      </p:sp>
      <p:sp>
        <p:nvSpPr>
          <p:cNvPr id="39" name="TextBox 39"/>
          <p:cNvSpPr txBox="1"/>
          <p:nvPr/>
        </p:nvSpPr>
        <p:spPr>
          <a:xfrm>
            <a:off x="3841870" y="1567931"/>
            <a:ext cx="4091328" cy="430738"/>
          </a:xfrm>
          <a:prstGeom prst="rect">
            <a:avLst/>
          </a:prstGeom>
        </p:spPr>
        <p:txBody>
          <a:bodyPr lIns="0" tIns="0" rIns="0" bIns="0" rtlCol="0" anchor="t">
            <a:spAutoFit/>
          </a:bodyPr>
          <a:lstStyle/>
          <a:p>
            <a:pPr algn="ctr" rtl="1">
              <a:lnSpc>
                <a:spcPts val="3468"/>
              </a:lnSpc>
            </a:pPr>
            <a:r>
              <a:rPr lang="ar-EG" sz="2154" u="sng">
                <a:solidFill>
                  <a:srgbClr val="000000"/>
                </a:solidFill>
                <a:latin typeface="Almarai Bold"/>
                <a:ea typeface="Almarai Bold"/>
                <a:cs typeface="Almarai Bold"/>
                <a:sym typeface="Almarai Bold"/>
                <a:rtl/>
              </a:rPr>
              <a:t>المرحلة (</a:t>
            </a:r>
            <a:r>
              <a:rPr lang="en-US" sz="2154" u="sng">
                <a:solidFill>
                  <a:srgbClr val="000000"/>
                </a:solidFill>
                <a:latin typeface="Almarai Bold"/>
                <a:ea typeface="Almarai Bold"/>
                <a:cs typeface="Almarai Bold"/>
                <a:sym typeface="Almarai Bold"/>
              </a:rPr>
              <a:t>0</a:t>
            </a:r>
            <a:r>
              <a:rPr lang="ar-EG" sz="2154" u="sng">
                <a:solidFill>
                  <a:srgbClr val="000000"/>
                </a:solidFill>
                <a:latin typeface="Almarai Bold"/>
                <a:ea typeface="Almarai Bold"/>
                <a:cs typeface="Almarai Bold"/>
                <a:sym typeface="Almarai Bold"/>
                <a:rtl/>
              </a:rPr>
              <a:t>) تقييم مدى تطور الابتكار</a:t>
            </a:r>
          </a:p>
        </p:txBody>
      </p:sp>
      <p:sp>
        <p:nvSpPr>
          <p:cNvPr id="40" name="TextBox 40"/>
          <p:cNvSpPr txBox="1"/>
          <p:nvPr/>
        </p:nvSpPr>
        <p:spPr>
          <a:xfrm>
            <a:off x="8201635" y="2591230"/>
            <a:ext cx="2985448" cy="799370"/>
          </a:xfrm>
          <a:prstGeom prst="rect">
            <a:avLst/>
          </a:prstGeom>
        </p:spPr>
        <p:txBody>
          <a:bodyPr lIns="0" tIns="0" rIns="0" bIns="0" rtlCol="0" anchor="t">
            <a:spAutoFit/>
          </a:bodyPr>
          <a:lstStyle/>
          <a:p>
            <a:pPr algn="ctr" rtl="1">
              <a:lnSpc>
                <a:spcPts val="3262"/>
              </a:lnSpc>
            </a:pPr>
            <a:r>
              <a:rPr lang="ar-EG" sz="2026">
                <a:solidFill>
                  <a:srgbClr val="000000"/>
                </a:solidFill>
                <a:latin typeface="Almarai Bold"/>
                <a:ea typeface="Almarai Bold"/>
                <a:cs typeface="Almarai Bold"/>
                <a:sym typeface="Almarai Bold"/>
                <a:rtl/>
              </a:rPr>
              <a:t>هيكل وعملية </a:t>
            </a:r>
          </a:p>
          <a:p>
            <a:pPr algn="ctr" rtl="1">
              <a:lnSpc>
                <a:spcPts val="3262"/>
              </a:lnSpc>
            </a:pPr>
            <a:r>
              <a:rPr lang="ar-EG" sz="2026">
                <a:solidFill>
                  <a:srgbClr val="000000"/>
                </a:solidFill>
                <a:latin typeface="Almarai Bold"/>
                <a:ea typeface="Almarai Bold"/>
                <a:cs typeface="Almarai Bold"/>
                <a:sym typeface="Almarai Bold"/>
                <a:rtl/>
              </a:rPr>
              <a:t>المنظمة</a:t>
            </a:r>
          </a:p>
        </p:txBody>
      </p:sp>
      <p:sp>
        <p:nvSpPr>
          <p:cNvPr id="41" name="TextBox 41"/>
          <p:cNvSpPr txBox="1"/>
          <p:nvPr/>
        </p:nvSpPr>
        <p:spPr>
          <a:xfrm>
            <a:off x="5648785" y="2599938"/>
            <a:ext cx="2985448" cy="799370"/>
          </a:xfrm>
          <a:prstGeom prst="rect">
            <a:avLst/>
          </a:prstGeom>
        </p:spPr>
        <p:txBody>
          <a:bodyPr lIns="0" tIns="0" rIns="0" bIns="0" rtlCol="0" anchor="t">
            <a:spAutoFit/>
          </a:bodyPr>
          <a:lstStyle/>
          <a:p>
            <a:pPr algn="ctr" rtl="1">
              <a:lnSpc>
                <a:spcPts val="3262"/>
              </a:lnSpc>
            </a:pPr>
            <a:r>
              <a:rPr lang="ar-EG" sz="2026">
                <a:solidFill>
                  <a:srgbClr val="000000"/>
                </a:solidFill>
                <a:latin typeface="Almarai Bold"/>
                <a:ea typeface="Almarai Bold"/>
                <a:cs typeface="Almarai Bold"/>
                <a:sym typeface="Almarai Bold"/>
                <a:rtl/>
              </a:rPr>
              <a:t>المعرفة </a:t>
            </a:r>
          </a:p>
          <a:p>
            <a:pPr algn="ctr" rtl="1">
              <a:lnSpc>
                <a:spcPts val="3262"/>
              </a:lnSpc>
            </a:pPr>
            <a:r>
              <a:rPr lang="ar-EG" sz="2026">
                <a:solidFill>
                  <a:srgbClr val="000000"/>
                </a:solidFill>
                <a:latin typeface="Almarai Bold"/>
                <a:ea typeface="Almarai Bold"/>
                <a:cs typeface="Almarai Bold"/>
                <a:sym typeface="Almarai Bold"/>
                <a:rtl/>
              </a:rPr>
              <a:t>والمعلومات</a:t>
            </a:r>
          </a:p>
        </p:txBody>
      </p:sp>
      <p:sp>
        <p:nvSpPr>
          <p:cNvPr id="42" name="TextBox 42"/>
          <p:cNvSpPr txBox="1"/>
          <p:nvPr/>
        </p:nvSpPr>
        <p:spPr>
          <a:xfrm>
            <a:off x="3083526" y="2624135"/>
            <a:ext cx="2985448" cy="799370"/>
          </a:xfrm>
          <a:prstGeom prst="rect">
            <a:avLst/>
          </a:prstGeom>
        </p:spPr>
        <p:txBody>
          <a:bodyPr lIns="0" tIns="0" rIns="0" bIns="0" rtlCol="0" anchor="t">
            <a:spAutoFit/>
          </a:bodyPr>
          <a:lstStyle/>
          <a:p>
            <a:pPr algn="ctr" rtl="1">
              <a:lnSpc>
                <a:spcPts val="3262"/>
              </a:lnSpc>
            </a:pPr>
            <a:r>
              <a:rPr lang="ar-EG" sz="2026">
                <a:solidFill>
                  <a:srgbClr val="000000"/>
                </a:solidFill>
                <a:latin typeface="Almarai Bold"/>
                <a:ea typeface="Almarai Bold"/>
                <a:cs typeface="Almarai Bold"/>
                <a:sym typeface="Almarai Bold"/>
                <a:rtl/>
              </a:rPr>
              <a:t>الناس</a:t>
            </a:r>
          </a:p>
          <a:p>
            <a:pPr algn="ctr" rtl="1">
              <a:lnSpc>
                <a:spcPts val="3262"/>
              </a:lnSpc>
            </a:pPr>
            <a:r>
              <a:rPr lang="ar-EG" sz="2026">
                <a:solidFill>
                  <a:srgbClr val="000000"/>
                </a:solidFill>
                <a:latin typeface="Almarai Bold"/>
                <a:ea typeface="Almarai Bold"/>
                <a:cs typeface="Almarai Bold"/>
                <a:sym typeface="Almarai Bold"/>
                <a:rtl/>
              </a:rPr>
              <a:t> والثقافة</a:t>
            </a:r>
          </a:p>
        </p:txBody>
      </p:sp>
      <p:sp>
        <p:nvSpPr>
          <p:cNvPr id="43" name="TextBox 43"/>
          <p:cNvSpPr txBox="1"/>
          <p:nvPr/>
        </p:nvSpPr>
        <p:spPr>
          <a:xfrm>
            <a:off x="668093" y="2746055"/>
            <a:ext cx="2985448" cy="389795"/>
          </a:xfrm>
          <a:prstGeom prst="rect">
            <a:avLst/>
          </a:prstGeom>
        </p:spPr>
        <p:txBody>
          <a:bodyPr lIns="0" tIns="0" rIns="0" bIns="0" rtlCol="0" anchor="t">
            <a:spAutoFit/>
          </a:bodyPr>
          <a:lstStyle/>
          <a:p>
            <a:pPr algn="ctr" rtl="1">
              <a:lnSpc>
                <a:spcPts val="3262"/>
              </a:lnSpc>
            </a:pPr>
            <a:r>
              <a:rPr lang="ar-EG" sz="2026">
                <a:solidFill>
                  <a:srgbClr val="000000"/>
                </a:solidFill>
                <a:latin typeface="Almarai Bold"/>
                <a:ea typeface="Almarai Bold"/>
                <a:cs typeface="Almarai Bold"/>
                <a:sym typeface="Almarai Bold"/>
                <a:rtl/>
              </a:rPr>
              <a:t>الاستراتيجية</a:t>
            </a:r>
          </a:p>
        </p:txBody>
      </p:sp>
      <p:sp>
        <p:nvSpPr>
          <p:cNvPr id="44" name="TextBox 44"/>
          <p:cNvSpPr txBox="1"/>
          <p:nvPr/>
        </p:nvSpPr>
        <p:spPr>
          <a:xfrm>
            <a:off x="1769484" y="4041022"/>
            <a:ext cx="1485349" cy="390220"/>
          </a:xfrm>
          <a:prstGeom prst="rect">
            <a:avLst/>
          </a:prstGeom>
        </p:spPr>
        <p:txBody>
          <a:bodyPr lIns="0" tIns="0" rIns="0" bIns="0" rtlCol="0" anchor="t">
            <a:spAutoFit/>
          </a:bodyPr>
          <a:lstStyle/>
          <a:p>
            <a:pPr algn="ctr" rtl="1">
              <a:lnSpc>
                <a:spcPts val="3249"/>
              </a:lnSpc>
            </a:pPr>
            <a:r>
              <a:rPr lang="ar-EG" sz="2018">
                <a:solidFill>
                  <a:srgbClr val="000000"/>
                </a:solidFill>
                <a:latin typeface="Almarai Bold"/>
                <a:ea typeface="Almarai Bold"/>
                <a:cs typeface="Almarai Bold"/>
                <a:sym typeface="Almarai Bold"/>
                <a:rtl/>
              </a:rPr>
              <a:t>المرحلة (</a:t>
            </a:r>
            <a:r>
              <a:rPr lang="en-US" sz="2018">
                <a:solidFill>
                  <a:srgbClr val="000000"/>
                </a:solidFill>
                <a:latin typeface="Almarai Bold"/>
                <a:ea typeface="Almarai Bold"/>
                <a:cs typeface="Almarai Bold"/>
                <a:sym typeface="Almarai Bold"/>
              </a:rPr>
              <a:t>1</a:t>
            </a:r>
            <a:r>
              <a:rPr lang="ar-EG" sz="2018">
                <a:solidFill>
                  <a:srgbClr val="000000"/>
                </a:solidFill>
                <a:latin typeface="Almarai Bold"/>
                <a:ea typeface="Almarai Bold"/>
                <a:cs typeface="Almarai Bold"/>
                <a:sym typeface="Almarai Bold"/>
                <a:rtl/>
              </a:rPr>
              <a:t>) </a:t>
            </a:r>
          </a:p>
        </p:txBody>
      </p:sp>
      <p:sp>
        <p:nvSpPr>
          <p:cNvPr id="45" name="TextBox 45"/>
          <p:cNvSpPr txBox="1"/>
          <p:nvPr/>
        </p:nvSpPr>
        <p:spPr>
          <a:xfrm>
            <a:off x="1483144" y="4252584"/>
            <a:ext cx="3619581" cy="946754"/>
          </a:xfrm>
          <a:prstGeom prst="rect">
            <a:avLst/>
          </a:prstGeom>
        </p:spPr>
        <p:txBody>
          <a:bodyPr lIns="0" tIns="0" rIns="0" bIns="0" rtlCol="0" anchor="t">
            <a:spAutoFit/>
          </a:bodyPr>
          <a:lstStyle/>
          <a:p>
            <a:pPr marL="372693" lvl="1" indent="-186347" algn="r" rtl="1">
              <a:lnSpc>
                <a:spcPts val="2416"/>
              </a:lnSpc>
              <a:spcBef>
                <a:spcPct val="0"/>
              </a:spcBef>
              <a:buFont typeface="Arial"/>
              <a:buChar char="•"/>
            </a:pPr>
            <a:r>
              <a:rPr lang="ar-EG" sz="1726" u="none" strike="noStrike">
                <a:solidFill>
                  <a:srgbClr val="000000"/>
                </a:solidFill>
                <a:latin typeface="Almarai Bold"/>
                <a:ea typeface="Almarai Bold"/>
                <a:cs typeface="Almarai Bold"/>
                <a:sym typeface="Almarai Bold"/>
                <a:rtl/>
              </a:rPr>
              <a:t>القمع</a:t>
            </a:r>
          </a:p>
          <a:p>
            <a:pPr marL="372693" lvl="1" indent="-186347" algn="r" rtl="1">
              <a:lnSpc>
                <a:spcPts val="2416"/>
              </a:lnSpc>
              <a:spcBef>
                <a:spcPct val="0"/>
              </a:spcBef>
              <a:buFont typeface="Arial"/>
              <a:buChar char="•"/>
            </a:pPr>
            <a:r>
              <a:rPr lang="ar-EG" sz="1726" u="none" strike="noStrike">
                <a:solidFill>
                  <a:srgbClr val="000000"/>
                </a:solidFill>
                <a:latin typeface="Almarai Bold"/>
                <a:ea typeface="Almarai Bold"/>
                <a:cs typeface="Almarai Bold"/>
                <a:sym typeface="Almarai Bold"/>
                <a:rtl/>
              </a:rPr>
              <a:t>تحديد الفرص وإنشاء محفظة للعملاء المتوقعين</a:t>
            </a:r>
          </a:p>
        </p:txBody>
      </p:sp>
      <p:sp>
        <p:nvSpPr>
          <p:cNvPr id="46" name="TextBox 46"/>
          <p:cNvSpPr txBox="1"/>
          <p:nvPr/>
        </p:nvSpPr>
        <p:spPr>
          <a:xfrm>
            <a:off x="6270869" y="4266877"/>
            <a:ext cx="3423490" cy="946754"/>
          </a:xfrm>
          <a:prstGeom prst="rect">
            <a:avLst/>
          </a:prstGeom>
        </p:spPr>
        <p:txBody>
          <a:bodyPr lIns="0" tIns="0" rIns="0" bIns="0" rtlCol="0" anchor="t">
            <a:spAutoFit/>
          </a:bodyPr>
          <a:lstStyle/>
          <a:p>
            <a:pPr marL="372693" lvl="1" indent="-186347" algn="r" rtl="1">
              <a:lnSpc>
                <a:spcPts val="2416"/>
              </a:lnSpc>
              <a:buFont typeface="Arial"/>
              <a:buChar char="•"/>
            </a:pPr>
            <a:r>
              <a:rPr lang="ar-EG" sz="1726">
                <a:solidFill>
                  <a:srgbClr val="000000"/>
                </a:solidFill>
                <a:latin typeface="Almarai Bold"/>
                <a:ea typeface="Almarai Bold"/>
                <a:cs typeface="Almarai Bold"/>
                <a:sym typeface="Almarai Bold"/>
                <a:rtl/>
              </a:rPr>
              <a:t>البوق</a:t>
            </a:r>
          </a:p>
          <a:p>
            <a:pPr marL="372693" lvl="1" indent="-186347" algn="r" rtl="1">
              <a:lnSpc>
                <a:spcPts val="2416"/>
              </a:lnSpc>
              <a:buFont typeface="Arial"/>
              <a:buChar char="•"/>
            </a:pPr>
            <a:r>
              <a:rPr lang="ar-EG" sz="1726">
                <a:solidFill>
                  <a:srgbClr val="000000"/>
                </a:solidFill>
                <a:latin typeface="Almarai Bold"/>
                <a:ea typeface="Almarai Bold"/>
                <a:cs typeface="Almarai Bold"/>
                <a:sym typeface="Almarai Bold"/>
                <a:rtl/>
              </a:rPr>
              <a:t>تسويق من قِبل التطور والنشر والاستغلال</a:t>
            </a:r>
          </a:p>
        </p:txBody>
      </p:sp>
      <p:sp>
        <p:nvSpPr>
          <p:cNvPr id="47" name="TextBox 47"/>
          <p:cNvSpPr txBox="1"/>
          <p:nvPr/>
        </p:nvSpPr>
        <p:spPr>
          <a:xfrm>
            <a:off x="6326844" y="4041022"/>
            <a:ext cx="1485349" cy="390220"/>
          </a:xfrm>
          <a:prstGeom prst="rect">
            <a:avLst/>
          </a:prstGeom>
        </p:spPr>
        <p:txBody>
          <a:bodyPr lIns="0" tIns="0" rIns="0" bIns="0" rtlCol="0" anchor="t">
            <a:spAutoFit/>
          </a:bodyPr>
          <a:lstStyle/>
          <a:p>
            <a:pPr algn="ctr" rtl="1">
              <a:lnSpc>
                <a:spcPts val="3249"/>
              </a:lnSpc>
            </a:pPr>
            <a:r>
              <a:rPr lang="ar-EG" sz="2018">
                <a:solidFill>
                  <a:srgbClr val="000000"/>
                </a:solidFill>
                <a:latin typeface="Almarai Bold"/>
                <a:ea typeface="Almarai Bold"/>
                <a:cs typeface="Almarai Bold"/>
                <a:sym typeface="Almarai Bold"/>
                <a:rtl/>
              </a:rPr>
              <a:t>المرحلة (</a:t>
            </a:r>
            <a:r>
              <a:rPr lang="en-US" sz="2018">
                <a:solidFill>
                  <a:srgbClr val="000000"/>
                </a:solidFill>
                <a:latin typeface="Almarai Bold"/>
                <a:ea typeface="Almarai Bold"/>
                <a:cs typeface="Almarai Bold"/>
                <a:sym typeface="Almarai Bold"/>
              </a:rPr>
              <a:t>2</a:t>
            </a:r>
            <a:r>
              <a:rPr lang="ar-EG" sz="2018">
                <a:solidFill>
                  <a:srgbClr val="000000"/>
                </a:solidFill>
                <a:latin typeface="Almarai Bold"/>
                <a:ea typeface="Almarai Bold"/>
                <a:cs typeface="Almarai Bold"/>
                <a:sym typeface="Almarai Bold"/>
                <a:rtl/>
              </a:rPr>
              <a:t>) </a:t>
            </a:r>
          </a:p>
        </p:txBody>
      </p:sp>
      <p:sp>
        <p:nvSpPr>
          <p:cNvPr id="48" name="TextBox 48"/>
          <p:cNvSpPr txBox="1"/>
          <p:nvPr/>
        </p:nvSpPr>
        <p:spPr>
          <a:xfrm>
            <a:off x="8562242" y="6325402"/>
            <a:ext cx="2985448" cy="799370"/>
          </a:xfrm>
          <a:prstGeom prst="rect">
            <a:avLst/>
          </a:prstGeom>
        </p:spPr>
        <p:txBody>
          <a:bodyPr lIns="0" tIns="0" rIns="0" bIns="0" rtlCol="0" anchor="t">
            <a:spAutoFit/>
          </a:bodyPr>
          <a:lstStyle/>
          <a:p>
            <a:pPr algn="ctr" rtl="1">
              <a:lnSpc>
                <a:spcPts val="3262"/>
              </a:lnSpc>
            </a:pPr>
            <a:r>
              <a:rPr lang="ar-EG" sz="2026">
                <a:solidFill>
                  <a:srgbClr val="000000"/>
                </a:solidFill>
                <a:latin typeface="Almarai Bold"/>
                <a:ea typeface="Almarai Bold"/>
                <a:cs typeface="Almarai Bold"/>
                <a:sym typeface="Almarai Bold"/>
                <a:rtl/>
              </a:rPr>
              <a:t>مرحلة</a:t>
            </a:r>
          </a:p>
          <a:p>
            <a:pPr algn="ctr" rtl="1">
              <a:lnSpc>
                <a:spcPts val="3262"/>
              </a:lnSpc>
            </a:pPr>
            <a:r>
              <a:rPr lang="ar-EG" sz="2026">
                <a:solidFill>
                  <a:srgbClr val="000000"/>
                </a:solidFill>
                <a:latin typeface="Almarai Bold"/>
                <a:ea typeface="Almarai Bold"/>
                <a:cs typeface="Almarai Bold"/>
                <a:sym typeface="Almarai Bold"/>
                <a:rtl/>
              </a:rPr>
              <a:t>الاستغلال</a:t>
            </a:r>
          </a:p>
        </p:txBody>
      </p:sp>
      <p:sp>
        <p:nvSpPr>
          <p:cNvPr id="49" name="TextBox 49"/>
          <p:cNvSpPr txBox="1"/>
          <p:nvPr/>
        </p:nvSpPr>
        <p:spPr>
          <a:xfrm>
            <a:off x="7069518" y="6325402"/>
            <a:ext cx="2985448" cy="799370"/>
          </a:xfrm>
          <a:prstGeom prst="rect">
            <a:avLst/>
          </a:prstGeom>
        </p:spPr>
        <p:txBody>
          <a:bodyPr lIns="0" tIns="0" rIns="0" bIns="0" rtlCol="0" anchor="t">
            <a:spAutoFit/>
          </a:bodyPr>
          <a:lstStyle/>
          <a:p>
            <a:pPr algn="ctr" rtl="1">
              <a:lnSpc>
                <a:spcPts val="3262"/>
              </a:lnSpc>
            </a:pPr>
            <a:r>
              <a:rPr lang="ar-EG" sz="2026">
                <a:solidFill>
                  <a:srgbClr val="000000"/>
                </a:solidFill>
                <a:latin typeface="Almarai Bold"/>
                <a:ea typeface="Almarai Bold"/>
                <a:cs typeface="Almarai Bold"/>
                <a:sym typeface="Almarai Bold"/>
                <a:rtl/>
              </a:rPr>
              <a:t>مرحلة</a:t>
            </a:r>
          </a:p>
          <a:p>
            <a:pPr algn="ctr" rtl="1">
              <a:lnSpc>
                <a:spcPts val="3262"/>
              </a:lnSpc>
            </a:pPr>
            <a:r>
              <a:rPr lang="ar-EG" sz="2026">
                <a:solidFill>
                  <a:srgbClr val="000000"/>
                </a:solidFill>
                <a:latin typeface="Almarai Bold"/>
                <a:ea typeface="Almarai Bold"/>
                <a:cs typeface="Almarai Bold"/>
                <a:sym typeface="Almarai Bold"/>
                <a:rtl/>
              </a:rPr>
              <a:t>الصقل</a:t>
            </a:r>
          </a:p>
        </p:txBody>
      </p:sp>
      <p:sp>
        <p:nvSpPr>
          <p:cNvPr id="50" name="TextBox 50"/>
          <p:cNvSpPr txBox="1"/>
          <p:nvPr/>
        </p:nvSpPr>
        <p:spPr>
          <a:xfrm>
            <a:off x="6424012" y="6302034"/>
            <a:ext cx="1738181" cy="799370"/>
          </a:xfrm>
          <a:prstGeom prst="rect">
            <a:avLst/>
          </a:prstGeom>
        </p:spPr>
        <p:txBody>
          <a:bodyPr lIns="0" tIns="0" rIns="0" bIns="0" rtlCol="0" anchor="t">
            <a:spAutoFit/>
          </a:bodyPr>
          <a:lstStyle/>
          <a:p>
            <a:pPr algn="ctr" rtl="1">
              <a:lnSpc>
                <a:spcPts val="3262"/>
              </a:lnSpc>
            </a:pPr>
            <a:r>
              <a:rPr lang="ar-EG" sz="2026">
                <a:solidFill>
                  <a:srgbClr val="000000"/>
                </a:solidFill>
                <a:latin typeface="Almarai Bold"/>
                <a:ea typeface="Almarai Bold"/>
                <a:cs typeface="Almarai Bold"/>
                <a:sym typeface="Almarai Bold"/>
                <a:rtl/>
              </a:rPr>
              <a:t>مرحلة</a:t>
            </a:r>
          </a:p>
          <a:p>
            <a:pPr algn="ctr" rtl="1">
              <a:lnSpc>
                <a:spcPts val="3262"/>
              </a:lnSpc>
            </a:pPr>
            <a:r>
              <a:rPr lang="ar-EG" sz="2026">
                <a:solidFill>
                  <a:srgbClr val="000000"/>
                </a:solidFill>
                <a:latin typeface="Almarai Bold"/>
                <a:ea typeface="Almarai Bold"/>
                <a:cs typeface="Almarai Bold"/>
                <a:sym typeface="Almarai Bold"/>
                <a:rtl/>
              </a:rPr>
              <a:t>الانتشار</a:t>
            </a:r>
          </a:p>
        </p:txBody>
      </p:sp>
      <p:sp>
        <p:nvSpPr>
          <p:cNvPr id="51" name="TextBox 51"/>
          <p:cNvSpPr txBox="1"/>
          <p:nvPr/>
        </p:nvSpPr>
        <p:spPr>
          <a:xfrm>
            <a:off x="5069352" y="6325402"/>
            <a:ext cx="1640365" cy="752633"/>
          </a:xfrm>
          <a:prstGeom prst="rect">
            <a:avLst/>
          </a:prstGeom>
        </p:spPr>
        <p:txBody>
          <a:bodyPr lIns="0" tIns="0" rIns="0" bIns="0" rtlCol="0" anchor="t">
            <a:spAutoFit/>
          </a:bodyPr>
          <a:lstStyle/>
          <a:p>
            <a:pPr algn="ctr" rtl="1">
              <a:lnSpc>
                <a:spcPts val="2940"/>
              </a:lnSpc>
            </a:pPr>
            <a:r>
              <a:rPr lang="ar-EG" sz="1826">
                <a:solidFill>
                  <a:srgbClr val="000000"/>
                </a:solidFill>
                <a:latin typeface="Almarai Bold"/>
                <a:ea typeface="Almarai Bold"/>
                <a:cs typeface="Almarai Bold"/>
                <a:sym typeface="Almarai Bold"/>
                <a:rtl/>
              </a:rPr>
              <a:t>مرحلة</a:t>
            </a:r>
          </a:p>
          <a:p>
            <a:pPr algn="ctr" rtl="1">
              <a:lnSpc>
                <a:spcPts val="2940"/>
              </a:lnSpc>
            </a:pPr>
            <a:r>
              <a:rPr lang="ar-EG" sz="1826">
                <a:solidFill>
                  <a:srgbClr val="000000"/>
                </a:solidFill>
                <a:latin typeface="Almarai Bold"/>
                <a:ea typeface="Almarai Bold"/>
                <a:cs typeface="Almarai Bold"/>
                <a:sym typeface="Almarai Bold"/>
                <a:rtl/>
              </a:rPr>
              <a:t>المحفظة</a:t>
            </a:r>
          </a:p>
        </p:txBody>
      </p:sp>
      <p:sp>
        <p:nvSpPr>
          <p:cNvPr id="52" name="TextBox 52"/>
          <p:cNvSpPr txBox="1"/>
          <p:nvPr/>
        </p:nvSpPr>
        <p:spPr>
          <a:xfrm>
            <a:off x="3964392" y="5909170"/>
            <a:ext cx="1104961" cy="1561580"/>
          </a:xfrm>
          <a:prstGeom prst="rect">
            <a:avLst/>
          </a:prstGeom>
        </p:spPr>
        <p:txBody>
          <a:bodyPr lIns="0" tIns="0" rIns="0" bIns="0" rtlCol="0" anchor="t">
            <a:spAutoFit/>
          </a:bodyPr>
          <a:lstStyle/>
          <a:p>
            <a:pPr marL="0" lvl="1" indent="0" algn="ctr" rtl="1">
              <a:lnSpc>
                <a:spcPts val="2465"/>
              </a:lnSpc>
              <a:spcBef>
                <a:spcPct val="0"/>
              </a:spcBef>
            </a:pPr>
            <a:r>
              <a:rPr lang="ar-EG" sz="1926" u="none" strike="noStrike">
                <a:solidFill>
                  <a:srgbClr val="000000"/>
                </a:solidFill>
                <a:latin typeface="Almarai Bold"/>
                <a:ea typeface="Almarai Bold"/>
                <a:cs typeface="Almarai Bold"/>
                <a:sym typeface="Almarai Bold"/>
                <a:rtl/>
              </a:rPr>
              <a:t>جدوى</a:t>
            </a:r>
          </a:p>
          <a:p>
            <a:pPr marL="0" lvl="1" indent="0" algn="ctr" rtl="1">
              <a:lnSpc>
                <a:spcPts val="2465"/>
              </a:lnSpc>
              <a:spcBef>
                <a:spcPct val="0"/>
              </a:spcBef>
            </a:pPr>
            <a:r>
              <a:rPr lang="ar-EG" sz="1926" u="none" strike="noStrike">
                <a:solidFill>
                  <a:srgbClr val="000000"/>
                </a:solidFill>
                <a:latin typeface="Almarai Bold"/>
                <a:ea typeface="Almarai Bold"/>
                <a:cs typeface="Almarai Bold"/>
                <a:sym typeface="Almarai Bold"/>
                <a:rtl/>
              </a:rPr>
              <a:t> المفهوم</a:t>
            </a:r>
          </a:p>
          <a:p>
            <a:pPr marL="0" lvl="1" indent="0" algn="ctr" rtl="1">
              <a:lnSpc>
                <a:spcPts val="2465"/>
              </a:lnSpc>
              <a:spcBef>
                <a:spcPct val="0"/>
              </a:spcBef>
            </a:pPr>
            <a:endParaRPr lang="ar-EG" sz="1926" u="none" strike="noStrike">
              <a:solidFill>
                <a:srgbClr val="000000"/>
              </a:solidFill>
              <a:latin typeface="Almarai Bold"/>
              <a:ea typeface="Almarai Bold"/>
              <a:cs typeface="Almarai Bold"/>
              <a:sym typeface="Almarai Bold"/>
              <a:rtl/>
            </a:endParaRPr>
          </a:p>
          <a:p>
            <a:pPr marL="0" lvl="1" indent="0" algn="ctr" rtl="1">
              <a:lnSpc>
                <a:spcPts val="2465"/>
              </a:lnSpc>
              <a:spcBef>
                <a:spcPct val="0"/>
              </a:spcBef>
            </a:pPr>
            <a:r>
              <a:rPr lang="ar-EG" sz="1926" u="none" strike="noStrike">
                <a:solidFill>
                  <a:srgbClr val="000000"/>
                </a:solidFill>
                <a:latin typeface="Almarai Bold"/>
                <a:ea typeface="Almarai Bold"/>
                <a:cs typeface="Almarai Bold"/>
                <a:sym typeface="Almarai Bold"/>
                <a:rtl/>
              </a:rPr>
              <a:t>مرحلة </a:t>
            </a:r>
          </a:p>
          <a:p>
            <a:pPr marL="0" lvl="1" indent="0" algn="ctr" rtl="1">
              <a:lnSpc>
                <a:spcPts val="2465"/>
              </a:lnSpc>
              <a:spcBef>
                <a:spcPct val="0"/>
              </a:spcBef>
            </a:pPr>
            <a:r>
              <a:rPr lang="ar-EG" sz="1926" u="none" strike="noStrike">
                <a:solidFill>
                  <a:srgbClr val="000000"/>
                </a:solidFill>
                <a:latin typeface="Almarai Bold"/>
                <a:ea typeface="Almarai Bold"/>
                <a:cs typeface="Almarai Bold"/>
                <a:sym typeface="Almarai Bold"/>
                <a:rtl/>
              </a:rPr>
              <a:t>التحسين</a:t>
            </a:r>
          </a:p>
        </p:txBody>
      </p:sp>
      <p:sp>
        <p:nvSpPr>
          <p:cNvPr id="53" name="TextBox 53"/>
          <p:cNvSpPr txBox="1"/>
          <p:nvPr/>
        </p:nvSpPr>
        <p:spPr>
          <a:xfrm>
            <a:off x="2660713" y="6052150"/>
            <a:ext cx="1104961" cy="1208945"/>
          </a:xfrm>
          <a:prstGeom prst="rect">
            <a:avLst/>
          </a:prstGeom>
        </p:spPr>
        <p:txBody>
          <a:bodyPr lIns="0" tIns="0" rIns="0" bIns="0" rtlCol="0" anchor="t">
            <a:spAutoFit/>
          </a:bodyPr>
          <a:lstStyle/>
          <a:p>
            <a:pPr algn="ctr" rtl="1">
              <a:lnSpc>
                <a:spcPts val="3262"/>
              </a:lnSpc>
            </a:pPr>
            <a:r>
              <a:rPr lang="ar-EG" sz="2026">
                <a:solidFill>
                  <a:srgbClr val="000000"/>
                </a:solidFill>
                <a:latin typeface="Almarai Bold"/>
                <a:ea typeface="Almarai Bold"/>
                <a:cs typeface="Almarai Bold"/>
                <a:sym typeface="Almarai Bold"/>
                <a:rtl/>
              </a:rPr>
              <a:t>مرحلة تعريف</a:t>
            </a:r>
          </a:p>
          <a:p>
            <a:pPr algn="ctr" rtl="1">
              <a:lnSpc>
                <a:spcPts val="3262"/>
              </a:lnSpc>
            </a:pPr>
            <a:r>
              <a:rPr lang="ar-EG" sz="2026">
                <a:solidFill>
                  <a:srgbClr val="000000"/>
                </a:solidFill>
                <a:latin typeface="Almarai Bold"/>
                <a:ea typeface="Almarai Bold"/>
                <a:cs typeface="Almarai Bold"/>
                <a:sym typeface="Almarai Bold"/>
                <a:rtl/>
              </a:rPr>
              <a:t>المفهوم</a:t>
            </a:r>
          </a:p>
        </p:txBody>
      </p:sp>
      <p:sp>
        <p:nvSpPr>
          <p:cNvPr id="54" name="TextBox 54"/>
          <p:cNvSpPr txBox="1"/>
          <p:nvPr/>
        </p:nvSpPr>
        <p:spPr>
          <a:xfrm>
            <a:off x="1215568" y="5630455"/>
            <a:ext cx="1104961" cy="1875905"/>
          </a:xfrm>
          <a:prstGeom prst="rect">
            <a:avLst/>
          </a:prstGeom>
        </p:spPr>
        <p:txBody>
          <a:bodyPr lIns="0" tIns="0" rIns="0" bIns="0" rtlCol="0" anchor="t">
            <a:spAutoFit/>
          </a:bodyPr>
          <a:lstStyle/>
          <a:p>
            <a:pPr algn="ctr" rtl="1">
              <a:lnSpc>
                <a:spcPts val="2465"/>
              </a:lnSpc>
            </a:pPr>
            <a:r>
              <a:rPr lang="ar-EG" sz="1926">
                <a:solidFill>
                  <a:srgbClr val="000000"/>
                </a:solidFill>
                <a:latin typeface="Almarai Bold"/>
                <a:ea typeface="Almarai Bold"/>
                <a:cs typeface="Almarai Bold"/>
                <a:sym typeface="Almarai Bold"/>
                <a:rtl/>
              </a:rPr>
              <a:t>تحديد الفرصة</a:t>
            </a:r>
          </a:p>
          <a:p>
            <a:pPr algn="ctr" rtl="1">
              <a:lnSpc>
                <a:spcPts val="2465"/>
              </a:lnSpc>
            </a:pPr>
            <a:endParaRPr lang="ar-EG" sz="1926">
              <a:solidFill>
                <a:srgbClr val="000000"/>
              </a:solidFill>
              <a:latin typeface="Almarai Bold"/>
              <a:ea typeface="Almarai Bold"/>
              <a:cs typeface="Almarai Bold"/>
              <a:sym typeface="Almarai Bold"/>
              <a:rtl/>
            </a:endParaRPr>
          </a:p>
          <a:p>
            <a:pPr algn="ctr" rtl="1">
              <a:lnSpc>
                <a:spcPts val="2465"/>
              </a:lnSpc>
            </a:pPr>
            <a:r>
              <a:rPr lang="ar-EG" sz="1926">
                <a:solidFill>
                  <a:srgbClr val="000000"/>
                </a:solidFill>
                <a:latin typeface="Almarai Bold"/>
                <a:ea typeface="Almarai Bold"/>
                <a:cs typeface="Almarai Bold"/>
                <a:sym typeface="Almarai Bold"/>
                <a:rtl/>
              </a:rPr>
              <a:t>مرحلة توليد </a:t>
            </a:r>
          </a:p>
          <a:p>
            <a:pPr algn="ctr" rtl="1">
              <a:lnSpc>
                <a:spcPts val="2465"/>
              </a:lnSpc>
            </a:pPr>
            <a:r>
              <a:rPr lang="ar-EG" sz="1926">
                <a:solidFill>
                  <a:srgbClr val="000000"/>
                </a:solidFill>
                <a:latin typeface="Almarai Bold"/>
                <a:ea typeface="Almarai Bold"/>
                <a:cs typeface="Almarai Bold"/>
                <a:sym typeface="Almarai Bold"/>
                <a:rtl/>
              </a:rPr>
              <a:t>الفكرة</a:t>
            </a:r>
          </a:p>
        </p:txBody>
      </p:sp>
      <p:sp>
        <p:nvSpPr>
          <p:cNvPr id="55" name="TextBox 55"/>
          <p:cNvSpPr txBox="1"/>
          <p:nvPr/>
        </p:nvSpPr>
        <p:spPr>
          <a:xfrm>
            <a:off x="11187083" y="824956"/>
            <a:ext cx="5030513" cy="1087557"/>
          </a:xfrm>
          <a:prstGeom prst="rect">
            <a:avLst/>
          </a:prstGeom>
        </p:spPr>
        <p:txBody>
          <a:bodyPr lIns="0" tIns="0" rIns="0" bIns="0" rtlCol="0" anchor="t">
            <a:spAutoFit/>
          </a:bodyPr>
          <a:lstStyle/>
          <a:p>
            <a:pPr algn="r" rtl="1">
              <a:lnSpc>
                <a:spcPts val="4170"/>
              </a:lnSpc>
            </a:pPr>
            <a:r>
              <a:rPr lang="ar-EG" sz="3861">
                <a:solidFill>
                  <a:srgbClr val="156082"/>
                </a:solidFill>
                <a:latin typeface="Almarai Bold"/>
                <a:ea typeface="Almarai Bold"/>
                <a:cs typeface="Almarai Bold"/>
                <a:sym typeface="Almarai Bold"/>
                <a:rtl/>
              </a:rPr>
              <a:t>نموذج فوجل ® </a:t>
            </a:r>
            <a:r>
              <a:rPr lang="en-US" sz="3861">
                <a:solidFill>
                  <a:srgbClr val="156082"/>
                </a:solidFill>
                <a:latin typeface="Almarai Bold"/>
                <a:ea typeface="Almarai Bold"/>
                <a:cs typeface="Almarai Bold"/>
                <a:sym typeface="Almarai Bold"/>
              </a:rPr>
              <a:t>FuGle</a:t>
            </a:r>
            <a:r>
              <a:rPr lang="ar-EG" sz="3861">
                <a:solidFill>
                  <a:srgbClr val="156082"/>
                </a:solidFill>
                <a:latin typeface="Almarai Bold"/>
                <a:ea typeface="Almarai Bold"/>
                <a:cs typeface="Almarai Bold"/>
                <a:sym typeface="Almarai Bold"/>
                <a:rtl/>
              </a:rPr>
              <a:t>   للابتكار</a:t>
            </a:r>
          </a:p>
        </p:txBody>
      </p:sp>
      <p:sp>
        <p:nvSpPr>
          <p:cNvPr id="56" name="TextBox 56"/>
          <p:cNvSpPr txBox="1"/>
          <p:nvPr/>
        </p:nvSpPr>
        <p:spPr>
          <a:xfrm>
            <a:off x="4991616" y="7841435"/>
            <a:ext cx="1640365" cy="371633"/>
          </a:xfrm>
          <a:prstGeom prst="rect">
            <a:avLst/>
          </a:prstGeom>
        </p:spPr>
        <p:txBody>
          <a:bodyPr lIns="0" tIns="0" rIns="0" bIns="0" rtlCol="0" anchor="t">
            <a:spAutoFit/>
          </a:bodyPr>
          <a:lstStyle/>
          <a:p>
            <a:pPr algn="ctr" rtl="1">
              <a:lnSpc>
                <a:spcPts val="2940"/>
              </a:lnSpc>
            </a:pPr>
            <a:r>
              <a:rPr lang="ar-EG" sz="1826">
                <a:solidFill>
                  <a:srgbClr val="000000"/>
                </a:solidFill>
                <a:latin typeface="Almarai Bold"/>
                <a:ea typeface="Almarai Bold"/>
                <a:cs typeface="Almarai Bold"/>
                <a:sym typeface="Almarai Bold"/>
                <a:rtl/>
              </a:rPr>
              <a:t>البيئة الداخلية</a:t>
            </a:r>
          </a:p>
        </p:txBody>
      </p:sp>
      <p:sp>
        <p:nvSpPr>
          <p:cNvPr id="57" name="TextBox 57"/>
          <p:cNvSpPr txBox="1"/>
          <p:nvPr/>
        </p:nvSpPr>
        <p:spPr>
          <a:xfrm>
            <a:off x="4991616" y="8765519"/>
            <a:ext cx="1640365" cy="371633"/>
          </a:xfrm>
          <a:prstGeom prst="rect">
            <a:avLst/>
          </a:prstGeom>
        </p:spPr>
        <p:txBody>
          <a:bodyPr lIns="0" tIns="0" rIns="0" bIns="0" rtlCol="0" anchor="t">
            <a:spAutoFit/>
          </a:bodyPr>
          <a:lstStyle/>
          <a:p>
            <a:pPr algn="ctr" rtl="1">
              <a:lnSpc>
                <a:spcPts val="2940"/>
              </a:lnSpc>
            </a:pPr>
            <a:r>
              <a:rPr lang="ar-EG" sz="1826">
                <a:solidFill>
                  <a:srgbClr val="000000"/>
                </a:solidFill>
                <a:latin typeface="Almarai Bold"/>
                <a:ea typeface="Almarai Bold"/>
                <a:cs typeface="Almarai Bold"/>
                <a:sym typeface="Almarai Bold"/>
                <a:rtl/>
              </a:rPr>
              <a:t>البيئة الخارجية</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DAFBFF">
                <a:alpha val="100000"/>
              </a:srgbClr>
            </a:gs>
            <a:gs pos="100000">
              <a:srgbClr val="A6C1F6">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1506252" y="2618766"/>
            <a:ext cx="15275496" cy="1854824"/>
            <a:chOff x="0" y="0"/>
            <a:chExt cx="4023176" cy="488513"/>
          </a:xfrm>
        </p:grpSpPr>
        <p:sp>
          <p:nvSpPr>
            <p:cNvPr id="3" name="Freeform 3"/>
            <p:cNvSpPr/>
            <p:nvPr/>
          </p:nvSpPr>
          <p:spPr>
            <a:xfrm>
              <a:off x="0" y="0"/>
              <a:ext cx="4023176" cy="488513"/>
            </a:xfrm>
            <a:custGeom>
              <a:avLst/>
              <a:gdLst/>
              <a:ahLst/>
              <a:cxnLst/>
              <a:rect l="l" t="t" r="r" b="b"/>
              <a:pathLst>
                <a:path w="4023176" h="488513">
                  <a:moveTo>
                    <a:pt x="6589" y="0"/>
                  </a:moveTo>
                  <a:lnTo>
                    <a:pt x="4016587" y="0"/>
                  </a:lnTo>
                  <a:cubicBezTo>
                    <a:pt x="4020226" y="0"/>
                    <a:pt x="4023176" y="2950"/>
                    <a:pt x="4023176" y="6589"/>
                  </a:cubicBezTo>
                  <a:lnTo>
                    <a:pt x="4023176" y="481925"/>
                  </a:lnTo>
                  <a:cubicBezTo>
                    <a:pt x="4023176" y="483672"/>
                    <a:pt x="4022482" y="485348"/>
                    <a:pt x="4021246" y="486584"/>
                  </a:cubicBezTo>
                  <a:cubicBezTo>
                    <a:pt x="4020011" y="487819"/>
                    <a:pt x="4018335" y="488513"/>
                    <a:pt x="4016587" y="488513"/>
                  </a:cubicBezTo>
                  <a:lnTo>
                    <a:pt x="6589" y="488513"/>
                  </a:lnTo>
                  <a:cubicBezTo>
                    <a:pt x="2950" y="488513"/>
                    <a:pt x="0" y="485563"/>
                    <a:pt x="0" y="481925"/>
                  </a:cubicBezTo>
                  <a:lnTo>
                    <a:pt x="0" y="6589"/>
                  </a:lnTo>
                  <a:cubicBezTo>
                    <a:pt x="0" y="4841"/>
                    <a:pt x="694" y="3165"/>
                    <a:pt x="1930" y="1930"/>
                  </a:cubicBezTo>
                  <a:cubicBezTo>
                    <a:pt x="3165" y="694"/>
                    <a:pt x="4841" y="0"/>
                    <a:pt x="6589" y="0"/>
                  </a:cubicBezTo>
                  <a:close/>
                </a:path>
              </a:pathLst>
            </a:custGeom>
            <a:solidFill>
              <a:srgbClr val="E7EAED"/>
            </a:solidFill>
            <a:ln w="19050" cap="sq">
              <a:solidFill>
                <a:srgbClr val="0F9ED5"/>
              </a:solidFill>
              <a:prstDash val="lgDash"/>
              <a:miter/>
            </a:ln>
          </p:spPr>
          <p:txBody>
            <a:bodyPr/>
            <a:lstStyle/>
            <a:p>
              <a:endParaRPr lang="en-US"/>
            </a:p>
          </p:txBody>
        </p:sp>
        <p:sp>
          <p:nvSpPr>
            <p:cNvPr id="4" name="TextBox 4"/>
            <p:cNvSpPr txBox="1"/>
            <p:nvPr/>
          </p:nvSpPr>
          <p:spPr>
            <a:xfrm>
              <a:off x="0" y="-9525"/>
              <a:ext cx="4023176" cy="498038"/>
            </a:xfrm>
            <a:prstGeom prst="rect">
              <a:avLst/>
            </a:prstGeom>
          </p:spPr>
          <p:txBody>
            <a:bodyPr lIns="50800" tIns="50800" rIns="50800" bIns="50800" rtlCol="0" anchor="ctr"/>
            <a:lstStyle/>
            <a:p>
              <a:pPr algn="ctr">
                <a:lnSpc>
                  <a:spcPts val="2160"/>
                </a:lnSpc>
              </a:pPr>
              <a:endParaRPr/>
            </a:p>
          </p:txBody>
        </p:sp>
      </p:grpSp>
      <p:sp>
        <p:nvSpPr>
          <p:cNvPr id="5" name="Freeform 5"/>
          <p:cNvSpPr/>
          <p:nvPr/>
        </p:nvSpPr>
        <p:spPr>
          <a:xfrm>
            <a:off x="16487872" y="2304392"/>
            <a:ext cx="451388" cy="628748"/>
          </a:xfrm>
          <a:custGeom>
            <a:avLst/>
            <a:gdLst/>
            <a:ahLst/>
            <a:cxnLst/>
            <a:rect l="l" t="t" r="r" b="b"/>
            <a:pathLst>
              <a:path w="451388" h="628748">
                <a:moveTo>
                  <a:pt x="0" y="0"/>
                </a:moveTo>
                <a:lnTo>
                  <a:pt x="451388" y="0"/>
                </a:lnTo>
                <a:lnTo>
                  <a:pt x="451388" y="628747"/>
                </a:lnTo>
                <a:lnTo>
                  <a:pt x="0" y="628747"/>
                </a:lnTo>
                <a:lnTo>
                  <a:pt x="0" y="0"/>
                </a:lnTo>
                <a:close/>
              </a:path>
            </a:pathLst>
          </a:custGeom>
          <a:blipFill>
            <a:blip r:embed="rId2"/>
            <a:stretch>
              <a:fillRect/>
            </a:stretch>
          </a:blipFill>
        </p:spPr>
        <p:txBody>
          <a:bodyPr/>
          <a:lstStyle/>
          <a:p>
            <a:endParaRPr lang="en-US"/>
          </a:p>
        </p:txBody>
      </p:sp>
      <p:grpSp>
        <p:nvGrpSpPr>
          <p:cNvPr id="6" name="Group 6"/>
          <p:cNvGrpSpPr/>
          <p:nvPr/>
        </p:nvGrpSpPr>
        <p:grpSpPr>
          <a:xfrm>
            <a:off x="4858811" y="5511685"/>
            <a:ext cx="11873804" cy="2577742"/>
            <a:chOff x="0" y="0"/>
            <a:chExt cx="3127257" cy="678912"/>
          </a:xfrm>
        </p:grpSpPr>
        <p:sp>
          <p:nvSpPr>
            <p:cNvPr id="7" name="Freeform 7"/>
            <p:cNvSpPr/>
            <p:nvPr/>
          </p:nvSpPr>
          <p:spPr>
            <a:xfrm>
              <a:off x="0" y="0"/>
              <a:ext cx="3127257" cy="678912"/>
            </a:xfrm>
            <a:custGeom>
              <a:avLst/>
              <a:gdLst/>
              <a:ahLst/>
              <a:cxnLst/>
              <a:rect l="l" t="t" r="r" b="b"/>
              <a:pathLst>
                <a:path w="3127257" h="678912">
                  <a:moveTo>
                    <a:pt x="0" y="0"/>
                  </a:moveTo>
                  <a:lnTo>
                    <a:pt x="3127257" y="0"/>
                  </a:lnTo>
                  <a:lnTo>
                    <a:pt x="3127257" y="678912"/>
                  </a:lnTo>
                  <a:lnTo>
                    <a:pt x="0" y="678912"/>
                  </a:lnTo>
                  <a:close/>
                </a:path>
              </a:pathLst>
            </a:custGeom>
            <a:solidFill>
              <a:srgbClr val="FFF197"/>
            </a:solidFill>
          </p:spPr>
          <p:txBody>
            <a:bodyPr/>
            <a:lstStyle/>
            <a:p>
              <a:endParaRPr lang="en-US"/>
            </a:p>
          </p:txBody>
        </p:sp>
        <p:sp>
          <p:nvSpPr>
            <p:cNvPr id="8" name="TextBox 8"/>
            <p:cNvSpPr txBox="1"/>
            <p:nvPr/>
          </p:nvSpPr>
          <p:spPr>
            <a:xfrm>
              <a:off x="0" y="0"/>
              <a:ext cx="3127257" cy="678912"/>
            </a:xfrm>
            <a:prstGeom prst="rect">
              <a:avLst/>
            </a:prstGeom>
          </p:spPr>
          <p:txBody>
            <a:bodyPr lIns="50800" tIns="50800" rIns="50800" bIns="50800" rtlCol="0" anchor="ctr"/>
            <a:lstStyle/>
            <a:p>
              <a:pPr algn="ctr">
                <a:lnSpc>
                  <a:spcPts val="2160"/>
                </a:lnSpc>
              </a:pPr>
              <a:endParaRPr/>
            </a:p>
          </p:txBody>
        </p:sp>
      </p:grpSp>
      <p:sp>
        <p:nvSpPr>
          <p:cNvPr id="9" name="TextBox 9"/>
          <p:cNvSpPr txBox="1"/>
          <p:nvPr/>
        </p:nvSpPr>
        <p:spPr>
          <a:xfrm>
            <a:off x="5088368" y="5445648"/>
            <a:ext cx="11228644" cy="2344167"/>
          </a:xfrm>
          <a:prstGeom prst="rect">
            <a:avLst/>
          </a:prstGeom>
        </p:spPr>
        <p:txBody>
          <a:bodyPr lIns="0" tIns="0" rIns="0" bIns="0" rtlCol="0" anchor="t">
            <a:spAutoFit/>
          </a:bodyPr>
          <a:lstStyle/>
          <a:p>
            <a:pPr algn="r" rtl="1">
              <a:lnSpc>
                <a:spcPts val="6321"/>
              </a:lnSpc>
            </a:pPr>
            <a:r>
              <a:rPr lang="en-US" sz="2899">
                <a:solidFill>
                  <a:srgbClr val="000000"/>
                </a:solidFill>
                <a:latin typeface="Almarai Bold"/>
                <a:ea typeface="Almarai Bold"/>
                <a:cs typeface="Almarai Bold"/>
                <a:sym typeface="Almarai Bold"/>
              </a:rPr>
              <a:t>1</a:t>
            </a:r>
            <a:r>
              <a:rPr lang="ar-EG" sz="2899">
                <a:solidFill>
                  <a:srgbClr val="000000"/>
                </a:solidFill>
                <a:latin typeface="Almarai Bold"/>
                <a:ea typeface="Almarai Bold"/>
                <a:cs typeface="Almarai Bold"/>
                <a:sym typeface="Almarai Bold"/>
                <a:rtl/>
              </a:rPr>
              <a:t>-	نموذج (</a:t>
            </a:r>
            <a:r>
              <a:rPr lang="en-US" sz="2899">
                <a:solidFill>
                  <a:srgbClr val="000000"/>
                </a:solidFill>
                <a:latin typeface="Almarai Bold"/>
                <a:ea typeface="Almarai Bold"/>
                <a:cs typeface="Almarai Bold"/>
                <a:sym typeface="Almarai Bold"/>
              </a:rPr>
              <a:t>A-U</a:t>
            </a:r>
            <a:r>
              <a:rPr lang="ar-EG" sz="2899">
                <a:solidFill>
                  <a:srgbClr val="000000"/>
                </a:solidFill>
                <a:latin typeface="Almarai Bold"/>
                <a:ea typeface="Almarai Bold"/>
                <a:cs typeface="Almarai Bold"/>
                <a:sym typeface="Almarai Bold"/>
                <a:rtl/>
              </a:rPr>
              <a:t>)،  أبيرناثي وأوتيرباك </a:t>
            </a:r>
            <a:r>
              <a:rPr lang="en-US" sz="2899">
                <a:solidFill>
                  <a:srgbClr val="000000"/>
                </a:solidFill>
                <a:latin typeface="Almarai Bold"/>
                <a:ea typeface="Almarai Bold"/>
                <a:cs typeface="Almarai Bold"/>
                <a:sym typeface="Almarai Bold"/>
              </a:rPr>
              <a:t>Abernathy and Utterback (1978)</a:t>
            </a:r>
          </a:p>
          <a:p>
            <a:pPr algn="r" rtl="1">
              <a:lnSpc>
                <a:spcPts val="6321"/>
              </a:lnSpc>
            </a:pPr>
            <a:r>
              <a:rPr lang="en-US" sz="2899">
                <a:solidFill>
                  <a:srgbClr val="000000"/>
                </a:solidFill>
                <a:latin typeface="Almarai Bold"/>
                <a:ea typeface="Almarai Bold"/>
                <a:cs typeface="Almarai Bold"/>
                <a:sym typeface="Almarai Bold"/>
              </a:rPr>
              <a:t>2</a:t>
            </a:r>
            <a:r>
              <a:rPr lang="ar-EG" sz="2899">
                <a:solidFill>
                  <a:srgbClr val="000000"/>
                </a:solidFill>
                <a:latin typeface="Almarai Bold"/>
                <a:ea typeface="Almarai Bold"/>
                <a:cs typeface="Almarai Bold"/>
                <a:sym typeface="Almarai Bold"/>
                <a:rtl/>
              </a:rPr>
              <a:t>-	منحنى الأداء        (</a:t>
            </a:r>
            <a:r>
              <a:rPr lang="en-US" sz="2899">
                <a:solidFill>
                  <a:srgbClr val="000000"/>
                </a:solidFill>
                <a:latin typeface="Almarai Bold"/>
                <a:ea typeface="Almarai Bold"/>
                <a:cs typeface="Almarai Bold"/>
                <a:sym typeface="Almarai Bold"/>
              </a:rPr>
              <a:t>The performance S-curve</a:t>
            </a:r>
            <a:r>
              <a:rPr lang="ar-EG" sz="2899">
                <a:solidFill>
                  <a:srgbClr val="000000"/>
                </a:solidFill>
                <a:latin typeface="Almarai Bold"/>
                <a:ea typeface="Almarai Bold"/>
                <a:cs typeface="Almarai Bold"/>
                <a:sym typeface="Almarai Bold"/>
                <a:rtl/>
              </a:rPr>
              <a:t>)</a:t>
            </a:r>
          </a:p>
          <a:p>
            <a:pPr algn="r" rtl="1">
              <a:lnSpc>
                <a:spcPts val="6321"/>
              </a:lnSpc>
            </a:pPr>
            <a:r>
              <a:rPr lang="en-US" sz="2899">
                <a:solidFill>
                  <a:srgbClr val="000000"/>
                </a:solidFill>
                <a:latin typeface="Almarai Bold"/>
                <a:ea typeface="Almarai Bold"/>
                <a:cs typeface="Almarai Bold"/>
                <a:sym typeface="Almarai Bold"/>
              </a:rPr>
              <a:t>3</a:t>
            </a:r>
            <a:r>
              <a:rPr lang="ar-EG" sz="2899">
                <a:solidFill>
                  <a:srgbClr val="000000"/>
                </a:solidFill>
                <a:latin typeface="Almarai Bold"/>
                <a:ea typeface="Almarai Bold"/>
                <a:cs typeface="Almarai Bold"/>
                <a:sym typeface="Almarai Bold"/>
                <a:rtl/>
              </a:rPr>
              <a:t>-	انتشار الابتكار (</a:t>
            </a:r>
            <a:r>
              <a:rPr lang="en-US" sz="2899">
                <a:solidFill>
                  <a:srgbClr val="000000"/>
                </a:solidFill>
                <a:latin typeface="Almarai Bold"/>
                <a:ea typeface="Almarai Bold"/>
                <a:cs typeface="Almarai Bold"/>
                <a:sym typeface="Almarai Bold"/>
              </a:rPr>
              <a:t>Diffusion of Innovation</a:t>
            </a:r>
            <a:r>
              <a:rPr lang="ar-EG" sz="2899">
                <a:solidFill>
                  <a:srgbClr val="000000"/>
                </a:solidFill>
                <a:latin typeface="Almarai Bold"/>
                <a:ea typeface="Almarai Bold"/>
                <a:cs typeface="Almarai Bold"/>
                <a:sym typeface="Almarai Bold"/>
                <a:rtl/>
              </a:rPr>
              <a:t>)</a:t>
            </a:r>
          </a:p>
        </p:txBody>
      </p:sp>
      <p:sp>
        <p:nvSpPr>
          <p:cNvPr id="10" name="Freeform 10"/>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3235609" y="6572402"/>
            <a:ext cx="250194" cy="319737"/>
          </a:xfrm>
          <a:custGeom>
            <a:avLst/>
            <a:gdLst/>
            <a:ahLst/>
            <a:cxnLst/>
            <a:rect l="l" t="t" r="r" b="b"/>
            <a:pathLst>
              <a:path w="250194" h="319737">
                <a:moveTo>
                  <a:pt x="0" y="0"/>
                </a:moveTo>
                <a:lnTo>
                  <a:pt x="250195" y="0"/>
                </a:lnTo>
                <a:lnTo>
                  <a:pt x="250195" y="319737"/>
                </a:lnTo>
                <a:lnTo>
                  <a:pt x="0" y="3197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600"/>
          </a:p>
        </p:txBody>
      </p:sp>
      <p:sp>
        <p:nvSpPr>
          <p:cNvPr id="12" name="TextBox 12"/>
          <p:cNvSpPr txBox="1"/>
          <p:nvPr/>
        </p:nvSpPr>
        <p:spPr>
          <a:xfrm>
            <a:off x="1829859" y="2904564"/>
            <a:ext cx="14674002" cy="1314221"/>
          </a:xfrm>
          <a:prstGeom prst="rect">
            <a:avLst/>
          </a:prstGeom>
        </p:spPr>
        <p:txBody>
          <a:bodyPr lIns="0" tIns="0" rIns="0" bIns="0" rtlCol="0" anchor="t">
            <a:spAutoFit/>
          </a:bodyPr>
          <a:lstStyle/>
          <a:p>
            <a:pPr algn="just" rtl="1">
              <a:lnSpc>
                <a:spcPts val="3466"/>
              </a:lnSpc>
            </a:pPr>
            <a:r>
              <a:rPr lang="ar-EG" sz="2700">
                <a:solidFill>
                  <a:srgbClr val="000000"/>
                </a:solidFill>
                <a:latin typeface="Almarai Bold"/>
                <a:ea typeface="Almarai Bold"/>
                <a:cs typeface="Almarai Bold"/>
                <a:sym typeface="Almarai Bold"/>
                <a:rtl/>
              </a:rPr>
              <a:t>دورة حياة الابتكار تعني مجموعة من الظواهر المترابطة، والعمليات، والأعمال التي تشكل دائرة كاملة من التطور على مدى فترة زمنية. وهي فترة زمنية محددة يكون للابتكار خلالها قوة حياة نشطة يجلب المنتج خلالها ربحًا أو فائدة حقيقية للمنشأة. </a:t>
            </a:r>
          </a:p>
        </p:txBody>
      </p:sp>
      <p:sp>
        <p:nvSpPr>
          <p:cNvPr id="13" name="TextBox 13"/>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14" name="TextBox 14"/>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14</a:t>
            </a:r>
          </a:p>
        </p:txBody>
      </p:sp>
      <p:sp>
        <p:nvSpPr>
          <p:cNvPr id="15" name="TextBox 15"/>
          <p:cNvSpPr txBox="1"/>
          <p:nvPr/>
        </p:nvSpPr>
        <p:spPr>
          <a:xfrm>
            <a:off x="4663107" y="4558806"/>
            <a:ext cx="12050459" cy="724917"/>
          </a:xfrm>
          <a:prstGeom prst="rect">
            <a:avLst/>
          </a:prstGeom>
        </p:spPr>
        <p:txBody>
          <a:bodyPr lIns="0" tIns="0" rIns="0" bIns="0" rtlCol="0" anchor="t">
            <a:spAutoFit/>
          </a:bodyPr>
          <a:lstStyle/>
          <a:p>
            <a:pPr algn="r" rtl="1">
              <a:lnSpc>
                <a:spcPts val="6321"/>
              </a:lnSpc>
            </a:pPr>
            <a:r>
              <a:rPr lang="ar-EG" sz="2899">
                <a:solidFill>
                  <a:srgbClr val="000000"/>
                </a:solidFill>
                <a:latin typeface="Almarai Bold"/>
                <a:ea typeface="Almarai Bold"/>
                <a:cs typeface="Almarai Bold"/>
                <a:sym typeface="Almarai Bold"/>
                <a:rtl/>
              </a:rPr>
              <a:t>أبرز هذه النماذج لدورة حياة الابتكار وأكثرها شيوعًا وهي ما يلي:</a:t>
            </a:r>
          </a:p>
        </p:txBody>
      </p:sp>
      <p:sp>
        <p:nvSpPr>
          <p:cNvPr id="16" name="TextBox 16"/>
          <p:cNvSpPr txBox="1"/>
          <p:nvPr/>
        </p:nvSpPr>
        <p:spPr>
          <a:xfrm>
            <a:off x="10688336" y="688138"/>
            <a:ext cx="5094547" cy="1176926"/>
          </a:xfrm>
          <a:prstGeom prst="rect">
            <a:avLst/>
          </a:prstGeom>
        </p:spPr>
        <p:txBody>
          <a:bodyPr lIns="0" tIns="0" rIns="0" bIns="0" rtlCol="0" anchor="t">
            <a:spAutoFit/>
          </a:bodyPr>
          <a:lstStyle/>
          <a:p>
            <a:pPr algn="r" rtl="1">
              <a:lnSpc>
                <a:spcPts val="4556"/>
              </a:lnSpc>
            </a:pPr>
            <a:r>
              <a:rPr lang="ar-EG" sz="3548" spc="-16">
                <a:solidFill>
                  <a:srgbClr val="156082"/>
                </a:solidFill>
                <a:latin typeface="Almarai Bold"/>
                <a:ea typeface="Almarai Bold"/>
                <a:cs typeface="Almarai Bold"/>
                <a:sym typeface="Almarai Bold"/>
                <a:rtl/>
              </a:rPr>
              <a:t>دورة حياة الابتكار </a:t>
            </a:r>
            <a:r>
              <a:rPr lang="en-US" sz="3548" spc="-16">
                <a:solidFill>
                  <a:srgbClr val="156082"/>
                </a:solidFill>
                <a:latin typeface="Almarai Bold"/>
                <a:ea typeface="Almarai Bold"/>
                <a:cs typeface="Almarai Bold"/>
                <a:sym typeface="Almarai Bold"/>
              </a:rPr>
              <a:t>Innovation lifecycle</a:t>
            </a:r>
            <a:r>
              <a:rPr lang="ar-EG" sz="3548" spc="-16">
                <a:solidFill>
                  <a:srgbClr val="156082"/>
                </a:solidFill>
                <a:latin typeface="Almarai Bold"/>
                <a:ea typeface="Almarai Bold"/>
                <a:cs typeface="Almarai Bold"/>
                <a:sym typeface="Almarai Bold"/>
                <a:rtl/>
              </a:rPr>
              <a:t> </a:t>
            </a:r>
          </a:p>
        </p:txBody>
      </p:sp>
      <p:sp>
        <p:nvSpPr>
          <p:cNvPr id="17" name="Freeform 17"/>
          <p:cNvSpPr/>
          <p:nvPr/>
        </p:nvSpPr>
        <p:spPr>
          <a:xfrm>
            <a:off x="-371139" y="-639937"/>
            <a:ext cx="2197523" cy="2949696"/>
          </a:xfrm>
          <a:custGeom>
            <a:avLst/>
            <a:gdLst/>
            <a:ahLst/>
            <a:cxnLst/>
            <a:rect l="l" t="t" r="r" b="b"/>
            <a:pathLst>
              <a:path w="2197523" h="2949696">
                <a:moveTo>
                  <a:pt x="0" y="0"/>
                </a:moveTo>
                <a:lnTo>
                  <a:pt x="2197523" y="0"/>
                </a:lnTo>
                <a:lnTo>
                  <a:pt x="2197523" y="2949695"/>
                </a:lnTo>
                <a:lnTo>
                  <a:pt x="0" y="29496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Chart, line chart  Description automatically generated"/>
          <p:cNvSpPr/>
          <p:nvPr/>
        </p:nvSpPr>
        <p:spPr>
          <a:xfrm>
            <a:off x="2357361" y="2370225"/>
            <a:ext cx="13165655" cy="7105966"/>
          </a:xfrm>
          <a:custGeom>
            <a:avLst/>
            <a:gdLst/>
            <a:ahLst/>
            <a:cxnLst/>
            <a:rect l="l" t="t" r="r" b="b"/>
            <a:pathLst>
              <a:path w="13165655" h="7105966">
                <a:moveTo>
                  <a:pt x="0" y="0"/>
                </a:moveTo>
                <a:lnTo>
                  <a:pt x="13165655" y="0"/>
                </a:lnTo>
                <a:lnTo>
                  <a:pt x="13165655" y="7105966"/>
                </a:lnTo>
                <a:lnTo>
                  <a:pt x="0" y="7105966"/>
                </a:lnTo>
                <a:lnTo>
                  <a:pt x="0" y="0"/>
                </a:lnTo>
                <a:close/>
              </a:path>
            </a:pathLst>
          </a:custGeom>
          <a:blipFill>
            <a:blip r:embed="rId2"/>
            <a:stretch>
              <a:fillRect b="-74"/>
            </a:stretch>
          </a:blipFill>
        </p:spPr>
        <p:txBody>
          <a:bodyPr/>
          <a:lstStyle/>
          <a:p>
            <a:endParaRPr lang="en-US"/>
          </a:p>
        </p:txBody>
      </p:sp>
      <p:grpSp>
        <p:nvGrpSpPr>
          <p:cNvPr id="3" name="Group 3"/>
          <p:cNvGrpSpPr/>
          <p:nvPr/>
        </p:nvGrpSpPr>
        <p:grpSpPr>
          <a:xfrm>
            <a:off x="5199725" y="2672842"/>
            <a:ext cx="2394291" cy="524632"/>
            <a:chOff x="0" y="0"/>
            <a:chExt cx="3192388" cy="699509"/>
          </a:xfrm>
        </p:grpSpPr>
        <p:sp>
          <p:nvSpPr>
            <p:cNvPr id="4" name="Freeform 4"/>
            <p:cNvSpPr/>
            <p:nvPr/>
          </p:nvSpPr>
          <p:spPr>
            <a:xfrm>
              <a:off x="0" y="0"/>
              <a:ext cx="3192351" cy="699443"/>
            </a:xfrm>
            <a:custGeom>
              <a:avLst/>
              <a:gdLst/>
              <a:ahLst/>
              <a:cxnLst/>
              <a:rect l="l" t="t" r="r" b="b"/>
              <a:pathLst>
                <a:path w="3192351" h="699443">
                  <a:moveTo>
                    <a:pt x="0" y="0"/>
                  </a:moveTo>
                  <a:lnTo>
                    <a:pt x="3192351" y="0"/>
                  </a:lnTo>
                  <a:lnTo>
                    <a:pt x="3192351" y="699443"/>
                  </a:lnTo>
                  <a:lnTo>
                    <a:pt x="0" y="699443"/>
                  </a:lnTo>
                  <a:close/>
                </a:path>
              </a:pathLst>
            </a:custGeom>
            <a:solidFill>
              <a:srgbClr val="FFFFFF"/>
            </a:solidFill>
          </p:spPr>
          <p:txBody>
            <a:bodyPr/>
            <a:lstStyle/>
            <a:p>
              <a:endParaRPr lang="en-US"/>
            </a:p>
          </p:txBody>
        </p:sp>
        <p:sp>
          <p:nvSpPr>
            <p:cNvPr id="5" name="TextBox 5"/>
            <p:cNvSpPr txBox="1"/>
            <p:nvPr/>
          </p:nvSpPr>
          <p:spPr>
            <a:xfrm>
              <a:off x="0" y="-85725"/>
              <a:ext cx="3192388" cy="785234"/>
            </a:xfrm>
            <a:prstGeom prst="rect">
              <a:avLst/>
            </a:prstGeom>
          </p:spPr>
          <p:txBody>
            <a:bodyPr lIns="50800" tIns="50800" rIns="50800" bIns="50800" rtlCol="0" anchor="ctr"/>
            <a:lstStyle/>
            <a:p>
              <a:pPr marL="0" lvl="1" indent="0" algn="ctr" rtl="1">
                <a:lnSpc>
                  <a:spcPts val="3262"/>
                </a:lnSpc>
                <a:spcBef>
                  <a:spcPct val="0"/>
                </a:spcBef>
              </a:pPr>
              <a:r>
                <a:rPr lang="ar-EG" sz="2026" u="none" strike="noStrike">
                  <a:solidFill>
                    <a:srgbClr val="000000"/>
                  </a:solidFill>
                  <a:latin typeface="Almarai Bold"/>
                  <a:ea typeface="Almarai Bold"/>
                  <a:cs typeface="Almarai Bold"/>
                  <a:sym typeface="Almarai Bold"/>
                  <a:rtl/>
                </a:rPr>
                <a:t>ابتكار المنتجات</a:t>
              </a:r>
            </a:p>
          </p:txBody>
        </p:sp>
      </p:grpSp>
      <p:grpSp>
        <p:nvGrpSpPr>
          <p:cNvPr id="6" name="Group 6"/>
          <p:cNvGrpSpPr/>
          <p:nvPr/>
        </p:nvGrpSpPr>
        <p:grpSpPr>
          <a:xfrm>
            <a:off x="9662988" y="3788688"/>
            <a:ext cx="2792048" cy="524632"/>
            <a:chOff x="0" y="0"/>
            <a:chExt cx="3722730" cy="699509"/>
          </a:xfrm>
        </p:grpSpPr>
        <p:sp>
          <p:nvSpPr>
            <p:cNvPr id="7" name="Freeform 7"/>
            <p:cNvSpPr/>
            <p:nvPr/>
          </p:nvSpPr>
          <p:spPr>
            <a:xfrm>
              <a:off x="0" y="0"/>
              <a:ext cx="3722667" cy="699540"/>
            </a:xfrm>
            <a:custGeom>
              <a:avLst/>
              <a:gdLst/>
              <a:ahLst/>
              <a:cxnLst/>
              <a:rect l="l" t="t" r="r" b="b"/>
              <a:pathLst>
                <a:path w="3722667" h="699540">
                  <a:moveTo>
                    <a:pt x="0" y="0"/>
                  </a:moveTo>
                  <a:lnTo>
                    <a:pt x="3722667" y="0"/>
                  </a:lnTo>
                  <a:lnTo>
                    <a:pt x="3722667" y="699540"/>
                  </a:lnTo>
                  <a:lnTo>
                    <a:pt x="0" y="699540"/>
                  </a:lnTo>
                  <a:close/>
                </a:path>
              </a:pathLst>
            </a:custGeom>
            <a:solidFill>
              <a:srgbClr val="FFFFFF"/>
            </a:solidFill>
          </p:spPr>
          <p:txBody>
            <a:bodyPr/>
            <a:lstStyle/>
            <a:p>
              <a:endParaRPr lang="en-US"/>
            </a:p>
          </p:txBody>
        </p:sp>
        <p:sp>
          <p:nvSpPr>
            <p:cNvPr id="8" name="TextBox 8"/>
            <p:cNvSpPr txBox="1"/>
            <p:nvPr/>
          </p:nvSpPr>
          <p:spPr>
            <a:xfrm>
              <a:off x="0" y="-85725"/>
              <a:ext cx="3722730" cy="785234"/>
            </a:xfrm>
            <a:prstGeom prst="rect">
              <a:avLst/>
            </a:prstGeom>
          </p:spPr>
          <p:txBody>
            <a:bodyPr lIns="50800" tIns="50800" rIns="50800" bIns="50800" rtlCol="0" anchor="ctr"/>
            <a:lstStyle/>
            <a:p>
              <a:pPr marL="0" lvl="1" indent="0" algn="ctr" rtl="1">
                <a:lnSpc>
                  <a:spcPts val="3262"/>
                </a:lnSpc>
                <a:spcBef>
                  <a:spcPct val="0"/>
                </a:spcBef>
              </a:pPr>
              <a:r>
                <a:rPr lang="ar-EG" sz="2026" u="none" strike="noStrike">
                  <a:solidFill>
                    <a:srgbClr val="000000"/>
                  </a:solidFill>
                  <a:latin typeface="Almarai Bold"/>
                  <a:ea typeface="Almarai Bold"/>
                  <a:cs typeface="Almarai Bold"/>
                  <a:sym typeface="Almarai Bold"/>
                  <a:rtl/>
                </a:rPr>
                <a:t>ابتكار العمليات الإنتاجية</a:t>
              </a:r>
            </a:p>
          </p:txBody>
        </p:sp>
      </p:grpSp>
      <p:grpSp>
        <p:nvGrpSpPr>
          <p:cNvPr id="9" name="Group 9"/>
          <p:cNvGrpSpPr/>
          <p:nvPr/>
        </p:nvGrpSpPr>
        <p:grpSpPr>
          <a:xfrm>
            <a:off x="7172281" y="7224280"/>
            <a:ext cx="3180572" cy="993275"/>
            <a:chOff x="0" y="0"/>
            <a:chExt cx="4240762" cy="1324366"/>
          </a:xfrm>
        </p:grpSpPr>
        <p:sp>
          <p:nvSpPr>
            <p:cNvPr id="10" name="Freeform 10"/>
            <p:cNvSpPr/>
            <p:nvPr/>
          </p:nvSpPr>
          <p:spPr>
            <a:xfrm>
              <a:off x="0" y="0"/>
              <a:ext cx="4240771" cy="1324356"/>
            </a:xfrm>
            <a:custGeom>
              <a:avLst/>
              <a:gdLst/>
              <a:ahLst/>
              <a:cxnLst/>
              <a:rect l="l" t="t" r="r" b="b"/>
              <a:pathLst>
                <a:path w="4240771" h="1324356">
                  <a:moveTo>
                    <a:pt x="0" y="0"/>
                  </a:moveTo>
                  <a:lnTo>
                    <a:pt x="4240771" y="0"/>
                  </a:lnTo>
                  <a:lnTo>
                    <a:pt x="4240771" y="1324356"/>
                  </a:lnTo>
                  <a:lnTo>
                    <a:pt x="0" y="1324356"/>
                  </a:lnTo>
                  <a:close/>
                </a:path>
              </a:pathLst>
            </a:custGeom>
            <a:solidFill>
              <a:srgbClr val="FFFFFF"/>
            </a:solidFill>
          </p:spPr>
          <p:txBody>
            <a:bodyPr/>
            <a:lstStyle/>
            <a:p>
              <a:endParaRPr lang="en-US"/>
            </a:p>
          </p:txBody>
        </p:sp>
        <p:sp>
          <p:nvSpPr>
            <p:cNvPr id="11" name="TextBox 11"/>
            <p:cNvSpPr txBox="1"/>
            <p:nvPr/>
          </p:nvSpPr>
          <p:spPr>
            <a:xfrm>
              <a:off x="0" y="-95250"/>
              <a:ext cx="4240762" cy="1419616"/>
            </a:xfrm>
            <a:prstGeom prst="rect">
              <a:avLst/>
            </a:prstGeom>
          </p:spPr>
          <p:txBody>
            <a:bodyPr lIns="50800" tIns="50800" rIns="50800" bIns="50800" rtlCol="0" anchor="ctr"/>
            <a:lstStyle/>
            <a:p>
              <a:pPr algn="r" rtl="1">
                <a:lnSpc>
                  <a:spcPts val="3423"/>
                </a:lnSpc>
              </a:pPr>
              <a:r>
                <a:rPr lang="ar-EG" sz="2126" u="none" strike="noStrike">
                  <a:solidFill>
                    <a:srgbClr val="000000"/>
                  </a:solidFill>
                  <a:latin typeface="Almarai Bold"/>
                  <a:ea typeface="Almarai Bold"/>
                  <a:cs typeface="Almarai Bold"/>
                  <a:sym typeface="Almarai Bold"/>
                  <a:rtl/>
                </a:rPr>
                <a:t>المرحلة الثانية-الانتقالية</a:t>
              </a:r>
            </a:p>
            <a:p>
              <a:pPr marL="459051" lvl="1" indent="-229525" algn="r" rtl="1">
                <a:lnSpc>
                  <a:spcPts val="3423"/>
                </a:lnSpc>
                <a:buFont typeface="Arial"/>
                <a:buChar char="•"/>
              </a:pPr>
              <a:r>
                <a:rPr lang="ar-EG" sz="2126" u="none" strike="noStrike">
                  <a:solidFill>
                    <a:srgbClr val="000000"/>
                  </a:solidFill>
                  <a:latin typeface="Almarai Bold"/>
                  <a:ea typeface="Almarai Bold"/>
                  <a:cs typeface="Almarai Bold"/>
                  <a:sym typeface="Almarai Bold"/>
                  <a:rtl/>
                </a:rPr>
                <a:t>التصميم السائد</a:t>
              </a:r>
            </a:p>
          </p:txBody>
        </p:sp>
      </p:grpSp>
      <p:grpSp>
        <p:nvGrpSpPr>
          <p:cNvPr id="12" name="Group 12"/>
          <p:cNvGrpSpPr/>
          <p:nvPr/>
        </p:nvGrpSpPr>
        <p:grpSpPr>
          <a:xfrm>
            <a:off x="3664083" y="7224280"/>
            <a:ext cx="3071285" cy="1753357"/>
            <a:chOff x="0" y="0"/>
            <a:chExt cx="4095046" cy="2337809"/>
          </a:xfrm>
        </p:grpSpPr>
        <p:sp>
          <p:nvSpPr>
            <p:cNvPr id="13" name="Freeform 13"/>
            <p:cNvSpPr/>
            <p:nvPr/>
          </p:nvSpPr>
          <p:spPr>
            <a:xfrm>
              <a:off x="0" y="0"/>
              <a:ext cx="4094953" cy="2337841"/>
            </a:xfrm>
            <a:custGeom>
              <a:avLst/>
              <a:gdLst/>
              <a:ahLst/>
              <a:cxnLst/>
              <a:rect l="l" t="t" r="r" b="b"/>
              <a:pathLst>
                <a:path w="4094953" h="2337841">
                  <a:moveTo>
                    <a:pt x="0" y="0"/>
                  </a:moveTo>
                  <a:lnTo>
                    <a:pt x="4094953" y="0"/>
                  </a:lnTo>
                  <a:lnTo>
                    <a:pt x="4094953" y="2337841"/>
                  </a:lnTo>
                  <a:lnTo>
                    <a:pt x="0" y="2337841"/>
                  </a:lnTo>
                  <a:close/>
                </a:path>
              </a:pathLst>
            </a:custGeom>
            <a:solidFill>
              <a:srgbClr val="FFFFFF"/>
            </a:solidFill>
          </p:spPr>
          <p:txBody>
            <a:bodyPr/>
            <a:lstStyle/>
            <a:p>
              <a:endParaRPr lang="en-US"/>
            </a:p>
          </p:txBody>
        </p:sp>
        <p:sp>
          <p:nvSpPr>
            <p:cNvPr id="14" name="TextBox 14"/>
            <p:cNvSpPr txBox="1"/>
            <p:nvPr/>
          </p:nvSpPr>
          <p:spPr>
            <a:xfrm>
              <a:off x="0" y="-85725"/>
              <a:ext cx="4095046" cy="2423534"/>
            </a:xfrm>
            <a:prstGeom prst="rect">
              <a:avLst/>
            </a:prstGeom>
          </p:spPr>
          <p:txBody>
            <a:bodyPr lIns="50800" tIns="50800" rIns="50800" bIns="50800" rtlCol="0" anchor="ctr"/>
            <a:lstStyle/>
            <a:p>
              <a:pPr algn="r" rtl="1">
                <a:lnSpc>
                  <a:spcPts val="2940"/>
                </a:lnSpc>
              </a:pPr>
              <a:r>
                <a:rPr lang="ar-EG" sz="1826" u="none" strike="noStrike">
                  <a:solidFill>
                    <a:srgbClr val="000000"/>
                  </a:solidFill>
                  <a:latin typeface="Almarai Bold"/>
                  <a:ea typeface="Almarai Bold"/>
                  <a:cs typeface="Almarai Bold"/>
                  <a:sym typeface="Almarai Bold"/>
                  <a:rtl/>
                </a:rPr>
                <a:t>المرحلة الأولى-الانسيابية </a:t>
              </a:r>
            </a:p>
            <a:p>
              <a:pPr marL="394283" lvl="1" indent="-197141" algn="r" rtl="1">
                <a:lnSpc>
                  <a:spcPts val="2940"/>
                </a:lnSpc>
                <a:buFont typeface="Arial"/>
                <a:buChar char="•"/>
              </a:pPr>
              <a:r>
                <a:rPr lang="ar-EG" sz="1826" u="none" strike="noStrike">
                  <a:solidFill>
                    <a:srgbClr val="000000"/>
                  </a:solidFill>
                  <a:latin typeface="Almarai Bold"/>
                  <a:ea typeface="Almarai Bold"/>
                  <a:cs typeface="Almarai Bold"/>
                  <a:sym typeface="Almarai Bold"/>
                  <a:rtl/>
                </a:rPr>
                <a:t>الاستكشاف</a:t>
              </a:r>
            </a:p>
            <a:p>
              <a:pPr marL="394283" lvl="1" indent="-197141" algn="r" rtl="1">
                <a:lnSpc>
                  <a:spcPts val="2940"/>
                </a:lnSpc>
                <a:buFont typeface="Arial"/>
                <a:buChar char="•"/>
              </a:pPr>
              <a:r>
                <a:rPr lang="ar-EG" sz="1826" u="none" strike="noStrike">
                  <a:solidFill>
                    <a:srgbClr val="000000"/>
                  </a:solidFill>
                  <a:latin typeface="Almarai Bold"/>
                  <a:ea typeface="Almarai Bold"/>
                  <a:cs typeface="Almarai Bold"/>
                  <a:sym typeface="Almarai Bold"/>
                  <a:rtl/>
                </a:rPr>
                <a:t>عدم اليقين</a:t>
              </a:r>
            </a:p>
            <a:p>
              <a:pPr marL="394283" lvl="1" indent="-197141" algn="r" rtl="1">
                <a:lnSpc>
                  <a:spcPts val="2940"/>
                </a:lnSpc>
                <a:buFont typeface="Arial"/>
                <a:buChar char="•"/>
              </a:pPr>
              <a:r>
                <a:rPr lang="ar-EG" sz="1826" u="none" strike="noStrike">
                  <a:solidFill>
                    <a:srgbClr val="000000"/>
                  </a:solidFill>
                  <a:latin typeface="Almarai Bold"/>
                  <a:ea typeface="Almarai Bold"/>
                  <a:cs typeface="Almarai Bold"/>
                  <a:sym typeface="Almarai Bold"/>
                  <a:rtl/>
                </a:rPr>
                <a:t>المرونة</a:t>
              </a:r>
            </a:p>
          </p:txBody>
        </p:sp>
      </p:grpSp>
      <p:grpSp>
        <p:nvGrpSpPr>
          <p:cNvPr id="15" name="Group 15"/>
          <p:cNvGrpSpPr/>
          <p:nvPr/>
        </p:nvGrpSpPr>
        <p:grpSpPr>
          <a:xfrm>
            <a:off x="10789767" y="7224280"/>
            <a:ext cx="3109265" cy="1343782"/>
            <a:chOff x="0" y="0"/>
            <a:chExt cx="4145687" cy="1791709"/>
          </a:xfrm>
        </p:grpSpPr>
        <p:sp>
          <p:nvSpPr>
            <p:cNvPr id="16" name="Freeform 16"/>
            <p:cNvSpPr/>
            <p:nvPr/>
          </p:nvSpPr>
          <p:spPr>
            <a:xfrm>
              <a:off x="0" y="0"/>
              <a:ext cx="4145677" cy="1791654"/>
            </a:xfrm>
            <a:custGeom>
              <a:avLst/>
              <a:gdLst/>
              <a:ahLst/>
              <a:cxnLst/>
              <a:rect l="l" t="t" r="r" b="b"/>
              <a:pathLst>
                <a:path w="4145677" h="1791654">
                  <a:moveTo>
                    <a:pt x="0" y="0"/>
                  </a:moveTo>
                  <a:lnTo>
                    <a:pt x="4145677" y="0"/>
                  </a:lnTo>
                  <a:lnTo>
                    <a:pt x="4145677" y="1791654"/>
                  </a:lnTo>
                  <a:lnTo>
                    <a:pt x="0" y="1791654"/>
                  </a:lnTo>
                  <a:close/>
                </a:path>
              </a:pathLst>
            </a:custGeom>
            <a:solidFill>
              <a:srgbClr val="FFFFFF"/>
            </a:solidFill>
          </p:spPr>
          <p:txBody>
            <a:bodyPr/>
            <a:lstStyle/>
            <a:p>
              <a:endParaRPr lang="en-US"/>
            </a:p>
          </p:txBody>
        </p:sp>
        <p:sp>
          <p:nvSpPr>
            <p:cNvPr id="17" name="TextBox 17"/>
            <p:cNvSpPr txBox="1"/>
            <p:nvPr/>
          </p:nvSpPr>
          <p:spPr>
            <a:xfrm>
              <a:off x="0" y="-85725"/>
              <a:ext cx="4145687" cy="1877434"/>
            </a:xfrm>
            <a:prstGeom prst="rect">
              <a:avLst/>
            </a:prstGeom>
          </p:spPr>
          <p:txBody>
            <a:bodyPr lIns="50800" tIns="50800" rIns="50800" bIns="50800" rtlCol="0" anchor="ctr"/>
            <a:lstStyle/>
            <a:p>
              <a:pPr algn="r" rtl="1">
                <a:lnSpc>
                  <a:spcPts val="3101"/>
                </a:lnSpc>
              </a:pPr>
              <a:r>
                <a:rPr lang="ar-EG" sz="1926" u="none" strike="noStrike">
                  <a:solidFill>
                    <a:srgbClr val="000000"/>
                  </a:solidFill>
                  <a:latin typeface="Almarai Bold"/>
                  <a:ea typeface="Almarai Bold"/>
                  <a:cs typeface="Almarai Bold"/>
                  <a:sym typeface="Almarai Bold"/>
                  <a:rtl/>
                </a:rPr>
                <a:t>المرحلة الثالثة-المحددة</a:t>
              </a:r>
            </a:p>
            <a:p>
              <a:pPr marL="415872" lvl="1" indent="-207936" algn="r" rtl="1">
                <a:lnSpc>
                  <a:spcPts val="3101"/>
                </a:lnSpc>
                <a:buFont typeface="Arial"/>
                <a:buChar char="•"/>
              </a:pPr>
              <a:r>
                <a:rPr lang="ar-EG" sz="1926" u="none" strike="noStrike">
                  <a:solidFill>
                    <a:srgbClr val="000000"/>
                  </a:solidFill>
                  <a:latin typeface="Almarai Bold"/>
                  <a:ea typeface="Almarai Bold"/>
                  <a:cs typeface="Almarai Bold"/>
                  <a:sym typeface="Almarai Bold"/>
                  <a:rtl/>
                </a:rPr>
                <a:t>التوحيد المعياري</a:t>
              </a:r>
            </a:p>
            <a:p>
              <a:pPr marL="415872" lvl="1" indent="-207936" algn="r" rtl="1">
                <a:lnSpc>
                  <a:spcPts val="3101"/>
                </a:lnSpc>
                <a:buFont typeface="Arial"/>
                <a:buChar char="•"/>
              </a:pPr>
              <a:r>
                <a:rPr lang="ar-EG" sz="1926" u="none" strike="noStrike">
                  <a:solidFill>
                    <a:srgbClr val="000000"/>
                  </a:solidFill>
                  <a:latin typeface="Almarai Bold"/>
                  <a:ea typeface="Almarai Bold"/>
                  <a:cs typeface="Almarai Bold"/>
                  <a:sym typeface="Almarai Bold"/>
                  <a:rtl/>
                </a:rPr>
                <a:t> الاندماج</a:t>
              </a:r>
            </a:p>
          </p:txBody>
        </p:sp>
      </p:grpSp>
      <p:grpSp>
        <p:nvGrpSpPr>
          <p:cNvPr id="18" name="Group 18"/>
          <p:cNvGrpSpPr/>
          <p:nvPr/>
        </p:nvGrpSpPr>
        <p:grpSpPr>
          <a:xfrm>
            <a:off x="3564450" y="3629720"/>
            <a:ext cx="694566" cy="2785353"/>
            <a:chOff x="0" y="0"/>
            <a:chExt cx="926088" cy="3713804"/>
          </a:xfrm>
        </p:grpSpPr>
        <p:grpSp>
          <p:nvGrpSpPr>
            <p:cNvPr id="19" name="Group 19"/>
            <p:cNvGrpSpPr/>
            <p:nvPr/>
          </p:nvGrpSpPr>
          <p:grpSpPr>
            <a:xfrm>
              <a:off x="0" y="0"/>
              <a:ext cx="926088" cy="3713804"/>
              <a:chOff x="0" y="0"/>
              <a:chExt cx="649266" cy="2603692"/>
            </a:xfrm>
          </p:grpSpPr>
          <p:sp>
            <p:nvSpPr>
              <p:cNvPr id="20" name="Freeform 20"/>
              <p:cNvSpPr/>
              <p:nvPr/>
            </p:nvSpPr>
            <p:spPr>
              <a:xfrm>
                <a:off x="0" y="0"/>
                <a:ext cx="649317" cy="2603754"/>
              </a:xfrm>
              <a:custGeom>
                <a:avLst/>
                <a:gdLst/>
                <a:ahLst/>
                <a:cxnLst/>
                <a:rect l="l" t="t" r="r" b="b"/>
                <a:pathLst>
                  <a:path w="649317" h="2603754">
                    <a:moveTo>
                      <a:pt x="0" y="0"/>
                    </a:moveTo>
                    <a:lnTo>
                      <a:pt x="649317" y="0"/>
                    </a:lnTo>
                    <a:lnTo>
                      <a:pt x="649317" y="2603754"/>
                    </a:lnTo>
                    <a:lnTo>
                      <a:pt x="0" y="2603754"/>
                    </a:lnTo>
                    <a:close/>
                  </a:path>
                </a:pathLst>
              </a:custGeom>
              <a:solidFill>
                <a:srgbClr val="FFFFFF"/>
              </a:solidFill>
            </p:spPr>
            <p:txBody>
              <a:bodyPr/>
              <a:lstStyle/>
              <a:p>
                <a:endParaRPr lang="en-US"/>
              </a:p>
            </p:txBody>
          </p:sp>
        </p:grpSp>
        <p:sp>
          <p:nvSpPr>
            <p:cNvPr id="21" name="TextBox 21"/>
            <p:cNvSpPr txBox="1"/>
            <p:nvPr/>
          </p:nvSpPr>
          <p:spPr>
            <a:xfrm rot="-5400000">
              <a:off x="-1277106" y="1423659"/>
              <a:ext cx="3539903" cy="692584"/>
            </a:xfrm>
            <a:prstGeom prst="rect">
              <a:avLst/>
            </a:prstGeom>
          </p:spPr>
          <p:txBody>
            <a:bodyPr lIns="0" tIns="0" rIns="0" bIns="0" rtlCol="0" anchor="t">
              <a:spAutoFit/>
            </a:bodyPr>
            <a:lstStyle/>
            <a:p>
              <a:pPr marL="0" lvl="1" indent="0" algn="ctr" rtl="1">
                <a:lnSpc>
                  <a:spcPts val="4653"/>
                </a:lnSpc>
                <a:spcBef>
                  <a:spcPct val="0"/>
                </a:spcBef>
              </a:pPr>
              <a:endParaRPr/>
            </a:p>
          </p:txBody>
        </p:sp>
      </p:grpSp>
      <p:sp>
        <p:nvSpPr>
          <p:cNvPr id="22" name="Freeform 22"/>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3" name="Freeform 23"/>
          <p:cNvSpPr/>
          <p:nvPr/>
        </p:nvSpPr>
        <p:spPr>
          <a:xfrm>
            <a:off x="-371139" y="-639937"/>
            <a:ext cx="2197523" cy="2949696"/>
          </a:xfrm>
          <a:custGeom>
            <a:avLst/>
            <a:gdLst/>
            <a:ahLst/>
            <a:cxnLst/>
            <a:rect l="l" t="t" r="r" b="b"/>
            <a:pathLst>
              <a:path w="2197523" h="2949696">
                <a:moveTo>
                  <a:pt x="0" y="0"/>
                </a:moveTo>
                <a:lnTo>
                  <a:pt x="2197523" y="0"/>
                </a:lnTo>
                <a:lnTo>
                  <a:pt x="2197523" y="2949695"/>
                </a:lnTo>
                <a:lnTo>
                  <a:pt x="0" y="29496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4" name="Group 24"/>
          <p:cNvGrpSpPr/>
          <p:nvPr/>
        </p:nvGrpSpPr>
        <p:grpSpPr>
          <a:xfrm rot="-5400000">
            <a:off x="2331733" y="4767880"/>
            <a:ext cx="3103326" cy="751239"/>
            <a:chOff x="0" y="0"/>
            <a:chExt cx="4137767" cy="1001653"/>
          </a:xfrm>
        </p:grpSpPr>
        <p:sp>
          <p:nvSpPr>
            <p:cNvPr id="25" name="Freeform 25"/>
            <p:cNvSpPr/>
            <p:nvPr/>
          </p:nvSpPr>
          <p:spPr>
            <a:xfrm>
              <a:off x="0" y="0"/>
              <a:ext cx="4137767" cy="1001651"/>
            </a:xfrm>
            <a:custGeom>
              <a:avLst/>
              <a:gdLst/>
              <a:ahLst/>
              <a:cxnLst/>
              <a:rect l="l" t="t" r="r" b="b"/>
              <a:pathLst>
                <a:path w="4137767" h="1001651">
                  <a:moveTo>
                    <a:pt x="0" y="0"/>
                  </a:moveTo>
                  <a:lnTo>
                    <a:pt x="4137767" y="0"/>
                  </a:lnTo>
                  <a:lnTo>
                    <a:pt x="4137767" y="1001651"/>
                  </a:lnTo>
                  <a:lnTo>
                    <a:pt x="0" y="1001651"/>
                  </a:lnTo>
                  <a:close/>
                </a:path>
              </a:pathLst>
            </a:custGeom>
            <a:solidFill>
              <a:srgbClr val="FFFFFF"/>
            </a:solidFill>
          </p:spPr>
          <p:txBody>
            <a:bodyPr/>
            <a:lstStyle/>
            <a:p>
              <a:endParaRPr lang="en-US"/>
            </a:p>
          </p:txBody>
        </p:sp>
        <p:sp>
          <p:nvSpPr>
            <p:cNvPr id="26" name="TextBox 26"/>
            <p:cNvSpPr txBox="1"/>
            <p:nvPr/>
          </p:nvSpPr>
          <p:spPr>
            <a:xfrm>
              <a:off x="0" y="-104775"/>
              <a:ext cx="4137767" cy="1106428"/>
            </a:xfrm>
            <a:prstGeom prst="rect">
              <a:avLst/>
            </a:prstGeom>
          </p:spPr>
          <p:txBody>
            <a:bodyPr lIns="50800" tIns="50800" rIns="50800" bIns="50800" rtlCol="0" anchor="ctr"/>
            <a:lstStyle/>
            <a:p>
              <a:pPr marL="0" lvl="1" indent="0" algn="ctr" rtl="1">
                <a:lnSpc>
                  <a:spcPts val="3745"/>
                </a:lnSpc>
                <a:spcBef>
                  <a:spcPct val="0"/>
                </a:spcBef>
              </a:pPr>
              <a:r>
                <a:rPr lang="ar-EG" sz="2326">
                  <a:solidFill>
                    <a:srgbClr val="000000"/>
                  </a:solidFill>
                  <a:latin typeface="Almarai Bold"/>
                  <a:ea typeface="Almarai Bold"/>
                  <a:cs typeface="Almarai Bold"/>
                  <a:sym typeface="Almarai Bold"/>
                  <a:rtl/>
                </a:rPr>
                <a:t>التركيز على الابتكار</a:t>
              </a:r>
            </a:p>
          </p:txBody>
        </p:sp>
      </p:grpSp>
      <p:grpSp>
        <p:nvGrpSpPr>
          <p:cNvPr id="27" name="Group 27"/>
          <p:cNvGrpSpPr/>
          <p:nvPr/>
        </p:nvGrpSpPr>
        <p:grpSpPr>
          <a:xfrm>
            <a:off x="2819534" y="8878090"/>
            <a:ext cx="12782282" cy="655251"/>
            <a:chOff x="0" y="0"/>
            <a:chExt cx="3366527" cy="172576"/>
          </a:xfrm>
        </p:grpSpPr>
        <p:sp>
          <p:nvSpPr>
            <p:cNvPr id="28" name="Freeform 28"/>
            <p:cNvSpPr/>
            <p:nvPr/>
          </p:nvSpPr>
          <p:spPr>
            <a:xfrm>
              <a:off x="0" y="0"/>
              <a:ext cx="3366527" cy="172576"/>
            </a:xfrm>
            <a:custGeom>
              <a:avLst/>
              <a:gdLst/>
              <a:ahLst/>
              <a:cxnLst/>
              <a:rect l="l" t="t" r="r" b="b"/>
              <a:pathLst>
                <a:path w="3366527" h="172576">
                  <a:moveTo>
                    <a:pt x="0" y="0"/>
                  </a:moveTo>
                  <a:lnTo>
                    <a:pt x="3366527" y="0"/>
                  </a:lnTo>
                  <a:lnTo>
                    <a:pt x="3366527" y="172576"/>
                  </a:lnTo>
                  <a:lnTo>
                    <a:pt x="0" y="172576"/>
                  </a:lnTo>
                  <a:close/>
                </a:path>
              </a:pathLst>
            </a:custGeom>
            <a:solidFill>
              <a:srgbClr val="FFDE59"/>
            </a:solidFill>
          </p:spPr>
          <p:txBody>
            <a:bodyPr/>
            <a:lstStyle/>
            <a:p>
              <a:endParaRPr lang="en-US"/>
            </a:p>
          </p:txBody>
        </p:sp>
        <p:sp>
          <p:nvSpPr>
            <p:cNvPr id="29" name="TextBox 29"/>
            <p:cNvSpPr txBox="1"/>
            <p:nvPr/>
          </p:nvSpPr>
          <p:spPr>
            <a:xfrm>
              <a:off x="0" y="-66675"/>
              <a:ext cx="3366527" cy="239251"/>
            </a:xfrm>
            <a:prstGeom prst="rect">
              <a:avLst/>
            </a:prstGeom>
          </p:spPr>
          <p:txBody>
            <a:bodyPr lIns="50800" tIns="50800" rIns="50800" bIns="50800" rtlCol="0" anchor="ctr"/>
            <a:lstStyle/>
            <a:p>
              <a:pPr algn="ctr">
                <a:lnSpc>
                  <a:spcPts val="3000"/>
                </a:lnSpc>
              </a:pPr>
              <a:endParaRPr/>
            </a:p>
          </p:txBody>
        </p:sp>
      </p:grpSp>
      <p:sp>
        <p:nvSpPr>
          <p:cNvPr id="30" name="TextBox 30"/>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31" name="TextBox 31"/>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15</a:t>
            </a:r>
          </a:p>
        </p:txBody>
      </p:sp>
      <p:sp>
        <p:nvSpPr>
          <p:cNvPr id="32" name="TextBox 32"/>
          <p:cNvSpPr txBox="1"/>
          <p:nvPr/>
        </p:nvSpPr>
        <p:spPr>
          <a:xfrm>
            <a:off x="8762567" y="763524"/>
            <a:ext cx="7442446" cy="1035502"/>
          </a:xfrm>
          <a:prstGeom prst="rect">
            <a:avLst/>
          </a:prstGeom>
        </p:spPr>
        <p:txBody>
          <a:bodyPr lIns="0" tIns="0" rIns="0" bIns="0" rtlCol="0" anchor="t">
            <a:spAutoFit/>
          </a:bodyPr>
          <a:lstStyle/>
          <a:p>
            <a:pPr algn="r" rtl="1">
              <a:lnSpc>
                <a:spcPts val="4189"/>
              </a:lnSpc>
            </a:pPr>
            <a:r>
              <a:rPr lang="ar-EG" sz="3035" spc="-14">
                <a:solidFill>
                  <a:srgbClr val="156082"/>
                </a:solidFill>
                <a:latin typeface="Almarai Bold"/>
                <a:ea typeface="Almarai Bold"/>
                <a:cs typeface="Almarai Bold"/>
                <a:sym typeface="Almarai Bold"/>
                <a:rtl/>
              </a:rPr>
              <a:t>أولًا: نموذج (</a:t>
            </a:r>
            <a:r>
              <a:rPr lang="en-US" sz="3035" spc="-14">
                <a:solidFill>
                  <a:srgbClr val="156082"/>
                </a:solidFill>
                <a:latin typeface="Almarai Bold"/>
                <a:ea typeface="Almarai Bold"/>
                <a:cs typeface="Almarai Bold"/>
                <a:sym typeface="Almarai Bold"/>
              </a:rPr>
              <a:t>A-U</a:t>
            </a:r>
            <a:r>
              <a:rPr lang="ar-EG" sz="3035" spc="-14">
                <a:solidFill>
                  <a:srgbClr val="156082"/>
                </a:solidFill>
                <a:latin typeface="Almarai Bold"/>
                <a:ea typeface="Almarai Bold"/>
                <a:cs typeface="Almarai Bold"/>
                <a:sym typeface="Almarai Bold"/>
                <a:rtl/>
              </a:rPr>
              <a:t>)،  أبيرناثي وأوتيرباك </a:t>
            </a:r>
            <a:r>
              <a:rPr lang="en-US" sz="3035" spc="-14">
                <a:solidFill>
                  <a:srgbClr val="156082"/>
                </a:solidFill>
                <a:latin typeface="Almarai Bold"/>
                <a:ea typeface="Almarai Bold"/>
                <a:cs typeface="Almarai Bold"/>
                <a:sym typeface="Almarai Bold"/>
              </a:rPr>
              <a:t>Abernathy and Utterback (1978)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4" name="TextBox 4"/>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16</a:t>
            </a:r>
          </a:p>
        </p:txBody>
      </p:sp>
      <p:sp>
        <p:nvSpPr>
          <p:cNvPr id="5" name="TextBox 5"/>
          <p:cNvSpPr txBox="1"/>
          <p:nvPr/>
        </p:nvSpPr>
        <p:spPr>
          <a:xfrm>
            <a:off x="5649166" y="2415292"/>
            <a:ext cx="6985290" cy="428625"/>
          </a:xfrm>
          <a:prstGeom prst="rect">
            <a:avLst/>
          </a:prstGeom>
        </p:spPr>
        <p:txBody>
          <a:bodyPr lIns="0" tIns="0" rIns="0" bIns="0" rtlCol="0" anchor="t">
            <a:spAutoFit/>
          </a:bodyPr>
          <a:lstStyle/>
          <a:p>
            <a:pPr algn="ctr">
              <a:lnSpc>
                <a:spcPts val="3240"/>
              </a:lnSpc>
            </a:pPr>
            <a:r>
              <a:rPr lang="ar-EG" sz="2700">
                <a:solidFill>
                  <a:srgbClr val="000000"/>
                </a:solidFill>
                <a:latin typeface="Almarai Bold"/>
                <a:ea typeface="Almarai Bold"/>
                <a:cs typeface="Almarai Bold"/>
                <a:sym typeface="Almarai Bold"/>
                <a:rtl/>
              </a:rPr>
              <a:t>خصائص مراحل دورة حياة الابتكار</a:t>
            </a:r>
          </a:p>
        </p:txBody>
      </p:sp>
      <p:sp>
        <p:nvSpPr>
          <p:cNvPr id="6" name="TextBox 6"/>
          <p:cNvSpPr txBox="1"/>
          <p:nvPr/>
        </p:nvSpPr>
        <p:spPr>
          <a:xfrm>
            <a:off x="10409367" y="762381"/>
            <a:ext cx="5860817" cy="1037788"/>
          </a:xfrm>
          <a:prstGeom prst="rect">
            <a:avLst/>
          </a:prstGeom>
        </p:spPr>
        <p:txBody>
          <a:bodyPr lIns="0" tIns="0" rIns="0" bIns="0" rtlCol="0" anchor="t">
            <a:spAutoFit/>
          </a:bodyPr>
          <a:lstStyle/>
          <a:p>
            <a:pPr marL="0" lvl="0" indent="0" algn="r" rtl="1">
              <a:lnSpc>
                <a:spcPts val="4051"/>
              </a:lnSpc>
              <a:spcBef>
                <a:spcPct val="0"/>
              </a:spcBef>
            </a:pPr>
            <a:r>
              <a:rPr lang="ar-EG" sz="2935" u="none" strike="noStrike" spc="-13">
                <a:solidFill>
                  <a:srgbClr val="156082"/>
                </a:solidFill>
                <a:latin typeface="Almarai Bold"/>
                <a:ea typeface="Almarai Bold"/>
                <a:cs typeface="Almarai Bold"/>
                <a:sym typeface="Almarai Bold"/>
                <a:rtl/>
              </a:rPr>
              <a:t>أولًا: نموذج </a:t>
            </a:r>
            <a:r>
              <a:rPr lang="en-US" sz="2935" u="none" strike="noStrike" spc="-13">
                <a:solidFill>
                  <a:srgbClr val="156082"/>
                </a:solidFill>
                <a:latin typeface="Almarai Bold"/>
                <a:ea typeface="Almarai Bold"/>
                <a:cs typeface="Almarai Bold"/>
                <a:sym typeface="Almarai Bold"/>
              </a:rPr>
              <a:t>A-U</a:t>
            </a:r>
            <a:r>
              <a:rPr lang="ar-EG" sz="2935" u="none" strike="noStrike" spc="-13">
                <a:solidFill>
                  <a:srgbClr val="156082"/>
                </a:solidFill>
                <a:latin typeface="Almarai Bold"/>
                <a:ea typeface="Almarai Bold"/>
                <a:cs typeface="Almarai Bold"/>
                <a:sym typeface="Almarai Bold"/>
                <a:rtl/>
              </a:rPr>
              <a:t>))،  أبيرناثي وأوتيرباك </a:t>
            </a:r>
            <a:r>
              <a:rPr lang="en-US" sz="2935" u="none" strike="noStrike" spc="-13">
                <a:solidFill>
                  <a:srgbClr val="156082"/>
                </a:solidFill>
                <a:latin typeface="Almarai Bold"/>
                <a:ea typeface="Almarai Bold"/>
                <a:cs typeface="Almarai Bold"/>
                <a:sym typeface="Almarai Bold"/>
              </a:rPr>
              <a:t>Abernathy and Utterback (1978)</a:t>
            </a:r>
          </a:p>
        </p:txBody>
      </p:sp>
      <p:grpSp>
        <p:nvGrpSpPr>
          <p:cNvPr id="7" name="Group 7"/>
          <p:cNvGrpSpPr/>
          <p:nvPr/>
        </p:nvGrpSpPr>
        <p:grpSpPr>
          <a:xfrm>
            <a:off x="1028700" y="8113151"/>
            <a:ext cx="16226223" cy="1245650"/>
            <a:chOff x="0" y="0"/>
            <a:chExt cx="4273573" cy="328073"/>
          </a:xfrm>
        </p:grpSpPr>
        <p:sp>
          <p:nvSpPr>
            <p:cNvPr id="8" name="Freeform 8"/>
            <p:cNvSpPr/>
            <p:nvPr/>
          </p:nvSpPr>
          <p:spPr>
            <a:xfrm>
              <a:off x="0" y="0"/>
              <a:ext cx="4273573" cy="328073"/>
            </a:xfrm>
            <a:custGeom>
              <a:avLst/>
              <a:gdLst/>
              <a:ahLst/>
              <a:cxnLst/>
              <a:rect l="l" t="t" r="r" b="b"/>
              <a:pathLst>
                <a:path w="4273573" h="328073">
                  <a:moveTo>
                    <a:pt x="5725" y="0"/>
                  </a:moveTo>
                  <a:lnTo>
                    <a:pt x="4267848" y="0"/>
                  </a:lnTo>
                  <a:cubicBezTo>
                    <a:pt x="4271010" y="0"/>
                    <a:pt x="4273573" y="2563"/>
                    <a:pt x="4273573" y="5725"/>
                  </a:cubicBezTo>
                  <a:lnTo>
                    <a:pt x="4273573" y="322347"/>
                  </a:lnTo>
                  <a:cubicBezTo>
                    <a:pt x="4273573" y="325509"/>
                    <a:pt x="4271010" y="328073"/>
                    <a:pt x="4267848" y="328073"/>
                  </a:cubicBezTo>
                  <a:lnTo>
                    <a:pt x="5725" y="328073"/>
                  </a:lnTo>
                  <a:cubicBezTo>
                    <a:pt x="2563" y="328073"/>
                    <a:pt x="0" y="325509"/>
                    <a:pt x="0" y="322347"/>
                  </a:cubicBezTo>
                  <a:lnTo>
                    <a:pt x="0" y="5725"/>
                  </a:lnTo>
                  <a:cubicBezTo>
                    <a:pt x="0" y="2563"/>
                    <a:pt x="2563" y="0"/>
                    <a:pt x="5725" y="0"/>
                  </a:cubicBezTo>
                  <a:close/>
                </a:path>
              </a:pathLst>
            </a:custGeom>
            <a:solidFill>
              <a:srgbClr val="FFDE59"/>
            </a:solidFill>
          </p:spPr>
          <p:txBody>
            <a:bodyPr/>
            <a:lstStyle/>
            <a:p>
              <a:endParaRPr lang="en-US"/>
            </a:p>
          </p:txBody>
        </p:sp>
        <p:sp>
          <p:nvSpPr>
            <p:cNvPr id="9" name="TextBox 9"/>
            <p:cNvSpPr txBox="1"/>
            <p:nvPr/>
          </p:nvSpPr>
          <p:spPr>
            <a:xfrm>
              <a:off x="0" y="-19050"/>
              <a:ext cx="4273573" cy="347123"/>
            </a:xfrm>
            <a:prstGeom prst="rect">
              <a:avLst/>
            </a:prstGeom>
          </p:spPr>
          <p:txBody>
            <a:bodyPr lIns="50800" tIns="50800" rIns="50800" bIns="50800" rtlCol="0" anchor="ctr"/>
            <a:lstStyle/>
            <a:p>
              <a:pPr algn="ctr">
                <a:lnSpc>
                  <a:spcPts val="2160"/>
                </a:lnSpc>
              </a:pPr>
              <a:endParaRPr/>
            </a:p>
          </p:txBody>
        </p:sp>
      </p:grpSp>
      <p:grpSp>
        <p:nvGrpSpPr>
          <p:cNvPr id="10" name="Group 10"/>
          <p:cNvGrpSpPr/>
          <p:nvPr/>
        </p:nvGrpSpPr>
        <p:grpSpPr>
          <a:xfrm>
            <a:off x="1030888" y="6841911"/>
            <a:ext cx="16226223" cy="1120770"/>
            <a:chOff x="0" y="0"/>
            <a:chExt cx="4273573" cy="295182"/>
          </a:xfrm>
        </p:grpSpPr>
        <p:sp>
          <p:nvSpPr>
            <p:cNvPr id="11" name="Freeform 11"/>
            <p:cNvSpPr/>
            <p:nvPr/>
          </p:nvSpPr>
          <p:spPr>
            <a:xfrm>
              <a:off x="0" y="0"/>
              <a:ext cx="4273573" cy="295182"/>
            </a:xfrm>
            <a:custGeom>
              <a:avLst/>
              <a:gdLst/>
              <a:ahLst/>
              <a:cxnLst/>
              <a:rect l="l" t="t" r="r" b="b"/>
              <a:pathLst>
                <a:path w="4273573" h="295182">
                  <a:moveTo>
                    <a:pt x="5725" y="0"/>
                  </a:moveTo>
                  <a:lnTo>
                    <a:pt x="4267848" y="0"/>
                  </a:lnTo>
                  <a:cubicBezTo>
                    <a:pt x="4271010" y="0"/>
                    <a:pt x="4273573" y="2563"/>
                    <a:pt x="4273573" y="5725"/>
                  </a:cubicBezTo>
                  <a:lnTo>
                    <a:pt x="4273573" y="289457"/>
                  </a:lnTo>
                  <a:cubicBezTo>
                    <a:pt x="4273573" y="292619"/>
                    <a:pt x="4271010" y="295182"/>
                    <a:pt x="4267848" y="295182"/>
                  </a:cubicBezTo>
                  <a:lnTo>
                    <a:pt x="5725" y="295182"/>
                  </a:lnTo>
                  <a:cubicBezTo>
                    <a:pt x="2563" y="295182"/>
                    <a:pt x="0" y="292619"/>
                    <a:pt x="0" y="289457"/>
                  </a:cubicBezTo>
                  <a:lnTo>
                    <a:pt x="0" y="5725"/>
                  </a:lnTo>
                  <a:cubicBezTo>
                    <a:pt x="0" y="2563"/>
                    <a:pt x="2563" y="0"/>
                    <a:pt x="5725" y="0"/>
                  </a:cubicBezTo>
                  <a:close/>
                </a:path>
              </a:pathLst>
            </a:custGeom>
            <a:solidFill>
              <a:srgbClr val="FFDE59"/>
            </a:solidFill>
          </p:spPr>
          <p:txBody>
            <a:bodyPr/>
            <a:lstStyle/>
            <a:p>
              <a:endParaRPr lang="en-US"/>
            </a:p>
          </p:txBody>
        </p:sp>
        <p:sp>
          <p:nvSpPr>
            <p:cNvPr id="12" name="TextBox 12"/>
            <p:cNvSpPr txBox="1"/>
            <p:nvPr/>
          </p:nvSpPr>
          <p:spPr>
            <a:xfrm>
              <a:off x="0" y="-19050"/>
              <a:ext cx="4273573" cy="314232"/>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1033077" y="5570671"/>
            <a:ext cx="16226223" cy="1120770"/>
            <a:chOff x="0" y="0"/>
            <a:chExt cx="4273573" cy="295182"/>
          </a:xfrm>
        </p:grpSpPr>
        <p:sp>
          <p:nvSpPr>
            <p:cNvPr id="14" name="Freeform 14"/>
            <p:cNvSpPr/>
            <p:nvPr/>
          </p:nvSpPr>
          <p:spPr>
            <a:xfrm>
              <a:off x="0" y="0"/>
              <a:ext cx="4273573" cy="295182"/>
            </a:xfrm>
            <a:custGeom>
              <a:avLst/>
              <a:gdLst/>
              <a:ahLst/>
              <a:cxnLst/>
              <a:rect l="l" t="t" r="r" b="b"/>
              <a:pathLst>
                <a:path w="4273573" h="295182">
                  <a:moveTo>
                    <a:pt x="5725" y="0"/>
                  </a:moveTo>
                  <a:lnTo>
                    <a:pt x="4267848" y="0"/>
                  </a:lnTo>
                  <a:cubicBezTo>
                    <a:pt x="4271010" y="0"/>
                    <a:pt x="4273573" y="2563"/>
                    <a:pt x="4273573" y="5725"/>
                  </a:cubicBezTo>
                  <a:lnTo>
                    <a:pt x="4273573" y="289457"/>
                  </a:lnTo>
                  <a:cubicBezTo>
                    <a:pt x="4273573" y="292619"/>
                    <a:pt x="4271010" y="295182"/>
                    <a:pt x="4267848" y="295182"/>
                  </a:cubicBezTo>
                  <a:lnTo>
                    <a:pt x="5725" y="295182"/>
                  </a:lnTo>
                  <a:cubicBezTo>
                    <a:pt x="2563" y="295182"/>
                    <a:pt x="0" y="292619"/>
                    <a:pt x="0" y="289457"/>
                  </a:cubicBezTo>
                  <a:lnTo>
                    <a:pt x="0" y="5725"/>
                  </a:lnTo>
                  <a:cubicBezTo>
                    <a:pt x="0" y="2563"/>
                    <a:pt x="2563" y="0"/>
                    <a:pt x="5725" y="0"/>
                  </a:cubicBezTo>
                  <a:close/>
                </a:path>
              </a:pathLst>
            </a:custGeom>
            <a:solidFill>
              <a:srgbClr val="FFDE59"/>
            </a:solidFill>
          </p:spPr>
          <p:txBody>
            <a:bodyPr/>
            <a:lstStyle/>
            <a:p>
              <a:endParaRPr lang="en-US"/>
            </a:p>
          </p:txBody>
        </p:sp>
        <p:sp>
          <p:nvSpPr>
            <p:cNvPr id="15" name="TextBox 15"/>
            <p:cNvSpPr txBox="1"/>
            <p:nvPr/>
          </p:nvSpPr>
          <p:spPr>
            <a:xfrm>
              <a:off x="0" y="-19050"/>
              <a:ext cx="4273573" cy="314232"/>
            </a:xfrm>
            <a:prstGeom prst="rect">
              <a:avLst/>
            </a:prstGeom>
          </p:spPr>
          <p:txBody>
            <a:bodyPr lIns="50800" tIns="50800" rIns="50800" bIns="50800" rtlCol="0" anchor="ctr"/>
            <a:lstStyle/>
            <a:p>
              <a:pPr algn="ctr">
                <a:lnSpc>
                  <a:spcPts val="2160"/>
                </a:lnSpc>
              </a:pPr>
              <a:endParaRPr/>
            </a:p>
          </p:txBody>
        </p:sp>
      </p:grpSp>
      <p:grpSp>
        <p:nvGrpSpPr>
          <p:cNvPr id="16" name="Group 16"/>
          <p:cNvGrpSpPr/>
          <p:nvPr/>
        </p:nvGrpSpPr>
        <p:grpSpPr>
          <a:xfrm>
            <a:off x="1035265" y="4549192"/>
            <a:ext cx="16226223" cy="869079"/>
            <a:chOff x="0" y="0"/>
            <a:chExt cx="4273573" cy="228893"/>
          </a:xfrm>
        </p:grpSpPr>
        <p:sp>
          <p:nvSpPr>
            <p:cNvPr id="17" name="Freeform 17"/>
            <p:cNvSpPr/>
            <p:nvPr/>
          </p:nvSpPr>
          <p:spPr>
            <a:xfrm>
              <a:off x="0" y="0"/>
              <a:ext cx="4273573" cy="228893"/>
            </a:xfrm>
            <a:custGeom>
              <a:avLst/>
              <a:gdLst/>
              <a:ahLst/>
              <a:cxnLst/>
              <a:rect l="l" t="t" r="r" b="b"/>
              <a:pathLst>
                <a:path w="4273573" h="228893">
                  <a:moveTo>
                    <a:pt x="5725" y="0"/>
                  </a:moveTo>
                  <a:lnTo>
                    <a:pt x="4267848" y="0"/>
                  </a:lnTo>
                  <a:cubicBezTo>
                    <a:pt x="4271010" y="0"/>
                    <a:pt x="4273573" y="2563"/>
                    <a:pt x="4273573" y="5725"/>
                  </a:cubicBezTo>
                  <a:lnTo>
                    <a:pt x="4273573" y="223168"/>
                  </a:lnTo>
                  <a:cubicBezTo>
                    <a:pt x="4273573" y="226330"/>
                    <a:pt x="4271010" y="228893"/>
                    <a:pt x="4267848" y="228893"/>
                  </a:cubicBezTo>
                  <a:lnTo>
                    <a:pt x="5725" y="228893"/>
                  </a:lnTo>
                  <a:cubicBezTo>
                    <a:pt x="4207" y="228893"/>
                    <a:pt x="2751" y="228290"/>
                    <a:pt x="1677" y="227216"/>
                  </a:cubicBezTo>
                  <a:cubicBezTo>
                    <a:pt x="603" y="226142"/>
                    <a:pt x="0" y="224686"/>
                    <a:pt x="0" y="223168"/>
                  </a:cubicBezTo>
                  <a:lnTo>
                    <a:pt x="0" y="5725"/>
                  </a:lnTo>
                  <a:cubicBezTo>
                    <a:pt x="0" y="2563"/>
                    <a:pt x="2563" y="0"/>
                    <a:pt x="5725" y="0"/>
                  </a:cubicBezTo>
                  <a:close/>
                </a:path>
              </a:pathLst>
            </a:custGeom>
            <a:solidFill>
              <a:srgbClr val="FFDE59"/>
            </a:solidFill>
          </p:spPr>
          <p:txBody>
            <a:bodyPr/>
            <a:lstStyle/>
            <a:p>
              <a:endParaRPr lang="en-US"/>
            </a:p>
          </p:txBody>
        </p:sp>
        <p:sp>
          <p:nvSpPr>
            <p:cNvPr id="18" name="TextBox 18"/>
            <p:cNvSpPr txBox="1"/>
            <p:nvPr/>
          </p:nvSpPr>
          <p:spPr>
            <a:xfrm>
              <a:off x="0" y="-19050"/>
              <a:ext cx="4273573" cy="247943"/>
            </a:xfrm>
            <a:prstGeom prst="rect">
              <a:avLst/>
            </a:prstGeom>
          </p:spPr>
          <p:txBody>
            <a:bodyPr lIns="50800" tIns="50800" rIns="50800" bIns="50800" rtlCol="0" anchor="ctr"/>
            <a:lstStyle/>
            <a:p>
              <a:pPr algn="ctr">
                <a:lnSpc>
                  <a:spcPts val="2160"/>
                </a:lnSpc>
              </a:pPr>
              <a:endParaRPr/>
            </a:p>
          </p:txBody>
        </p:sp>
      </p:grpSp>
      <p:grpSp>
        <p:nvGrpSpPr>
          <p:cNvPr id="19" name="Group 19"/>
          <p:cNvGrpSpPr/>
          <p:nvPr/>
        </p:nvGrpSpPr>
        <p:grpSpPr>
          <a:xfrm>
            <a:off x="1037454" y="3952308"/>
            <a:ext cx="16226223" cy="444484"/>
            <a:chOff x="0" y="0"/>
            <a:chExt cx="4273573" cy="117066"/>
          </a:xfrm>
        </p:grpSpPr>
        <p:sp>
          <p:nvSpPr>
            <p:cNvPr id="20" name="Freeform 20"/>
            <p:cNvSpPr/>
            <p:nvPr/>
          </p:nvSpPr>
          <p:spPr>
            <a:xfrm>
              <a:off x="0" y="0"/>
              <a:ext cx="4273573" cy="117066"/>
            </a:xfrm>
            <a:custGeom>
              <a:avLst/>
              <a:gdLst/>
              <a:ahLst/>
              <a:cxnLst/>
              <a:rect l="l" t="t" r="r" b="b"/>
              <a:pathLst>
                <a:path w="4273573" h="117066">
                  <a:moveTo>
                    <a:pt x="5725" y="0"/>
                  </a:moveTo>
                  <a:lnTo>
                    <a:pt x="4267848" y="0"/>
                  </a:lnTo>
                  <a:cubicBezTo>
                    <a:pt x="4271010" y="0"/>
                    <a:pt x="4273573" y="2563"/>
                    <a:pt x="4273573" y="5725"/>
                  </a:cubicBezTo>
                  <a:lnTo>
                    <a:pt x="4273573" y="111340"/>
                  </a:lnTo>
                  <a:cubicBezTo>
                    <a:pt x="4273573" y="114502"/>
                    <a:pt x="4271010" y="117066"/>
                    <a:pt x="4267848" y="117066"/>
                  </a:cubicBezTo>
                  <a:lnTo>
                    <a:pt x="5725" y="117066"/>
                  </a:lnTo>
                  <a:cubicBezTo>
                    <a:pt x="2563" y="117066"/>
                    <a:pt x="0" y="114502"/>
                    <a:pt x="0" y="111340"/>
                  </a:cubicBezTo>
                  <a:lnTo>
                    <a:pt x="0" y="5725"/>
                  </a:lnTo>
                  <a:cubicBezTo>
                    <a:pt x="0" y="2563"/>
                    <a:pt x="2563" y="0"/>
                    <a:pt x="5725" y="0"/>
                  </a:cubicBezTo>
                  <a:close/>
                </a:path>
              </a:pathLst>
            </a:custGeom>
            <a:solidFill>
              <a:srgbClr val="FFDE59"/>
            </a:solidFill>
          </p:spPr>
          <p:txBody>
            <a:bodyPr/>
            <a:lstStyle/>
            <a:p>
              <a:endParaRPr lang="en-US"/>
            </a:p>
          </p:txBody>
        </p:sp>
        <p:sp>
          <p:nvSpPr>
            <p:cNvPr id="21" name="TextBox 21"/>
            <p:cNvSpPr txBox="1"/>
            <p:nvPr/>
          </p:nvSpPr>
          <p:spPr>
            <a:xfrm>
              <a:off x="0" y="-19050"/>
              <a:ext cx="4273573" cy="136116"/>
            </a:xfrm>
            <a:prstGeom prst="rect">
              <a:avLst/>
            </a:prstGeom>
          </p:spPr>
          <p:txBody>
            <a:bodyPr lIns="50800" tIns="50800" rIns="50800" bIns="50800" rtlCol="0" anchor="ctr"/>
            <a:lstStyle/>
            <a:p>
              <a:pPr algn="ctr">
                <a:lnSpc>
                  <a:spcPts val="2160"/>
                </a:lnSpc>
              </a:pPr>
              <a:endParaRPr/>
            </a:p>
          </p:txBody>
        </p:sp>
      </p:grpSp>
      <p:graphicFrame>
        <p:nvGraphicFramePr>
          <p:cNvPr id="22" name="Table 22"/>
          <p:cNvGraphicFramePr>
            <a:graphicFrameLocks noGrp="1"/>
          </p:cNvGraphicFramePr>
          <p:nvPr>
            <p:extLst>
              <p:ext uri="{D42A27DB-BD31-4B8C-83A1-F6EECF244321}">
                <p14:modId xmlns:p14="http://schemas.microsoft.com/office/powerpoint/2010/main" val="1541732021"/>
              </p:ext>
            </p:extLst>
          </p:nvPr>
        </p:nvGraphicFramePr>
        <p:xfrm>
          <a:off x="1047750" y="3158242"/>
          <a:ext cx="16207173" cy="6200559"/>
        </p:xfrm>
        <a:graphic>
          <a:graphicData uri="http://schemas.openxmlformats.org/drawingml/2006/table">
            <a:tbl>
              <a:tblPr rtl="1"/>
              <a:tblGrid>
                <a:gridCol w="3935628">
                  <a:extLst>
                    <a:ext uri="{9D8B030D-6E8A-4147-A177-3AD203B41FA5}">
                      <a16:colId xmlns:a16="http://schemas.microsoft.com/office/drawing/2014/main" val="20000"/>
                    </a:ext>
                  </a:extLst>
                </a:gridCol>
                <a:gridCol w="3577686">
                  <a:extLst>
                    <a:ext uri="{9D8B030D-6E8A-4147-A177-3AD203B41FA5}">
                      <a16:colId xmlns:a16="http://schemas.microsoft.com/office/drawing/2014/main" val="20001"/>
                    </a:ext>
                  </a:extLst>
                </a:gridCol>
                <a:gridCol w="4069708">
                  <a:extLst>
                    <a:ext uri="{9D8B030D-6E8A-4147-A177-3AD203B41FA5}">
                      <a16:colId xmlns:a16="http://schemas.microsoft.com/office/drawing/2014/main" val="20002"/>
                    </a:ext>
                  </a:extLst>
                </a:gridCol>
                <a:gridCol w="4624151">
                  <a:extLst>
                    <a:ext uri="{9D8B030D-6E8A-4147-A177-3AD203B41FA5}">
                      <a16:colId xmlns:a16="http://schemas.microsoft.com/office/drawing/2014/main" val="20003"/>
                    </a:ext>
                  </a:extLst>
                </a:gridCol>
              </a:tblGrid>
              <a:tr h="704634">
                <a:tc>
                  <a:txBody>
                    <a:bodyPr/>
                    <a:lstStyle/>
                    <a:p>
                      <a:pPr algn="ctr" rtl="1">
                        <a:lnSpc>
                          <a:spcPts val="3499"/>
                        </a:lnSpc>
                        <a:defRPr/>
                      </a:pPr>
                      <a:r>
                        <a:rPr lang="ar-EG" sz="2499">
                          <a:solidFill>
                            <a:srgbClr val="000000"/>
                          </a:solidFill>
                          <a:latin typeface="Almarai Bold"/>
                          <a:ea typeface="Almarai Bold"/>
                          <a:cs typeface="Almarai Bold"/>
                          <a:sym typeface="Almarai Bold"/>
                          <a:rtl/>
                        </a:rPr>
                        <a:t>   سمة الابتكار</a:t>
                      </a:r>
                      <a:endParaRPr lang="en-US" sz="1100"/>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rgbClr val="A5BDC8"/>
                    </a:solidFill>
                  </a:tcPr>
                </a:tc>
                <a:tc>
                  <a:txBody>
                    <a:bodyPr/>
                    <a:lstStyle/>
                    <a:p>
                      <a:pPr algn="ctr" rtl="1">
                        <a:lnSpc>
                          <a:spcPts val="3499"/>
                        </a:lnSpc>
                        <a:defRPr/>
                      </a:pPr>
                      <a:r>
                        <a:rPr lang="ar-EG" sz="2499">
                          <a:solidFill>
                            <a:srgbClr val="000000"/>
                          </a:solidFill>
                          <a:latin typeface="Almarai Bold"/>
                          <a:ea typeface="Almarai Bold"/>
                          <a:cs typeface="Almarai Bold"/>
                          <a:sym typeface="Almarai Bold"/>
                          <a:rtl/>
                        </a:rPr>
                        <a:t> المرحلة الانسيابية  </a:t>
                      </a:r>
                      <a:endParaRPr lang="en-US" sz="1100"/>
                    </a:p>
                  </a:txBody>
                  <a:tcPr marL="38100" marR="38100" marT="38100" marB="38100"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rgbClr val="A5BDC8"/>
                    </a:solidFill>
                  </a:tcPr>
                </a:tc>
                <a:tc>
                  <a:txBody>
                    <a:bodyPr/>
                    <a:lstStyle/>
                    <a:p>
                      <a:pPr algn="ctr" rtl="1">
                        <a:lnSpc>
                          <a:spcPts val="3499"/>
                        </a:lnSpc>
                        <a:defRPr/>
                      </a:pPr>
                      <a:r>
                        <a:rPr lang="ar-EG" sz="2499">
                          <a:solidFill>
                            <a:srgbClr val="000000"/>
                          </a:solidFill>
                          <a:latin typeface="Almarai Bold"/>
                          <a:ea typeface="Almarai Bold"/>
                          <a:cs typeface="Almarai Bold"/>
                          <a:sym typeface="Almarai Bold"/>
                          <a:rtl/>
                        </a:rPr>
                        <a:t>   المرحلة الانتقالية</a:t>
                      </a:r>
                      <a:endParaRPr lang="en-US" sz="1100"/>
                    </a:p>
                  </a:txBody>
                  <a:tcPr marL="38100" marR="38100" marT="38100" marB="38100"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rgbClr val="A5BDC8"/>
                    </a:solidFill>
                  </a:tcPr>
                </a:tc>
                <a:tc>
                  <a:txBody>
                    <a:bodyPr/>
                    <a:lstStyle/>
                    <a:p>
                      <a:pPr algn="ctr" rtl="1">
                        <a:lnSpc>
                          <a:spcPts val="3499"/>
                        </a:lnSpc>
                        <a:defRPr/>
                      </a:pPr>
                      <a:r>
                        <a:rPr lang="ar-EG" sz="2499">
                          <a:solidFill>
                            <a:srgbClr val="000000"/>
                          </a:solidFill>
                          <a:latin typeface="Almarai Bold"/>
                          <a:ea typeface="Almarai Bold"/>
                          <a:cs typeface="Almarai Bold"/>
                          <a:sym typeface="Almarai Bold"/>
                          <a:rtl/>
                        </a:rPr>
                        <a:t>المرحلة المحددة</a:t>
                      </a:r>
                      <a:endParaRPr lang="en-US" sz="1100"/>
                    </a:p>
                  </a:txBody>
                  <a:tcPr marL="38100" marR="38100" marT="38100" marB="38100"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rgbClr val="A5BDC8"/>
                    </a:solidFill>
                  </a:tcPr>
                </a:tc>
                <a:extLst>
                  <a:ext uri="{0D108BD9-81ED-4DB2-BD59-A6C34878D82A}">
                    <a16:rowId xmlns:a16="http://schemas.microsoft.com/office/drawing/2014/main" val="10000"/>
                  </a:ext>
                </a:extLst>
              </a:tr>
              <a:tr h="571500">
                <a:tc>
                  <a:txBody>
                    <a:bodyPr/>
                    <a:lstStyle/>
                    <a:p>
                      <a:pPr algn="ctr" rtl="1">
                        <a:lnSpc>
                          <a:spcPts val="2940"/>
                        </a:lnSpc>
                        <a:defRPr/>
                      </a:pPr>
                      <a:r>
                        <a:rPr lang="ar-EG" sz="2100">
                          <a:solidFill>
                            <a:srgbClr val="000000"/>
                          </a:solidFill>
                          <a:latin typeface="Almarai Bold"/>
                          <a:ea typeface="Almarai Bold"/>
                          <a:cs typeface="Almarai Bold"/>
                          <a:sym typeface="Almarai Bold"/>
                          <a:rtl/>
                        </a:rPr>
                        <a:t>  تحديد الميزة التنافسية </a:t>
                      </a:r>
                      <a:endParaRPr lang="en-US" sz="1100"/>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chemeClr val="tx2">
                        <a:lumMod val="20000"/>
                        <a:lumOff val="80000"/>
                      </a:schemeClr>
                    </a:solidFill>
                  </a:tcPr>
                </a:tc>
                <a:tc>
                  <a:txBody>
                    <a:bodyPr/>
                    <a:lstStyle/>
                    <a:p>
                      <a:pPr algn="ctr" rtl="1">
                        <a:lnSpc>
                          <a:spcPts val="2940"/>
                        </a:lnSpc>
                        <a:defRPr/>
                      </a:pPr>
                      <a:r>
                        <a:rPr lang="ar-EG" sz="2100">
                          <a:solidFill>
                            <a:srgbClr val="000000"/>
                          </a:solidFill>
                          <a:latin typeface="Almarai Bold"/>
                          <a:ea typeface="Almarai Bold"/>
                          <a:cs typeface="Almarai Bold"/>
                          <a:sym typeface="Almarai Bold"/>
                          <a:rtl/>
                        </a:rPr>
                        <a:t>   الأداء التشغيلي للمنتج </a:t>
                      </a:r>
                      <a:endParaRPr lang="en-US" sz="1100"/>
                    </a:p>
                  </a:txBody>
                  <a:tcPr marL="38100" marR="38100" marT="38100" marB="38100"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chemeClr val="tx2">
                        <a:lumMod val="20000"/>
                        <a:lumOff val="80000"/>
                      </a:schemeClr>
                    </a:solidFill>
                  </a:tcPr>
                </a:tc>
                <a:tc>
                  <a:txBody>
                    <a:bodyPr/>
                    <a:lstStyle/>
                    <a:p>
                      <a:pPr algn="ctr" rtl="1">
                        <a:lnSpc>
                          <a:spcPts val="2940"/>
                        </a:lnSpc>
                        <a:defRPr/>
                      </a:pPr>
                      <a:r>
                        <a:rPr lang="ar-EG" sz="2100">
                          <a:solidFill>
                            <a:srgbClr val="000000"/>
                          </a:solidFill>
                          <a:latin typeface="Almarai Bold"/>
                          <a:ea typeface="Almarai Bold"/>
                          <a:cs typeface="Almarai Bold"/>
                          <a:sym typeface="Almarai Bold"/>
                          <a:rtl/>
                        </a:rPr>
                        <a:t>تنوع المنتجات </a:t>
                      </a:r>
                      <a:endParaRPr lang="en-US" sz="1100"/>
                    </a:p>
                  </a:txBody>
                  <a:tcPr marL="38100" marR="38100" marT="38100" marB="38100"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chemeClr val="tx2">
                        <a:lumMod val="20000"/>
                        <a:lumOff val="80000"/>
                      </a:schemeClr>
                    </a:solidFill>
                  </a:tcPr>
                </a:tc>
                <a:tc>
                  <a:txBody>
                    <a:bodyPr/>
                    <a:lstStyle/>
                    <a:p>
                      <a:pPr algn="ctr" rtl="1">
                        <a:lnSpc>
                          <a:spcPts val="2940"/>
                        </a:lnSpc>
                        <a:defRPr/>
                      </a:pPr>
                      <a:r>
                        <a:rPr lang="ar-EG" sz="2100" dirty="0">
                          <a:solidFill>
                            <a:srgbClr val="000000"/>
                          </a:solidFill>
                          <a:latin typeface="Almarai Bold"/>
                          <a:ea typeface="Almarai Bold"/>
                          <a:cs typeface="Almarai Bold"/>
                          <a:sym typeface="Almarai Bold"/>
                          <a:rtl/>
                        </a:rPr>
                        <a:t>تخفيض النفقات </a:t>
                      </a:r>
                      <a:endParaRPr lang="en-US" sz="1100" dirty="0"/>
                    </a:p>
                  </a:txBody>
                  <a:tcPr marL="38100" marR="38100" marT="38100" marB="38100"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952500">
                <a:tc>
                  <a:txBody>
                    <a:bodyPr/>
                    <a:lstStyle/>
                    <a:p>
                      <a:pPr algn="ctr" rtl="1">
                        <a:lnSpc>
                          <a:spcPts val="2940"/>
                        </a:lnSpc>
                        <a:defRPr/>
                      </a:pPr>
                      <a:r>
                        <a:rPr lang="ar-EG" sz="2100">
                          <a:solidFill>
                            <a:srgbClr val="000000"/>
                          </a:solidFill>
                          <a:latin typeface="Almarai Bold"/>
                          <a:ea typeface="Almarai Bold"/>
                          <a:cs typeface="Almarai Bold"/>
                          <a:sym typeface="Almarai Bold"/>
                          <a:rtl/>
                        </a:rPr>
                        <a:t>تحفيز الابتكار من خلال.</a:t>
                      </a:r>
                      <a:endParaRPr lang="en-US" sz="1100"/>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chemeClr val="tx2">
                        <a:lumMod val="20000"/>
                        <a:lumOff val="80000"/>
                      </a:schemeClr>
                    </a:solidFill>
                  </a:tcPr>
                </a:tc>
                <a:tc>
                  <a:txBody>
                    <a:bodyPr/>
                    <a:lstStyle/>
                    <a:p>
                      <a:pPr algn="ctr" rtl="1">
                        <a:lnSpc>
                          <a:spcPts val="2940"/>
                        </a:lnSpc>
                        <a:defRPr/>
                      </a:pPr>
                      <a:r>
                        <a:rPr lang="ar-EG" sz="2100">
                          <a:solidFill>
                            <a:srgbClr val="000000"/>
                          </a:solidFill>
                          <a:latin typeface="Almarai Bold"/>
                          <a:ea typeface="Almarai Bold"/>
                          <a:cs typeface="Almarai Bold"/>
                          <a:sym typeface="Almarai Bold"/>
                          <a:rtl/>
                        </a:rPr>
                        <a:t> معلومات حول احتياجات المستخدم والمدخلات الفنية </a:t>
                      </a:r>
                      <a:endParaRPr lang="en-US" sz="1100"/>
                    </a:p>
                  </a:txBody>
                  <a:tcPr marL="38100" marR="38100" marT="38100" marB="38100"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chemeClr val="tx2">
                        <a:lumMod val="20000"/>
                        <a:lumOff val="80000"/>
                      </a:schemeClr>
                    </a:solidFill>
                  </a:tcPr>
                </a:tc>
                <a:tc>
                  <a:txBody>
                    <a:bodyPr/>
                    <a:lstStyle/>
                    <a:p>
                      <a:pPr algn="ctr" rtl="1">
                        <a:lnSpc>
                          <a:spcPts val="2940"/>
                        </a:lnSpc>
                        <a:defRPr/>
                      </a:pPr>
                      <a:r>
                        <a:rPr lang="ar-EG" sz="2100">
                          <a:solidFill>
                            <a:srgbClr val="000000"/>
                          </a:solidFill>
                          <a:latin typeface="Almarai Bold"/>
                          <a:ea typeface="Almarai Bold"/>
                          <a:cs typeface="Almarai Bold"/>
                          <a:sym typeface="Almarai Bold"/>
                          <a:rtl/>
                        </a:rPr>
                        <a:t>خلق فرص من خلال زيادة القدرة الفنية الداخلية</a:t>
                      </a:r>
                      <a:endParaRPr lang="en-US" sz="1100"/>
                    </a:p>
                  </a:txBody>
                  <a:tcPr marL="38100" marR="38100" marT="38100" marB="38100"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chemeClr val="tx2">
                        <a:lumMod val="20000"/>
                        <a:lumOff val="80000"/>
                      </a:schemeClr>
                    </a:solidFill>
                  </a:tcPr>
                </a:tc>
                <a:tc>
                  <a:txBody>
                    <a:bodyPr/>
                    <a:lstStyle/>
                    <a:p>
                      <a:pPr algn="ctr" rtl="1">
                        <a:lnSpc>
                          <a:spcPts val="2940"/>
                        </a:lnSpc>
                        <a:defRPr/>
                      </a:pPr>
                      <a:r>
                        <a:rPr lang="ar-EG" sz="2100" dirty="0">
                          <a:solidFill>
                            <a:srgbClr val="000000"/>
                          </a:solidFill>
                          <a:latin typeface="Almarai Bold"/>
                          <a:ea typeface="Almarai Bold"/>
                          <a:cs typeface="Almarai Bold"/>
                          <a:sym typeface="Almarai Bold"/>
                          <a:rtl/>
                        </a:rPr>
                        <a:t>الضغط لتقليل التكلفة وتحسين الجودة.</a:t>
                      </a:r>
                      <a:endParaRPr lang="en-US" sz="1100" dirty="0"/>
                    </a:p>
                  </a:txBody>
                  <a:tcPr marL="38100" marR="38100" marT="38100" marB="38100"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1323975">
                <a:tc>
                  <a:txBody>
                    <a:bodyPr/>
                    <a:lstStyle/>
                    <a:p>
                      <a:pPr algn="ctr" rtl="1">
                        <a:lnSpc>
                          <a:spcPts val="2940"/>
                        </a:lnSpc>
                        <a:defRPr/>
                      </a:pPr>
                      <a:endParaRPr lang="en-US" sz="1100"/>
                    </a:p>
                    <a:p>
                      <a:pPr algn="ctr" rtl="1">
                        <a:lnSpc>
                          <a:spcPts val="2940"/>
                        </a:lnSpc>
                      </a:pPr>
                      <a:r>
                        <a:rPr lang="ar-EG" sz="2100">
                          <a:solidFill>
                            <a:srgbClr val="000000"/>
                          </a:solidFill>
                          <a:latin typeface="Almarai Bold"/>
                          <a:ea typeface="Almarai Bold"/>
                          <a:cs typeface="Almarai Bold"/>
                          <a:sym typeface="Almarai Bold"/>
                          <a:rtl/>
                        </a:rPr>
                        <a:t>  النوع السائد للابتكار</a:t>
                      </a:r>
                    </a:p>
                    <a:p>
                      <a:pPr algn="ctr" rtl="1">
                        <a:lnSpc>
                          <a:spcPts val="2940"/>
                        </a:lnSpc>
                      </a:pPr>
                      <a:r>
                        <a:rPr lang="ar-EG" sz="2100">
                          <a:solidFill>
                            <a:srgbClr val="000000"/>
                          </a:solidFill>
                          <a:latin typeface="Almarai Bold"/>
                          <a:ea typeface="Almarai Bold"/>
                          <a:cs typeface="Almarai Bold"/>
                          <a:sym typeface="Almarai Bold"/>
                          <a:rtl/>
                        </a:rPr>
                        <a:t>  </a:t>
                      </a:r>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chemeClr val="tx2">
                        <a:lumMod val="20000"/>
                        <a:lumOff val="80000"/>
                      </a:schemeClr>
                    </a:solidFill>
                  </a:tcPr>
                </a:tc>
                <a:tc>
                  <a:txBody>
                    <a:bodyPr/>
                    <a:lstStyle/>
                    <a:p>
                      <a:pPr algn="ctr" rtl="1">
                        <a:lnSpc>
                          <a:spcPts val="2940"/>
                        </a:lnSpc>
                        <a:defRPr/>
                      </a:pPr>
                      <a:r>
                        <a:rPr lang="ar-EG" sz="2100">
                          <a:solidFill>
                            <a:srgbClr val="000000"/>
                          </a:solidFill>
                          <a:latin typeface="Almarai Bold"/>
                          <a:ea typeface="Almarai Bold"/>
                          <a:cs typeface="Almarai Bold"/>
                          <a:sym typeface="Almarai Bold"/>
                          <a:rtl/>
                        </a:rPr>
                        <a:t> تغييرات كبيرة متكررة في المنتجات  </a:t>
                      </a:r>
                      <a:endParaRPr lang="en-US" sz="1100"/>
                    </a:p>
                  </a:txBody>
                  <a:tcPr marL="38100" marR="38100" marT="38100" marB="38100"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chemeClr val="tx2">
                        <a:lumMod val="20000"/>
                        <a:lumOff val="80000"/>
                      </a:schemeClr>
                    </a:solidFill>
                  </a:tcPr>
                </a:tc>
                <a:tc>
                  <a:txBody>
                    <a:bodyPr/>
                    <a:lstStyle/>
                    <a:p>
                      <a:pPr algn="ctr" rtl="1">
                        <a:lnSpc>
                          <a:spcPts val="2940"/>
                        </a:lnSpc>
                        <a:defRPr/>
                      </a:pPr>
                      <a:r>
                        <a:rPr lang="ar-EG" sz="2100">
                          <a:solidFill>
                            <a:srgbClr val="000000"/>
                          </a:solidFill>
                          <a:latin typeface="Almarai Bold"/>
                          <a:ea typeface="Almarai Bold"/>
                          <a:cs typeface="Almarai Bold"/>
                          <a:sym typeface="Almarai Bold"/>
                          <a:rtl/>
                        </a:rPr>
                        <a:t>تتطلب ابتكارات العمليات الرئيسية وزيادة الحجم</a:t>
                      </a:r>
                      <a:endParaRPr lang="en-US" sz="1100"/>
                    </a:p>
                  </a:txBody>
                  <a:tcPr marL="38100" marR="38100" marT="38100" marB="38100"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chemeClr val="tx2">
                        <a:lumMod val="20000"/>
                        <a:lumOff val="80000"/>
                      </a:schemeClr>
                    </a:solidFill>
                  </a:tcPr>
                </a:tc>
                <a:tc>
                  <a:txBody>
                    <a:bodyPr/>
                    <a:lstStyle/>
                    <a:p>
                      <a:pPr algn="ctr" rtl="1">
                        <a:lnSpc>
                          <a:spcPts val="2940"/>
                        </a:lnSpc>
                        <a:defRPr/>
                      </a:pPr>
                      <a:r>
                        <a:rPr lang="ar-EG" sz="2100" dirty="0">
                          <a:solidFill>
                            <a:srgbClr val="000000"/>
                          </a:solidFill>
                          <a:latin typeface="Almarai Bold"/>
                          <a:ea typeface="Almarai Bold"/>
                          <a:cs typeface="Almarai Bold"/>
                          <a:sym typeface="Almarai Bold"/>
                          <a:rtl/>
                        </a:rPr>
                        <a:t>ابتكار تدريجي للمنتجات والعمليات</a:t>
                      </a:r>
                      <a:endParaRPr lang="en-US" sz="1100" dirty="0"/>
                    </a:p>
                  </a:txBody>
                  <a:tcPr marL="38100" marR="38100" marT="38100" marB="38100"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1323975">
                <a:tc>
                  <a:txBody>
                    <a:bodyPr/>
                    <a:lstStyle/>
                    <a:p>
                      <a:pPr algn="ctr" rtl="1">
                        <a:lnSpc>
                          <a:spcPts val="2940"/>
                        </a:lnSpc>
                        <a:defRPr/>
                      </a:pPr>
                      <a:endParaRPr lang="en-US" sz="1100"/>
                    </a:p>
                    <a:p>
                      <a:pPr algn="ctr" rtl="1">
                        <a:lnSpc>
                          <a:spcPts val="2940"/>
                        </a:lnSpc>
                      </a:pPr>
                      <a:r>
                        <a:rPr lang="ar-EG" sz="2100">
                          <a:solidFill>
                            <a:srgbClr val="000000"/>
                          </a:solidFill>
                          <a:latin typeface="Almarai Bold"/>
                          <a:ea typeface="Almarai Bold"/>
                          <a:cs typeface="Almarai Bold"/>
                          <a:sym typeface="Almarai Bold"/>
                          <a:rtl/>
                        </a:rPr>
                        <a:t>  خط المنتج</a:t>
                      </a:r>
                    </a:p>
                    <a:p>
                      <a:pPr algn="ctr" rtl="1">
                        <a:lnSpc>
                          <a:spcPts val="2940"/>
                        </a:lnSpc>
                      </a:pPr>
                      <a:r>
                        <a:rPr lang="ar-EG" sz="2100">
                          <a:solidFill>
                            <a:srgbClr val="000000"/>
                          </a:solidFill>
                          <a:latin typeface="Almarai Bold"/>
                          <a:ea typeface="Almarai Bold"/>
                          <a:cs typeface="Almarai Bold"/>
                          <a:sym typeface="Almarai Bold"/>
                          <a:rtl/>
                        </a:rPr>
                        <a:t>  </a:t>
                      </a:r>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chemeClr val="tx2">
                        <a:lumMod val="20000"/>
                        <a:lumOff val="80000"/>
                      </a:schemeClr>
                    </a:solidFill>
                  </a:tcPr>
                </a:tc>
                <a:tc>
                  <a:txBody>
                    <a:bodyPr/>
                    <a:lstStyle/>
                    <a:p>
                      <a:pPr algn="ctr" rtl="1">
                        <a:lnSpc>
                          <a:spcPts val="2940"/>
                        </a:lnSpc>
                        <a:defRPr/>
                      </a:pPr>
                      <a:r>
                        <a:rPr lang="ar-EG" sz="2100">
                          <a:solidFill>
                            <a:srgbClr val="000000"/>
                          </a:solidFill>
                          <a:latin typeface="Almarai Bold"/>
                          <a:ea typeface="Almarai Bold"/>
                          <a:cs typeface="Almarai Bold"/>
                          <a:sym typeface="Almarai Bold"/>
                          <a:rtl/>
                        </a:rPr>
                        <a:t>   التنوع ويتضمن غالبًا تصاميم حسب الطلب </a:t>
                      </a:r>
                      <a:endParaRPr lang="en-US" sz="1100"/>
                    </a:p>
                  </a:txBody>
                  <a:tcPr marL="38100" marR="38100" marT="38100" marB="38100"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chemeClr val="tx2">
                        <a:lumMod val="20000"/>
                        <a:lumOff val="80000"/>
                      </a:schemeClr>
                    </a:solidFill>
                  </a:tcPr>
                </a:tc>
                <a:tc>
                  <a:txBody>
                    <a:bodyPr/>
                    <a:lstStyle/>
                    <a:p>
                      <a:pPr algn="ctr" rtl="1">
                        <a:lnSpc>
                          <a:spcPts val="2940"/>
                        </a:lnSpc>
                        <a:defRPr/>
                      </a:pPr>
                      <a:r>
                        <a:rPr lang="ar-EG" sz="2100">
                          <a:solidFill>
                            <a:srgbClr val="000000"/>
                          </a:solidFill>
                          <a:latin typeface="Almarai Bold"/>
                          <a:ea typeface="Almarai Bold"/>
                          <a:cs typeface="Almarai Bold"/>
                          <a:sym typeface="Almarai Bold"/>
                          <a:rtl/>
                        </a:rPr>
                        <a:t> يتضمن على الأقل تصميمًا واحدًا ثابتًا أو سائدًا  </a:t>
                      </a:r>
                      <a:endParaRPr lang="en-US" sz="1100"/>
                    </a:p>
                  </a:txBody>
                  <a:tcPr marL="38100" marR="38100" marT="38100" marB="38100"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chemeClr val="tx2">
                        <a:lumMod val="20000"/>
                        <a:lumOff val="80000"/>
                      </a:schemeClr>
                    </a:solidFill>
                  </a:tcPr>
                </a:tc>
                <a:tc>
                  <a:txBody>
                    <a:bodyPr/>
                    <a:lstStyle/>
                    <a:p>
                      <a:pPr algn="ctr" rtl="1">
                        <a:lnSpc>
                          <a:spcPts val="2940"/>
                        </a:lnSpc>
                        <a:defRPr/>
                      </a:pPr>
                      <a:r>
                        <a:rPr lang="ar-EG" sz="2100" dirty="0">
                          <a:solidFill>
                            <a:srgbClr val="000000"/>
                          </a:solidFill>
                          <a:latin typeface="Almarai Bold"/>
                          <a:ea typeface="Almarai Bold"/>
                          <a:cs typeface="Almarai Bold"/>
                          <a:sym typeface="Almarai Bold"/>
                          <a:rtl/>
                        </a:rPr>
                        <a:t>منتجات قياسية غير متمايزة في معظمها</a:t>
                      </a:r>
                      <a:endParaRPr lang="en-US" sz="1100" dirty="0"/>
                    </a:p>
                  </a:txBody>
                  <a:tcPr marL="38100" marR="38100" marT="38100" marB="38100"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1323975">
                <a:tc>
                  <a:txBody>
                    <a:bodyPr/>
                    <a:lstStyle/>
                    <a:p>
                      <a:pPr algn="ctr" rtl="1">
                        <a:lnSpc>
                          <a:spcPts val="2940"/>
                        </a:lnSpc>
                        <a:defRPr/>
                      </a:pPr>
                      <a:r>
                        <a:rPr lang="ar-EG" sz="2100">
                          <a:solidFill>
                            <a:srgbClr val="000000"/>
                          </a:solidFill>
                          <a:latin typeface="Almarai Bold"/>
                          <a:ea typeface="Almarai Bold"/>
                          <a:cs typeface="Almarai Bold"/>
                          <a:sym typeface="Almarai Bold"/>
                          <a:rtl/>
                        </a:rPr>
                        <a:t> عمليات الإنتاج  </a:t>
                      </a:r>
                      <a:endParaRPr lang="en-US" sz="1100"/>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1">
                        <a:lnSpc>
                          <a:spcPts val="2940"/>
                        </a:lnSpc>
                        <a:defRPr/>
                      </a:pPr>
                      <a:r>
                        <a:rPr lang="ar-EG" sz="2100">
                          <a:solidFill>
                            <a:srgbClr val="000000"/>
                          </a:solidFill>
                          <a:latin typeface="Almarai Bold"/>
                          <a:ea typeface="Almarai Bold"/>
                          <a:cs typeface="Almarai Bold"/>
                          <a:sym typeface="Almarai Bold"/>
                          <a:rtl/>
                        </a:rPr>
                        <a:t> مرنة وغير فعالة – الهدف هو خوض التجربة وإجراء تغييرات متواترة </a:t>
                      </a:r>
                      <a:endParaRPr lang="en-US" sz="1100"/>
                    </a:p>
                  </a:txBody>
                  <a:tcPr marL="38100" marR="38100" marT="38100" marB="38100"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1">
                        <a:lnSpc>
                          <a:spcPts val="2940"/>
                        </a:lnSpc>
                        <a:defRPr/>
                      </a:pPr>
                      <a:r>
                        <a:rPr lang="ar-EG" sz="2100">
                          <a:solidFill>
                            <a:srgbClr val="000000"/>
                          </a:solidFill>
                          <a:latin typeface="Almarai Bold"/>
                          <a:ea typeface="Almarai Bold"/>
                          <a:cs typeface="Almarai Bold"/>
                          <a:sym typeface="Almarai Bold"/>
                          <a:rtl/>
                        </a:rPr>
                        <a:t> تصبح أكثر قوة ورسوخًا</a:t>
                      </a:r>
                      <a:endParaRPr lang="en-US" sz="1100"/>
                    </a:p>
                  </a:txBody>
                  <a:tcPr marL="38100" marR="38100" marT="38100" marB="38100" anchor="ctr">
                    <a:lnL w="9525" cap="flat" cmpd="sng" algn="ctr">
                      <a:solidFill>
                        <a:srgbClr val="095277"/>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1">
                        <a:lnSpc>
                          <a:spcPts val="2940"/>
                        </a:lnSpc>
                        <a:defRPr/>
                      </a:pPr>
                      <a:r>
                        <a:rPr lang="ar-EG" sz="2100" dirty="0">
                          <a:solidFill>
                            <a:srgbClr val="000000"/>
                          </a:solidFill>
                          <a:latin typeface="Almarai Bold"/>
                          <a:ea typeface="Almarai Bold"/>
                          <a:cs typeface="Almarai Bold"/>
                          <a:sym typeface="Almarai Bold"/>
                          <a:rtl/>
                        </a:rPr>
                        <a:t> كفؤة ومستغلة لرأس المال وقوية نسبيًّا.   </a:t>
                      </a:r>
                      <a:endParaRPr lang="en-US" sz="1100" dirty="0"/>
                    </a:p>
                  </a:txBody>
                  <a:tcPr marL="38100" marR="38100" marT="38100" marB="38100"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bl>
          </a:graphicData>
        </a:graphic>
      </p:graphicFrame>
      <p:sp>
        <p:nvSpPr>
          <p:cNvPr id="23" name="Freeform 23"/>
          <p:cNvSpPr/>
          <p:nvPr/>
        </p:nvSpPr>
        <p:spPr>
          <a:xfrm>
            <a:off x="-371139" y="-639937"/>
            <a:ext cx="2197523" cy="2949696"/>
          </a:xfrm>
          <a:custGeom>
            <a:avLst/>
            <a:gdLst/>
            <a:ahLst/>
            <a:cxnLst/>
            <a:rect l="l" t="t" r="r" b="b"/>
            <a:pathLst>
              <a:path w="2197523" h="2949696">
                <a:moveTo>
                  <a:pt x="0" y="0"/>
                </a:moveTo>
                <a:lnTo>
                  <a:pt x="2197523" y="0"/>
                </a:lnTo>
                <a:lnTo>
                  <a:pt x="2197523" y="2949695"/>
                </a:lnTo>
                <a:lnTo>
                  <a:pt x="0" y="29496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1288620" y="2592423"/>
            <a:ext cx="6227881" cy="4392678"/>
            <a:chOff x="0" y="0"/>
            <a:chExt cx="1640265" cy="1156919"/>
          </a:xfrm>
        </p:grpSpPr>
        <p:sp>
          <p:nvSpPr>
            <p:cNvPr id="4" name="Freeform 4"/>
            <p:cNvSpPr/>
            <p:nvPr/>
          </p:nvSpPr>
          <p:spPr>
            <a:xfrm>
              <a:off x="0" y="0"/>
              <a:ext cx="1640265" cy="1156919"/>
            </a:xfrm>
            <a:custGeom>
              <a:avLst/>
              <a:gdLst/>
              <a:ahLst/>
              <a:cxnLst/>
              <a:rect l="l" t="t" r="r" b="b"/>
              <a:pathLst>
                <a:path w="1640265" h="1156919">
                  <a:moveTo>
                    <a:pt x="16160" y="0"/>
                  </a:moveTo>
                  <a:lnTo>
                    <a:pt x="1624105" y="0"/>
                  </a:lnTo>
                  <a:cubicBezTo>
                    <a:pt x="1628391" y="0"/>
                    <a:pt x="1632501" y="1703"/>
                    <a:pt x="1635532" y="4733"/>
                  </a:cubicBezTo>
                  <a:cubicBezTo>
                    <a:pt x="1638562" y="7764"/>
                    <a:pt x="1640265" y="11874"/>
                    <a:pt x="1640265" y="16160"/>
                  </a:cubicBezTo>
                  <a:lnTo>
                    <a:pt x="1640265" y="1140759"/>
                  </a:lnTo>
                  <a:cubicBezTo>
                    <a:pt x="1640265" y="1145045"/>
                    <a:pt x="1638562" y="1149155"/>
                    <a:pt x="1635532" y="1152186"/>
                  </a:cubicBezTo>
                  <a:cubicBezTo>
                    <a:pt x="1632501" y="1155217"/>
                    <a:pt x="1628391" y="1156919"/>
                    <a:pt x="1624105" y="1156919"/>
                  </a:cubicBezTo>
                  <a:lnTo>
                    <a:pt x="16160" y="1156919"/>
                  </a:lnTo>
                  <a:cubicBezTo>
                    <a:pt x="11874" y="1156919"/>
                    <a:pt x="7764" y="1155217"/>
                    <a:pt x="4733" y="1152186"/>
                  </a:cubicBezTo>
                  <a:cubicBezTo>
                    <a:pt x="1703" y="1149155"/>
                    <a:pt x="0" y="1145045"/>
                    <a:pt x="0" y="1140759"/>
                  </a:cubicBezTo>
                  <a:lnTo>
                    <a:pt x="0" y="16160"/>
                  </a:lnTo>
                  <a:cubicBezTo>
                    <a:pt x="0" y="11874"/>
                    <a:pt x="1703" y="7764"/>
                    <a:pt x="4733" y="4733"/>
                  </a:cubicBezTo>
                  <a:cubicBezTo>
                    <a:pt x="7764" y="1703"/>
                    <a:pt x="11874" y="0"/>
                    <a:pt x="16160" y="0"/>
                  </a:cubicBezTo>
                  <a:close/>
                </a:path>
              </a:pathLst>
            </a:custGeom>
            <a:solidFill>
              <a:srgbClr val="E7EAED"/>
            </a:solidFill>
            <a:ln w="19050" cap="sq">
              <a:solidFill>
                <a:srgbClr val="0F9ED5"/>
              </a:solidFill>
              <a:prstDash val="lgDash"/>
              <a:miter/>
            </a:ln>
          </p:spPr>
          <p:txBody>
            <a:bodyPr/>
            <a:lstStyle/>
            <a:p>
              <a:endParaRPr lang="en-US"/>
            </a:p>
          </p:txBody>
        </p:sp>
        <p:sp>
          <p:nvSpPr>
            <p:cNvPr id="5" name="TextBox 5"/>
            <p:cNvSpPr txBox="1"/>
            <p:nvPr/>
          </p:nvSpPr>
          <p:spPr>
            <a:xfrm>
              <a:off x="0" y="-9525"/>
              <a:ext cx="1640265" cy="1166444"/>
            </a:xfrm>
            <a:prstGeom prst="rect">
              <a:avLst/>
            </a:prstGeom>
          </p:spPr>
          <p:txBody>
            <a:bodyPr lIns="50800" tIns="50800" rIns="50800" bIns="50800" rtlCol="0" anchor="ctr"/>
            <a:lstStyle/>
            <a:p>
              <a:pPr algn="ctr">
                <a:lnSpc>
                  <a:spcPts val="2160"/>
                </a:lnSpc>
              </a:pPr>
              <a:endParaRPr/>
            </a:p>
          </p:txBody>
        </p:sp>
      </p:grpSp>
      <p:sp>
        <p:nvSpPr>
          <p:cNvPr id="6" name="TextBox 6"/>
          <p:cNvSpPr txBox="1"/>
          <p:nvPr/>
        </p:nvSpPr>
        <p:spPr>
          <a:xfrm>
            <a:off x="11543340" y="2661258"/>
            <a:ext cx="5715960" cy="3969258"/>
          </a:xfrm>
          <a:prstGeom prst="rect">
            <a:avLst/>
          </a:prstGeom>
        </p:spPr>
        <p:txBody>
          <a:bodyPr lIns="0" tIns="0" rIns="0" bIns="0" rtlCol="0" anchor="t">
            <a:spAutoFit/>
          </a:bodyPr>
          <a:lstStyle/>
          <a:p>
            <a:pPr marL="0" lvl="0" indent="0" algn="r" rtl="1">
              <a:lnSpc>
                <a:spcPts val="4536"/>
              </a:lnSpc>
            </a:pPr>
            <a:r>
              <a:rPr lang="ar-EG" sz="2700" u="none" strike="noStrike">
                <a:solidFill>
                  <a:srgbClr val="000000"/>
                </a:solidFill>
                <a:latin typeface="Almarai Bold"/>
                <a:ea typeface="Almarai Bold"/>
                <a:cs typeface="Almarai Bold"/>
                <a:sym typeface="Almarai Bold"/>
                <a:rtl/>
              </a:rPr>
              <a:t>توضح منحنيات </a:t>
            </a:r>
            <a:r>
              <a:rPr lang="en-US" sz="2700" u="none" strike="noStrike">
                <a:solidFill>
                  <a:srgbClr val="000000"/>
                </a:solidFill>
                <a:latin typeface="Almarai Bold"/>
                <a:ea typeface="Almarai Bold"/>
                <a:cs typeface="Almarai Bold"/>
                <a:sym typeface="Almarai Bold"/>
              </a:rPr>
              <a:t>S</a:t>
            </a:r>
            <a:r>
              <a:rPr lang="ar-EG" sz="2700" u="none" strike="noStrike">
                <a:solidFill>
                  <a:srgbClr val="000000"/>
                </a:solidFill>
                <a:latin typeface="Almarai Bold"/>
                <a:ea typeface="Almarai Bold"/>
                <a:cs typeface="Almarai Bold"/>
                <a:sym typeface="Almarai Bold"/>
                <a:rtl/>
              </a:rPr>
              <a:t>  بطريقة بصرية كيفية نشأة ونمو المنتج أو الخدمة أو التكنولوجيا أو الأعمال التجارية وتطورها بمرور الوقت. ويمكن عرض منحنيات </a:t>
            </a:r>
            <a:r>
              <a:rPr lang="en-US" sz="2700" u="none" strike="noStrike">
                <a:solidFill>
                  <a:srgbClr val="000000"/>
                </a:solidFill>
                <a:latin typeface="Almarai Bold"/>
                <a:ea typeface="Almarai Bold"/>
                <a:cs typeface="Almarai Bold"/>
                <a:sym typeface="Almarai Bold"/>
              </a:rPr>
              <a:t>S</a:t>
            </a:r>
            <a:r>
              <a:rPr lang="ar-EG" sz="2700" u="none" strike="noStrike">
                <a:solidFill>
                  <a:srgbClr val="000000"/>
                </a:solidFill>
                <a:latin typeface="Almarai Bold"/>
                <a:ea typeface="Almarai Bold"/>
                <a:cs typeface="Almarai Bold"/>
                <a:sym typeface="Almarai Bold"/>
                <a:rtl/>
              </a:rPr>
              <a:t> على مستوى تدريجي لرسم خريطة لتطورات المنتج والفرص، أو على نطاق واسع لوصف تطور الأعمال والصناعات. </a:t>
            </a:r>
          </a:p>
        </p:txBody>
      </p:sp>
      <p:sp>
        <p:nvSpPr>
          <p:cNvPr id="7" name="Freeform 7"/>
          <p:cNvSpPr/>
          <p:nvPr/>
        </p:nvSpPr>
        <p:spPr>
          <a:xfrm>
            <a:off x="1439614" y="2592423"/>
            <a:ext cx="8807922" cy="5652168"/>
          </a:xfrm>
          <a:custGeom>
            <a:avLst/>
            <a:gdLst/>
            <a:ahLst/>
            <a:cxnLst/>
            <a:rect l="l" t="t" r="r" b="b"/>
            <a:pathLst>
              <a:path w="8807922" h="5652168">
                <a:moveTo>
                  <a:pt x="0" y="0"/>
                </a:moveTo>
                <a:lnTo>
                  <a:pt x="8807922" y="0"/>
                </a:lnTo>
                <a:lnTo>
                  <a:pt x="8807922" y="5652167"/>
                </a:lnTo>
                <a:lnTo>
                  <a:pt x="0" y="5652167"/>
                </a:lnTo>
                <a:lnTo>
                  <a:pt x="0" y="0"/>
                </a:lnTo>
                <a:close/>
              </a:path>
            </a:pathLst>
          </a:custGeom>
          <a:blipFill>
            <a:blip r:embed="rId4"/>
            <a:stretch>
              <a:fillRect l="-4875" t="-4793" r="-4297" b="-4428"/>
            </a:stretch>
          </a:blipFill>
          <a:ln cap="sq">
            <a:noFill/>
            <a:prstDash val="solid"/>
            <a:miter/>
          </a:ln>
        </p:spPr>
        <p:txBody>
          <a:bodyPr/>
          <a:lstStyle/>
          <a:p>
            <a:endParaRPr lang="en-US"/>
          </a:p>
        </p:txBody>
      </p:sp>
      <p:grpSp>
        <p:nvGrpSpPr>
          <p:cNvPr id="8" name="Group 8"/>
          <p:cNvGrpSpPr/>
          <p:nvPr/>
        </p:nvGrpSpPr>
        <p:grpSpPr>
          <a:xfrm>
            <a:off x="3869531" y="7364866"/>
            <a:ext cx="4559618" cy="597060"/>
            <a:chOff x="0" y="0"/>
            <a:chExt cx="6079490" cy="796080"/>
          </a:xfrm>
        </p:grpSpPr>
        <p:sp>
          <p:nvSpPr>
            <p:cNvPr id="9" name="Freeform 9"/>
            <p:cNvSpPr/>
            <p:nvPr/>
          </p:nvSpPr>
          <p:spPr>
            <a:xfrm>
              <a:off x="0" y="0"/>
              <a:ext cx="6079490" cy="796080"/>
            </a:xfrm>
            <a:custGeom>
              <a:avLst/>
              <a:gdLst/>
              <a:ahLst/>
              <a:cxnLst/>
              <a:rect l="l" t="t" r="r" b="b"/>
              <a:pathLst>
                <a:path w="6079490" h="796080">
                  <a:moveTo>
                    <a:pt x="0" y="0"/>
                  </a:moveTo>
                  <a:lnTo>
                    <a:pt x="6079490" y="0"/>
                  </a:lnTo>
                  <a:lnTo>
                    <a:pt x="6079490" y="796080"/>
                  </a:lnTo>
                  <a:lnTo>
                    <a:pt x="0" y="796080"/>
                  </a:lnTo>
                  <a:close/>
                </a:path>
              </a:pathLst>
            </a:custGeom>
            <a:solidFill>
              <a:srgbClr val="FFFFFF"/>
            </a:solidFill>
          </p:spPr>
          <p:txBody>
            <a:bodyPr/>
            <a:lstStyle/>
            <a:p>
              <a:endParaRPr lang="en-US"/>
            </a:p>
          </p:txBody>
        </p:sp>
        <p:sp>
          <p:nvSpPr>
            <p:cNvPr id="10" name="TextBox 10"/>
            <p:cNvSpPr txBox="1"/>
            <p:nvPr/>
          </p:nvSpPr>
          <p:spPr>
            <a:xfrm>
              <a:off x="0" y="-104775"/>
              <a:ext cx="6079490" cy="900855"/>
            </a:xfrm>
            <a:prstGeom prst="rect">
              <a:avLst/>
            </a:prstGeom>
          </p:spPr>
          <p:txBody>
            <a:bodyPr lIns="50800" tIns="50800" rIns="50800" bIns="50800" rtlCol="0" anchor="t"/>
            <a:lstStyle/>
            <a:p>
              <a:pPr marL="0" lvl="1" indent="0" algn="ctr" rtl="1">
                <a:lnSpc>
                  <a:spcPts val="3745"/>
                </a:lnSpc>
                <a:spcBef>
                  <a:spcPct val="0"/>
                </a:spcBef>
              </a:pPr>
              <a:r>
                <a:rPr lang="ar-EG" sz="2326" u="none" strike="noStrike">
                  <a:solidFill>
                    <a:srgbClr val="000000"/>
                  </a:solidFill>
                  <a:latin typeface="Almarai Bold"/>
                  <a:ea typeface="Almarai Bold"/>
                  <a:cs typeface="Almarai Bold"/>
                  <a:sym typeface="Almarai Bold"/>
                  <a:rtl/>
                </a:rPr>
                <a:t>منحنيات </a:t>
              </a:r>
              <a:r>
                <a:rPr lang="en-US" sz="2326" u="none" strike="noStrike">
                  <a:solidFill>
                    <a:srgbClr val="000000"/>
                  </a:solidFill>
                  <a:latin typeface="Almarai Bold"/>
                  <a:ea typeface="Almarai Bold"/>
                  <a:cs typeface="Almarai Bold"/>
                  <a:sym typeface="Almarai Bold"/>
                </a:rPr>
                <a:t>S</a:t>
              </a:r>
              <a:r>
                <a:rPr lang="ar-EG" sz="2326" u="none" strike="noStrike">
                  <a:solidFill>
                    <a:srgbClr val="000000"/>
                  </a:solidFill>
                  <a:latin typeface="Almarai Bold"/>
                  <a:ea typeface="Almarai Bold"/>
                  <a:cs typeface="Almarai Bold"/>
                  <a:sym typeface="Almarai Bold"/>
                  <a:rtl/>
                </a:rPr>
                <a:t> للآلة الكاتبة</a:t>
              </a:r>
            </a:p>
          </p:txBody>
        </p:sp>
      </p:grpSp>
      <p:sp>
        <p:nvSpPr>
          <p:cNvPr id="11" name="Freeform 11"/>
          <p:cNvSpPr/>
          <p:nvPr/>
        </p:nvSpPr>
        <p:spPr>
          <a:xfrm>
            <a:off x="17065112" y="2232535"/>
            <a:ext cx="451388" cy="628748"/>
          </a:xfrm>
          <a:custGeom>
            <a:avLst/>
            <a:gdLst/>
            <a:ahLst/>
            <a:cxnLst/>
            <a:rect l="l" t="t" r="r" b="b"/>
            <a:pathLst>
              <a:path w="451388" h="628748">
                <a:moveTo>
                  <a:pt x="0" y="0"/>
                </a:moveTo>
                <a:lnTo>
                  <a:pt x="451389" y="0"/>
                </a:lnTo>
                <a:lnTo>
                  <a:pt x="451389" y="628748"/>
                </a:lnTo>
                <a:lnTo>
                  <a:pt x="0" y="628748"/>
                </a:lnTo>
                <a:lnTo>
                  <a:pt x="0" y="0"/>
                </a:lnTo>
                <a:close/>
              </a:path>
            </a:pathLst>
          </a:custGeom>
          <a:blipFill>
            <a:blip r:embed="rId5"/>
            <a:stretch>
              <a:fillRect/>
            </a:stretch>
          </a:blipFill>
        </p:spPr>
        <p:txBody>
          <a:bodyPr/>
          <a:lstStyle/>
          <a:p>
            <a:endParaRPr lang="en-US"/>
          </a:p>
        </p:txBody>
      </p:sp>
      <p:sp>
        <p:nvSpPr>
          <p:cNvPr id="12" name="Freeform 12"/>
          <p:cNvSpPr/>
          <p:nvPr/>
        </p:nvSpPr>
        <p:spPr>
          <a:xfrm>
            <a:off x="-371139" y="-639937"/>
            <a:ext cx="2197523" cy="2949696"/>
          </a:xfrm>
          <a:custGeom>
            <a:avLst/>
            <a:gdLst/>
            <a:ahLst/>
            <a:cxnLst/>
            <a:rect l="l" t="t" r="r" b="b"/>
            <a:pathLst>
              <a:path w="2197523" h="2949696">
                <a:moveTo>
                  <a:pt x="0" y="0"/>
                </a:moveTo>
                <a:lnTo>
                  <a:pt x="2197523" y="0"/>
                </a:lnTo>
                <a:lnTo>
                  <a:pt x="2197523" y="2949695"/>
                </a:lnTo>
                <a:lnTo>
                  <a:pt x="0" y="2949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3"/>
          <p:cNvSpPr txBox="1"/>
          <p:nvPr/>
        </p:nvSpPr>
        <p:spPr>
          <a:xfrm>
            <a:off x="10840060" y="764667"/>
            <a:ext cx="5008178" cy="1035502"/>
          </a:xfrm>
          <a:prstGeom prst="rect">
            <a:avLst/>
          </a:prstGeom>
        </p:spPr>
        <p:txBody>
          <a:bodyPr lIns="0" tIns="0" rIns="0" bIns="0" rtlCol="0" anchor="t">
            <a:spAutoFit/>
          </a:bodyPr>
          <a:lstStyle/>
          <a:p>
            <a:pPr marL="0" lvl="0" indent="0" algn="r" rtl="1">
              <a:lnSpc>
                <a:spcPts val="4189"/>
              </a:lnSpc>
              <a:spcBef>
                <a:spcPct val="0"/>
              </a:spcBef>
            </a:pPr>
            <a:r>
              <a:rPr lang="ar-EG" sz="3035" u="none" strike="noStrike" spc="-12">
                <a:solidFill>
                  <a:srgbClr val="156082"/>
                </a:solidFill>
                <a:latin typeface="Almarai Bold"/>
                <a:ea typeface="Almarai Bold"/>
                <a:cs typeface="Almarai Bold"/>
                <a:sym typeface="Almarai Bold"/>
                <a:rtl/>
              </a:rPr>
              <a:t>ثانيًا: منحنى الأداء </a:t>
            </a:r>
            <a:r>
              <a:rPr lang="en-US" sz="3035" u="none" strike="noStrike" spc="-12">
                <a:solidFill>
                  <a:srgbClr val="156082"/>
                </a:solidFill>
                <a:latin typeface="Almarai Bold"/>
                <a:ea typeface="Almarai Bold"/>
                <a:cs typeface="Almarai Bold"/>
                <a:sym typeface="Almarai Bold"/>
              </a:rPr>
              <a:t>S</a:t>
            </a:r>
          </a:p>
          <a:p>
            <a:pPr marL="0" lvl="0" indent="0" algn="r" rtl="1">
              <a:lnSpc>
                <a:spcPts val="4189"/>
              </a:lnSpc>
              <a:spcBef>
                <a:spcPct val="0"/>
              </a:spcBef>
            </a:pPr>
            <a:r>
              <a:rPr lang="ar-EG" sz="3035" u="none" strike="noStrike" spc="-14">
                <a:solidFill>
                  <a:srgbClr val="156082"/>
                </a:solidFill>
                <a:latin typeface="Almarai Bold"/>
                <a:ea typeface="Almarai Bold"/>
                <a:cs typeface="Almarai Bold"/>
                <a:sym typeface="Almarai Bold"/>
                <a:rtl/>
              </a:rPr>
              <a:t> (</a:t>
            </a:r>
            <a:r>
              <a:rPr lang="en-US" sz="3035" u="none" strike="noStrike" spc="-14">
                <a:solidFill>
                  <a:srgbClr val="156082"/>
                </a:solidFill>
                <a:latin typeface="Almarai Bold"/>
                <a:ea typeface="Almarai Bold"/>
                <a:cs typeface="Almarai Bold"/>
                <a:sym typeface="Almarai Bold"/>
              </a:rPr>
              <a:t>The performance S-curve</a:t>
            </a:r>
            <a:r>
              <a:rPr lang="ar-EG" sz="3035" u="none" strike="noStrike" spc="-14">
                <a:solidFill>
                  <a:srgbClr val="156082"/>
                </a:solidFill>
                <a:latin typeface="Almarai Bold"/>
                <a:ea typeface="Almarai Bold"/>
                <a:cs typeface="Almarai Bold"/>
                <a:sym typeface="Almarai Bold"/>
                <a:rtl/>
              </a:rPr>
              <a:t>) </a:t>
            </a:r>
          </a:p>
        </p:txBody>
      </p:sp>
      <p:sp>
        <p:nvSpPr>
          <p:cNvPr id="14" name="TextBox 14"/>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15" name="TextBox 15"/>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3" name="TextBox 3"/>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18</a:t>
            </a:r>
          </a:p>
        </p:txBody>
      </p:sp>
      <p:grpSp>
        <p:nvGrpSpPr>
          <p:cNvPr id="4" name="Group 4"/>
          <p:cNvGrpSpPr/>
          <p:nvPr/>
        </p:nvGrpSpPr>
        <p:grpSpPr>
          <a:xfrm>
            <a:off x="1266825" y="2420112"/>
            <a:ext cx="15992475" cy="1694192"/>
            <a:chOff x="0" y="0"/>
            <a:chExt cx="4212010" cy="446207"/>
          </a:xfrm>
        </p:grpSpPr>
        <p:sp>
          <p:nvSpPr>
            <p:cNvPr id="5" name="Freeform 5"/>
            <p:cNvSpPr/>
            <p:nvPr/>
          </p:nvSpPr>
          <p:spPr>
            <a:xfrm>
              <a:off x="0" y="0"/>
              <a:ext cx="4212010" cy="446207"/>
            </a:xfrm>
            <a:custGeom>
              <a:avLst/>
              <a:gdLst/>
              <a:ahLst/>
              <a:cxnLst/>
              <a:rect l="l" t="t" r="r" b="b"/>
              <a:pathLst>
                <a:path w="4212010" h="446207">
                  <a:moveTo>
                    <a:pt x="6293" y="0"/>
                  </a:moveTo>
                  <a:lnTo>
                    <a:pt x="4205717" y="0"/>
                  </a:lnTo>
                  <a:cubicBezTo>
                    <a:pt x="4209192" y="0"/>
                    <a:pt x="4212010" y="2818"/>
                    <a:pt x="4212010" y="6293"/>
                  </a:cubicBezTo>
                  <a:lnTo>
                    <a:pt x="4212010" y="439914"/>
                  </a:lnTo>
                  <a:cubicBezTo>
                    <a:pt x="4212010" y="443389"/>
                    <a:pt x="4209192" y="446207"/>
                    <a:pt x="4205717" y="446207"/>
                  </a:cubicBezTo>
                  <a:lnTo>
                    <a:pt x="6293" y="446207"/>
                  </a:lnTo>
                  <a:cubicBezTo>
                    <a:pt x="2818" y="446207"/>
                    <a:pt x="0" y="443389"/>
                    <a:pt x="0" y="439914"/>
                  </a:cubicBezTo>
                  <a:lnTo>
                    <a:pt x="0" y="6293"/>
                  </a:lnTo>
                  <a:cubicBezTo>
                    <a:pt x="0" y="2818"/>
                    <a:pt x="2818" y="0"/>
                    <a:pt x="6293" y="0"/>
                  </a:cubicBezTo>
                  <a:close/>
                </a:path>
              </a:pathLst>
            </a:custGeom>
            <a:solidFill>
              <a:srgbClr val="E7EAED"/>
            </a:solidFill>
            <a:ln w="19050" cap="sq">
              <a:solidFill>
                <a:srgbClr val="0F9ED5"/>
              </a:solidFill>
              <a:prstDash val="lgDash"/>
              <a:miter/>
            </a:ln>
          </p:spPr>
          <p:txBody>
            <a:bodyPr/>
            <a:lstStyle/>
            <a:p>
              <a:endParaRPr lang="en-US"/>
            </a:p>
          </p:txBody>
        </p:sp>
        <p:sp>
          <p:nvSpPr>
            <p:cNvPr id="6" name="TextBox 6"/>
            <p:cNvSpPr txBox="1"/>
            <p:nvPr/>
          </p:nvSpPr>
          <p:spPr>
            <a:xfrm>
              <a:off x="0" y="-9525"/>
              <a:ext cx="4212010" cy="455732"/>
            </a:xfrm>
            <a:prstGeom prst="rect">
              <a:avLst/>
            </a:prstGeom>
          </p:spPr>
          <p:txBody>
            <a:bodyPr lIns="50800" tIns="50800" rIns="50800" bIns="50800" rtlCol="0" anchor="ctr"/>
            <a:lstStyle/>
            <a:p>
              <a:pPr algn="ctr">
                <a:lnSpc>
                  <a:spcPts val="2160"/>
                </a:lnSpc>
              </a:pPr>
              <a:endParaRPr/>
            </a:p>
          </p:txBody>
        </p:sp>
      </p:grpSp>
      <p:sp>
        <p:nvSpPr>
          <p:cNvPr id="7" name="TextBox 7"/>
          <p:cNvSpPr txBox="1"/>
          <p:nvPr/>
        </p:nvSpPr>
        <p:spPr>
          <a:xfrm>
            <a:off x="1492049" y="2540215"/>
            <a:ext cx="15447211" cy="1314221"/>
          </a:xfrm>
          <a:prstGeom prst="rect">
            <a:avLst/>
          </a:prstGeom>
        </p:spPr>
        <p:txBody>
          <a:bodyPr lIns="0" tIns="0" rIns="0" bIns="0" rtlCol="0" anchor="t">
            <a:spAutoFit/>
          </a:bodyPr>
          <a:lstStyle/>
          <a:p>
            <a:pPr marL="0" lvl="0" indent="0" algn="just" rtl="1">
              <a:lnSpc>
                <a:spcPts val="3466"/>
              </a:lnSpc>
              <a:spcBef>
                <a:spcPct val="0"/>
              </a:spcBef>
            </a:pPr>
            <a:r>
              <a:rPr lang="ar-EG" sz="2700" u="none" strike="noStrike">
                <a:solidFill>
                  <a:srgbClr val="000000"/>
                </a:solidFill>
                <a:latin typeface="Almarai Bold"/>
                <a:ea typeface="Almarai Bold"/>
                <a:cs typeface="Almarai Bold"/>
                <a:sym typeface="Almarai Bold"/>
                <a:rtl/>
              </a:rPr>
              <a:t>انتشار الابتكار هو نظرية تسعى لشرح كيف ولماذا وبأي معدل انتشرت الأفكار والتقنيات الجديدة. وقد نشر هذه النظرية إيفريت روجرز  في كتابه انتشار الابتكار (</a:t>
            </a:r>
            <a:r>
              <a:rPr lang="en-US" sz="2700" u="none" strike="noStrike">
                <a:solidFill>
                  <a:srgbClr val="000000"/>
                </a:solidFill>
                <a:latin typeface="Almarai Bold"/>
                <a:ea typeface="Almarai Bold"/>
                <a:cs typeface="Almarai Bold"/>
                <a:sym typeface="Almarai Bold"/>
              </a:rPr>
              <a:t>Diffusion of Innovation</a:t>
            </a:r>
            <a:r>
              <a:rPr lang="ar-EG" sz="2700" u="none" strike="noStrike">
                <a:solidFill>
                  <a:srgbClr val="000000"/>
                </a:solidFill>
                <a:latin typeface="Almarai Bold"/>
                <a:ea typeface="Almarai Bold"/>
                <a:cs typeface="Almarai Bold"/>
                <a:sym typeface="Almarai Bold"/>
                <a:rtl/>
              </a:rPr>
              <a:t>) عام </a:t>
            </a:r>
            <a:r>
              <a:rPr lang="en-US" sz="2700" u="none" strike="noStrike">
                <a:solidFill>
                  <a:srgbClr val="000000"/>
                </a:solidFill>
                <a:latin typeface="Almarai Bold"/>
                <a:ea typeface="Almarai Bold"/>
                <a:cs typeface="Almarai Bold"/>
                <a:sym typeface="Almarai Bold"/>
              </a:rPr>
              <a:t>1962</a:t>
            </a:r>
            <a:r>
              <a:rPr lang="ar-EG" sz="2700" u="none" strike="noStrike">
                <a:solidFill>
                  <a:srgbClr val="000000"/>
                </a:solidFill>
                <a:latin typeface="Almarai Bold"/>
                <a:ea typeface="Almarai Bold"/>
                <a:cs typeface="Almarai Bold"/>
                <a:sym typeface="Almarai Bold"/>
                <a:rtl/>
              </a:rPr>
              <a:t>م. ويرى روجرز أن الانتشار هو العملية التي يتم من خلالها تبني الابتكار بمرور الوقت بين أعضاء النظام الاجتماعي.</a:t>
            </a:r>
          </a:p>
        </p:txBody>
      </p:sp>
      <p:sp>
        <p:nvSpPr>
          <p:cNvPr id="8" name="TextBox 8"/>
          <p:cNvSpPr txBox="1"/>
          <p:nvPr/>
        </p:nvSpPr>
        <p:spPr>
          <a:xfrm>
            <a:off x="4704719" y="4200029"/>
            <a:ext cx="8958225" cy="459899"/>
          </a:xfrm>
          <a:prstGeom prst="rect">
            <a:avLst/>
          </a:prstGeom>
        </p:spPr>
        <p:txBody>
          <a:bodyPr lIns="0" tIns="0" rIns="0" bIns="0" rtlCol="0" anchor="t">
            <a:spAutoFit/>
          </a:bodyPr>
          <a:lstStyle/>
          <a:p>
            <a:pPr marL="0" lvl="1" indent="0" algn="ctr" rtl="1">
              <a:lnSpc>
                <a:spcPts val="3745"/>
              </a:lnSpc>
              <a:spcBef>
                <a:spcPct val="0"/>
              </a:spcBef>
            </a:pPr>
            <a:r>
              <a:rPr lang="ar-EG" sz="2326" u="none" strike="noStrike">
                <a:solidFill>
                  <a:srgbClr val="000000"/>
                </a:solidFill>
                <a:latin typeface="Almarai Bold"/>
                <a:ea typeface="Almarai Bold"/>
                <a:cs typeface="Almarai Bold"/>
                <a:sym typeface="Almarai Bold"/>
                <a:rtl/>
              </a:rPr>
              <a:t>المراحل الخمسة لعملية تبني الابتكارات والأفكار الجديدة</a:t>
            </a:r>
          </a:p>
        </p:txBody>
      </p:sp>
      <p:sp>
        <p:nvSpPr>
          <p:cNvPr id="9" name="Freeform 9"/>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10"/>
          <p:cNvSpPr txBox="1"/>
          <p:nvPr/>
        </p:nvSpPr>
        <p:spPr>
          <a:xfrm>
            <a:off x="11038676" y="718185"/>
            <a:ext cx="4805723" cy="1099891"/>
          </a:xfrm>
          <a:prstGeom prst="rect">
            <a:avLst/>
          </a:prstGeom>
        </p:spPr>
        <p:txBody>
          <a:bodyPr lIns="0" tIns="0" rIns="0" bIns="0" rtlCol="0" anchor="t">
            <a:spAutoFit/>
          </a:bodyPr>
          <a:lstStyle/>
          <a:p>
            <a:pPr marL="0" lvl="0" indent="0" algn="r" rtl="1">
              <a:lnSpc>
                <a:spcPts val="4327"/>
              </a:lnSpc>
              <a:spcBef>
                <a:spcPct val="0"/>
              </a:spcBef>
            </a:pPr>
            <a:r>
              <a:rPr lang="ar-EG" sz="3135" u="none" strike="noStrike" spc="-14">
                <a:solidFill>
                  <a:srgbClr val="156082"/>
                </a:solidFill>
                <a:latin typeface="Almarai Bold"/>
                <a:ea typeface="Almarai Bold"/>
                <a:cs typeface="Almarai Bold"/>
                <a:sym typeface="Almarai Bold"/>
                <a:rtl/>
              </a:rPr>
              <a:t>ثالثاً: انتشار الابتكار (</a:t>
            </a:r>
            <a:r>
              <a:rPr lang="en-US" sz="3135" u="none" strike="noStrike" spc="-14">
                <a:solidFill>
                  <a:srgbClr val="156082"/>
                </a:solidFill>
                <a:latin typeface="Almarai Bold"/>
                <a:ea typeface="Almarai Bold"/>
                <a:cs typeface="Almarai Bold"/>
                <a:sym typeface="Almarai Bold"/>
              </a:rPr>
              <a:t>Diffusion of Innovation</a:t>
            </a:r>
            <a:r>
              <a:rPr lang="ar-EG" sz="3135" u="none" strike="noStrike" spc="-14">
                <a:solidFill>
                  <a:srgbClr val="156082"/>
                </a:solidFill>
                <a:latin typeface="Almarai Bold"/>
                <a:ea typeface="Almarai Bold"/>
                <a:cs typeface="Almarai Bold"/>
                <a:sym typeface="Almarai Bold"/>
                <a:rtl/>
              </a:rPr>
              <a:t>)</a:t>
            </a:r>
          </a:p>
        </p:txBody>
      </p:sp>
      <p:sp>
        <p:nvSpPr>
          <p:cNvPr id="11" name="Freeform 11"/>
          <p:cNvSpPr/>
          <p:nvPr/>
        </p:nvSpPr>
        <p:spPr>
          <a:xfrm>
            <a:off x="16939260" y="2105738"/>
            <a:ext cx="451388" cy="628748"/>
          </a:xfrm>
          <a:custGeom>
            <a:avLst/>
            <a:gdLst/>
            <a:ahLst/>
            <a:cxnLst/>
            <a:rect l="l" t="t" r="r" b="b"/>
            <a:pathLst>
              <a:path w="451388" h="628748">
                <a:moveTo>
                  <a:pt x="0" y="0"/>
                </a:moveTo>
                <a:lnTo>
                  <a:pt x="451388" y="0"/>
                </a:lnTo>
                <a:lnTo>
                  <a:pt x="451388" y="628748"/>
                </a:lnTo>
                <a:lnTo>
                  <a:pt x="0" y="628748"/>
                </a:lnTo>
                <a:lnTo>
                  <a:pt x="0" y="0"/>
                </a:lnTo>
                <a:close/>
              </a:path>
            </a:pathLst>
          </a:custGeom>
          <a:blipFill>
            <a:blip r:embed="rId4"/>
            <a:stretch>
              <a:fillRect/>
            </a:stretch>
          </a:blipFill>
        </p:spPr>
        <p:txBody>
          <a:bodyPr/>
          <a:lstStyle/>
          <a:p>
            <a:endParaRPr lang="en-US"/>
          </a:p>
        </p:txBody>
      </p:sp>
      <p:grpSp>
        <p:nvGrpSpPr>
          <p:cNvPr id="12" name="Group 12"/>
          <p:cNvGrpSpPr/>
          <p:nvPr/>
        </p:nvGrpSpPr>
        <p:grpSpPr>
          <a:xfrm>
            <a:off x="1266825" y="5485484"/>
            <a:ext cx="15749588" cy="650299"/>
            <a:chOff x="0" y="0"/>
            <a:chExt cx="4148040" cy="171272"/>
          </a:xfrm>
        </p:grpSpPr>
        <p:sp>
          <p:nvSpPr>
            <p:cNvPr id="13" name="Freeform 13"/>
            <p:cNvSpPr/>
            <p:nvPr/>
          </p:nvSpPr>
          <p:spPr>
            <a:xfrm>
              <a:off x="0" y="0"/>
              <a:ext cx="4148039" cy="171272"/>
            </a:xfrm>
            <a:custGeom>
              <a:avLst/>
              <a:gdLst/>
              <a:ahLst/>
              <a:cxnLst/>
              <a:rect l="l" t="t" r="r" b="b"/>
              <a:pathLst>
                <a:path w="4148039" h="171272">
                  <a:moveTo>
                    <a:pt x="5899" y="0"/>
                  </a:moveTo>
                  <a:lnTo>
                    <a:pt x="4142141" y="0"/>
                  </a:lnTo>
                  <a:cubicBezTo>
                    <a:pt x="4145399" y="0"/>
                    <a:pt x="4148039" y="2641"/>
                    <a:pt x="4148039" y="5899"/>
                  </a:cubicBezTo>
                  <a:lnTo>
                    <a:pt x="4148039" y="165374"/>
                  </a:lnTo>
                  <a:cubicBezTo>
                    <a:pt x="4148039" y="168631"/>
                    <a:pt x="4145399" y="171272"/>
                    <a:pt x="4142141" y="171272"/>
                  </a:cubicBezTo>
                  <a:lnTo>
                    <a:pt x="5899" y="171272"/>
                  </a:lnTo>
                  <a:cubicBezTo>
                    <a:pt x="2641" y="171272"/>
                    <a:pt x="0" y="168631"/>
                    <a:pt x="0" y="165374"/>
                  </a:cubicBezTo>
                  <a:lnTo>
                    <a:pt x="0" y="5899"/>
                  </a:lnTo>
                  <a:cubicBezTo>
                    <a:pt x="0" y="2641"/>
                    <a:pt x="2641" y="0"/>
                    <a:pt x="5899" y="0"/>
                  </a:cubicBezTo>
                  <a:close/>
                </a:path>
              </a:pathLst>
            </a:custGeom>
            <a:solidFill>
              <a:srgbClr val="FFDE59"/>
            </a:solidFill>
          </p:spPr>
          <p:txBody>
            <a:bodyPr/>
            <a:lstStyle/>
            <a:p>
              <a:endParaRPr lang="en-US"/>
            </a:p>
          </p:txBody>
        </p:sp>
        <p:sp>
          <p:nvSpPr>
            <p:cNvPr id="14" name="TextBox 14"/>
            <p:cNvSpPr txBox="1"/>
            <p:nvPr/>
          </p:nvSpPr>
          <p:spPr>
            <a:xfrm>
              <a:off x="0" y="-19050"/>
              <a:ext cx="4148040" cy="190322"/>
            </a:xfrm>
            <a:prstGeom prst="rect">
              <a:avLst/>
            </a:prstGeom>
          </p:spPr>
          <p:txBody>
            <a:bodyPr lIns="50800" tIns="50800" rIns="50800" bIns="50800" rtlCol="0" anchor="ctr"/>
            <a:lstStyle/>
            <a:p>
              <a:pPr algn="ctr">
                <a:lnSpc>
                  <a:spcPts val="2160"/>
                </a:lnSpc>
              </a:pPr>
              <a:endParaRPr/>
            </a:p>
          </p:txBody>
        </p:sp>
      </p:grpSp>
      <p:grpSp>
        <p:nvGrpSpPr>
          <p:cNvPr id="15" name="Group 15"/>
          <p:cNvGrpSpPr/>
          <p:nvPr/>
        </p:nvGrpSpPr>
        <p:grpSpPr>
          <a:xfrm>
            <a:off x="1266825" y="6240558"/>
            <a:ext cx="15749588" cy="615518"/>
            <a:chOff x="0" y="0"/>
            <a:chExt cx="4148040" cy="162112"/>
          </a:xfrm>
        </p:grpSpPr>
        <p:sp>
          <p:nvSpPr>
            <p:cNvPr id="16" name="Freeform 16"/>
            <p:cNvSpPr/>
            <p:nvPr/>
          </p:nvSpPr>
          <p:spPr>
            <a:xfrm>
              <a:off x="0" y="0"/>
              <a:ext cx="4148039" cy="162112"/>
            </a:xfrm>
            <a:custGeom>
              <a:avLst/>
              <a:gdLst/>
              <a:ahLst/>
              <a:cxnLst/>
              <a:rect l="l" t="t" r="r" b="b"/>
              <a:pathLst>
                <a:path w="4148039" h="162112">
                  <a:moveTo>
                    <a:pt x="5899" y="0"/>
                  </a:moveTo>
                  <a:lnTo>
                    <a:pt x="4142141" y="0"/>
                  </a:lnTo>
                  <a:cubicBezTo>
                    <a:pt x="4145399" y="0"/>
                    <a:pt x="4148039" y="2641"/>
                    <a:pt x="4148039" y="5899"/>
                  </a:cubicBezTo>
                  <a:lnTo>
                    <a:pt x="4148039" y="156213"/>
                  </a:lnTo>
                  <a:cubicBezTo>
                    <a:pt x="4148039" y="159471"/>
                    <a:pt x="4145399" y="162112"/>
                    <a:pt x="4142141" y="162112"/>
                  </a:cubicBezTo>
                  <a:lnTo>
                    <a:pt x="5899" y="162112"/>
                  </a:lnTo>
                  <a:cubicBezTo>
                    <a:pt x="2641" y="162112"/>
                    <a:pt x="0" y="159471"/>
                    <a:pt x="0" y="156213"/>
                  </a:cubicBezTo>
                  <a:lnTo>
                    <a:pt x="0" y="5899"/>
                  </a:lnTo>
                  <a:cubicBezTo>
                    <a:pt x="0" y="2641"/>
                    <a:pt x="2641" y="0"/>
                    <a:pt x="5899" y="0"/>
                  </a:cubicBezTo>
                  <a:close/>
                </a:path>
              </a:pathLst>
            </a:custGeom>
            <a:solidFill>
              <a:srgbClr val="FFDE59"/>
            </a:solidFill>
          </p:spPr>
          <p:txBody>
            <a:bodyPr/>
            <a:lstStyle/>
            <a:p>
              <a:endParaRPr lang="en-US"/>
            </a:p>
          </p:txBody>
        </p:sp>
        <p:sp>
          <p:nvSpPr>
            <p:cNvPr id="17" name="TextBox 17"/>
            <p:cNvSpPr txBox="1"/>
            <p:nvPr/>
          </p:nvSpPr>
          <p:spPr>
            <a:xfrm>
              <a:off x="0" y="-19050"/>
              <a:ext cx="4148040" cy="181162"/>
            </a:xfrm>
            <a:prstGeom prst="rect">
              <a:avLst/>
            </a:prstGeom>
          </p:spPr>
          <p:txBody>
            <a:bodyPr lIns="50800" tIns="50800" rIns="50800" bIns="50800" rtlCol="0" anchor="ctr"/>
            <a:lstStyle/>
            <a:p>
              <a:pPr algn="ctr">
                <a:lnSpc>
                  <a:spcPts val="2160"/>
                </a:lnSpc>
              </a:pPr>
              <a:endParaRPr/>
            </a:p>
          </p:txBody>
        </p:sp>
      </p:grpSp>
      <p:grpSp>
        <p:nvGrpSpPr>
          <p:cNvPr id="18" name="Group 18"/>
          <p:cNvGrpSpPr/>
          <p:nvPr/>
        </p:nvGrpSpPr>
        <p:grpSpPr>
          <a:xfrm>
            <a:off x="1269206" y="6960851"/>
            <a:ext cx="15749588" cy="692937"/>
            <a:chOff x="0" y="0"/>
            <a:chExt cx="4148040" cy="182502"/>
          </a:xfrm>
        </p:grpSpPr>
        <p:sp>
          <p:nvSpPr>
            <p:cNvPr id="19" name="Freeform 19"/>
            <p:cNvSpPr/>
            <p:nvPr/>
          </p:nvSpPr>
          <p:spPr>
            <a:xfrm>
              <a:off x="0" y="0"/>
              <a:ext cx="4148039" cy="182502"/>
            </a:xfrm>
            <a:custGeom>
              <a:avLst/>
              <a:gdLst/>
              <a:ahLst/>
              <a:cxnLst/>
              <a:rect l="l" t="t" r="r" b="b"/>
              <a:pathLst>
                <a:path w="4148039" h="182502">
                  <a:moveTo>
                    <a:pt x="5899" y="0"/>
                  </a:moveTo>
                  <a:lnTo>
                    <a:pt x="4142141" y="0"/>
                  </a:lnTo>
                  <a:cubicBezTo>
                    <a:pt x="4145399" y="0"/>
                    <a:pt x="4148039" y="2641"/>
                    <a:pt x="4148039" y="5899"/>
                  </a:cubicBezTo>
                  <a:lnTo>
                    <a:pt x="4148039" y="176603"/>
                  </a:lnTo>
                  <a:cubicBezTo>
                    <a:pt x="4148039" y="179861"/>
                    <a:pt x="4145399" y="182502"/>
                    <a:pt x="4142141" y="182502"/>
                  </a:cubicBezTo>
                  <a:lnTo>
                    <a:pt x="5899" y="182502"/>
                  </a:lnTo>
                  <a:cubicBezTo>
                    <a:pt x="2641" y="182502"/>
                    <a:pt x="0" y="179861"/>
                    <a:pt x="0" y="176603"/>
                  </a:cubicBezTo>
                  <a:lnTo>
                    <a:pt x="0" y="5899"/>
                  </a:lnTo>
                  <a:cubicBezTo>
                    <a:pt x="0" y="2641"/>
                    <a:pt x="2641" y="0"/>
                    <a:pt x="5899" y="0"/>
                  </a:cubicBezTo>
                  <a:close/>
                </a:path>
              </a:pathLst>
            </a:custGeom>
            <a:solidFill>
              <a:srgbClr val="FFDE59"/>
            </a:solidFill>
          </p:spPr>
          <p:txBody>
            <a:bodyPr/>
            <a:lstStyle/>
            <a:p>
              <a:endParaRPr lang="en-US"/>
            </a:p>
          </p:txBody>
        </p:sp>
        <p:sp>
          <p:nvSpPr>
            <p:cNvPr id="20" name="TextBox 20"/>
            <p:cNvSpPr txBox="1"/>
            <p:nvPr/>
          </p:nvSpPr>
          <p:spPr>
            <a:xfrm>
              <a:off x="0" y="-19050"/>
              <a:ext cx="4148040" cy="201552"/>
            </a:xfrm>
            <a:prstGeom prst="rect">
              <a:avLst/>
            </a:prstGeom>
          </p:spPr>
          <p:txBody>
            <a:bodyPr lIns="50800" tIns="50800" rIns="50800" bIns="50800" rtlCol="0" anchor="ctr"/>
            <a:lstStyle/>
            <a:p>
              <a:pPr algn="ctr">
                <a:lnSpc>
                  <a:spcPts val="2160"/>
                </a:lnSpc>
              </a:pPr>
              <a:endParaRPr/>
            </a:p>
          </p:txBody>
        </p:sp>
      </p:grpSp>
      <p:grpSp>
        <p:nvGrpSpPr>
          <p:cNvPr id="21" name="Group 21"/>
          <p:cNvGrpSpPr/>
          <p:nvPr/>
        </p:nvGrpSpPr>
        <p:grpSpPr>
          <a:xfrm>
            <a:off x="1266825" y="7834763"/>
            <a:ext cx="15749588" cy="712292"/>
            <a:chOff x="0" y="0"/>
            <a:chExt cx="4148040" cy="187599"/>
          </a:xfrm>
        </p:grpSpPr>
        <p:sp>
          <p:nvSpPr>
            <p:cNvPr id="22" name="Freeform 22"/>
            <p:cNvSpPr/>
            <p:nvPr/>
          </p:nvSpPr>
          <p:spPr>
            <a:xfrm>
              <a:off x="0" y="0"/>
              <a:ext cx="4148039" cy="187599"/>
            </a:xfrm>
            <a:custGeom>
              <a:avLst/>
              <a:gdLst/>
              <a:ahLst/>
              <a:cxnLst/>
              <a:rect l="l" t="t" r="r" b="b"/>
              <a:pathLst>
                <a:path w="4148039" h="187599">
                  <a:moveTo>
                    <a:pt x="5899" y="0"/>
                  </a:moveTo>
                  <a:lnTo>
                    <a:pt x="4142141" y="0"/>
                  </a:lnTo>
                  <a:cubicBezTo>
                    <a:pt x="4145399" y="0"/>
                    <a:pt x="4148039" y="2641"/>
                    <a:pt x="4148039" y="5899"/>
                  </a:cubicBezTo>
                  <a:lnTo>
                    <a:pt x="4148039" y="181701"/>
                  </a:lnTo>
                  <a:cubicBezTo>
                    <a:pt x="4148039" y="184958"/>
                    <a:pt x="4145399" y="187599"/>
                    <a:pt x="4142141" y="187599"/>
                  </a:cubicBezTo>
                  <a:lnTo>
                    <a:pt x="5899" y="187599"/>
                  </a:lnTo>
                  <a:cubicBezTo>
                    <a:pt x="2641" y="187599"/>
                    <a:pt x="0" y="184958"/>
                    <a:pt x="0" y="181701"/>
                  </a:cubicBezTo>
                  <a:lnTo>
                    <a:pt x="0" y="5899"/>
                  </a:lnTo>
                  <a:cubicBezTo>
                    <a:pt x="0" y="2641"/>
                    <a:pt x="2641" y="0"/>
                    <a:pt x="5899" y="0"/>
                  </a:cubicBezTo>
                  <a:close/>
                </a:path>
              </a:pathLst>
            </a:custGeom>
            <a:solidFill>
              <a:srgbClr val="FFDE59"/>
            </a:solidFill>
          </p:spPr>
          <p:txBody>
            <a:bodyPr/>
            <a:lstStyle/>
            <a:p>
              <a:endParaRPr lang="en-US"/>
            </a:p>
          </p:txBody>
        </p:sp>
        <p:sp>
          <p:nvSpPr>
            <p:cNvPr id="23" name="TextBox 23"/>
            <p:cNvSpPr txBox="1"/>
            <p:nvPr/>
          </p:nvSpPr>
          <p:spPr>
            <a:xfrm>
              <a:off x="0" y="-19050"/>
              <a:ext cx="4148040" cy="206649"/>
            </a:xfrm>
            <a:prstGeom prst="rect">
              <a:avLst/>
            </a:prstGeom>
          </p:spPr>
          <p:txBody>
            <a:bodyPr lIns="50800" tIns="50800" rIns="50800" bIns="50800" rtlCol="0" anchor="ctr"/>
            <a:lstStyle/>
            <a:p>
              <a:pPr algn="ctr">
                <a:lnSpc>
                  <a:spcPts val="2160"/>
                </a:lnSpc>
              </a:pPr>
              <a:endParaRPr/>
            </a:p>
          </p:txBody>
        </p:sp>
      </p:grpSp>
      <p:grpSp>
        <p:nvGrpSpPr>
          <p:cNvPr id="24" name="Group 24"/>
          <p:cNvGrpSpPr/>
          <p:nvPr/>
        </p:nvGrpSpPr>
        <p:grpSpPr>
          <a:xfrm>
            <a:off x="1278731" y="8737555"/>
            <a:ext cx="15749588" cy="789648"/>
            <a:chOff x="0" y="0"/>
            <a:chExt cx="4148040" cy="207973"/>
          </a:xfrm>
        </p:grpSpPr>
        <p:sp>
          <p:nvSpPr>
            <p:cNvPr id="25" name="Freeform 25"/>
            <p:cNvSpPr/>
            <p:nvPr/>
          </p:nvSpPr>
          <p:spPr>
            <a:xfrm>
              <a:off x="0" y="0"/>
              <a:ext cx="4148039" cy="207973"/>
            </a:xfrm>
            <a:custGeom>
              <a:avLst/>
              <a:gdLst/>
              <a:ahLst/>
              <a:cxnLst/>
              <a:rect l="l" t="t" r="r" b="b"/>
              <a:pathLst>
                <a:path w="4148039" h="207973">
                  <a:moveTo>
                    <a:pt x="5899" y="0"/>
                  </a:moveTo>
                  <a:lnTo>
                    <a:pt x="4142141" y="0"/>
                  </a:lnTo>
                  <a:cubicBezTo>
                    <a:pt x="4145399" y="0"/>
                    <a:pt x="4148039" y="2641"/>
                    <a:pt x="4148039" y="5899"/>
                  </a:cubicBezTo>
                  <a:lnTo>
                    <a:pt x="4148039" y="202074"/>
                  </a:lnTo>
                  <a:cubicBezTo>
                    <a:pt x="4148039" y="205332"/>
                    <a:pt x="4145399" y="207973"/>
                    <a:pt x="4142141" y="207973"/>
                  </a:cubicBezTo>
                  <a:lnTo>
                    <a:pt x="5899" y="207973"/>
                  </a:lnTo>
                  <a:cubicBezTo>
                    <a:pt x="2641" y="207973"/>
                    <a:pt x="0" y="205332"/>
                    <a:pt x="0" y="202074"/>
                  </a:cubicBezTo>
                  <a:lnTo>
                    <a:pt x="0" y="5899"/>
                  </a:lnTo>
                  <a:cubicBezTo>
                    <a:pt x="0" y="2641"/>
                    <a:pt x="2641" y="0"/>
                    <a:pt x="5899" y="0"/>
                  </a:cubicBezTo>
                  <a:close/>
                </a:path>
              </a:pathLst>
            </a:custGeom>
            <a:solidFill>
              <a:srgbClr val="FFDE59"/>
            </a:solidFill>
          </p:spPr>
          <p:txBody>
            <a:bodyPr/>
            <a:lstStyle/>
            <a:p>
              <a:endParaRPr lang="en-US"/>
            </a:p>
          </p:txBody>
        </p:sp>
        <p:sp>
          <p:nvSpPr>
            <p:cNvPr id="26" name="TextBox 26"/>
            <p:cNvSpPr txBox="1"/>
            <p:nvPr/>
          </p:nvSpPr>
          <p:spPr>
            <a:xfrm>
              <a:off x="0" y="-19050"/>
              <a:ext cx="4148040" cy="227023"/>
            </a:xfrm>
            <a:prstGeom prst="rect">
              <a:avLst/>
            </a:prstGeom>
          </p:spPr>
          <p:txBody>
            <a:bodyPr lIns="50800" tIns="50800" rIns="50800" bIns="50800" rtlCol="0" anchor="ctr"/>
            <a:lstStyle/>
            <a:p>
              <a:pPr algn="ctr">
                <a:lnSpc>
                  <a:spcPts val="2160"/>
                </a:lnSpc>
              </a:pPr>
              <a:endParaRPr/>
            </a:p>
          </p:txBody>
        </p:sp>
      </p:grpSp>
      <p:graphicFrame>
        <p:nvGraphicFramePr>
          <p:cNvPr id="27" name="Table 27"/>
          <p:cNvGraphicFramePr>
            <a:graphicFrameLocks noGrp="1"/>
          </p:cNvGraphicFramePr>
          <p:nvPr/>
        </p:nvGraphicFramePr>
        <p:xfrm>
          <a:off x="1266826" y="4707553"/>
          <a:ext cx="15749587" cy="4857750"/>
        </p:xfrm>
        <a:graphic>
          <a:graphicData uri="http://schemas.openxmlformats.org/drawingml/2006/table">
            <a:tbl>
              <a:tblPr rtl="1"/>
              <a:tblGrid>
                <a:gridCol w="2802955">
                  <a:extLst>
                    <a:ext uri="{9D8B030D-6E8A-4147-A177-3AD203B41FA5}">
                      <a16:colId xmlns:a16="http://schemas.microsoft.com/office/drawing/2014/main" val="20000"/>
                    </a:ext>
                  </a:extLst>
                </a:gridCol>
                <a:gridCol w="12946632">
                  <a:extLst>
                    <a:ext uri="{9D8B030D-6E8A-4147-A177-3AD203B41FA5}">
                      <a16:colId xmlns:a16="http://schemas.microsoft.com/office/drawing/2014/main" val="20001"/>
                    </a:ext>
                  </a:extLst>
                </a:gridCol>
              </a:tblGrid>
              <a:tr h="685800">
                <a:tc>
                  <a:txBody>
                    <a:bodyPr/>
                    <a:lstStyle/>
                    <a:p>
                      <a:pPr algn="ctr" rtl="1">
                        <a:lnSpc>
                          <a:spcPts val="3081"/>
                        </a:lnSpc>
                        <a:defRPr/>
                      </a:pPr>
                      <a:r>
                        <a:rPr lang="ar-EG" sz="2399">
                          <a:solidFill>
                            <a:srgbClr val="000000"/>
                          </a:solidFill>
                          <a:latin typeface="Almarai Bold"/>
                          <a:ea typeface="Almarai Bold"/>
                          <a:cs typeface="Almarai Bold"/>
                          <a:sym typeface="Almarai Bold"/>
                          <a:rtl/>
                        </a:rPr>
                        <a:t>المستوى</a:t>
                      </a:r>
                      <a:endParaRPr lang="en-US" sz="1100"/>
                    </a:p>
                  </a:txBody>
                  <a:tcPr marL="68580" marR="68580" marT="68580" marB="68580"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rgbClr val="A5BDC8"/>
                    </a:solidFill>
                  </a:tcPr>
                </a:tc>
                <a:tc>
                  <a:txBody>
                    <a:bodyPr/>
                    <a:lstStyle/>
                    <a:p>
                      <a:pPr algn="ctr" rtl="1">
                        <a:lnSpc>
                          <a:spcPts val="2953"/>
                        </a:lnSpc>
                        <a:defRPr/>
                      </a:pPr>
                      <a:r>
                        <a:rPr lang="ar-EG" sz="2299">
                          <a:solidFill>
                            <a:srgbClr val="000000"/>
                          </a:solidFill>
                          <a:latin typeface="Almarai Bold"/>
                          <a:ea typeface="Almarai Bold"/>
                          <a:cs typeface="Almarai Bold"/>
                          <a:sym typeface="Almarai Bold"/>
                          <a:rtl/>
                        </a:rPr>
                        <a:t>الشرح</a:t>
                      </a:r>
                      <a:endParaRPr lang="en-US" sz="1100"/>
                    </a:p>
                  </a:txBody>
                  <a:tcPr marL="68580" marR="68580" marT="68580" marB="68580"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95277"/>
                      </a:solidFill>
                      <a:prstDash val="solid"/>
                      <a:round/>
                      <a:headEnd type="none" w="med" len="med"/>
                      <a:tailEnd type="none" w="med" len="med"/>
                    </a:lnB>
                    <a:solidFill>
                      <a:srgbClr val="A5BDC8"/>
                    </a:solidFill>
                  </a:tcPr>
                </a:tc>
                <a:extLst>
                  <a:ext uri="{0D108BD9-81ED-4DB2-BD59-A6C34878D82A}">
                    <a16:rowId xmlns:a16="http://schemas.microsoft.com/office/drawing/2014/main" val="10000"/>
                  </a:ext>
                </a:extLst>
              </a:tr>
              <a:tr h="895350">
                <a:tc>
                  <a:txBody>
                    <a:bodyPr/>
                    <a:lstStyle/>
                    <a:p>
                      <a:pPr algn="ctr" rtl="1">
                        <a:lnSpc>
                          <a:spcPts val="2567"/>
                        </a:lnSpc>
                        <a:defRPr/>
                      </a:pPr>
                      <a:r>
                        <a:rPr lang="ar-EG" sz="1999">
                          <a:solidFill>
                            <a:srgbClr val="000000"/>
                          </a:solidFill>
                          <a:latin typeface="Almarai Bold"/>
                          <a:ea typeface="Almarai Bold"/>
                          <a:cs typeface="Almarai Bold"/>
                          <a:sym typeface="Almarai Bold"/>
                          <a:rtl/>
                        </a:rPr>
                        <a:t>المعرفة أو الوعي</a:t>
                      </a:r>
                      <a:endParaRPr lang="en-US" sz="1100"/>
                    </a:p>
                  </a:txBody>
                  <a:tcPr marL="68580" marR="68580" marT="68580" marB="68580"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just" rtl="1">
                        <a:lnSpc>
                          <a:spcPts val="2439"/>
                        </a:lnSpc>
                        <a:defRPr/>
                      </a:pPr>
                      <a:r>
                        <a:rPr lang="ar-EG" sz="1899">
                          <a:solidFill>
                            <a:srgbClr val="000000"/>
                          </a:solidFill>
                          <a:latin typeface="Almarai Bold"/>
                          <a:ea typeface="Almarai Bold"/>
                          <a:cs typeface="Almarai Bold"/>
                          <a:sym typeface="Almarai Bold"/>
                          <a:rtl/>
                        </a:rPr>
                        <a:t>يتعرض الفرد لأول مرة للابتكار، لكنه يفتقر إلى المعلومات حول هذا الابتكار. خلال هذه المرحلة، لم يتم إلهام الفرد بعد لمعرفة المزيد من المعلومات حول الابتكار.</a:t>
                      </a:r>
                      <a:endParaRPr lang="en-US" sz="1100"/>
                    </a:p>
                  </a:txBody>
                  <a:tcPr marL="68580" marR="68580" marT="68580" marB="68580"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extLst>
                  <a:ext uri="{0D108BD9-81ED-4DB2-BD59-A6C34878D82A}">
                    <a16:rowId xmlns:a16="http://schemas.microsoft.com/office/drawing/2014/main" val="10001"/>
                  </a:ext>
                </a:extLst>
              </a:tr>
              <a:tr h="600075">
                <a:tc>
                  <a:txBody>
                    <a:bodyPr/>
                    <a:lstStyle/>
                    <a:p>
                      <a:pPr algn="ctr" rtl="1">
                        <a:lnSpc>
                          <a:spcPts val="2567"/>
                        </a:lnSpc>
                        <a:defRPr/>
                      </a:pPr>
                      <a:r>
                        <a:rPr lang="ar-EG" sz="1999">
                          <a:solidFill>
                            <a:srgbClr val="000000"/>
                          </a:solidFill>
                          <a:latin typeface="Almarai Bold"/>
                          <a:ea typeface="Almarai Bold"/>
                          <a:cs typeface="Almarai Bold"/>
                          <a:sym typeface="Almarai Bold"/>
                          <a:rtl/>
                        </a:rPr>
                        <a:t>الاهتمام</a:t>
                      </a:r>
                      <a:endParaRPr lang="en-US" sz="1100"/>
                    </a:p>
                  </a:txBody>
                  <a:tcPr marL="68580" marR="68580" marT="68580" marB="68580"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just" rtl="1">
                        <a:lnSpc>
                          <a:spcPts val="2439"/>
                        </a:lnSpc>
                        <a:defRPr/>
                      </a:pPr>
                      <a:r>
                        <a:rPr lang="ar-EG" sz="1899">
                          <a:solidFill>
                            <a:srgbClr val="000000"/>
                          </a:solidFill>
                          <a:latin typeface="Almarai Bold"/>
                          <a:ea typeface="Almarai Bold"/>
                          <a:cs typeface="Almarai Bold"/>
                          <a:sym typeface="Almarai Bold"/>
                          <a:rtl/>
                        </a:rPr>
                        <a:t>يهتم الفرد بالابتكار ويسعى بنشاط للحصول على المعلومات والتفاصيل ذات الصلة.</a:t>
                      </a:r>
                      <a:endParaRPr lang="en-US" sz="1100"/>
                    </a:p>
                  </a:txBody>
                  <a:tcPr marL="68580" marR="68580" marT="68580" marB="68580"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extLst>
                  <a:ext uri="{0D108BD9-81ED-4DB2-BD59-A6C34878D82A}">
                    <a16:rowId xmlns:a16="http://schemas.microsoft.com/office/drawing/2014/main" val="10002"/>
                  </a:ext>
                </a:extLst>
              </a:tr>
              <a:tr h="895350">
                <a:tc>
                  <a:txBody>
                    <a:bodyPr/>
                    <a:lstStyle/>
                    <a:p>
                      <a:pPr algn="ctr" rtl="1">
                        <a:lnSpc>
                          <a:spcPts val="2567"/>
                        </a:lnSpc>
                        <a:defRPr/>
                      </a:pPr>
                      <a:r>
                        <a:rPr lang="ar-EG" sz="1999">
                          <a:solidFill>
                            <a:srgbClr val="000000"/>
                          </a:solidFill>
                          <a:latin typeface="Almarai Bold"/>
                          <a:ea typeface="Almarai Bold"/>
                          <a:cs typeface="Almarai Bold"/>
                          <a:sym typeface="Almarai Bold"/>
                          <a:rtl/>
                        </a:rPr>
                        <a:t>القرار</a:t>
                      </a:r>
                      <a:endParaRPr lang="en-US" sz="1100"/>
                    </a:p>
                  </a:txBody>
                  <a:tcPr marL="68580" marR="68580" marT="68580" marB="68580"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just" rtl="1">
                        <a:lnSpc>
                          <a:spcPts val="2439"/>
                        </a:lnSpc>
                        <a:defRPr/>
                      </a:pPr>
                      <a:r>
                        <a:rPr lang="ar-EG" sz="1899">
                          <a:solidFill>
                            <a:srgbClr val="000000"/>
                          </a:solidFill>
                          <a:latin typeface="Almarai Bold"/>
                          <a:ea typeface="Almarai Bold"/>
                          <a:cs typeface="Almarai Bold"/>
                          <a:sym typeface="Almarai Bold"/>
                          <a:rtl/>
                        </a:rPr>
                        <a:t>يأخذ الفرد مفهوم التغيير ويوازن بين مزايا وعيوب استخدام الابتكار ويقرر ما إذا كان سيتبنى أو يرفض الابتكار. ونظرًا للطبيعة الفردية لهذه المرحلة، فهي أصعب مرحلة للحصول على أدلة تجريبية.</a:t>
                      </a:r>
                      <a:endParaRPr lang="en-US" sz="1100"/>
                    </a:p>
                  </a:txBody>
                  <a:tcPr marL="68580" marR="68580" marT="68580" marB="68580"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extLst>
                  <a:ext uri="{0D108BD9-81ED-4DB2-BD59-A6C34878D82A}">
                    <a16:rowId xmlns:a16="http://schemas.microsoft.com/office/drawing/2014/main" val="10003"/>
                  </a:ext>
                </a:extLst>
              </a:tr>
              <a:tr h="895350">
                <a:tc>
                  <a:txBody>
                    <a:bodyPr/>
                    <a:lstStyle/>
                    <a:p>
                      <a:pPr algn="ctr" rtl="1">
                        <a:lnSpc>
                          <a:spcPts val="2567"/>
                        </a:lnSpc>
                        <a:defRPr/>
                      </a:pPr>
                      <a:r>
                        <a:rPr lang="ar-EG" sz="1999">
                          <a:solidFill>
                            <a:srgbClr val="000000"/>
                          </a:solidFill>
                          <a:latin typeface="Almarai Bold"/>
                          <a:ea typeface="Almarai Bold"/>
                          <a:cs typeface="Almarai Bold"/>
                          <a:sym typeface="Almarai Bold"/>
                          <a:rtl/>
                        </a:rPr>
                        <a:t>التنفيذ</a:t>
                      </a:r>
                      <a:endParaRPr lang="en-US" sz="1100"/>
                    </a:p>
                  </a:txBody>
                  <a:tcPr marL="68580" marR="68580" marT="68580" marB="68580"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tc>
                  <a:txBody>
                    <a:bodyPr/>
                    <a:lstStyle/>
                    <a:p>
                      <a:pPr algn="just" rtl="1">
                        <a:lnSpc>
                          <a:spcPts val="2439"/>
                        </a:lnSpc>
                        <a:defRPr/>
                      </a:pPr>
                      <a:r>
                        <a:rPr lang="ar-EG" sz="1899">
                          <a:solidFill>
                            <a:srgbClr val="000000"/>
                          </a:solidFill>
                          <a:latin typeface="Almarai Bold"/>
                          <a:ea typeface="Almarai Bold"/>
                          <a:cs typeface="Almarai Bold"/>
                          <a:sym typeface="Almarai Bold"/>
                          <a:rtl/>
                        </a:rPr>
                        <a:t>يستخدم الفرد الابتكار بدرجات متفاوتة حسب الحالة. وخلال هذه المرحلة، يحدد الفرد أيضًا فائدة الابتكار وقد يبحث عن مزيد من المعلومات حوله.</a:t>
                      </a:r>
                      <a:endParaRPr lang="en-US" sz="1100"/>
                    </a:p>
                  </a:txBody>
                  <a:tcPr marL="68580" marR="68580" marT="68580" marB="68580"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9525" cap="flat" cmpd="sng" algn="ctr">
                      <a:solidFill>
                        <a:srgbClr val="095277"/>
                      </a:solidFill>
                      <a:prstDash val="solid"/>
                      <a:round/>
                      <a:headEnd type="none" w="med" len="med"/>
                      <a:tailEnd type="none" w="med" len="med"/>
                    </a:lnB>
                  </a:tcPr>
                </a:tc>
                <a:extLst>
                  <a:ext uri="{0D108BD9-81ED-4DB2-BD59-A6C34878D82A}">
                    <a16:rowId xmlns:a16="http://schemas.microsoft.com/office/drawing/2014/main" val="10004"/>
                  </a:ext>
                </a:extLst>
              </a:tr>
              <a:tr h="885825">
                <a:tc>
                  <a:txBody>
                    <a:bodyPr/>
                    <a:lstStyle/>
                    <a:p>
                      <a:pPr algn="ctr" rtl="1">
                        <a:lnSpc>
                          <a:spcPts val="2567"/>
                        </a:lnSpc>
                        <a:defRPr/>
                      </a:pPr>
                      <a:r>
                        <a:rPr lang="ar-EG" sz="1999">
                          <a:solidFill>
                            <a:srgbClr val="000000"/>
                          </a:solidFill>
                          <a:latin typeface="Almarai Bold"/>
                          <a:ea typeface="Almarai Bold"/>
                          <a:cs typeface="Almarai Bold"/>
                          <a:sym typeface="Almarai Bold"/>
                          <a:rtl/>
                        </a:rPr>
                        <a:t>التأكيد والاستمرارية</a:t>
                      </a:r>
                      <a:endParaRPr lang="en-US" sz="1100"/>
                    </a:p>
                  </a:txBody>
                  <a:tcPr marL="68580" marR="68580" marT="68580" marB="68580" anchor="ctr">
                    <a:lnL w="0" cap="flat" cmpd="sng" algn="ctr">
                      <a:solidFill>
                        <a:srgbClr val="000000"/>
                      </a:solidFill>
                      <a:prstDash val="solid"/>
                      <a:round/>
                      <a:headEnd type="none" w="med" len="med"/>
                      <a:tailEnd type="none" w="med" len="med"/>
                    </a:lnL>
                    <a:lnR w="9525" cap="flat" cmpd="sng" algn="ctr">
                      <a:solidFill>
                        <a:srgbClr val="095277"/>
                      </a:solidFill>
                      <a:prstDash val="solid"/>
                      <a:round/>
                      <a:headEnd type="none" w="med" len="med"/>
                      <a:tailEnd type="none" w="med" len="med"/>
                    </a:lnR>
                    <a:lnT w="9525" cap="flat" cmpd="sng" algn="ctr">
                      <a:solidFill>
                        <a:srgbClr val="095277"/>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just" rtl="1">
                        <a:lnSpc>
                          <a:spcPts val="2439"/>
                        </a:lnSpc>
                        <a:defRPr/>
                      </a:pPr>
                      <a:r>
                        <a:rPr lang="ar-EG" sz="1899">
                          <a:solidFill>
                            <a:srgbClr val="000000"/>
                          </a:solidFill>
                          <a:latin typeface="Almarai Bold"/>
                          <a:ea typeface="Almarai Bold"/>
                          <a:cs typeface="Almarai Bold"/>
                          <a:sym typeface="Almarai Bold"/>
                          <a:rtl/>
                        </a:rPr>
                        <a:t>يضع الفرد اللمسات الأخيرة على قراره بالاستمرار في استخدام الابتكار. هذه المرحلة هي على حد سواء داخلية وشخصية، تأكيدًا على أن المجموعة قد اتخذت القرار الصحيح.</a:t>
                      </a:r>
                      <a:endParaRPr lang="en-US" sz="1100"/>
                    </a:p>
                  </a:txBody>
                  <a:tcPr marL="68580" marR="68580" marT="68580" marB="68580" anchor="ctr">
                    <a:lnL w="9525" cap="flat" cmpd="sng" algn="ctr">
                      <a:solidFill>
                        <a:srgbClr val="095277"/>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95277"/>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8" name="Freeform 28"/>
          <p:cNvSpPr/>
          <p:nvPr/>
        </p:nvSpPr>
        <p:spPr>
          <a:xfrm>
            <a:off x="-371139" y="-639937"/>
            <a:ext cx="2197523" cy="2949696"/>
          </a:xfrm>
          <a:custGeom>
            <a:avLst/>
            <a:gdLst/>
            <a:ahLst/>
            <a:cxnLst/>
            <a:rect l="l" t="t" r="r" b="b"/>
            <a:pathLst>
              <a:path w="2197523" h="2949696">
                <a:moveTo>
                  <a:pt x="0" y="0"/>
                </a:moveTo>
                <a:lnTo>
                  <a:pt x="2197523" y="0"/>
                </a:lnTo>
                <a:lnTo>
                  <a:pt x="2197523" y="2949695"/>
                </a:lnTo>
                <a:lnTo>
                  <a:pt x="0" y="29496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3" name="TextBox 3"/>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19</a:t>
            </a:r>
          </a:p>
        </p:txBody>
      </p:sp>
      <p:sp>
        <p:nvSpPr>
          <p:cNvPr id="4" name="TextBox 4"/>
          <p:cNvSpPr txBox="1"/>
          <p:nvPr/>
        </p:nvSpPr>
        <p:spPr>
          <a:xfrm>
            <a:off x="7326862" y="2607515"/>
            <a:ext cx="4661941" cy="476784"/>
          </a:xfrm>
          <a:prstGeom prst="rect">
            <a:avLst/>
          </a:prstGeom>
        </p:spPr>
        <p:txBody>
          <a:bodyPr lIns="0" tIns="0" rIns="0" bIns="0" rtlCol="0" anchor="t">
            <a:spAutoFit/>
          </a:bodyPr>
          <a:lstStyle/>
          <a:p>
            <a:pPr algn="ctr">
              <a:lnSpc>
                <a:spcPts val="3696"/>
              </a:lnSpc>
            </a:pPr>
            <a:r>
              <a:rPr lang="ar-EG" sz="3080">
                <a:solidFill>
                  <a:srgbClr val="000000"/>
                </a:solidFill>
                <a:latin typeface="Almarai Bold"/>
                <a:ea typeface="Almarai Bold"/>
                <a:cs typeface="Almarai Bold"/>
                <a:sym typeface="Almarai Bold"/>
                <a:rtl/>
              </a:rPr>
              <a:t>منحنيات التبني</a:t>
            </a:r>
            <a:r>
              <a:rPr lang="en-US" sz="3080">
                <a:solidFill>
                  <a:srgbClr val="000000"/>
                </a:solidFill>
                <a:latin typeface="Almarai Bold"/>
                <a:ea typeface="Almarai Bold"/>
                <a:cs typeface="Almarai Bold"/>
                <a:sym typeface="Almarai Bold"/>
              </a:rPr>
              <a:t> </a:t>
            </a:r>
          </a:p>
        </p:txBody>
      </p:sp>
      <p:sp>
        <p:nvSpPr>
          <p:cNvPr id="5" name="Freeform 5"/>
          <p:cNvSpPr/>
          <p:nvPr/>
        </p:nvSpPr>
        <p:spPr>
          <a:xfrm>
            <a:off x="1658387" y="3449042"/>
            <a:ext cx="14971225" cy="5485644"/>
          </a:xfrm>
          <a:custGeom>
            <a:avLst/>
            <a:gdLst/>
            <a:ahLst/>
            <a:cxnLst/>
            <a:rect l="l" t="t" r="r" b="b"/>
            <a:pathLst>
              <a:path w="14971225" h="5485644">
                <a:moveTo>
                  <a:pt x="0" y="0"/>
                </a:moveTo>
                <a:lnTo>
                  <a:pt x="14971226" y="0"/>
                </a:lnTo>
                <a:lnTo>
                  <a:pt x="14971226" y="5485644"/>
                </a:lnTo>
                <a:lnTo>
                  <a:pt x="0" y="5485644"/>
                </a:lnTo>
                <a:lnTo>
                  <a:pt x="0" y="0"/>
                </a:lnTo>
                <a:close/>
              </a:path>
            </a:pathLst>
          </a:custGeom>
          <a:blipFill>
            <a:blip r:embed="rId2"/>
            <a:stretch>
              <a:fillRect l="-574" t="-7665" r="-3615" b="-6252"/>
            </a:stretch>
          </a:blipFill>
        </p:spPr>
        <p:txBody>
          <a:bodyPr/>
          <a:lstStyle/>
          <a:p>
            <a:endParaRPr lang="en-US"/>
          </a:p>
        </p:txBody>
      </p:sp>
      <p:sp>
        <p:nvSpPr>
          <p:cNvPr id="6" name="Freeform 6"/>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11343847" y="726567"/>
            <a:ext cx="4606113" cy="1099891"/>
          </a:xfrm>
          <a:prstGeom prst="rect">
            <a:avLst/>
          </a:prstGeom>
        </p:spPr>
        <p:txBody>
          <a:bodyPr lIns="0" tIns="0" rIns="0" bIns="0" rtlCol="0" anchor="t">
            <a:spAutoFit/>
          </a:bodyPr>
          <a:lstStyle/>
          <a:p>
            <a:pPr marL="0" lvl="0" indent="0" algn="r" rtl="1">
              <a:lnSpc>
                <a:spcPts val="4327"/>
              </a:lnSpc>
              <a:spcBef>
                <a:spcPct val="0"/>
              </a:spcBef>
            </a:pPr>
            <a:r>
              <a:rPr lang="ar-EG" sz="3135" u="none" strike="noStrike" spc="-14">
                <a:solidFill>
                  <a:srgbClr val="156082"/>
                </a:solidFill>
                <a:latin typeface="Almarai Bold"/>
                <a:ea typeface="Almarai Bold"/>
                <a:cs typeface="Almarai Bold"/>
                <a:sym typeface="Almarai Bold"/>
                <a:rtl/>
              </a:rPr>
              <a:t>ثالثاً: انتشار الابتكار (</a:t>
            </a:r>
            <a:r>
              <a:rPr lang="en-US" sz="3135" u="none" strike="noStrike" spc="-14">
                <a:solidFill>
                  <a:srgbClr val="156082"/>
                </a:solidFill>
                <a:latin typeface="Almarai Bold"/>
                <a:ea typeface="Almarai Bold"/>
                <a:cs typeface="Almarai Bold"/>
                <a:sym typeface="Almarai Bold"/>
              </a:rPr>
              <a:t>Diffusion of Innovation</a:t>
            </a:r>
            <a:r>
              <a:rPr lang="ar-EG" sz="3135" u="none" strike="noStrike" spc="-14">
                <a:solidFill>
                  <a:srgbClr val="156082"/>
                </a:solidFill>
                <a:latin typeface="Almarai Bold"/>
                <a:ea typeface="Almarai Bold"/>
                <a:cs typeface="Almarai Bold"/>
                <a:sym typeface="Almarai Bold"/>
                <a:rtl/>
              </a:rPr>
              <a:t>)</a:t>
            </a:r>
          </a:p>
        </p:txBody>
      </p:sp>
      <p:sp>
        <p:nvSpPr>
          <p:cNvPr id="8" name="Freeform 8"/>
          <p:cNvSpPr/>
          <p:nvPr/>
        </p:nvSpPr>
        <p:spPr>
          <a:xfrm>
            <a:off x="-371139" y="-639937"/>
            <a:ext cx="2197523" cy="2949696"/>
          </a:xfrm>
          <a:custGeom>
            <a:avLst/>
            <a:gdLst/>
            <a:ahLst/>
            <a:cxnLst/>
            <a:rect l="l" t="t" r="r" b="b"/>
            <a:pathLst>
              <a:path w="2197523" h="2949696">
                <a:moveTo>
                  <a:pt x="0" y="0"/>
                </a:moveTo>
                <a:lnTo>
                  <a:pt x="2197523" y="0"/>
                </a:lnTo>
                <a:lnTo>
                  <a:pt x="2197523" y="2949695"/>
                </a:lnTo>
                <a:lnTo>
                  <a:pt x="0" y="29496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548674" y="1932613"/>
            <a:ext cx="1050143" cy="1050143"/>
          </a:xfrm>
          <a:custGeom>
            <a:avLst/>
            <a:gdLst/>
            <a:ahLst/>
            <a:cxnLst/>
            <a:rect l="l" t="t" r="r" b="b"/>
            <a:pathLst>
              <a:path w="1050143" h="1050143">
                <a:moveTo>
                  <a:pt x="0" y="0"/>
                </a:moveTo>
                <a:lnTo>
                  <a:pt x="1050143" y="0"/>
                </a:lnTo>
                <a:lnTo>
                  <a:pt x="1050143" y="1050143"/>
                </a:lnTo>
                <a:lnTo>
                  <a:pt x="0" y="10501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149340" y="9869329"/>
            <a:ext cx="5989320" cy="276225"/>
          </a:xfrm>
          <a:prstGeom prst="rect">
            <a:avLst/>
          </a:prstGeom>
        </p:spPr>
        <p:txBody>
          <a:bodyPr lIns="0" tIns="0" rIns="0" bIns="0" rtlCol="0" anchor="t">
            <a:spAutoFit/>
          </a:bodyPr>
          <a:lstStyle/>
          <a:p>
            <a:pPr algn="ctr">
              <a:lnSpc>
                <a:spcPts val="2160"/>
              </a:lnSpc>
            </a:pPr>
            <a:r>
              <a:rPr lang="en-US" sz="1800">
                <a:solidFill>
                  <a:srgbClr val="898989"/>
                </a:solidFill>
                <a:latin typeface="Almarai"/>
                <a:ea typeface="Almarai"/>
                <a:cs typeface="Almarai"/>
                <a:sym typeface="Almarai"/>
              </a:rPr>
              <a:t>edarah.net  </a:t>
            </a:r>
            <a:r>
              <a:rPr lang="ar-EG" sz="1800">
                <a:solidFill>
                  <a:srgbClr val="898989"/>
                </a:solidFill>
                <a:latin typeface="Almarai"/>
                <a:ea typeface="Almarai"/>
                <a:cs typeface="Almarai"/>
                <a:sym typeface="Almarai"/>
                <a:rtl/>
              </a:rPr>
              <a:t>الابتكار - الشميمري</a:t>
            </a:r>
            <a:r>
              <a:rPr lang="en-US" sz="1800">
                <a:solidFill>
                  <a:srgbClr val="898989"/>
                </a:solidFill>
                <a:latin typeface="Almarai"/>
                <a:ea typeface="Almarai"/>
                <a:cs typeface="Almarai"/>
                <a:sym typeface="Almarai"/>
              </a:rPr>
              <a:t> </a:t>
            </a:r>
          </a:p>
        </p:txBody>
      </p:sp>
      <p:sp>
        <p:nvSpPr>
          <p:cNvPr id="4" name="TextBox 4"/>
          <p:cNvSpPr txBox="1"/>
          <p:nvPr/>
        </p:nvSpPr>
        <p:spPr>
          <a:xfrm>
            <a:off x="13007340" y="9869329"/>
            <a:ext cx="3931920" cy="276225"/>
          </a:xfrm>
          <a:prstGeom prst="rect">
            <a:avLst/>
          </a:prstGeom>
        </p:spPr>
        <p:txBody>
          <a:bodyPr lIns="0" tIns="0" rIns="0" bIns="0" rtlCol="0" anchor="t">
            <a:spAutoFit/>
          </a:bodyPr>
          <a:lstStyle/>
          <a:p>
            <a:pPr algn="r">
              <a:lnSpc>
                <a:spcPts val="2160"/>
              </a:lnSpc>
            </a:pPr>
            <a:r>
              <a:rPr lang="en-US" sz="1800">
                <a:solidFill>
                  <a:srgbClr val="898989"/>
                </a:solidFill>
                <a:latin typeface="Almarai"/>
                <a:ea typeface="Almarai"/>
                <a:cs typeface="Almarai"/>
                <a:sym typeface="Almarai"/>
              </a:rPr>
              <a:t>2</a:t>
            </a:r>
          </a:p>
        </p:txBody>
      </p:sp>
      <p:sp>
        <p:nvSpPr>
          <p:cNvPr id="5" name="TextBox 5"/>
          <p:cNvSpPr txBox="1"/>
          <p:nvPr/>
        </p:nvSpPr>
        <p:spPr>
          <a:xfrm>
            <a:off x="6149340" y="2085013"/>
            <a:ext cx="5299799" cy="949071"/>
          </a:xfrm>
          <a:prstGeom prst="rect">
            <a:avLst/>
          </a:prstGeom>
        </p:spPr>
        <p:txBody>
          <a:bodyPr lIns="0" tIns="0" rIns="0" bIns="0" rtlCol="0" anchor="t">
            <a:spAutoFit/>
          </a:bodyPr>
          <a:lstStyle/>
          <a:p>
            <a:pPr algn="ctr" rtl="1">
              <a:lnSpc>
                <a:spcPts val="7182"/>
              </a:lnSpc>
            </a:pPr>
            <a:r>
              <a:rPr lang="ar-EG" sz="6650">
                <a:solidFill>
                  <a:srgbClr val="095277"/>
                </a:solidFill>
                <a:latin typeface="Almarai Bold"/>
                <a:ea typeface="Almarai Bold"/>
                <a:cs typeface="Almarai Bold"/>
                <a:sym typeface="Almarai Bold"/>
                <a:rtl/>
              </a:rPr>
              <a:t> الفصل الثالث</a:t>
            </a:r>
          </a:p>
        </p:txBody>
      </p:sp>
      <p:sp>
        <p:nvSpPr>
          <p:cNvPr id="6" name="TextBox 6"/>
          <p:cNvSpPr txBox="1"/>
          <p:nvPr/>
        </p:nvSpPr>
        <p:spPr>
          <a:xfrm>
            <a:off x="11478755" y="2165335"/>
            <a:ext cx="1189980" cy="744474"/>
          </a:xfrm>
          <a:prstGeom prst="rect">
            <a:avLst/>
          </a:prstGeom>
        </p:spPr>
        <p:txBody>
          <a:bodyPr lIns="0" tIns="0" rIns="0" bIns="0" rtlCol="0" anchor="t">
            <a:spAutoFit/>
          </a:bodyPr>
          <a:lstStyle/>
          <a:p>
            <a:pPr algn="ctr">
              <a:lnSpc>
                <a:spcPts val="5502"/>
              </a:lnSpc>
            </a:pPr>
            <a:r>
              <a:rPr lang="en-US" sz="5095">
                <a:solidFill>
                  <a:srgbClr val="095277"/>
                </a:solidFill>
                <a:latin typeface="Almarai Bold"/>
                <a:ea typeface="Almarai Bold"/>
                <a:cs typeface="Almarai Bold"/>
                <a:sym typeface="Almarai Bold"/>
              </a:rPr>
              <a:t>3</a:t>
            </a:r>
          </a:p>
        </p:txBody>
      </p:sp>
      <p:sp>
        <p:nvSpPr>
          <p:cNvPr id="7" name="Freeform 7"/>
          <p:cNvSpPr/>
          <p:nvPr/>
        </p:nvSpPr>
        <p:spPr>
          <a:xfrm>
            <a:off x="-257469" y="-86773"/>
            <a:ext cx="3416891" cy="4586431"/>
          </a:xfrm>
          <a:custGeom>
            <a:avLst/>
            <a:gdLst/>
            <a:ahLst/>
            <a:cxnLst/>
            <a:rect l="l" t="t" r="r" b="b"/>
            <a:pathLst>
              <a:path w="3416891" h="4586431">
                <a:moveTo>
                  <a:pt x="0" y="0"/>
                </a:moveTo>
                <a:lnTo>
                  <a:pt x="3416891" y="0"/>
                </a:lnTo>
                <a:lnTo>
                  <a:pt x="3416891" y="4586431"/>
                </a:lnTo>
                <a:lnTo>
                  <a:pt x="0" y="4586431"/>
                </a:lnTo>
                <a:lnTo>
                  <a:pt x="0" y="0"/>
                </a:lnTo>
                <a:close/>
              </a:path>
            </a:pathLst>
          </a:custGeom>
          <a:blipFill>
            <a:blip r:embed="rId4">
              <a:alphaModFix amt="7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2377440" y="3333208"/>
            <a:ext cx="13533120" cy="2601016"/>
          </a:xfrm>
          <a:prstGeom prst="rect">
            <a:avLst/>
          </a:prstGeom>
        </p:spPr>
        <p:txBody>
          <a:bodyPr lIns="0" tIns="0" rIns="0" bIns="0" rtlCol="0" anchor="t">
            <a:spAutoFit/>
          </a:bodyPr>
          <a:lstStyle/>
          <a:p>
            <a:pPr algn="ctr" rtl="1">
              <a:lnSpc>
                <a:spcPts val="10559"/>
              </a:lnSpc>
            </a:pPr>
            <a:r>
              <a:rPr lang="ar-EG" sz="5616">
                <a:solidFill>
                  <a:srgbClr val="095277"/>
                </a:solidFill>
                <a:latin typeface="Almarai Bold"/>
                <a:ea typeface="Almarai Bold"/>
                <a:cs typeface="Almarai Bold"/>
                <a:sym typeface="Almarai Bold"/>
                <a:rtl/>
              </a:rPr>
              <a:t>نظريات الابتكار</a:t>
            </a:r>
          </a:p>
          <a:p>
            <a:pPr marL="0" lvl="0" indent="0" algn="ctr" rtl="1">
              <a:lnSpc>
                <a:spcPts val="10559"/>
              </a:lnSpc>
            </a:pPr>
            <a:r>
              <a:rPr lang="en-US" sz="5616">
                <a:solidFill>
                  <a:srgbClr val="095277"/>
                </a:solidFill>
                <a:latin typeface="Almarai Bold"/>
                <a:ea typeface="Almarai Bold"/>
                <a:cs typeface="Almarai Bold"/>
                <a:sym typeface="Almarai Bold"/>
              </a:rPr>
              <a:t>INNOVATION THEORIES</a:t>
            </a:r>
          </a:p>
        </p:txBody>
      </p:sp>
      <p:sp>
        <p:nvSpPr>
          <p:cNvPr id="9" name="Freeform 9"/>
          <p:cNvSpPr/>
          <p:nvPr/>
        </p:nvSpPr>
        <p:spPr>
          <a:xfrm>
            <a:off x="-3097988" y="6405529"/>
            <a:ext cx="23794455" cy="7762941"/>
          </a:xfrm>
          <a:custGeom>
            <a:avLst/>
            <a:gdLst/>
            <a:ahLst/>
            <a:cxnLst/>
            <a:rect l="l" t="t" r="r" b="b"/>
            <a:pathLst>
              <a:path w="23794455" h="7762941">
                <a:moveTo>
                  <a:pt x="0" y="0"/>
                </a:moveTo>
                <a:lnTo>
                  <a:pt x="23794455" y="0"/>
                </a:lnTo>
                <a:lnTo>
                  <a:pt x="23794455" y="7762942"/>
                </a:lnTo>
                <a:lnTo>
                  <a:pt x="0" y="7762942"/>
                </a:lnTo>
                <a:lnTo>
                  <a:pt x="0" y="0"/>
                </a:lnTo>
                <a:close/>
              </a:path>
            </a:pathLst>
          </a:custGeom>
          <a:blipFill>
            <a:blip r:embed="rId6">
              <a:alphaModFix amt="23000"/>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0" name="Group 10"/>
          <p:cNvGrpSpPr/>
          <p:nvPr/>
        </p:nvGrpSpPr>
        <p:grpSpPr>
          <a:xfrm>
            <a:off x="16939260" y="-52016"/>
            <a:ext cx="1348740" cy="1376493"/>
            <a:chOff x="0" y="0"/>
            <a:chExt cx="355224" cy="362533"/>
          </a:xfrm>
        </p:grpSpPr>
        <p:sp>
          <p:nvSpPr>
            <p:cNvPr id="11" name="Freeform 11"/>
            <p:cNvSpPr/>
            <p:nvPr/>
          </p:nvSpPr>
          <p:spPr>
            <a:xfrm>
              <a:off x="0" y="0"/>
              <a:ext cx="355224" cy="362533"/>
            </a:xfrm>
            <a:custGeom>
              <a:avLst/>
              <a:gdLst/>
              <a:ahLst/>
              <a:cxnLst/>
              <a:rect l="l" t="t" r="r" b="b"/>
              <a:pathLst>
                <a:path w="355224" h="362533">
                  <a:moveTo>
                    <a:pt x="0" y="0"/>
                  </a:moveTo>
                  <a:lnTo>
                    <a:pt x="355224" y="0"/>
                  </a:lnTo>
                  <a:lnTo>
                    <a:pt x="355224" y="362533"/>
                  </a:lnTo>
                  <a:lnTo>
                    <a:pt x="0" y="362533"/>
                  </a:lnTo>
                  <a:close/>
                </a:path>
              </a:pathLst>
            </a:custGeom>
            <a:solidFill>
              <a:srgbClr val="FFC265"/>
            </a:solidFill>
          </p:spPr>
          <p:txBody>
            <a:bodyPr/>
            <a:lstStyle/>
            <a:p>
              <a:endParaRPr lang="en-US"/>
            </a:p>
          </p:txBody>
        </p:sp>
        <p:sp>
          <p:nvSpPr>
            <p:cNvPr id="12" name="TextBox 12"/>
            <p:cNvSpPr txBox="1"/>
            <p:nvPr/>
          </p:nvSpPr>
          <p:spPr>
            <a:xfrm>
              <a:off x="0" y="-19050"/>
              <a:ext cx="355224" cy="381583"/>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16242989" y="465763"/>
            <a:ext cx="1370641" cy="1314417"/>
            <a:chOff x="0" y="0"/>
            <a:chExt cx="360992" cy="346184"/>
          </a:xfrm>
        </p:grpSpPr>
        <p:sp>
          <p:nvSpPr>
            <p:cNvPr id="14" name="Freeform 14"/>
            <p:cNvSpPr/>
            <p:nvPr/>
          </p:nvSpPr>
          <p:spPr>
            <a:xfrm>
              <a:off x="0" y="0"/>
              <a:ext cx="360992" cy="346184"/>
            </a:xfrm>
            <a:custGeom>
              <a:avLst/>
              <a:gdLst/>
              <a:ahLst/>
              <a:cxnLst/>
              <a:rect l="l" t="t" r="r" b="b"/>
              <a:pathLst>
                <a:path w="360992" h="346184">
                  <a:moveTo>
                    <a:pt x="0" y="0"/>
                  </a:moveTo>
                  <a:lnTo>
                    <a:pt x="360992" y="0"/>
                  </a:lnTo>
                  <a:lnTo>
                    <a:pt x="360992" y="346184"/>
                  </a:lnTo>
                  <a:lnTo>
                    <a:pt x="0" y="346184"/>
                  </a:lnTo>
                  <a:close/>
                </a:path>
              </a:pathLst>
            </a:custGeom>
            <a:solidFill>
              <a:srgbClr val="156082"/>
            </a:solidFill>
          </p:spPr>
          <p:txBody>
            <a:bodyPr/>
            <a:lstStyle/>
            <a:p>
              <a:endParaRPr lang="en-US"/>
            </a:p>
          </p:txBody>
        </p:sp>
        <p:sp>
          <p:nvSpPr>
            <p:cNvPr id="15" name="TextBox 15"/>
            <p:cNvSpPr txBox="1"/>
            <p:nvPr/>
          </p:nvSpPr>
          <p:spPr>
            <a:xfrm>
              <a:off x="0" y="-19050"/>
              <a:ext cx="360992" cy="365234"/>
            </a:xfrm>
            <a:prstGeom prst="rect">
              <a:avLst/>
            </a:prstGeom>
          </p:spPr>
          <p:txBody>
            <a:bodyPr lIns="50800" tIns="50800" rIns="50800" bIns="50800" rtlCol="0" anchor="ctr"/>
            <a:lstStyle/>
            <a:p>
              <a:pPr algn="ctr">
                <a:lnSpc>
                  <a:spcPts val="2160"/>
                </a:lnSpc>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464252" y="923925"/>
            <a:ext cx="8251197" cy="748384"/>
          </a:xfrm>
          <a:prstGeom prst="rect">
            <a:avLst/>
          </a:prstGeom>
        </p:spPr>
        <p:txBody>
          <a:bodyPr lIns="0" tIns="0" rIns="0" bIns="0" rtlCol="0" anchor="t">
            <a:spAutoFit/>
          </a:bodyPr>
          <a:lstStyle/>
          <a:p>
            <a:pPr marL="0" lvl="0" indent="0" algn="ctr" rtl="1">
              <a:lnSpc>
                <a:spcPts val="5965"/>
              </a:lnSpc>
              <a:spcBef>
                <a:spcPct val="0"/>
              </a:spcBef>
            </a:pPr>
            <a:r>
              <a:rPr lang="ar-EG" sz="4646" u="none" strike="noStrike" spc="-21">
                <a:solidFill>
                  <a:srgbClr val="095277"/>
                </a:solidFill>
                <a:latin typeface="Almarai Bold"/>
                <a:ea typeface="Almarai Bold"/>
                <a:cs typeface="Almarai Bold"/>
                <a:sym typeface="Almarai Bold"/>
                <a:rtl/>
              </a:rPr>
              <a:t>نشاط تطبيقي </a:t>
            </a:r>
          </a:p>
        </p:txBody>
      </p:sp>
      <p:sp>
        <p:nvSpPr>
          <p:cNvPr id="3" name="Freeform 3"/>
          <p:cNvSpPr/>
          <p:nvPr/>
        </p:nvSpPr>
        <p:spPr>
          <a:xfrm>
            <a:off x="548641" y="497301"/>
            <a:ext cx="1491267" cy="1495005"/>
          </a:xfrm>
          <a:custGeom>
            <a:avLst/>
            <a:gdLst/>
            <a:ahLst/>
            <a:cxnLst/>
            <a:rect l="l" t="t" r="r" b="b"/>
            <a:pathLst>
              <a:path w="1491267" h="1495005">
                <a:moveTo>
                  <a:pt x="0" y="0"/>
                </a:moveTo>
                <a:lnTo>
                  <a:pt x="1491267" y="0"/>
                </a:lnTo>
                <a:lnTo>
                  <a:pt x="1491267" y="1495005"/>
                </a:lnTo>
                <a:lnTo>
                  <a:pt x="0" y="14950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H="1">
            <a:off x="9878753" y="665828"/>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7259300" y="2070982"/>
            <a:ext cx="736821" cy="1026332"/>
          </a:xfrm>
          <a:custGeom>
            <a:avLst/>
            <a:gdLst/>
            <a:ahLst/>
            <a:cxnLst/>
            <a:rect l="l" t="t" r="r" b="b"/>
            <a:pathLst>
              <a:path w="736821" h="1026332">
                <a:moveTo>
                  <a:pt x="0" y="0"/>
                </a:moveTo>
                <a:lnTo>
                  <a:pt x="736821" y="0"/>
                </a:lnTo>
                <a:lnTo>
                  <a:pt x="736821" y="1026332"/>
                </a:lnTo>
                <a:lnTo>
                  <a:pt x="0" y="1026332"/>
                </a:lnTo>
                <a:lnTo>
                  <a:pt x="0" y="0"/>
                </a:lnTo>
                <a:close/>
              </a:path>
            </a:pathLst>
          </a:custGeom>
          <a:blipFill>
            <a:blip r:embed="rId6"/>
            <a:stretch>
              <a:fillRect/>
            </a:stretch>
          </a:blipFill>
        </p:spPr>
        <p:txBody>
          <a:bodyPr/>
          <a:lstStyle/>
          <a:p>
            <a:endParaRPr lang="en-US"/>
          </a:p>
        </p:txBody>
      </p:sp>
      <p:sp>
        <p:nvSpPr>
          <p:cNvPr id="6" name="Freeform 6"/>
          <p:cNvSpPr/>
          <p:nvPr/>
        </p:nvSpPr>
        <p:spPr>
          <a:xfrm>
            <a:off x="948170" y="3097314"/>
            <a:ext cx="9283361" cy="4676493"/>
          </a:xfrm>
          <a:custGeom>
            <a:avLst/>
            <a:gdLst/>
            <a:ahLst/>
            <a:cxnLst/>
            <a:rect l="l" t="t" r="r" b="b"/>
            <a:pathLst>
              <a:path w="9283361" h="4676493">
                <a:moveTo>
                  <a:pt x="0" y="0"/>
                </a:moveTo>
                <a:lnTo>
                  <a:pt x="9283361" y="0"/>
                </a:lnTo>
                <a:lnTo>
                  <a:pt x="9283361" y="4676493"/>
                </a:lnTo>
                <a:lnTo>
                  <a:pt x="0" y="46764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3658510">
            <a:off x="4382734" y="1946078"/>
            <a:ext cx="1483250" cy="1278292"/>
          </a:xfrm>
          <a:custGeom>
            <a:avLst/>
            <a:gdLst/>
            <a:ahLst/>
            <a:cxnLst/>
            <a:rect l="l" t="t" r="r" b="b"/>
            <a:pathLst>
              <a:path w="1483250" h="1278292">
                <a:moveTo>
                  <a:pt x="0" y="0"/>
                </a:moveTo>
                <a:lnTo>
                  <a:pt x="1483251" y="0"/>
                </a:lnTo>
                <a:lnTo>
                  <a:pt x="1483251" y="1278293"/>
                </a:lnTo>
                <a:lnTo>
                  <a:pt x="0" y="127829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a:off x="9706609" y="3573564"/>
            <a:ext cx="8289512" cy="4661829"/>
          </a:xfrm>
          <a:custGeom>
            <a:avLst/>
            <a:gdLst/>
            <a:ahLst/>
            <a:cxnLst/>
            <a:rect l="l" t="t" r="r" b="b"/>
            <a:pathLst>
              <a:path w="8289512" h="4661829">
                <a:moveTo>
                  <a:pt x="0" y="0"/>
                </a:moveTo>
                <a:lnTo>
                  <a:pt x="8289512" y="0"/>
                </a:lnTo>
                <a:lnTo>
                  <a:pt x="8289512" y="4661829"/>
                </a:lnTo>
                <a:lnTo>
                  <a:pt x="0" y="4661829"/>
                </a:lnTo>
                <a:lnTo>
                  <a:pt x="0" y="0"/>
                </a:lnTo>
                <a:close/>
              </a:path>
            </a:pathLst>
          </a:custGeom>
          <a:blipFill>
            <a:blip r:embed="rId11"/>
            <a:stretch>
              <a:fillRect r="-31"/>
            </a:stretch>
          </a:blipFill>
          <a:ln cap="sq">
            <a:noFill/>
            <a:prstDash val="solid"/>
            <a:miter/>
          </a:ln>
        </p:spPr>
        <p:txBody>
          <a:bodyPr/>
          <a:lstStyle/>
          <a:p>
            <a:endParaRPr lang="en-US"/>
          </a:p>
        </p:txBody>
      </p:sp>
      <p:grpSp>
        <p:nvGrpSpPr>
          <p:cNvPr id="9" name="Group 9"/>
          <p:cNvGrpSpPr/>
          <p:nvPr/>
        </p:nvGrpSpPr>
        <p:grpSpPr>
          <a:xfrm>
            <a:off x="10524070" y="7985776"/>
            <a:ext cx="6607736" cy="163891"/>
            <a:chOff x="0" y="0"/>
            <a:chExt cx="1740309" cy="43165"/>
          </a:xfrm>
        </p:grpSpPr>
        <p:sp>
          <p:nvSpPr>
            <p:cNvPr id="10" name="Freeform 10"/>
            <p:cNvSpPr/>
            <p:nvPr/>
          </p:nvSpPr>
          <p:spPr>
            <a:xfrm>
              <a:off x="0" y="0"/>
              <a:ext cx="1740309" cy="43165"/>
            </a:xfrm>
            <a:custGeom>
              <a:avLst/>
              <a:gdLst/>
              <a:ahLst/>
              <a:cxnLst/>
              <a:rect l="l" t="t" r="r" b="b"/>
              <a:pathLst>
                <a:path w="1740309" h="43165">
                  <a:moveTo>
                    <a:pt x="0" y="0"/>
                  </a:moveTo>
                  <a:lnTo>
                    <a:pt x="1740309" y="0"/>
                  </a:lnTo>
                  <a:lnTo>
                    <a:pt x="1740309" y="43165"/>
                  </a:lnTo>
                  <a:lnTo>
                    <a:pt x="0" y="43165"/>
                  </a:lnTo>
                  <a:close/>
                </a:path>
              </a:pathLst>
            </a:custGeom>
            <a:solidFill>
              <a:srgbClr val="010101"/>
            </a:solidFill>
          </p:spPr>
          <p:txBody>
            <a:bodyPr/>
            <a:lstStyle/>
            <a:p>
              <a:endParaRPr lang="en-US"/>
            </a:p>
          </p:txBody>
        </p:sp>
        <p:sp>
          <p:nvSpPr>
            <p:cNvPr id="11" name="TextBox 11"/>
            <p:cNvSpPr txBox="1"/>
            <p:nvPr/>
          </p:nvSpPr>
          <p:spPr>
            <a:xfrm>
              <a:off x="0" y="-9525"/>
              <a:ext cx="1740309" cy="52690"/>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2039908" y="4021132"/>
            <a:ext cx="6958371" cy="3090471"/>
          </a:xfrm>
          <a:prstGeom prst="rect">
            <a:avLst/>
          </a:prstGeom>
        </p:spPr>
        <p:txBody>
          <a:bodyPr lIns="0" tIns="0" rIns="0" bIns="0" rtlCol="0" anchor="t">
            <a:spAutoFit/>
          </a:bodyPr>
          <a:lstStyle/>
          <a:p>
            <a:pPr marL="682614" lvl="1" indent="-341307" algn="r" rtl="1">
              <a:lnSpc>
                <a:spcPts val="4059"/>
              </a:lnSpc>
              <a:buAutoNum type="arabicPeriod"/>
            </a:pPr>
            <a:r>
              <a:rPr lang="ar-EG" sz="3161">
                <a:solidFill>
                  <a:srgbClr val="231F20"/>
                </a:solidFill>
                <a:latin typeface="Almarai Bold"/>
                <a:ea typeface="Almarai Bold"/>
                <a:cs typeface="Almarai Bold"/>
                <a:sym typeface="Almarai Bold"/>
                <a:rtl/>
              </a:rPr>
              <a:t>من خلال العمل عبر المجموعات، اختر منتجًا حقيقيًّا وطبق عليه مراحل منحنى </a:t>
            </a:r>
            <a:r>
              <a:rPr lang="en-US" sz="3161">
                <a:solidFill>
                  <a:srgbClr val="231F20"/>
                </a:solidFill>
                <a:latin typeface="Almarai Bold"/>
                <a:ea typeface="Almarai Bold"/>
                <a:cs typeface="Almarai Bold"/>
                <a:sym typeface="Almarai Bold"/>
              </a:rPr>
              <a:t>S</a:t>
            </a:r>
            <a:r>
              <a:rPr lang="ar-EG" sz="3161">
                <a:solidFill>
                  <a:srgbClr val="231F20"/>
                </a:solidFill>
                <a:latin typeface="Almarai Bold"/>
                <a:ea typeface="Almarai Bold"/>
                <a:cs typeface="Almarai Bold"/>
                <a:sym typeface="Almarai Bold"/>
                <a:rtl/>
              </a:rPr>
              <a:t>.</a:t>
            </a:r>
          </a:p>
          <a:p>
            <a:pPr marL="682614" lvl="1" indent="-341307" algn="r" rtl="1">
              <a:lnSpc>
                <a:spcPts val="4059"/>
              </a:lnSpc>
              <a:buAutoNum type="arabicPeriod"/>
            </a:pPr>
            <a:r>
              <a:rPr lang="ar-EG" sz="3161">
                <a:solidFill>
                  <a:srgbClr val="231F20"/>
                </a:solidFill>
                <a:latin typeface="Almarai Bold"/>
                <a:ea typeface="Almarai Bold"/>
                <a:cs typeface="Almarai Bold"/>
                <a:sym typeface="Almarai Bold"/>
                <a:rtl/>
              </a:rPr>
              <a:t>من خلال العمل عبر المجموعات، كيف مر ابتكار "الهاتف" بالمراحل الثلاث التي اقترحها نموذج (</a:t>
            </a:r>
            <a:r>
              <a:rPr lang="en-US" sz="3161">
                <a:solidFill>
                  <a:srgbClr val="231F20"/>
                </a:solidFill>
                <a:latin typeface="Almarai Bold"/>
                <a:ea typeface="Almarai Bold"/>
                <a:cs typeface="Almarai Bold"/>
                <a:sym typeface="Almarai Bold"/>
              </a:rPr>
              <a:t>A-U</a:t>
            </a:r>
            <a:r>
              <a:rPr lang="ar-EG" sz="3161">
                <a:solidFill>
                  <a:srgbClr val="231F20"/>
                </a:solidFill>
                <a:latin typeface="Almarai Bold"/>
                <a:ea typeface="Almarai Bold"/>
                <a:cs typeface="Almarai Bold"/>
                <a:sym typeface="Almarai Bold"/>
                <a:rtl/>
              </a:rPr>
              <a:t>)؟ </a:t>
            </a:r>
          </a:p>
        </p:txBody>
      </p:sp>
      <p:sp>
        <p:nvSpPr>
          <p:cNvPr id="13" name="TextBox 13"/>
          <p:cNvSpPr txBox="1"/>
          <p:nvPr/>
        </p:nvSpPr>
        <p:spPr>
          <a:xfrm>
            <a:off x="10118002" y="728788"/>
            <a:ext cx="6617290" cy="867976"/>
          </a:xfrm>
          <a:prstGeom prst="rect">
            <a:avLst/>
          </a:prstGeom>
        </p:spPr>
        <p:txBody>
          <a:bodyPr lIns="0" tIns="0" rIns="0" bIns="0" rtlCol="0" anchor="t">
            <a:spAutoFit/>
          </a:bodyPr>
          <a:lstStyle/>
          <a:p>
            <a:pPr marL="0" lvl="0" indent="0" algn="ctr" rtl="1">
              <a:lnSpc>
                <a:spcPts val="6902"/>
              </a:lnSpc>
              <a:spcBef>
                <a:spcPct val="0"/>
              </a:spcBef>
            </a:pPr>
            <a:r>
              <a:rPr lang="ar-EG" sz="5375" spc="-24">
                <a:solidFill>
                  <a:srgbClr val="095277"/>
                </a:solidFill>
                <a:latin typeface="Almarai Bold"/>
                <a:ea typeface="Almarai Bold"/>
                <a:cs typeface="Almarai Bold"/>
                <a:sym typeface="Almarai Bold"/>
                <a:rtl/>
              </a:rPr>
              <a:t>حالة دراسية</a:t>
            </a:r>
          </a:p>
        </p:txBody>
      </p:sp>
      <p:sp>
        <p:nvSpPr>
          <p:cNvPr id="14" name="TextBox 14"/>
          <p:cNvSpPr txBox="1"/>
          <p:nvPr/>
        </p:nvSpPr>
        <p:spPr>
          <a:xfrm>
            <a:off x="9568905" y="2328000"/>
            <a:ext cx="7543851" cy="698076"/>
          </a:xfrm>
          <a:prstGeom prst="rect">
            <a:avLst/>
          </a:prstGeom>
        </p:spPr>
        <p:txBody>
          <a:bodyPr lIns="0" tIns="0" rIns="0" bIns="0" rtlCol="0" anchor="t">
            <a:spAutoFit/>
          </a:bodyPr>
          <a:lstStyle/>
          <a:p>
            <a:pPr marL="0" lvl="0" indent="0" algn="ctr" rtl="1">
              <a:lnSpc>
                <a:spcPts val="5400"/>
              </a:lnSpc>
              <a:spcBef>
                <a:spcPct val="0"/>
              </a:spcBef>
            </a:pPr>
            <a:r>
              <a:rPr lang="en-US" sz="4206" spc="-19">
                <a:solidFill>
                  <a:srgbClr val="000000"/>
                </a:solidFill>
                <a:latin typeface="Almarai Bold"/>
                <a:ea typeface="Almarai Bold"/>
                <a:cs typeface="Almarai Bold"/>
                <a:sym typeface="Almarai Bold"/>
              </a:rPr>
              <a:t>Starbucks</a:t>
            </a:r>
            <a:r>
              <a:rPr lang="ar-EG" sz="4206" spc="-19">
                <a:solidFill>
                  <a:srgbClr val="000000"/>
                </a:solidFill>
                <a:latin typeface="Almarai Bold"/>
                <a:ea typeface="Almarai Bold"/>
                <a:cs typeface="Almarai Bold"/>
                <a:sym typeface="Almarai Bold"/>
                <a:rtl/>
              </a:rPr>
              <a:t> ودورة حياة الابتكار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257469" y="-523710"/>
            <a:ext cx="3416891" cy="4586431"/>
          </a:xfrm>
          <a:custGeom>
            <a:avLst/>
            <a:gdLst/>
            <a:ahLst/>
            <a:cxnLst/>
            <a:rect l="l" t="t" r="r" b="b"/>
            <a:pathLst>
              <a:path w="3416891" h="4586431">
                <a:moveTo>
                  <a:pt x="0" y="0"/>
                </a:moveTo>
                <a:lnTo>
                  <a:pt x="3416891" y="0"/>
                </a:lnTo>
                <a:lnTo>
                  <a:pt x="3416891" y="4586431"/>
                </a:lnTo>
                <a:lnTo>
                  <a:pt x="0" y="4586431"/>
                </a:lnTo>
                <a:lnTo>
                  <a:pt x="0" y="0"/>
                </a:lnTo>
                <a:close/>
              </a:path>
            </a:pathLst>
          </a:custGeom>
          <a:blipFill>
            <a:blip r:embed="rId2">
              <a:alphaModFix amt="7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8523854" y="4253135"/>
            <a:ext cx="6745765" cy="950029"/>
          </a:xfrm>
          <a:custGeom>
            <a:avLst/>
            <a:gdLst/>
            <a:ahLst/>
            <a:cxnLst/>
            <a:rect l="l" t="t" r="r" b="b"/>
            <a:pathLst>
              <a:path w="6745765" h="950029">
                <a:moveTo>
                  <a:pt x="6745765" y="0"/>
                </a:moveTo>
                <a:lnTo>
                  <a:pt x="0" y="0"/>
                </a:lnTo>
                <a:lnTo>
                  <a:pt x="0" y="950029"/>
                </a:lnTo>
                <a:lnTo>
                  <a:pt x="6745765" y="950029"/>
                </a:lnTo>
                <a:lnTo>
                  <a:pt x="674576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8523854" y="5488296"/>
            <a:ext cx="6745765" cy="950029"/>
          </a:xfrm>
          <a:custGeom>
            <a:avLst/>
            <a:gdLst/>
            <a:ahLst/>
            <a:cxnLst/>
            <a:rect l="l" t="t" r="r" b="b"/>
            <a:pathLst>
              <a:path w="6745765" h="950029">
                <a:moveTo>
                  <a:pt x="6745765" y="0"/>
                </a:moveTo>
                <a:lnTo>
                  <a:pt x="0" y="0"/>
                </a:lnTo>
                <a:lnTo>
                  <a:pt x="0" y="950028"/>
                </a:lnTo>
                <a:lnTo>
                  <a:pt x="6745765" y="950028"/>
                </a:lnTo>
                <a:lnTo>
                  <a:pt x="6745765"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5" name="Freeform 5"/>
          <p:cNvSpPr/>
          <p:nvPr/>
        </p:nvSpPr>
        <p:spPr>
          <a:xfrm flipH="1">
            <a:off x="8523854" y="6733599"/>
            <a:ext cx="6745765" cy="950029"/>
          </a:xfrm>
          <a:custGeom>
            <a:avLst/>
            <a:gdLst/>
            <a:ahLst/>
            <a:cxnLst/>
            <a:rect l="l" t="t" r="r" b="b"/>
            <a:pathLst>
              <a:path w="6745765" h="950029">
                <a:moveTo>
                  <a:pt x="6745765" y="0"/>
                </a:moveTo>
                <a:lnTo>
                  <a:pt x="0" y="0"/>
                </a:lnTo>
                <a:lnTo>
                  <a:pt x="0" y="950029"/>
                </a:lnTo>
                <a:lnTo>
                  <a:pt x="6745765" y="950029"/>
                </a:lnTo>
                <a:lnTo>
                  <a:pt x="6745765"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6" name="Freeform 6"/>
          <p:cNvSpPr/>
          <p:nvPr/>
        </p:nvSpPr>
        <p:spPr>
          <a:xfrm>
            <a:off x="-689694" y="8423964"/>
            <a:ext cx="1379388" cy="2758777"/>
          </a:xfrm>
          <a:custGeom>
            <a:avLst/>
            <a:gdLst/>
            <a:ahLst/>
            <a:cxnLst/>
            <a:rect l="l" t="t" r="r" b="b"/>
            <a:pathLst>
              <a:path w="1379388" h="2758777">
                <a:moveTo>
                  <a:pt x="0" y="0"/>
                </a:moveTo>
                <a:lnTo>
                  <a:pt x="1379388" y="0"/>
                </a:lnTo>
                <a:lnTo>
                  <a:pt x="1379388" y="2758777"/>
                </a:lnTo>
                <a:lnTo>
                  <a:pt x="0" y="2758777"/>
                </a:lnTo>
                <a:lnTo>
                  <a:pt x="0" y="0"/>
                </a:lnTo>
                <a:close/>
              </a:path>
            </a:pathLst>
          </a:custGeom>
          <a:blipFill>
            <a:blip r:embed="rId6">
              <a:extLst>
                <a:ext uri="{96DAC541-7B7A-43D3-8B79-37D633B846F1}">
                  <asvg:svgBlip xmlns:asvg="http://schemas.microsoft.com/office/drawing/2016/SVG/main" r:embed="rId7"/>
                </a:ext>
              </a:extLst>
            </a:blip>
            <a:stretch>
              <a:fillRect l="-2068" r="-2068"/>
            </a:stretch>
          </a:blipFill>
        </p:spPr>
        <p:txBody>
          <a:bodyPr/>
          <a:lstStyle/>
          <a:p>
            <a:endParaRPr lang="en-US"/>
          </a:p>
        </p:txBody>
      </p:sp>
      <p:sp>
        <p:nvSpPr>
          <p:cNvPr id="7" name="Freeform 7"/>
          <p:cNvSpPr/>
          <p:nvPr/>
        </p:nvSpPr>
        <p:spPr>
          <a:xfrm>
            <a:off x="14813058" y="4062721"/>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14830425" y="5278789"/>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9" name="Freeform 9"/>
          <p:cNvSpPr/>
          <p:nvPr/>
        </p:nvSpPr>
        <p:spPr>
          <a:xfrm>
            <a:off x="14830425" y="6491031"/>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0" name="TextBox 10"/>
          <p:cNvSpPr txBox="1"/>
          <p:nvPr/>
        </p:nvSpPr>
        <p:spPr>
          <a:xfrm>
            <a:off x="6149340" y="9561195"/>
            <a:ext cx="5989320" cy="475298"/>
          </a:xfrm>
          <a:prstGeom prst="rect">
            <a:avLst/>
          </a:prstGeom>
        </p:spPr>
        <p:txBody>
          <a:bodyPr lIns="0" tIns="0" rIns="0" bIns="0" rtlCol="0" anchor="t">
            <a:spAutoFit/>
          </a:bodyPr>
          <a:lstStyle/>
          <a:p>
            <a:pPr algn="ctr">
              <a:lnSpc>
                <a:spcPts val="2160"/>
              </a:lnSpc>
            </a:pPr>
            <a:r>
              <a:rPr lang="en-US" sz="1800">
                <a:solidFill>
                  <a:srgbClr val="898989"/>
                </a:solidFill>
                <a:latin typeface="Arimo"/>
                <a:ea typeface="Arimo"/>
                <a:cs typeface="Arimo"/>
                <a:sym typeface="Arimo"/>
              </a:rPr>
              <a:t>edarah.net  </a:t>
            </a:r>
            <a:r>
              <a:rPr lang="ar-EG" sz="1800">
                <a:solidFill>
                  <a:srgbClr val="898989"/>
                </a:solidFill>
                <a:latin typeface="Arimo"/>
                <a:ea typeface="Arimo"/>
                <a:cs typeface="Arimo"/>
                <a:sym typeface="Arimo"/>
                <a:rtl/>
              </a:rPr>
              <a:t>الابتكار - الشميمري</a:t>
            </a:r>
            <a:r>
              <a:rPr lang="en-US" sz="1800">
                <a:solidFill>
                  <a:srgbClr val="898989"/>
                </a:solidFill>
                <a:latin typeface="Arimo"/>
                <a:ea typeface="Arimo"/>
                <a:cs typeface="Arimo"/>
                <a:sym typeface="Arimo"/>
              </a:rPr>
              <a:t> </a:t>
            </a:r>
          </a:p>
        </p:txBody>
      </p:sp>
      <p:sp>
        <p:nvSpPr>
          <p:cNvPr id="11" name="TextBox 11"/>
          <p:cNvSpPr txBox="1"/>
          <p:nvPr/>
        </p:nvSpPr>
        <p:spPr>
          <a:xfrm>
            <a:off x="13007340" y="9561195"/>
            <a:ext cx="3931920" cy="475298"/>
          </a:xfrm>
          <a:prstGeom prst="rect">
            <a:avLst/>
          </a:prstGeom>
        </p:spPr>
        <p:txBody>
          <a:bodyPr lIns="0" tIns="0" rIns="0" bIns="0" rtlCol="0" anchor="t">
            <a:spAutoFit/>
          </a:bodyPr>
          <a:lstStyle/>
          <a:p>
            <a:pPr algn="r">
              <a:lnSpc>
                <a:spcPts val="2160"/>
              </a:lnSpc>
            </a:pPr>
            <a:r>
              <a:rPr lang="en-US" sz="1800">
                <a:solidFill>
                  <a:srgbClr val="898989"/>
                </a:solidFill>
                <a:latin typeface="Arimo"/>
                <a:ea typeface="Arimo"/>
                <a:cs typeface="Arimo"/>
                <a:sym typeface="Arimo"/>
              </a:rPr>
              <a:t>3</a:t>
            </a:r>
          </a:p>
        </p:txBody>
      </p:sp>
      <p:sp>
        <p:nvSpPr>
          <p:cNvPr id="12" name="Freeform 12"/>
          <p:cNvSpPr/>
          <p:nvPr/>
        </p:nvSpPr>
        <p:spPr>
          <a:xfrm>
            <a:off x="4990196" y="897373"/>
            <a:ext cx="8599470" cy="2870073"/>
          </a:xfrm>
          <a:custGeom>
            <a:avLst/>
            <a:gdLst/>
            <a:ahLst/>
            <a:cxnLst/>
            <a:rect l="l" t="t" r="r" b="b"/>
            <a:pathLst>
              <a:path w="8599470" h="2870073">
                <a:moveTo>
                  <a:pt x="0" y="0"/>
                </a:moveTo>
                <a:lnTo>
                  <a:pt x="8599469" y="0"/>
                </a:lnTo>
                <a:lnTo>
                  <a:pt x="8599469" y="2870073"/>
                </a:lnTo>
                <a:lnTo>
                  <a:pt x="0" y="287007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3" name="TextBox 13"/>
          <p:cNvSpPr txBox="1"/>
          <p:nvPr/>
        </p:nvSpPr>
        <p:spPr>
          <a:xfrm>
            <a:off x="3616086" y="1697175"/>
            <a:ext cx="11347689" cy="1117838"/>
          </a:xfrm>
          <a:prstGeom prst="rect">
            <a:avLst/>
          </a:prstGeom>
        </p:spPr>
        <p:txBody>
          <a:bodyPr lIns="0" tIns="0" rIns="0" bIns="0" rtlCol="0" anchor="t">
            <a:spAutoFit/>
          </a:bodyPr>
          <a:lstStyle/>
          <a:p>
            <a:pPr marL="0" lvl="0" indent="0" algn="ctr" rtl="1">
              <a:lnSpc>
                <a:spcPts val="8341"/>
              </a:lnSpc>
              <a:spcBef>
                <a:spcPct val="0"/>
              </a:spcBef>
            </a:pPr>
            <a:r>
              <a:rPr lang="ar-EG" sz="7723" u="none" strike="noStrike">
                <a:solidFill>
                  <a:srgbClr val="095277"/>
                </a:solidFill>
                <a:latin typeface="Almarai Bold"/>
                <a:ea typeface="Almarai Bold"/>
                <a:cs typeface="Almarai Bold"/>
                <a:sym typeface="Almarai Bold"/>
                <a:rtl/>
              </a:rPr>
              <a:t>محتويات الفصل</a:t>
            </a:r>
          </a:p>
        </p:txBody>
      </p:sp>
      <p:sp>
        <p:nvSpPr>
          <p:cNvPr id="14" name="TextBox 14"/>
          <p:cNvSpPr txBox="1"/>
          <p:nvPr/>
        </p:nvSpPr>
        <p:spPr>
          <a:xfrm>
            <a:off x="10064482" y="4366318"/>
            <a:ext cx="4148356" cy="618887"/>
          </a:xfrm>
          <a:prstGeom prst="rect">
            <a:avLst/>
          </a:prstGeom>
        </p:spPr>
        <p:txBody>
          <a:bodyPr lIns="0" tIns="0" rIns="0" bIns="0" rtlCol="0" anchor="t">
            <a:spAutoFit/>
          </a:bodyPr>
          <a:lstStyle/>
          <a:p>
            <a:pPr marL="0" lvl="1" indent="0" algn="ctr" rtl="1">
              <a:lnSpc>
                <a:spcPts val="5019"/>
              </a:lnSpc>
              <a:spcBef>
                <a:spcPct val="0"/>
              </a:spcBef>
            </a:pPr>
            <a:r>
              <a:rPr lang="ar-EG" sz="3346">
                <a:solidFill>
                  <a:srgbClr val="000000"/>
                </a:solidFill>
                <a:latin typeface="Almarai Bold"/>
                <a:ea typeface="Almarai Bold"/>
                <a:cs typeface="Almarai Bold"/>
                <a:sym typeface="Almarai Bold"/>
                <a:rtl/>
              </a:rPr>
              <a:t>نماذج ونظريات الابتكار</a:t>
            </a:r>
          </a:p>
        </p:txBody>
      </p:sp>
      <p:sp>
        <p:nvSpPr>
          <p:cNvPr id="15" name="TextBox 15"/>
          <p:cNvSpPr txBox="1"/>
          <p:nvPr/>
        </p:nvSpPr>
        <p:spPr>
          <a:xfrm>
            <a:off x="8956137" y="5610469"/>
            <a:ext cx="5771196" cy="600906"/>
          </a:xfrm>
          <a:prstGeom prst="rect">
            <a:avLst/>
          </a:prstGeom>
        </p:spPr>
        <p:txBody>
          <a:bodyPr lIns="0" tIns="0" rIns="0" bIns="0" rtlCol="0" anchor="t">
            <a:spAutoFit/>
          </a:bodyPr>
          <a:lstStyle/>
          <a:p>
            <a:pPr algn="ctr" rtl="1">
              <a:lnSpc>
                <a:spcPts val="4842"/>
              </a:lnSpc>
            </a:pPr>
            <a:r>
              <a:rPr lang="ar-EG" sz="3228">
                <a:solidFill>
                  <a:srgbClr val="000000"/>
                </a:solidFill>
                <a:latin typeface="Almarai Bold"/>
                <a:ea typeface="Almarai Bold"/>
                <a:cs typeface="Almarai Bold"/>
                <a:sym typeface="Almarai Bold"/>
                <a:rtl/>
              </a:rPr>
              <a:t>دورة حياة الابتكار</a:t>
            </a:r>
          </a:p>
        </p:txBody>
      </p:sp>
      <p:sp>
        <p:nvSpPr>
          <p:cNvPr id="16" name="TextBox 16"/>
          <p:cNvSpPr txBox="1"/>
          <p:nvPr/>
        </p:nvSpPr>
        <p:spPr>
          <a:xfrm>
            <a:off x="8956137" y="6845973"/>
            <a:ext cx="5645290" cy="600221"/>
          </a:xfrm>
          <a:prstGeom prst="rect">
            <a:avLst/>
          </a:prstGeom>
        </p:spPr>
        <p:txBody>
          <a:bodyPr lIns="0" tIns="0" rIns="0" bIns="0" rtlCol="0" anchor="t">
            <a:spAutoFit/>
          </a:bodyPr>
          <a:lstStyle/>
          <a:p>
            <a:pPr marL="0" lvl="1" indent="0" algn="ctr" rtl="1">
              <a:lnSpc>
                <a:spcPts val="4869"/>
              </a:lnSpc>
              <a:spcBef>
                <a:spcPct val="0"/>
              </a:spcBef>
            </a:pPr>
            <a:r>
              <a:rPr lang="ar-EG" sz="3246">
                <a:solidFill>
                  <a:srgbClr val="000000"/>
                </a:solidFill>
                <a:latin typeface="Almarai Bold"/>
                <a:ea typeface="Almarai Bold"/>
                <a:cs typeface="Almarai Bold"/>
                <a:sym typeface="Almarai Bold"/>
                <a:rtl/>
              </a:rPr>
              <a:t>انتشار الابتكار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447152" y="-4636346"/>
            <a:ext cx="23794455" cy="7762941"/>
          </a:xfrm>
          <a:custGeom>
            <a:avLst/>
            <a:gdLst/>
            <a:ahLst/>
            <a:cxnLst/>
            <a:rect l="l" t="t" r="r" b="b"/>
            <a:pathLst>
              <a:path w="23794455" h="7762941">
                <a:moveTo>
                  <a:pt x="0" y="0"/>
                </a:moveTo>
                <a:lnTo>
                  <a:pt x="23794455" y="0"/>
                </a:lnTo>
                <a:lnTo>
                  <a:pt x="23794455" y="7762941"/>
                </a:lnTo>
                <a:lnTo>
                  <a:pt x="0" y="7762941"/>
                </a:lnTo>
                <a:lnTo>
                  <a:pt x="0" y="0"/>
                </a:lnTo>
                <a:close/>
              </a:path>
            </a:pathLst>
          </a:custGeom>
          <a:blipFill>
            <a:blip r:embed="rId4">
              <a:alphaModFix amt="23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a:solidFill>
                  <a:srgbClr val="898989"/>
                </a:solidFill>
                <a:latin typeface="Almarai"/>
                <a:ea typeface="Almarai"/>
                <a:cs typeface="Almarai"/>
                <a:sym typeface="Almarai"/>
              </a:rPr>
              <a:t>edarah.net  </a:t>
            </a:r>
            <a:r>
              <a:rPr lang="ar-EG" sz="1800">
                <a:solidFill>
                  <a:srgbClr val="898989"/>
                </a:solidFill>
                <a:latin typeface="Almarai"/>
                <a:ea typeface="Almarai"/>
                <a:cs typeface="Almarai"/>
                <a:sym typeface="Almarai"/>
                <a:rtl/>
              </a:rPr>
              <a:t>الابتكار - الشميمري</a:t>
            </a:r>
            <a:r>
              <a:rPr lang="en-US" sz="1800">
                <a:solidFill>
                  <a:srgbClr val="898989"/>
                </a:solidFill>
                <a:latin typeface="Almarai"/>
                <a:ea typeface="Almarai"/>
                <a:cs typeface="Almarai"/>
                <a:sym typeface="Almarai"/>
              </a:rPr>
              <a:t> </a:t>
            </a:r>
          </a:p>
        </p:txBody>
      </p:sp>
      <p:sp>
        <p:nvSpPr>
          <p:cNvPr id="5" name="TextBox 5"/>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a:solidFill>
                  <a:srgbClr val="898989"/>
                </a:solidFill>
                <a:latin typeface="Almarai"/>
                <a:ea typeface="Almarai"/>
                <a:cs typeface="Almarai"/>
                <a:sym typeface="Almarai"/>
              </a:rPr>
              <a:t>4</a:t>
            </a:r>
          </a:p>
        </p:txBody>
      </p:sp>
      <p:sp>
        <p:nvSpPr>
          <p:cNvPr id="6" name="TextBox 6"/>
          <p:cNvSpPr txBox="1"/>
          <p:nvPr/>
        </p:nvSpPr>
        <p:spPr>
          <a:xfrm>
            <a:off x="8743711" y="972617"/>
            <a:ext cx="8958225" cy="572722"/>
          </a:xfrm>
          <a:prstGeom prst="rect">
            <a:avLst/>
          </a:prstGeom>
        </p:spPr>
        <p:txBody>
          <a:bodyPr lIns="0" tIns="0" rIns="0" bIns="0" rtlCol="0" anchor="t">
            <a:spAutoFit/>
          </a:bodyPr>
          <a:lstStyle/>
          <a:p>
            <a:pPr marL="0" lvl="0" indent="0" algn="ctr" rtl="1">
              <a:lnSpc>
                <a:spcPts val="4438"/>
              </a:lnSpc>
              <a:spcBef>
                <a:spcPct val="0"/>
              </a:spcBef>
            </a:pPr>
            <a:r>
              <a:rPr lang="ar-EG" sz="3456" u="none" strike="noStrike" spc="-15">
                <a:solidFill>
                  <a:srgbClr val="084C61"/>
                </a:solidFill>
                <a:latin typeface="Almarai Bold"/>
                <a:ea typeface="Almarai Bold"/>
                <a:cs typeface="Almarai Bold"/>
                <a:sym typeface="Almarai Bold"/>
                <a:rtl/>
              </a:rPr>
              <a:t>تطور نظريات الابتكار عبر الأجيال</a:t>
            </a:r>
          </a:p>
        </p:txBody>
      </p:sp>
      <p:grpSp>
        <p:nvGrpSpPr>
          <p:cNvPr id="7" name="Group 7"/>
          <p:cNvGrpSpPr/>
          <p:nvPr/>
        </p:nvGrpSpPr>
        <p:grpSpPr>
          <a:xfrm>
            <a:off x="825049" y="2055695"/>
            <a:ext cx="11140190" cy="757368"/>
            <a:chOff x="0" y="0"/>
            <a:chExt cx="2934042" cy="199471"/>
          </a:xfrm>
        </p:grpSpPr>
        <p:sp>
          <p:nvSpPr>
            <p:cNvPr id="8" name="Freeform 8"/>
            <p:cNvSpPr/>
            <p:nvPr/>
          </p:nvSpPr>
          <p:spPr>
            <a:xfrm>
              <a:off x="0" y="0"/>
              <a:ext cx="2934042" cy="199471"/>
            </a:xfrm>
            <a:custGeom>
              <a:avLst/>
              <a:gdLst/>
              <a:ahLst/>
              <a:cxnLst/>
              <a:rect l="l" t="t" r="r" b="b"/>
              <a:pathLst>
                <a:path w="2934042" h="199471">
                  <a:moveTo>
                    <a:pt x="8339" y="0"/>
                  </a:moveTo>
                  <a:lnTo>
                    <a:pt x="2925702" y="0"/>
                  </a:lnTo>
                  <a:cubicBezTo>
                    <a:pt x="2930308" y="0"/>
                    <a:pt x="2934042" y="3734"/>
                    <a:pt x="2934042" y="8339"/>
                  </a:cubicBezTo>
                  <a:lnTo>
                    <a:pt x="2934042" y="191132"/>
                  </a:lnTo>
                  <a:cubicBezTo>
                    <a:pt x="2934042" y="195738"/>
                    <a:pt x="2930308" y="199471"/>
                    <a:pt x="2925702" y="199471"/>
                  </a:cubicBezTo>
                  <a:lnTo>
                    <a:pt x="8339" y="199471"/>
                  </a:lnTo>
                  <a:cubicBezTo>
                    <a:pt x="3734" y="199471"/>
                    <a:pt x="0" y="195738"/>
                    <a:pt x="0" y="191132"/>
                  </a:cubicBezTo>
                  <a:lnTo>
                    <a:pt x="0" y="8339"/>
                  </a:lnTo>
                  <a:cubicBezTo>
                    <a:pt x="0" y="3734"/>
                    <a:pt x="3734" y="0"/>
                    <a:pt x="8339" y="0"/>
                  </a:cubicBezTo>
                  <a:close/>
                </a:path>
              </a:pathLst>
            </a:custGeom>
            <a:solidFill>
              <a:srgbClr val="FFDE59"/>
            </a:solidFill>
          </p:spPr>
          <p:txBody>
            <a:bodyPr/>
            <a:lstStyle/>
            <a:p>
              <a:endParaRPr lang="en-US"/>
            </a:p>
          </p:txBody>
        </p:sp>
        <p:sp>
          <p:nvSpPr>
            <p:cNvPr id="9" name="TextBox 9"/>
            <p:cNvSpPr txBox="1"/>
            <p:nvPr/>
          </p:nvSpPr>
          <p:spPr>
            <a:xfrm>
              <a:off x="0" y="-19050"/>
              <a:ext cx="2934042" cy="218521"/>
            </a:xfrm>
            <a:prstGeom prst="rect">
              <a:avLst/>
            </a:prstGeom>
          </p:spPr>
          <p:txBody>
            <a:bodyPr lIns="50800" tIns="50800" rIns="50800" bIns="50800" rtlCol="0" anchor="ctr"/>
            <a:lstStyle/>
            <a:p>
              <a:pPr algn="ctr">
                <a:lnSpc>
                  <a:spcPts val="2160"/>
                </a:lnSpc>
              </a:pPr>
              <a:endParaRPr/>
            </a:p>
          </p:txBody>
        </p:sp>
      </p:grpSp>
      <p:grpSp>
        <p:nvGrpSpPr>
          <p:cNvPr id="10" name="Group 10"/>
          <p:cNvGrpSpPr/>
          <p:nvPr/>
        </p:nvGrpSpPr>
        <p:grpSpPr>
          <a:xfrm>
            <a:off x="825049" y="2955938"/>
            <a:ext cx="11140190" cy="1056482"/>
            <a:chOff x="0" y="0"/>
            <a:chExt cx="2934042" cy="278250"/>
          </a:xfrm>
        </p:grpSpPr>
        <p:sp>
          <p:nvSpPr>
            <p:cNvPr id="11" name="Freeform 11"/>
            <p:cNvSpPr/>
            <p:nvPr/>
          </p:nvSpPr>
          <p:spPr>
            <a:xfrm>
              <a:off x="0" y="0"/>
              <a:ext cx="2934042" cy="278250"/>
            </a:xfrm>
            <a:custGeom>
              <a:avLst/>
              <a:gdLst/>
              <a:ahLst/>
              <a:cxnLst/>
              <a:rect l="l" t="t" r="r" b="b"/>
              <a:pathLst>
                <a:path w="2934042" h="278250">
                  <a:moveTo>
                    <a:pt x="8339" y="0"/>
                  </a:moveTo>
                  <a:lnTo>
                    <a:pt x="2925702" y="0"/>
                  </a:lnTo>
                  <a:cubicBezTo>
                    <a:pt x="2930308" y="0"/>
                    <a:pt x="2934042" y="3734"/>
                    <a:pt x="2934042" y="8339"/>
                  </a:cubicBezTo>
                  <a:lnTo>
                    <a:pt x="2934042" y="269911"/>
                  </a:lnTo>
                  <a:cubicBezTo>
                    <a:pt x="2934042" y="274517"/>
                    <a:pt x="2930308" y="278250"/>
                    <a:pt x="2925702" y="278250"/>
                  </a:cubicBezTo>
                  <a:lnTo>
                    <a:pt x="8339" y="278250"/>
                  </a:lnTo>
                  <a:cubicBezTo>
                    <a:pt x="3734" y="278250"/>
                    <a:pt x="0" y="274517"/>
                    <a:pt x="0" y="269911"/>
                  </a:cubicBezTo>
                  <a:lnTo>
                    <a:pt x="0" y="8339"/>
                  </a:lnTo>
                  <a:cubicBezTo>
                    <a:pt x="0" y="3734"/>
                    <a:pt x="3734" y="0"/>
                    <a:pt x="8339" y="0"/>
                  </a:cubicBezTo>
                  <a:close/>
                </a:path>
              </a:pathLst>
            </a:custGeom>
            <a:solidFill>
              <a:srgbClr val="FFDE59"/>
            </a:solidFill>
          </p:spPr>
          <p:txBody>
            <a:bodyPr/>
            <a:lstStyle/>
            <a:p>
              <a:endParaRPr lang="en-US"/>
            </a:p>
          </p:txBody>
        </p:sp>
        <p:sp>
          <p:nvSpPr>
            <p:cNvPr id="12" name="TextBox 12"/>
            <p:cNvSpPr txBox="1"/>
            <p:nvPr/>
          </p:nvSpPr>
          <p:spPr>
            <a:xfrm>
              <a:off x="0" y="-19050"/>
              <a:ext cx="2934042" cy="297300"/>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805999" y="4155295"/>
            <a:ext cx="11159240" cy="1124026"/>
            <a:chOff x="0" y="0"/>
            <a:chExt cx="2939059" cy="296040"/>
          </a:xfrm>
        </p:grpSpPr>
        <p:sp>
          <p:nvSpPr>
            <p:cNvPr id="14" name="Freeform 14"/>
            <p:cNvSpPr/>
            <p:nvPr/>
          </p:nvSpPr>
          <p:spPr>
            <a:xfrm>
              <a:off x="0" y="0"/>
              <a:ext cx="2939059" cy="296040"/>
            </a:xfrm>
            <a:custGeom>
              <a:avLst/>
              <a:gdLst/>
              <a:ahLst/>
              <a:cxnLst/>
              <a:rect l="l" t="t" r="r" b="b"/>
              <a:pathLst>
                <a:path w="2939059" h="296040">
                  <a:moveTo>
                    <a:pt x="8325" y="0"/>
                  </a:moveTo>
                  <a:lnTo>
                    <a:pt x="2930734" y="0"/>
                  </a:lnTo>
                  <a:cubicBezTo>
                    <a:pt x="2935332" y="0"/>
                    <a:pt x="2939059" y="3727"/>
                    <a:pt x="2939059" y="8325"/>
                  </a:cubicBezTo>
                  <a:lnTo>
                    <a:pt x="2939059" y="287715"/>
                  </a:lnTo>
                  <a:cubicBezTo>
                    <a:pt x="2939059" y="292313"/>
                    <a:pt x="2935332" y="296040"/>
                    <a:pt x="2930734" y="296040"/>
                  </a:cubicBezTo>
                  <a:lnTo>
                    <a:pt x="8325" y="296040"/>
                  </a:lnTo>
                  <a:cubicBezTo>
                    <a:pt x="3727" y="296040"/>
                    <a:pt x="0" y="292313"/>
                    <a:pt x="0" y="287715"/>
                  </a:cubicBezTo>
                  <a:lnTo>
                    <a:pt x="0" y="8325"/>
                  </a:lnTo>
                  <a:cubicBezTo>
                    <a:pt x="0" y="3727"/>
                    <a:pt x="3727" y="0"/>
                    <a:pt x="8325" y="0"/>
                  </a:cubicBezTo>
                  <a:close/>
                </a:path>
              </a:pathLst>
            </a:custGeom>
            <a:solidFill>
              <a:srgbClr val="FFDE59"/>
            </a:solidFill>
          </p:spPr>
          <p:txBody>
            <a:bodyPr/>
            <a:lstStyle/>
            <a:p>
              <a:endParaRPr lang="en-US"/>
            </a:p>
          </p:txBody>
        </p:sp>
        <p:sp>
          <p:nvSpPr>
            <p:cNvPr id="15" name="TextBox 15"/>
            <p:cNvSpPr txBox="1"/>
            <p:nvPr/>
          </p:nvSpPr>
          <p:spPr>
            <a:xfrm>
              <a:off x="0" y="-19050"/>
              <a:ext cx="2939059" cy="315090"/>
            </a:xfrm>
            <a:prstGeom prst="rect">
              <a:avLst/>
            </a:prstGeom>
          </p:spPr>
          <p:txBody>
            <a:bodyPr lIns="50800" tIns="50800" rIns="50800" bIns="50800" rtlCol="0" anchor="ctr"/>
            <a:lstStyle/>
            <a:p>
              <a:pPr algn="ctr">
                <a:lnSpc>
                  <a:spcPts val="2160"/>
                </a:lnSpc>
              </a:pPr>
              <a:endParaRPr/>
            </a:p>
          </p:txBody>
        </p:sp>
      </p:grpSp>
      <p:grpSp>
        <p:nvGrpSpPr>
          <p:cNvPr id="16" name="Group 16"/>
          <p:cNvGrpSpPr/>
          <p:nvPr/>
        </p:nvGrpSpPr>
        <p:grpSpPr>
          <a:xfrm>
            <a:off x="783322" y="5422196"/>
            <a:ext cx="11181916" cy="770802"/>
            <a:chOff x="0" y="0"/>
            <a:chExt cx="2945032" cy="203009"/>
          </a:xfrm>
        </p:grpSpPr>
        <p:sp>
          <p:nvSpPr>
            <p:cNvPr id="17" name="Freeform 17"/>
            <p:cNvSpPr/>
            <p:nvPr/>
          </p:nvSpPr>
          <p:spPr>
            <a:xfrm>
              <a:off x="0" y="0"/>
              <a:ext cx="2945031" cy="203009"/>
            </a:xfrm>
            <a:custGeom>
              <a:avLst/>
              <a:gdLst/>
              <a:ahLst/>
              <a:cxnLst/>
              <a:rect l="l" t="t" r="r" b="b"/>
              <a:pathLst>
                <a:path w="2945031" h="203009">
                  <a:moveTo>
                    <a:pt x="8308" y="0"/>
                  </a:moveTo>
                  <a:lnTo>
                    <a:pt x="2936723" y="0"/>
                  </a:lnTo>
                  <a:cubicBezTo>
                    <a:pt x="2941312" y="0"/>
                    <a:pt x="2945031" y="3720"/>
                    <a:pt x="2945031" y="8308"/>
                  </a:cubicBezTo>
                  <a:lnTo>
                    <a:pt x="2945031" y="194701"/>
                  </a:lnTo>
                  <a:cubicBezTo>
                    <a:pt x="2945031" y="199290"/>
                    <a:pt x="2941312" y="203009"/>
                    <a:pt x="2936723" y="203009"/>
                  </a:cubicBezTo>
                  <a:lnTo>
                    <a:pt x="8308" y="203009"/>
                  </a:lnTo>
                  <a:cubicBezTo>
                    <a:pt x="3720" y="203009"/>
                    <a:pt x="0" y="199290"/>
                    <a:pt x="0" y="194701"/>
                  </a:cubicBezTo>
                  <a:lnTo>
                    <a:pt x="0" y="8308"/>
                  </a:lnTo>
                  <a:cubicBezTo>
                    <a:pt x="0" y="3720"/>
                    <a:pt x="3720" y="0"/>
                    <a:pt x="8308" y="0"/>
                  </a:cubicBezTo>
                  <a:close/>
                </a:path>
              </a:pathLst>
            </a:custGeom>
            <a:solidFill>
              <a:srgbClr val="FFDE59"/>
            </a:solidFill>
          </p:spPr>
          <p:txBody>
            <a:bodyPr/>
            <a:lstStyle/>
            <a:p>
              <a:endParaRPr lang="en-US"/>
            </a:p>
          </p:txBody>
        </p:sp>
        <p:sp>
          <p:nvSpPr>
            <p:cNvPr id="18" name="TextBox 18"/>
            <p:cNvSpPr txBox="1"/>
            <p:nvPr/>
          </p:nvSpPr>
          <p:spPr>
            <a:xfrm>
              <a:off x="0" y="-19050"/>
              <a:ext cx="2945032" cy="222059"/>
            </a:xfrm>
            <a:prstGeom prst="rect">
              <a:avLst/>
            </a:prstGeom>
          </p:spPr>
          <p:txBody>
            <a:bodyPr lIns="50800" tIns="50800" rIns="50800" bIns="50800" rtlCol="0" anchor="ctr"/>
            <a:lstStyle/>
            <a:p>
              <a:pPr algn="ctr">
                <a:lnSpc>
                  <a:spcPts val="2160"/>
                </a:lnSpc>
              </a:pPr>
              <a:endParaRPr/>
            </a:p>
          </p:txBody>
        </p:sp>
      </p:grpSp>
      <p:grpSp>
        <p:nvGrpSpPr>
          <p:cNvPr id="19" name="Group 19"/>
          <p:cNvGrpSpPr/>
          <p:nvPr/>
        </p:nvGrpSpPr>
        <p:grpSpPr>
          <a:xfrm>
            <a:off x="783322" y="6307297"/>
            <a:ext cx="11181916" cy="770802"/>
            <a:chOff x="0" y="0"/>
            <a:chExt cx="2945032" cy="203009"/>
          </a:xfrm>
        </p:grpSpPr>
        <p:sp>
          <p:nvSpPr>
            <p:cNvPr id="20" name="Freeform 20"/>
            <p:cNvSpPr/>
            <p:nvPr/>
          </p:nvSpPr>
          <p:spPr>
            <a:xfrm>
              <a:off x="0" y="0"/>
              <a:ext cx="2945031" cy="203009"/>
            </a:xfrm>
            <a:custGeom>
              <a:avLst/>
              <a:gdLst/>
              <a:ahLst/>
              <a:cxnLst/>
              <a:rect l="l" t="t" r="r" b="b"/>
              <a:pathLst>
                <a:path w="2945031" h="203009">
                  <a:moveTo>
                    <a:pt x="8308" y="0"/>
                  </a:moveTo>
                  <a:lnTo>
                    <a:pt x="2936723" y="0"/>
                  </a:lnTo>
                  <a:cubicBezTo>
                    <a:pt x="2941312" y="0"/>
                    <a:pt x="2945031" y="3720"/>
                    <a:pt x="2945031" y="8308"/>
                  </a:cubicBezTo>
                  <a:lnTo>
                    <a:pt x="2945031" y="194701"/>
                  </a:lnTo>
                  <a:cubicBezTo>
                    <a:pt x="2945031" y="199290"/>
                    <a:pt x="2941312" y="203009"/>
                    <a:pt x="2936723" y="203009"/>
                  </a:cubicBezTo>
                  <a:lnTo>
                    <a:pt x="8308" y="203009"/>
                  </a:lnTo>
                  <a:cubicBezTo>
                    <a:pt x="3720" y="203009"/>
                    <a:pt x="0" y="199290"/>
                    <a:pt x="0" y="194701"/>
                  </a:cubicBezTo>
                  <a:lnTo>
                    <a:pt x="0" y="8308"/>
                  </a:lnTo>
                  <a:cubicBezTo>
                    <a:pt x="0" y="3720"/>
                    <a:pt x="3720" y="0"/>
                    <a:pt x="8308" y="0"/>
                  </a:cubicBezTo>
                  <a:close/>
                </a:path>
              </a:pathLst>
            </a:custGeom>
            <a:solidFill>
              <a:srgbClr val="FFDE59"/>
            </a:solidFill>
          </p:spPr>
          <p:txBody>
            <a:bodyPr/>
            <a:lstStyle/>
            <a:p>
              <a:endParaRPr lang="en-US"/>
            </a:p>
          </p:txBody>
        </p:sp>
        <p:sp>
          <p:nvSpPr>
            <p:cNvPr id="21" name="TextBox 21"/>
            <p:cNvSpPr txBox="1"/>
            <p:nvPr/>
          </p:nvSpPr>
          <p:spPr>
            <a:xfrm>
              <a:off x="0" y="-19050"/>
              <a:ext cx="2945032" cy="222059"/>
            </a:xfrm>
            <a:prstGeom prst="rect">
              <a:avLst/>
            </a:prstGeom>
          </p:spPr>
          <p:txBody>
            <a:bodyPr lIns="50800" tIns="50800" rIns="50800" bIns="50800" rtlCol="0" anchor="ctr"/>
            <a:lstStyle/>
            <a:p>
              <a:pPr algn="ctr">
                <a:lnSpc>
                  <a:spcPts val="2160"/>
                </a:lnSpc>
              </a:pPr>
              <a:endParaRPr/>
            </a:p>
          </p:txBody>
        </p:sp>
      </p:grpSp>
      <p:grpSp>
        <p:nvGrpSpPr>
          <p:cNvPr id="22" name="Group 22"/>
          <p:cNvGrpSpPr/>
          <p:nvPr/>
        </p:nvGrpSpPr>
        <p:grpSpPr>
          <a:xfrm>
            <a:off x="783322" y="7220974"/>
            <a:ext cx="11181916" cy="1056482"/>
            <a:chOff x="0" y="0"/>
            <a:chExt cx="2945032" cy="278250"/>
          </a:xfrm>
        </p:grpSpPr>
        <p:sp>
          <p:nvSpPr>
            <p:cNvPr id="23" name="Freeform 23"/>
            <p:cNvSpPr/>
            <p:nvPr/>
          </p:nvSpPr>
          <p:spPr>
            <a:xfrm>
              <a:off x="0" y="0"/>
              <a:ext cx="2945031" cy="278250"/>
            </a:xfrm>
            <a:custGeom>
              <a:avLst/>
              <a:gdLst/>
              <a:ahLst/>
              <a:cxnLst/>
              <a:rect l="l" t="t" r="r" b="b"/>
              <a:pathLst>
                <a:path w="2945031" h="278250">
                  <a:moveTo>
                    <a:pt x="8308" y="0"/>
                  </a:moveTo>
                  <a:lnTo>
                    <a:pt x="2936723" y="0"/>
                  </a:lnTo>
                  <a:cubicBezTo>
                    <a:pt x="2941312" y="0"/>
                    <a:pt x="2945031" y="3720"/>
                    <a:pt x="2945031" y="8308"/>
                  </a:cubicBezTo>
                  <a:lnTo>
                    <a:pt x="2945031" y="269942"/>
                  </a:lnTo>
                  <a:cubicBezTo>
                    <a:pt x="2945031" y="274531"/>
                    <a:pt x="2941312" y="278250"/>
                    <a:pt x="2936723" y="278250"/>
                  </a:cubicBezTo>
                  <a:lnTo>
                    <a:pt x="8308" y="278250"/>
                  </a:lnTo>
                  <a:cubicBezTo>
                    <a:pt x="3720" y="278250"/>
                    <a:pt x="0" y="274531"/>
                    <a:pt x="0" y="269942"/>
                  </a:cubicBezTo>
                  <a:lnTo>
                    <a:pt x="0" y="8308"/>
                  </a:lnTo>
                  <a:cubicBezTo>
                    <a:pt x="0" y="3720"/>
                    <a:pt x="3720" y="0"/>
                    <a:pt x="8308" y="0"/>
                  </a:cubicBezTo>
                  <a:close/>
                </a:path>
              </a:pathLst>
            </a:custGeom>
            <a:solidFill>
              <a:srgbClr val="FFDE59"/>
            </a:solidFill>
          </p:spPr>
          <p:txBody>
            <a:bodyPr/>
            <a:lstStyle/>
            <a:p>
              <a:endParaRPr lang="en-US"/>
            </a:p>
          </p:txBody>
        </p:sp>
        <p:sp>
          <p:nvSpPr>
            <p:cNvPr id="24" name="TextBox 24"/>
            <p:cNvSpPr txBox="1"/>
            <p:nvPr/>
          </p:nvSpPr>
          <p:spPr>
            <a:xfrm>
              <a:off x="0" y="-19050"/>
              <a:ext cx="2945032" cy="297300"/>
            </a:xfrm>
            <a:prstGeom prst="rect">
              <a:avLst/>
            </a:prstGeom>
          </p:spPr>
          <p:txBody>
            <a:bodyPr lIns="50800" tIns="50800" rIns="50800" bIns="50800" rtlCol="0" anchor="ctr"/>
            <a:lstStyle/>
            <a:p>
              <a:pPr algn="ctr">
                <a:lnSpc>
                  <a:spcPts val="2160"/>
                </a:lnSpc>
              </a:pPr>
              <a:endParaRPr/>
            </a:p>
          </p:txBody>
        </p:sp>
      </p:grpSp>
      <p:grpSp>
        <p:nvGrpSpPr>
          <p:cNvPr id="25" name="Group 25"/>
          <p:cNvGrpSpPr/>
          <p:nvPr/>
        </p:nvGrpSpPr>
        <p:grpSpPr>
          <a:xfrm>
            <a:off x="783322" y="8447996"/>
            <a:ext cx="11181916" cy="1155177"/>
            <a:chOff x="0" y="0"/>
            <a:chExt cx="2945032" cy="304244"/>
          </a:xfrm>
        </p:grpSpPr>
        <p:sp>
          <p:nvSpPr>
            <p:cNvPr id="26" name="Freeform 26"/>
            <p:cNvSpPr/>
            <p:nvPr/>
          </p:nvSpPr>
          <p:spPr>
            <a:xfrm>
              <a:off x="0" y="0"/>
              <a:ext cx="2945031" cy="304244"/>
            </a:xfrm>
            <a:custGeom>
              <a:avLst/>
              <a:gdLst/>
              <a:ahLst/>
              <a:cxnLst/>
              <a:rect l="l" t="t" r="r" b="b"/>
              <a:pathLst>
                <a:path w="2945031" h="304244">
                  <a:moveTo>
                    <a:pt x="8308" y="0"/>
                  </a:moveTo>
                  <a:lnTo>
                    <a:pt x="2936723" y="0"/>
                  </a:lnTo>
                  <a:cubicBezTo>
                    <a:pt x="2941312" y="0"/>
                    <a:pt x="2945031" y="3720"/>
                    <a:pt x="2945031" y="8308"/>
                  </a:cubicBezTo>
                  <a:lnTo>
                    <a:pt x="2945031" y="295936"/>
                  </a:lnTo>
                  <a:cubicBezTo>
                    <a:pt x="2945031" y="300524"/>
                    <a:pt x="2941312" y="304244"/>
                    <a:pt x="2936723" y="304244"/>
                  </a:cubicBezTo>
                  <a:lnTo>
                    <a:pt x="8308" y="304244"/>
                  </a:lnTo>
                  <a:cubicBezTo>
                    <a:pt x="3720" y="304244"/>
                    <a:pt x="0" y="300524"/>
                    <a:pt x="0" y="295936"/>
                  </a:cubicBezTo>
                  <a:lnTo>
                    <a:pt x="0" y="8308"/>
                  </a:lnTo>
                  <a:cubicBezTo>
                    <a:pt x="0" y="3720"/>
                    <a:pt x="3720" y="0"/>
                    <a:pt x="8308" y="0"/>
                  </a:cubicBezTo>
                  <a:close/>
                </a:path>
              </a:pathLst>
            </a:custGeom>
            <a:solidFill>
              <a:srgbClr val="FFDE59"/>
            </a:solidFill>
          </p:spPr>
          <p:txBody>
            <a:bodyPr/>
            <a:lstStyle/>
            <a:p>
              <a:endParaRPr lang="en-US"/>
            </a:p>
          </p:txBody>
        </p:sp>
        <p:sp>
          <p:nvSpPr>
            <p:cNvPr id="27" name="TextBox 27"/>
            <p:cNvSpPr txBox="1"/>
            <p:nvPr/>
          </p:nvSpPr>
          <p:spPr>
            <a:xfrm>
              <a:off x="0" y="-19050"/>
              <a:ext cx="2945032" cy="323294"/>
            </a:xfrm>
            <a:prstGeom prst="rect">
              <a:avLst/>
            </a:prstGeom>
          </p:spPr>
          <p:txBody>
            <a:bodyPr lIns="50800" tIns="50800" rIns="50800" bIns="50800" rtlCol="0" anchor="ctr"/>
            <a:lstStyle/>
            <a:p>
              <a:pPr algn="ctr">
                <a:lnSpc>
                  <a:spcPts val="2160"/>
                </a:lnSpc>
              </a:pPr>
              <a:endParaRPr/>
            </a:p>
          </p:txBody>
        </p:sp>
      </p:grpSp>
      <p:grpSp>
        <p:nvGrpSpPr>
          <p:cNvPr id="28" name="Group 28"/>
          <p:cNvGrpSpPr/>
          <p:nvPr/>
        </p:nvGrpSpPr>
        <p:grpSpPr>
          <a:xfrm>
            <a:off x="12138660" y="2055695"/>
            <a:ext cx="5305241" cy="757368"/>
            <a:chOff x="0" y="0"/>
            <a:chExt cx="1397265" cy="199471"/>
          </a:xfrm>
        </p:grpSpPr>
        <p:sp>
          <p:nvSpPr>
            <p:cNvPr id="29" name="Freeform 29"/>
            <p:cNvSpPr/>
            <p:nvPr/>
          </p:nvSpPr>
          <p:spPr>
            <a:xfrm>
              <a:off x="0" y="0"/>
              <a:ext cx="1397265" cy="199471"/>
            </a:xfrm>
            <a:custGeom>
              <a:avLst/>
              <a:gdLst/>
              <a:ahLst/>
              <a:cxnLst/>
              <a:rect l="l" t="t" r="r" b="b"/>
              <a:pathLst>
                <a:path w="1397265" h="199471">
                  <a:moveTo>
                    <a:pt x="17512" y="0"/>
                  </a:moveTo>
                  <a:lnTo>
                    <a:pt x="1379754" y="0"/>
                  </a:lnTo>
                  <a:cubicBezTo>
                    <a:pt x="1389425" y="0"/>
                    <a:pt x="1397265" y="7840"/>
                    <a:pt x="1397265" y="17512"/>
                  </a:cubicBezTo>
                  <a:lnTo>
                    <a:pt x="1397265" y="181960"/>
                  </a:lnTo>
                  <a:cubicBezTo>
                    <a:pt x="1397265" y="186604"/>
                    <a:pt x="1395420" y="191058"/>
                    <a:pt x="1392136" y="194342"/>
                  </a:cubicBezTo>
                  <a:cubicBezTo>
                    <a:pt x="1388852" y="197626"/>
                    <a:pt x="1384398" y="199471"/>
                    <a:pt x="1379754" y="199471"/>
                  </a:cubicBezTo>
                  <a:lnTo>
                    <a:pt x="17512" y="199471"/>
                  </a:lnTo>
                  <a:cubicBezTo>
                    <a:pt x="7840" y="199471"/>
                    <a:pt x="0" y="191631"/>
                    <a:pt x="0" y="181960"/>
                  </a:cubicBezTo>
                  <a:lnTo>
                    <a:pt x="0" y="17512"/>
                  </a:lnTo>
                  <a:cubicBezTo>
                    <a:pt x="0" y="7840"/>
                    <a:pt x="7840" y="0"/>
                    <a:pt x="17512" y="0"/>
                  </a:cubicBezTo>
                  <a:close/>
                </a:path>
              </a:pathLst>
            </a:custGeom>
            <a:solidFill>
              <a:srgbClr val="90ADC6"/>
            </a:solidFill>
          </p:spPr>
          <p:txBody>
            <a:bodyPr/>
            <a:lstStyle/>
            <a:p>
              <a:endParaRPr lang="en-US"/>
            </a:p>
          </p:txBody>
        </p:sp>
        <p:sp>
          <p:nvSpPr>
            <p:cNvPr id="30" name="TextBox 30"/>
            <p:cNvSpPr txBox="1"/>
            <p:nvPr/>
          </p:nvSpPr>
          <p:spPr>
            <a:xfrm>
              <a:off x="0" y="-19050"/>
              <a:ext cx="1397265" cy="218521"/>
            </a:xfrm>
            <a:prstGeom prst="rect">
              <a:avLst/>
            </a:prstGeom>
          </p:spPr>
          <p:txBody>
            <a:bodyPr lIns="50800" tIns="50800" rIns="50800" bIns="50800" rtlCol="0" anchor="ctr"/>
            <a:lstStyle/>
            <a:p>
              <a:pPr algn="ctr">
                <a:lnSpc>
                  <a:spcPts val="2160"/>
                </a:lnSpc>
              </a:pPr>
              <a:endParaRPr/>
            </a:p>
          </p:txBody>
        </p:sp>
      </p:grpSp>
      <p:grpSp>
        <p:nvGrpSpPr>
          <p:cNvPr id="31" name="Group 31"/>
          <p:cNvGrpSpPr/>
          <p:nvPr/>
        </p:nvGrpSpPr>
        <p:grpSpPr>
          <a:xfrm>
            <a:off x="12138660" y="2955938"/>
            <a:ext cx="5305241" cy="1056482"/>
            <a:chOff x="0" y="0"/>
            <a:chExt cx="1397265" cy="278250"/>
          </a:xfrm>
        </p:grpSpPr>
        <p:sp>
          <p:nvSpPr>
            <p:cNvPr id="32" name="Freeform 32"/>
            <p:cNvSpPr/>
            <p:nvPr/>
          </p:nvSpPr>
          <p:spPr>
            <a:xfrm>
              <a:off x="0" y="0"/>
              <a:ext cx="1397265" cy="278250"/>
            </a:xfrm>
            <a:custGeom>
              <a:avLst/>
              <a:gdLst/>
              <a:ahLst/>
              <a:cxnLst/>
              <a:rect l="l" t="t" r="r" b="b"/>
              <a:pathLst>
                <a:path w="1397265" h="278250">
                  <a:moveTo>
                    <a:pt x="17512" y="0"/>
                  </a:moveTo>
                  <a:lnTo>
                    <a:pt x="1379754" y="0"/>
                  </a:lnTo>
                  <a:cubicBezTo>
                    <a:pt x="1389425" y="0"/>
                    <a:pt x="1397265" y="7840"/>
                    <a:pt x="1397265" y="17512"/>
                  </a:cubicBezTo>
                  <a:lnTo>
                    <a:pt x="1397265" y="260739"/>
                  </a:lnTo>
                  <a:cubicBezTo>
                    <a:pt x="1397265" y="270410"/>
                    <a:pt x="1389425" y="278250"/>
                    <a:pt x="1379754" y="278250"/>
                  </a:cubicBezTo>
                  <a:lnTo>
                    <a:pt x="17512" y="278250"/>
                  </a:lnTo>
                  <a:cubicBezTo>
                    <a:pt x="7840" y="278250"/>
                    <a:pt x="0" y="270410"/>
                    <a:pt x="0" y="260739"/>
                  </a:cubicBezTo>
                  <a:lnTo>
                    <a:pt x="0" y="17512"/>
                  </a:lnTo>
                  <a:cubicBezTo>
                    <a:pt x="0" y="7840"/>
                    <a:pt x="7840" y="0"/>
                    <a:pt x="17512" y="0"/>
                  </a:cubicBezTo>
                  <a:close/>
                </a:path>
              </a:pathLst>
            </a:custGeom>
            <a:solidFill>
              <a:srgbClr val="90ADC6"/>
            </a:solidFill>
          </p:spPr>
          <p:txBody>
            <a:bodyPr/>
            <a:lstStyle/>
            <a:p>
              <a:endParaRPr lang="en-US"/>
            </a:p>
          </p:txBody>
        </p:sp>
        <p:sp>
          <p:nvSpPr>
            <p:cNvPr id="33" name="TextBox 33"/>
            <p:cNvSpPr txBox="1"/>
            <p:nvPr/>
          </p:nvSpPr>
          <p:spPr>
            <a:xfrm>
              <a:off x="0" y="-19050"/>
              <a:ext cx="1397265" cy="297300"/>
            </a:xfrm>
            <a:prstGeom prst="rect">
              <a:avLst/>
            </a:prstGeom>
          </p:spPr>
          <p:txBody>
            <a:bodyPr lIns="50800" tIns="50800" rIns="50800" bIns="50800" rtlCol="0" anchor="ctr"/>
            <a:lstStyle/>
            <a:p>
              <a:pPr algn="ctr">
                <a:lnSpc>
                  <a:spcPts val="2160"/>
                </a:lnSpc>
              </a:pPr>
              <a:endParaRPr/>
            </a:p>
          </p:txBody>
        </p:sp>
      </p:grpSp>
      <p:grpSp>
        <p:nvGrpSpPr>
          <p:cNvPr id="34" name="Group 34"/>
          <p:cNvGrpSpPr/>
          <p:nvPr/>
        </p:nvGrpSpPr>
        <p:grpSpPr>
          <a:xfrm>
            <a:off x="12138660" y="4155295"/>
            <a:ext cx="5305241" cy="1124026"/>
            <a:chOff x="0" y="0"/>
            <a:chExt cx="1397265" cy="296040"/>
          </a:xfrm>
        </p:grpSpPr>
        <p:sp>
          <p:nvSpPr>
            <p:cNvPr id="35" name="Freeform 35"/>
            <p:cNvSpPr/>
            <p:nvPr/>
          </p:nvSpPr>
          <p:spPr>
            <a:xfrm>
              <a:off x="0" y="0"/>
              <a:ext cx="1397265" cy="296040"/>
            </a:xfrm>
            <a:custGeom>
              <a:avLst/>
              <a:gdLst/>
              <a:ahLst/>
              <a:cxnLst/>
              <a:rect l="l" t="t" r="r" b="b"/>
              <a:pathLst>
                <a:path w="1397265" h="296040">
                  <a:moveTo>
                    <a:pt x="17512" y="0"/>
                  </a:moveTo>
                  <a:lnTo>
                    <a:pt x="1379754" y="0"/>
                  </a:lnTo>
                  <a:cubicBezTo>
                    <a:pt x="1389425" y="0"/>
                    <a:pt x="1397265" y="7840"/>
                    <a:pt x="1397265" y="17512"/>
                  </a:cubicBezTo>
                  <a:lnTo>
                    <a:pt x="1397265" y="278528"/>
                  </a:lnTo>
                  <a:cubicBezTo>
                    <a:pt x="1397265" y="288200"/>
                    <a:pt x="1389425" y="296040"/>
                    <a:pt x="1379754" y="296040"/>
                  </a:cubicBezTo>
                  <a:lnTo>
                    <a:pt x="17512" y="296040"/>
                  </a:lnTo>
                  <a:cubicBezTo>
                    <a:pt x="12867" y="296040"/>
                    <a:pt x="8413" y="294195"/>
                    <a:pt x="5129" y="290911"/>
                  </a:cubicBezTo>
                  <a:cubicBezTo>
                    <a:pt x="1845" y="287627"/>
                    <a:pt x="0" y="283173"/>
                    <a:pt x="0" y="278528"/>
                  </a:cubicBezTo>
                  <a:lnTo>
                    <a:pt x="0" y="17512"/>
                  </a:lnTo>
                  <a:cubicBezTo>
                    <a:pt x="0" y="7840"/>
                    <a:pt x="7840" y="0"/>
                    <a:pt x="17512" y="0"/>
                  </a:cubicBezTo>
                  <a:close/>
                </a:path>
              </a:pathLst>
            </a:custGeom>
            <a:solidFill>
              <a:srgbClr val="90ADC6"/>
            </a:solidFill>
          </p:spPr>
          <p:txBody>
            <a:bodyPr/>
            <a:lstStyle/>
            <a:p>
              <a:endParaRPr lang="en-US"/>
            </a:p>
          </p:txBody>
        </p:sp>
        <p:sp>
          <p:nvSpPr>
            <p:cNvPr id="36" name="TextBox 36"/>
            <p:cNvSpPr txBox="1"/>
            <p:nvPr/>
          </p:nvSpPr>
          <p:spPr>
            <a:xfrm>
              <a:off x="0" y="-19050"/>
              <a:ext cx="1397265" cy="315090"/>
            </a:xfrm>
            <a:prstGeom prst="rect">
              <a:avLst/>
            </a:prstGeom>
          </p:spPr>
          <p:txBody>
            <a:bodyPr lIns="50800" tIns="50800" rIns="50800" bIns="50800" rtlCol="0" anchor="ctr"/>
            <a:lstStyle/>
            <a:p>
              <a:pPr algn="ctr">
                <a:lnSpc>
                  <a:spcPts val="2160"/>
                </a:lnSpc>
              </a:pPr>
              <a:endParaRPr/>
            </a:p>
          </p:txBody>
        </p:sp>
      </p:grpSp>
      <p:grpSp>
        <p:nvGrpSpPr>
          <p:cNvPr id="37" name="Group 37"/>
          <p:cNvGrpSpPr/>
          <p:nvPr/>
        </p:nvGrpSpPr>
        <p:grpSpPr>
          <a:xfrm>
            <a:off x="12138660" y="5422196"/>
            <a:ext cx="5305241" cy="770802"/>
            <a:chOff x="0" y="0"/>
            <a:chExt cx="1397265" cy="203009"/>
          </a:xfrm>
        </p:grpSpPr>
        <p:sp>
          <p:nvSpPr>
            <p:cNvPr id="38" name="Freeform 38"/>
            <p:cNvSpPr/>
            <p:nvPr/>
          </p:nvSpPr>
          <p:spPr>
            <a:xfrm>
              <a:off x="0" y="0"/>
              <a:ext cx="1397265" cy="203009"/>
            </a:xfrm>
            <a:custGeom>
              <a:avLst/>
              <a:gdLst/>
              <a:ahLst/>
              <a:cxnLst/>
              <a:rect l="l" t="t" r="r" b="b"/>
              <a:pathLst>
                <a:path w="1397265" h="203009">
                  <a:moveTo>
                    <a:pt x="17512" y="0"/>
                  </a:moveTo>
                  <a:lnTo>
                    <a:pt x="1379754" y="0"/>
                  </a:lnTo>
                  <a:cubicBezTo>
                    <a:pt x="1389425" y="0"/>
                    <a:pt x="1397265" y="7840"/>
                    <a:pt x="1397265" y="17512"/>
                  </a:cubicBezTo>
                  <a:lnTo>
                    <a:pt x="1397265" y="185498"/>
                  </a:lnTo>
                  <a:cubicBezTo>
                    <a:pt x="1397265" y="190142"/>
                    <a:pt x="1395420" y="194596"/>
                    <a:pt x="1392136" y="197880"/>
                  </a:cubicBezTo>
                  <a:cubicBezTo>
                    <a:pt x="1388852" y="201165"/>
                    <a:pt x="1384398" y="203009"/>
                    <a:pt x="1379754" y="203009"/>
                  </a:cubicBezTo>
                  <a:lnTo>
                    <a:pt x="17512" y="203009"/>
                  </a:lnTo>
                  <a:cubicBezTo>
                    <a:pt x="7840" y="203009"/>
                    <a:pt x="0" y="195169"/>
                    <a:pt x="0" y="185498"/>
                  </a:cubicBezTo>
                  <a:lnTo>
                    <a:pt x="0" y="17512"/>
                  </a:lnTo>
                  <a:cubicBezTo>
                    <a:pt x="0" y="7840"/>
                    <a:pt x="7840" y="0"/>
                    <a:pt x="17512" y="0"/>
                  </a:cubicBezTo>
                  <a:close/>
                </a:path>
              </a:pathLst>
            </a:custGeom>
            <a:solidFill>
              <a:srgbClr val="90ADC6"/>
            </a:solidFill>
          </p:spPr>
          <p:txBody>
            <a:bodyPr/>
            <a:lstStyle/>
            <a:p>
              <a:endParaRPr lang="en-US"/>
            </a:p>
          </p:txBody>
        </p:sp>
        <p:sp>
          <p:nvSpPr>
            <p:cNvPr id="39" name="TextBox 39"/>
            <p:cNvSpPr txBox="1"/>
            <p:nvPr/>
          </p:nvSpPr>
          <p:spPr>
            <a:xfrm>
              <a:off x="0" y="-19050"/>
              <a:ext cx="1397265" cy="222059"/>
            </a:xfrm>
            <a:prstGeom prst="rect">
              <a:avLst/>
            </a:prstGeom>
          </p:spPr>
          <p:txBody>
            <a:bodyPr lIns="50800" tIns="50800" rIns="50800" bIns="50800" rtlCol="0" anchor="ctr"/>
            <a:lstStyle/>
            <a:p>
              <a:pPr algn="ctr">
                <a:lnSpc>
                  <a:spcPts val="2160"/>
                </a:lnSpc>
              </a:pPr>
              <a:endParaRPr/>
            </a:p>
          </p:txBody>
        </p:sp>
      </p:grpSp>
      <p:grpSp>
        <p:nvGrpSpPr>
          <p:cNvPr id="40" name="Group 40"/>
          <p:cNvGrpSpPr/>
          <p:nvPr/>
        </p:nvGrpSpPr>
        <p:grpSpPr>
          <a:xfrm>
            <a:off x="12138660" y="6307297"/>
            <a:ext cx="5305241" cy="770802"/>
            <a:chOff x="0" y="0"/>
            <a:chExt cx="1397265" cy="203009"/>
          </a:xfrm>
        </p:grpSpPr>
        <p:sp>
          <p:nvSpPr>
            <p:cNvPr id="41" name="Freeform 41"/>
            <p:cNvSpPr/>
            <p:nvPr/>
          </p:nvSpPr>
          <p:spPr>
            <a:xfrm>
              <a:off x="0" y="0"/>
              <a:ext cx="1397265" cy="203009"/>
            </a:xfrm>
            <a:custGeom>
              <a:avLst/>
              <a:gdLst/>
              <a:ahLst/>
              <a:cxnLst/>
              <a:rect l="l" t="t" r="r" b="b"/>
              <a:pathLst>
                <a:path w="1397265" h="203009">
                  <a:moveTo>
                    <a:pt x="17512" y="0"/>
                  </a:moveTo>
                  <a:lnTo>
                    <a:pt x="1379754" y="0"/>
                  </a:lnTo>
                  <a:cubicBezTo>
                    <a:pt x="1389425" y="0"/>
                    <a:pt x="1397265" y="7840"/>
                    <a:pt x="1397265" y="17512"/>
                  </a:cubicBezTo>
                  <a:lnTo>
                    <a:pt x="1397265" y="185498"/>
                  </a:lnTo>
                  <a:cubicBezTo>
                    <a:pt x="1397265" y="190142"/>
                    <a:pt x="1395420" y="194596"/>
                    <a:pt x="1392136" y="197880"/>
                  </a:cubicBezTo>
                  <a:cubicBezTo>
                    <a:pt x="1388852" y="201165"/>
                    <a:pt x="1384398" y="203009"/>
                    <a:pt x="1379754" y="203009"/>
                  </a:cubicBezTo>
                  <a:lnTo>
                    <a:pt x="17512" y="203009"/>
                  </a:lnTo>
                  <a:cubicBezTo>
                    <a:pt x="7840" y="203009"/>
                    <a:pt x="0" y="195169"/>
                    <a:pt x="0" y="185498"/>
                  </a:cubicBezTo>
                  <a:lnTo>
                    <a:pt x="0" y="17512"/>
                  </a:lnTo>
                  <a:cubicBezTo>
                    <a:pt x="0" y="7840"/>
                    <a:pt x="7840" y="0"/>
                    <a:pt x="17512" y="0"/>
                  </a:cubicBezTo>
                  <a:close/>
                </a:path>
              </a:pathLst>
            </a:custGeom>
            <a:solidFill>
              <a:srgbClr val="90ADC6"/>
            </a:solidFill>
          </p:spPr>
          <p:txBody>
            <a:bodyPr/>
            <a:lstStyle/>
            <a:p>
              <a:endParaRPr lang="en-US"/>
            </a:p>
          </p:txBody>
        </p:sp>
        <p:sp>
          <p:nvSpPr>
            <p:cNvPr id="42" name="TextBox 42"/>
            <p:cNvSpPr txBox="1"/>
            <p:nvPr/>
          </p:nvSpPr>
          <p:spPr>
            <a:xfrm>
              <a:off x="0" y="-19050"/>
              <a:ext cx="1397265" cy="222059"/>
            </a:xfrm>
            <a:prstGeom prst="rect">
              <a:avLst/>
            </a:prstGeom>
          </p:spPr>
          <p:txBody>
            <a:bodyPr lIns="50800" tIns="50800" rIns="50800" bIns="50800" rtlCol="0" anchor="ctr"/>
            <a:lstStyle/>
            <a:p>
              <a:pPr algn="ctr">
                <a:lnSpc>
                  <a:spcPts val="2160"/>
                </a:lnSpc>
              </a:pPr>
              <a:endParaRPr/>
            </a:p>
          </p:txBody>
        </p:sp>
      </p:grpSp>
      <p:grpSp>
        <p:nvGrpSpPr>
          <p:cNvPr id="43" name="Group 43"/>
          <p:cNvGrpSpPr/>
          <p:nvPr/>
        </p:nvGrpSpPr>
        <p:grpSpPr>
          <a:xfrm>
            <a:off x="12138660" y="7220974"/>
            <a:ext cx="5305241" cy="1056482"/>
            <a:chOff x="0" y="0"/>
            <a:chExt cx="1397265" cy="278250"/>
          </a:xfrm>
        </p:grpSpPr>
        <p:sp>
          <p:nvSpPr>
            <p:cNvPr id="44" name="Freeform 44"/>
            <p:cNvSpPr/>
            <p:nvPr/>
          </p:nvSpPr>
          <p:spPr>
            <a:xfrm>
              <a:off x="0" y="0"/>
              <a:ext cx="1397265" cy="278250"/>
            </a:xfrm>
            <a:custGeom>
              <a:avLst/>
              <a:gdLst/>
              <a:ahLst/>
              <a:cxnLst/>
              <a:rect l="l" t="t" r="r" b="b"/>
              <a:pathLst>
                <a:path w="1397265" h="278250">
                  <a:moveTo>
                    <a:pt x="17512" y="0"/>
                  </a:moveTo>
                  <a:lnTo>
                    <a:pt x="1379754" y="0"/>
                  </a:lnTo>
                  <a:cubicBezTo>
                    <a:pt x="1389425" y="0"/>
                    <a:pt x="1397265" y="7840"/>
                    <a:pt x="1397265" y="17512"/>
                  </a:cubicBezTo>
                  <a:lnTo>
                    <a:pt x="1397265" y="260739"/>
                  </a:lnTo>
                  <a:cubicBezTo>
                    <a:pt x="1397265" y="270410"/>
                    <a:pt x="1389425" y="278250"/>
                    <a:pt x="1379754" y="278250"/>
                  </a:cubicBezTo>
                  <a:lnTo>
                    <a:pt x="17512" y="278250"/>
                  </a:lnTo>
                  <a:cubicBezTo>
                    <a:pt x="7840" y="278250"/>
                    <a:pt x="0" y="270410"/>
                    <a:pt x="0" y="260739"/>
                  </a:cubicBezTo>
                  <a:lnTo>
                    <a:pt x="0" y="17512"/>
                  </a:lnTo>
                  <a:cubicBezTo>
                    <a:pt x="0" y="7840"/>
                    <a:pt x="7840" y="0"/>
                    <a:pt x="17512" y="0"/>
                  </a:cubicBezTo>
                  <a:close/>
                </a:path>
              </a:pathLst>
            </a:custGeom>
            <a:solidFill>
              <a:srgbClr val="90ADC6"/>
            </a:solidFill>
          </p:spPr>
          <p:txBody>
            <a:bodyPr/>
            <a:lstStyle/>
            <a:p>
              <a:endParaRPr lang="en-US"/>
            </a:p>
          </p:txBody>
        </p:sp>
        <p:sp>
          <p:nvSpPr>
            <p:cNvPr id="45" name="TextBox 45"/>
            <p:cNvSpPr txBox="1"/>
            <p:nvPr/>
          </p:nvSpPr>
          <p:spPr>
            <a:xfrm>
              <a:off x="0" y="-19050"/>
              <a:ext cx="1397265" cy="297300"/>
            </a:xfrm>
            <a:prstGeom prst="rect">
              <a:avLst/>
            </a:prstGeom>
          </p:spPr>
          <p:txBody>
            <a:bodyPr lIns="50800" tIns="50800" rIns="50800" bIns="50800" rtlCol="0" anchor="ctr"/>
            <a:lstStyle/>
            <a:p>
              <a:pPr algn="ctr">
                <a:lnSpc>
                  <a:spcPts val="2160"/>
                </a:lnSpc>
              </a:pPr>
              <a:endParaRPr/>
            </a:p>
          </p:txBody>
        </p:sp>
      </p:grpSp>
      <p:grpSp>
        <p:nvGrpSpPr>
          <p:cNvPr id="46" name="Group 46"/>
          <p:cNvGrpSpPr/>
          <p:nvPr/>
        </p:nvGrpSpPr>
        <p:grpSpPr>
          <a:xfrm>
            <a:off x="12138660" y="8447996"/>
            <a:ext cx="5305241" cy="1155177"/>
            <a:chOff x="0" y="0"/>
            <a:chExt cx="1397265" cy="304244"/>
          </a:xfrm>
        </p:grpSpPr>
        <p:sp>
          <p:nvSpPr>
            <p:cNvPr id="47" name="Freeform 47"/>
            <p:cNvSpPr/>
            <p:nvPr/>
          </p:nvSpPr>
          <p:spPr>
            <a:xfrm>
              <a:off x="0" y="0"/>
              <a:ext cx="1397265" cy="304244"/>
            </a:xfrm>
            <a:custGeom>
              <a:avLst/>
              <a:gdLst/>
              <a:ahLst/>
              <a:cxnLst/>
              <a:rect l="l" t="t" r="r" b="b"/>
              <a:pathLst>
                <a:path w="1397265" h="304244">
                  <a:moveTo>
                    <a:pt x="17512" y="0"/>
                  </a:moveTo>
                  <a:lnTo>
                    <a:pt x="1379754" y="0"/>
                  </a:lnTo>
                  <a:cubicBezTo>
                    <a:pt x="1389425" y="0"/>
                    <a:pt x="1397265" y="7840"/>
                    <a:pt x="1397265" y="17512"/>
                  </a:cubicBezTo>
                  <a:lnTo>
                    <a:pt x="1397265" y="286733"/>
                  </a:lnTo>
                  <a:cubicBezTo>
                    <a:pt x="1397265" y="291377"/>
                    <a:pt x="1395420" y="295831"/>
                    <a:pt x="1392136" y="299115"/>
                  </a:cubicBezTo>
                  <a:cubicBezTo>
                    <a:pt x="1388852" y="302399"/>
                    <a:pt x="1384398" y="304244"/>
                    <a:pt x="1379754" y="304244"/>
                  </a:cubicBezTo>
                  <a:lnTo>
                    <a:pt x="17512" y="304244"/>
                  </a:lnTo>
                  <a:cubicBezTo>
                    <a:pt x="7840" y="304244"/>
                    <a:pt x="0" y="296404"/>
                    <a:pt x="0" y="286733"/>
                  </a:cubicBezTo>
                  <a:lnTo>
                    <a:pt x="0" y="17512"/>
                  </a:lnTo>
                  <a:cubicBezTo>
                    <a:pt x="0" y="7840"/>
                    <a:pt x="7840" y="0"/>
                    <a:pt x="17512" y="0"/>
                  </a:cubicBezTo>
                  <a:close/>
                </a:path>
              </a:pathLst>
            </a:custGeom>
            <a:solidFill>
              <a:srgbClr val="90ADC6"/>
            </a:solidFill>
          </p:spPr>
          <p:txBody>
            <a:bodyPr/>
            <a:lstStyle/>
            <a:p>
              <a:endParaRPr lang="en-US"/>
            </a:p>
          </p:txBody>
        </p:sp>
        <p:sp>
          <p:nvSpPr>
            <p:cNvPr id="48" name="TextBox 48"/>
            <p:cNvSpPr txBox="1"/>
            <p:nvPr/>
          </p:nvSpPr>
          <p:spPr>
            <a:xfrm>
              <a:off x="0" y="-19050"/>
              <a:ext cx="1397265" cy="323294"/>
            </a:xfrm>
            <a:prstGeom prst="rect">
              <a:avLst/>
            </a:prstGeom>
          </p:spPr>
          <p:txBody>
            <a:bodyPr lIns="50800" tIns="50800" rIns="50800" bIns="50800" rtlCol="0" anchor="ctr"/>
            <a:lstStyle/>
            <a:p>
              <a:pPr algn="ctr">
                <a:lnSpc>
                  <a:spcPts val="2160"/>
                </a:lnSpc>
              </a:pPr>
              <a:endParaRPr/>
            </a:p>
          </p:txBody>
        </p:sp>
      </p:grpSp>
      <p:graphicFrame>
        <p:nvGraphicFramePr>
          <p:cNvPr id="49" name="Table 49"/>
          <p:cNvGraphicFramePr>
            <a:graphicFrameLocks noGrp="1"/>
          </p:cNvGraphicFramePr>
          <p:nvPr/>
        </p:nvGraphicFramePr>
        <p:xfrm>
          <a:off x="806000" y="2017595"/>
          <a:ext cx="16637902" cy="7585576"/>
        </p:xfrm>
        <a:graphic>
          <a:graphicData uri="http://schemas.openxmlformats.org/drawingml/2006/table">
            <a:tbl>
              <a:tblPr rtl="1"/>
              <a:tblGrid>
                <a:gridCol w="5466311">
                  <a:extLst>
                    <a:ext uri="{9D8B030D-6E8A-4147-A177-3AD203B41FA5}">
                      <a16:colId xmlns:a16="http://schemas.microsoft.com/office/drawing/2014/main" val="20000"/>
                    </a:ext>
                  </a:extLst>
                </a:gridCol>
                <a:gridCol w="11171591">
                  <a:extLst>
                    <a:ext uri="{9D8B030D-6E8A-4147-A177-3AD203B41FA5}">
                      <a16:colId xmlns:a16="http://schemas.microsoft.com/office/drawing/2014/main" val="20001"/>
                    </a:ext>
                  </a:extLst>
                </a:gridCol>
              </a:tblGrid>
              <a:tr h="882268">
                <a:tc>
                  <a:txBody>
                    <a:bodyPr/>
                    <a:lstStyle/>
                    <a:p>
                      <a:pPr algn="just" rtl="1">
                        <a:lnSpc>
                          <a:spcPts val="3219"/>
                        </a:lnSpc>
                        <a:defRPr/>
                      </a:pPr>
                      <a:r>
                        <a:rPr lang="ar-EG" sz="2299">
                          <a:solidFill>
                            <a:srgbClr val="000000"/>
                          </a:solidFill>
                          <a:latin typeface="Almarai Bold"/>
                          <a:ea typeface="Almarai Bold"/>
                          <a:cs typeface="Almarai Bold"/>
                          <a:sym typeface="Almarai Bold"/>
                          <a:rtl/>
                        </a:rPr>
                        <a:t>  الجيل الأول: الثلاثينيات</a:t>
                      </a:r>
                      <a:endParaRPr lang="en-US" sz="1100"/>
                    </a:p>
                  </a:txBody>
                  <a:tcPr marL="28575" marR="28575" marT="28575" marB="28575" anchor="ctr">
                    <a:lnL w="0" cap="flat" cmpd="sng" algn="ctr">
                      <a:solidFill>
                        <a:srgbClr val="084C61"/>
                      </a:solidFill>
                      <a:prstDash val="solid"/>
                      <a:round/>
                      <a:headEnd type="none" w="med" len="med"/>
                      <a:tailEnd type="none" w="med" len="med"/>
                    </a:lnL>
                    <a:lnR w="9525" cap="flat" cmpd="sng" algn="ctr">
                      <a:solidFill>
                        <a:srgbClr val="1D7BA6"/>
                      </a:solidFill>
                      <a:prstDash val="solid"/>
                      <a:round/>
                      <a:headEnd type="none" w="med" len="med"/>
                      <a:tailEnd type="none" w="med" len="med"/>
                    </a:lnR>
                    <a:lnT w="0" cap="flat" cmpd="sng" algn="ctr">
                      <a:solidFill>
                        <a:srgbClr val="084C61"/>
                      </a:solidFill>
                      <a:prstDash val="solid"/>
                      <a:round/>
                      <a:headEnd type="none" w="med" len="med"/>
                      <a:tailEnd type="none" w="med" len="med"/>
                    </a:lnT>
                    <a:lnB w="9525" cap="flat" cmpd="sng" algn="ctr">
                      <a:solidFill>
                        <a:srgbClr val="1D7BA6"/>
                      </a:solidFill>
                      <a:prstDash val="solid"/>
                      <a:round/>
                      <a:headEnd type="none" w="med" len="med"/>
                      <a:tailEnd type="none" w="med" len="med"/>
                    </a:lnB>
                  </a:tcPr>
                </a:tc>
                <a:tc>
                  <a:txBody>
                    <a:bodyPr/>
                    <a:lstStyle/>
                    <a:p>
                      <a:pPr algn="just" rtl="1">
                        <a:lnSpc>
                          <a:spcPts val="2799"/>
                        </a:lnSpc>
                        <a:defRPr/>
                      </a:pPr>
                      <a:r>
                        <a:rPr lang="ar-EG" sz="1999">
                          <a:solidFill>
                            <a:srgbClr val="000000"/>
                          </a:solidFill>
                          <a:latin typeface="Almarai Bold"/>
                          <a:ea typeface="Almarai Bold"/>
                          <a:cs typeface="Almarai Bold"/>
                          <a:sym typeface="Almarai Bold"/>
                          <a:rtl/>
                        </a:rPr>
                        <a:t>نموذج دفع التكنولوجيا:</a:t>
                      </a:r>
                      <a:endParaRPr lang="en-US" sz="1100"/>
                    </a:p>
                    <a:p>
                      <a:pPr algn="just" rtl="1">
                        <a:lnSpc>
                          <a:spcPts val="2799"/>
                        </a:lnSpc>
                      </a:pPr>
                      <a:r>
                        <a:rPr lang="ar-EG" sz="1999">
                          <a:solidFill>
                            <a:srgbClr val="000000"/>
                          </a:solidFill>
                          <a:latin typeface="Almarai Bold"/>
                          <a:ea typeface="Almarai Bold"/>
                          <a:cs typeface="Almarai Bold"/>
                          <a:sym typeface="Almarai Bold"/>
                          <a:rtl/>
                        </a:rPr>
                        <a:t> عملية خطية متسلسلة بسيطة، تشدد على ضرورة توافر البحث والتطوير والعلوم.</a:t>
                      </a:r>
                    </a:p>
                  </a:txBody>
                  <a:tcPr marL="28575" marR="28575" marT="28575" marB="28575" anchor="ctr">
                    <a:lnL w="9525" cap="flat" cmpd="sng" algn="ctr">
                      <a:solidFill>
                        <a:srgbClr val="1D7BA6"/>
                      </a:solidFill>
                      <a:prstDash val="solid"/>
                      <a:round/>
                      <a:headEnd type="none" w="med" len="med"/>
                      <a:tailEnd type="none" w="med" len="med"/>
                    </a:lnL>
                    <a:lnR w="0" cap="flat" cmpd="sng" algn="ctr">
                      <a:solidFill>
                        <a:srgbClr val="084C61"/>
                      </a:solidFill>
                      <a:prstDash val="solid"/>
                      <a:round/>
                      <a:headEnd type="none" w="med" len="med"/>
                      <a:tailEnd type="none" w="med" len="med"/>
                    </a:lnR>
                    <a:lnT w="0" cap="flat" cmpd="sng" algn="ctr">
                      <a:solidFill>
                        <a:srgbClr val="084C61"/>
                      </a:solidFill>
                      <a:prstDash val="solid"/>
                      <a:round/>
                      <a:headEnd type="none" w="med" len="med"/>
                      <a:tailEnd type="none" w="med" len="med"/>
                    </a:lnT>
                    <a:lnB w="9525" cap="flat" cmpd="sng" algn="ctr">
                      <a:solidFill>
                        <a:srgbClr val="1D7BA6"/>
                      </a:solidFill>
                      <a:prstDash val="solid"/>
                      <a:round/>
                      <a:headEnd type="none" w="med" len="med"/>
                      <a:tailEnd type="none" w="med" len="med"/>
                    </a:lnB>
                  </a:tcPr>
                </a:tc>
                <a:extLst>
                  <a:ext uri="{0D108BD9-81ED-4DB2-BD59-A6C34878D82A}">
                    <a16:rowId xmlns:a16="http://schemas.microsoft.com/office/drawing/2014/main" val="10000"/>
                  </a:ext>
                </a:extLst>
              </a:tr>
              <a:tr h="1234693">
                <a:tc>
                  <a:txBody>
                    <a:bodyPr/>
                    <a:lstStyle/>
                    <a:p>
                      <a:pPr algn="just" rtl="1">
                        <a:lnSpc>
                          <a:spcPts val="3219"/>
                        </a:lnSpc>
                        <a:defRPr/>
                      </a:pPr>
                      <a:r>
                        <a:rPr lang="ar-EG" sz="2299">
                          <a:solidFill>
                            <a:srgbClr val="000000"/>
                          </a:solidFill>
                          <a:latin typeface="Almarai Bold"/>
                          <a:ea typeface="Almarai Bold"/>
                          <a:cs typeface="Almarai Bold"/>
                          <a:sym typeface="Almarai Bold"/>
                          <a:rtl/>
                        </a:rPr>
                        <a:t>   الجيل الثاني: الستينيات</a:t>
                      </a:r>
                      <a:endParaRPr lang="en-US" sz="1100"/>
                    </a:p>
                  </a:txBody>
                  <a:tcPr marL="28575" marR="28575" marT="28575" marB="28575" anchor="ctr">
                    <a:lnL w="0" cap="flat" cmpd="sng" algn="ctr">
                      <a:solidFill>
                        <a:srgbClr val="084C61"/>
                      </a:solidFill>
                      <a:prstDash val="solid"/>
                      <a:round/>
                      <a:headEnd type="none" w="med" len="med"/>
                      <a:tailEnd type="none" w="med" len="med"/>
                    </a:lnL>
                    <a:lnR w="9525" cap="flat" cmpd="sng" algn="ctr">
                      <a:solidFill>
                        <a:srgbClr val="1D7BA6"/>
                      </a:solidFill>
                      <a:prstDash val="solid"/>
                      <a:round/>
                      <a:headEnd type="none" w="med" len="med"/>
                      <a:tailEnd type="none" w="med" len="med"/>
                    </a:lnR>
                    <a:lnT w="9525" cap="flat" cmpd="sng" algn="ctr">
                      <a:solidFill>
                        <a:srgbClr val="1D7BA6"/>
                      </a:solidFill>
                      <a:prstDash val="solid"/>
                      <a:round/>
                      <a:headEnd type="none" w="med" len="med"/>
                      <a:tailEnd type="none" w="med" len="med"/>
                    </a:lnT>
                    <a:lnB w="9525" cap="flat" cmpd="sng" algn="ctr">
                      <a:solidFill>
                        <a:srgbClr val="1D7BA6"/>
                      </a:solidFill>
                      <a:prstDash val="solid"/>
                      <a:round/>
                      <a:headEnd type="none" w="med" len="med"/>
                      <a:tailEnd type="none" w="med" len="med"/>
                    </a:lnB>
                  </a:tcPr>
                </a:tc>
                <a:tc>
                  <a:txBody>
                    <a:bodyPr/>
                    <a:lstStyle/>
                    <a:p>
                      <a:pPr algn="just" rtl="1">
                        <a:lnSpc>
                          <a:spcPts val="2799"/>
                        </a:lnSpc>
                        <a:defRPr/>
                      </a:pPr>
                      <a:r>
                        <a:rPr lang="ar-EG" sz="1999">
                          <a:solidFill>
                            <a:srgbClr val="000000"/>
                          </a:solidFill>
                          <a:latin typeface="Almarai Bold"/>
                          <a:ea typeface="Almarai Bold"/>
                          <a:cs typeface="Almarai Bold"/>
                          <a:sym typeface="Almarai Bold"/>
                          <a:rtl/>
                        </a:rPr>
                        <a:t>نموذج سحب السوق:</a:t>
                      </a:r>
                      <a:endParaRPr lang="en-US" sz="1100"/>
                    </a:p>
                    <a:p>
                      <a:pPr algn="just" rtl="1">
                        <a:lnSpc>
                          <a:spcPts val="2799"/>
                        </a:lnSpc>
                      </a:pPr>
                      <a:r>
                        <a:rPr lang="ar-EG" sz="1999">
                          <a:solidFill>
                            <a:srgbClr val="000000"/>
                          </a:solidFill>
                          <a:latin typeface="Almarai Bold"/>
                          <a:ea typeface="Almarai Bold"/>
                          <a:cs typeface="Almarai Bold"/>
                          <a:sym typeface="Almarai Bold"/>
                          <a:rtl/>
                        </a:rPr>
                        <a:t> عملية خطية متسلسلة بسيطة، تشدد على أهمية التسويق، حيث يعد السوق مصدرًا للأفكار</a:t>
                      </a:r>
                    </a:p>
                    <a:p>
                      <a:pPr algn="just" rtl="1">
                        <a:lnSpc>
                          <a:spcPts val="2799"/>
                        </a:lnSpc>
                      </a:pPr>
                      <a:r>
                        <a:rPr lang="ar-EG" sz="1999">
                          <a:solidFill>
                            <a:srgbClr val="000000"/>
                          </a:solidFill>
                          <a:latin typeface="Almarai Bold"/>
                          <a:ea typeface="Almarai Bold"/>
                          <a:cs typeface="Almarai Bold"/>
                          <a:sym typeface="Almarai Bold"/>
                          <a:rtl/>
                        </a:rPr>
                        <a:t> الجديدة للبحث والتطوير.  </a:t>
                      </a:r>
                    </a:p>
                  </a:txBody>
                  <a:tcPr marL="28575" marR="28575" marT="28575" marB="28575" anchor="ctr">
                    <a:lnL w="9525" cap="flat" cmpd="sng" algn="ctr">
                      <a:solidFill>
                        <a:srgbClr val="1D7BA6"/>
                      </a:solidFill>
                      <a:prstDash val="solid"/>
                      <a:round/>
                      <a:headEnd type="none" w="med" len="med"/>
                      <a:tailEnd type="none" w="med" len="med"/>
                    </a:lnL>
                    <a:lnR w="0" cap="flat" cmpd="sng" algn="ctr">
                      <a:solidFill>
                        <a:srgbClr val="084C61"/>
                      </a:solidFill>
                      <a:prstDash val="solid"/>
                      <a:round/>
                      <a:headEnd type="none" w="med" len="med"/>
                      <a:tailEnd type="none" w="med" len="med"/>
                    </a:lnR>
                    <a:lnT w="9525" cap="flat" cmpd="sng" algn="ctr">
                      <a:solidFill>
                        <a:srgbClr val="1D7BA6"/>
                      </a:solidFill>
                      <a:prstDash val="solid"/>
                      <a:round/>
                      <a:headEnd type="none" w="med" len="med"/>
                      <a:tailEnd type="none" w="med" len="med"/>
                    </a:lnT>
                    <a:lnB w="9525" cap="flat" cmpd="sng" algn="ctr">
                      <a:solidFill>
                        <a:srgbClr val="1D7BA6"/>
                      </a:solidFill>
                      <a:prstDash val="solid"/>
                      <a:round/>
                      <a:headEnd type="none" w="med" len="med"/>
                      <a:tailEnd type="none" w="med" len="med"/>
                    </a:lnB>
                  </a:tcPr>
                </a:tc>
                <a:extLst>
                  <a:ext uri="{0D108BD9-81ED-4DB2-BD59-A6C34878D82A}">
                    <a16:rowId xmlns:a16="http://schemas.microsoft.com/office/drawing/2014/main" val="10001"/>
                  </a:ext>
                </a:extLst>
              </a:tr>
              <a:tr h="1234693">
                <a:tc>
                  <a:txBody>
                    <a:bodyPr/>
                    <a:lstStyle/>
                    <a:p>
                      <a:pPr algn="just" rtl="1">
                        <a:lnSpc>
                          <a:spcPts val="3219"/>
                        </a:lnSpc>
                        <a:defRPr/>
                      </a:pPr>
                      <a:r>
                        <a:rPr lang="ar-EG" sz="2299">
                          <a:solidFill>
                            <a:srgbClr val="000000"/>
                          </a:solidFill>
                          <a:latin typeface="Almarai Bold"/>
                          <a:ea typeface="Almarai Bold"/>
                          <a:cs typeface="Almarai Bold"/>
                          <a:sym typeface="Almarai Bold"/>
                          <a:rtl/>
                        </a:rPr>
                        <a:t>  الجيل الثالث: السبعينيات</a:t>
                      </a:r>
                      <a:endParaRPr lang="en-US" sz="1100"/>
                    </a:p>
                  </a:txBody>
                  <a:tcPr marL="28575" marR="28575" marT="28575" marB="28575" anchor="ctr">
                    <a:lnL w="0" cap="flat" cmpd="sng" algn="ctr">
                      <a:solidFill>
                        <a:srgbClr val="084C61"/>
                      </a:solidFill>
                      <a:prstDash val="solid"/>
                      <a:round/>
                      <a:headEnd type="none" w="med" len="med"/>
                      <a:tailEnd type="none" w="med" len="med"/>
                    </a:lnL>
                    <a:lnR w="9525" cap="flat" cmpd="sng" algn="ctr">
                      <a:solidFill>
                        <a:srgbClr val="1D7BA6"/>
                      </a:solidFill>
                      <a:prstDash val="solid"/>
                      <a:round/>
                      <a:headEnd type="none" w="med" len="med"/>
                      <a:tailEnd type="none" w="med" len="med"/>
                    </a:lnR>
                    <a:lnT w="9525" cap="flat" cmpd="sng" algn="ctr">
                      <a:solidFill>
                        <a:srgbClr val="1D7BA6"/>
                      </a:solidFill>
                      <a:prstDash val="solid"/>
                      <a:round/>
                      <a:headEnd type="none" w="med" len="med"/>
                      <a:tailEnd type="none" w="med" len="med"/>
                    </a:lnT>
                    <a:lnB w="9525" cap="flat" cmpd="sng" algn="ctr">
                      <a:solidFill>
                        <a:srgbClr val="1D7BA6"/>
                      </a:solidFill>
                      <a:prstDash val="solid"/>
                      <a:round/>
                      <a:headEnd type="none" w="med" len="med"/>
                      <a:tailEnd type="none" w="med" len="med"/>
                    </a:lnB>
                  </a:tcPr>
                </a:tc>
                <a:tc>
                  <a:txBody>
                    <a:bodyPr/>
                    <a:lstStyle/>
                    <a:p>
                      <a:pPr algn="just" rtl="1">
                        <a:lnSpc>
                          <a:spcPts val="2799"/>
                        </a:lnSpc>
                        <a:defRPr/>
                      </a:pPr>
                      <a:r>
                        <a:rPr lang="ar-EG" sz="1999">
                          <a:solidFill>
                            <a:srgbClr val="000000"/>
                          </a:solidFill>
                          <a:latin typeface="Almarai Bold"/>
                          <a:ea typeface="Almarai Bold"/>
                          <a:cs typeface="Almarai Bold"/>
                          <a:sym typeface="Almarai Bold"/>
                          <a:rtl/>
                        </a:rPr>
                        <a:t>نموذج الدمج:</a:t>
                      </a:r>
                      <a:endParaRPr lang="en-US" sz="1100"/>
                    </a:p>
                    <a:p>
                      <a:pPr algn="just" rtl="1">
                        <a:lnSpc>
                          <a:spcPts val="2799"/>
                        </a:lnSpc>
                      </a:pPr>
                      <a:r>
                        <a:rPr lang="ar-EG" sz="1999">
                          <a:solidFill>
                            <a:srgbClr val="000000"/>
                          </a:solidFill>
                          <a:latin typeface="Almarai Bold"/>
                          <a:ea typeface="Almarai Bold"/>
                          <a:cs typeface="Almarai Bold"/>
                          <a:sym typeface="Almarai Bold"/>
                          <a:rtl/>
                        </a:rPr>
                        <a:t> الإقرار بالتفاعل القائم بين العناصر المختلفة وحلقات التغذية الراجعة، والتأكيد على دمج البحث </a:t>
                      </a:r>
                    </a:p>
                    <a:p>
                      <a:pPr algn="just" rtl="1">
                        <a:lnSpc>
                          <a:spcPts val="2799"/>
                        </a:lnSpc>
                      </a:pPr>
                      <a:r>
                        <a:rPr lang="ar-EG" sz="1999">
                          <a:solidFill>
                            <a:srgbClr val="000000"/>
                          </a:solidFill>
                          <a:latin typeface="Almarai Bold"/>
                          <a:ea typeface="Almarai Bold"/>
                          <a:cs typeface="Almarai Bold"/>
                          <a:sym typeface="Almarai Bold"/>
                          <a:rtl/>
                        </a:rPr>
                        <a:t>والتطوير والتسويق.</a:t>
                      </a:r>
                    </a:p>
                  </a:txBody>
                  <a:tcPr marL="28575" marR="28575" marT="28575" marB="28575" anchor="ctr">
                    <a:lnL w="9525" cap="flat" cmpd="sng" algn="ctr">
                      <a:solidFill>
                        <a:srgbClr val="1D7BA6"/>
                      </a:solidFill>
                      <a:prstDash val="solid"/>
                      <a:round/>
                      <a:headEnd type="none" w="med" len="med"/>
                      <a:tailEnd type="none" w="med" len="med"/>
                    </a:lnL>
                    <a:lnR w="0" cap="flat" cmpd="sng" algn="ctr">
                      <a:solidFill>
                        <a:srgbClr val="084C61"/>
                      </a:solidFill>
                      <a:prstDash val="solid"/>
                      <a:round/>
                      <a:headEnd type="none" w="med" len="med"/>
                      <a:tailEnd type="none" w="med" len="med"/>
                    </a:lnR>
                    <a:lnT w="9525" cap="flat" cmpd="sng" algn="ctr">
                      <a:solidFill>
                        <a:srgbClr val="1D7BA6"/>
                      </a:solidFill>
                      <a:prstDash val="solid"/>
                      <a:round/>
                      <a:headEnd type="none" w="med" len="med"/>
                      <a:tailEnd type="none" w="med" len="med"/>
                    </a:lnT>
                    <a:lnB w="9525" cap="flat" cmpd="sng" algn="ctr">
                      <a:solidFill>
                        <a:srgbClr val="1D7BA6"/>
                      </a:solidFill>
                      <a:prstDash val="solid"/>
                      <a:round/>
                      <a:headEnd type="none" w="med" len="med"/>
                      <a:tailEnd type="none" w="med" len="med"/>
                    </a:lnB>
                  </a:tcPr>
                </a:tc>
                <a:extLst>
                  <a:ext uri="{0D108BD9-81ED-4DB2-BD59-A6C34878D82A}">
                    <a16:rowId xmlns:a16="http://schemas.microsoft.com/office/drawing/2014/main" val="10002"/>
                  </a:ext>
                </a:extLst>
              </a:tr>
              <a:tr h="882268">
                <a:tc>
                  <a:txBody>
                    <a:bodyPr/>
                    <a:lstStyle/>
                    <a:p>
                      <a:pPr algn="just" rtl="1">
                        <a:lnSpc>
                          <a:spcPts val="3219"/>
                        </a:lnSpc>
                        <a:defRPr/>
                      </a:pPr>
                      <a:r>
                        <a:rPr lang="ar-EG" sz="2299">
                          <a:solidFill>
                            <a:srgbClr val="000000"/>
                          </a:solidFill>
                          <a:latin typeface="Almarai Bold"/>
                          <a:ea typeface="Almarai Bold"/>
                          <a:cs typeface="Almarai Bold"/>
                          <a:sym typeface="Almarai Bold"/>
                          <a:rtl/>
                        </a:rPr>
                        <a:t>   الجيل الرابع: الثمانينيات</a:t>
                      </a:r>
                      <a:endParaRPr lang="en-US" sz="1100"/>
                    </a:p>
                  </a:txBody>
                  <a:tcPr marL="28575" marR="28575" marT="28575" marB="28575" anchor="ctr">
                    <a:lnL w="0" cap="flat" cmpd="sng" algn="ctr">
                      <a:solidFill>
                        <a:srgbClr val="084C61"/>
                      </a:solidFill>
                      <a:prstDash val="solid"/>
                      <a:round/>
                      <a:headEnd type="none" w="med" len="med"/>
                      <a:tailEnd type="none" w="med" len="med"/>
                    </a:lnL>
                    <a:lnR w="9525" cap="flat" cmpd="sng" algn="ctr">
                      <a:solidFill>
                        <a:srgbClr val="1D7BA6"/>
                      </a:solidFill>
                      <a:prstDash val="solid"/>
                      <a:round/>
                      <a:headEnd type="none" w="med" len="med"/>
                      <a:tailEnd type="none" w="med" len="med"/>
                    </a:lnR>
                    <a:lnT w="9525" cap="flat" cmpd="sng" algn="ctr">
                      <a:solidFill>
                        <a:srgbClr val="1D7BA6"/>
                      </a:solidFill>
                      <a:prstDash val="solid"/>
                      <a:round/>
                      <a:headEnd type="none" w="med" len="med"/>
                      <a:tailEnd type="none" w="med" len="med"/>
                    </a:lnT>
                    <a:lnB w="9525" cap="flat" cmpd="sng" algn="ctr">
                      <a:solidFill>
                        <a:srgbClr val="1D7BA6"/>
                      </a:solidFill>
                      <a:prstDash val="solid"/>
                      <a:round/>
                      <a:headEnd type="none" w="med" len="med"/>
                      <a:tailEnd type="none" w="med" len="med"/>
                    </a:lnB>
                  </a:tcPr>
                </a:tc>
                <a:tc>
                  <a:txBody>
                    <a:bodyPr/>
                    <a:lstStyle/>
                    <a:p>
                      <a:pPr algn="just" rtl="1">
                        <a:lnSpc>
                          <a:spcPts val="2799"/>
                        </a:lnSpc>
                        <a:defRPr/>
                      </a:pPr>
                      <a:r>
                        <a:rPr lang="ar-EG" sz="1999">
                          <a:solidFill>
                            <a:srgbClr val="000000"/>
                          </a:solidFill>
                          <a:latin typeface="Almarai Bold"/>
                          <a:ea typeface="Almarai Bold"/>
                          <a:cs typeface="Almarai Bold"/>
                          <a:sym typeface="Almarai Bold"/>
                          <a:rtl/>
                        </a:rPr>
                        <a:t>النموذج التفاعلي: </a:t>
                      </a:r>
                      <a:endParaRPr lang="en-US" sz="1100"/>
                    </a:p>
                    <a:p>
                      <a:pPr algn="just" rtl="1">
                        <a:lnSpc>
                          <a:spcPts val="2799"/>
                        </a:lnSpc>
                      </a:pPr>
                      <a:r>
                        <a:rPr lang="ar-EG" sz="1999">
                          <a:solidFill>
                            <a:srgbClr val="000000"/>
                          </a:solidFill>
                          <a:latin typeface="Almarai Bold"/>
                          <a:ea typeface="Almarai Bold"/>
                          <a:cs typeface="Almarai Bold"/>
                          <a:sym typeface="Almarai Bold"/>
                          <a:rtl/>
                        </a:rPr>
                        <a:t> الجمع بين نموذج الدفع والسحب، والاندماج داخل الشركة والتركيز على الروابط الخارجية.</a:t>
                      </a:r>
                    </a:p>
                  </a:txBody>
                  <a:tcPr marL="28575" marR="28575" marT="28575" marB="28575" anchor="ctr">
                    <a:lnL w="9525" cap="flat" cmpd="sng" algn="ctr">
                      <a:solidFill>
                        <a:srgbClr val="1D7BA6"/>
                      </a:solidFill>
                      <a:prstDash val="solid"/>
                      <a:round/>
                      <a:headEnd type="none" w="med" len="med"/>
                      <a:tailEnd type="none" w="med" len="med"/>
                    </a:lnL>
                    <a:lnR w="0" cap="flat" cmpd="sng" algn="ctr">
                      <a:solidFill>
                        <a:srgbClr val="084C61"/>
                      </a:solidFill>
                      <a:prstDash val="solid"/>
                      <a:round/>
                      <a:headEnd type="none" w="med" len="med"/>
                      <a:tailEnd type="none" w="med" len="med"/>
                    </a:lnR>
                    <a:lnT w="9525" cap="flat" cmpd="sng" algn="ctr">
                      <a:solidFill>
                        <a:srgbClr val="1D7BA6"/>
                      </a:solidFill>
                      <a:prstDash val="solid"/>
                      <a:round/>
                      <a:headEnd type="none" w="med" len="med"/>
                      <a:tailEnd type="none" w="med" len="med"/>
                    </a:lnT>
                    <a:lnB w="9525" cap="flat" cmpd="sng" algn="ctr">
                      <a:solidFill>
                        <a:srgbClr val="1D7BA6"/>
                      </a:solidFill>
                      <a:prstDash val="solid"/>
                      <a:round/>
                      <a:headEnd type="none" w="med" len="med"/>
                      <a:tailEnd type="none" w="med" len="med"/>
                    </a:lnB>
                  </a:tcPr>
                </a:tc>
                <a:extLst>
                  <a:ext uri="{0D108BD9-81ED-4DB2-BD59-A6C34878D82A}">
                    <a16:rowId xmlns:a16="http://schemas.microsoft.com/office/drawing/2014/main" val="10003"/>
                  </a:ext>
                </a:extLst>
              </a:tr>
              <a:tr h="882268">
                <a:tc>
                  <a:txBody>
                    <a:bodyPr/>
                    <a:lstStyle/>
                    <a:p>
                      <a:pPr algn="just" rtl="1">
                        <a:lnSpc>
                          <a:spcPts val="3219"/>
                        </a:lnSpc>
                        <a:defRPr/>
                      </a:pPr>
                      <a:r>
                        <a:rPr lang="ar-EG" sz="2299">
                          <a:solidFill>
                            <a:srgbClr val="000000"/>
                          </a:solidFill>
                          <a:latin typeface="Almarai Bold"/>
                          <a:ea typeface="Almarai Bold"/>
                          <a:cs typeface="Almarai Bold"/>
                          <a:sym typeface="Almarai Bold"/>
                          <a:rtl/>
                        </a:rPr>
                        <a:t>  الجيل الخامس: التسعينيات</a:t>
                      </a:r>
                      <a:endParaRPr lang="en-US" sz="1100"/>
                    </a:p>
                  </a:txBody>
                  <a:tcPr marL="28575" marR="28575" marT="28575" marB="28575" anchor="ctr">
                    <a:lnL w="0" cap="flat" cmpd="sng" algn="ctr">
                      <a:solidFill>
                        <a:srgbClr val="084C61"/>
                      </a:solidFill>
                      <a:prstDash val="solid"/>
                      <a:round/>
                      <a:headEnd type="none" w="med" len="med"/>
                      <a:tailEnd type="none" w="med" len="med"/>
                    </a:lnL>
                    <a:lnR w="9525" cap="flat" cmpd="sng" algn="ctr">
                      <a:solidFill>
                        <a:srgbClr val="1D7BA6"/>
                      </a:solidFill>
                      <a:prstDash val="solid"/>
                      <a:round/>
                      <a:headEnd type="none" w="med" len="med"/>
                      <a:tailEnd type="none" w="med" len="med"/>
                    </a:lnR>
                    <a:lnT w="9525" cap="flat" cmpd="sng" algn="ctr">
                      <a:solidFill>
                        <a:srgbClr val="1D7BA6"/>
                      </a:solidFill>
                      <a:prstDash val="solid"/>
                      <a:round/>
                      <a:headEnd type="none" w="med" len="med"/>
                      <a:tailEnd type="none" w="med" len="med"/>
                    </a:lnT>
                    <a:lnB w="9525" cap="flat" cmpd="sng" algn="ctr">
                      <a:solidFill>
                        <a:srgbClr val="1D7BA6"/>
                      </a:solidFill>
                      <a:prstDash val="solid"/>
                      <a:round/>
                      <a:headEnd type="none" w="med" len="med"/>
                      <a:tailEnd type="none" w="med" len="med"/>
                    </a:lnB>
                  </a:tcPr>
                </a:tc>
                <a:tc>
                  <a:txBody>
                    <a:bodyPr/>
                    <a:lstStyle/>
                    <a:p>
                      <a:pPr algn="just" rtl="1">
                        <a:lnSpc>
                          <a:spcPts val="2799"/>
                        </a:lnSpc>
                        <a:defRPr/>
                      </a:pPr>
                      <a:r>
                        <a:rPr lang="ar-EG" sz="1999">
                          <a:solidFill>
                            <a:srgbClr val="000000"/>
                          </a:solidFill>
                          <a:latin typeface="Almarai Bold"/>
                          <a:ea typeface="Almarai Bold"/>
                          <a:cs typeface="Almarai Bold"/>
                          <a:sym typeface="Almarai Bold"/>
                          <a:rtl/>
                        </a:rPr>
                        <a:t>نموذج الشبكة:</a:t>
                      </a:r>
                      <a:endParaRPr lang="en-US" sz="1100"/>
                    </a:p>
                    <a:p>
                      <a:pPr algn="just" rtl="1">
                        <a:lnSpc>
                          <a:spcPts val="2799"/>
                        </a:lnSpc>
                      </a:pPr>
                      <a:r>
                        <a:rPr lang="ar-EG" sz="1999">
                          <a:solidFill>
                            <a:srgbClr val="000000"/>
                          </a:solidFill>
                          <a:latin typeface="Almarai Bold"/>
                          <a:ea typeface="Almarai Bold"/>
                          <a:cs typeface="Almarai Bold"/>
                          <a:sym typeface="Almarai Bold"/>
                          <a:rtl/>
                        </a:rPr>
                        <a:t> التركيز على جمع المعلومات والروابط الخارجية وتكامل الأنظمة والربط الشبكي على نطاق واسع.</a:t>
                      </a:r>
                    </a:p>
                  </a:txBody>
                  <a:tcPr marL="28575" marR="28575" marT="28575" marB="28575" anchor="ctr">
                    <a:lnL w="9525" cap="flat" cmpd="sng" algn="ctr">
                      <a:solidFill>
                        <a:srgbClr val="1D7BA6"/>
                      </a:solidFill>
                      <a:prstDash val="solid"/>
                      <a:round/>
                      <a:headEnd type="none" w="med" len="med"/>
                      <a:tailEnd type="none" w="med" len="med"/>
                    </a:lnL>
                    <a:lnR w="0" cap="flat" cmpd="sng" algn="ctr">
                      <a:solidFill>
                        <a:srgbClr val="084C61"/>
                      </a:solidFill>
                      <a:prstDash val="solid"/>
                      <a:round/>
                      <a:headEnd type="none" w="med" len="med"/>
                      <a:tailEnd type="none" w="med" len="med"/>
                    </a:lnR>
                    <a:lnT w="9525" cap="flat" cmpd="sng" algn="ctr">
                      <a:solidFill>
                        <a:srgbClr val="1D7BA6"/>
                      </a:solidFill>
                      <a:prstDash val="solid"/>
                      <a:round/>
                      <a:headEnd type="none" w="med" len="med"/>
                      <a:tailEnd type="none" w="med" len="med"/>
                    </a:lnT>
                    <a:lnB w="9525" cap="flat" cmpd="sng" algn="ctr">
                      <a:solidFill>
                        <a:srgbClr val="1D7BA6"/>
                      </a:solidFill>
                      <a:prstDash val="solid"/>
                      <a:round/>
                      <a:headEnd type="none" w="med" len="med"/>
                      <a:tailEnd type="none" w="med" len="med"/>
                    </a:lnB>
                  </a:tcPr>
                </a:tc>
                <a:extLst>
                  <a:ext uri="{0D108BD9-81ED-4DB2-BD59-A6C34878D82A}">
                    <a16:rowId xmlns:a16="http://schemas.microsoft.com/office/drawing/2014/main" val="10004"/>
                  </a:ext>
                </a:extLst>
              </a:tr>
              <a:tr h="1234693">
                <a:tc>
                  <a:txBody>
                    <a:bodyPr/>
                    <a:lstStyle/>
                    <a:p>
                      <a:pPr algn="just" rtl="1">
                        <a:lnSpc>
                          <a:spcPts val="3219"/>
                        </a:lnSpc>
                        <a:defRPr/>
                      </a:pPr>
                      <a:r>
                        <a:rPr lang="ar-EG" sz="2299">
                          <a:solidFill>
                            <a:srgbClr val="000000"/>
                          </a:solidFill>
                          <a:latin typeface="Almarai Bold"/>
                          <a:ea typeface="Almarai Bold"/>
                          <a:cs typeface="Almarai Bold"/>
                          <a:sym typeface="Almarai Bold"/>
                          <a:rtl/>
                        </a:rPr>
                        <a:t>   الجيل السادس: الألفينيات</a:t>
                      </a:r>
                      <a:endParaRPr lang="en-US" sz="1100"/>
                    </a:p>
                  </a:txBody>
                  <a:tcPr marL="28575" marR="28575" marT="28575" marB="28575" anchor="ctr">
                    <a:lnL w="0" cap="flat" cmpd="sng" algn="ctr">
                      <a:solidFill>
                        <a:srgbClr val="084C61"/>
                      </a:solidFill>
                      <a:prstDash val="solid"/>
                      <a:round/>
                      <a:headEnd type="none" w="med" len="med"/>
                      <a:tailEnd type="none" w="med" len="med"/>
                    </a:lnL>
                    <a:lnR w="9525" cap="flat" cmpd="sng" algn="ctr">
                      <a:solidFill>
                        <a:srgbClr val="1D7BA6"/>
                      </a:solidFill>
                      <a:prstDash val="solid"/>
                      <a:round/>
                      <a:headEnd type="none" w="med" len="med"/>
                      <a:tailEnd type="none" w="med" len="med"/>
                    </a:lnR>
                    <a:lnT w="9525" cap="flat" cmpd="sng" algn="ctr">
                      <a:solidFill>
                        <a:srgbClr val="1D7BA6"/>
                      </a:solidFill>
                      <a:prstDash val="solid"/>
                      <a:round/>
                      <a:headEnd type="none" w="med" len="med"/>
                      <a:tailEnd type="none" w="med" len="med"/>
                    </a:lnT>
                    <a:lnB w="9525" cap="flat" cmpd="sng" algn="ctr">
                      <a:solidFill>
                        <a:srgbClr val="1D7BA6"/>
                      </a:solidFill>
                      <a:prstDash val="solid"/>
                      <a:round/>
                      <a:headEnd type="none" w="med" len="med"/>
                      <a:tailEnd type="none" w="med" len="med"/>
                    </a:lnB>
                  </a:tcPr>
                </a:tc>
                <a:tc>
                  <a:txBody>
                    <a:bodyPr/>
                    <a:lstStyle/>
                    <a:p>
                      <a:pPr algn="just" rtl="1">
                        <a:lnSpc>
                          <a:spcPts val="2799"/>
                        </a:lnSpc>
                        <a:defRPr/>
                      </a:pPr>
                      <a:r>
                        <a:rPr lang="ar-EG" sz="1999">
                          <a:solidFill>
                            <a:srgbClr val="000000"/>
                          </a:solidFill>
                          <a:latin typeface="Almarai Bold"/>
                          <a:ea typeface="Almarai Bold"/>
                          <a:cs typeface="Almarai Bold"/>
                          <a:sym typeface="Almarai Bold"/>
                          <a:rtl/>
                        </a:rPr>
                        <a:t> الابتكار المفتوح:</a:t>
                      </a:r>
                      <a:endParaRPr lang="en-US" sz="1100"/>
                    </a:p>
                    <a:p>
                      <a:pPr algn="just" rtl="1">
                        <a:lnSpc>
                          <a:spcPts val="2799"/>
                        </a:lnSpc>
                      </a:pPr>
                      <a:r>
                        <a:rPr lang="ar-EG" sz="1999">
                          <a:solidFill>
                            <a:srgbClr val="000000"/>
                          </a:solidFill>
                          <a:latin typeface="Almarai Bold"/>
                          <a:ea typeface="Almarai Bold"/>
                          <a:cs typeface="Almarai Bold"/>
                          <a:sym typeface="Almarai Bold"/>
                          <a:rtl/>
                        </a:rPr>
                        <a:t> يمكن دمج الأفكار الداخلية والخارجية مع المسارات الداخلية والخارجية للسوق لتعزيز تطوير </a:t>
                      </a:r>
                    </a:p>
                    <a:p>
                      <a:pPr algn="just" rtl="1">
                        <a:lnSpc>
                          <a:spcPts val="2799"/>
                        </a:lnSpc>
                      </a:pPr>
                      <a:r>
                        <a:rPr lang="ar-EG" sz="1999">
                          <a:solidFill>
                            <a:srgbClr val="000000"/>
                          </a:solidFill>
                          <a:latin typeface="Almarai Bold"/>
                          <a:ea typeface="Almarai Bold"/>
                          <a:cs typeface="Almarai Bold"/>
                          <a:sym typeface="Almarai Bold"/>
                          <a:rtl/>
                        </a:rPr>
                        <a:t>التقنيات الحديثة.</a:t>
                      </a:r>
                    </a:p>
                  </a:txBody>
                  <a:tcPr marL="28575" marR="28575" marT="28575" marB="28575" anchor="ctr">
                    <a:lnL w="9525" cap="flat" cmpd="sng" algn="ctr">
                      <a:solidFill>
                        <a:srgbClr val="1D7BA6"/>
                      </a:solidFill>
                      <a:prstDash val="solid"/>
                      <a:round/>
                      <a:headEnd type="none" w="med" len="med"/>
                      <a:tailEnd type="none" w="med" len="med"/>
                    </a:lnL>
                    <a:lnR w="0" cap="flat" cmpd="sng" algn="ctr">
                      <a:solidFill>
                        <a:srgbClr val="084C61"/>
                      </a:solidFill>
                      <a:prstDash val="solid"/>
                      <a:round/>
                      <a:headEnd type="none" w="med" len="med"/>
                      <a:tailEnd type="none" w="med" len="med"/>
                    </a:lnR>
                    <a:lnT w="9525" cap="flat" cmpd="sng" algn="ctr">
                      <a:solidFill>
                        <a:srgbClr val="1D7BA6"/>
                      </a:solidFill>
                      <a:prstDash val="solid"/>
                      <a:round/>
                      <a:headEnd type="none" w="med" len="med"/>
                      <a:tailEnd type="none" w="med" len="med"/>
                    </a:lnT>
                    <a:lnB w="9525" cap="flat" cmpd="sng" algn="ctr">
                      <a:solidFill>
                        <a:srgbClr val="1D7BA6"/>
                      </a:solidFill>
                      <a:prstDash val="solid"/>
                      <a:round/>
                      <a:headEnd type="none" w="med" len="med"/>
                      <a:tailEnd type="none" w="med" len="med"/>
                    </a:lnB>
                  </a:tcPr>
                </a:tc>
                <a:extLst>
                  <a:ext uri="{0D108BD9-81ED-4DB2-BD59-A6C34878D82A}">
                    <a16:rowId xmlns:a16="http://schemas.microsoft.com/office/drawing/2014/main" val="10005"/>
                  </a:ext>
                </a:extLst>
              </a:tr>
              <a:tr h="1234693">
                <a:tc>
                  <a:txBody>
                    <a:bodyPr/>
                    <a:lstStyle/>
                    <a:p>
                      <a:pPr algn="just" rtl="1">
                        <a:lnSpc>
                          <a:spcPts val="3219"/>
                        </a:lnSpc>
                        <a:defRPr/>
                      </a:pPr>
                      <a:r>
                        <a:rPr lang="ar-EG" sz="2299">
                          <a:solidFill>
                            <a:srgbClr val="000000"/>
                          </a:solidFill>
                          <a:latin typeface="Almarai Bold"/>
                          <a:ea typeface="Almarai Bold"/>
                          <a:cs typeface="Almarai Bold"/>
                          <a:sym typeface="Almarai Bold"/>
                          <a:rtl/>
                        </a:rPr>
                        <a:t>  الجيل السابع: حاليًا</a:t>
                      </a:r>
                      <a:endParaRPr lang="en-US" sz="1100"/>
                    </a:p>
                  </a:txBody>
                  <a:tcPr marL="28575" marR="28575" marT="28575" marB="28575" anchor="ctr">
                    <a:lnL w="0" cap="flat" cmpd="sng" algn="ctr">
                      <a:solidFill>
                        <a:srgbClr val="084C61"/>
                      </a:solidFill>
                      <a:prstDash val="solid"/>
                      <a:round/>
                      <a:headEnd type="none" w="med" len="med"/>
                      <a:tailEnd type="none" w="med" len="med"/>
                    </a:lnL>
                    <a:lnR w="9525" cap="flat" cmpd="sng" algn="ctr">
                      <a:solidFill>
                        <a:srgbClr val="1D7BA6"/>
                      </a:solidFill>
                      <a:prstDash val="solid"/>
                      <a:round/>
                      <a:headEnd type="none" w="med" len="med"/>
                      <a:tailEnd type="none" w="med" len="med"/>
                    </a:lnR>
                    <a:lnT w="9525" cap="flat" cmpd="sng" algn="ctr">
                      <a:solidFill>
                        <a:srgbClr val="1D7BA6"/>
                      </a:solidFill>
                      <a:prstDash val="solid"/>
                      <a:round/>
                      <a:headEnd type="none" w="med" len="med"/>
                      <a:tailEnd type="none" w="med" len="med"/>
                    </a:lnT>
                    <a:lnB w="0" cap="flat" cmpd="sng" algn="ctr">
                      <a:solidFill>
                        <a:srgbClr val="084C61"/>
                      </a:solidFill>
                      <a:prstDash val="solid"/>
                      <a:round/>
                      <a:headEnd type="none" w="med" len="med"/>
                      <a:tailEnd type="none" w="med" len="med"/>
                    </a:lnB>
                  </a:tcPr>
                </a:tc>
                <a:tc>
                  <a:txBody>
                    <a:bodyPr/>
                    <a:lstStyle/>
                    <a:p>
                      <a:pPr algn="just" rtl="1">
                        <a:lnSpc>
                          <a:spcPts val="2799"/>
                        </a:lnSpc>
                        <a:defRPr/>
                      </a:pPr>
                      <a:r>
                        <a:rPr lang="ar-EG" sz="1999">
                          <a:solidFill>
                            <a:srgbClr val="000000"/>
                          </a:solidFill>
                          <a:latin typeface="Almarai Bold"/>
                          <a:ea typeface="Almarai Bold"/>
                          <a:cs typeface="Almarai Bold"/>
                          <a:sym typeface="Almarai Bold"/>
                          <a:rtl/>
                        </a:rPr>
                        <a:t> شبكات الابتكار الموسعة:</a:t>
                      </a:r>
                      <a:endParaRPr lang="en-US" sz="1100"/>
                    </a:p>
                    <a:p>
                      <a:pPr algn="just" rtl="1">
                        <a:lnSpc>
                          <a:spcPts val="2799"/>
                        </a:lnSpc>
                      </a:pPr>
                      <a:r>
                        <a:rPr lang="ar-EG" sz="1999">
                          <a:solidFill>
                            <a:srgbClr val="000000"/>
                          </a:solidFill>
                          <a:latin typeface="Almarai Bold"/>
                          <a:ea typeface="Almarai Bold"/>
                          <a:cs typeface="Almarai Bold"/>
                          <a:sym typeface="Almarai Bold"/>
                          <a:rtl/>
                        </a:rPr>
                        <a:t> دمج نماذج الشبكات مع نموذج الابتكار المفتوح.</a:t>
                      </a:r>
                    </a:p>
                    <a:p>
                      <a:pPr algn="just" rtl="1">
                        <a:lnSpc>
                          <a:spcPts val="2799"/>
                        </a:lnSpc>
                      </a:pPr>
                      <a:r>
                        <a:rPr lang="ar-EG" sz="1999">
                          <a:solidFill>
                            <a:srgbClr val="000000"/>
                          </a:solidFill>
                          <a:latin typeface="Almarai Bold"/>
                          <a:ea typeface="Almarai Bold"/>
                          <a:cs typeface="Almarai Bold"/>
                          <a:sym typeface="Almarai Bold"/>
                          <a:rtl/>
                        </a:rPr>
                        <a:t> نموذج </a:t>
                      </a:r>
                      <a:r>
                        <a:rPr lang="en-US" sz="1999">
                          <a:solidFill>
                            <a:srgbClr val="000000"/>
                          </a:solidFill>
                          <a:latin typeface="Almarai Bold"/>
                          <a:ea typeface="Almarai Bold"/>
                          <a:cs typeface="Almarai Bold"/>
                          <a:sym typeface="Almarai Bold"/>
                        </a:rPr>
                        <a:t>FuGle</a:t>
                      </a:r>
                      <a:r>
                        <a:rPr lang="ar-EG" sz="1999">
                          <a:solidFill>
                            <a:srgbClr val="000000"/>
                          </a:solidFill>
                          <a:latin typeface="Almarai Bold"/>
                          <a:ea typeface="Almarai Bold"/>
                          <a:cs typeface="Almarai Bold"/>
                          <a:sym typeface="Almarai Bold"/>
                          <a:rtl/>
                        </a:rPr>
                        <a:t> الخارجي.</a:t>
                      </a:r>
                    </a:p>
                  </a:txBody>
                  <a:tcPr marL="28575" marR="28575" marT="28575" marB="28575" anchor="ctr">
                    <a:lnL w="9525" cap="flat" cmpd="sng" algn="ctr">
                      <a:solidFill>
                        <a:srgbClr val="1D7BA6"/>
                      </a:solidFill>
                      <a:prstDash val="solid"/>
                      <a:round/>
                      <a:headEnd type="none" w="med" len="med"/>
                      <a:tailEnd type="none" w="med" len="med"/>
                    </a:lnL>
                    <a:lnR w="0" cap="flat" cmpd="sng" algn="ctr">
                      <a:solidFill>
                        <a:srgbClr val="084C61"/>
                      </a:solidFill>
                      <a:prstDash val="solid"/>
                      <a:round/>
                      <a:headEnd type="none" w="med" len="med"/>
                      <a:tailEnd type="none" w="med" len="med"/>
                    </a:lnR>
                    <a:lnT w="9525" cap="flat" cmpd="sng" algn="ctr">
                      <a:solidFill>
                        <a:srgbClr val="1D7BA6"/>
                      </a:solidFill>
                      <a:prstDash val="solid"/>
                      <a:round/>
                      <a:headEnd type="none" w="med" len="med"/>
                      <a:tailEnd type="none" w="med" len="med"/>
                    </a:lnT>
                    <a:lnB w="0" cap="flat" cmpd="sng" algn="ctr">
                      <a:solidFill>
                        <a:srgbClr val="084C6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1506252" y="2719138"/>
            <a:ext cx="15275496" cy="1772985"/>
            <a:chOff x="0" y="0"/>
            <a:chExt cx="4023176" cy="466959"/>
          </a:xfrm>
        </p:grpSpPr>
        <p:sp>
          <p:nvSpPr>
            <p:cNvPr id="3" name="Freeform 3"/>
            <p:cNvSpPr/>
            <p:nvPr/>
          </p:nvSpPr>
          <p:spPr>
            <a:xfrm>
              <a:off x="0" y="0"/>
              <a:ext cx="4023176" cy="466959"/>
            </a:xfrm>
            <a:custGeom>
              <a:avLst/>
              <a:gdLst/>
              <a:ahLst/>
              <a:cxnLst/>
              <a:rect l="l" t="t" r="r" b="b"/>
              <a:pathLst>
                <a:path w="4023176" h="466959">
                  <a:moveTo>
                    <a:pt x="6589" y="0"/>
                  </a:moveTo>
                  <a:lnTo>
                    <a:pt x="4016587" y="0"/>
                  </a:lnTo>
                  <a:cubicBezTo>
                    <a:pt x="4020226" y="0"/>
                    <a:pt x="4023176" y="2950"/>
                    <a:pt x="4023176" y="6589"/>
                  </a:cubicBezTo>
                  <a:lnTo>
                    <a:pt x="4023176" y="460370"/>
                  </a:lnTo>
                  <a:cubicBezTo>
                    <a:pt x="4023176" y="462118"/>
                    <a:pt x="4022482" y="463794"/>
                    <a:pt x="4021246" y="465029"/>
                  </a:cubicBezTo>
                  <a:cubicBezTo>
                    <a:pt x="4020011" y="466265"/>
                    <a:pt x="4018335" y="466959"/>
                    <a:pt x="4016587" y="466959"/>
                  </a:cubicBezTo>
                  <a:lnTo>
                    <a:pt x="6589" y="466959"/>
                  </a:lnTo>
                  <a:cubicBezTo>
                    <a:pt x="2950" y="466959"/>
                    <a:pt x="0" y="464009"/>
                    <a:pt x="0" y="460370"/>
                  </a:cubicBezTo>
                  <a:lnTo>
                    <a:pt x="0" y="6589"/>
                  </a:lnTo>
                  <a:cubicBezTo>
                    <a:pt x="0" y="4841"/>
                    <a:pt x="694" y="3165"/>
                    <a:pt x="1930" y="1930"/>
                  </a:cubicBezTo>
                  <a:cubicBezTo>
                    <a:pt x="3165" y="694"/>
                    <a:pt x="4841" y="0"/>
                    <a:pt x="6589" y="0"/>
                  </a:cubicBezTo>
                  <a:close/>
                </a:path>
              </a:pathLst>
            </a:custGeom>
            <a:solidFill>
              <a:srgbClr val="E7EAED"/>
            </a:solidFill>
            <a:ln w="19050" cap="sq">
              <a:solidFill>
                <a:srgbClr val="0F9ED5"/>
              </a:solidFill>
              <a:prstDash val="lgDash"/>
              <a:miter/>
            </a:ln>
          </p:spPr>
          <p:txBody>
            <a:bodyPr/>
            <a:lstStyle/>
            <a:p>
              <a:endParaRPr lang="en-US"/>
            </a:p>
          </p:txBody>
        </p:sp>
        <p:sp>
          <p:nvSpPr>
            <p:cNvPr id="4" name="TextBox 4"/>
            <p:cNvSpPr txBox="1"/>
            <p:nvPr/>
          </p:nvSpPr>
          <p:spPr>
            <a:xfrm>
              <a:off x="0" y="-9525"/>
              <a:ext cx="4023176" cy="476484"/>
            </a:xfrm>
            <a:prstGeom prst="rect">
              <a:avLst/>
            </a:prstGeom>
          </p:spPr>
          <p:txBody>
            <a:bodyPr lIns="50800" tIns="50800" rIns="50800" bIns="50800" rtlCol="0" anchor="ctr"/>
            <a:lstStyle/>
            <a:p>
              <a:pPr algn="ctr">
                <a:lnSpc>
                  <a:spcPts val="2160"/>
                </a:lnSpc>
              </a:pPr>
              <a:endParaRPr/>
            </a:p>
          </p:txBody>
        </p:sp>
      </p:grpSp>
      <p:sp>
        <p:nvSpPr>
          <p:cNvPr id="5" name="Freeform 5"/>
          <p:cNvSpPr/>
          <p:nvPr/>
        </p:nvSpPr>
        <p:spPr>
          <a:xfrm>
            <a:off x="16487872" y="2304392"/>
            <a:ext cx="451388" cy="628748"/>
          </a:xfrm>
          <a:custGeom>
            <a:avLst/>
            <a:gdLst/>
            <a:ahLst/>
            <a:cxnLst/>
            <a:rect l="l" t="t" r="r" b="b"/>
            <a:pathLst>
              <a:path w="451388" h="628748">
                <a:moveTo>
                  <a:pt x="0" y="0"/>
                </a:moveTo>
                <a:lnTo>
                  <a:pt x="451388" y="0"/>
                </a:lnTo>
                <a:lnTo>
                  <a:pt x="451388" y="628747"/>
                </a:lnTo>
                <a:lnTo>
                  <a:pt x="0" y="628747"/>
                </a:lnTo>
                <a:lnTo>
                  <a:pt x="0" y="0"/>
                </a:lnTo>
                <a:close/>
              </a:path>
            </a:pathLst>
          </a:custGeom>
          <a:blipFill>
            <a:blip r:embed="rId2"/>
            <a:stretch>
              <a:fillRect/>
            </a:stretch>
          </a:blipFill>
        </p:spPr>
        <p:txBody>
          <a:bodyPr/>
          <a:lstStyle/>
          <a:p>
            <a:endParaRPr lang="en-US"/>
          </a:p>
        </p:txBody>
      </p:sp>
      <p:sp>
        <p:nvSpPr>
          <p:cNvPr id="6" name="Freeform 6"/>
          <p:cNvSpPr/>
          <p:nvPr/>
        </p:nvSpPr>
        <p:spPr>
          <a:xfrm flipH="1">
            <a:off x="2797257" y="5412955"/>
            <a:ext cx="12693486" cy="1348683"/>
          </a:xfrm>
          <a:custGeom>
            <a:avLst/>
            <a:gdLst/>
            <a:ahLst/>
            <a:cxnLst/>
            <a:rect l="l" t="t" r="r" b="b"/>
            <a:pathLst>
              <a:path w="12693486" h="1348683">
                <a:moveTo>
                  <a:pt x="12693486" y="0"/>
                </a:moveTo>
                <a:lnTo>
                  <a:pt x="0" y="0"/>
                </a:lnTo>
                <a:lnTo>
                  <a:pt x="0" y="1348683"/>
                </a:lnTo>
                <a:lnTo>
                  <a:pt x="12693486" y="1348683"/>
                </a:lnTo>
                <a:lnTo>
                  <a:pt x="1269348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10593000" y="737206"/>
            <a:ext cx="5058329" cy="1107189"/>
          </a:xfrm>
          <a:prstGeom prst="rect">
            <a:avLst/>
          </a:prstGeom>
        </p:spPr>
        <p:txBody>
          <a:bodyPr lIns="0" tIns="0" rIns="0" bIns="0" rtlCol="0" anchor="t">
            <a:spAutoFit/>
          </a:bodyPr>
          <a:lstStyle/>
          <a:p>
            <a:pPr marL="0" lvl="0" indent="0" algn="r" rtl="1">
              <a:lnSpc>
                <a:spcPts val="4310"/>
              </a:lnSpc>
              <a:spcBef>
                <a:spcPct val="0"/>
              </a:spcBef>
            </a:pPr>
            <a:r>
              <a:rPr lang="ar-EG" sz="3356" u="none" strike="noStrike" spc="-15">
                <a:solidFill>
                  <a:srgbClr val="156082"/>
                </a:solidFill>
                <a:latin typeface="Almarai Bold"/>
                <a:ea typeface="Almarai Bold"/>
                <a:cs typeface="Almarai Bold"/>
                <a:sym typeface="Almarai Bold"/>
                <a:rtl/>
              </a:rPr>
              <a:t> الجيل الأول: نموذج دفع التكنولوجيا</a:t>
            </a:r>
          </a:p>
        </p:txBody>
      </p:sp>
      <p:sp>
        <p:nvSpPr>
          <p:cNvPr id="9" name="TextBox 9"/>
          <p:cNvSpPr txBox="1"/>
          <p:nvPr/>
        </p:nvSpPr>
        <p:spPr>
          <a:xfrm>
            <a:off x="1105123" y="2690563"/>
            <a:ext cx="15378411" cy="1605915"/>
          </a:xfrm>
          <a:prstGeom prst="rect">
            <a:avLst/>
          </a:prstGeom>
        </p:spPr>
        <p:txBody>
          <a:bodyPr lIns="0" tIns="0" rIns="0" bIns="0" rtlCol="0" anchor="t">
            <a:spAutoFit/>
          </a:bodyPr>
          <a:lstStyle/>
          <a:p>
            <a:pPr algn="r" rtl="1">
              <a:lnSpc>
                <a:spcPts val="4320"/>
              </a:lnSpc>
            </a:pPr>
            <a:r>
              <a:rPr lang="ar-EG" sz="2700">
                <a:solidFill>
                  <a:srgbClr val="000000"/>
                </a:solidFill>
                <a:latin typeface="Almarai Bold"/>
                <a:ea typeface="Almarai Bold"/>
                <a:cs typeface="Almarai Bold"/>
                <a:sym typeface="Almarai Bold"/>
                <a:rtl/>
              </a:rPr>
              <a:t>تعتبر نظرية دفع التكنولوجيا أو النظرية الهندسية للابتكارأول نظرية صريحة تحاول تفسير ظاهرة الابتكار. وطبقًا لهذه النظرية، تعتبر نتائج البحوث في العلوم الأساسية ونتائج البحوث التطبيقية المصدر الرئيسي للابتكارات، سواء كانت متعلقة بالمنتجات أو العمليات. </a:t>
            </a:r>
          </a:p>
        </p:txBody>
      </p:sp>
      <p:sp>
        <p:nvSpPr>
          <p:cNvPr id="10" name="TextBox 10"/>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11" name="TextBox 11"/>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5</a:t>
            </a:r>
          </a:p>
        </p:txBody>
      </p:sp>
      <p:sp>
        <p:nvSpPr>
          <p:cNvPr id="12" name="TextBox 12"/>
          <p:cNvSpPr txBox="1"/>
          <p:nvPr/>
        </p:nvSpPr>
        <p:spPr>
          <a:xfrm>
            <a:off x="2963231" y="5914612"/>
            <a:ext cx="2010768" cy="342900"/>
          </a:xfrm>
          <a:prstGeom prst="rect">
            <a:avLst/>
          </a:prstGeom>
        </p:spPr>
        <p:txBody>
          <a:bodyPr lIns="0" tIns="0" rIns="0" bIns="0" rtlCol="0" anchor="t">
            <a:spAutoFit/>
          </a:bodyPr>
          <a:lstStyle/>
          <a:p>
            <a:pPr algn="ctr" rtl="1">
              <a:lnSpc>
                <a:spcPts val="2699"/>
              </a:lnSpc>
            </a:pPr>
            <a:r>
              <a:rPr lang="ar-EG" sz="2499">
                <a:solidFill>
                  <a:srgbClr val="000000"/>
                </a:solidFill>
                <a:latin typeface="Almarai Bold"/>
                <a:ea typeface="Almarai Bold"/>
                <a:cs typeface="Almarai Bold"/>
                <a:sym typeface="Almarai Bold"/>
                <a:rtl/>
              </a:rPr>
              <a:t>المبيعات</a:t>
            </a:r>
          </a:p>
        </p:txBody>
      </p:sp>
      <p:sp>
        <p:nvSpPr>
          <p:cNvPr id="13" name="TextBox 13"/>
          <p:cNvSpPr txBox="1"/>
          <p:nvPr/>
        </p:nvSpPr>
        <p:spPr>
          <a:xfrm>
            <a:off x="7967944" y="5930134"/>
            <a:ext cx="2352112" cy="342900"/>
          </a:xfrm>
          <a:prstGeom prst="rect">
            <a:avLst/>
          </a:prstGeom>
        </p:spPr>
        <p:txBody>
          <a:bodyPr lIns="0" tIns="0" rIns="0" bIns="0" rtlCol="0" anchor="t">
            <a:spAutoFit/>
          </a:bodyPr>
          <a:lstStyle/>
          <a:p>
            <a:pPr algn="ctr" rtl="1">
              <a:lnSpc>
                <a:spcPts val="2699"/>
              </a:lnSpc>
            </a:pPr>
            <a:r>
              <a:rPr lang="ar-EG" sz="2499">
                <a:solidFill>
                  <a:srgbClr val="000000"/>
                </a:solidFill>
                <a:latin typeface="Almarai Bold"/>
                <a:ea typeface="Almarai Bold"/>
                <a:cs typeface="Almarai Bold"/>
                <a:sym typeface="Almarai Bold"/>
                <a:rtl/>
              </a:rPr>
              <a:t>التسويق</a:t>
            </a:r>
          </a:p>
        </p:txBody>
      </p:sp>
      <p:sp>
        <p:nvSpPr>
          <p:cNvPr id="14" name="TextBox 14"/>
          <p:cNvSpPr txBox="1"/>
          <p:nvPr/>
        </p:nvSpPr>
        <p:spPr>
          <a:xfrm>
            <a:off x="6149340" y="5930134"/>
            <a:ext cx="1033156" cy="342900"/>
          </a:xfrm>
          <a:prstGeom prst="rect">
            <a:avLst/>
          </a:prstGeom>
        </p:spPr>
        <p:txBody>
          <a:bodyPr lIns="0" tIns="0" rIns="0" bIns="0" rtlCol="0" anchor="t">
            <a:spAutoFit/>
          </a:bodyPr>
          <a:lstStyle/>
          <a:p>
            <a:pPr algn="ctr" rtl="1">
              <a:lnSpc>
                <a:spcPts val="2699"/>
              </a:lnSpc>
            </a:pPr>
            <a:r>
              <a:rPr lang="ar-EG" sz="2499">
                <a:solidFill>
                  <a:srgbClr val="000000"/>
                </a:solidFill>
                <a:latin typeface="Almarai Bold"/>
                <a:ea typeface="Almarai Bold"/>
                <a:cs typeface="Almarai Bold"/>
                <a:sym typeface="Almarai Bold"/>
                <a:rtl/>
              </a:rPr>
              <a:t>التصنيع</a:t>
            </a:r>
          </a:p>
        </p:txBody>
      </p:sp>
      <p:sp>
        <p:nvSpPr>
          <p:cNvPr id="15" name="TextBox 15"/>
          <p:cNvSpPr txBox="1"/>
          <p:nvPr/>
        </p:nvSpPr>
        <p:spPr>
          <a:xfrm>
            <a:off x="10593000" y="5747924"/>
            <a:ext cx="2244969" cy="676275"/>
          </a:xfrm>
          <a:prstGeom prst="rect">
            <a:avLst/>
          </a:prstGeom>
        </p:spPr>
        <p:txBody>
          <a:bodyPr lIns="0" tIns="0" rIns="0" bIns="0" rtlCol="0" anchor="t">
            <a:spAutoFit/>
          </a:bodyPr>
          <a:lstStyle/>
          <a:p>
            <a:pPr algn="ctr" rtl="1">
              <a:lnSpc>
                <a:spcPts val="2699"/>
              </a:lnSpc>
            </a:pPr>
            <a:r>
              <a:rPr lang="ar-EG" sz="2499">
                <a:solidFill>
                  <a:srgbClr val="000000"/>
                </a:solidFill>
                <a:latin typeface="Almarai Bold"/>
                <a:ea typeface="Almarai Bold"/>
                <a:cs typeface="Almarai Bold"/>
                <a:sym typeface="Almarai Bold"/>
                <a:rtl/>
              </a:rPr>
              <a:t>التطوير التكنولوجي</a:t>
            </a:r>
          </a:p>
        </p:txBody>
      </p:sp>
      <p:sp>
        <p:nvSpPr>
          <p:cNvPr id="16" name="TextBox 16"/>
          <p:cNvSpPr txBox="1"/>
          <p:nvPr/>
        </p:nvSpPr>
        <p:spPr>
          <a:xfrm>
            <a:off x="13177906" y="5763446"/>
            <a:ext cx="2099715" cy="676275"/>
          </a:xfrm>
          <a:prstGeom prst="rect">
            <a:avLst/>
          </a:prstGeom>
        </p:spPr>
        <p:txBody>
          <a:bodyPr lIns="0" tIns="0" rIns="0" bIns="0" rtlCol="0" anchor="t">
            <a:spAutoFit/>
          </a:bodyPr>
          <a:lstStyle/>
          <a:p>
            <a:pPr algn="ctr" rtl="1">
              <a:lnSpc>
                <a:spcPts val="2699"/>
              </a:lnSpc>
            </a:pPr>
            <a:r>
              <a:rPr lang="ar-EG" sz="2499">
                <a:solidFill>
                  <a:srgbClr val="000000"/>
                </a:solidFill>
                <a:latin typeface="Almarai Bold"/>
                <a:ea typeface="Almarai Bold"/>
                <a:cs typeface="Almarai Bold"/>
                <a:sym typeface="Almarai Bold"/>
                <a:rtl/>
              </a:rPr>
              <a:t>نتائج العلوم الأساسية</a:t>
            </a:r>
          </a:p>
        </p:txBody>
      </p:sp>
      <p:sp>
        <p:nvSpPr>
          <p:cNvPr id="17" name="Freeform 17"/>
          <p:cNvSpPr/>
          <p:nvPr/>
        </p:nvSpPr>
        <p:spPr>
          <a:xfrm>
            <a:off x="-371139" y="-639937"/>
            <a:ext cx="2197523" cy="2949696"/>
          </a:xfrm>
          <a:custGeom>
            <a:avLst/>
            <a:gdLst/>
            <a:ahLst/>
            <a:cxnLst/>
            <a:rect l="l" t="t" r="r" b="b"/>
            <a:pathLst>
              <a:path w="2197523" h="2949696">
                <a:moveTo>
                  <a:pt x="0" y="0"/>
                </a:moveTo>
                <a:lnTo>
                  <a:pt x="2197523" y="0"/>
                </a:lnTo>
                <a:lnTo>
                  <a:pt x="2197523" y="2949695"/>
                </a:lnTo>
                <a:lnTo>
                  <a:pt x="0" y="29496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flipH="1">
            <a:off x="9878753" y="842137"/>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1423072" y="901186"/>
            <a:ext cx="4517212" cy="1108176"/>
          </a:xfrm>
          <a:prstGeom prst="rect">
            <a:avLst/>
          </a:prstGeom>
        </p:spPr>
        <p:txBody>
          <a:bodyPr lIns="0" tIns="0" rIns="0" bIns="0" rtlCol="0" anchor="t">
            <a:spAutoFit/>
          </a:bodyPr>
          <a:lstStyle/>
          <a:p>
            <a:pPr marL="0" lvl="0" indent="0" algn="r" rtl="1">
              <a:lnSpc>
                <a:spcPts val="4310"/>
              </a:lnSpc>
              <a:spcBef>
                <a:spcPct val="0"/>
              </a:spcBef>
            </a:pPr>
            <a:r>
              <a:rPr lang="en-US" sz="3356" u="none" strike="noStrike" spc="-15">
                <a:solidFill>
                  <a:srgbClr val="156082"/>
                </a:solidFill>
                <a:latin typeface="Almarai Bold"/>
                <a:ea typeface="Almarai Bold"/>
                <a:cs typeface="Almarai Bold"/>
                <a:sym typeface="Almarai Bold"/>
              </a:rPr>
              <a:t>2</a:t>
            </a:r>
            <a:r>
              <a:rPr lang="ar-EG" sz="3356" u="none" strike="noStrike" spc="-15">
                <a:solidFill>
                  <a:srgbClr val="156082"/>
                </a:solidFill>
                <a:latin typeface="Almarai Bold"/>
                <a:ea typeface="Almarai Bold"/>
                <a:cs typeface="Almarai Bold"/>
                <a:sym typeface="Almarai Bold"/>
                <a:rtl/>
              </a:rPr>
              <a:t>. الجيل الثاني : نموذج سحب (شد) السوق</a:t>
            </a:r>
          </a:p>
        </p:txBody>
      </p:sp>
      <p:sp>
        <p:nvSpPr>
          <p:cNvPr id="4" name="TextBox 4"/>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5" name="TextBox 5"/>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6</a:t>
            </a:r>
          </a:p>
        </p:txBody>
      </p:sp>
      <p:sp>
        <p:nvSpPr>
          <p:cNvPr id="6" name="Freeform 6"/>
          <p:cNvSpPr/>
          <p:nvPr/>
        </p:nvSpPr>
        <p:spPr>
          <a:xfrm flipH="1">
            <a:off x="2797257" y="5412955"/>
            <a:ext cx="12693486" cy="1348683"/>
          </a:xfrm>
          <a:custGeom>
            <a:avLst/>
            <a:gdLst/>
            <a:ahLst/>
            <a:cxnLst/>
            <a:rect l="l" t="t" r="r" b="b"/>
            <a:pathLst>
              <a:path w="12693486" h="1348683">
                <a:moveTo>
                  <a:pt x="12693486" y="0"/>
                </a:moveTo>
                <a:lnTo>
                  <a:pt x="0" y="0"/>
                </a:lnTo>
                <a:lnTo>
                  <a:pt x="0" y="1348683"/>
                </a:lnTo>
                <a:lnTo>
                  <a:pt x="12693486" y="1348683"/>
                </a:lnTo>
                <a:lnTo>
                  <a:pt x="1269348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2963231" y="5914612"/>
            <a:ext cx="2010768" cy="342900"/>
          </a:xfrm>
          <a:prstGeom prst="rect">
            <a:avLst/>
          </a:prstGeom>
        </p:spPr>
        <p:txBody>
          <a:bodyPr lIns="0" tIns="0" rIns="0" bIns="0" rtlCol="0" anchor="t">
            <a:spAutoFit/>
          </a:bodyPr>
          <a:lstStyle/>
          <a:p>
            <a:pPr algn="ctr" rtl="1">
              <a:lnSpc>
                <a:spcPts val="2699"/>
              </a:lnSpc>
            </a:pPr>
            <a:r>
              <a:rPr lang="ar-EG" sz="2499">
                <a:solidFill>
                  <a:srgbClr val="000000"/>
                </a:solidFill>
                <a:latin typeface="Almarai Bold"/>
                <a:ea typeface="Almarai Bold"/>
                <a:cs typeface="Almarai Bold"/>
                <a:sym typeface="Almarai Bold"/>
                <a:rtl/>
              </a:rPr>
              <a:t>المبيعات</a:t>
            </a:r>
          </a:p>
        </p:txBody>
      </p:sp>
      <p:sp>
        <p:nvSpPr>
          <p:cNvPr id="8" name="TextBox 8"/>
          <p:cNvSpPr txBox="1"/>
          <p:nvPr/>
        </p:nvSpPr>
        <p:spPr>
          <a:xfrm>
            <a:off x="7967944" y="5930134"/>
            <a:ext cx="2352112" cy="342900"/>
          </a:xfrm>
          <a:prstGeom prst="rect">
            <a:avLst/>
          </a:prstGeom>
        </p:spPr>
        <p:txBody>
          <a:bodyPr lIns="0" tIns="0" rIns="0" bIns="0" rtlCol="0" anchor="t">
            <a:spAutoFit/>
          </a:bodyPr>
          <a:lstStyle/>
          <a:p>
            <a:pPr algn="ctr" rtl="1">
              <a:lnSpc>
                <a:spcPts val="2699"/>
              </a:lnSpc>
            </a:pPr>
            <a:r>
              <a:rPr lang="ar-EG" sz="2499">
                <a:solidFill>
                  <a:srgbClr val="000000"/>
                </a:solidFill>
                <a:latin typeface="Almarai Bold"/>
                <a:ea typeface="Almarai Bold"/>
                <a:cs typeface="Almarai Bold"/>
                <a:sym typeface="Almarai Bold"/>
                <a:rtl/>
              </a:rPr>
              <a:t>التصنيع</a:t>
            </a:r>
          </a:p>
        </p:txBody>
      </p:sp>
      <p:sp>
        <p:nvSpPr>
          <p:cNvPr id="9" name="TextBox 9"/>
          <p:cNvSpPr txBox="1"/>
          <p:nvPr/>
        </p:nvSpPr>
        <p:spPr>
          <a:xfrm>
            <a:off x="5859054" y="5930134"/>
            <a:ext cx="1613728" cy="342900"/>
          </a:xfrm>
          <a:prstGeom prst="rect">
            <a:avLst/>
          </a:prstGeom>
        </p:spPr>
        <p:txBody>
          <a:bodyPr lIns="0" tIns="0" rIns="0" bIns="0" rtlCol="0" anchor="t">
            <a:spAutoFit/>
          </a:bodyPr>
          <a:lstStyle/>
          <a:p>
            <a:pPr algn="ctr" rtl="1">
              <a:lnSpc>
                <a:spcPts val="2699"/>
              </a:lnSpc>
            </a:pPr>
            <a:r>
              <a:rPr lang="ar-EG" sz="2499">
                <a:solidFill>
                  <a:srgbClr val="000000"/>
                </a:solidFill>
                <a:latin typeface="Almarai Bold"/>
                <a:ea typeface="Almarai Bold"/>
                <a:cs typeface="Almarai Bold"/>
                <a:sym typeface="Almarai Bold"/>
                <a:rtl/>
              </a:rPr>
              <a:t>التسويق</a:t>
            </a:r>
          </a:p>
        </p:txBody>
      </p:sp>
      <p:sp>
        <p:nvSpPr>
          <p:cNvPr id="10" name="TextBox 10"/>
          <p:cNvSpPr txBox="1"/>
          <p:nvPr/>
        </p:nvSpPr>
        <p:spPr>
          <a:xfrm>
            <a:off x="10593000" y="5747924"/>
            <a:ext cx="2244969" cy="676275"/>
          </a:xfrm>
          <a:prstGeom prst="rect">
            <a:avLst/>
          </a:prstGeom>
        </p:spPr>
        <p:txBody>
          <a:bodyPr lIns="0" tIns="0" rIns="0" bIns="0" rtlCol="0" anchor="t">
            <a:spAutoFit/>
          </a:bodyPr>
          <a:lstStyle/>
          <a:p>
            <a:pPr algn="ctr" rtl="1">
              <a:lnSpc>
                <a:spcPts val="2699"/>
              </a:lnSpc>
            </a:pPr>
            <a:r>
              <a:rPr lang="ar-EG" sz="2499">
                <a:solidFill>
                  <a:srgbClr val="000000"/>
                </a:solidFill>
                <a:latin typeface="Almarai Bold"/>
                <a:ea typeface="Almarai Bold"/>
                <a:cs typeface="Almarai Bold"/>
                <a:sym typeface="Almarai Bold"/>
                <a:rtl/>
              </a:rPr>
              <a:t>التطوير التكنولوجي</a:t>
            </a:r>
          </a:p>
        </p:txBody>
      </p:sp>
      <p:sp>
        <p:nvSpPr>
          <p:cNvPr id="11" name="TextBox 11"/>
          <p:cNvSpPr txBox="1"/>
          <p:nvPr/>
        </p:nvSpPr>
        <p:spPr>
          <a:xfrm>
            <a:off x="13177906" y="5763446"/>
            <a:ext cx="2099715" cy="676275"/>
          </a:xfrm>
          <a:prstGeom prst="rect">
            <a:avLst/>
          </a:prstGeom>
        </p:spPr>
        <p:txBody>
          <a:bodyPr lIns="0" tIns="0" rIns="0" bIns="0" rtlCol="0" anchor="t">
            <a:spAutoFit/>
          </a:bodyPr>
          <a:lstStyle/>
          <a:p>
            <a:pPr algn="ctr" rtl="1">
              <a:lnSpc>
                <a:spcPts val="2699"/>
              </a:lnSpc>
            </a:pPr>
            <a:r>
              <a:rPr lang="ar-EG" sz="2499">
                <a:solidFill>
                  <a:srgbClr val="000000"/>
                </a:solidFill>
                <a:latin typeface="Almarai Bold"/>
                <a:ea typeface="Almarai Bold"/>
                <a:cs typeface="Almarai Bold"/>
                <a:sym typeface="Almarai Bold"/>
                <a:rtl/>
              </a:rPr>
              <a:t>احتياجات السوق</a:t>
            </a:r>
          </a:p>
        </p:txBody>
      </p:sp>
      <p:grpSp>
        <p:nvGrpSpPr>
          <p:cNvPr id="12" name="Group 12"/>
          <p:cNvGrpSpPr/>
          <p:nvPr/>
        </p:nvGrpSpPr>
        <p:grpSpPr>
          <a:xfrm>
            <a:off x="1506252" y="2719138"/>
            <a:ext cx="15275496" cy="1760295"/>
            <a:chOff x="0" y="0"/>
            <a:chExt cx="4023176" cy="463617"/>
          </a:xfrm>
        </p:grpSpPr>
        <p:sp>
          <p:nvSpPr>
            <p:cNvPr id="13" name="Freeform 13"/>
            <p:cNvSpPr/>
            <p:nvPr/>
          </p:nvSpPr>
          <p:spPr>
            <a:xfrm>
              <a:off x="0" y="0"/>
              <a:ext cx="4023176" cy="463617"/>
            </a:xfrm>
            <a:custGeom>
              <a:avLst/>
              <a:gdLst/>
              <a:ahLst/>
              <a:cxnLst/>
              <a:rect l="l" t="t" r="r" b="b"/>
              <a:pathLst>
                <a:path w="4023176" h="463617">
                  <a:moveTo>
                    <a:pt x="6589" y="0"/>
                  </a:moveTo>
                  <a:lnTo>
                    <a:pt x="4016587" y="0"/>
                  </a:lnTo>
                  <a:cubicBezTo>
                    <a:pt x="4020226" y="0"/>
                    <a:pt x="4023176" y="2950"/>
                    <a:pt x="4023176" y="6589"/>
                  </a:cubicBezTo>
                  <a:lnTo>
                    <a:pt x="4023176" y="457028"/>
                  </a:lnTo>
                  <a:cubicBezTo>
                    <a:pt x="4023176" y="458775"/>
                    <a:pt x="4022482" y="460451"/>
                    <a:pt x="4021246" y="461687"/>
                  </a:cubicBezTo>
                  <a:cubicBezTo>
                    <a:pt x="4020011" y="462923"/>
                    <a:pt x="4018335" y="463617"/>
                    <a:pt x="4016587" y="463617"/>
                  </a:cubicBezTo>
                  <a:lnTo>
                    <a:pt x="6589" y="463617"/>
                  </a:lnTo>
                  <a:cubicBezTo>
                    <a:pt x="2950" y="463617"/>
                    <a:pt x="0" y="460667"/>
                    <a:pt x="0" y="457028"/>
                  </a:cubicBezTo>
                  <a:lnTo>
                    <a:pt x="0" y="6589"/>
                  </a:lnTo>
                  <a:cubicBezTo>
                    <a:pt x="0" y="4841"/>
                    <a:pt x="694" y="3165"/>
                    <a:pt x="1930" y="1930"/>
                  </a:cubicBezTo>
                  <a:cubicBezTo>
                    <a:pt x="3165" y="694"/>
                    <a:pt x="4841" y="0"/>
                    <a:pt x="6589" y="0"/>
                  </a:cubicBezTo>
                  <a:close/>
                </a:path>
              </a:pathLst>
            </a:custGeom>
            <a:solidFill>
              <a:srgbClr val="E7EAED"/>
            </a:solidFill>
            <a:ln w="19050" cap="sq">
              <a:solidFill>
                <a:srgbClr val="0F9ED5"/>
              </a:solidFill>
              <a:prstDash val="lgDash"/>
              <a:miter/>
            </a:ln>
          </p:spPr>
          <p:txBody>
            <a:bodyPr/>
            <a:lstStyle/>
            <a:p>
              <a:endParaRPr lang="en-US"/>
            </a:p>
          </p:txBody>
        </p:sp>
        <p:sp>
          <p:nvSpPr>
            <p:cNvPr id="14" name="TextBox 14"/>
            <p:cNvSpPr txBox="1"/>
            <p:nvPr/>
          </p:nvSpPr>
          <p:spPr>
            <a:xfrm>
              <a:off x="0" y="-9525"/>
              <a:ext cx="4023176" cy="473142"/>
            </a:xfrm>
            <a:prstGeom prst="rect">
              <a:avLst/>
            </a:prstGeom>
          </p:spPr>
          <p:txBody>
            <a:bodyPr lIns="50800" tIns="50800" rIns="50800" bIns="50800" rtlCol="0" anchor="ctr"/>
            <a:lstStyle/>
            <a:p>
              <a:pPr algn="ctr">
                <a:lnSpc>
                  <a:spcPts val="2160"/>
                </a:lnSpc>
              </a:pPr>
              <a:endParaRPr/>
            </a:p>
          </p:txBody>
        </p:sp>
      </p:grpSp>
      <p:sp>
        <p:nvSpPr>
          <p:cNvPr id="15" name="TextBox 15"/>
          <p:cNvSpPr txBox="1"/>
          <p:nvPr/>
        </p:nvSpPr>
        <p:spPr>
          <a:xfrm>
            <a:off x="1496727" y="2705101"/>
            <a:ext cx="15077028" cy="1605915"/>
          </a:xfrm>
          <a:prstGeom prst="rect">
            <a:avLst/>
          </a:prstGeom>
        </p:spPr>
        <p:txBody>
          <a:bodyPr lIns="0" tIns="0" rIns="0" bIns="0" rtlCol="0" anchor="t">
            <a:spAutoFit/>
          </a:bodyPr>
          <a:lstStyle/>
          <a:p>
            <a:pPr algn="r" rtl="1">
              <a:lnSpc>
                <a:spcPts val="4320"/>
              </a:lnSpc>
            </a:pPr>
            <a:r>
              <a:rPr lang="ar-EG" sz="2700">
                <a:solidFill>
                  <a:srgbClr val="000000"/>
                </a:solidFill>
                <a:latin typeface="Almarai Bold"/>
                <a:ea typeface="Almarai Bold"/>
                <a:cs typeface="Almarai Bold"/>
                <a:sym typeface="Almarai Bold"/>
                <a:rtl/>
              </a:rPr>
              <a:t>جاءت نظرية (الابتكار المشتق من احتياجات السوق) (أو نظرية شـد السوق) لمعالجة أوجه القصور في نموذج دفع التكنولوجيا لإدارة الابتكار، فلقد تبنت هذه النظرية القول الشهير (الحاجة أم الاختراع)، واعتبرت أن احتياجات المستهلك هي المصدر الأهم للابتكارات.</a:t>
            </a:r>
          </a:p>
        </p:txBody>
      </p:sp>
      <p:sp>
        <p:nvSpPr>
          <p:cNvPr id="16" name="Freeform 16"/>
          <p:cNvSpPr/>
          <p:nvPr/>
        </p:nvSpPr>
        <p:spPr>
          <a:xfrm>
            <a:off x="16487872" y="2304392"/>
            <a:ext cx="451388" cy="628748"/>
          </a:xfrm>
          <a:custGeom>
            <a:avLst/>
            <a:gdLst/>
            <a:ahLst/>
            <a:cxnLst/>
            <a:rect l="l" t="t" r="r" b="b"/>
            <a:pathLst>
              <a:path w="451388" h="628748">
                <a:moveTo>
                  <a:pt x="0" y="0"/>
                </a:moveTo>
                <a:lnTo>
                  <a:pt x="451388" y="0"/>
                </a:lnTo>
                <a:lnTo>
                  <a:pt x="451388" y="628747"/>
                </a:lnTo>
                <a:lnTo>
                  <a:pt x="0" y="628747"/>
                </a:lnTo>
                <a:lnTo>
                  <a:pt x="0" y="0"/>
                </a:lnTo>
                <a:close/>
              </a:path>
            </a:pathLst>
          </a:custGeom>
          <a:blipFill>
            <a:blip r:embed="rId6"/>
            <a:stretch>
              <a:fillRect/>
            </a:stretch>
          </a:blipFill>
        </p:spPr>
        <p:txBody>
          <a:bodyPr/>
          <a:lstStyle/>
          <a:p>
            <a:endParaRPr lang="en-US"/>
          </a:p>
        </p:txBody>
      </p:sp>
      <p:sp>
        <p:nvSpPr>
          <p:cNvPr id="17" name="Freeform 17"/>
          <p:cNvSpPr/>
          <p:nvPr/>
        </p:nvSpPr>
        <p:spPr>
          <a:xfrm>
            <a:off x="-371139" y="-639937"/>
            <a:ext cx="2197523" cy="2949696"/>
          </a:xfrm>
          <a:custGeom>
            <a:avLst/>
            <a:gdLst/>
            <a:ahLst/>
            <a:cxnLst/>
            <a:rect l="l" t="t" r="r" b="b"/>
            <a:pathLst>
              <a:path w="2197523" h="2949696">
                <a:moveTo>
                  <a:pt x="0" y="0"/>
                </a:moveTo>
                <a:lnTo>
                  <a:pt x="2197523" y="0"/>
                </a:lnTo>
                <a:lnTo>
                  <a:pt x="2197523" y="2949695"/>
                </a:lnTo>
                <a:lnTo>
                  <a:pt x="0" y="29496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3553258" y="3097727"/>
            <a:ext cx="12067278" cy="6710642"/>
          </a:xfrm>
          <a:custGeom>
            <a:avLst/>
            <a:gdLst/>
            <a:ahLst/>
            <a:cxnLst/>
            <a:rect l="l" t="t" r="r" b="b"/>
            <a:pathLst>
              <a:path w="12067278" h="6710642">
                <a:moveTo>
                  <a:pt x="0" y="0"/>
                </a:moveTo>
                <a:lnTo>
                  <a:pt x="12067278" y="0"/>
                </a:lnTo>
                <a:lnTo>
                  <a:pt x="12067278" y="6710642"/>
                </a:lnTo>
                <a:lnTo>
                  <a:pt x="0" y="6710642"/>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186188" y="2566982"/>
            <a:ext cx="15991824" cy="1328189"/>
            <a:chOff x="0" y="0"/>
            <a:chExt cx="4211838" cy="349811"/>
          </a:xfrm>
        </p:grpSpPr>
        <p:sp>
          <p:nvSpPr>
            <p:cNvPr id="4" name="Freeform 4"/>
            <p:cNvSpPr/>
            <p:nvPr/>
          </p:nvSpPr>
          <p:spPr>
            <a:xfrm>
              <a:off x="0" y="0"/>
              <a:ext cx="4211838" cy="349811"/>
            </a:xfrm>
            <a:custGeom>
              <a:avLst/>
              <a:gdLst/>
              <a:ahLst/>
              <a:cxnLst/>
              <a:rect l="l" t="t" r="r" b="b"/>
              <a:pathLst>
                <a:path w="4211838" h="349811">
                  <a:moveTo>
                    <a:pt x="6294" y="0"/>
                  </a:moveTo>
                  <a:lnTo>
                    <a:pt x="4205545" y="0"/>
                  </a:lnTo>
                  <a:cubicBezTo>
                    <a:pt x="4207214" y="0"/>
                    <a:pt x="4208815" y="663"/>
                    <a:pt x="4209995" y="1843"/>
                  </a:cubicBezTo>
                  <a:cubicBezTo>
                    <a:pt x="4211175" y="3024"/>
                    <a:pt x="4211838" y="4624"/>
                    <a:pt x="4211838" y="6294"/>
                  </a:cubicBezTo>
                  <a:lnTo>
                    <a:pt x="4211838" y="343518"/>
                  </a:lnTo>
                  <a:cubicBezTo>
                    <a:pt x="4211838" y="345187"/>
                    <a:pt x="4211175" y="346787"/>
                    <a:pt x="4209995" y="347968"/>
                  </a:cubicBezTo>
                  <a:cubicBezTo>
                    <a:pt x="4208815" y="349148"/>
                    <a:pt x="4207214" y="349811"/>
                    <a:pt x="4205545" y="349811"/>
                  </a:cubicBezTo>
                  <a:lnTo>
                    <a:pt x="6294" y="349811"/>
                  </a:lnTo>
                  <a:cubicBezTo>
                    <a:pt x="4624" y="349811"/>
                    <a:pt x="3024" y="349148"/>
                    <a:pt x="1843" y="347968"/>
                  </a:cubicBezTo>
                  <a:cubicBezTo>
                    <a:pt x="663" y="346787"/>
                    <a:pt x="0" y="345187"/>
                    <a:pt x="0" y="343518"/>
                  </a:cubicBezTo>
                  <a:lnTo>
                    <a:pt x="0" y="6294"/>
                  </a:lnTo>
                  <a:cubicBezTo>
                    <a:pt x="0" y="4624"/>
                    <a:pt x="663" y="3024"/>
                    <a:pt x="1843" y="1843"/>
                  </a:cubicBezTo>
                  <a:cubicBezTo>
                    <a:pt x="3024" y="663"/>
                    <a:pt x="4624" y="0"/>
                    <a:pt x="6294" y="0"/>
                  </a:cubicBezTo>
                  <a:close/>
                </a:path>
              </a:pathLst>
            </a:custGeom>
            <a:solidFill>
              <a:srgbClr val="E7EAED"/>
            </a:solidFill>
            <a:ln w="19050" cap="sq">
              <a:solidFill>
                <a:srgbClr val="0F9ED5"/>
              </a:solidFill>
              <a:prstDash val="lgDash"/>
              <a:miter/>
            </a:ln>
          </p:spPr>
          <p:txBody>
            <a:bodyPr/>
            <a:lstStyle/>
            <a:p>
              <a:endParaRPr lang="en-US"/>
            </a:p>
          </p:txBody>
        </p:sp>
        <p:sp>
          <p:nvSpPr>
            <p:cNvPr id="5" name="TextBox 5"/>
            <p:cNvSpPr txBox="1"/>
            <p:nvPr/>
          </p:nvSpPr>
          <p:spPr>
            <a:xfrm>
              <a:off x="0" y="-9525"/>
              <a:ext cx="4211838" cy="359336"/>
            </a:xfrm>
            <a:prstGeom prst="rect">
              <a:avLst/>
            </a:prstGeom>
          </p:spPr>
          <p:txBody>
            <a:bodyPr lIns="50800" tIns="50800" rIns="50800" bIns="50800" rtlCol="0" anchor="ctr"/>
            <a:lstStyle/>
            <a:p>
              <a:pPr algn="ctr">
                <a:lnSpc>
                  <a:spcPts val="2160"/>
                </a:lnSpc>
              </a:pPr>
              <a:endParaRPr/>
            </a:p>
          </p:txBody>
        </p:sp>
      </p:grpSp>
      <p:sp>
        <p:nvSpPr>
          <p:cNvPr id="6" name="Freeform 6"/>
          <p:cNvSpPr/>
          <p:nvPr/>
        </p:nvSpPr>
        <p:spPr>
          <a:xfrm>
            <a:off x="16865062" y="2081110"/>
            <a:ext cx="451388" cy="628748"/>
          </a:xfrm>
          <a:custGeom>
            <a:avLst/>
            <a:gdLst/>
            <a:ahLst/>
            <a:cxnLst/>
            <a:rect l="l" t="t" r="r" b="b"/>
            <a:pathLst>
              <a:path w="451388" h="628748">
                <a:moveTo>
                  <a:pt x="0" y="0"/>
                </a:moveTo>
                <a:lnTo>
                  <a:pt x="451388" y="0"/>
                </a:lnTo>
                <a:lnTo>
                  <a:pt x="451388" y="628747"/>
                </a:lnTo>
                <a:lnTo>
                  <a:pt x="0" y="628747"/>
                </a:lnTo>
                <a:lnTo>
                  <a:pt x="0" y="0"/>
                </a:lnTo>
                <a:close/>
              </a:path>
            </a:pathLst>
          </a:custGeom>
          <a:blipFill>
            <a:blip r:embed="rId3"/>
            <a:stretch>
              <a:fillRect/>
            </a:stretch>
          </a:blipFill>
        </p:spPr>
        <p:txBody>
          <a:bodyPr/>
          <a:lstStyle/>
          <a:p>
            <a:endParaRPr lang="en-US"/>
          </a:p>
        </p:txBody>
      </p:sp>
      <p:sp>
        <p:nvSpPr>
          <p:cNvPr id="7" name="Freeform 7"/>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371139" y="-639937"/>
            <a:ext cx="2197523" cy="2949696"/>
          </a:xfrm>
          <a:custGeom>
            <a:avLst/>
            <a:gdLst/>
            <a:ahLst/>
            <a:cxnLst/>
            <a:rect l="l" t="t" r="r" b="b"/>
            <a:pathLst>
              <a:path w="2197523" h="2949696">
                <a:moveTo>
                  <a:pt x="0" y="0"/>
                </a:moveTo>
                <a:lnTo>
                  <a:pt x="2197523" y="0"/>
                </a:lnTo>
                <a:lnTo>
                  <a:pt x="2197523" y="2949695"/>
                </a:lnTo>
                <a:lnTo>
                  <a:pt x="0" y="2949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9" name="Group 9"/>
          <p:cNvGrpSpPr/>
          <p:nvPr/>
        </p:nvGrpSpPr>
        <p:grpSpPr>
          <a:xfrm>
            <a:off x="8535884" y="6026407"/>
            <a:ext cx="2280728" cy="1339765"/>
            <a:chOff x="0" y="0"/>
            <a:chExt cx="600686" cy="352860"/>
          </a:xfrm>
        </p:grpSpPr>
        <p:sp>
          <p:nvSpPr>
            <p:cNvPr id="10" name="Freeform 10"/>
            <p:cNvSpPr/>
            <p:nvPr/>
          </p:nvSpPr>
          <p:spPr>
            <a:xfrm>
              <a:off x="0" y="0"/>
              <a:ext cx="600686" cy="352860"/>
            </a:xfrm>
            <a:custGeom>
              <a:avLst/>
              <a:gdLst/>
              <a:ahLst/>
              <a:cxnLst/>
              <a:rect l="l" t="t" r="r" b="b"/>
              <a:pathLst>
                <a:path w="600686" h="352860">
                  <a:moveTo>
                    <a:pt x="105229" y="0"/>
                  </a:moveTo>
                  <a:lnTo>
                    <a:pt x="495456" y="0"/>
                  </a:lnTo>
                  <a:cubicBezTo>
                    <a:pt x="523365" y="0"/>
                    <a:pt x="550130" y="11087"/>
                    <a:pt x="569865" y="30821"/>
                  </a:cubicBezTo>
                  <a:cubicBezTo>
                    <a:pt x="589599" y="50555"/>
                    <a:pt x="600686" y="77321"/>
                    <a:pt x="600686" y="105229"/>
                  </a:cubicBezTo>
                  <a:lnTo>
                    <a:pt x="600686" y="247630"/>
                  </a:lnTo>
                  <a:cubicBezTo>
                    <a:pt x="600686" y="305747"/>
                    <a:pt x="553573" y="352860"/>
                    <a:pt x="495456" y="352860"/>
                  </a:cubicBezTo>
                  <a:lnTo>
                    <a:pt x="105229" y="352860"/>
                  </a:lnTo>
                  <a:cubicBezTo>
                    <a:pt x="77321" y="352860"/>
                    <a:pt x="50555" y="341773"/>
                    <a:pt x="30821" y="322039"/>
                  </a:cubicBezTo>
                  <a:cubicBezTo>
                    <a:pt x="11087" y="302305"/>
                    <a:pt x="0" y="275539"/>
                    <a:pt x="0" y="247630"/>
                  </a:cubicBezTo>
                  <a:lnTo>
                    <a:pt x="0" y="105229"/>
                  </a:lnTo>
                  <a:cubicBezTo>
                    <a:pt x="0" y="77321"/>
                    <a:pt x="11087" y="50555"/>
                    <a:pt x="30821" y="30821"/>
                  </a:cubicBezTo>
                  <a:cubicBezTo>
                    <a:pt x="50555" y="11087"/>
                    <a:pt x="77321" y="0"/>
                    <a:pt x="105229" y="0"/>
                  </a:cubicBezTo>
                  <a:close/>
                </a:path>
              </a:pathLst>
            </a:custGeom>
            <a:solidFill>
              <a:srgbClr val="00D0D9"/>
            </a:solidFill>
          </p:spPr>
          <p:txBody>
            <a:bodyPr/>
            <a:lstStyle/>
            <a:p>
              <a:endParaRPr lang="en-US"/>
            </a:p>
          </p:txBody>
        </p:sp>
        <p:sp>
          <p:nvSpPr>
            <p:cNvPr id="11" name="TextBox 11"/>
            <p:cNvSpPr txBox="1"/>
            <p:nvPr/>
          </p:nvSpPr>
          <p:spPr>
            <a:xfrm>
              <a:off x="0" y="-66675"/>
              <a:ext cx="600686" cy="419535"/>
            </a:xfrm>
            <a:prstGeom prst="rect">
              <a:avLst/>
            </a:prstGeom>
          </p:spPr>
          <p:txBody>
            <a:bodyPr lIns="50800" tIns="50800" rIns="50800" bIns="50800" rtlCol="0" anchor="ctr"/>
            <a:lstStyle/>
            <a:p>
              <a:pPr algn="ctr">
                <a:lnSpc>
                  <a:spcPts val="3000"/>
                </a:lnSpc>
              </a:pPr>
              <a:endParaRPr/>
            </a:p>
          </p:txBody>
        </p:sp>
      </p:grpSp>
      <p:grpSp>
        <p:nvGrpSpPr>
          <p:cNvPr id="12" name="Group 12"/>
          <p:cNvGrpSpPr/>
          <p:nvPr/>
        </p:nvGrpSpPr>
        <p:grpSpPr>
          <a:xfrm>
            <a:off x="11822212" y="6305516"/>
            <a:ext cx="1185128" cy="896393"/>
            <a:chOff x="0" y="0"/>
            <a:chExt cx="312132" cy="236087"/>
          </a:xfrm>
        </p:grpSpPr>
        <p:sp>
          <p:nvSpPr>
            <p:cNvPr id="13" name="Freeform 13"/>
            <p:cNvSpPr/>
            <p:nvPr/>
          </p:nvSpPr>
          <p:spPr>
            <a:xfrm>
              <a:off x="0" y="0"/>
              <a:ext cx="312132" cy="236087"/>
            </a:xfrm>
            <a:custGeom>
              <a:avLst/>
              <a:gdLst/>
              <a:ahLst/>
              <a:cxnLst/>
              <a:rect l="l" t="t" r="r" b="b"/>
              <a:pathLst>
                <a:path w="312132" h="236087">
                  <a:moveTo>
                    <a:pt x="0" y="0"/>
                  </a:moveTo>
                  <a:lnTo>
                    <a:pt x="312132" y="0"/>
                  </a:lnTo>
                  <a:lnTo>
                    <a:pt x="312132" y="236087"/>
                  </a:lnTo>
                  <a:lnTo>
                    <a:pt x="0" y="236087"/>
                  </a:lnTo>
                  <a:close/>
                </a:path>
              </a:pathLst>
            </a:custGeom>
            <a:solidFill>
              <a:srgbClr val="00D0D9"/>
            </a:solidFill>
          </p:spPr>
          <p:txBody>
            <a:bodyPr/>
            <a:lstStyle/>
            <a:p>
              <a:endParaRPr lang="en-US"/>
            </a:p>
          </p:txBody>
        </p:sp>
        <p:sp>
          <p:nvSpPr>
            <p:cNvPr id="14" name="TextBox 14"/>
            <p:cNvSpPr txBox="1"/>
            <p:nvPr/>
          </p:nvSpPr>
          <p:spPr>
            <a:xfrm>
              <a:off x="0" y="-66675"/>
              <a:ext cx="312132" cy="302762"/>
            </a:xfrm>
            <a:prstGeom prst="rect">
              <a:avLst/>
            </a:prstGeom>
          </p:spPr>
          <p:txBody>
            <a:bodyPr lIns="50800" tIns="50800" rIns="50800" bIns="50800" rtlCol="0" anchor="ctr"/>
            <a:lstStyle/>
            <a:p>
              <a:pPr algn="ctr">
                <a:lnSpc>
                  <a:spcPts val="3000"/>
                </a:lnSpc>
              </a:pPr>
              <a:endParaRPr/>
            </a:p>
          </p:txBody>
        </p:sp>
      </p:grpSp>
      <p:grpSp>
        <p:nvGrpSpPr>
          <p:cNvPr id="15" name="Group 15"/>
          <p:cNvGrpSpPr/>
          <p:nvPr/>
        </p:nvGrpSpPr>
        <p:grpSpPr>
          <a:xfrm>
            <a:off x="14263606" y="6305516"/>
            <a:ext cx="966021" cy="896393"/>
            <a:chOff x="0" y="0"/>
            <a:chExt cx="254425" cy="236087"/>
          </a:xfrm>
        </p:grpSpPr>
        <p:sp>
          <p:nvSpPr>
            <p:cNvPr id="16" name="Freeform 16"/>
            <p:cNvSpPr/>
            <p:nvPr/>
          </p:nvSpPr>
          <p:spPr>
            <a:xfrm>
              <a:off x="0" y="0"/>
              <a:ext cx="254425" cy="236087"/>
            </a:xfrm>
            <a:custGeom>
              <a:avLst/>
              <a:gdLst/>
              <a:ahLst/>
              <a:cxnLst/>
              <a:rect l="l" t="t" r="r" b="b"/>
              <a:pathLst>
                <a:path w="254425" h="236087">
                  <a:moveTo>
                    <a:pt x="0" y="0"/>
                  </a:moveTo>
                  <a:lnTo>
                    <a:pt x="254425" y="0"/>
                  </a:lnTo>
                  <a:lnTo>
                    <a:pt x="254425" y="236087"/>
                  </a:lnTo>
                  <a:lnTo>
                    <a:pt x="0" y="236087"/>
                  </a:lnTo>
                  <a:close/>
                </a:path>
              </a:pathLst>
            </a:custGeom>
            <a:solidFill>
              <a:srgbClr val="5EF0FF"/>
            </a:solidFill>
          </p:spPr>
          <p:txBody>
            <a:bodyPr/>
            <a:lstStyle/>
            <a:p>
              <a:endParaRPr lang="en-US"/>
            </a:p>
          </p:txBody>
        </p:sp>
        <p:sp>
          <p:nvSpPr>
            <p:cNvPr id="17" name="TextBox 17"/>
            <p:cNvSpPr txBox="1"/>
            <p:nvPr/>
          </p:nvSpPr>
          <p:spPr>
            <a:xfrm>
              <a:off x="0" y="-66675"/>
              <a:ext cx="254425" cy="302762"/>
            </a:xfrm>
            <a:prstGeom prst="rect">
              <a:avLst/>
            </a:prstGeom>
          </p:spPr>
          <p:txBody>
            <a:bodyPr lIns="50800" tIns="50800" rIns="50800" bIns="50800" rtlCol="0" anchor="ctr"/>
            <a:lstStyle/>
            <a:p>
              <a:pPr algn="ctr">
                <a:lnSpc>
                  <a:spcPts val="3000"/>
                </a:lnSpc>
              </a:pPr>
              <a:endParaRPr/>
            </a:p>
          </p:txBody>
        </p:sp>
      </p:grpSp>
      <p:grpSp>
        <p:nvGrpSpPr>
          <p:cNvPr id="18" name="Group 18"/>
          <p:cNvGrpSpPr/>
          <p:nvPr/>
        </p:nvGrpSpPr>
        <p:grpSpPr>
          <a:xfrm>
            <a:off x="5945050" y="8023396"/>
            <a:ext cx="7572416" cy="1390359"/>
            <a:chOff x="0" y="0"/>
            <a:chExt cx="1994381" cy="366185"/>
          </a:xfrm>
        </p:grpSpPr>
        <p:sp>
          <p:nvSpPr>
            <p:cNvPr id="19" name="Freeform 19"/>
            <p:cNvSpPr/>
            <p:nvPr/>
          </p:nvSpPr>
          <p:spPr>
            <a:xfrm>
              <a:off x="0" y="0"/>
              <a:ext cx="1994381" cy="366185"/>
            </a:xfrm>
            <a:custGeom>
              <a:avLst/>
              <a:gdLst/>
              <a:ahLst/>
              <a:cxnLst/>
              <a:rect l="l" t="t" r="r" b="b"/>
              <a:pathLst>
                <a:path w="1994381" h="366185">
                  <a:moveTo>
                    <a:pt x="34761" y="0"/>
                  </a:moveTo>
                  <a:lnTo>
                    <a:pt x="1959620" y="0"/>
                  </a:lnTo>
                  <a:cubicBezTo>
                    <a:pt x="1978818" y="0"/>
                    <a:pt x="1994381" y="15563"/>
                    <a:pt x="1994381" y="34761"/>
                  </a:cubicBezTo>
                  <a:lnTo>
                    <a:pt x="1994381" y="331424"/>
                  </a:lnTo>
                  <a:cubicBezTo>
                    <a:pt x="1994381" y="350622"/>
                    <a:pt x="1978818" y="366185"/>
                    <a:pt x="1959620" y="366185"/>
                  </a:cubicBezTo>
                  <a:lnTo>
                    <a:pt x="34761" y="366185"/>
                  </a:lnTo>
                  <a:cubicBezTo>
                    <a:pt x="25542" y="366185"/>
                    <a:pt x="16700" y="362523"/>
                    <a:pt x="10181" y="356004"/>
                  </a:cubicBezTo>
                  <a:cubicBezTo>
                    <a:pt x="3662" y="349485"/>
                    <a:pt x="0" y="340643"/>
                    <a:pt x="0" y="331424"/>
                  </a:cubicBezTo>
                  <a:lnTo>
                    <a:pt x="0" y="34761"/>
                  </a:lnTo>
                  <a:cubicBezTo>
                    <a:pt x="0" y="15563"/>
                    <a:pt x="15563" y="0"/>
                    <a:pt x="34761" y="0"/>
                  </a:cubicBezTo>
                  <a:close/>
                </a:path>
              </a:pathLst>
            </a:custGeom>
            <a:solidFill>
              <a:srgbClr val="FFBD59"/>
            </a:solidFill>
          </p:spPr>
          <p:txBody>
            <a:bodyPr/>
            <a:lstStyle/>
            <a:p>
              <a:endParaRPr lang="en-US"/>
            </a:p>
          </p:txBody>
        </p:sp>
        <p:sp>
          <p:nvSpPr>
            <p:cNvPr id="20" name="TextBox 20"/>
            <p:cNvSpPr txBox="1"/>
            <p:nvPr/>
          </p:nvSpPr>
          <p:spPr>
            <a:xfrm>
              <a:off x="0" y="-66675"/>
              <a:ext cx="1994381" cy="432860"/>
            </a:xfrm>
            <a:prstGeom prst="rect">
              <a:avLst/>
            </a:prstGeom>
          </p:spPr>
          <p:txBody>
            <a:bodyPr lIns="50800" tIns="50800" rIns="50800" bIns="50800" rtlCol="0" anchor="ctr"/>
            <a:lstStyle/>
            <a:p>
              <a:pPr algn="ctr">
                <a:lnSpc>
                  <a:spcPts val="3000"/>
                </a:lnSpc>
              </a:pPr>
              <a:endParaRPr/>
            </a:p>
          </p:txBody>
        </p:sp>
      </p:grpSp>
      <p:grpSp>
        <p:nvGrpSpPr>
          <p:cNvPr id="21" name="Group 21"/>
          <p:cNvGrpSpPr/>
          <p:nvPr/>
        </p:nvGrpSpPr>
        <p:grpSpPr>
          <a:xfrm>
            <a:off x="6041736" y="6004029"/>
            <a:ext cx="2158995" cy="1339765"/>
            <a:chOff x="0" y="0"/>
            <a:chExt cx="568624" cy="352860"/>
          </a:xfrm>
        </p:grpSpPr>
        <p:sp>
          <p:nvSpPr>
            <p:cNvPr id="22" name="Freeform 22"/>
            <p:cNvSpPr/>
            <p:nvPr/>
          </p:nvSpPr>
          <p:spPr>
            <a:xfrm>
              <a:off x="0" y="0"/>
              <a:ext cx="568624" cy="352860"/>
            </a:xfrm>
            <a:custGeom>
              <a:avLst/>
              <a:gdLst/>
              <a:ahLst/>
              <a:cxnLst/>
              <a:rect l="l" t="t" r="r" b="b"/>
              <a:pathLst>
                <a:path w="568624" h="352860">
                  <a:moveTo>
                    <a:pt x="111163" y="0"/>
                  </a:moveTo>
                  <a:lnTo>
                    <a:pt x="457462" y="0"/>
                  </a:lnTo>
                  <a:cubicBezTo>
                    <a:pt x="486944" y="0"/>
                    <a:pt x="515218" y="11712"/>
                    <a:pt x="536065" y="32559"/>
                  </a:cubicBezTo>
                  <a:cubicBezTo>
                    <a:pt x="556912" y="53406"/>
                    <a:pt x="568624" y="81680"/>
                    <a:pt x="568624" y="111163"/>
                  </a:cubicBezTo>
                  <a:lnTo>
                    <a:pt x="568624" y="241697"/>
                  </a:lnTo>
                  <a:cubicBezTo>
                    <a:pt x="568624" y="271179"/>
                    <a:pt x="556912" y="299454"/>
                    <a:pt x="536065" y="320301"/>
                  </a:cubicBezTo>
                  <a:cubicBezTo>
                    <a:pt x="515218" y="341148"/>
                    <a:pt x="486944" y="352860"/>
                    <a:pt x="457462" y="352860"/>
                  </a:cubicBezTo>
                  <a:lnTo>
                    <a:pt x="111163" y="352860"/>
                  </a:lnTo>
                  <a:cubicBezTo>
                    <a:pt x="81680" y="352860"/>
                    <a:pt x="53406" y="341148"/>
                    <a:pt x="32559" y="320301"/>
                  </a:cubicBezTo>
                  <a:cubicBezTo>
                    <a:pt x="11712" y="299454"/>
                    <a:pt x="0" y="271179"/>
                    <a:pt x="0" y="241697"/>
                  </a:cubicBezTo>
                  <a:lnTo>
                    <a:pt x="0" y="111163"/>
                  </a:lnTo>
                  <a:cubicBezTo>
                    <a:pt x="0" y="81680"/>
                    <a:pt x="11712" y="53406"/>
                    <a:pt x="32559" y="32559"/>
                  </a:cubicBezTo>
                  <a:cubicBezTo>
                    <a:pt x="53406" y="11712"/>
                    <a:pt x="81680" y="0"/>
                    <a:pt x="111163" y="0"/>
                  </a:cubicBezTo>
                  <a:close/>
                </a:path>
              </a:pathLst>
            </a:custGeom>
            <a:solidFill>
              <a:srgbClr val="00D0D9"/>
            </a:solidFill>
          </p:spPr>
          <p:txBody>
            <a:bodyPr/>
            <a:lstStyle/>
            <a:p>
              <a:endParaRPr lang="en-US"/>
            </a:p>
          </p:txBody>
        </p:sp>
        <p:sp>
          <p:nvSpPr>
            <p:cNvPr id="23" name="TextBox 23"/>
            <p:cNvSpPr txBox="1"/>
            <p:nvPr/>
          </p:nvSpPr>
          <p:spPr>
            <a:xfrm>
              <a:off x="0" y="-66675"/>
              <a:ext cx="568624" cy="419535"/>
            </a:xfrm>
            <a:prstGeom prst="rect">
              <a:avLst/>
            </a:prstGeom>
          </p:spPr>
          <p:txBody>
            <a:bodyPr lIns="50800" tIns="50800" rIns="50800" bIns="50800" rtlCol="0" anchor="ctr"/>
            <a:lstStyle/>
            <a:p>
              <a:pPr algn="ctr">
                <a:lnSpc>
                  <a:spcPts val="3000"/>
                </a:lnSpc>
              </a:pPr>
              <a:endParaRPr/>
            </a:p>
          </p:txBody>
        </p:sp>
      </p:grpSp>
      <p:grpSp>
        <p:nvGrpSpPr>
          <p:cNvPr id="24" name="Group 24"/>
          <p:cNvGrpSpPr/>
          <p:nvPr/>
        </p:nvGrpSpPr>
        <p:grpSpPr>
          <a:xfrm>
            <a:off x="5818309" y="3956445"/>
            <a:ext cx="7572416" cy="1390359"/>
            <a:chOff x="0" y="0"/>
            <a:chExt cx="1994381" cy="366185"/>
          </a:xfrm>
        </p:grpSpPr>
        <p:sp>
          <p:nvSpPr>
            <p:cNvPr id="25" name="Freeform 25"/>
            <p:cNvSpPr/>
            <p:nvPr/>
          </p:nvSpPr>
          <p:spPr>
            <a:xfrm>
              <a:off x="0" y="0"/>
              <a:ext cx="1994381" cy="366185"/>
            </a:xfrm>
            <a:custGeom>
              <a:avLst/>
              <a:gdLst/>
              <a:ahLst/>
              <a:cxnLst/>
              <a:rect l="l" t="t" r="r" b="b"/>
              <a:pathLst>
                <a:path w="1994381" h="366185">
                  <a:moveTo>
                    <a:pt x="34761" y="0"/>
                  </a:moveTo>
                  <a:lnTo>
                    <a:pt x="1959620" y="0"/>
                  </a:lnTo>
                  <a:cubicBezTo>
                    <a:pt x="1978818" y="0"/>
                    <a:pt x="1994381" y="15563"/>
                    <a:pt x="1994381" y="34761"/>
                  </a:cubicBezTo>
                  <a:lnTo>
                    <a:pt x="1994381" y="331424"/>
                  </a:lnTo>
                  <a:cubicBezTo>
                    <a:pt x="1994381" y="350622"/>
                    <a:pt x="1978818" y="366185"/>
                    <a:pt x="1959620" y="366185"/>
                  </a:cubicBezTo>
                  <a:lnTo>
                    <a:pt x="34761" y="366185"/>
                  </a:lnTo>
                  <a:cubicBezTo>
                    <a:pt x="25542" y="366185"/>
                    <a:pt x="16700" y="362523"/>
                    <a:pt x="10181" y="356004"/>
                  </a:cubicBezTo>
                  <a:cubicBezTo>
                    <a:pt x="3662" y="349485"/>
                    <a:pt x="0" y="340643"/>
                    <a:pt x="0" y="331424"/>
                  </a:cubicBezTo>
                  <a:lnTo>
                    <a:pt x="0" y="34761"/>
                  </a:lnTo>
                  <a:cubicBezTo>
                    <a:pt x="0" y="15563"/>
                    <a:pt x="15563" y="0"/>
                    <a:pt x="34761" y="0"/>
                  </a:cubicBezTo>
                  <a:close/>
                </a:path>
              </a:pathLst>
            </a:custGeom>
            <a:solidFill>
              <a:srgbClr val="FFBD59"/>
            </a:solidFill>
          </p:spPr>
          <p:txBody>
            <a:bodyPr/>
            <a:lstStyle/>
            <a:p>
              <a:endParaRPr lang="en-US"/>
            </a:p>
          </p:txBody>
        </p:sp>
        <p:sp>
          <p:nvSpPr>
            <p:cNvPr id="26" name="TextBox 26"/>
            <p:cNvSpPr txBox="1"/>
            <p:nvPr/>
          </p:nvSpPr>
          <p:spPr>
            <a:xfrm>
              <a:off x="0" y="-66675"/>
              <a:ext cx="1994381" cy="432860"/>
            </a:xfrm>
            <a:prstGeom prst="rect">
              <a:avLst/>
            </a:prstGeom>
          </p:spPr>
          <p:txBody>
            <a:bodyPr lIns="50800" tIns="50800" rIns="50800" bIns="50800" rtlCol="0" anchor="ctr"/>
            <a:lstStyle/>
            <a:p>
              <a:pPr algn="ctr">
                <a:lnSpc>
                  <a:spcPts val="3000"/>
                </a:lnSpc>
              </a:pPr>
              <a:endParaRPr/>
            </a:p>
          </p:txBody>
        </p:sp>
      </p:grpSp>
      <p:grpSp>
        <p:nvGrpSpPr>
          <p:cNvPr id="27" name="Group 27"/>
          <p:cNvGrpSpPr/>
          <p:nvPr/>
        </p:nvGrpSpPr>
        <p:grpSpPr>
          <a:xfrm>
            <a:off x="13546041" y="5674873"/>
            <a:ext cx="2042832" cy="204283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F0FF"/>
            </a:solidFill>
          </p:spPr>
          <p:txBody>
            <a:bodyPr/>
            <a:lstStyle/>
            <a:p>
              <a:endParaRPr lang="en-US"/>
            </a:p>
          </p:txBody>
        </p:sp>
        <p:sp>
          <p:nvSpPr>
            <p:cNvPr id="29" name="TextBox 29"/>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grpSp>
        <p:nvGrpSpPr>
          <p:cNvPr id="30" name="Group 30"/>
          <p:cNvGrpSpPr/>
          <p:nvPr/>
        </p:nvGrpSpPr>
        <p:grpSpPr>
          <a:xfrm>
            <a:off x="10998296" y="6026407"/>
            <a:ext cx="2280728" cy="1339765"/>
            <a:chOff x="0" y="0"/>
            <a:chExt cx="600686" cy="352860"/>
          </a:xfrm>
        </p:grpSpPr>
        <p:sp>
          <p:nvSpPr>
            <p:cNvPr id="31" name="Freeform 31"/>
            <p:cNvSpPr/>
            <p:nvPr/>
          </p:nvSpPr>
          <p:spPr>
            <a:xfrm>
              <a:off x="0" y="0"/>
              <a:ext cx="600686" cy="352860"/>
            </a:xfrm>
            <a:custGeom>
              <a:avLst/>
              <a:gdLst/>
              <a:ahLst/>
              <a:cxnLst/>
              <a:rect l="l" t="t" r="r" b="b"/>
              <a:pathLst>
                <a:path w="600686" h="352860">
                  <a:moveTo>
                    <a:pt x="105229" y="0"/>
                  </a:moveTo>
                  <a:lnTo>
                    <a:pt x="495456" y="0"/>
                  </a:lnTo>
                  <a:cubicBezTo>
                    <a:pt x="523365" y="0"/>
                    <a:pt x="550130" y="11087"/>
                    <a:pt x="569865" y="30821"/>
                  </a:cubicBezTo>
                  <a:cubicBezTo>
                    <a:pt x="589599" y="50555"/>
                    <a:pt x="600686" y="77321"/>
                    <a:pt x="600686" y="105229"/>
                  </a:cubicBezTo>
                  <a:lnTo>
                    <a:pt x="600686" y="247630"/>
                  </a:lnTo>
                  <a:cubicBezTo>
                    <a:pt x="600686" y="305747"/>
                    <a:pt x="553573" y="352860"/>
                    <a:pt x="495456" y="352860"/>
                  </a:cubicBezTo>
                  <a:lnTo>
                    <a:pt x="105229" y="352860"/>
                  </a:lnTo>
                  <a:cubicBezTo>
                    <a:pt x="77321" y="352860"/>
                    <a:pt x="50555" y="341773"/>
                    <a:pt x="30821" y="322039"/>
                  </a:cubicBezTo>
                  <a:cubicBezTo>
                    <a:pt x="11087" y="302305"/>
                    <a:pt x="0" y="275539"/>
                    <a:pt x="0" y="247630"/>
                  </a:cubicBezTo>
                  <a:lnTo>
                    <a:pt x="0" y="105229"/>
                  </a:lnTo>
                  <a:cubicBezTo>
                    <a:pt x="0" y="77321"/>
                    <a:pt x="11087" y="50555"/>
                    <a:pt x="30821" y="30821"/>
                  </a:cubicBezTo>
                  <a:cubicBezTo>
                    <a:pt x="50555" y="11087"/>
                    <a:pt x="77321" y="0"/>
                    <a:pt x="105229" y="0"/>
                  </a:cubicBezTo>
                  <a:close/>
                </a:path>
              </a:pathLst>
            </a:custGeom>
            <a:solidFill>
              <a:srgbClr val="00D0D9"/>
            </a:solidFill>
          </p:spPr>
          <p:txBody>
            <a:bodyPr/>
            <a:lstStyle/>
            <a:p>
              <a:endParaRPr lang="en-US"/>
            </a:p>
          </p:txBody>
        </p:sp>
        <p:sp>
          <p:nvSpPr>
            <p:cNvPr id="32" name="TextBox 32"/>
            <p:cNvSpPr txBox="1"/>
            <p:nvPr/>
          </p:nvSpPr>
          <p:spPr>
            <a:xfrm>
              <a:off x="0" y="-66675"/>
              <a:ext cx="600686" cy="419535"/>
            </a:xfrm>
            <a:prstGeom prst="rect">
              <a:avLst/>
            </a:prstGeom>
          </p:spPr>
          <p:txBody>
            <a:bodyPr lIns="50800" tIns="50800" rIns="50800" bIns="50800" rtlCol="0" anchor="ctr"/>
            <a:lstStyle/>
            <a:p>
              <a:pPr algn="ctr">
                <a:lnSpc>
                  <a:spcPts val="3000"/>
                </a:lnSpc>
              </a:pPr>
              <a:endParaRPr/>
            </a:p>
          </p:txBody>
        </p:sp>
      </p:grpSp>
      <p:grpSp>
        <p:nvGrpSpPr>
          <p:cNvPr id="33" name="Group 33"/>
          <p:cNvGrpSpPr/>
          <p:nvPr/>
        </p:nvGrpSpPr>
        <p:grpSpPr>
          <a:xfrm>
            <a:off x="3600883" y="5652495"/>
            <a:ext cx="2042832" cy="204283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F0FF"/>
            </a:solidFill>
          </p:spPr>
          <p:txBody>
            <a:bodyPr/>
            <a:lstStyle/>
            <a:p>
              <a:endParaRPr lang="en-US"/>
            </a:p>
          </p:txBody>
        </p:sp>
        <p:sp>
          <p:nvSpPr>
            <p:cNvPr id="35" name="TextBox 35"/>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grpSp>
        <p:nvGrpSpPr>
          <p:cNvPr id="36" name="Group 36"/>
          <p:cNvGrpSpPr/>
          <p:nvPr/>
        </p:nvGrpSpPr>
        <p:grpSpPr>
          <a:xfrm>
            <a:off x="3158417" y="8887638"/>
            <a:ext cx="1935570" cy="504488"/>
            <a:chOff x="0" y="0"/>
            <a:chExt cx="509780" cy="132869"/>
          </a:xfrm>
        </p:grpSpPr>
        <p:sp>
          <p:nvSpPr>
            <p:cNvPr id="37" name="Freeform 37"/>
            <p:cNvSpPr/>
            <p:nvPr/>
          </p:nvSpPr>
          <p:spPr>
            <a:xfrm>
              <a:off x="0" y="0"/>
              <a:ext cx="509780" cy="132869"/>
            </a:xfrm>
            <a:custGeom>
              <a:avLst/>
              <a:gdLst/>
              <a:ahLst/>
              <a:cxnLst/>
              <a:rect l="l" t="t" r="r" b="b"/>
              <a:pathLst>
                <a:path w="509780" h="132869">
                  <a:moveTo>
                    <a:pt x="66435" y="0"/>
                  </a:moveTo>
                  <a:lnTo>
                    <a:pt x="443345" y="0"/>
                  </a:lnTo>
                  <a:cubicBezTo>
                    <a:pt x="460965" y="0"/>
                    <a:pt x="477863" y="6999"/>
                    <a:pt x="490322" y="19458"/>
                  </a:cubicBezTo>
                  <a:cubicBezTo>
                    <a:pt x="502780" y="31917"/>
                    <a:pt x="509780" y="48815"/>
                    <a:pt x="509780" y="66435"/>
                  </a:cubicBezTo>
                  <a:lnTo>
                    <a:pt x="509780" y="66435"/>
                  </a:lnTo>
                  <a:cubicBezTo>
                    <a:pt x="509780" y="84054"/>
                    <a:pt x="502780" y="100952"/>
                    <a:pt x="490322" y="113411"/>
                  </a:cubicBezTo>
                  <a:cubicBezTo>
                    <a:pt x="477863" y="125870"/>
                    <a:pt x="460965" y="132869"/>
                    <a:pt x="443345" y="132869"/>
                  </a:cubicBezTo>
                  <a:lnTo>
                    <a:pt x="66435" y="132869"/>
                  </a:lnTo>
                  <a:cubicBezTo>
                    <a:pt x="48815" y="132869"/>
                    <a:pt x="31917" y="125870"/>
                    <a:pt x="19458" y="113411"/>
                  </a:cubicBezTo>
                  <a:cubicBezTo>
                    <a:pt x="6999" y="100952"/>
                    <a:pt x="0" y="84054"/>
                    <a:pt x="0" y="66435"/>
                  </a:cubicBezTo>
                  <a:lnTo>
                    <a:pt x="0" y="66435"/>
                  </a:lnTo>
                  <a:cubicBezTo>
                    <a:pt x="0" y="48815"/>
                    <a:pt x="6999" y="31917"/>
                    <a:pt x="19458" y="19458"/>
                  </a:cubicBezTo>
                  <a:cubicBezTo>
                    <a:pt x="31917" y="6999"/>
                    <a:pt x="48815" y="0"/>
                    <a:pt x="66435" y="0"/>
                  </a:cubicBezTo>
                  <a:close/>
                </a:path>
              </a:pathLst>
            </a:custGeom>
            <a:solidFill>
              <a:srgbClr val="DDE5F9"/>
            </a:solidFill>
          </p:spPr>
          <p:txBody>
            <a:bodyPr/>
            <a:lstStyle/>
            <a:p>
              <a:endParaRPr lang="en-US"/>
            </a:p>
          </p:txBody>
        </p:sp>
        <p:sp>
          <p:nvSpPr>
            <p:cNvPr id="38" name="TextBox 38"/>
            <p:cNvSpPr txBox="1"/>
            <p:nvPr/>
          </p:nvSpPr>
          <p:spPr>
            <a:xfrm>
              <a:off x="0" y="-66675"/>
              <a:ext cx="509780" cy="199544"/>
            </a:xfrm>
            <a:prstGeom prst="rect">
              <a:avLst/>
            </a:prstGeom>
          </p:spPr>
          <p:txBody>
            <a:bodyPr lIns="50800" tIns="50800" rIns="50800" bIns="50800" rtlCol="0" anchor="ctr"/>
            <a:lstStyle/>
            <a:p>
              <a:pPr algn="ctr">
                <a:lnSpc>
                  <a:spcPts val="3000"/>
                </a:lnSpc>
              </a:pPr>
              <a:endParaRPr/>
            </a:p>
          </p:txBody>
        </p:sp>
      </p:grpSp>
      <p:sp>
        <p:nvSpPr>
          <p:cNvPr id="39" name="TextBox 39"/>
          <p:cNvSpPr txBox="1"/>
          <p:nvPr/>
        </p:nvSpPr>
        <p:spPr>
          <a:xfrm>
            <a:off x="1317093" y="2605082"/>
            <a:ext cx="15653814" cy="1006475"/>
          </a:xfrm>
          <a:prstGeom prst="rect">
            <a:avLst/>
          </a:prstGeom>
        </p:spPr>
        <p:txBody>
          <a:bodyPr lIns="0" tIns="0" rIns="0" bIns="0" rtlCol="0" anchor="t">
            <a:spAutoFit/>
          </a:bodyPr>
          <a:lstStyle/>
          <a:p>
            <a:pPr algn="r" rtl="1">
              <a:lnSpc>
                <a:spcPts val="4000"/>
              </a:lnSpc>
            </a:pPr>
            <a:r>
              <a:rPr lang="ar-EG" sz="2500">
                <a:solidFill>
                  <a:srgbClr val="000000"/>
                </a:solidFill>
                <a:latin typeface="Almarai Bold"/>
                <a:ea typeface="Almarai Bold"/>
                <a:cs typeface="Almarai Bold"/>
                <a:sym typeface="Almarai Bold"/>
                <a:rtl/>
              </a:rPr>
              <a:t>أهم إسهامات هذه النظرية هو بيانها للدور الذي يلعبه كل من التغذية الراجعة والمعرفة في كل مرحلة من مراحل عملية الابتكار. وهو الدور الذي يتجسد عبر الترابطات، أو التدفقات (تبادل) المعرفة بين كافة المساهمين في عملية الابتكار</a:t>
            </a:r>
          </a:p>
        </p:txBody>
      </p:sp>
      <p:sp>
        <p:nvSpPr>
          <p:cNvPr id="40" name="TextBox 40"/>
          <p:cNvSpPr txBox="1"/>
          <p:nvPr/>
        </p:nvSpPr>
        <p:spPr>
          <a:xfrm>
            <a:off x="6592237"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41" name="TextBox 41"/>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7</a:t>
            </a:r>
          </a:p>
        </p:txBody>
      </p:sp>
      <p:sp>
        <p:nvSpPr>
          <p:cNvPr id="42" name="TextBox 42"/>
          <p:cNvSpPr txBox="1"/>
          <p:nvPr/>
        </p:nvSpPr>
        <p:spPr>
          <a:xfrm>
            <a:off x="9878753" y="953282"/>
            <a:ext cx="6377392" cy="675036"/>
          </a:xfrm>
          <a:prstGeom prst="rect">
            <a:avLst/>
          </a:prstGeom>
        </p:spPr>
        <p:txBody>
          <a:bodyPr lIns="0" tIns="0" rIns="0" bIns="0" rtlCol="0" anchor="t">
            <a:spAutoFit/>
          </a:bodyPr>
          <a:lstStyle/>
          <a:p>
            <a:pPr algn="just" rtl="1">
              <a:lnSpc>
                <a:spcPts val="5271"/>
              </a:lnSpc>
            </a:pPr>
            <a:r>
              <a:rPr lang="en-US" sz="4105" spc="-18">
                <a:solidFill>
                  <a:srgbClr val="156082"/>
                </a:solidFill>
                <a:latin typeface="Almarai Bold"/>
                <a:ea typeface="Almarai Bold"/>
                <a:cs typeface="Almarai Bold"/>
                <a:sym typeface="Almarai Bold"/>
              </a:rPr>
              <a:t>3</a:t>
            </a:r>
            <a:r>
              <a:rPr lang="ar-EG" sz="4105" spc="-18">
                <a:solidFill>
                  <a:srgbClr val="156082"/>
                </a:solidFill>
                <a:latin typeface="Almarai Bold"/>
                <a:ea typeface="Almarai Bold"/>
                <a:cs typeface="Almarai Bold"/>
                <a:sym typeface="Almarai Bold"/>
                <a:rtl/>
              </a:rPr>
              <a:t>. الجيل الثالث: نموذج الدمج</a:t>
            </a:r>
          </a:p>
        </p:txBody>
      </p:sp>
      <p:sp>
        <p:nvSpPr>
          <p:cNvPr id="43" name="TextBox 43"/>
          <p:cNvSpPr txBox="1"/>
          <p:nvPr/>
        </p:nvSpPr>
        <p:spPr>
          <a:xfrm>
            <a:off x="8921484" y="6524075"/>
            <a:ext cx="1509528" cy="318722"/>
          </a:xfrm>
          <a:prstGeom prst="rect">
            <a:avLst/>
          </a:prstGeom>
        </p:spPr>
        <p:txBody>
          <a:bodyPr lIns="0" tIns="0" rIns="0" bIns="0" rtlCol="0" anchor="t">
            <a:spAutoFit/>
          </a:bodyPr>
          <a:lstStyle/>
          <a:p>
            <a:pPr algn="ctr" rtl="1">
              <a:lnSpc>
                <a:spcPts val="2393"/>
              </a:lnSpc>
            </a:pPr>
            <a:r>
              <a:rPr lang="ar-EG" sz="2216">
                <a:solidFill>
                  <a:srgbClr val="000000"/>
                </a:solidFill>
                <a:latin typeface="Almarai Bold"/>
                <a:ea typeface="Almarai Bold"/>
                <a:cs typeface="Almarai Bold"/>
                <a:sym typeface="Almarai Bold"/>
                <a:rtl/>
              </a:rPr>
              <a:t>التصنيع</a:t>
            </a:r>
          </a:p>
        </p:txBody>
      </p:sp>
      <p:sp>
        <p:nvSpPr>
          <p:cNvPr id="44" name="TextBox 44"/>
          <p:cNvSpPr txBox="1"/>
          <p:nvPr/>
        </p:nvSpPr>
        <p:spPr>
          <a:xfrm>
            <a:off x="13812693" y="6265829"/>
            <a:ext cx="1509528" cy="794245"/>
          </a:xfrm>
          <a:prstGeom prst="rect">
            <a:avLst/>
          </a:prstGeom>
        </p:spPr>
        <p:txBody>
          <a:bodyPr lIns="0" tIns="0" rIns="0" bIns="0" rtlCol="0" anchor="t">
            <a:spAutoFit/>
          </a:bodyPr>
          <a:lstStyle/>
          <a:p>
            <a:pPr algn="ctr" rtl="1">
              <a:lnSpc>
                <a:spcPts val="3080"/>
              </a:lnSpc>
            </a:pPr>
            <a:r>
              <a:rPr lang="ar-EG" sz="2216">
                <a:solidFill>
                  <a:srgbClr val="000000"/>
                </a:solidFill>
                <a:latin typeface="Almarai Bold"/>
                <a:ea typeface="Almarai Bold"/>
                <a:cs typeface="Almarai Bold"/>
                <a:sym typeface="Almarai Bold"/>
                <a:rtl/>
              </a:rPr>
              <a:t>المنتج التجاري</a:t>
            </a:r>
          </a:p>
        </p:txBody>
      </p:sp>
      <p:sp>
        <p:nvSpPr>
          <p:cNvPr id="45" name="TextBox 45"/>
          <p:cNvSpPr txBox="1"/>
          <p:nvPr/>
        </p:nvSpPr>
        <p:spPr>
          <a:xfrm>
            <a:off x="11383896" y="6260526"/>
            <a:ext cx="1509528" cy="795325"/>
          </a:xfrm>
          <a:prstGeom prst="rect">
            <a:avLst/>
          </a:prstGeom>
        </p:spPr>
        <p:txBody>
          <a:bodyPr lIns="0" tIns="0" rIns="0" bIns="0" rtlCol="0" anchor="t">
            <a:spAutoFit/>
          </a:bodyPr>
          <a:lstStyle/>
          <a:p>
            <a:pPr algn="ctr" rtl="1">
              <a:lnSpc>
                <a:spcPts val="3147"/>
              </a:lnSpc>
            </a:pPr>
            <a:r>
              <a:rPr lang="ar-EG" sz="2216">
                <a:solidFill>
                  <a:srgbClr val="000000"/>
                </a:solidFill>
                <a:latin typeface="Almarai Bold"/>
                <a:ea typeface="Almarai Bold"/>
                <a:cs typeface="Almarai Bold"/>
                <a:sym typeface="Almarai Bold"/>
                <a:rtl/>
              </a:rPr>
              <a:t>التسويق والمبيعات</a:t>
            </a:r>
          </a:p>
        </p:txBody>
      </p:sp>
      <p:sp>
        <p:nvSpPr>
          <p:cNvPr id="46" name="TextBox 46"/>
          <p:cNvSpPr txBox="1"/>
          <p:nvPr/>
        </p:nvSpPr>
        <p:spPr>
          <a:xfrm>
            <a:off x="6404569" y="6472098"/>
            <a:ext cx="1509528" cy="318722"/>
          </a:xfrm>
          <a:prstGeom prst="rect">
            <a:avLst/>
          </a:prstGeom>
        </p:spPr>
        <p:txBody>
          <a:bodyPr lIns="0" tIns="0" rIns="0" bIns="0" rtlCol="0" anchor="t">
            <a:spAutoFit/>
          </a:bodyPr>
          <a:lstStyle/>
          <a:p>
            <a:pPr algn="ctr" rtl="1">
              <a:lnSpc>
                <a:spcPts val="2393"/>
              </a:lnSpc>
            </a:pPr>
            <a:r>
              <a:rPr lang="ar-EG" sz="2216">
                <a:solidFill>
                  <a:srgbClr val="000000"/>
                </a:solidFill>
                <a:latin typeface="Almarai Bold"/>
                <a:ea typeface="Almarai Bold"/>
                <a:cs typeface="Almarai Bold"/>
                <a:sym typeface="Almarai Bold"/>
                <a:rtl/>
              </a:rPr>
              <a:t>التطوير</a:t>
            </a:r>
          </a:p>
        </p:txBody>
      </p:sp>
      <p:sp>
        <p:nvSpPr>
          <p:cNvPr id="47" name="TextBox 47"/>
          <p:cNvSpPr txBox="1"/>
          <p:nvPr/>
        </p:nvSpPr>
        <p:spPr>
          <a:xfrm>
            <a:off x="7645221" y="8474710"/>
            <a:ext cx="3883351" cy="421056"/>
          </a:xfrm>
          <a:prstGeom prst="rect">
            <a:avLst/>
          </a:prstGeom>
        </p:spPr>
        <p:txBody>
          <a:bodyPr lIns="0" tIns="0" rIns="0" bIns="0" rtlCol="0" anchor="t">
            <a:spAutoFit/>
          </a:bodyPr>
          <a:lstStyle/>
          <a:p>
            <a:pPr algn="ctr" rtl="1">
              <a:lnSpc>
                <a:spcPts val="3289"/>
              </a:lnSpc>
            </a:pPr>
            <a:r>
              <a:rPr lang="ar-EG" sz="2316">
                <a:solidFill>
                  <a:srgbClr val="000000"/>
                </a:solidFill>
                <a:latin typeface="Almarai Bold"/>
                <a:ea typeface="Almarai Bold"/>
                <a:cs typeface="Almarai Bold"/>
                <a:sym typeface="Almarai Bold"/>
                <a:rtl/>
              </a:rPr>
              <a:t>احتياجات المجتمع والأسواق</a:t>
            </a:r>
          </a:p>
        </p:txBody>
      </p:sp>
      <p:sp>
        <p:nvSpPr>
          <p:cNvPr id="48" name="TextBox 48"/>
          <p:cNvSpPr txBox="1"/>
          <p:nvPr/>
        </p:nvSpPr>
        <p:spPr>
          <a:xfrm>
            <a:off x="7645221" y="4152826"/>
            <a:ext cx="3883351" cy="840156"/>
          </a:xfrm>
          <a:prstGeom prst="rect">
            <a:avLst/>
          </a:prstGeom>
        </p:spPr>
        <p:txBody>
          <a:bodyPr lIns="0" tIns="0" rIns="0" bIns="0" rtlCol="0" anchor="t">
            <a:spAutoFit/>
          </a:bodyPr>
          <a:lstStyle/>
          <a:p>
            <a:pPr algn="ctr" rtl="1">
              <a:lnSpc>
                <a:spcPts val="3289"/>
              </a:lnSpc>
            </a:pPr>
            <a:r>
              <a:rPr lang="ar-EG" sz="2316">
                <a:solidFill>
                  <a:srgbClr val="000000"/>
                </a:solidFill>
                <a:latin typeface="Almarai Bold"/>
                <a:ea typeface="Almarai Bold"/>
                <a:cs typeface="Almarai Bold"/>
                <a:sym typeface="Almarai Bold"/>
                <a:rtl/>
              </a:rPr>
              <a:t>آخر المستجدات بالعلوم والتكنولوجيا</a:t>
            </a:r>
          </a:p>
        </p:txBody>
      </p:sp>
      <p:sp>
        <p:nvSpPr>
          <p:cNvPr id="49" name="TextBox 49"/>
          <p:cNvSpPr txBox="1"/>
          <p:nvPr/>
        </p:nvSpPr>
        <p:spPr>
          <a:xfrm>
            <a:off x="3884507" y="6246266"/>
            <a:ext cx="1509528" cy="798140"/>
          </a:xfrm>
          <a:prstGeom prst="rect">
            <a:avLst/>
          </a:prstGeom>
        </p:spPr>
        <p:txBody>
          <a:bodyPr lIns="0" tIns="0" rIns="0" bIns="0" rtlCol="0" anchor="t">
            <a:spAutoFit/>
          </a:bodyPr>
          <a:lstStyle/>
          <a:p>
            <a:pPr algn="ctr" rtl="1">
              <a:lnSpc>
                <a:spcPts val="3125"/>
              </a:lnSpc>
            </a:pPr>
            <a:r>
              <a:rPr lang="ar-EG" sz="2216">
                <a:solidFill>
                  <a:srgbClr val="000000"/>
                </a:solidFill>
                <a:latin typeface="Almarai Bold"/>
                <a:ea typeface="Almarai Bold"/>
                <a:cs typeface="Almarai Bold"/>
                <a:sym typeface="Almarai Bold"/>
                <a:rtl/>
              </a:rPr>
              <a:t>تكوين الأفكار</a:t>
            </a:r>
          </a:p>
        </p:txBody>
      </p:sp>
      <p:sp>
        <p:nvSpPr>
          <p:cNvPr id="50" name="TextBox 50"/>
          <p:cNvSpPr txBox="1"/>
          <p:nvPr/>
        </p:nvSpPr>
        <p:spPr>
          <a:xfrm>
            <a:off x="3390488" y="8817062"/>
            <a:ext cx="1509528" cy="351395"/>
          </a:xfrm>
          <a:prstGeom prst="rect">
            <a:avLst/>
          </a:prstGeom>
        </p:spPr>
        <p:txBody>
          <a:bodyPr lIns="0" tIns="0" rIns="0" bIns="0" rtlCol="0" anchor="t">
            <a:spAutoFit/>
          </a:bodyPr>
          <a:lstStyle/>
          <a:p>
            <a:pPr algn="ctr" rtl="1">
              <a:lnSpc>
                <a:spcPts val="2802"/>
              </a:lnSpc>
            </a:pPr>
            <a:r>
              <a:rPr lang="ar-EG" sz="2016">
                <a:solidFill>
                  <a:srgbClr val="000000"/>
                </a:solidFill>
                <a:latin typeface="Almarai Bold"/>
                <a:ea typeface="Almarai Bold"/>
                <a:cs typeface="Almarai Bold"/>
                <a:sym typeface="Almarai Bold"/>
                <a:rtl/>
              </a:rPr>
              <a:t>فكرة جديدة</a:t>
            </a:r>
          </a:p>
        </p:txBody>
      </p:sp>
      <p:grpSp>
        <p:nvGrpSpPr>
          <p:cNvPr id="51" name="Group 51"/>
          <p:cNvGrpSpPr/>
          <p:nvPr/>
        </p:nvGrpSpPr>
        <p:grpSpPr>
          <a:xfrm>
            <a:off x="4824919" y="8045874"/>
            <a:ext cx="975770" cy="790238"/>
            <a:chOff x="0" y="0"/>
            <a:chExt cx="256993" cy="208129"/>
          </a:xfrm>
        </p:grpSpPr>
        <p:sp>
          <p:nvSpPr>
            <p:cNvPr id="52" name="Freeform 52"/>
            <p:cNvSpPr/>
            <p:nvPr/>
          </p:nvSpPr>
          <p:spPr>
            <a:xfrm>
              <a:off x="0" y="0"/>
              <a:ext cx="256993" cy="208129"/>
            </a:xfrm>
            <a:custGeom>
              <a:avLst/>
              <a:gdLst/>
              <a:ahLst/>
              <a:cxnLst/>
              <a:rect l="l" t="t" r="r" b="b"/>
              <a:pathLst>
                <a:path w="256993" h="208129">
                  <a:moveTo>
                    <a:pt x="104064" y="0"/>
                  </a:moveTo>
                  <a:lnTo>
                    <a:pt x="152929" y="0"/>
                  </a:lnTo>
                  <a:cubicBezTo>
                    <a:pt x="210402" y="0"/>
                    <a:pt x="256993" y="46591"/>
                    <a:pt x="256993" y="104064"/>
                  </a:cubicBezTo>
                  <a:lnTo>
                    <a:pt x="256993" y="104064"/>
                  </a:lnTo>
                  <a:cubicBezTo>
                    <a:pt x="256993" y="131664"/>
                    <a:pt x="246029" y="158133"/>
                    <a:pt x="226513" y="177649"/>
                  </a:cubicBezTo>
                  <a:cubicBezTo>
                    <a:pt x="206997" y="197165"/>
                    <a:pt x="180528" y="208129"/>
                    <a:pt x="152929" y="208129"/>
                  </a:cubicBezTo>
                  <a:lnTo>
                    <a:pt x="104064" y="208129"/>
                  </a:lnTo>
                  <a:cubicBezTo>
                    <a:pt x="76465" y="208129"/>
                    <a:pt x="49996" y="197165"/>
                    <a:pt x="30480" y="177649"/>
                  </a:cubicBezTo>
                  <a:cubicBezTo>
                    <a:pt x="10964" y="158133"/>
                    <a:pt x="0" y="131664"/>
                    <a:pt x="0" y="104064"/>
                  </a:cubicBezTo>
                  <a:lnTo>
                    <a:pt x="0" y="104064"/>
                  </a:lnTo>
                  <a:cubicBezTo>
                    <a:pt x="0" y="76465"/>
                    <a:pt x="10964" y="49996"/>
                    <a:pt x="30480" y="30480"/>
                  </a:cubicBezTo>
                  <a:cubicBezTo>
                    <a:pt x="49996" y="10964"/>
                    <a:pt x="76465" y="0"/>
                    <a:pt x="104064" y="0"/>
                  </a:cubicBezTo>
                  <a:close/>
                </a:path>
              </a:pathLst>
            </a:custGeom>
            <a:solidFill>
              <a:srgbClr val="E4E5FD"/>
            </a:solidFill>
          </p:spPr>
          <p:txBody>
            <a:bodyPr/>
            <a:lstStyle/>
            <a:p>
              <a:endParaRPr lang="en-US"/>
            </a:p>
          </p:txBody>
        </p:sp>
        <p:sp>
          <p:nvSpPr>
            <p:cNvPr id="53" name="TextBox 53"/>
            <p:cNvSpPr txBox="1"/>
            <p:nvPr/>
          </p:nvSpPr>
          <p:spPr>
            <a:xfrm>
              <a:off x="0" y="-66675"/>
              <a:ext cx="256993" cy="274804"/>
            </a:xfrm>
            <a:prstGeom prst="rect">
              <a:avLst/>
            </a:prstGeom>
          </p:spPr>
          <p:txBody>
            <a:bodyPr lIns="50800" tIns="50800" rIns="50800" bIns="50800" rtlCol="0" anchor="ctr"/>
            <a:lstStyle/>
            <a:p>
              <a:pPr algn="ctr">
                <a:lnSpc>
                  <a:spcPts val="3000"/>
                </a:lnSpc>
              </a:pPr>
              <a:endParaRPr/>
            </a:p>
          </p:txBody>
        </p:sp>
      </p:grpSp>
      <p:sp>
        <p:nvSpPr>
          <p:cNvPr id="54" name="TextBox 54"/>
          <p:cNvSpPr txBox="1"/>
          <p:nvPr/>
        </p:nvSpPr>
        <p:spPr>
          <a:xfrm>
            <a:off x="4570307" y="7952502"/>
            <a:ext cx="1509528" cy="703820"/>
          </a:xfrm>
          <a:prstGeom prst="rect">
            <a:avLst/>
          </a:prstGeom>
        </p:spPr>
        <p:txBody>
          <a:bodyPr lIns="0" tIns="0" rIns="0" bIns="0" rtlCol="0" anchor="t">
            <a:spAutoFit/>
          </a:bodyPr>
          <a:lstStyle/>
          <a:p>
            <a:pPr algn="ctr" rtl="1">
              <a:lnSpc>
                <a:spcPts val="2802"/>
              </a:lnSpc>
            </a:pPr>
            <a:r>
              <a:rPr lang="ar-EG" sz="2016">
                <a:solidFill>
                  <a:srgbClr val="000000"/>
                </a:solidFill>
                <a:latin typeface="Almarai Bold"/>
                <a:ea typeface="Almarai Bold"/>
                <a:cs typeface="Almarai Bold"/>
                <a:sym typeface="Almarai Bold"/>
                <a:rtl/>
              </a:rPr>
              <a:t>سحب السوق</a:t>
            </a:r>
          </a:p>
        </p:txBody>
      </p:sp>
      <p:grpSp>
        <p:nvGrpSpPr>
          <p:cNvPr id="55" name="Group 55"/>
          <p:cNvGrpSpPr/>
          <p:nvPr/>
        </p:nvGrpSpPr>
        <p:grpSpPr>
          <a:xfrm>
            <a:off x="3884507" y="4023120"/>
            <a:ext cx="1173685" cy="928421"/>
            <a:chOff x="0" y="0"/>
            <a:chExt cx="309119" cy="244522"/>
          </a:xfrm>
        </p:grpSpPr>
        <p:sp>
          <p:nvSpPr>
            <p:cNvPr id="56" name="Freeform 56"/>
            <p:cNvSpPr/>
            <p:nvPr/>
          </p:nvSpPr>
          <p:spPr>
            <a:xfrm>
              <a:off x="0" y="0"/>
              <a:ext cx="309119" cy="244522"/>
            </a:xfrm>
            <a:custGeom>
              <a:avLst/>
              <a:gdLst/>
              <a:ahLst/>
              <a:cxnLst/>
              <a:rect l="l" t="t" r="r" b="b"/>
              <a:pathLst>
                <a:path w="309119" h="244522">
                  <a:moveTo>
                    <a:pt x="122261" y="0"/>
                  </a:moveTo>
                  <a:lnTo>
                    <a:pt x="186858" y="0"/>
                  </a:lnTo>
                  <a:cubicBezTo>
                    <a:pt x="254381" y="0"/>
                    <a:pt x="309119" y="54738"/>
                    <a:pt x="309119" y="122261"/>
                  </a:cubicBezTo>
                  <a:lnTo>
                    <a:pt x="309119" y="122261"/>
                  </a:lnTo>
                  <a:cubicBezTo>
                    <a:pt x="309119" y="189784"/>
                    <a:pt x="254381" y="244522"/>
                    <a:pt x="186858" y="244522"/>
                  </a:cubicBezTo>
                  <a:lnTo>
                    <a:pt x="122261" y="244522"/>
                  </a:lnTo>
                  <a:cubicBezTo>
                    <a:pt x="54738" y="244522"/>
                    <a:pt x="0" y="189784"/>
                    <a:pt x="0" y="122261"/>
                  </a:cubicBezTo>
                  <a:lnTo>
                    <a:pt x="0" y="122261"/>
                  </a:lnTo>
                  <a:cubicBezTo>
                    <a:pt x="0" y="54738"/>
                    <a:pt x="54738" y="0"/>
                    <a:pt x="122261" y="0"/>
                  </a:cubicBezTo>
                  <a:close/>
                </a:path>
              </a:pathLst>
            </a:custGeom>
            <a:solidFill>
              <a:srgbClr val="D9E4F7"/>
            </a:solidFill>
          </p:spPr>
          <p:txBody>
            <a:bodyPr/>
            <a:lstStyle/>
            <a:p>
              <a:endParaRPr lang="en-US"/>
            </a:p>
          </p:txBody>
        </p:sp>
        <p:sp>
          <p:nvSpPr>
            <p:cNvPr id="57" name="TextBox 57"/>
            <p:cNvSpPr txBox="1"/>
            <p:nvPr/>
          </p:nvSpPr>
          <p:spPr>
            <a:xfrm>
              <a:off x="0" y="-66675"/>
              <a:ext cx="309119" cy="311197"/>
            </a:xfrm>
            <a:prstGeom prst="rect">
              <a:avLst/>
            </a:prstGeom>
          </p:spPr>
          <p:txBody>
            <a:bodyPr lIns="50800" tIns="50800" rIns="50800" bIns="50800" rtlCol="0" anchor="ctr"/>
            <a:lstStyle/>
            <a:p>
              <a:pPr algn="ctr">
                <a:lnSpc>
                  <a:spcPts val="3000"/>
                </a:lnSpc>
              </a:pPr>
              <a:endParaRPr/>
            </a:p>
          </p:txBody>
        </p:sp>
      </p:grpSp>
      <p:sp>
        <p:nvSpPr>
          <p:cNvPr id="58" name="TextBox 58"/>
          <p:cNvSpPr txBox="1"/>
          <p:nvPr/>
        </p:nvSpPr>
        <p:spPr>
          <a:xfrm>
            <a:off x="3600883" y="3996175"/>
            <a:ext cx="1509528" cy="703820"/>
          </a:xfrm>
          <a:prstGeom prst="rect">
            <a:avLst/>
          </a:prstGeom>
        </p:spPr>
        <p:txBody>
          <a:bodyPr lIns="0" tIns="0" rIns="0" bIns="0" rtlCol="0" anchor="t">
            <a:spAutoFit/>
          </a:bodyPr>
          <a:lstStyle/>
          <a:p>
            <a:pPr algn="ctr" rtl="1">
              <a:lnSpc>
                <a:spcPts val="2802"/>
              </a:lnSpc>
            </a:pPr>
            <a:r>
              <a:rPr lang="ar-EG" sz="2016">
                <a:solidFill>
                  <a:srgbClr val="000000"/>
                </a:solidFill>
                <a:latin typeface="Almarai Bold"/>
                <a:ea typeface="Almarai Bold"/>
                <a:cs typeface="Almarai Bold"/>
                <a:sym typeface="Almarai Bold"/>
                <a:rtl/>
              </a:rPr>
              <a:t>التكنولوجيا الحديثة</a:t>
            </a:r>
          </a:p>
        </p:txBody>
      </p:sp>
      <p:grpSp>
        <p:nvGrpSpPr>
          <p:cNvPr id="59" name="Group 59"/>
          <p:cNvGrpSpPr/>
          <p:nvPr/>
        </p:nvGrpSpPr>
        <p:grpSpPr>
          <a:xfrm>
            <a:off x="13834704" y="4724621"/>
            <a:ext cx="1509301" cy="557598"/>
            <a:chOff x="0" y="0"/>
            <a:chExt cx="397511" cy="146857"/>
          </a:xfrm>
        </p:grpSpPr>
        <p:sp>
          <p:nvSpPr>
            <p:cNvPr id="60" name="Freeform 60"/>
            <p:cNvSpPr/>
            <p:nvPr/>
          </p:nvSpPr>
          <p:spPr>
            <a:xfrm>
              <a:off x="0" y="0"/>
              <a:ext cx="397511" cy="146857"/>
            </a:xfrm>
            <a:custGeom>
              <a:avLst/>
              <a:gdLst/>
              <a:ahLst/>
              <a:cxnLst/>
              <a:rect l="l" t="t" r="r" b="b"/>
              <a:pathLst>
                <a:path w="397511" h="146857">
                  <a:moveTo>
                    <a:pt x="73429" y="0"/>
                  </a:moveTo>
                  <a:lnTo>
                    <a:pt x="324083" y="0"/>
                  </a:lnTo>
                  <a:cubicBezTo>
                    <a:pt x="364636" y="0"/>
                    <a:pt x="397511" y="32875"/>
                    <a:pt x="397511" y="73429"/>
                  </a:cubicBezTo>
                  <a:lnTo>
                    <a:pt x="397511" y="73429"/>
                  </a:lnTo>
                  <a:cubicBezTo>
                    <a:pt x="397511" y="113982"/>
                    <a:pt x="364636" y="146857"/>
                    <a:pt x="324083" y="146857"/>
                  </a:cubicBezTo>
                  <a:lnTo>
                    <a:pt x="73429" y="146857"/>
                  </a:lnTo>
                  <a:cubicBezTo>
                    <a:pt x="32875" y="146857"/>
                    <a:pt x="0" y="113982"/>
                    <a:pt x="0" y="73429"/>
                  </a:cubicBezTo>
                  <a:lnTo>
                    <a:pt x="0" y="73429"/>
                  </a:lnTo>
                  <a:cubicBezTo>
                    <a:pt x="0" y="32875"/>
                    <a:pt x="32875" y="0"/>
                    <a:pt x="73429" y="0"/>
                  </a:cubicBezTo>
                  <a:close/>
                </a:path>
              </a:pathLst>
            </a:custGeom>
            <a:solidFill>
              <a:srgbClr val="E4E5FD"/>
            </a:solidFill>
          </p:spPr>
          <p:txBody>
            <a:bodyPr/>
            <a:lstStyle/>
            <a:p>
              <a:endParaRPr lang="en-US"/>
            </a:p>
          </p:txBody>
        </p:sp>
        <p:sp>
          <p:nvSpPr>
            <p:cNvPr id="61" name="TextBox 61"/>
            <p:cNvSpPr txBox="1"/>
            <p:nvPr/>
          </p:nvSpPr>
          <p:spPr>
            <a:xfrm>
              <a:off x="0" y="-66675"/>
              <a:ext cx="397511" cy="213532"/>
            </a:xfrm>
            <a:prstGeom prst="rect">
              <a:avLst/>
            </a:prstGeom>
          </p:spPr>
          <p:txBody>
            <a:bodyPr lIns="50800" tIns="50800" rIns="50800" bIns="50800" rtlCol="0" anchor="ctr"/>
            <a:lstStyle/>
            <a:p>
              <a:pPr algn="ctr">
                <a:lnSpc>
                  <a:spcPts val="3000"/>
                </a:lnSpc>
              </a:pPr>
              <a:endParaRPr/>
            </a:p>
          </p:txBody>
        </p:sp>
      </p:grpSp>
      <p:sp>
        <p:nvSpPr>
          <p:cNvPr id="62" name="TextBox 62"/>
          <p:cNvSpPr txBox="1"/>
          <p:nvPr/>
        </p:nvSpPr>
        <p:spPr>
          <a:xfrm>
            <a:off x="14111008" y="4724621"/>
            <a:ext cx="1509528" cy="703820"/>
          </a:xfrm>
          <a:prstGeom prst="rect">
            <a:avLst/>
          </a:prstGeom>
        </p:spPr>
        <p:txBody>
          <a:bodyPr lIns="0" tIns="0" rIns="0" bIns="0" rtlCol="0" anchor="t">
            <a:spAutoFit/>
          </a:bodyPr>
          <a:lstStyle/>
          <a:p>
            <a:pPr algn="ctr" rtl="1">
              <a:lnSpc>
                <a:spcPts val="2802"/>
              </a:lnSpc>
            </a:pPr>
            <a:r>
              <a:rPr lang="ar-EG" sz="2016">
                <a:solidFill>
                  <a:srgbClr val="000000"/>
                </a:solidFill>
                <a:latin typeface="Almarai Bold"/>
                <a:ea typeface="Almarai Bold"/>
                <a:cs typeface="Almarai Bold"/>
                <a:sym typeface="Almarai Bold"/>
                <a:rtl/>
              </a:rPr>
              <a:t>دفع التكنولوجيا</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186188" y="2566982"/>
            <a:ext cx="15991824" cy="1328189"/>
            <a:chOff x="0" y="0"/>
            <a:chExt cx="4211838" cy="349811"/>
          </a:xfrm>
        </p:grpSpPr>
        <p:sp>
          <p:nvSpPr>
            <p:cNvPr id="3" name="Freeform 3"/>
            <p:cNvSpPr/>
            <p:nvPr/>
          </p:nvSpPr>
          <p:spPr>
            <a:xfrm>
              <a:off x="0" y="0"/>
              <a:ext cx="4211838" cy="349811"/>
            </a:xfrm>
            <a:custGeom>
              <a:avLst/>
              <a:gdLst/>
              <a:ahLst/>
              <a:cxnLst/>
              <a:rect l="l" t="t" r="r" b="b"/>
              <a:pathLst>
                <a:path w="4211838" h="349811">
                  <a:moveTo>
                    <a:pt x="6294" y="0"/>
                  </a:moveTo>
                  <a:lnTo>
                    <a:pt x="4205545" y="0"/>
                  </a:lnTo>
                  <a:cubicBezTo>
                    <a:pt x="4207214" y="0"/>
                    <a:pt x="4208815" y="663"/>
                    <a:pt x="4209995" y="1843"/>
                  </a:cubicBezTo>
                  <a:cubicBezTo>
                    <a:pt x="4211175" y="3024"/>
                    <a:pt x="4211838" y="4624"/>
                    <a:pt x="4211838" y="6294"/>
                  </a:cubicBezTo>
                  <a:lnTo>
                    <a:pt x="4211838" y="343518"/>
                  </a:lnTo>
                  <a:cubicBezTo>
                    <a:pt x="4211838" y="345187"/>
                    <a:pt x="4211175" y="346787"/>
                    <a:pt x="4209995" y="347968"/>
                  </a:cubicBezTo>
                  <a:cubicBezTo>
                    <a:pt x="4208815" y="349148"/>
                    <a:pt x="4207214" y="349811"/>
                    <a:pt x="4205545" y="349811"/>
                  </a:cubicBezTo>
                  <a:lnTo>
                    <a:pt x="6294" y="349811"/>
                  </a:lnTo>
                  <a:cubicBezTo>
                    <a:pt x="4624" y="349811"/>
                    <a:pt x="3024" y="349148"/>
                    <a:pt x="1843" y="347968"/>
                  </a:cubicBezTo>
                  <a:cubicBezTo>
                    <a:pt x="663" y="346787"/>
                    <a:pt x="0" y="345187"/>
                    <a:pt x="0" y="343518"/>
                  </a:cubicBezTo>
                  <a:lnTo>
                    <a:pt x="0" y="6294"/>
                  </a:lnTo>
                  <a:cubicBezTo>
                    <a:pt x="0" y="4624"/>
                    <a:pt x="663" y="3024"/>
                    <a:pt x="1843" y="1843"/>
                  </a:cubicBezTo>
                  <a:cubicBezTo>
                    <a:pt x="3024" y="663"/>
                    <a:pt x="4624" y="0"/>
                    <a:pt x="6294" y="0"/>
                  </a:cubicBezTo>
                  <a:close/>
                </a:path>
              </a:pathLst>
            </a:custGeom>
            <a:solidFill>
              <a:srgbClr val="E7EAED"/>
            </a:solidFill>
            <a:ln w="19050" cap="sq">
              <a:solidFill>
                <a:srgbClr val="0F9ED5"/>
              </a:solidFill>
              <a:prstDash val="lgDash"/>
              <a:miter/>
            </a:ln>
          </p:spPr>
          <p:txBody>
            <a:bodyPr/>
            <a:lstStyle/>
            <a:p>
              <a:endParaRPr lang="en-US"/>
            </a:p>
          </p:txBody>
        </p:sp>
        <p:sp>
          <p:nvSpPr>
            <p:cNvPr id="4" name="TextBox 4"/>
            <p:cNvSpPr txBox="1"/>
            <p:nvPr/>
          </p:nvSpPr>
          <p:spPr>
            <a:xfrm>
              <a:off x="0" y="-9525"/>
              <a:ext cx="4211838" cy="359336"/>
            </a:xfrm>
            <a:prstGeom prst="rect">
              <a:avLst/>
            </a:prstGeom>
          </p:spPr>
          <p:txBody>
            <a:bodyPr lIns="50800" tIns="50800" rIns="50800" bIns="50800" rtlCol="0" anchor="ctr"/>
            <a:lstStyle/>
            <a:p>
              <a:pPr algn="ctr">
                <a:lnSpc>
                  <a:spcPts val="2160"/>
                </a:lnSpc>
              </a:pPr>
              <a:endParaRPr/>
            </a:p>
          </p:txBody>
        </p:sp>
      </p:grpSp>
      <p:sp>
        <p:nvSpPr>
          <p:cNvPr id="5" name="Freeform 5"/>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2715887" y="4296953"/>
            <a:ext cx="12742167" cy="4057660"/>
          </a:xfrm>
          <a:custGeom>
            <a:avLst/>
            <a:gdLst/>
            <a:ahLst/>
            <a:cxnLst/>
            <a:rect l="l" t="t" r="r" b="b"/>
            <a:pathLst>
              <a:path w="12742167" h="4057660">
                <a:moveTo>
                  <a:pt x="0" y="0"/>
                </a:moveTo>
                <a:lnTo>
                  <a:pt x="12742168" y="0"/>
                </a:lnTo>
                <a:lnTo>
                  <a:pt x="12742168" y="4057660"/>
                </a:lnTo>
                <a:lnTo>
                  <a:pt x="0" y="4057660"/>
                </a:lnTo>
                <a:lnTo>
                  <a:pt x="0" y="0"/>
                </a:lnTo>
                <a:close/>
              </a:path>
            </a:pathLst>
          </a:custGeom>
          <a:blipFill>
            <a:blip r:embed="rId4"/>
            <a:stretch>
              <a:fillRect l="-720" t="-24502" r="-1561" b="-22271"/>
            </a:stretch>
          </a:blipFill>
        </p:spPr>
        <p:txBody>
          <a:bodyPr/>
          <a:lstStyle/>
          <a:p>
            <a:endParaRPr lang="en-US"/>
          </a:p>
        </p:txBody>
      </p:sp>
      <p:grpSp>
        <p:nvGrpSpPr>
          <p:cNvPr id="7" name="Group 7"/>
          <p:cNvGrpSpPr/>
          <p:nvPr/>
        </p:nvGrpSpPr>
        <p:grpSpPr>
          <a:xfrm>
            <a:off x="3018953" y="4489117"/>
            <a:ext cx="2277803" cy="339504"/>
            <a:chOff x="0" y="0"/>
            <a:chExt cx="599915" cy="89417"/>
          </a:xfrm>
        </p:grpSpPr>
        <p:sp>
          <p:nvSpPr>
            <p:cNvPr id="8" name="Freeform 8"/>
            <p:cNvSpPr/>
            <p:nvPr/>
          </p:nvSpPr>
          <p:spPr>
            <a:xfrm>
              <a:off x="0" y="0"/>
              <a:ext cx="599915" cy="89417"/>
            </a:xfrm>
            <a:custGeom>
              <a:avLst/>
              <a:gdLst/>
              <a:ahLst/>
              <a:cxnLst/>
              <a:rect l="l" t="t" r="r" b="b"/>
              <a:pathLst>
                <a:path w="599915" h="89417">
                  <a:moveTo>
                    <a:pt x="0" y="0"/>
                  </a:moveTo>
                  <a:lnTo>
                    <a:pt x="599915" y="0"/>
                  </a:lnTo>
                  <a:lnTo>
                    <a:pt x="599915" y="89417"/>
                  </a:lnTo>
                  <a:lnTo>
                    <a:pt x="0" y="89417"/>
                  </a:lnTo>
                  <a:close/>
                </a:path>
              </a:pathLst>
            </a:custGeom>
            <a:solidFill>
              <a:srgbClr val="A5BDC8"/>
            </a:solidFill>
          </p:spPr>
          <p:txBody>
            <a:bodyPr/>
            <a:lstStyle/>
            <a:p>
              <a:endParaRPr lang="en-US"/>
            </a:p>
          </p:txBody>
        </p:sp>
        <p:sp>
          <p:nvSpPr>
            <p:cNvPr id="9" name="TextBox 9"/>
            <p:cNvSpPr txBox="1"/>
            <p:nvPr/>
          </p:nvSpPr>
          <p:spPr>
            <a:xfrm>
              <a:off x="0" y="-9525"/>
              <a:ext cx="599915" cy="98942"/>
            </a:xfrm>
            <a:prstGeom prst="rect">
              <a:avLst/>
            </a:prstGeom>
          </p:spPr>
          <p:txBody>
            <a:bodyPr lIns="50800" tIns="50800" rIns="50800" bIns="50800" rtlCol="0" anchor="ctr"/>
            <a:lstStyle/>
            <a:p>
              <a:pPr algn="ctr">
                <a:lnSpc>
                  <a:spcPts val="2160"/>
                </a:lnSpc>
              </a:pPr>
              <a:endParaRPr/>
            </a:p>
          </p:txBody>
        </p:sp>
      </p:grpSp>
      <p:sp>
        <p:nvSpPr>
          <p:cNvPr id="10" name="TextBox 10"/>
          <p:cNvSpPr txBox="1"/>
          <p:nvPr/>
        </p:nvSpPr>
        <p:spPr>
          <a:xfrm>
            <a:off x="1013079" y="2680270"/>
            <a:ext cx="15935706" cy="1006475"/>
          </a:xfrm>
          <a:prstGeom prst="rect">
            <a:avLst/>
          </a:prstGeom>
        </p:spPr>
        <p:txBody>
          <a:bodyPr lIns="0" tIns="0" rIns="0" bIns="0" rtlCol="0" anchor="t">
            <a:spAutoFit/>
          </a:bodyPr>
          <a:lstStyle/>
          <a:p>
            <a:pPr marL="0" lvl="0" indent="0" algn="r" rtl="1">
              <a:lnSpc>
                <a:spcPts val="4000"/>
              </a:lnSpc>
              <a:spcBef>
                <a:spcPct val="0"/>
              </a:spcBef>
            </a:pPr>
            <a:r>
              <a:rPr lang="ar-EG" sz="2500" u="none" strike="noStrike">
                <a:solidFill>
                  <a:srgbClr val="000000"/>
                </a:solidFill>
                <a:latin typeface="Almarai Bold"/>
                <a:ea typeface="Almarai Bold"/>
                <a:cs typeface="Almarai Bold"/>
                <a:sym typeface="Almarai Bold"/>
                <a:rtl/>
              </a:rPr>
              <a:t>ينظر هذا النهج إلى عملية الابتكار على أنها أنشطة موازية عبر الوظائف التنظيمية. ويبدأ المراحل بالتفاعل مع السوق إلى آخر مرحلة في التصنيع، مع تفاعل الوظائف الإدارية في شتى مراحل عمليات الابتكار. </a:t>
            </a:r>
          </a:p>
        </p:txBody>
      </p:sp>
      <p:grpSp>
        <p:nvGrpSpPr>
          <p:cNvPr id="11" name="Group 11"/>
          <p:cNvGrpSpPr/>
          <p:nvPr/>
        </p:nvGrpSpPr>
        <p:grpSpPr>
          <a:xfrm>
            <a:off x="3217235" y="5172075"/>
            <a:ext cx="2277803" cy="339504"/>
            <a:chOff x="0" y="0"/>
            <a:chExt cx="599915" cy="89417"/>
          </a:xfrm>
        </p:grpSpPr>
        <p:sp>
          <p:nvSpPr>
            <p:cNvPr id="12" name="Freeform 12"/>
            <p:cNvSpPr/>
            <p:nvPr/>
          </p:nvSpPr>
          <p:spPr>
            <a:xfrm>
              <a:off x="0" y="0"/>
              <a:ext cx="599915" cy="89417"/>
            </a:xfrm>
            <a:custGeom>
              <a:avLst/>
              <a:gdLst/>
              <a:ahLst/>
              <a:cxnLst/>
              <a:rect l="l" t="t" r="r" b="b"/>
              <a:pathLst>
                <a:path w="599915" h="89417">
                  <a:moveTo>
                    <a:pt x="0" y="0"/>
                  </a:moveTo>
                  <a:lnTo>
                    <a:pt x="599915" y="0"/>
                  </a:lnTo>
                  <a:lnTo>
                    <a:pt x="599915" y="89417"/>
                  </a:lnTo>
                  <a:lnTo>
                    <a:pt x="0" y="89417"/>
                  </a:lnTo>
                  <a:close/>
                </a:path>
              </a:pathLst>
            </a:custGeom>
            <a:solidFill>
              <a:srgbClr val="A5BDC8"/>
            </a:solidFill>
          </p:spPr>
          <p:txBody>
            <a:bodyPr/>
            <a:lstStyle/>
            <a:p>
              <a:endParaRPr lang="en-US"/>
            </a:p>
          </p:txBody>
        </p:sp>
        <p:sp>
          <p:nvSpPr>
            <p:cNvPr id="13" name="TextBox 13"/>
            <p:cNvSpPr txBox="1"/>
            <p:nvPr/>
          </p:nvSpPr>
          <p:spPr>
            <a:xfrm>
              <a:off x="0" y="-9525"/>
              <a:ext cx="599915" cy="98942"/>
            </a:xfrm>
            <a:prstGeom prst="rect">
              <a:avLst/>
            </a:prstGeom>
          </p:spPr>
          <p:txBody>
            <a:bodyPr lIns="50800" tIns="50800" rIns="50800" bIns="50800" rtlCol="0" anchor="ctr"/>
            <a:lstStyle/>
            <a:p>
              <a:pPr algn="ctr">
                <a:lnSpc>
                  <a:spcPts val="2160"/>
                </a:lnSpc>
              </a:pPr>
              <a:endParaRPr/>
            </a:p>
          </p:txBody>
        </p:sp>
      </p:grpSp>
      <p:grpSp>
        <p:nvGrpSpPr>
          <p:cNvPr id="14" name="Group 14"/>
          <p:cNvGrpSpPr/>
          <p:nvPr/>
        </p:nvGrpSpPr>
        <p:grpSpPr>
          <a:xfrm>
            <a:off x="3553164" y="5925738"/>
            <a:ext cx="2277803" cy="339504"/>
            <a:chOff x="0" y="0"/>
            <a:chExt cx="599915" cy="89417"/>
          </a:xfrm>
        </p:grpSpPr>
        <p:sp>
          <p:nvSpPr>
            <p:cNvPr id="15" name="Freeform 15"/>
            <p:cNvSpPr/>
            <p:nvPr/>
          </p:nvSpPr>
          <p:spPr>
            <a:xfrm>
              <a:off x="0" y="0"/>
              <a:ext cx="599915" cy="89417"/>
            </a:xfrm>
            <a:custGeom>
              <a:avLst/>
              <a:gdLst/>
              <a:ahLst/>
              <a:cxnLst/>
              <a:rect l="l" t="t" r="r" b="b"/>
              <a:pathLst>
                <a:path w="599915" h="89417">
                  <a:moveTo>
                    <a:pt x="0" y="0"/>
                  </a:moveTo>
                  <a:lnTo>
                    <a:pt x="599915" y="0"/>
                  </a:lnTo>
                  <a:lnTo>
                    <a:pt x="599915" y="89417"/>
                  </a:lnTo>
                  <a:lnTo>
                    <a:pt x="0" y="89417"/>
                  </a:lnTo>
                  <a:close/>
                </a:path>
              </a:pathLst>
            </a:custGeom>
            <a:solidFill>
              <a:srgbClr val="A5BDC8"/>
            </a:solidFill>
          </p:spPr>
          <p:txBody>
            <a:bodyPr/>
            <a:lstStyle/>
            <a:p>
              <a:endParaRPr lang="en-US"/>
            </a:p>
          </p:txBody>
        </p:sp>
        <p:sp>
          <p:nvSpPr>
            <p:cNvPr id="16" name="TextBox 16"/>
            <p:cNvSpPr txBox="1"/>
            <p:nvPr/>
          </p:nvSpPr>
          <p:spPr>
            <a:xfrm>
              <a:off x="0" y="-9525"/>
              <a:ext cx="599915" cy="98942"/>
            </a:xfrm>
            <a:prstGeom prst="rect">
              <a:avLst/>
            </a:prstGeom>
          </p:spPr>
          <p:txBody>
            <a:bodyPr lIns="50800" tIns="50800" rIns="50800" bIns="50800" rtlCol="0" anchor="ctr"/>
            <a:lstStyle/>
            <a:p>
              <a:pPr algn="ctr">
                <a:lnSpc>
                  <a:spcPts val="2160"/>
                </a:lnSpc>
              </a:pPr>
              <a:endParaRPr/>
            </a:p>
          </p:txBody>
        </p:sp>
      </p:grpSp>
      <p:grpSp>
        <p:nvGrpSpPr>
          <p:cNvPr id="17" name="Group 17"/>
          <p:cNvGrpSpPr/>
          <p:nvPr/>
        </p:nvGrpSpPr>
        <p:grpSpPr>
          <a:xfrm>
            <a:off x="3871537" y="6631955"/>
            <a:ext cx="3093675" cy="339504"/>
            <a:chOff x="0" y="0"/>
            <a:chExt cx="814795" cy="89417"/>
          </a:xfrm>
        </p:grpSpPr>
        <p:sp>
          <p:nvSpPr>
            <p:cNvPr id="18" name="Freeform 18"/>
            <p:cNvSpPr/>
            <p:nvPr/>
          </p:nvSpPr>
          <p:spPr>
            <a:xfrm>
              <a:off x="0" y="0"/>
              <a:ext cx="814795" cy="89417"/>
            </a:xfrm>
            <a:custGeom>
              <a:avLst/>
              <a:gdLst/>
              <a:ahLst/>
              <a:cxnLst/>
              <a:rect l="l" t="t" r="r" b="b"/>
              <a:pathLst>
                <a:path w="814795" h="89417">
                  <a:moveTo>
                    <a:pt x="0" y="0"/>
                  </a:moveTo>
                  <a:lnTo>
                    <a:pt x="814795" y="0"/>
                  </a:lnTo>
                  <a:lnTo>
                    <a:pt x="814795" y="89417"/>
                  </a:lnTo>
                  <a:lnTo>
                    <a:pt x="0" y="89417"/>
                  </a:lnTo>
                  <a:close/>
                </a:path>
              </a:pathLst>
            </a:custGeom>
            <a:solidFill>
              <a:srgbClr val="A5BDC8"/>
            </a:solidFill>
          </p:spPr>
          <p:txBody>
            <a:bodyPr/>
            <a:lstStyle/>
            <a:p>
              <a:endParaRPr lang="en-US"/>
            </a:p>
          </p:txBody>
        </p:sp>
        <p:sp>
          <p:nvSpPr>
            <p:cNvPr id="19" name="TextBox 19"/>
            <p:cNvSpPr txBox="1"/>
            <p:nvPr/>
          </p:nvSpPr>
          <p:spPr>
            <a:xfrm>
              <a:off x="0" y="-9525"/>
              <a:ext cx="814795" cy="98942"/>
            </a:xfrm>
            <a:prstGeom prst="rect">
              <a:avLst/>
            </a:prstGeom>
          </p:spPr>
          <p:txBody>
            <a:bodyPr lIns="50800" tIns="50800" rIns="50800" bIns="50800" rtlCol="0" anchor="ctr"/>
            <a:lstStyle/>
            <a:p>
              <a:pPr algn="ctr">
                <a:lnSpc>
                  <a:spcPts val="2160"/>
                </a:lnSpc>
              </a:pPr>
              <a:endParaRPr/>
            </a:p>
          </p:txBody>
        </p:sp>
      </p:grpSp>
      <p:grpSp>
        <p:nvGrpSpPr>
          <p:cNvPr id="20" name="Group 20"/>
          <p:cNvGrpSpPr/>
          <p:nvPr/>
        </p:nvGrpSpPr>
        <p:grpSpPr>
          <a:xfrm>
            <a:off x="3948200" y="7395322"/>
            <a:ext cx="3093675" cy="339504"/>
            <a:chOff x="0" y="0"/>
            <a:chExt cx="814795" cy="89417"/>
          </a:xfrm>
        </p:grpSpPr>
        <p:sp>
          <p:nvSpPr>
            <p:cNvPr id="21" name="Freeform 21"/>
            <p:cNvSpPr/>
            <p:nvPr/>
          </p:nvSpPr>
          <p:spPr>
            <a:xfrm>
              <a:off x="0" y="0"/>
              <a:ext cx="814795" cy="89417"/>
            </a:xfrm>
            <a:custGeom>
              <a:avLst/>
              <a:gdLst/>
              <a:ahLst/>
              <a:cxnLst/>
              <a:rect l="l" t="t" r="r" b="b"/>
              <a:pathLst>
                <a:path w="814795" h="89417">
                  <a:moveTo>
                    <a:pt x="0" y="0"/>
                  </a:moveTo>
                  <a:lnTo>
                    <a:pt x="814795" y="0"/>
                  </a:lnTo>
                  <a:lnTo>
                    <a:pt x="814795" y="89417"/>
                  </a:lnTo>
                  <a:lnTo>
                    <a:pt x="0" y="89417"/>
                  </a:lnTo>
                  <a:close/>
                </a:path>
              </a:pathLst>
            </a:custGeom>
            <a:solidFill>
              <a:srgbClr val="A5BDC8"/>
            </a:solidFill>
          </p:spPr>
          <p:txBody>
            <a:bodyPr/>
            <a:lstStyle/>
            <a:p>
              <a:endParaRPr lang="en-US"/>
            </a:p>
          </p:txBody>
        </p:sp>
        <p:sp>
          <p:nvSpPr>
            <p:cNvPr id="22" name="TextBox 22"/>
            <p:cNvSpPr txBox="1"/>
            <p:nvPr/>
          </p:nvSpPr>
          <p:spPr>
            <a:xfrm>
              <a:off x="0" y="-9525"/>
              <a:ext cx="814795" cy="98942"/>
            </a:xfrm>
            <a:prstGeom prst="rect">
              <a:avLst/>
            </a:prstGeom>
          </p:spPr>
          <p:txBody>
            <a:bodyPr lIns="50800" tIns="50800" rIns="50800" bIns="50800" rtlCol="0" anchor="ctr"/>
            <a:lstStyle/>
            <a:p>
              <a:pPr algn="ctr">
                <a:lnSpc>
                  <a:spcPts val="2160"/>
                </a:lnSpc>
              </a:pPr>
              <a:endParaRPr/>
            </a:p>
          </p:txBody>
        </p:sp>
      </p:grpSp>
      <p:sp>
        <p:nvSpPr>
          <p:cNvPr id="23" name="Freeform 23"/>
          <p:cNvSpPr/>
          <p:nvPr/>
        </p:nvSpPr>
        <p:spPr>
          <a:xfrm>
            <a:off x="16745213" y="2175348"/>
            <a:ext cx="451388" cy="628748"/>
          </a:xfrm>
          <a:custGeom>
            <a:avLst/>
            <a:gdLst/>
            <a:ahLst/>
            <a:cxnLst/>
            <a:rect l="l" t="t" r="r" b="b"/>
            <a:pathLst>
              <a:path w="451388" h="628748">
                <a:moveTo>
                  <a:pt x="0" y="0"/>
                </a:moveTo>
                <a:lnTo>
                  <a:pt x="451388" y="0"/>
                </a:lnTo>
                <a:lnTo>
                  <a:pt x="451388" y="628747"/>
                </a:lnTo>
                <a:lnTo>
                  <a:pt x="0" y="628747"/>
                </a:lnTo>
                <a:lnTo>
                  <a:pt x="0" y="0"/>
                </a:lnTo>
                <a:close/>
              </a:path>
            </a:pathLst>
          </a:custGeom>
          <a:blipFill>
            <a:blip r:embed="rId5"/>
            <a:stretch>
              <a:fillRect/>
            </a:stretch>
          </a:blipFill>
        </p:spPr>
        <p:txBody>
          <a:bodyPr/>
          <a:lstStyle/>
          <a:p>
            <a:endParaRPr lang="en-US"/>
          </a:p>
        </p:txBody>
      </p:sp>
      <p:sp>
        <p:nvSpPr>
          <p:cNvPr id="24" name="Freeform 24"/>
          <p:cNvSpPr/>
          <p:nvPr/>
        </p:nvSpPr>
        <p:spPr>
          <a:xfrm>
            <a:off x="-371139" y="-639937"/>
            <a:ext cx="2197523" cy="2949696"/>
          </a:xfrm>
          <a:custGeom>
            <a:avLst/>
            <a:gdLst/>
            <a:ahLst/>
            <a:cxnLst/>
            <a:rect l="l" t="t" r="r" b="b"/>
            <a:pathLst>
              <a:path w="2197523" h="2949696">
                <a:moveTo>
                  <a:pt x="0" y="0"/>
                </a:moveTo>
                <a:lnTo>
                  <a:pt x="2197523" y="0"/>
                </a:lnTo>
                <a:lnTo>
                  <a:pt x="2197523" y="2949695"/>
                </a:lnTo>
                <a:lnTo>
                  <a:pt x="0" y="2949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5" name="Group 25"/>
          <p:cNvGrpSpPr/>
          <p:nvPr/>
        </p:nvGrpSpPr>
        <p:grpSpPr>
          <a:xfrm>
            <a:off x="2782562" y="5035829"/>
            <a:ext cx="11771629" cy="637233"/>
            <a:chOff x="0" y="0"/>
            <a:chExt cx="3100347" cy="167831"/>
          </a:xfrm>
        </p:grpSpPr>
        <p:sp>
          <p:nvSpPr>
            <p:cNvPr id="26" name="Freeform 26"/>
            <p:cNvSpPr/>
            <p:nvPr/>
          </p:nvSpPr>
          <p:spPr>
            <a:xfrm>
              <a:off x="0" y="0"/>
              <a:ext cx="3100347" cy="167831"/>
            </a:xfrm>
            <a:custGeom>
              <a:avLst/>
              <a:gdLst/>
              <a:ahLst/>
              <a:cxnLst/>
              <a:rect l="l" t="t" r="r" b="b"/>
              <a:pathLst>
                <a:path w="3100347" h="167831">
                  <a:moveTo>
                    <a:pt x="10523" y="0"/>
                  </a:moveTo>
                  <a:lnTo>
                    <a:pt x="3089824" y="0"/>
                  </a:lnTo>
                  <a:cubicBezTo>
                    <a:pt x="3092615" y="0"/>
                    <a:pt x="3095291" y="1109"/>
                    <a:pt x="3097265" y="3082"/>
                  </a:cubicBezTo>
                  <a:cubicBezTo>
                    <a:pt x="3099238" y="5055"/>
                    <a:pt x="3100347" y="7732"/>
                    <a:pt x="3100347" y="10523"/>
                  </a:cubicBezTo>
                  <a:lnTo>
                    <a:pt x="3100347" y="157308"/>
                  </a:lnTo>
                  <a:cubicBezTo>
                    <a:pt x="3100347" y="160099"/>
                    <a:pt x="3099238" y="162776"/>
                    <a:pt x="3097265" y="164749"/>
                  </a:cubicBezTo>
                  <a:cubicBezTo>
                    <a:pt x="3095291" y="166722"/>
                    <a:pt x="3092615" y="167831"/>
                    <a:pt x="3089824" y="167831"/>
                  </a:cubicBezTo>
                  <a:lnTo>
                    <a:pt x="10523" y="167831"/>
                  </a:lnTo>
                  <a:cubicBezTo>
                    <a:pt x="4711" y="167831"/>
                    <a:pt x="0" y="163120"/>
                    <a:pt x="0" y="157308"/>
                  </a:cubicBezTo>
                  <a:lnTo>
                    <a:pt x="0" y="10523"/>
                  </a:lnTo>
                  <a:cubicBezTo>
                    <a:pt x="0" y="7732"/>
                    <a:pt x="1109" y="5055"/>
                    <a:pt x="3082" y="3082"/>
                  </a:cubicBezTo>
                  <a:cubicBezTo>
                    <a:pt x="5055" y="1109"/>
                    <a:pt x="7732" y="0"/>
                    <a:pt x="10523" y="0"/>
                  </a:cubicBezTo>
                  <a:close/>
                </a:path>
              </a:pathLst>
            </a:custGeom>
            <a:solidFill>
              <a:srgbClr val="FFC265"/>
            </a:solidFill>
          </p:spPr>
          <p:txBody>
            <a:bodyPr/>
            <a:lstStyle/>
            <a:p>
              <a:endParaRPr lang="en-US"/>
            </a:p>
          </p:txBody>
        </p:sp>
        <p:sp>
          <p:nvSpPr>
            <p:cNvPr id="27" name="TextBox 27"/>
            <p:cNvSpPr txBox="1"/>
            <p:nvPr/>
          </p:nvSpPr>
          <p:spPr>
            <a:xfrm>
              <a:off x="0" y="-66675"/>
              <a:ext cx="3100347" cy="234506"/>
            </a:xfrm>
            <a:prstGeom prst="rect">
              <a:avLst/>
            </a:prstGeom>
          </p:spPr>
          <p:txBody>
            <a:bodyPr lIns="50800" tIns="50800" rIns="50800" bIns="50800" rtlCol="0" anchor="ctr"/>
            <a:lstStyle/>
            <a:p>
              <a:pPr algn="ctr">
                <a:lnSpc>
                  <a:spcPts val="3000"/>
                </a:lnSpc>
              </a:pPr>
              <a:endParaRPr/>
            </a:p>
          </p:txBody>
        </p:sp>
      </p:grpSp>
      <p:grpSp>
        <p:nvGrpSpPr>
          <p:cNvPr id="28" name="Group 28"/>
          <p:cNvGrpSpPr/>
          <p:nvPr/>
        </p:nvGrpSpPr>
        <p:grpSpPr>
          <a:xfrm>
            <a:off x="3076103" y="5768312"/>
            <a:ext cx="11771629" cy="637233"/>
            <a:chOff x="0" y="0"/>
            <a:chExt cx="3100347" cy="167831"/>
          </a:xfrm>
        </p:grpSpPr>
        <p:sp>
          <p:nvSpPr>
            <p:cNvPr id="29" name="Freeform 29"/>
            <p:cNvSpPr/>
            <p:nvPr/>
          </p:nvSpPr>
          <p:spPr>
            <a:xfrm>
              <a:off x="0" y="0"/>
              <a:ext cx="3100347" cy="167831"/>
            </a:xfrm>
            <a:custGeom>
              <a:avLst/>
              <a:gdLst/>
              <a:ahLst/>
              <a:cxnLst/>
              <a:rect l="l" t="t" r="r" b="b"/>
              <a:pathLst>
                <a:path w="3100347" h="167831">
                  <a:moveTo>
                    <a:pt x="10523" y="0"/>
                  </a:moveTo>
                  <a:lnTo>
                    <a:pt x="3089824" y="0"/>
                  </a:lnTo>
                  <a:cubicBezTo>
                    <a:pt x="3092615" y="0"/>
                    <a:pt x="3095291" y="1109"/>
                    <a:pt x="3097265" y="3082"/>
                  </a:cubicBezTo>
                  <a:cubicBezTo>
                    <a:pt x="3099238" y="5055"/>
                    <a:pt x="3100347" y="7732"/>
                    <a:pt x="3100347" y="10523"/>
                  </a:cubicBezTo>
                  <a:lnTo>
                    <a:pt x="3100347" y="157308"/>
                  </a:lnTo>
                  <a:cubicBezTo>
                    <a:pt x="3100347" y="160099"/>
                    <a:pt x="3099238" y="162776"/>
                    <a:pt x="3097265" y="164749"/>
                  </a:cubicBezTo>
                  <a:cubicBezTo>
                    <a:pt x="3095291" y="166722"/>
                    <a:pt x="3092615" y="167831"/>
                    <a:pt x="3089824" y="167831"/>
                  </a:cubicBezTo>
                  <a:lnTo>
                    <a:pt x="10523" y="167831"/>
                  </a:lnTo>
                  <a:cubicBezTo>
                    <a:pt x="4711" y="167831"/>
                    <a:pt x="0" y="163120"/>
                    <a:pt x="0" y="157308"/>
                  </a:cubicBezTo>
                  <a:lnTo>
                    <a:pt x="0" y="10523"/>
                  </a:lnTo>
                  <a:cubicBezTo>
                    <a:pt x="0" y="7732"/>
                    <a:pt x="1109" y="5055"/>
                    <a:pt x="3082" y="3082"/>
                  </a:cubicBezTo>
                  <a:cubicBezTo>
                    <a:pt x="5055" y="1109"/>
                    <a:pt x="7732" y="0"/>
                    <a:pt x="10523" y="0"/>
                  </a:cubicBezTo>
                  <a:close/>
                </a:path>
              </a:pathLst>
            </a:custGeom>
            <a:solidFill>
              <a:srgbClr val="FFDE59"/>
            </a:solidFill>
          </p:spPr>
          <p:txBody>
            <a:bodyPr/>
            <a:lstStyle/>
            <a:p>
              <a:endParaRPr lang="en-US"/>
            </a:p>
          </p:txBody>
        </p:sp>
        <p:sp>
          <p:nvSpPr>
            <p:cNvPr id="30" name="TextBox 30"/>
            <p:cNvSpPr txBox="1"/>
            <p:nvPr/>
          </p:nvSpPr>
          <p:spPr>
            <a:xfrm>
              <a:off x="0" y="-66675"/>
              <a:ext cx="3100347" cy="234506"/>
            </a:xfrm>
            <a:prstGeom prst="rect">
              <a:avLst/>
            </a:prstGeom>
          </p:spPr>
          <p:txBody>
            <a:bodyPr lIns="50800" tIns="50800" rIns="50800" bIns="50800" rtlCol="0" anchor="ctr"/>
            <a:lstStyle/>
            <a:p>
              <a:pPr algn="ctr">
                <a:lnSpc>
                  <a:spcPts val="3000"/>
                </a:lnSpc>
              </a:pPr>
              <a:endParaRPr/>
            </a:p>
          </p:txBody>
        </p:sp>
      </p:grpSp>
      <p:grpSp>
        <p:nvGrpSpPr>
          <p:cNvPr id="31" name="Group 31"/>
          <p:cNvGrpSpPr/>
          <p:nvPr/>
        </p:nvGrpSpPr>
        <p:grpSpPr>
          <a:xfrm>
            <a:off x="3334386" y="6483090"/>
            <a:ext cx="11771629" cy="637233"/>
            <a:chOff x="0" y="0"/>
            <a:chExt cx="3100347" cy="167831"/>
          </a:xfrm>
        </p:grpSpPr>
        <p:sp>
          <p:nvSpPr>
            <p:cNvPr id="32" name="Freeform 32"/>
            <p:cNvSpPr/>
            <p:nvPr/>
          </p:nvSpPr>
          <p:spPr>
            <a:xfrm>
              <a:off x="0" y="0"/>
              <a:ext cx="3100347" cy="167831"/>
            </a:xfrm>
            <a:custGeom>
              <a:avLst/>
              <a:gdLst/>
              <a:ahLst/>
              <a:cxnLst/>
              <a:rect l="l" t="t" r="r" b="b"/>
              <a:pathLst>
                <a:path w="3100347" h="167831">
                  <a:moveTo>
                    <a:pt x="10523" y="0"/>
                  </a:moveTo>
                  <a:lnTo>
                    <a:pt x="3089824" y="0"/>
                  </a:lnTo>
                  <a:cubicBezTo>
                    <a:pt x="3092615" y="0"/>
                    <a:pt x="3095291" y="1109"/>
                    <a:pt x="3097265" y="3082"/>
                  </a:cubicBezTo>
                  <a:cubicBezTo>
                    <a:pt x="3099238" y="5055"/>
                    <a:pt x="3100347" y="7732"/>
                    <a:pt x="3100347" y="10523"/>
                  </a:cubicBezTo>
                  <a:lnTo>
                    <a:pt x="3100347" y="157308"/>
                  </a:lnTo>
                  <a:cubicBezTo>
                    <a:pt x="3100347" y="160099"/>
                    <a:pt x="3099238" y="162776"/>
                    <a:pt x="3097265" y="164749"/>
                  </a:cubicBezTo>
                  <a:cubicBezTo>
                    <a:pt x="3095291" y="166722"/>
                    <a:pt x="3092615" y="167831"/>
                    <a:pt x="3089824" y="167831"/>
                  </a:cubicBezTo>
                  <a:lnTo>
                    <a:pt x="10523" y="167831"/>
                  </a:lnTo>
                  <a:cubicBezTo>
                    <a:pt x="4711" y="167831"/>
                    <a:pt x="0" y="163120"/>
                    <a:pt x="0" y="157308"/>
                  </a:cubicBezTo>
                  <a:lnTo>
                    <a:pt x="0" y="10523"/>
                  </a:lnTo>
                  <a:cubicBezTo>
                    <a:pt x="0" y="7732"/>
                    <a:pt x="1109" y="5055"/>
                    <a:pt x="3082" y="3082"/>
                  </a:cubicBezTo>
                  <a:cubicBezTo>
                    <a:pt x="5055" y="1109"/>
                    <a:pt x="7732" y="0"/>
                    <a:pt x="10523" y="0"/>
                  </a:cubicBezTo>
                  <a:close/>
                </a:path>
              </a:pathLst>
            </a:custGeom>
            <a:solidFill>
              <a:srgbClr val="FFC265"/>
            </a:solidFill>
          </p:spPr>
          <p:txBody>
            <a:bodyPr/>
            <a:lstStyle/>
            <a:p>
              <a:endParaRPr lang="en-US"/>
            </a:p>
          </p:txBody>
        </p:sp>
        <p:sp>
          <p:nvSpPr>
            <p:cNvPr id="33" name="TextBox 33"/>
            <p:cNvSpPr txBox="1"/>
            <p:nvPr/>
          </p:nvSpPr>
          <p:spPr>
            <a:xfrm>
              <a:off x="0" y="-66675"/>
              <a:ext cx="3100347" cy="234506"/>
            </a:xfrm>
            <a:prstGeom prst="rect">
              <a:avLst/>
            </a:prstGeom>
          </p:spPr>
          <p:txBody>
            <a:bodyPr lIns="50800" tIns="50800" rIns="50800" bIns="50800" rtlCol="0" anchor="ctr"/>
            <a:lstStyle/>
            <a:p>
              <a:pPr algn="ctr">
                <a:lnSpc>
                  <a:spcPts val="3000"/>
                </a:lnSpc>
              </a:pPr>
              <a:endParaRPr/>
            </a:p>
          </p:txBody>
        </p:sp>
      </p:grpSp>
      <p:grpSp>
        <p:nvGrpSpPr>
          <p:cNvPr id="34" name="Group 34"/>
          <p:cNvGrpSpPr/>
          <p:nvPr/>
        </p:nvGrpSpPr>
        <p:grpSpPr>
          <a:xfrm>
            <a:off x="3642208" y="7225709"/>
            <a:ext cx="11771629" cy="637233"/>
            <a:chOff x="0" y="0"/>
            <a:chExt cx="3100347" cy="167831"/>
          </a:xfrm>
        </p:grpSpPr>
        <p:sp>
          <p:nvSpPr>
            <p:cNvPr id="35" name="Freeform 35"/>
            <p:cNvSpPr/>
            <p:nvPr/>
          </p:nvSpPr>
          <p:spPr>
            <a:xfrm>
              <a:off x="0" y="0"/>
              <a:ext cx="3100347" cy="167831"/>
            </a:xfrm>
            <a:custGeom>
              <a:avLst/>
              <a:gdLst/>
              <a:ahLst/>
              <a:cxnLst/>
              <a:rect l="l" t="t" r="r" b="b"/>
              <a:pathLst>
                <a:path w="3100347" h="167831">
                  <a:moveTo>
                    <a:pt x="10523" y="0"/>
                  </a:moveTo>
                  <a:lnTo>
                    <a:pt x="3089824" y="0"/>
                  </a:lnTo>
                  <a:cubicBezTo>
                    <a:pt x="3092615" y="0"/>
                    <a:pt x="3095291" y="1109"/>
                    <a:pt x="3097265" y="3082"/>
                  </a:cubicBezTo>
                  <a:cubicBezTo>
                    <a:pt x="3099238" y="5055"/>
                    <a:pt x="3100347" y="7732"/>
                    <a:pt x="3100347" y="10523"/>
                  </a:cubicBezTo>
                  <a:lnTo>
                    <a:pt x="3100347" y="157308"/>
                  </a:lnTo>
                  <a:cubicBezTo>
                    <a:pt x="3100347" y="160099"/>
                    <a:pt x="3099238" y="162776"/>
                    <a:pt x="3097265" y="164749"/>
                  </a:cubicBezTo>
                  <a:cubicBezTo>
                    <a:pt x="3095291" y="166722"/>
                    <a:pt x="3092615" y="167831"/>
                    <a:pt x="3089824" y="167831"/>
                  </a:cubicBezTo>
                  <a:lnTo>
                    <a:pt x="10523" y="167831"/>
                  </a:lnTo>
                  <a:cubicBezTo>
                    <a:pt x="4711" y="167831"/>
                    <a:pt x="0" y="163120"/>
                    <a:pt x="0" y="157308"/>
                  </a:cubicBezTo>
                  <a:lnTo>
                    <a:pt x="0" y="10523"/>
                  </a:lnTo>
                  <a:cubicBezTo>
                    <a:pt x="0" y="7732"/>
                    <a:pt x="1109" y="5055"/>
                    <a:pt x="3082" y="3082"/>
                  </a:cubicBezTo>
                  <a:cubicBezTo>
                    <a:pt x="5055" y="1109"/>
                    <a:pt x="7732" y="0"/>
                    <a:pt x="10523" y="0"/>
                  </a:cubicBezTo>
                  <a:close/>
                </a:path>
              </a:pathLst>
            </a:custGeom>
            <a:solidFill>
              <a:srgbClr val="FFDE59"/>
            </a:solidFill>
          </p:spPr>
          <p:txBody>
            <a:bodyPr/>
            <a:lstStyle/>
            <a:p>
              <a:endParaRPr lang="en-US"/>
            </a:p>
          </p:txBody>
        </p:sp>
        <p:sp>
          <p:nvSpPr>
            <p:cNvPr id="36" name="TextBox 36"/>
            <p:cNvSpPr txBox="1"/>
            <p:nvPr/>
          </p:nvSpPr>
          <p:spPr>
            <a:xfrm>
              <a:off x="0" y="-66675"/>
              <a:ext cx="3100347" cy="234506"/>
            </a:xfrm>
            <a:prstGeom prst="rect">
              <a:avLst/>
            </a:prstGeom>
          </p:spPr>
          <p:txBody>
            <a:bodyPr lIns="50800" tIns="50800" rIns="50800" bIns="50800" rtlCol="0" anchor="ctr"/>
            <a:lstStyle/>
            <a:p>
              <a:pPr algn="ctr">
                <a:lnSpc>
                  <a:spcPts val="3000"/>
                </a:lnSpc>
              </a:pPr>
              <a:endParaRPr/>
            </a:p>
          </p:txBody>
        </p:sp>
      </p:grpSp>
      <p:sp>
        <p:nvSpPr>
          <p:cNvPr id="37" name="Freeform 37"/>
          <p:cNvSpPr/>
          <p:nvPr/>
        </p:nvSpPr>
        <p:spPr>
          <a:xfrm>
            <a:off x="3076103" y="4102733"/>
            <a:ext cx="78797" cy="4333829"/>
          </a:xfrm>
          <a:custGeom>
            <a:avLst/>
            <a:gdLst/>
            <a:ahLst/>
            <a:cxnLst/>
            <a:rect l="l" t="t" r="r" b="b"/>
            <a:pathLst>
              <a:path w="78797" h="4333829">
                <a:moveTo>
                  <a:pt x="0" y="0"/>
                </a:moveTo>
                <a:lnTo>
                  <a:pt x="78797" y="0"/>
                </a:lnTo>
                <a:lnTo>
                  <a:pt x="78797" y="4333829"/>
                </a:lnTo>
                <a:lnTo>
                  <a:pt x="0" y="43338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38" name="Group 38"/>
          <p:cNvGrpSpPr/>
          <p:nvPr/>
        </p:nvGrpSpPr>
        <p:grpSpPr>
          <a:xfrm>
            <a:off x="2592350" y="4296953"/>
            <a:ext cx="11771629" cy="643626"/>
            <a:chOff x="0" y="0"/>
            <a:chExt cx="3100347" cy="169515"/>
          </a:xfrm>
        </p:grpSpPr>
        <p:sp>
          <p:nvSpPr>
            <p:cNvPr id="39" name="Freeform 39"/>
            <p:cNvSpPr/>
            <p:nvPr/>
          </p:nvSpPr>
          <p:spPr>
            <a:xfrm>
              <a:off x="0" y="0"/>
              <a:ext cx="3100347" cy="169515"/>
            </a:xfrm>
            <a:custGeom>
              <a:avLst/>
              <a:gdLst/>
              <a:ahLst/>
              <a:cxnLst/>
              <a:rect l="l" t="t" r="r" b="b"/>
              <a:pathLst>
                <a:path w="3100347" h="169515">
                  <a:moveTo>
                    <a:pt x="10523" y="0"/>
                  </a:moveTo>
                  <a:lnTo>
                    <a:pt x="3089824" y="0"/>
                  </a:lnTo>
                  <a:cubicBezTo>
                    <a:pt x="3092615" y="0"/>
                    <a:pt x="3095291" y="1109"/>
                    <a:pt x="3097265" y="3082"/>
                  </a:cubicBezTo>
                  <a:cubicBezTo>
                    <a:pt x="3099238" y="5055"/>
                    <a:pt x="3100347" y="7732"/>
                    <a:pt x="3100347" y="10523"/>
                  </a:cubicBezTo>
                  <a:lnTo>
                    <a:pt x="3100347" y="158992"/>
                  </a:lnTo>
                  <a:cubicBezTo>
                    <a:pt x="3100347" y="161783"/>
                    <a:pt x="3099238" y="164459"/>
                    <a:pt x="3097265" y="166433"/>
                  </a:cubicBezTo>
                  <a:cubicBezTo>
                    <a:pt x="3095291" y="168406"/>
                    <a:pt x="3092615" y="169515"/>
                    <a:pt x="3089824" y="169515"/>
                  </a:cubicBezTo>
                  <a:lnTo>
                    <a:pt x="10523" y="169515"/>
                  </a:lnTo>
                  <a:cubicBezTo>
                    <a:pt x="7732" y="169515"/>
                    <a:pt x="5055" y="168406"/>
                    <a:pt x="3082" y="166433"/>
                  </a:cubicBezTo>
                  <a:cubicBezTo>
                    <a:pt x="1109" y="164459"/>
                    <a:pt x="0" y="161783"/>
                    <a:pt x="0" y="158992"/>
                  </a:cubicBezTo>
                  <a:lnTo>
                    <a:pt x="0" y="10523"/>
                  </a:lnTo>
                  <a:cubicBezTo>
                    <a:pt x="0" y="7732"/>
                    <a:pt x="1109" y="5055"/>
                    <a:pt x="3082" y="3082"/>
                  </a:cubicBezTo>
                  <a:cubicBezTo>
                    <a:pt x="5055" y="1109"/>
                    <a:pt x="7732" y="0"/>
                    <a:pt x="10523" y="0"/>
                  </a:cubicBezTo>
                  <a:close/>
                </a:path>
              </a:pathLst>
            </a:custGeom>
            <a:solidFill>
              <a:srgbClr val="FFDE59"/>
            </a:solidFill>
          </p:spPr>
          <p:txBody>
            <a:bodyPr/>
            <a:lstStyle/>
            <a:p>
              <a:endParaRPr lang="en-US"/>
            </a:p>
          </p:txBody>
        </p:sp>
        <p:sp>
          <p:nvSpPr>
            <p:cNvPr id="40" name="TextBox 40"/>
            <p:cNvSpPr txBox="1"/>
            <p:nvPr/>
          </p:nvSpPr>
          <p:spPr>
            <a:xfrm>
              <a:off x="0" y="-66675"/>
              <a:ext cx="3100347" cy="236190"/>
            </a:xfrm>
            <a:prstGeom prst="rect">
              <a:avLst/>
            </a:prstGeom>
          </p:spPr>
          <p:txBody>
            <a:bodyPr lIns="50800" tIns="50800" rIns="50800" bIns="50800" rtlCol="0" anchor="ctr"/>
            <a:lstStyle/>
            <a:p>
              <a:pPr algn="ctr">
                <a:lnSpc>
                  <a:spcPts val="3000"/>
                </a:lnSpc>
              </a:pPr>
              <a:endParaRPr/>
            </a:p>
          </p:txBody>
        </p:sp>
      </p:grpSp>
      <p:sp>
        <p:nvSpPr>
          <p:cNvPr id="41" name="Freeform 41"/>
          <p:cNvSpPr/>
          <p:nvPr/>
        </p:nvSpPr>
        <p:spPr>
          <a:xfrm>
            <a:off x="12777863" y="4255978"/>
            <a:ext cx="75266" cy="4139609"/>
          </a:xfrm>
          <a:custGeom>
            <a:avLst/>
            <a:gdLst/>
            <a:ahLst/>
            <a:cxnLst/>
            <a:rect l="l" t="t" r="r" b="b"/>
            <a:pathLst>
              <a:path w="75266" h="4139609">
                <a:moveTo>
                  <a:pt x="0" y="0"/>
                </a:moveTo>
                <a:lnTo>
                  <a:pt x="75266" y="0"/>
                </a:lnTo>
                <a:lnTo>
                  <a:pt x="75266" y="4139610"/>
                </a:lnTo>
                <a:lnTo>
                  <a:pt x="0" y="41396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42" name="TextBox 42"/>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43" name="TextBox 43"/>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8</a:t>
            </a:r>
          </a:p>
        </p:txBody>
      </p:sp>
      <p:sp>
        <p:nvSpPr>
          <p:cNvPr id="44" name="TextBox 44"/>
          <p:cNvSpPr txBox="1"/>
          <p:nvPr/>
        </p:nvSpPr>
        <p:spPr>
          <a:xfrm>
            <a:off x="9680076" y="955512"/>
            <a:ext cx="6654529" cy="670576"/>
          </a:xfrm>
          <a:prstGeom prst="rect">
            <a:avLst/>
          </a:prstGeom>
        </p:spPr>
        <p:txBody>
          <a:bodyPr lIns="0" tIns="0" rIns="0" bIns="0" rtlCol="0" anchor="t">
            <a:spAutoFit/>
          </a:bodyPr>
          <a:lstStyle/>
          <a:p>
            <a:pPr marL="0" lvl="0" indent="0" algn="just" rtl="1">
              <a:lnSpc>
                <a:spcPts val="5271"/>
              </a:lnSpc>
              <a:spcBef>
                <a:spcPct val="0"/>
              </a:spcBef>
            </a:pPr>
            <a:r>
              <a:rPr lang="en-US" sz="4105" spc="-18">
                <a:solidFill>
                  <a:srgbClr val="156082"/>
                </a:solidFill>
                <a:latin typeface="Almarai Bold"/>
                <a:ea typeface="Almarai Bold"/>
                <a:cs typeface="Almarai Bold"/>
                <a:sym typeface="Almarai Bold"/>
              </a:rPr>
              <a:t>4</a:t>
            </a:r>
            <a:r>
              <a:rPr lang="ar-EG" sz="4105" spc="-18">
                <a:solidFill>
                  <a:srgbClr val="156082"/>
                </a:solidFill>
                <a:latin typeface="Almarai Bold"/>
                <a:ea typeface="Almarai Bold"/>
                <a:cs typeface="Almarai Bold"/>
                <a:sym typeface="Almarai Bold"/>
                <a:rtl/>
              </a:rPr>
              <a:t>.</a:t>
            </a:r>
            <a:r>
              <a:rPr lang="ar-EG" sz="4105" u="none" strike="noStrike" spc="-18">
                <a:solidFill>
                  <a:srgbClr val="156082"/>
                </a:solidFill>
                <a:latin typeface="Almarai Bold"/>
                <a:ea typeface="Almarai Bold"/>
                <a:cs typeface="Almarai Bold"/>
                <a:sym typeface="Almarai Bold"/>
                <a:rtl/>
              </a:rPr>
              <a:t>الجيل الرابع: النهج التفاعلي</a:t>
            </a:r>
          </a:p>
        </p:txBody>
      </p:sp>
      <p:sp>
        <p:nvSpPr>
          <p:cNvPr id="45" name="TextBox 45"/>
          <p:cNvSpPr txBox="1"/>
          <p:nvPr/>
        </p:nvSpPr>
        <p:spPr>
          <a:xfrm>
            <a:off x="11746588" y="8459388"/>
            <a:ext cx="2099715" cy="352425"/>
          </a:xfrm>
          <a:prstGeom prst="rect">
            <a:avLst/>
          </a:prstGeom>
        </p:spPr>
        <p:txBody>
          <a:bodyPr lIns="0" tIns="0" rIns="0" bIns="0" rtlCol="0" anchor="t">
            <a:spAutoFit/>
          </a:bodyPr>
          <a:lstStyle/>
          <a:p>
            <a:pPr algn="ctr" rtl="1">
              <a:lnSpc>
                <a:spcPts val="2699"/>
              </a:lnSpc>
            </a:pPr>
            <a:r>
              <a:rPr lang="ar-EG" sz="2499">
                <a:solidFill>
                  <a:srgbClr val="000000"/>
                </a:solidFill>
                <a:latin typeface="Almarai Bold"/>
                <a:ea typeface="Almarai Bold"/>
                <a:cs typeface="Almarai Bold"/>
                <a:sym typeface="Almarai Bold"/>
                <a:rtl/>
              </a:rPr>
              <a:t>الإطلاق</a:t>
            </a:r>
          </a:p>
        </p:txBody>
      </p:sp>
      <p:sp>
        <p:nvSpPr>
          <p:cNvPr id="46" name="TextBox 46"/>
          <p:cNvSpPr txBox="1"/>
          <p:nvPr/>
        </p:nvSpPr>
        <p:spPr>
          <a:xfrm>
            <a:off x="5225950" y="8459388"/>
            <a:ext cx="6504429" cy="352425"/>
          </a:xfrm>
          <a:prstGeom prst="rect">
            <a:avLst/>
          </a:prstGeom>
        </p:spPr>
        <p:txBody>
          <a:bodyPr lIns="0" tIns="0" rIns="0" bIns="0" rtlCol="0" anchor="t">
            <a:spAutoFit/>
          </a:bodyPr>
          <a:lstStyle/>
          <a:p>
            <a:pPr algn="ctr" rtl="1">
              <a:lnSpc>
                <a:spcPts val="2699"/>
              </a:lnSpc>
            </a:pPr>
            <a:r>
              <a:rPr lang="ar-EG" sz="2499">
                <a:solidFill>
                  <a:srgbClr val="000000"/>
                </a:solidFill>
                <a:latin typeface="Almarai Bold"/>
                <a:ea typeface="Almarai Bold"/>
                <a:cs typeface="Almarai Bold"/>
                <a:sym typeface="Almarai Bold"/>
                <a:rtl/>
              </a:rPr>
              <a:t>الانضمام   إلى  اجتماعات  المجموعة</a:t>
            </a:r>
          </a:p>
        </p:txBody>
      </p:sp>
      <p:sp>
        <p:nvSpPr>
          <p:cNvPr id="47" name="TextBox 47"/>
          <p:cNvSpPr txBox="1"/>
          <p:nvPr/>
        </p:nvSpPr>
        <p:spPr>
          <a:xfrm>
            <a:off x="2522356" y="4445279"/>
            <a:ext cx="2099715" cy="352425"/>
          </a:xfrm>
          <a:prstGeom prst="rect">
            <a:avLst/>
          </a:prstGeom>
        </p:spPr>
        <p:txBody>
          <a:bodyPr lIns="0" tIns="0" rIns="0" bIns="0" rtlCol="0" anchor="t">
            <a:spAutoFit/>
          </a:bodyPr>
          <a:lstStyle/>
          <a:p>
            <a:pPr algn="ctr" rtl="1">
              <a:lnSpc>
                <a:spcPts val="2699"/>
              </a:lnSpc>
            </a:pPr>
            <a:r>
              <a:rPr lang="ar-EG" sz="2499">
                <a:solidFill>
                  <a:srgbClr val="000000"/>
                </a:solidFill>
                <a:latin typeface="Almarai Bold"/>
                <a:ea typeface="Almarai Bold"/>
                <a:cs typeface="Almarai Bold"/>
                <a:sym typeface="Almarai Bold"/>
                <a:rtl/>
              </a:rPr>
              <a:t>التسويق</a:t>
            </a:r>
          </a:p>
        </p:txBody>
      </p:sp>
      <p:sp>
        <p:nvSpPr>
          <p:cNvPr id="48" name="TextBox 48"/>
          <p:cNvSpPr txBox="1"/>
          <p:nvPr/>
        </p:nvSpPr>
        <p:spPr>
          <a:xfrm>
            <a:off x="3293435" y="5159154"/>
            <a:ext cx="2099715" cy="352425"/>
          </a:xfrm>
          <a:prstGeom prst="rect">
            <a:avLst/>
          </a:prstGeom>
        </p:spPr>
        <p:txBody>
          <a:bodyPr lIns="0" tIns="0" rIns="0" bIns="0" rtlCol="0" anchor="t">
            <a:spAutoFit/>
          </a:bodyPr>
          <a:lstStyle/>
          <a:p>
            <a:pPr algn="ctr" rtl="1">
              <a:lnSpc>
                <a:spcPts val="2699"/>
              </a:lnSpc>
            </a:pPr>
            <a:r>
              <a:rPr lang="ar-EG" sz="2499">
                <a:solidFill>
                  <a:srgbClr val="000000"/>
                </a:solidFill>
                <a:latin typeface="Almarai Bold"/>
                <a:ea typeface="Almarai Bold"/>
                <a:cs typeface="Almarai Bold"/>
                <a:sym typeface="Almarai Bold"/>
                <a:rtl/>
              </a:rPr>
              <a:t>البحث والتطوير</a:t>
            </a:r>
          </a:p>
        </p:txBody>
      </p:sp>
      <p:sp>
        <p:nvSpPr>
          <p:cNvPr id="49" name="TextBox 49"/>
          <p:cNvSpPr txBox="1"/>
          <p:nvPr/>
        </p:nvSpPr>
        <p:spPr>
          <a:xfrm>
            <a:off x="3572214" y="5889005"/>
            <a:ext cx="2099715" cy="352425"/>
          </a:xfrm>
          <a:prstGeom prst="rect">
            <a:avLst/>
          </a:prstGeom>
        </p:spPr>
        <p:txBody>
          <a:bodyPr lIns="0" tIns="0" rIns="0" bIns="0" rtlCol="0" anchor="t">
            <a:spAutoFit/>
          </a:bodyPr>
          <a:lstStyle/>
          <a:p>
            <a:pPr algn="ctr" rtl="1">
              <a:lnSpc>
                <a:spcPts val="2699"/>
              </a:lnSpc>
            </a:pPr>
            <a:r>
              <a:rPr lang="ar-EG" sz="2499">
                <a:solidFill>
                  <a:srgbClr val="000000"/>
                </a:solidFill>
                <a:latin typeface="Almarai Bold"/>
                <a:ea typeface="Almarai Bold"/>
                <a:cs typeface="Almarai Bold"/>
                <a:sym typeface="Almarai Bold"/>
                <a:rtl/>
              </a:rPr>
              <a:t>تطوير المنتج</a:t>
            </a:r>
          </a:p>
        </p:txBody>
      </p:sp>
      <p:sp>
        <p:nvSpPr>
          <p:cNvPr id="50" name="TextBox 50"/>
          <p:cNvSpPr txBox="1"/>
          <p:nvPr/>
        </p:nvSpPr>
        <p:spPr>
          <a:xfrm>
            <a:off x="3890587" y="6619034"/>
            <a:ext cx="3866179" cy="352425"/>
          </a:xfrm>
          <a:prstGeom prst="rect">
            <a:avLst/>
          </a:prstGeom>
        </p:spPr>
        <p:txBody>
          <a:bodyPr lIns="0" tIns="0" rIns="0" bIns="0" rtlCol="0" anchor="t">
            <a:spAutoFit/>
          </a:bodyPr>
          <a:lstStyle/>
          <a:p>
            <a:pPr algn="ctr" rtl="1">
              <a:lnSpc>
                <a:spcPts val="2699"/>
              </a:lnSpc>
            </a:pPr>
            <a:r>
              <a:rPr lang="ar-EG" sz="2499">
                <a:solidFill>
                  <a:srgbClr val="000000"/>
                </a:solidFill>
                <a:latin typeface="Almarai Bold"/>
                <a:ea typeface="Almarai Bold"/>
                <a:cs typeface="Almarai Bold"/>
                <a:sym typeface="Almarai Bold"/>
                <a:rtl/>
              </a:rPr>
              <a:t>تصنيع أجزاء المنتج (المورد)</a:t>
            </a:r>
          </a:p>
        </p:txBody>
      </p:sp>
      <p:sp>
        <p:nvSpPr>
          <p:cNvPr id="51" name="TextBox 51"/>
          <p:cNvSpPr txBox="1"/>
          <p:nvPr/>
        </p:nvSpPr>
        <p:spPr>
          <a:xfrm>
            <a:off x="4030575" y="7382401"/>
            <a:ext cx="2099715" cy="352425"/>
          </a:xfrm>
          <a:prstGeom prst="rect">
            <a:avLst/>
          </a:prstGeom>
        </p:spPr>
        <p:txBody>
          <a:bodyPr lIns="0" tIns="0" rIns="0" bIns="0" rtlCol="0" anchor="t">
            <a:spAutoFit/>
          </a:bodyPr>
          <a:lstStyle/>
          <a:p>
            <a:pPr algn="ctr" rtl="1">
              <a:lnSpc>
                <a:spcPts val="2699"/>
              </a:lnSpc>
            </a:pPr>
            <a:r>
              <a:rPr lang="ar-EG" sz="2499">
                <a:solidFill>
                  <a:srgbClr val="000000"/>
                </a:solidFill>
                <a:latin typeface="Almarai Bold"/>
                <a:ea typeface="Almarai Bold"/>
                <a:cs typeface="Almarai Bold"/>
                <a:sym typeface="Almarai Bold"/>
                <a:rtl/>
              </a:rPr>
              <a:t>التصنيع</a:t>
            </a:r>
          </a:p>
        </p:txBody>
      </p:sp>
      <p:sp>
        <p:nvSpPr>
          <p:cNvPr id="52" name="TextBox 52"/>
          <p:cNvSpPr txBox="1"/>
          <p:nvPr/>
        </p:nvSpPr>
        <p:spPr>
          <a:xfrm>
            <a:off x="2167378" y="8459388"/>
            <a:ext cx="2099715" cy="352425"/>
          </a:xfrm>
          <a:prstGeom prst="rect">
            <a:avLst/>
          </a:prstGeom>
        </p:spPr>
        <p:txBody>
          <a:bodyPr lIns="0" tIns="0" rIns="0" bIns="0" rtlCol="0" anchor="t">
            <a:spAutoFit/>
          </a:bodyPr>
          <a:lstStyle/>
          <a:p>
            <a:pPr algn="ctr" rtl="1">
              <a:lnSpc>
                <a:spcPts val="2699"/>
              </a:lnSpc>
            </a:pPr>
            <a:r>
              <a:rPr lang="ar-EG" sz="2499">
                <a:solidFill>
                  <a:srgbClr val="000000"/>
                </a:solidFill>
                <a:latin typeface="Almarai Bold"/>
                <a:ea typeface="Almarai Bold"/>
                <a:cs typeface="Almarai Bold"/>
                <a:sym typeface="Almarai Bold"/>
                <a:rtl/>
              </a:rPr>
              <a:t>التسويق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1008160" y="2337571"/>
            <a:ext cx="6169852" cy="4882314"/>
            <a:chOff x="0" y="0"/>
            <a:chExt cx="1624982" cy="1285877"/>
          </a:xfrm>
        </p:grpSpPr>
        <p:sp>
          <p:nvSpPr>
            <p:cNvPr id="4" name="Freeform 4"/>
            <p:cNvSpPr/>
            <p:nvPr/>
          </p:nvSpPr>
          <p:spPr>
            <a:xfrm>
              <a:off x="0" y="0"/>
              <a:ext cx="1624982" cy="1285877"/>
            </a:xfrm>
            <a:custGeom>
              <a:avLst/>
              <a:gdLst/>
              <a:ahLst/>
              <a:cxnLst/>
              <a:rect l="l" t="t" r="r" b="b"/>
              <a:pathLst>
                <a:path w="1624982" h="1285877">
                  <a:moveTo>
                    <a:pt x="16312" y="0"/>
                  </a:moveTo>
                  <a:lnTo>
                    <a:pt x="1608669" y="0"/>
                  </a:lnTo>
                  <a:cubicBezTo>
                    <a:pt x="1617678" y="0"/>
                    <a:pt x="1624982" y="7303"/>
                    <a:pt x="1624982" y="16312"/>
                  </a:cubicBezTo>
                  <a:lnTo>
                    <a:pt x="1624982" y="1269565"/>
                  </a:lnTo>
                  <a:cubicBezTo>
                    <a:pt x="1624982" y="1278574"/>
                    <a:pt x="1617678" y="1285877"/>
                    <a:pt x="1608669" y="1285877"/>
                  </a:cubicBezTo>
                  <a:lnTo>
                    <a:pt x="16312" y="1285877"/>
                  </a:lnTo>
                  <a:cubicBezTo>
                    <a:pt x="7303" y="1285877"/>
                    <a:pt x="0" y="1278574"/>
                    <a:pt x="0" y="1269565"/>
                  </a:cubicBezTo>
                  <a:lnTo>
                    <a:pt x="0" y="16312"/>
                  </a:lnTo>
                  <a:cubicBezTo>
                    <a:pt x="0" y="7303"/>
                    <a:pt x="7303" y="0"/>
                    <a:pt x="16312" y="0"/>
                  </a:cubicBezTo>
                  <a:close/>
                </a:path>
              </a:pathLst>
            </a:custGeom>
            <a:solidFill>
              <a:srgbClr val="E7EAED"/>
            </a:solidFill>
            <a:ln w="19050" cap="sq">
              <a:solidFill>
                <a:srgbClr val="0F9ED5"/>
              </a:solidFill>
              <a:prstDash val="lgDash"/>
              <a:miter/>
            </a:ln>
          </p:spPr>
          <p:txBody>
            <a:bodyPr/>
            <a:lstStyle/>
            <a:p>
              <a:endParaRPr lang="en-US"/>
            </a:p>
          </p:txBody>
        </p:sp>
        <p:sp>
          <p:nvSpPr>
            <p:cNvPr id="5" name="TextBox 5"/>
            <p:cNvSpPr txBox="1"/>
            <p:nvPr/>
          </p:nvSpPr>
          <p:spPr>
            <a:xfrm>
              <a:off x="0" y="-9525"/>
              <a:ext cx="1624982" cy="1295402"/>
            </a:xfrm>
            <a:prstGeom prst="rect">
              <a:avLst/>
            </a:prstGeom>
          </p:spPr>
          <p:txBody>
            <a:bodyPr lIns="50800" tIns="50800" rIns="50800" bIns="50800" rtlCol="0" anchor="ctr"/>
            <a:lstStyle/>
            <a:p>
              <a:pPr algn="ctr">
                <a:lnSpc>
                  <a:spcPts val="2160"/>
                </a:lnSpc>
              </a:pPr>
              <a:endParaRPr/>
            </a:p>
          </p:txBody>
        </p:sp>
      </p:grpSp>
      <p:sp>
        <p:nvSpPr>
          <p:cNvPr id="6" name="Freeform 6"/>
          <p:cNvSpPr/>
          <p:nvPr/>
        </p:nvSpPr>
        <p:spPr>
          <a:xfrm>
            <a:off x="647551" y="1317521"/>
            <a:ext cx="9231202" cy="8169598"/>
          </a:xfrm>
          <a:custGeom>
            <a:avLst/>
            <a:gdLst/>
            <a:ahLst/>
            <a:cxnLst/>
            <a:rect l="l" t="t" r="r" b="b"/>
            <a:pathLst>
              <a:path w="9231202" h="8169598">
                <a:moveTo>
                  <a:pt x="0" y="0"/>
                </a:moveTo>
                <a:lnTo>
                  <a:pt x="9231202" y="0"/>
                </a:lnTo>
                <a:lnTo>
                  <a:pt x="9231202" y="8169598"/>
                </a:lnTo>
                <a:lnTo>
                  <a:pt x="0" y="8169598"/>
                </a:lnTo>
                <a:lnTo>
                  <a:pt x="0" y="0"/>
                </a:lnTo>
                <a:close/>
              </a:path>
            </a:pathLst>
          </a:custGeom>
          <a:blipFill>
            <a:blip r:embed="rId4"/>
            <a:stretch>
              <a:fillRect b="-3531"/>
            </a:stretch>
          </a:blipFill>
        </p:spPr>
        <p:txBody>
          <a:bodyPr/>
          <a:lstStyle/>
          <a:p>
            <a:endParaRPr lang="en-US"/>
          </a:p>
        </p:txBody>
      </p:sp>
      <p:grpSp>
        <p:nvGrpSpPr>
          <p:cNvPr id="7" name="Group 7"/>
          <p:cNvGrpSpPr/>
          <p:nvPr/>
        </p:nvGrpSpPr>
        <p:grpSpPr>
          <a:xfrm>
            <a:off x="2204763" y="1824641"/>
            <a:ext cx="6008211" cy="7405084"/>
            <a:chOff x="0" y="0"/>
            <a:chExt cx="1582410" cy="1950310"/>
          </a:xfrm>
        </p:grpSpPr>
        <p:sp>
          <p:nvSpPr>
            <p:cNvPr id="8" name="Freeform 8"/>
            <p:cNvSpPr/>
            <p:nvPr/>
          </p:nvSpPr>
          <p:spPr>
            <a:xfrm>
              <a:off x="0" y="0"/>
              <a:ext cx="1582410" cy="1950310"/>
            </a:xfrm>
            <a:custGeom>
              <a:avLst/>
              <a:gdLst/>
              <a:ahLst/>
              <a:cxnLst/>
              <a:rect l="l" t="t" r="r" b="b"/>
              <a:pathLst>
                <a:path w="1582410" h="1950310">
                  <a:moveTo>
                    <a:pt x="7731" y="0"/>
                  </a:moveTo>
                  <a:lnTo>
                    <a:pt x="1574678" y="0"/>
                  </a:lnTo>
                  <a:cubicBezTo>
                    <a:pt x="1578948" y="0"/>
                    <a:pt x="1582410" y="3461"/>
                    <a:pt x="1582410" y="7731"/>
                  </a:cubicBezTo>
                  <a:lnTo>
                    <a:pt x="1582410" y="1942579"/>
                  </a:lnTo>
                  <a:cubicBezTo>
                    <a:pt x="1582410" y="1946849"/>
                    <a:pt x="1578948" y="1950310"/>
                    <a:pt x="1574678" y="1950310"/>
                  </a:cubicBezTo>
                  <a:lnTo>
                    <a:pt x="7731" y="1950310"/>
                  </a:lnTo>
                  <a:cubicBezTo>
                    <a:pt x="3461" y="1950310"/>
                    <a:pt x="0" y="1946849"/>
                    <a:pt x="0" y="1942579"/>
                  </a:cubicBezTo>
                  <a:lnTo>
                    <a:pt x="0" y="7731"/>
                  </a:lnTo>
                  <a:cubicBezTo>
                    <a:pt x="0" y="3461"/>
                    <a:pt x="3461" y="0"/>
                    <a:pt x="7731" y="0"/>
                  </a:cubicBezTo>
                  <a:close/>
                </a:path>
              </a:pathLst>
            </a:custGeom>
            <a:solidFill>
              <a:srgbClr val="F1F1F1"/>
            </a:solidFill>
            <a:ln w="19050" cap="sq">
              <a:solidFill>
                <a:srgbClr val="00D0D9"/>
              </a:solidFill>
              <a:prstDash val="lgDash"/>
              <a:miter/>
            </a:ln>
          </p:spPr>
          <p:txBody>
            <a:bodyPr/>
            <a:lstStyle/>
            <a:p>
              <a:endParaRPr lang="en-US"/>
            </a:p>
          </p:txBody>
        </p:sp>
        <p:sp>
          <p:nvSpPr>
            <p:cNvPr id="9" name="TextBox 9"/>
            <p:cNvSpPr txBox="1"/>
            <p:nvPr/>
          </p:nvSpPr>
          <p:spPr>
            <a:xfrm>
              <a:off x="0" y="-66675"/>
              <a:ext cx="1582410" cy="2016985"/>
            </a:xfrm>
            <a:prstGeom prst="rect">
              <a:avLst/>
            </a:prstGeom>
          </p:spPr>
          <p:txBody>
            <a:bodyPr lIns="50800" tIns="50800" rIns="50800" bIns="50800" rtlCol="0" anchor="ctr"/>
            <a:lstStyle/>
            <a:p>
              <a:pPr algn="ctr">
                <a:lnSpc>
                  <a:spcPts val="3000"/>
                </a:lnSpc>
              </a:pPr>
              <a:endParaRPr/>
            </a:p>
          </p:txBody>
        </p:sp>
      </p:grpSp>
      <p:grpSp>
        <p:nvGrpSpPr>
          <p:cNvPr id="10" name="Group 10"/>
          <p:cNvGrpSpPr/>
          <p:nvPr/>
        </p:nvGrpSpPr>
        <p:grpSpPr>
          <a:xfrm>
            <a:off x="3249408" y="6929420"/>
            <a:ext cx="3918923" cy="580930"/>
            <a:chOff x="0" y="0"/>
            <a:chExt cx="1032144" cy="153002"/>
          </a:xfrm>
        </p:grpSpPr>
        <p:sp>
          <p:nvSpPr>
            <p:cNvPr id="11" name="Freeform 11"/>
            <p:cNvSpPr/>
            <p:nvPr/>
          </p:nvSpPr>
          <p:spPr>
            <a:xfrm>
              <a:off x="0" y="0"/>
              <a:ext cx="1032144" cy="153002"/>
            </a:xfrm>
            <a:custGeom>
              <a:avLst/>
              <a:gdLst/>
              <a:ahLst/>
              <a:cxnLst/>
              <a:rect l="l" t="t" r="r" b="b"/>
              <a:pathLst>
                <a:path w="1032144" h="153002">
                  <a:moveTo>
                    <a:pt x="69143" y="0"/>
                  </a:moveTo>
                  <a:lnTo>
                    <a:pt x="963001" y="0"/>
                  </a:lnTo>
                  <a:cubicBezTo>
                    <a:pt x="981339" y="0"/>
                    <a:pt x="998926" y="7285"/>
                    <a:pt x="1011893" y="20252"/>
                  </a:cubicBezTo>
                  <a:cubicBezTo>
                    <a:pt x="1024860" y="33218"/>
                    <a:pt x="1032144" y="50805"/>
                    <a:pt x="1032144" y="69143"/>
                  </a:cubicBezTo>
                  <a:lnTo>
                    <a:pt x="1032144" y="83859"/>
                  </a:lnTo>
                  <a:cubicBezTo>
                    <a:pt x="1032144" y="122046"/>
                    <a:pt x="1001188" y="153002"/>
                    <a:pt x="963001" y="153002"/>
                  </a:cubicBezTo>
                  <a:lnTo>
                    <a:pt x="69143" y="153002"/>
                  </a:lnTo>
                  <a:cubicBezTo>
                    <a:pt x="50805" y="153002"/>
                    <a:pt x="33218" y="145717"/>
                    <a:pt x="20252" y="132751"/>
                  </a:cubicBezTo>
                  <a:cubicBezTo>
                    <a:pt x="7285" y="119784"/>
                    <a:pt x="0" y="102197"/>
                    <a:pt x="0" y="83859"/>
                  </a:cubicBezTo>
                  <a:lnTo>
                    <a:pt x="0" y="69143"/>
                  </a:lnTo>
                  <a:cubicBezTo>
                    <a:pt x="0" y="50805"/>
                    <a:pt x="7285" y="33218"/>
                    <a:pt x="20252" y="20252"/>
                  </a:cubicBezTo>
                  <a:cubicBezTo>
                    <a:pt x="33218" y="7285"/>
                    <a:pt x="50805" y="0"/>
                    <a:pt x="69143" y="0"/>
                  </a:cubicBezTo>
                  <a:close/>
                </a:path>
              </a:pathLst>
            </a:custGeom>
            <a:solidFill>
              <a:srgbClr val="D8E4F7"/>
            </a:solidFill>
          </p:spPr>
          <p:txBody>
            <a:bodyPr/>
            <a:lstStyle/>
            <a:p>
              <a:endParaRPr lang="en-US"/>
            </a:p>
          </p:txBody>
        </p:sp>
        <p:sp>
          <p:nvSpPr>
            <p:cNvPr id="12" name="TextBox 12"/>
            <p:cNvSpPr txBox="1"/>
            <p:nvPr/>
          </p:nvSpPr>
          <p:spPr>
            <a:xfrm>
              <a:off x="0" y="-9525"/>
              <a:ext cx="1032144" cy="162527"/>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3408292" y="3888661"/>
            <a:ext cx="3557550" cy="580930"/>
            <a:chOff x="0" y="0"/>
            <a:chExt cx="936968" cy="153002"/>
          </a:xfrm>
        </p:grpSpPr>
        <p:sp>
          <p:nvSpPr>
            <p:cNvPr id="14" name="Freeform 14"/>
            <p:cNvSpPr/>
            <p:nvPr/>
          </p:nvSpPr>
          <p:spPr>
            <a:xfrm>
              <a:off x="0" y="0"/>
              <a:ext cx="936968" cy="153002"/>
            </a:xfrm>
            <a:custGeom>
              <a:avLst/>
              <a:gdLst/>
              <a:ahLst/>
              <a:cxnLst/>
              <a:rect l="l" t="t" r="r" b="b"/>
              <a:pathLst>
                <a:path w="936968" h="153002">
                  <a:moveTo>
                    <a:pt x="76501" y="0"/>
                  </a:moveTo>
                  <a:lnTo>
                    <a:pt x="860467" y="0"/>
                  </a:lnTo>
                  <a:cubicBezTo>
                    <a:pt x="880756" y="0"/>
                    <a:pt x="900215" y="8060"/>
                    <a:pt x="914561" y="22407"/>
                  </a:cubicBezTo>
                  <a:cubicBezTo>
                    <a:pt x="928908" y="36753"/>
                    <a:pt x="936968" y="56212"/>
                    <a:pt x="936968" y="76501"/>
                  </a:cubicBezTo>
                  <a:lnTo>
                    <a:pt x="936968" y="76501"/>
                  </a:lnTo>
                  <a:cubicBezTo>
                    <a:pt x="936968" y="118751"/>
                    <a:pt x="902717" y="153002"/>
                    <a:pt x="860467" y="153002"/>
                  </a:cubicBezTo>
                  <a:lnTo>
                    <a:pt x="76501" y="153002"/>
                  </a:lnTo>
                  <a:cubicBezTo>
                    <a:pt x="56212" y="153002"/>
                    <a:pt x="36753" y="144942"/>
                    <a:pt x="22407" y="130596"/>
                  </a:cubicBezTo>
                  <a:cubicBezTo>
                    <a:pt x="8060" y="116249"/>
                    <a:pt x="0" y="96790"/>
                    <a:pt x="0" y="76501"/>
                  </a:cubicBezTo>
                  <a:lnTo>
                    <a:pt x="0" y="76501"/>
                  </a:lnTo>
                  <a:cubicBezTo>
                    <a:pt x="0" y="56212"/>
                    <a:pt x="8060" y="36753"/>
                    <a:pt x="22407" y="22407"/>
                  </a:cubicBezTo>
                  <a:cubicBezTo>
                    <a:pt x="36753" y="8060"/>
                    <a:pt x="56212" y="0"/>
                    <a:pt x="76501" y="0"/>
                  </a:cubicBezTo>
                  <a:close/>
                </a:path>
              </a:pathLst>
            </a:custGeom>
            <a:solidFill>
              <a:srgbClr val="D8E4F7"/>
            </a:solidFill>
          </p:spPr>
          <p:txBody>
            <a:bodyPr/>
            <a:lstStyle/>
            <a:p>
              <a:endParaRPr lang="en-US"/>
            </a:p>
          </p:txBody>
        </p:sp>
        <p:sp>
          <p:nvSpPr>
            <p:cNvPr id="15" name="TextBox 15"/>
            <p:cNvSpPr txBox="1"/>
            <p:nvPr/>
          </p:nvSpPr>
          <p:spPr>
            <a:xfrm>
              <a:off x="0" y="-9525"/>
              <a:ext cx="936968" cy="162527"/>
            </a:xfrm>
            <a:prstGeom prst="rect">
              <a:avLst/>
            </a:prstGeom>
          </p:spPr>
          <p:txBody>
            <a:bodyPr lIns="50800" tIns="50800" rIns="50800" bIns="50800" rtlCol="0" anchor="ctr"/>
            <a:lstStyle/>
            <a:p>
              <a:pPr algn="ctr">
                <a:lnSpc>
                  <a:spcPts val="2160"/>
                </a:lnSpc>
              </a:pPr>
              <a:endParaRPr/>
            </a:p>
          </p:txBody>
        </p:sp>
      </p:grpSp>
      <p:grpSp>
        <p:nvGrpSpPr>
          <p:cNvPr id="16" name="Group 16"/>
          <p:cNvGrpSpPr/>
          <p:nvPr/>
        </p:nvGrpSpPr>
        <p:grpSpPr>
          <a:xfrm>
            <a:off x="5660217" y="2079211"/>
            <a:ext cx="2452313" cy="977287"/>
            <a:chOff x="0" y="0"/>
            <a:chExt cx="645877" cy="257392"/>
          </a:xfrm>
        </p:grpSpPr>
        <p:sp>
          <p:nvSpPr>
            <p:cNvPr id="17" name="Freeform 17"/>
            <p:cNvSpPr/>
            <p:nvPr/>
          </p:nvSpPr>
          <p:spPr>
            <a:xfrm>
              <a:off x="0" y="0"/>
              <a:ext cx="645877" cy="257392"/>
            </a:xfrm>
            <a:custGeom>
              <a:avLst/>
              <a:gdLst/>
              <a:ahLst/>
              <a:cxnLst/>
              <a:rect l="l" t="t" r="r" b="b"/>
              <a:pathLst>
                <a:path w="645877" h="257392">
                  <a:moveTo>
                    <a:pt x="94710" y="0"/>
                  </a:moveTo>
                  <a:lnTo>
                    <a:pt x="551167" y="0"/>
                  </a:lnTo>
                  <a:cubicBezTo>
                    <a:pt x="576286" y="0"/>
                    <a:pt x="600375" y="9978"/>
                    <a:pt x="618137" y="27740"/>
                  </a:cubicBezTo>
                  <a:cubicBezTo>
                    <a:pt x="635898" y="45501"/>
                    <a:pt x="645877" y="69591"/>
                    <a:pt x="645877" y="94710"/>
                  </a:cubicBezTo>
                  <a:lnTo>
                    <a:pt x="645877" y="162683"/>
                  </a:lnTo>
                  <a:cubicBezTo>
                    <a:pt x="645877" y="214989"/>
                    <a:pt x="603474" y="257392"/>
                    <a:pt x="551167" y="257392"/>
                  </a:cubicBezTo>
                  <a:lnTo>
                    <a:pt x="94710" y="257392"/>
                  </a:lnTo>
                  <a:cubicBezTo>
                    <a:pt x="69591" y="257392"/>
                    <a:pt x="45501" y="247414"/>
                    <a:pt x="27740" y="229653"/>
                  </a:cubicBezTo>
                  <a:cubicBezTo>
                    <a:pt x="9978" y="211891"/>
                    <a:pt x="0" y="187801"/>
                    <a:pt x="0" y="162683"/>
                  </a:cubicBezTo>
                  <a:lnTo>
                    <a:pt x="0" y="94710"/>
                  </a:lnTo>
                  <a:cubicBezTo>
                    <a:pt x="0" y="69591"/>
                    <a:pt x="9978" y="45501"/>
                    <a:pt x="27740" y="27740"/>
                  </a:cubicBezTo>
                  <a:cubicBezTo>
                    <a:pt x="45501" y="9978"/>
                    <a:pt x="69591" y="0"/>
                    <a:pt x="94710" y="0"/>
                  </a:cubicBezTo>
                  <a:close/>
                </a:path>
              </a:pathLst>
            </a:custGeom>
            <a:solidFill>
              <a:srgbClr val="FFDE59"/>
            </a:solidFill>
          </p:spPr>
          <p:txBody>
            <a:bodyPr/>
            <a:lstStyle/>
            <a:p>
              <a:endParaRPr lang="en-US"/>
            </a:p>
          </p:txBody>
        </p:sp>
        <p:sp>
          <p:nvSpPr>
            <p:cNvPr id="18" name="TextBox 18"/>
            <p:cNvSpPr txBox="1"/>
            <p:nvPr/>
          </p:nvSpPr>
          <p:spPr>
            <a:xfrm>
              <a:off x="0" y="-9525"/>
              <a:ext cx="645877" cy="266917"/>
            </a:xfrm>
            <a:prstGeom prst="rect">
              <a:avLst/>
            </a:prstGeom>
          </p:spPr>
          <p:txBody>
            <a:bodyPr lIns="50800" tIns="50800" rIns="50800" bIns="50800" rtlCol="0" anchor="ctr"/>
            <a:lstStyle/>
            <a:p>
              <a:pPr algn="ctr">
                <a:lnSpc>
                  <a:spcPts val="2160"/>
                </a:lnSpc>
              </a:pPr>
              <a:endParaRPr/>
            </a:p>
          </p:txBody>
        </p:sp>
      </p:grpSp>
      <p:sp>
        <p:nvSpPr>
          <p:cNvPr id="19" name="Freeform 19"/>
          <p:cNvSpPr/>
          <p:nvPr/>
        </p:nvSpPr>
        <p:spPr>
          <a:xfrm>
            <a:off x="4365783" y="4822016"/>
            <a:ext cx="1783557" cy="1790271"/>
          </a:xfrm>
          <a:custGeom>
            <a:avLst/>
            <a:gdLst/>
            <a:ahLst/>
            <a:cxnLst/>
            <a:rect l="l" t="t" r="r" b="b"/>
            <a:pathLst>
              <a:path w="1783557" h="1790271">
                <a:moveTo>
                  <a:pt x="0" y="0"/>
                </a:moveTo>
                <a:lnTo>
                  <a:pt x="1783557" y="0"/>
                </a:lnTo>
                <a:lnTo>
                  <a:pt x="1783557" y="1790271"/>
                </a:lnTo>
                <a:lnTo>
                  <a:pt x="0" y="17902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TextBox 20"/>
          <p:cNvSpPr txBox="1"/>
          <p:nvPr/>
        </p:nvSpPr>
        <p:spPr>
          <a:xfrm>
            <a:off x="11248941" y="2438957"/>
            <a:ext cx="5700471" cy="4606925"/>
          </a:xfrm>
          <a:prstGeom prst="rect">
            <a:avLst/>
          </a:prstGeom>
        </p:spPr>
        <p:txBody>
          <a:bodyPr lIns="0" tIns="0" rIns="0" bIns="0" rtlCol="0" anchor="t">
            <a:spAutoFit/>
          </a:bodyPr>
          <a:lstStyle/>
          <a:p>
            <a:pPr marL="0" lvl="0" indent="0" algn="just" rtl="1">
              <a:lnSpc>
                <a:spcPts val="4000"/>
              </a:lnSpc>
              <a:spcBef>
                <a:spcPct val="0"/>
              </a:spcBef>
            </a:pPr>
            <a:r>
              <a:rPr lang="ar-EG" sz="2500" u="none" strike="noStrike">
                <a:solidFill>
                  <a:srgbClr val="000000"/>
                </a:solidFill>
                <a:latin typeface="Almarai Bold"/>
                <a:ea typeface="Almarai Bold"/>
                <a:cs typeface="Almarai Bold"/>
                <a:sym typeface="Almarai Bold"/>
                <a:rtl/>
              </a:rPr>
              <a:t>ظهرت نماذج الجيل الخامس أو النماذج الشبكية في التسعينيات الميلادية وذلك محاولة لتوضيح مدى تعقيد عملية الابتكار. وتتمثل الخصائص الرئيسية للنموذج الشبكي في تأثير البيئة الخارجية والاتصال الفعال بالبيئة الخارجية. حيث يحدث الابتكار داخل شبكة من أصحاب المصلحة الداخليين والخارجيين؛ مما يجعل من الضروري إقامة روابط بين جميع الجهات الفاعلة. </a:t>
            </a:r>
          </a:p>
        </p:txBody>
      </p:sp>
      <p:sp>
        <p:nvSpPr>
          <p:cNvPr id="21" name="TextBox 21"/>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22" name="TextBox 22"/>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9</a:t>
            </a:r>
          </a:p>
        </p:txBody>
      </p:sp>
      <p:grpSp>
        <p:nvGrpSpPr>
          <p:cNvPr id="23" name="Group 23"/>
          <p:cNvGrpSpPr/>
          <p:nvPr/>
        </p:nvGrpSpPr>
        <p:grpSpPr>
          <a:xfrm>
            <a:off x="2250757" y="2079211"/>
            <a:ext cx="2483566" cy="977287"/>
            <a:chOff x="0" y="0"/>
            <a:chExt cx="654108" cy="257392"/>
          </a:xfrm>
        </p:grpSpPr>
        <p:sp>
          <p:nvSpPr>
            <p:cNvPr id="24" name="Freeform 24"/>
            <p:cNvSpPr/>
            <p:nvPr/>
          </p:nvSpPr>
          <p:spPr>
            <a:xfrm>
              <a:off x="0" y="0"/>
              <a:ext cx="654108" cy="257392"/>
            </a:xfrm>
            <a:custGeom>
              <a:avLst/>
              <a:gdLst/>
              <a:ahLst/>
              <a:cxnLst/>
              <a:rect l="l" t="t" r="r" b="b"/>
              <a:pathLst>
                <a:path w="654108" h="257392">
                  <a:moveTo>
                    <a:pt x="102870" y="0"/>
                  </a:moveTo>
                  <a:lnTo>
                    <a:pt x="551238" y="0"/>
                  </a:lnTo>
                  <a:cubicBezTo>
                    <a:pt x="608052" y="0"/>
                    <a:pt x="654108" y="46056"/>
                    <a:pt x="654108" y="102870"/>
                  </a:cubicBezTo>
                  <a:lnTo>
                    <a:pt x="654108" y="154523"/>
                  </a:lnTo>
                  <a:cubicBezTo>
                    <a:pt x="654108" y="211336"/>
                    <a:pt x="608052" y="257392"/>
                    <a:pt x="551238" y="257392"/>
                  </a:cubicBezTo>
                  <a:lnTo>
                    <a:pt x="102870" y="257392"/>
                  </a:lnTo>
                  <a:cubicBezTo>
                    <a:pt x="46056" y="257392"/>
                    <a:pt x="0" y="211336"/>
                    <a:pt x="0" y="154523"/>
                  </a:cubicBezTo>
                  <a:lnTo>
                    <a:pt x="0" y="102870"/>
                  </a:lnTo>
                  <a:cubicBezTo>
                    <a:pt x="0" y="46056"/>
                    <a:pt x="46056" y="0"/>
                    <a:pt x="102870" y="0"/>
                  </a:cubicBezTo>
                  <a:close/>
                </a:path>
              </a:pathLst>
            </a:custGeom>
            <a:solidFill>
              <a:srgbClr val="FFDE59"/>
            </a:solidFill>
          </p:spPr>
          <p:txBody>
            <a:bodyPr/>
            <a:lstStyle/>
            <a:p>
              <a:endParaRPr lang="en-US"/>
            </a:p>
          </p:txBody>
        </p:sp>
        <p:sp>
          <p:nvSpPr>
            <p:cNvPr id="25" name="TextBox 25"/>
            <p:cNvSpPr txBox="1"/>
            <p:nvPr/>
          </p:nvSpPr>
          <p:spPr>
            <a:xfrm>
              <a:off x="0" y="-9525"/>
              <a:ext cx="654108" cy="266917"/>
            </a:xfrm>
            <a:prstGeom prst="rect">
              <a:avLst/>
            </a:prstGeom>
          </p:spPr>
          <p:txBody>
            <a:bodyPr lIns="50800" tIns="50800" rIns="50800" bIns="50800" rtlCol="0" anchor="ctr"/>
            <a:lstStyle/>
            <a:p>
              <a:pPr algn="ctr">
                <a:lnSpc>
                  <a:spcPts val="2160"/>
                </a:lnSpc>
              </a:pPr>
              <a:endParaRPr/>
            </a:p>
          </p:txBody>
        </p:sp>
      </p:grpSp>
      <p:grpSp>
        <p:nvGrpSpPr>
          <p:cNvPr id="26" name="Group 26"/>
          <p:cNvGrpSpPr/>
          <p:nvPr/>
        </p:nvGrpSpPr>
        <p:grpSpPr>
          <a:xfrm>
            <a:off x="2287336" y="8032925"/>
            <a:ext cx="2410406" cy="932613"/>
            <a:chOff x="0" y="0"/>
            <a:chExt cx="634840" cy="245627"/>
          </a:xfrm>
        </p:grpSpPr>
        <p:sp>
          <p:nvSpPr>
            <p:cNvPr id="27" name="Freeform 27"/>
            <p:cNvSpPr/>
            <p:nvPr/>
          </p:nvSpPr>
          <p:spPr>
            <a:xfrm>
              <a:off x="0" y="0"/>
              <a:ext cx="634840" cy="245627"/>
            </a:xfrm>
            <a:custGeom>
              <a:avLst/>
              <a:gdLst/>
              <a:ahLst/>
              <a:cxnLst/>
              <a:rect l="l" t="t" r="r" b="b"/>
              <a:pathLst>
                <a:path w="634840" h="245627">
                  <a:moveTo>
                    <a:pt x="109204" y="0"/>
                  </a:moveTo>
                  <a:lnTo>
                    <a:pt x="525636" y="0"/>
                  </a:lnTo>
                  <a:cubicBezTo>
                    <a:pt x="585947" y="0"/>
                    <a:pt x="634840" y="48892"/>
                    <a:pt x="634840" y="109204"/>
                  </a:cubicBezTo>
                  <a:lnTo>
                    <a:pt x="634840" y="136423"/>
                  </a:lnTo>
                  <a:cubicBezTo>
                    <a:pt x="634840" y="165385"/>
                    <a:pt x="623334" y="193162"/>
                    <a:pt x="602855" y="213641"/>
                  </a:cubicBezTo>
                  <a:cubicBezTo>
                    <a:pt x="582375" y="234121"/>
                    <a:pt x="554598" y="245627"/>
                    <a:pt x="525636" y="245627"/>
                  </a:cubicBezTo>
                  <a:lnTo>
                    <a:pt x="109204" y="245627"/>
                  </a:lnTo>
                  <a:cubicBezTo>
                    <a:pt x="80241" y="245627"/>
                    <a:pt x="52465" y="234121"/>
                    <a:pt x="31985" y="213641"/>
                  </a:cubicBezTo>
                  <a:cubicBezTo>
                    <a:pt x="11505" y="193162"/>
                    <a:pt x="0" y="165385"/>
                    <a:pt x="0" y="136423"/>
                  </a:cubicBezTo>
                  <a:lnTo>
                    <a:pt x="0" y="109204"/>
                  </a:lnTo>
                  <a:cubicBezTo>
                    <a:pt x="0" y="48892"/>
                    <a:pt x="48892" y="0"/>
                    <a:pt x="109204" y="0"/>
                  </a:cubicBezTo>
                  <a:close/>
                </a:path>
              </a:pathLst>
            </a:custGeom>
            <a:solidFill>
              <a:srgbClr val="FFDE59"/>
            </a:solidFill>
          </p:spPr>
          <p:txBody>
            <a:bodyPr/>
            <a:lstStyle/>
            <a:p>
              <a:endParaRPr lang="en-US"/>
            </a:p>
          </p:txBody>
        </p:sp>
        <p:sp>
          <p:nvSpPr>
            <p:cNvPr id="28" name="TextBox 28"/>
            <p:cNvSpPr txBox="1"/>
            <p:nvPr/>
          </p:nvSpPr>
          <p:spPr>
            <a:xfrm>
              <a:off x="0" y="-9525"/>
              <a:ext cx="634840" cy="255152"/>
            </a:xfrm>
            <a:prstGeom prst="rect">
              <a:avLst/>
            </a:prstGeom>
          </p:spPr>
          <p:txBody>
            <a:bodyPr lIns="50800" tIns="50800" rIns="50800" bIns="50800" rtlCol="0" anchor="ctr"/>
            <a:lstStyle/>
            <a:p>
              <a:pPr algn="ctr">
                <a:lnSpc>
                  <a:spcPts val="2160"/>
                </a:lnSpc>
              </a:pPr>
              <a:endParaRPr/>
            </a:p>
          </p:txBody>
        </p:sp>
      </p:grpSp>
      <p:grpSp>
        <p:nvGrpSpPr>
          <p:cNvPr id="29" name="Group 29"/>
          <p:cNvGrpSpPr/>
          <p:nvPr/>
        </p:nvGrpSpPr>
        <p:grpSpPr>
          <a:xfrm>
            <a:off x="5640696" y="8032925"/>
            <a:ext cx="2491355" cy="932613"/>
            <a:chOff x="0" y="0"/>
            <a:chExt cx="656159" cy="245627"/>
          </a:xfrm>
        </p:grpSpPr>
        <p:sp>
          <p:nvSpPr>
            <p:cNvPr id="30" name="Freeform 30"/>
            <p:cNvSpPr/>
            <p:nvPr/>
          </p:nvSpPr>
          <p:spPr>
            <a:xfrm>
              <a:off x="0" y="0"/>
              <a:ext cx="656159" cy="245627"/>
            </a:xfrm>
            <a:custGeom>
              <a:avLst/>
              <a:gdLst/>
              <a:ahLst/>
              <a:cxnLst/>
              <a:rect l="l" t="t" r="r" b="b"/>
              <a:pathLst>
                <a:path w="656159" h="245627">
                  <a:moveTo>
                    <a:pt x="114978" y="0"/>
                  </a:moveTo>
                  <a:lnTo>
                    <a:pt x="541181" y="0"/>
                  </a:lnTo>
                  <a:cubicBezTo>
                    <a:pt x="604682" y="0"/>
                    <a:pt x="656159" y="51477"/>
                    <a:pt x="656159" y="114978"/>
                  </a:cubicBezTo>
                  <a:lnTo>
                    <a:pt x="656159" y="130648"/>
                  </a:lnTo>
                  <a:cubicBezTo>
                    <a:pt x="656159" y="194149"/>
                    <a:pt x="604682" y="245627"/>
                    <a:pt x="541181" y="245627"/>
                  </a:cubicBezTo>
                  <a:lnTo>
                    <a:pt x="114978" y="245627"/>
                  </a:lnTo>
                  <a:cubicBezTo>
                    <a:pt x="51477" y="245627"/>
                    <a:pt x="0" y="194149"/>
                    <a:pt x="0" y="130648"/>
                  </a:cubicBezTo>
                  <a:lnTo>
                    <a:pt x="0" y="114978"/>
                  </a:lnTo>
                  <a:cubicBezTo>
                    <a:pt x="0" y="51477"/>
                    <a:pt x="51477" y="0"/>
                    <a:pt x="114978" y="0"/>
                  </a:cubicBezTo>
                  <a:close/>
                </a:path>
              </a:pathLst>
            </a:custGeom>
            <a:solidFill>
              <a:srgbClr val="FFDE59"/>
            </a:solidFill>
          </p:spPr>
          <p:txBody>
            <a:bodyPr/>
            <a:lstStyle/>
            <a:p>
              <a:endParaRPr lang="en-US"/>
            </a:p>
          </p:txBody>
        </p:sp>
        <p:sp>
          <p:nvSpPr>
            <p:cNvPr id="31" name="TextBox 31"/>
            <p:cNvSpPr txBox="1"/>
            <p:nvPr/>
          </p:nvSpPr>
          <p:spPr>
            <a:xfrm>
              <a:off x="0" y="-9525"/>
              <a:ext cx="656159" cy="255152"/>
            </a:xfrm>
            <a:prstGeom prst="rect">
              <a:avLst/>
            </a:prstGeom>
          </p:spPr>
          <p:txBody>
            <a:bodyPr lIns="50800" tIns="50800" rIns="50800" bIns="50800" rtlCol="0" anchor="ctr"/>
            <a:lstStyle/>
            <a:p>
              <a:pPr algn="ctr">
                <a:lnSpc>
                  <a:spcPts val="2160"/>
                </a:lnSpc>
              </a:pPr>
              <a:endParaRPr/>
            </a:p>
          </p:txBody>
        </p:sp>
      </p:grpSp>
      <p:grpSp>
        <p:nvGrpSpPr>
          <p:cNvPr id="32" name="Group 32"/>
          <p:cNvGrpSpPr/>
          <p:nvPr/>
        </p:nvGrpSpPr>
        <p:grpSpPr>
          <a:xfrm>
            <a:off x="2947119" y="1150608"/>
            <a:ext cx="5022695" cy="580930"/>
            <a:chOff x="0" y="0"/>
            <a:chExt cx="1322850" cy="153002"/>
          </a:xfrm>
        </p:grpSpPr>
        <p:sp>
          <p:nvSpPr>
            <p:cNvPr id="33" name="Freeform 33"/>
            <p:cNvSpPr/>
            <p:nvPr/>
          </p:nvSpPr>
          <p:spPr>
            <a:xfrm>
              <a:off x="0" y="0"/>
              <a:ext cx="1322850" cy="153002"/>
            </a:xfrm>
            <a:custGeom>
              <a:avLst/>
              <a:gdLst/>
              <a:ahLst/>
              <a:cxnLst/>
              <a:rect l="l" t="t" r="r" b="b"/>
              <a:pathLst>
                <a:path w="1322850" h="153002">
                  <a:moveTo>
                    <a:pt x="0" y="0"/>
                  </a:moveTo>
                  <a:lnTo>
                    <a:pt x="1322850" y="0"/>
                  </a:lnTo>
                  <a:lnTo>
                    <a:pt x="1322850" y="153002"/>
                  </a:lnTo>
                  <a:lnTo>
                    <a:pt x="0" y="153002"/>
                  </a:lnTo>
                  <a:close/>
                </a:path>
              </a:pathLst>
            </a:custGeom>
            <a:solidFill>
              <a:srgbClr val="D8E4F7"/>
            </a:solidFill>
          </p:spPr>
          <p:txBody>
            <a:bodyPr/>
            <a:lstStyle/>
            <a:p>
              <a:endParaRPr lang="en-US"/>
            </a:p>
          </p:txBody>
        </p:sp>
        <p:sp>
          <p:nvSpPr>
            <p:cNvPr id="34" name="TextBox 34"/>
            <p:cNvSpPr txBox="1"/>
            <p:nvPr/>
          </p:nvSpPr>
          <p:spPr>
            <a:xfrm>
              <a:off x="0" y="-9525"/>
              <a:ext cx="1322850" cy="162527"/>
            </a:xfrm>
            <a:prstGeom prst="rect">
              <a:avLst/>
            </a:prstGeom>
          </p:spPr>
          <p:txBody>
            <a:bodyPr lIns="50800" tIns="50800" rIns="50800" bIns="50800" rtlCol="0" anchor="ctr"/>
            <a:lstStyle/>
            <a:p>
              <a:pPr algn="ctr">
                <a:lnSpc>
                  <a:spcPts val="2160"/>
                </a:lnSpc>
              </a:pPr>
              <a:endParaRPr/>
            </a:p>
          </p:txBody>
        </p:sp>
      </p:grpSp>
      <p:sp>
        <p:nvSpPr>
          <p:cNvPr id="35" name="Freeform 35"/>
          <p:cNvSpPr/>
          <p:nvPr/>
        </p:nvSpPr>
        <p:spPr>
          <a:xfrm>
            <a:off x="16865062" y="2079211"/>
            <a:ext cx="451388" cy="628748"/>
          </a:xfrm>
          <a:custGeom>
            <a:avLst/>
            <a:gdLst/>
            <a:ahLst/>
            <a:cxnLst/>
            <a:rect l="l" t="t" r="r" b="b"/>
            <a:pathLst>
              <a:path w="451388" h="628748">
                <a:moveTo>
                  <a:pt x="0" y="0"/>
                </a:moveTo>
                <a:lnTo>
                  <a:pt x="451388" y="0"/>
                </a:lnTo>
                <a:lnTo>
                  <a:pt x="451388" y="628748"/>
                </a:lnTo>
                <a:lnTo>
                  <a:pt x="0" y="628748"/>
                </a:lnTo>
                <a:lnTo>
                  <a:pt x="0" y="0"/>
                </a:lnTo>
                <a:close/>
              </a:path>
            </a:pathLst>
          </a:custGeom>
          <a:blipFill>
            <a:blip r:embed="rId7"/>
            <a:stretch>
              <a:fillRect/>
            </a:stretch>
          </a:blipFill>
        </p:spPr>
        <p:txBody>
          <a:bodyPr/>
          <a:lstStyle/>
          <a:p>
            <a:endParaRPr lang="en-US"/>
          </a:p>
        </p:txBody>
      </p:sp>
      <p:sp>
        <p:nvSpPr>
          <p:cNvPr id="36" name="Freeform 36"/>
          <p:cNvSpPr/>
          <p:nvPr/>
        </p:nvSpPr>
        <p:spPr>
          <a:xfrm>
            <a:off x="-371139" y="-639937"/>
            <a:ext cx="1654605" cy="2220947"/>
          </a:xfrm>
          <a:custGeom>
            <a:avLst/>
            <a:gdLst/>
            <a:ahLst/>
            <a:cxnLst/>
            <a:rect l="l" t="t" r="r" b="b"/>
            <a:pathLst>
              <a:path w="1654605" h="2220947">
                <a:moveTo>
                  <a:pt x="0" y="0"/>
                </a:moveTo>
                <a:lnTo>
                  <a:pt x="1654605" y="0"/>
                </a:lnTo>
                <a:lnTo>
                  <a:pt x="1654605" y="2220947"/>
                </a:lnTo>
                <a:lnTo>
                  <a:pt x="0" y="22209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7" name="Freeform 37"/>
          <p:cNvSpPr/>
          <p:nvPr/>
        </p:nvSpPr>
        <p:spPr>
          <a:xfrm>
            <a:off x="10100138" y="7897250"/>
            <a:ext cx="9746323" cy="3179738"/>
          </a:xfrm>
          <a:custGeom>
            <a:avLst/>
            <a:gdLst/>
            <a:ahLst/>
            <a:cxnLst/>
            <a:rect l="l" t="t" r="r" b="b"/>
            <a:pathLst>
              <a:path w="9746323" h="3179738">
                <a:moveTo>
                  <a:pt x="0" y="0"/>
                </a:moveTo>
                <a:lnTo>
                  <a:pt x="9746324" y="0"/>
                </a:lnTo>
                <a:lnTo>
                  <a:pt x="9746324" y="3179737"/>
                </a:lnTo>
                <a:lnTo>
                  <a:pt x="0" y="3179737"/>
                </a:lnTo>
                <a:lnTo>
                  <a:pt x="0" y="0"/>
                </a:lnTo>
                <a:close/>
              </a:path>
            </a:pathLst>
          </a:custGeom>
          <a:blipFill>
            <a:blip r:embed="rId10">
              <a:alphaModFix amt="2300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8" name="Freeform 38"/>
          <p:cNvSpPr/>
          <p:nvPr/>
        </p:nvSpPr>
        <p:spPr>
          <a:xfrm rot="-9690437">
            <a:off x="8111906" y="3199852"/>
            <a:ext cx="612455" cy="215891"/>
          </a:xfrm>
          <a:custGeom>
            <a:avLst/>
            <a:gdLst/>
            <a:ahLst/>
            <a:cxnLst/>
            <a:rect l="l" t="t" r="r" b="b"/>
            <a:pathLst>
              <a:path w="612455" h="215891">
                <a:moveTo>
                  <a:pt x="0" y="0"/>
                </a:moveTo>
                <a:lnTo>
                  <a:pt x="612455" y="0"/>
                </a:lnTo>
                <a:lnTo>
                  <a:pt x="612455" y="215891"/>
                </a:lnTo>
                <a:lnTo>
                  <a:pt x="0" y="21589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9" name="TextBox 39"/>
          <p:cNvSpPr txBox="1"/>
          <p:nvPr/>
        </p:nvSpPr>
        <p:spPr>
          <a:xfrm>
            <a:off x="10037149" y="1015932"/>
            <a:ext cx="6240352" cy="565078"/>
          </a:xfrm>
          <a:prstGeom prst="rect">
            <a:avLst/>
          </a:prstGeom>
        </p:spPr>
        <p:txBody>
          <a:bodyPr lIns="0" tIns="0" rIns="0" bIns="0" rtlCol="0" anchor="t">
            <a:spAutoFit/>
          </a:bodyPr>
          <a:lstStyle/>
          <a:p>
            <a:pPr marL="0" lvl="0" indent="0" algn="just" rtl="1">
              <a:lnSpc>
                <a:spcPts val="4392"/>
              </a:lnSpc>
              <a:spcBef>
                <a:spcPct val="0"/>
              </a:spcBef>
            </a:pPr>
            <a:r>
              <a:rPr lang="en-US" sz="3420" spc="-15">
                <a:solidFill>
                  <a:srgbClr val="156082"/>
                </a:solidFill>
                <a:latin typeface="Almarai Bold"/>
                <a:ea typeface="Almarai Bold"/>
                <a:cs typeface="Almarai Bold"/>
                <a:sym typeface="Almarai Bold"/>
              </a:rPr>
              <a:t>5</a:t>
            </a:r>
            <a:r>
              <a:rPr lang="ar-EG" sz="3420" spc="-15">
                <a:solidFill>
                  <a:srgbClr val="156082"/>
                </a:solidFill>
                <a:latin typeface="Almarai Bold"/>
                <a:ea typeface="Almarai Bold"/>
                <a:cs typeface="Almarai Bold"/>
                <a:sym typeface="Almarai Bold"/>
                <a:rtl/>
              </a:rPr>
              <a:t>. </a:t>
            </a:r>
            <a:r>
              <a:rPr lang="ar-EG" sz="3420" u="none" strike="noStrike" spc="-15">
                <a:solidFill>
                  <a:srgbClr val="156082"/>
                </a:solidFill>
                <a:latin typeface="Almarai Bold"/>
                <a:ea typeface="Almarai Bold"/>
                <a:cs typeface="Almarai Bold"/>
                <a:sym typeface="Almarai Bold"/>
                <a:rtl/>
              </a:rPr>
              <a:t>الجيل الخامس: النماذج الشبكية</a:t>
            </a:r>
          </a:p>
        </p:txBody>
      </p:sp>
      <p:sp>
        <p:nvSpPr>
          <p:cNvPr id="40" name="TextBox 40"/>
          <p:cNvSpPr txBox="1"/>
          <p:nvPr/>
        </p:nvSpPr>
        <p:spPr>
          <a:xfrm>
            <a:off x="5764361" y="2141135"/>
            <a:ext cx="2329118" cy="786765"/>
          </a:xfrm>
          <a:prstGeom prst="rect">
            <a:avLst/>
          </a:prstGeom>
        </p:spPr>
        <p:txBody>
          <a:bodyPr lIns="0" tIns="0" rIns="0" bIns="0" rtlCol="0" anchor="t">
            <a:spAutoFit/>
          </a:bodyPr>
          <a:lstStyle/>
          <a:p>
            <a:pPr algn="ctr" rtl="1">
              <a:lnSpc>
                <a:spcPts val="3150"/>
              </a:lnSpc>
            </a:pPr>
            <a:r>
              <a:rPr lang="ar-EG" sz="2100">
                <a:solidFill>
                  <a:srgbClr val="000000"/>
                </a:solidFill>
                <a:latin typeface="Almarai Bold"/>
                <a:ea typeface="Almarai Bold"/>
                <a:cs typeface="Almarai Bold"/>
                <a:sym typeface="Almarai Bold"/>
                <a:rtl/>
              </a:rPr>
              <a:t>الشؤون </a:t>
            </a:r>
          </a:p>
          <a:p>
            <a:pPr algn="ctr" rtl="1">
              <a:lnSpc>
                <a:spcPts val="3150"/>
              </a:lnSpc>
            </a:pPr>
            <a:r>
              <a:rPr lang="ar-EG" sz="2100">
                <a:solidFill>
                  <a:srgbClr val="000000"/>
                </a:solidFill>
                <a:latin typeface="Almarai Bold"/>
                <a:ea typeface="Almarai Bold"/>
                <a:cs typeface="Almarai Bold"/>
                <a:sym typeface="Almarai Bold"/>
                <a:rtl/>
              </a:rPr>
              <a:t>المالية</a:t>
            </a:r>
          </a:p>
        </p:txBody>
      </p:sp>
      <p:sp>
        <p:nvSpPr>
          <p:cNvPr id="41" name="TextBox 41"/>
          <p:cNvSpPr txBox="1"/>
          <p:nvPr/>
        </p:nvSpPr>
        <p:spPr>
          <a:xfrm>
            <a:off x="2287336" y="2156596"/>
            <a:ext cx="2329118" cy="786765"/>
          </a:xfrm>
          <a:prstGeom prst="rect">
            <a:avLst/>
          </a:prstGeom>
        </p:spPr>
        <p:txBody>
          <a:bodyPr lIns="0" tIns="0" rIns="0" bIns="0" rtlCol="0" anchor="t">
            <a:spAutoFit/>
          </a:bodyPr>
          <a:lstStyle/>
          <a:p>
            <a:pPr algn="ctr" rtl="1">
              <a:lnSpc>
                <a:spcPts val="3150"/>
              </a:lnSpc>
            </a:pPr>
            <a:r>
              <a:rPr lang="ar-EG" sz="2100">
                <a:solidFill>
                  <a:srgbClr val="000000"/>
                </a:solidFill>
                <a:latin typeface="Almarai Bold"/>
                <a:ea typeface="Almarai Bold"/>
                <a:cs typeface="Almarai Bold"/>
                <a:sym typeface="Almarai Bold"/>
                <a:rtl/>
              </a:rPr>
              <a:t>التسويق </a:t>
            </a:r>
          </a:p>
          <a:p>
            <a:pPr algn="ctr" rtl="1">
              <a:lnSpc>
                <a:spcPts val="3150"/>
              </a:lnSpc>
            </a:pPr>
            <a:r>
              <a:rPr lang="ar-EG" sz="2100">
                <a:solidFill>
                  <a:srgbClr val="000000"/>
                </a:solidFill>
                <a:latin typeface="Almarai Bold"/>
                <a:ea typeface="Almarai Bold"/>
                <a:cs typeface="Almarai Bold"/>
                <a:sym typeface="Almarai Bold"/>
                <a:rtl/>
              </a:rPr>
              <a:t>والمبيعات</a:t>
            </a:r>
          </a:p>
        </p:txBody>
      </p:sp>
      <p:sp>
        <p:nvSpPr>
          <p:cNvPr id="42" name="TextBox 42"/>
          <p:cNvSpPr txBox="1"/>
          <p:nvPr/>
        </p:nvSpPr>
        <p:spPr>
          <a:xfrm>
            <a:off x="5640696" y="8072511"/>
            <a:ext cx="2329118" cy="786765"/>
          </a:xfrm>
          <a:prstGeom prst="rect">
            <a:avLst/>
          </a:prstGeom>
        </p:spPr>
        <p:txBody>
          <a:bodyPr lIns="0" tIns="0" rIns="0" bIns="0" rtlCol="0" anchor="t">
            <a:spAutoFit/>
          </a:bodyPr>
          <a:lstStyle/>
          <a:p>
            <a:pPr algn="ctr" rtl="1">
              <a:lnSpc>
                <a:spcPts val="3150"/>
              </a:lnSpc>
            </a:pPr>
            <a:r>
              <a:rPr lang="ar-EG" sz="2100">
                <a:solidFill>
                  <a:srgbClr val="000000"/>
                </a:solidFill>
                <a:latin typeface="Almarai Bold"/>
                <a:ea typeface="Almarai Bold"/>
                <a:cs typeface="Almarai Bold"/>
                <a:sym typeface="Almarai Bold"/>
                <a:rtl/>
              </a:rPr>
              <a:t>البحوث </a:t>
            </a:r>
          </a:p>
          <a:p>
            <a:pPr algn="ctr" rtl="1">
              <a:lnSpc>
                <a:spcPts val="3150"/>
              </a:lnSpc>
            </a:pPr>
            <a:r>
              <a:rPr lang="ar-EG" sz="2100">
                <a:solidFill>
                  <a:srgbClr val="000000"/>
                </a:solidFill>
                <a:latin typeface="Almarai Bold"/>
                <a:ea typeface="Almarai Bold"/>
                <a:cs typeface="Almarai Bold"/>
                <a:sym typeface="Almarai Bold"/>
                <a:rtl/>
              </a:rPr>
              <a:t>والتطوير</a:t>
            </a:r>
          </a:p>
        </p:txBody>
      </p:sp>
      <p:sp>
        <p:nvSpPr>
          <p:cNvPr id="43" name="TextBox 43"/>
          <p:cNvSpPr txBox="1"/>
          <p:nvPr/>
        </p:nvSpPr>
        <p:spPr>
          <a:xfrm>
            <a:off x="2287336" y="8072511"/>
            <a:ext cx="2329118" cy="786765"/>
          </a:xfrm>
          <a:prstGeom prst="rect">
            <a:avLst/>
          </a:prstGeom>
        </p:spPr>
        <p:txBody>
          <a:bodyPr lIns="0" tIns="0" rIns="0" bIns="0" rtlCol="0" anchor="t">
            <a:spAutoFit/>
          </a:bodyPr>
          <a:lstStyle/>
          <a:p>
            <a:pPr algn="ctr" rtl="1">
              <a:lnSpc>
                <a:spcPts val="3150"/>
              </a:lnSpc>
            </a:pPr>
            <a:r>
              <a:rPr lang="ar-EG" sz="2100">
                <a:solidFill>
                  <a:srgbClr val="000000"/>
                </a:solidFill>
                <a:latin typeface="Almarai Bold"/>
                <a:ea typeface="Almarai Bold"/>
                <a:cs typeface="Almarai Bold"/>
                <a:sym typeface="Almarai Bold"/>
                <a:rtl/>
              </a:rPr>
              <a:t>الهندسة </a:t>
            </a:r>
          </a:p>
          <a:p>
            <a:pPr algn="ctr" rtl="1">
              <a:lnSpc>
                <a:spcPts val="3150"/>
              </a:lnSpc>
            </a:pPr>
            <a:r>
              <a:rPr lang="ar-EG" sz="2100">
                <a:solidFill>
                  <a:srgbClr val="000000"/>
                </a:solidFill>
                <a:latin typeface="Almarai Bold"/>
                <a:ea typeface="Almarai Bold"/>
                <a:cs typeface="Almarai Bold"/>
                <a:sym typeface="Almarai Bold"/>
                <a:rtl/>
              </a:rPr>
              <a:t>والتصنيع</a:t>
            </a:r>
          </a:p>
        </p:txBody>
      </p:sp>
      <p:sp>
        <p:nvSpPr>
          <p:cNvPr id="44" name="TextBox 44"/>
          <p:cNvSpPr txBox="1"/>
          <p:nvPr/>
        </p:nvSpPr>
        <p:spPr>
          <a:xfrm>
            <a:off x="3966227" y="3949526"/>
            <a:ext cx="2593850" cy="386715"/>
          </a:xfrm>
          <a:prstGeom prst="rect">
            <a:avLst/>
          </a:prstGeom>
        </p:spPr>
        <p:txBody>
          <a:bodyPr lIns="0" tIns="0" rIns="0" bIns="0" rtlCol="0" anchor="t">
            <a:spAutoFit/>
          </a:bodyPr>
          <a:lstStyle/>
          <a:p>
            <a:pPr algn="ctr" rtl="1">
              <a:lnSpc>
                <a:spcPts val="3150"/>
              </a:lnSpc>
            </a:pPr>
            <a:r>
              <a:rPr lang="ar-EG" sz="2100">
                <a:solidFill>
                  <a:srgbClr val="000000"/>
                </a:solidFill>
                <a:latin typeface="Almarai Bold"/>
                <a:ea typeface="Almarai Bold"/>
                <a:cs typeface="Almarai Bold"/>
                <a:sym typeface="Almarai Bold"/>
                <a:rtl/>
              </a:rPr>
              <a:t>تجميع</a:t>
            </a:r>
          </a:p>
        </p:txBody>
      </p:sp>
      <p:sp>
        <p:nvSpPr>
          <p:cNvPr id="45" name="TextBox 45"/>
          <p:cNvSpPr txBox="1"/>
          <p:nvPr/>
        </p:nvSpPr>
        <p:spPr>
          <a:xfrm>
            <a:off x="3304005" y="6993190"/>
            <a:ext cx="3809729" cy="386715"/>
          </a:xfrm>
          <a:prstGeom prst="rect">
            <a:avLst/>
          </a:prstGeom>
        </p:spPr>
        <p:txBody>
          <a:bodyPr lIns="0" tIns="0" rIns="0" bIns="0" rtlCol="0" anchor="t">
            <a:spAutoFit/>
          </a:bodyPr>
          <a:lstStyle/>
          <a:p>
            <a:pPr algn="ctr" rtl="1">
              <a:lnSpc>
                <a:spcPts val="3150"/>
              </a:lnSpc>
            </a:pPr>
            <a:r>
              <a:rPr lang="ar-EG" sz="2100">
                <a:solidFill>
                  <a:srgbClr val="000000"/>
                </a:solidFill>
                <a:latin typeface="Almarai Bold"/>
                <a:ea typeface="Almarai Bold"/>
                <a:cs typeface="Almarai Bold"/>
                <a:sym typeface="Almarai Bold"/>
                <a:rtl/>
              </a:rPr>
              <a:t>المعارف المكتسبة بمرور الوقت</a:t>
            </a:r>
          </a:p>
        </p:txBody>
      </p:sp>
      <p:sp>
        <p:nvSpPr>
          <p:cNvPr id="46" name="TextBox 46"/>
          <p:cNvSpPr txBox="1"/>
          <p:nvPr/>
        </p:nvSpPr>
        <p:spPr>
          <a:xfrm>
            <a:off x="203396" y="1817263"/>
            <a:ext cx="2083940" cy="376087"/>
          </a:xfrm>
          <a:prstGeom prst="rect">
            <a:avLst/>
          </a:prstGeom>
        </p:spPr>
        <p:txBody>
          <a:bodyPr lIns="0" tIns="0" rIns="0" bIns="0" rtlCol="0" anchor="t">
            <a:spAutoFit/>
          </a:bodyPr>
          <a:lstStyle/>
          <a:p>
            <a:pPr algn="ctr" rtl="1">
              <a:lnSpc>
                <a:spcPts val="2818"/>
              </a:lnSpc>
            </a:pPr>
            <a:r>
              <a:rPr lang="ar-EG" sz="1878">
                <a:solidFill>
                  <a:srgbClr val="000000"/>
                </a:solidFill>
                <a:latin typeface="Calibri (MS) Bold"/>
                <a:ea typeface="Calibri (MS) Bold"/>
                <a:cs typeface="Calibri (MS) Bold"/>
                <a:sym typeface="Calibri (MS) Bold"/>
                <a:rtl/>
              </a:rPr>
              <a:t>المدخلات</a:t>
            </a:r>
          </a:p>
        </p:txBody>
      </p:sp>
      <p:sp>
        <p:nvSpPr>
          <p:cNvPr id="47" name="Freeform 47"/>
          <p:cNvSpPr/>
          <p:nvPr/>
        </p:nvSpPr>
        <p:spPr>
          <a:xfrm rot="9809333">
            <a:off x="8150102" y="2435787"/>
            <a:ext cx="612455" cy="215891"/>
          </a:xfrm>
          <a:custGeom>
            <a:avLst/>
            <a:gdLst/>
            <a:ahLst/>
            <a:cxnLst/>
            <a:rect l="l" t="t" r="r" b="b"/>
            <a:pathLst>
              <a:path w="612455" h="215891">
                <a:moveTo>
                  <a:pt x="0" y="0"/>
                </a:moveTo>
                <a:lnTo>
                  <a:pt x="612455" y="0"/>
                </a:lnTo>
                <a:lnTo>
                  <a:pt x="612455" y="215890"/>
                </a:lnTo>
                <a:lnTo>
                  <a:pt x="0" y="21589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48" name="Freeform 48"/>
          <p:cNvSpPr/>
          <p:nvPr/>
        </p:nvSpPr>
        <p:spPr>
          <a:xfrm rot="9655301">
            <a:off x="8140517" y="4886911"/>
            <a:ext cx="612455" cy="215891"/>
          </a:xfrm>
          <a:custGeom>
            <a:avLst/>
            <a:gdLst/>
            <a:ahLst/>
            <a:cxnLst/>
            <a:rect l="l" t="t" r="r" b="b"/>
            <a:pathLst>
              <a:path w="612455" h="215891">
                <a:moveTo>
                  <a:pt x="0" y="0"/>
                </a:moveTo>
                <a:lnTo>
                  <a:pt x="612456" y="0"/>
                </a:lnTo>
                <a:lnTo>
                  <a:pt x="612456" y="215890"/>
                </a:lnTo>
                <a:lnTo>
                  <a:pt x="0" y="21589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49" name="Freeform 49"/>
          <p:cNvSpPr/>
          <p:nvPr/>
        </p:nvSpPr>
        <p:spPr>
          <a:xfrm rot="-9353850">
            <a:off x="8110863" y="5637781"/>
            <a:ext cx="612455" cy="215891"/>
          </a:xfrm>
          <a:custGeom>
            <a:avLst/>
            <a:gdLst/>
            <a:ahLst/>
            <a:cxnLst/>
            <a:rect l="l" t="t" r="r" b="b"/>
            <a:pathLst>
              <a:path w="612455" h="215891">
                <a:moveTo>
                  <a:pt x="0" y="0"/>
                </a:moveTo>
                <a:lnTo>
                  <a:pt x="612456" y="0"/>
                </a:lnTo>
                <a:lnTo>
                  <a:pt x="612456" y="215891"/>
                </a:lnTo>
                <a:lnTo>
                  <a:pt x="0" y="21589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50" name="Freeform 50"/>
          <p:cNvSpPr/>
          <p:nvPr/>
        </p:nvSpPr>
        <p:spPr>
          <a:xfrm rot="-9353850">
            <a:off x="8112948" y="7789304"/>
            <a:ext cx="612455" cy="215891"/>
          </a:xfrm>
          <a:custGeom>
            <a:avLst/>
            <a:gdLst/>
            <a:ahLst/>
            <a:cxnLst/>
            <a:rect l="l" t="t" r="r" b="b"/>
            <a:pathLst>
              <a:path w="612455" h="215891">
                <a:moveTo>
                  <a:pt x="0" y="0"/>
                </a:moveTo>
                <a:lnTo>
                  <a:pt x="612456" y="0"/>
                </a:lnTo>
                <a:lnTo>
                  <a:pt x="612456" y="215891"/>
                </a:lnTo>
                <a:lnTo>
                  <a:pt x="0" y="21589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51" name="Freeform 51"/>
          <p:cNvSpPr/>
          <p:nvPr/>
        </p:nvSpPr>
        <p:spPr>
          <a:xfrm rot="9869839">
            <a:off x="8149434" y="6888352"/>
            <a:ext cx="612455" cy="215891"/>
          </a:xfrm>
          <a:custGeom>
            <a:avLst/>
            <a:gdLst/>
            <a:ahLst/>
            <a:cxnLst/>
            <a:rect l="l" t="t" r="r" b="b"/>
            <a:pathLst>
              <a:path w="612455" h="215891">
                <a:moveTo>
                  <a:pt x="0" y="0"/>
                </a:moveTo>
                <a:lnTo>
                  <a:pt x="612456" y="0"/>
                </a:lnTo>
                <a:lnTo>
                  <a:pt x="612456" y="215890"/>
                </a:lnTo>
                <a:lnTo>
                  <a:pt x="0" y="21589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52" name="Freeform 52"/>
          <p:cNvSpPr/>
          <p:nvPr/>
        </p:nvSpPr>
        <p:spPr>
          <a:xfrm rot="9760874" flipH="1" flipV="1">
            <a:off x="1695644" y="7402405"/>
            <a:ext cx="612455" cy="215891"/>
          </a:xfrm>
          <a:custGeom>
            <a:avLst/>
            <a:gdLst/>
            <a:ahLst/>
            <a:cxnLst/>
            <a:rect l="l" t="t" r="r" b="b"/>
            <a:pathLst>
              <a:path w="612455" h="215891">
                <a:moveTo>
                  <a:pt x="612455" y="215891"/>
                </a:moveTo>
                <a:lnTo>
                  <a:pt x="0" y="215891"/>
                </a:lnTo>
                <a:lnTo>
                  <a:pt x="0" y="0"/>
                </a:lnTo>
                <a:lnTo>
                  <a:pt x="612455" y="0"/>
                </a:lnTo>
                <a:lnTo>
                  <a:pt x="612455" y="215891"/>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53" name="Freeform 53"/>
          <p:cNvSpPr/>
          <p:nvPr/>
        </p:nvSpPr>
        <p:spPr>
          <a:xfrm rot="-10020159" flipH="1" flipV="1">
            <a:off x="1695644" y="6821475"/>
            <a:ext cx="612455" cy="215891"/>
          </a:xfrm>
          <a:custGeom>
            <a:avLst/>
            <a:gdLst/>
            <a:ahLst/>
            <a:cxnLst/>
            <a:rect l="l" t="t" r="r" b="b"/>
            <a:pathLst>
              <a:path w="612455" h="215891">
                <a:moveTo>
                  <a:pt x="612455" y="215891"/>
                </a:moveTo>
                <a:lnTo>
                  <a:pt x="0" y="215891"/>
                </a:lnTo>
                <a:lnTo>
                  <a:pt x="0" y="0"/>
                </a:lnTo>
                <a:lnTo>
                  <a:pt x="612455" y="0"/>
                </a:lnTo>
                <a:lnTo>
                  <a:pt x="612455" y="215891"/>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54" name="Freeform 54"/>
          <p:cNvSpPr/>
          <p:nvPr/>
        </p:nvSpPr>
        <p:spPr>
          <a:xfrm rot="-9619848" flipH="1" flipV="1">
            <a:off x="1671114" y="2443871"/>
            <a:ext cx="612455" cy="215891"/>
          </a:xfrm>
          <a:custGeom>
            <a:avLst/>
            <a:gdLst/>
            <a:ahLst/>
            <a:cxnLst/>
            <a:rect l="l" t="t" r="r" b="b"/>
            <a:pathLst>
              <a:path w="612455" h="215891">
                <a:moveTo>
                  <a:pt x="612456" y="215890"/>
                </a:moveTo>
                <a:lnTo>
                  <a:pt x="0" y="215890"/>
                </a:lnTo>
                <a:lnTo>
                  <a:pt x="0" y="0"/>
                </a:lnTo>
                <a:lnTo>
                  <a:pt x="612456" y="0"/>
                </a:lnTo>
                <a:lnTo>
                  <a:pt x="612456" y="21589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55" name="Freeform 55"/>
          <p:cNvSpPr/>
          <p:nvPr/>
        </p:nvSpPr>
        <p:spPr>
          <a:xfrm rot="9231803" flipH="1" flipV="1">
            <a:off x="1668887" y="5629565"/>
            <a:ext cx="612455" cy="215891"/>
          </a:xfrm>
          <a:custGeom>
            <a:avLst/>
            <a:gdLst/>
            <a:ahLst/>
            <a:cxnLst/>
            <a:rect l="l" t="t" r="r" b="b"/>
            <a:pathLst>
              <a:path w="612455" h="215891">
                <a:moveTo>
                  <a:pt x="612456" y="215890"/>
                </a:moveTo>
                <a:lnTo>
                  <a:pt x="0" y="215890"/>
                </a:lnTo>
                <a:lnTo>
                  <a:pt x="0" y="0"/>
                </a:lnTo>
                <a:lnTo>
                  <a:pt x="612456" y="0"/>
                </a:lnTo>
                <a:lnTo>
                  <a:pt x="612456" y="21589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56" name="Freeform 56"/>
          <p:cNvSpPr/>
          <p:nvPr/>
        </p:nvSpPr>
        <p:spPr>
          <a:xfrm rot="9215198" flipH="1" flipV="1">
            <a:off x="1683053" y="3199852"/>
            <a:ext cx="612455" cy="215891"/>
          </a:xfrm>
          <a:custGeom>
            <a:avLst/>
            <a:gdLst/>
            <a:ahLst/>
            <a:cxnLst/>
            <a:rect l="l" t="t" r="r" b="b"/>
            <a:pathLst>
              <a:path w="612455" h="215891">
                <a:moveTo>
                  <a:pt x="612456" y="215891"/>
                </a:moveTo>
                <a:lnTo>
                  <a:pt x="0" y="215891"/>
                </a:lnTo>
                <a:lnTo>
                  <a:pt x="0" y="0"/>
                </a:lnTo>
                <a:lnTo>
                  <a:pt x="612456" y="0"/>
                </a:lnTo>
                <a:lnTo>
                  <a:pt x="612456" y="215891"/>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1769</Words>
  <Application>Microsoft Office PowerPoint</Application>
  <PresentationFormat>Custom</PresentationFormat>
  <Paragraphs>303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Arimo</vt:lpstr>
      <vt:lpstr>Calibri (MS) Bold</vt:lpstr>
      <vt:lpstr>Almarai</vt:lpstr>
      <vt:lpstr>Arial</vt:lpstr>
      <vt:lpstr>Calibri</vt:lpstr>
      <vt:lpstr>Almarai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الثالث- نظريات الابتكار.pptx</dc:title>
  <cp:lastModifiedBy>Office</cp:lastModifiedBy>
  <cp:revision>3</cp:revision>
  <dcterms:created xsi:type="dcterms:W3CDTF">2006-08-16T00:00:00Z</dcterms:created>
  <dcterms:modified xsi:type="dcterms:W3CDTF">2024-09-01T14:05:58Z</dcterms:modified>
  <dc:identifier>DAGO5CPdUzI</dc:identifier>
</cp:coreProperties>
</file>