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feesh" panose="020B0604020202020204" charset="-78"/>
      <p:regular r:id="rId17"/>
    </p:embeddedFont>
    <p:embeddedFont>
      <p:font typeface="Almarai" panose="020B0604020202020204" charset="-78"/>
      <p:regular r:id="rId18"/>
    </p:embeddedFont>
    <p:embeddedFont>
      <p:font typeface="Almarai Bold" panose="020B0604020202020204" charset="-78"/>
      <p:regular r:id="rId19"/>
    </p:embeddedFont>
    <p:embeddedFont>
      <p:font typeface="Arimo"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5.png"/><Relationship Id="rId7"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31.svg"/><Relationship Id="rId5" Type="http://schemas.openxmlformats.org/officeDocument/2006/relationships/image" Target="../media/image46.png"/><Relationship Id="rId10"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3.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5.svg"/><Relationship Id="rId21" Type="http://schemas.openxmlformats.org/officeDocument/2006/relationships/image" Target="../media/image25.svg"/><Relationship Id="rId7" Type="http://schemas.openxmlformats.org/officeDocument/2006/relationships/image" Target="../media/image3.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19.svg"/><Relationship Id="rId23" Type="http://schemas.openxmlformats.org/officeDocument/2006/relationships/image" Target="../media/image27.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0.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5.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56924" y="482218"/>
            <a:ext cx="6782165" cy="9322563"/>
            <a:chOff x="0" y="0"/>
            <a:chExt cx="9042887" cy="12430084"/>
          </a:xfrm>
        </p:grpSpPr>
        <p:sp>
          <p:nvSpPr>
            <p:cNvPr id="3" name="Freeform 3" descr="A hand holding a circle with icons  Description automatically generated"/>
            <p:cNvSpPr/>
            <p:nvPr/>
          </p:nvSpPr>
          <p:spPr>
            <a:xfrm>
              <a:off x="0" y="0"/>
              <a:ext cx="9042908" cy="12430125"/>
            </a:xfrm>
            <a:custGeom>
              <a:avLst/>
              <a:gdLst/>
              <a:ahLst/>
              <a:cxnLst/>
              <a:rect l="l" t="t" r="r" b="b"/>
              <a:pathLst>
                <a:path w="9042908" h="12430125">
                  <a:moveTo>
                    <a:pt x="0" y="0"/>
                  </a:moveTo>
                  <a:lnTo>
                    <a:pt x="9042908" y="0"/>
                  </a:lnTo>
                  <a:lnTo>
                    <a:pt x="9042908" y="12430125"/>
                  </a:lnTo>
                  <a:lnTo>
                    <a:pt x="0" y="12430125"/>
                  </a:lnTo>
                  <a:lnTo>
                    <a:pt x="0" y="0"/>
                  </a:lnTo>
                  <a:close/>
                </a:path>
              </a:pathLst>
            </a:custGeom>
            <a:blipFill>
              <a:blip r:embed="rId2"/>
              <a:stretch>
                <a:fillRect l="-36" r="-36"/>
              </a:stretch>
            </a:blipFill>
          </p:spPr>
          <p:txBody>
            <a:bodyPr/>
            <a:lstStyle/>
            <a:p>
              <a:endParaRPr lang="en-US"/>
            </a:p>
          </p:txBody>
        </p:sp>
      </p:grpSp>
      <p:sp>
        <p:nvSpPr>
          <p:cNvPr id="4" name="Freeform 4"/>
          <p:cNvSpPr/>
          <p:nvPr/>
        </p:nvSpPr>
        <p:spPr>
          <a:xfrm>
            <a:off x="-689694" y="8423964"/>
            <a:ext cx="1379388" cy="2758777"/>
          </a:xfrm>
          <a:custGeom>
            <a:avLst/>
            <a:gdLst/>
            <a:ahLst/>
            <a:cxnLst/>
            <a:rect l="l" t="t" r="r" b="b"/>
            <a:pathLst>
              <a:path w="1379388" h="2758777">
                <a:moveTo>
                  <a:pt x="0" y="0"/>
                </a:moveTo>
                <a:lnTo>
                  <a:pt x="1379388" y="0"/>
                </a:lnTo>
                <a:lnTo>
                  <a:pt x="1379388" y="2758777"/>
                </a:lnTo>
                <a:lnTo>
                  <a:pt x="0" y="2758777"/>
                </a:lnTo>
                <a:lnTo>
                  <a:pt x="0" y="0"/>
                </a:lnTo>
                <a:close/>
              </a:path>
            </a:pathLst>
          </a:custGeom>
          <a:blipFill>
            <a:blip r:embed="rId3">
              <a:extLst>
                <a:ext uri="{96DAC541-7B7A-43D3-8B79-37D633B846F1}">
                  <asvg:svgBlip xmlns:asvg="http://schemas.microsoft.com/office/drawing/2016/SVG/main" r:embed="rId4"/>
                </a:ext>
              </a:extLst>
            </a:blip>
            <a:stretch>
              <a:fillRect l="-2068" r="-2068"/>
            </a:stretch>
          </a:blipFill>
        </p:spPr>
        <p:txBody>
          <a:bodyPr/>
          <a:lstStyle/>
          <a:p>
            <a:endParaRPr lang="en-US"/>
          </a:p>
        </p:txBody>
      </p:sp>
      <p:sp>
        <p:nvSpPr>
          <p:cNvPr id="5" name="TextBox 5"/>
          <p:cNvSpPr txBox="1"/>
          <p:nvPr/>
        </p:nvSpPr>
        <p:spPr>
          <a:xfrm>
            <a:off x="2320195" y="6286500"/>
            <a:ext cx="6084479" cy="2539157"/>
          </a:xfrm>
          <a:prstGeom prst="rect">
            <a:avLst/>
          </a:prstGeom>
        </p:spPr>
        <p:txBody>
          <a:bodyPr lIns="0" tIns="0" rIns="0" bIns="0" rtlCol="0" anchor="t">
            <a:spAutoFit/>
          </a:bodyPr>
          <a:lstStyle/>
          <a:p>
            <a:pPr algn="ctr" rtl="1">
              <a:lnSpc>
                <a:spcPct val="150000"/>
              </a:lnSpc>
            </a:pPr>
            <a:endParaRPr sz="1600" dirty="0"/>
          </a:p>
          <a:p>
            <a:pPr algn="ctr" rtl="1">
              <a:lnSpc>
                <a:spcPct val="150000"/>
              </a:lnSpc>
            </a:pPr>
            <a:r>
              <a:rPr lang="ar-EG" sz="2400" spc="25" dirty="0">
                <a:solidFill>
                  <a:srgbClr val="000000"/>
                </a:solidFill>
                <a:latin typeface="Almarai Bold"/>
                <a:ea typeface="Almarai Bold"/>
                <a:cs typeface="Almarai Bold"/>
                <a:sym typeface="Almarai Bold"/>
                <a:rtl/>
              </a:rPr>
              <a:t>أ.د. أحمد بن عبدالرحمن الشميمري</a:t>
            </a:r>
          </a:p>
          <a:p>
            <a:pPr algn="ctr" rtl="1">
              <a:lnSpc>
                <a:spcPct val="150000"/>
              </a:lnSpc>
            </a:pPr>
            <a:r>
              <a:rPr lang="ar-EG" sz="2400" spc="25" dirty="0">
                <a:solidFill>
                  <a:srgbClr val="000000"/>
                </a:solidFill>
                <a:latin typeface="Almarai Bold"/>
                <a:ea typeface="Almarai Bold"/>
                <a:cs typeface="Almarai Bold"/>
                <a:sym typeface="Almarai Bold"/>
                <a:rtl/>
              </a:rPr>
              <a:t>أستاذ التسويق وريادة الأعمال</a:t>
            </a:r>
          </a:p>
          <a:p>
            <a:pPr algn="ctr" rtl="1">
              <a:lnSpc>
                <a:spcPct val="150000"/>
              </a:lnSpc>
            </a:pPr>
            <a:r>
              <a:rPr lang="ar-EG" sz="2400" spc="25" dirty="0">
                <a:solidFill>
                  <a:srgbClr val="000000"/>
                </a:solidFill>
                <a:latin typeface="Almarai Bold"/>
                <a:ea typeface="Almarai Bold"/>
                <a:cs typeface="Almarai Bold"/>
                <a:sym typeface="Almarai Bold"/>
                <a:rtl/>
              </a:rPr>
              <a:t>جامعة الملك سعود – الرياض</a:t>
            </a:r>
          </a:p>
          <a:p>
            <a:pPr algn="ctr" rtl="1">
              <a:lnSpc>
                <a:spcPct val="150000"/>
              </a:lnSpc>
            </a:pPr>
            <a:endParaRPr lang="ar-EG" sz="2400" spc="25" dirty="0">
              <a:solidFill>
                <a:srgbClr val="000000"/>
              </a:solidFill>
              <a:latin typeface="Almarai Bold"/>
              <a:ea typeface="Almarai Bold"/>
              <a:cs typeface="Almarai Bold"/>
              <a:sym typeface="Almarai Bold"/>
              <a:rtl/>
            </a:endParaRPr>
          </a:p>
        </p:txBody>
      </p:sp>
      <p:sp>
        <p:nvSpPr>
          <p:cNvPr id="7" name="TextBox 7"/>
          <p:cNvSpPr txBox="1"/>
          <p:nvPr/>
        </p:nvSpPr>
        <p:spPr>
          <a:xfrm>
            <a:off x="2355906" y="1310192"/>
            <a:ext cx="6057394" cy="1883283"/>
          </a:xfrm>
          <a:prstGeom prst="rect">
            <a:avLst/>
          </a:prstGeom>
        </p:spPr>
        <p:txBody>
          <a:bodyPr lIns="0" tIns="0" rIns="0" bIns="0" rtlCol="0" anchor="t">
            <a:spAutoFit/>
          </a:bodyPr>
          <a:lstStyle/>
          <a:p>
            <a:pPr algn="ctr" rtl="1">
              <a:lnSpc>
                <a:spcPts val="15110"/>
              </a:lnSpc>
            </a:pPr>
            <a:r>
              <a:rPr lang="ar-EG" sz="10950">
                <a:solidFill>
                  <a:srgbClr val="095277"/>
                </a:solidFill>
                <a:latin typeface="Almarai Bold"/>
                <a:ea typeface="Almarai Bold"/>
                <a:cs typeface="Almarai Bold"/>
                <a:sym typeface="Almarai Bold"/>
                <a:rtl/>
              </a:rPr>
              <a:t>الابتكار</a:t>
            </a:r>
          </a:p>
        </p:txBody>
      </p:sp>
      <p:sp>
        <p:nvSpPr>
          <p:cNvPr id="8" name="TextBox 8"/>
          <p:cNvSpPr txBox="1"/>
          <p:nvPr/>
        </p:nvSpPr>
        <p:spPr>
          <a:xfrm>
            <a:off x="-115855" y="3459315"/>
            <a:ext cx="11000915" cy="1350670"/>
          </a:xfrm>
          <a:prstGeom prst="rect">
            <a:avLst/>
          </a:prstGeom>
        </p:spPr>
        <p:txBody>
          <a:bodyPr lIns="0" tIns="0" rIns="0" bIns="0" rtlCol="0" anchor="t">
            <a:spAutoFit/>
          </a:bodyPr>
          <a:lstStyle/>
          <a:p>
            <a:pPr algn="ctr" rtl="1">
              <a:lnSpc>
                <a:spcPts val="5272"/>
              </a:lnSpc>
            </a:pPr>
            <a:r>
              <a:rPr lang="ar-EG" sz="4881">
                <a:solidFill>
                  <a:srgbClr val="095277"/>
                </a:solidFill>
                <a:latin typeface="Almarai"/>
                <a:ea typeface="Almarai"/>
                <a:cs typeface="Almarai"/>
                <a:sym typeface="Almarai"/>
                <a:rtl/>
              </a:rPr>
              <a:t>الأساسيات والنظريات والتطبيقات</a:t>
            </a:r>
          </a:p>
          <a:p>
            <a:pPr algn="ctr" rtl="1">
              <a:lnSpc>
                <a:spcPts val="5272"/>
              </a:lnSpc>
            </a:pPr>
            <a:endParaRPr lang="ar-EG" sz="4881">
              <a:solidFill>
                <a:srgbClr val="095277"/>
              </a:solidFill>
              <a:latin typeface="Almarai"/>
              <a:ea typeface="Almarai"/>
              <a:cs typeface="Almarai"/>
              <a:sym typeface="Almarai"/>
              <a:rtl/>
            </a:endParaRPr>
          </a:p>
        </p:txBody>
      </p:sp>
      <p:sp>
        <p:nvSpPr>
          <p:cNvPr id="9" name="Freeform 9"/>
          <p:cNvSpPr/>
          <p:nvPr/>
        </p:nvSpPr>
        <p:spPr>
          <a:xfrm>
            <a:off x="-257469" y="-86773"/>
            <a:ext cx="2262373" cy="3036742"/>
          </a:xfrm>
          <a:custGeom>
            <a:avLst/>
            <a:gdLst/>
            <a:ahLst/>
            <a:cxnLst/>
            <a:rect l="l" t="t" r="r" b="b"/>
            <a:pathLst>
              <a:path w="2262373" h="3036742">
                <a:moveTo>
                  <a:pt x="0" y="0"/>
                </a:moveTo>
                <a:lnTo>
                  <a:pt x="2262373" y="0"/>
                </a:lnTo>
                <a:lnTo>
                  <a:pt x="2262373" y="3036742"/>
                </a:lnTo>
                <a:lnTo>
                  <a:pt x="0" y="3036742"/>
                </a:lnTo>
                <a:lnTo>
                  <a:pt x="0" y="0"/>
                </a:lnTo>
                <a:close/>
              </a:path>
            </a:pathLst>
          </a:custGeom>
          <a:blipFill>
            <a:blip r:embed="rId5">
              <a:alphaModFix amt="76000"/>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9D7F4">
                <a:alpha val="100000"/>
              </a:srgbClr>
            </a:gs>
            <a:gs pos="100000">
              <a:srgbClr val="E8E5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829136" y="2679394"/>
            <a:ext cx="10243723" cy="6703348"/>
            <a:chOff x="0" y="0"/>
            <a:chExt cx="2697935" cy="1765491"/>
          </a:xfrm>
        </p:grpSpPr>
        <p:sp>
          <p:nvSpPr>
            <p:cNvPr id="3" name="Freeform 3"/>
            <p:cNvSpPr/>
            <p:nvPr/>
          </p:nvSpPr>
          <p:spPr>
            <a:xfrm>
              <a:off x="0" y="0"/>
              <a:ext cx="2697935" cy="1765491"/>
            </a:xfrm>
            <a:custGeom>
              <a:avLst/>
              <a:gdLst/>
              <a:ahLst/>
              <a:cxnLst/>
              <a:rect l="l" t="t" r="r" b="b"/>
              <a:pathLst>
                <a:path w="2697935" h="1765491">
                  <a:moveTo>
                    <a:pt x="23429" y="0"/>
                  </a:moveTo>
                  <a:lnTo>
                    <a:pt x="2674506" y="0"/>
                  </a:lnTo>
                  <a:cubicBezTo>
                    <a:pt x="2680720" y="0"/>
                    <a:pt x="2686679" y="2468"/>
                    <a:pt x="2691073" y="6862"/>
                  </a:cubicBezTo>
                  <a:cubicBezTo>
                    <a:pt x="2695467" y="11256"/>
                    <a:pt x="2697935" y="17215"/>
                    <a:pt x="2697935" y="23429"/>
                  </a:cubicBezTo>
                  <a:lnTo>
                    <a:pt x="2697935" y="1742062"/>
                  </a:lnTo>
                  <a:cubicBezTo>
                    <a:pt x="2697935" y="1748276"/>
                    <a:pt x="2695467" y="1754235"/>
                    <a:pt x="2691073" y="1758629"/>
                  </a:cubicBezTo>
                  <a:cubicBezTo>
                    <a:pt x="2686679" y="1763022"/>
                    <a:pt x="2680720" y="1765491"/>
                    <a:pt x="2674506" y="1765491"/>
                  </a:cubicBezTo>
                  <a:lnTo>
                    <a:pt x="23429" y="1765491"/>
                  </a:lnTo>
                  <a:cubicBezTo>
                    <a:pt x="10489" y="1765491"/>
                    <a:pt x="0" y="1755001"/>
                    <a:pt x="0" y="1742062"/>
                  </a:cubicBezTo>
                  <a:lnTo>
                    <a:pt x="0" y="23429"/>
                  </a:lnTo>
                  <a:cubicBezTo>
                    <a:pt x="0" y="17215"/>
                    <a:pt x="2468" y="11256"/>
                    <a:pt x="6862" y="6862"/>
                  </a:cubicBezTo>
                  <a:cubicBezTo>
                    <a:pt x="11256" y="2468"/>
                    <a:pt x="17215" y="0"/>
                    <a:pt x="23429" y="0"/>
                  </a:cubicBezTo>
                  <a:close/>
                </a:path>
              </a:pathLst>
            </a:custGeom>
            <a:solidFill>
              <a:srgbClr val="F8FCFF"/>
            </a:solidFill>
            <a:ln w="19050" cap="rnd">
              <a:solidFill>
                <a:srgbClr val="83CBEB"/>
              </a:solidFill>
              <a:prstDash val="lgDash"/>
              <a:round/>
            </a:ln>
          </p:spPr>
          <p:txBody>
            <a:bodyPr/>
            <a:lstStyle/>
            <a:p>
              <a:endParaRPr lang="en-US"/>
            </a:p>
          </p:txBody>
        </p:sp>
        <p:sp>
          <p:nvSpPr>
            <p:cNvPr id="4" name="TextBox 4"/>
            <p:cNvSpPr txBox="1"/>
            <p:nvPr/>
          </p:nvSpPr>
          <p:spPr>
            <a:xfrm>
              <a:off x="0" y="-19050"/>
              <a:ext cx="2697935" cy="1784541"/>
            </a:xfrm>
            <a:prstGeom prst="rect">
              <a:avLst/>
            </a:prstGeom>
          </p:spPr>
          <p:txBody>
            <a:bodyPr lIns="50800" tIns="50800" rIns="50800" bIns="50800" rtlCol="0" anchor="ctr"/>
            <a:lstStyle/>
            <a:p>
              <a:pPr algn="ctr">
                <a:lnSpc>
                  <a:spcPts val="2160"/>
                </a:lnSpc>
              </a:pPr>
              <a:endParaRPr/>
            </a:p>
          </p:txBody>
        </p:sp>
      </p:grpSp>
      <p:grpSp>
        <p:nvGrpSpPr>
          <p:cNvPr id="5" name="Group 5"/>
          <p:cNvGrpSpPr/>
          <p:nvPr/>
        </p:nvGrpSpPr>
        <p:grpSpPr>
          <a:xfrm>
            <a:off x="677932" y="3174223"/>
            <a:ext cx="3357457" cy="4582057"/>
            <a:chOff x="0" y="0"/>
            <a:chExt cx="884269" cy="1206797"/>
          </a:xfrm>
        </p:grpSpPr>
        <p:sp>
          <p:nvSpPr>
            <p:cNvPr id="6" name="Freeform 6"/>
            <p:cNvSpPr/>
            <p:nvPr/>
          </p:nvSpPr>
          <p:spPr>
            <a:xfrm>
              <a:off x="0" y="0"/>
              <a:ext cx="884269" cy="1206797"/>
            </a:xfrm>
            <a:custGeom>
              <a:avLst/>
              <a:gdLst/>
              <a:ahLst/>
              <a:cxnLst/>
              <a:rect l="l" t="t" r="r" b="b"/>
              <a:pathLst>
                <a:path w="884269" h="1206797">
                  <a:moveTo>
                    <a:pt x="117600" y="0"/>
                  </a:moveTo>
                  <a:lnTo>
                    <a:pt x="766668" y="0"/>
                  </a:lnTo>
                  <a:cubicBezTo>
                    <a:pt x="797858" y="0"/>
                    <a:pt x="827770" y="12390"/>
                    <a:pt x="849824" y="34444"/>
                  </a:cubicBezTo>
                  <a:cubicBezTo>
                    <a:pt x="871879" y="56499"/>
                    <a:pt x="884269" y="86411"/>
                    <a:pt x="884269" y="117600"/>
                  </a:cubicBezTo>
                  <a:lnTo>
                    <a:pt x="884269" y="1089197"/>
                  </a:lnTo>
                  <a:cubicBezTo>
                    <a:pt x="884269" y="1120386"/>
                    <a:pt x="871879" y="1150298"/>
                    <a:pt x="849824" y="1172353"/>
                  </a:cubicBezTo>
                  <a:cubicBezTo>
                    <a:pt x="827770" y="1194407"/>
                    <a:pt x="797858" y="1206797"/>
                    <a:pt x="766668" y="1206797"/>
                  </a:cubicBezTo>
                  <a:lnTo>
                    <a:pt x="117600" y="1206797"/>
                  </a:lnTo>
                  <a:cubicBezTo>
                    <a:pt x="86411" y="1206797"/>
                    <a:pt x="56499" y="1194407"/>
                    <a:pt x="34444" y="1172353"/>
                  </a:cubicBezTo>
                  <a:cubicBezTo>
                    <a:pt x="12390" y="1150298"/>
                    <a:pt x="0" y="1120386"/>
                    <a:pt x="0" y="1089197"/>
                  </a:cubicBezTo>
                  <a:lnTo>
                    <a:pt x="0" y="117600"/>
                  </a:lnTo>
                  <a:cubicBezTo>
                    <a:pt x="0" y="86411"/>
                    <a:pt x="12390" y="56499"/>
                    <a:pt x="34444" y="34444"/>
                  </a:cubicBezTo>
                  <a:cubicBezTo>
                    <a:pt x="56499" y="12390"/>
                    <a:pt x="86411" y="0"/>
                    <a:pt x="117600" y="0"/>
                  </a:cubicBezTo>
                  <a:close/>
                </a:path>
              </a:pathLst>
            </a:custGeom>
            <a:solidFill>
              <a:srgbClr val="156082"/>
            </a:solidFill>
          </p:spPr>
          <p:txBody>
            <a:bodyPr/>
            <a:lstStyle/>
            <a:p>
              <a:endParaRPr lang="en-US"/>
            </a:p>
          </p:txBody>
        </p:sp>
        <p:sp>
          <p:nvSpPr>
            <p:cNvPr id="7" name="TextBox 7"/>
            <p:cNvSpPr txBox="1"/>
            <p:nvPr/>
          </p:nvSpPr>
          <p:spPr>
            <a:xfrm>
              <a:off x="0" y="-19050"/>
              <a:ext cx="884269" cy="1225847"/>
            </a:xfrm>
            <a:prstGeom prst="rect">
              <a:avLst/>
            </a:prstGeom>
          </p:spPr>
          <p:txBody>
            <a:bodyPr lIns="50800" tIns="50800" rIns="50800" bIns="50800" rtlCol="0" anchor="ctr"/>
            <a:lstStyle/>
            <a:p>
              <a:pPr algn="ctr">
                <a:lnSpc>
                  <a:spcPts val="2160"/>
                </a:lnSpc>
              </a:pPr>
              <a:endParaRPr/>
            </a:p>
          </p:txBody>
        </p:sp>
      </p:grpSp>
      <p:sp>
        <p:nvSpPr>
          <p:cNvPr id="8" name="Freeform 8"/>
          <p:cNvSpPr/>
          <p:nvPr/>
        </p:nvSpPr>
        <p:spPr>
          <a:xfrm rot="-5400000">
            <a:off x="5068668" y="5290574"/>
            <a:ext cx="2940612" cy="493517"/>
          </a:xfrm>
          <a:custGeom>
            <a:avLst/>
            <a:gdLst/>
            <a:ahLst/>
            <a:cxnLst/>
            <a:rect l="l" t="t" r="r" b="b"/>
            <a:pathLst>
              <a:path w="2940612" h="493517">
                <a:moveTo>
                  <a:pt x="0" y="0"/>
                </a:moveTo>
                <a:lnTo>
                  <a:pt x="2940612" y="0"/>
                </a:lnTo>
                <a:lnTo>
                  <a:pt x="2940612" y="493517"/>
                </a:lnTo>
                <a:lnTo>
                  <a:pt x="0" y="493517"/>
                </a:lnTo>
                <a:lnTo>
                  <a:pt x="0" y="0"/>
                </a:lnTo>
                <a:close/>
              </a:path>
            </a:pathLst>
          </a:custGeom>
          <a:blipFill>
            <a:blip r:embed="rId2"/>
            <a:stretch>
              <a:fillRect t="-1764" b="-1764"/>
            </a:stretch>
          </a:blipFill>
        </p:spPr>
        <p:txBody>
          <a:bodyPr/>
          <a:lstStyle/>
          <a:p>
            <a:endParaRPr lang="en-US"/>
          </a:p>
        </p:txBody>
      </p:sp>
      <p:sp>
        <p:nvSpPr>
          <p:cNvPr id="9" name="Freeform 9" descr="3M's Stock Is a Value Trap, as PFAS Settlement Doesn't End the Risks to  Shareholders | Morningstar"/>
          <p:cNvSpPr/>
          <p:nvPr/>
        </p:nvSpPr>
        <p:spPr>
          <a:xfrm>
            <a:off x="865310" y="3426575"/>
            <a:ext cx="5699896" cy="4107216"/>
          </a:xfrm>
          <a:custGeom>
            <a:avLst/>
            <a:gdLst/>
            <a:ahLst/>
            <a:cxnLst/>
            <a:rect l="l" t="t" r="r" b="b"/>
            <a:pathLst>
              <a:path w="5699896" h="4107216">
                <a:moveTo>
                  <a:pt x="0" y="0"/>
                </a:moveTo>
                <a:lnTo>
                  <a:pt x="5699896" y="0"/>
                </a:lnTo>
                <a:lnTo>
                  <a:pt x="5699896" y="4107216"/>
                </a:lnTo>
                <a:lnTo>
                  <a:pt x="0" y="4107216"/>
                </a:lnTo>
                <a:lnTo>
                  <a:pt x="0" y="0"/>
                </a:lnTo>
                <a:close/>
              </a:path>
            </a:pathLst>
          </a:custGeom>
          <a:blipFill>
            <a:blip r:embed="rId3"/>
            <a:stretch>
              <a:fillRect l="-5384" r="-10413" b="-7134"/>
            </a:stretch>
          </a:blipFill>
        </p:spPr>
        <p:txBody>
          <a:bodyPr/>
          <a:lstStyle/>
          <a:p>
            <a:endParaRPr lang="en-US"/>
          </a:p>
        </p:txBody>
      </p:sp>
      <p:sp>
        <p:nvSpPr>
          <p:cNvPr id="10" name="Freeform 10"/>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4">
              <a:alphaModFix amt="31000"/>
            </a:blip>
            <a:stretch>
              <a:fillRect/>
            </a:stretch>
          </a:blipFill>
        </p:spPr>
        <p:txBody>
          <a:bodyPr/>
          <a:lstStyle/>
          <a:p>
            <a:endParaRPr lang="en-US"/>
          </a:p>
        </p:txBody>
      </p:sp>
      <p:sp>
        <p:nvSpPr>
          <p:cNvPr id="11" name="Freeform 11"/>
          <p:cNvSpPr/>
          <p:nvPr/>
        </p:nvSpPr>
        <p:spPr>
          <a:xfrm>
            <a:off x="-257469" y="-116175"/>
            <a:ext cx="2245559" cy="3014173"/>
          </a:xfrm>
          <a:custGeom>
            <a:avLst/>
            <a:gdLst/>
            <a:ahLst/>
            <a:cxnLst/>
            <a:rect l="l" t="t" r="r" b="b"/>
            <a:pathLst>
              <a:path w="2245559" h="3014173">
                <a:moveTo>
                  <a:pt x="0" y="0"/>
                </a:moveTo>
                <a:lnTo>
                  <a:pt x="2245559" y="0"/>
                </a:lnTo>
                <a:lnTo>
                  <a:pt x="2245559" y="3014173"/>
                </a:lnTo>
                <a:lnTo>
                  <a:pt x="0" y="301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6829136" y="2699385"/>
            <a:ext cx="10176799" cy="6549390"/>
          </a:xfrm>
          <a:prstGeom prst="rect">
            <a:avLst/>
          </a:prstGeom>
        </p:spPr>
        <p:txBody>
          <a:bodyPr lIns="0" tIns="0" rIns="0" bIns="0" rtlCol="0" anchor="t">
            <a:spAutoFit/>
          </a:bodyPr>
          <a:lstStyle/>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تطوير قدرات العاملين في المؤسسة على التفكير الإبداعي.</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تحويل الأفكار الإبداعية إلى سلع وخدمات مفيدة للمجتمع.</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توفير منتجات جديدة في السوق بأصناف متنوعة وأعداد كبيرة.</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يحقق الاستمرارية بما تملكه المنشأة من أفكار جديدة وقدرة على تجسيدها في السوق.</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يساهم في خلق وتعزيز الميزة التنافسية للمنشأة بما يمكن أن يحققه من قيمة مضافة.</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يزيد من جودة القرارات التي تتخذ لمعالجة المشكلات على مستوى المؤسسة أو على مستوى القطاع.</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يساعد على خلق وتعزيز صورة ذهنية مميزة عن المنشأة لدى عملائها وفي السوق.</a:t>
            </a:r>
          </a:p>
          <a:p>
            <a:pPr marL="561341" lvl="1" indent="-280670" algn="r" rtl="1">
              <a:lnSpc>
                <a:spcPts val="3900"/>
              </a:lnSpc>
              <a:buAutoNum type="arabicPeriod"/>
            </a:pPr>
            <a:r>
              <a:rPr lang="ar-EG" sz="2600" u="none" strike="noStrike">
                <a:solidFill>
                  <a:srgbClr val="000000"/>
                </a:solidFill>
                <a:latin typeface="Almarai Bold"/>
                <a:ea typeface="Almarai Bold"/>
                <a:cs typeface="Almarai Bold"/>
                <a:sym typeface="Almarai Bold"/>
                <a:rtl/>
              </a:rPr>
              <a:t>يسمح للمنشأة باحتكار جزئي ومؤقت للسوق وذلك حسب درجة تعقيد الابتكار.</a:t>
            </a:r>
          </a:p>
        </p:txBody>
      </p:sp>
      <p:sp>
        <p:nvSpPr>
          <p:cNvPr id="13" name="TextBox 13"/>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14" name="TextBox 14"/>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10</a:t>
            </a:r>
          </a:p>
        </p:txBody>
      </p:sp>
      <p:sp>
        <p:nvSpPr>
          <p:cNvPr id="15" name="TextBox 15"/>
          <p:cNvSpPr txBox="1"/>
          <p:nvPr/>
        </p:nvSpPr>
        <p:spPr>
          <a:xfrm>
            <a:off x="1539309" y="8007416"/>
            <a:ext cx="3681362" cy="401360"/>
          </a:xfrm>
          <a:prstGeom prst="rect">
            <a:avLst/>
          </a:prstGeom>
        </p:spPr>
        <p:txBody>
          <a:bodyPr lIns="0" tIns="0" rIns="0" bIns="0" rtlCol="0" anchor="t">
            <a:spAutoFit/>
          </a:bodyPr>
          <a:lstStyle/>
          <a:p>
            <a:pPr algn="ctr" rtl="1">
              <a:lnSpc>
                <a:spcPts val="3281"/>
              </a:lnSpc>
            </a:pPr>
            <a:r>
              <a:rPr lang="ar-EG" sz="2555">
                <a:solidFill>
                  <a:srgbClr val="000000"/>
                </a:solidFill>
                <a:latin typeface="Almarai Bold"/>
                <a:ea typeface="Almarai Bold"/>
                <a:cs typeface="Almarai Bold"/>
                <a:sym typeface="Almarai Bold"/>
                <a:rtl/>
              </a:rPr>
              <a:t>ثري إم نجحت بالابتكارات</a:t>
            </a:r>
          </a:p>
        </p:txBody>
      </p:sp>
      <p:sp>
        <p:nvSpPr>
          <p:cNvPr id="16" name="Freeform 16"/>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8945077" y="853602"/>
            <a:ext cx="9528332" cy="902972"/>
          </a:xfrm>
          <a:prstGeom prst="rect">
            <a:avLst/>
          </a:prstGeom>
        </p:spPr>
        <p:txBody>
          <a:bodyPr lIns="0" tIns="0" rIns="0" bIns="0" rtlCol="0" anchor="t">
            <a:spAutoFit/>
          </a:bodyPr>
          <a:lstStyle/>
          <a:p>
            <a:pPr algn="ctr" rtl="1">
              <a:lnSpc>
                <a:spcPts val="6962"/>
              </a:lnSpc>
            </a:pPr>
            <a:r>
              <a:rPr lang="ar-EG" sz="5802">
                <a:solidFill>
                  <a:srgbClr val="156082"/>
                </a:solidFill>
                <a:latin typeface="Almarai Bold"/>
                <a:ea typeface="Almarai Bold"/>
                <a:cs typeface="Almarai Bold"/>
                <a:sym typeface="Almarai Bold"/>
                <a:rtl/>
              </a:rPr>
              <a:t>أهمية الابتكار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44472" y="2270463"/>
            <a:ext cx="10977148" cy="7204710"/>
            <a:chOff x="0" y="0"/>
            <a:chExt cx="2891101" cy="1897537"/>
          </a:xfrm>
        </p:grpSpPr>
        <p:sp>
          <p:nvSpPr>
            <p:cNvPr id="3" name="Freeform 3"/>
            <p:cNvSpPr/>
            <p:nvPr/>
          </p:nvSpPr>
          <p:spPr>
            <a:xfrm>
              <a:off x="0" y="0"/>
              <a:ext cx="2891101" cy="1897537"/>
            </a:xfrm>
            <a:custGeom>
              <a:avLst/>
              <a:gdLst/>
              <a:ahLst/>
              <a:cxnLst/>
              <a:rect l="l" t="t" r="r" b="b"/>
              <a:pathLst>
                <a:path w="2891101" h="1897537">
                  <a:moveTo>
                    <a:pt x="21864" y="0"/>
                  </a:moveTo>
                  <a:lnTo>
                    <a:pt x="2869237" y="0"/>
                  </a:lnTo>
                  <a:cubicBezTo>
                    <a:pt x="2881312" y="0"/>
                    <a:pt x="2891101" y="9789"/>
                    <a:pt x="2891101" y="21864"/>
                  </a:cubicBezTo>
                  <a:lnTo>
                    <a:pt x="2891101" y="1875673"/>
                  </a:lnTo>
                  <a:cubicBezTo>
                    <a:pt x="2891101" y="1887748"/>
                    <a:pt x="2881312" y="1897537"/>
                    <a:pt x="2869237" y="1897537"/>
                  </a:cubicBezTo>
                  <a:lnTo>
                    <a:pt x="21864" y="1897537"/>
                  </a:lnTo>
                  <a:cubicBezTo>
                    <a:pt x="9789" y="1897537"/>
                    <a:pt x="0" y="1887748"/>
                    <a:pt x="0" y="1875673"/>
                  </a:cubicBezTo>
                  <a:lnTo>
                    <a:pt x="0" y="21864"/>
                  </a:lnTo>
                  <a:cubicBezTo>
                    <a:pt x="0" y="9789"/>
                    <a:pt x="9789" y="0"/>
                    <a:pt x="21864" y="0"/>
                  </a:cubicBezTo>
                  <a:close/>
                </a:path>
              </a:pathLst>
            </a:custGeom>
            <a:solidFill>
              <a:srgbClr val="F8FCFF"/>
            </a:solidFill>
            <a:ln w="19050" cap="rnd">
              <a:solidFill>
                <a:srgbClr val="83CBEB"/>
              </a:solidFill>
              <a:prstDash val="lgDash"/>
              <a:round/>
            </a:ln>
          </p:spPr>
          <p:txBody>
            <a:bodyPr/>
            <a:lstStyle/>
            <a:p>
              <a:endParaRPr lang="en-US"/>
            </a:p>
          </p:txBody>
        </p:sp>
        <p:sp>
          <p:nvSpPr>
            <p:cNvPr id="4" name="TextBox 4"/>
            <p:cNvSpPr txBox="1"/>
            <p:nvPr/>
          </p:nvSpPr>
          <p:spPr>
            <a:xfrm>
              <a:off x="0" y="-19050"/>
              <a:ext cx="2891101" cy="1916587"/>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sp>
        <p:nvSpPr>
          <p:cNvPr id="6" name="Freeform 6"/>
          <p:cNvSpPr/>
          <p:nvPr/>
        </p:nvSpPr>
        <p:spPr>
          <a:xfrm>
            <a:off x="-257469" y="-121178"/>
            <a:ext cx="2086906" cy="2801216"/>
          </a:xfrm>
          <a:custGeom>
            <a:avLst/>
            <a:gdLst/>
            <a:ahLst/>
            <a:cxnLst/>
            <a:rect l="l" t="t" r="r" b="b"/>
            <a:pathLst>
              <a:path w="2086906" h="2801216">
                <a:moveTo>
                  <a:pt x="0" y="0"/>
                </a:moveTo>
                <a:lnTo>
                  <a:pt x="2086906" y="0"/>
                </a:lnTo>
                <a:lnTo>
                  <a:pt x="2086906" y="2801216"/>
                </a:lnTo>
                <a:lnTo>
                  <a:pt x="0" y="2801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71956" y="3381740"/>
            <a:ext cx="5058357" cy="5058357"/>
          </a:xfrm>
          <a:custGeom>
            <a:avLst/>
            <a:gdLst/>
            <a:ahLst/>
            <a:cxnLst/>
            <a:rect l="l" t="t" r="r" b="b"/>
            <a:pathLst>
              <a:path w="5058357" h="5058357">
                <a:moveTo>
                  <a:pt x="0" y="0"/>
                </a:moveTo>
                <a:lnTo>
                  <a:pt x="5058357" y="0"/>
                </a:lnTo>
                <a:lnTo>
                  <a:pt x="5058357" y="5058356"/>
                </a:lnTo>
                <a:lnTo>
                  <a:pt x="0" y="5058356"/>
                </a:lnTo>
                <a:lnTo>
                  <a:pt x="0" y="0"/>
                </a:lnTo>
                <a:close/>
              </a:path>
            </a:pathLst>
          </a:custGeom>
          <a:blipFill>
            <a:blip r:embed="rId5"/>
            <a:stretch>
              <a:fillRect/>
            </a:stretch>
          </a:blipFill>
        </p:spPr>
        <p:txBody>
          <a:bodyPr/>
          <a:lstStyle/>
          <a:p>
            <a:endParaRPr lang="en-US"/>
          </a:p>
        </p:txBody>
      </p:sp>
      <p:sp>
        <p:nvSpPr>
          <p:cNvPr id="8" name="Freeform 8"/>
          <p:cNvSpPr/>
          <p:nvPr/>
        </p:nvSpPr>
        <p:spPr>
          <a:xfrm>
            <a:off x="2684048" y="5304580"/>
            <a:ext cx="1189150" cy="1193626"/>
          </a:xfrm>
          <a:custGeom>
            <a:avLst/>
            <a:gdLst/>
            <a:ahLst/>
            <a:cxnLst/>
            <a:rect l="l" t="t" r="r" b="b"/>
            <a:pathLst>
              <a:path w="1189150" h="1193626">
                <a:moveTo>
                  <a:pt x="0" y="0"/>
                </a:moveTo>
                <a:lnTo>
                  <a:pt x="1189150" y="0"/>
                </a:lnTo>
                <a:lnTo>
                  <a:pt x="1189150" y="1193626"/>
                </a:lnTo>
                <a:lnTo>
                  <a:pt x="0" y="1193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325422" y="2175213"/>
            <a:ext cx="11100505" cy="7299960"/>
          </a:xfrm>
          <a:prstGeom prst="rect">
            <a:avLst/>
          </a:prstGeom>
        </p:spPr>
        <p:txBody>
          <a:bodyPr lIns="0" tIns="0" rIns="0" bIns="0" rtlCol="0" anchor="t">
            <a:spAutoFit/>
          </a:bodyPr>
          <a:lstStyle/>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الابتكار والمعرفة: الابتكار يعتمد على دمج واستغلال المعرفة والأفكار الجديدة.</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أهمية المعرفة: تعتبر موردًا استراتيجيًا أساسيًا لتطوير الابتكار.</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الابتكار المعرفي: يهدف إلى خلق وتطوير وتطبيق الأفكار لتسويقها بنجاح.</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العلاقة التبادلية: المعرفة تولد الابتكار، والابتكار يخلق معرفة جديدة.</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نموذج نوناكا: يركز على تحويل المعرفة بين الأفراد والمجموعات والمنظمات.</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القوة الوطنية: تعتمد الآن على قدرة إنتاج المعرفة واستخدامها، وليس فقط على الثروات الطبيعية. </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الاقتصاد المعاصر: يعتمد على المعرفة العلمية والتكنولوجية بدلاً من الموارد التقليدية.</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إنتاج وتطوير المعرفة: أصبحت المعرفة "بضاعة" تُباع وتُشترى، مما يعزز الابتكار.</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تكاليف المعرفة: انخفضت بفضل مؤسسات التعليم والبحث، مما يزيد من قيمتها الاقتصادية.</a:t>
            </a:r>
          </a:p>
          <a:p>
            <a:pPr marL="550545" lvl="1" indent="-275272" algn="r" rtl="1">
              <a:lnSpc>
                <a:spcPts val="4080"/>
              </a:lnSpc>
              <a:buFont typeface="Arial"/>
              <a:buChar char="•"/>
            </a:pPr>
            <a:r>
              <a:rPr lang="ar-EG" sz="2550" u="none" strike="noStrike">
                <a:solidFill>
                  <a:srgbClr val="000000"/>
                </a:solidFill>
                <a:latin typeface="Almarai Bold"/>
                <a:ea typeface="Almarai Bold"/>
                <a:cs typeface="Almarai Bold"/>
                <a:sym typeface="Almarai Bold"/>
                <a:rtl/>
              </a:rPr>
              <a:t>المعرفة واتخاذ القرار: تعتبر القوة الدافعة للقرارات الفعالة في ظروف غير مؤكدة.</a:t>
            </a:r>
          </a:p>
        </p:txBody>
      </p:sp>
      <p:sp>
        <p:nvSpPr>
          <p:cNvPr id="10" name="Freeform 10"/>
          <p:cNvSpPr/>
          <p:nvPr/>
        </p:nvSpPr>
        <p:spPr>
          <a:xfrm rot="5400000">
            <a:off x="5030197" y="3121120"/>
            <a:ext cx="1150521" cy="1087766"/>
          </a:xfrm>
          <a:custGeom>
            <a:avLst/>
            <a:gdLst/>
            <a:ahLst/>
            <a:cxnLst/>
            <a:rect l="l" t="t" r="r" b="b"/>
            <a:pathLst>
              <a:path w="1150521" h="1087766">
                <a:moveTo>
                  <a:pt x="0" y="0"/>
                </a:moveTo>
                <a:lnTo>
                  <a:pt x="1150521" y="0"/>
                </a:lnTo>
                <a:lnTo>
                  <a:pt x="1150521" y="1087766"/>
                </a:lnTo>
                <a:lnTo>
                  <a:pt x="0" y="10877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3124283" y="3943831"/>
            <a:ext cx="2763180" cy="897899"/>
          </a:xfrm>
          <a:prstGeom prst="rect">
            <a:avLst/>
          </a:prstGeom>
        </p:spPr>
        <p:txBody>
          <a:bodyPr lIns="0" tIns="0" rIns="0" bIns="0" rtlCol="0" anchor="t">
            <a:spAutoFit/>
          </a:bodyPr>
          <a:lstStyle/>
          <a:p>
            <a:pPr algn="ctr">
              <a:lnSpc>
                <a:spcPts val="3333"/>
              </a:lnSpc>
            </a:pPr>
            <a:r>
              <a:rPr lang="en-US" sz="2222">
                <a:solidFill>
                  <a:srgbClr val="000000"/>
                </a:solidFill>
                <a:latin typeface="Almarai Bold"/>
                <a:ea typeface="Almarai Bold"/>
                <a:cs typeface="Almarai Bold"/>
                <a:sym typeface="Almarai Bold"/>
              </a:rPr>
              <a:t>Externalization</a:t>
            </a:r>
          </a:p>
          <a:p>
            <a:pPr algn="ctr" rtl="1">
              <a:lnSpc>
                <a:spcPts val="3855"/>
              </a:lnSpc>
            </a:pPr>
            <a:r>
              <a:rPr lang="ar-EG" sz="2570">
                <a:solidFill>
                  <a:srgbClr val="000000"/>
                </a:solidFill>
                <a:latin typeface="Almarai Bold"/>
                <a:ea typeface="Almarai Bold"/>
                <a:cs typeface="Almarai Bold"/>
                <a:sym typeface="Almarai Bold"/>
                <a:rtl/>
              </a:rPr>
              <a:t>التجسيد</a:t>
            </a:r>
          </a:p>
        </p:txBody>
      </p:sp>
      <p:sp>
        <p:nvSpPr>
          <p:cNvPr id="12" name="TextBox 12"/>
          <p:cNvSpPr txBox="1"/>
          <p:nvPr/>
        </p:nvSpPr>
        <p:spPr>
          <a:xfrm>
            <a:off x="644090" y="3969561"/>
            <a:ext cx="2763180" cy="838139"/>
          </a:xfrm>
          <a:prstGeom prst="rect">
            <a:avLst/>
          </a:prstGeom>
        </p:spPr>
        <p:txBody>
          <a:bodyPr lIns="0" tIns="0" rIns="0" bIns="0" rtlCol="0" anchor="t">
            <a:spAutoFit/>
          </a:bodyPr>
          <a:lstStyle/>
          <a:p>
            <a:pPr algn="ctr">
              <a:lnSpc>
                <a:spcPts val="3333"/>
              </a:lnSpc>
            </a:pPr>
            <a:r>
              <a:rPr lang="en-US" sz="2222">
                <a:solidFill>
                  <a:srgbClr val="000000"/>
                </a:solidFill>
                <a:latin typeface="Almarai Bold"/>
                <a:ea typeface="Almarai Bold"/>
                <a:cs typeface="Almarai Bold"/>
                <a:sym typeface="Almarai Bold"/>
              </a:rPr>
              <a:t>Socialization</a:t>
            </a:r>
          </a:p>
          <a:p>
            <a:pPr algn="ctr" rtl="1">
              <a:lnSpc>
                <a:spcPts val="3333"/>
              </a:lnSpc>
            </a:pPr>
            <a:r>
              <a:rPr lang="ar-EG" sz="2222">
                <a:solidFill>
                  <a:srgbClr val="000000"/>
                </a:solidFill>
                <a:latin typeface="Almarai Bold"/>
                <a:ea typeface="Almarai Bold"/>
                <a:cs typeface="Almarai Bold"/>
                <a:sym typeface="Almarai Bold"/>
                <a:rtl/>
              </a:rPr>
              <a:t>التنشئة</a:t>
            </a:r>
          </a:p>
        </p:txBody>
      </p:sp>
      <p:sp>
        <p:nvSpPr>
          <p:cNvPr id="13" name="TextBox 13"/>
          <p:cNvSpPr txBox="1"/>
          <p:nvPr/>
        </p:nvSpPr>
        <p:spPr>
          <a:xfrm>
            <a:off x="3133808" y="6535560"/>
            <a:ext cx="2763180" cy="8381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الترابط</a:t>
            </a:r>
          </a:p>
          <a:p>
            <a:pPr algn="ctr">
              <a:lnSpc>
                <a:spcPts val="3333"/>
              </a:lnSpc>
            </a:pPr>
            <a:r>
              <a:rPr lang="en-US" sz="2222">
                <a:solidFill>
                  <a:srgbClr val="000000"/>
                </a:solidFill>
                <a:latin typeface="Almarai Bold"/>
                <a:ea typeface="Almarai Bold"/>
                <a:cs typeface="Almarai Bold"/>
                <a:sym typeface="Almarai Bold"/>
              </a:rPr>
              <a:t>Combination</a:t>
            </a:r>
          </a:p>
        </p:txBody>
      </p:sp>
      <p:sp>
        <p:nvSpPr>
          <p:cNvPr id="14" name="TextBox 14"/>
          <p:cNvSpPr txBox="1"/>
          <p:nvPr/>
        </p:nvSpPr>
        <p:spPr>
          <a:xfrm>
            <a:off x="3507975" y="2826320"/>
            <a:ext cx="1995794" cy="450645"/>
          </a:xfrm>
          <a:prstGeom prst="rect">
            <a:avLst/>
          </a:prstGeom>
        </p:spPr>
        <p:txBody>
          <a:bodyPr lIns="0" tIns="0" rIns="0" bIns="0" rtlCol="0" anchor="t">
            <a:spAutoFit/>
          </a:bodyPr>
          <a:lstStyle/>
          <a:p>
            <a:pPr algn="ctr" rtl="1">
              <a:lnSpc>
                <a:spcPts val="3633"/>
              </a:lnSpc>
            </a:pPr>
            <a:r>
              <a:rPr lang="ar-EG" sz="2422">
                <a:solidFill>
                  <a:srgbClr val="000000"/>
                </a:solidFill>
                <a:latin typeface="Almarai Bold"/>
                <a:ea typeface="Almarai Bold"/>
                <a:cs typeface="Almarai Bold"/>
                <a:sym typeface="Almarai Bold"/>
                <a:rtl/>
              </a:rPr>
              <a:t>ضمنية</a:t>
            </a:r>
          </a:p>
        </p:txBody>
      </p:sp>
      <p:sp>
        <p:nvSpPr>
          <p:cNvPr id="15" name="TextBox 15"/>
          <p:cNvSpPr txBox="1"/>
          <p:nvPr/>
        </p:nvSpPr>
        <p:spPr>
          <a:xfrm>
            <a:off x="3067133" y="8363896"/>
            <a:ext cx="2763180" cy="4148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صريحة</a:t>
            </a:r>
          </a:p>
        </p:txBody>
      </p:sp>
      <p:sp>
        <p:nvSpPr>
          <p:cNvPr id="16" name="TextBox 16"/>
          <p:cNvSpPr txBox="1"/>
          <p:nvPr/>
        </p:nvSpPr>
        <p:spPr>
          <a:xfrm>
            <a:off x="744795" y="8341900"/>
            <a:ext cx="2763180" cy="4148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صريحة</a:t>
            </a:r>
          </a:p>
        </p:txBody>
      </p:sp>
      <p:sp>
        <p:nvSpPr>
          <p:cNvPr id="17" name="TextBox 17"/>
          <p:cNvSpPr txBox="1"/>
          <p:nvPr/>
        </p:nvSpPr>
        <p:spPr>
          <a:xfrm>
            <a:off x="1188727" y="2826320"/>
            <a:ext cx="1995794" cy="450645"/>
          </a:xfrm>
          <a:prstGeom prst="rect">
            <a:avLst/>
          </a:prstGeom>
        </p:spPr>
        <p:txBody>
          <a:bodyPr lIns="0" tIns="0" rIns="0" bIns="0" rtlCol="0" anchor="t">
            <a:spAutoFit/>
          </a:bodyPr>
          <a:lstStyle/>
          <a:p>
            <a:pPr algn="ctr" rtl="1">
              <a:lnSpc>
                <a:spcPts val="3633"/>
              </a:lnSpc>
            </a:pPr>
            <a:r>
              <a:rPr lang="ar-EG" sz="2422">
                <a:solidFill>
                  <a:srgbClr val="000000"/>
                </a:solidFill>
                <a:latin typeface="Almarai Bold"/>
                <a:ea typeface="Almarai Bold"/>
                <a:cs typeface="Almarai Bold"/>
                <a:sym typeface="Almarai Bold"/>
                <a:rtl/>
              </a:rPr>
              <a:t>ضمنية</a:t>
            </a:r>
          </a:p>
        </p:txBody>
      </p:sp>
      <p:sp>
        <p:nvSpPr>
          <p:cNvPr id="18" name="TextBox 18"/>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19" name="TextBox 19"/>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11</a:t>
            </a:r>
          </a:p>
        </p:txBody>
      </p:sp>
      <p:sp>
        <p:nvSpPr>
          <p:cNvPr id="20" name="TextBox 20"/>
          <p:cNvSpPr txBox="1"/>
          <p:nvPr/>
        </p:nvSpPr>
        <p:spPr>
          <a:xfrm>
            <a:off x="625040" y="6535560"/>
            <a:ext cx="2763180" cy="8381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الإستيعاب</a:t>
            </a:r>
          </a:p>
          <a:p>
            <a:pPr algn="ctr">
              <a:lnSpc>
                <a:spcPts val="3333"/>
              </a:lnSpc>
            </a:pPr>
            <a:r>
              <a:rPr lang="en-US" sz="2222">
                <a:solidFill>
                  <a:srgbClr val="000000"/>
                </a:solidFill>
                <a:latin typeface="Almarai Bold"/>
                <a:ea typeface="Almarai Bold"/>
                <a:cs typeface="Almarai Bold"/>
                <a:sym typeface="Almarai Bold"/>
              </a:rPr>
              <a:t>Internalization</a:t>
            </a:r>
          </a:p>
        </p:txBody>
      </p:sp>
      <p:sp>
        <p:nvSpPr>
          <p:cNvPr id="21" name="TextBox 21"/>
          <p:cNvSpPr txBox="1"/>
          <p:nvPr/>
        </p:nvSpPr>
        <p:spPr>
          <a:xfrm>
            <a:off x="1380212" y="9159835"/>
            <a:ext cx="3681362" cy="810935"/>
          </a:xfrm>
          <a:prstGeom prst="rect">
            <a:avLst/>
          </a:prstGeom>
        </p:spPr>
        <p:txBody>
          <a:bodyPr lIns="0" tIns="0" rIns="0" bIns="0" rtlCol="0" anchor="t">
            <a:spAutoFit/>
          </a:bodyPr>
          <a:lstStyle/>
          <a:p>
            <a:pPr algn="ctr" rtl="1">
              <a:lnSpc>
                <a:spcPts val="3281"/>
              </a:lnSpc>
            </a:pPr>
            <a:r>
              <a:rPr lang="ar-EG" sz="2555">
                <a:solidFill>
                  <a:srgbClr val="000000"/>
                </a:solidFill>
                <a:latin typeface="Almarai Bold"/>
                <a:ea typeface="Almarai Bold"/>
                <a:cs typeface="Almarai Bold"/>
                <a:sym typeface="Almarai Bold"/>
                <a:rtl/>
              </a:rPr>
              <a:t>نموذج إنتاج المعرفة - نوناكا</a:t>
            </a:r>
          </a:p>
        </p:txBody>
      </p:sp>
      <p:sp>
        <p:nvSpPr>
          <p:cNvPr id="22" name="TextBox 22"/>
          <p:cNvSpPr txBox="1"/>
          <p:nvPr/>
        </p:nvSpPr>
        <p:spPr>
          <a:xfrm rot="-5400000">
            <a:off x="4622113" y="4729748"/>
            <a:ext cx="2763180" cy="4148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صريحة</a:t>
            </a:r>
          </a:p>
        </p:txBody>
      </p:sp>
      <p:sp>
        <p:nvSpPr>
          <p:cNvPr id="23" name="TextBox 23"/>
          <p:cNvSpPr txBox="1"/>
          <p:nvPr/>
        </p:nvSpPr>
        <p:spPr>
          <a:xfrm rot="-5400000">
            <a:off x="4631638" y="6763481"/>
            <a:ext cx="2763180" cy="414839"/>
          </a:xfrm>
          <a:prstGeom prst="rect">
            <a:avLst/>
          </a:prstGeom>
        </p:spPr>
        <p:txBody>
          <a:bodyPr lIns="0" tIns="0" rIns="0" bIns="0" rtlCol="0" anchor="t">
            <a:spAutoFit/>
          </a:bodyPr>
          <a:lstStyle/>
          <a:p>
            <a:pPr algn="ctr" rtl="1">
              <a:lnSpc>
                <a:spcPts val="3333"/>
              </a:lnSpc>
            </a:pPr>
            <a:r>
              <a:rPr lang="ar-EG" sz="2222">
                <a:solidFill>
                  <a:srgbClr val="000000"/>
                </a:solidFill>
                <a:latin typeface="Almarai Bold"/>
                <a:ea typeface="Almarai Bold"/>
                <a:cs typeface="Almarai Bold"/>
                <a:sym typeface="Almarai Bold"/>
                <a:rtl/>
              </a:rPr>
              <a:t>صريحة</a:t>
            </a:r>
          </a:p>
        </p:txBody>
      </p:sp>
      <p:sp>
        <p:nvSpPr>
          <p:cNvPr id="24" name="TextBox 24"/>
          <p:cNvSpPr txBox="1"/>
          <p:nvPr/>
        </p:nvSpPr>
        <p:spPr>
          <a:xfrm rot="-5400000">
            <a:off x="-579130" y="4818336"/>
            <a:ext cx="1995794" cy="450645"/>
          </a:xfrm>
          <a:prstGeom prst="rect">
            <a:avLst/>
          </a:prstGeom>
        </p:spPr>
        <p:txBody>
          <a:bodyPr lIns="0" tIns="0" rIns="0" bIns="0" rtlCol="0" anchor="t">
            <a:spAutoFit/>
          </a:bodyPr>
          <a:lstStyle/>
          <a:p>
            <a:pPr algn="ctr" rtl="1">
              <a:lnSpc>
                <a:spcPts val="3633"/>
              </a:lnSpc>
            </a:pPr>
            <a:r>
              <a:rPr lang="ar-EG" sz="2422">
                <a:solidFill>
                  <a:srgbClr val="000000"/>
                </a:solidFill>
                <a:latin typeface="Almarai Bold"/>
                <a:ea typeface="Almarai Bold"/>
                <a:cs typeface="Almarai Bold"/>
                <a:sym typeface="Almarai Bold"/>
                <a:rtl/>
              </a:rPr>
              <a:t>ضمنية</a:t>
            </a:r>
          </a:p>
        </p:txBody>
      </p:sp>
      <p:sp>
        <p:nvSpPr>
          <p:cNvPr id="25" name="TextBox 25"/>
          <p:cNvSpPr txBox="1"/>
          <p:nvPr/>
        </p:nvSpPr>
        <p:spPr>
          <a:xfrm rot="-5400000">
            <a:off x="-498889" y="6673968"/>
            <a:ext cx="1995794" cy="450645"/>
          </a:xfrm>
          <a:prstGeom prst="rect">
            <a:avLst/>
          </a:prstGeom>
        </p:spPr>
        <p:txBody>
          <a:bodyPr lIns="0" tIns="0" rIns="0" bIns="0" rtlCol="0" anchor="t">
            <a:spAutoFit/>
          </a:bodyPr>
          <a:lstStyle/>
          <a:p>
            <a:pPr algn="ctr" rtl="1">
              <a:lnSpc>
                <a:spcPts val="3633"/>
              </a:lnSpc>
            </a:pPr>
            <a:r>
              <a:rPr lang="ar-EG" sz="2422">
                <a:solidFill>
                  <a:srgbClr val="000000"/>
                </a:solidFill>
                <a:latin typeface="Almarai Bold"/>
                <a:ea typeface="Almarai Bold"/>
                <a:cs typeface="Almarai Bold"/>
                <a:sym typeface="Almarai Bold"/>
                <a:rtl/>
              </a:rPr>
              <a:t>ضمنية</a:t>
            </a:r>
          </a:p>
        </p:txBody>
      </p:sp>
      <p:sp>
        <p:nvSpPr>
          <p:cNvPr id="26" name="Freeform 26"/>
          <p:cNvSpPr/>
          <p:nvPr/>
        </p:nvSpPr>
        <p:spPr>
          <a:xfrm rot="-10800000" flipH="1" flipV="1">
            <a:off x="561976" y="3049573"/>
            <a:ext cx="1070394" cy="1012009"/>
          </a:xfrm>
          <a:custGeom>
            <a:avLst/>
            <a:gdLst/>
            <a:ahLst/>
            <a:cxnLst/>
            <a:rect l="l" t="t" r="r" b="b"/>
            <a:pathLst>
              <a:path w="1070394" h="1012009">
                <a:moveTo>
                  <a:pt x="1070394" y="1012009"/>
                </a:moveTo>
                <a:lnTo>
                  <a:pt x="0" y="1012009"/>
                </a:lnTo>
                <a:lnTo>
                  <a:pt x="0" y="0"/>
                </a:lnTo>
                <a:lnTo>
                  <a:pt x="1070394" y="0"/>
                </a:lnTo>
                <a:lnTo>
                  <a:pt x="1070394" y="10120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27"/>
          <p:cNvSpPr/>
          <p:nvPr/>
        </p:nvSpPr>
        <p:spPr>
          <a:xfrm flipH="1" flipV="1">
            <a:off x="4998819" y="7668974"/>
            <a:ext cx="1150521" cy="1087766"/>
          </a:xfrm>
          <a:custGeom>
            <a:avLst/>
            <a:gdLst/>
            <a:ahLst/>
            <a:cxnLst/>
            <a:rect l="l" t="t" r="r" b="b"/>
            <a:pathLst>
              <a:path w="1150521" h="1087766">
                <a:moveTo>
                  <a:pt x="1150521" y="1087766"/>
                </a:moveTo>
                <a:lnTo>
                  <a:pt x="0" y="1087766"/>
                </a:lnTo>
                <a:lnTo>
                  <a:pt x="0" y="0"/>
                </a:lnTo>
                <a:lnTo>
                  <a:pt x="1150521" y="0"/>
                </a:lnTo>
                <a:lnTo>
                  <a:pt x="1150521" y="108776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p:cNvSpPr/>
          <p:nvPr/>
        </p:nvSpPr>
        <p:spPr>
          <a:xfrm rot="-5400000">
            <a:off x="358815" y="7537898"/>
            <a:ext cx="1150521" cy="1087766"/>
          </a:xfrm>
          <a:custGeom>
            <a:avLst/>
            <a:gdLst/>
            <a:ahLst/>
            <a:cxnLst/>
            <a:rect l="l" t="t" r="r" b="b"/>
            <a:pathLst>
              <a:path w="1150521" h="1087766">
                <a:moveTo>
                  <a:pt x="0" y="0"/>
                </a:moveTo>
                <a:lnTo>
                  <a:pt x="1150521" y="0"/>
                </a:lnTo>
                <a:lnTo>
                  <a:pt x="1150521" y="1087765"/>
                </a:lnTo>
                <a:lnTo>
                  <a:pt x="0" y="10877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TextBox 30"/>
          <p:cNvSpPr txBox="1"/>
          <p:nvPr/>
        </p:nvSpPr>
        <p:spPr>
          <a:xfrm>
            <a:off x="8671462" y="858793"/>
            <a:ext cx="9417615" cy="892590"/>
          </a:xfrm>
          <a:prstGeom prst="rect">
            <a:avLst/>
          </a:prstGeom>
        </p:spPr>
        <p:txBody>
          <a:bodyPr lIns="0" tIns="0" rIns="0" bIns="0" rtlCol="0" anchor="t">
            <a:spAutoFit/>
          </a:bodyPr>
          <a:lstStyle/>
          <a:p>
            <a:pPr algn="ctr" rtl="1">
              <a:lnSpc>
                <a:spcPts val="6881"/>
              </a:lnSpc>
            </a:pPr>
            <a:r>
              <a:rPr lang="ar-EG" sz="5734">
                <a:solidFill>
                  <a:srgbClr val="156082"/>
                </a:solidFill>
                <a:latin typeface="Almarai Bold"/>
                <a:ea typeface="Almarai Bold"/>
                <a:cs typeface="Almarai Bold"/>
                <a:sym typeface="Almarai Bold"/>
                <a:rtl/>
              </a:rPr>
              <a:t>الابتكار والمعرفة</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9E8F6">
                <a:alpha val="100000"/>
              </a:srgbClr>
            </a:gs>
            <a:gs pos="100000">
              <a:srgbClr val="E8E5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sp>
        <p:nvSpPr>
          <p:cNvPr id="3" name="Freeform 3"/>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188720" y="4212465"/>
            <a:ext cx="15910560" cy="646860"/>
            <a:chOff x="0" y="0"/>
            <a:chExt cx="4190436" cy="170366"/>
          </a:xfrm>
        </p:grpSpPr>
        <p:sp>
          <p:nvSpPr>
            <p:cNvPr id="5" name="Freeform 5"/>
            <p:cNvSpPr/>
            <p:nvPr/>
          </p:nvSpPr>
          <p:spPr>
            <a:xfrm>
              <a:off x="0" y="0"/>
              <a:ext cx="4190436" cy="170366"/>
            </a:xfrm>
            <a:custGeom>
              <a:avLst/>
              <a:gdLst/>
              <a:ahLst/>
              <a:cxnLst/>
              <a:rect l="l" t="t" r="r" b="b"/>
              <a:pathLst>
                <a:path w="4190436" h="170366">
                  <a:moveTo>
                    <a:pt x="24816" y="0"/>
                  </a:moveTo>
                  <a:lnTo>
                    <a:pt x="4165620" y="0"/>
                  </a:lnTo>
                  <a:cubicBezTo>
                    <a:pt x="4172201" y="0"/>
                    <a:pt x="4178513" y="2615"/>
                    <a:pt x="4183167" y="7268"/>
                  </a:cubicBezTo>
                  <a:cubicBezTo>
                    <a:pt x="4187821" y="11922"/>
                    <a:pt x="4190436" y="18234"/>
                    <a:pt x="4190436" y="24816"/>
                  </a:cubicBezTo>
                  <a:lnTo>
                    <a:pt x="4190436" y="145550"/>
                  </a:lnTo>
                  <a:cubicBezTo>
                    <a:pt x="4190436" y="159256"/>
                    <a:pt x="4179325" y="170366"/>
                    <a:pt x="4165620" y="170366"/>
                  </a:cubicBezTo>
                  <a:lnTo>
                    <a:pt x="24816" y="170366"/>
                  </a:lnTo>
                  <a:cubicBezTo>
                    <a:pt x="11111" y="170366"/>
                    <a:pt x="0" y="159256"/>
                    <a:pt x="0" y="145550"/>
                  </a:cubicBezTo>
                  <a:lnTo>
                    <a:pt x="0" y="24816"/>
                  </a:lnTo>
                  <a:cubicBezTo>
                    <a:pt x="0" y="11111"/>
                    <a:pt x="11111" y="0"/>
                    <a:pt x="24816" y="0"/>
                  </a:cubicBezTo>
                  <a:close/>
                </a:path>
              </a:pathLst>
            </a:custGeom>
            <a:solidFill>
              <a:srgbClr val="FFDE59"/>
            </a:solidFill>
          </p:spPr>
          <p:txBody>
            <a:bodyPr/>
            <a:lstStyle/>
            <a:p>
              <a:endParaRPr lang="en-US"/>
            </a:p>
          </p:txBody>
        </p:sp>
        <p:sp>
          <p:nvSpPr>
            <p:cNvPr id="6" name="TextBox 6"/>
            <p:cNvSpPr txBox="1"/>
            <p:nvPr/>
          </p:nvSpPr>
          <p:spPr>
            <a:xfrm>
              <a:off x="0" y="-19050"/>
              <a:ext cx="4190436" cy="189416"/>
            </a:xfrm>
            <a:prstGeom prst="rect">
              <a:avLst/>
            </a:prstGeom>
          </p:spPr>
          <p:txBody>
            <a:bodyPr lIns="50800" tIns="50800" rIns="50800" bIns="50800" rtlCol="0" anchor="ctr"/>
            <a:lstStyle/>
            <a:p>
              <a:pPr algn="ctr">
                <a:lnSpc>
                  <a:spcPts val="2160"/>
                </a:lnSpc>
              </a:pPr>
              <a:endParaRPr/>
            </a:p>
          </p:txBody>
        </p:sp>
      </p:grpSp>
      <p:grpSp>
        <p:nvGrpSpPr>
          <p:cNvPr id="7" name="Group 7"/>
          <p:cNvGrpSpPr/>
          <p:nvPr/>
        </p:nvGrpSpPr>
        <p:grpSpPr>
          <a:xfrm>
            <a:off x="1188720" y="4973625"/>
            <a:ext cx="15910560" cy="646860"/>
            <a:chOff x="0" y="0"/>
            <a:chExt cx="4190436" cy="170366"/>
          </a:xfrm>
        </p:grpSpPr>
        <p:sp>
          <p:nvSpPr>
            <p:cNvPr id="8" name="Freeform 8"/>
            <p:cNvSpPr/>
            <p:nvPr/>
          </p:nvSpPr>
          <p:spPr>
            <a:xfrm>
              <a:off x="0" y="0"/>
              <a:ext cx="4190436" cy="170366"/>
            </a:xfrm>
            <a:custGeom>
              <a:avLst/>
              <a:gdLst/>
              <a:ahLst/>
              <a:cxnLst/>
              <a:rect l="l" t="t" r="r" b="b"/>
              <a:pathLst>
                <a:path w="4190436" h="170366">
                  <a:moveTo>
                    <a:pt x="24816" y="0"/>
                  </a:moveTo>
                  <a:lnTo>
                    <a:pt x="4165620" y="0"/>
                  </a:lnTo>
                  <a:cubicBezTo>
                    <a:pt x="4172201" y="0"/>
                    <a:pt x="4178513" y="2615"/>
                    <a:pt x="4183167" y="7268"/>
                  </a:cubicBezTo>
                  <a:cubicBezTo>
                    <a:pt x="4187821" y="11922"/>
                    <a:pt x="4190436" y="18234"/>
                    <a:pt x="4190436" y="24816"/>
                  </a:cubicBezTo>
                  <a:lnTo>
                    <a:pt x="4190436" y="145550"/>
                  </a:lnTo>
                  <a:cubicBezTo>
                    <a:pt x="4190436" y="159256"/>
                    <a:pt x="4179325" y="170366"/>
                    <a:pt x="4165620" y="170366"/>
                  </a:cubicBezTo>
                  <a:lnTo>
                    <a:pt x="24816" y="170366"/>
                  </a:lnTo>
                  <a:cubicBezTo>
                    <a:pt x="11111" y="170366"/>
                    <a:pt x="0" y="159256"/>
                    <a:pt x="0" y="145550"/>
                  </a:cubicBezTo>
                  <a:lnTo>
                    <a:pt x="0" y="24816"/>
                  </a:lnTo>
                  <a:cubicBezTo>
                    <a:pt x="0" y="11111"/>
                    <a:pt x="11111" y="0"/>
                    <a:pt x="24816" y="0"/>
                  </a:cubicBezTo>
                  <a:close/>
                </a:path>
              </a:pathLst>
            </a:custGeom>
            <a:solidFill>
              <a:srgbClr val="FFDE59"/>
            </a:solidFill>
          </p:spPr>
          <p:txBody>
            <a:bodyPr/>
            <a:lstStyle/>
            <a:p>
              <a:endParaRPr lang="en-US"/>
            </a:p>
          </p:txBody>
        </p:sp>
        <p:sp>
          <p:nvSpPr>
            <p:cNvPr id="9" name="TextBox 9"/>
            <p:cNvSpPr txBox="1"/>
            <p:nvPr/>
          </p:nvSpPr>
          <p:spPr>
            <a:xfrm>
              <a:off x="0" y="-19050"/>
              <a:ext cx="4190436" cy="189416"/>
            </a:xfrm>
            <a:prstGeom prst="rect">
              <a:avLst/>
            </a:prstGeom>
          </p:spPr>
          <p:txBody>
            <a:bodyPr lIns="50800" tIns="50800" rIns="50800" bIns="50800" rtlCol="0" anchor="ctr"/>
            <a:lstStyle/>
            <a:p>
              <a:pPr algn="ctr">
                <a:lnSpc>
                  <a:spcPts val="2160"/>
                </a:lnSpc>
              </a:pPr>
              <a:endParaRPr/>
            </a:p>
          </p:txBody>
        </p:sp>
      </p:grpSp>
      <p:grpSp>
        <p:nvGrpSpPr>
          <p:cNvPr id="10" name="Group 10"/>
          <p:cNvGrpSpPr/>
          <p:nvPr/>
        </p:nvGrpSpPr>
        <p:grpSpPr>
          <a:xfrm>
            <a:off x="1188720" y="5734785"/>
            <a:ext cx="15910560" cy="788948"/>
            <a:chOff x="0" y="0"/>
            <a:chExt cx="4190436" cy="207789"/>
          </a:xfrm>
        </p:grpSpPr>
        <p:sp>
          <p:nvSpPr>
            <p:cNvPr id="11" name="Freeform 11"/>
            <p:cNvSpPr/>
            <p:nvPr/>
          </p:nvSpPr>
          <p:spPr>
            <a:xfrm>
              <a:off x="0" y="0"/>
              <a:ext cx="4190436" cy="207789"/>
            </a:xfrm>
            <a:custGeom>
              <a:avLst/>
              <a:gdLst/>
              <a:ahLst/>
              <a:cxnLst/>
              <a:rect l="l" t="t" r="r" b="b"/>
              <a:pathLst>
                <a:path w="4190436" h="207789">
                  <a:moveTo>
                    <a:pt x="24816" y="0"/>
                  </a:moveTo>
                  <a:lnTo>
                    <a:pt x="4165620" y="0"/>
                  </a:lnTo>
                  <a:cubicBezTo>
                    <a:pt x="4172201" y="0"/>
                    <a:pt x="4178513" y="2615"/>
                    <a:pt x="4183167" y="7268"/>
                  </a:cubicBezTo>
                  <a:cubicBezTo>
                    <a:pt x="4187821" y="11922"/>
                    <a:pt x="4190436" y="18234"/>
                    <a:pt x="4190436" y="24816"/>
                  </a:cubicBezTo>
                  <a:lnTo>
                    <a:pt x="4190436" y="182973"/>
                  </a:lnTo>
                  <a:cubicBezTo>
                    <a:pt x="4190436" y="196678"/>
                    <a:pt x="4179325" y="207789"/>
                    <a:pt x="4165620" y="207789"/>
                  </a:cubicBezTo>
                  <a:lnTo>
                    <a:pt x="24816" y="207789"/>
                  </a:lnTo>
                  <a:cubicBezTo>
                    <a:pt x="11111" y="207789"/>
                    <a:pt x="0" y="196678"/>
                    <a:pt x="0" y="182973"/>
                  </a:cubicBezTo>
                  <a:lnTo>
                    <a:pt x="0" y="24816"/>
                  </a:lnTo>
                  <a:cubicBezTo>
                    <a:pt x="0" y="11111"/>
                    <a:pt x="11111" y="0"/>
                    <a:pt x="24816" y="0"/>
                  </a:cubicBezTo>
                  <a:close/>
                </a:path>
              </a:pathLst>
            </a:custGeom>
            <a:solidFill>
              <a:srgbClr val="FFDE59"/>
            </a:solidFill>
          </p:spPr>
          <p:txBody>
            <a:bodyPr/>
            <a:lstStyle/>
            <a:p>
              <a:endParaRPr lang="en-US"/>
            </a:p>
          </p:txBody>
        </p:sp>
        <p:sp>
          <p:nvSpPr>
            <p:cNvPr id="12" name="TextBox 12"/>
            <p:cNvSpPr txBox="1"/>
            <p:nvPr/>
          </p:nvSpPr>
          <p:spPr>
            <a:xfrm>
              <a:off x="0" y="-19050"/>
              <a:ext cx="4190436" cy="226839"/>
            </a:xfrm>
            <a:prstGeom prst="rect">
              <a:avLst/>
            </a:prstGeom>
          </p:spPr>
          <p:txBody>
            <a:bodyPr lIns="50800" tIns="50800" rIns="50800" bIns="50800" rtlCol="0" anchor="ctr"/>
            <a:lstStyle/>
            <a:p>
              <a:pPr algn="ctr">
                <a:lnSpc>
                  <a:spcPts val="2160"/>
                </a:lnSpc>
              </a:pPr>
              <a:endParaRPr/>
            </a:p>
          </p:txBody>
        </p:sp>
      </p:grpSp>
      <p:grpSp>
        <p:nvGrpSpPr>
          <p:cNvPr id="13" name="Group 13"/>
          <p:cNvGrpSpPr/>
          <p:nvPr/>
        </p:nvGrpSpPr>
        <p:grpSpPr>
          <a:xfrm>
            <a:off x="1188720" y="6682718"/>
            <a:ext cx="15910560" cy="760530"/>
            <a:chOff x="0" y="0"/>
            <a:chExt cx="4190436" cy="200304"/>
          </a:xfrm>
        </p:grpSpPr>
        <p:sp>
          <p:nvSpPr>
            <p:cNvPr id="14" name="Freeform 14"/>
            <p:cNvSpPr/>
            <p:nvPr/>
          </p:nvSpPr>
          <p:spPr>
            <a:xfrm>
              <a:off x="0" y="0"/>
              <a:ext cx="4190436" cy="200304"/>
            </a:xfrm>
            <a:custGeom>
              <a:avLst/>
              <a:gdLst/>
              <a:ahLst/>
              <a:cxnLst/>
              <a:rect l="l" t="t" r="r" b="b"/>
              <a:pathLst>
                <a:path w="4190436" h="200304">
                  <a:moveTo>
                    <a:pt x="24816" y="0"/>
                  </a:moveTo>
                  <a:lnTo>
                    <a:pt x="4165620" y="0"/>
                  </a:lnTo>
                  <a:cubicBezTo>
                    <a:pt x="4172201" y="0"/>
                    <a:pt x="4178513" y="2615"/>
                    <a:pt x="4183167" y="7268"/>
                  </a:cubicBezTo>
                  <a:cubicBezTo>
                    <a:pt x="4187821" y="11922"/>
                    <a:pt x="4190436" y="18234"/>
                    <a:pt x="4190436" y="24816"/>
                  </a:cubicBezTo>
                  <a:lnTo>
                    <a:pt x="4190436" y="175488"/>
                  </a:lnTo>
                  <a:cubicBezTo>
                    <a:pt x="4190436" y="189194"/>
                    <a:pt x="4179325" y="200304"/>
                    <a:pt x="4165620" y="200304"/>
                  </a:cubicBezTo>
                  <a:lnTo>
                    <a:pt x="24816" y="200304"/>
                  </a:lnTo>
                  <a:cubicBezTo>
                    <a:pt x="18234" y="200304"/>
                    <a:pt x="11922" y="197690"/>
                    <a:pt x="7268" y="193036"/>
                  </a:cubicBezTo>
                  <a:cubicBezTo>
                    <a:pt x="2615" y="188382"/>
                    <a:pt x="0" y="182070"/>
                    <a:pt x="0" y="175488"/>
                  </a:cubicBezTo>
                  <a:lnTo>
                    <a:pt x="0" y="24816"/>
                  </a:lnTo>
                  <a:cubicBezTo>
                    <a:pt x="0" y="11111"/>
                    <a:pt x="11111" y="0"/>
                    <a:pt x="24816" y="0"/>
                  </a:cubicBezTo>
                  <a:close/>
                </a:path>
              </a:pathLst>
            </a:custGeom>
            <a:solidFill>
              <a:srgbClr val="FFDE59"/>
            </a:solidFill>
          </p:spPr>
          <p:txBody>
            <a:bodyPr/>
            <a:lstStyle/>
            <a:p>
              <a:endParaRPr lang="en-US"/>
            </a:p>
          </p:txBody>
        </p:sp>
        <p:sp>
          <p:nvSpPr>
            <p:cNvPr id="15" name="TextBox 15"/>
            <p:cNvSpPr txBox="1"/>
            <p:nvPr/>
          </p:nvSpPr>
          <p:spPr>
            <a:xfrm>
              <a:off x="0" y="-19050"/>
              <a:ext cx="4190436" cy="219354"/>
            </a:xfrm>
            <a:prstGeom prst="rect">
              <a:avLst/>
            </a:prstGeom>
          </p:spPr>
          <p:txBody>
            <a:bodyPr lIns="50800" tIns="50800" rIns="50800" bIns="50800" rtlCol="0" anchor="ctr"/>
            <a:lstStyle/>
            <a:p>
              <a:pPr algn="ctr">
                <a:lnSpc>
                  <a:spcPts val="2160"/>
                </a:lnSpc>
              </a:pPr>
              <a:endParaRPr/>
            </a:p>
          </p:txBody>
        </p:sp>
      </p:grpSp>
      <p:grpSp>
        <p:nvGrpSpPr>
          <p:cNvPr id="16" name="Group 16"/>
          <p:cNvGrpSpPr/>
          <p:nvPr/>
        </p:nvGrpSpPr>
        <p:grpSpPr>
          <a:xfrm>
            <a:off x="1188720" y="7557548"/>
            <a:ext cx="15910560" cy="874200"/>
            <a:chOff x="0" y="0"/>
            <a:chExt cx="4190436" cy="230242"/>
          </a:xfrm>
        </p:grpSpPr>
        <p:sp>
          <p:nvSpPr>
            <p:cNvPr id="17" name="Freeform 17"/>
            <p:cNvSpPr/>
            <p:nvPr/>
          </p:nvSpPr>
          <p:spPr>
            <a:xfrm>
              <a:off x="0" y="0"/>
              <a:ext cx="4190436" cy="230242"/>
            </a:xfrm>
            <a:custGeom>
              <a:avLst/>
              <a:gdLst/>
              <a:ahLst/>
              <a:cxnLst/>
              <a:rect l="l" t="t" r="r" b="b"/>
              <a:pathLst>
                <a:path w="4190436" h="230242">
                  <a:moveTo>
                    <a:pt x="24816" y="0"/>
                  </a:moveTo>
                  <a:lnTo>
                    <a:pt x="4165620" y="0"/>
                  </a:lnTo>
                  <a:cubicBezTo>
                    <a:pt x="4172201" y="0"/>
                    <a:pt x="4178513" y="2615"/>
                    <a:pt x="4183167" y="7268"/>
                  </a:cubicBezTo>
                  <a:cubicBezTo>
                    <a:pt x="4187821" y="11922"/>
                    <a:pt x="4190436" y="18234"/>
                    <a:pt x="4190436" y="24816"/>
                  </a:cubicBezTo>
                  <a:lnTo>
                    <a:pt x="4190436" y="205426"/>
                  </a:lnTo>
                  <a:cubicBezTo>
                    <a:pt x="4190436" y="219132"/>
                    <a:pt x="4179325" y="230242"/>
                    <a:pt x="4165620" y="230242"/>
                  </a:cubicBezTo>
                  <a:lnTo>
                    <a:pt x="24816" y="230242"/>
                  </a:lnTo>
                  <a:cubicBezTo>
                    <a:pt x="11111" y="230242"/>
                    <a:pt x="0" y="219132"/>
                    <a:pt x="0" y="205426"/>
                  </a:cubicBezTo>
                  <a:lnTo>
                    <a:pt x="0" y="24816"/>
                  </a:lnTo>
                  <a:cubicBezTo>
                    <a:pt x="0" y="11111"/>
                    <a:pt x="11111" y="0"/>
                    <a:pt x="24816" y="0"/>
                  </a:cubicBezTo>
                  <a:close/>
                </a:path>
              </a:pathLst>
            </a:custGeom>
            <a:solidFill>
              <a:srgbClr val="FFDE59"/>
            </a:solidFill>
          </p:spPr>
          <p:txBody>
            <a:bodyPr/>
            <a:lstStyle/>
            <a:p>
              <a:endParaRPr lang="en-US"/>
            </a:p>
          </p:txBody>
        </p:sp>
        <p:sp>
          <p:nvSpPr>
            <p:cNvPr id="18" name="TextBox 18"/>
            <p:cNvSpPr txBox="1"/>
            <p:nvPr/>
          </p:nvSpPr>
          <p:spPr>
            <a:xfrm>
              <a:off x="0" y="-19050"/>
              <a:ext cx="4190436" cy="249292"/>
            </a:xfrm>
            <a:prstGeom prst="rect">
              <a:avLst/>
            </a:prstGeom>
          </p:spPr>
          <p:txBody>
            <a:bodyPr lIns="50800" tIns="50800" rIns="50800" bIns="50800" rtlCol="0" anchor="ctr"/>
            <a:lstStyle/>
            <a:p>
              <a:pPr algn="ctr">
                <a:lnSpc>
                  <a:spcPts val="2160"/>
                </a:lnSpc>
              </a:pPr>
              <a:endParaRPr/>
            </a:p>
          </p:txBody>
        </p:sp>
      </p:grpSp>
      <p:grpSp>
        <p:nvGrpSpPr>
          <p:cNvPr id="19" name="Group 19"/>
          <p:cNvGrpSpPr/>
          <p:nvPr/>
        </p:nvGrpSpPr>
        <p:grpSpPr>
          <a:xfrm>
            <a:off x="1188720" y="8593674"/>
            <a:ext cx="15910560" cy="664626"/>
            <a:chOff x="0" y="0"/>
            <a:chExt cx="4190436" cy="175046"/>
          </a:xfrm>
        </p:grpSpPr>
        <p:sp>
          <p:nvSpPr>
            <p:cNvPr id="20" name="Freeform 20"/>
            <p:cNvSpPr/>
            <p:nvPr/>
          </p:nvSpPr>
          <p:spPr>
            <a:xfrm>
              <a:off x="0" y="0"/>
              <a:ext cx="4190436" cy="175046"/>
            </a:xfrm>
            <a:custGeom>
              <a:avLst/>
              <a:gdLst/>
              <a:ahLst/>
              <a:cxnLst/>
              <a:rect l="l" t="t" r="r" b="b"/>
              <a:pathLst>
                <a:path w="4190436" h="175046">
                  <a:moveTo>
                    <a:pt x="24816" y="0"/>
                  </a:moveTo>
                  <a:lnTo>
                    <a:pt x="4165620" y="0"/>
                  </a:lnTo>
                  <a:cubicBezTo>
                    <a:pt x="4172201" y="0"/>
                    <a:pt x="4178513" y="2615"/>
                    <a:pt x="4183167" y="7268"/>
                  </a:cubicBezTo>
                  <a:cubicBezTo>
                    <a:pt x="4187821" y="11922"/>
                    <a:pt x="4190436" y="18234"/>
                    <a:pt x="4190436" y="24816"/>
                  </a:cubicBezTo>
                  <a:lnTo>
                    <a:pt x="4190436" y="150230"/>
                  </a:lnTo>
                  <a:cubicBezTo>
                    <a:pt x="4190436" y="163935"/>
                    <a:pt x="4179325" y="175046"/>
                    <a:pt x="4165620" y="175046"/>
                  </a:cubicBezTo>
                  <a:lnTo>
                    <a:pt x="24816" y="175046"/>
                  </a:lnTo>
                  <a:cubicBezTo>
                    <a:pt x="18234" y="175046"/>
                    <a:pt x="11922" y="172431"/>
                    <a:pt x="7268" y="167777"/>
                  </a:cubicBezTo>
                  <a:cubicBezTo>
                    <a:pt x="2615" y="163123"/>
                    <a:pt x="0" y="156811"/>
                    <a:pt x="0" y="150230"/>
                  </a:cubicBezTo>
                  <a:lnTo>
                    <a:pt x="0" y="24816"/>
                  </a:lnTo>
                  <a:cubicBezTo>
                    <a:pt x="0" y="11111"/>
                    <a:pt x="11111" y="0"/>
                    <a:pt x="24816" y="0"/>
                  </a:cubicBezTo>
                  <a:close/>
                </a:path>
              </a:pathLst>
            </a:custGeom>
            <a:solidFill>
              <a:srgbClr val="FFDE59"/>
            </a:solidFill>
          </p:spPr>
          <p:txBody>
            <a:bodyPr/>
            <a:lstStyle/>
            <a:p>
              <a:endParaRPr lang="en-US"/>
            </a:p>
          </p:txBody>
        </p:sp>
        <p:sp>
          <p:nvSpPr>
            <p:cNvPr id="21" name="TextBox 21"/>
            <p:cNvSpPr txBox="1"/>
            <p:nvPr/>
          </p:nvSpPr>
          <p:spPr>
            <a:xfrm>
              <a:off x="0" y="-19050"/>
              <a:ext cx="4190436" cy="194096"/>
            </a:xfrm>
            <a:prstGeom prst="rect">
              <a:avLst/>
            </a:prstGeom>
          </p:spPr>
          <p:txBody>
            <a:bodyPr lIns="50800" tIns="50800" rIns="50800" bIns="50800" rtlCol="0" anchor="ctr"/>
            <a:lstStyle/>
            <a:p>
              <a:pPr algn="ctr">
                <a:lnSpc>
                  <a:spcPts val="2160"/>
                </a:lnSpc>
              </a:pPr>
              <a:endParaRPr/>
            </a:p>
          </p:txBody>
        </p:sp>
      </p:grpSp>
      <p:graphicFrame>
        <p:nvGraphicFramePr>
          <p:cNvPr id="22" name="Table 22"/>
          <p:cNvGraphicFramePr>
            <a:graphicFrameLocks noGrp="1"/>
          </p:cNvGraphicFramePr>
          <p:nvPr/>
        </p:nvGraphicFramePr>
        <p:xfrm>
          <a:off x="1188720" y="3299188"/>
          <a:ext cx="15881984" cy="5975385"/>
        </p:xfrm>
        <a:graphic>
          <a:graphicData uri="http://schemas.openxmlformats.org/drawingml/2006/table">
            <a:tbl>
              <a:tblPr/>
              <a:tblGrid>
                <a:gridCol w="7737565">
                  <a:extLst>
                    <a:ext uri="{9D8B030D-6E8A-4147-A177-3AD203B41FA5}">
                      <a16:colId xmlns:a16="http://schemas.microsoft.com/office/drawing/2014/main" val="20000"/>
                    </a:ext>
                  </a:extLst>
                </a:gridCol>
                <a:gridCol w="5374379">
                  <a:extLst>
                    <a:ext uri="{9D8B030D-6E8A-4147-A177-3AD203B41FA5}">
                      <a16:colId xmlns:a16="http://schemas.microsoft.com/office/drawing/2014/main" val="20001"/>
                    </a:ext>
                  </a:extLst>
                </a:gridCol>
                <a:gridCol w="2770040">
                  <a:extLst>
                    <a:ext uri="{9D8B030D-6E8A-4147-A177-3AD203B41FA5}">
                      <a16:colId xmlns:a16="http://schemas.microsoft.com/office/drawing/2014/main" val="20002"/>
                    </a:ext>
                  </a:extLst>
                </a:gridCol>
              </a:tblGrid>
              <a:tr h="819150">
                <a:tc>
                  <a:txBody>
                    <a:bodyPr/>
                    <a:lstStyle/>
                    <a:p>
                      <a:pPr algn="ctr" rtl="1">
                        <a:lnSpc>
                          <a:spcPts val="5040"/>
                        </a:lnSpc>
                        <a:defRPr/>
                      </a:pPr>
                      <a:r>
                        <a:rPr lang="ar-EG" sz="3600">
                          <a:solidFill>
                            <a:srgbClr val="231F20"/>
                          </a:solidFill>
                          <a:latin typeface="Almarai Bold"/>
                          <a:ea typeface="Almarai Bold"/>
                          <a:cs typeface="Almarai Bold"/>
                          <a:sym typeface="Almarai Bold"/>
                          <a:rtl/>
                        </a:rPr>
                        <a:t>ريادة الأعمال</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156082"/>
                      </a:solidFill>
                      <a:prstDash val="solid"/>
                      <a:round/>
                      <a:headEnd type="none" w="med" len="med"/>
                      <a:tailEnd type="none" w="med" len="med"/>
                    </a:lnB>
                    <a:solidFill>
                      <a:srgbClr val="90ADC6"/>
                    </a:solidFill>
                  </a:tcPr>
                </a:tc>
                <a:tc>
                  <a:txBody>
                    <a:bodyPr/>
                    <a:lstStyle/>
                    <a:p>
                      <a:pPr algn="ctr" rtl="1">
                        <a:lnSpc>
                          <a:spcPts val="5040"/>
                        </a:lnSpc>
                        <a:defRPr/>
                      </a:pPr>
                      <a:r>
                        <a:rPr lang="ar-EG" sz="3600">
                          <a:solidFill>
                            <a:srgbClr val="231F20"/>
                          </a:solidFill>
                          <a:latin typeface="Almarai Bold"/>
                          <a:ea typeface="Almarai Bold"/>
                          <a:cs typeface="Almarai Bold"/>
                          <a:sym typeface="Almarai Bold"/>
                          <a:rtl/>
                        </a:rPr>
                        <a:t>الابتكار</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156082"/>
                      </a:solidFill>
                      <a:prstDash val="solid"/>
                      <a:round/>
                      <a:headEnd type="none" w="med" len="med"/>
                      <a:tailEnd type="none" w="med" len="med"/>
                    </a:lnB>
                    <a:solidFill>
                      <a:srgbClr val="90ADC6"/>
                    </a:solidFill>
                  </a:tcPr>
                </a:tc>
                <a:tc>
                  <a:txBody>
                    <a:bodyPr/>
                    <a:lstStyle/>
                    <a:p>
                      <a:pPr algn="ctr" rtl="1">
                        <a:lnSpc>
                          <a:spcPts val="4900"/>
                        </a:lnSpc>
                        <a:defRPr/>
                      </a:pPr>
                      <a:r>
                        <a:rPr lang="ar-EG" sz="3500">
                          <a:solidFill>
                            <a:srgbClr val="231F20"/>
                          </a:solidFill>
                          <a:latin typeface="Almarai Bold"/>
                          <a:ea typeface="Almarai Bold"/>
                          <a:cs typeface="Almarai Bold"/>
                          <a:sym typeface="Almarai Bold"/>
                          <a:rtl/>
                        </a:rPr>
                        <a:t>نقاط الاختلاف</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156082"/>
                      </a:solidFill>
                      <a:prstDash val="solid"/>
                      <a:round/>
                      <a:headEnd type="none" w="med" len="med"/>
                      <a:tailEnd type="none" w="med" len="med"/>
                    </a:lnB>
                    <a:solidFill>
                      <a:srgbClr val="90ADC6"/>
                    </a:solidFill>
                  </a:tcPr>
                </a:tc>
                <a:extLst>
                  <a:ext uri="{0D108BD9-81ED-4DB2-BD59-A6C34878D82A}">
                    <a16:rowId xmlns:a16="http://schemas.microsoft.com/office/drawing/2014/main" val="10000"/>
                  </a:ext>
                </a:extLst>
              </a:tr>
              <a:tr h="775770">
                <a:tc>
                  <a:txBody>
                    <a:bodyPr/>
                    <a:lstStyle/>
                    <a:p>
                      <a:pPr algn="r" rtl="1">
                        <a:lnSpc>
                          <a:spcPts val="3219"/>
                        </a:lnSpc>
                        <a:defRPr/>
                      </a:pPr>
                      <a:r>
                        <a:rPr lang="ar-EG" sz="2299">
                          <a:solidFill>
                            <a:srgbClr val="000000"/>
                          </a:solidFill>
                          <a:latin typeface="Almarai Bold"/>
                          <a:ea typeface="Almarai Bold"/>
                          <a:cs typeface="Almarai Bold"/>
                          <a:sym typeface="Almarai Bold"/>
                          <a:rtl/>
                        </a:rPr>
                        <a:t>تحديد الفرص المبتكرة وتحويلها إلى مشاريع تجارية مربحة.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خلق شيء جديد</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التعريف</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10001"/>
                  </a:ext>
                </a:extLst>
              </a:tr>
              <a:tr h="775770">
                <a:tc>
                  <a:txBody>
                    <a:bodyPr/>
                    <a:lstStyle/>
                    <a:p>
                      <a:pPr algn="r" rtl="1">
                        <a:lnSpc>
                          <a:spcPts val="3219"/>
                        </a:lnSpc>
                        <a:defRPr/>
                      </a:pPr>
                      <a:r>
                        <a:rPr lang="ar-EG" sz="2299">
                          <a:solidFill>
                            <a:srgbClr val="000000"/>
                          </a:solidFill>
                          <a:latin typeface="Almarai Bold"/>
                          <a:ea typeface="Almarai Bold"/>
                          <a:cs typeface="Almarai Bold"/>
                          <a:sym typeface="Almarai Bold"/>
                          <a:rtl/>
                        </a:rPr>
                        <a:t>يتضمن تحمل مخاطر كبيرة لتحويل الأفكار إلى أعمال ناجحة.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محدودة بشكل عام</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المخاطرة</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10002"/>
                  </a:ext>
                </a:extLst>
              </a:tr>
              <a:tr h="942975">
                <a:tc>
                  <a:txBody>
                    <a:bodyPr/>
                    <a:lstStyle/>
                    <a:p>
                      <a:pPr algn="r" rtl="1">
                        <a:lnSpc>
                          <a:spcPts val="3219"/>
                        </a:lnSpc>
                        <a:defRPr/>
                      </a:pPr>
                      <a:r>
                        <a:rPr lang="ar-EG" sz="2299">
                          <a:solidFill>
                            <a:srgbClr val="000000"/>
                          </a:solidFill>
                          <a:latin typeface="Almarai Bold"/>
                          <a:ea typeface="Almarai Bold"/>
                          <a:cs typeface="Almarai Bold"/>
                          <a:sym typeface="Almarai Bold"/>
                          <a:rtl/>
                        </a:rPr>
                        <a:t>تبقى بعمر طويل المدى، مع خلق القيمة وتحسينها بشكل مستمر.</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غالبًا ما يكون لها عمر قصير</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التعمير</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10003"/>
                  </a:ext>
                </a:extLst>
              </a:tr>
              <a:tr h="942975">
                <a:tc>
                  <a:txBody>
                    <a:bodyPr/>
                    <a:lstStyle/>
                    <a:p>
                      <a:pPr algn="r" rtl="1">
                        <a:lnSpc>
                          <a:spcPts val="3219"/>
                        </a:lnSpc>
                        <a:defRPr/>
                      </a:pPr>
                      <a:r>
                        <a:rPr lang="ar-EG" sz="2299">
                          <a:solidFill>
                            <a:srgbClr val="000000"/>
                          </a:solidFill>
                          <a:latin typeface="Almarai Bold"/>
                          <a:ea typeface="Almarai Bold"/>
                          <a:cs typeface="Almarai Bold"/>
                          <a:sym typeface="Almarai Bold"/>
                          <a:rtl/>
                        </a:rPr>
                        <a:t>يثابر رواد الأعمال ويعملون بجد لجعل مشاريعهم أكثر نجاحًا.</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قد يفقد المبتكرون اهتمامهم بعد مرحلة الفكرة</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الاهتمام </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10004"/>
                  </a:ext>
                </a:extLst>
              </a:tr>
              <a:tr h="942975">
                <a:tc>
                  <a:txBody>
                    <a:bodyPr/>
                    <a:lstStyle/>
                    <a:p>
                      <a:pPr algn="r" rtl="1">
                        <a:lnSpc>
                          <a:spcPts val="3219"/>
                        </a:lnSpc>
                        <a:defRPr/>
                      </a:pPr>
                      <a:r>
                        <a:rPr lang="ar-EG" sz="2299">
                          <a:solidFill>
                            <a:srgbClr val="000000"/>
                          </a:solidFill>
                          <a:latin typeface="Almarai Bold"/>
                          <a:ea typeface="Almarai Bold"/>
                          <a:cs typeface="Almarai Bold"/>
                          <a:sym typeface="Almarai Bold"/>
                          <a:rtl/>
                        </a:rPr>
                        <a:t>يتطلب التخطيط والقيادة والإدارة واتخاذ القرار والمخاطرة والعمل الجاد.</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يركز على البحث والإبداع والتجريب</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المهارات</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9525" cap="flat" cmpd="sng" algn="ctr">
                      <a:solidFill>
                        <a:srgbClr val="156082"/>
                      </a:solidFill>
                      <a:prstDash val="solid"/>
                      <a:round/>
                      <a:headEnd type="none" w="med" len="med"/>
                      <a:tailEnd type="none" w="med" len="med"/>
                    </a:lnB>
                  </a:tcPr>
                </a:tc>
                <a:extLst>
                  <a:ext uri="{0D108BD9-81ED-4DB2-BD59-A6C34878D82A}">
                    <a16:rowId xmlns:a16="http://schemas.microsoft.com/office/drawing/2014/main" val="10005"/>
                  </a:ext>
                </a:extLst>
              </a:tr>
              <a:tr h="775770">
                <a:tc>
                  <a:txBody>
                    <a:bodyPr/>
                    <a:lstStyle/>
                    <a:p>
                      <a:pPr algn="r" rtl="1">
                        <a:lnSpc>
                          <a:spcPts val="3219"/>
                        </a:lnSpc>
                        <a:defRPr/>
                      </a:pPr>
                      <a:r>
                        <a:rPr lang="ar-EG" sz="2299">
                          <a:solidFill>
                            <a:srgbClr val="000000"/>
                          </a:solidFill>
                          <a:latin typeface="Almarai Bold"/>
                          <a:ea typeface="Almarai Bold"/>
                          <a:cs typeface="Almarai Bold"/>
                          <a:sym typeface="Almarai Bold"/>
                          <a:rtl/>
                        </a:rPr>
                        <a:t>الاستفادة من الابتكار لخلق فرص عمل قابلة للحياة.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0" cap="flat" cmpd="sng" algn="ctr">
                      <a:solidFill>
                        <a:srgbClr val="5E9BE5"/>
                      </a:solidFill>
                      <a:prstDash val="dash"/>
                      <a:round/>
                      <a:headEnd type="none" w="med" len="med"/>
                      <a:tailEnd type="none" w="med" len="med"/>
                    </a:lnB>
                  </a:tcPr>
                </a:tc>
                <a:tc>
                  <a:txBody>
                    <a:bodyPr/>
                    <a:lstStyle/>
                    <a:p>
                      <a:pPr algn="r" rtl="1">
                        <a:lnSpc>
                          <a:spcPts val="3219"/>
                        </a:lnSpc>
                        <a:defRPr/>
                      </a:pPr>
                      <a:r>
                        <a:rPr lang="ar-EG" sz="2299">
                          <a:solidFill>
                            <a:srgbClr val="000000"/>
                          </a:solidFill>
                          <a:latin typeface="Almarai Bold"/>
                          <a:ea typeface="Almarai Bold"/>
                          <a:cs typeface="Almarai Bold"/>
                          <a:sym typeface="Almarai Bold"/>
                          <a:rtl/>
                        </a:rPr>
                        <a:t>نتيجة للتفكير والأفكار الجديدة</a:t>
                      </a:r>
                      <a:endParaRPr lang="en-US" sz="1100"/>
                    </a:p>
                  </a:txBody>
                  <a:tcPr marL="0" marR="0" marT="0" marB="0" anchor="ctr">
                    <a:lnL w="9525" cap="flat" cmpd="sng" algn="ctr">
                      <a:solidFill>
                        <a:srgbClr val="156082"/>
                      </a:solidFill>
                      <a:prstDash val="solid"/>
                      <a:round/>
                      <a:headEnd type="none" w="med" len="med"/>
                      <a:tailEnd type="none" w="med" len="med"/>
                    </a:lnL>
                    <a:lnR w="9525" cap="flat" cmpd="sng" algn="ctr">
                      <a:solidFill>
                        <a:srgbClr val="156082"/>
                      </a:solidFill>
                      <a:prstDash val="solid"/>
                      <a:round/>
                      <a:headEnd type="none" w="med" len="med"/>
                      <a:tailEnd type="none" w="med" len="med"/>
                    </a:lnR>
                    <a:lnT w="9525" cap="flat" cmpd="sng" algn="ctr">
                      <a:solidFill>
                        <a:srgbClr val="156082"/>
                      </a:solidFill>
                      <a:prstDash val="solid"/>
                      <a:round/>
                      <a:headEnd type="none" w="med" len="med"/>
                      <a:tailEnd type="none" w="med" len="med"/>
                    </a:lnT>
                    <a:lnB w="0" cap="flat" cmpd="sng" algn="ctr">
                      <a:solidFill>
                        <a:srgbClr val="5E9BE5"/>
                      </a:solidFill>
                      <a:prstDash val="dash"/>
                      <a:round/>
                      <a:headEnd type="none" w="med" len="med"/>
                      <a:tailEnd type="none" w="med" len="med"/>
                    </a:lnB>
                  </a:tcPr>
                </a:tc>
                <a:tc>
                  <a:txBody>
                    <a:bodyPr/>
                    <a:lstStyle/>
                    <a:p>
                      <a:pPr algn="ctr" rtl="1">
                        <a:lnSpc>
                          <a:spcPts val="4479"/>
                        </a:lnSpc>
                        <a:defRPr/>
                      </a:pPr>
                      <a:r>
                        <a:rPr lang="ar-EG" sz="3199">
                          <a:solidFill>
                            <a:srgbClr val="000000"/>
                          </a:solidFill>
                          <a:latin typeface="Almarai Bold"/>
                          <a:ea typeface="Almarai Bold"/>
                          <a:cs typeface="Almarai Bold"/>
                          <a:sym typeface="Almarai Bold"/>
                          <a:rtl/>
                        </a:rPr>
                        <a:t>السبب</a:t>
                      </a:r>
                      <a:endParaRPr lang="en-US" sz="1100"/>
                    </a:p>
                  </a:txBody>
                  <a:tcPr marL="0" marR="0" marT="0" marB="0" anchor="ctr">
                    <a:lnL w="9525" cap="flat" cmpd="sng" algn="ctr">
                      <a:solidFill>
                        <a:srgbClr val="156082"/>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156082"/>
                      </a:solidFill>
                      <a:prstDash val="solid"/>
                      <a:round/>
                      <a:headEnd type="none" w="med" len="med"/>
                      <a:tailEnd type="none" w="med" len="med"/>
                    </a:lnT>
                    <a:lnB w="0" cap="flat" cmpd="sng" algn="ctr">
                      <a:solidFill>
                        <a:srgbClr val="5E9BE5"/>
                      </a:solidFill>
                      <a:prstDash val="dash"/>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3" name="TextBox 23"/>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24" name="TextBox 24"/>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12</a:t>
            </a:r>
          </a:p>
        </p:txBody>
      </p:sp>
      <p:sp>
        <p:nvSpPr>
          <p:cNvPr id="25" name="TextBox 25"/>
          <p:cNvSpPr txBox="1"/>
          <p:nvPr/>
        </p:nvSpPr>
        <p:spPr>
          <a:xfrm>
            <a:off x="4874862" y="2440537"/>
            <a:ext cx="8538277" cy="600603"/>
          </a:xfrm>
          <a:prstGeom prst="rect">
            <a:avLst/>
          </a:prstGeom>
        </p:spPr>
        <p:txBody>
          <a:bodyPr lIns="0" tIns="0" rIns="0" bIns="0" rtlCol="0" anchor="t">
            <a:spAutoFit/>
          </a:bodyPr>
          <a:lstStyle/>
          <a:p>
            <a:pPr marL="0" lvl="0" indent="0" algn="ctr" rtl="1">
              <a:lnSpc>
                <a:spcPts val="4828"/>
              </a:lnSpc>
              <a:spcBef>
                <a:spcPct val="0"/>
              </a:spcBef>
            </a:pPr>
            <a:r>
              <a:rPr lang="ar-EG" sz="3760" u="none" strike="noStrike">
                <a:solidFill>
                  <a:srgbClr val="000000"/>
                </a:solidFill>
                <a:latin typeface="Almarai Bold"/>
                <a:ea typeface="Almarai Bold"/>
                <a:cs typeface="Almarai Bold"/>
                <a:sym typeface="Almarai Bold"/>
                <a:rtl/>
              </a:rPr>
              <a:t>الفروقات بين الابتكار وريادة الأعمال</a:t>
            </a:r>
          </a:p>
        </p:txBody>
      </p:sp>
      <p:sp>
        <p:nvSpPr>
          <p:cNvPr id="26" name="TextBox 26"/>
          <p:cNvSpPr txBox="1"/>
          <p:nvPr/>
        </p:nvSpPr>
        <p:spPr>
          <a:xfrm>
            <a:off x="9129712" y="946255"/>
            <a:ext cx="8184041" cy="767396"/>
          </a:xfrm>
          <a:prstGeom prst="rect">
            <a:avLst/>
          </a:prstGeom>
        </p:spPr>
        <p:txBody>
          <a:bodyPr lIns="0" tIns="0" rIns="0" bIns="0" rtlCol="0" anchor="t">
            <a:spAutoFit/>
          </a:bodyPr>
          <a:lstStyle/>
          <a:p>
            <a:pPr algn="ctr" rtl="1">
              <a:lnSpc>
                <a:spcPts val="5980"/>
              </a:lnSpc>
            </a:pPr>
            <a:r>
              <a:rPr lang="ar-EG" sz="4983">
                <a:solidFill>
                  <a:srgbClr val="156082"/>
                </a:solidFill>
                <a:latin typeface="Almarai Bold"/>
                <a:ea typeface="Almarai Bold"/>
                <a:cs typeface="Almarai Bold"/>
                <a:sym typeface="Almarai Bold"/>
                <a:rtl/>
              </a:rPr>
              <a:t>الابتكار وريادة الأعمال</a:t>
            </a:r>
          </a:p>
        </p:txBody>
      </p:sp>
      <p:sp>
        <p:nvSpPr>
          <p:cNvPr id="27" name="Freeform 27"/>
          <p:cNvSpPr/>
          <p:nvPr/>
        </p:nvSpPr>
        <p:spPr>
          <a:xfrm>
            <a:off x="-94079" y="-254285"/>
            <a:ext cx="2245559" cy="3014173"/>
          </a:xfrm>
          <a:custGeom>
            <a:avLst/>
            <a:gdLst/>
            <a:ahLst/>
            <a:cxnLst/>
            <a:rect l="l" t="t" r="r" b="b"/>
            <a:pathLst>
              <a:path w="2245559" h="3014173">
                <a:moveTo>
                  <a:pt x="0" y="0"/>
                </a:moveTo>
                <a:lnTo>
                  <a:pt x="2245558" y="0"/>
                </a:lnTo>
                <a:lnTo>
                  <a:pt x="2245558" y="3014173"/>
                </a:lnTo>
                <a:lnTo>
                  <a:pt x="0" y="301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9E8F6">
                <a:alpha val="100000"/>
              </a:srgbClr>
            </a:gs>
            <a:gs pos="100000">
              <a:srgbClr val="E8E5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sp>
        <p:nvSpPr>
          <p:cNvPr id="3" name="Freeform 3"/>
          <p:cNvSpPr/>
          <p:nvPr/>
        </p:nvSpPr>
        <p:spPr>
          <a:xfrm>
            <a:off x="-445900" y="-714010"/>
            <a:ext cx="2245559" cy="3014173"/>
          </a:xfrm>
          <a:custGeom>
            <a:avLst/>
            <a:gdLst/>
            <a:ahLst/>
            <a:cxnLst/>
            <a:rect l="l" t="t" r="r" b="b"/>
            <a:pathLst>
              <a:path w="2245559" h="3014173">
                <a:moveTo>
                  <a:pt x="0" y="0"/>
                </a:moveTo>
                <a:lnTo>
                  <a:pt x="2245559" y="0"/>
                </a:lnTo>
                <a:lnTo>
                  <a:pt x="2245559" y="3014173"/>
                </a:lnTo>
                <a:lnTo>
                  <a:pt x="0" y="3014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149340" y="9888754"/>
            <a:ext cx="5989320" cy="285750"/>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5" name="TextBox 5"/>
          <p:cNvSpPr txBox="1"/>
          <p:nvPr/>
        </p:nvSpPr>
        <p:spPr>
          <a:xfrm>
            <a:off x="13007340" y="9699206"/>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13</a:t>
            </a:r>
          </a:p>
        </p:txBody>
      </p:sp>
      <p:sp>
        <p:nvSpPr>
          <p:cNvPr id="6" name="TextBox 6"/>
          <p:cNvSpPr txBox="1"/>
          <p:nvPr/>
        </p:nvSpPr>
        <p:spPr>
          <a:xfrm>
            <a:off x="6021311" y="1708830"/>
            <a:ext cx="6245377" cy="459871"/>
          </a:xfrm>
          <a:prstGeom prst="rect">
            <a:avLst/>
          </a:prstGeom>
        </p:spPr>
        <p:txBody>
          <a:bodyPr lIns="0" tIns="0" rIns="0" bIns="0" rtlCol="0" anchor="t">
            <a:spAutoFit/>
          </a:bodyPr>
          <a:lstStyle/>
          <a:p>
            <a:pPr marL="0" lvl="0" indent="0" algn="ctr" rtl="1">
              <a:lnSpc>
                <a:spcPts val="3689"/>
              </a:lnSpc>
              <a:spcBef>
                <a:spcPct val="0"/>
              </a:spcBef>
            </a:pPr>
            <a:r>
              <a:rPr lang="ar-EG" sz="2873" u="none" strike="noStrike">
                <a:solidFill>
                  <a:srgbClr val="000000"/>
                </a:solidFill>
                <a:latin typeface="Almarai Bold"/>
                <a:ea typeface="Almarai Bold"/>
                <a:cs typeface="Almarai Bold"/>
                <a:sym typeface="Almarai Bold"/>
                <a:rtl/>
              </a:rPr>
              <a:t>أمثلة لابتكارات رواد الأعمال وشركاتهم</a:t>
            </a:r>
          </a:p>
        </p:txBody>
      </p:sp>
      <p:grpSp>
        <p:nvGrpSpPr>
          <p:cNvPr id="7" name="Group 7"/>
          <p:cNvGrpSpPr/>
          <p:nvPr/>
        </p:nvGrpSpPr>
        <p:grpSpPr>
          <a:xfrm>
            <a:off x="1799659" y="2926760"/>
            <a:ext cx="14660107" cy="427466"/>
            <a:chOff x="0" y="0"/>
            <a:chExt cx="3861098" cy="112584"/>
          </a:xfrm>
        </p:grpSpPr>
        <p:sp>
          <p:nvSpPr>
            <p:cNvPr id="8" name="Freeform 8"/>
            <p:cNvSpPr/>
            <p:nvPr/>
          </p:nvSpPr>
          <p:spPr>
            <a:xfrm>
              <a:off x="0" y="0"/>
              <a:ext cx="3861098" cy="112584"/>
            </a:xfrm>
            <a:custGeom>
              <a:avLst/>
              <a:gdLst/>
              <a:ahLst/>
              <a:cxnLst/>
              <a:rect l="l" t="t" r="r" b="b"/>
              <a:pathLst>
                <a:path w="3861098" h="112584">
                  <a:moveTo>
                    <a:pt x="8450" y="0"/>
                  </a:moveTo>
                  <a:lnTo>
                    <a:pt x="3852649" y="0"/>
                  </a:lnTo>
                  <a:cubicBezTo>
                    <a:pt x="3854890" y="0"/>
                    <a:pt x="3857039" y="890"/>
                    <a:pt x="3858623" y="2475"/>
                  </a:cubicBezTo>
                  <a:cubicBezTo>
                    <a:pt x="3860208" y="4059"/>
                    <a:pt x="3861098" y="6209"/>
                    <a:pt x="3861098" y="8450"/>
                  </a:cubicBezTo>
                  <a:lnTo>
                    <a:pt x="3861098" y="104134"/>
                  </a:lnTo>
                  <a:cubicBezTo>
                    <a:pt x="3861098" y="106375"/>
                    <a:pt x="3860208" y="108524"/>
                    <a:pt x="3858623" y="110109"/>
                  </a:cubicBezTo>
                  <a:cubicBezTo>
                    <a:pt x="3857039" y="111693"/>
                    <a:pt x="3854890" y="112584"/>
                    <a:pt x="3852649" y="112584"/>
                  </a:cubicBezTo>
                  <a:lnTo>
                    <a:pt x="8450" y="112584"/>
                  </a:lnTo>
                  <a:cubicBezTo>
                    <a:pt x="3783" y="112584"/>
                    <a:pt x="0" y="108801"/>
                    <a:pt x="0" y="104134"/>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9" name="TextBox 9"/>
            <p:cNvSpPr txBox="1"/>
            <p:nvPr/>
          </p:nvSpPr>
          <p:spPr>
            <a:xfrm>
              <a:off x="0" y="-19050"/>
              <a:ext cx="3861098" cy="131634"/>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flipH="1">
            <a:off x="10319355" y="538082"/>
            <a:ext cx="7968645" cy="1142173"/>
          </a:xfrm>
          <a:custGeom>
            <a:avLst/>
            <a:gdLst/>
            <a:ahLst/>
            <a:cxnLst/>
            <a:rect l="l" t="t" r="r" b="b"/>
            <a:pathLst>
              <a:path w="7968645" h="1142173">
                <a:moveTo>
                  <a:pt x="7968645" y="0"/>
                </a:moveTo>
                <a:lnTo>
                  <a:pt x="0" y="0"/>
                </a:lnTo>
                <a:lnTo>
                  <a:pt x="0" y="1142173"/>
                </a:lnTo>
                <a:lnTo>
                  <a:pt x="7968645" y="1142173"/>
                </a:lnTo>
                <a:lnTo>
                  <a:pt x="796864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9563031" y="716877"/>
            <a:ext cx="8059842" cy="755751"/>
          </a:xfrm>
          <a:prstGeom prst="rect">
            <a:avLst/>
          </a:prstGeom>
        </p:spPr>
        <p:txBody>
          <a:bodyPr lIns="0" tIns="0" rIns="0" bIns="0" rtlCol="0" anchor="t">
            <a:spAutoFit/>
          </a:bodyPr>
          <a:lstStyle/>
          <a:p>
            <a:pPr algn="ctr" rtl="1">
              <a:lnSpc>
                <a:spcPts val="5889"/>
              </a:lnSpc>
            </a:pPr>
            <a:r>
              <a:rPr lang="ar-EG" sz="4907">
                <a:solidFill>
                  <a:srgbClr val="156082"/>
                </a:solidFill>
                <a:latin typeface="Almarai Bold"/>
                <a:ea typeface="Almarai Bold"/>
                <a:cs typeface="Almarai Bold"/>
                <a:sym typeface="Almarai Bold"/>
                <a:rtl/>
              </a:rPr>
              <a:t>الابتكار وريادة الأعمال</a:t>
            </a:r>
          </a:p>
        </p:txBody>
      </p:sp>
      <p:grpSp>
        <p:nvGrpSpPr>
          <p:cNvPr id="12" name="Group 12"/>
          <p:cNvGrpSpPr/>
          <p:nvPr/>
        </p:nvGrpSpPr>
        <p:grpSpPr>
          <a:xfrm>
            <a:off x="1799659" y="3373276"/>
            <a:ext cx="14660107" cy="351266"/>
            <a:chOff x="0" y="0"/>
            <a:chExt cx="3861098" cy="92514"/>
          </a:xfrm>
        </p:grpSpPr>
        <p:sp>
          <p:nvSpPr>
            <p:cNvPr id="13" name="Freeform 13"/>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14" name="TextBox 14"/>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15" name="Group 15"/>
          <p:cNvGrpSpPr/>
          <p:nvPr/>
        </p:nvGrpSpPr>
        <p:grpSpPr>
          <a:xfrm>
            <a:off x="1799659" y="3800742"/>
            <a:ext cx="14660107" cy="351266"/>
            <a:chOff x="0" y="0"/>
            <a:chExt cx="3861098" cy="92514"/>
          </a:xfrm>
        </p:grpSpPr>
        <p:sp>
          <p:nvSpPr>
            <p:cNvPr id="16" name="Freeform 16"/>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17" name="TextBox 17"/>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18" name="Group 18"/>
          <p:cNvGrpSpPr/>
          <p:nvPr/>
        </p:nvGrpSpPr>
        <p:grpSpPr>
          <a:xfrm>
            <a:off x="1799659" y="4228207"/>
            <a:ext cx="14660107" cy="351266"/>
            <a:chOff x="0" y="0"/>
            <a:chExt cx="3861098" cy="92514"/>
          </a:xfrm>
        </p:grpSpPr>
        <p:sp>
          <p:nvSpPr>
            <p:cNvPr id="19" name="Freeform 19"/>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20" name="TextBox 20"/>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21" name="Group 21"/>
          <p:cNvGrpSpPr/>
          <p:nvPr/>
        </p:nvGrpSpPr>
        <p:grpSpPr>
          <a:xfrm>
            <a:off x="1799659" y="4655673"/>
            <a:ext cx="14660107" cy="351266"/>
            <a:chOff x="0" y="0"/>
            <a:chExt cx="3861098" cy="92514"/>
          </a:xfrm>
        </p:grpSpPr>
        <p:sp>
          <p:nvSpPr>
            <p:cNvPr id="22" name="Freeform 22"/>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23" name="TextBox 23"/>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24" name="Group 24"/>
          <p:cNvGrpSpPr/>
          <p:nvPr/>
        </p:nvGrpSpPr>
        <p:grpSpPr>
          <a:xfrm>
            <a:off x="1799659" y="5124450"/>
            <a:ext cx="14660107" cy="351266"/>
            <a:chOff x="0" y="0"/>
            <a:chExt cx="3861098" cy="92514"/>
          </a:xfrm>
        </p:grpSpPr>
        <p:sp>
          <p:nvSpPr>
            <p:cNvPr id="25" name="Freeform 25"/>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26" name="TextBox 26"/>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27" name="Group 27"/>
          <p:cNvGrpSpPr/>
          <p:nvPr/>
        </p:nvGrpSpPr>
        <p:grpSpPr>
          <a:xfrm>
            <a:off x="1799659" y="5524571"/>
            <a:ext cx="14660107" cy="351266"/>
            <a:chOff x="0" y="0"/>
            <a:chExt cx="3861098" cy="92514"/>
          </a:xfrm>
        </p:grpSpPr>
        <p:sp>
          <p:nvSpPr>
            <p:cNvPr id="28" name="Freeform 28"/>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29" name="TextBox 29"/>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30" name="Group 30"/>
          <p:cNvGrpSpPr/>
          <p:nvPr/>
        </p:nvGrpSpPr>
        <p:grpSpPr>
          <a:xfrm>
            <a:off x="1799659" y="5966003"/>
            <a:ext cx="14660107" cy="351266"/>
            <a:chOff x="0" y="0"/>
            <a:chExt cx="3861098" cy="92514"/>
          </a:xfrm>
        </p:grpSpPr>
        <p:sp>
          <p:nvSpPr>
            <p:cNvPr id="31" name="Freeform 31"/>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32" name="TextBox 32"/>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33" name="Group 33"/>
          <p:cNvGrpSpPr/>
          <p:nvPr/>
        </p:nvGrpSpPr>
        <p:grpSpPr>
          <a:xfrm>
            <a:off x="1799659" y="6421402"/>
            <a:ext cx="14660107" cy="351266"/>
            <a:chOff x="0" y="0"/>
            <a:chExt cx="3861098" cy="92514"/>
          </a:xfrm>
        </p:grpSpPr>
        <p:sp>
          <p:nvSpPr>
            <p:cNvPr id="34" name="Freeform 34"/>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35" name="TextBox 35"/>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36" name="Group 36"/>
          <p:cNvGrpSpPr/>
          <p:nvPr/>
        </p:nvGrpSpPr>
        <p:grpSpPr>
          <a:xfrm>
            <a:off x="1799659" y="9470813"/>
            <a:ext cx="14660107" cy="436991"/>
            <a:chOff x="0" y="0"/>
            <a:chExt cx="3861098" cy="115092"/>
          </a:xfrm>
        </p:grpSpPr>
        <p:sp>
          <p:nvSpPr>
            <p:cNvPr id="37" name="Freeform 37"/>
            <p:cNvSpPr/>
            <p:nvPr/>
          </p:nvSpPr>
          <p:spPr>
            <a:xfrm>
              <a:off x="0" y="0"/>
              <a:ext cx="3861098" cy="115092"/>
            </a:xfrm>
            <a:custGeom>
              <a:avLst/>
              <a:gdLst/>
              <a:ahLst/>
              <a:cxnLst/>
              <a:rect l="l" t="t" r="r" b="b"/>
              <a:pathLst>
                <a:path w="3861098" h="115092">
                  <a:moveTo>
                    <a:pt x="8450" y="0"/>
                  </a:moveTo>
                  <a:lnTo>
                    <a:pt x="3852649" y="0"/>
                  </a:lnTo>
                  <a:cubicBezTo>
                    <a:pt x="3854890" y="0"/>
                    <a:pt x="3857039" y="890"/>
                    <a:pt x="3858623" y="2475"/>
                  </a:cubicBezTo>
                  <a:cubicBezTo>
                    <a:pt x="3860208" y="4059"/>
                    <a:pt x="3861098" y="6209"/>
                    <a:pt x="3861098" y="8450"/>
                  </a:cubicBezTo>
                  <a:lnTo>
                    <a:pt x="3861098" y="106643"/>
                  </a:lnTo>
                  <a:cubicBezTo>
                    <a:pt x="3861098" y="111309"/>
                    <a:pt x="3857315" y="115092"/>
                    <a:pt x="3852649" y="115092"/>
                  </a:cubicBezTo>
                  <a:lnTo>
                    <a:pt x="8450" y="115092"/>
                  </a:lnTo>
                  <a:cubicBezTo>
                    <a:pt x="6209" y="115092"/>
                    <a:pt x="4059" y="114202"/>
                    <a:pt x="2475" y="112617"/>
                  </a:cubicBezTo>
                  <a:cubicBezTo>
                    <a:pt x="890" y="111033"/>
                    <a:pt x="0" y="108884"/>
                    <a:pt x="0" y="106643"/>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38" name="TextBox 38"/>
            <p:cNvSpPr txBox="1"/>
            <p:nvPr/>
          </p:nvSpPr>
          <p:spPr>
            <a:xfrm>
              <a:off x="0" y="-19050"/>
              <a:ext cx="3861098" cy="134142"/>
            </a:xfrm>
            <a:prstGeom prst="rect">
              <a:avLst/>
            </a:prstGeom>
          </p:spPr>
          <p:txBody>
            <a:bodyPr lIns="50800" tIns="50800" rIns="50800" bIns="50800" rtlCol="0" anchor="ctr"/>
            <a:lstStyle/>
            <a:p>
              <a:pPr algn="ctr">
                <a:lnSpc>
                  <a:spcPts val="2160"/>
                </a:lnSpc>
              </a:pPr>
              <a:endParaRPr/>
            </a:p>
          </p:txBody>
        </p:sp>
      </p:grpSp>
      <p:grpSp>
        <p:nvGrpSpPr>
          <p:cNvPr id="39" name="Group 39"/>
          <p:cNvGrpSpPr/>
          <p:nvPr/>
        </p:nvGrpSpPr>
        <p:grpSpPr>
          <a:xfrm>
            <a:off x="1799659" y="6886968"/>
            <a:ext cx="14660107" cy="351266"/>
            <a:chOff x="0" y="0"/>
            <a:chExt cx="3861098" cy="92514"/>
          </a:xfrm>
        </p:grpSpPr>
        <p:sp>
          <p:nvSpPr>
            <p:cNvPr id="40" name="Freeform 40"/>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41" name="TextBox 41"/>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42" name="Group 42"/>
          <p:cNvGrpSpPr/>
          <p:nvPr/>
        </p:nvGrpSpPr>
        <p:grpSpPr>
          <a:xfrm>
            <a:off x="1799659" y="7352534"/>
            <a:ext cx="14660107" cy="351266"/>
            <a:chOff x="0" y="0"/>
            <a:chExt cx="3861098" cy="92514"/>
          </a:xfrm>
        </p:grpSpPr>
        <p:sp>
          <p:nvSpPr>
            <p:cNvPr id="43" name="Freeform 43"/>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44" name="TextBox 44"/>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45" name="Group 45"/>
          <p:cNvGrpSpPr/>
          <p:nvPr/>
        </p:nvGrpSpPr>
        <p:grpSpPr>
          <a:xfrm>
            <a:off x="1799659" y="7789524"/>
            <a:ext cx="14660107" cy="351266"/>
            <a:chOff x="0" y="0"/>
            <a:chExt cx="3861098" cy="92514"/>
          </a:xfrm>
        </p:grpSpPr>
        <p:sp>
          <p:nvSpPr>
            <p:cNvPr id="46" name="Freeform 46"/>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47" name="TextBox 47"/>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48" name="Group 48"/>
          <p:cNvGrpSpPr/>
          <p:nvPr/>
        </p:nvGrpSpPr>
        <p:grpSpPr>
          <a:xfrm>
            <a:off x="1799659" y="8226515"/>
            <a:ext cx="14660107" cy="351266"/>
            <a:chOff x="0" y="0"/>
            <a:chExt cx="3861098" cy="92514"/>
          </a:xfrm>
        </p:grpSpPr>
        <p:sp>
          <p:nvSpPr>
            <p:cNvPr id="49" name="Freeform 49"/>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50" name="TextBox 50"/>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51" name="Group 51"/>
          <p:cNvGrpSpPr/>
          <p:nvPr/>
        </p:nvGrpSpPr>
        <p:grpSpPr>
          <a:xfrm>
            <a:off x="1799659" y="8663506"/>
            <a:ext cx="14660107" cy="351266"/>
            <a:chOff x="0" y="0"/>
            <a:chExt cx="3861098" cy="92514"/>
          </a:xfrm>
        </p:grpSpPr>
        <p:sp>
          <p:nvSpPr>
            <p:cNvPr id="52" name="Freeform 52"/>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53" name="TextBox 53"/>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pSp>
        <p:nvGrpSpPr>
          <p:cNvPr id="54" name="Group 54"/>
          <p:cNvGrpSpPr/>
          <p:nvPr/>
        </p:nvGrpSpPr>
        <p:grpSpPr>
          <a:xfrm>
            <a:off x="1799659" y="9100497"/>
            <a:ext cx="14660107" cy="351266"/>
            <a:chOff x="0" y="0"/>
            <a:chExt cx="3861098" cy="92514"/>
          </a:xfrm>
        </p:grpSpPr>
        <p:sp>
          <p:nvSpPr>
            <p:cNvPr id="55" name="Freeform 55"/>
            <p:cNvSpPr/>
            <p:nvPr/>
          </p:nvSpPr>
          <p:spPr>
            <a:xfrm>
              <a:off x="0" y="0"/>
              <a:ext cx="3861098" cy="92514"/>
            </a:xfrm>
            <a:custGeom>
              <a:avLst/>
              <a:gdLst/>
              <a:ahLst/>
              <a:cxnLst/>
              <a:rect l="l" t="t" r="r" b="b"/>
              <a:pathLst>
                <a:path w="3861098" h="92514">
                  <a:moveTo>
                    <a:pt x="8450" y="0"/>
                  </a:moveTo>
                  <a:lnTo>
                    <a:pt x="3852649" y="0"/>
                  </a:lnTo>
                  <a:cubicBezTo>
                    <a:pt x="3854890" y="0"/>
                    <a:pt x="3857039" y="890"/>
                    <a:pt x="3858623" y="2475"/>
                  </a:cubicBezTo>
                  <a:cubicBezTo>
                    <a:pt x="3860208" y="4059"/>
                    <a:pt x="3861098" y="6209"/>
                    <a:pt x="3861098" y="8450"/>
                  </a:cubicBezTo>
                  <a:lnTo>
                    <a:pt x="3861098" y="84065"/>
                  </a:lnTo>
                  <a:cubicBezTo>
                    <a:pt x="3861098" y="86306"/>
                    <a:pt x="3860208" y="88455"/>
                    <a:pt x="3858623" y="90040"/>
                  </a:cubicBezTo>
                  <a:cubicBezTo>
                    <a:pt x="3857039" y="91624"/>
                    <a:pt x="3854890" y="92514"/>
                    <a:pt x="3852649" y="92514"/>
                  </a:cubicBezTo>
                  <a:lnTo>
                    <a:pt x="8450" y="92514"/>
                  </a:lnTo>
                  <a:cubicBezTo>
                    <a:pt x="6209" y="92514"/>
                    <a:pt x="4059" y="91624"/>
                    <a:pt x="2475" y="90040"/>
                  </a:cubicBezTo>
                  <a:cubicBezTo>
                    <a:pt x="890" y="88455"/>
                    <a:pt x="0" y="86306"/>
                    <a:pt x="0" y="84065"/>
                  </a:cubicBezTo>
                  <a:lnTo>
                    <a:pt x="0" y="8450"/>
                  </a:lnTo>
                  <a:cubicBezTo>
                    <a:pt x="0" y="6209"/>
                    <a:pt x="890" y="4059"/>
                    <a:pt x="2475" y="2475"/>
                  </a:cubicBezTo>
                  <a:cubicBezTo>
                    <a:pt x="4059" y="890"/>
                    <a:pt x="6209" y="0"/>
                    <a:pt x="8450" y="0"/>
                  </a:cubicBezTo>
                  <a:close/>
                </a:path>
              </a:pathLst>
            </a:custGeom>
            <a:solidFill>
              <a:srgbClr val="FFDE59"/>
            </a:solidFill>
          </p:spPr>
          <p:txBody>
            <a:bodyPr/>
            <a:lstStyle/>
            <a:p>
              <a:endParaRPr lang="en-US"/>
            </a:p>
          </p:txBody>
        </p:sp>
        <p:sp>
          <p:nvSpPr>
            <p:cNvPr id="56" name="TextBox 56"/>
            <p:cNvSpPr txBox="1"/>
            <p:nvPr/>
          </p:nvSpPr>
          <p:spPr>
            <a:xfrm>
              <a:off x="0" y="-19050"/>
              <a:ext cx="3861098" cy="111564"/>
            </a:xfrm>
            <a:prstGeom prst="rect">
              <a:avLst/>
            </a:prstGeom>
          </p:spPr>
          <p:txBody>
            <a:bodyPr lIns="50800" tIns="50800" rIns="50800" bIns="50800" rtlCol="0" anchor="ctr"/>
            <a:lstStyle/>
            <a:p>
              <a:pPr algn="ctr">
                <a:lnSpc>
                  <a:spcPts val="2160"/>
                </a:lnSpc>
              </a:pPr>
              <a:endParaRPr/>
            </a:p>
          </p:txBody>
        </p:sp>
      </p:grpSp>
      <p:graphicFrame>
        <p:nvGraphicFramePr>
          <p:cNvPr id="57" name="Table 57"/>
          <p:cNvGraphicFramePr>
            <a:graphicFrameLocks noGrp="1"/>
          </p:cNvGraphicFramePr>
          <p:nvPr/>
        </p:nvGraphicFramePr>
        <p:xfrm>
          <a:off x="1799659" y="2300163"/>
          <a:ext cx="14660107" cy="7655806"/>
        </p:xfrm>
        <a:graphic>
          <a:graphicData uri="http://schemas.openxmlformats.org/drawingml/2006/table">
            <a:tbl>
              <a:tblPr/>
              <a:tblGrid>
                <a:gridCol w="4954911">
                  <a:extLst>
                    <a:ext uri="{9D8B030D-6E8A-4147-A177-3AD203B41FA5}">
                      <a16:colId xmlns:a16="http://schemas.microsoft.com/office/drawing/2014/main" val="20000"/>
                    </a:ext>
                  </a:extLst>
                </a:gridCol>
                <a:gridCol w="4153855">
                  <a:extLst>
                    <a:ext uri="{9D8B030D-6E8A-4147-A177-3AD203B41FA5}">
                      <a16:colId xmlns:a16="http://schemas.microsoft.com/office/drawing/2014/main" val="20001"/>
                    </a:ext>
                  </a:extLst>
                </a:gridCol>
                <a:gridCol w="4376204">
                  <a:extLst>
                    <a:ext uri="{9D8B030D-6E8A-4147-A177-3AD203B41FA5}">
                      <a16:colId xmlns:a16="http://schemas.microsoft.com/office/drawing/2014/main" val="20002"/>
                    </a:ext>
                  </a:extLst>
                </a:gridCol>
                <a:gridCol w="1175137">
                  <a:extLst>
                    <a:ext uri="{9D8B030D-6E8A-4147-A177-3AD203B41FA5}">
                      <a16:colId xmlns:a16="http://schemas.microsoft.com/office/drawing/2014/main" val="20003"/>
                    </a:ext>
                  </a:extLst>
                </a:gridCol>
              </a:tblGrid>
              <a:tr h="600075">
                <a:tc>
                  <a:txBody>
                    <a:bodyPr/>
                    <a:lstStyle/>
                    <a:p>
                      <a:pPr algn="ctr" rtl="1">
                        <a:lnSpc>
                          <a:spcPts val="3639"/>
                        </a:lnSpc>
                        <a:defRPr/>
                      </a:pPr>
                      <a:r>
                        <a:rPr lang="ar-EG" sz="2599">
                          <a:solidFill>
                            <a:srgbClr val="231F20"/>
                          </a:solidFill>
                          <a:latin typeface="Almarai Bold"/>
                          <a:ea typeface="Almarai Bold"/>
                          <a:cs typeface="Almarai Bold"/>
                          <a:sym typeface="Almarai Bold"/>
                          <a:rtl/>
                        </a:rPr>
                        <a:t>الشركة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5E9BE5"/>
                      </a:solidFill>
                      <a:prstDash val="solid"/>
                      <a:round/>
                      <a:headEnd type="none" w="med" len="med"/>
                      <a:tailEnd type="none" w="med" len="med"/>
                    </a:lnB>
                    <a:solidFill>
                      <a:srgbClr val="90ADC6"/>
                    </a:solidFill>
                  </a:tcPr>
                </a:tc>
                <a:tc>
                  <a:txBody>
                    <a:bodyPr/>
                    <a:lstStyle/>
                    <a:p>
                      <a:pPr algn="ctr" rtl="1">
                        <a:lnSpc>
                          <a:spcPts val="3639"/>
                        </a:lnSpc>
                        <a:defRPr/>
                      </a:pPr>
                      <a:r>
                        <a:rPr lang="ar-EG" sz="2599">
                          <a:solidFill>
                            <a:srgbClr val="231F20"/>
                          </a:solidFill>
                          <a:latin typeface="Almarai Bold"/>
                          <a:ea typeface="Almarai Bold"/>
                          <a:cs typeface="Almarai Bold"/>
                          <a:sym typeface="Almarai Bold"/>
                          <a:rtl/>
                        </a:rPr>
                        <a:t>رائد الأعمال</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5E9BE5"/>
                      </a:solidFill>
                      <a:prstDash val="solid"/>
                      <a:round/>
                      <a:headEnd type="none" w="med" len="med"/>
                      <a:tailEnd type="none" w="med" len="med"/>
                    </a:lnB>
                    <a:solidFill>
                      <a:srgbClr val="90ADC6"/>
                    </a:solidFill>
                  </a:tcPr>
                </a:tc>
                <a:tc>
                  <a:txBody>
                    <a:bodyPr/>
                    <a:lstStyle/>
                    <a:p>
                      <a:pPr algn="ctr" rtl="1">
                        <a:lnSpc>
                          <a:spcPts val="3639"/>
                        </a:lnSpc>
                        <a:defRPr/>
                      </a:pPr>
                      <a:r>
                        <a:rPr lang="ar-EG" sz="2599">
                          <a:solidFill>
                            <a:srgbClr val="231F20"/>
                          </a:solidFill>
                          <a:latin typeface="Almarai Bold"/>
                          <a:ea typeface="Almarai Bold"/>
                          <a:cs typeface="Almarai Bold"/>
                          <a:sym typeface="Almarai Bold"/>
                          <a:rtl/>
                        </a:rPr>
                        <a:t>الابتكار</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5E9BE5"/>
                      </a:solidFill>
                      <a:prstDash val="solid"/>
                      <a:round/>
                      <a:headEnd type="none" w="med" len="med"/>
                      <a:tailEnd type="none" w="med" len="med"/>
                    </a:lnB>
                    <a:solidFill>
                      <a:srgbClr val="90ADC6"/>
                    </a:solidFill>
                  </a:tcPr>
                </a:tc>
                <a:tc>
                  <a:txBody>
                    <a:bodyPr/>
                    <a:lstStyle/>
                    <a:p>
                      <a:pPr algn="ctr" rtl="1">
                        <a:lnSpc>
                          <a:spcPts val="3639"/>
                        </a:lnSpc>
                        <a:defRPr/>
                      </a:pPr>
                      <a:r>
                        <a:rPr lang="ar-EG" sz="2599">
                          <a:solidFill>
                            <a:srgbClr val="231F20"/>
                          </a:solidFill>
                          <a:latin typeface="Almarai Bold"/>
                          <a:ea typeface="Almarai Bold"/>
                          <a:cs typeface="Almarai Bold"/>
                          <a:sym typeface="Almarai Bold"/>
                          <a:rtl/>
                        </a:rPr>
                        <a:t>الرقم</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0" cap="flat" cmpd="sng" algn="ctr">
                      <a:solidFill>
                        <a:srgbClr val="5E9BE5"/>
                      </a:solidFill>
                      <a:prstDash val="dash"/>
                      <a:round/>
                      <a:headEnd type="none" w="med" len="med"/>
                      <a:tailEnd type="none" w="med" len="med"/>
                    </a:lnT>
                    <a:lnB w="9525" cap="flat" cmpd="sng" algn="ctr">
                      <a:solidFill>
                        <a:srgbClr val="5E9BE5"/>
                      </a:solidFill>
                      <a:prstDash val="solid"/>
                      <a:round/>
                      <a:headEnd type="none" w="med" len="med"/>
                      <a:tailEnd type="none" w="med" len="med"/>
                    </a:lnB>
                    <a:solidFill>
                      <a:srgbClr val="90ADC6"/>
                    </a:solidFill>
                  </a:tcPr>
                </a:tc>
                <a:extLst>
                  <a:ext uri="{0D108BD9-81ED-4DB2-BD59-A6C34878D82A}">
                    <a16:rowId xmlns:a16="http://schemas.microsoft.com/office/drawing/2014/main" val="10000"/>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جنرال إلكتريك</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توماس أديسون</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المصباح</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1"/>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حفارات بامفرد المحدودة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جوزيف بامفرد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الحفارة الهيدرولوكية</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2</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فيرشيلد سيمكندكتور</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بيل شوكلي</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الترانزيستور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3</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3"/>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أبل</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ستيف جوبز &amp; ستيف وزنياك</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الحاسوب الشخصي</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4</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4"/>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سوفت وير آرت</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دان بريكلن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الجدول الممتد (</a:t>
                      </a:r>
                      <a:r>
                        <a:rPr lang="en-US" sz="1899">
                          <a:solidFill>
                            <a:srgbClr val="000000"/>
                          </a:solidFill>
                          <a:latin typeface="Almarai Bold"/>
                          <a:ea typeface="Almarai Bold"/>
                          <a:cs typeface="Almarai Bold"/>
                          <a:sym typeface="Almarai Bold"/>
                        </a:rPr>
                        <a:t>Spread Sheet</a:t>
                      </a:r>
                      <a:r>
                        <a:rPr lang="ar-EG" sz="1899">
                          <a:solidFill>
                            <a:srgbClr val="000000"/>
                          </a:solidFill>
                          <a:latin typeface="Almarai Bold"/>
                          <a:ea typeface="Almarai Bold"/>
                          <a:cs typeface="Almarai Bold"/>
                          <a:sym typeface="Almarai Bold"/>
                          <a:rtl/>
                        </a:rPr>
                        <a:t>)</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5</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5"/>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فلكرو </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جورج دي ميسترل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قماش التثبيت فلكرو</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6</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6"/>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جور وشركاه</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بيل جور</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قماش </a:t>
                      </a:r>
                      <a:r>
                        <a:rPr lang="en-US" sz="1899">
                          <a:solidFill>
                            <a:srgbClr val="000000"/>
                          </a:solidFill>
                          <a:latin typeface="Almarai Bold"/>
                          <a:ea typeface="Almarai Bold"/>
                          <a:cs typeface="Almarai Bold"/>
                          <a:sym typeface="Almarai Bold"/>
                        </a:rPr>
                        <a:t>Gore-Tex</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7</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7"/>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دايسون للأجهزة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جيمس دايسون</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المكنسة الكهربائية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8</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8"/>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أمازون دوت كوم</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جيف بيزوس</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مكتبة الكتب على الانترنت</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9</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09"/>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بولاريد</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إدوين لاند</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التصوير الفوري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10</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0"/>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تلفاز بيرد المحدودة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جون لوجي بيرد</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التلفاز</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11</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1"/>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تلفون بيل</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ألكسندر جراهام بيل</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الهاتف</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12</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2"/>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الإشارة والتلغراف اللاسلكي</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غفليمو ماركوني</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الراديو</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13</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3"/>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شركة لوحات الطرق العاكسة المحدودة</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بيرسو شو</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عين القط ( في الطرق)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14</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4"/>
                  </a:ext>
                </a:extLst>
              </a:tr>
              <a:tr h="438150">
                <a:tc>
                  <a:txBody>
                    <a:bodyPr/>
                    <a:lstStyle/>
                    <a:p>
                      <a:pPr algn="ctr" rtl="1">
                        <a:lnSpc>
                          <a:spcPts val="2659"/>
                        </a:lnSpc>
                        <a:defRPr/>
                      </a:pPr>
                      <a:r>
                        <a:rPr lang="ar-EG" sz="1899">
                          <a:solidFill>
                            <a:srgbClr val="000000"/>
                          </a:solidFill>
                          <a:latin typeface="Almarai Bold"/>
                          <a:ea typeface="Almarai Bold"/>
                          <a:cs typeface="Almarai Bold"/>
                          <a:sym typeface="Almarai Bold"/>
                          <a:rtl/>
                        </a:rPr>
                        <a:t>سبيس إكس (</a:t>
                      </a:r>
                      <a:r>
                        <a:rPr lang="en-US" sz="1899">
                          <a:solidFill>
                            <a:srgbClr val="000000"/>
                          </a:solidFill>
                          <a:latin typeface="Almarai Bold"/>
                          <a:ea typeface="Almarai Bold"/>
                          <a:cs typeface="Almarai Bold"/>
                          <a:sym typeface="Almarai Bold"/>
                        </a:rPr>
                        <a:t>SpaceX</a:t>
                      </a:r>
                      <a:r>
                        <a:rPr lang="ar-EG" sz="18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إيلون ماسك</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صواريخ الفضاء القابلة لإعادة الاستخدام</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15</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9525" cap="flat" cmpd="sng" algn="ctr">
                      <a:solidFill>
                        <a:srgbClr val="5E9BE5"/>
                      </a:solidFill>
                      <a:prstDash val="solid"/>
                      <a:round/>
                      <a:headEnd type="none" w="med" len="med"/>
                      <a:tailEnd type="none" w="med" len="med"/>
                    </a:lnB>
                  </a:tcPr>
                </a:tc>
                <a:extLst>
                  <a:ext uri="{0D108BD9-81ED-4DB2-BD59-A6C34878D82A}">
                    <a16:rowId xmlns:a16="http://schemas.microsoft.com/office/drawing/2014/main" val="10015"/>
                  </a:ext>
                </a:extLst>
              </a:tr>
              <a:tr h="483481">
                <a:tc>
                  <a:txBody>
                    <a:bodyPr/>
                    <a:lstStyle/>
                    <a:p>
                      <a:pPr algn="ctr" rtl="1">
                        <a:lnSpc>
                          <a:spcPts val="2659"/>
                        </a:lnSpc>
                        <a:defRPr/>
                      </a:pPr>
                      <a:r>
                        <a:rPr lang="en-US" sz="1899">
                          <a:solidFill>
                            <a:srgbClr val="000000"/>
                          </a:solidFill>
                          <a:latin typeface="Almarai Bold"/>
                          <a:ea typeface="Almarai Bold"/>
                          <a:cs typeface="Almarai Bold"/>
                          <a:sym typeface="Almarai Bold"/>
                        </a:rPr>
                        <a:t>Next Billion Users</a:t>
                      </a:r>
                      <a:r>
                        <a:rPr lang="ar-EG" sz="1899">
                          <a:solidFill>
                            <a:srgbClr val="000000"/>
                          </a:solidFill>
                          <a:latin typeface="Almarai Bold"/>
                          <a:ea typeface="Almarai Bold"/>
                          <a:cs typeface="Almarai Bold"/>
                          <a:sym typeface="Almarai Bold"/>
                          <a:rtl/>
                        </a:rPr>
                        <a:t> من قوقل</a:t>
                      </a:r>
                      <a:endParaRPr lang="en-US" sz="1100"/>
                    </a:p>
                  </a:txBody>
                  <a:tcPr marL="0" marR="0" marT="0" marB="0" anchor="ctr">
                    <a:lnL w="0" cap="flat" cmpd="sng" algn="ctr">
                      <a:solidFill>
                        <a:srgbClr val="5E9BE5"/>
                      </a:solidFill>
                      <a:prstDash val="dash"/>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0" cap="flat" cmpd="sng" algn="ctr">
                      <a:solidFill>
                        <a:srgbClr val="5E9BE5"/>
                      </a:solidFill>
                      <a:prstDash val="dash"/>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وانيديا أنانثاكريشنان</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0" cap="flat" cmpd="sng" algn="ctr">
                      <a:solidFill>
                        <a:srgbClr val="5E9BE5"/>
                      </a:solidFill>
                      <a:prstDash val="dash"/>
                      <a:round/>
                      <a:headEnd type="none" w="med" len="med"/>
                      <a:tailEnd type="none" w="med" len="med"/>
                    </a:lnB>
                  </a:tcPr>
                </a:tc>
                <a:tc>
                  <a:txBody>
                    <a:bodyPr/>
                    <a:lstStyle/>
                    <a:p>
                      <a:pPr algn="ctr" rtl="1">
                        <a:lnSpc>
                          <a:spcPts val="2659"/>
                        </a:lnSpc>
                        <a:defRPr/>
                      </a:pPr>
                      <a:r>
                        <a:rPr lang="ar-EG" sz="1899">
                          <a:solidFill>
                            <a:srgbClr val="000000"/>
                          </a:solidFill>
                          <a:latin typeface="Almarai Bold"/>
                          <a:ea typeface="Almarai Bold"/>
                          <a:cs typeface="Almarai Bold"/>
                          <a:sym typeface="Almarai Bold"/>
                          <a:rtl/>
                        </a:rPr>
                        <a:t>تطبيقات التتبع المحمولة لـ </a:t>
                      </a:r>
                      <a:r>
                        <a:rPr lang="en-US" sz="1899">
                          <a:solidFill>
                            <a:srgbClr val="000000"/>
                          </a:solidFill>
                          <a:latin typeface="Almarai Bold"/>
                          <a:ea typeface="Almarai Bold"/>
                          <a:cs typeface="Almarai Bold"/>
                          <a:sym typeface="Almarai Bold"/>
                        </a:rPr>
                        <a:t>COVID-19</a:t>
                      </a:r>
                      <a:r>
                        <a:rPr lang="ar-EG" sz="1899">
                          <a:solidFill>
                            <a:srgbClr val="000000"/>
                          </a:solidFill>
                          <a:latin typeface="Almarai Bold"/>
                          <a:ea typeface="Almarai Bold"/>
                          <a:cs typeface="Almarai Bold"/>
                          <a:sym typeface="Almarai Bold"/>
                          <a:rtl/>
                        </a:rPr>
                        <a:t> </a:t>
                      </a:r>
                      <a:endParaRPr lang="en-US" sz="1100"/>
                    </a:p>
                  </a:txBody>
                  <a:tcPr marL="0" marR="0" marT="0" marB="0" anchor="ctr">
                    <a:lnL w="9525" cap="flat" cmpd="sng" algn="ctr">
                      <a:solidFill>
                        <a:srgbClr val="5E9BE5"/>
                      </a:solidFill>
                      <a:prstDash val="solid"/>
                      <a:round/>
                      <a:headEnd type="none" w="med" len="med"/>
                      <a:tailEnd type="none" w="med" len="med"/>
                    </a:lnL>
                    <a:lnR w="9525" cap="flat" cmpd="sng" algn="ctr">
                      <a:solidFill>
                        <a:srgbClr val="5E9BE5"/>
                      </a:solidFill>
                      <a:prstDash val="solid"/>
                      <a:round/>
                      <a:headEnd type="none" w="med" len="med"/>
                      <a:tailEnd type="none" w="med" len="med"/>
                    </a:lnR>
                    <a:lnT w="9525" cap="flat" cmpd="sng" algn="ctr">
                      <a:solidFill>
                        <a:srgbClr val="5E9BE5"/>
                      </a:solidFill>
                      <a:prstDash val="solid"/>
                      <a:round/>
                      <a:headEnd type="none" w="med" len="med"/>
                      <a:tailEnd type="none" w="med" len="med"/>
                    </a:lnT>
                    <a:lnB w="0" cap="flat" cmpd="sng" algn="ctr">
                      <a:solidFill>
                        <a:srgbClr val="5E9BE5"/>
                      </a:solidFill>
                      <a:prstDash val="dash"/>
                      <a:round/>
                      <a:headEnd type="none" w="med" len="med"/>
                      <a:tailEnd type="none" w="med" len="med"/>
                    </a:lnB>
                  </a:tcPr>
                </a:tc>
                <a:tc>
                  <a:txBody>
                    <a:bodyPr/>
                    <a:lstStyle/>
                    <a:p>
                      <a:pPr algn="ctr">
                        <a:lnSpc>
                          <a:spcPts val="2659"/>
                        </a:lnSpc>
                        <a:defRPr/>
                      </a:pPr>
                      <a:r>
                        <a:rPr lang="en-US" sz="1899">
                          <a:solidFill>
                            <a:srgbClr val="000000"/>
                          </a:solidFill>
                          <a:latin typeface="Almarai Bold"/>
                          <a:ea typeface="Almarai Bold"/>
                          <a:cs typeface="Almarai Bold"/>
                          <a:sym typeface="Almarai Bold"/>
                        </a:rPr>
                        <a:t>16</a:t>
                      </a:r>
                      <a:endParaRPr lang="en-US" sz="1100"/>
                    </a:p>
                  </a:txBody>
                  <a:tcPr marL="0" marR="0" marT="0" marB="0" anchor="ctr">
                    <a:lnL w="9525" cap="flat" cmpd="sng" algn="ctr">
                      <a:solidFill>
                        <a:srgbClr val="5E9BE5"/>
                      </a:solidFill>
                      <a:prstDash val="solid"/>
                      <a:round/>
                      <a:headEnd type="none" w="med" len="med"/>
                      <a:tailEnd type="none" w="med" len="med"/>
                    </a:lnL>
                    <a:lnR w="0" cap="flat" cmpd="sng" algn="ctr">
                      <a:solidFill>
                        <a:srgbClr val="5E9BE5"/>
                      </a:solidFill>
                      <a:prstDash val="dash"/>
                      <a:round/>
                      <a:headEnd type="none" w="med" len="med"/>
                      <a:tailEnd type="none" w="med" len="med"/>
                    </a:lnR>
                    <a:lnT w="9525" cap="flat" cmpd="sng" algn="ctr">
                      <a:solidFill>
                        <a:srgbClr val="5E9BE5"/>
                      </a:solidFill>
                      <a:prstDash val="solid"/>
                      <a:round/>
                      <a:headEnd type="none" w="med" len="med"/>
                      <a:tailEnd type="none" w="med" len="med"/>
                    </a:lnT>
                    <a:lnB w="0" cap="flat" cmpd="sng" algn="ctr">
                      <a:solidFill>
                        <a:srgbClr val="5E9BE5"/>
                      </a:solidFill>
                      <a:prstDash val="dash"/>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6763" y="2450280"/>
            <a:ext cx="11844979" cy="7029781"/>
            <a:chOff x="0" y="0"/>
            <a:chExt cx="3119665" cy="1851465"/>
          </a:xfrm>
        </p:grpSpPr>
        <p:sp>
          <p:nvSpPr>
            <p:cNvPr id="3" name="Freeform 3"/>
            <p:cNvSpPr/>
            <p:nvPr/>
          </p:nvSpPr>
          <p:spPr>
            <a:xfrm>
              <a:off x="0" y="0"/>
              <a:ext cx="3119665" cy="1851465"/>
            </a:xfrm>
            <a:custGeom>
              <a:avLst/>
              <a:gdLst/>
              <a:ahLst/>
              <a:cxnLst/>
              <a:rect l="l" t="t" r="r" b="b"/>
              <a:pathLst>
                <a:path w="3119665" h="1851465">
                  <a:moveTo>
                    <a:pt x="20262" y="0"/>
                  </a:moveTo>
                  <a:lnTo>
                    <a:pt x="3099403" y="0"/>
                  </a:lnTo>
                  <a:cubicBezTo>
                    <a:pt x="3104777" y="0"/>
                    <a:pt x="3109931" y="2135"/>
                    <a:pt x="3113731" y="5935"/>
                  </a:cubicBezTo>
                  <a:cubicBezTo>
                    <a:pt x="3117530" y="9734"/>
                    <a:pt x="3119665" y="14888"/>
                    <a:pt x="3119665" y="20262"/>
                  </a:cubicBezTo>
                  <a:lnTo>
                    <a:pt x="3119665" y="1831203"/>
                  </a:lnTo>
                  <a:cubicBezTo>
                    <a:pt x="3119665" y="1836577"/>
                    <a:pt x="3117530" y="1841731"/>
                    <a:pt x="3113731" y="1845530"/>
                  </a:cubicBezTo>
                  <a:cubicBezTo>
                    <a:pt x="3109931" y="1849330"/>
                    <a:pt x="3104777" y="1851465"/>
                    <a:pt x="3099403" y="1851465"/>
                  </a:cubicBezTo>
                  <a:lnTo>
                    <a:pt x="20262" y="1851465"/>
                  </a:lnTo>
                  <a:cubicBezTo>
                    <a:pt x="14888" y="1851465"/>
                    <a:pt x="9734" y="1849330"/>
                    <a:pt x="5935" y="1845530"/>
                  </a:cubicBezTo>
                  <a:cubicBezTo>
                    <a:pt x="2135" y="1841731"/>
                    <a:pt x="0" y="1836577"/>
                    <a:pt x="0" y="1831203"/>
                  </a:cubicBezTo>
                  <a:lnTo>
                    <a:pt x="0" y="20262"/>
                  </a:lnTo>
                  <a:cubicBezTo>
                    <a:pt x="0" y="14888"/>
                    <a:pt x="2135" y="9734"/>
                    <a:pt x="5935" y="5935"/>
                  </a:cubicBezTo>
                  <a:cubicBezTo>
                    <a:pt x="9734" y="2135"/>
                    <a:pt x="14888" y="0"/>
                    <a:pt x="20262" y="0"/>
                  </a:cubicBezTo>
                  <a:close/>
                </a:path>
              </a:pathLst>
            </a:custGeom>
            <a:solidFill>
              <a:srgbClr val="F8FCFF"/>
            </a:solidFill>
            <a:ln w="19050" cap="rnd">
              <a:solidFill>
                <a:srgbClr val="83CBEB"/>
              </a:solidFill>
              <a:prstDash val="lgDash"/>
              <a:round/>
            </a:ln>
          </p:spPr>
          <p:txBody>
            <a:bodyPr/>
            <a:lstStyle/>
            <a:p>
              <a:endParaRPr lang="en-US"/>
            </a:p>
          </p:txBody>
        </p:sp>
        <p:sp>
          <p:nvSpPr>
            <p:cNvPr id="4" name="TextBox 4"/>
            <p:cNvSpPr txBox="1"/>
            <p:nvPr/>
          </p:nvSpPr>
          <p:spPr>
            <a:xfrm>
              <a:off x="0" y="-19050"/>
              <a:ext cx="3119665" cy="1870515"/>
            </a:xfrm>
            <a:prstGeom prst="rect">
              <a:avLst/>
            </a:prstGeom>
          </p:spPr>
          <p:txBody>
            <a:bodyPr lIns="50800" tIns="50800" rIns="50800" bIns="50800" rtlCol="0" anchor="ctr"/>
            <a:lstStyle/>
            <a:p>
              <a:pPr algn="ctr">
                <a:lnSpc>
                  <a:spcPts val="2160"/>
                </a:lnSpc>
              </a:pPr>
              <a:endParaRPr/>
            </a:p>
          </p:txBody>
        </p:sp>
      </p:grpSp>
      <p:sp>
        <p:nvSpPr>
          <p:cNvPr id="5" name="TextBox 5"/>
          <p:cNvSpPr txBox="1"/>
          <p:nvPr/>
        </p:nvSpPr>
        <p:spPr>
          <a:xfrm>
            <a:off x="916763" y="2455214"/>
            <a:ext cx="11844979" cy="6924661"/>
          </a:xfrm>
          <a:prstGeom prst="rect">
            <a:avLst/>
          </a:prstGeom>
        </p:spPr>
        <p:txBody>
          <a:bodyPr lIns="0" tIns="0" rIns="0" bIns="0" rtlCol="0" anchor="t">
            <a:spAutoFit/>
          </a:bodyPr>
          <a:lstStyle/>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تاريخ الملكية الفكرية في السعودية: بدأ عام </a:t>
            </a:r>
            <a:r>
              <a:rPr lang="en-US" sz="2750" u="none" strike="noStrike">
                <a:solidFill>
                  <a:srgbClr val="000000"/>
                </a:solidFill>
                <a:latin typeface="Almarai Bold"/>
                <a:ea typeface="Almarai Bold"/>
                <a:cs typeface="Almarai Bold"/>
                <a:sym typeface="Almarai Bold"/>
              </a:rPr>
              <a:t>1939</a:t>
            </a:r>
            <a:r>
              <a:rPr lang="ar-EG" sz="2750" u="none" strike="noStrike">
                <a:solidFill>
                  <a:srgbClr val="000000"/>
                </a:solidFill>
                <a:latin typeface="Almarai Bold"/>
                <a:ea typeface="Almarai Bold"/>
                <a:cs typeface="Almarai Bold"/>
                <a:sym typeface="Almarai Bold"/>
                <a:rtl/>
              </a:rPr>
              <a:t> مع قانون العلامات التجارية.</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التحولات الأخيرة: ضمن رؤية </a:t>
            </a:r>
            <a:r>
              <a:rPr lang="en-US" sz="2750" u="none" strike="noStrike">
                <a:solidFill>
                  <a:srgbClr val="000000"/>
                </a:solidFill>
                <a:latin typeface="Almarai Bold"/>
                <a:ea typeface="Almarai Bold"/>
                <a:cs typeface="Almarai Bold"/>
                <a:sym typeface="Almarai Bold"/>
              </a:rPr>
              <a:t>2030</a:t>
            </a:r>
            <a:r>
              <a:rPr lang="ar-EG" sz="2750" u="none" strike="noStrike">
                <a:solidFill>
                  <a:srgbClr val="000000"/>
                </a:solidFill>
                <a:latin typeface="Almarai Bold"/>
                <a:ea typeface="Almarai Bold"/>
                <a:cs typeface="Almarai Bold"/>
                <a:sym typeface="Almarai Bold"/>
                <a:rtl/>
              </a:rPr>
              <a:t>، تركز السعودية على الابتكار لتنويع الاقتصاد وتقليل الاعتماد على النفط.</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المنظمات والمبادرات: تأسيس هيئات متعددة مثل الهيئة السعودية للملكية الفكرية وهيئة تنمية البحث والتطوير والابتكار.</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المؤشر العالمي للابتكار: تستهدف السعودية الوصول إلى المرتبة </a:t>
            </a:r>
            <a:r>
              <a:rPr lang="en-US" sz="2750" u="none" strike="noStrike">
                <a:solidFill>
                  <a:srgbClr val="000000"/>
                </a:solidFill>
                <a:latin typeface="Almarai Bold"/>
                <a:ea typeface="Almarai Bold"/>
                <a:cs typeface="Almarai Bold"/>
                <a:sym typeface="Almarai Bold"/>
              </a:rPr>
              <a:t>25</a:t>
            </a:r>
            <a:r>
              <a:rPr lang="ar-EG" sz="2750" u="none" strike="noStrike">
                <a:solidFill>
                  <a:srgbClr val="000000"/>
                </a:solidFill>
                <a:latin typeface="Almarai Bold"/>
                <a:ea typeface="Almarai Bold"/>
                <a:cs typeface="Almarai Bold"/>
                <a:sym typeface="Almarai Bold"/>
                <a:rtl/>
              </a:rPr>
              <a:t> بحلول </a:t>
            </a:r>
            <a:r>
              <a:rPr lang="en-US" sz="2750" u="none" strike="noStrike">
                <a:solidFill>
                  <a:srgbClr val="000000"/>
                </a:solidFill>
                <a:latin typeface="Almarai Bold"/>
                <a:ea typeface="Almarai Bold"/>
                <a:cs typeface="Almarai Bold"/>
                <a:sym typeface="Almarai Bold"/>
              </a:rPr>
              <a:t>2030</a:t>
            </a:r>
            <a:r>
              <a:rPr lang="ar-EG" sz="2750" u="none" strike="noStrike">
                <a:solidFill>
                  <a:srgbClr val="000000"/>
                </a:solidFill>
                <a:latin typeface="Almarai Bold"/>
                <a:ea typeface="Almarai Bold"/>
                <a:cs typeface="Almarai Bold"/>
                <a:sym typeface="Almarai Bold"/>
                <a:rtl/>
              </a:rPr>
              <a:t>.</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الاستثمار في البحث والتطوير: مبادرات لزيادة الناتج المحلي وتوفير فرص عمل في القطاعات العلمية والتقنية.</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دعم ريادة الأعمال: إنشاء منشآت لدعم الشركات الصغيرة والمتوسطة، وتعزيز دور الصناديق التمويلية وحاضنات الأعمال.</a:t>
            </a:r>
          </a:p>
          <a:p>
            <a:pPr marL="593805" lvl="1" indent="-296902" algn="r" rtl="1">
              <a:lnSpc>
                <a:spcPts val="4125"/>
              </a:lnSpc>
              <a:spcBef>
                <a:spcPct val="0"/>
              </a:spcBef>
              <a:buAutoNum type="arabicPeriod"/>
            </a:pPr>
            <a:r>
              <a:rPr lang="ar-EG" sz="2750" u="none" strike="noStrike">
                <a:solidFill>
                  <a:srgbClr val="000000"/>
                </a:solidFill>
                <a:latin typeface="Almarai Bold"/>
                <a:ea typeface="Almarai Bold"/>
                <a:cs typeface="Almarai Bold"/>
                <a:sym typeface="Almarai Bold"/>
                <a:rtl/>
              </a:rPr>
              <a:t>الذكاء الاصطناعي: تطمح السعودية لتصدر الشرق الأوسط في هذا المجال بحلول </a:t>
            </a:r>
            <a:r>
              <a:rPr lang="en-US" sz="2750" u="none" strike="noStrike">
                <a:solidFill>
                  <a:srgbClr val="000000"/>
                </a:solidFill>
                <a:latin typeface="Almarai Bold"/>
                <a:ea typeface="Almarai Bold"/>
                <a:cs typeface="Almarai Bold"/>
                <a:sym typeface="Almarai Bold"/>
              </a:rPr>
              <a:t>2030</a:t>
            </a:r>
            <a:r>
              <a:rPr lang="ar-EG" sz="2750" u="none" strike="noStrike">
                <a:solidFill>
                  <a:srgbClr val="000000"/>
                </a:solidFill>
                <a:latin typeface="Almarai Bold"/>
                <a:ea typeface="Almarai Bold"/>
                <a:cs typeface="Almarai Bold"/>
                <a:sym typeface="Almarai Bold"/>
                <a:rtl/>
              </a:rPr>
              <a:t>، مع مساهمة كبيرة في الاقتصاد.</a:t>
            </a:r>
          </a:p>
        </p:txBody>
      </p:sp>
      <p:sp>
        <p:nvSpPr>
          <p:cNvPr id="6" name="Freeform 6"/>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sp>
        <p:nvSpPr>
          <p:cNvPr id="7" name="Freeform 7"/>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3016265" y="3604030"/>
            <a:ext cx="4732056" cy="2516538"/>
          </a:xfrm>
          <a:custGeom>
            <a:avLst/>
            <a:gdLst/>
            <a:ahLst/>
            <a:cxnLst/>
            <a:rect l="l" t="t" r="r" b="b"/>
            <a:pathLst>
              <a:path w="4732056" h="2516538">
                <a:moveTo>
                  <a:pt x="0" y="0"/>
                </a:moveTo>
                <a:lnTo>
                  <a:pt x="4732056" y="0"/>
                </a:lnTo>
                <a:lnTo>
                  <a:pt x="4732056" y="2516538"/>
                </a:lnTo>
                <a:lnTo>
                  <a:pt x="0" y="251653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10" name="TextBox 10"/>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14</a:t>
            </a:r>
          </a:p>
        </p:txBody>
      </p:sp>
      <p:sp>
        <p:nvSpPr>
          <p:cNvPr id="11" name="TextBox 11"/>
          <p:cNvSpPr txBox="1"/>
          <p:nvPr/>
        </p:nvSpPr>
        <p:spPr>
          <a:xfrm>
            <a:off x="13462867" y="6276123"/>
            <a:ext cx="3756194" cy="777841"/>
          </a:xfrm>
          <a:prstGeom prst="rect">
            <a:avLst/>
          </a:prstGeom>
        </p:spPr>
        <p:txBody>
          <a:bodyPr lIns="0" tIns="0" rIns="0" bIns="0" rtlCol="0" anchor="t">
            <a:spAutoFit/>
          </a:bodyPr>
          <a:lstStyle/>
          <a:p>
            <a:pPr marL="0" lvl="0" indent="0" algn="ctr" rtl="1">
              <a:lnSpc>
                <a:spcPts val="3144"/>
              </a:lnSpc>
              <a:spcBef>
                <a:spcPct val="0"/>
              </a:spcBef>
            </a:pPr>
            <a:r>
              <a:rPr lang="ar-EG" sz="2448" u="none" strike="noStrike">
                <a:solidFill>
                  <a:srgbClr val="000000"/>
                </a:solidFill>
                <a:latin typeface="Almarai Bold"/>
                <a:ea typeface="Almarai Bold"/>
                <a:cs typeface="Almarai Bold"/>
                <a:sym typeface="Almarai Bold"/>
                <a:rtl/>
              </a:rPr>
              <a:t>الابتكار وريادة الأعمال من مستهدفات الرؤية</a:t>
            </a:r>
          </a:p>
        </p:txBody>
      </p:sp>
      <p:sp>
        <p:nvSpPr>
          <p:cNvPr id="12" name="TextBox 12"/>
          <p:cNvSpPr txBox="1"/>
          <p:nvPr/>
        </p:nvSpPr>
        <p:spPr>
          <a:xfrm>
            <a:off x="8767145" y="886256"/>
            <a:ext cx="8831842" cy="837664"/>
          </a:xfrm>
          <a:prstGeom prst="rect">
            <a:avLst/>
          </a:prstGeom>
        </p:spPr>
        <p:txBody>
          <a:bodyPr lIns="0" tIns="0" rIns="0" bIns="0" rtlCol="0" anchor="t">
            <a:spAutoFit/>
          </a:bodyPr>
          <a:lstStyle/>
          <a:p>
            <a:pPr algn="ctr" rtl="1">
              <a:lnSpc>
                <a:spcPts val="6453"/>
              </a:lnSpc>
            </a:pPr>
            <a:r>
              <a:rPr lang="ar-EG" sz="5377">
                <a:solidFill>
                  <a:srgbClr val="156082"/>
                </a:solidFill>
                <a:latin typeface="Almarai Bold"/>
                <a:ea typeface="Almarai Bold"/>
                <a:cs typeface="Almarai Bold"/>
                <a:sym typeface="Almarai Bold"/>
                <a:rtl/>
              </a:rPr>
              <a:t>الابتكار في السعودية</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38175" y="335376"/>
            <a:ext cx="1491267" cy="1495005"/>
          </a:xfrm>
          <a:custGeom>
            <a:avLst/>
            <a:gdLst/>
            <a:ahLst/>
            <a:cxnLst/>
            <a:rect l="l" t="t" r="r" b="b"/>
            <a:pathLst>
              <a:path w="1491267" h="1495005">
                <a:moveTo>
                  <a:pt x="0" y="0"/>
                </a:moveTo>
                <a:lnTo>
                  <a:pt x="1491267" y="0"/>
                </a:lnTo>
                <a:lnTo>
                  <a:pt x="1491267" y="1495005"/>
                </a:lnTo>
                <a:lnTo>
                  <a:pt x="0" y="1495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342201" y="4351467"/>
            <a:ext cx="7250197" cy="4134549"/>
          </a:xfrm>
          <a:custGeom>
            <a:avLst/>
            <a:gdLst/>
            <a:ahLst/>
            <a:cxnLst/>
            <a:rect l="l" t="t" r="r" b="b"/>
            <a:pathLst>
              <a:path w="7250197" h="4134549">
                <a:moveTo>
                  <a:pt x="0" y="0"/>
                </a:moveTo>
                <a:lnTo>
                  <a:pt x="7250197" y="0"/>
                </a:lnTo>
                <a:lnTo>
                  <a:pt x="7250197" y="4134549"/>
                </a:lnTo>
                <a:lnTo>
                  <a:pt x="0" y="4134549"/>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023148" y="5297319"/>
            <a:ext cx="8895873" cy="546606"/>
            <a:chOff x="0" y="0"/>
            <a:chExt cx="2342946" cy="143962"/>
          </a:xfrm>
        </p:grpSpPr>
        <p:sp>
          <p:nvSpPr>
            <p:cNvPr id="6" name="Freeform 6"/>
            <p:cNvSpPr/>
            <p:nvPr/>
          </p:nvSpPr>
          <p:spPr>
            <a:xfrm>
              <a:off x="0" y="0"/>
              <a:ext cx="2342946" cy="143962"/>
            </a:xfrm>
            <a:custGeom>
              <a:avLst/>
              <a:gdLst/>
              <a:ahLst/>
              <a:cxnLst/>
              <a:rect l="l" t="t" r="r" b="b"/>
              <a:pathLst>
                <a:path w="2342946" h="143962">
                  <a:moveTo>
                    <a:pt x="44384" y="0"/>
                  </a:moveTo>
                  <a:lnTo>
                    <a:pt x="2298562" y="0"/>
                  </a:lnTo>
                  <a:cubicBezTo>
                    <a:pt x="2310333" y="0"/>
                    <a:pt x="2321622" y="4676"/>
                    <a:pt x="2329946" y="13000"/>
                  </a:cubicBezTo>
                  <a:cubicBezTo>
                    <a:pt x="2338270" y="21324"/>
                    <a:pt x="2342946" y="32613"/>
                    <a:pt x="2342946" y="44384"/>
                  </a:cubicBezTo>
                  <a:lnTo>
                    <a:pt x="2342946" y="99578"/>
                  </a:lnTo>
                  <a:cubicBezTo>
                    <a:pt x="2342946" y="111349"/>
                    <a:pt x="2338270" y="122639"/>
                    <a:pt x="2329946" y="130962"/>
                  </a:cubicBezTo>
                  <a:cubicBezTo>
                    <a:pt x="2321622" y="139286"/>
                    <a:pt x="2310333" y="143962"/>
                    <a:pt x="2298562" y="143962"/>
                  </a:cubicBezTo>
                  <a:lnTo>
                    <a:pt x="44384" y="143962"/>
                  </a:lnTo>
                  <a:cubicBezTo>
                    <a:pt x="32613" y="143962"/>
                    <a:pt x="21324" y="139286"/>
                    <a:pt x="13000" y="130962"/>
                  </a:cubicBezTo>
                  <a:cubicBezTo>
                    <a:pt x="4676" y="122639"/>
                    <a:pt x="0" y="111349"/>
                    <a:pt x="0" y="99578"/>
                  </a:cubicBezTo>
                  <a:lnTo>
                    <a:pt x="0" y="44384"/>
                  </a:lnTo>
                  <a:cubicBezTo>
                    <a:pt x="0" y="32613"/>
                    <a:pt x="4676" y="21324"/>
                    <a:pt x="13000" y="13000"/>
                  </a:cubicBezTo>
                  <a:cubicBezTo>
                    <a:pt x="21324" y="4676"/>
                    <a:pt x="32613" y="0"/>
                    <a:pt x="44384"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7" name="TextBox 7"/>
            <p:cNvSpPr txBox="1"/>
            <p:nvPr/>
          </p:nvSpPr>
          <p:spPr>
            <a:xfrm>
              <a:off x="0" y="-19050"/>
              <a:ext cx="2342946" cy="163012"/>
            </a:xfrm>
            <a:prstGeom prst="rect">
              <a:avLst/>
            </a:prstGeom>
          </p:spPr>
          <p:txBody>
            <a:bodyPr lIns="50800" tIns="50800" rIns="50800" bIns="50800" rtlCol="0" anchor="ctr"/>
            <a:lstStyle/>
            <a:p>
              <a:pPr algn="ctr">
                <a:lnSpc>
                  <a:spcPts val="2160"/>
                </a:lnSpc>
              </a:pPr>
              <a:endParaRPr/>
            </a:p>
          </p:txBody>
        </p:sp>
      </p:grpSp>
      <p:grpSp>
        <p:nvGrpSpPr>
          <p:cNvPr id="8" name="Group 8"/>
          <p:cNvGrpSpPr/>
          <p:nvPr/>
        </p:nvGrpSpPr>
        <p:grpSpPr>
          <a:xfrm>
            <a:off x="1028700" y="5872135"/>
            <a:ext cx="8895873" cy="546606"/>
            <a:chOff x="0" y="0"/>
            <a:chExt cx="2342946" cy="143962"/>
          </a:xfrm>
        </p:grpSpPr>
        <p:sp>
          <p:nvSpPr>
            <p:cNvPr id="9" name="Freeform 9"/>
            <p:cNvSpPr/>
            <p:nvPr/>
          </p:nvSpPr>
          <p:spPr>
            <a:xfrm>
              <a:off x="0" y="0"/>
              <a:ext cx="2342946" cy="143962"/>
            </a:xfrm>
            <a:custGeom>
              <a:avLst/>
              <a:gdLst/>
              <a:ahLst/>
              <a:cxnLst/>
              <a:rect l="l" t="t" r="r" b="b"/>
              <a:pathLst>
                <a:path w="2342946" h="143962">
                  <a:moveTo>
                    <a:pt x="44384" y="0"/>
                  </a:moveTo>
                  <a:lnTo>
                    <a:pt x="2298562" y="0"/>
                  </a:lnTo>
                  <a:cubicBezTo>
                    <a:pt x="2310333" y="0"/>
                    <a:pt x="2321622" y="4676"/>
                    <a:pt x="2329946" y="13000"/>
                  </a:cubicBezTo>
                  <a:cubicBezTo>
                    <a:pt x="2338270" y="21324"/>
                    <a:pt x="2342946" y="32613"/>
                    <a:pt x="2342946" y="44384"/>
                  </a:cubicBezTo>
                  <a:lnTo>
                    <a:pt x="2342946" y="99578"/>
                  </a:lnTo>
                  <a:cubicBezTo>
                    <a:pt x="2342946" y="111349"/>
                    <a:pt x="2338270" y="122639"/>
                    <a:pt x="2329946" y="130962"/>
                  </a:cubicBezTo>
                  <a:cubicBezTo>
                    <a:pt x="2321622" y="139286"/>
                    <a:pt x="2310333" y="143962"/>
                    <a:pt x="2298562" y="143962"/>
                  </a:cubicBezTo>
                  <a:lnTo>
                    <a:pt x="44384" y="143962"/>
                  </a:lnTo>
                  <a:cubicBezTo>
                    <a:pt x="32613" y="143962"/>
                    <a:pt x="21324" y="139286"/>
                    <a:pt x="13000" y="130962"/>
                  </a:cubicBezTo>
                  <a:cubicBezTo>
                    <a:pt x="4676" y="122639"/>
                    <a:pt x="0" y="111349"/>
                    <a:pt x="0" y="99578"/>
                  </a:cubicBezTo>
                  <a:lnTo>
                    <a:pt x="0" y="44384"/>
                  </a:lnTo>
                  <a:cubicBezTo>
                    <a:pt x="0" y="32613"/>
                    <a:pt x="4676" y="21324"/>
                    <a:pt x="13000" y="13000"/>
                  </a:cubicBezTo>
                  <a:cubicBezTo>
                    <a:pt x="21324" y="4676"/>
                    <a:pt x="32613" y="0"/>
                    <a:pt x="44384"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0" name="TextBox 10"/>
            <p:cNvSpPr txBox="1"/>
            <p:nvPr/>
          </p:nvSpPr>
          <p:spPr>
            <a:xfrm>
              <a:off x="0" y="-19050"/>
              <a:ext cx="2342946" cy="163012"/>
            </a:xfrm>
            <a:prstGeom prst="rect">
              <a:avLst/>
            </a:prstGeom>
          </p:spPr>
          <p:txBody>
            <a:bodyPr lIns="50800" tIns="50800" rIns="50800" bIns="50800" rtlCol="0" anchor="ctr"/>
            <a:lstStyle/>
            <a:p>
              <a:pPr algn="ctr">
                <a:lnSpc>
                  <a:spcPts val="2160"/>
                </a:lnSpc>
              </a:pPr>
              <a:endParaRPr/>
            </a:p>
          </p:txBody>
        </p:sp>
      </p:grpSp>
      <p:grpSp>
        <p:nvGrpSpPr>
          <p:cNvPr id="11" name="Group 11"/>
          <p:cNvGrpSpPr/>
          <p:nvPr/>
        </p:nvGrpSpPr>
        <p:grpSpPr>
          <a:xfrm>
            <a:off x="1013623" y="6456842"/>
            <a:ext cx="8895873" cy="546606"/>
            <a:chOff x="0" y="0"/>
            <a:chExt cx="2342946" cy="143962"/>
          </a:xfrm>
        </p:grpSpPr>
        <p:sp>
          <p:nvSpPr>
            <p:cNvPr id="12" name="Freeform 12"/>
            <p:cNvSpPr/>
            <p:nvPr/>
          </p:nvSpPr>
          <p:spPr>
            <a:xfrm>
              <a:off x="0" y="0"/>
              <a:ext cx="2342946" cy="143962"/>
            </a:xfrm>
            <a:custGeom>
              <a:avLst/>
              <a:gdLst/>
              <a:ahLst/>
              <a:cxnLst/>
              <a:rect l="l" t="t" r="r" b="b"/>
              <a:pathLst>
                <a:path w="2342946" h="143962">
                  <a:moveTo>
                    <a:pt x="44384" y="0"/>
                  </a:moveTo>
                  <a:lnTo>
                    <a:pt x="2298562" y="0"/>
                  </a:lnTo>
                  <a:cubicBezTo>
                    <a:pt x="2310333" y="0"/>
                    <a:pt x="2321622" y="4676"/>
                    <a:pt x="2329946" y="13000"/>
                  </a:cubicBezTo>
                  <a:cubicBezTo>
                    <a:pt x="2338270" y="21324"/>
                    <a:pt x="2342946" y="32613"/>
                    <a:pt x="2342946" y="44384"/>
                  </a:cubicBezTo>
                  <a:lnTo>
                    <a:pt x="2342946" y="99578"/>
                  </a:lnTo>
                  <a:cubicBezTo>
                    <a:pt x="2342946" y="111349"/>
                    <a:pt x="2338270" y="122639"/>
                    <a:pt x="2329946" y="130962"/>
                  </a:cubicBezTo>
                  <a:cubicBezTo>
                    <a:pt x="2321622" y="139286"/>
                    <a:pt x="2310333" y="143962"/>
                    <a:pt x="2298562" y="143962"/>
                  </a:cubicBezTo>
                  <a:lnTo>
                    <a:pt x="44384" y="143962"/>
                  </a:lnTo>
                  <a:cubicBezTo>
                    <a:pt x="32613" y="143962"/>
                    <a:pt x="21324" y="139286"/>
                    <a:pt x="13000" y="130962"/>
                  </a:cubicBezTo>
                  <a:cubicBezTo>
                    <a:pt x="4676" y="122639"/>
                    <a:pt x="0" y="111349"/>
                    <a:pt x="0" y="99578"/>
                  </a:cubicBezTo>
                  <a:lnTo>
                    <a:pt x="0" y="44384"/>
                  </a:lnTo>
                  <a:cubicBezTo>
                    <a:pt x="0" y="32613"/>
                    <a:pt x="4676" y="21324"/>
                    <a:pt x="13000" y="13000"/>
                  </a:cubicBezTo>
                  <a:cubicBezTo>
                    <a:pt x="21324" y="4676"/>
                    <a:pt x="32613" y="0"/>
                    <a:pt x="44384"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3" name="TextBox 13"/>
            <p:cNvSpPr txBox="1"/>
            <p:nvPr/>
          </p:nvSpPr>
          <p:spPr>
            <a:xfrm>
              <a:off x="0" y="-19050"/>
              <a:ext cx="2342946" cy="163012"/>
            </a:xfrm>
            <a:prstGeom prst="rect">
              <a:avLst/>
            </a:prstGeom>
          </p:spPr>
          <p:txBody>
            <a:bodyPr lIns="50800" tIns="50800" rIns="50800" bIns="50800" rtlCol="0" anchor="ctr"/>
            <a:lstStyle/>
            <a:p>
              <a:pPr algn="ctr">
                <a:lnSpc>
                  <a:spcPts val="2160"/>
                </a:lnSpc>
              </a:pPr>
              <a:endParaRPr/>
            </a:p>
          </p:txBody>
        </p:sp>
      </p:grpSp>
      <p:grpSp>
        <p:nvGrpSpPr>
          <p:cNvPr id="14" name="Group 14"/>
          <p:cNvGrpSpPr/>
          <p:nvPr/>
        </p:nvGrpSpPr>
        <p:grpSpPr>
          <a:xfrm>
            <a:off x="1028700" y="7058528"/>
            <a:ext cx="8895873" cy="546606"/>
            <a:chOff x="0" y="0"/>
            <a:chExt cx="2342946" cy="143962"/>
          </a:xfrm>
        </p:grpSpPr>
        <p:sp>
          <p:nvSpPr>
            <p:cNvPr id="15" name="Freeform 15"/>
            <p:cNvSpPr/>
            <p:nvPr/>
          </p:nvSpPr>
          <p:spPr>
            <a:xfrm>
              <a:off x="0" y="0"/>
              <a:ext cx="2342946" cy="143962"/>
            </a:xfrm>
            <a:custGeom>
              <a:avLst/>
              <a:gdLst/>
              <a:ahLst/>
              <a:cxnLst/>
              <a:rect l="l" t="t" r="r" b="b"/>
              <a:pathLst>
                <a:path w="2342946" h="143962">
                  <a:moveTo>
                    <a:pt x="44384" y="0"/>
                  </a:moveTo>
                  <a:lnTo>
                    <a:pt x="2298562" y="0"/>
                  </a:lnTo>
                  <a:cubicBezTo>
                    <a:pt x="2310333" y="0"/>
                    <a:pt x="2321622" y="4676"/>
                    <a:pt x="2329946" y="13000"/>
                  </a:cubicBezTo>
                  <a:cubicBezTo>
                    <a:pt x="2338270" y="21324"/>
                    <a:pt x="2342946" y="32613"/>
                    <a:pt x="2342946" y="44384"/>
                  </a:cubicBezTo>
                  <a:lnTo>
                    <a:pt x="2342946" y="99578"/>
                  </a:lnTo>
                  <a:cubicBezTo>
                    <a:pt x="2342946" y="111349"/>
                    <a:pt x="2338270" y="122639"/>
                    <a:pt x="2329946" y="130962"/>
                  </a:cubicBezTo>
                  <a:cubicBezTo>
                    <a:pt x="2321622" y="139286"/>
                    <a:pt x="2310333" y="143962"/>
                    <a:pt x="2298562" y="143962"/>
                  </a:cubicBezTo>
                  <a:lnTo>
                    <a:pt x="44384" y="143962"/>
                  </a:lnTo>
                  <a:cubicBezTo>
                    <a:pt x="32613" y="143962"/>
                    <a:pt x="21324" y="139286"/>
                    <a:pt x="13000" y="130962"/>
                  </a:cubicBezTo>
                  <a:cubicBezTo>
                    <a:pt x="4676" y="122639"/>
                    <a:pt x="0" y="111349"/>
                    <a:pt x="0" y="99578"/>
                  </a:cubicBezTo>
                  <a:lnTo>
                    <a:pt x="0" y="44384"/>
                  </a:lnTo>
                  <a:cubicBezTo>
                    <a:pt x="0" y="32613"/>
                    <a:pt x="4676" y="21324"/>
                    <a:pt x="13000" y="13000"/>
                  </a:cubicBezTo>
                  <a:cubicBezTo>
                    <a:pt x="21324" y="4676"/>
                    <a:pt x="32613" y="0"/>
                    <a:pt x="44384"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6" name="TextBox 16"/>
            <p:cNvSpPr txBox="1"/>
            <p:nvPr/>
          </p:nvSpPr>
          <p:spPr>
            <a:xfrm>
              <a:off x="0" y="-19050"/>
              <a:ext cx="2342946" cy="163012"/>
            </a:xfrm>
            <a:prstGeom prst="rect">
              <a:avLst/>
            </a:prstGeom>
          </p:spPr>
          <p:txBody>
            <a:bodyPr lIns="50800" tIns="50800" rIns="50800" bIns="50800" rtlCol="0" anchor="ctr"/>
            <a:lstStyle/>
            <a:p>
              <a:pPr algn="ctr">
                <a:lnSpc>
                  <a:spcPts val="2160"/>
                </a:lnSpc>
              </a:pPr>
              <a:endParaRPr/>
            </a:p>
          </p:txBody>
        </p:sp>
      </p:grpSp>
      <p:grpSp>
        <p:nvGrpSpPr>
          <p:cNvPr id="17" name="Group 17"/>
          <p:cNvGrpSpPr/>
          <p:nvPr/>
        </p:nvGrpSpPr>
        <p:grpSpPr>
          <a:xfrm>
            <a:off x="1006266" y="7707838"/>
            <a:ext cx="8895873" cy="546606"/>
            <a:chOff x="0" y="0"/>
            <a:chExt cx="2342946" cy="143962"/>
          </a:xfrm>
        </p:grpSpPr>
        <p:sp>
          <p:nvSpPr>
            <p:cNvPr id="18" name="Freeform 18"/>
            <p:cNvSpPr/>
            <p:nvPr/>
          </p:nvSpPr>
          <p:spPr>
            <a:xfrm>
              <a:off x="0" y="0"/>
              <a:ext cx="2342946" cy="143962"/>
            </a:xfrm>
            <a:custGeom>
              <a:avLst/>
              <a:gdLst/>
              <a:ahLst/>
              <a:cxnLst/>
              <a:rect l="l" t="t" r="r" b="b"/>
              <a:pathLst>
                <a:path w="2342946" h="143962">
                  <a:moveTo>
                    <a:pt x="44384" y="0"/>
                  </a:moveTo>
                  <a:lnTo>
                    <a:pt x="2298562" y="0"/>
                  </a:lnTo>
                  <a:cubicBezTo>
                    <a:pt x="2310333" y="0"/>
                    <a:pt x="2321622" y="4676"/>
                    <a:pt x="2329946" y="13000"/>
                  </a:cubicBezTo>
                  <a:cubicBezTo>
                    <a:pt x="2338270" y="21324"/>
                    <a:pt x="2342946" y="32613"/>
                    <a:pt x="2342946" y="44384"/>
                  </a:cubicBezTo>
                  <a:lnTo>
                    <a:pt x="2342946" y="99578"/>
                  </a:lnTo>
                  <a:cubicBezTo>
                    <a:pt x="2342946" y="111349"/>
                    <a:pt x="2338270" y="122639"/>
                    <a:pt x="2329946" y="130962"/>
                  </a:cubicBezTo>
                  <a:cubicBezTo>
                    <a:pt x="2321622" y="139286"/>
                    <a:pt x="2310333" y="143962"/>
                    <a:pt x="2298562" y="143962"/>
                  </a:cubicBezTo>
                  <a:lnTo>
                    <a:pt x="44384" y="143962"/>
                  </a:lnTo>
                  <a:cubicBezTo>
                    <a:pt x="32613" y="143962"/>
                    <a:pt x="21324" y="139286"/>
                    <a:pt x="13000" y="130962"/>
                  </a:cubicBezTo>
                  <a:cubicBezTo>
                    <a:pt x="4676" y="122639"/>
                    <a:pt x="0" y="111349"/>
                    <a:pt x="0" y="99578"/>
                  </a:cubicBezTo>
                  <a:lnTo>
                    <a:pt x="0" y="44384"/>
                  </a:lnTo>
                  <a:cubicBezTo>
                    <a:pt x="0" y="32613"/>
                    <a:pt x="4676" y="21324"/>
                    <a:pt x="13000" y="13000"/>
                  </a:cubicBezTo>
                  <a:cubicBezTo>
                    <a:pt x="21324" y="4676"/>
                    <a:pt x="32613" y="0"/>
                    <a:pt x="44384" y="0"/>
                  </a:cubicBezTo>
                  <a:close/>
                </a:path>
              </a:pathLst>
            </a:custGeom>
            <a:gradFill rotWithShape="1">
              <a:gsLst>
                <a:gs pos="0">
                  <a:srgbClr val="5170FF">
                    <a:alpha val="100000"/>
                  </a:srgbClr>
                </a:gs>
                <a:gs pos="100000">
                  <a:srgbClr val="FF66C4">
                    <a:alpha val="100000"/>
                  </a:srgbClr>
                </a:gs>
              </a:gsLst>
              <a:lin ang="0"/>
            </a:gradFill>
          </p:spPr>
          <p:txBody>
            <a:bodyPr/>
            <a:lstStyle/>
            <a:p>
              <a:endParaRPr lang="en-US"/>
            </a:p>
          </p:txBody>
        </p:sp>
        <p:sp>
          <p:nvSpPr>
            <p:cNvPr id="19" name="TextBox 19"/>
            <p:cNvSpPr txBox="1"/>
            <p:nvPr/>
          </p:nvSpPr>
          <p:spPr>
            <a:xfrm>
              <a:off x="0" y="-19050"/>
              <a:ext cx="2342946" cy="163012"/>
            </a:xfrm>
            <a:prstGeom prst="rect">
              <a:avLst/>
            </a:prstGeom>
          </p:spPr>
          <p:txBody>
            <a:bodyPr lIns="50800" tIns="50800" rIns="50800" bIns="50800" rtlCol="0" anchor="ctr"/>
            <a:lstStyle/>
            <a:p>
              <a:pPr algn="ctr">
                <a:lnSpc>
                  <a:spcPts val="2160"/>
                </a:lnSpc>
              </a:pPr>
              <a:endParaRPr/>
            </a:p>
          </p:txBody>
        </p:sp>
      </p:grpSp>
      <p:graphicFrame>
        <p:nvGraphicFramePr>
          <p:cNvPr id="20" name="Table 20"/>
          <p:cNvGraphicFramePr>
            <a:graphicFrameLocks noGrp="1"/>
          </p:cNvGraphicFramePr>
          <p:nvPr/>
        </p:nvGraphicFramePr>
        <p:xfrm>
          <a:off x="982880" y="4516364"/>
          <a:ext cx="8919260" cy="3766656"/>
        </p:xfrm>
        <a:graphic>
          <a:graphicData uri="http://schemas.openxmlformats.org/drawingml/2006/table">
            <a:tbl>
              <a:tblPr/>
              <a:tblGrid>
                <a:gridCol w="3298525">
                  <a:extLst>
                    <a:ext uri="{9D8B030D-6E8A-4147-A177-3AD203B41FA5}">
                      <a16:colId xmlns:a16="http://schemas.microsoft.com/office/drawing/2014/main" val="20000"/>
                    </a:ext>
                  </a:extLst>
                </a:gridCol>
                <a:gridCol w="2565240">
                  <a:extLst>
                    <a:ext uri="{9D8B030D-6E8A-4147-A177-3AD203B41FA5}">
                      <a16:colId xmlns:a16="http://schemas.microsoft.com/office/drawing/2014/main" val="20001"/>
                    </a:ext>
                  </a:extLst>
                </a:gridCol>
                <a:gridCol w="3055495">
                  <a:extLst>
                    <a:ext uri="{9D8B030D-6E8A-4147-A177-3AD203B41FA5}">
                      <a16:colId xmlns:a16="http://schemas.microsoft.com/office/drawing/2014/main" val="20002"/>
                    </a:ext>
                  </a:extLst>
                </a:gridCol>
              </a:tblGrid>
              <a:tr h="720337">
                <a:tc>
                  <a:txBody>
                    <a:bodyPr/>
                    <a:lstStyle/>
                    <a:p>
                      <a:pPr algn="ctr" rtl="1">
                        <a:lnSpc>
                          <a:spcPts val="4060"/>
                        </a:lnSpc>
                        <a:defRPr/>
                      </a:pPr>
                      <a:r>
                        <a:rPr lang="ar-EG" sz="2900">
                          <a:solidFill>
                            <a:srgbClr val="231F20"/>
                          </a:solidFill>
                          <a:latin typeface="Almarai Bold"/>
                          <a:ea typeface="Almarai Bold"/>
                          <a:cs typeface="Almarai Bold"/>
                          <a:sym typeface="Almarai Bold"/>
                          <a:rtl/>
                        </a:rPr>
                        <a:t>الشركة التي نشأت</a:t>
                      </a: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5E9BE5"/>
                      </a:solidFill>
                      <a:prstDash val="sysDash"/>
                      <a:round/>
                      <a:headEnd type="none" w="med" len="med"/>
                      <a:tailEnd type="none" w="med" len="med"/>
                    </a:lnT>
                    <a:lnB w="9525" cap="flat" cmpd="sng" algn="ctr">
                      <a:solidFill>
                        <a:srgbClr val="FFFFFF"/>
                      </a:solidFill>
                      <a:prstDash val="solid"/>
                      <a:round/>
                      <a:headEnd type="none" w="med" len="med"/>
                      <a:tailEnd type="none" w="med" len="med"/>
                    </a:lnB>
                    <a:solidFill>
                      <a:srgbClr val="FFD249"/>
                    </a:solidFill>
                  </a:tcPr>
                </a:tc>
                <a:tc>
                  <a:txBody>
                    <a:bodyPr/>
                    <a:lstStyle/>
                    <a:p>
                      <a:pPr algn="ctr" rtl="1">
                        <a:lnSpc>
                          <a:spcPts val="4060"/>
                        </a:lnSpc>
                        <a:defRPr/>
                      </a:pPr>
                      <a:r>
                        <a:rPr lang="ar-EG" sz="2900">
                          <a:solidFill>
                            <a:srgbClr val="231F20"/>
                          </a:solidFill>
                          <a:latin typeface="Almarai Bold"/>
                          <a:ea typeface="Almarai Bold"/>
                          <a:cs typeface="Almarai Bold"/>
                          <a:sym typeface="Almarai Bold"/>
                          <a:rtl/>
                        </a:rPr>
                        <a:t>رائد الأعمال</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5E9BE5"/>
                      </a:solidFill>
                      <a:prstDash val="sysDash"/>
                      <a:round/>
                      <a:headEnd type="none" w="med" len="med"/>
                      <a:tailEnd type="none" w="med" len="med"/>
                    </a:lnT>
                    <a:lnB w="9525" cap="flat" cmpd="sng" algn="ctr">
                      <a:solidFill>
                        <a:srgbClr val="FFFFFF"/>
                      </a:solidFill>
                      <a:prstDash val="solid"/>
                      <a:round/>
                      <a:headEnd type="none" w="med" len="med"/>
                      <a:tailEnd type="none" w="med" len="med"/>
                    </a:lnB>
                    <a:solidFill>
                      <a:srgbClr val="FFD249"/>
                    </a:solidFill>
                  </a:tcPr>
                </a:tc>
                <a:tc>
                  <a:txBody>
                    <a:bodyPr/>
                    <a:lstStyle/>
                    <a:p>
                      <a:pPr algn="ctr" rtl="1">
                        <a:lnSpc>
                          <a:spcPts val="4060"/>
                        </a:lnSpc>
                        <a:defRPr/>
                      </a:pPr>
                      <a:r>
                        <a:rPr lang="ar-EG" sz="2900">
                          <a:solidFill>
                            <a:srgbClr val="231F20"/>
                          </a:solidFill>
                          <a:latin typeface="Almarai Bold"/>
                          <a:ea typeface="Almarai Bold"/>
                          <a:cs typeface="Almarai Bold"/>
                          <a:sym typeface="Almarai Bold"/>
                          <a:rtl/>
                        </a:rPr>
                        <a:t>الابتكار</a:t>
                      </a: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0" cap="flat" cmpd="sng" algn="ctr">
                      <a:solidFill>
                        <a:srgbClr val="5E9BE5"/>
                      </a:solidFill>
                      <a:prstDash val="sysDash"/>
                      <a:round/>
                      <a:headEnd type="none" w="med" len="med"/>
                      <a:tailEnd type="none" w="med" len="med"/>
                    </a:lnT>
                    <a:lnB w="9525" cap="flat" cmpd="sng" algn="ctr">
                      <a:solidFill>
                        <a:srgbClr val="FFFFFF"/>
                      </a:solidFill>
                      <a:prstDash val="solid"/>
                      <a:round/>
                      <a:headEnd type="none" w="med" len="med"/>
                      <a:tailEnd type="none" w="med" len="med"/>
                    </a:lnB>
                    <a:solidFill>
                      <a:srgbClr val="FFD249"/>
                    </a:solidFill>
                  </a:tcPr>
                </a:tc>
                <a:extLst>
                  <a:ext uri="{0D108BD9-81ED-4DB2-BD59-A6C34878D82A}">
                    <a16:rowId xmlns:a16="http://schemas.microsoft.com/office/drawing/2014/main" val="10000"/>
                  </a:ext>
                </a:extLst>
              </a:tr>
              <a:tr h="608795">
                <a:tc>
                  <a:txBody>
                    <a:bodyPr/>
                    <a:lstStyle/>
                    <a:p>
                      <a:pPr algn="ctr" rtl="1">
                        <a:lnSpc>
                          <a:spcPts val="2240"/>
                        </a:lnSpc>
                        <a:defRPr/>
                      </a:pP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2240"/>
                        </a:lnSpc>
                        <a:defRPr/>
                      </a:pP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3499"/>
                        </a:lnSpc>
                        <a:defRPr/>
                      </a:pP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08795">
                <a:tc>
                  <a:txBody>
                    <a:bodyPr/>
                    <a:lstStyle/>
                    <a:p>
                      <a:pPr algn="ctr" rtl="1">
                        <a:lnSpc>
                          <a:spcPts val="2240"/>
                        </a:lnSpc>
                        <a:defRPr/>
                      </a:pP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2240"/>
                        </a:lnSpc>
                        <a:defRPr/>
                      </a:pP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3499"/>
                        </a:lnSpc>
                        <a:defRPr/>
                      </a:pP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11139">
                <a:tc>
                  <a:txBody>
                    <a:bodyPr/>
                    <a:lstStyle/>
                    <a:p>
                      <a:pPr algn="ctr" rtl="1">
                        <a:lnSpc>
                          <a:spcPts val="2240"/>
                        </a:lnSpc>
                        <a:defRPr/>
                      </a:pP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2240"/>
                        </a:lnSpc>
                        <a:defRPr/>
                      </a:pP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3499"/>
                        </a:lnSpc>
                        <a:defRPr/>
                      </a:pP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08795">
                <a:tc>
                  <a:txBody>
                    <a:bodyPr/>
                    <a:lstStyle/>
                    <a:p>
                      <a:pPr algn="ctr" rtl="1">
                        <a:lnSpc>
                          <a:spcPts val="2240"/>
                        </a:lnSpc>
                        <a:defRPr/>
                      </a:pP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2240"/>
                        </a:lnSpc>
                        <a:defRPr/>
                      </a:pP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1">
                        <a:lnSpc>
                          <a:spcPts val="3499"/>
                        </a:lnSpc>
                        <a:defRPr/>
                      </a:pP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08795">
                <a:tc>
                  <a:txBody>
                    <a:bodyPr/>
                    <a:lstStyle/>
                    <a:p>
                      <a:pPr algn="ctr" rtl="1">
                        <a:lnSpc>
                          <a:spcPts val="2240"/>
                        </a:lnSpc>
                        <a:defRPr/>
                      </a:pPr>
                      <a:endParaRPr lang="en-US" sz="1100"/>
                    </a:p>
                  </a:txBody>
                  <a:tcPr marL="0" marR="0" marT="0" marB="0" anchor="ctr">
                    <a:lnL w="0" cap="flat" cmpd="sng" algn="ctr">
                      <a:solidFill>
                        <a:srgbClr val="5E9BE5"/>
                      </a:solidFill>
                      <a:prstDash val="sysDash"/>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0" cap="flat" cmpd="sng" algn="ctr">
                      <a:solidFill>
                        <a:srgbClr val="5E9BE5"/>
                      </a:solidFill>
                      <a:prstDash val="sysDash"/>
                      <a:round/>
                      <a:headEnd type="none" w="med" len="med"/>
                      <a:tailEnd type="none" w="med" len="med"/>
                    </a:lnB>
                  </a:tcPr>
                </a:tc>
                <a:tc>
                  <a:txBody>
                    <a:bodyPr/>
                    <a:lstStyle/>
                    <a:p>
                      <a:pPr algn="ctr" rtl="1">
                        <a:lnSpc>
                          <a:spcPts val="2240"/>
                        </a:lnSpc>
                        <a:defRPr/>
                      </a:pP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0" cap="flat" cmpd="sng" algn="ctr">
                      <a:solidFill>
                        <a:srgbClr val="5E9BE5"/>
                      </a:solidFill>
                      <a:prstDash val="sysDash"/>
                      <a:round/>
                      <a:headEnd type="none" w="med" len="med"/>
                      <a:tailEnd type="none" w="med" len="med"/>
                    </a:lnB>
                  </a:tcPr>
                </a:tc>
                <a:tc>
                  <a:txBody>
                    <a:bodyPr/>
                    <a:lstStyle/>
                    <a:p>
                      <a:pPr algn="ctr" rtl="1">
                        <a:lnSpc>
                          <a:spcPts val="3499"/>
                        </a:lnSpc>
                        <a:defRPr/>
                      </a:pPr>
                      <a:endParaRPr lang="en-US" sz="1100"/>
                    </a:p>
                  </a:txBody>
                  <a:tcPr marL="0" marR="0" marT="0" marB="0" anchor="ctr">
                    <a:lnL w="9525" cap="flat" cmpd="sng" algn="ctr">
                      <a:solidFill>
                        <a:srgbClr val="FFFFFF"/>
                      </a:solidFill>
                      <a:prstDash val="solid"/>
                      <a:round/>
                      <a:headEnd type="none" w="med" len="med"/>
                      <a:tailEnd type="none" w="med" len="med"/>
                    </a:lnL>
                    <a:lnR w="0" cap="flat" cmpd="sng" algn="ctr">
                      <a:solidFill>
                        <a:srgbClr val="5E9BE5"/>
                      </a:solidFill>
                      <a:prstDash val="sysDash"/>
                      <a:round/>
                      <a:headEnd type="none" w="med" len="med"/>
                      <a:tailEnd type="none" w="med" len="med"/>
                    </a:lnR>
                    <a:lnT w="9525" cap="flat" cmpd="sng" algn="ctr">
                      <a:solidFill>
                        <a:srgbClr val="FFFFFF"/>
                      </a:solidFill>
                      <a:prstDash val="solid"/>
                      <a:round/>
                      <a:headEnd type="none" w="med" len="med"/>
                      <a:tailEnd type="none" w="med" len="med"/>
                    </a:lnT>
                    <a:lnB w="0" cap="flat" cmpd="sng" algn="ctr">
                      <a:solidFill>
                        <a:srgbClr val="5E9BE5"/>
                      </a:solidFill>
                      <a:prstDash val="sysDash"/>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1" name="Freeform 21"/>
          <p:cNvSpPr/>
          <p:nvPr/>
        </p:nvSpPr>
        <p:spPr>
          <a:xfrm>
            <a:off x="1505105" y="1992306"/>
            <a:ext cx="7874808" cy="2359161"/>
          </a:xfrm>
          <a:custGeom>
            <a:avLst/>
            <a:gdLst/>
            <a:ahLst/>
            <a:cxnLst/>
            <a:rect l="l" t="t" r="r" b="b"/>
            <a:pathLst>
              <a:path w="7874808" h="2359161">
                <a:moveTo>
                  <a:pt x="0" y="0"/>
                </a:moveTo>
                <a:lnTo>
                  <a:pt x="7874808" y="0"/>
                </a:lnTo>
                <a:lnTo>
                  <a:pt x="7874808" y="2359161"/>
                </a:lnTo>
                <a:lnTo>
                  <a:pt x="0" y="2359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6855577" y="2259642"/>
            <a:ext cx="736821" cy="1026332"/>
          </a:xfrm>
          <a:custGeom>
            <a:avLst/>
            <a:gdLst/>
            <a:ahLst/>
            <a:cxnLst/>
            <a:rect l="l" t="t" r="r" b="b"/>
            <a:pathLst>
              <a:path w="736821" h="1026332">
                <a:moveTo>
                  <a:pt x="0" y="0"/>
                </a:moveTo>
                <a:lnTo>
                  <a:pt x="736821" y="0"/>
                </a:lnTo>
                <a:lnTo>
                  <a:pt x="736821" y="1026332"/>
                </a:lnTo>
                <a:lnTo>
                  <a:pt x="0" y="1026332"/>
                </a:lnTo>
                <a:lnTo>
                  <a:pt x="0" y="0"/>
                </a:lnTo>
                <a:close/>
              </a:path>
            </a:pathLst>
          </a:custGeom>
          <a:blipFill>
            <a:blip r:embed="rId9"/>
            <a:stretch>
              <a:fillRect/>
            </a:stretch>
          </a:blipFill>
        </p:spPr>
        <p:txBody>
          <a:bodyPr/>
          <a:lstStyle/>
          <a:p>
            <a:endParaRPr lang="en-US"/>
          </a:p>
        </p:txBody>
      </p:sp>
      <p:sp>
        <p:nvSpPr>
          <p:cNvPr id="23" name="TextBox 23"/>
          <p:cNvSpPr txBox="1"/>
          <p:nvPr/>
        </p:nvSpPr>
        <p:spPr>
          <a:xfrm>
            <a:off x="10319815" y="2553735"/>
            <a:ext cx="6181875" cy="618152"/>
          </a:xfrm>
          <a:prstGeom prst="rect">
            <a:avLst/>
          </a:prstGeom>
        </p:spPr>
        <p:txBody>
          <a:bodyPr lIns="0" tIns="0" rIns="0" bIns="0" rtlCol="0" anchor="t">
            <a:spAutoFit/>
          </a:bodyPr>
          <a:lstStyle/>
          <a:p>
            <a:pPr marL="0" lvl="0" indent="0" algn="r" rtl="1">
              <a:lnSpc>
                <a:spcPts val="4776"/>
              </a:lnSpc>
              <a:spcBef>
                <a:spcPct val="0"/>
              </a:spcBef>
            </a:pPr>
            <a:r>
              <a:rPr lang="ar-EG" sz="3980" u="none" strike="noStrike">
                <a:solidFill>
                  <a:srgbClr val="000000"/>
                </a:solidFill>
                <a:latin typeface="Almarai Bold"/>
                <a:ea typeface="Almarai Bold"/>
                <a:cs typeface="Almarai Bold"/>
                <a:sym typeface="Almarai Bold"/>
                <a:rtl/>
              </a:rPr>
              <a:t>تيسلا والسيارات الكهربائية</a:t>
            </a:r>
          </a:p>
        </p:txBody>
      </p:sp>
      <p:sp>
        <p:nvSpPr>
          <p:cNvPr id="24" name="TextBox 24"/>
          <p:cNvSpPr txBox="1"/>
          <p:nvPr/>
        </p:nvSpPr>
        <p:spPr>
          <a:xfrm>
            <a:off x="2394640" y="2750357"/>
            <a:ext cx="6095739" cy="1033134"/>
          </a:xfrm>
          <a:prstGeom prst="rect">
            <a:avLst/>
          </a:prstGeom>
        </p:spPr>
        <p:txBody>
          <a:bodyPr lIns="0" tIns="0" rIns="0" bIns="0" rtlCol="0" anchor="t">
            <a:spAutoFit/>
          </a:bodyPr>
          <a:lstStyle/>
          <a:p>
            <a:pPr marL="0" lvl="0" indent="0" algn="ctr" rtl="1">
              <a:lnSpc>
                <a:spcPts val="4052"/>
              </a:lnSpc>
              <a:spcBef>
                <a:spcPct val="0"/>
              </a:spcBef>
            </a:pPr>
            <a:r>
              <a:rPr lang="ar-EG" sz="3155" u="none" strike="noStrike">
                <a:solidFill>
                  <a:srgbClr val="231F20"/>
                </a:solidFill>
                <a:latin typeface="Almarai Bold"/>
                <a:ea typeface="Almarai Bold"/>
                <a:cs typeface="Almarai Bold"/>
                <a:sym typeface="Almarai Bold"/>
                <a:rtl/>
              </a:rPr>
              <a:t> من خلال العمل عبر مجموعات املأ الجدول الآتي:</a:t>
            </a:r>
          </a:p>
        </p:txBody>
      </p:sp>
      <p:sp>
        <p:nvSpPr>
          <p:cNvPr id="25" name="TextBox 25"/>
          <p:cNvSpPr txBox="1"/>
          <p:nvPr/>
        </p:nvSpPr>
        <p:spPr>
          <a:xfrm>
            <a:off x="11415730" y="838037"/>
            <a:ext cx="3990044" cy="829001"/>
          </a:xfrm>
          <a:prstGeom prst="rect">
            <a:avLst/>
          </a:prstGeom>
        </p:spPr>
        <p:txBody>
          <a:bodyPr lIns="0" tIns="0" rIns="0" bIns="0" rtlCol="0" anchor="t">
            <a:spAutoFit/>
          </a:bodyPr>
          <a:lstStyle/>
          <a:p>
            <a:pPr marL="0" lvl="0" indent="0" algn="r" rtl="1">
              <a:lnSpc>
                <a:spcPts val="6332"/>
              </a:lnSpc>
              <a:spcBef>
                <a:spcPct val="0"/>
              </a:spcBef>
            </a:pPr>
            <a:r>
              <a:rPr lang="ar-EG" sz="5276">
                <a:solidFill>
                  <a:srgbClr val="000000"/>
                </a:solidFill>
                <a:latin typeface="Almarai Bold"/>
                <a:ea typeface="Almarai Bold"/>
                <a:cs typeface="Almarai Bold"/>
                <a:sym typeface="Almarai Bold"/>
                <a:rtl/>
              </a:rPr>
              <a:t>حالة دراسية</a:t>
            </a:r>
          </a:p>
        </p:txBody>
      </p:sp>
      <p:sp>
        <p:nvSpPr>
          <p:cNvPr id="26" name="TextBox 26"/>
          <p:cNvSpPr txBox="1"/>
          <p:nvPr/>
        </p:nvSpPr>
        <p:spPr>
          <a:xfrm>
            <a:off x="3158836" y="1032964"/>
            <a:ext cx="4635601" cy="797417"/>
          </a:xfrm>
          <a:prstGeom prst="rect">
            <a:avLst/>
          </a:prstGeom>
        </p:spPr>
        <p:txBody>
          <a:bodyPr lIns="0" tIns="0" rIns="0" bIns="0" rtlCol="0" anchor="t">
            <a:spAutoFit/>
          </a:bodyPr>
          <a:lstStyle/>
          <a:p>
            <a:pPr algn="ctr" rtl="1">
              <a:lnSpc>
                <a:spcPts val="6081"/>
              </a:lnSpc>
            </a:pPr>
            <a:r>
              <a:rPr lang="ar-EG" sz="5068">
                <a:solidFill>
                  <a:srgbClr val="095277"/>
                </a:solidFill>
                <a:latin typeface="Almarai Bold"/>
                <a:ea typeface="Almarai Bold"/>
                <a:cs typeface="Almarai Bold"/>
                <a:sym typeface="Almarai Bold"/>
                <a:rtl/>
              </a:rPr>
              <a:t>نشاط تطبيقي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36449" y="2557384"/>
            <a:ext cx="10415103" cy="4807896"/>
          </a:xfrm>
          <a:prstGeom prst="rect">
            <a:avLst/>
          </a:prstGeom>
        </p:spPr>
        <p:txBody>
          <a:bodyPr lIns="0" tIns="0" rIns="0" bIns="0" rtlCol="0" anchor="t">
            <a:spAutoFit/>
          </a:bodyPr>
          <a:lstStyle/>
          <a:p>
            <a:pPr algn="ctr" rtl="1">
              <a:lnSpc>
                <a:spcPts val="7582"/>
              </a:lnSpc>
            </a:pPr>
            <a:r>
              <a:rPr lang="ar-EG" sz="5617">
                <a:solidFill>
                  <a:srgbClr val="095277"/>
                </a:solidFill>
                <a:latin typeface="Almarai"/>
                <a:ea typeface="Almarai"/>
                <a:cs typeface="Almarai"/>
                <a:sym typeface="Almarai"/>
                <a:rtl/>
              </a:rPr>
              <a:t> </a:t>
            </a:r>
          </a:p>
          <a:p>
            <a:pPr algn="ctr" rtl="1">
              <a:lnSpc>
                <a:spcPts val="7582"/>
              </a:lnSpc>
            </a:pPr>
            <a:r>
              <a:rPr lang="ar-EG" sz="5617">
                <a:solidFill>
                  <a:srgbClr val="095277"/>
                </a:solidFill>
                <a:latin typeface="Almarai Bold"/>
                <a:ea typeface="Almarai Bold"/>
                <a:cs typeface="Almarai Bold"/>
                <a:sym typeface="Almarai Bold"/>
                <a:rtl/>
              </a:rPr>
              <a:t>مفهوم الابتكار ونشأته</a:t>
            </a:r>
          </a:p>
          <a:p>
            <a:pPr algn="ctr" rtl="1">
              <a:lnSpc>
                <a:spcPts val="7582"/>
              </a:lnSpc>
            </a:pPr>
            <a:r>
              <a:rPr lang="en-US" sz="5617">
                <a:solidFill>
                  <a:srgbClr val="095277"/>
                </a:solidFill>
                <a:latin typeface="Almarai"/>
                <a:ea typeface="Almarai"/>
                <a:cs typeface="Almarai"/>
                <a:sym typeface="Almarai"/>
              </a:rPr>
              <a:t>THE CONCEPT AND ORIGIN OF INNOVATION</a:t>
            </a:r>
          </a:p>
          <a:p>
            <a:pPr algn="ctr" rtl="1">
              <a:lnSpc>
                <a:spcPts val="7582"/>
              </a:lnSpc>
            </a:pPr>
            <a:endParaRPr lang="en-US" sz="5617">
              <a:solidFill>
                <a:srgbClr val="095277"/>
              </a:solidFill>
              <a:latin typeface="Almarai"/>
              <a:ea typeface="Almarai"/>
              <a:cs typeface="Almarai"/>
              <a:sym typeface="Almarai"/>
            </a:endParaRPr>
          </a:p>
        </p:txBody>
      </p:sp>
      <p:sp>
        <p:nvSpPr>
          <p:cNvPr id="3" name="Freeform 3"/>
          <p:cNvSpPr/>
          <p:nvPr/>
        </p:nvSpPr>
        <p:spPr>
          <a:xfrm>
            <a:off x="11548674" y="1932613"/>
            <a:ext cx="1050143" cy="1050143"/>
          </a:xfrm>
          <a:custGeom>
            <a:avLst/>
            <a:gdLst/>
            <a:ahLst/>
            <a:cxnLst/>
            <a:rect l="l" t="t" r="r" b="b"/>
            <a:pathLst>
              <a:path w="1050143" h="1050143">
                <a:moveTo>
                  <a:pt x="0" y="0"/>
                </a:moveTo>
                <a:lnTo>
                  <a:pt x="1050143" y="0"/>
                </a:lnTo>
                <a:lnTo>
                  <a:pt x="1050143" y="1050143"/>
                </a:lnTo>
                <a:lnTo>
                  <a:pt x="0" y="1050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57469" y="-86773"/>
            <a:ext cx="3416891" cy="4586431"/>
          </a:xfrm>
          <a:custGeom>
            <a:avLst/>
            <a:gdLst/>
            <a:ahLst/>
            <a:cxnLst/>
            <a:rect l="l" t="t" r="r" b="b"/>
            <a:pathLst>
              <a:path w="3416891" h="4586431">
                <a:moveTo>
                  <a:pt x="0" y="0"/>
                </a:moveTo>
                <a:lnTo>
                  <a:pt x="3416891" y="0"/>
                </a:lnTo>
                <a:lnTo>
                  <a:pt x="3416891" y="4586431"/>
                </a:lnTo>
                <a:lnTo>
                  <a:pt x="0" y="4586431"/>
                </a:lnTo>
                <a:lnTo>
                  <a:pt x="0" y="0"/>
                </a:lnTo>
                <a:close/>
              </a:path>
            </a:pathLst>
          </a:custGeom>
          <a:blipFill>
            <a:blip r:embed="rId4">
              <a:alphaModFix amt="7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149340" y="9869329"/>
            <a:ext cx="5989320" cy="276225"/>
          </a:xfrm>
          <a:prstGeom prst="rect">
            <a:avLst/>
          </a:prstGeom>
        </p:spPr>
        <p:txBody>
          <a:bodyPr lIns="0" tIns="0" rIns="0" bIns="0" rtlCol="0" anchor="t">
            <a:spAutoFit/>
          </a:bodyPr>
          <a:lstStyle/>
          <a:p>
            <a:pPr algn="ctr">
              <a:lnSpc>
                <a:spcPts val="2160"/>
              </a:lnSpc>
            </a:pPr>
            <a:r>
              <a:rPr lang="en-US" sz="1800">
                <a:solidFill>
                  <a:srgbClr val="898989"/>
                </a:solidFill>
                <a:latin typeface="Almarai"/>
                <a:ea typeface="Almarai"/>
                <a:cs typeface="Almarai"/>
                <a:sym typeface="Almarai"/>
              </a:rPr>
              <a:t>edarah.net  </a:t>
            </a:r>
            <a:r>
              <a:rPr lang="ar-EG" sz="1800">
                <a:solidFill>
                  <a:srgbClr val="898989"/>
                </a:solidFill>
                <a:latin typeface="Almarai"/>
                <a:ea typeface="Almarai"/>
                <a:cs typeface="Almarai"/>
                <a:sym typeface="Almarai"/>
                <a:rtl/>
              </a:rPr>
              <a:t>الابتكار - الشميمري</a:t>
            </a:r>
            <a:r>
              <a:rPr lang="en-US" sz="1800">
                <a:solidFill>
                  <a:srgbClr val="898989"/>
                </a:solidFill>
                <a:latin typeface="Almarai"/>
                <a:ea typeface="Almarai"/>
                <a:cs typeface="Almarai"/>
                <a:sym typeface="Almarai"/>
              </a:rPr>
              <a:t> </a:t>
            </a:r>
          </a:p>
        </p:txBody>
      </p:sp>
      <p:sp>
        <p:nvSpPr>
          <p:cNvPr id="6" name="TextBox 6"/>
          <p:cNvSpPr txBox="1"/>
          <p:nvPr/>
        </p:nvSpPr>
        <p:spPr>
          <a:xfrm>
            <a:off x="13007340" y="9869329"/>
            <a:ext cx="3931920" cy="276225"/>
          </a:xfrm>
          <a:prstGeom prst="rect">
            <a:avLst/>
          </a:prstGeom>
        </p:spPr>
        <p:txBody>
          <a:bodyPr lIns="0" tIns="0" rIns="0" bIns="0" rtlCol="0" anchor="t">
            <a:spAutoFit/>
          </a:bodyPr>
          <a:lstStyle/>
          <a:p>
            <a:pPr algn="r">
              <a:lnSpc>
                <a:spcPts val="2160"/>
              </a:lnSpc>
            </a:pPr>
            <a:r>
              <a:rPr lang="en-US" sz="1800">
                <a:solidFill>
                  <a:srgbClr val="898989"/>
                </a:solidFill>
                <a:latin typeface="Almarai"/>
                <a:ea typeface="Almarai"/>
                <a:cs typeface="Almarai"/>
                <a:sym typeface="Almarai"/>
              </a:rPr>
              <a:t>2</a:t>
            </a:r>
          </a:p>
        </p:txBody>
      </p:sp>
      <p:sp>
        <p:nvSpPr>
          <p:cNvPr id="7" name="Freeform 7"/>
          <p:cNvSpPr/>
          <p:nvPr/>
        </p:nvSpPr>
        <p:spPr>
          <a:xfrm>
            <a:off x="-3097988" y="6405529"/>
            <a:ext cx="23794455" cy="7762941"/>
          </a:xfrm>
          <a:custGeom>
            <a:avLst/>
            <a:gdLst/>
            <a:ahLst/>
            <a:cxnLst/>
            <a:rect l="l" t="t" r="r" b="b"/>
            <a:pathLst>
              <a:path w="23794455" h="7762941">
                <a:moveTo>
                  <a:pt x="0" y="0"/>
                </a:moveTo>
                <a:lnTo>
                  <a:pt x="23794455" y="0"/>
                </a:lnTo>
                <a:lnTo>
                  <a:pt x="23794455" y="7762942"/>
                </a:lnTo>
                <a:lnTo>
                  <a:pt x="0" y="7762942"/>
                </a:lnTo>
                <a:lnTo>
                  <a:pt x="0" y="0"/>
                </a:lnTo>
                <a:close/>
              </a:path>
            </a:pathLst>
          </a:custGeom>
          <a:blipFill>
            <a:blip r:embed="rId6">
              <a:alphaModFix amt="23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16939260" y="-52016"/>
            <a:ext cx="1348740" cy="1376493"/>
            <a:chOff x="0" y="0"/>
            <a:chExt cx="355224" cy="362533"/>
          </a:xfrm>
        </p:grpSpPr>
        <p:sp>
          <p:nvSpPr>
            <p:cNvPr id="9" name="Freeform 9"/>
            <p:cNvSpPr/>
            <p:nvPr/>
          </p:nvSpPr>
          <p:spPr>
            <a:xfrm>
              <a:off x="0" y="0"/>
              <a:ext cx="355224" cy="362533"/>
            </a:xfrm>
            <a:custGeom>
              <a:avLst/>
              <a:gdLst/>
              <a:ahLst/>
              <a:cxnLst/>
              <a:rect l="l" t="t" r="r" b="b"/>
              <a:pathLst>
                <a:path w="355224" h="362533">
                  <a:moveTo>
                    <a:pt x="0" y="0"/>
                  </a:moveTo>
                  <a:lnTo>
                    <a:pt x="355224" y="0"/>
                  </a:lnTo>
                  <a:lnTo>
                    <a:pt x="355224" y="362533"/>
                  </a:lnTo>
                  <a:lnTo>
                    <a:pt x="0" y="362533"/>
                  </a:lnTo>
                  <a:close/>
                </a:path>
              </a:pathLst>
            </a:custGeom>
            <a:solidFill>
              <a:srgbClr val="FFC265"/>
            </a:solidFill>
          </p:spPr>
          <p:txBody>
            <a:bodyPr/>
            <a:lstStyle/>
            <a:p>
              <a:endParaRPr lang="en-US"/>
            </a:p>
          </p:txBody>
        </p:sp>
        <p:sp>
          <p:nvSpPr>
            <p:cNvPr id="10" name="TextBox 10"/>
            <p:cNvSpPr txBox="1"/>
            <p:nvPr/>
          </p:nvSpPr>
          <p:spPr>
            <a:xfrm>
              <a:off x="0" y="-19050"/>
              <a:ext cx="355224" cy="381583"/>
            </a:xfrm>
            <a:prstGeom prst="rect">
              <a:avLst/>
            </a:prstGeom>
          </p:spPr>
          <p:txBody>
            <a:bodyPr lIns="50800" tIns="50800" rIns="50800" bIns="50800" rtlCol="0" anchor="ctr"/>
            <a:lstStyle/>
            <a:p>
              <a:pPr algn="ctr">
                <a:lnSpc>
                  <a:spcPts val="2160"/>
                </a:lnSpc>
              </a:pPr>
              <a:endParaRPr/>
            </a:p>
          </p:txBody>
        </p:sp>
      </p:grpSp>
      <p:sp>
        <p:nvSpPr>
          <p:cNvPr id="11" name="TextBox 11"/>
          <p:cNvSpPr txBox="1"/>
          <p:nvPr/>
        </p:nvSpPr>
        <p:spPr>
          <a:xfrm>
            <a:off x="6149340" y="2085013"/>
            <a:ext cx="5299799" cy="949071"/>
          </a:xfrm>
          <a:prstGeom prst="rect">
            <a:avLst/>
          </a:prstGeom>
        </p:spPr>
        <p:txBody>
          <a:bodyPr lIns="0" tIns="0" rIns="0" bIns="0" rtlCol="0" anchor="t">
            <a:spAutoFit/>
          </a:bodyPr>
          <a:lstStyle/>
          <a:p>
            <a:pPr algn="ctr" rtl="1">
              <a:lnSpc>
                <a:spcPts val="7182"/>
              </a:lnSpc>
            </a:pPr>
            <a:r>
              <a:rPr lang="ar-EG" sz="6650">
                <a:solidFill>
                  <a:srgbClr val="095277"/>
                </a:solidFill>
                <a:latin typeface="Almarai Bold"/>
                <a:ea typeface="Almarai Bold"/>
                <a:cs typeface="Almarai Bold"/>
                <a:sym typeface="Almarai Bold"/>
                <a:rtl/>
              </a:rPr>
              <a:t>الفصل الأول</a:t>
            </a:r>
          </a:p>
        </p:txBody>
      </p:sp>
      <p:sp>
        <p:nvSpPr>
          <p:cNvPr id="12" name="TextBox 12"/>
          <p:cNvSpPr txBox="1"/>
          <p:nvPr/>
        </p:nvSpPr>
        <p:spPr>
          <a:xfrm>
            <a:off x="11478755" y="2174860"/>
            <a:ext cx="1189980" cy="744474"/>
          </a:xfrm>
          <a:prstGeom prst="rect">
            <a:avLst/>
          </a:prstGeom>
        </p:spPr>
        <p:txBody>
          <a:bodyPr lIns="0" tIns="0" rIns="0" bIns="0" rtlCol="0" anchor="t">
            <a:spAutoFit/>
          </a:bodyPr>
          <a:lstStyle/>
          <a:p>
            <a:pPr algn="ctr">
              <a:lnSpc>
                <a:spcPts val="5502"/>
              </a:lnSpc>
            </a:pPr>
            <a:r>
              <a:rPr lang="en-US" sz="5095">
                <a:solidFill>
                  <a:srgbClr val="095277"/>
                </a:solidFill>
                <a:latin typeface="Almarai Bold"/>
                <a:ea typeface="Almarai Bold"/>
                <a:cs typeface="Almarai Bold"/>
                <a:sym typeface="Almarai Bold"/>
              </a:rPr>
              <a:t>1</a:t>
            </a:r>
          </a:p>
        </p:txBody>
      </p:sp>
      <p:grpSp>
        <p:nvGrpSpPr>
          <p:cNvPr id="13" name="Group 13"/>
          <p:cNvGrpSpPr/>
          <p:nvPr/>
        </p:nvGrpSpPr>
        <p:grpSpPr>
          <a:xfrm>
            <a:off x="17091660" y="100384"/>
            <a:ext cx="1348740" cy="1376493"/>
            <a:chOff x="0" y="0"/>
            <a:chExt cx="355224" cy="362533"/>
          </a:xfrm>
        </p:grpSpPr>
        <p:sp>
          <p:nvSpPr>
            <p:cNvPr id="14" name="Freeform 14"/>
            <p:cNvSpPr/>
            <p:nvPr/>
          </p:nvSpPr>
          <p:spPr>
            <a:xfrm>
              <a:off x="0" y="0"/>
              <a:ext cx="355224" cy="362533"/>
            </a:xfrm>
            <a:custGeom>
              <a:avLst/>
              <a:gdLst/>
              <a:ahLst/>
              <a:cxnLst/>
              <a:rect l="l" t="t" r="r" b="b"/>
              <a:pathLst>
                <a:path w="355224" h="362533">
                  <a:moveTo>
                    <a:pt x="0" y="0"/>
                  </a:moveTo>
                  <a:lnTo>
                    <a:pt x="355224" y="0"/>
                  </a:lnTo>
                  <a:lnTo>
                    <a:pt x="355224" y="362533"/>
                  </a:lnTo>
                  <a:lnTo>
                    <a:pt x="0" y="362533"/>
                  </a:lnTo>
                  <a:close/>
                </a:path>
              </a:pathLst>
            </a:custGeom>
            <a:solidFill>
              <a:srgbClr val="FFC265"/>
            </a:solidFill>
          </p:spPr>
          <p:txBody>
            <a:bodyPr/>
            <a:lstStyle/>
            <a:p>
              <a:endParaRPr lang="en-US"/>
            </a:p>
          </p:txBody>
        </p:sp>
        <p:sp>
          <p:nvSpPr>
            <p:cNvPr id="15" name="TextBox 15"/>
            <p:cNvSpPr txBox="1"/>
            <p:nvPr/>
          </p:nvSpPr>
          <p:spPr>
            <a:xfrm>
              <a:off x="0" y="-19050"/>
              <a:ext cx="355224" cy="381583"/>
            </a:xfrm>
            <a:prstGeom prst="rect">
              <a:avLst/>
            </a:prstGeom>
          </p:spPr>
          <p:txBody>
            <a:bodyPr lIns="50800" tIns="50800" rIns="50800" bIns="50800" rtlCol="0" anchor="ctr"/>
            <a:lstStyle/>
            <a:p>
              <a:pPr algn="ctr">
                <a:lnSpc>
                  <a:spcPts val="2160"/>
                </a:lnSpc>
              </a:pPr>
              <a:endParaRPr/>
            </a:p>
          </p:txBody>
        </p:sp>
      </p:grpSp>
      <p:grpSp>
        <p:nvGrpSpPr>
          <p:cNvPr id="16" name="Group 16"/>
          <p:cNvGrpSpPr/>
          <p:nvPr/>
        </p:nvGrpSpPr>
        <p:grpSpPr>
          <a:xfrm>
            <a:off x="16242989" y="465763"/>
            <a:ext cx="1370641" cy="1314417"/>
            <a:chOff x="0" y="0"/>
            <a:chExt cx="360992" cy="346184"/>
          </a:xfrm>
        </p:grpSpPr>
        <p:sp>
          <p:nvSpPr>
            <p:cNvPr id="17" name="Freeform 17"/>
            <p:cNvSpPr/>
            <p:nvPr/>
          </p:nvSpPr>
          <p:spPr>
            <a:xfrm>
              <a:off x="0" y="0"/>
              <a:ext cx="360992" cy="346184"/>
            </a:xfrm>
            <a:custGeom>
              <a:avLst/>
              <a:gdLst/>
              <a:ahLst/>
              <a:cxnLst/>
              <a:rect l="l" t="t" r="r" b="b"/>
              <a:pathLst>
                <a:path w="360992" h="346184">
                  <a:moveTo>
                    <a:pt x="0" y="0"/>
                  </a:moveTo>
                  <a:lnTo>
                    <a:pt x="360992" y="0"/>
                  </a:lnTo>
                  <a:lnTo>
                    <a:pt x="360992" y="346184"/>
                  </a:lnTo>
                  <a:lnTo>
                    <a:pt x="0" y="346184"/>
                  </a:lnTo>
                  <a:close/>
                </a:path>
              </a:pathLst>
            </a:custGeom>
            <a:solidFill>
              <a:srgbClr val="156082"/>
            </a:solidFill>
          </p:spPr>
          <p:txBody>
            <a:bodyPr/>
            <a:lstStyle/>
            <a:p>
              <a:endParaRPr lang="en-US"/>
            </a:p>
          </p:txBody>
        </p:sp>
        <p:sp>
          <p:nvSpPr>
            <p:cNvPr id="18" name="TextBox 18"/>
            <p:cNvSpPr txBox="1"/>
            <p:nvPr/>
          </p:nvSpPr>
          <p:spPr>
            <a:xfrm>
              <a:off x="0" y="-19050"/>
              <a:ext cx="360992" cy="365234"/>
            </a:xfrm>
            <a:prstGeom prst="rect">
              <a:avLst/>
            </a:prstGeom>
          </p:spPr>
          <p:txBody>
            <a:bodyPr lIns="50800" tIns="50800" rIns="50800" bIns="50800" rtlCol="0" anchor="ctr"/>
            <a:lstStyle/>
            <a:p>
              <a:pPr algn="ctr">
                <a:lnSpc>
                  <a:spcPts val="216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AFFFD6">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7469" y="-523710"/>
            <a:ext cx="3416891" cy="4586431"/>
          </a:xfrm>
          <a:custGeom>
            <a:avLst/>
            <a:gdLst/>
            <a:ahLst/>
            <a:cxnLst/>
            <a:rect l="l" t="t" r="r" b="b"/>
            <a:pathLst>
              <a:path w="3416891" h="4586431">
                <a:moveTo>
                  <a:pt x="0" y="0"/>
                </a:moveTo>
                <a:lnTo>
                  <a:pt x="3416891" y="0"/>
                </a:lnTo>
                <a:lnTo>
                  <a:pt x="3416891" y="4586431"/>
                </a:lnTo>
                <a:lnTo>
                  <a:pt x="0" y="4586431"/>
                </a:lnTo>
                <a:lnTo>
                  <a:pt x="0" y="0"/>
                </a:lnTo>
                <a:close/>
              </a:path>
            </a:pathLst>
          </a:custGeom>
          <a:blipFill>
            <a:blip r:embed="rId2">
              <a:alphaModFix amt="7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0051950" y="4310371"/>
            <a:ext cx="6474622" cy="911843"/>
          </a:xfrm>
          <a:custGeom>
            <a:avLst/>
            <a:gdLst/>
            <a:ahLst/>
            <a:cxnLst/>
            <a:rect l="l" t="t" r="r" b="b"/>
            <a:pathLst>
              <a:path w="6474622" h="911843">
                <a:moveTo>
                  <a:pt x="6474622" y="0"/>
                </a:moveTo>
                <a:lnTo>
                  <a:pt x="0" y="0"/>
                </a:lnTo>
                <a:lnTo>
                  <a:pt x="0" y="911843"/>
                </a:lnTo>
                <a:lnTo>
                  <a:pt x="6474622" y="911843"/>
                </a:lnTo>
                <a:lnTo>
                  <a:pt x="64746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0051950" y="5516914"/>
            <a:ext cx="6474622" cy="911843"/>
          </a:xfrm>
          <a:custGeom>
            <a:avLst/>
            <a:gdLst/>
            <a:ahLst/>
            <a:cxnLst/>
            <a:rect l="l" t="t" r="r" b="b"/>
            <a:pathLst>
              <a:path w="6474622" h="911843">
                <a:moveTo>
                  <a:pt x="6474622" y="0"/>
                </a:moveTo>
                <a:lnTo>
                  <a:pt x="0" y="0"/>
                </a:lnTo>
                <a:lnTo>
                  <a:pt x="0" y="911842"/>
                </a:lnTo>
                <a:lnTo>
                  <a:pt x="6474622" y="911842"/>
                </a:lnTo>
                <a:lnTo>
                  <a:pt x="647462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flipH="1">
            <a:off x="10051950" y="6723456"/>
            <a:ext cx="6474622" cy="911843"/>
          </a:xfrm>
          <a:custGeom>
            <a:avLst/>
            <a:gdLst/>
            <a:ahLst/>
            <a:cxnLst/>
            <a:rect l="l" t="t" r="r" b="b"/>
            <a:pathLst>
              <a:path w="6474622" h="911843">
                <a:moveTo>
                  <a:pt x="6474622" y="0"/>
                </a:moveTo>
                <a:lnTo>
                  <a:pt x="0" y="0"/>
                </a:lnTo>
                <a:lnTo>
                  <a:pt x="0" y="911843"/>
                </a:lnTo>
                <a:lnTo>
                  <a:pt x="6474622" y="911843"/>
                </a:lnTo>
                <a:lnTo>
                  <a:pt x="647462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flipH="1">
            <a:off x="10051950" y="7929999"/>
            <a:ext cx="6474622" cy="911843"/>
          </a:xfrm>
          <a:custGeom>
            <a:avLst/>
            <a:gdLst/>
            <a:ahLst/>
            <a:cxnLst/>
            <a:rect l="l" t="t" r="r" b="b"/>
            <a:pathLst>
              <a:path w="6474622" h="911843">
                <a:moveTo>
                  <a:pt x="6474622" y="0"/>
                </a:moveTo>
                <a:lnTo>
                  <a:pt x="0" y="0"/>
                </a:lnTo>
                <a:lnTo>
                  <a:pt x="0" y="911843"/>
                </a:lnTo>
                <a:lnTo>
                  <a:pt x="6474622" y="911843"/>
                </a:lnTo>
                <a:lnTo>
                  <a:pt x="647462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7" name="Freeform 7"/>
          <p:cNvSpPr/>
          <p:nvPr/>
        </p:nvSpPr>
        <p:spPr>
          <a:xfrm flipH="1">
            <a:off x="2162720" y="4310371"/>
            <a:ext cx="6474622" cy="911843"/>
          </a:xfrm>
          <a:custGeom>
            <a:avLst/>
            <a:gdLst/>
            <a:ahLst/>
            <a:cxnLst/>
            <a:rect l="l" t="t" r="r" b="b"/>
            <a:pathLst>
              <a:path w="6474622" h="911843">
                <a:moveTo>
                  <a:pt x="6474621" y="0"/>
                </a:moveTo>
                <a:lnTo>
                  <a:pt x="0" y="0"/>
                </a:lnTo>
                <a:lnTo>
                  <a:pt x="0" y="911843"/>
                </a:lnTo>
                <a:lnTo>
                  <a:pt x="6474621" y="911843"/>
                </a:lnTo>
                <a:lnTo>
                  <a:pt x="647462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8" name="Freeform 8"/>
          <p:cNvSpPr/>
          <p:nvPr/>
        </p:nvSpPr>
        <p:spPr>
          <a:xfrm flipH="1">
            <a:off x="2162720" y="5516914"/>
            <a:ext cx="6474622" cy="911843"/>
          </a:xfrm>
          <a:custGeom>
            <a:avLst/>
            <a:gdLst/>
            <a:ahLst/>
            <a:cxnLst/>
            <a:rect l="l" t="t" r="r" b="b"/>
            <a:pathLst>
              <a:path w="6474622" h="911843">
                <a:moveTo>
                  <a:pt x="6474621" y="0"/>
                </a:moveTo>
                <a:lnTo>
                  <a:pt x="0" y="0"/>
                </a:lnTo>
                <a:lnTo>
                  <a:pt x="0" y="911842"/>
                </a:lnTo>
                <a:lnTo>
                  <a:pt x="6474621" y="911842"/>
                </a:lnTo>
                <a:lnTo>
                  <a:pt x="647462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flipH="1">
            <a:off x="2162720" y="6723456"/>
            <a:ext cx="6474622" cy="911843"/>
          </a:xfrm>
          <a:custGeom>
            <a:avLst/>
            <a:gdLst/>
            <a:ahLst/>
            <a:cxnLst/>
            <a:rect l="l" t="t" r="r" b="b"/>
            <a:pathLst>
              <a:path w="6474622" h="911843">
                <a:moveTo>
                  <a:pt x="6474621" y="0"/>
                </a:moveTo>
                <a:lnTo>
                  <a:pt x="0" y="0"/>
                </a:lnTo>
                <a:lnTo>
                  <a:pt x="0" y="911843"/>
                </a:lnTo>
                <a:lnTo>
                  <a:pt x="6474621" y="911843"/>
                </a:lnTo>
                <a:lnTo>
                  <a:pt x="647462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0" name="Freeform 10"/>
          <p:cNvSpPr/>
          <p:nvPr/>
        </p:nvSpPr>
        <p:spPr>
          <a:xfrm>
            <a:off x="-689694" y="8423964"/>
            <a:ext cx="1379388" cy="2758777"/>
          </a:xfrm>
          <a:custGeom>
            <a:avLst/>
            <a:gdLst/>
            <a:ahLst/>
            <a:cxnLst/>
            <a:rect l="l" t="t" r="r" b="b"/>
            <a:pathLst>
              <a:path w="1379388" h="2758777">
                <a:moveTo>
                  <a:pt x="0" y="0"/>
                </a:moveTo>
                <a:lnTo>
                  <a:pt x="1379388" y="0"/>
                </a:lnTo>
                <a:lnTo>
                  <a:pt x="1379388" y="2758777"/>
                </a:lnTo>
                <a:lnTo>
                  <a:pt x="0" y="2758777"/>
                </a:lnTo>
                <a:lnTo>
                  <a:pt x="0" y="0"/>
                </a:lnTo>
                <a:close/>
              </a:path>
            </a:pathLst>
          </a:custGeom>
          <a:blipFill>
            <a:blip r:embed="rId6">
              <a:extLst>
                <a:ext uri="{96DAC541-7B7A-43D3-8B79-37D633B846F1}">
                  <asvg:svgBlip xmlns:asvg="http://schemas.microsoft.com/office/drawing/2016/SVG/main" r:embed="rId7"/>
                </a:ext>
              </a:extLst>
            </a:blip>
            <a:stretch>
              <a:fillRect l="-2068" r="-2068"/>
            </a:stretch>
          </a:blipFill>
        </p:spPr>
        <p:txBody>
          <a:bodyPr/>
          <a:lstStyle/>
          <a:p>
            <a:endParaRPr lang="en-US"/>
          </a:p>
        </p:txBody>
      </p:sp>
      <p:sp>
        <p:nvSpPr>
          <p:cNvPr id="11" name="Freeform 11"/>
          <p:cNvSpPr/>
          <p:nvPr/>
        </p:nvSpPr>
        <p:spPr>
          <a:xfrm>
            <a:off x="16125825" y="4062721"/>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125825" y="5295928"/>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3" name="Freeform 13"/>
          <p:cNvSpPr/>
          <p:nvPr/>
        </p:nvSpPr>
        <p:spPr>
          <a:xfrm>
            <a:off x="16125825" y="6452369"/>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4" name="Freeform 14"/>
          <p:cNvSpPr/>
          <p:nvPr/>
        </p:nvSpPr>
        <p:spPr>
          <a:xfrm>
            <a:off x="16125825" y="7733358"/>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5" name="Freeform 15"/>
          <p:cNvSpPr/>
          <p:nvPr/>
        </p:nvSpPr>
        <p:spPr>
          <a:xfrm>
            <a:off x="8209355" y="4062721"/>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16" name="Freeform 16"/>
          <p:cNvSpPr/>
          <p:nvPr/>
        </p:nvSpPr>
        <p:spPr>
          <a:xfrm>
            <a:off x="8209355" y="5295928"/>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a:p>
        </p:txBody>
      </p:sp>
      <p:sp>
        <p:nvSpPr>
          <p:cNvPr id="17" name="Freeform 17"/>
          <p:cNvSpPr/>
          <p:nvPr/>
        </p:nvSpPr>
        <p:spPr>
          <a:xfrm>
            <a:off x="8209355" y="6452369"/>
            <a:ext cx="542286" cy="542286"/>
          </a:xfrm>
          <a:custGeom>
            <a:avLst/>
            <a:gdLst/>
            <a:ahLst/>
            <a:cxnLst/>
            <a:rect l="l" t="t" r="r" b="b"/>
            <a:pathLst>
              <a:path w="542286" h="542286">
                <a:moveTo>
                  <a:pt x="0" y="0"/>
                </a:moveTo>
                <a:lnTo>
                  <a:pt x="542286" y="0"/>
                </a:lnTo>
                <a:lnTo>
                  <a:pt x="542286" y="542286"/>
                </a:lnTo>
                <a:lnTo>
                  <a:pt x="0" y="542286"/>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US"/>
          </a:p>
        </p:txBody>
      </p:sp>
      <p:sp>
        <p:nvSpPr>
          <p:cNvPr id="18" name="Freeform 18"/>
          <p:cNvSpPr/>
          <p:nvPr/>
        </p:nvSpPr>
        <p:spPr>
          <a:xfrm>
            <a:off x="4990196" y="897373"/>
            <a:ext cx="8599470" cy="2870073"/>
          </a:xfrm>
          <a:custGeom>
            <a:avLst/>
            <a:gdLst/>
            <a:ahLst/>
            <a:cxnLst/>
            <a:rect l="l" t="t" r="r" b="b"/>
            <a:pathLst>
              <a:path w="8599470" h="2870073">
                <a:moveTo>
                  <a:pt x="0" y="0"/>
                </a:moveTo>
                <a:lnTo>
                  <a:pt x="8599469" y="0"/>
                </a:lnTo>
                <a:lnTo>
                  <a:pt x="8599469" y="2870073"/>
                </a:lnTo>
                <a:lnTo>
                  <a:pt x="0" y="287007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TextBox 19"/>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898989"/>
                </a:solidFill>
                <a:latin typeface="Arimo"/>
                <a:ea typeface="Arimo"/>
                <a:cs typeface="Arimo"/>
                <a:sym typeface="Arimo"/>
              </a:rPr>
              <a:t>edarah.net  </a:t>
            </a:r>
            <a:r>
              <a:rPr lang="ar-EG" sz="1800">
                <a:solidFill>
                  <a:srgbClr val="898989"/>
                </a:solidFill>
                <a:latin typeface="Arimo"/>
                <a:ea typeface="Arimo"/>
                <a:cs typeface="Arimo"/>
                <a:sym typeface="Arimo"/>
                <a:rtl/>
              </a:rPr>
              <a:t>الابتكار - الشميمري</a:t>
            </a:r>
            <a:r>
              <a:rPr lang="en-US" sz="1800">
                <a:solidFill>
                  <a:srgbClr val="898989"/>
                </a:solidFill>
                <a:latin typeface="Arimo"/>
                <a:ea typeface="Arimo"/>
                <a:cs typeface="Arimo"/>
                <a:sym typeface="Arimo"/>
              </a:rPr>
              <a:t> </a:t>
            </a:r>
          </a:p>
        </p:txBody>
      </p:sp>
      <p:sp>
        <p:nvSpPr>
          <p:cNvPr id="20" name="TextBox 20"/>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898989"/>
                </a:solidFill>
                <a:latin typeface="Arimo"/>
                <a:ea typeface="Arimo"/>
                <a:cs typeface="Arimo"/>
                <a:sym typeface="Arimo"/>
              </a:rPr>
              <a:t>3</a:t>
            </a:r>
          </a:p>
        </p:txBody>
      </p:sp>
      <p:sp>
        <p:nvSpPr>
          <p:cNvPr id="21" name="TextBox 21"/>
          <p:cNvSpPr txBox="1"/>
          <p:nvPr/>
        </p:nvSpPr>
        <p:spPr>
          <a:xfrm>
            <a:off x="3616086" y="1697175"/>
            <a:ext cx="11347689" cy="1117838"/>
          </a:xfrm>
          <a:prstGeom prst="rect">
            <a:avLst/>
          </a:prstGeom>
        </p:spPr>
        <p:txBody>
          <a:bodyPr lIns="0" tIns="0" rIns="0" bIns="0" rtlCol="0" anchor="t">
            <a:spAutoFit/>
          </a:bodyPr>
          <a:lstStyle/>
          <a:p>
            <a:pPr marL="0" lvl="0" indent="0" algn="ctr" rtl="1">
              <a:lnSpc>
                <a:spcPts val="8341"/>
              </a:lnSpc>
              <a:spcBef>
                <a:spcPct val="0"/>
              </a:spcBef>
            </a:pPr>
            <a:r>
              <a:rPr lang="ar-EG" sz="7723" u="none" strike="noStrike">
                <a:solidFill>
                  <a:srgbClr val="095277"/>
                </a:solidFill>
                <a:latin typeface="Almarai Bold"/>
                <a:ea typeface="Almarai Bold"/>
                <a:cs typeface="Almarai Bold"/>
                <a:sym typeface="Almarai Bold"/>
                <a:rtl/>
              </a:rPr>
              <a:t>محتويات الفصل</a:t>
            </a:r>
          </a:p>
        </p:txBody>
      </p:sp>
      <p:sp>
        <p:nvSpPr>
          <p:cNvPr id="22" name="TextBox 22"/>
          <p:cNvSpPr txBox="1"/>
          <p:nvPr/>
        </p:nvSpPr>
        <p:spPr>
          <a:xfrm>
            <a:off x="11906482" y="4394883"/>
            <a:ext cx="3057293" cy="618887"/>
          </a:xfrm>
          <a:prstGeom prst="rect">
            <a:avLst/>
          </a:prstGeom>
        </p:spPr>
        <p:txBody>
          <a:bodyPr lIns="0" tIns="0" rIns="0" bIns="0" rtlCol="0" anchor="t">
            <a:spAutoFit/>
          </a:bodyPr>
          <a:lstStyle/>
          <a:p>
            <a:pPr marL="0" lvl="1" indent="0" algn="ctr" rtl="1">
              <a:lnSpc>
                <a:spcPts val="5019"/>
              </a:lnSpc>
              <a:spcBef>
                <a:spcPct val="0"/>
              </a:spcBef>
            </a:pPr>
            <a:r>
              <a:rPr lang="ar-EG" sz="3346" u="none" strike="noStrike">
                <a:solidFill>
                  <a:srgbClr val="000000"/>
                </a:solidFill>
                <a:latin typeface="Almarai Bold"/>
                <a:ea typeface="Almarai Bold"/>
                <a:cs typeface="Almarai Bold"/>
                <a:sym typeface="Almarai Bold"/>
                <a:rtl/>
              </a:rPr>
              <a:t>تاريخ الابتكار</a:t>
            </a:r>
          </a:p>
        </p:txBody>
      </p:sp>
      <p:sp>
        <p:nvSpPr>
          <p:cNvPr id="23" name="TextBox 23"/>
          <p:cNvSpPr txBox="1"/>
          <p:nvPr/>
        </p:nvSpPr>
        <p:spPr>
          <a:xfrm>
            <a:off x="11896957" y="5617480"/>
            <a:ext cx="3132668" cy="615461"/>
          </a:xfrm>
          <a:prstGeom prst="rect">
            <a:avLst/>
          </a:prstGeom>
        </p:spPr>
        <p:txBody>
          <a:bodyPr lIns="0" tIns="0" rIns="0" bIns="0" rtlCol="0" anchor="t">
            <a:spAutoFit/>
          </a:bodyPr>
          <a:lstStyle/>
          <a:p>
            <a:pPr algn="ctr" rtl="1">
              <a:lnSpc>
                <a:spcPts val="5019"/>
              </a:lnSpc>
            </a:pPr>
            <a:r>
              <a:rPr lang="ar-EG" sz="3346">
                <a:solidFill>
                  <a:srgbClr val="000000"/>
                </a:solidFill>
                <a:latin typeface="Almarai Bold"/>
                <a:ea typeface="Almarai Bold"/>
                <a:cs typeface="Almarai Bold"/>
                <a:sym typeface="Almarai Bold"/>
                <a:rtl/>
              </a:rPr>
              <a:t>تعريف الابتكار</a:t>
            </a:r>
          </a:p>
        </p:txBody>
      </p:sp>
      <p:sp>
        <p:nvSpPr>
          <p:cNvPr id="24" name="TextBox 24"/>
          <p:cNvSpPr txBox="1"/>
          <p:nvPr/>
        </p:nvSpPr>
        <p:spPr>
          <a:xfrm>
            <a:off x="11293970" y="6809756"/>
            <a:ext cx="4244217" cy="600221"/>
          </a:xfrm>
          <a:prstGeom prst="rect">
            <a:avLst/>
          </a:prstGeom>
        </p:spPr>
        <p:txBody>
          <a:bodyPr lIns="0" tIns="0" rIns="0" bIns="0" rtlCol="0" anchor="t">
            <a:spAutoFit/>
          </a:bodyPr>
          <a:lstStyle/>
          <a:p>
            <a:pPr marL="0" lvl="1" indent="0" algn="ctr" rtl="1">
              <a:lnSpc>
                <a:spcPts val="4869"/>
              </a:lnSpc>
              <a:spcBef>
                <a:spcPct val="0"/>
              </a:spcBef>
            </a:pPr>
            <a:r>
              <a:rPr lang="ar-EG" sz="3246" u="none" strike="noStrike">
                <a:solidFill>
                  <a:srgbClr val="000000"/>
                </a:solidFill>
                <a:latin typeface="Almarai Bold"/>
                <a:ea typeface="Almarai Bold"/>
                <a:cs typeface="Almarai Bold"/>
                <a:sym typeface="Almarai Bold"/>
                <a:rtl/>
              </a:rPr>
              <a:t>الابتكار والإبداع والاختراع</a:t>
            </a:r>
          </a:p>
        </p:txBody>
      </p:sp>
      <p:sp>
        <p:nvSpPr>
          <p:cNvPr id="25" name="TextBox 25"/>
          <p:cNvSpPr txBox="1"/>
          <p:nvPr/>
        </p:nvSpPr>
        <p:spPr>
          <a:xfrm>
            <a:off x="11925120" y="8014511"/>
            <a:ext cx="3057293" cy="618887"/>
          </a:xfrm>
          <a:prstGeom prst="rect">
            <a:avLst/>
          </a:prstGeom>
        </p:spPr>
        <p:txBody>
          <a:bodyPr lIns="0" tIns="0" rIns="0" bIns="0" rtlCol="0" anchor="t">
            <a:spAutoFit/>
          </a:bodyPr>
          <a:lstStyle/>
          <a:p>
            <a:pPr marL="0" lvl="1" indent="0" algn="ctr" rtl="1">
              <a:lnSpc>
                <a:spcPts val="5019"/>
              </a:lnSpc>
              <a:spcBef>
                <a:spcPct val="0"/>
              </a:spcBef>
            </a:pPr>
            <a:r>
              <a:rPr lang="ar-EG" sz="3346" u="none" strike="noStrike">
                <a:solidFill>
                  <a:srgbClr val="000000"/>
                </a:solidFill>
                <a:latin typeface="Almarai Bold"/>
                <a:ea typeface="Almarai Bold"/>
                <a:cs typeface="Almarai Bold"/>
                <a:sym typeface="Almarai Bold"/>
                <a:rtl/>
              </a:rPr>
              <a:t>أهمية الابتكار</a:t>
            </a:r>
          </a:p>
        </p:txBody>
      </p:sp>
      <p:sp>
        <p:nvSpPr>
          <p:cNvPr id="26" name="TextBox 26"/>
          <p:cNvSpPr txBox="1"/>
          <p:nvPr/>
        </p:nvSpPr>
        <p:spPr>
          <a:xfrm>
            <a:off x="3871384" y="4394883"/>
            <a:ext cx="3057293" cy="618887"/>
          </a:xfrm>
          <a:prstGeom prst="rect">
            <a:avLst/>
          </a:prstGeom>
        </p:spPr>
        <p:txBody>
          <a:bodyPr lIns="0" tIns="0" rIns="0" bIns="0" rtlCol="0" anchor="t">
            <a:spAutoFit/>
          </a:bodyPr>
          <a:lstStyle/>
          <a:p>
            <a:pPr marL="0" lvl="1" indent="0" algn="ctr" rtl="1">
              <a:lnSpc>
                <a:spcPts val="5019"/>
              </a:lnSpc>
              <a:spcBef>
                <a:spcPct val="0"/>
              </a:spcBef>
            </a:pPr>
            <a:r>
              <a:rPr lang="ar-EG" sz="3346">
                <a:solidFill>
                  <a:srgbClr val="000000"/>
                </a:solidFill>
                <a:latin typeface="Almarai Bold"/>
                <a:ea typeface="Almarai Bold"/>
                <a:cs typeface="Almarai Bold"/>
                <a:sym typeface="Almarai Bold"/>
                <a:rtl/>
              </a:rPr>
              <a:t>الابتكار والمعرفة</a:t>
            </a:r>
          </a:p>
        </p:txBody>
      </p:sp>
      <p:sp>
        <p:nvSpPr>
          <p:cNvPr id="27" name="TextBox 27"/>
          <p:cNvSpPr txBox="1"/>
          <p:nvPr/>
        </p:nvSpPr>
        <p:spPr>
          <a:xfrm>
            <a:off x="3464660" y="5617480"/>
            <a:ext cx="3870741" cy="618887"/>
          </a:xfrm>
          <a:prstGeom prst="rect">
            <a:avLst/>
          </a:prstGeom>
        </p:spPr>
        <p:txBody>
          <a:bodyPr lIns="0" tIns="0" rIns="0" bIns="0" rtlCol="0" anchor="t">
            <a:spAutoFit/>
          </a:bodyPr>
          <a:lstStyle/>
          <a:p>
            <a:pPr marL="0" lvl="1" indent="0" algn="ctr" rtl="1">
              <a:lnSpc>
                <a:spcPts val="5019"/>
              </a:lnSpc>
              <a:spcBef>
                <a:spcPct val="0"/>
              </a:spcBef>
            </a:pPr>
            <a:r>
              <a:rPr lang="ar-EG" sz="3346">
                <a:solidFill>
                  <a:srgbClr val="000000"/>
                </a:solidFill>
                <a:latin typeface="Almarai Bold"/>
                <a:ea typeface="Almarai Bold"/>
                <a:cs typeface="Almarai Bold"/>
                <a:sym typeface="Almarai Bold"/>
                <a:rtl/>
              </a:rPr>
              <a:t>الابتكار وريادة الأعمال</a:t>
            </a:r>
          </a:p>
        </p:txBody>
      </p:sp>
      <p:sp>
        <p:nvSpPr>
          <p:cNvPr id="28" name="TextBox 28"/>
          <p:cNvSpPr txBox="1"/>
          <p:nvPr/>
        </p:nvSpPr>
        <p:spPr>
          <a:xfrm>
            <a:off x="2328695" y="6781181"/>
            <a:ext cx="5928286" cy="544976"/>
          </a:xfrm>
          <a:prstGeom prst="rect">
            <a:avLst/>
          </a:prstGeom>
        </p:spPr>
        <p:txBody>
          <a:bodyPr lIns="0" tIns="0" rIns="0" bIns="0" rtlCol="0" anchor="t">
            <a:spAutoFit/>
          </a:bodyPr>
          <a:lstStyle/>
          <a:p>
            <a:pPr marL="0" lvl="1" indent="0" algn="ctr" rtl="1">
              <a:lnSpc>
                <a:spcPts val="4419"/>
              </a:lnSpc>
              <a:spcBef>
                <a:spcPct val="0"/>
              </a:spcBef>
            </a:pPr>
            <a:r>
              <a:rPr lang="ar-EG" sz="2946">
                <a:solidFill>
                  <a:srgbClr val="000000"/>
                </a:solidFill>
                <a:latin typeface="Almarai Bold"/>
                <a:ea typeface="Almarai Bold"/>
                <a:cs typeface="Almarai Bold"/>
                <a:sym typeface="Almarai Bold"/>
                <a:rtl/>
              </a:rPr>
              <a:t>الابتكار في المملكة العربية السعودية</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34645" cy="1425738"/>
          </a:xfrm>
        </p:grpSpPr>
        <p:sp>
          <p:nvSpPr>
            <p:cNvPr id="3" name="Freeform 3"/>
            <p:cNvSpPr/>
            <p:nvPr/>
          </p:nvSpPr>
          <p:spPr>
            <a:xfrm>
              <a:off x="0" y="0"/>
              <a:ext cx="2534645" cy="1425738"/>
            </a:xfrm>
            <a:custGeom>
              <a:avLst/>
              <a:gdLst/>
              <a:ahLst/>
              <a:cxnLst/>
              <a:rect l="l" t="t" r="r" b="b"/>
              <a:pathLst>
                <a:path w="2534645" h="1425738">
                  <a:moveTo>
                    <a:pt x="0" y="0"/>
                  </a:moveTo>
                  <a:lnTo>
                    <a:pt x="2534645" y="0"/>
                  </a:lnTo>
                  <a:lnTo>
                    <a:pt x="2534645" y="1425738"/>
                  </a:lnTo>
                  <a:lnTo>
                    <a:pt x="0" y="1425738"/>
                  </a:lnTo>
                  <a:close/>
                </a:path>
              </a:pathLst>
            </a:custGeom>
            <a:blipFill>
              <a:blip r:embed="rId2">
                <a:alphaModFix amt="18999"/>
              </a:blip>
              <a:stretch>
                <a:fillRect l="-17912" r="-17912" b="-20230"/>
              </a:stretch>
            </a:blipFill>
          </p:spPr>
          <p:txBody>
            <a:bodyPr/>
            <a:lstStyle/>
            <a:p>
              <a:endParaRPr lang="en-US"/>
            </a:p>
          </p:txBody>
        </p:sp>
      </p:grpSp>
      <p:grpSp>
        <p:nvGrpSpPr>
          <p:cNvPr id="4" name="Group 4"/>
          <p:cNvGrpSpPr/>
          <p:nvPr/>
        </p:nvGrpSpPr>
        <p:grpSpPr>
          <a:xfrm>
            <a:off x="1028700" y="3592390"/>
            <a:ext cx="4555043" cy="455504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49"/>
            </a:solidFill>
          </p:spPr>
          <p:txBody>
            <a:bodyPr/>
            <a:lstStyle/>
            <a:p>
              <a:endParaRPr lang="en-US"/>
            </a:p>
          </p:txBody>
        </p:sp>
        <p:sp>
          <p:nvSpPr>
            <p:cNvPr id="6" name="TextBox 6"/>
            <p:cNvSpPr txBox="1"/>
            <p:nvPr/>
          </p:nvSpPr>
          <p:spPr>
            <a:xfrm>
              <a:off x="76200" y="57150"/>
              <a:ext cx="660400" cy="679450"/>
            </a:xfrm>
            <a:prstGeom prst="rect">
              <a:avLst/>
            </a:prstGeom>
          </p:spPr>
          <p:txBody>
            <a:bodyPr lIns="50800" tIns="50800" rIns="50800" bIns="50800" rtlCol="0" anchor="ctr"/>
            <a:lstStyle/>
            <a:p>
              <a:pPr algn="ctr">
                <a:lnSpc>
                  <a:spcPts val="2160"/>
                </a:lnSpc>
              </a:pPr>
              <a:endParaRPr/>
            </a:p>
          </p:txBody>
        </p:sp>
      </p:grpSp>
      <p:grpSp>
        <p:nvGrpSpPr>
          <p:cNvPr id="7" name="Group 7"/>
          <p:cNvGrpSpPr/>
          <p:nvPr/>
        </p:nvGrpSpPr>
        <p:grpSpPr>
          <a:xfrm>
            <a:off x="6707248" y="2176161"/>
            <a:ext cx="10552052" cy="7082139"/>
            <a:chOff x="0" y="0"/>
            <a:chExt cx="2779141" cy="1865255"/>
          </a:xfrm>
        </p:grpSpPr>
        <p:sp>
          <p:nvSpPr>
            <p:cNvPr id="8" name="Freeform 8"/>
            <p:cNvSpPr/>
            <p:nvPr/>
          </p:nvSpPr>
          <p:spPr>
            <a:xfrm>
              <a:off x="0" y="0"/>
              <a:ext cx="2779141" cy="1865255"/>
            </a:xfrm>
            <a:custGeom>
              <a:avLst/>
              <a:gdLst/>
              <a:ahLst/>
              <a:cxnLst/>
              <a:rect l="l" t="t" r="r" b="b"/>
              <a:pathLst>
                <a:path w="2779141" h="1865255">
                  <a:moveTo>
                    <a:pt x="22744" y="0"/>
                  </a:moveTo>
                  <a:lnTo>
                    <a:pt x="2756397" y="0"/>
                  </a:lnTo>
                  <a:cubicBezTo>
                    <a:pt x="2768958" y="0"/>
                    <a:pt x="2779141" y="10183"/>
                    <a:pt x="2779141" y="22744"/>
                  </a:cubicBezTo>
                  <a:lnTo>
                    <a:pt x="2779141" y="1842510"/>
                  </a:lnTo>
                  <a:cubicBezTo>
                    <a:pt x="2779141" y="1855072"/>
                    <a:pt x="2768958" y="1865255"/>
                    <a:pt x="2756397" y="1865255"/>
                  </a:cubicBezTo>
                  <a:lnTo>
                    <a:pt x="22744" y="1865255"/>
                  </a:lnTo>
                  <a:cubicBezTo>
                    <a:pt x="10183" y="1865255"/>
                    <a:pt x="0" y="1855072"/>
                    <a:pt x="0" y="1842510"/>
                  </a:cubicBezTo>
                  <a:lnTo>
                    <a:pt x="0" y="22744"/>
                  </a:lnTo>
                  <a:cubicBezTo>
                    <a:pt x="0" y="10183"/>
                    <a:pt x="10183" y="0"/>
                    <a:pt x="22744" y="0"/>
                  </a:cubicBezTo>
                  <a:close/>
                </a:path>
              </a:pathLst>
            </a:custGeom>
            <a:solidFill>
              <a:srgbClr val="F8FCFF"/>
            </a:solidFill>
            <a:ln w="19050" cap="rnd">
              <a:solidFill>
                <a:srgbClr val="83CBEB"/>
              </a:solidFill>
              <a:prstDash val="lgDash"/>
              <a:round/>
            </a:ln>
          </p:spPr>
          <p:txBody>
            <a:bodyPr/>
            <a:lstStyle/>
            <a:p>
              <a:endParaRPr lang="en-US"/>
            </a:p>
          </p:txBody>
        </p:sp>
        <p:sp>
          <p:nvSpPr>
            <p:cNvPr id="9" name="TextBox 9"/>
            <p:cNvSpPr txBox="1"/>
            <p:nvPr/>
          </p:nvSpPr>
          <p:spPr>
            <a:xfrm>
              <a:off x="0" y="-19050"/>
              <a:ext cx="2779141" cy="1884305"/>
            </a:xfrm>
            <a:prstGeom prst="rect">
              <a:avLst/>
            </a:prstGeom>
          </p:spPr>
          <p:txBody>
            <a:bodyPr lIns="50800" tIns="50800" rIns="50800" bIns="50800" rtlCol="0" anchor="ctr"/>
            <a:lstStyle/>
            <a:p>
              <a:pPr algn="ctr">
                <a:lnSpc>
                  <a:spcPts val="2160"/>
                </a:lnSpc>
              </a:pPr>
              <a:endParaRPr/>
            </a:p>
          </p:txBody>
        </p:sp>
      </p:grpSp>
      <p:sp>
        <p:nvSpPr>
          <p:cNvPr id="10" name="TextBox 10"/>
          <p:cNvSpPr txBox="1"/>
          <p:nvPr/>
        </p:nvSpPr>
        <p:spPr>
          <a:xfrm>
            <a:off x="6707248" y="2213316"/>
            <a:ext cx="10622063" cy="6819645"/>
          </a:xfrm>
          <a:prstGeom prst="rect">
            <a:avLst/>
          </a:prstGeom>
        </p:spPr>
        <p:txBody>
          <a:bodyPr lIns="0" tIns="0" rIns="0" bIns="0" rtlCol="0" anchor="t">
            <a:spAutoFit/>
          </a:bodyPr>
          <a:lstStyle/>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الابتكار عبر التاريخ: بدأ مع الحضارات القديمة مثل السومرية والصينية والمصرية.</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الفلاسفة الإغريق: تناولوا مفهوم الابتكار بشكل مختلف، مثل زينوفون وأفلاطون وأرسطو.</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الحضارة الغربية: نظرت للابتكار بشكل سلبي حتى القرن التاسع عشر.</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الحضارة الإسلامية: قدمت مئات الاختراعات للبشرية، وكانت في العصور الوسطى منارة العلم والمعرفة ومقصد العالم للحضارة والتطور والابتكار. </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التطور الحديث: بعد الحرب العالمية الثانية، ازداد التركيز على الابتكار التكنولوجي.</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وادي السيليكون: أصبح مركزًا للابتكار التكنولوجي والشركات الناشئة.</a:t>
            </a:r>
          </a:p>
          <a:p>
            <a:pPr marL="561342" lvl="1" indent="-280671" algn="r" rtl="1">
              <a:lnSpc>
                <a:spcPts val="4472"/>
              </a:lnSpc>
              <a:buFont typeface="Arial"/>
              <a:buChar char="•"/>
            </a:pPr>
            <a:r>
              <a:rPr lang="ar-EG" sz="2600" u="none" strike="noStrike">
                <a:solidFill>
                  <a:srgbClr val="000000"/>
                </a:solidFill>
                <a:latin typeface="Almarai Bold"/>
                <a:ea typeface="Almarai Bold"/>
                <a:cs typeface="Almarai Bold"/>
                <a:sym typeface="Almarai Bold"/>
                <a:rtl/>
              </a:rPr>
              <a:t>انتشار حاضنات الأعمال: أصبحت شائعة في القرن الحادي والعشرين لتعزيز الابتكار.</a:t>
            </a:r>
          </a:p>
        </p:txBody>
      </p:sp>
      <p:sp>
        <p:nvSpPr>
          <p:cNvPr id="11" name="Freeform 11" descr="1,270 Stone Wheel Illustrations &amp; Clip Art - iStock"/>
          <p:cNvSpPr/>
          <p:nvPr/>
        </p:nvSpPr>
        <p:spPr>
          <a:xfrm>
            <a:off x="439562" y="3592390"/>
            <a:ext cx="6050463" cy="3718777"/>
          </a:xfrm>
          <a:custGeom>
            <a:avLst/>
            <a:gdLst/>
            <a:ahLst/>
            <a:cxnLst/>
            <a:rect l="l" t="t" r="r" b="b"/>
            <a:pathLst>
              <a:path w="6050463" h="3718777">
                <a:moveTo>
                  <a:pt x="0" y="0"/>
                </a:moveTo>
                <a:lnTo>
                  <a:pt x="6050463" y="0"/>
                </a:lnTo>
                <a:lnTo>
                  <a:pt x="6050463" y="3718778"/>
                </a:lnTo>
                <a:lnTo>
                  <a:pt x="0" y="3718778"/>
                </a:lnTo>
                <a:lnTo>
                  <a:pt x="0" y="0"/>
                </a:lnTo>
                <a:close/>
              </a:path>
            </a:pathLst>
          </a:custGeom>
          <a:blipFill>
            <a:blip r:embed="rId3"/>
            <a:stretch>
              <a:fillRect r="-40"/>
            </a:stretch>
          </a:blipFill>
        </p:spPr>
        <p:txBody>
          <a:bodyPr/>
          <a:lstStyle/>
          <a:p>
            <a:endParaRPr lang="en-US"/>
          </a:p>
        </p:txBody>
      </p:sp>
      <p:sp>
        <p:nvSpPr>
          <p:cNvPr id="12" name="TextBox 12"/>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13" name="TextBox 13"/>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4</a:t>
            </a:r>
          </a:p>
        </p:txBody>
      </p:sp>
      <p:sp>
        <p:nvSpPr>
          <p:cNvPr id="14" name="Freeform 14"/>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10251762" y="838363"/>
            <a:ext cx="6687498" cy="933450"/>
          </a:xfrm>
          <a:prstGeom prst="rect">
            <a:avLst/>
          </a:prstGeom>
        </p:spPr>
        <p:txBody>
          <a:bodyPr lIns="0" tIns="0" rIns="0" bIns="0" rtlCol="0" anchor="t">
            <a:spAutoFit/>
          </a:bodyPr>
          <a:lstStyle/>
          <a:p>
            <a:pPr marL="0" lvl="0" indent="0" algn="ctr" rtl="1">
              <a:lnSpc>
                <a:spcPts val="7200"/>
              </a:lnSpc>
              <a:spcBef>
                <a:spcPct val="0"/>
              </a:spcBef>
            </a:pPr>
            <a:r>
              <a:rPr lang="ar-EG" sz="6000">
                <a:solidFill>
                  <a:srgbClr val="095277"/>
                </a:solidFill>
                <a:latin typeface="Almarai Bold"/>
                <a:ea typeface="Almarai Bold"/>
                <a:cs typeface="Almarai Bold"/>
                <a:sym typeface="Almarai Bold"/>
                <a:rtl/>
              </a:rPr>
              <a:t>تاريخ الابتكار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grpSp>
        <p:nvGrpSpPr>
          <p:cNvPr id="3" name="Group 3"/>
          <p:cNvGrpSpPr/>
          <p:nvPr/>
        </p:nvGrpSpPr>
        <p:grpSpPr>
          <a:xfrm>
            <a:off x="841293" y="3231723"/>
            <a:ext cx="3105105" cy="6026577"/>
            <a:chOff x="0" y="0"/>
            <a:chExt cx="817806" cy="1587247"/>
          </a:xfrm>
        </p:grpSpPr>
        <p:sp>
          <p:nvSpPr>
            <p:cNvPr id="4" name="Freeform 4"/>
            <p:cNvSpPr/>
            <p:nvPr/>
          </p:nvSpPr>
          <p:spPr>
            <a:xfrm>
              <a:off x="0" y="0"/>
              <a:ext cx="817806" cy="1587247"/>
            </a:xfrm>
            <a:custGeom>
              <a:avLst/>
              <a:gdLst/>
              <a:ahLst/>
              <a:cxnLst/>
              <a:rect l="l" t="t" r="r" b="b"/>
              <a:pathLst>
                <a:path w="817806" h="1587247">
                  <a:moveTo>
                    <a:pt x="127158" y="0"/>
                  </a:moveTo>
                  <a:lnTo>
                    <a:pt x="690648" y="0"/>
                  </a:lnTo>
                  <a:cubicBezTo>
                    <a:pt x="760875" y="0"/>
                    <a:pt x="817806" y="56930"/>
                    <a:pt x="817806" y="127158"/>
                  </a:cubicBezTo>
                  <a:lnTo>
                    <a:pt x="817806" y="1460089"/>
                  </a:lnTo>
                  <a:cubicBezTo>
                    <a:pt x="817806" y="1530316"/>
                    <a:pt x="760875" y="1587247"/>
                    <a:pt x="690648" y="1587247"/>
                  </a:cubicBezTo>
                  <a:lnTo>
                    <a:pt x="127158" y="1587247"/>
                  </a:lnTo>
                  <a:cubicBezTo>
                    <a:pt x="56930" y="1587247"/>
                    <a:pt x="0" y="1530316"/>
                    <a:pt x="0" y="1460089"/>
                  </a:cubicBezTo>
                  <a:lnTo>
                    <a:pt x="0" y="127158"/>
                  </a:lnTo>
                  <a:cubicBezTo>
                    <a:pt x="0" y="56930"/>
                    <a:pt x="56930" y="0"/>
                    <a:pt x="127158" y="0"/>
                  </a:cubicBezTo>
                  <a:close/>
                </a:path>
              </a:pathLst>
            </a:custGeom>
            <a:solidFill>
              <a:srgbClr val="FFBD59"/>
            </a:solidFill>
          </p:spPr>
          <p:txBody>
            <a:bodyPr/>
            <a:lstStyle/>
            <a:p>
              <a:endParaRPr lang="en-US"/>
            </a:p>
          </p:txBody>
        </p:sp>
        <p:sp>
          <p:nvSpPr>
            <p:cNvPr id="5" name="TextBox 5"/>
            <p:cNvSpPr txBox="1"/>
            <p:nvPr/>
          </p:nvSpPr>
          <p:spPr>
            <a:xfrm>
              <a:off x="0" y="-19050"/>
              <a:ext cx="817806" cy="1606297"/>
            </a:xfrm>
            <a:prstGeom prst="rect">
              <a:avLst/>
            </a:prstGeom>
          </p:spPr>
          <p:txBody>
            <a:bodyPr lIns="50800" tIns="50800" rIns="50800" bIns="50800" rtlCol="0" anchor="ctr"/>
            <a:lstStyle/>
            <a:p>
              <a:pPr algn="ctr">
                <a:lnSpc>
                  <a:spcPts val="2160"/>
                </a:lnSpc>
              </a:pPr>
              <a:endParaRPr/>
            </a:p>
          </p:txBody>
        </p:sp>
      </p:grpSp>
      <p:sp>
        <p:nvSpPr>
          <p:cNvPr id="6" name="Freeform 6" descr="A transparent airplane with a jet engine  Description automatically generated with medium confidence"/>
          <p:cNvSpPr/>
          <p:nvPr/>
        </p:nvSpPr>
        <p:spPr>
          <a:xfrm>
            <a:off x="1028700" y="2966250"/>
            <a:ext cx="5911596" cy="6144768"/>
          </a:xfrm>
          <a:custGeom>
            <a:avLst/>
            <a:gdLst/>
            <a:ahLst/>
            <a:cxnLst/>
            <a:rect l="l" t="t" r="r" b="b"/>
            <a:pathLst>
              <a:path w="5911596" h="6144768">
                <a:moveTo>
                  <a:pt x="0" y="0"/>
                </a:moveTo>
                <a:lnTo>
                  <a:pt x="5911596" y="0"/>
                </a:lnTo>
                <a:lnTo>
                  <a:pt x="5911596" y="6144768"/>
                </a:lnTo>
                <a:lnTo>
                  <a:pt x="0" y="6144768"/>
                </a:lnTo>
                <a:lnTo>
                  <a:pt x="0" y="0"/>
                </a:lnTo>
                <a:close/>
              </a:path>
            </a:pathLst>
          </a:custGeom>
          <a:blipFill>
            <a:blip r:embed="rId3"/>
            <a:stretch>
              <a:fillRect r="-3941" b="2"/>
            </a:stretch>
          </a:blipFill>
        </p:spPr>
        <p:txBody>
          <a:bodyPr/>
          <a:lstStyle/>
          <a:p>
            <a:endParaRPr lang="en-US"/>
          </a:p>
        </p:txBody>
      </p:sp>
      <p:sp>
        <p:nvSpPr>
          <p:cNvPr id="7" name="Freeform 7"/>
          <p:cNvSpPr/>
          <p:nvPr/>
        </p:nvSpPr>
        <p:spPr>
          <a:xfrm>
            <a:off x="-257469" y="-143576"/>
            <a:ext cx="2197523" cy="2949696"/>
          </a:xfrm>
          <a:custGeom>
            <a:avLst/>
            <a:gdLst/>
            <a:ahLst/>
            <a:cxnLst/>
            <a:rect l="l" t="t" r="r" b="b"/>
            <a:pathLst>
              <a:path w="2197523" h="2949696">
                <a:moveTo>
                  <a:pt x="0" y="0"/>
                </a:moveTo>
                <a:lnTo>
                  <a:pt x="2197523" y="0"/>
                </a:lnTo>
                <a:lnTo>
                  <a:pt x="2197523" y="2949696"/>
                </a:lnTo>
                <a:lnTo>
                  <a:pt x="0" y="2949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7209609" y="2679394"/>
            <a:ext cx="9863250" cy="6343736"/>
            <a:chOff x="0" y="0"/>
            <a:chExt cx="2597728" cy="1670778"/>
          </a:xfrm>
        </p:grpSpPr>
        <p:sp>
          <p:nvSpPr>
            <p:cNvPr id="9" name="Freeform 9"/>
            <p:cNvSpPr/>
            <p:nvPr/>
          </p:nvSpPr>
          <p:spPr>
            <a:xfrm>
              <a:off x="0" y="0"/>
              <a:ext cx="2597728" cy="1670778"/>
            </a:xfrm>
            <a:custGeom>
              <a:avLst/>
              <a:gdLst/>
              <a:ahLst/>
              <a:cxnLst/>
              <a:rect l="l" t="t" r="r" b="b"/>
              <a:pathLst>
                <a:path w="2597728" h="1670778">
                  <a:moveTo>
                    <a:pt x="24333" y="0"/>
                  </a:moveTo>
                  <a:lnTo>
                    <a:pt x="2573396" y="0"/>
                  </a:lnTo>
                  <a:cubicBezTo>
                    <a:pt x="2579849" y="0"/>
                    <a:pt x="2586038" y="2564"/>
                    <a:pt x="2590601" y="7127"/>
                  </a:cubicBezTo>
                  <a:cubicBezTo>
                    <a:pt x="2595165" y="11690"/>
                    <a:pt x="2597728" y="17879"/>
                    <a:pt x="2597728" y="24333"/>
                  </a:cubicBezTo>
                  <a:lnTo>
                    <a:pt x="2597728" y="1646446"/>
                  </a:lnTo>
                  <a:cubicBezTo>
                    <a:pt x="2597728" y="1659884"/>
                    <a:pt x="2586834" y="1670778"/>
                    <a:pt x="2573396" y="1670778"/>
                  </a:cubicBezTo>
                  <a:lnTo>
                    <a:pt x="24333" y="1670778"/>
                  </a:lnTo>
                  <a:cubicBezTo>
                    <a:pt x="10894" y="1670778"/>
                    <a:pt x="0" y="1659884"/>
                    <a:pt x="0" y="1646446"/>
                  </a:cubicBezTo>
                  <a:lnTo>
                    <a:pt x="0" y="24333"/>
                  </a:lnTo>
                  <a:cubicBezTo>
                    <a:pt x="0" y="10894"/>
                    <a:pt x="10894" y="0"/>
                    <a:pt x="24333" y="0"/>
                  </a:cubicBezTo>
                  <a:close/>
                </a:path>
              </a:pathLst>
            </a:custGeom>
            <a:solidFill>
              <a:srgbClr val="F8FCFF"/>
            </a:solidFill>
            <a:ln w="19050" cap="rnd">
              <a:solidFill>
                <a:srgbClr val="83CBEB"/>
              </a:solidFill>
              <a:prstDash val="lgDash"/>
              <a:round/>
            </a:ln>
          </p:spPr>
          <p:txBody>
            <a:bodyPr/>
            <a:lstStyle/>
            <a:p>
              <a:endParaRPr lang="en-US"/>
            </a:p>
          </p:txBody>
        </p:sp>
        <p:sp>
          <p:nvSpPr>
            <p:cNvPr id="10" name="TextBox 10"/>
            <p:cNvSpPr txBox="1"/>
            <p:nvPr/>
          </p:nvSpPr>
          <p:spPr>
            <a:xfrm>
              <a:off x="0" y="-19050"/>
              <a:ext cx="2597728" cy="1689828"/>
            </a:xfrm>
            <a:prstGeom prst="rect">
              <a:avLst/>
            </a:prstGeom>
          </p:spPr>
          <p:txBody>
            <a:bodyPr lIns="50800" tIns="50800" rIns="50800" bIns="50800" rtlCol="0" anchor="ctr"/>
            <a:lstStyle/>
            <a:p>
              <a:pPr algn="ctr">
                <a:lnSpc>
                  <a:spcPts val="2160"/>
                </a:lnSpc>
              </a:pPr>
              <a:endParaRPr/>
            </a:p>
          </p:txBody>
        </p:sp>
      </p:grpSp>
      <p:sp>
        <p:nvSpPr>
          <p:cNvPr id="11" name="TextBox 11"/>
          <p:cNvSpPr txBox="1"/>
          <p:nvPr/>
        </p:nvSpPr>
        <p:spPr>
          <a:xfrm>
            <a:off x="7391881" y="2720395"/>
            <a:ext cx="9680978" cy="6156960"/>
          </a:xfrm>
          <a:prstGeom prst="rect">
            <a:avLst/>
          </a:prstGeom>
        </p:spPr>
        <p:txBody>
          <a:bodyPr lIns="0" tIns="0" rIns="0" bIns="0" rtlCol="0" anchor="t">
            <a:spAutoFit/>
          </a:bodyPr>
          <a:lstStyle/>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 الذكاء الاصطناعي والتعلم الآلي سيكونان محور الابتكار المستقبلي.</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التحديات العالمية: الابتكارات ستسعى لحل مشكلات مثل التغير المناخي والفقر.</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الطاقة والزراعة: التركيز على الطاقة المتجددة والزراعة المستدامة.</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التكنولوجيا الحيوية: ستدفع الابتكارات في الطب والزراعة والطاقة.</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التكنولوجيا النانوية: ستحدث ثورة في الطاقة والطب والتصنيع.</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الابتكار المستدام: تحسين كفاءة الطاقة وتقليل النفايات.</a:t>
            </a:r>
          </a:p>
          <a:p>
            <a:pPr marL="572136" lvl="1" indent="-286068" algn="r" rtl="1">
              <a:lnSpc>
                <a:spcPts val="3975"/>
              </a:lnSpc>
              <a:buFont typeface="Arial"/>
              <a:buChar char="•"/>
            </a:pPr>
            <a:r>
              <a:rPr lang="ar-EG" sz="2650" u="none" strike="noStrike">
                <a:solidFill>
                  <a:srgbClr val="000000"/>
                </a:solidFill>
                <a:latin typeface="Almarai Bold"/>
                <a:ea typeface="Almarai Bold"/>
                <a:cs typeface="Almarai Bold"/>
                <a:sym typeface="Almarai Bold"/>
                <a:rtl/>
              </a:rPr>
              <a:t>التكيف والنجاح: القدرة على الابتكار ستكون حاسمة في المستقبل المتسارع.</a:t>
            </a:r>
          </a:p>
        </p:txBody>
      </p:sp>
      <p:sp>
        <p:nvSpPr>
          <p:cNvPr id="12" name="TextBox 12"/>
          <p:cNvSpPr txBox="1"/>
          <p:nvPr/>
        </p:nvSpPr>
        <p:spPr>
          <a:xfrm>
            <a:off x="6149340" y="9665494"/>
            <a:ext cx="5989320" cy="276225"/>
          </a:xfrm>
          <a:prstGeom prst="rect">
            <a:avLst/>
          </a:prstGeom>
        </p:spPr>
        <p:txBody>
          <a:bodyPr lIns="0" tIns="0" rIns="0" bIns="0" rtlCol="0" anchor="t">
            <a:spAutoFit/>
          </a:bodyPr>
          <a:lstStyle/>
          <a:p>
            <a:pPr algn="ctr">
              <a:lnSpc>
                <a:spcPts val="2160"/>
              </a:lnSpc>
            </a:pPr>
            <a:r>
              <a:rPr lang="en-US" sz="1800" spc="-8">
                <a:solidFill>
                  <a:srgbClr val="898989"/>
                </a:solidFill>
                <a:latin typeface="Almarai"/>
                <a:ea typeface="Almarai"/>
                <a:cs typeface="Almarai"/>
                <a:sym typeface="Almarai"/>
              </a:rPr>
              <a:t>edarah.net  </a:t>
            </a:r>
            <a:r>
              <a:rPr lang="ar-EG" sz="1800" spc="-8">
                <a:solidFill>
                  <a:srgbClr val="898989"/>
                </a:solidFill>
                <a:latin typeface="Almarai"/>
                <a:ea typeface="Almarai"/>
                <a:cs typeface="Almarai"/>
                <a:sym typeface="Almarai"/>
                <a:rtl/>
              </a:rPr>
              <a:t>الابتكار - الشميمري</a:t>
            </a:r>
            <a:r>
              <a:rPr lang="en-US" sz="1800" spc="-8">
                <a:solidFill>
                  <a:srgbClr val="898989"/>
                </a:solidFill>
                <a:latin typeface="Almarai"/>
                <a:ea typeface="Almarai"/>
                <a:cs typeface="Almarai"/>
                <a:sym typeface="Almarai"/>
              </a:rPr>
              <a:t> </a:t>
            </a:r>
          </a:p>
        </p:txBody>
      </p:sp>
      <p:sp>
        <p:nvSpPr>
          <p:cNvPr id="13" name="TextBox 13"/>
          <p:cNvSpPr txBox="1"/>
          <p:nvPr/>
        </p:nvSpPr>
        <p:spPr>
          <a:xfrm>
            <a:off x="13007340" y="9665494"/>
            <a:ext cx="3931920" cy="276225"/>
          </a:xfrm>
          <a:prstGeom prst="rect">
            <a:avLst/>
          </a:prstGeom>
        </p:spPr>
        <p:txBody>
          <a:bodyPr lIns="0" tIns="0" rIns="0" bIns="0" rtlCol="0" anchor="t">
            <a:spAutoFit/>
          </a:bodyPr>
          <a:lstStyle/>
          <a:p>
            <a:pPr algn="r">
              <a:lnSpc>
                <a:spcPts val="2160"/>
              </a:lnSpc>
            </a:pPr>
            <a:r>
              <a:rPr lang="en-US" sz="1800" spc="-8">
                <a:solidFill>
                  <a:srgbClr val="898989"/>
                </a:solidFill>
                <a:latin typeface="Almarai"/>
                <a:ea typeface="Almarai"/>
                <a:cs typeface="Almarai"/>
                <a:sym typeface="Almarai"/>
              </a:rPr>
              <a:t>5</a:t>
            </a:r>
          </a:p>
        </p:txBody>
      </p:sp>
      <p:sp>
        <p:nvSpPr>
          <p:cNvPr id="14" name="Freeform 14"/>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0251762" y="838363"/>
            <a:ext cx="6687498" cy="933450"/>
          </a:xfrm>
          <a:prstGeom prst="rect">
            <a:avLst/>
          </a:prstGeom>
        </p:spPr>
        <p:txBody>
          <a:bodyPr lIns="0" tIns="0" rIns="0" bIns="0" rtlCol="0" anchor="t">
            <a:spAutoFit/>
          </a:bodyPr>
          <a:lstStyle/>
          <a:p>
            <a:pPr marL="0" lvl="0" indent="0" algn="ctr" rtl="1">
              <a:lnSpc>
                <a:spcPts val="7200"/>
              </a:lnSpc>
              <a:spcBef>
                <a:spcPct val="0"/>
              </a:spcBef>
            </a:pPr>
            <a:r>
              <a:rPr lang="ar-EG" sz="6000">
                <a:solidFill>
                  <a:srgbClr val="156082"/>
                </a:solidFill>
                <a:latin typeface="Almarai Bold"/>
                <a:ea typeface="Almarai Bold"/>
                <a:cs typeface="Almarai Bold"/>
                <a:sym typeface="Almarai Bold"/>
                <a:rtl/>
              </a:rPr>
              <a:t>مستقبل الابتكار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9E8F6">
                <a:alpha val="100000"/>
              </a:srgbClr>
            </a:gs>
            <a:gs pos="100000">
              <a:srgbClr val="E8E5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6149340" y="9665494"/>
            <a:ext cx="5989320" cy="276225"/>
          </a:xfrm>
          <a:prstGeom prst="rect">
            <a:avLst/>
          </a:prstGeom>
        </p:spPr>
        <p:txBody>
          <a:bodyPr lIns="0" tIns="0" rIns="0" bIns="0" rtlCol="0" anchor="t">
            <a:spAutoFit/>
          </a:bodyPr>
          <a:lstStyle/>
          <a:p>
            <a:pPr algn="ctr">
              <a:lnSpc>
                <a:spcPts val="2160"/>
              </a:lnSpc>
            </a:pPr>
            <a:r>
              <a:rPr lang="en-US" sz="1800">
                <a:solidFill>
                  <a:srgbClr val="898989"/>
                </a:solidFill>
                <a:latin typeface="Almarai"/>
                <a:ea typeface="Almarai"/>
                <a:cs typeface="Almarai"/>
                <a:sym typeface="Almarai"/>
              </a:rPr>
              <a:t>edarah.net  </a:t>
            </a:r>
            <a:r>
              <a:rPr lang="ar-EG" sz="1800">
                <a:solidFill>
                  <a:srgbClr val="898989"/>
                </a:solidFill>
                <a:latin typeface="Almarai"/>
                <a:ea typeface="Almarai"/>
                <a:cs typeface="Almarai"/>
                <a:sym typeface="Almarai"/>
                <a:rtl/>
              </a:rPr>
              <a:t>الابتكار - الشميمري</a:t>
            </a:r>
            <a:r>
              <a:rPr lang="en-US" sz="1800">
                <a:solidFill>
                  <a:srgbClr val="898989"/>
                </a:solidFill>
                <a:latin typeface="Almarai"/>
                <a:ea typeface="Almarai"/>
                <a:cs typeface="Almarai"/>
                <a:sym typeface="Almarai"/>
              </a:rPr>
              <a:t> </a:t>
            </a:r>
          </a:p>
        </p:txBody>
      </p:sp>
      <p:sp>
        <p:nvSpPr>
          <p:cNvPr id="3" name="TextBox 3"/>
          <p:cNvSpPr txBox="1"/>
          <p:nvPr/>
        </p:nvSpPr>
        <p:spPr>
          <a:xfrm>
            <a:off x="13007340" y="9665494"/>
            <a:ext cx="3931920" cy="276225"/>
          </a:xfrm>
          <a:prstGeom prst="rect">
            <a:avLst/>
          </a:prstGeom>
        </p:spPr>
        <p:txBody>
          <a:bodyPr lIns="0" tIns="0" rIns="0" bIns="0" rtlCol="0" anchor="t">
            <a:spAutoFit/>
          </a:bodyPr>
          <a:lstStyle/>
          <a:p>
            <a:pPr algn="r">
              <a:lnSpc>
                <a:spcPts val="2160"/>
              </a:lnSpc>
            </a:pPr>
            <a:r>
              <a:rPr lang="en-US" sz="1800">
                <a:solidFill>
                  <a:srgbClr val="898989"/>
                </a:solidFill>
                <a:latin typeface="Almarai"/>
                <a:ea typeface="Almarai"/>
                <a:cs typeface="Almarai"/>
                <a:sym typeface="Almarai"/>
              </a:rPr>
              <a:t>6</a:t>
            </a:r>
          </a:p>
        </p:txBody>
      </p:sp>
      <p:grpSp>
        <p:nvGrpSpPr>
          <p:cNvPr id="4" name="Group 4"/>
          <p:cNvGrpSpPr/>
          <p:nvPr/>
        </p:nvGrpSpPr>
        <p:grpSpPr>
          <a:xfrm>
            <a:off x="1047750" y="3850877"/>
            <a:ext cx="16287750" cy="726014"/>
            <a:chOff x="0" y="0"/>
            <a:chExt cx="4289778" cy="191213"/>
          </a:xfrm>
        </p:grpSpPr>
        <p:sp>
          <p:nvSpPr>
            <p:cNvPr id="5" name="Freeform 5"/>
            <p:cNvSpPr/>
            <p:nvPr/>
          </p:nvSpPr>
          <p:spPr>
            <a:xfrm>
              <a:off x="0" y="0"/>
              <a:ext cx="4289778" cy="191213"/>
            </a:xfrm>
            <a:custGeom>
              <a:avLst/>
              <a:gdLst/>
              <a:ahLst/>
              <a:cxnLst/>
              <a:rect l="l" t="t" r="r" b="b"/>
              <a:pathLst>
                <a:path w="4289778" h="191213">
                  <a:moveTo>
                    <a:pt x="7605" y="0"/>
                  </a:moveTo>
                  <a:lnTo>
                    <a:pt x="4282173" y="0"/>
                  </a:lnTo>
                  <a:cubicBezTo>
                    <a:pt x="4284190" y="0"/>
                    <a:pt x="4286124" y="801"/>
                    <a:pt x="4287550" y="2227"/>
                  </a:cubicBezTo>
                  <a:cubicBezTo>
                    <a:pt x="4288977" y="3654"/>
                    <a:pt x="4289778" y="5588"/>
                    <a:pt x="4289778" y="7605"/>
                  </a:cubicBezTo>
                  <a:lnTo>
                    <a:pt x="4289778" y="183608"/>
                  </a:lnTo>
                  <a:cubicBezTo>
                    <a:pt x="4289778" y="187808"/>
                    <a:pt x="4286373" y="191213"/>
                    <a:pt x="4282173" y="191213"/>
                  </a:cubicBezTo>
                  <a:lnTo>
                    <a:pt x="7605" y="191213"/>
                  </a:lnTo>
                  <a:cubicBezTo>
                    <a:pt x="3405" y="191213"/>
                    <a:pt x="0" y="187808"/>
                    <a:pt x="0" y="183608"/>
                  </a:cubicBezTo>
                  <a:lnTo>
                    <a:pt x="0" y="7605"/>
                  </a:lnTo>
                  <a:cubicBezTo>
                    <a:pt x="0" y="3405"/>
                    <a:pt x="3405" y="0"/>
                    <a:pt x="7605" y="0"/>
                  </a:cubicBezTo>
                  <a:close/>
                </a:path>
              </a:pathLst>
            </a:custGeom>
            <a:solidFill>
              <a:srgbClr val="FFDE59"/>
            </a:solidFill>
          </p:spPr>
          <p:txBody>
            <a:bodyPr/>
            <a:lstStyle/>
            <a:p>
              <a:endParaRPr lang="en-US"/>
            </a:p>
          </p:txBody>
        </p:sp>
        <p:sp>
          <p:nvSpPr>
            <p:cNvPr id="6" name="TextBox 6"/>
            <p:cNvSpPr txBox="1"/>
            <p:nvPr/>
          </p:nvSpPr>
          <p:spPr>
            <a:xfrm>
              <a:off x="0" y="-19050"/>
              <a:ext cx="4289778" cy="210263"/>
            </a:xfrm>
            <a:prstGeom prst="rect">
              <a:avLst/>
            </a:prstGeom>
          </p:spPr>
          <p:txBody>
            <a:bodyPr lIns="50800" tIns="50800" rIns="50800" bIns="50800" rtlCol="0" anchor="ctr"/>
            <a:lstStyle/>
            <a:p>
              <a:pPr algn="ctr">
                <a:lnSpc>
                  <a:spcPts val="2160"/>
                </a:lnSpc>
              </a:pPr>
              <a:endParaRPr/>
            </a:p>
          </p:txBody>
        </p:sp>
      </p:grpSp>
      <p:grpSp>
        <p:nvGrpSpPr>
          <p:cNvPr id="7" name="Group 7"/>
          <p:cNvGrpSpPr/>
          <p:nvPr/>
        </p:nvGrpSpPr>
        <p:grpSpPr>
          <a:xfrm>
            <a:off x="1028700" y="3419974"/>
            <a:ext cx="16306800" cy="373753"/>
            <a:chOff x="0" y="0"/>
            <a:chExt cx="4294795" cy="98437"/>
          </a:xfrm>
        </p:grpSpPr>
        <p:sp>
          <p:nvSpPr>
            <p:cNvPr id="8" name="Freeform 8"/>
            <p:cNvSpPr/>
            <p:nvPr/>
          </p:nvSpPr>
          <p:spPr>
            <a:xfrm>
              <a:off x="0" y="0"/>
              <a:ext cx="4294795" cy="98437"/>
            </a:xfrm>
            <a:custGeom>
              <a:avLst/>
              <a:gdLst/>
              <a:ahLst/>
              <a:cxnLst/>
              <a:rect l="l" t="t" r="r" b="b"/>
              <a:pathLst>
                <a:path w="4294795" h="98437">
                  <a:moveTo>
                    <a:pt x="24213" y="0"/>
                  </a:moveTo>
                  <a:lnTo>
                    <a:pt x="4270582" y="0"/>
                  </a:lnTo>
                  <a:cubicBezTo>
                    <a:pt x="4283955" y="0"/>
                    <a:pt x="4294795" y="10841"/>
                    <a:pt x="4294795" y="24213"/>
                  </a:cubicBezTo>
                  <a:lnTo>
                    <a:pt x="4294795" y="74224"/>
                  </a:lnTo>
                  <a:cubicBezTo>
                    <a:pt x="4294795" y="87596"/>
                    <a:pt x="4283955" y="98437"/>
                    <a:pt x="4270582" y="98437"/>
                  </a:cubicBezTo>
                  <a:lnTo>
                    <a:pt x="24213" y="98437"/>
                  </a:lnTo>
                  <a:cubicBezTo>
                    <a:pt x="10841" y="98437"/>
                    <a:pt x="0" y="87596"/>
                    <a:pt x="0" y="74224"/>
                  </a:cubicBezTo>
                  <a:lnTo>
                    <a:pt x="0" y="24213"/>
                  </a:lnTo>
                  <a:cubicBezTo>
                    <a:pt x="0" y="10841"/>
                    <a:pt x="10841" y="0"/>
                    <a:pt x="24213" y="0"/>
                  </a:cubicBezTo>
                  <a:close/>
                </a:path>
              </a:pathLst>
            </a:custGeom>
            <a:solidFill>
              <a:srgbClr val="FFDE59"/>
            </a:solidFill>
          </p:spPr>
          <p:txBody>
            <a:bodyPr/>
            <a:lstStyle/>
            <a:p>
              <a:endParaRPr lang="en-US"/>
            </a:p>
          </p:txBody>
        </p:sp>
        <p:sp>
          <p:nvSpPr>
            <p:cNvPr id="9" name="TextBox 9"/>
            <p:cNvSpPr txBox="1"/>
            <p:nvPr/>
          </p:nvSpPr>
          <p:spPr>
            <a:xfrm>
              <a:off x="0" y="-19050"/>
              <a:ext cx="4294795" cy="117487"/>
            </a:xfrm>
            <a:prstGeom prst="rect">
              <a:avLst/>
            </a:prstGeom>
          </p:spPr>
          <p:txBody>
            <a:bodyPr lIns="50800" tIns="50800" rIns="50800" bIns="50800" rtlCol="0" anchor="ctr"/>
            <a:lstStyle/>
            <a:p>
              <a:pPr algn="ctr">
                <a:lnSpc>
                  <a:spcPts val="2160"/>
                </a:lnSpc>
              </a:pPr>
              <a:endParaRPr/>
            </a:p>
          </p:txBody>
        </p:sp>
      </p:grpSp>
      <p:grpSp>
        <p:nvGrpSpPr>
          <p:cNvPr id="10" name="Group 10"/>
          <p:cNvGrpSpPr/>
          <p:nvPr/>
        </p:nvGrpSpPr>
        <p:grpSpPr>
          <a:xfrm>
            <a:off x="1028700" y="3034146"/>
            <a:ext cx="16306800" cy="328678"/>
            <a:chOff x="0" y="0"/>
            <a:chExt cx="4294795" cy="86565"/>
          </a:xfrm>
        </p:grpSpPr>
        <p:sp>
          <p:nvSpPr>
            <p:cNvPr id="11" name="Freeform 11"/>
            <p:cNvSpPr/>
            <p:nvPr/>
          </p:nvSpPr>
          <p:spPr>
            <a:xfrm>
              <a:off x="0" y="0"/>
              <a:ext cx="4294795" cy="86565"/>
            </a:xfrm>
            <a:custGeom>
              <a:avLst/>
              <a:gdLst/>
              <a:ahLst/>
              <a:cxnLst/>
              <a:rect l="l" t="t" r="r" b="b"/>
              <a:pathLst>
                <a:path w="4294795" h="86565">
                  <a:moveTo>
                    <a:pt x="24213" y="0"/>
                  </a:moveTo>
                  <a:lnTo>
                    <a:pt x="4270582" y="0"/>
                  </a:lnTo>
                  <a:cubicBezTo>
                    <a:pt x="4283955" y="0"/>
                    <a:pt x="4294795" y="10841"/>
                    <a:pt x="4294795" y="24213"/>
                  </a:cubicBezTo>
                  <a:lnTo>
                    <a:pt x="4294795" y="62352"/>
                  </a:lnTo>
                  <a:cubicBezTo>
                    <a:pt x="4294795" y="75725"/>
                    <a:pt x="4283955" y="86565"/>
                    <a:pt x="4270582" y="86565"/>
                  </a:cubicBezTo>
                  <a:lnTo>
                    <a:pt x="24213" y="86565"/>
                  </a:lnTo>
                  <a:cubicBezTo>
                    <a:pt x="10841" y="86565"/>
                    <a:pt x="0" y="75725"/>
                    <a:pt x="0" y="62352"/>
                  </a:cubicBezTo>
                  <a:lnTo>
                    <a:pt x="0" y="24213"/>
                  </a:lnTo>
                  <a:cubicBezTo>
                    <a:pt x="0" y="10841"/>
                    <a:pt x="10841" y="0"/>
                    <a:pt x="24213" y="0"/>
                  </a:cubicBezTo>
                  <a:close/>
                </a:path>
              </a:pathLst>
            </a:custGeom>
            <a:solidFill>
              <a:srgbClr val="FFDE59"/>
            </a:solidFill>
          </p:spPr>
          <p:txBody>
            <a:bodyPr/>
            <a:lstStyle/>
            <a:p>
              <a:endParaRPr lang="en-US"/>
            </a:p>
          </p:txBody>
        </p:sp>
        <p:sp>
          <p:nvSpPr>
            <p:cNvPr id="12" name="TextBox 12"/>
            <p:cNvSpPr txBox="1"/>
            <p:nvPr/>
          </p:nvSpPr>
          <p:spPr>
            <a:xfrm>
              <a:off x="0" y="-19050"/>
              <a:ext cx="4294795" cy="105615"/>
            </a:xfrm>
            <a:prstGeom prst="rect">
              <a:avLst/>
            </a:prstGeom>
          </p:spPr>
          <p:txBody>
            <a:bodyPr lIns="50800" tIns="50800" rIns="50800" bIns="50800" rtlCol="0" anchor="ctr"/>
            <a:lstStyle/>
            <a:p>
              <a:pPr algn="ctr">
                <a:lnSpc>
                  <a:spcPts val="2160"/>
                </a:lnSpc>
              </a:pPr>
              <a:endParaRPr/>
            </a:p>
          </p:txBody>
        </p:sp>
      </p:grpSp>
      <p:grpSp>
        <p:nvGrpSpPr>
          <p:cNvPr id="13" name="Group 13"/>
          <p:cNvGrpSpPr/>
          <p:nvPr/>
        </p:nvGrpSpPr>
        <p:grpSpPr>
          <a:xfrm>
            <a:off x="1028700" y="2666858"/>
            <a:ext cx="16306800" cy="310138"/>
            <a:chOff x="0" y="0"/>
            <a:chExt cx="4294795" cy="81682"/>
          </a:xfrm>
        </p:grpSpPr>
        <p:sp>
          <p:nvSpPr>
            <p:cNvPr id="14" name="Freeform 14"/>
            <p:cNvSpPr/>
            <p:nvPr/>
          </p:nvSpPr>
          <p:spPr>
            <a:xfrm>
              <a:off x="0" y="0"/>
              <a:ext cx="4294795" cy="81682"/>
            </a:xfrm>
            <a:custGeom>
              <a:avLst/>
              <a:gdLst/>
              <a:ahLst/>
              <a:cxnLst/>
              <a:rect l="l" t="t" r="r" b="b"/>
              <a:pathLst>
                <a:path w="4294795" h="81682">
                  <a:moveTo>
                    <a:pt x="24213" y="0"/>
                  </a:moveTo>
                  <a:lnTo>
                    <a:pt x="4270582" y="0"/>
                  </a:lnTo>
                  <a:cubicBezTo>
                    <a:pt x="4283955" y="0"/>
                    <a:pt x="4294795" y="10841"/>
                    <a:pt x="4294795" y="24213"/>
                  </a:cubicBezTo>
                  <a:lnTo>
                    <a:pt x="4294795" y="57469"/>
                  </a:lnTo>
                  <a:cubicBezTo>
                    <a:pt x="4294795" y="70842"/>
                    <a:pt x="4283955" y="81682"/>
                    <a:pt x="4270582" y="81682"/>
                  </a:cubicBezTo>
                  <a:lnTo>
                    <a:pt x="24213" y="81682"/>
                  </a:lnTo>
                  <a:cubicBezTo>
                    <a:pt x="10841" y="81682"/>
                    <a:pt x="0" y="70842"/>
                    <a:pt x="0" y="57469"/>
                  </a:cubicBezTo>
                  <a:lnTo>
                    <a:pt x="0" y="24213"/>
                  </a:lnTo>
                  <a:cubicBezTo>
                    <a:pt x="0" y="10841"/>
                    <a:pt x="10841" y="0"/>
                    <a:pt x="24213" y="0"/>
                  </a:cubicBezTo>
                  <a:close/>
                </a:path>
              </a:pathLst>
            </a:custGeom>
            <a:solidFill>
              <a:srgbClr val="FFDE59"/>
            </a:solidFill>
          </p:spPr>
          <p:txBody>
            <a:bodyPr/>
            <a:lstStyle/>
            <a:p>
              <a:endParaRPr lang="en-US"/>
            </a:p>
          </p:txBody>
        </p:sp>
        <p:sp>
          <p:nvSpPr>
            <p:cNvPr id="15" name="TextBox 15"/>
            <p:cNvSpPr txBox="1"/>
            <p:nvPr/>
          </p:nvSpPr>
          <p:spPr>
            <a:xfrm>
              <a:off x="0" y="-19050"/>
              <a:ext cx="4294795" cy="100732"/>
            </a:xfrm>
            <a:prstGeom prst="rect">
              <a:avLst/>
            </a:prstGeom>
          </p:spPr>
          <p:txBody>
            <a:bodyPr lIns="50800" tIns="50800" rIns="50800" bIns="50800" rtlCol="0" anchor="ctr"/>
            <a:lstStyle/>
            <a:p>
              <a:pPr algn="ctr">
                <a:lnSpc>
                  <a:spcPts val="2160"/>
                </a:lnSpc>
              </a:pPr>
              <a:endParaRPr/>
            </a:p>
          </p:txBody>
        </p:sp>
      </p:grpSp>
      <p:grpSp>
        <p:nvGrpSpPr>
          <p:cNvPr id="16" name="Group 16"/>
          <p:cNvGrpSpPr/>
          <p:nvPr/>
        </p:nvGrpSpPr>
        <p:grpSpPr>
          <a:xfrm>
            <a:off x="1028700" y="4634041"/>
            <a:ext cx="16306800" cy="373753"/>
            <a:chOff x="0" y="0"/>
            <a:chExt cx="4294795" cy="98437"/>
          </a:xfrm>
        </p:grpSpPr>
        <p:sp>
          <p:nvSpPr>
            <p:cNvPr id="17" name="Freeform 17"/>
            <p:cNvSpPr/>
            <p:nvPr/>
          </p:nvSpPr>
          <p:spPr>
            <a:xfrm>
              <a:off x="0" y="0"/>
              <a:ext cx="4294795" cy="98437"/>
            </a:xfrm>
            <a:custGeom>
              <a:avLst/>
              <a:gdLst/>
              <a:ahLst/>
              <a:cxnLst/>
              <a:rect l="l" t="t" r="r" b="b"/>
              <a:pathLst>
                <a:path w="4294795" h="98437">
                  <a:moveTo>
                    <a:pt x="24213" y="0"/>
                  </a:moveTo>
                  <a:lnTo>
                    <a:pt x="4270582" y="0"/>
                  </a:lnTo>
                  <a:cubicBezTo>
                    <a:pt x="4283955" y="0"/>
                    <a:pt x="4294795" y="10841"/>
                    <a:pt x="4294795" y="24213"/>
                  </a:cubicBezTo>
                  <a:lnTo>
                    <a:pt x="4294795" y="74224"/>
                  </a:lnTo>
                  <a:cubicBezTo>
                    <a:pt x="4294795" y="87596"/>
                    <a:pt x="4283955" y="98437"/>
                    <a:pt x="4270582" y="98437"/>
                  </a:cubicBezTo>
                  <a:lnTo>
                    <a:pt x="24213" y="98437"/>
                  </a:lnTo>
                  <a:cubicBezTo>
                    <a:pt x="10841" y="98437"/>
                    <a:pt x="0" y="87596"/>
                    <a:pt x="0" y="74224"/>
                  </a:cubicBezTo>
                  <a:lnTo>
                    <a:pt x="0" y="24213"/>
                  </a:lnTo>
                  <a:cubicBezTo>
                    <a:pt x="0" y="10841"/>
                    <a:pt x="10841" y="0"/>
                    <a:pt x="24213" y="0"/>
                  </a:cubicBezTo>
                  <a:close/>
                </a:path>
              </a:pathLst>
            </a:custGeom>
            <a:solidFill>
              <a:srgbClr val="FFDE59"/>
            </a:solidFill>
          </p:spPr>
          <p:txBody>
            <a:bodyPr/>
            <a:lstStyle/>
            <a:p>
              <a:endParaRPr lang="en-US"/>
            </a:p>
          </p:txBody>
        </p:sp>
        <p:sp>
          <p:nvSpPr>
            <p:cNvPr id="18" name="TextBox 18"/>
            <p:cNvSpPr txBox="1"/>
            <p:nvPr/>
          </p:nvSpPr>
          <p:spPr>
            <a:xfrm>
              <a:off x="0" y="-19050"/>
              <a:ext cx="4294795" cy="117487"/>
            </a:xfrm>
            <a:prstGeom prst="rect">
              <a:avLst/>
            </a:prstGeom>
          </p:spPr>
          <p:txBody>
            <a:bodyPr lIns="50800" tIns="50800" rIns="50800" bIns="50800" rtlCol="0" anchor="ctr"/>
            <a:lstStyle/>
            <a:p>
              <a:pPr algn="ctr">
                <a:lnSpc>
                  <a:spcPts val="2160"/>
                </a:lnSpc>
              </a:pPr>
              <a:endParaRPr/>
            </a:p>
          </p:txBody>
        </p:sp>
      </p:grpSp>
      <p:grpSp>
        <p:nvGrpSpPr>
          <p:cNvPr id="19" name="Group 19"/>
          <p:cNvGrpSpPr/>
          <p:nvPr/>
        </p:nvGrpSpPr>
        <p:grpSpPr>
          <a:xfrm>
            <a:off x="1028700" y="5064944"/>
            <a:ext cx="16306800" cy="373753"/>
            <a:chOff x="0" y="0"/>
            <a:chExt cx="4294795" cy="98437"/>
          </a:xfrm>
        </p:grpSpPr>
        <p:sp>
          <p:nvSpPr>
            <p:cNvPr id="20" name="Freeform 20"/>
            <p:cNvSpPr/>
            <p:nvPr/>
          </p:nvSpPr>
          <p:spPr>
            <a:xfrm>
              <a:off x="0" y="0"/>
              <a:ext cx="4294795" cy="98437"/>
            </a:xfrm>
            <a:custGeom>
              <a:avLst/>
              <a:gdLst/>
              <a:ahLst/>
              <a:cxnLst/>
              <a:rect l="l" t="t" r="r" b="b"/>
              <a:pathLst>
                <a:path w="4294795" h="98437">
                  <a:moveTo>
                    <a:pt x="24213" y="0"/>
                  </a:moveTo>
                  <a:lnTo>
                    <a:pt x="4270582" y="0"/>
                  </a:lnTo>
                  <a:cubicBezTo>
                    <a:pt x="4283955" y="0"/>
                    <a:pt x="4294795" y="10841"/>
                    <a:pt x="4294795" y="24213"/>
                  </a:cubicBezTo>
                  <a:lnTo>
                    <a:pt x="4294795" y="74224"/>
                  </a:lnTo>
                  <a:cubicBezTo>
                    <a:pt x="4294795" y="87596"/>
                    <a:pt x="4283955" y="98437"/>
                    <a:pt x="4270582" y="98437"/>
                  </a:cubicBezTo>
                  <a:lnTo>
                    <a:pt x="24213" y="98437"/>
                  </a:lnTo>
                  <a:cubicBezTo>
                    <a:pt x="10841" y="98437"/>
                    <a:pt x="0" y="87596"/>
                    <a:pt x="0" y="74224"/>
                  </a:cubicBezTo>
                  <a:lnTo>
                    <a:pt x="0" y="24213"/>
                  </a:lnTo>
                  <a:cubicBezTo>
                    <a:pt x="0" y="10841"/>
                    <a:pt x="10841" y="0"/>
                    <a:pt x="24213" y="0"/>
                  </a:cubicBezTo>
                  <a:close/>
                </a:path>
              </a:pathLst>
            </a:custGeom>
            <a:solidFill>
              <a:srgbClr val="FFDE59"/>
            </a:solidFill>
          </p:spPr>
          <p:txBody>
            <a:bodyPr/>
            <a:lstStyle/>
            <a:p>
              <a:endParaRPr lang="en-US"/>
            </a:p>
          </p:txBody>
        </p:sp>
        <p:sp>
          <p:nvSpPr>
            <p:cNvPr id="21" name="TextBox 21"/>
            <p:cNvSpPr txBox="1"/>
            <p:nvPr/>
          </p:nvSpPr>
          <p:spPr>
            <a:xfrm>
              <a:off x="0" y="-19050"/>
              <a:ext cx="4294795" cy="117487"/>
            </a:xfrm>
            <a:prstGeom prst="rect">
              <a:avLst/>
            </a:prstGeom>
          </p:spPr>
          <p:txBody>
            <a:bodyPr lIns="50800" tIns="50800" rIns="50800" bIns="50800" rtlCol="0" anchor="ctr"/>
            <a:lstStyle/>
            <a:p>
              <a:pPr algn="ctr">
                <a:lnSpc>
                  <a:spcPts val="2160"/>
                </a:lnSpc>
              </a:pPr>
              <a:endParaRPr/>
            </a:p>
          </p:txBody>
        </p:sp>
      </p:grpSp>
      <p:grpSp>
        <p:nvGrpSpPr>
          <p:cNvPr id="22" name="Group 22"/>
          <p:cNvGrpSpPr/>
          <p:nvPr/>
        </p:nvGrpSpPr>
        <p:grpSpPr>
          <a:xfrm>
            <a:off x="1028700" y="5495847"/>
            <a:ext cx="16306800" cy="373753"/>
            <a:chOff x="0" y="0"/>
            <a:chExt cx="4294795" cy="98437"/>
          </a:xfrm>
        </p:grpSpPr>
        <p:sp>
          <p:nvSpPr>
            <p:cNvPr id="23" name="Freeform 23"/>
            <p:cNvSpPr/>
            <p:nvPr/>
          </p:nvSpPr>
          <p:spPr>
            <a:xfrm>
              <a:off x="0" y="0"/>
              <a:ext cx="4294795" cy="98437"/>
            </a:xfrm>
            <a:custGeom>
              <a:avLst/>
              <a:gdLst/>
              <a:ahLst/>
              <a:cxnLst/>
              <a:rect l="l" t="t" r="r" b="b"/>
              <a:pathLst>
                <a:path w="4294795" h="98437">
                  <a:moveTo>
                    <a:pt x="10445" y="0"/>
                  </a:moveTo>
                  <a:lnTo>
                    <a:pt x="4284351" y="0"/>
                  </a:lnTo>
                  <a:cubicBezTo>
                    <a:pt x="4290119" y="0"/>
                    <a:pt x="4294795" y="4676"/>
                    <a:pt x="4294795" y="10445"/>
                  </a:cubicBezTo>
                  <a:lnTo>
                    <a:pt x="4294795" y="87992"/>
                  </a:lnTo>
                  <a:cubicBezTo>
                    <a:pt x="4294795" y="93761"/>
                    <a:pt x="4290119" y="98437"/>
                    <a:pt x="4284351" y="98437"/>
                  </a:cubicBezTo>
                  <a:lnTo>
                    <a:pt x="10445" y="98437"/>
                  </a:lnTo>
                  <a:cubicBezTo>
                    <a:pt x="4676" y="98437"/>
                    <a:pt x="0" y="93761"/>
                    <a:pt x="0" y="87992"/>
                  </a:cubicBezTo>
                  <a:lnTo>
                    <a:pt x="0" y="10445"/>
                  </a:lnTo>
                  <a:cubicBezTo>
                    <a:pt x="0" y="4676"/>
                    <a:pt x="4676" y="0"/>
                    <a:pt x="10445" y="0"/>
                  </a:cubicBezTo>
                  <a:close/>
                </a:path>
              </a:pathLst>
            </a:custGeom>
            <a:solidFill>
              <a:srgbClr val="FFDE59"/>
            </a:solidFill>
          </p:spPr>
          <p:txBody>
            <a:bodyPr/>
            <a:lstStyle/>
            <a:p>
              <a:endParaRPr lang="en-US"/>
            </a:p>
          </p:txBody>
        </p:sp>
        <p:sp>
          <p:nvSpPr>
            <p:cNvPr id="24" name="TextBox 24"/>
            <p:cNvSpPr txBox="1"/>
            <p:nvPr/>
          </p:nvSpPr>
          <p:spPr>
            <a:xfrm>
              <a:off x="0" y="-19050"/>
              <a:ext cx="4294795" cy="117487"/>
            </a:xfrm>
            <a:prstGeom prst="rect">
              <a:avLst/>
            </a:prstGeom>
          </p:spPr>
          <p:txBody>
            <a:bodyPr lIns="50800" tIns="50800" rIns="50800" bIns="50800" rtlCol="0" anchor="ctr"/>
            <a:lstStyle/>
            <a:p>
              <a:pPr algn="ctr">
                <a:lnSpc>
                  <a:spcPts val="2160"/>
                </a:lnSpc>
              </a:pPr>
              <a:endParaRPr/>
            </a:p>
          </p:txBody>
        </p:sp>
      </p:grpSp>
      <p:grpSp>
        <p:nvGrpSpPr>
          <p:cNvPr id="25" name="Group 25"/>
          <p:cNvGrpSpPr/>
          <p:nvPr/>
        </p:nvGrpSpPr>
        <p:grpSpPr>
          <a:xfrm>
            <a:off x="1028700" y="5926749"/>
            <a:ext cx="16306800" cy="670393"/>
            <a:chOff x="0" y="0"/>
            <a:chExt cx="4294795" cy="176565"/>
          </a:xfrm>
        </p:grpSpPr>
        <p:sp>
          <p:nvSpPr>
            <p:cNvPr id="26" name="Freeform 26"/>
            <p:cNvSpPr/>
            <p:nvPr/>
          </p:nvSpPr>
          <p:spPr>
            <a:xfrm>
              <a:off x="0" y="0"/>
              <a:ext cx="4294795" cy="176565"/>
            </a:xfrm>
            <a:custGeom>
              <a:avLst/>
              <a:gdLst/>
              <a:ahLst/>
              <a:cxnLst/>
              <a:rect l="l" t="t" r="r" b="b"/>
              <a:pathLst>
                <a:path w="4294795" h="176565">
                  <a:moveTo>
                    <a:pt x="7121" y="0"/>
                  </a:moveTo>
                  <a:lnTo>
                    <a:pt x="4287674" y="0"/>
                  </a:lnTo>
                  <a:cubicBezTo>
                    <a:pt x="4289563" y="0"/>
                    <a:pt x="4291374" y="750"/>
                    <a:pt x="4292709" y="2086"/>
                  </a:cubicBezTo>
                  <a:cubicBezTo>
                    <a:pt x="4294045" y="3421"/>
                    <a:pt x="4294795" y="5233"/>
                    <a:pt x="4294795" y="7121"/>
                  </a:cubicBezTo>
                  <a:lnTo>
                    <a:pt x="4294795" y="169443"/>
                  </a:lnTo>
                  <a:cubicBezTo>
                    <a:pt x="4294795" y="171332"/>
                    <a:pt x="4294045" y="173143"/>
                    <a:pt x="4292709" y="174479"/>
                  </a:cubicBezTo>
                  <a:cubicBezTo>
                    <a:pt x="4291374" y="175814"/>
                    <a:pt x="4289563" y="176565"/>
                    <a:pt x="4287674" y="176565"/>
                  </a:cubicBezTo>
                  <a:lnTo>
                    <a:pt x="7121" y="176565"/>
                  </a:lnTo>
                  <a:cubicBezTo>
                    <a:pt x="5233" y="176565"/>
                    <a:pt x="3421" y="175814"/>
                    <a:pt x="2086" y="174479"/>
                  </a:cubicBezTo>
                  <a:cubicBezTo>
                    <a:pt x="750" y="173143"/>
                    <a:pt x="0" y="171332"/>
                    <a:pt x="0" y="169443"/>
                  </a:cubicBezTo>
                  <a:lnTo>
                    <a:pt x="0" y="7121"/>
                  </a:lnTo>
                  <a:cubicBezTo>
                    <a:pt x="0" y="5233"/>
                    <a:pt x="750" y="3421"/>
                    <a:pt x="2086" y="2086"/>
                  </a:cubicBezTo>
                  <a:cubicBezTo>
                    <a:pt x="3421" y="750"/>
                    <a:pt x="5233" y="0"/>
                    <a:pt x="7121" y="0"/>
                  </a:cubicBezTo>
                  <a:close/>
                </a:path>
              </a:pathLst>
            </a:custGeom>
            <a:solidFill>
              <a:srgbClr val="FFDE59"/>
            </a:solidFill>
          </p:spPr>
          <p:txBody>
            <a:bodyPr/>
            <a:lstStyle/>
            <a:p>
              <a:endParaRPr lang="en-US"/>
            </a:p>
          </p:txBody>
        </p:sp>
        <p:sp>
          <p:nvSpPr>
            <p:cNvPr id="27" name="TextBox 27"/>
            <p:cNvSpPr txBox="1"/>
            <p:nvPr/>
          </p:nvSpPr>
          <p:spPr>
            <a:xfrm>
              <a:off x="0" y="-19050"/>
              <a:ext cx="4294795" cy="195615"/>
            </a:xfrm>
            <a:prstGeom prst="rect">
              <a:avLst/>
            </a:prstGeom>
          </p:spPr>
          <p:txBody>
            <a:bodyPr lIns="50800" tIns="50800" rIns="50800" bIns="50800" rtlCol="0" anchor="ctr"/>
            <a:lstStyle/>
            <a:p>
              <a:pPr algn="ctr">
                <a:lnSpc>
                  <a:spcPts val="2160"/>
                </a:lnSpc>
              </a:pPr>
              <a:endParaRPr/>
            </a:p>
          </p:txBody>
        </p:sp>
      </p:grpSp>
      <p:grpSp>
        <p:nvGrpSpPr>
          <p:cNvPr id="28" name="Group 28"/>
          <p:cNvGrpSpPr/>
          <p:nvPr/>
        </p:nvGrpSpPr>
        <p:grpSpPr>
          <a:xfrm>
            <a:off x="1028700" y="6654293"/>
            <a:ext cx="16306800" cy="355213"/>
            <a:chOff x="0" y="0"/>
            <a:chExt cx="4294795" cy="93554"/>
          </a:xfrm>
        </p:grpSpPr>
        <p:sp>
          <p:nvSpPr>
            <p:cNvPr id="29" name="Freeform 29"/>
            <p:cNvSpPr/>
            <p:nvPr/>
          </p:nvSpPr>
          <p:spPr>
            <a:xfrm>
              <a:off x="0" y="0"/>
              <a:ext cx="4294795" cy="93554"/>
            </a:xfrm>
            <a:custGeom>
              <a:avLst/>
              <a:gdLst/>
              <a:ahLst/>
              <a:cxnLst/>
              <a:rect l="l" t="t" r="r" b="b"/>
              <a:pathLst>
                <a:path w="4294795" h="93554">
                  <a:moveTo>
                    <a:pt x="24213" y="0"/>
                  </a:moveTo>
                  <a:lnTo>
                    <a:pt x="4270582" y="0"/>
                  </a:lnTo>
                  <a:cubicBezTo>
                    <a:pt x="4283955" y="0"/>
                    <a:pt x="4294795" y="10841"/>
                    <a:pt x="4294795" y="24213"/>
                  </a:cubicBezTo>
                  <a:lnTo>
                    <a:pt x="4294795" y="69341"/>
                  </a:lnTo>
                  <a:cubicBezTo>
                    <a:pt x="4294795" y="82713"/>
                    <a:pt x="4283955" y="93554"/>
                    <a:pt x="4270582" y="93554"/>
                  </a:cubicBezTo>
                  <a:lnTo>
                    <a:pt x="24213" y="93554"/>
                  </a:lnTo>
                  <a:cubicBezTo>
                    <a:pt x="10841" y="93554"/>
                    <a:pt x="0" y="82713"/>
                    <a:pt x="0" y="69341"/>
                  </a:cubicBezTo>
                  <a:lnTo>
                    <a:pt x="0" y="24213"/>
                  </a:lnTo>
                  <a:cubicBezTo>
                    <a:pt x="0" y="10841"/>
                    <a:pt x="10841" y="0"/>
                    <a:pt x="24213" y="0"/>
                  </a:cubicBezTo>
                  <a:close/>
                </a:path>
              </a:pathLst>
            </a:custGeom>
            <a:solidFill>
              <a:srgbClr val="FFDE59"/>
            </a:solidFill>
          </p:spPr>
          <p:txBody>
            <a:bodyPr/>
            <a:lstStyle/>
            <a:p>
              <a:endParaRPr lang="en-US"/>
            </a:p>
          </p:txBody>
        </p:sp>
        <p:sp>
          <p:nvSpPr>
            <p:cNvPr id="30" name="TextBox 30"/>
            <p:cNvSpPr txBox="1"/>
            <p:nvPr/>
          </p:nvSpPr>
          <p:spPr>
            <a:xfrm>
              <a:off x="0" y="-19050"/>
              <a:ext cx="4294795" cy="112604"/>
            </a:xfrm>
            <a:prstGeom prst="rect">
              <a:avLst/>
            </a:prstGeom>
          </p:spPr>
          <p:txBody>
            <a:bodyPr lIns="50800" tIns="50800" rIns="50800" bIns="50800" rtlCol="0" anchor="ctr"/>
            <a:lstStyle/>
            <a:p>
              <a:pPr algn="ctr">
                <a:lnSpc>
                  <a:spcPts val="2160"/>
                </a:lnSpc>
              </a:pPr>
              <a:endParaRPr/>
            </a:p>
          </p:txBody>
        </p:sp>
      </p:grpSp>
      <p:grpSp>
        <p:nvGrpSpPr>
          <p:cNvPr id="31" name="Group 31"/>
          <p:cNvGrpSpPr/>
          <p:nvPr/>
        </p:nvGrpSpPr>
        <p:grpSpPr>
          <a:xfrm>
            <a:off x="1028700" y="7479019"/>
            <a:ext cx="16306800" cy="726014"/>
            <a:chOff x="0" y="0"/>
            <a:chExt cx="4294795" cy="191213"/>
          </a:xfrm>
        </p:grpSpPr>
        <p:sp>
          <p:nvSpPr>
            <p:cNvPr id="32" name="Freeform 32"/>
            <p:cNvSpPr/>
            <p:nvPr/>
          </p:nvSpPr>
          <p:spPr>
            <a:xfrm>
              <a:off x="0" y="0"/>
              <a:ext cx="4294795" cy="191213"/>
            </a:xfrm>
            <a:custGeom>
              <a:avLst/>
              <a:gdLst/>
              <a:ahLst/>
              <a:cxnLst/>
              <a:rect l="l" t="t" r="r" b="b"/>
              <a:pathLst>
                <a:path w="4294795" h="191213">
                  <a:moveTo>
                    <a:pt x="11869" y="0"/>
                  </a:moveTo>
                  <a:lnTo>
                    <a:pt x="4282926" y="0"/>
                  </a:lnTo>
                  <a:cubicBezTo>
                    <a:pt x="4289481" y="0"/>
                    <a:pt x="4294795" y="5314"/>
                    <a:pt x="4294795" y="11869"/>
                  </a:cubicBezTo>
                  <a:lnTo>
                    <a:pt x="4294795" y="179344"/>
                  </a:lnTo>
                  <a:cubicBezTo>
                    <a:pt x="4294795" y="182492"/>
                    <a:pt x="4293545" y="185511"/>
                    <a:pt x="4291319" y="187737"/>
                  </a:cubicBezTo>
                  <a:cubicBezTo>
                    <a:pt x="4289093" y="189963"/>
                    <a:pt x="4286074" y="191213"/>
                    <a:pt x="4282926" y="191213"/>
                  </a:cubicBezTo>
                  <a:lnTo>
                    <a:pt x="11869" y="191213"/>
                  </a:lnTo>
                  <a:cubicBezTo>
                    <a:pt x="5314" y="191213"/>
                    <a:pt x="0" y="185899"/>
                    <a:pt x="0" y="179344"/>
                  </a:cubicBezTo>
                  <a:lnTo>
                    <a:pt x="0" y="11869"/>
                  </a:lnTo>
                  <a:cubicBezTo>
                    <a:pt x="0" y="5314"/>
                    <a:pt x="5314" y="0"/>
                    <a:pt x="11869" y="0"/>
                  </a:cubicBezTo>
                  <a:close/>
                </a:path>
              </a:pathLst>
            </a:custGeom>
            <a:solidFill>
              <a:srgbClr val="FFDE59"/>
            </a:solidFill>
          </p:spPr>
          <p:txBody>
            <a:bodyPr/>
            <a:lstStyle/>
            <a:p>
              <a:endParaRPr lang="en-US"/>
            </a:p>
          </p:txBody>
        </p:sp>
        <p:sp>
          <p:nvSpPr>
            <p:cNvPr id="33" name="TextBox 33"/>
            <p:cNvSpPr txBox="1"/>
            <p:nvPr/>
          </p:nvSpPr>
          <p:spPr>
            <a:xfrm>
              <a:off x="0" y="-19050"/>
              <a:ext cx="4294795" cy="210263"/>
            </a:xfrm>
            <a:prstGeom prst="rect">
              <a:avLst/>
            </a:prstGeom>
          </p:spPr>
          <p:txBody>
            <a:bodyPr lIns="50800" tIns="50800" rIns="50800" bIns="50800" rtlCol="0" anchor="ctr"/>
            <a:lstStyle/>
            <a:p>
              <a:pPr algn="ctr">
                <a:lnSpc>
                  <a:spcPts val="2160"/>
                </a:lnSpc>
              </a:pPr>
              <a:endParaRPr/>
            </a:p>
          </p:txBody>
        </p:sp>
      </p:grpSp>
      <p:grpSp>
        <p:nvGrpSpPr>
          <p:cNvPr id="34" name="Group 34"/>
          <p:cNvGrpSpPr/>
          <p:nvPr/>
        </p:nvGrpSpPr>
        <p:grpSpPr>
          <a:xfrm>
            <a:off x="1028700" y="7066656"/>
            <a:ext cx="16306800" cy="355213"/>
            <a:chOff x="0" y="0"/>
            <a:chExt cx="4294795" cy="93554"/>
          </a:xfrm>
        </p:grpSpPr>
        <p:sp>
          <p:nvSpPr>
            <p:cNvPr id="35" name="Freeform 35"/>
            <p:cNvSpPr/>
            <p:nvPr/>
          </p:nvSpPr>
          <p:spPr>
            <a:xfrm>
              <a:off x="0" y="0"/>
              <a:ext cx="4294795" cy="93554"/>
            </a:xfrm>
            <a:custGeom>
              <a:avLst/>
              <a:gdLst/>
              <a:ahLst/>
              <a:cxnLst/>
              <a:rect l="l" t="t" r="r" b="b"/>
              <a:pathLst>
                <a:path w="4294795" h="93554">
                  <a:moveTo>
                    <a:pt x="24213" y="0"/>
                  </a:moveTo>
                  <a:lnTo>
                    <a:pt x="4270582" y="0"/>
                  </a:lnTo>
                  <a:cubicBezTo>
                    <a:pt x="4283955" y="0"/>
                    <a:pt x="4294795" y="10841"/>
                    <a:pt x="4294795" y="24213"/>
                  </a:cubicBezTo>
                  <a:lnTo>
                    <a:pt x="4294795" y="69341"/>
                  </a:lnTo>
                  <a:cubicBezTo>
                    <a:pt x="4294795" y="82713"/>
                    <a:pt x="4283955" y="93554"/>
                    <a:pt x="4270582" y="93554"/>
                  </a:cubicBezTo>
                  <a:lnTo>
                    <a:pt x="24213" y="93554"/>
                  </a:lnTo>
                  <a:cubicBezTo>
                    <a:pt x="10841" y="93554"/>
                    <a:pt x="0" y="82713"/>
                    <a:pt x="0" y="69341"/>
                  </a:cubicBezTo>
                  <a:lnTo>
                    <a:pt x="0" y="24213"/>
                  </a:lnTo>
                  <a:cubicBezTo>
                    <a:pt x="0" y="10841"/>
                    <a:pt x="10841" y="0"/>
                    <a:pt x="24213" y="0"/>
                  </a:cubicBezTo>
                  <a:close/>
                </a:path>
              </a:pathLst>
            </a:custGeom>
            <a:solidFill>
              <a:srgbClr val="FFDE59"/>
            </a:solidFill>
          </p:spPr>
          <p:txBody>
            <a:bodyPr/>
            <a:lstStyle/>
            <a:p>
              <a:endParaRPr lang="en-US"/>
            </a:p>
          </p:txBody>
        </p:sp>
        <p:sp>
          <p:nvSpPr>
            <p:cNvPr id="36" name="TextBox 36"/>
            <p:cNvSpPr txBox="1"/>
            <p:nvPr/>
          </p:nvSpPr>
          <p:spPr>
            <a:xfrm>
              <a:off x="0" y="-19050"/>
              <a:ext cx="4294795" cy="112604"/>
            </a:xfrm>
            <a:prstGeom prst="rect">
              <a:avLst/>
            </a:prstGeom>
          </p:spPr>
          <p:txBody>
            <a:bodyPr lIns="50800" tIns="50800" rIns="50800" bIns="50800" rtlCol="0" anchor="ctr"/>
            <a:lstStyle/>
            <a:p>
              <a:pPr algn="ctr">
                <a:lnSpc>
                  <a:spcPts val="2160"/>
                </a:lnSpc>
              </a:pPr>
              <a:endParaRPr/>
            </a:p>
          </p:txBody>
        </p:sp>
      </p:grpSp>
      <p:grpSp>
        <p:nvGrpSpPr>
          <p:cNvPr id="37" name="Group 37"/>
          <p:cNvGrpSpPr/>
          <p:nvPr/>
        </p:nvGrpSpPr>
        <p:grpSpPr>
          <a:xfrm>
            <a:off x="1028700" y="8262182"/>
            <a:ext cx="16306800" cy="726014"/>
            <a:chOff x="0" y="0"/>
            <a:chExt cx="4294795" cy="191213"/>
          </a:xfrm>
        </p:grpSpPr>
        <p:sp>
          <p:nvSpPr>
            <p:cNvPr id="38" name="Freeform 38"/>
            <p:cNvSpPr/>
            <p:nvPr/>
          </p:nvSpPr>
          <p:spPr>
            <a:xfrm>
              <a:off x="0" y="0"/>
              <a:ext cx="4294795" cy="191213"/>
            </a:xfrm>
            <a:custGeom>
              <a:avLst/>
              <a:gdLst/>
              <a:ahLst/>
              <a:cxnLst/>
              <a:rect l="l" t="t" r="r" b="b"/>
              <a:pathLst>
                <a:path w="4294795" h="191213">
                  <a:moveTo>
                    <a:pt x="11869" y="0"/>
                  </a:moveTo>
                  <a:lnTo>
                    <a:pt x="4282926" y="0"/>
                  </a:lnTo>
                  <a:cubicBezTo>
                    <a:pt x="4289481" y="0"/>
                    <a:pt x="4294795" y="5314"/>
                    <a:pt x="4294795" y="11869"/>
                  </a:cubicBezTo>
                  <a:lnTo>
                    <a:pt x="4294795" y="179344"/>
                  </a:lnTo>
                  <a:cubicBezTo>
                    <a:pt x="4294795" y="182492"/>
                    <a:pt x="4293545" y="185511"/>
                    <a:pt x="4291319" y="187737"/>
                  </a:cubicBezTo>
                  <a:cubicBezTo>
                    <a:pt x="4289093" y="189963"/>
                    <a:pt x="4286074" y="191213"/>
                    <a:pt x="4282926" y="191213"/>
                  </a:cubicBezTo>
                  <a:lnTo>
                    <a:pt x="11869" y="191213"/>
                  </a:lnTo>
                  <a:cubicBezTo>
                    <a:pt x="5314" y="191213"/>
                    <a:pt x="0" y="185899"/>
                    <a:pt x="0" y="179344"/>
                  </a:cubicBezTo>
                  <a:lnTo>
                    <a:pt x="0" y="11869"/>
                  </a:lnTo>
                  <a:cubicBezTo>
                    <a:pt x="0" y="5314"/>
                    <a:pt x="5314" y="0"/>
                    <a:pt x="11869" y="0"/>
                  </a:cubicBezTo>
                  <a:close/>
                </a:path>
              </a:pathLst>
            </a:custGeom>
            <a:solidFill>
              <a:srgbClr val="FFDE59"/>
            </a:solidFill>
          </p:spPr>
          <p:txBody>
            <a:bodyPr/>
            <a:lstStyle/>
            <a:p>
              <a:endParaRPr lang="en-US"/>
            </a:p>
          </p:txBody>
        </p:sp>
        <p:sp>
          <p:nvSpPr>
            <p:cNvPr id="39" name="TextBox 39"/>
            <p:cNvSpPr txBox="1"/>
            <p:nvPr/>
          </p:nvSpPr>
          <p:spPr>
            <a:xfrm>
              <a:off x="0" y="-19050"/>
              <a:ext cx="4294795" cy="210263"/>
            </a:xfrm>
            <a:prstGeom prst="rect">
              <a:avLst/>
            </a:prstGeom>
          </p:spPr>
          <p:txBody>
            <a:bodyPr lIns="50800" tIns="50800" rIns="50800" bIns="50800" rtlCol="0" anchor="ctr"/>
            <a:lstStyle/>
            <a:p>
              <a:pPr algn="ctr">
                <a:lnSpc>
                  <a:spcPts val="2160"/>
                </a:lnSpc>
              </a:pPr>
              <a:endParaRPr/>
            </a:p>
          </p:txBody>
        </p:sp>
      </p:grpSp>
      <p:grpSp>
        <p:nvGrpSpPr>
          <p:cNvPr id="40" name="Group 40"/>
          <p:cNvGrpSpPr/>
          <p:nvPr/>
        </p:nvGrpSpPr>
        <p:grpSpPr>
          <a:xfrm>
            <a:off x="1028700" y="9019482"/>
            <a:ext cx="16306800" cy="439536"/>
            <a:chOff x="0" y="0"/>
            <a:chExt cx="4294795" cy="115763"/>
          </a:xfrm>
        </p:grpSpPr>
        <p:sp>
          <p:nvSpPr>
            <p:cNvPr id="41" name="Freeform 41"/>
            <p:cNvSpPr/>
            <p:nvPr/>
          </p:nvSpPr>
          <p:spPr>
            <a:xfrm>
              <a:off x="0" y="0"/>
              <a:ext cx="4294795" cy="115763"/>
            </a:xfrm>
            <a:custGeom>
              <a:avLst/>
              <a:gdLst/>
              <a:ahLst/>
              <a:cxnLst/>
              <a:rect l="l" t="t" r="r" b="b"/>
              <a:pathLst>
                <a:path w="4294795" h="115763">
                  <a:moveTo>
                    <a:pt x="24213" y="0"/>
                  </a:moveTo>
                  <a:lnTo>
                    <a:pt x="4270582" y="0"/>
                  </a:lnTo>
                  <a:cubicBezTo>
                    <a:pt x="4283955" y="0"/>
                    <a:pt x="4294795" y="10841"/>
                    <a:pt x="4294795" y="24213"/>
                  </a:cubicBezTo>
                  <a:lnTo>
                    <a:pt x="4294795" y="91550"/>
                  </a:lnTo>
                  <a:cubicBezTo>
                    <a:pt x="4294795" y="104922"/>
                    <a:pt x="4283955" y="115763"/>
                    <a:pt x="4270582" y="115763"/>
                  </a:cubicBezTo>
                  <a:lnTo>
                    <a:pt x="24213" y="115763"/>
                  </a:lnTo>
                  <a:cubicBezTo>
                    <a:pt x="10841" y="115763"/>
                    <a:pt x="0" y="104922"/>
                    <a:pt x="0" y="91550"/>
                  </a:cubicBezTo>
                  <a:lnTo>
                    <a:pt x="0" y="24213"/>
                  </a:lnTo>
                  <a:cubicBezTo>
                    <a:pt x="0" y="10841"/>
                    <a:pt x="10841" y="0"/>
                    <a:pt x="24213" y="0"/>
                  </a:cubicBezTo>
                  <a:close/>
                </a:path>
              </a:pathLst>
            </a:custGeom>
            <a:solidFill>
              <a:srgbClr val="FFDE59"/>
            </a:solidFill>
          </p:spPr>
          <p:txBody>
            <a:bodyPr/>
            <a:lstStyle/>
            <a:p>
              <a:endParaRPr lang="en-US"/>
            </a:p>
          </p:txBody>
        </p:sp>
        <p:sp>
          <p:nvSpPr>
            <p:cNvPr id="42" name="TextBox 42"/>
            <p:cNvSpPr txBox="1"/>
            <p:nvPr/>
          </p:nvSpPr>
          <p:spPr>
            <a:xfrm>
              <a:off x="0" y="-19050"/>
              <a:ext cx="4294795" cy="134813"/>
            </a:xfrm>
            <a:prstGeom prst="rect">
              <a:avLst/>
            </a:prstGeom>
          </p:spPr>
          <p:txBody>
            <a:bodyPr lIns="50800" tIns="50800" rIns="50800" bIns="50800" rtlCol="0" anchor="ctr"/>
            <a:lstStyle/>
            <a:p>
              <a:pPr algn="ctr">
                <a:lnSpc>
                  <a:spcPts val="2160"/>
                </a:lnSpc>
              </a:pPr>
              <a:endParaRPr/>
            </a:p>
          </p:txBody>
        </p:sp>
      </p:grpSp>
      <p:sp>
        <p:nvSpPr>
          <p:cNvPr id="43" name="Freeform 43"/>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graphicFrame>
        <p:nvGraphicFramePr>
          <p:cNvPr id="44" name="Table 44"/>
          <p:cNvGraphicFramePr>
            <a:graphicFrameLocks noGrp="1"/>
          </p:cNvGraphicFramePr>
          <p:nvPr/>
        </p:nvGraphicFramePr>
        <p:xfrm>
          <a:off x="1047750" y="2074432"/>
          <a:ext cx="16287750" cy="7391400"/>
        </p:xfrm>
        <a:graphic>
          <a:graphicData uri="http://schemas.openxmlformats.org/drawingml/2006/table">
            <a:tbl>
              <a:tblPr rtl="1"/>
              <a:tblGrid>
                <a:gridCol w="4948066">
                  <a:extLst>
                    <a:ext uri="{9D8B030D-6E8A-4147-A177-3AD203B41FA5}">
                      <a16:colId xmlns:a16="http://schemas.microsoft.com/office/drawing/2014/main" val="20000"/>
                    </a:ext>
                  </a:extLst>
                </a:gridCol>
                <a:gridCol w="11339684">
                  <a:extLst>
                    <a:ext uri="{9D8B030D-6E8A-4147-A177-3AD203B41FA5}">
                      <a16:colId xmlns:a16="http://schemas.microsoft.com/office/drawing/2014/main" val="20001"/>
                    </a:ext>
                  </a:extLst>
                </a:gridCol>
              </a:tblGrid>
              <a:tr h="542925">
                <a:tc>
                  <a:txBody>
                    <a:bodyPr/>
                    <a:lstStyle/>
                    <a:p>
                      <a:pPr algn="ctr" rtl="1">
                        <a:lnSpc>
                          <a:spcPts val="3235"/>
                        </a:lnSpc>
                        <a:defRPr/>
                      </a:pPr>
                      <a:r>
                        <a:rPr lang="ar-EG" sz="2399">
                          <a:solidFill>
                            <a:srgbClr val="231F20"/>
                          </a:solidFill>
                          <a:latin typeface="Almarai Bold"/>
                          <a:ea typeface="Almarai Bold"/>
                          <a:cs typeface="Almarai Bold"/>
                          <a:sym typeface="Almarai Bold"/>
                          <a:rtl/>
                        </a:rPr>
                        <a:t>المؤلف</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0" cap="flat" cmpd="sng" algn="ctr">
                      <a:solidFill>
                        <a:srgbClr val="156082"/>
                      </a:solidFill>
                      <a:prstDash val="sysDash"/>
                      <a:round/>
                      <a:headEnd type="none" w="med" len="med"/>
                      <a:tailEnd type="none" w="med" len="med"/>
                    </a:lnT>
                    <a:lnB w="9525" cap="flat" cmpd="sng" algn="ctr">
                      <a:solidFill>
                        <a:srgbClr val="095277"/>
                      </a:solidFill>
                      <a:prstDash val="solid"/>
                      <a:round/>
                      <a:headEnd type="none" w="med" len="med"/>
                      <a:tailEnd type="none" w="med" len="med"/>
                    </a:lnB>
                    <a:solidFill>
                      <a:srgbClr val="90ADC6"/>
                    </a:solidFill>
                  </a:tcPr>
                </a:tc>
                <a:tc>
                  <a:txBody>
                    <a:bodyPr/>
                    <a:lstStyle/>
                    <a:p>
                      <a:pPr algn="ctr" rtl="1">
                        <a:lnSpc>
                          <a:spcPts val="3235"/>
                        </a:lnSpc>
                        <a:defRPr/>
                      </a:pPr>
                      <a:r>
                        <a:rPr lang="ar-EG" sz="2399">
                          <a:solidFill>
                            <a:srgbClr val="231F20"/>
                          </a:solidFill>
                          <a:latin typeface="Almarai Bold"/>
                          <a:ea typeface="Almarai Bold"/>
                          <a:cs typeface="Almarai Bold"/>
                          <a:sym typeface="Almarai Bold"/>
                          <a:rtl/>
                        </a:rPr>
                        <a:t>التعريف</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0" cap="flat" cmpd="sng" algn="ctr">
                      <a:solidFill>
                        <a:srgbClr val="156082"/>
                      </a:solidFill>
                      <a:prstDash val="sysDash"/>
                      <a:round/>
                      <a:headEnd type="none" w="med" len="med"/>
                      <a:tailEnd type="none" w="med" len="med"/>
                    </a:lnT>
                    <a:lnB w="9525" cap="flat" cmpd="sng" algn="ctr">
                      <a:solidFill>
                        <a:srgbClr val="095277"/>
                      </a:solidFill>
                      <a:prstDash val="solid"/>
                      <a:round/>
                      <a:headEnd type="none" w="med" len="med"/>
                      <a:tailEnd type="none" w="med" len="med"/>
                    </a:lnB>
                    <a:solidFill>
                      <a:srgbClr val="90ADC6"/>
                    </a:solidFill>
                  </a:tcPr>
                </a:tc>
                <a:extLst>
                  <a:ext uri="{0D108BD9-81ED-4DB2-BD59-A6C34878D82A}">
                    <a16:rowId xmlns:a16="http://schemas.microsoft.com/office/drawing/2014/main" val="10000"/>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بيتر دراكر (</a:t>
                      </a:r>
                      <a:r>
                        <a:rPr lang="en-US" sz="1799">
                          <a:solidFill>
                            <a:srgbClr val="000000"/>
                          </a:solidFill>
                          <a:latin typeface="Almarai Bold"/>
                          <a:ea typeface="Almarai Bold"/>
                          <a:cs typeface="Almarai Bold"/>
                          <a:sym typeface="Almarai Bold"/>
                        </a:rPr>
                        <a:t>1954</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التخلي المنظم عن القديم.</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1"/>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هاورد آند شيث (</a:t>
                      </a:r>
                      <a:r>
                        <a:rPr lang="en-US" sz="1799">
                          <a:solidFill>
                            <a:srgbClr val="000000"/>
                          </a:solidFill>
                          <a:latin typeface="Almarai Bold"/>
                          <a:ea typeface="Almarai Bold"/>
                          <a:cs typeface="Almarai Bold"/>
                          <a:sym typeface="Almarai Bold"/>
                        </a:rPr>
                        <a:t>1969</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أي عنصر جديد يتم تقديمه للمشتري سواء كان جديدًا في المؤسسة أم لا.</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2"/>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مُهر (</a:t>
                      </a:r>
                      <a:r>
                        <a:rPr lang="en-US" sz="1799">
                          <a:solidFill>
                            <a:srgbClr val="000000"/>
                          </a:solidFill>
                          <a:latin typeface="Almarai Bold"/>
                          <a:ea typeface="Almarai Bold"/>
                          <a:cs typeface="Almarai Bold"/>
                          <a:sym typeface="Almarai Bold"/>
                        </a:rPr>
                        <a:t>1969</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الدرجة التي يتم بها تنفيذ تغييرات جديدة محددة في المنظمة.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3"/>
                  </a:ext>
                </a:extLst>
              </a:tr>
              <a:tr h="790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كينيث سيموندز (</a:t>
                      </a:r>
                      <a:r>
                        <a:rPr lang="en-US" sz="1799">
                          <a:solidFill>
                            <a:srgbClr val="000000"/>
                          </a:solidFill>
                          <a:latin typeface="Almarai Bold"/>
                          <a:ea typeface="Almarai Bold"/>
                          <a:cs typeface="Almarai Bold"/>
                          <a:sym typeface="Almarai Bold"/>
                        </a:rPr>
                        <a:t>1986</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الابتكارات هي أفكار جديدة تتكون من: منتجات وخدمات جديدة، واستخدام جديد للمنتجات الحالية، وأسواق جديدة للمنتجات الحالية أو طرق تسويق جديدة.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4"/>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دامانبور (</a:t>
                      </a:r>
                      <a:r>
                        <a:rPr lang="en-US" sz="1799">
                          <a:solidFill>
                            <a:srgbClr val="000000"/>
                          </a:solidFill>
                          <a:latin typeface="Almarai Bold"/>
                          <a:ea typeface="Almarai Bold"/>
                          <a:cs typeface="Almarai Bold"/>
                          <a:sym typeface="Almarai Bold"/>
                        </a:rPr>
                        <a:t>1991</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تطوير وتبني فكرة جديدة نابعة من المؤسسة. </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5"/>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دافنبورت (</a:t>
                      </a:r>
                      <a:r>
                        <a:rPr lang="en-US" sz="1799">
                          <a:solidFill>
                            <a:srgbClr val="000000"/>
                          </a:solidFill>
                          <a:latin typeface="Almarai Bold"/>
                          <a:ea typeface="Almarai Bold"/>
                          <a:cs typeface="Almarai Bold"/>
                          <a:sym typeface="Almarai Bold"/>
                        </a:rPr>
                        <a:t>1991</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إكمال تطوير المهمة بطريقة جديدة وجذرية.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6"/>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إيفانز (</a:t>
                      </a:r>
                      <a:r>
                        <a:rPr lang="en-US" sz="1799">
                          <a:solidFill>
                            <a:srgbClr val="000000"/>
                          </a:solidFill>
                          <a:latin typeface="Almarai Bold"/>
                          <a:ea typeface="Almarai Bold"/>
                          <a:cs typeface="Almarai Bold"/>
                          <a:sym typeface="Almarai Bold"/>
                        </a:rPr>
                        <a:t>1991</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القدرة على اكتشاف علاقات جديدة، ورؤية الأشياء من منظور جديد وتشكيل مزيج جديد من المفاهيم الموجودة. </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7"/>
                  </a:ext>
                </a:extLst>
              </a:tr>
              <a:tr h="790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كوفين آند سليفين (</a:t>
                      </a:r>
                      <a:r>
                        <a:rPr lang="en-US" sz="1799">
                          <a:solidFill>
                            <a:srgbClr val="000000"/>
                          </a:solidFill>
                          <a:latin typeface="Almarai Bold"/>
                          <a:ea typeface="Almarai Bold"/>
                          <a:cs typeface="Almarai Bold"/>
                          <a:sym typeface="Almarai Bold"/>
                        </a:rPr>
                        <a:t>1991</a:t>
                      </a:r>
                      <a:r>
                        <a:rPr lang="ar-EG" sz="1799">
                          <a:solidFill>
                            <a:srgbClr val="000000"/>
                          </a:solidFill>
                          <a:latin typeface="Almarai Bold"/>
                          <a:ea typeface="Almarai Bold"/>
                          <a:cs typeface="Almarai Bold"/>
                          <a:sym typeface="Almarai Bold"/>
                          <a:rtl/>
                        </a:rPr>
                        <a:t>)، لومبكين آند ديس (</a:t>
                      </a:r>
                      <a:r>
                        <a:rPr lang="en-US" sz="1799">
                          <a:solidFill>
                            <a:srgbClr val="000000"/>
                          </a:solidFill>
                          <a:latin typeface="Almarai Bold"/>
                          <a:ea typeface="Almarai Bold"/>
                          <a:cs typeface="Almarai Bold"/>
                          <a:sym typeface="Almarai Bold"/>
                        </a:rPr>
                        <a:t>1996</a:t>
                      </a:r>
                      <a:r>
                        <a:rPr lang="ar-EG" sz="1799">
                          <a:solidFill>
                            <a:srgbClr val="000000"/>
                          </a:solidFill>
                          <a:latin typeface="Almarai Bold"/>
                          <a:ea typeface="Almarai Bold"/>
                          <a:cs typeface="Almarai Bold"/>
                          <a:sym typeface="Almarai Bold"/>
                          <a:rtl/>
                        </a:rPr>
                        <a:t>)، نوكس (</a:t>
                      </a:r>
                      <a:r>
                        <a:rPr lang="en-US" sz="1799">
                          <a:solidFill>
                            <a:srgbClr val="000000"/>
                          </a:solidFill>
                          <a:latin typeface="Almarai Bold"/>
                          <a:ea typeface="Almarai Bold"/>
                          <a:cs typeface="Almarai Bold"/>
                          <a:sym typeface="Almarai Bold"/>
                        </a:rPr>
                        <a:t>2002</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عملية توفير قيمة إضافية ودرجة من الحداثة للمنظمة والموردين والعملاء، وتطوير إجراءات وحلول ومنتجات وخدمات  وطرق تسويق جديدة.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8"/>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بوجرز (</a:t>
                      </a:r>
                      <a:r>
                        <a:rPr lang="en-US" sz="1799">
                          <a:solidFill>
                            <a:srgbClr val="000000"/>
                          </a:solidFill>
                          <a:latin typeface="Almarai Bold"/>
                          <a:ea typeface="Almarai Bold"/>
                          <a:cs typeface="Almarai Bold"/>
                          <a:sym typeface="Almarai Bold"/>
                        </a:rPr>
                        <a:t>1998</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خلق المعرفة الجديدة ونشر المعرفة الموجودة.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09"/>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بوير آند ديورينج (</a:t>
                      </a:r>
                      <a:r>
                        <a:rPr lang="en-US" sz="1799">
                          <a:solidFill>
                            <a:srgbClr val="000000"/>
                          </a:solidFill>
                          <a:latin typeface="Almarai Bold"/>
                          <a:ea typeface="Almarai Bold"/>
                          <a:cs typeface="Almarai Bold"/>
                          <a:sym typeface="Almarai Bold"/>
                        </a:rPr>
                        <a:t>2001</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إنشاء اتحاد جديد (مزيج) بين المنتج، السوق، التكنولوجيا، التنظيم.</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10"/>
                  </a:ext>
                </a:extLst>
              </a:tr>
              <a:tr h="790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رام،  شو، وو (</a:t>
                      </a:r>
                      <a:r>
                        <a:rPr lang="en-US" sz="1799">
                          <a:solidFill>
                            <a:srgbClr val="000000"/>
                          </a:solidFill>
                          <a:latin typeface="Almarai Bold"/>
                          <a:ea typeface="Almarai Bold"/>
                          <a:cs typeface="Almarai Bold"/>
                          <a:sym typeface="Almarai Bold"/>
                        </a:rPr>
                        <a:t>2010</a:t>
                      </a:r>
                      <a:r>
                        <a:rPr lang="ar-EG" sz="1799">
                          <a:solidFill>
                            <a:srgbClr val="000000"/>
                          </a:solidFill>
                          <a:latin typeface="Almarai Bold"/>
                          <a:ea typeface="Almarai Bold"/>
                          <a:cs typeface="Almarai Bold"/>
                          <a:sym typeface="Almarai Bold"/>
                          <a:rtl/>
                        </a:rPr>
                        <a:t>) </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الابتكار هو العملية التي يتم عبرها خلق الافكار أو الأشياء أو الممارسات أو التكنولوجيا، أو العمليات الجديدة، أو إعادة اختراعها، وتطويرها وتبنيها ونشرها واستخدامها. وهي العملية التي تسفر عن خلق أو إضافة قيمة للكيان القائم بها. </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11"/>
                  </a:ext>
                </a:extLst>
              </a:tr>
              <a:tr h="790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كوقاباييف (</a:t>
                      </a:r>
                      <a:r>
                        <a:rPr lang="en-US" sz="1799">
                          <a:solidFill>
                            <a:srgbClr val="000000"/>
                          </a:solidFill>
                          <a:latin typeface="Almarai Bold"/>
                          <a:ea typeface="Almarai Bold"/>
                          <a:cs typeface="Almarai Bold"/>
                          <a:sym typeface="Almarai Bold"/>
                        </a:rPr>
                        <a:t>2017</a:t>
                      </a:r>
                      <a:r>
                        <a:rPr lang="ar-EG" sz="1799">
                          <a:solidFill>
                            <a:srgbClr val="000000"/>
                          </a:solidFill>
                          <a:latin typeface="Almarai Bold"/>
                          <a:ea typeface="Almarai Bold"/>
                          <a:cs typeface="Almarai Bold"/>
                          <a:sym typeface="Almarai Bold"/>
                          <a:rtl/>
                        </a:rPr>
                        <a:t>)</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الابتكار هو توليد فكرة جديدة وتنفيذها في منتج جديد أو عملية أو خدمة رائدة لتقود إلى النمو الديناميكي للاقتصاد الوطني وزيادة فرص العمل بالإضافة إلى خلق ربح لمشاريع الأعمال المبتكرة.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9525" cap="flat" cmpd="sng" algn="ctr">
                      <a:solidFill>
                        <a:srgbClr val="095277"/>
                      </a:solidFill>
                      <a:prstDash val="solid"/>
                      <a:round/>
                      <a:headEnd type="none" w="med" len="med"/>
                      <a:tailEnd type="none" w="med" len="med"/>
                    </a:lnB>
                  </a:tcPr>
                </a:tc>
                <a:extLst>
                  <a:ext uri="{0D108BD9-81ED-4DB2-BD59-A6C34878D82A}">
                    <a16:rowId xmlns:a16="http://schemas.microsoft.com/office/drawing/2014/main" val="10012"/>
                  </a:ext>
                </a:extLst>
              </a:tr>
              <a:tr h="409575">
                <a:tc>
                  <a:txBody>
                    <a:bodyPr/>
                    <a:lstStyle/>
                    <a:p>
                      <a:pPr algn="just" rtl="1">
                        <a:lnSpc>
                          <a:spcPts val="3032"/>
                        </a:lnSpc>
                        <a:defRPr/>
                      </a:pPr>
                      <a:r>
                        <a:rPr lang="ar-EG" sz="1799">
                          <a:solidFill>
                            <a:srgbClr val="000000"/>
                          </a:solidFill>
                          <a:latin typeface="Almarai Bold"/>
                          <a:ea typeface="Almarai Bold"/>
                          <a:cs typeface="Almarai Bold"/>
                          <a:sym typeface="Almarai Bold"/>
                          <a:rtl/>
                        </a:rPr>
                        <a:t>   الشميمري (</a:t>
                      </a:r>
                      <a:r>
                        <a:rPr lang="en-US" sz="1799">
                          <a:solidFill>
                            <a:srgbClr val="000000"/>
                          </a:solidFill>
                          <a:latin typeface="Almarai Bold"/>
                          <a:ea typeface="Almarai Bold"/>
                          <a:cs typeface="Almarai Bold"/>
                          <a:sym typeface="Almarai Bold"/>
                        </a:rPr>
                        <a:t>2024</a:t>
                      </a:r>
                      <a:r>
                        <a:rPr lang="ar-EG" sz="1799">
                          <a:solidFill>
                            <a:srgbClr val="000000"/>
                          </a:solidFill>
                          <a:latin typeface="Almarai Bold"/>
                          <a:ea typeface="Almarai Bold"/>
                          <a:cs typeface="Almarai Bold"/>
                          <a:sym typeface="Almarai Bold"/>
                          <a:rtl/>
                        </a:rPr>
                        <a:t>) </a:t>
                      </a:r>
                      <a:endParaRPr lang="en-US" sz="1100"/>
                    </a:p>
                  </a:txBody>
                  <a:tcPr marL="0" marR="0" marT="0" marB="0" anchor="ctr">
                    <a:lnL w="0" cap="flat" cmpd="sng" algn="ctr">
                      <a:solidFill>
                        <a:srgbClr val="156082"/>
                      </a:solidFill>
                      <a:prstDash val="sysDash"/>
                      <a:round/>
                      <a:headEnd type="none" w="med" len="med"/>
                      <a:tailEnd type="none" w="med" len="med"/>
                    </a:lnL>
                    <a:lnR w="9525" cap="flat" cmpd="sng" algn="ctr">
                      <a:solidFill>
                        <a:srgbClr val="095277"/>
                      </a:solidFill>
                      <a:prstDash val="solid"/>
                      <a:round/>
                      <a:headEnd type="none" w="med" len="med"/>
                      <a:tailEnd type="none" w="med" len="med"/>
                    </a:lnR>
                    <a:lnT w="9525" cap="flat" cmpd="sng" algn="ctr">
                      <a:solidFill>
                        <a:srgbClr val="095277"/>
                      </a:solidFill>
                      <a:prstDash val="solid"/>
                      <a:round/>
                      <a:headEnd type="none" w="med" len="med"/>
                      <a:tailEnd type="none" w="med" len="med"/>
                    </a:lnT>
                    <a:lnB w="0" cap="flat" cmpd="sng" algn="ctr">
                      <a:solidFill>
                        <a:srgbClr val="156082"/>
                      </a:solidFill>
                      <a:prstDash val="sysDash"/>
                      <a:round/>
                      <a:headEnd type="none" w="med" len="med"/>
                      <a:tailEnd type="none" w="med" len="med"/>
                    </a:lnB>
                  </a:tcPr>
                </a:tc>
                <a:tc>
                  <a:txBody>
                    <a:bodyPr/>
                    <a:lstStyle/>
                    <a:p>
                      <a:pPr algn="r" rtl="1">
                        <a:lnSpc>
                          <a:spcPts val="3032"/>
                        </a:lnSpc>
                        <a:defRPr/>
                      </a:pPr>
                      <a:r>
                        <a:rPr lang="ar-EG" sz="1799">
                          <a:solidFill>
                            <a:srgbClr val="000000"/>
                          </a:solidFill>
                          <a:latin typeface="Almarai Bold"/>
                          <a:ea typeface="Almarai Bold"/>
                          <a:cs typeface="Almarai Bold"/>
                          <a:sym typeface="Almarai Bold"/>
                          <a:rtl/>
                        </a:rPr>
                        <a:t>   تحويل الأفكار الجديدة، والاستحداث الأصيل في المنتجات أو العمليات أو النظم من أجل تحقيق قيمة اقتصادية مضافة.</a:t>
                      </a:r>
                      <a:endParaRPr lang="en-US" sz="1100"/>
                    </a:p>
                  </a:txBody>
                  <a:tcPr marL="0" marR="0" marT="0" marB="0" anchor="ctr">
                    <a:lnL w="9525" cap="flat" cmpd="sng" algn="ctr">
                      <a:solidFill>
                        <a:srgbClr val="095277"/>
                      </a:solidFill>
                      <a:prstDash val="solid"/>
                      <a:round/>
                      <a:headEnd type="none" w="med" len="med"/>
                      <a:tailEnd type="none" w="med" len="med"/>
                    </a:lnL>
                    <a:lnR w="0" cap="flat" cmpd="sng" algn="ctr">
                      <a:solidFill>
                        <a:srgbClr val="156082"/>
                      </a:solidFill>
                      <a:prstDash val="sysDash"/>
                      <a:round/>
                      <a:headEnd type="none" w="med" len="med"/>
                      <a:tailEnd type="none" w="med" len="med"/>
                    </a:lnR>
                    <a:lnT w="9525" cap="flat" cmpd="sng" algn="ctr">
                      <a:solidFill>
                        <a:srgbClr val="095277"/>
                      </a:solidFill>
                      <a:prstDash val="solid"/>
                      <a:round/>
                      <a:headEnd type="none" w="med" len="med"/>
                      <a:tailEnd type="none" w="med" len="med"/>
                    </a:lnT>
                    <a:lnB w="0" cap="flat" cmpd="sng" algn="ctr">
                      <a:solidFill>
                        <a:srgbClr val="156082"/>
                      </a:solidFill>
                      <a:prstDash val="sysDash"/>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45" name="Freeform 45"/>
          <p:cNvSpPr/>
          <p:nvPr/>
        </p:nvSpPr>
        <p:spPr>
          <a:xfrm>
            <a:off x="-257469" y="-305842"/>
            <a:ext cx="1610098" cy="2161205"/>
          </a:xfrm>
          <a:custGeom>
            <a:avLst/>
            <a:gdLst/>
            <a:ahLst/>
            <a:cxnLst/>
            <a:rect l="l" t="t" r="r" b="b"/>
            <a:pathLst>
              <a:path w="1610098" h="2161205">
                <a:moveTo>
                  <a:pt x="0" y="0"/>
                </a:moveTo>
                <a:lnTo>
                  <a:pt x="1610098" y="0"/>
                </a:lnTo>
                <a:lnTo>
                  <a:pt x="1610098" y="2161205"/>
                </a:lnTo>
                <a:lnTo>
                  <a:pt x="0" y="2161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6" name="Freeform 46"/>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7" name="TextBox 47"/>
          <p:cNvSpPr txBox="1"/>
          <p:nvPr/>
        </p:nvSpPr>
        <p:spPr>
          <a:xfrm>
            <a:off x="10251762" y="838363"/>
            <a:ext cx="6687498" cy="933450"/>
          </a:xfrm>
          <a:prstGeom prst="rect">
            <a:avLst/>
          </a:prstGeom>
        </p:spPr>
        <p:txBody>
          <a:bodyPr lIns="0" tIns="0" rIns="0" bIns="0" rtlCol="0" anchor="t">
            <a:spAutoFit/>
          </a:bodyPr>
          <a:lstStyle/>
          <a:p>
            <a:pPr marL="0" lvl="0" indent="0" algn="ctr" rtl="1">
              <a:lnSpc>
                <a:spcPts val="7200"/>
              </a:lnSpc>
              <a:spcBef>
                <a:spcPct val="0"/>
              </a:spcBef>
            </a:pPr>
            <a:r>
              <a:rPr lang="ar-EG" sz="6000" u="none" strike="noStrike">
                <a:solidFill>
                  <a:srgbClr val="156082"/>
                </a:solidFill>
                <a:latin typeface="Almarai Bold"/>
                <a:ea typeface="Almarai Bold"/>
                <a:cs typeface="Almarai Bold"/>
                <a:sym typeface="Almarai Bold"/>
                <a:rtl/>
              </a:rPr>
              <a:t>تعريف الابتكار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grpSp>
        <p:nvGrpSpPr>
          <p:cNvPr id="3" name="Group 3"/>
          <p:cNvGrpSpPr/>
          <p:nvPr/>
        </p:nvGrpSpPr>
        <p:grpSpPr>
          <a:xfrm>
            <a:off x="9945692" y="2365425"/>
            <a:ext cx="7313608" cy="6343736"/>
            <a:chOff x="0" y="0"/>
            <a:chExt cx="1926218" cy="1670778"/>
          </a:xfrm>
        </p:grpSpPr>
        <p:sp>
          <p:nvSpPr>
            <p:cNvPr id="4" name="Freeform 4"/>
            <p:cNvSpPr/>
            <p:nvPr/>
          </p:nvSpPr>
          <p:spPr>
            <a:xfrm>
              <a:off x="0" y="0"/>
              <a:ext cx="1926218" cy="1670778"/>
            </a:xfrm>
            <a:custGeom>
              <a:avLst/>
              <a:gdLst/>
              <a:ahLst/>
              <a:cxnLst/>
              <a:rect l="l" t="t" r="r" b="b"/>
              <a:pathLst>
                <a:path w="1926218" h="1670778">
                  <a:moveTo>
                    <a:pt x="32815" y="0"/>
                  </a:moveTo>
                  <a:lnTo>
                    <a:pt x="1893402" y="0"/>
                  </a:lnTo>
                  <a:cubicBezTo>
                    <a:pt x="1911526" y="0"/>
                    <a:pt x="1926218" y="14692"/>
                    <a:pt x="1926218" y="32815"/>
                  </a:cubicBezTo>
                  <a:lnTo>
                    <a:pt x="1926218" y="1637963"/>
                  </a:lnTo>
                  <a:cubicBezTo>
                    <a:pt x="1926218" y="1646666"/>
                    <a:pt x="1922760" y="1655013"/>
                    <a:pt x="1916606" y="1661167"/>
                  </a:cubicBezTo>
                  <a:cubicBezTo>
                    <a:pt x="1910452" y="1667321"/>
                    <a:pt x="1902105" y="1670778"/>
                    <a:pt x="1893402" y="1670778"/>
                  </a:cubicBezTo>
                  <a:lnTo>
                    <a:pt x="32815" y="1670778"/>
                  </a:lnTo>
                  <a:cubicBezTo>
                    <a:pt x="24112" y="1670778"/>
                    <a:pt x="15766" y="1667321"/>
                    <a:pt x="9611" y="1661167"/>
                  </a:cubicBezTo>
                  <a:cubicBezTo>
                    <a:pt x="3457" y="1655013"/>
                    <a:pt x="0" y="1646666"/>
                    <a:pt x="0" y="1637963"/>
                  </a:cubicBezTo>
                  <a:lnTo>
                    <a:pt x="0" y="32815"/>
                  </a:lnTo>
                  <a:cubicBezTo>
                    <a:pt x="0" y="24112"/>
                    <a:pt x="3457" y="15766"/>
                    <a:pt x="9611" y="9611"/>
                  </a:cubicBezTo>
                  <a:cubicBezTo>
                    <a:pt x="15766" y="3457"/>
                    <a:pt x="24112" y="0"/>
                    <a:pt x="32815" y="0"/>
                  </a:cubicBezTo>
                  <a:close/>
                </a:path>
              </a:pathLst>
            </a:custGeom>
            <a:solidFill>
              <a:srgbClr val="F8FCFF"/>
            </a:solidFill>
            <a:ln w="19050" cap="rnd">
              <a:solidFill>
                <a:srgbClr val="83CBEB"/>
              </a:solidFill>
              <a:prstDash val="lgDash"/>
              <a:round/>
            </a:ln>
          </p:spPr>
          <p:txBody>
            <a:bodyPr/>
            <a:lstStyle/>
            <a:p>
              <a:endParaRPr lang="en-US"/>
            </a:p>
          </p:txBody>
        </p:sp>
        <p:sp>
          <p:nvSpPr>
            <p:cNvPr id="5" name="TextBox 5"/>
            <p:cNvSpPr txBox="1"/>
            <p:nvPr/>
          </p:nvSpPr>
          <p:spPr>
            <a:xfrm>
              <a:off x="0" y="-19050"/>
              <a:ext cx="1926218" cy="1689828"/>
            </a:xfrm>
            <a:prstGeom prst="rect">
              <a:avLst/>
            </a:prstGeom>
          </p:spPr>
          <p:txBody>
            <a:bodyPr lIns="50800" tIns="50800" rIns="50800" bIns="50800" rtlCol="0" anchor="ctr"/>
            <a:lstStyle/>
            <a:p>
              <a:pPr algn="ctr">
                <a:lnSpc>
                  <a:spcPts val="2160"/>
                </a:lnSpc>
              </a:pPr>
              <a:endParaRPr/>
            </a:p>
          </p:txBody>
        </p:sp>
      </p:grpSp>
      <p:sp>
        <p:nvSpPr>
          <p:cNvPr id="6" name="Freeform 6"/>
          <p:cNvSpPr/>
          <p:nvPr/>
        </p:nvSpPr>
        <p:spPr>
          <a:xfrm rot="-800512">
            <a:off x="1156231" y="2614739"/>
            <a:ext cx="8351521" cy="6597702"/>
          </a:xfrm>
          <a:custGeom>
            <a:avLst/>
            <a:gdLst/>
            <a:ahLst/>
            <a:cxnLst/>
            <a:rect l="l" t="t" r="r" b="b"/>
            <a:pathLst>
              <a:path w="8351521" h="6597702">
                <a:moveTo>
                  <a:pt x="0" y="0"/>
                </a:moveTo>
                <a:lnTo>
                  <a:pt x="8351521" y="0"/>
                </a:lnTo>
                <a:lnTo>
                  <a:pt x="8351521" y="6597702"/>
                </a:lnTo>
                <a:lnTo>
                  <a:pt x="0" y="6597702"/>
                </a:lnTo>
                <a:lnTo>
                  <a:pt x="0" y="0"/>
                </a:lnTo>
                <a:close/>
              </a:path>
            </a:pathLst>
          </a:custGeom>
          <a:blipFill>
            <a:blip r:embed="rId3">
              <a:extLst>
                <a:ext uri="{96DAC541-7B7A-43D3-8B79-37D633B846F1}">
                  <asvg:svgBlip xmlns:asvg="http://schemas.microsoft.com/office/drawing/2016/SVG/main" r:embed="rId4"/>
                </a:ext>
              </a:extLst>
            </a:blip>
            <a:stretch>
              <a:fillRect t="-84" b="-84"/>
            </a:stretch>
          </a:blipFill>
        </p:spPr>
        <p:txBody>
          <a:bodyPr/>
          <a:lstStyle/>
          <a:p>
            <a:endParaRPr lang="en-US"/>
          </a:p>
        </p:txBody>
      </p:sp>
      <p:sp>
        <p:nvSpPr>
          <p:cNvPr id="7" name="TextBox 7"/>
          <p:cNvSpPr txBox="1"/>
          <p:nvPr/>
        </p:nvSpPr>
        <p:spPr>
          <a:xfrm>
            <a:off x="6149340" y="9665494"/>
            <a:ext cx="5989320" cy="276225"/>
          </a:xfrm>
          <a:prstGeom prst="rect">
            <a:avLst/>
          </a:prstGeom>
        </p:spPr>
        <p:txBody>
          <a:bodyPr lIns="0" tIns="0" rIns="0" bIns="0" rtlCol="0" anchor="t">
            <a:spAutoFit/>
          </a:bodyPr>
          <a:lstStyle/>
          <a:p>
            <a:pPr algn="ctr">
              <a:lnSpc>
                <a:spcPts val="2160"/>
              </a:lnSpc>
            </a:pPr>
            <a:r>
              <a:rPr lang="en-US" sz="1800">
                <a:solidFill>
                  <a:srgbClr val="333652"/>
                </a:solidFill>
                <a:latin typeface="Almarai"/>
                <a:ea typeface="Almarai"/>
                <a:cs typeface="Almarai"/>
                <a:sym typeface="Almarai"/>
              </a:rPr>
              <a:t>edarah.net  </a:t>
            </a:r>
            <a:r>
              <a:rPr lang="ar-EG" sz="1800">
                <a:solidFill>
                  <a:srgbClr val="333652"/>
                </a:solidFill>
                <a:latin typeface="Almarai"/>
                <a:ea typeface="Almarai"/>
                <a:cs typeface="Almarai"/>
                <a:sym typeface="Almarai"/>
                <a:rtl/>
              </a:rPr>
              <a:t>الابتكار - الشميمري</a:t>
            </a:r>
            <a:r>
              <a:rPr lang="en-US" sz="1800">
                <a:solidFill>
                  <a:srgbClr val="333652"/>
                </a:solidFill>
                <a:latin typeface="Almarai"/>
                <a:ea typeface="Almarai"/>
                <a:cs typeface="Almarai"/>
                <a:sym typeface="Almarai"/>
              </a:rPr>
              <a:t> </a:t>
            </a:r>
          </a:p>
        </p:txBody>
      </p:sp>
      <p:sp>
        <p:nvSpPr>
          <p:cNvPr id="8" name="TextBox 8"/>
          <p:cNvSpPr txBox="1"/>
          <p:nvPr/>
        </p:nvSpPr>
        <p:spPr>
          <a:xfrm>
            <a:off x="2978562" y="6997391"/>
            <a:ext cx="1880392" cy="1615872"/>
          </a:xfrm>
          <a:prstGeom prst="rect">
            <a:avLst/>
          </a:prstGeom>
        </p:spPr>
        <p:txBody>
          <a:bodyPr lIns="0" tIns="0" rIns="0" bIns="0" rtlCol="0" anchor="t">
            <a:spAutoFit/>
          </a:bodyPr>
          <a:lstStyle/>
          <a:p>
            <a:pPr algn="ctr">
              <a:lnSpc>
                <a:spcPts val="3134"/>
              </a:lnSpc>
            </a:pPr>
            <a:r>
              <a:rPr lang="ar-EG" sz="2901">
                <a:solidFill>
                  <a:srgbClr val="000000"/>
                </a:solidFill>
                <a:latin typeface="Almarai Bold"/>
                <a:ea typeface="Almarai Bold"/>
                <a:cs typeface="Almarai Bold"/>
                <a:sym typeface="Almarai Bold"/>
                <a:rtl/>
              </a:rPr>
              <a:t>أفكار ومنتجات</a:t>
            </a:r>
          </a:p>
          <a:p>
            <a:pPr algn="ctr">
              <a:lnSpc>
                <a:spcPts val="3134"/>
              </a:lnSpc>
            </a:pPr>
            <a:r>
              <a:rPr lang="ar-EG" sz="2901">
                <a:solidFill>
                  <a:srgbClr val="000000"/>
                </a:solidFill>
                <a:latin typeface="Almarai Bold"/>
                <a:ea typeface="Almarai Bold"/>
                <a:cs typeface="Almarai Bold"/>
                <a:sym typeface="Almarai Bold"/>
                <a:rtl/>
              </a:rPr>
              <a:t>وعمليات ونظم</a:t>
            </a:r>
          </a:p>
        </p:txBody>
      </p:sp>
      <p:sp>
        <p:nvSpPr>
          <p:cNvPr id="9" name="TextBox 9"/>
          <p:cNvSpPr txBox="1"/>
          <p:nvPr/>
        </p:nvSpPr>
        <p:spPr>
          <a:xfrm>
            <a:off x="4523786" y="4045163"/>
            <a:ext cx="2721920" cy="722002"/>
          </a:xfrm>
          <a:prstGeom prst="rect">
            <a:avLst/>
          </a:prstGeom>
        </p:spPr>
        <p:txBody>
          <a:bodyPr lIns="0" tIns="0" rIns="0" bIns="0" rtlCol="0" anchor="t">
            <a:spAutoFit/>
          </a:bodyPr>
          <a:lstStyle/>
          <a:p>
            <a:pPr algn="ctr">
              <a:lnSpc>
                <a:spcPts val="5346"/>
              </a:lnSpc>
            </a:pPr>
            <a:r>
              <a:rPr lang="ar-EG" sz="4950">
                <a:solidFill>
                  <a:srgbClr val="000000"/>
                </a:solidFill>
                <a:latin typeface="Almarai Bold"/>
                <a:ea typeface="Almarai Bold"/>
                <a:cs typeface="Almarai Bold"/>
                <a:sym typeface="Almarai Bold"/>
                <a:rtl/>
              </a:rPr>
              <a:t>الابتكار</a:t>
            </a:r>
          </a:p>
        </p:txBody>
      </p:sp>
      <p:sp>
        <p:nvSpPr>
          <p:cNvPr id="10" name="TextBox 10"/>
          <p:cNvSpPr txBox="1"/>
          <p:nvPr/>
        </p:nvSpPr>
        <p:spPr>
          <a:xfrm>
            <a:off x="5206465" y="7581342"/>
            <a:ext cx="2979491" cy="606933"/>
          </a:xfrm>
          <a:prstGeom prst="rect">
            <a:avLst/>
          </a:prstGeom>
        </p:spPr>
        <p:txBody>
          <a:bodyPr lIns="0" tIns="0" rIns="0" bIns="0" rtlCol="0" anchor="t">
            <a:spAutoFit/>
          </a:bodyPr>
          <a:lstStyle/>
          <a:p>
            <a:pPr algn="ctr">
              <a:lnSpc>
                <a:spcPts val="4536"/>
              </a:lnSpc>
            </a:pPr>
            <a:r>
              <a:rPr lang="ar-EG" sz="4200">
                <a:solidFill>
                  <a:srgbClr val="000000"/>
                </a:solidFill>
                <a:latin typeface="Almarai Bold"/>
                <a:ea typeface="Almarai Bold"/>
                <a:cs typeface="Almarai Bold"/>
                <a:sym typeface="Almarai Bold"/>
                <a:rtl/>
              </a:rPr>
              <a:t>أصيل</a:t>
            </a:r>
          </a:p>
        </p:txBody>
      </p:sp>
      <p:sp>
        <p:nvSpPr>
          <p:cNvPr id="11" name="TextBox 11"/>
          <p:cNvSpPr txBox="1"/>
          <p:nvPr/>
        </p:nvSpPr>
        <p:spPr>
          <a:xfrm>
            <a:off x="7724766" y="5980265"/>
            <a:ext cx="1878026" cy="1057072"/>
          </a:xfrm>
          <a:prstGeom prst="rect">
            <a:avLst/>
          </a:prstGeom>
        </p:spPr>
        <p:txBody>
          <a:bodyPr lIns="0" tIns="0" rIns="0" bIns="0" rtlCol="0" anchor="t">
            <a:spAutoFit/>
          </a:bodyPr>
          <a:lstStyle/>
          <a:p>
            <a:pPr algn="ctr">
              <a:lnSpc>
                <a:spcPts val="4035"/>
              </a:lnSpc>
            </a:pPr>
            <a:r>
              <a:rPr lang="ar-EG" sz="3736">
                <a:solidFill>
                  <a:srgbClr val="000000"/>
                </a:solidFill>
                <a:latin typeface="Almarai Bold"/>
                <a:ea typeface="Almarai Bold"/>
                <a:cs typeface="Almarai Bold"/>
                <a:sym typeface="Almarai Bold"/>
                <a:rtl/>
              </a:rPr>
              <a:t>عملية تحويل</a:t>
            </a:r>
          </a:p>
        </p:txBody>
      </p:sp>
      <p:sp>
        <p:nvSpPr>
          <p:cNvPr id="12" name="TextBox 12"/>
          <p:cNvSpPr txBox="1"/>
          <p:nvPr/>
        </p:nvSpPr>
        <p:spPr>
          <a:xfrm>
            <a:off x="1028700" y="5368004"/>
            <a:ext cx="2090614" cy="1067412"/>
          </a:xfrm>
          <a:prstGeom prst="rect">
            <a:avLst/>
          </a:prstGeom>
        </p:spPr>
        <p:txBody>
          <a:bodyPr lIns="0" tIns="0" rIns="0" bIns="0" rtlCol="0" anchor="t">
            <a:spAutoFit/>
          </a:bodyPr>
          <a:lstStyle/>
          <a:p>
            <a:pPr algn="ctr">
              <a:lnSpc>
                <a:spcPts val="4091"/>
              </a:lnSpc>
            </a:pPr>
            <a:r>
              <a:rPr lang="ar-EG" sz="3788">
                <a:solidFill>
                  <a:srgbClr val="000000"/>
                </a:solidFill>
                <a:latin typeface="Almarai Bold"/>
                <a:ea typeface="Almarai Bold"/>
                <a:cs typeface="Almarai Bold"/>
                <a:sym typeface="Almarai Bold"/>
                <a:rtl/>
              </a:rPr>
              <a:t>قيمة اقتصادية</a:t>
            </a:r>
          </a:p>
        </p:txBody>
      </p:sp>
      <p:sp>
        <p:nvSpPr>
          <p:cNvPr id="13" name="TextBox 13"/>
          <p:cNvSpPr txBox="1"/>
          <p:nvPr/>
        </p:nvSpPr>
        <p:spPr>
          <a:xfrm>
            <a:off x="10059515" y="2496149"/>
            <a:ext cx="6908320" cy="5806426"/>
          </a:xfrm>
          <a:prstGeom prst="rect">
            <a:avLst/>
          </a:prstGeom>
        </p:spPr>
        <p:txBody>
          <a:bodyPr lIns="0" tIns="0" rIns="0" bIns="0" rtlCol="0" anchor="t">
            <a:spAutoFit/>
          </a:bodyPr>
          <a:lstStyle/>
          <a:p>
            <a:pPr algn="r" rtl="1">
              <a:lnSpc>
                <a:spcPts val="5025"/>
              </a:lnSpc>
              <a:spcBef>
                <a:spcPct val="0"/>
              </a:spcBef>
            </a:pPr>
            <a:r>
              <a:rPr lang="ar-EG" sz="3350" u="none" strike="noStrike">
                <a:solidFill>
                  <a:srgbClr val="000000"/>
                </a:solidFill>
                <a:latin typeface="Almarai Bold"/>
                <a:ea typeface="Almarai Bold"/>
                <a:cs typeface="Almarai Bold"/>
                <a:sym typeface="Almarai Bold"/>
                <a:rtl/>
              </a:rPr>
              <a:t>من هذا التعريف يتبين أن الابتكار يتضمن أبعادًا رئيسية هي:</a:t>
            </a:r>
          </a:p>
          <a:p>
            <a:pPr marL="723342" lvl="1" indent="-361671" algn="r" rtl="1">
              <a:lnSpc>
                <a:spcPts val="5025"/>
              </a:lnSpc>
              <a:spcBef>
                <a:spcPct val="0"/>
              </a:spcBef>
              <a:buFont typeface="Arial"/>
              <a:buChar char="•"/>
            </a:pPr>
            <a:r>
              <a:rPr lang="ar-EG" sz="3350" u="none" strike="noStrike">
                <a:solidFill>
                  <a:srgbClr val="000000"/>
                </a:solidFill>
                <a:latin typeface="Almarai Bold"/>
                <a:ea typeface="Almarai Bold"/>
                <a:cs typeface="Almarai Bold"/>
                <a:sym typeface="Almarai Bold"/>
                <a:rtl/>
              </a:rPr>
              <a:t>أنه عملية تحويل من مرحلة إلى مرحلة ذات فائدة ملموسة.</a:t>
            </a:r>
          </a:p>
          <a:p>
            <a:pPr marL="723342" lvl="1" indent="-361671" algn="r" rtl="1">
              <a:lnSpc>
                <a:spcPts val="5025"/>
              </a:lnSpc>
              <a:spcBef>
                <a:spcPct val="0"/>
              </a:spcBef>
              <a:buFont typeface="Arial"/>
              <a:buChar char="•"/>
            </a:pPr>
            <a:r>
              <a:rPr lang="ar-EG" sz="3350" u="none" strike="noStrike">
                <a:solidFill>
                  <a:srgbClr val="000000"/>
                </a:solidFill>
                <a:latin typeface="Almarai Bold"/>
                <a:ea typeface="Almarai Bold"/>
                <a:cs typeface="Almarai Bold"/>
                <a:sym typeface="Almarai Bold"/>
                <a:rtl/>
              </a:rPr>
              <a:t>أنه استحداث شيء أصيل لم يُسبق إليه.</a:t>
            </a:r>
          </a:p>
          <a:p>
            <a:pPr marL="723342" lvl="1" indent="-361671" algn="r" rtl="1">
              <a:lnSpc>
                <a:spcPts val="5025"/>
              </a:lnSpc>
              <a:spcBef>
                <a:spcPct val="0"/>
              </a:spcBef>
              <a:buFont typeface="Arial"/>
              <a:buChar char="•"/>
            </a:pPr>
            <a:r>
              <a:rPr lang="ar-EG" sz="3350" u="none" strike="noStrike">
                <a:solidFill>
                  <a:srgbClr val="000000"/>
                </a:solidFill>
                <a:latin typeface="Almarai Bold"/>
                <a:ea typeface="Almarai Bold"/>
                <a:cs typeface="Almarai Bold"/>
                <a:sym typeface="Almarai Bold"/>
                <a:rtl/>
              </a:rPr>
              <a:t>أنه يشمل الأفكار والمنتجات والعمليات والنظم وغيرها.</a:t>
            </a:r>
          </a:p>
          <a:p>
            <a:pPr marL="723342" lvl="1" indent="-361671" algn="r" rtl="1">
              <a:lnSpc>
                <a:spcPts val="5025"/>
              </a:lnSpc>
              <a:spcBef>
                <a:spcPct val="0"/>
              </a:spcBef>
              <a:buFont typeface="Arial"/>
              <a:buChar char="•"/>
            </a:pPr>
            <a:r>
              <a:rPr lang="ar-EG" sz="3350" u="none" strike="noStrike">
                <a:solidFill>
                  <a:srgbClr val="000000"/>
                </a:solidFill>
                <a:latin typeface="Almarai Bold"/>
                <a:ea typeface="Almarai Bold"/>
                <a:cs typeface="Almarai Bold"/>
                <a:sym typeface="Almarai Bold"/>
                <a:rtl/>
              </a:rPr>
              <a:t>أنه يحقق قيمة اقتصادية.</a:t>
            </a:r>
          </a:p>
        </p:txBody>
      </p:sp>
      <p:sp>
        <p:nvSpPr>
          <p:cNvPr id="14" name="Freeform 14"/>
          <p:cNvSpPr/>
          <p:nvPr/>
        </p:nvSpPr>
        <p:spPr>
          <a:xfrm>
            <a:off x="-257469" y="-86773"/>
            <a:ext cx="2245559" cy="3014173"/>
          </a:xfrm>
          <a:custGeom>
            <a:avLst/>
            <a:gdLst/>
            <a:ahLst/>
            <a:cxnLst/>
            <a:rect l="l" t="t" r="r" b="b"/>
            <a:pathLst>
              <a:path w="2245559" h="3014173">
                <a:moveTo>
                  <a:pt x="0" y="0"/>
                </a:moveTo>
                <a:lnTo>
                  <a:pt x="2245559" y="0"/>
                </a:lnTo>
                <a:lnTo>
                  <a:pt x="2245559" y="3014173"/>
                </a:lnTo>
                <a:lnTo>
                  <a:pt x="0" y="30141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3007340" y="9665494"/>
            <a:ext cx="3931920" cy="276225"/>
          </a:xfrm>
          <a:prstGeom prst="rect">
            <a:avLst/>
          </a:prstGeom>
        </p:spPr>
        <p:txBody>
          <a:bodyPr lIns="0" tIns="0" rIns="0" bIns="0" rtlCol="0" anchor="t">
            <a:spAutoFit/>
          </a:bodyPr>
          <a:lstStyle/>
          <a:p>
            <a:pPr algn="r">
              <a:lnSpc>
                <a:spcPts val="2160"/>
              </a:lnSpc>
            </a:pPr>
            <a:r>
              <a:rPr lang="en-US" sz="1800">
                <a:solidFill>
                  <a:srgbClr val="2A2E30"/>
                </a:solidFill>
                <a:latin typeface="Almarai"/>
                <a:ea typeface="Almarai"/>
                <a:cs typeface="Almarai"/>
                <a:sym typeface="Almarai"/>
              </a:rPr>
              <a:t>7</a:t>
            </a:r>
          </a:p>
        </p:txBody>
      </p:sp>
      <p:sp>
        <p:nvSpPr>
          <p:cNvPr id="16" name="Freeform 16"/>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10251762" y="806722"/>
            <a:ext cx="6687498" cy="933450"/>
          </a:xfrm>
          <a:prstGeom prst="rect">
            <a:avLst/>
          </a:prstGeom>
        </p:spPr>
        <p:txBody>
          <a:bodyPr lIns="0" tIns="0" rIns="0" bIns="0" rtlCol="0" anchor="t">
            <a:spAutoFit/>
          </a:bodyPr>
          <a:lstStyle/>
          <a:p>
            <a:pPr marL="0" lvl="0" indent="0" algn="ctr" rtl="1">
              <a:lnSpc>
                <a:spcPts val="7200"/>
              </a:lnSpc>
              <a:spcBef>
                <a:spcPct val="0"/>
              </a:spcBef>
            </a:pPr>
            <a:r>
              <a:rPr lang="ar-EG" sz="6000" u="none" strike="noStrike">
                <a:solidFill>
                  <a:srgbClr val="156082"/>
                </a:solidFill>
                <a:latin typeface="Almarai Bold"/>
                <a:ea typeface="Almarai Bold"/>
                <a:cs typeface="Almarai Bold"/>
                <a:sym typeface="Almarai Bold"/>
                <a:rtl/>
              </a:rPr>
              <a:t>تعريف الابتكار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9D7F4">
                <a:alpha val="100000"/>
              </a:srgbClr>
            </a:gs>
            <a:gs pos="100000">
              <a:srgbClr val="E8E5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grpSp>
        <p:nvGrpSpPr>
          <p:cNvPr id="3" name="Group 3"/>
          <p:cNvGrpSpPr/>
          <p:nvPr/>
        </p:nvGrpSpPr>
        <p:grpSpPr>
          <a:xfrm>
            <a:off x="3632063" y="4531509"/>
            <a:ext cx="11838693" cy="557621"/>
            <a:chOff x="0" y="0"/>
            <a:chExt cx="3118010" cy="146863"/>
          </a:xfrm>
        </p:grpSpPr>
        <p:sp>
          <p:nvSpPr>
            <p:cNvPr id="4" name="Freeform 4"/>
            <p:cNvSpPr/>
            <p:nvPr/>
          </p:nvSpPr>
          <p:spPr>
            <a:xfrm>
              <a:off x="0" y="0"/>
              <a:ext cx="3118010" cy="146863"/>
            </a:xfrm>
            <a:custGeom>
              <a:avLst/>
              <a:gdLst/>
              <a:ahLst/>
              <a:cxnLst/>
              <a:rect l="l" t="t" r="r" b="b"/>
              <a:pathLst>
                <a:path w="3118010" h="146863">
                  <a:moveTo>
                    <a:pt x="33351" y="0"/>
                  </a:moveTo>
                  <a:lnTo>
                    <a:pt x="3084658" y="0"/>
                  </a:lnTo>
                  <a:cubicBezTo>
                    <a:pt x="3103078" y="0"/>
                    <a:pt x="3118010" y="14932"/>
                    <a:pt x="3118010" y="33351"/>
                  </a:cubicBezTo>
                  <a:lnTo>
                    <a:pt x="3118010" y="113512"/>
                  </a:lnTo>
                  <a:cubicBezTo>
                    <a:pt x="3118010" y="122357"/>
                    <a:pt x="3114496" y="130840"/>
                    <a:pt x="3108241" y="137095"/>
                  </a:cubicBezTo>
                  <a:cubicBezTo>
                    <a:pt x="3101987" y="143349"/>
                    <a:pt x="3093504" y="146863"/>
                    <a:pt x="3084658" y="146863"/>
                  </a:cubicBezTo>
                  <a:lnTo>
                    <a:pt x="33351" y="146863"/>
                  </a:lnTo>
                  <a:cubicBezTo>
                    <a:pt x="14932" y="146863"/>
                    <a:pt x="0" y="131931"/>
                    <a:pt x="0" y="113512"/>
                  </a:cubicBezTo>
                  <a:lnTo>
                    <a:pt x="0" y="33351"/>
                  </a:lnTo>
                  <a:cubicBezTo>
                    <a:pt x="0" y="14932"/>
                    <a:pt x="14932" y="0"/>
                    <a:pt x="33351" y="0"/>
                  </a:cubicBezTo>
                  <a:close/>
                </a:path>
              </a:pathLst>
            </a:custGeom>
            <a:solidFill>
              <a:srgbClr val="FFDE59"/>
            </a:solidFill>
          </p:spPr>
          <p:txBody>
            <a:bodyPr/>
            <a:lstStyle/>
            <a:p>
              <a:endParaRPr lang="en-US"/>
            </a:p>
          </p:txBody>
        </p:sp>
        <p:sp>
          <p:nvSpPr>
            <p:cNvPr id="5" name="TextBox 5"/>
            <p:cNvSpPr txBox="1"/>
            <p:nvPr/>
          </p:nvSpPr>
          <p:spPr>
            <a:xfrm>
              <a:off x="0" y="-19050"/>
              <a:ext cx="3118010" cy="165913"/>
            </a:xfrm>
            <a:prstGeom prst="rect">
              <a:avLst/>
            </a:prstGeom>
          </p:spPr>
          <p:txBody>
            <a:bodyPr lIns="50800" tIns="50800" rIns="50800" bIns="50800" rtlCol="0" anchor="ctr"/>
            <a:lstStyle/>
            <a:p>
              <a:pPr algn="ctr">
                <a:lnSpc>
                  <a:spcPts val="2160"/>
                </a:lnSpc>
              </a:pPr>
              <a:endParaRPr/>
            </a:p>
          </p:txBody>
        </p:sp>
      </p:grpSp>
      <p:grpSp>
        <p:nvGrpSpPr>
          <p:cNvPr id="6" name="Group 6"/>
          <p:cNvGrpSpPr/>
          <p:nvPr/>
        </p:nvGrpSpPr>
        <p:grpSpPr>
          <a:xfrm>
            <a:off x="3632063" y="5317730"/>
            <a:ext cx="11838693" cy="560325"/>
            <a:chOff x="0" y="0"/>
            <a:chExt cx="3118010" cy="147575"/>
          </a:xfrm>
        </p:grpSpPr>
        <p:sp>
          <p:nvSpPr>
            <p:cNvPr id="7" name="Freeform 7"/>
            <p:cNvSpPr/>
            <p:nvPr/>
          </p:nvSpPr>
          <p:spPr>
            <a:xfrm>
              <a:off x="0" y="0"/>
              <a:ext cx="3118010" cy="147575"/>
            </a:xfrm>
            <a:custGeom>
              <a:avLst/>
              <a:gdLst/>
              <a:ahLst/>
              <a:cxnLst/>
              <a:rect l="l" t="t" r="r" b="b"/>
              <a:pathLst>
                <a:path w="3118010" h="147575">
                  <a:moveTo>
                    <a:pt x="33351" y="0"/>
                  </a:moveTo>
                  <a:lnTo>
                    <a:pt x="3084658" y="0"/>
                  </a:lnTo>
                  <a:cubicBezTo>
                    <a:pt x="3103078" y="0"/>
                    <a:pt x="3118010" y="14932"/>
                    <a:pt x="3118010" y="33351"/>
                  </a:cubicBezTo>
                  <a:lnTo>
                    <a:pt x="3118010" y="114224"/>
                  </a:lnTo>
                  <a:cubicBezTo>
                    <a:pt x="3118010" y="132643"/>
                    <a:pt x="3103078" y="147575"/>
                    <a:pt x="3084658" y="147575"/>
                  </a:cubicBezTo>
                  <a:lnTo>
                    <a:pt x="33351" y="147575"/>
                  </a:lnTo>
                  <a:cubicBezTo>
                    <a:pt x="24506" y="147575"/>
                    <a:pt x="16023" y="144062"/>
                    <a:pt x="9768" y="137807"/>
                  </a:cubicBezTo>
                  <a:cubicBezTo>
                    <a:pt x="3514" y="131552"/>
                    <a:pt x="0" y="123069"/>
                    <a:pt x="0" y="114224"/>
                  </a:cubicBezTo>
                  <a:lnTo>
                    <a:pt x="0" y="33351"/>
                  </a:lnTo>
                  <a:cubicBezTo>
                    <a:pt x="0" y="14932"/>
                    <a:pt x="14932" y="0"/>
                    <a:pt x="33351" y="0"/>
                  </a:cubicBezTo>
                  <a:close/>
                </a:path>
              </a:pathLst>
            </a:custGeom>
            <a:solidFill>
              <a:srgbClr val="FFDE59"/>
            </a:solidFill>
          </p:spPr>
          <p:txBody>
            <a:bodyPr/>
            <a:lstStyle/>
            <a:p>
              <a:endParaRPr lang="en-US"/>
            </a:p>
          </p:txBody>
        </p:sp>
        <p:sp>
          <p:nvSpPr>
            <p:cNvPr id="8" name="TextBox 8"/>
            <p:cNvSpPr txBox="1"/>
            <p:nvPr/>
          </p:nvSpPr>
          <p:spPr>
            <a:xfrm>
              <a:off x="0" y="-19050"/>
              <a:ext cx="3118010" cy="166625"/>
            </a:xfrm>
            <a:prstGeom prst="rect">
              <a:avLst/>
            </a:prstGeom>
          </p:spPr>
          <p:txBody>
            <a:bodyPr lIns="50800" tIns="50800" rIns="50800" bIns="50800" rtlCol="0" anchor="ctr"/>
            <a:lstStyle/>
            <a:p>
              <a:pPr algn="ctr">
                <a:lnSpc>
                  <a:spcPts val="2160"/>
                </a:lnSpc>
              </a:pPr>
              <a:endParaRPr/>
            </a:p>
          </p:txBody>
        </p:sp>
      </p:grpSp>
      <p:grpSp>
        <p:nvGrpSpPr>
          <p:cNvPr id="9" name="Group 9"/>
          <p:cNvGrpSpPr/>
          <p:nvPr/>
        </p:nvGrpSpPr>
        <p:grpSpPr>
          <a:xfrm>
            <a:off x="3632063" y="6135230"/>
            <a:ext cx="11838693" cy="567859"/>
            <a:chOff x="0" y="0"/>
            <a:chExt cx="3118010" cy="149560"/>
          </a:xfrm>
        </p:grpSpPr>
        <p:sp>
          <p:nvSpPr>
            <p:cNvPr id="10" name="Freeform 10"/>
            <p:cNvSpPr/>
            <p:nvPr/>
          </p:nvSpPr>
          <p:spPr>
            <a:xfrm>
              <a:off x="0" y="0"/>
              <a:ext cx="3118010" cy="149560"/>
            </a:xfrm>
            <a:custGeom>
              <a:avLst/>
              <a:gdLst/>
              <a:ahLst/>
              <a:cxnLst/>
              <a:rect l="l" t="t" r="r" b="b"/>
              <a:pathLst>
                <a:path w="3118010" h="149560">
                  <a:moveTo>
                    <a:pt x="33351" y="0"/>
                  </a:moveTo>
                  <a:lnTo>
                    <a:pt x="3084658" y="0"/>
                  </a:lnTo>
                  <a:cubicBezTo>
                    <a:pt x="3103078" y="0"/>
                    <a:pt x="3118010" y="14932"/>
                    <a:pt x="3118010" y="33351"/>
                  </a:cubicBezTo>
                  <a:lnTo>
                    <a:pt x="3118010" y="116208"/>
                  </a:lnTo>
                  <a:cubicBezTo>
                    <a:pt x="3118010" y="125054"/>
                    <a:pt x="3114496" y="133537"/>
                    <a:pt x="3108241" y="139791"/>
                  </a:cubicBezTo>
                  <a:cubicBezTo>
                    <a:pt x="3101987" y="146046"/>
                    <a:pt x="3093504" y="149560"/>
                    <a:pt x="3084658" y="149560"/>
                  </a:cubicBezTo>
                  <a:lnTo>
                    <a:pt x="33351" y="149560"/>
                  </a:lnTo>
                  <a:cubicBezTo>
                    <a:pt x="14932" y="149560"/>
                    <a:pt x="0" y="134628"/>
                    <a:pt x="0" y="116208"/>
                  </a:cubicBezTo>
                  <a:lnTo>
                    <a:pt x="0" y="33351"/>
                  </a:lnTo>
                  <a:cubicBezTo>
                    <a:pt x="0" y="14932"/>
                    <a:pt x="14932" y="0"/>
                    <a:pt x="33351" y="0"/>
                  </a:cubicBezTo>
                  <a:close/>
                </a:path>
              </a:pathLst>
            </a:custGeom>
            <a:solidFill>
              <a:srgbClr val="FFDE59"/>
            </a:solidFill>
          </p:spPr>
          <p:txBody>
            <a:bodyPr/>
            <a:lstStyle/>
            <a:p>
              <a:endParaRPr lang="en-US"/>
            </a:p>
          </p:txBody>
        </p:sp>
        <p:sp>
          <p:nvSpPr>
            <p:cNvPr id="11" name="TextBox 11"/>
            <p:cNvSpPr txBox="1"/>
            <p:nvPr/>
          </p:nvSpPr>
          <p:spPr>
            <a:xfrm>
              <a:off x="0" y="-19050"/>
              <a:ext cx="3118010" cy="168610"/>
            </a:xfrm>
            <a:prstGeom prst="rect">
              <a:avLst/>
            </a:prstGeom>
          </p:spPr>
          <p:txBody>
            <a:bodyPr lIns="50800" tIns="50800" rIns="50800" bIns="50800" rtlCol="0" anchor="ctr"/>
            <a:lstStyle/>
            <a:p>
              <a:pPr algn="ctr">
                <a:lnSpc>
                  <a:spcPts val="2160"/>
                </a:lnSpc>
              </a:pPr>
              <a:endParaRPr/>
            </a:p>
          </p:txBody>
        </p:sp>
      </p:grpSp>
      <p:grpSp>
        <p:nvGrpSpPr>
          <p:cNvPr id="12" name="Group 12"/>
          <p:cNvGrpSpPr/>
          <p:nvPr/>
        </p:nvGrpSpPr>
        <p:grpSpPr>
          <a:xfrm>
            <a:off x="3632063" y="6952731"/>
            <a:ext cx="11838693" cy="591083"/>
            <a:chOff x="0" y="0"/>
            <a:chExt cx="3118010" cy="155676"/>
          </a:xfrm>
        </p:grpSpPr>
        <p:sp>
          <p:nvSpPr>
            <p:cNvPr id="13" name="Freeform 13"/>
            <p:cNvSpPr/>
            <p:nvPr/>
          </p:nvSpPr>
          <p:spPr>
            <a:xfrm>
              <a:off x="0" y="0"/>
              <a:ext cx="3118010" cy="155676"/>
            </a:xfrm>
            <a:custGeom>
              <a:avLst/>
              <a:gdLst/>
              <a:ahLst/>
              <a:cxnLst/>
              <a:rect l="l" t="t" r="r" b="b"/>
              <a:pathLst>
                <a:path w="3118010" h="155676">
                  <a:moveTo>
                    <a:pt x="33351" y="0"/>
                  </a:moveTo>
                  <a:lnTo>
                    <a:pt x="3084658" y="0"/>
                  </a:lnTo>
                  <a:cubicBezTo>
                    <a:pt x="3103078" y="0"/>
                    <a:pt x="3118010" y="14932"/>
                    <a:pt x="3118010" y="33351"/>
                  </a:cubicBezTo>
                  <a:lnTo>
                    <a:pt x="3118010" y="122325"/>
                  </a:lnTo>
                  <a:cubicBezTo>
                    <a:pt x="3118010" y="131170"/>
                    <a:pt x="3114496" y="139653"/>
                    <a:pt x="3108241" y="145908"/>
                  </a:cubicBezTo>
                  <a:cubicBezTo>
                    <a:pt x="3101987" y="152162"/>
                    <a:pt x="3093504" y="155676"/>
                    <a:pt x="3084658" y="155676"/>
                  </a:cubicBezTo>
                  <a:lnTo>
                    <a:pt x="33351" y="155676"/>
                  </a:lnTo>
                  <a:cubicBezTo>
                    <a:pt x="14932" y="155676"/>
                    <a:pt x="0" y="140744"/>
                    <a:pt x="0" y="122325"/>
                  </a:cubicBezTo>
                  <a:lnTo>
                    <a:pt x="0" y="33351"/>
                  </a:lnTo>
                  <a:cubicBezTo>
                    <a:pt x="0" y="14932"/>
                    <a:pt x="14932" y="0"/>
                    <a:pt x="33351" y="0"/>
                  </a:cubicBezTo>
                  <a:close/>
                </a:path>
              </a:pathLst>
            </a:custGeom>
            <a:solidFill>
              <a:srgbClr val="FFDE59"/>
            </a:solidFill>
          </p:spPr>
          <p:txBody>
            <a:bodyPr/>
            <a:lstStyle/>
            <a:p>
              <a:endParaRPr lang="en-US"/>
            </a:p>
          </p:txBody>
        </p:sp>
        <p:sp>
          <p:nvSpPr>
            <p:cNvPr id="14" name="TextBox 14"/>
            <p:cNvSpPr txBox="1"/>
            <p:nvPr/>
          </p:nvSpPr>
          <p:spPr>
            <a:xfrm>
              <a:off x="0" y="-19050"/>
              <a:ext cx="3118010" cy="174726"/>
            </a:xfrm>
            <a:prstGeom prst="rect">
              <a:avLst/>
            </a:prstGeom>
          </p:spPr>
          <p:txBody>
            <a:bodyPr lIns="50800" tIns="50800" rIns="50800" bIns="50800" rtlCol="0" anchor="ctr"/>
            <a:lstStyle/>
            <a:p>
              <a:pPr algn="ctr">
                <a:lnSpc>
                  <a:spcPts val="2160"/>
                </a:lnSpc>
              </a:pPr>
              <a:endParaRPr/>
            </a:p>
          </p:txBody>
        </p:sp>
      </p:grpSp>
      <p:grpSp>
        <p:nvGrpSpPr>
          <p:cNvPr id="15" name="Group 15"/>
          <p:cNvGrpSpPr/>
          <p:nvPr/>
        </p:nvGrpSpPr>
        <p:grpSpPr>
          <a:xfrm>
            <a:off x="3632063" y="7742310"/>
            <a:ext cx="11838693" cy="564278"/>
            <a:chOff x="0" y="0"/>
            <a:chExt cx="3118010" cy="148616"/>
          </a:xfrm>
        </p:grpSpPr>
        <p:sp>
          <p:nvSpPr>
            <p:cNvPr id="16" name="Freeform 16"/>
            <p:cNvSpPr/>
            <p:nvPr/>
          </p:nvSpPr>
          <p:spPr>
            <a:xfrm>
              <a:off x="0" y="0"/>
              <a:ext cx="3118010" cy="148616"/>
            </a:xfrm>
            <a:custGeom>
              <a:avLst/>
              <a:gdLst/>
              <a:ahLst/>
              <a:cxnLst/>
              <a:rect l="l" t="t" r="r" b="b"/>
              <a:pathLst>
                <a:path w="3118010" h="148616">
                  <a:moveTo>
                    <a:pt x="33351" y="0"/>
                  </a:moveTo>
                  <a:lnTo>
                    <a:pt x="3084658" y="0"/>
                  </a:lnTo>
                  <a:cubicBezTo>
                    <a:pt x="3103078" y="0"/>
                    <a:pt x="3118010" y="14932"/>
                    <a:pt x="3118010" y="33351"/>
                  </a:cubicBezTo>
                  <a:lnTo>
                    <a:pt x="3118010" y="115265"/>
                  </a:lnTo>
                  <a:cubicBezTo>
                    <a:pt x="3118010" y="133684"/>
                    <a:pt x="3103078" y="148616"/>
                    <a:pt x="3084658" y="148616"/>
                  </a:cubicBezTo>
                  <a:lnTo>
                    <a:pt x="33351" y="148616"/>
                  </a:lnTo>
                  <a:cubicBezTo>
                    <a:pt x="24506" y="148616"/>
                    <a:pt x="16023" y="145103"/>
                    <a:pt x="9768" y="138848"/>
                  </a:cubicBezTo>
                  <a:cubicBezTo>
                    <a:pt x="3514" y="132593"/>
                    <a:pt x="0" y="124110"/>
                    <a:pt x="0" y="115265"/>
                  </a:cubicBezTo>
                  <a:lnTo>
                    <a:pt x="0" y="33351"/>
                  </a:lnTo>
                  <a:cubicBezTo>
                    <a:pt x="0" y="14932"/>
                    <a:pt x="14932" y="0"/>
                    <a:pt x="33351" y="0"/>
                  </a:cubicBezTo>
                  <a:close/>
                </a:path>
              </a:pathLst>
            </a:custGeom>
            <a:solidFill>
              <a:srgbClr val="FFDE59"/>
            </a:solidFill>
          </p:spPr>
          <p:txBody>
            <a:bodyPr/>
            <a:lstStyle/>
            <a:p>
              <a:endParaRPr lang="en-US"/>
            </a:p>
          </p:txBody>
        </p:sp>
        <p:sp>
          <p:nvSpPr>
            <p:cNvPr id="17" name="TextBox 17"/>
            <p:cNvSpPr txBox="1"/>
            <p:nvPr/>
          </p:nvSpPr>
          <p:spPr>
            <a:xfrm>
              <a:off x="0" y="-19050"/>
              <a:ext cx="3118010" cy="167666"/>
            </a:xfrm>
            <a:prstGeom prst="rect">
              <a:avLst/>
            </a:prstGeom>
          </p:spPr>
          <p:txBody>
            <a:bodyPr lIns="50800" tIns="50800" rIns="50800" bIns="50800" rtlCol="0" anchor="ctr"/>
            <a:lstStyle/>
            <a:p>
              <a:pPr algn="ctr">
                <a:lnSpc>
                  <a:spcPts val="2160"/>
                </a:lnSpc>
              </a:pPr>
              <a:endParaRPr/>
            </a:p>
          </p:txBody>
        </p:sp>
      </p:grpSp>
      <p:graphicFrame>
        <p:nvGraphicFramePr>
          <p:cNvPr id="18" name="Table 18"/>
          <p:cNvGraphicFramePr>
            <a:graphicFrameLocks noGrp="1"/>
          </p:cNvGraphicFramePr>
          <p:nvPr/>
        </p:nvGraphicFramePr>
        <p:xfrm>
          <a:off x="3632063" y="3513824"/>
          <a:ext cx="11810119" cy="4792763"/>
        </p:xfrm>
        <a:graphic>
          <a:graphicData uri="http://schemas.openxmlformats.org/drawingml/2006/table">
            <a:tbl>
              <a:tblPr/>
              <a:tblGrid>
                <a:gridCol w="5919347">
                  <a:extLst>
                    <a:ext uri="{9D8B030D-6E8A-4147-A177-3AD203B41FA5}">
                      <a16:colId xmlns:a16="http://schemas.microsoft.com/office/drawing/2014/main" val="20000"/>
                    </a:ext>
                  </a:extLst>
                </a:gridCol>
                <a:gridCol w="5890772">
                  <a:extLst>
                    <a:ext uri="{9D8B030D-6E8A-4147-A177-3AD203B41FA5}">
                      <a16:colId xmlns:a16="http://schemas.microsoft.com/office/drawing/2014/main" val="20001"/>
                    </a:ext>
                  </a:extLst>
                </a:gridCol>
              </a:tblGrid>
              <a:tr h="904875">
                <a:tc>
                  <a:txBody>
                    <a:bodyPr/>
                    <a:lstStyle/>
                    <a:p>
                      <a:pPr algn="ctr" rtl="1">
                        <a:lnSpc>
                          <a:spcPts val="4619"/>
                        </a:lnSpc>
                        <a:defRPr/>
                      </a:pPr>
                      <a:r>
                        <a:rPr lang="ar-EG" sz="3299">
                          <a:solidFill>
                            <a:srgbClr val="000000"/>
                          </a:solidFill>
                          <a:latin typeface="Almarai Bold"/>
                          <a:ea typeface="Almarai Bold"/>
                          <a:cs typeface="Almarai Bold"/>
                          <a:sym typeface="Almarai Bold"/>
                          <a:rtl/>
                        </a:rPr>
                        <a:t>الإبداع </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solidFill>
                      <a:srgbClr val="90ADC6"/>
                    </a:solidFill>
                  </a:tcPr>
                </a:tc>
                <a:tc>
                  <a:txBody>
                    <a:bodyPr/>
                    <a:lstStyle/>
                    <a:p>
                      <a:pPr algn="ctr" rtl="1">
                        <a:lnSpc>
                          <a:spcPts val="4619"/>
                        </a:lnSpc>
                        <a:defRPr/>
                      </a:pPr>
                      <a:r>
                        <a:rPr lang="ar-EG" sz="3299">
                          <a:solidFill>
                            <a:srgbClr val="000000"/>
                          </a:solidFill>
                          <a:latin typeface="Almarai Bold"/>
                          <a:ea typeface="Almarai Bold"/>
                          <a:cs typeface="Almarai Bold"/>
                          <a:sym typeface="Almarai Bold"/>
                          <a:rtl/>
                        </a:rPr>
                        <a:t>الابتكار</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solidFill>
                      <a:srgbClr val="90ADC6"/>
                    </a:solidFill>
                  </a:tcPr>
                </a:tc>
                <a:extLst>
                  <a:ext uri="{0D108BD9-81ED-4DB2-BD59-A6C34878D82A}">
                    <a16:rowId xmlns:a16="http://schemas.microsoft.com/office/drawing/2014/main" val="10000"/>
                  </a:ext>
                </a:extLst>
              </a:tr>
              <a:tr h="801484">
                <a:tc>
                  <a:txBody>
                    <a:bodyPr/>
                    <a:lstStyle/>
                    <a:p>
                      <a:pPr algn="ctr" rtl="1">
                        <a:lnSpc>
                          <a:spcPts val="3360"/>
                        </a:lnSpc>
                        <a:defRPr/>
                      </a:pPr>
                      <a:r>
                        <a:rPr lang="ar-EG" sz="2400">
                          <a:solidFill>
                            <a:srgbClr val="000000"/>
                          </a:solidFill>
                          <a:latin typeface="Almarai Bold"/>
                          <a:ea typeface="Almarai Bold"/>
                          <a:cs typeface="Almarai Bold"/>
                          <a:sym typeface="Almarai Bold"/>
                          <a:rtl/>
                        </a:rPr>
                        <a:t>نشاط تفكير ذهني</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tc>
                  <a:txBody>
                    <a:bodyPr/>
                    <a:lstStyle/>
                    <a:p>
                      <a:pPr algn="ctr" rtl="1">
                        <a:lnSpc>
                          <a:spcPts val="3360"/>
                        </a:lnSpc>
                        <a:defRPr/>
                      </a:pPr>
                      <a:r>
                        <a:rPr lang="ar-EG" sz="2400">
                          <a:solidFill>
                            <a:srgbClr val="000000"/>
                          </a:solidFill>
                          <a:latin typeface="Almarai Bold"/>
                          <a:ea typeface="Almarai Bold"/>
                          <a:cs typeface="Almarai Bold"/>
                          <a:sym typeface="Almarai Bold"/>
                          <a:rtl/>
                        </a:rPr>
                        <a:t>عمليات تحويلية للأفكار </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extLst>
                  <a:ext uri="{0D108BD9-81ED-4DB2-BD59-A6C34878D82A}">
                    <a16:rowId xmlns:a16="http://schemas.microsoft.com/office/drawing/2014/main" val="10001"/>
                  </a:ext>
                </a:extLst>
              </a:tr>
              <a:tr h="801484">
                <a:tc>
                  <a:txBody>
                    <a:bodyPr/>
                    <a:lstStyle/>
                    <a:p>
                      <a:pPr algn="ctr" rtl="1">
                        <a:lnSpc>
                          <a:spcPts val="3360"/>
                        </a:lnSpc>
                        <a:defRPr/>
                      </a:pPr>
                      <a:r>
                        <a:rPr lang="ar-EG" sz="2400">
                          <a:solidFill>
                            <a:srgbClr val="000000"/>
                          </a:solidFill>
                          <a:latin typeface="Almarai Bold"/>
                          <a:ea typeface="Almarai Bold"/>
                          <a:cs typeface="Almarai Bold"/>
                          <a:sym typeface="Almarai Bold"/>
                          <a:rtl/>
                        </a:rPr>
                        <a:t>يقدم حلولًا نظرية للمشكلات </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tc>
                  <a:txBody>
                    <a:bodyPr/>
                    <a:lstStyle/>
                    <a:p>
                      <a:pPr algn="ctr" rtl="1">
                        <a:lnSpc>
                          <a:spcPts val="3360"/>
                        </a:lnSpc>
                        <a:defRPr/>
                      </a:pPr>
                      <a:r>
                        <a:rPr lang="ar-EG" sz="2400">
                          <a:solidFill>
                            <a:srgbClr val="000000"/>
                          </a:solidFill>
                          <a:latin typeface="Almarai Bold"/>
                          <a:ea typeface="Almarai Bold"/>
                          <a:cs typeface="Almarai Bold"/>
                          <a:sym typeface="Almarai Bold"/>
                          <a:rtl/>
                        </a:rPr>
                        <a:t>يقدم منتجات واقعية للسوق </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extLst>
                  <a:ext uri="{0D108BD9-81ED-4DB2-BD59-A6C34878D82A}">
                    <a16:rowId xmlns:a16="http://schemas.microsoft.com/office/drawing/2014/main" val="10002"/>
                  </a:ext>
                </a:extLst>
              </a:tr>
              <a:tr h="801484">
                <a:tc>
                  <a:txBody>
                    <a:bodyPr/>
                    <a:lstStyle/>
                    <a:p>
                      <a:pPr algn="ctr" rtl="1">
                        <a:lnSpc>
                          <a:spcPts val="3360"/>
                        </a:lnSpc>
                        <a:defRPr/>
                      </a:pPr>
                      <a:r>
                        <a:rPr lang="ar-EG" sz="2400">
                          <a:solidFill>
                            <a:srgbClr val="000000"/>
                          </a:solidFill>
                          <a:latin typeface="Almarai Bold"/>
                          <a:ea typeface="Almarai Bold"/>
                          <a:cs typeface="Almarai Bold"/>
                          <a:sym typeface="Almarai Bold"/>
                          <a:rtl/>
                        </a:rPr>
                        <a:t>يأتي أولًا من حيث الزمن</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tc>
                  <a:txBody>
                    <a:bodyPr/>
                    <a:lstStyle/>
                    <a:p>
                      <a:pPr algn="ctr" rtl="1">
                        <a:lnSpc>
                          <a:spcPts val="3360"/>
                        </a:lnSpc>
                        <a:defRPr/>
                      </a:pPr>
                      <a:r>
                        <a:rPr lang="ar-EG" sz="2400">
                          <a:solidFill>
                            <a:srgbClr val="000000"/>
                          </a:solidFill>
                          <a:latin typeface="Almarai Bold"/>
                          <a:ea typeface="Almarai Bold"/>
                          <a:cs typeface="Almarai Bold"/>
                          <a:sym typeface="Almarai Bold"/>
                          <a:rtl/>
                        </a:rPr>
                        <a:t>يأتي ثانيًا، ويقوم على الأفكار الإبداعية</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extLst>
                  <a:ext uri="{0D108BD9-81ED-4DB2-BD59-A6C34878D82A}">
                    <a16:rowId xmlns:a16="http://schemas.microsoft.com/office/drawing/2014/main" val="10003"/>
                  </a:ext>
                </a:extLst>
              </a:tr>
              <a:tr h="801484">
                <a:tc>
                  <a:txBody>
                    <a:bodyPr/>
                    <a:lstStyle/>
                    <a:p>
                      <a:pPr algn="ctr" rtl="1">
                        <a:lnSpc>
                          <a:spcPts val="3360"/>
                        </a:lnSpc>
                        <a:defRPr/>
                      </a:pPr>
                      <a:r>
                        <a:rPr lang="ar-EG" sz="2400">
                          <a:solidFill>
                            <a:srgbClr val="000000"/>
                          </a:solidFill>
                          <a:latin typeface="Almarai Bold"/>
                          <a:ea typeface="Almarai Bold"/>
                          <a:cs typeface="Almarai Bold"/>
                          <a:sym typeface="Almarai Bold"/>
                          <a:rtl/>
                        </a:rPr>
                        <a:t>يصعب قياس نجاحه </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tc>
                  <a:txBody>
                    <a:bodyPr/>
                    <a:lstStyle/>
                    <a:p>
                      <a:pPr algn="ctr" rtl="1">
                        <a:lnSpc>
                          <a:spcPts val="3360"/>
                        </a:lnSpc>
                        <a:defRPr/>
                      </a:pPr>
                      <a:r>
                        <a:rPr lang="ar-EG" sz="2400">
                          <a:solidFill>
                            <a:srgbClr val="000000"/>
                          </a:solidFill>
                          <a:latin typeface="Almarai Bold"/>
                          <a:ea typeface="Almarai Bold"/>
                          <a:cs typeface="Almarai Bold"/>
                          <a:sym typeface="Almarai Bold"/>
                          <a:rtl/>
                        </a:rPr>
                        <a:t>يمكن قياس نجاحه ومناسبته للسوق </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19050" cap="flat" cmpd="sng" algn="ctr">
                      <a:solidFill>
                        <a:srgbClr val="90ADC6"/>
                      </a:solidFill>
                      <a:prstDash val="solid"/>
                      <a:round/>
                      <a:headEnd type="none" w="med" len="med"/>
                      <a:tailEnd type="none" w="med" len="med"/>
                    </a:lnB>
                  </a:tcPr>
                </a:tc>
                <a:extLst>
                  <a:ext uri="{0D108BD9-81ED-4DB2-BD59-A6C34878D82A}">
                    <a16:rowId xmlns:a16="http://schemas.microsoft.com/office/drawing/2014/main" val="10004"/>
                  </a:ext>
                </a:extLst>
              </a:tr>
              <a:tr h="681952">
                <a:tc>
                  <a:txBody>
                    <a:bodyPr/>
                    <a:lstStyle/>
                    <a:p>
                      <a:pPr algn="ctr" rtl="1">
                        <a:lnSpc>
                          <a:spcPts val="3360"/>
                        </a:lnSpc>
                        <a:defRPr/>
                      </a:pPr>
                      <a:r>
                        <a:rPr lang="ar-EG" sz="2400">
                          <a:solidFill>
                            <a:srgbClr val="000000"/>
                          </a:solidFill>
                          <a:latin typeface="Almarai Bold"/>
                          <a:ea typeface="Almarai Bold"/>
                          <a:cs typeface="Almarai Bold"/>
                          <a:sym typeface="Almarai Bold"/>
                          <a:rtl/>
                        </a:rPr>
                        <a:t>لا يتضمن أخطار الخسارة </a:t>
                      </a:r>
                      <a:endParaRPr lang="en-US" sz="1100"/>
                    </a:p>
                  </a:txBody>
                  <a:tcPr marL="0" marR="0" marT="0" marB="0" anchor="ctr">
                    <a:lnL w="0" cap="flat" cmpd="sng" algn="ctr">
                      <a:solidFill>
                        <a:srgbClr val="90ADC6"/>
                      </a:solidFill>
                      <a:prstDash val="solid"/>
                      <a:round/>
                      <a:headEnd type="none" w="med" len="med"/>
                      <a:tailEnd type="none" w="med" len="med"/>
                    </a:lnL>
                    <a:lnR w="1905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0" cap="flat" cmpd="sng" algn="ctr">
                      <a:solidFill>
                        <a:srgbClr val="90ADC6"/>
                      </a:solidFill>
                      <a:prstDash val="solid"/>
                      <a:round/>
                      <a:headEnd type="none" w="med" len="med"/>
                      <a:tailEnd type="none" w="med" len="med"/>
                    </a:lnB>
                  </a:tcPr>
                </a:tc>
                <a:tc>
                  <a:txBody>
                    <a:bodyPr/>
                    <a:lstStyle/>
                    <a:p>
                      <a:pPr algn="ctr" rtl="1">
                        <a:lnSpc>
                          <a:spcPts val="3360"/>
                        </a:lnSpc>
                        <a:defRPr/>
                      </a:pPr>
                      <a:r>
                        <a:rPr lang="ar-EG" sz="2400">
                          <a:solidFill>
                            <a:srgbClr val="000000"/>
                          </a:solidFill>
                          <a:latin typeface="Almarai Bold"/>
                          <a:ea typeface="Almarai Bold"/>
                          <a:cs typeface="Almarai Bold"/>
                          <a:sym typeface="Almarai Bold"/>
                          <a:rtl/>
                        </a:rPr>
                        <a:t>يتضمن أخطار فشل الابتكار   </a:t>
                      </a:r>
                      <a:endParaRPr lang="en-US" sz="1100"/>
                    </a:p>
                  </a:txBody>
                  <a:tcPr marL="0" marR="0" marT="0" marB="0" anchor="ctr">
                    <a:lnL w="19050" cap="flat" cmpd="sng" algn="ctr">
                      <a:solidFill>
                        <a:srgbClr val="90ADC6"/>
                      </a:solidFill>
                      <a:prstDash val="solid"/>
                      <a:round/>
                      <a:headEnd type="none" w="med" len="med"/>
                      <a:tailEnd type="none" w="med" len="med"/>
                    </a:lnL>
                    <a:lnR w="0" cap="flat" cmpd="sng" algn="ctr">
                      <a:solidFill>
                        <a:srgbClr val="90ADC6"/>
                      </a:solidFill>
                      <a:prstDash val="solid"/>
                      <a:round/>
                      <a:headEnd type="none" w="med" len="med"/>
                      <a:tailEnd type="none" w="med" len="med"/>
                    </a:lnR>
                    <a:lnT w="19050" cap="flat" cmpd="sng" algn="ctr">
                      <a:solidFill>
                        <a:srgbClr val="90ADC6"/>
                      </a:solidFill>
                      <a:prstDash val="solid"/>
                      <a:round/>
                      <a:headEnd type="none" w="med" len="med"/>
                      <a:tailEnd type="none" w="med" len="med"/>
                    </a:lnT>
                    <a:lnB w="0" cap="flat" cmpd="sng" algn="ctr">
                      <a:solidFill>
                        <a:srgbClr val="90ADC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9" name="TextBox 19"/>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231F20"/>
                </a:solidFill>
                <a:latin typeface="Arimo"/>
                <a:ea typeface="Arimo"/>
                <a:cs typeface="Arimo"/>
                <a:sym typeface="Arimo"/>
              </a:rPr>
              <a:t>edarah.net  </a:t>
            </a:r>
            <a:r>
              <a:rPr lang="ar-EG" sz="1800">
                <a:solidFill>
                  <a:srgbClr val="231F20"/>
                </a:solidFill>
                <a:latin typeface="Arimo"/>
                <a:ea typeface="Arimo"/>
                <a:cs typeface="Arimo"/>
                <a:sym typeface="Arimo"/>
                <a:rtl/>
              </a:rPr>
              <a:t>الابتكار - الشميمري</a:t>
            </a:r>
            <a:r>
              <a:rPr lang="en-US" sz="1800">
                <a:solidFill>
                  <a:srgbClr val="231F20"/>
                </a:solidFill>
                <a:latin typeface="Arimo"/>
                <a:ea typeface="Arimo"/>
                <a:cs typeface="Arimo"/>
                <a:sym typeface="Arimo"/>
              </a:rPr>
              <a:t> </a:t>
            </a:r>
          </a:p>
        </p:txBody>
      </p:sp>
      <p:sp>
        <p:nvSpPr>
          <p:cNvPr id="20" name="TextBox 20"/>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231F20"/>
                </a:solidFill>
                <a:latin typeface="Arimo"/>
                <a:ea typeface="Arimo"/>
                <a:cs typeface="Arimo"/>
                <a:sym typeface="Arimo"/>
              </a:rPr>
              <a:t>8</a:t>
            </a:r>
          </a:p>
        </p:txBody>
      </p:sp>
      <p:sp>
        <p:nvSpPr>
          <p:cNvPr id="21" name="Freeform 21"/>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9518072" y="954465"/>
            <a:ext cx="7525963" cy="663146"/>
          </a:xfrm>
          <a:prstGeom prst="rect">
            <a:avLst/>
          </a:prstGeom>
        </p:spPr>
        <p:txBody>
          <a:bodyPr lIns="0" tIns="0" rIns="0" bIns="0" rtlCol="0" anchor="t">
            <a:spAutoFit/>
          </a:bodyPr>
          <a:lstStyle/>
          <a:p>
            <a:pPr marL="0" lvl="0" indent="0" algn="ctr" rtl="1">
              <a:lnSpc>
                <a:spcPts val="5093"/>
              </a:lnSpc>
              <a:spcBef>
                <a:spcPct val="0"/>
              </a:spcBef>
            </a:pPr>
            <a:r>
              <a:rPr lang="ar-EG" sz="4244">
                <a:solidFill>
                  <a:srgbClr val="095277"/>
                </a:solidFill>
                <a:latin typeface="Almarai Bold"/>
                <a:ea typeface="Almarai Bold"/>
                <a:cs typeface="Almarai Bold"/>
                <a:sym typeface="Almarai Bold"/>
                <a:rtl/>
              </a:rPr>
              <a:t>الفروق بين الإبداع والابتكار</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28700" y="-5980285"/>
            <a:ext cx="17756830" cy="8345710"/>
          </a:xfrm>
          <a:custGeom>
            <a:avLst/>
            <a:gdLst/>
            <a:ahLst/>
            <a:cxnLst/>
            <a:rect l="l" t="t" r="r" b="b"/>
            <a:pathLst>
              <a:path w="17756830" h="8345710">
                <a:moveTo>
                  <a:pt x="17756830" y="0"/>
                </a:moveTo>
                <a:lnTo>
                  <a:pt x="0" y="0"/>
                </a:lnTo>
                <a:lnTo>
                  <a:pt x="0" y="8345710"/>
                </a:lnTo>
                <a:lnTo>
                  <a:pt x="17756830" y="8345710"/>
                </a:lnTo>
                <a:lnTo>
                  <a:pt x="17756830" y="0"/>
                </a:lnTo>
                <a:close/>
              </a:path>
            </a:pathLst>
          </a:custGeom>
          <a:blipFill>
            <a:blip r:embed="rId2">
              <a:alphaModFix amt="31000"/>
            </a:blip>
            <a:stretch>
              <a:fillRect/>
            </a:stretch>
          </a:blipFill>
        </p:spPr>
        <p:txBody>
          <a:bodyPr/>
          <a:lstStyle/>
          <a:p>
            <a:endParaRPr lang="en-US"/>
          </a:p>
        </p:txBody>
      </p:sp>
      <p:sp>
        <p:nvSpPr>
          <p:cNvPr id="3" name="Freeform 3"/>
          <p:cNvSpPr/>
          <p:nvPr/>
        </p:nvSpPr>
        <p:spPr>
          <a:xfrm>
            <a:off x="-247944" y="-314856"/>
            <a:ext cx="2245559" cy="3014173"/>
          </a:xfrm>
          <a:custGeom>
            <a:avLst/>
            <a:gdLst/>
            <a:ahLst/>
            <a:cxnLst/>
            <a:rect l="l" t="t" r="r" b="b"/>
            <a:pathLst>
              <a:path w="2245559" h="3014173">
                <a:moveTo>
                  <a:pt x="0" y="0"/>
                </a:moveTo>
                <a:lnTo>
                  <a:pt x="2245559" y="0"/>
                </a:lnTo>
                <a:lnTo>
                  <a:pt x="2245559" y="3014173"/>
                </a:lnTo>
                <a:lnTo>
                  <a:pt x="0" y="3014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634406" y="7036346"/>
            <a:ext cx="4572870" cy="2034927"/>
          </a:xfrm>
          <a:custGeom>
            <a:avLst/>
            <a:gdLst/>
            <a:ahLst/>
            <a:cxnLst/>
            <a:rect l="l" t="t" r="r" b="b"/>
            <a:pathLst>
              <a:path w="4572870" h="2034927">
                <a:moveTo>
                  <a:pt x="0" y="0"/>
                </a:moveTo>
                <a:lnTo>
                  <a:pt x="4572870" y="0"/>
                </a:lnTo>
                <a:lnTo>
                  <a:pt x="4572870" y="2034927"/>
                </a:lnTo>
                <a:lnTo>
                  <a:pt x="0" y="2034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463872" y="7671335"/>
            <a:ext cx="1875259" cy="764949"/>
          </a:xfrm>
          <a:custGeom>
            <a:avLst/>
            <a:gdLst/>
            <a:ahLst/>
            <a:cxnLst/>
            <a:rect l="l" t="t" r="r" b="b"/>
            <a:pathLst>
              <a:path w="1875259" h="764949">
                <a:moveTo>
                  <a:pt x="0" y="0"/>
                </a:moveTo>
                <a:lnTo>
                  <a:pt x="1875259" y="0"/>
                </a:lnTo>
                <a:lnTo>
                  <a:pt x="1875259" y="764949"/>
                </a:lnTo>
                <a:lnTo>
                  <a:pt x="0" y="764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438741" y="7480977"/>
            <a:ext cx="1042825" cy="973738"/>
          </a:xfrm>
          <a:custGeom>
            <a:avLst/>
            <a:gdLst/>
            <a:ahLst/>
            <a:cxnLst/>
            <a:rect l="l" t="t" r="r" b="b"/>
            <a:pathLst>
              <a:path w="1042825" h="973738">
                <a:moveTo>
                  <a:pt x="0" y="0"/>
                </a:moveTo>
                <a:lnTo>
                  <a:pt x="1042825" y="0"/>
                </a:lnTo>
                <a:lnTo>
                  <a:pt x="1042825" y="973737"/>
                </a:lnTo>
                <a:lnTo>
                  <a:pt x="0" y="9737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997615" y="2470075"/>
            <a:ext cx="14894414" cy="4374816"/>
          </a:xfrm>
          <a:prstGeom prst="rect">
            <a:avLst/>
          </a:prstGeom>
        </p:spPr>
        <p:txBody>
          <a:bodyPr lIns="0" tIns="0" rIns="0" bIns="0" rtlCol="0" anchor="t">
            <a:spAutoFit/>
          </a:bodyPr>
          <a:lstStyle/>
          <a:p>
            <a:pPr marL="680163" lvl="1" indent="-340081" algn="just" rtl="1">
              <a:lnSpc>
                <a:spcPts val="4883"/>
              </a:lnSpc>
              <a:buFont typeface="Arial"/>
              <a:buChar char="•"/>
            </a:pPr>
            <a:r>
              <a:rPr lang="ar-EG" sz="3150" u="none" strike="noStrike">
                <a:solidFill>
                  <a:srgbClr val="000000"/>
                </a:solidFill>
                <a:latin typeface="Almarai Bold"/>
                <a:ea typeface="Almarai Bold"/>
                <a:cs typeface="Almarai Bold"/>
                <a:sym typeface="Almarai Bold"/>
                <a:rtl/>
              </a:rPr>
              <a:t>من جانب آخر، فإن الاختراع (</a:t>
            </a:r>
            <a:r>
              <a:rPr lang="en-US" sz="3150" u="none" strike="noStrike">
                <a:solidFill>
                  <a:srgbClr val="000000"/>
                </a:solidFill>
                <a:latin typeface="Almarai Bold"/>
                <a:ea typeface="Almarai Bold"/>
                <a:cs typeface="Almarai Bold"/>
                <a:sym typeface="Almarai Bold"/>
              </a:rPr>
              <a:t>Invention</a:t>
            </a:r>
            <a:r>
              <a:rPr lang="ar-EG" sz="3150" u="none" strike="noStrike">
                <a:solidFill>
                  <a:srgbClr val="000000"/>
                </a:solidFill>
                <a:latin typeface="Almarai Bold"/>
                <a:ea typeface="Almarai Bold"/>
                <a:cs typeface="Almarai Bold"/>
                <a:sym typeface="Almarai Bold"/>
                <a:rtl/>
              </a:rPr>
              <a:t>) بحسب تعريف كولتر وروبينز (</a:t>
            </a:r>
            <a:r>
              <a:rPr lang="en-US" sz="3150" u="none" strike="noStrike">
                <a:solidFill>
                  <a:srgbClr val="000000"/>
                </a:solidFill>
                <a:latin typeface="Almarai Bold"/>
                <a:ea typeface="Almarai Bold"/>
                <a:cs typeface="Almarai Bold"/>
                <a:sym typeface="Almarai Bold"/>
              </a:rPr>
              <a:t>Coulter and Robbins</a:t>
            </a:r>
            <a:r>
              <a:rPr lang="ar-EG" sz="3150" u="none" strike="noStrike">
                <a:solidFill>
                  <a:srgbClr val="000000"/>
                </a:solidFill>
                <a:latin typeface="Almarai Bold"/>
                <a:ea typeface="Almarai Bold"/>
                <a:cs typeface="Almarai Bold"/>
                <a:sym typeface="Almarai Bold"/>
                <a:rtl/>
              </a:rPr>
              <a:t>)  "هو التوصل إلى فكرة جديدة بالكامل ترتبط بالتكنولوجيا وتـؤثر علـى المؤسسـات المجتمعية". وبحسب القواميس اللغوية فإن الاختراع هو "شيء لم يتم عمله من قبل، أو عملية إنشاء شيء لم يتم صنعه من قبل" وفي تعريف آخر هو "جهاز أو طريقة أو تكوين أو عملية فريدة أو جديدة". فالاختراع (</a:t>
            </a:r>
            <a:r>
              <a:rPr lang="en-US" sz="3150" u="none" strike="noStrike">
                <a:solidFill>
                  <a:srgbClr val="000000"/>
                </a:solidFill>
                <a:latin typeface="Almarai Bold"/>
                <a:ea typeface="Almarai Bold"/>
                <a:cs typeface="Almarai Bold"/>
                <a:sym typeface="Almarai Bold"/>
              </a:rPr>
              <a:t>Invention</a:t>
            </a:r>
            <a:r>
              <a:rPr lang="ar-EG" sz="3150" u="none" strike="noStrike">
                <a:solidFill>
                  <a:srgbClr val="000000"/>
                </a:solidFill>
                <a:latin typeface="Almarai Bold"/>
                <a:ea typeface="Almarai Bold"/>
                <a:cs typeface="Almarai Bold"/>
                <a:sym typeface="Almarai Bold"/>
                <a:rtl/>
              </a:rPr>
              <a:t>) هو إيجاد فكرة عبقرية تسهم في التقدم العلمي، أما الابتكار (</a:t>
            </a:r>
            <a:r>
              <a:rPr lang="en-US" sz="3150" u="none" strike="noStrike">
                <a:solidFill>
                  <a:srgbClr val="000000"/>
                </a:solidFill>
                <a:latin typeface="Almarai Bold"/>
                <a:ea typeface="Almarai Bold"/>
                <a:cs typeface="Almarai Bold"/>
                <a:sym typeface="Almarai Bold"/>
              </a:rPr>
              <a:t>Innovation</a:t>
            </a:r>
            <a:r>
              <a:rPr lang="ar-EG" sz="3150" u="none" strike="noStrike">
                <a:solidFill>
                  <a:srgbClr val="000000"/>
                </a:solidFill>
                <a:latin typeface="Almarai Bold"/>
                <a:ea typeface="Almarai Bold"/>
                <a:cs typeface="Almarai Bold"/>
                <a:sym typeface="Almarai Bold"/>
                <a:rtl/>
              </a:rPr>
              <a:t>) فهو تحويل تلك الفكرة الى عمليات أو منتجات جديدة لها تأثير اقتصادي مقاس. </a:t>
            </a:r>
          </a:p>
        </p:txBody>
      </p:sp>
      <p:sp>
        <p:nvSpPr>
          <p:cNvPr id="8" name="Freeform 8"/>
          <p:cNvSpPr/>
          <p:nvPr/>
        </p:nvSpPr>
        <p:spPr>
          <a:xfrm flipH="1">
            <a:off x="9878753" y="707188"/>
            <a:ext cx="8409247" cy="1205325"/>
          </a:xfrm>
          <a:custGeom>
            <a:avLst/>
            <a:gdLst/>
            <a:ahLst/>
            <a:cxnLst/>
            <a:rect l="l" t="t" r="r" b="b"/>
            <a:pathLst>
              <a:path w="8409247" h="1205325">
                <a:moveTo>
                  <a:pt x="8409247" y="0"/>
                </a:moveTo>
                <a:lnTo>
                  <a:pt x="0" y="0"/>
                </a:lnTo>
                <a:lnTo>
                  <a:pt x="0" y="1205325"/>
                </a:lnTo>
                <a:lnTo>
                  <a:pt x="8409247" y="1205325"/>
                </a:lnTo>
                <a:lnTo>
                  <a:pt x="840924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9878753" y="980057"/>
            <a:ext cx="6831119" cy="650061"/>
          </a:xfrm>
          <a:prstGeom prst="rect">
            <a:avLst/>
          </a:prstGeom>
        </p:spPr>
        <p:txBody>
          <a:bodyPr lIns="0" tIns="0" rIns="0" bIns="0" rtlCol="0" anchor="t">
            <a:spAutoFit/>
          </a:bodyPr>
          <a:lstStyle/>
          <a:p>
            <a:pPr algn="ctr" rtl="1">
              <a:lnSpc>
                <a:spcPts val="4991"/>
              </a:lnSpc>
            </a:pPr>
            <a:r>
              <a:rPr lang="ar-EG" sz="4159">
                <a:solidFill>
                  <a:srgbClr val="095277"/>
                </a:solidFill>
                <a:latin typeface="Almarai Bold"/>
                <a:ea typeface="Almarai Bold"/>
                <a:cs typeface="Almarai Bold"/>
                <a:sym typeface="Almarai Bold"/>
                <a:rtl/>
              </a:rPr>
              <a:t>الفروق بين الاختراع والابتكار</a:t>
            </a:r>
          </a:p>
        </p:txBody>
      </p:sp>
      <p:sp>
        <p:nvSpPr>
          <p:cNvPr id="10" name="TextBox 10"/>
          <p:cNvSpPr txBox="1"/>
          <p:nvPr/>
        </p:nvSpPr>
        <p:spPr>
          <a:xfrm>
            <a:off x="6149340" y="9561195"/>
            <a:ext cx="5989320" cy="475298"/>
          </a:xfrm>
          <a:prstGeom prst="rect">
            <a:avLst/>
          </a:prstGeom>
        </p:spPr>
        <p:txBody>
          <a:bodyPr lIns="0" tIns="0" rIns="0" bIns="0" rtlCol="0" anchor="t">
            <a:spAutoFit/>
          </a:bodyPr>
          <a:lstStyle/>
          <a:p>
            <a:pPr algn="ctr">
              <a:lnSpc>
                <a:spcPts val="2160"/>
              </a:lnSpc>
            </a:pPr>
            <a:r>
              <a:rPr lang="en-US" sz="1800">
                <a:solidFill>
                  <a:srgbClr val="767676"/>
                </a:solidFill>
                <a:latin typeface="Arimo"/>
                <a:ea typeface="Arimo"/>
                <a:cs typeface="Arimo"/>
                <a:sym typeface="Arimo"/>
              </a:rPr>
              <a:t>edarah.net  </a:t>
            </a:r>
            <a:r>
              <a:rPr lang="ar-EG" sz="1800">
                <a:solidFill>
                  <a:srgbClr val="767676"/>
                </a:solidFill>
                <a:latin typeface="Arimo"/>
                <a:ea typeface="Arimo"/>
                <a:cs typeface="Arimo"/>
                <a:sym typeface="Arimo"/>
                <a:rtl/>
              </a:rPr>
              <a:t>الابتكار - الشميمري</a:t>
            </a:r>
            <a:r>
              <a:rPr lang="en-US" sz="1800">
                <a:solidFill>
                  <a:srgbClr val="767676"/>
                </a:solidFill>
                <a:latin typeface="Arimo"/>
                <a:ea typeface="Arimo"/>
                <a:cs typeface="Arimo"/>
                <a:sym typeface="Arimo"/>
              </a:rPr>
              <a:t> </a:t>
            </a:r>
          </a:p>
        </p:txBody>
      </p:sp>
      <p:sp>
        <p:nvSpPr>
          <p:cNvPr id="11" name="TextBox 11"/>
          <p:cNvSpPr txBox="1"/>
          <p:nvPr/>
        </p:nvSpPr>
        <p:spPr>
          <a:xfrm>
            <a:off x="13007340" y="9561195"/>
            <a:ext cx="3931920" cy="475298"/>
          </a:xfrm>
          <a:prstGeom prst="rect">
            <a:avLst/>
          </a:prstGeom>
        </p:spPr>
        <p:txBody>
          <a:bodyPr lIns="0" tIns="0" rIns="0" bIns="0" rtlCol="0" anchor="t">
            <a:spAutoFit/>
          </a:bodyPr>
          <a:lstStyle/>
          <a:p>
            <a:pPr algn="r">
              <a:lnSpc>
                <a:spcPts val="2160"/>
              </a:lnSpc>
            </a:pPr>
            <a:r>
              <a:rPr lang="en-US" sz="1800">
                <a:solidFill>
                  <a:srgbClr val="767676"/>
                </a:solidFill>
                <a:latin typeface="Arimo"/>
                <a:ea typeface="Arimo"/>
                <a:cs typeface="Arimo"/>
                <a:sym typeface="Arimo"/>
              </a:rPr>
              <a:t>9</a:t>
            </a:r>
          </a:p>
        </p:txBody>
      </p:sp>
      <p:sp>
        <p:nvSpPr>
          <p:cNvPr id="12" name="TextBox 12"/>
          <p:cNvSpPr txBox="1"/>
          <p:nvPr/>
        </p:nvSpPr>
        <p:spPr>
          <a:xfrm>
            <a:off x="876124" y="7109244"/>
            <a:ext cx="4267342" cy="1783877"/>
          </a:xfrm>
          <a:prstGeom prst="rect">
            <a:avLst/>
          </a:prstGeom>
        </p:spPr>
        <p:txBody>
          <a:bodyPr lIns="0" tIns="0" rIns="0" bIns="0" rtlCol="0" anchor="t">
            <a:spAutoFit/>
          </a:bodyPr>
          <a:lstStyle/>
          <a:p>
            <a:pPr marL="0" lvl="1" indent="0" algn="r" rtl="1">
              <a:lnSpc>
                <a:spcPts val="6941"/>
              </a:lnSpc>
            </a:pPr>
            <a:r>
              <a:rPr lang="ar-EG" sz="6427" u="none" strike="noStrike">
                <a:solidFill>
                  <a:srgbClr val="095277"/>
                </a:solidFill>
                <a:latin typeface="Afeesh"/>
                <a:ea typeface="Afeesh"/>
                <a:cs typeface="Afeesh"/>
                <a:sym typeface="Afeesh"/>
                <a:rtl/>
              </a:rPr>
              <a:t>التطبيق التجاري</a:t>
            </a:r>
          </a:p>
        </p:txBody>
      </p:sp>
      <p:sp>
        <p:nvSpPr>
          <p:cNvPr id="13" name="TextBox 13"/>
          <p:cNvSpPr txBox="1"/>
          <p:nvPr/>
        </p:nvSpPr>
        <p:spPr>
          <a:xfrm>
            <a:off x="11634406" y="7094626"/>
            <a:ext cx="3381751" cy="1508315"/>
          </a:xfrm>
          <a:prstGeom prst="rect">
            <a:avLst/>
          </a:prstGeom>
        </p:spPr>
        <p:txBody>
          <a:bodyPr lIns="0" tIns="0" rIns="0" bIns="0" rtlCol="0" anchor="t">
            <a:spAutoFit/>
          </a:bodyPr>
          <a:lstStyle/>
          <a:p>
            <a:pPr algn="r" rtl="1">
              <a:lnSpc>
                <a:spcPts val="12584"/>
              </a:lnSpc>
            </a:pPr>
            <a:r>
              <a:rPr lang="ar-EG" sz="8389" u="none" strike="noStrike">
                <a:solidFill>
                  <a:srgbClr val="095277"/>
                </a:solidFill>
                <a:latin typeface="Afeesh"/>
                <a:ea typeface="Afeesh"/>
                <a:cs typeface="Afeesh"/>
                <a:sym typeface="Afeesh"/>
                <a:rtl/>
              </a:rPr>
              <a:t>الابتكار </a:t>
            </a:r>
          </a:p>
        </p:txBody>
      </p:sp>
      <p:sp>
        <p:nvSpPr>
          <p:cNvPr id="14" name="TextBox 14"/>
          <p:cNvSpPr txBox="1"/>
          <p:nvPr/>
        </p:nvSpPr>
        <p:spPr>
          <a:xfrm>
            <a:off x="6481566" y="7376441"/>
            <a:ext cx="2662434" cy="1164238"/>
          </a:xfrm>
          <a:prstGeom prst="rect">
            <a:avLst/>
          </a:prstGeom>
        </p:spPr>
        <p:txBody>
          <a:bodyPr lIns="0" tIns="0" rIns="0" bIns="0" rtlCol="0" anchor="t">
            <a:spAutoFit/>
          </a:bodyPr>
          <a:lstStyle/>
          <a:p>
            <a:pPr marL="0" lvl="1" indent="0" algn="r" rtl="1">
              <a:lnSpc>
                <a:spcPts val="9640"/>
              </a:lnSpc>
              <a:spcBef>
                <a:spcPct val="0"/>
              </a:spcBef>
            </a:pPr>
            <a:r>
              <a:rPr lang="ar-EG" sz="6427" u="none" strike="noStrike">
                <a:solidFill>
                  <a:srgbClr val="095277"/>
                </a:solidFill>
                <a:latin typeface="Afeesh"/>
                <a:ea typeface="Afeesh"/>
                <a:cs typeface="Afeesh"/>
                <a:sym typeface="Afeesh"/>
                <a:rtl/>
              </a:rPr>
              <a:t>الاختراع</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1536</Words>
  <Application>Microsoft Office PowerPoint</Application>
  <PresentationFormat>Custom</PresentationFormat>
  <Paragraphs>267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Almarai Bold</vt:lpstr>
      <vt:lpstr>Almarai</vt:lpstr>
      <vt:lpstr>Arial</vt:lpstr>
      <vt:lpstr>Afeesh</vt:lpstr>
      <vt:lpstr>Calibri</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الفصل-الأول-مفهوم-الابتكار-ونشأته.pptx</dc:title>
  <cp:lastModifiedBy>Office</cp:lastModifiedBy>
  <cp:revision>2</cp:revision>
  <dcterms:created xsi:type="dcterms:W3CDTF">2006-08-16T00:00:00Z</dcterms:created>
  <dcterms:modified xsi:type="dcterms:W3CDTF">2024-09-01T19:59:47Z</dcterms:modified>
  <dc:identifier>DAGOsrVmFBY</dc:identifier>
</cp:coreProperties>
</file>