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3"/>
  </p:notesMasterIdLst>
  <p:sldIdLst>
    <p:sldId id="721" r:id="rId3"/>
    <p:sldId id="263" r:id="rId4"/>
    <p:sldId id="723" r:id="rId5"/>
    <p:sldId id="724" r:id="rId6"/>
    <p:sldId id="725" r:id="rId7"/>
    <p:sldId id="726" r:id="rId8"/>
    <p:sldId id="727" r:id="rId9"/>
    <p:sldId id="728" r:id="rId10"/>
    <p:sldId id="729" r:id="rId11"/>
    <p:sldId id="730" r:id="rId12"/>
    <p:sldId id="731" r:id="rId13"/>
    <p:sldId id="732" r:id="rId14"/>
    <p:sldId id="733" r:id="rId15"/>
    <p:sldId id="734" r:id="rId16"/>
    <p:sldId id="735" r:id="rId17"/>
    <p:sldId id="736" r:id="rId18"/>
    <p:sldId id="737" r:id="rId19"/>
    <p:sldId id="738" r:id="rId20"/>
    <p:sldId id="739" r:id="rId21"/>
    <p:sldId id="3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6B"/>
    <a:srgbClr val="EFAE08"/>
    <a:srgbClr val="331C4C"/>
    <a:srgbClr val="F1B426"/>
    <a:srgbClr val="371D4D"/>
    <a:srgbClr val="37194B"/>
    <a:srgbClr val="3A1F4F"/>
    <a:srgbClr val="351B4B"/>
    <a:srgbClr val="391D4C"/>
    <a:srgbClr val="F2B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06043-5DF0-48E5-BEE5-F7C31CE8AB87}" type="datetimeFigureOut">
              <a:rPr lang="en-US" smtClean="0"/>
              <a:t>7/5/2020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310A5-39B1-4128-AE51-DC6F8DD88E1B}" type="slidenum">
              <a:rPr lang="en-US" smtClean="0"/>
              <a:t>‹#›</a:t>
            </a:fld>
            <a:endParaRPr lang="en-US"/>
          </a:p>
        </p:txBody>
      </p:sp>
    </p:spTree>
    <p:extLst>
      <p:ext uri="{BB962C8B-B14F-4D97-AF65-F5344CB8AC3E}">
        <p14:creationId xmlns:p14="http://schemas.microsoft.com/office/powerpoint/2010/main" val="204529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04137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95318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69895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31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64365"/>
            <a:ext cx="9214592" cy="436278"/>
          </a:xfrm>
        </p:spPr>
        <p:txBody>
          <a:bodyPr vert="horz" lIns="91440" tIns="45720" rIns="91440" bIns="45720" rtlCol="0" anchor="b">
            <a:normAutofit/>
          </a:bodyPr>
          <a:lstStyle>
            <a:lvl1pPr algn="r" rtl="1">
              <a:defRPr lang="en-US" sz="3000" b="1">
                <a:solidFill>
                  <a:srgbClr val="00506B"/>
                </a:solidFill>
                <a:latin typeface="Dubai" panose="020B0503030403030204" pitchFamily="34" charset="-78"/>
                <a:ea typeface="GE SS Two Bold" panose="020A0503020102020204" pitchFamily="18" charset="-78"/>
                <a:cs typeface="Dubai" panose="020B0503030403030204" pitchFamily="34"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الأول / منظومة ريادة الأعمال</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09269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142CFC-DF03-4B50-B9F2-4C4C71C14EB4}"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68310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42CFC-DF03-4B50-B9F2-4C4C71C14EB4}"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445179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42CFC-DF03-4B50-B9F2-4C4C71C14EB4}"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4284726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42CFC-DF03-4B50-B9F2-4C4C71C14EB4}"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1397871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42CFC-DF03-4B50-B9F2-4C4C71C14EB4}" type="datetimeFigureOut">
              <a:rPr lang="en-US" smtClean="0"/>
              <a:t>7/5/2020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2238896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142CFC-DF03-4B50-B9F2-4C4C71C14EB4}" type="datetimeFigureOut">
              <a:rPr lang="en-US" smtClean="0"/>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342593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64700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2CFC-DF03-4B50-B9F2-4C4C71C14EB4}" type="datetimeFigureOut">
              <a:rPr lang="en-US" smtClean="0"/>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CFA2E-0183-411D-B4AC-00D6E818C191}" type="slidenum">
              <a:rPr lang="en-US" smtClean="0"/>
              <a:t>‹#›</a:t>
            </a:fld>
            <a:endParaRPr lang="en-US"/>
          </a:p>
        </p:txBody>
      </p:sp>
      <p:grpSp>
        <p:nvGrpSpPr>
          <p:cNvPr id="5" name="Group 4">
            <a:extLst>
              <a:ext uri="{FF2B5EF4-FFF2-40B4-BE49-F238E27FC236}">
                <a16:creationId xmlns:a16="http://schemas.microsoft.com/office/drawing/2014/main" id="{E615619A-7473-49DE-B563-9A36941CC36F}"/>
              </a:ext>
            </a:extLst>
          </p:cNvPr>
          <p:cNvGrpSpPr/>
          <p:nvPr userDrawn="1"/>
        </p:nvGrpSpPr>
        <p:grpSpPr>
          <a:xfrm>
            <a:off x="10897182" y="0"/>
            <a:ext cx="1445167" cy="1529134"/>
            <a:chOff x="6756014" y="0"/>
            <a:chExt cx="5937734" cy="6282730"/>
          </a:xfrm>
        </p:grpSpPr>
        <p:sp>
          <p:nvSpPr>
            <p:cNvPr id="6" name="Diamond 5">
              <a:extLst>
                <a:ext uri="{FF2B5EF4-FFF2-40B4-BE49-F238E27FC236}">
                  <a16:creationId xmlns:a16="http://schemas.microsoft.com/office/drawing/2014/main" id="{C3A4DD3A-43EA-4BB6-982D-AB2E1555A405}"/>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F64C120C-CB22-4B6F-8B18-C16B97275A8D}"/>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7E677681-BBC7-4986-8E49-880CE540760D}"/>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78D7E1D6-79F1-4280-AA8A-4B32D98ED638}"/>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6CB6469F-6B14-4041-9BFB-E53984CFFDD5}"/>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259A5C17-2E97-432D-A67E-A7240DC8CFAC}"/>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DEF53F89-818F-4DE4-83E6-A434F554041D}"/>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0E100D9-1510-4E5C-9480-B684034DE54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7EFF5A61-71A6-4BEA-935E-60EE0798B04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3FD2501A-8393-4BD5-81F6-829D3AEEF947}"/>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A84CB2C-EDE5-4D53-ABC9-00F1AA80829F}"/>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E1AEC23B-9C9F-4A9D-ABFF-3336B92D300F}"/>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71ECBCC1-4AF8-4CA8-95F6-B24960E52980}"/>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0F6EFAB6-B179-4600-BF14-100C1D3739C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4831E1AE-B78F-4CCC-AD60-6D95B4713B67}"/>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5E3808F1-43F7-4F79-981B-86CE546A2A5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Picture 21" descr="A picture containing umbrella, dome, building, black&#10;&#10;Description automatically generated">
            <a:extLst>
              <a:ext uri="{FF2B5EF4-FFF2-40B4-BE49-F238E27FC236}">
                <a16:creationId xmlns:a16="http://schemas.microsoft.com/office/drawing/2014/main" id="{515D12E6-6AA0-492E-BEFF-516E2828AE3D}"/>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3" name="Title 22">
            <a:extLst>
              <a:ext uri="{FF2B5EF4-FFF2-40B4-BE49-F238E27FC236}">
                <a16:creationId xmlns:a16="http://schemas.microsoft.com/office/drawing/2014/main" id="{DE70371C-1E3A-4154-96AD-909A188B3D2B}"/>
              </a:ext>
            </a:extLst>
          </p:cNvPr>
          <p:cNvSpPr>
            <a:spLocks noGrp="1"/>
          </p:cNvSpPr>
          <p:nvPr>
            <p:ph type="title"/>
          </p:nvPr>
        </p:nvSpPr>
        <p:spPr>
          <a:xfrm>
            <a:off x="236832" y="301652"/>
            <a:ext cx="10515600" cy="1057154"/>
          </a:xfrm>
        </p:spPr>
        <p:txBody>
          <a:bodyPr>
            <a:normAutofit/>
          </a:bodyPr>
          <a:lstStyle>
            <a:lvl1pPr algn="r" rtl="1">
              <a:defRPr sz="3000">
                <a:solidFill>
                  <a:srgbClr val="00506B"/>
                </a:solidFill>
                <a:latin typeface="GE SS Two Medium" panose="020A0503020102020204" pitchFamily="18" charset="-78"/>
                <a:ea typeface="GE SS Two Medium" panose="020A0503020102020204" pitchFamily="18" charset="-78"/>
                <a:cs typeface="GE SS Two Medium" panose="020A0503020102020204" pitchFamily="18" charset="-78"/>
              </a:defRPr>
            </a:lvl1pPr>
          </a:lstStyle>
          <a:p>
            <a:r>
              <a:rPr lang="en-US"/>
              <a:t>Click to edit Master title style</a:t>
            </a:r>
          </a:p>
        </p:txBody>
      </p:sp>
      <p:cxnSp>
        <p:nvCxnSpPr>
          <p:cNvPr id="25" name="Straight Connector 24">
            <a:extLst>
              <a:ext uri="{FF2B5EF4-FFF2-40B4-BE49-F238E27FC236}">
                <a16:creationId xmlns:a16="http://schemas.microsoft.com/office/drawing/2014/main" id="{7864B081-280F-4573-9D5F-E98F614B95FD}"/>
              </a:ext>
            </a:extLst>
          </p:cNvPr>
          <p:cNvCxnSpPr/>
          <p:nvPr userDrawn="1"/>
        </p:nvCxnSpPr>
        <p:spPr>
          <a:xfrm flipH="1">
            <a:off x="4194628" y="1090316"/>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190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2CFC-DF03-4B50-B9F2-4C4C71C14EB4}" type="datetimeFigureOut">
              <a:rPr lang="en-US" smtClean="0"/>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19061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42CFC-DF03-4B50-B9F2-4C4C71C14EB4}"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34790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42CFC-DF03-4B50-B9F2-4C4C71C14EB4}"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3769956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42CFC-DF03-4B50-B9F2-4C4C71C14EB4}"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5149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42CFC-DF03-4B50-B9F2-4C4C71C14EB4}"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CFA2E-0183-411D-B4AC-00D6E818C191}" type="slidenum">
              <a:rPr lang="en-US" smtClean="0"/>
              <a:t>‹#›</a:t>
            </a:fld>
            <a:endParaRPr lang="en-US"/>
          </a:p>
        </p:txBody>
      </p:sp>
    </p:spTree>
    <p:extLst>
      <p:ext uri="{BB962C8B-B14F-4D97-AF65-F5344CB8AC3E}">
        <p14:creationId xmlns:p14="http://schemas.microsoft.com/office/powerpoint/2010/main" val="151838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17551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67133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41358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408352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373888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29938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الأول / منظومة ريادة الأعمال</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07118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الأول / منظومة ريادة الأعمال</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185857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42CFC-DF03-4B50-B9F2-4C4C71C14EB4}" type="datetimeFigureOut">
              <a:rPr lang="en-US" smtClean="0"/>
              <a:t>7/5/2020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CFA2E-0183-411D-B4AC-00D6E818C191}" type="slidenum">
              <a:rPr lang="en-US" smtClean="0"/>
              <a:t>‹#›</a:t>
            </a:fld>
            <a:endParaRPr lang="en-US"/>
          </a:p>
        </p:txBody>
      </p:sp>
    </p:spTree>
    <p:extLst>
      <p:ext uri="{BB962C8B-B14F-4D97-AF65-F5344CB8AC3E}">
        <p14:creationId xmlns:p14="http://schemas.microsoft.com/office/powerpoint/2010/main" val="16673267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8.sv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630268"/>
            <a:ext cx="4910430" cy="830997"/>
          </a:xfrm>
          <a:prstGeom prst="rect">
            <a:avLst/>
          </a:prstGeom>
        </p:spPr>
        <p:txBody>
          <a:bodyPr wrap="square">
            <a:spAutoFit/>
          </a:bodyPr>
          <a:lstStyle/>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lang="en-SG" sz="2400" dirty="0">
              <a:solidFill>
                <a:srgbClr val="351B4B"/>
              </a:solidFill>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algn="ctr" rtl="1"/>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أحمد الشميمري </a:t>
            </a:r>
            <a:r>
              <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rPr>
              <a:t>                       </a:t>
            </a:r>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سرور علي سرور</a:t>
            </a:r>
            <a:endPar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EDF97B5-F171-4892-B817-612A0899C93A}"/>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الأول/ </a:t>
            </a:r>
            <a:b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br>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منظومة ريادة الأعمال</a:t>
            </a:r>
          </a:p>
        </p:txBody>
      </p:sp>
    </p:spTree>
    <p:extLst>
      <p:ext uri="{BB962C8B-B14F-4D97-AF65-F5344CB8AC3E}">
        <p14:creationId xmlns:p14="http://schemas.microsoft.com/office/powerpoint/2010/main" val="7746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8060788" y="2166420"/>
            <a:ext cx="4131212" cy="488531"/>
            <a:chOff x="8060788" y="1322363"/>
            <a:chExt cx="4131212" cy="488531"/>
          </a:xfrm>
        </p:grpSpPr>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t>5. الداعمون:</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66" name="Content Placeholder 2">
            <a:extLst>
              <a:ext uri="{FF2B5EF4-FFF2-40B4-BE49-F238E27FC236}">
                <a16:creationId xmlns:a16="http://schemas.microsoft.com/office/drawing/2014/main" id="{39AC6A84-2EF9-4EBB-AE3D-5BBA21579A7B}"/>
              </a:ext>
            </a:extLst>
          </p:cNvPr>
          <p:cNvSpPr txBox="1">
            <a:spLocks/>
          </p:cNvSpPr>
          <p:nvPr/>
        </p:nvSpPr>
        <p:spPr>
          <a:xfrm>
            <a:off x="6096001" y="3611313"/>
            <a:ext cx="5516074" cy="30479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solidFill>
                  <a:prstClr val="black"/>
                </a:solidFill>
              </a:rPr>
              <a:t>البرامج الحكومية تمد رواد الأعمال بالدعم المادي، والتدريب، وتدعم الأنشطة الريادية التي يقومون بها</a:t>
            </a:r>
          </a:p>
          <a:p>
            <a:pPr lvl="0"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solidFill>
                  <a:prstClr val="black"/>
                </a:solidFill>
              </a:rPr>
              <a:t>أيضا يمكن تطوير برامج رعاية مهنية تساهم في تطوير سمات ريادة الأعمال مثل الابتكار والإبداع.</a:t>
            </a:r>
          </a:p>
        </p:txBody>
      </p:sp>
      <p:sp>
        <p:nvSpPr>
          <p:cNvPr id="67" name="Content Placeholder 2">
            <a:extLst>
              <a:ext uri="{FF2B5EF4-FFF2-40B4-BE49-F238E27FC236}">
                <a16:creationId xmlns:a16="http://schemas.microsoft.com/office/drawing/2014/main" id="{C1DE962C-C51B-4B89-9817-CF6F3400EB0B}"/>
              </a:ext>
            </a:extLst>
          </p:cNvPr>
          <p:cNvSpPr txBox="1">
            <a:spLocks/>
          </p:cNvSpPr>
          <p:nvPr/>
        </p:nvSpPr>
        <p:spPr>
          <a:xfrm>
            <a:off x="6089732" y="2796905"/>
            <a:ext cx="5873261" cy="646331"/>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lnSpc>
                <a:spcPct val="100000"/>
              </a:lnSpc>
              <a:spcBef>
                <a:spcPts val="0"/>
              </a:spcBef>
              <a:buNone/>
            </a:pPr>
            <a:r>
              <a:rPr lang="ar-SA" sz="1800" b="1" dirty="0"/>
              <a:t>المؤسسات العامة والخاصة تلعب جميعاً دوراً مهماً في تنمية ثقافة ريادة الأعمال على سبيل المثال: </a:t>
            </a:r>
          </a:p>
        </p:txBody>
      </p:sp>
      <p:cxnSp>
        <p:nvCxnSpPr>
          <p:cNvPr id="8" name="Straight Connector 7">
            <a:extLst>
              <a:ext uri="{FF2B5EF4-FFF2-40B4-BE49-F238E27FC236}">
                <a16:creationId xmlns:a16="http://schemas.microsoft.com/office/drawing/2014/main" id="{71CF8110-5C58-473A-906B-096204E9FC99}"/>
              </a:ext>
            </a:extLst>
          </p:cNvPr>
          <p:cNvCxnSpPr>
            <a:cxnSpLocks/>
          </p:cNvCxnSpPr>
          <p:nvPr/>
        </p:nvCxnSpPr>
        <p:spPr>
          <a:xfrm>
            <a:off x="5964700" y="2190712"/>
            <a:ext cx="0" cy="412184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5" name="Content Placeholder 2">
            <a:extLst>
              <a:ext uri="{FF2B5EF4-FFF2-40B4-BE49-F238E27FC236}">
                <a16:creationId xmlns:a16="http://schemas.microsoft.com/office/drawing/2014/main" id="{26D06780-B2A9-4FBA-ABF5-4688A6F2FF37}"/>
              </a:ext>
            </a:extLst>
          </p:cNvPr>
          <p:cNvSpPr txBox="1">
            <a:spLocks/>
          </p:cNvSpPr>
          <p:nvPr/>
        </p:nvSpPr>
        <p:spPr>
          <a:xfrm>
            <a:off x="222736" y="3026538"/>
            <a:ext cx="5516074" cy="3047999"/>
          </a:xfrm>
          <a:prstGeom prst="rect">
            <a:avLst/>
          </a:prstGeom>
        </p:spPr>
        <p:txBody>
          <a:bodyPr>
            <a:normAutofit/>
          </a:bodyPr>
          <a:lstStyle>
            <a:defPPr>
              <a:defRPr lang="en-US"/>
            </a:defPPr>
            <a:lvl1pPr marL="228600" indent="-228600" algn="just" rtl="1" eaLnBrk="0" fontAlgn="base" hangingPunct="0">
              <a:lnSpc>
                <a:spcPct val="100000"/>
              </a:lnSpc>
              <a:spcBef>
                <a:spcPts val="0"/>
              </a:spcBef>
              <a:spcAft>
                <a:spcPts val="1200"/>
              </a:spcAft>
              <a:buClr>
                <a:srgbClr val="EFAE08"/>
              </a:buClr>
              <a:buSzPct val="100000"/>
              <a:buFont typeface="Wingdings" panose="05000000000000000000" pitchFamily="2" charset="2"/>
              <a:buChar char="§"/>
              <a:defRPr sz="1600"/>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ar-SA" dirty="0">
                <a:solidFill>
                  <a:prstClr val="black"/>
                </a:solidFill>
              </a:rPr>
              <a:t>أن لكل مرحلة من المراحل التي تنشأ بها المنشاة حاجة ماسة ومختلفة من أنواع الدعم. </a:t>
            </a:r>
          </a:p>
          <a:p>
            <a:pPr lvl="0"/>
            <a:r>
              <a:rPr lang="ar-SA" dirty="0">
                <a:solidFill>
                  <a:prstClr val="black"/>
                </a:solidFill>
              </a:rPr>
              <a:t>صور الدعم التي يمكن أن تبذلها مؤسسات القطاع العام والخاص يمكن أن تأخذ شكل الدعم المادي والدعم المعنوي. وقد تم تصنيف هذا الدعم بالدعم التأهيلي والتدريبي والدعم المالي والدعم التنظيمي والدعم الإرشادي ولا يقل كل نوع أهمية عن النوع الأخر. </a:t>
            </a:r>
          </a:p>
        </p:txBody>
      </p:sp>
      <p:pic>
        <p:nvPicPr>
          <p:cNvPr id="126" name="Picture 125">
            <a:extLst>
              <a:ext uri="{FF2B5EF4-FFF2-40B4-BE49-F238E27FC236}">
                <a16:creationId xmlns:a16="http://schemas.microsoft.com/office/drawing/2014/main" id="{7A0703F0-0884-4FB6-AC4E-EAD7E911B26C}"/>
              </a:ext>
            </a:extLst>
          </p:cNvPr>
          <p:cNvPicPr>
            <a:picLocks noChangeAspect="1"/>
          </p:cNvPicPr>
          <p:nvPr/>
        </p:nvPicPr>
        <p:blipFill>
          <a:blip r:embed="rId4"/>
          <a:stretch>
            <a:fillRect/>
          </a:stretch>
        </p:blipFill>
        <p:spPr>
          <a:xfrm>
            <a:off x="275886" y="70612"/>
            <a:ext cx="1444191" cy="1473465"/>
          </a:xfrm>
          <a:prstGeom prst="rect">
            <a:avLst/>
          </a:prstGeom>
        </p:spPr>
      </p:pic>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أولاً: عوامل المنظومة الجزئية</a:t>
            </a:r>
            <a:endParaRPr lang="en-US" sz="2700" b="1" dirty="0">
              <a:solidFill>
                <a:srgbClr val="EFAE08"/>
              </a:solidFill>
              <a:latin typeface="Dubai" panose="020B0503030403030204" pitchFamily="34" charset="-78"/>
              <a:ea typeface="GE SS Two Bold" panose="020A0503020102020204" pitchFamily="18" charset="-78"/>
              <a:cs typeface="Dubai" panose="020B0503030403030204" pitchFamily="34" charset="-78"/>
            </a:endParaRPr>
          </a:p>
        </p:txBody>
      </p:sp>
      <p:sp>
        <p:nvSpPr>
          <p:cNvPr id="7" name="Footer Placeholder 6">
            <a:extLst>
              <a:ext uri="{FF2B5EF4-FFF2-40B4-BE49-F238E27FC236}">
                <a16:creationId xmlns:a16="http://schemas.microsoft.com/office/drawing/2014/main" id="{20D60B55-3B9F-4189-AF47-FCC66173E15A}"/>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9" name="Slide Number Placeholder 8">
            <a:extLst>
              <a:ext uri="{FF2B5EF4-FFF2-40B4-BE49-F238E27FC236}">
                <a16:creationId xmlns:a16="http://schemas.microsoft.com/office/drawing/2014/main" id="{AF17C63A-19F4-41FD-8795-65EDFF1639A5}"/>
              </a:ext>
            </a:extLst>
          </p:cNvPr>
          <p:cNvSpPr>
            <a:spLocks noGrp="1"/>
          </p:cNvSpPr>
          <p:nvPr>
            <p:ph type="sldNum" sz="quarter" idx="12"/>
          </p:nvPr>
        </p:nvSpPr>
        <p:spPr/>
        <p:txBody>
          <a:bodyPr/>
          <a:lstStyle/>
          <a:p>
            <a:fld id="{C9889D55-D75C-4F24-87F5-5B8662090B10}" type="slidenum">
              <a:rPr lang="en-SG" smtClean="0"/>
              <a:t>10</a:t>
            </a:fld>
            <a:endParaRPr lang="en-SG" dirty="0"/>
          </a:p>
        </p:txBody>
      </p:sp>
    </p:spTree>
    <p:extLst>
      <p:ext uri="{BB962C8B-B14F-4D97-AF65-F5344CB8AC3E}">
        <p14:creationId xmlns:p14="http://schemas.microsoft.com/office/powerpoint/2010/main" val="405348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latin typeface="+mj-lt"/>
              </a:rPr>
              <a:t>منظومة ريادة الأعمال</a:t>
            </a:r>
            <a:endParaRPr lang="en-US" sz="2700" dirty="0">
              <a:solidFill>
                <a:srgbClr val="EFAE08"/>
              </a:solidFill>
              <a:latin typeface="+mj-lt"/>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8060788" y="2166420"/>
            <a:ext cx="4131212" cy="488531"/>
            <a:chOff x="8060788" y="1322363"/>
            <a:chExt cx="4131212" cy="488531"/>
          </a:xfrm>
        </p:grpSpPr>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b="1" dirty="0"/>
                <a:t>5. الداعمون:</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67" name="Content Placeholder 2">
            <a:extLst>
              <a:ext uri="{FF2B5EF4-FFF2-40B4-BE49-F238E27FC236}">
                <a16:creationId xmlns:a16="http://schemas.microsoft.com/office/drawing/2014/main" id="{C1DE962C-C51B-4B89-9817-CF6F3400EB0B}"/>
              </a:ext>
            </a:extLst>
          </p:cNvPr>
          <p:cNvSpPr txBox="1">
            <a:spLocks/>
          </p:cNvSpPr>
          <p:nvPr/>
        </p:nvSpPr>
        <p:spPr>
          <a:xfrm>
            <a:off x="6096000" y="3026538"/>
            <a:ext cx="5873261" cy="400110"/>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lnSpc>
                <a:spcPct val="100000"/>
              </a:lnSpc>
              <a:spcBef>
                <a:spcPts val="0"/>
              </a:spcBef>
              <a:buNone/>
            </a:pPr>
            <a:r>
              <a:rPr lang="ar-SA" sz="2000" dirty="0"/>
              <a:t>من مظاهر الدعم التي يلقاه رائد الأعمال....</a:t>
            </a:r>
          </a:p>
        </p:txBody>
      </p:sp>
      <p:pic>
        <p:nvPicPr>
          <p:cNvPr id="126" name="Picture 125">
            <a:extLst>
              <a:ext uri="{FF2B5EF4-FFF2-40B4-BE49-F238E27FC236}">
                <a16:creationId xmlns:a16="http://schemas.microsoft.com/office/drawing/2014/main" id="{7A0703F0-0884-4FB6-AC4E-EAD7E911B26C}"/>
              </a:ext>
            </a:extLst>
          </p:cNvPr>
          <p:cNvPicPr>
            <a:picLocks noChangeAspect="1"/>
          </p:cNvPicPr>
          <p:nvPr/>
        </p:nvPicPr>
        <p:blipFill>
          <a:blip r:embed="rId4"/>
          <a:stretch>
            <a:fillRect/>
          </a:stretch>
        </p:blipFill>
        <p:spPr>
          <a:xfrm>
            <a:off x="275886" y="70612"/>
            <a:ext cx="1444191" cy="1473465"/>
          </a:xfrm>
          <a:prstGeom prst="rect">
            <a:avLst/>
          </a:prstGeom>
        </p:spPr>
      </p:pic>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أولاً: عوامل المنظومة الجزئية</a:t>
            </a:r>
            <a:endParaRPr lang="en-US" sz="2700" b="1" dirty="0">
              <a:solidFill>
                <a:srgbClr val="EFAE08"/>
              </a:solidFill>
              <a:latin typeface="Dubai" panose="020B0503030403030204" pitchFamily="34" charset="-78"/>
              <a:ea typeface="GE SS Two Bold" panose="020A0503020102020204" pitchFamily="18" charset="-78"/>
              <a:cs typeface="Dubai" panose="020B0503030403030204" pitchFamily="34" charset="-78"/>
            </a:endParaRPr>
          </a:p>
        </p:txBody>
      </p:sp>
      <p:grpSp>
        <p:nvGrpSpPr>
          <p:cNvPr id="18" name="Group 17">
            <a:extLst>
              <a:ext uri="{FF2B5EF4-FFF2-40B4-BE49-F238E27FC236}">
                <a16:creationId xmlns:a16="http://schemas.microsoft.com/office/drawing/2014/main" id="{33C38D3B-9FF8-40F0-9D97-7110131A6964}"/>
              </a:ext>
            </a:extLst>
          </p:cNvPr>
          <p:cNvGrpSpPr/>
          <p:nvPr/>
        </p:nvGrpSpPr>
        <p:grpSpPr>
          <a:xfrm>
            <a:off x="628056" y="3492909"/>
            <a:ext cx="10603522" cy="2674384"/>
            <a:chOff x="177890" y="3319958"/>
            <a:chExt cx="10603522" cy="2674384"/>
          </a:xfrm>
        </p:grpSpPr>
        <p:grpSp>
          <p:nvGrpSpPr>
            <p:cNvPr id="17" name="Group 16">
              <a:extLst>
                <a:ext uri="{FF2B5EF4-FFF2-40B4-BE49-F238E27FC236}">
                  <a16:creationId xmlns:a16="http://schemas.microsoft.com/office/drawing/2014/main" id="{1B54608E-68BB-4A44-A5BE-7AA0ABEBF466}"/>
                </a:ext>
              </a:extLst>
            </p:cNvPr>
            <p:cNvGrpSpPr/>
            <p:nvPr/>
          </p:nvGrpSpPr>
          <p:grpSpPr>
            <a:xfrm>
              <a:off x="3920383" y="3332523"/>
              <a:ext cx="3119120" cy="2649254"/>
              <a:chOff x="3787515" y="3345088"/>
              <a:chExt cx="3119120" cy="2649254"/>
            </a:xfrm>
          </p:grpSpPr>
          <p:grpSp>
            <p:nvGrpSpPr>
              <p:cNvPr id="20" name="Group 19">
                <a:extLst>
                  <a:ext uri="{FF2B5EF4-FFF2-40B4-BE49-F238E27FC236}">
                    <a16:creationId xmlns:a16="http://schemas.microsoft.com/office/drawing/2014/main" id="{C46A82FE-8609-424D-849B-59D3196191EC}"/>
                  </a:ext>
                </a:extLst>
              </p:cNvPr>
              <p:cNvGrpSpPr/>
              <p:nvPr/>
            </p:nvGrpSpPr>
            <p:grpSpPr>
              <a:xfrm>
                <a:off x="3787515" y="3345088"/>
                <a:ext cx="3119120" cy="2649254"/>
                <a:chOff x="7610622" y="3414038"/>
                <a:chExt cx="3119120" cy="2649254"/>
              </a:xfrm>
            </p:grpSpPr>
            <p:pic>
              <p:nvPicPr>
                <p:cNvPr id="21" name="Picture 2">
                  <a:extLst>
                    <a:ext uri="{FF2B5EF4-FFF2-40B4-BE49-F238E27FC236}">
                      <a16:creationId xmlns:a16="http://schemas.microsoft.com/office/drawing/2014/main" id="{65C218B9-6195-4F68-94F1-310821EEC9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93"/>
                <a:stretch/>
              </p:blipFill>
              <p:spPr bwMode="auto">
                <a:xfrm>
                  <a:off x="7892660" y="3801746"/>
                  <a:ext cx="2802036" cy="226154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51EFF0FA-ABDE-4F9B-9FA0-A0CB4E19417D}"/>
                    </a:ext>
                  </a:extLst>
                </p:cNvPr>
                <p:cNvGrpSpPr/>
                <p:nvPr/>
              </p:nvGrpSpPr>
              <p:grpSpPr>
                <a:xfrm>
                  <a:off x="7610622" y="3414038"/>
                  <a:ext cx="3119120" cy="837138"/>
                  <a:chOff x="7610622" y="3414038"/>
                  <a:chExt cx="3119120" cy="837138"/>
                </a:xfrm>
                <a:effectLst>
                  <a:outerShdw blurRad="50800" dist="38100" dir="5400000" algn="t" rotWithShape="0">
                    <a:prstClr val="black">
                      <a:alpha val="40000"/>
                    </a:prstClr>
                  </a:outerShdw>
                </a:effectLst>
              </p:grpSpPr>
              <p:sp>
                <p:nvSpPr>
                  <p:cNvPr id="23" name="Rectangle 22">
                    <a:extLst>
                      <a:ext uri="{FF2B5EF4-FFF2-40B4-BE49-F238E27FC236}">
                        <a16:creationId xmlns:a16="http://schemas.microsoft.com/office/drawing/2014/main" id="{B3887A74-C2E5-45D6-AD0F-473A7DDB0826}"/>
                      </a:ext>
                    </a:extLst>
                  </p:cNvPr>
                  <p:cNvSpPr/>
                  <p:nvPr/>
                </p:nvSpPr>
                <p:spPr>
                  <a:xfrm>
                    <a:off x="7610622" y="3463275"/>
                    <a:ext cx="2686929" cy="738664"/>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SA" sz="1400" dirty="0"/>
                  </a:p>
                </p:txBody>
              </p:sp>
              <p:sp>
                <p:nvSpPr>
                  <p:cNvPr id="24" name="Diamond 23">
                    <a:extLst>
                      <a:ext uri="{FF2B5EF4-FFF2-40B4-BE49-F238E27FC236}">
                        <a16:creationId xmlns:a16="http://schemas.microsoft.com/office/drawing/2014/main" id="{42F5C300-4F97-4D43-A90E-61AC2E0ACF8B}"/>
                      </a:ext>
                    </a:extLst>
                  </p:cNvPr>
                  <p:cNvSpPr/>
                  <p:nvPr/>
                </p:nvSpPr>
                <p:spPr>
                  <a:xfrm>
                    <a:off x="9892604" y="3414038"/>
                    <a:ext cx="837138" cy="837138"/>
                  </a:xfrm>
                  <a:prstGeom prst="diamond">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grpSp>
          </p:grpSp>
          <p:sp>
            <p:nvSpPr>
              <p:cNvPr id="14" name="Rectangle 13">
                <a:extLst>
                  <a:ext uri="{FF2B5EF4-FFF2-40B4-BE49-F238E27FC236}">
                    <a16:creationId xmlns:a16="http://schemas.microsoft.com/office/drawing/2014/main" id="{24E46578-0108-4B7B-B3FD-0099A90599A4}"/>
                  </a:ext>
                </a:extLst>
              </p:cNvPr>
              <p:cNvSpPr/>
              <p:nvPr/>
            </p:nvSpPr>
            <p:spPr>
              <a:xfrm>
                <a:off x="3787515" y="3394326"/>
                <a:ext cx="2269834" cy="523220"/>
              </a:xfrm>
              <a:prstGeom prst="rect">
                <a:avLst/>
              </a:prstGeom>
            </p:spPr>
            <p:txBody>
              <a:bodyPr wrap="square">
                <a:spAutoFit/>
              </a:bodyPr>
              <a:lstStyle/>
              <a:p>
                <a:pPr algn="r"/>
                <a:r>
                  <a:rPr lang="ar-SA" sz="1400" dirty="0"/>
                  <a:t>التعاقد مع  رواد الأعمال </a:t>
                </a:r>
              </a:p>
              <a:p>
                <a:pPr algn="r"/>
                <a:r>
                  <a:rPr lang="ar-SA" sz="1400" dirty="0"/>
                  <a:t>والشراء من منتجاتهم وخدماتهم.</a:t>
                </a:r>
              </a:p>
            </p:txBody>
          </p:sp>
        </p:grpSp>
        <p:grpSp>
          <p:nvGrpSpPr>
            <p:cNvPr id="16" name="Group 15">
              <a:extLst>
                <a:ext uri="{FF2B5EF4-FFF2-40B4-BE49-F238E27FC236}">
                  <a16:creationId xmlns:a16="http://schemas.microsoft.com/office/drawing/2014/main" id="{93C6FC46-F250-4CFC-91FB-376BAE7864CA}"/>
                </a:ext>
              </a:extLst>
            </p:cNvPr>
            <p:cNvGrpSpPr/>
            <p:nvPr/>
          </p:nvGrpSpPr>
          <p:grpSpPr>
            <a:xfrm>
              <a:off x="7662292" y="3385268"/>
              <a:ext cx="3119120" cy="2543765"/>
              <a:chOff x="3939915" y="3497488"/>
              <a:chExt cx="3119120" cy="2543765"/>
            </a:xfrm>
          </p:grpSpPr>
          <p:grpSp>
            <p:nvGrpSpPr>
              <p:cNvPr id="32" name="Group 31">
                <a:extLst>
                  <a:ext uri="{FF2B5EF4-FFF2-40B4-BE49-F238E27FC236}">
                    <a16:creationId xmlns:a16="http://schemas.microsoft.com/office/drawing/2014/main" id="{7449E811-BB7F-463E-89A7-9B63062349CC}"/>
                  </a:ext>
                </a:extLst>
              </p:cNvPr>
              <p:cNvGrpSpPr/>
              <p:nvPr/>
            </p:nvGrpSpPr>
            <p:grpSpPr>
              <a:xfrm>
                <a:off x="3939915" y="3497488"/>
                <a:ext cx="3119120" cy="2543765"/>
                <a:chOff x="7610622" y="3414038"/>
                <a:chExt cx="3119120" cy="2543765"/>
              </a:xfrm>
            </p:grpSpPr>
            <p:pic>
              <p:nvPicPr>
                <p:cNvPr id="33" name="Picture 2" descr="INTERVIEW: SIDF's Noor Shabib - a woman at the sharp end of the ...">
                  <a:extLst>
                    <a:ext uri="{FF2B5EF4-FFF2-40B4-BE49-F238E27FC236}">
                      <a16:creationId xmlns:a16="http://schemas.microsoft.com/office/drawing/2014/main" id="{57845365-74CD-4354-91D1-7BEBB20649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79" t="26101" r="24125" b="4908"/>
                <a:stretch/>
              </p:blipFill>
              <p:spPr bwMode="auto">
                <a:xfrm>
                  <a:off x="7894992" y="3950244"/>
                  <a:ext cx="2802036" cy="2007559"/>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5EF93D2E-1750-48A2-9C12-A57A0AEFE289}"/>
                    </a:ext>
                  </a:extLst>
                </p:cNvPr>
                <p:cNvGrpSpPr/>
                <p:nvPr/>
              </p:nvGrpSpPr>
              <p:grpSpPr>
                <a:xfrm>
                  <a:off x="7610622" y="3414038"/>
                  <a:ext cx="3119120" cy="837138"/>
                  <a:chOff x="7610622" y="3414038"/>
                  <a:chExt cx="3119120" cy="837138"/>
                </a:xfrm>
                <a:effectLst>
                  <a:outerShdw blurRad="50800" dist="38100" dir="5400000" algn="t" rotWithShape="0">
                    <a:prstClr val="black">
                      <a:alpha val="40000"/>
                    </a:prstClr>
                  </a:outerShdw>
                </a:effectLst>
              </p:grpSpPr>
              <p:sp>
                <p:nvSpPr>
                  <p:cNvPr id="35" name="Rectangle 34">
                    <a:extLst>
                      <a:ext uri="{FF2B5EF4-FFF2-40B4-BE49-F238E27FC236}">
                        <a16:creationId xmlns:a16="http://schemas.microsoft.com/office/drawing/2014/main" id="{6A190C80-FBEE-468E-BB1E-F5F2DE8FAC37}"/>
                      </a:ext>
                    </a:extLst>
                  </p:cNvPr>
                  <p:cNvSpPr/>
                  <p:nvPr/>
                </p:nvSpPr>
                <p:spPr>
                  <a:xfrm>
                    <a:off x="7610622" y="3463275"/>
                    <a:ext cx="2686929" cy="738664"/>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SA" sz="1400" dirty="0"/>
                  </a:p>
                </p:txBody>
              </p:sp>
              <p:sp>
                <p:nvSpPr>
                  <p:cNvPr id="36" name="Diamond 35">
                    <a:extLst>
                      <a:ext uri="{FF2B5EF4-FFF2-40B4-BE49-F238E27FC236}">
                        <a16:creationId xmlns:a16="http://schemas.microsoft.com/office/drawing/2014/main" id="{28AF0247-7383-41A9-A9FD-F17FCEC4BB06}"/>
                      </a:ext>
                    </a:extLst>
                  </p:cNvPr>
                  <p:cNvSpPr/>
                  <p:nvPr/>
                </p:nvSpPr>
                <p:spPr>
                  <a:xfrm>
                    <a:off x="9892604" y="3414038"/>
                    <a:ext cx="837138" cy="837138"/>
                  </a:xfrm>
                  <a:prstGeom prst="diamond">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grpSp>
          </p:grpSp>
          <p:sp>
            <p:nvSpPr>
              <p:cNvPr id="37" name="Rectangle 36">
                <a:extLst>
                  <a:ext uri="{FF2B5EF4-FFF2-40B4-BE49-F238E27FC236}">
                    <a16:creationId xmlns:a16="http://schemas.microsoft.com/office/drawing/2014/main" id="{5FBBEE44-0AA4-482A-8E93-440742450B5C}"/>
                  </a:ext>
                </a:extLst>
              </p:cNvPr>
              <p:cNvSpPr/>
              <p:nvPr/>
            </p:nvSpPr>
            <p:spPr>
              <a:xfrm>
                <a:off x="4533726" y="3779707"/>
                <a:ext cx="1660927" cy="307777"/>
              </a:xfrm>
              <a:prstGeom prst="rect">
                <a:avLst/>
              </a:prstGeom>
            </p:spPr>
            <p:txBody>
              <a:bodyPr wrap="square">
                <a:spAutoFit/>
              </a:bodyPr>
              <a:lstStyle/>
              <a:p>
                <a:pPr algn="r"/>
                <a:r>
                  <a:rPr lang="ar-SA" sz="1400" dirty="0"/>
                  <a:t>الاحتضان</a:t>
                </a:r>
              </a:p>
            </p:txBody>
          </p:sp>
        </p:grpSp>
        <p:grpSp>
          <p:nvGrpSpPr>
            <p:cNvPr id="40" name="Group 39">
              <a:extLst>
                <a:ext uri="{FF2B5EF4-FFF2-40B4-BE49-F238E27FC236}">
                  <a16:creationId xmlns:a16="http://schemas.microsoft.com/office/drawing/2014/main" id="{1F13F008-8D5D-4CFD-A19C-FDF7401782D0}"/>
                </a:ext>
              </a:extLst>
            </p:cNvPr>
            <p:cNvGrpSpPr/>
            <p:nvPr/>
          </p:nvGrpSpPr>
          <p:grpSpPr>
            <a:xfrm>
              <a:off x="177890" y="3319958"/>
              <a:ext cx="3119703" cy="2674384"/>
              <a:chOff x="3787515" y="3345088"/>
              <a:chExt cx="3119703" cy="2674384"/>
            </a:xfrm>
          </p:grpSpPr>
          <p:grpSp>
            <p:nvGrpSpPr>
              <p:cNvPr id="41" name="Group 40">
                <a:extLst>
                  <a:ext uri="{FF2B5EF4-FFF2-40B4-BE49-F238E27FC236}">
                    <a16:creationId xmlns:a16="http://schemas.microsoft.com/office/drawing/2014/main" id="{6934EAF4-9CF7-4B85-A3CD-FB9E27136F22}"/>
                  </a:ext>
                </a:extLst>
              </p:cNvPr>
              <p:cNvGrpSpPr/>
              <p:nvPr/>
            </p:nvGrpSpPr>
            <p:grpSpPr>
              <a:xfrm>
                <a:off x="3787515" y="3345088"/>
                <a:ext cx="3119703" cy="2674384"/>
                <a:chOff x="7610622" y="3414038"/>
                <a:chExt cx="3119703" cy="2674384"/>
              </a:xfrm>
            </p:grpSpPr>
            <p:pic>
              <p:nvPicPr>
                <p:cNvPr id="43" name="Picture 2">
                  <a:extLst>
                    <a:ext uri="{FF2B5EF4-FFF2-40B4-BE49-F238E27FC236}">
                      <a16:creationId xmlns:a16="http://schemas.microsoft.com/office/drawing/2014/main" id="{BF6416D6-0709-4A90-8A5A-933493190F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400"/>
                <a:stretch/>
              </p:blipFill>
              <p:spPr bwMode="auto">
                <a:xfrm>
                  <a:off x="7928288" y="3826876"/>
                  <a:ext cx="2802037" cy="2261546"/>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71B74BF9-0732-4092-9D94-24122812143C}"/>
                    </a:ext>
                  </a:extLst>
                </p:cNvPr>
                <p:cNvGrpSpPr/>
                <p:nvPr/>
              </p:nvGrpSpPr>
              <p:grpSpPr>
                <a:xfrm>
                  <a:off x="7610622" y="3414038"/>
                  <a:ext cx="3119120" cy="837138"/>
                  <a:chOff x="7610622" y="3414038"/>
                  <a:chExt cx="3119120" cy="837138"/>
                </a:xfrm>
                <a:effectLst>
                  <a:outerShdw blurRad="50800" dist="38100" dir="5400000" algn="t" rotWithShape="0">
                    <a:prstClr val="black">
                      <a:alpha val="40000"/>
                    </a:prstClr>
                  </a:outerShdw>
                </a:effectLst>
              </p:grpSpPr>
              <p:sp>
                <p:nvSpPr>
                  <p:cNvPr id="45" name="Rectangle 44">
                    <a:extLst>
                      <a:ext uri="{FF2B5EF4-FFF2-40B4-BE49-F238E27FC236}">
                        <a16:creationId xmlns:a16="http://schemas.microsoft.com/office/drawing/2014/main" id="{6073CBD5-C97B-4D97-996B-D8A7C571A2DB}"/>
                      </a:ext>
                    </a:extLst>
                  </p:cNvPr>
                  <p:cNvSpPr/>
                  <p:nvPr/>
                </p:nvSpPr>
                <p:spPr>
                  <a:xfrm>
                    <a:off x="7610622" y="3463275"/>
                    <a:ext cx="2686929" cy="738664"/>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SA" sz="1400" dirty="0"/>
                  </a:p>
                </p:txBody>
              </p:sp>
              <p:sp>
                <p:nvSpPr>
                  <p:cNvPr id="46" name="Diamond 45">
                    <a:extLst>
                      <a:ext uri="{FF2B5EF4-FFF2-40B4-BE49-F238E27FC236}">
                        <a16:creationId xmlns:a16="http://schemas.microsoft.com/office/drawing/2014/main" id="{776401B0-9CF0-44A6-874C-B8D893B4DA8A}"/>
                      </a:ext>
                    </a:extLst>
                  </p:cNvPr>
                  <p:cNvSpPr/>
                  <p:nvPr/>
                </p:nvSpPr>
                <p:spPr>
                  <a:xfrm>
                    <a:off x="9892604" y="3414038"/>
                    <a:ext cx="837138" cy="837138"/>
                  </a:xfrm>
                  <a:prstGeom prst="diamond">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grpSp>
          </p:grpSp>
          <p:sp>
            <p:nvSpPr>
              <p:cNvPr id="42" name="Rectangle 41">
                <a:extLst>
                  <a:ext uri="{FF2B5EF4-FFF2-40B4-BE49-F238E27FC236}">
                    <a16:creationId xmlns:a16="http://schemas.microsoft.com/office/drawing/2014/main" id="{BDED6692-398F-4766-B381-FC211BF9733F}"/>
                  </a:ext>
                </a:extLst>
              </p:cNvPr>
              <p:cNvSpPr/>
              <p:nvPr/>
            </p:nvSpPr>
            <p:spPr>
              <a:xfrm>
                <a:off x="3787515" y="3506870"/>
                <a:ext cx="2269834" cy="523220"/>
              </a:xfrm>
              <a:prstGeom prst="rect">
                <a:avLst/>
              </a:prstGeom>
            </p:spPr>
            <p:txBody>
              <a:bodyPr wrap="square">
                <a:spAutoFit/>
              </a:bodyPr>
              <a:lstStyle/>
              <a:p>
                <a:pPr algn="r"/>
                <a:r>
                  <a:rPr lang="ar-SA" sz="1400" dirty="0"/>
                  <a:t>المساهمة في رأس المال</a:t>
                </a:r>
              </a:p>
              <a:p>
                <a:pPr algn="r"/>
                <a:r>
                  <a:rPr lang="ar-SA" sz="1400" dirty="0"/>
                  <a:t> الابتدائي </a:t>
                </a:r>
                <a:r>
                  <a:rPr lang="en-US" sz="1400" dirty="0"/>
                  <a:t>Seed Capital</a:t>
                </a:r>
              </a:p>
            </p:txBody>
          </p:sp>
        </p:grpSp>
      </p:grpSp>
      <p:sp>
        <p:nvSpPr>
          <p:cNvPr id="19" name="Footer Placeholder 18">
            <a:extLst>
              <a:ext uri="{FF2B5EF4-FFF2-40B4-BE49-F238E27FC236}">
                <a16:creationId xmlns:a16="http://schemas.microsoft.com/office/drawing/2014/main" id="{3B72F70D-D2D4-4FD7-8F25-92B86CDD6C8F}"/>
              </a:ext>
            </a:extLst>
          </p:cNvPr>
          <p:cNvSpPr>
            <a:spLocks noGrp="1"/>
          </p:cNvSpPr>
          <p:nvPr>
            <p:ph type="ftr" sz="quarter" idx="11"/>
          </p:nvPr>
        </p:nvSpPr>
        <p:spPr/>
        <p:txBody>
          <a:bodyPr/>
          <a:lstStyle/>
          <a:p>
            <a:r>
              <a:rPr lang="ar-SA">
                <a:latin typeface="+mj-lt"/>
              </a:rPr>
              <a:t>الفصل الأول / منظومة ريادة الأعمال</a:t>
            </a:r>
            <a:endParaRPr lang="en-SG" dirty="0">
              <a:latin typeface="+mj-lt"/>
            </a:endParaRPr>
          </a:p>
        </p:txBody>
      </p:sp>
      <p:sp>
        <p:nvSpPr>
          <p:cNvPr id="25" name="Slide Number Placeholder 24">
            <a:extLst>
              <a:ext uri="{FF2B5EF4-FFF2-40B4-BE49-F238E27FC236}">
                <a16:creationId xmlns:a16="http://schemas.microsoft.com/office/drawing/2014/main" id="{FD637191-FE16-4860-9B53-24E4130BF945}"/>
              </a:ext>
            </a:extLst>
          </p:cNvPr>
          <p:cNvSpPr>
            <a:spLocks noGrp="1"/>
          </p:cNvSpPr>
          <p:nvPr>
            <p:ph type="sldNum" sz="quarter" idx="12"/>
          </p:nvPr>
        </p:nvSpPr>
        <p:spPr/>
        <p:txBody>
          <a:bodyPr/>
          <a:lstStyle/>
          <a:p>
            <a:fld id="{C9889D55-D75C-4F24-87F5-5B8662090B10}" type="slidenum">
              <a:rPr lang="en-SG" smtClean="0">
                <a:latin typeface="+mj-lt"/>
              </a:rPr>
              <a:t>11</a:t>
            </a:fld>
            <a:endParaRPr lang="en-SG" dirty="0">
              <a:latin typeface="+mj-lt"/>
            </a:endParaRPr>
          </a:p>
        </p:txBody>
      </p:sp>
    </p:spTree>
    <p:extLst>
      <p:ext uri="{BB962C8B-B14F-4D97-AF65-F5344CB8AC3E}">
        <p14:creationId xmlns:p14="http://schemas.microsoft.com/office/powerpoint/2010/main" val="388182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dirty="0"/>
              <a:t>منظومة ريادة الأعمال</a:t>
            </a:r>
            <a:endParaRPr lang="en-US" dirty="0"/>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t>ثانياً: عوامل المنظومة الكلية:</a:t>
            </a:r>
          </a:p>
        </p:txBody>
      </p:sp>
      <p:grpSp>
        <p:nvGrpSpPr>
          <p:cNvPr id="121" name="Group 120">
            <a:extLst>
              <a:ext uri="{FF2B5EF4-FFF2-40B4-BE49-F238E27FC236}">
                <a16:creationId xmlns:a16="http://schemas.microsoft.com/office/drawing/2014/main" id="{D908C46D-5600-4425-95DC-EBD2928A8545}"/>
              </a:ext>
            </a:extLst>
          </p:cNvPr>
          <p:cNvGrpSpPr/>
          <p:nvPr/>
        </p:nvGrpSpPr>
        <p:grpSpPr>
          <a:xfrm>
            <a:off x="968229" y="2218404"/>
            <a:ext cx="9946053" cy="3907083"/>
            <a:chOff x="1125221" y="2319972"/>
            <a:chExt cx="10721337" cy="4211636"/>
          </a:xfrm>
        </p:grpSpPr>
        <p:grpSp>
          <p:nvGrpSpPr>
            <p:cNvPr id="76" name="Group 75">
              <a:extLst>
                <a:ext uri="{FF2B5EF4-FFF2-40B4-BE49-F238E27FC236}">
                  <a16:creationId xmlns:a16="http://schemas.microsoft.com/office/drawing/2014/main" id="{C86323A2-91E1-4973-9C1D-49281BFD05C2}"/>
                </a:ext>
              </a:extLst>
            </p:cNvPr>
            <p:cNvGrpSpPr/>
            <p:nvPr/>
          </p:nvGrpSpPr>
          <p:grpSpPr>
            <a:xfrm>
              <a:off x="9862304" y="2319972"/>
              <a:ext cx="1984254" cy="4062340"/>
              <a:chOff x="9651288" y="2332633"/>
              <a:chExt cx="1984254" cy="4062340"/>
            </a:xfrm>
          </p:grpSpPr>
          <p:grpSp>
            <p:nvGrpSpPr>
              <p:cNvPr id="74" name="Group 73">
                <a:extLst>
                  <a:ext uri="{FF2B5EF4-FFF2-40B4-BE49-F238E27FC236}">
                    <a16:creationId xmlns:a16="http://schemas.microsoft.com/office/drawing/2014/main" id="{D9516DEB-0D6E-499F-BCF4-C6385BC0DBF8}"/>
                  </a:ext>
                </a:extLst>
              </p:cNvPr>
              <p:cNvGrpSpPr/>
              <p:nvPr/>
            </p:nvGrpSpPr>
            <p:grpSpPr>
              <a:xfrm>
                <a:off x="9651288" y="2332633"/>
                <a:ext cx="1984254" cy="3339749"/>
                <a:chOff x="-207776" y="662759"/>
                <a:chExt cx="1984254" cy="3339749"/>
              </a:xfrm>
            </p:grpSpPr>
            <p:grpSp>
              <p:nvGrpSpPr>
                <p:cNvPr id="71" name="Group 70">
                  <a:extLst>
                    <a:ext uri="{FF2B5EF4-FFF2-40B4-BE49-F238E27FC236}">
                      <a16:creationId xmlns:a16="http://schemas.microsoft.com/office/drawing/2014/main" id="{15682B51-A531-4674-B74F-044360DFD005}"/>
                    </a:ext>
                  </a:extLst>
                </p:cNvPr>
                <p:cNvGrpSpPr/>
                <p:nvPr/>
              </p:nvGrpSpPr>
              <p:grpSpPr>
                <a:xfrm>
                  <a:off x="-207776" y="662759"/>
                  <a:ext cx="1984254" cy="3339749"/>
                  <a:chOff x="-207776" y="662759"/>
                  <a:chExt cx="1984254" cy="3339749"/>
                </a:xfrm>
              </p:grpSpPr>
              <p:grpSp>
                <p:nvGrpSpPr>
                  <p:cNvPr id="64" name="Group 63">
                    <a:extLst>
                      <a:ext uri="{FF2B5EF4-FFF2-40B4-BE49-F238E27FC236}">
                        <a16:creationId xmlns:a16="http://schemas.microsoft.com/office/drawing/2014/main" id="{00E57348-F335-4F2B-9618-5C498A000D1C}"/>
                      </a:ext>
                    </a:extLst>
                  </p:cNvPr>
                  <p:cNvGrpSpPr/>
                  <p:nvPr/>
                </p:nvGrpSpPr>
                <p:grpSpPr>
                  <a:xfrm>
                    <a:off x="-207776" y="662759"/>
                    <a:ext cx="1984254" cy="3339749"/>
                    <a:chOff x="10163195" y="2626502"/>
                    <a:chExt cx="1984254" cy="3339749"/>
                  </a:xfrm>
                </p:grpSpPr>
                <p:grpSp>
                  <p:nvGrpSpPr>
                    <p:cNvPr id="62" name="Group 61">
                      <a:extLst>
                        <a:ext uri="{FF2B5EF4-FFF2-40B4-BE49-F238E27FC236}">
                          <a16:creationId xmlns:a16="http://schemas.microsoft.com/office/drawing/2014/main" id="{B748F114-4B51-48DD-AC2D-73710428B003}"/>
                        </a:ext>
                      </a:extLst>
                    </p:cNvPr>
                    <p:cNvGrpSpPr/>
                    <p:nvPr/>
                  </p:nvGrpSpPr>
                  <p:grpSpPr>
                    <a:xfrm>
                      <a:off x="10163195" y="2626502"/>
                      <a:ext cx="1984254" cy="2510865"/>
                      <a:chOff x="10347066" y="3589095"/>
                      <a:chExt cx="1984254" cy="2510865"/>
                    </a:xfrm>
                  </p:grpSpPr>
                  <p:sp>
                    <p:nvSpPr>
                      <p:cNvPr id="55" name="Diamond 54">
                        <a:extLst>
                          <a:ext uri="{FF2B5EF4-FFF2-40B4-BE49-F238E27FC236}">
                            <a16:creationId xmlns:a16="http://schemas.microsoft.com/office/drawing/2014/main" id="{D62D87E9-3F80-43DA-859B-B4D6485200BC}"/>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GE SS Text UltraLight"/>
                        </a:endParaRPr>
                      </a:p>
                    </p:txBody>
                  </p:sp>
                  <p:sp>
                    <p:nvSpPr>
                      <p:cNvPr id="61" name="Oval 60">
                        <a:extLst>
                          <a:ext uri="{FF2B5EF4-FFF2-40B4-BE49-F238E27FC236}">
                            <a16:creationId xmlns:a16="http://schemas.microsoft.com/office/drawing/2014/main" id="{98B976EC-84ED-48BD-BD92-24E21DAE2CAE}"/>
                          </a:ext>
                        </a:extLst>
                      </p:cNvPr>
                      <p:cNvSpPr/>
                      <p:nvPr/>
                    </p:nvSpPr>
                    <p:spPr>
                      <a:xfrm>
                        <a:off x="11074815" y="3589095"/>
                        <a:ext cx="526611" cy="526611"/>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50" normalizeH="0" baseline="0" noProof="0" dirty="0">
                            <a:ln>
                              <a:noFill/>
                            </a:ln>
                            <a:solidFill>
                              <a:prstClr val="white"/>
                            </a:solidFill>
                            <a:effectLst/>
                            <a:uLnTx/>
                            <a:uFillTx/>
                            <a:latin typeface="+mj-lt"/>
                            <a:ea typeface="+mn-ea"/>
                            <a:cs typeface="GE SS Two Bold"/>
                          </a:rPr>
                          <a:t>1</a:t>
                        </a:r>
                      </a:p>
                    </p:txBody>
                  </p:sp>
                </p:grpSp>
                <p:cxnSp>
                  <p:nvCxnSpPr>
                    <p:cNvPr id="63" name="Straight Connector 5">
                      <a:extLst>
                        <a:ext uri="{FF2B5EF4-FFF2-40B4-BE49-F238E27FC236}">
                          <a16:creationId xmlns:a16="http://schemas.microsoft.com/office/drawing/2014/main" id="{B699B058-CFDB-4D30-A2B3-523F355474B0}"/>
                        </a:ext>
                      </a:extLst>
                    </p:cNvPr>
                    <p:cNvCxnSpPr>
                      <a:cxnSpLocks/>
                      <a:stCxn id="55"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Diamond 69">
                    <a:extLst>
                      <a:ext uri="{FF2B5EF4-FFF2-40B4-BE49-F238E27FC236}">
                        <a16:creationId xmlns:a16="http://schemas.microsoft.com/office/drawing/2014/main" id="{196B1F03-9DA3-4BE2-824B-72995188D427}"/>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GE SS Text UltraLight"/>
                    </a:endParaRPr>
                  </a:p>
                </p:txBody>
              </p:sp>
            </p:grpSp>
            <p:pic>
              <p:nvPicPr>
                <p:cNvPr id="73" name="Graphic 72">
                  <a:extLst>
                    <a:ext uri="{FF2B5EF4-FFF2-40B4-BE49-F238E27FC236}">
                      <a16:creationId xmlns:a16="http://schemas.microsoft.com/office/drawing/2014/main" id="{BFC3D09B-01ED-47CA-ADC3-58B9CB9A30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4311" y="1861457"/>
                  <a:ext cx="640080" cy="640080"/>
                </a:xfrm>
                <a:prstGeom prst="rect">
                  <a:avLst/>
                </a:prstGeom>
              </p:spPr>
            </p:pic>
          </p:grpSp>
          <p:sp>
            <p:nvSpPr>
              <p:cNvPr id="75" name="TextBox 47">
                <a:extLst>
                  <a:ext uri="{FF2B5EF4-FFF2-40B4-BE49-F238E27FC236}">
                    <a16:creationId xmlns:a16="http://schemas.microsoft.com/office/drawing/2014/main" id="{40742794-FDA2-4291-AB20-41D9C3DBBB4D}"/>
                  </a:ext>
                </a:extLst>
              </p:cNvPr>
              <p:cNvSpPr txBox="1"/>
              <p:nvPr/>
            </p:nvSpPr>
            <p:spPr>
              <a:xfrm>
                <a:off x="9942012" y="5698261"/>
                <a:ext cx="1402807" cy="696712"/>
              </a:xfrm>
              <a:prstGeom prst="rect">
                <a:avLst/>
              </a:prstGeom>
              <a:noFill/>
            </p:spPr>
            <p:txBody>
              <a:bodyPr wrap="square" rtlCol="0" anchor="ctr">
                <a:spAutoFit/>
              </a:bodyPr>
              <a:lstStyle/>
              <a:p>
                <a:pPr lvl="0" algn="ctr"/>
                <a:r>
                  <a:rPr lang="ar-SA" altLang="ko-KR" dirty="0"/>
                  <a:t>العوامل الثقافية</a:t>
                </a:r>
              </a:p>
            </p:txBody>
          </p:sp>
        </p:grpSp>
        <p:grpSp>
          <p:nvGrpSpPr>
            <p:cNvPr id="77" name="Group 76">
              <a:extLst>
                <a:ext uri="{FF2B5EF4-FFF2-40B4-BE49-F238E27FC236}">
                  <a16:creationId xmlns:a16="http://schemas.microsoft.com/office/drawing/2014/main" id="{4EF3C48B-ED24-4300-AF33-A8761302D4B7}"/>
                </a:ext>
              </a:extLst>
            </p:cNvPr>
            <p:cNvGrpSpPr/>
            <p:nvPr/>
          </p:nvGrpSpPr>
          <p:grpSpPr>
            <a:xfrm>
              <a:off x="7678034" y="2319972"/>
              <a:ext cx="1984254" cy="4211636"/>
              <a:chOff x="9651288" y="2332633"/>
              <a:chExt cx="1984254" cy="4211636"/>
            </a:xfrm>
          </p:grpSpPr>
          <p:grpSp>
            <p:nvGrpSpPr>
              <p:cNvPr id="78" name="Group 77">
                <a:extLst>
                  <a:ext uri="{FF2B5EF4-FFF2-40B4-BE49-F238E27FC236}">
                    <a16:creationId xmlns:a16="http://schemas.microsoft.com/office/drawing/2014/main" id="{01558154-49E4-41ED-9283-EA61A79B6A25}"/>
                  </a:ext>
                </a:extLst>
              </p:cNvPr>
              <p:cNvGrpSpPr/>
              <p:nvPr/>
            </p:nvGrpSpPr>
            <p:grpSpPr>
              <a:xfrm>
                <a:off x="9651288" y="2332633"/>
                <a:ext cx="1984254" cy="3339749"/>
                <a:chOff x="-207776" y="662759"/>
                <a:chExt cx="1984254" cy="3339749"/>
              </a:xfrm>
            </p:grpSpPr>
            <p:grpSp>
              <p:nvGrpSpPr>
                <p:cNvPr id="80" name="Group 79">
                  <a:extLst>
                    <a:ext uri="{FF2B5EF4-FFF2-40B4-BE49-F238E27FC236}">
                      <a16:creationId xmlns:a16="http://schemas.microsoft.com/office/drawing/2014/main" id="{784D4903-F11F-473E-BA23-7ADFD70743F4}"/>
                    </a:ext>
                  </a:extLst>
                </p:cNvPr>
                <p:cNvGrpSpPr/>
                <p:nvPr/>
              </p:nvGrpSpPr>
              <p:grpSpPr>
                <a:xfrm>
                  <a:off x="-207776" y="662759"/>
                  <a:ext cx="1984254" cy="3339749"/>
                  <a:chOff x="-207776" y="662759"/>
                  <a:chExt cx="1984254" cy="3339749"/>
                </a:xfrm>
              </p:grpSpPr>
              <p:grpSp>
                <p:nvGrpSpPr>
                  <p:cNvPr id="82" name="Group 81">
                    <a:extLst>
                      <a:ext uri="{FF2B5EF4-FFF2-40B4-BE49-F238E27FC236}">
                        <a16:creationId xmlns:a16="http://schemas.microsoft.com/office/drawing/2014/main" id="{A6493EBD-8277-4A91-A2A9-72CEBD7FBE68}"/>
                      </a:ext>
                    </a:extLst>
                  </p:cNvPr>
                  <p:cNvGrpSpPr/>
                  <p:nvPr/>
                </p:nvGrpSpPr>
                <p:grpSpPr>
                  <a:xfrm>
                    <a:off x="-207776" y="662759"/>
                    <a:ext cx="1984254" cy="3339749"/>
                    <a:chOff x="10163195" y="2626502"/>
                    <a:chExt cx="1984254" cy="3339749"/>
                  </a:xfrm>
                </p:grpSpPr>
                <p:grpSp>
                  <p:nvGrpSpPr>
                    <p:cNvPr id="84" name="Group 83">
                      <a:extLst>
                        <a:ext uri="{FF2B5EF4-FFF2-40B4-BE49-F238E27FC236}">
                          <a16:creationId xmlns:a16="http://schemas.microsoft.com/office/drawing/2014/main" id="{58A59D00-7363-471E-8980-B116EC01AA58}"/>
                        </a:ext>
                      </a:extLst>
                    </p:cNvPr>
                    <p:cNvGrpSpPr/>
                    <p:nvPr/>
                  </p:nvGrpSpPr>
                  <p:grpSpPr>
                    <a:xfrm>
                      <a:off x="10163195" y="2626502"/>
                      <a:ext cx="1984254" cy="2510865"/>
                      <a:chOff x="10347066" y="3589095"/>
                      <a:chExt cx="1984254" cy="2510865"/>
                    </a:xfrm>
                  </p:grpSpPr>
                  <p:sp>
                    <p:nvSpPr>
                      <p:cNvPr id="86" name="Diamond 85">
                        <a:extLst>
                          <a:ext uri="{FF2B5EF4-FFF2-40B4-BE49-F238E27FC236}">
                            <a16:creationId xmlns:a16="http://schemas.microsoft.com/office/drawing/2014/main" id="{C3459141-DDFC-4EEC-A695-14F64830FA63}"/>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GE SS Text UltraLight"/>
                        </a:endParaRPr>
                      </a:p>
                    </p:txBody>
                  </p:sp>
                  <p:sp>
                    <p:nvSpPr>
                      <p:cNvPr id="87" name="Oval 86">
                        <a:extLst>
                          <a:ext uri="{FF2B5EF4-FFF2-40B4-BE49-F238E27FC236}">
                            <a16:creationId xmlns:a16="http://schemas.microsoft.com/office/drawing/2014/main" id="{264A412F-2B6C-4E42-A80E-728AC036A2B1}"/>
                          </a:ext>
                        </a:extLst>
                      </p:cNvPr>
                      <p:cNvSpPr/>
                      <p:nvPr/>
                    </p:nvSpPr>
                    <p:spPr>
                      <a:xfrm>
                        <a:off x="11074815" y="3589095"/>
                        <a:ext cx="526611" cy="526611"/>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50" normalizeH="0" baseline="0" noProof="0" dirty="0">
                            <a:ln>
                              <a:noFill/>
                            </a:ln>
                            <a:solidFill>
                              <a:prstClr val="white"/>
                            </a:solidFill>
                            <a:effectLst/>
                            <a:uLnTx/>
                            <a:uFillTx/>
                            <a:latin typeface="+mj-lt"/>
                            <a:ea typeface="+mn-ea"/>
                            <a:cs typeface="GE SS Two Bold"/>
                          </a:rPr>
                          <a:t>2</a:t>
                        </a:r>
                      </a:p>
                    </p:txBody>
                  </p:sp>
                </p:grpSp>
                <p:cxnSp>
                  <p:nvCxnSpPr>
                    <p:cNvPr id="85" name="Straight Connector 5">
                      <a:extLst>
                        <a:ext uri="{FF2B5EF4-FFF2-40B4-BE49-F238E27FC236}">
                          <a16:creationId xmlns:a16="http://schemas.microsoft.com/office/drawing/2014/main" id="{50A0DCBE-4EA4-4CE0-AA30-14A91CC23C43}"/>
                        </a:ext>
                      </a:extLst>
                    </p:cNvPr>
                    <p:cNvCxnSpPr>
                      <a:cxnSpLocks/>
                      <a:stCxn id="86"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83" name="Diamond 82">
                    <a:extLst>
                      <a:ext uri="{FF2B5EF4-FFF2-40B4-BE49-F238E27FC236}">
                        <a16:creationId xmlns:a16="http://schemas.microsoft.com/office/drawing/2014/main" id="{1D9EE141-D2D2-47EA-9CE8-43D218B6554C}"/>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GE SS Text UltraLight"/>
                    </a:endParaRPr>
                  </a:p>
                </p:txBody>
              </p:sp>
            </p:grpSp>
            <p:pic>
              <p:nvPicPr>
                <p:cNvPr id="81" name="Graphic 80">
                  <a:extLst>
                    <a:ext uri="{FF2B5EF4-FFF2-40B4-BE49-F238E27FC236}">
                      <a16:creationId xmlns:a16="http://schemas.microsoft.com/office/drawing/2014/main" id="{3903C81E-4E0C-462C-8DE7-419BDE23E3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4311" y="1861457"/>
                  <a:ext cx="640080" cy="640080"/>
                </a:xfrm>
                <a:prstGeom prst="rect">
                  <a:avLst/>
                </a:prstGeom>
              </p:spPr>
            </p:pic>
          </p:grpSp>
          <p:sp>
            <p:nvSpPr>
              <p:cNvPr id="79" name="TextBox 47">
                <a:extLst>
                  <a:ext uri="{FF2B5EF4-FFF2-40B4-BE49-F238E27FC236}">
                    <a16:creationId xmlns:a16="http://schemas.microsoft.com/office/drawing/2014/main" id="{E97F6F6A-8E8F-4A8C-A818-D9CBED8A7919}"/>
                  </a:ext>
                </a:extLst>
              </p:cNvPr>
              <p:cNvSpPr txBox="1"/>
              <p:nvPr/>
            </p:nvSpPr>
            <p:spPr>
              <a:xfrm>
                <a:off x="9942012" y="5548966"/>
                <a:ext cx="1402807" cy="995303"/>
              </a:xfrm>
              <a:prstGeom prst="rect">
                <a:avLst/>
              </a:prstGeom>
              <a:noFill/>
            </p:spPr>
            <p:txBody>
              <a:bodyPr wrap="square" rtlCol="0" anchor="ctr">
                <a:spAutoFit/>
              </a:bodyPr>
              <a:lstStyle/>
              <a:p>
                <a:pPr lvl="0" algn="ctr"/>
                <a:r>
                  <a:rPr lang="ar-SA" altLang="ko-KR" dirty="0"/>
                  <a:t>العوامل القانونية والتشريعية</a:t>
                </a:r>
              </a:p>
            </p:txBody>
          </p:sp>
        </p:grpSp>
        <p:grpSp>
          <p:nvGrpSpPr>
            <p:cNvPr id="88" name="Group 87">
              <a:extLst>
                <a:ext uri="{FF2B5EF4-FFF2-40B4-BE49-F238E27FC236}">
                  <a16:creationId xmlns:a16="http://schemas.microsoft.com/office/drawing/2014/main" id="{7A139016-2F31-4B81-A1F0-BF0060635DF1}"/>
                </a:ext>
              </a:extLst>
            </p:cNvPr>
            <p:cNvGrpSpPr/>
            <p:nvPr/>
          </p:nvGrpSpPr>
          <p:grpSpPr>
            <a:xfrm>
              <a:off x="5493763" y="2319972"/>
              <a:ext cx="1984254" cy="4062340"/>
              <a:chOff x="9651288" y="2332633"/>
              <a:chExt cx="1984254" cy="4062340"/>
            </a:xfrm>
          </p:grpSpPr>
          <p:grpSp>
            <p:nvGrpSpPr>
              <p:cNvPr id="89" name="Group 88">
                <a:extLst>
                  <a:ext uri="{FF2B5EF4-FFF2-40B4-BE49-F238E27FC236}">
                    <a16:creationId xmlns:a16="http://schemas.microsoft.com/office/drawing/2014/main" id="{F26ECCE9-16D2-4D94-BD05-9AD84DBD1F9C}"/>
                  </a:ext>
                </a:extLst>
              </p:cNvPr>
              <p:cNvGrpSpPr/>
              <p:nvPr/>
            </p:nvGrpSpPr>
            <p:grpSpPr>
              <a:xfrm>
                <a:off x="9651288" y="2332633"/>
                <a:ext cx="1984254" cy="3339749"/>
                <a:chOff x="-207776" y="662759"/>
                <a:chExt cx="1984254" cy="3339749"/>
              </a:xfrm>
            </p:grpSpPr>
            <p:grpSp>
              <p:nvGrpSpPr>
                <p:cNvPr id="91" name="Group 90">
                  <a:extLst>
                    <a:ext uri="{FF2B5EF4-FFF2-40B4-BE49-F238E27FC236}">
                      <a16:creationId xmlns:a16="http://schemas.microsoft.com/office/drawing/2014/main" id="{C9F0869F-1F25-4CE9-A848-7FAB2972594D}"/>
                    </a:ext>
                  </a:extLst>
                </p:cNvPr>
                <p:cNvGrpSpPr/>
                <p:nvPr/>
              </p:nvGrpSpPr>
              <p:grpSpPr>
                <a:xfrm>
                  <a:off x="-207776" y="662759"/>
                  <a:ext cx="1984254" cy="3339749"/>
                  <a:chOff x="-207776" y="662759"/>
                  <a:chExt cx="1984254" cy="3339749"/>
                </a:xfrm>
              </p:grpSpPr>
              <p:grpSp>
                <p:nvGrpSpPr>
                  <p:cNvPr id="93" name="Group 92">
                    <a:extLst>
                      <a:ext uri="{FF2B5EF4-FFF2-40B4-BE49-F238E27FC236}">
                        <a16:creationId xmlns:a16="http://schemas.microsoft.com/office/drawing/2014/main" id="{55BF7627-14F4-4934-940C-89B7219E24B2}"/>
                      </a:ext>
                    </a:extLst>
                  </p:cNvPr>
                  <p:cNvGrpSpPr/>
                  <p:nvPr/>
                </p:nvGrpSpPr>
                <p:grpSpPr>
                  <a:xfrm>
                    <a:off x="-207776" y="662759"/>
                    <a:ext cx="1984254" cy="3339749"/>
                    <a:chOff x="10163195" y="2626502"/>
                    <a:chExt cx="1984254" cy="3339749"/>
                  </a:xfrm>
                </p:grpSpPr>
                <p:grpSp>
                  <p:nvGrpSpPr>
                    <p:cNvPr id="95" name="Group 94">
                      <a:extLst>
                        <a:ext uri="{FF2B5EF4-FFF2-40B4-BE49-F238E27FC236}">
                          <a16:creationId xmlns:a16="http://schemas.microsoft.com/office/drawing/2014/main" id="{136B7329-3AAE-48AE-8E36-0B06AEEDC936}"/>
                        </a:ext>
                      </a:extLst>
                    </p:cNvPr>
                    <p:cNvGrpSpPr/>
                    <p:nvPr/>
                  </p:nvGrpSpPr>
                  <p:grpSpPr>
                    <a:xfrm>
                      <a:off x="10163195" y="2626502"/>
                      <a:ext cx="1984254" cy="2510865"/>
                      <a:chOff x="10347066" y="3589095"/>
                      <a:chExt cx="1984254" cy="2510865"/>
                    </a:xfrm>
                  </p:grpSpPr>
                  <p:sp>
                    <p:nvSpPr>
                      <p:cNvPr id="97" name="Diamond 96">
                        <a:extLst>
                          <a:ext uri="{FF2B5EF4-FFF2-40B4-BE49-F238E27FC236}">
                            <a16:creationId xmlns:a16="http://schemas.microsoft.com/office/drawing/2014/main" id="{4847F647-74D5-4F73-ACF0-CE153BC8DBEB}"/>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GE SS Text UltraLight"/>
                        </a:endParaRPr>
                      </a:p>
                    </p:txBody>
                  </p:sp>
                  <p:sp>
                    <p:nvSpPr>
                      <p:cNvPr id="98" name="Oval 97">
                        <a:extLst>
                          <a:ext uri="{FF2B5EF4-FFF2-40B4-BE49-F238E27FC236}">
                            <a16:creationId xmlns:a16="http://schemas.microsoft.com/office/drawing/2014/main" id="{18395682-8048-4763-BF26-F4837FB13083}"/>
                          </a:ext>
                        </a:extLst>
                      </p:cNvPr>
                      <p:cNvSpPr/>
                      <p:nvPr/>
                    </p:nvSpPr>
                    <p:spPr>
                      <a:xfrm>
                        <a:off x="11074815" y="3589095"/>
                        <a:ext cx="526611" cy="526611"/>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50" normalizeH="0" baseline="0" noProof="0" dirty="0">
                            <a:ln>
                              <a:noFill/>
                            </a:ln>
                            <a:solidFill>
                              <a:prstClr val="white"/>
                            </a:solidFill>
                            <a:effectLst/>
                            <a:uLnTx/>
                            <a:uFillTx/>
                            <a:latin typeface="+mj-lt"/>
                            <a:ea typeface="+mn-ea"/>
                            <a:cs typeface="GE SS Two Bold"/>
                          </a:rPr>
                          <a:t>3</a:t>
                        </a:r>
                      </a:p>
                    </p:txBody>
                  </p:sp>
                </p:grpSp>
                <p:cxnSp>
                  <p:nvCxnSpPr>
                    <p:cNvPr id="96" name="Straight Connector 5">
                      <a:extLst>
                        <a:ext uri="{FF2B5EF4-FFF2-40B4-BE49-F238E27FC236}">
                          <a16:creationId xmlns:a16="http://schemas.microsoft.com/office/drawing/2014/main" id="{FF76AC51-C477-4231-B70A-B4258544907E}"/>
                        </a:ext>
                      </a:extLst>
                    </p:cNvPr>
                    <p:cNvCxnSpPr>
                      <a:cxnSpLocks/>
                      <a:stCxn id="97"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94" name="Diamond 93">
                    <a:extLst>
                      <a:ext uri="{FF2B5EF4-FFF2-40B4-BE49-F238E27FC236}">
                        <a16:creationId xmlns:a16="http://schemas.microsoft.com/office/drawing/2014/main" id="{56838F2F-DD2C-4693-B2A9-032F379A3FA0}"/>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GE SS Text UltraLight"/>
                    </a:endParaRPr>
                  </a:p>
                </p:txBody>
              </p:sp>
            </p:grpSp>
            <p:pic>
              <p:nvPicPr>
                <p:cNvPr id="92" name="Graphic 91">
                  <a:extLst>
                    <a:ext uri="{FF2B5EF4-FFF2-40B4-BE49-F238E27FC236}">
                      <a16:creationId xmlns:a16="http://schemas.microsoft.com/office/drawing/2014/main" id="{1FCDDF02-2989-4FF4-B608-012A556321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64311" y="1861457"/>
                  <a:ext cx="640080" cy="640080"/>
                </a:xfrm>
                <a:prstGeom prst="rect">
                  <a:avLst/>
                </a:prstGeom>
              </p:spPr>
            </p:pic>
          </p:grpSp>
          <p:sp>
            <p:nvSpPr>
              <p:cNvPr id="90" name="TextBox 47">
                <a:extLst>
                  <a:ext uri="{FF2B5EF4-FFF2-40B4-BE49-F238E27FC236}">
                    <a16:creationId xmlns:a16="http://schemas.microsoft.com/office/drawing/2014/main" id="{C8F8B695-353E-48EE-8B21-D482218E47AC}"/>
                  </a:ext>
                </a:extLst>
              </p:cNvPr>
              <p:cNvSpPr txBox="1"/>
              <p:nvPr/>
            </p:nvSpPr>
            <p:spPr>
              <a:xfrm>
                <a:off x="9942012" y="5698261"/>
                <a:ext cx="1402807" cy="696712"/>
              </a:xfrm>
              <a:prstGeom prst="rect">
                <a:avLst/>
              </a:prstGeom>
              <a:noFill/>
            </p:spPr>
            <p:txBody>
              <a:bodyPr wrap="square" rtlCol="0" anchor="ctr">
                <a:spAutoFit/>
              </a:bodyPr>
              <a:lstStyle/>
              <a:p>
                <a:pPr lvl="0" algn="ctr"/>
                <a:r>
                  <a:rPr lang="ar-SA" altLang="ko-KR" dirty="0"/>
                  <a:t>العوامل السياسية</a:t>
                </a:r>
              </a:p>
            </p:txBody>
          </p:sp>
        </p:grpSp>
        <p:grpSp>
          <p:nvGrpSpPr>
            <p:cNvPr id="99" name="Group 98">
              <a:extLst>
                <a:ext uri="{FF2B5EF4-FFF2-40B4-BE49-F238E27FC236}">
                  <a16:creationId xmlns:a16="http://schemas.microsoft.com/office/drawing/2014/main" id="{68684A5C-1750-4B5C-8861-22C6A7CF9C40}"/>
                </a:ext>
              </a:extLst>
            </p:cNvPr>
            <p:cNvGrpSpPr/>
            <p:nvPr/>
          </p:nvGrpSpPr>
          <p:grpSpPr>
            <a:xfrm>
              <a:off x="3309492" y="2319972"/>
              <a:ext cx="1984254" cy="4062340"/>
              <a:chOff x="9651288" y="2332633"/>
              <a:chExt cx="1984254" cy="4062340"/>
            </a:xfrm>
          </p:grpSpPr>
          <p:grpSp>
            <p:nvGrpSpPr>
              <p:cNvPr id="100" name="Group 99">
                <a:extLst>
                  <a:ext uri="{FF2B5EF4-FFF2-40B4-BE49-F238E27FC236}">
                    <a16:creationId xmlns:a16="http://schemas.microsoft.com/office/drawing/2014/main" id="{BFD123B4-36DE-4CF6-BEA5-5A7BA430AC81}"/>
                  </a:ext>
                </a:extLst>
              </p:cNvPr>
              <p:cNvGrpSpPr/>
              <p:nvPr/>
            </p:nvGrpSpPr>
            <p:grpSpPr>
              <a:xfrm>
                <a:off x="9651288" y="2332633"/>
                <a:ext cx="1984254" cy="3339749"/>
                <a:chOff x="-207776" y="662759"/>
                <a:chExt cx="1984254" cy="3339749"/>
              </a:xfrm>
            </p:grpSpPr>
            <p:grpSp>
              <p:nvGrpSpPr>
                <p:cNvPr id="102" name="Group 101">
                  <a:extLst>
                    <a:ext uri="{FF2B5EF4-FFF2-40B4-BE49-F238E27FC236}">
                      <a16:creationId xmlns:a16="http://schemas.microsoft.com/office/drawing/2014/main" id="{B5E935FB-A40B-4E4D-83EB-02DCE83A9CB4}"/>
                    </a:ext>
                  </a:extLst>
                </p:cNvPr>
                <p:cNvGrpSpPr/>
                <p:nvPr/>
              </p:nvGrpSpPr>
              <p:grpSpPr>
                <a:xfrm>
                  <a:off x="-207776" y="662759"/>
                  <a:ext cx="1984254" cy="3339749"/>
                  <a:chOff x="-207776" y="662759"/>
                  <a:chExt cx="1984254" cy="3339749"/>
                </a:xfrm>
              </p:grpSpPr>
              <p:grpSp>
                <p:nvGrpSpPr>
                  <p:cNvPr id="104" name="Group 103">
                    <a:extLst>
                      <a:ext uri="{FF2B5EF4-FFF2-40B4-BE49-F238E27FC236}">
                        <a16:creationId xmlns:a16="http://schemas.microsoft.com/office/drawing/2014/main" id="{82870123-F969-42FF-AE56-95464403E3D8}"/>
                      </a:ext>
                    </a:extLst>
                  </p:cNvPr>
                  <p:cNvGrpSpPr/>
                  <p:nvPr/>
                </p:nvGrpSpPr>
                <p:grpSpPr>
                  <a:xfrm>
                    <a:off x="-207776" y="662759"/>
                    <a:ext cx="1984254" cy="3339749"/>
                    <a:chOff x="10163195" y="2626502"/>
                    <a:chExt cx="1984254" cy="3339749"/>
                  </a:xfrm>
                </p:grpSpPr>
                <p:grpSp>
                  <p:nvGrpSpPr>
                    <p:cNvPr id="106" name="Group 105">
                      <a:extLst>
                        <a:ext uri="{FF2B5EF4-FFF2-40B4-BE49-F238E27FC236}">
                          <a16:creationId xmlns:a16="http://schemas.microsoft.com/office/drawing/2014/main" id="{0A2935B3-F622-40D0-9310-B932F71D8A50}"/>
                        </a:ext>
                      </a:extLst>
                    </p:cNvPr>
                    <p:cNvGrpSpPr/>
                    <p:nvPr/>
                  </p:nvGrpSpPr>
                  <p:grpSpPr>
                    <a:xfrm>
                      <a:off x="10163195" y="2626502"/>
                      <a:ext cx="1984254" cy="2510865"/>
                      <a:chOff x="10347066" y="3589095"/>
                      <a:chExt cx="1984254" cy="2510865"/>
                    </a:xfrm>
                  </p:grpSpPr>
                  <p:sp>
                    <p:nvSpPr>
                      <p:cNvPr id="108" name="Diamond 107">
                        <a:extLst>
                          <a:ext uri="{FF2B5EF4-FFF2-40B4-BE49-F238E27FC236}">
                            <a16:creationId xmlns:a16="http://schemas.microsoft.com/office/drawing/2014/main" id="{C11EF7C7-7FF1-46A0-8C88-F891D0D9BB5E}"/>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GE SS Text UltraLight"/>
                        </a:endParaRPr>
                      </a:p>
                    </p:txBody>
                  </p:sp>
                  <p:sp>
                    <p:nvSpPr>
                      <p:cNvPr id="109" name="Oval 108">
                        <a:extLst>
                          <a:ext uri="{FF2B5EF4-FFF2-40B4-BE49-F238E27FC236}">
                            <a16:creationId xmlns:a16="http://schemas.microsoft.com/office/drawing/2014/main" id="{063AD592-20EA-4386-8CFF-70EEC0B6D754}"/>
                          </a:ext>
                        </a:extLst>
                      </p:cNvPr>
                      <p:cNvSpPr/>
                      <p:nvPr/>
                    </p:nvSpPr>
                    <p:spPr>
                      <a:xfrm>
                        <a:off x="11074815" y="3589095"/>
                        <a:ext cx="526611" cy="526611"/>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50" normalizeH="0" baseline="0" noProof="0" dirty="0">
                            <a:ln>
                              <a:noFill/>
                            </a:ln>
                            <a:solidFill>
                              <a:prstClr val="white"/>
                            </a:solidFill>
                            <a:effectLst/>
                            <a:uLnTx/>
                            <a:uFillTx/>
                            <a:latin typeface="+mj-lt"/>
                            <a:ea typeface="+mn-ea"/>
                            <a:cs typeface="GE SS Two Bold"/>
                          </a:rPr>
                          <a:t>4</a:t>
                        </a:r>
                      </a:p>
                    </p:txBody>
                  </p:sp>
                </p:grpSp>
                <p:cxnSp>
                  <p:nvCxnSpPr>
                    <p:cNvPr id="107" name="Straight Connector 5">
                      <a:extLst>
                        <a:ext uri="{FF2B5EF4-FFF2-40B4-BE49-F238E27FC236}">
                          <a16:creationId xmlns:a16="http://schemas.microsoft.com/office/drawing/2014/main" id="{0904AD2E-D97D-49DC-A0F6-35AEC76208D0}"/>
                        </a:ext>
                      </a:extLst>
                    </p:cNvPr>
                    <p:cNvCxnSpPr>
                      <a:cxnSpLocks/>
                      <a:stCxn id="108"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105" name="Diamond 104">
                    <a:extLst>
                      <a:ext uri="{FF2B5EF4-FFF2-40B4-BE49-F238E27FC236}">
                        <a16:creationId xmlns:a16="http://schemas.microsoft.com/office/drawing/2014/main" id="{A09EADF8-AC94-473E-A1F5-1A5033292284}"/>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GE SS Text UltraLight"/>
                    </a:endParaRPr>
                  </a:p>
                </p:txBody>
              </p:sp>
            </p:grpSp>
            <p:pic>
              <p:nvPicPr>
                <p:cNvPr id="103" name="Graphic 102">
                  <a:extLst>
                    <a:ext uri="{FF2B5EF4-FFF2-40B4-BE49-F238E27FC236}">
                      <a16:creationId xmlns:a16="http://schemas.microsoft.com/office/drawing/2014/main" id="{992517D7-4D03-4595-84E8-5145D5F2D5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64311" y="1861457"/>
                  <a:ext cx="640080" cy="640080"/>
                </a:xfrm>
                <a:prstGeom prst="rect">
                  <a:avLst/>
                </a:prstGeom>
              </p:spPr>
            </p:pic>
          </p:grpSp>
          <p:sp>
            <p:nvSpPr>
              <p:cNvPr id="101" name="TextBox 47">
                <a:extLst>
                  <a:ext uri="{FF2B5EF4-FFF2-40B4-BE49-F238E27FC236}">
                    <a16:creationId xmlns:a16="http://schemas.microsoft.com/office/drawing/2014/main" id="{E258E9C5-2932-407C-9E1F-43682C7D7D6A}"/>
                  </a:ext>
                </a:extLst>
              </p:cNvPr>
              <p:cNvSpPr txBox="1"/>
              <p:nvPr/>
            </p:nvSpPr>
            <p:spPr>
              <a:xfrm>
                <a:off x="9942012" y="5698261"/>
                <a:ext cx="1402807" cy="696712"/>
              </a:xfrm>
              <a:prstGeom prst="rect">
                <a:avLst/>
              </a:prstGeom>
              <a:noFill/>
            </p:spPr>
            <p:txBody>
              <a:bodyPr wrap="square" rtlCol="0" anchor="ctr">
                <a:spAutoFit/>
              </a:bodyPr>
              <a:lstStyle/>
              <a:p>
                <a:pPr lvl="0" algn="ctr"/>
                <a:r>
                  <a:rPr lang="ar-SA" altLang="ko-KR" dirty="0"/>
                  <a:t>العوامل الاقتصادية</a:t>
                </a:r>
              </a:p>
            </p:txBody>
          </p:sp>
        </p:grpSp>
        <p:grpSp>
          <p:nvGrpSpPr>
            <p:cNvPr id="110" name="Group 109">
              <a:extLst>
                <a:ext uri="{FF2B5EF4-FFF2-40B4-BE49-F238E27FC236}">
                  <a16:creationId xmlns:a16="http://schemas.microsoft.com/office/drawing/2014/main" id="{046D05B3-B21F-4F19-B230-12CA24CF88E4}"/>
                </a:ext>
              </a:extLst>
            </p:cNvPr>
            <p:cNvGrpSpPr/>
            <p:nvPr/>
          </p:nvGrpSpPr>
          <p:grpSpPr>
            <a:xfrm>
              <a:off x="1125221" y="2319972"/>
              <a:ext cx="1984254" cy="4062340"/>
              <a:chOff x="9651288" y="2332633"/>
              <a:chExt cx="1984254" cy="4062340"/>
            </a:xfrm>
          </p:grpSpPr>
          <p:grpSp>
            <p:nvGrpSpPr>
              <p:cNvPr id="111" name="Group 110">
                <a:extLst>
                  <a:ext uri="{FF2B5EF4-FFF2-40B4-BE49-F238E27FC236}">
                    <a16:creationId xmlns:a16="http://schemas.microsoft.com/office/drawing/2014/main" id="{B4678145-9813-4B8A-85E8-49AA803B9B4B}"/>
                  </a:ext>
                </a:extLst>
              </p:cNvPr>
              <p:cNvGrpSpPr/>
              <p:nvPr/>
            </p:nvGrpSpPr>
            <p:grpSpPr>
              <a:xfrm>
                <a:off x="9651288" y="2332633"/>
                <a:ext cx="1984254" cy="3339749"/>
                <a:chOff x="-207776" y="662759"/>
                <a:chExt cx="1984254" cy="3339749"/>
              </a:xfrm>
            </p:grpSpPr>
            <p:grpSp>
              <p:nvGrpSpPr>
                <p:cNvPr id="113" name="Group 112">
                  <a:extLst>
                    <a:ext uri="{FF2B5EF4-FFF2-40B4-BE49-F238E27FC236}">
                      <a16:creationId xmlns:a16="http://schemas.microsoft.com/office/drawing/2014/main" id="{1AB3DD20-3C79-433F-95B7-1A3FD33A2B44}"/>
                    </a:ext>
                  </a:extLst>
                </p:cNvPr>
                <p:cNvGrpSpPr/>
                <p:nvPr/>
              </p:nvGrpSpPr>
              <p:grpSpPr>
                <a:xfrm>
                  <a:off x="-207776" y="662759"/>
                  <a:ext cx="1984254" cy="3339749"/>
                  <a:chOff x="-207776" y="662759"/>
                  <a:chExt cx="1984254" cy="3339749"/>
                </a:xfrm>
              </p:grpSpPr>
              <p:grpSp>
                <p:nvGrpSpPr>
                  <p:cNvPr id="115" name="Group 114">
                    <a:extLst>
                      <a:ext uri="{FF2B5EF4-FFF2-40B4-BE49-F238E27FC236}">
                        <a16:creationId xmlns:a16="http://schemas.microsoft.com/office/drawing/2014/main" id="{F3BD39F5-60A9-4EBB-A929-99DED05513C9}"/>
                      </a:ext>
                    </a:extLst>
                  </p:cNvPr>
                  <p:cNvGrpSpPr/>
                  <p:nvPr/>
                </p:nvGrpSpPr>
                <p:grpSpPr>
                  <a:xfrm>
                    <a:off x="-207776" y="662759"/>
                    <a:ext cx="1984254" cy="3339749"/>
                    <a:chOff x="10163195" y="2626502"/>
                    <a:chExt cx="1984254" cy="3339749"/>
                  </a:xfrm>
                </p:grpSpPr>
                <p:grpSp>
                  <p:nvGrpSpPr>
                    <p:cNvPr id="117" name="Group 116">
                      <a:extLst>
                        <a:ext uri="{FF2B5EF4-FFF2-40B4-BE49-F238E27FC236}">
                          <a16:creationId xmlns:a16="http://schemas.microsoft.com/office/drawing/2014/main" id="{2A831DF5-9628-428C-AFEE-421AF7780EA1}"/>
                        </a:ext>
                      </a:extLst>
                    </p:cNvPr>
                    <p:cNvGrpSpPr/>
                    <p:nvPr/>
                  </p:nvGrpSpPr>
                  <p:grpSpPr>
                    <a:xfrm>
                      <a:off x="10163195" y="2626502"/>
                      <a:ext cx="1984254" cy="2510865"/>
                      <a:chOff x="10347066" y="3589095"/>
                      <a:chExt cx="1984254" cy="2510865"/>
                    </a:xfrm>
                  </p:grpSpPr>
                  <p:sp>
                    <p:nvSpPr>
                      <p:cNvPr id="119" name="Diamond 118">
                        <a:extLst>
                          <a:ext uri="{FF2B5EF4-FFF2-40B4-BE49-F238E27FC236}">
                            <a16:creationId xmlns:a16="http://schemas.microsoft.com/office/drawing/2014/main" id="{7CCF5AB5-71AE-4FE2-8404-BE31E3825259}"/>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GE SS Text UltraLight"/>
                        </a:endParaRPr>
                      </a:p>
                    </p:txBody>
                  </p:sp>
                  <p:sp>
                    <p:nvSpPr>
                      <p:cNvPr id="120" name="Oval 119">
                        <a:extLst>
                          <a:ext uri="{FF2B5EF4-FFF2-40B4-BE49-F238E27FC236}">
                            <a16:creationId xmlns:a16="http://schemas.microsoft.com/office/drawing/2014/main" id="{04EF6D69-B46C-4D29-8672-C2576347A069}"/>
                          </a:ext>
                        </a:extLst>
                      </p:cNvPr>
                      <p:cNvSpPr/>
                      <p:nvPr/>
                    </p:nvSpPr>
                    <p:spPr>
                      <a:xfrm>
                        <a:off x="11074815" y="3589095"/>
                        <a:ext cx="526611" cy="526611"/>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50" normalizeH="0" baseline="0" noProof="0" dirty="0">
                            <a:ln>
                              <a:noFill/>
                            </a:ln>
                            <a:solidFill>
                              <a:prstClr val="white"/>
                            </a:solidFill>
                            <a:effectLst/>
                            <a:uLnTx/>
                            <a:uFillTx/>
                            <a:latin typeface="+mj-lt"/>
                            <a:ea typeface="+mn-ea"/>
                            <a:cs typeface="GE SS Two Bold"/>
                          </a:rPr>
                          <a:t>5</a:t>
                        </a:r>
                      </a:p>
                    </p:txBody>
                  </p:sp>
                </p:grpSp>
                <p:cxnSp>
                  <p:nvCxnSpPr>
                    <p:cNvPr id="118" name="Straight Connector 5">
                      <a:extLst>
                        <a:ext uri="{FF2B5EF4-FFF2-40B4-BE49-F238E27FC236}">
                          <a16:creationId xmlns:a16="http://schemas.microsoft.com/office/drawing/2014/main" id="{814C5AFD-D5E7-4F18-97FF-8CF1601170EE}"/>
                        </a:ext>
                      </a:extLst>
                    </p:cNvPr>
                    <p:cNvCxnSpPr>
                      <a:cxnSpLocks/>
                      <a:stCxn id="119"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116" name="Diamond 115">
                    <a:extLst>
                      <a:ext uri="{FF2B5EF4-FFF2-40B4-BE49-F238E27FC236}">
                        <a16:creationId xmlns:a16="http://schemas.microsoft.com/office/drawing/2014/main" id="{72150B7E-F28D-4A2F-9066-882799F5760C}"/>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GE SS Text UltraLight"/>
                    </a:endParaRPr>
                  </a:p>
                </p:txBody>
              </p:sp>
            </p:grpSp>
            <p:pic>
              <p:nvPicPr>
                <p:cNvPr id="114" name="Graphic 113">
                  <a:extLst>
                    <a:ext uri="{FF2B5EF4-FFF2-40B4-BE49-F238E27FC236}">
                      <a16:creationId xmlns:a16="http://schemas.microsoft.com/office/drawing/2014/main" id="{0820C20E-5B9C-45DA-A0C4-6F0E38858F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64311" y="1861457"/>
                  <a:ext cx="640080" cy="640080"/>
                </a:xfrm>
                <a:prstGeom prst="rect">
                  <a:avLst/>
                </a:prstGeom>
              </p:spPr>
            </p:pic>
          </p:grpSp>
          <p:sp>
            <p:nvSpPr>
              <p:cNvPr id="112" name="TextBox 47">
                <a:extLst>
                  <a:ext uri="{FF2B5EF4-FFF2-40B4-BE49-F238E27FC236}">
                    <a16:creationId xmlns:a16="http://schemas.microsoft.com/office/drawing/2014/main" id="{86128936-92FF-46A0-B10A-4BF7F71F3463}"/>
                  </a:ext>
                </a:extLst>
              </p:cNvPr>
              <p:cNvSpPr txBox="1"/>
              <p:nvPr/>
            </p:nvSpPr>
            <p:spPr>
              <a:xfrm>
                <a:off x="9942012" y="5598731"/>
                <a:ext cx="1402807" cy="895772"/>
              </a:xfrm>
              <a:prstGeom prst="rect">
                <a:avLst/>
              </a:prstGeom>
              <a:noFill/>
            </p:spPr>
            <p:txBody>
              <a:bodyPr wrap="square" rtlCol="0" anchor="ctr">
                <a:spAutoFit/>
              </a:bodyPr>
              <a:lstStyle>
                <a:defPPr>
                  <a:defRPr lang="en-US"/>
                </a:defPPr>
                <a:lvl1pPr lvl="0" algn="ctr"/>
              </a:lstStyle>
              <a:p>
                <a:r>
                  <a:rPr lang="ar-SA" altLang="ko-KR" dirty="0"/>
                  <a:t>عوامل البنى التحتية</a:t>
                </a:r>
              </a:p>
            </p:txBody>
          </p:sp>
        </p:grpSp>
      </p:grpSp>
      <p:pic>
        <p:nvPicPr>
          <p:cNvPr id="174" name="Picture 173">
            <a:extLst>
              <a:ext uri="{FF2B5EF4-FFF2-40B4-BE49-F238E27FC236}">
                <a16:creationId xmlns:a16="http://schemas.microsoft.com/office/drawing/2014/main" id="{F80D66C5-4370-4B09-A22C-5786C8D659A0}"/>
              </a:ext>
            </a:extLst>
          </p:cNvPr>
          <p:cNvPicPr>
            <a:picLocks noChangeAspect="1"/>
          </p:cNvPicPr>
          <p:nvPr/>
        </p:nvPicPr>
        <p:blipFill>
          <a:blip r:embed="rId12"/>
          <a:stretch>
            <a:fillRect/>
          </a:stretch>
        </p:blipFill>
        <p:spPr>
          <a:xfrm>
            <a:off x="275886" y="91977"/>
            <a:ext cx="1444191" cy="1445817"/>
          </a:xfrm>
          <a:prstGeom prst="rect">
            <a:avLst/>
          </a:prstGeom>
        </p:spPr>
      </p:pic>
      <p:sp>
        <p:nvSpPr>
          <p:cNvPr id="13" name="Footer Placeholder 12">
            <a:extLst>
              <a:ext uri="{FF2B5EF4-FFF2-40B4-BE49-F238E27FC236}">
                <a16:creationId xmlns:a16="http://schemas.microsoft.com/office/drawing/2014/main" id="{327BD3A6-A9A9-4A32-9BD9-AFF32B4DA3BD}"/>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14" name="Slide Number Placeholder 13">
            <a:extLst>
              <a:ext uri="{FF2B5EF4-FFF2-40B4-BE49-F238E27FC236}">
                <a16:creationId xmlns:a16="http://schemas.microsoft.com/office/drawing/2014/main" id="{EA0DDB1C-4FF0-426F-B075-A6C26211EAED}"/>
              </a:ext>
            </a:extLst>
          </p:cNvPr>
          <p:cNvSpPr>
            <a:spLocks noGrp="1"/>
          </p:cNvSpPr>
          <p:nvPr>
            <p:ph type="sldNum" sz="quarter" idx="12"/>
          </p:nvPr>
        </p:nvSpPr>
        <p:spPr/>
        <p:txBody>
          <a:bodyPr/>
          <a:lstStyle/>
          <a:p>
            <a:fld id="{C9889D55-D75C-4F24-87F5-5B8662090B10}" type="slidenum">
              <a:rPr lang="en-SG" smtClean="0"/>
              <a:t>12</a:t>
            </a:fld>
            <a:endParaRPr lang="en-SG" dirty="0"/>
          </a:p>
        </p:txBody>
      </p:sp>
    </p:spTree>
    <p:extLst>
      <p:ext uri="{BB962C8B-B14F-4D97-AF65-F5344CB8AC3E}">
        <p14:creationId xmlns:p14="http://schemas.microsoft.com/office/powerpoint/2010/main" val="144856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6597753" y="2166420"/>
            <a:ext cx="5594248" cy="488531"/>
            <a:chOff x="6597753" y="1322363"/>
            <a:chExt cx="5594248" cy="488531"/>
          </a:xfrm>
        </p:grpSpPr>
        <p:sp>
          <p:nvSpPr>
            <p:cNvPr id="4" name="Rectangle 3">
              <a:extLst>
                <a:ext uri="{FF2B5EF4-FFF2-40B4-BE49-F238E27FC236}">
                  <a16:creationId xmlns:a16="http://schemas.microsoft.com/office/drawing/2014/main" id="{9C5BBDBD-A249-4830-9C30-95AFCC08FF2C}"/>
                </a:ext>
              </a:extLst>
            </p:cNvPr>
            <p:cNvSpPr/>
            <p:nvPr/>
          </p:nvSpPr>
          <p:spPr>
            <a:xfrm>
              <a:off x="6597753" y="1322363"/>
              <a:ext cx="5594248"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b="1" dirty="0">
                  <a:solidFill>
                    <a:schemeClr val="bg1"/>
                  </a:solidFill>
                </a:rPr>
                <a:t>1. العوامل الثقافية: </a:t>
              </a:r>
              <a:r>
                <a:rPr lang="en-US" b="1" dirty="0">
                  <a:solidFill>
                    <a:schemeClr val="bg1"/>
                  </a:solidFill>
                </a:rPr>
                <a:t>Entrepreneurial Culture</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GE SS Text UltraLight"/>
                </a:endParaRPr>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66" name="Content Placeholder 2">
            <a:extLst>
              <a:ext uri="{FF2B5EF4-FFF2-40B4-BE49-F238E27FC236}">
                <a16:creationId xmlns:a16="http://schemas.microsoft.com/office/drawing/2014/main" id="{39AC6A84-2EF9-4EBB-AE3D-5BBA21579A7B}"/>
              </a:ext>
            </a:extLst>
          </p:cNvPr>
          <p:cNvSpPr txBox="1">
            <a:spLocks/>
          </p:cNvSpPr>
          <p:nvPr/>
        </p:nvSpPr>
        <p:spPr>
          <a:xfrm>
            <a:off x="5326959" y="3242637"/>
            <a:ext cx="6404687" cy="215935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solidFill>
                  <a:prstClr val="black"/>
                </a:solidFill>
              </a:rPr>
              <a:t>تعتبر الثقافة الريادية  من العوامل العملاقة التي تحدد اتجاهات الأفراد نحو مبادرات ريادة الأعمال.</a:t>
            </a:r>
            <a:endParaRPr lang="en-US" sz="1600" dirty="0">
              <a:solidFill>
                <a:prstClr val="black"/>
              </a:solidFill>
            </a:endParaRPr>
          </a:p>
          <a:p>
            <a:pPr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solidFill>
                  <a:prstClr val="black"/>
                </a:solidFill>
              </a:rPr>
              <a:t>حيث أن الثقافة التي تشجع وتقدر السلوكيات الريادية كالمخاطرة والاستقلالية، والإنجاز وغيرها تساعد في الترويج لإمكانية حدوث تغيرات وابتكارات جذرية في المجتمع، وبالمقابل فان الثقافات التي تدعم مفاهيم التقليد والانصياع والاهتمام بالجماعة والرقابة والسيطرة على الأحداث المستقبلية لا نتوقع أن تنتشر منها سلوكيات التحمل والمخاطرة والإبداع أو بمعنى أخر سلوكيات ريادة الأعمال.</a:t>
            </a:r>
          </a:p>
          <a:p>
            <a:pPr lvl="0" algn="just" rtl="1">
              <a:lnSpc>
                <a:spcPct val="100000"/>
              </a:lnSpc>
              <a:spcBef>
                <a:spcPts val="0"/>
              </a:spcBef>
              <a:spcAft>
                <a:spcPts val="1200"/>
              </a:spcAft>
              <a:buClr>
                <a:srgbClr val="EFAE08"/>
              </a:buClr>
              <a:buSzPct val="100000"/>
              <a:buFont typeface="Wingdings" panose="05000000000000000000" pitchFamily="2" charset="2"/>
              <a:buChar char="§"/>
            </a:pPr>
            <a:endParaRPr lang="ar-SA" sz="1600" dirty="0">
              <a:solidFill>
                <a:prstClr val="black"/>
              </a:solidFill>
            </a:endParaRPr>
          </a:p>
        </p:txBody>
      </p:sp>
      <p:sp>
        <p:nvSpPr>
          <p:cNvPr id="125" name="Content Placeholder 2">
            <a:extLst>
              <a:ext uri="{FF2B5EF4-FFF2-40B4-BE49-F238E27FC236}">
                <a16:creationId xmlns:a16="http://schemas.microsoft.com/office/drawing/2014/main" id="{26D06780-B2A9-4FBA-ABF5-4688A6F2FF37}"/>
              </a:ext>
            </a:extLst>
          </p:cNvPr>
          <p:cNvSpPr txBox="1">
            <a:spLocks/>
          </p:cNvSpPr>
          <p:nvPr/>
        </p:nvSpPr>
        <p:spPr>
          <a:xfrm>
            <a:off x="222736" y="3026538"/>
            <a:ext cx="5516074" cy="3047999"/>
          </a:xfrm>
          <a:prstGeom prst="rect">
            <a:avLst/>
          </a:prstGeom>
        </p:spPr>
        <p:txBody>
          <a:bodyPr>
            <a:normAutofit/>
          </a:bodyPr>
          <a:lstStyle>
            <a:defPPr>
              <a:defRPr lang="en-US"/>
            </a:defPPr>
            <a:lvl1pPr marL="228600" indent="-228600" algn="just" rtl="1" eaLnBrk="0" fontAlgn="base" hangingPunct="0">
              <a:lnSpc>
                <a:spcPct val="100000"/>
              </a:lnSpc>
              <a:spcBef>
                <a:spcPts val="0"/>
              </a:spcBef>
              <a:spcAft>
                <a:spcPts val="1200"/>
              </a:spcAft>
              <a:buClr>
                <a:srgbClr val="EFAE08"/>
              </a:buClr>
              <a:buSzPct val="100000"/>
              <a:buFont typeface="Wingdings" panose="05000000000000000000" pitchFamily="2" charset="2"/>
              <a:buChar char="§"/>
              <a:defRPr sz="1600"/>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ar-SA" dirty="0">
              <a:solidFill>
                <a:prstClr val="black"/>
              </a:solidFill>
            </a:endParaRPr>
          </a:p>
        </p:txBody>
      </p:sp>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ثانياً: عوامل المنظومة الكلية</a:t>
            </a:r>
          </a:p>
        </p:txBody>
      </p:sp>
      <p:pic>
        <p:nvPicPr>
          <p:cNvPr id="19" name="Picture 18">
            <a:extLst>
              <a:ext uri="{FF2B5EF4-FFF2-40B4-BE49-F238E27FC236}">
                <a16:creationId xmlns:a16="http://schemas.microsoft.com/office/drawing/2014/main" id="{B18DCCE4-15B3-425D-974A-DBA213A655B5}"/>
              </a:ext>
            </a:extLst>
          </p:cNvPr>
          <p:cNvPicPr>
            <a:picLocks noChangeAspect="1"/>
          </p:cNvPicPr>
          <p:nvPr/>
        </p:nvPicPr>
        <p:blipFill>
          <a:blip r:embed="rId4"/>
          <a:stretch>
            <a:fillRect/>
          </a:stretch>
        </p:blipFill>
        <p:spPr>
          <a:xfrm>
            <a:off x="275886" y="91977"/>
            <a:ext cx="1444191" cy="1445817"/>
          </a:xfrm>
          <a:prstGeom prst="rect">
            <a:avLst/>
          </a:prstGeom>
        </p:spPr>
      </p:pic>
      <p:grpSp>
        <p:nvGrpSpPr>
          <p:cNvPr id="9" name="Group 8">
            <a:extLst>
              <a:ext uri="{FF2B5EF4-FFF2-40B4-BE49-F238E27FC236}">
                <a16:creationId xmlns:a16="http://schemas.microsoft.com/office/drawing/2014/main" id="{76C48130-D30E-4A31-ACA5-B3FF26D59A44}"/>
              </a:ext>
            </a:extLst>
          </p:cNvPr>
          <p:cNvGrpSpPr/>
          <p:nvPr/>
        </p:nvGrpSpPr>
        <p:grpSpPr>
          <a:xfrm>
            <a:off x="0" y="2491605"/>
            <a:ext cx="4979964" cy="3661422"/>
            <a:chOff x="-1" y="2126224"/>
            <a:chExt cx="5174564" cy="3804498"/>
          </a:xfrm>
        </p:grpSpPr>
        <p:sp>
          <p:nvSpPr>
            <p:cNvPr id="22" name="Rectangle 21">
              <a:extLst>
                <a:ext uri="{FF2B5EF4-FFF2-40B4-BE49-F238E27FC236}">
                  <a16:creationId xmlns:a16="http://schemas.microsoft.com/office/drawing/2014/main" id="{40478115-243D-4360-BC0B-C03797859067}"/>
                </a:ext>
              </a:extLst>
            </p:cNvPr>
            <p:cNvSpPr/>
            <p:nvPr/>
          </p:nvSpPr>
          <p:spPr>
            <a:xfrm>
              <a:off x="-1" y="2126224"/>
              <a:ext cx="4653389" cy="327577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DA232C-95FD-42EE-9486-3F7141D71FBC}"/>
                </a:ext>
              </a:extLst>
            </p:cNvPr>
            <p:cNvSpPr/>
            <p:nvPr/>
          </p:nvSpPr>
          <p:spPr>
            <a:xfrm>
              <a:off x="152397" y="2429848"/>
              <a:ext cx="5022166" cy="3275771"/>
            </a:xfrm>
            <a:prstGeom prst="rect">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Free start-up incubator launches in Dubai - Arabianbusiness">
              <a:extLst>
                <a:ext uri="{FF2B5EF4-FFF2-40B4-BE49-F238E27FC236}">
                  <a16:creationId xmlns:a16="http://schemas.microsoft.com/office/drawing/2014/main" id="{08ECDE8F-FD5C-4724-8D2B-78015CF7C2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13910"/>
              <a:ext cx="4825218" cy="321681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Footer Placeholder 9">
            <a:extLst>
              <a:ext uri="{FF2B5EF4-FFF2-40B4-BE49-F238E27FC236}">
                <a16:creationId xmlns:a16="http://schemas.microsoft.com/office/drawing/2014/main" id="{D3CAD792-D94F-4460-A4CA-C08E6EC1115A}"/>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12" name="Slide Number Placeholder 11">
            <a:extLst>
              <a:ext uri="{FF2B5EF4-FFF2-40B4-BE49-F238E27FC236}">
                <a16:creationId xmlns:a16="http://schemas.microsoft.com/office/drawing/2014/main" id="{02B53616-859B-4AD6-8B04-6F1779232EF2}"/>
              </a:ext>
            </a:extLst>
          </p:cNvPr>
          <p:cNvSpPr>
            <a:spLocks noGrp="1"/>
          </p:cNvSpPr>
          <p:nvPr>
            <p:ph type="sldNum" sz="quarter" idx="12"/>
          </p:nvPr>
        </p:nvSpPr>
        <p:spPr/>
        <p:txBody>
          <a:bodyPr/>
          <a:lstStyle/>
          <a:p>
            <a:fld id="{C9889D55-D75C-4F24-87F5-5B8662090B10}" type="slidenum">
              <a:rPr lang="en-SG" smtClean="0"/>
              <a:t>13</a:t>
            </a:fld>
            <a:endParaRPr lang="en-SG" dirty="0"/>
          </a:p>
        </p:txBody>
      </p:sp>
    </p:spTree>
    <p:extLst>
      <p:ext uri="{BB962C8B-B14F-4D97-AF65-F5344CB8AC3E}">
        <p14:creationId xmlns:p14="http://schemas.microsoft.com/office/powerpoint/2010/main" val="8615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6597753" y="2166420"/>
            <a:ext cx="5594248" cy="488531"/>
            <a:chOff x="6597753" y="1322363"/>
            <a:chExt cx="5594248" cy="488531"/>
          </a:xfrm>
        </p:grpSpPr>
        <p:sp>
          <p:nvSpPr>
            <p:cNvPr id="4" name="Rectangle 3">
              <a:extLst>
                <a:ext uri="{FF2B5EF4-FFF2-40B4-BE49-F238E27FC236}">
                  <a16:creationId xmlns:a16="http://schemas.microsoft.com/office/drawing/2014/main" id="{9C5BBDBD-A249-4830-9C30-95AFCC08FF2C}"/>
                </a:ext>
              </a:extLst>
            </p:cNvPr>
            <p:cNvSpPr/>
            <p:nvPr/>
          </p:nvSpPr>
          <p:spPr>
            <a:xfrm>
              <a:off x="6597753" y="1322363"/>
              <a:ext cx="5594248"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b="1" dirty="0"/>
                <a:t>1. العوامل الثقافية: </a:t>
              </a:r>
              <a:r>
                <a:rPr lang="en-US" b="1" dirty="0"/>
                <a:t>Entrepreneurial Culture</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b="1"/>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ثانياً: عوامل المنظومة الكلية</a:t>
            </a:r>
          </a:p>
        </p:txBody>
      </p:sp>
      <p:pic>
        <p:nvPicPr>
          <p:cNvPr id="19" name="Picture 18">
            <a:extLst>
              <a:ext uri="{FF2B5EF4-FFF2-40B4-BE49-F238E27FC236}">
                <a16:creationId xmlns:a16="http://schemas.microsoft.com/office/drawing/2014/main" id="{B18DCCE4-15B3-425D-974A-DBA213A655B5}"/>
              </a:ext>
            </a:extLst>
          </p:cNvPr>
          <p:cNvPicPr>
            <a:picLocks noChangeAspect="1"/>
          </p:cNvPicPr>
          <p:nvPr/>
        </p:nvPicPr>
        <p:blipFill>
          <a:blip r:embed="rId4"/>
          <a:stretch>
            <a:fillRect/>
          </a:stretch>
        </p:blipFill>
        <p:spPr>
          <a:xfrm>
            <a:off x="275886" y="91977"/>
            <a:ext cx="1444191" cy="1445817"/>
          </a:xfrm>
          <a:prstGeom prst="rect">
            <a:avLst/>
          </a:prstGeom>
        </p:spPr>
      </p:pic>
      <p:sp>
        <p:nvSpPr>
          <p:cNvPr id="16" name="Content Placeholder 2">
            <a:extLst>
              <a:ext uri="{FF2B5EF4-FFF2-40B4-BE49-F238E27FC236}">
                <a16:creationId xmlns:a16="http://schemas.microsoft.com/office/drawing/2014/main" id="{EBDE6F9A-9616-4595-AE20-F6BBBC48550D}"/>
              </a:ext>
            </a:extLst>
          </p:cNvPr>
          <p:cNvSpPr txBox="1">
            <a:spLocks/>
          </p:cNvSpPr>
          <p:nvPr/>
        </p:nvSpPr>
        <p:spPr>
          <a:xfrm>
            <a:off x="6096000" y="2797588"/>
            <a:ext cx="5873261" cy="400110"/>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lnSpc>
                <a:spcPct val="100000"/>
              </a:lnSpc>
              <a:spcBef>
                <a:spcPts val="0"/>
              </a:spcBef>
              <a:buNone/>
            </a:pPr>
            <a:r>
              <a:rPr lang="ar-SA" sz="2000" dirty="0"/>
              <a:t>كيف تنشأ هذه الثقافة؟</a:t>
            </a:r>
          </a:p>
        </p:txBody>
      </p:sp>
      <p:grpSp>
        <p:nvGrpSpPr>
          <p:cNvPr id="14" name="Group 13">
            <a:extLst>
              <a:ext uri="{FF2B5EF4-FFF2-40B4-BE49-F238E27FC236}">
                <a16:creationId xmlns:a16="http://schemas.microsoft.com/office/drawing/2014/main" id="{2D8555E8-9E4B-4EA2-995C-76F703AA4A84}"/>
              </a:ext>
            </a:extLst>
          </p:cNvPr>
          <p:cNvGrpSpPr/>
          <p:nvPr/>
        </p:nvGrpSpPr>
        <p:grpSpPr>
          <a:xfrm>
            <a:off x="1845213" y="3256758"/>
            <a:ext cx="8501574" cy="2679348"/>
            <a:chOff x="2302413" y="3436638"/>
            <a:chExt cx="8501574" cy="2679348"/>
          </a:xfrm>
        </p:grpSpPr>
        <p:grpSp>
          <p:nvGrpSpPr>
            <p:cNvPr id="13" name="Group 12">
              <a:extLst>
                <a:ext uri="{FF2B5EF4-FFF2-40B4-BE49-F238E27FC236}">
                  <a16:creationId xmlns:a16="http://schemas.microsoft.com/office/drawing/2014/main" id="{5FCC4CDC-BDAD-4774-ABDA-6D956DD74BAC}"/>
                </a:ext>
              </a:extLst>
            </p:cNvPr>
            <p:cNvGrpSpPr/>
            <p:nvPr/>
          </p:nvGrpSpPr>
          <p:grpSpPr>
            <a:xfrm>
              <a:off x="8285871" y="3436638"/>
              <a:ext cx="2518116" cy="2679348"/>
              <a:chOff x="8285871" y="3492910"/>
              <a:chExt cx="2518116" cy="2679348"/>
            </a:xfrm>
          </p:grpSpPr>
          <p:grpSp>
            <p:nvGrpSpPr>
              <p:cNvPr id="10" name="Group 9">
                <a:extLst>
                  <a:ext uri="{FF2B5EF4-FFF2-40B4-BE49-F238E27FC236}">
                    <a16:creationId xmlns:a16="http://schemas.microsoft.com/office/drawing/2014/main" id="{C2EAEE35-D806-40C1-971C-727D01558330}"/>
                  </a:ext>
                </a:extLst>
              </p:cNvPr>
              <p:cNvGrpSpPr/>
              <p:nvPr/>
            </p:nvGrpSpPr>
            <p:grpSpPr>
              <a:xfrm>
                <a:off x="8285871" y="3492910"/>
                <a:ext cx="2518116" cy="2679348"/>
                <a:chOff x="6241792" y="3291309"/>
                <a:chExt cx="2466110" cy="2679348"/>
              </a:xfrm>
            </p:grpSpPr>
            <p:sp>
              <p:nvSpPr>
                <p:cNvPr id="8" name="Rectangle: Rounded Corners 7">
                  <a:extLst>
                    <a:ext uri="{FF2B5EF4-FFF2-40B4-BE49-F238E27FC236}">
                      <a16:creationId xmlns:a16="http://schemas.microsoft.com/office/drawing/2014/main" id="{57FF5B73-BF17-401F-95DA-2BAF878FB617}"/>
                    </a:ext>
                  </a:extLst>
                </p:cNvPr>
                <p:cNvSpPr/>
                <p:nvPr/>
              </p:nvSpPr>
              <p:spPr>
                <a:xfrm>
                  <a:off x="6422807" y="3513993"/>
                  <a:ext cx="2104081" cy="2286015"/>
                </a:xfrm>
                <a:prstGeom prst="roundRect">
                  <a:avLst>
                    <a:gd name="adj" fmla="val 864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chemeClr val="tx1"/>
                      </a:solidFill>
                      <a:latin typeface="Dubai" panose="020B0503030403030204" pitchFamily="34" charset="-78"/>
                    </a:rPr>
                    <a:t>تشجيع ممارسة ريادة الأعمال وتحفيز المجتمع عبر تعلم مبادئ ريادة الأعمال.</a:t>
                  </a:r>
                </a:p>
              </p:txBody>
            </p:sp>
            <p:sp>
              <p:nvSpPr>
                <p:cNvPr id="20" name="Rectangle: Rounded Corners 19">
                  <a:extLst>
                    <a:ext uri="{FF2B5EF4-FFF2-40B4-BE49-F238E27FC236}">
                      <a16:creationId xmlns:a16="http://schemas.microsoft.com/office/drawing/2014/main" id="{1A6EFED8-C9D8-4641-8358-776BBDFC4BD1}"/>
                    </a:ext>
                  </a:extLst>
                </p:cNvPr>
                <p:cNvSpPr/>
                <p:nvPr/>
              </p:nvSpPr>
              <p:spPr>
                <a:xfrm>
                  <a:off x="6241792" y="3291309"/>
                  <a:ext cx="2466110" cy="2679348"/>
                </a:xfrm>
                <a:prstGeom prst="roundRect">
                  <a:avLst>
                    <a:gd name="adj" fmla="val 8644"/>
                  </a:avLst>
                </a:prstGeom>
                <a:noFill/>
                <a:ln>
                  <a:solidFill>
                    <a:srgbClr val="EFAE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a:extLst>
                  <a:ext uri="{FF2B5EF4-FFF2-40B4-BE49-F238E27FC236}">
                    <a16:creationId xmlns:a16="http://schemas.microsoft.com/office/drawing/2014/main" id="{05D0D897-489E-4726-A685-22F382BF598E}"/>
                  </a:ext>
                </a:extLst>
              </p:cNvPr>
              <p:cNvSpPr/>
              <p:nvPr/>
            </p:nvSpPr>
            <p:spPr>
              <a:xfrm>
                <a:off x="9200270" y="3514145"/>
                <a:ext cx="689317" cy="68931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AE08"/>
                    </a:solidFill>
                  </a:rPr>
                  <a:t>01</a:t>
                </a:r>
              </a:p>
            </p:txBody>
          </p:sp>
        </p:grpSp>
        <p:grpSp>
          <p:nvGrpSpPr>
            <p:cNvPr id="27" name="Group 26">
              <a:extLst>
                <a:ext uri="{FF2B5EF4-FFF2-40B4-BE49-F238E27FC236}">
                  <a16:creationId xmlns:a16="http://schemas.microsoft.com/office/drawing/2014/main" id="{160B5A70-ED43-412F-A1F6-6D18C9C390AC}"/>
                </a:ext>
              </a:extLst>
            </p:cNvPr>
            <p:cNvGrpSpPr/>
            <p:nvPr/>
          </p:nvGrpSpPr>
          <p:grpSpPr>
            <a:xfrm>
              <a:off x="5294142" y="3436638"/>
              <a:ext cx="2518116" cy="2679348"/>
              <a:chOff x="8285871" y="3492910"/>
              <a:chExt cx="2518116" cy="2679348"/>
            </a:xfrm>
          </p:grpSpPr>
          <p:grpSp>
            <p:nvGrpSpPr>
              <p:cNvPr id="28" name="Group 27">
                <a:extLst>
                  <a:ext uri="{FF2B5EF4-FFF2-40B4-BE49-F238E27FC236}">
                    <a16:creationId xmlns:a16="http://schemas.microsoft.com/office/drawing/2014/main" id="{5CCE6A03-5EA6-443A-8934-767208614259}"/>
                  </a:ext>
                </a:extLst>
              </p:cNvPr>
              <p:cNvGrpSpPr/>
              <p:nvPr/>
            </p:nvGrpSpPr>
            <p:grpSpPr>
              <a:xfrm>
                <a:off x="8285871" y="3492910"/>
                <a:ext cx="2518116" cy="2679348"/>
                <a:chOff x="6241792" y="3291309"/>
                <a:chExt cx="2466110" cy="2679348"/>
              </a:xfrm>
            </p:grpSpPr>
            <p:sp>
              <p:nvSpPr>
                <p:cNvPr id="30" name="Rectangle: Rounded Corners 29">
                  <a:extLst>
                    <a:ext uri="{FF2B5EF4-FFF2-40B4-BE49-F238E27FC236}">
                      <a16:creationId xmlns:a16="http://schemas.microsoft.com/office/drawing/2014/main" id="{F6DEF29F-9C66-4877-AF9A-0034BDF25121}"/>
                    </a:ext>
                  </a:extLst>
                </p:cNvPr>
                <p:cNvSpPr/>
                <p:nvPr/>
              </p:nvSpPr>
              <p:spPr>
                <a:xfrm>
                  <a:off x="6422807" y="3513993"/>
                  <a:ext cx="2104081" cy="2286015"/>
                </a:xfrm>
                <a:prstGeom prst="roundRect">
                  <a:avLst>
                    <a:gd name="adj" fmla="val 864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chemeClr val="tx1"/>
                      </a:solidFill>
                      <a:latin typeface="Dubai" panose="020B0503030403030204" pitchFamily="34" charset="-78"/>
                    </a:rPr>
                    <a:t>وجود حكومة تدعم العلوم التطبيقية وريادة الأعمال من خلال سياساتها المحفزة.</a:t>
                  </a:r>
                </a:p>
              </p:txBody>
            </p:sp>
            <p:sp>
              <p:nvSpPr>
                <p:cNvPr id="31" name="Rectangle: Rounded Corners 30">
                  <a:extLst>
                    <a:ext uri="{FF2B5EF4-FFF2-40B4-BE49-F238E27FC236}">
                      <a16:creationId xmlns:a16="http://schemas.microsoft.com/office/drawing/2014/main" id="{B419933A-7B05-4155-AC40-1EEAF51474A0}"/>
                    </a:ext>
                  </a:extLst>
                </p:cNvPr>
                <p:cNvSpPr/>
                <p:nvPr/>
              </p:nvSpPr>
              <p:spPr>
                <a:xfrm>
                  <a:off x="6241792" y="3291309"/>
                  <a:ext cx="2466110" cy="2679348"/>
                </a:xfrm>
                <a:prstGeom prst="roundRect">
                  <a:avLst>
                    <a:gd name="adj" fmla="val 8644"/>
                  </a:avLst>
                </a:prstGeom>
                <a:noFill/>
                <a:ln>
                  <a:solidFill>
                    <a:srgbClr val="EFAE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C7BD3EA3-03CC-49AB-B3B6-8B45903A7176}"/>
                  </a:ext>
                </a:extLst>
              </p:cNvPr>
              <p:cNvSpPr/>
              <p:nvPr/>
            </p:nvSpPr>
            <p:spPr>
              <a:xfrm>
                <a:off x="9200270" y="3514145"/>
                <a:ext cx="689317" cy="68931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AE08"/>
                    </a:solidFill>
                  </a:rPr>
                  <a:t>02</a:t>
                </a:r>
              </a:p>
            </p:txBody>
          </p:sp>
        </p:grpSp>
        <p:grpSp>
          <p:nvGrpSpPr>
            <p:cNvPr id="32" name="Group 31">
              <a:extLst>
                <a:ext uri="{FF2B5EF4-FFF2-40B4-BE49-F238E27FC236}">
                  <a16:creationId xmlns:a16="http://schemas.microsoft.com/office/drawing/2014/main" id="{5D4BBB39-769D-4A9E-A189-B8039FD09BF3}"/>
                </a:ext>
              </a:extLst>
            </p:cNvPr>
            <p:cNvGrpSpPr/>
            <p:nvPr/>
          </p:nvGrpSpPr>
          <p:grpSpPr>
            <a:xfrm>
              <a:off x="2302413" y="3436638"/>
              <a:ext cx="2518116" cy="2679348"/>
              <a:chOff x="8285871" y="3492910"/>
              <a:chExt cx="2518116" cy="2679348"/>
            </a:xfrm>
          </p:grpSpPr>
          <p:grpSp>
            <p:nvGrpSpPr>
              <p:cNvPr id="33" name="Group 32">
                <a:extLst>
                  <a:ext uri="{FF2B5EF4-FFF2-40B4-BE49-F238E27FC236}">
                    <a16:creationId xmlns:a16="http://schemas.microsoft.com/office/drawing/2014/main" id="{7B2A0508-3F72-42C8-840C-BDDB956421B5}"/>
                  </a:ext>
                </a:extLst>
              </p:cNvPr>
              <p:cNvGrpSpPr/>
              <p:nvPr/>
            </p:nvGrpSpPr>
            <p:grpSpPr>
              <a:xfrm>
                <a:off x="8285871" y="3492910"/>
                <a:ext cx="2518116" cy="2679348"/>
                <a:chOff x="6241792" y="3291309"/>
                <a:chExt cx="2466110" cy="2679348"/>
              </a:xfrm>
            </p:grpSpPr>
            <p:sp>
              <p:nvSpPr>
                <p:cNvPr id="35" name="Rectangle: Rounded Corners 34">
                  <a:extLst>
                    <a:ext uri="{FF2B5EF4-FFF2-40B4-BE49-F238E27FC236}">
                      <a16:creationId xmlns:a16="http://schemas.microsoft.com/office/drawing/2014/main" id="{00AB6905-EEB2-4A1B-AA28-8DCA7B0584E8}"/>
                    </a:ext>
                  </a:extLst>
                </p:cNvPr>
                <p:cNvSpPr/>
                <p:nvPr/>
              </p:nvSpPr>
              <p:spPr>
                <a:xfrm>
                  <a:off x="6422807" y="3513993"/>
                  <a:ext cx="2104081" cy="2286015"/>
                </a:xfrm>
                <a:prstGeom prst="roundRect">
                  <a:avLst>
                    <a:gd name="adj" fmla="val 864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chemeClr val="tx1"/>
                      </a:solidFill>
                      <a:latin typeface="Dubai" panose="020B0503030403030204" pitchFamily="34" charset="-78"/>
                    </a:rPr>
                    <a:t>التعليم ، استثمار دور التعليم في تنمية ريادة الأعمال في سن مبكرة قد تصل إلى رياض الأطفال.</a:t>
                  </a:r>
                </a:p>
              </p:txBody>
            </p:sp>
            <p:sp>
              <p:nvSpPr>
                <p:cNvPr id="36" name="Rectangle: Rounded Corners 35">
                  <a:extLst>
                    <a:ext uri="{FF2B5EF4-FFF2-40B4-BE49-F238E27FC236}">
                      <a16:creationId xmlns:a16="http://schemas.microsoft.com/office/drawing/2014/main" id="{A761E04C-EFF5-4DC9-971E-01046DD1E45A}"/>
                    </a:ext>
                  </a:extLst>
                </p:cNvPr>
                <p:cNvSpPr/>
                <p:nvPr/>
              </p:nvSpPr>
              <p:spPr>
                <a:xfrm>
                  <a:off x="6241792" y="3291309"/>
                  <a:ext cx="2466110" cy="2679348"/>
                </a:xfrm>
                <a:prstGeom prst="roundRect">
                  <a:avLst>
                    <a:gd name="adj" fmla="val 8644"/>
                  </a:avLst>
                </a:prstGeom>
                <a:noFill/>
                <a:ln>
                  <a:solidFill>
                    <a:srgbClr val="EFAE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a:extLst>
                  <a:ext uri="{FF2B5EF4-FFF2-40B4-BE49-F238E27FC236}">
                    <a16:creationId xmlns:a16="http://schemas.microsoft.com/office/drawing/2014/main" id="{C187EC02-D150-4599-A251-081C11654B07}"/>
                  </a:ext>
                </a:extLst>
              </p:cNvPr>
              <p:cNvSpPr/>
              <p:nvPr/>
            </p:nvSpPr>
            <p:spPr>
              <a:xfrm>
                <a:off x="9200270" y="3514145"/>
                <a:ext cx="689317" cy="68931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AE08"/>
                    </a:solidFill>
                  </a:rPr>
                  <a:t>02</a:t>
                </a:r>
              </a:p>
            </p:txBody>
          </p:sp>
        </p:grpSp>
      </p:grpSp>
      <p:sp>
        <p:nvSpPr>
          <p:cNvPr id="15" name="Footer Placeholder 14">
            <a:extLst>
              <a:ext uri="{FF2B5EF4-FFF2-40B4-BE49-F238E27FC236}">
                <a16:creationId xmlns:a16="http://schemas.microsoft.com/office/drawing/2014/main" id="{E176B397-1BB7-44C6-B255-EBD726C89847}"/>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21" name="Slide Number Placeholder 20">
            <a:extLst>
              <a:ext uri="{FF2B5EF4-FFF2-40B4-BE49-F238E27FC236}">
                <a16:creationId xmlns:a16="http://schemas.microsoft.com/office/drawing/2014/main" id="{8D231831-47E7-45C2-AC7D-C0A2AF4001E1}"/>
              </a:ext>
            </a:extLst>
          </p:cNvPr>
          <p:cNvSpPr>
            <a:spLocks noGrp="1"/>
          </p:cNvSpPr>
          <p:nvPr>
            <p:ph type="sldNum" sz="quarter" idx="12"/>
          </p:nvPr>
        </p:nvSpPr>
        <p:spPr/>
        <p:txBody>
          <a:bodyPr/>
          <a:lstStyle/>
          <a:p>
            <a:fld id="{C9889D55-D75C-4F24-87F5-5B8662090B10}" type="slidenum">
              <a:rPr lang="en-SG" smtClean="0"/>
              <a:t>14</a:t>
            </a:fld>
            <a:endParaRPr lang="en-SG" dirty="0"/>
          </a:p>
        </p:txBody>
      </p:sp>
    </p:spTree>
    <p:extLst>
      <p:ext uri="{BB962C8B-B14F-4D97-AF65-F5344CB8AC3E}">
        <p14:creationId xmlns:p14="http://schemas.microsoft.com/office/powerpoint/2010/main" val="176603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8060788" y="2166420"/>
            <a:ext cx="4131212" cy="488531"/>
            <a:chOff x="8060788" y="1322363"/>
            <a:chExt cx="4131212" cy="488531"/>
          </a:xfrm>
        </p:grpSpPr>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b="1" dirty="0">
                  <a:solidFill>
                    <a:schemeClr val="bg1"/>
                  </a:solidFill>
                </a:rPr>
                <a:t>2. العوامل القانونية والتشريعية:</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b="1">
                  <a:solidFill>
                    <a:schemeClr val="bg1"/>
                  </a:solidFill>
                </a:endParaRPr>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66" name="Content Placeholder 2">
            <a:extLst>
              <a:ext uri="{FF2B5EF4-FFF2-40B4-BE49-F238E27FC236}">
                <a16:creationId xmlns:a16="http://schemas.microsoft.com/office/drawing/2014/main" id="{39AC6A84-2EF9-4EBB-AE3D-5BBA21579A7B}"/>
              </a:ext>
            </a:extLst>
          </p:cNvPr>
          <p:cNvSpPr txBox="1">
            <a:spLocks/>
          </p:cNvSpPr>
          <p:nvPr/>
        </p:nvSpPr>
        <p:spPr>
          <a:xfrm>
            <a:off x="6273521" y="3026537"/>
            <a:ext cx="5516074" cy="30479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solidFill>
                  <a:prstClr val="black"/>
                </a:solidFill>
              </a:rPr>
              <a:t>إن التشريعات والقوانين هي أحد المصادر الرئيسة التي تهيء البيئة المستديمة لريادة الأعمال. </a:t>
            </a:r>
          </a:p>
          <a:p>
            <a:pPr lvl="0"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solidFill>
                  <a:prstClr val="black"/>
                </a:solidFill>
              </a:rPr>
              <a:t>وتتميز معظم التدابير التشريعية المحفزة لأنشطة ريادة الأعمال والاقتصاد المعرفي في العالم المتقدم أكثر بساطة وأكثر مرونة من القوانين التقليدية (الأنظمة).</a:t>
            </a:r>
          </a:p>
        </p:txBody>
      </p:sp>
      <p:cxnSp>
        <p:nvCxnSpPr>
          <p:cNvPr id="8" name="Straight Connector 7">
            <a:extLst>
              <a:ext uri="{FF2B5EF4-FFF2-40B4-BE49-F238E27FC236}">
                <a16:creationId xmlns:a16="http://schemas.microsoft.com/office/drawing/2014/main" id="{71CF8110-5C58-473A-906B-096204E9FC99}"/>
              </a:ext>
            </a:extLst>
          </p:cNvPr>
          <p:cNvCxnSpPr>
            <a:cxnSpLocks/>
          </p:cNvCxnSpPr>
          <p:nvPr/>
        </p:nvCxnSpPr>
        <p:spPr>
          <a:xfrm>
            <a:off x="5964700" y="2190712"/>
            <a:ext cx="0" cy="412184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69DEE07-E5B1-431E-B779-0B6A6E8B6477}"/>
              </a:ext>
            </a:extLst>
          </p:cNvPr>
          <p:cNvGrpSpPr/>
          <p:nvPr/>
        </p:nvGrpSpPr>
        <p:grpSpPr>
          <a:xfrm flipH="1">
            <a:off x="-2" y="2166420"/>
            <a:ext cx="4131212" cy="488531"/>
            <a:chOff x="8060788" y="1322363"/>
            <a:chExt cx="4131212" cy="488531"/>
          </a:xfrm>
        </p:grpSpPr>
        <p:sp>
          <p:nvSpPr>
            <p:cNvPr id="72" name="Rectangle 71">
              <a:extLst>
                <a:ext uri="{FF2B5EF4-FFF2-40B4-BE49-F238E27FC236}">
                  <a16:creationId xmlns:a16="http://schemas.microsoft.com/office/drawing/2014/main" id="{A46569CA-D356-4BD3-89FF-8145D48D9EF4}"/>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b="1" dirty="0">
                  <a:solidFill>
                    <a:schemeClr val="bg1"/>
                  </a:solidFill>
                </a:rPr>
                <a:t>3. العوامل السياسية:</a:t>
              </a:r>
            </a:p>
          </p:txBody>
        </p:sp>
        <p:grpSp>
          <p:nvGrpSpPr>
            <p:cNvPr id="122" name="Group 121">
              <a:extLst>
                <a:ext uri="{FF2B5EF4-FFF2-40B4-BE49-F238E27FC236}">
                  <a16:creationId xmlns:a16="http://schemas.microsoft.com/office/drawing/2014/main" id="{BC956CED-DAD2-427E-8563-372B3AAA94C2}"/>
                </a:ext>
              </a:extLst>
            </p:cNvPr>
            <p:cNvGrpSpPr/>
            <p:nvPr/>
          </p:nvGrpSpPr>
          <p:grpSpPr>
            <a:xfrm>
              <a:off x="11746523" y="1322363"/>
              <a:ext cx="445477" cy="488531"/>
              <a:chOff x="11746523" y="1322363"/>
              <a:chExt cx="445477" cy="488531"/>
            </a:xfrm>
          </p:grpSpPr>
          <p:sp>
            <p:nvSpPr>
              <p:cNvPr id="123" name="Rectangle 122">
                <a:extLst>
                  <a:ext uri="{FF2B5EF4-FFF2-40B4-BE49-F238E27FC236}">
                    <a16:creationId xmlns:a16="http://schemas.microsoft.com/office/drawing/2014/main" id="{A1D60D47-1C7D-47EE-950D-C08E647FE7EA}"/>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b="1">
                  <a:solidFill>
                    <a:schemeClr val="bg1"/>
                  </a:solidFill>
                </a:endParaRPr>
              </a:p>
            </p:txBody>
          </p:sp>
          <p:pic>
            <p:nvPicPr>
              <p:cNvPr id="124" name="Graphic 123">
                <a:extLst>
                  <a:ext uri="{FF2B5EF4-FFF2-40B4-BE49-F238E27FC236}">
                    <a16:creationId xmlns:a16="http://schemas.microsoft.com/office/drawing/2014/main" id="{82C6D148-B043-47A0-B786-A001D22943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789595" y="1386962"/>
                <a:ext cx="359332" cy="359332"/>
              </a:xfrm>
              <a:prstGeom prst="rect">
                <a:avLst/>
              </a:prstGeom>
            </p:spPr>
          </p:pic>
        </p:grpSp>
      </p:grpSp>
      <p:sp>
        <p:nvSpPr>
          <p:cNvPr id="125" name="Content Placeholder 2">
            <a:extLst>
              <a:ext uri="{FF2B5EF4-FFF2-40B4-BE49-F238E27FC236}">
                <a16:creationId xmlns:a16="http://schemas.microsoft.com/office/drawing/2014/main" id="{26D06780-B2A9-4FBA-ABF5-4688A6F2FF37}"/>
              </a:ext>
            </a:extLst>
          </p:cNvPr>
          <p:cNvSpPr txBox="1">
            <a:spLocks/>
          </p:cNvSpPr>
          <p:nvPr/>
        </p:nvSpPr>
        <p:spPr>
          <a:xfrm>
            <a:off x="222736" y="3026538"/>
            <a:ext cx="5516074" cy="3047999"/>
          </a:xfrm>
          <a:prstGeom prst="rect">
            <a:avLst/>
          </a:prstGeom>
        </p:spPr>
        <p:txBody>
          <a:bodyPr>
            <a:normAutofit/>
          </a:bodyPr>
          <a:lstStyle>
            <a:defPPr>
              <a:defRPr lang="en-US"/>
            </a:defPPr>
            <a:lvl1pPr marL="228600" indent="-228600" algn="just" rtl="1" eaLnBrk="0" fontAlgn="base" hangingPunct="0">
              <a:lnSpc>
                <a:spcPct val="100000"/>
              </a:lnSpc>
              <a:spcBef>
                <a:spcPts val="0"/>
              </a:spcBef>
              <a:spcAft>
                <a:spcPts val="1200"/>
              </a:spcAft>
              <a:buClr>
                <a:srgbClr val="EFAE08"/>
              </a:buClr>
              <a:buSzPct val="100000"/>
              <a:buFont typeface="Wingdings" panose="05000000000000000000" pitchFamily="2" charset="2"/>
              <a:buChar char="§"/>
              <a:defRPr sz="1600"/>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ar-SA" dirty="0">
                <a:solidFill>
                  <a:prstClr val="black"/>
                </a:solidFill>
              </a:rPr>
              <a:t>إن تشجيع الحكومات على اتباع نهج منسق شامل لتعزيز مباشرة الأعمال الحرة بمشاركة جميع الجهات المعنية، يعد أمراً مؤثراً في تهيئة منظومة ريادة الأعمال.</a:t>
            </a:r>
          </a:p>
          <a:p>
            <a:pPr lvl="0"/>
            <a:r>
              <a:rPr lang="ar-SA" dirty="0">
                <a:solidFill>
                  <a:prstClr val="black"/>
                </a:solidFill>
              </a:rPr>
              <a:t>أمثلة على القرارات السياسة الهامة و الأهداف والتوجهات السياسية</a:t>
            </a:r>
          </a:p>
        </p:txBody>
      </p:sp>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ثانياً: عوامل المنظومة الكلية</a:t>
            </a:r>
          </a:p>
        </p:txBody>
      </p:sp>
      <p:pic>
        <p:nvPicPr>
          <p:cNvPr id="19" name="Picture 18">
            <a:extLst>
              <a:ext uri="{FF2B5EF4-FFF2-40B4-BE49-F238E27FC236}">
                <a16:creationId xmlns:a16="http://schemas.microsoft.com/office/drawing/2014/main" id="{E7D09325-E8D7-44AA-A256-2A670E326508}"/>
              </a:ext>
            </a:extLst>
          </p:cNvPr>
          <p:cNvPicPr>
            <a:picLocks noChangeAspect="1"/>
          </p:cNvPicPr>
          <p:nvPr/>
        </p:nvPicPr>
        <p:blipFill>
          <a:blip r:embed="rId6"/>
          <a:stretch>
            <a:fillRect/>
          </a:stretch>
        </p:blipFill>
        <p:spPr>
          <a:xfrm>
            <a:off x="275886" y="91977"/>
            <a:ext cx="1444191" cy="1445817"/>
          </a:xfrm>
          <a:prstGeom prst="rect">
            <a:avLst/>
          </a:prstGeom>
        </p:spPr>
      </p:pic>
      <p:sp>
        <p:nvSpPr>
          <p:cNvPr id="7" name="Footer Placeholder 6">
            <a:extLst>
              <a:ext uri="{FF2B5EF4-FFF2-40B4-BE49-F238E27FC236}">
                <a16:creationId xmlns:a16="http://schemas.microsoft.com/office/drawing/2014/main" id="{4F42703D-4CDD-43D1-94BB-7AF9F6B16F8A}"/>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9" name="Slide Number Placeholder 8">
            <a:extLst>
              <a:ext uri="{FF2B5EF4-FFF2-40B4-BE49-F238E27FC236}">
                <a16:creationId xmlns:a16="http://schemas.microsoft.com/office/drawing/2014/main" id="{C1E295A3-BB3D-4777-A1CC-2F8F06D51C86}"/>
              </a:ext>
            </a:extLst>
          </p:cNvPr>
          <p:cNvSpPr>
            <a:spLocks noGrp="1"/>
          </p:cNvSpPr>
          <p:nvPr>
            <p:ph type="sldNum" sz="quarter" idx="12"/>
          </p:nvPr>
        </p:nvSpPr>
        <p:spPr/>
        <p:txBody>
          <a:bodyPr/>
          <a:lstStyle/>
          <a:p>
            <a:fld id="{C9889D55-D75C-4F24-87F5-5B8662090B10}" type="slidenum">
              <a:rPr lang="en-SG" smtClean="0"/>
              <a:t>15</a:t>
            </a:fld>
            <a:endParaRPr lang="en-SG" dirty="0"/>
          </a:p>
        </p:txBody>
      </p:sp>
    </p:spTree>
    <p:extLst>
      <p:ext uri="{BB962C8B-B14F-4D97-AF65-F5344CB8AC3E}">
        <p14:creationId xmlns:p14="http://schemas.microsoft.com/office/powerpoint/2010/main" val="104646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8060788" y="2166420"/>
            <a:ext cx="4131212" cy="488531"/>
            <a:chOff x="8060788" y="1322363"/>
            <a:chExt cx="4131212" cy="488531"/>
          </a:xfrm>
        </p:grpSpPr>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sz="1600" b="1" dirty="0"/>
                <a:t>4. العوامل الاقتصادية:</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ثانياً: عوامل المنظومة الكلية</a:t>
            </a:r>
          </a:p>
        </p:txBody>
      </p:sp>
      <p:sp>
        <p:nvSpPr>
          <p:cNvPr id="18" name="Content Placeholder 2">
            <a:extLst>
              <a:ext uri="{FF2B5EF4-FFF2-40B4-BE49-F238E27FC236}">
                <a16:creationId xmlns:a16="http://schemas.microsoft.com/office/drawing/2014/main" id="{A670CCB3-A548-4945-8B8B-1ED6E984C161}"/>
              </a:ext>
            </a:extLst>
          </p:cNvPr>
          <p:cNvSpPr txBox="1">
            <a:spLocks/>
          </p:cNvSpPr>
          <p:nvPr/>
        </p:nvSpPr>
        <p:spPr>
          <a:xfrm>
            <a:off x="8060788" y="3787551"/>
            <a:ext cx="3198948" cy="1015663"/>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lnSpc>
                <a:spcPct val="100000"/>
              </a:lnSpc>
              <a:spcBef>
                <a:spcPts val="0"/>
              </a:spcBef>
              <a:buNone/>
            </a:pPr>
            <a:r>
              <a:rPr lang="ar-SA" sz="2000" dirty="0"/>
              <a:t>من العوامل المساعدة على تنمية ريادة الأعمال وضع السياسات الاقتصادية الداعمة. وهي نوعان :</a:t>
            </a:r>
          </a:p>
        </p:txBody>
      </p:sp>
      <p:grpSp>
        <p:nvGrpSpPr>
          <p:cNvPr id="14" name="Group 13">
            <a:extLst>
              <a:ext uri="{FF2B5EF4-FFF2-40B4-BE49-F238E27FC236}">
                <a16:creationId xmlns:a16="http://schemas.microsoft.com/office/drawing/2014/main" id="{23272D87-E5A8-482D-89FE-16F51990D218}"/>
              </a:ext>
            </a:extLst>
          </p:cNvPr>
          <p:cNvGrpSpPr/>
          <p:nvPr/>
        </p:nvGrpSpPr>
        <p:grpSpPr>
          <a:xfrm>
            <a:off x="5866228" y="2863844"/>
            <a:ext cx="2194560" cy="2770742"/>
            <a:chOff x="5866228" y="2817677"/>
            <a:chExt cx="2194560" cy="2770742"/>
          </a:xfrm>
        </p:grpSpPr>
        <p:cxnSp>
          <p:nvCxnSpPr>
            <p:cNvPr id="10" name="Straight Connector 9">
              <a:extLst>
                <a:ext uri="{FF2B5EF4-FFF2-40B4-BE49-F238E27FC236}">
                  <a16:creationId xmlns:a16="http://schemas.microsoft.com/office/drawing/2014/main" id="{DC4B69C3-C2BD-4F3B-9BB8-E0FF6E910B0A}"/>
                </a:ext>
              </a:extLst>
            </p:cNvPr>
            <p:cNvCxnSpPr>
              <a:cxnSpLocks/>
            </p:cNvCxnSpPr>
            <p:nvPr/>
          </p:nvCxnSpPr>
          <p:spPr>
            <a:xfrm flipH="1" flipV="1">
              <a:off x="6963508" y="4203048"/>
              <a:ext cx="1097280" cy="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9B4D16E-4564-42CE-9A95-4540E48483D9}"/>
                </a:ext>
              </a:extLst>
            </p:cNvPr>
            <p:cNvCxnSpPr>
              <a:cxnSpLocks/>
            </p:cNvCxnSpPr>
            <p:nvPr/>
          </p:nvCxnSpPr>
          <p:spPr>
            <a:xfrm>
              <a:off x="6963508" y="2817678"/>
              <a:ext cx="0" cy="277074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83A99B4-6E76-4337-95CD-AAE59D54CA79}"/>
                </a:ext>
              </a:extLst>
            </p:cNvPr>
            <p:cNvCxnSpPr>
              <a:cxnSpLocks/>
            </p:cNvCxnSpPr>
            <p:nvPr/>
          </p:nvCxnSpPr>
          <p:spPr>
            <a:xfrm flipH="1" flipV="1">
              <a:off x="5866228" y="2817677"/>
              <a:ext cx="1097280" cy="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C037D89-8DFC-4F33-AAFE-8FBEDF79B005}"/>
                </a:ext>
              </a:extLst>
            </p:cNvPr>
            <p:cNvCxnSpPr>
              <a:cxnSpLocks/>
            </p:cNvCxnSpPr>
            <p:nvPr/>
          </p:nvCxnSpPr>
          <p:spPr>
            <a:xfrm flipH="1" flipV="1">
              <a:off x="5866228" y="5578490"/>
              <a:ext cx="1097280" cy="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pic>
        <p:nvPicPr>
          <p:cNvPr id="29" name="Picture 28">
            <a:extLst>
              <a:ext uri="{FF2B5EF4-FFF2-40B4-BE49-F238E27FC236}">
                <a16:creationId xmlns:a16="http://schemas.microsoft.com/office/drawing/2014/main" id="{AA8298E1-9A32-4C50-85F6-1B3F6DEF1065}"/>
              </a:ext>
            </a:extLst>
          </p:cNvPr>
          <p:cNvPicPr>
            <a:picLocks noChangeAspect="1"/>
          </p:cNvPicPr>
          <p:nvPr/>
        </p:nvPicPr>
        <p:blipFill>
          <a:blip r:embed="rId4"/>
          <a:stretch>
            <a:fillRect/>
          </a:stretch>
        </p:blipFill>
        <p:spPr>
          <a:xfrm>
            <a:off x="275886" y="91977"/>
            <a:ext cx="1444191" cy="1445817"/>
          </a:xfrm>
          <a:prstGeom prst="rect">
            <a:avLst/>
          </a:prstGeom>
        </p:spPr>
      </p:pic>
      <p:grpSp>
        <p:nvGrpSpPr>
          <p:cNvPr id="19" name="Group 18">
            <a:extLst>
              <a:ext uri="{FF2B5EF4-FFF2-40B4-BE49-F238E27FC236}">
                <a16:creationId xmlns:a16="http://schemas.microsoft.com/office/drawing/2014/main" id="{6A30B301-020C-4E4B-97CF-FF9AFDD93FF3}"/>
              </a:ext>
            </a:extLst>
          </p:cNvPr>
          <p:cNvGrpSpPr/>
          <p:nvPr/>
        </p:nvGrpSpPr>
        <p:grpSpPr>
          <a:xfrm>
            <a:off x="2208631" y="2399610"/>
            <a:ext cx="3742003" cy="928468"/>
            <a:chOff x="2208631" y="2399610"/>
            <a:chExt cx="3742003" cy="928468"/>
          </a:xfrm>
        </p:grpSpPr>
        <p:sp>
          <p:nvSpPr>
            <p:cNvPr id="15" name="Diamond 14">
              <a:extLst>
                <a:ext uri="{FF2B5EF4-FFF2-40B4-BE49-F238E27FC236}">
                  <a16:creationId xmlns:a16="http://schemas.microsoft.com/office/drawing/2014/main" id="{DA461A43-D4BD-4564-B8FC-0A3D6FC82EF4}"/>
                </a:ext>
              </a:extLst>
            </p:cNvPr>
            <p:cNvSpPr/>
            <p:nvPr/>
          </p:nvSpPr>
          <p:spPr>
            <a:xfrm>
              <a:off x="5022166" y="2399610"/>
              <a:ext cx="928468" cy="928468"/>
            </a:xfrm>
            <a:prstGeom prst="diamond">
              <a:avLst/>
            </a:prstGeom>
            <a:solidFill>
              <a:srgbClr val="EFAE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01</a:t>
              </a:r>
            </a:p>
          </p:txBody>
        </p:sp>
        <p:sp>
          <p:nvSpPr>
            <p:cNvPr id="16" name="Rectangle 15">
              <a:extLst>
                <a:ext uri="{FF2B5EF4-FFF2-40B4-BE49-F238E27FC236}">
                  <a16:creationId xmlns:a16="http://schemas.microsoft.com/office/drawing/2014/main" id="{32EE7D82-50EE-42BA-B733-D2C60D0F1B56}"/>
                </a:ext>
              </a:extLst>
            </p:cNvPr>
            <p:cNvSpPr/>
            <p:nvPr/>
          </p:nvSpPr>
          <p:spPr>
            <a:xfrm>
              <a:off x="2208633" y="2410686"/>
              <a:ext cx="3277767" cy="917392"/>
            </a:xfrm>
            <a:prstGeom prst="rect">
              <a:avLst/>
            </a:prstGeom>
            <a:noFill/>
            <a:ln>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7" name="Group 16">
              <a:extLst>
                <a:ext uri="{FF2B5EF4-FFF2-40B4-BE49-F238E27FC236}">
                  <a16:creationId xmlns:a16="http://schemas.microsoft.com/office/drawing/2014/main" id="{7474B75A-BBDB-4504-9F57-9F5FF6D3D8F8}"/>
                </a:ext>
              </a:extLst>
            </p:cNvPr>
            <p:cNvGrpSpPr/>
            <p:nvPr/>
          </p:nvGrpSpPr>
          <p:grpSpPr>
            <a:xfrm>
              <a:off x="2208631" y="2418348"/>
              <a:ext cx="3250501" cy="810209"/>
              <a:chOff x="2002441" y="2418348"/>
              <a:chExt cx="3456692" cy="810209"/>
            </a:xfrm>
          </p:grpSpPr>
          <p:sp>
            <p:nvSpPr>
              <p:cNvPr id="32" name="TextBox 9">
                <a:extLst>
                  <a:ext uri="{FF2B5EF4-FFF2-40B4-BE49-F238E27FC236}">
                    <a16:creationId xmlns:a16="http://schemas.microsoft.com/office/drawing/2014/main" id="{CFA32013-6322-4747-A99C-86334E45AE16}"/>
                  </a:ext>
                </a:extLst>
              </p:cNvPr>
              <p:cNvSpPr txBox="1"/>
              <p:nvPr/>
            </p:nvSpPr>
            <p:spPr>
              <a:xfrm>
                <a:off x="2002441" y="2418348"/>
                <a:ext cx="3456692" cy="430887"/>
              </a:xfrm>
              <a:prstGeom prst="rect">
                <a:avLst/>
              </a:prstGeom>
              <a:noFill/>
            </p:spPr>
            <p:txBody>
              <a:bodyPr wrap="square" rtlCol="0">
                <a:spAutoFit/>
              </a:bodyPr>
              <a:lstStyle/>
              <a:p>
                <a:pPr marL="0" indent="0" algn="ctr" rtl="1">
                  <a:lnSpc>
                    <a:spcPct val="150000"/>
                  </a:lnSpc>
                  <a:buNone/>
                </a:pPr>
                <a:r>
                  <a:rPr lang="ar-SA" sz="1600" dirty="0"/>
                  <a:t>سياسات اقتصادية كلية:</a:t>
                </a:r>
                <a:endParaRPr lang="en-US" sz="1600" dirty="0"/>
              </a:p>
            </p:txBody>
          </p:sp>
          <p:sp>
            <p:nvSpPr>
              <p:cNvPr id="33" name="TextBox 9">
                <a:extLst>
                  <a:ext uri="{FF2B5EF4-FFF2-40B4-BE49-F238E27FC236}">
                    <a16:creationId xmlns:a16="http://schemas.microsoft.com/office/drawing/2014/main" id="{3A11869D-0BEA-4619-8418-ABF1AEF37B78}"/>
                  </a:ext>
                </a:extLst>
              </p:cNvPr>
              <p:cNvSpPr txBox="1"/>
              <p:nvPr/>
            </p:nvSpPr>
            <p:spPr>
              <a:xfrm>
                <a:off x="2284383" y="2797670"/>
                <a:ext cx="2892810" cy="430887"/>
              </a:xfrm>
              <a:prstGeom prst="rect">
                <a:avLst/>
              </a:prstGeom>
              <a:noFill/>
            </p:spPr>
            <p:txBody>
              <a:bodyPr wrap="square" rtlCol="0">
                <a:spAutoFit/>
              </a:bodyPr>
              <a:lstStyle/>
              <a:p>
                <a:pPr marL="0" indent="0" algn="ctr" rtl="1">
                  <a:lnSpc>
                    <a:spcPct val="150000"/>
                  </a:lnSpc>
                  <a:buNone/>
                </a:pPr>
                <a:r>
                  <a:rPr lang="ar-SA" sz="1600"/>
                  <a:t>(</a:t>
                </a:r>
                <a:r>
                  <a:rPr lang="en-US" sz="1600"/>
                  <a:t>Macroeconomic</a:t>
                </a:r>
                <a:r>
                  <a:rPr lang="ar-SA" sz="1600" dirty="0"/>
                  <a:t>)</a:t>
                </a:r>
                <a:endParaRPr lang="en-US" sz="1600" dirty="0"/>
              </a:p>
            </p:txBody>
          </p:sp>
        </p:grpSp>
      </p:grpSp>
      <p:grpSp>
        <p:nvGrpSpPr>
          <p:cNvPr id="36" name="Group 35">
            <a:extLst>
              <a:ext uri="{FF2B5EF4-FFF2-40B4-BE49-F238E27FC236}">
                <a16:creationId xmlns:a16="http://schemas.microsoft.com/office/drawing/2014/main" id="{25A97059-325C-4B2C-BE07-D21E73326B48}"/>
              </a:ext>
            </a:extLst>
          </p:cNvPr>
          <p:cNvGrpSpPr/>
          <p:nvPr/>
        </p:nvGrpSpPr>
        <p:grpSpPr>
          <a:xfrm>
            <a:off x="2124224" y="5154892"/>
            <a:ext cx="3742003" cy="928468"/>
            <a:chOff x="2208631" y="2399610"/>
            <a:chExt cx="3742003" cy="928468"/>
          </a:xfrm>
        </p:grpSpPr>
        <p:sp>
          <p:nvSpPr>
            <p:cNvPr id="37" name="Diamond 36">
              <a:extLst>
                <a:ext uri="{FF2B5EF4-FFF2-40B4-BE49-F238E27FC236}">
                  <a16:creationId xmlns:a16="http://schemas.microsoft.com/office/drawing/2014/main" id="{3C2C3518-C3E1-4E52-BEC7-3EC62B0820EF}"/>
                </a:ext>
              </a:extLst>
            </p:cNvPr>
            <p:cNvSpPr/>
            <p:nvPr/>
          </p:nvSpPr>
          <p:spPr>
            <a:xfrm>
              <a:off x="5022166" y="2399610"/>
              <a:ext cx="928468" cy="928468"/>
            </a:xfrm>
            <a:prstGeom prst="diamond">
              <a:avLst/>
            </a:prstGeom>
            <a:solidFill>
              <a:srgbClr val="EFAE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02</a:t>
              </a:r>
            </a:p>
          </p:txBody>
        </p:sp>
        <p:sp>
          <p:nvSpPr>
            <p:cNvPr id="38" name="Rectangle 37">
              <a:extLst>
                <a:ext uri="{FF2B5EF4-FFF2-40B4-BE49-F238E27FC236}">
                  <a16:creationId xmlns:a16="http://schemas.microsoft.com/office/drawing/2014/main" id="{8692736E-0180-4A99-A0D6-F684A0978899}"/>
                </a:ext>
              </a:extLst>
            </p:cNvPr>
            <p:cNvSpPr/>
            <p:nvPr/>
          </p:nvSpPr>
          <p:spPr>
            <a:xfrm>
              <a:off x="2208633" y="2410686"/>
              <a:ext cx="3277767" cy="917392"/>
            </a:xfrm>
            <a:prstGeom prst="rect">
              <a:avLst/>
            </a:prstGeom>
            <a:noFill/>
            <a:ln>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9" name="Group 38">
              <a:extLst>
                <a:ext uri="{FF2B5EF4-FFF2-40B4-BE49-F238E27FC236}">
                  <a16:creationId xmlns:a16="http://schemas.microsoft.com/office/drawing/2014/main" id="{1C15532E-2CAD-4D55-9261-AE835A7386E4}"/>
                </a:ext>
              </a:extLst>
            </p:cNvPr>
            <p:cNvGrpSpPr/>
            <p:nvPr/>
          </p:nvGrpSpPr>
          <p:grpSpPr>
            <a:xfrm>
              <a:off x="2208631" y="2418348"/>
              <a:ext cx="3250501" cy="810209"/>
              <a:chOff x="2002441" y="2418348"/>
              <a:chExt cx="3456692" cy="810209"/>
            </a:xfrm>
          </p:grpSpPr>
          <p:sp>
            <p:nvSpPr>
              <p:cNvPr id="40" name="TextBox 9">
                <a:extLst>
                  <a:ext uri="{FF2B5EF4-FFF2-40B4-BE49-F238E27FC236}">
                    <a16:creationId xmlns:a16="http://schemas.microsoft.com/office/drawing/2014/main" id="{13412913-4079-4005-8580-1E14BB3F9D0B}"/>
                  </a:ext>
                </a:extLst>
              </p:cNvPr>
              <p:cNvSpPr txBox="1"/>
              <p:nvPr/>
            </p:nvSpPr>
            <p:spPr>
              <a:xfrm>
                <a:off x="2002441" y="2418348"/>
                <a:ext cx="3456692" cy="430887"/>
              </a:xfrm>
              <a:prstGeom prst="rect">
                <a:avLst/>
              </a:prstGeom>
              <a:noFill/>
            </p:spPr>
            <p:txBody>
              <a:bodyPr wrap="square" rtlCol="0">
                <a:spAutoFit/>
              </a:bodyPr>
              <a:lstStyle/>
              <a:p>
                <a:pPr algn="ctr" rtl="1">
                  <a:lnSpc>
                    <a:spcPct val="150000"/>
                  </a:lnSpc>
                </a:pPr>
                <a:r>
                  <a:rPr lang="ar-SA" sz="1600" dirty="0"/>
                  <a:t>سياسات اقتصادية الجزئية:</a:t>
                </a:r>
              </a:p>
            </p:txBody>
          </p:sp>
          <p:sp>
            <p:nvSpPr>
              <p:cNvPr id="41" name="TextBox 9">
                <a:extLst>
                  <a:ext uri="{FF2B5EF4-FFF2-40B4-BE49-F238E27FC236}">
                    <a16:creationId xmlns:a16="http://schemas.microsoft.com/office/drawing/2014/main" id="{6CDDD0C9-04B3-4974-9EBD-12DB78E2EB09}"/>
                  </a:ext>
                </a:extLst>
              </p:cNvPr>
              <p:cNvSpPr txBox="1"/>
              <p:nvPr/>
            </p:nvSpPr>
            <p:spPr>
              <a:xfrm>
                <a:off x="2284383" y="2797670"/>
                <a:ext cx="2892810" cy="430887"/>
              </a:xfrm>
              <a:prstGeom prst="rect">
                <a:avLst/>
              </a:prstGeom>
              <a:noFill/>
            </p:spPr>
            <p:txBody>
              <a:bodyPr wrap="square" rtlCol="0">
                <a:spAutoFit/>
              </a:bodyPr>
              <a:lstStyle/>
              <a:p>
                <a:pPr algn="ctr" rtl="1">
                  <a:lnSpc>
                    <a:spcPct val="150000"/>
                  </a:lnSpc>
                </a:pPr>
                <a:r>
                  <a:rPr lang="en-US" sz="1600" dirty="0"/>
                  <a:t>(Microeconomic)</a:t>
                </a:r>
              </a:p>
            </p:txBody>
          </p:sp>
        </p:grpSp>
      </p:grpSp>
      <p:sp>
        <p:nvSpPr>
          <p:cNvPr id="20" name="Footer Placeholder 19">
            <a:extLst>
              <a:ext uri="{FF2B5EF4-FFF2-40B4-BE49-F238E27FC236}">
                <a16:creationId xmlns:a16="http://schemas.microsoft.com/office/drawing/2014/main" id="{FF0C5544-F886-422F-9FF4-D4C2218BCE7C}"/>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21" name="Slide Number Placeholder 20">
            <a:extLst>
              <a:ext uri="{FF2B5EF4-FFF2-40B4-BE49-F238E27FC236}">
                <a16:creationId xmlns:a16="http://schemas.microsoft.com/office/drawing/2014/main" id="{D4DEFF82-90C6-4A05-9148-0AE1B7FFCEE2}"/>
              </a:ext>
            </a:extLst>
          </p:cNvPr>
          <p:cNvSpPr>
            <a:spLocks noGrp="1"/>
          </p:cNvSpPr>
          <p:nvPr>
            <p:ph type="sldNum" sz="quarter" idx="12"/>
          </p:nvPr>
        </p:nvSpPr>
        <p:spPr/>
        <p:txBody>
          <a:bodyPr/>
          <a:lstStyle/>
          <a:p>
            <a:fld id="{C9889D55-D75C-4F24-87F5-5B8662090B10}" type="slidenum">
              <a:rPr lang="en-SG" smtClean="0"/>
              <a:t>16</a:t>
            </a:fld>
            <a:endParaRPr lang="en-SG" dirty="0"/>
          </a:p>
        </p:txBody>
      </p:sp>
    </p:spTree>
    <p:extLst>
      <p:ext uri="{BB962C8B-B14F-4D97-AF65-F5344CB8AC3E}">
        <p14:creationId xmlns:p14="http://schemas.microsoft.com/office/powerpoint/2010/main" val="284250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ثانياً: عوامل المنظومة الكلية</a:t>
            </a:r>
          </a:p>
        </p:txBody>
      </p:sp>
      <p:pic>
        <p:nvPicPr>
          <p:cNvPr id="29" name="Picture 28">
            <a:extLst>
              <a:ext uri="{FF2B5EF4-FFF2-40B4-BE49-F238E27FC236}">
                <a16:creationId xmlns:a16="http://schemas.microsoft.com/office/drawing/2014/main" id="{AA8298E1-9A32-4C50-85F6-1B3F6DEF1065}"/>
              </a:ext>
            </a:extLst>
          </p:cNvPr>
          <p:cNvPicPr>
            <a:picLocks noChangeAspect="1"/>
          </p:cNvPicPr>
          <p:nvPr/>
        </p:nvPicPr>
        <p:blipFill>
          <a:blip r:embed="rId2"/>
          <a:stretch>
            <a:fillRect/>
          </a:stretch>
        </p:blipFill>
        <p:spPr>
          <a:xfrm>
            <a:off x="275886" y="91977"/>
            <a:ext cx="1444191" cy="1445817"/>
          </a:xfrm>
          <a:prstGeom prst="rect">
            <a:avLst/>
          </a:prstGeom>
        </p:spPr>
      </p:pic>
      <p:grpSp>
        <p:nvGrpSpPr>
          <p:cNvPr id="23" name="Group 22">
            <a:extLst>
              <a:ext uri="{FF2B5EF4-FFF2-40B4-BE49-F238E27FC236}">
                <a16:creationId xmlns:a16="http://schemas.microsoft.com/office/drawing/2014/main" id="{5B732513-C8CF-4747-BB43-99B34E01D712}"/>
              </a:ext>
            </a:extLst>
          </p:cNvPr>
          <p:cNvGrpSpPr/>
          <p:nvPr/>
        </p:nvGrpSpPr>
        <p:grpSpPr>
          <a:xfrm>
            <a:off x="435022" y="1933091"/>
            <a:ext cx="11486899" cy="4305443"/>
            <a:chOff x="435022" y="1933091"/>
            <a:chExt cx="11486899" cy="4305443"/>
          </a:xfrm>
        </p:grpSpPr>
        <p:grpSp>
          <p:nvGrpSpPr>
            <p:cNvPr id="20" name="Group 19">
              <a:extLst>
                <a:ext uri="{FF2B5EF4-FFF2-40B4-BE49-F238E27FC236}">
                  <a16:creationId xmlns:a16="http://schemas.microsoft.com/office/drawing/2014/main" id="{D2E15D94-FBF0-4EC7-BC9A-B750176104C8}"/>
                </a:ext>
              </a:extLst>
            </p:cNvPr>
            <p:cNvGrpSpPr/>
            <p:nvPr/>
          </p:nvGrpSpPr>
          <p:grpSpPr>
            <a:xfrm>
              <a:off x="6351115" y="1933091"/>
              <a:ext cx="5570806" cy="4305443"/>
              <a:chOff x="6358597" y="1933091"/>
              <a:chExt cx="5570806" cy="4305443"/>
            </a:xfrm>
          </p:grpSpPr>
          <p:sp>
            <p:nvSpPr>
              <p:cNvPr id="7" name="Rectangle 6">
                <a:extLst>
                  <a:ext uri="{FF2B5EF4-FFF2-40B4-BE49-F238E27FC236}">
                    <a16:creationId xmlns:a16="http://schemas.microsoft.com/office/drawing/2014/main" id="{28437A65-BBB7-49AE-8D9E-16B8F91A52E9}"/>
                  </a:ext>
                </a:extLst>
              </p:cNvPr>
              <p:cNvSpPr/>
              <p:nvPr/>
            </p:nvSpPr>
            <p:spPr>
              <a:xfrm>
                <a:off x="6358597" y="2397326"/>
                <a:ext cx="5570806" cy="3841208"/>
              </a:xfrm>
              <a:prstGeom prst="rect">
                <a:avLst/>
              </a:prstGeom>
              <a:noFill/>
              <a:ln>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9" name="Group 18">
                <a:extLst>
                  <a:ext uri="{FF2B5EF4-FFF2-40B4-BE49-F238E27FC236}">
                    <a16:creationId xmlns:a16="http://schemas.microsoft.com/office/drawing/2014/main" id="{6A30B301-020C-4E4B-97CF-FF9AFDD93FF3}"/>
                  </a:ext>
                </a:extLst>
              </p:cNvPr>
              <p:cNvGrpSpPr/>
              <p:nvPr/>
            </p:nvGrpSpPr>
            <p:grpSpPr>
              <a:xfrm>
                <a:off x="8187400" y="1944167"/>
                <a:ext cx="3277769" cy="917392"/>
                <a:chOff x="2208631" y="2410686"/>
                <a:chExt cx="3277769" cy="917392"/>
              </a:xfrm>
            </p:grpSpPr>
            <p:sp>
              <p:nvSpPr>
                <p:cNvPr id="16" name="Rectangle 15">
                  <a:extLst>
                    <a:ext uri="{FF2B5EF4-FFF2-40B4-BE49-F238E27FC236}">
                      <a16:creationId xmlns:a16="http://schemas.microsoft.com/office/drawing/2014/main" id="{32EE7D82-50EE-42BA-B733-D2C60D0F1B56}"/>
                    </a:ext>
                  </a:extLst>
                </p:cNvPr>
                <p:cNvSpPr/>
                <p:nvPr/>
              </p:nvSpPr>
              <p:spPr>
                <a:xfrm>
                  <a:off x="2208633" y="2410686"/>
                  <a:ext cx="3277767" cy="91739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7" name="Group 16">
                  <a:extLst>
                    <a:ext uri="{FF2B5EF4-FFF2-40B4-BE49-F238E27FC236}">
                      <a16:creationId xmlns:a16="http://schemas.microsoft.com/office/drawing/2014/main" id="{7474B75A-BBDB-4504-9F57-9F5FF6D3D8F8}"/>
                    </a:ext>
                  </a:extLst>
                </p:cNvPr>
                <p:cNvGrpSpPr/>
                <p:nvPr/>
              </p:nvGrpSpPr>
              <p:grpSpPr>
                <a:xfrm>
                  <a:off x="2208631" y="2418348"/>
                  <a:ext cx="3250501" cy="810209"/>
                  <a:chOff x="2002441" y="2418348"/>
                  <a:chExt cx="3456692" cy="810209"/>
                </a:xfrm>
              </p:grpSpPr>
              <p:sp>
                <p:nvSpPr>
                  <p:cNvPr id="32" name="TextBox 9">
                    <a:extLst>
                      <a:ext uri="{FF2B5EF4-FFF2-40B4-BE49-F238E27FC236}">
                        <a16:creationId xmlns:a16="http://schemas.microsoft.com/office/drawing/2014/main" id="{CFA32013-6322-4747-A99C-86334E45AE16}"/>
                      </a:ext>
                    </a:extLst>
                  </p:cNvPr>
                  <p:cNvSpPr txBox="1"/>
                  <p:nvPr/>
                </p:nvSpPr>
                <p:spPr>
                  <a:xfrm>
                    <a:off x="2002441" y="2418348"/>
                    <a:ext cx="3456692" cy="430887"/>
                  </a:xfrm>
                  <a:prstGeom prst="rect">
                    <a:avLst/>
                  </a:prstGeom>
                  <a:noFill/>
                </p:spPr>
                <p:txBody>
                  <a:bodyPr wrap="square" rtlCol="0">
                    <a:spAutoFit/>
                  </a:bodyPr>
                  <a:lstStyle/>
                  <a:p>
                    <a:pPr marL="0" indent="0" algn="ctr" rtl="1">
                      <a:lnSpc>
                        <a:spcPct val="150000"/>
                      </a:lnSpc>
                      <a:buNone/>
                    </a:pPr>
                    <a:r>
                      <a:rPr lang="ar-SA" sz="1600" b="1" dirty="0">
                        <a:solidFill>
                          <a:schemeClr val="bg1"/>
                        </a:solidFill>
                      </a:rPr>
                      <a:t>سياسات اقتصادية كلية:</a:t>
                    </a:r>
                    <a:endParaRPr lang="en-US" sz="1600" b="1" dirty="0">
                      <a:solidFill>
                        <a:schemeClr val="bg1"/>
                      </a:solidFill>
                    </a:endParaRPr>
                  </a:p>
                </p:txBody>
              </p:sp>
              <p:sp>
                <p:nvSpPr>
                  <p:cNvPr id="33" name="TextBox 9">
                    <a:extLst>
                      <a:ext uri="{FF2B5EF4-FFF2-40B4-BE49-F238E27FC236}">
                        <a16:creationId xmlns:a16="http://schemas.microsoft.com/office/drawing/2014/main" id="{3A11869D-0BEA-4619-8418-ABF1AEF37B78}"/>
                      </a:ext>
                    </a:extLst>
                  </p:cNvPr>
                  <p:cNvSpPr txBox="1"/>
                  <p:nvPr/>
                </p:nvSpPr>
                <p:spPr>
                  <a:xfrm>
                    <a:off x="2284383" y="2797670"/>
                    <a:ext cx="2892810" cy="430887"/>
                  </a:xfrm>
                  <a:prstGeom prst="rect">
                    <a:avLst/>
                  </a:prstGeom>
                  <a:noFill/>
                </p:spPr>
                <p:txBody>
                  <a:bodyPr wrap="square" rtlCol="0">
                    <a:spAutoFit/>
                  </a:bodyPr>
                  <a:lstStyle/>
                  <a:p>
                    <a:pPr marL="0" indent="0" algn="ctr" rtl="1">
                      <a:lnSpc>
                        <a:spcPct val="150000"/>
                      </a:lnSpc>
                      <a:buNone/>
                    </a:pPr>
                    <a:r>
                      <a:rPr lang="ar-SA" sz="1600" b="1">
                        <a:solidFill>
                          <a:schemeClr val="bg1"/>
                        </a:solidFill>
                      </a:rPr>
                      <a:t>(</a:t>
                    </a:r>
                    <a:r>
                      <a:rPr lang="en-US" sz="1600" b="1">
                        <a:solidFill>
                          <a:schemeClr val="bg1"/>
                        </a:solidFill>
                      </a:rPr>
                      <a:t>Macroeconomic</a:t>
                    </a:r>
                    <a:r>
                      <a:rPr lang="ar-SA" sz="1600" b="1" dirty="0">
                        <a:solidFill>
                          <a:schemeClr val="bg1"/>
                        </a:solidFill>
                      </a:rPr>
                      <a:t>)</a:t>
                    </a:r>
                    <a:endParaRPr lang="en-US" sz="1600" b="1" dirty="0">
                      <a:solidFill>
                        <a:schemeClr val="bg1"/>
                      </a:solidFill>
                    </a:endParaRPr>
                  </a:p>
                </p:txBody>
              </p:sp>
            </p:grpSp>
          </p:grpSp>
          <p:sp>
            <p:nvSpPr>
              <p:cNvPr id="28" name="Diamond 27">
                <a:extLst>
                  <a:ext uri="{FF2B5EF4-FFF2-40B4-BE49-F238E27FC236}">
                    <a16:creationId xmlns:a16="http://schemas.microsoft.com/office/drawing/2014/main" id="{DFF99812-0BEA-4E04-A459-8C7513195FBE}"/>
                  </a:ext>
                </a:extLst>
              </p:cNvPr>
              <p:cNvSpPr/>
              <p:nvPr/>
            </p:nvSpPr>
            <p:spPr>
              <a:xfrm>
                <a:off x="11000935" y="1933091"/>
                <a:ext cx="928468" cy="928468"/>
              </a:xfrm>
              <a:prstGeom prst="diamond">
                <a:avLst/>
              </a:prstGeom>
              <a:solidFill>
                <a:srgbClr val="EFAE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01</a:t>
                </a:r>
              </a:p>
            </p:txBody>
          </p:sp>
          <p:sp>
            <p:nvSpPr>
              <p:cNvPr id="8" name="Rectangle 7">
                <a:extLst>
                  <a:ext uri="{FF2B5EF4-FFF2-40B4-BE49-F238E27FC236}">
                    <a16:creationId xmlns:a16="http://schemas.microsoft.com/office/drawing/2014/main" id="{C9652B9D-DCF7-481F-B111-3B88443ABF5C}"/>
                  </a:ext>
                </a:extLst>
              </p:cNvPr>
              <p:cNvSpPr/>
              <p:nvPr/>
            </p:nvSpPr>
            <p:spPr>
              <a:xfrm>
                <a:off x="6758354" y="3099212"/>
                <a:ext cx="4771292" cy="2575064"/>
              </a:xfrm>
              <a:prstGeom prst="rect">
                <a:avLst/>
              </a:prstGeom>
            </p:spPr>
            <p:txBody>
              <a:bodyPr wrap="square">
                <a:spAutoFit/>
              </a:bodyPr>
              <a:lstStyle/>
              <a:p>
                <a:pPr algn="just" rtl="1">
                  <a:spcAft>
                    <a:spcPts val="1000"/>
                  </a:spcAft>
                  <a:buClr>
                    <a:srgbClr val="EFAE08"/>
                  </a:buClr>
                  <a:buSzPct val="100000"/>
                </a:pPr>
                <a:r>
                  <a:rPr lang="ar-SA" sz="1600" dirty="0"/>
                  <a:t>الهدف منها هو: </a:t>
                </a:r>
              </a:p>
              <a:p>
                <a:pPr marL="285750" indent="-285750" algn="just" rtl="1">
                  <a:spcAft>
                    <a:spcPts val="1000"/>
                  </a:spcAft>
                  <a:buClr>
                    <a:srgbClr val="EFAE08"/>
                  </a:buClr>
                  <a:buSzPct val="100000"/>
                  <a:buFont typeface="Wingdings" panose="05000000000000000000" pitchFamily="2" charset="2"/>
                  <a:buChar char="§"/>
                </a:pPr>
                <a:r>
                  <a:rPr lang="ar-SA" sz="1600" dirty="0"/>
                  <a:t>تنمية الاستقرار الاقتصادي.</a:t>
                </a:r>
              </a:p>
              <a:p>
                <a:pPr marL="285750" indent="-285750" algn="just" rtl="1">
                  <a:spcAft>
                    <a:spcPts val="1000"/>
                  </a:spcAft>
                  <a:buClr>
                    <a:srgbClr val="EFAE08"/>
                  </a:buClr>
                  <a:buSzPct val="100000"/>
                  <a:buFont typeface="Wingdings" panose="05000000000000000000" pitchFamily="2" charset="2"/>
                  <a:buChar char="§"/>
                </a:pPr>
                <a:r>
                  <a:rPr lang="ar-SA" sz="1600" dirty="0"/>
                  <a:t>تخفيض درجة البيروقراطية التي تواجه إنشاء المشاريع الصغيرة مثل تطوير الأنظمة الضريبية الداعمة للمشاريع الصغيرة .</a:t>
                </a:r>
              </a:p>
              <a:p>
                <a:pPr marL="285750" indent="-285750" algn="just" rtl="1">
                  <a:spcAft>
                    <a:spcPts val="1000"/>
                  </a:spcAft>
                  <a:buClr>
                    <a:srgbClr val="EFAE08"/>
                  </a:buClr>
                  <a:buSzPct val="100000"/>
                  <a:buFont typeface="Wingdings" panose="05000000000000000000" pitchFamily="2" charset="2"/>
                  <a:buChar char="§"/>
                </a:pPr>
                <a:r>
                  <a:rPr lang="ar-SA" sz="1600" dirty="0"/>
                  <a:t>سهولة الوصول الى السوق  . </a:t>
                </a:r>
              </a:p>
              <a:p>
                <a:pPr marL="285750" indent="-285750" algn="just" rtl="1">
                  <a:spcAft>
                    <a:spcPts val="1000"/>
                  </a:spcAft>
                  <a:buClr>
                    <a:srgbClr val="EFAE08"/>
                  </a:buClr>
                  <a:buSzPct val="100000"/>
                  <a:buFont typeface="Wingdings" panose="05000000000000000000" pitchFamily="2" charset="2"/>
                  <a:buChar char="§"/>
                </a:pPr>
                <a:r>
                  <a:rPr lang="ar-SA" sz="1600" dirty="0"/>
                  <a:t>مثال على هذه السياسات: نسبة منخفضة من التضخم، أسعار فائدة منخفضة، مستوى أسعار تبادل مستقرة . </a:t>
                </a:r>
              </a:p>
            </p:txBody>
          </p:sp>
          <p:pic>
            <p:nvPicPr>
              <p:cNvPr id="12" name="Graphic 11" descr="Bullseye">
                <a:extLst>
                  <a:ext uri="{FF2B5EF4-FFF2-40B4-BE49-F238E27FC236}">
                    <a16:creationId xmlns:a16="http://schemas.microsoft.com/office/drawing/2014/main" id="{7F31F9EE-DFF8-41E2-AA63-91905BE21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363" y="2642012"/>
                <a:ext cx="914400" cy="914400"/>
              </a:xfrm>
              <a:prstGeom prst="rect">
                <a:avLst/>
              </a:prstGeom>
            </p:spPr>
          </p:pic>
        </p:grpSp>
        <p:grpSp>
          <p:nvGrpSpPr>
            <p:cNvPr id="34" name="Group 33">
              <a:extLst>
                <a:ext uri="{FF2B5EF4-FFF2-40B4-BE49-F238E27FC236}">
                  <a16:creationId xmlns:a16="http://schemas.microsoft.com/office/drawing/2014/main" id="{162FE459-8672-4DC7-9163-FC979B7B2609}"/>
                </a:ext>
              </a:extLst>
            </p:cNvPr>
            <p:cNvGrpSpPr/>
            <p:nvPr/>
          </p:nvGrpSpPr>
          <p:grpSpPr>
            <a:xfrm>
              <a:off x="435022" y="1933091"/>
              <a:ext cx="5570806" cy="4305443"/>
              <a:chOff x="6358597" y="1933091"/>
              <a:chExt cx="5570806" cy="4305443"/>
            </a:xfrm>
          </p:grpSpPr>
          <p:sp>
            <p:nvSpPr>
              <p:cNvPr id="35" name="Rectangle 34">
                <a:extLst>
                  <a:ext uri="{FF2B5EF4-FFF2-40B4-BE49-F238E27FC236}">
                    <a16:creationId xmlns:a16="http://schemas.microsoft.com/office/drawing/2014/main" id="{EDC0F0B7-370C-411B-94BB-279DB7AEF65A}"/>
                  </a:ext>
                </a:extLst>
              </p:cNvPr>
              <p:cNvSpPr/>
              <p:nvPr/>
            </p:nvSpPr>
            <p:spPr>
              <a:xfrm>
                <a:off x="6358597" y="2397326"/>
                <a:ext cx="5570806" cy="3841208"/>
              </a:xfrm>
              <a:prstGeom prst="rect">
                <a:avLst/>
              </a:prstGeom>
              <a:noFill/>
              <a:ln>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42" name="Group 41">
                <a:extLst>
                  <a:ext uri="{FF2B5EF4-FFF2-40B4-BE49-F238E27FC236}">
                    <a16:creationId xmlns:a16="http://schemas.microsoft.com/office/drawing/2014/main" id="{035BC550-ABD0-4DBF-B52C-08CB5D1D6CCB}"/>
                  </a:ext>
                </a:extLst>
              </p:cNvPr>
              <p:cNvGrpSpPr/>
              <p:nvPr/>
            </p:nvGrpSpPr>
            <p:grpSpPr>
              <a:xfrm>
                <a:off x="8187401" y="1944167"/>
                <a:ext cx="3277768" cy="917392"/>
                <a:chOff x="2208632" y="2410686"/>
                <a:chExt cx="3277768" cy="917392"/>
              </a:xfrm>
            </p:grpSpPr>
            <p:sp>
              <p:nvSpPr>
                <p:cNvPr id="46" name="Rectangle 45">
                  <a:extLst>
                    <a:ext uri="{FF2B5EF4-FFF2-40B4-BE49-F238E27FC236}">
                      <a16:creationId xmlns:a16="http://schemas.microsoft.com/office/drawing/2014/main" id="{6753175E-08EE-4D53-AD74-FEAC792C587B}"/>
                    </a:ext>
                  </a:extLst>
                </p:cNvPr>
                <p:cNvSpPr/>
                <p:nvPr/>
              </p:nvSpPr>
              <p:spPr>
                <a:xfrm>
                  <a:off x="2208633" y="2410686"/>
                  <a:ext cx="3277767" cy="917392"/>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47" name="Group 46">
                  <a:extLst>
                    <a:ext uri="{FF2B5EF4-FFF2-40B4-BE49-F238E27FC236}">
                      <a16:creationId xmlns:a16="http://schemas.microsoft.com/office/drawing/2014/main" id="{92AD8415-1B38-458C-A318-110E49F07137}"/>
                    </a:ext>
                  </a:extLst>
                </p:cNvPr>
                <p:cNvGrpSpPr/>
                <p:nvPr/>
              </p:nvGrpSpPr>
              <p:grpSpPr>
                <a:xfrm>
                  <a:off x="2208632" y="2418348"/>
                  <a:ext cx="2985378" cy="810209"/>
                  <a:chOff x="2002442" y="2418348"/>
                  <a:chExt cx="3174751" cy="810209"/>
                </a:xfrm>
              </p:grpSpPr>
              <p:sp>
                <p:nvSpPr>
                  <p:cNvPr id="48" name="TextBox 9">
                    <a:extLst>
                      <a:ext uri="{FF2B5EF4-FFF2-40B4-BE49-F238E27FC236}">
                        <a16:creationId xmlns:a16="http://schemas.microsoft.com/office/drawing/2014/main" id="{C32464CC-1716-4164-A317-D72EA83B5424}"/>
                      </a:ext>
                    </a:extLst>
                  </p:cNvPr>
                  <p:cNvSpPr txBox="1"/>
                  <p:nvPr/>
                </p:nvSpPr>
                <p:spPr>
                  <a:xfrm>
                    <a:off x="2002442" y="2418348"/>
                    <a:ext cx="3174751" cy="430887"/>
                  </a:xfrm>
                  <a:prstGeom prst="rect">
                    <a:avLst/>
                  </a:prstGeom>
                  <a:noFill/>
                </p:spPr>
                <p:txBody>
                  <a:bodyPr wrap="square" rtlCol="0">
                    <a:spAutoFit/>
                  </a:bodyPr>
                  <a:lstStyle/>
                  <a:p>
                    <a:pPr marL="0" indent="0" algn="ctr" rtl="1">
                      <a:lnSpc>
                        <a:spcPct val="150000"/>
                      </a:lnSpc>
                      <a:buNone/>
                    </a:pPr>
                    <a:r>
                      <a:rPr lang="ar-SA" sz="1600" b="1" dirty="0">
                        <a:solidFill>
                          <a:schemeClr val="bg1"/>
                        </a:solidFill>
                      </a:rPr>
                      <a:t>سياسات اقتصادية جزئية:</a:t>
                    </a:r>
                    <a:endParaRPr lang="en-US" sz="1600" b="1" dirty="0">
                      <a:solidFill>
                        <a:schemeClr val="bg1"/>
                      </a:solidFill>
                    </a:endParaRPr>
                  </a:p>
                </p:txBody>
              </p:sp>
              <p:sp>
                <p:nvSpPr>
                  <p:cNvPr id="49" name="TextBox 9">
                    <a:extLst>
                      <a:ext uri="{FF2B5EF4-FFF2-40B4-BE49-F238E27FC236}">
                        <a16:creationId xmlns:a16="http://schemas.microsoft.com/office/drawing/2014/main" id="{A5DF325F-C693-4941-AD21-04358BFF190C}"/>
                      </a:ext>
                    </a:extLst>
                  </p:cNvPr>
                  <p:cNvSpPr txBox="1"/>
                  <p:nvPr/>
                </p:nvSpPr>
                <p:spPr>
                  <a:xfrm>
                    <a:off x="2284383" y="2797670"/>
                    <a:ext cx="2892809" cy="430887"/>
                  </a:xfrm>
                  <a:prstGeom prst="rect">
                    <a:avLst/>
                  </a:prstGeom>
                  <a:noFill/>
                </p:spPr>
                <p:txBody>
                  <a:bodyPr wrap="square" rtlCol="0">
                    <a:spAutoFit/>
                  </a:bodyPr>
                  <a:lstStyle/>
                  <a:p>
                    <a:pPr marL="0" indent="0" algn="ctr" rtl="1">
                      <a:lnSpc>
                        <a:spcPct val="150000"/>
                      </a:lnSpc>
                      <a:buNone/>
                    </a:pPr>
                    <a:r>
                      <a:rPr lang="ar-SA" sz="1600" b="1" dirty="0">
                        <a:solidFill>
                          <a:schemeClr val="bg1"/>
                        </a:solidFill>
                      </a:rPr>
                      <a:t>(</a:t>
                    </a:r>
                    <a:r>
                      <a:rPr lang="en-US" sz="1600" b="1" dirty="0">
                        <a:solidFill>
                          <a:schemeClr val="bg1"/>
                        </a:solidFill>
                      </a:rPr>
                      <a:t>Macroeconomic</a:t>
                    </a:r>
                    <a:r>
                      <a:rPr lang="ar-SA" sz="1600" b="1" dirty="0">
                        <a:solidFill>
                          <a:schemeClr val="bg1"/>
                        </a:solidFill>
                      </a:rPr>
                      <a:t>)</a:t>
                    </a:r>
                    <a:endParaRPr lang="en-US" sz="1600" b="1" dirty="0">
                      <a:solidFill>
                        <a:schemeClr val="bg1"/>
                      </a:solidFill>
                    </a:endParaRPr>
                  </a:p>
                </p:txBody>
              </p:sp>
            </p:grpSp>
          </p:grpSp>
          <p:sp>
            <p:nvSpPr>
              <p:cNvPr id="43" name="Diamond 42">
                <a:extLst>
                  <a:ext uri="{FF2B5EF4-FFF2-40B4-BE49-F238E27FC236}">
                    <a16:creationId xmlns:a16="http://schemas.microsoft.com/office/drawing/2014/main" id="{BFD09CA0-AF33-466F-BF63-CC512539A6BB}"/>
                  </a:ext>
                </a:extLst>
              </p:cNvPr>
              <p:cNvSpPr/>
              <p:nvPr/>
            </p:nvSpPr>
            <p:spPr>
              <a:xfrm>
                <a:off x="11000935" y="1933091"/>
                <a:ext cx="928468" cy="928468"/>
              </a:xfrm>
              <a:prstGeom prst="diamond">
                <a:avLst/>
              </a:prstGeom>
              <a:solidFill>
                <a:srgbClr val="EFAE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02</a:t>
                </a:r>
              </a:p>
            </p:txBody>
          </p:sp>
          <p:sp>
            <p:nvSpPr>
              <p:cNvPr id="44" name="Rectangle 43">
                <a:extLst>
                  <a:ext uri="{FF2B5EF4-FFF2-40B4-BE49-F238E27FC236}">
                    <a16:creationId xmlns:a16="http://schemas.microsoft.com/office/drawing/2014/main" id="{1D976C67-BDDE-43E4-B0EA-3FF71D226189}"/>
                  </a:ext>
                </a:extLst>
              </p:cNvPr>
              <p:cNvSpPr/>
              <p:nvPr/>
            </p:nvSpPr>
            <p:spPr>
              <a:xfrm>
                <a:off x="6758354" y="3099212"/>
                <a:ext cx="4771292" cy="2831544"/>
              </a:xfrm>
              <a:prstGeom prst="rect">
                <a:avLst/>
              </a:prstGeom>
            </p:spPr>
            <p:txBody>
              <a:bodyPr wrap="square">
                <a:spAutoFit/>
              </a:bodyPr>
              <a:lstStyle/>
              <a:p>
                <a:pPr algn="just" rtl="1">
                  <a:spcAft>
                    <a:spcPts val="1000"/>
                  </a:spcAft>
                  <a:buClr>
                    <a:srgbClr val="EFAE08"/>
                  </a:buClr>
                  <a:buSzPct val="100000"/>
                </a:pPr>
                <a:r>
                  <a:rPr lang="ar-SA" sz="1600" dirty="0"/>
                  <a:t>الهدف منها هو: </a:t>
                </a:r>
              </a:p>
              <a:p>
                <a:pPr marL="285750" indent="-285750" algn="just" rtl="1">
                  <a:spcAft>
                    <a:spcPts val="1000"/>
                  </a:spcAft>
                  <a:buClr>
                    <a:srgbClr val="EFAE08"/>
                  </a:buClr>
                  <a:buSzPct val="100000"/>
                  <a:buFont typeface="Wingdings" panose="05000000000000000000" pitchFamily="2" charset="2"/>
                  <a:buChar char="§"/>
                </a:pPr>
                <a:r>
                  <a:rPr lang="ar-SA" sz="1600" dirty="0"/>
                  <a:t>تطوير و دعم المنافسة من خلال خلق بيئة استثمارية صحية </a:t>
                </a:r>
              </a:p>
              <a:p>
                <a:pPr algn="just" rtl="1">
                  <a:spcAft>
                    <a:spcPts val="1000"/>
                  </a:spcAft>
                  <a:buClr>
                    <a:srgbClr val="EFAE08"/>
                  </a:buClr>
                  <a:buSzPct val="100000"/>
                </a:pPr>
                <a:endParaRPr lang="en-US" sz="1600" dirty="0"/>
              </a:p>
              <a:p>
                <a:pPr algn="just" rtl="1">
                  <a:spcAft>
                    <a:spcPts val="1000"/>
                  </a:spcAft>
                  <a:buClr>
                    <a:srgbClr val="EFAE08"/>
                  </a:buClr>
                  <a:buSzPct val="100000"/>
                </a:pPr>
                <a:r>
                  <a:rPr lang="ar-SA" sz="1600" dirty="0"/>
                  <a:t>أمثلة: </a:t>
                </a:r>
              </a:p>
              <a:p>
                <a:pPr marL="285750" indent="-285750" algn="just" rtl="1">
                  <a:spcAft>
                    <a:spcPts val="1000"/>
                  </a:spcAft>
                  <a:buClr>
                    <a:srgbClr val="EFAE08"/>
                  </a:buClr>
                  <a:buSzPct val="100000"/>
                  <a:buFont typeface="Wingdings" panose="05000000000000000000" pitchFamily="2" charset="2"/>
                  <a:buChar char="§"/>
                </a:pPr>
                <a:r>
                  <a:rPr lang="ar-SA" sz="1600" dirty="0"/>
                  <a:t>توفير برامج دعم مادية و معنوية </a:t>
                </a:r>
              </a:p>
              <a:p>
                <a:pPr marL="285750" indent="-285750" algn="just" rtl="1">
                  <a:spcAft>
                    <a:spcPts val="1000"/>
                  </a:spcAft>
                  <a:buClr>
                    <a:srgbClr val="EFAE08"/>
                  </a:buClr>
                  <a:buSzPct val="100000"/>
                  <a:buFont typeface="Wingdings" panose="05000000000000000000" pitchFamily="2" charset="2"/>
                  <a:buChar char="§"/>
                </a:pPr>
                <a:r>
                  <a:rPr lang="ar-SA" sz="1600" dirty="0"/>
                  <a:t>دعم مادي ملموس مثل التسهيلات البنكية للمشروعات الصغيرة، التمويل الحكومي، المباني، المعدات وغيرها .</a:t>
                </a:r>
              </a:p>
              <a:p>
                <a:pPr marL="285750" indent="-285750" algn="just" rtl="1">
                  <a:spcAft>
                    <a:spcPts val="1000"/>
                  </a:spcAft>
                  <a:buClr>
                    <a:srgbClr val="EFAE08"/>
                  </a:buClr>
                  <a:buSzPct val="100000"/>
                  <a:buFont typeface="Wingdings" panose="05000000000000000000" pitchFamily="2" charset="2"/>
                  <a:buChar char="§"/>
                </a:pPr>
                <a:r>
                  <a:rPr lang="ar-SA" sz="1600" dirty="0"/>
                  <a:t>دعم معنوي يشمل التعليم و مهارات التأسيس و غيرها.</a:t>
                </a:r>
              </a:p>
            </p:txBody>
          </p:sp>
          <p:pic>
            <p:nvPicPr>
              <p:cNvPr id="45" name="Graphic 44" descr="Bullseye">
                <a:extLst>
                  <a:ext uri="{FF2B5EF4-FFF2-40B4-BE49-F238E27FC236}">
                    <a16:creationId xmlns:a16="http://schemas.microsoft.com/office/drawing/2014/main" id="{8E4F97A6-4ED0-4CB0-A88C-9D27F4B08A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363" y="2642012"/>
                <a:ext cx="914400" cy="914400"/>
              </a:xfrm>
              <a:prstGeom prst="rect">
                <a:avLst/>
              </a:prstGeom>
            </p:spPr>
          </p:pic>
        </p:grpSp>
      </p:grpSp>
      <p:sp>
        <p:nvSpPr>
          <p:cNvPr id="21" name="Footer Placeholder 20">
            <a:extLst>
              <a:ext uri="{FF2B5EF4-FFF2-40B4-BE49-F238E27FC236}">
                <a16:creationId xmlns:a16="http://schemas.microsoft.com/office/drawing/2014/main" id="{CF1FCABC-9DC0-4A6E-9D52-A98AB281E92A}"/>
              </a:ext>
            </a:extLst>
          </p:cNvPr>
          <p:cNvSpPr>
            <a:spLocks noGrp="1"/>
          </p:cNvSpPr>
          <p:nvPr>
            <p:ph type="ftr" sz="quarter" idx="11"/>
          </p:nvPr>
        </p:nvSpPr>
        <p:spPr/>
        <p:txBody>
          <a:bodyPr/>
          <a:lstStyle/>
          <a:p>
            <a:r>
              <a:rPr lang="ar-SA" dirty="0"/>
              <a:t>الفصل الأول / منظومة ريادة الأعمال</a:t>
            </a:r>
            <a:endParaRPr lang="en-SG" dirty="0"/>
          </a:p>
        </p:txBody>
      </p:sp>
      <p:sp>
        <p:nvSpPr>
          <p:cNvPr id="22" name="Slide Number Placeholder 21">
            <a:extLst>
              <a:ext uri="{FF2B5EF4-FFF2-40B4-BE49-F238E27FC236}">
                <a16:creationId xmlns:a16="http://schemas.microsoft.com/office/drawing/2014/main" id="{968F128A-2132-499D-B1AC-7BAC83BA2C3F}"/>
              </a:ext>
            </a:extLst>
          </p:cNvPr>
          <p:cNvSpPr>
            <a:spLocks noGrp="1"/>
          </p:cNvSpPr>
          <p:nvPr>
            <p:ph type="sldNum" sz="quarter" idx="12"/>
          </p:nvPr>
        </p:nvSpPr>
        <p:spPr/>
        <p:txBody>
          <a:bodyPr/>
          <a:lstStyle/>
          <a:p>
            <a:fld id="{C9889D55-D75C-4F24-87F5-5B8662090B10}" type="slidenum">
              <a:rPr lang="en-SG" smtClean="0"/>
              <a:t>17</a:t>
            </a:fld>
            <a:endParaRPr lang="en-SG" dirty="0"/>
          </a:p>
        </p:txBody>
      </p:sp>
    </p:spTree>
    <p:extLst>
      <p:ext uri="{BB962C8B-B14F-4D97-AF65-F5344CB8AC3E}">
        <p14:creationId xmlns:p14="http://schemas.microsoft.com/office/powerpoint/2010/main" val="4081561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sp>
        <p:nvSpPr>
          <p:cNvPr id="11" name="Rectangle 10">
            <a:extLst>
              <a:ext uri="{FF2B5EF4-FFF2-40B4-BE49-F238E27FC236}">
                <a16:creationId xmlns:a16="http://schemas.microsoft.com/office/drawing/2014/main" id="{442B15D5-652D-4347-BC25-ED175EEBC1CA}"/>
              </a:ext>
            </a:extLst>
          </p:cNvPr>
          <p:cNvSpPr/>
          <p:nvPr/>
        </p:nvSpPr>
        <p:spPr>
          <a:xfrm>
            <a:off x="4198685" y="1283878"/>
            <a:ext cx="3794629"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ثانياً: عوامل المنظومة الكلية</a:t>
            </a:r>
          </a:p>
        </p:txBody>
      </p:sp>
      <p:pic>
        <p:nvPicPr>
          <p:cNvPr id="29" name="Picture 28">
            <a:extLst>
              <a:ext uri="{FF2B5EF4-FFF2-40B4-BE49-F238E27FC236}">
                <a16:creationId xmlns:a16="http://schemas.microsoft.com/office/drawing/2014/main" id="{AA8298E1-9A32-4C50-85F6-1B3F6DEF1065}"/>
              </a:ext>
            </a:extLst>
          </p:cNvPr>
          <p:cNvPicPr>
            <a:picLocks noChangeAspect="1"/>
          </p:cNvPicPr>
          <p:nvPr/>
        </p:nvPicPr>
        <p:blipFill>
          <a:blip r:embed="rId2"/>
          <a:stretch>
            <a:fillRect/>
          </a:stretch>
        </p:blipFill>
        <p:spPr>
          <a:xfrm>
            <a:off x="275886" y="91977"/>
            <a:ext cx="1444191" cy="1445817"/>
          </a:xfrm>
          <a:prstGeom prst="rect">
            <a:avLst/>
          </a:prstGeom>
        </p:spPr>
      </p:pic>
      <p:sp>
        <p:nvSpPr>
          <p:cNvPr id="25" name="Content Placeholder 2">
            <a:extLst>
              <a:ext uri="{FF2B5EF4-FFF2-40B4-BE49-F238E27FC236}">
                <a16:creationId xmlns:a16="http://schemas.microsoft.com/office/drawing/2014/main" id="{D1B72E97-C467-45E5-B364-4167622E30AA}"/>
              </a:ext>
            </a:extLst>
          </p:cNvPr>
          <p:cNvSpPr txBox="1">
            <a:spLocks/>
          </p:cNvSpPr>
          <p:nvPr/>
        </p:nvSpPr>
        <p:spPr>
          <a:xfrm>
            <a:off x="5128072" y="2039806"/>
            <a:ext cx="6552825" cy="400110"/>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rtl="1">
              <a:lnSpc>
                <a:spcPct val="100000"/>
              </a:lnSpc>
              <a:spcBef>
                <a:spcPts val="0"/>
              </a:spcBef>
              <a:buNone/>
            </a:pPr>
            <a:r>
              <a:rPr lang="ar-SA" sz="2000" dirty="0"/>
              <a:t>ولعل أبرز العوامل الاقتصادية الداعمة لنمو ريادة الأعمال:</a:t>
            </a:r>
          </a:p>
        </p:txBody>
      </p:sp>
      <p:grpSp>
        <p:nvGrpSpPr>
          <p:cNvPr id="5" name="Group 4">
            <a:extLst>
              <a:ext uri="{FF2B5EF4-FFF2-40B4-BE49-F238E27FC236}">
                <a16:creationId xmlns:a16="http://schemas.microsoft.com/office/drawing/2014/main" id="{5C19CF75-93C2-4137-B0F1-A9F078D0FFC6}"/>
              </a:ext>
            </a:extLst>
          </p:cNvPr>
          <p:cNvGrpSpPr/>
          <p:nvPr/>
        </p:nvGrpSpPr>
        <p:grpSpPr>
          <a:xfrm>
            <a:off x="6249461" y="2780284"/>
            <a:ext cx="5431436" cy="2509648"/>
            <a:chOff x="6166155" y="3990344"/>
            <a:chExt cx="5431436" cy="2509648"/>
          </a:xfrm>
        </p:grpSpPr>
        <p:sp>
          <p:nvSpPr>
            <p:cNvPr id="3" name="Rectangle 2">
              <a:extLst>
                <a:ext uri="{FF2B5EF4-FFF2-40B4-BE49-F238E27FC236}">
                  <a16:creationId xmlns:a16="http://schemas.microsoft.com/office/drawing/2014/main" id="{09BEE994-8159-4C38-B6A5-53B03C6F5AFA}"/>
                </a:ext>
              </a:extLst>
            </p:cNvPr>
            <p:cNvSpPr/>
            <p:nvPr/>
          </p:nvSpPr>
          <p:spPr>
            <a:xfrm>
              <a:off x="6166155" y="3990344"/>
              <a:ext cx="5431436" cy="25096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rPr>
                <a:t>التوسع في الصناديق الحكومية المانحة للقروض لرواد الأعمال. بحيث تكون تلك القروض بدون فائدة وذات أمد طويل لتسديدها وفق تسهيلات دفع ميسرة وإجراءات نظامية متوازنة. </a:t>
              </a:r>
            </a:p>
          </p:txBody>
        </p:sp>
        <p:sp>
          <p:nvSpPr>
            <p:cNvPr id="4" name="Isosceles Triangle 3">
              <a:extLst>
                <a:ext uri="{FF2B5EF4-FFF2-40B4-BE49-F238E27FC236}">
                  <a16:creationId xmlns:a16="http://schemas.microsoft.com/office/drawing/2014/main" id="{449D8CFE-1966-4BB5-ADD7-8CCDB65E2ACE}"/>
                </a:ext>
              </a:extLst>
            </p:cNvPr>
            <p:cNvSpPr/>
            <p:nvPr/>
          </p:nvSpPr>
          <p:spPr>
            <a:xfrm flipV="1">
              <a:off x="8547166" y="3990344"/>
              <a:ext cx="669414" cy="577081"/>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F76B7E75-6D2F-4CE0-8F7E-0339777DDBE4}"/>
              </a:ext>
            </a:extLst>
          </p:cNvPr>
          <p:cNvGrpSpPr/>
          <p:nvPr/>
        </p:nvGrpSpPr>
        <p:grpSpPr>
          <a:xfrm>
            <a:off x="476168" y="2780284"/>
            <a:ext cx="5431436" cy="2509648"/>
            <a:chOff x="6166155" y="3990344"/>
            <a:chExt cx="5431436" cy="2509648"/>
          </a:xfrm>
        </p:grpSpPr>
        <p:sp>
          <p:nvSpPr>
            <p:cNvPr id="36" name="Rectangle 35">
              <a:extLst>
                <a:ext uri="{FF2B5EF4-FFF2-40B4-BE49-F238E27FC236}">
                  <a16:creationId xmlns:a16="http://schemas.microsoft.com/office/drawing/2014/main" id="{C1181498-3F24-49AA-A1B9-1881842E8D77}"/>
                </a:ext>
              </a:extLst>
            </p:cNvPr>
            <p:cNvSpPr/>
            <p:nvPr/>
          </p:nvSpPr>
          <p:spPr>
            <a:xfrm>
              <a:off x="6166155" y="3990344"/>
              <a:ext cx="5431436" cy="25096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rPr>
                <a:t>وجود صناديق أشبه ما تكون بصناديق القروض الحسنة (</a:t>
              </a:r>
              <a:r>
                <a:rPr lang="en-US" dirty="0">
                  <a:solidFill>
                    <a:srgbClr val="00506B"/>
                  </a:solidFill>
                </a:rPr>
                <a:t>Angel Funding) </a:t>
              </a:r>
              <a:r>
                <a:rPr lang="ar-SA" dirty="0">
                  <a:solidFill>
                    <a:srgbClr val="00506B"/>
                  </a:solidFill>
                </a:rPr>
                <a:t>يعد أمراً مكملاً للدور الاقتصادي، حيث تتحمل هذه الصناديق مسؤولية المخاطرة في طرح المنتجات الجديدة، أو تسويق الاختراعات. وهذا هو ما يسميه بعض المختصين بالمستثمر الملاك. </a:t>
              </a:r>
            </a:p>
          </p:txBody>
        </p:sp>
        <p:sp>
          <p:nvSpPr>
            <p:cNvPr id="37" name="Isosceles Triangle 36">
              <a:extLst>
                <a:ext uri="{FF2B5EF4-FFF2-40B4-BE49-F238E27FC236}">
                  <a16:creationId xmlns:a16="http://schemas.microsoft.com/office/drawing/2014/main" id="{22ABB066-158A-400F-B68D-8DFFA1739E0A}"/>
                </a:ext>
              </a:extLst>
            </p:cNvPr>
            <p:cNvSpPr/>
            <p:nvPr/>
          </p:nvSpPr>
          <p:spPr>
            <a:xfrm flipV="1">
              <a:off x="8547166" y="3990344"/>
              <a:ext cx="669414" cy="577081"/>
            </a:xfrm>
            <a:prstGeom prst="triangl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a:extLst>
              <a:ext uri="{FF2B5EF4-FFF2-40B4-BE49-F238E27FC236}">
                <a16:creationId xmlns:a16="http://schemas.microsoft.com/office/drawing/2014/main" id="{0CB83D8A-51B9-45F9-A60E-4CBDF213798E}"/>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9" name="Slide Number Placeholder 8">
            <a:extLst>
              <a:ext uri="{FF2B5EF4-FFF2-40B4-BE49-F238E27FC236}">
                <a16:creationId xmlns:a16="http://schemas.microsoft.com/office/drawing/2014/main" id="{D050018B-7084-4D3A-8ECE-BD9B391BF705}"/>
              </a:ext>
            </a:extLst>
          </p:cNvPr>
          <p:cNvSpPr>
            <a:spLocks noGrp="1"/>
          </p:cNvSpPr>
          <p:nvPr>
            <p:ph type="sldNum" sz="quarter" idx="12"/>
          </p:nvPr>
        </p:nvSpPr>
        <p:spPr/>
        <p:txBody>
          <a:bodyPr/>
          <a:lstStyle/>
          <a:p>
            <a:fld id="{C9889D55-D75C-4F24-87F5-5B8662090B10}" type="slidenum">
              <a:rPr lang="en-SG" smtClean="0"/>
              <a:t>18</a:t>
            </a:fld>
            <a:endParaRPr lang="en-SG" dirty="0"/>
          </a:p>
        </p:txBody>
      </p:sp>
    </p:spTree>
    <p:extLst>
      <p:ext uri="{BB962C8B-B14F-4D97-AF65-F5344CB8AC3E}">
        <p14:creationId xmlns:p14="http://schemas.microsoft.com/office/powerpoint/2010/main" val="104140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8A2B54B-0BC2-4D24-BB0E-E661A983ACBB}"/>
              </a:ext>
            </a:extLst>
          </p:cNvPr>
          <p:cNvSpPr/>
          <p:nvPr/>
        </p:nvSpPr>
        <p:spPr>
          <a:xfrm>
            <a:off x="0" y="2590351"/>
            <a:ext cx="4478389" cy="3053833"/>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DFAEAB-2F63-46F1-9DE1-9D39308EE7F6}"/>
              </a:ext>
            </a:extLst>
          </p:cNvPr>
          <p:cNvSpPr/>
          <p:nvPr/>
        </p:nvSpPr>
        <p:spPr>
          <a:xfrm>
            <a:off x="146667" y="2783811"/>
            <a:ext cx="4833297" cy="3152579"/>
          </a:xfrm>
          <a:prstGeom prst="rect">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8060788" y="2166420"/>
            <a:ext cx="4131212" cy="488531"/>
            <a:chOff x="8060788" y="1322363"/>
            <a:chExt cx="4131212" cy="488531"/>
          </a:xfrm>
        </p:grpSpPr>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t>5. البنى التحتية:</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GE SS Text UltraLight"/>
                </a:endParaRPr>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66" name="Content Placeholder 2">
            <a:extLst>
              <a:ext uri="{FF2B5EF4-FFF2-40B4-BE49-F238E27FC236}">
                <a16:creationId xmlns:a16="http://schemas.microsoft.com/office/drawing/2014/main" id="{39AC6A84-2EF9-4EBB-AE3D-5BBA21579A7B}"/>
              </a:ext>
            </a:extLst>
          </p:cNvPr>
          <p:cNvSpPr txBox="1">
            <a:spLocks/>
          </p:cNvSpPr>
          <p:nvPr/>
        </p:nvSpPr>
        <p:spPr>
          <a:xfrm>
            <a:off x="6089732" y="3090126"/>
            <a:ext cx="5516074" cy="30479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solidFill>
                  <a:prstClr val="black"/>
                </a:solidFill>
              </a:rPr>
              <a:t>مشاريع البنية التحتية ضرورية لنجاح ثقافة ريادة الأعمال وخاصة في السوق المحلي مثل المواصلات، والكهرباء، والطرق، والبريد، والنقل، والخدمات المساندة. </a:t>
            </a:r>
          </a:p>
          <a:p>
            <a:pPr lvl="0"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solidFill>
                  <a:prstClr val="black"/>
                </a:solidFill>
              </a:rPr>
              <a:t>توفر المعلومات الحديثة والدقيقة أمر ضروري لدعم بيئة ريادة الأعمال والمساعدة في عملية اتخاذ القرار الاستثماري. </a:t>
            </a:r>
            <a:endParaRPr lang="en-US" sz="1600" dirty="0">
              <a:solidFill>
                <a:prstClr val="black"/>
              </a:solidFill>
            </a:endParaRPr>
          </a:p>
          <a:p>
            <a:pPr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latin typeface="Dubai" panose="020B0503030403030204" pitchFamily="34" charset="-78"/>
                <a:cs typeface="Dubai" panose="020B0503030403030204" pitchFamily="34" charset="-78"/>
              </a:rPr>
              <a:t>كما أن ظهور الأنترنت وتطبيقاتها أحدثت ثورة في مفهوم مشاريع رواد الأعمال فقد ساهمت أساليب الشراء الإلكترونية الفعالة في فتح أسواقاً كبرى أمام رواد الأعمال.</a:t>
            </a:r>
          </a:p>
          <a:p>
            <a:pPr lvl="0" algn="just" rtl="1">
              <a:lnSpc>
                <a:spcPct val="100000"/>
              </a:lnSpc>
              <a:spcBef>
                <a:spcPts val="0"/>
              </a:spcBef>
              <a:spcAft>
                <a:spcPts val="1200"/>
              </a:spcAft>
              <a:buClr>
                <a:srgbClr val="EFAE08"/>
              </a:buClr>
              <a:buSzPct val="100000"/>
              <a:buFont typeface="Wingdings" panose="05000000000000000000" pitchFamily="2" charset="2"/>
              <a:buChar char="§"/>
            </a:pPr>
            <a:endParaRPr lang="ar-SA" sz="1600" dirty="0">
              <a:solidFill>
                <a:prstClr val="black"/>
              </a:solidFill>
            </a:endParaRPr>
          </a:p>
        </p:txBody>
      </p:sp>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ثانياً: عوامل المنظومة الكلية</a:t>
            </a:r>
          </a:p>
        </p:txBody>
      </p:sp>
      <p:pic>
        <p:nvPicPr>
          <p:cNvPr id="11266" name="Picture 2" descr="DAFZA Launches Goodforce Labs, A Startup Incubator Focusing On ...">
            <a:extLst>
              <a:ext uri="{FF2B5EF4-FFF2-40B4-BE49-F238E27FC236}">
                <a16:creationId xmlns:a16="http://schemas.microsoft.com/office/drawing/2014/main" id="{599100AF-4296-45CF-A80F-0949648965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69" r="14519"/>
          <a:stretch/>
        </p:blipFill>
        <p:spPr bwMode="auto">
          <a:xfrm>
            <a:off x="146667" y="3010320"/>
            <a:ext cx="4754840" cy="31525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BA6D854-9604-49C3-BB41-348C1786F6C9}"/>
              </a:ext>
            </a:extLst>
          </p:cNvPr>
          <p:cNvPicPr>
            <a:picLocks noChangeAspect="1"/>
          </p:cNvPicPr>
          <p:nvPr/>
        </p:nvPicPr>
        <p:blipFill>
          <a:blip r:embed="rId5"/>
          <a:stretch>
            <a:fillRect/>
          </a:stretch>
        </p:blipFill>
        <p:spPr>
          <a:xfrm>
            <a:off x="275886" y="91977"/>
            <a:ext cx="1444191" cy="1445817"/>
          </a:xfrm>
          <a:prstGeom prst="rect">
            <a:avLst/>
          </a:prstGeom>
        </p:spPr>
      </p:pic>
      <p:sp>
        <p:nvSpPr>
          <p:cNvPr id="7" name="Footer Placeholder 6">
            <a:extLst>
              <a:ext uri="{FF2B5EF4-FFF2-40B4-BE49-F238E27FC236}">
                <a16:creationId xmlns:a16="http://schemas.microsoft.com/office/drawing/2014/main" id="{01CCC3A7-6B50-435D-B987-5BFE658DED95}"/>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9" name="Slide Number Placeholder 8">
            <a:extLst>
              <a:ext uri="{FF2B5EF4-FFF2-40B4-BE49-F238E27FC236}">
                <a16:creationId xmlns:a16="http://schemas.microsoft.com/office/drawing/2014/main" id="{4202E3EE-A28C-4104-84EA-0C6CA3D1AC72}"/>
              </a:ext>
            </a:extLst>
          </p:cNvPr>
          <p:cNvSpPr>
            <a:spLocks noGrp="1"/>
          </p:cNvSpPr>
          <p:nvPr>
            <p:ph type="sldNum" sz="quarter" idx="12"/>
          </p:nvPr>
        </p:nvSpPr>
        <p:spPr/>
        <p:txBody>
          <a:bodyPr/>
          <a:lstStyle/>
          <a:p>
            <a:fld id="{C9889D55-D75C-4F24-87F5-5B8662090B10}" type="slidenum">
              <a:rPr lang="en-SG" smtClean="0"/>
              <a:t>19</a:t>
            </a:fld>
            <a:endParaRPr lang="en-SG" dirty="0"/>
          </a:p>
        </p:txBody>
      </p:sp>
    </p:spTree>
    <p:extLst>
      <p:ext uri="{BB962C8B-B14F-4D97-AF65-F5344CB8AC3E}">
        <p14:creationId xmlns:p14="http://schemas.microsoft.com/office/powerpoint/2010/main" val="306154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lvl="0" algn="ctr" defTabSz="914400">
              <a:defRPr/>
            </a:pPr>
            <a:r>
              <a:rPr lang="ar-SA" sz="3200" b="1" dirty="0">
                <a:solidFill>
                  <a:prstClr val="white"/>
                </a:solidFill>
                <a:latin typeface="Dubai" panose="020B0503030403030204" pitchFamily="34" charset="-78"/>
                <a:cs typeface="Dubai" panose="020B0503030403030204" pitchFamily="34" charset="-78"/>
              </a:rPr>
              <a:t>الأجندة</a:t>
            </a:r>
            <a:endParaRPr lang="en-US" sz="3200" b="1" dirty="0">
              <a:solidFill>
                <a:prstClr val="white"/>
              </a:solidFill>
              <a:latin typeface="Dubai" panose="020B0503030403030204" pitchFamily="34" charset="-78"/>
              <a:cs typeface="Dubai" panose="020B0503030403030204" pitchFamily="34" charset="-78"/>
            </a:endParaRPr>
          </a:p>
        </p:txBody>
      </p:sp>
      <p:grpSp>
        <p:nvGrpSpPr>
          <p:cNvPr id="2" name="Group 1">
            <a:extLst>
              <a:ext uri="{FF2B5EF4-FFF2-40B4-BE49-F238E27FC236}">
                <a16:creationId xmlns:a16="http://schemas.microsoft.com/office/drawing/2014/main" id="{47C0A7F3-6CF0-412E-8CB9-A8DD80E349C1}"/>
              </a:ext>
            </a:extLst>
          </p:cNvPr>
          <p:cNvGrpSpPr/>
          <p:nvPr/>
        </p:nvGrpSpPr>
        <p:grpSpPr>
          <a:xfrm>
            <a:off x="1056445" y="1829545"/>
            <a:ext cx="6108211" cy="3730323"/>
            <a:chOff x="395905" y="1277775"/>
            <a:chExt cx="6108211" cy="2177777"/>
          </a:xfrm>
        </p:grpSpPr>
        <p:grpSp>
          <p:nvGrpSpPr>
            <p:cNvPr id="6" name="Group 5">
              <a:extLst>
                <a:ext uri="{FF2B5EF4-FFF2-40B4-BE49-F238E27FC236}">
                  <a16:creationId xmlns:a16="http://schemas.microsoft.com/office/drawing/2014/main" id="{D21E7195-D38C-43FE-BEF2-158A789D4D5C}"/>
                </a:ext>
              </a:extLst>
            </p:cNvPr>
            <p:cNvGrpSpPr/>
            <p:nvPr/>
          </p:nvGrpSpPr>
          <p:grpSpPr>
            <a:xfrm flipH="1">
              <a:off x="395905" y="1277775"/>
              <a:ext cx="6108211" cy="619467"/>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algn="ctr"/>
                <a:r>
                  <a:rPr lang="ar-SA" sz="2000" b="1" dirty="0">
                    <a:solidFill>
                      <a:srgbClr val="11526A"/>
                    </a:solidFill>
                    <a:latin typeface="Dubai" panose="020B0503030403030204" pitchFamily="34" charset="-78"/>
                    <a:cs typeface="Dubai" panose="020B0503030403030204" pitchFamily="34" charset="-78"/>
                  </a:rPr>
                  <a:t>مكونات منظومة ريادة الأعمال </a:t>
                </a: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AE08"/>
                    </a:solidFill>
                    <a:latin typeface="Dubai" panose="020B0503030403030204" pitchFamily="34" charset="-78"/>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395905" y="2055771"/>
              <a:ext cx="6108211" cy="619467"/>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algn="ctr"/>
                <a:r>
                  <a:rPr lang="ar-SA" sz="2000" b="1" dirty="0">
                    <a:solidFill>
                      <a:srgbClr val="11526A"/>
                    </a:solidFill>
                    <a:latin typeface="Dubai" panose="020B0503030403030204" pitchFamily="34" charset="-78"/>
                    <a:cs typeface="Dubai" panose="020B0503030403030204" pitchFamily="34" charset="-78"/>
                  </a:rPr>
                  <a:t>المنظومة الجزئية</a:t>
                </a: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AE08"/>
                    </a:solidFill>
                    <a:latin typeface="Dubai" panose="020B0503030403030204" pitchFamily="34" charset="-78"/>
                    <a:cs typeface="Dubai" panose="020B0503030403030204" pitchFamily="34" charset="-78"/>
                  </a:rPr>
                  <a:t>02</a:t>
                </a:r>
              </a:p>
            </p:txBody>
          </p:sp>
        </p:grpSp>
        <p:grpSp>
          <p:nvGrpSpPr>
            <p:cNvPr id="33" name="Group 32">
              <a:extLst>
                <a:ext uri="{FF2B5EF4-FFF2-40B4-BE49-F238E27FC236}">
                  <a16:creationId xmlns:a16="http://schemas.microsoft.com/office/drawing/2014/main" id="{3C3EDCA4-BB0D-4B83-8CE8-267E6B710B64}"/>
                </a:ext>
              </a:extLst>
            </p:cNvPr>
            <p:cNvGrpSpPr/>
            <p:nvPr/>
          </p:nvGrpSpPr>
          <p:grpSpPr>
            <a:xfrm flipH="1">
              <a:off x="395905" y="2836085"/>
              <a:ext cx="6108211" cy="619467"/>
              <a:chOff x="4552520" y="638865"/>
              <a:chExt cx="7181151" cy="2257210"/>
            </a:xfrm>
          </p:grpSpPr>
          <p:sp>
            <p:nvSpPr>
              <p:cNvPr id="34" name="Rectangle 33">
                <a:extLst>
                  <a:ext uri="{FF2B5EF4-FFF2-40B4-BE49-F238E27FC236}">
                    <a16:creationId xmlns:a16="http://schemas.microsoft.com/office/drawing/2014/main" id="{61AD0125-C702-40EA-9F16-67DD1CB0ABA0}"/>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algn="ctr"/>
                <a:r>
                  <a:rPr lang="ar-SA" sz="2000" b="1" dirty="0">
                    <a:solidFill>
                      <a:srgbClr val="11526A"/>
                    </a:solidFill>
                    <a:latin typeface="Dubai" panose="020B0503030403030204" pitchFamily="34" charset="-78"/>
                    <a:cs typeface="Dubai" panose="020B0503030403030204" pitchFamily="34" charset="-78"/>
                  </a:rPr>
                  <a:t>المنظومة الكلية </a:t>
                </a:r>
              </a:p>
            </p:txBody>
          </p:sp>
          <p:sp>
            <p:nvSpPr>
              <p:cNvPr id="35" name="Rectangle 34">
                <a:extLst>
                  <a:ext uri="{FF2B5EF4-FFF2-40B4-BE49-F238E27FC236}">
                    <a16:creationId xmlns:a16="http://schemas.microsoft.com/office/drawing/2014/main" id="{1F45401F-CF3E-4491-BD4A-497ABBDD0D43}"/>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AE08"/>
                    </a:solidFill>
                    <a:latin typeface="Dubai" panose="020B0503030403030204" pitchFamily="34" charset="-78"/>
                    <a:cs typeface="Dubai" panose="020B0503030403030204" pitchFamily="34" charset="-78"/>
                  </a:rPr>
                  <a:t>03</a:t>
                </a:r>
              </a:p>
            </p:txBody>
          </p:sp>
        </p:grpSp>
      </p:gr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1200329"/>
          </a:xfrm>
          <a:prstGeom prst="rect">
            <a:avLst/>
          </a:prstGeom>
        </p:spPr>
        <p:txBody>
          <a:bodyPr wrap="square">
            <a:spAutoFit/>
          </a:bodyPr>
          <a:lstStyle/>
          <a:p>
            <a:pPr algn="ctr" rtl="1"/>
            <a:r>
              <a:rPr lang="ar-SA" sz="2400" b="1" dirty="0">
                <a:solidFill>
                  <a:schemeClr val="bg1"/>
                </a:solidFill>
                <a:latin typeface="Dubai" panose="020B0503030403030204" pitchFamily="34" charset="-78"/>
                <a:ea typeface="GE SS Two Bold" panose="020A0503020102020204" pitchFamily="18" charset="-78"/>
                <a:cs typeface="Dubai" panose="020B0503030403030204" pitchFamily="34" charset="-78"/>
              </a:rPr>
              <a:t>منظومة ريادة الأعمال</a:t>
            </a:r>
            <a:br>
              <a:rPr lang="ar-SA" sz="2400" b="1" dirty="0">
                <a:solidFill>
                  <a:schemeClr val="bg1"/>
                </a:solidFill>
                <a:latin typeface="Dubai" panose="020B0503030403030204" pitchFamily="34" charset="-78"/>
                <a:ea typeface="GE SS Two Bold" panose="020A0503020102020204" pitchFamily="18" charset="-78"/>
                <a:cs typeface="Dubai" panose="020B0503030403030204" pitchFamily="34" charset="-78"/>
              </a:rPr>
            </a:br>
            <a:r>
              <a:rPr lang="en-US" sz="2400" b="1" dirty="0">
                <a:solidFill>
                  <a:schemeClr val="bg1"/>
                </a:solidFill>
                <a:latin typeface="Dubai" panose="020B0503030403030204" pitchFamily="34" charset="-78"/>
                <a:ea typeface="GE SS Two Bold" panose="020A0503020102020204" pitchFamily="18" charset="-78"/>
                <a:cs typeface="Dubai" panose="020B0503030403030204" pitchFamily="34" charset="-78"/>
              </a:rPr>
              <a:t>Entrepreneurship Ecosystem </a:t>
            </a: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fld id="{C9889D55-D75C-4F24-87F5-5B8662090B10}" type="slidenum">
              <a:rPr lang="en-SG" smtClean="0">
                <a:latin typeface="Dubai" panose="020B0503030403030204" pitchFamily="34" charset="-78"/>
                <a:cs typeface="Dubai" panose="020B0503030403030204" pitchFamily="34" charset="-78"/>
              </a:rPr>
              <a:t>2</a:t>
            </a:fld>
            <a:endParaRPr lang="en-SG" dirty="0">
              <a:latin typeface="Dubai" panose="020B0503030403030204" pitchFamily="34" charset="-78"/>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algn="ctr" rtl="1"/>
            <a:r>
              <a:rPr lang="ar-SA" sz="2400"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الأول</a:t>
            </a:r>
            <a:endParaRPr lang="en-US" sz="2400" b="1" dirty="0">
              <a:solidFill>
                <a:schemeClr val="bg1"/>
              </a:solidFill>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r>
              <a:rPr lang="ar-SA">
                <a:latin typeface="Dubai" panose="020B0503030403030204" pitchFamily="34" charset="-78"/>
                <a:cs typeface="Dubai" panose="020B0503030403030204" pitchFamily="34" charset="-78"/>
              </a:rPr>
              <a:t>الفصل الأول / منظومة ريادة الأعمال</a:t>
            </a:r>
            <a:endParaRPr lang="en-SG"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3941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Related image">
            <a:extLst>
              <a:ext uri="{FF2B5EF4-FFF2-40B4-BE49-F238E27FC236}">
                <a16:creationId xmlns:a16="http://schemas.microsoft.com/office/drawing/2014/main" id="{6A7BEDB7-4D23-40B1-8A30-804BBAC6DF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88" r="5552" b="6036"/>
          <a:stretch/>
        </p:blipFill>
        <p:spPr bwMode="auto">
          <a:xfrm>
            <a:off x="-21511" y="1"/>
            <a:ext cx="12213511" cy="6858000"/>
          </a:xfrm>
          <a:prstGeom prst="rect">
            <a:avLst/>
          </a:prstGeom>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8BDEBFB-FBA9-421F-A2EF-2C382055F7AB}"/>
              </a:ext>
            </a:extLst>
          </p:cNvPr>
          <p:cNvGrpSpPr/>
          <p:nvPr/>
        </p:nvGrpSpPr>
        <p:grpSpPr>
          <a:xfrm flipH="1">
            <a:off x="-530157" y="-203200"/>
            <a:ext cx="5937734" cy="6282730"/>
            <a:chOff x="6756014" y="0"/>
            <a:chExt cx="5937734" cy="6282730"/>
          </a:xfrm>
        </p:grpSpPr>
        <p:sp>
          <p:nvSpPr>
            <p:cNvPr id="4" name="Diamond 3">
              <a:extLst>
                <a:ext uri="{FF2B5EF4-FFF2-40B4-BE49-F238E27FC236}">
                  <a16:creationId xmlns:a16="http://schemas.microsoft.com/office/drawing/2014/main" id="{4E0E0ADB-DB2C-4F3C-82F7-85CD1F94AF3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iamond 4">
              <a:extLst>
                <a:ext uri="{FF2B5EF4-FFF2-40B4-BE49-F238E27FC236}">
                  <a16:creationId xmlns:a16="http://schemas.microsoft.com/office/drawing/2014/main" id="{69DCD6C3-C7AA-4B04-815B-63373F517710}"/>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amond 5">
              <a:extLst>
                <a:ext uri="{FF2B5EF4-FFF2-40B4-BE49-F238E27FC236}">
                  <a16:creationId xmlns:a16="http://schemas.microsoft.com/office/drawing/2014/main" id="{DCF29C04-F847-4EE8-A860-7AF050046E62}"/>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iamond 6">
              <a:extLst>
                <a:ext uri="{FF2B5EF4-FFF2-40B4-BE49-F238E27FC236}">
                  <a16:creationId xmlns:a16="http://schemas.microsoft.com/office/drawing/2014/main" id="{4F049B87-ECB3-4859-A954-38838D952585}"/>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iamond 7">
              <a:extLst>
                <a:ext uri="{FF2B5EF4-FFF2-40B4-BE49-F238E27FC236}">
                  <a16:creationId xmlns:a16="http://schemas.microsoft.com/office/drawing/2014/main" id="{226DA2EC-8FCD-42D8-BE6D-34FFC49CF2E3}"/>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amond 8">
              <a:extLst>
                <a:ext uri="{FF2B5EF4-FFF2-40B4-BE49-F238E27FC236}">
                  <a16:creationId xmlns:a16="http://schemas.microsoft.com/office/drawing/2014/main" id="{B8BB741E-9F1A-46E2-AD6A-3B09D0C59F6B}"/>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amond 9">
              <a:extLst>
                <a:ext uri="{FF2B5EF4-FFF2-40B4-BE49-F238E27FC236}">
                  <a16:creationId xmlns:a16="http://schemas.microsoft.com/office/drawing/2014/main" id="{01489056-2E85-493A-849A-CBC9F4910724}"/>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57DD2CB-3141-4F93-B291-DB0BB78E1C7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18" name="Right Triangle 17">
                <a:extLst>
                  <a:ext uri="{FF2B5EF4-FFF2-40B4-BE49-F238E27FC236}">
                    <a16:creationId xmlns:a16="http://schemas.microsoft.com/office/drawing/2014/main" id="{00BC668E-5545-46ED-A5C3-C833BE5D2473}"/>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arallelogram 18">
                <a:extLst>
                  <a:ext uri="{FF2B5EF4-FFF2-40B4-BE49-F238E27FC236}">
                    <a16:creationId xmlns:a16="http://schemas.microsoft.com/office/drawing/2014/main" id="{B14970E0-6678-4A7A-9743-80671815C432}"/>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Diamond 11">
              <a:extLst>
                <a:ext uri="{FF2B5EF4-FFF2-40B4-BE49-F238E27FC236}">
                  <a16:creationId xmlns:a16="http://schemas.microsoft.com/office/drawing/2014/main" id="{801E13F8-BD84-43A6-BCF5-7E10A63990E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iamond 12">
              <a:extLst>
                <a:ext uri="{FF2B5EF4-FFF2-40B4-BE49-F238E27FC236}">
                  <a16:creationId xmlns:a16="http://schemas.microsoft.com/office/drawing/2014/main" id="{5F5ECACD-8E76-41D1-AAC6-2B64042C2789}"/>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Diamond 13">
              <a:extLst>
                <a:ext uri="{FF2B5EF4-FFF2-40B4-BE49-F238E27FC236}">
                  <a16:creationId xmlns:a16="http://schemas.microsoft.com/office/drawing/2014/main" id="{0EF08387-6E1C-40F9-9AF4-BDC6FAEC05DF}"/>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Diamond 14">
              <a:extLst>
                <a:ext uri="{FF2B5EF4-FFF2-40B4-BE49-F238E27FC236}">
                  <a16:creationId xmlns:a16="http://schemas.microsoft.com/office/drawing/2014/main" id="{F7524AFA-455B-4C2D-98F9-349030E3527E}"/>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Diamond 15">
              <a:extLst>
                <a:ext uri="{FF2B5EF4-FFF2-40B4-BE49-F238E27FC236}">
                  <a16:creationId xmlns:a16="http://schemas.microsoft.com/office/drawing/2014/main" id="{AA77E5E1-8B24-4FB7-A992-78F8FF24DC69}"/>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iamond 16">
              <a:extLst>
                <a:ext uri="{FF2B5EF4-FFF2-40B4-BE49-F238E27FC236}">
                  <a16:creationId xmlns:a16="http://schemas.microsoft.com/office/drawing/2014/main" id="{7BCA634D-3264-4084-BE11-7B955FFA6DC9}"/>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A8872F62-7AD3-4C60-B8EF-D2EE5186F93B}"/>
              </a:ext>
            </a:extLst>
          </p:cNvPr>
          <p:cNvSpPr/>
          <p:nvPr/>
        </p:nvSpPr>
        <p:spPr>
          <a:xfrm>
            <a:off x="4720661" y="4502941"/>
            <a:ext cx="7464138" cy="2106519"/>
          </a:xfrm>
          <a:prstGeom prst="rect">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015541AF-F1AE-4788-9772-C327F009FDA8}"/>
              </a:ext>
            </a:extLst>
          </p:cNvPr>
          <p:cNvSpPr txBox="1"/>
          <p:nvPr/>
        </p:nvSpPr>
        <p:spPr>
          <a:xfrm>
            <a:off x="4547467" y="4747412"/>
            <a:ext cx="7590154" cy="1862048"/>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1500" b="0"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Dubai" panose="020B0503030403030204" pitchFamily="34" charset="-78"/>
                <a:ea typeface="GE SS Two Bold" panose="020A0503020102020204" pitchFamily="18" charset="-78"/>
                <a:cs typeface="Dubai" panose="020B0503030403030204" pitchFamily="34" charset="-78"/>
              </a:rPr>
              <a:t>شكرا لكم</a:t>
            </a:r>
            <a:endParaRPr kumimoji="0" lang="en-US" sz="11500" b="0"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Dubai" panose="020B0503030403030204" pitchFamily="34" charset="-78"/>
              <a:ea typeface="GE SS Two Bold" panose="020A0503020102020204" pitchFamily="18" charset="-78"/>
              <a:cs typeface="Dubai" panose="020B0503030403030204" pitchFamily="34" charset="-78"/>
            </a:endParaRPr>
          </a:p>
        </p:txBody>
      </p:sp>
    </p:spTree>
    <p:extLst>
      <p:ext uri="{BB962C8B-B14F-4D97-AF65-F5344CB8AC3E}">
        <p14:creationId xmlns:p14="http://schemas.microsoft.com/office/powerpoint/2010/main" val="226659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coming-an-entrepreneur - Study Breaks">
            <a:extLst>
              <a:ext uri="{FF2B5EF4-FFF2-40B4-BE49-F238E27FC236}">
                <a16:creationId xmlns:a16="http://schemas.microsoft.com/office/drawing/2014/main" id="{B889AC09-F69D-461F-AEA9-49613EBC78A8}"/>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b="10235"/>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3F6D24E-FD57-4D45-B3EB-5857E2DA8279}"/>
              </a:ext>
            </a:extLst>
          </p:cNvPr>
          <p:cNvSpPr/>
          <p:nvPr/>
        </p:nvSpPr>
        <p:spPr>
          <a:xfrm>
            <a:off x="0" y="-8983"/>
            <a:ext cx="12192000" cy="6858000"/>
          </a:xfrm>
          <a:prstGeom prst="rect">
            <a:avLst/>
          </a:prstGeom>
          <a:gradFill flip="none" rotWithShape="1">
            <a:gsLst>
              <a:gs pos="23000">
                <a:srgbClr val="00506B">
                  <a:alpha val="79000"/>
                </a:srgbClr>
              </a:gs>
              <a:gs pos="100000">
                <a:srgbClr val="F1B426">
                  <a:alpha val="84000"/>
                </a:srgbClr>
              </a:gs>
              <a:gs pos="56000">
                <a:schemeClr val="tx1">
                  <a:lumMod val="50000"/>
                  <a:lumOff val="50000"/>
                  <a:alpha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nvGrpSpPr>
          <p:cNvPr id="2" name="Group 1">
            <a:extLst>
              <a:ext uri="{FF2B5EF4-FFF2-40B4-BE49-F238E27FC236}">
                <a16:creationId xmlns:a16="http://schemas.microsoft.com/office/drawing/2014/main" id="{C62A045D-7E7B-4A53-9C8F-C3D31594D888}"/>
              </a:ext>
            </a:extLst>
          </p:cNvPr>
          <p:cNvGrpSpPr/>
          <p:nvPr/>
        </p:nvGrpSpPr>
        <p:grpSpPr>
          <a:xfrm>
            <a:off x="1928451" y="1507312"/>
            <a:ext cx="8042864" cy="3374574"/>
            <a:chOff x="1928451" y="1493244"/>
            <a:chExt cx="8042864" cy="3374574"/>
          </a:xfrm>
        </p:grpSpPr>
        <p:sp>
          <p:nvSpPr>
            <p:cNvPr id="4" name="Rectangle 3">
              <a:extLst>
                <a:ext uri="{FF2B5EF4-FFF2-40B4-BE49-F238E27FC236}">
                  <a16:creationId xmlns:a16="http://schemas.microsoft.com/office/drawing/2014/main" id="{685D9EE8-E6ED-4E73-A863-5CF57F27798E}"/>
                </a:ext>
              </a:extLst>
            </p:cNvPr>
            <p:cNvSpPr/>
            <p:nvPr/>
          </p:nvSpPr>
          <p:spPr>
            <a:xfrm>
              <a:off x="2220685" y="1493245"/>
              <a:ext cx="7750630" cy="3374573"/>
            </a:xfrm>
            <a:prstGeom prst="rect">
              <a:avLst/>
            </a:prstGeom>
            <a:solidFill>
              <a:schemeClr val="bg1">
                <a:alpha val="70000"/>
              </a:schemeClr>
            </a:solidFill>
            <a:ln>
              <a:solidFill>
                <a:srgbClr val="EFAE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sp>
          <p:nvSpPr>
            <p:cNvPr id="5" name="Rectangle 4">
              <a:extLst>
                <a:ext uri="{FF2B5EF4-FFF2-40B4-BE49-F238E27FC236}">
                  <a16:creationId xmlns:a16="http://schemas.microsoft.com/office/drawing/2014/main" id="{E9B0527B-96D4-47DE-9806-77337BC25829}"/>
                </a:ext>
              </a:extLst>
            </p:cNvPr>
            <p:cNvSpPr/>
            <p:nvPr/>
          </p:nvSpPr>
          <p:spPr>
            <a:xfrm>
              <a:off x="3352775" y="2190549"/>
              <a:ext cx="6096000" cy="1631216"/>
            </a:xfrm>
            <a:prstGeom prst="rect">
              <a:avLst/>
            </a:prstGeom>
          </p:spPr>
          <p:txBody>
            <a:bodyPr>
              <a:spAutoFit/>
            </a:bodyPr>
            <a:lstStyle/>
            <a:p>
              <a:pPr algn="r" rtl="1"/>
              <a:r>
                <a:rPr lang="ar-SA" sz="2000" dirty="0">
                  <a:latin typeface="Dubai" panose="020B0503030403030204" pitchFamily="34" charset="-78"/>
                  <a:ea typeface="GE SS Text UltraLight" panose="020A0503020102020204" pitchFamily="18" charset="-78"/>
                  <a:cs typeface="Dubai" panose="020B0503030403030204" pitchFamily="34" charset="-78"/>
                </a:rPr>
                <a:t>تعريف النظام البيئي لريادة الأعمال : </a:t>
              </a:r>
              <a:endParaRPr lang="en-US" sz="2000" dirty="0">
                <a:latin typeface="Dubai" panose="020B0503030403030204" pitchFamily="34" charset="-78"/>
                <a:ea typeface="GE SS Text UltraLight" panose="020A0503020102020204" pitchFamily="18" charset="-78"/>
                <a:cs typeface="Dubai" panose="020B0503030403030204" pitchFamily="34" charset="-78"/>
              </a:endParaRPr>
            </a:p>
            <a:p>
              <a:pPr algn="r" rtl="1"/>
              <a:endParaRPr lang="ar-SA" sz="2000" dirty="0">
                <a:latin typeface="Dubai" panose="020B0503030403030204" pitchFamily="34" charset="-78"/>
                <a:ea typeface="GE SS Text UltraLight" panose="020A0503020102020204" pitchFamily="18" charset="-78"/>
                <a:cs typeface="Dubai" panose="020B0503030403030204" pitchFamily="34" charset="-78"/>
              </a:endParaRPr>
            </a:p>
            <a:p>
              <a:pPr algn="r" rtl="1"/>
              <a:r>
                <a:rPr lang="ar-SA" sz="2000" dirty="0">
                  <a:latin typeface="Dubai" panose="020B0503030403030204" pitchFamily="34" charset="-78"/>
                  <a:ea typeface="GE SS Text UltraLight" panose="020A0503020102020204" pitchFamily="18" charset="-78"/>
                  <a:cs typeface="Dubai" panose="020B0503030403030204" pitchFamily="34" charset="-78"/>
                </a:rPr>
                <a:t>وقد عرف كيو </a:t>
              </a:r>
              <a:r>
                <a:rPr lang="ar-SA" sz="2000" dirty="0" err="1">
                  <a:latin typeface="Dubai" panose="020B0503030403030204" pitchFamily="34" charset="-78"/>
                  <a:ea typeface="GE SS Text UltraLight" panose="020A0503020102020204" pitchFamily="18" charset="-78"/>
                  <a:cs typeface="Dubai" panose="020B0503030403030204" pitchFamily="34" charset="-78"/>
                </a:rPr>
                <a:t>وكيو</a:t>
              </a:r>
              <a:r>
                <a:rPr lang="ar-SA" sz="2000" dirty="0">
                  <a:latin typeface="Dubai" panose="020B0503030403030204" pitchFamily="34" charset="-78"/>
                  <a:ea typeface="GE SS Text UltraLight" panose="020A0503020102020204" pitchFamily="18" charset="-78"/>
                  <a:cs typeface="Dubai" panose="020B0503030403030204" pitchFamily="34" charset="-78"/>
                </a:rPr>
                <a:t> 2011 </a:t>
              </a:r>
              <a:r>
                <a:rPr lang="en-US" sz="2000" dirty="0">
                  <a:latin typeface="Dubai" panose="020B0503030403030204" pitchFamily="34" charset="-78"/>
                  <a:ea typeface="GE SS Text UltraLight" panose="020A0503020102020204" pitchFamily="18" charset="-78"/>
                  <a:cs typeface="Dubai" panose="020B0503030403030204" pitchFamily="34" charset="-78"/>
                </a:rPr>
                <a:t>Kew and Kew </a:t>
              </a:r>
              <a:r>
                <a:rPr lang="ar-SA" sz="2000" dirty="0">
                  <a:latin typeface="Dubai" panose="020B0503030403030204" pitchFamily="34" charset="-78"/>
                  <a:ea typeface="GE SS Text UltraLight" panose="020A0503020102020204" pitchFamily="18" charset="-78"/>
                  <a:cs typeface="Dubai" panose="020B0503030403030204" pitchFamily="34" charset="-78"/>
                </a:rPr>
                <a:t>النظام البيئي لريادة الأعمال بأنه "المنشآت الريادية، والموارد، والناس، والمناخ الضروري للمساعدة في إنماء ريادة الأعمال". </a:t>
              </a:r>
            </a:p>
          </p:txBody>
        </p:sp>
        <p:grpSp>
          <p:nvGrpSpPr>
            <p:cNvPr id="6" name="Group 5">
              <a:extLst>
                <a:ext uri="{FF2B5EF4-FFF2-40B4-BE49-F238E27FC236}">
                  <a16:creationId xmlns:a16="http://schemas.microsoft.com/office/drawing/2014/main" id="{901DB1BD-3181-40C3-B3B9-DF684C2008E6}"/>
                </a:ext>
              </a:extLst>
            </p:cNvPr>
            <p:cNvGrpSpPr/>
            <p:nvPr/>
          </p:nvGrpSpPr>
          <p:grpSpPr>
            <a:xfrm flipH="1">
              <a:off x="1928451" y="1493244"/>
              <a:ext cx="1694813" cy="1793286"/>
              <a:chOff x="6756014" y="0"/>
              <a:chExt cx="5937734" cy="6282730"/>
            </a:xfrm>
          </p:grpSpPr>
          <p:sp>
            <p:nvSpPr>
              <p:cNvPr id="7" name="Diamond 6">
                <a:extLst>
                  <a:ext uri="{FF2B5EF4-FFF2-40B4-BE49-F238E27FC236}">
                    <a16:creationId xmlns:a16="http://schemas.microsoft.com/office/drawing/2014/main" id="{1687BACA-A72E-4435-B6CB-48BE8C20A205}"/>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 name="Diamond 7">
                <a:extLst>
                  <a:ext uri="{FF2B5EF4-FFF2-40B4-BE49-F238E27FC236}">
                    <a16:creationId xmlns:a16="http://schemas.microsoft.com/office/drawing/2014/main" id="{560FDD7C-22FA-490C-B0CD-002A2CE33919}"/>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9" name="Diamond 8">
                <a:extLst>
                  <a:ext uri="{FF2B5EF4-FFF2-40B4-BE49-F238E27FC236}">
                    <a16:creationId xmlns:a16="http://schemas.microsoft.com/office/drawing/2014/main" id="{C92CCAE6-3DAC-4D22-83B2-7A007774A3B3}"/>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0" name="Diamond 9">
                <a:extLst>
                  <a:ext uri="{FF2B5EF4-FFF2-40B4-BE49-F238E27FC236}">
                    <a16:creationId xmlns:a16="http://schemas.microsoft.com/office/drawing/2014/main" id="{E29BC511-EDEC-403D-B675-6709D87DCDC7}"/>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1" name="Diamond 10">
                <a:extLst>
                  <a:ext uri="{FF2B5EF4-FFF2-40B4-BE49-F238E27FC236}">
                    <a16:creationId xmlns:a16="http://schemas.microsoft.com/office/drawing/2014/main" id="{DF08983C-F0EE-404E-B269-A9B6FE95923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2" name="Diamond 11">
                <a:extLst>
                  <a:ext uri="{FF2B5EF4-FFF2-40B4-BE49-F238E27FC236}">
                    <a16:creationId xmlns:a16="http://schemas.microsoft.com/office/drawing/2014/main" id="{1C3F0E33-4604-4CC3-B039-79FF8CED451D}"/>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3" name="Diamond 12">
                <a:extLst>
                  <a:ext uri="{FF2B5EF4-FFF2-40B4-BE49-F238E27FC236}">
                    <a16:creationId xmlns:a16="http://schemas.microsoft.com/office/drawing/2014/main" id="{02FC387E-62FB-4303-AFE7-67323B77E6BE}"/>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grpSp>
            <p:nvGrpSpPr>
              <p:cNvPr id="14" name="Group 13">
                <a:extLst>
                  <a:ext uri="{FF2B5EF4-FFF2-40B4-BE49-F238E27FC236}">
                    <a16:creationId xmlns:a16="http://schemas.microsoft.com/office/drawing/2014/main" id="{8FADB7F2-2831-4108-AC29-88737781CE4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1" name="Right Triangle 20">
                  <a:extLst>
                    <a:ext uri="{FF2B5EF4-FFF2-40B4-BE49-F238E27FC236}">
                      <a16:creationId xmlns:a16="http://schemas.microsoft.com/office/drawing/2014/main" id="{B833D60A-5AE2-4DA6-81A5-A408F37D72A1}"/>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22" name="Parallelogram 21">
                  <a:extLst>
                    <a:ext uri="{FF2B5EF4-FFF2-40B4-BE49-F238E27FC236}">
                      <a16:creationId xmlns:a16="http://schemas.microsoft.com/office/drawing/2014/main" id="{08BC98AF-71BC-4DF6-BD57-29B574E96A13}"/>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grpSp>
          <p:sp>
            <p:nvSpPr>
              <p:cNvPr id="15" name="Diamond 14">
                <a:extLst>
                  <a:ext uri="{FF2B5EF4-FFF2-40B4-BE49-F238E27FC236}">
                    <a16:creationId xmlns:a16="http://schemas.microsoft.com/office/drawing/2014/main" id="{1A5633EC-9C6A-4DB2-A7CE-A7475788DBC7}"/>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6" name="Diamond 15">
                <a:extLst>
                  <a:ext uri="{FF2B5EF4-FFF2-40B4-BE49-F238E27FC236}">
                    <a16:creationId xmlns:a16="http://schemas.microsoft.com/office/drawing/2014/main" id="{BC9AF412-8019-424C-ADF9-19C72CB69E52}"/>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7" name="Diamond 16">
                <a:extLst>
                  <a:ext uri="{FF2B5EF4-FFF2-40B4-BE49-F238E27FC236}">
                    <a16:creationId xmlns:a16="http://schemas.microsoft.com/office/drawing/2014/main" id="{F7030169-2567-4BDF-AF0B-0275044F1B9A}"/>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8" name="Diamond 17">
                <a:extLst>
                  <a:ext uri="{FF2B5EF4-FFF2-40B4-BE49-F238E27FC236}">
                    <a16:creationId xmlns:a16="http://schemas.microsoft.com/office/drawing/2014/main" id="{DAABBA12-09F5-4874-A3D6-B10A43A928BD}"/>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9" name="Diamond 18">
                <a:extLst>
                  <a:ext uri="{FF2B5EF4-FFF2-40B4-BE49-F238E27FC236}">
                    <a16:creationId xmlns:a16="http://schemas.microsoft.com/office/drawing/2014/main" id="{785073FD-D365-4A67-B9CD-779F0A83B59E}"/>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20" name="Diamond 19">
                <a:extLst>
                  <a:ext uri="{FF2B5EF4-FFF2-40B4-BE49-F238E27FC236}">
                    <a16:creationId xmlns:a16="http://schemas.microsoft.com/office/drawing/2014/main" id="{5E5F8068-57E9-4E78-8752-FBF9201B09F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grpSp>
      <p:sp>
        <p:nvSpPr>
          <p:cNvPr id="23" name="Rectangle 22">
            <a:extLst>
              <a:ext uri="{FF2B5EF4-FFF2-40B4-BE49-F238E27FC236}">
                <a16:creationId xmlns:a16="http://schemas.microsoft.com/office/drawing/2014/main" id="{E0F4219F-5F3A-4F3E-905A-C0893842B90B}"/>
              </a:ext>
            </a:extLst>
          </p:cNvPr>
          <p:cNvSpPr/>
          <p:nvPr/>
        </p:nvSpPr>
        <p:spPr>
          <a:xfrm>
            <a:off x="7427743" y="231173"/>
            <a:ext cx="4764258" cy="74558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latin typeface="Dubai" panose="020B0503030403030204" pitchFamily="34" charset="-78"/>
                <a:cs typeface="Dubai" panose="020B0503030403030204" pitchFamily="34" charset="-78"/>
              </a:rPr>
              <a:t>منظومة ريادة الأعمال</a:t>
            </a:r>
          </a:p>
        </p:txBody>
      </p:sp>
      <p:sp>
        <p:nvSpPr>
          <p:cNvPr id="25" name="Rectangle 24">
            <a:extLst>
              <a:ext uri="{FF2B5EF4-FFF2-40B4-BE49-F238E27FC236}">
                <a16:creationId xmlns:a16="http://schemas.microsoft.com/office/drawing/2014/main" id="{2CE5A071-9548-41E0-B78C-B1874D97B3E7}"/>
              </a:ext>
            </a:extLst>
          </p:cNvPr>
          <p:cNvSpPr/>
          <p:nvPr/>
        </p:nvSpPr>
        <p:spPr>
          <a:xfrm>
            <a:off x="0" y="6438521"/>
            <a:ext cx="12192000" cy="44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31" name="Slide Number Placeholder 85">
            <a:extLst>
              <a:ext uri="{FF2B5EF4-FFF2-40B4-BE49-F238E27FC236}">
                <a16:creationId xmlns:a16="http://schemas.microsoft.com/office/drawing/2014/main" id="{9DCC4A1A-2D7F-473E-802A-B5AD12076F5A}"/>
              </a:ext>
            </a:extLst>
          </p:cNvPr>
          <p:cNvSpPr>
            <a:spLocks noGrp="1"/>
          </p:cNvSpPr>
          <p:nvPr>
            <p:ph type="sldNum" sz="quarter" idx="12"/>
          </p:nvPr>
        </p:nvSpPr>
        <p:spPr>
          <a:xfrm>
            <a:off x="8610600" y="6482962"/>
            <a:ext cx="2743200" cy="365125"/>
          </a:xfrm>
        </p:spPr>
        <p:txBody>
          <a:bodyPr/>
          <a:lstStyle/>
          <a:p>
            <a:fld id="{C9889D55-D75C-4F24-87F5-5B8662090B10}" type="slidenum">
              <a:rPr lang="en-SG" smtClean="0">
                <a:latin typeface="Dubai" panose="020B0503030403030204" pitchFamily="34" charset="-78"/>
                <a:cs typeface="Dubai" panose="020B0503030403030204" pitchFamily="34" charset="-78"/>
              </a:rPr>
              <a:t>3</a:t>
            </a:fld>
            <a:endParaRPr lang="en-SG" dirty="0">
              <a:latin typeface="Dubai" panose="020B0503030403030204" pitchFamily="34" charset="-78"/>
              <a:cs typeface="Dubai" panose="020B0503030403030204" pitchFamily="34" charset="-78"/>
            </a:endParaRPr>
          </a:p>
        </p:txBody>
      </p:sp>
      <p:sp>
        <p:nvSpPr>
          <p:cNvPr id="32" name="Rectangle 3">
            <a:extLst>
              <a:ext uri="{FF2B5EF4-FFF2-40B4-BE49-F238E27FC236}">
                <a16:creationId xmlns:a16="http://schemas.microsoft.com/office/drawing/2014/main" id="{CBFD9E5F-6D3D-4A27-9237-F1413F12FB34}"/>
              </a:ext>
            </a:extLst>
          </p:cNvPr>
          <p:cNvSpPr>
            <a:spLocks noChangeArrowheads="1"/>
          </p:cNvSpPr>
          <p:nvPr/>
        </p:nvSpPr>
        <p:spPr bwMode="auto">
          <a:xfrm>
            <a:off x="215538" y="6535512"/>
            <a:ext cx="1681814" cy="415498"/>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ar-SA" altLang="en-US" sz="1050" dirty="0">
                <a:solidFill>
                  <a:schemeClr val="bg1">
                    <a:lumMod val="65000"/>
                  </a:schemeClr>
                </a:solidFill>
                <a:latin typeface="Dubai" panose="020B0503030403030204" pitchFamily="34" charset="-78"/>
                <a:cs typeface="Dubai" panose="020B0503030403030204" pitchFamily="34" charset="-78"/>
              </a:rPr>
              <a:t>©        الشميمري وسرور 2020</a:t>
            </a:r>
            <a:endParaRPr lang="ar-SA" altLang="en-US" sz="1050" b="1" dirty="0">
              <a:solidFill>
                <a:schemeClr val="bg1">
                  <a:lumMod val="65000"/>
                </a:schemeClr>
              </a:solidFill>
              <a:latin typeface="Dubai" panose="020B0503030403030204" pitchFamily="34" charset="-78"/>
              <a:cs typeface="Dubai" panose="020B0503030403030204" pitchFamily="34" charset="-78"/>
            </a:endParaRPr>
          </a:p>
        </p:txBody>
      </p:sp>
      <p:sp>
        <p:nvSpPr>
          <p:cNvPr id="27" name="Footer Placeholder 26">
            <a:extLst>
              <a:ext uri="{FF2B5EF4-FFF2-40B4-BE49-F238E27FC236}">
                <a16:creationId xmlns:a16="http://schemas.microsoft.com/office/drawing/2014/main" id="{EEC09A29-F00A-4929-9AE4-3EE6CDB17F64}"/>
              </a:ext>
            </a:extLst>
          </p:cNvPr>
          <p:cNvSpPr>
            <a:spLocks noGrp="1"/>
          </p:cNvSpPr>
          <p:nvPr>
            <p:ph type="ftr" sz="quarter" idx="11"/>
          </p:nvPr>
        </p:nvSpPr>
        <p:spPr>
          <a:xfrm>
            <a:off x="4038600" y="6476016"/>
            <a:ext cx="4114800" cy="365125"/>
          </a:xfrm>
        </p:spPr>
        <p:txBody>
          <a:bodyPr/>
          <a:lstStyle/>
          <a:p>
            <a:r>
              <a:rPr lang="ar-SA">
                <a:latin typeface="Dubai" panose="020B0503030403030204" pitchFamily="34" charset="-78"/>
                <a:cs typeface="Dubai" panose="020B0503030403030204" pitchFamily="34" charset="-78"/>
              </a:rPr>
              <a:t>الفصل الأول / منظومة ريادة الأعمال</a:t>
            </a:r>
            <a:endParaRPr lang="en-SG"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53395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1C7E-797E-40D1-8B28-E68B82638179}"/>
              </a:ext>
            </a:extLst>
          </p:cNvPr>
          <p:cNvSpPr>
            <a:spLocks noGrp="1"/>
          </p:cNvSpPr>
          <p:nvPr>
            <p:ph type="title"/>
          </p:nvPr>
        </p:nvSpPr>
        <p:spPr/>
        <p:txBody>
          <a:bodyPr>
            <a:normAutofit fontScale="90000"/>
          </a:bodyPr>
          <a:lstStyle/>
          <a:p>
            <a:r>
              <a:rPr lang="ar-SA" dirty="0">
                <a:latin typeface="Dubai" panose="020B0503030403030204" pitchFamily="34" charset="-78"/>
                <a:cs typeface="Dubai" panose="020B0503030403030204" pitchFamily="34" charset="-78"/>
              </a:rPr>
              <a:t> المنظومة الكلية والجزئية لريادة الأعمال</a:t>
            </a:r>
            <a:endParaRPr lang="en-US" dirty="0">
              <a:latin typeface="Dubai" panose="020B0503030403030204" pitchFamily="34" charset="-78"/>
              <a:cs typeface="Dubai" panose="020B0503030403030204" pitchFamily="34" charset="-78"/>
            </a:endParaRPr>
          </a:p>
        </p:txBody>
      </p:sp>
      <p:grpSp>
        <p:nvGrpSpPr>
          <p:cNvPr id="26" name="Group 25">
            <a:extLst>
              <a:ext uri="{FF2B5EF4-FFF2-40B4-BE49-F238E27FC236}">
                <a16:creationId xmlns:a16="http://schemas.microsoft.com/office/drawing/2014/main" id="{7711688E-BD0A-4664-9D6D-8B71763444A6}"/>
              </a:ext>
            </a:extLst>
          </p:cNvPr>
          <p:cNvGrpSpPr/>
          <p:nvPr/>
        </p:nvGrpSpPr>
        <p:grpSpPr>
          <a:xfrm>
            <a:off x="5283386" y="1262743"/>
            <a:ext cx="4951122" cy="4954677"/>
            <a:chOff x="3592958" y="1371561"/>
            <a:chExt cx="5420934" cy="5424826"/>
          </a:xfrm>
        </p:grpSpPr>
        <p:grpSp>
          <p:nvGrpSpPr>
            <p:cNvPr id="23" name="Group 22">
              <a:extLst>
                <a:ext uri="{FF2B5EF4-FFF2-40B4-BE49-F238E27FC236}">
                  <a16:creationId xmlns:a16="http://schemas.microsoft.com/office/drawing/2014/main" id="{C13D9E85-1A1B-4A43-A8C1-1BCC335B65EA}"/>
                </a:ext>
              </a:extLst>
            </p:cNvPr>
            <p:cNvGrpSpPr/>
            <p:nvPr/>
          </p:nvGrpSpPr>
          <p:grpSpPr>
            <a:xfrm>
              <a:off x="3592958" y="1371561"/>
              <a:ext cx="5420934" cy="5424826"/>
              <a:chOff x="4898723" y="1968746"/>
              <a:chExt cx="4659552" cy="4662897"/>
            </a:xfrm>
          </p:grpSpPr>
          <p:sp>
            <p:nvSpPr>
              <p:cNvPr id="25" name="Oval 24">
                <a:extLst>
                  <a:ext uri="{FF2B5EF4-FFF2-40B4-BE49-F238E27FC236}">
                    <a16:creationId xmlns:a16="http://schemas.microsoft.com/office/drawing/2014/main" id="{F768EA81-52EA-486B-9279-3FD3492FC1F1}"/>
                  </a:ext>
                </a:extLst>
              </p:cNvPr>
              <p:cNvSpPr/>
              <p:nvPr/>
            </p:nvSpPr>
            <p:spPr>
              <a:xfrm>
                <a:off x="4898723" y="1968746"/>
                <a:ext cx="4659552" cy="4659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Dubai" panose="020B0503030403030204" pitchFamily="34" charset="-78"/>
                  <a:cs typeface="Dubai" panose="020B0503030403030204" pitchFamily="34" charset="-78"/>
                </a:endParaRPr>
              </a:p>
            </p:txBody>
          </p:sp>
          <p:sp>
            <p:nvSpPr>
              <p:cNvPr id="24" name="Oval 23">
                <a:extLst>
                  <a:ext uri="{FF2B5EF4-FFF2-40B4-BE49-F238E27FC236}">
                    <a16:creationId xmlns:a16="http://schemas.microsoft.com/office/drawing/2014/main" id="{88CFEF9E-6437-49ED-AC02-71075C87B21D}"/>
                  </a:ext>
                </a:extLst>
              </p:cNvPr>
              <p:cNvSpPr/>
              <p:nvPr/>
            </p:nvSpPr>
            <p:spPr>
              <a:xfrm>
                <a:off x="5412980" y="3026834"/>
                <a:ext cx="3601464" cy="3601464"/>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Dubai" panose="020B0503030403030204" pitchFamily="34" charset="-78"/>
                  <a:cs typeface="Dubai" panose="020B0503030403030204" pitchFamily="34" charset="-78"/>
                </a:endParaRPr>
              </a:p>
            </p:txBody>
          </p:sp>
          <p:sp>
            <p:nvSpPr>
              <p:cNvPr id="22" name="Oval 21">
                <a:extLst>
                  <a:ext uri="{FF2B5EF4-FFF2-40B4-BE49-F238E27FC236}">
                    <a16:creationId xmlns:a16="http://schemas.microsoft.com/office/drawing/2014/main" id="{A57176C6-FB93-45B2-9A4E-F388337C525A}"/>
                  </a:ext>
                </a:extLst>
              </p:cNvPr>
              <p:cNvSpPr/>
              <p:nvPr/>
            </p:nvSpPr>
            <p:spPr>
              <a:xfrm>
                <a:off x="6323693" y="4847012"/>
                <a:ext cx="1784631" cy="1784631"/>
              </a:xfrm>
              <a:prstGeom prst="ellipse">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latin typeface="Dubai" panose="020B0503030403030204" pitchFamily="34" charset="-78"/>
                    <a:cs typeface="Dubai" panose="020B0503030403030204" pitchFamily="34" charset="-78"/>
                  </a:rPr>
                  <a:t>ريادة الأعمال</a:t>
                </a:r>
                <a:endParaRPr lang="en-US" dirty="0">
                  <a:latin typeface="Dubai" panose="020B0503030403030204" pitchFamily="34" charset="-78"/>
                  <a:cs typeface="Dubai" panose="020B0503030403030204" pitchFamily="34" charset="-78"/>
                </a:endParaRPr>
              </a:p>
            </p:txBody>
          </p:sp>
        </p:grpSp>
        <p:sp>
          <p:nvSpPr>
            <p:cNvPr id="27" name="Rectangle 26">
              <a:extLst>
                <a:ext uri="{FF2B5EF4-FFF2-40B4-BE49-F238E27FC236}">
                  <a16:creationId xmlns:a16="http://schemas.microsoft.com/office/drawing/2014/main" id="{34D0899E-13C6-4780-833A-E8C34B75AAF3}"/>
                </a:ext>
              </a:extLst>
            </p:cNvPr>
            <p:cNvSpPr>
              <a:spLocks noChangeArrowheads="1"/>
            </p:cNvSpPr>
            <p:nvPr/>
          </p:nvSpPr>
          <p:spPr bwMode="auto">
            <a:xfrm>
              <a:off x="5600851" y="3032453"/>
              <a:ext cx="1370743" cy="401569"/>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dirty="0">
                  <a:solidFill>
                    <a:schemeClr val="lt1"/>
                  </a:solidFill>
                  <a:latin typeface="Dubai" panose="020B0503030403030204" pitchFamily="34" charset="-78"/>
                  <a:cs typeface="Dubai" panose="020B0503030403030204" pitchFamily="34" charset="-78"/>
                </a:rPr>
                <a:t>البيئة الجزئية</a:t>
              </a:r>
              <a:endParaRPr lang="en-US" dirty="0">
                <a:solidFill>
                  <a:schemeClr val="lt1"/>
                </a:solidFill>
                <a:latin typeface="Dubai" panose="020B0503030403030204" pitchFamily="34" charset="-78"/>
                <a:cs typeface="Dubai" panose="020B0503030403030204" pitchFamily="34" charset="-78"/>
              </a:endParaRPr>
            </a:p>
          </p:txBody>
        </p:sp>
        <p:sp>
          <p:nvSpPr>
            <p:cNvPr id="28" name="Rectangle 27">
              <a:extLst>
                <a:ext uri="{FF2B5EF4-FFF2-40B4-BE49-F238E27FC236}">
                  <a16:creationId xmlns:a16="http://schemas.microsoft.com/office/drawing/2014/main" id="{67A1C165-510C-46AE-BE18-9164503A73D3}"/>
                </a:ext>
              </a:extLst>
            </p:cNvPr>
            <p:cNvSpPr>
              <a:spLocks noChangeArrowheads="1"/>
            </p:cNvSpPr>
            <p:nvPr/>
          </p:nvSpPr>
          <p:spPr bwMode="auto">
            <a:xfrm>
              <a:off x="5626297" y="1647055"/>
              <a:ext cx="1319845" cy="401569"/>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dirty="0">
                  <a:solidFill>
                    <a:schemeClr val="lt1"/>
                  </a:solidFill>
                  <a:latin typeface="Dubai" panose="020B0503030403030204" pitchFamily="34" charset="-78"/>
                  <a:cs typeface="Dubai" panose="020B0503030403030204" pitchFamily="34" charset="-78"/>
                </a:rPr>
                <a:t>البيئة الكلية </a:t>
              </a:r>
              <a:endParaRPr lang="en-US" dirty="0">
                <a:solidFill>
                  <a:schemeClr val="lt1"/>
                </a:solidFill>
                <a:latin typeface="Dubai" panose="020B0503030403030204" pitchFamily="34" charset="-78"/>
                <a:cs typeface="Dubai" panose="020B0503030403030204" pitchFamily="34" charset="-78"/>
              </a:endParaRPr>
            </a:p>
          </p:txBody>
        </p:sp>
        <p:sp>
          <p:nvSpPr>
            <p:cNvPr id="29" name="Rectangle 28">
              <a:extLst>
                <a:ext uri="{FF2B5EF4-FFF2-40B4-BE49-F238E27FC236}">
                  <a16:creationId xmlns:a16="http://schemas.microsoft.com/office/drawing/2014/main" id="{0640F958-4B64-4F9A-9AF9-9F7DEB9F9A80}"/>
                </a:ext>
              </a:extLst>
            </p:cNvPr>
            <p:cNvSpPr>
              <a:spLocks noChangeArrowheads="1"/>
            </p:cNvSpPr>
            <p:nvPr/>
          </p:nvSpPr>
          <p:spPr bwMode="auto">
            <a:xfrm>
              <a:off x="4819569" y="3654669"/>
              <a:ext cx="970934" cy="805947"/>
            </a:xfrm>
            <a:prstGeom prst="rect">
              <a:avLst/>
            </a:prstGeom>
            <a:noFill/>
            <a:ln w="12700">
              <a:noFill/>
              <a:miter lim="800000"/>
              <a:headEnd/>
              <a:tailEnd/>
            </a:ln>
          </p:spPr>
          <p:txBody>
            <a:bodyPr wrap="squar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رأس المال الجريء</a:t>
              </a:r>
              <a:endParaRPr lang="en-US" sz="1400" b="1" dirty="0">
                <a:latin typeface="Dubai" panose="020B0503030403030204" pitchFamily="34" charset="-78"/>
                <a:cs typeface="Dubai" panose="020B0503030403030204" pitchFamily="34" charset="-78"/>
              </a:endParaRPr>
            </a:p>
          </p:txBody>
        </p:sp>
        <p:sp>
          <p:nvSpPr>
            <p:cNvPr id="30" name="Rectangle 29">
              <a:extLst>
                <a:ext uri="{FF2B5EF4-FFF2-40B4-BE49-F238E27FC236}">
                  <a16:creationId xmlns:a16="http://schemas.microsoft.com/office/drawing/2014/main" id="{B775B3FB-575A-44AB-9920-BF2F87CB41AD}"/>
                </a:ext>
              </a:extLst>
            </p:cNvPr>
            <p:cNvSpPr>
              <a:spLocks noChangeArrowheads="1"/>
            </p:cNvSpPr>
            <p:nvPr/>
          </p:nvSpPr>
          <p:spPr bwMode="auto">
            <a:xfrm>
              <a:off x="6844867" y="3654669"/>
              <a:ext cx="1036547" cy="570060"/>
            </a:xfrm>
            <a:prstGeom prst="rect">
              <a:avLst/>
            </a:prstGeom>
            <a:noFill/>
            <a:ln w="12700">
              <a:noFill/>
              <a:miter lim="800000"/>
              <a:headEnd/>
              <a:tailEnd/>
            </a:ln>
          </p:spPr>
          <p:txBody>
            <a:bodyPr wrap="squar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البحث التطبيقي</a:t>
              </a:r>
              <a:endParaRPr lang="en-US" sz="1400" b="1" dirty="0">
                <a:latin typeface="Dubai" panose="020B0503030403030204" pitchFamily="34" charset="-78"/>
                <a:cs typeface="Dubai" panose="020B0503030403030204" pitchFamily="34" charset="-78"/>
              </a:endParaRPr>
            </a:p>
          </p:txBody>
        </p:sp>
        <p:sp>
          <p:nvSpPr>
            <p:cNvPr id="31" name="Rectangle 30">
              <a:extLst>
                <a:ext uri="{FF2B5EF4-FFF2-40B4-BE49-F238E27FC236}">
                  <a16:creationId xmlns:a16="http://schemas.microsoft.com/office/drawing/2014/main" id="{F96E7693-EE18-4431-8CF4-BA90B62C449E}"/>
                </a:ext>
              </a:extLst>
            </p:cNvPr>
            <p:cNvSpPr>
              <a:spLocks noChangeArrowheads="1"/>
            </p:cNvSpPr>
            <p:nvPr/>
          </p:nvSpPr>
          <p:spPr bwMode="auto">
            <a:xfrm>
              <a:off x="5762890" y="3931080"/>
              <a:ext cx="1073188" cy="570060"/>
            </a:xfrm>
            <a:prstGeom prst="rect">
              <a:avLst/>
            </a:prstGeom>
            <a:noFill/>
            <a:ln w="12700">
              <a:noFill/>
              <a:miter lim="800000"/>
              <a:headEnd/>
              <a:tailEnd/>
            </a:ln>
          </p:spPr>
          <p:txBody>
            <a:bodyPr wrap="squar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الحاضنات والمسرعات</a:t>
              </a:r>
              <a:endParaRPr lang="en-US" sz="1400" b="1" dirty="0">
                <a:latin typeface="Dubai" panose="020B0503030403030204" pitchFamily="34" charset="-78"/>
                <a:cs typeface="Dubai" panose="020B0503030403030204" pitchFamily="34" charset="-78"/>
              </a:endParaRPr>
            </a:p>
          </p:txBody>
        </p:sp>
        <p:sp>
          <p:nvSpPr>
            <p:cNvPr id="32" name="Rectangle 31">
              <a:extLst>
                <a:ext uri="{FF2B5EF4-FFF2-40B4-BE49-F238E27FC236}">
                  <a16:creationId xmlns:a16="http://schemas.microsoft.com/office/drawing/2014/main" id="{4247E85C-0827-45D4-8415-3B9B8C847C06}"/>
                </a:ext>
              </a:extLst>
            </p:cNvPr>
            <p:cNvSpPr>
              <a:spLocks noChangeArrowheads="1"/>
            </p:cNvSpPr>
            <p:nvPr/>
          </p:nvSpPr>
          <p:spPr bwMode="auto">
            <a:xfrm>
              <a:off x="7133572" y="4456800"/>
              <a:ext cx="665189" cy="334174"/>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defTabSz="762000" eaLnBrk="0" hangingPunct="0"/>
              <a:r>
                <a:rPr lang="ar-SA" sz="1400" b="1" dirty="0">
                  <a:latin typeface="Dubai" panose="020B0503030403030204" pitchFamily="34" charset="-78"/>
                  <a:cs typeface="Dubai" panose="020B0503030403030204" pitchFamily="34" charset="-78"/>
                </a:rPr>
                <a:t>الأسرة</a:t>
              </a:r>
              <a:endParaRPr lang="en-US" sz="1400" b="1" dirty="0">
                <a:latin typeface="Dubai" panose="020B0503030403030204" pitchFamily="34" charset="-78"/>
                <a:cs typeface="Dubai" panose="020B0503030403030204" pitchFamily="34" charset="-78"/>
              </a:endParaRPr>
            </a:p>
          </p:txBody>
        </p:sp>
        <p:sp>
          <p:nvSpPr>
            <p:cNvPr id="33" name="Rectangle 32">
              <a:extLst>
                <a:ext uri="{FF2B5EF4-FFF2-40B4-BE49-F238E27FC236}">
                  <a16:creationId xmlns:a16="http://schemas.microsoft.com/office/drawing/2014/main" id="{50488B6C-6A21-4B0E-8E3C-116980C767CC}"/>
                </a:ext>
              </a:extLst>
            </p:cNvPr>
            <p:cNvSpPr>
              <a:spLocks noChangeArrowheads="1"/>
            </p:cNvSpPr>
            <p:nvPr/>
          </p:nvSpPr>
          <p:spPr bwMode="auto">
            <a:xfrm>
              <a:off x="4814626" y="4456800"/>
              <a:ext cx="872292" cy="334174"/>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الداعمون</a:t>
              </a:r>
              <a:endParaRPr lang="en-US" sz="1400" b="1" dirty="0">
                <a:latin typeface="Dubai" panose="020B0503030403030204" pitchFamily="34" charset="-78"/>
                <a:cs typeface="Dubai" panose="020B0503030403030204" pitchFamily="34" charset="-78"/>
              </a:endParaRPr>
            </a:p>
          </p:txBody>
        </p:sp>
        <p:sp>
          <p:nvSpPr>
            <p:cNvPr id="34" name="Rectangle 33">
              <a:extLst>
                <a:ext uri="{FF2B5EF4-FFF2-40B4-BE49-F238E27FC236}">
                  <a16:creationId xmlns:a16="http://schemas.microsoft.com/office/drawing/2014/main" id="{A7E03C99-5562-4323-B8D7-B867138BFA22}"/>
                </a:ext>
              </a:extLst>
            </p:cNvPr>
            <p:cNvSpPr>
              <a:spLocks noChangeArrowheads="1"/>
            </p:cNvSpPr>
            <p:nvPr/>
          </p:nvSpPr>
          <p:spPr bwMode="auto">
            <a:xfrm>
              <a:off x="7136312" y="2104440"/>
              <a:ext cx="956538" cy="570060"/>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القانونية و</a:t>
              </a:r>
            </a:p>
            <a:p>
              <a:pPr algn="ctr" defTabSz="762000" eaLnBrk="0" hangingPunct="0"/>
              <a:r>
                <a:rPr lang="ar-SA" sz="1400" b="1" dirty="0">
                  <a:latin typeface="Dubai" panose="020B0503030403030204" pitchFamily="34" charset="-78"/>
                  <a:cs typeface="Dubai" panose="020B0503030403030204" pitchFamily="34" charset="-78"/>
                </a:rPr>
                <a:t>التشريعية</a:t>
              </a:r>
            </a:p>
          </p:txBody>
        </p:sp>
        <p:sp>
          <p:nvSpPr>
            <p:cNvPr id="35" name="Rectangle 34">
              <a:extLst>
                <a:ext uri="{FF2B5EF4-FFF2-40B4-BE49-F238E27FC236}">
                  <a16:creationId xmlns:a16="http://schemas.microsoft.com/office/drawing/2014/main" id="{A22728A9-DE45-4007-9A36-25EFB7384E73}"/>
                </a:ext>
              </a:extLst>
            </p:cNvPr>
            <p:cNvSpPr>
              <a:spLocks noChangeArrowheads="1"/>
            </p:cNvSpPr>
            <p:nvPr/>
          </p:nvSpPr>
          <p:spPr bwMode="auto">
            <a:xfrm>
              <a:off x="4701393" y="2047855"/>
              <a:ext cx="777516" cy="570060"/>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البنى</a:t>
              </a:r>
            </a:p>
            <a:p>
              <a:pPr algn="ctr" defTabSz="762000" eaLnBrk="0" hangingPunct="0"/>
              <a:r>
                <a:rPr lang="ar-SA" sz="1400" b="1" dirty="0">
                  <a:latin typeface="Dubai" panose="020B0503030403030204" pitchFamily="34" charset="-78"/>
                  <a:cs typeface="Dubai" panose="020B0503030403030204" pitchFamily="34" charset="-78"/>
                </a:rPr>
                <a:t> التحتية</a:t>
              </a:r>
              <a:endParaRPr lang="en-US" sz="1400" b="1" dirty="0">
                <a:latin typeface="Dubai" panose="020B0503030403030204" pitchFamily="34" charset="-78"/>
                <a:cs typeface="Dubai" panose="020B0503030403030204" pitchFamily="34" charset="-78"/>
              </a:endParaRPr>
            </a:p>
          </p:txBody>
        </p:sp>
        <p:sp>
          <p:nvSpPr>
            <p:cNvPr id="36" name="Rectangle 35">
              <a:extLst>
                <a:ext uri="{FF2B5EF4-FFF2-40B4-BE49-F238E27FC236}">
                  <a16:creationId xmlns:a16="http://schemas.microsoft.com/office/drawing/2014/main" id="{AE6F0990-1FE1-47F6-A5BA-149432FFC199}"/>
                </a:ext>
              </a:extLst>
            </p:cNvPr>
            <p:cNvSpPr>
              <a:spLocks noChangeArrowheads="1"/>
            </p:cNvSpPr>
            <p:nvPr/>
          </p:nvSpPr>
          <p:spPr bwMode="auto">
            <a:xfrm>
              <a:off x="5868407" y="2082376"/>
              <a:ext cx="766986" cy="334174"/>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الثقافية</a:t>
              </a:r>
              <a:endParaRPr lang="en-US" sz="1400" b="1" dirty="0">
                <a:latin typeface="Dubai" panose="020B0503030403030204" pitchFamily="34" charset="-78"/>
                <a:cs typeface="Dubai" panose="020B0503030403030204" pitchFamily="34" charset="-78"/>
              </a:endParaRPr>
            </a:p>
          </p:txBody>
        </p:sp>
        <p:sp>
          <p:nvSpPr>
            <p:cNvPr id="37" name="Rectangle 36">
              <a:extLst>
                <a:ext uri="{FF2B5EF4-FFF2-40B4-BE49-F238E27FC236}">
                  <a16:creationId xmlns:a16="http://schemas.microsoft.com/office/drawing/2014/main" id="{A197F00B-5F2E-4AE3-9067-FAE6915D140A}"/>
                </a:ext>
              </a:extLst>
            </p:cNvPr>
            <p:cNvSpPr>
              <a:spLocks noChangeArrowheads="1"/>
            </p:cNvSpPr>
            <p:nvPr/>
          </p:nvSpPr>
          <p:spPr bwMode="auto">
            <a:xfrm>
              <a:off x="7765074" y="2893306"/>
              <a:ext cx="965313" cy="334174"/>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الاقتصادية</a:t>
              </a:r>
              <a:endParaRPr lang="en-US" sz="1400" b="1" dirty="0">
                <a:latin typeface="Dubai" panose="020B0503030403030204" pitchFamily="34" charset="-78"/>
                <a:cs typeface="Dubai" panose="020B0503030403030204" pitchFamily="34" charset="-78"/>
              </a:endParaRPr>
            </a:p>
          </p:txBody>
        </p:sp>
        <p:sp>
          <p:nvSpPr>
            <p:cNvPr id="38" name="Rectangle 37">
              <a:extLst>
                <a:ext uri="{FF2B5EF4-FFF2-40B4-BE49-F238E27FC236}">
                  <a16:creationId xmlns:a16="http://schemas.microsoft.com/office/drawing/2014/main" id="{ACC2B74B-77DF-4E6E-914B-E0FCAA3392B4}"/>
                </a:ext>
              </a:extLst>
            </p:cNvPr>
            <p:cNvSpPr>
              <a:spLocks noChangeArrowheads="1"/>
            </p:cNvSpPr>
            <p:nvPr/>
          </p:nvSpPr>
          <p:spPr bwMode="auto">
            <a:xfrm>
              <a:off x="3959011" y="2823959"/>
              <a:ext cx="921435" cy="334174"/>
            </a:xfrm>
            <a:prstGeom prst="rect">
              <a:avLst/>
            </a:prstGeom>
            <a:noFill/>
            <a:ln w="12700">
              <a:noFill/>
              <a:miter lim="800000"/>
              <a:headEnd/>
              <a:tailEnd/>
            </a:ln>
          </p:spPr>
          <p:txBody>
            <a:bodyPr wrap="none" lIns="90488" tIns="44450" rIns="90488" bIns="44450">
              <a:spAutoFit/>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defTabSz="762000" eaLnBrk="0" hangingPunct="0"/>
              <a:r>
                <a:rPr lang="ar-SA" sz="1400" b="1" dirty="0">
                  <a:latin typeface="Dubai" panose="020B0503030403030204" pitchFamily="34" charset="-78"/>
                  <a:cs typeface="Dubai" panose="020B0503030403030204" pitchFamily="34" charset="-78"/>
                </a:rPr>
                <a:t>السياسية</a:t>
              </a:r>
              <a:endParaRPr lang="en-US" sz="1400" b="1" dirty="0">
                <a:latin typeface="Dubai" panose="020B0503030403030204" pitchFamily="34" charset="-78"/>
                <a:cs typeface="Dubai" panose="020B0503030403030204" pitchFamily="34" charset="-78"/>
              </a:endParaRPr>
            </a:p>
          </p:txBody>
        </p:sp>
      </p:grpSp>
      <p:grpSp>
        <p:nvGrpSpPr>
          <p:cNvPr id="48" name="Group 47">
            <a:extLst>
              <a:ext uri="{FF2B5EF4-FFF2-40B4-BE49-F238E27FC236}">
                <a16:creationId xmlns:a16="http://schemas.microsoft.com/office/drawing/2014/main" id="{9EE4BB61-EE8A-44DE-AEF2-69070E6529F7}"/>
              </a:ext>
            </a:extLst>
          </p:cNvPr>
          <p:cNvGrpSpPr/>
          <p:nvPr/>
        </p:nvGrpSpPr>
        <p:grpSpPr>
          <a:xfrm>
            <a:off x="0" y="1053783"/>
            <a:ext cx="4235443" cy="5160084"/>
            <a:chOff x="0" y="1053782"/>
            <a:chExt cx="4443568" cy="5413645"/>
          </a:xfrm>
        </p:grpSpPr>
        <p:sp>
          <p:nvSpPr>
            <p:cNvPr id="39" name="Rectangle 38">
              <a:extLst>
                <a:ext uri="{FF2B5EF4-FFF2-40B4-BE49-F238E27FC236}">
                  <a16:creationId xmlns:a16="http://schemas.microsoft.com/office/drawing/2014/main" id="{A3C329A2-8378-4279-9266-237B7977166F}"/>
                </a:ext>
              </a:extLst>
            </p:cNvPr>
            <p:cNvSpPr/>
            <p:nvPr/>
          </p:nvSpPr>
          <p:spPr>
            <a:xfrm>
              <a:off x="0" y="1053783"/>
              <a:ext cx="4443568" cy="5413644"/>
            </a:xfrm>
            <a:prstGeom prst="rect">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pic>
          <p:nvPicPr>
            <p:cNvPr id="1028" name="Picture 4" descr="Trust the Professionals to Help Establish Your Swiss Business ...">
              <a:extLst>
                <a:ext uri="{FF2B5EF4-FFF2-40B4-BE49-F238E27FC236}">
                  <a16:creationId xmlns:a16="http://schemas.microsoft.com/office/drawing/2014/main" id="{7B13A7A9-F7B2-43E2-8E7D-28BCF4932E19}"/>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792" r="36508"/>
            <a:stretch/>
          </p:blipFill>
          <p:spPr bwMode="auto">
            <a:xfrm flipH="1">
              <a:off x="0" y="1053782"/>
              <a:ext cx="4237188" cy="5413645"/>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Footer Placeholder 39">
            <a:extLst>
              <a:ext uri="{FF2B5EF4-FFF2-40B4-BE49-F238E27FC236}">
                <a16:creationId xmlns:a16="http://schemas.microsoft.com/office/drawing/2014/main" id="{AC2B16C5-9ACA-4396-9561-C3D242092D38}"/>
              </a:ext>
            </a:extLst>
          </p:cNvPr>
          <p:cNvSpPr>
            <a:spLocks noGrp="1"/>
          </p:cNvSpPr>
          <p:nvPr>
            <p:ph type="ftr" sz="quarter" idx="11"/>
          </p:nvPr>
        </p:nvSpPr>
        <p:spPr/>
        <p:txBody>
          <a:bodyPr/>
          <a:lstStyle/>
          <a:p>
            <a:r>
              <a:rPr lang="ar-SA">
                <a:latin typeface="Dubai" panose="020B0503030403030204" pitchFamily="34" charset="-78"/>
                <a:cs typeface="Dubai" panose="020B0503030403030204" pitchFamily="34" charset="-78"/>
              </a:rPr>
              <a:t>الفصل الأول / منظومة ريادة الأعمال</a:t>
            </a:r>
            <a:endParaRPr lang="en-SG" dirty="0">
              <a:latin typeface="Dubai" panose="020B0503030403030204" pitchFamily="34" charset="-78"/>
              <a:cs typeface="Dubai" panose="020B0503030403030204" pitchFamily="34" charset="-78"/>
            </a:endParaRPr>
          </a:p>
        </p:txBody>
      </p:sp>
      <p:sp>
        <p:nvSpPr>
          <p:cNvPr id="47" name="Slide Number Placeholder 46">
            <a:extLst>
              <a:ext uri="{FF2B5EF4-FFF2-40B4-BE49-F238E27FC236}">
                <a16:creationId xmlns:a16="http://schemas.microsoft.com/office/drawing/2014/main" id="{4F19A089-150F-4309-98E3-A2733B0F1148}"/>
              </a:ext>
            </a:extLst>
          </p:cNvPr>
          <p:cNvSpPr>
            <a:spLocks noGrp="1"/>
          </p:cNvSpPr>
          <p:nvPr>
            <p:ph type="sldNum" sz="quarter" idx="12"/>
          </p:nvPr>
        </p:nvSpPr>
        <p:spPr/>
        <p:txBody>
          <a:bodyPr/>
          <a:lstStyle/>
          <a:p>
            <a:fld id="{C9889D55-D75C-4F24-87F5-5B8662090B10}" type="slidenum">
              <a:rPr lang="en-SG" smtClean="0">
                <a:latin typeface="Dubai" panose="020B0503030403030204" pitchFamily="34" charset="-78"/>
                <a:cs typeface="Dubai" panose="020B0503030403030204" pitchFamily="34" charset="-78"/>
              </a:rPr>
              <a:t>4</a:t>
            </a:fld>
            <a:endParaRPr lang="en-SG"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91883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p:txBody>
          <a:bodyPr>
            <a:normAutofit fontScale="90000"/>
          </a:bodyPr>
          <a:lstStyle/>
          <a:p>
            <a:r>
              <a:rPr lang="ar-SA" b="1" dirty="0">
                <a:latin typeface="Dubai" panose="020B0503030403030204" pitchFamily="34" charset="-78"/>
                <a:cs typeface="Dubai" panose="020B0503030403030204" pitchFamily="34" charset="-78"/>
              </a:rPr>
              <a:t>منظومة ريادة الأعمال</a:t>
            </a:r>
            <a:endParaRPr lang="en-US" b="1" dirty="0">
              <a:latin typeface="Dubai" panose="020B0503030403030204" pitchFamily="34" charset="-78"/>
              <a:cs typeface="Dubai" panose="020B0503030403030204" pitchFamily="34" charset="-78"/>
            </a:endParaRPr>
          </a:p>
        </p:txBody>
      </p:sp>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أولاً: عوامل المنظومة الجزئية:</a:t>
            </a:r>
          </a:p>
        </p:txBody>
      </p:sp>
      <p:grpSp>
        <p:nvGrpSpPr>
          <p:cNvPr id="121" name="Group 120">
            <a:extLst>
              <a:ext uri="{FF2B5EF4-FFF2-40B4-BE49-F238E27FC236}">
                <a16:creationId xmlns:a16="http://schemas.microsoft.com/office/drawing/2014/main" id="{D908C46D-5600-4425-95DC-EBD2928A8545}"/>
              </a:ext>
            </a:extLst>
          </p:cNvPr>
          <p:cNvGrpSpPr/>
          <p:nvPr/>
        </p:nvGrpSpPr>
        <p:grpSpPr>
          <a:xfrm>
            <a:off x="968229" y="2218404"/>
            <a:ext cx="9946053" cy="3737805"/>
            <a:chOff x="1125221" y="2319972"/>
            <a:chExt cx="10721337" cy="4029163"/>
          </a:xfrm>
        </p:grpSpPr>
        <p:grpSp>
          <p:nvGrpSpPr>
            <p:cNvPr id="76" name="Group 75">
              <a:extLst>
                <a:ext uri="{FF2B5EF4-FFF2-40B4-BE49-F238E27FC236}">
                  <a16:creationId xmlns:a16="http://schemas.microsoft.com/office/drawing/2014/main" id="{C86323A2-91E1-4973-9C1D-49281BFD05C2}"/>
                </a:ext>
              </a:extLst>
            </p:cNvPr>
            <p:cNvGrpSpPr/>
            <p:nvPr/>
          </p:nvGrpSpPr>
          <p:grpSpPr>
            <a:xfrm>
              <a:off x="9862304" y="2319972"/>
              <a:ext cx="1984254" cy="4029163"/>
              <a:chOff x="9651288" y="2332633"/>
              <a:chExt cx="1984254" cy="4029163"/>
            </a:xfrm>
          </p:grpSpPr>
          <p:grpSp>
            <p:nvGrpSpPr>
              <p:cNvPr id="74" name="Group 73">
                <a:extLst>
                  <a:ext uri="{FF2B5EF4-FFF2-40B4-BE49-F238E27FC236}">
                    <a16:creationId xmlns:a16="http://schemas.microsoft.com/office/drawing/2014/main" id="{D9516DEB-0D6E-499F-BCF4-C6385BC0DBF8}"/>
                  </a:ext>
                </a:extLst>
              </p:cNvPr>
              <p:cNvGrpSpPr/>
              <p:nvPr/>
            </p:nvGrpSpPr>
            <p:grpSpPr>
              <a:xfrm>
                <a:off x="9651288" y="2332633"/>
                <a:ext cx="1984254" cy="3339749"/>
                <a:chOff x="-207776" y="662759"/>
                <a:chExt cx="1984254" cy="3339749"/>
              </a:xfrm>
            </p:grpSpPr>
            <p:grpSp>
              <p:nvGrpSpPr>
                <p:cNvPr id="71" name="Group 70">
                  <a:extLst>
                    <a:ext uri="{FF2B5EF4-FFF2-40B4-BE49-F238E27FC236}">
                      <a16:creationId xmlns:a16="http://schemas.microsoft.com/office/drawing/2014/main" id="{15682B51-A531-4674-B74F-044360DFD005}"/>
                    </a:ext>
                  </a:extLst>
                </p:cNvPr>
                <p:cNvGrpSpPr/>
                <p:nvPr/>
              </p:nvGrpSpPr>
              <p:grpSpPr>
                <a:xfrm>
                  <a:off x="-207776" y="662759"/>
                  <a:ext cx="1984254" cy="3339749"/>
                  <a:chOff x="-207776" y="662759"/>
                  <a:chExt cx="1984254" cy="3339749"/>
                </a:xfrm>
              </p:grpSpPr>
              <p:grpSp>
                <p:nvGrpSpPr>
                  <p:cNvPr id="64" name="Group 63">
                    <a:extLst>
                      <a:ext uri="{FF2B5EF4-FFF2-40B4-BE49-F238E27FC236}">
                        <a16:creationId xmlns:a16="http://schemas.microsoft.com/office/drawing/2014/main" id="{00E57348-F335-4F2B-9618-5C498A000D1C}"/>
                      </a:ext>
                    </a:extLst>
                  </p:cNvPr>
                  <p:cNvGrpSpPr/>
                  <p:nvPr/>
                </p:nvGrpSpPr>
                <p:grpSpPr>
                  <a:xfrm>
                    <a:off x="-207776" y="662759"/>
                    <a:ext cx="1984254" cy="3339749"/>
                    <a:chOff x="10163195" y="2626502"/>
                    <a:chExt cx="1984254" cy="3339749"/>
                  </a:xfrm>
                </p:grpSpPr>
                <p:grpSp>
                  <p:nvGrpSpPr>
                    <p:cNvPr id="62" name="Group 61">
                      <a:extLst>
                        <a:ext uri="{FF2B5EF4-FFF2-40B4-BE49-F238E27FC236}">
                          <a16:creationId xmlns:a16="http://schemas.microsoft.com/office/drawing/2014/main" id="{B748F114-4B51-48DD-AC2D-73710428B003}"/>
                        </a:ext>
                      </a:extLst>
                    </p:cNvPr>
                    <p:cNvGrpSpPr/>
                    <p:nvPr/>
                  </p:nvGrpSpPr>
                  <p:grpSpPr>
                    <a:xfrm>
                      <a:off x="10163195" y="2626502"/>
                      <a:ext cx="1984254" cy="2510865"/>
                      <a:chOff x="10347066" y="3589095"/>
                      <a:chExt cx="1984254" cy="2510865"/>
                    </a:xfrm>
                  </p:grpSpPr>
                  <p:sp>
                    <p:nvSpPr>
                      <p:cNvPr id="55" name="Diamond 54">
                        <a:extLst>
                          <a:ext uri="{FF2B5EF4-FFF2-40B4-BE49-F238E27FC236}">
                            <a16:creationId xmlns:a16="http://schemas.microsoft.com/office/drawing/2014/main" id="{D62D87E9-3F80-43DA-859B-B4D6485200BC}"/>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61" name="Oval 60">
                        <a:extLst>
                          <a:ext uri="{FF2B5EF4-FFF2-40B4-BE49-F238E27FC236}">
                            <a16:creationId xmlns:a16="http://schemas.microsoft.com/office/drawing/2014/main" id="{98B976EC-84ED-48BD-BD92-24E21DAE2CAE}"/>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1</a:t>
                        </a:r>
                      </a:p>
                    </p:txBody>
                  </p:sp>
                </p:grpSp>
                <p:cxnSp>
                  <p:nvCxnSpPr>
                    <p:cNvPr id="63" name="Straight Connector 5">
                      <a:extLst>
                        <a:ext uri="{FF2B5EF4-FFF2-40B4-BE49-F238E27FC236}">
                          <a16:creationId xmlns:a16="http://schemas.microsoft.com/office/drawing/2014/main" id="{B699B058-CFDB-4D30-A2B3-523F355474B0}"/>
                        </a:ext>
                      </a:extLst>
                    </p:cNvPr>
                    <p:cNvCxnSpPr>
                      <a:cxnSpLocks/>
                      <a:stCxn id="55"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Diamond 69">
                    <a:extLst>
                      <a:ext uri="{FF2B5EF4-FFF2-40B4-BE49-F238E27FC236}">
                        <a16:creationId xmlns:a16="http://schemas.microsoft.com/office/drawing/2014/main" id="{196B1F03-9DA3-4BE2-824B-72995188D427}"/>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73" name="Graphic 72" descr="Magnifying glass">
                  <a:extLst>
                    <a:ext uri="{FF2B5EF4-FFF2-40B4-BE49-F238E27FC236}">
                      <a16:creationId xmlns:a16="http://schemas.microsoft.com/office/drawing/2014/main" id="{BFC3D09B-01ED-47CA-ADC3-58B9CB9A30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311" y="1861457"/>
                  <a:ext cx="640080" cy="640080"/>
                </a:xfrm>
                <a:prstGeom prst="rect">
                  <a:avLst/>
                </a:prstGeom>
              </p:spPr>
            </p:pic>
          </p:grpSp>
          <p:sp>
            <p:nvSpPr>
              <p:cNvPr id="75" name="TextBox 47">
                <a:extLst>
                  <a:ext uri="{FF2B5EF4-FFF2-40B4-BE49-F238E27FC236}">
                    <a16:creationId xmlns:a16="http://schemas.microsoft.com/office/drawing/2014/main" id="{40742794-FDA2-4291-AB20-41D9C3DBBB4D}"/>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البحث التطبيقي</a:t>
                </a:r>
                <a:endParaRPr lang="ko-KR" altLang="en-US" sz="1600" b="1" dirty="0">
                  <a:solidFill>
                    <a:srgbClr val="00506B"/>
                  </a:solidFill>
                  <a:latin typeface="Dubai" panose="020B0503030403030204" pitchFamily="34" charset="-78"/>
                  <a:cs typeface="Dubai" panose="020B0503030403030204" pitchFamily="34" charset="-78"/>
                </a:endParaRPr>
              </a:p>
            </p:txBody>
          </p:sp>
        </p:grpSp>
        <p:grpSp>
          <p:nvGrpSpPr>
            <p:cNvPr id="77" name="Group 76">
              <a:extLst>
                <a:ext uri="{FF2B5EF4-FFF2-40B4-BE49-F238E27FC236}">
                  <a16:creationId xmlns:a16="http://schemas.microsoft.com/office/drawing/2014/main" id="{4EF3C48B-ED24-4300-AF33-A8761302D4B7}"/>
                </a:ext>
              </a:extLst>
            </p:cNvPr>
            <p:cNvGrpSpPr/>
            <p:nvPr/>
          </p:nvGrpSpPr>
          <p:grpSpPr>
            <a:xfrm>
              <a:off x="7678034" y="2319972"/>
              <a:ext cx="1984254" cy="4029163"/>
              <a:chOff x="9651288" y="2332633"/>
              <a:chExt cx="1984254" cy="4029163"/>
            </a:xfrm>
          </p:grpSpPr>
          <p:grpSp>
            <p:nvGrpSpPr>
              <p:cNvPr id="78" name="Group 77">
                <a:extLst>
                  <a:ext uri="{FF2B5EF4-FFF2-40B4-BE49-F238E27FC236}">
                    <a16:creationId xmlns:a16="http://schemas.microsoft.com/office/drawing/2014/main" id="{01558154-49E4-41ED-9283-EA61A79B6A25}"/>
                  </a:ext>
                </a:extLst>
              </p:cNvPr>
              <p:cNvGrpSpPr/>
              <p:nvPr/>
            </p:nvGrpSpPr>
            <p:grpSpPr>
              <a:xfrm>
                <a:off x="9651288" y="2332633"/>
                <a:ext cx="1984254" cy="3339749"/>
                <a:chOff x="-207776" y="662759"/>
                <a:chExt cx="1984254" cy="3339749"/>
              </a:xfrm>
            </p:grpSpPr>
            <p:grpSp>
              <p:nvGrpSpPr>
                <p:cNvPr id="80" name="Group 79">
                  <a:extLst>
                    <a:ext uri="{FF2B5EF4-FFF2-40B4-BE49-F238E27FC236}">
                      <a16:creationId xmlns:a16="http://schemas.microsoft.com/office/drawing/2014/main" id="{784D4903-F11F-473E-BA23-7ADFD70743F4}"/>
                    </a:ext>
                  </a:extLst>
                </p:cNvPr>
                <p:cNvGrpSpPr/>
                <p:nvPr/>
              </p:nvGrpSpPr>
              <p:grpSpPr>
                <a:xfrm>
                  <a:off x="-207776" y="662759"/>
                  <a:ext cx="1984254" cy="3339749"/>
                  <a:chOff x="-207776" y="662759"/>
                  <a:chExt cx="1984254" cy="3339749"/>
                </a:xfrm>
              </p:grpSpPr>
              <p:grpSp>
                <p:nvGrpSpPr>
                  <p:cNvPr id="82" name="Group 81">
                    <a:extLst>
                      <a:ext uri="{FF2B5EF4-FFF2-40B4-BE49-F238E27FC236}">
                        <a16:creationId xmlns:a16="http://schemas.microsoft.com/office/drawing/2014/main" id="{A6493EBD-8277-4A91-A2A9-72CEBD7FBE68}"/>
                      </a:ext>
                    </a:extLst>
                  </p:cNvPr>
                  <p:cNvGrpSpPr/>
                  <p:nvPr/>
                </p:nvGrpSpPr>
                <p:grpSpPr>
                  <a:xfrm>
                    <a:off x="-207776" y="662759"/>
                    <a:ext cx="1984254" cy="3339749"/>
                    <a:chOff x="10163195" y="2626502"/>
                    <a:chExt cx="1984254" cy="3339749"/>
                  </a:xfrm>
                </p:grpSpPr>
                <p:grpSp>
                  <p:nvGrpSpPr>
                    <p:cNvPr id="84" name="Group 83">
                      <a:extLst>
                        <a:ext uri="{FF2B5EF4-FFF2-40B4-BE49-F238E27FC236}">
                          <a16:creationId xmlns:a16="http://schemas.microsoft.com/office/drawing/2014/main" id="{58A59D00-7363-471E-8980-B116EC01AA58}"/>
                        </a:ext>
                      </a:extLst>
                    </p:cNvPr>
                    <p:cNvGrpSpPr/>
                    <p:nvPr/>
                  </p:nvGrpSpPr>
                  <p:grpSpPr>
                    <a:xfrm>
                      <a:off x="10163195" y="2626502"/>
                      <a:ext cx="1984254" cy="2510865"/>
                      <a:chOff x="10347066" y="3589095"/>
                      <a:chExt cx="1984254" cy="2510865"/>
                    </a:xfrm>
                  </p:grpSpPr>
                  <p:sp>
                    <p:nvSpPr>
                      <p:cNvPr id="86" name="Diamond 85">
                        <a:extLst>
                          <a:ext uri="{FF2B5EF4-FFF2-40B4-BE49-F238E27FC236}">
                            <a16:creationId xmlns:a16="http://schemas.microsoft.com/office/drawing/2014/main" id="{C3459141-DDFC-4EEC-A695-14F64830FA63}"/>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7" name="Oval 86">
                        <a:extLst>
                          <a:ext uri="{FF2B5EF4-FFF2-40B4-BE49-F238E27FC236}">
                            <a16:creationId xmlns:a16="http://schemas.microsoft.com/office/drawing/2014/main" id="{264A412F-2B6C-4E42-A80E-728AC036A2B1}"/>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2</a:t>
                        </a:r>
                      </a:p>
                    </p:txBody>
                  </p:sp>
                </p:grpSp>
                <p:cxnSp>
                  <p:nvCxnSpPr>
                    <p:cNvPr id="85" name="Straight Connector 5">
                      <a:extLst>
                        <a:ext uri="{FF2B5EF4-FFF2-40B4-BE49-F238E27FC236}">
                          <a16:creationId xmlns:a16="http://schemas.microsoft.com/office/drawing/2014/main" id="{50A0DCBE-4EA4-4CE0-AA30-14A91CC23C43}"/>
                        </a:ext>
                      </a:extLst>
                    </p:cNvPr>
                    <p:cNvCxnSpPr>
                      <a:cxnSpLocks/>
                      <a:stCxn id="86"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83" name="Diamond 82">
                    <a:extLst>
                      <a:ext uri="{FF2B5EF4-FFF2-40B4-BE49-F238E27FC236}">
                        <a16:creationId xmlns:a16="http://schemas.microsoft.com/office/drawing/2014/main" id="{1D9EE141-D2D2-47EA-9CE8-43D218B6554C}"/>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81" name="Graphic 80">
                  <a:extLst>
                    <a:ext uri="{FF2B5EF4-FFF2-40B4-BE49-F238E27FC236}">
                      <a16:creationId xmlns:a16="http://schemas.microsoft.com/office/drawing/2014/main" id="{3903C81E-4E0C-462C-8DE7-419BDE23E3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4311" y="1861457"/>
                  <a:ext cx="640080" cy="640080"/>
                </a:xfrm>
                <a:prstGeom prst="rect">
                  <a:avLst/>
                </a:prstGeom>
              </p:spPr>
            </p:pic>
          </p:grpSp>
          <p:sp>
            <p:nvSpPr>
              <p:cNvPr id="79" name="TextBox 47">
                <a:extLst>
                  <a:ext uri="{FF2B5EF4-FFF2-40B4-BE49-F238E27FC236}">
                    <a16:creationId xmlns:a16="http://schemas.microsoft.com/office/drawing/2014/main" id="{E97F6F6A-8E8F-4A8C-A818-D9CBED8A7919}"/>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الأسرة والأصدقاء</a:t>
                </a:r>
              </a:p>
            </p:txBody>
          </p:sp>
        </p:grpSp>
        <p:grpSp>
          <p:nvGrpSpPr>
            <p:cNvPr id="88" name="Group 87">
              <a:extLst>
                <a:ext uri="{FF2B5EF4-FFF2-40B4-BE49-F238E27FC236}">
                  <a16:creationId xmlns:a16="http://schemas.microsoft.com/office/drawing/2014/main" id="{7A139016-2F31-4B81-A1F0-BF0060635DF1}"/>
                </a:ext>
              </a:extLst>
            </p:cNvPr>
            <p:cNvGrpSpPr/>
            <p:nvPr/>
          </p:nvGrpSpPr>
          <p:grpSpPr>
            <a:xfrm>
              <a:off x="5493763" y="2319972"/>
              <a:ext cx="1984254" cy="4029163"/>
              <a:chOff x="9651288" y="2332633"/>
              <a:chExt cx="1984254" cy="4029163"/>
            </a:xfrm>
          </p:grpSpPr>
          <p:grpSp>
            <p:nvGrpSpPr>
              <p:cNvPr id="89" name="Group 88">
                <a:extLst>
                  <a:ext uri="{FF2B5EF4-FFF2-40B4-BE49-F238E27FC236}">
                    <a16:creationId xmlns:a16="http://schemas.microsoft.com/office/drawing/2014/main" id="{F26ECCE9-16D2-4D94-BD05-9AD84DBD1F9C}"/>
                  </a:ext>
                </a:extLst>
              </p:cNvPr>
              <p:cNvGrpSpPr/>
              <p:nvPr/>
            </p:nvGrpSpPr>
            <p:grpSpPr>
              <a:xfrm>
                <a:off x="9651288" y="2332633"/>
                <a:ext cx="1984254" cy="3339749"/>
                <a:chOff x="-207776" y="662759"/>
                <a:chExt cx="1984254" cy="3339749"/>
              </a:xfrm>
            </p:grpSpPr>
            <p:grpSp>
              <p:nvGrpSpPr>
                <p:cNvPr id="91" name="Group 90">
                  <a:extLst>
                    <a:ext uri="{FF2B5EF4-FFF2-40B4-BE49-F238E27FC236}">
                      <a16:creationId xmlns:a16="http://schemas.microsoft.com/office/drawing/2014/main" id="{C9F0869F-1F25-4CE9-A848-7FAB2972594D}"/>
                    </a:ext>
                  </a:extLst>
                </p:cNvPr>
                <p:cNvGrpSpPr/>
                <p:nvPr/>
              </p:nvGrpSpPr>
              <p:grpSpPr>
                <a:xfrm>
                  <a:off x="-207776" y="662759"/>
                  <a:ext cx="1984254" cy="3339749"/>
                  <a:chOff x="-207776" y="662759"/>
                  <a:chExt cx="1984254" cy="3339749"/>
                </a:xfrm>
              </p:grpSpPr>
              <p:grpSp>
                <p:nvGrpSpPr>
                  <p:cNvPr id="93" name="Group 92">
                    <a:extLst>
                      <a:ext uri="{FF2B5EF4-FFF2-40B4-BE49-F238E27FC236}">
                        <a16:creationId xmlns:a16="http://schemas.microsoft.com/office/drawing/2014/main" id="{55BF7627-14F4-4934-940C-89B7219E24B2}"/>
                      </a:ext>
                    </a:extLst>
                  </p:cNvPr>
                  <p:cNvGrpSpPr/>
                  <p:nvPr/>
                </p:nvGrpSpPr>
                <p:grpSpPr>
                  <a:xfrm>
                    <a:off x="-207776" y="662759"/>
                    <a:ext cx="1984254" cy="3339749"/>
                    <a:chOff x="10163195" y="2626502"/>
                    <a:chExt cx="1984254" cy="3339749"/>
                  </a:xfrm>
                </p:grpSpPr>
                <p:grpSp>
                  <p:nvGrpSpPr>
                    <p:cNvPr id="95" name="Group 94">
                      <a:extLst>
                        <a:ext uri="{FF2B5EF4-FFF2-40B4-BE49-F238E27FC236}">
                          <a16:creationId xmlns:a16="http://schemas.microsoft.com/office/drawing/2014/main" id="{136B7329-3AAE-48AE-8E36-0B06AEEDC936}"/>
                        </a:ext>
                      </a:extLst>
                    </p:cNvPr>
                    <p:cNvGrpSpPr/>
                    <p:nvPr/>
                  </p:nvGrpSpPr>
                  <p:grpSpPr>
                    <a:xfrm>
                      <a:off x="10163195" y="2626502"/>
                      <a:ext cx="1984254" cy="2510865"/>
                      <a:chOff x="10347066" y="3589095"/>
                      <a:chExt cx="1984254" cy="2510865"/>
                    </a:xfrm>
                  </p:grpSpPr>
                  <p:sp>
                    <p:nvSpPr>
                      <p:cNvPr id="97" name="Diamond 96">
                        <a:extLst>
                          <a:ext uri="{FF2B5EF4-FFF2-40B4-BE49-F238E27FC236}">
                            <a16:creationId xmlns:a16="http://schemas.microsoft.com/office/drawing/2014/main" id="{4847F647-74D5-4F73-ACF0-CE153BC8DBEB}"/>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98" name="Oval 97">
                        <a:extLst>
                          <a:ext uri="{FF2B5EF4-FFF2-40B4-BE49-F238E27FC236}">
                            <a16:creationId xmlns:a16="http://schemas.microsoft.com/office/drawing/2014/main" id="{18395682-8048-4763-BF26-F4837FB13083}"/>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3</a:t>
                        </a:r>
                      </a:p>
                    </p:txBody>
                  </p:sp>
                </p:grpSp>
                <p:cxnSp>
                  <p:nvCxnSpPr>
                    <p:cNvPr id="96" name="Straight Connector 5">
                      <a:extLst>
                        <a:ext uri="{FF2B5EF4-FFF2-40B4-BE49-F238E27FC236}">
                          <a16:creationId xmlns:a16="http://schemas.microsoft.com/office/drawing/2014/main" id="{FF76AC51-C477-4231-B70A-B4258544907E}"/>
                        </a:ext>
                      </a:extLst>
                    </p:cNvPr>
                    <p:cNvCxnSpPr>
                      <a:cxnSpLocks/>
                      <a:stCxn id="97"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94" name="Diamond 93">
                    <a:extLst>
                      <a:ext uri="{FF2B5EF4-FFF2-40B4-BE49-F238E27FC236}">
                        <a16:creationId xmlns:a16="http://schemas.microsoft.com/office/drawing/2014/main" id="{56838F2F-DD2C-4693-B2A9-032F379A3FA0}"/>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92" name="Graphic 91">
                  <a:extLst>
                    <a:ext uri="{FF2B5EF4-FFF2-40B4-BE49-F238E27FC236}">
                      <a16:creationId xmlns:a16="http://schemas.microsoft.com/office/drawing/2014/main" id="{1FCDDF02-2989-4FF4-B608-012A556321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64311" y="1861457"/>
                  <a:ext cx="640080" cy="640080"/>
                </a:xfrm>
                <a:prstGeom prst="rect">
                  <a:avLst/>
                </a:prstGeom>
              </p:spPr>
            </p:pic>
          </p:grpSp>
          <p:sp>
            <p:nvSpPr>
              <p:cNvPr id="90" name="TextBox 47">
                <a:extLst>
                  <a:ext uri="{FF2B5EF4-FFF2-40B4-BE49-F238E27FC236}">
                    <a16:creationId xmlns:a16="http://schemas.microsoft.com/office/drawing/2014/main" id="{C8F8B695-353E-48EE-8B21-D482218E47AC}"/>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ea typeface="GE SS Two Medium" panose="020A0503020102020204" pitchFamily="18" charset="-78"/>
                    <a:cs typeface="Dubai" panose="020B0503030403030204" pitchFamily="34" charset="-78"/>
                  </a:rPr>
                  <a:t>حاضنات الأعمال</a:t>
                </a:r>
              </a:p>
            </p:txBody>
          </p:sp>
        </p:grpSp>
        <p:grpSp>
          <p:nvGrpSpPr>
            <p:cNvPr id="99" name="Group 98">
              <a:extLst>
                <a:ext uri="{FF2B5EF4-FFF2-40B4-BE49-F238E27FC236}">
                  <a16:creationId xmlns:a16="http://schemas.microsoft.com/office/drawing/2014/main" id="{68684A5C-1750-4B5C-8861-22C6A7CF9C40}"/>
                </a:ext>
              </a:extLst>
            </p:cNvPr>
            <p:cNvGrpSpPr/>
            <p:nvPr/>
          </p:nvGrpSpPr>
          <p:grpSpPr>
            <a:xfrm>
              <a:off x="3309492" y="2319972"/>
              <a:ext cx="1984254" cy="4029163"/>
              <a:chOff x="9651288" y="2332633"/>
              <a:chExt cx="1984254" cy="4029163"/>
            </a:xfrm>
          </p:grpSpPr>
          <p:grpSp>
            <p:nvGrpSpPr>
              <p:cNvPr id="100" name="Group 99">
                <a:extLst>
                  <a:ext uri="{FF2B5EF4-FFF2-40B4-BE49-F238E27FC236}">
                    <a16:creationId xmlns:a16="http://schemas.microsoft.com/office/drawing/2014/main" id="{BFD123B4-36DE-4CF6-BEA5-5A7BA430AC81}"/>
                  </a:ext>
                </a:extLst>
              </p:cNvPr>
              <p:cNvGrpSpPr/>
              <p:nvPr/>
            </p:nvGrpSpPr>
            <p:grpSpPr>
              <a:xfrm>
                <a:off x="9651288" y="2332633"/>
                <a:ext cx="1984254" cy="3339749"/>
                <a:chOff x="-207776" y="662759"/>
                <a:chExt cx="1984254" cy="3339749"/>
              </a:xfrm>
            </p:grpSpPr>
            <p:grpSp>
              <p:nvGrpSpPr>
                <p:cNvPr id="102" name="Group 101">
                  <a:extLst>
                    <a:ext uri="{FF2B5EF4-FFF2-40B4-BE49-F238E27FC236}">
                      <a16:creationId xmlns:a16="http://schemas.microsoft.com/office/drawing/2014/main" id="{B5E935FB-A40B-4E4D-83EB-02DCE83A9CB4}"/>
                    </a:ext>
                  </a:extLst>
                </p:cNvPr>
                <p:cNvGrpSpPr/>
                <p:nvPr/>
              </p:nvGrpSpPr>
              <p:grpSpPr>
                <a:xfrm>
                  <a:off x="-207776" y="662759"/>
                  <a:ext cx="1984254" cy="3339749"/>
                  <a:chOff x="-207776" y="662759"/>
                  <a:chExt cx="1984254" cy="3339749"/>
                </a:xfrm>
              </p:grpSpPr>
              <p:grpSp>
                <p:nvGrpSpPr>
                  <p:cNvPr id="104" name="Group 103">
                    <a:extLst>
                      <a:ext uri="{FF2B5EF4-FFF2-40B4-BE49-F238E27FC236}">
                        <a16:creationId xmlns:a16="http://schemas.microsoft.com/office/drawing/2014/main" id="{82870123-F969-42FF-AE56-95464403E3D8}"/>
                      </a:ext>
                    </a:extLst>
                  </p:cNvPr>
                  <p:cNvGrpSpPr/>
                  <p:nvPr/>
                </p:nvGrpSpPr>
                <p:grpSpPr>
                  <a:xfrm>
                    <a:off x="-207776" y="662759"/>
                    <a:ext cx="1984254" cy="3339749"/>
                    <a:chOff x="10163195" y="2626502"/>
                    <a:chExt cx="1984254" cy="3339749"/>
                  </a:xfrm>
                </p:grpSpPr>
                <p:grpSp>
                  <p:nvGrpSpPr>
                    <p:cNvPr id="106" name="Group 105">
                      <a:extLst>
                        <a:ext uri="{FF2B5EF4-FFF2-40B4-BE49-F238E27FC236}">
                          <a16:creationId xmlns:a16="http://schemas.microsoft.com/office/drawing/2014/main" id="{0A2935B3-F622-40D0-9310-B932F71D8A50}"/>
                        </a:ext>
                      </a:extLst>
                    </p:cNvPr>
                    <p:cNvGrpSpPr/>
                    <p:nvPr/>
                  </p:nvGrpSpPr>
                  <p:grpSpPr>
                    <a:xfrm>
                      <a:off x="10163195" y="2626502"/>
                      <a:ext cx="1984254" cy="2510865"/>
                      <a:chOff x="10347066" y="3589095"/>
                      <a:chExt cx="1984254" cy="2510865"/>
                    </a:xfrm>
                  </p:grpSpPr>
                  <p:sp>
                    <p:nvSpPr>
                      <p:cNvPr id="108" name="Diamond 107">
                        <a:extLst>
                          <a:ext uri="{FF2B5EF4-FFF2-40B4-BE49-F238E27FC236}">
                            <a16:creationId xmlns:a16="http://schemas.microsoft.com/office/drawing/2014/main" id="{C11EF7C7-7FF1-46A0-8C88-F891D0D9BB5E}"/>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09" name="Oval 108">
                        <a:extLst>
                          <a:ext uri="{FF2B5EF4-FFF2-40B4-BE49-F238E27FC236}">
                            <a16:creationId xmlns:a16="http://schemas.microsoft.com/office/drawing/2014/main" id="{063AD592-20EA-4386-8CFF-70EEC0B6D754}"/>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4</a:t>
                        </a:r>
                      </a:p>
                    </p:txBody>
                  </p:sp>
                </p:grpSp>
                <p:cxnSp>
                  <p:nvCxnSpPr>
                    <p:cNvPr id="107" name="Straight Connector 5">
                      <a:extLst>
                        <a:ext uri="{FF2B5EF4-FFF2-40B4-BE49-F238E27FC236}">
                          <a16:creationId xmlns:a16="http://schemas.microsoft.com/office/drawing/2014/main" id="{0904AD2E-D97D-49DC-A0F6-35AEC76208D0}"/>
                        </a:ext>
                      </a:extLst>
                    </p:cNvPr>
                    <p:cNvCxnSpPr>
                      <a:cxnSpLocks/>
                      <a:stCxn id="108"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105" name="Diamond 104">
                    <a:extLst>
                      <a:ext uri="{FF2B5EF4-FFF2-40B4-BE49-F238E27FC236}">
                        <a16:creationId xmlns:a16="http://schemas.microsoft.com/office/drawing/2014/main" id="{A09EADF8-AC94-473E-A1F5-1A5033292284}"/>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103" name="Graphic 102">
                  <a:extLst>
                    <a:ext uri="{FF2B5EF4-FFF2-40B4-BE49-F238E27FC236}">
                      <a16:creationId xmlns:a16="http://schemas.microsoft.com/office/drawing/2014/main" id="{992517D7-4D03-4595-84E8-5145D5F2D5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64311" y="1861457"/>
                  <a:ext cx="640080" cy="640080"/>
                </a:xfrm>
                <a:prstGeom prst="rect">
                  <a:avLst/>
                </a:prstGeom>
              </p:spPr>
            </p:pic>
          </p:grpSp>
          <p:sp>
            <p:nvSpPr>
              <p:cNvPr id="101" name="TextBox 47">
                <a:extLst>
                  <a:ext uri="{FF2B5EF4-FFF2-40B4-BE49-F238E27FC236}">
                    <a16:creationId xmlns:a16="http://schemas.microsoft.com/office/drawing/2014/main" id="{E258E9C5-2932-407C-9E1F-43682C7D7D6A}"/>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cs typeface="Dubai" panose="020B0503030403030204" pitchFamily="34" charset="-78"/>
                  </a:rPr>
                  <a:t>رأس</a:t>
                </a:r>
              </a:p>
              <a:p>
                <a:pPr algn="ctr"/>
                <a:r>
                  <a:rPr lang="ar-SA" altLang="ko-KR" sz="1600" b="1" dirty="0">
                    <a:solidFill>
                      <a:srgbClr val="00506B"/>
                    </a:solidFill>
                    <a:latin typeface="Dubai" panose="020B0503030403030204" pitchFamily="34" charset="-78"/>
                    <a:cs typeface="Dubai" panose="020B0503030403030204" pitchFamily="34" charset="-78"/>
                  </a:rPr>
                  <a:t> المال الجزئي</a:t>
                </a:r>
                <a:endParaRPr lang="ko-KR" altLang="en-US" sz="1600" b="1" dirty="0">
                  <a:solidFill>
                    <a:srgbClr val="00506B"/>
                  </a:solidFill>
                  <a:latin typeface="Dubai" panose="020B0503030403030204" pitchFamily="34" charset="-78"/>
                  <a:cs typeface="Dubai" panose="020B0503030403030204" pitchFamily="34" charset="-78"/>
                </a:endParaRPr>
              </a:p>
            </p:txBody>
          </p:sp>
        </p:grpSp>
        <p:grpSp>
          <p:nvGrpSpPr>
            <p:cNvPr id="110" name="Group 109">
              <a:extLst>
                <a:ext uri="{FF2B5EF4-FFF2-40B4-BE49-F238E27FC236}">
                  <a16:creationId xmlns:a16="http://schemas.microsoft.com/office/drawing/2014/main" id="{046D05B3-B21F-4F19-B230-12CA24CF88E4}"/>
                </a:ext>
              </a:extLst>
            </p:cNvPr>
            <p:cNvGrpSpPr/>
            <p:nvPr/>
          </p:nvGrpSpPr>
          <p:grpSpPr>
            <a:xfrm>
              <a:off x="1125221" y="2319972"/>
              <a:ext cx="1984254" cy="4029163"/>
              <a:chOff x="9651288" y="2332633"/>
              <a:chExt cx="1984254" cy="4029163"/>
            </a:xfrm>
          </p:grpSpPr>
          <p:grpSp>
            <p:nvGrpSpPr>
              <p:cNvPr id="111" name="Group 110">
                <a:extLst>
                  <a:ext uri="{FF2B5EF4-FFF2-40B4-BE49-F238E27FC236}">
                    <a16:creationId xmlns:a16="http://schemas.microsoft.com/office/drawing/2014/main" id="{B4678145-9813-4B8A-85E8-49AA803B9B4B}"/>
                  </a:ext>
                </a:extLst>
              </p:cNvPr>
              <p:cNvGrpSpPr/>
              <p:nvPr/>
            </p:nvGrpSpPr>
            <p:grpSpPr>
              <a:xfrm>
                <a:off x="9651288" y="2332633"/>
                <a:ext cx="1984254" cy="3339749"/>
                <a:chOff x="-207776" y="662759"/>
                <a:chExt cx="1984254" cy="3339749"/>
              </a:xfrm>
            </p:grpSpPr>
            <p:grpSp>
              <p:nvGrpSpPr>
                <p:cNvPr id="113" name="Group 112">
                  <a:extLst>
                    <a:ext uri="{FF2B5EF4-FFF2-40B4-BE49-F238E27FC236}">
                      <a16:creationId xmlns:a16="http://schemas.microsoft.com/office/drawing/2014/main" id="{1AB3DD20-3C79-433F-95B7-1A3FD33A2B44}"/>
                    </a:ext>
                  </a:extLst>
                </p:cNvPr>
                <p:cNvGrpSpPr/>
                <p:nvPr/>
              </p:nvGrpSpPr>
              <p:grpSpPr>
                <a:xfrm>
                  <a:off x="-207776" y="662759"/>
                  <a:ext cx="1984254" cy="3339749"/>
                  <a:chOff x="-207776" y="662759"/>
                  <a:chExt cx="1984254" cy="3339749"/>
                </a:xfrm>
              </p:grpSpPr>
              <p:grpSp>
                <p:nvGrpSpPr>
                  <p:cNvPr id="115" name="Group 114">
                    <a:extLst>
                      <a:ext uri="{FF2B5EF4-FFF2-40B4-BE49-F238E27FC236}">
                        <a16:creationId xmlns:a16="http://schemas.microsoft.com/office/drawing/2014/main" id="{F3BD39F5-60A9-4EBB-A929-99DED05513C9}"/>
                      </a:ext>
                    </a:extLst>
                  </p:cNvPr>
                  <p:cNvGrpSpPr/>
                  <p:nvPr/>
                </p:nvGrpSpPr>
                <p:grpSpPr>
                  <a:xfrm>
                    <a:off x="-207776" y="662759"/>
                    <a:ext cx="1984254" cy="3339749"/>
                    <a:chOff x="10163195" y="2626502"/>
                    <a:chExt cx="1984254" cy="3339749"/>
                  </a:xfrm>
                </p:grpSpPr>
                <p:grpSp>
                  <p:nvGrpSpPr>
                    <p:cNvPr id="117" name="Group 116">
                      <a:extLst>
                        <a:ext uri="{FF2B5EF4-FFF2-40B4-BE49-F238E27FC236}">
                          <a16:creationId xmlns:a16="http://schemas.microsoft.com/office/drawing/2014/main" id="{2A831DF5-9628-428C-AFEE-421AF7780EA1}"/>
                        </a:ext>
                      </a:extLst>
                    </p:cNvPr>
                    <p:cNvGrpSpPr/>
                    <p:nvPr/>
                  </p:nvGrpSpPr>
                  <p:grpSpPr>
                    <a:xfrm>
                      <a:off x="10163195" y="2626502"/>
                      <a:ext cx="1984254" cy="2510865"/>
                      <a:chOff x="10347066" y="3589095"/>
                      <a:chExt cx="1984254" cy="2510865"/>
                    </a:xfrm>
                  </p:grpSpPr>
                  <p:sp>
                    <p:nvSpPr>
                      <p:cNvPr id="119" name="Diamond 118">
                        <a:extLst>
                          <a:ext uri="{FF2B5EF4-FFF2-40B4-BE49-F238E27FC236}">
                            <a16:creationId xmlns:a16="http://schemas.microsoft.com/office/drawing/2014/main" id="{7CCF5AB5-71AE-4FE2-8404-BE31E3825259}"/>
                          </a:ext>
                        </a:extLst>
                      </p:cNvPr>
                      <p:cNvSpPr/>
                      <p:nvPr/>
                    </p:nvSpPr>
                    <p:spPr>
                      <a:xfrm>
                        <a:off x="10347066" y="4115706"/>
                        <a:ext cx="1984254" cy="1984254"/>
                      </a:xfrm>
                      <a:prstGeom prst="diamond">
                        <a:avLst/>
                      </a:prstGeom>
                      <a:noFill/>
                      <a:ln w="28575">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20" name="Oval 119">
                        <a:extLst>
                          <a:ext uri="{FF2B5EF4-FFF2-40B4-BE49-F238E27FC236}">
                            <a16:creationId xmlns:a16="http://schemas.microsoft.com/office/drawing/2014/main" id="{04EF6D69-B46C-4D29-8672-C2576347A069}"/>
                          </a:ext>
                        </a:extLst>
                      </p:cNvPr>
                      <p:cNvSpPr/>
                      <p:nvPr/>
                    </p:nvSpPr>
                    <p:spPr>
                      <a:xfrm>
                        <a:off x="11074815" y="3589095"/>
                        <a:ext cx="526611" cy="526611"/>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latin typeface="Dubai" panose="020B0503030403030204" pitchFamily="34" charset="-78"/>
                            <a:cs typeface="Dubai" panose="020B0503030403030204" pitchFamily="34" charset="-78"/>
                          </a:rPr>
                          <a:t>5</a:t>
                        </a:r>
                      </a:p>
                    </p:txBody>
                  </p:sp>
                </p:grpSp>
                <p:cxnSp>
                  <p:nvCxnSpPr>
                    <p:cNvPr id="118" name="Straight Connector 5">
                      <a:extLst>
                        <a:ext uri="{FF2B5EF4-FFF2-40B4-BE49-F238E27FC236}">
                          <a16:creationId xmlns:a16="http://schemas.microsoft.com/office/drawing/2014/main" id="{814C5AFD-D5E7-4F18-97FF-8CF1601170EE}"/>
                        </a:ext>
                      </a:extLst>
                    </p:cNvPr>
                    <p:cNvCxnSpPr>
                      <a:cxnSpLocks/>
                      <a:stCxn id="119" idx="2"/>
                    </p:cNvCxnSpPr>
                    <p:nvPr/>
                  </p:nvCxnSpPr>
                  <p:spPr>
                    <a:xfrm flipH="1">
                      <a:off x="11154250" y="5137367"/>
                      <a:ext cx="1072" cy="828884"/>
                    </a:xfrm>
                    <a:prstGeom prst="line">
                      <a:avLst/>
                    </a:prstGeom>
                    <a:ln w="38100">
                      <a:solidFill>
                        <a:srgbClr val="00506B"/>
                      </a:solidFill>
                      <a:tailEnd type="triangle"/>
                    </a:ln>
                  </p:spPr>
                  <p:style>
                    <a:lnRef idx="1">
                      <a:schemeClr val="accent1"/>
                    </a:lnRef>
                    <a:fillRef idx="0">
                      <a:schemeClr val="accent1"/>
                    </a:fillRef>
                    <a:effectRef idx="0">
                      <a:schemeClr val="accent1"/>
                    </a:effectRef>
                    <a:fontRef idx="minor">
                      <a:schemeClr val="tx1"/>
                    </a:fontRef>
                  </p:style>
                </p:cxnSp>
              </p:grpSp>
              <p:sp>
                <p:nvSpPr>
                  <p:cNvPr id="116" name="Diamond 115">
                    <a:extLst>
                      <a:ext uri="{FF2B5EF4-FFF2-40B4-BE49-F238E27FC236}">
                        <a16:creationId xmlns:a16="http://schemas.microsoft.com/office/drawing/2014/main" id="{72150B7E-F28D-4A2F-9066-882799F5760C}"/>
                      </a:ext>
                    </a:extLst>
                  </p:cNvPr>
                  <p:cNvSpPr/>
                  <p:nvPr/>
                </p:nvSpPr>
                <p:spPr>
                  <a:xfrm>
                    <a:off x="45186" y="1442332"/>
                    <a:ext cx="1478330" cy="1478330"/>
                  </a:xfrm>
                  <a:prstGeom prst="diamond">
                    <a:avLst/>
                  </a:prstGeom>
                  <a:solidFill>
                    <a:schemeClr val="bg1"/>
                  </a:solidFill>
                  <a:ln>
                    <a:noFill/>
                  </a:ln>
                  <a:effectLst>
                    <a:outerShdw blurRad="241300" sx="135000" sy="135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pic>
              <p:nvPicPr>
                <p:cNvPr id="114" name="Graphic 113">
                  <a:extLst>
                    <a:ext uri="{FF2B5EF4-FFF2-40B4-BE49-F238E27FC236}">
                      <a16:creationId xmlns:a16="http://schemas.microsoft.com/office/drawing/2014/main" id="{0820C20E-5B9C-45DA-A0C4-6F0E38858F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64311" y="1861457"/>
                  <a:ext cx="640080" cy="640080"/>
                </a:xfrm>
                <a:prstGeom prst="rect">
                  <a:avLst/>
                </a:prstGeom>
              </p:spPr>
            </p:pic>
          </p:grpSp>
          <p:sp>
            <p:nvSpPr>
              <p:cNvPr id="112" name="TextBox 47">
                <a:extLst>
                  <a:ext uri="{FF2B5EF4-FFF2-40B4-BE49-F238E27FC236}">
                    <a16:creationId xmlns:a16="http://schemas.microsoft.com/office/drawing/2014/main" id="{86128936-92FF-46A0-B10A-4BF7F71F3463}"/>
                  </a:ext>
                </a:extLst>
              </p:cNvPr>
              <p:cNvSpPr txBox="1"/>
              <p:nvPr/>
            </p:nvSpPr>
            <p:spPr>
              <a:xfrm>
                <a:off x="9942012" y="5731438"/>
                <a:ext cx="1402807" cy="630358"/>
              </a:xfrm>
              <a:prstGeom prst="rect">
                <a:avLst/>
              </a:prstGeom>
              <a:noFill/>
            </p:spPr>
            <p:txBody>
              <a:bodyPr wrap="square" rtlCol="0" anchor="ctr">
                <a:spAutoFit/>
              </a:bodyPr>
              <a:lstStyle/>
              <a:p>
                <a:pPr algn="ctr"/>
                <a:r>
                  <a:rPr lang="ar-SA" altLang="ko-KR" sz="1600" b="1" dirty="0">
                    <a:solidFill>
                      <a:srgbClr val="00506B"/>
                    </a:solidFill>
                    <a:latin typeface="Dubai" panose="020B0503030403030204" pitchFamily="34" charset="-78"/>
                    <a:cs typeface="Dubai" panose="020B0503030403030204" pitchFamily="34" charset="-78"/>
                  </a:rPr>
                  <a:t>الجهات</a:t>
                </a:r>
                <a:endParaRPr lang="en-US" altLang="ko-KR" sz="1600" b="1" dirty="0">
                  <a:solidFill>
                    <a:srgbClr val="00506B"/>
                  </a:solidFill>
                  <a:latin typeface="Dubai" panose="020B0503030403030204" pitchFamily="34" charset="-78"/>
                  <a:cs typeface="Dubai" panose="020B0503030403030204" pitchFamily="34" charset="-78"/>
                </a:endParaRPr>
              </a:p>
              <a:p>
                <a:pPr algn="ctr"/>
                <a:r>
                  <a:rPr lang="ar-SA" altLang="ko-KR" sz="1600" b="1" dirty="0">
                    <a:solidFill>
                      <a:srgbClr val="00506B"/>
                    </a:solidFill>
                    <a:latin typeface="Dubai" panose="020B0503030403030204" pitchFamily="34" charset="-78"/>
                    <a:cs typeface="Dubai" panose="020B0503030403030204" pitchFamily="34" charset="-78"/>
                  </a:rPr>
                  <a:t> الداعمة</a:t>
                </a:r>
              </a:p>
            </p:txBody>
          </p:sp>
        </p:grpSp>
      </p:grpSp>
      <p:pic>
        <p:nvPicPr>
          <p:cNvPr id="163" name="Picture 162">
            <a:extLst>
              <a:ext uri="{FF2B5EF4-FFF2-40B4-BE49-F238E27FC236}">
                <a16:creationId xmlns:a16="http://schemas.microsoft.com/office/drawing/2014/main" id="{250927D1-2469-459B-8539-FBEFD9C43A31}"/>
              </a:ext>
            </a:extLst>
          </p:cNvPr>
          <p:cNvPicPr>
            <a:picLocks noChangeAspect="1"/>
          </p:cNvPicPr>
          <p:nvPr/>
        </p:nvPicPr>
        <p:blipFill>
          <a:blip r:embed="rId12"/>
          <a:stretch>
            <a:fillRect/>
          </a:stretch>
        </p:blipFill>
        <p:spPr>
          <a:xfrm>
            <a:off x="275886" y="70612"/>
            <a:ext cx="1444191" cy="1473465"/>
          </a:xfrm>
          <a:prstGeom prst="rect">
            <a:avLst/>
          </a:prstGeom>
        </p:spPr>
      </p:pic>
      <p:sp>
        <p:nvSpPr>
          <p:cNvPr id="164" name="Footer Placeholder 163">
            <a:extLst>
              <a:ext uri="{FF2B5EF4-FFF2-40B4-BE49-F238E27FC236}">
                <a16:creationId xmlns:a16="http://schemas.microsoft.com/office/drawing/2014/main" id="{8CECA61A-6305-43C5-8332-599AEB69F305}"/>
              </a:ext>
            </a:extLst>
          </p:cNvPr>
          <p:cNvSpPr>
            <a:spLocks noGrp="1"/>
          </p:cNvSpPr>
          <p:nvPr>
            <p:ph type="ftr" sz="quarter" idx="11"/>
          </p:nvPr>
        </p:nvSpPr>
        <p:spPr/>
        <p:txBody>
          <a:bodyPr/>
          <a:lstStyle/>
          <a:p>
            <a:r>
              <a:rPr lang="ar-SA">
                <a:latin typeface="Dubai" panose="020B0503030403030204" pitchFamily="34" charset="-78"/>
                <a:cs typeface="Dubai" panose="020B0503030403030204" pitchFamily="34" charset="-78"/>
              </a:rPr>
              <a:t>الفصل الأول / منظومة ريادة الأعمال</a:t>
            </a:r>
            <a:endParaRPr lang="en-SG" dirty="0">
              <a:latin typeface="Dubai" panose="020B0503030403030204" pitchFamily="34" charset="-78"/>
              <a:cs typeface="Dubai" panose="020B0503030403030204" pitchFamily="34" charset="-78"/>
            </a:endParaRPr>
          </a:p>
        </p:txBody>
      </p:sp>
      <p:sp>
        <p:nvSpPr>
          <p:cNvPr id="165" name="Slide Number Placeholder 164">
            <a:extLst>
              <a:ext uri="{FF2B5EF4-FFF2-40B4-BE49-F238E27FC236}">
                <a16:creationId xmlns:a16="http://schemas.microsoft.com/office/drawing/2014/main" id="{96BD8424-468E-4901-82C7-09761F251DD8}"/>
              </a:ext>
            </a:extLst>
          </p:cNvPr>
          <p:cNvSpPr>
            <a:spLocks noGrp="1"/>
          </p:cNvSpPr>
          <p:nvPr>
            <p:ph type="sldNum" sz="quarter" idx="12"/>
          </p:nvPr>
        </p:nvSpPr>
        <p:spPr/>
        <p:txBody>
          <a:bodyPr/>
          <a:lstStyle/>
          <a:p>
            <a:fld id="{C9889D55-D75C-4F24-87F5-5B8662090B10}" type="slidenum">
              <a:rPr lang="en-SG" smtClean="0">
                <a:latin typeface="Dubai" panose="020B0503030403030204" pitchFamily="34" charset="-78"/>
                <a:cs typeface="Dubai" panose="020B0503030403030204" pitchFamily="34" charset="-78"/>
              </a:rPr>
              <a:t>5</a:t>
            </a:fld>
            <a:endParaRPr lang="en-SG"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11751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b="1" dirty="0">
                <a:latin typeface="Dubai" panose="020B0503030403030204" pitchFamily="34" charset="-78"/>
                <a:cs typeface="Dubai" panose="020B0503030403030204" pitchFamily="34" charset="-78"/>
              </a:rPr>
              <a:t>منظومة ريادة الأعمال</a:t>
            </a:r>
            <a:endParaRPr lang="en-US" sz="2700" b="1" dirty="0">
              <a:solidFill>
                <a:srgbClr val="EFAE08"/>
              </a:solidFill>
              <a:latin typeface="Dubai" panose="020B0503030403030204" pitchFamily="34" charset="-78"/>
              <a:cs typeface="Dubai" panose="020B0503030403030204" pitchFamily="34" charset="-78"/>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8060788" y="2166420"/>
            <a:ext cx="4131212" cy="488531"/>
            <a:chOff x="8060788" y="1322363"/>
            <a:chExt cx="4131212" cy="488531"/>
          </a:xfrm>
        </p:grpSpPr>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1. البحث العلمي التطبيقي:</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pic>
            <p:nvPicPr>
              <p:cNvPr id="65" name="Graphic 64" descr="Magnifying glass">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89595" y="1386962"/>
                <a:ext cx="359332" cy="359332"/>
              </a:xfrm>
              <a:prstGeom prst="rect">
                <a:avLst/>
              </a:prstGeom>
            </p:spPr>
          </p:pic>
        </p:grpSp>
      </p:grpSp>
      <p:sp>
        <p:nvSpPr>
          <p:cNvPr id="66" name="Content Placeholder 2">
            <a:extLst>
              <a:ext uri="{FF2B5EF4-FFF2-40B4-BE49-F238E27FC236}">
                <a16:creationId xmlns:a16="http://schemas.microsoft.com/office/drawing/2014/main" id="{39AC6A84-2EF9-4EBB-AE3D-5BBA21579A7B}"/>
              </a:ext>
            </a:extLst>
          </p:cNvPr>
          <p:cNvSpPr txBox="1">
            <a:spLocks/>
          </p:cNvSpPr>
          <p:nvPr/>
        </p:nvSpPr>
        <p:spPr>
          <a:xfrm>
            <a:off x="6096001" y="3611313"/>
            <a:ext cx="5516074" cy="30479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latin typeface="Dubai" panose="020B0503030403030204" pitchFamily="34" charset="-78"/>
                <a:cs typeface="Dubai" panose="020B0503030403030204" pitchFamily="34" charset="-78"/>
              </a:rPr>
              <a:t>من أبرز مظاهر التقدم في دعم ريادة الأعمال التركيز على دعم ميزانيات الأبحاث العلمية التطبيقية، واستقطاب الكفاءات البحثة المتمكنة من تحويل الأبحاث إلى ابتكارات ومنتجات. </a:t>
            </a:r>
          </a:p>
          <a:p>
            <a:pPr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latin typeface="Dubai" panose="020B0503030403030204" pitchFamily="34" charset="-78"/>
                <a:cs typeface="Dubai" panose="020B0503030403030204" pitchFamily="34" charset="-78"/>
              </a:rPr>
              <a:t>ونشر البحوث والدراسات العلمية التي تنفذها مراكز البحوث وأعضاء هيئة التدريس بما في ذلك مشاريع التخرج. </a:t>
            </a:r>
            <a:endParaRPr lang="en-US" sz="1600" dirty="0">
              <a:latin typeface="Dubai" panose="020B0503030403030204" pitchFamily="34" charset="-78"/>
              <a:cs typeface="Dubai" panose="020B0503030403030204" pitchFamily="34" charset="-78"/>
            </a:endParaRPr>
          </a:p>
        </p:txBody>
      </p:sp>
      <p:sp>
        <p:nvSpPr>
          <p:cNvPr id="67" name="Content Placeholder 2">
            <a:extLst>
              <a:ext uri="{FF2B5EF4-FFF2-40B4-BE49-F238E27FC236}">
                <a16:creationId xmlns:a16="http://schemas.microsoft.com/office/drawing/2014/main" id="{C1DE962C-C51B-4B89-9817-CF6F3400EB0B}"/>
              </a:ext>
            </a:extLst>
          </p:cNvPr>
          <p:cNvSpPr txBox="1">
            <a:spLocks/>
          </p:cNvSpPr>
          <p:nvPr/>
        </p:nvSpPr>
        <p:spPr>
          <a:xfrm>
            <a:off x="6096000" y="3026538"/>
            <a:ext cx="5873261" cy="338554"/>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spcBef>
                <a:spcPts val="0"/>
              </a:spcBef>
              <a:buFont typeface="Arial" panose="020B0604020202020204" pitchFamily="34" charset="0"/>
              <a:buNone/>
            </a:pPr>
            <a:r>
              <a:rPr lang="ar-SA" sz="1600" b="1" dirty="0">
                <a:latin typeface="Dubai" panose="020B0503030403030204" pitchFamily="34" charset="-78"/>
                <a:cs typeface="Dubai" panose="020B0503030403030204" pitchFamily="34" charset="-78"/>
              </a:rPr>
              <a:t>وتعتبر الجامعات محاضن تنمية وتطوير مخرجات البحث العلمي التطبيقي:</a:t>
            </a:r>
            <a:endParaRPr lang="en-US" sz="1600" b="1" dirty="0">
              <a:latin typeface="Dubai" panose="020B0503030403030204" pitchFamily="34" charset="-78"/>
              <a:cs typeface="Dubai" panose="020B0503030403030204" pitchFamily="34" charset="-78"/>
            </a:endParaRPr>
          </a:p>
        </p:txBody>
      </p:sp>
      <p:cxnSp>
        <p:nvCxnSpPr>
          <p:cNvPr id="8" name="Straight Connector 7">
            <a:extLst>
              <a:ext uri="{FF2B5EF4-FFF2-40B4-BE49-F238E27FC236}">
                <a16:creationId xmlns:a16="http://schemas.microsoft.com/office/drawing/2014/main" id="{71CF8110-5C58-473A-906B-096204E9FC99}"/>
              </a:ext>
            </a:extLst>
          </p:cNvPr>
          <p:cNvCxnSpPr>
            <a:cxnSpLocks/>
          </p:cNvCxnSpPr>
          <p:nvPr/>
        </p:nvCxnSpPr>
        <p:spPr>
          <a:xfrm>
            <a:off x="5964700" y="2190712"/>
            <a:ext cx="0" cy="412184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69DEE07-E5B1-431E-B779-0B6A6E8B6477}"/>
              </a:ext>
            </a:extLst>
          </p:cNvPr>
          <p:cNvGrpSpPr/>
          <p:nvPr/>
        </p:nvGrpSpPr>
        <p:grpSpPr>
          <a:xfrm flipH="1">
            <a:off x="-2" y="2166420"/>
            <a:ext cx="4131212" cy="488531"/>
            <a:chOff x="8060788" y="1322363"/>
            <a:chExt cx="4131212" cy="488531"/>
          </a:xfrm>
        </p:grpSpPr>
        <p:sp>
          <p:nvSpPr>
            <p:cNvPr id="72" name="Rectangle 71">
              <a:extLst>
                <a:ext uri="{FF2B5EF4-FFF2-40B4-BE49-F238E27FC236}">
                  <a16:creationId xmlns:a16="http://schemas.microsoft.com/office/drawing/2014/main" id="{A46569CA-D356-4BD3-89FF-8145D48D9EF4}"/>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2. الأسرة والأصدقاء:</a:t>
              </a:r>
            </a:p>
          </p:txBody>
        </p:sp>
        <p:grpSp>
          <p:nvGrpSpPr>
            <p:cNvPr id="122" name="Group 121">
              <a:extLst>
                <a:ext uri="{FF2B5EF4-FFF2-40B4-BE49-F238E27FC236}">
                  <a16:creationId xmlns:a16="http://schemas.microsoft.com/office/drawing/2014/main" id="{BC956CED-DAD2-427E-8563-372B3AAA94C2}"/>
                </a:ext>
              </a:extLst>
            </p:cNvPr>
            <p:cNvGrpSpPr/>
            <p:nvPr/>
          </p:nvGrpSpPr>
          <p:grpSpPr>
            <a:xfrm>
              <a:off x="11746523" y="1322363"/>
              <a:ext cx="445477" cy="488531"/>
              <a:chOff x="11746523" y="1322363"/>
              <a:chExt cx="445477" cy="488531"/>
            </a:xfrm>
          </p:grpSpPr>
          <p:sp>
            <p:nvSpPr>
              <p:cNvPr id="123" name="Rectangle 122">
                <a:extLst>
                  <a:ext uri="{FF2B5EF4-FFF2-40B4-BE49-F238E27FC236}">
                    <a16:creationId xmlns:a16="http://schemas.microsoft.com/office/drawing/2014/main" id="{A1D60D47-1C7D-47EE-950D-C08E647FE7EA}"/>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pic>
            <p:nvPicPr>
              <p:cNvPr id="124" name="Graphic 123">
                <a:extLst>
                  <a:ext uri="{FF2B5EF4-FFF2-40B4-BE49-F238E27FC236}">
                    <a16:creationId xmlns:a16="http://schemas.microsoft.com/office/drawing/2014/main" id="{82C6D148-B043-47A0-B786-A001D22943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789595" y="1386962"/>
                <a:ext cx="359332" cy="359332"/>
              </a:xfrm>
              <a:prstGeom prst="rect">
                <a:avLst/>
              </a:prstGeom>
            </p:spPr>
          </p:pic>
        </p:grpSp>
      </p:grpSp>
      <p:sp>
        <p:nvSpPr>
          <p:cNvPr id="125" name="Content Placeholder 2">
            <a:extLst>
              <a:ext uri="{FF2B5EF4-FFF2-40B4-BE49-F238E27FC236}">
                <a16:creationId xmlns:a16="http://schemas.microsoft.com/office/drawing/2014/main" id="{26D06780-B2A9-4FBA-ABF5-4688A6F2FF37}"/>
              </a:ext>
            </a:extLst>
          </p:cNvPr>
          <p:cNvSpPr txBox="1">
            <a:spLocks/>
          </p:cNvSpPr>
          <p:nvPr/>
        </p:nvSpPr>
        <p:spPr>
          <a:xfrm>
            <a:off x="222736" y="3026538"/>
            <a:ext cx="5516074" cy="3047999"/>
          </a:xfrm>
          <a:prstGeom prst="rect">
            <a:avLst/>
          </a:prstGeom>
        </p:spPr>
        <p:txBody>
          <a:bodyPr>
            <a:normAutofit/>
          </a:bodyPr>
          <a:lstStyle>
            <a:defPPr>
              <a:defRPr lang="en-US"/>
            </a:defPPr>
            <a:lvl1pPr marL="228600" indent="-228600" algn="just" rtl="1" eaLnBrk="0" fontAlgn="base" hangingPunct="0">
              <a:lnSpc>
                <a:spcPct val="100000"/>
              </a:lnSpc>
              <a:spcBef>
                <a:spcPts val="0"/>
              </a:spcBef>
              <a:spcAft>
                <a:spcPts val="1200"/>
              </a:spcAft>
              <a:buClr>
                <a:srgbClr val="EFAE08"/>
              </a:buClr>
              <a:buSzPct val="100000"/>
              <a:buFont typeface="Wingdings" panose="05000000000000000000" pitchFamily="2" charset="2"/>
              <a:buChar char="§"/>
              <a:defRPr sz="1600">
                <a:latin typeface="Dubai" panose="020B0503030403030204" pitchFamily="34" charset="-78"/>
                <a:cs typeface="Dubai" panose="020B0503030403030204" pitchFamily="34" charset="-78"/>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SA" dirty="0"/>
              <a:t>فقد أشارت الدراسات إلى أن من أهم العوامل التي تؤثر في نمو ريادة الأعمال هي الأسرة.</a:t>
            </a:r>
          </a:p>
          <a:p>
            <a:r>
              <a:rPr lang="ar-SA" dirty="0"/>
              <a:t> فهي من أوائل العناصر الرئيسية التي تشجيع الأبناء على ممارسة السلوكيات الريادية مما يؤكد أهمية دور الإرشاد الأسري في دعم وتنمية سمات ريادة الأعمال.</a:t>
            </a:r>
          </a:p>
          <a:p>
            <a:r>
              <a:rPr lang="ar-SA" dirty="0"/>
              <a:t>الأطفال في هذه البيئة ينشئون ولديهم تطلع ودافعية لإنشاء أعمال خاصة بهم في المستقبل.</a:t>
            </a:r>
          </a:p>
        </p:txBody>
      </p:sp>
      <p:pic>
        <p:nvPicPr>
          <p:cNvPr id="126" name="Picture 125">
            <a:extLst>
              <a:ext uri="{FF2B5EF4-FFF2-40B4-BE49-F238E27FC236}">
                <a16:creationId xmlns:a16="http://schemas.microsoft.com/office/drawing/2014/main" id="{7A0703F0-0884-4FB6-AC4E-EAD7E911B26C}"/>
              </a:ext>
            </a:extLst>
          </p:cNvPr>
          <p:cNvPicPr>
            <a:picLocks noChangeAspect="1"/>
          </p:cNvPicPr>
          <p:nvPr/>
        </p:nvPicPr>
        <p:blipFill>
          <a:blip r:embed="rId6"/>
          <a:stretch>
            <a:fillRect/>
          </a:stretch>
        </p:blipFill>
        <p:spPr>
          <a:xfrm>
            <a:off x="275886" y="70612"/>
            <a:ext cx="1444191" cy="1473465"/>
          </a:xfrm>
          <a:prstGeom prst="rect">
            <a:avLst/>
          </a:prstGeom>
        </p:spPr>
      </p:pic>
      <p:sp>
        <p:nvSpPr>
          <p:cNvPr id="11" name="Rectangle 10">
            <a:extLst>
              <a:ext uri="{FF2B5EF4-FFF2-40B4-BE49-F238E27FC236}">
                <a16:creationId xmlns:a16="http://schemas.microsoft.com/office/drawing/2014/main" id="{442B15D5-652D-4347-BC25-ED175EEBC1CA}"/>
              </a:ext>
            </a:extLst>
          </p:cNvPr>
          <p:cNvSpPr/>
          <p:nvPr/>
        </p:nvSpPr>
        <p:spPr>
          <a:xfrm>
            <a:off x="3787515" y="1223414"/>
            <a:ext cx="3845925" cy="507831"/>
          </a:xfrm>
          <a:prstGeom prst="rect">
            <a:avLst/>
          </a:prstGeom>
        </p:spPr>
        <p:txBody>
          <a:bodyPr wrap="none">
            <a:spAutoFit/>
          </a:bodyPr>
          <a:lstStyle/>
          <a:p>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أولاً: عوامل المنظومة الجزئية</a:t>
            </a:r>
            <a:endParaRPr lang="en-US" b="1" dirty="0">
              <a:latin typeface="Dubai" panose="020B0503030403030204" pitchFamily="34" charset="-78"/>
              <a:cs typeface="Dubai" panose="020B0503030403030204" pitchFamily="34" charset="-78"/>
            </a:endParaRPr>
          </a:p>
        </p:txBody>
      </p:sp>
      <p:sp>
        <p:nvSpPr>
          <p:cNvPr id="14" name="Footer Placeholder 13">
            <a:extLst>
              <a:ext uri="{FF2B5EF4-FFF2-40B4-BE49-F238E27FC236}">
                <a16:creationId xmlns:a16="http://schemas.microsoft.com/office/drawing/2014/main" id="{CBD7FE1B-E9A1-4C8D-9971-D5FEBDCECA84}"/>
              </a:ext>
            </a:extLst>
          </p:cNvPr>
          <p:cNvSpPr>
            <a:spLocks noGrp="1"/>
          </p:cNvSpPr>
          <p:nvPr>
            <p:ph type="ftr" sz="quarter" idx="11"/>
          </p:nvPr>
        </p:nvSpPr>
        <p:spPr/>
        <p:txBody>
          <a:bodyPr/>
          <a:lstStyle/>
          <a:p>
            <a:r>
              <a:rPr lang="ar-SA">
                <a:latin typeface="Dubai" panose="020B0503030403030204" pitchFamily="34" charset="-78"/>
                <a:cs typeface="Dubai" panose="020B0503030403030204" pitchFamily="34" charset="-78"/>
              </a:rPr>
              <a:t>الفصل الأول / منظومة ريادة الأعمال</a:t>
            </a:r>
            <a:endParaRPr lang="en-SG" dirty="0">
              <a:latin typeface="Dubai" panose="020B0503030403030204" pitchFamily="34" charset="-78"/>
              <a:cs typeface="Dubai" panose="020B0503030403030204" pitchFamily="34" charset="-78"/>
            </a:endParaRPr>
          </a:p>
        </p:txBody>
      </p:sp>
      <p:sp>
        <p:nvSpPr>
          <p:cNvPr id="15" name="Slide Number Placeholder 14">
            <a:extLst>
              <a:ext uri="{FF2B5EF4-FFF2-40B4-BE49-F238E27FC236}">
                <a16:creationId xmlns:a16="http://schemas.microsoft.com/office/drawing/2014/main" id="{6C2D0BF3-7583-4B9F-B5BC-27173972488B}"/>
              </a:ext>
            </a:extLst>
          </p:cNvPr>
          <p:cNvSpPr>
            <a:spLocks noGrp="1"/>
          </p:cNvSpPr>
          <p:nvPr>
            <p:ph type="sldNum" sz="quarter" idx="12"/>
          </p:nvPr>
        </p:nvSpPr>
        <p:spPr/>
        <p:txBody>
          <a:bodyPr/>
          <a:lstStyle/>
          <a:p>
            <a:fld id="{C9889D55-D75C-4F24-87F5-5B8662090B10}" type="slidenum">
              <a:rPr lang="en-SG" smtClean="0">
                <a:latin typeface="Dubai" panose="020B0503030403030204" pitchFamily="34" charset="-78"/>
                <a:cs typeface="Dubai" panose="020B0503030403030204" pitchFamily="34" charset="-78"/>
              </a:rPr>
              <a:t>6</a:t>
            </a:fld>
            <a:endParaRPr lang="en-SG"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96542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latin typeface="+mj-lt"/>
              </a:rPr>
              <a:t>منظومة ريادة الأعمال</a:t>
            </a:r>
            <a:endParaRPr lang="en-US" sz="2700" dirty="0">
              <a:solidFill>
                <a:srgbClr val="EFAE08"/>
              </a:solidFill>
              <a:latin typeface="+mj-lt"/>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8060788" y="2166420"/>
            <a:ext cx="4131212" cy="488531"/>
            <a:chOff x="8060788" y="1322363"/>
            <a:chExt cx="4131212" cy="488531"/>
          </a:xfrm>
        </p:grpSpPr>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mj-lt"/>
                  <a:cs typeface="+mj-cs"/>
                </a:rPr>
                <a:t>3. حاضنات ومسرعات الأعمال:</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pic>
        <p:nvPicPr>
          <p:cNvPr id="126" name="Picture 125">
            <a:extLst>
              <a:ext uri="{FF2B5EF4-FFF2-40B4-BE49-F238E27FC236}">
                <a16:creationId xmlns:a16="http://schemas.microsoft.com/office/drawing/2014/main" id="{7A0703F0-0884-4FB6-AC4E-EAD7E911B26C}"/>
              </a:ext>
            </a:extLst>
          </p:cNvPr>
          <p:cNvPicPr>
            <a:picLocks noChangeAspect="1"/>
          </p:cNvPicPr>
          <p:nvPr/>
        </p:nvPicPr>
        <p:blipFill>
          <a:blip r:embed="rId4"/>
          <a:stretch>
            <a:fillRect/>
          </a:stretch>
        </p:blipFill>
        <p:spPr>
          <a:xfrm>
            <a:off x="275886" y="70612"/>
            <a:ext cx="1444191" cy="1473465"/>
          </a:xfrm>
          <a:prstGeom prst="rect">
            <a:avLst/>
          </a:prstGeom>
        </p:spPr>
      </p:pic>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أولاً: عوامل المنظومة الجزئية</a:t>
            </a:r>
            <a:endParaRPr lang="en-US" sz="2700" b="1" dirty="0">
              <a:solidFill>
                <a:srgbClr val="EFAE08"/>
              </a:solidFill>
              <a:latin typeface="Dubai" panose="020B0503030403030204" pitchFamily="34" charset="-78"/>
              <a:ea typeface="GE SS Two Bold" panose="020A0503020102020204" pitchFamily="18" charset="-78"/>
              <a:cs typeface="Dubai" panose="020B0503030403030204" pitchFamily="34" charset="-78"/>
            </a:endParaRPr>
          </a:p>
        </p:txBody>
      </p:sp>
      <p:grpSp>
        <p:nvGrpSpPr>
          <p:cNvPr id="12" name="Group 11">
            <a:extLst>
              <a:ext uri="{FF2B5EF4-FFF2-40B4-BE49-F238E27FC236}">
                <a16:creationId xmlns:a16="http://schemas.microsoft.com/office/drawing/2014/main" id="{055A5F34-809A-4505-A27A-9FFEEE755284}"/>
              </a:ext>
            </a:extLst>
          </p:cNvPr>
          <p:cNvGrpSpPr/>
          <p:nvPr/>
        </p:nvGrpSpPr>
        <p:grpSpPr>
          <a:xfrm>
            <a:off x="1279547" y="3044096"/>
            <a:ext cx="9620369" cy="2834262"/>
            <a:chOff x="579925" y="2943233"/>
            <a:chExt cx="9620369" cy="2834262"/>
          </a:xfrm>
        </p:grpSpPr>
        <p:sp>
          <p:nvSpPr>
            <p:cNvPr id="67" name="Content Placeholder 2">
              <a:extLst>
                <a:ext uri="{FF2B5EF4-FFF2-40B4-BE49-F238E27FC236}">
                  <a16:creationId xmlns:a16="http://schemas.microsoft.com/office/drawing/2014/main" id="{C1DE962C-C51B-4B89-9817-CF6F3400EB0B}"/>
                </a:ext>
              </a:extLst>
            </p:cNvPr>
            <p:cNvSpPr txBox="1">
              <a:spLocks/>
            </p:cNvSpPr>
            <p:nvPr/>
          </p:nvSpPr>
          <p:spPr>
            <a:xfrm>
              <a:off x="7526215" y="3302641"/>
              <a:ext cx="2426237" cy="338554"/>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spcBef>
                  <a:spcPts val="0"/>
                </a:spcBef>
                <a:buNone/>
              </a:pPr>
              <a:r>
                <a:rPr lang="ar-SA" sz="1600" b="1" dirty="0">
                  <a:solidFill>
                    <a:srgbClr val="00506B"/>
                  </a:solidFill>
                  <a:latin typeface="+mj-lt"/>
                  <a:cs typeface="+mj-cs"/>
                </a:rPr>
                <a:t>تعريف حاضنة الأعمال:</a:t>
              </a:r>
            </a:p>
          </p:txBody>
        </p:sp>
        <p:grpSp>
          <p:nvGrpSpPr>
            <p:cNvPr id="10" name="Group 9">
              <a:extLst>
                <a:ext uri="{FF2B5EF4-FFF2-40B4-BE49-F238E27FC236}">
                  <a16:creationId xmlns:a16="http://schemas.microsoft.com/office/drawing/2014/main" id="{8F65A93D-BB07-4F27-B665-A0A995FA7620}"/>
                </a:ext>
              </a:extLst>
            </p:cNvPr>
            <p:cNvGrpSpPr/>
            <p:nvPr/>
          </p:nvGrpSpPr>
          <p:grpSpPr>
            <a:xfrm>
              <a:off x="579925" y="2943233"/>
              <a:ext cx="9620369" cy="2834262"/>
              <a:chOff x="579925" y="2943233"/>
              <a:chExt cx="9620369" cy="2834262"/>
            </a:xfrm>
          </p:grpSpPr>
          <p:sp>
            <p:nvSpPr>
              <p:cNvPr id="7" name="Rectangle 6">
                <a:extLst>
                  <a:ext uri="{FF2B5EF4-FFF2-40B4-BE49-F238E27FC236}">
                    <a16:creationId xmlns:a16="http://schemas.microsoft.com/office/drawing/2014/main" id="{3378D213-0248-464E-A5F8-88BA3D3E3001}"/>
                  </a:ext>
                </a:extLst>
              </p:cNvPr>
              <p:cNvSpPr/>
              <p:nvPr/>
            </p:nvSpPr>
            <p:spPr>
              <a:xfrm>
                <a:off x="4829193" y="2943233"/>
                <a:ext cx="5371101" cy="2834262"/>
              </a:xfrm>
              <a:prstGeom prst="rect">
                <a:avLst/>
              </a:prstGeom>
              <a:noFill/>
              <a:ln w="19050">
                <a:solidFill>
                  <a:srgbClr val="00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41" name="Picture 2" descr="Saudi Arabia's Vision 2030 Endorses Startups | About Her">
                <a:extLst>
                  <a:ext uri="{FF2B5EF4-FFF2-40B4-BE49-F238E27FC236}">
                    <a16:creationId xmlns:a16="http://schemas.microsoft.com/office/drawing/2014/main" id="{9F66B858-DE2F-4ED9-BF4F-558E7CD03A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925" y="2943233"/>
                <a:ext cx="4249268" cy="28342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0094024-1639-4F04-ADAE-85D5C9B31AAD}"/>
                  </a:ext>
                </a:extLst>
              </p:cNvPr>
              <p:cNvSpPr/>
              <p:nvPr/>
            </p:nvSpPr>
            <p:spPr>
              <a:xfrm>
                <a:off x="5077035" y="3760200"/>
                <a:ext cx="4875417" cy="1200329"/>
              </a:xfrm>
              <a:prstGeom prst="rect">
                <a:avLst/>
              </a:prstGeom>
            </p:spPr>
            <p:txBody>
              <a:bodyPr wrap="square">
                <a:spAutoFit/>
              </a:bodyPr>
              <a:lstStyle/>
              <a:p>
                <a:pPr algn="just" rtl="1">
                  <a:lnSpc>
                    <a:spcPct val="100000"/>
                  </a:lnSpc>
                  <a:spcBef>
                    <a:spcPts val="0"/>
                  </a:spcBef>
                  <a:spcAft>
                    <a:spcPts val="1200"/>
                  </a:spcAft>
                  <a:buClr>
                    <a:srgbClr val="EFAE08"/>
                  </a:buClr>
                  <a:buSzPct val="100000"/>
                </a:pPr>
                <a:r>
                  <a:rPr lang="ar-SA" dirty="0">
                    <a:latin typeface="+mj-lt"/>
                  </a:rPr>
                  <a:t>"وحدة خدمية تهدف إلى تحويل الأفكار والابتكارات إلى مشروعات اقتصادية منتجة، وذلك من خلال تقديم عدد من خدمات التأهيل والدعم المادي والمعنوي والاستضافة والإرشاد لرواد الأعمال". </a:t>
                </a:r>
              </a:p>
            </p:txBody>
          </p:sp>
        </p:grpSp>
      </p:grpSp>
      <p:sp>
        <p:nvSpPr>
          <p:cNvPr id="13" name="Footer Placeholder 12">
            <a:extLst>
              <a:ext uri="{FF2B5EF4-FFF2-40B4-BE49-F238E27FC236}">
                <a16:creationId xmlns:a16="http://schemas.microsoft.com/office/drawing/2014/main" id="{ADD7BE02-8691-4A27-B1E5-9410F773752A}"/>
              </a:ext>
            </a:extLst>
          </p:cNvPr>
          <p:cNvSpPr>
            <a:spLocks noGrp="1"/>
          </p:cNvSpPr>
          <p:nvPr>
            <p:ph type="ftr" sz="quarter" idx="11"/>
          </p:nvPr>
        </p:nvSpPr>
        <p:spPr/>
        <p:txBody>
          <a:bodyPr/>
          <a:lstStyle/>
          <a:p>
            <a:r>
              <a:rPr lang="ar-SA">
                <a:latin typeface="+mj-lt"/>
              </a:rPr>
              <a:t>الفصل الأول / منظومة ريادة الأعمال</a:t>
            </a:r>
            <a:endParaRPr lang="en-SG" dirty="0">
              <a:latin typeface="+mj-lt"/>
            </a:endParaRPr>
          </a:p>
        </p:txBody>
      </p:sp>
      <p:sp>
        <p:nvSpPr>
          <p:cNvPr id="14" name="Slide Number Placeholder 13">
            <a:extLst>
              <a:ext uri="{FF2B5EF4-FFF2-40B4-BE49-F238E27FC236}">
                <a16:creationId xmlns:a16="http://schemas.microsoft.com/office/drawing/2014/main" id="{8EEE6EC6-6BB4-4C4E-BAAD-B0D04B40A728}"/>
              </a:ext>
            </a:extLst>
          </p:cNvPr>
          <p:cNvSpPr>
            <a:spLocks noGrp="1"/>
          </p:cNvSpPr>
          <p:nvPr>
            <p:ph type="sldNum" sz="quarter" idx="12"/>
          </p:nvPr>
        </p:nvSpPr>
        <p:spPr/>
        <p:txBody>
          <a:bodyPr/>
          <a:lstStyle/>
          <a:p>
            <a:fld id="{C9889D55-D75C-4F24-87F5-5B8662090B10}" type="slidenum">
              <a:rPr lang="en-SG" smtClean="0">
                <a:latin typeface="+mj-lt"/>
              </a:rPr>
              <a:t>7</a:t>
            </a:fld>
            <a:endParaRPr lang="en-SG" dirty="0">
              <a:latin typeface="+mj-lt"/>
            </a:endParaRPr>
          </a:p>
        </p:txBody>
      </p:sp>
    </p:spTree>
    <p:extLst>
      <p:ext uri="{BB962C8B-B14F-4D97-AF65-F5344CB8AC3E}">
        <p14:creationId xmlns:p14="http://schemas.microsoft.com/office/powerpoint/2010/main" val="316741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8060788" y="2166420"/>
            <a:ext cx="4131212" cy="488531"/>
            <a:chOff x="8060788" y="1322363"/>
            <a:chExt cx="4131212" cy="488531"/>
          </a:xfrm>
        </p:grpSpPr>
        <p:sp>
          <p:nvSpPr>
            <p:cNvPr id="4" name="Rectangle 3">
              <a:extLst>
                <a:ext uri="{FF2B5EF4-FFF2-40B4-BE49-F238E27FC236}">
                  <a16:creationId xmlns:a16="http://schemas.microsoft.com/office/drawing/2014/main" id="{9C5BBDBD-A249-4830-9C30-95AFCC08FF2C}"/>
                </a:ext>
              </a:extLst>
            </p:cNvPr>
            <p:cNvSpPr/>
            <p:nvPr/>
          </p:nvSpPr>
          <p:spPr>
            <a:xfrm>
              <a:off x="8060788" y="1322363"/>
              <a:ext cx="4131212"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mj-cs"/>
                </a:rPr>
                <a:t>3. حاضنات ومسرعات الأعمال:</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66" name="Content Placeholder 2">
            <a:extLst>
              <a:ext uri="{FF2B5EF4-FFF2-40B4-BE49-F238E27FC236}">
                <a16:creationId xmlns:a16="http://schemas.microsoft.com/office/drawing/2014/main" id="{39AC6A84-2EF9-4EBB-AE3D-5BBA21579A7B}"/>
              </a:ext>
            </a:extLst>
          </p:cNvPr>
          <p:cNvSpPr txBox="1">
            <a:spLocks/>
          </p:cNvSpPr>
          <p:nvPr/>
        </p:nvSpPr>
        <p:spPr>
          <a:xfrm>
            <a:off x="6097575" y="3026537"/>
            <a:ext cx="5516074" cy="30479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t>تعتبر حاضنات الأعمال من أهم الأدوات لتنمية وتوسيع مفهوم وممارسات ريادة الأعمال. </a:t>
            </a:r>
          </a:p>
          <a:p>
            <a:pPr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t> ويتمثل الدور الرئيسي لحاضنات الأعمال في تذليل المصاعب أمام مشاريع الشباب المتوسطة والصغيرة، عن طريق استضافة المشروع في مراحله التأسيسية إلى أن يصل المشروع إلى مرحلة النضج والخروج من مظلة الحاضنة. </a:t>
            </a:r>
            <a:endParaRPr lang="en-US" sz="1600" dirty="0"/>
          </a:p>
          <a:p>
            <a:pPr algn="just" rtl="1">
              <a:lnSpc>
                <a:spcPct val="100000"/>
              </a:lnSpc>
              <a:spcBef>
                <a:spcPts val="0"/>
              </a:spcBef>
              <a:spcAft>
                <a:spcPts val="1200"/>
              </a:spcAft>
              <a:buClr>
                <a:srgbClr val="EFAE08"/>
              </a:buClr>
              <a:buSzPct val="100000"/>
              <a:buFont typeface="Wingdings" panose="05000000000000000000" pitchFamily="2" charset="2"/>
              <a:buChar char="§"/>
            </a:pPr>
            <a:r>
              <a:rPr lang="ar-SA" sz="1600" dirty="0"/>
              <a:t>توفير المعلومات اللازمة لإجراء دراسات الجدوى ودراسات السوق، والتي تعدها خبرات متخصصة في المجالات المالية والمحاسبية والقانونية تحت سقف واحد.</a:t>
            </a:r>
          </a:p>
        </p:txBody>
      </p:sp>
      <p:cxnSp>
        <p:nvCxnSpPr>
          <p:cNvPr id="8" name="Straight Connector 7">
            <a:extLst>
              <a:ext uri="{FF2B5EF4-FFF2-40B4-BE49-F238E27FC236}">
                <a16:creationId xmlns:a16="http://schemas.microsoft.com/office/drawing/2014/main" id="{71CF8110-5C58-473A-906B-096204E9FC99}"/>
              </a:ext>
            </a:extLst>
          </p:cNvPr>
          <p:cNvCxnSpPr>
            <a:cxnSpLocks/>
          </p:cNvCxnSpPr>
          <p:nvPr/>
        </p:nvCxnSpPr>
        <p:spPr>
          <a:xfrm>
            <a:off x="5964700" y="2190712"/>
            <a:ext cx="0" cy="412184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5" name="Content Placeholder 2">
            <a:extLst>
              <a:ext uri="{FF2B5EF4-FFF2-40B4-BE49-F238E27FC236}">
                <a16:creationId xmlns:a16="http://schemas.microsoft.com/office/drawing/2014/main" id="{26D06780-B2A9-4FBA-ABF5-4688A6F2FF37}"/>
              </a:ext>
            </a:extLst>
          </p:cNvPr>
          <p:cNvSpPr txBox="1">
            <a:spLocks/>
          </p:cNvSpPr>
          <p:nvPr/>
        </p:nvSpPr>
        <p:spPr>
          <a:xfrm>
            <a:off x="275886" y="3026537"/>
            <a:ext cx="5516074" cy="3047999"/>
          </a:xfrm>
          <a:prstGeom prst="rect">
            <a:avLst/>
          </a:prstGeom>
        </p:spPr>
        <p:txBody>
          <a:bodyPr>
            <a:normAutofit/>
          </a:bodyPr>
          <a:lstStyle>
            <a:defPPr>
              <a:defRPr lang="en-US"/>
            </a:defPPr>
            <a:lvl1pPr marL="228600" indent="-228600" algn="just" rtl="1" eaLnBrk="0" fontAlgn="base" hangingPunct="0">
              <a:lnSpc>
                <a:spcPct val="100000"/>
              </a:lnSpc>
              <a:spcBef>
                <a:spcPts val="0"/>
              </a:spcBef>
              <a:spcAft>
                <a:spcPts val="1200"/>
              </a:spcAft>
              <a:buClr>
                <a:srgbClr val="EFAE08"/>
              </a:buClr>
              <a:buSzPct val="100000"/>
              <a:buFont typeface="Wingdings" panose="05000000000000000000" pitchFamily="2" charset="2"/>
              <a:buChar char="§"/>
              <a:defRPr sz="1600"/>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SA" dirty="0"/>
              <a:t>هذه الخدمات لا تتوفر عادة لهذه المشاريع الصغيرة لارتفاع تكلفتها وعدم التفات أصحاب الاختصاص إلى هذه المشاريع لمحدودية العائد المادي من خدمتها. ولكن حاضنات الأعمال تتمكن من توفير هذه الاستشارات الضرورية والأساسية في حياة كل مشروع.</a:t>
            </a:r>
          </a:p>
          <a:p>
            <a:r>
              <a:rPr lang="ar-SA" dirty="0"/>
              <a:t>تقديم الخدمات التي تخفض من التكاليف الرأسمالية للمشاريع مما يحد من مخاطر الفشل ويساهم في تسريع عملية نمو الأعمال.</a:t>
            </a:r>
          </a:p>
        </p:txBody>
      </p:sp>
      <p:pic>
        <p:nvPicPr>
          <p:cNvPr id="126" name="Picture 125">
            <a:extLst>
              <a:ext uri="{FF2B5EF4-FFF2-40B4-BE49-F238E27FC236}">
                <a16:creationId xmlns:a16="http://schemas.microsoft.com/office/drawing/2014/main" id="{7A0703F0-0884-4FB6-AC4E-EAD7E911B26C}"/>
              </a:ext>
            </a:extLst>
          </p:cNvPr>
          <p:cNvPicPr>
            <a:picLocks noChangeAspect="1"/>
          </p:cNvPicPr>
          <p:nvPr/>
        </p:nvPicPr>
        <p:blipFill>
          <a:blip r:embed="rId4"/>
          <a:stretch>
            <a:fillRect/>
          </a:stretch>
        </p:blipFill>
        <p:spPr>
          <a:xfrm>
            <a:off x="275886" y="70612"/>
            <a:ext cx="1444191" cy="1473465"/>
          </a:xfrm>
          <a:prstGeom prst="rect">
            <a:avLst/>
          </a:prstGeom>
        </p:spPr>
      </p:pic>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أولاً: عوامل المنظومة الجزئية</a:t>
            </a:r>
            <a:endParaRPr lang="en-US" sz="2700" b="1" dirty="0">
              <a:solidFill>
                <a:srgbClr val="EFAE08"/>
              </a:solidFill>
              <a:latin typeface="Dubai" panose="020B0503030403030204" pitchFamily="34" charset="-78"/>
              <a:ea typeface="GE SS Two Bold" panose="020A0503020102020204" pitchFamily="18" charset="-78"/>
              <a:cs typeface="Dubai" panose="020B0503030403030204" pitchFamily="34" charset="-78"/>
            </a:endParaRPr>
          </a:p>
        </p:txBody>
      </p:sp>
      <p:sp>
        <p:nvSpPr>
          <p:cNvPr id="7" name="Footer Placeholder 6">
            <a:extLst>
              <a:ext uri="{FF2B5EF4-FFF2-40B4-BE49-F238E27FC236}">
                <a16:creationId xmlns:a16="http://schemas.microsoft.com/office/drawing/2014/main" id="{7B262996-82B6-4BD5-935C-D4F6EEBA21E2}"/>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9" name="Slide Number Placeholder 8">
            <a:extLst>
              <a:ext uri="{FF2B5EF4-FFF2-40B4-BE49-F238E27FC236}">
                <a16:creationId xmlns:a16="http://schemas.microsoft.com/office/drawing/2014/main" id="{FE0D004A-C925-4ECF-AD0B-7D197FD89127}"/>
              </a:ext>
            </a:extLst>
          </p:cNvPr>
          <p:cNvSpPr>
            <a:spLocks noGrp="1"/>
          </p:cNvSpPr>
          <p:nvPr>
            <p:ph type="sldNum" sz="quarter" idx="12"/>
          </p:nvPr>
        </p:nvSpPr>
        <p:spPr/>
        <p:txBody>
          <a:bodyPr/>
          <a:lstStyle/>
          <a:p>
            <a:fld id="{C9889D55-D75C-4F24-87F5-5B8662090B10}" type="slidenum">
              <a:rPr lang="en-SG" smtClean="0"/>
              <a:t>8</a:t>
            </a:fld>
            <a:endParaRPr lang="en-SG" dirty="0"/>
          </a:p>
        </p:txBody>
      </p:sp>
    </p:spTree>
    <p:extLst>
      <p:ext uri="{BB962C8B-B14F-4D97-AF65-F5344CB8AC3E}">
        <p14:creationId xmlns:p14="http://schemas.microsoft.com/office/powerpoint/2010/main" val="169029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88D4-4A88-41DB-B461-8C17E309CF8E}"/>
              </a:ext>
            </a:extLst>
          </p:cNvPr>
          <p:cNvSpPr>
            <a:spLocks noGrp="1"/>
          </p:cNvSpPr>
          <p:nvPr>
            <p:ph type="title"/>
          </p:nvPr>
        </p:nvSpPr>
        <p:spPr>
          <a:xfrm>
            <a:off x="1482436" y="70611"/>
            <a:ext cx="9214592" cy="844242"/>
          </a:xfrm>
        </p:spPr>
        <p:txBody>
          <a:bodyPr>
            <a:normAutofit/>
          </a:bodyPr>
          <a:lstStyle/>
          <a:p>
            <a:pPr>
              <a:spcAft>
                <a:spcPts val="800"/>
              </a:spcAft>
            </a:pPr>
            <a:r>
              <a:rPr lang="ar-SA" dirty="0"/>
              <a:t>منظومة ريادة الأعمال</a:t>
            </a:r>
            <a:endParaRPr lang="en-US" sz="2700" dirty="0">
              <a:solidFill>
                <a:srgbClr val="EFAE08"/>
              </a:solidFill>
            </a:endParaRPr>
          </a:p>
        </p:txBody>
      </p:sp>
      <p:grpSp>
        <p:nvGrpSpPr>
          <p:cNvPr id="6" name="Group 5">
            <a:extLst>
              <a:ext uri="{FF2B5EF4-FFF2-40B4-BE49-F238E27FC236}">
                <a16:creationId xmlns:a16="http://schemas.microsoft.com/office/drawing/2014/main" id="{3DA46B43-5150-40D9-803C-1E7466A2818A}"/>
              </a:ext>
            </a:extLst>
          </p:cNvPr>
          <p:cNvGrpSpPr/>
          <p:nvPr/>
        </p:nvGrpSpPr>
        <p:grpSpPr>
          <a:xfrm>
            <a:off x="6555548" y="2166420"/>
            <a:ext cx="5636452" cy="488531"/>
            <a:chOff x="6555548" y="1322363"/>
            <a:chExt cx="5636452" cy="488531"/>
          </a:xfrm>
        </p:grpSpPr>
        <p:sp>
          <p:nvSpPr>
            <p:cNvPr id="4" name="Rectangle 3">
              <a:extLst>
                <a:ext uri="{FF2B5EF4-FFF2-40B4-BE49-F238E27FC236}">
                  <a16:creationId xmlns:a16="http://schemas.microsoft.com/office/drawing/2014/main" id="{9C5BBDBD-A249-4830-9C30-95AFCC08FF2C}"/>
                </a:ext>
              </a:extLst>
            </p:cNvPr>
            <p:cNvSpPr/>
            <p:nvPr/>
          </p:nvSpPr>
          <p:spPr>
            <a:xfrm>
              <a:off x="6555548" y="1322363"/>
              <a:ext cx="5234046" cy="488531"/>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85000"/>
                </a:lnSpc>
              </a:pPr>
              <a:r>
                <a:rPr lang="ar-SA" b="1" dirty="0"/>
                <a:t>4. رأس المال الجريء (المخاطر) </a:t>
              </a:r>
              <a:r>
                <a:rPr lang="en-US" b="1" dirty="0"/>
                <a:t>Venture Capital</a:t>
              </a:r>
            </a:p>
          </p:txBody>
        </p:sp>
        <p:grpSp>
          <p:nvGrpSpPr>
            <p:cNvPr id="5" name="Group 4">
              <a:extLst>
                <a:ext uri="{FF2B5EF4-FFF2-40B4-BE49-F238E27FC236}">
                  <a16:creationId xmlns:a16="http://schemas.microsoft.com/office/drawing/2014/main" id="{AEB640E1-BA07-4C9B-8EA8-EF4D83D97F70}"/>
                </a:ext>
              </a:extLst>
            </p:cNvPr>
            <p:cNvGrpSpPr/>
            <p:nvPr/>
          </p:nvGrpSpPr>
          <p:grpSpPr>
            <a:xfrm>
              <a:off x="11746523" y="1322363"/>
              <a:ext cx="445477" cy="488531"/>
              <a:chOff x="11746523" y="1322363"/>
              <a:chExt cx="445477" cy="488531"/>
            </a:xfrm>
          </p:grpSpPr>
          <p:sp>
            <p:nvSpPr>
              <p:cNvPr id="3" name="Rectangle 2">
                <a:extLst>
                  <a:ext uri="{FF2B5EF4-FFF2-40B4-BE49-F238E27FC236}">
                    <a16:creationId xmlns:a16="http://schemas.microsoft.com/office/drawing/2014/main" id="{876AA3A3-2AF6-4E6B-8F31-E9B7B2C79263}"/>
                  </a:ext>
                </a:extLst>
              </p:cNvPr>
              <p:cNvSpPr/>
              <p:nvPr/>
            </p:nvSpPr>
            <p:spPr>
              <a:xfrm>
                <a:off x="11746523" y="1322363"/>
                <a:ext cx="445477" cy="488531"/>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GE SS Text UltraLight"/>
                </a:endParaRPr>
              </a:p>
            </p:txBody>
          </p:sp>
          <p:pic>
            <p:nvPicPr>
              <p:cNvPr id="65" name="Graphic 64">
                <a:extLst>
                  <a:ext uri="{FF2B5EF4-FFF2-40B4-BE49-F238E27FC236}">
                    <a16:creationId xmlns:a16="http://schemas.microsoft.com/office/drawing/2014/main" id="{C0754354-1259-40C8-BDD0-A3014BC0E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89595" y="1386962"/>
                <a:ext cx="359332" cy="359332"/>
              </a:xfrm>
              <a:prstGeom prst="rect">
                <a:avLst/>
              </a:prstGeom>
            </p:spPr>
          </p:pic>
        </p:grpSp>
      </p:grpSp>
      <p:sp>
        <p:nvSpPr>
          <p:cNvPr id="66" name="Content Placeholder 2">
            <a:extLst>
              <a:ext uri="{FF2B5EF4-FFF2-40B4-BE49-F238E27FC236}">
                <a16:creationId xmlns:a16="http://schemas.microsoft.com/office/drawing/2014/main" id="{39AC6A84-2EF9-4EBB-AE3D-5BBA21579A7B}"/>
              </a:ext>
            </a:extLst>
          </p:cNvPr>
          <p:cNvSpPr txBox="1">
            <a:spLocks/>
          </p:cNvSpPr>
          <p:nvPr/>
        </p:nvSpPr>
        <p:spPr>
          <a:xfrm>
            <a:off x="6097575" y="3026537"/>
            <a:ext cx="5516074" cy="304799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1">
              <a:lnSpc>
                <a:spcPct val="100000"/>
              </a:lnSpc>
              <a:spcBef>
                <a:spcPts val="0"/>
              </a:spcBef>
              <a:spcAft>
                <a:spcPts val="1200"/>
              </a:spcAft>
              <a:buClr>
                <a:srgbClr val="EFAE08"/>
              </a:buClr>
              <a:buSzPct val="100000"/>
              <a:buNone/>
            </a:pPr>
            <a:r>
              <a:rPr lang="ar-SA" sz="1600" dirty="0">
                <a:solidFill>
                  <a:prstClr val="black"/>
                </a:solidFill>
              </a:rPr>
              <a:t>ويعتبر التمويل عن طريق رأس المال الجريء ”هو عبارة عن أسلوب أو تقنية لتمويل المشاريع الاستثمارية بواسطة شركات تدعى بشركات رأس المال المخاطر، وهذه التقنية لا تقوم على تقديم النقد فحسب كما هو الحال في التمويل المصرفي بل تقوم على أساس المشاركة؛ حيث يقوم المشارك بتمويل المشروع من دون ضمان العائد ولا مبلغه, وبذلك فهو يخاطر بأمواله“،</a:t>
            </a:r>
          </a:p>
        </p:txBody>
      </p:sp>
      <p:cxnSp>
        <p:nvCxnSpPr>
          <p:cNvPr id="8" name="Straight Connector 7">
            <a:extLst>
              <a:ext uri="{FF2B5EF4-FFF2-40B4-BE49-F238E27FC236}">
                <a16:creationId xmlns:a16="http://schemas.microsoft.com/office/drawing/2014/main" id="{71CF8110-5C58-473A-906B-096204E9FC99}"/>
              </a:ext>
            </a:extLst>
          </p:cNvPr>
          <p:cNvCxnSpPr>
            <a:cxnSpLocks/>
          </p:cNvCxnSpPr>
          <p:nvPr/>
        </p:nvCxnSpPr>
        <p:spPr>
          <a:xfrm>
            <a:off x="5964700" y="2190712"/>
            <a:ext cx="0" cy="412184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5" name="Content Placeholder 2">
            <a:extLst>
              <a:ext uri="{FF2B5EF4-FFF2-40B4-BE49-F238E27FC236}">
                <a16:creationId xmlns:a16="http://schemas.microsoft.com/office/drawing/2014/main" id="{26D06780-B2A9-4FBA-ABF5-4688A6F2FF37}"/>
              </a:ext>
            </a:extLst>
          </p:cNvPr>
          <p:cNvSpPr txBox="1">
            <a:spLocks/>
          </p:cNvSpPr>
          <p:nvPr/>
        </p:nvSpPr>
        <p:spPr>
          <a:xfrm>
            <a:off x="275886" y="3026537"/>
            <a:ext cx="5516074" cy="3047999"/>
          </a:xfrm>
          <a:prstGeom prst="rect">
            <a:avLst/>
          </a:prstGeom>
        </p:spPr>
        <p:txBody>
          <a:bodyPr>
            <a:normAutofit/>
          </a:bodyPr>
          <a:lstStyle>
            <a:defPPr>
              <a:defRPr lang="en-US"/>
            </a:defPPr>
            <a:lvl1pPr marL="228600" indent="-228600" algn="just" rtl="1" eaLnBrk="0" fontAlgn="base" hangingPunct="0">
              <a:lnSpc>
                <a:spcPct val="100000"/>
              </a:lnSpc>
              <a:spcBef>
                <a:spcPts val="0"/>
              </a:spcBef>
              <a:spcAft>
                <a:spcPts val="1200"/>
              </a:spcAft>
              <a:buClr>
                <a:srgbClr val="EFAE08"/>
              </a:buClr>
              <a:buSzPct val="100000"/>
              <a:buFont typeface="Wingdings" panose="05000000000000000000" pitchFamily="2" charset="2"/>
              <a:buChar char="§"/>
              <a:defRPr sz="1600"/>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ar-SA" dirty="0">
                <a:solidFill>
                  <a:prstClr val="black"/>
                </a:solidFill>
              </a:rPr>
              <a:t>لهذا فهي تساعد أكثر المؤسسات الصغيرة والمتوسطة الجديدة أو التوسعية التي تواجه صعوبات في هذا المجال، حيث أن النظام المصرفي يرفض منحها القروض نظراً لعدم توفر الضمانات.</a:t>
            </a:r>
          </a:p>
          <a:p>
            <a:pPr lvl="0"/>
            <a:r>
              <a:rPr lang="ar-SA" dirty="0">
                <a:solidFill>
                  <a:prstClr val="black"/>
                </a:solidFill>
              </a:rPr>
              <a:t> دورها لا يقتصر على تمويل مرحلة الإنشاء فحسب بل يمتد أيضا إلى مرحلة التجديد وكذا تمويل التوسع والنمو. </a:t>
            </a:r>
          </a:p>
          <a:p>
            <a:pPr lvl="0"/>
            <a:r>
              <a:rPr lang="ar-SA" dirty="0">
                <a:solidFill>
                  <a:prstClr val="black"/>
                </a:solidFill>
              </a:rPr>
              <a:t>يتحمل المخاطر (المستثمر) كلياً أو جزئياً الخسارة في حالة فشل المشروع الممول. </a:t>
            </a:r>
          </a:p>
        </p:txBody>
      </p:sp>
      <p:pic>
        <p:nvPicPr>
          <p:cNvPr id="126" name="Picture 125">
            <a:extLst>
              <a:ext uri="{FF2B5EF4-FFF2-40B4-BE49-F238E27FC236}">
                <a16:creationId xmlns:a16="http://schemas.microsoft.com/office/drawing/2014/main" id="{7A0703F0-0884-4FB6-AC4E-EAD7E911B26C}"/>
              </a:ext>
            </a:extLst>
          </p:cNvPr>
          <p:cNvPicPr>
            <a:picLocks noChangeAspect="1"/>
          </p:cNvPicPr>
          <p:nvPr/>
        </p:nvPicPr>
        <p:blipFill>
          <a:blip r:embed="rId4"/>
          <a:stretch>
            <a:fillRect/>
          </a:stretch>
        </p:blipFill>
        <p:spPr>
          <a:xfrm>
            <a:off x="275886" y="70612"/>
            <a:ext cx="1444191" cy="1473465"/>
          </a:xfrm>
          <a:prstGeom prst="rect">
            <a:avLst/>
          </a:prstGeom>
        </p:spPr>
      </p:pic>
      <p:sp>
        <p:nvSpPr>
          <p:cNvPr id="11" name="Rectangle 10">
            <a:extLst>
              <a:ext uri="{FF2B5EF4-FFF2-40B4-BE49-F238E27FC236}">
                <a16:creationId xmlns:a16="http://schemas.microsoft.com/office/drawing/2014/main" id="{442B15D5-652D-4347-BC25-ED175EEBC1CA}"/>
              </a:ext>
            </a:extLst>
          </p:cNvPr>
          <p:cNvSpPr/>
          <p:nvPr/>
        </p:nvSpPr>
        <p:spPr>
          <a:xfrm>
            <a:off x="3787515" y="1223414"/>
            <a:ext cx="4616970" cy="507831"/>
          </a:xfrm>
          <a:prstGeom prst="rect">
            <a:avLst/>
          </a:prstGeom>
        </p:spPr>
        <p:txBody>
          <a:bodyPr wrap="none">
            <a:spAutoFit/>
          </a:bodyPr>
          <a:lstStyle/>
          <a:p>
            <a:pPr algn="ctr" rtl="1"/>
            <a:r>
              <a:rPr lang="ar-SA" sz="2700" b="1" dirty="0">
                <a:solidFill>
                  <a:srgbClr val="EFAE08"/>
                </a:solidFill>
                <a:latin typeface="Dubai" panose="020B0503030403030204" pitchFamily="34" charset="-78"/>
                <a:ea typeface="GE SS Two Bold" panose="020A0503020102020204" pitchFamily="18" charset="-78"/>
                <a:cs typeface="Dubai" panose="020B0503030403030204" pitchFamily="34" charset="-78"/>
              </a:rPr>
              <a:t>أولاً: عوامل المنظومة الجزئية</a:t>
            </a:r>
            <a:endParaRPr lang="en-US" sz="2700" b="1" dirty="0">
              <a:solidFill>
                <a:srgbClr val="EFAE08"/>
              </a:solidFill>
              <a:latin typeface="Dubai" panose="020B0503030403030204" pitchFamily="34" charset="-78"/>
              <a:ea typeface="GE SS Two Bold" panose="020A0503020102020204" pitchFamily="18" charset="-78"/>
              <a:cs typeface="Dubai" panose="020B0503030403030204" pitchFamily="34" charset="-78"/>
            </a:endParaRPr>
          </a:p>
        </p:txBody>
      </p:sp>
      <p:sp>
        <p:nvSpPr>
          <p:cNvPr id="7" name="Footer Placeholder 6">
            <a:extLst>
              <a:ext uri="{FF2B5EF4-FFF2-40B4-BE49-F238E27FC236}">
                <a16:creationId xmlns:a16="http://schemas.microsoft.com/office/drawing/2014/main" id="{0A04B1E2-D062-4C21-9A2E-92E73B398D19}"/>
              </a:ext>
            </a:extLst>
          </p:cNvPr>
          <p:cNvSpPr>
            <a:spLocks noGrp="1"/>
          </p:cNvSpPr>
          <p:nvPr>
            <p:ph type="ftr" sz="quarter" idx="11"/>
          </p:nvPr>
        </p:nvSpPr>
        <p:spPr/>
        <p:txBody>
          <a:bodyPr/>
          <a:lstStyle/>
          <a:p>
            <a:r>
              <a:rPr lang="ar-SA"/>
              <a:t>الفصل الأول / منظومة ريادة الأعمال</a:t>
            </a:r>
            <a:endParaRPr lang="en-SG" dirty="0"/>
          </a:p>
        </p:txBody>
      </p:sp>
      <p:sp>
        <p:nvSpPr>
          <p:cNvPr id="9" name="Slide Number Placeholder 8">
            <a:extLst>
              <a:ext uri="{FF2B5EF4-FFF2-40B4-BE49-F238E27FC236}">
                <a16:creationId xmlns:a16="http://schemas.microsoft.com/office/drawing/2014/main" id="{F803655F-F966-4E45-B604-23567E051162}"/>
              </a:ext>
            </a:extLst>
          </p:cNvPr>
          <p:cNvSpPr>
            <a:spLocks noGrp="1"/>
          </p:cNvSpPr>
          <p:nvPr>
            <p:ph type="sldNum" sz="quarter" idx="12"/>
          </p:nvPr>
        </p:nvSpPr>
        <p:spPr/>
        <p:txBody>
          <a:bodyPr/>
          <a:lstStyle/>
          <a:p>
            <a:fld id="{C9889D55-D75C-4F24-87F5-5B8662090B10}" type="slidenum">
              <a:rPr lang="en-SG" smtClean="0"/>
              <a:t>9</a:t>
            </a:fld>
            <a:endParaRPr lang="en-SG" dirty="0"/>
          </a:p>
        </p:txBody>
      </p:sp>
    </p:spTree>
    <p:extLst>
      <p:ext uri="{BB962C8B-B14F-4D97-AF65-F5344CB8AC3E}">
        <p14:creationId xmlns:p14="http://schemas.microsoft.com/office/powerpoint/2010/main" val="2893278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Dubai"/>
        <a:ea typeface=""/>
        <a:cs typeface="Dubai"/>
      </a:majorFont>
      <a:minorFont>
        <a:latin typeface="Dubai"/>
        <a:ea typeface=""/>
        <a:cs typeface="Duba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1498</Words>
  <Application>Microsoft Office PowerPoint</Application>
  <PresentationFormat>Widescreen</PresentationFormat>
  <Paragraphs>211</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Dubai</vt:lpstr>
      <vt:lpstr>GE SS Two Medium</vt:lpstr>
      <vt:lpstr>Wingdings</vt:lpstr>
      <vt:lpstr>Office Theme</vt:lpstr>
      <vt:lpstr>1_Office Theme</vt:lpstr>
      <vt:lpstr>PowerPoint Presentation</vt:lpstr>
      <vt:lpstr>PowerPoint Presentation</vt:lpstr>
      <vt:lpstr>PowerPoint Presentation</vt:lpstr>
      <vt:lpstr> المنظومة الكلية والجزئية لريادة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منظومة ريادة الأعمال</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dc:creator>
  <cp:lastModifiedBy>sahar naser</cp:lastModifiedBy>
  <cp:revision>30</cp:revision>
  <dcterms:created xsi:type="dcterms:W3CDTF">2020-07-03T14:23:31Z</dcterms:created>
  <dcterms:modified xsi:type="dcterms:W3CDTF">2020-07-05T17:06:15Z</dcterms:modified>
</cp:coreProperties>
</file>