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938" r:id="rId2"/>
  </p:sldMasterIdLst>
  <p:notesMasterIdLst>
    <p:notesMasterId r:id="rId37"/>
  </p:notesMasterIdLst>
  <p:sldIdLst>
    <p:sldId id="335" r:id="rId3"/>
    <p:sldId id="291" r:id="rId4"/>
    <p:sldId id="526" r:id="rId5"/>
    <p:sldId id="550" r:id="rId6"/>
    <p:sldId id="549" r:id="rId7"/>
    <p:sldId id="528" r:id="rId8"/>
    <p:sldId id="529" r:id="rId9"/>
    <p:sldId id="524" r:id="rId10"/>
    <p:sldId id="551" r:id="rId11"/>
    <p:sldId id="553" r:id="rId12"/>
    <p:sldId id="525" r:id="rId13"/>
    <p:sldId id="554" r:id="rId14"/>
    <p:sldId id="555" r:id="rId15"/>
    <p:sldId id="556" r:id="rId16"/>
    <p:sldId id="557" r:id="rId17"/>
    <p:sldId id="558" r:id="rId18"/>
    <p:sldId id="559" r:id="rId19"/>
    <p:sldId id="560" r:id="rId20"/>
    <p:sldId id="561" r:id="rId21"/>
    <p:sldId id="562" r:id="rId22"/>
    <p:sldId id="534" r:id="rId23"/>
    <p:sldId id="537" r:id="rId24"/>
    <p:sldId id="541" r:id="rId25"/>
    <p:sldId id="564" r:id="rId26"/>
    <p:sldId id="565" r:id="rId27"/>
    <p:sldId id="567" r:id="rId28"/>
    <p:sldId id="548" r:id="rId29"/>
    <p:sldId id="569" r:id="rId30"/>
    <p:sldId id="570" r:id="rId31"/>
    <p:sldId id="542" r:id="rId32"/>
    <p:sldId id="571" r:id="rId33"/>
    <p:sldId id="572" r:id="rId34"/>
    <p:sldId id="573" r:id="rId35"/>
    <p:sldId id="574" r:id="rId36"/>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7C0"/>
    <a:srgbClr val="5AE2D2"/>
    <a:srgbClr val="136B61"/>
    <a:srgbClr val="E6E9EE"/>
    <a:srgbClr val="C1F5EF"/>
    <a:srgbClr val="22C4B1"/>
    <a:srgbClr val="BFBFBF"/>
    <a:srgbClr val="78E8DB"/>
    <a:srgbClr val="E9FBF9"/>
    <a:srgbClr val="DEF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85" autoAdjust="0"/>
    <p:restoredTop sz="93969" autoAdjust="0"/>
  </p:normalViewPr>
  <p:slideViewPr>
    <p:cSldViewPr snapToGrid="0">
      <p:cViewPr varScale="1">
        <p:scale>
          <a:sx n="84" d="100"/>
          <a:sy n="84" d="100"/>
        </p:scale>
        <p:origin x="43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D30787C8-F3BD-42CF-9E7F-C9284EBDE2BD}" type="datetimeFigureOut">
              <a:rPr lang="ar-SA"/>
              <a:pPr>
                <a:defRPr/>
              </a:pPr>
              <a:t>30/01/1444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noProof="0"/>
              <a:t>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80CA1F8D-9A30-4476-BDB5-3ACD864109D8}" type="slidenum">
              <a:rPr lang="ar-SA" altLang="ar-SA"/>
              <a:pPr>
                <a:defRPr/>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9"/>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4" name="Freeform: Shape 7"/>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6283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75712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p:cNvSpPr>
            <a:spLocks noGrp="1"/>
          </p:cNvSpPr>
          <p:nvPr>
            <p:ph type="pic" idx="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92601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3" name="Freeform: Shape 7"/>
          <p:cNvSpPr/>
          <p:nvPr userDrawn="1"/>
        </p:nvSpPr>
        <p:spPr>
          <a:xfrm>
            <a:off x="152400" y="0"/>
            <a:ext cx="6562725" cy="6858000"/>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자유형: 도형 4"/>
          <p:cNvSpPr/>
          <p:nvPr userDrawn="1"/>
        </p:nvSpPr>
        <p:spPr>
          <a:xfrm flipV="1">
            <a:off x="152400" y="0"/>
            <a:ext cx="6238875"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a:p>
        </p:txBody>
      </p:sp>
      <p:cxnSp>
        <p:nvCxnSpPr>
          <p:cNvPr id="5" name="직선 연결선 6"/>
          <p:cNvCxnSpPr>
            <a:cxnSpLocks/>
          </p:cNvCxnSpPr>
          <p:nvPr userDrawn="1"/>
        </p:nvCxnSpPr>
        <p:spPr>
          <a:xfrm>
            <a:off x="6238875" y="1638300"/>
            <a:ext cx="59531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p:cNvSpPr>
            <a:spLocks noGrp="1"/>
          </p:cNvSpPr>
          <p:nvPr>
            <p:ph type="pic" sz="quarter" idx="10"/>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1974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p:cNvSpPr>
            <a:spLocks noGrp="1"/>
          </p:cNvSpPr>
          <p:nvPr>
            <p:ph type="pic" idx="16"/>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03879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p:cNvSpPr>
            <a:spLocks noGrp="1"/>
          </p:cNvSpPr>
          <p:nvPr>
            <p:ph type="pic" idx="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1" name="Picture Placeholder 20"/>
          <p:cNvSpPr>
            <a:spLocks noGrp="1"/>
          </p:cNvSpPr>
          <p:nvPr>
            <p:ph type="pic" idx="1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19" name="Picture Placeholder 18"/>
          <p:cNvSpPr>
            <a:spLocks noGrp="1"/>
          </p:cNvSpPr>
          <p:nvPr>
            <p:ph type="pic" idx="12"/>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0" name="Picture Placeholder 19"/>
          <p:cNvSpPr>
            <a:spLocks noGrp="1"/>
          </p:cNvSpPr>
          <p:nvPr>
            <p:ph type="pic" idx="13"/>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415131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p:cNvSpPr>
            <a:spLocks noGrp="1"/>
          </p:cNvSpPr>
          <p:nvPr>
            <p:ph type="pic"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0761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6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p:cNvSpPr>
            <a:spLocks noGrp="1"/>
          </p:cNvSpPr>
          <p:nvPr>
            <p:ph type="pic" idx="12"/>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81406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4991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Resize without losing quality</a:t>
            </a:r>
            <a:endParaRPr lang="ko-KR" altLang="en-US" sz="1400" b="1">
              <a:solidFill>
                <a:schemeClr val="bg1"/>
              </a:solidFill>
              <a:cs typeface="Arial Unicode MS" panose="020B0604020202020204" pitchFamily="34" charset="-128"/>
            </a:endParaRPr>
          </a:p>
        </p:txBody>
      </p:sp>
      <p:sp>
        <p:nvSpPr>
          <p:cNvPr id="7" name="TextBox 58"/>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Change Fill Color &amp;</a:t>
            </a:r>
          </a:p>
          <a:p>
            <a:pPr eaLnBrk="1" hangingPunct="1">
              <a:defRPr/>
            </a:pPr>
            <a:r>
              <a:rPr lang="en-US" altLang="ko-KR" sz="1400" b="1">
                <a:solidFill>
                  <a:schemeClr val="bg1"/>
                </a:solidFill>
                <a:cs typeface="Arial Unicode MS" panose="020B0604020202020204" pitchFamily="34" charset="-128"/>
              </a:rPr>
              <a:t>Line Color</a:t>
            </a:r>
            <a:endParaRPr lang="ko-KR" altLang="en-US" sz="1400" b="1">
              <a:solidFill>
                <a:schemeClr val="bg1"/>
              </a:solidFill>
              <a:cs typeface="Arial Unicode MS" panose="020B0604020202020204" pitchFamily="34" charset="-128"/>
            </a:endParaRPr>
          </a:p>
        </p:txBody>
      </p:sp>
      <p:sp>
        <p:nvSpPr>
          <p:cNvPr id="8" name="TextBox 59"/>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a:solidFill>
                  <a:schemeClr val="bg1"/>
                </a:solidFill>
                <a:cs typeface="Arial Unicode MS" panose="020B0604020202020204" pitchFamily="34" charset="-128"/>
              </a:rPr>
              <a:t>www.allppt.com</a:t>
            </a:r>
            <a:endParaRPr lang="ko-KR" altLang="en-US" sz="1400">
              <a:solidFill>
                <a:schemeClr val="bg1"/>
              </a:solidFill>
              <a:cs typeface="Arial Unicode MS" panose="020B0604020202020204" pitchFamily="34" charset="-128"/>
            </a:endParaRPr>
          </a:p>
        </p:txBody>
      </p:sp>
      <p:sp>
        <p:nvSpPr>
          <p:cNvPr id="9" name="TextBox 60"/>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2800" b="1">
                <a:solidFill>
                  <a:schemeClr val="bg1"/>
                </a:solidFill>
                <a:cs typeface="Arial Unicode MS" panose="020B0604020202020204" pitchFamily="34" charset="-128"/>
              </a:rPr>
              <a:t>FREE </a:t>
            </a:r>
          </a:p>
          <a:p>
            <a:pPr eaLnBrk="1" hangingPunct="1">
              <a:defRPr/>
            </a:pPr>
            <a:r>
              <a:rPr lang="en-US" altLang="ko-KR" sz="2800" b="1">
                <a:solidFill>
                  <a:schemeClr val="bg1"/>
                </a:solidFill>
                <a:cs typeface="Arial Unicode MS" panose="020B0604020202020204" pitchFamily="34" charset="-128"/>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8921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7193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p:cNvSpPr>
            <a:spLocks noGrp="1"/>
          </p:cNvSpPr>
          <p:nvPr>
            <p:ph type="pic" idx="16"/>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7395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87185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6279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64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81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30/01/1444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7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30/01/1444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30/01/1444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832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1472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19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35799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031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rotWithShape="0">
          <a:gsLst>
            <a:gs pos="0">
              <a:srgbClr val="72C7CB"/>
            </a:gs>
            <a:gs pos="25000">
              <a:srgbClr val="B5E2E4"/>
            </a:gs>
            <a:gs pos="50000">
              <a:srgbClr val="C0E6E8"/>
            </a:gs>
            <a:gs pos="75000">
              <a:srgbClr val="A1DADC"/>
            </a:gs>
            <a:gs pos="100000">
              <a:srgbClr val="72C7CB"/>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3" name="Freeform: Shape 2"/>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Tree>
    <p:extLst>
      <p:ext uri="{BB962C8B-B14F-4D97-AF65-F5344CB8AC3E}">
        <p14:creationId xmlns:p14="http://schemas.microsoft.com/office/powerpoint/2010/main" val="28252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4" name="Group 3"/>
          <p:cNvGrpSpPr>
            <a:grpSpLocks/>
          </p:cNvGrpSpPr>
          <p:nvPr userDrawn="1"/>
        </p:nvGrpSpPr>
        <p:grpSpPr bwMode="auto">
          <a:xfrm>
            <a:off x="52388" y="5314950"/>
            <a:ext cx="1346200" cy="1533525"/>
            <a:chOff x="35636" y="1136215"/>
            <a:chExt cx="2624846" cy="2991029"/>
          </a:xfrm>
        </p:grpSpPr>
        <p:sp>
          <p:nvSpPr>
            <p:cNvPr id="5" name="Freeform: Shape 4"/>
            <p:cNvSpPr/>
            <p:nvPr/>
          </p:nvSpPr>
          <p:spPr>
            <a:xfrm>
              <a:off x="1134480" y="1170275"/>
              <a:ext cx="1526002" cy="2956969"/>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6" name="Freeform: Shape 5"/>
            <p:cNvSpPr/>
            <p:nvPr/>
          </p:nvSpPr>
          <p:spPr>
            <a:xfrm>
              <a:off x="35636" y="1136215"/>
              <a:ext cx="1114321"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grpSp>
        <p:nvGrpSpPr>
          <p:cNvPr id="7" name="Group 6"/>
          <p:cNvGrpSpPr>
            <a:grpSpLocks/>
          </p:cNvGrpSpPr>
          <p:nvPr userDrawn="1"/>
        </p:nvGrpSpPr>
        <p:grpSpPr bwMode="auto">
          <a:xfrm>
            <a:off x="719138" y="5726113"/>
            <a:ext cx="974725" cy="1122362"/>
            <a:chOff x="276796" y="1136215"/>
            <a:chExt cx="2593938" cy="2991029"/>
          </a:xfrm>
        </p:grpSpPr>
        <p:sp>
          <p:nvSpPr>
            <p:cNvPr id="8" name="Freeform: Shape 7"/>
            <p:cNvSpPr/>
            <p:nvPr/>
          </p:nvSpPr>
          <p:spPr>
            <a:xfrm>
              <a:off x="1345632" y="1170060"/>
              <a:ext cx="1525102" cy="2957184"/>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9" name="Freeform: Shape 8"/>
            <p:cNvSpPr/>
            <p:nvPr/>
          </p:nvSpPr>
          <p:spPr>
            <a:xfrm>
              <a:off x="276796" y="1136215"/>
              <a:ext cx="1115309"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sp>
        <p:nvSpPr>
          <p:cNvPr id="10" name="Rectangle 52"/>
          <p:cNvSpPr/>
          <p:nvPr userDrawn="1"/>
        </p:nvSpPr>
        <p:spPr>
          <a:xfrm>
            <a:off x="2825750" y="0"/>
            <a:ext cx="936625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11" name="Group 53"/>
          <p:cNvGrpSpPr>
            <a:grpSpLocks/>
          </p:cNvGrpSpPr>
          <p:nvPr userDrawn="1"/>
        </p:nvGrpSpPr>
        <p:grpSpPr bwMode="auto">
          <a:xfrm>
            <a:off x="815975" y="3200400"/>
            <a:ext cx="1506538" cy="2565400"/>
            <a:chOff x="11521621" y="1903133"/>
            <a:chExt cx="2494544" cy="4251720"/>
          </a:xfrm>
        </p:grpSpPr>
        <p:sp>
          <p:nvSpPr>
            <p:cNvPr id="12" name="Freeform: Shape 54"/>
            <p:cNvSpPr/>
            <p:nvPr/>
          </p:nvSpPr>
          <p:spPr>
            <a:xfrm rot="20249457" flipH="1">
              <a:off x="12312831" y="1903133"/>
              <a:ext cx="877953" cy="172857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nvGrpSpPr>
            <p:cNvPr id="13" name="Group 55"/>
            <p:cNvGrpSpPr>
              <a:grpSpLocks/>
            </p:cNvGrpSpPr>
            <p:nvPr/>
          </p:nvGrpSpPr>
          <p:grpSpPr bwMode="auto">
            <a:xfrm>
              <a:off x="11521621" y="1969094"/>
              <a:ext cx="2494544" cy="4185759"/>
              <a:chOff x="11521621" y="1969094"/>
              <a:chExt cx="2494544" cy="4185759"/>
            </a:xfrm>
          </p:grpSpPr>
          <p:grpSp>
            <p:nvGrpSpPr>
              <p:cNvPr id="14" name="Group 56"/>
              <p:cNvGrpSpPr>
                <a:grpSpLocks/>
              </p:cNvGrpSpPr>
              <p:nvPr/>
            </p:nvGrpSpPr>
            <p:grpSpPr bwMode="auto">
              <a:xfrm>
                <a:off x="11521621" y="1969094"/>
                <a:ext cx="2494544" cy="2682188"/>
                <a:chOff x="11521621" y="1969094"/>
                <a:chExt cx="2494544" cy="2682188"/>
              </a:xfrm>
            </p:grpSpPr>
            <p:cxnSp>
              <p:nvCxnSpPr>
                <p:cNvPr id="34" name="Straight Connector 76"/>
                <p:cNvCxnSpPr>
                  <a:cxnSpLocks/>
                </p:cNvCxnSpPr>
                <p:nvPr/>
              </p:nvCxnSpPr>
              <p:spPr>
                <a:xfrm flipH="1" flipV="1">
                  <a:off x="12654549" y="3563303"/>
                  <a:ext cx="233945" cy="107608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77"/>
                <p:cNvCxnSpPr>
                  <a:cxnSpLocks/>
                </p:cNvCxnSpPr>
                <p:nvPr/>
              </p:nvCxnSpPr>
              <p:spPr>
                <a:xfrm flipV="1">
                  <a:off x="12906895" y="3563303"/>
                  <a:ext cx="186630" cy="1065560"/>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78"/>
                <p:cNvCxnSpPr>
                  <a:cxnSpLocks/>
                </p:cNvCxnSpPr>
                <p:nvPr/>
              </p:nvCxnSpPr>
              <p:spPr>
                <a:xfrm flipV="1">
                  <a:off x="12901638" y="3458063"/>
                  <a:ext cx="0" cy="117080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7" name="Freeform: Shape 79"/>
                <p:cNvSpPr/>
                <p:nvPr/>
              </p:nvSpPr>
              <p:spPr>
                <a:xfrm rot="20249457">
                  <a:off x="11521621" y="2232010"/>
                  <a:ext cx="877953"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38" name="Freeform: Shape 80"/>
                <p:cNvSpPr/>
                <p:nvPr/>
              </p:nvSpPr>
              <p:spPr>
                <a:xfrm rot="20249457" flipH="1">
                  <a:off x="12331230" y="1968908"/>
                  <a:ext cx="525720"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39" name="Freeform: Shape 81"/>
                <p:cNvSpPr/>
                <p:nvPr/>
              </p:nvSpPr>
              <p:spPr>
                <a:xfrm rot="20249457">
                  <a:off x="11858082" y="2166234"/>
                  <a:ext cx="523093" cy="172857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0" name="Freeform: Shape 82"/>
                <p:cNvSpPr/>
                <p:nvPr/>
              </p:nvSpPr>
              <p:spPr>
                <a:xfrm rot="1067215">
                  <a:off x="12580948" y="2145186"/>
                  <a:ext cx="743894"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1" name="Freeform: Shape 83"/>
                <p:cNvSpPr/>
                <p:nvPr/>
              </p:nvSpPr>
              <p:spPr>
                <a:xfrm rot="1067215" flipH="1">
                  <a:off x="13272270" y="2366191"/>
                  <a:ext cx="743895"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2" name="Freeform: Shape 84"/>
                <p:cNvSpPr/>
                <p:nvPr/>
              </p:nvSpPr>
              <p:spPr>
                <a:xfrm rot="1067215" flipH="1">
                  <a:off x="13282784" y="2321464"/>
                  <a:ext cx="444235"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3" name="Freeform: Shape 85"/>
                <p:cNvSpPr/>
                <p:nvPr/>
              </p:nvSpPr>
              <p:spPr>
                <a:xfrm rot="1067215">
                  <a:off x="12870095" y="2189914"/>
                  <a:ext cx="444233"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4" name="Freeform: Shape 86"/>
                <p:cNvSpPr/>
                <p:nvPr/>
              </p:nvSpPr>
              <p:spPr>
                <a:xfrm>
                  <a:off x="12315459"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5" name="Freeform: Shape 87"/>
                <p:cNvSpPr/>
                <p:nvPr/>
              </p:nvSpPr>
              <p:spPr>
                <a:xfrm flipH="1">
                  <a:off x="12901638"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6" name="Freeform: Shape 88"/>
                <p:cNvSpPr/>
                <p:nvPr/>
              </p:nvSpPr>
              <p:spPr>
                <a:xfrm flipH="1">
                  <a:off x="12904266"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7" name="Freeform: Shape 89"/>
                <p:cNvSpPr/>
                <p:nvPr/>
              </p:nvSpPr>
              <p:spPr>
                <a:xfrm>
                  <a:off x="12554662"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15" name="Group 57"/>
              <p:cNvGrpSpPr>
                <a:grpSpLocks/>
              </p:cNvGrpSpPr>
              <p:nvPr/>
            </p:nvGrpSpPr>
            <p:grpSpPr bwMode="auto">
              <a:xfrm>
                <a:off x="12470968" y="4604322"/>
                <a:ext cx="839142" cy="1550531"/>
                <a:chOff x="12470968" y="4604322"/>
                <a:chExt cx="839142" cy="1550531"/>
              </a:xfrm>
            </p:grpSpPr>
            <p:grpSp>
              <p:nvGrpSpPr>
                <p:cNvPr id="16" name="Group 58"/>
                <p:cNvGrpSpPr/>
                <p:nvPr/>
              </p:nvGrpSpPr>
              <p:grpSpPr>
                <a:xfrm>
                  <a:off x="12710801" y="4604322"/>
                  <a:ext cx="471270" cy="1549314"/>
                  <a:chOff x="2541356" y="1774680"/>
                  <a:chExt cx="1106202" cy="3636668"/>
                </a:xfrm>
                <a:solidFill>
                  <a:schemeClr val="bg1">
                    <a:lumMod val="75000"/>
                  </a:schemeClr>
                </a:solidFill>
              </p:grpSpPr>
              <p:sp>
                <p:nvSpPr>
                  <p:cNvPr id="23" name="Freeform: Shape 65"/>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4" name="Freeform: Shape 66"/>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5" name="Freeform: Shape 67"/>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6" name="Freeform: Shape 68"/>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27" name="Freeform: Shape 69"/>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8" name="Freeform: Shape 70"/>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9" name="Freeform: Shape 71"/>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0" name="Freeform: Shape 72"/>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1" name="Freeform: Shape 73"/>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2" name="Freeform: Shape 74"/>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3" name="Freeform: Shape 75"/>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17" name="Freeform: Shape 59"/>
                <p:cNvSpPr/>
                <p:nvPr/>
              </p:nvSpPr>
              <p:spPr>
                <a:xfrm>
                  <a:off x="12578319" y="4663068"/>
                  <a:ext cx="730751" cy="149178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18" name="Group 60"/>
                <p:cNvGrpSpPr/>
                <p:nvPr/>
              </p:nvGrpSpPr>
              <p:grpSpPr>
                <a:xfrm>
                  <a:off x="12470968" y="4620148"/>
                  <a:ext cx="435759" cy="1352099"/>
                  <a:chOff x="1968987" y="1811829"/>
                  <a:chExt cx="1022846" cy="3173751"/>
                </a:xfrm>
                <a:solidFill>
                  <a:schemeClr val="bg1"/>
                </a:solidFill>
              </p:grpSpPr>
              <p:sp>
                <p:nvSpPr>
                  <p:cNvPr id="19" name="Freeform: Shape 61"/>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0" name="Freeform: Shape 62"/>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1" name="Freeform: Shape 63"/>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2" name="Freeform: Shape 64"/>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grpSp>
        <p:nvGrpSpPr>
          <p:cNvPr id="48" name="Group 128"/>
          <p:cNvGrpSpPr>
            <a:grpSpLocks/>
          </p:cNvGrpSpPr>
          <p:nvPr userDrawn="1"/>
        </p:nvGrpSpPr>
        <p:grpSpPr bwMode="auto">
          <a:xfrm>
            <a:off x="2049463" y="5454650"/>
            <a:ext cx="506412" cy="1065213"/>
            <a:chOff x="3554538" y="3240653"/>
            <a:chExt cx="1265482" cy="2661804"/>
          </a:xfrm>
        </p:grpSpPr>
        <p:cxnSp>
          <p:nvCxnSpPr>
            <p:cNvPr id="49" name="Straight Connector 113"/>
            <p:cNvCxnSpPr>
              <a:cxnSpLocks/>
            </p:cNvCxnSpPr>
            <p:nvPr/>
          </p:nvCxnSpPr>
          <p:spPr>
            <a:xfrm flipH="1" flipV="1">
              <a:off x="4042482" y="4339491"/>
              <a:ext cx="142813" cy="654540"/>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114"/>
            <p:cNvCxnSpPr>
              <a:cxnSpLocks/>
            </p:cNvCxnSpPr>
            <p:nvPr/>
          </p:nvCxnSpPr>
          <p:spPr>
            <a:xfrm flipV="1">
              <a:off x="4197197" y="4339491"/>
              <a:ext cx="111077" cy="64660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115"/>
            <p:cNvCxnSpPr>
              <a:cxnSpLocks/>
            </p:cNvCxnSpPr>
            <p:nvPr/>
          </p:nvCxnSpPr>
          <p:spPr>
            <a:xfrm flipV="1">
              <a:off x="4193229" y="4276020"/>
              <a:ext cx="0" cy="71007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127"/>
            <p:cNvGrpSpPr>
              <a:grpSpLocks/>
            </p:cNvGrpSpPr>
            <p:nvPr userDrawn="1"/>
          </p:nvGrpSpPr>
          <p:grpSpPr bwMode="auto">
            <a:xfrm>
              <a:off x="3554538" y="3240653"/>
              <a:ext cx="1265482" cy="1261388"/>
              <a:chOff x="3839004" y="3765377"/>
              <a:chExt cx="714810" cy="712498"/>
            </a:xfrm>
          </p:grpSpPr>
          <p:sp>
            <p:nvSpPr>
              <p:cNvPr id="72" name="Freeform: Shape 123"/>
              <p:cNvSpPr/>
              <p:nvPr/>
            </p:nvSpPr>
            <p:spPr>
              <a:xfrm>
                <a:off x="3839004"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3" name="Freeform: Shape 124"/>
              <p:cNvSpPr/>
              <p:nvPr/>
            </p:nvSpPr>
            <p:spPr>
              <a:xfrm flipH="1">
                <a:off x="4193048"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4" name="Freeform: Shape 125"/>
              <p:cNvSpPr/>
              <p:nvPr/>
            </p:nvSpPr>
            <p:spPr>
              <a:xfrm flipH="1">
                <a:off x="4193048"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75" name="Freeform: Shape 126"/>
              <p:cNvSpPr/>
              <p:nvPr/>
            </p:nvSpPr>
            <p:spPr>
              <a:xfrm>
                <a:off x="3982414"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53" name="Group 94"/>
            <p:cNvGrpSpPr>
              <a:grpSpLocks/>
            </p:cNvGrpSpPr>
            <p:nvPr/>
          </p:nvGrpSpPr>
          <p:grpSpPr bwMode="auto">
            <a:xfrm>
              <a:off x="3932377" y="4966662"/>
              <a:ext cx="506449" cy="935795"/>
              <a:chOff x="12470968" y="4604322"/>
              <a:chExt cx="839142" cy="1550531"/>
            </a:xfrm>
          </p:grpSpPr>
          <p:grpSp>
            <p:nvGrpSpPr>
              <p:cNvPr id="54" name="Group 95"/>
              <p:cNvGrpSpPr/>
              <p:nvPr/>
            </p:nvGrpSpPr>
            <p:grpSpPr>
              <a:xfrm>
                <a:off x="12710801" y="4604322"/>
                <a:ext cx="471270" cy="1549314"/>
                <a:chOff x="2541356" y="1774680"/>
                <a:chExt cx="1106202" cy="3636668"/>
              </a:xfrm>
              <a:solidFill>
                <a:schemeClr val="bg1">
                  <a:lumMod val="75000"/>
                </a:schemeClr>
              </a:solidFill>
            </p:grpSpPr>
            <p:sp>
              <p:nvSpPr>
                <p:cNvPr id="61" name="Freeform: Shape 10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2" name="Freeform: Shape 10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3" name="Freeform: Shape 10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4" name="Freeform: Shape 10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65" name="Freeform: Shape 10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6" name="Freeform: Shape 10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7" name="Freeform: Shape 10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8" name="Freeform: Shape 10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9" name="Freeform: Shape 11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0" name="Freeform: Shape 11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1" name="Freeform: Shape 11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55" name="Freeform: Shape 96"/>
              <p:cNvSpPr/>
              <p:nvPr/>
            </p:nvSpPr>
            <p:spPr>
              <a:xfrm>
                <a:off x="12581101" y="4662817"/>
                <a:ext cx="729605" cy="149203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56" name="Group 97"/>
              <p:cNvGrpSpPr/>
              <p:nvPr/>
            </p:nvGrpSpPr>
            <p:grpSpPr>
              <a:xfrm>
                <a:off x="12470968" y="4620148"/>
                <a:ext cx="435759" cy="1352099"/>
                <a:chOff x="1968987" y="1811829"/>
                <a:chExt cx="1022846" cy="3173751"/>
              </a:xfrm>
              <a:solidFill>
                <a:schemeClr val="bg1"/>
              </a:solidFill>
            </p:grpSpPr>
            <p:sp>
              <p:nvSpPr>
                <p:cNvPr id="57" name="Freeform: Shape 9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8" name="Freeform: Shape 9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9" name="Freeform: Shape 10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0" name="Freeform: Shape 10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nvGrpSpPr>
          <p:cNvPr id="76" name="Group 129"/>
          <p:cNvGrpSpPr>
            <a:grpSpLocks/>
          </p:cNvGrpSpPr>
          <p:nvPr userDrawn="1"/>
        </p:nvGrpSpPr>
        <p:grpSpPr bwMode="auto">
          <a:xfrm>
            <a:off x="835025" y="4613275"/>
            <a:ext cx="433388" cy="909638"/>
            <a:chOff x="3554538" y="3240653"/>
            <a:chExt cx="1265482" cy="2661804"/>
          </a:xfrm>
        </p:grpSpPr>
        <p:cxnSp>
          <p:nvCxnSpPr>
            <p:cNvPr id="77" name="Straight Connector 130"/>
            <p:cNvCxnSpPr>
              <a:cxnSpLocks/>
            </p:cNvCxnSpPr>
            <p:nvPr/>
          </p:nvCxnSpPr>
          <p:spPr>
            <a:xfrm flipH="1" flipV="1">
              <a:off x="4031992" y="4336963"/>
              <a:ext cx="139064" cy="659644"/>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131"/>
            <p:cNvCxnSpPr>
              <a:cxnSpLocks/>
            </p:cNvCxnSpPr>
            <p:nvPr/>
          </p:nvCxnSpPr>
          <p:spPr>
            <a:xfrm flipV="1">
              <a:off x="4194231" y="4336963"/>
              <a:ext cx="115888" cy="65035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132"/>
            <p:cNvCxnSpPr>
              <a:cxnSpLocks/>
            </p:cNvCxnSpPr>
            <p:nvPr/>
          </p:nvCxnSpPr>
          <p:spPr>
            <a:xfrm flipV="1">
              <a:off x="4180327" y="4276574"/>
              <a:ext cx="0" cy="7107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80" name="Group 133"/>
            <p:cNvGrpSpPr>
              <a:grpSpLocks/>
            </p:cNvGrpSpPr>
            <p:nvPr userDrawn="1"/>
          </p:nvGrpSpPr>
          <p:grpSpPr bwMode="auto">
            <a:xfrm>
              <a:off x="3554538" y="3240653"/>
              <a:ext cx="1265482" cy="1261388"/>
              <a:chOff x="3839004" y="3765377"/>
              <a:chExt cx="714810" cy="712498"/>
            </a:xfrm>
          </p:grpSpPr>
          <p:sp>
            <p:nvSpPr>
              <p:cNvPr id="100" name="Freeform: Shape 153"/>
              <p:cNvSpPr/>
              <p:nvPr/>
            </p:nvSpPr>
            <p:spPr>
              <a:xfrm>
                <a:off x="3839004"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1" name="Freeform: Shape 154"/>
              <p:cNvSpPr/>
              <p:nvPr/>
            </p:nvSpPr>
            <p:spPr>
              <a:xfrm flipH="1">
                <a:off x="4192482"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2" name="Freeform: Shape 155"/>
              <p:cNvSpPr/>
              <p:nvPr/>
            </p:nvSpPr>
            <p:spPr>
              <a:xfrm flipH="1">
                <a:off x="4195099"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103" name="Freeform: Shape 156"/>
              <p:cNvSpPr/>
              <p:nvPr/>
            </p:nvSpPr>
            <p:spPr>
              <a:xfrm>
                <a:off x="3983014"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81" name="Group 134"/>
            <p:cNvGrpSpPr>
              <a:grpSpLocks/>
            </p:cNvGrpSpPr>
            <p:nvPr/>
          </p:nvGrpSpPr>
          <p:grpSpPr bwMode="auto">
            <a:xfrm>
              <a:off x="3932377" y="4966662"/>
              <a:ext cx="506449" cy="935795"/>
              <a:chOff x="12470968" y="4604322"/>
              <a:chExt cx="839142" cy="1550531"/>
            </a:xfrm>
          </p:grpSpPr>
          <p:grpSp>
            <p:nvGrpSpPr>
              <p:cNvPr id="82" name="Group 135"/>
              <p:cNvGrpSpPr/>
              <p:nvPr/>
            </p:nvGrpSpPr>
            <p:grpSpPr>
              <a:xfrm>
                <a:off x="12710801" y="4604322"/>
                <a:ext cx="471270" cy="1549314"/>
                <a:chOff x="2541356" y="1774680"/>
                <a:chExt cx="1106202" cy="3636668"/>
              </a:xfrm>
              <a:solidFill>
                <a:schemeClr val="bg1">
                  <a:lumMod val="75000"/>
                </a:schemeClr>
              </a:solidFill>
            </p:grpSpPr>
            <p:sp>
              <p:nvSpPr>
                <p:cNvPr id="89" name="Freeform: Shape 14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0" name="Freeform: Shape 14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1" name="Freeform: Shape 14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2" name="Freeform: Shape 14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93" name="Freeform: Shape 14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4" name="Freeform: Shape 14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5" name="Freeform: Shape 14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6" name="Freeform: Shape 14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7" name="Freeform: Shape 15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8" name="Freeform: Shape 15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9" name="Freeform: Shape 15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83" name="Freeform: Shape 136"/>
              <p:cNvSpPr/>
              <p:nvPr/>
            </p:nvSpPr>
            <p:spPr>
              <a:xfrm>
                <a:off x="12582255" y="4661636"/>
                <a:ext cx="729655" cy="1493217"/>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84" name="Group 137"/>
              <p:cNvGrpSpPr/>
              <p:nvPr/>
            </p:nvGrpSpPr>
            <p:grpSpPr>
              <a:xfrm>
                <a:off x="12470968" y="4620148"/>
                <a:ext cx="435759" cy="1352099"/>
                <a:chOff x="1968987" y="1811829"/>
                <a:chExt cx="1022846" cy="3173751"/>
              </a:xfrm>
              <a:solidFill>
                <a:schemeClr val="bg1"/>
              </a:solidFill>
            </p:grpSpPr>
            <p:sp>
              <p:nvSpPr>
                <p:cNvPr id="85" name="Freeform: Shape 13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6" name="Freeform: Shape 13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7" name="Freeform: Shape 14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8" name="Freeform: Shape 14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sp>
        <p:nvSpPr>
          <p:cNvPr id="2" name="Text Placeholder 9"/>
          <p:cNvSpPr>
            <a:spLocks noGrp="1"/>
          </p:cNvSpPr>
          <p:nvPr>
            <p:ph type="body" sz="quarter" idx="10"/>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8914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7" name="Freeform: Shape 37"/>
          <p:cNvSpPr/>
          <p:nvPr userDrawn="1"/>
        </p:nvSpPr>
        <p:spPr>
          <a:xfrm>
            <a:off x="3421063"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Freeform: Shape 38"/>
          <p:cNvSpPr/>
          <p:nvPr userDrawn="1"/>
        </p:nvSpPr>
        <p:spPr>
          <a:xfrm>
            <a:off x="6245225" y="1484313"/>
            <a:ext cx="2563813"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Freeform: Shape 39"/>
          <p:cNvSpPr/>
          <p:nvPr userDrawn="1"/>
        </p:nvSpPr>
        <p:spPr>
          <a:xfrm>
            <a:off x="9069388"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Freeform: Shape 36"/>
          <p:cNvSpPr/>
          <p:nvPr userDrawn="1"/>
        </p:nvSpPr>
        <p:spPr>
          <a:xfrm>
            <a:off x="596900" y="1484313"/>
            <a:ext cx="2565400"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Freeform: Shape 40"/>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12" name="Freeform: Shape 41"/>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6" name="Picture Placeholder 25"/>
          <p:cNvSpPr>
            <a:spLocks noGrp="1"/>
          </p:cNvSpPr>
          <p:nvPr>
            <p:ph type="pic" idx="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
        <p:nvSpPr>
          <p:cNvPr id="28" name="Picture Placeholder 27"/>
          <p:cNvSpPr>
            <a:spLocks noGrp="1"/>
          </p:cNvSpPr>
          <p:nvPr>
            <p:ph type="pic" idx="1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0" name="Picture Placeholder 29"/>
          <p:cNvSpPr>
            <a:spLocks noGrp="1"/>
          </p:cNvSpPr>
          <p:nvPr>
            <p:ph type="pic" idx="12"/>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2" name="Picture Placeholder 31"/>
          <p:cNvSpPr>
            <a:spLocks noGrp="1"/>
          </p:cNvSpPr>
          <p:nvPr>
            <p:ph type="pic" idx="13"/>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502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p:cNvSpPr/>
          <p:nvPr userDrawn="1"/>
        </p:nvSpPr>
        <p:spPr>
          <a:xfrm>
            <a:off x="634667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4" name="Freeform: Shape 3"/>
          <p:cNvSpPr/>
          <p:nvPr userDrawn="1"/>
        </p:nvSpPr>
        <p:spPr>
          <a:xfrm>
            <a:off x="666689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62" name="Picture Placeholder 61"/>
          <p:cNvSpPr>
            <a:spLocks noGrp="1"/>
          </p:cNvSpPr>
          <p:nvPr>
            <p:ph type="pic" idx="1"/>
          </p:nvPr>
        </p:nvSpPr>
        <p:spPr>
          <a:xfrm>
            <a:off x="759283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5355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p:cNvSpPr>
            <a:spLocks noGrp="1"/>
          </p:cNvSpPr>
          <p:nvPr>
            <p:ph type="pic" idx="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23530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84" r:id="rId4"/>
    <p:sldLayoutId id="2147483885" r:id="rId5"/>
    <p:sldLayoutId id="2147483886" r:id="rId6"/>
    <p:sldLayoutId id="2147483887" r:id="rId7"/>
    <p:sldLayoutId id="2147483888" r:id="rId8"/>
    <p:sldLayoutId id="2147483874" r:id="rId9"/>
    <p:sldLayoutId id="2147483875" r:id="rId10"/>
    <p:sldLayoutId id="2147483876" r:id="rId11"/>
    <p:sldLayoutId id="2147483889" r:id="rId12"/>
    <p:sldLayoutId id="2147483877" r:id="rId13"/>
    <p:sldLayoutId id="2147483878" r:id="rId14"/>
    <p:sldLayoutId id="2147483879" r:id="rId15"/>
    <p:sldLayoutId id="2147483880" r:id="rId16"/>
    <p:sldLayoutId id="2147483881" r:id="rId17"/>
    <p:sldLayoutId id="2147483890" r:id="rId18"/>
    <p:sldLayoutId id="2147483891" r:id="rId19"/>
    <p:sldLayoutId id="2147483882"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9.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0.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3.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4.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5.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6.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7.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8.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9.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slideLayout" Target="../slideLayouts/slideLayout26.xml"/><Relationship Id="rId1" Type="http://schemas.openxmlformats.org/officeDocument/2006/relationships/themeOverride" Target="../theme/themeOverride20.x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themeOverride" Target="../theme/themeOverride22.xml"/><Relationship Id="rId6" Type="http://schemas.openxmlformats.org/officeDocument/2006/relationships/image" Target="../media/image4.png"/><Relationship Id="rId5" Type="http://schemas.openxmlformats.org/officeDocument/2006/relationships/image" Target="../media/image16.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themeOverride" Target="../theme/themeOverride23.xml"/><Relationship Id="rId6" Type="http://schemas.openxmlformats.org/officeDocument/2006/relationships/image" Target="../media/image4.png"/><Relationship Id="rId5" Type="http://schemas.openxmlformats.org/officeDocument/2006/relationships/image" Target="../media/image16.sv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themeOverride" Target="../theme/themeOverride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alrowad.com/ILFEN/studentLogin" TargetMode="External"/><Relationship Id="rId2" Type="http://schemas.openxmlformats.org/officeDocument/2006/relationships/slideLayout" Target="../slideLayouts/slideLayout26.xml"/><Relationship Id="rId1" Type="http://schemas.openxmlformats.org/officeDocument/2006/relationships/themeOverride" Target="../theme/themeOverride25.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6.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7.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8.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9.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0.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1.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5.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6.xml"/><Relationship Id="rId6" Type="http://schemas.openxmlformats.org/officeDocument/2006/relationships/image" Target="../media/image9.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31" name="صورة 30">
            <a:extLst>
              <a:ext uri="{FF2B5EF4-FFF2-40B4-BE49-F238E27FC236}">
                <a16:creationId xmlns:a16="http://schemas.microsoft.com/office/drawing/2014/main" id="{0A4AB8DE-6E4F-A2A9-165D-141DDCAC4492}"/>
              </a:ext>
            </a:extLst>
          </p:cNvPr>
          <p:cNvPicPr>
            <a:picLocks noChangeAspect="1"/>
          </p:cNvPicPr>
          <p:nvPr/>
        </p:nvPicPr>
        <p:blipFill>
          <a:blip r:embed="rId2">
            <a:extLst>
              <a:ext uri="{28A0092B-C50C-407E-A947-70E740481C1C}">
                <a14:useLocalDpi xmlns:a14="http://schemas.microsoft.com/office/drawing/2010/main" val="0"/>
              </a:ext>
            </a:extLst>
          </a:blip>
          <a:srcRect l="15797" t="235"/>
          <a:stretch>
            <a:fillRect/>
          </a:stretch>
        </p:blipFill>
        <p:spPr bwMode="auto">
          <a:xfrm>
            <a:off x="-14014" y="0"/>
            <a:ext cx="12374289" cy="6841876"/>
          </a:xfrm>
          <a:custGeom>
            <a:avLst/>
            <a:gdLst>
              <a:gd name="connsiteX0" fmla="*/ 0 w 12374289"/>
              <a:gd name="connsiteY0" fmla="*/ 0 h 6841876"/>
              <a:gd name="connsiteX1" fmla="*/ 12374289 w 12374289"/>
              <a:gd name="connsiteY1" fmla="*/ 0 h 6841876"/>
              <a:gd name="connsiteX2" fmla="*/ 12374289 w 12374289"/>
              <a:gd name="connsiteY2" fmla="*/ 6841876 h 6841876"/>
              <a:gd name="connsiteX3" fmla="*/ 0 w 12374289"/>
              <a:gd name="connsiteY3" fmla="*/ 6841876 h 6841876"/>
            </a:gdLst>
            <a:ahLst/>
            <a:cxnLst>
              <a:cxn ang="0">
                <a:pos x="connsiteX0" y="connsiteY0"/>
              </a:cxn>
              <a:cxn ang="0">
                <a:pos x="connsiteX1" y="connsiteY1"/>
              </a:cxn>
              <a:cxn ang="0">
                <a:pos x="connsiteX2" y="connsiteY2"/>
              </a:cxn>
              <a:cxn ang="0">
                <a:pos x="connsiteX3" y="connsiteY3"/>
              </a:cxn>
            </a:cxnLst>
            <a:rect l="l" t="t" r="r" b="b"/>
            <a:pathLst>
              <a:path w="12374289" h="6841876">
                <a:moveTo>
                  <a:pt x="0" y="0"/>
                </a:moveTo>
                <a:lnTo>
                  <a:pt x="12374289" y="0"/>
                </a:lnTo>
                <a:lnTo>
                  <a:pt x="12374289" y="6841876"/>
                </a:lnTo>
                <a:lnTo>
                  <a:pt x="0" y="68418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ثلث قائم الزاوية 4"/>
          <p:cNvSpPr/>
          <p:nvPr/>
        </p:nvSpPr>
        <p:spPr>
          <a:xfrm flipH="1">
            <a:off x="7728823" y="0"/>
            <a:ext cx="4463177" cy="6858000"/>
          </a:xfrm>
          <a:prstGeom prst="rtTriangle">
            <a:avLst/>
          </a:prstGeom>
          <a:solidFill>
            <a:srgbClr val="4383E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مثلث قائم الزاوية 5"/>
          <p:cNvSpPr/>
          <p:nvPr/>
        </p:nvSpPr>
        <p:spPr>
          <a:xfrm flipH="1">
            <a:off x="8713694" y="0"/>
            <a:ext cx="3478306" cy="6858000"/>
          </a:xfrm>
          <a:prstGeom prst="rtTriangle">
            <a:avLst/>
          </a:prstGeom>
          <a:gradFill>
            <a:gsLst>
              <a:gs pos="0">
                <a:srgbClr val="7E7740">
                  <a:alpha val="50000"/>
                </a:srgbClr>
              </a:gs>
              <a:gs pos="100000">
                <a:schemeClr val="bg1">
                  <a:lumMod val="6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حر 19"/>
          <p:cNvSpPr/>
          <p:nvPr/>
        </p:nvSpPr>
        <p:spPr>
          <a:xfrm rot="17271222" flipV="1">
            <a:off x="2980452" y="2565072"/>
            <a:ext cx="7380893" cy="1453652"/>
          </a:xfrm>
          <a:custGeom>
            <a:avLst/>
            <a:gdLst>
              <a:gd name="connsiteX0" fmla="*/ 6914786 w 7380893"/>
              <a:gd name="connsiteY0" fmla="*/ 1453652 h 1453652"/>
              <a:gd name="connsiteX1" fmla="*/ 7380893 w 7380893"/>
              <a:gd name="connsiteY1" fmla="*/ 6560 h 1453652"/>
              <a:gd name="connsiteX2" fmla="*/ 7380893 w 7380893"/>
              <a:gd name="connsiteY2" fmla="*/ 0 h 1453652"/>
              <a:gd name="connsiteX3" fmla="*/ 65018 w 7380893"/>
              <a:gd name="connsiteY3" fmla="*/ 405506 h 1453652"/>
              <a:gd name="connsiteX4" fmla="*/ 0 w 7380893"/>
              <a:gd name="connsiteY4" fmla="*/ 607363 h 1453652"/>
              <a:gd name="connsiteX5" fmla="*/ 7094819 w 7380893"/>
              <a:gd name="connsiteY5" fmla="*/ 742418 h 1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893" h="1453652">
                <a:moveTo>
                  <a:pt x="6914786" y="1453652"/>
                </a:moveTo>
                <a:lnTo>
                  <a:pt x="7380893" y="6560"/>
                </a:lnTo>
                <a:lnTo>
                  <a:pt x="7380893" y="0"/>
                </a:lnTo>
                <a:lnTo>
                  <a:pt x="65018" y="405506"/>
                </a:lnTo>
                <a:lnTo>
                  <a:pt x="0" y="607363"/>
                </a:lnTo>
                <a:lnTo>
                  <a:pt x="7094819" y="742418"/>
                </a:lnTo>
                <a:close/>
              </a:path>
            </a:pathLst>
          </a:custGeom>
          <a:solidFill>
            <a:srgbClr val="77787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شكل حر 25"/>
          <p:cNvSpPr/>
          <p:nvPr/>
        </p:nvSpPr>
        <p:spPr>
          <a:xfrm rot="16418938" flipV="1">
            <a:off x="-27773" y="-405075"/>
            <a:ext cx="7289388" cy="7716535"/>
          </a:xfrm>
          <a:custGeom>
            <a:avLst/>
            <a:gdLst>
              <a:gd name="connsiteX0" fmla="*/ 7289388 w 7289388"/>
              <a:gd name="connsiteY0" fmla="*/ 834662 h 7716535"/>
              <a:gd name="connsiteX1" fmla="*/ 7289388 w 7289388"/>
              <a:gd name="connsiteY1" fmla="*/ 0 h 7716535"/>
              <a:gd name="connsiteX2" fmla="*/ 361313 w 7289388"/>
              <a:gd name="connsiteY2" fmla="*/ 1614024 h 7716535"/>
              <a:gd name="connsiteX3" fmla="*/ 0 w 7289388"/>
              <a:gd name="connsiteY3" fmla="*/ 7279658 h 7716535"/>
              <a:gd name="connsiteX4" fmla="*/ 6850512 w 7289388"/>
              <a:gd name="connsiteY4" fmla="*/ 7716535 h 771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388" h="7716535">
                <a:moveTo>
                  <a:pt x="7289388" y="834662"/>
                </a:moveTo>
                <a:lnTo>
                  <a:pt x="7289388" y="0"/>
                </a:lnTo>
                <a:lnTo>
                  <a:pt x="361313" y="1614024"/>
                </a:lnTo>
                <a:lnTo>
                  <a:pt x="0" y="7279658"/>
                </a:lnTo>
                <a:lnTo>
                  <a:pt x="6850512" y="7716535"/>
                </a:lnTo>
                <a:close/>
              </a:path>
            </a:pathLst>
          </a:custGeom>
          <a:gradFill>
            <a:gsLst>
              <a:gs pos="0">
                <a:srgbClr val="7E7740">
                  <a:alpha val="50000"/>
                </a:srgbClr>
              </a:gs>
              <a:gs pos="100000">
                <a:srgbClr val="45D0B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31">
            <a:extLst>
              <a:ext uri="{FF2B5EF4-FFF2-40B4-BE49-F238E27FC236}">
                <a16:creationId xmlns:a16="http://schemas.microsoft.com/office/drawing/2014/main" id="{2B7C05F7-6B8C-45A5-B120-E3A0294EAD55}"/>
              </a:ext>
            </a:extLst>
          </p:cNvPr>
          <p:cNvSpPr/>
          <p:nvPr/>
        </p:nvSpPr>
        <p:spPr>
          <a:xfrm>
            <a:off x="716861" y="2285028"/>
            <a:ext cx="4764377" cy="156966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 AN Entrepreneur </a:t>
            </a:r>
            <a:endParaRPr kumimoji="0" lang="en-US" sz="4800" b="0" i="0" u="none" strike="noStrike" kern="1200" cap="none" spc="-150" normalizeH="0" baseline="0" noProof="0" dirty="0">
              <a:ln>
                <a:noFill/>
              </a:ln>
              <a:solidFill>
                <a:prstClr val="white"/>
              </a:solidFill>
              <a:effectLst/>
              <a:uLnTx/>
              <a:uFillTx/>
              <a:latin typeface="El Messiri" panose="00000800000000000000" pitchFamily="50" charset="-78"/>
              <a:ea typeface="+mn-ea"/>
              <a:cs typeface="El Messiri" panose="00000800000000000000" pitchFamily="50" charset="-78"/>
            </a:endParaRPr>
          </a:p>
        </p:txBody>
      </p:sp>
      <p:sp>
        <p:nvSpPr>
          <p:cNvPr id="30" name="TextBox 7">
            <a:extLst>
              <a:ext uri="{FF2B5EF4-FFF2-40B4-BE49-F238E27FC236}">
                <a16:creationId xmlns:a16="http://schemas.microsoft.com/office/drawing/2014/main" id="{03F13E23-6969-4BE8-F6B1-CD9912A46131}"/>
              </a:ext>
            </a:extLst>
          </p:cNvPr>
          <p:cNvSpPr txBox="1"/>
          <p:nvPr/>
        </p:nvSpPr>
        <p:spPr>
          <a:xfrm>
            <a:off x="1319134" y="6305471"/>
            <a:ext cx="330086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 An Entrepreneur 2022-2023</a:t>
            </a:r>
          </a:p>
        </p:txBody>
      </p:sp>
    </p:spTree>
    <p:extLst>
      <p:ext uri="{BB962C8B-B14F-4D97-AF65-F5344CB8AC3E}">
        <p14:creationId xmlns:p14="http://schemas.microsoft.com/office/powerpoint/2010/main" val="165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24374" y="2075201"/>
            <a:ext cx="6748915" cy="4295407"/>
          </a:xfrm>
          <a:prstGeom prst="rect">
            <a:avLst/>
          </a:prstGeom>
        </p:spPr>
        <p:txBody>
          <a:bodyPr wrap="square" anchor="t">
            <a:spAutoFit/>
          </a:bodyPr>
          <a:lstStyle/>
          <a:p>
            <a:pPr algn="ctr">
              <a:lnSpc>
                <a:spcPct val="150000"/>
              </a:lnSpc>
            </a:pPr>
            <a:r>
              <a:rPr lang="en-US" sz="2300" dirty="0">
                <a:solidFill>
                  <a:srgbClr val="4D2643"/>
                </a:solidFill>
                <a:latin typeface="El Messiri" panose="00000800000000000000" pitchFamily="50" charset="-78"/>
                <a:cs typeface="El Messiri" panose="00000800000000000000" pitchFamily="50" charset="-78"/>
              </a:rPr>
              <a:t>Every entrepreneur is unique. But the entrepreneurs' goal over the world is the same: to make dreams come true, whether their business is big or small, whether in technology, food, or any other industry. No successes or failures can stop serious from moving forward, constantly improving entrepreneurs, modifying, and living their dreams.</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1200329"/>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2. Characteristics, skills and talents of entrepreneurs</a:t>
            </a:r>
          </a:p>
        </p:txBody>
      </p:sp>
    </p:spTree>
    <p:extLst>
      <p:ext uri="{BB962C8B-B14F-4D97-AF65-F5344CB8AC3E}">
        <p14:creationId xmlns:p14="http://schemas.microsoft.com/office/powerpoint/2010/main" val="10338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2"/>
                                        </p:tgtEl>
                                        <p:attrNameLst>
                                          <p:attrName>ppt_y</p:attrName>
                                        </p:attrNameLst>
                                      </p:cBhvr>
                                      <p:tavLst>
                                        <p:tav tm="0">
                                          <p:val>
                                            <p:strVal val="#ppt_y"/>
                                          </p:val>
                                        </p:tav>
                                        <p:tav tm="100000">
                                          <p:val>
                                            <p:strVal val="#ppt_y"/>
                                          </p:val>
                                        </p:tav>
                                      </p:tavLst>
                                    </p:anim>
                                    <p:anim calcmode="lin" valueType="num">
                                      <p:cBhvr>
                                        <p:cTn id="29"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2"/>
                                        </p:tgtEl>
                                      </p:cBhvr>
                                    </p:animEffect>
                                  </p:childTnLst>
                                </p:cTn>
                              </p:par>
                            </p:childTnLst>
                          </p:cTn>
                        </p:par>
                        <p:par>
                          <p:cTn id="32" fill="hold">
                            <p:stCondLst>
                              <p:cond delay="82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43"/>
                                        </p:tgtEl>
                                        <p:attrNameLst>
                                          <p:attrName>ppt_y</p:attrName>
                                        </p:attrNameLst>
                                      </p:cBhvr>
                                      <p:tavLst>
                                        <p:tav tm="0">
                                          <p:val>
                                            <p:strVal val="#ppt_y"/>
                                          </p:val>
                                        </p:tav>
                                        <p:tav tm="100000">
                                          <p:val>
                                            <p:strVal val="#ppt_y"/>
                                          </p:val>
                                        </p:tav>
                                      </p:tavLst>
                                    </p:anim>
                                    <p:anim calcmode="lin" valueType="num">
                                      <p:cBhvr>
                                        <p:cTn id="37"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614240" y="288721"/>
            <a:ext cx="10785233"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32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2. Characteristics, skills and talents of entrepreneurs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38" name="رابط مستقيم 37">
            <a:extLst>
              <a:ext uri="{FF2B5EF4-FFF2-40B4-BE49-F238E27FC236}">
                <a16:creationId xmlns:a16="http://schemas.microsoft.com/office/drawing/2014/main" id="{A4E3E921-A292-6E2D-9831-3E7289E7A08C}"/>
              </a:ext>
            </a:extLst>
          </p:cNvPr>
          <p:cNvCxnSpPr/>
          <p:nvPr/>
        </p:nvCxnSpPr>
        <p:spPr>
          <a:xfrm flipH="1" flipV="1">
            <a:off x="72075" y="1930789"/>
            <a:ext cx="12132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55" name="Title 1">
            <a:extLst>
              <a:ext uri="{FF2B5EF4-FFF2-40B4-BE49-F238E27FC236}">
                <a16:creationId xmlns:a16="http://schemas.microsoft.com/office/drawing/2014/main" id="{0E5D2239-7FBA-57EF-4D51-4EBE5A3DA8D1}"/>
              </a:ext>
            </a:extLst>
          </p:cNvPr>
          <p:cNvSpPr txBox="1">
            <a:spLocks/>
          </p:cNvSpPr>
          <p:nvPr/>
        </p:nvSpPr>
        <p:spPr>
          <a:xfrm>
            <a:off x="-193200" y="2661874"/>
            <a:ext cx="1566394"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75000"/>
                  </a:srgbClr>
                </a:solidFill>
                <a:latin typeface="Sakkal Majalla" panose="02000000000000000000" pitchFamily="2" charset="-78"/>
                <a:cs typeface="Sakkal Majalla" panose="02000000000000000000" pitchFamily="2" charset="-78"/>
              </a:rPr>
              <a:t>Leadership</a:t>
            </a:r>
          </a:p>
        </p:txBody>
      </p:sp>
      <p:sp>
        <p:nvSpPr>
          <p:cNvPr id="60" name="Title 1">
            <a:extLst>
              <a:ext uri="{FF2B5EF4-FFF2-40B4-BE49-F238E27FC236}">
                <a16:creationId xmlns:a16="http://schemas.microsoft.com/office/drawing/2014/main" id="{6796D22C-C2F0-F250-AC8F-32F675BE4FF8}"/>
              </a:ext>
            </a:extLst>
          </p:cNvPr>
          <p:cNvSpPr txBox="1">
            <a:spLocks/>
          </p:cNvSpPr>
          <p:nvPr/>
        </p:nvSpPr>
        <p:spPr>
          <a:xfrm>
            <a:off x="1162872" y="2703316"/>
            <a:ext cx="1566394" cy="2496906"/>
          </a:xfrm>
          <a:prstGeom prst="rect">
            <a:avLst/>
          </a:prstGeom>
        </p:spPr>
        <p:txBody>
          <a:bodyPr vert="horz" lIns="91440" tIns="45720" rIns="91440" bIns="45720" rtlCol="0" anchor="ctr">
            <a:noAutofit/>
          </a:bodyPr>
          <a:lstStyle>
            <a:defPPr>
              <a:defRPr lang="ar-SA"/>
            </a:defPPr>
            <a:lvl1pPr lvl="0" algn="ctr" eaLnBrk="1" fontAlgn="auto" hangingPunct="1">
              <a:lnSpc>
                <a:spcPct val="90000"/>
              </a:lnSpc>
              <a:spcAft>
                <a:spcPts val="0"/>
              </a:spcAft>
              <a:buNone/>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Creativity</a:t>
            </a:r>
          </a:p>
        </p:txBody>
      </p:sp>
      <p:sp>
        <p:nvSpPr>
          <p:cNvPr id="61" name="Title 1">
            <a:extLst>
              <a:ext uri="{FF2B5EF4-FFF2-40B4-BE49-F238E27FC236}">
                <a16:creationId xmlns:a16="http://schemas.microsoft.com/office/drawing/2014/main" id="{9010FA13-27C5-7870-E6E2-D0BE8BF98B68}"/>
              </a:ext>
            </a:extLst>
          </p:cNvPr>
          <p:cNvSpPr txBox="1">
            <a:spLocks/>
          </p:cNvSpPr>
          <p:nvPr/>
        </p:nvSpPr>
        <p:spPr>
          <a:xfrm>
            <a:off x="2533523" y="2668331"/>
            <a:ext cx="1613041" cy="2496906"/>
          </a:xfrm>
          <a:prstGeom prst="rect">
            <a:avLst/>
          </a:prstGeom>
        </p:spPr>
        <p:txBody>
          <a:bodyPr vert="horz" lIns="91440" tIns="45720" rIns="91440" bIns="45720" rtlCol="0" anchor="ctr">
            <a:noAutofit/>
          </a:bodyPr>
          <a:lstStyle>
            <a:defPPr>
              <a:defRPr lang="ar-SA"/>
            </a:defPPr>
            <a:lvl1pPr lvl="0" algn="ctr" eaLnBrk="1" fontAlgn="auto" hangingPunct="1">
              <a:lnSpc>
                <a:spcPct val="90000"/>
              </a:lnSpc>
              <a:spcAft>
                <a:spcPts val="0"/>
              </a:spcAft>
              <a:buNone/>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Risk taker</a:t>
            </a:r>
          </a:p>
        </p:txBody>
      </p:sp>
      <p:sp>
        <p:nvSpPr>
          <p:cNvPr id="62" name="Title 1">
            <a:extLst>
              <a:ext uri="{FF2B5EF4-FFF2-40B4-BE49-F238E27FC236}">
                <a16:creationId xmlns:a16="http://schemas.microsoft.com/office/drawing/2014/main" id="{0F7F17EF-078F-AF18-79B4-A749751DE0AB}"/>
              </a:ext>
            </a:extLst>
          </p:cNvPr>
          <p:cNvSpPr txBox="1">
            <a:spLocks/>
          </p:cNvSpPr>
          <p:nvPr/>
        </p:nvSpPr>
        <p:spPr>
          <a:xfrm>
            <a:off x="3956441" y="2648363"/>
            <a:ext cx="1613041" cy="2496906"/>
          </a:xfrm>
          <a:prstGeom prst="rect">
            <a:avLst/>
          </a:prstGeom>
        </p:spPr>
        <p:txBody>
          <a:bodyPr vert="horz" lIns="91440" tIns="45720" rIns="91440" bIns="45720" rtlCol="0" anchor="ctr">
            <a:noAutofit/>
          </a:bodyPr>
          <a:lstStyle>
            <a:defPPr>
              <a:defRPr lang="ar-SA"/>
            </a:defPPr>
            <a:lvl1pPr lvl="0" algn="ctr" eaLnBrk="1" fontAlgn="auto" hangingPunct="1">
              <a:lnSpc>
                <a:spcPct val="90000"/>
              </a:lnSpc>
              <a:spcAft>
                <a:spcPts val="0"/>
              </a:spcAft>
              <a:buNone/>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Specialized knowledge</a:t>
            </a:r>
          </a:p>
        </p:txBody>
      </p:sp>
      <p:sp>
        <p:nvSpPr>
          <p:cNvPr id="63" name="Title 1">
            <a:extLst>
              <a:ext uri="{FF2B5EF4-FFF2-40B4-BE49-F238E27FC236}">
                <a16:creationId xmlns:a16="http://schemas.microsoft.com/office/drawing/2014/main" id="{3EC43646-F83A-92A9-2329-E3E8EB1B4C3F}"/>
              </a:ext>
            </a:extLst>
          </p:cNvPr>
          <p:cNvSpPr txBox="1">
            <a:spLocks/>
          </p:cNvSpPr>
          <p:nvPr/>
        </p:nvSpPr>
        <p:spPr>
          <a:xfrm>
            <a:off x="5318201" y="2668331"/>
            <a:ext cx="1444918" cy="2496906"/>
          </a:xfrm>
          <a:prstGeom prst="rect">
            <a:avLst/>
          </a:prstGeom>
        </p:spPr>
        <p:txBody>
          <a:bodyPr vert="horz" lIns="91440" tIns="45720" rIns="91440" bIns="45720" rtlCol="0" anchor="ctr">
            <a:noAutofit/>
          </a:bodyPr>
          <a:lstStyle>
            <a:defPPr>
              <a:defRPr lang="ar-SA"/>
            </a:defPPr>
            <a:lvl1pPr lvl="0" algn="ctr" eaLnBrk="1" fontAlgn="auto" hangingPunct="1">
              <a:lnSpc>
                <a:spcPct val="90000"/>
              </a:lnSpc>
              <a:spcAft>
                <a:spcPts val="0"/>
              </a:spcAft>
              <a:buNone/>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Commitment</a:t>
            </a:r>
          </a:p>
        </p:txBody>
      </p:sp>
      <p:grpSp>
        <p:nvGrpSpPr>
          <p:cNvPr id="39" name="مجموعة 38">
            <a:extLst>
              <a:ext uri="{FF2B5EF4-FFF2-40B4-BE49-F238E27FC236}">
                <a16:creationId xmlns:a16="http://schemas.microsoft.com/office/drawing/2014/main" id="{A4675D22-B830-807A-39A4-933AC0A83E3F}"/>
              </a:ext>
            </a:extLst>
          </p:cNvPr>
          <p:cNvGrpSpPr/>
          <p:nvPr/>
        </p:nvGrpSpPr>
        <p:grpSpPr>
          <a:xfrm>
            <a:off x="8154074" y="1849969"/>
            <a:ext cx="829877" cy="751940"/>
            <a:chOff x="8805603" y="1830997"/>
            <a:chExt cx="1332831" cy="1207660"/>
          </a:xfrm>
        </p:grpSpPr>
        <p:sp>
          <p:nvSpPr>
            <p:cNvPr id="86" name="شكل حر 65">
              <a:extLst>
                <a:ext uri="{FF2B5EF4-FFF2-40B4-BE49-F238E27FC236}">
                  <a16:creationId xmlns:a16="http://schemas.microsoft.com/office/drawing/2014/main" id="{C39B0292-FAAD-1418-A27F-A819F1158AE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7" name="وتر 86">
              <a:extLst>
                <a:ext uri="{FF2B5EF4-FFF2-40B4-BE49-F238E27FC236}">
                  <a16:creationId xmlns:a16="http://schemas.microsoft.com/office/drawing/2014/main" id="{D75590EC-E3AA-2665-B9C7-5DCC7785AB4B}"/>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8" name="رابط مستقيم 87">
              <a:extLst>
                <a:ext uri="{FF2B5EF4-FFF2-40B4-BE49-F238E27FC236}">
                  <a16:creationId xmlns:a16="http://schemas.microsoft.com/office/drawing/2014/main" id="{174BFB96-0ECF-4786-E517-753782EEA409}"/>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9" name="مستطيل 88">
              <a:extLst>
                <a:ext uri="{FF2B5EF4-FFF2-40B4-BE49-F238E27FC236}">
                  <a16:creationId xmlns:a16="http://schemas.microsoft.com/office/drawing/2014/main" id="{0A0664BC-C1F3-FD1A-E822-4548804ED7B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 name="مجموعة 39">
            <a:extLst>
              <a:ext uri="{FF2B5EF4-FFF2-40B4-BE49-F238E27FC236}">
                <a16:creationId xmlns:a16="http://schemas.microsoft.com/office/drawing/2014/main" id="{AFCF8C07-0934-7935-1828-D4C3E96AD939}"/>
              </a:ext>
            </a:extLst>
          </p:cNvPr>
          <p:cNvGrpSpPr/>
          <p:nvPr/>
        </p:nvGrpSpPr>
        <p:grpSpPr>
          <a:xfrm>
            <a:off x="6811835" y="1849969"/>
            <a:ext cx="829877" cy="751940"/>
            <a:chOff x="8805603" y="1830997"/>
            <a:chExt cx="1332831" cy="1207660"/>
          </a:xfrm>
        </p:grpSpPr>
        <p:sp>
          <p:nvSpPr>
            <p:cNvPr id="82" name="شكل حر 71">
              <a:extLst>
                <a:ext uri="{FF2B5EF4-FFF2-40B4-BE49-F238E27FC236}">
                  <a16:creationId xmlns:a16="http://schemas.microsoft.com/office/drawing/2014/main" id="{F5318AE8-C8D4-77C0-59A8-13B203F70D6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ADA9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3" name="وتر 82">
              <a:extLst>
                <a:ext uri="{FF2B5EF4-FFF2-40B4-BE49-F238E27FC236}">
                  <a16:creationId xmlns:a16="http://schemas.microsoft.com/office/drawing/2014/main" id="{224F6597-C2CE-9DD6-0CF7-832A1D14D47E}"/>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4" name="رابط مستقيم 83">
              <a:extLst>
                <a:ext uri="{FF2B5EF4-FFF2-40B4-BE49-F238E27FC236}">
                  <a16:creationId xmlns:a16="http://schemas.microsoft.com/office/drawing/2014/main" id="{79234A63-423A-8C76-BAC0-C609B6CB8C97}"/>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5" name="مستطيل 84">
              <a:extLst>
                <a:ext uri="{FF2B5EF4-FFF2-40B4-BE49-F238E27FC236}">
                  <a16:creationId xmlns:a16="http://schemas.microsoft.com/office/drawing/2014/main" id="{7D441646-4145-E054-820C-E8B590D1D24D}"/>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مجموعة 40">
            <a:extLst>
              <a:ext uri="{FF2B5EF4-FFF2-40B4-BE49-F238E27FC236}">
                <a16:creationId xmlns:a16="http://schemas.microsoft.com/office/drawing/2014/main" id="{012A5083-3227-3F55-551E-439A7C1684BB}"/>
              </a:ext>
            </a:extLst>
          </p:cNvPr>
          <p:cNvGrpSpPr/>
          <p:nvPr/>
        </p:nvGrpSpPr>
        <p:grpSpPr>
          <a:xfrm>
            <a:off x="1635887" y="1846594"/>
            <a:ext cx="829877" cy="751940"/>
            <a:chOff x="8805603" y="1830997"/>
            <a:chExt cx="1332831" cy="1207660"/>
          </a:xfrm>
        </p:grpSpPr>
        <p:sp>
          <p:nvSpPr>
            <p:cNvPr id="78" name="شكل حر 77">
              <a:extLst>
                <a:ext uri="{FF2B5EF4-FFF2-40B4-BE49-F238E27FC236}">
                  <a16:creationId xmlns:a16="http://schemas.microsoft.com/office/drawing/2014/main" id="{8880428D-0421-C332-B385-0C62544241A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9" name="وتر 78">
              <a:extLst>
                <a:ext uri="{FF2B5EF4-FFF2-40B4-BE49-F238E27FC236}">
                  <a16:creationId xmlns:a16="http://schemas.microsoft.com/office/drawing/2014/main" id="{864DB525-0C97-CE92-4C71-3C62352A2074}"/>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رابط مستقيم 79">
              <a:extLst>
                <a:ext uri="{FF2B5EF4-FFF2-40B4-BE49-F238E27FC236}">
                  <a16:creationId xmlns:a16="http://schemas.microsoft.com/office/drawing/2014/main" id="{BB756437-FF6B-AC92-8424-7E285DC43BF8}"/>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1" name="مستطيل 80">
              <a:extLst>
                <a:ext uri="{FF2B5EF4-FFF2-40B4-BE49-F238E27FC236}">
                  <a16:creationId xmlns:a16="http://schemas.microsoft.com/office/drawing/2014/main" id="{5ED53B74-122D-CFD9-DF24-06E50C629FD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مجموعة 41">
            <a:extLst>
              <a:ext uri="{FF2B5EF4-FFF2-40B4-BE49-F238E27FC236}">
                <a16:creationId xmlns:a16="http://schemas.microsoft.com/office/drawing/2014/main" id="{9AA3E11C-4857-F1E1-6DF5-719BAAB64D50}"/>
              </a:ext>
            </a:extLst>
          </p:cNvPr>
          <p:cNvGrpSpPr/>
          <p:nvPr/>
        </p:nvGrpSpPr>
        <p:grpSpPr>
          <a:xfrm>
            <a:off x="278965" y="1849969"/>
            <a:ext cx="816048" cy="691744"/>
            <a:chOff x="8805603" y="1830997"/>
            <a:chExt cx="1310621" cy="1110982"/>
          </a:xfrm>
        </p:grpSpPr>
        <p:sp>
          <p:nvSpPr>
            <p:cNvPr id="74" name="شكل حر 83">
              <a:extLst>
                <a:ext uri="{FF2B5EF4-FFF2-40B4-BE49-F238E27FC236}">
                  <a16:creationId xmlns:a16="http://schemas.microsoft.com/office/drawing/2014/main" id="{0B1E3DA9-EC18-752B-A7EC-BCE715A346F8}"/>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5F7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5" name="وتر 74">
              <a:extLst>
                <a:ext uri="{FF2B5EF4-FFF2-40B4-BE49-F238E27FC236}">
                  <a16:creationId xmlns:a16="http://schemas.microsoft.com/office/drawing/2014/main" id="{65391204-F119-EF4D-F8AB-83361DB384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رابط مستقيم 75">
              <a:extLst>
                <a:ext uri="{FF2B5EF4-FFF2-40B4-BE49-F238E27FC236}">
                  <a16:creationId xmlns:a16="http://schemas.microsoft.com/office/drawing/2014/main" id="{A3DA5899-EE93-E55E-CD6F-9D86291A585A}"/>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3" name="Title 1">
            <a:extLst>
              <a:ext uri="{FF2B5EF4-FFF2-40B4-BE49-F238E27FC236}">
                <a16:creationId xmlns:a16="http://schemas.microsoft.com/office/drawing/2014/main" id="{912D7592-9F98-7694-1164-71631816AB5B}"/>
              </a:ext>
            </a:extLst>
          </p:cNvPr>
          <p:cNvSpPr txBox="1">
            <a:spLocks/>
          </p:cNvSpPr>
          <p:nvPr/>
        </p:nvSpPr>
        <p:spPr>
          <a:xfrm>
            <a:off x="8210449" y="1903895"/>
            <a:ext cx="590710" cy="43641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ar-SA" dirty="0">
                <a:solidFill>
                  <a:schemeClr val="bg1"/>
                </a:solidFill>
              </a:rPr>
              <a:t>7</a:t>
            </a:r>
            <a:endParaRPr lang="ar-EG" dirty="0">
              <a:solidFill>
                <a:schemeClr val="bg1"/>
              </a:solidFill>
            </a:endParaRPr>
          </a:p>
        </p:txBody>
      </p:sp>
      <p:sp>
        <p:nvSpPr>
          <p:cNvPr id="44" name="Title 1">
            <a:extLst>
              <a:ext uri="{FF2B5EF4-FFF2-40B4-BE49-F238E27FC236}">
                <a16:creationId xmlns:a16="http://schemas.microsoft.com/office/drawing/2014/main" id="{AB9C1391-9A00-FDCF-0497-8B1CB39A3991}"/>
              </a:ext>
            </a:extLst>
          </p:cNvPr>
          <p:cNvSpPr txBox="1">
            <a:spLocks/>
          </p:cNvSpPr>
          <p:nvPr/>
        </p:nvSpPr>
        <p:spPr>
          <a:xfrm>
            <a:off x="6877208" y="1944940"/>
            <a:ext cx="590710" cy="385199"/>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ar-SA" dirty="0"/>
              <a:t>6</a:t>
            </a:r>
            <a:endParaRPr lang="ar-EG" dirty="0"/>
          </a:p>
        </p:txBody>
      </p:sp>
      <p:sp>
        <p:nvSpPr>
          <p:cNvPr id="45" name="Title 1">
            <a:extLst>
              <a:ext uri="{FF2B5EF4-FFF2-40B4-BE49-F238E27FC236}">
                <a16:creationId xmlns:a16="http://schemas.microsoft.com/office/drawing/2014/main" id="{3B8DC568-3775-895B-3EBC-1813EF68C982}"/>
              </a:ext>
            </a:extLst>
          </p:cNvPr>
          <p:cNvSpPr txBox="1">
            <a:spLocks/>
          </p:cNvSpPr>
          <p:nvPr/>
        </p:nvSpPr>
        <p:spPr>
          <a:xfrm>
            <a:off x="1685205" y="1944710"/>
            <a:ext cx="590710" cy="385199"/>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2</a:t>
            </a:r>
            <a:endParaRPr lang="ar-EG" dirty="0"/>
          </a:p>
        </p:txBody>
      </p:sp>
      <p:sp>
        <p:nvSpPr>
          <p:cNvPr id="46" name="Title 1">
            <a:extLst>
              <a:ext uri="{FF2B5EF4-FFF2-40B4-BE49-F238E27FC236}">
                <a16:creationId xmlns:a16="http://schemas.microsoft.com/office/drawing/2014/main" id="{3827801A-8C93-0CB0-4B8E-597587AD2764}"/>
              </a:ext>
            </a:extLst>
          </p:cNvPr>
          <p:cNvSpPr txBox="1">
            <a:spLocks/>
          </p:cNvSpPr>
          <p:nvPr/>
        </p:nvSpPr>
        <p:spPr>
          <a:xfrm>
            <a:off x="311283" y="1944710"/>
            <a:ext cx="590710" cy="41742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1</a:t>
            </a:r>
            <a:endParaRPr kumimoji="0" lang="ar-EG"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endParaRPr>
          </a:p>
        </p:txBody>
      </p:sp>
      <p:grpSp>
        <p:nvGrpSpPr>
          <p:cNvPr id="47" name="مجموعة 46">
            <a:extLst>
              <a:ext uri="{FF2B5EF4-FFF2-40B4-BE49-F238E27FC236}">
                <a16:creationId xmlns:a16="http://schemas.microsoft.com/office/drawing/2014/main" id="{3076ADDB-A271-ACDD-1D18-811C5C8565D2}"/>
              </a:ext>
            </a:extLst>
          </p:cNvPr>
          <p:cNvGrpSpPr/>
          <p:nvPr/>
        </p:nvGrpSpPr>
        <p:grpSpPr>
          <a:xfrm>
            <a:off x="9525675" y="1849969"/>
            <a:ext cx="829877" cy="751940"/>
            <a:chOff x="8805603" y="1830997"/>
            <a:chExt cx="1332831" cy="1207660"/>
          </a:xfrm>
        </p:grpSpPr>
        <p:sp>
          <p:nvSpPr>
            <p:cNvPr id="70" name="شكل حر 62">
              <a:extLst>
                <a:ext uri="{FF2B5EF4-FFF2-40B4-BE49-F238E27FC236}">
                  <a16:creationId xmlns:a16="http://schemas.microsoft.com/office/drawing/2014/main" id="{414AD5A5-53FC-053F-15E7-D2AE363B9A9B}"/>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1" name="وتر 70">
              <a:extLst>
                <a:ext uri="{FF2B5EF4-FFF2-40B4-BE49-F238E27FC236}">
                  <a16:creationId xmlns:a16="http://schemas.microsoft.com/office/drawing/2014/main" id="{2AF56CE8-56D7-096B-1260-8453CC957EB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2" name="رابط مستقيم 71">
              <a:extLst>
                <a:ext uri="{FF2B5EF4-FFF2-40B4-BE49-F238E27FC236}">
                  <a16:creationId xmlns:a16="http://schemas.microsoft.com/office/drawing/2014/main" id="{55BBC33B-27A8-35EB-18D6-3B2A98C82C46}"/>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3" name="مستطيل 72">
              <a:extLst>
                <a:ext uri="{FF2B5EF4-FFF2-40B4-BE49-F238E27FC236}">
                  <a16:creationId xmlns:a16="http://schemas.microsoft.com/office/drawing/2014/main" id="{314E4DAC-14B8-F00F-4CC8-7DF7E863D5EC}"/>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Title 1">
            <a:extLst>
              <a:ext uri="{FF2B5EF4-FFF2-40B4-BE49-F238E27FC236}">
                <a16:creationId xmlns:a16="http://schemas.microsoft.com/office/drawing/2014/main" id="{61B66626-A607-7C33-C702-A7A577116993}"/>
              </a:ext>
            </a:extLst>
          </p:cNvPr>
          <p:cNvSpPr txBox="1">
            <a:spLocks/>
          </p:cNvSpPr>
          <p:nvPr/>
        </p:nvSpPr>
        <p:spPr>
          <a:xfrm>
            <a:off x="9541462" y="1923506"/>
            <a:ext cx="647586" cy="416800"/>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ar-SA" dirty="0">
                <a:solidFill>
                  <a:schemeClr val="bg1"/>
                </a:solidFill>
              </a:rPr>
              <a:t>8</a:t>
            </a:r>
          </a:p>
        </p:txBody>
      </p:sp>
      <p:cxnSp>
        <p:nvCxnSpPr>
          <p:cNvPr id="54" name="رابط مستقيم 53">
            <a:extLst>
              <a:ext uri="{FF2B5EF4-FFF2-40B4-BE49-F238E27FC236}">
                <a16:creationId xmlns:a16="http://schemas.microsoft.com/office/drawing/2014/main" id="{5BA2F978-9C1A-14F3-C2DD-0B31927B8ECF}"/>
              </a:ext>
            </a:extLst>
          </p:cNvPr>
          <p:cNvCxnSpPr/>
          <p:nvPr/>
        </p:nvCxnSpPr>
        <p:spPr>
          <a:xfrm flipH="1" flipV="1">
            <a:off x="178664" y="2845739"/>
            <a:ext cx="93017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grpSp>
        <p:nvGrpSpPr>
          <p:cNvPr id="90" name="مجموعة 89">
            <a:extLst>
              <a:ext uri="{FF2B5EF4-FFF2-40B4-BE49-F238E27FC236}">
                <a16:creationId xmlns:a16="http://schemas.microsoft.com/office/drawing/2014/main" id="{965D138F-B81A-F48A-BCE3-598270DF7551}"/>
              </a:ext>
            </a:extLst>
          </p:cNvPr>
          <p:cNvGrpSpPr/>
          <p:nvPr/>
        </p:nvGrpSpPr>
        <p:grpSpPr>
          <a:xfrm>
            <a:off x="4377022" y="1843219"/>
            <a:ext cx="829877" cy="751940"/>
            <a:chOff x="8805603" y="1830997"/>
            <a:chExt cx="1332831" cy="1207660"/>
          </a:xfrm>
        </p:grpSpPr>
        <p:sp>
          <p:nvSpPr>
            <p:cNvPr id="91" name="شكل حر 77">
              <a:extLst>
                <a:ext uri="{FF2B5EF4-FFF2-40B4-BE49-F238E27FC236}">
                  <a16:creationId xmlns:a16="http://schemas.microsoft.com/office/drawing/2014/main" id="{843F59B6-4C66-CAB7-509F-A689B04C896D}"/>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92" name="وتر 91">
              <a:extLst>
                <a:ext uri="{FF2B5EF4-FFF2-40B4-BE49-F238E27FC236}">
                  <a16:creationId xmlns:a16="http://schemas.microsoft.com/office/drawing/2014/main" id="{3279A18A-E17A-8288-3383-6415B948A52C}"/>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3" name="رابط مستقيم 92">
              <a:extLst>
                <a:ext uri="{FF2B5EF4-FFF2-40B4-BE49-F238E27FC236}">
                  <a16:creationId xmlns:a16="http://schemas.microsoft.com/office/drawing/2014/main" id="{18114F85-0918-5BF8-C3FF-4BBFE0BCD811}"/>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4" name="مستطيل 93">
              <a:extLst>
                <a:ext uri="{FF2B5EF4-FFF2-40B4-BE49-F238E27FC236}">
                  <a16:creationId xmlns:a16="http://schemas.microsoft.com/office/drawing/2014/main" id="{894DC6AD-A198-73A9-096A-01F41DF65684}"/>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 name="مجموعة 94">
            <a:extLst>
              <a:ext uri="{FF2B5EF4-FFF2-40B4-BE49-F238E27FC236}">
                <a16:creationId xmlns:a16="http://schemas.microsoft.com/office/drawing/2014/main" id="{A83A9604-2F78-38F0-9253-F6025097D294}"/>
              </a:ext>
            </a:extLst>
          </p:cNvPr>
          <p:cNvGrpSpPr/>
          <p:nvPr/>
        </p:nvGrpSpPr>
        <p:grpSpPr>
          <a:xfrm>
            <a:off x="3020100" y="1846594"/>
            <a:ext cx="816048" cy="691744"/>
            <a:chOff x="8805603" y="1830997"/>
            <a:chExt cx="1310621" cy="1110982"/>
          </a:xfrm>
        </p:grpSpPr>
        <p:sp>
          <p:nvSpPr>
            <p:cNvPr id="96" name="شكل حر 83">
              <a:extLst>
                <a:ext uri="{FF2B5EF4-FFF2-40B4-BE49-F238E27FC236}">
                  <a16:creationId xmlns:a16="http://schemas.microsoft.com/office/drawing/2014/main" id="{A4A561CA-1AEF-8C79-A9B8-A60702EA813F}"/>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E6E9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97" name="وتر 96">
              <a:extLst>
                <a:ext uri="{FF2B5EF4-FFF2-40B4-BE49-F238E27FC236}">
                  <a16:creationId xmlns:a16="http://schemas.microsoft.com/office/drawing/2014/main" id="{07910A91-2C75-3F31-DC04-5D9C7CBA17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8" name="رابط مستقيم 97">
              <a:extLst>
                <a:ext uri="{FF2B5EF4-FFF2-40B4-BE49-F238E27FC236}">
                  <a16:creationId xmlns:a16="http://schemas.microsoft.com/office/drawing/2014/main" id="{24292168-E2A4-88EA-7553-97204763C218}"/>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99" name="Title 1">
            <a:extLst>
              <a:ext uri="{FF2B5EF4-FFF2-40B4-BE49-F238E27FC236}">
                <a16:creationId xmlns:a16="http://schemas.microsoft.com/office/drawing/2014/main" id="{4134E30D-B7C8-C734-D650-B56BFECF49FD}"/>
              </a:ext>
            </a:extLst>
          </p:cNvPr>
          <p:cNvSpPr txBox="1">
            <a:spLocks/>
          </p:cNvSpPr>
          <p:nvPr/>
        </p:nvSpPr>
        <p:spPr>
          <a:xfrm>
            <a:off x="4426340" y="1941335"/>
            <a:ext cx="590710" cy="385199"/>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ar-SA" dirty="0"/>
              <a:t>4</a:t>
            </a:r>
            <a:endParaRPr lang="ar-EG" dirty="0"/>
          </a:p>
        </p:txBody>
      </p:sp>
      <p:sp>
        <p:nvSpPr>
          <p:cNvPr id="100" name="Title 1">
            <a:extLst>
              <a:ext uri="{FF2B5EF4-FFF2-40B4-BE49-F238E27FC236}">
                <a16:creationId xmlns:a16="http://schemas.microsoft.com/office/drawing/2014/main" id="{8D509E90-8371-66A1-3B54-3446AB1BB6FD}"/>
              </a:ext>
            </a:extLst>
          </p:cNvPr>
          <p:cNvSpPr txBox="1">
            <a:spLocks/>
          </p:cNvSpPr>
          <p:nvPr/>
        </p:nvSpPr>
        <p:spPr>
          <a:xfrm>
            <a:off x="3052418" y="1941335"/>
            <a:ext cx="590710" cy="41742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3</a:t>
            </a:r>
            <a:endParaRPr kumimoji="0" lang="ar-EG"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endParaRPr>
          </a:p>
        </p:txBody>
      </p:sp>
      <p:grpSp>
        <p:nvGrpSpPr>
          <p:cNvPr id="101" name="مجموعة 100">
            <a:extLst>
              <a:ext uri="{FF2B5EF4-FFF2-40B4-BE49-F238E27FC236}">
                <a16:creationId xmlns:a16="http://schemas.microsoft.com/office/drawing/2014/main" id="{45EA488F-EA3D-0E25-FA88-0D602B52B1EA}"/>
              </a:ext>
            </a:extLst>
          </p:cNvPr>
          <p:cNvGrpSpPr/>
          <p:nvPr/>
        </p:nvGrpSpPr>
        <p:grpSpPr>
          <a:xfrm>
            <a:off x="5588619" y="1846594"/>
            <a:ext cx="829877" cy="751940"/>
            <a:chOff x="8805603" y="1830997"/>
            <a:chExt cx="1332831" cy="1207660"/>
          </a:xfrm>
        </p:grpSpPr>
        <p:sp>
          <p:nvSpPr>
            <p:cNvPr id="102" name="شكل حر 77">
              <a:extLst>
                <a:ext uri="{FF2B5EF4-FFF2-40B4-BE49-F238E27FC236}">
                  <a16:creationId xmlns:a16="http://schemas.microsoft.com/office/drawing/2014/main" id="{AA35F72B-2335-F66B-3B95-66D70F9A8F52}"/>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103" name="وتر 102">
              <a:extLst>
                <a:ext uri="{FF2B5EF4-FFF2-40B4-BE49-F238E27FC236}">
                  <a16:creationId xmlns:a16="http://schemas.microsoft.com/office/drawing/2014/main" id="{ABA31BA2-E003-460B-8910-E83830597616}"/>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4" name="رابط مستقيم 103">
              <a:extLst>
                <a:ext uri="{FF2B5EF4-FFF2-40B4-BE49-F238E27FC236}">
                  <a16:creationId xmlns:a16="http://schemas.microsoft.com/office/drawing/2014/main" id="{ECE56883-7F78-D9B1-AB6E-B609479D2523}"/>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5" name="مستطيل 104">
              <a:extLst>
                <a:ext uri="{FF2B5EF4-FFF2-40B4-BE49-F238E27FC236}">
                  <a16:creationId xmlns:a16="http://schemas.microsoft.com/office/drawing/2014/main" id="{4F3C8D94-2EE7-5656-4F2C-1418C9338BC2}"/>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Title 1">
            <a:extLst>
              <a:ext uri="{FF2B5EF4-FFF2-40B4-BE49-F238E27FC236}">
                <a16:creationId xmlns:a16="http://schemas.microsoft.com/office/drawing/2014/main" id="{BDBADFE8-F8E8-357C-0DC7-E6CCBEAE7D9A}"/>
              </a:ext>
            </a:extLst>
          </p:cNvPr>
          <p:cNvSpPr txBox="1">
            <a:spLocks/>
          </p:cNvSpPr>
          <p:nvPr/>
        </p:nvSpPr>
        <p:spPr>
          <a:xfrm>
            <a:off x="5637937" y="1944710"/>
            <a:ext cx="590710" cy="385199"/>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ar-SA" dirty="0"/>
              <a:t>5</a:t>
            </a:r>
            <a:endParaRPr lang="ar-EG" dirty="0"/>
          </a:p>
        </p:txBody>
      </p:sp>
      <p:cxnSp>
        <p:nvCxnSpPr>
          <p:cNvPr id="107" name="رابط مستقيم 106">
            <a:extLst>
              <a:ext uri="{FF2B5EF4-FFF2-40B4-BE49-F238E27FC236}">
                <a16:creationId xmlns:a16="http://schemas.microsoft.com/office/drawing/2014/main" id="{62101B06-F5DB-3A21-CE4B-4D475EA0A59C}"/>
              </a:ext>
            </a:extLst>
          </p:cNvPr>
          <p:cNvCxnSpPr/>
          <p:nvPr/>
        </p:nvCxnSpPr>
        <p:spPr>
          <a:xfrm flipH="1" flipV="1">
            <a:off x="1535586" y="2845739"/>
            <a:ext cx="93017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08" name="رابط مستقيم 107">
            <a:extLst>
              <a:ext uri="{FF2B5EF4-FFF2-40B4-BE49-F238E27FC236}">
                <a16:creationId xmlns:a16="http://schemas.microsoft.com/office/drawing/2014/main" id="{77DFC93D-6DAB-048C-1626-5C713B68045B}"/>
              </a:ext>
            </a:extLst>
          </p:cNvPr>
          <p:cNvCxnSpPr/>
          <p:nvPr/>
        </p:nvCxnSpPr>
        <p:spPr>
          <a:xfrm flipH="1" flipV="1">
            <a:off x="2922460" y="2845739"/>
            <a:ext cx="93017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09" name="رابط مستقيم 108">
            <a:extLst>
              <a:ext uri="{FF2B5EF4-FFF2-40B4-BE49-F238E27FC236}">
                <a16:creationId xmlns:a16="http://schemas.microsoft.com/office/drawing/2014/main" id="{9A4DB69C-8041-55EB-F967-5425B77407E7}"/>
              </a:ext>
            </a:extLst>
          </p:cNvPr>
          <p:cNvCxnSpPr/>
          <p:nvPr/>
        </p:nvCxnSpPr>
        <p:spPr>
          <a:xfrm flipH="1" flipV="1">
            <a:off x="4279382" y="2845739"/>
            <a:ext cx="93017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10" name="رابط مستقيم 109">
            <a:extLst>
              <a:ext uri="{FF2B5EF4-FFF2-40B4-BE49-F238E27FC236}">
                <a16:creationId xmlns:a16="http://schemas.microsoft.com/office/drawing/2014/main" id="{1567F240-B6D2-9C95-E03C-90CF277D3ADE}"/>
              </a:ext>
            </a:extLst>
          </p:cNvPr>
          <p:cNvCxnSpPr/>
          <p:nvPr/>
        </p:nvCxnSpPr>
        <p:spPr>
          <a:xfrm flipH="1" flipV="1">
            <a:off x="5491592" y="2845739"/>
            <a:ext cx="93017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11" name="رابط مستقيم 110">
            <a:extLst>
              <a:ext uri="{FF2B5EF4-FFF2-40B4-BE49-F238E27FC236}">
                <a16:creationId xmlns:a16="http://schemas.microsoft.com/office/drawing/2014/main" id="{B0879004-5C93-C58D-59CA-5308AA289E21}"/>
              </a:ext>
            </a:extLst>
          </p:cNvPr>
          <p:cNvCxnSpPr/>
          <p:nvPr/>
        </p:nvCxnSpPr>
        <p:spPr>
          <a:xfrm flipH="1" flipV="1">
            <a:off x="6718129" y="2845739"/>
            <a:ext cx="93017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12" name="رابط مستقيم 111">
            <a:extLst>
              <a:ext uri="{FF2B5EF4-FFF2-40B4-BE49-F238E27FC236}">
                <a16:creationId xmlns:a16="http://schemas.microsoft.com/office/drawing/2014/main" id="{10708BB8-D947-FA83-5ED5-2B3CFBE6890E}"/>
              </a:ext>
            </a:extLst>
          </p:cNvPr>
          <p:cNvCxnSpPr/>
          <p:nvPr/>
        </p:nvCxnSpPr>
        <p:spPr>
          <a:xfrm flipH="1" flipV="1">
            <a:off x="8105003" y="2845739"/>
            <a:ext cx="93017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13" name="رابط مستقيم 112">
            <a:extLst>
              <a:ext uri="{FF2B5EF4-FFF2-40B4-BE49-F238E27FC236}">
                <a16:creationId xmlns:a16="http://schemas.microsoft.com/office/drawing/2014/main" id="{B1A912C8-EF74-219E-14FF-3825CAEAE2C8}"/>
              </a:ext>
            </a:extLst>
          </p:cNvPr>
          <p:cNvCxnSpPr/>
          <p:nvPr/>
        </p:nvCxnSpPr>
        <p:spPr>
          <a:xfrm flipH="1" flipV="1">
            <a:off x="9461924" y="2845739"/>
            <a:ext cx="93017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114" name="Title 1">
            <a:extLst>
              <a:ext uri="{FF2B5EF4-FFF2-40B4-BE49-F238E27FC236}">
                <a16:creationId xmlns:a16="http://schemas.microsoft.com/office/drawing/2014/main" id="{0C400808-9E8A-0D82-A3D5-C84FB2796C0F}"/>
              </a:ext>
            </a:extLst>
          </p:cNvPr>
          <p:cNvSpPr txBox="1">
            <a:spLocks/>
          </p:cNvSpPr>
          <p:nvPr/>
        </p:nvSpPr>
        <p:spPr>
          <a:xfrm>
            <a:off x="6531985" y="2680705"/>
            <a:ext cx="1444918" cy="2496906"/>
          </a:xfrm>
          <a:prstGeom prst="rect">
            <a:avLst/>
          </a:prstGeom>
        </p:spPr>
        <p:txBody>
          <a:bodyPr vert="horz" lIns="91440" tIns="45720" rIns="91440" bIns="45720" rtlCol="0" anchor="ctr">
            <a:noAutofit/>
          </a:bodyPr>
          <a:lstStyle>
            <a:defPPr>
              <a:defRPr lang="ar-SA"/>
            </a:defPPr>
            <a:lvl1pPr lvl="0" algn="ctr" eaLnBrk="1" fontAlgn="auto" hangingPunct="1">
              <a:lnSpc>
                <a:spcPct val="90000"/>
              </a:lnSpc>
              <a:spcAft>
                <a:spcPts val="0"/>
              </a:spcAft>
              <a:buNone/>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Self-Motivation</a:t>
            </a:r>
          </a:p>
        </p:txBody>
      </p:sp>
      <p:sp>
        <p:nvSpPr>
          <p:cNvPr id="115" name="Title 1">
            <a:extLst>
              <a:ext uri="{FF2B5EF4-FFF2-40B4-BE49-F238E27FC236}">
                <a16:creationId xmlns:a16="http://schemas.microsoft.com/office/drawing/2014/main" id="{67301BC6-D76C-131D-DA0C-DCA35867498F}"/>
              </a:ext>
            </a:extLst>
          </p:cNvPr>
          <p:cNvSpPr txBox="1">
            <a:spLocks/>
          </p:cNvSpPr>
          <p:nvPr/>
        </p:nvSpPr>
        <p:spPr>
          <a:xfrm>
            <a:off x="7933612" y="2680705"/>
            <a:ext cx="1444918" cy="2496906"/>
          </a:xfrm>
          <a:prstGeom prst="rect">
            <a:avLst/>
          </a:prstGeom>
        </p:spPr>
        <p:txBody>
          <a:bodyPr vert="horz" lIns="91440" tIns="45720" rIns="91440" bIns="45720" rtlCol="0" anchor="ctr">
            <a:noAutofit/>
          </a:bodyPr>
          <a:lstStyle>
            <a:defPPr>
              <a:defRPr lang="ar-SA"/>
            </a:defPPr>
            <a:lvl1pPr lvl="0" algn="ctr" eaLnBrk="1" fontAlgn="auto" hangingPunct="1">
              <a:lnSpc>
                <a:spcPct val="90000"/>
              </a:lnSpc>
              <a:spcAft>
                <a:spcPts val="0"/>
              </a:spcAft>
              <a:buNone/>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Communication Skills</a:t>
            </a:r>
          </a:p>
        </p:txBody>
      </p:sp>
      <p:sp>
        <p:nvSpPr>
          <p:cNvPr id="116" name="Title 1">
            <a:extLst>
              <a:ext uri="{FF2B5EF4-FFF2-40B4-BE49-F238E27FC236}">
                <a16:creationId xmlns:a16="http://schemas.microsoft.com/office/drawing/2014/main" id="{9381093E-CAA4-35FF-9200-6B990F97F97B}"/>
              </a:ext>
            </a:extLst>
          </p:cNvPr>
          <p:cNvSpPr txBox="1">
            <a:spLocks/>
          </p:cNvSpPr>
          <p:nvPr/>
        </p:nvSpPr>
        <p:spPr>
          <a:xfrm>
            <a:off x="9175088" y="2680705"/>
            <a:ext cx="1444918" cy="2496906"/>
          </a:xfrm>
          <a:prstGeom prst="rect">
            <a:avLst/>
          </a:prstGeom>
        </p:spPr>
        <p:txBody>
          <a:bodyPr vert="horz" lIns="91440" tIns="45720" rIns="91440" bIns="45720" rtlCol="0" anchor="ctr">
            <a:noAutofit/>
          </a:bodyPr>
          <a:lstStyle>
            <a:defPPr>
              <a:defRPr lang="ar-SA"/>
            </a:defPPr>
            <a:lvl1pPr lvl="0" algn="ctr" eaLnBrk="1" fontAlgn="auto" hangingPunct="1">
              <a:lnSpc>
                <a:spcPct val="90000"/>
              </a:lnSpc>
              <a:spcAft>
                <a:spcPts val="0"/>
              </a:spcAft>
              <a:buNone/>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Self-Conﬁdence</a:t>
            </a:r>
          </a:p>
        </p:txBody>
      </p:sp>
      <p:grpSp>
        <p:nvGrpSpPr>
          <p:cNvPr id="77" name="مجموعة 76">
            <a:extLst>
              <a:ext uri="{FF2B5EF4-FFF2-40B4-BE49-F238E27FC236}">
                <a16:creationId xmlns:a16="http://schemas.microsoft.com/office/drawing/2014/main" id="{985E43E1-527F-44B0-2444-5B17142F92DF}"/>
              </a:ext>
            </a:extLst>
          </p:cNvPr>
          <p:cNvGrpSpPr/>
          <p:nvPr/>
        </p:nvGrpSpPr>
        <p:grpSpPr>
          <a:xfrm>
            <a:off x="10810664" y="1849395"/>
            <a:ext cx="829877" cy="751940"/>
            <a:chOff x="8805603" y="1830997"/>
            <a:chExt cx="1332831" cy="1207660"/>
          </a:xfrm>
        </p:grpSpPr>
        <p:sp>
          <p:nvSpPr>
            <p:cNvPr id="117" name="شكل حر 62">
              <a:extLst>
                <a:ext uri="{FF2B5EF4-FFF2-40B4-BE49-F238E27FC236}">
                  <a16:creationId xmlns:a16="http://schemas.microsoft.com/office/drawing/2014/main" id="{F8D2F3AC-A19B-C573-7DB0-2BB9E63067C2}"/>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118" name="وتر 117">
              <a:extLst>
                <a:ext uri="{FF2B5EF4-FFF2-40B4-BE49-F238E27FC236}">
                  <a16:creationId xmlns:a16="http://schemas.microsoft.com/office/drawing/2014/main" id="{5B17181C-C4AB-3CCC-3008-C2338A14E16A}"/>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9" name="رابط مستقيم 118">
              <a:extLst>
                <a:ext uri="{FF2B5EF4-FFF2-40B4-BE49-F238E27FC236}">
                  <a16:creationId xmlns:a16="http://schemas.microsoft.com/office/drawing/2014/main" id="{A7B630E0-1BA1-D3EB-2B15-36F9F53DC755}"/>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20" name="مستطيل 119">
              <a:extLst>
                <a:ext uri="{FF2B5EF4-FFF2-40B4-BE49-F238E27FC236}">
                  <a16:creationId xmlns:a16="http://schemas.microsoft.com/office/drawing/2014/main" id="{67A7A3B2-BE0D-59BF-D6D0-86B8417949E5}"/>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1" name="Title 1">
            <a:extLst>
              <a:ext uri="{FF2B5EF4-FFF2-40B4-BE49-F238E27FC236}">
                <a16:creationId xmlns:a16="http://schemas.microsoft.com/office/drawing/2014/main" id="{55462FE7-A796-88F2-21E4-90F1F8FFD882}"/>
              </a:ext>
            </a:extLst>
          </p:cNvPr>
          <p:cNvSpPr txBox="1">
            <a:spLocks/>
          </p:cNvSpPr>
          <p:nvPr/>
        </p:nvSpPr>
        <p:spPr>
          <a:xfrm>
            <a:off x="10826451" y="1922932"/>
            <a:ext cx="647586" cy="416800"/>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solidFill>
                  <a:schemeClr val="bg1"/>
                </a:solidFill>
              </a:rPr>
              <a:t>9</a:t>
            </a:r>
            <a:endParaRPr lang="ar-SA" dirty="0">
              <a:solidFill>
                <a:schemeClr val="bg1"/>
              </a:solidFill>
            </a:endParaRPr>
          </a:p>
        </p:txBody>
      </p:sp>
      <p:cxnSp>
        <p:nvCxnSpPr>
          <p:cNvPr id="122" name="رابط مستقيم 121">
            <a:extLst>
              <a:ext uri="{FF2B5EF4-FFF2-40B4-BE49-F238E27FC236}">
                <a16:creationId xmlns:a16="http://schemas.microsoft.com/office/drawing/2014/main" id="{92C9B5FF-891C-50DF-C7C2-E5D52D8D4C3D}"/>
              </a:ext>
            </a:extLst>
          </p:cNvPr>
          <p:cNvCxnSpPr/>
          <p:nvPr/>
        </p:nvCxnSpPr>
        <p:spPr>
          <a:xfrm flipH="1" flipV="1">
            <a:off x="10746913" y="2845165"/>
            <a:ext cx="93017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123" name="Title 1">
            <a:extLst>
              <a:ext uri="{FF2B5EF4-FFF2-40B4-BE49-F238E27FC236}">
                <a16:creationId xmlns:a16="http://schemas.microsoft.com/office/drawing/2014/main" id="{5DF3E8DA-2A41-19AA-D263-F6E9EDAB01DA}"/>
              </a:ext>
            </a:extLst>
          </p:cNvPr>
          <p:cNvSpPr txBox="1">
            <a:spLocks/>
          </p:cNvSpPr>
          <p:nvPr/>
        </p:nvSpPr>
        <p:spPr>
          <a:xfrm>
            <a:off x="10392103" y="2712289"/>
            <a:ext cx="1444918" cy="2496906"/>
          </a:xfrm>
          <a:prstGeom prst="rect">
            <a:avLst/>
          </a:prstGeom>
        </p:spPr>
        <p:txBody>
          <a:bodyPr vert="horz" lIns="91440" tIns="45720" rIns="91440" bIns="45720" rtlCol="0" anchor="ctr">
            <a:noAutofit/>
          </a:bodyPr>
          <a:lstStyle>
            <a:defPPr>
              <a:defRPr lang="ar-SA"/>
            </a:defPPr>
            <a:lvl1pPr lvl="0" algn="ctr" eaLnBrk="1" fontAlgn="auto" hangingPunct="1">
              <a:lnSpc>
                <a:spcPct val="90000"/>
              </a:lnSpc>
              <a:spcAft>
                <a:spcPts val="0"/>
              </a:spcAft>
              <a:buNone/>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Willingness to Accept Criticism</a:t>
            </a:r>
          </a:p>
        </p:txBody>
      </p:sp>
    </p:spTree>
    <p:extLst>
      <p:ext uri="{BB962C8B-B14F-4D97-AF65-F5344CB8AC3E}">
        <p14:creationId xmlns:p14="http://schemas.microsoft.com/office/powerpoint/2010/main" val="30897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2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5"/>
                                        </p:tgtEl>
                                        <p:attrNameLst>
                                          <p:attrName>style.visibility</p:attrName>
                                        </p:attrNameLst>
                                      </p:cBhvr>
                                      <p:to>
                                        <p:strVal val="visible"/>
                                      </p:to>
                                    </p:set>
                                    <p:anim calcmode="lin" valueType="num">
                                      <p:cBhvr>
                                        <p:cTn id="31"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55"/>
                                        </p:tgtEl>
                                        <p:attrNameLst>
                                          <p:attrName>ppt_y</p:attrName>
                                        </p:attrNameLst>
                                      </p:cBhvr>
                                      <p:tavLst>
                                        <p:tav tm="0">
                                          <p:val>
                                            <p:strVal val="#ppt_y"/>
                                          </p:val>
                                        </p:tav>
                                        <p:tav tm="100000">
                                          <p:val>
                                            <p:strVal val="#ppt_y"/>
                                          </p:val>
                                        </p:tav>
                                      </p:tavLst>
                                    </p:anim>
                                    <p:anim calcmode="lin" valueType="num">
                                      <p:cBhvr>
                                        <p:cTn id="33"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55"/>
                                        </p:tgtEl>
                                      </p:cBhvr>
                                    </p:animEffect>
                                  </p:childTnLst>
                                </p:cTn>
                              </p:par>
                            </p:childTnLst>
                          </p:cTn>
                        </p:par>
                        <p:par>
                          <p:cTn id="36" fill="hold">
                            <p:stCondLst>
                              <p:cond delay="233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0"/>
                                        </p:tgtEl>
                                        <p:attrNameLst>
                                          <p:attrName>style.visibility</p:attrName>
                                        </p:attrNameLst>
                                      </p:cBhvr>
                                      <p:to>
                                        <p:strVal val="visible"/>
                                      </p:to>
                                    </p:set>
                                    <p:anim calcmode="lin" valueType="num">
                                      <p:cBhvr>
                                        <p:cTn id="39" dur="15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60"/>
                                        </p:tgtEl>
                                        <p:attrNameLst>
                                          <p:attrName>ppt_y</p:attrName>
                                        </p:attrNameLst>
                                      </p:cBhvr>
                                      <p:tavLst>
                                        <p:tav tm="0">
                                          <p:val>
                                            <p:strVal val="#ppt_y"/>
                                          </p:val>
                                        </p:tav>
                                        <p:tav tm="100000">
                                          <p:val>
                                            <p:strVal val="#ppt_y"/>
                                          </p:val>
                                        </p:tav>
                                      </p:tavLst>
                                    </p:anim>
                                    <p:anim calcmode="lin" valueType="num">
                                      <p:cBhvr>
                                        <p:cTn id="41" dur="15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60"/>
                                        </p:tgtEl>
                                      </p:cBhvr>
                                    </p:animEffect>
                                  </p:childTnLst>
                                </p:cTn>
                              </p:par>
                            </p:childTnLst>
                          </p:cTn>
                        </p:par>
                        <p:par>
                          <p:cTn id="44" fill="hold">
                            <p:stCondLst>
                              <p:cond delay="262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1"/>
                                        </p:tgtEl>
                                        <p:attrNameLst>
                                          <p:attrName>style.visibility</p:attrName>
                                        </p:attrNameLst>
                                      </p:cBhvr>
                                      <p:to>
                                        <p:strVal val="visible"/>
                                      </p:to>
                                    </p:set>
                                    <p:anim calcmode="lin" valueType="num">
                                      <p:cBhvr>
                                        <p:cTn id="47" dur="1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61"/>
                                        </p:tgtEl>
                                        <p:attrNameLst>
                                          <p:attrName>ppt_y</p:attrName>
                                        </p:attrNameLst>
                                      </p:cBhvr>
                                      <p:tavLst>
                                        <p:tav tm="0">
                                          <p:val>
                                            <p:strVal val="#ppt_y"/>
                                          </p:val>
                                        </p:tav>
                                        <p:tav tm="100000">
                                          <p:val>
                                            <p:strVal val="#ppt_y"/>
                                          </p:val>
                                        </p:tav>
                                      </p:tavLst>
                                    </p:anim>
                                    <p:anim calcmode="lin" valueType="num">
                                      <p:cBhvr>
                                        <p:cTn id="49" dur="1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61"/>
                                        </p:tgtEl>
                                      </p:cBhvr>
                                    </p:animEffect>
                                  </p:childTnLst>
                                </p:cTn>
                              </p:par>
                            </p:childTnLst>
                          </p:cTn>
                        </p:par>
                        <p:par>
                          <p:cTn id="52" fill="hold">
                            <p:stCondLst>
                              <p:cond delay="289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2"/>
                                        </p:tgtEl>
                                        <p:attrNameLst>
                                          <p:attrName>style.visibility</p:attrName>
                                        </p:attrNameLst>
                                      </p:cBhvr>
                                      <p:to>
                                        <p:strVal val="visible"/>
                                      </p:to>
                                    </p:set>
                                    <p:anim calcmode="lin" valueType="num">
                                      <p:cBhvr>
                                        <p:cTn id="5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62"/>
                                        </p:tgtEl>
                                        <p:attrNameLst>
                                          <p:attrName>ppt_y</p:attrName>
                                        </p:attrNameLst>
                                      </p:cBhvr>
                                      <p:tavLst>
                                        <p:tav tm="0">
                                          <p:val>
                                            <p:strVal val="#ppt_y"/>
                                          </p:val>
                                        </p:tav>
                                        <p:tav tm="100000">
                                          <p:val>
                                            <p:strVal val="#ppt_y"/>
                                          </p:val>
                                        </p:tav>
                                      </p:tavLst>
                                    </p:anim>
                                    <p:anim calcmode="lin" valueType="num">
                                      <p:cBhvr>
                                        <p:cTn id="5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62"/>
                                        </p:tgtEl>
                                      </p:cBhvr>
                                    </p:animEffect>
                                  </p:childTnLst>
                                </p:cTn>
                              </p:par>
                            </p:childTnLst>
                          </p:cTn>
                        </p:par>
                        <p:par>
                          <p:cTn id="60" fill="hold">
                            <p:stCondLst>
                              <p:cond delay="332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63"/>
                                        </p:tgtEl>
                                        <p:attrNameLst>
                                          <p:attrName>style.visibility</p:attrName>
                                        </p:attrNameLst>
                                      </p:cBhvr>
                                      <p:to>
                                        <p:strVal val="visible"/>
                                      </p:to>
                                    </p:set>
                                    <p:anim calcmode="lin" valueType="num">
                                      <p:cBhvr>
                                        <p:cTn id="63" dur="15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63"/>
                                        </p:tgtEl>
                                        <p:attrNameLst>
                                          <p:attrName>ppt_y</p:attrName>
                                        </p:attrNameLst>
                                      </p:cBhvr>
                                      <p:tavLst>
                                        <p:tav tm="0">
                                          <p:val>
                                            <p:strVal val="#ppt_y"/>
                                          </p:val>
                                        </p:tav>
                                        <p:tav tm="100000">
                                          <p:val>
                                            <p:strVal val="#ppt_y"/>
                                          </p:val>
                                        </p:tav>
                                      </p:tavLst>
                                    </p:anim>
                                    <p:anim calcmode="lin" valueType="num">
                                      <p:cBhvr>
                                        <p:cTn id="65" dur="15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63"/>
                                        </p:tgtEl>
                                      </p:cBhvr>
                                    </p:animEffect>
                                  </p:childTnLst>
                                </p:cTn>
                              </p:par>
                            </p:childTnLst>
                          </p:cTn>
                        </p:par>
                        <p:par>
                          <p:cTn id="68" fill="hold">
                            <p:stCondLst>
                              <p:cond delay="361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14"/>
                                        </p:tgtEl>
                                        <p:attrNameLst>
                                          <p:attrName>style.visibility</p:attrName>
                                        </p:attrNameLst>
                                      </p:cBhvr>
                                      <p:to>
                                        <p:strVal val="visible"/>
                                      </p:to>
                                    </p:set>
                                    <p:anim calcmode="lin" valueType="num">
                                      <p:cBhvr>
                                        <p:cTn id="71" dur="15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114"/>
                                        </p:tgtEl>
                                        <p:attrNameLst>
                                          <p:attrName>ppt_y</p:attrName>
                                        </p:attrNameLst>
                                      </p:cBhvr>
                                      <p:tavLst>
                                        <p:tav tm="0">
                                          <p:val>
                                            <p:strVal val="#ppt_y"/>
                                          </p:val>
                                        </p:tav>
                                        <p:tav tm="100000">
                                          <p:val>
                                            <p:strVal val="#ppt_y"/>
                                          </p:val>
                                        </p:tav>
                                      </p:tavLst>
                                    </p:anim>
                                    <p:anim calcmode="lin" valueType="num">
                                      <p:cBhvr>
                                        <p:cTn id="73" dur="15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114"/>
                                        </p:tgtEl>
                                      </p:cBhvr>
                                    </p:animEffect>
                                  </p:childTnLst>
                                </p:cTn>
                              </p:par>
                            </p:childTnLst>
                          </p:cTn>
                        </p:par>
                        <p:par>
                          <p:cTn id="76" fill="hold">
                            <p:stCondLst>
                              <p:cond delay="397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15"/>
                                        </p:tgtEl>
                                        <p:attrNameLst>
                                          <p:attrName>style.visibility</p:attrName>
                                        </p:attrNameLst>
                                      </p:cBhvr>
                                      <p:to>
                                        <p:strVal val="visible"/>
                                      </p:to>
                                    </p:set>
                                    <p:anim calcmode="lin" valueType="num">
                                      <p:cBhvr>
                                        <p:cTn id="79" dur="15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80" dur="150" fill="hold"/>
                                        <p:tgtEl>
                                          <p:spTgt spid="115"/>
                                        </p:tgtEl>
                                        <p:attrNameLst>
                                          <p:attrName>ppt_y</p:attrName>
                                        </p:attrNameLst>
                                      </p:cBhvr>
                                      <p:tavLst>
                                        <p:tav tm="0">
                                          <p:val>
                                            <p:strVal val="#ppt_y"/>
                                          </p:val>
                                        </p:tav>
                                        <p:tav tm="100000">
                                          <p:val>
                                            <p:strVal val="#ppt_y"/>
                                          </p:val>
                                        </p:tav>
                                      </p:tavLst>
                                    </p:anim>
                                    <p:anim calcmode="lin" valueType="num">
                                      <p:cBhvr>
                                        <p:cTn id="81" dur="15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82" dur="15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50" tmFilter="0,0; .5, 1; 1, 1"/>
                                        <p:tgtEl>
                                          <p:spTgt spid="115"/>
                                        </p:tgtEl>
                                      </p:cBhvr>
                                    </p:animEffect>
                                  </p:childTnLst>
                                </p:cTn>
                              </p:par>
                            </p:childTnLst>
                          </p:cTn>
                        </p:par>
                        <p:par>
                          <p:cTn id="84" fill="hold">
                            <p:stCondLst>
                              <p:cond delay="439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116"/>
                                        </p:tgtEl>
                                        <p:attrNameLst>
                                          <p:attrName>style.visibility</p:attrName>
                                        </p:attrNameLst>
                                      </p:cBhvr>
                                      <p:to>
                                        <p:strVal val="visible"/>
                                      </p:to>
                                    </p:set>
                                    <p:anim calcmode="lin" valueType="num">
                                      <p:cBhvr>
                                        <p:cTn id="87" dur="15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id="88" dur="150" fill="hold"/>
                                        <p:tgtEl>
                                          <p:spTgt spid="116"/>
                                        </p:tgtEl>
                                        <p:attrNameLst>
                                          <p:attrName>ppt_y</p:attrName>
                                        </p:attrNameLst>
                                      </p:cBhvr>
                                      <p:tavLst>
                                        <p:tav tm="0">
                                          <p:val>
                                            <p:strVal val="#ppt_y"/>
                                          </p:val>
                                        </p:tav>
                                        <p:tav tm="100000">
                                          <p:val>
                                            <p:strVal val="#ppt_y"/>
                                          </p:val>
                                        </p:tav>
                                      </p:tavLst>
                                    </p:anim>
                                    <p:anim calcmode="lin" valueType="num">
                                      <p:cBhvr>
                                        <p:cTn id="89" dur="15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id="90" dur="150" fill="hold"/>
                                        <p:tgtEl>
                                          <p:spTgt spid="11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50" tmFilter="0,0; .5, 1; 1, 1"/>
                                        <p:tgtEl>
                                          <p:spTgt spid="116"/>
                                        </p:tgtEl>
                                      </p:cBhvr>
                                    </p:animEffect>
                                  </p:childTnLst>
                                </p:cTn>
                              </p:par>
                            </p:childTnLst>
                          </p:cTn>
                        </p:par>
                        <p:par>
                          <p:cTn id="92" fill="hold">
                            <p:stCondLst>
                              <p:cond delay="473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123"/>
                                        </p:tgtEl>
                                        <p:attrNameLst>
                                          <p:attrName>style.visibility</p:attrName>
                                        </p:attrNameLst>
                                      </p:cBhvr>
                                      <p:to>
                                        <p:strVal val="visible"/>
                                      </p:to>
                                    </p:set>
                                    <p:anim calcmode="lin" valueType="num">
                                      <p:cBhvr>
                                        <p:cTn id="95" dur="150" fill="hold"/>
                                        <p:tgtEl>
                                          <p:spTgt spid="123"/>
                                        </p:tgtEl>
                                        <p:attrNameLst>
                                          <p:attrName>ppt_x</p:attrName>
                                        </p:attrNameLst>
                                      </p:cBhvr>
                                      <p:tavLst>
                                        <p:tav tm="0">
                                          <p:val>
                                            <p:strVal val="#ppt_x"/>
                                          </p:val>
                                        </p:tav>
                                        <p:tav tm="50000">
                                          <p:val>
                                            <p:strVal val="#ppt_x+.1"/>
                                          </p:val>
                                        </p:tav>
                                        <p:tav tm="100000">
                                          <p:val>
                                            <p:strVal val="#ppt_x"/>
                                          </p:val>
                                        </p:tav>
                                      </p:tavLst>
                                    </p:anim>
                                    <p:anim calcmode="lin" valueType="num">
                                      <p:cBhvr>
                                        <p:cTn id="96" dur="150" fill="hold"/>
                                        <p:tgtEl>
                                          <p:spTgt spid="123"/>
                                        </p:tgtEl>
                                        <p:attrNameLst>
                                          <p:attrName>ppt_y</p:attrName>
                                        </p:attrNameLst>
                                      </p:cBhvr>
                                      <p:tavLst>
                                        <p:tav tm="0">
                                          <p:val>
                                            <p:strVal val="#ppt_y"/>
                                          </p:val>
                                        </p:tav>
                                        <p:tav tm="100000">
                                          <p:val>
                                            <p:strVal val="#ppt_y"/>
                                          </p:val>
                                        </p:tav>
                                      </p:tavLst>
                                    </p:anim>
                                    <p:anim calcmode="lin" valueType="num">
                                      <p:cBhvr>
                                        <p:cTn id="97" dur="150" fill="hold"/>
                                        <p:tgtEl>
                                          <p:spTgt spid="123"/>
                                        </p:tgtEl>
                                        <p:attrNameLst>
                                          <p:attrName>ppt_h</p:attrName>
                                        </p:attrNameLst>
                                      </p:cBhvr>
                                      <p:tavLst>
                                        <p:tav tm="0">
                                          <p:val>
                                            <p:strVal val="#ppt_h/10"/>
                                          </p:val>
                                        </p:tav>
                                        <p:tav tm="50000">
                                          <p:val>
                                            <p:strVal val="#ppt_h+.01"/>
                                          </p:val>
                                        </p:tav>
                                        <p:tav tm="100000">
                                          <p:val>
                                            <p:strVal val="#ppt_h"/>
                                          </p:val>
                                        </p:tav>
                                      </p:tavLst>
                                    </p:anim>
                                    <p:anim calcmode="lin" valueType="num">
                                      <p:cBhvr>
                                        <p:cTn id="98" dur="150" fill="hold"/>
                                        <p:tgtEl>
                                          <p:spTgt spid="123"/>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50" tmFilter="0,0; .5, 1; 1, 1"/>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55" grpId="0"/>
      <p:bldP spid="60" grpId="0"/>
      <p:bldP spid="61" grpId="0"/>
      <p:bldP spid="62" grpId="0"/>
      <p:bldP spid="63" grpId="0"/>
      <p:bldP spid="114" grpId="0"/>
      <p:bldP spid="115" grpId="0"/>
      <p:bldP spid="116" grpId="0"/>
      <p:bldP spid="1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71263" y="633267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0551" y="1584244"/>
            <a:ext cx="6830089" cy="4074192"/>
          </a:xfrm>
          <a:prstGeom prst="rect">
            <a:avLst/>
          </a:prstGeom>
        </p:spPr>
        <p:txBody>
          <a:bodyPr wrap="square" anchor="t">
            <a:spAutoFit/>
          </a:bodyPr>
          <a:lstStyle/>
          <a:p>
            <a:pPr algn="ctr">
              <a:lnSpc>
                <a:spcPct val="150000"/>
              </a:lnSpc>
            </a:pPr>
            <a:r>
              <a:rPr lang="en-US" sz="4800" dirty="0">
                <a:solidFill>
                  <a:srgbClr val="5AE2D2"/>
                </a:solidFill>
                <a:latin typeface="El Messiri" panose="00000800000000000000" pitchFamily="50" charset="-78"/>
                <a:cs typeface="El Messiri" panose="00000800000000000000" pitchFamily="50" charset="-78"/>
              </a:rPr>
              <a:t>1</a:t>
            </a:r>
            <a:r>
              <a:rPr lang="en-US" sz="2400" dirty="0">
                <a:solidFill>
                  <a:srgbClr val="4D2643"/>
                </a:solidFill>
                <a:latin typeface="El Messiri" panose="00000800000000000000" pitchFamily="50" charset="-78"/>
                <a:cs typeface="El Messiri" panose="00000800000000000000" pitchFamily="50" charset="-78"/>
              </a:rPr>
              <a:t> Leadership  </a:t>
            </a:r>
          </a:p>
          <a:p>
            <a:pPr algn="ctr">
              <a:lnSpc>
                <a:spcPct val="150000"/>
              </a:lnSpc>
            </a:pPr>
            <a:r>
              <a:rPr lang="en-US" dirty="0">
                <a:solidFill>
                  <a:srgbClr val="4D2643"/>
                </a:solidFill>
                <a:latin typeface="El Messiri" panose="00000800000000000000" pitchFamily="50" charset="-78"/>
                <a:cs typeface="El Messiri" panose="00000800000000000000" pitchFamily="50" charset="-78"/>
              </a:rPr>
              <a:t>One crucial feature of any successful business is good leadership. If you are thinking of setting up your own enterprise, it’s vital that you have the skills to be a good leader. Your leadership is what will ultimately give your business its direction, particularly when you are just starting out. Even if you intend to hire someone else to be your CEO, your leadership will be vital in the initial company formation stages. It is your vision that will shape the business. </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1200329"/>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2. Characteristics, skills and talents of entrepreneurs</a:t>
            </a:r>
          </a:p>
        </p:txBody>
      </p:sp>
    </p:spTree>
    <p:extLst>
      <p:ext uri="{BB962C8B-B14F-4D97-AF65-F5344CB8AC3E}">
        <p14:creationId xmlns:p14="http://schemas.microsoft.com/office/powerpoint/2010/main" val="95923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2"/>
                                        </p:tgtEl>
                                        <p:attrNameLst>
                                          <p:attrName>ppt_y</p:attrName>
                                        </p:attrNameLst>
                                      </p:cBhvr>
                                      <p:tavLst>
                                        <p:tav tm="0">
                                          <p:val>
                                            <p:strVal val="#ppt_y"/>
                                          </p:val>
                                        </p:tav>
                                        <p:tav tm="100000">
                                          <p:val>
                                            <p:strVal val="#ppt_y"/>
                                          </p:val>
                                        </p:tav>
                                      </p:tavLst>
                                    </p:anim>
                                    <p:anim calcmode="lin" valueType="num">
                                      <p:cBhvr>
                                        <p:cTn id="29"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2"/>
                                        </p:tgtEl>
                                      </p:cBhvr>
                                    </p:animEffect>
                                  </p:childTnLst>
                                </p:cTn>
                              </p:par>
                            </p:childTnLst>
                          </p:cTn>
                        </p:par>
                        <p:par>
                          <p:cTn id="32" fill="hold">
                            <p:stCondLst>
                              <p:cond delay="111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43"/>
                                        </p:tgtEl>
                                        <p:attrNameLst>
                                          <p:attrName>ppt_y</p:attrName>
                                        </p:attrNameLst>
                                      </p:cBhvr>
                                      <p:tavLst>
                                        <p:tav tm="0">
                                          <p:val>
                                            <p:strVal val="#ppt_y"/>
                                          </p:val>
                                        </p:tav>
                                        <p:tav tm="100000">
                                          <p:val>
                                            <p:strVal val="#ppt_y"/>
                                          </p:val>
                                        </p:tav>
                                      </p:tavLst>
                                    </p:anim>
                                    <p:anim calcmode="lin" valueType="num">
                                      <p:cBhvr>
                                        <p:cTn id="37"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71263" y="633267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0551" y="1584244"/>
            <a:ext cx="6830089" cy="3658694"/>
          </a:xfrm>
          <a:prstGeom prst="rect">
            <a:avLst/>
          </a:prstGeom>
        </p:spPr>
        <p:txBody>
          <a:bodyPr wrap="square" anchor="t">
            <a:spAutoFit/>
          </a:bodyPr>
          <a:lstStyle/>
          <a:p>
            <a:pPr algn="ctr">
              <a:lnSpc>
                <a:spcPct val="150000"/>
              </a:lnSpc>
            </a:pPr>
            <a:r>
              <a:rPr lang="en-US" sz="4800" dirty="0">
                <a:solidFill>
                  <a:srgbClr val="5AE2D2"/>
                </a:solidFill>
                <a:latin typeface="El Messiri" panose="00000800000000000000" pitchFamily="50" charset="-78"/>
                <a:cs typeface="El Messiri" panose="00000800000000000000" pitchFamily="50" charset="-78"/>
              </a:rPr>
              <a:t>2</a:t>
            </a:r>
            <a:r>
              <a:rPr lang="en-US" sz="2400" dirty="0">
                <a:solidFill>
                  <a:srgbClr val="4D2643"/>
                </a:solidFill>
                <a:latin typeface="El Messiri" panose="00000800000000000000" pitchFamily="50" charset="-78"/>
                <a:cs typeface="El Messiri" panose="00000800000000000000" pitchFamily="50" charset="-78"/>
              </a:rPr>
              <a:t> Creativity and Innovation  </a:t>
            </a:r>
          </a:p>
          <a:p>
            <a:pPr algn="ctr">
              <a:lnSpc>
                <a:spcPct val="150000"/>
              </a:lnSpc>
            </a:pPr>
            <a:r>
              <a:rPr lang="en-US" dirty="0">
                <a:solidFill>
                  <a:srgbClr val="4D2643"/>
                </a:solidFill>
                <a:latin typeface="El Messiri" panose="00000800000000000000" pitchFamily="50" charset="-78"/>
                <a:cs typeface="El Messiri" panose="00000800000000000000" pitchFamily="50" charset="-78"/>
              </a:rPr>
              <a:t>You can’t set up a business without good ideas, and this is especially true in entrepreneurship. Thus, if you are going to set up a successful enterprise, you must think much more creatively than in other areas of business. You must identify early on exactly what your niche is going to be so you can convincingly prove why your idea is innovative and why it could become a viable business.</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1200329"/>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2. Characteristics, skills and talents of entrepreneurs</a:t>
            </a:r>
          </a:p>
        </p:txBody>
      </p:sp>
    </p:spTree>
    <p:extLst>
      <p:ext uri="{BB962C8B-B14F-4D97-AF65-F5344CB8AC3E}">
        <p14:creationId xmlns:p14="http://schemas.microsoft.com/office/powerpoint/2010/main" val="10836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2"/>
                                        </p:tgtEl>
                                        <p:attrNameLst>
                                          <p:attrName>ppt_y</p:attrName>
                                        </p:attrNameLst>
                                      </p:cBhvr>
                                      <p:tavLst>
                                        <p:tav tm="0">
                                          <p:val>
                                            <p:strVal val="#ppt_y"/>
                                          </p:val>
                                        </p:tav>
                                        <p:tav tm="100000">
                                          <p:val>
                                            <p:strVal val="#ppt_y"/>
                                          </p:val>
                                        </p:tav>
                                      </p:tavLst>
                                    </p:anim>
                                    <p:anim calcmode="lin" valueType="num">
                                      <p:cBhvr>
                                        <p:cTn id="29"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2"/>
                                        </p:tgtEl>
                                      </p:cBhvr>
                                    </p:animEffect>
                                  </p:childTnLst>
                                </p:cTn>
                              </p:par>
                            </p:childTnLst>
                          </p:cTn>
                        </p:par>
                        <p:par>
                          <p:cTn id="32" fill="hold">
                            <p:stCondLst>
                              <p:cond delay="97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43"/>
                                        </p:tgtEl>
                                        <p:attrNameLst>
                                          <p:attrName>ppt_y</p:attrName>
                                        </p:attrNameLst>
                                      </p:cBhvr>
                                      <p:tavLst>
                                        <p:tav tm="0">
                                          <p:val>
                                            <p:strVal val="#ppt_y"/>
                                          </p:val>
                                        </p:tav>
                                        <p:tav tm="100000">
                                          <p:val>
                                            <p:strVal val="#ppt_y"/>
                                          </p:val>
                                        </p:tav>
                                      </p:tavLst>
                                    </p:anim>
                                    <p:anim calcmode="lin" valueType="num">
                                      <p:cBhvr>
                                        <p:cTn id="37"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71263" y="633267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0551" y="2106791"/>
            <a:ext cx="6830089" cy="3658694"/>
          </a:xfrm>
          <a:prstGeom prst="rect">
            <a:avLst/>
          </a:prstGeom>
        </p:spPr>
        <p:txBody>
          <a:bodyPr wrap="square" anchor="t">
            <a:spAutoFit/>
          </a:bodyPr>
          <a:lstStyle/>
          <a:p>
            <a:pPr algn="ctr">
              <a:lnSpc>
                <a:spcPct val="150000"/>
              </a:lnSpc>
            </a:pPr>
            <a:r>
              <a:rPr lang="en-US" sz="4800" dirty="0">
                <a:solidFill>
                  <a:srgbClr val="5AE2D2"/>
                </a:solidFill>
                <a:latin typeface="El Messiri" panose="00000800000000000000" pitchFamily="50" charset="-78"/>
                <a:cs typeface="El Messiri" panose="00000800000000000000" pitchFamily="50" charset="-78"/>
              </a:rPr>
              <a:t>3</a:t>
            </a:r>
            <a:r>
              <a:rPr lang="en-US" sz="2400" dirty="0">
                <a:solidFill>
                  <a:srgbClr val="4D2643"/>
                </a:solidFill>
                <a:latin typeface="El Messiri" panose="00000800000000000000" pitchFamily="50" charset="-78"/>
                <a:cs typeface="El Messiri" panose="00000800000000000000" pitchFamily="50" charset="-78"/>
              </a:rPr>
              <a:t> Take the Risk</a:t>
            </a:r>
          </a:p>
          <a:p>
            <a:pPr algn="ctr">
              <a:lnSpc>
                <a:spcPct val="150000"/>
              </a:lnSpc>
            </a:pPr>
            <a:r>
              <a:rPr lang="en-US" dirty="0">
                <a:solidFill>
                  <a:srgbClr val="4D2643"/>
                </a:solidFill>
                <a:latin typeface="El Messiri" panose="00000800000000000000" pitchFamily="50" charset="-78"/>
                <a:cs typeface="El Messiri" panose="00000800000000000000" pitchFamily="50" charset="-78"/>
              </a:rPr>
              <a:t>No business is without risk. The mark of most, if not all, entrepreneurs is that they are willing to take risks to reap big rewards. This is as true of entrepreneurship as any other industry. Most of the businesses around today are tried and tested models that work. They must be, or they wouldn’t still be functioning.</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1200329"/>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2. Characteristics, skills and talents of entrepreneurs</a:t>
            </a:r>
          </a:p>
        </p:txBody>
      </p:sp>
    </p:spTree>
    <p:extLst>
      <p:ext uri="{BB962C8B-B14F-4D97-AF65-F5344CB8AC3E}">
        <p14:creationId xmlns:p14="http://schemas.microsoft.com/office/powerpoint/2010/main" val="34215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2"/>
                                        </p:tgtEl>
                                        <p:attrNameLst>
                                          <p:attrName>ppt_y</p:attrName>
                                        </p:attrNameLst>
                                      </p:cBhvr>
                                      <p:tavLst>
                                        <p:tav tm="0">
                                          <p:val>
                                            <p:strVal val="#ppt_y"/>
                                          </p:val>
                                        </p:tav>
                                        <p:tav tm="100000">
                                          <p:val>
                                            <p:strVal val="#ppt_y"/>
                                          </p:val>
                                        </p:tav>
                                      </p:tavLst>
                                    </p:anim>
                                    <p:anim calcmode="lin" valueType="num">
                                      <p:cBhvr>
                                        <p:cTn id="29"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2"/>
                                        </p:tgtEl>
                                      </p:cBhvr>
                                    </p:animEffect>
                                  </p:childTnLst>
                                </p:cTn>
                              </p:par>
                            </p:childTnLst>
                          </p:cTn>
                        </p:par>
                        <p:par>
                          <p:cTn id="32" fill="hold">
                            <p:stCondLst>
                              <p:cond delay="79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43"/>
                                        </p:tgtEl>
                                        <p:attrNameLst>
                                          <p:attrName>ppt_y</p:attrName>
                                        </p:attrNameLst>
                                      </p:cBhvr>
                                      <p:tavLst>
                                        <p:tav tm="0">
                                          <p:val>
                                            <p:strVal val="#ppt_y"/>
                                          </p:val>
                                        </p:tav>
                                        <p:tav tm="100000">
                                          <p:val>
                                            <p:strVal val="#ppt_y"/>
                                          </p:val>
                                        </p:tav>
                                      </p:tavLst>
                                    </p:anim>
                                    <p:anim calcmode="lin" valueType="num">
                                      <p:cBhvr>
                                        <p:cTn id="37"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71263" y="633267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0551" y="2106791"/>
            <a:ext cx="6830089" cy="3243196"/>
          </a:xfrm>
          <a:prstGeom prst="rect">
            <a:avLst/>
          </a:prstGeom>
        </p:spPr>
        <p:txBody>
          <a:bodyPr wrap="square" anchor="t">
            <a:spAutoFit/>
          </a:bodyPr>
          <a:lstStyle/>
          <a:p>
            <a:pPr algn="ctr">
              <a:lnSpc>
                <a:spcPct val="150000"/>
              </a:lnSpc>
            </a:pPr>
            <a:r>
              <a:rPr lang="en-US" sz="4800" dirty="0">
                <a:solidFill>
                  <a:srgbClr val="5AE2D2"/>
                </a:solidFill>
                <a:latin typeface="El Messiri" panose="00000800000000000000" pitchFamily="50" charset="-78"/>
                <a:cs typeface="El Messiri" panose="00000800000000000000" pitchFamily="50" charset="-78"/>
              </a:rPr>
              <a:t>4</a:t>
            </a:r>
            <a:r>
              <a:rPr lang="en-US" sz="2400" dirty="0">
                <a:solidFill>
                  <a:srgbClr val="4D2643"/>
                </a:solidFill>
                <a:latin typeface="El Messiri" panose="00000800000000000000" pitchFamily="50" charset="-78"/>
                <a:cs typeface="El Messiri" panose="00000800000000000000" pitchFamily="50" charset="-78"/>
              </a:rPr>
              <a:t> Specialized knowledge</a:t>
            </a:r>
          </a:p>
          <a:p>
            <a:pPr algn="ctr">
              <a:lnSpc>
                <a:spcPct val="150000"/>
              </a:lnSpc>
            </a:pPr>
            <a:r>
              <a:rPr lang="en-US" dirty="0">
                <a:solidFill>
                  <a:srgbClr val="4D2643"/>
                </a:solidFill>
                <a:latin typeface="El Messiri" panose="00000800000000000000" pitchFamily="50" charset="-78"/>
                <a:cs typeface="El Messiri" panose="00000800000000000000" pitchFamily="50" charset="-78"/>
              </a:rPr>
              <a:t>If you are an entrepreneur and are considering setting up your own business, it’s imperative that you have specialized knowledge of your chosen ﬁeld. This is not only crucial in the initial stages of setting up your business but also in ensuring your continued success and development. </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1200329"/>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2. Characteristics, skills and talents of entrepreneurs</a:t>
            </a:r>
          </a:p>
        </p:txBody>
      </p:sp>
    </p:spTree>
    <p:extLst>
      <p:ext uri="{BB962C8B-B14F-4D97-AF65-F5344CB8AC3E}">
        <p14:creationId xmlns:p14="http://schemas.microsoft.com/office/powerpoint/2010/main" val="408893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2"/>
                                        </p:tgtEl>
                                        <p:attrNameLst>
                                          <p:attrName>ppt_y</p:attrName>
                                        </p:attrNameLst>
                                      </p:cBhvr>
                                      <p:tavLst>
                                        <p:tav tm="0">
                                          <p:val>
                                            <p:strVal val="#ppt_y"/>
                                          </p:val>
                                        </p:tav>
                                        <p:tav tm="100000">
                                          <p:val>
                                            <p:strVal val="#ppt_y"/>
                                          </p:val>
                                        </p:tav>
                                      </p:tavLst>
                                    </p:anim>
                                    <p:anim calcmode="lin" valueType="num">
                                      <p:cBhvr>
                                        <p:cTn id="29"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2"/>
                                        </p:tgtEl>
                                      </p:cBhvr>
                                    </p:animEffect>
                                  </p:childTnLst>
                                </p:cTn>
                              </p:par>
                            </p:childTnLst>
                          </p:cTn>
                        </p:par>
                        <p:par>
                          <p:cTn id="32" fill="hold">
                            <p:stCondLst>
                              <p:cond delay="75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43"/>
                                        </p:tgtEl>
                                        <p:attrNameLst>
                                          <p:attrName>ppt_y</p:attrName>
                                        </p:attrNameLst>
                                      </p:cBhvr>
                                      <p:tavLst>
                                        <p:tav tm="0">
                                          <p:val>
                                            <p:strVal val="#ppt_y"/>
                                          </p:val>
                                        </p:tav>
                                        <p:tav tm="100000">
                                          <p:val>
                                            <p:strVal val="#ppt_y"/>
                                          </p:val>
                                        </p:tav>
                                      </p:tavLst>
                                    </p:anim>
                                    <p:anim calcmode="lin" valueType="num">
                                      <p:cBhvr>
                                        <p:cTn id="37"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71263" y="633267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0551" y="2106791"/>
            <a:ext cx="6830089" cy="4074192"/>
          </a:xfrm>
          <a:prstGeom prst="rect">
            <a:avLst/>
          </a:prstGeom>
        </p:spPr>
        <p:txBody>
          <a:bodyPr wrap="square" anchor="t">
            <a:spAutoFit/>
          </a:bodyPr>
          <a:lstStyle/>
          <a:p>
            <a:pPr algn="ctr">
              <a:lnSpc>
                <a:spcPct val="150000"/>
              </a:lnSpc>
            </a:pPr>
            <a:r>
              <a:rPr lang="en-US" sz="4800" dirty="0">
                <a:solidFill>
                  <a:srgbClr val="5AE2D2"/>
                </a:solidFill>
                <a:latin typeface="El Messiri" panose="00000800000000000000" pitchFamily="50" charset="-78"/>
                <a:cs typeface="El Messiri" panose="00000800000000000000" pitchFamily="50" charset="-78"/>
              </a:rPr>
              <a:t>5</a:t>
            </a:r>
            <a:r>
              <a:rPr lang="en-US" sz="2400" dirty="0">
                <a:solidFill>
                  <a:srgbClr val="4D2643"/>
                </a:solidFill>
                <a:latin typeface="El Messiri" panose="00000800000000000000" pitchFamily="50" charset="-78"/>
                <a:cs typeface="El Messiri" panose="00000800000000000000" pitchFamily="50" charset="-78"/>
              </a:rPr>
              <a:t> Commitment</a:t>
            </a:r>
          </a:p>
          <a:p>
            <a:pPr algn="ctr">
              <a:lnSpc>
                <a:spcPct val="150000"/>
              </a:lnSpc>
            </a:pPr>
            <a:r>
              <a:rPr lang="en-US" dirty="0">
                <a:solidFill>
                  <a:srgbClr val="4D2643"/>
                </a:solidFill>
                <a:latin typeface="El Messiri" panose="00000800000000000000" pitchFamily="50" charset="-78"/>
                <a:cs typeface="El Messiri" panose="00000800000000000000" pitchFamily="50" charset="-78"/>
              </a:rPr>
              <a:t>No matter what kind of business you’re planning to start, you must have the ability to get things done. Starting a business is often a very lonely time, as it generally means leaving behind what you’re used to and essentially starting again. For this reason, you need to have certain skills to take control of what you’re doing and make yourself available as much as necessary so you can be sure everything gets done.</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1200329"/>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2. Characteristics, skills and talents of entrepreneurs</a:t>
            </a:r>
          </a:p>
        </p:txBody>
      </p:sp>
    </p:spTree>
    <p:extLst>
      <p:ext uri="{BB962C8B-B14F-4D97-AF65-F5344CB8AC3E}">
        <p14:creationId xmlns:p14="http://schemas.microsoft.com/office/powerpoint/2010/main" val="396311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2"/>
                                        </p:tgtEl>
                                        <p:attrNameLst>
                                          <p:attrName>ppt_y</p:attrName>
                                        </p:attrNameLst>
                                      </p:cBhvr>
                                      <p:tavLst>
                                        <p:tav tm="0">
                                          <p:val>
                                            <p:strVal val="#ppt_y"/>
                                          </p:val>
                                        </p:tav>
                                        <p:tav tm="100000">
                                          <p:val>
                                            <p:strVal val="#ppt_y"/>
                                          </p:val>
                                        </p:tav>
                                      </p:tavLst>
                                    </p:anim>
                                    <p:anim calcmode="lin" valueType="num">
                                      <p:cBhvr>
                                        <p:cTn id="29"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2"/>
                                        </p:tgtEl>
                                      </p:cBhvr>
                                    </p:animEffect>
                                  </p:childTnLst>
                                </p:cTn>
                              </p:par>
                            </p:childTnLst>
                          </p:cTn>
                        </p:par>
                        <p:par>
                          <p:cTn id="32" fill="hold">
                            <p:stCondLst>
                              <p:cond delay="99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43"/>
                                        </p:tgtEl>
                                        <p:attrNameLst>
                                          <p:attrName>ppt_y</p:attrName>
                                        </p:attrNameLst>
                                      </p:cBhvr>
                                      <p:tavLst>
                                        <p:tav tm="0">
                                          <p:val>
                                            <p:strVal val="#ppt_y"/>
                                          </p:val>
                                        </p:tav>
                                        <p:tav tm="100000">
                                          <p:val>
                                            <p:strVal val="#ppt_y"/>
                                          </p:val>
                                        </p:tav>
                                      </p:tavLst>
                                    </p:anim>
                                    <p:anim calcmode="lin" valueType="num">
                                      <p:cBhvr>
                                        <p:cTn id="37"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71263" y="633267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0551" y="1846834"/>
            <a:ext cx="6830089" cy="4074192"/>
          </a:xfrm>
          <a:prstGeom prst="rect">
            <a:avLst/>
          </a:prstGeom>
        </p:spPr>
        <p:txBody>
          <a:bodyPr wrap="square" anchor="t">
            <a:spAutoFit/>
          </a:bodyPr>
          <a:lstStyle/>
          <a:p>
            <a:pPr algn="ctr">
              <a:lnSpc>
                <a:spcPct val="150000"/>
              </a:lnSpc>
            </a:pPr>
            <a:r>
              <a:rPr lang="en-US" sz="4800" dirty="0">
                <a:solidFill>
                  <a:srgbClr val="5AE2D2"/>
                </a:solidFill>
                <a:latin typeface="El Messiri" panose="00000800000000000000" pitchFamily="50" charset="-78"/>
                <a:cs typeface="El Messiri" panose="00000800000000000000" pitchFamily="50" charset="-78"/>
              </a:rPr>
              <a:t>6</a:t>
            </a:r>
            <a:r>
              <a:rPr lang="en-US" sz="2400" dirty="0">
                <a:solidFill>
                  <a:srgbClr val="4D2643"/>
                </a:solidFill>
                <a:latin typeface="El Messiri" panose="00000800000000000000" pitchFamily="50" charset="-78"/>
                <a:cs typeface="El Messiri" panose="00000800000000000000" pitchFamily="50" charset="-78"/>
              </a:rPr>
              <a:t> Self-Motivation and Determination</a:t>
            </a:r>
          </a:p>
          <a:p>
            <a:pPr algn="ctr">
              <a:lnSpc>
                <a:spcPct val="150000"/>
              </a:lnSpc>
            </a:pPr>
            <a:r>
              <a:rPr lang="en-US" dirty="0">
                <a:solidFill>
                  <a:srgbClr val="4D2643"/>
                </a:solidFill>
                <a:latin typeface="El Messiri" panose="00000800000000000000" pitchFamily="50" charset="-78"/>
                <a:cs typeface="El Messiri" panose="00000800000000000000" pitchFamily="50" charset="-78"/>
              </a:rPr>
              <a:t>Setting up a new business takes time. First you must have an idea about what you want to do. Then you have to investigate it further, doing market research to make sure no one else has already thought of it, learn more about the market, and check out your competition. All of this and more requires you to have a great deal of self-motivation and determination so you can be sure you’ll get your new venture off the ground.</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1200329"/>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2. Characteristics, skills and talents of entrepreneurs</a:t>
            </a:r>
          </a:p>
        </p:txBody>
      </p:sp>
    </p:spTree>
    <p:extLst>
      <p:ext uri="{BB962C8B-B14F-4D97-AF65-F5344CB8AC3E}">
        <p14:creationId xmlns:p14="http://schemas.microsoft.com/office/powerpoint/2010/main" val="254984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2"/>
                                        </p:tgtEl>
                                        <p:attrNameLst>
                                          <p:attrName>ppt_y</p:attrName>
                                        </p:attrNameLst>
                                      </p:cBhvr>
                                      <p:tavLst>
                                        <p:tav tm="0">
                                          <p:val>
                                            <p:strVal val="#ppt_y"/>
                                          </p:val>
                                        </p:tav>
                                        <p:tav tm="100000">
                                          <p:val>
                                            <p:strVal val="#ppt_y"/>
                                          </p:val>
                                        </p:tav>
                                      </p:tavLst>
                                    </p:anim>
                                    <p:anim calcmode="lin" valueType="num">
                                      <p:cBhvr>
                                        <p:cTn id="29"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2"/>
                                        </p:tgtEl>
                                      </p:cBhvr>
                                    </p:animEffect>
                                  </p:childTnLst>
                                </p:cTn>
                              </p:par>
                            </p:childTnLst>
                          </p:cTn>
                        </p:par>
                        <p:par>
                          <p:cTn id="32" fill="hold">
                            <p:stCondLst>
                              <p:cond delay="10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43"/>
                                        </p:tgtEl>
                                        <p:attrNameLst>
                                          <p:attrName>ppt_y</p:attrName>
                                        </p:attrNameLst>
                                      </p:cBhvr>
                                      <p:tavLst>
                                        <p:tav tm="0">
                                          <p:val>
                                            <p:strVal val="#ppt_y"/>
                                          </p:val>
                                        </p:tav>
                                        <p:tav tm="100000">
                                          <p:val>
                                            <p:strVal val="#ppt_y"/>
                                          </p:val>
                                        </p:tav>
                                      </p:tavLst>
                                    </p:anim>
                                    <p:anim calcmode="lin" valueType="num">
                                      <p:cBhvr>
                                        <p:cTn id="37"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71263" y="633267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0551" y="2106791"/>
            <a:ext cx="6830089" cy="4074192"/>
          </a:xfrm>
          <a:prstGeom prst="rect">
            <a:avLst/>
          </a:prstGeom>
        </p:spPr>
        <p:txBody>
          <a:bodyPr wrap="square" anchor="t">
            <a:spAutoFit/>
          </a:bodyPr>
          <a:lstStyle/>
          <a:p>
            <a:pPr algn="ctr">
              <a:lnSpc>
                <a:spcPct val="150000"/>
              </a:lnSpc>
            </a:pPr>
            <a:r>
              <a:rPr lang="en-US" sz="4800" dirty="0">
                <a:solidFill>
                  <a:srgbClr val="5AE2D2"/>
                </a:solidFill>
                <a:latin typeface="El Messiri" panose="00000800000000000000" pitchFamily="50" charset="-78"/>
                <a:cs typeface="El Messiri" panose="00000800000000000000" pitchFamily="50" charset="-78"/>
              </a:rPr>
              <a:t>7</a:t>
            </a:r>
            <a:r>
              <a:rPr lang="en-US" sz="2400" dirty="0">
                <a:solidFill>
                  <a:srgbClr val="4D2643"/>
                </a:solidFill>
                <a:latin typeface="El Messiri" panose="00000800000000000000" pitchFamily="50" charset="-78"/>
                <a:cs typeface="El Messiri" panose="00000800000000000000" pitchFamily="50" charset="-78"/>
              </a:rPr>
              <a:t> Communication Skills</a:t>
            </a:r>
          </a:p>
          <a:p>
            <a:pPr algn="ctr">
              <a:lnSpc>
                <a:spcPct val="150000"/>
              </a:lnSpc>
            </a:pPr>
            <a:r>
              <a:rPr lang="en-US" dirty="0">
                <a:solidFill>
                  <a:srgbClr val="4D2643"/>
                </a:solidFill>
                <a:latin typeface="El Messiri" panose="00000800000000000000" pitchFamily="50" charset="-78"/>
                <a:cs typeface="El Messiri" panose="00000800000000000000" pitchFamily="50" charset="-78"/>
              </a:rPr>
              <a:t>Good communication is an important skill to have in all areas of your life. Because this is a transferable skill, it’s more than likely that you have mastered the art of communication over the course of your life and career. You need to be able to explain your business idea simply and clearly to anyone who might be interested, as well as those people whose support you are hoping to elicit. </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1200329"/>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2. Characteristics, skills and talents of entrepreneurs</a:t>
            </a:r>
          </a:p>
        </p:txBody>
      </p:sp>
    </p:spTree>
    <p:extLst>
      <p:ext uri="{BB962C8B-B14F-4D97-AF65-F5344CB8AC3E}">
        <p14:creationId xmlns:p14="http://schemas.microsoft.com/office/powerpoint/2010/main" val="114280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2"/>
                                        </p:tgtEl>
                                        <p:attrNameLst>
                                          <p:attrName>ppt_y</p:attrName>
                                        </p:attrNameLst>
                                      </p:cBhvr>
                                      <p:tavLst>
                                        <p:tav tm="0">
                                          <p:val>
                                            <p:strVal val="#ppt_y"/>
                                          </p:val>
                                        </p:tav>
                                        <p:tav tm="100000">
                                          <p:val>
                                            <p:strVal val="#ppt_y"/>
                                          </p:val>
                                        </p:tav>
                                      </p:tavLst>
                                    </p:anim>
                                    <p:anim calcmode="lin" valueType="num">
                                      <p:cBhvr>
                                        <p:cTn id="29"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2"/>
                                        </p:tgtEl>
                                      </p:cBhvr>
                                    </p:animEffect>
                                  </p:childTnLst>
                                </p:cTn>
                              </p:par>
                            </p:childTnLst>
                          </p:cTn>
                        </p:par>
                        <p:par>
                          <p:cTn id="32" fill="hold">
                            <p:stCondLst>
                              <p:cond delay="96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43"/>
                                        </p:tgtEl>
                                        <p:attrNameLst>
                                          <p:attrName>ppt_y</p:attrName>
                                        </p:attrNameLst>
                                      </p:cBhvr>
                                      <p:tavLst>
                                        <p:tav tm="0">
                                          <p:val>
                                            <p:strVal val="#ppt_y"/>
                                          </p:val>
                                        </p:tav>
                                        <p:tav tm="100000">
                                          <p:val>
                                            <p:strVal val="#ppt_y"/>
                                          </p:val>
                                        </p:tav>
                                      </p:tavLst>
                                    </p:anim>
                                    <p:anim calcmode="lin" valueType="num">
                                      <p:cBhvr>
                                        <p:cTn id="37"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71263" y="633267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3013416" y="1583027"/>
            <a:ext cx="6428897" cy="4489691"/>
          </a:xfrm>
          <a:prstGeom prst="rect">
            <a:avLst/>
          </a:prstGeom>
        </p:spPr>
        <p:txBody>
          <a:bodyPr wrap="square" anchor="t">
            <a:spAutoFit/>
          </a:bodyPr>
          <a:lstStyle/>
          <a:p>
            <a:pPr algn="ctr">
              <a:lnSpc>
                <a:spcPct val="150000"/>
              </a:lnSpc>
            </a:pPr>
            <a:r>
              <a:rPr lang="en-US" sz="4800" dirty="0">
                <a:solidFill>
                  <a:srgbClr val="5AE2D2"/>
                </a:solidFill>
                <a:latin typeface="El Messiri" panose="00000800000000000000" pitchFamily="50" charset="-78"/>
                <a:cs typeface="El Messiri" panose="00000800000000000000" pitchFamily="50" charset="-78"/>
              </a:rPr>
              <a:t>8</a:t>
            </a:r>
            <a:r>
              <a:rPr lang="en-US" sz="2400" dirty="0">
                <a:solidFill>
                  <a:srgbClr val="4D2643"/>
                </a:solidFill>
                <a:latin typeface="El Messiri" panose="00000800000000000000" pitchFamily="50" charset="-78"/>
                <a:cs typeface="El Messiri" panose="00000800000000000000" pitchFamily="50" charset="-78"/>
              </a:rPr>
              <a:t> Self-Conﬁdence</a:t>
            </a:r>
          </a:p>
          <a:p>
            <a:pPr algn="ctr">
              <a:lnSpc>
                <a:spcPct val="150000"/>
              </a:lnSpc>
            </a:pPr>
            <a:r>
              <a:rPr lang="en-US" dirty="0">
                <a:solidFill>
                  <a:srgbClr val="4D2643"/>
                </a:solidFill>
                <a:latin typeface="El Messiri" panose="00000800000000000000" pitchFamily="50" charset="-78"/>
                <a:cs typeface="El Messiri" panose="00000800000000000000" pitchFamily="50" charset="-78"/>
              </a:rPr>
              <a:t>A key feature of any entrepreneur is self-belief. If you are not conﬁdent in yourself, it will not only be much harder for you to get your business idea off the ground, but it will also be more difﬁcult for you to persuade others why they should be interested in your new venture. There’s a lot of administration, a lot of potential for setbacks, and a lot of hard graft. Without self-conﬁdence, you might be tempted to give up before your ideas come to fruition.</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1200329"/>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2. Characteristics, skills and talents of entrepreneurs</a:t>
            </a:r>
          </a:p>
        </p:txBody>
      </p:sp>
    </p:spTree>
    <p:extLst>
      <p:ext uri="{BB962C8B-B14F-4D97-AF65-F5344CB8AC3E}">
        <p14:creationId xmlns:p14="http://schemas.microsoft.com/office/powerpoint/2010/main" val="103213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2"/>
                                        </p:tgtEl>
                                        <p:attrNameLst>
                                          <p:attrName>ppt_y</p:attrName>
                                        </p:attrNameLst>
                                      </p:cBhvr>
                                      <p:tavLst>
                                        <p:tav tm="0">
                                          <p:val>
                                            <p:strVal val="#ppt_y"/>
                                          </p:val>
                                        </p:tav>
                                        <p:tav tm="100000">
                                          <p:val>
                                            <p:strVal val="#ppt_y"/>
                                          </p:val>
                                        </p:tav>
                                      </p:tavLst>
                                    </p:anim>
                                    <p:anim calcmode="lin" valueType="num">
                                      <p:cBhvr>
                                        <p:cTn id="29"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2"/>
                                        </p:tgtEl>
                                      </p:cBhvr>
                                    </p:animEffect>
                                  </p:childTnLst>
                                </p:cTn>
                              </p:par>
                            </p:childTnLst>
                          </p:cTn>
                        </p:par>
                        <p:par>
                          <p:cTn id="32" fill="hold">
                            <p:stCondLst>
                              <p:cond delay="109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43"/>
                                        </p:tgtEl>
                                        <p:attrNameLst>
                                          <p:attrName>ppt_y</p:attrName>
                                        </p:attrNameLst>
                                      </p:cBhvr>
                                      <p:tavLst>
                                        <p:tav tm="0">
                                          <p:val>
                                            <p:strVal val="#ppt_y"/>
                                          </p:val>
                                        </p:tav>
                                        <p:tav tm="100000">
                                          <p:val>
                                            <p:strVal val="#ppt_y"/>
                                          </p:val>
                                        </p:tav>
                                      </p:tavLst>
                                    </p:anim>
                                    <p:anim calcmode="lin" valueType="num">
                                      <p:cBhvr>
                                        <p:cTn id="37"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3A1010AB-68BC-5280-4A72-5C886D0514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69954" y="1211978"/>
            <a:ext cx="5436276" cy="5436276"/>
          </a:xfrm>
          <a:prstGeom prst="rect">
            <a:avLst/>
          </a:prstGeom>
          <a:ln>
            <a:noFill/>
          </a:ln>
          <a:effectLst>
            <a:outerShdw blurRad="495300" dist="228600" dir="9300000" sx="97000" sy="97000" algn="ctr">
              <a:srgbClr val="000000">
                <a:alpha val="20000"/>
              </a:srgbClr>
            </a:outerShdw>
          </a:effectLst>
          <a:scene3d>
            <a:camera prst="orthographicFront">
              <a:rot lat="0" lon="0" rev="0"/>
            </a:camera>
            <a:lightRig rig="brightRoom" dir="t">
              <a:rot lat="0" lon="0" rev="600000"/>
            </a:lightRig>
          </a:scene3d>
          <a:sp3d prstMaterial="metal">
            <a:bevelT w="38100" h="57150" prst="angle"/>
          </a:sp3d>
        </p:spPr>
      </p:pic>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620E4EF0-B6C1-40FC-80A9-82BE9FFE86F3}"/>
              </a:ext>
            </a:extLst>
          </p:cNvPr>
          <p:cNvSpPr txBox="1">
            <a:spLocks/>
          </p:cNvSpPr>
          <p:nvPr/>
        </p:nvSpPr>
        <p:spPr>
          <a:xfrm>
            <a:off x="4788464" y="2725961"/>
            <a:ext cx="4041183" cy="208457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chemeClr val="bg1">
                    <a:lumMod val="85000"/>
                  </a:schemeClr>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lnSpc>
                <a:spcPct val="130000"/>
              </a:lnSpc>
              <a:spcAft>
                <a:spcPts val="0"/>
              </a:spcAft>
            </a:pPr>
            <a:r>
              <a:rPr lang="en-US" sz="3600" dirty="0">
                <a:solidFill>
                  <a:srgbClr val="343D45">
                    <a:lumMod val="75000"/>
                  </a:srgbClr>
                </a:solidFill>
                <a:sym typeface="Arial"/>
              </a:rPr>
              <a:t>Characteristics of Entrepreneurs</a:t>
            </a: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6"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2</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Tree>
    <p:extLst>
      <p:ext uri="{BB962C8B-B14F-4D97-AF65-F5344CB8AC3E}">
        <p14:creationId xmlns:p14="http://schemas.microsoft.com/office/powerpoint/2010/main" val="1267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8"/>
                                        </p:tgtEl>
                                        <p:attrNameLst>
                                          <p:attrName>ppt_y</p:attrName>
                                        </p:attrNameLst>
                                      </p:cBhvr>
                                      <p:tavLst>
                                        <p:tav tm="0">
                                          <p:val>
                                            <p:strVal val="#ppt_y"/>
                                          </p:val>
                                        </p:tav>
                                        <p:tav tm="100000">
                                          <p:val>
                                            <p:strVal val="#ppt_y"/>
                                          </p:val>
                                        </p:tav>
                                      </p:tavLst>
                                    </p:anim>
                                    <p:anim calcmode="lin" valueType="num">
                                      <p:cBhvr>
                                        <p:cTn id="3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18"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71263" y="633267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3013416" y="1583027"/>
            <a:ext cx="6428897" cy="4905189"/>
          </a:xfrm>
          <a:prstGeom prst="rect">
            <a:avLst/>
          </a:prstGeom>
        </p:spPr>
        <p:txBody>
          <a:bodyPr wrap="square" anchor="t">
            <a:spAutoFit/>
          </a:bodyPr>
          <a:lstStyle/>
          <a:p>
            <a:pPr algn="ctr">
              <a:lnSpc>
                <a:spcPct val="150000"/>
              </a:lnSpc>
            </a:pPr>
            <a:r>
              <a:rPr lang="en-US" sz="4800" dirty="0">
                <a:solidFill>
                  <a:srgbClr val="5AE2D2"/>
                </a:solidFill>
                <a:latin typeface="El Messiri" panose="00000800000000000000" pitchFamily="50" charset="-78"/>
                <a:cs typeface="El Messiri" panose="00000800000000000000" pitchFamily="50" charset="-78"/>
              </a:rPr>
              <a:t>9</a:t>
            </a:r>
            <a:r>
              <a:rPr lang="en-US" sz="2400" dirty="0">
                <a:solidFill>
                  <a:srgbClr val="4D2643"/>
                </a:solidFill>
                <a:latin typeface="El Messiri" panose="00000800000000000000" pitchFamily="50" charset="-78"/>
                <a:cs typeface="El Messiri" panose="00000800000000000000" pitchFamily="50" charset="-78"/>
              </a:rPr>
              <a:t> Willingness to Accept Criticism</a:t>
            </a:r>
          </a:p>
          <a:p>
            <a:pPr algn="ctr">
              <a:lnSpc>
                <a:spcPct val="150000"/>
              </a:lnSpc>
            </a:pPr>
            <a:r>
              <a:rPr lang="en-US" dirty="0">
                <a:solidFill>
                  <a:srgbClr val="4D2643"/>
                </a:solidFill>
                <a:latin typeface="El Messiri" panose="00000800000000000000" pitchFamily="50" charset="-78"/>
                <a:cs typeface="El Messiri" panose="00000800000000000000" pitchFamily="50" charset="-78"/>
              </a:rPr>
              <a:t>No one ever gets everything right ﬁrst time. This is true in many areas of life, and it’s certainly true in business. If you are in the process of setting up a new enterprise, then you can expect to encounter criticism from time to time. Of course, if someone is pointlessly nasty about your business idea or the work you’ve done, it’s probably safe to ignore those comments. If, however, you receive honest and constructive critical feedback, listen to it, and take what is said into account. </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1200329"/>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2. Characteristics, skills and talents of entrepreneurs</a:t>
            </a:r>
          </a:p>
        </p:txBody>
      </p:sp>
    </p:spTree>
    <p:extLst>
      <p:ext uri="{BB962C8B-B14F-4D97-AF65-F5344CB8AC3E}">
        <p14:creationId xmlns:p14="http://schemas.microsoft.com/office/powerpoint/2010/main" val="287516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2"/>
                                        </p:tgtEl>
                                        <p:attrNameLst>
                                          <p:attrName>ppt_y</p:attrName>
                                        </p:attrNameLst>
                                      </p:cBhvr>
                                      <p:tavLst>
                                        <p:tav tm="0">
                                          <p:val>
                                            <p:strVal val="#ppt_y"/>
                                          </p:val>
                                        </p:tav>
                                        <p:tav tm="100000">
                                          <p:val>
                                            <p:strVal val="#ppt_y"/>
                                          </p:val>
                                        </p:tav>
                                      </p:tavLst>
                                    </p:anim>
                                    <p:anim calcmode="lin" valueType="num">
                                      <p:cBhvr>
                                        <p:cTn id="29"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2"/>
                                        </p:tgtEl>
                                      </p:cBhvr>
                                    </p:animEffect>
                                  </p:childTnLst>
                                </p:cTn>
                              </p:par>
                            </p:childTnLst>
                          </p:cTn>
                        </p:par>
                        <p:par>
                          <p:cTn id="32" fill="hold">
                            <p:stCondLst>
                              <p:cond delay="119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43"/>
                                        </p:tgtEl>
                                        <p:attrNameLst>
                                          <p:attrName>ppt_y</p:attrName>
                                        </p:attrNameLst>
                                      </p:cBhvr>
                                      <p:tavLst>
                                        <p:tav tm="0">
                                          <p:val>
                                            <p:strVal val="#ppt_y"/>
                                          </p:val>
                                        </p:tav>
                                        <p:tav tm="100000">
                                          <p:val>
                                            <p:strVal val="#ppt_y"/>
                                          </p:val>
                                        </p:tav>
                                      </p:tavLst>
                                    </p:anim>
                                    <p:anim calcmode="lin" valueType="num">
                                      <p:cBhvr>
                                        <p:cTn id="37"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1496723" y="190806"/>
            <a:ext cx="920529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3. Do you have an entrepreneur in you?</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3343886" y="2690291"/>
            <a:ext cx="605227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887890" y="205851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2307949" y="176262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1387520" y="2420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151324" y="232951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571383" y="203363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3</a:t>
              </a: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650955" y="2691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3" name="صورة 62">
            <a:extLst>
              <a:ext uri="{FF2B5EF4-FFF2-40B4-BE49-F238E27FC236}">
                <a16:creationId xmlns:a16="http://schemas.microsoft.com/office/drawing/2014/main" id="{AAAB1E97-8075-6862-7F03-08F3B3DD58F7}"/>
              </a:ext>
            </a:extLst>
          </p:cNvPr>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t="6812" r="86019" b="84175"/>
          <a:stretch/>
        </p:blipFill>
        <p:spPr>
          <a:xfrm>
            <a:off x="9510389" y="2853998"/>
            <a:ext cx="766795" cy="501735"/>
          </a:xfrm>
          <a:prstGeom prst="rect">
            <a:avLst/>
          </a:prstGeom>
        </p:spPr>
      </p:pic>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p:blipFill>
        <p:spPr>
          <a:xfrm>
            <a:off x="2462055" y="2558720"/>
            <a:ext cx="523751" cy="492243"/>
          </a:xfrm>
          <a:prstGeom prst="rect">
            <a:avLst/>
          </a:prstGeom>
        </p:spPr>
      </p:pic>
      <p:sp>
        <p:nvSpPr>
          <p:cNvPr id="65" name="شكل بيضاوي 64">
            <a:extLst>
              <a:ext uri="{FF2B5EF4-FFF2-40B4-BE49-F238E27FC236}">
                <a16:creationId xmlns:a16="http://schemas.microsoft.com/office/drawing/2014/main" id="{D6EC99E0-72B9-7AA6-A659-4B7F32AF3514}"/>
              </a:ext>
            </a:extLst>
          </p:cNvPr>
          <p:cNvSpPr/>
          <p:nvPr/>
        </p:nvSpPr>
        <p:spPr>
          <a:xfrm>
            <a:off x="5593417" y="2220431"/>
            <a:ext cx="1550698" cy="15506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67" name="مجموعة 66">
            <a:extLst>
              <a:ext uri="{FF2B5EF4-FFF2-40B4-BE49-F238E27FC236}">
                <a16:creationId xmlns:a16="http://schemas.microsoft.com/office/drawing/2014/main" id="{8C8C859F-C9C9-3715-8C40-F1D3FE93C329}"/>
              </a:ext>
            </a:extLst>
          </p:cNvPr>
          <p:cNvGrpSpPr/>
          <p:nvPr/>
        </p:nvGrpSpPr>
        <p:grpSpPr>
          <a:xfrm>
            <a:off x="6013476" y="1924544"/>
            <a:ext cx="419010" cy="419010"/>
            <a:chOff x="3026100" y="4795450"/>
            <a:chExt cx="498514" cy="498514"/>
          </a:xfrm>
          <a:solidFill>
            <a:schemeClr val="accent4"/>
          </a:solidFill>
        </p:grpSpPr>
        <p:sp>
          <p:nvSpPr>
            <p:cNvPr id="68" name="شكل بيضاوي 67">
              <a:extLst>
                <a:ext uri="{FF2B5EF4-FFF2-40B4-BE49-F238E27FC236}">
                  <a16:creationId xmlns:a16="http://schemas.microsoft.com/office/drawing/2014/main" id="{B12D4973-3A4D-25B5-4DA4-3DB51525FE26}"/>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9" name="Title 6">
              <a:extLst>
                <a:ext uri="{FF2B5EF4-FFF2-40B4-BE49-F238E27FC236}">
                  <a16:creationId xmlns:a16="http://schemas.microsoft.com/office/drawing/2014/main" id="{3EF9DF1E-661E-E6A7-70AE-A47E9F31701D}"/>
                </a:ext>
              </a:extLst>
            </p:cNvPr>
            <p:cNvSpPr txBox="1">
              <a:spLocks/>
            </p:cNvSpPr>
            <p:nvPr/>
          </p:nvSpPr>
          <p:spPr>
            <a:xfrm>
              <a:off x="3146260" y="4896774"/>
              <a:ext cx="200236" cy="318100"/>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p>
          </p:txBody>
        </p:sp>
      </p:grpSp>
      <p:sp>
        <p:nvSpPr>
          <p:cNvPr id="70" name="شكل حر 60">
            <a:extLst>
              <a:ext uri="{FF2B5EF4-FFF2-40B4-BE49-F238E27FC236}">
                <a16:creationId xmlns:a16="http://schemas.microsoft.com/office/drawing/2014/main" id="{B2CAB886-8EBF-CA99-A46C-2DB5ED79FDC9}"/>
              </a:ext>
            </a:extLst>
          </p:cNvPr>
          <p:cNvSpPr/>
          <p:nvPr/>
        </p:nvSpPr>
        <p:spPr>
          <a:xfrm rot="14437875" flipH="1">
            <a:off x="5093048" y="2582901"/>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72" name="صورة 71">
            <a:extLst>
              <a:ext uri="{FF2B5EF4-FFF2-40B4-BE49-F238E27FC236}">
                <a16:creationId xmlns:a16="http://schemas.microsoft.com/office/drawing/2014/main" id="{C7AE3AA0-C061-D884-D01D-D68C862C99FF}"/>
              </a:ext>
            </a:extLst>
          </p:cNvPr>
          <p:cNvPicPr>
            <a:picLocks noChangeAspect="1"/>
          </p:cNvPicPr>
          <p:nvPr/>
        </p:nvPicPr>
        <p:blipFill rotWithShape="1">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t="83996" r="85745"/>
          <a:stretch/>
        </p:blipFill>
        <p:spPr>
          <a:xfrm>
            <a:off x="6097383" y="2639441"/>
            <a:ext cx="604509" cy="688943"/>
          </a:xfrm>
          <a:prstGeom prst="rect">
            <a:avLst/>
          </a:prstGeom>
        </p:spPr>
      </p:pic>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729149" y="4045727"/>
            <a:ext cx="3149716"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b="0" dirty="0">
                <a:solidFill>
                  <a:schemeClr val="tx1"/>
                </a:solidFill>
                <a:latin typeface="El Messiri" panose="00000800000000000000" pitchFamily="50" charset="-78"/>
                <a:cs typeface="El Messiri" panose="00000800000000000000" pitchFamily="50" charset="-78"/>
              </a:rPr>
              <a:t>What do you really want in life? </a:t>
            </a:r>
          </a:p>
        </p:txBody>
      </p:sp>
      <p:sp>
        <p:nvSpPr>
          <p:cNvPr id="74" name="Title 6">
            <a:extLst>
              <a:ext uri="{FF2B5EF4-FFF2-40B4-BE49-F238E27FC236}">
                <a16:creationId xmlns:a16="http://schemas.microsoft.com/office/drawing/2014/main" id="{85681469-74A3-288B-B9BC-58A6DC7AAE02}"/>
              </a:ext>
            </a:extLst>
          </p:cNvPr>
          <p:cNvSpPr txBox="1">
            <a:spLocks/>
          </p:cNvSpPr>
          <p:nvPr/>
        </p:nvSpPr>
        <p:spPr>
          <a:xfrm flipH="1">
            <a:off x="4688234" y="4380330"/>
            <a:ext cx="3026357"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2000" b="0" dirty="0">
                <a:solidFill>
                  <a:schemeClr val="tx1"/>
                </a:solidFill>
                <a:latin typeface="El Messiri" panose="00000800000000000000" pitchFamily="50" charset="-78"/>
                <a:cs typeface="El Messiri" panose="00000800000000000000" pitchFamily="50" charset="-78"/>
              </a:rPr>
              <a:t>Have you ever asked your-self that question? Do it now.</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8318928" y="4623557"/>
            <a:ext cx="3149716"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1600" b="0" dirty="0">
                <a:solidFill>
                  <a:schemeClr val="tx1"/>
                </a:solidFill>
                <a:latin typeface="El Messiri" panose="00000800000000000000" pitchFamily="50" charset="-78"/>
                <a:cs typeface="El Messiri" panose="00000800000000000000" pitchFamily="50" charset="-78"/>
              </a:rPr>
              <a:t>Look at your answer to the first question. Is it a soul-searching answer? If you find the question difficult to answer, you probably find it hard to separate what you want from what you think is possible. When you do this, you censor your vision.</a:t>
            </a:r>
          </a:p>
        </p:txBody>
      </p:sp>
    </p:spTree>
    <p:extLst>
      <p:ext uri="{BB962C8B-B14F-4D97-AF65-F5344CB8AC3E}">
        <p14:creationId xmlns:p14="http://schemas.microsoft.com/office/powerpoint/2010/main" val="409323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childTnLst>
                          </p:cTn>
                        </p:par>
                        <p:par>
                          <p:cTn id="28" fill="hold">
                            <p:stCondLst>
                              <p:cond delay="1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3"/>
                                        </p:tgtEl>
                                        <p:attrNameLst>
                                          <p:attrName>style.visibility</p:attrName>
                                        </p:attrNameLst>
                                      </p:cBhvr>
                                      <p:to>
                                        <p:strVal val="visible"/>
                                      </p:to>
                                    </p:set>
                                    <p:anim calcmode="lin" valueType="num">
                                      <p:cBhvr>
                                        <p:cTn id="31" dur="15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73"/>
                                        </p:tgtEl>
                                        <p:attrNameLst>
                                          <p:attrName>ppt_y</p:attrName>
                                        </p:attrNameLst>
                                      </p:cBhvr>
                                      <p:tavLst>
                                        <p:tav tm="0">
                                          <p:val>
                                            <p:strVal val="#ppt_y"/>
                                          </p:val>
                                        </p:tav>
                                        <p:tav tm="100000">
                                          <p:val>
                                            <p:strVal val="#ppt_y"/>
                                          </p:val>
                                        </p:tav>
                                      </p:tavLst>
                                    </p:anim>
                                    <p:anim calcmode="lin" valueType="num">
                                      <p:cBhvr>
                                        <p:cTn id="33" dur="15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73"/>
                                        </p:tgtEl>
                                      </p:cBhvr>
                                    </p:animEffect>
                                  </p:childTnLst>
                                </p:cTn>
                              </p:par>
                            </p:childTnLst>
                          </p:cTn>
                        </p:par>
                        <p:par>
                          <p:cTn id="36" fill="hold">
                            <p:stCondLst>
                              <p:cond delay="17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4"/>
                                        </p:tgtEl>
                                        <p:attrNameLst>
                                          <p:attrName>style.visibility</p:attrName>
                                        </p:attrNameLst>
                                      </p:cBhvr>
                                      <p:to>
                                        <p:strVal val="visible"/>
                                      </p:to>
                                    </p:set>
                                    <p:anim calcmode="lin" valueType="num">
                                      <p:cBhvr>
                                        <p:cTn id="39" dur="15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74"/>
                                        </p:tgtEl>
                                        <p:attrNameLst>
                                          <p:attrName>ppt_y</p:attrName>
                                        </p:attrNameLst>
                                      </p:cBhvr>
                                      <p:tavLst>
                                        <p:tav tm="0">
                                          <p:val>
                                            <p:strVal val="#ppt_y"/>
                                          </p:val>
                                        </p:tav>
                                        <p:tav tm="100000">
                                          <p:val>
                                            <p:strVal val="#ppt_y"/>
                                          </p:val>
                                        </p:tav>
                                      </p:tavLst>
                                    </p:anim>
                                    <p:anim calcmode="lin" valueType="num">
                                      <p:cBhvr>
                                        <p:cTn id="41" dur="15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74"/>
                                        </p:tgtEl>
                                      </p:cBhvr>
                                    </p:animEffect>
                                  </p:childTnLst>
                                </p:cTn>
                              </p:par>
                            </p:childTnLst>
                          </p:cTn>
                        </p:par>
                        <p:par>
                          <p:cTn id="44" fill="hold">
                            <p:stCondLst>
                              <p:cond delay="25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5"/>
                                        </p:tgtEl>
                                        <p:attrNameLst>
                                          <p:attrName>style.visibility</p:attrName>
                                        </p:attrNameLst>
                                      </p:cBhvr>
                                      <p:to>
                                        <p:strVal val="visible"/>
                                      </p:to>
                                    </p:set>
                                    <p:anim calcmode="lin" valueType="num">
                                      <p:cBhvr>
                                        <p:cTn id="47" dur="15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75"/>
                                        </p:tgtEl>
                                        <p:attrNameLst>
                                          <p:attrName>ppt_y</p:attrName>
                                        </p:attrNameLst>
                                      </p:cBhvr>
                                      <p:tavLst>
                                        <p:tav tm="0">
                                          <p:val>
                                            <p:strVal val="#ppt_y"/>
                                          </p:val>
                                        </p:tav>
                                        <p:tav tm="100000">
                                          <p:val>
                                            <p:strVal val="#ppt_y"/>
                                          </p:val>
                                        </p:tav>
                                      </p:tavLst>
                                    </p:anim>
                                    <p:anim calcmode="lin" valueType="num">
                                      <p:cBhvr>
                                        <p:cTn id="49" dur="15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3. Do you have an entrepreneur in you?</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283709" y="1961021"/>
            <a:ext cx="4255133"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building structure</a:t>
            </a:r>
          </a:p>
        </p:txBody>
      </p:sp>
      <p:sp>
        <p:nvSpPr>
          <p:cNvPr id="60" name="Rectangle 31">
            <a:extLst>
              <a:ext uri="{FF2B5EF4-FFF2-40B4-BE49-F238E27FC236}">
                <a16:creationId xmlns:a16="http://schemas.microsoft.com/office/drawing/2014/main" id="{ACA708B8-DDB2-4FA6-1BAC-199ED575A589}"/>
              </a:ext>
            </a:extLst>
          </p:cNvPr>
          <p:cNvSpPr/>
          <p:nvPr/>
        </p:nvSpPr>
        <p:spPr>
          <a:xfrm>
            <a:off x="646947" y="1944082"/>
            <a:ext cx="4596455"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Your view of work.</a:t>
            </a:r>
          </a:p>
        </p:txBody>
      </p:sp>
      <p:pic>
        <p:nvPicPr>
          <p:cNvPr id="3" name="صورة 2" descr="صورة تحتوي على لوحة المفاتيح, إلكترونيات, العديد&#10;&#10;تم إنشاء الوصف تلقائياً">
            <a:extLst>
              <a:ext uri="{FF2B5EF4-FFF2-40B4-BE49-F238E27FC236}">
                <a16:creationId xmlns:a16="http://schemas.microsoft.com/office/drawing/2014/main" id="{775912A5-A614-FF68-C153-BB3F36BD8678}"/>
              </a:ext>
            </a:extLst>
          </p:cNvPr>
          <p:cNvPicPr>
            <a:picLocks noChangeAspect="1"/>
          </p:cNvPicPr>
          <p:nvPr/>
        </p:nvPicPr>
        <p:blipFill rotWithShape="1">
          <a:blip r:embed="rId6">
            <a:lum bright="70000" contrast="-70000"/>
            <a:extLst>
              <a:ext uri="{28A0092B-C50C-407E-A947-70E740481C1C}">
                <a14:useLocalDpi xmlns:a14="http://schemas.microsoft.com/office/drawing/2010/main" val="0"/>
              </a:ext>
            </a:extLst>
          </a:blip>
          <a:srcRect t="-553" r="82206" b="82785"/>
          <a:stretch/>
        </p:blipFill>
        <p:spPr>
          <a:xfrm>
            <a:off x="5299320" y="1531856"/>
            <a:ext cx="1003606" cy="1017255"/>
          </a:xfrm>
          <a:prstGeom prst="rect">
            <a:avLst/>
          </a:prstGeom>
        </p:spPr>
      </p:pic>
      <p:sp>
        <p:nvSpPr>
          <p:cNvPr id="64" name="Title 6">
            <a:extLst>
              <a:ext uri="{FF2B5EF4-FFF2-40B4-BE49-F238E27FC236}">
                <a16:creationId xmlns:a16="http://schemas.microsoft.com/office/drawing/2014/main" id="{E375EC6E-8C7A-AC3F-5FDF-A13B1FDB0C24}"/>
              </a:ext>
            </a:extLst>
          </p:cNvPr>
          <p:cNvSpPr txBox="1">
            <a:spLocks/>
          </p:cNvSpPr>
          <p:nvPr/>
        </p:nvSpPr>
        <p:spPr>
          <a:xfrm>
            <a:off x="6268097" y="2986795"/>
            <a:ext cx="4360931" cy="3492182"/>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The average person deals all day with structures he did not create. This is called “employment.” Then he goes home and turns on the television to watch someone else’s program, some-one else’s creation, someone else’s structure. The creative per-son’s need to build his own structure drives him to take up the blank canvas, the fresh roll of film, or the empty sheet of paper.</a:t>
            </a:r>
          </a:p>
        </p:txBody>
      </p:sp>
      <p:sp>
        <p:nvSpPr>
          <p:cNvPr id="37" name="Title 6">
            <a:extLst>
              <a:ext uri="{FF2B5EF4-FFF2-40B4-BE49-F238E27FC236}">
                <a16:creationId xmlns:a16="http://schemas.microsoft.com/office/drawing/2014/main" id="{1ABB3AB3-A4A9-DF39-3973-741E04D14340}"/>
              </a:ext>
            </a:extLst>
          </p:cNvPr>
          <p:cNvSpPr txBox="1">
            <a:spLocks/>
          </p:cNvSpPr>
          <p:nvPr/>
        </p:nvSpPr>
        <p:spPr>
          <a:xfrm>
            <a:off x="646947" y="2946722"/>
            <a:ext cx="4738969" cy="152331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A business should not be something that you do to live, but some-thing that you live to do.</a:t>
            </a:r>
          </a:p>
        </p:txBody>
      </p:sp>
    </p:spTree>
    <p:extLst>
      <p:ext uri="{BB962C8B-B14F-4D97-AF65-F5344CB8AC3E}">
        <p14:creationId xmlns:p14="http://schemas.microsoft.com/office/powerpoint/2010/main" val="30083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300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41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4"/>
                                        </p:tgtEl>
                                        <p:attrNameLst>
                                          <p:attrName>style.visibility</p:attrName>
                                        </p:attrNameLst>
                                      </p:cBhvr>
                                      <p:to>
                                        <p:strVal val="visible"/>
                                      </p:to>
                                    </p:set>
                                    <p:anim calcmode="lin" valueType="num">
                                      <p:cBhvr>
                                        <p:cTn id="39"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4"/>
                                        </p:tgtEl>
                                        <p:attrNameLst>
                                          <p:attrName>ppt_y</p:attrName>
                                        </p:attrNameLst>
                                      </p:cBhvr>
                                      <p:tavLst>
                                        <p:tav tm="0">
                                          <p:val>
                                            <p:strVal val="#ppt_y"/>
                                          </p:val>
                                        </p:tav>
                                        <p:tav tm="100000">
                                          <p:val>
                                            <p:strVal val="#ppt_y"/>
                                          </p:val>
                                        </p:tav>
                                      </p:tavLst>
                                    </p:anim>
                                    <p:anim calcmode="lin" valueType="num">
                                      <p:cBhvr>
                                        <p:cTn id="41"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4"/>
                                        </p:tgtEl>
                                      </p:cBhvr>
                                    </p:animEffect>
                                  </p:childTnLst>
                                </p:cTn>
                              </p:par>
                            </p:childTnLst>
                          </p:cTn>
                        </p:par>
                        <p:par>
                          <p:cTn id="44" fill="hold">
                            <p:stCondLst>
                              <p:cond delay="731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7"/>
                                        </p:tgtEl>
                                        <p:attrNameLst>
                                          <p:attrName>style.visibility</p:attrName>
                                        </p:attrNameLst>
                                      </p:cBhvr>
                                      <p:to>
                                        <p:strVal val="visible"/>
                                      </p:to>
                                    </p:set>
                                    <p:anim calcmode="lin" valueType="num">
                                      <p:cBhvr>
                                        <p:cTn id="47"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37"/>
                                        </p:tgtEl>
                                        <p:attrNameLst>
                                          <p:attrName>ppt_y</p:attrName>
                                        </p:attrNameLst>
                                      </p:cBhvr>
                                      <p:tavLst>
                                        <p:tav tm="0">
                                          <p:val>
                                            <p:strVal val="#ppt_y"/>
                                          </p:val>
                                        </p:tav>
                                        <p:tav tm="100000">
                                          <p:val>
                                            <p:strVal val="#ppt_y"/>
                                          </p:val>
                                        </p:tav>
                                      </p:tavLst>
                                    </p:anim>
                                    <p:anim calcmode="lin" valueType="num">
                                      <p:cBhvr>
                                        <p:cTn id="49"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4"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2" name="Rectangle à coins arrondis 17">
            <a:extLst>
              <a:ext uri="{FF2B5EF4-FFF2-40B4-BE49-F238E27FC236}">
                <a16:creationId xmlns:a16="http://schemas.microsoft.com/office/drawing/2014/main" id="{3ADAD65B-339A-9E10-E20B-FE7795DA7F49}"/>
              </a:ext>
            </a:extLst>
          </p:cNvPr>
          <p:cNvSpPr/>
          <p:nvPr/>
        </p:nvSpPr>
        <p:spPr>
          <a:xfrm>
            <a:off x="695073" y="4311894"/>
            <a:ext cx="3734994" cy="1214272"/>
          </a:xfrm>
          <a:prstGeom prst="roundRect">
            <a:avLst/>
          </a:prstGeom>
          <a:solidFill>
            <a:schemeClr val="bg1">
              <a:lumMod val="6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33" name="Rectangle à coins arrondis 18">
            <a:extLst>
              <a:ext uri="{FF2B5EF4-FFF2-40B4-BE49-F238E27FC236}">
                <a16:creationId xmlns:a16="http://schemas.microsoft.com/office/drawing/2014/main" id="{E24FA370-DC0B-347E-65EC-29BBA7C9636D}"/>
              </a:ext>
            </a:extLst>
          </p:cNvPr>
          <p:cNvSpPr/>
          <p:nvPr/>
        </p:nvSpPr>
        <p:spPr>
          <a:xfrm>
            <a:off x="653842" y="1791033"/>
            <a:ext cx="3734994" cy="1214272"/>
          </a:xfrm>
          <a:prstGeom prst="roundRect">
            <a:avLst/>
          </a:prstGeom>
          <a:solidFill>
            <a:srgbClr val="F7DB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34" name="Rectangle à coins arrondis 19">
            <a:extLst>
              <a:ext uri="{FF2B5EF4-FFF2-40B4-BE49-F238E27FC236}">
                <a16:creationId xmlns:a16="http://schemas.microsoft.com/office/drawing/2014/main" id="{A1E9FB7C-0B9F-7046-38D0-38F1333D9CFE}"/>
              </a:ext>
            </a:extLst>
          </p:cNvPr>
          <p:cNvSpPr/>
          <p:nvPr/>
        </p:nvSpPr>
        <p:spPr>
          <a:xfrm>
            <a:off x="5914343" y="1360936"/>
            <a:ext cx="5426265" cy="2074466"/>
          </a:xfrm>
          <a:prstGeom prst="roundRect">
            <a:avLst/>
          </a:prstGeom>
          <a:solidFill>
            <a:srgbClr val="F7DBA9"/>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Tajawal" panose="00000500000000000000" pitchFamily="2" charset="-78"/>
                <a:cs typeface="Tajawal" panose="00000500000000000000" pitchFamily="2" charset="-78"/>
              </a:rPr>
              <a:t>Pursuing entrepreneurship is not only a career choice, but a lifestyle choice, so be sure you are doing it for the right reasons. If you are starting up only to gain money or power, you will not likely achieve success.</a:t>
            </a:r>
          </a:p>
        </p:txBody>
      </p:sp>
      <p:sp>
        <p:nvSpPr>
          <p:cNvPr id="35" name="Rectangle à coins arrondis 20">
            <a:extLst>
              <a:ext uri="{FF2B5EF4-FFF2-40B4-BE49-F238E27FC236}">
                <a16:creationId xmlns:a16="http://schemas.microsoft.com/office/drawing/2014/main" id="{D7D9B22F-9E89-EF3B-B0C1-8BE1F4F6E3EB}"/>
              </a:ext>
            </a:extLst>
          </p:cNvPr>
          <p:cNvSpPr/>
          <p:nvPr/>
        </p:nvSpPr>
        <p:spPr>
          <a:xfrm>
            <a:off x="5910099" y="3851414"/>
            <a:ext cx="5430509" cy="2074467"/>
          </a:xfrm>
          <a:prstGeom prst="roundRect">
            <a:avLst/>
          </a:prstGeom>
          <a:solidFill>
            <a:schemeClr val="bg1">
              <a:lumMod val="65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Tajawal" panose="00000500000000000000" pitchFamily="2" charset="-78"/>
                <a:cs typeface="Tajawal" panose="00000500000000000000" pitchFamily="2" charset="-78"/>
              </a:rPr>
              <a:t>Your strengths and passions should serve as the foundation for your business, because you will not survive the entrepreneurial journey without them.</a:t>
            </a:r>
          </a:p>
        </p:txBody>
      </p:sp>
      <p:sp>
        <p:nvSpPr>
          <p:cNvPr id="52" name="TextBox 7">
            <a:extLst>
              <a:ext uri="{FF2B5EF4-FFF2-40B4-BE49-F238E27FC236}">
                <a16:creationId xmlns:a16="http://schemas.microsoft.com/office/drawing/2014/main" id="{7D78EC19-1423-EB25-B16D-896E0B844B69}"/>
              </a:ext>
            </a:extLst>
          </p:cNvPr>
          <p:cNvSpPr txBox="1"/>
          <p:nvPr/>
        </p:nvSpPr>
        <p:spPr>
          <a:xfrm>
            <a:off x="742451" y="1935139"/>
            <a:ext cx="3460815" cy="369332"/>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000" b="1" kern="0" dirty="0">
                <a:solidFill>
                  <a:prstClr val="white"/>
                </a:solidFill>
                <a:latin typeface="Tajawal" panose="00000500000000000000" pitchFamily="2" charset="-78"/>
                <a:cs typeface="Tajawal" panose="00000500000000000000" pitchFamily="2" charset="-78"/>
              </a:rPr>
              <a:t>Is This the Career for You?</a:t>
            </a:r>
          </a:p>
        </p:txBody>
      </p:sp>
      <p:sp>
        <p:nvSpPr>
          <p:cNvPr id="63" name="TextBox 8">
            <a:extLst>
              <a:ext uri="{FF2B5EF4-FFF2-40B4-BE49-F238E27FC236}">
                <a16:creationId xmlns:a16="http://schemas.microsoft.com/office/drawing/2014/main" id="{45326573-27DD-7EEA-E8CB-01AE4BB69145}"/>
              </a:ext>
            </a:extLst>
          </p:cNvPr>
          <p:cNvSpPr txBox="1"/>
          <p:nvPr/>
        </p:nvSpPr>
        <p:spPr>
          <a:xfrm>
            <a:off x="782349" y="4383903"/>
            <a:ext cx="3460815" cy="341632"/>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ajawal" panose="00000500000000000000" pitchFamily="2" charset="-78"/>
                <a:cs typeface="Tajawal" panose="00000500000000000000" pitchFamily="2" charset="-78"/>
              </a:rPr>
              <a:t>Pinpoint Your Talents</a:t>
            </a:r>
          </a:p>
        </p:txBody>
      </p:sp>
      <p:pic>
        <p:nvPicPr>
          <p:cNvPr id="64" name="Graphic 11">
            <a:extLst>
              <a:ext uri="{FF2B5EF4-FFF2-40B4-BE49-F238E27FC236}">
                <a16:creationId xmlns:a16="http://schemas.microsoft.com/office/drawing/2014/main" id="{CCDB2E68-9B7C-EC55-064F-F048844A6A8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p:blipFill>
        <p:spPr>
          <a:xfrm>
            <a:off x="2120464" y="4836323"/>
            <a:ext cx="442106" cy="510275"/>
          </a:xfrm>
          <a:prstGeom prst="rect">
            <a:avLst/>
          </a:prstGeom>
        </p:spPr>
      </p:pic>
      <p:pic>
        <p:nvPicPr>
          <p:cNvPr id="65" name="Graphic 12" descr="Upward trend with solid fill">
            <a:extLst>
              <a:ext uri="{FF2B5EF4-FFF2-40B4-BE49-F238E27FC236}">
                <a16:creationId xmlns:a16="http://schemas.microsoft.com/office/drawing/2014/main" id="{FD8F0D77-23B9-1D3F-D47B-BD9DDA5D8A0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92817" y="2304471"/>
            <a:ext cx="666436" cy="552146"/>
          </a:xfrm>
          <a:prstGeom prst="rect">
            <a:avLst/>
          </a:prstGeom>
        </p:spPr>
      </p:pic>
      <p:sp>
        <p:nvSpPr>
          <p:cNvPr id="66" name="مثلث قائم الزاوية 65">
            <a:extLst>
              <a:ext uri="{FF2B5EF4-FFF2-40B4-BE49-F238E27FC236}">
                <a16:creationId xmlns:a16="http://schemas.microsoft.com/office/drawing/2014/main" id="{12EBA076-B9F7-9784-6902-D81225310CC0}"/>
              </a:ext>
            </a:extLst>
          </p:cNvPr>
          <p:cNvSpPr/>
          <p:nvPr/>
        </p:nvSpPr>
        <p:spPr>
          <a:xfrm rot="13500000">
            <a:off x="4971785" y="2260635"/>
            <a:ext cx="406866" cy="406867"/>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7" name="مثلث قائم الزاوية 66">
            <a:extLst>
              <a:ext uri="{FF2B5EF4-FFF2-40B4-BE49-F238E27FC236}">
                <a16:creationId xmlns:a16="http://schemas.microsoft.com/office/drawing/2014/main" id="{E5868AE0-CAA6-8D5C-CDAF-2E51C965F5EA}"/>
              </a:ext>
            </a:extLst>
          </p:cNvPr>
          <p:cNvSpPr/>
          <p:nvPr/>
        </p:nvSpPr>
        <p:spPr>
          <a:xfrm rot="13500000">
            <a:off x="4963202" y="4740823"/>
            <a:ext cx="406866" cy="406867"/>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صورة 22"/>
          <p:cNvPicPr>
            <a:picLocks noChangeAspect="1"/>
          </p:cNvPicPr>
          <p:nvPr/>
        </p:nvPicPr>
        <p:blipFill rotWithShape="1">
          <a:blip r:embed="rId6"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8"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28261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3. Do you have an entrepreneur in you?</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7">
            <a:extLst>
              <a:ext uri="{FF2B5EF4-FFF2-40B4-BE49-F238E27FC236}">
                <a16:creationId xmlns:a16="http://schemas.microsoft.com/office/drawing/2014/main" id="{CAA3CE24-C50F-6192-B083-25C184CE6D93}"/>
              </a:ext>
            </a:extLst>
          </p:cNvPr>
          <p:cNvSpPr txBox="1"/>
          <p:nvPr/>
        </p:nvSpPr>
        <p:spPr>
          <a:xfrm>
            <a:off x="4198227" y="2175199"/>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tx1">
                    <a:lumMod val="40000"/>
                    <a:lumOff val="60000"/>
                  </a:schemeClr>
                </a:solidFill>
                <a:latin typeface="Tajawal" panose="00000500000000000000" pitchFamily="2" charset="-78"/>
                <a:cs typeface="Tajawal" panose="00000500000000000000" pitchFamily="2" charset="-78"/>
              </a:rPr>
              <a:t>1</a:t>
            </a:r>
            <a:endParaRPr kumimoji="0" lang="en-US" sz="3600" b="1" i="0" u="none" strike="noStrike" kern="0" cap="none" spc="0" normalizeH="0" baseline="0" noProof="0" dirty="0">
              <a:ln>
                <a:noFill/>
              </a:ln>
              <a:solidFill>
                <a:schemeClr val="tx1">
                  <a:lumMod val="40000"/>
                  <a:lumOff val="60000"/>
                </a:schemeClr>
              </a:solidFill>
              <a:effectLst/>
              <a:uLnTx/>
              <a:uFillTx/>
              <a:latin typeface="Tajawal" panose="00000500000000000000" pitchFamily="2" charset="-78"/>
              <a:cs typeface="Tajawal" panose="00000500000000000000" pitchFamily="2" charset="-78"/>
            </a:endParaRPr>
          </a:p>
        </p:txBody>
      </p:sp>
      <p:sp>
        <p:nvSpPr>
          <p:cNvPr id="27" name="TextBox 7">
            <a:extLst>
              <a:ext uri="{FF2B5EF4-FFF2-40B4-BE49-F238E27FC236}">
                <a16:creationId xmlns:a16="http://schemas.microsoft.com/office/drawing/2014/main" id="{D4BC5A29-7155-8A67-7CA8-AADF3B24322E}"/>
              </a:ext>
            </a:extLst>
          </p:cNvPr>
          <p:cNvSpPr txBox="1"/>
          <p:nvPr/>
        </p:nvSpPr>
        <p:spPr>
          <a:xfrm>
            <a:off x="4284141" y="4641024"/>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tx1">
                    <a:lumMod val="40000"/>
                    <a:lumOff val="60000"/>
                  </a:schemeClr>
                </a:solidFill>
                <a:latin typeface="Tajawal" panose="00000500000000000000" pitchFamily="2" charset="-78"/>
                <a:cs typeface="Tajawal" panose="00000500000000000000" pitchFamily="2" charset="-78"/>
              </a:rPr>
              <a:t>2</a:t>
            </a:r>
            <a:endParaRPr kumimoji="0" lang="en-US" sz="3600" b="1" i="0" u="none" strike="noStrike" kern="0" cap="none" spc="0" normalizeH="0" baseline="0" noProof="0" dirty="0">
              <a:ln>
                <a:noFill/>
              </a:ln>
              <a:solidFill>
                <a:schemeClr val="tx1">
                  <a:lumMod val="40000"/>
                  <a:lumOff val="60000"/>
                </a:schemeClr>
              </a:solidFill>
              <a:effectLst/>
              <a:uLnTx/>
              <a:uFillTx/>
              <a:latin typeface="Tajawal" panose="00000500000000000000" pitchFamily="2" charset="-78"/>
              <a:cs typeface="Tajawal" panose="00000500000000000000" pitchFamily="2" charset="-78"/>
            </a:endParaRPr>
          </a:p>
        </p:txBody>
      </p:sp>
      <p:sp>
        <p:nvSpPr>
          <p:cNvPr id="28" name="Rectangle 31">
            <a:extLst>
              <a:ext uri="{FF2B5EF4-FFF2-40B4-BE49-F238E27FC236}">
                <a16:creationId xmlns:a16="http://schemas.microsoft.com/office/drawing/2014/main" id="{76E428E4-2DC6-9180-0BCF-D5E83530AE2A}"/>
              </a:ext>
            </a:extLst>
          </p:cNvPr>
          <p:cNvSpPr/>
          <p:nvPr/>
        </p:nvSpPr>
        <p:spPr>
          <a:xfrm>
            <a:off x="1130820" y="834604"/>
            <a:ext cx="9548318" cy="400110"/>
          </a:xfrm>
          <a:prstGeom prst="rect">
            <a:avLst/>
          </a:prstGeom>
        </p:spPr>
        <p:txBody>
          <a:bodyPr wrap="square" anchor="t">
            <a:spAutoFit/>
          </a:bodyPr>
          <a:lstStyle/>
          <a:p>
            <a:pPr algn="ctr">
              <a:defRPr/>
            </a:pPr>
            <a:r>
              <a:rPr lang="en-US" sz="2000" b="1" dirty="0">
                <a:solidFill>
                  <a:schemeClr val="tx1">
                    <a:lumMod val="40000"/>
                    <a:lumOff val="60000"/>
                  </a:schemeClr>
                </a:solidFill>
                <a:latin typeface="El Messiri" panose="00000800000000000000" pitchFamily="50" charset="-78"/>
                <a:cs typeface="El Messiri" panose="00000800000000000000" pitchFamily="50" charset="-78"/>
              </a:rPr>
              <a:t>Five Signs are essential to be an Entrepreneur</a:t>
            </a:r>
          </a:p>
        </p:txBody>
      </p:sp>
    </p:spTree>
    <p:extLst>
      <p:ext uri="{BB962C8B-B14F-4D97-AF65-F5344CB8AC3E}">
        <p14:creationId xmlns:p14="http://schemas.microsoft.com/office/powerpoint/2010/main" val="42033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21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26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310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36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28"/>
                                        </p:tgtEl>
                                        <p:attrNameLst>
                                          <p:attrName>ppt_y</p:attrName>
                                        </p:attrNameLst>
                                      </p:cBhvr>
                                      <p:tavLst>
                                        <p:tav tm="0">
                                          <p:val>
                                            <p:strVal val="#ppt_y"/>
                                          </p:val>
                                        </p:tav>
                                        <p:tav tm="100000">
                                          <p:val>
                                            <p:strVal val="#ppt_y"/>
                                          </p:val>
                                        </p:tav>
                                      </p:tavLst>
                                    </p:anim>
                                    <p:anim calcmode="lin" valueType="num">
                                      <p:cBhvr>
                                        <p:cTn id="49"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48" grpId="0" animBg="1"/>
      <p:bldP spid="49" grpId="0" animBg="1"/>
      <p:bldP spid="50" grpId="0" animBg="1"/>
      <p:bldP spid="51" grpId="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2" name="Rectangle à coins arrondis 17">
            <a:extLst>
              <a:ext uri="{FF2B5EF4-FFF2-40B4-BE49-F238E27FC236}">
                <a16:creationId xmlns:a16="http://schemas.microsoft.com/office/drawing/2014/main" id="{3ADAD65B-339A-9E10-E20B-FE7795DA7F49}"/>
              </a:ext>
            </a:extLst>
          </p:cNvPr>
          <p:cNvSpPr/>
          <p:nvPr/>
        </p:nvSpPr>
        <p:spPr>
          <a:xfrm>
            <a:off x="695073" y="4311894"/>
            <a:ext cx="3734994" cy="1214272"/>
          </a:xfrm>
          <a:prstGeom prst="roundRect">
            <a:avLst/>
          </a:prstGeom>
          <a:solidFill>
            <a:schemeClr val="bg1">
              <a:lumMod val="6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33" name="Rectangle à coins arrondis 18">
            <a:extLst>
              <a:ext uri="{FF2B5EF4-FFF2-40B4-BE49-F238E27FC236}">
                <a16:creationId xmlns:a16="http://schemas.microsoft.com/office/drawing/2014/main" id="{E24FA370-DC0B-347E-65EC-29BBA7C9636D}"/>
              </a:ext>
            </a:extLst>
          </p:cNvPr>
          <p:cNvSpPr/>
          <p:nvPr/>
        </p:nvSpPr>
        <p:spPr>
          <a:xfrm>
            <a:off x="653842" y="1791033"/>
            <a:ext cx="3734994" cy="1214272"/>
          </a:xfrm>
          <a:prstGeom prst="roundRect">
            <a:avLst/>
          </a:prstGeom>
          <a:solidFill>
            <a:srgbClr val="F7DB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34" name="Rectangle à coins arrondis 19">
            <a:extLst>
              <a:ext uri="{FF2B5EF4-FFF2-40B4-BE49-F238E27FC236}">
                <a16:creationId xmlns:a16="http://schemas.microsoft.com/office/drawing/2014/main" id="{A1E9FB7C-0B9F-7046-38D0-38F1333D9CFE}"/>
              </a:ext>
            </a:extLst>
          </p:cNvPr>
          <p:cNvSpPr/>
          <p:nvPr/>
        </p:nvSpPr>
        <p:spPr>
          <a:xfrm>
            <a:off x="5914343" y="1360936"/>
            <a:ext cx="5426265" cy="2074466"/>
          </a:xfrm>
          <a:prstGeom prst="roundRect">
            <a:avLst/>
          </a:prstGeom>
          <a:solidFill>
            <a:srgbClr val="F7DBA9"/>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Tajawal" panose="00000500000000000000" pitchFamily="2" charset="-78"/>
                <a:cs typeface="Tajawal" panose="00000500000000000000" pitchFamily="2" charset="-78"/>
              </a:rPr>
              <a:t>Taking initiative is crucial in entrepreneurship. No one is standing over your shoulder telling you to get things done. Vacation days don’t require a written request. There’s nowhere to clock in or out. Without extreme self-control and natural drive, work can fall to second to the many distractions of life.</a:t>
            </a:r>
          </a:p>
        </p:txBody>
      </p:sp>
      <p:sp>
        <p:nvSpPr>
          <p:cNvPr id="35" name="Rectangle à coins arrondis 20">
            <a:extLst>
              <a:ext uri="{FF2B5EF4-FFF2-40B4-BE49-F238E27FC236}">
                <a16:creationId xmlns:a16="http://schemas.microsoft.com/office/drawing/2014/main" id="{D7D9B22F-9E89-EF3B-B0C1-8BE1F4F6E3EB}"/>
              </a:ext>
            </a:extLst>
          </p:cNvPr>
          <p:cNvSpPr/>
          <p:nvPr/>
        </p:nvSpPr>
        <p:spPr>
          <a:xfrm>
            <a:off x="5910099" y="3851414"/>
            <a:ext cx="5430509" cy="2074467"/>
          </a:xfrm>
          <a:prstGeom prst="roundRect">
            <a:avLst/>
          </a:prstGeom>
          <a:solidFill>
            <a:schemeClr val="bg1">
              <a:lumMod val="65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Tajawal" panose="00000500000000000000" pitchFamily="2" charset="-78"/>
                <a:cs typeface="Tajawal" panose="00000500000000000000" pitchFamily="2" charset="-78"/>
              </a:rPr>
              <a:t>Are you welling to do deep research? Once you’ve established a solid idea, expand your knowledge to make sure that your idea is feasible.</a:t>
            </a:r>
          </a:p>
        </p:txBody>
      </p:sp>
      <p:sp>
        <p:nvSpPr>
          <p:cNvPr id="52" name="TextBox 7">
            <a:extLst>
              <a:ext uri="{FF2B5EF4-FFF2-40B4-BE49-F238E27FC236}">
                <a16:creationId xmlns:a16="http://schemas.microsoft.com/office/drawing/2014/main" id="{7D78EC19-1423-EB25-B16D-896E0B844B69}"/>
              </a:ext>
            </a:extLst>
          </p:cNvPr>
          <p:cNvSpPr txBox="1"/>
          <p:nvPr/>
        </p:nvSpPr>
        <p:spPr>
          <a:xfrm>
            <a:off x="742451" y="1935139"/>
            <a:ext cx="3460815" cy="369332"/>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000" b="1" kern="0" dirty="0">
                <a:solidFill>
                  <a:prstClr val="white"/>
                </a:solidFill>
                <a:latin typeface="Tajawal" panose="00000500000000000000" pitchFamily="2" charset="-78"/>
                <a:cs typeface="Tajawal" panose="00000500000000000000" pitchFamily="2" charset="-78"/>
              </a:rPr>
              <a:t>Do you take initiatives ? </a:t>
            </a:r>
          </a:p>
        </p:txBody>
      </p:sp>
      <p:sp>
        <p:nvSpPr>
          <p:cNvPr id="63" name="TextBox 8">
            <a:extLst>
              <a:ext uri="{FF2B5EF4-FFF2-40B4-BE49-F238E27FC236}">
                <a16:creationId xmlns:a16="http://schemas.microsoft.com/office/drawing/2014/main" id="{45326573-27DD-7EEA-E8CB-01AE4BB69145}"/>
              </a:ext>
            </a:extLst>
          </p:cNvPr>
          <p:cNvSpPr txBox="1"/>
          <p:nvPr/>
        </p:nvSpPr>
        <p:spPr>
          <a:xfrm>
            <a:off x="782349" y="4383903"/>
            <a:ext cx="3460815" cy="341632"/>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ajawal" panose="00000500000000000000" pitchFamily="2" charset="-78"/>
                <a:cs typeface="Tajawal" panose="00000500000000000000" pitchFamily="2" charset="-78"/>
              </a:rPr>
              <a:t>Research and Feedback</a:t>
            </a:r>
          </a:p>
        </p:txBody>
      </p:sp>
      <p:pic>
        <p:nvPicPr>
          <p:cNvPr id="64" name="Graphic 11">
            <a:extLst>
              <a:ext uri="{FF2B5EF4-FFF2-40B4-BE49-F238E27FC236}">
                <a16:creationId xmlns:a16="http://schemas.microsoft.com/office/drawing/2014/main" id="{CCDB2E68-9B7C-EC55-064F-F048844A6A8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p:blipFill>
        <p:spPr>
          <a:xfrm>
            <a:off x="2120464" y="4836323"/>
            <a:ext cx="442106" cy="510275"/>
          </a:xfrm>
          <a:prstGeom prst="rect">
            <a:avLst/>
          </a:prstGeom>
        </p:spPr>
      </p:pic>
      <p:pic>
        <p:nvPicPr>
          <p:cNvPr id="65" name="Graphic 12" descr="Upward trend with solid fill">
            <a:extLst>
              <a:ext uri="{FF2B5EF4-FFF2-40B4-BE49-F238E27FC236}">
                <a16:creationId xmlns:a16="http://schemas.microsoft.com/office/drawing/2014/main" id="{FD8F0D77-23B9-1D3F-D47B-BD9DDA5D8A0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92817" y="2304471"/>
            <a:ext cx="666436" cy="552146"/>
          </a:xfrm>
          <a:prstGeom prst="rect">
            <a:avLst/>
          </a:prstGeom>
        </p:spPr>
      </p:pic>
      <p:sp>
        <p:nvSpPr>
          <p:cNvPr id="66" name="مثلث قائم الزاوية 65">
            <a:extLst>
              <a:ext uri="{FF2B5EF4-FFF2-40B4-BE49-F238E27FC236}">
                <a16:creationId xmlns:a16="http://schemas.microsoft.com/office/drawing/2014/main" id="{12EBA076-B9F7-9784-6902-D81225310CC0}"/>
              </a:ext>
            </a:extLst>
          </p:cNvPr>
          <p:cNvSpPr/>
          <p:nvPr/>
        </p:nvSpPr>
        <p:spPr>
          <a:xfrm rot="13500000">
            <a:off x="4971785" y="2260635"/>
            <a:ext cx="406866" cy="406867"/>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7" name="مثلث قائم الزاوية 66">
            <a:extLst>
              <a:ext uri="{FF2B5EF4-FFF2-40B4-BE49-F238E27FC236}">
                <a16:creationId xmlns:a16="http://schemas.microsoft.com/office/drawing/2014/main" id="{E5868AE0-CAA6-8D5C-CDAF-2E51C965F5EA}"/>
              </a:ext>
            </a:extLst>
          </p:cNvPr>
          <p:cNvSpPr/>
          <p:nvPr/>
        </p:nvSpPr>
        <p:spPr>
          <a:xfrm rot="13500000">
            <a:off x="4963202" y="4740823"/>
            <a:ext cx="406866" cy="406867"/>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صورة 22"/>
          <p:cNvPicPr>
            <a:picLocks noChangeAspect="1"/>
          </p:cNvPicPr>
          <p:nvPr/>
        </p:nvPicPr>
        <p:blipFill rotWithShape="1">
          <a:blip r:embed="rId6"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8"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28261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3. Do you have an entrepreneur in you?</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7">
            <a:extLst>
              <a:ext uri="{FF2B5EF4-FFF2-40B4-BE49-F238E27FC236}">
                <a16:creationId xmlns:a16="http://schemas.microsoft.com/office/drawing/2014/main" id="{CAA3CE24-C50F-6192-B083-25C184CE6D93}"/>
              </a:ext>
            </a:extLst>
          </p:cNvPr>
          <p:cNvSpPr txBox="1"/>
          <p:nvPr/>
        </p:nvSpPr>
        <p:spPr>
          <a:xfrm>
            <a:off x="4198227" y="2175199"/>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tx1">
                    <a:lumMod val="40000"/>
                    <a:lumOff val="60000"/>
                  </a:schemeClr>
                </a:solidFill>
                <a:latin typeface="Tajawal" panose="00000500000000000000" pitchFamily="2" charset="-78"/>
                <a:cs typeface="Tajawal" panose="00000500000000000000" pitchFamily="2" charset="-78"/>
              </a:rPr>
              <a:t>3</a:t>
            </a:r>
            <a:endParaRPr kumimoji="0" lang="en-US" sz="3600" b="1" i="0" u="none" strike="noStrike" kern="0" cap="none" spc="0" normalizeH="0" baseline="0" noProof="0" dirty="0">
              <a:ln>
                <a:noFill/>
              </a:ln>
              <a:solidFill>
                <a:schemeClr val="tx1">
                  <a:lumMod val="40000"/>
                  <a:lumOff val="60000"/>
                </a:schemeClr>
              </a:solidFill>
              <a:effectLst/>
              <a:uLnTx/>
              <a:uFillTx/>
              <a:latin typeface="Tajawal" panose="00000500000000000000" pitchFamily="2" charset="-78"/>
              <a:cs typeface="Tajawal" panose="00000500000000000000" pitchFamily="2" charset="-78"/>
            </a:endParaRPr>
          </a:p>
        </p:txBody>
      </p:sp>
      <p:sp>
        <p:nvSpPr>
          <p:cNvPr id="27" name="TextBox 7">
            <a:extLst>
              <a:ext uri="{FF2B5EF4-FFF2-40B4-BE49-F238E27FC236}">
                <a16:creationId xmlns:a16="http://schemas.microsoft.com/office/drawing/2014/main" id="{D4BC5A29-7155-8A67-7CA8-AADF3B24322E}"/>
              </a:ext>
            </a:extLst>
          </p:cNvPr>
          <p:cNvSpPr txBox="1"/>
          <p:nvPr/>
        </p:nvSpPr>
        <p:spPr>
          <a:xfrm>
            <a:off x="4284141" y="4641024"/>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tx1">
                    <a:lumMod val="40000"/>
                    <a:lumOff val="60000"/>
                  </a:schemeClr>
                </a:solidFill>
                <a:latin typeface="Tajawal" panose="00000500000000000000" pitchFamily="2" charset="-78"/>
                <a:cs typeface="Tajawal" panose="00000500000000000000" pitchFamily="2" charset="-78"/>
              </a:rPr>
              <a:t>4</a:t>
            </a:r>
            <a:endParaRPr kumimoji="0" lang="en-US" sz="3600" b="1" i="0" u="none" strike="noStrike" kern="0" cap="none" spc="0" normalizeH="0" baseline="0" noProof="0" dirty="0">
              <a:ln>
                <a:noFill/>
              </a:ln>
              <a:solidFill>
                <a:schemeClr val="tx1">
                  <a:lumMod val="40000"/>
                  <a:lumOff val="60000"/>
                </a:schemeClr>
              </a:solidFill>
              <a:effectLst/>
              <a:uLnTx/>
              <a:uFillTx/>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118610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21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26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310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48" grpId="0" animBg="1"/>
      <p:bldP spid="49" grpId="0" animBg="1"/>
      <p:bldP spid="50"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3" name="Rectangle à coins arrondis 18">
            <a:extLst>
              <a:ext uri="{FF2B5EF4-FFF2-40B4-BE49-F238E27FC236}">
                <a16:creationId xmlns:a16="http://schemas.microsoft.com/office/drawing/2014/main" id="{E24FA370-DC0B-347E-65EC-29BBA7C9636D}"/>
              </a:ext>
            </a:extLst>
          </p:cNvPr>
          <p:cNvSpPr/>
          <p:nvPr/>
        </p:nvSpPr>
        <p:spPr>
          <a:xfrm>
            <a:off x="653842" y="2934033"/>
            <a:ext cx="3734994" cy="1214272"/>
          </a:xfrm>
          <a:prstGeom prst="roundRect">
            <a:avLst/>
          </a:prstGeom>
          <a:solidFill>
            <a:srgbClr val="F7DB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34" name="Rectangle à coins arrondis 19">
            <a:extLst>
              <a:ext uri="{FF2B5EF4-FFF2-40B4-BE49-F238E27FC236}">
                <a16:creationId xmlns:a16="http://schemas.microsoft.com/office/drawing/2014/main" id="{A1E9FB7C-0B9F-7046-38D0-38F1333D9CFE}"/>
              </a:ext>
            </a:extLst>
          </p:cNvPr>
          <p:cNvSpPr/>
          <p:nvPr/>
        </p:nvSpPr>
        <p:spPr>
          <a:xfrm>
            <a:off x="5790470" y="2041150"/>
            <a:ext cx="5426265" cy="3000037"/>
          </a:xfrm>
          <a:prstGeom prst="roundRect">
            <a:avLst/>
          </a:prstGeom>
          <a:solidFill>
            <a:srgbClr val="F7DBA9"/>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Tajawal" panose="00000500000000000000" pitchFamily="2" charset="-78"/>
                <a:cs typeface="Tajawal" panose="00000500000000000000" pitchFamily="2" charset="-78"/>
              </a:rPr>
              <a:t>If went through a basic entrepreneurial process of idea and customer development. Did you enjoy the process of pitching, iterating, meeting customers, and getting both positive and negative feedback? </a:t>
            </a:r>
          </a:p>
          <a:p>
            <a:pPr marL="0" marR="0" lvl="0" indent="0" algn="just" defTabSz="91440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Tajawal" panose="00000500000000000000" pitchFamily="2" charset="-78"/>
                <a:cs typeface="Tajawal" panose="00000500000000000000" pitchFamily="2" charset="-78"/>
              </a:rPr>
              <a:t>Was it a rewarding experience for you? </a:t>
            </a:r>
          </a:p>
          <a:p>
            <a:pPr marL="0" marR="0" lvl="0" indent="0" algn="just" defTabSz="91440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Tajawal" panose="00000500000000000000" pitchFamily="2" charset="-78"/>
                <a:cs typeface="Tajawal" panose="00000500000000000000" pitchFamily="2" charset="-78"/>
              </a:rPr>
              <a:t>Are you still interested in your idea?</a:t>
            </a:r>
          </a:p>
        </p:txBody>
      </p:sp>
      <p:sp>
        <p:nvSpPr>
          <p:cNvPr id="52" name="TextBox 7">
            <a:extLst>
              <a:ext uri="{FF2B5EF4-FFF2-40B4-BE49-F238E27FC236}">
                <a16:creationId xmlns:a16="http://schemas.microsoft.com/office/drawing/2014/main" id="{7D78EC19-1423-EB25-B16D-896E0B844B69}"/>
              </a:ext>
            </a:extLst>
          </p:cNvPr>
          <p:cNvSpPr txBox="1"/>
          <p:nvPr/>
        </p:nvSpPr>
        <p:spPr>
          <a:xfrm>
            <a:off x="742451" y="3078139"/>
            <a:ext cx="3460815" cy="369332"/>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000" b="1" kern="0" dirty="0">
                <a:solidFill>
                  <a:prstClr val="white"/>
                </a:solidFill>
                <a:latin typeface="Tajawal" panose="00000500000000000000" pitchFamily="2" charset="-78"/>
                <a:cs typeface="Tajawal" panose="00000500000000000000" pitchFamily="2" charset="-78"/>
              </a:rPr>
              <a:t>Are You Ready?</a:t>
            </a:r>
          </a:p>
        </p:txBody>
      </p:sp>
      <p:pic>
        <p:nvPicPr>
          <p:cNvPr id="65" name="Graphic 12" descr="Upward trend with solid fill">
            <a:extLst>
              <a:ext uri="{FF2B5EF4-FFF2-40B4-BE49-F238E27FC236}">
                <a16:creationId xmlns:a16="http://schemas.microsoft.com/office/drawing/2014/main" id="{FD8F0D77-23B9-1D3F-D47B-BD9DDA5D8A0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92817" y="3447471"/>
            <a:ext cx="666436" cy="552146"/>
          </a:xfrm>
          <a:prstGeom prst="rect">
            <a:avLst/>
          </a:prstGeom>
        </p:spPr>
      </p:pic>
      <p:sp>
        <p:nvSpPr>
          <p:cNvPr id="66" name="مثلث قائم الزاوية 65">
            <a:extLst>
              <a:ext uri="{FF2B5EF4-FFF2-40B4-BE49-F238E27FC236}">
                <a16:creationId xmlns:a16="http://schemas.microsoft.com/office/drawing/2014/main" id="{12EBA076-B9F7-9784-6902-D81225310CC0}"/>
              </a:ext>
            </a:extLst>
          </p:cNvPr>
          <p:cNvSpPr/>
          <p:nvPr/>
        </p:nvSpPr>
        <p:spPr>
          <a:xfrm rot="13500000">
            <a:off x="4971785" y="3403635"/>
            <a:ext cx="406866" cy="406867"/>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صورة 22"/>
          <p:cNvPicPr>
            <a:picLocks noChangeAspect="1"/>
          </p:cNvPicPr>
          <p:nvPr/>
        </p:nvPicPr>
        <p:blipFill rotWithShape="1">
          <a:blip r:embed="rId5"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7"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28261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3. Do you have an entrepreneur in you?</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7">
            <a:extLst>
              <a:ext uri="{FF2B5EF4-FFF2-40B4-BE49-F238E27FC236}">
                <a16:creationId xmlns:a16="http://schemas.microsoft.com/office/drawing/2014/main" id="{CAA3CE24-C50F-6192-B083-25C184CE6D93}"/>
              </a:ext>
            </a:extLst>
          </p:cNvPr>
          <p:cNvSpPr txBox="1"/>
          <p:nvPr/>
        </p:nvSpPr>
        <p:spPr>
          <a:xfrm>
            <a:off x="4198227" y="3318199"/>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tx1">
                    <a:lumMod val="40000"/>
                    <a:lumOff val="60000"/>
                  </a:schemeClr>
                </a:solidFill>
                <a:latin typeface="Tajawal" panose="00000500000000000000" pitchFamily="2" charset="-78"/>
                <a:cs typeface="Tajawal" panose="00000500000000000000" pitchFamily="2" charset="-78"/>
              </a:rPr>
              <a:t>5</a:t>
            </a:r>
            <a:endParaRPr kumimoji="0" lang="en-US" sz="3600" b="1" i="0" u="none" strike="noStrike" kern="0" cap="none" spc="0" normalizeH="0" baseline="0" noProof="0" dirty="0">
              <a:ln>
                <a:noFill/>
              </a:ln>
              <a:solidFill>
                <a:schemeClr val="tx1">
                  <a:lumMod val="40000"/>
                  <a:lumOff val="60000"/>
                </a:schemeClr>
              </a:solidFill>
              <a:effectLst/>
              <a:uLnTx/>
              <a:uFillTx/>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29022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21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p:bldP spid="48" grpId="0" animBg="1"/>
      <p:bldP spid="49" grpId="0" animBg="1"/>
      <p:bldP spid="50"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28261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4. Entrepreneur’s characteristics test</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مستطيل: زوايا علوية مستديرة 1">
            <a:extLst>
              <a:ext uri="{FF2B5EF4-FFF2-40B4-BE49-F238E27FC236}">
                <a16:creationId xmlns:a16="http://schemas.microsoft.com/office/drawing/2014/main" id="{CF73531C-042C-4403-ACF7-3E36A2B8AE32}"/>
              </a:ext>
            </a:extLst>
          </p:cNvPr>
          <p:cNvSpPr/>
          <p:nvPr/>
        </p:nvSpPr>
        <p:spPr>
          <a:xfrm>
            <a:off x="2787881" y="2057031"/>
            <a:ext cx="6952807" cy="2953932"/>
          </a:xfrm>
          <a:prstGeom prst="round2SameRect">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ستطيل: زوايا علوية مستديرة 18">
            <a:extLst>
              <a:ext uri="{FF2B5EF4-FFF2-40B4-BE49-F238E27FC236}">
                <a16:creationId xmlns:a16="http://schemas.microsoft.com/office/drawing/2014/main" id="{B46B7B5D-46E2-A72C-BBDC-F08858D0B373}"/>
              </a:ext>
            </a:extLst>
          </p:cNvPr>
          <p:cNvSpPr/>
          <p:nvPr/>
        </p:nvSpPr>
        <p:spPr>
          <a:xfrm>
            <a:off x="2787881" y="2083532"/>
            <a:ext cx="6952807" cy="616126"/>
          </a:xfrm>
          <a:prstGeom prst="round2SameRect">
            <a:avLst>
              <a:gd name="adj1" fmla="val 50000"/>
              <a:gd name="adj2" fmla="val 0"/>
            </a:avLst>
          </a:prstGeom>
          <a:solidFill>
            <a:srgbClr val="136B6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شكل بيضاوي 2">
            <a:extLst>
              <a:ext uri="{FF2B5EF4-FFF2-40B4-BE49-F238E27FC236}">
                <a16:creationId xmlns:a16="http://schemas.microsoft.com/office/drawing/2014/main" id="{EC65F746-5609-A682-C689-10F152439581}"/>
              </a:ext>
            </a:extLst>
          </p:cNvPr>
          <p:cNvSpPr/>
          <p:nvPr/>
        </p:nvSpPr>
        <p:spPr>
          <a:xfrm>
            <a:off x="4092944" y="2289540"/>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5" name="شكل بيضاوي 24">
            <a:extLst>
              <a:ext uri="{FF2B5EF4-FFF2-40B4-BE49-F238E27FC236}">
                <a16:creationId xmlns:a16="http://schemas.microsoft.com/office/drawing/2014/main" id="{FD08B700-75CA-13CB-46F0-3B1283B880EC}"/>
              </a:ext>
            </a:extLst>
          </p:cNvPr>
          <p:cNvSpPr/>
          <p:nvPr/>
        </p:nvSpPr>
        <p:spPr>
          <a:xfrm>
            <a:off x="3691105" y="2289905"/>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7" name="شكل بيضاوي 26">
            <a:extLst>
              <a:ext uri="{FF2B5EF4-FFF2-40B4-BE49-F238E27FC236}">
                <a16:creationId xmlns:a16="http://schemas.microsoft.com/office/drawing/2014/main" id="{B4E88D50-E8BA-D3CC-74A4-B0EC609D3C78}"/>
              </a:ext>
            </a:extLst>
          </p:cNvPr>
          <p:cNvSpPr/>
          <p:nvPr/>
        </p:nvSpPr>
        <p:spPr>
          <a:xfrm>
            <a:off x="3278613" y="2308590"/>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 name="مستطيل: زوايا مستديرة 5">
            <a:extLst>
              <a:ext uri="{FF2B5EF4-FFF2-40B4-BE49-F238E27FC236}">
                <a16:creationId xmlns:a16="http://schemas.microsoft.com/office/drawing/2014/main" id="{544ECD53-25E3-9D5B-EB66-8543C673CFDB}"/>
              </a:ext>
            </a:extLst>
          </p:cNvPr>
          <p:cNvSpPr/>
          <p:nvPr/>
        </p:nvSpPr>
        <p:spPr>
          <a:xfrm>
            <a:off x="3228363" y="3482340"/>
            <a:ext cx="6023587" cy="676003"/>
          </a:xfrm>
          <a:prstGeom prst="roundRect">
            <a:avLst>
              <a:gd name="adj" fmla="val 50000"/>
            </a:avLst>
          </a:prstGeom>
          <a:solidFill>
            <a:schemeClr val="bg1"/>
          </a:solidFill>
          <a:ln w="38100">
            <a:solidFill>
              <a:srgbClr val="5AE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9" name="شكل حر: شكل 28">
            <a:extLst>
              <a:ext uri="{FF2B5EF4-FFF2-40B4-BE49-F238E27FC236}">
                <a16:creationId xmlns:a16="http://schemas.microsoft.com/office/drawing/2014/main" id="{75630AD0-0804-1906-030B-9DE772C56DB0}"/>
              </a:ext>
            </a:extLst>
          </p:cNvPr>
          <p:cNvSpPr/>
          <p:nvPr/>
        </p:nvSpPr>
        <p:spPr>
          <a:xfrm>
            <a:off x="8553450" y="3464165"/>
            <a:ext cx="703616" cy="712389"/>
          </a:xfrm>
          <a:custGeom>
            <a:avLst/>
            <a:gdLst>
              <a:gd name="connsiteX0" fmla="*/ 0 w 708024"/>
              <a:gd name="connsiteY0" fmla="*/ 0 h 716852"/>
              <a:gd name="connsiteX1" fmla="*/ 349598 w 708024"/>
              <a:gd name="connsiteY1" fmla="*/ 0 h 716852"/>
              <a:gd name="connsiteX2" fmla="*/ 708024 w 708024"/>
              <a:gd name="connsiteY2" fmla="*/ 358426 h 716852"/>
              <a:gd name="connsiteX3" fmla="*/ 349598 w 708024"/>
              <a:gd name="connsiteY3" fmla="*/ 716852 h 716852"/>
              <a:gd name="connsiteX4" fmla="*/ 0 w 708024"/>
              <a:gd name="connsiteY4" fmla="*/ 716852 h 71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24" h="716852">
                <a:moveTo>
                  <a:pt x="0" y="0"/>
                </a:moveTo>
                <a:lnTo>
                  <a:pt x="349598" y="0"/>
                </a:lnTo>
                <a:cubicBezTo>
                  <a:pt x="547551" y="0"/>
                  <a:pt x="708024" y="160473"/>
                  <a:pt x="708024" y="358426"/>
                </a:cubicBezTo>
                <a:cubicBezTo>
                  <a:pt x="708024" y="556379"/>
                  <a:pt x="547551" y="716852"/>
                  <a:pt x="349598" y="716852"/>
                </a:cubicBezTo>
                <a:lnTo>
                  <a:pt x="0" y="716852"/>
                </a:lnTo>
                <a:close/>
              </a:path>
            </a:pathLst>
          </a:custGeom>
          <a:gradFill flip="none" rotWithShape="1">
            <a:gsLst>
              <a:gs pos="0">
                <a:srgbClr val="136B61">
                  <a:alpha val="75000"/>
                </a:srgbClr>
              </a:gs>
              <a:gs pos="100000">
                <a:srgbClr val="5AE2D2"/>
              </a:gs>
            </a:gsLst>
            <a:lin ang="21594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pic>
        <p:nvPicPr>
          <p:cNvPr id="9" name="صورة 8">
            <a:extLst>
              <a:ext uri="{FF2B5EF4-FFF2-40B4-BE49-F238E27FC236}">
                <a16:creationId xmlns:a16="http://schemas.microsoft.com/office/drawing/2014/main" id="{AF6E9915-AECA-C4BC-F8F4-9E33CFCD15BB}"/>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748525" y="3619005"/>
            <a:ext cx="345705" cy="345705"/>
          </a:xfrm>
          <a:prstGeom prst="rect">
            <a:avLst/>
          </a:prstGeom>
        </p:spPr>
      </p:pic>
      <p:sp>
        <p:nvSpPr>
          <p:cNvPr id="32" name="Rectangle 31">
            <a:extLst>
              <a:ext uri="{FF2B5EF4-FFF2-40B4-BE49-F238E27FC236}">
                <a16:creationId xmlns:a16="http://schemas.microsoft.com/office/drawing/2014/main" id="{B0ABCEC1-63DD-5E0C-EFCE-02007016FF57}"/>
              </a:ext>
            </a:extLst>
          </p:cNvPr>
          <p:cNvSpPr/>
          <p:nvPr/>
        </p:nvSpPr>
        <p:spPr>
          <a:xfrm>
            <a:off x="1180774" y="3650169"/>
            <a:ext cx="9548318" cy="400110"/>
          </a:xfrm>
          <a:prstGeom prst="rect">
            <a:avLst/>
          </a:prstGeom>
        </p:spPr>
        <p:txBody>
          <a:bodyPr wrap="square" anchor="t">
            <a:spAutoFit/>
          </a:bodyPr>
          <a:lstStyle/>
          <a:p>
            <a:pPr algn="ctr">
              <a:defRPr/>
            </a:pPr>
            <a:r>
              <a:rPr lang="en-US" sz="2000" b="1" u="sng" dirty="0">
                <a:solidFill>
                  <a:srgbClr val="4D2643"/>
                </a:solidFill>
                <a:latin typeface="El Messiri" panose="00000800000000000000" pitchFamily="50" charset="-78"/>
                <a:cs typeface="El Messiri" panose="00000800000000000000" pitchFamily="50" charset="-78"/>
                <a:hlinkClick r:id="rId7"/>
              </a:rPr>
              <a:t>https://alrowad.com/ILFEN/studentLogin</a:t>
            </a:r>
            <a:endParaRPr lang="en-US" sz="2000" b="1" u="sng" dirty="0">
              <a:solidFill>
                <a:srgbClr val="4D2643"/>
              </a:solidFill>
              <a:latin typeface="El Messiri" panose="00000800000000000000" pitchFamily="50" charset="-78"/>
              <a:cs typeface="El Messiri" panose="00000800000000000000" pitchFamily="50" charset="-78"/>
            </a:endParaRPr>
          </a:p>
        </p:txBody>
      </p:sp>
      <p:sp>
        <p:nvSpPr>
          <p:cNvPr id="35" name="Rectangle 31">
            <a:extLst>
              <a:ext uri="{FF2B5EF4-FFF2-40B4-BE49-F238E27FC236}">
                <a16:creationId xmlns:a16="http://schemas.microsoft.com/office/drawing/2014/main" id="{81E414FE-7DED-8D86-F069-8981A4041885}"/>
              </a:ext>
            </a:extLst>
          </p:cNvPr>
          <p:cNvSpPr/>
          <p:nvPr/>
        </p:nvSpPr>
        <p:spPr>
          <a:xfrm>
            <a:off x="1105765" y="1101423"/>
            <a:ext cx="9548318" cy="461665"/>
          </a:xfrm>
          <a:prstGeom prst="rect">
            <a:avLst/>
          </a:prstGeom>
        </p:spPr>
        <p:txBody>
          <a:bodyPr wrap="square" anchor="t">
            <a:spAutoFit/>
          </a:bodyPr>
          <a:lstStyle/>
          <a:p>
            <a:pPr algn="ctr">
              <a:defRPr/>
            </a:pPr>
            <a:r>
              <a:rPr lang="en-US" sz="2400" b="1" dirty="0">
                <a:solidFill>
                  <a:srgbClr val="4D2643"/>
                </a:solidFill>
                <a:latin typeface="El Messiri" panose="00000800000000000000" pitchFamily="50" charset="-78"/>
                <a:cs typeface="El Messiri" panose="00000800000000000000" pitchFamily="50" charset="-78"/>
              </a:rPr>
              <a:t>Entrepreneur’s characteristics test</a:t>
            </a:r>
          </a:p>
        </p:txBody>
      </p:sp>
    </p:spTree>
    <p:extLst>
      <p:ext uri="{BB962C8B-B14F-4D97-AF65-F5344CB8AC3E}">
        <p14:creationId xmlns:p14="http://schemas.microsoft.com/office/powerpoint/2010/main" val="16826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2"/>
                                        </p:tgtEl>
                                        <p:attrNameLst>
                                          <p:attrName>style.visibility</p:attrName>
                                        </p:attrNameLst>
                                      </p:cBhvr>
                                      <p:to>
                                        <p:strVal val="visible"/>
                                      </p:to>
                                    </p:set>
                                    <p:anim calcmode="lin" valueType="num">
                                      <p:cBhvr>
                                        <p:cTn id="31"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2"/>
                                        </p:tgtEl>
                                        <p:attrNameLst>
                                          <p:attrName>ppt_y</p:attrName>
                                        </p:attrNameLst>
                                      </p:cBhvr>
                                      <p:tavLst>
                                        <p:tav tm="0">
                                          <p:val>
                                            <p:strVal val="#ppt_y"/>
                                          </p:val>
                                        </p:tav>
                                        <p:tav tm="100000">
                                          <p:val>
                                            <p:strVal val="#ppt_y"/>
                                          </p:val>
                                        </p:tav>
                                      </p:tavLst>
                                    </p:anim>
                                    <p:anim calcmode="lin" valueType="num">
                                      <p:cBhvr>
                                        <p:cTn id="33"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2"/>
                                        </p:tgtEl>
                                      </p:cBhvr>
                                    </p:animEffect>
                                  </p:childTnLst>
                                </p:cTn>
                              </p:par>
                            </p:childTnLst>
                          </p:cTn>
                        </p:par>
                        <p:par>
                          <p:cTn id="36" fill="hold">
                            <p:stCondLst>
                              <p:cond delay="28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5"/>
                                        </p:tgtEl>
                                        <p:attrNameLst>
                                          <p:attrName>style.visibility</p:attrName>
                                        </p:attrNameLst>
                                      </p:cBhvr>
                                      <p:to>
                                        <p:strVal val="visible"/>
                                      </p:to>
                                    </p:set>
                                    <p:anim calcmode="lin" valueType="num">
                                      <p:cBhvr>
                                        <p:cTn id="39"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35"/>
                                        </p:tgtEl>
                                        <p:attrNameLst>
                                          <p:attrName>ppt_y</p:attrName>
                                        </p:attrNameLst>
                                      </p:cBhvr>
                                      <p:tavLst>
                                        <p:tav tm="0">
                                          <p:val>
                                            <p:strVal val="#ppt_y"/>
                                          </p:val>
                                        </p:tav>
                                        <p:tav tm="100000">
                                          <p:val>
                                            <p:strVal val="#ppt_y"/>
                                          </p:val>
                                        </p:tav>
                                      </p:tavLst>
                                    </p:anim>
                                    <p:anim calcmode="lin" valueType="num">
                                      <p:cBhvr>
                                        <p:cTn id="41"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2"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72947" y="1223559"/>
            <a:ext cx="9420925"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Entrepreneurs are first and foremost effective leaders. Leaders motivate and inspire people to reach a goal despite obstacles. They have high standards and personal ethics.</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99351" y="1463382"/>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816876" y="3150764"/>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296836" y="476162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1989589" y="3096948"/>
            <a:ext cx="9420925"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Entrepreneurs know how to prioritize, are bold and courageous, can make touch choices, keep themselves focused on difficult tasks, and are aggressive.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718459" y="4970338"/>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They also have a desire to help other people.</a:t>
            </a:r>
          </a:p>
        </p:txBody>
      </p:sp>
    </p:spTree>
    <p:extLst>
      <p:ext uri="{BB962C8B-B14F-4D97-AF65-F5344CB8AC3E}">
        <p14:creationId xmlns:p14="http://schemas.microsoft.com/office/powerpoint/2010/main" val="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225"/>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33"/>
                                        </p:tgtEl>
                                        <p:attrNameLst>
                                          <p:attrName>style.visibility</p:attrName>
                                        </p:attrNameLst>
                                      </p:cBhvr>
                                      <p:to>
                                        <p:strVal val="visible"/>
                                      </p:to>
                                    </p:set>
                                    <p:animEffect transition="in" filter="wipe(left)">
                                      <p:cBhvr>
                                        <p:cTn id="38" dur="10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50"/>
                                        <p:tgtEl>
                                          <p:spTgt spid="34"/>
                                        </p:tgtEl>
                                      </p:cBhvr>
                                    </p:animEffect>
                                  </p:childTnLst>
                                </p:cTn>
                              </p:par>
                            </p:childTnLst>
                          </p:cTn>
                        </p:par>
                        <p:par>
                          <p:cTn id="42" fill="hold">
                            <p:stCondLst>
                              <p:cond delay="4925"/>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50"/>
                                        <p:tgtEl>
                                          <p:spTgt spid="35"/>
                                        </p:tgtEl>
                                      </p:cBhvr>
                                    </p:animEffect>
                                  </p:childTnLst>
                                </p:cTn>
                              </p:par>
                            </p:childTnLst>
                          </p:cTn>
                        </p:par>
                        <p:par>
                          <p:cTn id="46" fill="hold">
                            <p:stCondLst>
                              <p:cond delay="5075"/>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50"/>
                                        <p:tgtEl>
                                          <p:spTgt spid="37"/>
                                        </p:tgtEl>
                                      </p:cBhvr>
                                    </p:animEffect>
                                  </p:childTnLst>
                                </p:cTn>
                              </p:par>
                            </p:childTnLst>
                          </p:cTn>
                        </p:par>
                        <p:par>
                          <p:cTn id="50" fill="hold">
                            <p:stCondLst>
                              <p:cond delay="5225"/>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8825"/>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5" grpId="0" animBg="1"/>
      <p:bldP spid="37" grpId="0" animBg="1"/>
      <p:bldP spid="38"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72947" y="1223559"/>
            <a:ext cx="9420925"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Skills and talents of entrepreneurs: a high need for achievement, looks out for opportunities, are not afraid of risks, have internal locus of control.</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99351" y="1463382"/>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816876" y="3150764"/>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296836" y="476162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1989589" y="3096948"/>
            <a:ext cx="9420925"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Skills and talents of entrepreneurs: self-confident, have a tolerance for ambiguity, are open to ideas, are motivated, are problem solvers, independent, determined and action oriented.</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718459" y="4970338"/>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Entrepreneurs have higher energy levels than most people. </a:t>
            </a:r>
          </a:p>
        </p:txBody>
      </p:sp>
    </p:spTree>
    <p:extLst>
      <p:ext uri="{BB962C8B-B14F-4D97-AF65-F5344CB8AC3E}">
        <p14:creationId xmlns:p14="http://schemas.microsoft.com/office/powerpoint/2010/main" val="161839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225"/>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33"/>
                                        </p:tgtEl>
                                        <p:attrNameLst>
                                          <p:attrName>style.visibility</p:attrName>
                                        </p:attrNameLst>
                                      </p:cBhvr>
                                      <p:to>
                                        <p:strVal val="visible"/>
                                      </p:to>
                                    </p:set>
                                    <p:animEffect transition="in" filter="wipe(left)">
                                      <p:cBhvr>
                                        <p:cTn id="38" dur="10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50"/>
                                        <p:tgtEl>
                                          <p:spTgt spid="34"/>
                                        </p:tgtEl>
                                      </p:cBhvr>
                                    </p:animEffect>
                                  </p:childTnLst>
                                </p:cTn>
                              </p:par>
                            </p:childTnLst>
                          </p:cTn>
                        </p:par>
                        <p:par>
                          <p:cTn id="42" fill="hold">
                            <p:stCondLst>
                              <p:cond delay="5025"/>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50"/>
                                        <p:tgtEl>
                                          <p:spTgt spid="35"/>
                                        </p:tgtEl>
                                      </p:cBhvr>
                                    </p:animEffect>
                                  </p:childTnLst>
                                </p:cTn>
                              </p:par>
                            </p:childTnLst>
                          </p:cTn>
                        </p:par>
                        <p:par>
                          <p:cTn id="46" fill="hold">
                            <p:stCondLst>
                              <p:cond delay="5175"/>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50"/>
                                        <p:tgtEl>
                                          <p:spTgt spid="37"/>
                                        </p:tgtEl>
                                      </p:cBhvr>
                                    </p:animEffect>
                                  </p:childTnLst>
                                </p:cTn>
                              </p:par>
                            </p:childTnLst>
                          </p:cTn>
                        </p:par>
                        <p:par>
                          <p:cTn id="50" fill="hold">
                            <p:stCondLst>
                              <p:cond delay="5325"/>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9525"/>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5" grpId="0" animBg="1"/>
      <p:bldP spid="37" grpId="0" animBg="1"/>
      <p:bldP spid="38" grpId="0"/>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856723" y="1717654"/>
            <a:ext cx="9420925"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Analyze : Do you have what it takes to be an entrepreneur? </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680232" y="1657565"/>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136723" y="3639626"/>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251141" y="3514491"/>
            <a:ext cx="8632087" cy="135808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There are many qualities that you need to develop through hard work and experience, but always remember that you can grow and mature as an entrepreneur, if you really want to. </a:t>
            </a:r>
          </a:p>
        </p:txBody>
      </p:sp>
    </p:spTree>
    <p:extLst>
      <p:ext uri="{BB962C8B-B14F-4D97-AF65-F5344CB8AC3E}">
        <p14:creationId xmlns:p14="http://schemas.microsoft.com/office/powerpoint/2010/main" val="25233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225"/>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33"/>
                                        </p:tgtEl>
                                        <p:attrNameLst>
                                          <p:attrName>style.visibility</p:attrName>
                                        </p:attrNameLst>
                                      </p:cBhvr>
                                      <p:to>
                                        <p:strVal val="visible"/>
                                      </p:to>
                                    </p:set>
                                    <p:animEffect transition="in" filter="wipe(left)">
                                      <p:cBhvr>
                                        <p:cTn id="38" dur="10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50"/>
                                        <p:tgtEl>
                                          <p:spTgt spid="34"/>
                                        </p:tgtEl>
                                      </p:cBhvr>
                                    </p:animEffect>
                                  </p:childTnLst>
                                </p:cTn>
                              </p:par>
                            </p:childTnLst>
                          </p:cTn>
                        </p:par>
                        <p:par>
                          <p:cTn id="42" fill="hold">
                            <p:stCondLst>
                              <p:cond delay="3425"/>
                            </p:stCondLst>
                            <p:childTnLst>
                              <p:par>
                                <p:cTn id="43" presetID="10"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50"/>
                                        <p:tgtEl>
                                          <p:spTgt spid="37"/>
                                        </p:tgtEl>
                                      </p:cBhvr>
                                    </p:animEffect>
                                  </p:childTnLst>
                                </p:cTn>
                              </p:par>
                            </p:childTnLst>
                          </p:cTn>
                        </p:par>
                        <p:par>
                          <p:cTn id="46" fill="hold">
                            <p:stCondLst>
                              <p:cond delay="3575"/>
                            </p:stCondLst>
                            <p:childTnLst>
                              <p:par>
                                <p:cTn id="47" presetID="22" presetClass="entr" presetSubtype="8" fill="hold" grpId="0" nodeType="afterEffect">
                                  <p:stCondLst>
                                    <p:cond delay="0"/>
                                  </p:stCondLst>
                                  <p:iterate type="wd">
                                    <p:tmPct val="10000"/>
                                  </p:iterate>
                                  <p:childTnLst>
                                    <p:set>
                                      <p:cBhvr>
                                        <p:cTn id="48" dur="1" fill="hold">
                                          <p:stCondLst>
                                            <p:cond delay="0"/>
                                          </p:stCondLst>
                                        </p:cTn>
                                        <p:tgtEl>
                                          <p:spTgt spid="40"/>
                                        </p:tgtEl>
                                        <p:attrNameLst>
                                          <p:attrName>style.visibility</p:attrName>
                                        </p:attrNameLst>
                                      </p:cBhvr>
                                      <p:to>
                                        <p:strVal val="visible"/>
                                      </p:to>
                                    </p:set>
                                    <p:animEffect transition="in" filter="wipe(left)">
                                      <p:cBhvr>
                                        <p:cTn id="4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7"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1918741" y="209746"/>
            <a:ext cx="9368852"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 Characteristics of Entrepreneurs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239463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273957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2334182" y="263135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1772821" y="1539193"/>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2315837" y="3983343"/>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0" name="شكل حر 43">
            <a:extLst>
              <a:ext uri="{FF2B5EF4-FFF2-40B4-BE49-F238E27FC236}">
                <a16:creationId xmlns:a16="http://schemas.microsoft.com/office/drawing/2014/main" id="{CD461D1A-873A-8D4A-CBEC-5BC4CC1DE037}"/>
              </a:ext>
            </a:extLst>
          </p:cNvPr>
          <p:cNvSpPr/>
          <p:nvPr/>
        </p:nvSpPr>
        <p:spPr>
          <a:xfrm>
            <a:off x="1603245" y="512182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2351531" y="1481113"/>
            <a:ext cx="6967561"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Advantages &amp; Disadvantages of Entrepreneurship</a:t>
            </a:r>
          </a:p>
        </p:txBody>
      </p:sp>
      <p:sp>
        <p:nvSpPr>
          <p:cNvPr id="105" name="Rectangle 33">
            <a:extLst>
              <a:ext uri="{FF2B5EF4-FFF2-40B4-BE49-F238E27FC236}">
                <a16:creationId xmlns:a16="http://schemas.microsoft.com/office/drawing/2014/main" id="{3B659863-19E0-EA33-0B67-55542545D71E}"/>
              </a:ext>
            </a:extLst>
          </p:cNvPr>
          <p:cNvSpPr/>
          <p:nvPr/>
        </p:nvSpPr>
        <p:spPr>
          <a:xfrm>
            <a:off x="2503758" y="2600879"/>
            <a:ext cx="7712455" cy="400110"/>
          </a:xfrm>
          <a:prstGeom prst="rect">
            <a:avLst/>
          </a:prstGeom>
        </p:spPr>
        <p:txBody>
          <a:bodyPr wrap="square" lIns="0" rIns="0" anchor="ctr">
            <a:spAutoFit/>
          </a:bodyPr>
          <a:lstStyle/>
          <a:p>
            <a:pPr algn="ctr" eaLnBrk="1" fontAlgn="auto" hangingPunct="1">
              <a:spcBef>
                <a:spcPts val="0"/>
              </a:spcBef>
              <a:spcAft>
                <a:spcPts val="0"/>
              </a:spcAft>
            </a:pPr>
            <a:r>
              <a:rPr lang="en-US" sz="2000" b="1" dirty="0">
                <a:solidFill>
                  <a:srgbClr val="7488A5"/>
                </a:solidFill>
                <a:cs typeface="Cocon® Next Arabic" panose="020A0503020102020204" pitchFamily="18" charset="-78"/>
              </a:rPr>
              <a:t>Characteristics, skills and talents of entrepreneurs</a:t>
            </a:r>
          </a:p>
        </p:txBody>
      </p:sp>
      <p:sp>
        <p:nvSpPr>
          <p:cNvPr id="106" name="Rectangle 33">
            <a:extLst>
              <a:ext uri="{FF2B5EF4-FFF2-40B4-BE49-F238E27FC236}">
                <a16:creationId xmlns:a16="http://schemas.microsoft.com/office/drawing/2014/main" id="{19DBF2AD-7121-CCAB-3F69-FB2DAB44188B}"/>
              </a:ext>
            </a:extLst>
          </p:cNvPr>
          <p:cNvSpPr/>
          <p:nvPr/>
        </p:nvSpPr>
        <p:spPr>
          <a:xfrm>
            <a:off x="2643000" y="3952863"/>
            <a:ext cx="5747657"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Do you have an entrepreneur in you?</a:t>
            </a:r>
          </a:p>
        </p:txBody>
      </p:sp>
      <p:sp>
        <p:nvSpPr>
          <p:cNvPr id="109" name="Rectangle 33">
            <a:extLst>
              <a:ext uri="{FF2B5EF4-FFF2-40B4-BE49-F238E27FC236}">
                <a16:creationId xmlns:a16="http://schemas.microsoft.com/office/drawing/2014/main" id="{97839E44-DD63-E907-C785-E150BF03A681}"/>
              </a:ext>
            </a:extLst>
          </p:cNvPr>
          <p:cNvSpPr/>
          <p:nvPr/>
        </p:nvSpPr>
        <p:spPr>
          <a:xfrm>
            <a:off x="2597895" y="5219953"/>
            <a:ext cx="4978561" cy="369332"/>
          </a:xfrm>
          <a:prstGeom prst="rect">
            <a:avLst/>
          </a:prstGeom>
        </p:spPr>
        <p:txBody>
          <a:bodyPr wrap="square" lIns="0" rIns="0" anchor="ctr">
            <a:spAutoFit/>
          </a:bodyPr>
          <a:lstStyle/>
          <a:p>
            <a:pPr algn="ctr" eaLnBrk="1" fontAlgn="auto" hangingPunct="1">
              <a:spcBef>
                <a:spcPts val="0"/>
              </a:spcBef>
              <a:spcAft>
                <a:spcPts val="0"/>
              </a:spcAft>
            </a:pPr>
            <a:r>
              <a:rPr lang="en-US" sz="2000" b="1" dirty="0">
                <a:solidFill>
                  <a:srgbClr val="00B0F0"/>
                </a:solidFill>
                <a:cs typeface="Cocon® Next Arabic" panose="020A0503020102020204" pitchFamily="18" charset="-78"/>
              </a:rPr>
              <a:t>Entrepreneur’s characteristics test</a:t>
            </a:r>
          </a:p>
        </p:txBody>
      </p:sp>
    </p:spTree>
    <p:extLst>
      <p:ext uri="{BB962C8B-B14F-4D97-AF65-F5344CB8AC3E}">
        <p14:creationId xmlns:p14="http://schemas.microsoft.com/office/powerpoint/2010/main" val="3521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5" grpId="0"/>
      <p:bldP spid="106"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شكل بيضاوي 25">
            <a:extLst>
              <a:ext uri="{FF2B5EF4-FFF2-40B4-BE49-F238E27FC236}">
                <a16:creationId xmlns:a16="http://schemas.microsoft.com/office/drawing/2014/main" id="{5A751379-6FE0-8BCC-5AE0-851849D2F8D3}"/>
              </a:ext>
            </a:extLst>
          </p:cNvPr>
          <p:cNvSpPr>
            <a:spLocks noChangeAspect="1"/>
          </p:cNvSpPr>
          <p:nvPr/>
        </p:nvSpPr>
        <p:spPr>
          <a:xfrm>
            <a:off x="1082280" y="1291110"/>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18C510D8-C63B-AA5C-30FB-4726965BE1DF}"/>
              </a:ext>
            </a:extLst>
          </p:cNvPr>
          <p:cNvGrpSpPr/>
          <p:nvPr/>
        </p:nvGrpSpPr>
        <p:grpSpPr>
          <a:xfrm>
            <a:off x="1033680" y="1301100"/>
            <a:ext cx="1280152" cy="1189377"/>
            <a:chOff x="-5434392" y="691376"/>
            <a:chExt cx="3920147" cy="3642169"/>
          </a:xfrm>
          <a:gradFill>
            <a:gsLst>
              <a:gs pos="581">
                <a:srgbClr val="000000"/>
              </a:gs>
              <a:gs pos="100000">
                <a:schemeClr val="tx1">
                  <a:alpha val="0"/>
                </a:schemeClr>
              </a:gs>
            </a:gsLst>
            <a:lin ang="8100000" scaled="1"/>
          </a:gradFill>
        </p:grpSpPr>
        <p:sp>
          <p:nvSpPr>
            <p:cNvPr id="28" name="شكل حر 11">
              <a:extLst>
                <a:ext uri="{FF2B5EF4-FFF2-40B4-BE49-F238E27FC236}">
                  <a16:creationId xmlns:a16="http://schemas.microsoft.com/office/drawing/2014/main" id="{106FEBEC-A4B4-63E9-935F-8AEAA8E8DCB3}"/>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29" name="شكل حر 12">
              <a:extLst>
                <a:ext uri="{FF2B5EF4-FFF2-40B4-BE49-F238E27FC236}">
                  <a16:creationId xmlns:a16="http://schemas.microsoft.com/office/drawing/2014/main" id="{F0C421D1-653F-E9D3-4A09-1BCE811FDB6E}"/>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prstClr val="white"/>
                </a:solidFill>
                <a:latin typeface="Calibri"/>
                <a:cs typeface="Arial" panose="020B0604020202020204" pitchFamily="34" charset="0"/>
              </a:endParaRPr>
            </a:p>
          </p:txBody>
        </p:sp>
      </p:gr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399328" y="1575098"/>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a:t>
            </a:r>
            <a:endParaRPr lang="ar-SA" sz="3200" b="1" dirty="0">
              <a:solidFill>
                <a:schemeClr val="tx1">
                  <a:lumMod val="65000"/>
                  <a:lumOff val="35000"/>
                </a:schemeClr>
              </a:solidFill>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092994" y="4265787"/>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408456" y="4546602"/>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2</a:t>
            </a:r>
            <a:endParaRPr lang="ar-SA" sz="3200" b="1" dirty="0">
              <a:solidFill>
                <a:schemeClr val="tx1">
                  <a:lumMod val="65000"/>
                  <a:lumOff val="35000"/>
                </a:schemeClr>
              </a:solidFill>
            </a:endParaRPr>
          </a:p>
        </p:txBody>
      </p:sp>
      <p:sp>
        <p:nvSpPr>
          <p:cNvPr id="38" name="شكل بيضاوي 37">
            <a:extLst>
              <a:ext uri="{FF2B5EF4-FFF2-40B4-BE49-F238E27FC236}">
                <a16:creationId xmlns:a16="http://schemas.microsoft.com/office/drawing/2014/main" id="{904B9214-CBB6-B4CD-3711-DD99F61715E9}"/>
              </a:ext>
            </a:extLst>
          </p:cNvPr>
          <p:cNvSpPr>
            <a:spLocks noChangeAspect="1"/>
          </p:cNvSpPr>
          <p:nvPr/>
        </p:nvSpPr>
        <p:spPr>
          <a:xfrm>
            <a:off x="6619889" y="1284121"/>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عنصر نائب للنص 13">
            <a:extLst>
              <a:ext uri="{FF2B5EF4-FFF2-40B4-BE49-F238E27FC236}">
                <a16:creationId xmlns:a16="http://schemas.microsoft.com/office/drawing/2014/main" id="{5C97C966-8F28-B99E-C277-FF1498F36D34}"/>
              </a:ext>
            </a:extLst>
          </p:cNvPr>
          <p:cNvSpPr txBox="1">
            <a:spLocks/>
          </p:cNvSpPr>
          <p:nvPr/>
        </p:nvSpPr>
        <p:spPr>
          <a:xfrm>
            <a:off x="6928366" y="1570651"/>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3</a:t>
            </a:r>
            <a:endParaRPr lang="ar-SA" sz="3200" b="1" dirty="0">
              <a:solidFill>
                <a:schemeClr val="tx1">
                  <a:lumMod val="65000"/>
                  <a:lumOff val="35000"/>
                </a:schemeClr>
              </a:solidFill>
            </a:endParaRPr>
          </a:p>
        </p:txBody>
      </p:sp>
      <p:sp>
        <p:nvSpPr>
          <p:cNvPr id="40" name="شكل بيضاوي 39">
            <a:extLst>
              <a:ext uri="{FF2B5EF4-FFF2-40B4-BE49-F238E27FC236}">
                <a16:creationId xmlns:a16="http://schemas.microsoft.com/office/drawing/2014/main" id="{7DD89EBC-CFCE-BDC2-1052-4413EBBF2B04}"/>
              </a:ext>
            </a:extLst>
          </p:cNvPr>
          <p:cNvSpPr>
            <a:spLocks noChangeAspect="1"/>
          </p:cNvSpPr>
          <p:nvPr/>
        </p:nvSpPr>
        <p:spPr>
          <a:xfrm>
            <a:off x="6625209" y="4258167"/>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عنصر نائب للنص 13">
            <a:extLst>
              <a:ext uri="{FF2B5EF4-FFF2-40B4-BE49-F238E27FC236}">
                <a16:creationId xmlns:a16="http://schemas.microsoft.com/office/drawing/2014/main" id="{EA515B05-6662-510E-246F-24F374C73827}"/>
              </a:ext>
            </a:extLst>
          </p:cNvPr>
          <p:cNvSpPr txBox="1">
            <a:spLocks/>
          </p:cNvSpPr>
          <p:nvPr/>
        </p:nvSpPr>
        <p:spPr>
          <a:xfrm>
            <a:off x="6937494" y="4542155"/>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4</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2421003" y="1627406"/>
            <a:ext cx="3403381" cy="593559"/>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ctr" eaLnBrk="1" hangingPunct="1"/>
            <a:r>
              <a:rPr lang="en-US" sz="2000" b="0" dirty="0"/>
              <a:t>What qualities do you need to be an effective leader?</a:t>
            </a:r>
          </a:p>
        </p:txBody>
      </p:sp>
      <p:sp>
        <p:nvSpPr>
          <p:cNvPr id="44" name="عنصر نائب للنص 40">
            <a:extLst>
              <a:ext uri="{FF2B5EF4-FFF2-40B4-BE49-F238E27FC236}">
                <a16:creationId xmlns:a16="http://schemas.microsoft.com/office/drawing/2014/main" id="{995BD818-333C-7BB4-C966-96DD1A19D3D2}"/>
              </a:ext>
            </a:extLst>
          </p:cNvPr>
          <p:cNvSpPr txBox="1">
            <a:spLocks/>
          </p:cNvSpPr>
          <p:nvPr/>
        </p:nvSpPr>
        <p:spPr>
          <a:xfrm>
            <a:off x="7843379" y="1352853"/>
            <a:ext cx="3936426" cy="1292356"/>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Describe people who have a need for achievement.</a:t>
            </a: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2306280" y="4542155"/>
            <a:ext cx="3889916" cy="593559"/>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Why do entrepreneurs need to be brave and courageous and not afraid of risks?</a:t>
            </a:r>
          </a:p>
        </p:txBody>
      </p:sp>
      <p:sp>
        <p:nvSpPr>
          <p:cNvPr id="53" name="عنصر نائب للنص 40">
            <a:extLst>
              <a:ext uri="{FF2B5EF4-FFF2-40B4-BE49-F238E27FC236}">
                <a16:creationId xmlns:a16="http://schemas.microsoft.com/office/drawing/2014/main" id="{EA625BD6-D914-2506-FC9D-0F9FA4D2EB05}"/>
              </a:ext>
            </a:extLst>
          </p:cNvPr>
          <p:cNvSpPr txBox="1">
            <a:spLocks/>
          </p:cNvSpPr>
          <p:nvPr/>
        </p:nvSpPr>
        <p:spPr>
          <a:xfrm>
            <a:off x="7930048" y="4173078"/>
            <a:ext cx="3261261" cy="1539676"/>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does “internal locus of control” mean?</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044031" y="4285896"/>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58" name="مجموعة 57">
            <a:extLst>
              <a:ext uri="{FF2B5EF4-FFF2-40B4-BE49-F238E27FC236}">
                <a16:creationId xmlns:a16="http://schemas.microsoft.com/office/drawing/2014/main" id="{BBFE3E4B-1532-C5F7-E955-A0FBD6167423}"/>
              </a:ext>
            </a:extLst>
          </p:cNvPr>
          <p:cNvGrpSpPr/>
          <p:nvPr/>
        </p:nvGrpSpPr>
        <p:grpSpPr>
          <a:xfrm>
            <a:off x="6566349" y="1312147"/>
            <a:ext cx="1280152" cy="1182442"/>
            <a:chOff x="-5434392" y="735821"/>
            <a:chExt cx="3920147" cy="3620932"/>
          </a:xfrm>
          <a:gradFill>
            <a:gsLst>
              <a:gs pos="581">
                <a:srgbClr val="000000"/>
              </a:gs>
              <a:gs pos="100000">
                <a:schemeClr val="tx1">
                  <a:alpha val="0"/>
                </a:schemeClr>
              </a:gs>
            </a:gsLst>
            <a:lin ang="8100000" scaled="1"/>
          </a:gradFill>
        </p:grpSpPr>
        <p:sp>
          <p:nvSpPr>
            <p:cNvPr id="59" name="شكل حر 34">
              <a:extLst>
                <a:ext uri="{FF2B5EF4-FFF2-40B4-BE49-F238E27FC236}">
                  <a16:creationId xmlns:a16="http://schemas.microsoft.com/office/drawing/2014/main" id="{6F93F328-12DA-710F-E23D-269EEAA9B20B}"/>
                </a:ext>
              </a:extLst>
            </p:cNvPr>
            <p:cNvSpPr/>
            <p:nvPr/>
          </p:nvSpPr>
          <p:spPr>
            <a:xfrm rot="19915677">
              <a:off x="-5089457" y="735821"/>
              <a:ext cx="3575212" cy="3620932"/>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60" name="شكل حر 35">
              <a:extLst>
                <a:ext uri="{FF2B5EF4-FFF2-40B4-BE49-F238E27FC236}">
                  <a16:creationId xmlns:a16="http://schemas.microsoft.com/office/drawing/2014/main" id="{502157B7-508D-C51F-35BC-3A88BE9F4A8B}"/>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62" name="مجموعة 61">
            <a:extLst>
              <a:ext uri="{FF2B5EF4-FFF2-40B4-BE49-F238E27FC236}">
                <a16:creationId xmlns:a16="http://schemas.microsoft.com/office/drawing/2014/main" id="{6E9AFC68-A62D-4F1D-589B-2148A211D881}"/>
              </a:ext>
            </a:extLst>
          </p:cNvPr>
          <p:cNvGrpSpPr/>
          <p:nvPr/>
        </p:nvGrpSpPr>
        <p:grpSpPr>
          <a:xfrm>
            <a:off x="6562186" y="4296943"/>
            <a:ext cx="1280152" cy="1189377"/>
            <a:chOff x="-5434391" y="691376"/>
            <a:chExt cx="3920146" cy="3642169"/>
          </a:xfrm>
          <a:gradFill>
            <a:gsLst>
              <a:gs pos="581">
                <a:srgbClr val="000000"/>
              </a:gs>
              <a:gs pos="100000">
                <a:schemeClr val="tx1">
                  <a:alpha val="0"/>
                </a:schemeClr>
              </a:gs>
            </a:gsLst>
            <a:lin ang="8100000" scaled="1"/>
          </a:gradFill>
        </p:grpSpPr>
        <p:sp>
          <p:nvSpPr>
            <p:cNvPr id="72" name="شكل حر 38">
              <a:extLst>
                <a:ext uri="{FF2B5EF4-FFF2-40B4-BE49-F238E27FC236}">
                  <a16:creationId xmlns:a16="http://schemas.microsoft.com/office/drawing/2014/main" id="{255E3756-F0E5-7B0C-7600-00A2B10C7AC6}"/>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73" name="شكل حر 39">
              <a:extLst>
                <a:ext uri="{FF2B5EF4-FFF2-40B4-BE49-F238E27FC236}">
                  <a16:creationId xmlns:a16="http://schemas.microsoft.com/office/drawing/2014/main" id="{24C71D27-0EF0-0EDE-F89A-7DF338F7DEBA}"/>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175892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100"/>
                                        <p:tgtEl>
                                          <p:spTgt spid="26"/>
                                        </p:tgtEl>
                                      </p:cBhvr>
                                    </p:animEffect>
                                  </p:childTnLst>
                                </p:cTn>
                              </p:par>
                            </p:childTnLst>
                          </p:cTn>
                        </p:par>
                        <p:par>
                          <p:cTn id="32" fill="hold">
                            <p:stCondLst>
                              <p:cond delay="1300"/>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100"/>
                                        <p:tgtEl>
                                          <p:spTgt spid="30"/>
                                        </p:tgtEl>
                                      </p:cBhvr>
                                    </p:animEffect>
                                  </p:childTnLst>
                                </p:cTn>
                              </p:par>
                            </p:childTnLst>
                          </p:cTn>
                        </p:par>
                        <p:par>
                          <p:cTn id="36" fill="hold">
                            <p:stCondLst>
                              <p:cond delay="1400"/>
                            </p:stCondLst>
                            <p:childTnLst>
                              <p:par>
                                <p:cTn id="37" presetID="14" presetClass="entr" presetSubtype="1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100"/>
                                        <p:tgtEl>
                                          <p:spTgt spid="31"/>
                                        </p:tgtEl>
                                      </p:cBhvr>
                                    </p:animEffect>
                                  </p:childTnLst>
                                </p:cTn>
                              </p:par>
                            </p:childTnLst>
                          </p:cTn>
                        </p:par>
                        <p:par>
                          <p:cTn id="40" fill="hold">
                            <p:stCondLst>
                              <p:cond delay="1500"/>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100"/>
                                        <p:tgtEl>
                                          <p:spTgt spid="37"/>
                                        </p:tgtEl>
                                      </p:cBhvr>
                                    </p:animEffect>
                                  </p:childTnLst>
                                </p:cTn>
                              </p:par>
                            </p:childTnLst>
                          </p:cTn>
                        </p:par>
                        <p:par>
                          <p:cTn id="44" fill="hold">
                            <p:stCondLst>
                              <p:cond delay="1600"/>
                            </p:stCondLst>
                            <p:childTnLst>
                              <p:par>
                                <p:cTn id="45" presetID="14" presetClass="entr" presetSubtype="1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randombar(horizontal)">
                                      <p:cBhvr>
                                        <p:cTn id="47" dur="100"/>
                                        <p:tgtEl>
                                          <p:spTgt spid="38"/>
                                        </p:tgtEl>
                                      </p:cBhvr>
                                    </p:animEffect>
                                  </p:childTnLst>
                                </p:cTn>
                              </p:par>
                            </p:childTnLst>
                          </p:cTn>
                        </p:par>
                        <p:par>
                          <p:cTn id="48" fill="hold">
                            <p:stCondLst>
                              <p:cond delay="17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100"/>
                                        <p:tgtEl>
                                          <p:spTgt spid="39"/>
                                        </p:tgtEl>
                                      </p:cBhvr>
                                    </p:animEffect>
                                  </p:childTnLst>
                                </p:cTn>
                              </p:par>
                            </p:childTnLst>
                          </p:cTn>
                        </p:par>
                        <p:par>
                          <p:cTn id="52" fill="hold">
                            <p:stCondLst>
                              <p:cond delay="1800"/>
                            </p:stCondLst>
                            <p:childTnLst>
                              <p:par>
                                <p:cTn id="53" presetID="14" presetClass="entr" presetSubtype="1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randombar(horizontal)">
                                      <p:cBhvr>
                                        <p:cTn id="55" dur="100"/>
                                        <p:tgtEl>
                                          <p:spTgt spid="40"/>
                                        </p:tgtEl>
                                      </p:cBhvr>
                                    </p:animEffect>
                                  </p:childTnLst>
                                </p:cTn>
                              </p:par>
                            </p:childTnLst>
                          </p:cTn>
                        </p:par>
                        <p:par>
                          <p:cTn id="56" fill="hold">
                            <p:stCondLst>
                              <p:cond delay="1900"/>
                            </p:stCondLst>
                            <p:childTnLst>
                              <p:par>
                                <p:cTn id="57" presetID="14" presetClass="entr" presetSubtype="1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randombar(horizontal)">
                                      <p:cBhvr>
                                        <p:cTn id="59" dur="100"/>
                                        <p:tgtEl>
                                          <p:spTgt spid="58"/>
                                        </p:tgtEl>
                                      </p:cBhvr>
                                    </p:animEffect>
                                  </p:childTnLst>
                                </p:cTn>
                              </p:par>
                            </p:childTnLst>
                          </p:cTn>
                        </p:par>
                        <p:par>
                          <p:cTn id="60" fill="hold">
                            <p:stCondLst>
                              <p:cond delay="2000"/>
                            </p:stCondLst>
                            <p:childTnLst>
                              <p:par>
                                <p:cTn id="61" presetID="14" presetClass="entr" presetSubtype="10"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randombar(horizontal)">
                                      <p:cBhvr>
                                        <p:cTn id="63" dur="100"/>
                                        <p:tgtEl>
                                          <p:spTgt spid="62"/>
                                        </p:tgtEl>
                                      </p:cBhvr>
                                    </p:animEffect>
                                  </p:childTnLst>
                                </p:cTn>
                              </p:par>
                            </p:childTnLst>
                          </p:cTn>
                        </p:par>
                        <p:par>
                          <p:cTn id="64" fill="hold">
                            <p:stCondLst>
                              <p:cond delay="2100"/>
                            </p:stCondLst>
                            <p:childTnLst>
                              <p:par>
                                <p:cTn id="65" presetID="14" presetClass="entr" presetSubtype="1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randombar(horizontal)">
                                      <p:cBhvr>
                                        <p:cTn id="67" dur="100"/>
                                        <p:tgtEl>
                                          <p:spTgt spid="27"/>
                                        </p:tgtEl>
                                      </p:cBhvr>
                                    </p:animEffect>
                                  </p:childTnLst>
                                </p:cTn>
                              </p:par>
                            </p:childTnLst>
                          </p:cTn>
                        </p:par>
                        <p:par>
                          <p:cTn id="68" fill="hold">
                            <p:stCondLst>
                              <p:cond delay="2200"/>
                            </p:stCondLst>
                            <p:childTnLst>
                              <p:par>
                                <p:cTn id="69" presetID="14" presetClass="entr" presetSubtype="1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100"/>
                                        <p:tgtEl>
                                          <p:spTgt spid="55"/>
                                        </p:tgtEl>
                                      </p:cBhvr>
                                    </p:animEffect>
                                  </p:childTnLst>
                                </p:cTn>
                              </p:par>
                            </p:childTnLst>
                          </p:cTn>
                        </p:par>
                        <p:par>
                          <p:cTn id="72" fill="hold">
                            <p:stCondLst>
                              <p:cond delay="2300"/>
                            </p:stCondLst>
                            <p:childTnLst>
                              <p:par>
                                <p:cTn id="73" presetID="14" presetClass="entr" presetSubtype="1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randombar(horizontal)">
                                      <p:cBhvr>
                                        <p:cTn id="75" dur="100"/>
                                        <p:tgtEl>
                                          <p:spTgt spid="41"/>
                                        </p:tgtEl>
                                      </p:cBhvr>
                                    </p:animEffect>
                                  </p:childTnLst>
                                </p:cTn>
                              </p:par>
                            </p:childTnLst>
                          </p:cTn>
                        </p:par>
                        <p:par>
                          <p:cTn id="76" fill="hold">
                            <p:stCondLst>
                              <p:cond delay="24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2"/>
                                        </p:tgtEl>
                                        <p:attrNameLst>
                                          <p:attrName>style.visibility</p:attrName>
                                        </p:attrNameLst>
                                      </p:cBhvr>
                                      <p:to>
                                        <p:strVal val="visible"/>
                                      </p:to>
                                    </p:set>
                                    <p:anim calcmode="lin" valueType="num">
                                      <p:cBhvr>
                                        <p:cTn id="79"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0" dur="250" fill="hold"/>
                                        <p:tgtEl>
                                          <p:spTgt spid="42"/>
                                        </p:tgtEl>
                                        <p:attrNameLst>
                                          <p:attrName>ppt_y</p:attrName>
                                        </p:attrNameLst>
                                      </p:cBhvr>
                                      <p:tavLst>
                                        <p:tav tm="0">
                                          <p:val>
                                            <p:strVal val="#ppt_y"/>
                                          </p:val>
                                        </p:tav>
                                        <p:tav tm="100000">
                                          <p:val>
                                            <p:strVal val="#ppt_y"/>
                                          </p:val>
                                        </p:tav>
                                      </p:tavLst>
                                    </p:anim>
                                    <p:anim calcmode="lin" valueType="num">
                                      <p:cBhvr>
                                        <p:cTn id="81"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82"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250" tmFilter="0,0; .5, 1; 1, 1"/>
                                        <p:tgtEl>
                                          <p:spTgt spid="42"/>
                                        </p:tgtEl>
                                      </p:cBhvr>
                                    </p:animEffect>
                                  </p:childTnLst>
                                </p:cTn>
                              </p:par>
                            </p:childTnLst>
                          </p:cTn>
                        </p:par>
                        <p:par>
                          <p:cTn id="84" fill="hold">
                            <p:stCondLst>
                              <p:cond delay="372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6"/>
                                        </p:tgtEl>
                                        <p:attrNameLst>
                                          <p:attrName>style.visibility</p:attrName>
                                        </p:attrNameLst>
                                      </p:cBhvr>
                                      <p:to>
                                        <p:strVal val="visible"/>
                                      </p:to>
                                    </p:set>
                                    <p:anim calcmode="lin" valueType="num">
                                      <p:cBhvr>
                                        <p:cTn id="87"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8" dur="250" fill="hold"/>
                                        <p:tgtEl>
                                          <p:spTgt spid="46"/>
                                        </p:tgtEl>
                                        <p:attrNameLst>
                                          <p:attrName>ppt_y</p:attrName>
                                        </p:attrNameLst>
                                      </p:cBhvr>
                                      <p:tavLst>
                                        <p:tav tm="0">
                                          <p:val>
                                            <p:strVal val="#ppt_y"/>
                                          </p:val>
                                        </p:tav>
                                        <p:tav tm="100000">
                                          <p:val>
                                            <p:strVal val="#ppt_y"/>
                                          </p:val>
                                        </p:tav>
                                      </p:tavLst>
                                    </p:anim>
                                    <p:anim calcmode="lin" valueType="num">
                                      <p:cBhvr>
                                        <p:cTn id="89"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0"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250" tmFilter="0,0; .5, 1; 1, 1"/>
                                        <p:tgtEl>
                                          <p:spTgt spid="46"/>
                                        </p:tgtEl>
                                      </p:cBhvr>
                                    </p:animEffect>
                                  </p:childTnLst>
                                </p:cTn>
                              </p:par>
                            </p:childTnLst>
                          </p:cTn>
                        </p:par>
                        <p:par>
                          <p:cTn id="92" fill="hold">
                            <p:stCondLst>
                              <p:cond delay="55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44"/>
                                        </p:tgtEl>
                                        <p:attrNameLst>
                                          <p:attrName>style.visibility</p:attrName>
                                        </p:attrNameLst>
                                      </p:cBhvr>
                                      <p:to>
                                        <p:strVal val="visible"/>
                                      </p:to>
                                    </p:set>
                                    <p:anim calcmode="lin" valueType="num">
                                      <p:cBhvr>
                                        <p:cTn id="95"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96" dur="250" fill="hold"/>
                                        <p:tgtEl>
                                          <p:spTgt spid="44"/>
                                        </p:tgtEl>
                                        <p:attrNameLst>
                                          <p:attrName>ppt_y</p:attrName>
                                        </p:attrNameLst>
                                      </p:cBhvr>
                                      <p:tavLst>
                                        <p:tav tm="0">
                                          <p:val>
                                            <p:strVal val="#ppt_y"/>
                                          </p:val>
                                        </p:tav>
                                        <p:tav tm="100000">
                                          <p:val>
                                            <p:strVal val="#ppt_y"/>
                                          </p:val>
                                        </p:tav>
                                      </p:tavLst>
                                    </p:anim>
                                    <p:anim calcmode="lin" valueType="num">
                                      <p:cBhvr>
                                        <p:cTn id="97"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98"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250" tmFilter="0,0; .5, 1; 1, 1"/>
                                        <p:tgtEl>
                                          <p:spTgt spid="44"/>
                                        </p:tgtEl>
                                      </p:cBhvr>
                                    </p:animEffect>
                                  </p:childTnLst>
                                </p:cTn>
                              </p:par>
                            </p:childTnLst>
                          </p:cTn>
                        </p:par>
                        <p:par>
                          <p:cTn id="100" fill="hold">
                            <p:stCondLst>
                              <p:cond delay="680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53"/>
                                        </p:tgtEl>
                                        <p:attrNameLst>
                                          <p:attrName>style.visibility</p:attrName>
                                        </p:attrNameLst>
                                      </p:cBhvr>
                                      <p:to>
                                        <p:strVal val="visible"/>
                                      </p:to>
                                    </p:set>
                                    <p:anim calcmode="lin" valueType="num">
                                      <p:cBhvr>
                                        <p:cTn id="103"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04" dur="250" fill="hold"/>
                                        <p:tgtEl>
                                          <p:spTgt spid="53"/>
                                        </p:tgtEl>
                                        <p:attrNameLst>
                                          <p:attrName>ppt_y</p:attrName>
                                        </p:attrNameLst>
                                      </p:cBhvr>
                                      <p:tavLst>
                                        <p:tav tm="0">
                                          <p:val>
                                            <p:strVal val="#ppt_y"/>
                                          </p:val>
                                        </p:tav>
                                        <p:tav tm="100000">
                                          <p:val>
                                            <p:strVal val="#ppt_y"/>
                                          </p:val>
                                        </p:tav>
                                      </p:tavLst>
                                    </p:anim>
                                    <p:anim calcmode="lin" valueType="num">
                                      <p:cBhvr>
                                        <p:cTn id="105"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6"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25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6" grpId="0" animBg="1"/>
      <p:bldP spid="30" grpId="0"/>
      <p:bldP spid="31" grpId="0" animBg="1"/>
      <p:bldP spid="37" grpId="0"/>
      <p:bldP spid="38" grpId="0" animBg="1"/>
      <p:bldP spid="39" grpId="0"/>
      <p:bldP spid="40" grpId="0" animBg="1"/>
      <p:bldP spid="41"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P spid="44"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4"/>
                        </p:tgtEl>
                        <p:attrNameLst>
                          <p:attrName>style.visibility</p:attrName>
                        </p:attrNameLst>
                      </p:cBhvr>
                      <p:to>
                        <p:strVal val="visible"/>
                      </p:to>
                    </p:set>
                    <p:anim calcmode="lin" valueType="num">
                      <p:cBhvr>
                        <p:cTn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4"/>
                        </p:tgtEl>
                        <p:attrNameLst>
                          <p:attrName>ppt_y</p:attrName>
                        </p:attrNameLst>
                      </p:cBhvr>
                      <p:tavLst>
                        <p:tav tm="0">
                          <p:val>
                            <p:strVal val="#ppt_y"/>
                          </p:val>
                        </p:tav>
                        <p:tav tm="100000">
                          <p:val>
                            <p:strVal val="#ppt_y"/>
                          </p:val>
                        </p:tav>
                      </p:tavLst>
                    </p:anim>
                    <p:anim calcmode="lin" valueType="num">
                      <p:cBhvr>
                        <p:cTn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4"/>
                        </p:tgtEl>
                      </p:cBhvr>
                    </p:animEffect>
                  </p:childTnLst>
                </p:cTn>
              </p:par>
            </p:tnLst>
          </p:tmpl>
        </p:tmplLst>
      </p:bldP>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P spid="53"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53"/>
                        </p:tgtEl>
                        <p:attrNameLst>
                          <p:attrName>ppt_y</p:attrName>
                        </p:attrNameLst>
                      </p:cBhvr>
                      <p:tavLst>
                        <p:tav tm="0">
                          <p:val>
                            <p:strVal val="#ppt_y"/>
                          </p:val>
                        </p:tav>
                        <p:tav tm="100000">
                          <p:val>
                            <p:strVal val="#ppt_y"/>
                          </p:val>
                        </p:tav>
                      </p:tavLst>
                    </p:anim>
                    <p:anim calcmode="lin" valueType="num">
                      <p:cBhvr>
                        <p:cTn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53"/>
                        </p:tgtEl>
                      </p:cBhvr>
                    </p:animEffect>
                  </p:childTnLst>
                </p:cTn>
              </p:par>
            </p:tnLst>
          </p:tmpl>
        </p:tmplLst>
      </p:b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شكل بيضاوي 25">
            <a:extLst>
              <a:ext uri="{FF2B5EF4-FFF2-40B4-BE49-F238E27FC236}">
                <a16:creationId xmlns:a16="http://schemas.microsoft.com/office/drawing/2014/main" id="{5A751379-6FE0-8BCC-5AE0-851849D2F8D3}"/>
              </a:ext>
            </a:extLst>
          </p:cNvPr>
          <p:cNvSpPr>
            <a:spLocks noChangeAspect="1"/>
          </p:cNvSpPr>
          <p:nvPr/>
        </p:nvSpPr>
        <p:spPr>
          <a:xfrm>
            <a:off x="1082280" y="1291110"/>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18C510D8-C63B-AA5C-30FB-4726965BE1DF}"/>
              </a:ext>
            </a:extLst>
          </p:cNvPr>
          <p:cNvGrpSpPr/>
          <p:nvPr/>
        </p:nvGrpSpPr>
        <p:grpSpPr>
          <a:xfrm>
            <a:off x="1033680" y="1301100"/>
            <a:ext cx="1280152" cy="1189377"/>
            <a:chOff x="-5434392" y="691376"/>
            <a:chExt cx="3920147" cy="3642169"/>
          </a:xfrm>
          <a:gradFill>
            <a:gsLst>
              <a:gs pos="581">
                <a:srgbClr val="000000"/>
              </a:gs>
              <a:gs pos="100000">
                <a:schemeClr val="tx1">
                  <a:alpha val="0"/>
                </a:schemeClr>
              </a:gs>
            </a:gsLst>
            <a:lin ang="8100000" scaled="1"/>
          </a:gradFill>
        </p:grpSpPr>
        <p:sp>
          <p:nvSpPr>
            <p:cNvPr id="28" name="شكل حر 11">
              <a:extLst>
                <a:ext uri="{FF2B5EF4-FFF2-40B4-BE49-F238E27FC236}">
                  <a16:creationId xmlns:a16="http://schemas.microsoft.com/office/drawing/2014/main" id="{106FEBEC-A4B4-63E9-935F-8AEAA8E8DCB3}"/>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29" name="شكل حر 12">
              <a:extLst>
                <a:ext uri="{FF2B5EF4-FFF2-40B4-BE49-F238E27FC236}">
                  <a16:creationId xmlns:a16="http://schemas.microsoft.com/office/drawing/2014/main" id="{F0C421D1-653F-E9D3-4A09-1BCE811FDB6E}"/>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prstClr val="white"/>
                </a:solidFill>
                <a:latin typeface="Calibri"/>
                <a:cs typeface="Arial" panose="020B0604020202020204" pitchFamily="34" charset="0"/>
              </a:endParaRPr>
            </a:p>
          </p:txBody>
        </p:sp>
      </p:gr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399328" y="1575098"/>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a:t>
            </a:r>
            <a:endParaRPr lang="ar-SA" sz="3200" b="1" dirty="0">
              <a:solidFill>
                <a:schemeClr val="tx1">
                  <a:lumMod val="65000"/>
                  <a:lumOff val="35000"/>
                </a:schemeClr>
              </a:solidFill>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092994" y="4265787"/>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408456" y="4546602"/>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2</a:t>
            </a:r>
            <a:endParaRPr lang="ar-SA" sz="3200" b="1" dirty="0">
              <a:solidFill>
                <a:schemeClr val="tx1">
                  <a:lumMod val="65000"/>
                  <a:lumOff val="35000"/>
                </a:schemeClr>
              </a:solidFill>
            </a:endParaRPr>
          </a:p>
        </p:txBody>
      </p:sp>
      <p:sp>
        <p:nvSpPr>
          <p:cNvPr id="38" name="شكل بيضاوي 37">
            <a:extLst>
              <a:ext uri="{FF2B5EF4-FFF2-40B4-BE49-F238E27FC236}">
                <a16:creationId xmlns:a16="http://schemas.microsoft.com/office/drawing/2014/main" id="{904B9214-CBB6-B4CD-3711-DD99F61715E9}"/>
              </a:ext>
            </a:extLst>
          </p:cNvPr>
          <p:cNvSpPr>
            <a:spLocks noChangeAspect="1"/>
          </p:cNvSpPr>
          <p:nvPr/>
        </p:nvSpPr>
        <p:spPr>
          <a:xfrm>
            <a:off x="6619889" y="1284121"/>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عنصر نائب للنص 13">
            <a:extLst>
              <a:ext uri="{FF2B5EF4-FFF2-40B4-BE49-F238E27FC236}">
                <a16:creationId xmlns:a16="http://schemas.microsoft.com/office/drawing/2014/main" id="{5C97C966-8F28-B99E-C277-FF1498F36D34}"/>
              </a:ext>
            </a:extLst>
          </p:cNvPr>
          <p:cNvSpPr txBox="1">
            <a:spLocks/>
          </p:cNvSpPr>
          <p:nvPr/>
        </p:nvSpPr>
        <p:spPr>
          <a:xfrm>
            <a:off x="6928366" y="1570651"/>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3</a:t>
            </a:r>
            <a:endParaRPr lang="ar-SA" sz="3200" b="1" dirty="0">
              <a:solidFill>
                <a:schemeClr val="tx1">
                  <a:lumMod val="65000"/>
                  <a:lumOff val="35000"/>
                </a:schemeClr>
              </a:solidFill>
            </a:endParaRPr>
          </a:p>
        </p:txBody>
      </p:sp>
      <p:sp>
        <p:nvSpPr>
          <p:cNvPr id="40" name="شكل بيضاوي 39">
            <a:extLst>
              <a:ext uri="{FF2B5EF4-FFF2-40B4-BE49-F238E27FC236}">
                <a16:creationId xmlns:a16="http://schemas.microsoft.com/office/drawing/2014/main" id="{7DD89EBC-CFCE-BDC2-1052-4413EBBF2B04}"/>
              </a:ext>
            </a:extLst>
          </p:cNvPr>
          <p:cNvSpPr>
            <a:spLocks noChangeAspect="1"/>
          </p:cNvSpPr>
          <p:nvPr/>
        </p:nvSpPr>
        <p:spPr>
          <a:xfrm>
            <a:off x="6625209" y="4258167"/>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عنصر نائب للنص 13">
            <a:extLst>
              <a:ext uri="{FF2B5EF4-FFF2-40B4-BE49-F238E27FC236}">
                <a16:creationId xmlns:a16="http://schemas.microsoft.com/office/drawing/2014/main" id="{EA515B05-6662-510E-246F-24F374C73827}"/>
              </a:ext>
            </a:extLst>
          </p:cNvPr>
          <p:cNvSpPr txBox="1">
            <a:spLocks/>
          </p:cNvSpPr>
          <p:nvPr/>
        </p:nvSpPr>
        <p:spPr>
          <a:xfrm>
            <a:off x="6937494" y="4542155"/>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4</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2335911" y="1208421"/>
            <a:ext cx="3997344" cy="1276825"/>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ctr" eaLnBrk="1" hangingPunct="1"/>
            <a:r>
              <a:rPr lang="en-US" sz="2000" b="0" dirty="0"/>
              <a:t>What does it mean to be always on the lookout for opportunities? Why is this needed in an entrepreneur?</a:t>
            </a:r>
          </a:p>
        </p:txBody>
      </p:sp>
      <p:sp>
        <p:nvSpPr>
          <p:cNvPr id="44" name="عنصر نائب للنص 40">
            <a:extLst>
              <a:ext uri="{FF2B5EF4-FFF2-40B4-BE49-F238E27FC236}">
                <a16:creationId xmlns:a16="http://schemas.microsoft.com/office/drawing/2014/main" id="{995BD818-333C-7BB4-C966-96DD1A19D3D2}"/>
              </a:ext>
            </a:extLst>
          </p:cNvPr>
          <p:cNvSpPr txBox="1">
            <a:spLocks/>
          </p:cNvSpPr>
          <p:nvPr/>
        </p:nvSpPr>
        <p:spPr>
          <a:xfrm>
            <a:off x="7843379" y="1352853"/>
            <a:ext cx="3936426" cy="1292356"/>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 examples of individuals in the textbook, who created opportunities out of difficulties.</a:t>
            </a: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2306280" y="4542155"/>
            <a:ext cx="3889916" cy="593559"/>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Why do entrepreneurs need to be brave and courageous and not afraid of risks?</a:t>
            </a:r>
          </a:p>
        </p:txBody>
      </p:sp>
      <p:sp>
        <p:nvSpPr>
          <p:cNvPr id="53" name="عنصر نائب للنص 40">
            <a:extLst>
              <a:ext uri="{FF2B5EF4-FFF2-40B4-BE49-F238E27FC236}">
                <a16:creationId xmlns:a16="http://schemas.microsoft.com/office/drawing/2014/main" id="{EA625BD6-D914-2506-FC9D-0F9FA4D2EB05}"/>
              </a:ext>
            </a:extLst>
          </p:cNvPr>
          <p:cNvSpPr txBox="1">
            <a:spLocks/>
          </p:cNvSpPr>
          <p:nvPr/>
        </p:nvSpPr>
        <p:spPr>
          <a:xfrm>
            <a:off x="7930048" y="4173078"/>
            <a:ext cx="3261261" cy="1539676"/>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does “internal locus of control” mean?</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044031" y="4285896"/>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58" name="مجموعة 57">
            <a:extLst>
              <a:ext uri="{FF2B5EF4-FFF2-40B4-BE49-F238E27FC236}">
                <a16:creationId xmlns:a16="http://schemas.microsoft.com/office/drawing/2014/main" id="{BBFE3E4B-1532-C5F7-E955-A0FBD6167423}"/>
              </a:ext>
            </a:extLst>
          </p:cNvPr>
          <p:cNvGrpSpPr/>
          <p:nvPr/>
        </p:nvGrpSpPr>
        <p:grpSpPr>
          <a:xfrm>
            <a:off x="6566349" y="1312147"/>
            <a:ext cx="1280152" cy="1182442"/>
            <a:chOff x="-5434392" y="735821"/>
            <a:chExt cx="3920147" cy="3620932"/>
          </a:xfrm>
          <a:gradFill>
            <a:gsLst>
              <a:gs pos="581">
                <a:srgbClr val="000000"/>
              </a:gs>
              <a:gs pos="100000">
                <a:schemeClr val="tx1">
                  <a:alpha val="0"/>
                </a:schemeClr>
              </a:gs>
            </a:gsLst>
            <a:lin ang="8100000" scaled="1"/>
          </a:gradFill>
        </p:grpSpPr>
        <p:sp>
          <p:nvSpPr>
            <p:cNvPr id="59" name="شكل حر 34">
              <a:extLst>
                <a:ext uri="{FF2B5EF4-FFF2-40B4-BE49-F238E27FC236}">
                  <a16:creationId xmlns:a16="http://schemas.microsoft.com/office/drawing/2014/main" id="{6F93F328-12DA-710F-E23D-269EEAA9B20B}"/>
                </a:ext>
              </a:extLst>
            </p:cNvPr>
            <p:cNvSpPr/>
            <p:nvPr/>
          </p:nvSpPr>
          <p:spPr>
            <a:xfrm rot="19915677">
              <a:off x="-5089457" y="735821"/>
              <a:ext cx="3575212" cy="3620932"/>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60" name="شكل حر 35">
              <a:extLst>
                <a:ext uri="{FF2B5EF4-FFF2-40B4-BE49-F238E27FC236}">
                  <a16:creationId xmlns:a16="http://schemas.microsoft.com/office/drawing/2014/main" id="{502157B7-508D-C51F-35BC-3A88BE9F4A8B}"/>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62" name="مجموعة 61">
            <a:extLst>
              <a:ext uri="{FF2B5EF4-FFF2-40B4-BE49-F238E27FC236}">
                <a16:creationId xmlns:a16="http://schemas.microsoft.com/office/drawing/2014/main" id="{6E9AFC68-A62D-4F1D-589B-2148A211D881}"/>
              </a:ext>
            </a:extLst>
          </p:cNvPr>
          <p:cNvGrpSpPr/>
          <p:nvPr/>
        </p:nvGrpSpPr>
        <p:grpSpPr>
          <a:xfrm>
            <a:off x="6562186" y="4296943"/>
            <a:ext cx="1280152" cy="1189377"/>
            <a:chOff x="-5434391" y="691376"/>
            <a:chExt cx="3920146" cy="3642169"/>
          </a:xfrm>
          <a:gradFill>
            <a:gsLst>
              <a:gs pos="581">
                <a:srgbClr val="000000"/>
              </a:gs>
              <a:gs pos="100000">
                <a:schemeClr val="tx1">
                  <a:alpha val="0"/>
                </a:schemeClr>
              </a:gs>
            </a:gsLst>
            <a:lin ang="8100000" scaled="1"/>
          </a:gradFill>
        </p:grpSpPr>
        <p:sp>
          <p:nvSpPr>
            <p:cNvPr id="72" name="شكل حر 38">
              <a:extLst>
                <a:ext uri="{FF2B5EF4-FFF2-40B4-BE49-F238E27FC236}">
                  <a16:creationId xmlns:a16="http://schemas.microsoft.com/office/drawing/2014/main" id="{255E3756-F0E5-7B0C-7600-00A2B10C7AC6}"/>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73" name="شكل حر 39">
              <a:extLst>
                <a:ext uri="{FF2B5EF4-FFF2-40B4-BE49-F238E27FC236}">
                  <a16:creationId xmlns:a16="http://schemas.microsoft.com/office/drawing/2014/main" id="{24C71D27-0EF0-0EDE-F89A-7DF338F7DEBA}"/>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48066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100"/>
                                        <p:tgtEl>
                                          <p:spTgt spid="26"/>
                                        </p:tgtEl>
                                      </p:cBhvr>
                                    </p:animEffect>
                                  </p:childTnLst>
                                </p:cTn>
                              </p:par>
                            </p:childTnLst>
                          </p:cTn>
                        </p:par>
                        <p:par>
                          <p:cTn id="32" fill="hold">
                            <p:stCondLst>
                              <p:cond delay="1300"/>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100"/>
                                        <p:tgtEl>
                                          <p:spTgt spid="30"/>
                                        </p:tgtEl>
                                      </p:cBhvr>
                                    </p:animEffect>
                                  </p:childTnLst>
                                </p:cTn>
                              </p:par>
                            </p:childTnLst>
                          </p:cTn>
                        </p:par>
                        <p:par>
                          <p:cTn id="36" fill="hold">
                            <p:stCondLst>
                              <p:cond delay="1400"/>
                            </p:stCondLst>
                            <p:childTnLst>
                              <p:par>
                                <p:cTn id="37" presetID="14" presetClass="entr" presetSubtype="1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100"/>
                                        <p:tgtEl>
                                          <p:spTgt spid="31"/>
                                        </p:tgtEl>
                                      </p:cBhvr>
                                    </p:animEffect>
                                  </p:childTnLst>
                                </p:cTn>
                              </p:par>
                            </p:childTnLst>
                          </p:cTn>
                        </p:par>
                        <p:par>
                          <p:cTn id="40" fill="hold">
                            <p:stCondLst>
                              <p:cond delay="1500"/>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100"/>
                                        <p:tgtEl>
                                          <p:spTgt spid="37"/>
                                        </p:tgtEl>
                                      </p:cBhvr>
                                    </p:animEffect>
                                  </p:childTnLst>
                                </p:cTn>
                              </p:par>
                            </p:childTnLst>
                          </p:cTn>
                        </p:par>
                        <p:par>
                          <p:cTn id="44" fill="hold">
                            <p:stCondLst>
                              <p:cond delay="1600"/>
                            </p:stCondLst>
                            <p:childTnLst>
                              <p:par>
                                <p:cTn id="45" presetID="14" presetClass="entr" presetSubtype="1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randombar(horizontal)">
                                      <p:cBhvr>
                                        <p:cTn id="47" dur="100"/>
                                        <p:tgtEl>
                                          <p:spTgt spid="38"/>
                                        </p:tgtEl>
                                      </p:cBhvr>
                                    </p:animEffect>
                                  </p:childTnLst>
                                </p:cTn>
                              </p:par>
                            </p:childTnLst>
                          </p:cTn>
                        </p:par>
                        <p:par>
                          <p:cTn id="48" fill="hold">
                            <p:stCondLst>
                              <p:cond delay="17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100"/>
                                        <p:tgtEl>
                                          <p:spTgt spid="39"/>
                                        </p:tgtEl>
                                      </p:cBhvr>
                                    </p:animEffect>
                                  </p:childTnLst>
                                </p:cTn>
                              </p:par>
                            </p:childTnLst>
                          </p:cTn>
                        </p:par>
                        <p:par>
                          <p:cTn id="52" fill="hold">
                            <p:stCondLst>
                              <p:cond delay="1800"/>
                            </p:stCondLst>
                            <p:childTnLst>
                              <p:par>
                                <p:cTn id="53" presetID="14" presetClass="entr" presetSubtype="1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randombar(horizontal)">
                                      <p:cBhvr>
                                        <p:cTn id="55" dur="100"/>
                                        <p:tgtEl>
                                          <p:spTgt spid="40"/>
                                        </p:tgtEl>
                                      </p:cBhvr>
                                    </p:animEffect>
                                  </p:childTnLst>
                                </p:cTn>
                              </p:par>
                            </p:childTnLst>
                          </p:cTn>
                        </p:par>
                        <p:par>
                          <p:cTn id="56" fill="hold">
                            <p:stCondLst>
                              <p:cond delay="1900"/>
                            </p:stCondLst>
                            <p:childTnLst>
                              <p:par>
                                <p:cTn id="57" presetID="14" presetClass="entr" presetSubtype="1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randombar(horizontal)">
                                      <p:cBhvr>
                                        <p:cTn id="59" dur="100"/>
                                        <p:tgtEl>
                                          <p:spTgt spid="58"/>
                                        </p:tgtEl>
                                      </p:cBhvr>
                                    </p:animEffect>
                                  </p:childTnLst>
                                </p:cTn>
                              </p:par>
                            </p:childTnLst>
                          </p:cTn>
                        </p:par>
                        <p:par>
                          <p:cTn id="60" fill="hold">
                            <p:stCondLst>
                              <p:cond delay="2000"/>
                            </p:stCondLst>
                            <p:childTnLst>
                              <p:par>
                                <p:cTn id="61" presetID="14" presetClass="entr" presetSubtype="10"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randombar(horizontal)">
                                      <p:cBhvr>
                                        <p:cTn id="63" dur="100"/>
                                        <p:tgtEl>
                                          <p:spTgt spid="62"/>
                                        </p:tgtEl>
                                      </p:cBhvr>
                                    </p:animEffect>
                                  </p:childTnLst>
                                </p:cTn>
                              </p:par>
                            </p:childTnLst>
                          </p:cTn>
                        </p:par>
                        <p:par>
                          <p:cTn id="64" fill="hold">
                            <p:stCondLst>
                              <p:cond delay="2100"/>
                            </p:stCondLst>
                            <p:childTnLst>
                              <p:par>
                                <p:cTn id="65" presetID="14" presetClass="entr" presetSubtype="1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randombar(horizontal)">
                                      <p:cBhvr>
                                        <p:cTn id="67" dur="100"/>
                                        <p:tgtEl>
                                          <p:spTgt spid="27"/>
                                        </p:tgtEl>
                                      </p:cBhvr>
                                    </p:animEffect>
                                  </p:childTnLst>
                                </p:cTn>
                              </p:par>
                            </p:childTnLst>
                          </p:cTn>
                        </p:par>
                        <p:par>
                          <p:cTn id="68" fill="hold">
                            <p:stCondLst>
                              <p:cond delay="2200"/>
                            </p:stCondLst>
                            <p:childTnLst>
                              <p:par>
                                <p:cTn id="69" presetID="14" presetClass="entr" presetSubtype="1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100"/>
                                        <p:tgtEl>
                                          <p:spTgt spid="55"/>
                                        </p:tgtEl>
                                      </p:cBhvr>
                                    </p:animEffect>
                                  </p:childTnLst>
                                </p:cTn>
                              </p:par>
                            </p:childTnLst>
                          </p:cTn>
                        </p:par>
                        <p:par>
                          <p:cTn id="72" fill="hold">
                            <p:stCondLst>
                              <p:cond delay="2300"/>
                            </p:stCondLst>
                            <p:childTnLst>
                              <p:par>
                                <p:cTn id="73" presetID="14" presetClass="entr" presetSubtype="1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randombar(horizontal)">
                                      <p:cBhvr>
                                        <p:cTn id="75" dur="100"/>
                                        <p:tgtEl>
                                          <p:spTgt spid="41"/>
                                        </p:tgtEl>
                                      </p:cBhvr>
                                    </p:animEffect>
                                  </p:childTnLst>
                                </p:cTn>
                              </p:par>
                            </p:childTnLst>
                          </p:cTn>
                        </p:par>
                        <p:par>
                          <p:cTn id="76" fill="hold">
                            <p:stCondLst>
                              <p:cond delay="24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2"/>
                                        </p:tgtEl>
                                        <p:attrNameLst>
                                          <p:attrName>style.visibility</p:attrName>
                                        </p:attrNameLst>
                                      </p:cBhvr>
                                      <p:to>
                                        <p:strVal val="visible"/>
                                      </p:to>
                                    </p:set>
                                    <p:anim calcmode="lin" valueType="num">
                                      <p:cBhvr>
                                        <p:cTn id="79"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0" dur="250" fill="hold"/>
                                        <p:tgtEl>
                                          <p:spTgt spid="42"/>
                                        </p:tgtEl>
                                        <p:attrNameLst>
                                          <p:attrName>ppt_y</p:attrName>
                                        </p:attrNameLst>
                                      </p:cBhvr>
                                      <p:tavLst>
                                        <p:tav tm="0">
                                          <p:val>
                                            <p:strVal val="#ppt_y"/>
                                          </p:val>
                                        </p:tav>
                                        <p:tav tm="100000">
                                          <p:val>
                                            <p:strVal val="#ppt_y"/>
                                          </p:val>
                                        </p:tav>
                                      </p:tavLst>
                                    </p:anim>
                                    <p:anim calcmode="lin" valueType="num">
                                      <p:cBhvr>
                                        <p:cTn id="81"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82"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250" tmFilter="0,0; .5, 1; 1, 1"/>
                                        <p:tgtEl>
                                          <p:spTgt spid="42"/>
                                        </p:tgtEl>
                                      </p:cBhvr>
                                    </p:animEffect>
                                  </p:childTnLst>
                                </p:cTn>
                              </p:par>
                            </p:childTnLst>
                          </p:cTn>
                        </p:par>
                        <p:par>
                          <p:cTn id="84" fill="hold">
                            <p:stCondLst>
                              <p:cond delay="47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6"/>
                                        </p:tgtEl>
                                        <p:attrNameLst>
                                          <p:attrName>style.visibility</p:attrName>
                                        </p:attrNameLst>
                                      </p:cBhvr>
                                      <p:to>
                                        <p:strVal val="visible"/>
                                      </p:to>
                                    </p:set>
                                    <p:anim calcmode="lin" valueType="num">
                                      <p:cBhvr>
                                        <p:cTn id="87"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8" dur="250" fill="hold"/>
                                        <p:tgtEl>
                                          <p:spTgt spid="46"/>
                                        </p:tgtEl>
                                        <p:attrNameLst>
                                          <p:attrName>ppt_y</p:attrName>
                                        </p:attrNameLst>
                                      </p:cBhvr>
                                      <p:tavLst>
                                        <p:tav tm="0">
                                          <p:val>
                                            <p:strVal val="#ppt_y"/>
                                          </p:val>
                                        </p:tav>
                                        <p:tav tm="100000">
                                          <p:val>
                                            <p:strVal val="#ppt_y"/>
                                          </p:val>
                                        </p:tav>
                                      </p:tavLst>
                                    </p:anim>
                                    <p:anim calcmode="lin" valueType="num">
                                      <p:cBhvr>
                                        <p:cTn id="89"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0"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250" tmFilter="0,0; .5, 1; 1, 1"/>
                                        <p:tgtEl>
                                          <p:spTgt spid="46"/>
                                        </p:tgtEl>
                                      </p:cBhvr>
                                    </p:animEffect>
                                  </p:childTnLst>
                                </p:cTn>
                              </p:par>
                            </p:childTnLst>
                          </p:cTn>
                        </p:par>
                        <p:par>
                          <p:cTn id="92" fill="hold">
                            <p:stCondLst>
                              <p:cond delay="657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44"/>
                                        </p:tgtEl>
                                        <p:attrNameLst>
                                          <p:attrName>style.visibility</p:attrName>
                                        </p:attrNameLst>
                                      </p:cBhvr>
                                      <p:to>
                                        <p:strVal val="visible"/>
                                      </p:to>
                                    </p:set>
                                    <p:anim calcmode="lin" valueType="num">
                                      <p:cBhvr>
                                        <p:cTn id="95"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96" dur="250" fill="hold"/>
                                        <p:tgtEl>
                                          <p:spTgt spid="44"/>
                                        </p:tgtEl>
                                        <p:attrNameLst>
                                          <p:attrName>ppt_y</p:attrName>
                                        </p:attrNameLst>
                                      </p:cBhvr>
                                      <p:tavLst>
                                        <p:tav tm="0">
                                          <p:val>
                                            <p:strVal val="#ppt_y"/>
                                          </p:val>
                                        </p:tav>
                                        <p:tav tm="100000">
                                          <p:val>
                                            <p:strVal val="#ppt_y"/>
                                          </p:val>
                                        </p:tav>
                                      </p:tavLst>
                                    </p:anim>
                                    <p:anim calcmode="lin" valueType="num">
                                      <p:cBhvr>
                                        <p:cTn id="97"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98"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250" tmFilter="0,0; .5, 1; 1, 1"/>
                                        <p:tgtEl>
                                          <p:spTgt spid="44"/>
                                        </p:tgtEl>
                                      </p:cBhvr>
                                    </p:animEffect>
                                  </p:childTnLst>
                                </p:cTn>
                              </p:par>
                            </p:childTnLst>
                          </p:cTn>
                        </p:par>
                        <p:par>
                          <p:cTn id="100" fill="hold">
                            <p:stCondLst>
                              <p:cond delay="880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53"/>
                                        </p:tgtEl>
                                        <p:attrNameLst>
                                          <p:attrName>style.visibility</p:attrName>
                                        </p:attrNameLst>
                                      </p:cBhvr>
                                      <p:to>
                                        <p:strVal val="visible"/>
                                      </p:to>
                                    </p:set>
                                    <p:anim calcmode="lin" valueType="num">
                                      <p:cBhvr>
                                        <p:cTn id="103"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04" dur="250" fill="hold"/>
                                        <p:tgtEl>
                                          <p:spTgt spid="53"/>
                                        </p:tgtEl>
                                        <p:attrNameLst>
                                          <p:attrName>ppt_y</p:attrName>
                                        </p:attrNameLst>
                                      </p:cBhvr>
                                      <p:tavLst>
                                        <p:tav tm="0">
                                          <p:val>
                                            <p:strVal val="#ppt_y"/>
                                          </p:val>
                                        </p:tav>
                                        <p:tav tm="100000">
                                          <p:val>
                                            <p:strVal val="#ppt_y"/>
                                          </p:val>
                                        </p:tav>
                                      </p:tavLst>
                                    </p:anim>
                                    <p:anim calcmode="lin" valueType="num">
                                      <p:cBhvr>
                                        <p:cTn id="105"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6"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25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6" grpId="0" animBg="1"/>
      <p:bldP spid="30" grpId="0"/>
      <p:bldP spid="31" grpId="0" animBg="1"/>
      <p:bldP spid="37" grpId="0"/>
      <p:bldP spid="38" grpId="0" animBg="1"/>
      <p:bldP spid="39" grpId="0"/>
      <p:bldP spid="40" grpId="0" animBg="1"/>
      <p:bldP spid="41"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P spid="44"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4"/>
                        </p:tgtEl>
                        <p:attrNameLst>
                          <p:attrName>style.visibility</p:attrName>
                        </p:attrNameLst>
                      </p:cBhvr>
                      <p:to>
                        <p:strVal val="visible"/>
                      </p:to>
                    </p:set>
                    <p:anim calcmode="lin" valueType="num">
                      <p:cBhvr>
                        <p:cTn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4"/>
                        </p:tgtEl>
                        <p:attrNameLst>
                          <p:attrName>ppt_y</p:attrName>
                        </p:attrNameLst>
                      </p:cBhvr>
                      <p:tavLst>
                        <p:tav tm="0">
                          <p:val>
                            <p:strVal val="#ppt_y"/>
                          </p:val>
                        </p:tav>
                        <p:tav tm="100000">
                          <p:val>
                            <p:strVal val="#ppt_y"/>
                          </p:val>
                        </p:tav>
                      </p:tavLst>
                    </p:anim>
                    <p:anim calcmode="lin" valueType="num">
                      <p:cBhvr>
                        <p:cTn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4"/>
                        </p:tgtEl>
                      </p:cBhvr>
                    </p:animEffect>
                  </p:childTnLst>
                </p:cTn>
              </p:par>
            </p:tnLst>
          </p:tmpl>
        </p:tmplLst>
      </p:bldP>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P spid="53"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53"/>
                        </p:tgtEl>
                        <p:attrNameLst>
                          <p:attrName>ppt_y</p:attrName>
                        </p:attrNameLst>
                      </p:cBhvr>
                      <p:tavLst>
                        <p:tav tm="0">
                          <p:val>
                            <p:strVal val="#ppt_y"/>
                          </p:val>
                        </p:tav>
                        <p:tav tm="100000">
                          <p:val>
                            <p:strVal val="#ppt_y"/>
                          </p:val>
                        </p:tav>
                      </p:tavLst>
                    </p:anim>
                    <p:anim calcmode="lin" valueType="num">
                      <p:cBhvr>
                        <p:cTn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53"/>
                        </p:tgtEl>
                      </p:cBhvr>
                    </p:animEffect>
                  </p:childTnLst>
                </p:cTn>
              </p:par>
            </p:tnLst>
          </p:tmpl>
        </p:tmplLst>
      </p:b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شكل بيضاوي 25">
            <a:extLst>
              <a:ext uri="{FF2B5EF4-FFF2-40B4-BE49-F238E27FC236}">
                <a16:creationId xmlns:a16="http://schemas.microsoft.com/office/drawing/2014/main" id="{5A751379-6FE0-8BCC-5AE0-851849D2F8D3}"/>
              </a:ext>
            </a:extLst>
          </p:cNvPr>
          <p:cNvSpPr>
            <a:spLocks noChangeAspect="1"/>
          </p:cNvSpPr>
          <p:nvPr/>
        </p:nvSpPr>
        <p:spPr>
          <a:xfrm>
            <a:off x="1082280" y="1291110"/>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18C510D8-C63B-AA5C-30FB-4726965BE1DF}"/>
              </a:ext>
            </a:extLst>
          </p:cNvPr>
          <p:cNvGrpSpPr/>
          <p:nvPr/>
        </p:nvGrpSpPr>
        <p:grpSpPr>
          <a:xfrm>
            <a:off x="1033680" y="1301100"/>
            <a:ext cx="1280152" cy="1189377"/>
            <a:chOff x="-5434392" y="691376"/>
            <a:chExt cx="3920147" cy="3642169"/>
          </a:xfrm>
          <a:gradFill>
            <a:gsLst>
              <a:gs pos="581">
                <a:srgbClr val="000000"/>
              </a:gs>
              <a:gs pos="100000">
                <a:schemeClr val="tx1">
                  <a:alpha val="0"/>
                </a:schemeClr>
              </a:gs>
            </a:gsLst>
            <a:lin ang="8100000" scaled="1"/>
          </a:gradFill>
        </p:grpSpPr>
        <p:sp>
          <p:nvSpPr>
            <p:cNvPr id="28" name="شكل حر 11">
              <a:extLst>
                <a:ext uri="{FF2B5EF4-FFF2-40B4-BE49-F238E27FC236}">
                  <a16:creationId xmlns:a16="http://schemas.microsoft.com/office/drawing/2014/main" id="{106FEBEC-A4B4-63E9-935F-8AEAA8E8DCB3}"/>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29" name="شكل حر 12">
              <a:extLst>
                <a:ext uri="{FF2B5EF4-FFF2-40B4-BE49-F238E27FC236}">
                  <a16:creationId xmlns:a16="http://schemas.microsoft.com/office/drawing/2014/main" id="{F0C421D1-653F-E9D3-4A09-1BCE811FDB6E}"/>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prstClr val="white"/>
                </a:solidFill>
                <a:latin typeface="Calibri"/>
                <a:cs typeface="Arial" panose="020B0604020202020204" pitchFamily="34" charset="0"/>
              </a:endParaRPr>
            </a:p>
          </p:txBody>
        </p:sp>
      </p:gr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399328" y="1575098"/>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a:t>
            </a:r>
            <a:endParaRPr lang="ar-SA" sz="3200" b="1" dirty="0">
              <a:solidFill>
                <a:schemeClr val="tx1">
                  <a:lumMod val="65000"/>
                  <a:lumOff val="35000"/>
                </a:schemeClr>
              </a:solidFill>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092994" y="4265787"/>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408456" y="4546602"/>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2</a:t>
            </a:r>
            <a:endParaRPr lang="ar-SA" sz="3200" b="1" dirty="0">
              <a:solidFill>
                <a:schemeClr val="tx1">
                  <a:lumMod val="65000"/>
                  <a:lumOff val="35000"/>
                </a:schemeClr>
              </a:solidFill>
            </a:endParaRPr>
          </a:p>
        </p:txBody>
      </p:sp>
      <p:sp>
        <p:nvSpPr>
          <p:cNvPr id="38" name="شكل بيضاوي 37">
            <a:extLst>
              <a:ext uri="{FF2B5EF4-FFF2-40B4-BE49-F238E27FC236}">
                <a16:creationId xmlns:a16="http://schemas.microsoft.com/office/drawing/2014/main" id="{904B9214-CBB6-B4CD-3711-DD99F61715E9}"/>
              </a:ext>
            </a:extLst>
          </p:cNvPr>
          <p:cNvSpPr>
            <a:spLocks noChangeAspect="1"/>
          </p:cNvSpPr>
          <p:nvPr/>
        </p:nvSpPr>
        <p:spPr>
          <a:xfrm>
            <a:off x="6619889" y="1284121"/>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عنصر نائب للنص 13">
            <a:extLst>
              <a:ext uri="{FF2B5EF4-FFF2-40B4-BE49-F238E27FC236}">
                <a16:creationId xmlns:a16="http://schemas.microsoft.com/office/drawing/2014/main" id="{5C97C966-8F28-B99E-C277-FF1498F36D34}"/>
              </a:ext>
            </a:extLst>
          </p:cNvPr>
          <p:cNvSpPr txBox="1">
            <a:spLocks/>
          </p:cNvSpPr>
          <p:nvPr/>
        </p:nvSpPr>
        <p:spPr>
          <a:xfrm>
            <a:off x="6928366" y="1570651"/>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3</a:t>
            </a:r>
            <a:endParaRPr lang="ar-SA" sz="3200" b="1" dirty="0">
              <a:solidFill>
                <a:schemeClr val="tx1">
                  <a:lumMod val="65000"/>
                  <a:lumOff val="35000"/>
                </a:schemeClr>
              </a:solidFill>
            </a:endParaRPr>
          </a:p>
        </p:txBody>
      </p:sp>
      <p:sp>
        <p:nvSpPr>
          <p:cNvPr id="40" name="شكل بيضاوي 39">
            <a:extLst>
              <a:ext uri="{FF2B5EF4-FFF2-40B4-BE49-F238E27FC236}">
                <a16:creationId xmlns:a16="http://schemas.microsoft.com/office/drawing/2014/main" id="{7DD89EBC-CFCE-BDC2-1052-4413EBBF2B04}"/>
              </a:ext>
            </a:extLst>
          </p:cNvPr>
          <p:cNvSpPr>
            <a:spLocks noChangeAspect="1"/>
          </p:cNvSpPr>
          <p:nvPr/>
        </p:nvSpPr>
        <p:spPr>
          <a:xfrm>
            <a:off x="6625209" y="4258167"/>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عنصر نائب للنص 13">
            <a:extLst>
              <a:ext uri="{FF2B5EF4-FFF2-40B4-BE49-F238E27FC236}">
                <a16:creationId xmlns:a16="http://schemas.microsoft.com/office/drawing/2014/main" id="{EA515B05-6662-510E-246F-24F374C73827}"/>
              </a:ext>
            </a:extLst>
          </p:cNvPr>
          <p:cNvSpPr txBox="1">
            <a:spLocks/>
          </p:cNvSpPr>
          <p:nvPr/>
        </p:nvSpPr>
        <p:spPr>
          <a:xfrm>
            <a:off x="6937494" y="4542155"/>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4</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2589251" y="1164038"/>
            <a:ext cx="3590615" cy="1276825"/>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ctr" eaLnBrk="1" hangingPunct="1"/>
            <a:r>
              <a:rPr lang="en-US" sz="2000" b="0" dirty="0"/>
              <a:t>Why do entrepreneurs need to be brave and courageous and not afraid of risks?</a:t>
            </a:r>
          </a:p>
        </p:txBody>
      </p:sp>
      <p:sp>
        <p:nvSpPr>
          <p:cNvPr id="44" name="عنصر نائب للنص 40">
            <a:extLst>
              <a:ext uri="{FF2B5EF4-FFF2-40B4-BE49-F238E27FC236}">
                <a16:creationId xmlns:a16="http://schemas.microsoft.com/office/drawing/2014/main" id="{995BD818-333C-7BB4-C966-96DD1A19D3D2}"/>
              </a:ext>
            </a:extLst>
          </p:cNvPr>
          <p:cNvSpPr txBox="1">
            <a:spLocks/>
          </p:cNvSpPr>
          <p:nvPr/>
        </p:nvSpPr>
        <p:spPr>
          <a:xfrm>
            <a:off x="8051881" y="1333791"/>
            <a:ext cx="3261261" cy="1292356"/>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does “internal locus of control” mean?</a:t>
            </a: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2306280" y="4542155"/>
            <a:ext cx="3889916" cy="593559"/>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an individual is self-confident, it is very likely he will succeed in starting a business. Why?</a:t>
            </a:r>
          </a:p>
        </p:txBody>
      </p:sp>
      <p:sp>
        <p:nvSpPr>
          <p:cNvPr id="53" name="عنصر نائب للنص 40">
            <a:extLst>
              <a:ext uri="{FF2B5EF4-FFF2-40B4-BE49-F238E27FC236}">
                <a16:creationId xmlns:a16="http://schemas.microsoft.com/office/drawing/2014/main" id="{EA625BD6-D914-2506-FC9D-0F9FA4D2EB05}"/>
              </a:ext>
            </a:extLst>
          </p:cNvPr>
          <p:cNvSpPr txBox="1">
            <a:spLocks/>
          </p:cNvSpPr>
          <p:nvPr/>
        </p:nvSpPr>
        <p:spPr>
          <a:xfrm>
            <a:off x="7930048" y="4173078"/>
            <a:ext cx="3261261" cy="1539676"/>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ambiguity? Why should entrepreneurs have a tolerance for it?</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044031" y="4285896"/>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58" name="مجموعة 57">
            <a:extLst>
              <a:ext uri="{FF2B5EF4-FFF2-40B4-BE49-F238E27FC236}">
                <a16:creationId xmlns:a16="http://schemas.microsoft.com/office/drawing/2014/main" id="{BBFE3E4B-1532-C5F7-E955-A0FBD6167423}"/>
              </a:ext>
            </a:extLst>
          </p:cNvPr>
          <p:cNvGrpSpPr/>
          <p:nvPr/>
        </p:nvGrpSpPr>
        <p:grpSpPr>
          <a:xfrm>
            <a:off x="6566349" y="1312147"/>
            <a:ext cx="1280152" cy="1182442"/>
            <a:chOff x="-5434392" y="735821"/>
            <a:chExt cx="3920147" cy="3620932"/>
          </a:xfrm>
          <a:gradFill>
            <a:gsLst>
              <a:gs pos="581">
                <a:srgbClr val="000000"/>
              </a:gs>
              <a:gs pos="100000">
                <a:schemeClr val="tx1">
                  <a:alpha val="0"/>
                </a:schemeClr>
              </a:gs>
            </a:gsLst>
            <a:lin ang="8100000" scaled="1"/>
          </a:gradFill>
        </p:grpSpPr>
        <p:sp>
          <p:nvSpPr>
            <p:cNvPr id="59" name="شكل حر 34">
              <a:extLst>
                <a:ext uri="{FF2B5EF4-FFF2-40B4-BE49-F238E27FC236}">
                  <a16:creationId xmlns:a16="http://schemas.microsoft.com/office/drawing/2014/main" id="{6F93F328-12DA-710F-E23D-269EEAA9B20B}"/>
                </a:ext>
              </a:extLst>
            </p:cNvPr>
            <p:cNvSpPr/>
            <p:nvPr/>
          </p:nvSpPr>
          <p:spPr>
            <a:xfrm rot="19915677">
              <a:off x="-5089457" y="735821"/>
              <a:ext cx="3575212" cy="3620932"/>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60" name="شكل حر 35">
              <a:extLst>
                <a:ext uri="{FF2B5EF4-FFF2-40B4-BE49-F238E27FC236}">
                  <a16:creationId xmlns:a16="http://schemas.microsoft.com/office/drawing/2014/main" id="{502157B7-508D-C51F-35BC-3A88BE9F4A8B}"/>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62" name="مجموعة 61">
            <a:extLst>
              <a:ext uri="{FF2B5EF4-FFF2-40B4-BE49-F238E27FC236}">
                <a16:creationId xmlns:a16="http://schemas.microsoft.com/office/drawing/2014/main" id="{6E9AFC68-A62D-4F1D-589B-2148A211D881}"/>
              </a:ext>
            </a:extLst>
          </p:cNvPr>
          <p:cNvGrpSpPr/>
          <p:nvPr/>
        </p:nvGrpSpPr>
        <p:grpSpPr>
          <a:xfrm>
            <a:off x="6562186" y="4296943"/>
            <a:ext cx="1280152" cy="1189377"/>
            <a:chOff x="-5434391" y="691376"/>
            <a:chExt cx="3920146" cy="3642169"/>
          </a:xfrm>
          <a:gradFill>
            <a:gsLst>
              <a:gs pos="581">
                <a:srgbClr val="000000"/>
              </a:gs>
              <a:gs pos="100000">
                <a:schemeClr val="tx1">
                  <a:alpha val="0"/>
                </a:schemeClr>
              </a:gs>
            </a:gsLst>
            <a:lin ang="8100000" scaled="1"/>
          </a:gradFill>
        </p:grpSpPr>
        <p:sp>
          <p:nvSpPr>
            <p:cNvPr id="72" name="شكل حر 38">
              <a:extLst>
                <a:ext uri="{FF2B5EF4-FFF2-40B4-BE49-F238E27FC236}">
                  <a16:creationId xmlns:a16="http://schemas.microsoft.com/office/drawing/2014/main" id="{255E3756-F0E5-7B0C-7600-00A2B10C7AC6}"/>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73" name="شكل حر 39">
              <a:extLst>
                <a:ext uri="{FF2B5EF4-FFF2-40B4-BE49-F238E27FC236}">
                  <a16:creationId xmlns:a16="http://schemas.microsoft.com/office/drawing/2014/main" id="{24C71D27-0EF0-0EDE-F89A-7DF338F7DEBA}"/>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406196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100"/>
                                        <p:tgtEl>
                                          <p:spTgt spid="26"/>
                                        </p:tgtEl>
                                      </p:cBhvr>
                                    </p:animEffect>
                                  </p:childTnLst>
                                </p:cTn>
                              </p:par>
                            </p:childTnLst>
                          </p:cTn>
                        </p:par>
                        <p:par>
                          <p:cTn id="32" fill="hold">
                            <p:stCondLst>
                              <p:cond delay="1300"/>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100"/>
                                        <p:tgtEl>
                                          <p:spTgt spid="30"/>
                                        </p:tgtEl>
                                      </p:cBhvr>
                                    </p:animEffect>
                                  </p:childTnLst>
                                </p:cTn>
                              </p:par>
                            </p:childTnLst>
                          </p:cTn>
                        </p:par>
                        <p:par>
                          <p:cTn id="36" fill="hold">
                            <p:stCondLst>
                              <p:cond delay="1400"/>
                            </p:stCondLst>
                            <p:childTnLst>
                              <p:par>
                                <p:cTn id="37" presetID="14" presetClass="entr" presetSubtype="1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100"/>
                                        <p:tgtEl>
                                          <p:spTgt spid="31"/>
                                        </p:tgtEl>
                                      </p:cBhvr>
                                    </p:animEffect>
                                  </p:childTnLst>
                                </p:cTn>
                              </p:par>
                            </p:childTnLst>
                          </p:cTn>
                        </p:par>
                        <p:par>
                          <p:cTn id="40" fill="hold">
                            <p:stCondLst>
                              <p:cond delay="1500"/>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100"/>
                                        <p:tgtEl>
                                          <p:spTgt spid="37"/>
                                        </p:tgtEl>
                                      </p:cBhvr>
                                    </p:animEffect>
                                  </p:childTnLst>
                                </p:cTn>
                              </p:par>
                            </p:childTnLst>
                          </p:cTn>
                        </p:par>
                        <p:par>
                          <p:cTn id="44" fill="hold">
                            <p:stCondLst>
                              <p:cond delay="1600"/>
                            </p:stCondLst>
                            <p:childTnLst>
                              <p:par>
                                <p:cTn id="45" presetID="14" presetClass="entr" presetSubtype="1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randombar(horizontal)">
                                      <p:cBhvr>
                                        <p:cTn id="47" dur="100"/>
                                        <p:tgtEl>
                                          <p:spTgt spid="38"/>
                                        </p:tgtEl>
                                      </p:cBhvr>
                                    </p:animEffect>
                                  </p:childTnLst>
                                </p:cTn>
                              </p:par>
                            </p:childTnLst>
                          </p:cTn>
                        </p:par>
                        <p:par>
                          <p:cTn id="48" fill="hold">
                            <p:stCondLst>
                              <p:cond delay="17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100"/>
                                        <p:tgtEl>
                                          <p:spTgt spid="39"/>
                                        </p:tgtEl>
                                      </p:cBhvr>
                                    </p:animEffect>
                                  </p:childTnLst>
                                </p:cTn>
                              </p:par>
                            </p:childTnLst>
                          </p:cTn>
                        </p:par>
                        <p:par>
                          <p:cTn id="52" fill="hold">
                            <p:stCondLst>
                              <p:cond delay="1800"/>
                            </p:stCondLst>
                            <p:childTnLst>
                              <p:par>
                                <p:cTn id="53" presetID="14" presetClass="entr" presetSubtype="1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randombar(horizontal)">
                                      <p:cBhvr>
                                        <p:cTn id="55" dur="100"/>
                                        <p:tgtEl>
                                          <p:spTgt spid="40"/>
                                        </p:tgtEl>
                                      </p:cBhvr>
                                    </p:animEffect>
                                  </p:childTnLst>
                                </p:cTn>
                              </p:par>
                            </p:childTnLst>
                          </p:cTn>
                        </p:par>
                        <p:par>
                          <p:cTn id="56" fill="hold">
                            <p:stCondLst>
                              <p:cond delay="1900"/>
                            </p:stCondLst>
                            <p:childTnLst>
                              <p:par>
                                <p:cTn id="57" presetID="14" presetClass="entr" presetSubtype="1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randombar(horizontal)">
                                      <p:cBhvr>
                                        <p:cTn id="59" dur="100"/>
                                        <p:tgtEl>
                                          <p:spTgt spid="58"/>
                                        </p:tgtEl>
                                      </p:cBhvr>
                                    </p:animEffect>
                                  </p:childTnLst>
                                </p:cTn>
                              </p:par>
                            </p:childTnLst>
                          </p:cTn>
                        </p:par>
                        <p:par>
                          <p:cTn id="60" fill="hold">
                            <p:stCondLst>
                              <p:cond delay="2000"/>
                            </p:stCondLst>
                            <p:childTnLst>
                              <p:par>
                                <p:cTn id="61" presetID="14" presetClass="entr" presetSubtype="10"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randombar(horizontal)">
                                      <p:cBhvr>
                                        <p:cTn id="63" dur="100"/>
                                        <p:tgtEl>
                                          <p:spTgt spid="62"/>
                                        </p:tgtEl>
                                      </p:cBhvr>
                                    </p:animEffect>
                                  </p:childTnLst>
                                </p:cTn>
                              </p:par>
                            </p:childTnLst>
                          </p:cTn>
                        </p:par>
                        <p:par>
                          <p:cTn id="64" fill="hold">
                            <p:stCondLst>
                              <p:cond delay="2100"/>
                            </p:stCondLst>
                            <p:childTnLst>
                              <p:par>
                                <p:cTn id="65" presetID="14" presetClass="entr" presetSubtype="1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randombar(horizontal)">
                                      <p:cBhvr>
                                        <p:cTn id="67" dur="100"/>
                                        <p:tgtEl>
                                          <p:spTgt spid="27"/>
                                        </p:tgtEl>
                                      </p:cBhvr>
                                    </p:animEffect>
                                  </p:childTnLst>
                                </p:cTn>
                              </p:par>
                            </p:childTnLst>
                          </p:cTn>
                        </p:par>
                        <p:par>
                          <p:cTn id="68" fill="hold">
                            <p:stCondLst>
                              <p:cond delay="2200"/>
                            </p:stCondLst>
                            <p:childTnLst>
                              <p:par>
                                <p:cTn id="69" presetID="14" presetClass="entr" presetSubtype="1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100"/>
                                        <p:tgtEl>
                                          <p:spTgt spid="55"/>
                                        </p:tgtEl>
                                      </p:cBhvr>
                                    </p:animEffect>
                                  </p:childTnLst>
                                </p:cTn>
                              </p:par>
                            </p:childTnLst>
                          </p:cTn>
                        </p:par>
                        <p:par>
                          <p:cTn id="72" fill="hold">
                            <p:stCondLst>
                              <p:cond delay="2300"/>
                            </p:stCondLst>
                            <p:childTnLst>
                              <p:par>
                                <p:cTn id="73" presetID="14" presetClass="entr" presetSubtype="1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randombar(horizontal)">
                                      <p:cBhvr>
                                        <p:cTn id="75" dur="100"/>
                                        <p:tgtEl>
                                          <p:spTgt spid="41"/>
                                        </p:tgtEl>
                                      </p:cBhvr>
                                    </p:animEffect>
                                  </p:childTnLst>
                                </p:cTn>
                              </p:par>
                            </p:childTnLst>
                          </p:cTn>
                        </p:par>
                        <p:par>
                          <p:cTn id="76" fill="hold">
                            <p:stCondLst>
                              <p:cond delay="24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2"/>
                                        </p:tgtEl>
                                        <p:attrNameLst>
                                          <p:attrName>style.visibility</p:attrName>
                                        </p:attrNameLst>
                                      </p:cBhvr>
                                      <p:to>
                                        <p:strVal val="visible"/>
                                      </p:to>
                                    </p:set>
                                    <p:anim calcmode="lin" valueType="num">
                                      <p:cBhvr>
                                        <p:cTn id="79"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0" dur="250" fill="hold"/>
                                        <p:tgtEl>
                                          <p:spTgt spid="42"/>
                                        </p:tgtEl>
                                        <p:attrNameLst>
                                          <p:attrName>ppt_y</p:attrName>
                                        </p:attrNameLst>
                                      </p:cBhvr>
                                      <p:tavLst>
                                        <p:tav tm="0">
                                          <p:val>
                                            <p:strVal val="#ppt_y"/>
                                          </p:val>
                                        </p:tav>
                                        <p:tav tm="100000">
                                          <p:val>
                                            <p:strVal val="#ppt_y"/>
                                          </p:val>
                                        </p:tav>
                                      </p:tavLst>
                                    </p:anim>
                                    <p:anim calcmode="lin" valueType="num">
                                      <p:cBhvr>
                                        <p:cTn id="81"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82"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250" tmFilter="0,0; .5, 1; 1, 1"/>
                                        <p:tgtEl>
                                          <p:spTgt spid="42"/>
                                        </p:tgtEl>
                                      </p:cBhvr>
                                    </p:animEffect>
                                  </p:childTnLst>
                                </p:cTn>
                              </p:par>
                            </p:childTnLst>
                          </p:cTn>
                        </p:par>
                        <p:par>
                          <p:cTn id="84" fill="hold">
                            <p:stCondLst>
                              <p:cond delay="422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6"/>
                                        </p:tgtEl>
                                        <p:attrNameLst>
                                          <p:attrName>style.visibility</p:attrName>
                                        </p:attrNameLst>
                                      </p:cBhvr>
                                      <p:to>
                                        <p:strVal val="visible"/>
                                      </p:to>
                                    </p:set>
                                    <p:anim calcmode="lin" valueType="num">
                                      <p:cBhvr>
                                        <p:cTn id="87"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8" dur="250" fill="hold"/>
                                        <p:tgtEl>
                                          <p:spTgt spid="46"/>
                                        </p:tgtEl>
                                        <p:attrNameLst>
                                          <p:attrName>ppt_y</p:attrName>
                                        </p:attrNameLst>
                                      </p:cBhvr>
                                      <p:tavLst>
                                        <p:tav tm="0">
                                          <p:val>
                                            <p:strVal val="#ppt_y"/>
                                          </p:val>
                                        </p:tav>
                                        <p:tav tm="100000">
                                          <p:val>
                                            <p:strVal val="#ppt_y"/>
                                          </p:val>
                                        </p:tav>
                                      </p:tavLst>
                                    </p:anim>
                                    <p:anim calcmode="lin" valueType="num">
                                      <p:cBhvr>
                                        <p:cTn id="89"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0"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250" tmFilter="0,0; .5, 1; 1, 1"/>
                                        <p:tgtEl>
                                          <p:spTgt spid="46"/>
                                        </p:tgtEl>
                                      </p:cBhvr>
                                    </p:animEffect>
                                  </p:childTnLst>
                                </p:cTn>
                              </p:par>
                            </p:childTnLst>
                          </p:cTn>
                        </p:par>
                        <p:par>
                          <p:cTn id="92" fill="hold">
                            <p:stCondLst>
                              <p:cond delay="65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44"/>
                                        </p:tgtEl>
                                        <p:attrNameLst>
                                          <p:attrName>style.visibility</p:attrName>
                                        </p:attrNameLst>
                                      </p:cBhvr>
                                      <p:to>
                                        <p:strVal val="visible"/>
                                      </p:to>
                                    </p:set>
                                    <p:anim calcmode="lin" valueType="num">
                                      <p:cBhvr>
                                        <p:cTn id="95"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96" dur="250" fill="hold"/>
                                        <p:tgtEl>
                                          <p:spTgt spid="44"/>
                                        </p:tgtEl>
                                        <p:attrNameLst>
                                          <p:attrName>ppt_y</p:attrName>
                                        </p:attrNameLst>
                                      </p:cBhvr>
                                      <p:tavLst>
                                        <p:tav tm="0">
                                          <p:val>
                                            <p:strVal val="#ppt_y"/>
                                          </p:val>
                                        </p:tav>
                                        <p:tav tm="100000">
                                          <p:val>
                                            <p:strVal val="#ppt_y"/>
                                          </p:val>
                                        </p:tav>
                                      </p:tavLst>
                                    </p:anim>
                                    <p:anim calcmode="lin" valueType="num">
                                      <p:cBhvr>
                                        <p:cTn id="97"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98"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250" tmFilter="0,0; .5, 1; 1, 1"/>
                                        <p:tgtEl>
                                          <p:spTgt spid="44"/>
                                        </p:tgtEl>
                                      </p:cBhvr>
                                    </p:animEffect>
                                  </p:childTnLst>
                                </p:cTn>
                              </p:par>
                            </p:childTnLst>
                          </p:cTn>
                        </p:par>
                        <p:par>
                          <p:cTn id="100" fill="hold">
                            <p:stCondLst>
                              <p:cond delay="770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53"/>
                                        </p:tgtEl>
                                        <p:attrNameLst>
                                          <p:attrName>style.visibility</p:attrName>
                                        </p:attrNameLst>
                                      </p:cBhvr>
                                      <p:to>
                                        <p:strVal val="visible"/>
                                      </p:to>
                                    </p:set>
                                    <p:anim calcmode="lin" valueType="num">
                                      <p:cBhvr>
                                        <p:cTn id="103"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04" dur="250" fill="hold"/>
                                        <p:tgtEl>
                                          <p:spTgt spid="53"/>
                                        </p:tgtEl>
                                        <p:attrNameLst>
                                          <p:attrName>ppt_y</p:attrName>
                                        </p:attrNameLst>
                                      </p:cBhvr>
                                      <p:tavLst>
                                        <p:tav tm="0">
                                          <p:val>
                                            <p:strVal val="#ppt_y"/>
                                          </p:val>
                                        </p:tav>
                                        <p:tav tm="100000">
                                          <p:val>
                                            <p:strVal val="#ppt_y"/>
                                          </p:val>
                                        </p:tav>
                                      </p:tavLst>
                                    </p:anim>
                                    <p:anim calcmode="lin" valueType="num">
                                      <p:cBhvr>
                                        <p:cTn id="105"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6"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25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6" grpId="0" animBg="1"/>
      <p:bldP spid="30" grpId="0"/>
      <p:bldP spid="31" grpId="0" animBg="1"/>
      <p:bldP spid="37" grpId="0"/>
      <p:bldP spid="38" grpId="0" animBg="1"/>
      <p:bldP spid="39" grpId="0"/>
      <p:bldP spid="40" grpId="0" animBg="1"/>
      <p:bldP spid="41"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P spid="44"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4"/>
                        </p:tgtEl>
                        <p:attrNameLst>
                          <p:attrName>style.visibility</p:attrName>
                        </p:attrNameLst>
                      </p:cBhvr>
                      <p:to>
                        <p:strVal val="visible"/>
                      </p:to>
                    </p:set>
                    <p:anim calcmode="lin" valueType="num">
                      <p:cBhvr>
                        <p:cTn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4"/>
                        </p:tgtEl>
                        <p:attrNameLst>
                          <p:attrName>ppt_y</p:attrName>
                        </p:attrNameLst>
                      </p:cBhvr>
                      <p:tavLst>
                        <p:tav tm="0">
                          <p:val>
                            <p:strVal val="#ppt_y"/>
                          </p:val>
                        </p:tav>
                        <p:tav tm="100000">
                          <p:val>
                            <p:strVal val="#ppt_y"/>
                          </p:val>
                        </p:tav>
                      </p:tavLst>
                    </p:anim>
                    <p:anim calcmode="lin" valueType="num">
                      <p:cBhvr>
                        <p:cTn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4"/>
                        </p:tgtEl>
                      </p:cBhvr>
                    </p:animEffect>
                  </p:childTnLst>
                </p:cTn>
              </p:par>
            </p:tnLst>
          </p:tmpl>
        </p:tmplLst>
      </p:bldP>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P spid="53"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53"/>
                        </p:tgtEl>
                        <p:attrNameLst>
                          <p:attrName>ppt_y</p:attrName>
                        </p:attrNameLst>
                      </p:cBhvr>
                      <p:tavLst>
                        <p:tav tm="0">
                          <p:val>
                            <p:strVal val="#ppt_y"/>
                          </p:val>
                        </p:tav>
                        <p:tav tm="100000">
                          <p:val>
                            <p:strVal val="#ppt_y"/>
                          </p:val>
                        </p:tav>
                      </p:tavLst>
                    </p:anim>
                    <p:anim calcmode="lin" valueType="num">
                      <p:cBhvr>
                        <p:cTn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53"/>
                        </p:tgtEl>
                      </p:cBhvr>
                    </p:animEffect>
                  </p:childTnLst>
                </p:cTn>
              </p:par>
            </p:tnLst>
          </p:tmpl>
        </p:tmplLst>
      </p:b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شكل بيضاوي 25">
            <a:extLst>
              <a:ext uri="{FF2B5EF4-FFF2-40B4-BE49-F238E27FC236}">
                <a16:creationId xmlns:a16="http://schemas.microsoft.com/office/drawing/2014/main" id="{5A751379-6FE0-8BCC-5AE0-851849D2F8D3}"/>
              </a:ext>
            </a:extLst>
          </p:cNvPr>
          <p:cNvSpPr>
            <a:spLocks noChangeAspect="1"/>
          </p:cNvSpPr>
          <p:nvPr/>
        </p:nvSpPr>
        <p:spPr>
          <a:xfrm>
            <a:off x="1082280" y="1291110"/>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18C510D8-C63B-AA5C-30FB-4726965BE1DF}"/>
              </a:ext>
            </a:extLst>
          </p:cNvPr>
          <p:cNvGrpSpPr/>
          <p:nvPr/>
        </p:nvGrpSpPr>
        <p:grpSpPr>
          <a:xfrm>
            <a:off x="1033680" y="1301100"/>
            <a:ext cx="1280152" cy="1189377"/>
            <a:chOff x="-5434392" y="691376"/>
            <a:chExt cx="3920147" cy="3642169"/>
          </a:xfrm>
          <a:gradFill>
            <a:gsLst>
              <a:gs pos="581">
                <a:srgbClr val="000000"/>
              </a:gs>
              <a:gs pos="100000">
                <a:schemeClr val="tx1">
                  <a:alpha val="0"/>
                </a:schemeClr>
              </a:gs>
            </a:gsLst>
            <a:lin ang="8100000" scaled="1"/>
          </a:gradFill>
        </p:grpSpPr>
        <p:sp>
          <p:nvSpPr>
            <p:cNvPr id="28" name="شكل حر 11">
              <a:extLst>
                <a:ext uri="{FF2B5EF4-FFF2-40B4-BE49-F238E27FC236}">
                  <a16:creationId xmlns:a16="http://schemas.microsoft.com/office/drawing/2014/main" id="{106FEBEC-A4B4-63E9-935F-8AEAA8E8DCB3}"/>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29" name="شكل حر 12">
              <a:extLst>
                <a:ext uri="{FF2B5EF4-FFF2-40B4-BE49-F238E27FC236}">
                  <a16:creationId xmlns:a16="http://schemas.microsoft.com/office/drawing/2014/main" id="{F0C421D1-653F-E9D3-4A09-1BCE811FDB6E}"/>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prstClr val="white"/>
                </a:solidFill>
                <a:latin typeface="Calibri"/>
                <a:cs typeface="Arial" panose="020B0604020202020204" pitchFamily="34" charset="0"/>
              </a:endParaRPr>
            </a:p>
          </p:txBody>
        </p:sp>
      </p:gr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399328" y="1575098"/>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a:t>
            </a:r>
            <a:endParaRPr lang="ar-SA" sz="3200" b="1" dirty="0">
              <a:solidFill>
                <a:schemeClr val="tx1">
                  <a:lumMod val="65000"/>
                  <a:lumOff val="35000"/>
                </a:schemeClr>
              </a:solidFill>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092994" y="4265787"/>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408456" y="4546602"/>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2</a:t>
            </a:r>
            <a:endParaRPr lang="ar-SA" sz="3200" b="1" dirty="0">
              <a:solidFill>
                <a:schemeClr val="tx1">
                  <a:lumMod val="65000"/>
                  <a:lumOff val="35000"/>
                </a:schemeClr>
              </a:solidFill>
            </a:endParaRPr>
          </a:p>
        </p:txBody>
      </p:sp>
      <p:sp>
        <p:nvSpPr>
          <p:cNvPr id="38" name="شكل بيضاوي 37">
            <a:extLst>
              <a:ext uri="{FF2B5EF4-FFF2-40B4-BE49-F238E27FC236}">
                <a16:creationId xmlns:a16="http://schemas.microsoft.com/office/drawing/2014/main" id="{904B9214-CBB6-B4CD-3711-DD99F61715E9}"/>
              </a:ext>
            </a:extLst>
          </p:cNvPr>
          <p:cNvSpPr>
            <a:spLocks noChangeAspect="1"/>
          </p:cNvSpPr>
          <p:nvPr/>
        </p:nvSpPr>
        <p:spPr>
          <a:xfrm>
            <a:off x="6619889" y="1284121"/>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عنصر نائب للنص 13">
            <a:extLst>
              <a:ext uri="{FF2B5EF4-FFF2-40B4-BE49-F238E27FC236}">
                <a16:creationId xmlns:a16="http://schemas.microsoft.com/office/drawing/2014/main" id="{5C97C966-8F28-B99E-C277-FF1498F36D34}"/>
              </a:ext>
            </a:extLst>
          </p:cNvPr>
          <p:cNvSpPr txBox="1">
            <a:spLocks/>
          </p:cNvSpPr>
          <p:nvPr/>
        </p:nvSpPr>
        <p:spPr>
          <a:xfrm>
            <a:off x="6928366" y="1570651"/>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3</a:t>
            </a:r>
            <a:endParaRPr lang="ar-SA" sz="3200" b="1" dirty="0">
              <a:solidFill>
                <a:schemeClr val="tx1">
                  <a:lumMod val="65000"/>
                  <a:lumOff val="35000"/>
                </a:schemeClr>
              </a:solidFill>
            </a:endParaRPr>
          </a:p>
        </p:txBody>
      </p:sp>
      <p:sp>
        <p:nvSpPr>
          <p:cNvPr id="40" name="شكل بيضاوي 39">
            <a:extLst>
              <a:ext uri="{FF2B5EF4-FFF2-40B4-BE49-F238E27FC236}">
                <a16:creationId xmlns:a16="http://schemas.microsoft.com/office/drawing/2014/main" id="{7DD89EBC-CFCE-BDC2-1052-4413EBBF2B04}"/>
              </a:ext>
            </a:extLst>
          </p:cNvPr>
          <p:cNvSpPr>
            <a:spLocks noChangeAspect="1"/>
          </p:cNvSpPr>
          <p:nvPr/>
        </p:nvSpPr>
        <p:spPr>
          <a:xfrm>
            <a:off x="6625209" y="4258167"/>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عنصر نائب للنص 13">
            <a:extLst>
              <a:ext uri="{FF2B5EF4-FFF2-40B4-BE49-F238E27FC236}">
                <a16:creationId xmlns:a16="http://schemas.microsoft.com/office/drawing/2014/main" id="{EA515B05-6662-510E-246F-24F374C73827}"/>
              </a:ext>
            </a:extLst>
          </p:cNvPr>
          <p:cNvSpPr txBox="1">
            <a:spLocks/>
          </p:cNvSpPr>
          <p:nvPr/>
        </p:nvSpPr>
        <p:spPr>
          <a:xfrm>
            <a:off x="6937494" y="4542155"/>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4</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2589251" y="1164038"/>
            <a:ext cx="3590615" cy="1276825"/>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ctr" eaLnBrk="1" hangingPunct="1"/>
            <a:r>
              <a:rPr lang="en-US" sz="2000" b="0" dirty="0"/>
              <a:t>How does an entrepreneurial leader respond to problems? </a:t>
            </a:r>
          </a:p>
        </p:txBody>
      </p:sp>
      <p:sp>
        <p:nvSpPr>
          <p:cNvPr id="44" name="عنصر نائب للنص 40">
            <a:extLst>
              <a:ext uri="{FF2B5EF4-FFF2-40B4-BE49-F238E27FC236}">
                <a16:creationId xmlns:a16="http://schemas.microsoft.com/office/drawing/2014/main" id="{995BD818-333C-7BB4-C966-96DD1A19D3D2}"/>
              </a:ext>
            </a:extLst>
          </p:cNvPr>
          <p:cNvSpPr txBox="1">
            <a:spLocks/>
          </p:cNvSpPr>
          <p:nvPr/>
        </p:nvSpPr>
        <p:spPr>
          <a:xfrm>
            <a:off x="8051881" y="1333791"/>
            <a:ext cx="3659215" cy="1292356"/>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what way are entrepreneurs open to ideas?</a:t>
            </a: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2306280" y="4542155"/>
            <a:ext cx="3889916" cy="593559"/>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the meaning of intrinsic and extrinsic motivation?</a:t>
            </a:r>
          </a:p>
        </p:txBody>
      </p:sp>
      <p:sp>
        <p:nvSpPr>
          <p:cNvPr id="53" name="عنصر نائب للنص 40">
            <a:extLst>
              <a:ext uri="{FF2B5EF4-FFF2-40B4-BE49-F238E27FC236}">
                <a16:creationId xmlns:a16="http://schemas.microsoft.com/office/drawing/2014/main" id="{EA625BD6-D914-2506-FC9D-0F9FA4D2EB05}"/>
              </a:ext>
            </a:extLst>
          </p:cNvPr>
          <p:cNvSpPr txBox="1">
            <a:spLocks/>
          </p:cNvSpPr>
          <p:nvPr/>
        </p:nvSpPr>
        <p:spPr>
          <a:xfrm>
            <a:off x="7930048" y="4173078"/>
            <a:ext cx="3261261" cy="1539676"/>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the energy level of an entrepreneur?</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044031" y="4285896"/>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58" name="مجموعة 57">
            <a:extLst>
              <a:ext uri="{FF2B5EF4-FFF2-40B4-BE49-F238E27FC236}">
                <a16:creationId xmlns:a16="http://schemas.microsoft.com/office/drawing/2014/main" id="{BBFE3E4B-1532-C5F7-E955-A0FBD6167423}"/>
              </a:ext>
            </a:extLst>
          </p:cNvPr>
          <p:cNvGrpSpPr/>
          <p:nvPr/>
        </p:nvGrpSpPr>
        <p:grpSpPr>
          <a:xfrm>
            <a:off x="6566349" y="1312147"/>
            <a:ext cx="1280152" cy="1182442"/>
            <a:chOff x="-5434392" y="735821"/>
            <a:chExt cx="3920147" cy="3620932"/>
          </a:xfrm>
          <a:gradFill>
            <a:gsLst>
              <a:gs pos="581">
                <a:srgbClr val="000000"/>
              </a:gs>
              <a:gs pos="100000">
                <a:schemeClr val="tx1">
                  <a:alpha val="0"/>
                </a:schemeClr>
              </a:gs>
            </a:gsLst>
            <a:lin ang="8100000" scaled="1"/>
          </a:gradFill>
        </p:grpSpPr>
        <p:sp>
          <p:nvSpPr>
            <p:cNvPr id="59" name="شكل حر 34">
              <a:extLst>
                <a:ext uri="{FF2B5EF4-FFF2-40B4-BE49-F238E27FC236}">
                  <a16:creationId xmlns:a16="http://schemas.microsoft.com/office/drawing/2014/main" id="{6F93F328-12DA-710F-E23D-269EEAA9B20B}"/>
                </a:ext>
              </a:extLst>
            </p:cNvPr>
            <p:cNvSpPr/>
            <p:nvPr/>
          </p:nvSpPr>
          <p:spPr>
            <a:xfrm rot="19915677">
              <a:off x="-5089457" y="735821"/>
              <a:ext cx="3575212" cy="3620932"/>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60" name="شكل حر 35">
              <a:extLst>
                <a:ext uri="{FF2B5EF4-FFF2-40B4-BE49-F238E27FC236}">
                  <a16:creationId xmlns:a16="http://schemas.microsoft.com/office/drawing/2014/main" id="{502157B7-508D-C51F-35BC-3A88BE9F4A8B}"/>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62" name="مجموعة 61">
            <a:extLst>
              <a:ext uri="{FF2B5EF4-FFF2-40B4-BE49-F238E27FC236}">
                <a16:creationId xmlns:a16="http://schemas.microsoft.com/office/drawing/2014/main" id="{6E9AFC68-A62D-4F1D-589B-2148A211D881}"/>
              </a:ext>
            </a:extLst>
          </p:cNvPr>
          <p:cNvGrpSpPr/>
          <p:nvPr/>
        </p:nvGrpSpPr>
        <p:grpSpPr>
          <a:xfrm>
            <a:off x="6562186" y="4296943"/>
            <a:ext cx="1280152" cy="1189377"/>
            <a:chOff x="-5434391" y="691376"/>
            <a:chExt cx="3920146" cy="3642169"/>
          </a:xfrm>
          <a:gradFill>
            <a:gsLst>
              <a:gs pos="581">
                <a:srgbClr val="000000"/>
              </a:gs>
              <a:gs pos="100000">
                <a:schemeClr val="tx1">
                  <a:alpha val="0"/>
                </a:schemeClr>
              </a:gs>
            </a:gsLst>
            <a:lin ang="8100000" scaled="1"/>
          </a:gradFill>
        </p:grpSpPr>
        <p:sp>
          <p:nvSpPr>
            <p:cNvPr id="72" name="شكل حر 38">
              <a:extLst>
                <a:ext uri="{FF2B5EF4-FFF2-40B4-BE49-F238E27FC236}">
                  <a16:creationId xmlns:a16="http://schemas.microsoft.com/office/drawing/2014/main" id="{255E3756-F0E5-7B0C-7600-00A2B10C7AC6}"/>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73" name="شكل حر 39">
              <a:extLst>
                <a:ext uri="{FF2B5EF4-FFF2-40B4-BE49-F238E27FC236}">
                  <a16:creationId xmlns:a16="http://schemas.microsoft.com/office/drawing/2014/main" id="{24C71D27-0EF0-0EDE-F89A-7DF338F7DEBA}"/>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36953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100"/>
                                        <p:tgtEl>
                                          <p:spTgt spid="26"/>
                                        </p:tgtEl>
                                      </p:cBhvr>
                                    </p:animEffect>
                                  </p:childTnLst>
                                </p:cTn>
                              </p:par>
                            </p:childTnLst>
                          </p:cTn>
                        </p:par>
                        <p:par>
                          <p:cTn id="32" fill="hold">
                            <p:stCondLst>
                              <p:cond delay="1300"/>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100"/>
                                        <p:tgtEl>
                                          <p:spTgt spid="30"/>
                                        </p:tgtEl>
                                      </p:cBhvr>
                                    </p:animEffect>
                                  </p:childTnLst>
                                </p:cTn>
                              </p:par>
                            </p:childTnLst>
                          </p:cTn>
                        </p:par>
                        <p:par>
                          <p:cTn id="36" fill="hold">
                            <p:stCondLst>
                              <p:cond delay="1400"/>
                            </p:stCondLst>
                            <p:childTnLst>
                              <p:par>
                                <p:cTn id="37" presetID="14" presetClass="entr" presetSubtype="1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100"/>
                                        <p:tgtEl>
                                          <p:spTgt spid="31"/>
                                        </p:tgtEl>
                                      </p:cBhvr>
                                    </p:animEffect>
                                  </p:childTnLst>
                                </p:cTn>
                              </p:par>
                            </p:childTnLst>
                          </p:cTn>
                        </p:par>
                        <p:par>
                          <p:cTn id="40" fill="hold">
                            <p:stCondLst>
                              <p:cond delay="1500"/>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100"/>
                                        <p:tgtEl>
                                          <p:spTgt spid="37"/>
                                        </p:tgtEl>
                                      </p:cBhvr>
                                    </p:animEffect>
                                  </p:childTnLst>
                                </p:cTn>
                              </p:par>
                            </p:childTnLst>
                          </p:cTn>
                        </p:par>
                        <p:par>
                          <p:cTn id="44" fill="hold">
                            <p:stCondLst>
                              <p:cond delay="1600"/>
                            </p:stCondLst>
                            <p:childTnLst>
                              <p:par>
                                <p:cTn id="45" presetID="14" presetClass="entr" presetSubtype="1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randombar(horizontal)">
                                      <p:cBhvr>
                                        <p:cTn id="47" dur="100"/>
                                        <p:tgtEl>
                                          <p:spTgt spid="38"/>
                                        </p:tgtEl>
                                      </p:cBhvr>
                                    </p:animEffect>
                                  </p:childTnLst>
                                </p:cTn>
                              </p:par>
                            </p:childTnLst>
                          </p:cTn>
                        </p:par>
                        <p:par>
                          <p:cTn id="48" fill="hold">
                            <p:stCondLst>
                              <p:cond delay="17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100"/>
                                        <p:tgtEl>
                                          <p:spTgt spid="39"/>
                                        </p:tgtEl>
                                      </p:cBhvr>
                                    </p:animEffect>
                                  </p:childTnLst>
                                </p:cTn>
                              </p:par>
                            </p:childTnLst>
                          </p:cTn>
                        </p:par>
                        <p:par>
                          <p:cTn id="52" fill="hold">
                            <p:stCondLst>
                              <p:cond delay="1800"/>
                            </p:stCondLst>
                            <p:childTnLst>
                              <p:par>
                                <p:cTn id="53" presetID="14" presetClass="entr" presetSubtype="1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randombar(horizontal)">
                                      <p:cBhvr>
                                        <p:cTn id="55" dur="100"/>
                                        <p:tgtEl>
                                          <p:spTgt spid="40"/>
                                        </p:tgtEl>
                                      </p:cBhvr>
                                    </p:animEffect>
                                  </p:childTnLst>
                                </p:cTn>
                              </p:par>
                            </p:childTnLst>
                          </p:cTn>
                        </p:par>
                        <p:par>
                          <p:cTn id="56" fill="hold">
                            <p:stCondLst>
                              <p:cond delay="1900"/>
                            </p:stCondLst>
                            <p:childTnLst>
                              <p:par>
                                <p:cTn id="57" presetID="14" presetClass="entr" presetSubtype="1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randombar(horizontal)">
                                      <p:cBhvr>
                                        <p:cTn id="59" dur="100"/>
                                        <p:tgtEl>
                                          <p:spTgt spid="58"/>
                                        </p:tgtEl>
                                      </p:cBhvr>
                                    </p:animEffect>
                                  </p:childTnLst>
                                </p:cTn>
                              </p:par>
                            </p:childTnLst>
                          </p:cTn>
                        </p:par>
                        <p:par>
                          <p:cTn id="60" fill="hold">
                            <p:stCondLst>
                              <p:cond delay="2000"/>
                            </p:stCondLst>
                            <p:childTnLst>
                              <p:par>
                                <p:cTn id="61" presetID="14" presetClass="entr" presetSubtype="10"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randombar(horizontal)">
                                      <p:cBhvr>
                                        <p:cTn id="63" dur="100"/>
                                        <p:tgtEl>
                                          <p:spTgt spid="62"/>
                                        </p:tgtEl>
                                      </p:cBhvr>
                                    </p:animEffect>
                                  </p:childTnLst>
                                </p:cTn>
                              </p:par>
                            </p:childTnLst>
                          </p:cTn>
                        </p:par>
                        <p:par>
                          <p:cTn id="64" fill="hold">
                            <p:stCondLst>
                              <p:cond delay="2100"/>
                            </p:stCondLst>
                            <p:childTnLst>
                              <p:par>
                                <p:cTn id="65" presetID="14" presetClass="entr" presetSubtype="1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randombar(horizontal)">
                                      <p:cBhvr>
                                        <p:cTn id="67" dur="100"/>
                                        <p:tgtEl>
                                          <p:spTgt spid="27"/>
                                        </p:tgtEl>
                                      </p:cBhvr>
                                    </p:animEffect>
                                  </p:childTnLst>
                                </p:cTn>
                              </p:par>
                            </p:childTnLst>
                          </p:cTn>
                        </p:par>
                        <p:par>
                          <p:cTn id="68" fill="hold">
                            <p:stCondLst>
                              <p:cond delay="2200"/>
                            </p:stCondLst>
                            <p:childTnLst>
                              <p:par>
                                <p:cTn id="69" presetID="14" presetClass="entr" presetSubtype="1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100"/>
                                        <p:tgtEl>
                                          <p:spTgt spid="55"/>
                                        </p:tgtEl>
                                      </p:cBhvr>
                                    </p:animEffect>
                                  </p:childTnLst>
                                </p:cTn>
                              </p:par>
                            </p:childTnLst>
                          </p:cTn>
                        </p:par>
                        <p:par>
                          <p:cTn id="72" fill="hold">
                            <p:stCondLst>
                              <p:cond delay="2300"/>
                            </p:stCondLst>
                            <p:childTnLst>
                              <p:par>
                                <p:cTn id="73" presetID="14" presetClass="entr" presetSubtype="1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randombar(horizontal)">
                                      <p:cBhvr>
                                        <p:cTn id="75" dur="100"/>
                                        <p:tgtEl>
                                          <p:spTgt spid="41"/>
                                        </p:tgtEl>
                                      </p:cBhvr>
                                    </p:animEffect>
                                  </p:childTnLst>
                                </p:cTn>
                              </p:par>
                            </p:childTnLst>
                          </p:cTn>
                        </p:par>
                        <p:par>
                          <p:cTn id="76" fill="hold">
                            <p:stCondLst>
                              <p:cond delay="24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2"/>
                                        </p:tgtEl>
                                        <p:attrNameLst>
                                          <p:attrName>style.visibility</p:attrName>
                                        </p:attrNameLst>
                                      </p:cBhvr>
                                      <p:to>
                                        <p:strVal val="visible"/>
                                      </p:to>
                                    </p:set>
                                    <p:anim calcmode="lin" valueType="num">
                                      <p:cBhvr>
                                        <p:cTn id="79"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0" dur="250" fill="hold"/>
                                        <p:tgtEl>
                                          <p:spTgt spid="42"/>
                                        </p:tgtEl>
                                        <p:attrNameLst>
                                          <p:attrName>ppt_y</p:attrName>
                                        </p:attrNameLst>
                                      </p:cBhvr>
                                      <p:tavLst>
                                        <p:tav tm="0">
                                          <p:val>
                                            <p:strVal val="#ppt_y"/>
                                          </p:val>
                                        </p:tav>
                                        <p:tav tm="100000">
                                          <p:val>
                                            <p:strVal val="#ppt_y"/>
                                          </p:val>
                                        </p:tav>
                                      </p:tavLst>
                                    </p:anim>
                                    <p:anim calcmode="lin" valueType="num">
                                      <p:cBhvr>
                                        <p:cTn id="81"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82"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250" tmFilter="0,0; .5, 1; 1, 1"/>
                                        <p:tgtEl>
                                          <p:spTgt spid="42"/>
                                        </p:tgtEl>
                                      </p:cBhvr>
                                    </p:animEffect>
                                  </p:childTnLst>
                                </p:cTn>
                              </p:par>
                            </p:childTnLst>
                          </p:cTn>
                        </p:par>
                        <p:par>
                          <p:cTn id="84" fill="hold">
                            <p:stCondLst>
                              <p:cond delay="382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6"/>
                                        </p:tgtEl>
                                        <p:attrNameLst>
                                          <p:attrName>style.visibility</p:attrName>
                                        </p:attrNameLst>
                                      </p:cBhvr>
                                      <p:to>
                                        <p:strVal val="visible"/>
                                      </p:to>
                                    </p:set>
                                    <p:anim calcmode="lin" valueType="num">
                                      <p:cBhvr>
                                        <p:cTn id="87"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8" dur="250" fill="hold"/>
                                        <p:tgtEl>
                                          <p:spTgt spid="46"/>
                                        </p:tgtEl>
                                        <p:attrNameLst>
                                          <p:attrName>ppt_y</p:attrName>
                                        </p:attrNameLst>
                                      </p:cBhvr>
                                      <p:tavLst>
                                        <p:tav tm="0">
                                          <p:val>
                                            <p:strVal val="#ppt_y"/>
                                          </p:val>
                                        </p:tav>
                                        <p:tav tm="100000">
                                          <p:val>
                                            <p:strVal val="#ppt_y"/>
                                          </p:val>
                                        </p:tav>
                                      </p:tavLst>
                                    </p:anim>
                                    <p:anim calcmode="lin" valueType="num">
                                      <p:cBhvr>
                                        <p:cTn id="89"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0"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250" tmFilter="0,0; .5, 1; 1, 1"/>
                                        <p:tgtEl>
                                          <p:spTgt spid="46"/>
                                        </p:tgtEl>
                                      </p:cBhvr>
                                    </p:animEffect>
                                  </p:childTnLst>
                                </p:cTn>
                              </p:par>
                            </p:childTnLst>
                          </p:cTn>
                        </p:par>
                        <p:par>
                          <p:cTn id="92" fill="hold">
                            <p:stCondLst>
                              <p:cond delay="530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44"/>
                                        </p:tgtEl>
                                        <p:attrNameLst>
                                          <p:attrName>style.visibility</p:attrName>
                                        </p:attrNameLst>
                                      </p:cBhvr>
                                      <p:to>
                                        <p:strVal val="visible"/>
                                      </p:to>
                                    </p:set>
                                    <p:anim calcmode="lin" valueType="num">
                                      <p:cBhvr>
                                        <p:cTn id="95"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96" dur="250" fill="hold"/>
                                        <p:tgtEl>
                                          <p:spTgt spid="44"/>
                                        </p:tgtEl>
                                        <p:attrNameLst>
                                          <p:attrName>ppt_y</p:attrName>
                                        </p:attrNameLst>
                                      </p:cBhvr>
                                      <p:tavLst>
                                        <p:tav tm="0">
                                          <p:val>
                                            <p:strVal val="#ppt_y"/>
                                          </p:val>
                                        </p:tav>
                                        <p:tav tm="100000">
                                          <p:val>
                                            <p:strVal val="#ppt_y"/>
                                          </p:val>
                                        </p:tav>
                                      </p:tavLst>
                                    </p:anim>
                                    <p:anim calcmode="lin" valueType="num">
                                      <p:cBhvr>
                                        <p:cTn id="97"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98"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250" tmFilter="0,0; .5, 1; 1, 1"/>
                                        <p:tgtEl>
                                          <p:spTgt spid="44"/>
                                        </p:tgtEl>
                                      </p:cBhvr>
                                    </p:animEffect>
                                  </p:childTnLst>
                                </p:cTn>
                              </p:par>
                            </p:childTnLst>
                          </p:cTn>
                        </p:par>
                        <p:par>
                          <p:cTn id="100" fill="hold">
                            <p:stCondLst>
                              <p:cond delay="645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53"/>
                                        </p:tgtEl>
                                        <p:attrNameLst>
                                          <p:attrName>style.visibility</p:attrName>
                                        </p:attrNameLst>
                                      </p:cBhvr>
                                      <p:to>
                                        <p:strVal val="visible"/>
                                      </p:to>
                                    </p:set>
                                    <p:anim calcmode="lin" valueType="num">
                                      <p:cBhvr>
                                        <p:cTn id="103"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04" dur="250" fill="hold"/>
                                        <p:tgtEl>
                                          <p:spTgt spid="53"/>
                                        </p:tgtEl>
                                        <p:attrNameLst>
                                          <p:attrName>ppt_y</p:attrName>
                                        </p:attrNameLst>
                                      </p:cBhvr>
                                      <p:tavLst>
                                        <p:tav tm="0">
                                          <p:val>
                                            <p:strVal val="#ppt_y"/>
                                          </p:val>
                                        </p:tav>
                                        <p:tav tm="100000">
                                          <p:val>
                                            <p:strVal val="#ppt_y"/>
                                          </p:val>
                                        </p:tav>
                                      </p:tavLst>
                                    </p:anim>
                                    <p:anim calcmode="lin" valueType="num">
                                      <p:cBhvr>
                                        <p:cTn id="105"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6"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25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6" grpId="0" animBg="1"/>
      <p:bldP spid="30" grpId="0"/>
      <p:bldP spid="31" grpId="0" animBg="1"/>
      <p:bldP spid="37" grpId="0"/>
      <p:bldP spid="38" grpId="0" animBg="1"/>
      <p:bldP spid="39" grpId="0"/>
      <p:bldP spid="40" grpId="0" animBg="1"/>
      <p:bldP spid="41"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P spid="44"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4"/>
                        </p:tgtEl>
                        <p:attrNameLst>
                          <p:attrName>style.visibility</p:attrName>
                        </p:attrNameLst>
                      </p:cBhvr>
                      <p:to>
                        <p:strVal val="visible"/>
                      </p:to>
                    </p:set>
                    <p:anim calcmode="lin" valueType="num">
                      <p:cBhvr>
                        <p:cTn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4"/>
                        </p:tgtEl>
                        <p:attrNameLst>
                          <p:attrName>ppt_y</p:attrName>
                        </p:attrNameLst>
                      </p:cBhvr>
                      <p:tavLst>
                        <p:tav tm="0">
                          <p:val>
                            <p:strVal val="#ppt_y"/>
                          </p:val>
                        </p:tav>
                        <p:tav tm="100000">
                          <p:val>
                            <p:strVal val="#ppt_y"/>
                          </p:val>
                        </p:tav>
                      </p:tavLst>
                    </p:anim>
                    <p:anim calcmode="lin" valueType="num">
                      <p:cBhvr>
                        <p:cTn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4"/>
                        </p:tgtEl>
                      </p:cBhvr>
                    </p:animEffect>
                  </p:childTnLst>
                </p:cTn>
              </p:par>
            </p:tnLst>
          </p:tmpl>
        </p:tmplLst>
      </p:bldP>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P spid="53"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53"/>
                        </p:tgtEl>
                        <p:attrNameLst>
                          <p:attrName>ppt_y</p:attrName>
                        </p:attrNameLst>
                      </p:cBhvr>
                      <p:tavLst>
                        <p:tav tm="0">
                          <p:val>
                            <p:strVal val="#ppt_y"/>
                          </p:val>
                        </p:tav>
                        <p:tav tm="100000">
                          <p:val>
                            <p:strVal val="#ppt_y"/>
                          </p:val>
                        </p:tav>
                      </p:tavLst>
                    </p:anim>
                    <p:anim calcmode="lin" valueType="num">
                      <p:cBhvr>
                        <p:cTn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53"/>
                        </p:tgtEl>
                      </p:cBhvr>
                    </p:animEffect>
                  </p:childTnLst>
                </p:cTn>
              </p:par>
            </p:tnLst>
          </p:tmpl>
        </p:tmplLst>
      </p:b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شكل بيضاوي 25">
            <a:extLst>
              <a:ext uri="{FF2B5EF4-FFF2-40B4-BE49-F238E27FC236}">
                <a16:creationId xmlns:a16="http://schemas.microsoft.com/office/drawing/2014/main" id="{5A751379-6FE0-8BCC-5AE0-851849D2F8D3}"/>
              </a:ext>
            </a:extLst>
          </p:cNvPr>
          <p:cNvSpPr>
            <a:spLocks noChangeAspect="1"/>
          </p:cNvSpPr>
          <p:nvPr/>
        </p:nvSpPr>
        <p:spPr>
          <a:xfrm>
            <a:off x="1082280" y="1291110"/>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18C510D8-C63B-AA5C-30FB-4726965BE1DF}"/>
              </a:ext>
            </a:extLst>
          </p:cNvPr>
          <p:cNvGrpSpPr/>
          <p:nvPr/>
        </p:nvGrpSpPr>
        <p:grpSpPr>
          <a:xfrm>
            <a:off x="1033680" y="1301100"/>
            <a:ext cx="1280152" cy="1189377"/>
            <a:chOff x="-5434392" y="691376"/>
            <a:chExt cx="3920147" cy="3642169"/>
          </a:xfrm>
          <a:gradFill>
            <a:gsLst>
              <a:gs pos="581">
                <a:srgbClr val="000000"/>
              </a:gs>
              <a:gs pos="100000">
                <a:schemeClr val="tx1">
                  <a:alpha val="0"/>
                </a:schemeClr>
              </a:gs>
            </a:gsLst>
            <a:lin ang="8100000" scaled="1"/>
          </a:gradFill>
        </p:grpSpPr>
        <p:sp>
          <p:nvSpPr>
            <p:cNvPr id="28" name="شكل حر 11">
              <a:extLst>
                <a:ext uri="{FF2B5EF4-FFF2-40B4-BE49-F238E27FC236}">
                  <a16:creationId xmlns:a16="http://schemas.microsoft.com/office/drawing/2014/main" id="{106FEBEC-A4B4-63E9-935F-8AEAA8E8DCB3}"/>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29" name="شكل حر 12">
              <a:extLst>
                <a:ext uri="{FF2B5EF4-FFF2-40B4-BE49-F238E27FC236}">
                  <a16:creationId xmlns:a16="http://schemas.microsoft.com/office/drawing/2014/main" id="{F0C421D1-653F-E9D3-4A09-1BCE811FDB6E}"/>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prstClr val="white"/>
                </a:solidFill>
                <a:latin typeface="Calibri"/>
                <a:cs typeface="Arial" panose="020B0604020202020204" pitchFamily="34" charset="0"/>
              </a:endParaRPr>
            </a:p>
          </p:txBody>
        </p:sp>
      </p:gr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399328" y="1575098"/>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a:t>
            </a:r>
            <a:endParaRPr lang="ar-SA" sz="3200" b="1" dirty="0">
              <a:solidFill>
                <a:schemeClr val="tx1">
                  <a:lumMod val="65000"/>
                  <a:lumOff val="35000"/>
                </a:schemeClr>
              </a:solidFill>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230464" y="3605458"/>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545926" y="3886273"/>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2</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2589251" y="1164038"/>
            <a:ext cx="7280414" cy="1276825"/>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ctr" eaLnBrk="1" hangingPunct="1"/>
            <a:r>
              <a:rPr lang="en-US" sz="2000" b="0" dirty="0"/>
              <a:t>What is the meaning of “control over your own destiny”?</a:t>
            </a: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2443749" y="3881826"/>
            <a:ext cx="7930083" cy="593559"/>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the difference between an oyster and an entrepreneur? </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181501" y="3625567"/>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7393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100"/>
                                        <p:tgtEl>
                                          <p:spTgt spid="26"/>
                                        </p:tgtEl>
                                      </p:cBhvr>
                                    </p:animEffect>
                                  </p:childTnLst>
                                </p:cTn>
                              </p:par>
                            </p:childTnLst>
                          </p:cTn>
                        </p:par>
                        <p:par>
                          <p:cTn id="32" fill="hold">
                            <p:stCondLst>
                              <p:cond delay="1300"/>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100"/>
                                        <p:tgtEl>
                                          <p:spTgt spid="30"/>
                                        </p:tgtEl>
                                      </p:cBhvr>
                                    </p:animEffect>
                                  </p:childTnLst>
                                </p:cTn>
                              </p:par>
                            </p:childTnLst>
                          </p:cTn>
                        </p:par>
                        <p:par>
                          <p:cTn id="36" fill="hold">
                            <p:stCondLst>
                              <p:cond delay="1400"/>
                            </p:stCondLst>
                            <p:childTnLst>
                              <p:par>
                                <p:cTn id="37" presetID="14" presetClass="entr" presetSubtype="1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100"/>
                                        <p:tgtEl>
                                          <p:spTgt spid="31"/>
                                        </p:tgtEl>
                                      </p:cBhvr>
                                    </p:animEffect>
                                  </p:childTnLst>
                                </p:cTn>
                              </p:par>
                            </p:childTnLst>
                          </p:cTn>
                        </p:par>
                        <p:par>
                          <p:cTn id="40" fill="hold">
                            <p:stCondLst>
                              <p:cond delay="1500"/>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100"/>
                                        <p:tgtEl>
                                          <p:spTgt spid="37"/>
                                        </p:tgtEl>
                                      </p:cBhvr>
                                    </p:animEffect>
                                  </p:childTnLst>
                                </p:cTn>
                              </p:par>
                            </p:childTnLst>
                          </p:cTn>
                        </p:par>
                        <p:par>
                          <p:cTn id="44" fill="hold">
                            <p:stCondLst>
                              <p:cond delay="1600"/>
                            </p:stCondLst>
                            <p:childTnLst>
                              <p:par>
                                <p:cTn id="45" presetID="14" presetClass="entr" presetSubtype="1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100"/>
                                        <p:tgtEl>
                                          <p:spTgt spid="27"/>
                                        </p:tgtEl>
                                      </p:cBhvr>
                                    </p:animEffect>
                                  </p:childTnLst>
                                </p:cTn>
                              </p:par>
                            </p:childTnLst>
                          </p:cTn>
                        </p:par>
                        <p:par>
                          <p:cTn id="48" fill="hold">
                            <p:stCondLst>
                              <p:cond delay="1700"/>
                            </p:stCondLst>
                            <p:childTnLst>
                              <p:par>
                                <p:cTn id="49" presetID="14" presetClass="entr" presetSubtype="1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randombar(horizontal)">
                                      <p:cBhvr>
                                        <p:cTn id="51" dur="100"/>
                                        <p:tgtEl>
                                          <p:spTgt spid="55"/>
                                        </p:tgtEl>
                                      </p:cBhvr>
                                    </p:animEffect>
                                  </p:childTnLst>
                                </p:cTn>
                              </p:par>
                            </p:childTnLst>
                          </p:cTn>
                        </p:par>
                        <p:par>
                          <p:cTn id="52" fill="hold">
                            <p:stCondLst>
                              <p:cond delay="18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2"/>
                                        </p:tgtEl>
                                        <p:attrNameLst>
                                          <p:attrName>style.visibility</p:attrName>
                                        </p:attrNameLst>
                                      </p:cBhvr>
                                      <p:to>
                                        <p:strVal val="visible"/>
                                      </p:to>
                                    </p:set>
                                    <p:anim calcmode="lin" valueType="num">
                                      <p:cBhvr>
                                        <p:cTn id="55"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42"/>
                                        </p:tgtEl>
                                        <p:attrNameLst>
                                          <p:attrName>ppt_y</p:attrName>
                                        </p:attrNameLst>
                                      </p:cBhvr>
                                      <p:tavLst>
                                        <p:tav tm="0">
                                          <p:val>
                                            <p:strVal val="#ppt_y"/>
                                          </p:val>
                                        </p:tav>
                                        <p:tav tm="100000">
                                          <p:val>
                                            <p:strVal val="#ppt_y"/>
                                          </p:val>
                                        </p:tav>
                                      </p:tavLst>
                                    </p:anim>
                                    <p:anim calcmode="lin" valueType="num">
                                      <p:cBhvr>
                                        <p:cTn id="57"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42"/>
                                        </p:tgtEl>
                                      </p:cBhvr>
                                    </p:animEffect>
                                  </p:childTnLst>
                                </p:cTn>
                              </p:par>
                            </p:childTnLst>
                          </p:cTn>
                        </p:par>
                        <p:par>
                          <p:cTn id="60" fill="hold">
                            <p:stCondLst>
                              <p:cond delay="317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6"/>
                                        </p:tgtEl>
                                        <p:attrNameLst>
                                          <p:attrName>style.visibility</p:attrName>
                                        </p:attrNameLst>
                                      </p:cBhvr>
                                      <p:to>
                                        <p:strVal val="visible"/>
                                      </p:to>
                                    </p:set>
                                    <p:anim calcmode="lin" valueType="num">
                                      <p:cBhvr>
                                        <p:cTn id="6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46"/>
                                        </p:tgtEl>
                                        <p:attrNameLst>
                                          <p:attrName>ppt_y</p:attrName>
                                        </p:attrNameLst>
                                      </p:cBhvr>
                                      <p:tavLst>
                                        <p:tav tm="0">
                                          <p:val>
                                            <p:strVal val="#ppt_y"/>
                                          </p:val>
                                        </p:tav>
                                        <p:tav tm="100000">
                                          <p:val>
                                            <p:strVal val="#ppt_y"/>
                                          </p:val>
                                        </p:tav>
                                      </p:tavLst>
                                    </p:anim>
                                    <p:anim calcmode="lin" valueType="num">
                                      <p:cBhvr>
                                        <p:cTn id="6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6" grpId="0" animBg="1"/>
      <p:bldP spid="30" grpId="0"/>
      <p:bldP spid="31" grpId="0" animBg="1"/>
      <p:bldP spid="37"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Chapter 2 overview</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1011303" y="3803411"/>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983728" y="3681906"/>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2</a:t>
            </a:r>
          </a:p>
        </p:txBody>
      </p:sp>
      <p:grpSp>
        <p:nvGrpSpPr>
          <p:cNvPr id="39" name="مجموعة 38">
            <a:extLst>
              <a:ext uri="{FF2B5EF4-FFF2-40B4-BE49-F238E27FC236}">
                <a16:creationId xmlns:a16="http://schemas.microsoft.com/office/drawing/2014/main" id="{E8FC18FA-8355-A074-9D28-66929B1052C5}"/>
              </a:ext>
            </a:extLst>
          </p:cNvPr>
          <p:cNvGrpSpPr/>
          <p:nvPr/>
        </p:nvGrpSpPr>
        <p:grpSpPr>
          <a:xfrm>
            <a:off x="1015592" y="1764250"/>
            <a:ext cx="2272201" cy="912783"/>
            <a:chOff x="8919882" y="1614573"/>
            <a:chExt cx="1539184" cy="618319"/>
          </a:xfrm>
        </p:grpSpPr>
        <p:grpSp>
          <p:nvGrpSpPr>
            <p:cNvPr id="40" name="مجموعة 39">
              <a:extLst>
                <a:ext uri="{FF2B5EF4-FFF2-40B4-BE49-F238E27FC236}">
                  <a16:creationId xmlns:a16="http://schemas.microsoft.com/office/drawing/2014/main" id="{73EC9C5F-61F9-ECF2-67C0-505AAA3DD972}"/>
                </a:ext>
              </a:extLst>
            </p:cNvPr>
            <p:cNvGrpSpPr/>
            <p:nvPr/>
          </p:nvGrpSpPr>
          <p:grpSpPr>
            <a:xfrm rot="19678031">
              <a:off x="8919882" y="1614573"/>
              <a:ext cx="1389133" cy="575674"/>
              <a:chOff x="5137484" y="1916911"/>
              <a:chExt cx="1945483" cy="806232"/>
            </a:xfrm>
          </p:grpSpPr>
          <p:sp>
            <p:nvSpPr>
              <p:cNvPr id="45" name="شكل حر 59">
                <a:extLst>
                  <a:ext uri="{FF2B5EF4-FFF2-40B4-BE49-F238E27FC236}">
                    <a16:creationId xmlns:a16="http://schemas.microsoft.com/office/drawing/2014/main" id="{223A62D5-B2A4-B4CE-E22D-6AD959F047C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شكل حر 60">
                <a:extLst>
                  <a:ext uri="{FF2B5EF4-FFF2-40B4-BE49-F238E27FC236}">
                    <a16:creationId xmlns:a16="http://schemas.microsoft.com/office/drawing/2014/main" id="{6E15E15F-5D25-92E9-289B-B024A9D29FC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7" name="شكل حر 61">
                <a:extLst>
                  <a:ext uri="{FF2B5EF4-FFF2-40B4-BE49-F238E27FC236}">
                    <a16:creationId xmlns:a16="http://schemas.microsoft.com/office/drawing/2014/main" id="{3AA834D1-3EE0-6035-0E26-0574228EA50D}"/>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41" name="مجموعة 40">
              <a:extLst>
                <a:ext uri="{FF2B5EF4-FFF2-40B4-BE49-F238E27FC236}">
                  <a16:creationId xmlns:a16="http://schemas.microsoft.com/office/drawing/2014/main" id="{B1FAE221-FA77-A4CD-AFE6-12914CF8B6D3}"/>
                </a:ext>
              </a:extLst>
            </p:cNvPr>
            <p:cNvGrpSpPr/>
            <p:nvPr/>
          </p:nvGrpSpPr>
          <p:grpSpPr>
            <a:xfrm rot="2307867" flipH="1">
              <a:off x="9069932" y="1657218"/>
              <a:ext cx="1389134" cy="575674"/>
              <a:chOff x="5137484" y="1916911"/>
              <a:chExt cx="1945483" cy="806232"/>
            </a:xfrm>
          </p:grpSpPr>
          <p:sp>
            <p:nvSpPr>
              <p:cNvPr id="42" name="شكل حر 89">
                <a:extLst>
                  <a:ext uri="{FF2B5EF4-FFF2-40B4-BE49-F238E27FC236}">
                    <a16:creationId xmlns:a16="http://schemas.microsoft.com/office/drawing/2014/main" id="{68A78574-6609-7263-4865-22C3120AE426}"/>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3" name="شكل حر 90">
                <a:extLst>
                  <a:ext uri="{FF2B5EF4-FFF2-40B4-BE49-F238E27FC236}">
                    <a16:creationId xmlns:a16="http://schemas.microsoft.com/office/drawing/2014/main" id="{55A72E19-23AE-9514-1B47-08EACD5F7ABA}"/>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شكل حر 91">
                <a:extLst>
                  <a:ext uri="{FF2B5EF4-FFF2-40B4-BE49-F238E27FC236}">
                    <a16:creationId xmlns:a16="http://schemas.microsoft.com/office/drawing/2014/main" id="{46BF3872-415B-79A0-DA5C-12240A4271E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2" name="TextBox 18">
            <a:extLst>
              <a:ext uri="{FF2B5EF4-FFF2-40B4-BE49-F238E27FC236}">
                <a16:creationId xmlns:a16="http://schemas.microsoft.com/office/drawing/2014/main" id="{3FCE6231-F10E-EFDF-636B-7DCDAA180C15}"/>
              </a:ext>
            </a:extLst>
          </p:cNvPr>
          <p:cNvSpPr txBox="1"/>
          <p:nvPr/>
        </p:nvSpPr>
        <p:spPr>
          <a:xfrm flipH="1">
            <a:off x="1988016" y="168535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1</a:t>
            </a:r>
          </a:p>
        </p:txBody>
      </p:sp>
      <p:sp>
        <p:nvSpPr>
          <p:cNvPr id="53" name="شكل حر 76">
            <a:extLst>
              <a:ext uri="{FF2B5EF4-FFF2-40B4-BE49-F238E27FC236}">
                <a16:creationId xmlns:a16="http://schemas.microsoft.com/office/drawing/2014/main" id="{DDA214CB-210A-7E8D-D0EC-CD1244846DCF}"/>
              </a:ext>
            </a:extLst>
          </p:cNvPr>
          <p:cNvSpPr/>
          <p:nvPr/>
        </p:nvSpPr>
        <p:spPr>
          <a:xfrm rot="14960319">
            <a:off x="1869894" y="3155394"/>
            <a:ext cx="671971" cy="106104"/>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194061" y="1596163"/>
            <a:ext cx="7505407"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Entrepreneurs are special. They have qualities that allow them to see opportunities, where others see only difficulties. Because of these qualities, they create businesses where they can grow. </a:t>
            </a:r>
          </a:p>
        </p:txBody>
      </p:sp>
      <p:sp>
        <p:nvSpPr>
          <p:cNvPr id="55" name="Title 6">
            <a:extLst>
              <a:ext uri="{FF2B5EF4-FFF2-40B4-BE49-F238E27FC236}">
                <a16:creationId xmlns:a16="http://schemas.microsoft.com/office/drawing/2014/main" id="{F81A889A-8137-EED2-BAEF-B50383F7B6B6}"/>
              </a:ext>
            </a:extLst>
          </p:cNvPr>
          <p:cNvSpPr txBox="1">
            <a:spLocks/>
          </p:cNvSpPr>
          <p:nvPr/>
        </p:nvSpPr>
        <p:spPr>
          <a:xfrm>
            <a:off x="3301811" y="3812121"/>
            <a:ext cx="7138846" cy="776123"/>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In this chapter, you will learn about these qualities. You can analyze whether you have the characteristics, skills, and talents that can turn you into a successful entrepreneur.</a:t>
            </a:r>
          </a:p>
        </p:txBody>
      </p:sp>
    </p:spTree>
    <p:extLst>
      <p:ext uri="{BB962C8B-B14F-4D97-AF65-F5344CB8AC3E}">
        <p14:creationId xmlns:p14="http://schemas.microsoft.com/office/powerpoint/2010/main" val="34696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4"/>
                                        </p:tgtEl>
                                        <p:attrNameLst>
                                          <p:attrName>style.visibility</p:attrName>
                                        </p:attrNameLst>
                                      </p:cBhvr>
                                      <p:to>
                                        <p:strVal val="visible"/>
                                      </p:to>
                                    </p:set>
                                    <p:anim calcmode="lin" valueType="num">
                                      <p:cBhvr>
                                        <p:cTn id="31"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54"/>
                                        </p:tgtEl>
                                        <p:attrNameLst>
                                          <p:attrName>ppt_y</p:attrName>
                                        </p:attrNameLst>
                                      </p:cBhvr>
                                      <p:tavLst>
                                        <p:tav tm="0">
                                          <p:val>
                                            <p:strVal val="#ppt_y"/>
                                          </p:val>
                                        </p:tav>
                                        <p:tav tm="100000">
                                          <p:val>
                                            <p:strVal val="#ppt_y"/>
                                          </p:val>
                                        </p:tav>
                                      </p:tavLst>
                                    </p:anim>
                                    <p:anim calcmode="lin" valueType="num">
                                      <p:cBhvr>
                                        <p:cTn id="33"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54"/>
                                        </p:tgtEl>
                                      </p:cBhvr>
                                    </p:animEffect>
                                  </p:childTnLst>
                                </p:cTn>
                              </p:par>
                            </p:childTnLst>
                          </p:cTn>
                        </p:par>
                        <p:par>
                          <p:cTn id="36" fill="hold">
                            <p:stCondLst>
                              <p:cond delay="296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5"/>
                                        </p:tgtEl>
                                        <p:attrNameLst>
                                          <p:attrName>style.visibility</p:attrName>
                                        </p:attrNameLst>
                                      </p:cBhvr>
                                      <p:to>
                                        <p:strVal val="visible"/>
                                      </p:to>
                                    </p:set>
                                    <p:anim calcmode="lin" valueType="num">
                                      <p:cBhvr>
                                        <p:cTn id="39" dur="1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55"/>
                                        </p:tgtEl>
                                        <p:attrNameLst>
                                          <p:attrName>ppt_y</p:attrName>
                                        </p:attrNameLst>
                                      </p:cBhvr>
                                      <p:tavLst>
                                        <p:tav tm="0">
                                          <p:val>
                                            <p:strVal val="#ppt_y"/>
                                          </p:val>
                                        </p:tav>
                                        <p:tav tm="100000">
                                          <p:val>
                                            <p:strVal val="#ppt_y"/>
                                          </p:val>
                                        </p:tav>
                                      </p:tavLst>
                                    </p:anim>
                                    <p:anim calcmode="lin" valueType="num">
                                      <p:cBhvr>
                                        <p:cTn id="41" dur="1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2582100"/>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حر 29">
            <a:extLst>
              <a:ext uri="{FF2B5EF4-FFF2-40B4-BE49-F238E27FC236}">
                <a16:creationId xmlns:a16="http://schemas.microsoft.com/office/drawing/2014/main" id="{D3FE3041-C14E-BB83-D1E0-1B85F629232B}"/>
              </a:ext>
            </a:extLst>
          </p:cNvPr>
          <p:cNvSpPr/>
          <p:nvPr/>
        </p:nvSpPr>
        <p:spPr>
          <a:xfrm>
            <a:off x="4846264" y="3618561"/>
            <a:ext cx="655918" cy="655916"/>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891278">
            <a:off x="4154163" y="1575980"/>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3" name="قوس 92">
            <a:extLst>
              <a:ext uri="{FF2B5EF4-FFF2-40B4-BE49-F238E27FC236}">
                <a16:creationId xmlns:a16="http://schemas.microsoft.com/office/drawing/2014/main" id="{BAC0029C-F9C9-855D-989E-D1D3DFA1E4DF}"/>
              </a:ext>
            </a:extLst>
          </p:cNvPr>
          <p:cNvSpPr/>
          <p:nvPr/>
        </p:nvSpPr>
        <p:spPr>
          <a:xfrm rot="891278">
            <a:off x="4154165" y="2780838"/>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34997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5044567" y="501239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8" name="قوس 97">
            <a:extLst>
              <a:ext uri="{FF2B5EF4-FFF2-40B4-BE49-F238E27FC236}">
                <a16:creationId xmlns:a16="http://schemas.microsoft.com/office/drawing/2014/main" id="{78B5E45A-5A5B-3908-9AA9-38A3ECC1A9D0}"/>
              </a:ext>
            </a:extLst>
          </p:cNvPr>
          <p:cNvSpPr/>
          <p:nvPr/>
        </p:nvSpPr>
        <p:spPr>
          <a:xfrm rot="891278">
            <a:off x="4221093" y="4008033"/>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6">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5095588" y="619707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1" name="قوس 100">
            <a:extLst>
              <a:ext uri="{FF2B5EF4-FFF2-40B4-BE49-F238E27FC236}">
                <a16:creationId xmlns:a16="http://schemas.microsoft.com/office/drawing/2014/main" id="{83795ABF-B614-0433-3F82-AD9C32A86AA1}"/>
              </a:ext>
            </a:extLst>
          </p:cNvPr>
          <p:cNvSpPr/>
          <p:nvPr/>
        </p:nvSpPr>
        <p:spPr>
          <a:xfrm rot="891278">
            <a:off x="4272114" y="5192705"/>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902105" y="1319791"/>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List</a:t>
            </a:r>
          </a:p>
        </p:txBody>
      </p:sp>
      <p:sp>
        <p:nvSpPr>
          <p:cNvPr id="103" name="Rectangle 33">
            <a:extLst>
              <a:ext uri="{FF2B5EF4-FFF2-40B4-BE49-F238E27FC236}">
                <a16:creationId xmlns:a16="http://schemas.microsoft.com/office/drawing/2014/main" id="{E0C547E4-3E3F-59F2-7449-653305ADC92D}"/>
              </a:ext>
            </a:extLst>
          </p:cNvPr>
          <p:cNvSpPr/>
          <p:nvPr/>
        </p:nvSpPr>
        <p:spPr>
          <a:xfrm>
            <a:off x="7144187" y="1149290"/>
            <a:ext cx="3932024"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List the advantages and disadvantages of entrepreneurship</a:t>
            </a:r>
          </a:p>
        </p:txBody>
      </p:sp>
      <p:sp>
        <p:nvSpPr>
          <p:cNvPr id="104" name="Rectangle 33">
            <a:extLst>
              <a:ext uri="{FF2B5EF4-FFF2-40B4-BE49-F238E27FC236}">
                <a16:creationId xmlns:a16="http://schemas.microsoft.com/office/drawing/2014/main" id="{F918E9B4-F01E-8EAF-8412-814210758FFF}"/>
              </a:ext>
            </a:extLst>
          </p:cNvPr>
          <p:cNvSpPr/>
          <p:nvPr/>
        </p:nvSpPr>
        <p:spPr>
          <a:xfrm>
            <a:off x="7567970" y="2467858"/>
            <a:ext cx="3623760"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List down the characteristics that make an entrepreneur an effective leader</a:t>
            </a:r>
          </a:p>
        </p:txBody>
      </p:sp>
      <p:sp>
        <p:nvSpPr>
          <p:cNvPr id="105" name="Rectangle 33">
            <a:extLst>
              <a:ext uri="{FF2B5EF4-FFF2-40B4-BE49-F238E27FC236}">
                <a16:creationId xmlns:a16="http://schemas.microsoft.com/office/drawing/2014/main" id="{3B659863-19E0-EA33-0B67-55542545D71E}"/>
              </a:ext>
            </a:extLst>
          </p:cNvPr>
          <p:cNvSpPr/>
          <p:nvPr/>
        </p:nvSpPr>
        <p:spPr>
          <a:xfrm>
            <a:off x="5979896" y="2575580"/>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List down</a:t>
            </a:r>
          </a:p>
        </p:txBody>
      </p:sp>
      <p:sp>
        <p:nvSpPr>
          <p:cNvPr id="106" name="Rectangle 33">
            <a:extLst>
              <a:ext uri="{FF2B5EF4-FFF2-40B4-BE49-F238E27FC236}">
                <a16:creationId xmlns:a16="http://schemas.microsoft.com/office/drawing/2014/main" id="{19DBF2AD-7121-CCAB-3F69-FB2DAB44188B}"/>
              </a:ext>
            </a:extLst>
          </p:cNvPr>
          <p:cNvSpPr/>
          <p:nvPr/>
        </p:nvSpPr>
        <p:spPr>
          <a:xfrm>
            <a:off x="5757521" y="4900176"/>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Give</a:t>
            </a:r>
          </a:p>
        </p:txBody>
      </p:sp>
      <p:sp>
        <p:nvSpPr>
          <p:cNvPr id="107" name="Rectangle 33">
            <a:extLst>
              <a:ext uri="{FF2B5EF4-FFF2-40B4-BE49-F238E27FC236}">
                <a16:creationId xmlns:a16="http://schemas.microsoft.com/office/drawing/2014/main" id="{298A6C37-4C6C-AFB5-7737-167EE4BDF3AA}"/>
              </a:ext>
            </a:extLst>
          </p:cNvPr>
          <p:cNvSpPr/>
          <p:nvPr/>
        </p:nvSpPr>
        <p:spPr>
          <a:xfrm>
            <a:off x="7144186" y="4760453"/>
            <a:ext cx="3787441"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Give examples of entrepreneurs that exhibit these characteristics</a:t>
            </a:r>
          </a:p>
        </p:txBody>
      </p:sp>
      <p:sp>
        <p:nvSpPr>
          <p:cNvPr id="108" name="Rectangle 33">
            <a:extLst>
              <a:ext uri="{FF2B5EF4-FFF2-40B4-BE49-F238E27FC236}">
                <a16:creationId xmlns:a16="http://schemas.microsoft.com/office/drawing/2014/main" id="{EDAD63F2-3B70-B169-054E-E68EA214F058}"/>
              </a:ext>
            </a:extLst>
          </p:cNvPr>
          <p:cNvSpPr/>
          <p:nvPr/>
        </p:nvSpPr>
        <p:spPr>
          <a:xfrm>
            <a:off x="7144186" y="6048243"/>
            <a:ext cx="424548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Analyze whether you have the characteristics, skills and talents of an entrepreneur.</a:t>
            </a:r>
          </a:p>
        </p:txBody>
      </p:sp>
      <p:sp>
        <p:nvSpPr>
          <p:cNvPr id="109" name="Rectangle 33">
            <a:extLst>
              <a:ext uri="{FF2B5EF4-FFF2-40B4-BE49-F238E27FC236}">
                <a16:creationId xmlns:a16="http://schemas.microsoft.com/office/drawing/2014/main" id="{97839E44-DD63-E907-C785-E150BF03A681}"/>
              </a:ext>
            </a:extLst>
          </p:cNvPr>
          <p:cNvSpPr/>
          <p:nvPr/>
        </p:nvSpPr>
        <p:spPr>
          <a:xfrm>
            <a:off x="5835312" y="6155965"/>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Analyze</a:t>
            </a:r>
          </a:p>
        </p:txBody>
      </p:sp>
      <p:sp>
        <p:nvSpPr>
          <p:cNvPr id="110" name="Rectangle 33">
            <a:extLst>
              <a:ext uri="{FF2B5EF4-FFF2-40B4-BE49-F238E27FC236}">
                <a16:creationId xmlns:a16="http://schemas.microsoft.com/office/drawing/2014/main" id="{6A9E3924-7A03-E0BC-1CDF-00523374DA4C}"/>
              </a:ext>
            </a:extLst>
          </p:cNvPr>
          <p:cNvSpPr/>
          <p:nvPr/>
        </p:nvSpPr>
        <p:spPr>
          <a:xfrm>
            <a:off x="7766484" y="3624727"/>
            <a:ext cx="3258705"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Enumerate and explain the skills and talents of an entrepreneur</a:t>
            </a:r>
          </a:p>
        </p:txBody>
      </p:sp>
      <p:sp>
        <p:nvSpPr>
          <p:cNvPr id="32" name="Rectangle 33">
            <a:extLst>
              <a:ext uri="{FF2B5EF4-FFF2-40B4-BE49-F238E27FC236}">
                <a16:creationId xmlns:a16="http://schemas.microsoft.com/office/drawing/2014/main" id="{6C14B49B-CD57-FAC9-949E-17ADE4A1AF7D}"/>
              </a:ext>
            </a:extLst>
          </p:cNvPr>
          <p:cNvSpPr/>
          <p:nvPr/>
        </p:nvSpPr>
        <p:spPr>
          <a:xfrm>
            <a:off x="5662253" y="3599378"/>
            <a:ext cx="1706994"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BFBFBF"/>
                </a:solidFill>
                <a:latin typeface="Cocon® Next Arabic" panose="020A0503020102020204" pitchFamily="18" charset="-78"/>
                <a:ea typeface="Cocon® Next Arabic" panose="020A0503020102020204" pitchFamily="18" charset="-78"/>
                <a:cs typeface="Cocon® Next Arabic" panose="020A0503020102020204" pitchFamily="18" charset="-78"/>
              </a:rPr>
              <a:t>Enumerate and explain</a:t>
            </a:r>
          </a:p>
        </p:txBody>
      </p:sp>
    </p:spTree>
    <p:extLst>
      <p:ext uri="{BB962C8B-B14F-4D97-AF65-F5344CB8AC3E}">
        <p14:creationId xmlns:p14="http://schemas.microsoft.com/office/powerpoint/2010/main" val="314759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childTnLst>
                          </p:cTn>
                        </p:par>
                        <p:par>
                          <p:cTn id="56" fill="hold">
                            <p:stCondLst>
                              <p:cond delay="127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03"/>
                                        </p:tgtEl>
                                        <p:attrNameLst>
                                          <p:attrName>style.visibility</p:attrName>
                                        </p:attrNameLst>
                                      </p:cBhvr>
                                      <p:to>
                                        <p:strVal val="visible"/>
                                      </p:to>
                                    </p:set>
                                    <p:anim calcmode="lin" valueType="num">
                                      <p:cBhvr>
                                        <p:cTn id="59"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103"/>
                                        </p:tgtEl>
                                        <p:attrNameLst>
                                          <p:attrName>ppt_y</p:attrName>
                                        </p:attrNameLst>
                                      </p:cBhvr>
                                      <p:tavLst>
                                        <p:tav tm="0">
                                          <p:val>
                                            <p:strVal val="#ppt_y"/>
                                          </p:val>
                                        </p:tav>
                                        <p:tav tm="100000">
                                          <p:val>
                                            <p:strVal val="#ppt_y"/>
                                          </p:val>
                                        </p:tav>
                                      </p:tavLst>
                                    </p:anim>
                                    <p:anim calcmode="lin" valueType="num">
                                      <p:cBhvr>
                                        <p:cTn id="61"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103"/>
                                        </p:tgtEl>
                                      </p:cBhvr>
                                    </p:animEffect>
                                  </p:childTnLst>
                                </p:cTn>
                              </p:par>
                            </p:childTnLst>
                          </p:cTn>
                        </p:par>
                        <p:par>
                          <p:cTn id="64" fill="hold">
                            <p:stCondLst>
                              <p:cond delay="217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04"/>
                                        </p:tgtEl>
                                        <p:attrNameLst>
                                          <p:attrName>style.visibility</p:attrName>
                                        </p:attrNameLst>
                                      </p:cBhvr>
                                      <p:to>
                                        <p:strVal val="visible"/>
                                      </p:to>
                                    </p:set>
                                    <p:anim calcmode="lin" valueType="num">
                                      <p:cBhvr>
                                        <p:cTn id="67"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104"/>
                                        </p:tgtEl>
                                        <p:attrNameLst>
                                          <p:attrName>ppt_y</p:attrName>
                                        </p:attrNameLst>
                                      </p:cBhvr>
                                      <p:tavLst>
                                        <p:tav tm="0">
                                          <p:val>
                                            <p:strVal val="#ppt_y"/>
                                          </p:val>
                                        </p:tav>
                                        <p:tav tm="100000">
                                          <p:val>
                                            <p:strVal val="#ppt_y"/>
                                          </p:val>
                                        </p:tav>
                                      </p:tavLst>
                                    </p:anim>
                                    <p:anim calcmode="lin" valueType="num">
                                      <p:cBhvr>
                                        <p:cTn id="69"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104"/>
                                        </p:tgtEl>
                                      </p:cBhvr>
                                    </p:animEffect>
                                  </p:childTnLst>
                                </p:cTn>
                              </p:par>
                            </p:childTnLst>
                          </p:cTn>
                        </p:par>
                        <p:par>
                          <p:cTn id="72" fill="hold">
                            <p:stCondLst>
                              <p:cond delay="328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07"/>
                                        </p:tgtEl>
                                        <p:attrNameLst>
                                          <p:attrName>style.visibility</p:attrName>
                                        </p:attrNameLst>
                                      </p:cBhvr>
                                      <p:to>
                                        <p:strVal val="visible"/>
                                      </p:to>
                                    </p:set>
                                    <p:anim calcmode="lin" valueType="num">
                                      <p:cBhvr>
                                        <p:cTn id="75"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107"/>
                                        </p:tgtEl>
                                        <p:attrNameLst>
                                          <p:attrName>ppt_y</p:attrName>
                                        </p:attrNameLst>
                                      </p:cBhvr>
                                      <p:tavLst>
                                        <p:tav tm="0">
                                          <p:val>
                                            <p:strVal val="#ppt_y"/>
                                          </p:val>
                                        </p:tav>
                                        <p:tav tm="100000">
                                          <p:val>
                                            <p:strVal val="#ppt_y"/>
                                          </p:val>
                                        </p:tav>
                                      </p:tavLst>
                                    </p:anim>
                                    <p:anim calcmode="lin" valueType="num">
                                      <p:cBhvr>
                                        <p:cTn id="77"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107"/>
                                        </p:tgtEl>
                                      </p:cBhvr>
                                    </p:animEffect>
                                  </p:childTnLst>
                                </p:cTn>
                              </p:par>
                            </p:childTnLst>
                          </p:cTn>
                        </p:par>
                        <p:par>
                          <p:cTn id="80" fill="hold">
                            <p:stCondLst>
                              <p:cond delay="429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08"/>
                                        </p:tgtEl>
                                        <p:attrNameLst>
                                          <p:attrName>style.visibility</p:attrName>
                                        </p:attrNameLst>
                                      </p:cBhvr>
                                      <p:to>
                                        <p:strVal val="visible"/>
                                      </p:to>
                                    </p:set>
                                    <p:anim calcmode="lin" valueType="num">
                                      <p:cBhvr>
                                        <p:cTn id="83"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108"/>
                                        </p:tgtEl>
                                        <p:attrNameLst>
                                          <p:attrName>ppt_y</p:attrName>
                                        </p:attrNameLst>
                                      </p:cBhvr>
                                      <p:tavLst>
                                        <p:tav tm="0">
                                          <p:val>
                                            <p:strVal val="#ppt_y"/>
                                          </p:val>
                                        </p:tav>
                                        <p:tav tm="100000">
                                          <p:val>
                                            <p:strVal val="#ppt_y"/>
                                          </p:val>
                                        </p:tav>
                                      </p:tavLst>
                                    </p:anim>
                                    <p:anim calcmode="lin" valueType="num">
                                      <p:cBhvr>
                                        <p:cTn id="85"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108"/>
                                        </p:tgtEl>
                                      </p:cBhvr>
                                    </p:animEffect>
                                  </p:childTnLst>
                                </p:cTn>
                              </p:par>
                            </p:childTnLst>
                          </p:cTn>
                        </p:par>
                        <p:par>
                          <p:cTn id="88" fill="hold">
                            <p:stCondLst>
                              <p:cond delay="552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110"/>
                                        </p:tgtEl>
                                        <p:attrNameLst>
                                          <p:attrName>style.visibility</p:attrName>
                                        </p:attrNameLst>
                                      </p:cBhvr>
                                      <p:to>
                                        <p:strVal val="visible"/>
                                      </p:to>
                                    </p:set>
                                    <p:anim calcmode="lin" valueType="num">
                                      <p:cBhvr>
                                        <p:cTn id="91"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110"/>
                                        </p:tgtEl>
                                        <p:attrNameLst>
                                          <p:attrName>ppt_y</p:attrName>
                                        </p:attrNameLst>
                                      </p:cBhvr>
                                      <p:tavLst>
                                        <p:tav tm="0">
                                          <p:val>
                                            <p:strVal val="#ppt_y"/>
                                          </p:val>
                                        </p:tav>
                                        <p:tav tm="100000">
                                          <p:val>
                                            <p:strVal val="#ppt_y"/>
                                          </p:val>
                                        </p:tav>
                                      </p:tavLst>
                                    </p:anim>
                                    <p:anim calcmode="lin" valueType="num">
                                      <p:cBhvr>
                                        <p:cTn id="93"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110"/>
                                        </p:tgtEl>
                                      </p:cBhvr>
                                    </p:animEffect>
                                  </p:childTnLst>
                                </p:cTn>
                              </p:par>
                              <p:par>
                                <p:cTn id="96" presetID="41" presetClass="entr" presetSubtype="0" fill="hold" grpId="0" nodeType="withEffect">
                                  <p:stCondLst>
                                    <p:cond delay="0"/>
                                  </p:stCondLst>
                                  <p:iterate type="lt">
                                    <p:tmPct val="10000"/>
                                  </p:iterate>
                                  <p:childTnLst>
                                    <p:set>
                                      <p:cBhvr>
                                        <p:cTn id="97" dur="1" fill="hold">
                                          <p:stCondLst>
                                            <p:cond delay="0"/>
                                          </p:stCondLst>
                                        </p:cTn>
                                        <p:tgtEl>
                                          <p:spTgt spid="32"/>
                                        </p:tgtEl>
                                        <p:attrNameLst>
                                          <p:attrName>style.visibility</p:attrName>
                                        </p:attrNameLst>
                                      </p:cBhvr>
                                      <p:to>
                                        <p:strVal val="visible"/>
                                      </p:to>
                                    </p:set>
                                    <p:anim calcmode="lin" valueType="num">
                                      <p:cBhvr>
                                        <p:cTn id="98" dur="1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99" dur="150" fill="hold"/>
                                        <p:tgtEl>
                                          <p:spTgt spid="32"/>
                                        </p:tgtEl>
                                        <p:attrNameLst>
                                          <p:attrName>ppt_y</p:attrName>
                                        </p:attrNameLst>
                                      </p:cBhvr>
                                      <p:tavLst>
                                        <p:tav tm="0">
                                          <p:val>
                                            <p:strVal val="#ppt_y"/>
                                          </p:val>
                                        </p:tav>
                                        <p:tav tm="100000">
                                          <p:val>
                                            <p:strVal val="#ppt_y"/>
                                          </p:val>
                                        </p:tav>
                                      </p:tavLst>
                                    </p:anim>
                                    <p:anim calcmode="lin" valueType="num">
                                      <p:cBhvr>
                                        <p:cTn id="100" dur="1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1" dur="1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15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6">
            <a:extLst>
              <a:ext uri="{28A0092B-C50C-407E-A947-70E740481C1C}">
                <a14:useLocalDpi xmlns:a14="http://schemas.microsoft.com/office/drawing/2010/main" val="0"/>
              </a:ext>
            </a:extLst>
          </a:blip>
          <a:srcRect t="11129" b="11129"/>
          <a:stretch/>
        </p:blipFill>
        <p:spPr>
          <a:xfrm>
            <a:off x="6586364" y="1725704"/>
            <a:ext cx="5182931" cy="4965754"/>
          </a:xfrm>
          <a:prstGeom prst="ellipse">
            <a:avLst/>
          </a:prstGeom>
          <a:ln>
            <a:noFill/>
          </a:ln>
          <a:effectLst>
            <a:softEdge rad="112500"/>
          </a:effectLst>
        </p:spPr>
      </p:pic>
      <p:sp>
        <p:nvSpPr>
          <p:cNvPr id="29" name="Rectangle 31">
            <a:extLst>
              <a:ext uri="{FF2B5EF4-FFF2-40B4-BE49-F238E27FC236}">
                <a16:creationId xmlns:a16="http://schemas.microsoft.com/office/drawing/2014/main" id="{2C673417-F9BD-1712-63BF-2332ECE3060A}"/>
              </a:ext>
            </a:extLst>
          </p:cNvPr>
          <p:cNvSpPr/>
          <p:nvPr/>
        </p:nvSpPr>
        <p:spPr>
          <a:xfrm>
            <a:off x="200707" y="1322654"/>
            <a:ext cx="6385657" cy="4212692"/>
          </a:xfrm>
          <a:prstGeom prst="rect">
            <a:avLst/>
          </a:prstGeom>
        </p:spPr>
        <p:txBody>
          <a:bodyPr wrap="square" anchor="t">
            <a:spAutoFit/>
          </a:bodyPr>
          <a:lstStyle/>
          <a:p>
            <a:pPr algn="just">
              <a:lnSpc>
                <a:spcPct val="150000"/>
              </a:lnSpc>
              <a:defRPr/>
            </a:pPr>
            <a:r>
              <a:rPr lang="en-US" dirty="0">
                <a:solidFill>
                  <a:srgbClr val="4D2643"/>
                </a:solidFill>
                <a:latin typeface="El Messiri" panose="00000800000000000000" pitchFamily="50" charset="-78"/>
                <a:cs typeface="El Messiri" panose="00000800000000000000" pitchFamily="50" charset="-78"/>
              </a:rPr>
              <a:t>Ahmed Al </a:t>
            </a:r>
            <a:r>
              <a:rPr lang="en-US" dirty="0" err="1">
                <a:solidFill>
                  <a:srgbClr val="4D2643"/>
                </a:solidFill>
                <a:latin typeface="El Messiri" panose="00000800000000000000" pitchFamily="50" charset="-78"/>
                <a:cs typeface="El Messiri" panose="00000800000000000000" pitchFamily="50" charset="-78"/>
              </a:rPr>
              <a:t>Muhaisni</a:t>
            </a:r>
            <a:r>
              <a:rPr lang="en-US" dirty="0">
                <a:solidFill>
                  <a:srgbClr val="4D2643"/>
                </a:solidFill>
                <a:latin typeface="El Messiri" panose="00000800000000000000" pitchFamily="50" charset="-78"/>
                <a:cs typeface="El Messiri" panose="00000800000000000000" pitchFamily="50" charset="-78"/>
              </a:rPr>
              <a:t> is an ambitious and self-taught young man. He started trading as a child selling sweets to neighborhood children, and on weekends he goes to the vegetable market to work as a porter who earns some money for his family. His mother was the one who supported the family after his father's death.</a:t>
            </a:r>
          </a:p>
          <a:p>
            <a:pPr algn="just">
              <a:lnSpc>
                <a:spcPct val="150000"/>
              </a:lnSpc>
              <a:defRPr/>
            </a:pPr>
            <a:r>
              <a:rPr lang="en-US" dirty="0">
                <a:solidFill>
                  <a:srgbClr val="4D2643"/>
                </a:solidFill>
                <a:latin typeface="El Messiri" panose="00000800000000000000" pitchFamily="50" charset="-78"/>
                <a:cs typeface="El Messiri" panose="00000800000000000000" pitchFamily="50" charset="-78"/>
              </a:rPr>
              <a:t>In his age of twenties, he received the first offer to buy his workshop from one of the major dealers. At that time, he was able to invest the money to open a large and multi-service car maintenance center.</a:t>
            </a:r>
          </a:p>
        </p:txBody>
      </p:sp>
    </p:spTree>
    <p:extLst>
      <p:ext uri="{BB962C8B-B14F-4D97-AF65-F5344CB8AC3E}">
        <p14:creationId xmlns:p14="http://schemas.microsoft.com/office/powerpoint/2010/main" val="21945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9"/>
                                        </p:tgtEl>
                                        <p:attrNameLst>
                                          <p:attrName>ppt_y</p:attrName>
                                        </p:attrNameLst>
                                      </p:cBhvr>
                                      <p:tavLst>
                                        <p:tav tm="0">
                                          <p:val>
                                            <p:strVal val="#ppt_y"/>
                                          </p:val>
                                        </p:tav>
                                        <p:tav tm="100000">
                                          <p:val>
                                            <p:strVal val="#ppt_y"/>
                                          </p:val>
                                        </p:tav>
                                      </p:tavLst>
                                    </p:anim>
                                    <p:anim calcmode="lin" valueType="num">
                                      <p:cBhvr>
                                        <p:cTn id="3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6">
            <a:extLst>
              <a:ext uri="{28A0092B-C50C-407E-A947-70E740481C1C}">
                <a14:useLocalDpi xmlns:a14="http://schemas.microsoft.com/office/drawing/2010/main" val="0"/>
              </a:ext>
            </a:extLst>
          </a:blip>
          <a:srcRect t="12068" b="12068"/>
          <a:stretch/>
        </p:blipFill>
        <p:spPr>
          <a:xfrm>
            <a:off x="6586364" y="1725704"/>
            <a:ext cx="5182931" cy="4965754"/>
          </a:xfrm>
          <a:prstGeom prst="ellipse">
            <a:avLst/>
          </a:prstGeom>
          <a:ln>
            <a:noFill/>
          </a:ln>
          <a:effectLst>
            <a:softEdge rad="112500"/>
          </a:effectLst>
        </p:spPr>
      </p:pic>
      <p:sp>
        <p:nvSpPr>
          <p:cNvPr id="15" name="Rectangle 31">
            <a:extLst>
              <a:ext uri="{FF2B5EF4-FFF2-40B4-BE49-F238E27FC236}">
                <a16:creationId xmlns:a16="http://schemas.microsoft.com/office/drawing/2014/main" id="{E40889E5-DB56-D6F5-8FC6-156557DE5C39}"/>
              </a:ext>
            </a:extLst>
          </p:cNvPr>
          <p:cNvSpPr/>
          <p:nvPr/>
        </p:nvSpPr>
        <p:spPr>
          <a:xfrm>
            <a:off x="245840" y="1698670"/>
            <a:ext cx="6340524" cy="4293483"/>
          </a:xfrm>
          <a:prstGeom prst="rect">
            <a:avLst/>
          </a:prstGeom>
        </p:spPr>
        <p:txBody>
          <a:bodyPr wrap="square" anchor="t">
            <a:spAutoFit/>
          </a:bodyPr>
          <a:lstStyle/>
          <a:p>
            <a:pPr algn="just">
              <a:lnSpc>
                <a:spcPct val="150000"/>
              </a:lnSpc>
              <a:defRPr/>
            </a:pPr>
            <a:r>
              <a:rPr lang="en-US" sz="1600" dirty="0">
                <a:solidFill>
                  <a:srgbClr val="4D2643"/>
                </a:solidFill>
                <a:latin typeface="El Messiri" panose="00000800000000000000" pitchFamily="50" charset="-78"/>
                <a:cs typeface="El Messiri" panose="00000800000000000000" pitchFamily="50" charset="-78"/>
              </a:rPr>
              <a:t>Ahmed was managing the center himself, receiving clients, following up on finishing work and supervising workers, staying in his center for about 16 hours a day and sometimes having to sleep in his office. He achieved impressive success in his first year and was able to gain the trust of clients and raise new capital for expansion in the region. During seven years of great effort and hard work, Ahmed was able to open 12 branches in the region, including all specializations in the field of car maintenance. Then, in 2019, it was able to own 23 branches spread across the different regions of the Kingdom.</a:t>
            </a:r>
          </a:p>
          <a:p>
            <a:pPr algn="just">
              <a:lnSpc>
                <a:spcPct val="150000"/>
              </a:lnSpc>
              <a:defRPr/>
            </a:pPr>
            <a:endParaRPr lang="en-US" sz="1600" dirty="0">
              <a:solidFill>
                <a:srgbClr val="4D2643"/>
              </a:solidFill>
              <a:latin typeface="El Messiri" panose="00000800000000000000" pitchFamily="50" charset="-78"/>
              <a:cs typeface="El Messiri" panose="00000800000000000000" pitchFamily="50" charset="-78"/>
            </a:endParaRPr>
          </a:p>
          <a:p>
            <a:pPr algn="just">
              <a:lnSpc>
                <a:spcPct val="150000"/>
              </a:lnSpc>
              <a:defRPr/>
            </a:pPr>
            <a:r>
              <a:rPr lang="en-US" sz="2400" b="1" u="sng" dirty="0">
                <a:solidFill>
                  <a:srgbClr val="4D2643"/>
                </a:solidFill>
                <a:latin typeface="El Messiri" panose="00000800000000000000" pitchFamily="50" charset="-78"/>
                <a:cs typeface="El Messiri" panose="00000800000000000000" pitchFamily="50" charset="-78"/>
              </a:rPr>
              <a:t>What makes Ahmed an entrepreneur? </a:t>
            </a:r>
          </a:p>
        </p:txBody>
      </p:sp>
    </p:spTree>
    <p:extLst>
      <p:ext uri="{BB962C8B-B14F-4D97-AF65-F5344CB8AC3E}">
        <p14:creationId xmlns:p14="http://schemas.microsoft.com/office/powerpoint/2010/main" val="23550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1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15"/>
                                        </p:tgtEl>
                                        <p:attrNameLst>
                                          <p:attrName>ppt_y</p:attrName>
                                        </p:attrNameLst>
                                      </p:cBhvr>
                                      <p:tavLst>
                                        <p:tav tm="0">
                                          <p:val>
                                            <p:strVal val="#ppt_y"/>
                                          </p:val>
                                        </p:tav>
                                        <p:tav tm="100000">
                                          <p:val>
                                            <p:strVal val="#ppt_y"/>
                                          </p:val>
                                        </p:tav>
                                      </p:tavLst>
                                    </p:anim>
                                    <p:anim calcmode="lin" valueType="num">
                                      <p:cBhvr>
                                        <p:cTn id="33" dur="1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990601" y="209746"/>
            <a:ext cx="10304676"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32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1. Advantages &amp; Disadvantages of Entrepreneurship</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6" cstate="print">
            <a:alphaModFix amt="50000"/>
            <a:duotone>
              <a:prstClr val="black"/>
              <a:srgbClr val="22C4B1">
                <a:tint val="45000"/>
                <a:satMod val="400000"/>
              </a:srgbClr>
            </a:duotone>
            <a:extLst>
              <a:ext uri="{28A0092B-C50C-407E-A947-70E740481C1C}">
                <a14:useLocalDpi xmlns:a14="http://schemas.microsoft.com/office/drawing/2010/main" val="0"/>
              </a:ext>
            </a:extLst>
          </a:blip>
          <a:stretch>
            <a:fillRect/>
          </a:stretch>
        </p:blipFill>
        <p:spPr>
          <a:xfrm>
            <a:off x="4914303" y="3078090"/>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6" cstate="print">
            <a:alphaModFix amt="50000"/>
            <a:duotone>
              <a:prstClr val="black"/>
              <a:srgbClr val="22C4B1">
                <a:tint val="45000"/>
                <a:satMod val="400000"/>
              </a:srgbClr>
            </a:duotone>
            <a:extLst>
              <a:ext uri="{28A0092B-C50C-407E-A947-70E740481C1C}">
                <a14:useLocalDpi xmlns:a14="http://schemas.microsoft.com/office/drawing/2010/main" val="0"/>
              </a:ext>
            </a:extLst>
          </a:blip>
          <a:stretch>
            <a:fillRect/>
          </a:stretch>
        </p:blipFill>
        <p:spPr>
          <a:xfrm>
            <a:off x="3303778" y="3078090"/>
            <a:ext cx="1222301" cy="1222301"/>
          </a:xfrm>
          <a:prstGeom prst="rect">
            <a:avLst/>
          </a:prstGeom>
        </p:spPr>
      </p:pic>
      <p:pic>
        <p:nvPicPr>
          <p:cNvPr id="16" name="صورة 15">
            <a:extLst>
              <a:ext uri="{FF2B5EF4-FFF2-40B4-BE49-F238E27FC236}">
                <a16:creationId xmlns:a16="http://schemas.microsoft.com/office/drawing/2014/main" id="{AE725AC6-6269-CCDC-26E8-026B2A8492EC}"/>
              </a:ext>
            </a:extLst>
          </p:cNvPr>
          <p:cNvPicPr>
            <a:picLocks noChangeAspect="1"/>
          </p:cNvPicPr>
          <p:nvPr/>
        </p:nvPicPr>
        <p:blipFill>
          <a:blip r:embed="rId6" cstate="print">
            <a:alphaModFix amt="50000"/>
            <a:duotone>
              <a:prstClr val="black"/>
              <a:srgbClr val="22C4B1">
                <a:tint val="45000"/>
                <a:satMod val="400000"/>
              </a:srgbClr>
            </a:duotone>
            <a:extLst>
              <a:ext uri="{28A0092B-C50C-407E-A947-70E740481C1C}">
                <a14:useLocalDpi xmlns:a14="http://schemas.microsoft.com/office/drawing/2010/main" val="0"/>
              </a:ext>
            </a:extLst>
          </a:blip>
          <a:stretch>
            <a:fillRect/>
          </a:stretch>
        </p:blipFill>
        <p:spPr>
          <a:xfrm>
            <a:off x="6593348" y="3078090"/>
            <a:ext cx="1222301" cy="1222301"/>
          </a:xfrm>
          <a:prstGeom prst="rect">
            <a:avLst/>
          </a:prstGeom>
        </p:spPr>
      </p:pic>
      <p:pic>
        <p:nvPicPr>
          <p:cNvPr id="17" name="صورة 16">
            <a:extLst>
              <a:ext uri="{FF2B5EF4-FFF2-40B4-BE49-F238E27FC236}">
                <a16:creationId xmlns:a16="http://schemas.microsoft.com/office/drawing/2014/main" id="{DE3126C7-2F13-F13E-85E2-FD8C27E23D2E}"/>
              </a:ext>
            </a:extLst>
          </p:cNvPr>
          <p:cNvPicPr>
            <a:picLocks noChangeAspect="1"/>
          </p:cNvPicPr>
          <p:nvPr/>
        </p:nvPicPr>
        <p:blipFill>
          <a:blip r:embed="rId6" cstate="print">
            <a:alphaModFix amt="50000"/>
            <a:duotone>
              <a:prstClr val="black"/>
              <a:srgbClr val="22C4B1">
                <a:tint val="45000"/>
                <a:satMod val="400000"/>
              </a:srgbClr>
            </a:duotone>
            <a:extLst>
              <a:ext uri="{28A0092B-C50C-407E-A947-70E740481C1C}">
                <a14:useLocalDpi xmlns:a14="http://schemas.microsoft.com/office/drawing/2010/main" val="0"/>
              </a:ext>
            </a:extLst>
          </a:blip>
          <a:stretch>
            <a:fillRect/>
          </a:stretch>
        </p:blipFill>
        <p:spPr>
          <a:xfrm>
            <a:off x="8182168" y="307809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6" cstate="print">
            <a:alphaModFix amt="50000"/>
            <a:duotone>
              <a:prstClr val="black"/>
              <a:srgbClr val="22C4B1">
                <a:tint val="45000"/>
                <a:satMod val="400000"/>
              </a:srgbClr>
            </a:duotone>
            <a:extLst>
              <a:ext uri="{28A0092B-C50C-407E-A947-70E740481C1C}">
                <a14:useLocalDpi xmlns:a14="http://schemas.microsoft.com/office/drawing/2010/main" val="0"/>
              </a:ext>
            </a:extLst>
          </a:blip>
          <a:stretch>
            <a:fillRect/>
          </a:stretch>
        </p:blipFill>
        <p:spPr>
          <a:xfrm>
            <a:off x="1714958" y="307809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1436515"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3049145" y="275477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4661818" y="2754771"/>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5" name="قوس ممتلئ 24">
            <a:extLst>
              <a:ext uri="{FF2B5EF4-FFF2-40B4-BE49-F238E27FC236}">
                <a16:creationId xmlns:a16="http://schemas.microsoft.com/office/drawing/2014/main" id="{8B6ACFB1-3B51-45A8-B212-C4C5A10EE9FE}"/>
              </a:ext>
            </a:extLst>
          </p:cNvPr>
          <p:cNvSpPr/>
          <p:nvPr/>
        </p:nvSpPr>
        <p:spPr>
          <a:xfrm>
            <a:off x="6274448" y="274722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6" name="قوس ممتلئ 25">
            <a:extLst>
              <a:ext uri="{FF2B5EF4-FFF2-40B4-BE49-F238E27FC236}">
                <a16:creationId xmlns:a16="http://schemas.microsoft.com/office/drawing/2014/main" id="{1CCC3B70-6287-046C-6F0E-BC47E09A11CC}"/>
              </a:ext>
            </a:extLst>
          </p:cNvPr>
          <p:cNvSpPr/>
          <p:nvPr/>
        </p:nvSpPr>
        <p:spPr>
          <a:xfrm flipV="1">
            <a:off x="7887121" y="2747221"/>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2842467" y="1846834"/>
            <a:ext cx="2224212"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Feel respect</a:t>
            </a: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2995238"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solidFill>
                  <a:schemeClr val="bg1"/>
                </a:solidFill>
              </a:rPr>
              <a:t>2</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1347332" y="345128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1</a:t>
            </a:r>
          </a:p>
        </p:txBody>
      </p:sp>
      <p:sp>
        <p:nvSpPr>
          <p:cNvPr id="30" name="Title 1">
            <a:extLst>
              <a:ext uri="{FF2B5EF4-FFF2-40B4-BE49-F238E27FC236}">
                <a16:creationId xmlns:a16="http://schemas.microsoft.com/office/drawing/2014/main" id="{78C1915E-79AA-A057-A7AA-C028D005FDF9}"/>
              </a:ext>
            </a:extLst>
          </p:cNvPr>
          <p:cNvSpPr txBox="1">
            <a:spLocks/>
          </p:cNvSpPr>
          <p:nvPr/>
        </p:nvSpPr>
        <p:spPr>
          <a:xfrm>
            <a:off x="990600" y="5190183"/>
            <a:ext cx="2294843"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Achieve ambitions</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5559714" y="1805235"/>
            <a:ext cx="3029757"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Distinguished </a:t>
            </a:r>
          </a:p>
        </p:txBody>
      </p:sp>
      <p:sp>
        <p:nvSpPr>
          <p:cNvPr id="32" name="Title 1">
            <a:extLst>
              <a:ext uri="{FF2B5EF4-FFF2-40B4-BE49-F238E27FC236}">
                <a16:creationId xmlns:a16="http://schemas.microsoft.com/office/drawing/2014/main" id="{657BF7C3-AA18-62A8-6E42-78F74FF93F35}"/>
              </a:ext>
            </a:extLst>
          </p:cNvPr>
          <p:cNvSpPr txBox="1">
            <a:spLocks/>
          </p:cNvSpPr>
          <p:nvPr/>
        </p:nvSpPr>
        <p:spPr>
          <a:xfrm>
            <a:off x="7381040" y="5190183"/>
            <a:ext cx="2928094"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rtl="1" eaLnBrk="1" fontAlgn="auto" hangingPunct="1">
              <a:spcAft>
                <a:spcPts val="0"/>
              </a:spcAft>
              <a:defRPr/>
            </a:pPr>
            <a:r>
              <a:rPr lang="en-US" sz="2000" dirty="0">
                <a:solidFill>
                  <a:srgbClr val="343D45">
                    <a:lumMod val="60000"/>
                    <a:lumOff val="40000"/>
                  </a:srgbClr>
                </a:solidFill>
              </a:rPr>
              <a:t>independent</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4361987" y="5190183"/>
            <a:ext cx="2294843"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creative</a:t>
            </a: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4916759" y="3527875"/>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solidFill>
                  <a:schemeClr val="bg1"/>
                </a:solidFill>
              </a:rPr>
              <a:t>3</a:t>
            </a:r>
          </a:p>
        </p:txBody>
      </p:sp>
      <p:sp>
        <p:nvSpPr>
          <p:cNvPr id="35" name="Title 1">
            <a:extLst>
              <a:ext uri="{FF2B5EF4-FFF2-40B4-BE49-F238E27FC236}">
                <a16:creationId xmlns:a16="http://schemas.microsoft.com/office/drawing/2014/main" id="{194A4453-EBE5-AF1C-37FB-45949D998C6D}"/>
              </a:ext>
            </a:extLst>
          </p:cNvPr>
          <p:cNvSpPr txBox="1">
            <a:spLocks/>
          </p:cNvSpPr>
          <p:nvPr/>
        </p:nvSpPr>
        <p:spPr>
          <a:xfrm>
            <a:off x="7815649"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solidFill>
                  <a:schemeClr val="bg1"/>
                </a:solidFill>
              </a:rPr>
              <a:t>5</a:t>
            </a:r>
            <a:endParaRPr lang="ar-SA" dirty="0">
              <a:solidFill>
                <a:schemeClr val="bg1"/>
              </a:solidFill>
            </a:endParaRPr>
          </a:p>
        </p:txBody>
      </p:sp>
      <p:sp>
        <p:nvSpPr>
          <p:cNvPr id="36" name="Title 1">
            <a:extLst>
              <a:ext uri="{FF2B5EF4-FFF2-40B4-BE49-F238E27FC236}">
                <a16:creationId xmlns:a16="http://schemas.microsoft.com/office/drawing/2014/main" id="{B37A87F4-C5FF-EA46-98EF-0EFF01EF2EDD}"/>
              </a:ext>
            </a:extLst>
          </p:cNvPr>
          <p:cNvSpPr txBox="1">
            <a:spLocks/>
          </p:cNvSpPr>
          <p:nvPr/>
        </p:nvSpPr>
        <p:spPr>
          <a:xfrm>
            <a:off x="6569538" y="3451289"/>
            <a:ext cx="1289938"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solidFill>
                  <a:schemeClr val="bg1"/>
                </a:solidFill>
              </a:rPr>
              <a:t>4</a:t>
            </a:r>
            <a:endParaRPr lang="ar-SA" dirty="0">
              <a:solidFill>
                <a:schemeClr val="bg1"/>
              </a:solidFill>
            </a:endParaRPr>
          </a:p>
        </p:txBody>
      </p:sp>
      <p:pic>
        <p:nvPicPr>
          <p:cNvPr id="37" name="صورة 36">
            <a:extLst>
              <a:ext uri="{FF2B5EF4-FFF2-40B4-BE49-F238E27FC236}">
                <a16:creationId xmlns:a16="http://schemas.microsoft.com/office/drawing/2014/main" id="{D937346E-80FA-F3D6-9CEC-F676A18EA82E}"/>
              </a:ext>
            </a:extLst>
          </p:cNvPr>
          <p:cNvPicPr>
            <a:picLocks noChangeAspect="1"/>
          </p:cNvPicPr>
          <p:nvPr/>
        </p:nvPicPr>
        <p:blipFill>
          <a:blip r:embed="rId6" cstate="print">
            <a:duotone>
              <a:prstClr val="black"/>
              <a:srgbClr val="22C4B1">
                <a:tint val="45000"/>
                <a:satMod val="400000"/>
              </a:srgbClr>
            </a:duotone>
            <a:alphaModFix amt="50000"/>
            <a:extLst>
              <a:ext uri="{28A0092B-C50C-407E-A947-70E740481C1C}">
                <a14:useLocalDpi xmlns:a14="http://schemas.microsoft.com/office/drawing/2010/main" val="0"/>
              </a:ext>
            </a:extLst>
          </a:blip>
          <a:stretch>
            <a:fillRect/>
          </a:stretch>
        </p:blipFill>
        <p:spPr>
          <a:xfrm>
            <a:off x="9818385" y="3085640"/>
            <a:ext cx="1222301" cy="1222301"/>
          </a:xfrm>
          <a:prstGeom prst="rect">
            <a:avLst/>
          </a:prstGeom>
        </p:spPr>
      </p:pic>
      <p:sp>
        <p:nvSpPr>
          <p:cNvPr id="38" name="قوس ممتلئ 37">
            <a:extLst>
              <a:ext uri="{FF2B5EF4-FFF2-40B4-BE49-F238E27FC236}">
                <a16:creationId xmlns:a16="http://schemas.microsoft.com/office/drawing/2014/main" id="{146B8B3D-B54D-B443-9420-14AF2C358267}"/>
              </a:ext>
            </a:extLst>
          </p:cNvPr>
          <p:cNvSpPr/>
          <p:nvPr/>
        </p:nvSpPr>
        <p:spPr>
          <a:xfrm>
            <a:off x="9499485" y="275477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9" name="Title 1">
            <a:extLst>
              <a:ext uri="{FF2B5EF4-FFF2-40B4-BE49-F238E27FC236}">
                <a16:creationId xmlns:a16="http://schemas.microsoft.com/office/drawing/2014/main" id="{34614466-8798-07F3-497E-55D2380FEE74}"/>
              </a:ext>
            </a:extLst>
          </p:cNvPr>
          <p:cNvSpPr txBox="1">
            <a:spLocks/>
          </p:cNvSpPr>
          <p:nvPr/>
        </p:nvSpPr>
        <p:spPr>
          <a:xfrm>
            <a:off x="9794575" y="3458839"/>
            <a:ext cx="1289938"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solidFill>
                  <a:schemeClr val="bg1"/>
                </a:solidFill>
              </a:rPr>
              <a:t>6</a:t>
            </a:r>
            <a:endParaRPr lang="ar-SA" dirty="0">
              <a:solidFill>
                <a:schemeClr val="bg1"/>
              </a:solidFill>
            </a:endParaRPr>
          </a:p>
        </p:txBody>
      </p:sp>
      <p:sp>
        <p:nvSpPr>
          <p:cNvPr id="40" name="Title 1">
            <a:extLst>
              <a:ext uri="{FF2B5EF4-FFF2-40B4-BE49-F238E27FC236}">
                <a16:creationId xmlns:a16="http://schemas.microsoft.com/office/drawing/2014/main" id="{45F5152C-1CF7-68CE-FBF5-5C2075838077}"/>
              </a:ext>
            </a:extLst>
          </p:cNvPr>
          <p:cNvSpPr txBox="1">
            <a:spLocks/>
          </p:cNvSpPr>
          <p:nvPr/>
        </p:nvSpPr>
        <p:spPr>
          <a:xfrm>
            <a:off x="8917661" y="1846834"/>
            <a:ext cx="3029757"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create opportunities</a:t>
            </a:r>
          </a:p>
        </p:txBody>
      </p:sp>
      <p:sp>
        <p:nvSpPr>
          <p:cNvPr id="41" name="TextBox 40">
            <a:extLst>
              <a:ext uri="{FF2B5EF4-FFF2-40B4-BE49-F238E27FC236}">
                <a16:creationId xmlns:a16="http://schemas.microsoft.com/office/drawing/2014/main" id="{00736E95-770F-A402-3694-7816AC86775A}"/>
              </a:ext>
            </a:extLst>
          </p:cNvPr>
          <p:cNvSpPr txBox="1"/>
          <p:nvPr/>
        </p:nvSpPr>
        <p:spPr>
          <a:xfrm>
            <a:off x="3048522" y="1036626"/>
            <a:ext cx="6097044" cy="461665"/>
          </a:xfrm>
          <a:prstGeom prst="rect">
            <a:avLst/>
          </a:prstGeom>
          <a:noFill/>
        </p:spPr>
        <p:txBody>
          <a:bodyPr wrap="square">
            <a:spAutoFit/>
          </a:bodyPr>
          <a:lstStyle/>
          <a:p>
            <a:pPr algn="ctr"/>
            <a:r>
              <a:rPr lang="en-US" sz="2400" b="1" dirty="0">
                <a:solidFill>
                  <a:schemeClr val="bg2"/>
                </a:solidFill>
                <a:latin typeface="El Messiri" panose="00000800000000000000" pitchFamily="50" charset="-78"/>
                <a:ea typeface="Cocon® Next Arabic" panose="020A0503020102020204" pitchFamily="18" charset="-78"/>
                <a:cs typeface="El Messiri" panose="00000800000000000000" pitchFamily="50" charset="-78"/>
              </a:rPr>
              <a:t>Advantages</a:t>
            </a:r>
            <a:endParaRPr lang="en-SG" sz="2400" dirty="0">
              <a:solidFill>
                <a:schemeClr val="bg2"/>
              </a:solidFill>
            </a:endParaRPr>
          </a:p>
        </p:txBody>
      </p:sp>
    </p:spTree>
    <p:extLst>
      <p:ext uri="{BB962C8B-B14F-4D97-AF65-F5344CB8AC3E}">
        <p14:creationId xmlns:p14="http://schemas.microsoft.com/office/powerpoint/2010/main" val="3478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9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p:cTn id="31" dur="1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0"/>
                                        </p:tgtEl>
                                        <p:attrNameLst>
                                          <p:attrName>ppt_y</p:attrName>
                                        </p:attrNameLst>
                                      </p:cBhvr>
                                      <p:tavLst>
                                        <p:tav tm="0">
                                          <p:val>
                                            <p:strVal val="#ppt_y"/>
                                          </p:val>
                                        </p:tav>
                                        <p:tav tm="100000">
                                          <p:val>
                                            <p:strVal val="#ppt_y"/>
                                          </p:val>
                                        </p:tav>
                                      </p:tavLst>
                                    </p:anim>
                                    <p:anim calcmode="lin" valueType="num">
                                      <p:cBhvr>
                                        <p:cTn id="33" dur="1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0"/>
                                        </p:tgtEl>
                                      </p:cBhvr>
                                    </p:animEffect>
                                  </p:childTnLst>
                                </p:cTn>
                              </p:par>
                            </p:childTnLst>
                          </p:cTn>
                        </p:par>
                        <p:par>
                          <p:cTn id="36" fill="hold">
                            <p:stCondLst>
                              <p:cond delay="23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27"/>
                                        </p:tgtEl>
                                        <p:attrNameLst>
                                          <p:attrName>ppt_y</p:attrName>
                                        </p:attrNameLst>
                                      </p:cBhvr>
                                      <p:tavLst>
                                        <p:tav tm="0">
                                          <p:val>
                                            <p:strVal val="#ppt_y"/>
                                          </p:val>
                                        </p:tav>
                                        <p:tav tm="100000">
                                          <p:val>
                                            <p:strVal val="#ppt_y"/>
                                          </p:val>
                                        </p:tav>
                                      </p:tavLst>
                                    </p:anim>
                                    <p:anim calcmode="lin" valueType="num">
                                      <p:cBhvr>
                                        <p:cTn id="41"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27"/>
                                        </p:tgtEl>
                                      </p:cBhvr>
                                    </p:animEffect>
                                  </p:childTnLst>
                                </p:cTn>
                              </p:par>
                            </p:childTnLst>
                          </p:cTn>
                        </p:par>
                        <p:par>
                          <p:cTn id="44" fill="hold">
                            <p:stCondLst>
                              <p:cond delay="26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3"/>
                                        </p:tgtEl>
                                        <p:attrNameLst>
                                          <p:attrName>style.visibility</p:attrName>
                                        </p:attrNameLst>
                                      </p:cBhvr>
                                      <p:to>
                                        <p:strVal val="visible"/>
                                      </p:to>
                                    </p:set>
                                    <p:anim calcmode="lin" valueType="num">
                                      <p:cBhvr>
                                        <p:cTn id="47"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3"/>
                                        </p:tgtEl>
                                        <p:attrNameLst>
                                          <p:attrName>ppt_y</p:attrName>
                                        </p:attrNameLst>
                                      </p:cBhvr>
                                      <p:tavLst>
                                        <p:tav tm="0">
                                          <p:val>
                                            <p:strVal val="#ppt_y"/>
                                          </p:val>
                                        </p:tav>
                                        <p:tav tm="100000">
                                          <p:val>
                                            <p:strVal val="#ppt_y"/>
                                          </p:val>
                                        </p:tav>
                                      </p:tavLst>
                                    </p:anim>
                                    <p:anim calcmode="lin" valueType="num">
                                      <p:cBhvr>
                                        <p:cTn id="49"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3"/>
                                        </p:tgtEl>
                                      </p:cBhvr>
                                    </p:animEffect>
                                  </p:childTnLst>
                                </p:cTn>
                              </p:par>
                            </p:childTnLst>
                          </p:cTn>
                        </p:par>
                        <p:par>
                          <p:cTn id="52" fill="hold">
                            <p:stCondLst>
                              <p:cond delay="285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1"/>
                                        </p:tgtEl>
                                        <p:attrNameLst>
                                          <p:attrName>style.visibility</p:attrName>
                                        </p:attrNameLst>
                                      </p:cBhvr>
                                      <p:to>
                                        <p:strVal val="visible"/>
                                      </p:to>
                                    </p:set>
                                    <p:anim calcmode="lin" valueType="num">
                                      <p:cBhvr>
                                        <p:cTn id="55"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31"/>
                                        </p:tgtEl>
                                        <p:attrNameLst>
                                          <p:attrName>ppt_y</p:attrName>
                                        </p:attrNameLst>
                                      </p:cBhvr>
                                      <p:tavLst>
                                        <p:tav tm="0">
                                          <p:val>
                                            <p:strVal val="#ppt_y"/>
                                          </p:val>
                                        </p:tav>
                                        <p:tav tm="100000">
                                          <p:val>
                                            <p:strVal val="#ppt_y"/>
                                          </p:val>
                                        </p:tav>
                                      </p:tavLst>
                                    </p:anim>
                                    <p:anim calcmode="lin" valueType="num">
                                      <p:cBhvr>
                                        <p:cTn id="57"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31"/>
                                        </p:tgtEl>
                                      </p:cBhvr>
                                    </p:animEffect>
                                  </p:childTnLst>
                                </p:cTn>
                              </p:par>
                            </p:childTnLst>
                          </p:cTn>
                        </p:par>
                        <p:par>
                          <p:cTn id="60" fill="hold">
                            <p:stCondLst>
                              <p:cond delay="318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2"/>
                                        </p:tgtEl>
                                        <p:attrNameLst>
                                          <p:attrName>style.visibility</p:attrName>
                                        </p:attrNameLst>
                                      </p:cBhvr>
                                      <p:to>
                                        <p:strVal val="visible"/>
                                      </p:to>
                                    </p:set>
                                    <p:anim calcmode="lin" valueType="num">
                                      <p:cBhvr>
                                        <p:cTn id="63" dur="1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32"/>
                                        </p:tgtEl>
                                        <p:attrNameLst>
                                          <p:attrName>ppt_y</p:attrName>
                                        </p:attrNameLst>
                                      </p:cBhvr>
                                      <p:tavLst>
                                        <p:tav tm="0">
                                          <p:val>
                                            <p:strVal val="#ppt_y"/>
                                          </p:val>
                                        </p:tav>
                                        <p:tav tm="100000">
                                          <p:val>
                                            <p:strVal val="#ppt_y"/>
                                          </p:val>
                                        </p:tav>
                                      </p:tavLst>
                                    </p:anim>
                                    <p:anim calcmode="lin" valueType="num">
                                      <p:cBhvr>
                                        <p:cTn id="65" dur="1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32"/>
                                        </p:tgtEl>
                                      </p:cBhvr>
                                    </p:animEffect>
                                  </p:childTnLst>
                                </p:cTn>
                              </p:par>
                            </p:childTnLst>
                          </p:cTn>
                        </p:par>
                        <p:par>
                          <p:cTn id="68" fill="hold">
                            <p:stCondLst>
                              <p:cond delay="348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0"/>
                                        </p:tgtEl>
                                        <p:attrNameLst>
                                          <p:attrName>style.visibility</p:attrName>
                                        </p:attrNameLst>
                                      </p:cBhvr>
                                      <p:to>
                                        <p:strVal val="visible"/>
                                      </p:to>
                                    </p:set>
                                    <p:anim calcmode="lin" valueType="num">
                                      <p:cBhvr>
                                        <p:cTn id="71"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40"/>
                                        </p:tgtEl>
                                        <p:attrNameLst>
                                          <p:attrName>ppt_y</p:attrName>
                                        </p:attrNameLst>
                                      </p:cBhvr>
                                      <p:tavLst>
                                        <p:tav tm="0">
                                          <p:val>
                                            <p:strVal val="#ppt_y"/>
                                          </p:val>
                                        </p:tav>
                                        <p:tav tm="100000">
                                          <p:val>
                                            <p:strVal val="#ppt_y"/>
                                          </p:val>
                                        </p:tav>
                                      </p:tavLst>
                                    </p:anim>
                                    <p:anim calcmode="lin" valueType="num">
                                      <p:cBhvr>
                                        <p:cTn id="73"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0" grpId="0"/>
      <p:bldP spid="31" grpId="0"/>
      <p:bldP spid="32" grpId="0"/>
      <p:bldP spid="33"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990601" y="209746"/>
            <a:ext cx="10304676"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2400" b="1" dirty="0">
                <a:solidFill>
                  <a:schemeClr val="bg2"/>
                </a:solidFill>
                <a:latin typeface="El Messiri" panose="00000800000000000000" pitchFamily="50" charset="-78"/>
                <a:ea typeface="Cocon® Next Arabic" panose="020A0503020102020204" pitchFamily="18" charset="-78"/>
                <a:cs typeface="El Messiri" panose="00000800000000000000" pitchFamily="50" charset="-78"/>
              </a:rPr>
              <a:t>Disadvantages of entrepreneurship</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14303" y="3078090"/>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03778" y="3078090"/>
            <a:ext cx="1222301" cy="1222301"/>
          </a:xfrm>
          <a:prstGeom prst="rect">
            <a:avLst/>
          </a:prstGeom>
        </p:spPr>
      </p:pic>
      <p:pic>
        <p:nvPicPr>
          <p:cNvPr id="16" name="صورة 15">
            <a:extLst>
              <a:ext uri="{FF2B5EF4-FFF2-40B4-BE49-F238E27FC236}">
                <a16:creationId xmlns:a16="http://schemas.microsoft.com/office/drawing/2014/main" id="{AE725AC6-6269-CCDC-26E8-026B2A8492EC}"/>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3348" y="3078090"/>
            <a:ext cx="1222301" cy="1222301"/>
          </a:xfrm>
          <a:prstGeom prst="rect">
            <a:avLst/>
          </a:prstGeom>
        </p:spPr>
      </p:pic>
      <p:pic>
        <p:nvPicPr>
          <p:cNvPr id="17" name="صورة 16">
            <a:extLst>
              <a:ext uri="{FF2B5EF4-FFF2-40B4-BE49-F238E27FC236}">
                <a16:creationId xmlns:a16="http://schemas.microsoft.com/office/drawing/2014/main" id="{DE3126C7-2F13-F13E-85E2-FD8C27E23D2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182168" y="307809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14958" y="307809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1436515" y="2752712"/>
            <a:ext cx="1795792" cy="1884039"/>
          </a:xfrm>
          <a:prstGeom prst="blockArc">
            <a:avLst>
              <a:gd name="adj1" fmla="val 10787752"/>
              <a:gd name="adj2" fmla="val 23672"/>
              <a:gd name="adj3" fmla="val 10283"/>
            </a:avLst>
          </a:prstGeom>
          <a:solidFill>
            <a:srgbClr val="F6D7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3049145" y="2754771"/>
            <a:ext cx="1795792" cy="1884039"/>
          </a:xfrm>
          <a:prstGeom prst="blockArc">
            <a:avLst>
              <a:gd name="adj1" fmla="val 10787752"/>
              <a:gd name="adj2" fmla="val 23672"/>
              <a:gd name="adj3" fmla="val 10283"/>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4661818" y="2754771"/>
            <a:ext cx="1795792" cy="1884039"/>
          </a:xfrm>
          <a:prstGeom prst="blockArc">
            <a:avLst>
              <a:gd name="adj1" fmla="val 10787752"/>
              <a:gd name="adj2" fmla="val 23672"/>
              <a:gd name="adj3" fmla="val 10283"/>
            </a:avLst>
          </a:prstGeom>
          <a:solidFill>
            <a:srgbClr val="F6D7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5" name="قوس ممتلئ 24">
            <a:extLst>
              <a:ext uri="{FF2B5EF4-FFF2-40B4-BE49-F238E27FC236}">
                <a16:creationId xmlns:a16="http://schemas.microsoft.com/office/drawing/2014/main" id="{8B6ACFB1-3B51-45A8-B212-C4C5A10EE9FE}"/>
              </a:ext>
            </a:extLst>
          </p:cNvPr>
          <p:cNvSpPr/>
          <p:nvPr/>
        </p:nvSpPr>
        <p:spPr>
          <a:xfrm>
            <a:off x="6274448" y="2747221"/>
            <a:ext cx="1795792" cy="1884039"/>
          </a:xfrm>
          <a:prstGeom prst="blockArc">
            <a:avLst>
              <a:gd name="adj1" fmla="val 10787752"/>
              <a:gd name="adj2" fmla="val 23672"/>
              <a:gd name="adj3" fmla="val 10283"/>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6" name="قوس ممتلئ 25">
            <a:extLst>
              <a:ext uri="{FF2B5EF4-FFF2-40B4-BE49-F238E27FC236}">
                <a16:creationId xmlns:a16="http://schemas.microsoft.com/office/drawing/2014/main" id="{1CCC3B70-6287-046C-6F0E-BC47E09A11CC}"/>
              </a:ext>
            </a:extLst>
          </p:cNvPr>
          <p:cNvSpPr/>
          <p:nvPr/>
        </p:nvSpPr>
        <p:spPr>
          <a:xfrm flipV="1">
            <a:off x="7887121" y="2747221"/>
            <a:ext cx="1795792" cy="1884039"/>
          </a:xfrm>
          <a:prstGeom prst="blockArc">
            <a:avLst>
              <a:gd name="adj1" fmla="val 10787752"/>
              <a:gd name="adj2" fmla="val 23672"/>
              <a:gd name="adj3" fmla="val 10283"/>
            </a:avLst>
          </a:prstGeom>
          <a:solidFill>
            <a:srgbClr val="F6D7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2842467" y="1846834"/>
            <a:ext cx="2224212"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High pressure</a:t>
            </a: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2995238"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solidFill>
                  <a:schemeClr val="bg1">
                    <a:lumMod val="50000"/>
                  </a:schemeClr>
                </a:solidFill>
              </a:rPr>
              <a:t>2</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1347332" y="345128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lumMod val="50000"/>
                  </a:schemeClr>
                </a:solidFill>
                <a:effectLst/>
                <a:uLnTx/>
                <a:uFillTx/>
                <a:latin typeface="El Messiri" panose="00000800000000000000" pitchFamily="50" charset="-78"/>
                <a:cs typeface="El Messiri" panose="00000800000000000000" pitchFamily="50" charset="-78"/>
              </a:rPr>
              <a:t>1</a:t>
            </a:r>
          </a:p>
        </p:txBody>
      </p:sp>
      <p:sp>
        <p:nvSpPr>
          <p:cNvPr id="30" name="Title 1">
            <a:extLst>
              <a:ext uri="{FF2B5EF4-FFF2-40B4-BE49-F238E27FC236}">
                <a16:creationId xmlns:a16="http://schemas.microsoft.com/office/drawing/2014/main" id="{78C1915E-79AA-A057-A7AA-C028D005FDF9}"/>
              </a:ext>
            </a:extLst>
          </p:cNvPr>
          <p:cNvSpPr txBox="1">
            <a:spLocks/>
          </p:cNvSpPr>
          <p:nvPr/>
        </p:nvSpPr>
        <p:spPr>
          <a:xfrm>
            <a:off x="990600" y="5190183"/>
            <a:ext cx="2294843"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Income instability</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5559714" y="1805235"/>
            <a:ext cx="3029757"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Full responsibility</a:t>
            </a:r>
          </a:p>
        </p:txBody>
      </p:sp>
      <p:sp>
        <p:nvSpPr>
          <p:cNvPr id="32" name="Title 1">
            <a:extLst>
              <a:ext uri="{FF2B5EF4-FFF2-40B4-BE49-F238E27FC236}">
                <a16:creationId xmlns:a16="http://schemas.microsoft.com/office/drawing/2014/main" id="{657BF7C3-AA18-62A8-6E42-78F74FF93F35}"/>
              </a:ext>
            </a:extLst>
          </p:cNvPr>
          <p:cNvSpPr txBox="1">
            <a:spLocks/>
          </p:cNvSpPr>
          <p:nvPr/>
        </p:nvSpPr>
        <p:spPr>
          <a:xfrm>
            <a:off x="7381040" y="5190183"/>
            <a:ext cx="2928094"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rtl="1" eaLnBrk="1" fontAlgn="auto" hangingPunct="1">
              <a:spcAft>
                <a:spcPts val="0"/>
              </a:spcAft>
              <a:defRPr/>
            </a:pPr>
            <a:r>
              <a:rPr lang="en-US" sz="2000" dirty="0">
                <a:solidFill>
                  <a:srgbClr val="343D45">
                    <a:lumMod val="60000"/>
                    <a:lumOff val="40000"/>
                  </a:srgbClr>
                </a:solidFill>
              </a:rPr>
              <a:t>High risk </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4338479" y="5190183"/>
            <a:ext cx="2294843"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working long hours</a:t>
            </a: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4916759" y="3527875"/>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solidFill>
                  <a:schemeClr val="bg1">
                    <a:lumMod val="50000"/>
                  </a:schemeClr>
                </a:solidFill>
              </a:rPr>
              <a:t>3</a:t>
            </a:r>
          </a:p>
        </p:txBody>
      </p:sp>
      <p:sp>
        <p:nvSpPr>
          <p:cNvPr id="35" name="Title 1">
            <a:extLst>
              <a:ext uri="{FF2B5EF4-FFF2-40B4-BE49-F238E27FC236}">
                <a16:creationId xmlns:a16="http://schemas.microsoft.com/office/drawing/2014/main" id="{194A4453-EBE5-AF1C-37FB-45949D998C6D}"/>
              </a:ext>
            </a:extLst>
          </p:cNvPr>
          <p:cNvSpPr txBox="1">
            <a:spLocks/>
          </p:cNvSpPr>
          <p:nvPr/>
        </p:nvSpPr>
        <p:spPr>
          <a:xfrm>
            <a:off x="7815649"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solidFill>
                  <a:schemeClr val="bg1">
                    <a:lumMod val="50000"/>
                  </a:schemeClr>
                </a:solidFill>
              </a:rPr>
              <a:t>5</a:t>
            </a:r>
            <a:endParaRPr lang="ar-SA" dirty="0">
              <a:solidFill>
                <a:schemeClr val="bg1">
                  <a:lumMod val="50000"/>
                </a:schemeClr>
              </a:solidFill>
            </a:endParaRPr>
          </a:p>
        </p:txBody>
      </p:sp>
      <p:sp>
        <p:nvSpPr>
          <p:cNvPr id="36" name="Title 1">
            <a:extLst>
              <a:ext uri="{FF2B5EF4-FFF2-40B4-BE49-F238E27FC236}">
                <a16:creationId xmlns:a16="http://schemas.microsoft.com/office/drawing/2014/main" id="{B37A87F4-C5FF-EA46-98EF-0EFF01EF2EDD}"/>
              </a:ext>
            </a:extLst>
          </p:cNvPr>
          <p:cNvSpPr txBox="1">
            <a:spLocks/>
          </p:cNvSpPr>
          <p:nvPr/>
        </p:nvSpPr>
        <p:spPr>
          <a:xfrm>
            <a:off x="6569538" y="3451289"/>
            <a:ext cx="1289938"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solidFill>
                  <a:schemeClr val="bg1">
                    <a:lumMod val="50000"/>
                  </a:schemeClr>
                </a:solidFill>
              </a:rPr>
              <a:t>4</a:t>
            </a:r>
            <a:endParaRPr lang="ar-SA" dirty="0">
              <a:solidFill>
                <a:schemeClr val="bg1">
                  <a:lumMod val="50000"/>
                </a:schemeClr>
              </a:solidFill>
            </a:endParaRPr>
          </a:p>
        </p:txBody>
      </p:sp>
      <p:pic>
        <p:nvPicPr>
          <p:cNvPr id="37" name="صورة 36">
            <a:extLst>
              <a:ext uri="{FF2B5EF4-FFF2-40B4-BE49-F238E27FC236}">
                <a16:creationId xmlns:a16="http://schemas.microsoft.com/office/drawing/2014/main" id="{D937346E-80FA-F3D6-9CEC-F676A18EA82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18385" y="3085640"/>
            <a:ext cx="1222301" cy="1222301"/>
          </a:xfrm>
          <a:prstGeom prst="rect">
            <a:avLst/>
          </a:prstGeom>
        </p:spPr>
      </p:pic>
      <p:sp>
        <p:nvSpPr>
          <p:cNvPr id="38" name="قوس ممتلئ 37">
            <a:extLst>
              <a:ext uri="{FF2B5EF4-FFF2-40B4-BE49-F238E27FC236}">
                <a16:creationId xmlns:a16="http://schemas.microsoft.com/office/drawing/2014/main" id="{146B8B3D-B54D-B443-9420-14AF2C358267}"/>
              </a:ext>
            </a:extLst>
          </p:cNvPr>
          <p:cNvSpPr/>
          <p:nvPr/>
        </p:nvSpPr>
        <p:spPr>
          <a:xfrm>
            <a:off x="9499485" y="2754771"/>
            <a:ext cx="1795792" cy="1884039"/>
          </a:xfrm>
          <a:prstGeom prst="blockArc">
            <a:avLst>
              <a:gd name="adj1" fmla="val 10787752"/>
              <a:gd name="adj2" fmla="val 23672"/>
              <a:gd name="adj3" fmla="val 10283"/>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9" name="Title 1">
            <a:extLst>
              <a:ext uri="{FF2B5EF4-FFF2-40B4-BE49-F238E27FC236}">
                <a16:creationId xmlns:a16="http://schemas.microsoft.com/office/drawing/2014/main" id="{34614466-8798-07F3-497E-55D2380FEE74}"/>
              </a:ext>
            </a:extLst>
          </p:cNvPr>
          <p:cNvSpPr txBox="1">
            <a:spLocks/>
          </p:cNvSpPr>
          <p:nvPr/>
        </p:nvSpPr>
        <p:spPr>
          <a:xfrm>
            <a:off x="9794575" y="3458839"/>
            <a:ext cx="1289938"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solidFill>
                  <a:schemeClr val="bg1">
                    <a:lumMod val="50000"/>
                  </a:schemeClr>
                </a:solidFill>
              </a:rPr>
              <a:t>6</a:t>
            </a:r>
            <a:endParaRPr lang="ar-SA" dirty="0">
              <a:solidFill>
                <a:schemeClr val="bg1">
                  <a:lumMod val="50000"/>
                </a:schemeClr>
              </a:solidFill>
            </a:endParaRPr>
          </a:p>
        </p:txBody>
      </p:sp>
      <p:sp>
        <p:nvSpPr>
          <p:cNvPr id="40" name="Title 1">
            <a:extLst>
              <a:ext uri="{FF2B5EF4-FFF2-40B4-BE49-F238E27FC236}">
                <a16:creationId xmlns:a16="http://schemas.microsoft.com/office/drawing/2014/main" id="{45F5152C-1CF7-68CE-FBF5-5C2075838077}"/>
              </a:ext>
            </a:extLst>
          </p:cNvPr>
          <p:cNvSpPr txBox="1">
            <a:spLocks/>
          </p:cNvSpPr>
          <p:nvPr/>
        </p:nvSpPr>
        <p:spPr>
          <a:xfrm>
            <a:off x="8917661" y="1846834"/>
            <a:ext cx="3029757"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Less social life</a:t>
            </a:r>
          </a:p>
        </p:txBody>
      </p:sp>
    </p:spTree>
    <p:extLst>
      <p:ext uri="{BB962C8B-B14F-4D97-AF65-F5344CB8AC3E}">
        <p14:creationId xmlns:p14="http://schemas.microsoft.com/office/powerpoint/2010/main" val="41070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6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p:cTn id="31" dur="1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0"/>
                                        </p:tgtEl>
                                        <p:attrNameLst>
                                          <p:attrName>ppt_y</p:attrName>
                                        </p:attrNameLst>
                                      </p:cBhvr>
                                      <p:tavLst>
                                        <p:tav tm="0">
                                          <p:val>
                                            <p:strVal val="#ppt_y"/>
                                          </p:val>
                                        </p:tav>
                                        <p:tav tm="100000">
                                          <p:val>
                                            <p:strVal val="#ppt_y"/>
                                          </p:val>
                                        </p:tav>
                                      </p:tavLst>
                                    </p:anim>
                                    <p:anim calcmode="lin" valueType="num">
                                      <p:cBhvr>
                                        <p:cTn id="33" dur="1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0"/>
                                        </p:tgtEl>
                                      </p:cBhvr>
                                    </p:animEffect>
                                  </p:childTnLst>
                                </p:cTn>
                              </p:par>
                            </p:childTnLst>
                          </p:cTn>
                        </p:par>
                        <p:par>
                          <p:cTn id="36" fill="hold">
                            <p:stCondLst>
                              <p:cond delay="199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27"/>
                                        </p:tgtEl>
                                        <p:attrNameLst>
                                          <p:attrName>ppt_y</p:attrName>
                                        </p:attrNameLst>
                                      </p:cBhvr>
                                      <p:tavLst>
                                        <p:tav tm="0">
                                          <p:val>
                                            <p:strVal val="#ppt_y"/>
                                          </p:val>
                                        </p:tav>
                                        <p:tav tm="100000">
                                          <p:val>
                                            <p:strVal val="#ppt_y"/>
                                          </p:val>
                                        </p:tav>
                                      </p:tavLst>
                                    </p:anim>
                                    <p:anim calcmode="lin" valueType="num">
                                      <p:cBhvr>
                                        <p:cTn id="41"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27"/>
                                        </p:tgtEl>
                                      </p:cBhvr>
                                    </p:animEffect>
                                  </p:childTnLst>
                                </p:cTn>
                              </p:par>
                            </p:childTnLst>
                          </p:cTn>
                        </p:par>
                        <p:par>
                          <p:cTn id="44" fill="hold">
                            <p:stCondLst>
                              <p:cond delay="230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3"/>
                                        </p:tgtEl>
                                        <p:attrNameLst>
                                          <p:attrName>style.visibility</p:attrName>
                                        </p:attrNameLst>
                                      </p:cBhvr>
                                      <p:to>
                                        <p:strVal val="visible"/>
                                      </p:to>
                                    </p:set>
                                    <p:anim calcmode="lin" valueType="num">
                                      <p:cBhvr>
                                        <p:cTn id="47"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3"/>
                                        </p:tgtEl>
                                        <p:attrNameLst>
                                          <p:attrName>ppt_y</p:attrName>
                                        </p:attrNameLst>
                                      </p:cBhvr>
                                      <p:tavLst>
                                        <p:tav tm="0">
                                          <p:val>
                                            <p:strVal val="#ppt_y"/>
                                          </p:val>
                                        </p:tav>
                                        <p:tav tm="100000">
                                          <p:val>
                                            <p:strVal val="#ppt_y"/>
                                          </p:val>
                                        </p:tav>
                                      </p:tavLst>
                                    </p:anim>
                                    <p:anim calcmode="lin" valueType="num">
                                      <p:cBhvr>
                                        <p:cTn id="49"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3"/>
                                        </p:tgtEl>
                                      </p:cBhvr>
                                    </p:animEffect>
                                  </p:childTnLst>
                                </p:cTn>
                              </p:par>
                            </p:childTnLst>
                          </p:cTn>
                        </p:par>
                        <p:par>
                          <p:cTn id="52" fill="hold">
                            <p:stCondLst>
                              <p:cond delay="268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1"/>
                                        </p:tgtEl>
                                        <p:attrNameLst>
                                          <p:attrName>style.visibility</p:attrName>
                                        </p:attrNameLst>
                                      </p:cBhvr>
                                      <p:to>
                                        <p:strVal val="visible"/>
                                      </p:to>
                                    </p:set>
                                    <p:anim calcmode="lin" valueType="num">
                                      <p:cBhvr>
                                        <p:cTn id="55"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31"/>
                                        </p:tgtEl>
                                        <p:attrNameLst>
                                          <p:attrName>ppt_y</p:attrName>
                                        </p:attrNameLst>
                                      </p:cBhvr>
                                      <p:tavLst>
                                        <p:tav tm="0">
                                          <p:val>
                                            <p:strVal val="#ppt_y"/>
                                          </p:val>
                                        </p:tav>
                                        <p:tav tm="100000">
                                          <p:val>
                                            <p:strVal val="#ppt_y"/>
                                          </p:val>
                                        </p:tav>
                                      </p:tavLst>
                                    </p:anim>
                                    <p:anim calcmode="lin" valueType="num">
                                      <p:cBhvr>
                                        <p:cTn id="57"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31"/>
                                        </p:tgtEl>
                                      </p:cBhvr>
                                    </p:animEffect>
                                  </p:childTnLst>
                                </p:cTn>
                              </p:par>
                            </p:childTnLst>
                          </p:cTn>
                        </p:par>
                        <p:par>
                          <p:cTn id="60" fill="hold">
                            <p:stCondLst>
                              <p:cond delay="308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2"/>
                                        </p:tgtEl>
                                        <p:attrNameLst>
                                          <p:attrName>style.visibility</p:attrName>
                                        </p:attrNameLst>
                                      </p:cBhvr>
                                      <p:to>
                                        <p:strVal val="visible"/>
                                      </p:to>
                                    </p:set>
                                    <p:anim calcmode="lin" valueType="num">
                                      <p:cBhvr>
                                        <p:cTn id="63" dur="1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32"/>
                                        </p:tgtEl>
                                        <p:attrNameLst>
                                          <p:attrName>ppt_y</p:attrName>
                                        </p:attrNameLst>
                                      </p:cBhvr>
                                      <p:tavLst>
                                        <p:tav tm="0">
                                          <p:val>
                                            <p:strVal val="#ppt_y"/>
                                          </p:val>
                                        </p:tav>
                                        <p:tav tm="100000">
                                          <p:val>
                                            <p:strVal val="#ppt_y"/>
                                          </p:val>
                                        </p:tav>
                                      </p:tavLst>
                                    </p:anim>
                                    <p:anim calcmode="lin" valueType="num">
                                      <p:cBhvr>
                                        <p:cTn id="65" dur="1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32"/>
                                        </p:tgtEl>
                                      </p:cBhvr>
                                    </p:animEffect>
                                  </p:childTnLst>
                                </p:cTn>
                              </p:par>
                            </p:childTnLst>
                          </p:cTn>
                        </p:par>
                        <p:par>
                          <p:cTn id="68" fill="hold">
                            <p:stCondLst>
                              <p:cond delay="334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0"/>
                                        </p:tgtEl>
                                        <p:attrNameLst>
                                          <p:attrName>style.visibility</p:attrName>
                                        </p:attrNameLst>
                                      </p:cBhvr>
                                      <p:to>
                                        <p:strVal val="visible"/>
                                      </p:to>
                                    </p:set>
                                    <p:anim calcmode="lin" valueType="num">
                                      <p:cBhvr>
                                        <p:cTn id="71"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40"/>
                                        </p:tgtEl>
                                        <p:attrNameLst>
                                          <p:attrName>ppt_y</p:attrName>
                                        </p:attrNameLst>
                                      </p:cBhvr>
                                      <p:tavLst>
                                        <p:tav tm="0">
                                          <p:val>
                                            <p:strVal val="#ppt_y"/>
                                          </p:val>
                                        </p:tav>
                                        <p:tav tm="100000">
                                          <p:val>
                                            <p:strVal val="#ppt_y"/>
                                          </p:val>
                                        </p:tav>
                                      </p:tavLst>
                                    </p:anim>
                                    <p:anim calcmode="lin" valueType="num">
                                      <p:cBhvr>
                                        <p:cTn id="73"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0" grpId="0"/>
      <p:bldP spid="31" grpId="0"/>
      <p:bldP spid="32" grpId="0"/>
      <p:bldP spid="33" grpId="0"/>
      <p:bldP spid="40" grpId="0"/>
    </p:bldLst>
  </p:timing>
</p:sld>
</file>

<file path=ppt/theme/theme1.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docProps/app.xml><?xml version="1.0" encoding="utf-8"?>
<Properties xmlns="http://schemas.openxmlformats.org/officeDocument/2006/extended-properties" xmlns:vt="http://schemas.openxmlformats.org/officeDocument/2006/docPropsVTypes">
  <TotalTime>5897</TotalTime>
  <Words>2439</Words>
  <Application>Microsoft Office PowerPoint</Application>
  <PresentationFormat>Widescreen</PresentationFormat>
  <Paragraphs>231</Paragraphs>
  <Slides>34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Cocon® Next Arabic</vt:lpstr>
      <vt:lpstr>El Messiri</vt:lpstr>
      <vt:lpstr>Sakkal Majalla</vt:lpstr>
      <vt:lpstr>Tajawal</vt:lpstr>
      <vt:lpstr>Contents Slide Master</vt:lpstr>
      <vt:lpstr>4_نسق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نوره</cp:lastModifiedBy>
  <cp:revision>403</cp:revision>
  <dcterms:created xsi:type="dcterms:W3CDTF">2020-02-08T05:42:12Z</dcterms:created>
  <dcterms:modified xsi:type="dcterms:W3CDTF">2022-08-27T11:19:01Z</dcterms:modified>
</cp:coreProperties>
</file>