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8288000" cy="10287000"/>
  <p:notesSz cx="6858000" cy="9144000"/>
  <p:embeddedFontLst>
    <p:embeddedFont>
      <p:font typeface="Almarai" panose="020B0604020202020204" charset="-78"/>
      <p:regular r:id="rId22"/>
    </p:embeddedFont>
    <p:embeddedFont>
      <p:font typeface="Almarai Bold" panose="020B0604020202020204" charset="-78"/>
      <p:regular r:id="rId23"/>
      <p:bold r:id="rId24"/>
    </p:embeddedFont>
    <p:embeddedFont>
      <p:font typeface="TT Rounds Condensed" panose="020B0604020202020204" charset="0"/>
      <p:regular r:id="rId25"/>
    </p:embeddedFont>
    <p:embeddedFont>
      <p:font typeface="TT Rounds Condensed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4.svg"/><Relationship Id="rId7" Type="http://schemas.openxmlformats.org/officeDocument/2006/relationships/image" Target="../media/image3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5.png"/><Relationship Id="rId3" Type="http://schemas.openxmlformats.org/officeDocument/2006/relationships/image" Target="../media/image24.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image" Target="../media/image23.png"/><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5.svg"/><Relationship Id="rId15" Type="http://schemas.openxmlformats.org/officeDocument/2006/relationships/image" Target="../media/image52.svg"/><Relationship Id="rId10" Type="http://schemas.openxmlformats.org/officeDocument/2006/relationships/image" Target="../media/image47.png"/><Relationship Id="rId19" Type="http://schemas.openxmlformats.org/officeDocument/2006/relationships/image" Target="../media/image36.png"/><Relationship Id="rId4" Type="http://schemas.openxmlformats.org/officeDocument/2006/relationships/image" Target="../media/image4.png"/><Relationship Id="rId9" Type="http://schemas.openxmlformats.org/officeDocument/2006/relationships/image" Target="../media/image46.sv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18" Type="http://schemas.openxmlformats.org/officeDocument/2006/relationships/image" Target="../media/image67.png"/><Relationship Id="rId3" Type="http://schemas.openxmlformats.org/officeDocument/2006/relationships/image" Target="../media/image24.svg"/><Relationship Id="rId21" Type="http://schemas.openxmlformats.org/officeDocument/2006/relationships/image" Target="../media/image70.sv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svg"/><Relationship Id="rId2" Type="http://schemas.openxmlformats.org/officeDocument/2006/relationships/image" Target="../media/image23.png"/><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60.svg"/><Relationship Id="rId5" Type="http://schemas.openxmlformats.org/officeDocument/2006/relationships/image" Target="../media/image5.svg"/><Relationship Id="rId15" Type="http://schemas.openxmlformats.org/officeDocument/2006/relationships/image" Target="../media/image64.svg"/><Relationship Id="rId23" Type="http://schemas.openxmlformats.org/officeDocument/2006/relationships/image" Target="../media/image72.svg"/><Relationship Id="rId10" Type="http://schemas.openxmlformats.org/officeDocument/2006/relationships/image" Target="../media/image59.png"/><Relationship Id="rId19" Type="http://schemas.openxmlformats.org/officeDocument/2006/relationships/image" Target="../media/image68.svg"/><Relationship Id="rId4" Type="http://schemas.openxmlformats.org/officeDocument/2006/relationships/image" Target="../media/image4.png"/><Relationship Id="rId9" Type="http://schemas.openxmlformats.org/officeDocument/2006/relationships/image" Target="../media/image58.svg"/><Relationship Id="rId14" Type="http://schemas.openxmlformats.org/officeDocument/2006/relationships/image" Target="../media/image63.png"/><Relationship Id="rId22"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24.svg"/><Relationship Id="rId7" Type="http://schemas.openxmlformats.org/officeDocument/2006/relationships/image" Target="../media/image7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svg"/><Relationship Id="rId7" Type="http://schemas.openxmlformats.org/officeDocument/2006/relationships/image" Target="../media/image77.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5.svg"/><Relationship Id="rId10" Type="http://schemas.openxmlformats.org/officeDocument/2006/relationships/image" Target="../media/image78.png"/><Relationship Id="rId4" Type="http://schemas.openxmlformats.org/officeDocument/2006/relationships/image" Target="../media/image4.png"/><Relationship Id="rId9" Type="http://schemas.openxmlformats.org/officeDocument/2006/relationships/image" Target="../media/image27.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5.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4.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image" Target="../media/image82.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33.png"/><Relationship Id="rId3" Type="http://schemas.openxmlformats.org/officeDocument/2006/relationships/image" Target="../media/image24.svg"/><Relationship Id="rId7" Type="http://schemas.openxmlformats.org/officeDocument/2006/relationships/image" Target="../media/image4.png"/><Relationship Id="rId12"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sv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9520"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01</a:t>
              </a:r>
            </a:p>
          </p:txBody>
        </p:sp>
      </p:grpSp>
      <p:sp>
        <p:nvSpPr>
          <p:cNvPr id="5" name="Freeform 5"/>
          <p:cNvSpPr/>
          <p:nvPr/>
        </p:nvSpPr>
        <p:spPr>
          <a:xfrm>
            <a:off x="1436347" y="523839"/>
            <a:ext cx="6914930" cy="9239321"/>
          </a:xfrm>
          <a:custGeom>
            <a:avLst/>
            <a:gdLst/>
            <a:ahLst/>
            <a:cxnLst/>
            <a:rect l="l" t="t" r="r" b="b"/>
            <a:pathLst>
              <a:path w="6914930" h="9239321">
                <a:moveTo>
                  <a:pt x="0" y="0"/>
                </a:moveTo>
                <a:lnTo>
                  <a:pt x="6914930" y="0"/>
                </a:lnTo>
                <a:lnTo>
                  <a:pt x="6914930" y="9239322"/>
                </a:lnTo>
                <a:lnTo>
                  <a:pt x="0" y="9239322"/>
                </a:lnTo>
                <a:lnTo>
                  <a:pt x="0" y="0"/>
                </a:lnTo>
                <a:close/>
              </a:path>
            </a:pathLst>
          </a:custGeom>
          <a:blipFill>
            <a:blip r:embed="rId2"/>
            <a:stretch>
              <a:fillRect t="-2557" b="-2557"/>
            </a:stretch>
          </a:blipFill>
        </p:spPr>
        <p:txBody>
          <a:bodyPr/>
          <a:lstStyle/>
          <a:p>
            <a:endParaRPr lang="en-US"/>
          </a:p>
        </p:txBody>
      </p:sp>
      <p:sp>
        <p:nvSpPr>
          <p:cNvPr id="6" name="Freeform 6"/>
          <p:cNvSpPr/>
          <p:nvPr/>
        </p:nvSpPr>
        <p:spPr>
          <a:xfrm rot="-5400000">
            <a:off x="16740788" y="1700179"/>
            <a:ext cx="1344111" cy="677656"/>
          </a:xfrm>
          <a:custGeom>
            <a:avLst/>
            <a:gdLst/>
            <a:ahLst/>
            <a:cxnLst/>
            <a:rect l="l" t="t" r="r" b="b"/>
            <a:pathLst>
              <a:path w="1344111" h="677656">
                <a:moveTo>
                  <a:pt x="0" y="0"/>
                </a:moveTo>
                <a:lnTo>
                  <a:pt x="1344112" y="0"/>
                </a:lnTo>
                <a:lnTo>
                  <a:pt x="1344112" y="677656"/>
                </a:lnTo>
                <a:lnTo>
                  <a:pt x="0" y="677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830240" flipH="1">
            <a:off x="-405193" y="-1023958"/>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7027213" y="8712693"/>
            <a:ext cx="1925450" cy="1821957"/>
          </a:xfrm>
          <a:custGeom>
            <a:avLst/>
            <a:gdLst/>
            <a:ahLst/>
            <a:cxnLst/>
            <a:rect l="l" t="t" r="r" b="b"/>
            <a:pathLst>
              <a:path w="1925450" h="1821957">
                <a:moveTo>
                  <a:pt x="0" y="0"/>
                </a:moveTo>
                <a:lnTo>
                  <a:pt x="1925450" y="0"/>
                </a:lnTo>
                <a:lnTo>
                  <a:pt x="1925450" y="1821957"/>
                </a:lnTo>
                <a:lnTo>
                  <a:pt x="0" y="18219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9144000" y="3936649"/>
            <a:ext cx="8268844" cy="1738567"/>
          </a:xfrm>
          <a:prstGeom prst="rect">
            <a:avLst/>
          </a:prstGeom>
        </p:spPr>
        <p:txBody>
          <a:bodyPr lIns="0" tIns="0" rIns="0" bIns="0" rtlCol="0" anchor="t">
            <a:spAutoFit/>
          </a:bodyPr>
          <a:lstStyle/>
          <a:p>
            <a:pPr marL="0" lvl="0" indent="0" algn="ctr" rtl="1">
              <a:lnSpc>
                <a:spcPts val="6688"/>
              </a:lnSpc>
              <a:spcBef>
                <a:spcPct val="0"/>
              </a:spcBef>
            </a:pPr>
            <a:r>
              <a:rPr lang="ar-EG" sz="6192" b="1" u="none" strike="noStrike" spc="-96">
                <a:solidFill>
                  <a:srgbClr val="F28739"/>
                </a:solidFill>
                <a:latin typeface="Almarai Bold"/>
                <a:ea typeface="Almarai Bold"/>
                <a:cs typeface="Almarai Bold"/>
                <a:sym typeface="Almarai Bold"/>
                <a:rtl/>
              </a:rPr>
              <a:t>ريادة الأعمال</a:t>
            </a:r>
          </a:p>
          <a:p>
            <a:pPr marL="0" lvl="0" indent="0" algn="ctr" rtl="1">
              <a:lnSpc>
                <a:spcPts val="6688"/>
              </a:lnSpc>
              <a:spcBef>
                <a:spcPct val="0"/>
              </a:spcBef>
            </a:pPr>
            <a:r>
              <a:rPr lang="en-US" sz="6192" b="1" u="none" strike="noStrike" spc="-96">
                <a:solidFill>
                  <a:srgbClr val="F28739"/>
                </a:solidFill>
                <a:latin typeface="Almarai Bold"/>
                <a:ea typeface="Almarai Bold"/>
                <a:cs typeface="Almarai Bold"/>
                <a:sym typeface="Almarai Bold"/>
              </a:rPr>
              <a:t>Entrepreneurship</a:t>
            </a:r>
          </a:p>
        </p:txBody>
      </p:sp>
      <p:sp>
        <p:nvSpPr>
          <p:cNvPr id="10" name="TextBox 10"/>
          <p:cNvSpPr txBox="1"/>
          <p:nvPr/>
        </p:nvSpPr>
        <p:spPr>
          <a:xfrm>
            <a:off x="9227284" y="7691332"/>
            <a:ext cx="7666579" cy="498995"/>
          </a:xfrm>
          <a:prstGeom prst="rect">
            <a:avLst/>
          </a:prstGeom>
        </p:spPr>
        <p:txBody>
          <a:bodyPr lIns="0" tIns="0" rIns="0" bIns="0" rtlCol="0" anchor="t">
            <a:spAutoFit/>
          </a:bodyPr>
          <a:lstStyle/>
          <a:p>
            <a:pPr marL="0" lvl="0" indent="0" algn="ctr" rtl="1">
              <a:lnSpc>
                <a:spcPts val="3696"/>
              </a:lnSpc>
              <a:spcBef>
                <a:spcPct val="0"/>
              </a:spcBef>
            </a:pPr>
            <a:r>
              <a:rPr lang="ar-EG" sz="3422" b="1" u="none" strike="noStrike" spc="-53">
                <a:solidFill>
                  <a:srgbClr val="00B050"/>
                </a:solidFill>
                <a:latin typeface="Almarai Bold"/>
                <a:ea typeface="Almarai Bold"/>
                <a:cs typeface="Almarai Bold"/>
                <a:sym typeface="Almarai Bold"/>
                <a:rtl/>
              </a:rPr>
              <a:t>أ. د. أحمد الشميمري  - أ. د. وفاء المبيريك </a:t>
            </a:r>
          </a:p>
        </p:txBody>
      </p:sp>
      <p:sp>
        <p:nvSpPr>
          <p:cNvPr id="11" name="TextBox 11"/>
          <p:cNvSpPr txBox="1"/>
          <p:nvPr/>
        </p:nvSpPr>
        <p:spPr>
          <a:xfrm>
            <a:off x="10073773" y="1452676"/>
            <a:ext cx="5973601" cy="1228150"/>
          </a:xfrm>
          <a:prstGeom prst="rect">
            <a:avLst/>
          </a:prstGeom>
        </p:spPr>
        <p:txBody>
          <a:bodyPr lIns="0" tIns="0" rIns="0" bIns="0" rtlCol="0" anchor="t">
            <a:spAutoFit/>
          </a:bodyPr>
          <a:lstStyle/>
          <a:p>
            <a:pPr algn="r" rtl="1">
              <a:lnSpc>
                <a:spcPts val="9205"/>
              </a:lnSpc>
            </a:pPr>
            <a:r>
              <a:rPr lang="ar-EG" sz="8523" b="1" spc="-133">
                <a:solidFill>
                  <a:srgbClr val="00B050"/>
                </a:solidFill>
                <a:latin typeface="Almarai Bold"/>
                <a:ea typeface="Almarai Bold"/>
                <a:cs typeface="Almarai Bold"/>
                <a:sym typeface="Almarai Bold"/>
                <a:rtl/>
              </a:rPr>
              <a:t>الفصل الأول</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41576" y="1268425"/>
            <a:ext cx="1252880" cy="1252880"/>
            <a:chOff x="0" y="0"/>
            <a:chExt cx="1670506" cy="1670506"/>
          </a:xfrm>
        </p:grpSpPr>
        <p:sp>
          <p:nvSpPr>
            <p:cNvPr id="3" name="Freeform 3"/>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4" name="Freeform 4"/>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5" name="TextBox 5"/>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sp>
        <p:nvSpPr>
          <p:cNvPr id="6" name="Freeform 6"/>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450286" y="8883871"/>
            <a:ext cx="1156827" cy="1156827"/>
            <a:chOff x="0" y="0"/>
            <a:chExt cx="1542436" cy="1542436"/>
          </a:xfrm>
        </p:grpSpPr>
        <p:sp>
          <p:nvSpPr>
            <p:cNvPr id="8" name="Freeform 8"/>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9" name="TextBox 9"/>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11</a:t>
              </a:r>
            </a:p>
          </p:txBody>
        </p:sp>
      </p:grpSp>
      <p:sp>
        <p:nvSpPr>
          <p:cNvPr id="10" name="Freeform 10"/>
          <p:cNvSpPr/>
          <p:nvPr/>
        </p:nvSpPr>
        <p:spPr>
          <a:xfrm rot="-2700000">
            <a:off x="16676427" y="-857426"/>
            <a:ext cx="1695269" cy="2522306"/>
          </a:xfrm>
          <a:custGeom>
            <a:avLst/>
            <a:gdLst/>
            <a:ahLst/>
            <a:cxnLst/>
            <a:rect l="l" t="t" r="r" b="b"/>
            <a:pathLst>
              <a:path w="1695269" h="2522306">
                <a:moveTo>
                  <a:pt x="0" y="0"/>
                </a:moveTo>
                <a:lnTo>
                  <a:pt x="1695269" y="0"/>
                </a:lnTo>
                <a:lnTo>
                  <a:pt x="1695269" y="2522306"/>
                </a:lnTo>
                <a:lnTo>
                  <a:pt x="0" y="25223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a:off x="9074866" y="2735738"/>
            <a:ext cx="7683640" cy="2856148"/>
            <a:chOff x="0" y="0"/>
            <a:chExt cx="2023675" cy="752236"/>
          </a:xfrm>
        </p:grpSpPr>
        <p:sp>
          <p:nvSpPr>
            <p:cNvPr id="12" name="Freeform 12"/>
            <p:cNvSpPr/>
            <p:nvPr/>
          </p:nvSpPr>
          <p:spPr>
            <a:xfrm>
              <a:off x="0" y="0"/>
              <a:ext cx="2023675" cy="752236"/>
            </a:xfrm>
            <a:custGeom>
              <a:avLst/>
              <a:gdLst/>
              <a:ahLst/>
              <a:cxnLst/>
              <a:rect l="l" t="t" r="r" b="b"/>
              <a:pathLst>
                <a:path w="2023675" h="752236">
                  <a:moveTo>
                    <a:pt x="31235" y="0"/>
                  </a:moveTo>
                  <a:lnTo>
                    <a:pt x="1992440" y="0"/>
                  </a:lnTo>
                  <a:cubicBezTo>
                    <a:pt x="2009691" y="0"/>
                    <a:pt x="2023675" y="13984"/>
                    <a:pt x="2023675" y="31235"/>
                  </a:cubicBezTo>
                  <a:lnTo>
                    <a:pt x="2023675" y="721001"/>
                  </a:lnTo>
                  <a:cubicBezTo>
                    <a:pt x="2023675" y="729285"/>
                    <a:pt x="2020384" y="737230"/>
                    <a:pt x="2014526" y="743088"/>
                  </a:cubicBezTo>
                  <a:cubicBezTo>
                    <a:pt x="2008669" y="748946"/>
                    <a:pt x="2000724" y="752236"/>
                    <a:pt x="1992440" y="752236"/>
                  </a:cubicBezTo>
                  <a:lnTo>
                    <a:pt x="31235" y="752236"/>
                  </a:lnTo>
                  <a:cubicBezTo>
                    <a:pt x="13984" y="752236"/>
                    <a:pt x="0" y="738252"/>
                    <a:pt x="0" y="721001"/>
                  </a:cubicBezTo>
                  <a:lnTo>
                    <a:pt x="0" y="31235"/>
                  </a:lnTo>
                  <a:cubicBezTo>
                    <a:pt x="0" y="13984"/>
                    <a:pt x="13984" y="0"/>
                    <a:pt x="31235" y="0"/>
                  </a:cubicBezTo>
                  <a:close/>
                </a:path>
              </a:pathLst>
            </a:custGeom>
            <a:solidFill>
              <a:srgbClr val="DEEFFF"/>
            </a:solidFill>
            <a:ln w="19050" cap="rnd">
              <a:solidFill>
                <a:srgbClr val="00B050"/>
              </a:solidFill>
              <a:prstDash val="lgDash"/>
              <a:round/>
            </a:ln>
          </p:spPr>
          <p:txBody>
            <a:bodyPr/>
            <a:lstStyle/>
            <a:p>
              <a:endParaRPr lang="en-US"/>
            </a:p>
          </p:txBody>
        </p:sp>
        <p:sp>
          <p:nvSpPr>
            <p:cNvPr id="13" name="TextBox 13"/>
            <p:cNvSpPr txBox="1"/>
            <p:nvPr/>
          </p:nvSpPr>
          <p:spPr>
            <a:xfrm>
              <a:off x="0" y="-9525"/>
              <a:ext cx="2023675" cy="761761"/>
            </a:xfrm>
            <a:prstGeom prst="rect">
              <a:avLst/>
            </a:prstGeom>
          </p:spPr>
          <p:txBody>
            <a:bodyPr lIns="50800" tIns="50800" rIns="50800" bIns="50800" rtlCol="0" anchor="ctr"/>
            <a:lstStyle/>
            <a:p>
              <a:pPr algn="ctr">
                <a:lnSpc>
                  <a:spcPts val="2160"/>
                </a:lnSpc>
              </a:pPr>
              <a:endParaRPr/>
            </a:p>
          </p:txBody>
        </p:sp>
      </p:grpSp>
      <p:grpSp>
        <p:nvGrpSpPr>
          <p:cNvPr id="14" name="Group 14"/>
          <p:cNvGrpSpPr/>
          <p:nvPr/>
        </p:nvGrpSpPr>
        <p:grpSpPr>
          <a:xfrm>
            <a:off x="12661175" y="2521304"/>
            <a:ext cx="4097332" cy="547751"/>
            <a:chOff x="0" y="0"/>
            <a:chExt cx="1079133" cy="144264"/>
          </a:xfrm>
        </p:grpSpPr>
        <p:sp>
          <p:nvSpPr>
            <p:cNvPr id="15" name="Freeform 15"/>
            <p:cNvSpPr/>
            <p:nvPr/>
          </p:nvSpPr>
          <p:spPr>
            <a:xfrm>
              <a:off x="0" y="0"/>
              <a:ext cx="1079133" cy="144264"/>
            </a:xfrm>
            <a:custGeom>
              <a:avLst/>
              <a:gdLst/>
              <a:ahLst/>
              <a:cxnLst/>
              <a:rect l="l" t="t" r="r" b="b"/>
              <a:pathLst>
                <a:path w="1079133" h="144264">
                  <a:moveTo>
                    <a:pt x="72132" y="0"/>
                  </a:moveTo>
                  <a:lnTo>
                    <a:pt x="1007001" y="0"/>
                  </a:lnTo>
                  <a:cubicBezTo>
                    <a:pt x="1026131" y="0"/>
                    <a:pt x="1044478" y="7600"/>
                    <a:pt x="1058006" y="21127"/>
                  </a:cubicBezTo>
                  <a:cubicBezTo>
                    <a:pt x="1071533" y="34654"/>
                    <a:pt x="1079133" y="53001"/>
                    <a:pt x="1079133" y="72132"/>
                  </a:cubicBezTo>
                  <a:lnTo>
                    <a:pt x="1079133" y="72132"/>
                  </a:lnTo>
                  <a:cubicBezTo>
                    <a:pt x="1079133" y="91262"/>
                    <a:pt x="1071533" y="109609"/>
                    <a:pt x="1058006" y="123137"/>
                  </a:cubicBezTo>
                  <a:cubicBezTo>
                    <a:pt x="1044478" y="136664"/>
                    <a:pt x="1026131" y="144264"/>
                    <a:pt x="1007001" y="144264"/>
                  </a:cubicBezTo>
                  <a:lnTo>
                    <a:pt x="72132" y="144264"/>
                  </a:lnTo>
                  <a:cubicBezTo>
                    <a:pt x="53001" y="144264"/>
                    <a:pt x="34654" y="136664"/>
                    <a:pt x="21127" y="123137"/>
                  </a:cubicBezTo>
                  <a:cubicBezTo>
                    <a:pt x="7600" y="109609"/>
                    <a:pt x="0" y="91262"/>
                    <a:pt x="0" y="72132"/>
                  </a:cubicBezTo>
                  <a:lnTo>
                    <a:pt x="0" y="72132"/>
                  </a:lnTo>
                  <a:cubicBezTo>
                    <a:pt x="0" y="53001"/>
                    <a:pt x="7600" y="34654"/>
                    <a:pt x="21127" y="21127"/>
                  </a:cubicBezTo>
                  <a:cubicBezTo>
                    <a:pt x="34654" y="7600"/>
                    <a:pt x="53001" y="0"/>
                    <a:pt x="72132" y="0"/>
                  </a:cubicBezTo>
                  <a:close/>
                </a:path>
              </a:pathLst>
            </a:custGeom>
            <a:solidFill>
              <a:srgbClr val="00B050"/>
            </a:solidFill>
          </p:spPr>
          <p:txBody>
            <a:bodyPr/>
            <a:lstStyle/>
            <a:p>
              <a:endParaRPr lang="en-US"/>
            </a:p>
          </p:txBody>
        </p:sp>
        <p:sp>
          <p:nvSpPr>
            <p:cNvPr id="16" name="TextBox 16"/>
            <p:cNvSpPr txBox="1"/>
            <p:nvPr/>
          </p:nvSpPr>
          <p:spPr>
            <a:xfrm>
              <a:off x="0" y="-9525"/>
              <a:ext cx="1079133" cy="153789"/>
            </a:xfrm>
            <a:prstGeom prst="rect">
              <a:avLst/>
            </a:prstGeom>
          </p:spPr>
          <p:txBody>
            <a:bodyPr lIns="50800" tIns="50800" rIns="50800" bIns="50800" rtlCol="0" anchor="ctr"/>
            <a:lstStyle/>
            <a:p>
              <a:pPr algn="ctr">
                <a:lnSpc>
                  <a:spcPts val="1980"/>
                </a:lnSpc>
              </a:pPr>
              <a:endParaRPr/>
            </a:p>
          </p:txBody>
        </p:sp>
      </p:grpSp>
      <p:sp>
        <p:nvSpPr>
          <p:cNvPr id="17" name="Freeform 17"/>
          <p:cNvSpPr/>
          <p:nvPr/>
        </p:nvSpPr>
        <p:spPr>
          <a:xfrm>
            <a:off x="16541596" y="2331675"/>
            <a:ext cx="529071" cy="737381"/>
          </a:xfrm>
          <a:custGeom>
            <a:avLst/>
            <a:gdLst/>
            <a:ahLst/>
            <a:cxnLst/>
            <a:rect l="l" t="t" r="r" b="b"/>
            <a:pathLst>
              <a:path w="529071" h="737381">
                <a:moveTo>
                  <a:pt x="0" y="0"/>
                </a:moveTo>
                <a:lnTo>
                  <a:pt x="529070" y="0"/>
                </a:lnTo>
                <a:lnTo>
                  <a:pt x="529070" y="737381"/>
                </a:lnTo>
                <a:lnTo>
                  <a:pt x="0" y="737381"/>
                </a:lnTo>
                <a:lnTo>
                  <a:pt x="0" y="0"/>
                </a:lnTo>
                <a:close/>
              </a:path>
            </a:pathLst>
          </a:custGeom>
          <a:blipFill>
            <a:blip r:embed="rId6"/>
            <a:stretch>
              <a:fillRect/>
            </a:stretch>
          </a:blipFill>
        </p:spPr>
        <p:txBody>
          <a:bodyPr/>
          <a:lstStyle/>
          <a:p>
            <a:endParaRPr lang="en-US"/>
          </a:p>
        </p:txBody>
      </p:sp>
      <p:sp>
        <p:nvSpPr>
          <p:cNvPr id="18" name="Freeform 18"/>
          <p:cNvSpPr/>
          <p:nvPr/>
        </p:nvSpPr>
        <p:spPr>
          <a:xfrm>
            <a:off x="11419860" y="5976213"/>
            <a:ext cx="3289980" cy="3486072"/>
          </a:xfrm>
          <a:custGeom>
            <a:avLst/>
            <a:gdLst/>
            <a:ahLst/>
            <a:cxnLst/>
            <a:rect l="l" t="t" r="r" b="b"/>
            <a:pathLst>
              <a:path w="3289980" h="3486072">
                <a:moveTo>
                  <a:pt x="0" y="0"/>
                </a:moveTo>
                <a:lnTo>
                  <a:pt x="3289980" y="0"/>
                </a:lnTo>
                <a:lnTo>
                  <a:pt x="3289980" y="3486072"/>
                </a:lnTo>
                <a:lnTo>
                  <a:pt x="0" y="34860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9" name="Group 19"/>
          <p:cNvGrpSpPr/>
          <p:nvPr/>
        </p:nvGrpSpPr>
        <p:grpSpPr>
          <a:xfrm>
            <a:off x="1268016" y="2898123"/>
            <a:ext cx="4728261" cy="5608930"/>
            <a:chOff x="0" y="0"/>
            <a:chExt cx="1245303" cy="1477249"/>
          </a:xfrm>
        </p:grpSpPr>
        <p:sp>
          <p:nvSpPr>
            <p:cNvPr id="20" name="Freeform 20"/>
            <p:cNvSpPr/>
            <p:nvPr/>
          </p:nvSpPr>
          <p:spPr>
            <a:xfrm>
              <a:off x="0" y="0"/>
              <a:ext cx="1245303" cy="1477249"/>
            </a:xfrm>
            <a:custGeom>
              <a:avLst/>
              <a:gdLst/>
              <a:ahLst/>
              <a:cxnLst/>
              <a:rect l="l" t="t" r="r" b="b"/>
              <a:pathLst>
                <a:path w="1245303" h="1477249">
                  <a:moveTo>
                    <a:pt x="622652" y="0"/>
                  </a:moveTo>
                  <a:cubicBezTo>
                    <a:pt x="278771" y="0"/>
                    <a:pt x="0" y="330693"/>
                    <a:pt x="0" y="738625"/>
                  </a:cubicBezTo>
                  <a:cubicBezTo>
                    <a:pt x="0" y="1146556"/>
                    <a:pt x="278771" y="1477249"/>
                    <a:pt x="622652" y="1477249"/>
                  </a:cubicBezTo>
                  <a:cubicBezTo>
                    <a:pt x="966533" y="1477249"/>
                    <a:pt x="1245303" y="1146556"/>
                    <a:pt x="1245303" y="738625"/>
                  </a:cubicBezTo>
                  <a:cubicBezTo>
                    <a:pt x="1245303" y="330693"/>
                    <a:pt x="966533" y="0"/>
                    <a:pt x="622652" y="0"/>
                  </a:cubicBezTo>
                  <a:close/>
                </a:path>
              </a:pathLst>
            </a:custGeom>
            <a:solidFill>
              <a:srgbClr val="FFC000"/>
            </a:solidFill>
          </p:spPr>
          <p:txBody>
            <a:bodyPr/>
            <a:lstStyle/>
            <a:p>
              <a:endParaRPr lang="en-US"/>
            </a:p>
          </p:txBody>
        </p:sp>
        <p:sp>
          <p:nvSpPr>
            <p:cNvPr id="21" name="TextBox 21"/>
            <p:cNvSpPr txBox="1"/>
            <p:nvPr/>
          </p:nvSpPr>
          <p:spPr>
            <a:xfrm>
              <a:off x="116747" y="128967"/>
              <a:ext cx="1011809" cy="1209790"/>
            </a:xfrm>
            <a:prstGeom prst="rect">
              <a:avLst/>
            </a:prstGeom>
          </p:spPr>
          <p:txBody>
            <a:bodyPr lIns="50800" tIns="50800" rIns="50800" bIns="50800" rtlCol="0" anchor="ctr"/>
            <a:lstStyle/>
            <a:p>
              <a:pPr algn="ctr">
                <a:lnSpc>
                  <a:spcPts val="2160"/>
                </a:lnSpc>
              </a:pPr>
              <a:endParaRPr/>
            </a:p>
          </p:txBody>
        </p:sp>
      </p:grpSp>
      <p:grpSp>
        <p:nvGrpSpPr>
          <p:cNvPr id="22" name="Group 22"/>
          <p:cNvGrpSpPr/>
          <p:nvPr/>
        </p:nvGrpSpPr>
        <p:grpSpPr>
          <a:xfrm>
            <a:off x="1570121" y="2679353"/>
            <a:ext cx="6046470" cy="6046470"/>
            <a:chOff x="0" y="0"/>
            <a:chExt cx="812800" cy="812800"/>
          </a:xfrm>
        </p:grpSpPr>
        <p:sp>
          <p:nvSpPr>
            <p:cNvPr id="23" name="Freeform 23" descr="level3withbusinessfotolia-300x205.jpg"/>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23170" r="-23170"/>
              </a:stretch>
            </a:blipFill>
          </p:spPr>
          <p:txBody>
            <a:bodyPr/>
            <a:lstStyle/>
            <a:p>
              <a:endParaRPr lang="en-US"/>
            </a:p>
          </p:txBody>
        </p:sp>
      </p:grpSp>
      <p:sp>
        <p:nvSpPr>
          <p:cNvPr id="24" name="TextBox 24"/>
          <p:cNvSpPr txBox="1"/>
          <p:nvPr/>
        </p:nvSpPr>
        <p:spPr>
          <a:xfrm>
            <a:off x="6619017" y="858610"/>
            <a:ext cx="5217531" cy="615431"/>
          </a:xfrm>
          <a:prstGeom prst="rect">
            <a:avLst/>
          </a:prstGeom>
        </p:spPr>
        <p:txBody>
          <a:bodyPr lIns="0" tIns="0" rIns="0" bIns="0" rtlCol="0" anchor="t">
            <a:spAutoFit/>
          </a:bodyPr>
          <a:lstStyle/>
          <a:p>
            <a:pPr algn="ctr" rtl="1">
              <a:lnSpc>
                <a:spcPts val="4730"/>
              </a:lnSpc>
            </a:pPr>
            <a:r>
              <a:rPr lang="ar-EG" sz="3942" b="1">
                <a:solidFill>
                  <a:srgbClr val="000000"/>
                </a:solidFill>
                <a:latin typeface="Almarai Bold"/>
                <a:ea typeface="Almarai Bold"/>
                <a:cs typeface="Almarai Bold"/>
                <a:sym typeface="Almarai Bold"/>
                <a:rtl/>
              </a:rPr>
              <a:t>تعريف (رائد الأعمال) </a:t>
            </a:r>
          </a:p>
        </p:txBody>
      </p:sp>
      <p:sp>
        <p:nvSpPr>
          <p:cNvPr id="25" name="TextBox 25"/>
          <p:cNvSpPr txBox="1"/>
          <p:nvPr/>
        </p:nvSpPr>
        <p:spPr>
          <a:xfrm>
            <a:off x="2160651" y="9452760"/>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6" name="TextBox 26"/>
          <p:cNvSpPr txBox="1"/>
          <p:nvPr/>
        </p:nvSpPr>
        <p:spPr>
          <a:xfrm>
            <a:off x="14095592" y="2464276"/>
            <a:ext cx="1937331" cy="533400"/>
          </a:xfrm>
          <a:prstGeom prst="rect">
            <a:avLst/>
          </a:prstGeom>
        </p:spPr>
        <p:txBody>
          <a:bodyPr lIns="0" tIns="0" rIns="0" bIns="0" rtlCol="0" anchor="t">
            <a:spAutoFit/>
          </a:bodyPr>
          <a:lstStyle/>
          <a:p>
            <a:pPr algn="ctr" rtl="1">
              <a:lnSpc>
                <a:spcPts val="4051"/>
              </a:lnSpc>
            </a:pPr>
            <a:r>
              <a:rPr lang="ar-EG" sz="3376" b="1">
                <a:solidFill>
                  <a:srgbClr val="000000"/>
                </a:solidFill>
                <a:latin typeface="Almarai Bold"/>
                <a:ea typeface="Almarai Bold"/>
                <a:cs typeface="Almarai Bold"/>
                <a:sym typeface="Almarai Bold"/>
                <a:rtl/>
              </a:rPr>
              <a:t>التعريف</a:t>
            </a:r>
          </a:p>
        </p:txBody>
      </p:sp>
      <p:sp>
        <p:nvSpPr>
          <p:cNvPr id="27" name="TextBox 27"/>
          <p:cNvSpPr txBox="1"/>
          <p:nvPr/>
        </p:nvSpPr>
        <p:spPr>
          <a:xfrm>
            <a:off x="9227783" y="3431006"/>
            <a:ext cx="7416423" cy="1672742"/>
          </a:xfrm>
          <a:prstGeom prst="rect">
            <a:avLst/>
          </a:prstGeom>
        </p:spPr>
        <p:txBody>
          <a:bodyPr lIns="0" tIns="0" rIns="0" bIns="0" rtlCol="0" anchor="t">
            <a:spAutoFit/>
          </a:bodyPr>
          <a:lstStyle/>
          <a:p>
            <a:pPr marL="660654" lvl="1" indent="-330327" algn="r" rtl="1">
              <a:lnSpc>
                <a:spcPts val="4375"/>
              </a:lnSpc>
              <a:buFont typeface="Arial"/>
              <a:buChar char="•"/>
            </a:pPr>
            <a:r>
              <a:rPr lang="ar-EG" sz="3060" b="1" spc="31">
                <a:solidFill>
                  <a:srgbClr val="000000"/>
                </a:solidFill>
                <a:latin typeface="Almarai Bold"/>
                <a:ea typeface="Almarai Bold"/>
                <a:cs typeface="Almarai Bold"/>
                <a:sym typeface="Almarai Bold"/>
                <a:rtl/>
              </a:rPr>
              <a:t>الشخص الذي لدية الإرادة و القدرة لتحويل فكرة جديدة أو اختراع جديد إلى ابتكار ناجح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41576" y="1268425"/>
            <a:ext cx="1252880" cy="1252880"/>
            <a:chOff x="0" y="0"/>
            <a:chExt cx="1670506" cy="1670506"/>
          </a:xfrm>
        </p:grpSpPr>
        <p:sp>
          <p:nvSpPr>
            <p:cNvPr id="3" name="Freeform 3"/>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4" name="Freeform 4"/>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5" name="TextBox 5"/>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3</a:t>
              </a:r>
            </a:p>
          </p:txBody>
        </p:sp>
      </p:grpSp>
      <p:sp>
        <p:nvSpPr>
          <p:cNvPr id="6" name="Freeform 6"/>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450286" y="8883871"/>
            <a:ext cx="1156827" cy="1156827"/>
            <a:chOff x="0" y="0"/>
            <a:chExt cx="1542436" cy="1542436"/>
          </a:xfrm>
        </p:grpSpPr>
        <p:sp>
          <p:nvSpPr>
            <p:cNvPr id="8" name="Freeform 8"/>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9" name="TextBox 9"/>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12</a:t>
              </a:r>
            </a:p>
          </p:txBody>
        </p:sp>
      </p:grpSp>
      <p:sp>
        <p:nvSpPr>
          <p:cNvPr id="10" name="Freeform 10"/>
          <p:cNvSpPr/>
          <p:nvPr/>
        </p:nvSpPr>
        <p:spPr>
          <a:xfrm rot="-2700000">
            <a:off x="16676427" y="-857426"/>
            <a:ext cx="1695269" cy="2522306"/>
          </a:xfrm>
          <a:custGeom>
            <a:avLst/>
            <a:gdLst/>
            <a:ahLst/>
            <a:cxnLst/>
            <a:rect l="l" t="t" r="r" b="b"/>
            <a:pathLst>
              <a:path w="1695269" h="2522306">
                <a:moveTo>
                  <a:pt x="0" y="0"/>
                </a:moveTo>
                <a:lnTo>
                  <a:pt x="1695269" y="0"/>
                </a:lnTo>
                <a:lnTo>
                  <a:pt x="1695269" y="2522306"/>
                </a:lnTo>
                <a:lnTo>
                  <a:pt x="0" y="25223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5492423" y="2138312"/>
            <a:ext cx="7292497" cy="6745559"/>
          </a:xfrm>
          <a:custGeom>
            <a:avLst/>
            <a:gdLst/>
            <a:ahLst/>
            <a:cxnLst/>
            <a:rect l="l" t="t" r="r" b="b"/>
            <a:pathLst>
              <a:path w="7292497" h="6745559">
                <a:moveTo>
                  <a:pt x="0" y="0"/>
                </a:moveTo>
                <a:lnTo>
                  <a:pt x="7292496" y="0"/>
                </a:lnTo>
                <a:lnTo>
                  <a:pt x="7292496" y="6745559"/>
                </a:lnTo>
                <a:lnTo>
                  <a:pt x="0" y="6745559"/>
                </a:lnTo>
                <a:lnTo>
                  <a:pt x="0" y="0"/>
                </a:lnTo>
                <a:close/>
              </a:path>
            </a:pathLst>
          </a:custGeom>
          <a:blipFill>
            <a:blip r:embed="rId6"/>
            <a:stretch>
              <a:fillRect/>
            </a:stretch>
          </a:blipFill>
        </p:spPr>
        <p:txBody>
          <a:bodyPr/>
          <a:lstStyle/>
          <a:p>
            <a:endParaRPr lang="en-US"/>
          </a:p>
        </p:txBody>
      </p:sp>
      <p:sp>
        <p:nvSpPr>
          <p:cNvPr id="12" name="TextBox 12"/>
          <p:cNvSpPr txBox="1"/>
          <p:nvPr/>
        </p:nvSpPr>
        <p:spPr>
          <a:xfrm>
            <a:off x="6619017" y="858610"/>
            <a:ext cx="5217531" cy="615431"/>
          </a:xfrm>
          <a:prstGeom prst="rect">
            <a:avLst/>
          </a:prstGeom>
        </p:spPr>
        <p:txBody>
          <a:bodyPr lIns="0" tIns="0" rIns="0" bIns="0" rtlCol="0" anchor="t">
            <a:spAutoFit/>
          </a:bodyPr>
          <a:lstStyle/>
          <a:p>
            <a:pPr algn="ctr" rtl="1">
              <a:lnSpc>
                <a:spcPts val="4730"/>
              </a:lnSpc>
            </a:pPr>
            <a:r>
              <a:rPr lang="ar-EG" sz="3942" b="1">
                <a:solidFill>
                  <a:srgbClr val="000000"/>
                </a:solidFill>
                <a:latin typeface="Almarai Bold"/>
                <a:ea typeface="Almarai Bold"/>
                <a:cs typeface="Almarai Bold"/>
                <a:sym typeface="Almarai Bold"/>
                <a:rtl/>
              </a:rPr>
              <a:t>أنواع ريادة الأعمال</a:t>
            </a:r>
          </a:p>
        </p:txBody>
      </p:sp>
      <p:sp>
        <p:nvSpPr>
          <p:cNvPr id="13" name="TextBox 13"/>
          <p:cNvSpPr txBox="1"/>
          <p:nvPr/>
        </p:nvSpPr>
        <p:spPr>
          <a:xfrm>
            <a:off x="2160651" y="9452760"/>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7951596" y="3179480"/>
            <a:ext cx="2374151" cy="955889"/>
          </a:xfrm>
          <a:prstGeom prst="rect">
            <a:avLst/>
          </a:prstGeom>
        </p:spPr>
        <p:txBody>
          <a:bodyPr lIns="0" tIns="0" rIns="0" bIns="0" rtlCol="0" anchor="t">
            <a:spAutoFit/>
          </a:bodyPr>
          <a:lstStyle/>
          <a:p>
            <a:pPr algn="ctr">
              <a:lnSpc>
                <a:spcPts val="3661"/>
              </a:lnSpc>
            </a:pPr>
            <a:r>
              <a:rPr lang="ar-EG" sz="3389" b="1">
                <a:solidFill>
                  <a:srgbClr val="000000"/>
                </a:solidFill>
                <a:latin typeface="Almarai Bold"/>
                <a:ea typeface="Almarai Bold"/>
                <a:cs typeface="Almarai Bold"/>
                <a:sym typeface="Almarai Bold"/>
                <a:rtl/>
              </a:rPr>
              <a:t>ريادة الأعمال المؤسسية</a:t>
            </a:r>
          </a:p>
        </p:txBody>
      </p:sp>
      <p:sp>
        <p:nvSpPr>
          <p:cNvPr id="15" name="TextBox 15"/>
          <p:cNvSpPr txBox="1"/>
          <p:nvPr/>
        </p:nvSpPr>
        <p:spPr>
          <a:xfrm>
            <a:off x="5813470" y="6867859"/>
            <a:ext cx="2436099" cy="937488"/>
          </a:xfrm>
          <a:prstGeom prst="rect">
            <a:avLst/>
          </a:prstGeom>
        </p:spPr>
        <p:txBody>
          <a:bodyPr lIns="0" tIns="0" rIns="0" bIns="0" rtlCol="0" anchor="t">
            <a:spAutoFit/>
          </a:bodyPr>
          <a:lstStyle/>
          <a:p>
            <a:pPr marL="0" lvl="0" indent="0" algn="ctr">
              <a:lnSpc>
                <a:spcPts val="3661"/>
              </a:lnSpc>
              <a:spcBef>
                <a:spcPct val="0"/>
              </a:spcBef>
            </a:pPr>
            <a:r>
              <a:rPr lang="ar-EG" sz="3389" b="1" u="none" strike="noStrike">
                <a:solidFill>
                  <a:srgbClr val="000000"/>
                </a:solidFill>
                <a:latin typeface="Almarai Bold"/>
                <a:ea typeface="Almarai Bold"/>
                <a:cs typeface="Almarai Bold"/>
                <a:sym typeface="Almarai Bold"/>
                <a:rtl/>
              </a:rPr>
              <a:t>ريادة الأعمال الاجتماعية</a:t>
            </a:r>
          </a:p>
        </p:txBody>
      </p:sp>
      <p:sp>
        <p:nvSpPr>
          <p:cNvPr id="16" name="TextBox 16"/>
          <p:cNvSpPr txBox="1"/>
          <p:nvPr/>
        </p:nvSpPr>
        <p:spPr>
          <a:xfrm>
            <a:off x="10045517" y="6867859"/>
            <a:ext cx="2379324" cy="937488"/>
          </a:xfrm>
          <a:prstGeom prst="rect">
            <a:avLst/>
          </a:prstGeom>
        </p:spPr>
        <p:txBody>
          <a:bodyPr lIns="0" tIns="0" rIns="0" bIns="0" rtlCol="0" anchor="t">
            <a:spAutoFit/>
          </a:bodyPr>
          <a:lstStyle/>
          <a:p>
            <a:pPr marL="0" lvl="0" indent="0" algn="ctr">
              <a:lnSpc>
                <a:spcPts val="3661"/>
              </a:lnSpc>
              <a:spcBef>
                <a:spcPct val="0"/>
              </a:spcBef>
            </a:pPr>
            <a:r>
              <a:rPr lang="ar-EG" sz="3389" b="1" u="none" strike="noStrike">
                <a:solidFill>
                  <a:srgbClr val="000000"/>
                </a:solidFill>
                <a:latin typeface="Almarai Bold"/>
                <a:ea typeface="Almarai Bold"/>
                <a:cs typeface="Almarai Bold"/>
                <a:sym typeface="Almarai Bold"/>
                <a:rtl/>
              </a:rPr>
              <a:t>ريادة الأعمال الرقمية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289008" y="3109229"/>
            <a:ext cx="16056017" cy="4634631"/>
            <a:chOff x="0" y="0"/>
            <a:chExt cx="4228745" cy="1220644"/>
          </a:xfrm>
        </p:grpSpPr>
        <p:sp>
          <p:nvSpPr>
            <p:cNvPr id="3" name="Freeform 3"/>
            <p:cNvSpPr/>
            <p:nvPr/>
          </p:nvSpPr>
          <p:spPr>
            <a:xfrm>
              <a:off x="0" y="0"/>
              <a:ext cx="4228745" cy="1220644"/>
            </a:xfrm>
            <a:custGeom>
              <a:avLst/>
              <a:gdLst/>
              <a:ahLst/>
              <a:cxnLst/>
              <a:rect l="l" t="t" r="r" b="b"/>
              <a:pathLst>
                <a:path w="4228745" h="1220644">
                  <a:moveTo>
                    <a:pt x="14948" y="0"/>
                  </a:moveTo>
                  <a:lnTo>
                    <a:pt x="4213797" y="0"/>
                  </a:lnTo>
                  <a:cubicBezTo>
                    <a:pt x="4222053" y="0"/>
                    <a:pt x="4228745" y="6692"/>
                    <a:pt x="4228745" y="14948"/>
                  </a:cubicBezTo>
                  <a:lnTo>
                    <a:pt x="4228745" y="1205696"/>
                  </a:lnTo>
                  <a:cubicBezTo>
                    <a:pt x="4228745" y="1213951"/>
                    <a:pt x="4222053" y="1220644"/>
                    <a:pt x="4213797" y="1220644"/>
                  </a:cubicBezTo>
                  <a:lnTo>
                    <a:pt x="14948" y="1220644"/>
                  </a:lnTo>
                  <a:cubicBezTo>
                    <a:pt x="6692" y="1220644"/>
                    <a:pt x="0" y="1213951"/>
                    <a:pt x="0" y="1205696"/>
                  </a:cubicBezTo>
                  <a:lnTo>
                    <a:pt x="0" y="14948"/>
                  </a:lnTo>
                  <a:cubicBezTo>
                    <a:pt x="0" y="6692"/>
                    <a:pt x="6692" y="0"/>
                    <a:pt x="14948"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228745" cy="1230169"/>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3</a:t>
              </a:r>
            </a:p>
          </p:txBody>
        </p:sp>
      </p:grpSp>
      <p:sp>
        <p:nvSpPr>
          <p:cNvPr id="9" name="Freeform 9"/>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10"/>
          <p:cNvSpPr txBox="1"/>
          <p:nvPr/>
        </p:nvSpPr>
        <p:spPr>
          <a:xfrm>
            <a:off x="1289008" y="3560354"/>
            <a:ext cx="15974736" cy="3797047"/>
          </a:xfrm>
          <a:prstGeom prst="rect">
            <a:avLst/>
          </a:prstGeom>
        </p:spPr>
        <p:txBody>
          <a:bodyPr lIns="0" tIns="0" rIns="0" bIns="0" rtlCol="0" anchor="t">
            <a:spAutoFit/>
          </a:bodyPr>
          <a:lstStyle/>
          <a:p>
            <a:pPr marL="561021" lvl="1" indent="-280510" algn="r" rtl="1">
              <a:lnSpc>
                <a:spcPts val="5021"/>
              </a:lnSpc>
              <a:buFont typeface="Arial"/>
              <a:buChar char="•"/>
            </a:pPr>
            <a:r>
              <a:rPr lang="ar-EG" sz="3099" b="1" spc="30">
                <a:solidFill>
                  <a:srgbClr val="000000"/>
                </a:solidFill>
                <a:latin typeface="Almarai Bold"/>
                <a:ea typeface="Almarai Bold"/>
                <a:cs typeface="Almarai Bold"/>
                <a:sym typeface="Almarai Bold"/>
                <a:rtl/>
              </a:rPr>
              <a:t>رواد الأعمال كانوا يبدأون من الصفر لتكوين مشاريع جديدة و تحويلها من شركات صغيرة الى شركات كبيرة</a:t>
            </a:r>
          </a:p>
          <a:p>
            <a:pPr marL="561021" lvl="1" indent="-280510" algn="r" rtl="1">
              <a:lnSpc>
                <a:spcPts val="5021"/>
              </a:lnSpc>
              <a:buFont typeface="Arial"/>
              <a:buChar char="•"/>
            </a:pPr>
            <a:r>
              <a:rPr lang="ar-EG" sz="3099" b="1" spc="30">
                <a:solidFill>
                  <a:srgbClr val="000000"/>
                </a:solidFill>
                <a:latin typeface="Almarai Bold"/>
                <a:ea typeface="Almarai Bold"/>
                <a:cs typeface="Almarai Bold"/>
                <a:sym typeface="Almarai Bold"/>
                <a:rtl/>
              </a:rPr>
              <a:t>تاريخيا لم يكن لرائد الأعمال دور في الشركات الكبيرة..</a:t>
            </a:r>
          </a:p>
          <a:p>
            <a:pPr marL="561021" lvl="1" indent="-280510" algn="r" rtl="1">
              <a:lnSpc>
                <a:spcPts val="5021"/>
              </a:lnSpc>
              <a:buFont typeface="Arial"/>
              <a:buChar char="•"/>
            </a:pPr>
            <a:r>
              <a:rPr lang="ar-EG" sz="3099" b="1" spc="30">
                <a:solidFill>
                  <a:srgbClr val="000000"/>
                </a:solidFill>
                <a:latin typeface="Almarai Bold"/>
                <a:ea typeface="Almarai Bold"/>
                <a:cs typeface="Almarai Bold"/>
                <a:sym typeface="Almarai Bold"/>
                <a:rtl/>
              </a:rPr>
              <a:t>و لكن مع بروز عدة عوامل منها تراجع قطاع التصنيع و في المقابل نمو صناعة الخدمات ادى الى تغير التركيز السابق من النمطية الى التفصيلية بسبب حاجة الزبون .</a:t>
            </a:r>
          </a:p>
          <a:p>
            <a:pPr marL="561021" lvl="1" indent="-280510" algn="r" rtl="1">
              <a:lnSpc>
                <a:spcPts val="5021"/>
              </a:lnSpc>
              <a:buFont typeface="Arial"/>
              <a:buChar char="•"/>
            </a:pPr>
            <a:r>
              <a:rPr lang="ar-EG" sz="3099" b="1" spc="32">
                <a:solidFill>
                  <a:srgbClr val="000000"/>
                </a:solidFill>
                <a:latin typeface="Almarai Bold"/>
                <a:ea typeface="Almarai Bold"/>
                <a:cs typeface="Almarai Bold"/>
                <a:sym typeface="Almarai Bold"/>
                <a:rtl/>
              </a:rPr>
              <a:t>(العالم يرسم لنهاية الشركات الكبيرة ) </a:t>
            </a:r>
          </a:p>
        </p:txBody>
      </p:sp>
      <p:grpSp>
        <p:nvGrpSpPr>
          <p:cNvPr id="11" name="Group 11"/>
          <p:cNvGrpSpPr/>
          <p:nvPr/>
        </p:nvGrpSpPr>
        <p:grpSpPr>
          <a:xfrm>
            <a:off x="14258925" y="2762879"/>
            <a:ext cx="3086100" cy="692700"/>
            <a:chOff x="0" y="0"/>
            <a:chExt cx="812800" cy="182440"/>
          </a:xfrm>
        </p:grpSpPr>
        <p:sp>
          <p:nvSpPr>
            <p:cNvPr id="12" name="Freeform 12"/>
            <p:cNvSpPr/>
            <p:nvPr/>
          </p:nvSpPr>
          <p:spPr>
            <a:xfrm>
              <a:off x="0" y="0"/>
              <a:ext cx="812800" cy="182440"/>
            </a:xfrm>
            <a:custGeom>
              <a:avLst/>
              <a:gdLst/>
              <a:ahLst/>
              <a:cxnLst/>
              <a:rect l="l" t="t" r="r" b="b"/>
              <a:pathLst>
                <a:path w="812800" h="182440">
                  <a:moveTo>
                    <a:pt x="91220" y="0"/>
                  </a:moveTo>
                  <a:lnTo>
                    <a:pt x="721580" y="0"/>
                  </a:lnTo>
                  <a:cubicBezTo>
                    <a:pt x="771960" y="0"/>
                    <a:pt x="812800" y="40840"/>
                    <a:pt x="812800" y="91220"/>
                  </a:cubicBezTo>
                  <a:lnTo>
                    <a:pt x="812800" y="91220"/>
                  </a:lnTo>
                  <a:cubicBezTo>
                    <a:pt x="812800" y="115413"/>
                    <a:pt x="803189" y="138615"/>
                    <a:pt x="786082" y="155722"/>
                  </a:cubicBezTo>
                  <a:cubicBezTo>
                    <a:pt x="768975" y="172829"/>
                    <a:pt x="745773" y="182440"/>
                    <a:pt x="721580" y="182440"/>
                  </a:cubicBezTo>
                  <a:lnTo>
                    <a:pt x="91220" y="182440"/>
                  </a:lnTo>
                  <a:cubicBezTo>
                    <a:pt x="40840" y="182440"/>
                    <a:pt x="0" y="141599"/>
                    <a:pt x="0" y="91220"/>
                  </a:cubicBezTo>
                  <a:lnTo>
                    <a:pt x="0" y="91220"/>
                  </a:lnTo>
                  <a:cubicBezTo>
                    <a:pt x="0" y="40840"/>
                    <a:pt x="40840" y="0"/>
                    <a:pt x="91220" y="0"/>
                  </a:cubicBezTo>
                  <a:close/>
                </a:path>
              </a:pathLst>
            </a:custGeom>
            <a:solidFill>
              <a:srgbClr val="FD9C51"/>
            </a:solidFill>
          </p:spPr>
          <p:txBody>
            <a:bodyPr/>
            <a:lstStyle/>
            <a:p>
              <a:endParaRPr lang="en-US"/>
            </a:p>
          </p:txBody>
        </p:sp>
        <p:sp>
          <p:nvSpPr>
            <p:cNvPr id="13" name="TextBox 13"/>
            <p:cNvSpPr txBox="1"/>
            <p:nvPr/>
          </p:nvSpPr>
          <p:spPr>
            <a:xfrm>
              <a:off x="0" y="-9525"/>
              <a:ext cx="812800" cy="191965"/>
            </a:xfrm>
            <a:prstGeom prst="rect">
              <a:avLst/>
            </a:prstGeom>
          </p:spPr>
          <p:txBody>
            <a:bodyPr lIns="50800" tIns="50800" rIns="50800" bIns="50800" rtlCol="0" anchor="ctr"/>
            <a:lstStyle/>
            <a:p>
              <a:pPr algn="ctr">
                <a:lnSpc>
                  <a:spcPts val="1980"/>
                </a:lnSpc>
              </a:pPr>
              <a:endParaRPr/>
            </a:p>
          </p:txBody>
        </p:sp>
      </p:grpSp>
      <p:grpSp>
        <p:nvGrpSpPr>
          <p:cNvPr id="14" name="Group 14"/>
          <p:cNvGrpSpPr/>
          <p:nvPr/>
        </p:nvGrpSpPr>
        <p:grpSpPr>
          <a:xfrm>
            <a:off x="503394" y="8794186"/>
            <a:ext cx="1156827" cy="1156827"/>
            <a:chOff x="0" y="0"/>
            <a:chExt cx="1542436" cy="1542436"/>
          </a:xfrm>
        </p:grpSpPr>
        <p:sp>
          <p:nvSpPr>
            <p:cNvPr id="15" name="Freeform 15"/>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6" name="TextBox 16"/>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13</a:t>
              </a:r>
            </a:p>
          </p:txBody>
        </p:sp>
      </p:grpSp>
      <p:sp>
        <p:nvSpPr>
          <p:cNvPr id="17" name="Freeform 17"/>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8" name="Group 18"/>
          <p:cNvGrpSpPr/>
          <p:nvPr/>
        </p:nvGrpSpPr>
        <p:grpSpPr>
          <a:xfrm>
            <a:off x="2774701" y="7905692"/>
            <a:ext cx="12738597" cy="783814"/>
            <a:chOff x="0" y="0"/>
            <a:chExt cx="3355022" cy="206437"/>
          </a:xfrm>
        </p:grpSpPr>
        <p:sp>
          <p:nvSpPr>
            <p:cNvPr id="19" name="Freeform 19"/>
            <p:cNvSpPr/>
            <p:nvPr/>
          </p:nvSpPr>
          <p:spPr>
            <a:xfrm>
              <a:off x="0" y="0"/>
              <a:ext cx="3355022" cy="206437"/>
            </a:xfrm>
            <a:custGeom>
              <a:avLst/>
              <a:gdLst/>
              <a:ahLst/>
              <a:cxnLst/>
              <a:rect l="l" t="t" r="r" b="b"/>
              <a:pathLst>
                <a:path w="3355022" h="206437">
                  <a:moveTo>
                    <a:pt x="30995" y="0"/>
                  </a:moveTo>
                  <a:lnTo>
                    <a:pt x="3324026" y="0"/>
                  </a:lnTo>
                  <a:cubicBezTo>
                    <a:pt x="3332247" y="0"/>
                    <a:pt x="3340131" y="3266"/>
                    <a:pt x="3345943" y="9078"/>
                  </a:cubicBezTo>
                  <a:cubicBezTo>
                    <a:pt x="3351756" y="14891"/>
                    <a:pt x="3355022" y="22775"/>
                    <a:pt x="3355022" y="30995"/>
                  </a:cubicBezTo>
                  <a:lnTo>
                    <a:pt x="3355022" y="175441"/>
                  </a:lnTo>
                  <a:cubicBezTo>
                    <a:pt x="3355022" y="183662"/>
                    <a:pt x="3351756" y="191545"/>
                    <a:pt x="3345943" y="197358"/>
                  </a:cubicBezTo>
                  <a:cubicBezTo>
                    <a:pt x="3340131" y="203171"/>
                    <a:pt x="3332247" y="206437"/>
                    <a:pt x="3324026" y="206437"/>
                  </a:cubicBezTo>
                  <a:lnTo>
                    <a:pt x="30995" y="206437"/>
                  </a:lnTo>
                  <a:cubicBezTo>
                    <a:pt x="13877" y="206437"/>
                    <a:pt x="0" y="192559"/>
                    <a:pt x="0" y="175441"/>
                  </a:cubicBezTo>
                  <a:lnTo>
                    <a:pt x="0" y="30995"/>
                  </a:lnTo>
                  <a:cubicBezTo>
                    <a:pt x="0" y="22775"/>
                    <a:pt x="3266" y="14891"/>
                    <a:pt x="9078" y="9078"/>
                  </a:cubicBezTo>
                  <a:cubicBezTo>
                    <a:pt x="14891" y="3266"/>
                    <a:pt x="22775" y="0"/>
                    <a:pt x="30995" y="0"/>
                  </a:cubicBezTo>
                  <a:close/>
                </a:path>
              </a:pathLst>
            </a:custGeom>
            <a:solidFill>
              <a:srgbClr val="FFC60B"/>
            </a:solidFill>
          </p:spPr>
          <p:txBody>
            <a:bodyPr/>
            <a:lstStyle/>
            <a:p>
              <a:endParaRPr lang="en-US"/>
            </a:p>
          </p:txBody>
        </p:sp>
        <p:sp>
          <p:nvSpPr>
            <p:cNvPr id="20" name="TextBox 20"/>
            <p:cNvSpPr txBox="1"/>
            <p:nvPr/>
          </p:nvSpPr>
          <p:spPr>
            <a:xfrm>
              <a:off x="0" y="-9525"/>
              <a:ext cx="3355022" cy="215962"/>
            </a:xfrm>
            <a:prstGeom prst="rect">
              <a:avLst/>
            </a:prstGeom>
          </p:spPr>
          <p:txBody>
            <a:bodyPr lIns="50800" tIns="50800" rIns="50800" bIns="50800" rtlCol="0" anchor="ctr"/>
            <a:lstStyle/>
            <a:p>
              <a:pPr algn="ctr">
                <a:lnSpc>
                  <a:spcPts val="2160"/>
                </a:lnSpc>
              </a:pPr>
              <a:endParaRPr/>
            </a:p>
          </p:txBody>
        </p:sp>
      </p:grpSp>
      <p:sp>
        <p:nvSpPr>
          <p:cNvPr id="21" name="TextBox 21"/>
          <p:cNvSpPr txBox="1"/>
          <p:nvPr/>
        </p:nvSpPr>
        <p:spPr>
          <a:xfrm>
            <a:off x="6436371" y="595462"/>
            <a:ext cx="5415259" cy="1160779"/>
          </a:xfrm>
          <a:prstGeom prst="rect">
            <a:avLst/>
          </a:prstGeom>
        </p:spPr>
        <p:txBody>
          <a:bodyPr lIns="0" tIns="0" rIns="0" bIns="0" rtlCol="0" anchor="t">
            <a:spAutoFit/>
          </a:bodyPr>
          <a:lstStyle/>
          <a:p>
            <a:pPr algn="ctr" rtl="1">
              <a:lnSpc>
                <a:spcPts val="4494"/>
              </a:lnSpc>
            </a:pPr>
            <a:r>
              <a:rPr lang="ar-EG" sz="3745" b="1">
                <a:solidFill>
                  <a:srgbClr val="000000"/>
                </a:solidFill>
                <a:latin typeface="Almarai Bold"/>
                <a:ea typeface="Almarai Bold"/>
                <a:cs typeface="Almarai Bold"/>
                <a:sym typeface="Almarai Bold"/>
                <a:rtl/>
              </a:rPr>
              <a:t>ريادة الأعمال المؤسسية</a:t>
            </a:r>
          </a:p>
          <a:p>
            <a:pPr algn="ctr" rtl="1">
              <a:lnSpc>
                <a:spcPts val="4494"/>
              </a:lnSpc>
            </a:pPr>
            <a:r>
              <a:rPr lang="ar-EG" sz="3745" b="1">
                <a:solidFill>
                  <a:srgbClr val="000000"/>
                </a:solidFill>
                <a:latin typeface="Almarai Bold"/>
                <a:ea typeface="Almarai Bold"/>
                <a:cs typeface="Almarai Bold"/>
                <a:sym typeface="Almarai Bold"/>
                <a:rtl/>
              </a:rPr>
              <a:t> </a:t>
            </a:r>
            <a:r>
              <a:rPr lang="en-US" sz="3745" b="1">
                <a:solidFill>
                  <a:srgbClr val="000000"/>
                </a:solidFill>
                <a:latin typeface="Almarai Bold"/>
                <a:ea typeface="Almarai Bold"/>
                <a:cs typeface="Almarai Bold"/>
                <a:sym typeface="Almarai Bold"/>
              </a:rPr>
              <a:t>Intrapreneurship</a:t>
            </a:r>
          </a:p>
        </p:txBody>
      </p:sp>
      <p:sp>
        <p:nvSpPr>
          <p:cNvPr id="22" name="TextBox 2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3" name="TextBox 23"/>
          <p:cNvSpPr txBox="1"/>
          <p:nvPr/>
        </p:nvSpPr>
        <p:spPr>
          <a:xfrm>
            <a:off x="13235209" y="2715254"/>
            <a:ext cx="3827315" cy="622021"/>
          </a:xfrm>
          <a:prstGeom prst="rect">
            <a:avLst/>
          </a:prstGeom>
        </p:spPr>
        <p:txBody>
          <a:bodyPr lIns="0" tIns="0" rIns="0" bIns="0" rtlCol="0" anchor="t">
            <a:spAutoFit/>
          </a:bodyPr>
          <a:lstStyle/>
          <a:p>
            <a:pPr algn="just" rtl="1">
              <a:lnSpc>
                <a:spcPts val="5119"/>
              </a:lnSpc>
            </a:pPr>
            <a:r>
              <a:rPr lang="ar-EG" sz="3159" b="1" spc="32">
                <a:solidFill>
                  <a:srgbClr val="000000"/>
                </a:solidFill>
                <a:latin typeface="Almarai Bold"/>
                <a:ea typeface="Almarai Bold"/>
                <a:cs typeface="Almarai Bold"/>
                <a:sym typeface="Almarai Bold"/>
                <a:rtl/>
              </a:rPr>
              <a:t>رواد الأعمال</a:t>
            </a:r>
          </a:p>
        </p:txBody>
      </p:sp>
      <p:sp>
        <p:nvSpPr>
          <p:cNvPr id="24" name="Freeform 24"/>
          <p:cNvSpPr/>
          <p:nvPr/>
        </p:nvSpPr>
        <p:spPr>
          <a:xfrm>
            <a:off x="14884331" y="7806154"/>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sp>
        <p:nvSpPr>
          <p:cNvPr id="25" name="TextBox 25"/>
          <p:cNvSpPr txBox="1"/>
          <p:nvPr/>
        </p:nvSpPr>
        <p:spPr>
          <a:xfrm>
            <a:off x="1028700" y="7927838"/>
            <a:ext cx="15974736" cy="606172"/>
          </a:xfrm>
          <a:prstGeom prst="rect">
            <a:avLst/>
          </a:prstGeom>
        </p:spPr>
        <p:txBody>
          <a:bodyPr lIns="0" tIns="0" rIns="0" bIns="0" rtlCol="0" anchor="t">
            <a:spAutoFit/>
          </a:bodyPr>
          <a:lstStyle/>
          <a:p>
            <a:pPr algn="ctr" rtl="1">
              <a:lnSpc>
                <a:spcPts val="5021"/>
              </a:lnSpc>
            </a:pPr>
            <a:r>
              <a:rPr lang="ar-EG" sz="3099" b="1" spc="32">
                <a:solidFill>
                  <a:srgbClr val="000000"/>
                </a:solidFill>
                <a:latin typeface="Almarai Bold"/>
                <a:ea typeface="Almarai Bold"/>
                <a:cs typeface="Almarai Bold"/>
                <a:sym typeface="Almarai Bold"/>
                <a:rtl/>
              </a:rPr>
              <a:t>أصبحت الريادية المؤسسية نموذجاً علمياً و مفهوماً إدارياً للتعلم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289008" y="3109229"/>
            <a:ext cx="16056017" cy="1426880"/>
            <a:chOff x="0" y="0"/>
            <a:chExt cx="4228745" cy="375804"/>
          </a:xfrm>
        </p:grpSpPr>
        <p:sp>
          <p:nvSpPr>
            <p:cNvPr id="3" name="Freeform 3"/>
            <p:cNvSpPr/>
            <p:nvPr/>
          </p:nvSpPr>
          <p:spPr>
            <a:xfrm>
              <a:off x="0" y="0"/>
              <a:ext cx="4228745" cy="375804"/>
            </a:xfrm>
            <a:custGeom>
              <a:avLst/>
              <a:gdLst/>
              <a:ahLst/>
              <a:cxnLst/>
              <a:rect l="l" t="t" r="r" b="b"/>
              <a:pathLst>
                <a:path w="4228745" h="375804">
                  <a:moveTo>
                    <a:pt x="14948" y="0"/>
                  </a:moveTo>
                  <a:lnTo>
                    <a:pt x="4213797" y="0"/>
                  </a:lnTo>
                  <a:cubicBezTo>
                    <a:pt x="4222053" y="0"/>
                    <a:pt x="4228745" y="6692"/>
                    <a:pt x="4228745" y="14948"/>
                  </a:cubicBezTo>
                  <a:lnTo>
                    <a:pt x="4228745" y="360856"/>
                  </a:lnTo>
                  <a:cubicBezTo>
                    <a:pt x="4228745" y="369111"/>
                    <a:pt x="4222053" y="375804"/>
                    <a:pt x="4213797" y="375804"/>
                  </a:cubicBezTo>
                  <a:lnTo>
                    <a:pt x="14948" y="375804"/>
                  </a:lnTo>
                  <a:cubicBezTo>
                    <a:pt x="6692" y="375804"/>
                    <a:pt x="0" y="369111"/>
                    <a:pt x="0" y="360856"/>
                  </a:cubicBezTo>
                  <a:lnTo>
                    <a:pt x="0" y="14948"/>
                  </a:lnTo>
                  <a:cubicBezTo>
                    <a:pt x="0" y="6692"/>
                    <a:pt x="6692" y="0"/>
                    <a:pt x="14948"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228745" cy="385329"/>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3</a:t>
              </a:r>
            </a:p>
          </p:txBody>
        </p:sp>
      </p:grpSp>
      <p:sp>
        <p:nvSpPr>
          <p:cNvPr id="9" name="Freeform 9"/>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10536113" y="2762879"/>
            <a:ext cx="6808912" cy="670305"/>
            <a:chOff x="0" y="0"/>
            <a:chExt cx="1793294" cy="176541"/>
          </a:xfrm>
        </p:grpSpPr>
        <p:sp>
          <p:nvSpPr>
            <p:cNvPr id="11" name="Freeform 11"/>
            <p:cNvSpPr/>
            <p:nvPr/>
          </p:nvSpPr>
          <p:spPr>
            <a:xfrm>
              <a:off x="0" y="0"/>
              <a:ext cx="1793294" cy="176541"/>
            </a:xfrm>
            <a:custGeom>
              <a:avLst/>
              <a:gdLst/>
              <a:ahLst/>
              <a:cxnLst/>
              <a:rect l="l" t="t" r="r" b="b"/>
              <a:pathLst>
                <a:path w="1793294" h="176541">
                  <a:moveTo>
                    <a:pt x="57988" y="0"/>
                  </a:moveTo>
                  <a:lnTo>
                    <a:pt x="1735305" y="0"/>
                  </a:lnTo>
                  <a:cubicBezTo>
                    <a:pt x="1767331" y="0"/>
                    <a:pt x="1793294" y="25962"/>
                    <a:pt x="1793294" y="57988"/>
                  </a:cubicBezTo>
                  <a:lnTo>
                    <a:pt x="1793294" y="118553"/>
                  </a:lnTo>
                  <a:cubicBezTo>
                    <a:pt x="1793294" y="150579"/>
                    <a:pt x="1767331" y="176541"/>
                    <a:pt x="1735305" y="176541"/>
                  </a:cubicBezTo>
                  <a:lnTo>
                    <a:pt x="57988" y="176541"/>
                  </a:lnTo>
                  <a:cubicBezTo>
                    <a:pt x="25962" y="176541"/>
                    <a:pt x="0" y="150579"/>
                    <a:pt x="0" y="118553"/>
                  </a:cubicBezTo>
                  <a:lnTo>
                    <a:pt x="0" y="57988"/>
                  </a:lnTo>
                  <a:cubicBezTo>
                    <a:pt x="0" y="25962"/>
                    <a:pt x="25962" y="0"/>
                    <a:pt x="57988" y="0"/>
                  </a:cubicBezTo>
                  <a:close/>
                </a:path>
              </a:pathLst>
            </a:custGeom>
            <a:solidFill>
              <a:srgbClr val="FD9C51"/>
            </a:solidFill>
          </p:spPr>
          <p:txBody>
            <a:bodyPr/>
            <a:lstStyle/>
            <a:p>
              <a:endParaRPr lang="en-US"/>
            </a:p>
          </p:txBody>
        </p:sp>
        <p:sp>
          <p:nvSpPr>
            <p:cNvPr id="12" name="TextBox 12"/>
            <p:cNvSpPr txBox="1"/>
            <p:nvPr/>
          </p:nvSpPr>
          <p:spPr>
            <a:xfrm>
              <a:off x="0" y="-9525"/>
              <a:ext cx="1793294" cy="186066"/>
            </a:xfrm>
            <a:prstGeom prst="rect">
              <a:avLst/>
            </a:prstGeom>
          </p:spPr>
          <p:txBody>
            <a:bodyPr lIns="50800" tIns="50800" rIns="50800" bIns="50800" rtlCol="0" anchor="ctr"/>
            <a:lstStyle/>
            <a:p>
              <a:pPr algn="ctr">
                <a:lnSpc>
                  <a:spcPts val="1980"/>
                </a:lnSpc>
              </a:pPr>
              <a:endParaRPr/>
            </a:p>
          </p:txBody>
        </p:sp>
      </p:grpSp>
      <p:grpSp>
        <p:nvGrpSpPr>
          <p:cNvPr id="13" name="Group 13"/>
          <p:cNvGrpSpPr/>
          <p:nvPr/>
        </p:nvGrpSpPr>
        <p:grpSpPr>
          <a:xfrm>
            <a:off x="503394" y="8794186"/>
            <a:ext cx="1156827" cy="1156827"/>
            <a:chOff x="0" y="0"/>
            <a:chExt cx="1542436" cy="1542436"/>
          </a:xfrm>
        </p:grpSpPr>
        <p:sp>
          <p:nvSpPr>
            <p:cNvPr id="14" name="Freeform 14"/>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5" name="TextBox 15"/>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14</a:t>
              </a:r>
            </a:p>
          </p:txBody>
        </p:sp>
      </p:grpSp>
      <p:sp>
        <p:nvSpPr>
          <p:cNvPr id="16" name="Freeform 1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7" name="Group 17"/>
          <p:cNvGrpSpPr/>
          <p:nvPr/>
        </p:nvGrpSpPr>
        <p:grpSpPr>
          <a:xfrm>
            <a:off x="1199774" y="5272900"/>
            <a:ext cx="16056017" cy="3521287"/>
            <a:chOff x="0" y="0"/>
            <a:chExt cx="4228745" cy="927417"/>
          </a:xfrm>
        </p:grpSpPr>
        <p:sp>
          <p:nvSpPr>
            <p:cNvPr id="18" name="Freeform 18"/>
            <p:cNvSpPr/>
            <p:nvPr/>
          </p:nvSpPr>
          <p:spPr>
            <a:xfrm>
              <a:off x="0" y="0"/>
              <a:ext cx="4228745" cy="927417"/>
            </a:xfrm>
            <a:custGeom>
              <a:avLst/>
              <a:gdLst/>
              <a:ahLst/>
              <a:cxnLst/>
              <a:rect l="l" t="t" r="r" b="b"/>
              <a:pathLst>
                <a:path w="4228745" h="927417">
                  <a:moveTo>
                    <a:pt x="14948" y="0"/>
                  </a:moveTo>
                  <a:lnTo>
                    <a:pt x="4213797" y="0"/>
                  </a:lnTo>
                  <a:cubicBezTo>
                    <a:pt x="4222053" y="0"/>
                    <a:pt x="4228745" y="6692"/>
                    <a:pt x="4228745" y="14948"/>
                  </a:cubicBezTo>
                  <a:lnTo>
                    <a:pt x="4228745" y="912469"/>
                  </a:lnTo>
                  <a:cubicBezTo>
                    <a:pt x="4228745" y="920725"/>
                    <a:pt x="4222053" y="927417"/>
                    <a:pt x="4213797" y="927417"/>
                  </a:cubicBezTo>
                  <a:lnTo>
                    <a:pt x="14948" y="927417"/>
                  </a:lnTo>
                  <a:cubicBezTo>
                    <a:pt x="6692" y="927417"/>
                    <a:pt x="0" y="920725"/>
                    <a:pt x="0" y="912469"/>
                  </a:cubicBezTo>
                  <a:lnTo>
                    <a:pt x="0" y="14948"/>
                  </a:lnTo>
                  <a:cubicBezTo>
                    <a:pt x="0" y="6692"/>
                    <a:pt x="6692" y="0"/>
                    <a:pt x="14948" y="0"/>
                  </a:cubicBezTo>
                  <a:close/>
                </a:path>
              </a:pathLst>
            </a:custGeom>
            <a:solidFill>
              <a:srgbClr val="DEEFFF"/>
            </a:solidFill>
            <a:ln w="19050" cap="rnd">
              <a:solidFill>
                <a:srgbClr val="00B050"/>
              </a:solidFill>
              <a:prstDash val="lgDash"/>
              <a:round/>
            </a:ln>
          </p:spPr>
          <p:txBody>
            <a:bodyPr/>
            <a:lstStyle/>
            <a:p>
              <a:endParaRPr lang="en-US"/>
            </a:p>
          </p:txBody>
        </p:sp>
        <p:sp>
          <p:nvSpPr>
            <p:cNvPr id="19" name="TextBox 19"/>
            <p:cNvSpPr txBox="1"/>
            <p:nvPr/>
          </p:nvSpPr>
          <p:spPr>
            <a:xfrm>
              <a:off x="0" y="-9525"/>
              <a:ext cx="4228745" cy="936942"/>
            </a:xfrm>
            <a:prstGeom prst="rect">
              <a:avLst/>
            </a:prstGeom>
          </p:spPr>
          <p:txBody>
            <a:bodyPr lIns="50800" tIns="50800" rIns="50800" bIns="50800" rtlCol="0" anchor="ctr"/>
            <a:lstStyle/>
            <a:p>
              <a:pPr algn="ctr">
                <a:lnSpc>
                  <a:spcPts val="2160"/>
                </a:lnSpc>
              </a:pPr>
              <a:endParaRPr/>
            </a:p>
          </p:txBody>
        </p:sp>
      </p:grpSp>
      <p:grpSp>
        <p:nvGrpSpPr>
          <p:cNvPr id="20" name="Group 20"/>
          <p:cNvGrpSpPr/>
          <p:nvPr/>
        </p:nvGrpSpPr>
        <p:grpSpPr>
          <a:xfrm>
            <a:off x="8302675" y="4888534"/>
            <a:ext cx="9042350" cy="669627"/>
            <a:chOff x="0" y="0"/>
            <a:chExt cx="2381524" cy="176363"/>
          </a:xfrm>
        </p:grpSpPr>
        <p:sp>
          <p:nvSpPr>
            <p:cNvPr id="21" name="Freeform 21"/>
            <p:cNvSpPr/>
            <p:nvPr/>
          </p:nvSpPr>
          <p:spPr>
            <a:xfrm>
              <a:off x="0" y="0"/>
              <a:ext cx="2381524" cy="176363"/>
            </a:xfrm>
            <a:custGeom>
              <a:avLst/>
              <a:gdLst/>
              <a:ahLst/>
              <a:cxnLst/>
              <a:rect l="l" t="t" r="r" b="b"/>
              <a:pathLst>
                <a:path w="2381524" h="176363">
                  <a:moveTo>
                    <a:pt x="43665" y="0"/>
                  </a:moveTo>
                  <a:lnTo>
                    <a:pt x="2337859" y="0"/>
                  </a:lnTo>
                  <a:cubicBezTo>
                    <a:pt x="2349440" y="0"/>
                    <a:pt x="2360546" y="4600"/>
                    <a:pt x="2368735" y="12789"/>
                  </a:cubicBezTo>
                  <a:cubicBezTo>
                    <a:pt x="2376924" y="20978"/>
                    <a:pt x="2381524" y="32085"/>
                    <a:pt x="2381524" y="43665"/>
                  </a:cubicBezTo>
                  <a:lnTo>
                    <a:pt x="2381524" y="132697"/>
                  </a:lnTo>
                  <a:cubicBezTo>
                    <a:pt x="2381524" y="156813"/>
                    <a:pt x="2361975" y="176363"/>
                    <a:pt x="2337859" y="176363"/>
                  </a:cubicBezTo>
                  <a:lnTo>
                    <a:pt x="43665" y="176363"/>
                  </a:lnTo>
                  <a:cubicBezTo>
                    <a:pt x="19550" y="176363"/>
                    <a:pt x="0" y="156813"/>
                    <a:pt x="0" y="132697"/>
                  </a:cubicBezTo>
                  <a:lnTo>
                    <a:pt x="0" y="43665"/>
                  </a:lnTo>
                  <a:cubicBezTo>
                    <a:pt x="0" y="19550"/>
                    <a:pt x="19550" y="0"/>
                    <a:pt x="43665" y="0"/>
                  </a:cubicBezTo>
                  <a:close/>
                </a:path>
              </a:pathLst>
            </a:custGeom>
            <a:solidFill>
              <a:srgbClr val="FD9C51"/>
            </a:solidFill>
          </p:spPr>
          <p:txBody>
            <a:bodyPr/>
            <a:lstStyle/>
            <a:p>
              <a:endParaRPr lang="en-US"/>
            </a:p>
          </p:txBody>
        </p:sp>
        <p:sp>
          <p:nvSpPr>
            <p:cNvPr id="22" name="TextBox 22"/>
            <p:cNvSpPr txBox="1"/>
            <p:nvPr/>
          </p:nvSpPr>
          <p:spPr>
            <a:xfrm>
              <a:off x="0" y="-9525"/>
              <a:ext cx="2381524" cy="185888"/>
            </a:xfrm>
            <a:prstGeom prst="rect">
              <a:avLst/>
            </a:prstGeom>
          </p:spPr>
          <p:txBody>
            <a:bodyPr lIns="50800" tIns="50800" rIns="50800" bIns="50800" rtlCol="0" anchor="ctr"/>
            <a:lstStyle/>
            <a:p>
              <a:pPr algn="ctr">
                <a:lnSpc>
                  <a:spcPts val="1980"/>
                </a:lnSpc>
              </a:pPr>
              <a:endParaRPr/>
            </a:p>
          </p:txBody>
        </p:sp>
      </p:grpSp>
      <p:sp>
        <p:nvSpPr>
          <p:cNvPr id="23" name="TextBox 23"/>
          <p:cNvSpPr txBox="1"/>
          <p:nvPr/>
        </p:nvSpPr>
        <p:spPr>
          <a:xfrm>
            <a:off x="1081807" y="5862961"/>
            <a:ext cx="15974736" cy="2440305"/>
          </a:xfrm>
          <a:prstGeom prst="rect">
            <a:avLst/>
          </a:prstGeom>
        </p:spPr>
        <p:txBody>
          <a:bodyPr lIns="0" tIns="0" rIns="0" bIns="0" rtlCol="0" anchor="t">
            <a:spAutoFit/>
          </a:bodyPr>
          <a:lstStyle/>
          <a:p>
            <a:pPr marL="542924" lvl="1" indent="-271462" algn="r" rtl="1">
              <a:lnSpc>
                <a:spcPts val="4859"/>
              </a:lnSpc>
              <a:buFont typeface="Arial"/>
              <a:buChar char="•"/>
            </a:pPr>
            <a:r>
              <a:rPr lang="ar-EG" sz="2999" b="1" spc="29">
                <a:solidFill>
                  <a:srgbClr val="000000"/>
                </a:solidFill>
                <a:latin typeface="Almarai Bold"/>
                <a:ea typeface="Almarai Bold"/>
                <a:cs typeface="Almarai Bold"/>
                <a:sym typeface="Almarai Bold"/>
                <a:rtl/>
              </a:rPr>
              <a:t>"أداء الأشياء الجديدة و الابتعاد عن الروتين المعتاد من أجل استثمار الفرص"</a:t>
            </a:r>
          </a:p>
          <a:p>
            <a:pPr marL="542924" lvl="1" indent="-271462" algn="r" rtl="1">
              <a:lnSpc>
                <a:spcPts val="4859"/>
              </a:lnSpc>
              <a:buFont typeface="Arial"/>
              <a:buChar char="•"/>
            </a:pPr>
            <a:r>
              <a:rPr lang="ar-EG" sz="2999" b="1" spc="29">
                <a:solidFill>
                  <a:srgbClr val="000000"/>
                </a:solidFill>
                <a:latin typeface="Almarai Bold"/>
                <a:ea typeface="Almarai Bold"/>
                <a:cs typeface="Almarai Bold"/>
                <a:sym typeface="Almarai Bold"/>
                <a:rtl/>
              </a:rPr>
              <a:t>" بث روح ريادة الأعمال داخل المؤسسات القائمة"</a:t>
            </a:r>
          </a:p>
          <a:p>
            <a:pPr marL="542924" lvl="1" indent="-271462" algn="r" rtl="1">
              <a:lnSpc>
                <a:spcPts val="4859"/>
              </a:lnSpc>
              <a:buFont typeface="Arial"/>
              <a:buChar char="•"/>
            </a:pPr>
            <a:r>
              <a:rPr lang="ar-EG" sz="2999" b="1" spc="31">
                <a:solidFill>
                  <a:srgbClr val="000000"/>
                </a:solidFill>
                <a:latin typeface="Almarai Bold"/>
                <a:ea typeface="Almarai Bold"/>
                <a:cs typeface="Almarai Bold"/>
                <a:sym typeface="Almarai Bold"/>
                <a:rtl/>
              </a:rPr>
              <a:t>" ميلاد تنظيمات جديدة داخل المؤسسات القائمة، وإعادة ميلاد المؤسسات القائمة من خلال جيد أفكارها وأساليبها "</a:t>
            </a:r>
          </a:p>
        </p:txBody>
      </p:sp>
      <p:sp>
        <p:nvSpPr>
          <p:cNvPr id="24" name="Freeform 24"/>
          <p:cNvSpPr/>
          <p:nvPr/>
        </p:nvSpPr>
        <p:spPr>
          <a:xfrm flipH="1">
            <a:off x="997478" y="4743976"/>
            <a:ext cx="2288244" cy="1840949"/>
          </a:xfrm>
          <a:custGeom>
            <a:avLst/>
            <a:gdLst/>
            <a:ahLst/>
            <a:cxnLst/>
            <a:rect l="l" t="t" r="r" b="b"/>
            <a:pathLst>
              <a:path w="2288244" h="1840949">
                <a:moveTo>
                  <a:pt x="2288245" y="0"/>
                </a:moveTo>
                <a:lnTo>
                  <a:pt x="0" y="0"/>
                </a:lnTo>
                <a:lnTo>
                  <a:pt x="0" y="1840950"/>
                </a:lnTo>
                <a:lnTo>
                  <a:pt x="2288245" y="1840950"/>
                </a:lnTo>
                <a:lnTo>
                  <a:pt x="2288245"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5" name="TextBox 25"/>
          <p:cNvSpPr txBox="1"/>
          <p:nvPr/>
        </p:nvSpPr>
        <p:spPr>
          <a:xfrm>
            <a:off x="1289008" y="3560354"/>
            <a:ext cx="15974736" cy="606172"/>
          </a:xfrm>
          <a:prstGeom prst="rect">
            <a:avLst/>
          </a:prstGeom>
        </p:spPr>
        <p:txBody>
          <a:bodyPr lIns="0" tIns="0" rIns="0" bIns="0" rtlCol="0" anchor="t">
            <a:spAutoFit/>
          </a:bodyPr>
          <a:lstStyle/>
          <a:p>
            <a:pPr marL="561021" lvl="1" indent="-280510" algn="r" rtl="1">
              <a:lnSpc>
                <a:spcPts val="5021"/>
              </a:lnSpc>
              <a:buFont typeface="Arial"/>
              <a:buChar char="•"/>
            </a:pPr>
            <a:r>
              <a:rPr lang="ar-EG" sz="3099" b="1" spc="32">
                <a:solidFill>
                  <a:srgbClr val="000000"/>
                </a:solidFill>
                <a:latin typeface="Almarai Bold"/>
                <a:ea typeface="Almarai Bold"/>
                <a:cs typeface="Almarai Bold"/>
                <a:sym typeface="Almarai Bold"/>
                <a:rtl/>
              </a:rPr>
              <a:t>" أن تكون ريادة الأعمال من داخل المؤسسة القائمة ". ظهر في كتاب </a:t>
            </a:r>
            <a:r>
              <a:rPr lang="en-US" sz="3099" b="1" spc="32">
                <a:solidFill>
                  <a:srgbClr val="000000"/>
                </a:solidFill>
                <a:latin typeface="Almarai Bold"/>
                <a:ea typeface="Almarai Bold"/>
                <a:cs typeface="Almarai Bold"/>
                <a:sym typeface="Almarai Bold"/>
              </a:rPr>
              <a:t>Pinchot 1985</a:t>
            </a:r>
          </a:p>
        </p:txBody>
      </p:sp>
      <p:sp>
        <p:nvSpPr>
          <p:cNvPr id="26" name="TextBox 26"/>
          <p:cNvSpPr txBox="1"/>
          <p:nvPr/>
        </p:nvSpPr>
        <p:spPr>
          <a:xfrm>
            <a:off x="6568747" y="883275"/>
            <a:ext cx="5415259" cy="585152"/>
          </a:xfrm>
          <a:prstGeom prst="rect">
            <a:avLst/>
          </a:prstGeom>
        </p:spPr>
        <p:txBody>
          <a:bodyPr lIns="0" tIns="0" rIns="0" bIns="0" rtlCol="0" anchor="t">
            <a:spAutoFit/>
          </a:bodyPr>
          <a:lstStyle/>
          <a:p>
            <a:pPr algn="ctr" rtl="1">
              <a:lnSpc>
                <a:spcPts val="4494"/>
              </a:lnSpc>
            </a:pPr>
            <a:r>
              <a:rPr lang="ar-EG" sz="3745" b="1">
                <a:solidFill>
                  <a:srgbClr val="000000"/>
                </a:solidFill>
                <a:latin typeface="Almarai Bold"/>
                <a:ea typeface="Almarai Bold"/>
                <a:cs typeface="Almarai Bold"/>
                <a:sym typeface="Almarai Bold"/>
                <a:rtl/>
              </a:rPr>
              <a:t>ريادة الأعمال المؤسسية</a:t>
            </a:r>
          </a:p>
        </p:txBody>
      </p:sp>
      <p:sp>
        <p:nvSpPr>
          <p:cNvPr id="27" name="TextBox 27"/>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8" name="TextBox 28"/>
          <p:cNvSpPr txBox="1"/>
          <p:nvPr/>
        </p:nvSpPr>
        <p:spPr>
          <a:xfrm>
            <a:off x="10488488" y="2715584"/>
            <a:ext cx="6467323" cy="622021"/>
          </a:xfrm>
          <a:prstGeom prst="rect">
            <a:avLst/>
          </a:prstGeom>
        </p:spPr>
        <p:txBody>
          <a:bodyPr lIns="0" tIns="0" rIns="0" bIns="0" rtlCol="0" anchor="t">
            <a:spAutoFit/>
          </a:bodyPr>
          <a:lstStyle/>
          <a:p>
            <a:pPr algn="just" rtl="1">
              <a:lnSpc>
                <a:spcPts val="5119"/>
              </a:lnSpc>
            </a:pPr>
            <a:r>
              <a:rPr lang="ar-EG" sz="3159" b="1" spc="32">
                <a:solidFill>
                  <a:srgbClr val="000000"/>
                </a:solidFill>
                <a:latin typeface="Almarai Bold"/>
                <a:ea typeface="Almarai Bold"/>
                <a:cs typeface="Almarai Bold"/>
                <a:sym typeface="Almarai Bold"/>
                <a:rtl/>
              </a:rPr>
              <a:t>مصطلح ريادة الأعمال المؤسسية </a:t>
            </a:r>
          </a:p>
        </p:txBody>
      </p:sp>
      <p:sp>
        <p:nvSpPr>
          <p:cNvPr id="29" name="TextBox 29"/>
          <p:cNvSpPr txBox="1"/>
          <p:nvPr/>
        </p:nvSpPr>
        <p:spPr>
          <a:xfrm>
            <a:off x="8302675" y="4825980"/>
            <a:ext cx="8653137" cy="622021"/>
          </a:xfrm>
          <a:prstGeom prst="rect">
            <a:avLst/>
          </a:prstGeom>
        </p:spPr>
        <p:txBody>
          <a:bodyPr lIns="0" tIns="0" rIns="0" bIns="0" rtlCol="0" anchor="t">
            <a:spAutoFit/>
          </a:bodyPr>
          <a:lstStyle/>
          <a:p>
            <a:pPr algn="just" rtl="1">
              <a:lnSpc>
                <a:spcPts val="5119"/>
              </a:lnSpc>
            </a:pPr>
            <a:r>
              <a:rPr lang="ar-EG" sz="3159" b="1" spc="32">
                <a:solidFill>
                  <a:srgbClr val="000000"/>
                </a:solidFill>
                <a:latin typeface="Almarai Bold"/>
                <a:ea typeface="Almarai Bold"/>
                <a:cs typeface="Almarai Bold"/>
                <a:sym typeface="Almarai Bold"/>
                <a:rtl/>
              </a:rPr>
              <a:t>مصطلح رواد الأعمال المؤسسين أو التنظيميين</a:t>
            </a:r>
          </a:p>
        </p:txBody>
      </p:sp>
      <p:sp>
        <p:nvSpPr>
          <p:cNvPr id="30" name="TextBox 30"/>
          <p:cNvSpPr txBox="1"/>
          <p:nvPr/>
        </p:nvSpPr>
        <p:spPr>
          <a:xfrm>
            <a:off x="1148482" y="5071611"/>
            <a:ext cx="1856576" cy="1090429"/>
          </a:xfrm>
          <a:prstGeom prst="rect">
            <a:avLst/>
          </a:prstGeom>
        </p:spPr>
        <p:txBody>
          <a:bodyPr lIns="0" tIns="0" rIns="0" bIns="0" rtlCol="0" anchor="t">
            <a:spAutoFit/>
          </a:bodyPr>
          <a:lstStyle/>
          <a:p>
            <a:pPr algn="ctr" rtl="1">
              <a:lnSpc>
                <a:spcPts val="4362"/>
              </a:lnSpc>
            </a:pPr>
            <a:r>
              <a:rPr lang="ar-EG" sz="2692" b="1" spc="27">
                <a:solidFill>
                  <a:srgbClr val="000000"/>
                </a:solidFill>
                <a:latin typeface="Almarai Bold"/>
                <a:ea typeface="Almarai Bold"/>
                <a:cs typeface="Almarai Bold"/>
                <a:sym typeface="Almarai Bold"/>
                <a:rtl/>
              </a:rPr>
              <a:t>له عدة تعريفات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41576" y="1268425"/>
            <a:ext cx="1252880" cy="1252880"/>
            <a:chOff x="0" y="0"/>
            <a:chExt cx="1670506" cy="1670506"/>
          </a:xfrm>
        </p:grpSpPr>
        <p:sp>
          <p:nvSpPr>
            <p:cNvPr id="3" name="Freeform 3"/>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4" name="Freeform 4"/>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5" name="TextBox 5"/>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3</a:t>
              </a:r>
            </a:p>
          </p:txBody>
        </p:sp>
      </p:grpSp>
      <p:sp>
        <p:nvSpPr>
          <p:cNvPr id="6" name="Freeform 6"/>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503394" y="8794186"/>
            <a:ext cx="1156827" cy="1156827"/>
            <a:chOff x="0" y="0"/>
            <a:chExt cx="1542436" cy="1542436"/>
          </a:xfrm>
        </p:grpSpPr>
        <p:sp>
          <p:nvSpPr>
            <p:cNvPr id="8" name="Freeform 8"/>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9" name="TextBox 9"/>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15</a:t>
              </a:r>
            </a:p>
          </p:txBody>
        </p:sp>
      </p:gr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a:off x="1268016" y="3109229"/>
            <a:ext cx="10346956" cy="1331798"/>
            <a:chOff x="0" y="0"/>
            <a:chExt cx="2725124" cy="350762"/>
          </a:xfrm>
        </p:grpSpPr>
        <p:sp>
          <p:nvSpPr>
            <p:cNvPr id="12" name="Freeform 12"/>
            <p:cNvSpPr/>
            <p:nvPr/>
          </p:nvSpPr>
          <p:spPr>
            <a:xfrm>
              <a:off x="0" y="0"/>
              <a:ext cx="2725124" cy="350762"/>
            </a:xfrm>
            <a:custGeom>
              <a:avLst/>
              <a:gdLst/>
              <a:ahLst/>
              <a:cxnLst/>
              <a:rect l="l" t="t" r="r" b="b"/>
              <a:pathLst>
                <a:path w="2725124" h="350762">
                  <a:moveTo>
                    <a:pt x="38160" y="0"/>
                  </a:moveTo>
                  <a:lnTo>
                    <a:pt x="2686964" y="0"/>
                  </a:lnTo>
                  <a:cubicBezTo>
                    <a:pt x="2708040" y="0"/>
                    <a:pt x="2725124" y="17085"/>
                    <a:pt x="2725124" y="38160"/>
                  </a:cubicBezTo>
                  <a:lnTo>
                    <a:pt x="2725124" y="312602"/>
                  </a:lnTo>
                  <a:cubicBezTo>
                    <a:pt x="2725124" y="322723"/>
                    <a:pt x="2721104" y="332429"/>
                    <a:pt x="2713948" y="339585"/>
                  </a:cubicBezTo>
                  <a:cubicBezTo>
                    <a:pt x="2706791" y="346741"/>
                    <a:pt x="2697085" y="350762"/>
                    <a:pt x="2686964" y="350762"/>
                  </a:cubicBezTo>
                  <a:lnTo>
                    <a:pt x="38160" y="350762"/>
                  </a:lnTo>
                  <a:cubicBezTo>
                    <a:pt x="17085" y="350762"/>
                    <a:pt x="0" y="333677"/>
                    <a:pt x="0" y="312602"/>
                  </a:cubicBezTo>
                  <a:lnTo>
                    <a:pt x="0" y="38160"/>
                  </a:lnTo>
                  <a:cubicBezTo>
                    <a:pt x="0" y="28039"/>
                    <a:pt x="4020" y="18333"/>
                    <a:pt x="11177" y="11177"/>
                  </a:cubicBezTo>
                  <a:cubicBezTo>
                    <a:pt x="18333" y="4020"/>
                    <a:pt x="28039" y="0"/>
                    <a:pt x="38160" y="0"/>
                  </a:cubicBezTo>
                  <a:close/>
                </a:path>
              </a:pathLst>
            </a:custGeom>
            <a:solidFill>
              <a:srgbClr val="00B050"/>
            </a:solidFill>
          </p:spPr>
          <p:txBody>
            <a:bodyPr/>
            <a:lstStyle/>
            <a:p>
              <a:endParaRPr lang="en-US"/>
            </a:p>
          </p:txBody>
        </p:sp>
        <p:sp>
          <p:nvSpPr>
            <p:cNvPr id="13" name="TextBox 13"/>
            <p:cNvSpPr txBox="1"/>
            <p:nvPr/>
          </p:nvSpPr>
          <p:spPr>
            <a:xfrm>
              <a:off x="0" y="-9525"/>
              <a:ext cx="2725124" cy="360287"/>
            </a:xfrm>
            <a:prstGeom prst="rect">
              <a:avLst/>
            </a:prstGeom>
          </p:spPr>
          <p:txBody>
            <a:bodyPr lIns="50800" tIns="50800" rIns="50800" bIns="50800" rtlCol="0" anchor="ctr"/>
            <a:lstStyle/>
            <a:p>
              <a:pPr algn="ctr">
                <a:lnSpc>
                  <a:spcPts val="1980"/>
                </a:lnSpc>
              </a:pPr>
              <a:endParaRPr/>
            </a:p>
          </p:txBody>
        </p:sp>
      </p:grpSp>
      <p:grpSp>
        <p:nvGrpSpPr>
          <p:cNvPr id="14" name="Group 14"/>
          <p:cNvGrpSpPr/>
          <p:nvPr/>
        </p:nvGrpSpPr>
        <p:grpSpPr>
          <a:xfrm>
            <a:off x="9485637" y="3266800"/>
            <a:ext cx="3343235" cy="1016657"/>
            <a:chOff x="0" y="0"/>
            <a:chExt cx="880523" cy="267761"/>
          </a:xfrm>
        </p:grpSpPr>
        <p:sp>
          <p:nvSpPr>
            <p:cNvPr id="15" name="Freeform 15"/>
            <p:cNvSpPr/>
            <p:nvPr/>
          </p:nvSpPr>
          <p:spPr>
            <a:xfrm>
              <a:off x="0" y="0"/>
              <a:ext cx="880523" cy="267761"/>
            </a:xfrm>
            <a:custGeom>
              <a:avLst/>
              <a:gdLst/>
              <a:ahLst/>
              <a:cxnLst/>
              <a:rect l="l" t="t" r="r" b="b"/>
              <a:pathLst>
                <a:path w="880523" h="267761">
                  <a:moveTo>
                    <a:pt x="118101" y="0"/>
                  </a:moveTo>
                  <a:lnTo>
                    <a:pt x="762422" y="0"/>
                  </a:lnTo>
                  <a:cubicBezTo>
                    <a:pt x="827647" y="0"/>
                    <a:pt x="880523" y="52875"/>
                    <a:pt x="880523" y="118101"/>
                  </a:cubicBezTo>
                  <a:lnTo>
                    <a:pt x="880523" y="149661"/>
                  </a:lnTo>
                  <a:cubicBezTo>
                    <a:pt x="880523" y="214886"/>
                    <a:pt x="827647" y="267761"/>
                    <a:pt x="762422" y="267761"/>
                  </a:cubicBezTo>
                  <a:lnTo>
                    <a:pt x="118101" y="267761"/>
                  </a:lnTo>
                  <a:cubicBezTo>
                    <a:pt x="52875" y="267761"/>
                    <a:pt x="0" y="214886"/>
                    <a:pt x="0" y="149661"/>
                  </a:cubicBezTo>
                  <a:lnTo>
                    <a:pt x="0" y="118101"/>
                  </a:lnTo>
                  <a:cubicBezTo>
                    <a:pt x="0" y="52875"/>
                    <a:pt x="52875" y="0"/>
                    <a:pt x="118101" y="0"/>
                  </a:cubicBezTo>
                  <a:close/>
                </a:path>
              </a:pathLst>
            </a:custGeom>
            <a:solidFill>
              <a:srgbClr val="F2F2F2"/>
            </a:solidFill>
          </p:spPr>
          <p:txBody>
            <a:bodyPr/>
            <a:lstStyle/>
            <a:p>
              <a:endParaRPr lang="en-US"/>
            </a:p>
          </p:txBody>
        </p:sp>
        <p:sp>
          <p:nvSpPr>
            <p:cNvPr id="16" name="TextBox 16"/>
            <p:cNvSpPr txBox="1"/>
            <p:nvPr/>
          </p:nvSpPr>
          <p:spPr>
            <a:xfrm>
              <a:off x="0" y="-9525"/>
              <a:ext cx="880523" cy="277286"/>
            </a:xfrm>
            <a:prstGeom prst="rect">
              <a:avLst/>
            </a:prstGeom>
          </p:spPr>
          <p:txBody>
            <a:bodyPr lIns="50800" tIns="50800" rIns="50800" bIns="50800" rtlCol="0" anchor="ctr"/>
            <a:lstStyle/>
            <a:p>
              <a:pPr algn="ctr">
                <a:lnSpc>
                  <a:spcPts val="1980"/>
                </a:lnSpc>
              </a:pPr>
              <a:endParaRPr/>
            </a:p>
          </p:txBody>
        </p:sp>
      </p:grpSp>
      <p:grpSp>
        <p:nvGrpSpPr>
          <p:cNvPr id="17" name="Group 17"/>
          <p:cNvGrpSpPr/>
          <p:nvPr/>
        </p:nvGrpSpPr>
        <p:grpSpPr>
          <a:xfrm>
            <a:off x="1268016" y="4506176"/>
            <a:ext cx="10346956" cy="1331798"/>
            <a:chOff x="0" y="0"/>
            <a:chExt cx="2725124" cy="350762"/>
          </a:xfrm>
        </p:grpSpPr>
        <p:sp>
          <p:nvSpPr>
            <p:cNvPr id="18" name="Freeform 18"/>
            <p:cNvSpPr/>
            <p:nvPr/>
          </p:nvSpPr>
          <p:spPr>
            <a:xfrm>
              <a:off x="0" y="0"/>
              <a:ext cx="2725124" cy="350762"/>
            </a:xfrm>
            <a:custGeom>
              <a:avLst/>
              <a:gdLst/>
              <a:ahLst/>
              <a:cxnLst/>
              <a:rect l="l" t="t" r="r" b="b"/>
              <a:pathLst>
                <a:path w="2725124" h="350762">
                  <a:moveTo>
                    <a:pt x="38160" y="0"/>
                  </a:moveTo>
                  <a:lnTo>
                    <a:pt x="2686964" y="0"/>
                  </a:lnTo>
                  <a:cubicBezTo>
                    <a:pt x="2708040" y="0"/>
                    <a:pt x="2725124" y="17085"/>
                    <a:pt x="2725124" y="38160"/>
                  </a:cubicBezTo>
                  <a:lnTo>
                    <a:pt x="2725124" y="312602"/>
                  </a:lnTo>
                  <a:cubicBezTo>
                    <a:pt x="2725124" y="322723"/>
                    <a:pt x="2721104" y="332429"/>
                    <a:pt x="2713948" y="339585"/>
                  </a:cubicBezTo>
                  <a:cubicBezTo>
                    <a:pt x="2706791" y="346741"/>
                    <a:pt x="2697085" y="350762"/>
                    <a:pt x="2686964" y="350762"/>
                  </a:cubicBezTo>
                  <a:lnTo>
                    <a:pt x="38160" y="350762"/>
                  </a:lnTo>
                  <a:cubicBezTo>
                    <a:pt x="17085" y="350762"/>
                    <a:pt x="0" y="333677"/>
                    <a:pt x="0" y="312602"/>
                  </a:cubicBezTo>
                  <a:lnTo>
                    <a:pt x="0" y="38160"/>
                  </a:lnTo>
                  <a:cubicBezTo>
                    <a:pt x="0" y="28039"/>
                    <a:pt x="4020" y="18333"/>
                    <a:pt x="11177" y="11177"/>
                  </a:cubicBezTo>
                  <a:cubicBezTo>
                    <a:pt x="18333" y="4020"/>
                    <a:pt x="28039" y="0"/>
                    <a:pt x="38160" y="0"/>
                  </a:cubicBezTo>
                  <a:close/>
                </a:path>
              </a:pathLst>
            </a:custGeom>
            <a:solidFill>
              <a:srgbClr val="A2D2FF"/>
            </a:solidFill>
          </p:spPr>
          <p:txBody>
            <a:bodyPr/>
            <a:lstStyle/>
            <a:p>
              <a:endParaRPr lang="en-US"/>
            </a:p>
          </p:txBody>
        </p:sp>
        <p:sp>
          <p:nvSpPr>
            <p:cNvPr id="19" name="TextBox 19"/>
            <p:cNvSpPr txBox="1"/>
            <p:nvPr/>
          </p:nvSpPr>
          <p:spPr>
            <a:xfrm>
              <a:off x="0" y="-9525"/>
              <a:ext cx="2725124" cy="360287"/>
            </a:xfrm>
            <a:prstGeom prst="rect">
              <a:avLst/>
            </a:prstGeom>
          </p:spPr>
          <p:txBody>
            <a:bodyPr lIns="50800" tIns="50800" rIns="50800" bIns="50800" rtlCol="0" anchor="ctr"/>
            <a:lstStyle/>
            <a:p>
              <a:pPr algn="ctr">
                <a:lnSpc>
                  <a:spcPts val="1980"/>
                </a:lnSpc>
              </a:pPr>
              <a:endParaRPr/>
            </a:p>
          </p:txBody>
        </p:sp>
      </p:grpSp>
      <p:grpSp>
        <p:nvGrpSpPr>
          <p:cNvPr id="20" name="Group 20"/>
          <p:cNvGrpSpPr/>
          <p:nvPr/>
        </p:nvGrpSpPr>
        <p:grpSpPr>
          <a:xfrm>
            <a:off x="1268016" y="5904649"/>
            <a:ext cx="10346956" cy="1331798"/>
            <a:chOff x="0" y="0"/>
            <a:chExt cx="2725124" cy="350762"/>
          </a:xfrm>
        </p:grpSpPr>
        <p:sp>
          <p:nvSpPr>
            <p:cNvPr id="21" name="Freeform 21"/>
            <p:cNvSpPr/>
            <p:nvPr/>
          </p:nvSpPr>
          <p:spPr>
            <a:xfrm>
              <a:off x="0" y="0"/>
              <a:ext cx="2725124" cy="350762"/>
            </a:xfrm>
            <a:custGeom>
              <a:avLst/>
              <a:gdLst/>
              <a:ahLst/>
              <a:cxnLst/>
              <a:rect l="l" t="t" r="r" b="b"/>
              <a:pathLst>
                <a:path w="2725124" h="350762">
                  <a:moveTo>
                    <a:pt x="38160" y="0"/>
                  </a:moveTo>
                  <a:lnTo>
                    <a:pt x="2686964" y="0"/>
                  </a:lnTo>
                  <a:cubicBezTo>
                    <a:pt x="2708040" y="0"/>
                    <a:pt x="2725124" y="17085"/>
                    <a:pt x="2725124" y="38160"/>
                  </a:cubicBezTo>
                  <a:lnTo>
                    <a:pt x="2725124" y="312602"/>
                  </a:lnTo>
                  <a:cubicBezTo>
                    <a:pt x="2725124" y="322723"/>
                    <a:pt x="2721104" y="332429"/>
                    <a:pt x="2713948" y="339585"/>
                  </a:cubicBezTo>
                  <a:cubicBezTo>
                    <a:pt x="2706791" y="346741"/>
                    <a:pt x="2697085" y="350762"/>
                    <a:pt x="2686964" y="350762"/>
                  </a:cubicBezTo>
                  <a:lnTo>
                    <a:pt x="38160" y="350762"/>
                  </a:lnTo>
                  <a:cubicBezTo>
                    <a:pt x="17085" y="350762"/>
                    <a:pt x="0" y="333677"/>
                    <a:pt x="0" y="312602"/>
                  </a:cubicBezTo>
                  <a:lnTo>
                    <a:pt x="0" y="38160"/>
                  </a:lnTo>
                  <a:cubicBezTo>
                    <a:pt x="0" y="28039"/>
                    <a:pt x="4020" y="18333"/>
                    <a:pt x="11177" y="11177"/>
                  </a:cubicBezTo>
                  <a:cubicBezTo>
                    <a:pt x="18333" y="4020"/>
                    <a:pt x="28039" y="0"/>
                    <a:pt x="38160" y="0"/>
                  </a:cubicBezTo>
                  <a:close/>
                </a:path>
              </a:pathLst>
            </a:custGeom>
            <a:solidFill>
              <a:srgbClr val="00B0F0"/>
            </a:solidFill>
          </p:spPr>
          <p:txBody>
            <a:bodyPr/>
            <a:lstStyle/>
            <a:p>
              <a:endParaRPr lang="en-US"/>
            </a:p>
          </p:txBody>
        </p:sp>
        <p:sp>
          <p:nvSpPr>
            <p:cNvPr id="22" name="TextBox 22"/>
            <p:cNvSpPr txBox="1"/>
            <p:nvPr/>
          </p:nvSpPr>
          <p:spPr>
            <a:xfrm>
              <a:off x="0" y="-9525"/>
              <a:ext cx="2725124" cy="360287"/>
            </a:xfrm>
            <a:prstGeom prst="rect">
              <a:avLst/>
            </a:prstGeom>
          </p:spPr>
          <p:txBody>
            <a:bodyPr lIns="50800" tIns="50800" rIns="50800" bIns="50800" rtlCol="0" anchor="ctr"/>
            <a:lstStyle/>
            <a:p>
              <a:pPr algn="ctr">
                <a:lnSpc>
                  <a:spcPts val="1980"/>
                </a:lnSpc>
              </a:pPr>
              <a:endParaRPr/>
            </a:p>
          </p:txBody>
        </p:sp>
      </p:grpSp>
      <p:grpSp>
        <p:nvGrpSpPr>
          <p:cNvPr id="23" name="Group 23"/>
          <p:cNvGrpSpPr/>
          <p:nvPr/>
        </p:nvGrpSpPr>
        <p:grpSpPr>
          <a:xfrm>
            <a:off x="1268016" y="7303123"/>
            <a:ext cx="10346956" cy="1331798"/>
            <a:chOff x="0" y="0"/>
            <a:chExt cx="2725124" cy="350762"/>
          </a:xfrm>
        </p:grpSpPr>
        <p:sp>
          <p:nvSpPr>
            <p:cNvPr id="24" name="Freeform 24"/>
            <p:cNvSpPr/>
            <p:nvPr/>
          </p:nvSpPr>
          <p:spPr>
            <a:xfrm>
              <a:off x="0" y="0"/>
              <a:ext cx="2725124" cy="350762"/>
            </a:xfrm>
            <a:custGeom>
              <a:avLst/>
              <a:gdLst/>
              <a:ahLst/>
              <a:cxnLst/>
              <a:rect l="l" t="t" r="r" b="b"/>
              <a:pathLst>
                <a:path w="2725124" h="350762">
                  <a:moveTo>
                    <a:pt x="38160" y="0"/>
                  </a:moveTo>
                  <a:lnTo>
                    <a:pt x="2686964" y="0"/>
                  </a:lnTo>
                  <a:cubicBezTo>
                    <a:pt x="2708040" y="0"/>
                    <a:pt x="2725124" y="17085"/>
                    <a:pt x="2725124" y="38160"/>
                  </a:cubicBezTo>
                  <a:lnTo>
                    <a:pt x="2725124" y="312602"/>
                  </a:lnTo>
                  <a:cubicBezTo>
                    <a:pt x="2725124" y="322723"/>
                    <a:pt x="2721104" y="332429"/>
                    <a:pt x="2713948" y="339585"/>
                  </a:cubicBezTo>
                  <a:cubicBezTo>
                    <a:pt x="2706791" y="346741"/>
                    <a:pt x="2697085" y="350762"/>
                    <a:pt x="2686964" y="350762"/>
                  </a:cubicBezTo>
                  <a:lnTo>
                    <a:pt x="38160" y="350762"/>
                  </a:lnTo>
                  <a:cubicBezTo>
                    <a:pt x="17085" y="350762"/>
                    <a:pt x="0" y="333677"/>
                    <a:pt x="0" y="312602"/>
                  </a:cubicBezTo>
                  <a:lnTo>
                    <a:pt x="0" y="38160"/>
                  </a:lnTo>
                  <a:cubicBezTo>
                    <a:pt x="0" y="28039"/>
                    <a:pt x="4020" y="18333"/>
                    <a:pt x="11177" y="11177"/>
                  </a:cubicBezTo>
                  <a:cubicBezTo>
                    <a:pt x="18333" y="4020"/>
                    <a:pt x="28039" y="0"/>
                    <a:pt x="38160" y="0"/>
                  </a:cubicBezTo>
                  <a:close/>
                </a:path>
              </a:pathLst>
            </a:custGeom>
            <a:solidFill>
              <a:srgbClr val="FFC60B"/>
            </a:solidFill>
          </p:spPr>
          <p:txBody>
            <a:bodyPr/>
            <a:lstStyle/>
            <a:p>
              <a:endParaRPr lang="en-US"/>
            </a:p>
          </p:txBody>
        </p:sp>
        <p:sp>
          <p:nvSpPr>
            <p:cNvPr id="25" name="TextBox 25"/>
            <p:cNvSpPr txBox="1"/>
            <p:nvPr/>
          </p:nvSpPr>
          <p:spPr>
            <a:xfrm>
              <a:off x="0" y="-9525"/>
              <a:ext cx="2725124" cy="360287"/>
            </a:xfrm>
            <a:prstGeom prst="rect">
              <a:avLst/>
            </a:prstGeom>
          </p:spPr>
          <p:txBody>
            <a:bodyPr lIns="50800" tIns="50800" rIns="50800" bIns="50800" rtlCol="0" anchor="ctr"/>
            <a:lstStyle/>
            <a:p>
              <a:pPr algn="ctr">
                <a:lnSpc>
                  <a:spcPts val="1980"/>
                </a:lnSpc>
              </a:pPr>
              <a:endParaRPr/>
            </a:p>
          </p:txBody>
        </p:sp>
      </p:grpSp>
      <p:grpSp>
        <p:nvGrpSpPr>
          <p:cNvPr id="26" name="Group 26"/>
          <p:cNvGrpSpPr/>
          <p:nvPr/>
        </p:nvGrpSpPr>
        <p:grpSpPr>
          <a:xfrm>
            <a:off x="9485637" y="4635172"/>
            <a:ext cx="3343235" cy="1016657"/>
            <a:chOff x="0" y="0"/>
            <a:chExt cx="880523" cy="267761"/>
          </a:xfrm>
        </p:grpSpPr>
        <p:sp>
          <p:nvSpPr>
            <p:cNvPr id="27" name="Freeform 27"/>
            <p:cNvSpPr/>
            <p:nvPr/>
          </p:nvSpPr>
          <p:spPr>
            <a:xfrm>
              <a:off x="0" y="0"/>
              <a:ext cx="880523" cy="267761"/>
            </a:xfrm>
            <a:custGeom>
              <a:avLst/>
              <a:gdLst/>
              <a:ahLst/>
              <a:cxnLst/>
              <a:rect l="l" t="t" r="r" b="b"/>
              <a:pathLst>
                <a:path w="880523" h="267761">
                  <a:moveTo>
                    <a:pt x="118101" y="0"/>
                  </a:moveTo>
                  <a:lnTo>
                    <a:pt x="762422" y="0"/>
                  </a:lnTo>
                  <a:cubicBezTo>
                    <a:pt x="827647" y="0"/>
                    <a:pt x="880523" y="52875"/>
                    <a:pt x="880523" y="118101"/>
                  </a:cubicBezTo>
                  <a:lnTo>
                    <a:pt x="880523" y="149661"/>
                  </a:lnTo>
                  <a:cubicBezTo>
                    <a:pt x="880523" y="214886"/>
                    <a:pt x="827647" y="267761"/>
                    <a:pt x="762422" y="267761"/>
                  </a:cubicBezTo>
                  <a:lnTo>
                    <a:pt x="118101" y="267761"/>
                  </a:lnTo>
                  <a:cubicBezTo>
                    <a:pt x="52875" y="267761"/>
                    <a:pt x="0" y="214886"/>
                    <a:pt x="0" y="149661"/>
                  </a:cubicBezTo>
                  <a:lnTo>
                    <a:pt x="0" y="118101"/>
                  </a:lnTo>
                  <a:cubicBezTo>
                    <a:pt x="0" y="52875"/>
                    <a:pt x="52875" y="0"/>
                    <a:pt x="118101" y="0"/>
                  </a:cubicBezTo>
                  <a:close/>
                </a:path>
              </a:pathLst>
            </a:custGeom>
            <a:solidFill>
              <a:srgbClr val="F2F2F2"/>
            </a:solidFill>
          </p:spPr>
          <p:txBody>
            <a:bodyPr/>
            <a:lstStyle/>
            <a:p>
              <a:endParaRPr lang="en-US"/>
            </a:p>
          </p:txBody>
        </p:sp>
        <p:sp>
          <p:nvSpPr>
            <p:cNvPr id="28" name="TextBox 28"/>
            <p:cNvSpPr txBox="1"/>
            <p:nvPr/>
          </p:nvSpPr>
          <p:spPr>
            <a:xfrm>
              <a:off x="0" y="-9525"/>
              <a:ext cx="880523" cy="277286"/>
            </a:xfrm>
            <a:prstGeom prst="rect">
              <a:avLst/>
            </a:prstGeom>
          </p:spPr>
          <p:txBody>
            <a:bodyPr lIns="50800" tIns="50800" rIns="50800" bIns="50800" rtlCol="0" anchor="ctr"/>
            <a:lstStyle/>
            <a:p>
              <a:pPr algn="ctr">
                <a:lnSpc>
                  <a:spcPts val="1980"/>
                </a:lnSpc>
              </a:pPr>
              <a:endParaRPr/>
            </a:p>
          </p:txBody>
        </p:sp>
      </p:grpSp>
      <p:grpSp>
        <p:nvGrpSpPr>
          <p:cNvPr id="29" name="Group 29"/>
          <p:cNvGrpSpPr/>
          <p:nvPr/>
        </p:nvGrpSpPr>
        <p:grpSpPr>
          <a:xfrm>
            <a:off x="9485637" y="6003543"/>
            <a:ext cx="3343235" cy="1016657"/>
            <a:chOff x="0" y="0"/>
            <a:chExt cx="880523" cy="267761"/>
          </a:xfrm>
        </p:grpSpPr>
        <p:sp>
          <p:nvSpPr>
            <p:cNvPr id="30" name="Freeform 30"/>
            <p:cNvSpPr/>
            <p:nvPr/>
          </p:nvSpPr>
          <p:spPr>
            <a:xfrm>
              <a:off x="0" y="0"/>
              <a:ext cx="880523" cy="267761"/>
            </a:xfrm>
            <a:custGeom>
              <a:avLst/>
              <a:gdLst/>
              <a:ahLst/>
              <a:cxnLst/>
              <a:rect l="l" t="t" r="r" b="b"/>
              <a:pathLst>
                <a:path w="880523" h="267761">
                  <a:moveTo>
                    <a:pt x="118101" y="0"/>
                  </a:moveTo>
                  <a:lnTo>
                    <a:pt x="762422" y="0"/>
                  </a:lnTo>
                  <a:cubicBezTo>
                    <a:pt x="827647" y="0"/>
                    <a:pt x="880523" y="52875"/>
                    <a:pt x="880523" y="118101"/>
                  </a:cubicBezTo>
                  <a:lnTo>
                    <a:pt x="880523" y="149661"/>
                  </a:lnTo>
                  <a:cubicBezTo>
                    <a:pt x="880523" y="214886"/>
                    <a:pt x="827647" y="267761"/>
                    <a:pt x="762422" y="267761"/>
                  </a:cubicBezTo>
                  <a:lnTo>
                    <a:pt x="118101" y="267761"/>
                  </a:lnTo>
                  <a:cubicBezTo>
                    <a:pt x="52875" y="267761"/>
                    <a:pt x="0" y="214886"/>
                    <a:pt x="0" y="149661"/>
                  </a:cubicBezTo>
                  <a:lnTo>
                    <a:pt x="0" y="118101"/>
                  </a:lnTo>
                  <a:cubicBezTo>
                    <a:pt x="0" y="52875"/>
                    <a:pt x="52875" y="0"/>
                    <a:pt x="118101" y="0"/>
                  </a:cubicBezTo>
                  <a:close/>
                </a:path>
              </a:pathLst>
            </a:custGeom>
            <a:solidFill>
              <a:srgbClr val="F2F2F2"/>
            </a:solidFill>
          </p:spPr>
          <p:txBody>
            <a:bodyPr/>
            <a:lstStyle/>
            <a:p>
              <a:endParaRPr lang="en-US"/>
            </a:p>
          </p:txBody>
        </p:sp>
        <p:sp>
          <p:nvSpPr>
            <p:cNvPr id="31" name="TextBox 31"/>
            <p:cNvSpPr txBox="1"/>
            <p:nvPr/>
          </p:nvSpPr>
          <p:spPr>
            <a:xfrm>
              <a:off x="0" y="-9525"/>
              <a:ext cx="880523" cy="277286"/>
            </a:xfrm>
            <a:prstGeom prst="rect">
              <a:avLst/>
            </a:prstGeom>
          </p:spPr>
          <p:txBody>
            <a:bodyPr lIns="50800" tIns="50800" rIns="50800" bIns="50800" rtlCol="0" anchor="ctr"/>
            <a:lstStyle/>
            <a:p>
              <a:pPr algn="ctr">
                <a:lnSpc>
                  <a:spcPts val="1980"/>
                </a:lnSpc>
              </a:pPr>
              <a:endParaRPr/>
            </a:p>
          </p:txBody>
        </p:sp>
      </p:grpSp>
      <p:grpSp>
        <p:nvGrpSpPr>
          <p:cNvPr id="32" name="Group 32"/>
          <p:cNvGrpSpPr/>
          <p:nvPr/>
        </p:nvGrpSpPr>
        <p:grpSpPr>
          <a:xfrm>
            <a:off x="9485637" y="7460693"/>
            <a:ext cx="3343235" cy="1016657"/>
            <a:chOff x="0" y="0"/>
            <a:chExt cx="880523" cy="267761"/>
          </a:xfrm>
        </p:grpSpPr>
        <p:sp>
          <p:nvSpPr>
            <p:cNvPr id="33" name="Freeform 33"/>
            <p:cNvSpPr/>
            <p:nvPr/>
          </p:nvSpPr>
          <p:spPr>
            <a:xfrm>
              <a:off x="0" y="0"/>
              <a:ext cx="880523" cy="267761"/>
            </a:xfrm>
            <a:custGeom>
              <a:avLst/>
              <a:gdLst/>
              <a:ahLst/>
              <a:cxnLst/>
              <a:rect l="l" t="t" r="r" b="b"/>
              <a:pathLst>
                <a:path w="880523" h="267761">
                  <a:moveTo>
                    <a:pt x="118101" y="0"/>
                  </a:moveTo>
                  <a:lnTo>
                    <a:pt x="762422" y="0"/>
                  </a:lnTo>
                  <a:cubicBezTo>
                    <a:pt x="827647" y="0"/>
                    <a:pt x="880523" y="52875"/>
                    <a:pt x="880523" y="118101"/>
                  </a:cubicBezTo>
                  <a:lnTo>
                    <a:pt x="880523" y="149661"/>
                  </a:lnTo>
                  <a:cubicBezTo>
                    <a:pt x="880523" y="214886"/>
                    <a:pt x="827647" y="267761"/>
                    <a:pt x="762422" y="267761"/>
                  </a:cubicBezTo>
                  <a:lnTo>
                    <a:pt x="118101" y="267761"/>
                  </a:lnTo>
                  <a:cubicBezTo>
                    <a:pt x="52875" y="267761"/>
                    <a:pt x="0" y="214886"/>
                    <a:pt x="0" y="149661"/>
                  </a:cubicBezTo>
                  <a:lnTo>
                    <a:pt x="0" y="118101"/>
                  </a:lnTo>
                  <a:cubicBezTo>
                    <a:pt x="0" y="52875"/>
                    <a:pt x="52875" y="0"/>
                    <a:pt x="118101" y="0"/>
                  </a:cubicBezTo>
                  <a:close/>
                </a:path>
              </a:pathLst>
            </a:custGeom>
            <a:solidFill>
              <a:srgbClr val="F2F2F2"/>
            </a:solidFill>
          </p:spPr>
          <p:txBody>
            <a:bodyPr/>
            <a:lstStyle/>
            <a:p>
              <a:endParaRPr lang="en-US"/>
            </a:p>
          </p:txBody>
        </p:sp>
        <p:sp>
          <p:nvSpPr>
            <p:cNvPr id="34" name="TextBox 34"/>
            <p:cNvSpPr txBox="1"/>
            <p:nvPr/>
          </p:nvSpPr>
          <p:spPr>
            <a:xfrm>
              <a:off x="0" y="-9525"/>
              <a:ext cx="880523" cy="277286"/>
            </a:xfrm>
            <a:prstGeom prst="rect">
              <a:avLst/>
            </a:prstGeom>
          </p:spPr>
          <p:txBody>
            <a:bodyPr lIns="50800" tIns="50800" rIns="50800" bIns="50800" rtlCol="0" anchor="ctr"/>
            <a:lstStyle/>
            <a:p>
              <a:pPr algn="ctr">
                <a:lnSpc>
                  <a:spcPts val="1980"/>
                </a:lnSpc>
              </a:pPr>
              <a:endParaRPr/>
            </a:p>
          </p:txBody>
        </p:sp>
      </p:grpSp>
      <p:sp>
        <p:nvSpPr>
          <p:cNvPr id="35" name="Freeform 35"/>
          <p:cNvSpPr/>
          <p:nvPr/>
        </p:nvSpPr>
        <p:spPr>
          <a:xfrm>
            <a:off x="12345747" y="2868964"/>
            <a:ext cx="725432" cy="725432"/>
          </a:xfrm>
          <a:custGeom>
            <a:avLst/>
            <a:gdLst/>
            <a:ahLst/>
            <a:cxnLst/>
            <a:rect l="l" t="t" r="r" b="b"/>
            <a:pathLst>
              <a:path w="725432" h="725432">
                <a:moveTo>
                  <a:pt x="0" y="0"/>
                </a:moveTo>
                <a:lnTo>
                  <a:pt x="725433" y="0"/>
                </a:lnTo>
                <a:lnTo>
                  <a:pt x="725433" y="725433"/>
                </a:lnTo>
                <a:lnTo>
                  <a:pt x="0" y="7254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6" name="Freeform 36"/>
          <p:cNvSpPr/>
          <p:nvPr/>
        </p:nvSpPr>
        <p:spPr>
          <a:xfrm>
            <a:off x="12399823" y="4283457"/>
            <a:ext cx="725432" cy="725432"/>
          </a:xfrm>
          <a:custGeom>
            <a:avLst/>
            <a:gdLst/>
            <a:ahLst/>
            <a:cxnLst/>
            <a:rect l="l" t="t" r="r" b="b"/>
            <a:pathLst>
              <a:path w="725432" h="725432">
                <a:moveTo>
                  <a:pt x="0" y="0"/>
                </a:moveTo>
                <a:lnTo>
                  <a:pt x="725432" y="0"/>
                </a:lnTo>
                <a:lnTo>
                  <a:pt x="725432" y="725432"/>
                </a:lnTo>
                <a:lnTo>
                  <a:pt x="0" y="7254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7" name="Freeform 37"/>
          <p:cNvSpPr/>
          <p:nvPr/>
        </p:nvSpPr>
        <p:spPr>
          <a:xfrm>
            <a:off x="12399823" y="5657824"/>
            <a:ext cx="725432" cy="725432"/>
          </a:xfrm>
          <a:custGeom>
            <a:avLst/>
            <a:gdLst/>
            <a:ahLst/>
            <a:cxnLst/>
            <a:rect l="l" t="t" r="r" b="b"/>
            <a:pathLst>
              <a:path w="725432" h="725432">
                <a:moveTo>
                  <a:pt x="0" y="0"/>
                </a:moveTo>
                <a:lnTo>
                  <a:pt x="725432" y="0"/>
                </a:lnTo>
                <a:lnTo>
                  <a:pt x="725432" y="725433"/>
                </a:lnTo>
                <a:lnTo>
                  <a:pt x="0" y="72543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8" name="Freeform 38"/>
          <p:cNvSpPr/>
          <p:nvPr/>
        </p:nvSpPr>
        <p:spPr>
          <a:xfrm>
            <a:off x="12443530" y="7206393"/>
            <a:ext cx="681725" cy="681725"/>
          </a:xfrm>
          <a:custGeom>
            <a:avLst/>
            <a:gdLst/>
            <a:ahLst/>
            <a:cxnLst/>
            <a:rect l="l" t="t" r="r" b="b"/>
            <a:pathLst>
              <a:path w="681725" h="681725">
                <a:moveTo>
                  <a:pt x="0" y="0"/>
                </a:moveTo>
                <a:lnTo>
                  <a:pt x="681725" y="0"/>
                </a:lnTo>
                <a:lnTo>
                  <a:pt x="681725" y="681724"/>
                </a:lnTo>
                <a:lnTo>
                  <a:pt x="0" y="6817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9" name="Freeform 39"/>
          <p:cNvSpPr/>
          <p:nvPr/>
        </p:nvSpPr>
        <p:spPr>
          <a:xfrm rot="885077">
            <a:off x="13239799" y="7199531"/>
            <a:ext cx="918613" cy="1018623"/>
          </a:xfrm>
          <a:custGeom>
            <a:avLst/>
            <a:gdLst/>
            <a:ahLst/>
            <a:cxnLst/>
            <a:rect l="l" t="t" r="r" b="b"/>
            <a:pathLst>
              <a:path w="918613" h="1018623">
                <a:moveTo>
                  <a:pt x="0" y="0"/>
                </a:moveTo>
                <a:lnTo>
                  <a:pt x="918613" y="0"/>
                </a:lnTo>
                <a:lnTo>
                  <a:pt x="918613" y="1018623"/>
                </a:lnTo>
                <a:lnTo>
                  <a:pt x="0" y="101862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40" name="Freeform 40"/>
          <p:cNvSpPr/>
          <p:nvPr/>
        </p:nvSpPr>
        <p:spPr>
          <a:xfrm rot="-926281" flipV="1">
            <a:off x="13150218" y="3589746"/>
            <a:ext cx="957682" cy="1061945"/>
          </a:xfrm>
          <a:custGeom>
            <a:avLst/>
            <a:gdLst/>
            <a:ahLst/>
            <a:cxnLst/>
            <a:rect l="l" t="t" r="r" b="b"/>
            <a:pathLst>
              <a:path w="957682" h="1061945">
                <a:moveTo>
                  <a:pt x="0" y="1061945"/>
                </a:moveTo>
                <a:lnTo>
                  <a:pt x="957682" y="1061945"/>
                </a:lnTo>
                <a:lnTo>
                  <a:pt x="957682" y="0"/>
                </a:lnTo>
                <a:lnTo>
                  <a:pt x="0" y="0"/>
                </a:lnTo>
                <a:lnTo>
                  <a:pt x="0" y="1061945"/>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41" name="Freeform 41"/>
          <p:cNvSpPr/>
          <p:nvPr/>
        </p:nvSpPr>
        <p:spPr>
          <a:xfrm rot="-10800000">
            <a:off x="12902219" y="6548578"/>
            <a:ext cx="960117" cy="262832"/>
          </a:xfrm>
          <a:custGeom>
            <a:avLst/>
            <a:gdLst/>
            <a:ahLst/>
            <a:cxnLst/>
            <a:rect l="l" t="t" r="r" b="b"/>
            <a:pathLst>
              <a:path w="960117" h="262832">
                <a:moveTo>
                  <a:pt x="0" y="0"/>
                </a:moveTo>
                <a:lnTo>
                  <a:pt x="960117" y="0"/>
                </a:lnTo>
                <a:lnTo>
                  <a:pt x="960117" y="262833"/>
                </a:lnTo>
                <a:lnTo>
                  <a:pt x="0" y="26283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42" name="TextBox 42"/>
          <p:cNvSpPr txBox="1"/>
          <p:nvPr/>
        </p:nvSpPr>
        <p:spPr>
          <a:xfrm>
            <a:off x="817788" y="4626483"/>
            <a:ext cx="8449063" cy="938784"/>
          </a:xfrm>
          <a:prstGeom prst="rect">
            <a:avLst/>
          </a:prstGeom>
        </p:spPr>
        <p:txBody>
          <a:bodyPr lIns="0" tIns="0" rIns="0" bIns="0" rtlCol="0" anchor="t">
            <a:spAutoFit/>
          </a:bodyPr>
          <a:lstStyle/>
          <a:p>
            <a:pPr marL="434341" lvl="1" indent="-217171" algn="r" rtl="1">
              <a:lnSpc>
                <a:spcPts val="3888"/>
              </a:lnSpc>
              <a:buFont typeface="Arial"/>
              <a:buChar char="•"/>
            </a:pPr>
            <a:r>
              <a:rPr lang="ar-EG" sz="2400" b="1" spc="24">
                <a:solidFill>
                  <a:srgbClr val="000000"/>
                </a:solidFill>
                <a:latin typeface="Almarai Bold"/>
                <a:ea typeface="Almarai Bold"/>
                <a:cs typeface="Almarai Bold"/>
                <a:sym typeface="Almarai Bold"/>
                <a:rtl/>
              </a:rPr>
              <a:t>إقامة المشروعات الجديدة داخل الشركة، أو استقلال المشروعات الجديدة، أو استقلال الوحدات داخل المنظمة.</a:t>
            </a:r>
          </a:p>
        </p:txBody>
      </p:sp>
      <p:sp>
        <p:nvSpPr>
          <p:cNvPr id="43" name="TextBox 43"/>
          <p:cNvSpPr txBox="1"/>
          <p:nvPr/>
        </p:nvSpPr>
        <p:spPr>
          <a:xfrm>
            <a:off x="1324790" y="7452005"/>
            <a:ext cx="7824545" cy="938784"/>
          </a:xfrm>
          <a:prstGeom prst="rect">
            <a:avLst/>
          </a:prstGeom>
        </p:spPr>
        <p:txBody>
          <a:bodyPr lIns="0" tIns="0" rIns="0" bIns="0" rtlCol="0" anchor="t">
            <a:spAutoFit/>
          </a:bodyPr>
          <a:lstStyle/>
          <a:p>
            <a:pPr marL="434341" lvl="1" indent="-217171" algn="r" rtl="1">
              <a:lnSpc>
                <a:spcPts val="3888"/>
              </a:lnSpc>
              <a:buFont typeface="Arial"/>
              <a:buChar char="•"/>
            </a:pPr>
            <a:r>
              <a:rPr lang="ar-EG" sz="2400" b="1" spc="24">
                <a:solidFill>
                  <a:srgbClr val="000000"/>
                </a:solidFill>
                <a:latin typeface="Almarai Bold"/>
                <a:ea typeface="Almarai Bold"/>
                <a:cs typeface="Almarai Bold"/>
                <a:sym typeface="Almarai Bold"/>
                <a:rtl/>
              </a:rPr>
              <a:t>إعادة التفكير في توجهات الشركة و الفرص المتاحة لها، أو ما يسمى بالتجديد الإستراتيجي. </a:t>
            </a:r>
          </a:p>
        </p:txBody>
      </p:sp>
      <p:sp>
        <p:nvSpPr>
          <p:cNvPr id="44" name="TextBox 44"/>
          <p:cNvSpPr txBox="1"/>
          <p:nvPr/>
        </p:nvSpPr>
        <p:spPr>
          <a:xfrm>
            <a:off x="817788" y="3258112"/>
            <a:ext cx="8449063" cy="938784"/>
          </a:xfrm>
          <a:prstGeom prst="rect">
            <a:avLst/>
          </a:prstGeom>
        </p:spPr>
        <p:txBody>
          <a:bodyPr lIns="0" tIns="0" rIns="0" bIns="0" rtlCol="0" anchor="t">
            <a:spAutoFit/>
          </a:bodyPr>
          <a:lstStyle/>
          <a:p>
            <a:pPr marL="434341" lvl="1" indent="-217171" algn="r" rtl="1">
              <a:lnSpc>
                <a:spcPts val="3888"/>
              </a:lnSpc>
              <a:buFont typeface="Arial"/>
              <a:buChar char="•"/>
            </a:pPr>
            <a:r>
              <a:rPr lang="ar-EG" sz="2400" b="1" spc="24">
                <a:solidFill>
                  <a:srgbClr val="000000"/>
                </a:solidFill>
                <a:latin typeface="Almarai Bold"/>
                <a:ea typeface="Almarai Bold"/>
                <a:cs typeface="Almarai Bold"/>
                <a:sym typeface="Almarai Bold"/>
                <a:rtl/>
              </a:rPr>
              <a:t>تهيئة المناخ العام لممارسة ريادة الأعمال على مستوى التنظيم المؤسسي.</a:t>
            </a:r>
          </a:p>
        </p:txBody>
      </p:sp>
      <p:sp>
        <p:nvSpPr>
          <p:cNvPr id="45" name="TextBox 45"/>
          <p:cNvSpPr txBox="1"/>
          <p:nvPr/>
        </p:nvSpPr>
        <p:spPr>
          <a:xfrm>
            <a:off x="6568747" y="883275"/>
            <a:ext cx="5415259" cy="585152"/>
          </a:xfrm>
          <a:prstGeom prst="rect">
            <a:avLst/>
          </a:prstGeom>
        </p:spPr>
        <p:txBody>
          <a:bodyPr lIns="0" tIns="0" rIns="0" bIns="0" rtlCol="0" anchor="t">
            <a:spAutoFit/>
          </a:bodyPr>
          <a:lstStyle/>
          <a:p>
            <a:pPr algn="ctr" rtl="1">
              <a:lnSpc>
                <a:spcPts val="4494"/>
              </a:lnSpc>
            </a:pPr>
            <a:r>
              <a:rPr lang="ar-EG" sz="3745" b="1">
                <a:solidFill>
                  <a:srgbClr val="000000"/>
                </a:solidFill>
                <a:latin typeface="Almarai Bold"/>
                <a:ea typeface="Almarai Bold"/>
                <a:cs typeface="Almarai Bold"/>
                <a:sym typeface="Almarai Bold"/>
                <a:rtl/>
              </a:rPr>
              <a:t>ريادة الأعمال المؤسسية</a:t>
            </a:r>
          </a:p>
        </p:txBody>
      </p:sp>
      <p:sp>
        <p:nvSpPr>
          <p:cNvPr id="46" name="TextBox 4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47" name="TextBox 47"/>
          <p:cNvSpPr txBox="1"/>
          <p:nvPr/>
        </p:nvSpPr>
        <p:spPr>
          <a:xfrm>
            <a:off x="9913988" y="3451355"/>
            <a:ext cx="2070018" cy="575538"/>
          </a:xfrm>
          <a:prstGeom prst="rect">
            <a:avLst/>
          </a:prstGeom>
        </p:spPr>
        <p:txBody>
          <a:bodyPr lIns="0" tIns="0" rIns="0" bIns="0" rtlCol="0" anchor="t">
            <a:spAutoFit/>
          </a:bodyPr>
          <a:lstStyle/>
          <a:p>
            <a:pPr algn="ctr" rtl="1">
              <a:lnSpc>
                <a:spcPts val="4795"/>
              </a:lnSpc>
            </a:pPr>
            <a:r>
              <a:rPr lang="ar-EG" sz="2960" b="1" spc="30">
                <a:solidFill>
                  <a:srgbClr val="000000"/>
                </a:solidFill>
                <a:latin typeface="Almarai Bold"/>
                <a:ea typeface="Almarai Bold"/>
                <a:cs typeface="Almarai Bold"/>
                <a:sym typeface="Almarai Bold"/>
                <a:rtl/>
              </a:rPr>
              <a:t>المناخ العام</a:t>
            </a:r>
          </a:p>
        </p:txBody>
      </p:sp>
      <p:sp>
        <p:nvSpPr>
          <p:cNvPr id="48" name="TextBox 48"/>
          <p:cNvSpPr txBox="1"/>
          <p:nvPr/>
        </p:nvSpPr>
        <p:spPr>
          <a:xfrm>
            <a:off x="1268016" y="6018949"/>
            <a:ext cx="7881320" cy="938784"/>
          </a:xfrm>
          <a:prstGeom prst="rect">
            <a:avLst/>
          </a:prstGeom>
        </p:spPr>
        <p:txBody>
          <a:bodyPr lIns="0" tIns="0" rIns="0" bIns="0" rtlCol="0" anchor="t">
            <a:spAutoFit/>
          </a:bodyPr>
          <a:lstStyle/>
          <a:p>
            <a:pPr marL="434341" lvl="1" indent="-217171" algn="r" rtl="1">
              <a:lnSpc>
                <a:spcPts val="3888"/>
              </a:lnSpc>
              <a:buFont typeface="Arial"/>
              <a:buChar char="•"/>
            </a:pPr>
            <a:r>
              <a:rPr lang="ar-EG" sz="2400" b="1" spc="24">
                <a:solidFill>
                  <a:srgbClr val="000000"/>
                </a:solidFill>
                <a:latin typeface="Almarai Bold"/>
                <a:ea typeface="Almarai Bold"/>
                <a:cs typeface="Almarai Bold"/>
                <a:sym typeface="Almarai Bold"/>
                <a:rtl/>
              </a:rPr>
              <a:t>تشجيع و تبني المبادرات التي يقدمها العاملون في التنظيم.</a:t>
            </a:r>
          </a:p>
        </p:txBody>
      </p:sp>
      <p:sp>
        <p:nvSpPr>
          <p:cNvPr id="49" name="TextBox 49"/>
          <p:cNvSpPr txBox="1"/>
          <p:nvPr/>
        </p:nvSpPr>
        <p:spPr>
          <a:xfrm>
            <a:off x="9695901" y="4740948"/>
            <a:ext cx="2703922" cy="877951"/>
          </a:xfrm>
          <a:prstGeom prst="rect">
            <a:avLst/>
          </a:prstGeom>
        </p:spPr>
        <p:txBody>
          <a:bodyPr lIns="0" tIns="0" rIns="0" bIns="0" rtlCol="0" anchor="t">
            <a:spAutoFit/>
          </a:bodyPr>
          <a:lstStyle/>
          <a:p>
            <a:pPr algn="ctr" rtl="1">
              <a:lnSpc>
                <a:spcPts val="3584"/>
              </a:lnSpc>
            </a:pPr>
            <a:r>
              <a:rPr lang="ar-EG" sz="2560" b="1" spc="26">
                <a:solidFill>
                  <a:srgbClr val="000000"/>
                </a:solidFill>
                <a:latin typeface="Almarai Bold"/>
                <a:ea typeface="Almarai Bold"/>
                <a:cs typeface="Almarai Bold"/>
                <a:sym typeface="Almarai Bold"/>
                <a:rtl/>
              </a:rPr>
              <a:t>إقامة المشروعات الجديدة</a:t>
            </a:r>
          </a:p>
        </p:txBody>
      </p:sp>
      <p:sp>
        <p:nvSpPr>
          <p:cNvPr id="50" name="TextBox 50"/>
          <p:cNvSpPr txBox="1"/>
          <p:nvPr/>
        </p:nvSpPr>
        <p:spPr>
          <a:xfrm>
            <a:off x="9857097" y="7607923"/>
            <a:ext cx="2381529" cy="608305"/>
          </a:xfrm>
          <a:prstGeom prst="rect">
            <a:avLst/>
          </a:prstGeom>
        </p:spPr>
        <p:txBody>
          <a:bodyPr lIns="0" tIns="0" rIns="0" bIns="0" rtlCol="0" anchor="t">
            <a:spAutoFit/>
          </a:bodyPr>
          <a:lstStyle/>
          <a:p>
            <a:pPr algn="ctr" rtl="1">
              <a:lnSpc>
                <a:spcPts val="4957"/>
              </a:lnSpc>
            </a:pPr>
            <a:r>
              <a:rPr lang="ar-EG" sz="3060" b="1" spc="31">
                <a:solidFill>
                  <a:srgbClr val="000000"/>
                </a:solidFill>
                <a:latin typeface="Almarai Bold"/>
                <a:ea typeface="Almarai Bold"/>
                <a:cs typeface="Almarai Bold"/>
                <a:sym typeface="Almarai Bold"/>
                <a:rtl/>
              </a:rPr>
              <a:t>إعادة التفكير</a:t>
            </a:r>
          </a:p>
        </p:txBody>
      </p:sp>
      <p:sp>
        <p:nvSpPr>
          <p:cNvPr id="51" name="TextBox 51"/>
          <p:cNvSpPr txBox="1"/>
          <p:nvPr/>
        </p:nvSpPr>
        <p:spPr>
          <a:xfrm>
            <a:off x="9695901" y="6101157"/>
            <a:ext cx="2703922" cy="877951"/>
          </a:xfrm>
          <a:prstGeom prst="rect">
            <a:avLst/>
          </a:prstGeom>
        </p:spPr>
        <p:txBody>
          <a:bodyPr lIns="0" tIns="0" rIns="0" bIns="0" rtlCol="0" anchor="t">
            <a:spAutoFit/>
          </a:bodyPr>
          <a:lstStyle/>
          <a:p>
            <a:pPr algn="ctr" rtl="1">
              <a:lnSpc>
                <a:spcPts val="3584"/>
              </a:lnSpc>
            </a:pPr>
            <a:r>
              <a:rPr lang="ar-EG" sz="2560" b="1" spc="26">
                <a:solidFill>
                  <a:srgbClr val="000000"/>
                </a:solidFill>
                <a:latin typeface="Almarai Bold"/>
                <a:ea typeface="Almarai Bold"/>
                <a:cs typeface="Almarai Bold"/>
                <a:sym typeface="Almarai Bold"/>
                <a:rtl/>
              </a:rPr>
              <a:t>إقامة المشروعات الجديدة</a:t>
            </a:r>
          </a:p>
        </p:txBody>
      </p:sp>
      <p:sp>
        <p:nvSpPr>
          <p:cNvPr id="52" name="Freeform 52"/>
          <p:cNvSpPr/>
          <p:nvPr/>
        </p:nvSpPr>
        <p:spPr>
          <a:xfrm rot="-10800000" flipV="1">
            <a:off x="12892212" y="5203736"/>
            <a:ext cx="960117" cy="262832"/>
          </a:xfrm>
          <a:custGeom>
            <a:avLst/>
            <a:gdLst/>
            <a:ahLst/>
            <a:cxnLst/>
            <a:rect l="l" t="t" r="r" b="b"/>
            <a:pathLst>
              <a:path w="960117" h="262832">
                <a:moveTo>
                  <a:pt x="0" y="262832"/>
                </a:moveTo>
                <a:lnTo>
                  <a:pt x="960117" y="262832"/>
                </a:lnTo>
                <a:lnTo>
                  <a:pt x="960117" y="0"/>
                </a:lnTo>
                <a:lnTo>
                  <a:pt x="0" y="0"/>
                </a:lnTo>
                <a:lnTo>
                  <a:pt x="0" y="262832"/>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53" name="Freeform 53"/>
          <p:cNvSpPr/>
          <p:nvPr/>
        </p:nvSpPr>
        <p:spPr>
          <a:xfrm>
            <a:off x="13649554" y="3801036"/>
            <a:ext cx="4092013" cy="4092013"/>
          </a:xfrm>
          <a:custGeom>
            <a:avLst/>
            <a:gdLst/>
            <a:ahLst/>
            <a:cxnLst/>
            <a:rect l="l" t="t" r="r" b="b"/>
            <a:pathLst>
              <a:path w="4092013" h="4092013">
                <a:moveTo>
                  <a:pt x="0" y="0"/>
                </a:moveTo>
                <a:lnTo>
                  <a:pt x="4092014" y="0"/>
                </a:lnTo>
                <a:lnTo>
                  <a:pt x="4092014" y="4092014"/>
                </a:lnTo>
                <a:lnTo>
                  <a:pt x="0" y="4092014"/>
                </a:lnTo>
                <a:lnTo>
                  <a:pt x="0" y="0"/>
                </a:lnTo>
                <a:close/>
              </a:path>
            </a:pathLst>
          </a:custGeom>
          <a:blipFill>
            <a:blip r:embed="rId18"/>
            <a:stretch>
              <a:fillRect/>
            </a:stretch>
          </a:blipFill>
        </p:spPr>
        <p:txBody>
          <a:bodyPr/>
          <a:lstStyle/>
          <a:p>
            <a:endParaRPr lang="en-US"/>
          </a:p>
        </p:txBody>
      </p:sp>
      <p:sp>
        <p:nvSpPr>
          <p:cNvPr id="54" name="TextBox 54"/>
          <p:cNvSpPr txBox="1"/>
          <p:nvPr/>
        </p:nvSpPr>
        <p:spPr>
          <a:xfrm>
            <a:off x="14649332" y="4511347"/>
            <a:ext cx="2092457" cy="2440727"/>
          </a:xfrm>
          <a:prstGeom prst="rect">
            <a:avLst/>
          </a:prstGeom>
        </p:spPr>
        <p:txBody>
          <a:bodyPr lIns="0" tIns="0" rIns="0" bIns="0" rtlCol="0" anchor="t">
            <a:spAutoFit/>
          </a:bodyPr>
          <a:lstStyle/>
          <a:p>
            <a:pPr algn="ctr" rtl="1">
              <a:lnSpc>
                <a:spcPts val="4847"/>
              </a:lnSpc>
            </a:pPr>
            <a:r>
              <a:rPr lang="ar-EG" sz="2992" b="1" spc="30">
                <a:solidFill>
                  <a:srgbClr val="000000"/>
                </a:solidFill>
                <a:latin typeface="Almarai Bold"/>
                <a:ea typeface="Almarai Bold"/>
                <a:cs typeface="Almarai Bold"/>
                <a:sym typeface="Almarai Bold"/>
                <a:rtl/>
              </a:rPr>
              <a:t>تسعى لتحقيق أهدافها من خلال</a:t>
            </a:r>
          </a:p>
        </p:txBody>
      </p:sp>
      <p:sp>
        <p:nvSpPr>
          <p:cNvPr id="55" name="TextBox 55"/>
          <p:cNvSpPr txBox="1"/>
          <p:nvPr/>
        </p:nvSpPr>
        <p:spPr>
          <a:xfrm>
            <a:off x="13229395" y="2197418"/>
            <a:ext cx="3720161" cy="705241"/>
          </a:xfrm>
          <a:prstGeom prst="rect">
            <a:avLst/>
          </a:prstGeom>
        </p:spPr>
        <p:txBody>
          <a:bodyPr lIns="0" tIns="0" rIns="0" bIns="0" rtlCol="0" anchor="t">
            <a:spAutoFit/>
          </a:bodyPr>
          <a:lstStyle/>
          <a:p>
            <a:pPr algn="ctr" rtl="1">
              <a:lnSpc>
                <a:spcPts val="5831"/>
              </a:lnSpc>
            </a:pPr>
            <a:r>
              <a:rPr lang="ar-EG" sz="3599" b="1" spc="37">
                <a:solidFill>
                  <a:srgbClr val="000000"/>
                </a:solidFill>
                <a:latin typeface="Almarai Bold"/>
                <a:ea typeface="Almarai Bold"/>
                <a:cs typeface="Almarai Bold"/>
                <a:sym typeface="Almarai Bold"/>
                <a:rtl/>
              </a:rPr>
              <a:t>أهداف المؤسسة</a:t>
            </a:r>
          </a:p>
        </p:txBody>
      </p:sp>
      <p:sp>
        <p:nvSpPr>
          <p:cNvPr id="56" name="Freeform 56"/>
          <p:cNvSpPr/>
          <p:nvPr/>
        </p:nvSpPr>
        <p:spPr>
          <a:xfrm>
            <a:off x="17092431" y="2193854"/>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19"/>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41576" y="1268425"/>
            <a:ext cx="1252880" cy="1252880"/>
            <a:chOff x="0" y="0"/>
            <a:chExt cx="1670506" cy="1670506"/>
          </a:xfrm>
        </p:grpSpPr>
        <p:sp>
          <p:nvSpPr>
            <p:cNvPr id="3" name="Freeform 3"/>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4" name="Freeform 4"/>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5" name="TextBox 5"/>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3</a:t>
              </a:r>
            </a:p>
          </p:txBody>
        </p:sp>
      </p:grpSp>
      <p:sp>
        <p:nvSpPr>
          <p:cNvPr id="6" name="Freeform 6"/>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503394" y="8794186"/>
            <a:ext cx="1156827" cy="1156827"/>
            <a:chOff x="0" y="0"/>
            <a:chExt cx="1542436" cy="1542436"/>
          </a:xfrm>
        </p:grpSpPr>
        <p:sp>
          <p:nvSpPr>
            <p:cNvPr id="8" name="Freeform 8"/>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9" name="TextBox 9"/>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16</a:t>
              </a:r>
            </a:p>
          </p:txBody>
        </p:sp>
      </p:gr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1" name="Group 11"/>
          <p:cNvGrpSpPr/>
          <p:nvPr/>
        </p:nvGrpSpPr>
        <p:grpSpPr>
          <a:xfrm>
            <a:off x="1903981" y="2521304"/>
            <a:ext cx="15135493" cy="663040"/>
            <a:chOff x="0" y="0"/>
            <a:chExt cx="3986303" cy="174628"/>
          </a:xfrm>
        </p:grpSpPr>
        <p:sp>
          <p:nvSpPr>
            <p:cNvPr id="12" name="Freeform 12"/>
            <p:cNvSpPr/>
            <p:nvPr/>
          </p:nvSpPr>
          <p:spPr>
            <a:xfrm>
              <a:off x="0" y="0"/>
              <a:ext cx="3986302" cy="174628"/>
            </a:xfrm>
            <a:custGeom>
              <a:avLst/>
              <a:gdLst/>
              <a:ahLst/>
              <a:cxnLst/>
              <a:rect l="l" t="t" r="r" b="b"/>
              <a:pathLst>
                <a:path w="3986302" h="174628">
                  <a:moveTo>
                    <a:pt x="15857" y="0"/>
                  </a:moveTo>
                  <a:lnTo>
                    <a:pt x="3970446" y="0"/>
                  </a:lnTo>
                  <a:cubicBezTo>
                    <a:pt x="3974651" y="0"/>
                    <a:pt x="3978684" y="1671"/>
                    <a:pt x="3981658" y="4644"/>
                  </a:cubicBezTo>
                  <a:cubicBezTo>
                    <a:pt x="3984632" y="7618"/>
                    <a:pt x="3986302" y="11651"/>
                    <a:pt x="3986302" y="15857"/>
                  </a:cubicBezTo>
                  <a:lnTo>
                    <a:pt x="3986302" y="158771"/>
                  </a:lnTo>
                  <a:cubicBezTo>
                    <a:pt x="3986302" y="167529"/>
                    <a:pt x="3979203" y="174628"/>
                    <a:pt x="3970446" y="174628"/>
                  </a:cubicBezTo>
                  <a:lnTo>
                    <a:pt x="15857" y="174628"/>
                  </a:lnTo>
                  <a:cubicBezTo>
                    <a:pt x="11651" y="174628"/>
                    <a:pt x="7618" y="172957"/>
                    <a:pt x="4644" y="169984"/>
                  </a:cubicBezTo>
                  <a:cubicBezTo>
                    <a:pt x="1671" y="167010"/>
                    <a:pt x="0" y="162977"/>
                    <a:pt x="0" y="158771"/>
                  </a:cubicBezTo>
                  <a:lnTo>
                    <a:pt x="0" y="15857"/>
                  </a:lnTo>
                  <a:cubicBezTo>
                    <a:pt x="0" y="7099"/>
                    <a:pt x="7099" y="0"/>
                    <a:pt x="15857" y="0"/>
                  </a:cubicBezTo>
                  <a:close/>
                </a:path>
              </a:pathLst>
            </a:custGeom>
            <a:solidFill>
              <a:srgbClr val="DEEFFF"/>
            </a:solidFill>
            <a:ln w="19050" cap="rnd">
              <a:solidFill>
                <a:srgbClr val="00B050"/>
              </a:solidFill>
              <a:prstDash val="lgDash"/>
              <a:round/>
            </a:ln>
          </p:spPr>
          <p:txBody>
            <a:bodyPr/>
            <a:lstStyle/>
            <a:p>
              <a:endParaRPr lang="en-US"/>
            </a:p>
          </p:txBody>
        </p:sp>
        <p:sp>
          <p:nvSpPr>
            <p:cNvPr id="13" name="TextBox 13"/>
            <p:cNvSpPr txBox="1"/>
            <p:nvPr/>
          </p:nvSpPr>
          <p:spPr>
            <a:xfrm>
              <a:off x="0" y="-9525"/>
              <a:ext cx="3986303" cy="184153"/>
            </a:xfrm>
            <a:prstGeom prst="rect">
              <a:avLst/>
            </a:prstGeom>
          </p:spPr>
          <p:txBody>
            <a:bodyPr lIns="50800" tIns="50800" rIns="50800" bIns="50800" rtlCol="0" anchor="ctr"/>
            <a:lstStyle/>
            <a:p>
              <a:pPr algn="ctr">
                <a:lnSpc>
                  <a:spcPts val="2160"/>
                </a:lnSpc>
              </a:pPr>
              <a:endParaRPr/>
            </a:p>
          </p:txBody>
        </p:sp>
      </p:grpSp>
      <p:sp>
        <p:nvSpPr>
          <p:cNvPr id="14" name="Freeform 14"/>
          <p:cNvSpPr/>
          <p:nvPr/>
        </p:nvSpPr>
        <p:spPr>
          <a:xfrm>
            <a:off x="16478555" y="2258261"/>
            <a:ext cx="529071" cy="737381"/>
          </a:xfrm>
          <a:custGeom>
            <a:avLst/>
            <a:gdLst/>
            <a:ahLst/>
            <a:cxnLst/>
            <a:rect l="l" t="t" r="r" b="b"/>
            <a:pathLst>
              <a:path w="529071" h="737381">
                <a:moveTo>
                  <a:pt x="0" y="0"/>
                </a:moveTo>
                <a:lnTo>
                  <a:pt x="529070" y="0"/>
                </a:lnTo>
                <a:lnTo>
                  <a:pt x="529070" y="737380"/>
                </a:lnTo>
                <a:lnTo>
                  <a:pt x="0" y="737380"/>
                </a:lnTo>
                <a:lnTo>
                  <a:pt x="0" y="0"/>
                </a:lnTo>
                <a:close/>
              </a:path>
            </a:pathLst>
          </a:custGeom>
          <a:blipFill>
            <a:blip r:embed="rId6"/>
            <a:stretch>
              <a:fillRect/>
            </a:stretch>
          </a:blipFill>
        </p:spPr>
        <p:txBody>
          <a:bodyPr/>
          <a:lstStyle/>
          <a:p>
            <a:endParaRPr lang="en-US"/>
          </a:p>
        </p:txBody>
      </p:sp>
      <p:sp>
        <p:nvSpPr>
          <p:cNvPr id="15" name="Freeform 15"/>
          <p:cNvSpPr/>
          <p:nvPr/>
        </p:nvSpPr>
        <p:spPr>
          <a:xfrm>
            <a:off x="3706680" y="3355795"/>
            <a:ext cx="11139393" cy="6321605"/>
          </a:xfrm>
          <a:custGeom>
            <a:avLst/>
            <a:gdLst/>
            <a:ahLst/>
            <a:cxnLst/>
            <a:rect l="l" t="t" r="r" b="b"/>
            <a:pathLst>
              <a:path w="11139393" h="6321605">
                <a:moveTo>
                  <a:pt x="0" y="0"/>
                </a:moveTo>
                <a:lnTo>
                  <a:pt x="11139393" y="0"/>
                </a:lnTo>
                <a:lnTo>
                  <a:pt x="11139393" y="6321605"/>
                </a:lnTo>
                <a:lnTo>
                  <a:pt x="0" y="6321605"/>
                </a:lnTo>
                <a:lnTo>
                  <a:pt x="0" y="0"/>
                </a:lnTo>
                <a:close/>
              </a:path>
            </a:pathLst>
          </a:custGeom>
          <a:blipFill>
            <a:blip r:embed="rId7"/>
            <a:stretch>
              <a:fillRect/>
            </a:stretch>
          </a:blipFill>
        </p:spPr>
        <p:txBody>
          <a:bodyPr/>
          <a:lstStyle/>
          <a:p>
            <a:endParaRPr lang="en-US"/>
          </a:p>
        </p:txBody>
      </p:sp>
      <p:sp>
        <p:nvSpPr>
          <p:cNvPr id="16" name="Freeform 16"/>
          <p:cNvSpPr/>
          <p:nvPr/>
        </p:nvSpPr>
        <p:spPr>
          <a:xfrm>
            <a:off x="9501416" y="4308295"/>
            <a:ext cx="200256" cy="384184"/>
          </a:xfrm>
          <a:custGeom>
            <a:avLst/>
            <a:gdLst/>
            <a:ahLst/>
            <a:cxnLst/>
            <a:rect l="l" t="t" r="r" b="b"/>
            <a:pathLst>
              <a:path w="200256" h="384184">
                <a:moveTo>
                  <a:pt x="0" y="0"/>
                </a:moveTo>
                <a:lnTo>
                  <a:pt x="200255" y="0"/>
                </a:lnTo>
                <a:lnTo>
                  <a:pt x="200255" y="384183"/>
                </a:lnTo>
                <a:lnTo>
                  <a:pt x="0" y="3841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a:off x="9451901" y="8337982"/>
            <a:ext cx="280235" cy="407615"/>
          </a:xfrm>
          <a:custGeom>
            <a:avLst/>
            <a:gdLst/>
            <a:ahLst/>
            <a:cxnLst/>
            <a:rect l="l" t="t" r="r" b="b"/>
            <a:pathLst>
              <a:path w="280235" h="407615">
                <a:moveTo>
                  <a:pt x="0" y="0"/>
                </a:moveTo>
                <a:lnTo>
                  <a:pt x="280235" y="0"/>
                </a:lnTo>
                <a:lnTo>
                  <a:pt x="280235" y="407615"/>
                </a:lnTo>
                <a:lnTo>
                  <a:pt x="0" y="40761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a:off x="9456664" y="6992203"/>
            <a:ext cx="289760" cy="421469"/>
          </a:xfrm>
          <a:custGeom>
            <a:avLst/>
            <a:gdLst/>
            <a:ahLst/>
            <a:cxnLst/>
            <a:rect l="l" t="t" r="r" b="b"/>
            <a:pathLst>
              <a:path w="289760" h="421469">
                <a:moveTo>
                  <a:pt x="0" y="0"/>
                </a:moveTo>
                <a:lnTo>
                  <a:pt x="289760" y="0"/>
                </a:lnTo>
                <a:lnTo>
                  <a:pt x="289760" y="421470"/>
                </a:lnTo>
                <a:lnTo>
                  <a:pt x="0" y="4214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a:off x="9501416" y="5668261"/>
            <a:ext cx="249770" cy="399633"/>
          </a:xfrm>
          <a:custGeom>
            <a:avLst/>
            <a:gdLst/>
            <a:ahLst/>
            <a:cxnLst/>
            <a:rect l="l" t="t" r="r" b="b"/>
            <a:pathLst>
              <a:path w="249770" h="399633">
                <a:moveTo>
                  <a:pt x="0" y="0"/>
                </a:moveTo>
                <a:lnTo>
                  <a:pt x="249770" y="0"/>
                </a:lnTo>
                <a:lnTo>
                  <a:pt x="249770" y="399633"/>
                </a:lnTo>
                <a:lnTo>
                  <a:pt x="0" y="39963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0" name="Freeform 20"/>
          <p:cNvSpPr/>
          <p:nvPr/>
        </p:nvSpPr>
        <p:spPr>
          <a:xfrm>
            <a:off x="8786122" y="4327345"/>
            <a:ext cx="288176" cy="419165"/>
          </a:xfrm>
          <a:custGeom>
            <a:avLst/>
            <a:gdLst/>
            <a:ahLst/>
            <a:cxnLst/>
            <a:rect l="l" t="t" r="r" b="b"/>
            <a:pathLst>
              <a:path w="288176" h="419165">
                <a:moveTo>
                  <a:pt x="0" y="0"/>
                </a:moveTo>
                <a:lnTo>
                  <a:pt x="288176" y="0"/>
                </a:lnTo>
                <a:lnTo>
                  <a:pt x="288176" y="419164"/>
                </a:lnTo>
                <a:lnTo>
                  <a:pt x="0" y="41916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1" name="Freeform 21"/>
          <p:cNvSpPr/>
          <p:nvPr/>
        </p:nvSpPr>
        <p:spPr>
          <a:xfrm>
            <a:off x="8786122" y="5635855"/>
            <a:ext cx="297027" cy="432039"/>
          </a:xfrm>
          <a:custGeom>
            <a:avLst/>
            <a:gdLst/>
            <a:ahLst/>
            <a:cxnLst/>
            <a:rect l="l" t="t" r="r" b="b"/>
            <a:pathLst>
              <a:path w="297027" h="432039">
                <a:moveTo>
                  <a:pt x="0" y="0"/>
                </a:moveTo>
                <a:lnTo>
                  <a:pt x="297027" y="0"/>
                </a:lnTo>
                <a:lnTo>
                  <a:pt x="297027" y="432039"/>
                </a:lnTo>
                <a:lnTo>
                  <a:pt x="0" y="43203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2" name="Freeform 22"/>
          <p:cNvSpPr/>
          <p:nvPr/>
        </p:nvSpPr>
        <p:spPr>
          <a:xfrm>
            <a:off x="8802768" y="7027723"/>
            <a:ext cx="263736" cy="383615"/>
          </a:xfrm>
          <a:custGeom>
            <a:avLst/>
            <a:gdLst/>
            <a:ahLst/>
            <a:cxnLst/>
            <a:rect l="l" t="t" r="r" b="b"/>
            <a:pathLst>
              <a:path w="263736" h="383615">
                <a:moveTo>
                  <a:pt x="0" y="0"/>
                </a:moveTo>
                <a:lnTo>
                  <a:pt x="263735" y="0"/>
                </a:lnTo>
                <a:lnTo>
                  <a:pt x="263735" y="383615"/>
                </a:lnTo>
                <a:lnTo>
                  <a:pt x="0" y="38361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3" name="Freeform 23"/>
          <p:cNvSpPr/>
          <p:nvPr/>
        </p:nvSpPr>
        <p:spPr>
          <a:xfrm>
            <a:off x="8786122" y="8373363"/>
            <a:ext cx="272931" cy="396991"/>
          </a:xfrm>
          <a:custGeom>
            <a:avLst/>
            <a:gdLst/>
            <a:ahLst/>
            <a:cxnLst/>
            <a:rect l="l" t="t" r="r" b="b"/>
            <a:pathLst>
              <a:path w="272931" h="396991">
                <a:moveTo>
                  <a:pt x="0" y="0"/>
                </a:moveTo>
                <a:lnTo>
                  <a:pt x="272931" y="0"/>
                </a:lnTo>
                <a:lnTo>
                  <a:pt x="272931" y="396991"/>
                </a:lnTo>
                <a:lnTo>
                  <a:pt x="0" y="396991"/>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4" name="TextBox 24"/>
          <p:cNvSpPr txBox="1"/>
          <p:nvPr/>
        </p:nvSpPr>
        <p:spPr>
          <a:xfrm>
            <a:off x="6568747" y="883275"/>
            <a:ext cx="5415259" cy="585152"/>
          </a:xfrm>
          <a:prstGeom prst="rect">
            <a:avLst/>
          </a:prstGeom>
        </p:spPr>
        <p:txBody>
          <a:bodyPr lIns="0" tIns="0" rIns="0" bIns="0" rtlCol="0" anchor="t">
            <a:spAutoFit/>
          </a:bodyPr>
          <a:lstStyle/>
          <a:p>
            <a:pPr algn="ctr" rtl="1">
              <a:lnSpc>
                <a:spcPts val="4494"/>
              </a:lnSpc>
            </a:pPr>
            <a:r>
              <a:rPr lang="ar-EG" sz="3745" b="1">
                <a:solidFill>
                  <a:srgbClr val="000000"/>
                </a:solidFill>
                <a:latin typeface="Almarai Bold"/>
                <a:ea typeface="Almarai Bold"/>
                <a:cs typeface="Almarai Bold"/>
                <a:sym typeface="Almarai Bold"/>
                <a:rtl/>
              </a:rPr>
              <a:t>ريادة الأعمال المؤسسية</a:t>
            </a:r>
          </a:p>
        </p:txBody>
      </p:sp>
      <p:sp>
        <p:nvSpPr>
          <p:cNvPr id="25" name="TextBox 2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6" name="TextBox 26"/>
          <p:cNvSpPr txBox="1"/>
          <p:nvPr/>
        </p:nvSpPr>
        <p:spPr>
          <a:xfrm>
            <a:off x="2360922" y="2489172"/>
            <a:ext cx="13907110" cy="561822"/>
          </a:xfrm>
          <a:prstGeom prst="rect">
            <a:avLst/>
          </a:prstGeom>
        </p:spPr>
        <p:txBody>
          <a:bodyPr lIns="0" tIns="0" rIns="0" bIns="0" rtlCol="0" anchor="t">
            <a:spAutoFit/>
          </a:bodyPr>
          <a:lstStyle/>
          <a:p>
            <a:pPr algn="just" rtl="1">
              <a:lnSpc>
                <a:spcPts val="4633"/>
              </a:lnSpc>
            </a:pPr>
            <a:r>
              <a:rPr lang="ar-EG" sz="2860" b="1" spc="29">
                <a:solidFill>
                  <a:srgbClr val="000000"/>
                </a:solidFill>
                <a:latin typeface="Almarai Bold"/>
                <a:ea typeface="Almarai Bold"/>
                <a:cs typeface="Almarai Bold"/>
                <a:sym typeface="Almarai Bold"/>
                <a:rtl/>
              </a:rPr>
              <a:t>متطلبات رئيسة لتحول المنظمة من منظمة تقليدية إلى منظمة ريادية (هيسرش وآخرون ) </a:t>
            </a:r>
          </a:p>
        </p:txBody>
      </p:sp>
      <p:sp>
        <p:nvSpPr>
          <p:cNvPr id="27" name="TextBox 27"/>
          <p:cNvSpPr txBox="1"/>
          <p:nvPr/>
        </p:nvSpPr>
        <p:spPr>
          <a:xfrm>
            <a:off x="9911774" y="4194103"/>
            <a:ext cx="4632280" cy="5618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التزام القيادة العليا وتعهدها</a:t>
            </a:r>
          </a:p>
        </p:txBody>
      </p:sp>
      <p:sp>
        <p:nvSpPr>
          <p:cNvPr id="28" name="TextBox 28"/>
          <p:cNvSpPr txBox="1"/>
          <p:nvPr/>
        </p:nvSpPr>
        <p:spPr>
          <a:xfrm>
            <a:off x="9626301" y="5512030"/>
            <a:ext cx="4632280" cy="5618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تحديد الأفكار والمجالات</a:t>
            </a:r>
          </a:p>
        </p:txBody>
      </p:sp>
      <p:sp>
        <p:nvSpPr>
          <p:cNvPr id="29" name="TextBox 29"/>
          <p:cNvSpPr txBox="1"/>
          <p:nvPr/>
        </p:nvSpPr>
        <p:spPr>
          <a:xfrm>
            <a:off x="9227783" y="6826327"/>
            <a:ext cx="4632280" cy="5618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استخدام التقنية</a:t>
            </a:r>
          </a:p>
        </p:txBody>
      </p:sp>
      <p:sp>
        <p:nvSpPr>
          <p:cNvPr id="30" name="TextBox 30"/>
          <p:cNvSpPr txBox="1"/>
          <p:nvPr/>
        </p:nvSpPr>
        <p:spPr>
          <a:xfrm>
            <a:off x="9227783" y="8166148"/>
            <a:ext cx="4632280" cy="5618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القرب من العميل</a:t>
            </a:r>
          </a:p>
        </p:txBody>
      </p:sp>
      <p:sp>
        <p:nvSpPr>
          <p:cNvPr id="31" name="TextBox 31"/>
          <p:cNvSpPr txBox="1"/>
          <p:nvPr/>
        </p:nvSpPr>
        <p:spPr>
          <a:xfrm>
            <a:off x="3377003" y="4130656"/>
            <a:ext cx="4632280" cy="5618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الكفاءة الإنتاجية</a:t>
            </a:r>
          </a:p>
        </p:txBody>
      </p:sp>
      <p:sp>
        <p:nvSpPr>
          <p:cNvPr id="32" name="TextBox 32"/>
          <p:cNvSpPr txBox="1"/>
          <p:nvPr/>
        </p:nvSpPr>
        <p:spPr>
          <a:xfrm>
            <a:off x="3377003" y="5525254"/>
            <a:ext cx="4632280" cy="5618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بناء نظام دعم قوي</a:t>
            </a:r>
          </a:p>
        </p:txBody>
      </p:sp>
      <p:sp>
        <p:nvSpPr>
          <p:cNvPr id="33" name="TextBox 33"/>
          <p:cNvSpPr txBox="1"/>
          <p:nvPr/>
        </p:nvSpPr>
        <p:spPr>
          <a:xfrm>
            <a:off x="3377003" y="6868378"/>
            <a:ext cx="4632280" cy="5618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توفير الحوافز</a:t>
            </a:r>
          </a:p>
        </p:txBody>
      </p:sp>
      <p:sp>
        <p:nvSpPr>
          <p:cNvPr id="34" name="TextBox 34"/>
          <p:cNvSpPr txBox="1"/>
          <p:nvPr/>
        </p:nvSpPr>
        <p:spPr>
          <a:xfrm>
            <a:off x="3521216" y="8211251"/>
            <a:ext cx="4632280" cy="5618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توفير نظام التقويم</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289008" y="3109229"/>
            <a:ext cx="16056017" cy="1634747"/>
            <a:chOff x="0" y="0"/>
            <a:chExt cx="4228745" cy="430551"/>
          </a:xfrm>
        </p:grpSpPr>
        <p:sp>
          <p:nvSpPr>
            <p:cNvPr id="3" name="Freeform 3"/>
            <p:cNvSpPr/>
            <p:nvPr/>
          </p:nvSpPr>
          <p:spPr>
            <a:xfrm>
              <a:off x="0" y="0"/>
              <a:ext cx="4228745" cy="430551"/>
            </a:xfrm>
            <a:custGeom>
              <a:avLst/>
              <a:gdLst/>
              <a:ahLst/>
              <a:cxnLst/>
              <a:rect l="l" t="t" r="r" b="b"/>
              <a:pathLst>
                <a:path w="4228745" h="430551">
                  <a:moveTo>
                    <a:pt x="14948" y="0"/>
                  </a:moveTo>
                  <a:lnTo>
                    <a:pt x="4213797" y="0"/>
                  </a:lnTo>
                  <a:cubicBezTo>
                    <a:pt x="4222053" y="0"/>
                    <a:pt x="4228745" y="6692"/>
                    <a:pt x="4228745" y="14948"/>
                  </a:cubicBezTo>
                  <a:lnTo>
                    <a:pt x="4228745" y="415603"/>
                  </a:lnTo>
                  <a:cubicBezTo>
                    <a:pt x="4228745" y="423858"/>
                    <a:pt x="4222053" y="430551"/>
                    <a:pt x="4213797" y="430551"/>
                  </a:cubicBezTo>
                  <a:lnTo>
                    <a:pt x="14948" y="430551"/>
                  </a:lnTo>
                  <a:cubicBezTo>
                    <a:pt x="6692" y="430551"/>
                    <a:pt x="0" y="423858"/>
                    <a:pt x="0" y="415603"/>
                  </a:cubicBezTo>
                  <a:lnTo>
                    <a:pt x="0" y="14948"/>
                  </a:lnTo>
                  <a:cubicBezTo>
                    <a:pt x="0" y="6692"/>
                    <a:pt x="6692" y="0"/>
                    <a:pt x="14948"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228745" cy="440076"/>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4</a:t>
              </a:r>
            </a:p>
          </p:txBody>
        </p:sp>
      </p:grpSp>
      <p:sp>
        <p:nvSpPr>
          <p:cNvPr id="9" name="Freeform 9"/>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10536113" y="2762879"/>
            <a:ext cx="6808912" cy="670305"/>
            <a:chOff x="0" y="0"/>
            <a:chExt cx="1793294" cy="176541"/>
          </a:xfrm>
        </p:grpSpPr>
        <p:sp>
          <p:nvSpPr>
            <p:cNvPr id="11" name="Freeform 11"/>
            <p:cNvSpPr/>
            <p:nvPr/>
          </p:nvSpPr>
          <p:spPr>
            <a:xfrm>
              <a:off x="0" y="0"/>
              <a:ext cx="1793294" cy="176541"/>
            </a:xfrm>
            <a:custGeom>
              <a:avLst/>
              <a:gdLst/>
              <a:ahLst/>
              <a:cxnLst/>
              <a:rect l="l" t="t" r="r" b="b"/>
              <a:pathLst>
                <a:path w="1793294" h="176541">
                  <a:moveTo>
                    <a:pt x="57988" y="0"/>
                  </a:moveTo>
                  <a:lnTo>
                    <a:pt x="1735305" y="0"/>
                  </a:lnTo>
                  <a:cubicBezTo>
                    <a:pt x="1767331" y="0"/>
                    <a:pt x="1793294" y="25962"/>
                    <a:pt x="1793294" y="57988"/>
                  </a:cubicBezTo>
                  <a:lnTo>
                    <a:pt x="1793294" y="118553"/>
                  </a:lnTo>
                  <a:cubicBezTo>
                    <a:pt x="1793294" y="150579"/>
                    <a:pt x="1767331" y="176541"/>
                    <a:pt x="1735305" y="176541"/>
                  </a:cubicBezTo>
                  <a:lnTo>
                    <a:pt x="57988" y="176541"/>
                  </a:lnTo>
                  <a:cubicBezTo>
                    <a:pt x="25962" y="176541"/>
                    <a:pt x="0" y="150579"/>
                    <a:pt x="0" y="118553"/>
                  </a:cubicBezTo>
                  <a:lnTo>
                    <a:pt x="0" y="57988"/>
                  </a:lnTo>
                  <a:cubicBezTo>
                    <a:pt x="0" y="25962"/>
                    <a:pt x="25962" y="0"/>
                    <a:pt x="57988" y="0"/>
                  </a:cubicBezTo>
                  <a:close/>
                </a:path>
              </a:pathLst>
            </a:custGeom>
            <a:solidFill>
              <a:srgbClr val="FD9C51"/>
            </a:solidFill>
          </p:spPr>
          <p:txBody>
            <a:bodyPr/>
            <a:lstStyle/>
            <a:p>
              <a:endParaRPr lang="en-US"/>
            </a:p>
          </p:txBody>
        </p:sp>
        <p:sp>
          <p:nvSpPr>
            <p:cNvPr id="12" name="TextBox 12"/>
            <p:cNvSpPr txBox="1"/>
            <p:nvPr/>
          </p:nvSpPr>
          <p:spPr>
            <a:xfrm>
              <a:off x="0" y="-9525"/>
              <a:ext cx="1793294" cy="186066"/>
            </a:xfrm>
            <a:prstGeom prst="rect">
              <a:avLst/>
            </a:prstGeom>
          </p:spPr>
          <p:txBody>
            <a:bodyPr lIns="50800" tIns="50800" rIns="50800" bIns="50800" rtlCol="0" anchor="ctr"/>
            <a:lstStyle/>
            <a:p>
              <a:pPr algn="ctr">
                <a:lnSpc>
                  <a:spcPts val="1980"/>
                </a:lnSpc>
              </a:pPr>
              <a:endParaRPr/>
            </a:p>
          </p:txBody>
        </p:sp>
      </p:grpSp>
      <p:grpSp>
        <p:nvGrpSpPr>
          <p:cNvPr id="13" name="Group 13"/>
          <p:cNvGrpSpPr/>
          <p:nvPr/>
        </p:nvGrpSpPr>
        <p:grpSpPr>
          <a:xfrm>
            <a:off x="503394" y="8794186"/>
            <a:ext cx="1156827" cy="1156827"/>
            <a:chOff x="0" y="0"/>
            <a:chExt cx="1542436" cy="1542436"/>
          </a:xfrm>
        </p:grpSpPr>
        <p:sp>
          <p:nvSpPr>
            <p:cNvPr id="14" name="Freeform 14"/>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5" name="TextBox 15"/>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17</a:t>
              </a:r>
            </a:p>
          </p:txBody>
        </p:sp>
      </p:grpSp>
      <p:sp>
        <p:nvSpPr>
          <p:cNvPr id="16" name="Freeform 1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7" name="Group 17"/>
          <p:cNvGrpSpPr/>
          <p:nvPr/>
        </p:nvGrpSpPr>
        <p:grpSpPr>
          <a:xfrm>
            <a:off x="1268016" y="5344051"/>
            <a:ext cx="16056017" cy="1335305"/>
            <a:chOff x="0" y="0"/>
            <a:chExt cx="4228745" cy="351685"/>
          </a:xfrm>
        </p:grpSpPr>
        <p:sp>
          <p:nvSpPr>
            <p:cNvPr id="18" name="Freeform 18"/>
            <p:cNvSpPr/>
            <p:nvPr/>
          </p:nvSpPr>
          <p:spPr>
            <a:xfrm>
              <a:off x="0" y="0"/>
              <a:ext cx="4228745" cy="351685"/>
            </a:xfrm>
            <a:custGeom>
              <a:avLst/>
              <a:gdLst/>
              <a:ahLst/>
              <a:cxnLst/>
              <a:rect l="l" t="t" r="r" b="b"/>
              <a:pathLst>
                <a:path w="4228745" h="351685">
                  <a:moveTo>
                    <a:pt x="14948" y="0"/>
                  </a:moveTo>
                  <a:lnTo>
                    <a:pt x="4213797" y="0"/>
                  </a:lnTo>
                  <a:cubicBezTo>
                    <a:pt x="4222053" y="0"/>
                    <a:pt x="4228745" y="6692"/>
                    <a:pt x="4228745" y="14948"/>
                  </a:cubicBezTo>
                  <a:lnTo>
                    <a:pt x="4228745" y="336738"/>
                  </a:lnTo>
                  <a:cubicBezTo>
                    <a:pt x="4228745" y="344993"/>
                    <a:pt x="4222053" y="351685"/>
                    <a:pt x="4213797" y="351685"/>
                  </a:cubicBezTo>
                  <a:lnTo>
                    <a:pt x="14948" y="351685"/>
                  </a:lnTo>
                  <a:cubicBezTo>
                    <a:pt x="6692" y="351685"/>
                    <a:pt x="0" y="344993"/>
                    <a:pt x="0" y="336738"/>
                  </a:cubicBezTo>
                  <a:lnTo>
                    <a:pt x="0" y="14948"/>
                  </a:lnTo>
                  <a:cubicBezTo>
                    <a:pt x="0" y="6692"/>
                    <a:pt x="6692" y="0"/>
                    <a:pt x="14948" y="0"/>
                  </a:cubicBezTo>
                  <a:close/>
                </a:path>
              </a:pathLst>
            </a:custGeom>
            <a:solidFill>
              <a:srgbClr val="DEEFFF"/>
            </a:solidFill>
            <a:ln w="19050" cap="rnd">
              <a:solidFill>
                <a:srgbClr val="00B050"/>
              </a:solidFill>
              <a:prstDash val="lgDash"/>
              <a:round/>
            </a:ln>
          </p:spPr>
          <p:txBody>
            <a:bodyPr/>
            <a:lstStyle/>
            <a:p>
              <a:endParaRPr lang="en-US"/>
            </a:p>
          </p:txBody>
        </p:sp>
        <p:sp>
          <p:nvSpPr>
            <p:cNvPr id="19" name="TextBox 19"/>
            <p:cNvSpPr txBox="1"/>
            <p:nvPr/>
          </p:nvSpPr>
          <p:spPr>
            <a:xfrm>
              <a:off x="0" y="-9525"/>
              <a:ext cx="4228745" cy="361210"/>
            </a:xfrm>
            <a:prstGeom prst="rect">
              <a:avLst/>
            </a:prstGeom>
          </p:spPr>
          <p:txBody>
            <a:bodyPr lIns="50800" tIns="50800" rIns="50800" bIns="50800" rtlCol="0" anchor="ctr"/>
            <a:lstStyle/>
            <a:p>
              <a:pPr algn="ctr">
                <a:lnSpc>
                  <a:spcPts val="2160"/>
                </a:lnSpc>
              </a:pPr>
              <a:endParaRPr/>
            </a:p>
          </p:txBody>
        </p:sp>
      </p:grpSp>
      <p:grpSp>
        <p:nvGrpSpPr>
          <p:cNvPr id="20" name="Group 20"/>
          <p:cNvGrpSpPr/>
          <p:nvPr/>
        </p:nvGrpSpPr>
        <p:grpSpPr>
          <a:xfrm>
            <a:off x="8302675" y="4888534"/>
            <a:ext cx="9042350" cy="669627"/>
            <a:chOff x="0" y="0"/>
            <a:chExt cx="2381524" cy="176363"/>
          </a:xfrm>
        </p:grpSpPr>
        <p:sp>
          <p:nvSpPr>
            <p:cNvPr id="21" name="Freeform 21"/>
            <p:cNvSpPr/>
            <p:nvPr/>
          </p:nvSpPr>
          <p:spPr>
            <a:xfrm>
              <a:off x="0" y="0"/>
              <a:ext cx="2381524" cy="176363"/>
            </a:xfrm>
            <a:custGeom>
              <a:avLst/>
              <a:gdLst/>
              <a:ahLst/>
              <a:cxnLst/>
              <a:rect l="l" t="t" r="r" b="b"/>
              <a:pathLst>
                <a:path w="2381524" h="176363">
                  <a:moveTo>
                    <a:pt x="43665" y="0"/>
                  </a:moveTo>
                  <a:lnTo>
                    <a:pt x="2337859" y="0"/>
                  </a:lnTo>
                  <a:cubicBezTo>
                    <a:pt x="2349440" y="0"/>
                    <a:pt x="2360546" y="4600"/>
                    <a:pt x="2368735" y="12789"/>
                  </a:cubicBezTo>
                  <a:cubicBezTo>
                    <a:pt x="2376924" y="20978"/>
                    <a:pt x="2381524" y="32085"/>
                    <a:pt x="2381524" y="43665"/>
                  </a:cubicBezTo>
                  <a:lnTo>
                    <a:pt x="2381524" y="132697"/>
                  </a:lnTo>
                  <a:cubicBezTo>
                    <a:pt x="2381524" y="156813"/>
                    <a:pt x="2361975" y="176363"/>
                    <a:pt x="2337859" y="176363"/>
                  </a:cubicBezTo>
                  <a:lnTo>
                    <a:pt x="43665" y="176363"/>
                  </a:lnTo>
                  <a:cubicBezTo>
                    <a:pt x="19550" y="176363"/>
                    <a:pt x="0" y="156813"/>
                    <a:pt x="0" y="132697"/>
                  </a:cubicBezTo>
                  <a:lnTo>
                    <a:pt x="0" y="43665"/>
                  </a:lnTo>
                  <a:cubicBezTo>
                    <a:pt x="0" y="19550"/>
                    <a:pt x="19550" y="0"/>
                    <a:pt x="43665" y="0"/>
                  </a:cubicBezTo>
                  <a:close/>
                </a:path>
              </a:pathLst>
            </a:custGeom>
            <a:solidFill>
              <a:srgbClr val="FD9C51"/>
            </a:solidFill>
          </p:spPr>
          <p:txBody>
            <a:bodyPr/>
            <a:lstStyle/>
            <a:p>
              <a:endParaRPr lang="en-US"/>
            </a:p>
          </p:txBody>
        </p:sp>
        <p:sp>
          <p:nvSpPr>
            <p:cNvPr id="22" name="TextBox 22"/>
            <p:cNvSpPr txBox="1"/>
            <p:nvPr/>
          </p:nvSpPr>
          <p:spPr>
            <a:xfrm>
              <a:off x="0" y="-9525"/>
              <a:ext cx="2381524" cy="185888"/>
            </a:xfrm>
            <a:prstGeom prst="rect">
              <a:avLst/>
            </a:prstGeom>
          </p:spPr>
          <p:txBody>
            <a:bodyPr lIns="50800" tIns="50800" rIns="50800" bIns="50800" rtlCol="0" anchor="ctr"/>
            <a:lstStyle/>
            <a:p>
              <a:pPr algn="ctr">
                <a:lnSpc>
                  <a:spcPts val="1980"/>
                </a:lnSpc>
              </a:pPr>
              <a:endParaRPr/>
            </a:p>
          </p:txBody>
        </p:sp>
      </p:grpSp>
      <p:sp>
        <p:nvSpPr>
          <p:cNvPr id="23" name="TextBox 23"/>
          <p:cNvSpPr txBox="1"/>
          <p:nvPr/>
        </p:nvSpPr>
        <p:spPr>
          <a:xfrm>
            <a:off x="1081808" y="5662936"/>
            <a:ext cx="15974736" cy="582930"/>
          </a:xfrm>
          <a:prstGeom prst="rect">
            <a:avLst/>
          </a:prstGeom>
        </p:spPr>
        <p:txBody>
          <a:bodyPr lIns="0" tIns="0" rIns="0" bIns="0" rtlCol="0" anchor="t">
            <a:spAutoFit/>
          </a:bodyPr>
          <a:lstStyle/>
          <a:p>
            <a:pPr marL="647698" lvl="1" indent="-323849" algn="r" rtl="1">
              <a:lnSpc>
                <a:spcPts val="4859"/>
              </a:lnSpc>
              <a:buAutoNum type="arabicPeriod"/>
            </a:pPr>
            <a:r>
              <a:rPr lang="ar-EG" sz="2999" b="1" spc="31">
                <a:solidFill>
                  <a:srgbClr val="000000"/>
                </a:solidFill>
                <a:latin typeface="Almarai Bold"/>
                <a:ea typeface="Almarai Bold"/>
                <a:cs typeface="Almarai Bold"/>
                <a:sym typeface="Almarai Bold"/>
                <a:rtl/>
              </a:rPr>
              <a:t>تعزيز الأهداف الاجتماعية والبيئية.                </a:t>
            </a:r>
            <a:r>
              <a:rPr lang="en-US" sz="2999" b="1" spc="31">
                <a:solidFill>
                  <a:srgbClr val="000000"/>
                </a:solidFill>
                <a:latin typeface="Almarai Bold"/>
                <a:ea typeface="Almarai Bold"/>
                <a:cs typeface="Almarai Bold"/>
                <a:sym typeface="Almarai Bold"/>
              </a:rPr>
              <a:t>2</a:t>
            </a:r>
            <a:r>
              <a:rPr lang="ar-EG" sz="2999" b="1" spc="31">
                <a:solidFill>
                  <a:srgbClr val="000000"/>
                </a:solidFill>
                <a:latin typeface="Almarai Bold"/>
                <a:ea typeface="Almarai Bold"/>
                <a:cs typeface="Almarai Bold"/>
                <a:sym typeface="Almarai Bold"/>
                <a:rtl/>
              </a:rPr>
              <a:t>.  التركيز يكون أكثر على المجتمع بدلا عن جني الربح.</a:t>
            </a:r>
          </a:p>
        </p:txBody>
      </p:sp>
      <p:sp>
        <p:nvSpPr>
          <p:cNvPr id="24" name="TextBox 24"/>
          <p:cNvSpPr txBox="1"/>
          <p:nvPr/>
        </p:nvSpPr>
        <p:spPr>
          <a:xfrm>
            <a:off x="1912805" y="3451548"/>
            <a:ext cx="15043006" cy="1159764"/>
          </a:xfrm>
          <a:prstGeom prst="rect">
            <a:avLst/>
          </a:prstGeom>
        </p:spPr>
        <p:txBody>
          <a:bodyPr lIns="0" tIns="0" rIns="0" bIns="0" rtlCol="0" anchor="t">
            <a:spAutoFit/>
          </a:bodyPr>
          <a:lstStyle/>
          <a:p>
            <a:pPr marL="524827" lvl="1" indent="-262413" algn="r" rtl="1">
              <a:lnSpc>
                <a:spcPts val="4697"/>
              </a:lnSpc>
              <a:buFont typeface="Arial"/>
              <a:buChar char="•"/>
            </a:pPr>
            <a:r>
              <a:rPr lang="ar-EG" sz="2899" b="1" spc="30">
                <a:solidFill>
                  <a:srgbClr val="000000"/>
                </a:solidFill>
                <a:latin typeface="Almarai Bold"/>
                <a:ea typeface="Almarai Bold"/>
                <a:cs typeface="Almarai Bold"/>
                <a:sym typeface="Almarai Bold"/>
                <a:rtl/>
              </a:rPr>
              <a:t>هي نتاج عمل رائد الأعمال الاجتماعي الذي يدرك الأبعاد الاجتماعية، ويستخدم المبادئ الريادية لإنشاء المشروعات الناشئة وإدارتها لإحداث التغيير الاجتماعي الإيجابي.</a:t>
            </a:r>
          </a:p>
        </p:txBody>
      </p:sp>
      <p:sp>
        <p:nvSpPr>
          <p:cNvPr id="25" name="TextBox 25"/>
          <p:cNvSpPr txBox="1"/>
          <p:nvPr/>
        </p:nvSpPr>
        <p:spPr>
          <a:xfrm>
            <a:off x="6568747" y="883275"/>
            <a:ext cx="5415259" cy="585152"/>
          </a:xfrm>
          <a:prstGeom prst="rect">
            <a:avLst/>
          </a:prstGeom>
        </p:spPr>
        <p:txBody>
          <a:bodyPr lIns="0" tIns="0" rIns="0" bIns="0" rtlCol="0" anchor="t">
            <a:spAutoFit/>
          </a:bodyPr>
          <a:lstStyle/>
          <a:p>
            <a:pPr algn="ctr" rtl="1">
              <a:lnSpc>
                <a:spcPts val="4494"/>
              </a:lnSpc>
            </a:pPr>
            <a:r>
              <a:rPr lang="ar-EG" sz="3745" b="1">
                <a:solidFill>
                  <a:srgbClr val="000000"/>
                </a:solidFill>
                <a:latin typeface="Almarai Bold"/>
                <a:ea typeface="Almarai Bold"/>
                <a:cs typeface="Almarai Bold"/>
                <a:sym typeface="Almarai Bold"/>
                <a:rtl/>
              </a:rPr>
              <a:t>ريادة الأعمال الاجتماعية </a:t>
            </a:r>
          </a:p>
        </p:txBody>
      </p:sp>
      <p:sp>
        <p:nvSpPr>
          <p:cNvPr id="26" name="TextBox 2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7" name="TextBox 27"/>
          <p:cNvSpPr txBox="1"/>
          <p:nvPr/>
        </p:nvSpPr>
        <p:spPr>
          <a:xfrm>
            <a:off x="10488488" y="2715584"/>
            <a:ext cx="6467323" cy="622021"/>
          </a:xfrm>
          <a:prstGeom prst="rect">
            <a:avLst/>
          </a:prstGeom>
        </p:spPr>
        <p:txBody>
          <a:bodyPr lIns="0" tIns="0" rIns="0" bIns="0" rtlCol="0" anchor="t">
            <a:spAutoFit/>
          </a:bodyPr>
          <a:lstStyle/>
          <a:p>
            <a:pPr algn="just" rtl="1">
              <a:lnSpc>
                <a:spcPts val="5119"/>
              </a:lnSpc>
            </a:pPr>
            <a:r>
              <a:rPr lang="ar-EG" sz="3159" b="1" spc="32">
                <a:solidFill>
                  <a:srgbClr val="000000"/>
                </a:solidFill>
                <a:latin typeface="Almarai Bold"/>
                <a:ea typeface="Almarai Bold"/>
                <a:cs typeface="Almarai Bold"/>
                <a:sym typeface="Almarai Bold"/>
                <a:rtl/>
              </a:rPr>
              <a:t>ريادة الأعمال الاجتماعية</a:t>
            </a:r>
          </a:p>
        </p:txBody>
      </p:sp>
      <p:sp>
        <p:nvSpPr>
          <p:cNvPr id="28" name="TextBox 28"/>
          <p:cNvSpPr txBox="1"/>
          <p:nvPr/>
        </p:nvSpPr>
        <p:spPr>
          <a:xfrm>
            <a:off x="8302675" y="4825980"/>
            <a:ext cx="8653137" cy="622021"/>
          </a:xfrm>
          <a:prstGeom prst="rect">
            <a:avLst/>
          </a:prstGeom>
        </p:spPr>
        <p:txBody>
          <a:bodyPr lIns="0" tIns="0" rIns="0" bIns="0" rtlCol="0" anchor="t">
            <a:spAutoFit/>
          </a:bodyPr>
          <a:lstStyle/>
          <a:p>
            <a:pPr algn="just" rtl="1">
              <a:lnSpc>
                <a:spcPts val="5119"/>
              </a:lnSpc>
            </a:pPr>
            <a:r>
              <a:rPr lang="ar-EG" sz="3159" b="1" spc="32">
                <a:solidFill>
                  <a:srgbClr val="000000"/>
                </a:solidFill>
                <a:latin typeface="Almarai Bold"/>
                <a:ea typeface="Almarai Bold"/>
                <a:cs typeface="Almarai Bold"/>
                <a:sym typeface="Almarai Bold"/>
                <a:rtl/>
              </a:rPr>
              <a:t>الغاية من ريادة الأعمال الاجتماعية</a:t>
            </a:r>
          </a:p>
        </p:txBody>
      </p:sp>
      <p:grpSp>
        <p:nvGrpSpPr>
          <p:cNvPr id="29" name="Group 29"/>
          <p:cNvGrpSpPr/>
          <p:nvPr/>
        </p:nvGrpSpPr>
        <p:grpSpPr>
          <a:xfrm>
            <a:off x="1203283" y="7207612"/>
            <a:ext cx="16056017" cy="1586574"/>
            <a:chOff x="0" y="0"/>
            <a:chExt cx="4228745" cy="417863"/>
          </a:xfrm>
        </p:grpSpPr>
        <p:sp>
          <p:nvSpPr>
            <p:cNvPr id="30" name="Freeform 30"/>
            <p:cNvSpPr/>
            <p:nvPr/>
          </p:nvSpPr>
          <p:spPr>
            <a:xfrm>
              <a:off x="0" y="0"/>
              <a:ext cx="4228745" cy="417863"/>
            </a:xfrm>
            <a:custGeom>
              <a:avLst/>
              <a:gdLst/>
              <a:ahLst/>
              <a:cxnLst/>
              <a:rect l="l" t="t" r="r" b="b"/>
              <a:pathLst>
                <a:path w="4228745" h="417863">
                  <a:moveTo>
                    <a:pt x="14948" y="0"/>
                  </a:moveTo>
                  <a:lnTo>
                    <a:pt x="4213797" y="0"/>
                  </a:lnTo>
                  <a:cubicBezTo>
                    <a:pt x="4222053" y="0"/>
                    <a:pt x="4228745" y="6692"/>
                    <a:pt x="4228745" y="14948"/>
                  </a:cubicBezTo>
                  <a:lnTo>
                    <a:pt x="4228745" y="402916"/>
                  </a:lnTo>
                  <a:cubicBezTo>
                    <a:pt x="4228745" y="411171"/>
                    <a:pt x="4222053" y="417863"/>
                    <a:pt x="4213797" y="417863"/>
                  </a:cubicBezTo>
                  <a:lnTo>
                    <a:pt x="14948" y="417863"/>
                  </a:lnTo>
                  <a:cubicBezTo>
                    <a:pt x="6692" y="417863"/>
                    <a:pt x="0" y="411171"/>
                    <a:pt x="0" y="402916"/>
                  </a:cubicBezTo>
                  <a:lnTo>
                    <a:pt x="0" y="14948"/>
                  </a:lnTo>
                  <a:cubicBezTo>
                    <a:pt x="0" y="6692"/>
                    <a:pt x="6692" y="0"/>
                    <a:pt x="14948" y="0"/>
                  </a:cubicBezTo>
                  <a:close/>
                </a:path>
              </a:pathLst>
            </a:custGeom>
            <a:solidFill>
              <a:srgbClr val="DEEFFF"/>
            </a:solidFill>
            <a:ln w="19050" cap="rnd">
              <a:solidFill>
                <a:srgbClr val="00B050"/>
              </a:solidFill>
              <a:prstDash val="lgDash"/>
              <a:round/>
            </a:ln>
          </p:spPr>
          <p:txBody>
            <a:bodyPr/>
            <a:lstStyle/>
            <a:p>
              <a:endParaRPr lang="en-US"/>
            </a:p>
          </p:txBody>
        </p:sp>
        <p:sp>
          <p:nvSpPr>
            <p:cNvPr id="31" name="TextBox 31"/>
            <p:cNvSpPr txBox="1"/>
            <p:nvPr/>
          </p:nvSpPr>
          <p:spPr>
            <a:xfrm>
              <a:off x="0" y="-9525"/>
              <a:ext cx="4228745" cy="427388"/>
            </a:xfrm>
            <a:prstGeom prst="rect">
              <a:avLst/>
            </a:prstGeom>
          </p:spPr>
          <p:txBody>
            <a:bodyPr lIns="50800" tIns="50800" rIns="50800" bIns="50800" rtlCol="0" anchor="ctr"/>
            <a:lstStyle/>
            <a:p>
              <a:pPr algn="ctr">
                <a:lnSpc>
                  <a:spcPts val="2160"/>
                </a:lnSpc>
              </a:pPr>
              <a:endParaRPr/>
            </a:p>
          </p:txBody>
        </p:sp>
      </p:grpSp>
      <p:grpSp>
        <p:nvGrpSpPr>
          <p:cNvPr id="32" name="Group 32"/>
          <p:cNvGrpSpPr/>
          <p:nvPr/>
        </p:nvGrpSpPr>
        <p:grpSpPr>
          <a:xfrm>
            <a:off x="8281683" y="6831765"/>
            <a:ext cx="9042350" cy="669627"/>
            <a:chOff x="0" y="0"/>
            <a:chExt cx="2381524" cy="176363"/>
          </a:xfrm>
        </p:grpSpPr>
        <p:sp>
          <p:nvSpPr>
            <p:cNvPr id="33" name="Freeform 33"/>
            <p:cNvSpPr/>
            <p:nvPr/>
          </p:nvSpPr>
          <p:spPr>
            <a:xfrm>
              <a:off x="0" y="0"/>
              <a:ext cx="2381524" cy="176363"/>
            </a:xfrm>
            <a:custGeom>
              <a:avLst/>
              <a:gdLst/>
              <a:ahLst/>
              <a:cxnLst/>
              <a:rect l="l" t="t" r="r" b="b"/>
              <a:pathLst>
                <a:path w="2381524" h="176363">
                  <a:moveTo>
                    <a:pt x="43665" y="0"/>
                  </a:moveTo>
                  <a:lnTo>
                    <a:pt x="2337859" y="0"/>
                  </a:lnTo>
                  <a:cubicBezTo>
                    <a:pt x="2349440" y="0"/>
                    <a:pt x="2360546" y="4600"/>
                    <a:pt x="2368735" y="12789"/>
                  </a:cubicBezTo>
                  <a:cubicBezTo>
                    <a:pt x="2376924" y="20978"/>
                    <a:pt x="2381524" y="32085"/>
                    <a:pt x="2381524" y="43665"/>
                  </a:cubicBezTo>
                  <a:lnTo>
                    <a:pt x="2381524" y="132697"/>
                  </a:lnTo>
                  <a:cubicBezTo>
                    <a:pt x="2381524" y="156813"/>
                    <a:pt x="2361975" y="176363"/>
                    <a:pt x="2337859" y="176363"/>
                  </a:cubicBezTo>
                  <a:lnTo>
                    <a:pt x="43665" y="176363"/>
                  </a:lnTo>
                  <a:cubicBezTo>
                    <a:pt x="19550" y="176363"/>
                    <a:pt x="0" y="156813"/>
                    <a:pt x="0" y="132697"/>
                  </a:cubicBezTo>
                  <a:lnTo>
                    <a:pt x="0" y="43665"/>
                  </a:lnTo>
                  <a:cubicBezTo>
                    <a:pt x="0" y="19550"/>
                    <a:pt x="19550" y="0"/>
                    <a:pt x="43665" y="0"/>
                  </a:cubicBezTo>
                  <a:close/>
                </a:path>
              </a:pathLst>
            </a:custGeom>
            <a:solidFill>
              <a:srgbClr val="FD9C51"/>
            </a:solidFill>
          </p:spPr>
          <p:txBody>
            <a:bodyPr/>
            <a:lstStyle/>
            <a:p>
              <a:endParaRPr lang="en-US"/>
            </a:p>
          </p:txBody>
        </p:sp>
        <p:sp>
          <p:nvSpPr>
            <p:cNvPr id="34" name="TextBox 34"/>
            <p:cNvSpPr txBox="1"/>
            <p:nvPr/>
          </p:nvSpPr>
          <p:spPr>
            <a:xfrm>
              <a:off x="0" y="-9525"/>
              <a:ext cx="2381524" cy="185888"/>
            </a:xfrm>
            <a:prstGeom prst="rect">
              <a:avLst/>
            </a:prstGeom>
          </p:spPr>
          <p:txBody>
            <a:bodyPr lIns="50800" tIns="50800" rIns="50800" bIns="50800" rtlCol="0" anchor="ctr"/>
            <a:lstStyle/>
            <a:p>
              <a:pPr algn="ctr">
                <a:lnSpc>
                  <a:spcPts val="1980"/>
                </a:lnSpc>
              </a:pPr>
              <a:endParaRPr/>
            </a:p>
          </p:txBody>
        </p:sp>
      </p:grpSp>
      <p:sp>
        <p:nvSpPr>
          <p:cNvPr id="35" name="TextBox 35"/>
          <p:cNvSpPr txBox="1"/>
          <p:nvPr/>
        </p:nvSpPr>
        <p:spPr>
          <a:xfrm>
            <a:off x="8403407" y="6803181"/>
            <a:ext cx="8653137" cy="622021"/>
          </a:xfrm>
          <a:prstGeom prst="rect">
            <a:avLst/>
          </a:prstGeom>
        </p:spPr>
        <p:txBody>
          <a:bodyPr lIns="0" tIns="0" rIns="0" bIns="0" rtlCol="0" anchor="t">
            <a:spAutoFit/>
          </a:bodyPr>
          <a:lstStyle/>
          <a:p>
            <a:pPr algn="just" rtl="1">
              <a:lnSpc>
                <a:spcPts val="5119"/>
              </a:lnSpc>
            </a:pPr>
            <a:r>
              <a:rPr lang="ar-EG" sz="3159" b="1" spc="32">
                <a:solidFill>
                  <a:srgbClr val="000000"/>
                </a:solidFill>
                <a:latin typeface="Almarai Bold"/>
                <a:ea typeface="Almarai Bold"/>
                <a:cs typeface="Almarai Bold"/>
                <a:sym typeface="Almarai Bold"/>
                <a:rtl/>
              </a:rPr>
              <a:t>تعرف منظمة أشوكا (</a:t>
            </a:r>
            <a:r>
              <a:rPr lang="en-US" sz="3159" b="1" spc="32">
                <a:solidFill>
                  <a:srgbClr val="000000"/>
                </a:solidFill>
                <a:latin typeface="Almarai Bold"/>
                <a:ea typeface="Almarai Bold"/>
                <a:cs typeface="Almarai Bold"/>
                <a:sym typeface="Almarai Bold"/>
              </a:rPr>
              <a:t>Ashoka</a:t>
            </a:r>
            <a:r>
              <a:rPr lang="ar-EG" sz="3159" b="1" spc="32">
                <a:solidFill>
                  <a:srgbClr val="000000"/>
                </a:solidFill>
                <a:latin typeface="Almarai Bold"/>
                <a:ea typeface="Almarai Bold"/>
                <a:cs typeface="Almarai Bold"/>
                <a:sym typeface="Almarai Bold"/>
                <a:rtl/>
              </a:rPr>
              <a:t>)</a:t>
            </a:r>
          </a:p>
        </p:txBody>
      </p:sp>
      <p:sp>
        <p:nvSpPr>
          <p:cNvPr id="36" name="TextBox 36"/>
          <p:cNvSpPr txBox="1"/>
          <p:nvPr/>
        </p:nvSpPr>
        <p:spPr>
          <a:xfrm>
            <a:off x="1289008" y="7510917"/>
            <a:ext cx="15735720" cy="1136523"/>
          </a:xfrm>
          <a:prstGeom prst="rect">
            <a:avLst/>
          </a:prstGeom>
        </p:spPr>
        <p:txBody>
          <a:bodyPr lIns="0" tIns="0" rIns="0" bIns="0" rtlCol="0" anchor="t">
            <a:spAutoFit/>
          </a:bodyPr>
          <a:lstStyle/>
          <a:p>
            <a:pPr marL="506730" lvl="1" indent="-253365" algn="r" rtl="1">
              <a:lnSpc>
                <a:spcPts val="4535"/>
              </a:lnSpc>
              <a:buFont typeface="Arial"/>
              <a:buChar char="•"/>
            </a:pPr>
            <a:r>
              <a:rPr lang="ar-EG" sz="2799" b="1" spc="29">
                <a:solidFill>
                  <a:srgbClr val="000000"/>
                </a:solidFill>
                <a:latin typeface="Almarai Bold"/>
                <a:ea typeface="Almarai Bold"/>
                <a:cs typeface="Almarai Bold"/>
                <a:sym typeface="Almarai Bold"/>
                <a:rtl/>
              </a:rPr>
              <a:t>وتعرف منظمة أشوكا (</a:t>
            </a:r>
            <a:r>
              <a:rPr lang="en-US" sz="2799" b="1" spc="29">
                <a:solidFill>
                  <a:srgbClr val="000000"/>
                </a:solidFill>
                <a:latin typeface="Almarai Bold"/>
                <a:ea typeface="Almarai Bold"/>
                <a:cs typeface="Almarai Bold"/>
                <a:sym typeface="Almarai Bold"/>
              </a:rPr>
              <a:t>Ashoka</a:t>
            </a:r>
            <a:r>
              <a:rPr lang="ar-EG" sz="2799" b="1" spc="29">
                <a:solidFill>
                  <a:srgbClr val="000000"/>
                </a:solidFill>
                <a:latin typeface="Almarai Bold"/>
                <a:ea typeface="Almarai Bold"/>
                <a:cs typeface="Almarai Bold"/>
                <a:sym typeface="Almarai Bold"/>
                <a:rtl/>
              </a:rPr>
              <a:t>) رواد الأعمال الاجتماعيين بأنهم " أفراد لديهم حلول مبتكرة للقضايا الاجتماعية الأكثر إلحاحا في المجتمع وهم ذوو رؤى بعيدة، وواقعيون يلهمون بالتنفيذ العملي لرؤيتهم".</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227783" y="3109229"/>
            <a:ext cx="8117242" cy="2494805"/>
            <a:chOff x="0" y="0"/>
            <a:chExt cx="2137875" cy="657068"/>
          </a:xfrm>
        </p:grpSpPr>
        <p:sp>
          <p:nvSpPr>
            <p:cNvPr id="3" name="Freeform 3"/>
            <p:cNvSpPr/>
            <p:nvPr/>
          </p:nvSpPr>
          <p:spPr>
            <a:xfrm>
              <a:off x="0" y="0"/>
              <a:ext cx="2137875" cy="657068"/>
            </a:xfrm>
            <a:custGeom>
              <a:avLst/>
              <a:gdLst/>
              <a:ahLst/>
              <a:cxnLst/>
              <a:rect l="l" t="t" r="r" b="b"/>
              <a:pathLst>
                <a:path w="2137875" h="657068">
                  <a:moveTo>
                    <a:pt x="29567" y="0"/>
                  </a:moveTo>
                  <a:lnTo>
                    <a:pt x="2108308" y="0"/>
                  </a:lnTo>
                  <a:cubicBezTo>
                    <a:pt x="2116150" y="0"/>
                    <a:pt x="2123670" y="3115"/>
                    <a:pt x="2129215" y="8660"/>
                  </a:cubicBezTo>
                  <a:cubicBezTo>
                    <a:pt x="2134759" y="14205"/>
                    <a:pt x="2137875" y="21725"/>
                    <a:pt x="2137875" y="29567"/>
                  </a:cubicBezTo>
                  <a:lnTo>
                    <a:pt x="2137875" y="627501"/>
                  </a:lnTo>
                  <a:cubicBezTo>
                    <a:pt x="2137875" y="635343"/>
                    <a:pt x="2134759" y="642863"/>
                    <a:pt x="2129215" y="648408"/>
                  </a:cubicBezTo>
                  <a:cubicBezTo>
                    <a:pt x="2123670" y="653953"/>
                    <a:pt x="2116150" y="657068"/>
                    <a:pt x="2108308" y="657068"/>
                  </a:cubicBezTo>
                  <a:lnTo>
                    <a:pt x="29567" y="657068"/>
                  </a:lnTo>
                  <a:cubicBezTo>
                    <a:pt x="21725" y="657068"/>
                    <a:pt x="14205" y="653953"/>
                    <a:pt x="8660" y="648408"/>
                  </a:cubicBezTo>
                  <a:cubicBezTo>
                    <a:pt x="3115" y="642863"/>
                    <a:pt x="0" y="635343"/>
                    <a:pt x="0" y="627501"/>
                  </a:cubicBezTo>
                  <a:lnTo>
                    <a:pt x="0" y="29567"/>
                  </a:lnTo>
                  <a:cubicBezTo>
                    <a:pt x="0" y="21725"/>
                    <a:pt x="3115" y="14205"/>
                    <a:pt x="8660" y="8660"/>
                  </a:cubicBezTo>
                  <a:cubicBezTo>
                    <a:pt x="14205" y="3115"/>
                    <a:pt x="21725" y="0"/>
                    <a:pt x="29567"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137875" cy="666593"/>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4</a:t>
              </a:r>
            </a:p>
          </p:txBody>
        </p:sp>
      </p:grpSp>
      <p:sp>
        <p:nvSpPr>
          <p:cNvPr id="9" name="Freeform 9"/>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9601072" y="2762879"/>
            <a:ext cx="7743953" cy="676859"/>
            <a:chOff x="0" y="0"/>
            <a:chExt cx="2039560" cy="178267"/>
          </a:xfrm>
        </p:grpSpPr>
        <p:sp>
          <p:nvSpPr>
            <p:cNvPr id="11" name="Freeform 11"/>
            <p:cNvSpPr/>
            <p:nvPr/>
          </p:nvSpPr>
          <p:spPr>
            <a:xfrm>
              <a:off x="0" y="0"/>
              <a:ext cx="2039560" cy="178267"/>
            </a:xfrm>
            <a:custGeom>
              <a:avLst/>
              <a:gdLst/>
              <a:ahLst/>
              <a:cxnLst/>
              <a:rect l="l" t="t" r="r" b="b"/>
              <a:pathLst>
                <a:path w="2039560" h="178267">
                  <a:moveTo>
                    <a:pt x="50987" y="0"/>
                  </a:moveTo>
                  <a:lnTo>
                    <a:pt x="1988573" y="0"/>
                  </a:lnTo>
                  <a:cubicBezTo>
                    <a:pt x="2016732" y="0"/>
                    <a:pt x="2039560" y="22827"/>
                    <a:pt x="2039560" y="50987"/>
                  </a:cubicBezTo>
                  <a:lnTo>
                    <a:pt x="2039560" y="127281"/>
                  </a:lnTo>
                  <a:cubicBezTo>
                    <a:pt x="2039560" y="140803"/>
                    <a:pt x="2034188" y="153772"/>
                    <a:pt x="2024626" y="163334"/>
                  </a:cubicBezTo>
                  <a:cubicBezTo>
                    <a:pt x="2015064" y="172895"/>
                    <a:pt x="2002095" y="178267"/>
                    <a:pt x="1988573" y="178267"/>
                  </a:cubicBezTo>
                  <a:lnTo>
                    <a:pt x="50987" y="178267"/>
                  </a:lnTo>
                  <a:cubicBezTo>
                    <a:pt x="22827" y="178267"/>
                    <a:pt x="0" y="155440"/>
                    <a:pt x="0" y="127281"/>
                  </a:cubicBezTo>
                  <a:lnTo>
                    <a:pt x="0" y="50987"/>
                  </a:lnTo>
                  <a:cubicBezTo>
                    <a:pt x="0" y="22827"/>
                    <a:pt x="22827" y="0"/>
                    <a:pt x="50987" y="0"/>
                  </a:cubicBezTo>
                  <a:close/>
                </a:path>
              </a:pathLst>
            </a:custGeom>
            <a:solidFill>
              <a:srgbClr val="FD9C51"/>
            </a:solidFill>
          </p:spPr>
          <p:txBody>
            <a:bodyPr/>
            <a:lstStyle/>
            <a:p>
              <a:endParaRPr lang="en-US"/>
            </a:p>
          </p:txBody>
        </p:sp>
        <p:sp>
          <p:nvSpPr>
            <p:cNvPr id="12" name="TextBox 12"/>
            <p:cNvSpPr txBox="1"/>
            <p:nvPr/>
          </p:nvSpPr>
          <p:spPr>
            <a:xfrm>
              <a:off x="0" y="-9525"/>
              <a:ext cx="2039560" cy="187792"/>
            </a:xfrm>
            <a:prstGeom prst="rect">
              <a:avLst/>
            </a:prstGeom>
          </p:spPr>
          <p:txBody>
            <a:bodyPr lIns="50800" tIns="50800" rIns="50800" bIns="50800" rtlCol="0" anchor="ctr"/>
            <a:lstStyle/>
            <a:p>
              <a:pPr algn="ctr">
                <a:lnSpc>
                  <a:spcPts val="1980"/>
                </a:lnSpc>
              </a:pPr>
              <a:endParaRPr/>
            </a:p>
          </p:txBody>
        </p:sp>
      </p:grpSp>
      <p:grpSp>
        <p:nvGrpSpPr>
          <p:cNvPr id="13" name="Group 13"/>
          <p:cNvGrpSpPr/>
          <p:nvPr/>
        </p:nvGrpSpPr>
        <p:grpSpPr>
          <a:xfrm>
            <a:off x="503394" y="8794186"/>
            <a:ext cx="1156827" cy="1156827"/>
            <a:chOff x="0" y="0"/>
            <a:chExt cx="1542436" cy="1542436"/>
          </a:xfrm>
        </p:grpSpPr>
        <p:sp>
          <p:nvSpPr>
            <p:cNvPr id="14" name="Freeform 14"/>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5" name="TextBox 15"/>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18</a:t>
              </a:r>
            </a:p>
          </p:txBody>
        </p:sp>
      </p:grpSp>
      <p:sp>
        <p:nvSpPr>
          <p:cNvPr id="16" name="Freeform 1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0002469" y="5804060"/>
            <a:ext cx="6567870" cy="3701890"/>
          </a:xfrm>
          <a:custGeom>
            <a:avLst/>
            <a:gdLst/>
            <a:ahLst/>
            <a:cxnLst/>
            <a:rect l="l" t="t" r="r" b="b"/>
            <a:pathLst>
              <a:path w="6567870" h="3701890">
                <a:moveTo>
                  <a:pt x="0" y="0"/>
                </a:moveTo>
                <a:lnTo>
                  <a:pt x="6567870" y="0"/>
                </a:lnTo>
                <a:lnTo>
                  <a:pt x="6567870" y="3701890"/>
                </a:lnTo>
                <a:lnTo>
                  <a:pt x="0" y="37018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1268016" y="3502122"/>
            <a:ext cx="7332606" cy="4775360"/>
          </a:xfrm>
          <a:custGeom>
            <a:avLst/>
            <a:gdLst/>
            <a:ahLst/>
            <a:cxnLst/>
            <a:rect l="l" t="t" r="r" b="b"/>
            <a:pathLst>
              <a:path w="7332606" h="4775360">
                <a:moveTo>
                  <a:pt x="0" y="0"/>
                </a:moveTo>
                <a:lnTo>
                  <a:pt x="7332606" y="0"/>
                </a:lnTo>
                <a:lnTo>
                  <a:pt x="7332606" y="4775360"/>
                </a:lnTo>
                <a:lnTo>
                  <a:pt x="0" y="4775360"/>
                </a:lnTo>
                <a:lnTo>
                  <a:pt x="0" y="0"/>
                </a:lnTo>
                <a:close/>
              </a:path>
            </a:pathLst>
          </a:custGeom>
          <a:blipFill>
            <a:blip r:embed="rId8"/>
            <a:stretch>
              <a:fillRect/>
            </a:stretch>
          </a:blipFill>
        </p:spPr>
        <p:txBody>
          <a:bodyPr/>
          <a:lstStyle/>
          <a:p>
            <a:endParaRPr lang="en-US"/>
          </a:p>
        </p:txBody>
      </p:sp>
      <p:sp>
        <p:nvSpPr>
          <p:cNvPr id="19" name="TextBox 19"/>
          <p:cNvSpPr txBox="1"/>
          <p:nvPr/>
        </p:nvSpPr>
        <p:spPr>
          <a:xfrm>
            <a:off x="12860201" y="3524337"/>
            <a:ext cx="4077262" cy="1759839"/>
          </a:xfrm>
          <a:prstGeom prst="rect">
            <a:avLst/>
          </a:prstGeom>
        </p:spPr>
        <p:txBody>
          <a:bodyPr lIns="0" tIns="0" rIns="0" bIns="0" rtlCol="0" anchor="t">
            <a:spAutoFit/>
          </a:bodyPr>
          <a:lstStyle/>
          <a:p>
            <a:pPr marL="524827" lvl="1" indent="-262413" algn="r" rtl="1">
              <a:lnSpc>
                <a:spcPts val="4697"/>
              </a:lnSpc>
              <a:buFont typeface="Arial"/>
              <a:buChar char="•"/>
            </a:pPr>
            <a:r>
              <a:rPr lang="ar-EG" sz="2899" b="1" spc="28">
                <a:solidFill>
                  <a:srgbClr val="000000"/>
                </a:solidFill>
                <a:latin typeface="Almarai Bold"/>
                <a:ea typeface="Almarai Bold"/>
                <a:cs typeface="Almarai Bold"/>
                <a:sym typeface="Almarai Bold"/>
                <a:rtl/>
              </a:rPr>
              <a:t>المجتمع</a:t>
            </a:r>
          </a:p>
          <a:p>
            <a:pPr marL="524827" lvl="1" indent="-262413" algn="r" rtl="1">
              <a:lnSpc>
                <a:spcPts val="4697"/>
              </a:lnSpc>
              <a:buFont typeface="Arial"/>
              <a:buChar char="•"/>
            </a:pPr>
            <a:r>
              <a:rPr lang="ar-EG" sz="2899" b="1" spc="28">
                <a:solidFill>
                  <a:srgbClr val="000000"/>
                </a:solidFill>
                <a:latin typeface="Almarai Bold"/>
                <a:ea typeface="Almarai Bold"/>
                <a:cs typeface="Almarai Bold"/>
                <a:sym typeface="Almarai Bold"/>
                <a:rtl/>
              </a:rPr>
              <a:t>الابتكار</a:t>
            </a:r>
          </a:p>
          <a:p>
            <a:pPr marL="524827" lvl="1" indent="-262413" algn="r" rtl="1">
              <a:lnSpc>
                <a:spcPts val="4697"/>
              </a:lnSpc>
              <a:buFont typeface="Arial"/>
              <a:buChar char="•"/>
            </a:pPr>
            <a:r>
              <a:rPr lang="ar-EG" sz="2899" b="1" spc="30">
                <a:solidFill>
                  <a:srgbClr val="000000"/>
                </a:solidFill>
                <a:latin typeface="Almarai Bold"/>
                <a:ea typeface="Almarai Bold"/>
                <a:cs typeface="Almarai Bold"/>
                <a:sym typeface="Almarai Bold"/>
                <a:rtl/>
              </a:rPr>
              <a:t>التوجه التسويقي</a:t>
            </a:r>
          </a:p>
        </p:txBody>
      </p:sp>
      <p:sp>
        <p:nvSpPr>
          <p:cNvPr id="20" name="TextBox 20"/>
          <p:cNvSpPr txBox="1"/>
          <p:nvPr/>
        </p:nvSpPr>
        <p:spPr>
          <a:xfrm>
            <a:off x="6568747" y="883275"/>
            <a:ext cx="5415259" cy="585152"/>
          </a:xfrm>
          <a:prstGeom prst="rect">
            <a:avLst/>
          </a:prstGeom>
        </p:spPr>
        <p:txBody>
          <a:bodyPr lIns="0" tIns="0" rIns="0" bIns="0" rtlCol="0" anchor="t">
            <a:spAutoFit/>
          </a:bodyPr>
          <a:lstStyle/>
          <a:p>
            <a:pPr algn="ctr" rtl="1">
              <a:lnSpc>
                <a:spcPts val="4494"/>
              </a:lnSpc>
            </a:pPr>
            <a:r>
              <a:rPr lang="ar-EG" sz="3745" b="1">
                <a:solidFill>
                  <a:srgbClr val="000000"/>
                </a:solidFill>
                <a:latin typeface="Almarai Bold"/>
                <a:ea typeface="Almarai Bold"/>
                <a:cs typeface="Almarai Bold"/>
                <a:sym typeface="Almarai Bold"/>
                <a:rtl/>
              </a:rPr>
              <a:t>ريادة الأعمال الاجتماعية </a:t>
            </a:r>
          </a:p>
        </p:txBody>
      </p:sp>
      <p:sp>
        <p:nvSpPr>
          <p:cNvPr id="21" name="TextBox 21"/>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2" name="TextBox 22"/>
          <p:cNvSpPr txBox="1"/>
          <p:nvPr/>
        </p:nvSpPr>
        <p:spPr>
          <a:xfrm>
            <a:off x="9601072" y="2715584"/>
            <a:ext cx="7542396" cy="622021"/>
          </a:xfrm>
          <a:prstGeom prst="rect">
            <a:avLst/>
          </a:prstGeom>
        </p:spPr>
        <p:txBody>
          <a:bodyPr lIns="0" tIns="0" rIns="0" bIns="0" rtlCol="0" anchor="t">
            <a:spAutoFit/>
          </a:bodyPr>
          <a:lstStyle/>
          <a:p>
            <a:pPr algn="r" rtl="1">
              <a:lnSpc>
                <a:spcPts val="5119"/>
              </a:lnSpc>
            </a:pPr>
            <a:r>
              <a:rPr lang="ar-EG" sz="3159" b="1" spc="32">
                <a:solidFill>
                  <a:srgbClr val="000000"/>
                </a:solidFill>
                <a:latin typeface="Almarai Bold"/>
                <a:ea typeface="Almarai Bold"/>
                <a:cs typeface="Almarai Bold"/>
                <a:sym typeface="Almarai Bold"/>
                <a:rtl/>
              </a:rPr>
              <a:t>ثلاثة أبعاد رئيسة لريادة الأعمال الاجتماعية</a:t>
            </a:r>
          </a:p>
        </p:txBody>
      </p:sp>
      <p:sp>
        <p:nvSpPr>
          <p:cNvPr id="23" name="TextBox 23"/>
          <p:cNvSpPr txBox="1"/>
          <p:nvPr/>
        </p:nvSpPr>
        <p:spPr>
          <a:xfrm>
            <a:off x="13003076" y="6423185"/>
            <a:ext cx="2883747" cy="622021"/>
          </a:xfrm>
          <a:prstGeom prst="rect">
            <a:avLst/>
          </a:prstGeom>
        </p:spPr>
        <p:txBody>
          <a:bodyPr lIns="0" tIns="0" rIns="0" bIns="0" rtlCol="0" anchor="t">
            <a:spAutoFit/>
          </a:bodyPr>
          <a:lstStyle/>
          <a:p>
            <a:pPr algn="r" rtl="1">
              <a:lnSpc>
                <a:spcPts val="5119"/>
              </a:lnSpc>
            </a:pPr>
            <a:r>
              <a:rPr lang="ar-EG" sz="3159" b="1" spc="32">
                <a:solidFill>
                  <a:srgbClr val="000000"/>
                </a:solidFill>
                <a:latin typeface="Almarai Bold"/>
                <a:ea typeface="Almarai Bold"/>
                <a:cs typeface="Almarai Bold"/>
                <a:sym typeface="Almarai Bold"/>
                <a:rtl/>
              </a:rPr>
              <a:t>بعض الأمثلة</a:t>
            </a:r>
          </a:p>
        </p:txBody>
      </p:sp>
      <p:sp>
        <p:nvSpPr>
          <p:cNvPr id="24" name="TextBox 24"/>
          <p:cNvSpPr txBox="1"/>
          <p:nvPr/>
        </p:nvSpPr>
        <p:spPr>
          <a:xfrm>
            <a:off x="10662816" y="7235705"/>
            <a:ext cx="5224006" cy="1159764"/>
          </a:xfrm>
          <a:prstGeom prst="rect">
            <a:avLst/>
          </a:prstGeom>
        </p:spPr>
        <p:txBody>
          <a:bodyPr lIns="0" tIns="0" rIns="0" bIns="0" rtlCol="0" anchor="t">
            <a:spAutoFit/>
          </a:bodyPr>
          <a:lstStyle/>
          <a:p>
            <a:pPr marL="524827" lvl="1" indent="-262413" algn="r" rtl="1">
              <a:lnSpc>
                <a:spcPts val="4697"/>
              </a:lnSpc>
              <a:buFont typeface="Arial"/>
              <a:buChar char="•"/>
            </a:pPr>
            <a:r>
              <a:rPr lang="ar-EG" sz="2899" b="1" spc="28">
                <a:solidFill>
                  <a:srgbClr val="000000"/>
                </a:solidFill>
                <a:latin typeface="Almarai Bold"/>
                <a:ea typeface="Almarai Bold"/>
                <a:cs typeface="Almarai Bold"/>
                <a:sym typeface="Almarai Bold"/>
                <a:rtl/>
              </a:rPr>
              <a:t>منظمات توظيف العاطلين</a:t>
            </a:r>
          </a:p>
          <a:p>
            <a:pPr marL="524827" lvl="1" indent="-262413" algn="r" rtl="1">
              <a:lnSpc>
                <a:spcPts val="4697"/>
              </a:lnSpc>
              <a:buFont typeface="Arial"/>
              <a:buChar char="•"/>
            </a:pPr>
            <a:r>
              <a:rPr lang="ar-EG" sz="2899" b="1" spc="30">
                <a:solidFill>
                  <a:srgbClr val="000000"/>
                </a:solidFill>
                <a:latin typeface="Almarai Bold"/>
                <a:ea typeface="Almarai Bold"/>
                <a:cs typeface="Almarai Bold"/>
                <a:sym typeface="Almarai Bold"/>
                <a:rtl/>
              </a:rPr>
              <a:t>مشروعات الأسر المنتجة</a:t>
            </a:r>
          </a:p>
        </p:txBody>
      </p:sp>
      <p:sp>
        <p:nvSpPr>
          <p:cNvPr id="25" name="TextBox 25"/>
          <p:cNvSpPr txBox="1"/>
          <p:nvPr/>
        </p:nvSpPr>
        <p:spPr>
          <a:xfrm>
            <a:off x="2721977" y="3734611"/>
            <a:ext cx="4424685" cy="645262"/>
          </a:xfrm>
          <a:prstGeom prst="rect">
            <a:avLst/>
          </a:prstGeom>
        </p:spPr>
        <p:txBody>
          <a:bodyPr lIns="0" tIns="0" rIns="0" bIns="0" rtlCol="0" anchor="t">
            <a:spAutoFit/>
          </a:bodyPr>
          <a:lstStyle/>
          <a:p>
            <a:pPr algn="ctr" rtl="1">
              <a:lnSpc>
                <a:spcPts val="5281"/>
              </a:lnSpc>
            </a:pPr>
            <a:r>
              <a:rPr lang="ar-EG" sz="3259" b="1" spc="33">
                <a:solidFill>
                  <a:srgbClr val="000000"/>
                </a:solidFill>
                <a:latin typeface="Almarai Bold"/>
                <a:ea typeface="Almarai Bold"/>
                <a:cs typeface="Almarai Bold"/>
                <a:sym typeface="Almarai Bold"/>
                <a:rtl/>
              </a:rPr>
              <a:t>ريادة الأعمال الاجتماعية</a:t>
            </a:r>
          </a:p>
        </p:txBody>
      </p:sp>
      <p:sp>
        <p:nvSpPr>
          <p:cNvPr id="26" name="TextBox 26"/>
          <p:cNvSpPr txBox="1"/>
          <p:nvPr/>
        </p:nvSpPr>
        <p:spPr>
          <a:xfrm>
            <a:off x="5281162" y="6662757"/>
            <a:ext cx="4424685" cy="645262"/>
          </a:xfrm>
          <a:prstGeom prst="rect">
            <a:avLst/>
          </a:prstGeom>
        </p:spPr>
        <p:txBody>
          <a:bodyPr lIns="0" tIns="0" rIns="0" bIns="0" rtlCol="0" anchor="t">
            <a:spAutoFit/>
          </a:bodyPr>
          <a:lstStyle/>
          <a:p>
            <a:pPr algn="ctr" rtl="1">
              <a:lnSpc>
                <a:spcPts val="5281"/>
              </a:lnSpc>
            </a:pPr>
            <a:r>
              <a:rPr lang="ar-EG" sz="3259" b="1" spc="33">
                <a:solidFill>
                  <a:srgbClr val="000000"/>
                </a:solidFill>
                <a:latin typeface="Almarai Bold"/>
                <a:ea typeface="Almarai Bold"/>
                <a:cs typeface="Almarai Bold"/>
                <a:sym typeface="Almarai Bold"/>
                <a:rtl/>
              </a:rPr>
              <a:t>المجتمع</a:t>
            </a:r>
          </a:p>
        </p:txBody>
      </p:sp>
      <p:sp>
        <p:nvSpPr>
          <p:cNvPr id="27" name="TextBox 27"/>
          <p:cNvSpPr txBox="1"/>
          <p:nvPr/>
        </p:nvSpPr>
        <p:spPr>
          <a:xfrm>
            <a:off x="727301" y="6364460"/>
            <a:ext cx="3313776" cy="1218616"/>
          </a:xfrm>
          <a:prstGeom prst="rect">
            <a:avLst/>
          </a:prstGeom>
        </p:spPr>
        <p:txBody>
          <a:bodyPr lIns="0" tIns="0" rIns="0" bIns="0" rtlCol="0" anchor="t">
            <a:spAutoFit/>
          </a:bodyPr>
          <a:lstStyle/>
          <a:p>
            <a:pPr algn="ctr" rtl="1">
              <a:lnSpc>
                <a:spcPts val="5119"/>
              </a:lnSpc>
            </a:pPr>
            <a:r>
              <a:rPr lang="ar-EG" sz="3159" b="1" spc="31">
                <a:solidFill>
                  <a:srgbClr val="000000"/>
                </a:solidFill>
                <a:latin typeface="Almarai Bold"/>
                <a:ea typeface="Almarai Bold"/>
                <a:cs typeface="Almarai Bold"/>
                <a:sym typeface="Almarai Bold"/>
                <a:rtl/>
              </a:rPr>
              <a:t>التوجه </a:t>
            </a:r>
          </a:p>
          <a:p>
            <a:pPr algn="ctr" rtl="1">
              <a:lnSpc>
                <a:spcPts val="4423"/>
              </a:lnSpc>
            </a:pPr>
            <a:r>
              <a:rPr lang="ar-EG" sz="3159" b="1" spc="32">
                <a:solidFill>
                  <a:srgbClr val="000000"/>
                </a:solidFill>
                <a:latin typeface="Almarai Bold"/>
                <a:ea typeface="Almarai Bold"/>
                <a:cs typeface="Almarai Bold"/>
                <a:sym typeface="Almarai Bold"/>
                <a:rtl/>
              </a:rPr>
              <a:t>التسويقي</a:t>
            </a:r>
          </a:p>
        </p:txBody>
      </p:sp>
      <p:sp>
        <p:nvSpPr>
          <p:cNvPr id="28" name="TextBox 28"/>
          <p:cNvSpPr txBox="1"/>
          <p:nvPr/>
        </p:nvSpPr>
        <p:spPr>
          <a:xfrm>
            <a:off x="2721977" y="6727985"/>
            <a:ext cx="4424685" cy="645262"/>
          </a:xfrm>
          <a:prstGeom prst="rect">
            <a:avLst/>
          </a:prstGeom>
        </p:spPr>
        <p:txBody>
          <a:bodyPr lIns="0" tIns="0" rIns="0" bIns="0" rtlCol="0" anchor="t">
            <a:spAutoFit/>
          </a:bodyPr>
          <a:lstStyle/>
          <a:p>
            <a:pPr algn="ctr" rtl="1">
              <a:lnSpc>
                <a:spcPts val="5281"/>
              </a:lnSpc>
            </a:pPr>
            <a:r>
              <a:rPr lang="ar-EG" sz="3259" b="1" spc="33">
                <a:solidFill>
                  <a:srgbClr val="000000"/>
                </a:solidFill>
                <a:latin typeface="Almarai Bold"/>
                <a:ea typeface="Almarai Bold"/>
                <a:cs typeface="Almarai Bold"/>
                <a:sym typeface="Almarai Bold"/>
                <a:rtl/>
              </a:rPr>
              <a:t>الابتكار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289008" y="3109229"/>
            <a:ext cx="16056017" cy="2387298"/>
            <a:chOff x="0" y="0"/>
            <a:chExt cx="4228745" cy="628753"/>
          </a:xfrm>
        </p:grpSpPr>
        <p:sp>
          <p:nvSpPr>
            <p:cNvPr id="3" name="Freeform 3"/>
            <p:cNvSpPr/>
            <p:nvPr/>
          </p:nvSpPr>
          <p:spPr>
            <a:xfrm>
              <a:off x="0" y="0"/>
              <a:ext cx="4228745" cy="628753"/>
            </a:xfrm>
            <a:custGeom>
              <a:avLst/>
              <a:gdLst/>
              <a:ahLst/>
              <a:cxnLst/>
              <a:rect l="l" t="t" r="r" b="b"/>
              <a:pathLst>
                <a:path w="4228745" h="628753">
                  <a:moveTo>
                    <a:pt x="14948" y="0"/>
                  </a:moveTo>
                  <a:lnTo>
                    <a:pt x="4213797" y="0"/>
                  </a:lnTo>
                  <a:cubicBezTo>
                    <a:pt x="4222053" y="0"/>
                    <a:pt x="4228745" y="6692"/>
                    <a:pt x="4228745" y="14948"/>
                  </a:cubicBezTo>
                  <a:lnTo>
                    <a:pt x="4228745" y="613806"/>
                  </a:lnTo>
                  <a:cubicBezTo>
                    <a:pt x="4228745" y="622061"/>
                    <a:pt x="4222053" y="628753"/>
                    <a:pt x="4213797" y="628753"/>
                  </a:cubicBezTo>
                  <a:lnTo>
                    <a:pt x="14948" y="628753"/>
                  </a:lnTo>
                  <a:cubicBezTo>
                    <a:pt x="6692" y="628753"/>
                    <a:pt x="0" y="622061"/>
                    <a:pt x="0" y="613806"/>
                  </a:cubicBezTo>
                  <a:lnTo>
                    <a:pt x="0" y="14948"/>
                  </a:lnTo>
                  <a:cubicBezTo>
                    <a:pt x="0" y="6692"/>
                    <a:pt x="6692" y="0"/>
                    <a:pt x="14948"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228745" cy="638278"/>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5</a:t>
              </a:r>
            </a:p>
          </p:txBody>
        </p:sp>
      </p:grpSp>
      <p:sp>
        <p:nvSpPr>
          <p:cNvPr id="9" name="Freeform 9"/>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10536113" y="2762879"/>
            <a:ext cx="6808912" cy="670305"/>
            <a:chOff x="0" y="0"/>
            <a:chExt cx="1793294" cy="176541"/>
          </a:xfrm>
        </p:grpSpPr>
        <p:sp>
          <p:nvSpPr>
            <p:cNvPr id="11" name="Freeform 11"/>
            <p:cNvSpPr/>
            <p:nvPr/>
          </p:nvSpPr>
          <p:spPr>
            <a:xfrm>
              <a:off x="0" y="0"/>
              <a:ext cx="1793294" cy="176541"/>
            </a:xfrm>
            <a:custGeom>
              <a:avLst/>
              <a:gdLst/>
              <a:ahLst/>
              <a:cxnLst/>
              <a:rect l="l" t="t" r="r" b="b"/>
              <a:pathLst>
                <a:path w="1793294" h="176541">
                  <a:moveTo>
                    <a:pt x="57988" y="0"/>
                  </a:moveTo>
                  <a:lnTo>
                    <a:pt x="1735305" y="0"/>
                  </a:lnTo>
                  <a:cubicBezTo>
                    <a:pt x="1767331" y="0"/>
                    <a:pt x="1793294" y="25962"/>
                    <a:pt x="1793294" y="57988"/>
                  </a:cubicBezTo>
                  <a:lnTo>
                    <a:pt x="1793294" y="118553"/>
                  </a:lnTo>
                  <a:cubicBezTo>
                    <a:pt x="1793294" y="150579"/>
                    <a:pt x="1767331" y="176541"/>
                    <a:pt x="1735305" y="176541"/>
                  </a:cubicBezTo>
                  <a:lnTo>
                    <a:pt x="57988" y="176541"/>
                  </a:lnTo>
                  <a:cubicBezTo>
                    <a:pt x="25962" y="176541"/>
                    <a:pt x="0" y="150579"/>
                    <a:pt x="0" y="118553"/>
                  </a:cubicBezTo>
                  <a:lnTo>
                    <a:pt x="0" y="57988"/>
                  </a:lnTo>
                  <a:cubicBezTo>
                    <a:pt x="0" y="25962"/>
                    <a:pt x="25962" y="0"/>
                    <a:pt x="57988" y="0"/>
                  </a:cubicBezTo>
                  <a:close/>
                </a:path>
              </a:pathLst>
            </a:custGeom>
            <a:solidFill>
              <a:srgbClr val="FD9C51"/>
            </a:solidFill>
          </p:spPr>
          <p:txBody>
            <a:bodyPr/>
            <a:lstStyle/>
            <a:p>
              <a:endParaRPr lang="en-US"/>
            </a:p>
          </p:txBody>
        </p:sp>
        <p:sp>
          <p:nvSpPr>
            <p:cNvPr id="12" name="TextBox 12"/>
            <p:cNvSpPr txBox="1"/>
            <p:nvPr/>
          </p:nvSpPr>
          <p:spPr>
            <a:xfrm>
              <a:off x="0" y="-9525"/>
              <a:ext cx="1793294" cy="186066"/>
            </a:xfrm>
            <a:prstGeom prst="rect">
              <a:avLst/>
            </a:prstGeom>
          </p:spPr>
          <p:txBody>
            <a:bodyPr lIns="50800" tIns="50800" rIns="50800" bIns="50800" rtlCol="0" anchor="ctr"/>
            <a:lstStyle/>
            <a:p>
              <a:pPr algn="ctr">
                <a:lnSpc>
                  <a:spcPts val="1980"/>
                </a:lnSpc>
              </a:pPr>
              <a:endParaRPr/>
            </a:p>
          </p:txBody>
        </p:sp>
      </p:grpSp>
      <p:grpSp>
        <p:nvGrpSpPr>
          <p:cNvPr id="13" name="Group 13"/>
          <p:cNvGrpSpPr/>
          <p:nvPr/>
        </p:nvGrpSpPr>
        <p:grpSpPr>
          <a:xfrm>
            <a:off x="503394" y="8794186"/>
            <a:ext cx="1156827" cy="1156827"/>
            <a:chOff x="0" y="0"/>
            <a:chExt cx="1542436" cy="1542436"/>
          </a:xfrm>
        </p:grpSpPr>
        <p:sp>
          <p:nvSpPr>
            <p:cNvPr id="14" name="Freeform 14"/>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5" name="TextBox 15"/>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19</a:t>
              </a:r>
            </a:p>
          </p:txBody>
        </p:sp>
      </p:grpSp>
      <p:sp>
        <p:nvSpPr>
          <p:cNvPr id="16" name="Freeform 1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7" name="Group 17"/>
          <p:cNvGrpSpPr/>
          <p:nvPr/>
        </p:nvGrpSpPr>
        <p:grpSpPr>
          <a:xfrm>
            <a:off x="1289008" y="6245176"/>
            <a:ext cx="16056017" cy="2549011"/>
            <a:chOff x="0" y="0"/>
            <a:chExt cx="4228745" cy="671344"/>
          </a:xfrm>
        </p:grpSpPr>
        <p:sp>
          <p:nvSpPr>
            <p:cNvPr id="18" name="Freeform 18"/>
            <p:cNvSpPr/>
            <p:nvPr/>
          </p:nvSpPr>
          <p:spPr>
            <a:xfrm>
              <a:off x="0" y="0"/>
              <a:ext cx="4228745" cy="671344"/>
            </a:xfrm>
            <a:custGeom>
              <a:avLst/>
              <a:gdLst/>
              <a:ahLst/>
              <a:cxnLst/>
              <a:rect l="l" t="t" r="r" b="b"/>
              <a:pathLst>
                <a:path w="4228745" h="671344">
                  <a:moveTo>
                    <a:pt x="14948" y="0"/>
                  </a:moveTo>
                  <a:lnTo>
                    <a:pt x="4213797" y="0"/>
                  </a:lnTo>
                  <a:cubicBezTo>
                    <a:pt x="4222053" y="0"/>
                    <a:pt x="4228745" y="6692"/>
                    <a:pt x="4228745" y="14948"/>
                  </a:cubicBezTo>
                  <a:lnTo>
                    <a:pt x="4228745" y="656397"/>
                  </a:lnTo>
                  <a:cubicBezTo>
                    <a:pt x="4228745" y="664652"/>
                    <a:pt x="4222053" y="671344"/>
                    <a:pt x="4213797" y="671344"/>
                  </a:cubicBezTo>
                  <a:lnTo>
                    <a:pt x="14948" y="671344"/>
                  </a:lnTo>
                  <a:cubicBezTo>
                    <a:pt x="6692" y="671344"/>
                    <a:pt x="0" y="664652"/>
                    <a:pt x="0" y="656397"/>
                  </a:cubicBezTo>
                  <a:lnTo>
                    <a:pt x="0" y="14948"/>
                  </a:lnTo>
                  <a:cubicBezTo>
                    <a:pt x="0" y="6692"/>
                    <a:pt x="6692" y="0"/>
                    <a:pt x="14948" y="0"/>
                  </a:cubicBezTo>
                  <a:close/>
                </a:path>
              </a:pathLst>
            </a:custGeom>
            <a:solidFill>
              <a:srgbClr val="DEEFFF"/>
            </a:solidFill>
            <a:ln w="19050" cap="rnd">
              <a:solidFill>
                <a:srgbClr val="00B050"/>
              </a:solidFill>
              <a:prstDash val="lgDash"/>
              <a:round/>
            </a:ln>
          </p:spPr>
          <p:txBody>
            <a:bodyPr/>
            <a:lstStyle/>
            <a:p>
              <a:endParaRPr lang="en-US"/>
            </a:p>
          </p:txBody>
        </p:sp>
        <p:sp>
          <p:nvSpPr>
            <p:cNvPr id="19" name="TextBox 19"/>
            <p:cNvSpPr txBox="1"/>
            <p:nvPr/>
          </p:nvSpPr>
          <p:spPr>
            <a:xfrm>
              <a:off x="0" y="-9525"/>
              <a:ext cx="4228745" cy="680869"/>
            </a:xfrm>
            <a:prstGeom prst="rect">
              <a:avLst/>
            </a:prstGeom>
          </p:spPr>
          <p:txBody>
            <a:bodyPr lIns="50800" tIns="50800" rIns="50800" bIns="50800" rtlCol="0" anchor="ctr"/>
            <a:lstStyle/>
            <a:p>
              <a:pPr algn="ctr">
                <a:lnSpc>
                  <a:spcPts val="2160"/>
                </a:lnSpc>
              </a:pPr>
              <a:endParaRPr/>
            </a:p>
          </p:txBody>
        </p:sp>
      </p:grpSp>
      <p:grpSp>
        <p:nvGrpSpPr>
          <p:cNvPr id="20" name="Group 20"/>
          <p:cNvGrpSpPr/>
          <p:nvPr/>
        </p:nvGrpSpPr>
        <p:grpSpPr>
          <a:xfrm>
            <a:off x="15553127" y="5667977"/>
            <a:ext cx="1791898" cy="679171"/>
            <a:chOff x="0" y="0"/>
            <a:chExt cx="471940" cy="178876"/>
          </a:xfrm>
        </p:grpSpPr>
        <p:sp>
          <p:nvSpPr>
            <p:cNvPr id="21" name="Freeform 21"/>
            <p:cNvSpPr/>
            <p:nvPr/>
          </p:nvSpPr>
          <p:spPr>
            <a:xfrm>
              <a:off x="0" y="0"/>
              <a:ext cx="471940" cy="178876"/>
            </a:xfrm>
            <a:custGeom>
              <a:avLst/>
              <a:gdLst/>
              <a:ahLst/>
              <a:cxnLst/>
              <a:rect l="l" t="t" r="r" b="b"/>
              <a:pathLst>
                <a:path w="471940" h="178876">
                  <a:moveTo>
                    <a:pt x="89438" y="0"/>
                  </a:moveTo>
                  <a:lnTo>
                    <a:pt x="382502" y="0"/>
                  </a:lnTo>
                  <a:cubicBezTo>
                    <a:pt x="406223" y="0"/>
                    <a:pt x="428972" y="9423"/>
                    <a:pt x="445744" y="26196"/>
                  </a:cubicBezTo>
                  <a:cubicBezTo>
                    <a:pt x="462517" y="42969"/>
                    <a:pt x="471940" y="65718"/>
                    <a:pt x="471940" y="89438"/>
                  </a:cubicBezTo>
                  <a:lnTo>
                    <a:pt x="471940" y="89438"/>
                  </a:lnTo>
                  <a:cubicBezTo>
                    <a:pt x="471940" y="138833"/>
                    <a:pt x="431898" y="178876"/>
                    <a:pt x="382502" y="178876"/>
                  </a:cubicBezTo>
                  <a:lnTo>
                    <a:pt x="89438" y="178876"/>
                  </a:lnTo>
                  <a:cubicBezTo>
                    <a:pt x="40043" y="178876"/>
                    <a:pt x="0" y="138833"/>
                    <a:pt x="0" y="89438"/>
                  </a:cubicBezTo>
                  <a:lnTo>
                    <a:pt x="0" y="89438"/>
                  </a:lnTo>
                  <a:cubicBezTo>
                    <a:pt x="0" y="40043"/>
                    <a:pt x="40043" y="0"/>
                    <a:pt x="89438" y="0"/>
                  </a:cubicBezTo>
                  <a:close/>
                </a:path>
              </a:pathLst>
            </a:custGeom>
            <a:solidFill>
              <a:srgbClr val="00B050"/>
            </a:solidFill>
          </p:spPr>
          <p:txBody>
            <a:bodyPr/>
            <a:lstStyle/>
            <a:p>
              <a:endParaRPr lang="en-US"/>
            </a:p>
          </p:txBody>
        </p:sp>
        <p:sp>
          <p:nvSpPr>
            <p:cNvPr id="22" name="TextBox 22"/>
            <p:cNvSpPr txBox="1"/>
            <p:nvPr/>
          </p:nvSpPr>
          <p:spPr>
            <a:xfrm>
              <a:off x="0" y="-9525"/>
              <a:ext cx="471940" cy="188401"/>
            </a:xfrm>
            <a:prstGeom prst="rect">
              <a:avLst/>
            </a:prstGeom>
          </p:spPr>
          <p:txBody>
            <a:bodyPr lIns="50800" tIns="50800" rIns="50800" bIns="50800" rtlCol="0" anchor="ctr"/>
            <a:lstStyle/>
            <a:p>
              <a:pPr algn="ctr">
                <a:lnSpc>
                  <a:spcPts val="1980"/>
                </a:lnSpc>
              </a:pPr>
              <a:endParaRPr/>
            </a:p>
          </p:txBody>
        </p:sp>
      </p:grpSp>
      <p:sp>
        <p:nvSpPr>
          <p:cNvPr id="23" name="TextBox 23"/>
          <p:cNvSpPr txBox="1"/>
          <p:nvPr/>
        </p:nvSpPr>
        <p:spPr>
          <a:xfrm>
            <a:off x="1289008" y="3470598"/>
            <a:ext cx="15666803" cy="1759839"/>
          </a:xfrm>
          <a:prstGeom prst="rect">
            <a:avLst/>
          </a:prstGeom>
        </p:spPr>
        <p:txBody>
          <a:bodyPr lIns="0" tIns="0" rIns="0" bIns="0" rtlCol="0" anchor="t">
            <a:spAutoFit/>
          </a:bodyPr>
          <a:lstStyle/>
          <a:p>
            <a:pPr marL="524827" lvl="1" indent="-262413" algn="r" rtl="1">
              <a:lnSpc>
                <a:spcPts val="4697"/>
              </a:lnSpc>
              <a:buFont typeface="Arial"/>
              <a:buChar char="•"/>
            </a:pPr>
            <a:r>
              <a:rPr lang="ar-EG" sz="2899" b="1" spc="30">
                <a:solidFill>
                  <a:srgbClr val="000000"/>
                </a:solidFill>
                <a:latin typeface="Almarai Bold"/>
                <a:ea typeface="Almarai Bold"/>
                <a:cs typeface="Almarai Bold"/>
                <a:sym typeface="Almarai Bold"/>
                <a:rtl/>
              </a:rPr>
              <a:t>ريادة الأعمال الرقمية هي مصطلح يُطلق على الأعمال والمشاريع الريادية التي تعتمد بشكل أساسي على التكنولوجيا الرقمية في جميع جوانبها من التأسيس والتشغيل إلى الوصول إلى العملاء وتقديم الخدمات أو المنتجات. </a:t>
            </a:r>
          </a:p>
        </p:txBody>
      </p:sp>
      <p:sp>
        <p:nvSpPr>
          <p:cNvPr id="24" name="TextBox 24"/>
          <p:cNvSpPr txBox="1"/>
          <p:nvPr/>
        </p:nvSpPr>
        <p:spPr>
          <a:xfrm>
            <a:off x="6568747" y="883275"/>
            <a:ext cx="5415259" cy="585152"/>
          </a:xfrm>
          <a:prstGeom prst="rect">
            <a:avLst/>
          </a:prstGeom>
        </p:spPr>
        <p:txBody>
          <a:bodyPr lIns="0" tIns="0" rIns="0" bIns="0" rtlCol="0" anchor="t">
            <a:spAutoFit/>
          </a:bodyPr>
          <a:lstStyle/>
          <a:p>
            <a:pPr algn="ctr" rtl="1">
              <a:lnSpc>
                <a:spcPts val="4494"/>
              </a:lnSpc>
            </a:pPr>
            <a:r>
              <a:rPr lang="ar-EG" sz="3745" b="1">
                <a:solidFill>
                  <a:srgbClr val="000000"/>
                </a:solidFill>
                <a:latin typeface="Almarai Bold"/>
                <a:ea typeface="Almarai Bold"/>
                <a:cs typeface="Almarai Bold"/>
                <a:sym typeface="Almarai Bold"/>
                <a:rtl/>
              </a:rPr>
              <a:t>ريادة الأعمال الرقمية </a:t>
            </a:r>
          </a:p>
        </p:txBody>
      </p:sp>
      <p:sp>
        <p:nvSpPr>
          <p:cNvPr id="25" name="TextBox 2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6" name="TextBox 26"/>
          <p:cNvSpPr txBox="1"/>
          <p:nvPr/>
        </p:nvSpPr>
        <p:spPr>
          <a:xfrm>
            <a:off x="10488488" y="2715584"/>
            <a:ext cx="6467323" cy="622021"/>
          </a:xfrm>
          <a:prstGeom prst="rect">
            <a:avLst/>
          </a:prstGeom>
        </p:spPr>
        <p:txBody>
          <a:bodyPr lIns="0" tIns="0" rIns="0" bIns="0" rtlCol="0" anchor="t">
            <a:spAutoFit/>
          </a:bodyPr>
          <a:lstStyle/>
          <a:p>
            <a:pPr algn="just" rtl="1">
              <a:lnSpc>
                <a:spcPts val="5119"/>
              </a:lnSpc>
            </a:pPr>
            <a:r>
              <a:rPr lang="ar-EG" sz="3159" b="1" spc="32">
                <a:solidFill>
                  <a:srgbClr val="000000"/>
                </a:solidFill>
                <a:latin typeface="Almarai Bold"/>
                <a:ea typeface="Almarai Bold"/>
                <a:cs typeface="Almarai Bold"/>
                <a:sym typeface="Almarai Bold"/>
                <a:rtl/>
              </a:rPr>
              <a:t>ما هي ريادة الأعمال الرقمية</a:t>
            </a:r>
          </a:p>
        </p:txBody>
      </p:sp>
      <p:sp>
        <p:nvSpPr>
          <p:cNvPr id="27" name="TextBox 27"/>
          <p:cNvSpPr txBox="1"/>
          <p:nvPr/>
        </p:nvSpPr>
        <p:spPr>
          <a:xfrm>
            <a:off x="8302675" y="5639402"/>
            <a:ext cx="8653137" cy="622021"/>
          </a:xfrm>
          <a:prstGeom prst="rect">
            <a:avLst/>
          </a:prstGeom>
        </p:spPr>
        <p:txBody>
          <a:bodyPr lIns="0" tIns="0" rIns="0" bIns="0" rtlCol="0" anchor="t">
            <a:spAutoFit/>
          </a:bodyPr>
          <a:lstStyle/>
          <a:p>
            <a:pPr algn="just" rtl="1">
              <a:lnSpc>
                <a:spcPts val="5119"/>
              </a:lnSpc>
            </a:pPr>
            <a:r>
              <a:rPr lang="ar-EG" sz="3159" b="1" spc="32">
                <a:solidFill>
                  <a:srgbClr val="000000"/>
                </a:solidFill>
                <a:latin typeface="Almarai Bold"/>
                <a:ea typeface="Almarai Bold"/>
                <a:cs typeface="Almarai Bold"/>
                <a:sym typeface="Almarai Bold"/>
                <a:rtl/>
              </a:rPr>
              <a:t>أمثلة</a:t>
            </a:r>
          </a:p>
        </p:txBody>
      </p:sp>
      <p:sp>
        <p:nvSpPr>
          <p:cNvPr id="28" name="TextBox 28"/>
          <p:cNvSpPr txBox="1"/>
          <p:nvPr/>
        </p:nvSpPr>
        <p:spPr>
          <a:xfrm>
            <a:off x="1612596" y="6385248"/>
            <a:ext cx="15475513" cy="2180082"/>
          </a:xfrm>
          <a:prstGeom prst="rect">
            <a:avLst/>
          </a:prstGeom>
        </p:spPr>
        <p:txBody>
          <a:bodyPr lIns="0" tIns="0" rIns="0" bIns="0" rtlCol="0" anchor="t">
            <a:spAutoFit/>
          </a:bodyPr>
          <a:lstStyle/>
          <a:p>
            <a:pPr marL="488632" lvl="1" indent="-244316" algn="r" rtl="1">
              <a:lnSpc>
                <a:spcPts val="4374"/>
              </a:lnSpc>
              <a:buFont typeface="Arial"/>
              <a:buChar char="•"/>
            </a:pPr>
            <a:r>
              <a:rPr lang="ar-EG" sz="2700" b="1" spc="27">
                <a:solidFill>
                  <a:srgbClr val="000000"/>
                </a:solidFill>
                <a:latin typeface="Almarai Bold"/>
                <a:ea typeface="Almarai Bold"/>
                <a:cs typeface="Almarai Bold"/>
                <a:sym typeface="Almarai Bold"/>
                <a:rtl/>
              </a:rPr>
              <a:t>من أمثلة ريادة الأعمال الرقمية التي يمكن لرائد الأعمال ممارستها هي: المشروعات القائمة على التطبيقات والبرامج، العمل الحر، والتدريس أو التدريب عبر الإنترنت، والمتاجر الإلكترونية، وصناعة المحتوى، وتصميم الفيديو (</a:t>
            </a:r>
            <a:r>
              <a:rPr lang="en-US" sz="2700" b="1" spc="27">
                <a:solidFill>
                  <a:srgbClr val="000000"/>
                </a:solidFill>
                <a:latin typeface="Almarai Bold"/>
                <a:ea typeface="Almarai Bold"/>
                <a:cs typeface="Almarai Bold"/>
                <a:sym typeface="Almarai Bold"/>
              </a:rPr>
              <a:t>YouTuber</a:t>
            </a:r>
            <a:r>
              <a:rPr lang="ar-EG" sz="2700" b="1" spc="27">
                <a:solidFill>
                  <a:srgbClr val="000000"/>
                </a:solidFill>
                <a:latin typeface="Almarai Bold"/>
                <a:ea typeface="Almarai Bold"/>
                <a:cs typeface="Almarai Bold"/>
                <a:sym typeface="Almarai Bold"/>
                <a:rtl/>
              </a:rPr>
              <a:t>)، وخدمة التسويق الرقمي، أو أي خدمات أو منتجات أخرى يمكن تقديمها افتراضيًا..</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614650" y="6340258"/>
            <a:ext cx="10290902" cy="2549062"/>
            <a:chOff x="0" y="0"/>
            <a:chExt cx="2710361" cy="671358"/>
          </a:xfrm>
        </p:grpSpPr>
        <p:sp>
          <p:nvSpPr>
            <p:cNvPr id="3" name="Freeform 3"/>
            <p:cNvSpPr/>
            <p:nvPr/>
          </p:nvSpPr>
          <p:spPr>
            <a:xfrm>
              <a:off x="0" y="0"/>
              <a:ext cx="2710361" cy="671358"/>
            </a:xfrm>
            <a:custGeom>
              <a:avLst/>
              <a:gdLst/>
              <a:ahLst/>
              <a:cxnLst/>
              <a:rect l="l" t="t" r="r" b="b"/>
              <a:pathLst>
                <a:path w="2710361" h="671358">
                  <a:moveTo>
                    <a:pt x="23322" y="0"/>
                  </a:moveTo>
                  <a:lnTo>
                    <a:pt x="2687039" y="0"/>
                  </a:lnTo>
                  <a:cubicBezTo>
                    <a:pt x="2693225" y="0"/>
                    <a:pt x="2699157" y="2457"/>
                    <a:pt x="2703530" y="6831"/>
                  </a:cubicBezTo>
                  <a:cubicBezTo>
                    <a:pt x="2707904" y="11204"/>
                    <a:pt x="2710361" y="17136"/>
                    <a:pt x="2710361" y="23322"/>
                  </a:cubicBezTo>
                  <a:lnTo>
                    <a:pt x="2710361" y="648036"/>
                  </a:lnTo>
                  <a:cubicBezTo>
                    <a:pt x="2710361" y="654222"/>
                    <a:pt x="2707904" y="660154"/>
                    <a:pt x="2703530" y="664527"/>
                  </a:cubicBezTo>
                  <a:cubicBezTo>
                    <a:pt x="2699157" y="668901"/>
                    <a:pt x="2693225" y="671358"/>
                    <a:pt x="2687039" y="671358"/>
                  </a:cubicBezTo>
                  <a:lnTo>
                    <a:pt x="23322" y="671358"/>
                  </a:lnTo>
                  <a:cubicBezTo>
                    <a:pt x="17136" y="671358"/>
                    <a:pt x="11204" y="668901"/>
                    <a:pt x="6831" y="664527"/>
                  </a:cubicBezTo>
                  <a:cubicBezTo>
                    <a:pt x="2457" y="660154"/>
                    <a:pt x="0" y="654222"/>
                    <a:pt x="0" y="648036"/>
                  </a:cubicBezTo>
                  <a:lnTo>
                    <a:pt x="0" y="23322"/>
                  </a:lnTo>
                  <a:cubicBezTo>
                    <a:pt x="0" y="17136"/>
                    <a:pt x="2457" y="11204"/>
                    <a:pt x="6831" y="6831"/>
                  </a:cubicBezTo>
                  <a:cubicBezTo>
                    <a:pt x="11204" y="2457"/>
                    <a:pt x="17136" y="0"/>
                    <a:pt x="23322"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710361" cy="680883"/>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081808" y="3109229"/>
            <a:ext cx="16263218" cy="3032342"/>
            <a:chOff x="0" y="0"/>
            <a:chExt cx="4283317" cy="798641"/>
          </a:xfrm>
        </p:grpSpPr>
        <p:sp>
          <p:nvSpPr>
            <p:cNvPr id="6" name="Freeform 6"/>
            <p:cNvSpPr/>
            <p:nvPr/>
          </p:nvSpPr>
          <p:spPr>
            <a:xfrm>
              <a:off x="0" y="0"/>
              <a:ext cx="4283316" cy="798641"/>
            </a:xfrm>
            <a:custGeom>
              <a:avLst/>
              <a:gdLst/>
              <a:ahLst/>
              <a:cxnLst/>
              <a:rect l="l" t="t" r="r" b="b"/>
              <a:pathLst>
                <a:path w="4283316" h="798641">
                  <a:moveTo>
                    <a:pt x="14757" y="0"/>
                  </a:moveTo>
                  <a:lnTo>
                    <a:pt x="4268559" y="0"/>
                  </a:lnTo>
                  <a:cubicBezTo>
                    <a:pt x="4276709" y="0"/>
                    <a:pt x="4283316" y="6607"/>
                    <a:pt x="4283316" y="14757"/>
                  </a:cubicBezTo>
                  <a:lnTo>
                    <a:pt x="4283316" y="783884"/>
                  </a:lnTo>
                  <a:cubicBezTo>
                    <a:pt x="4283316" y="792034"/>
                    <a:pt x="4276709" y="798641"/>
                    <a:pt x="4268559" y="798641"/>
                  </a:cubicBezTo>
                  <a:lnTo>
                    <a:pt x="14757" y="798641"/>
                  </a:lnTo>
                  <a:cubicBezTo>
                    <a:pt x="10843" y="798641"/>
                    <a:pt x="7090" y="797087"/>
                    <a:pt x="4322" y="794319"/>
                  </a:cubicBezTo>
                  <a:cubicBezTo>
                    <a:pt x="1555" y="791552"/>
                    <a:pt x="0" y="787798"/>
                    <a:pt x="0" y="783884"/>
                  </a:cubicBezTo>
                  <a:lnTo>
                    <a:pt x="0" y="14757"/>
                  </a:lnTo>
                  <a:cubicBezTo>
                    <a:pt x="0" y="10843"/>
                    <a:pt x="1555" y="7090"/>
                    <a:pt x="4322" y="4322"/>
                  </a:cubicBezTo>
                  <a:cubicBezTo>
                    <a:pt x="7090" y="1555"/>
                    <a:pt x="10843" y="0"/>
                    <a:pt x="14757" y="0"/>
                  </a:cubicBezTo>
                  <a:close/>
                </a:path>
              </a:pathLst>
            </a:custGeom>
            <a:solidFill>
              <a:srgbClr val="DEEFFF"/>
            </a:solidFill>
            <a:ln w="19050" cap="rnd">
              <a:solidFill>
                <a:srgbClr val="00B050"/>
              </a:solidFill>
              <a:prstDash val="lgDash"/>
              <a:round/>
            </a:ln>
          </p:spPr>
          <p:txBody>
            <a:bodyPr/>
            <a:lstStyle/>
            <a:p>
              <a:endParaRPr lang="en-US"/>
            </a:p>
          </p:txBody>
        </p:sp>
        <p:sp>
          <p:nvSpPr>
            <p:cNvPr id="7" name="TextBox 7"/>
            <p:cNvSpPr txBox="1"/>
            <p:nvPr/>
          </p:nvSpPr>
          <p:spPr>
            <a:xfrm>
              <a:off x="0" y="-9525"/>
              <a:ext cx="4283317" cy="808166"/>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641576" y="1268425"/>
            <a:ext cx="1252880" cy="1252880"/>
            <a:chOff x="0" y="0"/>
            <a:chExt cx="1670506" cy="1670506"/>
          </a:xfrm>
        </p:grpSpPr>
        <p:sp>
          <p:nvSpPr>
            <p:cNvPr id="9" name="Freeform 9"/>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10" name="Freeform 10"/>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11" name="TextBox 11"/>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5</a:t>
              </a:r>
            </a:p>
          </p:txBody>
        </p:sp>
      </p:grpSp>
      <p:sp>
        <p:nvSpPr>
          <p:cNvPr id="12" name="Freeform 12"/>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3" name="Group 13"/>
          <p:cNvGrpSpPr/>
          <p:nvPr/>
        </p:nvGrpSpPr>
        <p:grpSpPr>
          <a:xfrm>
            <a:off x="10536113" y="2762879"/>
            <a:ext cx="6808912" cy="670305"/>
            <a:chOff x="0" y="0"/>
            <a:chExt cx="1793294" cy="176541"/>
          </a:xfrm>
        </p:grpSpPr>
        <p:sp>
          <p:nvSpPr>
            <p:cNvPr id="14" name="Freeform 14"/>
            <p:cNvSpPr/>
            <p:nvPr/>
          </p:nvSpPr>
          <p:spPr>
            <a:xfrm>
              <a:off x="0" y="0"/>
              <a:ext cx="1793294" cy="176541"/>
            </a:xfrm>
            <a:custGeom>
              <a:avLst/>
              <a:gdLst/>
              <a:ahLst/>
              <a:cxnLst/>
              <a:rect l="l" t="t" r="r" b="b"/>
              <a:pathLst>
                <a:path w="1793294" h="176541">
                  <a:moveTo>
                    <a:pt x="57988" y="0"/>
                  </a:moveTo>
                  <a:lnTo>
                    <a:pt x="1735305" y="0"/>
                  </a:lnTo>
                  <a:cubicBezTo>
                    <a:pt x="1767331" y="0"/>
                    <a:pt x="1793294" y="25962"/>
                    <a:pt x="1793294" y="57988"/>
                  </a:cubicBezTo>
                  <a:lnTo>
                    <a:pt x="1793294" y="118553"/>
                  </a:lnTo>
                  <a:cubicBezTo>
                    <a:pt x="1793294" y="150579"/>
                    <a:pt x="1767331" y="176541"/>
                    <a:pt x="1735305" y="176541"/>
                  </a:cubicBezTo>
                  <a:lnTo>
                    <a:pt x="57988" y="176541"/>
                  </a:lnTo>
                  <a:cubicBezTo>
                    <a:pt x="25962" y="176541"/>
                    <a:pt x="0" y="150579"/>
                    <a:pt x="0" y="118553"/>
                  </a:cubicBezTo>
                  <a:lnTo>
                    <a:pt x="0" y="57988"/>
                  </a:lnTo>
                  <a:cubicBezTo>
                    <a:pt x="0" y="25962"/>
                    <a:pt x="25962" y="0"/>
                    <a:pt x="57988" y="0"/>
                  </a:cubicBezTo>
                  <a:close/>
                </a:path>
              </a:pathLst>
            </a:custGeom>
            <a:solidFill>
              <a:srgbClr val="FD9C51"/>
            </a:solidFill>
          </p:spPr>
          <p:txBody>
            <a:bodyPr/>
            <a:lstStyle/>
            <a:p>
              <a:endParaRPr lang="en-US"/>
            </a:p>
          </p:txBody>
        </p:sp>
        <p:sp>
          <p:nvSpPr>
            <p:cNvPr id="15" name="TextBox 15"/>
            <p:cNvSpPr txBox="1"/>
            <p:nvPr/>
          </p:nvSpPr>
          <p:spPr>
            <a:xfrm>
              <a:off x="0" y="-9525"/>
              <a:ext cx="1793294" cy="186066"/>
            </a:xfrm>
            <a:prstGeom prst="rect">
              <a:avLst/>
            </a:prstGeom>
          </p:spPr>
          <p:txBody>
            <a:bodyPr lIns="50800" tIns="50800" rIns="50800" bIns="50800" rtlCol="0" anchor="ctr"/>
            <a:lstStyle/>
            <a:p>
              <a:pPr algn="ctr">
                <a:lnSpc>
                  <a:spcPts val="1980"/>
                </a:lnSpc>
              </a:pPr>
              <a:endParaRPr/>
            </a:p>
          </p:txBody>
        </p:sp>
      </p:grpSp>
      <p:grpSp>
        <p:nvGrpSpPr>
          <p:cNvPr id="16" name="Group 16"/>
          <p:cNvGrpSpPr/>
          <p:nvPr/>
        </p:nvGrpSpPr>
        <p:grpSpPr>
          <a:xfrm>
            <a:off x="503394" y="8794186"/>
            <a:ext cx="1156827" cy="1156827"/>
            <a:chOff x="0" y="0"/>
            <a:chExt cx="1542436" cy="1542436"/>
          </a:xfrm>
        </p:grpSpPr>
        <p:sp>
          <p:nvSpPr>
            <p:cNvPr id="17" name="Freeform 17"/>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8" name="TextBox 18"/>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20</a:t>
              </a:r>
            </a:p>
          </p:txBody>
        </p:sp>
      </p:grpSp>
      <p:sp>
        <p:nvSpPr>
          <p:cNvPr id="19" name="Freeform 1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TextBox 20"/>
          <p:cNvSpPr txBox="1"/>
          <p:nvPr/>
        </p:nvSpPr>
        <p:spPr>
          <a:xfrm>
            <a:off x="1206680" y="3525834"/>
            <a:ext cx="16177493" cy="2180082"/>
          </a:xfrm>
          <a:prstGeom prst="rect">
            <a:avLst/>
          </a:prstGeom>
        </p:spPr>
        <p:txBody>
          <a:bodyPr lIns="0" tIns="0" rIns="0" bIns="0" rtlCol="0" anchor="t">
            <a:spAutoFit/>
          </a:bodyPr>
          <a:lstStyle/>
          <a:p>
            <a:pPr marL="582930" lvl="1" indent="-291465" algn="r" rtl="1">
              <a:lnSpc>
                <a:spcPts val="4374"/>
              </a:lnSpc>
              <a:buFont typeface="Arial"/>
              <a:buChar char="•"/>
            </a:pPr>
            <a:r>
              <a:rPr lang="ar-EG" sz="2700" b="1" spc="27">
                <a:solidFill>
                  <a:srgbClr val="000000"/>
                </a:solidFill>
                <a:latin typeface="Almarai Bold"/>
                <a:ea typeface="Almarai Bold"/>
                <a:cs typeface="Almarai Bold"/>
                <a:sym typeface="Almarai Bold"/>
                <a:rtl/>
              </a:rPr>
              <a:t>ومن أمثلة الشركات العربية التي تنشط في مجال ريادة الأعمال الرقمية شركة نون، وهي منصة تجارة إلكترونية كبيرة تعمل في السعودية ودول الخليج الأخرى، تقدم مجموعة واسعة من المنتجات من الإلكترونيات إلى الأزياء وأدوات المنزل. وكذلك تطبيقات التوصيل مثل "هنقرستيشن" أو "طلبات" أو "جاهز" التي تعمل على توصيل الطعام من المطاعم إلى المستهلكين، </a:t>
            </a:r>
          </a:p>
        </p:txBody>
      </p:sp>
      <p:sp>
        <p:nvSpPr>
          <p:cNvPr id="21" name="Freeform 21"/>
          <p:cNvSpPr/>
          <p:nvPr/>
        </p:nvSpPr>
        <p:spPr>
          <a:xfrm>
            <a:off x="16002362" y="6141571"/>
            <a:ext cx="1906899" cy="1534148"/>
          </a:xfrm>
          <a:custGeom>
            <a:avLst/>
            <a:gdLst/>
            <a:ahLst/>
            <a:cxnLst/>
            <a:rect l="l" t="t" r="r" b="b"/>
            <a:pathLst>
              <a:path w="1906899" h="1534148">
                <a:moveTo>
                  <a:pt x="0" y="0"/>
                </a:moveTo>
                <a:lnTo>
                  <a:pt x="1906899" y="0"/>
                </a:lnTo>
                <a:lnTo>
                  <a:pt x="1906899" y="1534148"/>
                </a:lnTo>
                <a:lnTo>
                  <a:pt x="0" y="15341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TextBox 22"/>
          <p:cNvSpPr txBox="1"/>
          <p:nvPr/>
        </p:nvSpPr>
        <p:spPr>
          <a:xfrm>
            <a:off x="6568747" y="883275"/>
            <a:ext cx="5415259" cy="628650"/>
          </a:xfrm>
          <a:prstGeom prst="rect">
            <a:avLst/>
          </a:prstGeom>
        </p:spPr>
        <p:txBody>
          <a:bodyPr lIns="0" tIns="0" rIns="0" bIns="0" rtlCol="0" anchor="t">
            <a:spAutoFit/>
          </a:bodyPr>
          <a:lstStyle/>
          <a:p>
            <a:pPr algn="ctr" rtl="1">
              <a:lnSpc>
                <a:spcPts val="4734"/>
              </a:lnSpc>
            </a:pPr>
            <a:r>
              <a:rPr lang="ar-EG" sz="3945" b="1">
                <a:solidFill>
                  <a:srgbClr val="000000"/>
                </a:solidFill>
                <a:latin typeface="Almarai Bold"/>
                <a:ea typeface="Almarai Bold"/>
                <a:cs typeface="Almarai Bold"/>
                <a:sym typeface="Almarai Bold"/>
                <a:rtl/>
              </a:rPr>
              <a:t>ريادة الأعمال الرقمية</a:t>
            </a:r>
          </a:p>
        </p:txBody>
      </p:sp>
      <p:sp>
        <p:nvSpPr>
          <p:cNvPr id="23" name="TextBox 2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4" name="TextBox 24"/>
          <p:cNvSpPr txBox="1"/>
          <p:nvPr/>
        </p:nvSpPr>
        <p:spPr>
          <a:xfrm>
            <a:off x="531969" y="6327801"/>
            <a:ext cx="5362067" cy="429441"/>
          </a:xfrm>
          <a:prstGeom prst="rect">
            <a:avLst/>
          </a:prstGeom>
        </p:spPr>
        <p:txBody>
          <a:bodyPr lIns="0" tIns="0" rIns="0" bIns="0" rtlCol="0" anchor="t">
            <a:spAutoFit/>
          </a:bodyPr>
          <a:lstStyle/>
          <a:p>
            <a:pPr algn="ctr" rtl="1">
              <a:lnSpc>
                <a:spcPts val="3400"/>
              </a:lnSpc>
            </a:pPr>
            <a:r>
              <a:rPr lang="ar-EG" sz="2464" b="1" spc="25">
                <a:solidFill>
                  <a:srgbClr val="000000"/>
                </a:solidFill>
                <a:latin typeface="Almarai Bold"/>
                <a:ea typeface="Almarai Bold"/>
                <a:cs typeface="Almarai Bold"/>
                <a:sym typeface="Almarai Bold"/>
                <a:rtl/>
              </a:rPr>
              <a:t>مقطع فيديو - أنواع ريادة الأعمال</a:t>
            </a:r>
          </a:p>
        </p:txBody>
      </p:sp>
      <p:sp>
        <p:nvSpPr>
          <p:cNvPr id="25" name="TextBox 25"/>
          <p:cNvSpPr txBox="1"/>
          <p:nvPr/>
        </p:nvSpPr>
        <p:spPr>
          <a:xfrm>
            <a:off x="15553127" y="6503521"/>
            <a:ext cx="1880345" cy="645262"/>
          </a:xfrm>
          <a:prstGeom prst="rect">
            <a:avLst/>
          </a:prstGeom>
        </p:spPr>
        <p:txBody>
          <a:bodyPr lIns="0" tIns="0" rIns="0" bIns="0" rtlCol="0" anchor="t">
            <a:spAutoFit/>
          </a:bodyPr>
          <a:lstStyle/>
          <a:p>
            <a:pPr algn="just" rtl="1">
              <a:lnSpc>
                <a:spcPts val="5281"/>
              </a:lnSpc>
            </a:pPr>
            <a:r>
              <a:rPr lang="ar-EG" sz="3259" b="1" spc="33">
                <a:solidFill>
                  <a:srgbClr val="000000"/>
                </a:solidFill>
                <a:latin typeface="Almarai Bold"/>
                <a:ea typeface="Almarai Bold"/>
                <a:cs typeface="Almarai Bold"/>
                <a:sym typeface="Almarai Bold"/>
                <a:rtl/>
              </a:rPr>
              <a:t>أخيرا</a:t>
            </a:r>
          </a:p>
        </p:txBody>
      </p:sp>
      <p:sp>
        <p:nvSpPr>
          <p:cNvPr id="26" name="TextBox 26"/>
          <p:cNvSpPr txBox="1"/>
          <p:nvPr/>
        </p:nvSpPr>
        <p:spPr>
          <a:xfrm>
            <a:off x="5614650" y="6413115"/>
            <a:ext cx="10300427" cy="2147316"/>
          </a:xfrm>
          <a:prstGeom prst="rect">
            <a:avLst/>
          </a:prstGeom>
        </p:spPr>
        <p:txBody>
          <a:bodyPr lIns="0" tIns="0" rIns="0" bIns="0" rtlCol="0" anchor="t">
            <a:spAutoFit/>
          </a:bodyPr>
          <a:lstStyle/>
          <a:p>
            <a:pPr marL="561341" lvl="1" indent="-280670" algn="r" rtl="1">
              <a:lnSpc>
                <a:spcPts val="4212"/>
              </a:lnSpc>
              <a:buFont typeface="Arial"/>
              <a:buChar char="•"/>
            </a:pPr>
            <a:r>
              <a:rPr lang="ar-EG" sz="2600" b="1" spc="26">
                <a:solidFill>
                  <a:srgbClr val="000000"/>
                </a:solidFill>
                <a:latin typeface="Almarai Bold"/>
                <a:ea typeface="Almarai Bold"/>
                <a:cs typeface="Almarai Bold"/>
                <a:sym typeface="Almarai Bold"/>
                <a:rtl/>
              </a:rPr>
              <a:t>ريادة الأعمال الرقمية لا تقتصر على إنشاء مواقع الويب والتطبيقات فحسب، بل تشمل أيضًا استخدام الوسائط الرقمية وأدوات التكنولوجيا لتحسين العمليات التجارية، وتحسين العلاقة مع العملاء، وتحويل البيانات إلى رؤى عملية، وإنشاء قيمة مضافة في السوق.</a:t>
            </a:r>
          </a:p>
        </p:txBody>
      </p:sp>
      <p:sp>
        <p:nvSpPr>
          <p:cNvPr id="27" name="Freeform 27"/>
          <p:cNvSpPr/>
          <p:nvPr/>
        </p:nvSpPr>
        <p:spPr>
          <a:xfrm>
            <a:off x="1469602" y="6991096"/>
            <a:ext cx="3689893" cy="1697351"/>
          </a:xfrm>
          <a:custGeom>
            <a:avLst/>
            <a:gdLst/>
            <a:ahLst/>
            <a:cxnLst/>
            <a:rect l="l" t="t" r="r" b="b"/>
            <a:pathLst>
              <a:path w="3689893" h="1697351">
                <a:moveTo>
                  <a:pt x="0" y="0"/>
                </a:moveTo>
                <a:lnTo>
                  <a:pt x="3689893" y="0"/>
                </a:lnTo>
                <a:lnTo>
                  <a:pt x="3689893" y="1697351"/>
                </a:lnTo>
                <a:lnTo>
                  <a:pt x="0" y="16973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8" name="Freeform 28"/>
          <p:cNvSpPr/>
          <p:nvPr/>
        </p:nvSpPr>
        <p:spPr>
          <a:xfrm>
            <a:off x="3485209" y="7042736"/>
            <a:ext cx="1607611" cy="1607611"/>
          </a:xfrm>
          <a:custGeom>
            <a:avLst/>
            <a:gdLst/>
            <a:ahLst/>
            <a:cxnLst/>
            <a:rect l="l" t="t" r="r" b="b"/>
            <a:pathLst>
              <a:path w="1607611" h="1607611">
                <a:moveTo>
                  <a:pt x="0" y="0"/>
                </a:moveTo>
                <a:lnTo>
                  <a:pt x="1607611" y="0"/>
                </a:lnTo>
                <a:lnTo>
                  <a:pt x="1607611" y="1607611"/>
                </a:lnTo>
                <a:lnTo>
                  <a:pt x="0" y="1607611"/>
                </a:lnTo>
                <a:lnTo>
                  <a:pt x="0" y="0"/>
                </a:lnTo>
                <a:close/>
              </a:path>
            </a:pathLst>
          </a:custGeom>
          <a:blipFill>
            <a:blip r:embed="rId10"/>
            <a:stretch>
              <a:fillRect/>
            </a:stretch>
          </a:blipFill>
        </p:spPr>
        <p:txBody>
          <a:bodyPr/>
          <a:lstStyle/>
          <a:p>
            <a:endParaRPr lang="en-US"/>
          </a:p>
        </p:txBody>
      </p:sp>
      <p:sp>
        <p:nvSpPr>
          <p:cNvPr id="29" name="TextBox 29"/>
          <p:cNvSpPr txBox="1"/>
          <p:nvPr/>
        </p:nvSpPr>
        <p:spPr>
          <a:xfrm>
            <a:off x="10488488" y="2715584"/>
            <a:ext cx="6467323" cy="622021"/>
          </a:xfrm>
          <a:prstGeom prst="rect">
            <a:avLst/>
          </a:prstGeom>
        </p:spPr>
        <p:txBody>
          <a:bodyPr lIns="0" tIns="0" rIns="0" bIns="0" rtlCol="0" anchor="t">
            <a:spAutoFit/>
          </a:bodyPr>
          <a:lstStyle/>
          <a:p>
            <a:pPr algn="just" rtl="1">
              <a:lnSpc>
                <a:spcPts val="5119"/>
              </a:lnSpc>
            </a:pPr>
            <a:r>
              <a:rPr lang="ar-EG" sz="3159" b="1" spc="32">
                <a:solidFill>
                  <a:srgbClr val="000000"/>
                </a:solidFill>
                <a:latin typeface="Almarai Bold"/>
                <a:ea typeface="Almarai Bold"/>
                <a:cs typeface="Almarai Bold"/>
                <a:sym typeface="Almarai Bold"/>
                <a:rtl/>
              </a:rPr>
              <a:t>شركات تعتمد على الرقمية</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10051950" y="4964472"/>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51950" y="6133489"/>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 name="Freeform 4"/>
          <p:cNvSpPr/>
          <p:nvPr/>
        </p:nvSpPr>
        <p:spPr>
          <a:xfrm flipH="1">
            <a:off x="10051950" y="7299455"/>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5" name="Freeform 5"/>
          <p:cNvSpPr/>
          <p:nvPr/>
        </p:nvSpPr>
        <p:spPr>
          <a:xfrm flipH="1">
            <a:off x="2162720" y="5012728"/>
            <a:ext cx="6474622" cy="911843"/>
          </a:xfrm>
          <a:custGeom>
            <a:avLst/>
            <a:gdLst/>
            <a:ahLst/>
            <a:cxnLst/>
            <a:rect l="l" t="t" r="r" b="b"/>
            <a:pathLst>
              <a:path w="6474622" h="911843">
                <a:moveTo>
                  <a:pt x="6474621" y="0"/>
                </a:moveTo>
                <a:lnTo>
                  <a:pt x="0" y="0"/>
                </a:lnTo>
                <a:lnTo>
                  <a:pt x="0" y="911842"/>
                </a:lnTo>
                <a:lnTo>
                  <a:pt x="6474621" y="911842"/>
                </a:lnTo>
                <a:lnTo>
                  <a:pt x="6474621"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flipH="1">
            <a:off x="2162720" y="6133489"/>
            <a:ext cx="6474622" cy="911843"/>
          </a:xfrm>
          <a:custGeom>
            <a:avLst/>
            <a:gdLst/>
            <a:ahLst/>
            <a:cxnLst/>
            <a:rect l="l" t="t" r="r" b="b"/>
            <a:pathLst>
              <a:path w="6474622" h="911843">
                <a:moveTo>
                  <a:pt x="6474621" y="0"/>
                </a:moveTo>
                <a:lnTo>
                  <a:pt x="0" y="0"/>
                </a:lnTo>
                <a:lnTo>
                  <a:pt x="0" y="911843"/>
                </a:lnTo>
                <a:lnTo>
                  <a:pt x="6474621" y="911843"/>
                </a:lnTo>
                <a:lnTo>
                  <a:pt x="6474621"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7" name="Freeform 7"/>
          <p:cNvSpPr/>
          <p:nvPr/>
        </p:nvSpPr>
        <p:spPr>
          <a:xfrm>
            <a:off x="16125825" y="4810784"/>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125825" y="5924570"/>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9" name="Freeform 9"/>
          <p:cNvSpPr/>
          <p:nvPr/>
        </p:nvSpPr>
        <p:spPr>
          <a:xfrm>
            <a:off x="16125825" y="707593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0" name="Freeform 10"/>
          <p:cNvSpPr/>
          <p:nvPr/>
        </p:nvSpPr>
        <p:spPr>
          <a:xfrm>
            <a:off x="8200958" y="4878107"/>
            <a:ext cx="542286" cy="542286"/>
          </a:xfrm>
          <a:custGeom>
            <a:avLst/>
            <a:gdLst/>
            <a:ahLst/>
            <a:cxnLst/>
            <a:rect l="l" t="t" r="r" b="b"/>
            <a:pathLst>
              <a:path w="542286" h="542286">
                <a:moveTo>
                  <a:pt x="0" y="0"/>
                </a:moveTo>
                <a:lnTo>
                  <a:pt x="542287" y="0"/>
                </a:lnTo>
                <a:lnTo>
                  <a:pt x="542287"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1" name="Freeform 11"/>
          <p:cNvSpPr/>
          <p:nvPr/>
        </p:nvSpPr>
        <p:spPr>
          <a:xfrm>
            <a:off x="8200958" y="5953153"/>
            <a:ext cx="542286" cy="542286"/>
          </a:xfrm>
          <a:custGeom>
            <a:avLst/>
            <a:gdLst/>
            <a:ahLst/>
            <a:cxnLst/>
            <a:rect l="l" t="t" r="r" b="b"/>
            <a:pathLst>
              <a:path w="542286" h="542286">
                <a:moveTo>
                  <a:pt x="0" y="0"/>
                </a:moveTo>
                <a:lnTo>
                  <a:pt x="542287" y="0"/>
                </a:lnTo>
                <a:lnTo>
                  <a:pt x="542287"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grpSp>
        <p:nvGrpSpPr>
          <p:cNvPr id="12" name="Group 12"/>
          <p:cNvGrpSpPr/>
          <p:nvPr/>
        </p:nvGrpSpPr>
        <p:grpSpPr>
          <a:xfrm>
            <a:off x="503394" y="8794186"/>
            <a:ext cx="1156827" cy="1156827"/>
            <a:chOff x="0" y="0"/>
            <a:chExt cx="1542436" cy="1542436"/>
          </a:xfrm>
        </p:grpSpPr>
        <p:sp>
          <p:nvSpPr>
            <p:cNvPr id="13" name="Freeform 1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4" name="TextBox 1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02</a:t>
              </a:r>
            </a:p>
          </p:txBody>
        </p:sp>
      </p:grpSp>
      <p:sp>
        <p:nvSpPr>
          <p:cNvPr id="15" name="Freeform 15"/>
          <p:cNvSpPr/>
          <p:nvPr/>
        </p:nvSpPr>
        <p:spPr>
          <a:xfrm>
            <a:off x="6369958" y="3273104"/>
            <a:ext cx="5548084" cy="1185903"/>
          </a:xfrm>
          <a:custGeom>
            <a:avLst/>
            <a:gdLst/>
            <a:ahLst/>
            <a:cxnLst/>
            <a:rect l="l" t="t" r="r" b="b"/>
            <a:pathLst>
              <a:path w="5548084" h="1185903">
                <a:moveTo>
                  <a:pt x="0" y="0"/>
                </a:moveTo>
                <a:lnTo>
                  <a:pt x="5548084" y="0"/>
                </a:lnTo>
                <a:lnTo>
                  <a:pt x="5548084" y="1185903"/>
                </a:lnTo>
                <a:lnTo>
                  <a:pt x="0" y="11859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a:off x="13428969" y="-605502"/>
            <a:ext cx="4466086" cy="2908539"/>
          </a:xfrm>
          <a:custGeom>
            <a:avLst/>
            <a:gdLst/>
            <a:ahLst/>
            <a:cxnLst/>
            <a:rect l="l" t="t" r="r" b="b"/>
            <a:pathLst>
              <a:path w="4466086" h="2908539">
                <a:moveTo>
                  <a:pt x="0" y="0"/>
                </a:moveTo>
                <a:lnTo>
                  <a:pt x="4466086" y="0"/>
                </a:lnTo>
                <a:lnTo>
                  <a:pt x="4466086" y="2908539"/>
                </a:lnTo>
                <a:lnTo>
                  <a:pt x="0" y="2908539"/>
                </a:lnTo>
                <a:lnTo>
                  <a:pt x="0" y="0"/>
                </a:lnTo>
                <a:close/>
              </a:path>
            </a:pathLst>
          </a:custGeom>
          <a:blipFill>
            <a:blip r:embed="rId16"/>
            <a:stretch>
              <a:fillRect/>
            </a:stretch>
          </a:blipFill>
        </p:spPr>
        <p:txBody>
          <a:bodyPr/>
          <a:lstStyle/>
          <a:p>
            <a:endParaRPr lang="en-US"/>
          </a:p>
        </p:txBody>
      </p:sp>
      <p:sp>
        <p:nvSpPr>
          <p:cNvPr id="17" name="TextBox 17"/>
          <p:cNvSpPr txBox="1"/>
          <p:nvPr/>
        </p:nvSpPr>
        <p:spPr>
          <a:xfrm>
            <a:off x="4730817" y="3492179"/>
            <a:ext cx="8698152" cy="735262"/>
          </a:xfrm>
          <a:prstGeom prst="rect">
            <a:avLst/>
          </a:prstGeom>
        </p:spPr>
        <p:txBody>
          <a:bodyPr lIns="0" tIns="0" rIns="0" bIns="0" rtlCol="0" anchor="t">
            <a:spAutoFit/>
          </a:bodyPr>
          <a:lstStyle/>
          <a:p>
            <a:pPr marL="0" lvl="0" indent="0" algn="ctr" rtl="1">
              <a:lnSpc>
                <a:spcPts val="5530"/>
              </a:lnSpc>
              <a:spcBef>
                <a:spcPct val="0"/>
              </a:spcBef>
            </a:pPr>
            <a:r>
              <a:rPr lang="ar-EG" sz="5120" b="1" u="none" strike="noStrike">
                <a:solidFill>
                  <a:srgbClr val="000000"/>
                </a:solidFill>
                <a:latin typeface="Almarai Bold"/>
                <a:ea typeface="Almarai Bold"/>
                <a:cs typeface="Almarai Bold"/>
                <a:sym typeface="Almarai Bold"/>
                <a:rtl/>
              </a:rPr>
              <a:t>محتويات الفصل</a:t>
            </a:r>
          </a:p>
        </p:txBody>
      </p:sp>
      <p:sp>
        <p:nvSpPr>
          <p:cNvPr id="18" name="TextBox 18"/>
          <p:cNvSpPr txBox="1"/>
          <p:nvPr/>
        </p:nvSpPr>
        <p:spPr>
          <a:xfrm>
            <a:off x="10547647" y="5076453"/>
            <a:ext cx="4838611" cy="618887"/>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تاريخ تطور ريادة الأعمال</a:t>
            </a:r>
          </a:p>
        </p:txBody>
      </p:sp>
      <p:sp>
        <p:nvSpPr>
          <p:cNvPr id="19" name="TextBox 19"/>
          <p:cNvSpPr txBox="1"/>
          <p:nvPr/>
        </p:nvSpPr>
        <p:spPr>
          <a:xfrm>
            <a:off x="10978424" y="6238818"/>
            <a:ext cx="4559763" cy="615461"/>
          </a:xfrm>
          <a:prstGeom prst="rect">
            <a:avLst/>
          </a:prstGeom>
        </p:spPr>
        <p:txBody>
          <a:bodyPr lIns="0" tIns="0" rIns="0" bIns="0" rtlCol="0" anchor="t">
            <a:spAutoFit/>
          </a:bodyPr>
          <a:lstStyle/>
          <a:p>
            <a:pPr algn="ctr" rtl="1">
              <a:lnSpc>
                <a:spcPts val="5019"/>
              </a:lnSpc>
            </a:pPr>
            <a:r>
              <a:rPr lang="ar-EG" sz="3346" b="1">
                <a:solidFill>
                  <a:srgbClr val="000000"/>
                </a:solidFill>
                <a:latin typeface="Almarai Bold"/>
                <a:ea typeface="Almarai Bold"/>
                <a:cs typeface="Almarai Bold"/>
                <a:sym typeface="Almarai Bold"/>
                <a:rtl/>
              </a:rPr>
              <a:t>تعريف ريادة الأعمال</a:t>
            </a:r>
          </a:p>
        </p:txBody>
      </p:sp>
      <p:sp>
        <p:nvSpPr>
          <p:cNvPr id="20" name="TextBox 20"/>
          <p:cNvSpPr txBox="1"/>
          <p:nvPr/>
        </p:nvSpPr>
        <p:spPr>
          <a:xfrm>
            <a:off x="10978424" y="7397757"/>
            <a:ext cx="4559763" cy="600221"/>
          </a:xfrm>
          <a:prstGeom prst="rect">
            <a:avLst/>
          </a:prstGeom>
        </p:spPr>
        <p:txBody>
          <a:bodyPr lIns="0" tIns="0" rIns="0" bIns="0" rtlCol="0" anchor="t">
            <a:spAutoFit/>
          </a:bodyPr>
          <a:lstStyle/>
          <a:p>
            <a:pPr marL="0" lvl="1" indent="0" algn="ctr" rtl="1">
              <a:lnSpc>
                <a:spcPts val="4869"/>
              </a:lnSpc>
              <a:spcBef>
                <a:spcPct val="0"/>
              </a:spcBef>
            </a:pPr>
            <a:r>
              <a:rPr lang="ar-EG" sz="3246" b="1">
                <a:solidFill>
                  <a:srgbClr val="000000"/>
                </a:solidFill>
                <a:latin typeface="Almarai Bold"/>
                <a:ea typeface="Almarai Bold"/>
                <a:cs typeface="Almarai Bold"/>
                <a:sym typeface="Almarai Bold"/>
                <a:rtl/>
              </a:rPr>
              <a:t>ريادة الأعمال المؤسسية</a:t>
            </a:r>
          </a:p>
        </p:txBody>
      </p:sp>
      <p:sp>
        <p:nvSpPr>
          <p:cNvPr id="21" name="TextBox 21"/>
          <p:cNvSpPr txBox="1"/>
          <p:nvPr/>
        </p:nvSpPr>
        <p:spPr>
          <a:xfrm>
            <a:off x="2866651" y="5068087"/>
            <a:ext cx="5334307" cy="618887"/>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ريادة الأعمال الاجتماعية</a:t>
            </a:r>
          </a:p>
        </p:txBody>
      </p:sp>
      <p:sp>
        <p:nvSpPr>
          <p:cNvPr id="22" name="TextBox 22"/>
          <p:cNvSpPr txBox="1"/>
          <p:nvPr/>
        </p:nvSpPr>
        <p:spPr>
          <a:xfrm>
            <a:off x="2562654" y="6247781"/>
            <a:ext cx="5205882" cy="618887"/>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ريادة الأعمال الرقمية</a:t>
            </a:r>
          </a:p>
        </p:txBody>
      </p:sp>
      <p:sp>
        <p:nvSpPr>
          <p:cNvPr id="23" name="TextBox 23"/>
          <p:cNvSpPr txBox="1"/>
          <p:nvPr/>
        </p:nvSpPr>
        <p:spPr>
          <a:xfrm>
            <a:off x="12702486" y="892008"/>
            <a:ext cx="5671403" cy="810954"/>
          </a:xfrm>
          <a:prstGeom prst="rect">
            <a:avLst/>
          </a:prstGeom>
        </p:spPr>
        <p:txBody>
          <a:bodyPr lIns="0" tIns="0" rIns="0" bIns="0" rtlCol="0" anchor="t">
            <a:spAutoFit/>
          </a:bodyPr>
          <a:lstStyle/>
          <a:p>
            <a:pPr algn="ctr">
              <a:lnSpc>
                <a:spcPts val="6269"/>
              </a:lnSpc>
            </a:pPr>
            <a:r>
              <a:rPr lang="ar-EG" sz="5224" b="1">
                <a:solidFill>
                  <a:srgbClr val="000000"/>
                </a:solidFill>
                <a:latin typeface="Almarai Bold"/>
                <a:ea typeface="Almarai Bold"/>
                <a:cs typeface="Almarai Bold"/>
                <a:sym typeface="Almarai Bold"/>
                <a:rtl/>
              </a:rPr>
              <a:t>الفصل الأول</a:t>
            </a:r>
          </a:p>
        </p:txBody>
      </p:sp>
      <p:sp>
        <p:nvSpPr>
          <p:cNvPr id="24" name="TextBox 24"/>
          <p:cNvSpPr txBox="1"/>
          <p:nvPr/>
        </p:nvSpPr>
        <p:spPr>
          <a:xfrm>
            <a:off x="4392815" y="1108041"/>
            <a:ext cx="8884540" cy="933450"/>
          </a:xfrm>
          <a:prstGeom prst="rect">
            <a:avLst/>
          </a:prstGeom>
        </p:spPr>
        <p:txBody>
          <a:bodyPr lIns="0" tIns="0" rIns="0" bIns="0" rtlCol="0" anchor="t">
            <a:spAutoFit/>
          </a:bodyPr>
          <a:lstStyle/>
          <a:p>
            <a:pPr algn="ctr" rtl="1">
              <a:lnSpc>
                <a:spcPts val="7148"/>
              </a:lnSpc>
            </a:pPr>
            <a:r>
              <a:rPr lang="ar-EG" sz="5957" b="1">
                <a:solidFill>
                  <a:srgbClr val="FF6600"/>
                </a:solidFill>
                <a:latin typeface="Almarai Bold"/>
                <a:ea typeface="Almarai Bold"/>
                <a:cs typeface="Almarai Bold"/>
                <a:sym typeface="Almarai Bold"/>
                <a:rtl/>
              </a:rPr>
              <a:t>أساسيات ريادة الأعمال</a:t>
            </a:r>
          </a:p>
        </p:txBody>
      </p:sp>
      <p:sp>
        <p:nvSpPr>
          <p:cNvPr id="25" name="TextBox 25"/>
          <p:cNvSpPr txBox="1"/>
          <p:nvPr/>
        </p:nvSpPr>
        <p:spPr>
          <a:xfrm>
            <a:off x="2162720" y="9248775"/>
            <a:ext cx="2510583"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6" name="Freeform 26"/>
          <p:cNvSpPr/>
          <p:nvPr/>
        </p:nvSpPr>
        <p:spPr>
          <a:xfrm rot="1830240" flipH="1">
            <a:off x="-357568" y="-919183"/>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21</a:t>
              </a:r>
            </a:p>
          </p:txBody>
        </p:sp>
      </p:grpSp>
      <p:sp>
        <p:nvSpPr>
          <p:cNvPr id="5" name="Freeform 5"/>
          <p:cNvSpPr/>
          <p:nvPr/>
        </p:nvSpPr>
        <p:spPr>
          <a:xfrm>
            <a:off x="3782653" y="1792658"/>
            <a:ext cx="10722694" cy="6701684"/>
          </a:xfrm>
          <a:custGeom>
            <a:avLst/>
            <a:gdLst/>
            <a:ahLst/>
            <a:cxnLst/>
            <a:rect l="l" t="t" r="r" b="b"/>
            <a:pathLst>
              <a:path w="10722694" h="6701684">
                <a:moveTo>
                  <a:pt x="0" y="0"/>
                </a:moveTo>
                <a:lnTo>
                  <a:pt x="10722694" y="0"/>
                </a:lnTo>
                <a:lnTo>
                  <a:pt x="10722694" y="6701684"/>
                </a:lnTo>
                <a:lnTo>
                  <a:pt x="0" y="67016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5583000" y="2965968"/>
            <a:ext cx="7122000" cy="4172685"/>
          </a:xfrm>
          <a:prstGeom prst="rect">
            <a:avLst/>
          </a:prstGeom>
        </p:spPr>
        <p:txBody>
          <a:bodyPr lIns="0" tIns="0" rIns="0" bIns="0" rtlCol="0" anchor="t">
            <a:spAutoFit/>
          </a:bodyPr>
          <a:lstStyle/>
          <a:p>
            <a:pPr algn="ctr">
              <a:lnSpc>
                <a:spcPts val="10734"/>
              </a:lnSpc>
            </a:pPr>
            <a:r>
              <a:rPr lang="ar-EG" sz="8945" b="1">
                <a:solidFill>
                  <a:srgbClr val="F6660D"/>
                </a:solidFill>
                <a:latin typeface="Almarai Bold"/>
                <a:ea typeface="Almarai Bold"/>
                <a:cs typeface="Almarai Bold"/>
                <a:sym typeface="Almarai Bold"/>
                <a:rtl/>
              </a:rPr>
              <a:t>وشكرا لكم على حسن استماعكم</a:t>
            </a:r>
            <a:r>
              <a:rPr lang="en-US" sz="8945" b="1">
                <a:solidFill>
                  <a:srgbClr val="F6660D"/>
                </a:solidFill>
                <a:latin typeface="Almarai Bold"/>
                <a:ea typeface="Almarai Bold"/>
                <a:cs typeface="Almarai Bold"/>
                <a:sym typeface="Almarai Bold"/>
              </a:rPr>
              <a:t> </a:t>
            </a:r>
          </a:p>
        </p:txBody>
      </p:sp>
      <p:sp>
        <p:nvSpPr>
          <p:cNvPr id="7" name="Freeform 7"/>
          <p:cNvSpPr/>
          <p:nvPr/>
        </p:nvSpPr>
        <p:spPr>
          <a:xfrm rot="-2700000">
            <a:off x="15759930" y="-1007657"/>
            <a:ext cx="2352866" cy="3500712"/>
          </a:xfrm>
          <a:custGeom>
            <a:avLst/>
            <a:gdLst/>
            <a:ahLst/>
            <a:cxnLst/>
            <a:rect l="l" t="t" r="r" b="b"/>
            <a:pathLst>
              <a:path w="2352866" h="3500712">
                <a:moveTo>
                  <a:pt x="0" y="0"/>
                </a:moveTo>
                <a:lnTo>
                  <a:pt x="2352865" y="0"/>
                </a:lnTo>
                <a:lnTo>
                  <a:pt x="2352865" y="3500712"/>
                </a:lnTo>
                <a:lnTo>
                  <a:pt x="0" y="35007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5400000">
            <a:off x="409752" y="1247377"/>
            <a:ext cx="1344111" cy="677656"/>
          </a:xfrm>
          <a:custGeom>
            <a:avLst/>
            <a:gdLst/>
            <a:ahLst/>
            <a:cxnLst/>
            <a:rect l="l" t="t" r="r" b="b"/>
            <a:pathLst>
              <a:path w="1344111" h="677656">
                <a:moveTo>
                  <a:pt x="0" y="0"/>
                </a:moveTo>
                <a:lnTo>
                  <a:pt x="1344111" y="0"/>
                </a:lnTo>
                <a:lnTo>
                  <a:pt x="1344111" y="677656"/>
                </a:lnTo>
                <a:lnTo>
                  <a:pt x="0" y="6776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2194890" y="9306462"/>
            <a:ext cx="2207090" cy="238125"/>
          </a:xfrm>
          <a:prstGeom prst="rect">
            <a:avLst/>
          </a:prstGeom>
        </p:spPr>
        <p:txBody>
          <a:bodyPr lIns="0" tIns="0" rIns="0" bIns="0" rtlCol="0" anchor="t">
            <a:spAutoFit/>
          </a:bodyPr>
          <a:lstStyle/>
          <a:p>
            <a:pPr algn="r">
              <a:lnSpc>
                <a:spcPts val="1889"/>
              </a:lnSpc>
            </a:pPr>
            <a:r>
              <a:rPr lang="en-US" sz="1575">
                <a:solidFill>
                  <a:srgbClr val="A6A6A6"/>
                </a:solidFill>
                <a:latin typeface="Almarai"/>
                <a:ea typeface="Almarai"/>
                <a:cs typeface="Almarai"/>
                <a:sym typeface="Almarai"/>
              </a:rPr>
              <a:t>©      </a:t>
            </a:r>
            <a:r>
              <a:rPr lang="ar-EG" sz="1575">
                <a:solidFill>
                  <a:srgbClr val="A6A6A6"/>
                </a:solidFill>
                <a:latin typeface="Almarai"/>
                <a:ea typeface="Almarai"/>
                <a:cs typeface="Almarai"/>
                <a:sym typeface="Almarai"/>
                <a:rtl/>
              </a:rPr>
              <a:t>الشميمري والمبيريك</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144000" y="2777775"/>
            <a:ext cx="8115300" cy="5949737"/>
            <a:chOff x="0" y="0"/>
            <a:chExt cx="2137363" cy="1567009"/>
          </a:xfrm>
        </p:grpSpPr>
        <p:sp>
          <p:nvSpPr>
            <p:cNvPr id="3" name="Freeform 3"/>
            <p:cNvSpPr/>
            <p:nvPr/>
          </p:nvSpPr>
          <p:spPr>
            <a:xfrm>
              <a:off x="0" y="0"/>
              <a:ext cx="2137363" cy="1567009"/>
            </a:xfrm>
            <a:custGeom>
              <a:avLst/>
              <a:gdLst/>
              <a:ahLst/>
              <a:cxnLst/>
              <a:rect l="l" t="t" r="r" b="b"/>
              <a:pathLst>
                <a:path w="2137363" h="1567009">
                  <a:moveTo>
                    <a:pt x="29574" y="0"/>
                  </a:moveTo>
                  <a:lnTo>
                    <a:pt x="2107789" y="0"/>
                  </a:lnTo>
                  <a:cubicBezTo>
                    <a:pt x="2115633" y="0"/>
                    <a:pt x="2123155" y="3116"/>
                    <a:pt x="2128701" y="8662"/>
                  </a:cubicBezTo>
                  <a:cubicBezTo>
                    <a:pt x="2134247" y="14208"/>
                    <a:pt x="2137363" y="21730"/>
                    <a:pt x="2137363" y="29574"/>
                  </a:cubicBezTo>
                  <a:lnTo>
                    <a:pt x="2137363" y="1537435"/>
                  </a:lnTo>
                  <a:cubicBezTo>
                    <a:pt x="2137363" y="1553768"/>
                    <a:pt x="2124122" y="1567009"/>
                    <a:pt x="2107789" y="1567009"/>
                  </a:cubicBezTo>
                  <a:lnTo>
                    <a:pt x="29574" y="1567009"/>
                  </a:lnTo>
                  <a:cubicBezTo>
                    <a:pt x="13241" y="1567009"/>
                    <a:pt x="0" y="1553768"/>
                    <a:pt x="0" y="1537435"/>
                  </a:cubicBezTo>
                  <a:lnTo>
                    <a:pt x="0" y="29574"/>
                  </a:lnTo>
                  <a:cubicBezTo>
                    <a:pt x="0" y="13241"/>
                    <a:pt x="13241" y="0"/>
                    <a:pt x="29574"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137363" cy="1576534"/>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081807" y="2777775"/>
            <a:ext cx="7816767" cy="3822499"/>
            <a:chOff x="0" y="0"/>
            <a:chExt cx="2058737" cy="1006749"/>
          </a:xfrm>
        </p:grpSpPr>
        <p:sp>
          <p:nvSpPr>
            <p:cNvPr id="6" name="Freeform 6"/>
            <p:cNvSpPr/>
            <p:nvPr/>
          </p:nvSpPr>
          <p:spPr>
            <a:xfrm>
              <a:off x="0" y="0"/>
              <a:ext cx="2058737" cy="1006749"/>
            </a:xfrm>
            <a:custGeom>
              <a:avLst/>
              <a:gdLst/>
              <a:ahLst/>
              <a:cxnLst/>
              <a:rect l="l" t="t" r="r" b="b"/>
              <a:pathLst>
                <a:path w="2058737" h="1006749">
                  <a:moveTo>
                    <a:pt x="30703" y="0"/>
                  </a:moveTo>
                  <a:lnTo>
                    <a:pt x="2028034" y="0"/>
                  </a:lnTo>
                  <a:cubicBezTo>
                    <a:pt x="2036177" y="0"/>
                    <a:pt x="2043986" y="3235"/>
                    <a:pt x="2049744" y="8993"/>
                  </a:cubicBezTo>
                  <a:cubicBezTo>
                    <a:pt x="2055502" y="14751"/>
                    <a:pt x="2058737" y="22560"/>
                    <a:pt x="2058737" y="30703"/>
                  </a:cubicBezTo>
                  <a:lnTo>
                    <a:pt x="2058737" y="976046"/>
                  </a:lnTo>
                  <a:cubicBezTo>
                    <a:pt x="2058737" y="993002"/>
                    <a:pt x="2044991" y="1006749"/>
                    <a:pt x="2028034" y="1006749"/>
                  </a:cubicBezTo>
                  <a:lnTo>
                    <a:pt x="30703" y="1006749"/>
                  </a:lnTo>
                  <a:cubicBezTo>
                    <a:pt x="13746" y="1006749"/>
                    <a:pt x="0" y="993002"/>
                    <a:pt x="0" y="976046"/>
                  </a:cubicBezTo>
                  <a:lnTo>
                    <a:pt x="0" y="30703"/>
                  </a:lnTo>
                  <a:cubicBezTo>
                    <a:pt x="0" y="13746"/>
                    <a:pt x="13746" y="0"/>
                    <a:pt x="30703" y="0"/>
                  </a:cubicBezTo>
                  <a:close/>
                </a:path>
              </a:pathLst>
            </a:custGeom>
            <a:solidFill>
              <a:srgbClr val="DEEFFF"/>
            </a:solidFill>
            <a:ln w="19050" cap="rnd">
              <a:solidFill>
                <a:srgbClr val="00B050"/>
              </a:solidFill>
              <a:prstDash val="lgDash"/>
              <a:round/>
            </a:ln>
          </p:spPr>
          <p:txBody>
            <a:bodyPr/>
            <a:lstStyle/>
            <a:p>
              <a:endParaRPr lang="en-US"/>
            </a:p>
          </p:txBody>
        </p:sp>
        <p:sp>
          <p:nvSpPr>
            <p:cNvPr id="7" name="TextBox 7"/>
            <p:cNvSpPr txBox="1"/>
            <p:nvPr/>
          </p:nvSpPr>
          <p:spPr>
            <a:xfrm>
              <a:off x="0" y="-9525"/>
              <a:ext cx="2058737" cy="1016274"/>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641576" y="1268425"/>
            <a:ext cx="1252880" cy="1252880"/>
            <a:chOff x="0" y="0"/>
            <a:chExt cx="1670506" cy="1670506"/>
          </a:xfrm>
        </p:grpSpPr>
        <p:sp>
          <p:nvSpPr>
            <p:cNvPr id="9" name="Freeform 9"/>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10" name="Freeform 10"/>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11" name="TextBox 11"/>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0</a:t>
              </a:r>
            </a:p>
          </p:txBody>
        </p:sp>
      </p:grpSp>
      <p:grpSp>
        <p:nvGrpSpPr>
          <p:cNvPr id="12" name="Group 12"/>
          <p:cNvGrpSpPr/>
          <p:nvPr/>
        </p:nvGrpSpPr>
        <p:grpSpPr>
          <a:xfrm>
            <a:off x="503394" y="8794186"/>
            <a:ext cx="1156827" cy="1156827"/>
            <a:chOff x="0" y="0"/>
            <a:chExt cx="1542436" cy="1542436"/>
          </a:xfrm>
        </p:grpSpPr>
        <p:sp>
          <p:nvSpPr>
            <p:cNvPr id="13" name="Freeform 1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4" name="TextBox 1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03</a:t>
              </a:r>
            </a:p>
          </p:txBody>
        </p:sp>
      </p:grpSp>
      <p:sp>
        <p:nvSpPr>
          <p:cNvPr id="15" name="Freeform 1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TextBox 16"/>
          <p:cNvSpPr txBox="1"/>
          <p:nvPr/>
        </p:nvSpPr>
        <p:spPr>
          <a:xfrm>
            <a:off x="1268016" y="2793360"/>
            <a:ext cx="7630558" cy="3381375"/>
          </a:xfrm>
          <a:prstGeom prst="rect">
            <a:avLst/>
          </a:prstGeom>
        </p:spPr>
        <p:txBody>
          <a:bodyPr lIns="0" tIns="0" rIns="0" bIns="0" rtlCol="0" anchor="t">
            <a:spAutoFit/>
          </a:bodyPr>
          <a:lstStyle/>
          <a:p>
            <a:pPr marL="542925" lvl="1" indent="-271462" algn="r" rtl="1">
              <a:lnSpc>
                <a:spcPts val="5400"/>
              </a:lnSpc>
              <a:buFont typeface="Arial"/>
              <a:buChar char="•"/>
            </a:pPr>
            <a:r>
              <a:rPr lang="ar-EG" sz="3000" b="1" spc="31">
                <a:solidFill>
                  <a:srgbClr val="000000"/>
                </a:solidFill>
                <a:latin typeface="Almarai Bold"/>
                <a:ea typeface="Almarai Bold"/>
                <a:cs typeface="Almarai Bold"/>
                <a:sym typeface="Almarai Bold"/>
                <a:rtl/>
              </a:rPr>
              <a:t>أيضاً يوضح هذا الفصل </a:t>
            </a:r>
            <a:r>
              <a:rPr lang="ar-EG" sz="3000" b="1" spc="31">
                <a:solidFill>
                  <a:srgbClr val="0084B4"/>
                </a:solidFill>
                <a:latin typeface="Almarai Bold"/>
                <a:ea typeface="Almarai Bold"/>
                <a:cs typeface="Almarai Bold"/>
                <a:sym typeface="Almarai Bold"/>
                <a:rtl/>
              </a:rPr>
              <a:t>عدداً من المفاهيم المرتبطة بريادة الأعمال </a:t>
            </a:r>
            <a:r>
              <a:rPr lang="ar-EG" sz="3000" b="1" spc="31">
                <a:solidFill>
                  <a:srgbClr val="000000"/>
                </a:solidFill>
                <a:latin typeface="Almarai Bold"/>
                <a:ea typeface="Almarai Bold"/>
                <a:cs typeface="Almarai Bold"/>
                <a:sym typeface="Almarai Bold"/>
                <a:rtl/>
              </a:rPr>
              <a:t>مثل ريادة الأعمال المؤسسية و ريادة الأعمال الاجتماعية و ريادة الأعمال الرقمية وعلاقة ريادة الأعمال بالاقتصاد المعرفي .</a:t>
            </a:r>
          </a:p>
        </p:txBody>
      </p:sp>
      <p:sp>
        <p:nvSpPr>
          <p:cNvPr id="17" name="TextBox 17"/>
          <p:cNvSpPr txBox="1"/>
          <p:nvPr/>
        </p:nvSpPr>
        <p:spPr>
          <a:xfrm>
            <a:off x="6711755" y="818663"/>
            <a:ext cx="5032056" cy="762000"/>
          </a:xfrm>
          <a:prstGeom prst="rect">
            <a:avLst/>
          </a:prstGeom>
        </p:spPr>
        <p:txBody>
          <a:bodyPr lIns="0" tIns="0" rIns="0" bIns="0" rtlCol="0" anchor="t">
            <a:spAutoFit/>
          </a:bodyPr>
          <a:lstStyle/>
          <a:p>
            <a:pPr algn="ctr">
              <a:lnSpc>
                <a:spcPts val="5999"/>
              </a:lnSpc>
            </a:pPr>
            <a:r>
              <a:rPr lang="ar-EG" sz="4999" b="1">
                <a:solidFill>
                  <a:srgbClr val="000000"/>
                </a:solidFill>
                <a:latin typeface="Almarai Bold"/>
                <a:ea typeface="Almarai Bold"/>
                <a:cs typeface="Almarai Bold"/>
                <a:sym typeface="Almarai Bold"/>
                <a:rtl/>
              </a:rPr>
              <a:t>المقدمة</a:t>
            </a:r>
          </a:p>
        </p:txBody>
      </p:sp>
      <p:sp>
        <p:nvSpPr>
          <p:cNvPr id="18" name="TextBox 18"/>
          <p:cNvSpPr txBox="1"/>
          <p:nvPr/>
        </p:nvSpPr>
        <p:spPr>
          <a:xfrm>
            <a:off x="9507340" y="2871978"/>
            <a:ext cx="7630558" cy="5627980"/>
          </a:xfrm>
          <a:prstGeom prst="rect">
            <a:avLst/>
          </a:prstGeom>
        </p:spPr>
        <p:txBody>
          <a:bodyPr lIns="0" tIns="0" rIns="0" bIns="0" rtlCol="0" anchor="t">
            <a:spAutoFit/>
          </a:bodyPr>
          <a:lstStyle/>
          <a:p>
            <a:pPr marL="553784" lvl="1" indent="-276892" algn="just" rtl="1">
              <a:lnSpc>
                <a:spcPts val="4957"/>
              </a:lnSpc>
              <a:buFont typeface="Arial"/>
              <a:buChar char="•"/>
            </a:pPr>
            <a:r>
              <a:rPr lang="ar-EG" sz="3060" b="1" spc="31">
                <a:solidFill>
                  <a:srgbClr val="000000"/>
                </a:solidFill>
                <a:latin typeface="Almarai Bold"/>
                <a:ea typeface="Almarai Bold"/>
                <a:cs typeface="Almarai Bold"/>
                <a:sym typeface="Almarai Bold"/>
                <a:rtl/>
              </a:rPr>
              <a:t>هناك العديد من </a:t>
            </a:r>
            <a:r>
              <a:rPr lang="ar-EG" sz="3060" b="1" spc="31">
                <a:solidFill>
                  <a:srgbClr val="0084B4"/>
                </a:solidFill>
                <a:latin typeface="Almarai Bold"/>
                <a:ea typeface="Almarai Bold"/>
                <a:cs typeface="Almarai Bold"/>
                <a:sym typeface="Almarai Bold"/>
                <a:rtl/>
              </a:rPr>
              <a:t>التطورات في عالم الاستثمار والتي تعكس التوجه نحو ريادة الأعمال </a:t>
            </a:r>
            <a:r>
              <a:rPr lang="ar-EG" sz="3060" b="1" spc="31">
                <a:solidFill>
                  <a:srgbClr val="000000"/>
                </a:solidFill>
                <a:latin typeface="Almarai Bold"/>
                <a:ea typeface="Almarai Bold"/>
                <a:cs typeface="Almarai Bold"/>
                <a:sym typeface="Almarai Bold"/>
                <a:rtl/>
              </a:rPr>
              <a:t>لذلك صمم هذا الفصل ليلقي الضوء على هذه التطورات . </a:t>
            </a:r>
          </a:p>
          <a:p>
            <a:pPr marL="553784" lvl="1" indent="-276892" algn="just" rtl="1">
              <a:lnSpc>
                <a:spcPts val="4957"/>
              </a:lnSpc>
              <a:buFont typeface="Arial"/>
              <a:buChar char="•"/>
            </a:pPr>
            <a:r>
              <a:rPr lang="ar-EG" sz="3060" b="1" spc="31">
                <a:solidFill>
                  <a:srgbClr val="000000"/>
                </a:solidFill>
                <a:latin typeface="Almarai Bold"/>
                <a:ea typeface="Almarai Bold"/>
                <a:cs typeface="Almarai Bold"/>
                <a:sym typeface="Almarai Bold"/>
                <a:rtl/>
              </a:rPr>
              <a:t>كما أن التوجه نحو ريادة الأعمال عالمياً قد استلزم تقديم </a:t>
            </a:r>
            <a:r>
              <a:rPr lang="ar-EG" sz="3060" b="1" spc="31">
                <a:solidFill>
                  <a:srgbClr val="0084B4"/>
                </a:solidFill>
                <a:latin typeface="Almarai Bold"/>
                <a:ea typeface="Almarai Bold"/>
                <a:cs typeface="Almarai Bold"/>
                <a:sym typeface="Almarai Bold"/>
                <a:rtl/>
              </a:rPr>
              <a:t>تعريف واضح ودقيق لمعنى ريادة الأعمال </a:t>
            </a:r>
            <a:r>
              <a:rPr lang="en-US" sz="3060" b="1" spc="31">
                <a:solidFill>
                  <a:srgbClr val="0084B4"/>
                </a:solidFill>
                <a:latin typeface="Almarai Bold"/>
                <a:ea typeface="Almarai Bold"/>
                <a:cs typeface="Almarai Bold"/>
                <a:sym typeface="Almarai Bold"/>
              </a:rPr>
              <a:t>Entrepreneurship</a:t>
            </a:r>
            <a:r>
              <a:rPr lang="ar-EG" sz="3060" b="1" spc="31">
                <a:solidFill>
                  <a:srgbClr val="0084B4"/>
                </a:solidFill>
                <a:latin typeface="Almarai Bold"/>
                <a:ea typeface="Almarai Bold"/>
                <a:cs typeface="Almarai Bold"/>
                <a:sym typeface="Almarai Bold"/>
                <a:rtl/>
              </a:rPr>
              <a:t>  </a:t>
            </a:r>
            <a:r>
              <a:rPr lang="ar-EG" sz="3060" b="1" spc="31">
                <a:solidFill>
                  <a:srgbClr val="000000"/>
                </a:solidFill>
                <a:latin typeface="Almarai Bold"/>
                <a:ea typeface="Almarai Bold"/>
                <a:cs typeface="Almarai Bold"/>
                <a:sym typeface="Almarai Bold"/>
                <a:rtl/>
              </a:rPr>
              <a:t>حيث يتم استعراض العديد منها ليتم بعد ذلك استخلاص تعريف خاص بالمؤلفين.</a:t>
            </a:r>
          </a:p>
        </p:txBody>
      </p:sp>
      <p:sp>
        <p:nvSpPr>
          <p:cNvPr id="19" name="TextBox 1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0" name="Freeform 2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144000" y="4889049"/>
            <a:ext cx="8115300" cy="4493076"/>
            <a:chOff x="0" y="0"/>
            <a:chExt cx="2137363" cy="1183362"/>
          </a:xfrm>
        </p:grpSpPr>
        <p:sp>
          <p:nvSpPr>
            <p:cNvPr id="3" name="Freeform 3"/>
            <p:cNvSpPr/>
            <p:nvPr/>
          </p:nvSpPr>
          <p:spPr>
            <a:xfrm>
              <a:off x="0" y="0"/>
              <a:ext cx="2137363" cy="1183361"/>
            </a:xfrm>
            <a:custGeom>
              <a:avLst/>
              <a:gdLst/>
              <a:ahLst/>
              <a:cxnLst/>
              <a:rect l="l" t="t" r="r" b="b"/>
              <a:pathLst>
                <a:path w="2137363" h="1183361">
                  <a:moveTo>
                    <a:pt x="29574" y="0"/>
                  </a:moveTo>
                  <a:lnTo>
                    <a:pt x="2107789" y="0"/>
                  </a:lnTo>
                  <a:cubicBezTo>
                    <a:pt x="2115633" y="0"/>
                    <a:pt x="2123155" y="3116"/>
                    <a:pt x="2128701" y="8662"/>
                  </a:cubicBezTo>
                  <a:cubicBezTo>
                    <a:pt x="2134247" y="14208"/>
                    <a:pt x="2137363" y="21730"/>
                    <a:pt x="2137363" y="29574"/>
                  </a:cubicBezTo>
                  <a:lnTo>
                    <a:pt x="2137363" y="1153788"/>
                  </a:lnTo>
                  <a:cubicBezTo>
                    <a:pt x="2137363" y="1170121"/>
                    <a:pt x="2124122" y="1183361"/>
                    <a:pt x="2107789" y="1183361"/>
                  </a:cubicBezTo>
                  <a:lnTo>
                    <a:pt x="29574" y="1183361"/>
                  </a:lnTo>
                  <a:cubicBezTo>
                    <a:pt x="13241" y="1183361"/>
                    <a:pt x="0" y="1170121"/>
                    <a:pt x="0" y="1153788"/>
                  </a:cubicBezTo>
                  <a:lnTo>
                    <a:pt x="0" y="29574"/>
                  </a:lnTo>
                  <a:cubicBezTo>
                    <a:pt x="0" y="13241"/>
                    <a:pt x="13241" y="0"/>
                    <a:pt x="29574"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137363" cy="1192887"/>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110382" y="3067216"/>
            <a:ext cx="7816767" cy="4152568"/>
            <a:chOff x="0" y="0"/>
            <a:chExt cx="2058737" cy="1093680"/>
          </a:xfrm>
        </p:grpSpPr>
        <p:sp>
          <p:nvSpPr>
            <p:cNvPr id="6" name="Freeform 6"/>
            <p:cNvSpPr/>
            <p:nvPr/>
          </p:nvSpPr>
          <p:spPr>
            <a:xfrm>
              <a:off x="0" y="0"/>
              <a:ext cx="2058737" cy="1093680"/>
            </a:xfrm>
            <a:custGeom>
              <a:avLst/>
              <a:gdLst/>
              <a:ahLst/>
              <a:cxnLst/>
              <a:rect l="l" t="t" r="r" b="b"/>
              <a:pathLst>
                <a:path w="2058737" h="1093680">
                  <a:moveTo>
                    <a:pt x="30703" y="0"/>
                  </a:moveTo>
                  <a:lnTo>
                    <a:pt x="2028034" y="0"/>
                  </a:lnTo>
                  <a:cubicBezTo>
                    <a:pt x="2036177" y="0"/>
                    <a:pt x="2043986" y="3235"/>
                    <a:pt x="2049744" y="8993"/>
                  </a:cubicBezTo>
                  <a:cubicBezTo>
                    <a:pt x="2055502" y="14751"/>
                    <a:pt x="2058737" y="22560"/>
                    <a:pt x="2058737" y="30703"/>
                  </a:cubicBezTo>
                  <a:lnTo>
                    <a:pt x="2058737" y="1062977"/>
                  </a:lnTo>
                  <a:cubicBezTo>
                    <a:pt x="2058737" y="1079934"/>
                    <a:pt x="2044991" y="1093680"/>
                    <a:pt x="2028034" y="1093680"/>
                  </a:cubicBezTo>
                  <a:lnTo>
                    <a:pt x="30703" y="1093680"/>
                  </a:lnTo>
                  <a:cubicBezTo>
                    <a:pt x="13746" y="1093680"/>
                    <a:pt x="0" y="1079934"/>
                    <a:pt x="0" y="1062977"/>
                  </a:cubicBezTo>
                  <a:lnTo>
                    <a:pt x="0" y="30703"/>
                  </a:lnTo>
                  <a:cubicBezTo>
                    <a:pt x="0" y="13746"/>
                    <a:pt x="13746" y="0"/>
                    <a:pt x="30703" y="0"/>
                  </a:cubicBezTo>
                  <a:close/>
                </a:path>
              </a:pathLst>
            </a:custGeom>
            <a:solidFill>
              <a:srgbClr val="DEEFFF"/>
            </a:solidFill>
            <a:ln w="19050" cap="rnd">
              <a:solidFill>
                <a:srgbClr val="00B050"/>
              </a:solidFill>
              <a:prstDash val="lgDash"/>
              <a:round/>
            </a:ln>
          </p:spPr>
          <p:txBody>
            <a:bodyPr/>
            <a:lstStyle/>
            <a:p>
              <a:endParaRPr lang="en-US"/>
            </a:p>
          </p:txBody>
        </p:sp>
        <p:sp>
          <p:nvSpPr>
            <p:cNvPr id="7" name="TextBox 7"/>
            <p:cNvSpPr txBox="1"/>
            <p:nvPr/>
          </p:nvSpPr>
          <p:spPr>
            <a:xfrm>
              <a:off x="0" y="-9525"/>
              <a:ext cx="2058737" cy="1103205"/>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641576" y="1268425"/>
            <a:ext cx="1252880" cy="1252880"/>
            <a:chOff x="0" y="0"/>
            <a:chExt cx="1670506" cy="1670506"/>
          </a:xfrm>
        </p:grpSpPr>
        <p:sp>
          <p:nvSpPr>
            <p:cNvPr id="9" name="Freeform 9"/>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10" name="Freeform 10"/>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11" name="TextBox 11"/>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0</a:t>
              </a:r>
            </a:p>
          </p:txBody>
        </p:sp>
      </p:grpSp>
      <p:grpSp>
        <p:nvGrpSpPr>
          <p:cNvPr id="12" name="Group 12"/>
          <p:cNvGrpSpPr/>
          <p:nvPr/>
        </p:nvGrpSpPr>
        <p:grpSpPr>
          <a:xfrm>
            <a:off x="503394" y="8794186"/>
            <a:ext cx="1156827" cy="1156827"/>
            <a:chOff x="0" y="0"/>
            <a:chExt cx="1542436" cy="1542436"/>
          </a:xfrm>
        </p:grpSpPr>
        <p:sp>
          <p:nvSpPr>
            <p:cNvPr id="13" name="Freeform 1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4" name="TextBox 1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04</a:t>
              </a:r>
            </a:p>
          </p:txBody>
        </p:sp>
      </p:grpSp>
      <p:sp>
        <p:nvSpPr>
          <p:cNvPr id="15" name="Freeform 15"/>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6" name="Group 16"/>
          <p:cNvGrpSpPr/>
          <p:nvPr/>
        </p:nvGrpSpPr>
        <p:grpSpPr>
          <a:xfrm>
            <a:off x="9296400" y="2974335"/>
            <a:ext cx="8115300" cy="1140549"/>
            <a:chOff x="0" y="0"/>
            <a:chExt cx="2137363" cy="300392"/>
          </a:xfrm>
        </p:grpSpPr>
        <p:sp>
          <p:nvSpPr>
            <p:cNvPr id="17" name="Freeform 17"/>
            <p:cNvSpPr/>
            <p:nvPr/>
          </p:nvSpPr>
          <p:spPr>
            <a:xfrm>
              <a:off x="0" y="0"/>
              <a:ext cx="2137363" cy="300392"/>
            </a:xfrm>
            <a:custGeom>
              <a:avLst/>
              <a:gdLst/>
              <a:ahLst/>
              <a:cxnLst/>
              <a:rect l="l" t="t" r="r" b="b"/>
              <a:pathLst>
                <a:path w="2137363" h="300392">
                  <a:moveTo>
                    <a:pt x="29574" y="0"/>
                  </a:moveTo>
                  <a:lnTo>
                    <a:pt x="2107789" y="0"/>
                  </a:lnTo>
                  <a:cubicBezTo>
                    <a:pt x="2115633" y="0"/>
                    <a:pt x="2123155" y="3116"/>
                    <a:pt x="2128701" y="8662"/>
                  </a:cubicBezTo>
                  <a:cubicBezTo>
                    <a:pt x="2134247" y="14208"/>
                    <a:pt x="2137363" y="21730"/>
                    <a:pt x="2137363" y="29574"/>
                  </a:cubicBezTo>
                  <a:lnTo>
                    <a:pt x="2137363" y="270818"/>
                  </a:lnTo>
                  <a:cubicBezTo>
                    <a:pt x="2137363" y="287151"/>
                    <a:pt x="2124122" y="300392"/>
                    <a:pt x="2107789" y="300392"/>
                  </a:cubicBezTo>
                  <a:lnTo>
                    <a:pt x="29574" y="300392"/>
                  </a:lnTo>
                  <a:cubicBezTo>
                    <a:pt x="13241" y="300392"/>
                    <a:pt x="0" y="287151"/>
                    <a:pt x="0" y="270818"/>
                  </a:cubicBezTo>
                  <a:lnTo>
                    <a:pt x="0" y="29574"/>
                  </a:lnTo>
                  <a:cubicBezTo>
                    <a:pt x="0" y="13241"/>
                    <a:pt x="13241" y="0"/>
                    <a:pt x="29574" y="0"/>
                  </a:cubicBezTo>
                  <a:close/>
                </a:path>
              </a:pathLst>
            </a:custGeom>
            <a:solidFill>
              <a:srgbClr val="DEEFFF"/>
            </a:solidFill>
            <a:ln w="19050" cap="rnd">
              <a:solidFill>
                <a:srgbClr val="00B050"/>
              </a:solidFill>
              <a:prstDash val="lgDash"/>
              <a:round/>
            </a:ln>
          </p:spPr>
          <p:txBody>
            <a:bodyPr/>
            <a:lstStyle/>
            <a:p>
              <a:endParaRPr lang="en-US"/>
            </a:p>
          </p:txBody>
        </p:sp>
        <p:sp>
          <p:nvSpPr>
            <p:cNvPr id="18" name="TextBox 18"/>
            <p:cNvSpPr txBox="1"/>
            <p:nvPr/>
          </p:nvSpPr>
          <p:spPr>
            <a:xfrm>
              <a:off x="0" y="-9525"/>
              <a:ext cx="2137363" cy="309917"/>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14325600" y="2521304"/>
            <a:ext cx="3086100" cy="692700"/>
            <a:chOff x="0" y="0"/>
            <a:chExt cx="812800" cy="182440"/>
          </a:xfrm>
        </p:grpSpPr>
        <p:sp>
          <p:nvSpPr>
            <p:cNvPr id="20" name="Freeform 20"/>
            <p:cNvSpPr/>
            <p:nvPr/>
          </p:nvSpPr>
          <p:spPr>
            <a:xfrm>
              <a:off x="0" y="0"/>
              <a:ext cx="812800" cy="182440"/>
            </a:xfrm>
            <a:custGeom>
              <a:avLst/>
              <a:gdLst/>
              <a:ahLst/>
              <a:cxnLst/>
              <a:rect l="l" t="t" r="r" b="b"/>
              <a:pathLst>
                <a:path w="812800" h="182440">
                  <a:moveTo>
                    <a:pt x="91220" y="0"/>
                  </a:moveTo>
                  <a:lnTo>
                    <a:pt x="721580" y="0"/>
                  </a:lnTo>
                  <a:cubicBezTo>
                    <a:pt x="771960" y="0"/>
                    <a:pt x="812800" y="40840"/>
                    <a:pt x="812800" y="91220"/>
                  </a:cubicBezTo>
                  <a:lnTo>
                    <a:pt x="812800" y="91220"/>
                  </a:lnTo>
                  <a:cubicBezTo>
                    <a:pt x="812800" y="115413"/>
                    <a:pt x="803189" y="138615"/>
                    <a:pt x="786082" y="155722"/>
                  </a:cubicBezTo>
                  <a:cubicBezTo>
                    <a:pt x="768975" y="172829"/>
                    <a:pt x="745773" y="182440"/>
                    <a:pt x="721580" y="182440"/>
                  </a:cubicBezTo>
                  <a:lnTo>
                    <a:pt x="91220" y="182440"/>
                  </a:lnTo>
                  <a:cubicBezTo>
                    <a:pt x="40840" y="182440"/>
                    <a:pt x="0" y="141599"/>
                    <a:pt x="0" y="91220"/>
                  </a:cubicBezTo>
                  <a:lnTo>
                    <a:pt x="0" y="91220"/>
                  </a:lnTo>
                  <a:cubicBezTo>
                    <a:pt x="0" y="40840"/>
                    <a:pt x="40840" y="0"/>
                    <a:pt x="91220" y="0"/>
                  </a:cubicBezTo>
                  <a:close/>
                </a:path>
              </a:pathLst>
            </a:custGeom>
            <a:solidFill>
              <a:srgbClr val="FD9C51"/>
            </a:solidFill>
          </p:spPr>
          <p:txBody>
            <a:bodyPr/>
            <a:lstStyle/>
            <a:p>
              <a:endParaRPr lang="en-US"/>
            </a:p>
          </p:txBody>
        </p:sp>
        <p:sp>
          <p:nvSpPr>
            <p:cNvPr id="21" name="TextBox 21"/>
            <p:cNvSpPr txBox="1"/>
            <p:nvPr/>
          </p:nvSpPr>
          <p:spPr>
            <a:xfrm>
              <a:off x="0" y="-9525"/>
              <a:ext cx="812800" cy="191965"/>
            </a:xfrm>
            <a:prstGeom prst="rect">
              <a:avLst/>
            </a:prstGeom>
          </p:spPr>
          <p:txBody>
            <a:bodyPr lIns="50800" tIns="50800" rIns="50800" bIns="50800" rtlCol="0" anchor="ctr"/>
            <a:lstStyle/>
            <a:p>
              <a:pPr algn="ctr">
                <a:lnSpc>
                  <a:spcPts val="1980"/>
                </a:lnSpc>
              </a:pPr>
              <a:endParaRPr/>
            </a:p>
          </p:txBody>
        </p:sp>
      </p:grpSp>
      <p:sp>
        <p:nvSpPr>
          <p:cNvPr id="22" name="TextBox 22"/>
          <p:cNvSpPr txBox="1"/>
          <p:nvPr/>
        </p:nvSpPr>
        <p:spPr>
          <a:xfrm>
            <a:off x="1296591" y="3491913"/>
            <a:ext cx="7630558" cy="3429000"/>
          </a:xfrm>
          <a:prstGeom prst="rect">
            <a:avLst/>
          </a:prstGeom>
        </p:spPr>
        <p:txBody>
          <a:bodyPr lIns="0" tIns="0" rIns="0" bIns="0" rtlCol="0" anchor="t">
            <a:spAutoFit/>
          </a:bodyPr>
          <a:lstStyle/>
          <a:p>
            <a:pPr marL="542925" lvl="1" indent="-271462" algn="just" rtl="1">
              <a:lnSpc>
                <a:spcPts val="5400"/>
              </a:lnSpc>
              <a:buFont typeface="Arial"/>
              <a:buChar char="•"/>
            </a:pPr>
            <a:r>
              <a:rPr lang="ar-EG" sz="3000" b="1" spc="31">
                <a:solidFill>
                  <a:srgbClr val="000000"/>
                </a:solidFill>
                <a:latin typeface="Almarai Bold"/>
                <a:ea typeface="Almarai Bold"/>
                <a:cs typeface="Almarai Bold"/>
                <a:sym typeface="Almarai Bold"/>
                <a:rtl/>
              </a:rPr>
              <a:t>حيث يتمكن رواد الأعمال من كسر القيود، و الحوافز، والجمود والركود السائد في الأنظمة الاقتصادية، بما يطرحونه من ابتكارات وأساليب نظم جديدة فيتبعهم الآخرون فتحدث النقلة الاقتصادية الإيجابية.</a:t>
            </a:r>
          </a:p>
        </p:txBody>
      </p:sp>
      <p:sp>
        <p:nvSpPr>
          <p:cNvPr id="23" name="TextBox 23"/>
          <p:cNvSpPr txBox="1"/>
          <p:nvPr/>
        </p:nvSpPr>
        <p:spPr>
          <a:xfrm>
            <a:off x="6619017" y="868135"/>
            <a:ext cx="5217531" cy="615431"/>
          </a:xfrm>
          <a:prstGeom prst="rect">
            <a:avLst/>
          </a:prstGeom>
        </p:spPr>
        <p:txBody>
          <a:bodyPr lIns="0" tIns="0" rIns="0" bIns="0" rtlCol="0" anchor="t">
            <a:spAutoFit/>
          </a:bodyPr>
          <a:lstStyle/>
          <a:p>
            <a:pPr algn="ctr" rtl="1">
              <a:lnSpc>
                <a:spcPts val="4730"/>
              </a:lnSpc>
            </a:pPr>
            <a:r>
              <a:rPr lang="ar-EG" sz="3942" b="1">
                <a:solidFill>
                  <a:srgbClr val="000000"/>
                </a:solidFill>
                <a:latin typeface="Almarai Bold"/>
                <a:ea typeface="Almarai Bold"/>
                <a:cs typeface="Almarai Bold"/>
                <a:sym typeface="Almarai Bold"/>
                <a:rtl/>
              </a:rPr>
              <a:t>تاريخ تطور ريادة الأعمال</a:t>
            </a:r>
          </a:p>
        </p:txBody>
      </p:sp>
      <p:sp>
        <p:nvSpPr>
          <p:cNvPr id="24" name="TextBox 24"/>
          <p:cNvSpPr txBox="1"/>
          <p:nvPr/>
        </p:nvSpPr>
        <p:spPr>
          <a:xfrm>
            <a:off x="9507340" y="3221407"/>
            <a:ext cx="7630558" cy="608305"/>
          </a:xfrm>
          <a:prstGeom prst="rect">
            <a:avLst/>
          </a:prstGeom>
        </p:spPr>
        <p:txBody>
          <a:bodyPr lIns="0" tIns="0" rIns="0" bIns="0" rtlCol="0" anchor="t">
            <a:spAutoFit/>
          </a:bodyPr>
          <a:lstStyle/>
          <a:p>
            <a:pPr marL="553784" lvl="1" indent="-276892" algn="just" rtl="1">
              <a:lnSpc>
                <a:spcPts val="4957"/>
              </a:lnSpc>
              <a:buFont typeface="Arial"/>
              <a:buChar char="•"/>
            </a:pPr>
            <a:r>
              <a:rPr lang="ar-EG" sz="3060" b="1" spc="31">
                <a:solidFill>
                  <a:srgbClr val="000000"/>
                </a:solidFill>
                <a:latin typeface="Almarai Bold"/>
                <a:ea typeface="Almarai Bold"/>
                <a:cs typeface="Almarai Bold"/>
                <a:sym typeface="Almarai Bold"/>
                <a:rtl/>
              </a:rPr>
              <a:t>ما الذي يجعل الاقتصاديات غنية ؟</a:t>
            </a:r>
          </a:p>
        </p:txBody>
      </p:sp>
      <p:sp>
        <p:nvSpPr>
          <p:cNvPr id="25" name="TextBox 2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6" name="TextBox 26"/>
          <p:cNvSpPr txBox="1"/>
          <p:nvPr/>
        </p:nvSpPr>
        <p:spPr>
          <a:xfrm>
            <a:off x="9507340" y="5283622"/>
            <a:ext cx="7630558" cy="3799180"/>
          </a:xfrm>
          <a:prstGeom prst="rect">
            <a:avLst/>
          </a:prstGeom>
        </p:spPr>
        <p:txBody>
          <a:bodyPr lIns="0" tIns="0" rIns="0" bIns="0" rtlCol="0" anchor="t">
            <a:spAutoFit/>
          </a:bodyPr>
          <a:lstStyle/>
          <a:p>
            <a:pPr marL="553784" lvl="1" indent="-276892" algn="just" rtl="1">
              <a:lnSpc>
                <a:spcPts val="4957"/>
              </a:lnSpc>
              <a:buFont typeface="Arial"/>
              <a:buChar char="•"/>
            </a:pPr>
            <a:r>
              <a:rPr lang="ar-EG" sz="3060" b="1" spc="31">
                <a:solidFill>
                  <a:srgbClr val="000000"/>
                </a:solidFill>
                <a:latin typeface="Almarai Bold"/>
                <a:ea typeface="Almarai Bold"/>
                <a:cs typeface="Almarai Bold"/>
                <a:sym typeface="Almarai Bold"/>
                <a:rtl/>
              </a:rPr>
              <a:t>عندما يكون النظام الاقتصادي في حالة توازن بين العرض والطلب، فإن رائد الأعمال هو الذي يكسر حالة التوازن هذه من خلال ما يقدمه من ابتكارات جديدة وأساليب إنتاج حديثة وأسواق ناشئة. و قد عبر عن ذلك بـــــ</a:t>
            </a:r>
          </a:p>
        </p:txBody>
      </p:sp>
      <p:grpSp>
        <p:nvGrpSpPr>
          <p:cNvPr id="27" name="Group 27"/>
          <p:cNvGrpSpPr/>
          <p:nvPr/>
        </p:nvGrpSpPr>
        <p:grpSpPr>
          <a:xfrm>
            <a:off x="5841050" y="2720866"/>
            <a:ext cx="3086100" cy="692700"/>
            <a:chOff x="0" y="0"/>
            <a:chExt cx="812800" cy="182440"/>
          </a:xfrm>
        </p:grpSpPr>
        <p:sp>
          <p:nvSpPr>
            <p:cNvPr id="28" name="Freeform 28"/>
            <p:cNvSpPr/>
            <p:nvPr/>
          </p:nvSpPr>
          <p:spPr>
            <a:xfrm>
              <a:off x="0" y="0"/>
              <a:ext cx="812800" cy="182440"/>
            </a:xfrm>
            <a:custGeom>
              <a:avLst/>
              <a:gdLst/>
              <a:ahLst/>
              <a:cxnLst/>
              <a:rect l="l" t="t" r="r" b="b"/>
              <a:pathLst>
                <a:path w="812800" h="182440">
                  <a:moveTo>
                    <a:pt x="91220" y="0"/>
                  </a:moveTo>
                  <a:lnTo>
                    <a:pt x="721580" y="0"/>
                  </a:lnTo>
                  <a:cubicBezTo>
                    <a:pt x="771960" y="0"/>
                    <a:pt x="812800" y="40840"/>
                    <a:pt x="812800" y="91220"/>
                  </a:cubicBezTo>
                  <a:lnTo>
                    <a:pt x="812800" y="91220"/>
                  </a:lnTo>
                  <a:cubicBezTo>
                    <a:pt x="812800" y="115413"/>
                    <a:pt x="803189" y="138615"/>
                    <a:pt x="786082" y="155722"/>
                  </a:cubicBezTo>
                  <a:cubicBezTo>
                    <a:pt x="768975" y="172829"/>
                    <a:pt x="745773" y="182440"/>
                    <a:pt x="721580" y="182440"/>
                  </a:cubicBezTo>
                  <a:lnTo>
                    <a:pt x="91220" y="182440"/>
                  </a:lnTo>
                  <a:cubicBezTo>
                    <a:pt x="40840" y="182440"/>
                    <a:pt x="0" y="141599"/>
                    <a:pt x="0" y="91220"/>
                  </a:cubicBezTo>
                  <a:lnTo>
                    <a:pt x="0" y="91220"/>
                  </a:lnTo>
                  <a:cubicBezTo>
                    <a:pt x="0" y="40840"/>
                    <a:pt x="40840" y="0"/>
                    <a:pt x="91220" y="0"/>
                  </a:cubicBezTo>
                  <a:close/>
                </a:path>
              </a:pathLst>
            </a:custGeom>
            <a:solidFill>
              <a:srgbClr val="FD9C51"/>
            </a:solidFill>
          </p:spPr>
          <p:txBody>
            <a:bodyPr/>
            <a:lstStyle/>
            <a:p>
              <a:endParaRPr lang="en-US"/>
            </a:p>
          </p:txBody>
        </p:sp>
        <p:sp>
          <p:nvSpPr>
            <p:cNvPr id="29" name="TextBox 29"/>
            <p:cNvSpPr txBox="1"/>
            <p:nvPr/>
          </p:nvSpPr>
          <p:spPr>
            <a:xfrm>
              <a:off x="0" y="-9525"/>
              <a:ext cx="812800" cy="191965"/>
            </a:xfrm>
            <a:prstGeom prst="rect">
              <a:avLst/>
            </a:prstGeom>
          </p:spPr>
          <p:txBody>
            <a:bodyPr lIns="50800" tIns="50800" rIns="50800" bIns="50800" rtlCol="0" anchor="ctr"/>
            <a:lstStyle/>
            <a:p>
              <a:pPr algn="ctr">
                <a:lnSpc>
                  <a:spcPts val="1980"/>
                </a:lnSpc>
              </a:pPr>
              <a:endParaRPr/>
            </a:p>
          </p:txBody>
        </p:sp>
      </p:grpSp>
      <p:grpSp>
        <p:nvGrpSpPr>
          <p:cNvPr id="30" name="Group 30"/>
          <p:cNvGrpSpPr/>
          <p:nvPr/>
        </p:nvGrpSpPr>
        <p:grpSpPr>
          <a:xfrm>
            <a:off x="14173200" y="4542699"/>
            <a:ext cx="3086100" cy="692700"/>
            <a:chOff x="0" y="0"/>
            <a:chExt cx="812800" cy="182440"/>
          </a:xfrm>
        </p:grpSpPr>
        <p:sp>
          <p:nvSpPr>
            <p:cNvPr id="31" name="Freeform 31"/>
            <p:cNvSpPr/>
            <p:nvPr/>
          </p:nvSpPr>
          <p:spPr>
            <a:xfrm>
              <a:off x="0" y="0"/>
              <a:ext cx="812800" cy="182440"/>
            </a:xfrm>
            <a:custGeom>
              <a:avLst/>
              <a:gdLst/>
              <a:ahLst/>
              <a:cxnLst/>
              <a:rect l="l" t="t" r="r" b="b"/>
              <a:pathLst>
                <a:path w="812800" h="182440">
                  <a:moveTo>
                    <a:pt x="91220" y="0"/>
                  </a:moveTo>
                  <a:lnTo>
                    <a:pt x="721580" y="0"/>
                  </a:lnTo>
                  <a:cubicBezTo>
                    <a:pt x="771960" y="0"/>
                    <a:pt x="812800" y="40840"/>
                    <a:pt x="812800" y="91220"/>
                  </a:cubicBezTo>
                  <a:lnTo>
                    <a:pt x="812800" y="91220"/>
                  </a:lnTo>
                  <a:cubicBezTo>
                    <a:pt x="812800" y="115413"/>
                    <a:pt x="803189" y="138615"/>
                    <a:pt x="786082" y="155722"/>
                  </a:cubicBezTo>
                  <a:cubicBezTo>
                    <a:pt x="768975" y="172829"/>
                    <a:pt x="745773" y="182440"/>
                    <a:pt x="721580" y="182440"/>
                  </a:cubicBezTo>
                  <a:lnTo>
                    <a:pt x="91220" y="182440"/>
                  </a:lnTo>
                  <a:cubicBezTo>
                    <a:pt x="40840" y="182440"/>
                    <a:pt x="0" y="141599"/>
                    <a:pt x="0" y="91220"/>
                  </a:cubicBezTo>
                  <a:lnTo>
                    <a:pt x="0" y="91220"/>
                  </a:lnTo>
                  <a:cubicBezTo>
                    <a:pt x="0" y="40840"/>
                    <a:pt x="40840" y="0"/>
                    <a:pt x="91220" y="0"/>
                  </a:cubicBezTo>
                  <a:close/>
                </a:path>
              </a:pathLst>
            </a:custGeom>
            <a:solidFill>
              <a:srgbClr val="FD9C51"/>
            </a:solidFill>
          </p:spPr>
          <p:txBody>
            <a:bodyPr/>
            <a:lstStyle/>
            <a:p>
              <a:endParaRPr lang="en-US"/>
            </a:p>
          </p:txBody>
        </p:sp>
        <p:sp>
          <p:nvSpPr>
            <p:cNvPr id="32" name="TextBox 32"/>
            <p:cNvSpPr txBox="1"/>
            <p:nvPr/>
          </p:nvSpPr>
          <p:spPr>
            <a:xfrm>
              <a:off x="0" y="-9525"/>
              <a:ext cx="812800" cy="191965"/>
            </a:xfrm>
            <a:prstGeom prst="rect">
              <a:avLst/>
            </a:prstGeom>
          </p:spPr>
          <p:txBody>
            <a:bodyPr lIns="50800" tIns="50800" rIns="50800" bIns="50800" rtlCol="0" anchor="ctr"/>
            <a:lstStyle/>
            <a:p>
              <a:pPr algn="ctr">
                <a:lnSpc>
                  <a:spcPts val="1980"/>
                </a:lnSpc>
              </a:pPr>
              <a:endParaRPr/>
            </a:p>
          </p:txBody>
        </p:sp>
      </p:grpSp>
      <p:sp>
        <p:nvSpPr>
          <p:cNvPr id="33" name="TextBox 33"/>
          <p:cNvSpPr txBox="1"/>
          <p:nvPr/>
        </p:nvSpPr>
        <p:spPr>
          <a:xfrm>
            <a:off x="13354050" y="2458912"/>
            <a:ext cx="3827315" cy="608305"/>
          </a:xfrm>
          <a:prstGeom prst="rect">
            <a:avLst/>
          </a:prstGeom>
        </p:spPr>
        <p:txBody>
          <a:bodyPr lIns="0" tIns="0" rIns="0" bIns="0" rtlCol="0" anchor="t">
            <a:spAutoFit/>
          </a:bodyPr>
          <a:lstStyle/>
          <a:p>
            <a:pPr algn="just" rtl="1">
              <a:lnSpc>
                <a:spcPts val="4957"/>
              </a:lnSpc>
            </a:pPr>
            <a:r>
              <a:rPr lang="ar-EG" sz="3060" b="1" spc="31">
                <a:solidFill>
                  <a:srgbClr val="000000"/>
                </a:solidFill>
                <a:latin typeface="Almarai Bold"/>
                <a:ea typeface="Almarai Bold"/>
                <a:cs typeface="Almarai Bold"/>
                <a:sym typeface="Almarai Bold"/>
                <a:rtl/>
              </a:rPr>
              <a:t>العصر الحديث</a:t>
            </a:r>
          </a:p>
        </p:txBody>
      </p:sp>
      <p:sp>
        <p:nvSpPr>
          <p:cNvPr id="34" name="TextBox 34"/>
          <p:cNvSpPr txBox="1"/>
          <p:nvPr/>
        </p:nvSpPr>
        <p:spPr>
          <a:xfrm>
            <a:off x="13201650" y="4518222"/>
            <a:ext cx="3827315" cy="608305"/>
          </a:xfrm>
          <a:prstGeom prst="rect">
            <a:avLst/>
          </a:prstGeom>
        </p:spPr>
        <p:txBody>
          <a:bodyPr lIns="0" tIns="0" rIns="0" bIns="0" rtlCol="0" anchor="t">
            <a:spAutoFit/>
          </a:bodyPr>
          <a:lstStyle/>
          <a:p>
            <a:pPr algn="just" rtl="1">
              <a:lnSpc>
                <a:spcPts val="4957"/>
              </a:lnSpc>
            </a:pPr>
            <a:r>
              <a:rPr lang="ar-EG" sz="3060" b="1" spc="31">
                <a:solidFill>
                  <a:srgbClr val="000000"/>
                </a:solidFill>
                <a:latin typeface="Almarai Bold"/>
                <a:ea typeface="Almarai Bold"/>
                <a:cs typeface="Almarai Bold"/>
                <a:sym typeface="Almarai Bold"/>
                <a:rtl/>
              </a:rPr>
              <a:t>نظرية التوازن</a:t>
            </a:r>
          </a:p>
        </p:txBody>
      </p:sp>
      <p:sp>
        <p:nvSpPr>
          <p:cNvPr id="35" name="TextBox 35"/>
          <p:cNvSpPr txBox="1"/>
          <p:nvPr/>
        </p:nvSpPr>
        <p:spPr>
          <a:xfrm>
            <a:off x="4724409" y="2724779"/>
            <a:ext cx="3827315" cy="608305"/>
          </a:xfrm>
          <a:prstGeom prst="rect">
            <a:avLst/>
          </a:prstGeom>
        </p:spPr>
        <p:txBody>
          <a:bodyPr lIns="0" tIns="0" rIns="0" bIns="0" rtlCol="0" anchor="t">
            <a:spAutoFit/>
          </a:bodyPr>
          <a:lstStyle/>
          <a:p>
            <a:pPr algn="just" rtl="1">
              <a:lnSpc>
                <a:spcPts val="4957"/>
              </a:lnSpc>
            </a:pPr>
            <a:r>
              <a:rPr lang="ar-EG" sz="3060" b="1" spc="31">
                <a:solidFill>
                  <a:srgbClr val="000000"/>
                </a:solidFill>
                <a:latin typeface="Almarai Bold"/>
                <a:ea typeface="Almarai Bold"/>
                <a:cs typeface="Almarai Bold"/>
                <a:sym typeface="Almarai Bold"/>
                <a:rtl/>
              </a:rPr>
              <a:t>التدمير الخلاق</a:t>
            </a:r>
          </a:p>
        </p:txBody>
      </p:sp>
      <p:sp>
        <p:nvSpPr>
          <p:cNvPr id="36" name="Freeform 3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208733" y="3109229"/>
            <a:ext cx="8115300" cy="5684957"/>
            <a:chOff x="0" y="0"/>
            <a:chExt cx="2137363" cy="1497273"/>
          </a:xfrm>
        </p:grpSpPr>
        <p:sp>
          <p:nvSpPr>
            <p:cNvPr id="3" name="Freeform 3"/>
            <p:cNvSpPr/>
            <p:nvPr/>
          </p:nvSpPr>
          <p:spPr>
            <a:xfrm>
              <a:off x="0" y="0"/>
              <a:ext cx="2137363" cy="1497273"/>
            </a:xfrm>
            <a:custGeom>
              <a:avLst/>
              <a:gdLst/>
              <a:ahLst/>
              <a:cxnLst/>
              <a:rect l="l" t="t" r="r" b="b"/>
              <a:pathLst>
                <a:path w="2137363" h="1497273">
                  <a:moveTo>
                    <a:pt x="29574" y="0"/>
                  </a:moveTo>
                  <a:lnTo>
                    <a:pt x="2107789" y="0"/>
                  </a:lnTo>
                  <a:cubicBezTo>
                    <a:pt x="2115633" y="0"/>
                    <a:pt x="2123155" y="3116"/>
                    <a:pt x="2128701" y="8662"/>
                  </a:cubicBezTo>
                  <a:cubicBezTo>
                    <a:pt x="2134247" y="14208"/>
                    <a:pt x="2137363" y="21730"/>
                    <a:pt x="2137363" y="29574"/>
                  </a:cubicBezTo>
                  <a:lnTo>
                    <a:pt x="2137363" y="1467699"/>
                  </a:lnTo>
                  <a:cubicBezTo>
                    <a:pt x="2137363" y="1484032"/>
                    <a:pt x="2124122" y="1497273"/>
                    <a:pt x="2107789" y="1497273"/>
                  </a:cubicBezTo>
                  <a:lnTo>
                    <a:pt x="29574" y="1497273"/>
                  </a:lnTo>
                  <a:cubicBezTo>
                    <a:pt x="13241" y="1497273"/>
                    <a:pt x="0" y="1484032"/>
                    <a:pt x="0" y="1467699"/>
                  </a:cubicBezTo>
                  <a:lnTo>
                    <a:pt x="0" y="29574"/>
                  </a:lnTo>
                  <a:cubicBezTo>
                    <a:pt x="0" y="13241"/>
                    <a:pt x="13241" y="0"/>
                    <a:pt x="29574"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137363" cy="1506798"/>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110382" y="3067216"/>
            <a:ext cx="7816767" cy="5726970"/>
            <a:chOff x="0" y="0"/>
            <a:chExt cx="2058737" cy="1508338"/>
          </a:xfrm>
        </p:grpSpPr>
        <p:sp>
          <p:nvSpPr>
            <p:cNvPr id="6" name="Freeform 6"/>
            <p:cNvSpPr/>
            <p:nvPr/>
          </p:nvSpPr>
          <p:spPr>
            <a:xfrm>
              <a:off x="0" y="0"/>
              <a:ext cx="2058737" cy="1508338"/>
            </a:xfrm>
            <a:custGeom>
              <a:avLst/>
              <a:gdLst/>
              <a:ahLst/>
              <a:cxnLst/>
              <a:rect l="l" t="t" r="r" b="b"/>
              <a:pathLst>
                <a:path w="2058737" h="1508338">
                  <a:moveTo>
                    <a:pt x="30703" y="0"/>
                  </a:moveTo>
                  <a:lnTo>
                    <a:pt x="2028034" y="0"/>
                  </a:lnTo>
                  <a:cubicBezTo>
                    <a:pt x="2036177" y="0"/>
                    <a:pt x="2043986" y="3235"/>
                    <a:pt x="2049744" y="8993"/>
                  </a:cubicBezTo>
                  <a:cubicBezTo>
                    <a:pt x="2055502" y="14751"/>
                    <a:pt x="2058737" y="22560"/>
                    <a:pt x="2058737" y="30703"/>
                  </a:cubicBezTo>
                  <a:lnTo>
                    <a:pt x="2058737" y="1477635"/>
                  </a:lnTo>
                  <a:cubicBezTo>
                    <a:pt x="2058737" y="1494592"/>
                    <a:pt x="2044991" y="1508338"/>
                    <a:pt x="2028034" y="1508338"/>
                  </a:cubicBezTo>
                  <a:lnTo>
                    <a:pt x="30703" y="1508338"/>
                  </a:lnTo>
                  <a:cubicBezTo>
                    <a:pt x="13746" y="1508338"/>
                    <a:pt x="0" y="1494592"/>
                    <a:pt x="0" y="1477635"/>
                  </a:cubicBezTo>
                  <a:lnTo>
                    <a:pt x="0" y="30703"/>
                  </a:lnTo>
                  <a:cubicBezTo>
                    <a:pt x="0" y="13746"/>
                    <a:pt x="13746" y="0"/>
                    <a:pt x="30703" y="0"/>
                  </a:cubicBezTo>
                  <a:close/>
                </a:path>
              </a:pathLst>
            </a:custGeom>
            <a:solidFill>
              <a:srgbClr val="DEEFFF"/>
            </a:solidFill>
            <a:ln w="19050" cap="rnd">
              <a:solidFill>
                <a:srgbClr val="00B050"/>
              </a:solidFill>
              <a:prstDash val="lgDash"/>
              <a:round/>
            </a:ln>
          </p:spPr>
          <p:txBody>
            <a:bodyPr/>
            <a:lstStyle/>
            <a:p>
              <a:endParaRPr lang="en-US"/>
            </a:p>
          </p:txBody>
        </p:sp>
        <p:sp>
          <p:nvSpPr>
            <p:cNvPr id="7" name="TextBox 7"/>
            <p:cNvSpPr txBox="1"/>
            <p:nvPr/>
          </p:nvSpPr>
          <p:spPr>
            <a:xfrm>
              <a:off x="0" y="-9525"/>
              <a:ext cx="2058737" cy="1517863"/>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641576" y="1268425"/>
            <a:ext cx="1252880" cy="1252880"/>
            <a:chOff x="0" y="0"/>
            <a:chExt cx="1670506" cy="1670506"/>
          </a:xfrm>
        </p:grpSpPr>
        <p:sp>
          <p:nvSpPr>
            <p:cNvPr id="9" name="Freeform 9"/>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10" name="Freeform 10"/>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11" name="TextBox 11"/>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1</a:t>
              </a:r>
            </a:p>
          </p:txBody>
        </p:sp>
      </p:grpSp>
      <p:sp>
        <p:nvSpPr>
          <p:cNvPr id="12" name="Freeform 12"/>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1306116" y="3885756"/>
            <a:ext cx="7630558" cy="4690110"/>
          </a:xfrm>
          <a:prstGeom prst="rect">
            <a:avLst/>
          </a:prstGeom>
        </p:spPr>
        <p:txBody>
          <a:bodyPr lIns="0" tIns="0" rIns="0" bIns="0" rtlCol="0" anchor="t">
            <a:spAutoFit/>
          </a:bodyPr>
          <a:lstStyle/>
          <a:p>
            <a:pPr marL="533876" lvl="1" indent="-266938" algn="r" rtl="1">
              <a:lnSpc>
                <a:spcPts val="5309"/>
              </a:lnSpc>
              <a:buFont typeface="Arial"/>
              <a:buChar char="•"/>
            </a:pPr>
            <a:r>
              <a:rPr lang="ar-EG" sz="2949" b="1" spc="30">
                <a:solidFill>
                  <a:srgbClr val="000000"/>
                </a:solidFill>
                <a:latin typeface="Almarai Bold"/>
                <a:ea typeface="Almarai Bold"/>
                <a:cs typeface="Almarai Bold"/>
                <a:sym typeface="Almarai Bold"/>
                <a:rtl/>
              </a:rPr>
              <a:t>خلص الباحثون أن أكثر الاقتصاديات نجاحاً هي تلك الاقتصاديات القادرة على خلق مزيج من رواد الأعمال المبتكرين والشركات الكبيرة الراسخة التي صقلت مبتكراتها ومكنتها تلك الخبرة من أن تنتج بكميات كبيرة تلك الابتكارات والأفكار والأساليب والوسائل التي أوجدها ابتداءً رواد الأعمال. </a:t>
            </a:r>
          </a:p>
        </p:txBody>
      </p:sp>
      <p:sp>
        <p:nvSpPr>
          <p:cNvPr id="14" name="TextBox 14"/>
          <p:cNvSpPr txBox="1"/>
          <p:nvPr/>
        </p:nvSpPr>
        <p:spPr>
          <a:xfrm>
            <a:off x="6619017" y="887185"/>
            <a:ext cx="5217531" cy="615431"/>
          </a:xfrm>
          <a:prstGeom prst="rect">
            <a:avLst/>
          </a:prstGeom>
        </p:spPr>
        <p:txBody>
          <a:bodyPr lIns="0" tIns="0" rIns="0" bIns="0" rtlCol="0" anchor="t">
            <a:spAutoFit/>
          </a:bodyPr>
          <a:lstStyle/>
          <a:p>
            <a:pPr algn="ctr" rtl="1">
              <a:lnSpc>
                <a:spcPts val="4730"/>
              </a:lnSpc>
            </a:pPr>
            <a:r>
              <a:rPr lang="ar-EG" sz="3942" b="1">
                <a:solidFill>
                  <a:srgbClr val="000000"/>
                </a:solidFill>
                <a:latin typeface="Almarai Bold"/>
                <a:ea typeface="Almarai Bold"/>
                <a:cs typeface="Almarai Bold"/>
                <a:sym typeface="Almarai Bold"/>
                <a:rtl/>
              </a:rPr>
              <a:t>تاريخ تطور ريادة الأعمال</a:t>
            </a:r>
          </a:p>
        </p:txBody>
      </p:sp>
      <p:sp>
        <p:nvSpPr>
          <p:cNvPr id="15" name="TextBox 1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6" name="TextBox 16"/>
          <p:cNvSpPr txBox="1"/>
          <p:nvPr/>
        </p:nvSpPr>
        <p:spPr>
          <a:xfrm>
            <a:off x="9422616" y="3544886"/>
            <a:ext cx="7687533" cy="4842738"/>
          </a:xfrm>
          <a:prstGeom prst="rect">
            <a:avLst/>
          </a:prstGeom>
        </p:spPr>
        <p:txBody>
          <a:bodyPr lIns="0" tIns="0" rIns="0" bIns="0" rtlCol="0" anchor="t">
            <a:spAutoFit/>
          </a:bodyPr>
          <a:lstStyle/>
          <a:p>
            <a:pPr marL="535686" lvl="1" indent="-267843" algn="r" rtl="1">
              <a:lnSpc>
                <a:spcPts val="4795"/>
              </a:lnSpc>
              <a:buFont typeface="Arial"/>
              <a:buChar char="•"/>
            </a:pPr>
            <a:r>
              <a:rPr lang="en-US" sz="2960" b="1" spc="29">
                <a:solidFill>
                  <a:srgbClr val="000000"/>
                </a:solidFill>
                <a:latin typeface="Almarai Bold"/>
                <a:ea typeface="Almarai Bold"/>
                <a:cs typeface="Almarai Bold"/>
                <a:sym typeface="Almarai Bold"/>
              </a:rPr>
              <a:t>80</a:t>
            </a:r>
            <a:r>
              <a:rPr lang="ar-EG" sz="2960" b="1" spc="29">
                <a:solidFill>
                  <a:srgbClr val="000000"/>
                </a:solidFill>
                <a:latin typeface="Almarai Bold"/>
                <a:ea typeface="Almarai Bold"/>
                <a:cs typeface="Almarai Bold"/>
                <a:sym typeface="Almarai Bold"/>
                <a:rtl/>
              </a:rPr>
              <a:t> % من الجهود العلمية في ريادة الأعمال مقابل </a:t>
            </a:r>
            <a:r>
              <a:rPr lang="en-US" sz="2960" b="1" spc="29">
                <a:solidFill>
                  <a:srgbClr val="000000"/>
                </a:solidFill>
                <a:latin typeface="Almarai Bold"/>
                <a:ea typeface="Almarai Bold"/>
                <a:cs typeface="Almarai Bold"/>
                <a:sym typeface="Almarai Bold"/>
              </a:rPr>
              <a:t>20</a:t>
            </a:r>
            <a:r>
              <a:rPr lang="ar-EG" sz="2960" b="1" spc="29">
                <a:solidFill>
                  <a:srgbClr val="000000"/>
                </a:solidFill>
                <a:latin typeface="Almarai Bold"/>
                <a:ea typeface="Almarai Bold"/>
                <a:cs typeface="Almarai Bold"/>
                <a:sym typeface="Almarai Bold"/>
                <a:rtl/>
              </a:rPr>
              <a:t> % في بقية العالم.</a:t>
            </a:r>
          </a:p>
          <a:p>
            <a:pPr marL="535686" lvl="1" indent="-267843" algn="r" rtl="1">
              <a:lnSpc>
                <a:spcPts val="4795"/>
              </a:lnSpc>
              <a:buFont typeface="Arial"/>
              <a:buChar char="•"/>
            </a:pPr>
            <a:r>
              <a:rPr lang="ar-EG" sz="2960" b="1" spc="29">
                <a:solidFill>
                  <a:srgbClr val="000000"/>
                </a:solidFill>
                <a:latin typeface="Almarai Bold"/>
                <a:ea typeface="Almarai Bold"/>
                <a:cs typeface="Almarai Bold"/>
                <a:sym typeface="Almarai Bold"/>
                <a:rtl/>
              </a:rPr>
              <a:t>عدد الكليات التي تدرس مقرر ريادة الأعمال.</a:t>
            </a:r>
          </a:p>
          <a:p>
            <a:pPr marL="535686" lvl="1" indent="-267843" algn="r" rtl="1">
              <a:lnSpc>
                <a:spcPts val="4795"/>
              </a:lnSpc>
              <a:buFont typeface="Arial"/>
              <a:buChar char="•"/>
            </a:pPr>
            <a:r>
              <a:rPr lang="ar-EG" sz="2960" b="1" spc="29">
                <a:solidFill>
                  <a:srgbClr val="000000"/>
                </a:solidFill>
                <a:latin typeface="Almarai Bold"/>
                <a:ea typeface="Almarai Bold"/>
                <a:cs typeface="Almarai Bold"/>
                <a:sym typeface="Almarai Bold"/>
                <a:rtl/>
              </a:rPr>
              <a:t>عدد مراكز ريادة الأعمال والمجالات المرتبطة بها.</a:t>
            </a:r>
          </a:p>
          <a:p>
            <a:pPr marL="535686" lvl="1" indent="-267843" algn="r" rtl="1">
              <a:lnSpc>
                <a:spcPts val="4795"/>
              </a:lnSpc>
              <a:buFont typeface="Arial"/>
              <a:buChar char="•"/>
            </a:pPr>
            <a:r>
              <a:rPr lang="ar-EG" sz="2960" b="1" spc="29">
                <a:solidFill>
                  <a:srgbClr val="000000"/>
                </a:solidFill>
                <a:latin typeface="Almarai Bold"/>
                <a:ea typeface="Almarai Bold"/>
                <a:cs typeface="Almarai Bold"/>
                <a:sym typeface="Almarai Bold"/>
                <a:rtl/>
              </a:rPr>
              <a:t>الدوريات والإصدارات المتخصصة في ريادة الأعمال.</a:t>
            </a:r>
          </a:p>
          <a:p>
            <a:pPr marL="535686" lvl="1" indent="-267843" algn="r" rtl="1">
              <a:lnSpc>
                <a:spcPts val="4795"/>
              </a:lnSpc>
              <a:buFont typeface="Arial"/>
              <a:buChar char="•"/>
            </a:pPr>
            <a:r>
              <a:rPr lang="ar-EG" sz="2960" b="1" spc="30">
                <a:solidFill>
                  <a:srgbClr val="000000"/>
                </a:solidFill>
                <a:latin typeface="Almarai Bold"/>
                <a:ea typeface="Almarai Bold"/>
                <a:cs typeface="Almarai Bold"/>
                <a:sym typeface="Almarai Bold"/>
                <a:rtl/>
              </a:rPr>
              <a:t>حاضنات الأعمال.</a:t>
            </a:r>
          </a:p>
        </p:txBody>
      </p:sp>
      <p:grpSp>
        <p:nvGrpSpPr>
          <p:cNvPr id="17" name="Group 17"/>
          <p:cNvGrpSpPr/>
          <p:nvPr/>
        </p:nvGrpSpPr>
        <p:grpSpPr>
          <a:xfrm>
            <a:off x="5841050" y="2720866"/>
            <a:ext cx="3086100" cy="692700"/>
            <a:chOff x="0" y="0"/>
            <a:chExt cx="812800" cy="182440"/>
          </a:xfrm>
        </p:grpSpPr>
        <p:sp>
          <p:nvSpPr>
            <p:cNvPr id="18" name="Freeform 18"/>
            <p:cNvSpPr/>
            <p:nvPr/>
          </p:nvSpPr>
          <p:spPr>
            <a:xfrm>
              <a:off x="0" y="0"/>
              <a:ext cx="812800" cy="182440"/>
            </a:xfrm>
            <a:custGeom>
              <a:avLst/>
              <a:gdLst/>
              <a:ahLst/>
              <a:cxnLst/>
              <a:rect l="l" t="t" r="r" b="b"/>
              <a:pathLst>
                <a:path w="812800" h="182440">
                  <a:moveTo>
                    <a:pt x="91220" y="0"/>
                  </a:moveTo>
                  <a:lnTo>
                    <a:pt x="721580" y="0"/>
                  </a:lnTo>
                  <a:cubicBezTo>
                    <a:pt x="771960" y="0"/>
                    <a:pt x="812800" y="40840"/>
                    <a:pt x="812800" y="91220"/>
                  </a:cubicBezTo>
                  <a:lnTo>
                    <a:pt x="812800" y="91220"/>
                  </a:lnTo>
                  <a:cubicBezTo>
                    <a:pt x="812800" y="115413"/>
                    <a:pt x="803189" y="138615"/>
                    <a:pt x="786082" y="155722"/>
                  </a:cubicBezTo>
                  <a:cubicBezTo>
                    <a:pt x="768975" y="172829"/>
                    <a:pt x="745773" y="182440"/>
                    <a:pt x="721580" y="182440"/>
                  </a:cubicBezTo>
                  <a:lnTo>
                    <a:pt x="91220" y="182440"/>
                  </a:lnTo>
                  <a:cubicBezTo>
                    <a:pt x="40840" y="182440"/>
                    <a:pt x="0" y="141599"/>
                    <a:pt x="0" y="91220"/>
                  </a:cubicBezTo>
                  <a:lnTo>
                    <a:pt x="0" y="91220"/>
                  </a:lnTo>
                  <a:cubicBezTo>
                    <a:pt x="0" y="40840"/>
                    <a:pt x="40840" y="0"/>
                    <a:pt x="91220" y="0"/>
                  </a:cubicBezTo>
                  <a:close/>
                </a:path>
              </a:pathLst>
            </a:custGeom>
            <a:solidFill>
              <a:srgbClr val="FD9C51"/>
            </a:solidFill>
          </p:spPr>
          <p:txBody>
            <a:bodyPr/>
            <a:lstStyle/>
            <a:p>
              <a:endParaRPr lang="en-US"/>
            </a:p>
          </p:txBody>
        </p:sp>
        <p:sp>
          <p:nvSpPr>
            <p:cNvPr id="19" name="TextBox 19"/>
            <p:cNvSpPr txBox="1"/>
            <p:nvPr/>
          </p:nvSpPr>
          <p:spPr>
            <a:xfrm>
              <a:off x="0" y="-9525"/>
              <a:ext cx="812800" cy="191965"/>
            </a:xfrm>
            <a:prstGeom prst="rect">
              <a:avLst/>
            </a:prstGeom>
          </p:spPr>
          <p:txBody>
            <a:bodyPr lIns="50800" tIns="50800" rIns="50800" bIns="50800" rtlCol="0" anchor="ctr"/>
            <a:lstStyle/>
            <a:p>
              <a:pPr algn="ctr">
                <a:lnSpc>
                  <a:spcPts val="1980"/>
                </a:lnSpc>
              </a:pPr>
              <a:endParaRPr/>
            </a:p>
          </p:txBody>
        </p:sp>
      </p:grpSp>
      <p:grpSp>
        <p:nvGrpSpPr>
          <p:cNvPr id="20" name="Group 20"/>
          <p:cNvGrpSpPr/>
          <p:nvPr/>
        </p:nvGrpSpPr>
        <p:grpSpPr>
          <a:xfrm>
            <a:off x="14258925" y="2762879"/>
            <a:ext cx="3086100" cy="692700"/>
            <a:chOff x="0" y="0"/>
            <a:chExt cx="812800" cy="182440"/>
          </a:xfrm>
        </p:grpSpPr>
        <p:sp>
          <p:nvSpPr>
            <p:cNvPr id="21" name="Freeform 21"/>
            <p:cNvSpPr/>
            <p:nvPr/>
          </p:nvSpPr>
          <p:spPr>
            <a:xfrm>
              <a:off x="0" y="0"/>
              <a:ext cx="812800" cy="182440"/>
            </a:xfrm>
            <a:custGeom>
              <a:avLst/>
              <a:gdLst/>
              <a:ahLst/>
              <a:cxnLst/>
              <a:rect l="l" t="t" r="r" b="b"/>
              <a:pathLst>
                <a:path w="812800" h="182440">
                  <a:moveTo>
                    <a:pt x="91220" y="0"/>
                  </a:moveTo>
                  <a:lnTo>
                    <a:pt x="721580" y="0"/>
                  </a:lnTo>
                  <a:cubicBezTo>
                    <a:pt x="771960" y="0"/>
                    <a:pt x="812800" y="40840"/>
                    <a:pt x="812800" y="91220"/>
                  </a:cubicBezTo>
                  <a:lnTo>
                    <a:pt x="812800" y="91220"/>
                  </a:lnTo>
                  <a:cubicBezTo>
                    <a:pt x="812800" y="115413"/>
                    <a:pt x="803189" y="138615"/>
                    <a:pt x="786082" y="155722"/>
                  </a:cubicBezTo>
                  <a:cubicBezTo>
                    <a:pt x="768975" y="172829"/>
                    <a:pt x="745773" y="182440"/>
                    <a:pt x="721580" y="182440"/>
                  </a:cubicBezTo>
                  <a:lnTo>
                    <a:pt x="91220" y="182440"/>
                  </a:lnTo>
                  <a:cubicBezTo>
                    <a:pt x="40840" y="182440"/>
                    <a:pt x="0" y="141599"/>
                    <a:pt x="0" y="91220"/>
                  </a:cubicBezTo>
                  <a:lnTo>
                    <a:pt x="0" y="91220"/>
                  </a:lnTo>
                  <a:cubicBezTo>
                    <a:pt x="0" y="40840"/>
                    <a:pt x="40840" y="0"/>
                    <a:pt x="91220" y="0"/>
                  </a:cubicBezTo>
                  <a:close/>
                </a:path>
              </a:pathLst>
            </a:custGeom>
            <a:solidFill>
              <a:srgbClr val="FD9C51"/>
            </a:solidFill>
          </p:spPr>
          <p:txBody>
            <a:bodyPr/>
            <a:lstStyle/>
            <a:p>
              <a:endParaRPr lang="en-US"/>
            </a:p>
          </p:txBody>
        </p:sp>
        <p:sp>
          <p:nvSpPr>
            <p:cNvPr id="22" name="TextBox 22"/>
            <p:cNvSpPr txBox="1"/>
            <p:nvPr/>
          </p:nvSpPr>
          <p:spPr>
            <a:xfrm>
              <a:off x="0" y="-9525"/>
              <a:ext cx="812800" cy="191965"/>
            </a:xfrm>
            <a:prstGeom prst="rect">
              <a:avLst/>
            </a:prstGeom>
          </p:spPr>
          <p:txBody>
            <a:bodyPr lIns="50800" tIns="50800" rIns="50800" bIns="50800" rtlCol="0" anchor="ctr"/>
            <a:lstStyle/>
            <a:p>
              <a:pPr algn="ctr">
                <a:lnSpc>
                  <a:spcPts val="1980"/>
                </a:lnSpc>
              </a:pPr>
              <a:endParaRPr/>
            </a:p>
          </p:txBody>
        </p:sp>
      </p:grpSp>
      <p:sp>
        <p:nvSpPr>
          <p:cNvPr id="23" name="TextBox 23"/>
          <p:cNvSpPr txBox="1"/>
          <p:nvPr/>
        </p:nvSpPr>
        <p:spPr>
          <a:xfrm>
            <a:off x="13180658" y="2747927"/>
            <a:ext cx="3827315" cy="608305"/>
          </a:xfrm>
          <a:prstGeom prst="rect">
            <a:avLst/>
          </a:prstGeom>
        </p:spPr>
        <p:txBody>
          <a:bodyPr lIns="0" tIns="0" rIns="0" bIns="0" rtlCol="0" anchor="t">
            <a:spAutoFit/>
          </a:bodyPr>
          <a:lstStyle/>
          <a:p>
            <a:pPr algn="just" rtl="1">
              <a:lnSpc>
                <a:spcPts val="4957"/>
              </a:lnSpc>
            </a:pPr>
            <a:r>
              <a:rPr lang="ar-EG" sz="3060" b="1" spc="31">
                <a:solidFill>
                  <a:srgbClr val="000000"/>
                </a:solidFill>
                <a:latin typeface="Almarai Bold"/>
                <a:ea typeface="Almarai Bold"/>
                <a:cs typeface="Almarai Bold"/>
                <a:sym typeface="Almarai Bold"/>
                <a:rtl/>
              </a:rPr>
              <a:t>أمريكا وأوروبا</a:t>
            </a:r>
          </a:p>
        </p:txBody>
      </p:sp>
      <p:sp>
        <p:nvSpPr>
          <p:cNvPr id="24" name="TextBox 24"/>
          <p:cNvSpPr txBox="1"/>
          <p:nvPr/>
        </p:nvSpPr>
        <p:spPr>
          <a:xfrm>
            <a:off x="4724409" y="2724779"/>
            <a:ext cx="3827315" cy="608305"/>
          </a:xfrm>
          <a:prstGeom prst="rect">
            <a:avLst/>
          </a:prstGeom>
        </p:spPr>
        <p:txBody>
          <a:bodyPr lIns="0" tIns="0" rIns="0" bIns="0" rtlCol="0" anchor="t">
            <a:spAutoFit/>
          </a:bodyPr>
          <a:lstStyle/>
          <a:p>
            <a:pPr algn="just" rtl="1">
              <a:lnSpc>
                <a:spcPts val="4957"/>
              </a:lnSpc>
            </a:pPr>
            <a:r>
              <a:rPr lang="ar-EG" sz="3060" b="1" spc="31">
                <a:solidFill>
                  <a:srgbClr val="000000"/>
                </a:solidFill>
                <a:latin typeface="Almarai Bold"/>
                <a:ea typeface="Almarai Bold"/>
                <a:cs typeface="Almarai Bold"/>
                <a:sym typeface="Almarai Bold"/>
                <a:rtl/>
              </a:rPr>
              <a:t>العالم العربي</a:t>
            </a:r>
          </a:p>
        </p:txBody>
      </p:sp>
      <p:sp>
        <p:nvSpPr>
          <p:cNvPr id="25" name="TextBox 25"/>
          <p:cNvSpPr txBox="1"/>
          <p:nvPr/>
        </p:nvSpPr>
        <p:spPr>
          <a:xfrm>
            <a:off x="1053232" y="3287587"/>
            <a:ext cx="7283709" cy="617220"/>
          </a:xfrm>
          <a:prstGeom prst="rect">
            <a:avLst/>
          </a:prstGeom>
        </p:spPr>
        <p:txBody>
          <a:bodyPr lIns="0" tIns="0" rIns="0" bIns="0" rtlCol="0" anchor="t">
            <a:spAutoFit/>
          </a:bodyPr>
          <a:lstStyle/>
          <a:p>
            <a:pPr algn="r" rtl="1">
              <a:lnSpc>
                <a:spcPts val="5220"/>
              </a:lnSpc>
            </a:pPr>
            <a:r>
              <a:rPr lang="ar-EG" sz="2900" b="1" spc="30">
                <a:solidFill>
                  <a:srgbClr val="F28739"/>
                </a:solidFill>
                <a:latin typeface="Almarai Bold"/>
                <a:ea typeface="Almarai Bold"/>
                <a:cs typeface="Almarai Bold"/>
                <a:sym typeface="Almarai Bold"/>
                <a:rtl/>
              </a:rPr>
              <a:t>مصر، والأردن، المملكة العربية السعودية.</a:t>
            </a:r>
          </a:p>
        </p:txBody>
      </p:sp>
      <p:grpSp>
        <p:nvGrpSpPr>
          <p:cNvPr id="26" name="Group 26"/>
          <p:cNvGrpSpPr/>
          <p:nvPr/>
        </p:nvGrpSpPr>
        <p:grpSpPr>
          <a:xfrm>
            <a:off x="503394" y="8794186"/>
            <a:ext cx="1156827" cy="1156827"/>
            <a:chOff x="0" y="0"/>
            <a:chExt cx="1542436" cy="1542436"/>
          </a:xfrm>
        </p:grpSpPr>
        <p:sp>
          <p:nvSpPr>
            <p:cNvPr id="27" name="Freeform 27"/>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28" name="TextBox 28"/>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06</a:t>
              </a:r>
            </a:p>
          </p:txBody>
        </p:sp>
      </p:grpSp>
      <p:sp>
        <p:nvSpPr>
          <p:cNvPr id="29" name="Freeform 2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268016" y="3109229"/>
            <a:ext cx="16056017" cy="5684957"/>
            <a:chOff x="0" y="0"/>
            <a:chExt cx="4228745" cy="1497273"/>
          </a:xfrm>
        </p:grpSpPr>
        <p:sp>
          <p:nvSpPr>
            <p:cNvPr id="3" name="Freeform 3"/>
            <p:cNvSpPr/>
            <p:nvPr/>
          </p:nvSpPr>
          <p:spPr>
            <a:xfrm>
              <a:off x="0" y="0"/>
              <a:ext cx="4228745" cy="1497273"/>
            </a:xfrm>
            <a:custGeom>
              <a:avLst/>
              <a:gdLst/>
              <a:ahLst/>
              <a:cxnLst/>
              <a:rect l="l" t="t" r="r" b="b"/>
              <a:pathLst>
                <a:path w="4228745" h="1497273">
                  <a:moveTo>
                    <a:pt x="14948" y="0"/>
                  </a:moveTo>
                  <a:lnTo>
                    <a:pt x="4213797" y="0"/>
                  </a:lnTo>
                  <a:cubicBezTo>
                    <a:pt x="4222053" y="0"/>
                    <a:pt x="4228745" y="6692"/>
                    <a:pt x="4228745" y="14948"/>
                  </a:cubicBezTo>
                  <a:lnTo>
                    <a:pt x="4228745" y="1482325"/>
                  </a:lnTo>
                  <a:cubicBezTo>
                    <a:pt x="4228745" y="1490580"/>
                    <a:pt x="4222053" y="1497273"/>
                    <a:pt x="4213797" y="1497273"/>
                  </a:cubicBezTo>
                  <a:lnTo>
                    <a:pt x="14948" y="1497273"/>
                  </a:lnTo>
                  <a:cubicBezTo>
                    <a:pt x="6692" y="1497273"/>
                    <a:pt x="0" y="1490580"/>
                    <a:pt x="0" y="1482325"/>
                  </a:cubicBezTo>
                  <a:lnTo>
                    <a:pt x="0" y="14948"/>
                  </a:lnTo>
                  <a:cubicBezTo>
                    <a:pt x="0" y="6692"/>
                    <a:pt x="6692" y="0"/>
                    <a:pt x="14948"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228745" cy="1506798"/>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1</a:t>
              </a:r>
            </a:p>
          </p:txBody>
        </p:sp>
      </p:grpSp>
      <p:sp>
        <p:nvSpPr>
          <p:cNvPr id="9" name="Freeform 9"/>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TextBox 10"/>
          <p:cNvSpPr txBox="1"/>
          <p:nvPr/>
        </p:nvSpPr>
        <p:spPr>
          <a:xfrm>
            <a:off x="6619017" y="887185"/>
            <a:ext cx="5217531" cy="615431"/>
          </a:xfrm>
          <a:prstGeom prst="rect">
            <a:avLst/>
          </a:prstGeom>
        </p:spPr>
        <p:txBody>
          <a:bodyPr lIns="0" tIns="0" rIns="0" bIns="0" rtlCol="0" anchor="t">
            <a:spAutoFit/>
          </a:bodyPr>
          <a:lstStyle/>
          <a:p>
            <a:pPr algn="ctr" rtl="1">
              <a:lnSpc>
                <a:spcPts val="4730"/>
              </a:lnSpc>
            </a:pPr>
            <a:r>
              <a:rPr lang="ar-EG" sz="3942" b="1">
                <a:solidFill>
                  <a:srgbClr val="000000"/>
                </a:solidFill>
                <a:latin typeface="Almarai Bold"/>
                <a:ea typeface="Almarai Bold"/>
                <a:cs typeface="Almarai Bold"/>
                <a:sym typeface="Almarai Bold"/>
                <a:rtl/>
              </a:rPr>
              <a:t>تاريخ تطور ريادة الأعمال</a:t>
            </a:r>
          </a:p>
        </p:txBody>
      </p:sp>
      <p:sp>
        <p:nvSpPr>
          <p:cNvPr id="11" name="TextBox 11"/>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2" name="TextBox 12"/>
          <p:cNvSpPr txBox="1"/>
          <p:nvPr/>
        </p:nvSpPr>
        <p:spPr>
          <a:xfrm>
            <a:off x="1268016" y="3544886"/>
            <a:ext cx="15832608" cy="4942332"/>
          </a:xfrm>
          <a:prstGeom prst="rect">
            <a:avLst/>
          </a:prstGeom>
        </p:spPr>
        <p:txBody>
          <a:bodyPr lIns="0" tIns="0" rIns="0" bIns="0" rtlCol="0" anchor="t">
            <a:spAutoFit/>
          </a:bodyPr>
          <a:lstStyle/>
          <a:p>
            <a:pPr marL="488632" lvl="1" indent="-244316" algn="r" rtl="1">
              <a:lnSpc>
                <a:spcPts val="4374"/>
              </a:lnSpc>
              <a:buFont typeface="Arial"/>
              <a:buChar char="•"/>
            </a:pPr>
            <a:r>
              <a:rPr lang="ar-EG" sz="2700" b="1" spc="27">
                <a:solidFill>
                  <a:srgbClr val="000000"/>
                </a:solidFill>
                <a:latin typeface="Almarai Bold"/>
                <a:ea typeface="Almarai Bold"/>
                <a:cs typeface="Almarai Bold"/>
                <a:sym typeface="Almarai Bold"/>
                <a:rtl/>
              </a:rPr>
              <a:t> بدأ الحديث عن حاضنات الأعمال عام </a:t>
            </a:r>
            <a:r>
              <a:rPr lang="en-US" sz="2700" b="1" spc="27">
                <a:solidFill>
                  <a:srgbClr val="000000"/>
                </a:solidFill>
                <a:latin typeface="Almarai Bold"/>
                <a:ea typeface="Almarai Bold"/>
                <a:cs typeface="Almarai Bold"/>
                <a:sym typeface="Almarai Bold"/>
              </a:rPr>
              <a:t>2002</a:t>
            </a:r>
            <a:r>
              <a:rPr lang="ar-EG" sz="2700" b="1" spc="27">
                <a:solidFill>
                  <a:srgbClr val="000000"/>
                </a:solidFill>
                <a:latin typeface="Almarai Bold"/>
                <a:ea typeface="Almarai Bold"/>
                <a:cs typeface="Almarai Bold"/>
                <a:sym typeface="Almarai Bold"/>
                <a:rtl/>
              </a:rPr>
              <a:t>م في الغرف التجارية الصناعية في المدن الرئيسة.</a:t>
            </a:r>
          </a:p>
          <a:p>
            <a:pPr marL="488632" lvl="1" indent="-244316" algn="r" rtl="1">
              <a:lnSpc>
                <a:spcPts val="4374"/>
              </a:lnSpc>
              <a:buFont typeface="Arial"/>
              <a:buChar char="•"/>
            </a:pPr>
            <a:r>
              <a:rPr lang="ar-EG" sz="2700" b="1" spc="27">
                <a:solidFill>
                  <a:srgbClr val="000000"/>
                </a:solidFill>
                <a:latin typeface="Almarai Bold"/>
                <a:ea typeface="Almarai Bold"/>
                <a:cs typeface="Almarai Bold"/>
                <a:sym typeface="Almarai Bold"/>
                <a:rtl/>
              </a:rPr>
              <a:t> الإنشاء الفعلي في السعودية لم يَرَ النور إلا عام </a:t>
            </a:r>
            <a:r>
              <a:rPr lang="en-US" sz="2700" b="1" spc="27">
                <a:solidFill>
                  <a:srgbClr val="000000"/>
                </a:solidFill>
                <a:latin typeface="Almarai Bold"/>
                <a:ea typeface="Almarai Bold"/>
                <a:cs typeface="Almarai Bold"/>
                <a:sym typeface="Almarai Bold"/>
              </a:rPr>
              <a:t>2008</a:t>
            </a:r>
            <a:r>
              <a:rPr lang="ar-EG" sz="2700" b="1" spc="27">
                <a:solidFill>
                  <a:srgbClr val="000000"/>
                </a:solidFill>
                <a:latin typeface="Almarai Bold"/>
                <a:ea typeface="Almarai Bold"/>
                <a:cs typeface="Almarai Bold"/>
                <a:sym typeface="Almarai Bold"/>
                <a:rtl/>
              </a:rPr>
              <a:t>م، حينما نشأ أول مركز لريادة الأعمال في الجامعات السعودية.</a:t>
            </a:r>
          </a:p>
          <a:p>
            <a:pPr marL="488632" lvl="1" indent="-244316" algn="r" rtl="1">
              <a:lnSpc>
                <a:spcPts val="4374"/>
              </a:lnSpc>
              <a:buFont typeface="Arial"/>
              <a:buChar char="•"/>
            </a:pPr>
            <a:r>
              <a:rPr lang="ar-EG" sz="2700" b="1" spc="27">
                <a:solidFill>
                  <a:srgbClr val="000000"/>
                </a:solidFill>
                <a:latin typeface="Almarai Bold"/>
                <a:ea typeface="Almarai Bold"/>
                <a:cs typeface="Almarai Bold"/>
                <a:sym typeface="Almarai Bold"/>
                <a:rtl/>
              </a:rPr>
              <a:t>إنشاء هيئة المنشآت الصغيرة والمتوسطة (منشآت) عام </a:t>
            </a:r>
            <a:r>
              <a:rPr lang="en-US" sz="2700" b="1" spc="27">
                <a:solidFill>
                  <a:srgbClr val="000000"/>
                </a:solidFill>
                <a:latin typeface="Almarai Bold"/>
                <a:ea typeface="Almarai Bold"/>
                <a:cs typeface="Almarai Bold"/>
                <a:sym typeface="Almarai Bold"/>
              </a:rPr>
              <a:t>2016</a:t>
            </a:r>
            <a:r>
              <a:rPr lang="ar-EG" sz="2700" b="1" spc="27">
                <a:solidFill>
                  <a:srgbClr val="000000"/>
                </a:solidFill>
                <a:latin typeface="Almarai Bold"/>
                <a:ea typeface="Almarai Bold"/>
                <a:cs typeface="Almarai Bold"/>
                <a:sym typeface="Almarai Bold"/>
                <a:rtl/>
              </a:rPr>
              <a:t>م له الأثر البارز في دعم ريادة الأعمال وإنمائها وتنظيمها،</a:t>
            </a:r>
          </a:p>
          <a:p>
            <a:pPr marL="488632" lvl="1" indent="-244316" algn="r" rtl="1">
              <a:lnSpc>
                <a:spcPts val="4374"/>
              </a:lnSpc>
              <a:buFont typeface="Arial"/>
              <a:buChar char="•"/>
            </a:pPr>
            <a:r>
              <a:rPr lang="ar-EG" sz="2700" b="1" spc="27">
                <a:solidFill>
                  <a:srgbClr val="000000"/>
                </a:solidFill>
                <a:latin typeface="Almarai Bold"/>
                <a:ea typeface="Almarai Bold"/>
                <a:cs typeface="Almarai Bold"/>
                <a:sym typeface="Almarai Bold"/>
                <a:rtl/>
              </a:rPr>
              <a:t>ريادة الأعمال عنصرًا مهمًّا في رؤية السعودية </a:t>
            </a:r>
            <a:r>
              <a:rPr lang="en-US" sz="2700" b="1" spc="27">
                <a:solidFill>
                  <a:srgbClr val="000000"/>
                </a:solidFill>
                <a:latin typeface="Almarai Bold"/>
                <a:ea typeface="Almarai Bold"/>
                <a:cs typeface="Almarai Bold"/>
                <a:sym typeface="Almarai Bold"/>
              </a:rPr>
              <a:t>2030</a:t>
            </a:r>
            <a:r>
              <a:rPr lang="ar-EG" sz="2700" b="1" spc="27">
                <a:solidFill>
                  <a:srgbClr val="000000"/>
                </a:solidFill>
                <a:latin typeface="Almarai Bold"/>
                <a:ea typeface="Almarai Bold"/>
                <a:cs typeface="Almarai Bold"/>
                <a:sym typeface="Almarai Bold"/>
                <a:rtl/>
              </a:rPr>
              <a:t> التي تعول على ارتفاع إسهام المنشآت الصغيرة في الناتج المحلي الإجمالي، </a:t>
            </a:r>
          </a:p>
          <a:p>
            <a:pPr marL="488632" lvl="1" indent="-244316" algn="r" rtl="1">
              <a:lnSpc>
                <a:spcPts val="4374"/>
              </a:lnSpc>
              <a:buFont typeface="Arial"/>
              <a:buChar char="•"/>
            </a:pPr>
            <a:r>
              <a:rPr lang="ar-EG" sz="2700" b="1" spc="27">
                <a:solidFill>
                  <a:srgbClr val="000000"/>
                </a:solidFill>
                <a:latin typeface="Almarai Bold"/>
                <a:ea typeface="Almarai Bold"/>
                <a:cs typeface="Almarai Bold"/>
                <a:sym typeface="Almarai Bold"/>
                <a:rtl/>
              </a:rPr>
              <a:t>الصناديق التمويلية لدعم المشروعات الصغيرة والمتوسطة، مثل صندوق التنمية الصناعية السعودي، وبنك التنمية الاجتماعية، والشركة السعودية لرأس المال الجريء، وبنك الشركات الصغيرة والمتوسطة.</a:t>
            </a:r>
          </a:p>
        </p:txBody>
      </p:sp>
      <p:grpSp>
        <p:nvGrpSpPr>
          <p:cNvPr id="13" name="Group 13"/>
          <p:cNvGrpSpPr/>
          <p:nvPr/>
        </p:nvGrpSpPr>
        <p:grpSpPr>
          <a:xfrm>
            <a:off x="14258925" y="2762879"/>
            <a:ext cx="3086100" cy="692700"/>
            <a:chOff x="0" y="0"/>
            <a:chExt cx="812800" cy="182440"/>
          </a:xfrm>
        </p:grpSpPr>
        <p:sp>
          <p:nvSpPr>
            <p:cNvPr id="14" name="Freeform 14"/>
            <p:cNvSpPr/>
            <p:nvPr/>
          </p:nvSpPr>
          <p:spPr>
            <a:xfrm>
              <a:off x="0" y="0"/>
              <a:ext cx="812800" cy="182440"/>
            </a:xfrm>
            <a:custGeom>
              <a:avLst/>
              <a:gdLst/>
              <a:ahLst/>
              <a:cxnLst/>
              <a:rect l="l" t="t" r="r" b="b"/>
              <a:pathLst>
                <a:path w="812800" h="182440">
                  <a:moveTo>
                    <a:pt x="91220" y="0"/>
                  </a:moveTo>
                  <a:lnTo>
                    <a:pt x="721580" y="0"/>
                  </a:lnTo>
                  <a:cubicBezTo>
                    <a:pt x="771960" y="0"/>
                    <a:pt x="812800" y="40840"/>
                    <a:pt x="812800" y="91220"/>
                  </a:cubicBezTo>
                  <a:lnTo>
                    <a:pt x="812800" y="91220"/>
                  </a:lnTo>
                  <a:cubicBezTo>
                    <a:pt x="812800" y="115413"/>
                    <a:pt x="803189" y="138615"/>
                    <a:pt x="786082" y="155722"/>
                  </a:cubicBezTo>
                  <a:cubicBezTo>
                    <a:pt x="768975" y="172829"/>
                    <a:pt x="745773" y="182440"/>
                    <a:pt x="721580" y="182440"/>
                  </a:cubicBezTo>
                  <a:lnTo>
                    <a:pt x="91220" y="182440"/>
                  </a:lnTo>
                  <a:cubicBezTo>
                    <a:pt x="40840" y="182440"/>
                    <a:pt x="0" y="141599"/>
                    <a:pt x="0" y="91220"/>
                  </a:cubicBezTo>
                  <a:lnTo>
                    <a:pt x="0" y="91220"/>
                  </a:lnTo>
                  <a:cubicBezTo>
                    <a:pt x="0" y="40840"/>
                    <a:pt x="40840" y="0"/>
                    <a:pt x="91220" y="0"/>
                  </a:cubicBezTo>
                  <a:close/>
                </a:path>
              </a:pathLst>
            </a:custGeom>
            <a:solidFill>
              <a:srgbClr val="FD9C51"/>
            </a:solidFill>
          </p:spPr>
          <p:txBody>
            <a:bodyPr/>
            <a:lstStyle/>
            <a:p>
              <a:endParaRPr lang="en-US"/>
            </a:p>
          </p:txBody>
        </p:sp>
        <p:sp>
          <p:nvSpPr>
            <p:cNvPr id="15" name="TextBox 15"/>
            <p:cNvSpPr txBox="1"/>
            <p:nvPr/>
          </p:nvSpPr>
          <p:spPr>
            <a:xfrm>
              <a:off x="0" y="-9525"/>
              <a:ext cx="812800" cy="191965"/>
            </a:xfrm>
            <a:prstGeom prst="rect">
              <a:avLst/>
            </a:prstGeom>
          </p:spPr>
          <p:txBody>
            <a:bodyPr lIns="50800" tIns="50800" rIns="50800" bIns="50800" rtlCol="0" anchor="ctr"/>
            <a:lstStyle/>
            <a:p>
              <a:pPr algn="ctr">
                <a:lnSpc>
                  <a:spcPts val="1980"/>
                </a:lnSpc>
              </a:pPr>
              <a:endParaRPr/>
            </a:p>
          </p:txBody>
        </p:sp>
      </p:grpSp>
      <p:sp>
        <p:nvSpPr>
          <p:cNvPr id="16" name="TextBox 16"/>
          <p:cNvSpPr txBox="1"/>
          <p:nvPr/>
        </p:nvSpPr>
        <p:spPr>
          <a:xfrm>
            <a:off x="13235209" y="2715254"/>
            <a:ext cx="3827315" cy="622021"/>
          </a:xfrm>
          <a:prstGeom prst="rect">
            <a:avLst/>
          </a:prstGeom>
        </p:spPr>
        <p:txBody>
          <a:bodyPr lIns="0" tIns="0" rIns="0" bIns="0" rtlCol="0" anchor="t">
            <a:spAutoFit/>
          </a:bodyPr>
          <a:lstStyle/>
          <a:p>
            <a:pPr algn="just" rtl="1">
              <a:lnSpc>
                <a:spcPts val="5119"/>
              </a:lnSpc>
            </a:pPr>
            <a:r>
              <a:rPr lang="ar-EG" sz="3159" b="1" spc="32">
                <a:solidFill>
                  <a:srgbClr val="000000"/>
                </a:solidFill>
                <a:latin typeface="Almarai Bold"/>
                <a:ea typeface="Almarai Bold"/>
                <a:cs typeface="Almarai Bold"/>
                <a:sym typeface="Almarai Bold"/>
                <a:rtl/>
              </a:rPr>
              <a:t>السعودية</a:t>
            </a:r>
          </a:p>
        </p:txBody>
      </p:sp>
      <p:grpSp>
        <p:nvGrpSpPr>
          <p:cNvPr id="17" name="Group 17"/>
          <p:cNvGrpSpPr/>
          <p:nvPr/>
        </p:nvGrpSpPr>
        <p:grpSpPr>
          <a:xfrm>
            <a:off x="503394" y="8794186"/>
            <a:ext cx="1156827" cy="1156827"/>
            <a:chOff x="0" y="0"/>
            <a:chExt cx="1542436" cy="1542436"/>
          </a:xfrm>
        </p:grpSpPr>
        <p:sp>
          <p:nvSpPr>
            <p:cNvPr id="18" name="Freeform 18"/>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9" name="TextBox 19"/>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07</a:t>
              </a:r>
            </a:p>
          </p:txBody>
        </p:sp>
      </p:grpSp>
      <p:sp>
        <p:nvSpPr>
          <p:cNvPr id="20" name="Freeform 2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197654" y="3109229"/>
            <a:ext cx="9126379" cy="3214952"/>
            <a:chOff x="0" y="0"/>
            <a:chExt cx="2403655" cy="846736"/>
          </a:xfrm>
        </p:grpSpPr>
        <p:sp>
          <p:nvSpPr>
            <p:cNvPr id="3" name="Freeform 3"/>
            <p:cNvSpPr/>
            <p:nvPr/>
          </p:nvSpPr>
          <p:spPr>
            <a:xfrm>
              <a:off x="0" y="0"/>
              <a:ext cx="2403655" cy="846736"/>
            </a:xfrm>
            <a:custGeom>
              <a:avLst/>
              <a:gdLst/>
              <a:ahLst/>
              <a:cxnLst/>
              <a:rect l="l" t="t" r="r" b="b"/>
              <a:pathLst>
                <a:path w="2403655" h="846736">
                  <a:moveTo>
                    <a:pt x="26297" y="0"/>
                  </a:moveTo>
                  <a:lnTo>
                    <a:pt x="2377358" y="0"/>
                  </a:lnTo>
                  <a:cubicBezTo>
                    <a:pt x="2391882" y="0"/>
                    <a:pt x="2403655" y="11774"/>
                    <a:pt x="2403655" y="26297"/>
                  </a:cubicBezTo>
                  <a:lnTo>
                    <a:pt x="2403655" y="820439"/>
                  </a:lnTo>
                  <a:cubicBezTo>
                    <a:pt x="2403655" y="834963"/>
                    <a:pt x="2391882" y="846736"/>
                    <a:pt x="2377358" y="846736"/>
                  </a:cubicBezTo>
                  <a:lnTo>
                    <a:pt x="26297" y="846736"/>
                  </a:lnTo>
                  <a:cubicBezTo>
                    <a:pt x="11774" y="846736"/>
                    <a:pt x="0" y="834963"/>
                    <a:pt x="0" y="820439"/>
                  </a:cubicBezTo>
                  <a:lnTo>
                    <a:pt x="0" y="26297"/>
                  </a:lnTo>
                  <a:cubicBezTo>
                    <a:pt x="0" y="11774"/>
                    <a:pt x="11774" y="0"/>
                    <a:pt x="26297"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403655" cy="856261"/>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sp>
        <p:nvSpPr>
          <p:cNvPr id="9" name="Freeform 9"/>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8804096" y="2762879"/>
            <a:ext cx="8500887" cy="692700"/>
            <a:chOff x="0" y="0"/>
            <a:chExt cx="2238917" cy="182440"/>
          </a:xfrm>
        </p:grpSpPr>
        <p:sp>
          <p:nvSpPr>
            <p:cNvPr id="11" name="Freeform 11"/>
            <p:cNvSpPr/>
            <p:nvPr/>
          </p:nvSpPr>
          <p:spPr>
            <a:xfrm>
              <a:off x="0" y="0"/>
              <a:ext cx="2238917" cy="182440"/>
            </a:xfrm>
            <a:custGeom>
              <a:avLst/>
              <a:gdLst/>
              <a:ahLst/>
              <a:cxnLst/>
              <a:rect l="l" t="t" r="r" b="b"/>
              <a:pathLst>
                <a:path w="2238917" h="182440">
                  <a:moveTo>
                    <a:pt x="46447" y="0"/>
                  </a:moveTo>
                  <a:lnTo>
                    <a:pt x="2192470" y="0"/>
                  </a:lnTo>
                  <a:cubicBezTo>
                    <a:pt x="2218122" y="0"/>
                    <a:pt x="2238917" y="20795"/>
                    <a:pt x="2238917" y="46447"/>
                  </a:cubicBezTo>
                  <a:lnTo>
                    <a:pt x="2238917" y="135993"/>
                  </a:lnTo>
                  <a:cubicBezTo>
                    <a:pt x="2238917" y="161645"/>
                    <a:pt x="2218122" y="182440"/>
                    <a:pt x="2192470" y="182440"/>
                  </a:cubicBezTo>
                  <a:lnTo>
                    <a:pt x="46447" y="182440"/>
                  </a:lnTo>
                  <a:cubicBezTo>
                    <a:pt x="20795" y="182440"/>
                    <a:pt x="0" y="161645"/>
                    <a:pt x="0" y="135993"/>
                  </a:cubicBezTo>
                  <a:lnTo>
                    <a:pt x="0" y="46447"/>
                  </a:lnTo>
                  <a:cubicBezTo>
                    <a:pt x="0" y="20795"/>
                    <a:pt x="20795" y="0"/>
                    <a:pt x="46447" y="0"/>
                  </a:cubicBezTo>
                  <a:close/>
                </a:path>
              </a:pathLst>
            </a:custGeom>
            <a:solidFill>
              <a:srgbClr val="00B050"/>
            </a:solidFill>
          </p:spPr>
          <p:txBody>
            <a:bodyPr/>
            <a:lstStyle/>
            <a:p>
              <a:endParaRPr lang="en-US"/>
            </a:p>
          </p:txBody>
        </p:sp>
        <p:sp>
          <p:nvSpPr>
            <p:cNvPr id="12" name="TextBox 12"/>
            <p:cNvSpPr txBox="1"/>
            <p:nvPr/>
          </p:nvSpPr>
          <p:spPr>
            <a:xfrm>
              <a:off x="0" y="-9525"/>
              <a:ext cx="2238917" cy="191965"/>
            </a:xfrm>
            <a:prstGeom prst="rect">
              <a:avLst/>
            </a:prstGeom>
          </p:spPr>
          <p:txBody>
            <a:bodyPr lIns="50800" tIns="50800" rIns="50800" bIns="50800" rtlCol="0" anchor="ctr"/>
            <a:lstStyle/>
            <a:p>
              <a:pPr algn="ctr">
                <a:lnSpc>
                  <a:spcPts val="1980"/>
                </a:lnSpc>
              </a:pPr>
              <a:endParaRPr/>
            </a:p>
          </p:txBody>
        </p:sp>
      </p:grpSp>
      <p:grpSp>
        <p:nvGrpSpPr>
          <p:cNvPr id="13" name="Group 13"/>
          <p:cNvGrpSpPr/>
          <p:nvPr/>
        </p:nvGrpSpPr>
        <p:grpSpPr>
          <a:xfrm>
            <a:off x="503394" y="8794186"/>
            <a:ext cx="1156827" cy="1156827"/>
            <a:chOff x="0" y="0"/>
            <a:chExt cx="1542436" cy="1542436"/>
          </a:xfrm>
        </p:grpSpPr>
        <p:sp>
          <p:nvSpPr>
            <p:cNvPr id="14" name="Freeform 14"/>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5" name="TextBox 15"/>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08</a:t>
              </a:r>
            </a:p>
          </p:txBody>
        </p:sp>
      </p:grpSp>
      <p:grpSp>
        <p:nvGrpSpPr>
          <p:cNvPr id="16" name="Group 16"/>
          <p:cNvGrpSpPr/>
          <p:nvPr/>
        </p:nvGrpSpPr>
        <p:grpSpPr>
          <a:xfrm>
            <a:off x="8197654" y="7445540"/>
            <a:ext cx="9126379" cy="1510876"/>
            <a:chOff x="0" y="0"/>
            <a:chExt cx="2403655" cy="397926"/>
          </a:xfrm>
        </p:grpSpPr>
        <p:sp>
          <p:nvSpPr>
            <p:cNvPr id="17" name="Freeform 17"/>
            <p:cNvSpPr/>
            <p:nvPr/>
          </p:nvSpPr>
          <p:spPr>
            <a:xfrm>
              <a:off x="0" y="0"/>
              <a:ext cx="2403655" cy="397926"/>
            </a:xfrm>
            <a:custGeom>
              <a:avLst/>
              <a:gdLst/>
              <a:ahLst/>
              <a:cxnLst/>
              <a:rect l="l" t="t" r="r" b="b"/>
              <a:pathLst>
                <a:path w="2403655" h="397926">
                  <a:moveTo>
                    <a:pt x="26297" y="0"/>
                  </a:moveTo>
                  <a:lnTo>
                    <a:pt x="2377358" y="0"/>
                  </a:lnTo>
                  <a:cubicBezTo>
                    <a:pt x="2391882" y="0"/>
                    <a:pt x="2403655" y="11774"/>
                    <a:pt x="2403655" y="26297"/>
                  </a:cubicBezTo>
                  <a:lnTo>
                    <a:pt x="2403655" y="371629"/>
                  </a:lnTo>
                  <a:cubicBezTo>
                    <a:pt x="2403655" y="386152"/>
                    <a:pt x="2391882" y="397926"/>
                    <a:pt x="2377358" y="397926"/>
                  </a:cubicBezTo>
                  <a:lnTo>
                    <a:pt x="26297" y="397926"/>
                  </a:lnTo>
                  <a:cubicBezTo>
                    <a:pt x="11774" y="397926"/>
                    <a:pt x="0" y="386152"/>
                    <a:pt x="0" y="371629"/>
                  </a:cubicBezTo>
                  <a:lnTo>
                    <a:pt x="0" y="26297"/>
                  </a:lnTo>
                  <a:cubicBezTo>
                    <a:pt x="0" y="11774"/>
                    <a:pt x="11774" y="0"/>
                    <a:pt x="26297" y="0"/>
                  </a:cubicBezTo>
                  <a:close/>
                </a:path>
              </a:pathLst>
            </a:custGeom>
            <a:solidFill>
              <a:srgbClr val="DEEFFF"/>
            </a:solidFill>
            <a:ln w="19050" cap="rnd">
              <a:solidFill>
                <a:srgbClr val="00B050"/>
              </a:solidFill>
              <a:prstDash val="lgDash"/>
              <a:round/>
            </a:ln>
          </p:spPr>
          <p:txBody>
            <a:bodyPr/>
            <a:lstStyle/>
            <a:p>
              <a:endParaRPr lang="en-US"/>
            </a:p>
          </p:txBody>
        </p:sp>
        <p:sp>
          <p:nvSpPr>
            <p:cNvPr id="18" name="TextBox 18"/>
            <p:cNvSpPr txBox="1"/>
            <p:nvPr/>
          </p:nvSpPr>
          <p:spPr>
            <a:xfrm>
              <a:off x="0" y="-9525"/>
              <a:ext cx="2403655" cy="407451"/>
            </a:xfrm>
            <a:prstGeom prst="rect">
              <a:avLst/>
            </a:prstGeom>
          </p:spPr>
          <p:txBody>
            <a:bodyPr lIns="50800" tIns="50800" rIns="50800" bIns="50800" rtlCol="0" anchor="ctr"/>
            <a:lstStyle/>
            <a:p>
              <a:pPr algn="ctr">
                <a:lnSpc>
                  <a:spcPts val="2160"/>
                </a:lnSpc>
              </a:pPr>
              <a:endParaRPr/>
            </a:p>
          </p:txBody>
        </p:sp>
      </p:grpSp>
      <p:sp>
        <p:nvSpPr>
          <p:cNvPr id="19" name="TextBox 19"/>
          <p:cNvSpPr txBox="1"/>
          <p:nvPr/>
        </p:nvSpPr>
        <p:spPr>
          <a:xfrm>
            <a:off x="8677704" y="3744735"/>
            <a:ext cx="8548430" cy="4942332"/>
          </a:xfrm>
          <a:prstGeom prst="rect">
            <a:avLst/>
          </a:prstGeom>
        </p:spPr>
        <p:txBody>
          <a:bodyPr lIns="0" tIns="0" rIns="0" bIns="0" rtlCol="0" anchor="t">
            <a:spAutoFit/>
          </a:bodyPr>
          <a:lstStyle/>
          <a:p>
            <a:pPr marL="582930" lvl="1" indent="-291465" algn="r" rtl="1">
              <a:lnSpc>
                <a:spcPts val="4374"/>
              </a:lnSpc>
              <a:buFont typeface="Arial"/>
              <a:buChar char="•"/>
            </a:pPr>
            <a:r>
              <a:rPr lang="ar-EG" sz="2700" b="1" spc="27">
                <a:solidFill>
                  <a:srgbClr val="000000"/>
                </a:solidFill>
                <a:latin typeface="Almarai Bold"/>
                <a:ea typeface="Almarai Bold"/>
                <a:cs typeface="Almarai Bold"/>
                <a:sym typeface="Almarai Bold"/>
                <a:rtl/>
              </a:rPr>
              <a:t>هي النشاط الذي ينصب على إنشاء مشروع عمل جديد، ويقدم فعالية اقتصادية مضافة، كما أنها تعني إدارة الموارد بكفاءة وأهلية متميزة, لتقديم شيء جديد أو ابتكار نشاط اقتصادي و إداري جديد.</a:t>
            </a:r>
          </a:p>
          <a:p>
            <a:pPr algn="r" rtl="1">
              <a:lnSpc>
                <a:spcPts val="4374"/>
              </a:lnSpc>
            </a:pPr>
            <a:endParaRPr lang="ar-EG" sz="2700" b="1" spc="27">
              <a:solidFill>
                <a:srgbClr val="000000"/>
              </a:solidFill>
              <a:latin typeface="Almarai Bold"/>
              <a:ea typeface="Almarai Bold"/>
              <a:cs typeface="Almarai Bold"/>
              <a:sym typeface="Almarai Bold"/>
              <a:rtl/>
            </a:endParaRPr>
          </a:p>
          <a:p>
            <a:pPr algn="l">
              <a:lnSpc>
                <a:spcPts val="4374"/>
              </a:lnSpc>
            </a:pPr>
            <a:endParaRPr lang="ar-EG" sz="2700" b="1" spc="27">
              <a:solidFill>
                <a:srgbClr val="000000"/>
              </a:solidFill>
              <a:latin typeface="Almarai Bold"/>
              <a:ea typeface="Almarai Bold"/>
              <a:cs typeface="Almarai Bold"/>
              <a:sym typeface="Almarai Bold"/>
              <a:rtl/>
            </a:endParaRPr>
          </a:p>
          <a:p>
            <a:pPr algn="l">
              <a:lnSpc>
                <a:spcPts val="4374"/>
              </a:lnSpc>
            </a:pPr>
            <a:endParaRPr lang="ar-EG" sz="2700" b="1" spc="27">
              <a:solidFill>
                <a:srgbClr val="000000"/>
              </a:solidFill>
              <a:latin typeface="Almarai Bold"/>
              <a:ea typeface="Almarai Bold"/>
              <a:cs typeface="Almarai Bold"/>
              <a:sym typeface="Almarai Bold"/>
              <a:rtl/>
            </a:endParaRPr>
          </a:p>
          <a:p>
            <a:pPr marL="582930" lvl="1" indent="-291465" algn="r" rtl="1">
              <a:lnSpc>
                <a:spcPts val="4374"/>
              </a:lnSpc>
              <a:buFont typeface="Arial"/>
              <a:buChar char="•"/>
            </a:pPr>
            <a:r>
              <a:rPr lang="ar-EG" sz="2700" b="1" spc="27">
                <a:solidFill>
                  <a:srgbClr val="000000"/>
                </a:solidFill>
                <a:latin typeface="Almarai Bold"/>
                <a:ea typeface="Almarai Bold"/>
                <a:cs typeface="Almarai Bold"/>
                <a:sym typeface="Almarai Bold"/>
                <a:rtl/>
              </a:rPr>
              <a:t>إنشاء عمل حر ذي قيمة اقتصادية مضافة يتسم بالإبداع ويتصف بالمخاطرة .</a:t>
            </a:r>
          </a:p>
        </p:txBody>
      </p:sp>
      <p:grpSp>
        <p:nvGrpSpPr>
          <p:cNvPr id="20" name="Group 20"/>
          <p:cNvGrpSpPr/>
          <p:nvPr/>
        </p:nvGrpSpPr>
        <p:grpSpPr>
          <a:xfrm>
            <a:off x="8758413" y="6861713"/>
            <a:ext cx="8500887" cy="692700"/>
            <a:chOff x="0" y="0"/>
            <a:chExt cx="2238917" cy="182440"/>
          </a:xfrm>
        </p:grpSpPr>
        <p:sp>
          <p:nvSpPr>
            <p:cNvPr id="21" name="Freeform 21"/>
            <p:cNvSpPr/>
            <p:nvPr/>
          </p:nvSpPr>
          <p:spPr>
            <a:xfrm>
              <a:off x="0" y="0"/>
              <a:ext cx="2238917" cy="182440"/>
            </a:xfrm>
            <a:custGeom>
              <a:avLst/>
              <a:gdLst/>
              <a:ahLst/>
              <a:cxnLst/>
              <a:rect l="l" t="t" r="r" b="b"/>
              <a:pathLst>
                <a:path w="2238917" h="182440">
                  <a:moveTo>
                    <a:pt x="46447" y="0"/>
                  </a:moveTo>
                  <a:lnTo>
                    <a:pt x="2192470" y="0"/>
                  </a:lnTo>
                  <a:cubicBezTo>
                    <a:pt x="2218122" y="0"/>
                    <a:pt x="2238917" y="20795"/>
                    <a:pt x="2238917" y="46447"/>
                  </a:cubicBezTo>
                  <a:lnTo>
                    <a:pt x="2238917" y="135993"/>
                  </a:lnTo>
                  <a:cubicBezTo>
                    <a:pt x="2238917" y="161645"/>
                    <a:pt x="2218122" y="182440"/>
                    <a:pt x="2192470" y="182440"/>
                  </a:cubicBezTo>
                  <a:lnTo>
                    <a:pt x="46447" y="182440"/>
                  </a:lnTo>
                  <a:cubicBezTo>
                    <a:pt x="20795" y="182440"/>
                    <a:pt x="0" y="161645"/>
                    <a:pt x="0" y="135993"/>
                  </a:cubicBezTo>
                  <a:lnTo>
                    <a:pt x="0" y="46447"/>
                  </a:lnTo>
                  <a:cubicBezTo>
                    <a:pt x="0" y="20795"/>
                    <a:pt x="20795" y="0"/>
                    <a:pt x="46447" y="0"/>
                  </a:cubicBezTo>
                  <a:close/>
                </a:path>
              </a:pathLst>
            </a:custGeom>
            <a:solidFill>
              <a:srgbClr val="00B050"/>
            </a:solidFill>
          </p:spPr>
          <p:txBody>
            <a:bodyPr/>
            <a:lstStyle/>
            <a:p>
              <a:endParaRPr lang="en-US"/>
            </a:p>
          </p:txBody>
        </p:sp>
        <p:sp>
          <p:nvSpPr>
            <p:cNvPr id="22" name="TextBox 22"/>
            <p:cNvSpPr txBox="1"/>
            <p:nvPr/>
          </p:nvSpPr>
          <p:spPr>
            <a:xfrm>
              <a:off x="0" y="-9525"/>
              <a:ext cx="2238917" cy="191965"/>
            </a:xfrm>
            <a:prstGeom prst="rect">
              <a:avLst/>
            </a:prstGeom>
          </p:spPr>
          <p:txBody>
            <a:bodyPr lIns="50800" tIns="50800" rIns="50800" bIns="50800" rtlCol="0" anchor="ctr"/>
            <a:lstStyle/>
            <a:p>
              <a:pPr algn="ctr">
                <a:lnSpc>
                  <a:spcPts val="1980"/>
                </a:lnSpc>
              </a:pPr>
              <a:endParaRPr/>
            </a:p>
          </p:txBody>
        </p:sp>
      </p:grpSp>
      <p:sp>
        <p:nvSpPr>
          <p:cNvPr id="23" name="Freeform 23"/>
          <p:cNvSpPr/>
          <p:nvPr/>
        </p:nvSpPr>
        <p:spPr>
          <a:xfrm>
            <a:off x="641576" y="2426140"/>
            <a:ext cx="7043306" cy="6946460"/>
          </a:xfrm>
          <a:custGeom>
            <a:avLst/>
            <a:gdLst/>
            <a:ahLst/>
            <a:cxnLst/>
            <a:rect l="l" t="t" r="r" b="b"/>
            <a:pathLst>
              <a:path w="7043306" h="6946460">
                <a:moveTo>
                  <a:pt x="0" y="0"/>
                </a:moveTo>
                <a:lnTo>
                  <a:pt x="7043306" y="0"/>
                </a:lnTo>
                <a:lnTo>
                  <a:pt x="7043306" y="6946460"/>
                </a:lnTo>
                <a:lnTo>
                  <a:pt x="0" y="6946460"/>
                </a:lnTo>
                <a:lnTo>
                  <a:pt x="0" y="0"/>
                </a:lnTo>
                <a:close/>
              </a:path>
            </a:pathLst>
          </a:custGeom>
          <a:blipFill>
            <a:blip r:embed="rId4"/>
            <a:stretch>
              <a:fillRect/>
            </a:stretch>
          </a:blipFill>
        </p:spPr>
        <p:txBody>
          <a:bodyPr/>
          <a:lstStyle/>
          <a:p>
            <a:endParaRPr lang="en-US"/>
          </a:p>
        </p:txBody>
      </p:sp>
      <p:sp>
        <p:nvSpPr>
          <p:cNvPr id="24" name="TextBox 24"/>
          <p:cNvSpPr txBox="1"/>
          <p:nvPr/>
        </p:nvSpPr>
        <p:spPr>
          <a:xfrm>
            <a:off x="6619017" y="887185"/>
            <a:ext cx="5217531" cy="615431"/>
          </a:xfrm>
          <a:prstGeom prst="rect">
            <a:avLst/>
          </a:prstGeom>
        </p:spPr>
        <p:txBody>
          <a:bodyPr lIns="0" tIns="0" rIns="0" bIns="0" rtlCol="0" anchor="t">
            <a:spAutoFit/>
          </a:bodyPr>
          <a:lstStyle/>
          <a:p>
            <a:pPr algn="ctr" rtl="1">
              <a:lnSpc>
                <a:spcPts val="4730"/>
              </a:lnSpc>
            </a:pPr>
            <a:r>
              <a:rPr lang="ar-EG" sz="3942" b="1">
                <a:solidFill>
                  <a:srgbClr val="000000"/>
                </a:solidFill>
                <a:latin typeface="Almarai Bold"/>
                <a:ea typeface="Almarai Bold"/>
                <a:cs typeface="Almarai Bold"/>
                <a:sym typeface="Almarai Bold"/>
                <a:rtl/>
              </a:rPr>
              <a:t>تعريف ريادة الأعمال</a:t>
            </a:r>
          </a:p>
        </p:txBody>
      </p:sp>
      <p:sp>
        <p:nvSpPr>
          <p:cNvPr id="25" name="TextBox 2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6" name="TextBox 26"/>
          <p:cNvSpPr txBox="1"/>
          <p:nvPr/>
        </p:nvSpPr>
        <p:spPr>
          <a:xfrm>
            <a:off x="9227783" y="2738402"/>
            <a:ext cx="7922152" cy="608305"/>
          </a:xfrm>
          <a:prstGeom prst="rect">
            <a:avLst/>
          </a:prstGeom>
        </p:spPr>
        <p:txBody>
          <a:bodyPr lIns="0" tIns="0" rIns="0" bIns="0" rtlCol="0" anchor="t">
            <a:spAutoFit/>
          </a:bodyPr>
          <a:lstStyle/>
          <a:p>
            <a:pPr algn="just" rtl="1">
              <a:lnSpc>
                <a:spcPts val="4957"/>
              </a:lnSpc>
            </a:pPr>
            <a:r>
              <a:rPr lang="ar-EG" sz="3060" b="1" spc="31">
                <a:solidFill>
                  <a:srgbClr val="000000"/>
                </a:solidFill>
                <a:latin typeface="Almarai Bold"/>
                <a:ea typeface="Almarai Bold"/>
                <a:cs typeface="Almarai Bold"/>
                <a:sym typeface="Almarai Bold"/>
                <a:rtl/>
              </a:rPr>
              <a:t>تعريف ريادة الأعمال (</a:t>
            </a:r>
            <a:r>
              <a:rPr lang="en-US" sz="3060" b="1" spc="31">
                <a:solidFill>
                  <a:srgbClr val="000000"/>
                </a:solidFill>
                <a:latin typeface="Almarai Bold"/>
                <a:ea typeface="Almarai Bold"/>
                <a:cs typeface="Almarai Bold"/>
                <a:sym typeface="Almarai Bold"/>
              </a:rPr>
              <a:t>Entrepreneurship</a:t>
            </a:r>
            <a:r>
              <a:rPr lang="ar-EG" sz="3060" b="1" spc="31">
                <a:solidFill>
                  <a:srgbClr val="000000"/>
                </a:solidFill>
                <a:latin typeface="Almarai Bold"/>
                <a:ea typeface="Almarai Bold"/>
                <a:cs typeface="Almarai Bold"/>
                <a:sym typeface="Almarai Bold"/>
                <a:rtl/>
              </a:rPr>
              <a:t>)</a:t>
            </a:r>
          </a:p>
        </p:txBody>
      </p:sp>
      <p:sp>
        <p:nvSpPr>
          <p:cNvPr id="27" name="TextBox 27"/>
          <p:cNvSpPr txBox="1"/>
          <p:nvPr/>
        </p:nvSpPr>
        <p:spPr>
          <a:xfrm>
            <a:off x="14264176" y="6837236"/>
            <a:ext cx="2690961" cy="608305"/>
          </a:xfrm>
          <a:prstGeom prst="rect">
            <a:avLst/>
          </a:prstGeom>
        </p:spPr>
        <p:txBody>
          <a:bodyPr lIns="0" tIns="0" rIns="0" bIns="0" rtlCol="0" anchor="t">
            <a:spAutoFit/>
          </a:bodyPr>
          <a:lstStyle/>
          <a:p>
            <a:pPr algn="ctr" rtl="1">
              <a:lnSpc>
                <a:spcPts val="4957"/>
              </a:lnSpc>
              <a:spcBef>
                <a:spcPct val="0"/>
              </a:spcBef>
            </a:pPr>
            <a:r>
              <a:rPr lang="ar-EG" sz="3060" b="1" spc="31">
                <a:solidFill>
                  <a:srgbClr val="000000"/>
                </a:solidFill>
                <a:latin typeface="Almarai Bold"/>
                <a:ea typeface="Almarai Bold"/>
                <a:cs typeface="Almarai Bold"/>
                <a:sym typeface="Almarai Bold"/>
                <a:rtl/>
              </a:rPr>
              <a:t>تعريف المؤلفان</a:t>
            </a:r>
          </a:p>
        </p:txBody>
      </p:sp>
      <p:sp>
        <p:nvSpPr>
          <p:cNvPr id="28" name="TextBox 28"/>
          <p:cNvSpPr txBox="1"/>
          <p:nvPr/>
        </p:nvSpPr>
        <p:spPr>
          <a:xfrm>
            <a:off x="4953810" y="5165145"/>
            <a:ext cx="2104317" cy="575538"/>
          </a:xfrm>
          <a:prstGeom prst="rect">
            <a:avLst/>
          </a:prstGeom>
        </p:spPr>
        <p:txBody>
          <a:bodyPr lIns="0" tIns="0" rIns="0" bIns="0" rtlCol="0" anchor="t">
            <a:spAutoFit/>
          </a:bodyPr>
          <a:lstStyle/>
          <a:p>
            <a:pPr algn="ctr" rtl="1">
              <a:lnSpc>
                <a:spcPts val="4795"/>
              </a:lnSpc>
              <a:spcBef>
                <a:spcPct val="0"/>
              </a:spcBef>
            </a:pPr>
            <a:r>
              <a:rPr lang="ar-EG" sz="2960" b="1" spc="30">
                <a:solidFill>
                  <a:srgbClr val="000000"/>
                </a:solidFill>
                <a:latin typeface="Almarai Bold"/>
                <a:ea typeface="Almarai Bold"/>
                <a:cs typeface="Almarai Bold"/>
                <a:sym typeface="Almarai Bold"/>
                <a:rtl/>
              </a:rPr>
              <a:t>المبادرة</a:t>
            </a:r>
          </a:p>
        </p:txBody>
      </p:sp>
      <p:sp>
        <p:nvSpPr>
          <p:cNvPr id="29" name="TextBox 29"/>
          <p:cNvSpPr txBox="1"/>
          <p:nvPr/>
        </p:nvSpPr>
        <p:spPr>
          <a:xfrm>
            <a:off x="3302368" y="3479751"/>
            <a:ext cx="1721723" cy="1185138"/>
          </a:xfrm>
          <a:prstGeom prst="rect">
            <a:avLst/>
          </a:prstGeom>
        </p:spPr>
        <p:txBody>
          <a:bodyPr lIns="0" tIns="0" rIns="0" bIns="0" rtlCol="0" anchor="t">
            <a:spAutoFit/>
          </a:bodyPr>
          <a:lstStyle/>
          <a:p>
            <a:pPr algn="ctr" rtl="1">
              <a:lnSpc>
                <a:spcPts val="4795"/>
              </a:lnSpc>
              <a:spcBef>
                <a:spcPct val="0"/>
              </a:spcBef>
            </a:pPr>
            <a:r>
              <a:rPr lang="ar-EG" sz="2960" b="1" spc="30">
                <a:solidFill>
                  <a:srgbClr val="000000"/>
                </a:solidFill>
                <a:latin typeface="Almarai Bold"/>
                <a:ea typeface="Almarai Bold"/>
                <a:cs typeface="Almarai Bold"/>
                <a:sym typeface="Almarai Bold"/>
                <a:rtl/>
              </a:rPr>
              <a:t>العمل الحر</a:t>
            </a:r>
          </a:p>
        </p:txBody>
      </p:sp>
      <p:sp>
        <p:nvSpPr>
          <p:cNvPr id="30" name="TextBox 30"/>
          <p:cNvSpPr txBox="1"/>
          <p:nvPr/>
        </p:nvSpPr>
        <p:spPr>
          <a:xfrm>
            <a:off x="1239441" y="5174670"/>
            <a:ext cx="2104317" cy="575538"/>
          </a:xfrm>
          <a:prstGeom prst="rect">
            <a:avLst/>
          </a:prstGeom>
        </p:spPr>
        <p:txBody>
          <a:bodyPr lIns="0" tIns="0" rIns="0" bIns="0" rtlCol="0" anchor="t">
            <a:spAutoFit/>
          </a:bodyPr>
          <a:lstStyle/>
          <a:p>
            <a:pPr algn="ctr" rtl="1">
              <a:lnSpc>
                <a:spcPts val="4795"/>
              </a:lnSpc>
              <a:spcBef>
                <a:spcPct val="0"/>
              </a:spcBef>
            </a:pPr>
            <a:r>
              <a:rPr lang="ar-EG" sz="2960" b="1" spc="30">
                <a:solidFill>
                  <a:srgbClr val="000000"/>
                </a:solidFill>
                <a:latin typeface="Almarai Bold"/>
                <a:ea typeface="Almarai Bold"/>
                <a:cs typeface="Almarai Bold"/>
                <a:sym typeface="Almarai Bold"/>
                <a:rtl/>
              </a:rPr>
              <a:t>المبادأة</a:t>
            </a:r>
          </a:p>
        </p:txBody>
      </p:sp>
      <p:sp>
        <p:nvSpPr>
          <p:cNvPr id="31" name="TextBox 31"/>
          <p:cNvSpPr txBox="1"/>
          <p:nvPr/>
        </p:nvSpPr>
        <p:spPr>
          <a:xfrm>
            <a:off x="1913506" y="7048606"/>
            <a:ext cx="2104317" cy="1152372"/>
          </a:xfrm>
          <a:prstGeom prst="rect">
            <a:avLst/>
          </a:prstGeom>
        </p:spPr>
        <p:txBody>
          <a:bodyPr lIns="0" tIns="0" rIns="0" bIns="0" rtlCol="0" anchor="t">
            <a:spAutoFit/>
          </a:bodyPr>
          <a:lstStyle/>
          <a:p>
            <a:pPr algn="ctr" rtl="1">
              <a:lnSpc>
                <a:spcPts val="4633"/>
              </a:lnSpc>
              <a:spcBef>
                <a:spcPct val="0"/>
              </a:spcBef>
            </a:pPr>
            <a:r>
              <a:rPr lang="ar-EG" sz="2860" b="1" spc="29">
                <a:solidFill>
                  <a:srgbClr val="000000"/>
                </a:solidFill>
                <a:latin typeface="Almarai Bold"/>
                <a:ea typeface="Almarai Bold"/>
                <a:cs typeface="Almarai Bold"/>
                <a:sym typeface="Almarai Bold"/>
                <a:rtl/>
              </a:rPr>
              <a:t>إنشاء المشروع</a:t>
            </a:r>
          </a:p>
        </p:txBody>
      </p:sp>
      <p:sp>
        <p:nvSpPr>
          <p:cNvPr id="32" name="TextBox 32"/>
          <p:cNvSpPr txBox="1"/>
          <p:nvPr/>
        </p:nvSpPr>
        <p:spPr>
          <a:xfrm>
            <a:off x="4163229" y="7343881"/>
            <a:ext cx="2104317" cy="561822"/>
          </a:xfrm>
          <a:prstGeom prst="rect">
            <a:avLst/>
          </a:prstGeom>
        </p:spPr>
        <p:txBody>
          <a:bodyPr lIns="0" tIns="0" rIns="0" bIns="0" rtlCol="0" anchor="t">
            <a:spAutoFit/>
          </a:bodyPr>
          <a:lstStyle/>
          <a:p>
            <a:pPr algn="ctr" rtl="1">
              <a:lnSpc>
                <a:spcPts val="4633"/>
              </a:lnSpc>
              <a:spcBef>
                <a:spcPct val="0"/>
              </a:spcBef>
            </a:pPr>
            <a:r>
              <a:rPr lang="ar-EG" sz="2860" b="1" spc="29">
                <a:solidFill>
                  <a:srgbClr val="000000"/>
                </a:solidFill>
                <a:latin typeface="Almarai Bold"/>
                <a:ea typeface="Almarai Bold"/>
                <a:cs typeface="Almarai Bold"/>
                <a:sym typeface="Almarai Bold"/>
                <a:rtl/>
              </a:rPr>
              <a:t>الريادة</a:t>
            </a:r>
          </a:p>
        </p:txBody>
      </p:sp>
      <p:sp>
        <p:nvSpPr>
          <p:cNvPr id="33" name="Freeform 33"/>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889333" y="3109229"/>
            <a:ext cx="8434699" cy="2912624"/>
            <a:chOff x="0" y="0"/>
            <a:chExt cx="2221485" cy="767111"/>
          </a:xfrm>
        </p:grpSpPr>
        <p:sp>
          <p:nvSpPr>
            <p:cNvPr id="3" name="Freeform 3"/>
            <p:cNvSpPr/>
            <p:nvPr/>
          </p:nvSpPr>
          <p:spPr>
            <a:xfrm>
              <a:off x="0" y="0"/>
              <a:ext cx="2221485" cy="767111"/>
            </a:xfrm>
            <a:custGeom>
              <a:avLst/>
              <a:gdLst/>
              <a:ahLst/>
              <a:cxnLst/>
              <a:rect l="l" t="t" r="r" b="b"/>
              <a:pathLst>
                <a:path w="2221485" h="767111">
                  <a:moveTo>
                    <a:pt x="28454" y="0"/>
                  </a:moveTo>
                  <a:lnTo>
                    <a:pt x="2193031" y="0"/>
                  </a:lnTo>
                  <a:cubicBezTo>
                    <a:pt x="2200577" y="0"/>
                    <a:pt x="2207814" y="2998"/>
                    <a:pt x="2213151" y="8334"/>
                  </a:cubicBezTo>
                  <a:cubicBezTo>
                    <a:pt x="2218487" y="13670"/>
                    <a:pt x="2221485" y="20907"/>
                    <a:pt x="2221485" y="28454"/>
                  </a:cubicBezTo>
                  <a:lnTo>
                    <a:pt x="2221485" y="738657"/>
                  </a:lnTo>
                  <a:cubicBezTo>
                    <a:pt x="2221485" y="754372"/>
                    <a:pt x="2208745" y="767111"/>
                    <a:pt x="2193031" y="767111"/>
                  </a:cubicBezTo>
                  <a:lnTo>
                    <a:pt x="28454" y="767111"/>
                  </a:lnTo>
                  <a:cubicBezTo>
                    <a:pt x="12739" y="767111"/>
                    <a:pt x="0" y="754372"/>
                    <a:pt x="0" y="738657"/>
                  </a:cubicBezTo>
                  <a:lnTo>
                    <a:pt x="0" y="28454"/>
                  </a:lnTo>
                  <a:cubicBezTo>
                    <a:pt x="0" y="12739"/>
                    <a:pt x="12739" y="0"/>
                    <a:pt x="28454"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221485" cy="776636"/>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sp>
        <p:nvSpPr>
          <p:cNvPr id="9" name="Freeform 9"/>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9438984" y="2762879"/>
            <a:ext cx="7865999" cy="692700"/>
            <a:chOff x="0" y="0"/>
            <a:chExt cx="2071703" cy="182440"/>
          </a:xfrm>
        </p:grpSpPr>
        <p:sp>
          <p:nvSpPr>
            <p:cNvPr id="11" name="Freeform 11"/>
            <p:cNvSpPr/>
            <p:nvPr/>
          </p:nvSpPr>
          <p:spPr>
            <a:xfrm>
              <a:off x="0" y="0"/>
              <a:ext cx="2071703" cy="182440"/>
            </a:xfrm>
            <a:custGeom>
              <a:avLst/>
              <a:gdLst/>
              <a:ahLst/>
              <a:cxnLst/>
              <a:rect l="l" t="t" r="r" b="b"/>
              <a:pathLst>
                <a:path w="2071703" h="182440">
                  <a:moveTo>
                    <a:pt x="50196" y="0"/>
                  </a:moveTo>
                  <a:lnTo>
                    <a:pt x="2021508" y="0"/>
                  </a:lnTo>
                  <a:cubicBezTo>
                    <a:pt x="2049230" y="0"/>
                    <a:pt x="2071703" y="22473"/>
                    <a:pt x="2071703" y="50196"/>
                  </a:cubicBezTo>
                  <a:lnTo>
                    <a:pt x="2071703" y="132244"/>
                  </a:lnTo>
                  <a:cubicBezTo>
                    <a:pt x="2071703" y="145557"/>
                    <a:pt x="2066415" y="158324"/>
                    <a:pt x="2057001" y="167738"/>
                  </a:cubicBezTo>
                  <a:cubicBezTo>
                    <a:pt x="2047588" y="177151"/>
                    <a:pt x="2034821" y="182440"/>
                    <a:pt x="2021508" y="182440"/>
                  </a:cubicBezTo>
                  <a:lnTo>
                    <a:pt x="50196" y="182440"/>
                  </a:lnTo>
                  <a:cubicBezTo>
                    <a:pt x="22473" y="182440"/>
                    <a:pt x="0" y="159966"/>
                    <a:pt x="0" y="132244"/>
                  </a:cubicBezTo>
                  <a:lnTo>
                    <a:pt x="0" y="50196"/>
                  </a:lnTo>
                  <a:cubicBezTo>
                    <a:pt x="0" y="22473"/>
                    <a:pt x="22473" y="0"/>
                    <a:pt x="50196" y="0"/>
                  </a:cubicBezTo>
                  <a:close/>
                </a:path>
              </a:pathLst>
            </a:custGeom>
            <a:solidFill>
              <a:srgbClr val="00B050"/>
            </a:solidFill>
          </p:spPr>
          <p:txBody>
            <a:bodyPr/>
            <a:lstStyle/>
            <a:p>
              <a:endParaRPr lang="en-US"/>
            </a:p>
          </p:txBody>
        </p:sp>
        <p:sp>
          <p:nvSpPr>
            <p:cNvPr id="12" name="TextBox 12"/>
            <p:cNvSpPr txBox="1"/>
            <p:nvPr/>
          </p:nvSpPr>
          <p:spPr>
            <a:xfrm>
              <a:off x="0" y="-9525"/>
              <a:ext cx="2071703" cy="191965"/>
            </a:xfrm>
            <a:prstGeom prst="rect">
              <a:avLst/>
            </a:prstGeom>
          </p:spPr>
          <p:txBody>
            <a:bodyPr lIns="50800" tIns="50800" rIns="50800" bIns="50800" rtlCol="0" anchor="ctr"/>
            <a:lstStyle/>
            <a:p>
              <a:pPr algn="ctr">
                <a:lnSpc>
                  <a:spcPts val="1980"/>
                </a:lnSpc>
              </a:pPr>
              <a:endParaRPr/>
            </a:p>
          </p:txBody>
        </p:sp>
      </p:grpSp>
      <p:grpSp>
        <p:nvGrpSpPr>
          <p:cNvPr id="13" name="Group 13"/>
          <p:cNvGrpSpPr/>
          <p:nvPr/>
        </p:nvGrpSpPr>
        <p:grpSpPr>
          <a:xfrm>
            <a:off x="503394" y="8794186"/>
            <a:ext cx="1156827" cy="1156827"/>
            <a:chOff x="0" y="0"/>
            <a:chExt cx="1542436" cy="1542436"/>
          </a:xfrm>
        </p:grpSpPr>
        <p:sp>
          <p:nvSpPr>
            <p:cNvPr id="14" name="Freeform 14"/>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5" name="TextBox 15"/>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09</a:t>
              </a:r>
            </a:p>
          </p:txBody>
        </p:sp>
      </p:grpSp>
      <p:sp>
        <p:nvSpPr>
          <p:cNvPr id="16" name="Freeform 16"/>
          <p:cNvSpPr/>
          <p:nvPr/>
        </p:nvSpPr>
        <p:spPr>
          <a:xfrm>
            <a:off x="11750823" y="6393160"/>
            <a:ext cx="5261035" cy="2420076"/>
          </a:xfrm>
          <a:custGeom>
            <a:avLst/>
            <a:gdLst/>
            <a:ahLst/>
            <a:cxnLst/>
            <a:rect l="l" t="t" r="r" b="b"/>
            <a:pathLst>
              <a:path w="5261035" h="2420076">
                <a:moveTo>
                  <a:pt x="0" y="0"/>
                </a:moveTo>
                <a:lnTo>
                  <a:pt x="5261036" y="0"/>
                </a:lnTo>
                <a:lnTo>
                  <a:pt x="5261036" y="2420077"/>
                </a:lnTo>
                <a:lnTo>
                  <a:pt x="0" y="24200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Freeform 17"/>
          <p:cNvSpPr/>
          <p:nvPr/>
        </p:nvSpPr>
        <p:spPr>
          <a:xfrm>
            <a:off x="14792295" y="6536203"/>
            <a:ext cx="1977024" cy="2174096"/>
          </a:xfrm>
          <a:custGeom>
            <a:avLst/>
            <a:gdLst/>
            <a:ahLst/>
            <a:cxnLst/>
            <a:rect l="l" t="t" r="r" b="b"/>
            <a:pathLst>
              <a:path w="1977024" h="2174096">
                <a:moveTo>
                  <a:pt x="0" y="0"/>
                </a:moveTo>
                <a:lnTo>
                  <a:pt x="1977024" y="0"/>
                </a:lnTo>
                <a:lnTo>
                  <a:pt x="1977024" y="2174096"/>
                </a:lnTo>
                <a:lnTo>
                  <a:pt x="0" y="2174096"/>
                </a:lnTo>
                <a:lnTo>
                  <a:pt x="0" y="0"/>
                </a:lnTo>
                <a:close/>
              </a:path>
            </a:pathLst>
          </a:custGeom>
          <a:blipFill>
            <a:blip r:embed="rId6"/>
            <a:stretch>
              <a:fillRect r="-9968"/>
            </a:stretch>
          </a:blipFill>
        </p:spPr>
        <p:txBody>
          <a:bodyPr/>
          <a:lstStyle/>
          <a:p>
            <a:endParaRPr lang="en-US"/>
          </a:p>
        </p:txBody>
      </p:sp>
      <p:sp>
        <p:nvSpPr>
          <p:cNvPr id="18" name="Freeform 18"/>
          <p:cNvSpPr/>
          <p:nvPr/>
        </p:nvSpPr>
        <p:spPr>
          <a:xfrm rot="-2700000">
            <a:off x="16676427" y="-857426"/>
            <a:ext cx="1695269" cy="2522306"/>
          </a:xfrm>
          <a:custGeom>
            <a:avLst/>
            <a:gdLst/>
            <a:ahLst/>
            <a:cxnLst/>
            <a:rect l="l" t="t" r="r" b="b"/>
            <a:pathLst>
              <a:path w="1695269" h="2522306">
                <a:moveTo>
                  <a:pt x="0" y="0"/>
                </a:moveTo>
                <a:lnTo>
                  <a:pt x="1695269" y="0"/>
                </a:lnTo>
                <a:lnTo>
                  <a:pt x="1695269" y="2522306"/>
                </a:lnTo>
                <a:lnTo>
                  <a:pt x="0" y="25223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453397" y="2624167"/>
            <a:ext cx="6279919" cy="6170020"/>
          </a:xfrm>
          <a:custGeom>
            <a:avLst/>
            <a:gdLst/>
            <a:ahLst/>
            <a:cxnLst/>
            <a:rect l="l" t="t" r="r" b="b"/>
            <a:pathLst>
              <a:path w="6279919" h="6170020">
                <a:moveTo>
                  <a:pt x="0" y="0"/>
                </a:moveTo>
                <a:lnTo>
                  <a:pt x="6279919" y="0"/>
                </a:lnTo>
                <a:lnTo>
                  <a:pt x="6279919" y="6170019"/>
                </a:lnTo>
                <a:lnTo>
                  <a:pt x="0" y="6170019"/>
                </a:lnTo>
                <a:lnTo>
                  <a:pt x="0" y="0"/>
                </a:lnTo>
                <a:close/>
              </a:path>
            </a:pathLst>
          </a:custGeom>
          <a:blipFill>
            <a:blip r:embed="rId9"/>
            <a:stretch>
              <a:fillRect/>
            </a:stretch>
          </a:blipFill>
        </p:spPr>
        <p:txBody>
          <a:bodyPr/>
          <a:lstStyle/>
          <a:p>
            <a:endParaRPr lang="en-US"/>
          </a:p>
        </p:txBody>
      </p:sp>
      <p:sp>
        <p:nvSpPr>
          <p:cNvPr id="20" name="Freeform 20"/>
          <p:cNvSpPr/>
          <p:nvPr/>
        </p:nvSpPr>
        <p:spPr>
          <a:xfrm>
            <a:off x="5004453" y="2589415"/>
            <a:ext cx="805256" cy="805256"/>
          </a:xfrm>
          <a:custGeom>
            <a:avLst/>
            <a:gdLst/>
            <a:ahLst/>
            <a:cxnLst/>
            <a:rect l="l" t="t" r="r" b="b"/>
            <a:pathLst>
              <a:path w="805256" h="805256">
                <a:moveTo>
                  <a:pt x="0" y="0"/>
                </a:moveTo>
                <a:lnTo>
                  <a:pt x="805256" y="0"/>
                </a:lnTo>
                <a:lnTo>
                  <a:pt x="805256" y="805256"/>
                </a:lnTo>
                <a:lnTo>
                  <a:pt x="0" y="805256"/>
                </a:lnTo>
                <a:lnTo>
                  <a:pt x="0" y="0"/>
                </a:lnTo>
                <a:close/>
              </a:path>
            </a:pathLst>
          </a:custGeom>
          <a:blipFill>
            <a:blip r:embed="rId10"/>
            <a:stretch>
              <a:fillRect/>
            </a:stretch>
          </a:blipFill>
        </p:spPr>
        <p:txBody>
          <a:bodyPr/>
          <a:lstStyle/>
          <a:p>
            <a:endParaRPr lang="en-US"/>
          </a:p>
        </p:txBody>
      </p:sp>
      <p:sp>
        <p:nvSpPr>
          <p:cNvPr id="21" name="Freeform 21"/>
          <p:cNvSpPr/>
          <p:nvPr/>
        </p:nvSpPr>
        <p:spPr>
          <a:xfrm>
            <a:off x="3258947" y="4276883"/>
            <a:ext cx="758546" cy="758942"/>
          </a:xfrm>
          <a:custGeom>
            <a:avLst/>
            <a:gdLst/>
            <a:ahLst/>
            <a:cxnLst/>
            <a:rect l="l" t="t" r="r" b="b"/>
            <a:pathLst>
              <a:path w="758546" h="758942">
                <a:moveTo>
                  <a:pt x="0" y="0"/>
                </a:moveTo>
                <a:lnTo>
                  <a:pt x="758546" y="0"/>
                </a:lnTo>
                <a:lnTo>
                  <a:pt x="758546" y="758942"/>
                </a:lnTo>
                <a:lnTo>
                  <a:pt x="0" y="758942"/>
                </a:lnTo>
                <a:lnTo>
                  <a:pt x="0" y="0"/>
                </a:lnTo>
                <a:close/>
              </a:path>
            </a:pathLst>
          </a:custGeom>
          <a:blipFill>
            <a:blip r:embed="rId11"/>
            <a:stretch>
              <a:fillRect/>
            </a:stretch>
          </a:blipFill>
        </p:spPr>
        <p:txBody>
          <a:bodyPr/>
          <a:lstStyle/>
          <a:p>
            <a:endParaRPr lang="en-US"/>
          </a:p>
        </p:txBody>
      </p:sp>
      <p:sp>
        <p:nvSpPr>
          <p:cNvPr id="22" name="Freeform 22"/>
          <p:cNvSpPr/>
          <p:nvPr/>
        </p:nvSpPr>
        <p:spPr>
          <a:xfrm>
            <a:off x="1294486" y="6260914"/>
            <a:ext cx="746495" cy="746100"/>
          </a:xfrm>
          <a:custGeom>
            <a:avLst/>
            <a:gdLst/>
            <a:ahLst/>
            <a:cxnLst/>
            <a:rect l="l" t="t" r="r" b="b"/>
            <a:pathLst>
              <a:path w="746495" h="746100">
                <a:moveTo>
                  <a:pt x="0" y="0"/>
                </a:moveTo>
                <a:lnTo>
                  <a:pt x="746496" y="0"/>
                </a:lnTo>
                <a:lnTo>
                  <a:pt x="746496" y="746101"/>
                </a:lnTo>
                <a:lnTo>
                  <a:pt x="0" y="746101"/>
                </a:lnTo>
                <a:lnTo>
                  <a:pt x="0" y="0"/>
                </a:lnTo>
                <a:close/>
              </a:path>
            </a:pathLst>
          </a:custGeom>
          <a:blipFill>
            <a:blip r:embed="rId12"/>
            <a:stretch>
              <a:fillRect/>
            </a:stretch>
          </a:blipFill>
        </p:spPr>
        <p:txBody>
          <a:bodyPr/>
          <a:lstStyle/>
          <a:p>
            <a:endParaRPr lang="en-US"/>
          </a:p>
        </p:txBody>
      </p:sp>
      <p:sp>
        <p:nvSpPr>
          <p:cNvPr id="23" name="Freeform 23"/>
          <p:cNvSpPr/>
          <p:nvPr/>
        </p:nvSpPr>
        <p:spPr>
          <a:xfrm>
            <a:off x="7596699" y="6393160"/>
            <a:ext cx="3795310" cy="2615313"/>
          </a:xfrm>
          <a:custGeom>
            <a:avLst/>
            <a:gdLst/>
            <a:ahLst/>
            <a:cxnLst/>
            <a:rect l="l" t="t" r="r" b="b"/>
            <a:pathLst>
              <a:path w="3795310" h="2615313">
                <a:moveTo>
                  <a:pt x="0" y="0"/>
                </a:moveTo>
                <a:lnTo>
                  <a:pt x="3795309" y="0"/>
                </a:lnTo>
                <a:lnTo>
                  <a:pt x="3795309" y="2615314"/>
                </a:lnTo>
                <a:lnTo>
                  <a:pt x="0" y="261531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4" name="TextBox 24"/>
          <p:cNvSpPr txBox="1"/>
          <p:nvPr/>
        </p:nvSpPr>
        <p:spPr>
          <a:xfrm>
            <a:off x="8677704" y="3744735"/>
            <a:ext cx="8548430" cy="1759839"/>
          </a:xfrm>
          <a:prstGeom prst="rect">
            <a:avLst/>
          </a:prstGeom>
        </p:spPr>
        <p:txBody>
          <a:bodyPr lIns="0" tIns="0" rIns="0" bIns="0" rtlCol="0" anchor="t">
            <a:spAutoFit/>
          </a:bodyPr>
          <a:lstStyle/>
          <a:p>
            <a:pPr marL="626109" lvl="1" indent="-313054" algn="r" rtl="1">
              <a:lnSpc>
                <a:spcPts val="4697"/>
              </a:lnSpc>
              <a:buFont typeface="Arial"/>
              <a:buChar char="•"/>
            </a:pPr>
            <a:r>
              <a:rPr lang="ar-EG" sz="2899" b="1" spc="28">
                <a:solidFill>
                  <a:srgbClr val="000000"/>
                </a:solidFill>
                <a:latin typeface="Almarai Bold"/>
                <a:ea typeface="Almarai Bold"/>
                <a:cs typeface="Almarai Bold"/>
                <a:sym typeface="Almarai Bold"/>
                <a:rtl/>
              </a:rPr>
              <a:t>أن يكون العمل حراً ذا قيمة اقتصادية.</a:t>
            </a:r>
          </a:p>
          <a:p>
            <a:pPr marL="626109" lvl="1" indent="-313054" algn="r" rtl="1">
              <a:lnSpc>
                <a:spcPts val="4697"/>
              </a:lnSpc>
              <a:buFont typeface="Arial"/>
              <a:buChar char="•"/>
            </a:pPr>
            <a:r>
              <a:rPr lang="ar-EG" sz="2899" b="1" spc="28">
                <a:solidFill>
                  <a:srgbClr val="000000"/>
                </a:solidFill>
                <a:latin typeface="Almarai Bold"/>
                <a:ea typeface="Almarai Bold"/>
                <a:cs typeface="Almarai Bold"/>
                <a:sym typeface="Almarai Bold"/>
                <a:rtl/>
              </a:rPr>
              <a:t>أن يتضمن نوعاً من المخاطرة.</a:t>
            </a:r>
          </a:p>
          <a:p>
            <a:pPr marL="626109" lvl="1" indent="-313054" algn="r" rtl="1">
              <a:lnSpc>
                <a:spcPts val="4697"/>
              </a:lnSpc>
              <a:buFont typeface="Arial"/>
              <a:buChar char="•"/>
            </a:pPr>
            <a:r>
              <a:rPr lang="ar-EG" sz="2899" b="1" spc="30">
                <a:solidFill>
                  <a:srgbClr val="000000"/>
                </a:solidFill>
                <a:latin typeface="Almarai Bold"/>
                <a:ea typeface="Almarai Bold"/>
                <a:cs typeface="Almarai Bold"/>
                <a:sym typeface="Almarai Bold"/>
                <a:rtl/>
              </a:rPr>
              <a:t>إن يكون إبداعياً.</a:t>
            </a:r>
          </a:p>
        </p:txBody>
      </p:sp>
      <p:sp>
        <p:nvSpPr>
          <p:cNvPr id="25" name="TextBox 25"/>
          <p:cNvSpPr txBox="1"/>
          <p:nvPr/>
        </p:nvSpPr>
        <p:spPr>
          <a:xfrm>
            <a:off x="6619017" y="858610"/>
            <a:ext cx="5217531" cy="615431"/>
          </a:xfrm>
          <a:prstGeom prst="rect">
            <a:avLst/>
          </a:prstGeom>
        </p:spPr>
        <p:txBody>
          <a:bodyPr lIns="0" tIns="0" rIns="0" bIns="0" rtlCol="0" anchor="t">
            <a:spAutoFit/>
          </a:bodyPr>
          <a:lstStyle/>
          <a:p>
            <a:pPr algn="ctr" rtl="1">
              <a:lnSpc>
                <a:spcPts val="4730"/>
              </a:lnSpc>
            </a:pPr>
            <a:r>
              <a:rPr lang="ar-EG" sz="3942" b="1">
                <a:solidFill>
                  <a:srgbClr val="000000"/>
                </a:solidFill>
                <a:latin typeface="Almarai Bold"/>
                <a:ea typeface="Almarai Bold"/>
                <a:cs typeface="Almarai Bold"/>
                <a:sym typeface="Almarai Bold"/>
                <a:rtl/>
              </a:rPr>
              <a:t>أبعاد ريادة الأعمال</a:t>
            </a:r>
          </a:p>
        </p:txBody>
      </p:sp>
      <p:sp>
        <p:nvSpPr>
          <p:cNvPr id="26" name="TextBox 2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7" name="TextBox 27"/>
          <p:cNvSpPr txBox="1"/>
          <p:nvPr/>
        </p:nvSpPr>
        <p:spPr>
          <a:xfrm>
            <a:off x="9227783" y="2738402"/>
            <a:ext cx="7922152" cy="608305"/>
          </a:xfrm>
          <a:prstGeom prst="rect">
            <a:avLst/>
          </a:prstGeom>
        </p:spPr>
        <p:txBody>
          <a:bodyPr lIns="0" tIns="0" rIns="0" bIns="0" rtlCol="0" anchor="t">
            <a:spAutoFit/>
          </a:bodyPr>
          <a:lstStyle/>
          <a:p>
            <a:pPr algn="just" rtl="1">
              <a:lnSpc>
                <a:spcPts val="4957"/>
              </a:lnSpc>
            </a:pPr>
            <a:r>
              <a:rPr lang="ar-EG" sz="3060" b="1" spc="31">
                <a:solidFill>
                  <a:srgbClr val="000000"/>
                </a:solidFill>
                <a:latin typeface="Almarai Bold"/>
                <a:ea typeface="Almarai Bold"/>
                <a:cs typeface="Almarai Bold"/>
                <a:sym typeface="Almarai Bold"/>
                <a:rtl/>
              </a:rPr>
              <a:t>تعريف ريادة الأعمال (</a:t>
            </a:r>
            <a:r>
              <a:rPr lang="en-US" sz="3060" b="1" spc="31">
                <a:solidFill>
                  <a:srgbClr val="000000"/>
                </a:solidFill>
                <a:latin typeface="Almarai Bold"/>
                <a:ea typeface="Almarai Bold"/>
                <a:cs typeface="Almarai Bold"/>
                <a:sym typeface="Almarai Bold"/>
              </a:rPr>
              <a:t>Entrepreneurship</a:t>
            </a:r>
            <a:r>
              <a:rPr lang="ar-EG" sz="3060" b="1" spc="31">
                <a:solidFill>
                  <a:srgbClr val="000000"/>
                </a:solidFill>
                <a:latin typeface="Almarai Bold"/>
                <a:ea typeface="Almarai Bold"/>
                <a:cs typeface="Almarai Bold"/>
                <a:sym typeface="Almarai Bold"/>
                <a:rtl/>
              </a:rPr>
              <a:t>)</a:t>
            </a:r>
          </a:p>
        </p:txBody>
      </p:sp>
      <p:sp>
        <p:nvSpPr>
          <p:cNvPr id="28" name="TextBox 28"/>
          <p:cNvSpPr txBox="1"/>
          <p:nvPr/>
        </p:nvSpPr>
        <p:spPr>
          <a:xfrm>
            <a:off x="6971575" y="7048157"/>
            <a:ext cx="4974255" cy="1077509"/>
          </a:xfrm>
          <a:prstGeom prst="rect">
            <a:avLst/>
          </a:prstGeom>
        </p:spPr>
        <p:txBody>
          <a:bodyPr lIns="0" tIns="0" rIns="0" bIns="0" rtlCol="0" anchor="t">
            <a:spAutoFit/>
          </a:bodyPr>
          <a:lstStyle/>
          <a:p>
            <a:pPr algn="ctr" rtl="1">
              <a:lnSpc>
                <a:spcPts val="4303"/>
              </a:lnSpc>
            </a:pPr>
            <a:r>
              <a:rPr lang="ar-EG" sz="2656" b="1" spc="26">
                <a:solidFill>
                  <a:srgbClr val="000000"/>
                </a:solidFill>
                <a:latin typeface="Almarai Bold"/>
                <a:ea typeface="Almarai Bold"/>
                <a:cs typeface="Almarai Bold"/>
                <a:sym typeface="Almarai Bold"/>
                <a:rtl/>
              </a:rPr>
              <a:t>مقطع فيديو </a:t>
            </a:r>
          </a:p>
          <a:p>
            <a:pPr algn="ctr" rtl="1">
              <a:lnSpc>
                <a:spcPts val="4303"/>
              </a:lnSpc>
              <a:spcBef>
                <a:spcPct val="0"/>
              </a:spcBef>
            </a:pPr>
            <a:r>
              <a:rPr lang="ar-EG" sz="2656" b="1" spc="27">
                <a:solidFill>
                  <a:srgbClr val="000000"/>
                </a:solidFill>
                <a:latin typeface="Almarai Bold"/>
                <a:ea typeface="Almarai Bold"/>
                <a:cs typeface="Almarai Bold"/>
                <a:sym typeface="Almarai Bold"/>
                <a:rtl/>
              </a:rPr>
              <a:t>ماهي ريادة الأعمال؟</a:t>
            </a:r>
          </a:p>
        </p:txBody>
      </p:sp>
      <p:sp>
        <p:nvSpPr>
          <p:cNvPr id="29" name="TextBox 29"/>
          <p:cNvSpPr txBox="1"/>
          <p:nvPr/>
        </p:nvSpPr>
        <p:spPr>
          <a:xfrm>
            <a:off x="5437535" y="3146682"/>
            <a:ext cx="2362963" cy="1008433"/>
          </a:xfrm>
          <a:prstGeom prst="rect">
            <a:avLst/>
          </a:prstGeom>
        </p:spPr>
        <p:txBody>
          <a:bodyPr lIns="0" tIns="0" rIns="0" bIns="0" rtlCol="0" anchor="t">
            <a:spAutoFit/>
          </a:bodyPr>
          <a:lstStyle/>
          <a:p>
            <a:pPr algn="ctr" rtl="1">
              <a:lnSpc>
                <a:spcPts val="3917"/>
              </a:lnSpc>
            </a:pPr>
            <a:r>
              <a:rPr lang="ar-EG" sz="3264" b="1">
                <a:solidFill>
                  <a:srgbClr val="000000"/>
                </a:solidFill>
                <a:latin typeface="Almarai Bold"/>
                <a:ea typeface="Almarai Bold"/>
                <a:cs typeface="Almarai Bold"/>
                <a:sym typeface="Almarai Bold"/>
                <a:rtl/>
              </a:rPr>
              <a:t>قيمة اقتصادية</a:t>
            </a:r>
          </a:p>
        </p:txBody>
      </p:sp>
      <p:sp>
        <p:nvSpPr>
          <p:cNvPr id="30" name="TextBox 30"/>
          <p:cNvSpPr txBox="1"/>
          <p:nvPr/>
        </p:nvSpPr>
        <p:spPr>
          <a:xfrm>
            <a:off x="3377003" y="5445005"/>
            <a:ext cx="2432706" cy="518817"/>
          </a:xfrm>
          <a:prstGeom prst="rect">
            <a:avLst/>
          </a:prstGeom>
        </p:spPr>
        <p:txBody>
          <a:bodyPr lIns="0" tIns="0" rIns="0" bIns="0" rtlCol="0" anchor="t">
            <a:spAutoFit/>
          </a:bodyPr>
          <a:lstStyle/>
          <a:p>
            <a:pPr algn="ctr" rtl="1">
              <a:lnSpc>
                <a:spcPts val="4033"/>
              </a:lnSpc>
            </a:pPr>
            <a:r>
              <a:rPr lang="ar-EG" sz="3360" b="1">
                <a:solidFill>
                  <a:srgbClr val="000000"/>
                </a:solidFill>
                <a:latin typeface="Almarai Bold"/>
                <a:ea typeface="Almarai Bold"/>
                <a:cs typeface="Almarai Bold"/>
                <a:sym typeface="Almarai Bold"/>
                <a:rtl/>
              </a:rPr>
              <a:t>مخاطرة</a:t>
            </a:r>
          </a:p>
        </p:txBody>
      </p:sp>
      <p:sp>
        <p:nvSpPr>
          <p:cNvPr id="31" name="TextBox 31"/>
          <p:cNvSpPr txBox="1"/>
          <p:nvPr/>
        </p:nvSpPr>
        <p:spPr>
          <a:xfrm>
            <a:off x="891936" y="7296100"/>
            <a:ext cx="3233175" cy="686397"/>
          </a:xfrm>
          <a:prstGeom prst="rect">
            <a:avLst/>
          </a:prstGeom>
        </p:spPr>
        <p:txBody>
          <a:bodyPr lIns="0" tIns="0" rIns="0" bIns="0" rtlCol="0" anchor="t">
            <a:spAutoFit/>
          </a:bodyPr>
          <a:lstStyle/>
          <a:p>
            <a:pPr algn="ctr" rtl="1">
              <a:lnSpc>
                <a:spcPts val="5360"/>
              </a:lnSpc>
            </a:pPr>
            <a:r>
              <a:rPr lang="ar-EG" sz="4466" b="1">
                <a:solidFill>
                  <a:srgbClr val="000000"/>
                </a:solidFill>
                <a:latin typeface="Almarai Bold"/>
                <a:ea typeface="Almarai Bold"/>
                <a:cs typeface="Almarai Bold"/>
                <a:sym typeface="Almarai Bold"/>
                <a:rtl/>
              </a:rPr>
              <a:t>إبداع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41576" y="1268425"/>
            <a:ext cx="1252880" cy="1252880"/>
            <a:chOff x="0" y="0"/>
            <a:chExt cx="1670506" cy="1670506"/>
          </a:xfrm>
        </p:grpSpPr>
        <p:sp>
          <p:nvSpPr>
            <p:cNvPr id="3" name="Freeform 3"/>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4" name="Freeform 4"/>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5" name="TextBox 5"/>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sp>
        <p:nvSpPr>
          <p:cNvPr id="6" name="Freeform 6"/>
          <p:cNvSpPr/>
          <p:nvPr/>
        </p:nvSpPr>
        <p:spPr>
          <a:xfrm>
            <a:off x="5083295" y="53303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450286" y="8883871"/>
            <a:ext cx="1156827" cy="1156827"/>
            <a:chOff x="0" y="0"/>
            <a:chExt cx="1542436" cy="1542436"/>
          </a:xfrm>
        </p:grpSpPr>
        <p:sp>
          <p:nvSpPr>
            <p:cNvPr id="8" name="Freeform 8"/>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9" name="TextBox 9"/>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10</a:t>
              </a:r>
            </a:p>
          </p:txBody>
        </p:sp>
      </p:grpSp>
      <p:sp>
        <p:nvSpPr>
          <p:cNvPr id="10" name="Freeform 10"/>
          <p:cNvSpPr/>
          <p:nvPr/>
        </p:nvSpPr>
        <p:spPr>
          <a:xfrm rot="-2700000">
            <a:off x="16676427" y="-857426"/>
            <a:ext cx="1695269" cy="2522306"/>
          </a:xfrm>
          <a:custGeom>
            <a:avLst/>
            <a:gdLst/>
            <a:ahLst/>
            <a:cxnLst/>
            <a:rect l="l" t="t" r="r" b="b"/>
            <a:pathLst>
              <a:path w="1695269" h="2522306">
                <a:moveTo>
                  <a:pt x="0" y="0"/>
                </a:moveTo>
                <a:lnTo>
                  <a:pt x="1695269" y="0"/>
                </a:lnTo>
                <a:lnTo>
                  <a:pt x="1695269" y="2522306"/>
                </a:lnTo>
                <a:lnTo>
                  <a:pt x="0" y="25223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4920096" y="2733933"/>
            <a:ext cx="8447808" cy="2365386"/>
          </a:xfrm>
          <a:custGeom>
            <a:avLst/>
            <a:gdLst/>
            <a:ahLst/>
            <a:cxnLst/>
            <a:rect l="l" t="t" r="r" b="b"/>
            <a:pathLst>
              <a:path w="8447808" h="2365386">
                <a:moveTo>
                  <a:pt x="0" y="0"/>
                </a:moveTo>
                <a:lnTo>
                  <a:pt x="8447808" y="0"/>
                </a:lnTo>
                <a:lnTo>
                  <a:pt x="8447808" y="2365386"/>
                </a:lnTo>
                <a:lnTo>
                  <a:pt x="0" y="2365386"/>
                </a:lnTo>
                <a:lnTo>
                  <a:pt x="0" y="0"/>
                </a:lnTo>
                <a:close/>
              </a:path>
            </a:pathLst>
          </a:custGeom>
          <a:blipFill>
            <a:blip r:embed="rId6"/>
            <a:stretch>
              <a:fillRect/>
            </a:stretch>
          </a:blipFill>
        </p:spPr>
        <p:txBody>
          <a:bodyPr/>
          <a:lstStyle/>
          <a:p>
            <a:endParaRPr lang="en-US"/>
          </a:p>
        </p:txBody>
      </p:sp>
      <p:grpSp>
        <p:nvGrpSpPr>
          <p:cNvPr id="12" name="Group 12"/>
          <p:cNvGrpSpPr/>
          <p:nvPr/>
        </p:nvGrpSpPr>
        <p:grpSpPr>
          <a:xfrm>
            <a:off x="9227783" y="5374050"/>
            <a:ext cx="7683640" cy="3736150"/>
            <a:chOff x="0" y="0"/>
            <a:chExt cx="2023675" cy="984007"/>
          </a:xfrm>
        </p:grpSpPr>
        <p:sp>
          <p:nvSpPr>
            <p:cNvPr id="13" name="Freeform 13"/>
            <p:cNvSpPr/>
            <p:nvPr/>
          </p:nvSpPr>
          <p:spPr>
            <a:xfrm>
              <a:off x="0" y="0"/>
              <a:ext cx="2023675" cy="984007"/>
            </a:xfrm>
            <a:custGeom>
              <a:avLst/>
              <a:gdLst/>
              <a:ahLst/>
              <a:cxnLst/>
              <a:rect l="l" t="t" r="r" b="b"/>
              <a:pathLst>
                <a:path w="2023675" h="984007">
                  <a:moveTo>
                    <a:pt x="31235" y="0"/>
                  </a:moveTo>
                  <a:lnTo>
                    <a:pt x="1992440" y="0"/>
                  </a:lnTo>
                  <a:cubicBezTo>
                    <a:pt x="2009691" y="0"/>
                    <a:pt x="2023675" y="13984"/>
                    <a:pt x="2023675" y="31235"/>
                  </a:cubicBezTo>
                  <a:lnTo>
                    <a:pt x="2023675" y="952772"/>
                  </a:lnTo>
                  <a:cubicBezTo>
                    <a:pt x="2023675" y="961056"/>
                    <a:pt x="2020384" y="969000"/>
                    <a:pt x="2014526" y="974858"/>
                  </a:cubicBezTo>
                  <a:cubicBezTo>
                    <a:pt x="2008669" y="980716"/>
                    <a:pt x="2000724" y="984007"/>
                    <a:pt x="1992440" y="984007"/>
                  </a:cubicBezTo>
                  <a:lnTo>
                    <a:pt x="31235" y="984007"/>
                  </a:lnTo>
                  <a:cubicBezTo>
                    <a:pt x="22951" y="984007"/>
                    <a:pt x="15006" y="980716"/>
                    <a:pt x="9149" y="974858"/>
                  </a:cubicBezTo>
                  <a:cubicBezTo>
                    <a:pt x="3291" y="969000"/>
                    <a:pt x="0" y="961056"/>
                    <a:pt x="0" y="952772"/>
                  </a:cubicBezTo>
                  <a:lnTo>
                    <a:pt x="0" y="31235"/>
                  </a:lnTo>
                  <a:cubicBezTo>
                    <a:pt x="0" y="13984"/>
                    <a:pt x="13984" y="0"/>
                    <a:pt x="31235" y="0"/>
                  </a:cubicBezTo>
                  <a:close/>
                </a:path>
              </a:pathLst>
            </a:custGeom>
            <a:solidFill>
              <a:srgbClr val="DEEFFF"/>
            </a:solidFill>
            <a:ln w="19050" cap="rnd">
              <a:solidFill>
                <a:srgbClr val="00B050"/>
              </a:solidFill>
              <a:prstDash val="lgDash"/>
              <a:round/>
            </a:ln>
          </p:spPr>
          <p:txBody>
            <a:bodyPr/>
            <a:lstStyle/>
            <a:p>
              <a:endParaRPr lang="en-US"/>
            </a:p>
          </p:txBody>
        </p:sp>
        <p:sp>
          <p:nvSpPr>
            <p:cNvPr id="14" name="TextBox 14"/>
            <p:cNvSpPr txBox="1"/>
            <p:nvPr/>
          </p:nvSpPr>
          <p:spPr>
            <a:xfrm>
              <a:off x="0" y="-9525"/>
              <a:ext cx="2023675" cy="993532"/>
            </a:xfrm>
            <a:prstGeom prst="rect">
              <a:avLst/>
            </a:prstGeom>
          </p:spPr>
          <p:txBody>
            <a:bodyPr lIns="50800" tIns="50800" rIns="50800" bIns="50800" rtlCol="0" anchor="ctr"/>
            <a:lstStyle/>
            <a:p>
              <a:pPr algn="ctr">
                <a:lnSpc>
                  <a:spcPts val="2160"/>
                </a:lnSpc>
              </a:pPr>
              <a:endParaRPr/>
            </a:p>
          </p:txBody>
        </p:sp>
      </p:grpSp>
      <p:grpSp>
        <p:nvGrpSpPr>
          <p:cNvPr id="15" name="Group 15"/>
          <p:cNvGrpSpPr/>
          <p:nvPr/>
        </p:nvGrpSpPr>
        <p:grpSpPr>
          <a:xfrm>
            <a:off x="1455369" y="5374050"/>
            <a:ext cx="7688631" cy="3736150"/>
            <a:chOff x="0" y="0"/>
            <a:chExt cx="2024989" cy="984007"/>
          </a:xfrm>
        </p:grpSpPr>
        <p:sp>
          <p:nvSpPr>
            <p:cNvPr id="16" name="Freeform 16"/>
            <p:cNvSpPr/>
            <p:nvPr/>
          </p:nvSpPr>
          <p:spPr>
            <a:xfrm>
              <a:off x="0" y="0"/>
              <a:ext cx="2024989" cy="984007"/>
            </a:xfrm>
            <a:custGeom>
              <a:avLst/>
              <a:gdLst/>
              <a:ahLst/>
              <a:cxnLst/>
              <a:rect l="l" t="t" r="r" b="b"/>
              <a:pathLst>
                <a:path w="2024989" h="984007">
                  <a:moveTo>
                    <a:pt x="31215" y="0"/>
                  </a:moveTo>
                  <a:lnTo>
                    <a:pt x="1993774" y="0"/>
                  </a:lnTo>
                  <a:cubicBezTo>
                    <a:pt x="2011014" y="0"/>
                    <a:pt x="2024989" y="13975"/>
                    <a:pt x="2024989" y="31215"/>
                  </a:cubicBezTo>
                  <a:lnTo>
                    <a:pt x="2024989" y="952792"/>
                  </a:lnTo>
                  <a:cubicBezTo>
                    <a:pt x="2024989" y="970031"/>
                    <a:pt x="2011014" y="984007"/>
                    <a:pt x="1993774" y="984007"/>
                  </a:cubicBezTo>
                  <a:lnTo>
                    <a:pt x="31215" y="984007"/>
                  </a:lnTo>
                  <a:cubicBezTo>
                    <a:pt x="13975" y="984007"/>
                    <a:pt x="0" y="970031"/>
                    <a:pt x="0" y="952792"/>
                  </a:cubicBezTo>
                  <a:lnTo>
                    <a:pt x="0" y="31215"/>
                  </a:lnTo>
                  <a:cubicBezTo>
                    <a:pt x="0" y="13975"/>
                    <a:pt x="13975" y="0"/>
                    <a:pt x="31215" y="0"/>
                  </a:cubicBezTo>
                  <a:close/>
                </a:path>
              </a:pathLst>
            </a:custGeom>
            <a:solidFill>
              <a:srgbClr val="DEEFFF"/>
            </a:solidFill>
            <a:ln w="19050" cap="rnd">
              <a:solidFill>
                <a:srgbClr val="00B050"/>
              </a:solidFill>
              <a:prstDash val="lgDash"/>
              <a:round/>
            </a:ln>
          </p:spPr>
          <p:txBody>
            <a:bodyPr/>
            <a:lstStyle/>
            <a:p>
              <a:endParaRPr lang="en-US"/>
            </a:p>
          </p:txBody>
        </p:sp>
        <p:sp>
          <p:nvSpPr>
            <p:cNvPr id="17" name="TextBox 17"/>
            <p:cNvSpPr txBox="1"/>
            <p:nvPr/>
          </p:nvSpPr>
          <p:spPr>
            <a:xfrm>
              <a:off x="0" y="-9525"/>
              <a:ext cx="2024989" cy="993532"/>
            </a:xfrm>
            <a:prstGeom prst="rect">
              <a:avLst/>
            </a:prstGeom>
          </p:spPr>
          <p:txBody>
            <a:bodyPr lIns="50800" tIns="50800" rIns="50800" bIns="50800" rtlCol="0" anchor="ctr"/>
            <a:lstStyle/>
            <a:p>
              <a:pPr algn="ctr">
                <a:lnSpc>
                  <a:spcPts val="2160"/>
                </a:lnSpc>
              </a:pPr>
              <a:endParaRPr/>
            </a:p>
          </p:txBody>
        </p:sp>
      </p:grpSp>
      <p:grpSp>
        <p:nvGrpSpPr>
          <p:cNvPr id="18" name="Group 18"/>
          <p:cNvGrpSpPr/>
          <p:nvPr/>
        </p:nvGrpSpPr>
        <p:grpSpPr>
          <a:xfrm>
            <a:off x="12814091" y="5053270"/>
            <a:ext cx="4097332" cy="547751"/>
            <a:chOff x="0" y="0"/>
            <a:chExt cx="1079133" cy="144264"/>
          </a:xfrm>
        </p:grpSpPr>
        <p:sp>
          <p:nvSpPr>
            <p:cNvPr id="19" name="Freeform 19"/>
            <p:cNvSpPr/>
            <p:nvPr/>
          </p:nvSpPr>
          <p:spPr>
            <a:xfrm>
              <a:off x="0" y="0"/>
              <a:ext cx="1079133" cy="144264"/>
            </a:xfrm>
            <a:custGeom>
              <a:avLst/>
              <a:gdLst/>
              <a:ahLst/>
              <a:cxnLst/>
              <a:rect l="l" t="t" r="r" b="b"/>
              <a:pathLst>
                <a:path w="1079133" h="144264">
                  <a:moveTo>
                    <a:pt x="72132" y="0"/>
                  </a:moveTo>
                  <a:lnTo>
                    <a:pt x="1007001" y="0"/>
                  </a:lnTo>
                  <a:cubicBezTo>
                    <a:pt x="1026131" y="0"/>
                    <a:pt x="1044478" y="7600"/>
                    <a:pt x="1058006" y="21127"/>
                  </a:cubicBezTo>
                  <a:cubicBezTo>
                    <a:pt x="1071533" y="34654"/>
                    <a:pt x="1079133" y="53001"/>
                    <a:pt x="1079133" y="72132"/>
                  </a:cubicBezTo>
                  <a:lnTo>
                    <a:pt x="1079133" y="72132"/>
                  </a:lnTo>
                  <a:cubicBezTo>
                    <a:pt x="1079133" y="91262"/>
                    <a:pt x="1071533" y="109609"/>
                    <a:pt x="1058006" y="123137"/>
                  </a:cubicBezTo>
                  <a:cubicBezTo>
                    <a:pt x="1044478" y="136664"/>
                    <a:pt x="1026131" y="144264"/>
                    <a:pt x="1007001" y="144264"/>
                  </a:cubicBezTo>
                  <a:lnTo>
                    <a:pt x="72132" y="144264"/>
                  </a:lnTo>
                  <a:cubicBezTo>
                    <a:pt x="53001" y="144264"/>
                    <a:pt x="34654" y="136664"/>
                    <a:pt x="21127" y="123137"/>
                  </a:cubicBezTo>
                  <a:cubicBezTo>
                    <a:pt x="7600" y="109609"/>
                    <a:pt x="0" y="91262"/>
                    <a:pt x="0" y="72132"/>
                  </a:cubicBezTo>
                  <a:lnTo>
                    <a:pt x="0" y="72132"/>
                  </a:lnTo>
                  <a:cubicBezTo>
                    <a:pt x="0" y="53001"/>
                    <a:pt x="7600" y="34654"/>
                    <a:pt x="21127" y="21127"/>
                  </a:cubicBezTo>
                  <a:cubicBezTo>
                    <a:pt x="34654" y="7600"/>
                    <a:pt x="53001" y="0"/>
                    <a:pt x="72132" y="0"/>
                  </a:cubicBezTo>
                  <a:close/>
                </a:path>
              </a:pathLst>
            </a:custGeom>
            <a:solidFill>
              <a:srgbClr val="00B050"/>
            </a:solidFill>
          </p:spPr>
          <p:txBody>
            <a:bodyPr/>
            <a:lstStyle/>
            <a:p>
              <a:endParaRPr lang="en-US"/>
            </a:p>
          </p:txBody>
        </p:sp>
        <p:sp>
          <p:nvSpPr>
            <p:cNvPr id="20" name="TextBox 20"/>
            <p:cNvSpPr txBox="1"/>
            <p:nvPr/>
          </p:nvSpPr>
          <p:spPr>
            <a:xfrm>
              <a:off x="0" y="-9525"/>
              <a:ext cx="1079133" cy="153789"/>
            </a:xfrm>
            <a:prstGeom prst="rect">
              <a:avLst/>
            </a:prstGeom>
          </p:spPr>
          <p:txBody>
            <a:bodyPr lIns="50800" tIns="50800" rIns="50800" bIns="50800" rtlCol="0" anchor="ctr"/>
            <a:lstStyle/>
            <a:p>
              <a:pPr algn="ctr">
                <a:lnSpc>
                  <a:spcPts val="1980"/>
                </a:lnSpc>
              </a:pPr>
              <a:endParaRPr/>
            </a:p>
          </p:txBody>
        </p:sp>
      </p:grpSp>
      <p:grpSp>
        <p:nvGrpSpPr>
          <p:cNvPr id="21" name="Group 21"/>
          <p:cNvGrpSpPr/>
          <p:nvPr/>
        </p:nvGrpSpPr>
        <p:grpSpPr>
          <a:xfrm>
            <a:off x="5046668" y="5201007"/>
            <a:ext cx="4097332" cy="547751"/>
            <a:chOff x="0" y="0"/>
            <a:chExt cx="1079133" cy="144264"/>
          </a:xfrm>
        </p:grpSpPr>
        <p:sp>
          <p:nvSpPr>
            <p:cNvPr id="22" name="Freeform 22"/>
            <p:cNvSpPr/>
            <p:nvPr/>
          </p:nvSpPr>
          <p:spPr>
            <a:xfrm>
              <a:off x="0" y="0"/>
              <a:ext cx="1079133" cy="144264"/>
            </a:xfrm>
            <a:custGeom>
              <a:avLst/>
              <a:gdLst/>
              <a:ahLst/>
              <a:cxnLst/>
              <a:rect l="l" t="t" r="r" b="b"/>
              <a:pathLst>
                <a:path w="1079133" h="144264">
                  <a:moveTo>
                    <a:pt x="72132" y="0"/>
                  </a:moveTo>
                  <a:lnTo>
                    <a:pt x="1007001" y="0"/>
                  </a:lnTo>
                  <a:cubicBezTo>
                    <a:pt x="1026131" y="0"/>
                    <a:pt x="1044478" y="7600"/>
                    <a:pt x="1058006" y="21127"/>
                  </a:cubicBezTo>
                  <a:cubicBezTo>
                    <a:pt x="1071533" y="34654"/>
                    <a:pt x="1079133" y="53001"/>
                    <a:pt x="1079133" y="72132"/>
                  </a:cubicBezTo>
                  <a:lnTo>
                    <a:pt x="1079133" y="72132"/>
                  </a:lnTo>
                  <a:cubicBezTo>
                    <a:pt x="1079133" y="91262"/>
                    <a:pt x="1071533" y="109609"/>
                    <a:pt x="1058006" y="123137"/>
                  </a:cubicBezTo>
                  <a:cubicBezTo>
                    <a:pt x="1044478" y="136664"/>
                    <a:pt x="1026131" y="144264"/>
                    <a:pt x="1007001" y="144264"/>
                  </a:cubicBezTo>
                  <a:lnTo>
                    <a:pt x="72132" y="144264"/>
                  </a:lnTo>
                  <a:cubicBezTo>
                    <a:pt x="53001" y="144264"/>
                    <a:pt x="34654" y="136664"/>
                    <a:pt x="21127" y="123137"/>
                  </a:cubicBezTo>
                  <a:cubicBezTo>
                    <a:pt x="7600" y="109609"/>
                    <a:pt x="0" y="91262"/>
                    <a:pt x="0" y="72132"/>
                  </a:cubicBezTo>
                  <a:lnTo>
                    <a:pt x="0" y="72132"/>
                  </a:lnTo>
                  <a:cubicBezTo>
                    <a:pt x="0" y="53001"/>
                    <a:pt x="7600" y="34654"/>
                    <a:pt x="21127" y="21127"/>
                  </a:cubicBezTo>
                  <a:cubicBezTo>
                    <a:pt x="34654" y="7600"/>
                    <a:pt x="53001" y="0"/>
                    <a:pt x="72132" y="0"/>
                  </a:cubicBezTo>
                  <a:close/>
                </a:path>
              </a:pathLst>
            </a:custGeom>
            <a:solidFill>
              <a:srgbClr val="00B050"/>
            </a:solidFill>
          </p:spPr>
          <p:txBody>
            <a:bodyPr/>
            <a:lstStyle/>
            <a:p>
              <a:endParaRPr lang="en-US"/>
            </a:p>
          </p:txBody>
        </p:sp>
        <p:sp>
          <p:nvSpPr>
            <p:cNvPr id="23" name="TextBox 23"/>
            <p:cNvSpPr txBox="1"/>
            <p:nvPr/>
          </p:nvSpPr>
          <p:spPr>
            <a:xfrm>
              <a:off x="0" y="-9525"/>
              <a:ext cx="1079133" cy="153789"/>
            </a:xfrm>
            <a:prstGeom prst="rect">
              <a:avLst/>
            </a:prstGeom>
          </p:spPr>
          <p:txBody>
            <a:bodyPr lIns="50800" tIns="50800" rIns="50800" bIns="50800" rtlCol="0" anchor="ctr"/>
            <a:lstStyle/>
            <a:p>
              <a:pPr algn="ctr">
                <a:lnSpc>
                  <a:spcPts val="1980"/>
                </a:lnSpc>
              </a:pPr>
              <a:endParaRPr/>
            </a:p>
          </p:txBody>
        </p:sp>
      </p:grpSp>
      <p:sp>
        <p:nvSpPr>
          <p:cNvPr id="24" name="Freeform 24"/>
          <p:cNvSpPr/>
          <p:nvPr/>
        </p:nvSpPr>
        <p:spPr>
          <a:xfrm>
            <a:off x="13840933" y="1894865"/>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7"/>
            <a:stretch>
              <a:fillRect/>
            </a:stretch>
          </a:blipFill>
        </p:spPr>
        <p:txBody>
          <a:bodyPr/>
          <a:lstStyle/>
          <a:p>
            <a:endParaRPr lang="en-US"/>
          </a:p>
        </p:txBody>
      </p:sp>
      <p:sp>
        <p:nvSpPr>
          <p:cNvPr id="25" name="TextBox 25"/>
          <p:cNvSpPr txBox="1"/>
          <p:nvPr/>
        </p:nvSpPr>
        <p:spPr>
          <a:xfrm>
            <a:off x="6619017" y="858610"/>
            <a:ext cx="5217531" cy="615431"/>
          </a:xfrm>
          <a:prstGeom prst="rect">
            <a:avLst/>
          </a:prstGeom>
        </p:spPr>
        <p:txBody>
          <a:bodyPr lIns="0" tIns="0" rIns="0" bIns="0" rtlCol="0" anchor="t">
            <a:spAutoFit/>
          </a:bodyPr>
          <a:lstStyle/>
          <a:p>
            <a:pPr algn="ctr" rtl="1">
              <a:lnSpc>
                <a:spcPts val="4730"/>
              </a:lnSpc>
            </a:pPr>
            <a:r>
              <a:rPr lang="ar-EG" sz="3942" b="1">
                <a:solidFill>
                  <a:srgbClr val="000000"/>
                </a:solidFill>
                <a:latin typeface="Almarai Bold"/>
                <a:ea typeface="Almarai Bold"/>
                <a:cs typeface="Almarai Bold"/>
                <a:sym typeface="Almarai Bold"/>
                <a:rtl/>
              </a:rPr>
              <a:t>مقارنة</a:t>
            </a:r>
          </a:p>
        </p:txBody>
      </p:sp>
      <p:sp>
        <p:nvSpPr>
          <p:cNvPr id="26" name="TextBox 26"/>
          <p:cNvSpPr txBox="1"/>
          <p:nvPr/>
        </p:nvSpPr>
        <p:spPr>
          <a:xfrm>
            <a:off x="2160651" y="9452760"/>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7" name="TextBox 27"/>
          <p:cNvSpPr txBox="1"/>
          <p:nvPr/>
        </p:nvSpPr>
        <p:spPr>
          <a:xfrm>
            <a:off x="4593356" y="2023941"/>
            <a:ext cx="8936793" cy="608305"/>
          </a:xfrm>
          <a:prstGeom prst="rect">
            <a:avLst/>
          </a:prstGeom>
        </p:spPr>
        <p:txBody>
          <a:bodyPr lIns="0" tIns="0" rIns="0" bIns="0" rtlCol="0" anchor="t">
            <a:spAutoFit/>
          </a:bodyPr>
          <a:lstStyle/>
          <a:p>
            <a:pPr algn="ctr" rtl="1">
              <a:lnSpc>
                <a:spcPts val="4957"/>
              </a:lnSpc>
            </a:pPr>
            <a:r>
              <a:rPr lang="ar-EG" sz="3060" b="1" spc="31">
                <a:solidFill>
                  <a:srgbClr val="000000"/>
                </a:solidFill>
                <a:latin typeface="Almarai Bold"/>
                <a:ea typeface="Almarai Bold"/>
                <a:cs typeface="Almarai Bold"/>
                <a:sym typeface="Almarai Bold"/>
                <a:rtl/>
              </a:rPr>
              <a:t>عناصر المقارنة بين ريادة الأعمال والمنشآت الصغيرة</a:t>
            </a:r>
          </a:p>
        </p:txBody>
      </p:sp>
      <p:sp>
        <p:nvSpPr>
          <p:cNvPr id="28" name="TextBox 28"/>
          <p:cNvSpPr txBox="1"/>
          <p:nvPr/>
        </p:nvSpPr>
        <p:spPr>
          <a:xfrm>
            <a:off x="11383224" y="3560810"/>
            <a:ext cx="1686378" cy="725706"/>
          </a:xfrm>
          <a:prstGeom prst="rect">
            <a:avLst/>
          </a:prstGeom>
        </p:spPr>
        <p:txBody>
          <a:bodyPr lIns="0" tIns="0" rIns="0" bIns="0" rtlCol="0" anchor="t">
            <a:spAutoFit/>
          </a:bodyPr>
          <a:lstStyle/>
          <a:p>
            <a:pPr algn="ctr" rtl="1">
              <a:lnSpc>
                <a:spcPts val="2795"/>
              </a:lnSpc>
            </a:pPr>
            <a:r>
              <a:rPr lang="ar-EG" sz="2329" b="1">
                <a:solidFill>
                  <a:srgbClr val="000000"/>
                </a:solidFill>
                <a:latin typeface="Almarai Bold"/>
                <a:ea typeface="Almarai Bold"/>
                <a:cs typeface="Almarai Bold"/>
                <a:sym typeface="Almarai Bold"/>
                <a:rtl/>
              </a:rPr>
              <a:t>مقدار خلق الثروات</a:t>
            </a:r>
          </a:p>
        </p:txBody>
      </p:sp>
      <p:sp>
        <p:nvSpPr>
          <p:cNvPr id="29" name="TextBox 29"/>
          <p:cNvSpPr txBox="1"/>
          <p:nvPr/>
        </p:nvSpPr>
        <p:spPr>
          <a:xfrm>
            <a:off x="9342083" y="3564675"/>
            <a:ext cx="1679192" cy="732179"/>
          </a:xfrm>
          <a:prstGeom prst="rect">
            <a:avLst/>
          </a:prstGeom>
        </p:spPr>
        <p:txBody>
          <a:bodyPr lIns="0" tIns="0" rIns="0" bIns="0" rtlCol="0" anchor="t">
            <a:spAutoFit/>
          </a:bodyPr>
          <a:lstStyle/>
          <a:p>
            <a:pPr algn="ctr" rtl="1">
              <a:lnSpc>
                <a:spcPts val="2783"/>
              </a:lnSpc>
            </a:pPr>
            <a:r>
              <a:rPr lang="ar-EG" sz="2319" b="1">
                <a:solidFill>
                  <a:srgbClr val="000000"/>
                </a:solidFill>
                <a:latin typeface="Almarai Bold"/>
                <a:ea typeface="Almarai Bold"/>
                <a:cs typeface="Almarai Bold"/>
                <a:sym typeface="Almarai Bold"/>
                <a:rtl/>
              </a:rPr>
              <a:t>سرعة بناء الثروة </a:t>
            </a:r>
          </a:p>
        </p:txBody>
      </p:sp>
      <p:sp>
        <p:nvSpPr>
          <p:cNvPr id="30" name="TextBox 30"/>
          <p:cNvSpPr txBox="1"/>
          <p:nvPr/>
        </p:nvSpPr>
        <p:spPr>
          <a:xfrm>
            <a:off x="7221453" y="3720379"/>
            <a:ext cx="1758680" cy="382968"/>
          </a:xfrm>
          <a:prstGeom prst="rect">
            <a:avLst/>
          </a:prstGeom>
        </p:spPr>
        <p:txBody>
          <a:bodyPr lIns="0" tIns="0" rIns="0" bIns="0" rtlCol="0" anchor="t">
            <a:spAutoFit/>
          </a:bodyPr>
          <a:lstStyle/>
          <a:p>
            <a:pPr algn="ctr" rtl="1">
              <a:lnSpc>
                <a:spcPts val="2915"/>
              </a:lnSpc>
            </a:pPr>
            <a:r>
              <a:rPr lang="ar-EG" sz="2429" b="1">
                <a:solidFill>
                  <a:srgbClr val="000000"/>
                </a:solidFill>
                <a:latin typeface="Almarai Bold"/>
                <a:ea typeface="Almarai Bold"/>
                <a:cs typeface="Almarai Bold"/>
                <a:sym typeface="Almarai Bold"/>
                <a:rtl/>
              </a:rPr>
              <a:t>المخاطرة</a:t>
            </a:r>
          </a:p>
        </p:txBody>
      </p:sp>
      <p:sp>
        <p:nvSpPr>
          <p:cNvPr id="31" name="TextBox 31"/>
          <p:cNvSpPr txBox="1"/>
          <p:nvPr/>
        </p:nvSpPr>
        <p:spPr>
          <a:xfrm>
            <a:off x="5083295" y="3546736"/>
            <a:ext cx="1741947" cy="739780"/>
          </a:xfrm>
          <a:prstGeom prst="rect">
            <a:avLst/>
          </a:prstGeom>
        </p:spPr>
        <p:txBody>
          <a:bodyPr lIns="0" tIns="0" rIns="0" bIns="0" rtlCol="0" anchor="t">
            <a:spAutoFit/>
          </a:bodyPr>
          <a:lstStyle/>
          <a:p>
            <a:pPr algn="ctr" rtl="1">
              <a:lnSpc>
                <a:spcPts val="2887"/>
              </a:lnSpc>
            </a:pPr>
            <a:r>
              <a:rPr lang="ar-EG" sz="2406" b="1">
                <a:solidFill>
                  <a:srgbClr val="000000"/>
                </a:solidFill>
                <a:latin typeface="Almarai Bold"/>
                <a:ea typeface="Almarai Bold"/>
                <a:cs typeface="Almarai Bold"/>
                <a:sym typeface="Almarai Bold"/>
                <a:rtl/>
              </a:rPr>
              <a:t>الابتكار </a:t>
            </a:r>
          </a:p>
          <a:p>
            <a:pPr algn="ctr" rtl="1">
              <a:lnSpc>
                <a:spcPts val="2887"/>
              </a:lnSpc>
            </a:pPr>
            <a:r>
              <a:rPr lang="ar-EG" sz="2406" b="1">
                <a:solidFill>
                  <a:srgbClr val="000000"/>
                </a:solidFill>
                <a:latin typeface="Almarai Bold"/>
                <a:ea typeface="Almarai Bold"/>
                <a:cs typeface="Almarai Bold"/>
                <a:sym typeface="Almarai Bold"/>
                <a:rtl/>
              </a:rPr>
              <a:t>و الإبداع </a:t>
            </a:r>
          </a:p>
        </p:txBody>
      </p:sp>
      <p:sp>
        <p:nvSpPr>
          <p:cNvPr id="32" name="TextBox 32"/>
          <p:cNvSpPr txBox="1"/>
          <p:nvPr/>
        </p:nvSpPr>
        <p:spPr>
          <a:xfrm>
            <a:off x="14626215" y="5121456"/>
            <a:ext cx="1937331" cy="420904"/>
          </a:xfrm>
          <a:prstGeom prst="rect">
            <a:avLst/>
          </a:prstGeom>
        </p:spPr>
        <p:txBody>
          <a:bodyPr lIns="0" tIns="0" rIns="0" bIns="0" rtlCol="0" anchor="t">
            <a:spAutoFit/>
          </a:bodyPr>
          <a:lstStyle/>
          <a:p>
            <a:pPr algn="ctr" rtl="1">
              <a:lnSpc>
                <a:spcPts val="3211"/>
              </a:lnSpc>
            </a:pPr>
            <a:r>
              <a:rPr lang="ar-EG" sz="2676" b="1">
                <a:solidFill>
                  <a:srgbClr val="000000"/>
                </a:solidFill>
                <a:latin typeface="Almarai Bold"/>
                <a:ea typeface="Almarai Bold"/>
                <a:cs typeface="Almarai Bold"/>
                <a:sym typeface="Almarai Bold"/>
                <a:rtl/>
              </a:rPr>
              <a:t>ريادة الأعمال</a:t>
            </a:r>
          </a:p>
        </p:txBody>
      </p:sp>
      <p:sp>
        <p:nvSpPr>
          <p:cNvPr id="33" name="TextBox 33"/>
          <p:cNvSpPr txBox="1"/>
          <p:nvPr/>
        </p:nvSpPr>
        <p:spPr>
          <a:xfrm>
            <a:off x="6071209" y="5269275"/>
            <a:ext cx="2594556" cy="420904"/>
          </a:xfrm>
          <a:prstGeom prst="rect">
            <a:avLst/>
          </a:prstGeom>
        </p:spPr>
        <p:txBody>
          <a:bodyPr lIns="0" tIns="0" rIns="0" bIns="0" rtlCol="0" anchor="t">
            <a:spAutoFit/>
          </a:bodyPr>
          <a:lstStyle/>
          <a:p>
            <a:pPr algn="ctr" rtl="1">
              <a:lnSpc>
                <a:spcPts val="3211"/>
              </a:lnSpc>
            </a:pPr>
            <a:r>
              <a:rPr lang="ar-EG" sz="2676" b="1">
                <a:solidFill>
                  <a:srgbClr val="000000"/>
                </a:solidFill>
                <a:latin typeface="Almarai Bold"/>
                <a:ea typeface="Almarai Bold"/>
                <a:cs typeface="Almarai Bold"/>
                <a:sym typeface="Almarai Bold"/>
                <a:rtl/>
              </a:rPr>
              <a:t>المنشآت الصغيرة</a:t>
            </a:r>
          </a:p>
        </p:txBody>
      </p:sp>
      <p:sp>
        <p:nvSpPr>
          <p:cNvPr id="34" name="TextBox 34"/>
          <p:cNvSpPr txBox="1"/>
          <p:nvPr/>
        </p:nvSpPr>
        <p:spPr>
          <a:xfrm>
            <a:off x="9342083" y="5633029"/>
            <a:ext cx="7416423" cy="3353460"/>
          </a:xfrm>
          <a:prstGeom prst="rect">
            <a:avLst/>
          </a:prstGeom>
        </p:spPr>
        <p:txBody>
          <a:bodyPr lIns="0" tIns="0" rIns="0" bIns="0" rtlCol="0" anchor="t">
            <a:spAutoFit/>
          </a:bodyPr>
          <a:lstStyle/>
          <a:p>
            <a:pPr marL="487938" lvl="1" indent="-243969" algn="r" rtl="1">
              <a:lnSpc>
                <a:spcPts val="3231"/>
              </a:lnSpc>
              <a:buAutoNum type="arabicPeriod"/>
            </a:pPr>
            <a:r>
              <a:rPr lang="ar-EG" sz="2260" b="1" spc="22">
                <a:solidFill>
                  <a:srgbClr val="000000"/>
                </a:solidFill>
                <a:latin typeface="Almarai Bold"/>
                <a:ea typeface="Almarai Bold"/>
                <a:cs typeface="Almarai Bold"/>
                <a:sym typeface="Almarai Bold"/>
                <a:rtl/>
              </a:rPr>
              <a:t>تهدف الى إنشاء ثروة مستمرة ودائمة يتجاوز مداها الأحلام البسيطة إلى بناء الثراء الكبير .</a:t>
            </a:r>
          </a:p>
          <a:p>
            <a:pPr marL="487938" lvl="1" indent="-243969" algn="r" rtl="1">
              <a:lnSpc>
                <a:spcPts val="3231"/>
              </a:lnSpc>
              <a:buAutoNum type="arabicPeriod"/>
            </a:pPr>
            <a:r>
              <a:rPr lang="ar-EG" sz="2260" b="1" spc="22">
                <a:solidFill>
                  <a:srgbClr val="000000"/>
                </a:solidFill>
                <a:latin typeface="Almarai Bold"/>
                <a:ea typeface="Almarai Bold"/>
                <a:cs typeface="Almarai Bold"/>
                <a:sym typeface="Almarai Bold"/>
                <a:rtl/>
              </a:rPr>
              <a:t>يبنيها رائد الأعمال خلال زمن قياسي في حياته العملية لا تتجاوز عادة </a:t>
            </a:r>
            <a:r>
              <a:rPr lang="en-US" sz="2260" b="1" spc="22">
                <a:solidFill>
                  <a:srgbClr val="000000"/>
                </a:solidFill>
                <a:latin typeface="Almarai Bold"/>
                <a:ea typeface="Almarai Bold"/>
                <a:cs typeface="Almarai Bold"/>
                <a:sym typeface="Almarai Bold"/>
              </a:rPr>
              <a:t>5</a:t>
            </a:r>
            <a:r>
              <a:rPr lang="ar-EG" sz="2260" b="1" spc="22">
                <a:solidFill>
                  <a:srgbClr val="000000"/>
                </a:solidFill>
                <a:latin typeface="Almarai Bold"/>
                <a:ea typeface="Almarai Bold"/>
                <a:cs typeface="Almarai Bold"/>
                <a:sym typeface="Almarai Bold"/>
                <a:rtl/>
              </a:rPr>
              <a:t> الى </a:t>
            </a:r>
            <a:r>
              <a:rPr lang="en-US" sz="2260" b="1" spc="22">
                <a:solidFill>
                  <a:srgbClr val="000000"/>
                </a:solidFill>
                <a:latin typeface="Almarai Bold"/>
                <a:ea typeface="Almarai Bold"/>
                <a:cs typeface="Almarai Bold"/>
                <a:sym typeface="Almarai Bold"/>
              </a:rPr>
              <a:t>10</a:t>
            </a:r>
            <a:r>
              <a:rPr lang="ar-EG" sz="2260" b="1" spc="22">
                <a:solidFill>
                  <a:srgbClr val="000000"/>
                </a:solidFill>
                <a:latin typeface="Almarai Bold"/>
                <a:ea typeface="Almarai Bold"/>
                <a:cs typeface="Almarai Bold"/>
                <a:sym typeface="Almarai Bold"/>
                <a:rtl/>
              </a:rPr>
              <a:t> سنوات .</a:t>
            </a:r>
          </a:p>
          <a:p>
            <a:pPr marL="487938" lvl="1" indent="-243969" algn="r" rtl="1">
              <a:lnSpc>
                <a:spcPts val="3231"/>
              </a:lnSpc>
              <a:buAutoNum type="arabicPeriod"/>
            </a:pPr>
            <a:r>
              <a:rPr lang="ar-EG" sz="2260" b="1" spc="22">
                <a:solidFill>
                  <a:srgbClr val="000000"/>
                </a:solidFill>
                <a:latin typeface="Almarai Bold"/>
                <a:ea typeface="Almarai Bold"/>
                <a:cs typeface="Almarai Bold"/>
                <a:sym typeface="Almarai Bold"/>
                <a:rtl/>
              </a:rPr>
              <a:t> مخاطرة عالية مقابل الثراء .</a:t>
            </a:r>
          </a:p>
          <a:p>
            <a:pPr marL="487938" lvl="1" indent="-243969" algn="r" rtl="1">
              <a:lnSpc>
                <a:spcPts val="3231"/>
              </a:lnSpc>
              <a:buFont typeface="Arial"/>
              <a:buChar char="•"/>
            </a:pPr>
            <a:r>
              <a:rPr lang="ar-EG" sz="2260" b="1" spc="22">
                <a:solidFill>
                  <a:srgbClr val="000000"/>
                </a:solidFill>
                <a:latin typeface="Almarai Bold"/>
                <a:ea typeface="Almarai Bold"/>
                <a:cs typeface="Almarai Bold"/>
                <a:sym typeface="Almarai Bold"/>
                <a:rtl/>
              </a:rPr>
              <a:t>تتصف بالأبداع و الابتكار.</a:t>
            </a:r>
          </a:p>
          <a:p>
            <a:pPr marL="487938" lvl="1" indent="-243969" algn="r" rtl="1">
              <a:lnSpc>
                <a:spcPts val="3231"/>
              </a:lnSpc>
              <a:buFont typeface="Arial"/>
              <a:buChar char="•"/>
            </a:pPr>
            <a:r>
              <a:rPr lang="ar-EG" sz="2260" b="1" spc="22">
                <a:solidFill>
                  <a:srgbClr val="000000"/>
                </a:solidFill>
                <a:latin typeface="Almarai Bold"/>
                <a:ea typeface="Almarai Bold"/>
                <a:cs typeface="Almarai Bold"/>
                <a:sym typeface="Almarai Bold"/>
                <a:rtl/>
              </a:rPr>
              <a:t>تحويل الأفكار الى منتجات و خدمات مريحة .</a:t>
            </a:r>
          </a:p>
          <a:p>
            <a:pPr marL="487938" lvl="1" indent="-243969" algn="r" rtl="1">
              <a:lnSpc>
                <a:spcPts val="3231"/>
              </a:lnSpc>
              <a:buFont typeface="Arial"/>
              <a:buChar char="•"/>
            </a:pPr>
            <a:r>
              <a:rPr lang="ar-EG" sz="2260" b="1" spc="23">
                <a:solidFill>
                  <a:srgbClr val="000000"/>
                </a:solidFill>
                <a:latin typeface="Almarai Bold"/>
                <a:ea typeface="Almarai Bold"/>
                <a:cs typeface="Almarai Bold"/>
                <a:sym typeface="Almarai Bold"/>
                <a:rtl/>
              </a:rPr>
              <a:t>يحقق الميزة التنافسية .</a:t>
            </a:r>
          </a:p>
        </p:txBody>
      </p:sp>
      <p:sp>
        <p:nvSpPr>
          <p:cNvPr id="35" name="TextBox 35"/>
          <p:cNvSpPr txBox="1"/>
          <p:nvPr/>
        </p:nvSpPr>
        <p:spPr>
          <a:xfrm>
            <a:off x="1607113" y="5808814"/>
            <a:ext cx="7416423" cy="2096160"/>
          </a:xfrm>
          <a:prstGeom prst="rect">
            <a:avLst/>
          </a:prstGeom>
        </p:spPr>
        <p:txBody>
          <a:bodyPr lIns="0" tIns="0" rIns="0" bIns="0" rtlCol="0" anchor="t">
            <a:spAutoFit/>
          </a:bodyPr>
          <a:lstStyle/>
          <a:p>
            <a:pPr marL="487938" lvl="1" indent="-243969" algn="r" rtl="1">
              <a:lnSpc>
                <a:spcPts val="3231"/>
              </a:lnSpc>
              <a:buAutoNum type="arabicPeriod"/>
            </a:pPr>
            <a:r>
              <a:rPr lang="ar-EG" sz="2260" b="1" spc="22">
                <a:solidFill>
                  <a:srgbClr val="000000"/>
                </a:solidFill>
                <a:latin typeface="Almarai Bold"/>
                <a:ea typeface="Almarai Bold"/>
                <a:cs typeface="Almarai Bold"/>
                <a:sym typeface="Almarai Bold"/>
                <a:rtl/>
              </a:rPr>
              <a:t>تهدف إلى توليد دخل مستمر يرضي صاحبة , ويكون أفضل من التوظيف التقليدي و يتجاوزه .</a:t>
            </a:r>
          </a:p>
          <a:p>
            <a:pPr marL="487938" lvl="1" indent="-243969" algn="r" rtl="1">
              <a:lnSpc>
                <a:spcPts val="3231"/>
              </a:lnSpc>
              <a:buAutoNum type="arabicPeriod"/>
            </a:pPr>
            <a:r>
              <a:rPr lang="ar-EG" sz="2260" b="1" spc="22">
                <a:solidFill>
                  <a:srgbClr val="000000"/>
                </a:solidFill>
                <a:latin typeface="Almarai Bold"/>
                <a:ea typeface="Almarai Bold"/>
                <a:cs typeface="Almarai Bold"/>
                <a:sym typeface="Almarai Bold"/>
                <a:rtl/>
              </a:rPr>
              <a:t>تبني ثروتها عبر حياة صاحبها وفق وقت زمني طويل. </a:t>
            </a:r>
          </a:p>
          <a:p>
            <a:pPr marL="487938" lvl="1" indent="-243969" algn="r" rtl="1">
              <a:lnSpc>
                <a:spcPts val="3231"/>
              </a:lnSpc>
              <a:buAutoNum type="arabicPeriod"/>
            </a:pPr>
            <a:r>
              <a:rPr lang="ar-EG" sz="2260" b="1" spc="22">
                <a:solidFill>
                  <a:srgbClr val="000000"/>
                </a:solidFill>
                <a:latin typeface="Almarai Bold"/>
                <a:ea typeface="Almarai Bold"/>
                <a:cs typeface="Almarai Bold"/>
                <a:sym typeface="Almarai Bold"/>
                <a:rtl/>
              </a:rPr>
              <a:t>ليس هناك درجة عالية من المخاطرة.</a:t>
            </a:r>
          </a:p>
          <a:p>
            <a:pPr marL="487938" lvl="1" indent="-243969" algn="r" rtl="1">
              <a:lnSpc>
                <a:spcPts val="3231"/>
              </a:lnSpc>
              <a:buAutoNum type="arabicPeriod"/>
            </a:pPr>
            <a:r>
              <a:rPr lang="ar-EG" sz="2260" b="1" spc="23">
                <a:solidFill>
                  <a:srgbClr val="000000"/>
                </a:solidFill>
                <a:latin typeface="Almarai Bold"/>
                <a:ea typeface="Almarai Bold"/>
                <a:cs typeface="Almarai Bold"/>
                <a:sym typeface="Almarai Bold"/>
                <a:rtl/>
              </a:rPr>
              <a:t>تكون مشاريع عادية لا تتصف بالابتكار أو الإبداع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1369</Words>
  <Application>Microsoft Office PowerPoint</Application>
  <PresentationFormat>Custom</PresentationFormat>
  <Paragraphs>214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Almarai Bold</vt:lpstr>
      <vt:lpstr>Arial</vt:lpstr>
      <vt:lpstr>TT Rounds Condensed Bold</vt:lpstr>
      <vt:lpstr>Calibri</vt:lpstr>
      <vt:lpstr>Almarai</vt:lpstr>
      <vt:lpstr>TT Rounds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1 أساسيات ريادة الأعمال.pptx</dc:title>
  <cp:lastModifiedBy>Valentina Wilson</cp:lastModifiedBy>
  <cp:revision>2</cp:revision>
  <dcterms:created xsi:type="dcterms:W3CDTF">2006-08-16T00:00:00Z</dcterms:created>
  <dcterms:modified xsi:type="dcterms:W3CDTF">2024-09-21T19:12:15Z</dcterms:modified>
  <dc:identifier>DAGQ2HIodfw</dc:identifier>
</cp:coreProperties>
</file>