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721" r:id="rId3"/>
    <p:sldId id="263" r:id="rId4"/>
    <p:sldId id="725" r:id="rId5"/>
    <p:sldId id="726" r:id="rId6"/>
    <p:sldId id="727" r:id="rId7"/>
    <p:sldId id="728" r:id="rId8"/>
    <p:sldId id="729" r:id="rId9"/>
    <p:sldId id="730" r:id="rId10"/>
    <p:sldId id="731" r:id="rId11"/>
    <p:sldId id="733" r:id="rId12"/>
    <p:sldId id="734" r:id="rId13"/>
    <p:sldId id="735" r:id="rId14"/>
    <p:sldId id="736" r:id="rId15"/>
    <p:sldId id="738" r:id="rId16"/>
    <p:sldId id="739" r:id="rId17"/>
    <p:sldId id="740" r:id="rId18"/>
    <p:sldId id="741" r:id="rId19"/>
    <p:sldId id="742" r:id="rId20"/>
    <p:sldId id="743" r:id="rId21"/>
    <p:sldId id="744"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B08"/>
    <a:srgbClr val="00506B"/>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8E28C-031A-4053-86B1-96B7C3D2E398}"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28CF4-9F42-4918-B4BB-D30FBE69552F}" type="slidenum">
              <a:rPr lang="en-US" smtClean="0"/>
              <a:t>‹#›</a:t>
            </a:fld>
            <a:endParaRPr lang="en-US"/>
          </a:p>
        </p:txBody>
      </p:sp>
    </p:spTree>
    <p:extLst>
      <p:ext uri="{BB962C8B-B14F-4D97-AF65-F5344CB8AC3E}">
        <p14:creationId xmlns:p14="http://schemas.microsoft.com/office/powerpoint/2010/main" val="76170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0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54650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12576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78857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8766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663504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61013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08067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104404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9831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8412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832799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8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64365"/>
            <a:ext cx="9214592" cy="436278"/>
          </a:xfrm>
        </p:spPr>
        <p:txBody>
          <a:bodyPr vert="horz" lIns="91440" tIns="45720" rIns="91440" bIns="45720" rtlCol="0" anchor="b">
            <a:normAutofit/>
          </a:bodyPr>
          <a:lstStyle>
            <a:lvl1pPr algn="r" rtl="1">
              <a:defRPr lang="en-US" sz="3000" b="1">
                <a:solidFill>
                  <a:srgbClr val="00506B"/>
                </a:solidFill>
                <a:latin typeface="Dubai" panose="020B0503030403030204" pitchFamily="34" charset="-78"/>
                <a:ea typeface="GE SS Two Bold" panose="020A0503020102020204" pitchFamily="18" charset="-78"/>
                <a:cs typeface="Dubai" panose="020B0503030403030204" pitchFamily="34"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التاسع / إنشاء الواحات العلمية وإدارتها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66197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التاسع / إنشاء الواحات العلمية وإدارتها</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التاسع / إنشاء الواحات العلمية وإدارتها</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37738671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5.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9.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التاسع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إنشاء الواحات العلمية وإدارتها</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حوكمة  الواحة العلمية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0" name="Rectangle 9">
            <a:extLst>
              <a:ext uri="{FF2B5EF4-FFF2-40B4-BE49-F238E27FC236}">
                <a16:creationId xmlns:a16="http://schemas.microsoft.com/office/drawing/2014/main" id="{8EC674C3-52C5-404B-869B-3557DE9B93C4}"/>
              </a:ext>
            </a:extLst>
          </p:cNvPr>
          <p:cNvSpPr/>
          <p:nvPr/>
        </p:nvSpPr>
        <p:spPr>
          <a:xfrm>
            <a:off x="633045" y="1367876"/>
            <a:ext cx="11007266" cy="369332"/>
          </a:xfrm>
          <a:prstGeom prst="rect">
            <a:avLst/>
          </a:prstGeom>
        </p:spPr>
        <p:txBody>
          <a:bodyPr wrap="square">
            <a:spAutoFit/>
          </a:bodyPr>
          <a:lstStyle/>
          <a:p>
            <a:pPr lvl="0" algn="ctr" rtl="1"/>
            <a:r>
              <a:rPr lang="ar-SA" b="1" dirty="0">
                <a:solidFill>
                  <a:prstClr val="black"/>
                </a:solidFill>
              </a:rPr>
              <a:t>لتحديد نموذج الحوكمة المناسب ، فيحتاج الشركاء إلى الوصول إلى درجة من الوضوح في عدد من الأبعاد:</a:t>
            </a:r>
          </a:p>
        </p:txBody>
      </p:sp>
      <p:grpSp>
        <p:nvGrpSpPr>
          <p:cNvPr id="8" name="Group 7">
            <a:extLst>
              <a:ext uri="{FF2B5EF4-FFF2-40B4-BE49-F238E27FC236}">
                <a16:creationId xmlns:a16="http://schemas.microsoft.com/office/drawing/2014/main" id="{A11AF3AE-8031-4B69-96F2-8E690579CFE3}"/>
              </a:ext>
            </a:extLst>
          </p:cNvPr>
          <p:cNvGrpSpPr/>
          <p:nvPr/>
        </p:nvGrpSpPr>
        <p:grpSpPr>
          <a:xfrm>
            <a:off x="7000178" y="2075128"/>
            <a:ext cx="4640134" cy="3708831"/>
            <a:chOff x="3263704" y="2474255"/>
            <a:chExt cx="8090096" cy="4148491"/>
          </a:xfrm>
        </p:grpSpPr>
        <p:sp>
          <p:nvSpPr>
            <p:cNvPr id="7" name="Rectangle 6">
              <a:extLst>
                <a:ext uri="{FF2B5EF4-FFF2-40B4-BE49-F238E27FC236}">
                  <a16:creationId xmlns:a16="http://schemas.microsoft.com/office/drawing/2014/main" id="{A83FBD46-DEC2-460A-8C5B-27E53CDA666D}"/>
                </a:ext>
              </a:extLst>
            </p:cNvPr>
            <p:cNvSpPr/>
            <p:nvPr/>
          </p:nvSpPr>
          <p:spPr>
            <a:xfrm>
              <a:off x="3263705" y="2474255"/>
              <a:ext cx="8090095" cy="647113"/>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90000"/>
                </a:lnSpc>
                <a:spcBef>
                  <a:spcPts val="0"/>
                </a:spcBef>
                <a:spcAft>
                  <a:spcPts val="0"/>
                </a:spcAft>
                <a:buFont typeface="Symbol" panose="05050102010706020507" pitchFamily="18" charset="2"/>
                <a:buChar char=""/>
              </a:pPr>
              <a:r>
                <a:rPr lang="ar-EG" dirty="0">
                  <a:solidFill>
                    <a:srgbClr val="00506B"/>
                  </a:solidFill>
                  <a:latin typeface="Calibri" panose="020F0502020204030204" pitchFamily="34" charset="0"/>
                  <a:ea typeface="Calibri" panose="020F0502020204030204" pitchFamily="34" charset="0"/>
                </a:rPr>
                <a:t>الملكية: من يمتلك الأرضي والمواقع والبنى التحتية والمباني التي تشكل الواحة؟</a:t>
              </a:r>
              <a:endParaRPr lang="en-US" dirty="0">
                <a:solidFill>
                  <a:srgbClr val="00506B"/>
                </a:solidFill>
                <a:latin typeface="Calibri" panose="020F0502020204030204" pitchFamily="34" charset="0"/>
                <a:ea typeface="Calibri" panose="020F0502020204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5B5E96C-FFD5-4D0E-B2B9-D614ECE3260D}"/>
                </a:ext>
              </a:extLst>
            </p:cNvPr>
            <p:cNvSpPr/>
            <p:nvPr/>
          </p:nvSpPr>
          <p:spPr>
            <a:xfrm>
              <a:off x="3263705" y="3349600"/>
              <a:ext cx="8090095" cy="647113"/>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Symbol" panose="05050102010706020507" pitchFamily="18" charset="2"/>
                <a:buChar char=""/>
              </a:pPr>
              <a:r>
                <a:rPr lang="ar-EG" dirty="0">
                  <a:solidFill>
                    <a:srgbClr val="00506B"/>
                  </a:solidFill>
                  <a:latin typeface="Calibri" panose="020F0502020204030204" pitchFamily="34" charset="0"/>
                  <a:ea typeface="Calibri" panose="020F0502020204030204" pitchFamily="34" charset="0"/>
                </a:rPr>
                <a:t>الإدارة والسيطرة</a:t>
              </a:r>
            </a:p>
          </p:txBody>
        </p:sp>
        <p:sp>
          <p:nvSpPr>
            <p:cNvPr id="31" name="Rectangle 30">
              <a:extLst>
                <a:ext uri="{FF2B5EF4-FFF2-40B4-BE49-F238E27FC236}">
                  <a16:creationId xmlns:a16="http://schemas.microsoft.com/office/drawing/2014/main" id="{D9A106E0-126F-4C0C-86E0-03D70CACA6CD}"/>
                </a:ext>
              </a:extLst>
            </p:cNvPr>
            <p:cNvSpPr/>
            <p:nvPr/>
          </p:nvSpPr>
          <p:spPr>
            <a:xfrm>
              <a:off x="3263704" y="4224945"/>
              <a:ext cx="8090095" cy="647113"/>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Symbol" panose="05050102010706020507" pitchFamily="18" charset="2"/>
                <a:buChar char=""/>
              </a:pPr>
              <a:r>
                <a:rPr lang="ar-EG" dirty="0">
                  <a:solidFill>
                    <a:srgbClr val="00506B"/>
                  </a:solidFill>
                  <a:latin typeface="Calibri" panose="020F0502020204030204" pitchFamily="34" charset="0"/>
                  <a:ea typeface="Calibri" panose="020F0502020204030204" pitchFamily="34" charset="0"/>
                </a:rPr>
                <a:t>المرونة في الاستجابة لمطالب السوق</a:t>
              </a:r>
            </a:p>
          </p:txBody>
        </p:sp>
        <p:sp>
          <p:nvSpPr>
            <p:cNvPr id="32" name="Rectangle 31">
              <a:extLst>
                <a:ext uri="{FF2B5EF4-FFF2-40B4-BE49-F238E27FC236}">
                  <a16:creationId xmlns:a16="http://schemas.microsoft.com/office/drawing/2014/main" id="{03DA9673-6968-43BA-9C66-105FBCDCCBAE}"/>
                </a:ext>
              </a:extLst>
            </p:cNvPr>
            <p:cNvSpPr/>
            <p:nvPr/>
          </p:nvSpPr>
          <p:spPr>
            <a:xfrm>
              <a:off x="3263704" y="5100289"/>
              <a:ext cx="8090095" cy="647113"/>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Symbol" panose="05050102010706020507" pitchFamily="18" charset="2"/>
                <a:buChar char=""/>
              </a:pPr>
              <a:r>
                <a:rPr lang="ar-EG" dirty="0">
                  <a:solidFill>
                    <a:srgbClr val="00506B"/>
                  </a:solidFill>
                  <a:latin typeface="Calibri" panose="020F0502020204030204" pitchFamily="34" charset="0"/>
                  <a:ea typeface="Calibri" panose="020F0502020204030204" pitchFamily="34" charset="0"/>
                </a:rPr>
                <a:t>الاستقلالية </a:t>
              </a:r>
            </a:p>
          </p:txBody>
        </p:sp>
        <p:sp>
          <p:nvSpPr>
            <p:cNvPr id="33" name="Rectangle 32">
              <a:extLst>
                <a:ext uri="{FF2B5EF4-FFF2-40B4-BE49-F238E27FC236}">
                  <a16:creationId xmlns:a16="http://schemas.microsoft.com/office/drawing/2014/main" id="{130493C8-58EB-46EA-8C01-0B4D8A106440}"/>
                </a:ext>
              </a:extLst>
            </p:cNvPr>
            <p:cNvSpPr/>
            <p:nvPr/>
          </p:nvSpPr>
          <p:spPr>
            <a:xfrm>
              <a:off x="3263704" y="5975633"/>
              <a:ext cx="8090095" cy="647113"/>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Symbol" panose="05050102010706020507" pitchFamily="18" charset="2"/>
                <a:buChar char=""/>
              </a:pPr>
              <a:r>
                <a:rPr lang="ar-EG" dirty="0">
                  <a:solidFill>
                    <a:srgbClr val="00506B"/>
                  </a:solidFill>
                  <a:latin typeface="Calibri" panose="020F0502020204030204" pitchFamily="34" charset="0"/>
                  <a:ea typeface="Calibri" panose="020F0502020204030204" pitchFamily="34" charset="0"/>
                </a:rPr>
                <a:t>استغلال كفاءات الآخرين</a:t>
              </a:r>
            </a:p>
          </p:txBody>
        </p:sp>
      </p:grpSp>
      <p:grpSp>
        <p:nvGrpSpPr>
          <p:cNvPr id="58" name="Group 57">
            <a:extLst>
              <a:ext uri="{FF2B5EF4-FFF2-40B4-BE49-F238E27FC236}">
                <a16:creationId xmlns:a16="http://schemas.microsoft.com/office/drawing/2014/main" id="{36FA2896-9239-45A6-8263-C16AB799D1CA}"/>
              </a:ext>
            </a:extLst>
          </p:cNvPr>
          <p:cNvGrpSpPr/>
          <p:nvPr/>
        </p:nvGrpSpPr>
        <p:grpSpPr>
          <a:xfrm>
            <a:off x="449767" y="2144161"/>
            <a:ext cx="6023603" cy="3570764"/>
            <a:chOff x="456036" y="1565354"/>
            <a:chExt cx="8726552" cy="4363602"/>
          </a:xfrm>
        </p:grpSpPr>
        <p:sp>
          <p:nvSpPr>
            <p:cNvPr id="9" name="Rectangle: Rounded Corners 8">
              <a:extLst>
                <a:ext uri="{FF2B5EF4-FFF2-40B4-BE49-F238E27FC236}">
                  <a16:creationId xmlns:a16="http://schemas.microsoft.com/office/drawing/2014/main" id="{F8D1C3B3-4DE5-4200-9F41-762A2B17F99A}"/>
                </a:ext>
              </a:extLst>
            </p:cNvPr>
            <p:cNvSpPr/>
            <p:nvPr/>
          </p:nvSpPr>
          <p:spPr>
            <a:xfrm>
              <a:off x="5089735" y="1565354"/>
              <a:ext cx="3559629" cy="899163"/>
            </a:xfrm>
            <a:prstGeom prst="roundRect">
              <a:avLst>
                <a:gd name="adj" fmla="val 19895"/>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Access Wider competencies</a:t>
              </a:r>
            </a:p>
            <a:p>
              <a:pPr algn="ctr"/>
              <a:r>
                <a:rPr lang="en-US" sz="1050" dirty="0">
                  <a:solidFill>
                    <a:schemeClr val="tx1">
                      <a:lumMod val="95000"/>
                      <a:lumOff val="5000"/>
                    </a:schemeClr>
                  </a:solidFill>
                </a:rPr>
                <a:t>Real estate</a:t>
              </a:r>
            </a:p>
            <a:p>
              <a:pPr algn="ctr"/>
              <a:r>
                <a:rPr lang="en-US" sz="1050" dirty="0">
                  <a:solidFill>
                    <a:schemeClr val="tx1">
                      <a:lumMod val="95000"/>
                      <a:lumOff val="5000"/>
                    </a:schemeClr>
                  </a:solidFill>
                </a:rPr>
                <a:t>Technology transfer</a:t>
              </a:r>
            </a:p>
            <a:p>
              <a:pPr algn="ctr"/>
              <a:r>
                <a:rPr lang="en-US" sz="1050" dirty="0">
                  <a:solidFill>
                    <a:schemeClr val="tx1">
                      <a:lumMod val="95000"/>
                      <a:lumOff val="5000"/>
                    </a:schemeClr>
                  </a:solidFill>
                </a:rPr>
                <a:t>Enterprise development</a:t>
              </a:r>
            </a:p>
          </p:txBody>
        </p:sp>
        <p:sp>
          <p:nvSpPr>
            <p:cNvPr id="40" name="Rectangle: Rounded Corners 39">
              <a:extLst>
                <a:ext uri="{FF2B5EF4-FFF2-40B4-BE49-F238E27FC236}">
                  <a16:creationId xmlns:a16="http://schemas.microsoft.com/office/drawing/2014/main" id="{8B209B8F-154B-4887-AAA5-3CDEC3AE899B}"/>
                </a:ext>
              </a:extLst>
            </p:cNvPr>
            <p:cNvSpPr/>
            <p:nvPr/>
          </p:nvSpPr>
          <p:spPr>
            <a:xfrm>
              <a:off x="633046" y="1565354"/>
              <a:ext cx="3559629" cy="899163"/>
            </a:xfrm>
            <a:prstGeom prst="roundRect">
              <a:avLst>
                <a:gd name="adj" fmla="val 19895"/>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Flexibility</a:t>
              </a:r>
            </a:p>
            <a:p>
              <a:pPr algn="ctr"/>
              <a:r>
                <a:rPr lang="en-US" sz="1050" dirty="0">
                  <a:solidFill>
                    <a:schemeClr val="tx1">
                      <a:lumMod val="95000"/>
                      <a:lumOff val="5000"/>
                    </a:schemeClr>
                  </a:solidFill>
                </a:rPr>
                <a:t>Respond quickly to opportunities be pragmatic </a:t>
              </a:r>
            </a:p>
          </p:txBody>
        </p:sp>
        <p:sp>
          <p:nvSpPr>
            <p:cNvPr id="42" name="Rectangle: Rounded Corners 41">
              <a:extLst>
                <a:ext uri="{FF2B5EF4-FFF2-40B4-BE49-F238E27FC236}">
                  <a16:creationId xmlns:a16="http://schemas.microsoft.com/office/drawing/2014/main" id="{154F6F6E-7290-4FCA-A596-F6FD5C2E2F0F}"/>
                </a:ext>
              </a:extLst>
            </p:cNvPr>
            <p:cNvSpPr/>
            <p:nvPr/>
          </p:nvSpPr>
          <p:spPr>
            <a:xfrm>
              <a:off x="3373351" y="2772423"/>
              <a:ext cx="3019459" cy="899163"/>
            </a:xfrm>
            <a:prstGeom prst="roundRect">
              <a:avLst>
                <a:gd name="adj" fmla="val 19895"/>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Autonomy</a:t>
              </a:r>
            </a:p>
            <a:p>
              <a:pPr algn="ctr"/>
              <a:r>
                <a:rPr lang="en-US" sz="1050" dirty="0">
                  <a:solidFill>
                    <a:schemeClr val="tx1">
                      <a:lumMod val="95000"/>
                      <a:lumOff val="5000"/>
                    </a:schemeClr>
                  </a:solidFill>
                </a:rPr>
                <a:t>Able to make important decisions without referral </a:t>
              </a:r>
            </a:p>
          </p:txBody>
        </p:sp>
        <p:sp>
          <p:nvSpPr>
            <p:cNvPr id="45" name="Rectangle: Rounded Corners 44">
              <a:extLst>
                <a:ext uri="{FF2B5EF4-FFF2-40B4-BE49-F238E27FC236}">
                  <a16:creationId xmlns:a16="http://schemas.microsoft.com/office/drawing/2014/main" id="{F75C440B-8A99-401C-B74C-ED6E04C7045B}"/>
                </a:ext>
              </a:extLst>
            </p:cNvPr>
            <p:cNvSpPr/>
            <p:nvPr/>
          </p:nvSpPr>
          <p:spPr>
            <a:xfrm>
              <a:off x="3373351" y="3835652"/>
              <a:ext cx="3019459" cy="899163"/>
            </a:xfrm>
            <a:prstGeom prst="roundRect">
              <a:avLst>
                <a:gd name="adj" fmla="val 19895"/>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Control</a:t>
              </a:r>
            </a:p>
            <a:p>
              <a:pPr algn="ctr"/>
              <a:r>
                <a:rPr lang="en-US" sz="1050" dirty="0">
                  <a:solidFill>
                    <a:schemeClr val="tx1">
                      <a:lumMod val="95000"/>
                      <a:lumOff val="5000"/>
                    </a:schemeClr>
                  </a:solidFill>
                </a:rPr>
                <a:t>Strategy (objectives, growth, admissions)</a:t>
              </a:r>
            </a:p>
            <a:p>
              <a:pPr algn="ctr"/>
              <a:r>
                <a:rPr lang="en-US" sz="1050" dirty="0">
                  <a:solidFill>
                    <a:schemeClr val="tx1">
                      <a:lumMod val="95000"/>
                      <a:lumOff val="5000"/>
                    </a:schemeClr>
                  </a:solidFill>
                </a:rPr>
                <a:t>operations</a:t>
              </a:r>
            </a:p>
          </p:txBody>
        </p:sp>
        <p:sp>
          <p:nvSpPr>
            <p:cNvPr id="52" name="Rectangle: Rounded Corners 51">
              <a:extLst>
                <a:ext uri="{FF2B5EF4-FFF2-40B4-BE49-F238E27FC236}">
                  <a16:creationId xmlns:a16="http://schemas.microsoft.com/office/drawing/2014/main" id="{96F82DF6-BD4D-4301-A7E7-62AAE53A2AD8}"/>
                </a:ext>
              </a:extLst>
            </p:cNvPr>
            <p:cNvSpPr/>
            <p:nvPr/>
          </p:nvSpPr>
          <p:spPr>
            <a:xfrm>
              <a:off x="3373351" y="4898880"/>
              <a:ext cx="3019459" cy="899163"/>
            </a:xfrm>
            <a:prstGeom prst="roundRect">
              <a:avLst>
                <a:gd name="adj" fmla="val 19895"/>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Ownership</a:t>
              </a:r>
            </a:p>
            <a:p>
              <a:pPr algn="ctr"/>
              <a:r>
                <a:rPr lang="en-US" sz="1050" dirty="0">
                  <a:solidFill>
                    <a:schemeClr val="tx1">
                      <a:lumMod val="95000"/>
                      <a:lumOff val="5000"/>
                    </a:schemeClr>
                  </a:solidFill>
                </a:rPr>
                <a:t>Land, sites</a:t>
              </a:r>
            </a:p>
            <a:p>
              <a:pPr algn="ctr"/>
              <a:r>
                <a:rPr lang="en-US" sz="1050" dirty="0">
                  <a:solidFill>
                    <a:schemeClr val="tx1">
                      <a:lumMod val="95000"/>
                      <a:lumOff val="5000"/>
                    </a:schemeClr>
                  </a:solidFill>
                </a:rPr>
                <a:t>Infrastructures</a:t>
              </a:r>
            </a:p>
            <a:p>
              <a:pPr algn="ctr"/>
              <a:r>
                <a:rPr lang="en-US" sz="1050" dirty="0">
                  <a:solidFill>
                    <a:schemeClr val="tx1">
                      <a:lumMod val="95000"/>
                      <a:lumOff val="5000"/>
                    </a:schemeClr>
                  </a:solidFill>
                </a:rPr>
                <a:t>buildings</a:t>
              </a:r>
            </a:p>
          </p:txBody>
        </p:sp>
        <p:grpSp>
          <p:nvGrpSpPr>
            <p:cNvPr id="22" name="Group 21">
              <a:extLst>
                <a:ext uri="{FF2B5EF4-FFF2-40B4-BE49-F238E27FC236}">
                  <a16:creationId xmlns:a16="http://schemas.microsoft.com/office/drawing/2014/main" id="{A8ECD5BB-D733-4B78-8E9E-FE6ECA3BB1F8}"/>
                </a:ext>
              </a:extLst>
            </p:cNvPr>
            <p:cNvGrpSpPr/>
            <p:nvPr/>
          </p:nvGrpSpPr>
          <p:grpSpPr>
            <a:xfrm>
              <a:off x="456036" y="2859346"/>
              <a:ext cx="2314052" cy="2792080"/>
              <a:chOff x="-1586104" y="2800532"/>
              <a:chExt cx="2314052" cy="2792080"/>
            </a:xfrm>
          </p:grpSpPr>
          <p:sp>
            <p:nvSpPr>
              <p:cNvPr id="13" name="Isosceles Triangle 12">
                <a:extLst>
                  <a:ext uri="{FF2B5EF4-FFF2-40B4-BE49-F238E27FC236}">
                    <a16:creationId xmlns:a16="http://schemas.microsoft.com/office/drawing/2014/main" id="{35CE5EE7-20AE-4820-9920-60CB42F0A0B4}"/>
                  </a:ext>
                </a:extLst>
              </p:cNvPr>
              <p:cNvSpPr/>
              <p:nvPr/>
            </p:nvSpPr>
            <p:spPr>
              <a:xfrm flipV="1">
                <a:off x="-1586104" y="2800532"/>
                <a:ext cx="2314052" cy="2792080"/>
              </a:xfrm>
              <a:prstGeom prst="triangle">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tx1">
                      <a:lumMod val="95000"/>
                      <a:lumOff val="5000"/>
                    </a:schemeClr>
                  </a:solidFill>
                </a:endParaRPr>
              </a:p>
            </p:txBody>
          </p:sp>
          <p:sp>
            <p:nvSpPr>
              <p:cNvPr id="21" name="Rectangle 20">
                <a:extLst>
                  <a:ext uri="{FF2B5EF4-FFF2-40B4-BE49-F238E27FC236}">
                    <a16:creationId xmlns:a16="http://schemas.microsoft.com/office/drawing/2014/main" id="{51C46641-BC2D-4EC9-B34E-035442C20B42}"/>
                  </a:ext>
                </a:extLst>
              </p:cNvPr>
              <p:cNvSpPr/>
              <p:nvPr/>
            </p:nvSpPr>
            <p:spPr>
              <a:xfrm>
                <a:off x="-1388661" y="3172200"/>
                <a:ext cx="1919165" cy="968494"/>
              </a:xfrm>
              <a:prstGeom prst="rect">
                <a:avLst/>
              </a:prstGeom>
            </p:spPr>
            <p:txBody>
              <a:bodyPr wrap="square">
                <a:spAutoFit/>
              </a:bodyPr>
              <a:lstStyle/>
              <a:p>
                <a:pPr lvl="0" algn="ctr"/>
                <a:r>
                  <a:rPr lang="en-US" sz="1400" b="1" dirty="0">
                    <a:solidFill>
                      <a:prstClr val="black">
                        <a:lumMod val="95000"/>
                        <a:lumOff val="5000"/>
                      </a:prstClr>
                    </a:solidFill>
                  </a:rPr>
                  <a:t>Empowering</a:t>
                </a:r>
              </a:p>
              <a:p>
                <a:pPr lvl="0" algn="ctr"/>
                <a:r>
                  <a:rPr lang="en-US" sz="1050" dirty="0">
                    <a:solidFill>
                      <a:prstClr val="black">
                        <a:lumMod val="95000"/>
                        <a:lumOff val="5000"/>
                      </a:prstClr>
                    </a:solidFill>
                  </a:rPr>
                  <a:t>… provided</a:t>
                </a:r>
              </a:p>
              <a:p>
                <a:pPr lvl="0" algn="ctr"/>
                <a:r>
                  <a:rPr lang="en-US" sz="1050" dirty="0">
                    <a:solidFill>
                      <a:prstClr val="black">
                        <a:lumMod val="95000"/>
                        <a:lumOff val="5000"/>
                      </a:prstClr>
                    </a:solidFill>
                  </a:rPr>
                  <a:t>Professional </a:t>
                </a:r>
              </a:p>
              <a:p>
                <a:pPr lvl="0" algn="ctr"/>
                <a:r>
                  <a:rPr lang="en-US" sz="1050" dirty="0">
                    <a:solidFill>
                      <a:prstClr val="black">
                        <a:lumMod val="95000"/>
                        <a:lumOff val="5000"/>
                      </a:prstClr>
                    </a:solidFill>
                  </a:rPr>
                  <a:t>Skills are in place</a:t>
                </a:r>
              </a:p>
            </p:txBody>
          </p:sp>
        </p:grpSp>
        <p:grpSp>
          <p:nvGrpSpPr>
            <p:cNvPr id="23" name="Group 22">
              <a:extLst>
                <a:ext uri="{FF2B5EF4-FFF2-40B4-BE49-F238E27FC236}">
                  <a16:creationId xmlns:a16="http://schemas.microsoft.com/office/drawing/2014/main" id="{6DF2DA42-D059-4395-9A45-036E3D45FFFA}"/>
                </a:ext>
              </a:extLst>
            </p:cNvPr>
            <p:cNvGrpSpPr/>
            <p:nvPr/>
          </p:nvGrpSpPr>
          <p:grpSpPr>
            <a:xfrm>
              <a:off x="6868536" y="2843344"/>
              <a:ext cx="2314052" cy="2826622"/>
              <a:chOff x="11273324" y="2620613"/>
              <a:chExt cx="2314052" cy="2826622"/>
            </a:xfrm>
          </p:grpSpPr>
          <p:sp>
            <p:nvSpPr>
              <p:cNvPr id="55" name="Isosceles Triangle 54">
                <a:extLst>
                  <a:ext uri="{FF2B5EF4-FFF2-40B4-BE49-F238E27FC236}">
                    <a16:creationId xmlns:a16="http://schemas.microsoft.com/office/drawing/2014/main" id="{8B476EF8-58AB-4906-94C8-4CE9F3594E91}"/>
                  </a:ext>
                </a:extLst>
              </p:cNvPr>
              <p:cNvSpPr/>
              <p:nvPr/>
            </p:nvSpPr>
            <p:spPr>
              <a:xfrm>
                <a:off x="11273324" y="2620613"/>
                <a:ext cx="2314052" cy="2792080"/>
              </a:xfrm>
              <a:prstGeom prst="triangle">
                <a:avLst/>
              </a:prstGeom>
              <a:noFill/>
              <a:ln w="3810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tx1">
                      <a:lumMod val="95000"/>
                      <a:lumOff val="5000"/>
                    </a:schemeClr>
                  </a:solidFill>
                </a:endParaRPr>
              </a:p>
            </p:txBody>
          </p:sp>
          <p:sp>
            <p:nvSpPr>
              <p:cNvPr id="56" name="Rectangle 55">
                <a:extLst>
                  <a:ext uri="{FF2B5EF4-FFF2-40B4-BE49-F238E27FC236}">
                    <a16:creationId xmlns:a16="http://schemas.microsoft.com/office/drawing/2014/main" id="{2A8A19D2-0934-4D06-836C-20922A277CEC}"/>
                  </a:ext>
                </a:extLst>
              </p:cNvPr>
              <p:cNvSpPr/>
              <p:nvPr/>
            </p:nvSpPr>
            <p:spPr>
              <a:xfrm>
                <a:off x="11484530" y="4281282"/>
                <a:ext cx="1919165" cy="1165953"/>
              </a:xfrm>
              <a:prstGeom prst="rect">
                <a:avLst/>
              </a:prstGeom>
            </p:spPr>
            <p:txBody>
              <a:bodyPr wrap="square">
                <a:spAutoFit/>
              </a:bodyPr>
              <a:lstStyle/>
              <a:p>
                <a:pPr lvl="0" algn="ctr"/>
                <a:r>
                  <a:rPr lang="en-US" sz="1400" b="1" dirty="0">
                    <a:solidFill>
                      <a:prstClr val="black">
                        <a:lumMod val="95000"/>
                        <a:lumOff val="5000"/>
                      </a:prstClr>
                    </a:solidFill>
                  </a:rPr>
                  <a:t>Controlling </a:t>
                </a:r>
              </a:p>
              <a:p>
                <a:pPr lvl="0" algn="ctr"/>
                <a:r>
                  <a:rPr lang="en-US" sz="1050" dirty="0">
                    <a:solidFill>
                      <a:prstClr val="black">
                        <a:lumMod val="95000"/>
                        <a:lumOff val="5000"/>
                      </a:prstClr>
                    </a:solidFill>
                  </a:rPr>
                  <a:t>Particularly when science park management is weak </a:t>
                </a:r>
              </a:p>
            </p:txBody>
          </p:sp>
        </p:grpSp>
        <p:cxnSp>
          <p:nvCxnSpPr>
            <p:cNvPr id="25" name="Straight Arrow Connector 24">
              <a:extLst>
                <a:ext uri="{FF2B5EF4-FFF2-40B4-BE49-F238E27FC236}">
                  <a16:creationId xmlns:a16="http://schemas.microsoft.com/office/drawing/2014/main" id="{D3DC2BF3-4286-4094-8969-7FC215FF9A3A}"/>
                </a:ext>
              </a:extLst>
            </p:cNvPr>
            <p:cNvCxnSpPr>
              <a:cxnSpLocks/>
            </p:cNvCxnSpPr>
            <p:nvPr/>
          </p:nvCxnSpPr>
          <p:spPr>
            <a:xfrm>
              <a:off x="3118806" y="2625618"/>
              <a:ext cx="0" cy="3303338"/>
            </a:xfrm>
            <a:prstGeom prst="straightConnector1">
              <a:avLst/>
            </a:prstGeom>
            <a:ln w="28575">
              <a:solidFill>
                <a:srgbClr val="00506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6BDB024-55EA-4473-B3E5-AE618A86C75D}"/>
                </a:ext>
              </a:extLst>
            </p:cNvPr>
            <p:cNvCxnSpPr>
              <a:cxnSpLocks/>
            </p:cNvCxnSpPr>
            <p:nvPr/>
          </p:nvCxnSpPr>
          <p:spPr>
            <a:xfrm>
              <a:off x="6674806" y="2625618"/>
              <a:ext cx="0" cy="3303338"/>
            </a:xfrm>
            <a:prstGeom prst="straightConnector1">
              <a:avLst/>
            </a:prstGeom>
            <a:ln w="28575">
              <a:solidFill>
                <a:srgbClr val="00506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EE6FDA-FD3D-478D-BF05-A800A9FBA8DC}"/>
                </a:ext>
              </a:extLst>
            </p:cNvPr>
            <p:cNvCxnSpPr>
              <a:cxnSpLocks/>
            </p:cNvCxnSpPr>
            <p:nvPr/>
          </p:nvCxnSpPr>
          <p:spPr>
            <a:xfrm>
              <a:off x="5950857" y="2464517"/>
              <a:ext cx="0" cy="307906"/>
            </a:xfrm>
            <a:prstGeom prst="line">
              <a:avLst/>
            </a:prstGeom>
            <a:ln w="57150">
              <a:solidFill>
                <a:srgbClr val="00506B"/>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7B327C-FA68-4C7F-930D-5A69F3575DE3}"/>
                </a:ext>
              </a:extLst>
            </p:cNvPr>
            <p:cNvCxnSpPr>
              <a:cxnSpLocks/>
            </p:cNvCxnSpPr>
            <p:nvPr/>
          </p:nvCxnSpPr>
          <p:spPr>
            <a:xfrm>
              <a:off x="3744685" y="2455922"/>
              <a:ext cx="0" cy="307906"/>
            </a:xfrm>
            <a:prstGeom prst="line">
              <a:avLst/>
            </a:prstGeom>
            <a:ln w="57150">
              <a:solidFill>
                <a:srgbClr val="00506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C801793-E327-447B-BE1C-8332F5B04347}"/>
                </a:ext>
              </a:extLst>
            </p:cNvPr>
            <p:cNvCxnSpPr>
              <a:cxnSpLocks/>
            </p:cNvCxnSpPr>
            <p:nvPr/>
          </p:nvCxnSpPr>
          <p:spPr>
            <a:xfrm>
              <a:off x="4886707" y="3664488"/>
              <a:ext cx="2" cy="171164"/>
            </a:xfrm>
            <a:prstGeom prst="line">
              <a:avLst/>
            </a:prstGeom>
            <a:ln w="57150">
              <a:solidFill>
                <a:srgbClr val="00506B"/>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A3457E-1709-4577-91E3-53F072685076}"/>
                </a:ext>
              </a:extLst>
            </p:cNvPr>
            <p:cNvCxnSpPr>
              <a:cxnSpLocks/>
            </p:cNvCxnSpPr>
            <p:nvPr/>
          </p:nvCxnSpPr>
          <p:spPr>
            <a:xfrm>
              <a:off x="4886707" y="4760316"/>
              <a:ext cx="2" cy="171164"/>
            </a:xfrm>
            <a:prstGeom prst="line">
              <a:avLst/>
            </a:prstGeom>
            <a:ln w="57150">
              <a:solidFill>
                <a:srgbClr val="0050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66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44492-E4F1-4B6A-A687-CAAC3ECD9A20}"/>
              </a:ext>
            </a:extLst>
          </p:cNvPr>
          <p:cNvSpPr/>
          <p:nvPr/>
        </p:nvSpPr>
        <p:spPr>
          <a:xfrm>
            <a:off x="1111348" y="1737208"/>
            <a:ext cx="9737358" cy="449491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حوكمة  الواحة العلمية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0" name="Rectangle 9">
            <a:extLst>
              <a:ext uri="{FF2B5EF4-FFF2-40B4-BE49-F238E27FC236}">
                <a16:creationId xmlns:a16="http://schemas.microsoft.com/office/drawing/2014/main" id="{8EC674C3-52C5-404B-869B-3557DE9B93C4}"/>
              </a:ext>
            </a:extLst>
          </p:cNvPr>
          <p:cNvSpPr/>
          <p:nvPr/>
        </p:nvSpPr>
        <p:spPr>
          <a:xfrm>
            <a:off x="633045" y="1283468"/>
            <a:ext cx="11007266" cy="369332"/>
          </a:xfrm>
          <a:prstGeom prst="rect">
            <a:avLst/>
          </a:prstGeom>
        </p:spPr>
        <p:txBody>
          <a:bodyPr wrap="square">
            <a:spAutoFit/>
          </a:bodyPr>
          <a:lstStyle/>
          <a:p>
            <a:pPr lvl="0" algn="ctr" rtl="1"/>
            <a:r>
              <a:rPr lang="ar-SA" b="1" dirty="0">
                <a:solidFill>
                  <a:prstClr val="black"/>
                </a:solidFill>
              </a:rPr>
              <a:t>أمثلة لأشكال الملكية</a:t>
            </a:r>
          </a:p>
        </p:txBody>
      </p:sp>
      <p:graphicFrame>
        <p:nvGraphicFramePr>
          <p:cNvPr id="34" name="Table 33">
            <a:extLst>
              <a:ext uri="{FF2B5EF4-FFF2-40B4-BE49-F238E27FC236}">
                <a16:creationId xmlns:a16="http://schemas.microsoft.com/office/drawing/2014/main" id="{0E7A5A7A-8C97-4215-AB46-0CBE3D1E9909}"/>
              </a:ext>
            </a:extLst>
          </p:cNvPr>
          <p:cNvGraphicFramePr>
            <a:graphicFrameLocks noGrp="1"/>
          </p:cNvGraphicFramePr>
          <p:nvPr>
            <p:extLst>
              <p:ext uri="{D42A27DB-BD31-4B8C-83A1-F6EECF244321}">
                <p14:modId xmlns:p14="http://schemas.microsoft.com/office/powerpoint/2010/main" val="3066214879"/>
              </p:ext>
            </p:extLst>
          </p:nvPr>
        </p:nvGraphicFramePr>
        <p:xfrm>
          <a:off x="1111348" y="1737209"/>
          <a:ext cx="9737358" cy="4494917"/>
        </p:xfrm>
        <a:graphic>
          <a:graphicData uri="http://schemas.openxmlformats.org/drawingml/2006/table">
            <a:tbl>
              <a:tblPr firstRow="1" firstCol="1" bandRow="1">
                <a:tableStyleId>{FABFCF23-3B69-468F-B69F-88F6DE6A72F2}</a:tableStyleId>
              </a:tblPr>
              <a:tblGrid>
                <a:gridCol w="3367903">
                  <a:extLst>
                    <a:ext uri="{9D8B030D-6E8A-4147-A177-3AD203B41FA5}">
                      <a16:colId xmlns:a16="http://schemas.microsoft.com/office/drawing/2014/main" val="2620740959"/>
                    </a:ext>
                  </a:extLst>
                </a:gridCol>
                <a:gridCol w="2803809">
                  <a:extLst>
                    <a:ext uri="{9D8B030D-6E8A-4147-A177-3AD203B41FA5}">
                      <a16:colId xmlns:a16="http://schemas.microsoft.com/office/drawing/2014/main" val="1829128379"/>
                    </a:ext>
                  </a:extLst>
                </a:gridCol>
                <a:gridCol w="2064870">
                  <a:extLst>
                    <a:ext uri="{9D8B030D-6E8A-4147-A177-3AD203B41FA5}">
                      <a16:colId xmlns:a16="http://schemas.microsoft.com/office/drawing/2014/main" val="58598704"/>
                    </a:ext>
                  </a:extLst>
                </a:gridCol>
                <a:gridCol w="1500776">
                  <a:extLst>
                    <a:ext uri="{9D8B030D-6E8A-4147-A177-3AD203B41FA5}">
                      <a16:colId xmlns:a16="http://schemas.microsoft.com/office/drawing/2014/main" val="1664896059"/>
                    </a:ext>
                  </a:extLst>
                </a:gridCol>
              </a:tblGrid>
              <a:tr h="907517">
                <a:tc>
                  <a:txBody>
                    <a:bodyPr/>
                    <a:lstStyle/>
                    <a:p>
                      <a:pPr marL="0" marR="0" algn="ctr" rtl="1">
                        <a:lnSpc>
                          <a:spcPct val="115000"/>
                        </a:lnSpc>
                        <a:spcBef>
                          <a:spcPts val="0"/>
                        </a:spcBef>
                        <a:spcAft>
                          <a:spcPts val="0"/>
                        </a:spcAft>
                      </a:pPr>
                      <a:r>
                        <a:rPr lang="ar-EG" sz="1100">
                          <a:effectLst/>
                          <a:latin typeface="+mj-lt"/>
                        </a:rPr>
                        <a:t>الإدارة</a:t>
                      </a:r>
                      <a:endParaRPr lang="en-US" sz="110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506B"/>
                    </a:solidFill>
                  </a:tcPr>
                </a:tc>
                <a:tc>
                  <a:txBody>
                    <a:bodyPr/>
                    <a:lstStyle/>
                    <a:p>
                      <a:pPr marL="0" marR="0" algn="ctr" rtl="1">
                        <a:lnSpc>
                          <a:spcPct val="115000"/>
                        </a:lnSpc>
                        <a:spcBef>
                          <a:spcPts val="0"/>
                        </a:spcBef>
                        <a:spcAft>
                          <a:spcPts val="0"/>
                        </a:spcAft>
                      </a:pPr>
                      <a:r>
                        <a:rPr lang="ar-EG" sz="1100">
                          <a:effectLst/>
                          <a:latin typeface="+mj-lt"/>
                        </a:rPr>
                        <a:t>دعم الشركاء</a:t>
                      </a:r>
                      <a:endParaRPr lang="en-US" sz="110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506B"/>
                    </a:solidFill>
                  </a:tcPr>
                </a:tc>
                <a:tc>
                  <a:txBody>
                    <a:bodyPr/>
                    <a:lstStyle/>
                    <a:p>
                      <a:pPr marL="0" marR="0" algn="ctr" rtl="1">
                        <a:lnSpc>
                          <a:spcPct val="115000"/>
                        </a:lnSpc>
                        <a:spcBef>
                          <a:spcPts val="0"/>
                        </a:spcBef>
                        <a:spcAft>
                          <a:spcPts val="0"/>
                        </a:spcAft>
                      </a:pPr>
                      <a:r>
                        <a:rPr lang="ar-EG" sz="1100">
                          <a:effectLst/>
                          <a:latin typeface="+mj-lt"/>
                        </a:rPr>
                        <a:t>الشريك/الشركاء الرئيسي</a:t>
                      </a:r>
                      <a:endParaRPr lang="en-US" sz="110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506B"/>
                    </a:solidFill>
                  </a:tcPr>
                </a:tc>
                <a:tc>
                  <a:txBody>
                    <a:bodyPr/>
                    <a:lstStyle/>
                    <a:p>
                      <a:pPr marL="0" marR="0" algn="ctr" rtl="1">
                        <a:lnSpc>
                          <a:spcPct val="115000"/>
                        </a:lnSpc>
                        <a:spcBef>
                          <a:spcPts val="0"/>
                        </a:spcBef>
                        <a:spcAft>
                          <a:spcPts val="0"/>
                        </a:spcAft>
                      </a:pPr>
                      <a:r>
                        <a:rPr lang="ar-EG" sz="1100" dirty="0">
                          <a:effectLst/>
                          <a:latin typeface="+mj-lt"/>
                        </a:rPr>
                        <a:t>المثال</a:t>
                      </a:r>
                      <a:endParaRPr lang="en-US" sz="110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506B"/>
                    </a:solidFill>
                  </a:tcPr>
                </a:tc>
                <a:extLst>
                  <a:ext uri="{0D108BD9-81ED-4DB2-BD59-A6C34878D82A}">
                    <a16:rowId xmlns:a16="http://schemas.microsoft.com/office/drawing/2014/main" val="1846305020"/>
                  </a:ext>
                </a:extLst>
              </a:tr>
              <a:tr h="1793700">
                <a:tc>
                  <a:txBody>
                    <a:bodyPr/>
                    <a:lstStyle/>
                    <a:p>
                      <a:pPr marL="0" marR="0" algn="r" rtl="1">
                        <a:lnSpc>
                          <a:spcPct val="115000"/>
                        </a:lnSpc>
                        <a:spcBef>
                          <a:spcPts val="0"/>
                        </a:spcBef>
                        <a:spcAft>
                          <a:spcPts val="0"/>
                        </a:spcAft>
                      </a:pPr>
                      <a:r>
                        <a:rPr lang="ar-EG" sz="1100" b="0">
                          <a:effectLst/>
                          <a:latin typeface="+mj-lt"/>
                        </a:rPr>
                        <a:t>الشركة الإدارية: الواحة التقنية بهايدلبرغ (شركة ذات مسؤولية محدودة) .</a:t>
                      </a:r>
                      <a:endParaRPr lang="en-US" sz="1100" b="0">
                        <a:effectLst/>
                        <a:latin typeface="+mj-lt"/>
                      </a:endParaRPr>
                    </a:p>
                    <a:p>
                      <a:pPr marL="0" marR="0" algn="r" rtl="1">
                        <a:lnSpc>
                          <a:spcPct val="115000"/>
                        </a:lnSpc>
                        <a:spcBef>
                          <a:spcPts val="0"/>
                        </a:spcBef>
                        <a:spcAft>
                          <a:spcPts val="0"/>
                        </a:spcAft>
                      </a:pPr>
                      <a:r>
                        <a:rPr lang="ar-EG" sz="1100" b="0">
                          <a:effectLst/>
                          <a:latin typeface="+mj-lt"/>
                        </a:rPr>
                        <a:t>ملاك المباني: شركة بايكس بيك هارلي ديفيدسون ذات المسؤولية المحدودة وشركة الشراكة المحدودة الذين يملكون 100 % من بنك الادخار بهايدلبرغ.</a:t>
                      </a:r>
                      <a:endParaRPr lang="en-US" sz="1100" b="0">
                        <a:effectLst/>
                        <a:latin typeface="+mj-lt"/>
                      </a:endParaRPr>
                    </a:p>
                    <a:p>
                      <a:pPr marL="0" marR="0" algn="r" rtl="1">
                        <a:lnSpc>
                          <a:spcPct val="115000"/>
                        </a:lnSpc>
                        <a:spcBef>
                          <a:spcPts val="0"/>
                        </a:spcBef>
                        <a:spcAft>
                          <a:spcPts val="0"/>
                        </a:spcAft>
                      </a:pPr>
                      <a:r>
                        <a:rPr lang="ar-EG" sz="1100" b="0">
                          <a:effectLst/>
                          <a:latin typeface="+mj-lt"/>
                        </a:rPr>
                        <a:t>الإيجارات: شركة راين نيكار لإدارة العقارات ذات المسؤولية المحدودة </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rtl="1">
                        <a:lnSpc>
                          <a:spcPct val="115000"/>
                        </a:lnSpc>
                        <a:spcBef>
                          <a:spcPts val="0"/>
                        </a:spcBef>
                        <a:spcAft>
                          <a:spcPts val="0"/>
                        </a:spcAft>
                      </a:pPr>
                      <a:r>
                        <a:rPr lang="ar-EG" sz="1100" b="0">
                          <a:effectLst/>
                          <a:latin typeface="+mj-lt"/>
                        </a:rPr>
                        <a:t>جامعة هايدلبرغ وعدد من المعاهد البحثية، خاصة في مجال البحوث الطبية وعلوم الحياة</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marR="0" lvl="0" indent="-342900" algn="r" rtl="1">
                        <a:lnSpc>
                          <a:spcPct val="115000"/>
                        </a:lnSpc>
                        <a:spcBef>
                          <a:spcPts val="0"/>
                        </a:spcBef>
                        <a:spcAft>
                          <a:spcPts val="0"/>
                        </a:spcAft>
                        <a:buFont typeface="Arial" panose="020B0604020202020204" pitchFamily="34" charset="0"/>
                        <a:buChar char="-"/>
                      </a:pPr>
                      <a:r>
                        <a:rPr lang="ar-EG" sz="1100" b="0" dirty="0">
                          <a:effectLst/>
                          <a:latin typeface="+mj-lt"/>
                        </a:rPr>
                        <a:t>مدينة هايدلبرغ</a:t>
                      </a:r>
                      <a:endParaRPr lang="en-US" sz="1100" b="0" dirty="0">
                        <a:effectLst/>
                        <a:latin typeface="+mj-lt"/>
                      </a:endParaRPr>
                    </a:p>
                    <a:p>
                      <a:pPr marL="342900" marR="0" lvl="0" indent="-342900" algn="r" rtl="1">
                        <a:lnSpc>
                          <a:spcPct val="115000"/>
                        </a:lnSpc>
                        <a:spcBef>
                          <a:spcPts val="0"/>
                        </a:spcBef>
                        <a:spcAft>
                          <a:spcPts val="0"/>
                        </a:spcAft>
                        <a:buFont typeface="Arial" panose="020B0604020202020204" pitchFamily="34" charset="0"/>
                        <a:buChar char="-"/>
                      </a:pPr>
                      <a:r>
                        <a:rPr lang="ar-EG" sz="1100" b="0" dirty="0">
                          <a:effectLst/>
                          <a:latin typeface="+mj-lt"/>
                        </a:rPr>
                        <a:t>الغرفة الصناعية التجارية </a:t>
                      </a:r>
                      <a:endParaRPr lang="en-US" sz="1100" b="0" dirty="0">
                        <a:effectLst/>
                        <a:latin typeface="+mj-lt"/>
                      </a:endParaRPr>
                    </a:p>
                    <a:p>
                      <a:pPr marL="342900" marR="0" lvl="0" indent="-342900" algn="r" rtl="1">
                        <a:lnSpc>
                          <a:spcPct val="115000"/>
                        </a:lnSpc>
                        <a:spcBef>
                          <a:spcPts val="0"/>
                        </a:spcBef>
                        <a:spcAft>
                          <a:spcPts val="0"/>
                        </a:spcAft>
                        <a:buFont typeface="Arial" panose="020B0604020202020204" pitchFamily="34" charset="0"/>
                        <a:buChar char="-"/>
                      </a:pPr>
                      <a:r>
                        <a:rPr lang="ar-EG" sz="1100" b="0" dirty="0">
                          <a:effectLst/>
                          <a:latin typeface="+mj-lt"/>
                        </a:rPr>
                        <a:t>راين </a:t>
                      </a:r>
                      <a:r>
                        <a:rPr lang="ar-EG" sz="1100" b="0" dirty="0" err="1">
                          <a:effectLst/>
                          <a:latin typeface="+mj-lt"/>
                        </a:rPr>
                        <a:t>نيكار</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rtl="1">
                        <a:lnSpc>
                          <a:spcPct val="115000"/>
                        </a:lnSpc>
                        <a:spcBef>
                          <a:spcPts val="0"/>
                        </a:spcBef>
                        <a:spcAft>
                          <a:spcPts val="0"/>
                        </a:spcAft>
                      </a:pPr>
                      <a:r>
                        <a:rPr lang="ar-EG" sz="1100" b="0" dirty="0">
                          <a:effectLst/>
                          <a:latin typeface="+mj-lt"/>
                        </a:rPr>
                        <a:t>الواحة التقنية بهايدلبرغ (شركة ذات مسؤولية محدودة) (ألمانيا)</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4791037"/>
                  </a:ext>
                </a:extLst>
              </a:tr>
              <a:tr h="896850">
                <a:tc>
                  <a:txBody>
                    <a:bodyPr/>
                    <a:lstStyle/>
                    <a:p>
                      <a:pPr marL="0" marR="0" algn="r" rtl="1">
                        <a:lnSpc>
                          <a:spcPct val="115000"/>
                        </a:lnSpc>
                        <a:spcBef>
                          <a:spcPts val="0"/>
                        </a:spcBef>
                        <a:spcAft>
                          <a:spcPts val="0"/>
                        </a:spcAft>
                      </a:pPr>
                      <a:r>
                        <a:rPr lang="ar-EG" sz="1100" b="0">
                          <a:effectLst/>
                          <a:latin typeface="+mj-lt"/>
                        </a:rPr>
                        <a:t>تدار حاليا باعتبارها وحده من وحدات الجامعة. ومن المرجح أن يتم إنشاء شركة إدارية جديدة قريبا لإدارة التوسع بالواحة</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pPr>
                      <a:r>
                        <a:rPr lang="ar-EG" sz="1100" b="0">
                          <a:effectLst/>
                          <a:latin typeface="+mj-lt"/>
                        </a:rPr>
                        <a:t>مجلس تشارنوود بورو</a:t>
                      </a:r>
                      <a:endParaRPr lang="en-US" sz="1100" b="0">
                        <a:effectLst/>
                        <a:latin typeface="+mj-lt"/>
                      </a:endParaRPr>
                    </a:p>
                    <a:p>
                      <a:pPr marL="0" marR="0" algn="r" rtl="1">
                        <a:lnSpc>
                          <a:spcPct val="115000"/>
                        </a:lnSpc>
                        <a:spcBef>
                          <a:spcPts val="0"/>
                        </a:spcBef>
                        <a:spcAft>
                          <a:spcPts val="0"/>
                        </a:spcAft>
                      </a:pPr>
                      <a:r>
                        <a:rPr lang="ar-EG" sz="1100" b="0">
                          <a:effectLst/>
                          <a:latin typeface="+mj-lt"/>
                        </a:rPr>
                        <a:t>مجلس اقليم ليسترشير</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pPr>
                      <a:r>
                        <a:rPr lang="ar-EG" sz="1100" b="0">
                          <a:effectLst/>
                          <a:latin typeface="+mj-lt"/>
                        </a:rPr>
                        <a:t>جامعة لوبورو</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1">
                        <a:lnSpc>
                          <a:spcPct val="115000"/>
                        </a:lnSpc>
                        <a:spcBef>
                          <a:spcPts val="0"/>
                        </a:spcBef>
                        <a:spcAft>
                          <a:spcPts val="0"/>
                        </a:spcAft>
                      </a:pPr>
                      <a:r>
                        <a:rPr lang="ar-EG" sz="1100" b="0">
                          <a:effectLst/>
                          <a:latin typeface="+mj-lt"/>
                        </a:rPr>
                        <a:t>واحة لوبورو للعلوم وريادة الاعمال (المملكة المتحدة)</a:t>
                      </a:r>
                      <a:endParaRPr lang="en-US" sz="1100" b="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708947"/>
                  </a:ext>
                </a:extLst>
              </a:tr>
              <a:tr h="896850">
                <a:tc>
                  <a:txBody>
                    <a:bodyPr/>
                    <a:lstStyle/>
                    <a:p>
                      <a:pPr marL="0" marR="0" algn="r" rtl="1">
                        <a:lnSpc>
                          <a:spcPct val="115000"/>
                        </a:lnSpc>
                        <a:spcBef>
                          <a:spcPts val="0"/>
                        </a:spcBef>
                        <a:spcAft>
                          <a:spcPts val="0"/>
                        </a:spcAft>
                      </a:pPr>
                      <a:r>
                        <a:rPr lang="ar-EG" sz="1100" b="0" dirty="0">
                          <a:effectLst/>
                          <a:latin typeface="+mj-lt"/>
                        </a:rPr>
                        <a:t>تديرها واحة </a:t>
                      </a:r>
                      <a:r>
                        <a:rPr lang="ar-EG" sz="1100" b="0" dirty="0" err="1">
                          <a:effectLst/>
                          <a:latin typeface="+mj-lt"/>
                        </a:rPr>
                        <a:t>ايدون</a:t>
                      </a:r>
                      <a:r>
                        <a:rPr lang="ar-EG" sz="1100" b="0" dirty="0">
                          <a:effectLst/>
                          <a:latin typeface="+mj-lt"/>
                        </a:rPr>
                        <a:t> العلمية، وهي شركة مستقلة يملكها بعض الشركاء. ويتم إدارتها من خلال مجلس إدارة مكون من المساهمين والرئيس التنفيذي ورئيس مستقل</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rtl="1">
                        <a:lnSpc>
                          <a:spcPct val="115000"/>
                        </a:lnSpc>
                        <a:spcBef>
                          <a:spcPts val="0"/>
                        </a:spcBef>
                        <a:spcAft>
                          <a:spcPts val="0"/>
                        </a:spcAft>
                      </a:pPr>
                      <a:r>
                        <a:rPr lang="ar-EG" sz="1100" b="0" dirty="0">
                          <a:effectLst/>
                          <a:latin typeface="+mj-lt"/>
                        </a:rPr>
                        <a:t>مدينة لوند </a:t>
                      </a:r>
                      <a:r>
                        <a:rPr lang="ar-EG" sz="1100" b="0" dirty="0" err="1">
                          <a:effectLst/>
                          <a:latin typeface="+mj-lt"/>
                        </a:rPr>
                        <a:t>ويلهبورج</a:t>
                      </a:r>
                      <a:r>
                        <a:rPr lang="ar-EG" sz="1100" b="0" dirty="0">
                          <a:effectLst/>
                          <a:latin typeface="+mj-lt"/>
                        </a:rPr>
                        <a:t> المطور العقاري الذي يعتبر أكبر مساهم في واحة </a:t>
                      </a:r>
                      <a:r>
                        <a:rPr lang="ar-EG" sz="1100" b="0" dirty="0" err="1">
                          <a:effectLst/>
                          <a:latin typeface="+mj-lt"/>
                        </a:rPr>
                        <a:t>ايدون</a:t>
                      </a:r>
                      <a:r>
                        <a:rPr lang="ar-EG" sz="1100" b="0" dirty="0">
                          <a:effectLst/>
                          <a:latin typeface="+mj-lt"/>
                        </a:rPr>
                        <a:t> العلمية</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rtl="1">
                        <a:lnSpc>
                          <a:spcPct val="115000"/>
                        </a:lnSpc>
                        <a:spcBef>
                          <a:spcPts val="0"/>
                        </a:spcBef>
                        <a:spcAft>
                          <a:spcPts val="0"/>
                        </a:spcAft>
                      </a:pPr>
                      <a:r>
                        <a:rPr lang="ar-EG" sz="1100" b="0" dirty="0">
                          <a:effectLst/>
                          <a:latin typeface="+mj-lt"/>
                        </a:rPr>
                        <a:t>جامعة لوند</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rtl="1">
                        <a:lnSpc>
                          <a:spcPct val="115000"/>
                        </a:lnSpc>
                        <a:spcBef>
                          <a:spcPts val="0"/>
                        </a:spcBef>
                        <a:spcAft>
                          <a:spcPts val="0"/>
                        </a:spcAft>
                      </a:pPr>
                      <a:r>
                        <a:rPr lang="ar-EG" sz="1100" b="0" dirty="0">
                          <a:effectLst/>
                          <a:latin typeface="+mj-lt"/>
                        </a:rPr>
                        <a:t>واحة </a:t>
                      </a:r>
                      <a:r>
                        <a:rPr lang="ar-EG" sz="1100" b="0" dirty="0" err="1">
                          <a:effectLst/>
                          <a:latin typeface="+mj-lt"/>
                        </a:rPr>
                        <a:t>ايدون</a:t>
                      </a:r>
                      <a:r>
                        <a:rPr lang="ar-EG" sz="1100" b="0" dirty="0">
                          <a:effectLst/>
                          <a:latin typeface="+mj-lt"/>
                        </a:rPr>
                        <a:t> العلمية (السويد)</a:t>
                      </a:r>
                      <a:endParaRPr lang="en-US" sz="1100" b="0" dirty="0">
                        <a:effectLst/>
                        <a:latin typeface="+mj-lt"/>
                        <a:ea typeface="Times New Roman" panose="02020603050405020304" pitchFamily="18" charset="0"/>
                        <a:cs typeface="Simplified Arabic" panose="02020603050405020304" pitchFamily="18" charset="-78"/>
                      </a:endParaRPr>
                    </a:p>
                  </a:txBody>
                  <a:tcPr marL="55282" marR="5528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7444100"/>
                  </a:ext>
                </a:extLst>
              </a:tr>
            </a:tbl>
          </a:graphicData>
        </a:graphic>
      </p:graphicFrame>
      <p:sp>
        <p:nvSpPr>
          <p:cNvPr id="3" name="Isosceles Triangle 2">
            <a:extLst>
              <a:ext uri="{FF2B5EF4-FFF2-40B4-BE49-F238E27FC236}">
                <a16:creationId xmlns:a16="http://schemas.microsoft.com/office/drawing/2014/main" id="{75DA10F4-DD5B-4196-8438-399099CA80BF}"/>
              </a:ext>
            </a:extLst>
          </p:cNvPr>
          <p:cNvSpPr/>
          <p:nvPr/>
        </p:nvSpPr>
        <p:spPr>
          <a:xfrm flipV="1">
            <a:off x="10002129" y="2557033"/>
            <a:ext cx="239151" cy="23915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7DF2939-C8F2-47CF-AF9F-D2DF8B63B5D4}"/>
              </a:ext>
            </a:extLst>
          </p:cNvPr>
          <p:cNvSpPr/>
          <p:nvPr/>
        </p:nvSpPr>
        <p:spPr>
          <a:xfrm flipV="1">
            <a:off x="8257735" y="2557033"/>
            <a:ext cx="239151" cy="23915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7241EC79-948C-4409-BD37-C9A8BC8FF35E}"/>
              </a:ext>
            </a:extLst>
          </p:cNvPr>
          <p:cNvSpPr/>
          <p:nvPr/>
        </p:nvSpPr>
        <p:spPr>
          <a:xfrm flipV="1">
            <a:off x="5740876" y="2557033"/>
            <a:ext cx="239151" cy="23915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ACD51CEE-EDD5-4234-8357-7729723F6FEE}"/>
              </a:ext>
            </a:extLst>
          </p:cNvPr>
          <p:cNvSpPr/>
          <p:nvPr/>
        </p:nvSpPr>
        <p:spPr>
          <a:xfrm flipV="1">
            <a:off x="2617848" y="2557033"/>
            <a:ext cx="239151" cy="23915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8185664-D880-46EC-A24A-419FFF47D965}"/>
              </a:ext>
            </a:extLst>
          </p:cNvPr>
          <p:cNvGrpSpPr/>
          <p:nvPr/>
        </p:nvGrpSpPr>
        <p:grpSpPr>
          <a:xfrm>
            <a:off x="3039793" y="2067281"/>
            <a:ext cx="7657235" cy="274320"/>
            <a:chOff x="3039793" y="2067281"/>
            <a:chExt cx="7657235" cy="274320"/>
          </a:xfrm>
        </p:grpSpPr>
        <p:pic>
          <p:nvPicPr>
            <p:cNvPr id="11" name="Graphic 10" descr="Board Of Directors">
              <a:extLst>
                <a:ext uri="{FF2B5EF4-FFF2-40B4-BE49-F238E27FC236}">
                  <a16:creationId xmlns:a16="http://schemas.microsoft.com/office/drawing/2014/main" id="{CD1CB7D7-6474-46B0-839E-429315D1F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9793" y="2067281"/>
              <a:ext cx="274320" cy="274320"/>
            </a:xfrm>
            <a:prstGeom prst="rect">
              <a:avLst/>
            </a:prstGeom>
          </p:spPr>
        </p:pic>
        <p:pic>
          <p:nvPicPr>
            <p:cNvPr id="14" name="Graphic 13" descr="Open hand">
              <a:extLst>
                <a:ext uri="{FF2B5EF4-FFF2-40B4-BE49-F238E27FC236}">
                  <a16:creationId xmlns:a16="http://schemas.microsoft.com/office/drawing/2014/main" id="{839F0A7E-1785-44CB-832F-37C784561B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8880" y="2067281"/>
              <a:ext cx="274320" cy="274320"/>
            </a:xfrm>
            <a:prstGeom prst="rect">
              <a:avLst/>
            </a:prstGeom>
          </p:spPr>
        </p:pic>
        <p:pic>
          <p:nvPicPr>
            <p:cNvPr id="16" name="Graphic 15" descr="Handshake">
              <a:extLst>
                <a:ext uri="{FF2B5EF4-FFF2-40B4-BE49-F238E27FC236}">
                  <a16:creationId xmlns:a16="http://schemas.microsoft.com/office/drawing/2014/main" id="{7259F6B9-7FAB-44D5-9E88-D5B49043F0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5048" y="2067281"/>
              <a:ext cx="274320" cy="274320"/>
            </a:xfrm>
            <a:prstGeom prst="rect">
              <a:avLst/>
            </a:prstGeom>
          </p:spPr>
        </p:pic>
        <p:pic>
          <p:nvPicPr>
            <p:cNvPr id="18" name="Graphic 17" descr="Document">
              <a:extLst>
                <a:ext uri="{FF2B5EF4-FFF2-40B4-BE49-F238E27FC236}">
                  <a16:creationId xmlns:a16="http://schemas.microsoft.com/office/drawing/2014/main" id="{51DCF618-A774-449F-83FD-828B408F3C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22708" y="2067281"/>
              <a:ext cx="274320" cy="274320"/>
            </a:xfrm>
            <a:prstGeom prst="rect">
              <a:avLst/>
            </a:prstGeom>
          </p:spPr>
        </p:pic>
      </p:grpSp>
    </p:spTree>
    <p:extLst>
      <p:ext uri="{BB962C8B-B14F-4D97-AF65-F5344CB8AC3E}">
        <p14:creationId xmlns:p14="http://schemas.microsoft.com/office/powerpoint/2010/main" val="136882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0" name="Rectangle 9">
            <a:extLst>
              <a:ext uri="{FF2B5EF4-FFF2-40B4-BE49-F238E27FC236}">
                <a16:creationId xmlns:a16="http://schemas.microsoft.com/office/drawing/2014/main" id="{8EC674C3-52C5-404B-869B-3557DE9B93C4}"/>
              </a:ext>
            </a:extLst>
          </p:cNvPr>
          <p:cNvSpPr/>
          <p:nvPr/>
        </p:nvSpPr>
        <p:spPr>
          <a:xfrm>
            <a:off x="633045" y="1283468"/>
            <a:ext cx="11007266" cy="369332"/>
          </a:xfrm>
          <a:prstGeom prst="rect">
            <a:avLst/>
          </a:prstGeom>
        </p:spPr>
        <p:txBody>
          <a:bodyPr wrap="square">
            <a:spAutoFit/>
          </a:bodyPr>
          <a:lstStyle/>
          <a:p>
            <a:pPr lvl="0" algn="ctr" rtl="1"/>
            <a:r>
              <a:rPr lang="ar-SA" b="1" dirty="0">
                <a:solidFill>
                  <a:prstClr val="black"/>
                </a:solidFill>
              </a:rPr>
              <a:t>أبعاد ديمومة الواحات العلمية</a:t>
            </a:r>
          </a:p>
        </p:txBody>
      </p:sp>
      <p:grpSp>
        <p:nvGrpSpPr>
          <p:cNvPr id="53" name="Group 52">
            <a:extLst>
              <a:ext uri="{FF2B5EF4-FFF2-40B4-BE49-F238E27FC236}">
                <a16:creationId xmlns:a16="http://schemas.microsoft.com/office/drawing/2014/main" id="{DA13B6FC-71AE-4033-B35A-9C52DCBB9112}"/>
              </a:ext>
            </a:extLst>
          </p:cNvPr>
          <p:cNvGrpSpPr/>
          <p:nvPr/>
        </p:nvGrpSpPr>
        <p:grpSpPr>
          <a:xfrm>
            <a:off x="1693565" y="2035625"/>
            <a:ext cx="8804870" cy="3813782"/>
            <a:chOff x="607042" y="464365"/>
            <a:chExt cx="8804870" cy="3813782"/>
          </a:xfrm>
        </p:grpSpPr>
        <p:grpSp>
          <p:nvGrpSpPr>
            <p:cNvPr id="29" name="Group 28">
              <a:extLst>
                <a:ext uri="{FF2B5EF4-FFF2-40B4-BE49-F238E27FC236}">
                  <a16:creationId xmlns:a16="http://schemas.microsoft.com/office/drawing/2014/main" id="{8FE8E3DE-2008-4E0D-A617-E7EE8F80E9D9}"/>
                </a:ext>
              </a:extLst>
            </p:cNvPr>
            <p:cNvGrpSpPr/>
            <p:nvPr/>
          </p:nvGrpSpPr>
          <p:grpSpPr>
            <a:xfrm>
              <a:off x="2373656" y="464365"/>
              <a:ext cx="7038256" cy="1427434"/>
              <a:chOff x="2491154" y="1764747"/>
              <a:chExt cx="7038256" cy="1427434"/>
            </a:xfrm>
          </p:grpSpPr>
          <p:grpSp>
            <p:nvGrpSpPr>
              <p:cNvPr id="28" name="Group 27">
                <a:extLst>
                  <a:ext uri="{FF2B5EF4-FFF2-40B4-BE49-F238E27FC236}">
                    <a16:creationId xmlns:a16="http://schemas.microsoft.com/office/drawing/2014/main" id="{EBD7A7CD-12AF-4A18-A9AD-B7DE841E29C8}"/>
                  </a:ext>
                </a:extLst>
              </p:cNvPr>
              <p:cNvGrpSpPr/>
              <p:nvPr/>
            </p:nvGrpSpPr>
            <p:grpSpPr>
              <a:xfrm>
                <a:off x="7912797" y="1764747"/>
                <a:ext cx="1616613" cy="1427434"/>
                <a:chOff x="9460243" y="2484965"/>
                <a:chExt cx="1616613" cy="1427434"/>
              </a:xfrm>
            </p:grpSpPr>
            <p:sp>
              <p:nvSpPr>
                <p:cNvPr id="5" name="Rectangle: Top Corners Rounded 4">
                  <a:extLst>
                    <a:ext uri="{FF2B5EF4-FFF2-40B4-BE49-F238E27FC236}">
                      <a16:creationId xmlns:a16="http://schemas.microsoft.com/office/drawing/2014/main" id="{00F4F597-250D-4AF8-AA86-2BBB329A42EB}"/>
                    </a:ext>
                  </a:extLst>
                </p:cNvPr>
                <p:cNvSpPr/>
                <p:nvPr/>
              </p:nvSpPr>
              <p:spPr>
                <a:xfrm>
                  <a:off x="9460243" y="2484965"/>
                  <a:ext cx="1616613" cy="1427434"/>
                </a:xfrm>
                <a:prstGeom prst="round2SameRect">
                  <a:avLst>
                    <a:gd name="adj1" fmla="val 11848"/>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SA" sz="1600" dirty="0"/>
                </a:p>
                <a:p>
                  <a:pPr algn="ctr" rtl="1"/>
                  <a:r>
                    <a:rPr lang="ar-SA" sz="1600" dirty="0"/>
                    <a:t>الإدارة الاستراتيجية </a:t>
                  </a:r>
                  <a:endParaRPr lang="en-US" sz="1600" dirty="0"/>
                </a:p>
              </p:txBody>
            </p:sp>
            <p:pic>
              <p:nvPicPr>
                <p:cNvPr id="27" name="Graphic 26" descr="Hierarchy">
                  <a:extLst>
                    <a:ext uri="{FF2B5EF4-FFF2-40B4-BE49-F238E27FC236}">
                      <a16:creationId xmlns:a16="http://schemas.microsoft.com/office/drawing/2014/main" id="{C00C8779-20ED-4D19-ABE1-1C5B4731D5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5669" y="2649631"/>
                  <a:ext cx="365760" cy="365760"/>
                </a:xfrm>
                <a:prstGeom prst="rect">
                  <a:avLst/>
                </a:prstGeom>
              </p:spPr>
            </p:pic>
          </p:grpSp>
          <p:grpSp>
            <p:nvGrpSpPr>
              <p:cNvPr id="38" name="Group 37">
                <a:extLst>
                  <a:ext uri="{FF2B5EF4-FFF2-40B4-BE49-F238E27FC236}">
                    <a16:creationId xmlns:a16="http://schemas.microsoft.com/office/drawing/2014/main" id="{D1F9917C-1042-4E12-8881-724C6341C531}"/>
                  </a:ext>
                </a:extLst>
              </p:cNvPr>
              <p:cNvGrpSpPr/>
              <p:nvPr/>
            </p:nvGrpSpPr>
            <p:grpSpPr>
              <a:xfrm>
                <a:off x="6105582" y="1764747"/>
                <a:ext cx="1616613" cy="1427434"/>
                <a:chOff x="9460243" y="2484965"/>
                <a:chExt cx="1616613" cy="1427434"/>
              </a:xfrm>
            </p:grpSpPr>
            <p:sp>
              <p:nvSpPr>
                <p:cNvPr id="39" name="Rectangle: Top Corners Rounded 38">
                  <a:extLst>
                    <a:ext uri="{FF2B5EF4-FFF2-40B4-BE49-F238E27FC236}">
                      <a16:creationId xmlns:a16="http://schemas.microsoft.com/office/drawing/2014/main" id="{1CE0A3DB-7548-4614-8A42-975434F58ACA}"/>
                    </a:ext>
                  </a:extLst>
                </p:cNvPr>
                <p:cNvSpPr/>
                <p:nvPr/>
              </p:nvSpPr>
              <p:spPr>
                <a:xfrm>
                  <a:off x="9460243" y="2484965"/>
                  <a:ext cx="1616613" cy="1427434"/>
                </a:xfrm>
                <a:prstGeom prst="round2SameRect">
                  <a:avLst>
                    <a:gd name="adj1" fmla="val 11848"/>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p>
                <a:p>
                  <a:pPr algn="ctr" rtl="1"/>
                  <a:r>
                    <a:rPr lang="ar-SA" sz="1600" dirty="0"/>
                    <a:t>الإدارة</a:t>
                  </a:r>
                  <a:endParaRPr lang="en-US" sz="1600" dirty="0"/>
                </a:p>
                <a:p>
                  <a:pPr algn="ctr" rtl="1"/>
                  <a:r>
                    <a:rPr lang="ar-SA" sz="1600" dirty="0"/>
                    <a:t> المالية</a:t>
                  </a:r>
                </a:p>
              </p:txBody>
            </p:sp>
            <p:pic>
              <p:nvPicPr>
                <p:cNvPr id="40" name="Graphic 39">
                  <a:extLst>
                    <a:ext uri="{FF2B5EF4-FFF2-40B4-BE49-F238E27FC236}">
                      <a16:creationId xmlns:a16="http://schemas.microsoft.com/office/drawing/2014/main" id="{79BEC00B-767B-48FF-9F12-F190D10B7E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85669" y="2649631"/>
                  <a:ext cx="365760" cy="365760"/>
                </a:xfrm>
                <a:prstGeom prst="rect">
                  <a:avLst/>
                </a:prstGeom>
              </p:spPr>
            </p:pic>
          </p:grpSp>
          <p:grpSp>
            <p:nvGrpSpPr>
              <p:cNvPr id="41" name="Group 40">
                <a:extLst>
                  <a:ext uri="{FF2B5EF4-FFF2-40B4-BE49-F238E27FC236}">
                    <a16:creationId xmlns:a16="http://schemas.microsoft.com/office/drawing/2014/main" id="{311F395B-3553-49C0-A1A8-2B7315353A02}"/>
                  </a:ext>
                </a:extLst>
              </p:cNvPr>
              <p:cNvGrpSpPr/>
              <p:nvPr/>
            </p:nvGrpSpPr>
            <p:grpSpPr>
              <a:xfrm>
                <a:off x="4298368" y="1764747"/>
                <a:ext cx="1616613" cy="1427434"/>
                <a:chOff x="9460243" y="2484965"/>
                <a:chExt cx="1616613" cy="1427434"/>
              </a:xfrm>
            </p:grpSpPr>
            <p:sp>
              <p:nvSpPr>
                <p:cNvPr id="42" name="Rectangle: Top Corners Rounded 41">
                  <a:extLst>
                    <a:ext uri="{FF2B5EF4-FFF2-40B4-BE49-F238E27FC236}">
                      <a16:creationId xmlns:a16="http://schemas.microsoft.com/office/drawing/2014/main" id="{6DFA03CD-9D0A-4C3B-847B-A7FE08A37255}"/>
                    </a:ext>
                  </a:extLst>
                </p:cNvPr>
                <p:cNvSpPr/>
                <p:nvPr/>
              </p:nvSpPr>
              <p:spPr>
                <a:xfrm>
                  <a:off x="9460243" y="2484965"/>
                  <a:ext cx="1616613" cy="1427434"/>
                </a:xfrm>
                <a:prstGeom prst="round2SameRect">
                  <a:avLst>
                    <a:gd name="adj1" fmla="val 11848"/>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p>
                <a:p>
                  <a:pPr algn="ctr" rtl="1"/>
                  <a:r>
                    <a:rPr lang="ar-SA" sz="1600" dirty="0"/>
                    <a:t>المظهر الهندسي للواحة</a:t>
                  </a:r>
                </a:p>
              </p:txBody>
            </p:sp>
            <p:pic>
              <p:nvPicPr>
                <p:cNvPr id="43" name="Graphic 42">
                  <a:extLst>
                    <a:ext uri="{FF2B5EF4-FFF2-40B4-BE49-F238E27FC236}">
                      <a16:creationId xmlns:a16="http://schemas.microsoft.com/office/drawing/2014/main" id="{C7CD1288-0795-48E6-840C-C059078EE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085669" y="2649631"/>
                  <a:ext cx="365760" cy="365760"/>
                </a:xfrm>
                <a:prstGeom prst="rect">
                  <a:avLst/>
                </a:prstGeom>
              </p:spPr>
            </p:pic>
          </p:grpSp>
          <p:grpSp>
            <p:nvGrpSpPr>
              <p:cNvPr id="44" name="Group 43">
                <a:extLst>
                  <a:ext uri="{FF2B5EF4-FFF2-40B4-BE49-F238E27FC236}">
                    <a16:creationId xmlns:a16="http://schemas.microsoft.com/office/drawing/2014/main" id="{C464986E-0684-4211-9490-5DD689E2EDC1}"/>
                  </a:ext>
                </a:extLst>
              </p:cNvPr>
              <p:cNvGrpSpPr/>
              <p:nvPr/>
            </p:nvGrpSpPr>
            <p:grpSpPr>
              <a:xfrm>
                <a:off x="2491154" y="1764747"/>
                <a:ext cx="1616613" cy="1427434"/>
                <a:chOff x="9460243" y="2484965"/>
                <a:chExt cx="1616613" cy="1427434"/>
              </a:xfrm>
            </p:grpSpPr>
            <p:sp>
              <p:nvSpPr>
                <p:cNvPr id="45" name="Rectangle: Top Corners Rounded 44">
                  <a:extLst>
                    <a:ext uri="{FF2B5EF4-FFF2-40B4-BE49-F238E27FC236}">
                      <a16:creationId xmlns:a16="http://schemas.microsoft.com/office/drawing/2014/main" id="{C922E1C4-0797-4F14-92D3-2CD592334EDF}"/>
                    </a:ext>
                  </a:extLst>
                </p:cNvPr>
                <p:cNvSpPr/>
                <p:nvPr/>
              </p:nvSpPr>
              <p:spPr>
                <a:xfrm>
                  <a:off x="9460243" y="2484965"/>
                  <a:ext cx="1616613" cy="1427434"/>
                </a:xfrm>
                <a:prstGeom prst="round2SameRect">
                  <a:avLst>
                    <a:gd name="adj1" fmla="val 11848"/>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p>
                <a:p>
                  <a:pPr algn="ctr" rtl="1"/>
                  <a:r>
                    <a:rPr lang="ar-SA" sz="1600" dirty="0"/>
                    <a:t>العلاقة مع شريك المعرفة</a:t>
                  </a:r>
                </a:p>
              </p:txBody>
            </p:sp>
            <p:pic>
              <p:nvPicPr>
                <p:cNvPr id="46" name="Graphic 45">
                  <a:extLst>
                    <a:ext uri="{FF2B5EF4-FFF2-40B4-BE49-F238E27FC236}">
                      <a16:creationId xmlns:a16="http://schemas.microsoft.com/office/drawing/2014/main" id="{891FD764-649D-465D-A105-F609624DD2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085669" y="2649631"/>
                  <a:ext cx="365760" cy="365760"/>
                </a:xfrm>
                <a:prstGeom prst="rect">
                  <a:avLst/>
                </a:prstGeom>
              </p:spPr>
            </p:pic>
          </p:grpSp>
        </p:grpSp>
        <p:grpSp>
          <p:nvGrpSpPr>
            <p:cNvPr id="33" name="Group 32">
              <a:extLst>
                <a:ext uri="{FF2B5EF4-FFF2-40B4-BE49-F238E27FC236}">
                  <a16:creationId xmlns:a16="http://schemas.microsoft.com/office/drawing/2014/main" id="{D5BA9CC3-8552-4F53-9EA9-0CD67F5CB3DF}"/>
                </a:ext>
              </a:extLst>
            </p:cNvPr>
            <p:cNvGrpSpPr/>
            <p:nvPr/>
          </p:nvGrpSpPr>
          <p:grpSpPr>
            <a:xfrm>
              <a:off x="607042" y="1988471"/>
              <a:ext cx="8804870" cy="2289676"/>
              <a:chOff x="607042" y="1988471"/>
              <a:chExt cx="8804870" cy="2289676"/>
            </a:xfrm>
          </p:grpSpPr>
          <p:sp>
            <p:nvSpPr>
              <p:cNvPr id="30" name="Rectangle: Rounded Corners 29">
                <a:extLst>
                  <a:ext uri="{FF2B5EF4-FFF2-40B4-BE49-F238E27FC236}">
                    <a16:creationId xmlns:a16="http://schemas.microsoft.com/office/drawing/2014/main" id="{3335AFBB-5FF9-4BA7-A880-5557DD692AB1}"/>
                  </a:ext>
                </a:extLst>
              </p:cNvPr>
              <p:cNvSpPr/>
              <p:nvPr/>
            </p:nvSpPr>
            <p:spPr>
              <a:xfrm>
                <a:off x="4180870" y="1988471"/>
                <a:ext cx="5231042" cy="1050290"/>
              </a:xfrm>
              <a:prstGeom prst="roundRect">
                <a:avLst>
                  <a:gd name="adj" fmla="val 13988"/>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b="1" dirty="0"/>
              </a:p>
              <a:p>
                <a:pPr algn="ctr" rtl="1"/>
                <a:r>
                  <a:rPr lang="ar-SA" sz="1600" b="1" dirty="0"/>
                  <a:t>نمو شركات المستأجرين</a:t>
                </a:r>
              </a:p>
            </p:txBody>
          </p:sp>
          <p:sp>
            <p:nvSpPr>
              <p:cNvPr id="47" name="Rectangle: Rounded Corners 46">
                <a:extLst>
                  <a:ext uri="{FF2B5EF4-FFF2-40B4-BE49-F238E27FC236}">
                    <a16:creationId xmlns:a16="http://schemas.microsoft.com/office/drawing/2014/main" id="{B1E9A37B-FC81-4787-8043-A8EF658594F8}"/>
                  </a:ext>
                </a:extLst>
              </p:cNvPr>
              <p:cNvSpPr/>
              <p:nvPr/>
            </p:nvSpPr>
            <p:spPr>
              <a:xfrm>
                <a:off x="2373655" y="1995816"/>
                <a:ext cx="1616613" cy="1050290"/>
              </a:xfrm>
              <a:prstGeom prst="roundRect">
                <a:avLst>
                  <a:gd name="adj" fmla="val 13988"/>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ar-SA" sz="1600" b="1" dirty="0"/>
                  <a:t>تحسين إدارة الواحة العلمية</a:t>
                </a:r>
                <a:endParaRPr lang="en-SG" sz="1600" dirty="0"/>
              </a:p>
            </p:txBody>
          </p:sp>
          <p:sp>
            <p:nvSpPr>
              <p:cNvPr id="48" name="Rectangle: Rounded Corners 47">
                <a:extLst>
                  <a:ext uri="{FF2B5EF4-FFF2-40B4-BE49-F238E27FC236}">
                    <a16:creationId xmlns:a16="http://schemas.microsoft.com/office/drawing/2014/main" id="{1203C291-016A-4515-9528-699FE90B9D1B}"/>
                  </a:ext>
                </a:extLst>
              </p:cNvPr>
              <p:cNvSpPr/>
              <p:nvPr/>
            </p:nvSpPr>
            <p:spPr>
              <a:xfrm>
                <a:off x="607042" y="1988471"/>
                <a:ext cx="1616613" cy="1050290"/>
              </a:xfrm>
              <a:prstGeom prst="roundRect">
                <a:avLst>
                  <a:gd name="adj" fmla="val 13988"/>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b="1" dirty="0"/>
              </a:p>
              <a:p>
                <a:pPr algn="ctr" rtl="1"/>
                <a:r>
                  <a:rPr lang="ar-SA" sz="1600" b="1" dirty="0"/>
                  <a:t>الربط </a:t>
                </a:r>
                <a:endParaRPr lang="en-US" sz="1600" b="1" dirty="0"/>
              </a:p>
              <a:p>
                <a:pPr algn="ctr" rtl="1"/>
                <a:r>
                  <a:rPr lang="ar-SA" sz="1600" b="1" dirty="0"/>
                  <a:t>الشبكي</a:t>
                </a:r>
              </a:p>
            </p:txBody>
          </p:sp>
          <p:pic>
            <p:nvPicPr>
              <p:cNvPr id="49" name="Graphic 48" descr="Business Growth">
                <a:extLst>
                  <a:ext uri="{FF2B5EF4-FFF2-40B4-BE49-F238E27FC236}">
                    <a16:creationId xmlns:a16="http://schemas.microsoft.com/office/drawing/2014/main" id="{788422CB-7CAD-4A76-B177-63BA6BB0A7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9343" y="2076570"/>
                <a:ext cx="365760" cy="365760"/>
              </a:xfrm>
              <a:prstGeom prst="rect">
                <a:avLst/>
              </a:prstGeom>
            </p:spPr>
          </p:pic>
          <p:pic>
            <p:nvPicPr>
              <p:cNvPr id="50" name="Graphic 49" descr="Scientific Thought">
                <a:extLst>
                  <a:ext uri="{FF2B5EF4-FFF2-40B4-BE49-F238E27FC236}">
                    <a16:creationId xmlns:a16="http://schemas.microsoft.com/office/drawing/2014/main" id="{8CB21BA2-96D7-4B96-A118-D9CC045C02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94556" y="2076570"/>
                <a:ext cx="365760" cy="365760"/>
              </a:xfrm>
              <a:prstGeom prst="rect">
                <a:avLst/>
              </a:prstGeom>
            </p:spPr>
          </p:pic>
          <p:pic>
            <p:nvPicPr>
              <p:cNvPr id="51" name="Graphic 50" descr="Connections">
                <a:extLst>
                  <a:ext uri="{FF2B5EF4-FFF2-40B4-BE49-F238E27FC236}">
                    <a16:creationId xmlns:a16="http://schemas.microsoft.com/office/drawing/2014/main" id="{C79451B7-2B8F-4964-8CB1-E0CB498593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2168" y="2076570"/>
                <a:ext cx="365760" cy="365760"/>
              </a:xfrm>
              <a:prstGeom prst="rect">
                <a:avLst/>
              </a:prstGeom>
            </p:spPr>
          </p:pic>
          <p:sp>
            <p:nvSpPr>
              <p:cNvPr id="52" name="Rectangle: Rounded Corners 51">
                <a:extLst>
                  <a:ext uri="{FF2B5EF4-FFF2-40B4-BE49-F238E27FC236}">
                    <a16:creationId xmlns:a16="http://schemas.microsoft.com/office/drawing/2014/main" id="{C89C78BD-CA7E-45F4-A6D8-F373C929B4AC}"/>
                  </a:ext>
                </a:extLst>
              </p:cNvPr>
              <p:cNvSpPr/>
              <p:nvPr/>
            </p:nvSpPr>
            <p:spPr>
              <a:xfrm>
                <a:off x="607042" y="3227857"/>
                <a:ext cx="8800702" cy="1050290"/>
              </a:xfrm>
              <a:prstGeom prst="roundRect">
                <a:avLst>
                  <a:gd name="adj" fmla="val 1398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t>الاعتماد الأكاديمي</a:t>
                </a:r>
              </a:p>
            </p:txBody>
          </p:sp>
          <p:pic>
            <p:nvPicPr>
              <p:cNvPr id="32" name="Graphic 31" descr="Badge Tick1">
                <a:extLst>
                  <a:ext uri="{FF2B5EF4-FFF2-40B4-BE49-F238E27FC236}">
                    <a16:creationId xmlns:a16="http://schemas.microsoft.com/office/drawing/2014/main" id="{1B59398A-9750-4426-8705-84E04F0FB02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31894" y="3428514"/>
                <a:ext cx="648976" cy="648976"/>
              </a:xfrm>
              <a:prstGeom prst="rect">
                <a:avLst/>
              </a:prstGeom>
            </p:spPr>
          </p:pic>
        </p:grpSp>
      </p:grpSp>
    </p:spTree>
    <p:extLst>
      <p:ext uri="{BB962C8B-B14F-4D97-AF65-F5344CB8AC3E}">
        <p14:creationId xmlns:p14="http://schemas.microsoft.com/office/powerpoint/2010/main" val="267395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726246" y="3520471"/>
              <a:ext cx="8356209" cy="1047979"/>
            </a:xfrm>
            <a:prstGeom prst="rect">
              <a:avLst/>
            </a:prstGeom>
          </p:spPr>
          <p:txBody>
            <a:bodyPr wrap="square">
              <a:spAutoFit/>
            </a:bodyPr>
            <a:lstStyle/>
            <a:p>
              <a:pPr algn="justLow" rtl="1">
                <a:lnSpc>
                  <a:spcPct val="115000"/>
                </a:lnSpc>
                <a:spcAft>
                  <a:spcPts val="1000"/>
                </a:spcAft>
              </a:pPr>
              <a:r>
                <a:rPr lang="ar-EG" dirty="0"/>
                <a:t>من أجل أن تكون واحات القرن الواحد والعشرين ناجحة، يجب أن يكون لديها إدارة إستراتيجية وكذلك يومية من أعلى مستويات الجودة. ففيما يتعلق بالإدارة الاستراتيجية ، فإن هذا يعني وجود استراتيجية طويلة الأجل يجري تنفيذها في إطار نموذج أعمال مستدام. </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solidFill>
                <a:srgbClr val="EAAB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8" y="2293037"/>
            <a:ext cx="1885391" cy="3352100"/>
            <a:chOff x="11996682" y="1857568"/>
            <a:chExt cx="1427434" cy="2537884"/>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441457" y="2412793"/>
              <a:ext cx="2537884" cy="1427434"/>
            </a:xfrm>
            <a:prstGeom prst="round2SameRect">
              <a:avLst>
                <a:gd name="adj1" fmla="val 9877"/>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1"/>
              <a:endParaRPr lang="ar-SA" b="1" dirty="0"/>
            </a:p>
            <a:p>
              <a:pPr algn="ctr" rtl="1"/>
              <a:r>
                <a:rPr lang="ar-SA" b="1" dirty="0"/>
                <a:t>الإدارة الاستراتيجية </a:t>
              </a:r>
              <a:endParaRPr lang="en-US" b="1" dirty="0"/>
            </a:p>
          </p:txBody>
        </p:sp>
        <p:pic>
          <p:nvPicPr>
            <p:cNvPr id="46" name="Graphic 45" descr="Hierarchy">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8" y="295422"/>
            <a:ext cx="3418450" cy="1603716"/>
            <a:chOff x="253218" y="295422"/>
            <a:chExt cx="3418450" cy="1603716"/>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8" y="295422"/>
              <a:ext cx="2827607" cy="160371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9F5B150-898D-4393-BAC6-3D67872A40FD}"/>
                </a:ext>
              </a:extLst>
            </p:cNvPr>
            <p:cNvSpPr/>
            <p:nvPr/>
          </p:nvSpPr>
          <p:spPr>
            <a:xfrm>
              <a:off x="3080825" y="911426"/>
              <a:ext cx="590843" cy="88442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52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726246" y="3201923"/>
              <a:ext cx="8356209" cy="1685077"/>
            </a:xfrm>
            <a:prstGeom prst="rect">
              <a:avLst/>
            </a:prstGeom>
          </p:spPr>
          <p:txBody>
            <a:bodyPr wrap="square">
              <a:spAutoFit/>
            </a:bodyPr>
            <a:lstStyle/>
            <a:p>
              <a:pPr algn="justLow" rtl="1">
                <a:lnSpc>
                  <a:spcPct val="115000"/>
                </a:lnSpc>
                <a:spcAft>
                  <a:spcPts val="1000"/>
                </a:spcAft>
              </a:pPr>
              <a:r>
                <a:rPr lang="ar-EG" dirty="0"/>
                <a:t>تحتاج الواحة العلمية في القرن الواحد والعشرين إلى أعمال مستدامة. وهذا يعني أن الواحة تولد دخلاً كافياً من ممتلكاتها وتقديم الخدمات لضمان بقاءها على المدى الطويل وفي أحسن الأحوال معدل عائد مرتفع على رأس المال المستثمر. كما يستلزم العمل المستدام تشجيع مستثمري القطاع الخاص على المشاركة في دعم تطوير</a:t>
              </a:r>
              <a:r>
                <a:rPr lang="ar-SA" dirty="0"/>
                <a:t> </a:t>
              </a:r>
              <a:r>
                <a:rPr lang="ar-EG" dirty="0"/>
                <a:t>ممتلكات جديدة مثل المباني متعددة الإشغال أو المباني القائمة بذاتها.</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solidFill>
                <a:srgbClr val="EAAB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8" y="2293037"/>
            <a:ext cx="1885391" cy="3352100"/>
            <a:chOff x="11996682" y="1857568"/>
            <a:chExt cx="1427434" cy="2537884"/>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441457" y="2412793"/>
              <a:ext cx="2537884" cy="1427434"/>
            </a:xfrm>
            <a:prstGeom prst="round2SameRect">
              <a:avLst>
                <a:gd name="adj1" fmla="val 9877"/>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1"/>
              <a:endParaRPr lang="ar-SA" b="1" dirty="0"/>
            </a:p>
            <a:p>
              <a:pPr algn="ctr" rtl="1"/>
              <a:r>
                <a:rPr lang="ar-SA" b="1" dirty="0"/>
                <a:t>الإدارة المالية </a:t>
              </a:r>
              <a:endParaRPr lang="en-US" b="1" dirty="0"/>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295422"/>
            <a:ext cx="3418450" cy="1603716"/>
            <a:chOff x="253219" y="295422"/>
            <a:chExt cx="3418450" cy="1603716"/>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295422"/>
              <a:ext cx="2025748" cy="160371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49F5B150-898D-4393-BAC6-3D67872A40FD}"/>
                </a:ext>
              </a:extLst>
            </p:cNvPr>
            <p:cNvSpPr/>
            <p:nvPr/>
          </p:nvSpPr>
          <p:spPr>
            <a:xfrm>
              <a:off x="3038623" y="334866"/>
              <a:ext cx="633046" cy="146098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4F1D99-9915-499F-86C5-6C5687EA593C}"/>
                </a:ext>
              </a:extLst>
            </p:cNvPr>
            <p:cNvSpPr/>
            <p:nvPr/>
          </p:nvSpPr>
          <p:spPr>
            <a:xfrm>
              <a:off x="2278966" y="927166"/>
              <a:ext cx="759655" cy="86868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720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726246" y="3201923"/>
              <a:ext cx="8356209" cy="2003625"/>
            </a:xfrm>
            <a:prstGeom prst="rect">
              <a:avLst/>
            </a:prstGeom>
          </p:spPr>
          <p:txBody>
            <a:bodyPr wrap="square">
              <a:spAutoFit/>
            </a:bodyPr>
            <a:lstStyle/>
            <a:p>
              <a:pPr lvl="0" algn="justLow" rtl="1">
                <a:lnSpc>
                  <a:spcPct val="115000"/>
                </a:lnSpc>
                <a:spcAft>
                  <a:spcPts val="1000"/>
                </a:spcAft>
              </a:pPr>
              <a:r>
                <a:rPr lang="ar-EG" dirty="0">
                  <a:solidFill>
                    <a:prstClr val="black"/>
                  </a:solidFill>
                </a:rPr>
                <a:t>إن أهمية التصميم الذكي الذي يزيد من فرص الابتكار أصبحت معروفة بشكل متزايد من قبل المتخصصين في الواحة العلمية. بدأت الواحات العلمية باعتبارها تطورات لوجستية في الغالب في أوائل الستينات. ثم تم تطويرها من خلال إضافة مجموعة من الأنشطة المرنة وأنشطة التصاميم </a:t>
              </a:r>
              <a:r>
                <a:rPr lang="ar-EG" dirty="0" err="1">
                  <a:solidFill>
                    <a:prstClr val="black"/>
                  </a:solidFill>
                </a:rPr>
                <a:t>الإبتكارية</a:t>
              </a:r>
              <a:r>
                <a:rPr lang="ar-EG" dirty="0">
                  <a:solidFill>
                    <a:prstClr val="black"/>
                  </a:solidFill>
                </a:rPr>
                <a:t> والفن. إن الواحة العلمية في القرن الواحد والعشرين تعتبر مرة أخرى صروح عقارية تساعد على عملية الإبداع والتفاعل، والابتكار المفتوح والإبداع والسماح باستخدام تكنولوجيا المعلومات والاتصالات الرائدة. </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solidFill>
                <a:srgbClr val="EAAB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8" y="2293037"/>
            <a:ext cx="1885391" cy="3352100"/>
            <a:chOff x="11996682" y="1857568"/>
            <a:chExt cx="1427434" cy="2537884"/>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441457" y="2412793"/>
              <a:ext cx="2537884" cy="1427434"/>
            </a:xfrm>
            <a:prstGeom prst="round2SameRect">
              <a:avLst>
                <a:gd name="adj1" fmla="val 9877"/>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المظهر الهندسي للواحة</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295422"/>
            <a:ext cx="3418450" cy="1603716"/>
            <a:chOff x="253219" y="295422"/>
            <a:chExt cx="3418450" cy="1603716"/>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295422"/>
              <a:ext cx="1392700" cy="160371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47" name="Rectangle 46">
              <a:extLst>
                <a:ext uri="{FF2B5EF4-FFF2-40B4-BE49-F238E27FC236}">
                  <a16:creationId xmlns:a16="http://schemas.microsoft.com/office/drawing/2014/main" id="{49F5B150-898D-4393-BAC6-3D67872A40FD}"/>
                </a:ext>
              </a:extLst>
            </p:cNvPr>
            <p:cNvSpPr/>
            <p:nvPr/>
          </p:nvSpPr>
          <p:spPr>
            <a:xfrm>
              <a:off x="2366463" y="334866"/>
              <a:ext cx="1305206" cy="146098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a:ea typeface="+mn-ea"/>
                <a:cs typeface="Dubai"/>
              </a:endParaRPr>
            </a:p>
          </p:txBody>
        </p:sp>
        <p:sp>
          <p:nvSpPr>
            <p:cNvPr id="15" name="Rectangle 14">
              <a:extLst>
                <a:ext uri="{FF2B5EF4-FFF2-40B4-BE49-F238E27FC236}">
                  <a16:creationId xmlns:a16="http://schemas.microsoft.com/office/drawing/2014/main" id="{A14F1D99-9915-499F-86C5-6C5687EA593C}"/>
                </a:ext>
              </a:extLst>
            </p:cNvPr>
            <p:cNvSpPr/>
            <p:nvPr/>
          </p:nvSpPr>
          <p:spPr>
            <a:xfrm>
              <a:off x="1645919" y="913097"/>
              <a:ext cx="720544" cy="88275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spTree>
    <p:extLst>
      <p:ext uri="{BB962C8B-B14F-4D97-AF65-F5344CB8AC3E}">
        <p14:creationId xmlns:p14="http://schemas.microsoft.com/office/powerpoint/2010/main" val="14264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726246" y="3361197"/>
              <a:ext cx="8356209" cy="1366528"/>
            </a:xfrm>
            <a:prstGeom prst="rect">
              <a:avLst/>
            </a:prstGeom>
          </p:spPr>
          <p:txBody>
            <a:bodyPr wrap="square">
              <a:spAutoFit/>
            </a:bodyPr>
            <a:lstStyle/>
            <a:p>
              <a:pPr lvl="0" algn="justLow" rtl="1">
                <a:lnSpc>
                  <a:spcPct val="115000"/>
                </a:lnSpc>
                <a:spcAft>
                  <a:spcPts val="1000"/>
                </a:spcAft>
              </a:pPr>
              <a:r>
                <a:rPr lang="ar-EG" dirty="0">
                  <a:solidFill>
                    <a:prstClr val="black"/>
                  </a:solidFill>
                </a:rPr>
                <a:t>إن العلاقة المكثفة للواحة مع شريك المعرفة، وهي غالبًا جامعة أو أكثر، هي الميزة الرئيسية التي تميز الواحة العلمية عن التطوير العقاري. ففي كثير من الحالات، خاصة في العالم العربي تكون الجامعة هي المؤسسة للحديقة. وفي حالات أخرى خاصة في الدول المتقدمة، يتم جلب الشريك الأكاديمي للعب دوره الكامل في تأسيس وإدارة الواحة.</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solidFill>
                <a:srgbClr val="EAAB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8" y="2293037"/>
            <a:ext cx="1885391" cy="3352100"/>
            <a:chOff x="11996682" y="1857568"/>
            <a:chExt cx="1427434" cy="2537884"/>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441457" y="2412793"/>
              <a:ext cx="2537884" cy="1427434"/>
            </a:xfrm>
            <a:prstGeom prst="round2SameRect">
              <a:avLst>
                <a:gd name="adj1" fmla="val 9877"/>
                <a:gd name="adj2" fmla="val 0"/>
              </a:avLst>
            </a:prstGeom>
            <a:solidFill>
              <a:srgbClr val="EAAB0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العلاقة مع شريك المعرفة</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295422"/>
            <a:ext cx="3418450" cy="1603716"/>
            <a:chOff x="253219" y="295422"/>
            <a:chExt cx="3418450" cy="1603716"/>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295422"/>
              <a:ext cx="720544" cy="160371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47" name="Rectangle 46">
              <a:extLst>
                <a:ext uri="{FF2B5EF4-FFF2-40B4-BE49-F238E27FC236}">
                  <a16:creationId xmlns:a16="http://schemas.microsoft.com/office/drawing/2014/main" id="{49F5B150-898D-4393-BAC6-3D67872A40FD}"/>
                </a:ext>
              </a:extLst>
            </p:cNvPr>
            <p:cNvSpPr/>
            <p:nvPr/>
          </p:nvSpPr>
          <p:spPr>
            <a:xfrm>
              <a:off x="1677147" y="334866"/>
              <a:ext cx="1994522" cy="146098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a:ea typeface="+mn-ea"/>
                <a:cs typeface="Dubai"/>
              </a:endParaRPr>
            </a:p>
          </p:txBody>
        </p:sp>
        <p:sp>
          <p:nvSpPr>
            <p:cNvPr id="15" name="Rectangle 14">
              <a:extLst>
                <a:ext uri="{FF2B5EF4-FFF2-40B4-BE49-F238E27FC236}">
                  <a16:creationId xmlns:a16="http://schemas.microsoft.com/office/drawing/2014/main" id="{A14F1D99-9915-499F-86C5-6C5687EA593C}"/>
                </a:ext>
              </a:extLst>
            </p:cNvPr>
            <p:cNvSpPr/>
            <p:nvPr/>
          </p:nvSpPr>
          <p:spPr>
            <a:xfrm>
              <a:off x="973763" y="913097"/>
              <a:ext cx="703384" cy="88275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spTree>
    <p:extLst>
      <p:ext uri="{BB962C8B-B14F-4D97-AF65-F5344CB8AC3E}">
        <p14:creationId xmlns:p14="http://schemas.microsoft.com/office/powerpoint/2010/main" val="115090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726246" y="3361197"/>
              <a:ext cx="8356209" cy="1366528"/>
            </a:xfrm>
            <a:prstGeom prst="rect">
              <a:avLst/>
            </a:prstGeom>
          </p:spPr>
          <p:txBody>
            <a:bodyPr wrap="square">
              <a:spAutoFit/>
            </a:bodyPr>
            <a:lstStyle/>
            <a:p>
              <a:pPr lvl="0" algn="justLow" rtl="1">
                <a:lnSpc>
                  <a:spcPct val="115000"/>
                </a:lnSpc>
                <a:spcAft>
                  <a:spcPts val="1000"/>
                </a:spcAft>
              </a:pPr>
              <a:r>
                <a:rPr lang="ar-EG" dirty="0">
                  <a:solidFill>
                    <a:prstClr val="black"/>
                  </a:solidFill>
                </a:rPr>
                <a:t>الربط الشبكي الفعال ضروري لإدارة الواحة وكذلك للشركات الموجودة في الواحة. إذ يجب على مديري الواحة العلمية التواصل بفعالية من أجل رفع مظهر واحتهم ، وضمان التسويق الفعال وحشد فرص الدعم والرعاية المستمرة. يجب أن يتم مثل هذا الربط الشبكي محليًا وعالمياً مع الجهات الراعية وأصحاب المصلحة الرئيسيين</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8" y="2293037"/>
            <a:ext cx="1885391" cy="3352100"/>
            <a:chOff x="11996682" y="1857568"/>
            <a:chExt cx="1427434" cy="2537884"/>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441457" y="2412793"/>
              <a:ext cx="2537884" cy="1427434"/>
            </a:xfrm>
            <a:prstGeom prst="round2SameRect">
              <a:avLst>
                <a:gd name="adj1" fmla="val 9877"/>
                <a:gd name="adj2" fmla="val 0"/>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الربط الشبكي والتواصل</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334866"/>
            <a:ext cx="3418450" cy="1460983"/>
            <a:chOff x="253219" y="334866"/>
            <a:chExt cx="3418450" cy="1460983"/>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1378634"/>
              <a:ext cx="720544" cy="4172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47" name="Rectangle 46">
              <a:extLst>
                <a:ext uri="{FF2B5EF4-FFF2-40B4-BE49-F238E27FC236}">
                  <a16:creationId xmlns:a16="http://schemas.microsoft.com/office/drawing/2014/main" id="{49F5B150-898D-4393-BAC6-3D67872A40FD}"/>
                </a:ext>
              </a:extLst>
            </p:cNvPr>
            <p:cNvSpPr/>
            <p:nvPr/>
          </p:nvSpPr>
          <p:spPr>
            <a:xfrm>
              <a:off x="973763" y="334866"/>
              <a:ext cx="2697906" cy="146098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spTree>
    <p:extLst>
      <p:ext uri="{BB962C8B-B14F-4D97-AF65-F5344CB8AC3E}">
        <p14:creationId xmlns:p14="http://schemas.microsoft.com/office/powerpoint/2010/main" val="156025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470728"/>
            <a:chOff x="534572" y="2433711"/>
            <a:chExt cx="10162456" cy="3470728"/>
          </a:xfrm>
        </p:grpSpPr>
        <p:sp>
          <p:nvSpPr>
            <p:cNvPr id="42" name="Rectangle 41">
              <a:extLst>
                <a:ext uri="{FF2B5EF4-FFF2-40B4-BE49-F238E27FC236}">
                  <a16:creationId xmlns:a16="http://schemas.microsoft.com/office/drawing/2014/main" id="{E544C245-D56B-4931-92BD-8CB841FF4F75}"/>
                </a:ext>
              </a:extLst>
            </p:cNvPr>
            <p:cNvSpPr/>
            <p:nvPr/>
          </p:nvSpPr>
          <p:spPr>
            <a:xfrm>
              <a:off x="759071" y="2601544"/>
              <a:ext cx="8356209" cy="1428083"/>
            </a:xfrm>
            <a:prstGeom prst="rect">
              <a:avLst/>
            </a:prstGeom>
          </p:spPr>
          <p:txBody>
            <a:bodyPr wrap="square">
              <a:spAutoFit/>
            </a:bodyPr>
            <a:lstStyle/>
            <a:p>
              <a:pPr lvl="0" algn="justLow" rtl="1">
                <a:lnSpc>
                  <a:spcPct val="90000"/>
                </a:lnSpc>
                <a:spcAft>
                  <a:spcPts val="1000"/>
                </a:spcAft>
              </a:pPr>
              <a:r>
                <a:rPr lang="ar-EG" sz="1600" dirty="0">
                  <a:solidFill>
                    <a:prstClr val="black"/>
                  </a:solidFill>
                </a:rPr>
                <a:t>من المسلم به أن تكون علاقة الواحة العلمية بالمستأجرين قوية جدًا، وأن يضيف فريق الواحة قيمة لهذه العلاقة من خلال إتاحة الفرص الناشئة عن أعمال كل مستأجريهم وتقديم الدعم المستديم لهم. وتختلف الطريقة التي يتم تقديم الدعم بها بين كل واحة و</a:t>
              </a:r>
              <a:r>
                <a:rPr lang="ar-SA" sz="1600" dirty="0">
                  <a:solidFill>
                    <a:prstClr val="black"/>
                  </a:solidFill>
                </a:rPr>
                <a:t> </a:t>
              </a:r>
              <a:r>
                <a:rPr lang="ar-EG" sz="1600" dirty="0" err="1">
                  <a:solidFill>
                    <a:prstClr val="black"/>
                  </a:solidFill>
                </a:rPr>
                <a:t>الأخري</a:t>
              </a:r>
              <a:r>
                <a:rPr lang="ar-EG" sz="1600" dirty="0">
                  <a:solidFill>
                    <a:prstClr val="black"/>
                  </a:solidFill>
                </a:rPr>
                <a:t>. إذ تقدم بعض الواحات مجموعة من خدمات الدعم والخدمات الاستشارية في حين أن البعض الآخر يسهّل الوصول إلى خدمات الدعم دون الانخراط في الأمر مباشرة. ولكل نهج </a:t>
              </a:r>
              <a:r>
                <a:rPr lang="ar-EG" sz="1600" dirty="0" err="1">
                  <a:solidFill>
                    <a:prstClr val="black"/>
                  </a:solidFill>
                </a:rPr>
                <a:t>إيجابياته</a:t>
              </a:r>
              <a:r>
                <a:rPr lang="ar-EG" sz="1600" dirty="0">
                  <a:solidFill>
                    <a:prstClr val="black"/>
                  </a:solidFill>
                </a:rPr>
                <a:t> وسلبياته لكن المقصود الأساسي هو تقديم الدعم المتاح الذي يمكن أن تستفيد منه الشركات ويسهل عليهم الوصول إليه. </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470728"/>
            </a:xfrm>
            <a:prstGeom prst="rect">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9" y="2250832"/>
            <a:ext cx="1885391" cy="3615397"/>
            <a:chOff x="11996683" y="1825614"/>
            <a:chExt cx="1427434" cy="2737227"/>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341786" y="2480511"/>
              <a:ext cx="2737227" cy="1427434"/>
            </a:xfrm>
            <a:prstGeom prst="round2SameRect">
              <a:avLst>
                <a:gd name="adj1" fmla="val 9877"/>
                <a:gd name="adj2" fmla="val 0"/>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نمو شركات المستأجرين</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295422"/>
            <a:ext cx="3466835" cy="1603716"/>
            <a:chOff x="253219" y="295422"/>
            <a:chExt cx="3466835" cy="1603716"/>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295422"/>
              <a:ext cx="720544" cy="160371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47" name="Rectangle 46">
              <a:extLst>
                <a:ext uri="{FF2B5EF4-FFF2-40B4-BE49-F238E27FC236}">
                  <a16:creationId xmlns:a16="http://schemas.microsoft.com/office/drawing/2014/main" id="{49F5B150-898D-4393-BAC6-3D67872A40FD}"/>
                </a:ext>
              </a:extLst>
            </p:cNvPr>
            <p:cNvSpPr/>
            <p:nvPr/>
          </p:nvSpPr>
          <p:spPr>
            <a:xfrm>
              <a:off x="1677147" y="334866"/>
              <a:ext cx="1994522" cy="56577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15" name="Rectangle 14">
              <a:extLst>
                <a:ext uri="{FF2B5EF4-FFF2-40B4-BE49-F238E27FC236}">
                  <a16:creationId xmlns:a16="http://schemas.microsoft.com/office/drawing/2014/main" id="{A14F1D99-9915-499F-86C5-6C5687EA593C}"/>
                </a:ext>
              </a:extLst>
            </p:cNvPr>
            <p:cNvSpPr/>
            <p:nvPr/>
          </p:nvSpPr>
          <p:spPr>
            <a:xfrm>
              <a:off x="973763" y="334866"/>
              <a:ext cx="703384" cy="1460983"/>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16" name="Rectangle 15">
              <a:extLst>
                <a:ext uri="{FF2B5EF4-FFF2-40B4-BE49-F238E27FC236}">
                  <a16:creationId xmlns:a16="http://schemas.microsoft.com/office/drawing/2014/main" id="{76D75735-61A4-4FBD-9195-B099795A0B5F}"/>
                </a:ext>
              </a:extLst>
            </p:cNvPr>
            <p:cNvSpPr/>
            <p:nvPr/>
          </p:nvSpPr>
          <p:spPr>
            <a:xfrm>
              <a:off x="1674910" y="1379074"/>
              <a:ext cx="2045144" cy="41677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sp>
        <p:nvSpPr>
          <p:cNvPr id="4" name="Rectangle 3">
            <a:extLst>
              <a:ext uri="{FF2B5EF4-FFF2-40B4-BE49-F238E27FC236}">
                <a16:creationId xmlns:a16="http://schemas.microsoft.com/office/drawing/2014/main" id="{0761D4E6-266E-4F2B-BAF4-2BA0B6B11FA5}"/>
              </a:ext>
            </a:extLst>
          </p:cNvPr>
          <p:cNvSpPr/>
          <p:nvPr/>
        </p:nvSpPr>
        <p:spPr>
          <a:xfrm>
            <a:off x="5477045" y="3896287"/>
            <a:ext cx="4193777" cy="410882"/>
          </a:xfrm>
          <a:prstGeom prst="rect">
            <a:avLst/>
          </a:prstGeom>
        </p:spPr>
        <p:txBody>
          <a:bodyPr wrap="none">
            <a:spAutoFit/>
          </a:bodyPr>
          <a:lstStyle/>
          <a:p>
            <a:pPr lvl="0" algn="just" rtl="1">
              <a:lnSpc>
                <a:spcPct val="115000"/>
              </a:lnSpc>
            </a:pPr>
            <a:r>
              <a:rPr lang="ar-SA" b="1" dirty="0">
                <a:solidFill>
                  <a:prstClr val="black"/>
                </a:solidFill>
              </a:rPr>
              <a:t>المجالات التي قد تحتاج فيها الشركات الدعم :  </a:t>
            </a:r>
            <a:endParaRPr lang="ar-SA" b="1" dirty="0">
              <a:solidFill>
                <a:prstClr val="black"/>
              </a:solidFill>
              <a:latin typeface="Calibri" panose="020F050202020403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7A256471-D8A2-466C-ACA2-EC39B88174FA}"/>
              </a:ext>
            </a:extLst>
          </p:cNvPr>
          <p:cNvGrpSpPr/>
          <p:nvPr/>
        </p:nvGrpSpPr>
        <p:grpSpPr>
          <a:xfrm>
            <a:off x="6092866" y="4310515"/>
            <a:ext cx="3371557" cy="525965"/>
            <a:chOff x="6096000" y="4380855"/>
            <a:chExt cx="3371557" cy="525965"/>
          </a:xfrm>
        </p:grpSpPr>
        <p:sp>
          <p:nvSpPr>
            <p:cNvPr id="5" name="Rectangle: Rounded Corners 4">
              <a:extLst>
                <a:ext uri="{FF2B5EF4-FFF2-40B4-BE49-F238E27FC236}">
                  <a16:creationId xmlns:a16="http://schemas.microsoft.com/office/drawing/2014/main" id="{C5D01F88-72D7-4872-8335-7B56DB8D750B}"/>
                </a:ext>
              </a:extLst>
            </p:cNvPr>
            <p:cNvSpPr/>
            <p:nvPr/>
          </p:nvSpPr>
          <p:spPr>
            <a:xfrm>
              <a:off x="6096000" y="4380855"/>
              <a:ext cx="3371557"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a:solidFill>
                    <a:schemeClr val="tx1">
                      <a:lumMod val="95000"/>
                      <a:lumOff val="5000"/>
                    </a:schemeClr>
                  </a:solidFill>
                  <a:latin typeface="Calibri" panose="020F0502020204030204" pitchFamily="34" charset="0"/>
                  <a:ea typeface="Calibri" panose="020F0502020204030204" pitchFamily="34" charset="0"/>
                </a:rPr>
                <a:t>الربط مع شريك المعرفة. </a:t>
              </a:r>
              <a:endParaRPr lang="en-US" sz="16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Oval 5">
              <a:extLst>
                <a:ext uri="{FF2B5EF4-FFF2-40B4-BE49-F238E27FC236}">
                  <a16:creationId xmlns:a16="http://schemas.microsoft.com/office/drawing/2014/main" id="{1293115C-52CC-4916-A23F-6ABAE21B7E62}"/>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1</a:t>
              </a:r>
              <a:endParaRPr lang="en-US" sz="1600" b="1" dirty="0"/>
            </a:p>
          </p:txBody>
        </p:sp>
      </p:grpSp>
      <p:grpSp>
        <p:nvGrpSpPr>
          <p:cNvPr id="25" name="Group 24">
            <a:extLst>
              <a:ext uri="{FF2B5EF4-FFF2-40B4-BE49-F238E27FC236}">
                <a16:creationId xmlns:a16="http://schemas.microsoft.com/office/drawing/2014/main" id="{2FBD71CF-FD3F-4DD0-8497-E0C8BE004A98}"/>
              </a:ext>
            </a:extLst>
          </p:cNvPr>
          <p:cNvGrpSpPr/>
          <p:nvPr/>
        </p:nvGrpSpPr>
        <p:grpSpPr>
          <a:xfrm>
            <a:off x="6092866" y="4967987"/>
            <a:ext cx="3371557" cy="525965"/>
            <a:chOff x="6096000" y="4380855"/>
            <a:chExt cx="3371557" cy="525965"/>
          </a:xfrm>
        </p:grpSpPr>
        <p:sp>
          <p:nvSpPr>
            <p:cNvPr id="26" name="Rectangle: Rounded Corners 25">
              <a:extLst>
                <a:ext uri="{FF2B5EF4-FFF2-40B4-BE49-F238E27FC236}">
                  <a16:creationId xmlns:a16="http://schemas.microsoft.com/office/drawing/2014/main" id="{FEEC9504-6F2E-4D1D-88CB-EB971EA1EF12}"/>
                </a:ext>
              </a:extLst>
            </p:cNvPr>
            <p:cNvSpPr/>
            <p:nvPr/>
          </p:nvSpPr>
          <p:spPr>
            <a:xfrm>
              <a:off x="6096000" y="4380855"/>
              <a:ext cx="3371557"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a:solidFill>
                    <a:schemeClr val="tx1">
                      <a:lumMod val="95000"/>
                      <a:lumOff val="5000"/>
                    </a:schemeClr>
                  </a:solidFill>
                  <a:latin typeface="Calibri" panose="020F0502020204030204" pitchFamily="34" charset="0"/>
                  <a:ea typeface="Calibri" panose="020F0502020204030204" pitchFamily="34" charset="0"/>
                </a:rPr>
                <a:t>الدعم </a:t>
              </a:r>
              <a:r>
                <a:rPr lang="ar-SA" sz="1600" dirty="0" err="1">
                  <a:solidFill>
                    <a:schemeClr val="tx1">
                      <a:lumMod val="95000"/>
                      <a:lumOff val="5000"/>
                    </a:schemeClr>
                  </a:solidFill>
                  <a:latin typeface="Calibri" panose="020F0502020204030204" pitchFamily="34" charset="0"/>
                  <a:ea typeface="Calibri" panose="020F0502020204030204" pitchFamily="34" charset="0"/>
                </a:rPr>
                <a:t>الإستشاري</a:t>
              </a:r>
              <a:r>
                <a:rPr lang="ar-SA" sz="1600" dirty="0">
                  <a:solidFill>
                    <a:schemeClr val="tx1">
                      <a:lumMod val="95000"/>
                      <a:lumOff val="5000"/>
                    </a:schemeClr>
                  </a:solidFill>
                  <a:latin typeface="Calibri" panose="020F0502020204030204" pitchFamily="34" charset="0"/>
                  <a:ea typeface="Calibri" panose="020F0502020204030204" pitchFamily="34" charset="0"/>
                </a:rPr>
                <a:t> والإرشادي. </a:t>
              </a:r>
            </a:p>
          </p:txBody>
        </p:sp>
        <p:sp>
          <p:nvSpPr>
            <p:cNvPr id="27" name="Oval 26">
              <a:extLst>
                <a:ext uri="{FF2B5EF4-FFF2-40B4-BE49-F238E27FC236}">
                  <a16:creationId xmlns:a16="http://schemas.microsoft.com/office/drawing/2014/main" id="{78073BF0-B34E-41FA-8F03-CCBE5F8F22C4}"/>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2</a:t>
              </a:r>
              <a:endParaRPr lang="en-US" sz="1600" b="1" dirty="0"/>
            </a:p>
          </p:txBody>
        </p:sp>
      </p:grpSp>
      <p:grpSp>
        <p:nvGrpSpPr>
          <p:cNvPr id="28" name="Group 27">
            <a:extLst>
              <a:ext uri="{FF2B5EF4-FFF2-40B4-BE49-F238E27FC236}">
                <a16:creationId xmlns:a16="http://schemas.microsoft.com/office/drawing/2014/main" id="{C9E65906-0B14-48B4-A6EA-501D1EF1C7F7}"/>
              </a:ext>
            </a:extLst>
          </p:cNvPr>
          <p:cNvGrpSpPr/>
          <p:nvPr/>
        </p:nvGrpSpPr>
        <p:grpSpPr>
          <a:xfrm>
            <a:off x="1858491" y="4264652"/>
            <a:ext cx="3371557" cy="525965"/>
            <a:chOff x="6096000" y="4380855"/>
            <a:chExt cx="3371557" cy="525965"/>
          </a:xfrm>
        </p:grpSpPr>
        <p:sp>
          <p:nvSpPr>
            <p:cNvPr id="29" name="Rectangle: Rounded Corners 28">
              <a:extLst>
                <a:ext uri="{FF2B5EF4-FFF2-40B4-BE49-F238E27FC236}">
                  <a16:creationId xmlns:a16="http://schemas.microsoft.com/office/drawing/2014/main" id="{D035C78B-3D7D-4D37-ADB6-7646F4FA1C8D}"/>
                </a:ext>
              </a:extLst>
            </p:cNvPr>
            <p:cNvSpPr/>
            <p:nvPr/>
          </p:nvSpPr>
          <p:spPr>
            <a:xfrm>
              <a:off x="6096000" y="4380855"/>
              <a:ext cx="3371557"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algn="r" rtl="1"/>
              <a:r>
                <a:rPr lang="ar-SA" sz="1600" dirty="0">
                  <a:solidFill>
                    <a:schemeClr val="tx1">
                      <a:lumMod val="95000"/>
                      <a:lumOff val="5000"/>
                    </a:schemeClr>
                  </a:solidFill>
                  <a:latin typeface="Calibri" panose="020F0502020204030204" pitchFamily="34" charset="0"/>
                  <a:ea typeface="Calibri" panose="020F0502020204030204" pitchFamily="34" charset="0"/>
                </a:rPr>
                <a:t>الدعم في التسويق والملكية الفكرية وبراءات الاختراع</a:t>
              </a:r>
              <a:endParaRPr lang="en-US" sz="16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30" name="Oval 29">
              <a:extLst>
                <a:ext uri="{FF2B5EF4-FFF2-40B4-BE49-F238E27FC236}">
                  <a16:creationId xmlns:a16="http://schemas.microsoft.com/office/drawing/2014/main" id="{45A6A6C9-5503-41B2-A302-44871B46C3A6}"/>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3</a:t>
              </a:r>
              <a:endParaRPr lang="en-US" sz="1600" b="1" dirty="0"/>
            </a:p>
          </p:txBody>
        </p:sp>
      </p:grpSp>
      <p:grpSp>
        <p:nvGrpSpPr>
          <p:cNvPr id="31" name="Group 30">
            <a:extLst>
              <a:ext uri="{FF2B5EF4-FFF2-40B4-BE49-F238E27FC236}">
                <a16:creationId xmlns:a16="http://schemas.microsoft.com/office/drawing/2014/main" id="{3E334162-F7A9-40E8-A34D-5F9E6CF55EB4}"/>
              </a:ext>
            </a:extLst>
          </p:cNvPr>
          <p:cNvGrpSpPr/>
          <p:nvPr/>
        </p:nvGrpSpPr>
        <p:grpSpPr>
          <a:xfrm>
            <a:off x="1858491" y="4922124"/>
            <a:ext cx="3371557" cy="525965"/>
            <a:chOff x="6096000" y="4380855"/>
            <a:chExt cx="3371557" cy="525965"/>
          </a:xfrm>
        </p:grpSpPr>
        <p:sp>
          <p:nvSpPr>
            <p:cNvPr id="32" name="Rectangle: Rounded Corners 31">
              <a:extLst>
                <a:ext uri="{FF2B5EF4-FFF2-40B4-BE49-F238E27FC236}">
                  <a16:creationId xmlns:a16="http://schemas.microsoft.com/office/drawing/2014/main" id="{1C537B85-9698-4FD7-9D99-D991752CA668}"/>
                </a:ext>
              </a:extLst>
            </p:cNvPr>
            <p:cNvSpPr/>
            <p:nvPr/>
          </p:nvSpPr>
          <p:spPr>
            <a:xfrm>
              <a:off x="6096000" y="4380855"/>
              <a:ext cx="3371557"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algn="r" rtl="1"/>
              <a:r>
                <a:rPr lang="ar-SA" sz="1600" dirty="0">
                  <a:solidFill>
                    <a:schemeClr val="tx1">
                      <a:lumMod val="95000"/>
                      <a:lumOff val="5000"/>
                    </a:schemeClr>
                  </a:solidFill>
                  <a:latin typeface="Calibri" panose="020F0502020204030204" pitchFamily="34" charset="0"/>
                  <a:ea typeface="Calibri" panose="020F0502020204030204" pitchFamily="34" charset="0"/>
                </a:rPr>
                <a:t>الوصول إلى التمويل ورأس المال الاستثماري. </a:t>
              </a:r>
            </a:p>
          </p:txBody>
        </p:sp>
        <p:sp>
          <p:nvSpPr>
            <p:cNvPr id="33" name="Oval 32">
              <a:extLst>
                <a:ext uri="{FF2B5EF4-FFF2-40B4-BE49-F238E27FC236}">
                  <a16:creationId xmlns:a16="http://schemas.microsoft.com/office/drawing/2014/main" id="{C9D91DA5-4D72-4461-9D7F-730D3CED07F8}"/>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4</a:t>
              </a:r>
              <a:endParaRPr lang="en-US" sz="1600" b="1" dirty="0"/>
            </a:p>
          </p:txBody>
        </p:sp>
      </p:grpSp>
    </p:spTree>
    <p:extLst>
      <p:ext uri="{BB962C8B-B14F-4D97-AF65-F5344CB8AC3E}">
        <p14:creationId xmlns:p14="http://schemas.microsoft.com/office/powerpoint/2010/main" val="226918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470728"/>
            <a:chOff x="534572" y="2433711"/>
            <a:chExt cx="10162456" cy="3470728"/>
          </a:xfrm>
        </p:grpSpPr>
        <p:sp>
          <p:nvSpPr>
            <p:cNvPr id="42" name="Rectangle 41">
              <a:extLst>
                <a:ext uri="{FF2B5EF4-FFF2-40B4-BE49-F238E27FC236}">
                  <a16:creationId xmlns:a16="http://schemas.microsoft.com/office/drawing/2014/main" id="{E544C245-D56B-4931-92BD-8CB841FF4F75}"/>
                </a:ext>
              </a:extLst>
            </p:cNvPr>
            <p:cNvSpPr/>
            <p:nvPr/>
          </p:nvSpPr>
          <p:spPr>
            <a:xfrm>
              <a:off x="759071" y="2601544"/>
              <a:ext cx="8356209" cy="541687"/>
            </a:xfrm>
            <a:prstGeom prst="rect">
              <a:avLst/>
            </a:prstGeom>
          </p:spPr>
          <p:txBody>
            <a:bodyPr wrap="square">
              <a:spAutoFit/>
            </a:bodyPr>
            <a:lstStyle/>
            <a:p>
              <a:pPr lvl="0" algn="justLow" rtl="1">
                <a:lnSpc>
                  <a:spcPct val="90000"/>
                </a:lnSpc>
                <a:spcAft>
                  <a:spcPts val="1000"/>
                </a:spcAft>
              </a:pPr>
              <a:r>
                <a:rPr lang="ar-EG" sz="1600" b="1" dirty="0">
                  <a:solidFill>
                    <a:prstClr val="black"/>
                  </a:solidFill>
                </a:rPr>
                <a:t>هناك العديد من الطرق لتحسين إدارة الواحات العلمية. وهناك أسئلة جوهرية تقود الإجابة عليها بوضوح هذا التحسين هي : </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470728"/>
            </a:xfrm>
            <a:prstGeom prst="rect">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9" y="2250832"/>
            <a:ext cx="1885391" cy="3615397"/>
            <a:chOff x="11996683" y="1825614"/>
            <a:chExt cx="1427434" cy="2737227"/>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341786" y="2480511"/>
              <a:ext cx="2737227" cy="1427434"/>
            </a:xfrm>
            <a:prstGeom prst="round2SameRect">
              <a:avLst>
                <a:gd name="adj1" fmla="val 9877"/>
                <a:gd name="adj2" fmla="val 0"/>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 تحسين إدارة الواحة العلمية</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253219" y="295422"/>
            <a:ext cx="3495628" cy="1500428"/>
            <a:chOff x="253219" y="295422"/>
            <a:chExt cx="3495628" cy="1500428"/>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9" name="Rectangle 8">
              <a:extLst>
                <a:ext uri="{FF2B5EF4-FFF2-40B4-BE49-F238E27FC236}">
                  <a16:creationId xmlns:a16="http://schemas.microsoft.com/office/drawing/2014/main" id="{9C03C5C9-A1DF-48FF-9CA1-6FE2273019CB}"/>
                </a:ext>
              </a:extLst>
            </p:cNvPr>
            <p:cNvSpPr/>
            <p:nvPr/>
          </p:nvSpPr>
          <p:spPr>
            <a:xfrm>
              <a:off x="253219" y="295422"/>
              <a:ext cx="720544" cy="108365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47" name="Rectangle 46">
              <a:extLst>
                <a:ext uri="{FF2B5EF4-FFF2-40B4-BE49-F238E27FC236}">
                  <a16:creationId xmlns:a16="http://schemas.microsoft.com/office/drawing/2014/main" id="{49F5B150-898D-4393-BAC6-3D67872A40FD}"/>
                </a:ext>
              </a:extLst>
            </p:cNvPr>
            <p:cNvSpPr/>
            <p:nvPr/>
          </p:nvSpPr>
          <p:spPr>
            <a:xfrm>
              <a:off x="973763" y="334866"/>
              <a:ext cx="2697906" cy="56577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16" name="Rectangle 15">
              <a:extLst>
                <a:ext uri="{FF2B5EF4-FFF2-40B4-BE49-F238E27FC236}">
                  <a16:creationId xmlns:a16="http://schemas.microsoft.com/office/drawing/2014/main" id="{76D75735-61A4-4FBD-9195-B099795A0B5F}"/>
                </a:ext>
              </a:extLst>
            </p:cNvPr>
            <p:cNvSpPr/>
            <p:nvPr/>
          </p:nvSpPr>
          <p:spPr>
            <a:xfrm>
              <a:off x="301605" y="1379074"/>
              <a:ext cx="3418449" cy="41677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35" name="Rectangle 34">
              <a:extLst>
                <a:ext uri="{FF2B5EF4-FFF2-40B4-BE49-F238E27FC236}">
                  <a16:creationId xmlns:a16="http://schemas.microsoft.com/office/drawing/2014/main" id="{F5D05998-D713-4680-9F38-99CDDFEFB986}"/>
                </a:ext>
              </a:extLst>
            </p:cNvPr>
            <p:cNvSpPr/>
            <p:nvPr/>
          </p:nvSpPr>
          <p:spPr>
            <a:xfrm>
              <a:off x="1645921" y="900643"/>
              <a:ext cx="2102926" cy="4191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12" name="Group 11">
            <a:extLst>
              <a:ext uri="{FF2B5EF4-FFF2-40B4-BE49-F238E27FC236}">
                <a16:creationId xmlns:a16="http://schemas.microsoft.com/office/drawing/2014/main" id="{0CDD0167-7FC9-4ED4-A319-8E10276D89F1}"/>
              </a:ext>
            </a:extLst>
          </p:cNvPr>
          <p:cNvGrpSpPr/>
          <p:nvPr/>
        </p:nvGrpSpPr>
        <p:grpSpPr>
          <a:xfrm>
            <a:off x="2596520" y="3006545"/>
            <a:ext cx="6886235" cy="2702884"/>
            <a:chOff x="1482436" y="3043829"/>
            <a:chExt cx="8000319" cy="3140168"/>
          </a:xfrm>
        </p:grpSpPr>
        <p:grpSp>
          <p:nvGrpSpPr>
            <p:cNvPr id="11" name="Group 10">
              <a:extLst>
                <a:ext uri="{FF2B5EF4-FFF2-40B4-BE49-F238E27FC236}">
                  <a16:creationId xmlns:a16="http://schemas.microsoft.com/office/drawing/2014/main" id="{7A256471-D8A2-466C-ACA2-EC39B88174FA}"/>
                </a:ext>
              </a:extLst>
            </p:cNvPr>
            <p:cNvGrpSpPr/>
            <p:nvPr/>
          </p:nvGrpSpPr>
          <p:grpSpPr>
            <a:xfrm>
              <a:off x="1482436" y="3043829"/>
              <a:ext cx="8000319" cy="525965"/>
              <a:chOff x="1467239" y="4380855"/>
              <a:chExt cx="8000319" cy="525965"/>
            </a:xfrm>
          </p:grpSpPr>
          <p:sp>
            <p:nvSpPr>
              <p:cNvPr id="5" name="Rectangle: Rounded Corners 4">
                <a:extLst>
                  <a:ext uri="{FF2B5EF4-FFF2-40B4-BE49-F238E27FC236}">
                    <a16:creationId xmlns:a16="http://schemas.microsoft.com/office/drawing/2014/main" id="{C5D01F88-72D7-4872-8335-7B56DB8D750B}"/>
                  </a:ext>
                </a:extLst>
              </p:cNvPr>
              <p:cNvSpPr/>
              <p:nvPr/>
            </p:nvSpPr>
            <p:spPr>
              <a:xfrm>
                <a:off x="1467239" y="4380855"/>
                <a:ext cx="8000319"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algn="r" rtl="1"/>
                <a:r>
                  <a:rPr lang="ar-SA" sz="1400" dirty="0">
                    <a:solidFill>
                      <a:schemeClr val="tx1">
                        <a:lumMod val="95000"/>
                        <a:lumOff val="5000"/>
                      </a:schemeClr>
                    </a:solidFill>
                    <a:latin typeface="Calibri" panose="020F0502020204030204" pitchFamily="34" charset="0"/>
                    <a:ea typeface="Calibri" panose="020F0502020204030204" pitchFamily="34" charset="0"/>
                  </a:rPr>
                  <a:t>هل قامت الواحة بتحليل موقعها بشكل موضوعي في سياق النظام البيئي للابتكار؟</a:t>
                </a:r>
              </a:p>
            </p:txBody>
          </p:sp>
          <p:sp>
            <p:nvSpPr>
              <p:cNvPr id="6" name="Oval 5">
                <a:extLst>
                  <a:ext uri="{FF2B5EF4-FFF2-40B4-BE49-F238E27FC236}">
                    <a16:creationId xmlns:a16="http://schemas.microsoft.com/office/drawing/2014/main" id="{1293115C-52CC-4916-A23F-6ABAE21B7E62}"/>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1</a:t>
                </a:r>
                <a:endParaRPr lang="en-US" sz="1400" b="1" dirty="0"/>
              </a:p>
            </p:txBody>
          </p:sp>
        </p:grpSp>
        <p:grpSp>
          <p:nvGrpSpPr>
            <p:cNvPr id="36" name="Group 35">
              <a:extLst>
                <a:ext uri="{FF2B5EF4-FFF2-40B4-BE49-F238E27FC236}">
                  <a16:creationId xmlns:a16="http://schemas.microsoft.com/office/drawing/2014/main" id="{152E6F33-AD50-4B34-9B38-65E941D2CE0E}"/>
                </a:ext>
              </a:extLst>
            </p:cNvPr>
            <p:cNvGrpSpPr/>
            <p:nvPr/>
          </p:nvGrpSpPr>
          <p:grpSpPr>
            <a:xfrm>
              <a:off x="1482436" y="3697380"/>
              <a:ext cx="8000319" cy="525965"/>
              <a:chOff x="1467239" y="4380855"/>
              <a:chExt cx="8000319" cy="525965"/>
            </a:xfrm>
          </p:grpSpPr>
          <p:sp>
            <p:nvSpPr>
              <p:cNvPr id="37" name="Rectangle: Rounded Corners 36">
                <a:extLst>
                  <a:ext uri="{FF2B5EF4-FFF2-40B4-BE49-F238E27FC236}">
                    <a16:creationId xmlns:a16="http://schemas.microsoft.com/office/drawing/2014/main" id="{0B3D3A0D-C046-4039-9401-3B915A06BA11}"/>
                  </a:ext>
                </a:extLst>
              </p:cNvPr>
              <p:cNvSpPr/>
              <p:nvPr/>
            </p:nvSpPr>
            <p:spPr>
              <a:xfrm>
                <a:off x="1467239" y="4380855"/>
                <a:ext cx="8000319"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algn="r" rtl="1"/>
                <a:r>
                  <a:rPr lang="ar-SA" sz="1400" dirty="0">
                    <a:solidFill>
                      <a:schemeClr val="tx1">
                        <a:lumMod val="95000"/>
                        <a:lumOff val="5000"/>
                      </a:schemeClr>
                    </a:solidFill>
                    <a:latin typeface="Calibri" panose="020F0502020204030204" pitchFamily="34" charset="0"/>
                    <a:ea typeface="Calibri" panose="020F0502020204030204" pitchFamily="34" charset="0"/>
                  </a:rPr>
                  <a:t>هل توجد عوائق بين شركاء الواحة العلمية تمنع المدير التنفيذي للواحة من القيام بالأنشطة التي تصنف ضمن اختصاصات الواحة؟</a:t>
                </a:r>
              </a:p>
            </p:txBody>
          </p:sp>
          <p:sp>
            <p:nvSpPr>
              <p:cNvPr id="38" name="Oval 37">
                <a:extLst>
                  <a:ext uri="{FF2B5EF4-FFF2-40B4-BE49-F238E27FC236}">
                    <a16:creationId xmlns:a16="http://schemas.microsoft.com/office/drawing/2014/main" id="{4D872700-4701-492B-A524-D1ADFBF0C871}"/>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2</a:t>
                </a:r>
                <a:endParaRPr lang="en-US" sz="1400" b="1" dirty="0"/>
              </a:p>
            </p:txBody>
          </p:sp>
        </p:grpSp>
        <p:grpSp>
          <p:nvGrpSpPr>
            <p:cNvPr id="39" name="Group 38">
              <a:extLst>
                <a:ext uri="{FF2B5EF4-FFF2-40B4-BE49-F238E27FC236}">
                  <a16:creationId xmlns:a16="http://schemas.microsoft.com/office/drawing/2014/main" id="{DDC87FBA-572A-4701-AF37-E63D5B64D69C}"/>
                </a:ext>
              </a:extLst>
            </p:cNvPr>
            <p:cNvGrpSpPr/>
            <p:nvPr/>
          </p:nvGrpSpPr>
          <p:grpSpPr>
            <a:xfrm>
              <a:off x="1482436" y="4350931"/>
              <a:ext cx="8000319" cy="525965"/>
              <a:chOff x="1467239" y="4380855"/>
              <a:chExt cx="8000319" cy="525965"/>
            </a:xfrm>
          </p:grpSpPr>
          <p:sp>
            <p:nvSpPr>
              <p:cNvPr id="40" name="Rectangle: Rounded Corners 39">
                <a:extLst>
                  <a:ext uri="{FF2B5EF4-FFF2-40B4-BE49-F238E27FC236}">
                    <a16:creationId xmlns:a16="http://schemas.microsoft.com/office/drawing/2014/main" id="{63970C76-0623-45EF-9835-CE61E3F10987}"/>
                  </a:ext>
                </a:extLst>
              </p:cNvPr>
              <p:cNvSpPr/>
              <p:nvPr/>
            </p:nvSpPr>
            <p:spPr>
              <a:xfrm>
                <a:off x="1467239" y="4380855"/>
                <a:ext cx="8000319"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algn="r" rtl="1"/>
                <a:r>
                  <a:rPr lang="ar-SA" sz="1400" dirty="0" err="1">
                    <a:solidFill>
                      <a:schemeClr val="tx1">
                        <a:lumMod val="95000"/>
                        <a:lumOff val="5000"/>
                      </a:schemeClr>
                    </a:solidFill>
                    <a:latin typeface="Calibri" panose="020F0502020204030204" pitchFamily="34" charset="0"/>
                    <a:ea typeface="Calibri" panose="020F0502020204030204" pitchFamily="34" charset="0"/>
                  </a:rPr>
                  <a:t>ھل</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اﻟﻣﺳؤول</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اﻟﺗﻧﻔﯾذي</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ﻗﺎدر</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ﻋﻟﯽ</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إدارك</a:t>
                </a:r>
                <a:r>
                  <a:rPr lang="ar-SA" sz="1400" dirty="0">
                    <a:solidFill>
                      <a:schemeClr val="tx1">
                        <a:lumMod val="95000"/>
                        <a:lumOff val="5000"/>
                      </a:schemeClr>
                    </a:solidFill>
                    <a:latin typeface="Calibri" panose="020F0502020204030204" pitchFamily="34" charset="0"/>
                    <a:ea typeface="Calibri" panose="020F0502020204030204" pitchFamily="34" charset="0"/>
                  </a:rPr>
                  <a:t> العوامل التي </a:t>
                </a:r>
                <a:r>
                  <a:rPr lang="ar-SA" sz="1400" dirty="0" err="1">
                    <a:solidFill>
                      <a:schemeClr val="tx1">
                        <a:lumMod val="95000"/>
                        <a:lumOff val="5000"/>
                      </a:schemeClr>
                    </a:solidFill>
                    <a:latin typeface="Calibri" panose="020F0502020204030204" pitchFamily="34" charset="0"/>
                    <a:ea typeface="Calibri" panose="020F0502020204030204" pitchFamily="34" charset="0"/>
                  </a:rPr>
                  <a:t>ﯾﻣﮐن</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اﻟﻘﯾﺎم</a:t>
                </a:r>
                <a:r>
                  <a:rPr lang="ar-SA" sz="1400" dirty="0">
                    <a:solidFill>
                      <a:schemeClr val="tx1">
                        <a:lumMod val="95000"/>
                        <a:lumOff val="5000"/>
                      </a:schemeClr>
                    </a:solidFill>
                    <a:latin typeface="Calibri" panose="020F0502020204030204" pitchFamily="34" charset="0"/>
                    <a:ea typeface="Calibri" panose="020F0502020204030204" pitchFamily="34" charset="0"/>
                  </a:rPr>
                  <a:t> بها </a:t>
                </a:r>
                <a:r>
                  <a:rPr lang="ar-SA" sz="1400" dirty="0" err="1">
                    <a:solidFill>
                      <a:schemeClr val="tx1">
                        <a:lumMod val="95000"/>
                        <a:lumOff val="5000"/>
                      </a:schemeClr>
                    </a:solidFill>
                    <a:latin typeface="Calibri" panose="020F0502020204030204" pitchFamily="34" charset="0"/>
                    <a:ea typeface="Calibri" panose="020F0502020204030204" pitchFamily="34" charset="0"/>
                  </a:rPr>
                  <a:t>ﻟﺗﺣﺳﯾن</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اﻟﻧظﺎم</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اﻟﺑﯾﺋﻲ</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ﻟﻼﺑﺗﮐﺎر</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وﺗﺄﻣﯾن</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اﻟﻣوارد</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اﻟﻼزﻣﺔ</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ﻟﺗﻘدﯾم</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ﺧدﻣﺎت</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ﺟدﯾدة</a:t>
                </a:r>
                <a:r>
                  <a:rPr lang="ar-SA" sz="1400" dirty="0">
                    <a:solidFill>
                      <a:schemeClr val="tx1">
                        <a:lumMod val="95000"/>
                        <a:lumOff val="5000"/>
                      </a:schemeClr>
                    </a:solidFill>
                    <a:latin typeface="Calibri" panose="020F0502020204030204" pitchFamily="34" charset="0"/>
                    <a:ea typeface="Calibri" panose="020F0502020204030204" pitchFamily="34" charset="0"/>
                  </a:rPr>
                  <a:t>، أو </a:t>
                </a:r>
                <a:r>
                  <a:rPr lang="ar-SA" sz="1400" dirty="0" err="1">
                    <a:solidFill>
                      <a:schemeClr val="tx1">
                        <a:lumMod val="95000"/>
                        <a:lumOff val="5000"/>
                      </a:schemeClr>
                    </a:solidFill>
                    <a:latin typeface="Calibri" panose="020F0502020204030204" pitchFamily="34" charset="0"/>
                    <a:ea typeface="Calibri" panose="020F0502020204030204" pitchFamily="34" charset="0"/>
                  </a:rPr>
                  <a:t>ﺗرﮐﯾز</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الﺧدﻣﺎت</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الﻗﺎﺋﻣﺔ</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وﺗﻧﻔﯾذها</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ﺑﺷﮐل</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أﻓﺿل</a:t>
                </a:r>
                <a:r>
                  <a:rPr lang="ar-SA" sz="1400" dirty="0">
                    <a:solidFill>
                      <a:schemeClr val="tx1">
                        <a:lumMod val="95000"/>
                        <a:lumOff val="5000"/>
                      </a:schemeClr>
                    </a:solidFill>
                    <a:latin typeface="Calibri" panose="020F0502020204030204" pitchFamily="34" charset="0"/>
                    <a:ea typeface="Calibri" panose="020F0502020204030204" pitchFamily="34" charset="0"/>
                  </a:rPr>
                  <a:t>؟</a:t>
                </a:r>
              </a:p>
            </p:txBody>
          </p:sp>
          <p:sp>
            <p:nvSpPr>
              <p:cNvPr id="44" name="Oval 43">
                <a:extLst>
                  <a:ext uri="{FF2B5EF4-FFF2-40B4-BE49-F238E27FC236}">
                    <a16:creationId xmlns:a16="http://schemas.microsoft.com/office/drawing/2014/main" id="{C28684CD-CD9B-4576-81AC-CFE1EC8066A9}"/>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3</a:t>
                </a:r>
                <a:endParaRPr lang="en-US" sz="1400" b="1" dirty="0"/>
              </a:p>
            </p:txBody>
          </p:sp>
        </p:grpSp>
        <p:grpSp>
          <p:nvGrpSpPr>
            <p:cNvPr id="48" name="Group 47">
              <a:extLst>
                <a:ext uri="{FF2B5EF4-FFF2-40B4-BE49-F238E27FC236}">
                  <a16:creationId xmlns:a16="http://schemas.microsoft.com/office/drawing/2014/main" id="{C1FE795C-F87F-450A-A1CA-5D88B7B0898D}"/>
                </a:ext>
              </a:extLst>
            </p:cNvPr>
            <p:cNvGrpSpPr/>
            <p:nvPr/>
          </p:nvGrpSpPr>
          <p:grpSpPr>
            <a:xfrm>
              <a:off x="1482436" y="5004482"/>
              <a:ext cx="8000319" cy="525965"/>
              <a:chOff x="1467239" y="4380855"/>
              <a:chExt cx="8000319" cy="525965"/>
            </a:xfrm>
          </p:grpSpPr>
          <p:sp>
            <p:nvSpPr>
              <p:cNvPr id="49" name="Rectangle: Rounded Corners 48">
                <a:extLst>
                  <a:ext uri="{FF2B5EF4-FFF2-40B4-BE49-F238E27FC236}">
                    <a16:creationId xmlns:a16="http://schemas.microsoft.com/office/drawing/2014/main" id="{47461E82-C8A9-444D-8B85-1ACB6EE458C1}"/>
                  </a:ext>
                </a:extLst>
              </p:cNvPr>
              <p:cNvSpPr/>
              <p:nvPr/>
            </p:nvSpPr>
            <p:spPr>
              <a:xfrm>
                <a:off x="1467239" y="4380855"/>
                <a:ext cx="8000319"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mj-lt"/>
                  <a:buAutoNum type="arabicPeriod"/>
                </a:pPr>
                <a:r>
                  <a:rPr lang="ar-SA" sz="1400" dirty="0">
                    <a:solidFill>
                      <a:schemeClr val="tx1">
                        <a:lumMod val="95000"/>
                        <a:lumOff val="5000"/>
                      </a:schemeClr>
                    </a:solidFill>
                    <a:latin typeface="Calibri" panose="020F0502020204030204" pitchFamily="34" charset="0"/>
                    <a:ea typeface="Calibri" panose="020F0502020204030204" pitchFamily="34" charset="0"/>
                  </a:rPr>
                  <a:t>هل يفهم الشركاء والسلطة التنفيذية بشكل كامل احتياجات الأعمال الريادية القائمة اقتصاد المعرفة؟</a:t>
                </a:r>
              </a:p>
            </p:txBody>
          </p:sp>
          <p:sp>
            <p:nvSpPr>
              <p:cNvPr id="50" name="Oval 49">
                <a:extLst>
                  <a:ext uri="{FF2B5EF4-FFF2-40B4-BE49-F238E27FC236}">
                    <a16:creationId xmlns:a16="http://schemas.microsoft.com/office/drawing/2014/main" id="{AF44573A-1630-4A90-BFA7-7D958D68B75A}"/>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4</a:t>
                </a:r>
                <a:endParaRPr lang="en-US" sz="1400" b="1" dirty="0"/>
              </a:p>
            </p:txBody>
          </p:sp>
        </p:grpSp>
        <p:grpSp>
          <p:nvGrpSpPr>
            <p:cNvPr id="51" name="Group 50">
              <a:extLst>
                <a:ext uri="{FF2B5EF4-FFF2-40B4-BE49-F238E27FC236}">
                  <a16:creationId xmlns:a16="http://schemas.microsoft.com/office/drawing/2014/main" id="{5AE21C52-627A-4B50-B5BD-EE3A942884B6}"/>
                </a:ext>
              </a:extLst>
            </p:cNvPr>
            <p:cNvGrpSpPr/>
            <p:nvPr/>
          </p:nvGrpSpPr>
          <p:grpSpPr>
            <a:xfrm>
              <a:off x="1482436" y="5658032"/>
              <a:ext cx="8000319" cy="525965"/>
              <a:chOff x="1467239" y="4380855"/>
              <a:chExt cx="8000319" cy="525965"/>
            </a:xfrm>
          </p:grpSpPr>
          <p:sp>
            <p:nvSpPr>
              <p:cNvPr id="52" name="Rectangle: Rounded Corners 51">
                <a:extLst>
                  <a:ext uri="{FF2B5EF4-FFF2-40B4-BE49-F238E27FC236}">
                    <a16:creationId xmlns:a16="http://schemas.microsoft.com/office/drawing/2014/main" id="{9CB55FDB-1CAE-4419-8B26-51219283F3EA}"/>
                  </a:ext>
                </a:extLst>
              </p:cNvPr>
              <p:cNvSpPr/>
              <p:nvPr/>
            </p:nvSpPr>
            <p:spPr>
              <a:xfrm>
                <a:off x="1467239" y="4380855"/>
                <a:ext cx="8000319" cy="5259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1">
                  <a:lnSpc>
                    <a:spcPct val="115000"/>
                  </a:lnSpc>
                  <a:spcBef>
                    <a:spcPts val="0"/>
                  </a:spcBef>
                  <a:spcAft>
                    <a:spcPts val="0"/>
                  </a:spcAft>
                  <a:buFont typeface="+mj-lt"/>
                  <a:buAutoNum type="arabicPeriod"/>
                </a:pPr>
                <a:r>
                  <a:rPr lang="ar-SA" sz="1400" dirty="0" err="1">
                    <a:solidFill>
                      <a:schemeClr val="tx1">
                        <a:lumMod val="95000"/>
                        <a:lumOff val="5000"/>
                      </a:schemeClr>
                    </a:solidFill>
                    <a:latin typeface="Calibri" panose="020F0502020204030204" pitchFamily="34" charset="0"/>
                    <a:ea typeface="Calibri" panose="020F0502020204030204" pitchFamily="34" charset="0"/>
                  </a:rPr>
                  <a:t>ھل</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ﻟدى</a:t>
                </a:r>
                <a:r>
                  <a:rPr lang="ar-SA" sz="1400" dirty="0">
                    <a:solidFill>
                      <a:schemeClr val="tx1">
                        <a:lumMod val="95000"/>
                        <a:lumOff val="5000"/>
                      </a:schemeClr>
                    </a:solidFill>
                    <a:latin typeface="Calibri" panose="020F0502020204030204" pitchFamily="34" charset="0"/>
                    <a:ea typeface="Calibri" panose="020F0502020204030204" pitchFamily="34" charset="0"/>
                  </a:rPr>
                  <a:t> الواحة العلمية والتكنولوجية </a:t>
                </a:r>
                <a:r>
                  <a:rPr lang="ar-SA" sz="1400" dirty="0" err="1">
                    <a:solidFill>
                      <a:schemeClr val="tx1">
                        <a:lumMod val="95000"/>
                        <a:lumOff val="5000"/>
                      </a:schemeClr>
                    </a:solidFill>
                    <a:latin typeface="Calibri" panose="020F0502020204030204" pitchFamily="34" charset="0"/>
                    <a:ea typeface="Calibri" panose="020F0502020204030204" pitchFamily="34" charset="0"/>
                  </a:rPr>
                  <a:t>ھﯾﮐل</a:t>
                </a:r>
                <a:r>
                  <a:rPr lang="ar-SA" sz="1400" dirty="0">
                    <a:solidFill>
                      <a:schemeClr val="tx1">
                        <a:lumMod val="95000"/>
                        <a:lumOff val="5000"/>
                      </a:schemeClr>
                    </a:solidFill>
                    <a:latin typeface="Calibri" panose="020F0502020204030204" pitchFamily="34" charset="0"/>
                    <a:ea typeface="Calibri" panose="020F0502020204030204" pitchFamily="34" charset="0"/>
                  </a:rPr>
                  <a:t> إداري </a:t>
                </a:r>
                <a:r>
                  <a:rPr lang="ar-SA" sz="1400" dirty="0" err="1">
                    <a:solidFill>
                      <a:schemeClr val="tx1">
                        <a:lumMod val="95000"/>
                        <a:lumOff val="5000"/>
                      </a:schemeClr>
                    </a:solidFill>
                    <a:latin typeface="Calibri" panose="020F0502020204030204" pitchFamily="34" charset="0"/>
                    <a:ea typeface="Calibri" panose="020F0502020204030204" pitchFamily="34" charset="0"/>
                  </a:rPr>
                  <a:t>ﯾﺳﻣﺢ</a:t>
                </a:r>
                <a:r>
                  <a:rPr lang="ar-SA" sz="1400" dirty="0">
                    <a:solidFill>
                      <a:schemeClr val="tx1">
                        <a:lumMod val="95000"/>
                        <a:lumOff val="5000"/>
                      </a:schemeClr>
                    </a:solidFill>
                    <a:latin typeface="Calibri" panose="020F0502020204030204" pitchFamily="34" charset="0"/>
                    <a:ea typeface="Calibri" panose="020F0502020204030204" pitchFamily="34" charset="0"/>
                  </a:rPr>
                  <a:t> بتنفيذ </a:t>
                </a:r>
                <a:r>
                  <a:rPr lang="ar-SA" sz="1400" dirty="0" err="1">
                    <a:solidFill>
                      <a:schemeClr val="tx1">
                        <a:lumMod val="95000"/>
                        <a:lumOff val="5000"/>
                      </a:schemeClr>
                    </a:solidFill>
                    <a:latin typeface="Calibri" panose="020F0502020204030204" pitchFamily="34" charset="0"/>
                    <a:ea typeface="Calibri" panose="020F0502020204030204" pitchFamily="34" charset="0"/>
                  </a:rPr>
                  <a:t>وﺗﺣﺳﯾن</a:t>
                </a:r>
                <a:r>
                  <a:rPr lang="ar-SA" sz="1400" dirty="0">
                    <a:solidFill>
                      <a:schemeClr val="tx1">
                        <a:lumMod val="95000"/>
                        <a:lumOff val="5000"/>
                      </a:schemeClr>
                    </a:solidFill>
                    <a:latin typeface="Calibri" panose="020F0502020204030204" pitchFamily="34" charset="0"/>
                    <a:ea typeface="Calibri" panose="020F0502020204030204" pitchFamily="34" charset="0"/>
                  </a:rPr>
                  <a:t> </a:t>
                </a:r>
                <a:r>
                  <a:rPr lang="ar-SA" sz="1400" dirty="0" err="1">
                    <a:solidFill>
                      <a:schemeClr val="tx1">
                        <a:lumMod val="95000"/>
                        <a:lumOff val="5000"/>
                      </a:schemeClr>
                    </a:solidFill>
                    <a:latin typeface="Calibri" panose="020F0502020204030204" pitchFamily="34" charset="0"/>
                    <a:ea typeface="Calibri" panose="020F0502020204030204" pitchFamily="34" charset="0"/>
                  </a:rPr>
                  <a:t>اﻟوظﺎﺋف</a:t>
                </a:r>
                <a:r>
                  <a:rPr lang="ar-SA" sz="1400" dirty="0">
                    <a:solidFill>
                      <a:schemeClr val="tx1">
                        <a:lumMod val="95000"/>
                        <a:lumOff val="5000"/>
                      </a:schemeClr>
                    </a:solidFill>
                    <a:latin typeface="Calibri" panose="020F0502020204030204" pitchFamily="34" charset="0"/>
                    <a:ea typeface="Calibri" panose="020F0502020204030204" pitchFamily="34" charset="0"/>
                  </a:rPr>
                  <a:t>؟</a:t>
                </a:r>
              </a:p>
            </p:txBody>
          </p:sp>
          <p:sp>
            <p:nvSpPr>
              <p:cNvPr id="53" name="Oval 52">
                <a:extLst>
                  <a:ext uri="{FF2B5EF4-FFF2-40B4-BE49-F238E27FC236}">
                    <a16:creationId xmlns:a16="http://schemas.microsoft.com/office/drawing/2014/main" id="{FC17DD82-A67C-4AD7-90B2-0A26BDD59A8B}"/>
                  </a:ext>
                </a:extLst>
              </p:cNvPr>
              <p:cNvSpPr/>
              <p:nvPr/>
            </p:nvSpPr>
            <p:spPr>
              <a:xfrm>
                <a:off x="8968499" y="4429689"/>
                <a:ext cx="428296" cy="42829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5</a:t>
                </a:r>
                <a:endParaRPr lang="en-US" sz="1400" b="1" dirty="0"/>
              </a:p>
            </p:txBody>
          </p:sp>
        </p:grpSp>
      </p:grpSp>
    </p:spTree>
    <p:extLst>
      <p:ext uri="{BB962C8B-B14F-4D97-AF65-F5344CB8AC3E}">
        <p14:creationId xmlns:p14="http://schemas.microsoft.com/office/powerpoint/2010/main" val="416787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2" name="Group 1">
            <a:extLst>
              <a:ext uri="{FF2B5EF4-FFF2-40B4-BE49-F238E27FC236}">
                <a16:creationId xmlns:a16="http://schemas.microsoft.com/office/drawing/2014/main" id="{47C0A7F3-6CF0-412E-8CB9-A8DD80E349C1}"/>
              </a:ext>
            </a:extLst>
          </p:cNvPr>
          <p:cNvGrpSpPr/>
          <p:nvPr/>
        </p:nvGrpSpPr>
        <p:grpSpPr>
          <a:xfrm>
            <a:off x="1056445" y="1563839"/>
            <a:ext cx="6108211" cy="3730323"/>
            <a:chOff x="395905" y="1277775"/>
            <a:chExt cx="6108211" cy="2177777"/>
          </a:xfrm>
        </p:grpSpPr>
        <p:grpSp>
          <p:nvGrpSpPr>
            <p:cNvPr id="6" name="Group 5">
              <a:extLst>
                <a:ext uri="{FF2B5EF4-FFF2-40B4-BE49-F238E27FC236}">
                  <a16:creationId xmlns:a16="http://schemas.microsoft.com/office/drawing/2014/main" id="{D21E7195-D38C-43FE-BEF2-158A789D4D5C}"/>
                </a:ext>
              </a:extLst>
            </p:cNvPr>
            <p:cNvGrpSpPr/>
            <p:nvPr/>
          </p:nvGrpSpPr>
          <p:grpSpPr>
            <a:xfrm flipH="1">
              <a:off x="395905" y="1277775"/>
              <a:ext cx="6108211" cy="619467"/>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مكونات الواحة العلمية</a:t>
                </a: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395905" y="2055771"/>
              <a:ext cx="6108211" cy="619467"/>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حوكمة  الواحة العلمية</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grpSp>
          <p:nvGrpSpPr>
            <p:cNvPr id="33" name="Group 32">
              <a:extLst>
                <a:ext uri="{FF2B5EF4-FFF2-40B4-BE49-F238E27FC236}">
                  <a16:creationId xmlns:a16="http://schemas.microsoft.com/office/drawing/2014/main" id="{3C3EDCA4-BB0D-4B83-8CE8-267E6B710B64}"/>
                </a:ext>
              </a:extLst>
            </p:cNvPr>
            <p:cNvGrpSpPr/>
            <p:nvPr/>
          </p:nvGrpSpPr>
          <p:grpSpPr>
            <a:xfrm flipH="1">
              <a:off x="395905" y="2836085"/>
              <a:ext cx="6108211" cy="619467"/>
              <a:chOff x="4552520" y="638865"/>
              <a:chExt cx="7181151" cy="2257210"/>
            </a:xfrm>
          </p:grpSpPr>
          <p:sp>
            <p:nvSpPr>
              <p:cNvPr id="34" name="Rectangle 33">
                <a:extLst>
                  <a:ext uri="{FF2B5EF4-FFF2-40B4-BE49-F238E27FC236}">
                    <a16:creationId xmlns:a16="http://schemas.microsoft.com/office/drawing/2014/main" id="{61AD0125-C702-40EA-9F16-67DD1CB0ABA0}"/>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ديمومة الواحات العلمية</a:t>
                </a:r>
              </a:p>
            </p:txBody>
          </p:sp>
          <p:sp>
            <p:nvSpPr>
              <p:cNvPr id="35" name="Rectangle 34">
                <a:extLst>
                  <a:ext uri="{FF2B5EF4-FFF2-40B4-BE49-F238E27FC236}">
                    <a16:creationId xmlns:a16="http://schemas.microsoft.com/office/drawing/2014/main" id="{1F45401F-CF3E-4491-BD4A-497ABBDD0D43}"/>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03</a:t>
                </a:r>
              </a:p>
            </p:txBody>
          </p:sp>
        </p:grpSp>
      </p:gr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lvl="0" algn="ctr" rtl="1">
              <a:defRPr/>
            </a:pPr>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إنشاء الواحات العلمية وإدارتها</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الفصل التاسع</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ديمومة الواحات العلمية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470728"/>
            <a:chOff x="534572" y="2433711"/>
            <a:chExt cx="10162456" cy="3470728"/>
          </a:xfrm>
        </p:grpSpPr>
        <p:sp>
          <p:nvSpPr>
            <p:cNvPr id="42" name="Rectangle 41">
              <a:extLst>
                <a:ext uri="{FF2B5EF4-FFF2-40B4-BE49-F238E27FC236}">
                  <a16:creationId xmlns:a16="http://schemas.microsoft.com/office/drawing/2014/main" id="{E544C245-D56B-4931-92BD-8CB841FF4F75}"/>
                </a:ext>
              </a:extLst>
            </p:cNvPr>
            <p:cNvSpPr/>
            <p:nvPr/>
          </p:nvSpPr>
          <p:spPr>
            <a:xfrm>
              <a:off x="759071" y="3787432"/>
              <a:ext cx="8356209" cy="763286"/>
            </a:xfrm>
            <a:prstGeom prst="rect">
              <a:avLst/>
            </a:prstGeom>
          </p:spPr>
          <p:txBody>
            <a:bodyPr wrap="square">
              <a:spAutoFit/>
            </a:bodyPr>
            <a:lstStyle/>
            <a:p>
              <a:pPr lvl="0" algn="justLow" rtl="1">
                <a:lnSpc>
                  <a:spcPct val="90000"/>
                </a:lnSpc>
                <a:spcAft>
                  <a:spcPts val="1000"/>
                </a:spcAft>
              </a:pPr>
              <a:r>
                <a:rPr lang="ar-EG" sz="1600" dirty="0">
                  <a:solidFill>
                    <a:prstClr val="black"/>
                  </a:solidFill>
                </a:rPr>
                <a:t>هناك جهود عالمية متميزة بدأت في الاعتماد الأكاديمي للواحات من ضمنها مبادرات الاعتماد الأكاديمي للواحات العلمية في الولايات المتحدة </a:t>
              </a:r>
              <a:r>
                <a:rPr lang="ar-EG" sz="1600" dirty="0" err="1">
                  <a:solidFill>
                    <a:prstClr val="black"/>
                  </a:solidFill>
                </a:rPr>
                <a:t>الإمريكية</a:t>
              </a:r>
              <a:r>
                <a:rPr lang="ar-EG" sz="1600" dirty="0">
                  <a:solidFill>
                    <a:prstClr val="black"/>
                  </a:solidFill>
                </a:rPr>
                <a:t>، ومنها من جانب آخر فإن شبكة مراكز الأعمال والابتكار الأوروبية عملت نظاما لاعتماد أعضائها.</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470728"/>
            </a:xfrm>
            <a:prstGeom prst="rect">
              <a:avLst/>
            </a:prstGeom>
            <a:noFill/>
            <a:ln w="2857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grpSp>
        <p:nvGrpSpPr>
          <p:cNvPr id="8" name="Group 7">
            <a:extLst>
              <a:ext uri="{FF2B5EF4-FFF2-40B4-BE49-F238E27FC236}">
                <a16:creationId xmlns:a16="http://schemas.microsoft.com/office/drawing/2014/main" id="{C8D154A3-BA5A-494E-A5C8-415BDB98B464}"/>
              </a:ext>
            </a:extLst>
          </p:cNvPr>
          <p:cNvGrpSpPr/>
          <p:nvPr/>
        </p:nvGrpSpPr>
        <p:grpSpPr>
          <a:xfrm>
            <a:off x="9754329" y="2250832"/>
            <a:ext cx="1885391" cy="3615397"/>
            <a:chOff x="11996683" y="1825614"/>
            <a:chExt cx="1427434" cy="2737227"/>
          </a:xfrm>
          <a:effectLst>
            <a:outerShdw blurRad="50800" dist="38100" dir="10800000" algn="r" rotWithShape="0">
              <a:prstClr val="black">
                <a:alpha val="40000"/>
              </a:prstClr>
            </a:outerShdw>
          </a:effectLst>
        </p:grpSpPr>
        <p:sp>
          <p:nvSpPr>
            <p:cNvPr id="45" name="Rectangle: Top Corners Rounded 44">
              <a:extLst>
                <a:ext uri="{FF2B5EF4-FFF2-40B4-BE49-F238E27FC236}">
                  <a16:creationId xmlns:a16="http://schemas.microsoft.com/office/drawing/2014/main" id="{C92B6303-A77A-4E7D-B7AB-252B097EFCAF}"/>
                </a:ext>
              </a:extLst>
            </p:cNvPr>
            <p:cNvSpPr/>
            <p:nvPr/>
          </p:nvSpPr>
          <p:spPr>
            <a:xfrm rot="5400000">
              <a:off x="11341786" y="2480511"/>
              <a:ext cx="2737227" cy="1427434"/>
            </a:xfrm>
            <a:prstGeom prst="round2SameRect">
              <a:avLst>
                <a:gd name="adj1" fmla="val 9877"/>
                <a:gd name="adj2" fmla="val 0"/>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rtl="1"/>
              <a:r>
                <a:rPr lang="ar-SA" b="1" dirty="0">
                  <a:solidFill>
                    <a:prstClr val="white"/>
                  </a:solidFill>
                </a:rPr>
                <a:t>الاعتماد الاكاديمي</a:t>
              </a:r>
            </a:p>
          </p:txBody>
        </p:sp>
        <p:pic>
          <p:nvPicPr>
            <p:cNvPr id="46" name="Graphic 45">
              <a:extLst>
                <a:ext uri="{FF2B5EF4-FFF2-40B4-BE49-F238E27FC236}">
                  <a16:creationId xmlns:a16="http://schemas.microsoft.com/office/drawing/2014/main" id="{F6C836D4-2A7F-446A-B4AE-96205A48B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7522" y="2207355"/>
              <a:ext cx="365760" cy="365760"/>
            </a:xfrm>
            <a:prstGeom prst="rect">
              <a:avLst/>
            </a:prstGeom>
          </p:spPr>
        </p:pic>
      </p:grpSp>
      <p:grpSp>
        <p:nvGrpSpPr>
          <p:cNvPr id="10" name="Group 9">
            <a:extLst>
              <a:ext uri="{FF2B5EF4-FFF2-40B4-BE49-F238E27FC236}">
                <a16:creationId xmlns:a16="http://schemas.microsoft.com/office/drawing/2014/main" id="{8F5CE54F-7BD6-4CBD-B39B-E90314194B85}"/>
              </a:ext>
            </a:extLst>
          </p:cNvPr>
          <p:cNvGrpSpPr/>
          <p:nvPr/>
        </p:nvGrpSpPr>
        <p:grpSpPr>
          <a:xfrm>
            <a:off x="301604" y="334866"/>
            <a:ext cx="3447243" cy="1460983"/>
            <a:chOff x="301604" y="334866"/>
            <a:chExt cx="3447243" cy="1460983"/>
          </a:xfrm>
        </p:grpSpPr>
        <p:pic>
          <p:nvPicPr>
            <p:cNvPr id="7" name="Picture 6">
              <a:extLst>
                <a:ext uri="{FF2B5EF4-FFF2-40B4-BE49-F238E27FC236}">
                  <a16:creationId xmlns:a16="http://schemas.microsoft.com/office/drawing/2014/main" id="{C5DB673B-46DD-4FCB-889B-E5617E59690A}"/>
                </a:ext>
              </a:extLst>
            </p:cNvPr>
            <p:cNvPicPr>
              <a:picLocks noChangeAspect="1"/>
            </p:cNvPicPr>
            <p:nvPr/>
          </p:nvPicPr>
          <p:blipFill>
            <a:blip r:embed="rId4"/>
            <a:stretch>
              <a:fillRect/>
            </a:stretch>
          </p:blipFill>
          <p:spPr>
            <a:xfrm>
              <a:off x="301605" y="334866"/>
              <a:ext cx="3370063" cy="1460983"/>
            </a:xfrm>
            <a:prstGeom prst="rect">
              <a:avLst/>
            </a:prstGeom>
          </p:spPr>
        </p:pic>
        <p:sp>
          <p:nvSpPr>
            <p:cNvPr id="47" name="Rectangle 46">
              <a:extLst>
                <a:ext uri="{FF2B5EF4-FFF2-40B4-BE49-F238E27FC236}">
                  <a16:creationId xmlns:a16="http://schemas.microsoft.com/office/drawing/2014/main" id="{49F5B150-898D-4393-BAC6-3D67872A40FD}"/>
                </a:ext>
              </a:extLst>
            </p:cNvPr>
            <p:cNvSpPr/>
            <p:nvPr/>
          </p:nvSpPr>
          <p:spPr>
            <a:xfrm>
              <a:off x="973763" y="334866"/>
              <a:ext cx="2697906" cy="56577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sp>
          <p:nvSpPr>
            <p:cNvPr id="35" name="Rectangle 34">
              <a:extLst>
                <a:ext uri="{FF2B5EF4-FFF2-40B4-BE49-F238E27FC236}">
                  <a16:creationId xmlns:a16="http://schemas.microsoft.com/office/drawing/2014/main" id="{F5D05998-D713-4680-9F38-99CDDFEFB986}"/>
                </a:ext>
              </a:extLst>
            </p:cNvPr>
            <p:cNvSpPr/>
            <p:nvPr/>
          </p:nvSpPr>
          <p:spPr>
            <a:xfrm>
              <a:off x="301604" y="900643"/>
              <a:ext cx="3447243" cy="4191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a:ea typeface="+mn-ea"/>
                <a:cs typeface="Dubai"/>
              </a:endParaRPr>
            </a:p>
          </p:txBody>
        </p:sp>
      </p:grpSp>
    </p:spTree>
    <p:extLst>
      <p:ext uri="{BB962C8B-B14F-4D97-AF65-F5344CB8AC3E}">
        <p14:creationId xmlns:p14="http://schemas.microsoft.com/office/powerpoint/2010/main" val="335843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lated image">
            <a:extLst>
              <a:ext uri="{FF2B5EF4-FFF2-40B4-BE49-F238E27FC236}">
                <a16:creationId xmlns:a16="http://schemas.microsoft.com/office/drawing/2014/main" id="{6A7BEDB7-4D23-40B1-8A30-804BBAC6DF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88" r="5552" b="6036"/>
          <a:stretch/>
        </p:blipFill>
        <p:spPr bwMode="auto">
          <a:xfrm>
            <a:off x="-21511" y="1"/>
            <a:ext cx="12213511" cy="6858000"/>
          </a:xfrm>
          <a:prstGeom prst="rect">
            <a:avLst/>
          </a:prstGeom>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8BDEBFB-FBA9-421F-A2EF-2C382055F7AB}"/>
              </a:ext>
            </a:extLst>
          </p:cNvPr>
          <p:cNvGrpSpPr/>
          <p:nvPr/>
        </p:nvGrpSpPr>
        <p:grpSpPr>
          <a:xfrm flipH="1">
            <a:off x="-530157" y="-203200"/>
            <a:ext cx="5937734" cy="6282730"/>
            <a:chOff x="6756014" y="0"/>
            <a:chExt cx="5937734" cy="6282730"/>
          </a:xfrm>
        </p:grpSpPr>
        <p:sp>
          <p:nvSpPr>
            <p:cNvPr id="4" name="Diamond 3">
              <a:extLst>
                <a:ext uri="{FF2B5EF4-FFF2-40B4-BE49-F238E27FC236}">
                  <a16:creationId xmlns:a16="http://schemas.microsoft.com/office/drawing/2014/main" id="{4E0E0ADB-DB2C-4F3C-82F7-85CD1F94AF3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amond 4">
              <a:extLst>
                <a:ext uri="{FF2B5EF4-FFF2-40B4-BE49-F238E27FC236}">
                  <a16:creationId xmlns:a16="http://schemas.microsoft.com/office/drawing/2014/main" id="{69DCD6C3-C7AA-4B04-815B-63373F517710}"/>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a:extLst>
                <a:ext uri="{FF2B5EF4-FFF2-40B4-BE49-F238E27FC236}">
                  <a16:creationId xmlns:a16="http://schemas.microsoft.com/office/drawing/2014/main" id="{DCF29C04-F847-4EE8-A860-7AF050046E62}"/>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iamond 6">
              <a:extLst>
                <a:ext uri="{FF2B5EF4-FFF2-40B4-BE49-F238E27FC236}">
                  <a16:creationId xmlns:a16="http://schemas.microsoft.com/office/drawing/2014/main" id="{4F049B87-ECB3-4859-A954-38838D952585}"/>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iamond 7">
              <a:extLst>
                <a:ext uri="{FF2B5EF4-FFF2-40B4-BE49-F238E27FC236}">
                  <a16:creationId xmlns:a16="http://schemas.microsoft.com/office/drawing/2014/main" id="{226DA2EC-8FCD-42D8-BE6D-34FFC49CF2E3}"/>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mond 8">
              <a:extLst>
                <a:ext uri="{FF2B5EF4-FFF2-40B4-BE49-F238E27FC236}">
                  <a16:creationId xmlns:a16="http://schemas.microsoft.com/office/drawing/2014/main" id="{B8BB741E-9F1A-46E2-AD6A-3B09D0C59F6B}"/>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amond 9">
              <a:extLst>
                <a:ext uri="{FF2B5EF4-FFF2-40B4-BE49-F238E27FC236}">
                  <a16:creationId xmlns:a16="http://schemas.microsoft.com/office/drawing/2014/main" id="{01489056-2E85-493A-849A-CBC9F4910724}"/>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7DD2CB-3141-4F93-B291-DB0BB78E1C7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18" name="Right Triangle 17">
                <a:extLst>
                  <a:ext uri="{FF2B5EF4-FFF2-40B4-BE49-F238E27FC236}">
                    <a16:creationId xmlns:a16="http://schemas.microsoft.com/office/drawing/2014/main" id="{00BC668E-5545-46ED-A5C3-C833BE5D2473}"/>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B14970E0-6678-4A7A-9743-80671815C432}"/>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Diamond 11">
              <a:extLst>
                <a:ext uri="{FF2B5EF4-FFF2-40B4-BE49-F238E27FC236}">
                  <a16:creationId xmlns:a16="http://schemas.microsoft.com/office/drawing/2014/main" id="{801E13F8-BD84-43A6-BCF5-7E10A63990E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iamond 12">
              <a:extLst>
                <a:ext uri="{FF2B5EF4-FFF2-40B4-BE49-F238E27FC236}">
                  <a16:creationId xmlns:a16="http://schemas.microsoft.com/office/drawing/2014/main" id="{5F5ECACD-8E76-41D1-AAC6-2B64042C2789}"/>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iamond 13">
              <a:extLst>
                <a:ext uri="{FF2B5EF4-FFF2-40B4-BE49-F238E27FC236}">
                  <a16:creationId xmlns:a16="http://schemas.microsoft.com/office/drawing/2014/main" id="{0EF08387-6E1C-40F9-9AF4-BDC6FAEC05DF}"/>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iamond 14">
              <a:extLst>
                <a:ext uri="{FF2B5EF4-FFF2-40B4-BE49-F238E27FC236}">
                  <a16:creationId xmlns:a16="http://schemas.microsoft.com/office/drawing/2014/main" id="{F7524AFA-455B-4C2D-98F9-349030E3527E}"/>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iamond 15">
              <a:extLst>
                <a:ext uri="{FF2B5EF4-FFF2-40B4-BE49-F238E27FC236}">
                  <a16:creationId xmlns:a16="http://schemas.microsoft.com/office/drawing/2014/main" id="{AA77E5E1-8B24-4FB7-A992-78F8FF24DC69}"/>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iamond 16">
              <a:extLst>
                <a:ext uri="{FF2B5EF4-FFF2-40B4-BE49-F238E27FC236}">
                  <a16:creationId xmlns:a16="http://schemas.microsoft.com/office/drawing/2014/main" id="{7BCA634D-3264-4084-BE11-7B955FFA6DC9}"/>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A8872F62-7AD3-4C60-B8EF-D2EE5186F93B}"/>
              </a:ext>
            </a:extLst>
          </p:cNvPr>
          <p:cNvSpPr/>
          <p:nvPr/>
        </p:nvSpPr>
        <p:spPr>
          <a:xfrm>
            <a:off x="4720661" y="4502941"/>
            <a:ext cx="7464138" cy="2106519"/>
          </a:xfrm>
          <a:prstGeom prst="rect">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15541AF-F1AE-4788-9772-C327F009FDA8}"/>
              </a:ext>
            </a:extLst>
          </p:cNvPr>
          <p:cNvSpPr txBox="1"/>
          <p:nvPr/>
        </p:nvSpPr>
        <p:spPr>
          <a:xfrm>
            <a:off x="4547467" y="4747412"/>
            <a:ext cx="7590154" cy="1862048"/>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rPr>
              <a:t>شكرا لكم</a:t>
            </a:r>
            <a:endParaRPr kumimoji="0" lang="en-US"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endParaRPr>
          </a:p>
        </p:txBody>
      </p:sp>
    </p:spTree>
    <p:extLst>
      <p:ext uri="{BB962C8B-B14F-4D97-AF65-F5344CB8AC3E}">
        <p14:creationId xmlns:p14="http://schemas.microsoft.com/office/powerpoint/2010/main" val="226659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أولاً: الأرض والمباني</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10" name="Group 9">
            <a:extLst>
              <a:ext uri="{FF2B5EF4-FFF2-40B4-BE49-F238E27FC236}">
                <a16:creationId xmlns:a16="http://schemas.microsoft.com/office/drawing/2014/main" id="{FA97554C-527C-409A-9D29-822E264F031C}"/>
              </a:ext>
            </a:extLst>
          </p:cNvPr>
          <p:cNvGrpSpPr/>
          <p:nvPr/>
        </p:nvGrpSpPr>
        <p:grpSpPr>
          <a:xfrm>
            <a:off x="1446377" y="1810894"/>
            <a:ext cx="8535823" cy="4499347"/>
            <a:chOff x="1997649" y="1886395"/>
            <a:chExt cx="8535823" cy="4499347"/>
          </a:xfrm>
        </p:grpSpPr>
        <p:grpSp>
          <p:nvGrpSpPr>
            <p:cNvPr id="8" name="Group 7">
              <a:extLst>
                <a:ext uri="{FF2B5EF4-FFF2-40B4-BE49-F238E27FC236}">
                  <a16:creationId xmlns:a16="http://schemas.microsoft.com/office/drawing/2014/main" id="{A9FF93AB-1AF8-4681-8512-EC8B2DAEEDFD}"/>
                </a:ext>
              </a:extLst>
            </p:cNvPr>
            <p:cNvGrpSpPr/>
            <p:nvPr/>
          </p:nvGrpSpPr>
          <p:grpSpPr>
            <a:xfrm>
              <a:off x="1997649" y="1886395"/>
              <a:ext cx="8535823" cy="2631132"/>
              <a:chOff x="3114287" y="2409298"/>
              <a:chExt cx="8535823" cy="2631132"/>
            </a:xfrm>
          </p:grpSpPr>
          <p:grpSp>
            <p:nvGrpSpPr>
              <p:cNvPr id="7" name="Group 6">
                <a:extLst>
                  <a:ext uri="{FF2B5EF4-FFF2-40B4-BE49-F238E27FC236}">
                    <a16:creationId xmlns:a16="http://schemas.microsoft.com/office/drawing/2014/main" id="{9EB1D5E4-4FC9-4D77-ABCD-7AE82408600A}"/>
                  </a:ext>
                </a:extLst>
              </p:cNvPr>
              <p:cNvGrpSpPr/>
              <p:nvPr/>
            </p:nvGrpSpPr>
            <p:grpSpPr>
              <a:xfrm>
                <a:off x="4803918" y="2409298"/>
                <a:ext cx="6846192" cy="2617246"/>
                <a:chOff x="4803918" y="2409298"/>
                <a:chExt cx="6846192" cy="2617246"/>
              </a:xfrm>
            </p:grpSpPr>
            <p:grpSp>
              <p:nvGrpSpPr>
                <p:cNvPr id="6" name="Group 5">
                  <a:extLst>
                    <a:ext uri="{FF2B5EF4-FFF2-40B4-BE49-F238E27FC236}">
                      <a16:creationId xmlns:a16="http://schemas.microsoft.com/office/drawing/2014/main" id="{C77F45D3-E3A0-420E-828F-61CDC926ACE0}"/>
                    </a:ext>
                  </a:extLst>
                </p:cNvPr>
                <p:cNvGrpSpPr/>
                <p:nvPr/>
              </p:nvGrpSpPr>
              <p:grpSpPr>
                <a:xfrm>
                  <a:off x="8314289" y="2417889"/>
                  <a:ext cx="3335821" cy="2608655"/>
                  <a:chOff x="8314289" y="2417889"/>
                  <a:chExt cx="3335821" cy="2608655"/>
                </a:xfrm>
              </p:grpSpPr>
              <p:grpSp>
                <p:nvGrpSpPr>
                  <p:cNvPr id="3" name="Group 2">
                    <a:extLst>
                      <a:ext uri="{FF2B5EF4-FFF2-40B4-BE49-F238E27FC236}">
                        <a16:creationId xmlns:a16="http://schemas.microsoft.com/office/drawing/2014/main" id="{D2396625-7673-499E-914D-FECF5352A7DB}"/>
                      </a:ext>
                    </a:extLst>
                  </p:cNvPr>
                  <p:cNvGrpSpPr/>
                  <p:nvPr/>
                </p:nvGrpSpPr>
                <p:grpSpPr>
                  <a:xfrm>
                    <a:off x="8314289" y="2428602"/>
                    <a:ext cx="3335821" cy="2597942"/>
                    <a:chOff x="8017979" y="2548241"/>
                    <a:chExt cx="3335821" cy="2597942"/>
                  </a:xfrm>
                </p:grpSpPr>
                <p:sp>
                  <p:nvSpPr>
                    <p:cNvPr id="65" name="Diamond 64">
                      <a:extLst>
                        <a:ext uri="{FF2B5EF4-FFF2-40B4-BE49-F238E27FC236}">
                          <a16:creationId xmlns:a16="http://schemas.microsoft.com/office/drawing/2014/main" id="{8CCB4783-1472-4131-8A91-71CA934C1241}"/>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66" name="Diamond 65">
                      <a:extLst>
                        <a:ext uri="{FF2B5EF4-FFF2-40B4-BE49-F238E27FC236}">
                          <a16:creationId xmlns:a16="http://schemas.microsoft.com/office/drawing/2014/main" id="{6219BE92-A9C9-4133-B1A3-631A609723C1}"/>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القرب من القاعدة المعرفية</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grpSp>
              <p:sp>
                <p:nvSpPr>
                  <p:cNvPr id="5" name="Diamond 4">
                    <a:extLst>
                      <a:ext uri="{FF2B5EF4-FFF2-40B4-BE49-F238E27FC236}">
                        <a16:creationId xmlns:a16="http://schemas.microsoft.com/office/drawing/2014/main" id="{8C467872-486B-4E65-9643-421E0AD3FADE}"/>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1</a:t>
                    </a:r>
                    <a:endParaRPr lang="en-US" b="1" dirty="0"/>
                  </a:p>
                </p:txBody>
              </p:sp>
            </p:grpSp>
            <p:grpSp>
              <p:nvGrpSpPr>
                <p:cNvPr id="69" name="Group 68">
                  <a:extLst>
                    <a:ext uri="{FF2B5EF4-FFF2-40B4-BE49-F238E27FC236}">
                      <a16:creationId xmlns:a16="http://schemas.microsoft.com/office/drawing/2014/main" id="{C6AE16AA-86A7-4669-9F3E-9E01F352F268}"/>
                    </a:ext>
                  </a:extLst>
                </p:cNvPr>
                <p:cNvGrpSpPr/>
                <p:nvPr/>
              </p:nvGrpSpPr>
              <p:grpSpPr>
                <a:xfrm>
                  <a:off x="6559103" y="2409298"/>
                  <a:ext cx="3335821" cy="2608655"/>
                  <a:chOff x="8314289" y="2417889"/>
                  <a:chExt cx="3335821" cy="2608655"/>
                </a:xfrm>
              </p:grpSpPr>
              <p:grpSp>
                <p:nvGrpSpPr>
                  <p:cNvPr id="72" name="Group 71">
                    <a:extLst>
                      <a:ext uri="{FF2B5EF4-FFF2-40B4-BE49-F238E27FC236}">
                        <a16:creationId xmlns:a16="http://schemas.microsoft.com/office/drawing/2014/main" id="{2B9EA480-5F7C-4359-86BA-7F44C8C6F2F7}"/>
                      </a:ext>
                    </a:extLst>
                  </p:cNvPr>
                  <p:cNvGrpSpPr/>
                  <p:nvPr/>
                </p:nvGrpSpPr>
                <p:grpSpPr>
                  <a:xfrm>
                    <a:off x="8314289" y="2428602"/>
                    <a:ext cx="3335821" cy="2597942"/>
                    <a:chOff x="8017979" y="2548241"/>
                    <a:chExt cx="3335821" cy="2597942"/>
                  </a:xfrm>
                </p:grpSpPr>
                <p:sp>
                  <p:nvSpPr>
                    <p:cNvPr id="123" name="Diamond 122">
                      <a:extLst>
                        <a:ext uri="{FF2B5EF4-FFF2-40B4-BE49-F238E27FC236}">
                          <a16:creationId xmlns:a16="http://schemas.microsoft.com/office/drawing/2014/main" id="{C27B2D08-4CDE-4083-9764-75F3674DF6DE}"/>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24" name="Diamond 123">
                      <a:extLst>
                        <a:ext uri="{FF2B5EF4-FFF2-40B4-BE49-F238E27FC236}">
                          <a16:creationId xmlns:a16="http://schemas.microsoft.com/office/drawing/2014/main" id="{C66490FE-CFEA-4DC0-8CFC-662DAA086556}"/>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سهولة الوصول</a:t>
                      </a:r>
                    </a:p>
                  </p:txBody>
                </p:sp>
              </p:grpSp>
              <p:sp>
                <p:nvSpPr>
                  <p:cNvPr id="122" name="Diamond 121">
                    <a:extLst>
                      <a:ext uri="{FF2B5EF4-FFF2-40B4-BE49-F238E27FC236}">
                        <a16:creationId xmlns:a16="http://schemas.microsoft.com/office/drawing/2014/main" id="{024ED1AF-BFF1-4C81-A618-21D1AC53CA54}"/>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2</a:t>
                    </a:r>
                    <a:endParaRPr lang="en-US" b="1" dirty="0"/>
                  </a:p>
                </p:txBody>
              </p:sp>
            </p:grpSp>
            <p:grpSp>
              <p:nvGrpSpPr>
                <p:cNvPr id="125" name="Group 124">
                  <a:extLst>
                    <a:ext uri="{FF2B5EF4-FFF2-40B4-BE49-F238E27FC236}">
                      <a16:creationId xmlns:a16="http://schemas.microsoft.com/office/drawing/2014/main" id="{B9C87BBC-7D38-4FF7-B142-FC1D9B257E58}"/>
                    </a:ext>
                  </a:extLst>
                </p:cNvPr>
                <p:cNvGrpSpPr/>
                <p:nvPr/>
              </p:nvGrpSpPr>
              <p:grpSpPr>
                <a:xfrm>
                  <a:off x="4803918" y="2409298"/>
                  <a:ext cx="3335821" cy="2608655"/>
                  <a:chOff x="8314289" y="2417889"/>
                  <a:chExt cx="3335821" cy="2608655"/>
                </a:xfrm>
              </p:grpSpPr>
              <p:grpSp>
                <p:nvGrpSpPr>
                  <p:cNvPr id="126" name="Group 125">
                    <a:extLst>
                      <a:ext uri="{FF2B5EF4-FFF2-40B4-BE49-F238E27FC236}">
                        <a16:creationId xmlns:a16="http://schemas.microsoft.com/office/drawing/2014/main" id="{F5AFA002-9159-4361-B369-C0CC1FCD1CA8}"/>
                      </a:ext>
                    </a:extLst>
                  </p:cNvPr>
                  <p:cNvGrpSpPr/>
                  <p:nvPr/>
                </p:nvGrpSpPr>
                <p:grpSpPr>
                  <a:xfrm>
                    <a:off x="8314289" y="2428602"/>
                    <a:ext cx="3335821" cy="2597942"/>
                    <a:chOff x="8017979" y="2548241"/>
                    <a:chExt cx="3335821" cy="2597942"/>
                  </a:xfrm>
                </p:grpSpPr>
                <p:sp>
                  <p:nvSpPr>
                    <p:cNvPr id="128" name="Diamond 127">
                      <a:extLst>
                        <a:ext uri="{FF2B5EF4-FFF2-40B4-BE49-F238E27FC236}">
                          <a16:creationId xmlns:a16="http://schemas.microsoft.com/office/drawing/2014/main" id="{B065D66D-72E6-4533-AA0B-81ABE0794E5A}"/>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29" name="Diamond 128">
                      <a:extLst>
                        <a:ext uri="{FF2B5EF4-FFF2-40B4-BE49-F238E27FC236}">
                          <a16:creationId xmlns:a16="http://schemas.microsoft.com/office/drawing/2014/main" id="{E4545848-BE67-47A0-9812-CC7F4D643300}"/>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الحجم (المساحة) </a:t>
                      </a:r>
                    </a:p>
                  </p:txBody>
                </p:sp>
              </p:grpSp>
              <p:sp>
                <p:nvSpPr>
                  <p:cNvPr id="127" name="Diamond 126">
                    <a:extLst>
                      <a:ext uri="{FF2B5EF4-FFF2-40B4-BE49-F238E27FC236}">
                        <a16:creationId xmlns:a16="http://schemas.microsoft.com/office/drawing/2014/main" id="{042A57EE-4014-4802-B42E-326792966BBF}"/>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3</a:t>
                    </a:r>
                    <a:endParaRPr lang="en-US" b="1" dirty="0"/>
                  </a:p>
                </p:txBody>
              </p:sp>
            </p:grpSp>
          </p:grpSp>
          <p:grpSp>
            <p:nvGrpSpPr>
              <p:cNvPr id="130" name="Group 129">
                <a:extLst>
                  <a:ext uri="{FF2B5EF4-FFF2-40B4-BE49-F238E27FC236}">
                    <a16:creationId xmlns:a16="http://schemas.microsoft.com/office/drawing/2014/main" id="{157AC27B-1A77-4266-BEE9-29DC3A6D7F66}"/>
                  </a:ext>
                </a:extLst>
              </p:cNvPr>
              <p:cNvGrpSpPr/>
              <p:nvPr/>
            </p:nvGrpSpPr>
            <p:grpSpPr>
              <a:xfrm>
                <a:off x="3114287" y="2431775"/>
                <a:ext cx="3335821" cy="2608655"/>
                <a:chOff x="8314289" y="2417889"/>
                <a:chExt cx="3335821" cy="2608655"/>
              </a:xfrm>
            </p:grpSpPr>
            <p:grpSp>
              <p:nvGrpSpPr>
                <p:cNvPr id="131" name="Group 130">
                  <a:extLst>
                    <a:ext uri="{FF2B5EF4-FFF2-40B4-BE49-F238E27FC236}">
                      <a16:creationId xmlns:a16="http://schemas.microsoft.com/office/drawing/2014/main" id="{7B173AE3-FA65-4BF0-A18A-AA2639A1567D}"/>
                    </a:ext>
                  </a:extLst>
                </p:cNvPr>
                <p:cNvGrpSpPr/>
                <p:nvPr/>
              </p:nvGrpSpPr>
              <p:grpSpPr>
                <a:xfrm>
                  <a:off x="8314289" y="2428602"/>
                  <a:ext cx="3335821" cy="2597942"/>
                  <a:chOff x="8017979" y="2548241"/>
                  <a:chExt cx="3335821" cy="2597942"/>
                </a:xfrm>
              </p:grpSpPr>
              <p:sp>
                <p:nvSpPr>
                  <p:cNvPr id="133" name="Diamond 132">
                    <a:extLst>
                      <a:ext uri="{FF2B5EF4-FFF2-40B4-BE49-F238E27FC236}">
                        <a16:creationId xmlns:a16="http://schemas.microsoft.com/office/drawing/2014/main" id="{C4D9A507-E7CC-4F5B-A5B1-52F38FE1CD75}"/>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34" name="Diamond 133">
                    <a:extLst>
                      <a:ext uri="{FF2B5EF4-FFF2-40B4-BE49-F238E27FC236}">
                        <a16:creationId xmlns:a16="http://schemas.microsoft.com/office/drawing/2014/main" id="{4433D3CC-89B1-4D73-A5A1-E213DABB9003}"/>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سهولة الوصول</a:t>
                    </a:r>
                  </a:p>
                </p:txBody>
              </p:sp>
            </p:grpSp>
            <p:sp>
              <p:nvSpPr>
                <p:cNvPr id="132" name="Diamond 131">
                  <a:extLst>
                    <a:ext uri="{FF2B5EF4-FFF2-40B4-BE49-F238E27FC236}">
                      <a16:creationId xmlns:a16="http://schemas.microsoft.com/office/drawing/2014/main" id="{4C4FA132-5700-48C4-9021-987E964F34D2}"/>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4</a:t>
                  </a:r>
                  <a:endParaRPr lang="en-US" b="1" dirty="0"/>
                </a:p>
              </p:txBody>
            </p:sp>
          </p:grpSp>
        </p:grpSp>
        <p:grpSp>
          <p:nvGrpSpPr>
            <p:cNvPr id="9" name="Group 8">
              <a:extLst>
                <a:ext uri="{FF2B5EF4-FFF2-40B4-BE49-F238E27FC236}">
                  <a16:creationId xmlns:a16="http://schemas.microsoft.com/office/drawing/2014/main" id="{D1586BF3-EEF4-47C4-8191-BA93867CBAF1}"/>
                </a:ext>
              </a:extLst>
            </p:cNvPr>
            <p:cNvGrpSpPr/>
            <p:nvPr/>
          </p:nvGrpSpPr>
          <p:grpSpPr>
            <a:xfrm>
              <a:off x="2819775" y="3777087"/>
              <a:ext cx="6891570" cy="2608655"/>
              <a:chOff x="2929740" y="3706747"/>
              <a:chExt cx="6891570" cy="2608655"/>
            </a:xfrm>
          </p:grpSpPr>
          <p:grpSp>
            <p:nvGrpSpPr>
              <p:cNvPr id="135" name="Group 134">
                <a:extLst>
                  <a:ext uri="{FF2B5EF4-FFF2-40B4-BE49-F238E27FC236}">
                    <a16:creationId xmlns:a16="http://schemas.microsoft.com/office/drawing/2014/main" id="{496EDEBB-1BA5-48AC-AD78-2A66888BA416}"/>
                  </a:ext>
                </a:extLst>
              </p:cNvPr>
              <p:cNvGrpSpPr/>
              <p:nvPr/>
            </p:nvGrpSpPr>
            <p:grpSpPr>
              <a:xfrm>
                <a:off x="6485489" y="3706747"/>
                <a:ext cx="3335821" cy="2608655"/>
                <a:chOff x="8314289" y="2417889"/>
                <a:chExt cx="3335821" cy="2608655"/>
              </a:xfrm>
            </p:grpSpPr>
            <p:grpSp>
              <p:nvGrpSpPr>
                <p:cNvPr id="136" name="Group 135">
                  <a:extLst>
                    <a:ext uri="{FF2B5EF4-FFF2-40B4-BE49-F238E27FC236}">
                      <a16:creationId xmlns:a16="http://schemas.microsoft.com/office/drawing/2014/main" id="{8B5BB786-979C-425B-A8DA-8EE4B21B4D29}"/>
                    </a:ext>
                  </a:extLst>
                </p:cNvPr>
                <p:cNvGrpSpPr/>
                <p:nvPr/>
              </p:nvGrpSpPr>
              <p:grpSpPr>
                <a:xfrm>
                  <a:off x="8314289" y="2428602"/>
                  <a:ext cx="3335821" cy="2597942"/>
                  <a:chOff x="8017979" y="2548241"/>
                  <a:chExt cx="3335821" cy="2597942"/>
                </a:xfrm>
              </p:grpSpPr>
              <p:sp>
                <p:nvSpPr>
                  <p:cNvPr id="138" name="Diamond 137">
                    <a:extLst>
                      <a:ext uri="{FF2B5EF4-FFF2-40B4-BE49-F238E27FC236}">
                        <a16:creationId xmlns:a16="http://schemas.microsoft.com/office/drawing/2014/main" id="{970719F4-0551-4B80-AFD2-5223D013FFF4}"/>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39" name="Diamond 138">
                    <a:extLst>
                      <a:ext uri="{FF2B5EF4-FFF2-40B4-BE49-F238E27FC236}">
                        <a16:creationId xmlns:a16="http://schemas.microsoft.com/office/drawing/2014/main" id="{A9500530-9CB9-44AD-B6E2-467AF6D86558}"/>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تحقيق اغراض ومقاصد الواحة العلمية </a:t>
                    </a:r>
                  </a:p>
                </p:txBody>
              </p:sp>
            </p:grpSp>
            <p:sp>
              <p:nvSpPr>
                <p:cNvPr id="137" name="Diamond 136">
                  <a:extLst>
                    <a:ext uri="{FF2B5EF4-FFF2-40B4-BE49-F238E27FC236}">
                      <a16:creationId xmlns:a16="http://schemas.microsoft.com/office/drawing/2014/main" id="{1B00304C-0003-4FE2-8954-20148021DF5F}"/>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5</a:t>
                  </a:r>
                  <a:endParaRPr lang="en-US" b="1" dirty="0"/>
                </a:p>
              </p:txBody>
            </p:sp>
          </p:grpSp>
          <p:grpSp>
            <p:nvGrpSpPr>
              <p:cNvPr id="140" name="Group 139">
                <a:extLst>
                  <a:ext uri="{FF2B5EF4-FFF2-40B4-BE49-F238E27FC236}">
                    <a16:creationId xmlns:a16="http://schemas.microsoft.com/office/drawing/2014/main" id="{22F9913C-E718-48EB-81C9-64ACEE552ECA}"/>
                  </a:ext>
                </a:extLst>
              </p:cNvPr>
              <p:cNvGrpSpPr/>
              <p:nvPr/>
            </p:nvGrpSpPr>
            <p:grpSpPr>
              <a:xfrm>
                <a:off x="4707615" y="3706747"/>
                <a:ext cx="3335821" cy="2608655"/>
                <a:chOff x="8314289" y="2417889"/>
                <a:chExt cx="3335821" cy="2608655"/>
              </a:xfrm>
            </p:grpSpPr>
            <p:grpSp>
              <p:nvGrpSpPr>
                <p:cNvPr id="141" name="Group 140">
                  <a:extLst>
                    <a:ext uri="{FF2B5EF4-FFF2-40B4-BE49-F238E27FC236}">
                      <a16:creationId xmlns:a16="http://schemas.microsoft.com/office/drawing/2014/main" id="{6337166C-305F-4527-9861-795F3005E533}"/>
                    </a:ext>
                  </a:extLst>
                </p:cNvPr>
                <p:cNvGrpSpPr/>
                <p:nvPr/>
              </p:nvGrpSpPr>
              <p:grpSpPr>
                <a:xfrm>
                  <a:off x="8314289" y="2428602"/>
                  <a:ext cx="3335821" cy="2597942"/>
                  <a:chOff x="8017979" y="2548241"/>
                  <a:chExt cx="3335821" cy="2597942"/>
                </a:xfrm>
              </p:grpSpPr>
              <p:sp>
                <p:nvSpPr>
                  <p:cNvPr id="143" name="Diamond 142">
                    <a:extLst>
                      <a:ext uri="{FF2B5EF4-FFF2-40B4-BE49-F238E27FC236}">
                        <a16:creationId xmlns:a16="http://schemas.microsoft.com/office/drawing/2014/main" id="{EE2BA2B3-E313-4EB0-8CD2-1A87C17242E7}"/>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44" name="Diamond 143">
                    <a:extLst>
                      <a:ext uri="{FF2B5EF4-FFF2-40B4-BE49-F238E27FC236}">
                        <a16:creationId xmlns:a16="http://schemas.microsoft.com/office/drawing/2014/main" id="{7552C479-0621-4263-93ED-6A4A8E14D00E}"/>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إمكانية توفير المناظر الطبيعية</a:t>
                    </a:r>
                  </a:p>
                </p:txBody>
              </p:sp>
            </p:grpSp>
            <p:sp>
              <p:nvSpPr>
                <p:cNvPr id="142" name="Diamond 141">
                  <a:extLst>
                    <a:ext uri="{FF2B5EF4-FFF2-40B4-BE49-F238E27FC236}">
                      <a16:creationId xmlns:a16="http://schemas.microsoft.com/office/drawing/2014/main" id="{454D90F4-3A5D-4B8D-B187-C983B3769DF7}"/>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6</a:t>
                  </a:r>
                  <a:endParaRPr lang="en-US" b="1" dirty="0"/>
                </a:p>
              </p:txBody>
            </p:sp>
          </p:grpSp>
          <p:grpSp>
            <p:nvGrpSpPr>
              <p:cNvPr id="145" name="Group 144">
                <a:extLst>
                  <a:ext uri="{FF2B5EF4-FFF2-40B4-BE49-F238E27FC236}">
                    <a16:creationId xmlns:a16="http://schemas.microsoft.com/office/drawing/2014/main" id="{3981BC88-5389-44E4-A7D4-E29DBFA21399}"/>
                  </a:ext>
                </a:extLst>
              </p:cNvPr>
              <p:cNvGrpSpPr/>
              <p:nvPr/>
            </p:nvGrpSpPr>
            <p:grpSpPr>
              <a:xfrm>
                <a:off x="2929740" y="3706747"/>
                <a:ext cx="3335821" cy="2608655"/>
                <a:chOff x="8314289" y="2417889"/>
                <a:chExt cx="3335821" cy="2608655"/>
              </a:xfrm>
            </p:grpSpPr>
            <p:grpSp>
              <p:nvGrpSpPr>
                <p:cNvPr id="146" name="Group 145">
                  <a:extLst>
                    <a:ext uri="{FF2B5EF4-FFF2-40B4-BE49-F238E27FC236}">
                      <a16:creationId xmlns:a16="http://schemas.microsoft.com/office/drawing/2014/main" id="{DF35B642-F919-4080-A1B5-F3042CA10933}"/>
                    </a:ext>
                  </a:extLst>
                </p:cNvPr>
                <p:cNvGrpSpPr/>
                <p:nvPr/>
              </p:nvGrpSpPr>
              <p:grpSpPr>
                <a:xfrm>
                  <a:off x="8314289" y="2428602"/>
                  <a:ext cx="3335821" cy="2597942"/>
                  <a:chOff x="8017979" y="2548241"/>
                  <a:chExt cx="3335821" cy="2597942"/>
                </a:xfrm>
              </p:grpSpPr>
              <p:sp>
                <p:nvSpPr>
                  <p:cNvPr id="148" name="Diamond 147">
                    <a:extLst>
                      <a:ext uri="{FF2B5EF4-FFF2-40B4-BE49-F238E27FC236}">
                        <a16:creationId xmlns:a16="http://schemas.microsoft.com/office/drawing/2014/main" id="{8A42E6A4-C04C-4C38-8BB3-9297D5FDB6ED}"/>
                      </a:ext>
                    </a:extLst>
                  </p:cNvPr>
                  <p:cNvSpPr/>
                  <p:nvPr/>
                </p:nvSpPr>
                <p:spPr>
                  <a:xfrm>
                    <a:off x="8017979" y="2619424"/>
                    <a:ext cx="2427683" cy="242768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149" name="Diamond 148">
                    <a:extLst>
                      <a:ext uri="{FF2B5EF4-FFF2-40B4-BE49-F238E27FC236}">
                        <a16:creationId xmlns:a16="http://schemas.microsoft.com/office/drawing/2014/main" id="{48DD4800-3840-4172-BC9F-0500F12649A1}"/>
                      </a:ext>
                    </a:extLst>
                  </p:cNvPr>
                  <p:cNvSpPr/>
                  <p:nvPr/>
                </p:nvSpPr>
                <p:spPr>
                  <a:xfrm>
                    <a:off x="8755858" y="2548241"/>
                    <a:ext cx="2597942" cy="2597942"/>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القيمة والسعر</a:t>
                    </a:r>
                  </a:p>
                </p:txBody>
              </p:sp>
            </p:grpSp>
            <p:sp>
              <p:nvSpPr>
                <p:cNvPr id="147" name="Diamond 146">
                  <a:extLst>
                    <a:ext uri="{FF2B5EF4-FFF2-40B4-BE49-F238E27FC236}">
                      <a16:creationId xmlns:a16="http://schemas.microsoft.com/office/drawing/2014/main" id="{64549967-FA4D-4AA0-AD5D-646897550506}"/>
                    </a:ext>
                  </a:extLst>
                </p:cNvPr>
                <p:cNvSpPr/>
                <p:nvPr/>
              </p:nvSpPr>
              <p:spPr>
                <a:xfrm>
                  <a:off x="9982200" y="2417889"/>
                  <a:ext cx="755481" cy="755481"/>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t>7</a:t>
                  </a:r>
                  <a:endParaRPr lang="en-US" b="1" dirty="0"/>
                </a:p>
              </p:txBody>
            </p:sp>
          </p:grpSp>
        </p:grpSp>
      </p:grpSp>
    </p:spTree>
    <p:extLst>
      <p:ext uri="{BB962C8B-B14F-4D97-AF65-F5344CB8AC3E}">
        <p14:creationId xmlns:p14="http://schemas.microsoft.com/office/powerpoint/2010/main" val="211751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ثانياً : الوحدات الأساسية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6" name="Group 45">
            <a:extLst>
              <a:ext uri="{FF2B5EF4-FFF2-40B4-BE49-F238E27FC236}">
                <a16:creationId xmlns:a16="http://schemas.microsoft.com/office/drawing/2014/main" id="{94FFA6B7-9054-4372-B581-5C9A5B8B8160}"/>
              </a:ext>
            </a:extLst>
          </p:cNvPr>
          <p:cNvGrpSpPr/>
          <p:nvPr/>
        </p:nvGrpSpPr>
        <p:grpSpPr>
          <a:xfrm>
            <a:off x="1116705" y="2214708"/>
            <a:ext cx="9946053" cy="3737805"/>
            <a:chOff x="1125221" y="2319972"/>
            <a:chExt cx="10721337" cy="4029163"/>
          </a:xfrm>
        </p:grpSpPr>
        <p:grpSp>
          <p:nvGrpSpPr>
            <p:cNvPr id="47" name="Group 46">
              <a:extLst>
                <a:ext uri="{FF2B5EF4-FFF2-40B4-BE49-F238E27FC236}">
                  <a16:creationId xmlns:a16="http://schemas.microsoft.com/office/drawing/2014/main" id="{0ED224D6-F895-4AE9-942C-CBC70AA87D17}"/>
                </a:ext>
              </a:extLst>
            </p:cNvPr>
            <p:cNvGrpSpPr/>
            <p:nvPr/>
          </p:nvGrpSpPr>
          <p:grpSpPr>
            <a:xfrm>
              <a:off x="9862304" y="2319972"/>
              <a:ext cx="1984254" cy="4029163"/>
              <a:chOff x="9651288" y="2332633"/>
              <a:chExt cx="1984254" cy="4029163"/>
            </a:xfrm>
          </p:grpSpPr>
          <p:grpSp>
            <p:nvGrpSpPr>
              <p:cNvPr id="96" name="Group 95">
                <a:extLst>
                  <a:ext uri="{FF2B5EF4-FFF2-40B4-BE49-F238E27FC236}">
                    <a16:creationId xmlns:a16="http://schemas.microsoft.com/office/drawing/2014/main" id="{A98E8490-CAC5-4D93-AD0F-DD50012EB25A}"/>
                  </a:ext>
                </a:extLst>
              </p:cNvPr>
              <p:cNvGrpSpPr/>
              <p:nvPr/>
            </p:nvGrpSpPr>
            <p:grpSpPr>
              <a:xfrm>
                <a:off x="9651288" y="2332633"/>
                <a:ext cx="1984254" cy="3339749"/>
                <a:chOff x="-207776" y="662759"/>
                <a:chExt cx="1984254" cy="3339749"/>
              </a:xfrm>
            </p:grpSpPr>
            <p:grpSp>
              <p:nvGrpSpPr>
                <p:cNvPr id="98" name="Group 97">
                  <a:extLst>
                    <a:ext uri="{FF2B5EF4-FFF2-40B4-BE49-F238E27FC236}">
                      <a16:creationId xmlns:a16="http://schemas.microsoft.com/office/drawing/2014/main" id="{16A305AB-D185-4244-B476-0413BE4DE5F4}"/>
                    </a:ext>
                  </a:extLst>
                </p:cNvPr>
                <p:cNvGrpSpPr/>
                <p:nvPr/>
              </p:nvGrpSpPr>
              <p:grpSpPr>
                <a:xfrm>
                  <a:off x="-207776" y="662759"/>
                  <a:ext cx="1984254" cy="3339749"/>
                  <a:chOff x="-207776" y="662759"/>
                  <a:chExt cx="1984254" cy="3339749"/>
                </a:xfrm>
              </p:grpSpPr>
              <p:grpSp>
                <p:nvGrpSpPr>
                  <p:cNvPr id="100" name="Group 99">
                    <a:extLst>
                      <a:ext uri="{FF2B5EF4-FFF2-40B4-BE49-F238E27FC236}">
                        <a16:creationId xmlns:a16="http://schemas.microsoft.com/office/drawing/2014/main" id="{F54586D9-A1E6-489C-ABDB-10BF9A63AD64}"/>
                      </a:ext>
                    </a:extLst>
                  </p:cNvPr>
                  <p:cNvGrpSpPr/>
                  <p:nvPr/>
                </p:nvGrpSpPr>
                <p:grpSpPr>
                  <a:xfrm>
                    <a:off x="-207776" y="662759"/>
                    <a:ext cx="1984254" cy="3339749"/>
                    <a:chOff x="10163195" y="2626502"/>
                    <a:chExt cx="1984254" cy="3339749"/>
                  </a:xfrm>
                </p:grpSpPr>
                <p:grpSp>
                  <p:nvGrpSpPr>
                    <p:cNvPr id="102" name="Group 101">
                      <a:extLst>
                        <a:ext uri="{FF2B5EF4-FFF2-40B4-BE49-F238E27FC236}">
                          <a16:creationId xmlns:a16="http://schemas.microsoft.com/office/drawing/2014/main" id="{CAF5858E-33EB-4A54-868C-C28A27FE7AFC}"/>
                        </a:ext>
                      </a:extLst>
                    </p:cNvPr>
                    <p:cNvGrpSpPr/>
                    <p:nvPr/>
                  </p:nvGrpSpPr>
                  <p:grpSpPr>
                    <a:xfrm>
                      <a:off x="10163195" y="2626502"/>
                      <a:ext cx="1984254" cy="2510865"/>
                      <a:chOff x="10347066" y="3589095"/>
                      <a:chExt cx="1984254" cy="2510865"/>
                    </a:xfrm>
                  </p:grpSpPr>
                  <p:sp>
                    <p:nvSpPr>
                      <p:cNvPr id="104" name="Diamond 103">
                        <a:extLst>
                          <a:ext uri="{FF2B5EF4-FFF2-40B4-BE49-F238E27FC236}">
                            <a16:creationId xmlns:a16="http://schemas.microsoft.com/office/drawing/2014/main" id="{0EE9C9B0-58FA-4F37-85F5-B6EFEBE039F7}"/>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05" name="Oval 104">
                        <a:extLst>
                          <a:ext uri="{FF2B5EF4-FFF2-40B4-BE49-F238E27FC236}">
                            <a16:creationId xmlns:a16="http://schemas.microsoft.com/office/drawing/2014/main" id="{58F72461-4256-462F-B2A6-8D818AB5C2CA}"/>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1</a:t>
                        </a:r>
                      </a:p>
                    </p:txBody>
                  </p:sp>
                </p:grpSp>
                <p:cxnSp>
                  <p:nvCxnSpPr>
                    <p:cNvPr id="103" name="Straight Connector 5">
                      <a:extLst>
                        <a:ext uri="{FF2B5EF4-FFF2-40B4-BE49-F238E27FC236}">
                          <a16:creationId xmlns:a16="http://schemas.microsoft.com/office/drawing/2014/main" id="{EEAEBC7D-4FC2-4AA4-92FC-A2F36C9AE8E2}"/>
                        </a:ext>
                      </a:extLst>
                    </p:cNvPr>
                    <p:cNvCxnSpPr>
                      <a:cxnSpLocks/>
                      <a:stCxn id="104"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101" name="Diamond 100">
                    <a:extLst>
                      <a:ext uri="{FF2B5EF4-FFF2-40B4-BE49-F238E27FC236}">
                        <a16:creationId xmlns:a16="http://schemas.microsoft.com/office/drawing/2014/main" id="{1974632B-3708-4C23-B196-73D2A2E1AF54}"/>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99" name="Graphic 98">
                  <a:extLst>
                    <a:ext uri="{FF2B5EF4-FFF2-40B4-BE49-F238E27FC236}">
                      <a16:creationId xmlns:a16="http://schemas.microsoft.com/office/drawing/2014/main" id="{6E30F741-1CE9-4DC5-A6D8-288ABBACF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4311" y="1861457"/>
                  <a:ext cx="640080" cy="640080"/>
                </a:xfrm>
                <a:prstGeom prst="rect">
                  <a:avLst/>
                </a:prstGeom>
              </p:spPr>
            </p:pic>
          </p:grpSp>
          <p:sp>
            <p:nvSpPr>
              <p:cNvPr id="97" name="TextBox 47">
                <a:extLst>
                  <a:ext uri="{FF2B5EF4-FFF2-40B4-BE49-F238E27FC236}">
                    <a16:creationId xmlns:a16="http://schemas.microsoft.com/office/drawing/2014/main" id="{BD7BDFC7-221B-45F4-A162-9DBE874D7667}"/>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المركز الرئيسي</a:t>
                </a:r>
              </a:p>
            </p:txBody>
          </p:sp>
        </p:grpSp>
        <p:grpSp>
          <p:nvGrpSpPr>
            <p:cNvPr id="48" name="Group 47">
              <a:extLst>
                <a:ext uri="{FF2B5EF4-FFF2-40B4-BE49-F238E27FC236}">
                  <a16:creationId xmlns:a16="http://schemas.microsoft.com/office/drawing/2014/main" id="{EC305A0E-C0C9-4AE4-B28A-B38901237A97}"/>
                </a:ext>
              </a:extLst>
            </p:cNvPr>
            <p:cNvGrpSpPr/>
            <p:nvPr/>
          </p:nvGrpSpPr>
          <p:grpSpPr>
            <a:xfrm>
              <a:off x="7678034" y="2319972"/>
              <a:ext cx="1984254" cy="4029163"/>
              <a:chOff x="9651288" y="2332633"/>
              <a:chExt cx="1984254" cy="4029163"/>
            </a:xfrm>
          </p:grpSpPr>
          <p:grpSp>
            <p:nvGrpSpPr>
              <p:cNvPr id="86" name="Group 85">
                <a:extLst>
                  <a:ext uri="{FF2B5EF4-FFF2-40B4-BE49-F238E27FC236}">
                    <a16:creationId xmlns:a16="http://schemas.microsoft.com/office/drawing/2014/main" id="{E25F9F14-A298-4F66-AA82-19F98EFE5B92}"/>
                  </a:ext>
                </a:extLst>
              </p:cNvPr>
              <p:cNvGrpSpPr/>
              <p:nvPr/>
            </p:nvGrpSpPr>
            <p:grpSpPr>
              <a:xfrm>
                <a:off x="9651288" y="2332633"/>
                <a:ext cx="1984254" cy="3339749"/>
                <a:chOff x="-207776" y="662759"/>
                <a:chExt cx="1984254" cy="3339749"/>
              </a:xfrm>
            </p:grpSpPr>
            <p:grpSp>
              <p:nvGrpSpPr>
                <p:cNvPr id="88" name="Group 87">
                  <a:extLst>
                    <a:ext uri="{FF2B5EF4-FFF2-40B4-BE49-F238E27FC236}">
                      <a16:creationId xmlns:a16="http://schemas.microsoft.com/office/drawing/2014/main" id="{1FB3D048-6A93-4539-8106-051E93328975}"/>
                    </a:ext>
                  </a:extLst>
                </p:cNvPr>
                <p:cNvGrpSpPr/>
                <p:nvPr/>
              </p:nvGrpSpPr>
              <p:grpSpPr>
                <a:xfrm>
                  <a:off x="-207776" y="662759"/>
                  <a:ext cx="1984254" cy="3339749"/>
                  <a:chOff x="-207776" y="662759"/>
                  <a:chExt cx="1984254" cy="3339749"/>
                </a:xfrm>
              </p:grpSpPr>
              <p:grpSp>
                <p:nvGrpSpPr>
                  <p:cNvPr id="90" name="Group 89">
                    <a:extLst>
                      <a:ext uri="{FF2B5EF4-FFF2-40B4-BE49-F238E27FC236}">
                        <a16:creationId xmlns:a16="http://schemas.microsoft.com/office/drawing/2014/main" id="{105F1026-6E8E-4084-966F-826D50CEC954}"/>
                      </a:ext>
                    </a:extLst>
                  </p:cNvPr>
                  <p:cNvGrpSpPr/>
                  <p:nvPr/>
                </p:nvGrpSpPr>
                <p:grpSpPr>
                  <a:xfrm>
                    <a:off x="-207776" y="662759"/>
                    <a:ext cx="1984254" cy="3339749"/>
                    <a:chOff x="10163195" y="2626502"/>
                    <a:chExt cx="1984254" cy="3339749"/>
                  </a:xfrm>
                </p:grpSpPr>
                <p:grpSp>
                  <p:nvGrpSpPr>
                    <p:cNvPr id="92" name="Group 91">
                      <a:extLst>
                        <a:ext uri="{FF2B5EF4-FFF2-40B4-BE49-F238E27FC236}">
                          <a16:creationId xmlns:a16="http://schemas.microsoft.com/office/drawing/2014/main" id="{50A2EB56-F4CF-4EF9-BFEE-E0A7BAE0C628}"/>
                        </a:ext>
                      </a:extLst>
                    </p:cNvPr>
                    <p:cNvGrpSpPr/>
                    <p:nvPr/>
                  </p:nvGrpSpPr>
                  <p:grpSpPr>
                    <a:xfrm>
                      <a:off x="10163195" y="2626502"/>
                      <a:ext cx="1984254" cy="2510865"/>
                      <a:chOff x="10347066" y="3589095"/>
                      <a:chExt cx="1984254" cy="2510865"/>
                    </a:xfrm>
                  </p:grpSpPr>
                  <p:sp>
                    <p:nvSpPr>
                      <p:cNvPr id="94" name="Diamond 93">
                        <a:extLst>
                          <a:ext uri="{FF2B5EF4-FFF2-40B4-BE49-F238E27FC236}">
                            <a16:creationId xmlns:a16="http://schemas.microsoft.com/office/drawing/2014/main" id="{8F95E504-02BF-4FBF-BB77-C6411745F180}"/>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5" name="Oval 94">
                        <a:extLst>
                          <a:ext uri="{FF2B5EF4-FFF2-40B4-BE49-F238E27FC236}">
                            <a16:creationId xmlns:a16="http://schemas.microsoft.com/office/drawing/2014/main" id="{01CF502B-773F-4BC2-B762-B3CF0D3615F1}"/>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2</a:t>
                        </a:r>
                      </a:p>
                    </p:txBody>
                  </p:sp>
                </p:grpSp>
                <p:cxnSp>
                  <p:nvCxnSpPr>
                    <p:cNvPr id="93" name="Straight Connector 5">
                      <a:extLst>
                        <a:ext uri="{FF2B5EF4-FFF2-40B4-BE49-F238E27FC236}">
                          <a16:creationId xmlns:a16="http://schemas.microsoft.com/office/drawing/2014/main" id="{EA3E4B98-372A-48A9-B01A-5D99DEC93B52}"/>
                        </a:ext>
                      </a:extLst>
                    </p:cNvPr>
                    <p:cNvCxnSpPr>
                      <a:cxnSpLocks/>
                      <a:stCxn id="94"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Diamond 90">
                    <a:extLst>
                      <a:ext uri="{FF2B5EF4-FFF2-40B4-BE49-F238E27FC236}">
                        <a16:creationId xmlns:a16="http://schemas.microsoft.com/office/drawing/2014/main" id="{C028FEDF-D510-4F1E-9FC6-9498C1F9854B}"/>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89" name="Graphic 88">
                  <a:extLst>
                    <a:ext uri="{FF2B5EF4-FFF2-40B4-BE49-F238E27FC236}">
                      <a16:creationId xmlns:a16="http://schemas.microsoft.com/office/drawing/2014/main" id="{6DDB2A80-8A12-4631-B4CB-A124EC3A81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4311" y="1861457"/>
                  <a:ext cx="640080" cy="640080"/>
                </a:xfrm>
                <a:prstGeom prst="rect">
                  <a:avLst/>
                </a:prstGeom>
              </p:spPr>
            </p:pic>
          </p:grpSp>
          <p:sp>
            <p:nvSpPr>
              <p:cNvPr id="87" name="TextBox 47">
                <a:extLst>
                  <a:ext uri="{FF2B5EF4-FFF2-40B4-BE49-F238E27FC236}">
                    <a16:creationId xmlns:a16="http://schemas.microsoft.com/office/drawing/2014/main" id="{DB993D7F-A01C-4DD5-9A08-75BFF12F052F}"/>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مركز ريادة الأعمال </a:t>
                </a:r>
              </a:p>
            </p:txBody>
          </p:sp>
        </p:grpSp>
        <p:grpSp>
          <p:nvGrpSpPr>
            <p:cNvPr id="49" name="Group 48">
              <a:extLst>
                <a:ext uri="{FF2B5EF4-FFF2-40B4-BE49-F238E27FC236}">
                  <a16:creationId xmlns:a16="http://schemas.microsoft.com/office/drawing/2014/main" id="{47B5CB01-FEC6-40DD-B7C4-F9D11B59457D}"/>
                </a:ext>
              </a:extLst>
            </p:cNvPr>
            <p:cNvGrpSpPr/>
            <p:nvPr/>
          </p:nvGrpSpPr>
          <p:grpSpPr>
            <a:xfrm>
              <a:off x="5493763" y="2319972"/>
              <a:ext cx="1984254" cy="4029163"/>
              <a:chOff x="9651288" y="2332633"/>
              <a:chExt cx="1984254" cy="4029163"/>
            </a:xfrm>
          </p:grpSpPr>
          <p:grpSp>
            <p:nvGrpSpPr>
              <p:cNvPr id="76" name="Group 75">
                <a:extLst>
                  <a:ext uri="{FF2B5EF4-FFF2-40B4-BE49-F238E27FC236}">
                    <a16:creationId xmlns:a16="http://schemas.microsoft.com/office/drawing/2014/main" id="{4F30262C-F27C-4C32-BAE1-63154394A14B}"/>
                  </a:ext>
                </a:extLst>
              </p:cNvPr>
              <p:cNvGrpSpPr/>
              <p:nvPr/>
            </p:nvGrpSpPr>
            <p:grpSpPr>
              <a:xfrm>
                <a:off x="9651288" y="2332633"/>
                <a:ext cx="1984254" cy="3339749"/>
                <a:chOff x="-207776" y="662759"/>
                <a:chExt cx="1984254" cy="3339749"/>
              </a:xfrm>
            </p:grpSpPr>
            <p:grpSp>
              <p:nvGrpSpPr>
                <p:cNvPr id="78" name="Group 77">
                  <a:extLst>
                    <a:ext uri="{FF2B5EF4-FFF2-40B4-BE49-F238E27FC236}">
                      <a16:creationId xmlns:a16="http://schemas.microsoft.com/office/drawing/2014/main" id="{35D142B2-340D-489A-AE18-D84A7F31CFEB}"/>
                    </a:ext>
                  </a:extLst>
                </p:cNvPr>
                <p:cNvGrpSpPr/>
                <p:nvPr/>
              </p:nvGrpSpPr>
              <p:grpSpPr>
                <a:xfrm>
                  <a:off x="-207776" y="662759"/>
                  <a:ext cx="1984254" cy="3339749"/>
                  <a:chOff x="-207776" y="662759"/>
                  <a:chExt cx="1984254" cy="3339749"/>
                </a:xfrm>
              </p:grpSpPr>
              <p:grpSp>
                <p:nvGrpSpPr>
                  <p:cNvPr id="80" name="Group 79">
                    <a:extLst>
                      <a:ext uri="{FF2B5EF4-FFF2-40B4-BE49-F238E27FC236}">
                        <a16:creationId xmlns:a16="http://schemas.microsoft.com/office/drawing/2014/main" id="{99EDBEBD-D407-404B-B127-EF03861CCE9C}"/>
                      </a:ext>
                    </a:extLst>
                  </p:cNvPr>
                  <p:cNvGrpSpPr/>
                  <p:nvPr/>
                </p:nvGrpSpPr>
                <p:grpSpPr>
                  <a:xfrm>
                    <a:off x="-207776" y="662759"/>
                    <a:ext cx="1984254" cy="3339749"/>
                    <a:chOff x="10163195" y="2626502"/>
                    <a:chExt cx="1984254" cy="3339749"/>
                  </a:xfrm>
                </p:grpSpPr>
                <p:grpSp>
                  <p:nvGrpSpPr>
                    <p:cNvPr id="82" name="Group 81">
                      <a:extLst>
                        <a:ext uri="{FF2B5EF4-FFF2-40B4-BE49-F238E27FC236}">
                          <a16:creationId xmlns:a16="http://schemas.microsoft.com/office/drawing/2014/main" id="{6B6604A3-C061-4F56-94D9-CC811FF20D38}"/>
                        </a:ext>
                      </a:extLst>
                    </p:cNvPr>
                    <p:cNvGrpSpPr/>
                    <p:nvPr/>
                  </p:nvGrpSpPr>
                  <p:grpSpPr>
                    <a:xfrm>
                      <a:off x="10163195" y="2626502"/>
                      <a:ext cx="1984254" cy="2510865"/>
                      <a:chOff x="10347066" y="3589095"/>
                      <a:chExt cx="1984254" cy="2510865"/>
                    </a:xfrm>
                  </p:grpSpPr>
                  <p:sp>
                    <p:nvSpPr>
                      <p:cNvPr id="84" name="Diamond 83">
                        <a:extLst>
                          <a:ext uri="{FF2B5EF4-FFF2-40B4-BE49-F238E27FC236}">
                            <a16:creationId xmlns:a16="http://schemas.microsoft.com/office/drawing/2014/main" id="{373D4569-10C6-4705-8C94-D77C50312204}"/>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5" name="Oval 84">
                        <a:extLst>
                          <a:ext uri="{FF2B5EF4-FFF2-40B4-BE49-F238E27FC236}">
                            <a16:creationId xmlns:a16="http://schemas.microsoft.com/office/drawing/2014/main" id="{ADABE690-147D-4E3D-BB35-F05A85A56E53}"/>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3</a:t>
                        </a:r>
                      </a:p>
                    </p:txBody>
                  </p:sp>
                </p:grpSp>
                <p:cxnSp>
                  <p:nvCxnSpPr>
                    <p:cNvPr id="83" name="Straight Connector 5">
                      <a:extLst>
                        <a:ext uri="{FF2B5EF4-FFF2-40B4-BE49-F238E27FC236}">
                          <a16:creationId xmlns:a16="http://schemas.microsoft.com/office/drawing/2014/main" id="{35B7E59E-22B0-41D5-8E7D-038795072324}"/>
                        </a:ext>
                      </a:extLst>
                    </p:cNvPr>
                    <p:cNvCxnSpPr>
                      <a:cxnSpLocks/>
                      <a:stCxn id="84"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Diamond 80">
                    <a:extLst>
                      <a:ext uri="{FF2B5EF4-FFF2-40B4-BE49-F238E27FC236}">
                        <a16:creationId xmlns:a16="http://schemas.microsoft.com/office/drawing/2014/main" id="{03FE5AAE-2074-4CBC-834B-4F90C7A20030}"/>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79" name="Graphic 78">
                  <a:extLst>
                    <a:ext uri="{FF2B5EF4-FFF2-40B4-BE49-F238E27FC236}">
                      <a16:creationId xmlns:a16="http://schemas.microsoft.com/office/drawing/2014/main" id="{3CEA2285-2A0F-4F7F-9A08-1D89C565A2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64311" y="1861457"/>
                  <a:ext cx="640080" cy="640080"/>
                </a:xfrm>
                <a:prstGeom prst="rect">
                  <a:avLst/>
                </a:prstGeom>
              </p:spPr>
            </p:pic>
          </p:grpSp>
          <p:sp>
            <p:nvSpPr>
              <p:cNvPr id="77" name="TextBox 47">
                <a:extLst>
                  <a:ext uri="{FF2B5EF4-FFF2-40B4-BE49-F238E27FC236}">
                    <a16:creationId xmlns:a16="http://schemas.microsoft.com/office/drawing/2014/main" id="{12EB9021-044D-48B8-825F-F187743D3EC9}"/>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المعهد الأكاديمي </a:t>
                </a:r>
              </a:p>
            </p:txBody>
          </p:sp>
        </p:grpSp>
        <p:grpSp>
          <p:nvGrpSpPr>
            <p:cNvPr id="50" name="Group 49">
              <a:extLst>
                <a:ext uri="{FF2B5EF4-FFF2-40B4-BE49-F238E27FC236}">
                  <a16:creationId xmlns:a16="http://schemas.microsoft.com/office/drawing/2014/main" id="{FAC37001-F8D1-4AC1-AE5C-3965E0CA8EF9}"/>
                </a:ext>
              </a:extLst>
            </p:cNvPr>
            <p:cNvGrpSpPr/>
            <p:nvPr/>
          </p:nvGrpSpPr>
          <p:grpSpPr>
            <a:xfrm>
              <a:off x="3309492" y="2319972"/>
              <a:ext cx="1984254" cy="3896456"/>
              <a:chOff x="9651288" y="2332633"/>
              <a:chExt cx="1984254" cy="3896456"/>
            </a:xfrm>
          </p:grpSpPr>
          <p:grpSp>
            <p:nvGrpSpPr>
              <p:cNvPr id="62" name="Group 61">
                <a:extLst>
                  <a:ext uri="{FF2B5EF4-FFF2-40B4-BE49-F238E27FC236}">
                    <a16:creationId xmlns:a16="http://schemas.microsoft.com/office/drawing/2014/main" id="{10C5A768-D3D6-4845-977B-D24850225BF5}"/>
                  </a:ext>
                </a:extLst>
              </p:cNvPr>
              <p:cNvGrpSpPr/>
              <p:nvPr/>
            </p:nvGrpSpPr>
            <p:grpSpPr>
              <a:xfrm>
                <a:off x="9651288" y="2332633"/>
                <a:ext cx="1984254" cy="3339749"/>
                <a:chOff x="-207776" y="662759"/>
                <a:chExt cx="1984254" cy="3339749"/>
              </a:xfrm>
            </p:grpSpPr>
            <p:grpSp>
              <p:nvGrpSpPr>
                <p:cNvPr id="64" name="Group 63">
                  <a:extLst>
                    <a:ext uri="{FF2B5EF4-FFF2-40B4-BE49-F238E27FC236}">
                      <a16:creationId xmlns:a16="http://schemas.microsoft.com/office/drawing/2014/main" id="{6F084B94-D7FC-4F58-87E7-88B4048425C0}"/>
                    </a:ext>
                  </a:extLst>
                </p:cNvPr>
                <p:cNvGrpSpPr/>
                <p:nvPr/>
              </p:nvGrpSpPr>
              <p:grpSpPr>
                <a:xfrm>
                  <a:off x="-207776" y="662759"/>
                  <a:ext cx="1984254" cy="3339749"/>
                  <a:chOff x="-207776" y="662759"/>
                  <a:chExt cx="1984254" cy="3339749"/>
                </a:xfrm>
              </p:grpSpPr>
              <p:grpSp>
                <p:nvGrpSpPr>
                  <p:cNvPr id="68" name="Group 67">
                    <a:extLst>
                      <a:ext uri="{FF2B5EF4-FFF2-40B4-BE49-F238E27FC236}">
                        <a16:creationId xmlns:a16="http://schemas.microsoft.com/office/drawing/2014/main" id="{1557CC3A-2939-4C67-B807-C6AC5A6898E0}"/>
                      </a:ext>
                    </a:extLst>
                  </p:cNvPr>
                  <p:cNvGrpSpPr/>
                  <p:nvPr/>
                </p:nvGrpSpPr>
                <p:grpSpPr>
                  <a:xfrm>
                    <a:off x="-207776" y="662759"/>
                    <a:ext cx="1984254" cy="3339749"/>
                    <a:chOff x="10163195" y="2626502"/>
                    <a:chExt cx="1984254" cy="3339749"/>
                  </a:xfrm>
                </p:grpSpPr>
                <p:grpSp>
                  <p:nvGrpSpPr>
                    <p:cNvPr id="71" name="Group 70">
                      <a:extLst>
                        <a:ext uri="{FF2B5EF4-FFF2-40B4-BE49-F238E27FC236}">
                          <a16:creationId xmlns:a16="http://schemas.microsoft.com/office/drawing/2014/main" id="{79CCCB27-BEE9-4C26-B51D-13D12841822A}"/>
                        </a:ext>
                      </a:extLst>
                    </p:cNvPr>
                    <p:cNvGrpSpPr/>
                    <p:nvPr/>
                  </p:nvGrpSpPr>
                  <p:grpSpPr>
                    <a:xfrm>
                      <a:off x="10163195" y="2626502"/>
                      <a:ext cx="1984254" cy="2510865"/>
                      <a:chOff x="10347066" y="3589095"/>
                      <a:chExt cx="1984254" cy="2510865"/>
                    </a:xfrm>
                  </p:grpSpPr>
                  <p:sp>
                    <p:nvSpPr>
                      <p:cNvPr id="74" name="Diamond 73">
                        <a:extLst>
                          <a:ext uri="{FF2B5EF4-FFF2-40B4-BE49-F238E27FC236}">
                            <a16:creationId xmlns:a16="http://schemas.microsoft.com/office/drawing/2014/main" id="{9C33DD99-98A1-4BB6-8E39-6096A8B0070F}"/>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5" name="Oval 74">
                        <a:extLst>
                          <a:ext uri="{FF2B5EF4-FFF2-40B4-BE49-F238E27FC236}">
                            <a16:creationId xmlns:a16="http://schemas.microsoft.com/office/drawing/2014/main" id="{70286490-4284-4F85-873D-D3FA063AB730}"/>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4</a:t>
                        </a:r>
                      </a:p>
                    </p:txBody>
                  </p:sp>
                </p:grpSp>
                <p:cxnSp>
                  <p:nvCxnSpPr>
                    <p:cNvPr id="73" name="Straight Connector 5">
                      <a:extLst>
                        <a:ext uri="{FF2B5EF4-FFF2-40B4-BE49-F238E27FC236}">
                          <a16:creationId xmlns:a16="http://schemas.microsoft.com/office/drawing/2014/main" id="{94A83421-C0B2-4326-B521-40B2B6884C49}"/>
                        </a:ext>
                      </a:extLst>
                    </p:cNvPr>
                    <p:cNvCxnSpPr>
                      <a:cxnSpLocks/>
                      <a:stCxn id="74"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Diamond 69">
                    <a:extLst>
                      <a:ext uri="{FF2B5EF4-FFF2-40B4-BE49-F238E27FC236}">
                        <a16:creationId xmlns:a16="http://schemas.microsoft.com/office/drawing/2014/main" id="{B9E13108-AD5E-4647-93E1-66A535BABBB9}"/>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67" name="Graphic 66">
                  <a:extLst>
                    <a:ext uri="{FF2B5EF4-FFF2-40B4-BE49-F238E27FC236}">
                      <a16:creationId xmlns:a16="http://schemas.microsoft.com/office/drawing/2014/main" id="{DE2D853D-7F4E-4057-B9FC-939D1A19B0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4311" y="1861457"/>
                  <a:ext cx="640080" cy="640080"/>
                </a:xfrm>
                <a:prstGeom prst="rect">
                  <a:avLst/>
                </a:prstGeom>
              </p:spPr>
            </p:pic>
          </p:grpSp>
          <p:sp>
            <p:nvSpPr>
              <p:cNvPr id="63" name="TextBox 47">
                <a:extLst>
                  <a:ext uri="{FF2B5EF4-FFF2-40B4-BE49-F238E27FC236}">
                    <a16:creationId xmlns:a16="http://schemas.microsoft.com/office/drawing/2014/main" id="{C2C47B17-BFC6-484E-AFD1-8971160D71B6}"/>
                  </a:ext>
                </a:extLst>
              </p:cNvPr>
              <p:cNvSpPr txBox="1"/>
              <p:nvPr/>
            </p:nvSpPr>
            <p:spPr>
              <a:xfrm>
                <a:off x="9942012" y="5864145"/>
                <a:ext cx="1402807" cy="364944"/>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cs typeface="Dubai" panose="020B0503030403030204" pitchFamily="34" charset="-78"/>
                  </a:rPr>
                  <a:t>مركز التدريب</a:t>
                </a:r>
              </a:p>
            </p:txBody>
          </p:sp>
        </p:grpSp>
        <p:grpSp>
          <p:nvGrpSpPr>
            <p:cNvPr id="51" name="Group 50">
              <a:extLst>
                <a:ext uri="{FF2B5EF4-FFF2-40B4-BE49-F238E27FC236}">
                  <a16:creationId xmlns:a16="http://schemas.microsoft.com/office/drawing/2014/main" id="{E174BD9E-D23B-4C56-A37A-C34E0D826F7B}"/>
                </a:ext>
              </a:extLst>
            </p:cNvPr>
            <p:cNvGrpSpPr/>
            <p:nvPr/>
          </p:nvGrpSpPr>
          <p:grpSpPr>
            <a:xfrm>
              <a:off x="1125221" y="2319972"/>
              <a:ext cx="1984254" cy="4029163"/>
              <a:chOff x="9651288" y="2332633"/>
              <a:chExt cx="1984254" cy="4029163"/>
            </a:xfrm>
          </p:grpSpPr>
          <p:grpSp>
            <p:nvGrpSpPr>
              <p:cNvPr id="52" name="Group 51">
                <a:extLst>
                  <a:ext uri="{FF2B5EF4-FFF2-40B4-BE49-F238E27FC236}">
                    <a16:creationId xmlns:a16="http://schemas.microsoft.com/office/drawing/2014/main" id="{CBCD654A-682F-4C2F-9CD3-CB6345D3C688}"/>
                  </a:ext>
                </a:extLst>
              </p:cNvPr>
              <p:cNvGrpSpPr/>
              <p:nvPr/>
            </p:nvGrpSpPr>
            <p:grpSpPr>
              <a:xfrm>
                <a:off x="9651288" y="2332633"/>
                <a:ext cx="1984254" cy="3339749"/>
                <a:chOff x="-207776" y="662759"/>
                <a:chExt cx="1984254" cy="3339749"/>
              </a:xfrm>
            </p:grpSpPr>
            <p:grpSp>
              <p:nvGrpSpPr>
                <p:cNvPr id="54" name="Group 53">
                  <a:extLst>
                    <a:ext uri="{FF2B5EF4-FFF2-40B4-BE49-F238E27FC236}">
                      <a16:creationId xmlns:a16="http://schemas.microsoft.com/office/drawing/2014/main" id="{28D43BC1-1C27-4660-9997-3BCD21EF98AA}"/>
                    </a:ext>
                  </a:extLst>
                </p:cNvPr>
                <p:cNvGrpSpPr/>
                <p:nvPr/>
              </p:nvGrpSpPr>
              <p:grpSpPr>
                <a:xfrm>
                  <a:off x="-207776" y="662759"/>
                  <a:ext cx="1984254" cy="3339749"/>
                  <a:chOff x="-207776" y="662759"/>
                  <a:chExt cx="1984254" cy="3339749"/>
                </a:xfrm>
              </p:grpSpPr>
              <p:grpSp>
                <p:nvGrpSpPr>
                  <p:cNvPr id="56" name="Group 55">
                    <a:extLst>
                      <a:ext uri="{FF2B5EF4-FFF2-40B4-BE49-F238E27FC236}">
                        <a16:creationId xmlns:a16="http://schemas.microsoft.com/office/drawing/2014/main" id="{C75E9300-C8DA-48DA-80ED-0F81B3D34750}"/>
                      </a:ext>
                    </a:extLst>
                  </p:cNvPr>
                  <p:cNvGrpSpPr/>
                  <p:nvPr/>
                </p:nvGrpSpPr>
                <p:grpSpPr>
                  <a:xfrm>
                    <a:off x="-207776" y="662759"/>
                    <a:ext cx="1984254" cy="3339749"/>
                    <a:chOff x="10163195" y="2626502"/>
                    <a:chExt cx="1984254" cy="3339749"/>
                  </a:xfrm>
                </p:grpSpPr>
                <p:grpSp>
                  <p:nvGrpSpPr>
                    <p:cNvPr id="58" name="Group 57">
                      <a:extLst>
                        <a:ext uri="{FF2B5EF4-FFF2-40B4-BE49-F238E27FC236}">
                          <a16:creationId xmlns:a16="http://schemas.microsoft.com/office/drawing/2014/main" id="{67076E52-D804-4CB6-AED0-4CCD5890ED07}"/>
                        </a:ext>
                      </a:extLst>
                    </p:cNvPr>
                    <p:cNvGrpSpPr/>
                    <p:nvPr/>
                  </p:nvGrpSpPr>
                  <p:grpSpPr>
                    <a:xfrm>
                      <a:off x="10163195" y="2626502"/>
                      <a:ext cx="1984254" cy="2510865"/>
                      <a:chOff x="10347066" y="3589095"/>
                      <a:chExt cx="1984254" cy="2510865"/>
                    </a:xfrm>
                  </p:grpSpPr>
                  <p:sp>
                    <p:nvSpPr>
                      <p:cNvPr id="60" name="Diamond 59">
                        <a:extLst>
                          <a:ext uri="{FF2B5EF4-FFF2-40B4-BE49-F238E27FC236}">
                            <a16:creationId xmlns:a16="http://schemas.microsoft.com/office/drawing/2014/main" id="{36A28E98-428A-423B-9F19-29B0BE2B1732}"/>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61" name="Oval 60">
                        <a:extLst>
                          <a:ext uri="{FF2B5EF4-FFF2-40B4-BE49-F238E27FC236}">
                            <a16:creationId xmlns:a16="http://schemas.microsoft.com/office/drawing/2014/main" id="{33A7A7AC-9608-4F27-9FF6-23654CE342DE}"/>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5</a:t>
                        </a:r>
                      </a:p>
                    </p:txBody>
                  </p:sp>
                </p:grpSp>
                <p:cxnSp>
                  <p:nvCxnSpPr>
                    <p:cNvPr id="59" name="Straight Connector 5">
                      <a:extLst>
                        <a:ext uri="{FF2B5EF4-FFF2-40B4-BE49-F238E27FC236}">
                          <a16:creationId xmlns:a16="http://schemas.microsoft.com/office/drawing/2014/main" id="{0A5BD6B0-FD27-4E1B-A238-EFDEF2150F1F}"/>
                        </a:ext>
                      </a:extLst>
                    </p:cNvPr>
                    <p:cNvCxnSpPr>
                      <a:cxnSpLocks/>
                      <a:stCxn id="60"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Diamond 56">
                    <a:extLst>
                      <a:ext uri="{FF2B5EF4-FFF2-40B4-BE49-F238E27FC236}">
                        <a16:creationId xmlns:a16="http://schemas.microsoft.com/office/drawing/2014/main" id="{B26DEE1E-E25C-478A-A456-AE24EE0A5B76}"/>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55" name="Graphic 54">
                  <a:extLst>
                    <a:ext uri="{FF2B5EF4-FFF2-40B4-BE49-F238E27FC236}">
                      <a16:creationId xmlns:a16="http://schemas.microsoft.com/office/drawing/2014/main" id="{0A92696F-48A8-4ACB-B3FE-018C19B770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64311" y="1861457"/>
                  <a:ext cx="640080" cy="640080"/>
                </a:xfrm>
                <a:prstGeom prst="rect">
                  <a:avLst/>
                </a:prstGeom>
              </p:spPr>
            </p:pic>
          </p:grpSp>
          <p:sp>
            <p:nvSpPr>
              <p:cNvPr id="53" name="TextBox 47">
                <a:extLst>
                  <a:ext uri="{FF2B5EF4-FFF2-40B4-BE49-F238E27FC236}">
                    <a16:creationId xmlns:a16="http://schemas.microsoft.com/office/drawing/2014/main" id="{6E443BB3-607A-4777-B438-DD026068B866}"/>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cs typeface="Dubai" panose="020B0503030403030204" pitchFamily="34" charset="-78"/>
                  </a:rPr>
                  <a:t>رابطة الخريجين</a:t>
                </a:r>
              </a:p>
            </p:txBody>
          </p:sp>
        </p:grpSp>
      </p:grpSp>
    </p:spTree>
    <p:extLst>
      <p:ext uri="{BB962C8B-B14F-4D97-AF65-F5344CB8AC3E}">
        <p14:creationId xmlns:p14="http://schemas.microsoft.com/office/powerpoint/2010/main" val="28866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ثالثاً: رأس المال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3" name="Rectangle 2">
            <a:extLst>
              <a:ext uri="{FF2B5EF4-FFF2-40B4-BE49-F238E27FC236}">
                <a16:creationId xmlns:a16="http://schemas.microsoft.com/office/drawing/2014/main" id="{9D432F43-6B04-4851-9B3A-10BA76A4849E}"/>
              </a:ext>
            </a:extLst>
          </p:cNvPr>
          <p:cNvSpPr/>
          <p:nvPr/>
        </p:nvSpPr>
        <p:spPr>
          <a:xfrm>
            <a:off x="6096000" y="2095038"/>
            <a:ext cx="5414729" cy="410882"/>
          </a:xfrm>
          <a:prstGeom prst="rect">
            <a:avLst/>
          </a:prstGeom>
        </p:spPr>
        <p:txBody>
          <a:bodyPr wrap="square">
            <a:spAutoFit/>
          </a:bodyPr>
          <a:lstStyle/>
          <a:p>
            <a:pPr algn="just" rtl="1">
              <a:lnSpc>
                <a:spcPct val="115000"/>
              </a:lnSpc>
              <a:spcAft>
                <a:spcPts val="1000"/>
              </a:spcAft>
            </a:pPr>
            <a:r>
              <a:rPr lang="ar-SA" b="1" dirty="0"/>
              <a:t>تتمثل </a:t>
            </a:r>
            <a:r>
              <a:rPr lang="ar-EG" b="1" dirty="0" err="1"/>
              <a:t>المناحي</a:t>
            </a:r>
            <a:r>
              <a:rPr lang="ar-EG" b="1" dirty="0"/>
              <a:t> الرئيسية للإنفاق الرأس مالي بما يلي:</a:t>
            </a:r>
            <a:endParaRPr lang="en-US" b="1" dirty="0"/>
          </a:p>
        </p:txBody>
      </p:sp>
      <p:grpSp>
        <p:nvGrpSpPr>
          <p:cNvPr id="11" name="Group 10">
            <a:extLst>
              <a:ext uri="{FF2B5EF4-FFF2-40B4-BE49-F238E27FC236}">
                <a16:creationId xmlns:a16="http://schemas.microsoft.com/office/drawing/2014/main" id="{8A2C93F4-EA55-41B0-9930-CA199291432C}"/>
              </a:ext>
            </a:extLst>
          </p:cNvPr>
          <p:cNvGrpSpPr/>
          <p:nvPr/>
        </p:nvGrpSpPr>
        <p:grpSpPr>
          <a:xfrm>
            <a:off x="675335" y="2842942"/>
            <a:ext cx="10841331" cy="3221501"/>
            <a:chOff x="371103" y="2842942"/>
            <a:chExt cx="10841331" cy="3221501"/>
          </a:xfrm>
        </p:grpSpPr>
        <p:grpSp>
          <p:nvGrpSpPr>
            <p:cNvPr id="10" name="Group 9">
              <a:extLst>
                <a:ext uri="{FF2B5EF4-FFF2-40B4-BE49-F238E27FC236}">
                  <a16:creationId xmlns:a16="http://schemas.microsoft.com/office/drawing/2014/main" id="{4BCD8927-9FEE-4761-9978-0D101D91568B}"/>
                </a:ext>
              </a:extLst>
            </p:cNvPr>
            <p:cNvGrpSpPr/>
            <p:nvPr/>
          </p:nvGrpSpPr>
          <p:grpSpPr>
            <a:xfrm>
              <a:off x="6089732" y="2842942"/>
              <a:ext cx="5122702" cy="3221501"/>
              <a:chOff x="6089732" y="2940148"/>
              <a:chExt cx="5122702" cy="3221501"/>
            </a:xfrm>
          </p:grpSpPr>
          <p:cxnSp>
            <p:nvCxnSpPr>
              <p:cNvPr id="6" name="Straight Connector 5">
                <a:extLst>
                  <a:ext uri="{FF2B5EF4-FFF2-40B4-BE49-F238E27FC236}">
                    <a16:creationId xmlns:a16="http://schemas.microsoft.com/office/drawing/2014/main" id="{07BC9F34-2820-48A3-B2F7-339078C95DD5}"/>
                  </a:ext>
                </a:extLst>
              </p:cNvPr>
              <p:cNvCxnSpPr/>
              <p:nvPr/>
            </p:nvCxnSpPr>
            <p:spPr>
              <a:xfrm>
                <a:off x="10874326" y="2940148"/>
                <a:ext cx="0" cy="322150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A1F616A-7BED-4B6F-9765-655BC315ACB7}"/>
                  </a:ext>
                </a:extLst>
              </p:cNvPr>
              <p:cNvGrpSpPr/>
              <p:nvPr/>
            </p:nvGrpSpPr>
            <p:grpSpPr>
              <a:xfrm>
                <a:off x="8409288" y="3363268"/>
                <a:ext cx="2803146" cy="720969"/>
                <a:chOff x="8431664" y="3378602"/>
                <a:chExt cx="2803146" cy="720969"/>
              </a:xfrm>
            </p:grpSpPr>
            <p:sp>
              <p:nvSpPr>
                <p:cNvPr id="7" name="Diamond 6">
                  <a:extLst>
                    <a:ext uri="{FF2B5EF4-FFF2-40B4-BE49-F238E27FC236}">
                      <a16:creationId xmlns:a16="http://schemas.microsoft.com/office/drawing/2014/main" id="{FD7FE7E3-1A59-4CEA-81A7-8A16139310DF}"/>
                    </a:ext>
                  </a:extLst>
                </p:cNvPr>
                <p:cNvSpPr/>
                <p:nvPr/>
              </p:nvSpPr>
              <p:spPr>
                <a:xfrm>
                  <a:off x="10513841" y="3378602"/>
                  <a:ext cx="720969" cy="720969"/>
                </a:xfrm>
                <a:prstGeom prst="diamond">
                  <a:avLst/>
                </a:prstGeom>
                <a:solidFill>
                  <a:srgbClr val="00506B"/>
                </a:solidFill>
                <a:ln w="38100">
                  <a:solidFill>
                    <a:srgbClr val="EAA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8" name="Rectangle 7">
                  <a:extLst>
                    <a:ext uri="{FF2B5EF4-FFF2-40B4-BE49-F238E27FC236}">
                      <a16:creationId xmlns:a16="http://schemas.microsoft.com/office/drawing/2014/main" id="{517BF360-E187-41D2-866F-23DE0062C30F}"/>
                    </a:ext>
                  </a:extLst>
                </p:cNvPr>
                <p:cNvSpPr/>
                <p:nvPr/>
              </p:nvSpPr>
              <p:spPr>
                <a:xfrm>
                  <a:off x="8431664" y="3533645"/>
                  <a:ext cx="2092239" cy="410882"/>
                </a:xfrm>
                <a:prstGeom prst="rect">
                  <a:avLst/>
                </a:prstGeom>
              </p:spPr>
              <p:txBody>
                <a:bodyPr wrap="none">
                  <a:spAutoFit/>
                </a:bodyPr>
                <a:lstStyle/>
                <a:p>
                  <a:pPr lvl="0" algn="just" rtl="1">
                    <a:lnSpc>
                      <a:spcPct val="115000"/>
                    </a:lnSpc>
                  </a:pPr>
                  <a:r>
                    <a:rPr lang="ar-EG" dirty="0">
                      <a:solidFill>
                        <a:prstClr val="black"/>
                      </a:solidFill>
                      <a:latin typeface="Calibri" panose="020F0502020204030204" pitchFamily="34" charset="0"/>
                      <a:ea typeface="Calibri" panose="020F0502020204030204" pitchFamily="34" charset="0"/>
                    </a:rPr>
                    <a:t>تكاليف تملك الأراضي. </a:t>
                  </a:r>
                  <a:endParaRPr lang="ar-SA" dirty="0">
                    <a:solidFill>
                      <a:prstClr val="black"/>
                    </a:solidFill>
                    <a:latin typeface="Calibri" panose="020F0502020204030204" pitchFamily="34" charset="0"/>
                    <a:ea typeface="Calibri" panose="020F0502020204030204" pitchFamily="34" charset="0"/>
                  </a:endParaRPr>
                </a:p>
              </p:txBody>
            </p:sp>
          </p:grpSp>
          <p:grpSp>
            <p:nvGrpSpPr>
              <p:cNvPr id="69" name="Group 68">
                <a:extLst>
                  <a:ext uri="{FF2B5EF4-FFF2-40B4-BE49-F238E27FC236}">
                    <a16:creationId xmlns:a16="http://schemas.microsoft.com/office/drawing/2014/main" id="{CBE41747-424E-4576-8603-9E32F45DCA33}"/>
                  </a:ext>
                </a:extLst>
              </p:cNvPr>
              <p:cNvGrpSpPr/>
              <p:nvPr/>
            </p:nvGrpSpPr>
            <p:grpSpPr>
              <a:xfrm>
                <a:off x="6089732" y="4331409"/>
                <a:ext cx="5122702" cy="1366528"/>
                <a:chOff x="6112107" y="3533645"/>
                <a:chExt cx="5122702" cy="1366528"/>
              </a:xfrm>
            </p:grpSpPr>
            <p:sp>
              <p:nvSpPr>
                <p:cNvPr id="72" name="Diamond 71">
                  <a:extLst>
                    <a:ext uri="{FF2B5EF4-FFF2-40B4-BE49-F238E27FC236}">
                      <a16:creationId xmlns:a16="http://schemas.microsoft.com/office/drawing/2014/main" id="{26E16743-5D11-4C5F-8470-5D02CD1F2D30}"/>
                    </a:ext>
                  </a:extLst>
                </p:cNvPr>
                <p:cNvSpPr/>
                <p:nvPr/>
              </p:nvSpPr>
              <p:spPr>
                <a:xfrm>
                  <a:off x="10513840" y="3856425"/>
                  <a:ext cx="720969" cy="720969"/>
                </a:xfrm>
                <a:prstGeom prst="diamond">
                  <a:avLst/>
                </a:prstGeom>
                <a:solidFill>
                  <a:srgbClr val="00506B"/>
                </a:solidFill>
                <a:ln w="38100">
                  <a:solidFill>
                    <a:srgbClr val="EAA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06" name="Rectangle 105">
                  <a:extLst>
                    <a:ext uri="{FF2B5EF4-FFF2-40B4-BE49-F238E27FC236}">
                      <a16:creationId xmlns:a16="http://schemas.microsoft.com/office/drawing/2014/main" id="{3D287A56-ABDF-4859-8A04-3822C5CA2785}"/>
                    </a:ext>
                  </a:extLst>
                </p:cNvPr>
                <p:cNvSpPr/>
                <p:nvPr/>
              </p:nvSpPr>
              <p:spPr>
                <a:xfrm>
                  <a:off x="6112107" y="3533645"/>
                  <a:ext cx="4401733" cy="1366528"/>
                </a:xfrm>
                <a:prstGeom prst="rect">
                  <a:avLst/>
                </a:prstGeom>
              </p:spPr>
              <p:txBody>
                <a:bodyPr wrap="square">
                  <a:spAutoFit/>
                </a:bodyPr>
                <a:lstStyle/>
                <a:p>
                  <a:pPr lvl="0" algn="r" rtl="1">
                    <a:lnSpc>
                      <a:spcPct val="115000"/>
                    </a:lnSpc>
                  </a:pPr>
                  <a:r>
                    <a:rPr lang="ar-EG" dirty="0">
                      <a:solidFill>
                        <a:prstClr val="black"/>
                      </a:solidFill>
                      <a:latin typeface="Calibri" panose="020F0502020204030204" pitchFamily="34" charset="0"/>
                      <a:ea typeface="Calibri" panose="020F0502020204030204" pitchFamily="34" charset="0"/>
                    </a:rPr>
                    <a:t>تكاليف تطوير الموقع مثل تأهيل الموقع، وتسويته أو هدمه، والمناظر الطبيعية، وتطوير شبكة الطرق الداخلية وبناء المرافق والخدمات مثل الطاقة والمياه وشبكة الاتصالات السلكية واللاسلكية.</a:t>
                  </a:r>
                </a:p>
              </p:txBody>
            </p:sp>
          </p:grpSp>
        </p:grpSp>
        <p:grpSp>
          <p:nvGrpSpPr>
            <p:cNvPr id="107" name="Group 106">
              <a:extLst>
                <a:ext uri="{FF2B5EF4-FFF2-40B4-BE49-F238E27FC236}">
                  <a16:creationId xmlns:a16="http://schemas.microsoft.com/office/drawing/2014/main" id="{6DBCD756-935B-48E5-81F1-96BF94636F3E}"/>
                </a:ext>
              </a:extLst>
            </p:cNvPr>
            <p:cNvGrpSpPr/>
            <p:nvPr/>
          </p:nvGrpSpPr>
          <p:grpSpPr>
            <a:xfrm>
              <a:off x="371103" y="2842942"/>
              <a:ext cx="5122702" cy="3221501"/>
              <a:chOff x="6089732" y="2940148"/>
              <a:chExt cx="5122702" cy="3221501"/>
            </a:xfrm>
          </p:grpSpPr>
          <p:cxnSp>
            <p:nvCxnSpPr>
              <p:cNvPr id="108" name="Straight Connector 107">
                <a:extLst>
                  <a:ext uri="{FF2B5EF4-FFF2-40B4-BE49-F238E27FC236}">
                    <a16:creationId xmlns:a16="http://schemas.microsoft.com/office/drawing/2014/main" id="{252ADDBC-762F-49A6-8A43-AAAEB715418C}"/>
                  </a:ext>
                </a:extLst>
              </p:cNvPr>
              <p:cNvCxnSpPr/>
              <p:nvPr/>
            </p:nvCxnSpPr>
            <p:spPr>
              <a:xfrm>
                <a:off x="10874326" y="2940148"/>
                <a:ext cx="0" cy="322150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8ACD544B-C9E1-4E90-9569-D3A502A183C6}"/>
                  </a:ext>
                </a:extLst>
              </p:cNvPr>
              <p:cNvGrpSpPr/>
              <p:nvPr/>
            </p:nvGrpSpPr>
            <p:grpSpPr>
              <a:xfrm>
                <a:off x="6089732" y="3363268"/>
                <a:ext cx="5122702" cy="884473"/>
                <a:chOff x="6112108" y="3378602"/>
                <a:chExt cx="5122702" cy="884473"/>
              </a:xfrm>
            </p:grpSpPr>
            <p:sp>
              <p:nvSpPr>
                <p:cNvPr id="113" name="Diamond 112">
                  <a:extLst>
                    <a:ext uri="{FF2B5EF4-FFF2-40B4-BE49-F238E27FC236}">
                      <a16:creationId xmlns:a16="http://schemas.microsoft.com/office/drawing/2014/main" id="{1A7A334C-3950-46B2-853A-4A41A3FA7CFB}"/>
                    </a:ext>
                  </a:extLst>
                </p:cNvPr>
                <p:cNvSpPr/>
                <p:nvPr/>
              </p:nvSpPr>
              <p:spPr>
                <a:xfrm>
                  <a:off x="10513841" y="3378602"/>
                  <a:ext cx="720969" cy="720969"/>
                </a:xfrm>
                <a:prstGeom prst="diamond">
                  <a:avLst/>
                </a:prstGeom>
                <a:solidFill>
                  <a:srgbClr val="00506B"/>
                </a:solidFill>
                <a:ln w="38100">
                  <a:solidFill>
                    <a:srgbClr val="EAA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14" name="Rectangle 113">
                  <a:extLst>
                    <a:ext uri="{FF2B5EF4-FFF2-40B4-BE49-F238E27FC236}">
                      <a16:creationId xmlns:a16="http://schemas.microsoft.com/office/drawing/2014/main" id="{53BBE7CE-D62C-4F64-9E39-C9A8548F7AF5}"/>
                    </a:ext>
                  </a:extLst>
                </p:cNvPr>
                <p:cNvSpPr/>
                <p:nvPr/>
              </p:nvSpPr>
              <p:spPr>
                <a:xfrm>
                  <a:off x="6112108" y="3533645"/>
                  <a:ext cx="4401733" cy="729430"/>
                </a:xfrm>
                <a:prstGeom prst="rect">
                  <a:avLst/>
                </a:prstGeom>
              </p:spPr>
              <p:txBody>
                <a:bodyPr wrap="square">
                  <a:spAutoFit/>
                </a:bodyPr>
                <a:lstStyle/>
                <a:p>
                  <a:pPr lvl="0" algn="just" rtl="1">
                    <a:lnSpc>
                      <a:spcPct val="115000"/>
                    </a:lnSpc>
                  </a:pPr>
                  <a:r>
                    <a:rPr lang="ar-EG" dirty="0">
                      <a:solidFill>
                        <a:prstClr val="black"/>
                      </a:solidFill>
                      <a:latin typeface="Calibri" panose="020F0502020204030204" pitchFamily="34" charset="0"/>
                      <a:ea typeface="Calibri" panose="020F0502020204030204" pitchFamily="34" charset="0"/>
                    </a:rPr>
                    <a:t>تكاليف تطوير الموقع من الخارج مثل طرق الرئيسة والعلامات الجديدة والتقاطعات المرورية.</a:t>
                  </a:r>
                </a:p>
              </p:txBody>
            </p:sp>
          </p:grpSp>
          <p:grpSp>
            <p:nvGrpSpPr>
              <p:cNvPr id="110" name="Group 109">
                <a:extLst>
                  <a:ext uri="{FF2B5EF4-FFF2-40B4-BE49-F238E27FC236}">
                    <a16:creationId xmlns:a16="http://schemas.microsoft.com/office/drawing/2014/main" id="{FDC51C2E-D296-4AE3-A208-F1E1DDF38A3D}"/>
                  </a:ext>
                </a:extLst>
              </p:cNvPr>
              <p:cNvGrpSpPr/>
              <p:nvPr/>
            </p:nvGrpSpPr>
            <p:grpSpPr>
              <a:xfrm>
                <a:off x="6089732" y="4649958"/>
                <a:ext cx="5122702" cy="729430"/>
                <a:chOff x="6112107" y="3852194"/>
                <a:chExt cx="5122702" cy="729430"/>
              </a:xfrm>
            </p:grpSpPr>
            <p:sp>
              <p:nvSpPr>
                <p:cNvPr id="111" name="Diamond 110">
                  <a:extLst>
                    <a:ext uri="{FF2B5EF4-FFF2-40B4-BE49-F238E27FC236}">
                      <a16:creationId xmlns:a16="http://schemas.microsoft.com/office/drawing/2014/main" id="{1775290E-7FA4-46F7-9048-8EEA9737AC54}"/>
                    </a:ext>
                  </a:extLst>
                </p:cNvPr>
                <p:cNvSpPr/>
                <p:nvPr/>
              </p:nvSpPr>
              <p:spPr>
                <a:xfrm>
                  <a:off x="10513840" y="3856425"/>
                  <a:ext cx="720969" cy="720969"/>
                </a:xfrm>
                <a:prstGeom prst="diamond">
                  <a:avLst/>
                </a:prstGeom>
                <a:solidFill>
                  <a:srgbClr val="00506B"/>
                </a:solidFill>
                <a:ln w="38100">
                  <a:solidFill>
                    <a:srgbClr val="EAA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12" name="Rectangle 111">
                  <a:extLst>
                    <a:ext uri="{FF2B5EF4-FFF2-40B4-BE49-F238E27FC236}">
                      <a16:creationId xmlns:a16="http://schemas.microsoft.com/office/drawing/2014/main" id="{DD2A2526-8552-4C6A-BEE1-E61D948DC868}"/>
                    </a:ext>
                  </a:extLst>
                </p:cNvPr>
                <p:cNvSpPr/>
                <p:nvPr/>
              </p:nvSpPr>
              <p:spPr>
                <a:xfrm>
                  <a:off x="6112107" y="3852194"/>
                  <a:ext cx="4401733" cy="729430"/>
                </a:xfrm>
                <a:prstGeom prst="rect">
                  <a:avLst/>
                </a:prstGeom>
              </p:spPr>
              <p:txBody>
                <a:bodyPr wrap="square">
                  <a:spAutoFit/>
                </a:bodyPr>
                <a:lstStyle/>
                <a:p>
                  <a:pPr lvl="0" algn="just" rtl="1">
                    <a:lnSpc>
                      <a:spcPct val="115000"/>
                    </a:lnSpc>
                    <a:spcAft>
                      <a:spcPts val="1000"/>
                    </a:spcAft>
                  </a:pPr>
                  <a:r>
                    <a:rPr lang="ar-EG" dirty="0">
                      <a:solidFill>
                        <a:prstClr val="black"/>
                      </a:solidFill>
                      <a:latin typeface="Calibri" panose="020F0502020204030204" pitchFamily="34" charset="0"/>
                      <a:ea typeface="Calibri" panose="020F0502020204030204" pitchFamily="34" charset="0"/>
                    </a:rPr>
                    <a:t>تكاليف انشاء المباني التي تناسب تصميم الواحة من حيث المواصفات الخارجية والداخلية.</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pSp>
        </p:grpSp>
      </p:grpSp>
    </p:spTree>
    <p:extLst>
      <p:ext uri="{BB962C8B-B14F-4D97-AF65-F5344CB8AC3E}">
        <p14:creationId xmlns:p14="http://schemas.microsoft.com/office/powerpoint/2010/main" val="265132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رابعاً: المهارات البشرية والمعرفية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13" name="Group 12">
            <a:extLst>
              <a:ext uri="{FF2B5EF4-FFF2-40B4-BE49-F238E27FC236}">
                <a16:creationId xmlns:a16="http://schemas.microsoft.com/office/drawing/2014/main" id="{631D79EA-9FA7-4ABF-9771-31731CBC6C36}"/>
              </a:ext>
            </a:extLst>
          </p:cNvPr>
          <p:cNvGrpSpPr/>
          <p:nvPr/>
        </p:nvGrpSpPr>
        <p:grpSpPr>
          <a:xfrm>
            <a:off x="1014772" y="2339229"/>
            <a:ext cx="10162456" cy="3221501"/>
            <a:chOff x="534572" y="2433711"/>
            <a:chExt cx="10162456" cy="3221501"/>
          </a:xfrm>
        </p:grpSpPr>
        <p:sp>
          <p:nvSpPr>
            <p:cNvPr id="5" name="Rectangle 4">
              <a:extLst>
                <a:ext uri="{FF2B5EF4-FFF2-40B4-BE49-F238E27FC236}">
                  <a16:creationId xmlns:a16="http://schemas.microsoft.com/office/drawing/2014/main" id="{196489EB-7FD2-45A5-8EA3-263137FF2812}"/>
                </a:ext>
              </a:extLst>
            </p:cNvPr>
            <p:cNvSpPr/>
            <p:nvPr/>
          </p:nvSpPr>
          <p:spPr>
            <a:xfrm>
              <a:off x="1788152" y="3042649"/>
              <a:ext cx="7655296" cy="2003625"/>
            </a:xfrm>
            <a:prstGeom prst="rect">
              <a:avLst/>
            </a:prstGeom>
          </p:spPr>
          <p:txBody>
            <a:bodyPr wrap="square">
              <a:spAutoFit/>
            </a:bodyPr>
            <a:lstStyle/>
            <a:p>
              <a:pPr algn="justLow" rtl="1">
                <a:lnSpc>
                  <a:spcPct val="115000"/>
                </a:lnSpc>
                <a:spcAft>
                  <a:spcPts val="1000"/>
                </a:spcAft>
              </a:pPr>
              <a:r>
                <a:rPr lang="ar-EG" dirty="0"/>
                <a:t>تتطلب الواحات العلمية توفر مجموعة كبيرة من المهارات التي تحتاجها الشركات التي تجلبها وكذلك الحال بالنسبة لفريق إدارة الواحة. فمن جانب الشركات، فهناك حاجة اساسية لمهارات واساليب ريادة الاعمال، وعلى استعداد لتحمل مخاطر إنشاء الأعمال التجارية المعرفية وتنميتها بنجاح. ويمكن تقسيم هذه المهارات إلى فنية تتعلق بمجال تخصص الشركات القائمة على المعرفة ومهارات أخرى متعلقة بالإدارة المالية والمحاسبة والتسويق وحماية الملكية الفكرية.</a:t>
              </a:r>
              <a:endParaRPr lang="en-US" dirty="0"/>
            </a:p>
          </p:txBody>
        </p:sp>
        <p:sp>
          <p:nvSpPr>
            <p:cNvPr id="12" name="Rectangle 11">
              <a:extLst>
                <a:ext uri="{FF2B5EF4-FFF2-40B4-BE49-F238E27FC236}">
                  <a16:creationId xmlns:a16="http://schemas.microsoft.com/office/drawing/2014/main" id="{73FBA170-C913-4CE7-A718-2F06FB6DD359}"/>
                </a:ext>
              </a:extLst>
            </p:cNvPr>
            <p:cNvSpPr/>
            <p:nvPr/>
          </p:nvSpPr>
          <p:spPr>
            <a:xfrm>
              <a:off x="534572" y="2433711"/>
              <a:ext cx="10162456" cy="3221501"/>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411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خامساً: البنية التحتية</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9" name="Rectangle 8">
            <a:extLst>
              <a:ext uri="{FF2B5EF4-FFF2-40B4-BE49-F238E27FC236}">
                <a16:creationId xmlns:a16="http://schemas.microsoft.com/office/drawing/2014/main" id="{AFC65F66-6D4C-480A-B1C3-CF35CC3B69D1}"/>
              </a:ext>
            </a:extLst>
          </p:cNvPr>
          <p:cNvSpPr/>
          <p:nvPr/>
        </p:nvSpPr>
        <p:spPr>
          <a:xfrm>
            <a:off x="633046" y="1988859"/>
            <a:ext cx="11007266" cy="369332"/>
          </a:xfrm>
          <a:prstGeom prst="rect">
            <a:avLst/>
          </a:prstGeom>
        </p:spPr>
        <p:txBody>
          <a:bodyPr wrap="square">
            <a:spAutoFit/>
          </a:bodyPr>
          <a:lstStyle/>
          <a:p>
            <a:pPr algn="r" rtl="1"/>
            <a:r>
              <a:rPr lang="ar-SA" b="1" dirty="0"/>
              <a:t>يمكن تقسيم البنية التحتية للواحات العلمية إلى ثلاثة مسارات رئيسية</a:t>
            </a:r>
            <a:endParaRPr lang="en-US" b="1" dirty="0"/>
          </a:p>
        </p:txBody>
      </p:sp>
      <p:grpSp>
        <p:nvGrpSpPr>
          <p:cNvPr id="8" name="Group 7">
            <a:extLst>
              <a:ext uri="{FF2B5EF4-FFF2-40B4-BE49-F238E27FC236}">
                <a16:creationId xmlns:a16="http://schemas.microsoft.com/office/drawing/2014/main" id="{B0D6DAFF-CCAA-4008-90C8-FE2BFF23CF69}"/>
              </a:ext>
            </a:extLst>
          </p:cNvPr>
          <p:cNvGrpSpPr/>
          <p:nvPr/>
        </p:nvGrpSpPr>
        <p:grpSpPr>
          <a:xfrm>
            <a:off x="1859329" y="2386327"/>
            <a:ext cx="8473342" cy="3844681"/>
            <a:chOff x="2435844" y="2444674"/>
            <a:chExt cx="8473342" cy="3844681"/>
          </a:xfrm>
        </p:grpSpPr>
        <p:grpSp>
          <p:nvGrpSpPr>
            <p:cNvPr id="6" name="Group 5">
              <a:extLst>
                <a:ext uri="{FF2B5EF4-FFF2-40B4-BE49-F238E27FC236}">
                  <a16:creationId xmlns:a16="http://schemas.microsoft.com/office/drawing/2014/main" id="{EA3249E1-555D-46AB-A991-340861AE6F81}"/>
                </a:ext>
              </a:extLst>
            </p:cNvPr>
            <p:cNvGrpSpPr/>
            <p:nvPr/>
          </p:nvGrpSpPr>
          <p:grpSpPr>
            <a:xfrm>
              <a:off x="8610600" y="2444674"/>
              <a:ext cx="2298586" cy="3844681"/>
              <a:chOff x="9221990" y="2214708"/>
              <a:chExt cx="1840768" cy="3078921"/>
            </a:xfrm>
          </p:grpSpPr>
          <p:sp>
            <p:nvSpPr>
              <p:cNvPr id="20" name="Diamond 19">
                <a:extLst>
                  <a:ext uri="{FF2B5EF4-FFF2-40B4-BE49-F238E27FC236}">
                    <a16:creationId xmlns:a16="http://schemas.microsoft.com/office/drawing/2014/main" id="{99793823-FE63-48D8-93DB-F36CD779B1DF}"/>
                  </a:ext>
                </a:extLst>
              </p:cNvPr>
              <p:cNvSpPr/>
              <p:nvPr/>
            </p:nvSpPr>
            <p:spPr>
              <a:xfrm>
                <a:off x="9221990" y="2703239"/>
                <a:ext cx="1840768" cy="1840768"/>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21" name="Oval 20">
                <a:extLst>
                  <a:ext uri="{FF2B5EF4-FFF2-40B4-BE49-F238E27FC236}">
                    <a16:creationId xmlns:a16="http://schemas.microsoft.com/office/drawing/2014/main" id="{556B1FC1-9D92-4A6C-8B71-66DB1345EA2D}"/>
                  </a:ext>
                </a:extLst>
              </p:cNvPr>
              <p:cNvSpPr/>
              <p:nvPr/>
            </p:nvSpPr>
            <p:spPr>
              <a:xfrm>
                <a:off x="9897114" y="2214708"/>
                <a:ext cx="488531" cy="48853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1</a:t>
                </a:r>
              </a:p>
            </p:txBody>
          </p:sp>
          <p:cxnSp>
            <p:nvCxnSpPr>
              <p:cNvPr id="22" name="Straight Connector 5">
                <a:extLst>
                  <a:ext uri="{FF2B5EF4-FFF2-40B4-BE49-F238E27FC236}">
                    <a16:creationId xmlns:a16="http://schemas.microsoft.com/office/drawing/2014/main" id="{325268E7-0AEB-4835-A26B-5DCA8A22F887}"/>
                  </a:ext>
                </a:extLst>
              </p:cNvPr>
              <p:cNvCxnSpPr>
                <a:cxnSpLocks/>
                <a:stCxn id="20" idx="2"/>
              </p:cNvCxnSpPr>
              <p:nvPr/>
            </p:nvCxnSpPr>
            <p:spPr>
              <a:xfrm>
                <a:off x="10142374" y="4544007"/>
                <a:ext cx="0" cy="488531"/>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18BDCDB8-034D-4EEE-9202-77ED52128582}"/>
                  </a:ext>
                </a:extLst>
              </p:cNvPr>
              <p:cNvSpPr/>
              <p:nvPr/>
            </p:nvSpPr>
            <p:spPr>
              <a:xfrm>
                <a:off x="9456660" y="2937908"/>
                <a:ext cx="1371429" cy="1371429"/>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24" name="Graphic 23">
                <a:extLst>
                  <a:ext uri="{FF2B5EF4-FFF2-40B4-BE49-F238E27FC236}">
                    <a16:creationId xmlns:a16="http://schemas.microsoft.com/office/drawing/2014/main" id="{2E8EB160-BAE7-4C32-9048-AE3F2B3779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45477" y="3326725"/>
                <a:ext cx="593794" cy="593794"/>
              </a:xfrm>
              <a:prstGeom prst="rect">
                <a:avLst/>
              </a:prstGeom>
            </p:spPr>
          </p:pic>
          <p:sp>
            <p:nvSpPr>
              <p:cNvPr id="25" name="TextBox 47">
                <a:extLst>
                  <a:ext uri="{FF2B5EF4-FFF2-40B4-BE49-F238E27FC236}">
                    <a16:creationId xmlns:a16="http://schemas.microsoft.com/office/drawing/2014/main" id="{04B69A8E-FF81-4C33-BE92-5319EA4AFFFB}"/>
                  </a:ext>
                </a:extLst>
              </p:cNvPr>
              <p:cNvSpPr txBox="1"/>
              <p:nvPr/>
            </p:nvSpPr>
            <p:spPr>
              <a:xfrm>
                <a:off x="9490696" y="5022506"/>
                <a:ext cx="1301367" cy="271123"/>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المادية </a:t>
                </a:r>
              </a:p>
            </p:txBody>
          </p:sp>
        </p:grpSp>
        <p:grpSp>
          <p:nvGrpSpPr>
            <p:cNvPr id="27" name="Group 26">
              <a:extLst>
                <a:ext uri="{FF2B5EF4-FFF2-40B4-BE49-F238E27FC236}">
                  <a16:creationId xmlns:a16="http://schemas.microsoft.com/office/drawing/2014/main" id="{E8DDA157-856E-4CF2-9979-87E5E57DAE86}"/>
                </a:ext>
              </a:extLst>
            </p:cNvPr>
            <p:cNvGrpSpPr/>
            <p:nvPr/>
          </p:nvGrpSpPr>
          <p:grpSpPr>
            <a:xfrm>
              <a:off x="5523222" y="2444674"/>
              <a:ext cx="2298586" cy="3844681"/>
              <a:chOff x="9221990" y="2214708"/>
              <a:chExt cx="1840768" cy="3078921"/>
            </a:xfrm>
          </p:grpSpPr>
          <p:sp>
            <p:nvSpPr>
              <p:cNvPr id="28" name="Diamond 27">
                <a:extLst>
                  <a:ext uri="{FF2B5EF4-FFF2-40B4-BE49-F238E27FC236}">
                    <a16:creationId xmlns:a16="http://schemas.microsoft.com/office/drawing/2014/main" id="{70BF2B09-6585-4ED4-AEDD-DC0C82CFCC80}"/>
                  </a:ext>
                </a:extLst>
              </p:cNvPr>
              <p:cNvSpPr/>
              <p:nvPr/>
            </p:nvSpPr>
            <p:spPr>
              <a:xfrm>
                <a:off x="9221990" y="2703239"/>
                <a:ext cx="1840768" cy="1840768"/>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29" name="Oval 28">
                <a:extLst>
                  <a:ext uri="{FF2B5EF4-FFF2-40B4-BE49-F238E27FC236}">
                    <a16:creationId xmlns:a16="http://schemas.microsoft.com/office/drawing/2014/main" id="{A9FA76A7-644A-4BFA-9BDA-92515E6EC81B}"/>
                  </a:ext>
                </a:extLst>
              </p:cNvPr>
              <p:cNvSpPr/>
              <p:nvPr/>
            </p:nvSpPr>
            <p:spPr>
              <a:xfrm>
                <a:off x="9897114" y="2214708"/>
                <a:ext cx="488531" cy="48853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2</a:t>
                </a:r>
              </a:p>
            </p:txBody>
          </p:sp>
          <p:cxnSp>
            <p:nvCxnSpPr>
              <p:cNvPr id="30" name="Straight Connector 5">
                <a:extLst>
                  <a:ext uri="{FF2B5EF4-FFF2-40B4-BE49-F238E27FC236}">
                    <a16:creationId xmlns:a16="http://schemas.microsoft.com/office/drawing/2014/main" id="{E5E40D87-E226-467A-A05B-8B30AB0A3469}"/>
                  </a:ext>
                </a:extLst>
              </p:cNvPr>
              <p:cNvCxnSpPr>
                <a:cxnSpLocks/>
                <a:stCxn id="28" idx="2"/>
              </p:cNvCxnSpPr>
              <p:nvPr/>
            </p:nvCxnSpPr>
            <p:spPr>
              <a:xfrm>
                <a:off x="10142374" y="4544007"/>
                <a:ext cx="0" cy="488531"/>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sp>
            <p:nvSpPr>
              <p:cNvPr id="31" name="Diamond 30">
                <a:extLst>
                  <a:ext uri="{FF2B5EF4-FFF2-40B4-BE49-F238E27FC236}">
                    <a16:creationId xmlns:a16="http://schemas.microsoft.com/office/drawing/2014/main" id="{F4EC0531-BD53-4E1D-8548-EC8E2894366D}"/>
                  </a:ext>
                </a:extLst>
              </p:cNvPr>
              <p:cNvSpPr/>
              <p:nvPr/>
            </p:nvSpPr>
            <p:spPr>
              <a:xfrm>
                <a:off x="9456660" y="2937908"/>
                <a:ext cx="1371429" cy="1371429"/>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2" name="Graphic 31">
                <a:extLst>
                  <a:ext uri="{FF2B5EF4-FFF2-40B4-BE49-F238E27FC236}">
                    <a16:creationId xmlns:a16="http://schemas.microsoft.com/office/drawing/2014/main" id="{04B2E2F9-CE95-46F9-AB1E-4877550FD4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5477" y="3326725"/>
                <a:ext cx="593794" cy="593794"/>
              </a:xfrm>
              <a:prstGeom prst="rect">
                <a:avLst/>
              </a:prstGeom>
            </p:spPr>
          </p:pic>
          <p:sp>
            <p:nvSpPr>
              <p:cNvPr id="33" name="TextBox 47">
                <a:extLst>
                  <a:ext uri="{FF2B5EF4-FFF2-40B4-BE49-F238E27FC236}">
                    <a16:creationId xmlns:a16="http://schemas.microsoft.com/office/drawing/2014/main" id="{07110FC6-70E6-4B3A-B1C1-B116987E7144}"/>
                  </a:ext>
                </a:extLst>
              </p:cNvPr>
              <p:cNvSpPr txBox="1"/>
              <p:nvPr/>
            </p:nvSpPr>
            <p:spPr>
              <a:xfrm>
                <a:off x="9490696" y="5022506"/>
                <a:ext cx="1301367" cy="271123"/>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الاجتماعية</a:t>
                </a:r>
              </a:p>
            </p:txBody>
          </p:sp>
        </p:grpSp>
        <p:grpSp>
          <p:nvGrpSpPr>
            <p:cNvPr id="34" name="Group 33">
              <a:extLst>
                <a:ext uri="{FF2B5EF4-FFF2-40B4-BE49-F238E27FC236}">
                  <a16:creationId xmlns:a16="http://schemas.microsoft.com/office/drawing/2014/main" id="{E60DC448-2B10-4BC1-8341-D9C149F46297}"/>
                </a:ext>
              </a:extLst>
            </p:cNvPr>
            <p:cNvGrpSpPr/>
            <p:nvPr/>
          </p:nvGrpSpPr>
          <p:grpSpPr>
            <a:xfrm>
              <a:off x="2435844" y="2444674"/>
              <a:ext cx="2298586" cy="3844681"/>
              <a:chOff x="9221990" y="2214708"/>
              <a:chExt cx="1840768" cy="3078921"/>
            </a:xfrm>
          </p:grpSpPr>
          <p:sp>
            <p:nvSpPr>
              <p:cNvPr id="35" name="Diamond 34">
                <a:extLst>
                  <a:ext uri="{FF2B5EF4-FFF2-40B4-BE49-F238E27FC236}">
                    <a16:creationId xmlns:a16="http://schemas.microsoft.com/office/drawing/2014/main" id="{32BD5CBE-1287-483D-AE5C-25F9B0EEB0D8}"/>
                  </a:ext>
                </a:extLst>
              </p:cNvPr>
              <p:cNvSpPr/>
              <p:nvPr/>
            </p:nvSpPr>
            <p:spPr>
              <a:xfrm>
                <a:off x="9221990" y="2703239"/>
                <a:ext cx="1840768" cy="1840768"/>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36" name="Oval 35">
                <a:extLst>
                  <a:ext uri="{FF2B5EF4-FFF2-40B4-BE49-F238E27FC236}">
                    <a16:creationId xmlns:a16="http://schemas.microsoft.com/office/drawing/2014/main" id="{14A42839-F79D-4206-B2EF-3EC3578CF40B}"/>
                  </a:ext>
                </a:extLst>
              </p:cNvPr>
              <p:cNvSpPr/>
              <p:nvPr/>
            </p:nvSpPr>
            <p:spPr>
              <a:xfrm>
                <a:off x="9897114" y="2214708"/>
                <a:ext cx="488531" cy="48853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3</a:t>
                </a:r>
              </a:p>
            </p:txBody>
          </p:sp>
          <p:cxnSp>
            <p:nvCxnSpPr>
              <p:cNvPr id="37" name="Straight Connector 5">
                <a:extLst>
                  <a:ext uri="{FF2B5EF4-FFF2-40B4-BE49-F238E27FC236}">
                    <a16:creationId xmlns:a16="http://schemas.microsoft.com/office/drawing/2014/main" id="{32D56538-BFE6-4E1E-A0E6-F217F9DA0023}"/>
                  </a:ext>
                </a:extLst>
              </p:cNvPr>
              <p:cNvCxnSpPr>
                <a:cxnSpLocks/>
                <a:stCxn id="35" idx="2"/>
              </p:cNvCxnSpPr>
              <p:nvPr/>
            </p:nvCxnSpPr>
            <p:spPr>
              <a:xfrm>
                <a:off x="10142374" y="4544007"/>
                <a:ext cx="0" cy="488531"/>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609562AA-9337-4236-AEC9-97EC947D01C6}"/>
                  </a:ext>
                </a:extLst>
              </p:cNvPr>
              <p:cNvSpPr/>
              <p:nvPr/>
            </p:nvSpPr>
            <p:spPr>
              <a:xfrm>
                <a:off x="9456660" y="2937908"/>
                <a:ext cx="1371429" cy="1371429"/>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9" name="Graphic 38">
                <a:extLst>
                  <a:ext uri="{FF2B5EF4-FFF2-40B4-BE49-F238E27FC236}">
                    <a16:creationId xmlns:a16="http://schemas.microsoft.com/office/drawing/2014/main" id="{04860860-EA26-4B5A-B436-7477BA7BE4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5477" y="3326725"/>
                <a:ext cx="593794" cy="593794"/>
              </a:xfrm>
              <a:prstGeom prst="rect">
                <a:avLst/>
              </a:prstGeom>
            </p:spPr>
          </p:pic>
          <p:sp>
            <p:nvSpPr>
              <p:cNvPr id="40" name="TextBox 47">
                <a:extLst>
                  <a:ext uri="{FF2B5EF4-FFF2-40B4-BE49-F238E27FC236}">
                    <a16:creationId xmlns:a16="http://schemas.microsoft.com/office/drawing/2014/main" id="{2F38DD4B-DBB9-4300-8D0F-3774E9D68B49}"/>
                  </a:ext>
                </a:extLst>
              </p:cNvPr>
              <p:cNvSpPr txBox="1"/>
              <p:nvPr/>
            </p:nvSpPr>
            <p:spPr>
              <a:xfrm>
                <a:off x="9490696" y="5022506"/>
                <a:ext cx="1301367" cy="271123"/>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الاتصال</a:t>
                </a:r>
              </a:p>
            </p:txBody>
          </p:sp>
        </p:grpSp>
      </p:grpSp>
    </p:spTree>
    <p:extLst>
      <p:ext uri="{BB962C8B-B14F-4D97-AF65-F5344CB8AC3E}">
        <p14:creationId xmlns:p14="http://schemas.microsoft.com/office/powerpoint/2010/main" val="349108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مكونات الواحة العلمية</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سادساً : الأوقاف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41" name="Group 40">
            <a:extLst>
              <a:ext uri="{FF2B5EF4-FFF2-40B4-BE49-F238E27FC236}">
                <a16:creationId xmlns:a16="http://schemas.microsoft.com/office/drawing/2014/main" id="{CCEB9FCB-40AC-4E77-80F6-34B1D539F639}"/>
              </a:ext>
            </a:extLst>
          </p:cNvPr>
          <p:cNvGrpSpPr/>
          <p:nvPr/>
        </p:nvGrpSpPr>
        <p:grpSpPr>
          <a:xfrm>
            <a:off x="1014772" y="2339229"/>
            <a:ext cx="10162456" cy="3221501"/>
            <a:chOff x="534572" y="2433711"/>
            <a:chExt cx="10162456" cy="3221501"/>
          </a:xfrm>
        </p:grpSpPr>
        <p:sp>
          <p:nvSpPr>
            <p:cNvPr id="42" name="Rectangle 41">
              <a:extLst>
                <a:ext uri="{FF2B5EF4-FFF2-40B4-BE49-F238E27FC236}">
                  <a16:creationId xmlns:a16="http://schemas.microsoft.com/office/drawing/2014/main" id="{E544C245-D56B-4931-92BD-8CB841FF4F75}"/>
                </a:ext>
              </a:extLst>
            </p:cNvPr>
            <p:cNvSpPr/>
            <p:nvPr/>
          </p:nvSpPr>
          <p:spPr>
            <a:xfrm>
              <a:off x="1781884" y="3523482"/>
              <a:ext cx="7655296" cy="1047979"/>
            </a:xfrm>
            <a:prstGeom prst="rect">
              <a:avLst/>
            </a:prstGeom>
          </p:spPr>
          <p:txBody>
            <a:bodyPr wrap="square">
              <a:spAutoFit/>
            </a:bodyPr>
            <a:lstStyle/>
            <a:p>
              <a:pPr algn="justLow" rtl="1">
                <a:lnSpc>
                  <a:spcPct val="115000"/>
                </a:lnSpc>
                <a:spcAft>
                  <a:spcPts val="1000"/>
                </a:spcAft>
              </a:pPr>
              <a:r>
                <a:rPr lang="ar-EG" dirty="0"/>
                <a:t>الأوقاف هي أحد الدعائم الرئيسة لتمويل أنشطة وخدمات الواحة. وهي مكون داعم لنجاح الواحات خاصة في بعض الدول النامية التي لا تزال في حاجة لمزيد من الوقت حتى يتمكن السوق من زيادة الطلب الكافي على خدمات وأنشطة الواحات العلمية.</a:t>
              </a:r>
            </a:p>
          </p:txBody>
        </p:sp>
        <p:sp>
          <p:nvSpPr>
            <p:cNvPr id="43" name="Rectangle 42">
              <a:extLst>
                <a:ext uri="{FF2B5EF4-FFF2-40B4-BE49-F238E27FC236}">
                  <a16:creationId xmlns:a16="http://schemas.microsoft.com/office/drawing/2014/main" id="{A79E1424-0B9D-4419-89AD-B2765EB0C23A}"/>
                </a:ext>
              </a:extLst>
            </p:cNvPr>
            <p:cNvSpPr/>
            <p:nvPr/>
          </p:nvSpPr>
          <p:spPr>
            <a:xfrm>
              <a:off x="534572" y="2433711"/>
              <a:ext cx="10162456" cy="3221501"/>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158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حوكمة  الواحة العلمية </a:t>
            </a: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cs typeface="Dubai" panose="020B0503030403030204" pitchFamily="34" charset="-78"/>
              </a:rPr>
              <a:t>سادساً : الأوقاف </a:t>
            </a:r>
          </a:p>
        </p:txBody>
      </p:sp>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التاسع / إنشاء الواحات العلمية وإدارتها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10" name="Rectangle 9">
            <a:extLst>
              <a:ext uri="{FF2B5EF4-FFF2-40B4-BE49-F238E27FC236}">
                <a16:creationId xmlns:a16="http://schemas.microsoft.com/office/drawing/2014/main" id="{8EC674C3-52C5-404B-869B-3557DE9B93C4}"/>
              </a:ext>
            </a:extLst>
          </p:cNvPr>
          <p:cNvSpPr/>
          <p:nvPr/>
        </p:nvSpPr>
        <p:spPr>
          <a:xfrm>
            <a:off x="633046" y="1988859"/>
            <a:ext cx="11007266" cy="646331"/>
          </a:xfrm>
          <a:prstGeom prst="rect">
            <a:avLst/>
          </a:prstGeom>
        </p:spPr>
        <p:txBody>
          <a:bodyPr wrap="square">
            <a:spAutoFit/>
          </a:bodyPr>
          <a:lstStyle/>
          <a:p>
            <a:pPr algn="r" rtl="1"/>
            <a:r>
              <a:rPr lang="ar-SA" b="1" dirty="0"/>
              <a:t>إن الحوكمة للواحات العلمية يتضمن رسم هياكل اتخاذ القرارات الاستراتيجية والتشغيلية واعداد ورفع التقارير داخلها. وتضع الحكومة إجابات على عدد من الأسئلة:</a:t>
            </a:r>
          </a:p>
        </p:txBody>
      </p:sp>
      <p:grpSp>
        <p:nvGrpSpPr>
          <p:cNvPr id="12" name="Group 11">
            <a:extLst>
              <a:ext uri="{FF2B5EF4-FFF2-40B4-BE49-F238E27FC236}">
                <a16:creationId xmlns:a16="http://schemas.microsoft.com/office/drawing/2014/main" id="{3DD4496A-FFA1-429D-96EE-A39BC3AF5E2D}"/>
              </a:ext>
            </a:extLst>
          </p:cNvPr>
          <p:cNvGrpSpPr/>
          <p:nvPr/>
        </p:nvGrpSpPr>
        <p:grpSpPr>
          <a:xfrm>
            <a:off x="1163662" y="2976650"/>
            <a:ext cx="9864677" cy="2649620"/>
            <a:chOff x="1775635" y="2744421"/>
            <a:chExt cx="9864677" cy="2649620"/>
          </a:xfrm>
        </p:grpSpPr>
        <p:grpSp>
          <p:nvGrpSpPr>
            <p:cNvPr id="11" name="Group 10">
              <a:extLst>
                <a:ext uri="{FF2B5EF4-FFF2-40B4-BE49-F238E27FC236}">
                  <a16:creationId xmlns:a16="http://schemas.microsoft.com/office/drawing/2014/main" id="{DF47D85F-987B-4AAB-A041-0C87B9E78CF3}"/>
                </a:ext>
              </a:extLst>
            </p:cNvPr>
            <p:cNvGrpSpPr/>
            <p:nvPr/>
          </p:nvGrpSpPr>
          <p:grpSpPr>
            <a:xfrm>
              <a:off x="7114382" y="2744421"/>
              <a:ext cx="4525930" cy="2649620"/>
              <a:chOff x="3736429" y="2789586"/>
              <a:chExt cx="4525930" cy="2649620"/>
            </a:xfrm>
          </p:grpSpPr>
          <p:grpSp>
            <p:nvGrpSpPr>
              <p:cNvPr id="6" name="Group 5">
                <a:extLst>
                  <a:ext uri="{FF2B5EF4-FFF2-40B4-BE49-F238E27FC236}">
                    <a16:creationId xmlns:a16="http://schemas.microsoft.com/office/drawing/2014/main" id="{B2BA6FE0-0762-4751-98D4-321B96175289}"/>
                  </a:ext>
                </a:extLst>
              </p:cNvPr>
              <p:cNvGrpSpPr/>
              <p:nvPr/>
            </p:nvGrpSpPr>
            <p:grpSpPr>
              <a:xfrm>
                <a:off x="3736429" y="2789586"/>
                <a:ext cx="4525930" cy="822257"/>
                <a:chOff x="6993986" y="3017871"/>
                <a:chExt cx="4525930" cy="822257"/>
              </a:xfrm>
            </p:grpSpPr>
            <p:sp>
              <p:nvSpPr>
                <p:cNvPr id="3" name="Rectangle: Rounded Corners 2">
                  <a:extLst>
                    <a:ext uri="{FF2B5EF4-FFF2-40B4-BE49-F238E27FC236}">
                      <a16:creationId xmlns:a16="http://schemas.microsoft.com/office/drawing/2014/main" id="{F795B938-9FE6-45D0-8C0E-14B95DF27095}"/>
                    </a:ext>
                  </a:extLst>
                </p:cNvPr>
                <p:cNvSpPr/>
                <p:nvPr/>
              </p:nvSpPr>
              <p:spPr>
                <a:xfrm>
                  <a:off x="6993986" y="3105834"/>
                  <a:ext cx="4114801"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latin typeface="Calibri" panose="020F0502020204030204" pitchFamily="34" charset="0"/>
                      <a:ea typeface="Calibri" panose="020F0502020204030204" pitchFamily="34" charset="0"/>
                    </a:rPr>
                    <a:t>ما هو الوضع القانوني للواحة العلمية؟</a:t>
                  </a:r>
                  <a:endParaRPr lang="en-US"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5" name="Oval 4">
                  <a:extLst>
                    <a:ext uri="{FF2B5EF4-FFF2-40B4-BE49-F238E27FC236}">
                      <a16:creationId xmlns:a16="http://schemas.microsoft.com/office/drawing/2014/main" id="{04E4E9A9-84D8-4739-BCF4-55D5F7DD300A}"/>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nvGrpSpPr>
              <p:cNvPr id="14" name="Group 13">
                <a:extLst>
                  <a:ext uri="{FF2B5EF4-FFF2-40B4-BE49-F238E27FC236}">
                    <a16:creationId xmlns:a16="http://schemas.microsoft.com/office/drawing/2014/main" id="{D2A3DA78-A098-4474-8698-B3F5878DF44B}"/>
                  </a:ext>
                </a:extLst>
              </p:cNvPr>
              <p:cNvGrpSpPr/>
              <p:nvPr/>
            </p:nvGrpSpPr>
            <p:grpSpPr>
              <a:xfrm>
                <a:off x="3736429" y="3703268"/>
                <a:ext cx="4525930" cy="822257"/>
                <a:chOff x="6993986" y="3017871"/>
                <a:chExt cx="4525930" cy="822257"/>
              </a:xfrm>
            </p:grpSpPr>
            <p:sp>
              <p:nvSpPr>
                <p:cNvPr id="15" name="Rectangle: Rounded Corners 14">
                  <a:extLst>
                    <a:ext uri="{FF2B5EF4-FFF2-40B4-BE49-F238E27FC236}">
                      <a16:creationId xmlns:a16="http://schemas.microsoft.com/office/drawing/2014/main" id="{29BAF623-7EF8-4062-872F-FFE43A933F0C}"/>
                    </a:ext>
                  </a:extLst>
                </p:cNvPr>
                <p:cNvSpPr/>
                <p:nvPr/>
              </p:nvSpPr>
              <p:spPr>
                <a:xfrm>
                  <a:off x="6993986" y="3105834"/>
                  <a:ext cx="4114801"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latin typeface="Calibri" panose="020F0502020204030204" pitchFamily="34" charset="0"/>
                      <a:ea typeface="Calibri" panose="020F0502020204030204" pitchFamily="34" charset="0"/>
                    </a:rPr>
                    <a:t>من يمتلك الموقع وأراضيه المختلفة؟</a:t>
                  </a:r>
                </a:p>
              </p:txBody>
            </p:sp>
            <p:sp>
              <p:nvSpPr>
                <p:cNvPr id="16" name="Oval 15">
                  <a:extLst>
                    <a:ext uri="{FF2B5EF4-FFF2-40B4-BE49-F238E27FC236}">
                      <a16:creationId xmlns:a16="http://schemas.microsoft.com/office/drawing/2014/main" id="{D3F10F38-B59D-4464-9D91-4309234E4AD3}"/>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nvGrpSpPr>
              <p:cNvPr id="17" name="Group 16">
                <a:extLst>
                  <a:ext uri="{FF2B5EF4-FFF2-40B4-BE49-F238E27FC236}">
                    <a16:creationId xmlns:a16="http://schemas.microsoft.com/office/drawing/2014/main" id="{CC0C79C4-8CDD-496F-9EAC-08E9E0F3B3EC}"/>
                  </a:ext>
                </a:extLst>
              </p:cNvPr>
              <p:cNvGrpSpPr/>
              <p:nvPr/>
            </p:nvGrpSpPr>
            <p:grpSpPr>
              <a:xfrm>
                <a:off x="3736429" y="4616949"/>
                <a:ext cx="4525930" cy="822257"/>
                <a:chOff x="6993986" y="3017871"/>
                <a:chExt cx="4525930" cy="822257"/>
              </a:xfrm>
            </p:grpSpPr>
            <p:sp>
              <p:nvSpPr>
                <p:cNvPr id="18" name="Rectangle: Rounded Corners 17">
                  <a:extLst>
                    <a:ext uri="{FF2B5EF4-FFF2-40B4-BE49-F238E27FC236}">
                      <a16:creationId xmlns:a16="http://schemas.microsoft.com/office/drawing/2014/main" id="{254EC3BA-BA23-45E1-B148-33C1359E7BCD}"/>
                    </a:ext>
                  </a:extLst>
                </p:cNvPr>
                <p:cNvSpPr/>
                <p:nvPr/>
              </p:nvSpPr>
              <p:spPr>
                <a:xfrm>
                  <a:off x="6993986" y="3105834"/>
                  <a:ext cx="4114801"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latin typeface="Calibri" panose="020F0502020204030204" pitchFamily="34" charset="0"/>
                      <a:ea typeface="Calibri" panose="020F0502020204030204" pitchFamily="34" charset="0"/>
                    </a:rPr>
                    <a:t>من يمول تطوير المواقع والمباني؟</a:t>
                  </a:r>
                </a:p>
              </p:txBody>
            </p:sp>
            <p:sp>
              <p:nvSpPr>
                <p:cNvPr id="19" name="Oval 18">
                  <a:extLst>
                    <a:ext uri="{FF2B5EF4-FFF2-40B4-BE49-F238E27FC236}">
                      <a16:creationId xmlns:a16="http://schemas.microsoft.com/office/drawing/2014/main" id="{CEFDB071-F255-4C1E-BDA0-B6082C2658CE}"/>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grpSp>
          <p:nvGrpSpPr>
            <p:cNvPr id="36" name="Group 35">
              <a:extLst>
                <a:ext uri="{FF2B5EF4-FFF2-40B4-BE49-F238E27FC236}">
                  <a16:creationId xmlns:a16="http://schemas.microsoft.com/office/drawing/2014/main" id="{1B33FCAE-6734-4478-9A98-366612E213CC}"/>
                </a:ext>
              </a:extLst>
            </p:cNvPr>
            <p:cNvGrpSpPr/>
            <p:nvPr/>
          </p:nvGrpSpPr>
          <p:grpSpPr>
            <a:xfrm>
              <a:off x="1775635" y="2744421"/>
              <a:ext cx="4525930" cy="2649620"/>
              <a:chOff x="3736429" y="2789586"/>
              <a:chExt cx="4525930" cy="2649620"/>
            </a:xfrm>
          </p:grpSpPr>
          <p:grpSp>
            <p:nvGrpSpPr>
              <p:cNvPr id="37" name="Group 36">
                <a:extLst>
                  <a:ext uri="{FF2B5EF4-FFF2-40B4-BE49-F238E27FC236}">
                    <a16:creationId xmlns:a16="http://schemas.microsoft.com/office/drawing/2014/main" id="{B788A7B4-7E30-44C9-9214-438A9A088F77}"/>
                  </a:ext>
                </a:extLst>
              </p:cNvPr>
              <p:cNvGrpSpPr/>
              <p:nvPr/>
            </p:nvGrpSpPr>
            <p:grpSpPr>
              <a:xfrm>
                <a:off x="3736429" y="2789586"/>
                <a:ext cx="4525930" cy="822257"/>
                <a:chOff x="6993986" y="3017871"/>
                <a:chExt cx="4525930" cy="822257"/>
              </a:xfrm>
            </p:grpSpPr>
            <p:sp>
              <p:nvSpPr>
                <p:cNvPr id="50" name="Rectangle: Rounded Corners 49">
                  <a:extLst>
                    <a:ext uri="{FF2B5EF4-FFF2-40B4-BE49-F238E27FC236}">
                      <a16:creationId xmlns:a16="http://schemas.microsoft.com/office/drawing/2014/main" id="{18087334-44A7-4ECA-828F-AAFB25B3DFFE}"/>
                    </a:ext>
                  </a:extLst>
                </p:cNvPr>
                <p:cNvSpPr/>
                <p:nvPr/>
              </p:nvSpPr>
              <p:spPr>
                <a:xfrm>
                  <a:off x="6993986" y="3105834"/>
                  <a:ext cx="4114801"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latin typeface="Calibri" panose="020F0502020204030204" pitchFamily="34" charset="0"/>
                      <a:ea typeface="Calibri" panose="020F0502020204030204" pitchFamily="34" charset="0"/>
                    </a:rPr>
                    <a:t>من يتخذ القرارات الاستراتيجية؟</a:t>
                  </a:r>
                </a:p>
              </p:txBody>
            </p:sp>
            <p:sp>
              <p:nvSpPr>
                <p:cNvPr id="51" name="Oval 50">
                  <a:extLst>
                    <a:ext uri="{FF2B5EF4-FFF2-40B4-BE49-F238E27FC236}">
                      <a16:creationId xmlns:a16="http://schemas.microsoft.com/office/drawing/2014/main" id="{4A8B0D78-3EB4-4805-B026-ADC505FEC92B}"/>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nvGrpSpPr>
              <p:cNvPr id="38" name="Group 37">
                <a:extLst>
                  <a:ext uri="{FF2B5EF4-FFF2-40B4-BE49-F238E27FC236}">
                    <a16:creationId xmlns:a16="http://schemas.microsoft.com/office/drawing/2014/main" id="{CBDCC98C-1DC6-4E8F-BB9D-4F6E306D7743}"/>
                  </a:ext>
                </a:extLst>
              </p:cNvPr>
              <p:cNvGrpSpPr/>
              <p:nvPr/>
            </p:nvGrpSpPr>
            <p:grpSpPr>
              <a:xfrm>
                <a:off x="3736429" y="3703268"/>
                <a:ext cx="4525930" cy="822257"/>
                <a:chOff x="6993986" y="3017871"/>
                <a:chExt cx="4525930" cy="822257"/>
              </a:xfrm>
            </p:grpSpPr>
            <p:sp>
              <p:nvSpPr>
                <p:cNvPr id="48" name="Rectangle: Rounded Corners 47">
                  <a:extLst>
                    <a:ext uri="{FF2B5EF4-FFF2-40B4-BE49-F238E27FC236}">
                      <a16:creationId xmlns:a16="http://schemas.microsoft.com/office/drawing/2014/main" id="{2643DFC1-7315-4EFB-80CA-0F65A302F276}"/>
                    </a:ext>
                  </a:extLst>
                </p:cNvPr>
                <p:cNvSpPr/>
                <p:nvPr/>
              </p:nvSpPr>
              <p:spPr>
                <a:xfrm>
                  <a:off x="6993986" y="3105834"/>
                  <a:ext cx="4114801"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latin typeface="Calibri" panose="020F0502020204030204" pitchFamily="34" charset="0"/>
                      <a:ea typeface="Calibri" panose="020F0502020204030204" pitchFamily="34" charset="0"/>
                    </a:rPr>
                    <a:t>من يتخذ القرارات التشغيلية؟</a:t>
                  </a:r>
                </a:p>
              </p:txBody>
            </p:sp>
            <p:sp>
              <p:nvSpPr>
                <p:cNvPr id="49" name="Oval 48">
                  <a:extLst>
                    <a:ext uri="{FF2B5EF4-FFF2-40B4-BE49-F238E27FC236}">
                      <a16:creationId xmlns:a16="http://schemas.microsoft.com/office/drawing/2014/main" id="{D4FF57B5-79D3-4900-9FC6-BC76819CD290}"/>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nvGrpSpPr>
              <p:cNvPr id="39" name="Group 38">
                <a:extLst>
                  <a:ext uri="{FF2B5EF4-FFF2-40B4-BE49-F238E27FC236}">
                    <a16:creationId xmlns:a16="http://schemas.microsoft.com/office/drawing/2014/main" id="{5C637544-278D-427F-893B-42E466AEB4F0}"/>
                  </a:ext>
                </a:extLst>
              </p:cNvPr>
              <p:cNvGrpSpPr/>
              <p:nvPr/>
            </p:nvGrpSpPr>
            <p:grpSpPr>
              <a:xfrm>
                <a:off x="3736429" y="4616949"/>
                <a:ext cx="4525930" cy="822257"/>
                <a:chOff x="6993986" y="3017871"/>
                <a:chExt cx="4525930" cy="822257"/>
              </a:xfrm>
            </p:grpSpPr>
            <p:sp>
              <p:nvSpPr>
                <p:cNvPr id="46" name="Rectangle: Rounded Corners 45">
                  <a:extLst>
                    <a:ext uri="{FF2B5EF4-FFF2-40B4-BE49-F238E27FC236}">
                      <a16:creationId xmlns:a16="http://schemas.microsoft.com/office/drawing/2014/main" id="{2E0834F9-FB5B-4A31-BA84-0C7FA06C26D4}"/>
                    </a:ext>
                  </a:extLst>
                </p:cNvPr>
                <p:cNvSpPr/>
                <p:nvPr/>
              </p:nvSpPr>
              <p:spPr>
                <a:xfrm>
                  <a:off x="6993986" y="3105834"/>
                  <a:ext cx="3887309" cy="646331"/>
                </a:xfrm>
                <a:prstGeom prst="roundRect">
                  <a:avLst>
                    <a:gd name="adj" fmla="val 0"/>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latin typeface="Calibri" panose="020F0502020204030204" pitchFamily="34" charset="0"/>
                      <a:ea typeface="Calibri" panose="020F0502020204030204" pitchFamily="34" charset="0"/>
                    </a:rPr>
                    <a:t>ما هي اعدادات الإجراءات ورفع التقارير؟</a:t>
                  </a:r>
                </a:p>
              </p:txBody>
            </p:sp>
            <p:sp>
              <p:nvSpPr>
                <p:cNvPr id="47" name="Oval 46">
                  <a:extLst>
                    <a:ext uri="{FF2B5EF4-FFF2-40B4-BE49-F238E27FC236}">
                      <a16:creationId xmlns:a16="http://schemas.microsoft.com/office/drawing/2014/main" id="{E7BAA6D5-D740-4C12-B4FC-70C33E7BA689}"/>
                    </a:ext>
                  </a:extLst>
                </p:cNvPr>
                <p:cNvSpPr/>
                <p:nvPr/>
              </p:nvSpPr>
              <p:spPr>
                <a:xfrm>
                  <a:off x="10697659" y="3017871"/>
                  <a:ext cx="822257" cy="822257"/>
                </a:xfrm>
                <a:prstGeom prst="ellipse">
                  <a:avLst/>
                </a:prstGeom>
                <a:solidFill>
                  <a:srgbClr val="005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a:t>
                  </a:r>
                  <a:endParaRPr lang="en-US" sz="3200" b="1" dirty="0"/>
                </a:p>
              </p:txBody>
            </p:sp>
          </p:grpSp>
        </p:grpSp>
      </p:grpSp>
    </p:spTree>
    <p:extLst>
      <p:ext uri="{BB962C8B-B14F-4D97-AF65-F5344CB8AC3E}">
        <p14:creationId xmlns:p14="http://schemas.microsoft.com/office/powerpoint/2010/main" val="1719778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Dubai"/>
        <a:ea typeface=""/>
        <a:cs typeface="Dubai"/>
      </a:majorFont>
      <a:minorFont>
        <a:latin typeface="Dubai"/>
        <a:ea typeface=""/>
        <a:cs typeface="Duba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8088</TotalTime>
  <Words>1484</Words>
  <Application>Microsoft Office PowerPoint</Application>
  <PresentationFormat>Widescreen</PresentationFormat>
  <Paragraphs>236</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Dubai</vt:lpstr>
      <vt:lpstr>Symbol</vt:lpstr>
      <vt:lpstr>Office Theme</vt:lpstr>
      <vt:lpstr>1_Office Theme</vt:lpstr>
      <vt:lpstr>PowerPoint Presentation</vt:lpstr>
      <vt:lpstr>PowerPoint Presentation</vt:lpstr>
      <vt:lpstr>مكونات الواحة العلمية</vt:lpstr>
      <vt:lpstr>مكونات الواحة العلمية</vt:lpstr>
      <vt:lpstr>مكونات الواحة العلمية</vt:lpstr>
      <vt:lpstr>مكونات الواحة العلمية</vt:lpstr>
      <vt:lpstr>مكونات الواحة العلمية</vt:lpstr>
      <vt:lpstr>مكونات الواحة العلمية</vt:lpstr>
      <vt:lpstr>حوكمة  الواحة العلمية </vt:lpstr>
      <vt:lpstr>حوكمة  الواحة العلمية </vt:lpstr>
      <vt:lpstr>حوكمة  الواحة العلمية </vt:lpstr>
      <vt:lpstr>ديمومة الواحات العلمية</vt:lpstr>
      <vt:lpstr>ديمومة الواحات العلمية</vt:lpstr>
      <vt:lpstr>ديمومة الواحات العلمية</vt:lpstr>
      <vt:lpstr>ديمومة الواحات العلمية</vt:lpstr>
      <vt:lpstr>ديمومة الواحات العلمية</vt:lpstr>
      <vt:lpstr>ديمومة الواحات العلمية</vt:lpstr>
      <vt:lpstr>ديمومة الواحات العلمية</vt:lpstr>
      <vt:lpstr>ديمومة الواحات العلمية</vt:lpstr>
      <vt:lpstr>ديمومة الواحات العلمية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41</cp:revision>
  <dcterms:created xsi:type="dcterms:W3CDTF">2020-06-20T20:48:58Z</dcterms:created>
  <dcterms:modified xsi:type="dcterms:W3CDTF">2020-07-10T07:22:07Z</dcterms:modified>
</cp:coreProperties>
</file>