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Almarai" panose="020B0604020202020204" charset="-78"/>
      <p:regular r:id="rId25"/>
    </p:embeddedFont>
    <p:embeddedFont>
      <p:font typeface="Almarai Bold" panose="020B0604020202020204" charset="-78"/>
      <p:regular r:id="rId26"/>
      <p:bold r:id="rId27"/>
    </p:embeddedFont>
    <p:embeddedFont>
      <p:font typeface="TT Rounds Condensed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8.svg"/><Relationship Id="rId7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28.svg"/><Relationship Id="rId7" Type="http://schemas.openxmlformats.org/officeDocument/2006/relationships/image" Target="../media/image3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image" Target="../media/image28.sv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45.svg"/><Relationship Id="rId5" Type="http://schemas.openxmlformats.org/officeDocument/2006/relationships/image" Target="../media/image5.svg"/><Relationship Id="rId10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28.svg"/><Relationship Id="rId7" Type="http://schemas.openxmlformats.org/officeDocument/2006/relationships/image" Target="../media/image4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5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7.png"/><Relationship Id="rId3" Type="http://schemas.openxmlformats.org/officeDocument/2006/relationships/image" Target="../media/image28.svg"/><Relationship Id="rId7" Type="http://schemas.openxmlformats.org/officeDocument/2006/relationships/image" Target="../media/image51.png"/><Relationship Id="rId12" Type="http://schemas.openxmlformats.org/officeDocument/2006/relationships/image" Target="../media/image56.svg"/><Relationship Id="rId2" Type="http://schemas.openxmlformats.org/officeDocument/2006/relationships/image" Target="../media/image27.png"/><Relationship Id="rId16" Type="http://schemas.openxmlformats.org/officeDocument/2006/relationships/image" Target="../media/image6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55.png"/><Relationship Id="rId5" Type="http://schemas.openxmlformats.org/officeDocument/2006/relationships/image" Target="../media/image5.svg"/><Relationship Id="rId15" Type="http://schemas.openxmlformats.org/officeDocument/2006/relationships/image" Target="../media/image59.png"/><Relationship Id="rId10" Type="http://schemas.openxmlformats.org/officeDocument/2006/relationships/image" Target="../media/image54.svg"/><Relationship Id="rId4" Type="http://schemas.openxmlformats.org/officeDocument/2006/relationships/image" Target="../media/image4.png"/><Relationship Id="rId9" Type="http://schemas.openxmlformats.org/officeDocument/2006/relationships/image" Target="../media/image53.png"/><Relationship Id="rId14" Type="http://schemas.openxmlformats.org/officeDocument/2006/relationships/image" Target="../media/image5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6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6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2.svg"/><Relationship Id="rId3" Type="http://schemas.openxmlformats.org/officeDocument/2006/relationships/image" Target="../media/image9.svg"/><Relationship Id="rId21" Type="http://schemas.openxmlformats.org/officeDocument/2006/relationships/image" Target="../media/image25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image" Target="../media/image8.png"/><Relationship Id="rId16" Type="http://schemas.openxmlformats.org/officeDocument/2006/relationships/image" Target="../media/image5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4.png"/><Relationship Id="rId10" Type="http://schemas.openxmlformats.org/officeDocument/2006/relationships/image" Target="../media/image16.png"/><Relationship Id="rId19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8.svg"/><Relationship Id="rId7" Type="http://schemas.openxmlformats.org/officeDocument/2006/relationships/image" Target="../media/image6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67.png"/><Relationship Id="rId5" Type="http://schemas.openxmlformats.org/officeDocument/2006/relationships/image" Target="../media/image5.svg"/><Relationship Id="rId10" Type="http://schemas.openxmlformats.org/officeDocument/2006/relationships/image" Target="../media/image66.png"/><Relationship Id="rId4" Type="http://schemas.openxmlformats.org/officeDocument/2006/relationships/image" Target="../media/image4.png"/><Relationship Id="rId9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28.svg"/><Relationship Id="rId7" Type="http://schemas.openxmlformats.org/officeDocument/2006/relationships/image" Target="../media/image69.png"/><Relationship Id="rId12" Type="http://schemas.openxmlformats.org/officeDocument/2006/relationships/image" Target="../media/image7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5.svg"/><Relationship Id="rId10" Type="http://schemas.openxmlformats.org/officeDocument/2006/relationships/image" Target="../media/image72.svg"/><Relationship Id="rId4" Type="http://schemas.openxmlformats.org/officeDocument/2006/relationships/image" Target="../media/image4.png"/><Relationship Id="rId9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8.svg"/><Relationship Id="rId7" Type="http://schemas.openxmlformats.org/officeDocument/2006/relationships/image" Target="../media/image70.svg"/><Relationship Id="rId12" Type="http://schemas.openxmlformats.org/officeDocument/2006/relationships/image" Target="../media/image7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29.png"/><Relationship Id="rId5" Type="http://schemas.openxmlformats.org/officeDocument/2006/relationships/image" Target="../media/image5.svg"/><Relationship Id="rId10" Type="http://schemas.openxmlformats.org/officeDocument/2006/relationships/image" Target="../media/image75.png"/><Relationship Id="rId4" Type="http://schemas.openxmlformats.org/officeDocument/2006/relationships/image" Target="../media/image4.png"/><Relationship Id="rId9" Type="http://schemas.openxmlformats.org/officeDocument/2006/relationships/image" Target="../media/image7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13" Type="http://schemas.openxmlformats.org/officeDocument/2006/relationships/image" Target="../media/image84.png"/><Relationship Id="rId18" Type="http://schemas.openxmlformats.org/officeDocument/2006/relationships/image" Target="../media/image89.svg"/><Relationship Id="rId3" Type="http://schemas.openxmlformats.org/officeDocument/2006/relationships/image" Target="../media/image28.svg"/><Relationship Id="rId7" Type="http://schemas.openxmlformats.org/officeDocument/2006/relationships/image" Target="../media/image78.png"/><Relationship Id="rId12" Type="http://schemas.openxmlformats.org/officeDocument/2006/relationships/image" Target="../media/image83.svg"/><Relationship Id="rId17" Type="http://schemas.openxmlformats.org/officeDocument/2006/relationships/image" Target="../media/image88.png"/><Relationship Id="rId2" Type="http://schemas.openxmlformats.org/officeDocument/2006/relationships/image" Target="../media/image27.png"/><Relationship Id="rId16" Type="http://schemas.openxmlformats.org/officeDocument/2006/relationships/image" Target="../media/image8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5.svg"/><Relationship Id="rId15" Type="http://schemas.openxmlformats.org/officeDocument/2006/relationships/image" Target="../media/image86.png"/><Relationship Id="rId10" Type="http://schemas.openxmlformats.org/officeDocument/2006/relationships/image" Target="../media/image81.svg"/><Relationship Id="rId4" Type="http://schemas.openxmlformats.org/officeDocument/2006/relationships/image" Target="../media/image4.png"/><Relationship Id="rId9" Type="http://schemas.openxmlformats.org/officeDocument/2006/relationships/image" Target="../media/image80.png"/><Relationship Id="rId14" Type="http://schemas.openxmlformats.org/officeDocument/2006/relationships/image" Target="../media/image8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8.sv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sv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9520" y="8794186"/>
            <a:ext cx="1156827" cy="1156827"/>
            <a:chOff x="0" y="0"/>
            <a:chExt cx="1542436" cy="15424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2542" cy="1542542"/>
            </a:xfrm>
            <a:custGeom>
              <a:avLst/>
              <a:gdLst/>
              <a:ahLst/>
              <a:cxnLst/>
              <a:rect l="l" t="t" r="r" b="b"/>
              <a:pathLst>
                <a:path w="1542542" h="1542542">
                  <a:moveTo>
                    <a:pt x="0" y="771271"/>
                  </a:moveTo>
                  <a:cubicBezTo>
                    <a:pt x="0" y="345313"/>
                    <a:pt x="345313" y="0"/>
                    <a:pt x="771271" y="0"/>
                  </a:cubicBezTo>
                  <a:cubicBezTo>
                    <a:pt x="1197229" y="0"/>
                    <a:pt x="1542542" y="345313"/>
                    <a:pt x="1542542" y="771271"/>
                  </a:cubicBezTo>
                  <a:cubicBezTo>
                    <a:pt x="1542542" y="1197229"/>
                    <a:pt x="1197229" y="1542542"/>
                    <a:pt x="771271" y="1542542"/>
                  </a:cubicBezTo>
                  <a:cubicBezTo>
                    <a:pt x="345313" y="1542542"/>
                    <a:pt x="0" y="1197102"/>
                    <a:pt x="0" y="7712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542436" cy="1551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b="1" spc="39">
                  <a:solidFill>
                    <a:srgbClr val="FFFFFF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01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436347" y="523839"/>
            <a:ext cx="6914930" cy="9239321"/>
          </a:xfrm>
          <a:custGeom>
            <a:avLst/>
            <a:gdLst/>
            <a:ahLst/>
            <a:cxnLst/>
            <a:rect l="l" t="t" r="r" b="b"/>
            <a:pathLst>
              <a:path w="6914930" h="9239321">
                <a:moveTo>
                  <a:pt x="0" y="0"/>
                </a:moveTo>
                <a:lnTo>
                  <a:pt x="6914930" y="0"/>
                </a:lnTo>
                <a:lnTo>
                  <a:pt x="6914930" y="9239322"/>
                </a:lnTo>
                <a:lnTo>
                  <a:pt x="0" y="92393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557" b="-25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5400000">
            <a:off x="16740788" y="1700179"/>
            <a:ext cx="1344111" cy="677656"/>
          </a:xfrm>
          <a:custGeom>
            <a:avLst/>
            <a:gdLst/>
            <a:ahLst/>
            <a:cxnLst/>
            <a:rect l="l" t="t" r="r" b="b"/>
            <a:pathLst>
              <a:path w="1344111" h="677656">
                <a:moveTo>
                  <a:pt x="0" y="0"/>
                </a:moveTo>
                <a:lnTo>
                  <a:pt x="1344112" y="0"/>
                </a:lnTo>
                <a:lnTo>
                  <a:pt x="1344112" y="677656"/>
                </a:lnTo>
                <a:lnTo>
                  <a:pt x="0" y="677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1830240" flipH="1">
            <a:off x="-405193" y="-1023958"/>
            <a:ext cx="1939742" cy="2886046"/>
          </a:xfrm>
          <a:custGeom>
            <a:avLst/>
            <a:gdLst/>
            <a:ahLst/>
            <a:cxnLst/>
            <a:rect l="l" t="t" r="r" b="b"/>
            <a:pathLst>
              <a:path w="1939742" h="2886046">
                <a:moveTo>
                  <a:pt x="1939741" y="0"/>
                </a:moveTo>
                <a:lnTo>
                  <a:pt x="0" y="0"/>
                </a:lnTo>
                <a:lnTo>
                  <a:pt x="0" y="2886045"/>
                </a:lnTo>
                <a:lnTo>
                  <a:pt x="1939741" y="2886045"/>
                </a:lnTo>
                <a:lnTo>
                  <a:pt x="193974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7027213" y="8712693"/>
            <a:ext cx="1925450" cy="1821957"/>
          </a:xfrm>
          <a:custGeom>
            <a:avLst/>
            <a:gdLst/>
            <a:ahLst/>
            <a:cxnLst/>
            <a:rect l="l" t="t" r="r" b="b"/>
            <a:pathLst>
              <a:path w="1925450" h="1821957">
                <a:moveTo>
                  <a:pt x="0" y="0"/>
                </a:moveTo>
                <a:lnTo>
                  <a:pt x="1925450" y="0"/>
                </a:lnTo>
                <a:lnTo>
                  <a:pt x="1925450" y="1821957"/>
                </a:lnTo>
                <a:lnTo>
                  <a:pt x="0" y="18219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9144000" y="3936649"/>
            <a:ext cx="8268844" cy="1738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6688"/>
              </a:lnSpc>
              <a:spcBef>
                <a:spcPct val="0"/>
              </a:spcBef>
            </a:pPr>
            <a:r>
              <a:rPr lang="ar-EG" sz="6192" b="1" u="none" strike="noStrike" spc="-96">
                <a:solidFill>
                  <a:srgbClr val="F28739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ريادة الأعمال</a:t>
            </a:r>
          </a:p>
          <a:p>
            <a:pPr marL="0" lvl="0" indent="0" algn="ctr" rtl="1">
              <a:lnSpc>
                <a:spcPts val="6688"/>
              </a:lnSpc>
              <a:spcBef>
                <a:spcPct val="0"/>
              </a:spcBef>
            </a:pPr>
            <a:r>
              <a:rPr lang="en-US" sz="6192" b="1" u="none" strike="noStrike" spc="-96">
                <a:solidFill>
                  <a:srgbClr val="F28739"/>
                </a:solidFill>
                <a:latin typeface="Almarai Bold"/>
                <a:ea typeface="Almarai Bold"/>
                <a:cs typeface="Almarai Bold"/>
                <a:sym typeface="Almarai Bold"/>
              </a:rPr>
              <a:t>Entrepreneurship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227284" y="7691332"/>
            <a:ext cx="7666579" cy="498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3696"/>
              </a:lnSpc>
              <a:spcBef>
                <a:spcPct val="0"/>
              </a:spcBef>
            </a:pPr>
            <a:r>
              <a:rPr lang="ar-EG" sz="3422" b="1" u="none" strike="noStrike" spc="-53">
                <a:solidFill>
                  <a:srgbClr val="00B05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أ. د. أحمد الشميمري  - أ. د. وفاء المبيريك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1585207"/>
            <a:ext cx="7163583" cy="946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167"/>
              </a:lnSpc>
            </a:pPr>
            <a:r>
              <a:rPr lang="ar-EG" sz="6636" b="1" spc="-103">
                <a:solidFill>
                  <a:srgbClr val="00B05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الفصل السابع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E4FF">
                <a:alpha val="100000"/>
              </a:srgbClr>
            </a:gs>
            <a:gs pos="100000">
              <a:srgbClr val="96CEA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3394" y="8794186"/>
            <a:ext cx="1156827" cy="1156827"/>
            <a:chOff x="0" y="0"/>
            <a:chExt cx="1542436" cy="15424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2542" cy="1542542"/>
            </a:xfrm>
            <a:custGeom>
              <a:avLst/>
              <a:gdLst/>
              <a:ahLst/>
              <a:cxnLst/>
              <a:rect l="l" t="t" r="r" b="b"/>
              <a:pathLst>
                <a:path w="1542542" h="1542542">
                  <a:moveTo>
                    <a:pt x="0" y="771271"/>
                  </a:moveTo>
                  <a:cubicBezTo>
                    <a:pt x="0" y="345313"/>
                    <a:pt x="345313" y="0"/>
                    <a:pt x="771271" y="0"/>
                  </a:cubicBezTo>
                  <a:cubicBezTo>
                    <a:pt x="1197229" y="0"/>
                    <a:pt x="1542542" y="345313"/>
                    <a:pt x="1542542" y="771271"/>
                  </a:cubicBezTo>
                  <a:cubicBezTo>
                    <a:pt x="1542542" y="1197229"/>
                    <a:pt x="1197229" y="1542542"/>
                    <a:pt x="771271" y="1542542"/>
                  </a:cubicBezTo>
                  <a:cubicBezTo>
                    <a:pt x="345313" y="1542542"/>
                    <a:pt x="0" y="1197102"/>
                    <a:pt x="0" y="7712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542436" cy="1551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b="1" spc="39">
                  <a:solidFill>
                    <a:srgbClr val="FFFFFF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10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5083295" y="552087"/>
            <a:ext cx="8288975" cy="1295152"/>
          </a:xfrm>
          <a:custGeom>
            <a:avLst/>
            <a:gdLst/>
            <a:ahLst/>
            <a:cxnLst/>
            <a:rect l="l" t="t" r="r" b="b"/>
            <a:pathLst>
              <a:path w="8288975" h="1295152">
                <a:moveTo>
                  <a:pt x="0" y="0"/>
                </a:moveTo>
                <a:lnTo>
                  <a:pt x="8288975" y="0"/>
                </a:lnTo>
                <a:lnTo>
                  <a:pt x="8288975" y="1295153"/>
                </a:lnTo>
                <a:lnTo>
                  <a:pt x="0" y="1295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700000">
            <a:off x="16289429" y="-890936"/>
            <a:ext cx="1939742" cy="2886046"/>
          </a:xfrm>
          <a:custGeom>
            <a:avLst/>
            <a:gdLst/>
            <a:ahLst/>
            <a:cxnLst/>
            <a:rect l="l" t="t" r="r" b="b"/>
            <a:pathLst>
              <a:path w="1939742" h="2886046">
                <a:moveTo>
                  <a:pt x="0" y="0"/>
                </a:moveTo>
                <a:lnTo>
                  <a:pt x="1939742" y="0"/>
                </a:lnTo>
                <a:lnTo>
                  <a:pt x="1939742" y="2886046"/>
                </a:lnTo>
                <a:lnTo>
                  <a:pt x="0" y="2886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607508" y="2035425"/>
            <a:ext cx="529071" cy="737381"/>
          </a:xfrm>
          <a:custGeom>
            <a:avLst/>
            <a:gdLst/>
            <a:ahLst/>
            <a:cxnLst/>
            <a:rect l="l" t="t" r="r" b="b"/>
            <a:pathLst>
              <a:path w="529071" h="737381">
                <a:moveTo>
                  <a:pt x="0" y="0"/>
                </a:moveTo>
                <a:lnTo>
                  <a:pt x="529071" y="0"/>
                </a:lnTo>
                <a:lnTo>
                  <a:pt x="529071" y="737381"/>
                </a:lnTo>
                <a:lnTo>
                  <a:pt x="0" y="7373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26068" y="1028700"/>
            <a:ext cx="1271127" cy="1271127"/>
            <a:chOff x="0" y="0"/>
            <a:chExt cx="1694836" cy="16948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94942" cy="1694942"/>
            </a:xfrm>
            <a:custGeom>
              <a:avLst/>
              <a:gdLst/>
              <a:ahLst/>
              <a:cxnLst/>
              <a:rect l="l" t="t" r="r" b="b"/>
              <a:pathLst>
                <a:path w="1694942" h="1694942">
                  <a:moveTo>
                    <a:pt x="0" y="847471"/>
                  </a:moveTo>
                  <a:cubicBezTo>
                    <a:pt x="0" y="379349"/>
                    <a:pt x="379349" y="0"/>
                    <a:pt x="847471" y="0"/>
                  </a:cubicBezTo>
                  <a:lnTo>
                    <a:pt x="847471" y="76200"/>
                  </a:lnTo>
                  <a:lnTo>
                    <a:pt x="847471" y="0"/>
                  </a:lnTo>
                  <a:cubicBezTo>
                    <a:pt x="1315466" y="0"/>
                    <a:pt x="1694942" y="379349"/>
                    <a:pt x="1694942" y="847471"/>
                  </a:cubicBezTo>
                  <a:cubicBezTo>
                    <a:pt x="1694942" y="1315593"/>
                    <a:pt x="1315593" y="1694942"/>
                    <a:pt x="847471" y="1694942"/>
                  </a:cubicBezTo>
                  <a:lnTo>
                    <a:pt x="847471" y="1618742"/>
                  </a:lnTo>
                  <a:lnTo>
                    <a:pt x="847471" y="1694942"/>
                  </a:lnTo>
                  <a:cubicBezTo>
                    <a:pt x="379349" y="1694815"/>
                    <a:pt x="0" y="1315466"/>
                    <a:pt x="0" y="847471"/>
                  </a:cubicBezTo>
                  <a:lnTo>
                    <a:pt x="76200" y="847471"/>
                  </a:lnTo>
                  <a:lnTo>
                    <a:pt x="141732" y="886333"/>
                  </a:lnTo>
                  <a:cubicBezTo>
                    <a:pt x="124206" y="915797"/>
                    <a:pt x="89154" y="930021"/>
                    <a:pt x="56007" y="920877"/>
                  </a:cubicBezTo>
                  <a:cubicBezTo>
                    <a:pt x="22860" y="911733"/>
                    <a:pt x="0" y="881761"/>
                    <a:pt x="0" y="847471"/>
                  </a:cubicBezTo>
                  <a:moveTo>
                    <a:pt x="152400" y="847471"/>
                  </a:moveTo>
                  <a:lnTo>
                    <a:pt x="76200" y="847471"/>
                  </a:lnTo>
                  <a:lnTo>
                    <a:pt x="10668" y="808482"/>
                  </a:lnTo>
                  <a:cubicBezTo>
                    <a:pt x="28194" y="779018"/>
                    <a:pt x="63246" y="764794"/>
                    <a:pt x="96393" y="773938"/>
                  </a:cubicBezTo>
                  <a:cubicBezTo>
                    <a:pt x="129540" y="783082"/>
                    <a:pt x="152400" y="813054"/>
                    <a:pt x="152400" y="847471"/>
                  </a:cubicBezTo>
                  <a:cubicBezTo>
                    <a:pt x="152400" y="1231265"/>
                    <a:pt x="463550" y="1542542"/>
                    <a:pt x="847471" y="1542542"/>
                  </a:cubicBezTo>
                  <a:cubicBezTo>
                    <a:pt x="1231392" y="1542542"/>
                    <a:pt x="1542542" y="1231392"/>
                    <a:pt x="1542542" y="847471"/>
                  </a:cubicBezTo>
                  <a:lnTo>
                    <a:pt x="1618742" y="847471"/>
                  </a:lnTo>
                  <a:lnTo>
                    <a:pt x="1542542" y="847471"/>
                  </a:lnTo>
                  <a:cubicBezTo>
                    <a:pt x="1542415" y="463550"/>
                    <a:pt x="1231265" y="152400"/>
                    <a:pt x="847471" y="152400"/>
                  </a:cubicBezTo>
                  <a:lnTo>
                    <a:pt x="847471" y="76200"/>
                  </a:lnTo>
                  <a:lnTo>
                    <a:pt x="847471" y="152400"/>
                  </a:lnTo>
                  <a:cubicBezTo>
                    <a:pt x="463550" y="152400"/>
                    <a:pt x="152400" y="463550"/>
                    <a:pt x="152400" y="8474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42359" y="2839481"/>
            <a:ext cx="15081331" cy="799987"/>
            <a:chOff x="0" y="0"/>
            <a:chExt cx="3972038" cy="2106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972038" cy="210696"/>
            </a:xfrm>
            <a:custGeom>
              <a:avLst/>
              <a:gdLst/>
              <a:ahLst/>
              <a:cxnLst/>
              <a:rect l="l" t="t" r="r" b="b"/>
              <a:pathLst>
                <a:path w="3972038" h="210696">
                  <a:moveTo>
                    <a:pt x="15914" y="0"/>
                  </a:moveTo>
                  <a:lnTo>
                    <a:pt x="3956124" y="0"/>
                  </a:lnTo>
                  <a:cubicBezTo>
                    <a:pt x="3960345" y="0"/>
                    <a:pt x="3964393" y="1677"/>
                    <a:pt x="3967377" y="4661"/>
                  </a:cubicBezTo>
                  <a:cubicBezTo>
                    <a:pt x="3970361" y="7645"/>
                    <a:pt x="3972038" y="11693"/>
                    <a:pt x="3972038" y="15914"/>
                  </a:cubicBezTo>
                  <a:lnTo>
                    <a:pt x="3972038" y="194782"/>
                  </a:lnTo>
                  <a:cubicBezTo>
                    <a:pt x="3972038" y="199003"/>
                    <a:pt x="3970361" y="203051"/>
                    <a:pt x="3967377" y="206035"/>
                  </a:cubicBezTo>
                  <a:cubicBezTo>
                    <a:pt x="3964393" y="209020"/>
                    <a:pt x="3960345" y="210696"/>
                    <a:pt x="3956124" y="210696"/>
                  </a:cubicBezTo>
                  <a:lnTo>
                    <a:pt x="15914" y="210696"/>
                  </a:lnTo>
                  <a:cubicBezTo>
                    <a:pt x="11693" y="210696"/>
                    <a:pt x="7645" y="209020"/>
                    <a:pt x="4661" y="206035"/>
                  </a:cubicBezTo>
                  <a:cubicBezTo>
                    <a:pt x="1677" y="203051"/>
                    <a:pt x="0" y="199003"/>
                    <a:pt x="0" y="194782"/>
                  </a:cubicBezTo>
                  <a:lnTo>
                    <a:pt x="0" y="15914"/>
                  </a:lnTo>
                  <a:cubicBezTo>
                    <a:pt x="0" y="11693"/>
                    <a:pt x="1677" y="7645"/>
                    <a:pt x="4661" y="4661"/>
                  </a:cubicBezTo>
                  <a:cubicBezTo>
                    <a:pt x="7645" y="1677"/>
                    <a:pt x="11693" y="0"/>
                    <a:pt x="15914" y="0"/>
                  </a:cubicBezTo>
                  <a:close/>
                </a:path>
              </a:pathLst>
            </a:custGeom>
            <a:solidFill>
              <a:srgbClr val="DEEFFF"/>
            </a:solidFill>
            <a:ln w="19050" cap="rnd">
              <a:solidFill>
                <a:srgbClr val="00B050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3972038" cy="2202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flipH="1">
            <a:off x="1494005" y="4785588"/>
            <a:ext cx="15229684" cy="1561043"/>
          </a:xfrm>
          <a:custGeom>
            <a:avLst/>
            <a:gdLst/>
            <a:ahLst/>
            <a:cxnLst/>
            <a:rect l="l" t="t" r="r" b="b"/>
            <a:pathLst>
              <a:path w="15229684" h="1561043">
                <a:moveTo>
                  <a:pt x="15229685" y="0"/>
                </a:moveTo>
                <a:lnTo>
                  <a:pt x="0" y="0"/>
                </a:lnTo>
                <a:lnTo>
                  <a:pt x="0" y="1561042"/>
                </a:lnTo>
                <a:lnTo>
                  <a:pt x="15229685" y="1561042"/>
                </a:lnTo>
                <a:lnTo>
                  <a:pt x="1522968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7076435" y="628428"/>
            <a:ext cx="4302696" cy="1180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610"/>
              </a:lnSpc>
            </a:pPr>
            <a:r>
              <a:rPr lang="ar-EG" sz="3842" b="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عناصر ومكونات خطة الأعمال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60651" y="9248775"/>
            <a:ext cx="243270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</a:rPr>
              <a:t>©       </a:t>
            </a:r>
            <a:r>
              <a:rPr lang="ar-EG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الشميمري والمبيريك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1764" y="1422886"/>
            <a:ext cx="56059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spc="3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04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26068" y="2023763"/>
            <a:ext cx="15576657" cy="645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281"/>
              </a:lnSpc>
            </a:pPr>
            <a:r>
              <a:rPr lang="en-US" sz="3259" b="1" spc="3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1</a:t>
            </a:r>
            <a:r>
              <a:rPr lang="ar-EG" sz="3259" b="1" spc="3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- الملخص التنفيذي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43012" y="2869050"/>
            <a:ext cx="15167893" cy="554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561"/>
              </a:lnSpc>
            </a:pPr>
            <a:r>
              <a:rPr lang="ar-EG" sz="2815" b="1" spc="29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هو أول ما يطلع علية المستثمر و يتعين أن يشجع القراء على قراءة الأجزاء المتبقية منه، ويتضمن: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117426" y="5236013"/>
            <a:ext cx="2185299" cy="536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14"/>
              </a:lnSpc>
            </a:pPr>
            <a:r>
              <a:rPr lang="ar-EG" sz="2724" b="1" spc="28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الهدف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180386" y="4948688"/>
            <a:ext cx="1856924" cy="1152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640"/>
              </a:lnSpc>
            </a:pPr>
            <a:r>
              <a:rPr lang="ar-EG" sz="2864" b="1" spc="29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الفكرة العامة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997195" y="5038725"/>
            <a:ext cx="2254150" cy="1021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171"/>
              </a:lnSpc>
            </a:pPr>
            <a:r>
              <a:rPr lang="ar-EG" sz="2574" b="1" spc="26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المتطلبات المالية النمو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066665" y="5236013"/>
            <a:ext cx="2095505" cy="5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735"/>
              </a:lnSpc>
            </a:pPr>
            <a:r>
              <a:rPr lang="ar-EG" sz="292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التعريفات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115526" y="5005621"/>
            <a:ext cx="1960909" cy="101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140"/>
              </a:lnSpc>
            </a:pPr>
            <a:r>
              <a:rPr lang="ar-EG" sz="2555" b="1" spc="25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الصفات </a:t>
            </a:r>
          </a:p>
          <a:p>
            <a:pPr algn="ctr" rtl="1">
              <a:lnSpc>
                <a:spcPts val="4140"/>
              </a:lnSpc>
            </a:pPr>
            <a:r>
              <a:rPr lang="ar-EG" sz="2555" b="1" spc="26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و المميزات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117426" y="3882431"/>
            <a:ext cx="2185299" cy="536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14"/>
              </a:lnSpc>
            </a:pPr>
            <a:r>
              <a:rPr lang="ar-EG" sz="2724" b="1" spc="28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خطوة </a:t>
            </a:r>
            <a:r>
              <a:rPr lang="en-US" sz="2724" b="1" spc="28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066665" y="3882431"/>
            <a:ext cx="2185299" cy="536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14"/>
              </a:lnSpc>
            </a:pPr>
            <a:r>
              <a:rPr lang="ar-EG" sz="2724" b="1" spc="28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خطوة </a:t>
            </a:r>
            <a:r>
              <a:rPr lang="en-US" sz="2724" b="1" spc="28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015904" y="3882431"/>
            <a:ext cx="2185299" cy="536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14"/>
              </a:lnSpc>
            </a:pPr>
            <a:r>
              <a:rPr lang="ar-EG" sz="2724" b="1" spc="28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خطوة </a:t>
            </a:r>
            <a:r>
              <a:rPr lang="en-US" sz="2724" b="1" spc="28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965143" y="3882431"/>
            <a:ext cx="2185299" cy="536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14"/>
              </a:lnSpc>
            </a:pPr>
            <a:r>
              <a:rPr lang="ar-EG" sz="2724" b="1" spc="28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خطوة </a:t>
            </a:r>
            <a:r>
              <a:rPr lang="en-US" sz="2724" b="1" spc="28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914382" y="3882431"/>
            <a:ext cx="2185299" cy="536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14"/>
              </a:lnSpc>
            </a:pPr>
            <a:r>
              <a:rPr lang="ar-EG" sz="2724" b="1" spc="28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خطوة </a:t>
            </a:r>
            <a:r>
              <a:rPr lang="en-US" sz="2724" b="1" spc="28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E4FF">
                <a:alpha val="100000"/>
              </a:srgbClr>
            </a:gs>
            <a:gs pos="100000">
              <a:srgbClr val="96CEA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3394" y="8794186"/>
            <a:ext cx="1156827" cy="1156827"/>
            <a:chOff x="0" y="0"/>
            <a:chExt cx="1542436" cy="15424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2542" cy="1542542"/>
            </a:xfrm>
            <a:custGeom>
              <a:avLst/>
              <a:gdLst/>
              <a:ahLst/>
              <a:cxnLst/>
              <a:rect l="l" t="t" r="r" b="b"/>
              <a:pathLst>
                <a:path w="1542542" h="1542542">
                  <a:moveTo>
                    <a:pt x="0" y="771271"/>
                  </a:moveTo>
                  <a:cubicBezTo>
                    <a:pt x="0" y="345313"/>
                    <a:pt x="345313" y="0"/>
                    <a:pt x="771271" y="0"/>
                  </a:cubicBezTo>
                  <a:cubicBezTo>
                    <a:pt x="1197229" y="0"/>
                    <a:pt x="1542542" y="345313"/>
                    <a:pt x="1542542" y="771271"/>
                  </a:cubicBezTo>
                  <a:cubicBezTo>
                    <a:pt x="1542542" y="1197229"/>
                    <a:pt x="1197229" y="1542542"/>
                    <a:pt x="771271" y="1542542"/>
                  </a:cubicBezTo>
                  <a:cubicBezTo>
                    <a:pt x="345313" y="1542542"/>
                    <a:pt x="0" y="1197102"/>
                    <a:pt x="0" y="7712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542436" cy="1551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b="1" spc="39">
                  <a:solidFill>
                    <a:srgbClr val="FFFFFF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11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5083295" y="552087"/>
            <a:ext cx="8288975" cy="1295152"/>
          </a:xfrm>
          <a:custGeom>
            <a:avLst/>
            <a:gdLst/>
            <a:ahLst/>
            <a:cxnLst/>
            <a:rect l="l" t="t" r="r" b="b"/>
            <a:pathLst>
              <a:path w="8288975" h="1295152">
                <a:moveTo>
                  <a:pt x="0" y="0"/>
                </a:moveTo>
                <a:lnTo>
                  <a:pt x="8288975" y="0"/>
                </a:lnTo>
                <a:lnTo>
                  <a:pt x="8288975" y="1295153"/>
                </a:lnTo>
                <a:lnTo>
                  <a:pt x="0" y="1295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700000">
            <a:off x="16289429" y="-890936"/>
            <a:ext cx="1939742" cy="2886046"/>
          </a:xfrm>
          <a:custGeom>
            <a:avLst/>
            <a:gdLst/>
            <a:ahLst/>
            <a:cxnLst/>
            <a:rect l="l" t="t" r="r" b="b"/>
            <a:pathLst>
              <a:path w="1939742" h="2886046">
                <a:moveTo>
                  <a:pt x="0" y="0"/>
                </a:moveTo>
                <a:lnTo>
                  <a:pt x="1939742" y="0"/>
                </a:lnTo>
                <a:lnTo>
                  <a:pt x="1939742" y="2886046"/>
                </a:lnTo>
                <a:lnTo>
                  <a:pt x="0" y="2886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607508" y="2035425"/>
            <a:ext cx="529071" cy="737381"/>
          </a:xfrm>
          <a:custGeom>
            <a:avLst/>
            <a:gdLst/>
            <a:ahLst/>
            <a:cxnLst/>
            <a:rect l="l" t="t" r="r" b="b"/>
            <a:pathLst>
              <a:path w="529071" h="737381">
                <a:moveTo>
                  <a:pt x="0" y="0"/>
                </a:moveTo>
                <a:lnTo>
                  <a:pt x="529071" y="0"/>
                </a:lnTo>
                <a:lnTo>
                  <a:pt x="529071" y="737381"/>
                </a:lnTo>
                <a:lnTo>
                  <a:pt x="0" y="7373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26068" y="1028700"/>
            <a:ext cx="1271127" cy="1271127"/>
            <a:chOff x="0" y="0"/>
            <a:chExt cx="1694836" cy="16948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94942" cy="1694942"/>
            </a:xfrm>
            <a:custGeom>
              <a:avLst/>
              <a:gdLst/>
              <a:ahLst/>
              <a:cxnLst/>
              <a:rect l="l" t="t" r="r" b="b"/>
              <a:pathLst>
                <a:path w="1694942" h="1694942">
                  <a:moveTo>
                    <a:pt x="0" y="847471"/>
                  </a:moveTo>
                  <a:cubicBezTo>
                    <a:pt x="0" y="379349"/>
                    <a:pt x="379349" y="0"/>
                    <a:pt x="847471" y="0"/>
                  </a:cubicBezTo>
                  <a:lnTo>
                    <a:pt x="847471" y="76200"/>
                  </a:lnTo>
                  <a:lnTo>
                    <a:pt x="847471" y="0"/>
                  </a:lnTo>
                  <a:cubicBezTo>
                    <a:pt x="1315466" y="0"/>
                    <a:pt x="1694942" y="379349"/>
                    <a:pt x="1694942" y="847471"/>
                  </a:cubicBezTo>
                  <a:cubicBezTo>
                    <a:pt x="1694942" y="1315593"/>
                    <a:pt x="1315593" y="1694942"/>
                    <a:pt x="847471" y="1694942"/>
                  </a:cubicBezTo>
                  <a:lnTo>
                    <a:pt x="847471" y="1618742"/>
                  </a:lnTo>
                  <a:lnTo>
                    <a:pt x="847471" y="1694942"/>
                  </a:lnTo>
                  <a:cubicBezTo>
                    <a:pt x="379349" y="1694815"/>
                    <a:pt x="0" y="1315466"/>
                    <a:pt x="0" y="847471"/>
                  </a:cubicBezTo>
                  <a:lnTo>
                    <a:pt x="76200" y="847471"/>
                  </a:lnTo>
                  <a:lnTo>
                    <a:pt x="141732" y="886333"/>
                  </a:lnTo>
                  <a:cubicBezTo>
                    <a:pt x="124206" y="915797"/>
                    <a:pt x="89154" y="930021"/>
                    <a:pt x="56007" y="920877"/>
                  </a:cubicBezTo>
                  <a:cubicBezTo>
                    <a:pt x="22860" y="911733"/>
                    <a:pt x="0" y="881761"/>
                    <a:pt x="0" y="847471"/>
                  </a:cubicBezTo>
                  <a:moveTo>
                    <a:pt x="152400" y="847471"/>
                  </a:moveTo>
                  <a:lnTo>
                    <a:pt x="76200" y="847471"/>
                  </a:lnTo>
                  <a:lnTo>
                    <a:pt x="10668" y="808482"/>
                  </a:lnTo>
                  <a:cubicBezTo>
                    <a:pt x="28194" y="779018"/>
                    <a:pt x="63246" y="764794"/>
                    <a:pt x="96393" y="773938"/>
                  </a:cubicBezTo>
                  <a:cubicBezTo>
                    <a:pt x="129540" y="783082"/>
                    <a:pt x="152400" y="813054"/>
                    <a:pt x="152400" y="847471"/>
                  </a:cubicBezTo>
                  <a:cubicBezTo>
                    <a:pt x="152400" y="1231265"/>
                    <a:pt x="463550" y="1542542"/>
                    <a:pt x="847471" y="1542542"/>
                  </a:cubicBezTo>
                  <a:cubicBezTo>
                    <a:pt x="1231392" y="1542542"/>
                    <a:pt x="1542542" y="1231392"/>
                    <a:pt x="1542542" y="847471"/>
                  </a:cubicBezTo>
                  <a:lnTo>
                    <a:pt x="1618742" y="847471"/>
                  </a:lnTo>
                  <a:lnTo>
                    <a:pt x="1542542" y="847471"/>
                  </a:lnTo>
                  <a:cubicBezTo>
                    <a:pt x="1542415" y="463550"/>
                    <a:pt x="1231265" y="152400"/>
                    <a:pt x="847471" y="152400"/>
                  </a:cubicBezTo>
                  <a:lnTo>
                    <a:pt x="847471" y="76200"/>
                  </a:lnTo>
                  <a:lnTo>
                    <a:pt x="847471" y="152400"/>
                  </a:lnTo>
                  <a:cubicBezTo>
                    <a:pt x="463550" y="152400"/>
                    <a:pt x="152400" y="463550"/>
                    <a:pt x="152400" y="8474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42359" y="2839481"/>
            <a:ext cx="15081331" cy="799987"/>
            <a:chOff x="0" y="0"/>
            <a:chExt cx="3972038" cy="2106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972038" cy="210696"/>
            </a:xfrm>
            <a:custGeom>
              <a:avLst/>
              <a:gdLst/>
              <a:ahLst/>
              <a:cxnLst/>
              <a:rect l="l" t="t" r="r" b="b"/>
              <a:pathLst>
                <a:path w="3972038" h="210696">
                  <a:moveTo>
                    <a:pt x="15914" y="0"/>
                  </a:moveTo>
                  <a:lnTo>
                    <a:pt x="3956124" y="0"/>
                  </a:lnTo>
                  <a:cubicBezTo>
                    <a:pt x="3960345" y="0"/>
                    <a:pt x="3964393" y="1677"/>
                    <a:pt x="3967377" y="4661"/>
                  </a:cubicBezTo>
                  <a:cubicBezTo>
                    <a:pt x="3970361" y="7645"/>
                    <a:pt x="3972038" y="11693"/>
                    <a:pt x="3972038" y="15914"/>
                  </a:cubicBezTo>
                  <a:lnTo>
                    <a:pt x="3972038" y="194782"/>
                  </a:lnTo>
                  <a:cubicBezTo>
                    <a:pt x="3972038" y="199003"/>
                    <a:pt x="3970361" y="203051"/>
                    <a:pt x="3967377" y="206035"/>
                  </a:cubicBezTo>
                  <a:cubicBezTo>
                    <a:pt x="3964393" y="209020"/>
                    <a:pt x="3960345" y="210696"/>
                    <a:pt x="3956124" y="210696"/>
                  </a:cubicBezTo>
                  <a:lnTo>
                    <a:pt x="15914" y="210696"/>
                  </a:lnTo>
                  <a:cubicBezTo>
                    <a:pt x="11693" y="210696"/>
                    <a:pt x="7645" y="209020"/>
                    <a:pt x="4661" y="206035"/>
                  </a:cubicBezTo>
                  <a:cubicBezTo>
                    <a:pt x="1677" y="203051"/>
                    <a:pt x="0" y="199003"/>
                    <a:pt x="0" y="194782"/>
                  </a:cubicBezTo>
                  <a:lnTo>
                    <a:pt x="0" y="15914"/>
                  </a:lnTo>
                  <a:cubicBezTo>
                    <a:pt x="0" y="11693"/>
                    <a:pt x="1677" y="7645"/>
                    <a:pt x="4661" y="4661"/>
                  </a:cubicBezTo>
                  <a:cubicBezTo>
                    <a:pt x="7645" y="1677"/>
                    <a:pt x="11693" y="0"/>
                    <a:pt x="15914" y="0"/>
                  </a:cubicBezTo>
                  <a:close/>
                </a:path>
              </a:pathLst>
            </a:custGeom>
            <a:solidFill>
              <a:srgbClr val="DEEFFF"/>
            </a:solidFill>
            <a:ln w="19050" cap="rnd">
              <a:solidFill>
                <a:srgbClr val="00B050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3972038" cy="2202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6214830" y="4400038"/>
            <a:ext cx="5936390" cy="4689748"/>
          </a:xfrm>
          <a:custGeom>
            <a:avLst/>
            <a:gdLst/>
            <a:ahLst/>
            <a:cxnLst/>
            <a:rect l="l" t="t" r="r" b="b"/>
            <a:pathLst>
              <a:path w="5936390" h="4689748">
                <a:moveTo>
                  <a:pt x="0" y="0"/>
                </a:moveTo>
                <a:lnTo>
                  <a:pt x="5936390" y="0"/>
                </a:lnTo>
                <a:lnTo>
                  <a:pt x="5936390" y="4689748"/>
                </a:lnTo>
                <a:lnTo>
                  <a:pt x="0" y="46897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7076435" y="628428"/>
            <a:ext cx="4302696" cy="1180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610"/>
              </a:lnSpc>
            </a:pPr>
            <a:r>
              <a:rPr lang="ar-EG" sz="3842" b="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عناصر ومكونات خطة الأعمال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60651" y="9248775"/>
            <a:ext cx="243270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</a:rPr>
              <a:t>©       </a:t>
            </a:r>
            <a:r>
              <a:rPr lang="ar-EG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الشميمري والمبيريك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1764" y="1422886"/>
            <a:ext cx="56059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spc="3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04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26068" y="2023763"/>
            <a:ext cx="15576657" cy="645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281"/>
              </a:lnSpc>
            </a:pPr>
            <a:r>
              <a:rPr lang="en-US" sz="3259" b="1" spc="3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2</a:t>
            </a:r>
            <a:r>
              <a:rPr lang="ar-EG" sz="3259" b="1" spc="3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- ملخص عن الشركة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43012" y="2869050"/>
            <a:ext cx="15167893" cy="554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561"/>
              </a:lnSpc>
            </a:pPr>
            <a:r>
              <a:rPr lang="ar-EG" sz="2815" b="1" spc="29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هذا الإجراء يفترض أن القارئ لا يعرف عن شركتك شيئاً، وبما انه ملخص يتعين أن لا يكون طويلاً 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634515" y="5880468"/>
            <a:ext cx="3110334" cy="153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282"/>
              </a:lnSpc>
            </a:pPr>
            <a:r>
              <a:rPr lang="ar-EG" sz="3878" b="1" spc="4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ملخص الشركة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151220" y="4792843"/>
            <a:ext cx="2095505" cy="5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735"/>
              </a:lnSpc>
            </a:pPr>
            <a:r>
              <a:rPr lang="ar-EG" sz="292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الأسماء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151220" y="7829465"/>
            <a:ext cx="2095505" cy="5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735"/>
              </a:lnSpc>
            </a:pPr>
            <a:r>
              <a:rPr lang="ar-EG" sz="292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الخلفيات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035543" y="4830812"/>
            <a:ext cx="2095505" cy="5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735"/>
              </a:lnSpc>
            </a:pPr>
            <a:r>
              <a:rPr lang="ar-EG" sz="292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التاريخ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804075" y="7829465"/>
            <a:ext cx="2095505" cy="5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735"/>
              </a:lnSpc>
            </a:pPr>
            <a:r>
              <a:rPr lang="ar-EG" sz="292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الأهداف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E4FF">
                <a:alpha val="100000"/>
              </a:srgbClr>
            </a:gs>
            <a:gs pos="100000">
              <a:srgbClr val="96CEA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3394" y="8794186"/>
            <a:ext cx="1156827" cy="1156827"/>
            <a:chOff x="0" y="0"/>
            <a:chExt cx="1542436" cy="15424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2542" cy="1542542"/>
            </a:xfrm>
            <a:custGeom>
              <a:avLst/>
              <a:gdLst/>
              <a:ahLst/>
              <a:cxnLst/>
              <a:rect l="l" t="t" r="r" b="b"/>
              <a:pathLst>
                <a:path w="1542542" h="1542542">
                  <a:moveTo>
                    <a:pt x="0" y="771271"/>
                  </a:moveTo>
                  <a:cubicBezTo>
                    <a:pt x="0" y="345313"/>
                    <a:pt x="345313" y="0"/>
                    <a:pt x="771271" y="0"/>
                  </a:cubicBezTo>
                  <a:cubicBezTo>
                    <a:pt x="1197229" y="0"/>
                    <a:pt x="1542542" y="345313"/>
                    <a:pt x="1542542" y="771271"/>
                  </a:cubicBezTo>
                  <a:cubicBezTo>
                    <a:pt x="1542542" y="1197229"/>
                    <a:pt x="1197229" y="1542542"/>
                    <a:pt x="771271" y="1542542"/>
                  </a:cubicBezTo>
                  <a:cubicBezTo>
                    <a:pt x="345313" y="1542542"/>
                    <a:pt x="0" y="1197102"/>
                    <a:pt x="0" y="7712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542436" cy="1551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b="1" spc="39">
                  <a:solidFill>
                    <a:srgbClr val="FFFFFF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12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5083295" y="552087"/>
            <a:ext cx="8288975" cy="1295152"/>
          </a:xfrm>
          <a:custGeom>
            <a:avLst/>
            <a:gdLst/>
            <a:ahLst/>
            <a:cxnLst/>
            <a:rect l="l" t="t" r="r" b="b"/>
            <a:pathLst>
              <a:path w="8288975" h="1295152">
                <a:moveTo>
                  <a:pt x="0" y="0"/>
                </a:moveTo>
                <a:lnTo>
                  <a:pt x="8288975" y="0"/>
                </a:lnTo>
                <a:lnTo>
                  <a:pt x="8288975" y="1295153"/>
                </a:lnTo>
                <a:lnTo>
                  <a:pt x="0" y="1295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700000">
            <a:off x="16289429" y="-890936"/>
            <a:ext cx="1939742" cy="2886046"/>
          </a:xfrm>
          <a:custGeom>
            <a:avLst/>
            <a:gdLst/>
            <a:ahLst/>
            <a:cxnLst/>
            <a:rect l="l" t="t" r="r" b="b"/>
            <a:pathLst>
              <a:path w="1939742" h="2886046">
                <a:moveTo>
                  <a:pt x="0" y="0"/>
                </a:moveTo>
                <a:lnTo>
                  <a:pt x="1939742" y="0"/>
                </a:lnTo>
                <a:lnTo>
                  <a:pt x="1939742" y="2886046"/>
                </a:lnTo>
                <a:lnTo>
                  <a:pt x="0" y="2886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607508" y="2035425"/>
            <a:ext cx="529071" cy="737381"/>
          </a:xfrm>
          <a:custGeom>
            <a:avLst/>
            <a:gdLst/>
            <a:ahLst/>
            <a:cxnLst/>
            <a:rect l="l" t="t" r="r" b="b"/>
            <a:pathLst>
              <a:path w="529071" h="737381">
                <a:moveTo>
                  <a:pt x="0" y="0"/>
                </a:moveTo>
                <a:lnTo>
                  <a:pt x="529071" y="0"/>
                </a:lnTo>
                <a:lnTo>
                  <a:pt x="529071" y="737381"/>
                </a:lnTo>
                <a:lnTo>
                  <a:pt x="0" y="7373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26068" y="1028700"/>
            <a:ext cx="1271127" cy="1271127"/>
            <a:chOff x="0" y="0"/>
            <a:chExt cx="1694836" cy="16948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94942" cy="1694942"/>
            </a:xfrm>
            <a:custGeom>
              <a:avLst/>
              <a:gdLst/>
              <a:ahLst/>
              <a:cxnLst/>
              <a:rect l="l" t="t" r="r" b="b"/>
              <a:pathLst>
                <a:path w="1694942" h="1694942">
                  <a:moveTo>
                    <a:pt x="0" y="847471"/>
                  </a:moveTo>
                  <a:cubicBezTo>
                    <a:pt x="0" y="379349"/>
                    <a:pt x="379349" y="0"/>
                    <a:pt x="847471" y="0"/>
                  </a:cubicBezTo>
                  <a:lnTo>
                    <a:pt x="847471" y="76200"/>
                  </a:lnTo>
                  <a:lnTo>
                    <a:pt x="847471" y="0"/>
                  </a:lnTo>
                  <a:cubicBezTo>
                    <a:pt x="1315466" y="0"/>
                    <a:pt x="1694942" y="379349"/>
                    <a:pt x="1694942" y="847471"/>
                  </a:cubicBezTo>
                  <a:cubicBezTo>
                    <a:pt x="1694942" y="1315593"/>
                    <a:pt x="1315593" y="1694942"/>
                    <a:pt x="847471" y="1694942"/>
                  </a:cubicBezTo>
                  <a:lnTo>
                    <a:pt x="847471" y="1618742"/>
                  </a:lnTo>
                  <a:lnTo>
                    <a:pt x="847471" y="1694942"/>
                  </a:lnTo>
                  <a:cubicBezTo>
                    <a:pt x="379349" y="1694815"/>
                    <a:pt x="0" y="1315466"/>
                    <a:pt x="0" y="847471"/>
                  </a:cubicBezTo>
                  <a:lnTo>
                    <a:pt x="76200" y="847471"/>
                  </a:lnTo>
                  <a:lnTo>
                    <a:pt x="141732" y="886333"/>
                  </a:lnTo>
                  <a:cubicBezTo>
                    <a:pt x="124206" y="915797"/>
                    <a:pt x="89154" y="930021"/>
                    <a:pt x="56007" y="920877"/>
                  </a:cubicBezTo>
                  <a:cubicBezTo>
                    <a:pt x="22860" y="911733"/>
                    <a:pt x="0" y="881761"/>
                    <a:pt x="0" y="847471"/>
                  </a:cubicBezTo>
                  <a:moveTo>
                    <a:pt x="152400" y="847471"/>
                  </a:moveTo>
                  <a:lnTo>
                    <a:pt x="76200" y="847471"/>
                  </a:lnTo>
                  <a:lnTo>
                    <a:pt x="10668" y="808482"/>
                  </a:lnTo>
                  <a:cubicBezTo>
                    <a:pt x="28194" y="779018"/>
                    <a:pt x="63246" y="764794"/>
                    <a:pt x="96393" y="773938"/>
                  </a:cubicBezTo>
                  <a:cubicBezTo>
                    <a:pt x="129540" y="783082"/>
                    <a:pt x="152400" y="813054"/>
                    <a:pt x="152400" y="847471"/>
                  </a:cubicBezTo>
                  <a:cubicBezTo>
                    <a:pt x="152400" y="1231265"/>
                    <a:pt x="463550" y="1542542"/>
                    <a:pt x="847471" y="1542542"/>
                  </a:cubicBezTo>
                  <a:cubicBezTo>
                    <a:pt x="1231392" y="1542542"/>
                    <a:pt x="1542542" y="1231392"/>
                    <a:pt x="1542542" y="847471"/>
                  </a:cubicBezTo>
                  <a:lnTo>
                    <a:pt x="1618742" y="847471"/>
                  </a:lnTo>
                  <a:lnTo>
                    <a:pt x="1542542" y="847471"/>
                  </a:lnTo>
                  <a:cubicBezTo>
                    <a:pt x="1542415" y="463550"/>
                    <a:pt x="1231265" y="152400"/>
                    <a:pt x="847471" y="152400"/>
                  </a:cubicBezTo>
                  <a:lnTo>
                    <a:pt x="847471" y="76200"/>
                  </a:lnTo>
                  <a:lnTo>
                    <a:pt x="847471" y="152400"/>
                  </a:lnTo>
                  <a:cubicBezTo>
                    <a:pt x="463550" y="152400"/>
                    <a:pt x="152400" y="463550"/>
                    <a:pt x="152400" y="8474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218258" y="2839481"/>
            <a:ext cx="7579690" cy="1162780"/>
            <a:chOff x="0" y="0"/>
            <a:chExt cx="1996297" cy="30624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96297" cy="306247"/>
            </a:xfrm>
            <a:custGeom>
              <a:avLst/>
              <a:gdLst/>
              <a:ahLst/>
              <a:cxnLst/>
              <a:rect l="l" t="t" r="r" b="b"/>
              <a:pathLst>
                <a:path w="1996297" h="306247">
                  <a:moveTo>
                    <a:pt x="31664" y="0"/>
                  </a:moveTo>
                  <a:lnTo>
                    <a:pt x="1964633" y="0"/>
                  </a:lnTo>
                  <a:cubicBezTo>
                    <a:pt x="1982121" y="0"/>
                    <a:pt x="1996297" y="14176"/>
                    <a:pt x="1996297" y="31664"/>
                  </a:cubicBezTo>
                  <a:lnTo>
                    <a:pt x="1996297" y="274583"/>
                  </a:lnTo>
                  <a:cubicBezTo>
                    <a:pt x="1996297" y="282981"/>
                    <a:pt x="1992961" y="291035"/>
                    <a:pt x="1987023" y="296973"/>
                  </a:cubicBezTo>
                  <a:cubicBezTo>
                    <a:pt x="1981085" y="302911"/>
                    <a:pt x="1973031" y="306247"/>
                    <a:pt x="1964633" y="306247"/>
                  </a:cubicBezTo>
                  <a:lnTo>
                    <a:pt x="31664" y="306247"/>
                  </a:lnTo>
                  <a:cubicBezTo>
                    <a:pt x="14176" y="306247"/>
                    <a:pt x="0" y="292070"/>
                    <a:pt x="0" y="274583"/>
                  </a:cubicBezTo>
                  <a:lnTo>
                    <a:pt x="0" y="31664"/>
                  </a:lnTo>
                  <a:cubicBezTo>
                    <a:pt x="0" y="14176"/>
                    <a:pt x="14176" y="0"/>
                    <a:pt x="31664" y="0"/>
                  </a:cubicBezTo>
                  <a:close/>
                </a:path>
              </a:pathLst>
            </a:custGeom>
            <a:solidFill>
              <a:srgbClr val="DEEFFF"/>
            </a:solidFill>
            <a:ln w="19050" cap="rnd">
              <a:solidFill>
                <a:srgbClr val="00B050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1996297" cy="3157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379131" y="4618775"/>
            <a:ext cx="4671094" cy="5104606"/>
          </a:xfrm>
          <a:custGeom>
            <a:avLst/>
            <a:gdLst/>
            <a:ahLst/>
            <a:cxnLst/>
            <a:rect l="l" t="t" r="r" b="b"/>
            <a:pathLst>
              <a:path w="4671094" h="5104606">
                <a:moveTo>
                  <a:pt x="0" y="0"/>
                </a:moveTo>
                <a:lnTo>
                  <a:pt x="4671094" y="0"/>
                </a:lnTo>
                <a:lnTo>
                  <a:pt x="4671094" y="5104606"/>
                </a:lnTo>
                <a:lnTo>
                  <a:pt x="0" y="51046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726068" y="2023763"/>
            <a:ext cx="15576657" cy="645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281"/>
              </a:lnSpc>
            </a:pPr>
            <a:r>
              <a:rPr lang="en-US" sz="3259" b="1" spc="3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3</a:t>
            </a:r>
            <a:r>
              <a:rPr lang="ar-EG" sz="3259" b="1" spc="3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- تحليل المنتجات و الخدمات </a:t>
            </a:r>
          </a:p>
        </p:txBody>
      </p:sp>
      <p:sp>
        <p:nvSpPr>
          <p:cNvPr id="15" name="Freeform 15"/>
          <p:cNvSpPr/>
          <p:nvPr/>
        </p:nvSpPr>
        <p:spPr>
          <a:xfrm>
            <a:off x="6876410" y="2102100"/>
            <a:ext cx="529071" cy="737381"/>
          </a:xfrm>
          <a:custGeom>
            <a:avLst/>
            <a:gdLst/>
            <a:ahLst/>
            <a:cxnLst/>
            <a:rect l="l" t="t" r="r" b="b"/>
            <a:pathLst>
              <a:path w="529071" h="737381">
                <a:moveTo>
                  <a:pt x="0" y="0"/>
                </a:moveTo>
                <a:lnTo>
                  <a:pt x="529070" y="0"/>
                </a:lnTo>
                <a:lnTo>
                  <a:pt x="529070" y="737381"/>
                </a:lnTo>
                <a:lnTo>
                  <a:pt x="0" y="7373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3141874" y="2991789"/>
            <a:ext cx="3696891" cy="3410382"/>
          </a:xfrm>
          <a:custGeom>
            <a:avLst/>
            <a:gdLst/>
            <a:ahLst/>
            <a:cxnLst/>
            <a:rect l="l" t="t" r="r" b="b"/>
            <a:pathLst>
              <a:path w="3696891" h="3410382">
                <a:moveTo>
                  <a:pt x="0" y="0"/>
                </a:moveTo>
                <a:lnTo>
                  <a:pt x="3696891" y="0"/>
                </a:lnTo>
                <a:lnTo>
                  <a:pt x="3696891" y="3410382"/>
                </a:lnTo>
                <a:lnTo>
                  <a:pt x="0" y="34103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4857425" y="6576574"/>
            <a:ext cx="3256315" cy="2160462"/>
            <a:chOff x="0" y="0"/>
            <a:chExt cx="857630" cy="56901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57630" cy="569011"/>
            </a:xfrm>
            <a:custGeom>
              <a:avLst/>
              <a:gdLst/>
              <a:ahLst/>
              <a:cxnLst/>
              <a:rect l="l" t="t" r="r" b="b"/>
              <a:pathLst>
                <a:path w="857630" h="569011">
                  <a:moveTo>
                    <a:pt x="73703" y="0"/>
                  </a:moveTo>
                  <a:lnTo>
                    <a:pt x="783927" y="0"/>
                  </a:lnTo>
                  <a:cubicBezTo>
                    <a:pt x="824632" y="0"/>
                    <a:pt x="857630" y="32998"/>
                    <a:pt x="857630" y="73703"/>
                  </a:cubicBezTo>
                  <a:lnTo>
                    <a:pt x="857630" y="495308"/>
                  </a:lnTo>
                  <a:cubicBezTo>
                    <a:pt x="857630" y="536013"/>
                    <a:pt x="824632" y="569011"/>
                    <a:pt x="783927" y="569011"/>
                  </a:cubicBezTo>
                  <a:lnTo>
                    <a:pt x="73703" y="569011"/>
                  </a:lnTo>
                  <a:cubicBezTo>
                    <a:pt x="32998" y="569011"/>
                    <a:pt x="0" y="536013"/>
                    <a:pt x="0" y="495308"/>
                  </a:cubicBezTo>
                  <a:lnTo>
                    <a:pt x="0" y="73703"/>
                  </a:lnTo>
                  <a:cubicBezTo>
                    <a:pt x="0" y="32998"/>
                    <a:pt x="32998" y="0"/>
                    <a:pt x="73703" y="0"/>
                  </a:cubicBezTo>
                  <a:close/>
                </a:path>
              </a:pathLst>
            </a:custGeom>
            <a:solidFill>
              <a:srgbClr val="FAD256"/>
            </a:solidFill>
            <a:ln w="19050" cap="rnd">
              <a:solidFill>
                <a:srgbClr val="00B050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857630" cy="5785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997195" y="6402171"/>
            <a:ext cx="2526855" cy="2296279"/>
          </a:xfrm>
          <a:custGeom>
            <a:avLst/>
            <a:gdLst/>
            <a:ahLst/>
            <a:cxnLst/>
            <a:rect l="l" t="t" r="r" b="b"/>
            <a:pathLst>
              <a:path w="2526855" h="2296279">
                <a:moveTo>
                  <a:pt x="0" y="0"/>
                </a:moveTo>
                <a:lnTo>
                  <a:pt x="2526855" y="0"/>
                </a:lnTo>
                <a:lnTo>
                  <a:pt x="2526855" y="2296279"/>
                </a:lnTo>
                <a:lnTo>
                  <a:pt x="0" y="22962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-5400000">
            <a:off x="5624984" y="5441949"/>
            <a:ext cx="6152590" cy="161505"/>
          </a:xfrm>
          <a:custGeom>
            <a:avLst/>
            <a:gdLst/>
            <a:ahLst/>
            <a:cxnLst/>
            <a:rect l="l" t="t" r="r" b="b"/>
            <a:pathLst>
              <a:path w="6152590" h="161505">
                <a:moveTo>
                  <a:pt x="0" y="0"/>
                </a:moveTo>
                <a:lnTo>
                  <a:pt x="6152589" y="0"/>
                </a:lnTo>
                <a:lnTo>
                  <a:pt x="6152589" y="161505"/>
                </a:lnTo>
                <a:lnTo>
                  <a:pt x="0" y="1615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7076435" y="628428"/>
            <a:ext cx="4302696" cy="1180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610"/>
              </a:lnSpc>
            </a:pPr>
            <a:r>
              <a:rPr lang="ar-EG" sz="3842" b="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عناصر ومكونات خطة الأعمال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160651" y="9248775"/>
            <a:ext cx="243270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</a:rPr>
              <a:t>©       </a:t>
            </a:r>
            <a:r>
              <a:rPr lang="ar-EG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الشميمري والمبيريك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81764" y="1422886"/>
            <a:ext cx="56059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spc="3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04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620526" y="2840475"/>
            <a:ext cx="7996508" cy="1026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152"/>
              </a:lnSpc>
            </a:pPr>
            <a:r>
              <a:rPr lang="ar-EG" sz="2563" b="1" spc="26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يجب أن تصف بالتفصيل المنتجات أو الخدمات التي ستعرضها و الهدف هنا تمييز نفسك من منافسيك 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5675937" y="5849650"/>
            <a:ext cx="2095505" cy="5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735"/>
              </a:lnSpc>
            </a:pPr>
            <a:r>
              <a:rPr lang="ar-EG" sz="292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التقنية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045571" y="7829465"/>
            <a:ext cx="2095505" cy="5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735"/>
              </a:lnSpc>
            </a:pPr>
            <a:r>
              <a:rPr lang="ar-EG" sz="292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المزايا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647875" y="3974610"/>
            <a:ext cx="2095505" cy="5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735"/>
              </a:lnSpc>
            </a:pPr>
            <a:r>
              <a:rPr lang="ar-EG" sz="292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الموقع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463152" y="7829465"/>
            <a:ext cx="2095505" cy="5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735"/>
              </a:lnSpc>
            </a:pPr>
            <a:r>
              <a:rPr lang="ar-EG" sz="292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المستقبل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465022" y="6076482"/>
            <a:ext cx="2095505" cy="5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735"/>
              </a:lnSpc>
            </a:pPr>
            <a:r>
              <a:rPr lang="ar-EG" sz="292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التكاليف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-9031521" y="2115386"/>
            <a:ext cx="15576657" cy="645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281"/>
              </a:lnSpc>
            </a:pPr>
            <a:r>
              <a:rPr lang="en-US" sz="3259" b="1" spc="3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4</a:t>
            </a:r>
            <a:r>
              <a:rPr lang="ar-EG" sz="3259" b="1" spc="3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- تحليل السوق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990320" y="6649821"/>
            <a:ext cx="3123420" cy="1796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1167" lvl="1" indent="-315584" algn="r" rtl="1">
              <a:lnSpc>
                <a:spcPts val="4735"/>
              </a:lnSpc>
              <a:buAutoNum type="arabicPeriod"/>
            </a:pPr>
            <a:r>
              <a:rPr lang="ar-EG" sz="2923" b="1" spc="29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التحليل الرباعي</a:t>
            </a:r>
          </a:p>
          <a:p>
            <a:pPr marL="631167" lvl="1" indent="-315584" algn="r" rtl="1">
              <a:lnSpc>
                <a:spcPts val="4735"/>
              </a:lnSpc>
              <a:buAutoNum type="arabicPeriod"/>
            </a:pPr>
            <a:r>
              <a:rPr lang="ar-EG" sz="2923" b="1" spc="29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العملاء </a:t>
            </a:r>
          </a:p>
          <a:p>
            <a:pPr marL="631167" lvl="1" indent="-315584" algn="r" rtl="1">
              <a:lnSpc>
                <a:spcPts val="4735"/>
              </a:lnSpc>
              <a:buAutoNum type="arabicPeriod"/>
            </a:pPr>
            <a:r>
              <a:rPr lang="ar-EG" sz="292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المنافسون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E4FF">
                <a:alpha val="100000"/>
              </a:srgbClr>
            </a:gs>
            <a:gs pos="100000">
              <a:srgbClr val="96CEA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3394" y="8794186"/>
            <a:ext cx="1156827" cy="1156827"/>
            <a:chOff x="0" y="0"/>
            <a:chExt cx="1542436" cy="15424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2542" cy="1542542"/>
            </a:xfrm>
            <a:custGeom>
              <a:avLst/>
              <a:gdLst/>
              <a:ahLst/>
              <a:cxnLst/>
              <a:rect l="l" t="t" r="r" b="b"/>
              <a:pathLst>
                <a:path w="1542542" h="1542542">
                  <a:moveTo>
                    <a:pt x="0" y="771271"/>
                  </a:moveTo>
                  <a:cubicBezTo>
                    <a:pt x="0" y="345313"/>
                    <a:pt x="345313" y="0"/>
                    <a:pt x="771271" y="0"/>
                  </a:cubicBezTo>
                  <a:cubicBezTo>
                    <a:pt x="1197229" y="0"/>
                    <a:pt x="1542542" y="345313"/>
                    <a:pt x="1542542" y="771271"/>
                  </a:cubicBezTo>
                  <a:cubicBezTo>
                    <a:pt x="1542542" y="1197229"/>
                    <a:pt x="1197229" y="1542542"/>
                    <a:pt x="771271" y="1542542"/>
                  </a:cubicBezTo>
                  <a:cubicBezTo>
                    <a:pt x="345313" y="1542542"/>
                    <a:pt x="0" y="1197102"/>
                    <a:pt x="0" y="7712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542436" cy="1551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b="1" spc="39">
                  <a:solidFill>
                    <a:srgbClr val="FFFFFF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13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5083295" y="552087"/>
            <a:ext cx="8288975" cy="1295152"/>
          </a:xfrm>
          <a:custGeom>
            <a:avLst/>
            <a:gdLst/>
            <a:ahLst/>
            <a:cxnLst/>
            <a:rect l="l" t="t" r="r" b="b"/>
            <a:pathLst>
              <a:path w="8288975" h="1295152">
                <a:moveTo>
                  <a:pt x="0" y="0"/>
                </a:moveTo>
                <a:lnTo>
                  <a:pt x="8288975" y="0"/>
                </a:lnTo>
                <a:lnTo>
                  <a:pt x="8288975" y="1295153"/>
                </a:lnTo>
                <a:lnTo>
                  <a:pt x="0" y="1295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700000">
            <a:off x="16289429" y="-890936"/>
            <a:ext cx="1939742" cy="2886046"/>
          </a:xfrm>
          <a:custGeom>
            <a:avLst/>
            <a:gdLst/>
            <a:ahLst/>
            <a:cxnLst/>
            <a:rect l="l" t="t" r="r" b="b"/>
            <a:pathLst>
              <a:path w="1939742" h="2886046">
                <a:moveTo>
                  <a:pt x="0" y="0"/>
                </a:moveTo>
                <a:lnTo>
                  <a:pt x="1939742" y="0"/>
                </a:lnTo>
                <a:lnTo>
                  <a:pt x="1939742" y="2886046"/>
                </a:lnTo>
                <a:lnTo>
                  <a:pt x="0" y="2886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607508" y="2035425"/>
            <a:ext cx="529071" cy="737381"/>
          </a:xfrm>
          <a:custGeom>
            <a:avLst/>
            <a:gdLst/>
            <a:ahLst/>
            <a:cxnLst/>
            <a:rect l="l" t="t" r="r" b="b"/>
            <a:pathLst>
              <a:path w="529071" h="737381">
                <a:moveTo>
                  <a:pt x="0" y="0"/>
                </a:moveTo>
                <a:lnTo>
                  <a:pt x="529071" y="0"/>
                </a:lnTo>
                <a:lnTo>
                  <a:pt x="529071" y="737381"/>
                </a:lnTo>
                <a:lnTo>
                  <a:pt x="0" y="7373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26068" y="1028700"/>
            <a:ext cx="1271127" cy="1271127"/>
            <a:chOff x="0" y="0"/>
            <a:chExt cx="1694836" cy="16948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94942" cy="1694942"/>
            </a:xfrm>
            <a:custGeom>
              <a:avLst/>
              <a:gdLst/>
              <a:ahLst/>
              <a:cxnLst/>
              <a:rect l="l" t="t" r="r" b="b"/>
              <a:pathLst>
                <a:path w="1694942" h="1694942">
                  <a:moveTo>
                    <a:pt x="0" y="847471"/>
                  </a:moveTo>
                  <a:cubicBezTo>
                    <a:pt x="0" y="379349"/>
                    <a:pt x="379349" y="0"/>
                    <a:pt x="847471" y="0"/>
                  </a:cubicBezTo>
                  <a:lnTo>
                    <a:pt x="847471" y="76200"/>
                  </a:lnTo>
                  <a:lnTo>
                    <a:pt x="847471" y="0"/>
                  </a:lnTo>
                  <a:cubicBezTo>
                    <a:pt x="1315466" y="0"/>
                    <a:pt x="1694942" y="379349"/>
                    <a:pt x="1694942" y="847471"/>
                  </a:cubicBezTo>
                  <a:cubicBezTo>
                    <a:pt x="1694942" y="1315593"/>
                    <a:pt x="1315593" y="1694942"/>
                    <a:pt x="847471" y="1694942"/>
                  </a:cubicBezTo>
                  <a:lnTo>
                    <a:pt x="847471" y="1618742"/>
                  </a:lnTo>
                  <a:lnTo>
                    <a:pt x="847471" y="1694942"/>
                  </a:lnTo>
                  <a:cubicBezTo>
                    <a:pt x="379349" y="1694815"/>
                    <a:pt x="0" y="1315466"/>
                    <a:pt x="0" y="847471"/>
                  </a:cubicBezTo>
                  <a:lnTo>
                    <a:pt x="76200" y="847471"/>
                  </a:lnTo>
                  <a:lnTo>
                    <a:pt x="141732" y="886333"/>
                  </a:lnTo>
                  <a:cubicBezTo>
                    <a:pt x="124206" y="915797"/>
                    <a:pt x="89154" y="930021"/>
                    <a:pt x="56007" y="920877"/>
                  </a:cubicBezTo>
                  <a:cubicBezTo>
                    <a:pt x="22860" y="911733"/>
                    <a:pt x="0" y="881761"/>
                    <a:pt x="0" y="847471"/>
                  </a:cubicBezTo>
                  <a:moveTo>
                    <a:pt x="152400" y="847471"/>
                  </a:moveTo>
                  <a:lnTo>
                    <a:pt x="76200" y="847471"/>
                  </a:lnTo>
                  <a:lnTo>
                    <a:pt x="10668" y="808482"/>
                  </a:lnTo>
                  <a:cubicBezTo>
                    <a:pt x="28194" y="779018"/>
                    <a:pt x="63246" y="764794"/>
                    <a:pt x="96393" y="773938"/>
                  </a:cubicBezTo>
                  <a:cubicBezTo>
                    <a:pt x="129540" y="783082"/>
                    <a:pt x="152400" y="813054"/>
                    <a:pt x="152400" y="847471"/>
                  </a:cubicBezTo>
                  <a:cubicBezTo>
                    <a:pt x="152400" y="1231265"/>
                    <a:pt x="463550" y="1542542"/>
                    <a:pt x="847471" y="1542542"/>
                  </a:cubicBezTo>
                  <a:cubicBezTo>
                    <a:pt x="1231392" y="1542542"/>
                    <a:pt x="1542542" y="1231392"/>
                    <a:pt x="1542542" y="847471"/>
                  </a:cubicBezTo>
                  <a:lnTo>
                    <a:pt x="1618742" y="847471"/>
                  </a:lnTo>
                  <a:lnTo>
                    <a:pt x="1542542" y="847471"/>
                  </a:lnTo>
                  <a:cubicBezTo>
                    <a:pt x="1542415" y="463550"/>
                    <a:pt x="1231265" y="152400"/>
                    <a:pt x="847471" y="152400"/>
                  </a:cubicBezTo>
                  <a:lnTo>
                    <a:pt x="847471" y="76200"/>
                  </a:lnTo>
                  <a:lnTo>
                    <a:pt x="847471" y="152400"/>
                  </a:lnTo>
                  <a:cubicBezTo>
                    <a:pt x="463550" y="152400"/>
                    <a:pt x="152400" y="463550"/>
                    <a:pt x="152400" y="8474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2344045" y="2581936"/>
            <a:ext cx="6582913" cy="6311368"/>
          </a:xfrm>
          <a:custGeom>
            <a:avLst/>
            <a:gdLst/>
            <a:ahLst/>
            <a:cxnLst/>
            <a:rect l="l" t="t" r="r" b="b"/>
            <a:pathLst>
              <a:path w="6582913" h="6311368">
                <a:moveTo>
                  <a:pt x="0" y="0"/>
                </a:moveTo>
                <a:lnTo>
                  <a:pt x="6582913" y="0"/>
                </a:lnTo>
                <a:lnTo>
                  <a:pt x="6582913" y="6311368"/>
                </a:lnTo>
                <a:lnTo>
                  <a:pt x="0" y="63113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076435" y="628428"/>
            <a:ext cx="4302696" cy="1180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610"/>
              </a:lnSpc>
            </a:pPr>
            <a:r>
              <a:rPr lang="ar-EG" sz="3842" b="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عناصر ومكونات خطة الأعمال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60651" y="9248775"/>
            <a:ext cx="243270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</a:rPr>
              <a:t>©       </a:t>
            </a:r>
            <a:r>
              <a:rPr lang="ar-EG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الشميمري والمبيريك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1764" y="1422886"/>
            <a:ext cx="56059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spc="3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04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6068" y="2023763"/>
            <a:ext cx="15576657" cy="645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281"/>
              </a:lnSpc>
            </a:pPr>
            <a:r>
              <a:rPr lang="en-US" sz="3259" b="1" spc="3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4</a:t>
            </a:r>
            <a:r>
              <a:rPr lang="ar-EG" sz="3259" b="1" spc="3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- تحليل السوق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43012" y="2878575"/>
            <a:ext cx="15167893" cy="517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237"/>
              </a:lnSpc>
            </a:pPr>
            <a:r>
              <a:rPr lang="en-US" sz="2615" b="1" spc="27">
                <a:solidFill>
                  <a:srgbClr val="FF6600"/>
                </a:solidFill>
                <a:latin typeface="Almarai Bold"/>
                <a:ea typeface="Almarai Bold"/>
                <a:cs typeface="Almarai Bold"/>
                <a:sym typeface="Almarai Bold"/>
              </a:rPr>
              <a:t>1</a:t>
            </a:r>
            <a:r>
              <a:rPr lang="ar-EG" sz="2615" b="1" spc="27">
                <a:solidFill>
                  <a:srgbClr val="FF66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. التحليل الرباعي: </a:t>
            </a:r>
            <a:r>
              <a:rPr lang="en-US" sz="2615" b="1" spc="27">
                <a:solidFill>
                  <a:srgbClr val="FF6600"/>
                </a:solidFill>
                <a:latin typeface="Almarai Bold"/>
                <a:ea typeface="Almarai Bold"/>
                <a:cs typeface="Almarai Bold"/>
                <a:sym typeface="Almarai Bold"/>
              </a:rPr>
              <a:t>SOWT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554492" y="4005889"/>
            <a:ext cx="6394810" cy="3971053"/>
            <a:chOff x="0" y="0"/>
            <a:chExt cx="1684230" cy="104587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684230" cy="1045874"/>
            </a:xfrm>
            <a:custGeom>
              <a:avLst/>
              <a:gdLst/>
              <a:ahLst/>
              <a:cxnLst/>
              <a:rect l="l" t="t" r="r" b="b"/>
              <a:pathLst>
                <a:path w="1684230" h="1045874">
                  <a:moveTo>
                    <a:pt x="37530" y="0"/>
                  </a:moveTo>
                  <a:lnTo>
                    <a:pt x="1646699" y="0"/>
                  </a:lnTo>
                  <a:cubicBezTo>
                    <a:pt x="1656653" y="0"/>
                    <a:pt x="1666199" y="3954"/>
                    <a:pt x="1673237" y="10992"/>
                  </a:cubicBezTo>
                  <a:cubicBezTo>
                    <a:pt x="1680276" y="18031"/>
                    <a:pt x="1684230" y="27577"/>
                    <a:pt x="1684230" y="37530"/>
                  </a:cubicBezTo>
                  <a:lnTo>
                    <a:pt x="1684230" y="1008344"/>
                  </a:lnTo>
                  <a:cubicBezTo>
                    <a:pt x="1684230" y="1018297"/>
                    <a:pt x="1680276" y="1027843"/>
                    <a:pt x="1673237" y="1034882"/>
                  </a:cubicBezTo>
                  <a:cubicBezTo>
                    <a:pt x="1666199" y="1041920"/>
                    <a:pt x="1656653" y="1045874"/>
                    <a:pt x="1646699" y="1045874"/>
                  </a:cubicBezTo>
                  <a:lnTo>
                    <a:pt x="37530" y="1045874"/>
                  </a:lnTo>
                  <a:cubicBezTo>
                    <a:pt x="27577" y="1045874"/>
                    <a:pt x="18031" y="1041920"/>
                    <a:pt x="10992" y="1034882"/>
                  </a:cubicBezTo>
                  <a:cubicBezTo>
                    <a:pt x="3954" y="1027843"/>
                    <a:pt x="0" y="1018297"/>
                    <a:pt x="0" y="1008344"/>
                  </a:cubicBezTo>
                  <a:lnTo>
                    <a:pt x="0" y="37530"/>
                  </a:lnTo>
                  <a:cubicBezTo>
                    <a:pt x="0" y="27577"/>
                    <a:pt x="3954" y="18031"/>
                    <a:pt x="10992" y="10992"/>
                  </a:cubicBezTo>
                  <a:cubicBezTo>
                    <a:pt x="18031" y="3954"/>
                    <a:pt x="27577" y="0"/>
                    <a:pt x="37530" y="0"/>
                  </a:cubicBezTo>
                  <a:close/>
                </a:path>
              </a:pathLst>
            </a:custGeom>
            <a:solidFill>
              <a:srgbClr val="FAD256"/>
            </a:solidFill>
            <a:ln w="19050" cap="rnd">
              <a:solidFill>
                <a:srgbClr val="00B050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1684230" cy="1055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1341031" y="4314007"/>
            <a:ext cx="3897007" cy="525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282"/>
              </a:lnSpc>
            </a:pPr>
            <a:r>
              <a:rPr lang="ar-EG" sz="2643" b="1" spc="27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عوامل القوة: </a:t>
            </a:r>
            <a:r>
              <a:rPr lang="en-US" sz="2643" b="1" spc="27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Strength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980006" y="5220749"/>
            <a:ext cx="5258032" cy="516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262"/>
              </a:lnSpc>
            </a:pPr>
            <a:r>
              <a:rPr lang="ar-EG" sz="2631" b="1" spc="27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عوامل الضعف: </a:t>
            </a:r>
            <a:r>
              <a:rPr lang="en-US" sz="2631" b="1" spc="27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Weaknesses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80006" y="6115097"/>
            <a:ext cx="5258032" cy="516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262"/>
              </a:lnSpc>
            </a:pPr>
            <a:r>
              <a:rPr lang="ar-EG" sz="2631" b="1" spc="27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التهديدات:  </a:t>
            </a:r>
            <a:r>
              <a:rPr lang="en-US" sz="2631" b="1" spc="27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Threats</a:t>
            </a:r>
            <a:r>
              <a:rPr lang="ar-EG" sz="2631" b="1" spc="27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   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980006" y="6933007"/>
            <a:ext cx="5258032" cy="516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262"/>
              </a:lnSpc>
            </a:pPr>
            <a:r>
              <a:rPr lang="ar-EG" sz="2631" b="1" spc="27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الفرص المتاحة: </a:t>
            </a:r>
            <a:r>
              <a:rPr lang="en-US" sz="2631" b="1" spc="27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Opportunities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E4FF">
                <a:alpha val="100000"/>
              </a:srgbClr>
            </a:gs>
            <a:gs pos="100000">
              <a:srgbClr val="96CEA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3394" y="8794186"/>
            <a:ext cx="1156827" cy="1156827"/>
            <a:chOff x="0" y="0"/>
            <a:chExt cx="1542436" cy="15424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2542" cy="1542542"/>
            </a:xfrm>
            <a:custGeom>
              <a:avLst/>
              <a:gdLst/>
              <a:ahLst/>
              <a:cxnLst/>
              <a:rect l="l" t="t" r="r" b="b"/>
              <a:pathLst>
                <a:path w="1542542" h="1542542">
                  <a:moveTo>
                    <a:pt x="0" y="771271"/>
                  </a:moveTo>
                  <a:cubicBezTo>
                    <a:pt x="0" y="345313"/>
                    <a:pt x="345313" y="0"/>
                    <a:pt x="771271" y="0"/>
                  </a:cubicBezTo>
                  <a:cubicBezTo>
                    <a:pt x="1197229" y="0"/>
                    <a:pt x="1542542" y="345313"/>
                    <a:pt x="1542542" y="771271"/>
                  </a:cubicBezTo>
                  <a:cubicBezTo>
                    <a:pt x="1542542" y="1197229"/>
                    <a:pt x="1197229" y="1542542"/>
                    <a:pt x="771271" y="1542542"/>
                  </a:cubicBezTo>
                  <a:cubicBezTo>
                    <a:pt x="345313" y="1542542"/>
                    <a:pt x="0" y="1197102"/>
                    <a:pt x="0" y="7712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542436" cy="1551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b="1" spc="39">
                  <a:solidFill>
                    <a:srgbClr val="FFFFFF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14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5083295" y="552087"/>
            <a:ext cx="8288975" cy="1295152"/>
          </a:xfrm>
          <a:custGeom>
            <a:avLst/>
            <a:gdLst/>
            <a:ahLst/>
            <a:cxnLst/>
            <a:rect l="l" t="t" r="r" b="b"/>
            <a:pathLst>
              <a:path w="8288975" h="1295152">
                <a:moveTo>
                  <a:pt x="0" y="0"/>
                </a:moveTo>
                <a:lnTo>
                  <a:pt x="8288975" y="0"/>
                </a:lnTo>
                <a:lnTo>
                  <a:pt x="8288975" y="1295153"/>
                </a:lnTo>
                <a:lnTo>
                  <a:pt x="0" y="1295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700000">
            <a:off x="16289429" y="-890936"/>
            <a:ext cx="1939742" cy="2886046"/>
          </a:xfrm>
          <a:custGeom>
            <a:avLst/>
            <a:gdLst/>
            <a:ahLst/>
            <a:cxnLst/>
            <a:rect l="l" t="t" r="r" b="b"/>
            <a:pathLst>
              <a:path w="1939742" h="2886046">
                <a:moveTo>
                  <a:pt x="0" y="0"/>
                </a:moveTo>
                <a:lnTo>
                  <a:pt x="1939742" y="0"/>
                </a:lnTo>
                <a:lnTo>
                  <a:pt x="1939742" y="2886046"/>
                </a:lnTo>
                <a:lnTo>
                  <a:pt x="0" y="2886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607508" y="2035425"/>
            <a:ext cx="529071" cy="737381"/>
          </a:xfrm>
          <a:custGeom>
            <a:avLst/>
            <a:gdLst/>
            <a:ahLst/>
            <a:cxnLst/>
            <a:rect l="l" t="t" r="r" b="b"/>
            <a:pathLst>
              <a:path w="529071" h="737381">
                <a:moveTo>
                  <a:pt x="0" y="0"/>
                </a:moveTo>
                <a:lnTo>
                  <a:pt x="529071" y="0"/>
                </a:lnTo>
                <a:lnTo>
                  <a:pt x="529071" y="737381"/>
                </a:lnTo>
                <a:lnTo>
                  <a:pt x="0" y="7373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26068" y="1028700"/>
            <a:ext cx="1271127" cy="1271127"/>
            <a:chOff x="0" y="0"/>
            <a:chExt cx="1694836" cy="16948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94942" cy="1694942"/>
            </a:xfrm>
            <a:custGeom>
              <a:avLst/>
              <a:gdLst/>
              <a:ahLst/>
              <a:cxnLst/>
              <a:rect l="l" t="t" r="r" b="b"/>
              <a:pathLst>
                <a:path w="1694942" h="1694942">
                  <a:moveTo>
                    <a:pt x="0" y="847471"/>
                  </a:moveTo>
                  <a:cubicBezTo>
                    <a:pt x="0" y="379349"/>
                    <a:pt x="379349" y="0"/>
                    <a:pt x="847471" y="0"/>
                  </a:cubicBezTo>
                  <a:lnTo>
                    <a:pt x="847471" y="76200"/>
                  </a:lnTo>
                  <a:lnTo>
                    <a:pt x="847471" y="0"/>
                  </a:lnTo>
                  <a:cubicBezTo>
                    <a:pt x="1315466" y="0"/>
                    <a:pt x="1694942" y="379349"/>
                    <a:pt x="1694942" y="847471"/>
                  </a:cubicBezTo>
                  <a:cubicBezTo>
                    <a:pt x="1694942" y="1315593"/>
                    <a:pt x="1315593" y="1694942"/>
                    <a:pt x="847471" y="1694942"/>
                  </a:cubicBezTo>
                  <a:lnTo>
                    <a:pt x="847471" y="1618742"/>
                  </a:lnTo>
                  <a:lnTo>
                    <a:pt x="847471" y="1694942"/>
                  </a:lnTo>
                  <a:cubicBezTo>
                    <a:pt x="379349" y="1694815"/>
                    <a:pt x="0" y="1315466"/>
                    <a:pt x="0" y="847471"/>
                  </a:cubicBezTo>
                  <a:lnTo>
                    <a:pt x="76200" y="847471"/>
                  </a:lnTo>
                  <a:lnTo>
                    <a:pt x="141732" y="886333"/>
                  </a:lnTo>
                  <a:cubicBezTo>
                    <a:pt x="124206" y="915797"/>
                    <a:pt x="89154" y="930021"/>
                    <a:pt x="56007" y="920877"/>
                  </a:cubicBezTo>
                  <a:cubicBezTo>
                    <a:pt x="22860" y="911733"/>
                    <a:pt x="0" y="881761"/>
                    <a:pt x="0" y="847471"/>
                  </a:cubicBezTo>
                  <a:moveTo>
                    <a:pt x="152400" y="847471"/>
                  </a:moveTo>
                  <a:lnTo>
                    <a:pt x="76200" y="847471"/>
                  </a:lnTo>
                  <a:lnTo>
                    <a:pt x="10668" y="808482"/>
                  </a:lnTo>
                  <a:cubicBezTo>
                    <a:pt x="28194" y="779018"/>
                    <a:pt x="63246" y="764794"/>
                    <a:pt x="96393" y="773938"/>
                  </a:cubicBezTo>
                  <a:cubicBezTo>
                    <a:pt x="129540" y="783082"/>
                    <a:pt x="152400" y="813054"/>
                    <a:pt x="152400" y="847471"/>
                  </a:cubicBezTo>
                  <a:cubicBezTo>
                    <a:pt x="152400" y="1231265"/>
                    <a:pt x="463550" y="1542542"/>
                    <a:pt x="847471" y="1542542"/>
                  </a:cubicBezTo>
                  <a:cubicBezTo>
                    <a:pt x="1231392" y="1542542"/>
                    <a:pt x="1542542" y="1231392"/>
                    <a:pt x="1542542" y="847471"/>
                  </a:cubicBezTo>
                  <a:lnTo>
                    <a:pt x="1618742" y="847471"/>
                  </a:lnTo>
                  <a:lnTo>
                    <a:pt x="1542542" y="847471"/>
                  </a:lnTo>
                  <a:cubicBezTo>
                    <a:pt x="1542415" y="463550"/>
                    <a:pt x="1231265" y="152400"/>
                    <a:pt x="847471" y="152400"/>
                  </a:cubicBezTo>
                  <a:lnTo>
                    <a:pt x="847471" y="76200"/>
                  </a:lnTo>
                  <a:lnTo>
                    <a:pt x="847471" y="152400"/>
                  </a:lnTo>
                  <a:cubicBezTo>
                    <a:pt x="463550" y="152400"/>
                    <a:pt x="152400" y="463550"/>
                    <a:pt x="152400" y="8474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884054" y="3497699"/>
            <a:ext cx="6680560" cy="3971053"/>
            <a:chOff x="0" y="0"/>
            <a:chExt cx="1759489" cy="104587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59489" cy="1045874"/>
            </a:xfrm>
            <a:custGeom>
              <a:avLst/>
              <a:gdLst/>
              <a:ahLst/>
              <a:cxnLst/>
              <a:rect l="l" t="t" r="r" b="b"/>
              <a:pathLst>
                <a:path w="1759489" h="1045874">
                  <a:moveTo>
                    <a:pt x="35925" y="0"/>
                  </a:moveTo>
                  <a:lnTo>
                    <a:pt x="1723564" y="0"/>
                  </a:lnTo>
                  <a:cubicBezTo>
                    <a:pt x="1743405" y="0"/>
                    <a:pt x="1759489" y="16084"/>
                    <a:pt x="1759489" y="35925"/>
                  </a:cubicBezTo>
                  <a:lnTo>
                    <a:pt x="1759489" y="1009949"/>
                  </a:lnTo>
                  <a:cubicBezTo>
                    <a:pt x="1759489" y="1029790"/>
                    <a:pt x="1743405" y="1045874"/>
                    <a:pt x="1723564" y="1045874"/>
                  </a:cubicBezTo>
                  <a:lnTo>
                    <a:pt x="35925" y="1045874"/>
                  </a:lnTo>
                  <a:cubicBezTo>
                    <a:pt x="26397" y="1045874"/>
                    <a:pt x="17259" y="1042089"/>
                    <a:pt x="10522" y="1035352"/>
                  </a:cubicBezTo>
                  <a:cubicBezTo>
                    <a:pt x="3785" y="1028614"/>
                    <a:pt x="0" y="1019477"/>
                    <a:pt x="0" y="1009949"/>
                  </a:cubicBezTo>
                  <a:lnTo>
                    <a:pt x="0" y="35925"/>
                  </a:lnTo>
                  <a:cubicBezTo>
                    <a:pt x="0" y="16084"/>
                    <a:pt x="16084" y="0"/>
                    <a:pt x="35925" y="0"/>
                  </a:cubicBezTo>
                  <a:close/>
                </a:path>
              </a:pathLst>
            </a:custGeom>
            <a:solidFill>
              <a:srgbClr val="DEEFFF"/>
            </a:solidFill>
            <a:ln w="19050" cap="rnd">
              <a:solidFill>
                <a:srgbClr val="00B050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1759489" cy="1055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076435" y="628428"/>
            <a:ext cx="4302696" cy="1180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610"/>
              </a:lnSpc>
            </a:pPr>
            <a:r>
              <a:rPr lang="ar-EG" sz="3842" b="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عناصر ومكونات خطة الأعمال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60651" y="9248775"/>
            <a:ext cx="243270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</a:rPr>
              <a:t>©       </a:t>
            </a:r>
            <a:r>
              <a:rPr lang="ar-EG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الشميمري والمبيريك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81764" y="1422886"/>
            <a:ext cx="56059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spc="3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04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26068" y="2023763"/>
            <a:ext cx="15576657" cy="645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281"/>
              </a:lnSpc>
            </a:pPr>
            <a:r>
              <a:rPr lang="en-US" sz="3259" b="1" spc="3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4</a:t>
            </a:r>
            <a:r>
              <a:rPr lang="ar-EG" sz="3259" b="1" spc="3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- تحليل السوق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77003" y="2878575"/>
            <a:ext cx="4466326" cy="52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282"/>
              </a:lnSpc>
            </a:pPr>
            <a:r>
              <a:rPr lang="ar-EG" sz="2643" b="1" spc="27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عوامل الضعف: </a:t>
            </a:r>
            <a:r>
              <a:rPr lang="en-US" sz="2643" b="1" spc="27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Weaknesses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997195" y="3567243"/>
            <a:ext cx="6680560" cy="3971053"/>
            <a:chOff x="0" y="0"/>
            <a:chExt cx="1759489" cy="104587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759489" cy="1045874"/>
            </a:xfrm>
            <a:custGeom>
              <a:avLst/>
              <a:gdLst/>
              <a:ahLst/>
              <a:cxnLst/>
              <a:rect l="l" t="t" r="r" b="b"/>
              <a:pathLst>
                <a:path w="1759489" h="1045874">
                  <a:moveTo>
                    <a:pt x="35925" y="0"/>
                  </a:moveTo>
                  <a:lnTo>
                    <a:pt x="1723564" y="0"/>
                  </a:lnTo>
                  <a:cubicBezTo>
                    <a:pt x="1743405" y="0"/>
                    <a:pt x="1759489" y="16084"/>
                    <a:pt x="1759489" y="35925"/>
                  </a:cubicBezTo>
                  <a:lnTo>
                    <a:pt x="1759489" y="1009949"/>
                  </a:lnTo>
                  <a:cubicBezTo>
                    <a:pt x="1759489" y="1029790"/>
                    <a:pt x="1743405" y="1045874"/>
                    <a:pt x="1723564" y="1045874"/>
                  </a:cubicBezTo>
                  <a:lnTo>
                    <a:pt x="35925" y="1045874"/>
                  </a:lnTo>
                  <a:cubicBezTo>
                    <a:pt x="26397" y="1045874"/>
                    <a:pt x="17259" y="1042089"/>
                    <a:pt x="10522" y="1035352"/>
                  </a:cubicBezTo>
                  <a:cubicBezTo>
                    <a:pt x="3785" y="1028614"/>
                    <a:pt x="0" y="1019477"/>
                    <a:pt x="0" y="1009949"/>
                  </a:cubicBezTo>
                  <a:lnTo>
                    <a:pt x="0" y="35925"/>
                  </a:lnTo>
                  <a:cubicBezTo>
                    <a:pt x="0" y="16084"/>
                    <a:pt x="16084" y="0"/>
                    <a:pt x="35925" y="0"/>
                  </a:cubicBezTo>
                  <a:close/>
                </a:path>
              </a:pathLst>
            </a:custGeom>
            <a:solidFill>
              <a:srgbClr val="DEEFFF"/>
            </a:solidFill>
            <a:ln w="19050" cap="rnd">
              <a:solidFill>
                <a:srgbClr val="00B050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1759489" cy="1055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2259084" y="3721556"/>
            <a:ext cx="6156783" cy="3567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990"/>
              </a:lnSpc>
            </a:pPr>
            <a:r>
              <a:rPr lang="ar-EG" sz="2463" b="1" spc="24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وهى الخصائص والصفات التي يمكن أن يعاني منها المشروع المستقبلي وتقيم على أنها سلبيات تضعف المشروع مقارنة بالمشاريع المنافسة.</a:t>
            </a:r>
          </a:p>
          <a:p>
            <a:pPr algn="r" rtl="1">
              <a:lnSpc>
                <a:spcPts val="3990"/>
              </a:lnSpc>
            </a:pPr>
            <a:r>
              <a:rPr lang="ar-EG" sz="2463" b="1" spc="24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أمثلة: </a:t>
            </a:r>
          </a:p>
          <a:p>
            <a:pPr marL="531806" lvl="1" indent="-265903" algn="r" rtl="1">
              <a:lnSpc>
                <a:spcPts val="3990"/>
              </a:lnSpc>
              <a:buFont typeface="Arial"/>
              <a:buChar char="•"/>
            </a:pPr>
            <a:r>
              <a:rPr lang="ar-EG" sz="2463" b="1" spc="24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الاعتماد على عدد محدود من العملاء</a:t>
            </a:r>
          </a:p>
          <a:p>
            <a:pPr marL="531806" lvl="1" indent="-265903" algn="r" rtl="1">
              <a:lnSpc>
                <a:spcPts val="3990"/>
              </a:lnSpc>
              <a:buFont typeface="Arial"/>
              <a:buChar char="•"/>
            </a:pPr>
            <a:r>
              <a:rPr lang="ar-EG" sz="2463" b="1" spc="25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عدم توفر المهارات اللازمة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45942" y="3730431"/>
            <a:ext cx="6156783" cy="3558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990"/>
              </a:lnSpc>
            </a:pPr>
            <a:r>
              <a:rPr lang="ar-EG" sz="2463" b="1" spc="24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وهى الخصائص والصفات التي سيتميز بها المشروع المستقبلي بحث تجعله قوياً مقارناً بالمشروعات الأخرى.</a:t>
            </a:r>
          </a:p>
          <a:p>
            <a:pPr algn="r" rtl="1">
              <a:lnSpc>
                <a:spcPts val="3990"/>
              </a:lnSpc>
            </a:pPr>
            <a:r>
              <a:rPr lang="ar-EG" sz="2463" b="1" spc="24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أمثلة:</a:t>
            </a:r>
          </a:p>
          <a:p>
            <a:pPr marL="531806" lvl="1" indent="-265903" algn="r" rtl="1">
              <a:lnSpc>
                <a:spcPts val="3990"/>
              </a:lnSpc>
              <a:buFont typeface="Arial"/>
              <a:buChar char="•"/>
            </a:pPr>
            <a:r>
              <a:rPr lang="ar-EG" sz="2463" b="1" spc="24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التميز في المنتج</a:t>
            </a:r>
          </a:p>
          <a:p>
            <a:pPr marL="531806" lvl="1" indent="-265903" algn="r" rtl="1">
              <a:lnSpc>
                <a:spcPts val="3990"/>
              </a:lnSpc>
              <a:buFont typeface="Arial"/>
              <a:buChar char="•"/>
            </a:pPr>
            <a:r>
              <a:rPr lang="ar-EG" sz="2463" b="1" spc="24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التميز بانخفاض التكلفة</a:t>
            </a:r>
          </a:p>
          <a:p>
            <a:pPr algn="r" rtl="1">
              <a:lnSpc>
                <a:spcPts val="3990"/>
              </a:lnSpc>
            </a:pPr>
            <a:endParaRPr lang="ar-EG" sz="2463" b="1" spc="24">
              <a:solidFill>
                <a:srgbClr val="000000"/>
              </a:solidFill>
              <a:latin typeface="Almarai Bold"/>
              <a:ea typeface="Almarai Bold"/>
              <a:cs typeface="Almarai Bold"/>
              <a:sym typeface="Almarai Bold"/>
              <a:rtl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656119" y="2849669"/>
            <a:ext cx="3897007" cy="52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282"/>
              </a:lnSpc>
            </a:pPr>
            <a:r>
              <a:rPr lang="ar-EG" sz="2643" b="1" spc="27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عوامل القوة: </a:t>
            </a:r>
            <a:r>
              <a:rPr lang="en-US" sz="2643" b="1" spc="27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Strength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E4FF">
                <a:alpha val="100000"/>
              </a:srgbClr>
            </a:gs>
            <a:gs pos="100000">
              <a:srgbClr val="96CEA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3394" y="8794186"/>
            <a:ext cx="1156827" cy="1156827"/>
            <a:chOff x="0" y="0"/>
            <a:chExt cx="1542436" cy="15424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2542" cy="1542542"/>
            </a:xfrm>
            <a:custGeom>
              <a:avLst/>
              <a:gdLst/>
              <a:ahLst/>
              <a:cxnLst/>
              <a:rect l="l" t="t" r="r" b="b"/>
              <a:pathLst>
                <a:path w="1542542" h="1542542">
                  <a:moveTo>
                    <a:pt x="0" y="771271"/>
                  </a:moveTo>
                  <a:cubicBezTo>
                    <a:pt x="0" y="345313"/>
                    <a:pt x="345313" y="0"/>
                    <a:pt x="771271" y="0"/>
                  </a:cubicBezTo>
                  <a:cubicBezTo>
                    <a:pt x="1197229" y="0"/>
                    <a:pt x="1542542" y="345313"/>
                    <a:pt x="1542542" y="771271"/>
                  </a:cubicBezTo>
                  <a:cubicBezTo>
                    <a:pt x="1542542" y="1197229"/>
                    <a:pt x="1197229" y="1542542"/>
                    <a:pt x="771271" y="1542542"/>
                  </a:cubicBezTo>
                  <a:cubicBezTo>
                    <a:pt x="345313" y="1542542"/>
                    <a:pt x="0" y="1197102"/>
                    <a:pt x="0" y="7712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542436" cy="1551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b="1" spc="39">
                  <a:solidFill>
                    <a:srgbClr val="FFFFFF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15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5083295" y="552087"/>
            <a:ext cx="8288975" cy="1295152"/>
          </a:xfrm>
          <a:custGeom>
            <a:avLst/>
            <a:gdLst/>
            <a:ahLst/>
            <a:cxnLst/>
            <a:rect l="l" t="t" r="r" b="b"/>
            <a:pathLst>
              <a:path w="8288975" h="1295152">
                <a:moveTo>
                  <a:pt x="0" y="0"/>
                </a:moveTo>
                <a:lnTo>
                  <a:pt x="8288975" y="0"/>
                </a:lnTo>
                <a:lnTo>
                  <a:pt x="8288975" y="1295153"/>
                </a:lnTo>
                <a:lnTo>
                  <a:pt x="0" y="1295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700000">
            <a:off x="16289429" y="-890936"/>
            <a:ext cx="1939742" cy="2886046"/>
          </a:xfrm>
          <a:custGeom>
            <a:avLst/>
            <a:gdLst/>
            <a:ahLst/>
            <a:cxnLst/>
            <a:rect l="l" t="t" r="r" b="b"/>
            <a:pathLst>
              <a:path w="1939742" h="2886046">
                <a:moveTo>
                  <a:pt x="0" y="0"/>
                </a:moveTo>
                <a:lnTo>
                  <a:pt x="1939742" y="0"/>
                </a:lnTo>
                <a:lnTo>
                  <a:pt x="1939742" y="2886046"/>
                </a:lnTo>
                <a:lnTo>
                  <a:pt x="0" y="2886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607508" y="2035425"/>
            <a:ext cx="529071" cy="737381"/>
          </a:xfrm>
          <a:custGeom>
            <a:avLst/>
            <a:gdLst/>
            <a:ahLst/>
            <a:cxnLst/>
            <a:rect l="l" t="t" r="r" b="b"/>
            <a:pathLst>
              <a:path w="529071" h="737381">
                <a:moveTo>
                  <a:pt x="0" y="0"/>
                </a:moveTo>
                <a:lnTo>
                  <a:pt x="529071" y="0"/>
                </a:lnTo>
                <a:lnTo>
                  <a:pt x="529071" y="737381"/>
                </a:lnTo>
                <a:lnTo>
                  <a:pt x="0" y="7373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26068" y="1028700"/>
            <a:ext cx="1271127" cy="1271127"/>
            <a:chOff x="0" y="0"/>
            <a:chExt cx="1694836" cy="16948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94942" cy="1694942"/>
            </a:xfrm>
            <a:custGeom>
              <a:avLst/>
              <a:gdLst/>
              <a:ahLst/>
              <a:cxnLst/>
              <a:rect l="l" t="t" r="r" b="b"/>
              <a:pathLst>
                <a:path w="1694942" h="1694942">
                  <a:moveTo>
                    <a:pt x="0" y="847471"/>
                  </a:moveTo>
                  <a:cubicBezTo>
                    <a:pt x="0" y="379349"/>
                    <a:pt x="379349" y="0"/>
                    <a:pt x="847471" y="0"/>
                  </a:cubicBezTo>
                  <a:lnTo>
                    <a:pt x="847471" y="76200"/>
                  </a:lnTo>
                  <a:lnTo>
                    <a:pt x="847471" y="0"/>
                  </a:lnTo>
                  <a:cubicBezTo>
                    <a:pt x="1315466" y="0"/>
                    <a:pt x="1694942" y="379349"/>
                    <a:pt x="1694942" y="847471"/>
                  </a:cubicBezTo>
                  <a:cubicBezTo>
                    <a:pt x="1694942" y="1315593"/>
                    <a:pt x="1315593" y="1694942"/>
                    <a:pt x="847471" y="1694942"/>
                  </a:cubicBezTo>
                  <a:lnTo>
                    <a:pt x="847471" y="1618742"/>
                  </a:lnTo>
                  <a:lnTo>
                    <a:pt x="847471" y="1694942"/>
                  </a:lnTo>
                  <a:cubicBezTo>
                    <a:pt x="379349" y="1694815"/>
                    <a:pt x="0" y="1315466"/>
                    <a:pt x="0" y="847471"/>
                  </a:cubicBezTo>
                  <a:lnTo>
                    <a:pt x="76200" y="847471"/>
                  </a:lnTo>
                  <a:lnTo>
                    <a:pt x="141732" y="886333"/>
                  </a:lnTo>
                  <a:cubicBezTo>
                    <a:pt x="124206" y="915797"/>
                    <a:pt x="89154" y="930021"/>
                    <a:pt x="56007" y="920877"/>
                  </a:cubicBezTo>
                  <a:cubicBezTo>
                    <a:pt x="22860" y="911733"/>
                    <a:pt x="0" y="881761"/>
                    <a:pt x="0" y="847471"/>
                  </a:cubicBezTo>
                  <a:moveTo>
                    <a:pt x="152400" y="847471"/>
                  </a:moveTo>
                  <a:lnTo>
                    <a:pt x="76200" y="847471"/>
                  </a:lnTo>
                  <a:lnTo>
                    <a:pt x="10668" y="808482"/>
                  </a:lnTo>
                  <a:cubicBezTo>
                    <a:pt x="28194" y="779018"/>
                    <a:pt x="63246" y="764794"/>
                    <a:pt x="96393" y="773938"/>
                  </a:cubicBezTo>
                  <a:cubicBezTo>
                    <a:pt x="129540" y="783082"/>
                    <a:pt x="152400" y="813054"/>
                    <a:pt x="152400" y="847471"/>
                  </a:cubicBezTo>
                  <a:cubicBezTo>
                    <a:pt x="152400" y="1231265"/>
                    <a:pt x="463550" y="1542542"/>
                    <a:pt x="847471" y="1542542"/>
                  </a:cubicBezTo>
                  <a:cubicBezTo>
                    <a:pt x="1231392" y="1542542"/>
                    <a:pt x="1542542" y="1231392"/>
                    <a:pt x="1542542" y="847471"/>
                  </a:cubicBezTo>
                  <a:lnTo>
                    <a:pt x="1618742" y="847471"/>
                  </a:lnTo>
                  <a:lnTo>
                    <a:pt x="1542542" y="847471"/>
                  </a:lnTo>
                  <a:cubicBezTo>
                    <a:pt x="1542415" y="463550"/>
                    <a:pt x="1231265" y="152400"/>
                    <a:pt x="847471" y="152400"/>
                  </a:cubicBezTo>
                  <a:lnTo>
                    <a:pt x="847471" y="76200"/>
                  </a:lnTo>
                  <a:lnTo>
                    <a:pt x="847471" y="152400"/>
                  </a:lnTo>
                  <a:cubicBezTo>
                    <a:pt x="463550" y="152400"/>
                    <a:pt x="152400" y="463550"/>
                    <a:pt x="152400" y="8474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884054" y="3497699"/>
            <a:ext cx="6680560" cy="3971053"/>
            <a:chOff x="0" y="0"/>
            <a:chExt cx="1759489" cy="104587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59489" cy="1045874"/>
            </a:xfrm>
            <a:custGeom>
              <a:avLst/>
              <a:gdLst/>
              <a:ahLst/>
              <a:cxnLst/>
              <a:rect l="l" t="t" r="r" b="b"/>
              <a:pathLst>
                <a:path w="1759489" h="1045874">
                  <a:moveTo>
                    <a:pt x="35925" y="0"/>
                  </a:moveTo>
                  <a:lnTo>
                    <a:pt x="1723564" y="0"/>
                  </a:lnTo>
                  <a:cubicBezTo>
                    <a:pt x="1743405" y="0"/>
                    <a:pt x="1759489" y="16084"/>
                    <a:pt x="1759489" y="35925"/>
                  </a:cubicBezTo>
                  <a:lnTo>
                    <a:pt x="1759489" y="1009949"/>
                  </a:lnTo>
                  <a:cubicBezTo>
                    <a:pt x="1759489" y="1029790"/>
                    <a:pt x="1743405" y="1045874"/>
                    <a:pt x="1723564" y="1045874"/>
                  </a:cubicBezTo>
                  <a:lnTo>
                    <a:pt x="35925" y="1045874"/>
                  </a:lnTo>
                  <a:cubicBezTo>
                    <a:pt x="26397" y="1045874"/>
                    <a:pt x="17259" y="1042089"/>
                    <a:pt x="10522" y="1035352"/>
                  </a:cubicBezTo>
                  <a:cubicBezTo>
                    <a:pt x="3785" y="1028614"/>
                    <a:pt x="0" y="1019477"/>
                    <a:pt x="0" y="1009949"/>
                  </a:cubicBezTo>
                  <a:lnTo>
                    <a:pt x="0" y="35925"/>
                  </a:lnTo>
                  <a:cubicBezTo>
                    <a:pt x="0" y="16084"/>
                    <a:pt x="16084" y="0"/>
                    <a:pt x="35925" y="0"/>
                  </a:cubicBezTo>
                  <a:close/>
                </a:path>
              </a:pathLst>
            </a:custGeom>
            <a:solidFill>
              <a:srgbClr val="DEEFFF"/>
            </a:solidFill>
            <a:ln w="19050" cap="rnd">
              <a:solidFill>
                <a:srgbClr val="00B050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1759489" cy="1055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076435" y="628428"/>
            <a:ext cx="4302696" cy="1180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610"/>
              </a:lnSpc>
            </a:pPr>
            <a:r>
              <a:rPr lang="ar-EG" sz="3842" b="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عناصر ومكونات خطة الأعمال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60651" y="9248775"/>
            <a:ext cx="243270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</a:rPr>
              <a:t>©       </a:t>
            </a:r>
            <a:r>
              <a:rPr lang="ar-EG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الشميمري والمبيريك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81764" y="1422886"/>
            <a:ext cx="56059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spc="3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04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26068" y="2023763"/>
            <a:ext cx="15576657" cy="645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281"/>
              </a:lnSpc>
            </a:pPr>
            <a:r>
              <a:rPr lang="en-US" sz="3259" b="1" spc="3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4</a:t>
            </a:r>
            <a:r>
              <a:rPr lang="ar-EG" sz="3259" b="1" spc="3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- تحليل السوق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46454" y="2878237"/>
            <a:ext cx="4466326" cy="52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282"/>
              </a:lnSpc>
            </a:pPr>
            <a:r>
              <a:rPr lang="ar-EG" sz="2643" b="1" spc="27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التهديدات:</a:t>
            </a:r>
            <a:r>
              <a:rPr lang="en-US" sz="2643" b="1" spc="27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Threats</a:t>
            </a:r>
            <a:r>
              <a:rPr lang="ar-EG" sz="2643" b="1" spc="27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45942" y="3631709"/>
            <a:ext cx="6156783" cy="3557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990"/>
              </a:lnSpc>
            </a:pPr>
            <a:r>
              <a:rPr lang="ar-EG" sz="2463" b="1" spc="24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هي مجمل التطورات المستقبلية، التـي ستؤثر إيجابًا في نجاح المشروع المستقبلي، وتسمح لك الاستفادة من نتائجها لصالح نجاح المشروع، </a:t>
            </a:r>
            <a:endParaRPr lang="ar-SA" sz="2463" b="1" spc="24" dirty="0">
              <a:solidFill>
                <a:srgbClr val="000000"/>
              </a:solidFill>
              <a:latin typeface="Almarai Bold"/>
              <a:ea typeface="Almarai Bold"/>
              <a:cs typeface="Almarai Bold"/>
              <a:sym typeface="Almarai Bold"/>
              <a:rtl/>
            </a:endParaRPr>
          </a:p>
          <a:p>
            <a:pPr algn="r" rtl="1">
              <a:lnSpc>
                <a:spcPts val="3990"/>
              </a:lnSpc>
            </a:pPr>
            <a:r>
              <a:rPr lang="ar-EG" sz="2463" b="1" spc="24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أمثلة: </a:t>
            </a:r>
          </a:p>
          <a:p>
            <a:pPr marL="531806" lvl="1" indent="-265903" algn="r" rtl="1">
              <a:lnSpc>
                <a:spcPts val="3990"/>
              </a:lnSpc>
              <a:buFont typeface="Arial"/>
              <a:buChar char="•"/>
            </a:pPr>
            <a:r>
              <a:rPr lang="ar-EG" sz="2463" b="1" spc="24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خروج بعض المنافسين من السوق</a:t>
            </a:r>
            <a:endParaRPr lang="ar-SA" sz="2463" b="1" spc="24" dirty="0">
              <a:solidFill>
                <a:srgbClr val="000000"/>
              </a:solidFill>
              <a:latin typeface="Almarai Bold"/>
              <a:ea typeface="Almarai Bold"/>
              <a:cs typeface="Almarai Bold"/>
              <a:sym typeface="Almarai Bold"/>
              <a:rtl/>
            </a:endParaRPr>
          </a:p>
          <a:p>
            <a:pPr marL="531806" lvl="1" indent="-265903" algn="r" rtl="1">
              <a:lnSpc>
                <a:spcPts val="3990"/>
              </a:lnSpc>
              <a:buFont typeface="Arial"/>
              <a:buChar char="•"/>
            </a:pPr>
            <a:r>
              <a:rPr lang="ar-EG" sz="2463" b="1" spc="24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النجاح في الدخول لأسواق جديدة</a:t>
            </a:r>
            <a:endParaRPr lang="ar-EG" sz="2463" b="1" spc="25" dirty="0">
              <a:solidFill>
                <a:srgbClr val="000000"/>
              </a:solidFill>
              <a:latin typeface="Almarai Bold"/>
              <a:ea typeface="Almarai Bold"/>
              <a:cs typeface="Almarai Bold"/>
              <a:sym typeface="Almarai Bold"/>
              <a:rtl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803573" y="2878237"/>
            <a:ext cx="5137393" cy="52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282"/>
              </a:lnSpc>
            </a:pPr>
            <a:r>
              <a:rPr lang="ar-EG" sz="2643" b="1" spc="27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الفرص المتاحة: </a:t>
            </a:r>
            <a:r>
              <a:rPr lang="en-US" sz="2643" b="1" spc="27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Opportunities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997195" y="3567243"/>
            <a:ext cx="6680560" cy="3971053"/>
            <a:chOff x="0" y="0"/>
            <a:chExt cx="1759489" cy="104587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759489" cy="1045874"/>
            </a:xfrm>
            <a:custGeom>
              <a:avLst/>
              <a:gdLst/>
              <a:ahLst/>
              <a:cxnLst/>
              <a:rect l="l" t="t" r="r" b="b"/>
              <a:pathLst>
                <a:path w="1759489" h="1045874">
                  <a:moveTo>
                    <a:pt x="35925" y="0"/>
                  </a:moveTo>
                  <a:lnTo>
                    <a:pt x="1723564" y="0"/>
                  </a:lnTo>
                  <a:cubicBezTo>
                    <a:pt x="1743405" y="0"/>
                    <a:pt x="1759489" y="16084"/>
                    <a:pt x="1759489" y="35925"/>
                  </a:cubicBezTo>
                  <a:lnTo>
                    <a:pt x="1759489" y="1009949"/>
                  </a:lnTo>
                  <a:cubicBezTo>
                    <a:pt x="1759489" y="1029790"/>
                    <a:pt x="1743405" y="1045874"/>
                    <a:pt x="1723564" y="1045874"/>
                  </a:cubicBezTo>
                  <a:lnTo>
                    <a:pt x="35925" y="1045874"/>
                  </a:lnTo>
                  <a:cubicBezTo>
                    <a:pt x="26397" y="1045874"/>
                    <a:pt x="17259" y="1042089"/>
                    <a:pt x="10522" y="1035352"/>
                  </a:cubicBezTo>
                  <a:cubicBezTo>
                    <a:pt x="3785" y="1028614"/>
                    <a:pt x="0" y="1019477"/>
                    <a:pt x="0" y="1009949"/>
                  </a:cubicBezTo>
                  <a:lnTo>
                    <a:pt x="0" y="35925"/>
                  </a:lnTo>
                  <a:cubicBezTo>
                    <a:pt x="0" y="16084"/>
                    <a:pt x="16084" y="0"/>
                    <a:pt x="35925" y="0"/>
                  </a:cubicBezTo>
                  <a:close/>
                </a:path>
              </a:pathLst>
            </a:custGeom>
            <a:solidFill>
              <a:srgbClr val="DEEFFF"/>
            </a:solidFill>
            <a:ln w="19050" cap="rnd">
              <a:solidFill>
                <a:srgbClr val="00B050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9525"/>
              <a:ext cx="1759489" cy="1055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259084" y="3721556"/>
            <a:ext cx="6156783" cy="3052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990"/>
              </a:lnSpc>
            </a:pPr>
            <a:r>
              <a:rPr lang="ar-EG" sz="2463" b="1" spc="24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 وهي الوقائع والأحداث التي يمكن أن تحدث مستقبلاً وتؤثر سلبا على المشروع المستقبلي وينبغي التعامل معها بجدية.</a:t>
            </a:r>
          </a:p>
          <a:p>
            <a:pPr algn="r" rtl="1">
              <a:lnSpc>
                <a:spcPts val="3990"/>
              </a:lnSpc>
            </a:pPr>
            <a:r>
              <a:rPr lang="ar-EG" sz="2463" b="1" spc="24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أمثلة:</a:t>
            </a:r>
          </a:p>
          <a:p>
            <a:pPr marL="531806" lvl="1" indent="-265903" algn="r" rtl="1">
              <a:lnSpc>
                <a:spcPts val="3990"/>
              </a:lnSpc>
              <a:buFont typeface="Arial"/>
              <a:buChar char="•"/>
            </a:pPr>
            <a:r>
              <a:rPr lang="ar-EG" sz="2463" b="1" spc="24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ظهور سلع بديلة</a:t>
            </a:r>
          </a:p>
          <a:p>
            <a:pPr marL="531806" lvl="1" indent="-265903" algn="r" rtl="1">
              <a:lnSpc>
                <a:spcPts val="3990"/>
              </a:lnSpc>
              <a:buFont typeface="Arial"/>
              <a:buChar char="•"/>
            </a:pPr>
            <a:r>
              <a:rPr lang="ar-EG" sz="2463" b="1" spc="25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ظهور منافسين جدد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E4FF">
                <a:alpha val="100000"/>
              </a:srgbClr>
            </a:gs>
            <a:gs pos="100000">
              <a:srgbClr val="96CEA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3394" y="8794186"/>
            <a:ext cx="1156827" cy="1156827"/>
            <a:chOff x="0" y="0"/>
            <a:chExt cx="1542436" cy="15424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2542" cy="1542542"/>
            </a:xfrm>
            <a:custGeom>
              <a:avLst/>
              <a:gdLst/>
              <a:ahLst/>
              <a:cxnLst/>
              <a:rect l="l" t="t" r="r" b="b"/>
              <a:pathLst>
                <a:path w="1542542" h="1542542">
                  <a:moveTo>
                    <a:pt x="0" y="771271"/>
                  </a:moveTo>
                  <a:cubicBezTo>
                    <a:pt x="0" y="345313"/>
                    <a:pt x="345313" y="0"/>
                    <a:pt x="771271" y="0"/>
                  </a:cubicBezTo>
                  <a:cubicBezTo>
                    <a:pt x="1197229" y="0"/>
                    <a:pt x="1542542" y="345313"/>
                    <a:pt x="1542542" y="771271"/>
                  </a:cubicBezTo>
                  <a:cubicBezTo>
                    <a:pt x="1542542" y="1197229"/>
                    <a:pt x="1197229" y="1542542"/>
                    <a:pt x="771271" y="1542542"/>
                  </a:cubicBezTo>
                  <a:cubicBezTo>
                    <a:pt x="345313" y="1542542"/>
                    <a:pt x="0" y="1197102"/>
                    <a:pt x="0" y="7712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542436" cy="1551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b="1" spc="39">
                  <a:solidFill>
                    <a:srgbClr val="FFFFFF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16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5083295" y="552087"/>
            <a:ext cx="8288975" cy="1295152"/>
          </a:xfrm>
          <a:custGeom>
            <a:avLst/>
            <a:gdLst/>
            <a:ahLst/>
            <a:cxnLst/>
            <a:rect l="l" t="t" r="r" b="b"/>
            <a:pathLst>
              <a:path w="8288975" h="1295152">
                <a:moveTo>
                  <a:pt x="0" y="0"/>
                </a:moveTo>
                <a:lnTo>
                  <a:pt x="8288975" y="0"/>
                </a:lnTo>
                <a:lnTo>
                  <a:pt x="8288975" y="1295153"/>
                </a:lnTo>
                <a:lnTo>
                  <a:pt x="0" y="1295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700000">
            <a:off x="16289429" y="-890936"/>
            <a:ext cx="1939742" cy="2886046"/>
          </a:xfrm>
          <a:custGeom>
            <a:avLst/>
            <a:gdLst/>
            <a:ahLst/>
            <a:cxnLst/>
            <a:rect l="l" t="t" r="r" b="b"/>
            <a:pathLst>
              <a:path w="1939742" h="2886046">
                <a:moveTo>
                  <a:pt x="0" y="0"/>
                </a:moveTo>
                <a:lnTo>
                  <a:pt x="1939742" y="0"/>
                </a:lnTo>
                <a:lnTo>
                  <a:pt x="1939742" y="2886046"/>
                </a:lnTo>
                <a:lnTo>
                  <a:pt x="0" y="2886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607508" y="2035425"/>
            <a:ext cx="529071" cy="737381"/>
          </a:xfrm>
          <a:custGeom>
            <a:avLst/>
            <a:gdLst/>
            <a:ahLst/>
            <a:cxnLst/>
            <a:rect l="l" t="t" r="r" b="b"/>
            <a:pathLst>
              <a:path w="529071" h="737381">
                <a:moveTo>
                  <a:pt x="0" y="0"/>
                </a:moveTo>
                <a:lnTo>
                  <a:pt x="529071" y="0"/>
                </a:lnTo>
                <a:lnTo>
                  <a:pt x="529071" y="737381"/>
                </a:lnTo>
                <a:lnTo>
                  <a:pt x="0" y="7373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26068" y="1028700"/>
            <a:ext cx="1271127" cy="1271127"/>
            <a:chOff x="0" y="0"/>
            <a:chExt cx="1694836" cy="16948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94942" cy="1694942"/>
            </a:xfrm>
            <a:custGeom>
              <a:avLst/>
              <a:gdLst/>
              <a:ahLst/>
              <a:cxnLst/>
              <a:rect l="l" t="t" r="r" b="b"/>
              <a:pathLst>
                <a:path w="1694942" h="1694942">
                  <a:moveTo>
                    <a:pt x="0" y="847471"/>
                  </a:moveTo>
                  <a:cubicBezTo>
                    <a:pt x="0" y="379349"/>
                    <a:pt x="379349" y="0"/>
                    <a:pt x="847471" y="0"/>
                  </a:cubicBezTo>
                  <a:lnTo>
                    <a:pt x="847471" y="76200"/>
                  </a:lnTo>
                  <a:lnTo>
                    <a:pt x="847471" y="0"/>
                  </a:lnTo>
                  <a:cubicBezTo>
                    <a:pt x="1315466" y="0"/>
                    <a:pt x="1694942" y="379349"/>
                    <a:pt x="1694942" y="847471"/>
                  </a:cubicBezTo>
                  <a:cubicBezTo>
                    <a:pt x="1694942" y="1315593"/>
                    <a:pt x="1315593" y="1694942"/>
                    <a:pt x="847471" y="1694942"/>
                  </a:cubicBezTo>
                  <a:lnTo>
                    <a:pt x="847471" y="1618742"/>
                  </a:lnTo>
                  <a:lnTo>
                    <a:pt x="847471" y="1694942"/>
                  </a:lnTo>
                  <a:cubicBezTo>
                    <a:pt x="379349" y="1694815"/>
                    <a:pt x="0" y="1315466"/>
                    <a:pt x="0" y="847471"/>
                  </a:cubicBezTo>
                  <a:lnTo>
                    <a:pt x="76200" y="847471"/>
                  </a:lnTo>
                  <a:lnTo>
                    <a:pt x="141732" y="886333"/>
                  </a:lnTo>
                  <a:cubicBezTo>
                    <a:pt x="124206" y="915797"/>
                    <a:pt x="89154" y="930021"/>
                    <a:pt x="56007" y="920877"/>
                  </a:cubicBezTo>
                  <a:cubicBezTo>
                    <a:pt x="22860" y="911733"/>
                    <a:pt x="0" y="881761"/>
                    <a:pt x="0" y="847471"/>
                  </a:cubicBezTo>
                  <a:moveTo>
                    <a:pt x="152400" y="847471"/>
                  </a:moveTo>
                  <a:lnTo>
                    <a:pt x="76200" y="847471"/>
                  </a:lnTo>
                  <a:lnTo>
                    <a:pt x="10668" y="808482"/>
                  </a:lnTo>
                  <a:cubicBezTo>
                    <a:pt x="28194" y="779018"/>
                    <a:pt x="63246" y="764794"/>
                    <a:pt x="96393" y="773938"/>
                  </a:cubicBezTo>
                  <a:cubicBezTo>
                    <a:pt x="129540" y="783082"/>
                    <a:pt x="152400" y="813054"/>
                    <a:pt x="152400" y="847471"/>
                  </a:cubicBezTo>
                  <a:cubicBezTo>
                    <a:pt x="152400" y="1231265"/>
                    <a:pt x="463550" y="1542542"/>
                    <a:pt x="847471" y="1542542"/>
                  </a:cubicBezTo>
                  <a:cubicBezTo>
                    <a:pt x="1231392" y="1542542"/>
                    <a:pt x="1542542" y="1231392"/>
                    <a:pt x="1542542" y="847471"/>
                  </a:cubicBezTo>
                  <a:lnTo>
                    <a:pt x="1618742" y="847471"/>
                  </a:lnTo>
                  <a:lnTo>
                    <a:pt x="1542542" y="847471"/>
                  </a:lnTo>
                  <a:cubicBezTo>
                    <a:pt x="1542415" y="463550"/>
                    <a:pt x="1231265" y="152400"/>
                    <a:pt x="847471" y="152400"/>
                  </a:cubicBezTo>
                  <a:lnTo>
                    <a:pt x="847471" y="76200"/>
                  </a:lnTo>
                  <a:lnTo>
                    <a:pt x="847471" y="152400"/>
                  </a:lnTo>
                  <a:cubicBezTo>
                    <a:pt x="463550" y="152400"/>
                    <a:pt x="152400" y="463550"/>
                    <a:pt x="152400" y="8474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884054" y="3497699"/>
            <a:ext cx="6680560" cy="2320053"/>
            <a:chOff x="0" y="0"/>
            <a:chExt cx="1759489" cy="61104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59489" cy="611043"/>
            </a:xfrm>
            <a:custGeom>
              <a:avLst/>
              <a:gdLst/>
              <a:ahLst/>
              <a:cxnLst/>
              <a:rect l="l" t="t" r="r" b="b"/>
              <a:pathLst>
                <a:path w="1759489" h="611043">
                  <a:moveTo>
                    <a:pt x="35925" y="0"/>
                  </a:moveTo>
                  <a:lnTo>
                    <a:pt x="1723564" y="0"/>
                  </a:lnTo>
                  <a:cubicBezTo>
                    <a:pt x="1743405" y="0"/>
                    <a:pt x="1759489" y="16084"/>
                    <a:pt x="1759489" y="35925"/>
                  </a:cubicBezTo>
                  <a:lnTo>
                    <a:pt x="1759489" y="575118"/>
                  </a:lnTo>
                  <a:cubicBezTo>
                    <a:pt x="1759489" y="584646"/>
                    <a:pt x="1755704" y="593783"/>
                    <a:pt x="1748967" y="600520"/>
                  </a:cubicBezTo>
                  <a:cubicBezTo>
                    <a:pt x="1742230" y="607258"/>
                    <a:pt x="1733092" y="611043"/>
                    <a:pt x="1723564" y="611043"/>
                  </a:cubicBezTo>
                  <a:lnTo>
                    <a:pt x="35925" y="611043"/>
                  </a:lnTo>
                  <a:cubicBezTo>
                    <a:pt x="16084" y="611043"/>
                    <a:pt x="0" y="594959"/>
                    <a:pt x="0" y="575118"/>
                  </a:cubicBezTo>
                  <a:lnTo>
                    <a:pt x="0" y="35925"/>
                  </a:lnTo>
                  <a:cubicBezTo>
                    <a:pt x="0" y="16084"/>
                    <a:pt x="16084" y="0"/>
                    <a:pt x="35925" y="0"/>
                  </a:cubicBezTo>
                  <a:close/>
                </a:path>
              </a:pathLst>
            </a:custGeom>
            <a:solidFill>
              <a:srgbClr val="DEEFFF"/>
            </a:solidFill>
            <a:ln w="19050" cap="rnd">
              <a:solidFill>
                <a:srgbClr val="00B050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1759489" cy="6205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642359" y="2637986"/>
            <a:ext cx="7886859" cy="6141891"/>
          </a:xfrm>
          <a:custGeom>
            <a:avLst/>
            <a:gdLst/>
            <a:ahLst/>
            <a:cxnLst/>
            <a:rect l="l" t="t" r="r" b="b"/>
            <a:pathLst>
              <a:path w="7886859" h="6141891">
                <a:moveTo>
                  <a:pt x="0" y="0"/>
                </a:moveTo>
                <a:lnTo>
                  <a:pt x="7886859" y="0"/>
                </a:lnTo>
                <a:lnTo>
                  <a:pt x="7886859" y="6141891"/>
                </a:lnTo>
                <a:lnTo>
                  <a:pt x="0" y="61418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7076435" y="628428"/>
            <a:ext cx="4302696" cy="1180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610"/>
              </a:lnSpc>
            </a:pPr>
            <a:r>
              <a:rPr lang="ar-EG" sz="3842" b="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عناصر ومكونات خطة الأعمال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60651" y="9248775"/>
            <a:ext cx="243270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</a:rPr>
              <a:t>©       </a:t>
            </a:r>
            <a:r>
              <a:rPr lang="ar-EG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الشميمري والمبيريك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1764" y="1422886"/>
            <a:ext cx="56059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spc="3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04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26068" y="2023763"/>
            <a:ext cx="15576657" cy="645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281"/>
              </a:lnSpc>
            </a:pPr>
            <a:r>
              <a:rPr lang="en-US" sz="3259" b="1" spc="3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4</a:t>
            </a:r>
            <a:r>
              <a:rPr lang="ar-EG" sz="3259" b="1" spc="3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- تحليل السوق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45942" y="3593609"/>
            <a:ext cx="6156783" cy="1832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800"/>
              </a:lnSpc>
            </a:pPr>
            <a:r>
              <a:rPr lang="ar-EG" sz="296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تحليل العملاء المقصود به: تحديد السوق المستهدف للمشروع، ولاختيار السوق المستهدف خصائص منها: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253182" y="2648981"/>
            <a:ext cx="5815034" cy="588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47"/>
              </a:lnSpc>
            </a:pPr>
            <a:r>
              <a:rPr lang="en-US" sz="2992" b="1" spc="31">
                <a:solidFill>
                  <a:srgbClr val="FF6600"/>
                </a:solidFill>
                <a:latin typeface="Almarai Bold"/>
                <a:ea typeface="Almarai Bold"/>
                <a:cs typeface="Almarai Bold"/>
                <a:sym typeface="Almarai Bold"/>
              </a:rPr>
              <a:t>2</a:t>
            </a:r>
            <a:r>
              <a:rPr lang="ar-EG" sz="2992" b="1" spc="31">
                <a:solidFill>
                  <a:srgbClr val="FF66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.  العملاء: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031397" y="2897625"/>
            <a:ext cx="3108783" cy="594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00"/>
              </a:lnSpc>
            </a:pPr>
            <a:r>
              <a:rPr lang="ar-EG" sz="296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إمكانية القياس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967652" y="4063307"/>
            <a:ext cx="3108783" cy="594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00"/>
              </a:lnSpc>
            </a:pPr>
            <a:r>
              <a:rPr lang="ar-EG" sz="296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حجم السوق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199361" y="5228989"/>
            <a:ext cx="2517874" cy="594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00"/>
              </a:lnSpc>
            </a:pPr>
            <a:r>
              <a:rPr lang="ar-EG" sz="296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إمكانية الوصول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840161" y="6394671"/>
            <a:ext cx="3108783" cy="594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00"/>
              </a:lnSpc>
            </a:pPr>
            <a:r>
              <a:rPr lang="ar-EG" sz="296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تجاوب السوق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903907" y="7759811"/>
            <a:ext cx="3108783" cy="594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00"/>
              </a:lnSpc>
            </a:pPr>
            <a:r>
              <a:rPr lang="ar-EG" sz="296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تجانس السوق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E4FF">
                <a:alpha val="100000"/>
              </a:srgbClr>
            </a:gs>
            <a:gs pos="100000">
              <a:srgbClr val="96CEA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3394" y="8794186"/>
            <a:ext cx="1156827" cy="1156827"/>
            <a:chOff x="0" y="0"/>
            <a:chExt cx="1542436" cy="15424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2542" cy="1542542"/>
            </a:xfrm>
            <a:custGeom>
              <a:avLst/>
              <a:gdLst/>
              <a:ahLst/>
              <a:cxnLst/>
              <a:rect l="l" t="t" r="r" b="b"/>
              <a:pathLst>
                <a:path w="1542542" h="1542542">
                  <a:moveTo>
                    <a:pt x="0" y="771271"/>
                  </a:moveTo>
                  <a:cubicBezTo>
                    <a:pt x="0" y="345313"/>
                    <a:pt x="345313" y="0"/>
                    <a:pt x="771271" y="0"/>
                  </a:cubicBezTo>
                  <a:cubicBezTo>
                    <a:pt x="1197229" y="0"/>
                    <a:pt x="1542542" y="345313"/>
                    <a:pt x="1542542" y="771271"/>
                  </a:cubicBezTo>
                  <a:cubicBezTo>
                    <a:pt x="1542542" y="1197229"/>
                    <a:pt x="1197229" y="1542542"/>
                    <a:pt x="771271" y="1542542"/>
                  </a:cubicBezTo>
                  <a:cubicBezTo>
                    <a:pt x="345313" y="1542542"/>
                    <a:pt x="0" y="1197102"/>
                    <a:pt x="0" y="7712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542436" cy="1551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b="1" spc="39">
                  <a:solidFill>
                    <a:srgbClr val="FFFFFF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17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5083295" y="552087"/>
            <a:ext cx="8288975" cy="1295152"/>
          </a:xfrm>
          <a:custGeom>
            <a:avLst/>
            <a:gdLst/>
            <a:ahLst/>
            <a:cxnLst/>
            <a:rect l="l" t="t" r="r" b="b"/>
            <a:pathLst>
              <a:path w="8288975" h="1295152">
                <a:moveTo>
                  <a:pt x="0" y="0"/>
                </a:moveTo>
                <a:lnTo>
                  <a:pt x="8288975" y="0"/>
                </a:lnTo>
                <a:lnTo>
                  <a:pt x="8288975" y="1295153"/>
                </a:lnTo>
                <a:lnTo>
                  <a:pt x="0" y="1295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700000">
            <a:off x="16289429" y="-890936"/>
            <a:ext cx="1939742" cy="2886046"/>
          </a:xfrm>
          <a:custGeom>
            <a:avLst/>
            <a:gdLst/>
            <a:ahLst/>
            <a:cxnLst/>
            <a:rect l="l" t="t" r="r" b="b"/>
            <a:pathLst>
              <a:path w="1939742" h="2886046">
                <a:moveTo>
                  <a:pt x="0" y="0"/>
                </a:moveTo>
                <a:lnTo>
                  <a:pt x="1939742" y="0"/>
                </a:lnTo>
                <a:lnTo>
                  <a:pt x="1939742" y="2886046"/>
                </a:lnTo>
                <a:lnTo>
                  <a:pt x="0" y="2886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607508" y="2035425"/>
            <a:ext cx="529071" cy="737381"/>
          </a:xfrm>
          <a:custGeom>
            <a:avLst/>
            <a:gdLst/>
            <a:ahLst/>
            <a:cxnLst/>
            <a:rect l="l" t="t" r="r" b="b"/>
            <a:pathLst>
              <a:path w="529071" h="737381">
                <a:moveTo>
                  <a:pt x="0" y="0"/>
                </a:moveTo>
                <a:lnTo>
                  <a:pt x="529071" y="0"/>
                </a:lnTo>
                <a:lnTo>
                  <a:pt x="529071" y="737381"/>
                </a:lnTo>
                <a:lnTo>
                  <a:pt x="0" y="7373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26068" y="1028700"/>
            <a:ext cx="1271127" cy="1271127"/>
            <a:chOff x="0" y="0"/>
            <a:chExt cx="1694836" cy="16948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94942" cy="1694942"/>
            </a:xfrm>
            <a:custGeom>
              <a:avLst/>
              <a:gdLst/>
              <a:ahLst/>
              <a:cxnLst/>
              <a:rect l="l" t="t" r="r" b="b"/>
              <a:pathLst>
                <a:path w="1694942" h="1694942">
                  <a:moveTo>
                    <a:pt x="0" y="847471"/>
                  </a:moveTo>
                  <a:cubicBezTo>
                    <a:pt x="0" y="379349"/>
                    <a:pt x="379349" y="0"/>
                    <a:pt x="847471" y="0"/>
                  </a:cubicBezTo>
                  <a:lnTo>
                    <a:pt x="847471" y="76200"/>
                  </a:lnTo>
                  <a:lnTo>
                    <a:pt x="847471" y="0"/>
                  </a:lnTo>
                  <a:cubicBezTo>
                    <a:pt x="1315466" y="0"/>
                    <a:pt x="1694942" y="379349"/>
                    <a:pt x="1694942" y="847471"/>
                  </a:cubicBezTo>
                  <a:cubicBezTo>
                    <a:pt x="1694942" y="1315593"/>
                    <a:pt x="1315593" y="1694942"/>
                    <a:pt x="847471" y="1694942"/>
                  </a:cubicBezTo>
                  <a:lnTo>
                    <a:pt x="847471" y="1618742"/>
                  </a:lnTo>
                  <a:lnTo>
                    <a:pt x="847471" y="1694942"/>
                  </a:lnTo>
                  <a:cubicBezTo>
                    <a:pt x="379349" y="1694815"/>
                    <a:pt x="0" y="1315466"/>
                    <a:pt x="0" y="847471"/>
                  </a:cubicBezTo>
                  <a:lnTo>
                    <a:pt x="76200" y="847471"/>
                  </a:lnTo>
                  <a:lnTo>
                    <a:pt x="141732" y="886333"/>
                  </a:lnTo>
                  <a:cubicBezTo>
                    <a:pt x="124206" y="915797"/>
                    <a:pt x="89154" y="930021"/>
                    <a:pt x="56007" y="920877"/>
                  </a:cubicBezTo>
                  <a:cubicBezTo>
                    <a:pt x="22860" y="911733"/>
                    <a:pt x="0" y="881761"/>
                    <a:pt x="0" y="847471"/>
                  </a:cubicBezTo>
                  <a:moveTo>
                    <a:pt x="152400" y="847471"/>
                  </a:moveTo>
                  <a:lnTo>
                    <a:pt x="76200" y="847471"/>
                  </a:lnTo>
                  <a:lnTo>
                    <a:pt x="10668" y="808482"/>
                  </a:lnTo>
                  <a:cubicBezTo>
                    <a:pt x="28194" y="779018"/>
                    <a:pt x="63246" y="764794"/>
                    <a:pt x="96393" y="773938"/>
                  </a:cubicBezTo>
                  <a:cubicBezTo>
                    <a:pt x="129540" y="783082"/>
                    <a:pt x="152400" y="813054"/>
                    <a:pt x="152400" y="847471"/>
                  </a:cubicBezTo>
                  <a:cubicBezTo>
                    <a:pt x="152400" y="1231265"/>
                    <a:pt x="463550" y="1542542"/>
                    <a:pt x="847471" y="1542542"/>
                  </a:cubicBezTo>
                  <a:cubicBezTo>
                    <a:pt x="1231392" y="1542542"/>
                    <a:pt x="1542542" y="1231392"/>
                    <a:pt x="1542542" y="847471"/>
                  </a:cubicBezTo>
                  <a:lnTo>
                    <a:pt x="1618742" y="847471"/>
                  </a:lnTo>
                  <a:lnTo>
                    <a:pt x="1542542" y="847471"/>
                  </a:lnTo>
                  <a:cubicBezTo>
                    <a:pt x="1542415" y="463550"/>
                    <a:pt x="1231265" y="152400"/>
                    <a:pt x="847471" y="152400"/>
                  </a:cubicBezTo>
                  <a:lnTo>
                    <a:pt x="847471" y="76200"/>
                  </a:lnTo>
                  <a:lnTo>
                    <a:pt x="847471" y="152400"/>
                  </a:lnTo>
                  <a:cubicBezTo>
                    <a:pt x="463550" y="152400"/>
                    <a:pt x="152400" y="463550"/>
                    <a:pt x="152400" y="8474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 flipV="1">
            <a:off x="3684848" y="6844295"/>
            <a:ext cx="6213197" cy="1048477"/>
          </a:xfrm>
          <a:custGeom>
            <a:avLst/>
            <a:gdLst/>
            <a:ahLst/>
            <a:cxnLst/>
            <a:rect l="l" t="t" r="r" b="b"/>
            <a:pathLst>
              <a:path w="6213197" h="1048477">
                <a:moveTo>
                  <a:pt x="0" y="1048477"/>
                </a:moveTo>
                <a:lnTo>
                  <a:pt x="6213196" y="1048477"/>
                </a:lnTo>
                <a:lnTo>
                  <a:pt x="6213196" y="0"/>
                </a:lnTo>
                <a:lnTo>
                  <a:pt x="0" y="0"/>
                </a:lnTo>
                <a:lnTo>
                  <a:pt x="0" y="1048477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0392054" y="3497699"/>
            <a:ext cx="6172560" cy="3491390"/>
            <a:chOff x="0" y="0"/>
            <a:chExt cx="1625695" cy="9195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25695" cy="919543"/>
            </a:xfrm>
            <a:custGeom>
              <a:avLst/>
              <a:gdLst/>
              <a:ahLst/>
              <a:cxnLst/>
              <a:rect l="l" t="t" r="r" b="b"/>
              <a:pathLst>
                <a:path w="1625695" h="919543">
                  <a:moveTo>
                    <a:pt x="38882" y="0"/>
                  </a:moveTo>
                  <a:lnTo>
                    <a:pt x="1586813" y="0"/>
                  </a:lnTo>
                  <a:cubicBezTo>
                    <a:pt x="1597125" y="0"/>
                    <a:pt x="1607015" y="4096"/>
                    <a:pt x="1614307" y="11388"/>
                  </a:cubicBezTo>
                  <a:cubicBezTo>
                    <a:pt x="1621598" y="18680"/>
                    <a:pt x="1625695" y="28570"/>
                    <a:pt x="1625695" y="38882"/>
                  </a:cubicBezTo>
                  <a:lnTo>
                    <a:pt x="1625695" y="880662"/>
                  </a:lnTo>
                  <a:cubicBezTo>
                    <a:pt x="1625695" y="890974"/>
                    <a:pt x="1621598" y="900863"/>
                    <a:pt x="1614307" y="908155"/>
                  </a:cubicBezTo>
                  <a:cubicBezTo>
                    <a:pt x="1607015" y="915447"/>
                    <a:pt x="1597125" y="919543"/>
                    <a:pt x="1586813" y="919543"/>
                  </a:cubicBezTo>
                  <a:lnTo>
                    <a:pt x="38882" y="919543"/>
                  </a:lnTo>
                  <a:cubicBezTo>
                    <a:pt x="28570" y="919543"/>
                    <a:pt x="18680" y="915447"/>
                    <a:pt x="11388" y="908155"/>
                  </a:cubicBezTo>
                  <a:cubicBezTo>
                    <a:pt x="4096" y="900863"/>
                    <a:pt x="0" y="890974"/>
                    <a:pt x="0" y="880662"/>
                  </a:cubicBezTo>
                  <a:lnTo>
                    <a:pt x="0" y="38882"/>
                  </a:lnTo>
                  <a:cubicBezTo>
                    <a:pt x="0" y="28570"/>
                    <a:pt x="4096" y="18680"/>
                    <a:pt x="11388" y="11388"/>
                  </a:cubicBezTo>
                  <a:cubicBezTo>
                    <a:pt x="18680" y="4096"/>
                    <a:pt x="28570" y="0"/>
                    <a:pt x="38882" y="0"/>
                  </a:cubicBezTo>
                  <a:close/>
                </a:path>
              </a:pathLst>
            </a:custGeom>
            <a:solidFill>
              <a:srgbClr val="DEEFFF"/>
            </a:solidFill>
            <a:ln w="19050" cap="rnd">
              <a:solidFill>
                <a:srgbClr val="00B050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1625695" cy="9290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flipV="1">
            <a:off x="1361632" y="3237152"/>
            <a:ext cx="6269641" cy="1058002"/>
          </a:xfrm>
          <a:custGeom>
            <a:avLst/>
            <a:gdLst/>
            <a:ahLst/>
            <a:cxnLst/>
            <a:rect l="l" t="t" r="r" b="b"/>
            <a:pathLst>
              <a:path w="6269641" h="1058002">
                <a:moveTo>
                  <a:pt x="0" y="1058002"/>
                </a:moveTo>
                <a:lnTo>
                  <a:pt x="6269641" y="1058002"/>
                </a:lnTo>
                <a:lnTo>
                  <a:pt x="6269641" y="0"/>
                </a:lnTo>
                <a:lnTo>
                  <a:pt x="0" y="0"/>
                </a:lnTo>
                <a:lnTo>
                  <a:pt x="0" y="105800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7076435" y="628428"/>
            <a:ext cx="4302696" cy="1180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610"/>
              </a:lnSpc>
            </a:pPr>
            <a:r>
              <a:rPr lang="ar-EG" sz="3842" b="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عناصر ومكونات خطة الأعمال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60651" y="9248775"/>
            <a:ext cx="243270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</a:rPr>
              <a:t>©       </a:t>
            </a:r>
            <a:r>
              <a:rPr lang="ar-EG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الشميمري والمبيريك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81764" y="1422886"/>
            <a:ext cx="56059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spc="3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04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26068" y="2023763"/>
            <a:ext cx="15576657" cy="645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281"/>
              </a:lnSpc>
            </a:pPr>
            <a:r>
              <a:rPr lang="en-US" sz="3259" b="1" spc="3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4</a:t>
            </a:r>
            <a:r>
              <a:rPr lang="ar-EG" sz="3259" b="1" spc="3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- تحليل السوق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603396" y="3790985"/>
            <a:ext cx="5537748" cy="3304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17"/>
              </a:lnSpc>
            </a:pPr>
            <a:r>
              <a:rPr lang="ar-EG" sz="2665" b="1" spc="26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من فوائد تحليل المنافسة تحديد المنافسين وتحليل نقاط قوتهم وضعفهم ومعرفه مجالات التميز المرتقبة. كما أنها عملية مستمرة.</a:t>
            </a:r>
          </a:p>
          <a:p>
            <a:pPr algn="r" rtl="1">
              <a:lnSpc>
                <a:spcPts val="4317"/>
              </a:lnSpc>
            </a:pPr>
            <a:r>
              <a:rPr lang="ar-EG" sz="2665" b="1" spc="26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وهناك عدة خطوات لتحليل المنافسة:</a:t>
            </a:r>
          </a:p>
          <a:p>
            <a:pPr algn="r" rtl="1">
              <a:lnSpc>
                <a:spcPts val="4317"/>
              </a:lnSpc>
            </a:pPr>
            <a:endParaRPr lang="ar-EG" sz="2665" b="1" spc="26">
              <a:solidFill>
                <a:srgbClr val="000000"/>
              </a:solidFill>
              <a:latin typeface="Almarai Bold"/>
              <a:ea typeface="Almarai Bold"/>
              <a:cs typeface="Almarai Bold"/>
              <a:sym typeface="Almarai Bold"/>
              <a:rtl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253182" y="2648981"/>
            <a:ext cx="5815034" cy="588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47"/>
              </a:lnSpc>
            </a:pPr>
            <a:r>
              <a:rPr lang="en-US" sz="2992" b="1" spc="31">
                <a:solidFill>
                  <a:srgbClr val="FF6600"/>
                </a:solidFill>
                <a:latin typeface="Almarai Bold"/>
                <a:ea typeface="Almarai Bold"/>
                <a:cs typeface="Almarai Bold"/>
                <a:sym typeface="Almarai Bold"/>
              </a:rPr>
              <a:t>3</a:t>
            </a:r>
            <a:r>
              <a:rPr lang="ar-EG" sz="2992" b="1" spc="31">
                <a:solidFill>
                  <a:srgbClr val="FF66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. المتنافسون: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686692" y="3363075"/>
            <a:ext cx="3617289" cy="594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00"/>
              </a:lnSpc>
            </a:pPr>
            <a:r>
              <a:rPr lang="en-US" sz="296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1</a:t>
            </a:r>
            <a:r>
              <a:rPr lang="ar-EG" sz="296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-من هم المنافسون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684848" y="7038540"/>
            <a:ext cx="5575768" cy="545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91"/>
              </a:lnSpc>
            </a:pPr>
            <a:r>
              <a:rPr lang="en-US" sz="2772" b="1" spc="28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4</a:t>
            </a:r>
            <a:r>
              <a:rPr lang="ar-EG" sz="2772" b="1" spc="28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-تحليل الوضع مقارنة بالمنافسين</a:t>
            </a:r>
          </a:p>
        </p:txBody>
      </p:sp>
      <p:sp>
        <p:nvSpPr>
          <p:cNvPr id="23" name="Freeform 23"/>
          <p:cNvSpPr/>
          <p:nvPr/>
        </p:nvSpPr>
        <p:spPr>
          <a:xfrm flipV="1">
            <a:off x="2063870" y="4442542"/>
            <a:ext cx="6269641" cy="1058002"/>
          </a:xfrm>
          <a:custGeom>
            <a:avLst/>
            <a:gdLst/>
            <a:ahLst/>
            <a:cxnLst/>
            <a:rect l="l" t="t" r="r" b="b"/>
            <a:pathLst>
              <a:path w="6269641" h="1058002">
                <a:moveTo>
                  <a:pt x="0" y="1058001"/>
                </a:moveTo>
                <a:lnTo>
                  <a:pt x="6269641" y="1058001"/>
                </a:lnTo>
                <a:lnTo>
                  <a:pt x="6269641" y="0"/>
                </a:lnTo>
                <a:lnTo>
                  <a:pt x="0" y="0"/>
                </a:lnTo>
                <a:lnTo>
                  <a:pt x="0" y="1058001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2353719" y="4438206"/>
            <a:ext cx="5459152" cy="971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893"/>
              </a:lnSpc>
            </a:pPr>
            <a:r>
              <a:rPr lang="en-US" sz="2403" b="1" spc="24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2</a:t>
            </a:r>
            <a:r>
              <a:rPr lang="ar-EG" sz="2403" b="1" spc="24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-تحليل المنافسة من حيث القوه والضعف وعملاؤهم ودوافع الشراء منهم</a:t>
            </a:r>
          </a:p>
        </p:txBody>
      </p:sp>
      <p:sp>
        <p:nvSpPr>
          <p:cNvPr id="25" name="Freeform 25"/>
          <p:cNvSpPr/>
          <p:nvPr/>
        </p:nvSpPr>
        <p:spPr>
          <a:xfrm flipV="1">
            <a:off x="2874359" y="5643418"/>
            <a:ext cx="6269641" cy="1058002"/>
          </a:xfrm>
          <a:custGeom>
            <a:avLst/>
            <a:gdLst/>
            <a:ahLst/>
            <a:cxnLst/>
            <a:rect l="l" t="t" r="r" b="b"/>
            <a:pathLst>
              <a:path w="6269641" h="1058002">
                <a:moveTo>
                  <a:pt x="0" y="1058002"/>
                </a:moveTo>
                <a:lnTo>
                  <a:pt x="6269641" y="1058002"/>
                </a:lnTo>
                <a:lnTo>
                  <a:pt x="6269641" y="0"/>
                </a:lnTo>
                <a:lnTo>
                  <a:pt x="0" y="0"/>
                </a:lnTo>
                <a:lnTo>
                  <a:pt x="0" y="1058002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3641963" y="5792677"/>
            <a:ext cx="4170908" cy="594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00"/>
              </a:lnSpc>
            </a:pPr>
            <a:r>
              <a:rPr lang="en-US" sz="296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3</a:t>
            </a:r>
            <a:r>
              <a:rPr lang="ar-EG" sz="296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-تحليل الفرص والتحديات</a:t>
            </a:r>
          </a:p>
        </p:txBody>
      </p:sp>
      <p:sp>
        <p:nvSpPr>
          <p:cNvPr id="27" name="Freeform 27"/>
          <p:cNvSpPr/>
          <p:nvPr/>
        </p:nvSpPr>
        <p:spPr>
          <a:xfrm flipV="1">
            <a:off x="4495336" y="8045172"/>
            <a:ext cx="6269641" cy="1058002"/>
          </a:xfrm>
          <a:custGeom>
            <a:avLst/>
            <a:gdLst/>
            <a:ahLst/>
            <a:cxnLst/>
            <a:rect l="l" t="t" r="r" b="b"/>
            <a:pathLst>
              <a:path w="6269641" h="1058002">
                <a:moveTo>
                  <a:pt x="0" y="1058002"/>
                </a:moveTo>
                <a:lnTo>
                  <a:pt x="6269641" y="1058002"/>
                </a:lnTo>
                <a:lnTo>
                  <a:pt x="6269641" y="0"/>
                </a:lnTo>
                <a:lnTo>
                  <a:pt x="0" y="0"/>
                </a:lnTo>
                <a:lnTo>
                  <a:pt x="0" y="1058002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5198691" y="8121372"/>
            <a:ext cx="4155692" cy="594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00"/>
              </a:lnSpc>
            </a:pPr>
            <a:r>
              <a:rPr lang="en-US" sz="296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5</a:t>
            </a:r>
            <a:r>
              <a:rPr lang="ar-EG" sz="296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-تحديد الحصه السوقية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E4FF">
                <a:alpha val="100000"/>
              </a:srgbClr>
            </a:gs>
            <a:gs pos="100000">
              <a:srgbClr val="96CEA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3394" y="8794186"/>
            <a:ext cx="1156827" cy="1156827"/>
            <a:chOff x="0" y="0"/>
            <a:chExt cx="1542436" cy="15424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2542" cy="1542542"/>
            </a:xfrm>
            <a:custGeom>
              <a:avLst/>
              <a:gdLst/>
              <a:ahLst/>
              <a:cxnLst/>
              <a:rect l="l" t="t" r="r" b="b"/>
              <a:pathLst>
                <a:path w="1542542" h="1542542">
                  <a:moveTo>
                    <a:pt x="0" y="771271"/>
                  </a:moveTo>
                  <a:cubicBezTo>
                    <a:pt x="0" y="345313"/>
                    <a:pt x="345313" y="0"/>
                    <a:pt x="771271" y="0"/>
                  </a:cubicBezTo>
                  <a:cubicBezTo>
                    <a:pt x="1197229" y="0"/>
                    <a:pt x="1542542" y="345313"/>
                    <a:pt x="1542542" y="771271"/>
                  </a:cubicBezTo>
                  <a:cubicBezTo>
                    <a:pt x="1542542" y="1197229"/>
                    <a:pt x="1197229" y="1542542"/>
                    <a:pt x="771271" y="1542542"/>
                  </a:cubicBezTo>
                  <a:cubicBezTo>
                    <a:pt x="345313" y="1542542"/>
                    <a:pt x="0" y="1197102"/>
                    <a:pt x="0" y="7712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542436" cy="1551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b="1" spc="39">
                  <a:solidFill>
                    <a:srgbClr val="FFFFFF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16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5083295" y="552087"/>
            <a:ext cx="8288975" cy="1295152"/>
          </a:xfrm>
          <a:custGeom>
            <a:avLst/>
            <a:gdLst/>
            <a:ahLst/>
            <a:cxnLst/>
            <a:rect l="l" t="t" r="r" b="b"/>
            <a:pathLst>
              <a:path w="8288975" h="1295152">
                <a:moveTo>
                  <a:pt x="0" y="0"/>
                </a:moveTo>
                <a:lnTo>
                  <a:pt x="8288975" y="0"/>
                </a:lnTo>
                <a:lnTo>
                  <a:pt x="8288975" y="1295153"/>
                </a:lnTo>
                <a:lnTo>
                  <a:pt x="0" y="1295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700000">
            <a:off x="16289429" y="-890936"/>
            <a:ext cx="1939742" cy="2886046"/>
          </a:xfrm>
          <a:custGeom>
            <a:avLst/>
            <a:gdLst/>
            <a:ahLst/>
            <a:cxnLst/>
            <a:rect l="l" t="t" r="r" b="b"/>
            <a:pathLst>
              <a:path w="1939742" h="2886046">
                <a:moveTo>
                  <a:pt x="0" y="0"/>
                </a:moveTo>
                <a:lnTo>
                  <a:pt x="1939742" y="0"/>
                </a:lnTo>
                <a:lnTo>
                  <a:pt x="1939742" y="2886046"/>
                </a:lnTo>
                <a:lnTo>
                  <a:pt x="0" y="2886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607508" y="2035425"/>
            <a:ext cx="529071" cy="737381"/>
          </a:xfrm>
          <a:custGeom>
            <a:avLst/>
            <a:gdLst/>
            <a:ahLst/>
            <a:cxnLst/>
            <a:rect l="l" t="t" r="r" b="b"/>
            <a:pathLst>
              <a:path w="529071" h="737381">
                <a:moveTo>
                  <a:pt x="0" y="0"/>
                </a:moveTo>
                <a:lnTo>
                  <a:pt x="529071" y="0"/>
                </a:lnTo>
                <a:lnTo>
                  <a:pt x="529071" y="737381"/>
                </a:lnTo>
                <a:lnTo>
                  <a:pt x="0" y="7373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26068" y="1028700"/>
            <a:ext cx="1271127" cy="1271127"/>
            <a:chOff x="0" y="0"/>
            <a:chExt cx="1694836" cy="16948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94942" cy="1694942"/>
            </a:xfrm>
            <a:custGeom>
              <a:avLst/>
              <a:gdLst/>
              <a:ahLst/>
              <a:cxnLst/>
              <a:rect l="l" t="t" r="r" b="b"/>
              <a:pathLst>
                <a:path w="1694942" h="1694942">
                  <a:moveTo>
                    <a:pt x="0" y="847471"/>
                  </a:moveTo>
                  <a:cubicBezTo>
                    <a:pt x="0" y="379349"/>
                    <a:pt x="379349" y="0"/>
                    <a:pt x="847471" y="0"/>
                  </a:cubicBezTo>
                  <a:lnTo>
                    <a:pt x="847471" y="76200"/>
                  </a:lnTo>
                  <a:lnTo>
                    <a:pt x="847471" y="0"/>
                  </a:lnTo>
                  <a:cubicBezTo>
                    <a:pt x="1315466" y="0"/>
                    <a:pt x="1694942" y="379349"/>
                    <a:pt x="1694942" y="847471"/>
                  </a:cubicBezTo>
                  <a:cubicBezTo>
                    <a:pt x="1694942" y="1315593"/>
                    <a:pt x="1315593" y="1694942"/>
                    <a:pt x="847471" y="1694942"/>
                  </a:cubicBezTo>
                  <a:lnTo>
                    <a:pt x="847471" y="1618742"/>
                  </a:lnTo>
                  <a:lnTo>
                    <a:pt x="847471" y="1694942"/>
                  </a:lnTo>
                  <a:cubicBezTo>
                    <a:pt x="379349" y="1694815"/>
                    <a:pt x="0" y="1315466"/>
                    <a:pt x="0" y="847471"/>
                  </a:cubicBezTo>
                  <a:lnTo>
                    <a:pt x="76200" y="847471"/>
                  </a:lnTo>
                  <a:lnTo>
                    <a:pt x="141732" y="886333"/>
                  </a:lnTo>
                  <a:cubicBezTo>
                    <a:pt x="124206" y="915797"/>
                    <a:pt x="89154" y="930021"/>
                    <a:pt x="56007" y="920877"/>
                  </a:cubicBezTo>
                  <a:cubicBezTo>
                    <a:pt x="22860" y="911733"/>
                    <a:pt x="0" y="881761"/>
                    <a:pt x="0" y="847471"/>
                  </a:cubicBezTo>
                  <a:moveTo>
                    <a:pt x="152400" y="847471"/>
                  </a:moveTo>
                  <a:lnTo>
                    <a:pt x="76200" y="847471"/>
                  </a:lnTo>
                  <a:lnTo>
                    <a:pt x="10668" y="808482"/>
                  </a:lnTo>
                  <a:cubicBezTo>
                    <a:pt x="28194" y="779018"/>
                    <a:pt x="63246" y="764794"/>
                    <a:pt x="96393" y="773938"/>
                  </a:cubicBezTo>
                  <a:cubicBezTo>
                    <a:pt x="129540" y="783082"/>
                    <a:pt x="152400" y="813054"/>
                    <a:pt x="152400" y="847471"/>
                  </a:cubicBezTo>
                  <a:cubicBezTo>
                    <a:pt x="152400" y="1231265"/>
                    <a:pt x="463550" y="1542542"/>
                    <a:pt x="847471" y="1542542"/>
                  </a:cubicBezTo>
                  <a:cubicBezTo>
                    <a:pt x="1231392" y="1542542"/>
                    <a:pt x="1542542" y="1231392"/>
                    <a:pt x="1542542" y="847471"/>
                  </a:cubicBezTo>
                  <a:lnTo>
                    <a:pt x="1618742" y="847471"/>
                  </a:lnTo>
                  <a:lnTo>
                    <a:pt x="1542542" y="847471"/>
                  </a:lnTo>
                  <a:cubicBezTo>
                    <a:pt x="1542415" y="463550"/>
                    <a:pt x="1231265" y="152400"/>
                    <a:pt x="847471" y="152400"/>
                  </a:cubicBezTo>
                  <a:lnTo>
                    <a:pt x="847471" y="76200"/>
                  </a:lnTo>
                  <a:lnTo>
                    <a:pt x="847471" y="152400"/>
                  </a:lnTo>
                  <a:cubicBezTo>
                    <a:pt x="463550" y="152400"/>
                    <a:pt x="152400" y="463550"/>
                    <a:pt x="152400" y="8474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 rot="5400000">
            <a:off x="6591778" y="555874"/>
            <a:ext cx="5083321" cy="10815578"/>
          </a:xfrm>
          <a:custGeom>
            <a:avLst/>
            <a:gdLst/>
            <a:ahLst/>
            <a:cxnLst/>
            <a:rect l="l" t="t" r="r" b="b"/>
            <a:pathLst>
              <a:path w="5083321" h="10815578">
                <a:moveTo>
                  <a:pt x="0" y="0"/>
                </a:moveTo>
                <a:lnTo>
                  <a:pt x="5083321" y="0"/>
                </a:lnTo>
                <a:lnTo>
                  <a:pt x="5083321" y="10815577"/>
                </a:lnTo>
                <a:lnTo>
                  <a:pt x="0" y="108155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076435" y="628428"/>
            <a:ext cx="4302696" cy="1180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610"/>
              </a:lnSpc>
            </a:pPr>
            <a:r>
              <a:rPr lang="ar-EG" sz="3842" b="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عناصر ومكونات خطة الأعمال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60651" y="9248775"/>
            <a:ext cx="243270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</a:rPr>
              <a:t>©       </a:t>
            </a:r>
            <a:r>
              <a:rPr lang="ar-EG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الشميمري والمبيريك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1764" y="1422886"/>
            <a:ext cx="56059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spc="3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05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6068" y="2023763"/>
            <a:ext cx="15576657" cy="645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281"/>
              </a:lnSpc>
            </a:pPr>
            <a:r>
              <a:rPr lang="en-US" sz="3259" b="1" spc="3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5</a:t>
            </a:r>
            <a:r>
              <a:rPr lang="ar-EG" sz="3259" b="1" spc="3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- الخطة التسويقية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954908" y="6112077"/>
            <a:ext cx="2093289" cy="1213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00"/>
              </a:lnSpc>
            </a:pPr>
            <a:r>
              <a:rPr lang="ar-EG" sz="296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أهداف الخطة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611350" y="6421640"/>
            <a:ext cx="3617289" cy="594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00"/>
              </a:lnSpc>
            </a:pPr>
            <a:r>
              <a:rPr lang="ar-EG" sz="296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الميزانية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352463" y="6354965"/>
            <a:ext cx="3617289" cy="594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00"/>
              </a:lnSpc>
            </a:pPr>
            <a:r>
              <a:rPr lang="ar-EG" sz="296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الاستراتيجيات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E4FF">
                <a:alpha val="100000"/>
              </a:srgbClr>
            </a:gs>
            <a:gs pos="100000">
              <a:srgbClr val="96CEA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3394" y="8794186"/>
            <a:ext cx="1156827" cy="1156827"/>
            <a:chOff x="0" y="0"/>
            <a:chExt cx="1542436" cy="15424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2542" cy="1542542"/>
            </a:xfrm>
            <a:custGeom>
              <a:avLst/>
              <a:gdLst/>
              <a:ahLst/>
              <a:cxnLst/>
              <a:rect l="l" t="t" r="r" b="b"/>
              <a:pathLst>
                <a:path w="1542542" h="1542542">
                  <a:moveTo>
                    <a:pt x="0" y="771271"/>
                  </a:moveTo>
                  <a:cubicBezTo>
                    <a:pt x="0" y="345313"/>
                    <a:pt x="345313" y="0"/>
                    <a:pt x="771271" y="0"/>
                  </a:cubicBezTo>
                  <a:cubicBezTo>
                    <a:pt x="1197229" y="0"/>
                    <a:pt x="1542542" y="345313"/>
                    <a:pt x="1542542" y="771271"/>
                  </a:cubicBezTo>
                  <a:cubicBezTo>
                    <a:pt x="1542542" y="1197229"/>
                    <a:pt x="1197229" y="1542542"/>
                    <a:pt x="771271" y="1542542"/>
                  </a:cubicBezTo>
                  <a:cubicBezTo>
                    <a:pt x="345313" y="1542542"/>
                    <a:pt x="0" y="1197102"/>
                    <a:pt x="0" y="7712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542436" cy="1551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b="1" spc="39">
                  <a:solidFill>
                    <a:srgbClr val="FFFFFF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16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5083295" y="552087"/>
            <a:ext cx="8288975" cy="1295152"/>
          </a:xfrm>
          <a:custGeom>
            <a:avLst/>
            <a:gdLst/>
            <a:ahLst/>
            <a:cxnLst/>
            <a:rect l="l" t="t" r="r" b="b"/>
            <a:pathLst>
              <a:path w="8288975" h="1295152">
                <a:moveTo>
                  <a:pt x="0" y="0"/>
                </a:moveTo>
                <a:lnTo>
                  <a:pt x="8288975" y="0"/>
                </a:lnTo>
                <a:lnTo>
                  <a:pt x="8288975" y="1295153"/>
                </a:lnTo>
                <a:lnTo>
                  <a:pt x="0" y="1295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700000">
            <a:off x="16289429" y="-890936"/>
            <a:ext cx="1939742" cy="2886046"/>
          </a:xfrm>
          <a:custGeom>
            <a:avLst/>
            <a:gdLst/>
            <a:ahLst/>
            <a:cxnLst/>
            <a:rect l="l" t="t" r="r" b="b"/>
            <a:pathLst>
              <a:path w="1939742" h="2886046">
                <a:moveTo>
                  <a:pt x="0" y="0"/>
                </a:moveTo>
                <a:lnTo>
                  <a:pt x="1939742" y="0"/>
                </a:lnTo>
                <a:lnTo>
                  <a:pt x="1939742" y="2886046"/>
                </a:lnTo>
                <a:lnTo>
                  <a:pt x="0" y="2886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607508" y="2035425"/>
            <a:ext cx="529071" cy="737381"/>
          </a:xfrm>
          <a:custGeom>
            <a:avLst/>
            <a:gdLst/>
            <a:ahLst/>
            <a:cxnLst/>
            <a:rect l="l" t="t" r="r" b="b"/>
            <a:pathLst>
              <a:path w="529071" h="737381">
                <a:moveTo>
                  <a:pt x="0" y="0"/>
                </a:moveTo>
                <a:lnTo>
                  <a:pt x="529071" y="0"/>
                </a:lnTo>
                <a:lnTo>
                  <a:pt x="529071" y="737381"/>
                </a:lnTo>
                <a:lnTo>
                  <a:pt x="0" y="7373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26068" y="1028700"/>
            <a:ext cx="1271127" cy="1271127"/>
            <a:chOff x="0" y="0"/>
            <a:chExt cx="1694836" cy="16948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94942" cy="1694942"/>
            </a:xfrm>
            <a:custGeom>
              <a:avLst/>
              <a:gdLst/>
              <a:ahLst/>
              <a:cxnLst/>
              <a:rect l="l" t="t" r="r" b="b"/>
              <a:pathLst>
                <a:path w="1694942" h="1694942">
                  <a:moveTo>
                    <a:pt x="0" y="847471"/>
                  </a:moveTo>
                  <a:cubicBezTo>
                    <a:pt x="0" y="379349"/>
                    <a:pt x="379349" y="0"/>
                    <a:pt x="847471" y="0"/>
                  </a:cubicBezTo>
                  <a:lnTo>
                    <a:pt x="847471" y="76200"/>
                  </a:lnTo>
                  <a:lnTo>
                    <a:pt x="847471" y="0"/>
                  </a:lnTo>
                  <a:cubicBezTo>
                    <a:pt x="1315466" y="0"/>
                    <a:pt x="1694942" y="379349"/>
                    <a:pt x="1694942" y="847471"/>
                  </a:cubicBezTo>
                  <a:cubicBezTo>
                    <a:pt x="1694942" y="1315593"/>
                    <a:pt x="1315593" y="1694942"/>
                    <a:pt x="847471" y="1694942"/>
                  </a:cubicBezTo>
                  <a:lnTo>
                    <a:pt x="847471" y="1618742"/>
                  </a:lnTo>
                  <a:lnTo>
                    <a:pt x="847471" y="1694942"/>
                  </a:lnTo>
                  <a:cubicBezTo>
                    <a:pt x="379349" y="1694815"/>
                    <a:pt x="0" y="1315466"/>
                    <a:pt x="0" y="847471"/>
                  </a:cubicBezTo>
                  <a:lnTo>
                    <a:pt x="76200" y="847471"/>
                  </a:lnTo>
                  <a:lnTo>
                    <a:pt x="141732" y="886333"/>
                  </a:lnTo>
                  <a:cubicBezTo>
                    <a:pt x="124206" y="915797"/>
                    <a:pt x="89154" y="930021"/>
                    <a:pt x="56007" y="920877"/>
                  </a:cubicBezTo>
                  <a:cubicBezTo>
                    <a:pt x="22860" y="911733"/>
                    <a:pt x="0" y="881761"/>
                    <a:pt x="0" y="847471"/>
                  </a:cubicBezTo>
                  <a:moveTo>
                    <a:pt x="152400" y="847471"/>
                  </a:moveTo>
                  <a:lnTo>
                    <a:pt x="76200" y="847471"/>
                  </a:lnTo>
                  <a:lnTo>
                    <a:pt x="10668" y="808482"/>
                  </a:lnTo>
                  <a:cubicBezTo>
                    <a:pt x="28194" y="779018"/>
                    <a:pt x="63246" y="764794"/>
                    <a:pt x="96393" y="773938"/>
                  </a:cubicBezTo>
                  <a:cubicBezTo>
                    <a:pt x="129540" y="783082"/>
                    <a:pt x="152400" y="813054"/>
                    <a:pt x="152400" y="847471"/>
                  </a:cubicBezTo>
                  <a:cubicBezTo>
                    <a:pt x="152400" y="1231265"/>
                    <a:pt x="463550" y="1542542"/>
                    <a:pt x="847471" y="1542542"/>
                  </a:cubicBezTo>
                  <a:cubicBezTo>
                    <a:pt x="1231392" y="1542542"/>
                    <a:pt x="1542542" y="1231392"/>
                    <a:pt x="1542542" y="847471"/>
                  </a:cubicBezTo>
                  <a:lnTo>
                    <a:pt x="1618742" y="847471"/>
                  </a:lnTo>
                  <a:lnTo>
                    <a:pt x="1542542" y="847471"/>
                  </a:lnTo>
                  <a:cubicBezTo>
                    <a:pt x="1542415" y="463550"/>
                    <a:pt x="1231265" y="152400"/>
                    <a:pt x="847471" y="152400"/>
                  </a:cubicBezTo>
                  <a:lnTo>
                    <a:pt x="847471" y="76200"/>
                  </a:lnTo>
                  <a:lnTo>
                    <a:pt x="847471" y="152400"/>
                  </a:lnTo>
                  <a:cubicBezTo>
                    <a:pt x="463550" y="152400"/>
                    <a:pt x="152400" y="463550"/>
                    <a:pt x="152400" y="8474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945342" y="3334951"/>
            <a:ext cx="14564882" cy="4078167"/>
          </a:xfrm>
          <a:custGeom>
            <a:avLst/>
            <a:gdLst/>
            <a:ahLst/>
            <a:cxnLst/>
            <a:rect l="l" t="t" r="r" b="b"/>
            <a:pathLst>
              <a:path w="14564882" h="4078167">
                <a:moveTo>
                  <a:pt x="0" y="0"/>
                </a:moveTo>
                <a:lnTo>
                  <a:pt x="14564882" y="0"/>
                </a:lnTo>
                <a:lnTo>
                  <a:pt x="14564882" y="4078167"/>
                </a:lnTo>
                <a:lnTo>
                  <a:pt x="0" y="40781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076435" y="628428"/>
            <a:ext cx="4302696" cy="1180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610"/>
              </a:lnSpc>
            </a:pPr>
            <a:r>
              <a:rPr lang="ar-EG" sz="3842" b="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عناصر ومكونات خطة الأعمال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60651" y="9248775"/>
            <a:ext cx="243270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</a:rPr>
              <a:t>©       </a:t>
            </a:r>
            <a:r>
              <a:rPr lang="ar-EG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الشميمري والمبيريك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1764" y="1422886"/>
            <a:ext cx="56059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spc="3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06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6068" y="2023763"/>
            <a:ext cx="15576657" cy="645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281"/>
              </a:lnSpc>
            </a:pPr>
            <a:r>
              <a:rPr lang="en-US" sz="3259" b="1" spc="3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6</a:t>
            </a:r>
            <a:r>
              <a:rPr lang="ar-EG" sz="3259" b="1" spc="3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- نبذة عن الإدارة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459838" y="5010150"/>
            <a:ext cx="2093289" cy="594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00"/>
              </a:lnSpc>
            </a:pPr>
            <a:r>
              <a:rPr lang="ar-EG" sz="296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التنظيم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10494" y="5010150"/>
            <a:ext cx="3617289" cy="594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00"/>
              </a:lnSpc>
            </a:pPr>
            <a:r>
              <a:rPr lang="ar-EG" sz="296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الأفراد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44000" y="5010150"/>
            <a:ext cx="3617289" cy="594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00"/>
              </a:lnSpc>
            </a:pPr>
            <a:r>
              <a:rPr lang="ar-EG" sz="296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السير الذاتية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45342" y="5010150"/>
            <a:ext cx="3617289" cy="594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00"/>
              </a:lnSpc>
            </a:pPr>
            <a:r>
              <a:rPr lang="ar-EG" sz="296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المهنيون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E4FF">
                <a:alpha val="100000"/>
              </a:srgbClr>
            </a:gs>
            <a:gs pos="100000">
              <a:srgbClr val="BAE6A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0051950" y="4964472"/>
            <a:ext cx="6474622" cy="911843"/>
          </a:xfrm>
          <a:custGeom>
            <a:avLst/>
            <a:gdLst/>
            <a:ahLst/>
            <a:cxnLst/>
            <a:rect l="l" t="t" r="r" b="b"/>
            <a:pathLst>
              <a:path w="6474622" h="911843">
                <a:moveTo>
                  <a:pt x="6474622" y="0"/>
                </a:moveTo>
                <a:lnTo>
                  <a:pt x="0" y="0"/>
                </a:lnTo>
                <a:lnTo>
                  <a:pt x="0" y="911842"/>
                </a:lnTo>
                <a:lnTo>
                  <a:pt x="6474622" y="911842"/>
                </a:lnTo>
                <a:lnTo>
                  <a:pt x="647462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10051950" y="6133489"/>
            <a:ext cx="6474622" cy="911843"/>
          </a:xfrm>
          <a:custGeom>
            <a:avLst/>
            <a:gdLst/>
            <a:ahLst/>
            <a:cxnLst/>
            <a:rect l="l" t="t" r="r" b="b"/>
            <a:pathLst>
              <a:path w="6474622" h="911843">
                <a:moveTo>
                  <a:pt x="6474622" y="0"/>
                </a:moveTo>
                <a:lnTo>
                  <a:pt x="0" y="0"/>
                </a:lnTo>
                <a:lnTo>
                  <a:pt x="0" y="911843"/>
                </a:lnTo>
                <a:lnTo>
                  <a:pt x="6474622" y="911843"/>
                </a:lnTo>
                <a:lnTo>
                  <a:pt x="647462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0051950" y="7299455"/>
            <a:ext cx="6474622" cy="911843"/>
          </a:xfrm>
          <a:custGeom>
            <a:avLst/>
            <a:gdLst/>
            <a:ahLst/>
            <a:cxnLst/>
            <a:rect l="l" t="t" r="r" b="b"/>
            <a:pathLst>
              <a:path w="6474622" h="911843">
                <a:moveTo>
                  <a:pt x="6474622" y="0"/>
                </a:moveTo>
                <a:lnTo>
                  <a:pt x="0" y="0"/>
                </a:lnTo>
                <a:lnTo>
                  <a:pt x="0" y="911842"/>
                </a:lnTo>
                <a:lnTo>
                  <a:pt x="6474622" y="911842"/>
                </a:lnTo>
                <a:lnTo>
                  <a:pt x="647462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2360464" y="5081927"/>
            <a:ext cx="6719429" cy="946320"/>
          </a:xfrm>
          <a:custGeom>
            <a:avLst/>
            <a:gdLst/>
            <a:ahLst/>
            <a:cxnLst/>
            <a:rect l="l" t="t" r="r" b="b"/>
            <a:pathLst>
              <a:path w="6719429" h="946320">
                <a:moveTo>
                  <a:pt x="6719429" y="0"/>
                </a:moveTo>
                <a:lnTo>
                  <a:pt x="0" y="0"/>
                </a:lnTo>
                <a:lnTo>
                  <a:pt x="0" y="946320"/>
                </a:lnTo>
                <a:lnTo>
                  <a:pt x="6719429" y="946320"/>
                </a:lnTo>
                <a:lnTo>
                  <a:pt x="671942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25825" y="4810784"/>
            <a:ext cx="542286" cy="542286"/>
          </a:xfrm>
          <a:custGeom>
            <a:avLst/>
            <a:gdLst/>
            <a:ahLst/>
            <a:cxnLst/>
            <a:rect l="l" t="t" r="r" b="b"/>
            <a:pathLst>
              <a:path w="542286" h="542286">
                <a:moveTo>
                  <a:pt x="0" y="0"/>
                </a:moveTo>
                <a:lnTo>
                  <a:pt x="542286" y="0"/>
                </a:lnTo>
                <a:lnTo>
                  <a:pt x="542286" y="542286"/>
                </a:lnTo>
                <a:lnTo>
                  <a:pt x="0" y="54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125825" y="5924570"/>
            <a:ext cx="542286" cy="542286"/>
          </a:xfrm>
          <a:custGeom>
            <a:avLst/>
            <a:gdLst/>
            <a:ahLst/>
            <a:cxnLst/>
            <a:rect l="l" t="t" r="r" b="b"/>
            <a:pathLst>
              <a:path w="542286" h="542286">
                <a:moveTo>
                  <a:pt x="0" y="0"/>
                </a:moveTo>
                <a:lnTo>
                  <a:pt x="542286" y="0"/>
                </a:lnTo>
                <a:lnTo>
                  <a:pt x="542286" y="542286"/>
                </a:lnTo>
                <a:lnTo>
                  <a:pt x="0" y="5422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125825" y="7075937"/>
            <a:ext cx="542286" cy="542286"/>
          </a:xfrm>
          <a:custGeom>
            <a:avLst/>
            <a:gdLst/>
            <a:ahLst/>
            <a:cxnLst/>
            <a:rect l="l" t="t" r="r" b="b"/>
            <a:pathLst>
              <a:path w="542286" h="542286">
                <a:moveTo>
                  <a:pt x="0" y="0"/>
                </a:moveTo>
                <a:lnTo>
                  <a:pt x="542286" y="0"/>
                </a:lnTo>
                <a:lnTo>
                  <a:pt x="542286" y="542286"/>
                </a:lnTo>
                <a:lnTo>
                  <a:pt x="0" y="5422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601714" y="4878107"/>
            <a:ext cx="542286" cy="542286"/>
          </a:xfrm>
          <a:custGeom>
            <a:avLst/>
            <a:gdLst/>
            <a:ahLst/>
            <a:cxnLst/>
            <a:rect l="l" t="t" r="r" b="b"/>
            <a:pathLst>
              <a:path w="542286" h="542286">
                <a:moveTo>
                  <a:pt x="0" y="0"/>
                </a:moveTo>
                <a:lnTo>
                  <a:pt x="542286" y="0"/>
                </a:lnTo>
                <a:lnTo>
                  <a:pt x="542286" y="542286"/>
                </a:lnTo>
                <a:lnTo>
                  <a:pt x="0" y="5422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503394" y="8794186"/>
            <a:ext cx="1156827" cy="1156827"/>
            <a:chOff x="0" y="0"/>
            <a:chExt cx="1542436" cy="154243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42542" cy="1542542"/>
            </a:xfrm>
            <a:custGeom>
              <a:avLst/>
              <a:gdLst/>
              <a:ahLst/>
              <a:cxnLst/>
              <a:rect l="l" t="t" r="r" b="b"/>
              <a:pathLst>
                <a:path w="1542542" h="1542542">
                  <a:moveTo>
                    <a:pt x="0" y="771271"/>
                  </a:moveTo>
                  <a:cubicBezTo>
                    <a:pt x="0" y="345313"/>
                    <a:pt x="345313" y="0"/>
                    <a:pt x="771271" y="0"/>
                  </a:cubicBezTo>
                  <a:cubicBezTo>
                    <a:pt x="1197229" y="0"/>
                    <a:pt x="1542542" y="345313"/>
                    <a:pt x="1542542" y="771271"/>
                  </a:cubicBezTo>
                  <a:cubicBezTo>
                    <a:pt x="1542542" y="1197229"/>
                    <a:pt x="1197229" y="1542542"/>
                    <a:pt x="771271" y="1542542"/>
                  </a:cubicBezTo>
                  <a:cubicBezTo>
                    <a:pt x="345313" y="1542542"/>
                    <a:pt x="0" y="1197102"/>
                    <a:pt x="0" y="7712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1542436" cy="1551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b="1" spc="39">
                  <a:solidFill>
                    <a:srgbClr val="FFFFFF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02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6369958" y="3273104"/>
            <a:ext cx="5548084" cy="1185903"/>
          </a:xfrm>
          <a:custGeom>
            <a:avLst/>
            <a:gdLst/>
            <a:ahLst/>
            <a:cxnLst/>
            <a:rect l="l" t="t" r="r" b="b"/>
            <a:pathLst>
              <a:path w="5548084" h="1185903">
                <a:moveTo>
                  <a:pt x="0" y="0"/>
                </a:moveTo>
                <a:lnTo>
                  <a:pt x="5548084" y="0"/>
                </a:lnTo>
                <a:lnTo>
                  <a:pt x="5548084" y="1185903"/>
                </a:lnTo>
                <a:lnTo>
                  <a:pt x="0" y="11859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3428969" y="-605502"/>
            <a:ext cx="4466086" cy="2908539"/>
          </a:xfrm>
          <a:custGeom>
            <a:avLst/>
            <a:gdLst/>
            <a:ahLst/>
            <a:cxnLst/>
            <a:rect l="l" t="t" r="r" b="b"/>
            <a:pathLst>
              <a:path w="4466086" h="2908539">
                <a:moveTo>
                  <a:pt x="0" y="0"/>
                </a:moveTo>
                <a:lnTo>
                  <a:pt x="4466086" y="0"/>
                </a:lnTo>
                <a:lnTo>
                  <a:pt x="4466086" y="2908539"/>
                </a:lnTo>
                <a:lnTo>
                  <a:pt x="0" y="290853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1830240" flipH="1">
            <a:off x="-357568" y="-919183"/>
            <a:ext cx="1939742" cy="2886046"/>
          </a:xfrm>
          <a:custGeom>
            <a:avLst/>
            <a:gdLst/>
            <a:ahLst/>
            <a:cxnLst/>
            <a:rect l="l" t="t" r="r" b="b"/>
            <a:pathLst>
              <a:path w="1939742" h="2886046">
                <a:moveTo>
                  <a:pt x="1939741" y="0"/>
                </a:moveTo>
                <a:lnTo>
                  <a:pt x="0" y="0"/>
                </a:lnTo>
                <a:lnTo>
                  <a:pt x="0" y="2886045"/>
                </a:lnTo>
                <a:lnTo>
                  <a:pt x="1939741" y="2886045"/>
                </a:lnTo>
                <a:lnTo>
                  <a:pt x="1939741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0051950" y="8346457"/>
            <a:ext cx="6474622" cy="911843"/>
          </a:xfrm>
          <a:custGeom>
            <a:avLst/>
            <a:gdLst/>
            <a:ahLst/>
            <a:cxnLst/>
            <a:rect l="l" t="t" r="r" b="b"/>
            <a:pathLst>
              <a:path w="6474622" h="911843">
                <a:moveTo>
                  <a:pt x="6474622" y="0"/>
                </a:moveTo>
                <a:lnTo>
                  <a:pt x="0" y="0"/>
                </a:lnTo>
                <a:lnTo>
                  <a:pt x="0" y="911843"/>
                </a:lnTo>
                <a:lnTo>
                  <a:pt x="6474622" y="911843"/>
                </a:lnTo>
                <a:lnTo>
                  <a:pt x="647462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6125825" y="8211297"/>
            <a:ext cx="542286" cy="542286"/>
          </a:xfrm>
          <a:custGeom>
            <a:avLst/>
            <a:gdLst/>
            <a:ahLst/>
            <a:cxnLst/>
            <a:rect l="l" t="t" r="r" b="b"/>
            <a:pathLst>
              <a:path w="542286" h="542286">
                <a:moveTo>
                  <a:pt x="0" y="0"/>
                </a:moveTo>
                <a:lnTo>
                  <a:pt x="542286" y="0"/>
                </a:lnTo>
                <a:lnTo>
                  <a:pt x="542286" y="542286"/>
                </a:lnTo>
                <a:lnTo>
                  <a:pt x="0" y="54228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>
            <a:off x="2360464" y="6143014"/>
            <a:ext cx="6719429" cy="946320"/>
          </a:xfrm>
          <a:custGeom>
            <a:avLst/>
            <a:gdLst/>
            <a:ahLst/>
            <a:cxnLst/>
            <a:rect l="l" t="t" r="r" b="b"/>
            <a:pathLst>
              <a:path w="6719429" h="946320">
                <a:moveTo>
                  <a:pt x="6719429" y="0"/>
                </a:moveTo>
                <a:lnTo>
                  <a:pt x="0" y="0"/>
                </a:lnTo>
                <a:lnTo>
                  <a:pt x="0" y="946320"/>
                </a:lnTo>
                <a:lnTo>
                  <a:pt x="6719429" y="946320"/>
                </a:lnTo>
                <a:lnTo>
                  <a:pt x="671942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flipH="1">
            <a:off x="2341414" y="7255453"/>
            <a:ext cx="6719429" cy="946320"/>
          </a:xfrm>
          <a:custGeom>
            <a:avLst/>
            <a:gdLst/>
            <a:ahLst/>
            <a:cxnLst/>
            <a:rect l="l" t="t" r="r" b="b"/>
            <a:pathLst>
              <a:path w="6719429" h="946320">
                <a:moveTo>
                  <a:pt x="6719429" y="0"/>
                </a:moveTo>
                <a:lnTo>
                  <a:pt x="0" y="0"/>
                </a:lnTo>
                <a:lnTo>
                  <a:pt x="0" y="946319"/>
                </a:lnTo>
                <a:lnTo>
                  <a:pt x="6719429" y="946319"/>
                </a:lnTo>
                <a:lnTo>
                  <a:pt x="671942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8601714" y="6028247"/>
            <a:ext cx="519452" cy="519452"/>
          </a:xfrm>
          <a:custGeom>
            <a:avLst/>
            <a:gdLst/>
            <a:ahLst/>
            <a:cxnLst/>
            <a:rect l="l" t="t" r="r" b="b"/>
            <a:pathLst>
              <a:path w="519452" h="519452">
                <a:moveTo>
                  <a:pt x="0" y="0"/>
                </a:moveTo>
                <a:lnTo>
                  <a:pt x="519452" y="0"/>
                </a:lnTo>
                <a:lnTo>
                  <a:pt x="519452" y="519452"/>
                </a:lnTo>
                <a:lnTo>
                  <a:pt x="0" y="51945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8569077" y="7143887"/>
            <a:ext cx="584726" cy="584726"/>
          </a:xfrm>
          <a:custGeom>
            <a:avLst/>
            <a:gdLst/>
            <a:ahLst/>
            <a:cxnLst/>
            <a:rect l="l" t="t" r="r" b="b"/>
            <a:pathLst>
              <a:path w="584726" h="584726">
                <a:moveTo>
                  <a:pt x="0" y="0"/>
                </a:moveTo>
                <a:lnTo>
                  <a:pt x="584726" y="0"/>
                </a:lnTo>
                <a:lnTo>
                  <a:pt x="584726" y="584726"/>
                </a:lnTo>
                <a:lnTo>
                  <a:pt x="0" y="58472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4730817" y="3492179"/>
            <a:ext cx="8698152" cy="735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5530"/>
              </a:lnSpc>
              <a:spcBef>
                <a:spcPct val="0"/>
              </a:spcBef>
            </a:pPr>
            <a:r>
              <a:rPr lang="ar-EG" sz="5120" b="1" u="none" strike="noStrike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محتويات الفصل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99798" y="4991239"/>
            <a:ext cx="5978925" cy="618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 rtl="1">
              <a:lnSpc>
                <a:spcPts val="5019"/>
              </a:lnSpc>
              <a:spcBef>
                <a:spcPct val="0"/>
              </a:spcBef>
            </a:pPr>
            <a:r>
              <a:rPr lang="ar-EG" sz="3346" b="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مقدمة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978424" y="6238818"/>
            <a:ext cx="4559763" cy="615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019"/>
              </a:lnSpc>
            </a:pPr>
            <a:r>
              <a:rPr lang="ar-EG" sz="3346" b="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ما هي خطة الأعمال؟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25519" y="5136561"/>
            <a:ext cx="5797787" cy="64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 rtl="1">
              <a:lnSpc>
                <a:spcPts val="5200"/>
              </a:lnSpc>
              <a:spcBef>
                <a:spcPct val="0"/>
              </a:spcBef>
            </a:pPr>
            <a:r>
              <a:rPr lang="ar-EG" sz="3467" b="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الخطة الفاعلة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289261" y="988519"/>
            <a:ext cx="4692165" cy="732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2"/>
              </a:lnSpc>
            </a:pPr>
            <a:r>
              <a:rPr lang="ar-EG" sz="4593" b="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الفصل السابع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730817" y="949004"/>
            <a:ext cx="8884540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48"/>
              </a:lnSpc>
            </a:pPr>
            <a:r>
              <a:rPr lang="ar-EG" sz="5957" b="1">
                <a:solidFill>
                  <a:srgbClr val="FF66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خطة الأعمال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180414" y="9693838"/>
            <a:ext cx="2510583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</a:rPr>
              <a:t>©       </a:t>
            </a:r>
            <a:r>
              <a:rPr lang="ar-EG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الشميمري والمبيريك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149088" y="7395258"/>
            <a:ext cx="4559763" cy="615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019"/>
              </a:lnSpc>
            </a:pPr>
            <a:r>
              <a:rPr lang="ar-EG" sz="3346" b="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كتابة خطة الأعمال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532810" y="8363697"/>
            <a:ext cx="5450991" cy="615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019"/>
              </a:lnSpc>
            </a:pPr>
            <a:r>
              <a:rPr lang="ar-EG" sz="3346" b="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عناصر ومكونات خطة الأعمال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287626" y="6237021"/>
            <a:ext cx="6568825" cy="545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 rtl="1">
              <a:lnSpc>
                <a:spcPts val="4412"/>
              </a:lnSpc>
              <a:spcBef>
                <a:spcPct val="0"/>
              </a:spcBef>
            </a:pPr>
            <a:r>
              <a:rPr lang="ar-EG" sz="2941" b="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نموذج خطة الأعمال للمشروع الصغير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917060" y="7274721"/>
            <a:ext cx="5797787" cy="64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 rtl="1">
              <a:lnSpc>
                <a:spcPts val="5200"/>
              </a:lnSpc>
              <a:spcBef>
                <a:spcPct val="0"/>
              </a:spcBef>
            </a:pPr>
            <a:r>
              <a:rPr lang="ar-EG" sz="3467" b="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سلبيات خطة الأعمال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E4FF">
                <a:alpha val="100000"/>
              </a:srgbClr>
            </a:gs>
            <a:gs pos="100000">
              <a:srgbClr val="96CEA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3394" y="8794186"/>
            <a:ext cx="1156827" cy="1156827"/>
            <a:chOff x="0" y="0"/>
            <a:chExt cx="1542436" cy="15424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2542" cy="1542542"/>
            </a:xfrm>
            <a:custGeom>
              <a:avLst/>
              <a:gdLst/>
              <a:ahLst/>
              <a:cxnLst/>
              <a:rect l="l" t="t" r="r" b="b"/>
              <a:pathLst>
                <a:path w="1542542" h="1542542">
                  <a:moveTo>
                    <a:pt x="0" y="771271"/>
                  </a:moveTo>
                  <a:cubicBezTo>
                    <a:pt x="0" y="345313"/>
                    <a:pt x="345313" y="0"/>
                    <a:pt x="771271" y="0"/>
                  </a:cubicBezTo>
                  <a:cubicBezTo>
                    <a:pt x="1197229" y="0"/>
                    <a:pt x="1542542" y="345313"/>
                    <a:pt x="1542542" y="771271"/>
                  </a:cubicBezTo>
                  <a:cubicBezTo>
                    <a:pt x="1542542" y="1197229"/>
                    <a:pt x="1197229" y="1542542"/>
                    <a:pt x="771271" y="1542542"/>
                  </a:cubicBezTo>
                  <a:cubicBezTo>
                    <a:pt x="345313" y="1542542"/>
                    <a:pt x="0" y="1197102"/>
                    <a:pt x="0" y="7712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542436" cy="1551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b="1" spc="39">
                  <a:solidFill>
                    <a:srgbClr val="FFFFFF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20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5083295" y="552087"/>
            <a:ext cx="8288975" cy="1295152"/>
          </a:xfrm>
          <a:custGeom>
            <a:avLst/>
            <a:gdLst/>
            <a:ahLst/>
            <a:cxnLst/>
            <a:rect l="l" t="t" r="r" b="b"/>
            <a:pathLst>
              <a:path w="8288975" h="1295152">
                <a:moveTo>
                  <a:pt x="0" y="0"/>
                </a:moveTo>
                <a:lnTo>
                  <a:pt x="8288975" y="0"/>
                </a:lnTo>
                <a:lnTo>
                  <a:pt x="8288975" y="1295153"/>
                </a:lnTo>
                <a:lnTo>
                  <a:pt x="0" y="1295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700000">
            <a:off x="16289429" y="-890936"/>
            <a:ext cx="1939742" cy="2886046"/>
          </a:xfrm>
          <a:custGeom>
            <a:avLst/>
            <a:gdLst/>
            <a:ahLst/>
            <a:cxnLst/>
            <a:rect l="l" t="t" r="r" b="b"/>
            <a:pathLst>
              <a:path w="1939742" h="2886046">
                <a:moveTo>
                  <a:pt x="0" y="0"/>
                </a:moveTo>
                <a:lnTo>
                  <a:pt x="1939742" y="0"/>
                </a:lnTo>
                <a:lnTo>
                  <a:pt x="1939742" y="2886046"/>
                </a:lnTo>
                <a:lnTo>
                  <a:pt x="0" y="2886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607508" y="2035425"/>
            <a:ext cx="529071" cy="737381"/>
          </a:xfrm>
          <a:custGeom>
            <a:avLst/>
            <a:gdLst/>
            <a:ahLst/>
            <a:cxnLst/>
            <a:rect l="l" t="t" r="r" b="b"/>
            <a:pathLst>
              <a:path w="529071" h="737381">
                <a:moveTo>
                  <a:pt x="0" y="0"/>
                </a:moveTo>
                <a:lnTo>
                  <a:pt x="529071" y="0"/>
                </a:lnTo>
                <a:lnTo>
                  <a:pt x="529071" y="737381"/>
                </a:lnTo>
                <a:lnTo>
                  <a:pt x="0" y="7373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26068" y="1028700"/>
            <a:ext cx="1271127" cy="1271127"/>
            <a:chOff x="0" y="0"/>
            <a:chExt cx="1694836" cy="16948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94942" cy="1694942"/>
            </a:xfrm>
            <a:custGeom>
              <a:avLst/>
              <a:gdLst/>
              <a:ahLst/>
              <a:cxnLst/>
              <a:rect l="l" t="t" r="r" b="b"/>
              <a:pathLst>
                <a:path w="1694942" h="1694942">
                  <a:moveTo>
                    <a:pt x="0" y="847471"/>
                  </a:moveTo>
                  <a:cubicBezTo>
                    <a:pt x="0" y="379349"/>
                    <a:pt x="379349" y="0"/>
                    <a:pt x="847471" y="0"/>
                  </a:cubicBezTo>
                  <a:lnTo>
                    <a:pt x="847471" y="76200"/>
                  </a:lnTo>
                  <a:lnTo>
                    <a:pt x="847471" y="0"/>
                  </a:lnTo>
                  <a:cubicBezTo>
                    <a:pt x="1315466" y="0"/>
                    <a:pt x="1694942" y="379349"/>
                    <a:pt x="1694942" y="847471"/>
                  </a:cubicBezTo>
                  <a:cubicBezTo>
                    <a:pt x="1694942" y="1315593"/>
                    <a:pt x="1315593" y="1694942"/>
                    <a:pt x="847471" y="1694942"/>
                  </a:cubicBezTo>
                  <a:lnTo>
                    <a:pt x="847471" y="1618742"/>
                  </a:lnTo>
                  <a:lnTo>
                    <a:pt x="847471" y="1694942"/>
                  </a:lnTo>
                  <a:cubicBezTo>
                    <a:pt x="379349" y="1694815"/>
                    <a:pt x="0" y="1315466"/>
                    <a:pt x="0" y="847471"/>
                  </a:cubicBezTo>
                  <a:lnTo>
                    <a:pt x="76200" y="847471"/>
                  </a:lnTo>
                  <a:lnTo>
                    <a:pt x="141732" y="886333"/>
                  </a:lnTo>
                  <a:cubicBezTo>
                    <a:pt x="124206" y="915797"/>
                    <a:pt x="89154" y="930021"/>
                    <a:pt x="56007" y="920877"/>
                  </a:cubicBezTo>
                  <a:cubicBezTo>
                    <a:pt x="22860" y="911733"/>
                    <a:pt x="0" y="881761"/>
                    <a:pt x="0" y="847471"/>
                  </a:cubicBezTo>
                  <a:moveTo>
                    <a:pt x="152400" y="847471"/>
                  </a:moveTo>
                  <a:lnTo>
                    <a:pt x="76200" y="847471"/>
                  </a:lnTo>
                  <a:lnTo>
                    <a:pt x="10668" y="808482"/>
                  </a:lnTo>
                  <a:cubicBezTo>
                    <a:pt x="28194" y="779018"/>
                    <a:pt x="63246" y="764794"/>
                    <a:pt x="96393" y="773938"/>
                  </a:cubicBezTo>
                  <a:cubicBezTo>
                    <a:pt x="129540" y="783082"/>
                    <a:pt x="152400" y="813054"/>
                    <a:pt x="152400" y="847471"/>
                  </a:cubicBezTo>
                  <a:cubicBezTo>
                    <a:pt x="152400" y="1231265"/>
                    <a:pt x="463550" y="1542542"/>
                    <a:pt x="847471" y="1542542"/>
                  </a:cubicBezTo>
                  <a:cubicBezTo>
                    <a:pt x="1231392" y="1542542"/>
                    <a:pt x="1542542" y="1231392"/>
                    <a:pt x="1542542" y="847471"/>
                  </a:cubicBezTo>
                  <a:lnTo>
                    <a:pt x="1618742" y="847471"/>
                  </a:lnTo>
                  <a:lnTo>
                    <a:pt x="1542542" y="847471"/>
                  </a:lnTo>
                  <a:cubicBezTo>
                    <a:pt x="1542415" y="463550"/>
                    <a:pt x="1231265" y="152400"/>
                    <a:pt x="847471" y="152400"/>
                  </a:cubicBezTo>
                  <a:lnTo>
                    <a:pt x="847471" y="76200"/>
                  </a:lnTo>
                  <a:lnTo>
                    <a:pt x="847471" y="152400"/>
                  </a:lnTo>
                  <a:cubicBezTo>
                    <a:pt x="463550" y="152400"/>
                    <a:pt x="152400" y="463550"/>
                    <a:pt x="152400" y="8474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7035830" y="3563431"/>
            <a:ext cx="5230756" cy="5230756"/>
          </a:xfrm>
          <a:custGeom>
            <a:avLst/>
            <a:gdLst/>
            <a:ahLst/>
            <a:cxnLst/>
            <a:rect l="l" t="t" r="r" b="b"/>
            <a:pathLst>
              <a:path w="5230756" h="5230756">
                <a:moveTo>
                  <a:pt x="0" y="0"/>
                </a:moveTo>
                <a:lnTo>
                  <a:pt x="5230756" y="0"/>
                </a:lnTo>
                <a:lnTo>
                  <a:pt x="5230756" y="5230755"/>
                </a:lnTo>
                <a:lnTo>
                  <a:pt x="0" y="52307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5450148" y="4317514"/>
            <a:ext cx="683111" cy="683111"/>
          </a:xfrm>
          <a:custGeom>
            <a:avLst/>
            <a:gdLst/>
            <a:ahLst/>
            <a:cxnLst/>
            <a:rect l="l" t="t" r="r" b="b"/>
            <a:pathLst>
              <a:path w="683111" h="683111">
                <a:moveTo>
                  <a:pt x="0" y="0"/>
                </a:moveTo>
                <a:lnTo>
                  <a:pt x="683111" y="0"/>
                </a:lnTo>
                <a:lnTo>
                  <a:pt x="683111" y="683111"/>
                </a:lnTo>
                <a:lnTo>
                  <a:pt x="0" y="68311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450148" y="5324475"/>
            <a:ext cx="683111" cy="683468"/>
          </a:xfrm>
          <a:custGeom>
            <a:avLst/>
            <a:gdLst/>
            <a:ahLst/>
            <a:cxnLst/>
            <a:rect l="l" t="t" r="r" b="b"/>
            <a:pathLst>
              <a:path w="683111" h="683468">
                <a:moveTo>
                  <a:pt x="0" y="0"/>
                </a:moveTo>
                <a:lnTo>
                  <a:pt x="683111" y="0"/>
                </a:lnTo>
                <a:lnTo>
                  <a:pt x="683111" y="683468"/>
                </a:lnTo>
                <a:lnTo>
                  <a:pt x="0" y="6834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5450148" y="6252006"/>
            <a:ext cx="683111" cy="682749"/>
          </a:xfrm>
          <a:custGeom>
            <a:avLst/>
            <a:gdLst/>
            <a:ahLst/>
            <a:cxnLst/>
            <a:rect l="l" t="t" r="r" b="b"/>
            <a:pathLst>
              <a:path w="683111" h="682749">
                <a:moveTo>
                  <a:pt x="0" y="0"/>
                </a:moveTo>
                <a:lnTo>
                  <a:pt x="683111" y="0"/>
                </a:lnTo>
                <a:lnTo>
                  <a:pt x="683111" y="682748"/>
                </a:lnTo>
                <a:lnTo>
                  <a:pt x="0" y="68274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5450148" y="7178817"/>
            <a:ext cx="683111" cy="682749"/>
          </a:xfrm>
          <a:custGeom>
            <a:avLst/>
            <a:gdLst/>
            <a:ahLst/>
            <a:cxnLst/>
            <a:rect l="l" t="t" r="r" b="b"/>
            <a:pathLst>
              <a:path w="683111" h="682749">
                <a:moveTo>
                  <a:pt x="0" y="0"/>
                </a:moveTo>
                <a:lnTo>
                  <a:pt x="683111" y="0"/>
                </a:lnTo>
                <a:lnTo>
                  <a:pt x="683111" y="682749"/>
                </a:lnTo>
                <a:lnTo>
                  <a:pt x="0" y="68274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7076435" y="628428"/>
            <a:ext cx="4302696" cy="1180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610"/>
              </a:lnSpc>
            </a:pPr>
            <a:r>
              <a:rPr lang="ar-EG" sz="3842" b="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عناصر ومكونات خطة الأعمال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60651" y="9248775"/>
            <a:ext cx="243270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</a:rPr>
              <a:t>©       </a:t>
            </a:r>
            <a:r>
              <a:rPr lang="ar-EG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الشميمري والمبيريك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81764" y="1422886"/>
            <a:ext cx="56059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spc="3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07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26068" y="2023763"/>
            <a:ext cx="15576657" cy="645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281"/>
              </a:lnSpc>
            </a:pPr>
            <a:r>
              <a:rPr lang="en-US" sz="3259" b="1" spc="3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7</a:t>
            </a:r>
            <a:r>
              <a:rPr lang="ar-EG" sz="3259" b="1" spc="3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- التحليل المالي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467752" y="2704719"/>
            <a:ext cx="3911378" cy="621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124"/>
              </a:lnSpc>
            </a:pPr>
            <a:r>
              <a:rPr lang="ar-EG" sz="3163" b="1" spc="32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مكونات التحليل المالي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42359" y="4133887"/>
            <a:ext cx="3617289" cy="3594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200"/>
              </a:lnSpc>
            </a:pPr>
            <a:r>
              <a:rPr lang="ar-EG" sz="2963" b="1" spc="29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الميزانية العامة</a:t>
            </a:r>
          </a:p>
          <a:p>
            <a:pPr algn="r" rtl="1">
              <a:lnSpc>
                <a:spcPts val="7200"/>
              </a:lnSpc>
            </a:pPr>
            <a:r>
              <a:rPr lang="ar-EG" sz="2963" b="1" spc="29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بيان الدخل</a:t>
            </a:r>
          </a:p>
          <a:p>
            <a:pPr algn="r" rtl="1">
              <a:lnSpc>
                <a:spcPts val="7200"/>
              </a:lnSpc>
            </a:pPr>
            <a:r>
              <a:rPr lang="ar-EG" sz="2963" b="1" spc="29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جدول تدفق النقد </a:t>
            </a:r>
          </a:p>
          <a:p>
            <a:pPr algn="r" rtl="1">
              <a:lnSpc>
                <a:spcPts val="7200"/>
              </a:lnSpc>
            </a:pPr>
            <a:r>
              <a:rPr lang="ar-EG" sz="296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تحليل التعادل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332157" y="4229137"/>
            <a:ext cx="4927143" cy="312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9754" lvl="1" indent="-319877" algn="r" rtl="1">
              <a:lnSpc>
                <a:spcPts val="6252"/>
              </a:lnSpc>
              <a:buFont typeface="Arial"/>
              <a:buChar char="•"/>
            </a:pPr>
            <a:r>
              <a:rPr lang="ar-EG" sz="2963" b="1" spc="29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ما هو المبلغ المطلوب ؟</a:t>
            </a:r>
          </a:p>
          <a:p>
            <a:pPr marL="639754" lvl="1" indent="-319877" algn="r" rtl="1">
              <a:lnSpc>
                <a:spcPts val="6252"/>
              </a:lnSpc>
              <a:buFont typeface="Arial"/>
              <a:buChar char="•"/>
            </a:pPr>
            <a:r>
              <a:rPr lang="ar-EG" sz="2963" b="1" spc="29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من أين نأتي بالمبلغ ؟</a:t>
            </a:r>
          </a:p>
          <a:p>
            <a:pPr marL="639754" lvl="1" indent="-319877" algn="r" rtl="1">
              <a:lnSpc>
                <a:spcPts val="6252"/>
              </a:lnSpc>
              <a:buFont typeface="Arial"/>
              <a:buChar char="•"/>
            </a:pPr>
            <a:r>
              <a:rPr lang="ar-EG" sz="2963" b="1" spc="29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كيف تعود للمستثمرين ؟</a:t>
            </a:r>
          </a:p>
          <a:p>
            <a:pPr marL="639754" lvl="1" indent="-319877" algn="r" rtl="1">
              <a:lnSpc>
                <a:spcPts val="6252"/>
              </a:lnSpc>
              <a:buFont typeface="Arial"/>
              <a:buChar char="•"/>
            </a:pPr>
            <a:r>
              <a:rPr lang="ar-EG" sz="296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النمو المالي المتوقع ؟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E4FF">
                <a:alpha val="100000"/>
              </a:srgbClr>
            </a:gs>
            <a:gs pos="100000">
              <a:srgbClr val="96CEA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3394" y="8794186"/>
            <a:ext cx="1156827" cy="1156827"/>
            <a:chOff x="0" y="0"/>
            <a:chExt cx="1542436" cy="15424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2542" cy="1542542"/>
            </a:xfrm>
            <a:custGeom>
              <a:avLst/>
              <a:gdLst/>
              <a:ahLst/>
              <a:cxnLst/>
              <a:rect l="l" t="t" r="r" b="b"/>
              <a:pathLst>
                <a:path w="1542542" h="1542542">
                  <a:moveTo>
                    <a:pt x="0" y="771271"/>
                  </a:moveTo>
                  <a:cubicBezTo>
                    <a:pt x="0" y="345313"/>
                    <a:pt x="345313" y="0"/>
                    <a:pt x="771271" y="0"/>
                  </a:cubicBezTo>
                  <a:cubicBezTo>
                    <a:pt x="1197229" y="0"/>
                    <a:pt x="1542542" y="345313"/>
                    <a:pt x="1542542" y="771271"/>
                  </a:cubicBezTo>
                  <a:cubicBezTo>
                    <a:pt x="1542542" y="1197229"/>
                    <a:pt x="1197229" y="1542542"/>
                    <a:pt x="771271" y="1542542"/>
                  </a:cubicBezTo>
                  <a:cubicBezTo>
                    <a:pt x="345313" y="1542542"/>
                    <a:pt x="0" y="1197102"/>
                    <a:pt x="0" y="7712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542436" cy="1551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b="1" spc="39">
                  <a:solidFill>
                    <a:srgbClr val="FFFFFF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21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5083295" y="552087"/>
            <a:ext cx="8288975" cy="1295152"/>
          </a:xfrm>
          <a:custGeom>
            <a:avLst/>
            <a:gdLst/>
            <a:ahLst/>
            <a:cxnLst/>
            <a:rect l="l" t="t" r="r" b="b"/>
            <a:pathLst>
              <a:path w="8288975" h="1295152">
                <a:moveTo>
                  <a:pt x="0" y="0"/>
                </a:moveTo>
                <a:lnTo>
                  <a:pt x="8288975" y="0"/>
                </a:lnTo>
                <a:lnTo>
                  <a:pt x="8288975" y="1295153"/>
                </a:lnTo>
                <a:lnTo>
                  <a:pt x="0" y="1295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700000">
            <a:off x="16289429" y="-890936"/>
            <a:ext cx="1939742" cy="2886046"/>
          </a:xfrm>
          <a:custGeom>
            <a:avLst/>
            <a:gdLst/>
            <a:ahLst/>
            <a:cxnLst/>
            <a:rect l="l" t="t" r="r" b="b"/>
            <a:pathLst>
              <a:path w="1939742" h="2886046">
                <a:moveTo>
                  <a:pt x="0" y="0"/>
                </a:moveTo>
                <a:lnTo>
                  <a:pt x="1939742" y="0"/>
                </a:lnTo>
                <a:lnTo>
                  <a:pt x="1939742" y="2886046"/>
                </a:lnTo>
                <a:lnTo>
                  <a:pt x="0" y="2886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726068" y="1028700"/>
            <a:ext cx="1271127" cy="1271127"/>
            <a:chOff x="0" y="0"/>
            <a:chExt cx="1694836" cy="169483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94942" cy="1694942"/>
            </a:xfrm>
            <a:custGeom>
              <a:avLst/>
              <a:gdLst/>
              <a:ahLst/>
              <a:cxnLst/>
              <a:rect l="l" t="t" r="r" b="b"/>
              <a:pathLst>
                <a:path w="1694942" h="1694942">
                  <a:moveTo>
                    <a:pt x="0" y="847471"/>
                  </a:moveTo>
                  <a:cubicBezTo>
                    <a:pt x="0" y="379349"/>
                    <a:pt x="379349" y="0"/>
                    <a:pt x="847471" y="0"/>
                  </a:cubicBezTo>
                  <a:lnTo>
                    <a:pt x="847471" y="76200"/>
                  </a:lnTo>
                  <a:lnTo>
                    <a:pt x="847471" y="0"/>
                  </a:lnTo>
                  <a:cubicBezTo>
                    <a:pt x="1315466" y="0"/>
                    <a:pt x="1694942" y="379349"/>
                    <a:pt x="1694942" y="847471"/>
                  </a:cubicBezTo>
                  <a:cubicBezTo>
                    <a:pt x="1694942" y="1315593"/>
                    <a:pt x="1315593" y="1694942"/>
                    <a:pt x="847471" y="1694942"/>
                  </a:cubicBezTo>
                  <a:lnTo>
                    <a:pt x="847471" y="1618742"/>
                  </a:lnTo>
                  <a:lnTo>
                    <a:pt x="847471" y="1694942"/>
                  </a:lnTo>
                  <a:cubicBezTo>
                    <a:pt x="379349" y="1694815"/>
                    <a:pt x="0" y="1315466"/>
                    <a:pt x="0" y="847471"/>
                  </a:cubicBezTo>
                  <a:lnTo>
                    <a:pt x="76200" y="847471"/>
                  </a:lnTo>
                  <a:lnTo>
                    <a:pt x="141732" y="886333"/>
                  </a:lnTo>
                  <a:cubicBezTo>
                    <a:pt x="124206" y="915797"/>
                    <a:pt x="89154" y="930021"/>
                    <a:pt x="56007" y="920877"/>
                  </a:cubicBezTo>
                  <a:cubicBezTo>
                    <a:pt x="22860" y="911733"/>
                    <a:pt x="0" y="881761"/>
                    <a:pt x="0" y="847471"/>
                  </a:cubicBezTo>
                  <a:moveTo>
                    <a:pt x="152400" y="847471"/>
                  </a:moveTo>
                  <a:lnTo>
                    <a:pt x="76200" y="847471"/>
                  </a:lnTo>
                  <a:lnTo>
                    <a:pt x="10668" y="808482"/>
                  </a:lnTo>
                  <a:cubicBezTo>
                    <a:pt x="28194" y="779018"/>
                    <a:pt x="63246" y="764794"/>
                    <a:pt x="96393" y="773938"/>
                  </a:cubicBezTo>
                  <a:cubicBezTo>
                    <a:pt x="129540" y="783082"/>
                    <a:pt x="152400" y="813054"/>
                    <a:pt x="152400" y="847471"/>
                  </a:cubicBezTo>
                  <a:cubicBezTo>
                    <a:pt x="152400" y="1231265"/>
                    <a:pt x="463550" y="1542542"/>
                    <a:pt x="847471" y="1542542"/>
                  </a:cubicBezTo>
                  <a:cubicBezTo>
                    <a:pt x="1231392" y="1542542"/>
                    <a:pt x="1542542" y="1231392"/>
                    <a:pt x="1542542" y="847471"/>
                  </a:cubicBezTo>
                  <a:lnTo>
                    <a:pt x="1618742" y="847471"/>
                  </a:lnTo>
                  <a:lnTo>
                    <a:pt x="1542542" y="847471"/>
                  </a:lnTo>
                  <a:cubicBezTo>
                    <a:pt x="1542415" y="463550"/>
                    <a:pt x="1231265" y="152400"/>
                    <a:pt x="847471" y="152400"/>
                  </a:cubicBezTo>
                  <a:lnTo>
                    <a:pt x="847471" y="76200"/>
                  </a:lnTo>
                  <a:lnTo>
                    <a:pt x="847471" y="152400"/>
                  </a:lnTo>
                  <a:cubicBezTo>
                    <a:pt x="463550" y="152400"/>
                    <a:pt x="152400" y="463550"/>
                    <a:pt x="152400" y="8474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160651" y="9248775"/>
            <a:ext cx="243270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</a:rPr>
              <a:t>©       </a:t>
            </a:r>
            <a:r>
              <a:rPr lang="ar-EG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الشميمري والمبيريك</a:t>
            </a:r>
          </a:p>
        </p:txBody>
      </p:sp>
      <p:sp>
        <p:nvSpPr>
          <p:cNvPr id="10" name="Freeform 10"/>
          <p:cNvSpPr/>
          <p:nvPr/>
        </p:nvSpPr>
        <p:spPr>
          <a:xfrm>
            <a:off x="5544855" y="6129238"/>
            <a:ext cx="1880517" cy="1965778"/>
          </a:xfrm>
          <a:custGeom>
            <a:avLst/>
            <a:gdLst/>
            <a:ahLst/>
            <a:cxnLst/>
            <a:rect l="l" t="t" r="r" b="b"/>
            <a:pathLst>
              <a:path w="1880517" h="1965778">
                <a:moveTo>
                  <a:pt x="0" y="0"/>
                </a:moveTo>
                <a:lnTo>
                  <a:pt x="1880517" y="0"/>
                </a:lnTo>
                <a:lnTo>
                  <a:pt x="1880517" y="1965778"/>
                </a:lnTo>
                <a:lnTo>
                  <a:pt x="0" y="19657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45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686527" y="5959893"/>
            <a:ext cx="4926886" cy="2266368"/>
          </a:xfrm>
          <a:custGeom>
            <a:avLst/>
            <a:gdLst/>
            <a:ahLst/>
            <a:cxnLst/>
            <a:rect l="l" t="t" r="r" b="b"/>
            <a:pathLst>
              <a:path w="4926886" h="2266368">
                <a:moveTo>
                  <a:pt x="0" y="0"/>
                </a:moveTo>
                <a:lnTo>
                  <a:pt x="4926886" y="0"/>
                </a:lnTo>
                <a:lnTo>
                  <a:pt x="4926886" y="2266368"/>
                </a:lnTo>
                <a:lnTo>
                  <a:pt x="0" y="22663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2195581" y="3123272"/>
            <a:ext cx="3795310" cy="2615313"/>
          </a:xfrm>
          <a:custGeom>
            <a:avLst/>
            <a:gdLst/>
            <a:ahLst/>
            <a:cxnLst/>
            <a:rect l="l" t="t" r="r" b="b"/>
            <a:pathLst>
              <a:path w="3795310" h="2615313">
                <a:moveTo>
                  <a:pt x="0" y="0"/>
                </a:moveTo>
                <a:lnTo>
                  <a:pt x="3795310" y="0"/>
                </a:lnTo>
                <a:lnTo>
                  <a:pt x="3795310" y="2615314"/>
                </a:lnTo>
                <a:lnTo>
                  <a:pt x="0" y="26153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035168" y="3471763"/>
            <a:ext cx="6829544" cy="4114800"/>
          </a:xfrm>
          <a:custGeom>
            <a:avLst/>
            <a:gdLst/>
            <a:ahLst/>
            <a:cxnLst/>
            <a:rect l="l" t="t" r="r" b="b"/>
            <a:pathLst>
              <a:path w="6829544" h="4114800">
                <a:moveTo>
                  <a:pt x="0" y="0"/>
                </a:moveTo>
                <a:lnTo>
                  <a:pt x="6829544" y="0"/>
                </a:lnTo>
                <a:lnTo>
                  <a:pt x="68295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7076435" y="897342"/>
            <a:ext cx="4302696" cy="595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610"/>
              </a:lnSpc>
            </a:pPr>
            <a:r>
              <a:rPr lang="ar-EG" sz="3842" b="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الخطة الفاعلة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81764" y="1422886"/>
            <a:ext cx="56059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spc="3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05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2514968"/>
            <a:ext cx="15576657" cy="608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957"/>
              </a:lnSpc>
            </a:pPr>
            <a:r>
              <a:rPr lang="ar-EG" sz="3060" b="1" spc="3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من المعايير التي بموجبها يتم قبول أو رفض خطط الأعمال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87058" y="3828122"/>
            <a:ext cx="4974255" cy="1077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03"/>
              </a:lnSpc>
            </a:pPr>
            <a:r>
              <a:rPr lang="ar-EG" sz="2656" b="1" spc="26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مقطع فيديو</a:t>
            </a:r>
          </a:p>
          <a:p>
            <a:pPr algn="ctr" rtl="1">
              <a:lnSpc>
                <a:spcPts val="4303"/>
              </a:lnSpc>
              <a:spcBef>
                <a:spcPct val="0"/>
              </a:spcBef>
            </a:pPr>
            <a:r>
              <a:rPr lang="ar-EG" sz="2656" b="1" spc="27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خطة الأعمال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35168" y="4548546"/>
            <a:ext cx="6115157" cy="1986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355"/>
              </a:lnSpc>
            </a:pPr>
            <a:r>
              <a:rPr lang="en-US" sz="3060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1</a:t>
            </a:r>
            <a:r>
              <a:rPr lang="ar-EG" sz="3060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- تقديم خطه الأعمال</a:t>
            </a:r>
          </a:p>
          <a:p>
            <a:pPr algn="r" rtl="1">
              <a:lnSpc>
                <a:spcPts val="5355"/>
              </a:lnSpc>
            </a:pPr>
            <a:r>
              <a:rPr lang="en-US" sz="3060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2</a:t>
            </a:r>
            <a:r>
              <a:rPr lang="ar-EG" sz="3060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-مهارات الإدارة</a:t>
            </a:r>
          </a:p>
          <a:p>
            <a:pPr algn="r" rtl="1">
              <a:lnSpc>
                <a:spcPts val="5355"/>
              </a:lnSpc>
            </a:pPr>
            <a:r>
              <a:rPr lang="en-US" sz="3060" b="1" spc="3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3</a:t>
            </a:r>
            <a:r>
              <a:rPr lang="ar-EG" sz="3060" b="1" spc="3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- معدل العائد على المشروع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E4FF">
                <a:alpha val="100000"/>
              </a:srgbClr>
            </a:gs>
            <a:gs pos="100000">
              <a:srgbClr val="96CEA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3394" y="8794186"/>
            <a:ext cx="1156827" cy="1156827"/>
            <a:chOff x="0" y="0"/>
            <a:chExt cx="1542436" cy="15424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2542" cy="1542542"/>
            </a:xfrm>
            <a:custGeom>
              <a:avLst/>
              <a:gdLst/>
              <a:ahLst/>
              <a:cxnLst/>
              <a:rect l="l" t="t" r="r" b="b"/>
              <a:pathLst>
                <a:path w="1542542" h="1542542">
                  <a:moveTo>
                    <a:pt x="0" y="771271"/>
                  </a:moveTo>
                  <a:cubicBezTo>
                    <a:pt x="0" y="345313"/>
                    <a:pt x="345313" y="0"/>
                    <a:pt x="771271" y="0"/>
                  </a:cubicBezTo>
                  <a:cubicBezTo>
                    <a:pt x="1197229" y="0"/>
                    <a:pt x="1542542" y="345313"/>
                    <a:pt x="1542542" y="771271"/>
                  </a:cubicBezTo>
                  <a:cubicBezTo>
                    <a:pt x="1542542" y="1197229"/>
                    <a:pt x="1197229" y="1542542"/>
                    <a:pt x="771271" y="1542542"/>
                  </a:cubicBezTo>
                  <a:cubicBezTo>
                    <a:pt x="345313" y="1542542"/>
                    <a:pt x="0" y="1197102"/>
                    <a:pt x="0" y="7712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542436" cy="1551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b="1" spc="39">
                  <a:solidFill>
                    <a:srgbClr val="FFFFFF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22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5083295" y="552087"/>
            <a:ext cx="8288975" cy="1295152"/>
          </a:xfrm>
          <a:custGeom>
            <a:avLst/>
            <a:gdLst/>
            <a:ahLst/>
            <a:cxnLst/>
            <a:rect l="l" t="t" r="r" b="b"/>
            <a:pathLst>
              <a:path w="8288975" h="1295152">
                <a:moveTo>
                  <a:pt x="0" y="0"/>
                </a:moveTo>
                <a:lnTo>
                  <a:pt x="8288975" y="0"/>
                </a:lnTo>
                <a:lnTo>
                  <a:pt x="8288975" y="1295153"/>
                </a:lnTo>
                <a:lnTo>
                  <a:pt x="0" y="1295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700000">
            <a:off x="16289429" y="-890936"/>
            <a:ext cx="1939742" cy="2886046"/>
          </a:xfrm>
          <a:custGeom>
            <a:avLst/>
            <a:gdLst/>
            <a:ahLst/>
            <a:cxnLst/>
            <a:rect l="l" t="t" r="r" b="b"/>
            <a:pathLst>
              <a:path w="1939742" h="2886046">
                <a:moveTo>
                  <a:pt x="0" y="0"/>
                </a:moveTo>
                <a:lnTo>
                  <a:pt x="1939742" y="0"/>
                </a:lnTo>
                <a:lnTo>
                  <a:pt x="1939742" y="2886046"/>
                </a:lnTo>
                <a:lnTo>
                  <a:pt x="0" y="2886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726068" y="1028700"/>
            <a:ext cx="1271127" cy="1271127"/>
            <a:chOff x="0" y="0"/>
            <a:chExt cx="1694836" cy="169483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94942" cy="1694942"/>
            </a:xfrm>
            <a:custGeom>
              <a:avLst/>
              <a:gdLst/>
              <a:ahLst/>
              <a:cxnLst/>
              <a:rect l="l" t="t" r="r" b="b"/>
              <a:pathLst>
                <a:path w="1694942" h="1694942">
                  <a:moveTo>
                    <a:pt x="0" y="847471"/>
                  </a:moveTo>
                  <a:cubicBezTo>
                    <a:pt x="0" y="379349"/>
                    <a:pt x="379349" y="0"/>
                    <a:pt x="847471" y="0"/>
                  </a:cubicBezTo>
                  <a:lnTo>
                    <a:pt x="847471" y="76200"/>
                  </a:lnTo>
                  <a:lnTo>
                    <a:pt x="847471" y="0"/>
                  </a:lnTo>
                  <a:cubicBezTo>
                    <a:pt x="1315466" y="0"/>
                    <a:pt x="1694942" y="379349"/>
                    <a:pt x="1694942" y="847471"/>
                  </a:cubicBezTo>
                  <a:cubicBezTo>
                    <a:pt x="1694942" y="1315593"/>
                    <a:pt x="1315593" y="1694942"/>
                    <a:pt x="847471" y="1694942"/>
                  </a:cubicBezTo>
                  <a:lnTo>
                    <a:pt x="847471" y="1618742"/>
                  </a:lnTo>
                  <a:lnTo>
                    <a:pt x="847471" y="1694942"/>
                  </a:lnTo>
                  <a:cubicBezTo>
                    <a:pt x="379349" y="1694815"/>
                    <a:pt x="0" y="1315466"/>
                    <a:pt x="0" y="847471"/>
                  </a:cubicBezTo>
                  <a:lnTo>
                    <a:pt x="76200" y="847471"/>
                  </a:lnTo>
                  <a:lnTo>
                    <a:pt x="141732" y="886333"/>
                  </a:lnTo>
                  <a:cubicBezTo>
                    <a:pt x="124206" y="915797"/>
                    <a:pt x="89154" y="930021"/>
                    <a:pt x="56007" y="920877"/>
                  </a:cubicBezTo>
                  <a:cubicBezTo>
                    <a:pt x="22860" y="911733"/>
                    <a:pt x="0" y="881761"/>
                    <a:pt x="0" y="847471"/>
                  </a:cubicBezTo>
                  <a:moveTo>
                    <a:pt x="152400" y="847471"/>
                  </a:moveTo>
                  <a:lnTo>
                    <a:pt x="76200" y="847471"/>
                  </a:lnTo>
                  <a:lnTo>
                    <a:pt x="10668" y="808482"/>
                  </a:lnTo>
                  <a:cubicBezTo>
                    <a:pt x="28194" y="779018"/>
                    <a:pt x="63246" y="764794"/>
                    <a:pt x="96393" y="773938"/>
                  </a:cubicBezTo>
                  <a:cubicBezTo>
                    <a:pt x="129540" y="783082"/>
                    <a:pt x="152400" y="813054"/>
                    <a:pt x="152400" y="847471"/>
                  </a:cubicBezTo>
                  <a:cubicBezTo>
                    <a:pt x="152400" y="1231265"/>
                    <a:pt x="463550" y="1542542"/>
                    <a:pt x="847471" y="1542542"/>
                  </a:cubicBezTo>
                  <a:cubicBezTo>
                    <a:pt x="1231392" y="1542542"/>
                    <a:pt x="1542542" y="1231392"/>
                    <a:pt x="1542542" y="847471"/>
                  </a:cubicBezTo>
                  <a:lnTo>
                    <a:pt x="1618742" y="847471"/>
                  </a:lnTo>
                  <a:lnTo>
                    <a:pt x="1542542" y="847471"/>
                  </a:lnTo>
                  <a:cubicBezTo>
                    <a:pt x="1542415" y="463550"/>
                    <a:pt x="1231265" y="152400"/>
                    <a:pt x="847471" y="152400"/>
                  </a:cubicBezTo>
                  <a:lnTo>
                    <a:pt x="847471" y="76200"/>
                  </a:lnTo>
                  <a:lnTo>
                    <a:pt x="847471" y="152400"/>
                  </a:lnTo>
                  <a:cubicBezTo>
                    <a:pt x="463550" y="152400"/>
                    <a:pt x="152400" y="463550"/>
                    <a:pt x="152400" y="8474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2686527" y="6152742"/>
            <a:ext cx="4926886" cy="2266368"/>
          </a:xfrm>
          <a:custGeom>
            <a:avLst/>
            <a:gdLst/>
            <a:ahLst/>
            <a:cxnLst/>
            <a:rect l="l" t="t" r="r" b="b"/>
            <a:pathLst>
              <a:path w="4926886" h="2266368">
                <a:moveTo>
                  <a:pt x="0" y="0"/>
                </a:moveTo>
                <a:lnTo>
                  <a:pt x="4926886" y="0"/>
                </a:lnTo>
                <a:lnTo>
                  <a:pt x="4926886" y="2266368"/>
                </a:lnTo>
                <a:lnTo>
                  <a:pt x="0" y="22663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195581" y="3293679"/>
            <a:ext cx="3795310" cy="2615313"/>
          </a:xfrm>
          <a:custGeom>
            <a:avLst/>
            <a:gdLst/>
            <a:ahLst/>
            <a:cxnLst/>
            <a:rect l="l" t="t" r="r" b="b"/>
            <a:pathLst>
              <a:path w="3795310" h="2615313">
                <a:moveTo>
                  <a:pt x="0" y="0"/>
                </a:moveTo>
                <a:lnTo>
                  <a:pt x="3795310" y="0"/>
                </a:lnTo>
                <a:lnTo>
                  <a:pt x="3795310" y="2615313"/>
                </a:lnTo>
                <a:lnTo>
                  <a:pt x="0" y="26153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5468748" y="6275553"/>
            <a:ext cx="2013682" cy="2001695"/>
          </a:xfrm>
          <a:custGeom>
            <a:avLst/>
            <a:gdLst/>
            <a:ahLst/>
            <a:cxnLst/>
            <a:rect l="l" t="t" r="r" b="b"/>
            <a:pathLst>
              <a:path w="2013682" h="2001695">
                <a:moveTo>
                  <a:pt x="0" y="0"/>
                </a:moveTo>
                <a:lnTo>
                  <a:pt x="2013681" y="0"/>
                </a:lnTo>
                <a:lnTo>
                  <a:pt x="2013681" y="2001696"/>
                </a:lnTo>
                <a:lnTo>
                  <a:pt x="0" y="200169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864712" y="2385892"/>
            <a:ext cx="529071" cy="737381"/>
          </a:xfrm>
          <a:custGeom>
            <a:avLst/>
            <a:gdLst/>
            <a:ahLst/>
            <a:cxnLst/>
            <a:rect l="l" t="t" r="r" b="b"/>
            <a:pathLst>
              <a:path w="529071" h="737381">
                <a:moveTo>
                  <a:pt x="0" y="0"/>
                </a:moveTo>
                <a:lnTo>
                  <a:pt x="529070" y="0"/>
                </a:lnTo>
                <a:lnTo>
                  <a:pt x="529070" y="737380"/>
                </a:lnTo>
                <a:lnTo>
                  <a:pt x="0" y="7373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9425568" y="4128731"/>
            <a:ext cx="5772960" cy="5253394"/>
          </a:xfrm>
          <a:custGeom>
            <a:avLst/>
            <a:gdLst/>
            <a:ahLst/>
            <a:cxnLst/>
            <a:rect l="l" t="t" r="r" b="b"/>
            <a:pathLst>
              <a:path w="5772960" h="5253394">
                <a:moveTo>
                  <a:pt x="0" y="0"/>
                </a:moveTo>
                <a:lnTo>
                  <a:pt x="5772960" y="0"/>
                </a:lnTo>
                <a:lnTo>
                  <a:pt x="5772960" y="5253394"/>
                </a:lnTo>
                <a:lnTo>
                  <a:pt x="0" y="525339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2160651" y="9248775"/>
            <a:ext cx="243270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</a:rPr>
              <a:t>©       </a:t>
            </a:r>
            <a:r>
              <a:rPr lang="ar-EG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الشميمري والمبيريك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198829" y="660666"/>
            <a:ext cx="3890341" cy="1068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169"/>
              </a:lnSpc>
            </a:pPr>
            <a:r>
              <a:rPr lang="ar-EG" sz="3474" b="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نموذج خطة الأعمال للمشروع الصغير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1764" y="1422886"/>
            <a:ext cx="56059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spc="3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06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2514968"/>
            <a:ext cx="15576657" cy="608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957"/>
              </a:lnSpc>
            </a:pPr>
            <a:r>
              <a:rPr lang="ar-EG" sz="3060" b="1" spc="3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الشركة الناشئة المرنة </a:t>
            </a:r>
            <a:r>
              <a:rPr lang="en-US" sz="3060" b="1" spc="3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Lean Startup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87058" y="3985856"/>
            <a:ext cx="4974255" cy="1077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03"/>
              </a:lnSpc>
            </a:pPr>
            <a:r>
              <a:rPr lang="ar-EG" sz="2656" b="1" spc="26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مقطع فيديو</a:t>
            </a:r>
          </a:p>
          <a:p>
            <a:pPr algn="ctr" rtl="1">
              <a:lnSpc>
                <a:spcPts val="4303"/>
              </a:lnSpc>
              <a:spcBef>
                <a:spcPct val="0"/>
              </a:spcBef>
            </a:pPr>
            <a:r>
              <a:rPr lang="ar-EG" sz="2656" b="1" spc="27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الانطلاقة الرشيقة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816272" y="4243052"/>
            <a:ext cx="2781407" cy="665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529"/>
              </a:lnSpc>
            </a:pPr>
            <a:r>
              <a:rPr lang="ar-EG" sz="3159" b="1" spc="32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تحديد الرؤية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83218" y="3219818"/>
            <a:ext cx="15576657" cy="575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795"/>
              </a:lnSpc>
            </a:pPr>
            <a:r>
              <a:rPr lang="ar-EG" sz="2960" b="1" spc="30">
                <a:solidFill>
                  <a:srgbClr val="FF66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مراحل منهجية الشركة المرنة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816272" y="7066851"/>
            <a:ext cx="2781407" cy="69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704"/>
              </a:lnSpc>
            </a:pPr>
            <a:r>
              <a:rPr lang="ar-EG" sz="3259" b="1" spc="3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الاختبار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921345" y="5575617"/>
            <a:ext cx="2781407" cy="665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529"/>
              </a:lnSpc>
            </a:pPr>
            <a:r>
              <a:rPr lang="ar-EG" sz="3159" b="1" spc="32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تصميم النموذج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921345" y="8429815"/>
            <a:ext cx="2781407" cy="665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529"/>
              </a:lnSpc>
            </a:pPr>
            <a:r>
              <a:rPr lang="ar-EG" sz="3159" b="1" spc="32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التعلم والتكرار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E4FF">
                <a:alpha val="100000"/>
              </a:srgbClr>
            </a:gs>
            <a:gs pos="100000">
              <a:srgbClr val="96CEA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3394" y="8794186"/>
            <a:ext cx="1156827" cy="1156827"/>
            <a:chOff x="0" y="0"/>
            <a:chExt cx="1542436" cy="15424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2542" cy="1542542"/>
            </a:xfrm>
            <a:custGeom>
              <a:avLst/>
              <a:gdLst/>
              <a:ahLst/>
              <a:cxnLst/>
              <a:rect l="l" t="t" r="r" b="b"/>
              <a:pathLst>
                <a:path w="1542542" h="1542542">
                  <a:moveTo>
                    <a:pt x="0" y="771271"/>
                  </a:moveTo>
                  <a:cubicBezTo>
                    <a:pt x="0" y="345313"/>
                    <a:pt x="345313" y="0"/>
                    <a:pt x="771271" y="0"/>
                  </a:cubicBezTo>
                  <a:cubicBezTo>
                    <a:pt x="1197229" y="0"/>
                    <a:pt x="1542542" y="345313"/>
                    <a:pt x="1542542" y="771271"/>
                  </a:cubicBezTo>
                  <a:cubicBezTo>
                    <a:pt x="1542542" y="1197229"/>
                    <a:pt x="1197229" y="1542542"/>
                    <a:pt x="771271" y="1542542"/>
                  </a:cubicBezTo>
                  <a:cubicBezTo>
                    <a:pt x="345313" y="1542542"/>
                    <a:pt x="0" y="1197102"/>
                    <a:pt x="0" y="7712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542436" cy="1551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b="1" spc="39">
                  <a:solidFill>
                    <a:srgbClr val="FFFFFF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23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5083295" y="552087"/>
            <a:ext cx="8288975" cy="1295152"/>
          </a:xfrm>
          <a:custGeom>
            <a:avLst/>
            <a:gdLst/>
            <a:ahLst/>
            <a:cxnLst/>
            <a:rect l="l" t="t" r="r" b="b"/>
            <a:pathLst>
              <a:path w="8288975" h="1295152">
                <a:moveTo>
                  <a:pt x="0" y="0"/>
                </a:moveTo>
                <a:lnTo>
                  <a:pt x="8288975" y="0"/>
                </a:lnTo>
                <a:lnTo>
                  <a:pt x="8288975" y="1295153"/>
                </a:lnTo>
                <a:lnTo>
                  <a:pt x="0" y="1295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700000">
            <a:off x="16289429" y="-890936"/>
            <a:ext cx="1939742" cy="2886046"/>
          </a:xfrm>
          <a:custGeom>
            <a:avLst/>
            <a:gdLst/>
            <a:ahLst/>
            <a:cxnLst/>
            <a:rect l="l" t="t" r="r" b="b"/>
            <a:pathLst>
              <a:path w="1939742" h="2886046">
                <a:moveTo>
                  <a:pt x="0" y="0"/>
                </a:moveTo>
                <a:lnTo>
                  <a:pt x="1939742" y="0"/>
                </a:lnTo>
                <a:lnTo>
                  <a:pt x="1939742" y="2886046"/>
                </a:lnTo>
                <a:lnTo>
                  <a:pt x="0" y="2886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726068" y="1028700"/>
            <a:ext cx="1271127" cy="1271127"/>
            <a:chOff x="0" y="0"/>
            <a:chExt cx="1694836" cy="169483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94942" cy="1694942"/>
            </a:xfrm>
            <a:custGeom>
              <a:avLst/>
              <a:gdLst/>
              <a:ahLst/>
              <a:cxnLst/>
              <a:rect l="l" t="t" r="r" b="b"/>
              <a:pathLst>
                <a:path w="1694942" h="1694942">
                  <a:moveTo>
                    <a:pt x="0" y="847471"/>
                  </a:moveTo>
                  <a:cubicBezTo>
                    <a:pt x="0" y="379349"/>
                    <a:pt x="379349" y="0"/>
                    <a:pt x="847471" y="0"/>
                  </a:cubicBezTo>
                  <a:lnTo>
                    <a:pt x="847471" y="76200"/>
                  </a:lnTo>
                  <a:lnTo>
                    <a:pt x="847471" y="0"/>
                  </a:lnTo>
                  <a:cubicBezTo>
                    <a:pt x="1315466" y="0"/>
                    <a:pt x="1694942" y="379349"/>
                    <a:pt x="1694942" y="847471"/>
                  </a:cubicBezTo>
                  <a:cubicBezTo>
                    <a:pt x="1694942" y="1315593"/>
                    <a:pt x="1315593" y="1694942"/>
                    <a:pt x="847471" y="1694942"/>
                  </a:cubicBezTo>
                  <a:lnTo>
                    <a:pt x="847471" y="1618742"/>
                  </a:lnTo>
                  <a:lnTo>
                    <a:pt x="847471" y="1694942"/>
                  </a:lnTo>
                  <a:cubicBezTo>
                    <a:pt x="379349" y="1694815"/>
                    <a:pt x="0" y="1315466"/>
                    <a:pt x="0" y="847471"/>
                  </a:cubicBezTo>
                  <a:lnTo>
                    <a:pt x="76200" y="847471"/>
                  </a:lnTo>
                  <a:lnTo>
                    <a:pt x="141732" y="886333"/>
                  </a:lnTo>
                  <a:cubicBezTo>
                    <a:pt x="124206" y="915797"/>
                    <a:pt x="89154" y="930021"/>
                    <a:pt x="56007" y="920877"/>
                  </a:cubicBezTo>
                  <a:cubicBezTo>
                    <a:pt x="22860" y="911733"/>
                    <a:pt x="0" y="881761"/>
                    <a:pt x="0" y="847471"/>
                  </a:cubicBezTo>
                  <a:moveTo>
                    <a:pt x="152400" y="847471"/>
                  </a:moveTo>
                  <a:lnTo>
                    <a:pt x="76200" y="847471"/>
                  </a:lnTo>
                  <a:lnTo>
                    <a:pt x="10668" y="808482"/>
                  </a:lnTo>
                  <a:cubicBezTo>
                    <a:pt x="28194" y="779018"/>
                    <a:pt x="63246" y="764794"/>
                    <a:pt x="96393" y="773938"/>
                  </a:cubicBezTo>
                  <a:cubicBezTo>
                    <a:pt x="129540" y="783082"/>
                    <a:pt x="152400" y="813054"/>
                    <a:pt x="152400" y="847471"/>
                  </a:cubicBezTo>
                  <a:cubicBezTo>
                    <a:pt x="152400" y="1231265"/>
                    <a:pt x="463550" y="1542542"/>
                    <a:pt x="847471" y="1542542"/>
                  </a:cubicBezTo>
                  <a:cubicBezTo>
                    <a:pt x="1231392" y="1542542"/>
                    <a:pt x="1542542" y="1231392"/>
                    <a:pt x="1542542" y="847471"/>
                  </a:cubicBezTo>
                  <a:lnTo>
                    <a:pt x="1618742" y="847471"/>
                  </a:lnTo>
                  <a:lnTo>
                    <a:pt x="1542542" y="847471"/>
                  </a:lnTo>
                  <a:cubicBezTo>
                    <a:pt x="1542415" y="463550"/>
                    <a:pt x="1231265" y="152400"/>
                    <a:pt x="847471" y="152400"/>
                  </a:cubicBezTo>
                  <a:lnTo>
                    <a:pt x="847471" y="76200"/>
                  </a:lnTo>
                  <a:lnTo>
                    <a:pt x="847471" y="152400"/>
                  </a:lnTo>
                  <a:cubicBezTo>
                    <a:pt x="463550" y="152400"/>
                    <a:pt x="152400" y="463550"/>
                    <a:pt x="152400" y="8474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4311343" y="1965811"/>
            <a:ext cx="9832879" cy="7608190"/>
          </a:xfrm>
          <a:custGeom>
            <a:avLst/>
            <a:gdLst/>
            <a:ahLst/>
            <a:cxnLst/>
            <a:rect l="l" t="t" r="r" b="b"/>
            <a:pathLst>
              <a:path w="9832879" h="7608190">
                <a:moveTo>
                  <a:pt x="0" y="0"/>
                </a:moveTo>
                <a:lnTo>
                  <a:pt x="9832879" y="0"/>
                </a:lnTo>
                <a:lnTo>
                  <a:pt x="9832879" y="7608190"/>
                </a:lnTo>
                <a:lnTo>
                  <a:pt x="0" y="76081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2296946" y="2389536"/>
            <a:ext cx="254000" cy="487290"/>
          </a:xfrm>
          <a:custGeom>
            <a:avLst/>
            <a:gdLst/>
            <a:ahLst/>
            <a:cxnLst/>
            <a:rect l="l" t="t" r="r" b="b"/>
            <a:pathLst>
              <a:path w="254000" h="487290">
                <a:moveTo>
                  <a:pt x="0" y="0"/>
                </a:moveTo>
                <a:lnTo>
                  <a:pt x="254000" y="0"/>
                </a:lnTo>
                <a:lnTo>
                  <a:pt x="254000" y="487290"/>
                </a:lnTo>
                <a:lnTo>
                  <a:pt x="0" y="4872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5698990" y="8617354"/>
            <a:ext cx="348972" cy="507596"/>
          </a:xfrm>
          <a:custGeom>
            <a:avLst/>
            <a:gdLst/>
            <a:ahLst/>
            <a:cxnLst/>
            <a:rect l="l" t="t" r="r" b="b"/>
            <a:pathLst>
              <a:path w="348972" h="507596">
                <a:moveTo>
                  <a:pt x="0" y="0"/>
                </a:moveTo>
                <a:lnTo>
                  <a:pt x="348972" y="0"/>
                </a:lnTo>
                <a:lnTo>
                  <a:pt x="348972" y="507596"/>
                </a:lnTo>
                <a:lnTo>
                  <a:pt x="0" y="5075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296946" y="8646948"/>
            <a:ext cx="337152" cy="490403"/>
          </a:xfrm>
          <a:custGeom>
            <a:avLst/>
            <a:gdLst/>
            <a:ahLst/>
            <a:cxnLst/>
            <a:rect l="l" t="t" r="r" b="b"/>
            <a:pathLst>
              <a:path w="337152" h="490403">
                <a:moveTo>
                  <a:pt x="0" y="0"/>
                </a:moveTo>
                <a:lnTo>
                  <a:pt x="337152" y="0"/>
                </a:lnTo>
                <a:lnTo>
                  <a:pt x="337152" y="490403"/>
                </a:lnTo>
                <a:lnTo>
                  <a:pt x="0" y="49040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5698990" y="2418111"/>
            <a:ext cx="348972" cy="507596"/>
          </a:xfrm>
          <a:custGeom>
            <a:avLst/>
            <a:gdLst/>
            <a:ahLst/>
            <a:cxnLst/>
            <a:rect l="l" t="t" r="r" b="b"/>
            <a:pathLst>
              <a:path w="348972" h="507596">
                <a:moveTo>
                  <a:pt x="0" y="0"/>
                </a:moveTo>
                <a:lnTo>
                  <a:pt x="348972" y="0"/>
                </a:lnTo>
                <a:lnTo>
                  <a:pt x="348972" y="507595"/>
                </a:lnTo>
                <a:lnTo>
                  <a:pt x="0" y="5075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8988564" y="8617354"/>
            <a:ext cx="348972" cy="507596"/>
          </a:xfrm>
          <a:custGeom>
            <a:avLst/>
            <a:gdLst/>
            <a:ahLst/>
            <a:cxnLst/>
            <a:rect l="l" t="t" r="r" b="b"/>
            <a:pathLst>
              <a:path w="348972" h="507596">
                <a:moveTo>
                  <a:pt x="0" y="0"/>
                </a:moveTo>
                <a:lnTo>
                  <a:pt x="348972" y="0"/>
                </a:lnTo>
                <a:lnTo>
                  <a:pt x="348972" y="507596"/>
                </a:lnTo>
                <a:lnTo>
                  <a:pt x="0" y="50759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9002513" y="2333015"/>
            <a:ext cx="339882" cy="543811"/>
          </a:xfrm>
          <a:custGeom>
            <a:avLst/>
            <a:gdLst/>
            <a:ahLst/>
            <a:cxnLst/>
            <a:rect l="l" t="t" r="r" b="b"/>
            <a:pathLst>
              <a:path w="339882" h="543811">
                <a:moveTo>
                  <a:pt x="0" y="0"/>
                </a:moveTo>
                <a:lnTo>
                  <a:pt x="339882" y="0"/>
                </a:lnTo>
                <a:lnTo>
                  <a:pt x="339882" y="543811"/>
                </a:lnTo>
                <a:lnTo>
                  <a:pt x="0" y="54381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2160651" y="9248775"/>
            <a:ext cx="243270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</a:rPr>
              <a:t>©       </a:t>
            </a:r>
            <a:r>
              <a:rPr lang="ar-EG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الشميمري والمبيريك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659015" y="901730"/>
            <a:ext cx="5137535" cy="586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541"/>
              </a:lnSpc>
            </a:pPr>
            <a:r>
              <a:rPr lang="ar-EG" sz="3784" b="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سلبيات خطة الأعمال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81764" y="1422886"/>
            <a:ext cx="56059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spc="3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07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890995" y="3262572"/>
            <a:ext cx="3065903" cy="2040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005"/>
              </a:lnSpc>
            </a:pPr>
            <a:r>
              <a:rPr lang="ar-EG" sz="2288" b="1" spc="2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قد يتعارض العمل الريادي مع التخطيط المسبق بسبب حب الريادي للتجربة والخطأ.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89797" y="3247672"/>
            <a:ext cx="2908407" cy="1986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355"/>
              </a:lnSpc>
            </a:pPr>
            <a:r>
              <a:rPr lang="ar-EG" sz="3060" b="1" spc="3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أن تكون مبنية على افتراضات ليست واقعية.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44693" y="3194679"/>
            <a:ext cx="2857566" cy="2176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21"/>
              </a:lnSpc>
            </a:pPr>
            <a:r>
              <a:rPr lang="ar-EG" sz="2526" b="1" spc="26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عند وضع الخطة مسبقاً فإنه لا يدرك ماذا ستكون عليه الشركة بالمستقبل.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995923" y="6090902"/>
            <a:ext cx="2913196" cy="2171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04"/>
              </a:lnSpc>
            </a:pPr>
            <a:r>
              <a:rPr lang="ar-EG" sz="2459" b="1" spc="25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الخطة الطويلة تجعل المستثمرون وأصحاب رأس المال الجريء لا يرغبون بقراءتها.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531540" y="6088693"/>
            <a:ext cx="3224921" cy="203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019"/>
              </a:lnSpc>
            </a:pPr>
            <a:r>
              <a:rPr lang="ar-EG" sz="2296" b="1" spc="2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مع التغيرات في البيئة المحيطة فان التخطيط لأكثر من </a:t>
            </a:r>
            <a:r>
              <a:rPr lang="en-US" sz="2296" b="1" spc="2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</a:rPr>
              <a:t>5</a:t>
            </a:r>
            <a:r>
              <a:rPr lang="ar-EG" sz="2296" b="1" spc="2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 سنوات ليس له جدوى.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311343" y="6056294"/>
            <a:ext cx="3102554" cy="2171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36"/>
              </a:lnSpc>
            </a:pPr>
            <a:r>
              <a:rPr lang="ar-EG" sz="2478" b="1" spc="25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انخفضت قيمة خطة الأعمال في السنوات الأخيرة مع التغير السريع للبيئة.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E4FF">
                <a:alpha val="100000"/>
              </a:srgbClr>
            </a:gs>
            <a:gs pos="100000">
              <a:srgbClr val="96CEA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1808" y="2470790"/>
            <a:ext cx="15997622" cy="6323396"/>
            <a:chOff x="0" y="0"/>
            <a:chExt cx="4213365" cy="16654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3365" cy="1665421"/>
            </a:xfrm>
            <a:custGeom>
              <a:avLst/>
              <a:gdLst/>
              <a:ahLst/>
              <a:cxnLst/>
              <a:rect l="l" t="t" r="r" b="b"/>
              <a:pathLst>
                <a:path w="4213365" h="1665421">
                  <a:moveTo>
                    <a:pt x="15002" y="0"/>
                  </a:moveTo>
                  <a:lnTo>
                    <a:pt x="4198363" y="0"/>
                  </a:lnTo>
                  <a:cubicBezTo>
                    <a:pt x="4206649" y="0"/>
                    <a:pt x="4213365" y="6717"/>
                    <a:pt x="4213365" y="15002"/>
                  </a:cubicBezTo>
                  <a:lnTo>
                    <a:pt x="4213365" y="1650419"/>
                  </a:lnTo>
                  <a:cubicBezTo>
                    <a:pt x="4213365" y="1658705"/>
                    <a:pt x="4206649" y="1665421"/>
                    <a:pt x="4198363" y="1665421"/>
                  </a:cubicBezTo>
                  <a:lnTo>
                    <a:pt x="15002" y="1665421"/>
                  </a:lnTo>
                  <a:cubicBezTo>
                    <a:pt x="6717" y="1665421"/>
                    <a:pt x="0" y="1658705"/>
                    <a:pt x="0" y="1650419"/>
                  </a:cubicBezTo>
                  <a:lnTo>
                    <a:pt x="0" y="15002"/>
                  </a:lnTo>
                  <a:cubicBezTo>
                    <a:pt x="0" y="6717"/>
                    <a:pt x="6717" y="0"/>
                    <a:pt x="15002" y="0"/>
                  </a:cubicBezTo>
                  <a:close/>
                </a:path>
              </a:pathLst>
            </a:custGeom>
            <a:solidFill>
              <a:srgbClr val="DEEFFF"/>
            </a:solidFill>
            <a:ln w="19050" cap="rnd">
              <a:solidFill>
                <a:srgbClr val="00B050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213365" cy="1674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3394" y="8794186"/>
            <a:ext cx="1156827" cy="1156827"/>
            <a:chOff x="0" y="0"/>
            <a:chExt cx="1542436" cy="15424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42542" cy="1542542"/>
            </a:xfrm>
            <a:custGeom>
              <a:avLst/>
              <a:gdLst/>
              <a:ahLst/>
              <a:cxnLst/>
              <a:rect l="l" t="t" r="r" b="b"/>
              <a:pathLst>
                <a:path w="1542542" h="1542542">
                  <a:moveTo>
                    <a:pt x="0" y="771271"/>
                  </a:moveTo>
                  <a:cubicBezTo>
                    <a:pt x="0" y="345313"/>
                    <a:pt x="345313" y="0"/>
                    <a:pt x="771271" y="0"/>
                  </a:cubicBezTo>
                  <a:cubicBezTo>
                    <a:pt x="1197229" y="0"/>
                    <a:pt x="1542542" y="345313"/>
                    <a:pt x="1542542" y="771271"/>
                  </a:cubicBezTo>
                  <a:cubicBezTo>
                    <a:pt x="1542542" y="1197229"/>
                    <a:pt x="1197229" y="1542542"/>
                    <a:pt x="771271" y="1542542"/>
                  </a:cubicBezTo>
                  <a:cubicBezTo>
                    <a:pt x="345313" y="1542542"/>
                    <a:pt x="0" y="1197102"/>
                    <a:pt x="0" y="7712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542436" cy="1551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b="1" spc="39">
                  <a:solidFill>
                    <a:srgbClr val="FFFFFF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03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5083295" y="552087"/>
            <a:ext cx="8288975" cy="1295152"/>
          </a:xfrm>
          <a:custGeom>
            <a:avLst/>
            <a:gdLst/>
            <a:ahLst/>
            <a:cxnLst/>
            <a:rect l="l" t="t" r="r" b="b"/>
            <a:pathLst>
              <a:path w="8288975" h="1295152">
                <a:moveTo>
                  <a:pt x="0" y="0"/>
                </a:moveTo>
                <a:lnTo>
                  <a:pt x="8288975" y="0"/>
                </a:lnTo>
                <a:lnTo>
                  <a:pt x="8288975" y="1295153"/>
                </a:lnTo>
                <a:lnTo>
                  <a:pt x="0" y="1295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2700000">
            <a:off x="16289429" y="-890936"/>
            <a:ext cx="1939742" cy="2886046"/>
          </a:xfrm>
          <a:custGeom>
            <a:avLst/>
            <a:gdLst/>
            <a:ahLst/>
            <a:cxnLst/>
            <a:rect l="l" t="t" r="r" b="b"/>
            <a:pathLst>
              <a:path w="1939742" h="2886046">
                <a:moveTo>
                  <a:pt x="0" y="0"/>
                </a:moveTo>
                <a:lnTo>
                  <a:pt x="1939742" y="0"/>
                </a:lnTo>
                <a:lnTo>
                  <a:pt x="1939742" y="2886046"/>
                </a:lnTo>
                <a:lnTo>
                  <a:pt x="0" y="2886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6607508" y="2035425"/>
            <a:ext cx="529071" cy="737381"/>
          </a:xfrm>
          <a:custGeom>
            <a:avLst/>
            <a:gdLst/>
            <a:ahLst/>
            <a:cxnLst/>
            <a:rect l="l" t="t" r="r" b="b"/>
            <a:pathLst>
              <a:path w="529071" h="737381">
                <a:moveTo>
                  <a:pt x="0" y="0"/>
                </a:moveTo>
                <a:lnTo>
                  <a:pt x="529071" y="0"/>
                </a:lnTo>
                <a:lnTo>
                  <a:pt x="529071" y="737381"/>
                </a:lnTo>
                <a:lnTo>
                  <a:pt x="0" y="7373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726068" y="1028700"/>
            <a:ext cx="1271127" cy="1271127"/>
            <a:chOff x="0" y="0"/>
            <a:chExt cx="1694836" cy="169483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94942" cy="1694942"/>
            </a:xfrm>
            <a:custGeom>
              <a:avLst/>
              <a:gdLst/>
              <a:ahLst/>
              <a:cxnLst/>
              <a:rect l="l" t="t" r="r" b="b"/>
              <a:pathLst>
                <a:path w="1694942" h="1694942">
                  <a:moveTo>
                    <a:pt x="0" y="847471"/>
                  </a:moveTo>
                  <a:cubicBezTo>
                    <a:pt x="0" y="379349"/>
                    <a:pt x="379349" y="0"/>
                    <a:pt x="847471" y="0"/>
                  </a:cubicBezTo>
                  <a:lnTo>
                    <a:pt x="847471" y="76200"/>
                  </a:lnTo>
                  <a:lnTo>
                    <a:pt x="847471" y="0"/>
                  </a:lnTo>
                  <a:cubicBezTo>
                    <a:pt x="1315466" y="0"/>
                    <a:pt x="1694942" y="379349"/>
                    <a:pt x="1694942" y="847471"/>
                  </a:cubicBezTo>
                  <a:cubicBezTo>
                    <a:pt x="1694942" y="1315593"/>
                    <a:pt x="1315593" y="1694942"/>
                    <a:pt x="847471" y="1694942"/>
                  </a:cubicBezTo>
                  <a:lnTo>
                    <a:pt x="847471" y="1618742"/>
                  </a:lnTo>
                  <a:lnTo>
                    <a:pt x="847471" y="1694942"/>
                  </a:lnTo>
                  <a:cubicBezTo>
                    <a:pt x="379349" y="1694815"/>
                    <a:pt x="0" y="1315466"/>
                    <a:pt x="0" y="847471"/>
                  </a:cubicBezTo>
                  <a:lnTo>
                    <a:pt x="76200" y="847471"/>
                  </a:lnTo>
                  <a:lnTo>
                    <a:pt x="141732" y="886333"/>
                  </a:lnTo>
                  <a:cubicBezTo>
                    <a:pt x="124206" y="915797"/>
                    <a:pt x="89154" y="930021"/>
                    <a:pt x="56007" y="920877"/>
                  </a:cubicBezTo>
                  <a:cubicBezTo>
                    <a:pt x="22860" y="911733"/>
                    <a:pt x="0" y="881761"/>
                    <a:pt x="0" y="847471"/>
                  </a:cubicBezTo>
                  <a:moveTo>
                    <a:pt x="152400" y="847471"/>
                  </a:moveTo>
                  <a:lnTo>
                    <a:pt x="76200" y="847471"/>
                  </a:lnTo>
                  <a:lnTo>
                    <a:pt x="10668" y="808482"/>
                  </a:lnTo>
                  <a:cubicBezTo>
                    <a:pt x="28194" y="779018"/>
                    <a:pt x="63246" y="764794"/>
                    <a:pt x="96393" y="773938"/>
                  </a:cubicBezTo>
                  <a:cubicBezTo>
                    <a:pt x="129540" y="783082"/>
                    <a:pt x="152400" y="813054"/>
                    <a:pt x="152400" y="847471"/>
                  </a:cubicBezTo>
                  <a:cubicBezTo>
                    <a:pt x="152400" y="1231265"/>
                    <a:pt x="463550" y="1542542"/>
                    <a:pt x="847471" y="1542542"/>
                  </a:cubicBezTo>
                  <a:cubicBezTo>
                    <a:pt x="1231392" y="1542542"/>
                    <a:pt x="1542542" y="1231392"/>
                    <a:pt x="1542542" y="847471"/>
                  </a:cubicBezTo>
                  <a:lnTo>
                    <a:pt x="1618742" y="847471"/>
                  </a:lnTo>
                  <a:lnTo>
                    <a:pt x="1542542" y="847471"/>
                  </a:lnTo>
                  <a:cubicBezTo>
                    <a:pt x="1542415" y="463550"/>
                    <a:pt x="1231265" y="152400"/>
                    <a:pt x="847471" y="152400"/>
                  </a:cubicBezTo>
                  <a:lnTo>
                    <a:pt x="847471" y="76200"/>
                  </a:lnTo>
                  <a:lnTo>
                    <a:pt x="847471" y="152400"/>
                  </a:lnTo>
                  <a:cubicBezTo>
                    <a:pt x="463550" y="152400"/>
                    <a:pt x="152400" y="463550"/>
                    <a:pt x="152400" y="8474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234785" y="2442261"/>
            <a:ext cx="14703934" cy="618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0654" lvl="1" indent="-330327" algn="just" rtl="1">
              <a:lnSpc>
                <a:spcPts val="4957"/>
              </a:lnSpc>
              <a:buFont typeface="Arial"/>
              <a:buChar char="•"/>
            </a:pPr>
            <a:r>
              <a:rPr lang="ar-EG" sz="3060" b="1" spc="30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خطة ال</a:t>
            </a:r>
            <a:r>
              <a:rPr lang="ar-SA" sz="3060" b="1" spc="30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</a:t>
            </a:r>
            <a:r>
              <a:rPr lang="ar-EG" sz="3060" b="1" spc="30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عم</a:t>
            </a:r>
            <a:r>
              <a:rPr lang="ar-SA" sz="3060" b="1" spc="30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</a:t>
            </a:r>
            <a:r>
              <a:rPr lang="ar-EG" sz="3060" b="1" spc="30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ل: هي خارطة الطريق التي تنير للمشروع دربه وتضع له معالم المسير . والمشروع الناجح هو ذلك المشروع الذي يسير وفق خطة محددة توصله إلى الأهداف المنشورة .</a:t>
            </a:r>
          </a:p>
          <a:p>
            <a:pPr marL="617475" lvl="1" indent="-308738" algn="r" rtl="1">
              <a:lnSpc>
                <a:spcPts val="4633"/>
              </a:lnSpc>
              <a:buFont typeface="Arial"/>
              <a:buChar char="•"/>
            </a:pPr>
            <a:r>
              <a:rPr lang="ar-EG" sz="2860" b="1" spc="28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هذا الفصل</a:t>
            </a:r>
            <a:r>
              <a:rPr lang="en-US" sz="2860" b="1" spc="28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 </a:t>
            </a:r>
            <a:r>
              <a:rPr lang="ar-EG" sz="2860" b="1" spc="28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يلقي الضوء على أهم مكونات الإعداد لأي مشروع وهو خطة ال</a:t>
            </a:r>
            <a:r>
              <a:rPr lang="ar-SA" sz="2860" b="1" spc="28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</a:t>
            </a:r>
            <a:r>
              <a:rPr lang="ar-EG" sz="2860" b="1" spc="28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عم</a:t>
            </a:r>
            <a:r>
              <a:rPr lang="ar-SA" sz="2860" b="1" spc="28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</a:t>
            </a:r>
            <a:r>
              <a:rPr lang="ar-EG" sz="2860" b="1" spc="28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ل، ويبين مدى أهمية الخطة لأي مشروع وماهي المتطلبات الأساسية للتخطيط للعمل والمعايير التي يجب أن تكون عليها الخطة والمتمثلة في البساطة ، والدقة ، والعملية .</a:t>
            </a:r>
          </a:p>
          <a:p>
            <a:pPr marL="660654" lvl="1" indent="-330327" algn="just" rtl="1">
              <a:lnSpc>
                <a:spcPts val="4957"/>
              </a:lnSpc>
              <a:buFont typeface="Arial"/>
              <a:buChar char="•"/>
            </a:pPr>
            <a:r>
              <a:rPr lang="ar-EG" sz="3060" b="1" u="sng" spc="30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ثم يستعرض الفصل</a:t>
            </a:r>
            <a:r>
              <a:rPr lang="en-US" sz="3060" b="1" u="sng" spc="30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 </a:t>
            </a:r>
            <a:r>
              <a:rPr lang="ar-EG" sz="3060" spc="30" dirty="0">
                <a:solidFill>
                  <a:srgbClr val="000000"/>
                </a:solidFill>
                <a:latin typeface="Almarai"/>
                <a:ea typeface="Almarai"/>
                <a:cs typeface="Almarai"/>
                <a:sym typeface="Almarai"/>
                <a:rtl/>
              </a:rPr>
              <a:t>التوجيهات اللازمة لكتابة خطة العمل مشتملاً لغة الخطة ، وصفات الخطة ، وعناصر الخطة ، ونصائح تقديم الخطة ، وأهم المعايير التي يجب مراعاتها عند وضع الخطة .</a:t>
            </a:r>
          </a:p>
          <a:p>
            <a:pPr marL="660654" lvl="1" indent="-330327" algn="just" rtl="1">
              <a:lnSpc>
                <a:spcPts val="4957"/>
              </a:lnSpc>
              <a:buFont typeface="Arial"/>
              <a:buChar char="•"/>
            </a:pPr>
            <a:r>
              <a:rPr lang="ar-EG" sz="3060" b="1" u="sng" spc="31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وأخيراً يقدم الفصل</a:t>
            </a:r>
            <a:r>
              <a:rPr lang="en-US" sz="3060" b="1" u="sng" spc="31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 </a:t>
            </a:r>
            <a:r>
              <a:rPr lang="ar-EG" sz="3060" spc="31" dirty="0">
                <a:solidFill>
                  <a:srgbClr val="000000"/>
                </a:solidFill>
                <a:latin typeface="Almarai"/>
                <a:ea typeface="Almarai"/>
                <a:cs typeface="Almarai"/>
                <a:sym typeface="Almarai"/>
                <a:rtl/>
              </a:rPr>
              <a:t>نموذجاً مختصرا لخطة عمل نموذجية لمشروع صغير 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11755" y="818663"/>
            <a:ext cx="5032056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999"/>
              </a:lnSpc>
            </a:pPr>
            <a:r>
              <a:rPr lang="ar-EG" sz="4999" b="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مقدمة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60651" y="9248775"/>
            <a:ext cx="243270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</a:rPr>
              <a:t>©       </a:t>
            </a:r>
            <a:r>
              <a:rPr lang="ar-EG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الشميمري والمبيريك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1764" y="1422886"/>
            <a:ext cx="560595" cy="601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spc="3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01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E4FF">
                <a:alpha val="100000"/>
              </a:srgbClr>
            </a:gs>
            <a:gs pos="100000">
              <a:srgbClr val="96CEA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1808" y="2470790"/>
            <a:ext cx="15997622" cy="6323396"/>
            <a:chOff x="0" y="0"/>
            <a:chExt cx="4213365" cy="16654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3365" cy="1665421"/>
            </a:xfrm>
            <a:custGeom>
              <a:avLst/>
              <a:gdLst/>
              <a:ahLst/>
              <a:cxnLst/>
              <a:rect l="l" t="t" r="r" b="b"/>
              <a:pathLst>
                <a:path w="4213365" h="1665421">
                  <a:moveTo>
                    <a:pt x="15002" y="0"/>
                  </a:moveTo>
                  <a:lnTo>
                    <a:pt x="4198363" y="0"/>
                  </a:lnTo>
                  <a:cubicBezTo>
                    <a:pt x="4206649" y="0"/>
                    <a:pt x="4213365" y="6717"/>
                    <a:pt x="4213365" y="15002"/>
                  </a:cubicBezTo>
                  <a:lnTo>
                    <a:pt x="4213365" y="1650419"/>
                  </a:lnTo>
                  <a:cubicBezTo>
                    <a:pt x="4213365" y="1658705"/>
                    <a:pt x="4206649" y="1665421"/>
                    <a:pt x="4198363" y="1665421"/>
                  </a:cubicBezTo>
                  <a:lnTo>
                    <a:pt x="15002" y="1665421"/>
                  </a:lnTo>
                  <a:cubicBezTo>
                    <a:pt x="6717" y="1665421"/>
                    <a:pt x="0" y="1658705"/>
                    <a:pt x="0" y="1650419"/>
                  </a:cubicBezTo>
                  <a:lnTo>
                    <a:pt x="0" y="15002"/>
                  </a:lnTo>
                  <a:cubicBezTo>
                    <a:pt x="0" y="6717"/>
                    <a:pt x="6717" y="0"/>
                    <a:pt x="15002" y="0"/>
                  </a:cubicBezTo>
                  <a:close/>
                </a:path>
              </a:pathLst>
            </a:custGeom>
            <a:solidFill>
              <a:srgbClr val="DEEFFF"/>
            </a:solidFill>
            <a:ln w="19050" cap="rnd">
              <a:solidFill>
                <a:srgbClr val="00B050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213365" cy="1674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3394" y="8794186"/>
            <a:ext cx="1156827" cy="1156827"/>
            <a:chOff x="0" y="0"/>
            <a:chExt cx="1542436" cy="15424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42542" cy="1542542"/>
            </a:xfrm>
            <a:custGeom>
              <a:avLst/>
              <a:gdLst/>
              <a:ahLst/>
              <a:cxnLst/>
              <a:rect l="l" t="t" r="r" b="b"/>
              <a:pathLst>
                <a:path w="1542542" h="1542542">
                  <a:moveTo>
                    <a:pt x="0" y="771271"/>
                  </a:moveTo>
                  <a:cubicBezTo>
                    <a:pt x="0" y="345313"/>
                    <a:pt x="345313" y="0"/>
                    <a:pt x="771271" y="0"/>
                  </a:cubicBezTo>
                  <a:cubicBezTo>
                    <a:pt x="1197229" y="0"/>
                    <a:pt x="1542542" y="345313"/>
                    <a:pt x="1542542" y="771271"/>
                  </a:cubicBezTo>
                  <a:cubicBezTo>
                    <a:pt x="1542542" y="1197229"/>
                    <a:pt x="1197229" y="1542542"/>
                    <a:pt x="771271" y="1542542"/>
                  </a:cubicBezTo>
                  <a:cubicBezTo>
                    <a:pt x="345313" y="1542542"/>
                    <a:pt x="0" y="1197102"/>
                    <a:pt x="0" y="7712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542436" cy="1551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b="1" spc="39">
                  <a:solidFill>
                    <a:srgbClr val="FFFFFF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04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5083295" y="552087"/>
            <a:ext cx="8288975" cy="1295152"/>
          </a:xfrm>
          <a:custGeom>
            <a:avLst/>
            <a:gdLst/>
            <a:ahLst/>
            <a:cxnLst/>
            <a:rect l="l" t="t" r="r" b="b"/>
            <a:pathLst>
              <a:path w="8288975" h="1295152">
                <a:moveTo>
                  <a:pt x="0" y="0"/>
                </a:moveTo>
                <a:lnTo>
                  <a:pt x="8288975" y="0"/>
                </a:lnTo>
                <a:lnTo>
                  <a:pt x="8288975" y="1295153"/>
                </a:lnTo>
                <a:lnTo>
                  <a:pt x="0" y="1295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2700000">
            <a:off x="16289429" y="-890936"/>
            <a:ext cx="1939742" cy="2886046"/>
          </a:xfrm>
          <a:custGeom>
            <a:avLst/>
            <a:gdLst/>
            <a:ahLst/>
            <a:cxnLst/>
            <a:rect l="l" t="t" r="r" b="b"/>
            <a:pathLst>
              <a:path w="1939742" h="2886046">
                <a:moveTo>
                  <a:pt x="0" y="0"/>
                </a:moveTo>
                <a:lnTo>
                  <a:pt x="1939742" y="0"/>
                </a:lnTo>
                <a:lnTo>
                  <a:pt x="1939742" y="2886046"/>
                </a:lnTo>
                <a:lnTo>
                  <a:pt x="0" y="2886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6607508" y="2035425"/>
            <a:ext cx="529071" cy="737381"/>
          </a:xfrm>
          <a:custGeom>
            <a:avLst/>
            <a:gdLst/>
            <a:ahLst/>
            <a:cxnLst/>
            <a:rect l="l" t="t" r="r" b="b"/>
            <a:pathLst>
              <a:path w="529071" h="737381">
                <a:moveTo>
                  <a:pt x="0" y="0"/>
                </a:moveTo>
                <a:lnTo>
                  <a:pt x="529071" y="0"/>
                </a:lnTo>
                <a:lnTo>
                  <a:pt x="529071" y="737381"/>
                </a:lnTo>
                <a:lnTo>
                  <a:pt x="0" y="7373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726068" y="1028700"/>
            <a:ext cx="1271127" cy="1271127"/>
            <a:chOff x="0" y="0"/>
            <a:chExt cx="1694836" cy="169483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94942" cy="1694942"/>
            </a:xfrm>
            <a:custGeom>
              <a:avLst/>
              <a:gdLst/>
              <a:ahLst/>
              <a:cxnLst/>
              <a:rect l="l" t="t" r="r" b="b"/>
              <a:pathLst>
                <a:path w="1694942" h="1694942">
                  <a:moveTo>
                    <a:pt x="0" y="847471"/>
                  </a:moveTo>
                  <a:cubicBezTo>
                    <a:pt x="0" y="379349"/>
                    <a:pt x="379349" y="0"/>
                    <a:pt x="847471" y="0"/>
                  </a:cubicBezTo>
                  <a:lnTo>
                    <a:pt x="847471" y="76200"/>
                  </a:lnTo>
                  <a:lnTo>
                    <a:pt x="847471" y="0"/>
                  </a:lnTo>
                  <a:cubicBezTo>
                    <a:pt x="1315466" y="0"/>
                    <a:pt x="1694942" y="379349"/>
                    <a:pt x="1694942" y="847471"/>
                  </a:cubicBezTo>
                  <a:cubicBezTo>
                    <a:pt x="1694942" y="1315593"/>
                    <a:pt x="1315593" y="1694942"/>
                    <a:pt x="847471" y="1694942"/>
                  </a:cubicBezTo>
                  <a:lnTo>
                    <a:pt x="847471" y="1618742"/>
                  </a:lnTo>
                  <a:lnTo>
                    <a:pt x="847471" y="1694942"/>
                  </a:lnTo>
                  <a:cubicBezTo>
                    <a:pt x="379349" y="1694815"/>
                    <a:pt x="0" y="1315466"/>
                    <a:pt x="0" y="847471"/>
                  </a:cubicBezTo>
                  <a:lnTo>
                    <a:pt x="76200" y="847471"/>
                  </a:lnTo>
                  <a:lnTo>
                    <a:pt x="141732" y="886333"/>
                  </a:lnTo>
                  <a:cubicBezTo>
                    <a:pt x="124206" y="915797"/>
                    <a:pt x="89154" y="930021"/>
                    <a:pt x="56007" y="920877"/>
                  </a:cubicBezTo>
                  <a:cubicBezTo>
                    <a:pt x="22860" y="911733"/>
                    <a:pt x="0" y="881761"/>
                    <a:pt x="0" y="847471"/>
                  </a:cubicBezTo>
                  <a:moveTo>
                    <a:pt x="152400" y="847471"/>
                  </a:moveTo>
                  <a:lnTo>
                    <a:pt x="76200" y="847471"/>
                  </a:lnTo>
                  <a:lnTo>
                    <a:pt x="10668" y="808482"/>
                  </a:lnTo>
                  <a:cubicBezTo>
                    <a:pt x="28194" y="779018"/>
                    <a:pt x="63246" y="764794"/>
                    <a:pt x="96393" y="773938"/>
                  </a:cubicBezTo>
                  <a:cubicBezTo>
                    <a:pt x="129540" y="783082"/>
                    <a:pt x="152400" y="813054"/>
                    <a:pt x="152400" y="847471"/>
                  </a:cubicBezTo>
                  <a:cubicBezTo>
                    <a:pt x="152400" y="1231265"/>
                    <a:pt x="463550" y="1542542"/>
                    <a:pt x="847471" y="1542542"/>
                  </a:cubicBezTo>
                  <a:cubicBezTo>
                    <a:pt x="1231392" y="1542542"/>
                    <a:pt x="1542542" y="1231392"/>
                    <a:pt x="1542542" y="847471"/>
                  </a:cubicBezTo>
                  <a:lnTo>
                    <a:pt x="1618742" y="847471"/>
                  </a:lnTo>
                  <a:lnTo>
                    <a:pt x="1542542" y="847471"/>
                  </a:lnTo>
                  <a:cubicBezTo>
                    <a:pt x="1542415" y="463550"/>
                    <a:pt x="1231265" y="152400"/>
                    <a:pt x="847471" y="152400"/>
                  </a:cubicBezTo>
                  <a:lnTo>
                    <a:pt x="847471" y="76200"/>
                  </a:lnTo>
                  <a:lnTo>
                    <a:pt x="847471" y="152400"/>
                  </a:lnTo>
                  <a:cubicBezTo>
                    <a:pt x="463550" y="152400"/>
                    <a:pt x="152400" y="463550"/>
                    <a:pt x="152400" y="8474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362062" y="2404161"/>
            <a:ext cx="15576657" cy="6323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0654" lvl="1" indent="-330327" algn="r" rtl="1">
              <a:lnSpc>
                <a:spcPts val="4957"/>
              </a:lnSpc>
              <a:buFont typeface="Arial"/>
              <a:buChar char="•"/>
            </a:pPr>
            <a:r>
              <a:rPr lang="ar-EG" sz="3060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هي جزء أساسي من المعلومات و هي وسيلتك لتوصيل رؤيتك إلى الأخرين، وهي تساعدك على جذب الموهبة والمال إلى عملك، وهي الكشف الجوهري و التفصيلي لما سيكون عليه عملك التجاري.</a:t>
            </a:r>
          </a:p>
          <a:p>
            <a:pPr marL="660654" lvl="1" indent="-330327" algn="r" rtl="1">
              <a:lnSpc>
                <a:spcPts val="4957"/>
              </a:lnSpc>
              <a:buFont typeface="Arial"/>
              <a:buChar char="•"/>
            </a:pPr>
            <a:r>
              <a:rPr lang="ar-EG" sz="3060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خطة عملك.... سوف توضح اطار أهداف المشروع والإجراءات والمنافسة والتصورات وهذا عادة ما يكون للسنوات الخمس الأولى من العمل.</a:t>
            </a:r>
          </a:p>
          <a:p>
            <a:pPr marL="660654" lvl="1" indent="-330327" algn="r" rtl="1">
              <a:lnSpc>
                <a:spcPts val="4957"/>
              </a:lnSpc>
              <a:buFont typeface="Arial"/>
              <a:buChar char="•"/>
            </a:pPr>
            <a:r>
              <a:rPr lang="ar-EG" sz="3060" b="1" u="sng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العمل التجاري... </a:t>
            </a:r>
            <a:r>
              <a:rPr lang="ar-EG" sz="3060" spc="30">
                <a:solidFill>
                  <a:srgbClr val="000000"/>
                </a:solidFill>
                <a:latin typeface="Almarai"/>
                <a:ea typeface="Almarai"/>
                <a:cs typeface="Almarai"/>
                <a:sym typeface="Almarai"/>
                <a:rtl/>
              </a:rPr>
              <a:t>الذي يجذب المستثمرين الخارجيين يحتاج إلى خطط عمل, المستثمرين المحتملين يستخدمون خطة العمل لتقييمك و تقييم فريق العمل التابع لك و يحترمون الانضباط الذي تثبته خطة العمل الجيدة.</a:t>
            </a:r>
          </a:p>
          <a:p>
            <a:pPr marL="660654" lvl="1" indent="-330327" algn="r" rtl="1">
              <a:lnSpc>
                <a:spcPts val="4957"/>
              </a:lnSpc>
              <a:buFont typeface="Arial"/>
              <a:buChar char="•"/>
            </a:pPr>
            <a:r>
              <a:rPr lang="ar-EG" sz="3060" b="1" u="sng" spc="3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الخطأ الشائع.... </a:t>
            </a:r>
            <a:r>
              <a:rPr lang="ar-EG" sz="3060" spc="31">
                <a:solidFill>
                  <a:srgbClr val="000000"/>
                </a:solidFill>
                <a:latin typeface="Almarai"/>
                <a:ea typeface="Almarai"/>
                <a:cs typeface="Almarai"/>
                <a:sym typeface="Almarai"/>
                <a:rtl/>
              </a:rPr>
              <a:t>أن أفكارك في خطة العمل وحدها تكون كافية لإقناع المستثمر، الخطة غير المتقنة والناقصة تغير رغبة المستثمرين في التعامل معك 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400800" y="809138"/>
            <a:ext cx="5240077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5282"/>
              </a:lnSpc>
            </a:pPr>
            <a:r>
              <a:rPr lang="ar-EG" sz="4401" b="1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ما هي خطة ال</a:t>
            </a:r>
            <a:r>
              <a:rPr lang="ar-SA" sz="4401" b="1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</a:t>
            </a:r>
            <a:r>
              <a:rPr lang="ar-EG" sz="4401" b="1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عم</a:t>
            </a:r>
            <a:r>
              <a:rPr lang="ar-SA" sz="4401" b="1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</a:t>
            </a:r>
            <a:r>
              <a:rPr lang="ar-EG" sz="4401" b="1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ل ؟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60651" y="9248775"/>
            <a:ext cx="243270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</a:rPr>
              <a:t>©       </a:t>
            </a:r>
            <a:r>
              <a:rPr lang="ar-EG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الشميمري والمبيريك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1764" y="1422886"/>
            <a:ext cx="56059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spc="3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02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E4FF">
                <a:alpha val="100000"/>
              </a:srgbClr>
            </a:gs>
            <a:gs pos="100000">
              <a:srgbClr val="96CEA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3394" y="8794186"/>
            <a:ext cx="1156827" cy="1156827"/>
            <a:chOff x="0" y="0"/>
            <a:chExt cx="1542436" cy="15424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2542" cy="1542542"/>
            </a:xfrm>
            <a:custGeom>
              <a:avLst/>
              <a:gdLst/>
              <a:ahLst/>
              <a:cxnLst/>
              <a:rect l="l" t="t" r="r" b="b"/>
              <a:pathLst>
                <a:path w="1542542" h="1542542">
                  <a:moveTo>
                    <a:pt x="0" y="771271"/>
                  </a:moveTo>
                  <a:cubicBezTo>
                    <a:pt x="0" y="345313"/>
                    <a:pt x="345313" y="0"/>
                    <a:pt x="771271" y="0"/>
                  </a:cubicBezTo>
                  <a:cubicBezTo>
                    <a:pt x="1197229" y="0"/>
                    <a:pt x="1542542" y="345313"/>
                    <a:pt x="1542542" y="771271"/>
                  </a:cubicBezTo>
                  <a:cubicBezTo>
                    <a:pt x="1542542" y="1197229"/>
                    <a:pt x="1197229" y="1542542"/>
                    <a:pt x="771271" y="1542542"/>
                  </a:cubicBezTo>
                  <a:cubicBezTo>
                    <a:pt x="345313" y="1542542"/>
                    <a:pt x="0" y="1197102"/>
                    <a:pt x="0" y="7712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542436" cy="1551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b="1" spc="39">
                  <a:solidFill>
                    <a:srgbClr val="FFFFFF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05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5083295" y="552087"/>
            <a:ext cx="8288975" cy="1295152"/>
          </a:xfrm>
          <a:custGeom>
            <a:avLst/>
            <a:gdLst/>
            <a:ahLst/>
            <a:cxnLst/>
            <a:rect l="l" t="t" r="r" b="b"/>
            <a:pathLst>
              <a:path w="8288975" h="1295152">
                <a:moveTo>
                  <a:pt x="0" y="0"/>
                </a:moveTo>
                <a:lnTo>
                  <a:pt x="8288975" y="0"/>
                </a:lnTo>
                <a:lnTo>
                  <a:pt x="8288975" y="1295153"/>
                </a:lnTo>
                <a:lnTo>
                  <a:pt x="0" y="1295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700000">
            <a:off x="16289429" y="-890936"/>
            <a:ext cx="1939742" cy="2886046"/>
          </a:xfrm>
          <a:custGeom>
            <a:avLst/>
            <a:gdLst/>
            <a:ahLst/>
            <a:cxnLst/>
            <a:rect l="l" t="t" r="r" b="b"/>
            <a:pathLst>
              <a:path w="1939742" h="2886046">
                <a:moveTo>
                  <a:pt x="0" y="0"/>
                </a:moveTo>
                <a:lnTo>
                  <a:pt x="1939742" y="0"/>
                </a:lnTo>
                <a:lnTo>
                  <a:pt x="1939742" y="2886046"/>
                </a:lnTo>
                <a:lnTo>
                  <a:pt x="0" y="2886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607508" y="2035425"/>
            <a:ext cx="529071" cy="737381"/>
          </a:xfrm>
          <a:custGeom>
            <a:avLst/>
            <a:gdLst/>
            <a:ahLst/>
            <a:cxnLst/>
            <a:rect l="l" t="t" r="r" b="b"/>
            <a:pathLst>
              <a:path w="529071" h="737381">
                <a:moveTo>
                  <a:pt x="0" y="0"/>
                </a:moveTo>
                <a:lnTo>
                  <a:pt x="529071" y="0"/>
                </a:lnTo>
                <a:lnTo>
                  <a:pt x="529071" y="737381"/>
                </a:lnTo>
                <a:lnTo>
                  <a:pt x="0" y="7373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26068" y="1028700"/>
            <a:ext cx="1271127" cy="1271127"/>
            <a:chOff x="0" y="0"/>
            <a:chExt cx="1694836" cy="16948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94942" cy="1694942"/>
            </a:xfrm>
            <a:custGeom>
              <a:avLst/>
              <a:gdLst/>
              <a:ahLst/>
              <a:cxnLst/>
              <a:rect l="l" t="t" r="r" b="b"/>
              <a:pathLst>
                <a:path w="1694942" h="1694942">
                  <a:moveTo>
                    <a:pt x="0" y="847471"/>
                  </a:moveTo>
                  <a:cubicBezTo>
                    <a:pt x="0" y="379349"/>
                    <a:pt x="379349" y="0"/>
                    <a:pt x="847471" y="0"/>
                  </a:cubicBezTo>
                  <a:lnTo>
                    <a:pt x="847471" y="76200"/>
                  </a:lnTo>
                  <a:lnTo>
                    <a:pt x="847471" y="0"/>
                  </a:lnTo>
                  <a:cubicBezTo>
                    <a:pt x="1315466" y="0"/>
                    <a:pt x="1694942" y="379349"/>
                    <a:pt x="1694942" y="847471"/>
                  </a:cubicBezTo>
                  <a:cubicBezTo>
                    <a:pt x="1694942" y="1315593"/>
                    <a:pt x="1315593" y="1694942"/>
                    <a:pt x="847471" y="1694942"/>
                  </a:cubicBezTo>
                  <a:lnTo>
                    <a:pt x="847471" y="1618742"/>
                  </a:lnTo>
                  <a:lnTo>
                    <a:pt x="847471" y="1694942"/>
                  </a:lnTo>
                  <a:cubicBezTo>
                    <a:pt x="379349" y="1694815"/>
                    <a:pt x="0" y="1315466"/>
                    <a:pt x="0" y="847471"/>
                  </a:cubicBezTo>
                  <a:lnTo>
                    <a:pt x="76200" y="847471"/>
                  </a:lnTo>
                  <a:lnTo>
                    <a:pt x="141732" y="886333"/>
                  </a:lnTo>
                  <a:cubicBezTo>
                    <a:pt x="124206" y="915797"/>
                    <a:pt x="89154" y="930021"/>
                    <a:pt x="56007" y="920877"/>
                  </a:cubicBezTo>
                  <a:cubicBezTo>
                    <a:pt x="22860" y="911733"/>
                    <a:pt x="0" y="881761"/>
                    <a:pt x="0" y="847471"/>
                  </a:cubicBezTo>
                  <a:moveTo>
                    <a:pt x="152400" y="847471"/>
                  </a:moveTo>
                  <a:lnTo>
                    <a:pt x="76200" y="847471"/>
                  </a:lnTo>
                  <a:lnTo>
                    <a:pt x="10668" y="808482"/>
                  </a:lnTo>
                  <a:cubicBezTo>
                    <a:pt x="28194" y="779018"/>
                    <a:pt x="63246" y="764794"/>
                    <a:pt x="96393" y="773938"/>
                  </a:cubicBezTo>
                  <a:cubicBezTo>
                    <a:pt x="129540" y="783082"/>
                    <a:pt x="152400" y="813054"/>
                    <a:pt x="152400" y="847471"/>
                  </a:cubicBezTo>
                  <a:cubicBezTo>
                    <a:pt x="152400" y="1231265"/>
                    <a:pt x="463550" y="1542542"/>
                    <a:pt x="847471" y="1542542"/>
                  </a:cubicBezTo>
                  <a:cubicBezTo>
                    <a:pt x="1231392" y="1542542"/>
                    <a:pt x="1542542" y="1231392"/>
                    <a:pt x="1542542" y="847471"/>
                  </a:cubicBezTo>
                  <a:lnTo>
                    <a:pt x="1618742" y="847471"/>
                  </a:lnTo>
                  <a:lnTo>
                    <a:pt x="1542542" y="847471"/>
                  </a:lnTo>
                  <a:cubicBezTo>
                    <a:pt x="1542415" y="463550"/>
                    <a:pt x="1231265" y="152400"/>
                    <a:pt x="847471" y="152400"/>
                  </a:cubicBezTo>
                  <a:lnTo>
                    <a:pt x="847471" y="76200"/>
                  </a:lnTo>
                  <a:lnTo>
                    <a:pt x="847471" y="152400"/>
                  </a:lnTo>
                  <a:cubicBezTo>
                    <a:pt x="463550" y="152400"/>
                    <a:pt x="152400" y="463550"/>
                    <a:pt x="152400" y="8474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3426722" y="3412010"/>
            <a:ext cx="11861684" cy="6093940"/>
          </a:xfrm>
          <a:custGeom>
            <a:avLst/>
            <a:gdLst/>
            <a:ahLst/>
            <a:cxnLst/>
            <a:rect l="l" t="t" r="r" b="b"/>
            <a:pathLst>
              <a:path w="11861684" h="6093940">
                <a:moveTo>
                  <a:pt x="0" y="0"/>
                </a:moveTo>
                <a:lnTo>
                  <a:pt x="11861684" y="0"/>
                </a:lnTo>
                <a:lnTo>
                  <a:pt x="11861684" y="6093940"/>
                </a:lnTo>
                <a:lnTo>
                  <a:pt x="0" y="60939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30852" y="2639456"/>
            <a:ext cx="15576657" cy="608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957"/>
              </a:lnSpc>
            </a:pPr>
            <a:r>
              <a:rPr lang="ar-EG" sz="3060" b="1" spc="31">
                <a:solidFill>
                  <a:srgbClr val="FF66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فوائد التخطيط المسبق للمنشأة التجارية 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444693" y="809138"/>
            <a:ext cx="5196184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5282"/>
              </a:lnSpc>
            </a:pPr>
            <a:r>
              <a:rPr lang="ar-EG" sz="4401" b="1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ما هي خطة ال</a:t>
            </a:r>
            <a:r>
              <a:rPr lang="ar-SA" sz="4401" b="1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</a:t>
            </a:r>
            <a:r>
              <a:rPr lang="ar-EG" sz="4401" b="1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عم</a:t>
            </a:r>
            <a:r>
              <a:rPr lang="ar-SA" sz="4401" b="1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</a:t>
            </a:r>
            <a:r>
              <a:rPr lang="ar-EG" sz="4401" b="1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ل ؟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60651" y="9248775"/>
            <a:ext cx="243270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</a:rPr>
              <a:t>©       </a:t>
            </a:r>
            <a:r>
              <a:rPr lang="ar-EG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الشميمري والمبيريك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81764" y="1422886"/>
            <a:ext cx="56059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spc="3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02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6068" y="2023763"/>
            <a:ext cx="15576657" cy="645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281"/>
              </a:lnSpc>
            </a:pPr>
            <a:r>
              <a:rPr lang="ar-EG" sz="3259" b="1" spc="3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لماذا التخطيط للعمل ؟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06324" y="4025211"/>
            <a:ext cx="2531943" cy="218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71"/>
              </a:lnSpc>
            </a:pPr>
            <a:r>
              <a:rPr lang="ar-EG" sz="2698" b="1" spc="27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التخطيط الجيد يطور نظام  المعلومات في المنشأة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730568" y="4015686"/>
            <a:ext cx="3253991" cy="2064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128"/>
              </a:lnSpc>
            </a:pPr>
            <a:r>
              <a:rPr lang="ar-EG" sz="2548" b="1" spc="26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التخطيط يوفر الأساسات اللازمة لاتخاذ القرار و التنبؤ قصير الأجل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26667" y="6899964"/>
            <a:ext cx="2907196" cy="188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89"/>
              </a:lnSpc>
            </a:pPr>
            <a:r>
              <a:rPr lang="ar-EG" sz="2277" b="1" spc="2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وجود خطة متكاملة يسهل على الشركة تقديما كافيا للحصول على تمويل خارجي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835266" y="6795189"/>
            <a:ext cx="2679131" cy="2143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30"/>
              </a:lnSpc>
            </a:pPr>
            <a:r>
              <a:rPr lang="ar-EG" sz="2673" b="1" spc="27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التخطيط الجيد يطور  نظام المعلومات في المنشأة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641444" y="4075513"/>
            <a:ext cx="2803249" cy="188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777"/>
              </a:lnSpc>
            </a:pPr>
            <a:r>
              <a:rPr lang="ar-EG" sz="2331" b="1" spc="24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وجود خطة متكاملة يسهل على الشركة تقديما كافيا للحصول على تمويل خارجي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E4FF">
                <a:alpha val="100000"/>
              </a:srgbClr>
            </a:gs>
            <a:gs pos="100000">
              <a:srgbClr val="96CEA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3394" y="8794186"/>
            <a:ext cx="1156827" cy="1156827"/>
            <a:chOff x="0" y="0"/>
            <a:chExt cx="1542436" cy="15424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2542" cy="1542542"/>
            </a:xfrm>
            <a:custGeom>
              <a:avLst/>
              <a:gdLst/>
              <a:ahLst/>
              <a:cxnLst/>
              <a:rect l="l" t="t" r="r" b="b"/>
              <a:pathLst>
                <a:path w="1542542" h="1542542">
                  <a:moveTo>
                    <a:pt x="0" y="771271"/>
                  </a:moveTo>
                  <a:cubicBezTo>
                    <a:pt x="0" y="345313"/>
                    <a:pt x="345313" y="0"/>
                    <a:pt x="771271" y="0"/>
                  </a:cubicBezTo>
                  <a:cubicBezTo>
                    <a:pt x="1197229" y="0"/>
                    <a:pt x="1542542" y="345313"/>
                    <a:pt x="1542542" y="771271"/>
                  </a:cubicBezTo>
                  <a:cubicBezTo>
                    <a:pt x="1542542" y="1197229"/>
                    <a:pt x="1197229" y="1542542"/>
                    <a:pt x="771271" y="1542542"/>
                  </a:cubicBezTo>
                  <a:cubicBezTo>
                    <a:pt x="345313" y="1542542"/>
                    <a:pt x="0" y="1197102"/>
                    <a:pt x="0" y="7712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542436" cy="1551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b="1" spc="39">
                  <a:solidFill>
                    <a:srgbClr val="FFFFFF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06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5083295" y="552087"/>
            <a:ext cx="8288975" cy="1295152"/>
          </a:xfrm>
          <a:custGeom>
            <a:avLst/>
            <a:gdLst/>
            <a:ahLst/>
            <a:cxnLst/>
            <a:rect l="l" t="t" r="r" b="b"/>
            <a:pathLst>
              <a:path w="8288975" h="1295152">
                <a:moveTo>
                  <a:pt x="0" y="0"/>
                </a:moveTo>
                <a:lnTo>
                  <a:pt x="8288975" y="0"/>
                </a:lnTo>
                <a:lnTo>
                  <a:pt x="8288975" y="1295153"/>
                </a:lnTo>
                <a:lnTo>
                  <a:pt x="0" y="1295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700000">
            <a:off x="16289429" y="-890936"/>
            <a:ext cx="1939742" cy="2886046"/>
          </a:xfrm>
          <a:custGeom>
            <a:avLst/>
            <a:gdLst/>
            <a:ahLst/>
            <a:cxnLst/>
            <a:rect l="l" t="t" r="r" b="b"/>
            <a:pathLst>
              <a:path w="1939742" h="2886046">
                <a:moveTo>
                  <a:pt x="0" y="0"/>
                </a:moveTo>
                <a:lnTo>
                  <a:pt x="1939742" y="0"/>
                </a:lnTo>
                <a:lnTo>
                  <a:pt x="1939742" y="2886046"/>
                </a:lnTo>
                <a:lnTo>
                  <a:pt x="0" y="2886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607508" y="2035425"/>
            <a:ext cx="529071" cy="737381"/>
          </a:xfrm>
          <a:custGeom>
            <a:avLst/>
            <a:gdLst/>
            <a:ahLst/>
            <a:cxnLst/>
            <a:rect l="l" t="t" r="r" b="b"/>
            <a:pathLst>
              <a:path w="529071" h="737381">
                <a:moveTo>
                  <a:pt x="0" y="0"/>
                </a:moveTo>
                <a:lnTo>
                  <a:pt x="529071" y="0"/>
                </a:lnTo>
                <a:lnTo>
                  <a:pt x="529071" y="737381"/>
                </a:lnTo>
                <a:lnTo>
                  <a:pt x="0" y="7373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26068" y="1028700"/>
            <a:ext cx="1271127" cy="1271127"/>
            <a:chOff x="0" y="0"/>
            <a:chExt cx="1694836" cy="16948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94942" cy="1694942"/>
            </a:xfrm>
            <a:custGeom>
              <a:avLst/>
              <a:gdLst/>
              <a:ahLst/>
              <a:cxnLst/>
              <a:rect l="l" t="t" r="r" b="b"/>
              <a:pathLst>
                <a:path w="1694942" h="1694942">
                  <a:moveTo>
                    <a:pt x="0" y="847471"/>
                  </a:moveTo>
                  <a:cubicBezTo>
                    <a:pt x="0" y="379349"/>
                    <a:pt x="379349" y="0"/>
                    <a:pt x="847471" y="0"/>
                  </a:cubicBezTo>
                  <a:lnTo>
                    <a:pt x="847471" y="76200"/>
                  </a:lnTo>
                  <a:lnTo>
                    <a:pt x="847471" y="0"/>
                  </a:lnTo>
                  <a:cubicBezTo>
                    <a:pt x="1315466" y="0"/>
                    <a:pt x="1694942" y="379349"/>
                    <a:pt x="1694942" y="847471"/>
                  </a:cubicBezTo>
                  <a:cubicBezTo>
                    <a:pt x="1694942" y="1315593"/>
                    <a:pt x="1315593" y="1694942"/>
                    <a:pt x="847471" y="1694942"/>
                  </a:cubicBezTo>
                  <a:lnTo>
                    <a:pt x="847471" y="1618742"/>
                  </a:lnTo>
                  <a:lnTo>
                    <a:pt x="847471" y="1694942"/>
                  </a:lnTo>
                  <a:cubicBezTo>
                    <a:pt x="379349" y="1694815"/>
                    <a:pt x="0" y="1315466"/>
                    <a:pt x="0" y="847471"/>
                  </a:cubicBezTo>
                  <a:lnTo>
                    <a:pt x="76200" y="847471"/>
                  </a:lnTo>
                  <a:lnTo>
                    <a:pt x="141732" y="886333"/>
                  </a:lnTo>
                  <a:cubicBezTo>
                    <a:pt x="124206" y="915797"/>
                    <a:pt x="89154" y="930021"/>
                    <a:pt x="56007" y="920877"/>
                  </a:cubicBezTo>
                  <a:cubicBezTo>
                    <a:pt x="22860" y="911733"/>
                    <a:pt x="0" y="881761"/>
                    <a:pt x="0" y="847471"/>
                  </a:cubicBezTo>
                  <a:moveTo>
                    <a:pt x="152400" y="847471"/>
                  </a:moveTo>
                  <a:lnTo>
                    <a:pt x="76200" y="847471"/>
                  </a:lnTo>
                  <a:lnTo>
                    <a:pt x="10668" y="808482"/>
                  </a:lnTo>
                  <a:cubicBezTo>
                    <a:pt x="28194" y="779018"/>
                    <a:pt x="63246" y="764794"/>
                    <a:pt x="96393" y="773938"/>
                  </a:cubicBezTo>
                  <a:cubicBezTo>
                    <a:pt x="129540" y="783082"/>
                    <a:pt x="152400" y="813054"/>
                    <a:pt x="152400" y="847471"/>
                  </a:cubicBezTo>
                  <a:cubicBezTo>
                    <a:pt x="152400" y="1231265"/>
                    <a:pt x="463550" y="1542542"/>
                    <a:pt x="847471" y="1542542"/>
                  </a:cubicBezTo>
                  <a:cubicBezTo>
                    <a:pt x="1231392" y="1542542"/>
                    <a:pt x="1542542" y="1231392"/>
                    <a:pt x="1542542" y="847471"/>
                  </a:cubicBezTo>
                  <a:lnTo>
                    <a:pt x="1618742" y="847471"/>
                  </a:lnTo>
                  <a:lnTo>
                    <a:pt x="1542542" y="847471"/>
                  </a:lnTo>
                  <a:cubicBezTo>
                    <a:pt x="1542415" y="463550"/>
                    <a:pt x="1231265" y="152400"/>
                    <a:pt x="847471" y="152400"/>
                  </a:cubicBezTo>
                  <a:lnTo>
                    <a:pt x="847471" y="76200"/>
                  </a:lnTo>
                  <a:lnTo>
                    <a:pt x="847471" y="152400"/>
                  </a:lnTo>
                  <a:cubicBezTo>
                    <a:pt x="463550" y="152400"/>
                    <a:pt x="152400" y="463550"/>
                    <a:pt x="152400" y="8474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2160651" y="3819112"/>
            <a:ext cx="14053678" cy="4778251"/>
          </a:xfrm>
          <a:custGeom>
            <a:avLst/>
            <a:gdLst/>
            <a:ahLst/>
            <a:cxnLst/>
            <a:rect l="l" t="t" r="r" b="b"/>
            <a:pathLst>
              <a:path w="14053678" h="4778251">
                <a:moveTo>
                  <a:pt x="0" y="0"/>
                </a:moveTo>
                <a:lnTo>
                  <a:pt x="14053678" y="0"/>
                </a:lnTo>
                <a:lnTo>
                  <a:pt x="14053678" y="4778250"/>
                </a:lnTo>
                <a:lnTo>
                  <a:pt x="0" y="47782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26068" y="2850000"/>
            <a:ext cx="15576657" cy="645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281"/>
              </a:lnSpc>
            </a:pPr>
            <a:r>
              <a:rPr lang="ar-EG" sz="3259" b="1" spc="33">
                <a:solidFill>
                  <a:srgbClr val="FF66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هناك عدة تعليمات تتعلق بلغة وصياغة الخطة منها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477000" y="809138"/>
            <a:ext cx="5163877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5282"/>
              </a:lnSpc>
            </a:pPr>
            <a:r>
              <a:rPr lang="ar-EG" sz="4401" b="1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ما هي خطة ال</a:t>
            </a:r>
            <a:r>
              <a:rPr lang="ar-SA" sz="4401" b="1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</a:t>
            </a:r>
            <a:r>
              <a:rPr lang="ar-EG" sz="4401" b="1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عم</a:t>
            </a:r>
            <a:r>
              <a:rPr lang="ar-SA" sz="4401" b="1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</a:t>
            </a:r>
            <a:r>
              <a:rPr lang="ar-EG" sz="4401" b="1" dirty="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ل ؟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60651" y="9248775"/>
            <a:ext cx="243270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</a:rPr>
              <a:t>©       </a:t>
            </a:r>
            <a:r>
              <a:rPr lang="ar-EG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الشميمري والمبيريك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81764" y="1422886"/>
            <a:ext cx="56059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spc="3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02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6068" y="2023763"/>
            <a:ext cx="15576657" cy="645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281"/>
              </a:lnSpc>
            </a:pPr>
            <a:r>
              <a:rPr lang="ar-EG" sz="3259" b="1" spc="3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أولاً: لغة خطة الأعمال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976471" y="4881777"/>
            <a:ext cx="3218808" cy="2855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561"/>
              </a:lnSpc>
            </a:pPr>
            <a:r>
              <a:rPr lang="ar-EG" sz="2815" b="1" spc="29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يجب ألا تكون خطة الأعمال مطولة ومسهبًا فيها، وهذا ينطبق على فقرات وعبارات الخطة.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496477" y="4646846"/>
            <a:ext cx="2876227" cy="33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14"/>
              </a:lnSpc>
            </a:pPr>
            <a:r>
              <a:rPr lang="ar-EG" sz="2724" b="1" spc="28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يجب أن تتفادى الخطة الإكثار من استخدام الروابط اللغوية، مثل "لهذا السبب، لكن، ومن ثم، هكذا".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63830" y="4866862"/>
            <a:ext cx="2913522" cy="2524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059"/>
              </a:lnSpc>
            </a:pPr>
            <a:r>
              <a:rPr lang="ar-EG" sz="3123" b="1" spc="32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يجب أن تستخدم خطة الأعمال جملًا قصيرة وتقريرية مفيدة.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428907" y="4879187"/>
            <a:ext cx="2839598" cy="2524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059"/>
              </a:lnSpc>
            </a:pPr>
            <a:r>
              <a:rPr lang="ar-EG" sz="3123" b="1" spc="32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تكون محددة العبارات وسليمة الصياغة لغويًّا.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E4FF">
                <a:alpha val="100000"/>
              </a:srgbClr>
            </a:gs>
            <a:gs pos="100000">
              <a:srgbClr val="96CEA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3394" y="8794186"/>
            <a:ext cx="1156827" cy="1156827"/>
            <a:chOff x="0" y="0"/>
            <a:chExt cx="1542436" cy="15424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2542" cy="1542542"/>
            </a:xfrm>
            <a:custGeom>
              <a:avLst/>
              <a:gdLst/>
              <a:ahLst/>
              <a:cxnLst/>
              <a:rect l="l" t="t" r="r" b="b"/>
              <a:pathLst>
                <a:path w="1542542" h="1542542">
                  <a:moveTo>
                    <a:pt x="0" y="771271"/>
                  </a:moveTo>
                  <a:cubicBezTo>
                    <a:pt x="0" y="345313"/>
                    <a:pt x="345313" y="0"/>
                    <a:pt x="771271" y="0"/>
                  </a:cubicBezTo>
                  <a:cubicBezTo>
                    <a:pt x="1197229" y="0"/>
                    <a:pt x="1542542" y="345313"/>
                    <a:pt x="1542542" y="771271"/>
                  </a:cubicBezTo>
                  <a:cubicBezTo>
                    <a:pt x="1542542" y="1197229"/>
                    <a:pt x="1197229" y="1542542"/>
                    <a:pt x="771271" y="1542542"/>
                  </a:cubicBezTo>
                  <a:cubicBezTo>
                    <a:pt x="345313" y="1542542"/>
                    <a:pt x="0" y="1197102"/>
                    <a:pt x="0" y="7712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542436" cy="1551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b="1" spc="39">
                  <a:solidFill>
                    <a:srgbClr val="FFFFFF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07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5083295" y="552087"/>
            <a:ext cx="8288975" cy="1295152"/>
          </a:xfrm>
          <a:custGeom>
            <a:avLst/>
            <a:gdLst/>
            <a:ahLst/>
            <a:cxnLst/>
            <a:rect l="l" t="t" r="r" b="b"/>
            <a:pathLst>
              <a:path w="8288975" h="1295152">
                <a:moveTo>
                  <a:pt x="0" y="0"/>
                </a:moveTo>
                <a:lnTo>
                  <a:pt x="8288975" y="0"/>
                </a:lnTo>
                <a:lnTo>
                  <a:pt x="8288975" y="1295153"/>
                </a:lnTo>
                <a:lnTo>
                  <a:pt x="0" y="1295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700000">
            <a:off x="16289429" y="-890936"/>
            <a:ext cx="1939742" cy="2886046"/>
          </a:xfrm>
          <a:custGeom>
            <a:avLst/>
            <a:gdLst/>
            <a:ahLst/>
            <a:cxnLst/>
            <a:rect l="l" t="t" r="r" b="b"/>
            <a:pathLst>
              <a:path w="1939742" h="2886046">
                <a:moveTo>
                  <a:pt x="0" y="0"/>
                </a:moveTo>
                <a:lnTo>
                  <a:pt x="1939742" y="0"/>
                </a:lnTo>
                <a:lnTo>
                  <a:pt x="1939742" y="2886046"/>
                </a:lnTo>
                <a:lnTo>
                  <a:pt x="0" y="2886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607508" y="2035425"/>
            <a:ext cx="529071" cy="737381"/>
          </a:xfrm>
          <a:custGeom>
            <a:avLst/>
            <a:gdLst/>
            <a:ahLst/>
            <a:cxnLst/>
            <a:rect l="l" t="t" r="r" b="b"/>
            <a:pathLst>
              <a:path w="529071" h="737381">
                <a:moveTo>
                  <a:pt x="0" y="0"/>
                </a:moveTo>
                <a:lnTo>
                  <a:pt x="529071" y="0"/>
                </a:lnTo>
                <a:lnTo>
                  <a:pt x="529071" y="737381"/>
                </a:lnTo>
                <a:lnTo>
                  <a:pt x="0" y="7373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26068" y="1028700"/>
            <a:ext cx="1271127" cy="1271127"/>
            <a:chOff x="0" y="0"/>
            <a:chExt cx="1694836" cy="16948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94942" cy="1694942"/>
            </a:xfrm>
            <a:custGeom>
              <a:avLst/>
              <a:gdLst/>
              <a:ahLst/>
              <a:cxnLst/>
              <a:rect l="l" t="t" r="r" b="b"/>
              <a:pathLst>
                <a:path w="1694942" h="1694942">
                  <a:moveTo>
                    <a:pt x="0" y="847471"/>
                  </a:moveTo>
                  <a:cubicBezTo>
                    <a:pt x="0" y="379349"/>
                    <a:pt x="379349" y="0"/>
                    <a:pt x="847471" y="0"/>
                  </a:cubicBezTo>
                  <a:lnTo>
                    <a:pt x="847471" y="76200"/>
                  </a:lnTo>
                  <a:lnTo>
                    <a:pt x="847471" y="0"/>
                  </a:lnTo>
                  <a:cubicBezTo>
                    <a:pt x="1315466" y="0"/>
                    <a:pt x="1694942" y="379349"/>
                    <a:pt x="1694942" y="847471"/>
                  </a:cubicBezTo>
                  <a:cubicBezTo>
                    <a:pt x="1694942" y="1315593"/>
                    <a:pt x="1315593" y="1694942"/>
                    <a:pt x="847471" y="1694942"/>
                  </a:cubicBezTo>
                  <a:lnTo>
                    <a:pt x="847471" y="1618742"/>
                  </a:lnTo>
                  <a:lnTo>
                    <a:pt x="847471" y="1694942"/>
                  </a:lnTo>
                  <a:cubicBezTo>
                    <a:pt x="379349" y="1694815"/>
                    <a:pt x="0" y="1315466"/>
                    <a:pt x="0" y="847471"/>
                  </a:cubicBezTo>
                  <a:lnTo>
                    <a:pt x="76200" y="847471"/>
                  </a:lnTo>
                  <a:lnTo>
                    <a:pt x="141732" y="886333"/>
                  </a:lnTo>
                  <a:cubicBezTo>
                    <a:pt x="124206" y="915797"/>
                    <a:pt x="89154" y="930021"/>
                    <a:pt x="56007" y="920877"/>
                  </a:cubicBezTo>
                  <a:cubicBezTo>
                    <a:pt x="22860" y="911733"/>
                    <a:pt x="0" y="881761"/>
                    <a:pt x="0" y="847471"/>
                  </a:cubicBezTo>
                  <a:moveTo>
                    <a:pt x="152400" y="847471"/>
                  </a:moveTo>
                  <a:lnTo>
                    <a:pt x="76200" y="847471"/>
                  </a:lnTo>
                  <a:lnTo>
                    <a:pt x="10668" y="808482"/>
                  </a:lnTo>
                  <a:cubicBezTo>
                    <a:pt x="28194" y="779018"/>
                    <a:pt x="63246" y="764794"/>
                    <a:pt x="96393" y="773938"/>
                  </a:cubicBezTo>
                  <a:cubicBezTo>
                    <a:pt x="129540" y="783082"/>
                    <a:pt x="152400" y="813054"/>
                    <a:pt x="152400" y="847471"/>
                  </a:cubicBezTo>
                  <a:cubicBezTo>
                    <a:pt x="152400" y="1231265"/>
                    <a:pt x="463550" y="1542542"/>
                    <a:pt x="847471" y="1542542"/>
                  </a:cubicBezTo>
                  <a:cubicBezTo>
                    <a:pt x="1231392" y="1542542"/>
                    <a:pt x="1542542" y="1231392"/>
                    <a:pt x="1542542" y="847471"/>
                  </a:cubicBezTo>
                  <a:lnTo>
                    <a:pt x="1618742" y="847471"/>
                  </a:lnTo>
                  <a:lnTo>
                    <a:pt x="1542542" y="847471"/>
                  </a:lnTo>
                  <a:cubicBezTo>
                    <a:pt x="1542415" y="463550"/>
                    <a:pt x="1231265" y="152400"/>
                    <a:pt x="847471" y="152400"/>
                  </a:cubicBezTo>
                  <a:lnTo>
                    <a:pt x="847471" y="76200"/>
                  </a:lnTo>
                  <a:lnTo>
                    <a:pt x="847471" y="152400"/>
                  </a:lnTo>
                  <a:cubicBezTo>
                    <a:pt x="463550" y="152400"/>
                    <a:pt x="152400" y="463550"/>
                    <a:pt x="152400" y="8474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1028700" y="3277631"/>
            <a:ext cx="16230600" cy="4321397"/>
          </a:xfrm>
          <a:custGeom>
            <a:avLst/>
            <a:gdLst/>
            <a:ahLst/>
            <a:cxnLst/>
            <a:rect l="l" t="t" r="r" b="b"/>
            <a:pathLst>
              <a:path w="16230600" h="4321397">
                <a:moveTo>
                  <a:pt x="16230600" y="0"/>
                </a:moveTo>
                <a:lnTo>
                  <a:pt x="0" y="0"/>
                </a:lnTo>
                <a:lnTo>
                  <a:pt x="0" y="4321397"/>
                </a:lnTo>
                <a:lnTo>
                  <a:pt x="16230600" y="4321397"/>
                </a:lnTo>
                <a:lnTo>
                  <a:pt x="1623060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711755" y="854714"/>
            <a:ext cx="4929122" cy="680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282"/>
              </a:lnSpc>
            </a:pPr>
            <a:r>
              <a:rPr lang="ar-EG" sz="4401" b="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كتابة خطة العمل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60651" y="9248775"/>
            <a:ext cx="243270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</a:rPr>
              <a:t>©       </a:t>
            </a:r>
            <a:r>
              <a:rPr lang="ar-EG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الشميمري والمبيريك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1764" y="1422886"/>
            <a:ext cx="56059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spc="3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6068" y="2023763"/>
            <a:ext cx="15576657" cy="645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281"/>
              </a:lnSpc>
            </a:pPr>
            <a:r>
              <a:rPr lang="ar-EG" sz="3259" b="1" spc="3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ثانيًا: صفات خطة الأعمال الجيدة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569563" y="4000437"/>
            <a:ext cx="2567016" cy="1703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561"/>
              </a:lnSpc>
            </a:pPr>
            <a:r>
              <a:rPr lang="ar-EG" sz="2815" b="1" spc="28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أن تكون </a:t>
            </a:r>
          </a:p>
          <a:p>
            <a:pPr algn="ctr" rtl="1">
              <a:lnSpc>
                <a:spcPts val="4561"/>
              </a:lnSpc>
            </a:pPr>
            <a:r>
              <a:rPr lang="ar-EG" sz="2815" b="1" spc="29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قصيرة وبسيطة.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279621" y="3987580"/>
            <a:ext cx="2185299" cy="1652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14"/>
              </a:lnSpc>
            </a:pPr>
            <a:r>
              <a:rPr lang="ar-EG" sz="2724" b="1" spc="27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أن تكون</a:t>
            </a:r>
          </a:p>
          <a:p>
            <a:pPr algn="ctr" rtl="1">
              <a:lnSpc>
                <a:spcPts val="4414"/>
              </a:lnSpc>
            </a:pPr>
            <a:r>
              <a:rPr lang="ar-EG" sz="2724" b="1" spc="28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 شيقة ومفيدة.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11755" y="3584609"/>
            <a:ext cx="2298787" cy="2486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992"/>
              </a:lnSpc>
            </a:pPr>
            <a:r>
              <a:rPr lang="ar-EG" sz="2464" b="1" spc="24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أن تستخدم جداول </a:t>
            </a:r>
          </a:p>
          <a:p>
            <a:pPr algn="ctr" rtl="1">
              <a:lnSpc>
                <a:spcPts val="3992"/>
              </a:lnSpc>
            </a:pPr>
            <a:r>
              <a:rPr lang="ar-EG" sz="2464" b="1" spc="25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البيانات والمخططات البيانية.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81807" y="3904555"/>
            <a:ext cx="2839598" cy="1885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059"/>
              </a:lnSpc>
            </a:pPr>
            <a:r>
              <a:rPr lang="ar-EG" sz="3123" b="1" spc="3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أن تكون </a:t>
            </a:r>
          </a:p>
          <a:p>
            <a:pPr algn="ctr" rtl="1">
              <a:lnSpc>
                <a:spcPts val="5059"/>
              </a:lnSpc>
            </a:pPr>
            <a:r>
              <a:rPr lang="ar-EG" sz="3123" b="1" spc="32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مطبوعة ومجلدة.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545371" y="3904555"/>
            <a:ext cx="2095505" cy="1885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059"/>
              </a:lnSpc>
            </a:pPr>
            <a:r>
              <a:rPr lang="ar-EG" sz="3123" b="1" spc="3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أن تكون </a:t>
            </a:r>
          </a:p>
          <a:p>
            <a:pPr algn="ctr" rtl="1">
              <a:lnSpc>
                <a:spcPts val="5059"/>
              </a:lnSpc>
            </a:pPr>
            <a:r>
              <a:rPr lang="ar-EG" sz="3123" b="1" spc="32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سهلة الفهم.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17446" y="3782878"/>
            <a:ext cx="1960909" cy="2147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02"/>
              </a:lnSpc>
            </a:pPr>
            <a:r>
              <a:rPr lang="ar-EG" sz="2655" b="1" spc="26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أن تكون خالية </a:t>
            </a:r>
          </a:p>
          <a:p>
            <a:pPr algn="ctr" rtl="1">
              <a:lnSpc>
                <a:spcPts val="4302"/>
              </a:lnSpc>
            </a:pPr>
            <a:r>
              <a:rPr lang="ar-EG" sz="2655" b="1" spc="27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من الأخطاء المطبعية.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E4FF">
                <a:alpha val="100000"/>
              </a:srgbClr>
            </a:gs>
            <a:gs pos="100000">
              <a:srgbClr val="96CEA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3394" y="8794186"/>
            <a:ext cx="1156827" cy="1156827"/>
            <a:chOff x="0" y="0"/>
            <a:chExt cx="1542436" cy="15424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2542" cy="1542542"/>
            </a:xfrm>
            <a:custGeom>
              <a:avLst/>
              <a:gdLst/>
              <a:ahLst/>
              <a:cxnLst/>
              <a:rect l="l" t="t" r="r" b="b"/>
              <a:pathLst>
                <a:path w="1542542" h="1542542">
                  <a:moveTo>
                    <a:pt x="0" y="771271"/>
                  </a:moveTo>
                  <a:cubicBezTo>
                    <a:pt x="0" y="345313"/>
                    <a:pt x="345313" y="0"/>
                    <a:pt x="771271" y="0"/>
                  </a:cubicBezTo>
                  <a:cubicBezTo>
                    <a:pt x="1197229" y="0"/>
                    <a:pt x="1542542" y="345313"/>
                    <a:pt x="1542542" y="771271"/>
                  </a:cubicBezTo>
                  <a:cubicBezTo>
                    <a:pt x="1542542" y="1197229"/>
                    <a:pt x="1197229" y="1542542"/>
                    <a:pt x="771271" y="1542542"/>
                  </a:cubicBezTo>
                  <a:cubicBezTo>
                    <a:pt x="345313" y="1542542"/>
                    <a:pt x="0" y="1197102"/>
                    <a:pt x="0" y="7712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542436" cy="1551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b="1" spc="39">
                  <a:solidFill>
                    <a:srgbClr val="FFFFFF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08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5083295" y="552087"/>
            <a:ext cx="8288975" cy="1295152"/>
          </a:xfrm>
          <a:custGeom>
            <a:avLst/>
            <a:gdLst/>
            <a:ahLst/>
            <a:cxnLst/>
            <a:rect l="l" t="t" r="r" b="b"/>
            <a:pathLst>
              <a:path w="8288975" h="1295152">
                <a:moveTo>
                  <a:pt x="0" y="0"/>
                </a:moveTo>
                <a:lnTo>
                  <a:pt x="8288975" y="0"/>
                </a:lnTo>
                <a:lnTo>
                  <a:pt x="8288975" y="1295153"/>
                </a:lnTo>
                <a:lnTo>
                  <a:pt x="0" y="1295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700000">
            <a:off x="16289429" y="-890936"/>
            <a:ext cx="1939742" cy="2886046"/>
          </a:xfrm>
          <a:custGeom>
            <a:avLst/>
            <a:gdLst/>
            <a:ahLst/>
            <a:cxnLst/>
            <a:rect l="l" t="t" r="r" b="b"/>
            <a:pathLst>
              <a:path w="1939742" h="2886046">
                <a:moveTo>
                  <a:pt x="0" y="0"/>
                </a:moveTo>
                <a:lnTo>
                  <a:pt x="1939742" y="0"/>
                </a:lnTo>
                <a:lnTo>
                  <a:pt x="1939742" y="2886046"/>
                </a:lnTo>
                <a:lnTo>
                  <a:pt x="0" y="2886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607508" y="2035425"/>
            <a:ext cx="529071" cy="737381"/>
          </a:xfrm>
          <a:custGeom>
            <a:avLst/>
            <a:gdLst/>
            <a:ahLst/>
            <a:cxnLst/>
            <a:rect l="l" t="t" r="r" b="b"/>
            <a:pathLst>
              <a:path w="529071" h="737381">
                <a:moveTo>
                  <a:pt x="0" y="0"/>
                </a:moveTo>
                <a:lnTo>
                  <a:pt x="529071" y="0"/>
                </a:lnTo>
                <a:lnTo>
                  <a:pt x="529071" y="737381"/>
                </a:lnTo>
                <a:lnTo>
                  <a:pt x="0" y="7373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26068" y="1028700"/>
            <a:ext cx="1271127" cy="1271127"/>
            <a:chOff x="0" y="0"/>
            <a:chExt cx="1694836" cy="16948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94942" cy="1694942"/>
            </a:xfrm>
            <a:custGeom>
              <a:avLst/>
              <a:gdLst/>
              <a:ahLst/>
              <a:cxnLst/>
              <a:rect l="l" t="t" r="r" b="b"/>
              <a:pathLst>
                <a:path w="1694942" h="1694942">
                  <a:moveTo>
                    <a:pt x="0" y="847471"/>
                  </a:moveTo>
                  <a:cubicBezTo>
                    <a:pt x="0" y="379349"/>
                    <a:pt x="379349" y="0"/>
                    <a:pt x="847471" y="0"/>
                  </a:cubicBezTo>
                  <a:lnTo>
                    <a:pt x="847471" y="76200"/>
                  </a:lnTo>
                  <a:lnTo>
                    <a:pt x="847471" y="0"/>
                  </a:lnTo>
                  <a:cubicBezTo>
                    <a:pt x="1315466" y="0"/>
                    <a:pt x="1694942" y="379349"/>
                    <a:pt x="1694942" y="847471"/>
                  </a:cubicBezTo>
                  <a:cubicBezTo>
                    <a:pt x="1694942" y="1315593"/>
                    <a:pt x="1315593" y="1694942"/>
                    <a:pt x="847471" y="1694942"/>
                  </a:cubicBezTo>
                  <a:lnTo>
                    <a:pt x="847471" y="1618742"/>
                  </a:lnTo>
                  <a:lnTo>
                    <a:pt x="847471" y="1694942"/>
                  </a:lnTo>
                  <a:cubicBezTo>
                    <a:pt x="379349" y="1694815"/>
                    <a:pt x="0" y="1315466"/>
                    <a:pt x="0" y="847471"/>
                  </a:cubicBezTo>
                  <a:lnTo>
                    <a:pt x="76200" y="847471"/>
                  </a:lnTo>
                  <a:lnTo>
                    <a:pt x="141732" y="886333"/>
                  </a:lnTo>
                  <a:cubicBezTo>
                    <a:pt x="124206" y="915797"/>
                    <a:pt x="89154" y="930021"/>
                    <a:pt x="56007" y="920877"/>
                  </a:cubicBezTo>
                  <a:cubicBezTo>
                    <a:pt x="22860" y="911733"/>
                    <a:pt x="0" y="881761"/>
                    <a:pt x="0" y="847471"/>
                  </a:cubicBezTo>
                  <a:moveTo>
                    <a:pt x="152400" y="847471"/>
                  </a:moveTo>
                  <a:lnTo>
                    <a:pt x="76200" y="847471"/>
                  </a:lnTo>
                  <a:lnTo>
                    <a:pt x="10668" y="808482"/>
                  </a:lnTo>
                  <a:cubicBezTo>
                    <a:pt x="28194" y="779018"/>
                    <a:pt x="63246" y="764794"/>
                    <a:pt x="96393" y="773938"/>
                  </a:cubicBezTo>
                  <a:cubicBezTo>
                    <a:pt x="129540" y="783082"/>
                    <a:pt x="152400" y="813054"/>
                    <a:pt x="152400" y="847471"/>
                  </a:cubicBezTo>
                  <a:cubicBezTo>
                    <a:pt x="152400" y="1231265"/>
                    <a:pt x="463550" y="1542542"/>
                    <a:pt x="847471" y="1542542"/>
                  </a:cubicBezTo>
                  <a:cubicBezTo>
                    <a:pt x="1231392" y="1542542"/>
                    <a:pt x="1542542" y="1231392"/>
                    <a:pt x="1542542" y="847471"/>
                  </a:cubicBezTo>
                  <a:lnTo>
                    <a:pt x="1618742" y="847471"/>
                  </a:lnTo>
                  <a:lnTo>
                    <a:pt x="1542542" y="847471"/>
                  </a:lnTo>
                  <a:cubicBezTo>
                    <a:pt x="1542415" y="463550"/>
                    <a:pt x="1231265" y="152400"/>
                    <a:pt x="847471" y="152400"/>
                  </a:cubicBezTo>
                  <a:lnTo>
                    <a:pt x="847471" y="76200"/>
                  </a:lnTo>
                  <a:lnTo>
                    <a:pt x="847471" y="152400"/>
                  </a:lnTo>
                  <a:cubicBezTo>
                    <a:pt x="463550" y="152400"/>
                    <a:pt x="152400" y="463550"/>
                    <a:pt x="152400" y="8474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997195" y="2839481"/>
            <a:ext cx="14726495" cy="1448515"/>
            <a:chOff x="0" y="0"/>
            <a:chExt cx="3878583" cy="38150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78583" cy="381502"/>
            </a:xfrm>
            <a:custGeom>
              <a:avLst/>
              <a:gdLst/>
              <a:ahLst/>
              <a:cxnLst/>
              <a:rect l="l" t="t" r="r" b="b"/>
              <a:pathLst>
                <a:path w="3878583" h="381502">
                  <a:moveTo>
                    <a:pt x="16297" y="0"/>
                  </a:moveTo>
                  <a:lnTo>
                    <a:pt x="3862286" y="0"/>
                  </a:lnTo>
                  <a:cubicBezTo>
                    <a:pt x="3866608" y="0"/>
                    <a:pt x="3870753" y="1717"/>
                    <a:pt x="3873810" y="4773"/>
                  </a:cubicBezTo>
                  <a:cubicBezTo>
                    <a:pt x="3876866" y="7830"/>
                    <a:pt x="3878583" y="11975"/>
                    <a:pt x="3878583" y="16297"/>
                  </a:cubicBezTo>
                  <a:lnTo>
                    <a:pt x="3878583" y="365205"/>
                  </a:lnTo>
                  <a:cubicBezTo>
                    <a:pt x="3878583" y="369527"/>
                    <a:pt x="3876866" y="373672"/>
                    <a:pt x="3873810" y="376729"/>
                  </a:cubicBezTo>
                  <a:cubicBezTo>
                    <a:pt x="3870753" y="379785"/>
                    <a:pt x="3866608" y="381502"/>
                    <a:pt x="3862286" y="381502"/>
                  </a:cubicBezTo>
                  <a:lnTo>
                    <a:pt x="16297" y="381502"/>
                  </a:lnTo>
                  <a:cubicBezTo>
                    <a:pt x="11975" y="381502"/>
                    <a:pt x="7830" y="379785"/>
                    <a:pt x="4773" y="376729"/>
                  </a:cubicBezTo>
                  <a:cubicBezTo>
                    <a:pt x="1717" y="373672"/>
                    <a:pt x="0" y="369527"/>
                    <a:pt x="0" y="365205"/>
                  </a:cubicBezTo>
                  <a:lnTo>
                    <a:pt x="0" y="16297"/>
                  </a:lnTo>
                  <a:cubicBezTo>
                    <a:pt x="0" y="11975"/>
                    <a:pt x="1717" y="7830"/>
                    <a:pt x="4773" y="4773"/>
                  </a:cubicBezTo>
                  <a:cubicBezTo>
                    <a:pt x="7830" y="1717"/>
                    <a:pt x="11975" y="0"/>
                    <a:pt x="16297" y="0"/>
                  </a:cubicBezTo>
                  <a:close/>
                </a:path>
              </a:pathLst>
            </a:custGeom>
            <a:solidFill>
              <a:srgbClr val="DEEFFF"/>
            </a:solidFill>
            <a:ln w="19050" cap="rnd">
              <a:solidFill>
                <a:srgbClr val="00B050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3878583" cy="391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flipH="1">
            <a:off x="503394" y="4458618"/>
            <a:ext cx="17259300" cy="3516582"/>
          </a:xfrm>
          <a:custGeom>
            <a:avLst/>
            <a:gdLst/>
            <a:ahLst/>
            <a:cxnLst/>
            <a:rect l="l" t="t" r="r" b="b"/>
            <a:pathLst>
              <a:path w="17259300" h="3516582">
                <a:moveTo>
                  <a:pt x="17259300" y="0"/>
                </a:moveTo>
                <a:lnTo>
                  <a:pt x="0" y="0"/>
                </a:lnTo>
                <a:lnTo>
                  <a:pt x="0" y="3516582"/>
                </a:lnTo>
                <a:lnTo>
                  <a:pt x="17259300" y="3516582"/>
                </a:lnTo>
                <a:lnTo>
                  <a:pt x="1725930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6711755" y="854714"/>
            <a:ext cx="4929122" cy="680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282"/>
              </a:lnSpc>
            </a:pPr>
            <a:r>
              <a:rPr lang="ar-EG" sz="4401" b="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كتابة خطة العمل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60651" y="9248775"/>
            <a:ext cx="243270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</a:rPr>
              <a:t>©       </a:t>
            </a:r>
            <a:r>
              <a:rPr lang="ar-EG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الشميمري والمبيريك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1764" y="1422886"/>
            <a:ext cx="56059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spc="3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03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26068" y="2023763"/>
            <a:ext cx="15576657" cy="645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281"/>
              </a:lnSpc>
            </a:pPr>
            <a:r>
              <a:rPr lang="ar-EG" sz="3259" b="1" spc="3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ثالثًا: عناصر الخطة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797581" y="2907150"/>
            <a:ext cx="12543223" cy="1135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561"/>
              </a:lnSpc>
            </a:pPr>
            <a:r>
              <a:rPr lang="ar-EG" sz="2815" b="1" spc="29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على الرغم من أن خطط الأعمال تختلف من حيث الأسلوب والشكل، إلا أن المستثمرين بالعادة يعدون العناصر الآتية مكونات أساسية لخطة الأعمال، وهي: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514859" y="6318359"/>
            <a:ext cx="2185299" cy="109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14"/>
              </a:lnSpc>
            </a:pPr>
            <a:r>
              <a:rPr lang="ar-EG" sz="2724" b="1" spc="28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خطاب التقديم.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757830" y="6247372"/>
            <a:ext cx="1856924" cy="1152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640"/>
              </a:lnSpc>
            </a:pPr>
            <a:r>
              <a:rPr lang="ar-EG" sz="2864" b="1" spc="29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نبذة عن الشركة.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987182" y="6213280"/>
            <a:ext cx="1860096" cy="124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059"/>
              </a:lnSpc>
            </a:pPr>
            <a:r>
              <a:rPr lang="ar-EG" sz="3123" b="1" spc="32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تحليل السوق.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014804" y="6247372"/>
            <a:ext cx="2095505" cy="1187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735"/>
              </a:lnSpc>
            </a:pPr>
            <a:r>
              <a:rPr lang="ar-EG" sz="2923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الملخص التنفيذي.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247328" y="6112134"/>
            <a:ext cx="1960909" cy="154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140"/>
              </a:lnSpc>
            </a:pPr>
            <a:r>
              <a:rPr lang="ar-EG" sz="2555" b="1" spc="26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تحليل المنتجات والخدمات.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377003" y="6213280"/>
            <a:ext cx="1860096" cy="124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059"/>
              </a:lnSpc>
            </a:pPr>
            <a:r>
              <a:rPr lang="ar-EG" sz="3123" b="1" spc="32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التحليل المالي.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67147" y="6245010"/>
            <a:ext cx="1860096" cy="124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059"/>
              </a:lnSpc>
            </a:pPr>
            <a:r>
              <a:rPr lang="ar-EG" sz="3123" b="1" spc="32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نبذة عن الإدارة.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E4FF">
                <a:alpha val="100000"/>
              </a:srgbClr>
            </a:gs>
            <a:gs pos="100000">
              <a:srgbClr val="96CEA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3394" y="8794186"/>
            <a:ext cx="1156827" cy="1156827"/>
            <a:chOff x="0" y="0"/>
            <a:chExt cx="1542436" cy="15424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2542" cy="1542542"/>
            </a:xfrm>
            <a:custGeom>
              <a:avLst/>
              <a:gdLst/>
              <a:ahLst/>
              <a:cxnLst/>
              <a:rect l="l" t="t" r="r" b="b"/>
              <a:pathLst>
                <a:path w="1542542" h="1542542">
                  <a:moveTo>
                    <a:pt x="0" y="771271"/>
                  </a:moveTo>
                  <a:cubicBezTo>
                    <a:pt x="0" y="345313"/>
                    <a:pt x="345313" y="0"/>
                    <a:pt x="771271" y="0"/>
                  </a:cubicBezTo>
                  <a:cubicBezTo>
                    <a:pt x="1197229" y="0"/>
                    <a:pt x="1542542" y="345313"/>
                    <a:pt x="1542542" y="771271"/>
                  </a:cubicBezTo>
                  <a:cubicBezTo>
                    <a:pt x="1542542" y="1197229"/>
                    <a:pt x="1197229" y="1542542"/>
                    <a:pt x="771271" y="1542542"/>
                  </a:cubicBezTo>
                  <a:cubicBezTo>
                    <a:pt x="345313" y="1542542"/>
                    <a:pt x="0" y="1197102"/>
                    <a:pt x="0" y="7712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542436" cy="1551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b="1" spc="39">
                  <a:solidFill>
                    <a:srgbClr val="FFFFFF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09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5083295" y="552087"/>
            <a:ext cx="8288975" cy="1295152"/>
          </a:xfrm>
          <a:custGeom>
            <a:avLst/>
            <a:gdLst/>
            <a:ahLst/>
            <a:cxnLst/>
            <a:rect l="l" t="t" r="r" b="b"/>
            <a:pathLst>
              <a:path w="8288975" h="1295152">
                <a:moveTo>
                  <a:pt x="0" y="0"/>
                </a:moveTo>
                <a:lnTo>
                  <a:pt x="8288975" y="0"/>
                </a:lnTo>
                <a:lnTo>
                  <a:pt x="8288975" y="1295153"/>
                </a:lnTo>
                <a:lnTo>
                  <a:pt x="0" y="1295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700000">
            <a:off x="16289429" y="-890936"/>
            <a:ext cx="1939742" cy="2886046"/>
          </a:xfrm>
          <a:custGeom>
            <a:avLst/>
            <a:gdLst/>
            <a:ahLst/>
            <a:cxnLst/>
            <a:rect l="l" t="t" r="r" b="b"/>
            <a:pathLst>
              <a:path w="1939742" h="2886046">
                <a:moveTo>
                  <a:pt x="0" y="0"/>
                </a:moveTo>
                <a:lnTo>
                  <a:pt x="1939742" y="0"/>
                </a:lnTo>
                <a:lnTo>
                  <a:pt x="1939742" y="2886046"/>
                </a:lnTo>
                <a:lnTo>
                  <a:pt x="0" y="2886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607508" y="2035425"/>
            <a:ext cx="529071" cy="737381"/>
          </a:xfrm>
          <a:custGeom>
            <a:avLst/>
            <a:gdLst/>
            <a:ahLst/>
            <a:cxnLst/>
            <a:rect l="l" t="t" r="r" b="b"/>
            <a:pathLst>
              <a:path w="529071" h="737381">
                <a:moveTo>
                  <a:pt x="0" y="0"/>
                </a:moveTo>
                <a:lnTo>
                  <a:pt x="529071" y="0"/>
                </a:lnTo>
                <a:lnTo>
                  <a:pt x="529071" y="737381"/>
                </a:lnTo>
                <a:lnTo>
                  <a:pt x="0" y="7373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26068" y="1028700"/>
            <a:ext cx="1271127" cy="1271127"/>
            <a:chOff x="0" y="0"/>
            <a:chExt cx="1694836" cy="16948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94942" cy="1694942"/>
            </a:xfrm>
            <a:custGeom>
              <a:avLst/>
              <a:gdLst/>
              <a:ahLst/>
              <a:cxnLst/>
              <a:rect l="l" t="t" r="r" b="b"/>
              <a:pathLst>
                <a:path w="1694942" h="1694942">
                  <a:moveTo>
                    <a:pt x="0" y="847471"/>
                  </a:moveTo>
                  <a:cubicBezTo>
                    <a:pt x="0" y="379349"/>
                    <a:pt x="379349" y="0"/>
                    <a:pt x="847471" y="0"/>
                  </a:cubicBezTo>
                  <a:lnTo>
                    <a:pt x="847471" y="76200"/>
                  </a:lnTo>
                  <a:lnTo>
                    <a:pt x="847471" y="0"/>
                  </a:lnTo>
                  <a:cubicBezTo>
                    <a:pt x="1315466" y="0"/>
                    <a:pt x="1694942" y="379349"/>
                    <a:pt x="1694942" y="847471"/>
                  </a:cubicBezTo>
                  <a:cubicBezTo>
                    <a:pt x="1694942" y="1315593"/>
                    <a:pt x="1315593" y="1694942"/>
                    <a:pt x="847471" y="1694942"/>
                  </a:cubicBezTo>
                  <a:lnTo>
                    <a:pt x="847471" y="1618742"/>
                  </a:lnTo>
                  <a:lnTo>
                    <a:pt x="847471" y="1694942"/>
                  </a:lnTo>
                  <a:cubicBezTo>
                    <a:pt x="379349" y="1694815"/>
                    <a:pt x="0" y="1315466"/>
                    <a:pt x="0" y="847471"/>
                  </a:cubicBezTo>
                  <a:lnTo>
                    <a:pt x="76200" y="847471"/>
                  </a:lnTo>
                  <a:lnTo>
                    <a:pt x="141732" y="886333"/>
                  </a:lnTo>
                  <a:cubicBezTo>
                    <a:pt x="124206" y="915797"/>
                    <a:pt x="89154" y="930021"/>
                    <a:pt x="56007" y="920877"/>
                  </a:cubicBezTo>
                  <a:cubicBezTo>
                    <a:pt x="22860" y="911733"/>
                    <a:pt x="0" y="881761"/>
                    <a:pt x="0" y="847471"/>
                  </a:cubicBezTo>
                  <a:moveTo>
                    <a:pt x="152400" y="847471"/>
                  </a:moveTo>
                  <a:lnTo>
                    <a:pt x="76200" y="847471"/>
                  </a:lnTo>
                  <a:lnTo>
                    <a:pt x="10668" y="808482"/>
                  </a:lnTo>
                  <a:cubicBezTo>
                    <a:pt x="28194" y="779018"/>
                    <a:pt x="63246" y="764794"/>
                    <a:pt x="96393" y="773938"/>
                  </a:cubicBezTo>
                  <a:cubicBezTo>
                    <a:pt x="129540" y="783082"/>
                    <a:pt x="152400" y="813054"/>
                    <a:pt x="152400" y="847471"/>
                  </a:cubicBezTo>
                  <a:cubicBezTo>
                    <a:pt x="152400" y="1231265"/>
                    <a:pt x="463550" y="1542542"/>
                    <a:pt x="847471" y="1542542"/>
                  </a:cubicBezTo>
                  <a:cubicBezTo>
                    <a:pt x="1231392" y="1542542"/>
                    <a:pt x="1542542" y="1231392"/>
                    <a:pt x="1542542" y="847471"/>
                  </a:cubicBezTo>
                  <a:lnTo>
                    <a:pt x="1618742" y="847471"/>
                  </a:lnTo>
                  <a:lnTo>
                    <a:pt x="1542542" y="847471"/>
                  </a:lnTo>
                  <a:cubicBezTo>
                    <a:pt x="1542415" y="463550"/>
                    <a:pt x="1231265" y="152400"/>
                    <a:pt x="847471" y="152400"/>
                  </a:cubicBezTo>
                  <a:lnTo>
                    <a:pt x="847471" y="76200"/>
                  </a:lnTo>
                  <a:lnTo>
                    <a:pt x="847471" y="152400"/>
                  </a:lnTo>
                  <a:cubicBezTo>
                    <a:pt x="463550" y="152400"/>
                    <a:pt x="152400" y="463550"/>
                    <a:pt x="152400" y="84747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4198354" y="2564882"/>
            <a:ext cx="10714724" cy="6817243"/>
          </a:xfrm>
          <a:custGeom>
            <a:avLst/>
            <a:gdLst/>
            <a:ahLst/>
            <a:cxnLst/>
            <a:rect l="l" t="t" r="r" b="b"/>
            <a:pathLst>
              <a:path w="10714724" h="6817243">
                <a:moveTo>
                  <a:pt x="0" y="0"/>
                </a:moveTo>
                <a:lnTo>
                  <a:pt x="10714724" y="0"/>
                </a:lnTo>
                <a:lnTo>
                  <a:pt x="10714724" y="6817243"/>
                </a:lnTo>
                <a:lnTo>
                  <a:pt x="0" y="68172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150346" y="664214"/>
            <a:ext cx="4154874" cy="1140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52"/>
              </a:lnSpc>
            </a:pPr>
            <a:r>
              <a:rPr lang="ar-EG" sz="3710" b="1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عناصر ومكونات خطة الأعمال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60651" y="9248775"/>
            <a:ext cx="243270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</a:rPr>
              <a:t>©       </a:t>
            </a:r>
            <a:r>
              <a:rPr lang="ar-EG" sz="1650" b="1">
                <a:solidFill>
                  <a:srgbClr val="A6A6A6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الشميمري والمبيريك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1764" y="1422886"/>
            <a:ext cx="56059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spc="3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6068" y="2023763"/>
            <a:ext cx="15576657" cy="645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281"/>
              </a:lnSpc>
            </a:pPr>
            <a:r>
              <a:rPr lang="ar-EG" sz="3259" b="1" spc="33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ثالثًا: عناصر الخطة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305220" y="4014359"/>
            <a:ext cx="3258395" cy="536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14"/>
              </a:lnSpc>
            </a:pPr>
            <a:r>
              <a:rPr lang="ar-EG" sz="2724" b="1" spc="28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نبذة عن الشركة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314745" y="5304916"/>
            <a:ext cx="3258395" cy="536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14"/>
              </a:lnSpc>
            </a:pPr>
            <a:r>
              <a:rPr lang="ar-EG" sz="2724" b="1" spc="28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تحليل السوق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400470" y="6641383"/>
            <a:ext cx="3258395" cy="463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836"/>
              </a:lnSpc>
            </a:pPr>
            <a:r>
              <a:rPr lang="ar-EG" sz="2368" b="1" spc="24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نبذة عن الإدارة والتنظيم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440319" y="4607133"/>
            <a:ext cx="3258395" cy="536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14"/>
              </a:lnSpc>
            </a:pPr>
            <a:r>
              <a:rPr lang="ar-EG" sz="2724" b="1" spc="28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تحليل المنتجات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593356" y="5849678"/>
            <a:ext cx="3258395" cy="536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14"/>
              </a:lnSpc>
            </a:pPr>
            <a:r>
              <a:rPr lang="ar-EG" sz="2724" b="1" spc="28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الخطة التسويقية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593356" y="7090896"/>
            <a:ext cx="3258395" cy="536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14"/>
              </a:lnSpc>
            </a:pPr>
            <a:r>
              <a:rPr lang="ar-EG" sz="2724" b="1" spc="28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الخطة المالية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32533" y="8428716"/>
            <a:ext cx="3801884" cy="624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150"/>
              </a:lnSpc>
            </a:pPr>
            <a:r>
              <a:rPr lang="ar-EG" sz="3179" b="1" spc="32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الملاحق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635490" y="2648981"/>
            <a:ext cx="3497043" cy="566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737"/>
              </a:lnSpc>
            </a:pPr>
            <a:r>
              <a:rPr lang="ar-EG" sz="2924" b="1" spc="30">
                <a:solidFill>
                  <a:srgbClr val="000000"/>
                </a:solidFill>
                <a:latin typeface="Almarai Bold"/>
                <a:ea typeface="Almarai Bold"/>
                <a:cs typeface="Almarai Bold"/>
                <a:sym typeface="Almarai Bold"/>
                <a:rtl/>
              </a:rPr>
              <a:t>الملخص التنفيذي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1267</Words>
  <Application>Microsoft Office PowerPoint</Application>
  <PresentationFormat>Custom</PresentationFormat>
  <Paragraphs>268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Almarai Bold</vt:lpstr>
      <vt:lpstr>Arial</vt:lpstr>
      <vt:lpstr>TT Rounds Condensed Bold</vt:lpstr>
      <vt:lpstr>Calibri</vt:lpstr>
      <vt:lpstr>Almarai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7 خطة الأعمال.pptx</dc:title>
  <cp:lastModifiedBy>Valentina Wilson</cp:lastModifiedBy>
  <cp:revision>3</cp:revision>
  <dcterms:created xsi:type="dcterms:W3CDTF">2006-08-16T00:00:00Z</dcterms:created>
  <dcterms:modified xsi:type="dcterms:W3CDTF">2024-09-21T20:31:55Z</dcterms:modified>
  <dc:identifier>DAGRIricATE</dc:identifier>
</cp:coreProperties>
</file>