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28"/>
  </p:notesMasterIdLst>
  <p:sldIdLst>
    <p:sldId id="721" r:id="rId4"/>
    <p:sldId id="263" r:id="rId5"/>
    <p:sldId id="729" r:id="rId6"/>
    <p:sldId id="730" r:id="rId7"/>
    <p:sldId id="731" r:id="rId8"/>
    <p:sldId id="732" r:id="rId9"/>
    <p:sldId id="733" r:id="rId10"/>
    <p:sldId id="734" r:id="rId11"/>
    <p:sldId id="735" r:id="rId12"/>
    <p:sldId id="736" r:id="rId13"/>
    <p:sldId id="737" r:id="rId14"/>
    <p:sldId id="738" r:id="rId15"/>
    <p:sldId id="739" r:id="rId16"/>
    <p:sldId id="740" r:id="rId17"/>
    <p:sldId id="741" r:id="rId18"/>
    <p:sldId id="742" r:id="rId19"/>
    <p:sldId id="743" r:id="rId20"/>
    <p:sldId id="744" r:id="rId21"/>
    <p:sldId id="745" r:id="rId22"/>
    <p:sldId id="746" r:id="rId23"/>
    <p:sldId id="747" r:id="rId24"/>
    <p:sldId id="748" r:id="rId25"/>
    <p:sldId id="749" r:id="rId26"/>
    <p:sldId id="75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9A"/>
    <a:srgbClr val="00506B"/>
    <a:srgbClr val="EFAE08"/>
    <a:srgbClr val="009ED6"/>
    <a:srgbClr val="008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8" d="100"/>
          <a:sy n="68" d="100"/>
        </p:scale>
        <p:origin x="6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A3906-BCA1-44BD-9FED-EE6A8EF6E9D9}" type="datetimeFigureOut">
              <a:rPr lang="en-US" smtClean="0"/>
              <a:t>7/6/2020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DC04A-2BDB-4223-80EA-4003BB67FF71}" type="slidenum">
              <a:rPr lang="en-US" smtClean="0"/>
              <a:t>‹#›</a:t>
            </a:fld>
            <a:endParaRPr lang="en-US"/>
          </a:p>
        </p:txBody>
      </p:sp>
    </p:spTree>
    <p:extLst>
      <p:ext uri="{BB962C8B-B14F-4D97-AF65-F5344CB8AC3E}">
        <p14:creationId xmlns:p14="http://schemas.microsoft.com/office/powerpoint/2010/main" val="246262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9C1-03E2-4EB8-BC33-606562963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8F70B2F-DCF6-45D7-A89D-1E1B28F6A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88EE6-7EC3-41C5-88A5-AB11A781FC8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196C48D-16AA-4009-A7E7-70CFFE8FE163}"/>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751CFB1F-27DB-461A-AF75-32C899522404}"/>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1833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BB1-F49F-4F8F-B40A-BEB0A9FBD049}"/>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F513466-DB8B-4CB8-9B7D-5C2712E60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0EC786-A8AE-4539-B099-315B45187C0F}"/>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9D487AA-3BE5-4D7E-A755-E48A74FB9AA8}"/>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A0B4E37B-8E58-41B6-8ACA-3BD589965A05}"/>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37255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3E24-C0B1-4C46-A82C-F6678FF082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9C6F3C8-71B9-40AF-95E2-3F6B3BB6E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D60BE6-3FC1-414B-970D-A2ECE897070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CB938D2-C09C-4379-953B-62DFD8641EF6}"/>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F147FE8B-A338-40B2-8161-479477790F38}"/>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58947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531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5006-272D-4C41-80DB-E46297D0F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CD5040D9-D2C3-4333-86E6-B148C805E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76377BA-9EE9-45BB-B77C-ABB452D9BBB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4C16D64-CB0E-4E84-870B-A1950793BDA0}"/>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67F18D8C-DF66-4770-802F-21FE28653D8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621473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FFBC-BC43-473A-A034-94C848A8438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C5B6E91-9BEC-4970-BAF6-21A5BDD26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A8D237-A8E0-48FA-9BDF-69FF10F14EB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9FA762FE-BCB5-49D4-A953-E9D99154EC37}"/>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0D94D455-29D5-4AFC-A956-5904B343EEE8}"/>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698744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20CD-0B6B-41C0-B0DF-107007ADC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577557B8-3962-4DA3-AE87-3DC682611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C1AA5-9D26-416A-BDF6-B1812DA53EA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ED9952F-DB18-4920-A0FB-5525D17E9F72}"/>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8441379B-247A-4CE7-BACA-FFF02124A9A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10136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DE9-6DF0-4764-A5DB-170F94E8A31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EC79725-3BA3-4AD6-8A31-518338B0A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DB4ABC8-0462-4936-8581-C3041766A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7543678-AA91-4150-BFE3-9AC914FCB56C}"/>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FC9A8202-6758-4633-ABAC-0BD3B60CCEB0}"/>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7" name="Slide Number Placeholder 6">
            <a:extLst>
              <a:ext uri="{FF2B5EF4-FFF2-40B4-BE49-F238E27FC236}">
                <a16:creationId xmlns:a16="http://schemas.microsoft.com/office/drawing/2014/main" id="{5CFF0D70-7FCA-49D2-A7F9-6F70CAA74F3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178269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9740-15E8-4487-B6CF-02BCBB74DB4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BF841D0-352A-4DDF-9AA6-FBE37E45F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3A749-CCD2-4A72-AA0A-6F031A9E8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352A5841-6708-4CD4-AAB5-837D6CB5B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862B5-F511-4028-AD3C-DEB52329E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874234C-733E-4107-82A0-96EC3CF6D852}"/>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4A2BEC86-80E5-4D3B-A471-001FE96F1E0B}"/>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9" name="Slide Number Placeholder 8">
            <a:extLst>
              <a:ext uri="{FF2B5EF4-FFF2-40B4-BE49-F238E27FC236}">
                <a16:creationId xmlns:a16="http://schemas.microsoft.com/office/drawing/2014/main" id="{32DDBAA0-229C-4F9C-9B41-BCD53E54BF40}"/>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485889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DF00-3AE8-4834-9F5F-59A214E37A68}"/>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4528CD6-8D16-414B-B6B5-3AD9265F3AB0}"/>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0C631063-598D-47C8-98D9-DB41E136732E}"/>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5" name="Slide Number Placeholder 4">
            <a:extLst>
              <a:ext uri="{FF2B5EF4-FFF2-40B4-BE49-F238E27FC236}">
                <a16:creationId xmlns:a16="http://schemas.microsoft.com/office/drawing/2014/main" id="{6CA7FF61-9BA0-48DE-B3EC-284BFE57A265}"/>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239513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844DA2-6B31-4694-8A20-14F30C2DFE11}"/>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4" name="Slide Number Placeholder 3">
            <a:extLst>
              <a:ext uri="{FF2B5EF4-FFF2-40B4-BE49-F238E27FC236}">
                <a16:creationId xmlns:a16="http://schemas.microsoft.com/office/drawing/2014/main" id="{F1E7DC51-A405-4F6A-8771-030A9C42BED2}"/>
              </a:ext>
            </a:extLst>
          </p:cNvPr>
          <p:cNvSpPr>
            <a:spLocks noGrp="1"/>
          </p:cNvSpPr>
          <p:nvPr>
            <p:ph type="sldNum" sz="quarter" idx="12"/>
          </p:nvPr>
        </p:nvSpPr>
        <p:spPr/>
        <p:txBody>
          <a:bodyPr/>
          <a:lstStyle/>
          <a:p>
            <a:fld id="{FA886BE4-9573-48EB-A40D-97A2603FAA35}" type="slidenum">
              <a:rPr lang="en-SG" smtClean="0"/>
              <a:t>‹#›</a:t>
            </a:fld>
            <a:endParaRPr lang="en-SG"/>
          </a:p>
        </p:txBody>
      </p:sp>
      <p:sp>
        <p:nvSpPr>
          <p:cNvPr id="6" name="Rectangle 3">
            <a:extLst>
              <a:ext uri="{FF2B5EF4-FFF2-40B4-BE49-F238E27FC236}">
                <a16:creationId xmlns:a16="http://schemas.microsoft.com/office/drawing/2014/main" id="{188A4D18-ED69-4D2D-BD8D-1B0CD8649873}"/>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160604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5DC9-1D7B-42BA-B723-9C541CD2AAF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FE018DD-88C6-4D51-A04A-514247795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9BE464C-C413-45BA-A5F7-0BFAC013508C}"/>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59F219D-409D-4887-B269-58EACF36EBD5}"/>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2BA80A68-CF42-4762-9D21-7E8B284A79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261862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5ED7-734B-423F-B1C5-5152B97AE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D8FF0AF-8141-4F63-A24A-C48B1B485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F4AB5F8-A75B-4866-A4E5-2D91A7B1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9354-C633-473B-A0F5-2DC68323F8DF}"/>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AF381985-BB15-4334-BC8B-2BB3B9C96F43}"/>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7" name="Slide Number Placeholder 6">
            <a:extLst>
              <a:ext uri="{FF2B5EF4-FFF2-40B4-BE49-F238E27FC236}">
                <a16:creationId xmlns:a16="http://schemas.microsoft.com/office/drawing/2014/main" id="{6F220775-352D-424F-AF16-57C48B577057}"/>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456637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DD35-F6DE-4648-806C-DA5B4422C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1D5DA42-0E33-43A8-88D0-4CE2994AE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F0965CA4-8016-4D8D-B54F-0BF3D37A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127BB-D559-494B-A266-A9A0A3321B39}"/>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B9E005AC-8DE9-4EB7-8373-C16A0763AE66}"/>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7" name="Slide Number Placeholder 6">
            <a:extLst>
              <a:ext uri="{FF2B5EF4-FFF2-40B4-BE49-F238E27FC236}">
                <a16:creationId xmlns:a16="http://schemas.microsoft.com/office/drawing/2014/main" id="{5455CB89-5B35-49FE-8F71-54FE13272A7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295134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438-5ADA-4C01-A9B2-69ED508848B2}"/>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1FBFA18-B3B1-41B9-9FE6-81C3BCD05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B2D09B7-131D-4E5A-90E7-2D7D13E87D6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ECA8F33B-45D8-45A6-A047-2438633A16F6}"/>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426CACE7-EB23-4591-BF49-983C6D693504}"/>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852084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C08B2-DEED-49B3-9352-D8B53E8C33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90222E0-D43E-41E4-AE5B-E8E139924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44A77A5-9410-4846-895F-D6EC4B61200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AE20FA6C-2369-4DA2-85F4-F42D8F5E48A3}"/>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B8444AB3-883B-4BE2-B028-3AF110691B3B}"/>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029839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248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78575"/>
            <a:ext cx="9214592" cy="436278"/>
          </a:xfrm>
        </p:spPr>
        <p:txBody>
          <a:bodyPr vert="horz" lIns="91440" tIns="45720" rIns="91440" bIns="45720" rtlCol="0" anchor="b">
            <a:normAutofit/>
          </a:bodyPr>
          <a:lstStyle>
            <a:lvl1pPr algn="r" rtl="1">
              <a:defRPr lang="en-US" sz="3000">
                <a:solidFill>
                  <a:srgbClr val="00506B"/>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السادس /خطوات إنشاء الحاضنة وقياس أدائها</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2428550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9C1-03E2-4EB8-BC33-606562963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8F70B2F-DCF6-45D7-A89D-1E1B28F6A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88EE6-7EC3-41C5-88A5-AB11A781FC8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196C48D-16AA-4009-A7E7-70CFFE8FE163}"/>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751CFB1F-27DB-461A-AF75-32C899522404}"/>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126029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5DC9-1D7B-42BA-B723-9C541CD2AAF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FE018DD-88C6-4D51-A04A-514247795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9BE464C-C413-45BA-A5F7-0BFAC013508C}"/>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59F219D-409D-4887-B269-58EACF36EBD5}"/>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2BA80A68-CF42-4762-9D21-7E8B284A79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795157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D4EA-DC90-4BCA-8805-62F6296ED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2EA15B6-EE01-44FA-B31B-62E8A594F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D7413-8B1E-4C78-808B-DC50AC8E925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17BC09CA-6652-4146-8E3B-C8E06C0C4A6D}"/>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950E316F-22FE-4D83-BDA2-F899461D58F1}"/>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304952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906-250F-4CC1-9D20-14D0744B63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71ABF8-C2A9-45F9-9DC5-E57E6C464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8B59324-98F3-4F3F-BA5C-77FFE16A1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A8B2577-B8D2-42FB-9280-7DF6DC5BBA25}"/>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C9A58840-ADF4-4A96-BA20-3E5B93D0E7BC}"/>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7" name="Slide Number Placeholder 6">
            <a:extLst>
              <a:ext uri="{FF2B5EF4-FFF2-40B4-BE49-F238E27FC236}">
                <a16:creationId xmlns:a16="http://schemas.microsoft.com/office/drawing/2014/main" id="{A8A0D6DC-A4EE-417D-815E-F472C3B65D1C}"/>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65443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D4EA-DC90-4BCA-8805-62F6296ED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2EA15B6-EE01-44FA-B31B-62E8A594F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D7413-8B1E-4C78-808B-DC50AC8E925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17BC09CA-6652-4146-8E3B-C8E06C0C4A6D}"/>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950E316F-22FE-4D83-BDA2-F899461D58F1}"/>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559248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831-8F5E-471F-A2DF-0641EE9B989C}"/>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A3053CC-4D3A-46B7-9ADA-B758563E3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3D60A-0A98-492E-B450-811FE104F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10677660-051C-49E8-ACA0-B1CB83534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6796-B686-4591-BE34-D71FD393F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F7D82C4-06AF-4BB2-9593-B7F6F7BC9A00}"/>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1FDB9407-6805-426E-AF38-D39C558150A9}"/>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9" name="Slide Number Placeholder 8">
            <a:extLst>
              <a:ext uri="{FF2B5EF4-FFF2-40B4-BE49-F238E27FC236}">
                <a16:creationId xmlns:a16="http://schemas.microsoft.com/office/drawing/2014/main" id="{B874005C-CC2B-4367-B09E-9ADF5F9962CD}"/>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113928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4C78-713C-4C3C-80EA-64BAB182397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6BAB225-B662-4672-BDA3-611F2237D774}"/>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C2701CCF-9488-43C4-90CA-AC7BCB0CF3B9}"/>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5" name="Slide Number Placeholder 4">
            <a:extLst>
              <a:ext uri="{FF2B5EF4-FFF2-40B4-BE49-F238E27FC236}">
                <a16:creationId xmlns:a16="http://schemas.microsoft.com/office/drawing/2014/main" id="{F0295A92-E93F-4787-972F-C625B72405D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971312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7A4A-DC74-4AA3-8AAD-5966D9E00339}"/>
              </a:ext>
            </a:extLst>
          </p:cNvPr>
          <p:cNvSpPr>
            <a:spLocks noGrp="1"/>
          </p:cNvSpPr>
          <p:nvPr>
            <p:ph type="dt" sz="half" idx="10"/>
          </p:nvPr>
        </p:nvSpPr>
        <p:spPr/>
        <p:txBody>
          <a:bodyPr/>
          <a:lstStyle/>
          <a:p>
            <a:endParaRPr lang="en-SG"/>
          </a:p>
        </p:txBody>
      </p:sp>
      <p:sp>
        <p:nvSpPr>
          <p:cNvPr id="3" name="Footer Placeholder 2">
            <a:extLst>
              <a:ext uri="{FF2B5EF4-FFF2-40B4-BE49-F238E27FC236}">
                <a16:creationId xmlns:a16="http://schemas.microsoft.com/office/drawing/2014/main" id="{AF71A97A-C54E-4C8E-9615-A3A867BB028B}"/>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4" name="Slide Number Placeholder 3">
            <a:extLst>
              <a:ext uri="{FF2B5EF4-FFF2-40B4-BE49-F238E27FC236}">
                <a16:creationId xmlns:a16="http://schemas.microsoft.com/office/drawing/2014/main" id="{E722B2C7-F319-48DF-93B2-B4FE375FAF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615645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FF6-AFCF-4F87-9100-68B7DED38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B7CB5B0-175A-49DA-850C-93B7B2FC9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083D70C-9875-4CC0-A8A5-BCABCA6F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C3A5A-4BA1-4F24-ABAA-495E8487C0C1}"/>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46187C31-FBE2-4687-AEBD-7317830C8592}"/>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7" name="Slide Number Placeholder 6">
            <a:extLst>
              <a:ext uri="{FF2B5EF4-FFF2-40B4-BE49-F238E27FC236}">
                <a16:creationId xmlns:a16="http://schemas.microsoft.com/office/drawing/2014/main" id="{0D7FCC0D-3895-4517-BDE5-E1363E6E492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4140708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41DC-C5D6-471E-AD07-7D4515CBD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DBDC91-8F7F-4D3F-B937-B3F82DF66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2E524BD-D1C1-4284-9F37-6B02DF755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FFE08-12A8-48AF-A670-FC972DF738AA}"/>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E6D2E745-5650-4444-ABD7-EA74BEF1E2AB}"/>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7" name="Slide Number Placeholder 6">
            <a:extLst>
              <a:ext uri="{FF2B5EF4-FFF2-40B4-BE49-F238E27FC236}">
                <a16:creationId xmlns:a16="http://schemas.microsoft.com/office/drawing/2014/main" id="{FA7D586C-3BD7-4D68-8E51-200FB39BC5B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4105794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BB1-F49F-4F8F-B40A-BEB0A9FBD049}"/>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F513466-DB8B-4CB8-9B7D-5C2712E60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0EC786-A8AE-4539-B099-315B45187C0F}"/>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9D487AA-3BE5-4D7E-A755-E48A74FB9AA8}"/>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A0B4E37B-8E58-41B6-8ACA-3BD589965A05}"/>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5062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3E24-C0B1-4C46-A82C-F6678FF082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9C6F3C8-71B9-40AF-95E2-3F6B3BB6E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D60BE6-3FC1-414B-970D-A2ECE897070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CB938D2-C09C-4379-953B-62DFD8641EF6}"/>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F147FE8B-A338-40B2-8161-479477790F38}"/>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928347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85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78575"/>
            <a:ext cx="9214592" cy="436278"/>
          </a:xfrm>
        </p:spPr>
        <p:txBody>
          <a:bodyPr vert="horz" lIns="91440" tIns="45720" rIns="91440" bIns="45720" rtlCol="0" anchor="b">
            <a:normAutofit/>
          </a:bodyPr>
          <a:lstStyle>
            <a:lvl1pPr algn="r" rtl="1">
              <a:defRPr lang="en-US" sz="3000">
                <a:solidFill>
                  <a:srgbClr val="00506B"/>
                </a:solidFill>
                <a:latin typeface="+mj-lt"/>
                <a:ea typeface="GE SS Two Bold" panose="020A0503020102020204" pitchFamily="18" charset="-78"/>
                <a:cs typeface="GE SS Two Bold" panose="020A0503020102020204" pitchFamily="18"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السادس /خطوات إنشاء الحاضنة وقياس أدائها</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259810"/>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270893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906-250F-4CC1-9D20-14D0744B63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71ABF8-C2A9-45F9-9DC5-E57E6C464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8B59324-98F3-4F3F-BA5C-77FFE16A1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A8B2577-B8D2-42FB-9280-7DF6DC5BBA25}"/>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C9A58840-ADF4-4A96-BA20-3E5B93D0E7BC}"/>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7" name="Slide Number Placeholder 6">
            <a:extLst>
              <a:ext uri="{FF2B5EF4-FFF2-40B4-BE49-F238E27FC236}">
                <a16:creationId xmlns:a16="http://schemas.microsoft.com/office/drawing/2014/main" id="{A8A0D6DC-A4EE-417D-815E-F472C3B65D1C}"/>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58205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831-8F5E-471F-A2DF-0641EE9B989C}"/>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A3053CC-4D3A-46B7-9ADA-B758563E3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3D60A-0A98-492E-B450-811FE104F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10677660-051C-49E8-ACA0-B1CB83534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6796-B686-4591-BE34-D71FD393F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F7D82C4-06AF-4BB2-9593-B7F6F7BC9A00}"/>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1FDB9407-6805-426E-AF38-D39C558150A9}"/>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9" name="Slide Number Placeholder 8">
            <a:extLst>
              <a:ext uri="{FF2B5EF4-FFF2-40B4-BE49-F238E27FC236}">
                <a16:creationId xmlns:a16="http://schemas.microsoft.com/office/drawing/2014/main" id="{B874005C-CC2B-4367-B09E-9ADF5F9962CD}"/>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8033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4C78-713C-4C3C-80EA-64BAB182397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6BAB225-B662-4672-BDA3-611F2237D774}"/>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C2701CCF-9488-43C4-90CA-AC7BCB0CF3B9}"/>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5" name="Slide Number Placeholder 4">
            <a:extLst>
              <a:ext uri="{FF2B5EF4-FFF2-40B4-BE49-F238E27FC236}">
                <a16:creationId xmlns:a16="http://schemas.microsoft.com/office/drawing/2014/main" id="{F0295A92-E93F-4787-972F-C625B72405D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66066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7A4A-DC74-4AA3-8AAD-5966D9E00339}"/>
              </a:ext>
            </a:extLst>
          </p:cNvPr>
          <p:cNvSpPr>
            <a:spLocks noGrp="1"/>
          </p:cNvSpPr>
          <p:nvPr>
            <p:ph type="dt" sz="half" idx="10"/>
          </p:nvPr>
        </p:nvSpPr>
        <p:spPr/>
        <p:txBody>
          <a:bodyPr/>
          <a:lstStyle/>
          <a:p>
            <a:endParaRPr lang="en-SG"/>
          </a:p>
        </p:txBody>
      </p:sp>
      <p:sp>
        <p:nvSpPr>
          <p:cNvPr id="3" name="Footer Placeholder 2">
            <a:extLst>
              <a:ext uri="{FF2B5EF4-FFF2-40B4-BE49-F238E27FC236}">
                <a16:creationId xmlns:a16="http://schemas.microsoft.com/office/drawing/2014/main" id="{AF71A97A-C54E-4C8E-9615-A3A867BB028B}"/>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4" name="Slide Number Placeholder 3">
            <a:extLst>
              <a:ext uri="{FF2B5EF4-FFF2-40B4-BE49-F238E27FC236}">
                <a16:creationId xmlns:a16="http://schemas.microsoft.com/office/drawing/2014/main" id="{E722B2C7-F319-48DF-93B2-B4FE375FAF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37188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FF6-AFCF-4F87-9100-68B7DED38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B7CB5B0-175A-49DA-850C-93B7B2FC9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083D70C-9875-4CC0-A8A5-BCABCA6F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C3A5A-4BA1-4F24-ABAA-495E8487C0C1}"/>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46187C31-FBE2-4687-AEBD-7317830C8592}"/>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7" name="Slide Number Placeholder 6">
            <a:extLst>
              <a:ext uri="{FF2B5EF4-FFF2-40B4-BE49-F238E27FC236}">
                <a16:creationId xmlns:a16="http://schemas.microsoft.com/office/drawing/2014/main" id="{0D7FCC0D-3895-4517-BDE5-E1363E6E492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89052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41DC-C5D6-471E-AD07-7D4515CBD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DBDC91-8F7F-4D3F-B937-B3F82DF66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2E524BD-D1C1-4284-9F37-6B02DF755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FFE08-12A8-48AF-A670-FC972DF738AA}"/>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E6D2E745-5650-4444-ABD7-EA74BEF1E2AB}"/>
              </a:ext>
            </a:extLst>
          </p:cNvPr>
          <p:cNvSpPr>
            <a:spLocks noGrp="1"/>
          </p:cNvSpPr>
          <p:nvPr>
            <p:ph type="ftr" sz="quarter" idx="11"/>
          </p:nvPr>
        </p:nvSpPr>
        <p:spPr/>
        <p:txBody>
          <a:bodyPr/>
          <a:lstStyle/>
          <a:p>
            <a:r>
              <a:rPr lang="ar-SA"/>
              <a:t>الفصل السادس /خطوات إنشاء الحاضنة وقياس أدائها</a:t>
            </a:r>
            <a:endParaRPr lang="en-SG"/>
          </a:p>
        </p:txBody>
      </p:sp>
      <p:sp>
        <p:nvSpPr>
          <p:cNvPr id="7" name="Slide Number Placeholder 6">
            <a:extLst>
              <a:ext uri="{FF2B5EF4-FFF2-40B4-BE49-F238E27FC236}">
                <a16:creationId xmlns:a16="http://schemas.microsoft.com/office/drawing/2014/main" id="{FA7D586C-3BD7-4D68-8E51-200FB39BC5B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22870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C59B5-BF3A-4659-B5DD-F20560A44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725B03E-3EDB-4390-ADD5-9859BA8EC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7A6F7D-62A2-481C-855E-B65FFD7AE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9610E0C7-C32E-4D7F-AD9B-5AB07A644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E373A889-9C66-4BBE-93DC-21950209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89D55-D75C-4F24-87F5-5B8662090B10}" type="slidenum">
              <a:rPr lang="en-SG" smtClean="0"/>
              <a:t>‹#›</a:t>
            </a:fld>
            <a:endParaRPr lang="en-SG"/>
          </a:p>
        </p:txBody>
      </p:sp>
    </p:spTree>
    <p:extLst>
      <p:ext uri="{BB962C8B-B14F-4D97-AF65-F5344CB8AC3E}">
        <p14:creationId xmlns:p14="http://schemas.microsoft.com/office/powerpoint/2010/main" val="369132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2A9DA-7FE8-429A-B831-CD08F2B89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E77D2B5-85A9-42C5-968B-5A5C353EC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5494577-769F-4567-B4CE-6353F301E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0A553894-0137-48E2-894B-4DDE4C0A7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3F9C04AF-CDC4-4EEC-BD8C-E5838910E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86BE4-9573-48EB-A40D-97A2603FAA35}" type="slidenum">
              <a:rPr lang="en-SG" smtClean="0"/>
              <a:t>‹#›</a:t>
            </a:fld>
            <a:endParaRPr lang="en-SG"/>
          </a:p>
        </p:txBody>
      </p:sp>
    </p:spTree>
    <p:extLst>
      <p:ext uri="{BB962C8B-B14F-4D97-AF65-F5344CB8AC3E}">
        <p14:creationId xmlns:p14="http://schemas.microsoft.com/office/powerpoint/2010/main" val="10710141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C59B5-BF3A-4659-B5DD-F20560A44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725B03E-3EDB-4390-ADD5-9859BA8EC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7A6F7D-62A2-481C-855E-B65FFD7AE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9610E0C7-C32E-4D7F-AD9B-5AB07A644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السادس /خطوات إنشاء الحاضنة وقياس أدائها</a:t>
            </a:r>
            <a:endParaRPr lang="en-SG"/>
          </a:p>
        </p:txBody>
      </p:sp>
      <p:sp>
        <p:nvSpPr>
          <p:cNvPr id="6" name="Slide Number Placeholder 5">
            <a:extLst>
              <a:ext uri="{FF2B5EF4-FFF2-40B4-BE49-F238E27FC236}">
                <a16:creationId xmlns:a16="http://schemas.microsoft.com/office/drawing/2014/main" id="{E373A889-9C66-4BBE-93DC-21950209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89D55-D75C-4F24-87F5-5B8662090B10}" type="slidenum">
              <a:rPr lang="en-SG" smtClean="0"/>
              <a:t>‹#›</a:t>
            </a:fld>
            <a:endParaRPr lang="en-SG"/>
          </a:p>
        </p:txBody>
      </p:sp>
    </p:spTree>
    <p:extLst>
      <p:ext uri="{BB962C8B-B14F-4D97-AF65-F5344CB8AC3E}">
        <p14:creationId xmlns:p14="http://schemas.microsoft.com/office/powerpoint/2010/main" val="37692721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4126F2-C0DE-4D91-A40B-F36F604D0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6745" cy="6853779"/>
          </a:xfrm>
          <a:prstGeom prst="rect">
            <a:avLst/>
          </a:prstGeom>
          <a:ln>
            <a:solidFill>
              <a:srgbClr val="13690F"/>
            </a:solidFill>
          </a:ln>
        </p:spPr>
      </p:pic>
      <p:sp>
        <p:nvSpPr>
          <p:cNvPr id="9" name="Rectangle 8">
            <a:extLst>
              <a:ext uri="{FF2B5EF4-FFF2-40B4-BE49-F238E27FC236}">
                <a16:creationId xmlns:a16="http://schemas.microsoft.com/office/drawing/2014/main" id="{782C9BD2-FCCB-411B-9393-280647DFFB3F}"/>
              </a:ext>
            </a:extLst>
          </p:cNvPr>
          <p:cNvSpPr/>
          <p:nvPr/>
        </p:nvSpPr>
        <p:spPr>
          <a:xfrm>
            <a:off x="5401338" y="1630268"/>
            <a:ext cx="4910430" cy="830997"/>
          </a:xfrm>
          <a:prstGeom prst="rect">
            <a:avLst/>
          </a:prstGeom>
        </p:spPr>
        <p:txBody>
          <a:bodyPr wrap="square">
            <a:spAutoFit/>
          </a:bodyPr>
          <a:lstStyle/>
          <a:p>
            <a:pPr algn="justLow" rtl="1">
              <a:defRPr/>
            </a:pPr>
            <a:r>
              <a:rPr lang="ar-SA" sz="2400" b="1" dirty="0">
                <a:solidFill>
                  <a:srgbClr val="351B4B"/>
                </a:solidFill>
                <a:latin typeface="Dubai" panose="020B0503030403030204" pitchFamily="34" charset="-78"/>
                <a:ea typeface="GE SS Two Bold" panose="020A0503020102020204" pitchFamily="18" charset="-78"/>
                <a:cs typeface="Dubai" panose="020B0503030403030204" pitchFamily="34" charset="-78"/>
              </a:rPr>
              <a:t>حاضنات الأعمال والواحات العلمية</a:t>
            </a:r>
          </a:p>
          <a:p>
            <a:pPr algn="justLow" rtl="1">
              <a:defRPr/>
            </a:pPr>
            <a:r>
              <a:rPr lang="ar-SA" sz="2400" b="1" dirty="0">
                <a:solidFill>
                  <a:srgbClr val="351B4B"/>
                </a:solidFill>
                <a:latin typeface="Dubai" panose="020B0503030403030204" pitchFamily="34" charset="-78"/>
                <a:ea typeface="GE SS Two Bold" panose="020A0503020102020204" pitchFamily="18" charset="-78"/>
                <a:cs typeface="Dubai" panose="020B0503030403030204" pitchFamily="34" charset="-78"/>
              </a:rPr>
              <a:t>المفاهيم والتطبيقات في الاقتصاد المعرفي</a:t>
            </a:r>
            <a:endParaRPr lang="en-SG" sz="2400" dirty="0">
              <a:solidFill>
                <a:srgbClr val="351B4B"/>
              </a:solidFill>
              <a:latin typeface="Dubai" panose="020B0503030403030204" pitchFamily="34" charset="-78"/>
              <a:ea typeface="GE SS Two Bold" panose="020A0503020102020204" pitchFamily="18" charset="-78"/>
              <a:cs typeface="Dubai" panose="020B0503030403030204" pitchFamily="34" charset="-78"/>
            </a:endParaRPr>
          </a:p>
        </p:txBody>
      </p:sp>
      <p:cxnSp>
        <p:nvCxnSpPr>
          <p:cNvPr id="11" name="Straight Connector 10">
            <a:extLst>
              <a:ext uri="{FF2B5EF4-FFF2-40B4-BE49-F238E27FC236}">
                <a16:creationId xmlns:a16="http://schemas.microsoft.com/office/drawing/2014/main" id="{7B217956-0A0B-49AD-B6B7-12C9B159711E}"/>
              </a:ext>
            </a:extLst>
          </p:cNvPr>
          <p:cNvCxnSpPr>
            <a:cxnSpLocks/>
          </p:cNvCxnSpPr>
          <p:nvPr/>
        </p:nvCxnSpPr>
        <p:spPr>
          <a:xfrm flipH="1">
            <a:off x="7203745" y="2973305"/>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CC9BCB3-9BB5-415D-A5EA-FA7907E84C12}"/>
              </a:ext>
            </a:extLst>
          </p:cNvPr>
          <p:cNvSpPr/>
          <p:nvPr/>
        </p:nvSpPr>
        <p:spPr>
          <a:xfrm>
            <a:off x="5502126" y="4031261"/>
            <a:ext cx="5858163" cy="369332"/>
          </a:xfrm>
          <a:prstGeom prst="rect">
            <a:avLst/>
          </a:prstGeom>
        </p:spPr>
        <p:txBody>
          <a:bodyPr wrap="square">
            <a:spAutoFit/>
          </a:bodyPr>
          <a:lstStyle/>
          <a:p>
            <a:pPr algn="ctr" rtl="1"/>
            <a:r>
              <a:rPr lang="ar-SA" b="1" dirty="0">
                <a:solidFill>
                  <a:srgbClr val="3A1F4F"/>
                </a:solidFill>
                <a:latin typeface="Dubai" panose="020B0503030403030204" pitchFamily="34" charset="-78"/>
                <a:ea typeface="GE SS Two Bold" panose="020A0503020102020204" pitchFamily="18" charset="-78"/>
                <a:cs typeface="Dubai" panose="020B0503030403030204" pitchFamily="34" charset="-78"/>
              </a:rPr>
              <a:t>أ. د. أحمد الشميمري </a:t>
            </a:r>
            <a:r>
              <a:rPr lang="en-US" b="1" dirty="0">
                <a:solidFill>
                  <a:srgbClr val="3A1F4F"/>
                </a:solidFill>
                <a:latin typeface="Dubai" panose="020B0503030403030204" pitchFamily="34" charset="-78"/>
                <a:ea typeface="GE SS Two Bold" panose="020A0503020102020204" pitchFamily="18" charset="-78"/>
                <a:cs typeface="Dubai" panose="020B0503030403030204" pitchFamily="34" charset="-78"/>
              </a:rPr>
              <a:t>                       </a:t>
            </a:r>
            <a:r>
              <a:rPr lang="ar-SA" b="1" dirty="0">
                <a:solidFill>
                  <a:srgbClr val="3A1F4F"/>
                </a:solidFill>
                <a:latin typeface="Dubai" panose="020B0503030403030204" pitchFamily="34" charset="-78"/>
                <a:ea typeface="GE SS Two Bold" panose="020A0503020102020204" pitchFamily="18" charset="-78"/>
                <a:cs typeface="Dubai" panose="020B0503030403030204" pitchFamily="34" charset="-78"/>
              </a:rPr>
              <a:t>أ. د. سرور علي سرور</a:t>
            </a:r>
            <a:endParaRPr lang="en-US" b="1" dirty="0">
              <a:solidFill>
                <a:srgbClr val="3A1F4F"/>
              </a:solidFill>
              <a:latin typeface="Dubai" panose="020B0503030403030204" pitchFamily="34" charset="-78"/>
              <a:ea typeface="GE SS Two Bold" panose="020A0503020102020204" pitchFamily="18" charset="-78"/>
              <a:cs typeface="Dubai" panose="020B0503030403030204" pitchFamily="34" charset="-78"/>
            </a:endParaRPr>
          </a:p>
        </p:txBody>
      </p:sp>
      <p:grpSp>
        <p:nvGrpSpPr>
          <p:cNvPr id="39" name="Group 38">
            <a:extLst>
              <a:ext uri="{FF2B5EF4-FFF2-40B4-BE49-F238E27FC236}">
                <a16:creationId xmlns:a16="http://schemas.microsoft.com/office/drawing/2014/main" id="{DB574141-E16E-4B1A-9B10-089C5D991C74}"/>
              </a:ext>
            </a:extLst>
          </p:cNvPr>
          <p:cNvGrpSpPr/>
          <p:nvPr/>
        </p:nvGrpSpPr>
        <p:grpSpPr>
          <a:xfrm>
            <a:off x="10132454" y="0"/>
            <a:ext cx="2285138" cy="2417910"/>
            <a:chOff x="6756014" y="0"/>
            <a:chExt cx="5937734" cy="6282730"/>
          </a:xfrm>
        </p:grpSpPr>
        <p:sp>
          <p:nvSpPr>
            <p:cNvPr id="40" name="Diamond 39">
              <a:extLst>
                <a:ext uri="{FF2B5EF4-FFF2-40B4-BE49-F238E27FC236}">
                  <a16:creationId xmlns:a16="http://schemas.microsoft.com/office/drawing/2014/main" id="{7AC767A1-BDC4-4A87-B4D5-9AF2B0B277A9}"/>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FBE3B507-C6C4-439D-BA24-C43866BB561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DAD75005-8073-47AC-9B4A-185EDC4337A4}"/>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4C487C76-3BE2-4177-A154-6572C1E1BE2E}"/>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8385215A-A005-45B0-9CFF-FFE4F859EC9A}"/>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F98FB038-C792-483D-BA3D-4ADD39695E7A}"/>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A87249FB-E263-48ED-92C0-F3598ED62CF7}"/>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183CC99E-92E1-42E1-89EA-A47557FFB9D6}"/>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56" name="Right Triangle 55">
                <a:extLst>
                  <a:ext uri="{FF2B5EF4-FFF2-40B4-BE49-F238E27FC236}">
                    <a16:creationId xmlns:a16="http://schemas.microsoft.com/office/drawing/2014/main" id="{9C93B43E-8F2B-4090-8F81-A8F06C365F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arallelogram 56">
                <a:extLst>
                  <a:ext uri="{FF2B5EF4-FFF2-40B4-BE49-F238E27FC236}">
                    <a16:creationId xmlns:a16="http://schemas.microsoft.com/office/drawing/2014/main" id="{334898B8-DE0F-4534-BC84-AB17DC74B5C6}"/>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Diamond 49">
              <a:extLst>
                <a:ext uri="{FF2B5EF4-FFF2-40B4-BE49-F238E27FC236}">
                  <a16:creationId xmlns:a16="http://schemas.microsoft.com/office/drawing/2014/main" id="{F07C29E0-EB10-45F4-AC82-99775915BDA5}"/>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iamond 50">
              <a:extLst>
                <a:ext uri="{FF2B5EF4-FFF2-40B4-BE49-F238E27FC236}">
                  <a16:creationId xmlns:a16="http://schemas.microsoft.com/office/drawing/2014/main" id="{9AC963D7-863C-4ED1-B6E1-6F08D087435A}"/>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AAA06CB9-9AAE-4341-9464-8F9622E76940}"/>
                </a:ext>
              </a:extLst>
            </p:cNvPr>
            <p:cNvSpPr/>
            <p:nvPr/>
          </p:nvSpPr>
          <p:spPr>
            <a:xfrm>
              <a:off x="8337645" y="1276731"/>
              <a:ext cx="724048" cy="724048"/>
            </a:xfrm>
            <a:prstGeom prst="diamond">
              <a:avLst/>
            </a:prstGeom>
            <a:solidFill>
              <a:srgbClr val="331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5EED7FD7-7CB1-48CA-BC1F-E6C8D65A620B}"/>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CEAC743A-A8EC-4510-A789-1CBDF97953D4}"/>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4E9CEEFC-6986-4C71-9EB9-1B7745E12315}"/>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 name="Rectangle 75">
            <a:extLst>
              <a:ext uri="{FF2B5EF4-FFF2-40B4-BE49-F238E27FC236}">
                <a16:creationId xmlns:a16="http://schemas.microsoft.com/office/drawing/2014/main" id="{FF2A44DD-60DB-46B9-B784-9937BF089147}"/>
              </a:ext>
            </a:extLst>
          </p:cNvPr>
          <p:cNvSpPr/>
          <p:nvPr/>
        </p:nvSpPr>
        <p:spPr>
          <a:xfrm>
            <a:off x="4726745" y="0"/>
            <a:ext cx="196947" cy="6858000"/>
          </a:xfrm>
          <a:prstGeom prst="rect">
            <a:avLst/>
          </a:prstGeom>
          <a:solidFill>
            <a:srgbClr val="F2B2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F29341BB-5A4D-4AEA-8639-9EB5A11E7769}"/>
              </a:ext>
            </a:extLst>
          </p:cNvPr>
          <p:cNvGrpSpPr/>
          <p:nvPr/>
        </p:nvGrpSpPr>
        <p:grpSpPr>
          <a:xfrm flipH="1" flipV="1">
            <a:off x="4726745" y="4435869"/>
            <a:ext cx="2285138" cy="2417910"/>
            <a:chOff x="6756011" y="-1"/>
            <a:chExt cx="5937733" cy="6282731"/>
          </a:xfrm>
          <a:effectLst/>
        </p:grpSpPr>
        <p:sp>
          <p:nvSpPr>
            <p:cNvPr id="78" name="Diamond 77">
              <a:extLst>
                <a:ext uri="{FF2B5EF4-FFF2-40B4-BE49-F238E27FC236}">
                  <a16:creationId xmlns:a16="http://schemas.microsoft.com/office/drawing/2014/main" id="{74A8FABD-4ED7-4ED7-A560-9F83238D73B6}"/>
                </a:ext>
              </a:extLst>
            </p:cNvPr>
            <p:cNvSpPr/>
            <p:nvPr/>
          </p:nvSpPr>
          <p:spPr>
            <a:xfrm>
              <a:off x="8845052" y="3318231"/>
              <a:ext cx="2553289" cy="2553287"/>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A4A764B3-E056-488C-9AAF-BDFE8D93C5A9}"/>
                </a:ext>
              </a:extLst>
            </p:cNvPr>
            <p:cNvSpPr/>
            <p:nvPr/>
          </p:nvSpPr>
          <p:spPr>
            <a:xfrm>
              <a:off x="11291219" y="5191253"/>
              <a:ext cx="784869" cy="784869"/>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B9A5054F-A7F9-453A-864A-39D990707B1D}"/>
                </a:ext>
              </a:extLst>
            </p:cNvPr>
            <p:cNvSpPr/>
            <p:nvPr/>
          </p:nvSpPr>
          <p:spPr>
            <a:xfrm>
              <a:off x="8997675" y="352585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extLst>
                <a:ext uri="{FF2B5EF4-FFF2-40B4-BE49-F238E27FC236}">
                  <a16:creationId xmlns:a16="http://schemas.microsoft.com/office/drawing/2014/main" id="{B5A73831-5CB8-41A8-92DC-92A009BBBF57}"/>
                </a:ext>
              </a:extLst>
            </p:cNvPr>
            <p:cNvSpPr/>
            <p:nvPr/>
          </p:nvSpPr>
          <p:spPr>
            <a:xfrm>
              <a:off x="8895864" y="5451903"/>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B7422DA4-DED3-43E1-B8AE-35343270617A}"/>
                </a:ext>
              </a:extLst>
            </p:cNvPr>
            <p:cNvSpPr/>
            <p:nvPr/>
          </p:nvSpPr>
          <p:spPr>
            <a:xfrm>
              <a:off x="8101376" y="3754941"/>
              <a:ext cx="733631" cy="733631"/>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B6837165-26D1-44BB-B139-5373C8A18C4D}"/>
                </a:ext>
              </a:extLst>
            </p:cNvPr>
            <p:cNvSpPr/>
            <p:nvPr/>
          </p:nvSpPr>
          <p:spPr>
            <a:xfrm>
              <a:off x="7206311" y="170914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FF24A5A6-3F30-41D8-A0B2-71616D711F5F}"/>
                </a:ext>
              </a:extLst>
            </p:cNvPr>
            <p:cNvSpPr/>
            <p:nvPr/>
          </p:nvSpPr>
          <p:spPr>
            <a:xfrm>
              <a:off x="7218658" y="1337585"/>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D0F6C8F1-8E0D-41BA-BD3F-EA8D348516C0}"/>
                </a:ext>
              </a:extLst>
            </p:cNvPr>
            <p:cNvGrpSpPr/>
            <p:nvPr/>
          </p:nvGrpSpPr>
          <p:grpSpPr>
            <a:xfrm>
              <a:off x="6756011" y="-1"/>
              <a:ext cx="5937733" cy="5179922"/>
              <a:chOff x="4280967" y="839040"/>
              <a:chExt cx="5937734" cy="5179926"/>
            </a:xfrm>
            <a:effectLst>
              <a:outerShdw blurRad="177800" dist="76200" dir="8100000" sx="106000" sy="106000" algn="tr" rotWithShape="0">
                <a:prstClr val="black">
                  <a:alpha val="38000"/>
                </a:prstClr>
              </a:outerShdw>
            </a:effectLst>
          </p:grpSpPr>
          <p:sp>
            <p:nvSpPr>
              <p:cNvPr id="92" name="Right Triangle 91">
                <a:extLst>
                  <a:ext uri="{FF2B5EF4-FFF2-40B4-BE49-F238E27FC236}">
                    <a16:creationId xmlns:a16="http://schemas.microsoft.com/office/drawing/2014/main" id="{95CA0B04-C0BF-4437-8709-4E9A991698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Parallelogram 92">
                <a:extLst>
                  <a:ext uri="{FF2B5EF4-FFF2-40B4-BE49-F238E27FC236}">
                    <a16:creationId xmlns:a16="http://schemas.microsoft.com/office/drawing/2014/main" id="{E7555195-2625-4980-A803-B3BCE7EB3C2F}"/>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Diamond 85">
              <a:extLst>
                <a:ext uri="{FF2B5EF4-FFF2-40B4-BE49-F238E27FC236}">
                  <a16:creationId xmlns:a16="http://schemas.microsoft.com/office/drawing/2014/main" id="{C8CE1F01-C508-4B7E-BB9D-A4E94B66DD06}"/>
                </a:ext>
              </a:extLst>
            </p:cNvPr>
            <p:cNvSpPr/>
            <p:nvPr/>
          </p:nvSpPr>
          <p:spPr>
            <a:xfrm>
              <a:off x="10678983" y="3899899"/>
              <a:ext cx="1434644" cy="1434644"/>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C613678C-2D44-4542-93E7-16FC531ED6BD}"/>
                </a:ext>
              </a:extLst>
            </p:cNvPr>
            <p:cNvSpPr/>
            <p:nvPr/>
          </p:nvSpPr>
          <p:spPr>
            <a:xfrm>
              <a:off x="8475020" y="4381419"/>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135884CE-0BE2-44A8-AD6F-20D32A05540C}"/>
                </a:ext>
              </a:extLst>
            </p:cNvPr>
            <p:cNvSpPr/>
            <p:nvPr/>
          </p:nvSpPr>
          <p:spPr>
            <a:xfrm>
              <a:off x="8337644" y="1276730"/>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555194D1-ABBA-4148-B6B7-A90503D4FDF0}"/>
                </a:ext>
              </a:extLst>
            </p:cNvPr>
            <p:cNvSpPr/>
            <p:nvPr/>
          </p:nvSpPr>
          <p:spPr>
            <a:xfrm>
              <a:off x="8291278"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a:extLst>
                <a:ext uri="{FF2B5EF4-FFF2-40B4-BE49-F238E27FC236}">
                  <a16:creationId xmlns:a16="http://schemas.microsoft.com/office/drawing/2014/main" id="{7BED1DD6-CC5B-4D51-AFBB-29D3E96CCA80}"/>
                </a:ext>
              </a:extLst>
            </p:cNvPr>
            <p:cNvSpPr/>
            <p:nvPr/>
          </p:nvSpPr>
          <p:spPr>
            <a:xfrm>
              <a:off x="9504846" y="3471070"/>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a:extLst>
                <a:ext uri="{FF2B5EF4-FFF2-40B4-BE49-F238E27FC236}">
                  <a16:creationId xmlns:a16="http://schemas.microsoft.com/office/drawing/2014/main" id="{859B990A-591A-4B4B-BC11-3FA65A9A5890}"/>
                </a:ext>
              </a:extLst>
            </p:cNvPr>
            <p:cNvSpPr/>
            <p:nvPr/>
          </p:nvSpPr>
          <p:spPr>
            <a:xfrm>
              <a:off x="7935984" y="1638757"/>
              <a:ext cx="2569028" cy="2569028"/>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4" name="Straight Connector 93">
            <a:extLst>
              <a:ext uri="{FF2B5EF4-FFF2-40B4-BE49-F238E27FC236}">
                <a16:creationId xmlns:a16="http://schemas.microsoft.com/office/drawing/2014/main" id="{14B74D3C-EA97-4643-876C-26E5A16EF7FB}"/>
              </a:ext>
            </a:extLst>
          </p:cNvPr>
          <p:cNvCxnSpPr>
            <a:cxnSpLocks/>
          </p:cNvCxnSpPr>
          <p:nvPr/>
        </p:nvCxnSpPr>
        <p:spPr>
          <a:xfrm flipH="1">
            <a:off x="5565796" y="1454593"/>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EDF97B5-F171-4892-B817-612A0899C93A}"/>
              </a:ext>
            </a:extLst>
          </p:cNvPr>
          <p:cNvSpPr/>
          <p:nvPr/>
        </p:nvSpPr>
        <p:spPr>
          <a:xfrm>
            <a:off x="8257516" y="5323838"/>
            <a:ext cx="3940292" cy="646331"/>
          </a:xfrm>
          <a:prstGeom prst="rect">
            <a:avLst/>
          </a:prstGeom>
          <a:solidFill>
            <a:srgbClr val="00506B"/>
          </a:solidFill>
        </p:spPr>
        <p:txBody>
          <a:bodyPr wrap="square">
            <a:spAutoFit/>
          </a:bodyPr>
          <a:lstStyle/>
          <a:p>
            <a:pPr lvl="0" algn="r" rtl="1"/>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الفصل السادس / </a:t>
            </a:r>
            <a:b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br>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خطوات إنشاء الحاضنة وقياس أدائها</a:t>
            </a:r>
          </a:p>
        </p:txBody>
      </p:sp>
    </p:spTree>
    <p:extLst>
      <p:ext uri="{BB962C8B-B14F-4D97-AF65-F5344CB8AC3E}">
        <p14:creationId xmlns:p14="http://schemas.microsoft.com/office/powerpoint/2010/main" val="77465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خطوات إنشاء حاضنة الأعمال</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8FBA9D3-2F65-49CF-AB00-BFFBFB0A1E52}"/>
              </a:ext>
            </a:extLst>
          </p:cNvPr>
          <p:cNvPicPr>
            <a:picLocks noChangeAspect="1"/>
          </p:cNvPicPr>
          <p:nvPr/>
        </p:nvPicPr>
        <p:blipFill>
          <a:blip r:embed="rId2"/>
          <a:stretch>
            <a:fillRect/>
          </a:stretch>
        </p:blipFill>
        <p:spPr>
          <a:xfrm>
            <a:off x="2236763" y="4289441"/>
            <a:ext cx="7158397" cy="2249471"/>
          </a:xfrm>
          <a:prstGeom prst="rect">
            <a:avLst/>
          </a:prstGeom>
        </p:spPr>
      </p:pic>
      <p:sp>
        <p:nvSpPr>
          <p:cNvPr id="8" name="Rectangle 7">
            <a:extLst>
              <a:ext uri="{FF2B5EF4-FFF2-40B4-BE49-F238E27FC236}">
                <a16:creationId xmlns:a16="http://schemas.microsoft.com/office/drawing/2014/main" id="{E6012CCA-F62B-44FC-BF00-8E854D055115}"/>
              </a:ext>
            </a:extLst>
          </p:cNvPr>
          <p:cNvSpPr/>
          <p:nvPr/>
        </p:nvSpPr>
        <p:spPr>
          <a:xfrm>
            <a:off x="3902756" y="3935428"/>
            <a:ext cx="1181686" cy="154744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39307EDA-4A76-4C77-B875-410D43047EF8}"/>
              </a:ext>
            </a:extLst>
          </p:cNvPr>
          <p:cNvGrpSpPr/>
          <p:nvPr/>
        </p:nvGrpSpPr>
        <p:grpSpPr>
          <a:xfrm>
            <a:off x="1187339" y="1486468"/>
            <a:ext cx="9257244" cy="1942532"/>
            <a:chOff x="1828801" y="1664488"/>
            <a:chExt cx="9257244" cy="1942532"/>
          </a:xfrm>
        </p:grpSpPr>
        <p:grpSp>
          <p:nvGrpSpPr>
            <p:cNvPr id="132" name="Group 131">
              <a:extLst>
                <a:ext uri="{FF2B5EF4-FFF2-40B4-BE49-F238E27FC236}">
                  <a16:creationId xmlns:a16="http://schemas.microsoft.com/office/drawing/2014/main" id="{1C85C77B-5F2E-40C2-B5FA-8BE9E3959AE0}"/>
                </a:ext>
              </a:extLst>
            </p:cNvPr>
            <p:cNvGrpSpPr/>
            <p:nvPr/>
          </p:nvGrpSpPr>
          <p:grpSpPr>
            <a:xfrm>
              <a:off x="1828801" y="1710488"/>
              <a:ext cx="9257244" cy="1896532"/>
              <a:chOff x="2050473" y="1710488"/>
              <a:chExt cx="9257244" cy="1896532"/>
            </a:xfrm>
          </p:grpSpPr>
          <p:sp>
            <p:nvSpPr>
              <p:cNvPr id="134" name="Rectangle 133">
                <a:extLst>
                  <a:ext uri="{FF2B5EF4-FFF2-40B4-BE49-F238E27FC236}">
                    <a16:creationId xmlns:a16="http://schemas.microsoft.com/office/drawing/2014/main" id="{D62A916E-1A8A-47F3-853F-9FB9AEC15E73}"/>
                  </a:ext>
                </a:extLst>
              </p:cNvPr>
              <p:cNvSpPr/>
              <p:nvPr/>
            </p:nvSpPr>
            <p:spPr>
              <a:xfrm>
                <a:off x="2050473" y="2046589"/>
                <a:ext cx="9257244" cy="1560431"/>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الخطوة الأخيرة هي إكمال الموقع، والذي من </a:t>
                </a:r>
                <a:r>
                  <a:rPr lang="ar-SA" sz="1600" dirty="0" err="1">
                    <a:solidFill>
                      <a:schemeClr val="tx1"/>
                    </a:solidFill>
                    <a:latin typeface="Dubai" panose="020B0503030403030204" pitchFamily="34" charset="-78"/>
                    <a:ea typeface="Times New Roman" panose="02020603050405020304" pitchFamily="18" charset="0"/>
                    <a:cs typeface="Dubai" panose="020B0503030403030204" pitchFamily="34" charset="-78"/>
                  </a:rPr>
                  <a:t>الحتمل</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أن يتطلب أجهزة ومعدات، وربما معامل وأدوات. ويحدث هذا بصورة أفضل بالمشاركة مع استشاري الأعمال ومدير الحاضنة الذي عليه أن يعيش مع جو الحاضنة وداخل بيئتها. ويجب أن تستغل خطة الأعمال المعدات الموجودة والعمل، وتعرف مستوى الخدمة.</a:t>
                </a:r>
              </a:p>
            </p:txBody>
          </p:sp>
          <p:sp>
            <p:nvSpPr>
              <p:cNvPr id="135" name="Rectangle 134">
                <a:extLst>
                  <a:ext uri="{FF2B5EF4-FFF2-40B4-BE49-F238E27FC236}">
                    <a16:creationId xmlns:a16="http://schemas.microsoft.com/office/drawing/2014/main" id="{3E3E7CB7-6196-4273-828C-4DDCDD047D77}"/>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ea typeface="Calibri" panose="020F0502020204030204" pitchFamily="34" charset="0"/>
                    <a:cs typeface="Dubai" panose="020B0503030403030204" pitchFamily="34" charset="-78"/>
                  </a:rPr>
                  <a:t>إكمال تجهيزات الحاضنة</a:t>
                </a:r>
              </a:p>
            </p:txBody>
          </p:sp>
        </p:grpSp>
        <p:sp>
          <p:nvSpPr>
            <p:cNvPr id="133" name="Oval 132">
              <a:extLst>
                <a:ext uri="{FF2B5EF4-FFF2-40B4-BE49-F238E27FC236}">
                  <a16:creationId xmlns:a16="http://schemas.microsoft.com/office/drawing/2014/main" id="{618BFE25-D646-420B-9651-98C92E59BD4D}"/>
                </a:ext>
              </a:extLst>
            </p:cNvPr>
            <p:cNvSpPr/>
            <p:nvPr/>
          </p:nvSpPr>
          <p:spPr>
            <a:xfrm>
              <a:off x="10484850" y="1664488"/>
              <a:ext cx="601195" cy="603504"/>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07</a:t>
              </a:r>
              <a:endParaRPr lang="en-US" sz="1600" b="1" dirty="0"/>
            </a:p>
          </p:txBody>
        </p:sp>
      </p:grpSp>
      <p:cxnSp>
        <p:nvCxnSpPr>
          <p:cNvPr id="15" name="Connector: Elbow 14">
            <a:extLst>
              <a:ext uri="{FF2B5EF4-FFF2-40B4-BE49-F238E27FC236}">
                <a16:creationId xmlns:a16="http://schemas.microsoft.com/office/drawing/2014/main" id="{B378416E-0856-4148-8070-B40902442AC8}"/>
              </a:ext>
            </a:extLst>
          </p:cNvPr>
          <p:cNvCxnSpPr>
            <a:cxnSpLocks/>
            <a:stCxn id="134" idx="3"/>
            <a:endCxn id="8" idx="0"/>
          </p:cNvCxnSpPr>
          <p:nvPr/>
        </p:nvCxnSpPr>
        <p:spPr>
          <a:xfrm flipH="1">
            <a:off x="4493599" y="2648785"/>
            <a:ext cx="5950984" cy="1286643"/>
          </a:xfrm>
          <a:prstGeom prst="bentConnector4">
            <a:avLst>
              <a:gd name="adj1" fmla="val -3841"/>
              <a:gd name="adj2" fmla="val 8032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21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خطوات إنشاء حاضنة الأعمال</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8FBA9D3-2F65-49CF-AB00-BFFBFB0A1E52}"/>
              </a:ext>
            </a:extLst>
          </p:cNvPr>
          <p:cNvPicPr>
            <a:picLocks noChangeAspect="1"/>
          </p:cNvPicPr>
          <p:nvPr/>
        </p:nvPicPr>
        <p:blipFill>
          <a:blip r:embed="rId2"/>
          <a:stretch>
            <a:fillRect/>
          </a:stretch>
        </p:blipFill>
        <p:spPr>
          <a:xfrm>
            <a:off x="2236763" y="4289441"/>
            <a:ext cx="7158397" cy="2249471"/>
          </a:xfrm>
          <a:prstGeom prst="rect">
            <a:avLst/>
          </a:prstGeom>
        </p:spPr>
      </p:pic>
      <p:sp>
        <p:nvSpPr>
          <p:cNvPr id="8" name="Rectangle 7">
            <a:extLst>
              <a:ext uri="{FF2B5EF4-FFF2-40B4-BE49-F238E27FC236}">
                <a16:creationId xmlns:a16="http://schemas.microsoft.com/office/drawing/2014/main" id="{E6012CCA-F62B-44FC-BF00-8E854D055115}"/>
              </a:ext>
            </a:extLst>
          </p:cNvPr>
          <p:cNvSpPr/>
          <p:nvPr/>
        </p:nvSpPr>
        <p:spPr>
          <a:xfrm>
            <a:off x="3211094" y="4991466"/>
            <a:ext cx="1181686" cy="154744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39307EDA-4A76-4C77-B875-410D43047EF8}"/>
              </a:ext>
            </a:extLst>
          </p:cNvPr>
          <p:cNvGrpSpPr/>
          <p:nvPr/>
        </p:nvGrpSpPr>
        <p:grpSpPr>
          <a:xfrm>
            <a:off x="1187339" y="1486468"/>
            <a:ext cx="9257244" cy="1942532"/>
            <a:chOff x="1828801" y="1664488"/>
            <a:chExt cx="9257244" cy="1942532"/>
          </a:xfrm>
        </p:grpSpPr>
        <p:grpSp>
          <p:nvGrpSpPr>
            <p:cNvPr id="132" name="Group 131">
              <a:extLst>
                <a:ext uri="{FF2B5EF4-FFF2-40B4-BE49-F238E27FC236}">
                  <a16:creationId xmlns:a16="http://schemas.microsoft.com/office/drawing/2014/main" id="{1C85C77B-5F2E-40C2-B5FA-8BE9E3959AE0}"/>
                </a:ext>
              </a:extLst>
            </p:cNvPr>
            <p:cNvGrpSpPr/>
            <p:nvPr/>
          </p:nvGrpSpPr>
          <p:grpSpPr>
            <a:xfrm>
              <a:off x="1828801" y="1710488"/>
              <a:ext cx="9257244" cy="1896532"/>
              <a:chOff x="2050473" y="1710488"/>
              <a:chExt cx="9257244" cy="1896532"/>
            </a:xfrm>
          </p:grpSpPr>
          <p:sp>
            <p:nvSpPr>
              <p:cNvPr id="134" name="Rectangle 133">
                <a:extLst>
                  <a:ext uri="{FF2B5EF4-FFF2-40B4-BE49-F238E27FC236}">
                    <a16:creationId xmlns:a16="http://schemas.microsoft.com/office/drawing/2014/main" id="{D62A916E-1A8A-47F3-853F-9FB9AEC15E73}"/>
                  </a:ext>
                </a:extLst>
              </p:cNvPr>
              <p:cNvSpPr/>
              <p:nvPr/>
            </p:nvSpPr>
            <p:spPr>
              <a:xfrm>
                <a:off x="2050473" y="2046589"/>
                <a:ext cx="9257244" cy="1560431"/>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تحديد من هم المستأجرون المستهدفون (المقيمون) يجب أن يحسم قبل أن يصبح الموقع معداً لاستخدامه. ومن هنا فالشكل التخطيطي لاستراتيجية التسويق الموجودة في خطة الأعمال يجب ان تحدد المستهدفين.</a:t>
                </a:r>
              </a:p>
            </p:txBody>
          </p:sp>
          <p:sp>
            <p:nvSpPr>
              <p:cNvPr id="135" name="Rectangle 134">
                <a:extLst>
                  <a:ext uri="{FF2B5EF4-FFF2-40B4-BE49-F238E27FC236}">
                    <a16:creationId xmlns:a16="http://schemas.microsoft.com/office/drawing/2014/main" id="{3E3E7CB7-6196-4273-828C-4DDCDD047D77}"/>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ea typeface="Calibri" panose="020F0502020204030204" pitchFamily="34" charset="0"/>
                    <a:cs typeface="Dubai" panose="020B0503030403030204" pitchFamily="34" charset="-78"/>
                  </a:rPr>
                  <a:t>تعريف المستأجرين</a:t>
                </a:r>
              </a:p>
            </p:txBody>
          </p:sp>
        </p:grpSp>
        <p:sp>
          <p:nvSpPr>
            <p:cNvPr id="133" name="Oval 132">
              <a:extLst>
                <a:ext uri="{FF2B5EF4-FFF2-40B4-BE49-F238E27FC236}">
                  <a16:creationId xmlns:a16="http://schemas.microsoft.com/office/drawing/2014/main" id="{618BFE25-D646-420B-9651-98C92E59BD4D}"/>
                </a:ext>
              </a:extLst>
            </p:cNvPr>
            <p:cNvSpPr/>
            <p:nvPr/>
          </p:nvSpPr>
          <p:spPr>
            <a:xfrm>
              <a:off x="10484850" y="1664488"/>
              <a:ext cx="601195" cy="603504"/>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08</a:t>
              </a:r>
              <a:endParaRPr lang="en-US" sz="1600" b="1" dirty="0"/>
            </a:p>
          </p:txBody>
        </p:sp>
      </p:grpSp>
      <p:cxnSp>
        <p:nvCxnSpPr>
          <p:cNvPr id="15" name="Connector: Elbow 14">
            <a:extLst>
              <a:ext uri="{FF2B5EF4-FFF2-40B4-BE49-F238E27FC236}">
                <a16:creationId xmlns:a16="http://schemas.microsoft.com/office/drawing/2014/main" id="{B378416E-0856-4148-8070-B40902442AC8}"/>
              </a:ext>
            </a:extLst>
          </p:cNvPr>
          <p:cNvCxnSpPr>
            <a:cxnSpLocks/>
            <a:stCxn id="134" idx="3"/>
            <a:endCxn id="8" idx="0"/>
          </p:cNvCxnSpPr>
          <p:nvPr/>
        </p:nvCxnSpPr>
        <p:spPr>
          <a:xfrm flipH="1">
            <a:off x="3801937" y="2648785"/>
            <a:ext cx="6642646" cy="2342681"/>
          </a:xfrm>
          <a:prstGeom prst="bentConnector4">
            <a:avLst>
              <a:gd name="adj1" fmla="val -3441"/>
              <a:gd name="adj2" fmla="val 6665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580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خطوات إنشاء حاضنة الأعمال</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8FBA9D3-2F65-49CF-AB00-BFFBFB0A1E52}"/>
              </a:ext>
            </a:extLst>
          </p:cNvPr>
          <p:cNvPicPr>
            <a:picLocks noChangeAspect="1"/>
          </p:cNvPicPr>
          <p:nvPr/>
        </p:nvPicPr>
        <p:blipFill>
          <a:blip r:embed="rId2"/>
          <a:stretch>
            <a:fillRect/>
          </a:stretch>
        </p:blipFill>
        <p:spPr>
          <a:xfrm>
            <a:off x="2236763" y="4289441"/>
            <a:ext cx="7158397" cy="2249471"/>
          </a:xfrm>
          <a:prstGeom prst="rect">
            <a:avLst/>
          </a:prstGeom>
        </p:spPr>
      </p:pic>
      <p:sp>
        <p:nvSpPr>
          <p:cNvPr id="8" name="Rectangle 7">
            <a:extLst>
              <a:ext uri="{FF2B5EF4-FFF2-40B4-BE49-F238E27FC236}">
                <a16:creationId xmlns:a16="http://schemas.microsoft.com/office/drawing/2014/main" id="{E6012CCA-F62B-44FC-BF00-8E854D055115}"/>
              </a:ext>
            </a:extLst>
          </p:cNvPr>
          <p:cNvSpPr/>
          <p:nvPr/>
        </p:nvSpPr>
        <p:spPr>
          <a:xfrm>
            <a:off x="2397513" y="4106878"/>
            <a:ext cx="1181686" cy="154744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39307EDA-4A76-4C77-B875-410D43047EF8}"/>
              </a:ext>
            </a:extLst>
          </p:cNvPr>
          <p:cNvGrpSpPr/>
          <p:nvPr/>
        </p:nvGrpSpPr>
        <p:grpSpPr>
          <a:xfrm>
            <a:off x="1187339" y="1486468"/>
            <a:ext cx="9257244" cy="1942532"/>
            <a:chOff x="1828801" y="1664488"/>
            <a:chExt cx="9257244" cy="1942532"/>
          </a:xfrm>
        </p:grpSpPr>
        <p:grpSp>
          <p:nvGrpSpPr>
            <p:cNvPr id="132" name="Group 131">
              <a:extLst>
                <a:ext uri="{FF2B5EF4-FFF2-40B4-BE49-F238E27FC236}">
                  <a16:creationId xmlns:a16="http://schemas.microsoft.com/office/drawing/2014/main" id="{1C85C77B-5F2E-40C2-B5FA-8BE9E3959AE0}"/>
                </a:ext>
              </a:extLst>
            </p:cNvPr>
            <p:cNvGrpSpPr/>
            <p:nvPr/>
          </p:nvGrpSpPr>
          <p:grpSpPr>
            <a:xfrm>
              <a:off x="1828801" y="1710488"/>
              <a:ext cx="9257244" cy="1896532"/>
              <a:chOff x="2050473" y="1710488"/>
              <a:chExt cx="9257244" cy="1896532"/>
            </a:xfrm>
          </p:grpSpPr>
          <p:sp>
            <p:nvSpPr>
              <p:cNvPr id="134" name="Rectangle 133">
                <a:extLst>
                  <a:ext uri="{FF2B5EF4-FFF2-40B4-BE49-F238E27FC236}">
                    <a16:creationId xmlns:a16="http://schemas.microsoft.com/office/drawing/2014/main" id="{D62A916E-1A8A-47F3-853F-9FB9AEC15E73}"/>
                  </a:ext>
                </a:extLst>
              </p:cNvPr>
              <p:cNvSpPr/>
              <p:nvPr/>
            </p:nvSpPr>
            <p:spPr>
              <a:xfrm>
                <a:off x="2050473" y="2046589"/>
                <a:ext cx="9257244" cy="1560431"/>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إعداد نماذج العقود المحددة للشروط والواجبات التي يجب أن يراعيها الطرفان. والتعليمات الأنظمة المخصصة للمقيمين في الحاضنة. ويمكن للمستأجرين الجدد حينئذ أن يوقعوا العقد مع الحاضنة، ويمكن أن يبدأوا أنشطتهم في الحاضنة. </a:t>
                </a:r>
              </a:p>
            </p:txBody>
          </p:sp>
          <p:sp>
            <p:nvSpPr>
              <p:cNvPr id="135" name="Rectangle 134">
                <a:extLst>
                  <a:ext uri="{FF2B5EF4-FFF2-40B4-BE49-F238E27FC236}">
                    <a16:creationId xmlns:a16="http://schemas.microsoft.com/office/drawing/2014/main" id="{3E3E7CB7-6196-4273-828C-4DDCDD047D77}"/>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ea typeface="Calibri" panose="020F0502020204030204" pitchFamily="34" charset="0"/>
                    <a:cs typeface="Dubai" panose="020B0503030403030204" pitchFamily="34" charset="-78"/>
                  </a:rPr>
                  <a:t>توقيع عقود الاحتضان</a:t>
                </a:r>
              </a:p>
            </p:txBody>
          </p:sp>
        </p:grpSp>
        <p:sp>
          <p:nvSpPr>
            <p:cNvPr id="133" name="Oval 132">
              <a:extLst>
                <a:ext uri="{FF2B5EF4-FFF2-40B4-BE49-F238E27FC236}">
                  <a16:creationId xmlns:a16="http://schemas.microsoft.com/office/drawing/2014/main" id="{618BFE25-D646-420B-9651-98C92E59BD4D}"/>
                </a:ext>
              </a:extLst>
            </p:cNvPr>
            <p:cNvSpPr/>
            <p:nvPr/>
          </p:nvSpPr>
          <p:spPr>
            <a:xfrm>
              <a:off x="10484850" y="1664488"/>
              <a:ext cx="601195" cy="603504"/>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09</a:t>
              </a:r>
              <a:endParaRPr lang="en-US" sz="1600" b="1" dirty="0"/>
            </a:p>
          </p:txBody>
        </p:sp>
      </p:grpSp>
      <p:cxnSp>
        <p:nvCxnSpPr>
          <p:cNvPr id="15" name="Connector: Elbow 14">
            <a:extLst>
              <a:ext uri="{FF2B5EF4-FFF2-40B4-BE49-F238E27FC236}">
                <a16:creationId xmlns:a16="http://schemas.microsoft.com/office/drawing/2014/main" id="{B378416E-0856-4148-8070-B40902442AC8}"/>
              </a:ext>
            </a:extLst>
          </p:cNvPr>
          <p:cNvCxnSpPr>
            <a:cxnSpLocks/>
            <a:stCxn id="134" idx="3"/>
            <a:endCxn id="8" idx="0"/>
          </p:cNvCxnSpPr>
          <p:nvPr/>
        </p:nvCxnSpPr>
        <p:spPr>
          <a:xfrm flipH="1">
            <a:off x="2988356" y="2648785"/>
            <a:ext cx="7456227" cy="1458093"/>
          </a:xfrm>
          <a:prstGeom prst="bentConnector4">
            <a:avLst>
              <a:gd name="adj1" fmla="val -3066"/>
              <a:gd name="adj2" fmla="val 76755"/>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94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قياس أداء الحاضنة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9DDA93E0-ACB2-4E2A-BE73-205DD8F4D6C7}"/>
              </a:ext>
            </a:extLst>
          </p:cNvPr>
          <p:cNvGrpSpPr/>
          <p:nvPr/>
        </p:nvGrpSpPr>
        <p:grpSpPr>
          <a:xfrm>
            <a:off x="0" y="1259598"/>
            <a:ext cx="12192000" cy="4844914"/>
            <a:chOff x="0" y="1259598"/>
            <a:chExt cx="12192000" cy="4844914"/>
          </a:xfrm>
        </p:grpSpPr>
        <p:pic>
          <p:nvPicPr>
            <p:cNvPr id="3074" name="Picture 2" descr="جون ألين كامبل - ويكيبيديا">
              <a:extLst>
                <a:ext uri="{FF2B5EF4-FFF2-40B4-BE49-F238E27FC236}">
                  <a16:creationId xmlns:a16="http://schemas.microsoft.com/office/drawing/2014/main" id="{CF2C21E6-4DDC-4E75-BE81-DE87B10C7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9599"/>
              <a:ext cx="3460652" cy="48449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D38AA6F-8F41-4F27-9601-CC159021DE8F}"/>
                </a:ext>
              </a:extLst>
            </p:cNvPr>
            <p:cNvSpPr/>
            <p:nvPr/>
          </p:nvSpPr>
          <p:spPr>
            <a:xfrm>
              <a:off x="3460652" y="1259598"/>
              <a:ext cx="8731348" cy="4844913"/>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638FD5E9-02AF-4B9E-9D06-D64425161C67}"/>
              </a:ext>
            </a:extLst>
          </p:cNvPr>
          <p:cNvSpPr/>
          <p:nvPr/>
        </p:nvSpPr>
        <p:spPr>
          <a:xfrm>
            <a:off x="2743200" y="1801924"/>
            <a:ext cx="9217855" cy="410882"/>
          </a:xfrm>
          <a:prstGeom prst="rect">
            <a:avLst/>
          </a:prstGeom>
        </p:spPr>
        <p:txBody>
          <a:bodyPr wrap="square">
            <a:spAutoFit/>
          </a:bodyPr>
          <a:lstStyle/>
          <a:p>
            <a:pPr algn="just" rtl="1">
              <a:lnSpc>
                <a:spcPct val="115000"/>
              </a:lnSpc>
              <a:spcAft>
                <a:spcPts val="1000"/>
              </a:spcAft>
            </a:pPr>
            <a:r>
              <a:rPr lang="ar-SA" b="1" dirty="0">
                <a:solidFill>
                  <a:schemeClr val="bg1"/>
                </a:solidFill>
                <a:latin typeface="Dubai" panose="020B0503030403030204" pitchFamily="34" charset="-78"/>
                <a:ea typeface="Times New Roman" panose="02020603050405020304" pitchFamily="18" charset="0"/>
                <a:cs typeface="Dubai" panose="020B0503030403030204" pitchFamily="34" charset="-78"/>
              </a:rPr>
              <a:t>اقترح </a:t>
            </a:r>
            <a:r>
              <a:rPr lang="ar-SA" b="1" dirty="0" err="1">
                <a:solidFill>
                  <a:schemeClr val="bg1"/>
                </a:solidFill>
                <a:latin typeface="Dubai" panose="020B0503030403030204" pitchFamily="34" charset="-78"/>
                <a:ea typeface="Times New Roman" panose="02020603050405020304" pitchFamily="18" charset="0"/>
                <a:cs typeface="Dubai" panose="020B0503030403030204" pitchFamily="34" charset="-78"/>
              </a:rPr>
              <a:t>كامببل</a:t>
            </a:r>
            <a:r>
              <a:rPr lang="ar-SA" b="1" dirty="0">
                <a:solidFill>
                  <a:schemeClr val="bg1"/>
                </a:solidFill>
                <a:latin typeface="Dubai" panose="020B0503030403030204" pitchFamily="34" charset="-78"/>
                <a:ea typeface="Times New Roman" panose="02020603050405020304" pitchFamily="18" charset="0"/>
                <a:cs typeface="Dubai" panose="020B0503030403030204" pitchFamily="34" charset="-78"/>
              </a:rPr>
              <a:t> والين </a:t>
            </a:r>
            <a:r>
              <a:rPr lang="en-US" b="1" dirty="0">
                <a:solidFill>
                  <a:schemeClr val="bg1"/>
                </a:solidFill>
                <a:latin typeface="Dubai" panose="020B0503030403030204" pitchFamily="34" charset="-78"/>
                <a:ea typeface="Times New Roman" panose="02020603050405020304" pitchFamily="18" charset="0"/>
                <a:cs typeface="Dubai" panose="020B0503030403030204" pitchFamily="34" charset="-78"/>
              </a:rPr>
              <a:t>Campbell and Allen (1987)</a:t>
            </a:r>
            <a:r>
              <a:rPr lang="ar-SA" b="1" dirty="0">
                <a:solidFill>
                  <a:schemeClr val="bg1"/>
                </a:solidFill>
                <a:latin typeface="Dubai" panose="020B0503030403030204" pitchFamily="34" charset="-78"/>
                <a:ea typeface="Times New Roman" panose="02020603050405020304" pitchFamily="18" charset="0"/>
                <a:cs typeface="Dubai" panose="020B0503030403030204" pitchFamily="34" charset="-78"/>
              </a:rPr>
              <a:t> المعايير التالية التي يحلل بها أداء الحاضنة:</a:t>
            </a:r>
            <a:endParaRPr lang="en-SG" b="1" dirty="0">
              <a:solidFill>
                <a:schemeClr val="bg1"/>
              </a:solidFill>
              <a:latin typeface="Dubai" panose="020B0503030403030204" pitchFamily="34" charset="-78"/>
              <a:ea typeface="Times New Roman" panose="02020603050405020304" pitchFamily="18" charset="0"/>
              <a:cs typeface="Dubai" panose="020B0503030403030204" pitchFamily="34" charset="-78"/>
            </a:endParaRPr>
          </a:p>
        </p:txBody>
      </p:sp>
      <p:grpSp>
        <p:nvGrpSpPr>
          <p:cNvPr id="16" name="Group 15">
            <a:extLst>
              <a:ext uri="{FF2B5EF4-FFF2-40B4-BE49-F238E27FC236}">
                <a16:creationId xmlns:a16="http://schemas.microsoft.com/office/drawing/2014/main" id="{20DD16C2-0B00-49A4-863B-3E594B4373BC}"/>
              </a:ext>
            </a:extLst>
          </p:cNvPr>
          <p:cNvGrpSpPr/>
          <p:nvPr/>
        </p:nvGrpSpPr>
        <p:grpSpPr>
          <a:xfrm>
            <a:off x="5310550" y="2627603"/>
            <a:ext cx="6110068" cy="410882"/>
            <a:chOff x="4382086" y="2430654"/>
            <a:chExt cx="6110068" cy="410882"/>
          </a:xfrm>
        </p:grpSpPr>
        <p:sp>
          <p:nvSpPr>
            <p:cNvPr id="9" name="Rectangle 8">
              <a:extLst>
                <a:ext uri="{FF2B5EF4-FFF2-40B4-BE49-F238E27FC236}">
                  <a16:creationId xmlns:a16="http://schemas.microsoft.com/office/drawing/2014/main" id="{29537417-25F1-4675-AFD9-CE72C1749857}"/>
                </a:ext>
              </a:extLst>
            </p:cNvPr>
            <p:cNvSpPr/>
            <p:nvPr/>
          </p:nvSpPr>
          <p:spPr>
            <a:xfrm>
              <a:off x="4382086" y="2430654"/>
              <a:ext cx="6096000" cy="410882"/>
            </a:xfrm>
            <a:prstGeom prst="rect">
              <a:avLst/>
            </a:prstGeom>
          </p:spPr>
          <p:txBody>
            <a:bodyPr>
              <a:spAutoFit/>
            </a:bodyPr>
            <a:lstStyle/>
            <a:p>
              <a:pPr lvl="0" algn="just" rtl="1">
                <a:lnSpc>
                  <a:spcPct val="115000"/>
                </a:lnSpc>
                <a:spcAft>
                  <a:spcPts val="0"/>
                </a:spcAft>
              </a:pPr>
              <a:r>
                <a:rPr lang="ar-SA" dirty="0">
                  <a:solidFill>
                    <a:schemeClr val="bg1"/>
                  </a:solidFill>
                  <a:latin typeface="Dubai" panose="020B0503030403030204" pitchFamily="34" charset="-78"/>
                  <a:ea typeface="Calibri" panose="020F0502020204030204" pitchFamily="34" charset="0"/>
                  <a:cs typeface="Dubai" panose="020B0503030403030204" pitchFamily="34" charset="-78"/>
                </a:rPr>
                <a:t>إنتاج شبكة استشارات أعمال  فعالة. </a:t>
              </a:r>
              <a:endParaRPr lang="en-SG" dirty="0">
                <a:solidFill>
                  <a:schemeClr val="bg1"/>
                </a:solidFill>
                <a:latin typeface="Dubai" panose="020B0503030403030204" pitchFamily="34" charset="-78"/>
                <a:ea typeface="Calibri" panose="020F0502020204030204" pitchFamily="34" charset="0"/>
                <a:cs typeface="Dubai" panose="020B0503030403030204" pitchFamily="34" charset="-78"/>
              </a:endParaRPr>
            </a:p>
          </p:txBody>
        </p:sp>
        <p:cxnSp>
          <p:nvCxnSpPr>
            <p:cNvPr id="12" name="Straight Connector 11">
              <a:extLst>
                <a:ext uri="{FF2B5EF4-FFF2-40B4-BE49-F238E27FC236}">
                  <a16:creationId xmlns:a16="http://schemas.microsoft.com/office/drawing/2014/main" id="{F3F55C1B-8120-4A76-8186-9817C87B56AC}"/>
                </a:ext>
              </a:extLst>
            </p:cNvPr>
            <p:cNvCxnSpPr>
              <a:cxnSpLocks/>
            </p:cNvCxnSpPr>
            <p:nvPr/>
          </p:nvCxnSpPr>
          <p:spPr>
            <a:xfrm>
              <a:off x="10492154" y="2430654"/>
              <a:ext cx="0" cy="410882"/>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73BDB8EA-D446-464B-A1FC-8B68ECDB19D4}"/>
              </a:ext>
            </a:extLst>
          </p:cNvPr>
          <p:cNvGrpSpPr/>
          <p:nvPr/>
        </p:nvGrpSpPr>
        <p:grpSpPr>
          <a:xfrm>
            <a:off x="5310550" y="3300471"/>
            <a:ext cx="6110068" cy="410882"/>
            <a:chOff x="4382086" y="2430654"/>
            <a:chExt cx="6110068" cy="410882"/>
          </a:xfrm>
        </p:grpSpPr>
        <p:sp>
          <p:nvSpPr>
            <p:cNvPr id="24" name="Rectangle 23">
              <a:extLst>
                <a:ext uri="{FF2B5EF4-FFF2-40B4-BE49-F238E27FC236}">
                  <a16:creationId xmlns:a16="http://schemas.microsoft.com/office/drawing/2014/main" id="{96BADFC1-3CF1-40EC-B26E-BB9498F1CA52}"/>
                </a:ext>
              </a:extLst>
            </p:cNvPr>
            <p:cNvSpPr/>
            <p:nvPr/>
          </p:nvSpPr>
          <p:spPr>
            <a:xfrm>
              <a:off x="4382086" y="2430654"/>
              <a:ext cx="6096000" cy="410882"/>
            </a:xfrm>
            <a:prstGeom prst="rect">
              <a:avLst/>
            </a:prstGeom>
          </p:spPr>
          <p:txBody>
            <a:bodyPr>
              <a:spAutoFit/>
            </a:bodyPr>
            <a:lstStyle/>
            <a:p>
              <a:pPr lvl="0" algn="just" rtl="1">
                <a:lnSpc>
                  <a:spcPct val="115000"/>
                </a:lnSpc>
                <a:spcAft>
                  <a:spcPts val="0"/>
                </a:spcAft>
              </a:pPr>
              <a:r>
                <a:rPr lang="ar-SA" dirty="0">
                  <a:solidFill>
                    <a:schemeClr val="bg1"/>
                  </a:solidFill>
                  <a:latin typeface="Dubai" panose="020B0503030403030204" pitchFamily="34" charset="-78"/>
                  <a:ea typeface="Calibri" panose="020F0502020204030204" pitchFamily="34" charset="0"/>
                  <a:cs typeface="Dubai" panose="020B0503030403030204" pitchFamily="34" charset="-78"/>
                </a:rPr>
                <a:t>المشاركة في الوساطات المالية في رسملة الحاضنة.</a:t>
              </a:r>
            </a:p>
          </p:txBody>
        </p:sp>
        <p:cxnSp>
          <p:nvCxnSpPr>
            <p:cNvPr id="25" name="Straight Connector 24">
              <a:extLst>
                <a:ext uri="{FF2B5EF4-FFF2-40B4-BE49-F238E27FC236}">
                  <a16:creationId xmlns:a16="http://schemas.microsoft.com/office/drawing/2014/main" id="{52C75F92-E809-4797-AB9E-5DF88F10CFC6}"/>
                </a:ext>
              </a:extLst>
            </p:cNvPr>
            <p:cNvCxnSpPr>
              <a:cxnSpLocks/>
            </p:cNvCxnSpPr>
            <p:nvPr/>
          </p:nvCxnSpPr>
          <p:spPr>
            <a:xfrm>
              <a:off x="10492154" y="2430654"/>
              <a:ext cx="0" cy="410882"/>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8A0A00E-8CAD-4A3B-96D9-EAD776AE5685}"/>
              </a:ext>
            </a:extLst>
          </p:cNvPr>
          <p:cNvGrpSpPr/>
          <p:nvPr/>
        </p:nvGrpSpPr>
        <p:grpSpPr>
          <a:xfrm>
            <a:off x="5310550" y="3973339"/>
            <a:ext cx="6110068" cy="410882"/>
            <a:chOff x="4382086" y="2430654"/>
            <a:chExt cx="6110068" cy="410882"/>
          </a:xfrm>
        </p:grpSpPr>
        <p:sp>
          <p:nvSpPr>
            <p:cNvPr id="27" name="Rectangle 26">
              <a:extLst>
                <a:ext uri="{FF2B5EF4-FFF2-40B4-BE49-F238E27FC236}">
                  <a16:creationId xmlns:a16="http://schemas.microsoft.com/office/drawing/2014/main" id="{7D8F2841-A20A-42DA-A5FB-B3EFD5C37CBD}"/>
                </a:ext>
              </a:extLst>
            </p:cNvPr>
            <p:cNvSpPr/>
            <p:nvPr/>
          </p:nvSpPr>
          <p:spPr>
            <a:xfrm>
              <a:off x="4382086" y="2430654"/>
              <a:ext cx="6096000" cy="410882"/>
            </a:xfrm>
            <a:prstGeom prst="rect">
              <a:avLst/>
            </a:prstGeom>
          </p:spPr>
          <p:txBody>
            <a:bodyPr>
              <a:spAutoFit/>
            </a:bodyPr>
            <a:lstStyle/>
            <a:p>
              <a:pPr lvl="0" algn="just" rtl="1">
                <a:lnSpc>
                  <a:spcPct val="115000"/>
                </a:lnSpc>
                <a:spcAft>
                  <a:spcPts val="0"/>
                </a:spcAft>
              </a:pPr>
              <a:r>
                <a:rPr lang="ar-SA" dirty="0">
                  <a:solidFill>
                    <a:schemeClr val="bg1"/>
                  </a:solidFill>
                  <a:latin typeface="Dubai" panose="020B0503030403030204" pitchFamily="34" charset="-78"/>
                  <a:ea typeface="Calibri" panose="020F0502020204030204" pitchFamily="34" charset="0"/>
                  <a:cs typeface="Dubai" panose="020B0503030403030204" pitchFamily="34" charset="-78"/>
                </a:rPr>
                <a:t>إنشاء غالبية المقيمين في الحاضنة  شركات ناشئة.</a:t>
              </a:r>
            </a:p>
          </p:txBody>
        </p:sp>
        <p:cxnSp>
          <p:nvCxnSpPr>
            <p:cNvPr id="28" name="Straight Connector 27">
              <a:extLst>
                <a:ext uri="{FF2B5EF4-FFF2-40B4-BE49-F238E27FC236}">
                  <a16:creationId xmlns:a16="http://schemas.microsoft.com/office/drawing/2014/main" id="{6C386597-7E92-4182-8872-F85C76D7BE86}"/>
                </a:ext>
              </a:extLst>
            </p:cNvPr>
            <p:cNvCxnSpPr>
              <a:cxnSpLocks/>
            </p:cNvCxnSpPr>
            <p:nvPr/>
          </p:nvCxnSpPr>
          <p:spPr>
            <a:xfrm>
              <a:off x="10492154" y="2430654"/>
              <a:ext cx="0" cy="410882"/>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036F3BFE-0512-460C-9017-3596B54CDFD8}"/>
              </a:ext>
            </a:extLst>
          </p:cNvPr>
          <p:cNvGrpSpPr/>
          <p:nvPr/>
        </p:nvGrpSpPr>
        <p:grpSpPr>
          <a:xfrm>
            <a:off x="2968281" y="4646207"/>
            <a:ext cx="8452337" cy="410882"/>
            <a:chOff x="2039817" y="2430654"/>
            <a:chExt cx="8452337" cy="410882"/>
          </a:xfrm>
        </p:grpSpPr>
        <p:sp>
          <p:nvSpPr>
            <p:cNvPr id="30" name="Rectangle 29">
              <a:extLst>
                <a:ext uri="{FF2B5EF4-FFF2-40B4-BE49-F238E27FC236}">
                  <a16:creationId xmlns:a16="http://schemas.microsoft.com/office/drawing/2014/main" id="{0B7032DE-CF84-4358-B786-1FD0895B01BB}"/>
                </a:ext>
              </a:extLst>
            </p:cNvPr>
            <p:cNvSpPr/>
            <p:nvPr/>
          </p:nvSpPr>
          <p:spPr>
            <a:xfrm>
              <a:off x="2039817" y="2430654"/>
              <a:ext cx="8438269" cy="410882"/>
            </a:xfrm>
            <a:prstGeom prst="rect">
              <a:avLst/>
            </a:prstGeom>
          </p:spPr>
          <p:txBody>
            <a:bodyPr wrap="square">
              <a:spAutoFit/>
            </a:bodyPr>
            <a:lstStyle/>
            <a:p>
              <a:pPr lvl="0" algn="just" rtl="1">
                <a:lnSpc>
                  <a:spcPct val="115000"/>
                </a:lnSpc>
                <a:spcAft>
                  <a:spcPts val="0"/>
                </a:spcAft>
              </a:pPr>
              <a:r>
                <a:rPr lang="ar-SA" dirty="0">
                  <a:solidFill>
                    <a:schemeClr val="bg1"/>
                  </a:solidFill>
                  <a:latin typeface="Dubai" panose="020B0503030403030204" pitchFamily="34" charset="-78"/>
                  <a:ea typeface="Calibri" panose="020F0502020204030204" pitchFamily="34" charset="0"/>
                  <a:cs typeface="Dubai" panose="020B0503030403030204" pitchFamily="34" charset="-78"/>
                </a:rPr>
                <a:t>التعاون، مثل قيام المقيمين بأعمال تعاونية مع بعضهم بعضا مثل المشتريات المشتركة.</a:t>
              </a:r>
            </a:p>
          </p:txBody>
        </p:sp>
        <p:cxnSp>
          <p:nvCxnSpPr>
            <p:cNvPr id="31" name="Straight Connector 30">
              <a:extLst>
                <a:ext uri="{FF2B5EF4-FFF2-40B4-BE49-F238E27FC236}">
                  <a16:creationId xmlns:a16="http://schemas.microsoft.com/office/drawing/2014/main" id="{1203AD60-B910-4875-9C91-9EF639F9DF7F}"/>
                </a:ext>
              </a:extLst>
            </p:cNvPr>
            <p:cNvCxnSpPr>
              <a:cxnSpLocks/>
            </p:cNvCxnSpPr>
            <p:nvPr/>
          </p:nvCxnSpPr>
          <p:spPr>
            <a:xfrm>
              <a:off x="10492154" y="2430654"/>
              <a:ext cx="0" cy="410882"/>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2846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قياس أداء الحاضنة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1FBEB59-2672-47CE-A5D4-FDDFBDF5599B}"/>
              </a:ext>
            </a:extLst>
          </p:cNvPr>
          <p:cNvSpPr/>
          <p:nvPr/>
        </p:nvSpPr>
        <p:spPr>
          <a:xfrm>
            <a:off x="6096000" y="1614917"/>
            <a:ext cx="5257800" cy="658642"/>
          </a:xfrm>
          <a:prstGeom prst="rect">
            <a:avLst/>
          </a:prstGeom>
        </p:spPr>
        <p:txBody>
          <a:bodyPr wrap="square">
            <a:spAutoFit/>
          </a:bodyPr>
          <a:lstStyle/>
          <a:p>
            <a:pPr algn="just" rtl="1">
              <a:lnSpc>
                <a:spcPct val="115000"/>
              </a:lnSpc>
              <a:spcAft>
                <a:spcPts val="1000"/>
              </a:spcAft>
            </a:pPr>
            <a:r>
              <a:rPr lang="ar-SA" sz="1600" b="1" dirty="0">
                <a:latin typeface="Dubai" panose="020B0503030403030204" pitchFamily="34" charset="-78"/>
                <a:ea typeface="Times New Roman" panose="02020603050405020304" pitchFamily="18" charset="0"/>
                <a:cs typeface="Dubai" panose="020B0503030403030204" pitchFamily="34" charset="-78"/>
              </a:rPr>
              <a:t>وبالنسبة إلى سكارموزي </a:t>
            </a:r>
            <a:r>
              <a:rPr lang="en-US" sz="1600" b="1" dirty="0" err="1">
                <a:latin typeface="Dubai" panose="020B0503030403030204" pitchFamily="34" charset="-78"/>
                <a:ea typeface="Times New Roman" panose="02020603050405020304" pitchFamily="18" charset="0"/>
                <a:cs typeface="Dubai" panose="020B0503030403030204" pitchFamily="34" charset="-78"/>
              </a:rPr>
              <a:t>Scaramuzzi</a:t>
            </a:r>
            <a:r>
              <a:rPr lang="en-US" sz="1600" b="1" dirty="0">
                <a:latin typeface="Dubai" panose="020B0503030403030204" pitchFamily="34" charset="-78"/>
                <a:ea typeface="Times New Roman" panose="02020603050405020304" pitchFamily="18" charset="0"/>
                <a:cs typeface="Dubai" panose="020B0503030403030204" pitchFamily="34" charset="-78"/>
              </a:rPr>
              <a:t> (2002)</a:t>
            </a:r>
            <a:r>
              <a:rPr lang="ar-SA" sz="1600" b="1" dirty="0">
                <a:latin typeface="Dubai" panose="020B0503030403030204" pitchFamily="34" charset="-78"/>
                <a:ea typeface="Times New Roman" panose="02020603050405020304" pitchFamily="18" charset="0"/>
                <a:cs typeface="Dubai" panose="020B0503030403030204" pitchFamily="34" charset="-78"/>
              </a:rPr>
              <a:t>، فقد اقترح ثلاثة أبعاد لأنشطة الحاضنة، و  هي التي تحدد نجاحها:</a:t>
            </a:r>
            <a:endParaRPr lang="en-SG" sz="1600" b="1" dirty="0">
              <a:latin typeface="Dubai" panose="020B0503030403030204" pitchFamily="34" charset="-78"/>
              <a:ea typeface="Times New Roman" panose="02020603050405020304" pitchFamily="18" charset="0"/>
              <a:cs typeface="Dubai" panose="020B0503030403030204" pitchFamily="34" charset="-78"/>
            </a:endParaRPr>
          </a:p>
        </p:txBody>
      </p:sp>
      <p:grpSp>
        <p:nvGrpSpPr>
          <p:cNvPr id="22" name="Group 21">
            <a:extLst>
              <a:ext uri="{FF2B5EF4-FFF2-40B4-BE49-F238E27FC236}">
                <a16:creationId xmlns:a16="http://schemas.microsoft.com/office/drawing/2014/main" id="{35364C8C-C8D6-47D1-9614-1E87D412392A}"/>
              </a:ext>
            </a:extLst>
          </p:cNvPr>
          <p:cNvGrpSpPr/>
          <p:nvPr/>
        </p:nvGrpSpPr>
        <p:grpSpPr>
          <a:xfrm>
            <a:off x="5957670" y="2736479"/>
            <a:ext cx="5396130" cy="941796"/>
            <a:chOff x="5096024" y="2430654"/>
            <a:chExt cx="5396130" cy="941796"/>
          </a:xfrm>
        </p:grpSpPr>
        <p:sp>
          <p:nvSpPr>
            <p:cNvPr id="32" name="Rectangle 31">
              <a:extLst>
                <a:ext uri="{FF2B5EF4-FFF2-40B4-BE49-F238E27FC236}">
                  <a16:creationId xmlns:a16="http://schemas.microsoft.com/office/drawing/2014/main" id="{0B4B802E-4AA1-40B6-B819-A53052B14148}"/>
                </a:ext>
              </a:extLst>
            </p:cNvPr>
            <p:cNvSpPr/>
            <p:nvPr/>
          </p:nvSpPr>
          <p:spPr>
            <a:xfrm>
              <a:off x="5096024" y="2430654"/>
              <a:ext cx="5257801" cy="941796"/>
            </a:xfrm>
            <a:prstGeom prst="rect">
              <a:avLst/>
            </a:prstGeom>
          </p:spPr>
          <p:txBody>
            <a:bodyPr wrap="square">
              <a:spAutoFit/>
            </a:bodyPr>
            <a:lstStyle/>
            <a:p>
              <a:pPr lvl="0" algn="just" rtl="1">
                <a:lnSpc>
                  <a:spcPct val="115000"/>
                </a:lnSpc>
                <a:spcAft>
                  <a:spcPts val="0"/>
                </a:spcAft>
              </a:pPr>
              <a:r>
                <a:rPr lang="ar-SA" sz="1600" dirty="0">
                  <a:latin typeface="Dubai" panose="020B0503030403030204" pitchFamily="34" charset="-78"/>
                  <a:ea typeface="Calibri" panose="020F0502020204030204" pitchFamily="34" charset="0"/>
                  <a:cs typeface="Dubai" panose="020B0503030403030204" pitchFamily="34" charset="-78"/>
                </a:rPr>
                <a:t>أفضل الممارسات العملية لإنتاج وإدارة الحاضنة. وتشمل الاستراتيجية، وتحديد الموقع، والاستدامة طويلة المدى للحاضنة، وكذلك تنظيمها ونظام حوكمتها الداخليين.</a:t>
              </a:r>
            </a:p>
          </p:txBody>
        </p:sp>
        <p:cxnSp>
          <p:nvCxnSpPr>
            <p:cNvPr id="33" name="Straight Connector 32">
              <a:extLst>
                <a:ext uri="{FF2B5EF4-FFF2-40B4-BE49-F238E27FC236}">
                  <a16:creationId xmlns:a16="http://schemas.microsoft.com/office/drawing/2014/main" id="{CEBEBB8E-C52A-46FF-A579-5E8520C65071}"/>
                </a:ext>
              </a:extLst>
            </p:cNvPr>
            <p:cNvCxnSpPr>
              <a:cxnSpLocks/>
            </p:cNvCxnSpPr>
            <p:nvPr/>
          </p:nvCxnSpPr>
          <p:spPr>
            <a:xfrm>
              <a:off x="10492154" y="2430654"/>
              <a:ext cx="0" cy="833049"/>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CDBFB3BF-5F42-423E-AA78-30F8EFB44823}"/>
              </a:ext>
            </a:extLst>
          </p:cNvPr>
          <p:cNvGrpSpPr/>
          <p:nvPr/>
        </p:nvGrpSpPr>
        <p:grpSpPr>
          <a:xfrm>
            <a:off x="5957670" y="3899909"/>
            <a:ext cx="5396130" cy="658642"/>
            <a:chOff x="5096024" y="2430654"/>
            <a:chExt cx="5396130" cy="658642"/>
          </a:xfrm>
        </p:grpSpPr>
        <p:sp>
          <p:nvSpPr>
            <p:cNvPr id="35" name="Rectangle 34">
              <a:extLst>
                <a:ext uri="{FF2B5EF4-FFF2-40B4-BE49-F238E27FC236}">
                  <a16:creationId xmlns:a16="http://schemas.microsoft.com/office/drawing/2014/main" id="{353E594A-7370-4680-A76A-DAA43CE6BD76}"/>
                </a:ext>
              </a:extLst>
            </p:cNvPr>
            <p:cNvSpPr/>
            <p:nvPr/>
          </p:nvSpPr>
          <p:spPr>
            <a:xfrm>
              <a:off x="5096024" y="2430654"/>
              <a:ext cx="5257801" cy="658642"/>
            </a:xfrm>
            <a:prstGeom prst="rect">
              <a:avLst/>
            </a:prstGeom>
          </p:spPr>
          <p:txBody>
            <a:bodyPr wrap="square">
              <a:spAutoFit/>
            </a:bodyPr>
            <a:lstStyle/>
            <a:p>
              <a:pPr lvl="0" algn="just" rtl="1">
                <a:lnSpc>
                  <a:spcPct val="115000"/>
                </a:lnSpc>
                <a:spcAft>
                  <a:spcPts val="0"/>
                </a:spcAft>
              </a:pPr>
              <a:r>
                <a:rPr lang="ar-SA" sz="1600" dirty="0">
                  <a:latin typeface="Dubai" panose="020B0503030403030204" pitchFamily="34" charset="-78"/>
                  <a:ea typeface="Calibri" panose="020F0502020204030204" pitchFamily="34" charset="0"/>
                  <a:cs typeface="Dubai" panose="020B0503030403030204" pitchFamily="34" charset="-78"/>
                </a:rPr>
                <a:t>أفضل الممارسات العملية لعمليات الحضانة. وتشمل أليات القبول، والحضانة، وآليات الخروج التي تتبناها الحاضنة للشركات المحتضنة.</a:t>
              </a:r>
            </a:p>
          </p:txBody>
        </p:sp>
        <p:cxnSp>
          <p:nvCxnSpPr>
            <p:cNvPr id="36" name="Straight Connector 35">
              <a:extLst>
                <a:ext uri="{FF2B5EF4-FFF2-40B4-BE49-F238E27FC236}">
                  <a16:creationId xmlns:a16="http://schemas.microsoft.com/office/drawing/2014/main" id="{368952E0-7E78-48D5-A9A5-6E6451CE144A}"/>
                </a:ext>
              </a:extLst>
            </p:cNvPr>
            <p:cNvCxnSpPr>
              <a:cxnSpLocks/>
            </p:cNvCxnSpPr>
            <p:nvPr/>
          </p:nvCxnSpPr>
          <p:spPr>
            <a:xfrm>
              <a:off x="10492154" y="2430654"/>
              <a:ext cx="0" cy="637726"/>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73444BA-8C7E-4F17-907D-E3CF2F685157}"/>
              </a:ext>
            </a:extLst>
          </p:cNvPr>
          <p:cNvGrpSpPr/>
          <p:nvPr/>
        </p:nvGrpSpPr>
        <p:grpSpPr>
          <a:xfrm>
            <a:off x="5957670" y="4780185"/>
            <a:ext cx="5396130" cy="941796"/>
            <a:chOff x="5096024" y="2430654"/>
            <a:chExt cx="5396130" cy="941796"/>
          </a:xfrm>
        </p:grpSpPr>
        <p:sp>
          <p:nvSpPr>
            <p:cNvPr id="38" name="Rectangle 37">
              <a:extLst>
                <a:ext uri="{FF2B5EF4-FFF2-40B4-BE49-F238E27FC236}">
                  <a16:creationId xmlns:a16="http://schemas.microsoft.com/office/drawing/2014/main" id="{4DE53AD5-FCFD-4245-A7F8-8F6B7B6EC6BB}"/>
                </a:ext>
              </a:extLst>
            </p:cNvPr>
            <p:cNvSpPr/>
            <p:nvPr/>
          </p:nvSpPr>
          <p:spPr>
            <a:xfrm>
              <a:off x="5096024" y="2430654"/>
              <a:ext cx="5257801" cy="941796"/>
            </a:xfrm>
            <a:prstGeom prst="rect">
              <a:avLst/>
            </a:prstGeom>
          </p:spPr>
          <p:txBody>
            <a:bodyPr wrap="square">
              <a:spAutoFit/>
            </a:bodyPr>
            <a:lstStyle/>
            <a:p>
              <a:pPr lvl="0" algn="just" rtl="1">
                <a:lnSpc>
                  <a:spcPct val="115000"/>
                </a:lnSpc>
                <a:spcAft>
                  <a:spcPts val="0"/>
                </a:spcAft>
              </a:pPr>
              <a:r>
                <a:rPr lang="ar-SA" sz="1600" dirty="0">
                  <a:latin typeface="Dubai" panose="020B0503030403030204" pitchFamily="34" charset="-78"/>
                  <a:ea typeface="Calibri" panose="020F0502020204030204" pitchFamily="34" charset="0"/>
                  <a:cs typeface="Dubai" panose="020B0503030403030204" pitchFamily="34" charset="-78"/>
                </a:rPr>
                <a:t>أفضل الممارسات العملية لتقويم الأداء. وتشمل عمليات التقويم التي تتبناها الحاضنة لقياس كل من أداء الحاضنة نفسها، و "القيمة المضافة" للحاضنة في رعايتها تطوير الأعمال.</a:t>
              </a:r>
            </a:p>
          </p:txBody>
        </p:sp>
        <p:cxnSp>
          <p:nvCxnSpPr>
            <p:cNvPr id="39" name="Straight Connector 38">
              <a:extLst>
                <a:ext uri="{FF2B5EF4-FFF2-40B4-BE49-F238E27FC236}">
                  <a16:creationId xmlns:a16="http://schemas.microsoft.com/office/drawing/2014/main" id="{024C55EF-FA92-4D53-8860-044169DF2BD2}"/>
                </a:ext>
              </a:extLst>
            </p:cNvPr>
            <p:cNvCxnSpPr>
              <a:cxnSpLocks/>
            </p:cNvCxnSpPr>
            <p:nvPr/>
          </p:nvCxnSpPr>
          <p:spPr>
            <a:xfrm>
              <a:off x="10492154" y="2430654"/>
              <a:ext cx="0" cy="843226"/>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7DCC443-101F-4BA2-BE6A-714D04E0F298}"/>
              </a:ext>
            </a:extLst>
          </p:cNvPr>
          <p:cNvGrpSpPr/>
          <p:nvPr/>
        </p:nvGrpSpPr>
        <p:grpSpPr>
          <a:xfrm>
            <a:off x="732370" y="1644273"/>
            <a:ext cx="3896751" cy="4100235"/>
            <a:chOff x="1055927" y="1897491"/>
            <a:chExt cx="3896751" cy="4100235"/>
          </a:xfrm>
        </p:grpSpPr>
        <p:sp>
          <p:nvSpPr>
            <p:cNvPr id="15" name="Rectangle 14">
              <a:extLst>
                <a:ext uri="{FF2B5EF4-FFF2-40B4-BE49-F238E27FC236}">
                  <a16:creationId xmlns:a16="http://schemas.microsoft.com/office/drawing/2014/main" id="{0A74AAC6-CA28-4CDB-BE21-BD7ABC171DDE}"/>
                </a:ext>
              </a:extLst>
            </p:cNvPr>
            <p:cNvSpPr/>
            <p:nvPr/>
          </p:nvSpPr>
          <p:spPr>
            <a:xfrm>
              <a:off x="1055927" y="1897491"/>
              <a:ext cx="3896751" cy="970671"/>
            </a:xfrm>
            <a:prstGeom prst="rect">
              <a:avLst/>
            </a:prstGeom>
            <a:solidFill>
              <a:srgbClr val="007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chemeClr val="bg1"/>
                  </a:solidFill>
                  <a:latin typeface="Dubai" panose="020B0503030403030204" pitchFamily="34" charset="-78"/>
                  <a:cs typeface="Dubai" panose="020B0503030403030204" pitchFamily="34" charset="-78"/>
                </a:rPr>
                <a:t>مراقبة وتطوير أداء الحاضنة</a:t>
              </a:r>
              <a:endParaRPr lang="en-US" b="1" dirty="0">
                <a:solidFill>
                  <a:schemeClr val="bg1"/>
                </a:solidFill>
                <a:latin typeface="Dubai" panose="020B0503030403030204" pitchFamily="34" charset="-78"/>
                <a:cs typeface="Dubai" panose="020B0503030403030204" pitchFamily="34" charset="-78"/>
              </a:endParaRPr>
            </a:p>
          </p:txBody>
        </p:sp>
        <p:sp>
          <p:nvSpPr>
            <p:cNvPr id="41" name="Rectangle 40">
              <a:extLst>
                <a:ext uri="{FF2B5EF4-FFF2-40B4-BE49-F238E27FC236}">
                  <a16:creationId xmlns:a16="http://schemas.microsoft.com/office/drawing/2014/main" id="{1C1B93AF-9317-449F-A45F-DC9337CBE166}"/>
                </a:ext>
              </a:extLst>
            </p:cNvPr>
            <p:cNvSpPr/>
            <p:nvPr/>
          </p:nvSpPr>
          <p:spPr>
            <a:xfrm>
              <a:off x="1055927" y="5027055"/>
              <a:ext cx="3896751" cy="970671"/>
            </a:xfrm>
            <a:prstGeom prst="rect">
              <a:avLst/>
            </a:prstGeom>
            <a:solidFill>
              <a:srgbClr val="008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chemeClr val="bg1"/>
                  </a:solidFill>
                  <a:latin typeface="Dubai" panose="020B0503030403030204" pitchFamily="34" charset="-78"/>
                  <a:cs typeface="Dubai" panose="020B0503030403030204" pitchFamily="34" charset="-78"/>
                </a:rPr>
                <a:t>مراقبة وتقويم أداء العميل</a:t>
              </a:r>
              <a:endParaRPr lang="en-US" b="1" dirty="0">
                <a:solidFill>
                  <a:schemeClr val="bg1"/>
                </a:solidFill>
                <a:latin typeface="Dubai" panose="020B0503030403030204" pitchFamily="34" charset="-78"/>
                <a:cs typeface="Dubai" panose="020B0503030403030204" pitchFamily="34" charset="-78"/>
              </a:endParaRPr>
            </a:p>
          </p:txBody>
        </p:sp>
        <p:sp>
          <p:nvSpPr>
            <p:cNvPr id="42" name="Rectangle 41">
              <a:extLst>
                <a:ext uri="{FF2B5EF4-FFF2-40B4-BE49-F238E27FC236}">
                  <a16:creationId xmlns:a16="http://schemas.microsoft.com/office/drawing/2014/main" id="{8F6F20E2-6B6D-495F-B9DA-37151F258C67}"/>
                </a:ext>
              </a:extLst>
            </p:cNvPr>
            <p:cNvSpPr/>
            <p:nvPr/>
          </p:nvSpPr>
          <p:spPr>
            <a:xfrm>
              <a:off x="3006726" y="3206540"/>
              <a:ext cx="1945952" cy="1483809"/>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b="1" dirty="0">
                  <a:solidFill>
                    <a:schemeClr val="bg1"/>
                  </a:solidFill>
                  <a:latin typeface="Dubai" panose="020B0503030403030204" pitchFamily="34" charset="-78"/>
                  <a:cs typeface="Dubai" panose="020B0503030403030204" pitchFamily="34" charset="-78"/>
                </a:rPr>
                <a:t>أفضل الممارسات العملية : </a:t>
              </a:r>
            </a:p>
            <a:p>
              <a:pPr algn="r" rtl="1"/>
              <a:r>
                <a:rPr lang="ar-SA" sz="1400" b="1" dirty="0">
                  <a:solidFill>
                    <a:schemeClr val="bg1"/>
                  </a:solidFill>
                  <a:latin typeface="Dubai" panose="020B0503030403030204" pitchFamily="34" charset="-78"/>
                  <a:cs typeface="Dubai" panose="020B0503030403030204" pitchFamily="34" charset="-78"/>
                </a:rPr>
                <a:t>آليات الدخول والحضانة والخروج لشركات عملاء الحاضنة </a:t>
              </a:r>
              <a:endParaRPr lang="en-US" sz="1400" b="1" dirty="0">
                <a:solidFill>
                  <a:schemeClr val="bg1"/>
                </a:solidFill>
                <a:latin typeface="Dubai" panose="020B0503030403030204" pitchFamily="34" charset="-78"/>
                <a:cs typeface="Dubai" panose="020B0503030403030204" pitchFamily="34" charset="-78"/>
              </a:endParaRPr>
            </a:p>
          </p:txBody>
        </p:sp>
        <p:sp>
          <p:nvSpPr>
            <p:cNvPr id="43" name="Rectangle 42">
              <a:extLst>
                <a:ext uri="{FF2B5EF4-FFF2-40B4-BE49-F238E27FC236}">
                  <a16:creationId xmlns:a16="http://schemas.microsoft.com/office/drawing/2014/main" id="{846DD76E-4019-4749-A081-E96BC58C0049}"/>
                </a:ext>
              </a:extLst>
            </p:cNvPr>
            <p:cNvSpPr/>
            <p:nvPr/>
          </p:nvSpPr>
          <p:spPr>
            <a:xfrm>
              <a:off x="1055927" y="3206540"/>
              <a:ext cx="1799810" cy="1483808"/>
            </a:xfrm>
            <a:prstGeom prst="rect">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b="1" dirty="0">
                  <a:solidFill>
                    <a:schemeClr val="bg1"/>
                  </a:solidFill>
                  <a:latin typeface="Dubai" panose="020B0503030403030204" pitchFamily="34" charset="-78"/>
                  <a:cs typeface="Dubai" panose="020B0503030403030204" pitchFamily="34" charset="-78"/>
                </a:rPr>
                <a:t>أفضل الممارسات العملية : </a:t>
              </a:r>
            </a:p>
            <a:p>
              <a:pPr algn="r" rtl="1"/>
              <a:r>
                <a:rPr lang="ar-SA" sz="1400" b="1" dirty="0">
                  <a:solidFill>
                    <a:schemeClr val="bg1"/>
                  </a:solidFill>
                  <a:latin typeface="Dubai" panose="020B0503030403030204" pitchFamily="34" charset="-78"/>
                  <a:cs typeface="Dubai" panose="020B0503030403030204" pitchFamily="34" charset="-78"/>
                </a:rPr>
                <a:t>التنظيم ، واستدامة الحاضنة طويلة المدى </a:t>
              </a:r>
              <a:endParaRPr lang="en-US" sz="1400" b="1" dirty="0">
                <a:solidFill>
                  <a:schemeClr val="bg1"/>
                </a:solidFill>
                <a:latin typeface="Dubai" panose="020B0503030403030204" pitchFamily="34" charset="-78"/>
                <a:cs typeface="Dubai" panose="020B0503030403030204" pitchFamily="34" charset="-78"/>
              </a:endParaRPr>
            </a:p>
          </p:txBody>
        </p:sp>
        <p:grpSp>
          <p:nvGrpSpPr>
            <p:cNvPr id="19" name="Group 18">
              <a:extLst>
                <a:ext uri="{FF2B5EF4-FFF2-40B4-BE49-F238E27FC236}">
                  <a16:creationId xmlns:a16="http://schemas.microsoft.com/office/drawing/2014/main" id="{2BA9BC1C-9792-47DA-904E-4EB6F54E5D99}"/>
                </a:ext>
              </a:extLst>
            </p:cNvPr>
            <p:cNvGrpSpPr/>
            <p:nvPr/>
          </p:nvGrpSpPr>
          <p:grpSpPr>
            <a:xfrm>
              <a:off x="4038600" y="2868162"/>
              <a:ext cx="0" cy="2160564"/>
              <a:chOff x="4038600" y="2868162"/>
              <a:chExt cx="0" cy="2160564"/>
            </a:xfrm>
          </p:grpSpPr>
          <p:cxnSp>
            <p:nvCxnSpPr>
              <p:cNvPr id="18" name="Straight Arrow Connector 17">
                <a:extLst>
                  <a:ext uri="{FF2B5EF4-FFF2-40B4-BE49-F238E27FC236}">
                    <a16:creationId xmlns:a16="http://schemas.microsoft.com/office/drawing/2014/main" id="{3D64B3FA-0501-48AD-B9AD-44980CB2F1AE}"/>
                  </a:ext>
                </a:extLst>
              </p:cNvPr>
              <p:cNvCxnSpPr/>
              <p:nvPr/>
            </p:nvCxnSpPr>
            <p:spPr>
              <a:xfrm>
                <a:off x="4038600" y="2868162"/>
                <a:ext cx="0" cy="338378"/>
              </a:xfrm>
              <a:prstGeom prst="straightConnector1">
                <a:avLst/>
              </a:prstGeom>
              <a:ln w="76200">
                <a:solidFill>
                  <a:srgbClr val="00729A"/>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A2CE4AF-9FD1-448D-8148-6D6AC8690BB4}"/>
                  </a:ext>
                </a:extLst>
              </p:cNvPr>
              <p:cNvCxnSpPr/>
              <p:nvPr/>
            </p:nvCxnSpPr>
            <p:spPr>
              <a:xfrm>
                <a:off x="4038600" y="4690348"/>
                <a:ext cx="0" cy="338378"/>
              </a:xfrm>
              <a:prstGeom prst="straightConnector1">
                <a:avLst/>
              </a:prstGeom>
              <a:ln w="762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95CBB2F-9937-47C0-B074-83ECE6AF41AC}"/>
                </a:ext>
              </a:extLst>
            </p:cNvPr>
            <p:cNvGrpSpPr/>
            <p:nvPr/>
          </p:nvGrpSpPr>
          <p:grpSpPr>
            <a:xfrm flipV="1">
              <a:off x="1865826" y="2866491"/>
              <a:ext cx="0" cy="2160564"/>
              <a:chOff x="4038600" y="2868162"/>
              <a:chExt cx="0" cy="2160564"/>
            </a:xfrm>
          </p:grpSpPr>
          <p:cxnSp>
            <p:nvCxnSpPr>
              <p:cNvPr id="46" name="Straight Arrow Connector 45">
                <a:extLst>
                  <a:ext uri="{FF2B5EF4-FFF2-40B4-BE49-F238E27FC236}">
                    <a16:creationId xmlns:a16="http://schemas.microsoft.com/office/drawing/2014/main" id="{13DC49A4-9D07-4748-8EC7-ACB436AEB1D8}"/>
                  </a:ext>
                </a:extLst>
              </p:cNvPr>
              <p:cNvCxnSpPr/>
              <p:nvPr/>
            </p:nvCxnSpPr>
            <p:spPr>
              <a:xfrm>
                <a:off x="4038600" y="2868162"/>
                <a:ext cx="0" cy="338378"/>
              </a:xfrm>
              <a:prstGeom prst="straightConnector1">
                <a:avLst/>
              </a:prstGeom>
              <a:ln w="76200">
                <a:solidFill>
                  <a:srgbClr val="00506B"/>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82212EA-B694-4FF4-85A8-0618B4CD583E}"/>
                  </a:ext>
                </a:extLst>
              </p:cNvPr>
              <p:cNvCxnSpPr/>
              <p:nvPr/>
            </p:nvCxnSpPr>
            <p:spPr>
              <a:xfrm>
                <a:off x="4038600" y="4690348"/>
                <a:ext cx="0" cy="338378"/>
              </a:xfrm>
              <a:prstGeom prst="straightConnector1">
                <a:avLst/>
              </a:prstGeom>
              <a:ln w="76200">
                <a:solidFill>
                  <a:srgbClr val="00729A"/>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1484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قياس أداء الحاضنة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28C84AF-39F4-4F4C-888D-1F66AA714F92}"/>
              </a:ext>
            </a:extLst>
          </p:cNvPr>
          <p:cNvSpPr/>
          <p:nvPr/>
        </p:nvSpPr>
        <p:spPr>
          <a:xfrm>
            <a:off x="9669862" y="-1436857"/>
            <a:ext cx="8861778" cy="410882"/>
          </a:xfrm>
          <a:prstGeom prst="rect">
            <a:avLst/>
          </a:prstGeom>
        </p:spPr>
        <p:txBody>
          <a:bodyPr wrap="square">
            <a:spAutoFit/>
          </a:bodyPr>
          <a:lstStyle/>
          <a:p>
            <a:pPr algn="just" rtl="1">
              <a:lnSpc>
                <a:spcPct val="115000"/>
              </a:lnSpc>
              <a:spcAft>
                <a:spcPts val="1000"/>
              </a:spcAft>
            </a:pPr>
            <a:r>
              <a:rPr lang="ar-KW" dirty="0">
                <a:latin typeface="Simplified Arabic" panose="02020603050405020304" pitchFamily="18" charset="-78"/>
                <a:ea typeface="Times New Roman" panose="02020603050405020304" pitchFamily="18" charset="0"/>
                <a:cs typeface="Simplified Arabic" panose="02020603050405020304" pitchFamily="18" charset="-78"/>
              </a:rPr>
              <a:t> </a:t>
            </a:r>
            <a:endParaRPr lang="en-SG" dirty="0">
              <a:latin typeface="Simplified Arabic" panose="02020603050405020304" pitchFamily="18" charset="-78"/>
              <a:ea typeface="Times New Roman" panose="02020603050405020304" pitchFamily="18" charset="0"/>
              <a:cs typeface="Simplified Arabic" panose="02020603050405020304" pitchFamily="18" charset="-78"/>
            </a:endParaRPr>
          </a:p>
        </p:txBody>
      </p:sp>
      <p:grpSp>
        <p:nvGrpSpPr>
          <p:cNvPr id="17" name="Group 16">
            <a:extLst>
              <a:ext uri="{FF2B5EF4-FFF2-40B4-BE49-F238E27FC236}">
                <a16:creationId xmlns:a16="http://schemas.microsoft.com/office/drawing/2014/main" id="{5BF65C65-A505-49AD-AB9D-D06106AA88C8}"/>
              </a:ext>
            </a:extLst>
          </p:cNvPr>
          <p:cNvGrpSpPr/>
          <p:nvPr/>
        </p:nvGrpSpPr>
        <p:grpSpPr>
          <a:xfrm>
            <a:off x="386185" y="1386836"/>
            <a:ext cx="11419631" cy="4426762"/>
            <a:chOff x="547255" y="1167380"/>
            <a:chExt cx="11419631" cy="4426762"/>
          </a:xfrm>
        </p:grpSpPr>
        <p:grpSp>
          <p:nvGrpSpPr>
            <p:cNvPr id="14" name="Group 13">
              <a:extLst>
                <a:ext uri="{FF2B5EF4-FFF2-40B4-BE49-F238E27FC236}">
                  <a16:creationId xmlns:a16="http://schemas.microsoft.com/office/drawing/2014/main" id="{766A9414-9868-4A70-AD81-0B734AD0906E}"/>
                </a:ext>
              </a:extLst>
            </p:cNvPr>
            <p:cNvGrpSpPr/>
            <p:nvPr/>
          </p:nvGrpSpPr>
          <p:grpSpPr>
            <a:xfrm>
              <a:off x="6620256" y="1215618"/>
              <a:ext cx="5346630" cy="4330286"/>
              <a:chOff x="6620256" y="1263857"/>
              <a:chExt cx="5346630" cy="4330286"/>
            </a:xfrm>
          </p:grpSpPr>
          <p:sp>
            <p:nvSpPr>
              <p:cNvPr id="3" name="Rectangle 2">
                <a:extLst>
                  <a:ext uri="{FF2B5EF4-FFF2-40B4-BE49-F238E27FC236}">
                    <a16:creationId xmlns:a16="http://schemas.microsoft.com/office/drawing/2014/main" id="{8D38AA6F-8F41-4F27-9601-CC159021DE8F}"/>
                  </a:ext>
                </a:extLst>
              </p:cNvPr>
              <p:cNvSpPr/>
              <p:nvPr/>
            </p:nvSpPr>
            <p:spPr>
              <a:xfrm>
                <a:off x="6620256" y="1391638"/>
                <a:ext cx="5346630" cy="4202505"/>
              </a:xfrm>
              <a:prstGeom prst="rect">
                <a:avLst/>
              </a:prstGeom>
              <a:no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638FD5E9-02AF-4B9E-9D06-D64425161C67}"/>
                  </a:ext>
                </a:extLst>
              </p:cNvPr>
              <p:cNvSpPr/>
              <p:nvPr/>
            </p:nvSpPr>
            <p:spPr>
              <a:xfrm>
                <a:off x="6886768" y="1263857"/>
                <a:ext cx="4813606" cy="729430"/>
              </a:xfrm>
              <a:prstGeom prst="rect">
                <a:avLst/>
              </a:prstGeom>
              <a:solidFill>
                <a:srgbClr val="00506B"/>
              </a:solidFill>
            </p:spPr>
            <p:txBody>
              <a:bodyPr wrap="square">
                <a:spAutoFit/>
              </a:bodyPr>
              <a:lstStyle/>
              <a:p>
                <a:pPr algn="ctr" rtl="1">
                  <a:lnSpc>
                    <a:spcPct val="115000"/>
                  </a:lnSpc>
                  <a:spcAft>
                    <a:spcPts val="1000"/>
                  </a:spcAft>
                </a:pPr>
                <a:r>
                  <a:rPr lang="ar-SA" b="1" dirty="0">
                    <a:solidFill>
                      <a:schemeClr val="bg1"/>
                    </a:solidFill>
                    <a:latin typeface="Dubai" panose="020B0503030403030204" pitchFamily="34" charset="-78"/>
                    <a:ea typeface="Times New Roman" panose="02020603050405020304" pitchFamily="18" charset="0"/>
                    <a:cs typeface="Dubai" panose="020B0503030403030204" pitchFamily="34" charset="-78"/>
                  </a:rPr>
                  <a:t>واقترح </a:t>
                </a:r>
                <a:r>
                  <a:rPr lang="ar-SA" b="1" dirty="0" err="1">
                    <a:solidFill>
                      <a:schemeClr val="bg1"/>
                    </a:solidFill>
                    <a:latin typeface="Dubai" panose="020B0503030403030204" pitchFamily="34" charset="-78"/>
                    <a:ea typeface="Times New Roman" panose="02020603050405020304" pitchFamily="18" charset="0"/>
                    <a:cs typeface="Dubai" panose="020B0503030403030204" pitchFamily="34" charset="-78"/>
                  </a:rPr>
                  <a:t>مورايس</a:t>
                </a:r>
                <a:r>
                  <a:rPr lang="ar-SA" b="1" dirty="0">
                    <a:solidFill>
                      <a:schemeClr val="bg1"/>
                    </a:solidFill>
                    <a:latin typeface="Dubai" panose="020B0503030403030204" pitchFamily="34" charset="-78"/>
                    <a:ea typeface="Times New Roman" panose="02020603050405020304" pitchFamily="18" charset="0"/>
                    <a:cs typeface="Dubai" panose="020B0503030403030204" pitchFamily="34" charset="-78"/>
                  </a:rPr>
                  <a:t> </a:t>
                </a:r>
                <a:r>
                  <a:rPr lang="en-US" b="1" dirty="0" err="1">
                    <a:solidFill>
                      <a:schemeClr val="bg1"/>
                    </a:solidFill>
                    <a:latin typeface="Dubai" panose="020B0503030403030204" pitchFamily="34" charset="-78"/>
                    <a:ea typeface="Times New Roman" panose="02020603050405020304" pitchFamily="18" charset="0"/>
                    <a:cs typeface="Dubai" panose="020B0503030403030204" pitchFamily="34" charset="-78"/>
                  </a:rPr>
                  <a:t>Morais</a:t>
                </a:r>
                <a:r>
                  <a:rPr lang="en-US" b="1" dirty="0">
                    <a:solidFill>
                      <a:schemeClr val="bg1"/>
                    </a:solidFill>
                    <a:latin typeface="Dubai" panose="020B0503030403030204" pitchFamily="34" charset="-78"/>
                    <a:ea typeface="Times New Roman" panose="02020603050405020304" pitchFamily="18" charset="0"/>
                    <a:cs typeface="Dubai" panose="020B0503030403030204" pitchFamily="34" charset="-78"/>
                  </a:rPr>
                  <a:t> (1997) </a:t>
                </a:r>
                <a:r>
                  <a:rPr lang="ar-SA" b="1" dirty="0">
                    <a:solidFill>
                      <a:schemeClr val="bg1"/>
                    </a:solidFill>
                    <a:latin typeface="Dubai" panose="020B0503030403030204" pitchFamily="34" charset="-78"/>
                    <a:ea typeface="Times New Roman" panose="02020603050405020304" pitchFamily="18" charset="0"/>
                    <a:cs typeface="Dubai" panose="020B0503030403030204" pitchFamily="34" charset="-78"/>
                  </a:rPr>
                  <a:t> أربعة أبعاد لتقويم الحاضنة</a:t>
                </a:r>
              </a:p>
            </p:txBody>
          </p:sp>
          <p:grpSp>
            <p:nvGrpSpPr>
              <p:cNvPr id="16" name="Group 15">
                <a:extLst>
                  <a:ext uri="{FF2B5EF4-FFF2-40B4-BE49-F238E27FC236}">
                    <a16:creationId xmlns:a16="http://schemas.microsoft.com/office/drawing/2014/main" id="{20DD16C2-0B00-49A4-863B-3E594B4373BC}"/>
                  </a:ext>
                </a:extLst>
              </p:cNvPr>
              <p:cNvGrpSpPr/>
              <p:nvPr/>
            </p:nvGrpSpPr>
            <p:grpSpPr>
              <a:xfrm>
                <a:off x="8072999" y="2219591"/>
                <a:ext cx="3457399" cy="503173"/>
                <a:chOff x="4382086" y="2430654"/>
                <a:chExt cx="6110068" cy="410882"/>
              </a:xfrm>
            </p:grpSpPr>
            <p:sp>
              <p:nvSpPr>
                <p:cNvPr id="9" name="Rectangle 8">
                  <a:extLst>
                    <a:ext uri="{FF2B5EF4-FFF2-40B4-BE49-F238E27FC236}">
                      <a16:creationId xmlns:a16="http://schemas.microsoft.com/office/drawing/2014/main" id="{29537417-25F1-4675-AFD9-CE72C1749857}"/>
                    </a:ext>
                  </a:extLst>
                </p:cNvPr>
                <p:cNvSpPr/>
                <p:nvPr/>
              </p:nvSpPr>
              <p:spPr>
                <a:xfrm>
                  <a:off x="4382086" y="2430654"/>
                  <a:ext cx="6096000" cy="205340"/>
                </a:xfrm>
                <a:prstGeom prst="rect">
                  <a:avLst/>
                </a:prstGeom>
              </p:spPr>
              <p:txBody>
                <a:bodyPr>
                  <a:spAutoFit/>
                </a:bodyPr>
                <a:lstStyle/>
                <a:p>
                  <a:pPr lvl="0" algn="just" rtl="1">
                    <a:lnSpc>
                      <a:spcPct val="115000"/>
                    </a:lnSpc>
                    <a:spcAft>
                      <a:spcPts val="0"/>
                    </a:spcAft>
                  </a:pPr>
                  <a:r>
                    <a:rPr lang="ar-SA" sz="1600" dirty="0">
                      <a:latin typeface="Dubai" panose="020B0503030403030204" pitchFamily="34" charset="-78"/>
                      <a:ea typeface="Calibri" panose="020F0502020204030204" pitchFamily="34" charset="0"/>
                      <a:cs typeface="Dubai" panose="020B0503030403030204" pitchFamily="34" charset="-78"/>
                    </a:rPr>
                    <a:t>النتائج، أو المنتجات.</a:t>
                  </a:r>
                </a:p>
              </p:txBody>
            </p:sp>
            <p:cxnSp>
              <p:nvCxnSpPr>
                <p:cNvPr id="12" name="Straight Connector 11">
                  <a:extLst>
                    <a:ext uri="{FF2B5EF4-FFF2-40B4-BE49-F238E27FC236}">
                      <a16:creationId xmlns:a16="http://schemas.microsoft.com/office/drawing/2014/main" id="{F3F55C1B-8120-4A76-8186-9817C87B56AC}"/>
                    </a:ext>
                  </a:extLst>
                </p:cNvPr>
                <p:cNvCxnSpPr>
                  <a:cxnSpLocks/>
                </p:cNvCxnSpPr>
                <p:nvPr/>
              </p:nvCxnSpPr>
              <p:spPr>
                <a:xfrm>
                  <a:off x="10492154" y="2430654"/>
                  <a:ext cx="0" cy="410882"/>
                </a:xfrm>
                <a:prstGeom prst="line">
                  <a:avLst/>
                </a:prstGeom>
                <a:ln w="38100">
                  <a:solidFill>
                    <a:srgbClr val="00506B"/>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73BDB8EA-D446-464B-A1FC-8B68ECDB19D4}"/>
                  </a:ext>
                </a:extLst>
              </p:cNvPr>
              <p:cNvGrpSpPr/>
              <p:nvPr/>
            </p:nvGrpSpPr>
            <p:grpSpPr>
              <a:xfrm>
                <a:off x="7034190" y="3051249"/>
                <a:ext cx="4496208" cy="503173"/>
                <a:chOff x="2546256" y="2430654"/>
                <a:chExt cx="7945898" cy="410882"/>
              </a:xfrm>
            </p:grpSpPr>
            <p:sp>
              <p:nvSpPr>
                <p:cNvPr id="24" name="Rectangle 23">
                  <a:extLst>
                    <a:ext uri="{FF2B5EF4-FFF2-40B4-BE49-F238E27FC236}">
                      <a16:creationId xmlns:a16="http://schemas.microsoft.com/office/drawing/2014/main" id="{96BADFC1-3CF1-40EC-B26E-BB9498F1CA52}"/>
                    </a:ext>
                  </a:extLst>
                </p:cNvPr>
                <p:cNvSpPr/>
                <p:nvPr/>
              </p:nvSpPr>
              <p:spPr>
                <a:xfrm>
                  <a:off x="2546256" y="2430654"/>
                  <a:ext cx="7931830" cy="360186"/>
                </a:xfrm>
                <a:prstGeom prst="rect">
                  <a:avLst/>
                </a:prstGeom>
              </p:spPr>
              <p:txBody>
                <a:bodyPr wrap="square">
                  <a:spAutoFit/>
                </a:bodyPr>
                <a:lstStyle/>
                <a:p>
                  <a:pPr lvl="0" algn="just" rtl="1">
                    <a:lnSpc>
                      <a:spcPct val="115000"/>
                    </a:lnSpc>
                    <a:spcAft>
                      <a:spcPts val="0"/>
                    </a:spcAft>
                  </a:pPr>
                  <a:r>
                    <a:rPr lang="ar-SA" sz="1600" dirty="0">
                      <a:latin typeface="Dubai" panose="020B0503030403030204" pitchFamily="34" charset="-78"/>
                      <a:ea typeface="Calibri" panose="020F0502020204030204" pitchFamily="34" charset="0"/>
                      <a:cs typeface="Dubai" panose="020B0503030403030204" pitchFamily="34" charset="-78"/>
                    </a:rPr>
                    <a:t>المدخلات التي تستخدمها الحاضنة، سواء كانت طبيعية، </a:t>
                  </a:r>
                  <a:r>
                    <a:rPr lang="ar-SA" sz="1600" dirty="0" err="1">
                      <a:latin typeface="Dubai" panose="020B0503030403030204" pitchFamily="34" charset="-78"/>
                      <a:ea typeface="Calibri" panose="020F0502020204030204" pitchFamily="34" charset="0"/>
                      <a:cs typeface="Dubai" panose="020B0503030403030204" pitchFamily="34" charset="-78"/>
                    </a:rPr>
                    <a:t>أومالية</a:t>
                  </a:r>
                  <a:r>
                    <a:rPr lang="ar-SA" sz="1600" dirty="0">
                      <a:latin typeface="Dubai" panose="020B0503030403030204" pitchFamily="34" charset="-78"/>
                      <a:ea typeface="Calibri" panose="020F0502020204030204" pitchFamily="34" charset="0"/>
                      <a:cs typeface="Dubai" panose="020B0503030403030204" pitchFamily="34" charset="-78"/>
                    </a:rPr>
                    <a:t>، أو تقنية، أو مواد، أو موارد بشرية.</a:t>
                  </a:r>
                </a:p>
              </p:txBody>
            </p:sp>
            <p:cxnSp>
              <p:nvCxnSpPr>
                <p:cNvPr id="25" name="Straight Connector 24">
                  <a:extLst>
                    <a:ext uri="{FF2B5EF4-FFF2-40B4-BE49-F238E27FC236}">
                      <a16:creationId xmlns:a16="http://schemas.microsoft.com/office/drawing/2014/main" id="{52C75F92-E809-4797-AB9E-5DF88F10CFC6}"/>
                    </a:ext>
                  </a:extLst>
                </p:cNvPr>
                <p:cNvCxnSpPr>
                  <a:cxnSpLocks/>
                </p:cNvCxnSpPr>
                <p:nvPr/>
              </p:nvCxnSpPr>
              <p:spPr>
                <a:xfrm>
                  <a:off x="10492154" y="2430654"/>
                  <a:ext cx="0" cy="410882"/>
                </a:xfrm>
                <a:prstGeom prst="line">
                  <a:avLst/>
                </a:prstGeom>
                <a:ln w="38100">
                  <a:solidFill>
                    <a:srgbClr val="00506B"/>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8A0A00E-8CAD-4A3B-96D9-EAD776AE5685}"/>
                  </a:ext>
                </a:extLst>
              </p:cNvPr>
              <p:cNvGrpSpPr/>
              <p:nvPr/>
            </p:nvGrpSpPr>
            <p:grpSpPr>
              <a:xfrm>
                <a:off x="8072999" y="3882907"/>
                <a:ext cx="3457399" cy="503173"/>
                <a:chOff x="4382086" y="2430654"/>
                <a:chExt cx="6110068" cy="410882"/>
              </a:xfrm>
            </p:grpSpPr>
            <p:sp>
              <p:nvSpPr>
                <p:cNvPr id="27" name="Rectangle 26">
                  <a:extLst>
                    <a:ext uri="{FF2B5EF4-FFF2-40B4-BE49-F238E27FC236}">
                      <a16:creationId xmlns:a16="http://schemas.microsoft.com/office/drawing/2014/main" id="{7D8F2841-A20A-42DA-A5FB-B3EFD5C37CBD}"/>
                    </a:ext>
                  </a:extLst>
                </p:cNvPr>
                <p:cNvSpPr/>
                <p:nvPr/>
              </p:nvSpPr>
              <p:spPr>
                <a:xfrm>
                  <a:off x="4382086" y="2430654"/>
                  <a:ext cx="6096000" cy="205340"/>
                </a:xfrm>
                <a:prstGeom prst="rect">
                  <a:avLst/>
                </a:prstGeom>
              </p:spPr>
              <p:txBody>
                <a:bodyPr>
                  <a:spAutoFit/>
                </a:bodyPr>
                <a:lstStyle/>
                <a:p>
                  <a:pPr lvl="0" algn="just" rtl="1">
                    <a:lnSpc>
                      <a:spcPct val="115000"/>
                    </a:lnSpc>
                    <a:spcAft>
                      <a:spcPts val="0"/>
                    </a:spcAft>
                  </a:pPr>
                  <a:r>
                    <a:rPr lang="ar-SA" sz="1600" dirty="0">
                      <a:latin typeface="Dubai" panose="020B0503030403030204" pitchFamily="34" charset="-78"/>
                      <a:ea typeface="Calibri" panose="020F0502020204030204" pitchFamily="34" charset="0"/>
                      <a:cs typeface="Dubai" panose="020B0503030403030204" pitchFamily="34" charset="-78"/>
                    </a:rPr>
                    <a:t>العمليات التنظيمية.</a:t>
                  </a:r>
                </a:p>
              </p:txBody>
            </p:sp>
            <p:cxnSp>
              <p:nvCxnSpPr>
                <p:cNvPr id="28" name="Straight Connector 27">
                  <a:extLst>
                    <a:ext uri="{FF2B5EF4-FFF2-40B4-BE49-F238E27FC236}">
                      <a16:creationId xmlns:a16="http://schemas.microsoft.com/office/drawing/2014/main" id="{6C386597-7E92-4182-8872-F85C76D7BE86}"/>
                    </a:ext>
                  </a:extLst>
                </p:cNvPr>
                <p:cNvCxnSpPr>
                  <a:cxnSpLocks/>
                </p:cNvCxnSpPr>
                <p:nvPr/>
              </p:nvCxnSpPr>
              <p:spPr>
                <a:xfrm>
                  <a:off x="10492154" y="2430654"/>
                  <a:ext cx="0" cy="410882"/>
                </a:xfrm>
                <a:prstGeom prst="line">
                  <a:avLst/>
                </a:prstGeom>
                <a:ln w="38100">
                  <a:solidFill>
                    <a:srgbClr val="00506B"/>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036F3BFE-0512-460C-9017-3596B54CDFD8}"/>
                  </a:ext>
                </a:extLst>
              </p:cNvPr>
              <p:cNvGrpSpPr/>
              <p:nvPr/>
            </p:nvGrpSpPr>
            <p:grpSpPr>
              <a:xfrm>
                <a:off x="6747620" y="4714564"/>
                <a:ext cx="4782778" cy="503173"/>
                <a:chOff x="2039817" y="2430654"/>
                <a:chExt cx="8452337" cy="410882"/>
              </a:xfrm>
            </p:grpSpPr>
            <p:sp>
              <p:nvSpPr>
                <p:cNvPr id="30" name="Rectangle 29">
                  <a:extLst>
                    <a:ext uri="{FF2B5EF4-FFF2-40B4-BE49-F238E27FC236}">
                      <a16:creationId xmlns:a16="http://schemas.microsoft.com/office/drawing/2014/main" id="{0B7032DE-CF84-4358-B786-1FD0895B01BB}"/>
                    </a:ext>
                  </a:extLst>
                </p:cNvPr>
                <p:cNvSpPr/>
                <p:nvPr/>
              </p:nvSpPr>
              <p:spPr>
                <a:xfrm>
                  <a:off x="2039817" y="2430654"/>
                  <a:ext cx="8438269" cy="360186"/>
                </a:xfrm>
                <a:prstGeom prst="rect">
                  <a:avLst/>
                </a:prstGeom>
              </p:spPr>
              <p:txBody>
                <a:bodyPr wrap="square">
                  <a:spAutoFit/>
                </a:bodyPr>
                <a:lstStyle/>
                <a:p>
                  <a:pPr lvl="0" algn="just" rtl="1">
                    <a:lnSpc>
                      <a:spcPct val="115000"/>
                    </a:lnSpc>
                    <a:spcAft>
                      <a:spcPts val="0"/>
                    </a:spcAft>
                  </a:pPr>
                  <a:r>
                    <a:rPr lang="ar-SA" sz="1600" dirty="0">
                      <a:latin typeface="Dubai" panose="020B0503030403030204" pitchFamily="34" charset="-78"/>
                      <a:ea typeface="Calibri" panose="020F0502020204030204" pitchFamily="34" charset="0"/>
                      <a:cs typeface="Dubai" panose="020B0503030403030204" pitchFamily="34" charset="-78"/>
                    </a:rPr>
                    <a:t>البيئات الاجتماعية والاقتصادية، والثقافية، والتي تشير إلى المؤسسات التي ترتبط ارتباطا مباشرا بعملية الحاضنة.</a:t>
                  </a:r>
                </a:p>
              </p:txBody>
            </p:sp>
            <p:cxnSp>
              <p:nvCxnSpPr>
                <p:cNvPr id="31" name="Straight Connector 30">
                  <a:extLst>
                    <a:ext uri="{FF2B5EF4-FFF2-40B4-BE49-F238E27FC236}">
                      <a16:creationId xmlns:a16="http://schemas.microsoft.com/office/drawing/2014/main" id="{1203AD60-B910-4875-9C91-9EF639F9DF7F}"/>
                    </a:ext>
                  </a:extLst>
                </p:cNvPr>
                <p:cNvCxnSpPr>
                  <a:cxnSpLocks/>
                </p:cNvCxnSpPr>
                <p:nvPr/>
              </p:nvCxnSpPr>
              <p:spPr>
                <a:xfrm>
                  <a:off x="10492154" y="2430654"/>
                  <a:ext cx="0" cy="410882"/>
                </a:xfrm>
                <a:prstGeom prst="line">
                  <a:avLst/>
                </a:prstGeom>
                <a:ln w="38100">
                  <a:solidFill>
                    <a:srgbClr val="00506B"/>
                  </a:solidFill>
                </a:ln>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7DCCC4BB-E754-4953-A371-0AAAA5FA69D4}"/>
                </a:ext>
              </a:extLst>
            </p:cNvPr>
            <p:cNvGrpSpPr/>
            <p:nvPr/>
          </p:nvGrpSpPr>
          <p:grpSpPr>
            <a:xfrm>
              <a:off x="547255" y="1167380"/>
              <a:ext cx="5346630" cy="4426762"/>
              <a:chOff x="547255" y="1167380"/>
              <a:chExt cx="5346630" cy="4426762"/>
            </a:xfrm>
          </p:grpSpPr>
          <p:sp>
            <p:nvSpPr>
              <p:cNvPr id="78" name="Rectangle 77">
                <a:extLst>
                  <a:ext uri="{FF2B5EF4-FFF2-40B4-BE49-F238E27FC236}">
                    <a16:creationId xmlns:a16="http://schemas.microsoft.com/office/drawing/2014/main" id="{E65D5C86-F47F-49EA-8FB9-3FD3E00016FE}"/>
                  </a:ext>
                </a:extLst>
              </p:cNvPr>
              <p:cNvSpPr/>
              <p:nvPr/>
            </p:nvSpPr>
            <p:spPr>
              <a:xfrm>
                <a:off x="547255" y="1227267"/>
                <a:ext cx="5346630" cy="4366875"/>
              </a:xfrm>
              <a:prstGeom prst="rect">
                <a:avLst/>
              </a:prstGeom>
              <a:noFill/>
              <a:ln>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a:extLst>
                  <a:ext uri="{FF2B5EF4-FFF2-40B4-BE49-F238E27FC236}">
                    <a16:creationId xmlns:a16="http://schemas.microsoft.com/office/drawing/2014/main" id="{6D26B55E-8833-4EA5-8755-9DB254FFF8F2}"/>
                  </a:ext>
                </a:extLst>
              </p:cNvPr>
              <p:cNvSpPr/>
              <p:nvPr/>
            </p:nvSpPr>
            <p:spPr>
              <a:xfrm>
                <a:off x="813767" y="1167380"/>
                <a:ext cx="4813606" cy="729430"/>
              </a:xfrm>
              <a:prstGeom prst="rect">
                <a:avLst/>
              </a:prstGeom>
              <a:solidFill>
                <a:srgbClr val="00506B"/>
              </a:solidFill>
            </p:spPr>
            <p:txBody>
              <a:bodyPr wrap="square">
                <a:spAutoFit/>
              </a:bodyPr>
              <a:lstStyle/>
              <a:p>
                <a:pPr algn="ctr" rtl="1">
                  <a:lnSpc>
                    <a:spcPct val="115000"/>
                  </a:lnSpc>
                  <a:spcAft>
                    <a:spcPts val="1000"/>
                  </a:spcAft>
                </a:pPr>
                <a:r>
                  <a:rPr lang="ar-SA" b="1" dirty="0">
                    <a:solidFill>
                      <a:schemeClr val="bg1"/>
                    </a:solidFill>
                    <a:latin typeface="Dubai" panose="020B0503030403030204" pitchFamily="34" charset="-78"/>
                    <a:ea typeface="Times New Roman" panose="02020603050405020304" pitchFamily="18" charset="0"/>
                    <a:cs typeface="Dubai" panose="020B0503030403030204" pitchFamily="34" charset="-78"/>
                  </a:rPr>
                  <a:t>ويقترح </a:t>
                </a:r>
                <a:r>
                  <a:rPr lang="ar-SA" b="1" dirty="0" err="1">
                    <a:solidFill>
                      <a:schemeClr val="bg1"/>
                    </a:solidFill>
                    <a:latin typeface="Dubai" panose="020B0503030403030204" pitchFamily="34" charset="-78"/>
                    <a:ea typeface="Times New Roman" panose="02020603050405020304" pitchFamily="18" charset="0"/>
                    <a:cs typeface="Dubai" panose="020B0503030403030204" pitchFamily="34" charset="-78"/>
                  </a:rPr>
                  <a:t>سارفاز</a:t>
                </a:r>
                <a:r>
                  <a:rPr lang="ar-SA" b="1" dirty="0">
                    <a:solidFill>
                      <a:schemeClr val="bg1"/>
                    </a:solidFill>
                    <a:latin typeface="Dubai" panose="020B0503030403030204" pitchFamily="34" charset="-78"/>
                    <a:ea typeface="Times New Roman" panose="02020603050405020304" pitchFamily="18" charset="0"/>
                    <a:cs typeface="Dubai" panose="020B0503030403030204" pitchFamily="34" charset="-78"/>
                  </a:rPr>
                  <a:t> ميان </a:t>
                </a:r>
                <a:r>
                  <a:rPr lang="en-US" b="1" dirty="0">
                    <a:solidFill>
                      <a:schemeClr val="bg1"/>
                    </a:solidFill>
                    <a:latin typeface="Dubai" panose="020B0503030403030204" pitchFamily="34" charset="-78"/>
                    <a:ea typeface="Times New Roman" panose="02020603050405020304" pitchFamily="18" charset="0"/>
                    <a:cs typeface="Dubai" panose="020B0503030403030204" pitchFamily="34" charset="-78"/>
                  </a:rPr>
                  <a:t>Sarfraz </a:t>
                </a:r>
                <a:r>
                  <a:rPr lang="en-US" b="1" dirty="0" err="1">
                    <a:solidFill>
                      <a:schemeClr val="bg1"/>
                    </a:solidFill>
                    <a:latin typeface="Dubai" panose="020B0503030403030204" pitchFamily="34" charset="-78"/>
                    <a:ea typeface="Times New Roman" panose="02020603050405020304" pitchFamily="18" charset="0"/>
                    <a:cs typeface="Dubai" panose="020B0503030403030204" pitchFamily="34" charset="-78"/>
                  </a:rPr>
                  <a:t>Mian</a:t>
                </a:r>
                <a:r>
                  <a:rPr lang="en-US" b="1" dirty="0">
                    <a:solidFill>
                      <a:schemeClr val="bg1"/>
                    </a:solidFill>
                    <a:latin typeface="Dubai" panose="020B0503030403030204" pitchFamily="34" charset="-78"/>
                    <a:ea typeface="Times New Roman" panose="02020603050405020304" pitchFamily="18" charset="0"/>
                    <a:cs typeface="Dubai" panose="020B0503030403030204" pitchFamily="34" charset="-78"/>
                  </a:rPr>
                  <a:t> (2002)  </a:t>
                </a:r>
                <a:r>
                  <a:rPr lang="ar-SA" b="1" dirty="0">
                    <a:solidFill>
                      <a:schemeClr val="bg1"/>
                    </a:solidFill>
                    <a:latin typeface="Dubai" panose="020B0503030403030204" pitchFamily="34" charset="-78"/>
                    <a:ea typeface="Times New Roman" panose="02020603050405020304" pitchFamily="18" charset="0"/>
                    <a:cs typeface="Dubai" panose="020B0503030403030204" pitchFamily="34" charset="-78"/>
                  </a:rPr>
                  <a:t>نموذج تقويم مبني على ثلاثة مؤشرات:</a:t>
                </a:r>
              </a:p>
            </p:txBody>
          </p:sp>
          <p:grpSp>
            <p:nvGrpSpPr>
              <p:cNvPr id="92" name="Group 91">
                <a:extLst>
                  <a:ext uri="{FF2B5EF4-FFF2-40B4-BE49-F238E27FC236}">
                    <a16:creationId xmlns:a16="http://schemas.microsoft.com/office/drawing/2014/main" id="{A86251DF-DBB2-48F8-9144-9E46E929E005}"/>
                  </a:ext>
                </a:extLst>
              </p:cNvPr>
              <p:cNvGrpSpPr/>
              <p:nvPr/>
            </p:nvGrpSpPr>
            <p:grpSpPr>
              <a:xfrm>
                <a:off x="1852577" y="2292482"/>
                <a:ext cx="3457399" cy="503173"/>
                <a:chOff x="4382086" y="2430654"/>
                <a:chExt cx="6110068" cy="410882"/>
              </a:xfrm>
            </p:grpSpPr>
            <p:sp>
              <p:nvSpPr>
                <p:cNvPr id="93" name="Rectangle 92">
                  <a:extLst>
                    <a:ext uri="{FF2B5EF4-FFF2-40B4-BE49-F238E27FC236}">
                      <a16:creationId xmlns:a16="http://schemas.microsoft.com/office/drawing/2014/main" id="{FCA518FB-6660-49E5-8B2F-EE9253A9958F}"/>
                    </a:ext>
                  </a:extLst>
                </p:cNvPr>
                <p:cNvSpPr/>
                <p:nvPr/>
              </p:nvSpPr>
              <p:spPr>
                <a:xfrm>
                  <a:off x="4382086" y="2430654"/>
                  <a:ext cx="6096001" cy="306616"/>
                </a:xfrm>
                <a:prstGeom prst="rect">
                  <a:avLst/>
                </a:prstGeom>
              </p:spPr>
              <p:txBody>
                <a:bodyPr>
                  <a:spAutoFit/>
                </a:bodyPr>
                <a:lstStyle/>
                <a:p>
                  <a:pPr lvl="0" algn="just" rtl="1">
                    <a:lnSpc>
                      <a:spcPct val="115000"/>
                    </a:lnSpc>
                    <a:spcAft>
                      <a:spcPts val="0"/>
                    </a:spcAft>
                  </a:pPr>
                  <a:r>
                    <a:rPr lang="ar-SA" sz="1600" dirty="0">
                      <a:latin typeface="Dubai" panose="020B0503030403030204" pitchFamily="34" charset="-78"/>
                      <a:ea typeface="Calibri" panose="020F0502020204030204" pitchFamily="34" charset="0"/>
                      <a:cs typeface="Dubai" panose="020B0503030403030204" pitchFamily="34" charset="-78"/>
                    </a:rPr>
                    <a:t>نواتج الأداء</a:t>
                  </a:r>
                </a:p>
              </p:txBody>
            </p:sp>
            <p:cxnSp>
              <p:nvCxnSpPr>
                <p:cNvPr id="94" name="Straight Connector 93">
                  <a:extLst>
                    <a:ext uri="{FF2B5EF4-FFF2-40B4-BE49-F238E27FC236}">
                      <a16:creationId xmlns:a16="http://schemas.microsoft.com/office/drawing/2014/main" id="{8385E0E0-D726-4B0A-8036-7FD0887802E4}"/>
                    </a:ext>
                  </a:extLst>
                </p:cNvPr>
                <p:cNvCxnSpPr>
                  <a:cxnSpLocks/>
                </p:cNvCxnSpPr>
                <p:nvPr/>
              </p:nvCxnSpPr>
              <p:spPr>
                <a:xfrm>
                  <a:off x="10492154" y="2430654"/>
                  <a:ext cx="0" cy="410882"/>
                </a:xfrm>
                <a:prstGeom prst="line">
                  <a:avLst/>
                </a:prstGeom>
                <a:ln w="38100">
                  <a:solidFill>
                    <a:srgbClr val="00506B"/>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E5E6D70B-B964-45C6-82A1-367F8DEA88E9}"/>
                  </a:ext>
                </a:extLst>
              </p:cNvPr>
              <p:cNvGrpSpPr/>
              <p:nvPr/>
            </p:nvGrpSpPr>
            <p:grpSpPr>
              <a:xfrm>
                <a:off x="813768" y="3124140"/>
                <a:ext cx="4496208" cy="503173"/>
                <a:chOff x="2546256" y="2430654"/>
                <a:chExt cx="7945898" cy="410882"/>
              </a:xfrm>
            </p:grpSpPr>
            <p:sp>
              <p:nvSpPr>
                <p:cNvPr id="96" name="Rectangle 95">
                  <a:extLst>
                    <a:ext uri="{FF2B5EF4-FFF2-40B4-BE49-F238E27FC236}">
                      <a16:creationId xmlns:a16="http://schemas.microsoft.com/office/drawing/2014/main" id="{97EEF977-7B3E-4553-88A7-673FD0E8F029}"/>
                    </a:ext>
                  </a:extLst>
                </p:cNvPr>
                <p:cNvSpPr/>
                <p:nvPr/>
              </p:nvSpPr>
              <p:spPr>
                <a:xfrm>
                  <a:off x="2546256" y="2430654"/>
                  <a:ext cx="7931831" cy="306616"/>
                </a:xfrm>
                <a:prstGeom prst="rect">
                  <a:avLst/>
                </a:prstGeom>
              </p:spPr>
              <p:txBody>
                <a:bodyPr wrap="square">
                  <a:spAutoFit/>
                </a:bodyPr>
                <a:lstStyle/>
                <a:p>
                  <a:pPr lvl="0" algn="just" rtl="1">
                    <a:lnSpc>
                      <a:spcPct val="115000"/>
                    </a:lnSpc>
                    <a:spcAft>
                      <a:spcPts val="0"/>
                    </a:spcAft>
                  </a:pPr>
                  <a:r>
                    <a:rPr lang="ar-SA" sz="1600" dirty="0">
                      <a:latin typeface="Dubai" panose="020B0503030403030204" pitchFamily="34" charset="-78"/>
                      <a:ea typeface="Calibri" panose="020F0502020204030204" pitchFamily="34" charset="0"/>
                      <a:cs typeface="Dubai" panose="020B0503030403030204" pitchFamily="34" charset="-78"/>
                    </a:rPr>
                    <a:t>سياسات الإدارة وفعاليتها </a:t>
                  </a:r>
                </a:p>
              </p:txBody>
            </p:sp>
            <p:cxnSp>
              <p:nvCxnSpPr>
                <p:cNvPr id="97" name="Straight Connector 96">
                  <a:extLst>
                    <a:ext uri="{FF2B5EF4-FFF2-40B4-BE49-F238E27FC236}">
                      <a16:creationId xmlns:a16="http://schemas.microsoft.com/office/drawing/2014/main" id="{B41F76F1-B1D0-4E6B-B97F-55ABA83CABF4}"/>
                    </a:ext>
                  </a:extLst>
                </p:cNvPr>
                <p:cNvCxnSpPr>
                  <a:cxnSpLocks/>
                </p:cNvCxnSpPr>
                <p:nvPr/>
              </p:nvCxnSpPr>
              <p:spPr>
                <a:xfrm>
                  <a:off x="10492154" y="2430654"/>
                  <a:ext cx="0" cy="410882"/>
                </a:xfrm>
                <a:prstGeom prst="line">
                  <a:avLst/>
                </a:prstGeom>
                <a:ln w="38100">
                  <a:solidFill>
                    <a:srgbClr val="00506B"/>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03EE76BA-899D-43EB-B38F-EA755FDD3D61}"/>
                  </a:ext>
                </a:extLst>
              </p:cNvPr>
              <p:cNvGrpSpPr/>
              <p:nvPr/>
            </p:nvGrpSpPr>
            <p:grpSpPr>
              <a:xfrm>
                <a:off x="1852577" y="3955798"/>
                <a:ext cx="3457399" cy="503173"/>
                <a:chOff x="4382086" y="2430654"/>
                <a:chExt cx="6110068" cy="410882"/>
              </a:xfrm>
            </p:grpSpPr>
            <p:sp>
              <p:nvSpPr>
                <p:cNvPr id="99" name="Rectangle 98">
                  <a:extLst>
                    <a:ext uri="{FF2B5EF4-FFF2-40B4-BE49-F238E27FC236}">
                      <a16:creationId xmlns:a16="http://schemas.microsoft.com/office/drawing/2014/main" id="{4B4A11B8-BB3A-4F57-AD3F-C7D44A6E2107}"/>
                    </a:ext>
                  </a:extLst>
                </p:cNvPr>
                <p:cNvSpPr/>
                <p:nvPr/>
              </p:nvSpPr>
              <p:spPr>
                <a:xfrm>
                  <a:off x="4382086" y="2430654"/>
                  <a:ext cx="6096001" cy="306616"/>
                </a:xfrm>
                <a:prstGeom prst="rect">
                  <a:avLst/>
                </a:prstGeom>
              </p:spPr>
              <p:txBody>
                <a:bodyPr>
                  <a:spAutoFit/>
                </a:bodyPr>
                <a:lstStyle/>
                <a:p>
                  <a:pPr lvl="0" algn="just" rtl="1">
                    <a:lnSpc>
                      <a:spcPct val="115000"/>
                    </a:lnSpc>
                    <a:spcAft>
                      <a:spcPts val="0"/>
                    </a:spcAft>
                  </a:pPr>
                  <a:r>
                    <a:rPr lang="ar-SA" sz="1600" dirty="0">
                      <a:latin typeface="Dubai" panose="020B0503030403030204" pitchFamily="34" charset="-78"/>
                      <a:ea typeface="Calibri" panose="020F0502020204030204" pitchFamily="34" charset="0"/>
                      <a:cs typeface="Dubai" panose="020B0503030403030204" pitchFamily="34" charset="-78"/>
                    </a:rPr>
                    <a:t>الخدمات وقيمتها المضافة</a:t>
                  </a:r>
                </a:p>
              </p:txBody>
            </p:sp>
            <p:cxnSp>
              <p:nvCxnSpPr>
                <p:cNvPr id="100" name="Straight Connector 99">
                  <a:extLst>
                    <a:ext uri="{FF2B5EF4-FFF2-40B4-BE49-F238E27FC236}">
                      <a16:creationId xmlns:a16="http://schemas.microsoft.com/office/drawing/2014/main" id="{F176A884-9FC5-4BC8-BEEE-D57E64C10F04}"/>
                    </a:ext>
                  </a:extLst>
                </p:cNvPr>
                <p:cNvCxnSpPr>
                  <a:cxnSpLocks/>
                </p:cNvCxnSpPr>
                <p:nvPr/>
              </p:nvCxnSpPr>
              <p:spPr>
                <a:xfrm>
                  <a:off x="10492154" y="2430654"/>
                  <a:ext cx="0" cy="410882"/>
                </a:xfrm>
                <a:prstGeom prst="line">
                  <a:avLst/>
                </a:prstGeom>
                <a:ln w="38100">
                  <a:solidFill>
                    <a:srgbClr val="00506B"/>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652135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قياس أداء الحاضنة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28C84AF-39F4-4F4C-888D-1F66AA714F92}"/>
              </a:ext>
            </a:extLst>
          </p:cNvPr>
          <p:cNvSpPr/>
          <p:nvPr/>
        </p:nvSpPr>
        <p:spPr>
          <a:xfrm>
            <a:off x="9669862" y="-1436857"/>
            <a:ext cx="8861778" cy="410882"/>
          </a:xfrm>
          <a:prstGeom prst="rect">
            <a:avLst/>
          </a:prstGeom>
        </p:spPr>
        <p:txBody>
          <a:bodyPr wrap="square">
            <a:spAutoFit/>
          </a:bodyPr>
          <a:lstStyle/>
          <a:p>
            <a:pPr algn="just" rtl="1">
              <a:lnSpc>
                <a:spcPct val="115000"/>
              </a:lnSpc>
              <a:spcAft>
                <a:spcPts val="1000"/>
              </a:spcAft>
            </a:pPr>
            <a:r>
              <a:rPr lang="ar-KW" dirty="0">
                <a:latin typeface="Simplified Arabic" panose="02020603050405020304" pitchFamily="18" charset="-78"/>
                <a:ea typeface="Times New Roman" panose="02020603050405020304" pitchFamily="18" charset="0"/>
                <a:cs typeface="Simplified Arabic" panose="02020603050405020304" pitchFamily="18" charset="-78"/>
              </a:rPr>
              <a:t> </a:t>
            </a:r>
            <a:endParaRPr lang="en-SG" dirty="0">
              <a:latin typeface="Simplified Arabic" panose="02020603050405020304" pitchFamily="18" charset="-78"/>
              <a:ea typeface="Times New Roman" panose="02020603050405020304" pitchFamily="18" charset="0"/>
              <a:cs typeface="Simplified Arabic" panose="02020603050405020304" pitchFamily="18" charset="-78"/>
            </a:endParaRPr>
          </a:p>
        </p:txBody>
      </p:sp>
      <p:sp>
        <p:nvSpPr>
          <p:cNvPr id="4" name="Rectangle 3">
            <a:extLst>
              <a:ext uri="{FF2B5EF4-FFF2-40B4-BE49-F238E27FC236}">
                <a16:creationId xmlns:a16="http://schemas.microsoft.com/office/drawing/2014/main" id="{55578B68-2CD0-452C-9E71-7BFC8AEB9D46}"/>
              </a:ext>
            </a:extLst>
          </p:cNvPr>
          <p:cNvSpPr/>
          <p:nvPr/>
        </p:nvSpPr>
        <p:spPr>
          <a:xfrm>
            <a:off x="1185672" y="1245152"/>
            <a:ext cx="10168128" cy="658642"/>
          </a:xfrm>
          <a:prstGeom prst="rect">
            <a:avLst/>
          </a:prstGeom>
        </p:spPr>
        <p:txBody>
          <a:bodyPr wrap="square">
            <a:spAutoFit/>
          </a:bodyPr>
          <a:lstStyle/>
          <a:p>
            <a:pPr algn="r" rtl="1">
              <a:lnSpc>
                <a:spcPct val="115000"/>
              </a:lnSpc>
              <a:spcAft>
                <a:spcPts val="1000"/>
              </a:spcAft>
            </a:pPr>
            <a:r>
              <a:rPr lang="ar-SA" sz="1600" b="1" dirty="0">
                <a:latin typeface="Dubai" panose="020B0503030403030204" pitchFamily="34" charset="-78"/>
                <a:ea typeface="Times New Roman" panose="02020603050405020304" pitchFamily="18" charset="0"/>
                <a:cs typeface="Dubai" panose="020B0503030403030204" pitchFamily="34" charset="-78"/>
              </a:rPr>
              <a:t>ولخص  </a:t>
            </a:r>
            <a:r>
              <a:rPr lang="en-US" sz="1600" b="1" dirty="0">
                <a:latin typeface="Dubai" panose="020B0503030403030204" pitchFamily="34" charset="-78"/>
                <a:ea typeface="Times New Roman" panose="02020603050405020304" pitchFamily="18" charset="0"/>
                <a:cs typeface="Dubai" panose="020B0503030403030204" pitchFamily="34" charset="-78"/>
              </a:rPr>
              <a:t> </a:t>
            </a:r>
            <a:r>
              <a:rPr lang="en-US" sz="1600" b="1" dirty="0" err="1">
                <a:latin typeface="Dubai" panose="020B0503030403030204" pitchFamily="34" charset="-78"/>
                <a:ea typeface="Times New Roman" panose="02020603050405020304" pitchFamily="18" charset="0"/>
                <a:cs typeface="Dubai" panose="020B0503030403030204" pitchFamily="34" charset="-78"/>
              </a:rPr>
              <a:t>Scaramuzzi</a:t>
            </a:r>
            <a:r>
              <a:rPr lang="en-US" sz="1600" b="1" dirty="0">
                <a:latin typeface="Dubai" panose="020B0503030403030204" pitchFamily="34" charset="-78"/>
                <a:ea typeface="Times New Roman" panose="02020603050405020304" pitchFamily="18" charset="0"/>
                <a:cs typeface="Dubai" panose="020B0503030403030204" pitchFamily="34" charset="-78"/>
              </a:rPr>
              <a:t> (2002)</a:t>
            </a:r>
            <a:r>
              <a:rPr lang="ar-SA" sz="1600" b="1" dirty="0">
                <a:latin typeface="Dubai" panose="020B0503030403030204" pitchFamily="34" charset="-78"/>
                <a:ea typeface="Times New Roman" panose="02020603050405020304" pitchFamily="18" charset="0"/>
                <a:cs typeface="Dubai" panose="020B0503030403030204" pitchFamily="34" charset="-78"/>
              </a:rPr>
              <a:t> دراسة لليونيدو </a:t>
            </a:r>
            <a:r>
              <a:rPr lang="en-US" sz="1600" b="1" dirty="0">
                <a:latin typeface="Dubai" panose="020B0503030403030204" pitchFamily="34" charset="-78"/>
                <a:ea typeface="Times New Roman" panose="02020603050405020304" pitchFamily="18" charset="0"/>
                <a:cs typeface="Dubai" panose="020B0503030403030204" pitchFamily="34" charset="-78"/>
              </a:rPr>
              <a:t>UNIDO</a:t>
            </a:r>
            <a:r>
              <a:rPr lang="ar-SA" sz="1600" b="1" dirty="0">
                <a:latin typeface="Dubai" panose="020B0503030403030204" pitchFamily="34" charset="-78"/>
                <a:ea typeface="Times New Roman" panose="02020603050405020304" pitchFamily="18" charset="0"/>
                <a:cs typeface="Dubai" panose="020B0503030403030204" pitchFamily="34" charset="-78"/>
              </a:rPr>
              <a:t> ترتبط بتطور الحاضنات في الدول المتقدمة صناعيا، وتقترح المؤشرات الرئيسية التي يجب أخذها في الاعتبار لعمل التقويمات لأداء حاضنات الدول النامية، والتي تشمل ما يلي:</a:t>
            </a:r>
            <a:endParaRPr lang="en-SG" sz="1600" b="1" dirty="0">
              <a:latin typeface="Dubai" panose="020B0503030403030204" pitchFamily="34" charset="-78"/>
              <a:ea typeface="Times New Roman" panose="02020603050405020304" pitchFamily="18" charset="0"/>
              <a:cs typeface="Dubai" panose="020B0503030403030204" pitchFamily="34" charset="-78"/>
            </a:endParaRPr>
          </a:p>
        </p:txBody>
      </p:sp>
      <p:sp>
        <p:nvSpPr>
          <p:cNvPr id="14" name="Rectangle 13">
            <a:extLst>
              <a:ext uri="{FF2B5EF4-FFF2-40B4-BE49-F238E27FC236}">
                <a16:creationId xmlns:a16="http://schemas.microsoft.com/office/drawing/2014/main" id="{1BA74FBA-7EF6-49FA-9307-1AB2C98C8ED4}"/>
              </a:ext>
            </a:extLst>
          </p:cNvPr>
          <p:cNvSpPr/>
          <p:nvPr/>
        </p:nvSpPr>
        <p:spPr>
          <a:xfrm>
            <a:off x="10829139" y="2489066"/>
            <a:ext cx="184730" cy="375487"/>
          </a:xfrm>
          <a:prstGeom prst="rect">
            <a:avLst/>
          </a:prstGeom>
        </p:spPr>
        <p:txBody>
          <a:bodyPr wrap="none">
            <a:spAutoFit/>
          </a:bodyPr>
          <a:lstStyle/>
          <a:p>
            <a:pPr lvl="0" algn="just" rtl="1">
              <a:lnSpc>
                <a:spcPct val="115000"/>
              </a:lnSpc>
              <a:spcAft>
                <a:spcPts val="1200"/>
              </a:spcAft>
              <a:buClr>
                <a:srgbClr val="00506B"/>
              </a:buClr>
              <a:buSzPct val="120000"/>
            </a:pPr>
            <a:endParaRPr lang="en-SG" sz="1600" dirty="0">
              <a:solidFill>
                <a:prstClr val="black"/>
              </a:solidFill>
              <a:latin typeface="Dubai" panose="020B0503030403030204" pitchFamily="34" charset="-78"/>
              <a:ea typeface="Calibri" panose="020F0502020204030204" pitchFamily="34" charset="0"/>
              <a:cs typeface="Dubai" panose="020B0503030403030204" pitchFamily="34" charset="-78"/>
            </a:endParaRPr>
          </a:p>
        </p:txBody>
      </p:sp>
      <p:grpSp>
        <p:nvGrpSpPr>
          <p:cNvPr id="22" name="Group 21">
            <a:extLst>
              <a:ext uri="{FF2B5EF4-FFF2-40B4-BE49-F238E27FC236}">
                <a16:creationId xmlns:a16="http://schemas.microsoft.com/office/drawing/2014/main" id="{CC6241B1-6919-4503-83A8-F9E50CF78C43}"/>
              </a:ext>
            </a:extLst>
          </p:cNvPr>
          <p:cNvGrpSpPr/>
          <p:nvPr/>
        </p:nvGrpSpPr>
        <p:grpSpPr>
          <a:xfrm>
            <a:off x="364228" y="2507081"/>
            <a:ext cx="11463545" cy="3224527"/>
            <a:chOff x="302356" y="2507081"/>
            <a:chExt cx="11463545" cy="3224527"/>
          </a:xfrm>
        </p:grpSpPr>
        <p:grpSp>
          <p:nvGrpSpPr>
            <p:cNvPr id="20" name="Group 19">
              <a:extLst>
                <a:ext uri="{FF2B5EF4-FFF2-40B4-BE49-F238E27FC236}">
                  <a16:creationId xmlns:a16="http://schemas.microsoft.com/office/drawing/2014/main" id="{463CF794-9ED2-4402-8155-54F76DA5AC2C}"/>
                </a:ext>
              </a:extLst>
            </p:cNvPr>
            <p:cNvGrpSpPr/>
            <p:nvPr/>
          </p:nvGrpSpPr>
          <p:grpSpPr>
            <a:xfrm>
              <a:off x="5931408" y="2507081"/>
              <a:ext cx="5834493" cy="3224527"/>
              <a:chOff x="5931408" y="2509488"/>
              <a:chExt cx="5834493" cy="3224527"/>
            </a:xfrm>
          </p:grpSpPr>
          <p:cxnSp>
            <p:nvCxnSpPr>
              <p:cNvPr id="11" name="Straight Connector 10">
                <a:extLst>
                  <a:ext uri="{FF2B5EF4-FFF2-40B4-BE49-F238E27FC236}">
                    <a16:creationId xmlns:a16="http://schemas.microsoft.com/office/drawing/2014/main" id="{591A9C20-517A-4BAA-B068-C78B1221EEB6}"/>
                  </a:ext>
                </a:extLst>
              </p:cNvPr>
              <p:cNvCxnSpPr/>
              <p:nvPr/>
            </p:nvCxnSpPr>
            <p:spPr>
              <a:xfrm>
                <a:off x="11557672" y="2509488"/>
                <a:ext cx="0" cy="300665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57D838C-24A8-44A1-98F7-35B2CD6E2806}"/>
                  </a:ext>
                </a:extLst>
              </p:cNvPr>
              <p:cNvGrpSpPr/>
              <p:nvPr/>
            </p:nvGrpSpPr>
            <p:grpSpPr>
              <a:xfrm>
                <a:off x="5931408" y="2515190"/>
                <a:ext cx="5834493" cy="3218825"/>
                <a:chOff x="5986272" y="2533478"/>
                <a:chExt cx="5834493" cy="3218825"/>
              </a:xfrm>
            </p:grpSpPr>
            <p:grpSp>
              <p:nvGrpSpPr>
                <p:cNvPr id="18" name="Group 17">
                  <a:extLst>
                    <a:ext uri="{FF2B5EF4-FFF2-40B4-BE49-F238E27FC236}">
                      <a16:creationId xmlns:a16="http://schemas.microsoft.com/office/drawing/2014/main" id="{1CFF22B1-AF8D-4C15-9DD8-BD6B0625CFAE}"/>
                    </a:ext>
                  </a:extLst>
                </p:cNvPr>
                <p:cNvGrpSpPr/>
                <p:nvPr/>
              </p:nvGrpSpPr>
              <p:grpSpPr>
                <a:xfrm>
                  <a:off x="5986272" y="2533478"/>
                  <a:ext cx="5834493" cy="410882"/>
                  <a:chOff x="5986443" y="2675075"/>
                  <a:chExt cx="5834493" cy="410882"/>
                </a:xfrm>
              </p:grpSpPr>
              <p:sp>
                <p:nvSpPr>
                  <p:cNvPr id="17" name="Rectangle 16">
                    <a:extLst>
                      <a:ext uri="{FF2B5EF4-FFF2-40B4-BE49-F238E27FC236}">
                        <a16:creationId xmlns:a16="http://schemas.microsoft.com/office/drawing/2014/main" id="{1871143F-009B-4471-9083-7A23ADF11CB3}"/>
                      </a:ext>
                    </a:extLst>
                  </p:cNvPr>
                  <p:cNvSpPr/>
                  <p:nvPr/>
                </p:nvSpPr>
                <p:spPr>
                  <a:xfrm>
                    <a:off x="5986443" y="2675075"/>
                    <a:ext cx="5423611" cy="410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عدد المنشآت المحتضنة في عملية الحضانة ومعدل بقائها على قيد الحياة.</a:t>
                    </a:r>
                  </a:p>
                </p:txBody>
              </p:sp>
              <p:sp>
                <p:nvSpPr>
                  <p:cNvPr id="43" name="Oval 42">
                    <a:extLst>
                      <a:ext uri="{FF2B5EF4-FFF2-40B4-BE49-F238E27FC236}">
                        <a16:creationId xmlns:a16="http://schemas.microsoft.com/office/drawing/2014/main" id="{AF668862-EA11-4A38-9418-9CB6D3812441}"/>
                      </a:ext>
                    </a:extLst>
                  </p:cNvPr>
                  <p:cNvSpPr/>
                  <p:nvPr/>
                </p:nvSpPr>
                <p:spPr>
                  <a:xfrm>
                    <a:off x="11410054" y="2675075"/>
                    <a:ext cx="410882" cy="410882"/>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6B"/>
                        </a:solidFill>
                        <a:latin typeface="Dubai" panose="020B0503030403030204" pitchFamily="34" charset="-78"/>
                        <a:cs typeface="Dubai" panose="020B0503030403030204" pitchFamily="34" charset="-78"/>
                      </a:rPr>
                      <a:t>1</a:t>
                    </a:r>
                  </a:p>
                </p:txBody>
              </p:sp>
            </p:grpSp>
            <p:grpSp>
              <p:nvGrpSpPr>
                <p:cNvPr id="45" name="Group 44">
                  <a:extLst>
                    <a:ext uri="{FF2B5EF4-FFF2-40B4-BE49-F238E27FC236}">
                      <a16:creationId xmlns:a16="http://schemas.microsoft.com/office/drawing/2014/main" id="{DC0A5D42-8C74-4ABA-AD77-62ACE8E4C787}"/>
                    </a:ext>
                  </a:extLst>
                </p:cNvPr>
                <p:cNvGrpSpPr/>
                <p:nvPr/>
              </p:nvGrpSpPr>
              <p:grpSpPr>
                <a:xfrm>
                  <a:off x="5986272" y="3235464"/>
                  <a:ext cx="5834493" cy="410882"/>
                  <a:chOff x="5986443" y="2675075"/>
                  <a:chExt cx="5834493" cy="410882"/>
                </a:xfrm>
              </p:grpSpPr>
              <p:sp>
                <p:nvSpPr>
                  <p:cNvPr id="46" name="Rectangle 45">
                    <a:extLst>
                      <a:ext uri="{FF2B5EF4-FFF2-40B4-BE49-F238E27FC236}">
                        <a16:creationId xmlns:a16="http://schemas.microsoft.com/office/drawing/2014/main" id="{BD5B553F-BBD2-498C-9EE3-071A864B5100}"/>
                      </a:ext>
                    </a:extLst>
                  </p:cNvPr>
                  <p:cNvSpPr/>
                  <p:nvPr/>
                </p:nvSpPr>
                <p:spPr>
                  <a:xfrm>
                    <a:off x="5986443" y="2675075"/>
                    <a:ext cx="5423611" cy="410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الوظائف التي تقدمها الحاضنة.</a:t>
                    </a:r>
                  </a:p>
                </p:txBody>
              </p:sp>
              <p:sp>
                <p:nvSpPr>
                  <p:cNvPr id="47" name="Oval 46">
                    <a:extLst>
                      <a:ext uri="{FF2B5EF4-FFF2-40B4-BE49-F238E27FC236}">
                        <a16:creationId xmlns:a16="http://schemas.microsoft.com/office/drawing/2014/main" id="{ECA749C9-6353-4C86-8B7A-07C0D65B0D78}"/>
                      </a:ext>
                    </a:extLst>
                  </p:cNvPr>
                  <p:cNvSpPr/>
                  <p:nvPr/>
                </p:nvSpPr>
                <p:spPr>
                  <a:xfrm>
                    <a:off x="11410054" y="2675075"/>
                    <a:ext cx="410882" cy="410882"/>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6B"/>
                        </a:solidFill>
                        <a:latin typeface="Dubai" panose="020B0503030403030204" pitchFamily="34" charset="-78"/>
                        <a:cs typeface="Dubai" panose="020B0503030403030204" pitchFamily="34" charset="-78"/>
                      </a:rPr>
                      <a:t>2</a:t>
                    </a:r>
                  </a:p>
                </p:txBody>
              </p:sp>
            </p:grpSp>
            <p:grpSp>
              <p:nvGrpSpPr>
                <p:cNvPr id="48" name="Group 47">
                  <a:extLst>
                    <a:ext uri="{FF2B5EF4-FFF2-40B4-BE49-F238E27FC236}">
                      <a16:creationId xmlns:a16="http://schemas.microsoft.com/office/drawing/2014/main" id="{4487E794-EE7C-4208-93A7-3F9D3D10ECA5}"/>
                    </a:ext>
                  </a:extLst>
                </p:cNvPr>
                <p:cNvGrpSpPr/>
                <p:nvPr/>
              </p:nvGrpSpPr>
              <p:grpSpPr>
                <a:xfrm>
                  <a:off x="5986272" y="3937450"/>
                  <a:ext cx="5834493" cy="410882"/>
                  <a:chOff x="5986443" y="2675075"/>
                  <a:chExt cx="5834493" cy="410882"/>
                </a:xfrm>
              </p:grpSpPr>
              <p:sp>
                <p:nvSpPr>
                  <p:cNvPr id="49" name="Rectangle 48">
                    <a:extLst>
                      <a:ext uri="{FF2B5EF4-FFF2-40B4-BE49-F238E27FC236}">
                        <a16:creationId xmlns:a16="http://schemas.microsoft.com/office/drawing/2014/main" id="{467677D1-72C6-4B90-B34F-774F1407704C}"/>
                      </a:ext>
                    </a:extLst>
                  </p:cNvPr>
                  <p:cNvSpPr/>
                  <p:nvPr/>
                </p:nvSpPr>
                <p:spPr>
                  <a:xfrm>
                    <a:off x="5986443" y="2675075"/>
                    <a:ext cx="5423611" cy="410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الوظائف والمبيعات التي تنتجها الأعمال الخريجة بعد 6 سنوات.</a:t>
                    </a:r>
                  </a:p>
                </p:txBody>
              </p:sp>
              <p:sp>
                <p:nvSpPr>
                  <p:cNvPr id="50" name="Oval 49">
                    <a:extLst>
                      <a:ext uri="{FF2B5EF4-FFF2-40B4-BE49-F238E27FC236}">
                        <a16:creationId xmlns:a16="http://schemas.microsoft.com/office/drawing/2014/main" id="{34F6DEF5-181C-40B0-916C-05BBF51DEFC1}"/>
                      </a:ext>
                    </a:extLst>
                  </p:cNvPr>
                  <p:cNvSpPr/>
                  <p:nvPr/>
                </p:nvSpPr>
                <p:spPr>
                  <a:xfrm>
                    <a:off x="11410054" y="2675075"/>
                    <a:ext cx="410882" cy="410882"/>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6B"/>
                        </a:solidFill>
                        <a:latin typeface="Dubai" panose="020B0503030403030204" pitchFamily="34" charset="-78"/>
                        <a:cs typeface="Dubai" panose="020B0503030403030204" pitchFamily="34" charset="-78"/>
                      </a:rPr>
                      <a:t>3</a:t>
                    </a:r>
                  </a:p>
                </p:txBody>
              </p:sp>
            </p:grpSp>
            <p:grpSp>
              <p:nvGrpSpPr>
                <p:cNvPr id="51" name="Group 50">
                  <a:extLst>
                    <a:ext uri="{FF2B5EF4-FFF2-40B4-BE49-F238E27FC236}">
                      <a16:creationId xmlns:a16="http://schemas.microsoft.com/office/drawing/2014/main" id="{B87B8E6F-DD27-46A4-8ED2-D53DB0460A26}"/>
                    </a:ext>
                  </a:extLst>
                </p:cNvPr>
                <p:cNvGrpSpPr/>
                <p:nvPr/>
              </p:nvGrpSpPr>
              <p:grpSpPr>
                <a:xfrm>
                  <a:off x="5986272" y="4639436"/>
                  <a:ext cx="5834493" cy="410882"/>
                  <a:chOff x="5986443" y="2675075"/>
                  <a:chExt cx="5834493" cy="410882"/>
                </a:xfrm>
              </p:grpSpPr>
              <p:sp>
                <p:nvSpPr>
                  <p:cNvPr id="52" name="Rectangle 51">
                    <a:extLst>
                      <a:ext uri="{FF2B5EF4-FFF2-40B4-BE49-F238E27FC236}">
                        <a16:creationId xmlns:a16="http://schemas.microsoft.com/office/drawing/2014/main" id="{1A7DAD3B-F5A1-40E4-8E15-E069A25ABD44}"/>
                      </a:ext>
                    </a:extLst>
                  </p:cNvPr>
                  <p:cNvSpPr/>
                  <p:nvPr/>
                </p:nvSpPr>
                <p:spPr>
                  <a:xfrm>
                    <a:off x="5986443" y="2675075"/>
                    <a:ext cx="5423611" cy="410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الاستثمارات العامة في السنة.</a:t>
                    </a:r>
                  </a:p>
                </p:txBody>
              </p:sp>
              <p:sp>
                <p:nvSpPr>
                  <p:cNvPr id="53" name="Oval 52">
                    <a:extLst>
                      <a:ext uri="{FF2B5EF4-FFF2-40B4-BE49-F238E27FC236}">
                        <a16:creationId xmlns:a16="http://schemas.microsoft.com/office/drawing/2014/main" id="{54CDC72B-064D-4657-B598-D6A9230CCF3F}"/>
                      </a:ext>
                    </a:extLst>
                  </p:cNvPr>
                  <p:cNvSpPr/>
                  <p:nvPr/>
                </p:nvSpPr>
                <p:spPr>
                  <a:xfrm>
                    <a:off x="11410054" y="2675075"/>
                    <a:ext cx="410882" cy="410882"/>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6B"/>
                        </a:solidFill>
                        <a:latin typeface="Dubai" panose="020B0503030403030204" pitchFamily="34" charset="-78"/>
                        <a:cs typeface="Dubai" panose="020B0503030403030204" pitchFamily="34" charset="-78"/>
                      </a:rPr>
                      <a:t>4</a:t>
                    </a:r>
                  </a:p>
                </p:txBody>
              </p:sp>
            </p:grpSp>
            <p:grpSp>
              <p:nvGrpSpPr>
                <p:cNvPr id="54" name="Group 53">
                  <a:extLst>
                    <a:ext uri="{FF2B5EF4-FFF2-40B4-BE49-F238E27FC236}">
                      <a16:creationId xmlns:a16="http://schemas.microsoft.com/office/drawing/2014/main" id="{DEB3D668-66ED-4EDB-8B6B-13939A1566C3}"/>
                    </a:ext>
                  </a:extLst>
                </p:cNvPr>
                <p:cNvGrpSpPr/>
                <p:nvPr/>
              </p:nvGrpSpPr>
              <p:grpSpPr>
                <a:xfrm>
                  <a:off x="5986272" y="5341421"/>
                  <a:ext cx="5834493" cy="410882"/>
                  <a:chOff x="5986443" y="2675075"/>
                  <a:chExt cx="5834493" cy="410882"/>
                </a:xfrm>
              </p:grpSpPr>
              <p:sp>
                <p:nvSpPr>
                  <p:cNvPr id="55" name="Rectangle 54">
                    <a:extLst>
                      <a:ext uri="{FF2B5EF4-FFF2-40B4-BE49-F238E27FC236}">
                        <a16:creationId xmlns:a16="http://schemas.microsoft.com/office/drawing/2014/main" id="{BDB8842D-CECD-4FDF-A5DC-33985F4199A9}"/>
                      </a:ext>
                    </a:extLst>
                  </p:cNvPr>
                  <p:cNvSpPr/>
                  <p:nvPr/>
                </p:nvSpPr>
                <p:spPr>
                  <a:xfrm>
                    <a:off x="5986443" y="2675075"/>
                    <a:ext cx="5423611" cy="410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حجم الاستثمار في الأبحاث بواسطة الشركات المحتضنة.</a:t>
                    </a:r>
                  </a:p>
                </p:txBody>
              </p:sp>
              <p:sp>
                <p:nvSpPr>
                  <p:cNvPr id="56" name="Oval 55">
                    <a:extLst>
                      <a:ext uri="{FF2B5EF4-FFF2-40B4-BE49-F238E27FC236}">
                        <a16:creationId xmlns:a16="http://schemas.microsoft.com/office/drawing/2014/main" id="{7C0BEB4C-BF22-4735-A4AC-470A566A0BD2}"/>
                      </a:ext>
                    </a:extLst>
                  </p:cNvPr>
                  <p:cNvSpPr/>
                  <p:nvPr/>
                </p:nvSpPr>
                <p:spPr>
                  <a:xfrm>
                    <a:off x="11410054" y="2675075"/>
                    <a:ext cx="410882" cy="410882"/>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6B"/>
                        </a:solidFill>
                        <a:latin typeface="Dubai" panose="020B0503030403030204" pitchFamily="34" charset="-78"/>
                        <a:cs typeface="Dubai" panose="020B0503030403030204" pitchFamily="34" charset="-78"/>
                      </a:rPr>
                      <a:t>5</a:t>
                    </a:r>
                  </a:p>
                </p:txBody>
              </p:sp>
            </p:grpSp>
          </p:grpSp>
        </p:grpSp>
        <p:grpSp>
          <p:nvGrpSpPr>
            <p:cNvPr id="59" name="Group 58">
              <a:extLst>
                <a:ext uri="{FF2B5EF4-FFF2-40B4-BE49-F238E27FC236}">
                  <a16:creationId xmlns:a16="http://schemas.microsoft.com/office/drawing/2014/main" id="{FA2311D1-08F9-45A8-9312-F77EB287C068}"/>
                </a:ext>
              </a:extLst>
            </p:cNvPr>
            <p:cNvGrpSpPr/>
            <p:nvPr/>
          </p:nvGrpSpPr>
          <p:grpSpPr>
            <a:xfrm>
              <a:off x="302356" y="2507081"/>
              <a:ext cx="5834493" cy="3006651"/>
              <a:chOff x="5931408" y="2509488"/>
              <a:chExt cx="5834493" cy="3006651"/>
            </a:xfrm>
          </p:grpSpPr>
          <p:cxnSp>
            <p:nvCxnSpPr>
              <p:cNvPr id="60" name="Straight Connector 59">
                <a:extLst>
                  <a:ext uri="{FF2B5EF4-FFF2-40B4-BE49-F238E27FC236}">
                    <a16:creationId xmlns:a16="http://schemas.microsoft.com/office/drawing/2014/main" id="{A9927A02-4F0C-41AF-A461-B7D80CBBD860}"/>
                  </a:ext>
                </a:extLst>
              </p:cNvPr>
              <p:cNvCxnSpPr/>
              <p:nvPr/>
            </p:nvCxnSpPr>
            <p:spPr>
              <a:xfrm>
                <a:off x="11557672" y="2509488"/>
                <a:ext cx="0" cy="300665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F5695A6-9543-4054-B628-BBE61A0AE821}"/>
                  </a:ext>
                </a:extLst>
              </p:cNvPr>
              <p:cNvGrpSpPr/>
              <p:nvPr/>
            </p:nvGrpSpPr>
            <p:grpSpPr>
              <a:xfrm>
                <a:off x="5931408" y="2515190"/>
                <a:ext cx="5834493" cy="2516840"/>
                <a:chOff x="5986272" y="2533478"/>
                <a:chExt cx="5834493" cy="2516840"/>
              </a:xfrm>
            </p:grpSpPr>
            <p:grpSp>
              <p:nvGrpSpPr>
                <p:cNvPr id="62" name="Group 61">
                  <a:extLst>
                    <a:ext uri="{FF2B5EF4-FFF2-40B4-BE49-F238E27FC236}">
                      <a16:creationId xmlns:a16="http://schemas.microsoft.com/office/drawing/2014/main" id="{A3A5B154-51F4-4F9D-94EF-1A4D908DAAC5}"/>
                    </a:ext>
                  </a:extLst>
                </p:cNvPr>
                <p:cNvGrpSpPr/>
                <p:nvPr/>
              </p:nvGrpSpPr>
              <p:grpSpPr>
                <a:xfrm>
                  <a:off x="5986272" y="2533478"/>
                  <a:ext cx="5834493" cy="410882"/>
                  <a:chOff x="5986443" y="2675075"/>
                  <a:chExt cx="5834493" cy="410882"/>
                </a:xfrm>
              </p:grpSpPr>
              <p:sp>
                <p:nvSpPr>
                  <p:cNvPr id="75" name="Rectangle 74">
                    <a:extLst>
                      <a:ext uri="{FF2B5EF4-FFF2-40B4-BE49-F238E27FC236}">
                        <a16:creationId xmlns:a16="http://schemas.microsoft.com/office/drawing/2014/main" id="{B0D4E95A-BE48-4E57-9778-E0C01D6480EB}"/>
                      </a:ext>
                    </a:extLst>
                  </p:cNvPr>
                  <p:cNvSpPr/>
                  <p:nvPr/>
                </p:nvSpPr>
                <p:spPr>
                  <a:xfrm>
                    <a:off x="5986443" y="2675075"/>
                    <a:ext cx="5423611" cy="410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تقويم المستأجرين للقيمة المضافة للحاضنة.</a:t>
                    </a:r>
                  </a:p>
                </p:txBody>
              </p:sp>
              <p:sp>
                <p:nvSpPr>
                  <p:cNvPr id="76" name="Oval 75">
                    <a:extLst>
                      <a:ext uri="{FF2B5EF4-FFF2-40B4-BE49-F238E27FC236}">
                        <a16:creationId xmlns:a16="http://schemas.microsoft.com/office/drawing/2014/main" id="{64C97394-F41C-4C07-9C5A-167F679A9A95}"/>
                      </a:ext>
                    </a:extLst>
                  </p:cNvPr>
                  <p:cNvSpPr/>
                  <p:nvPr/>
                </p:nvSpPr>
                <p:spPr>
                  <a:xfrm>
                    <a:off x="11410054" y="2675075"/>
                    <a:ext cx="410882" cy="410882"/>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6B"/>
                        </a:solidFill>
                        <a:latin typeface="Dubai" panose="020B0503030403030204" pitchFamily="34" charset="-78"/>
                        <a:cs typeface="Dubai" panose="020B0503030403030204" pitchFamily="34" charset="-78"/>
                      </a:rPr>
                      <a:t>6</a:t>
                    </a:r>
                  </a:p>
                </p:txBody>
              </p:sp>
            </p:grpSp>
            <p:grpSp>
              <p:nvGrpSpPr>
                <p:cNvPr id="63" name="Group 62">
                  <a:extLst>
                    <a:ext uri="{FF2B5EF4-FFF2-40B4-BE49-F238E27FC236}">
                      <a16:creationId xmlns:a16="http://schemas.microsoft.com/office/drawing/2014/main" id="{95A810FE-C6E5-4F44-B680-3AD836FA22B7}"/>
                    </a:ext>
                  </a:extLst>
                </p:cNvPr>
                <p:cNvGrpSpPr/>
                <p:nvPr/>
              </p:nvGrpSpPr>
              <p:grpSpPr>
                <a:xfrm>
                  <a:off x="5986272" y="3235464"/>
                  <a:ext cx="5834493" cy="410882"/>
                  <a:chOff x="5986443" y="2675075"/>
                  <a:chExt cx="5834493" cy="410882"/>
                </a:xfrm>
              </p:grpSpPr>
              <p:sp>
                <p:nvSpPr>
                  <p:cNvPr id="73" name="Rectangle 72">
                    <a:extLst>
                      <a:ext uri="{FF2B5EF4-FFF2-40B4-BE49-F238E27FC236}">
                        <a16:creationId xmlns:a16="http://schemas.microsoft.com/office/drawing/2014/main" id="{EDD81F00-E3DB-4D7A-9C9C-288332305538}"/>
                      </a:ext>
                    </a:extLst>
                  </p:cNvPr>
                  <p:cNvSpPr/>
                  <p:nvPr/>
                </p:nvSpPr>
                <p:spPr>
                  <a:xfrm>
                    <a:off x="5986443" y="2675075"/>
                    <a:ext cx="5423611" cy="410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استدامة الحاضنة، مقاسة بالإيرادات والتكاليف الناتجة.</a:t>
                    </a:r>
                  </a:p>
                </p:txBody>
              </p:sp>
              <p:sp>
                <p:nvSpPr>
                  <p:cNvPr id="74" name="Oval 73">
                    <a:extLst>
                      <a:ext uri="{FF2B5EF4-FFF2-40B4-BE49-F238E27FC236}">
                        <a16:creationId xmlns:a16="http://schemas.microsoft.com/office/drawing/2014/main" id="{05180643-3580-4093-9A37-6A2A2A156333}"/>
                      </a:ext>
                    </a:extLst>
                  </p:cNvPr>
                  <p:cNvSpPr/>
                  <p:nvPr/>
                </p:nvSpPr>
                <p:spPr>
                  <a:xfrm>
                    <a:off x="11410054" y="2675075"/>
                    <a:ext cx="410882" cy="410882"/>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6B"/>
                        </a:solidFill>
                        <a:latin typeface="Dubai" panose="020B0503030403030204" pitchFamily="34" charset="-78"/>
                        <a:cs typeface="Dubai" panose="020B0503030403030204" pitchFamily="34" charset="-78"/>
                      </a:rPr>
                      <a:t>7</a:t>
                    </a:r>
                  </a:p>
                </p:txBody>
              </p:sp>
            </p:grpSp>
            <p:grpSp>
              <p:nvGrpSpPr>
                <p:cNvPr id="64" name="Group 63">
                  <a:extLst>
                    <a:ext uri="{FF2B5EF4-FFF2-40B4-BE49-F238E27FC236}">
                      <a16:creationId xmlns:a16="http://schemas.microsoft.com/office/drawing/2014/main" id="{EE45B472-DA20-48C6-ACC1-B76BB919E4DF}"/>
                    </a:ext>
                  </a:extLst>
                </p:cNvPr>
                <p:cNvGrpSpPr/>
                <p:nvPr/>
              </p:nvGrpSpPr>
              <p:grpSpPr>
                <a:xfrm>
                  <a:off x="5986272" y="3937450"/>
                  <a:ext cx="5834493" cy="410882"/>
                  <a:chOff x="5986443" y="2675075"/>
                  <a:chExt cx="5834493" cy="410882"/>
                </a:xfrm>
              </p:grpSpPr>
              <p:sp>
                <p:nvSpPr>
                  <p:cNvPr id="71" name="Rectangle 70">
                    <a:extLst>
                      <a:ext uri="{FF2B5EF4-FFF2-40B4-BE49-F238E27FC236}">
                        <a16:creationId xmlns:a16="http://schemas.microsoft.com/office/drawing/2014/main" id="{96522B40-DAB7-42A1-B855-2F812D3A4CA7}"/>
                      </a:ext>
                    </a:extLst>
                  </p:cNvPr>
                  <p:cNvSpPr/>
                  <p:nvPr/>
                </p:nvSpPr>
                <p:spPr>
                  <a:xfrm>
                    <a:off x="5986443" y="2675075"/>
                    <a:ext cx="5423611" cy="410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الضرائب والمساهمات الأخرى من المستأجرين والخريجين.</a:t>
                    </a:r>
                  </a:p>
                </p:txBody>
              </p:sp>
              <p:sp>
                <p:nvSpPr>
                  <p:cNvPr id="72" name="Oval 71">
                    <a:extLst>
                      <a:ext uri="{FF2B5EF4-FFF2-40B4-BE49-F238E27FC236}">
                        <a16:creationId xmlns:a16="http://schemas.microsoft.com/office/drawing/2014/main" id="{D91F7705-E662-4B5B-BF73-33BA71F5D547}"/>
                      </a:ext>
                    </a:extLst>
                  </p:cNvPr>
                  <p:cNvSpPr/>
                  <p:nvPr/>
                </p:nvSpPr>
                <p:spPr>
                  <a:xfrm>
                    <a:off x="11410054" y="2675075"/>
                    <a:ext cx="410882" cy="410882"/>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6B"/>
                        </a:solidFill>
                        <a:latin typeface="Dubai" panose="020B0503030403030204" pitchFamily="34" charset="-78"/>
                        <a:cs typeface="Dubai" panose="020B0503030403030204" pitchFamily="34" charset="-78"/>
                      </a:rPr>
                      <a:t>8</a:t>
                    </a:r>
                  </a:p>
                </p:txBody>
              </p:sp>
            </p:grpSp>
            <p:grpSp>
              <p:nvGrpSpPr>
                <p:cNvPr id="65" name="Group 64">
                  <a:extLst>
                    <a:ext uri="{FF2B5EF4-FFF2-40B4-BE49-F238E27FC236}">
                      <a16:creationId xmlns:a16="http://schemas.microsoft.com/office/drawing/2014/main" id="{4C388917-35A8-451C-9CBC-29E05966CA12}"/>
                    </a:ext>
                  </a:extLst>
                </p:cNvPr>
                <p:cNvGrpSpPr/>
                <p:nvPr/>
              </p:nvGrpSpPr>
              <p:grpSpPr>
                <a:xfrm>
                  <a:off x="5986272" y="4639436"/>
                  <a:ext cx="5834493" cy="410882"/>
                  <a:chOff x="5986443" y="2675075"/>
                  <a:chExt cx="5834493" cy="410882"/>
                </a:xfrm>
              </p:grpSpPr>
              <p:sp>
                <p:nvSpPr>
                  <p:cNvPr id="69" name="Rectangle 68">
                    <a:extLst>
                      <a:ext uri="{FF2B5EF4-FFF2-40B4-BE49-F238E27FC236}">
                        <a16:creationId xmlns:a16="http://schemas.microsoft.com/office/drawing/2014/main" id="{FC1457B7-0428-4810-AE8D-6251BAEA6CA5}"/>
                      </a:ext>
                    </a:extLst>
                  </p:cNvPr>
                  <p:cNvSpPr/>
                  <p:nvPr/>
                </p:nvSpPr>
                <p:spPr>
                  <a:xfrm>
                    <a:off x="5986443" y="2675075"/>
                    <a:ext cx="5423611" cy="410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التأثير الاجتماعي، مقاسا بالدراسات المسحية للرأي العام، وعقود الأبحاث بين الصناعة والجامعة.</a:t>
                    </a:r>
                  </a:p>
                </p:txBody>
              </p:sp>
              <p:sp>
                <p:nvSpPr>
                  <p:cNvPr id="70" name="Oval 69">
                    <a:extLst>
                      <a:ext uri="{FF2B5EF4-FFF2-40B4-BE49-F238E27FC236}">
                        <a16:creationId xmlns:a16="http://schemas.microsoft.com/office/drawing/2014/main" id="{ACB8058D-7321-40BA-8C03-E6BE199D7E40}"/>
                      </a:ext>
                    </a:extLst>
                  </p:cNvPr>
                  <p:cNvSpPr/>
                  <p:nvPr/>
                </p:nvSpPr>
                <p:spPr>
                  <a:xfrm>
                    <a:off x="11410054" y="2675075"/>
                    <a:ext cx="410882" cy="410882"/>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506B"/>
                        </a:solidFill>
                        <a:latin typeface="Dubai" panose="020B0503030403030204" pitchFamily="34" charset="-78"/>
                        <a:cs typeface="Dubai" panose="020B0503030403030204" pitchFamily="34" charset="-78"/>
                      </a:rPr>
                      <a:t>9</a:t>
                    </a:r>
                  </a:p>
                </p:txBody>
              </p:sp>
            </p:grpSp>
          </p:grpSp>
        </p:grpSp>
      </p:grpSp>
    </p:spTree>
    <p:extLst>
      <p:ext uri="{BB962C8B-B14F-4D97-AF65-F5344CB8AC3E}">
        <p14:creationId xmlns:p14="http://schemas.microsoft.com/office/powerpoint/2010/main" val="169987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قياس أداء الحاضنة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5578B68-2CD0-452C-9E71-7BFC8AEB9D46}"/>
              </a:ext>
            </a:extLst>
          </p:cNvPr>
          <p:cNvSpPr/>
          <p:nvPr/>
        </p:nvSpPr>
        <p:spPr>
          <a:xfrm>
            <a:off x="1185672" y="1100012"/>
            <a:ext cx="10168128" cy="410882"/>
          </a:xfrm>
          <a:prstGeom prst="rect">
            <a:avLst/>
          </a:prstGeom>
        </p:spPr>
        <p:txBody>
          <a:bodyPr wrap="square">
            <a:spAutoFit/>
          </a:bodyPr>
          <a:lstStyle/>
          <a:p>
            <a:pPr algn="r" rtl="1">
              <a:lnSpc>
                <a:spcPct val="115000"/>
              </a:lnSpc>
              <a:spcAft>
                <a:spcPts val="1000"/>
              </a:spcAft>
            </a:pPr>
            <a:r>
              <a:rPr lang="ar-SA" b="1" dirty="0">
                <a:latin typeface="Dubai" panose="020B0503030403030204" pitchFamily="34" charset="-78"/>
                <a:ea typeface="Times New Roman" panose="02020603050405020304" pitchFamily="18" charset="0"/>
                <a:cs typeface="Dubai" panose="020B0503030403030204" pitchFamily="34" charset="-78"/>
              </a:rPr>
              <a:t>وقد تم تلخيص عدد من المؤشرات يبينها الجدول كمقاييس أداء</a:t>
            </a:r>
          </a:p>
        </p:txBody>
      </p:sp>
      <p:grpSp>
        <p:nvGrpSpPr>
          <p:cNvPr id="8" name="Group 7">
            <a:extLst>
              <a:ext uri="{FF2B5EF4-FFF2-40B4-BE49-F238E27FC236}">
                <a16:creationId xmlns:a16="http://schemas.microsoft.com/office/drawing/2014/main" id="{AD0DB82B-A31B-4A78-BCFD-DBB01078007A}"/>
              </a:ext>
            </a:extLst>
          </p:cNvPr>
          <p:cNvGrpSpPr/>
          <p:nvPr/>
        </p:nvGrpSpPr>
        <p:grpSpPr>
          <a:xfrm>
            <a:off x="-1" y="1599926"/>
            <a:ext cx="11009376" cy="4985125"/>
            <a:chOff x="0" y="1614440"/>
            <a:chExt cx="11009376" cy="4985125"/>
          </a:xfrm>
        </p:grpSpPr>
        <p:grpSp>
          <p:nvGrpSpPr>
            <p:cNvPr id="5" name="Group 4">
              <a:extLst>
                <a:ext uri="{FF2B5EF4-FFF2-40B4-BE49-F238E27FC236}">
                  <a16:creationId xmlns:a16="http://schemas.microsoft.com/office/drawing/2014/main" id="{FE845C7F-469D-4865-AEB4-E7AAF25E222E}"/>
                </a:ext>
              </a:extLst>
            </p:cNvPr>
            <p:cNvGrpSpPr/>
            <p:nvPr/>
          </p:nvGrpSpPr>
          <p:grpSpPr>
            <a:xfrm>
              <a:off x="0" y="1614440"/>
              <a:ext cx="11009376" cy="911224"/>
              <a:chOff x="0" y="2001323"/>
              <a:chExt cx="11009376" cy="1169667"/>
            </a:xfrm>
          </p:grpSpPr>
          <p:sp>
            <p:nvSpPr>
              <p:cNvPr id="3" name="Rectangle 2">
                <a:extLst>
                  <a:ext uri="{FF2B5EF4-FFF2-40B4-BE49-F238E27FC236}">
                    <a16:creationId xmlns:a16="http://schemas.microsoft.com/office/drawing/2014/main" id="{AA6494DB-1A6B-4BDD-B7E4-B83046A4CEE4}"/>
                  </a:ext>
                </a:extLst>
              </p:cNvPr>
              <p:cNvSpPr/>
              <p:nvPr/>
            </p:nvSpPr>
            <p:spPr>
              <a:xfrm>
                <a:off x="9217152" y="2001323"/>
                <a:ext cx="1792224" cy="11696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cs typeface="Dubai" panose="020B0503030403030204" pitchFamily="34" charset="-78"/>
                  </a:rPr>
                  <a:t>الإكمال</a:t>
                </a:r>
                <a:endParaRPr lang="en-US" b="1" dirty="0">
                  <a:latin typeface="Dubai" panose="020B0503030403030204" pitchFamily="34" charset="-78"/>
                  <a:cs typeface="Dubai" panose="020B0503030403030204" pitchFamily="34" charset="-78"/>
                </a:endParaRPr>
              </a:p>
            </p:txBody>
          </p:sp>
          <p:sp>
            <p:nvSpPr>
              <p:cNvPr id="44" name="Rectangle 43">
                <a:extLst>
                  <a:ext uri="{FF2B5EF4-FFF2-40B4-BE49-F238E27FC236}">
                    <a16:creationId xmlns:a16="http://schemas.microsoft.com/office/drawing/2014/main" id="{88B07C6A-DEE7-4EC2-B57C-5AFC2B8AB361}"/>
                  </a:ext>
                </a:extLst>
              </p:cNvPr>
              <p:cNvSpPr/>
              <p:nvPr/>
            </p:nvSpPr>
            <p:spPr>
              <a:xfrm>
                <a:off x="0" y="2001323"/>
                <a:ext cx="9217152" cy="1169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يجب الاحتفاظ بسجلات عن:</a:t>
                </a:r>
              </a:p>
              <a:p>
                <a:pPr marL="742950" lvl="1" indent="-285750" algn="r" rtl="1">
                  <a:buFont typeface="Wingdings" panose="05000000000000000000" pitchFamily="2" charset="2"/>
                  <a:buChar char="§"/>
                </a:pPr>
                <a:r>
                  <a:rPr lang="ar-SA" sz="1400" dirty="0">
                    <a:solidFill>
                      <a:schemeClr val="tx1"/>
                    </a:solidFill>
                    <a:latin typeface="Dubai" panose="020B0503030403030204" pitchFamily="34" charset="-78"/>
                    <a:cs typeface="Dubai" panose="020B0503030403030204" pitchFamily="34" charset="-78"/>
                  </a:rPr>
                  <a:t>معدلات الإشغال الشهرية والسنوية</a:t>
                </a:r>
              </a:p>
              <a:p>
                <a:pPr marL="742950" lvl="1" indent="-285750" algn="r" rtl="1">
                  <a:buFont typeface="Wingdings" panose="05000000000000000000" pitchFamily="2" charset="2"/>
                  <a:buChar char="§"/>
                </a:pPr>
                <a:r>
                  <a:rPr lang="ar-SA" sz="1400" dirty="0">
                    <a:solidFill>
                      <a:schemeClr val="tx1"/>
                    </a:solidFill>
                    <a:latin typeface="Dubai" panose="020B0503030403030204" pitchFamily="34" charset="-78"/>
                    <a:cs typeface="Dubai" panose="020B0503030403030204" pitchFamily="34" charset="-78"/>
                  </a:rPr>
                  <a:t>أنواع مستأجري الأعمال</a:t>
                </a:r>
              </a:p>
              <a:p>
                <a:pPr marL="742950" lvl="1" indent="-285750" algn="r" rtl="1">
                  <a:buFont typeface="Wingdings" panose="05000000000000000000" pitchFamily="2" charset="2"/>
                  <a:buChar char="§"/>
                </a:pPr>
                <a:r>
                  <a:rPr lang="ar-SA" sz="1400" dirty="0">
                    <a:solidFill>
                      <a:schemeClr val="tx1"/>
                    </a:solidFill>
                    <a:latin typeface="Dubai" panose="020B0503030403030204" pitchFamily="34" charset="-78"/>
                    <a:cs typeface="Dubai" panose="020B0503030403030204" pitchFamily="34" charset="-78"/>
                  </a:rPr>
                  <a:t>نمط الملاك والعاملين. ومن المهم تحديد أي المستأجرين يكون ناجحا ولماذا؟</a:t>
                </a:r>
              </a:p>
            </p:txBody>
          </p:sp>
        </p:grpSp>
        <p:grpSp>
          <p:nvGrpSpPr>
            <p:cNvPr id="68" name="Group 67">
              <a:extLst>
                <a:ext uri="{FF2B5EF4-FFF2-40B4-BE49-F238E27FC236}">
                  <a16:creationId xmlns:a16="http://schemas.microsoft.com/office/drawing/2014/main" id="{130C9D25-D441-48E1-820F-DDC92B3A8B16}"/>
                </a:ext>
              </a:extLst>
            </p:cNvPr>
            <p:cNvGrpSpPr/>
            <p:nvPr/>
          </p:nvGrpSpPr>
          <p:grpSpPr>
            <a:xfrm>
              <a:off x="0" y="2563086"/>
              <a:ext cx="11009376" cy="470174"/>
              <a:chOff x="0" y="2001323"/>
              <a:chExt cx="11009376" cy="1169667"/>
            </a:xfrm>
          </p:grpSpPr>
          <p:sp>
            <p:nvSpPr>
              <p:cNvPr id="77" name="Rectangle 76">
                <a:extLst>
                  <a:ext uri="{FF2B5EF4-FFF2-40B4-BE49-F238E27FC236}">
                    <a16:creationId xmlns:a16="http://schemas.microsoft.com/office/drawing/2014/main" id="{B5C3F81F-4A62-4EC0-8DE3-13C0EF018880}"/>
                  </a:ext>
                </a:extLst>
              </p:cNvPr>
              <p:cNvSpPr/>
              <p:nvPr/>
            </p:nvSpPr>
            <p:spPr>
              <a:xfrm>
                <a:off x="9217152" y="2001323"/>
                <a:ext cx="1792224" cy="11696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cs typeface="Dubai" panose="020B0503030403030204" pitchFamily="34" charset="-78"/>
                  </a:rPr>
                  <a:t>الأداء المالي</a:t>
                </a:r>
              </a:p>
            </p:txBody>
          </p:sp>
          <p:sp>
            <p:nvSpPr>
              <p:cNvPr id="78" name="Rectangle 77">
                <a:extLst>
                  <a:ext uri="{FF2B5EF4-FFF2-40B4-BE49-F238E27FC236}">
                    <a16:creationId xmlns:a16="http://schemas.microsoft.com/office/drawing/2014/main" id="{B9015B5F-FCCA-48A9-AD4E-ADF5E7F8BB95}"/>
                  </a:ext>
                </a:extLst>
              </p:cNvPr>
              <p:cNvSpPr/>
              <p:nvPr/>
            </p:nvSpPr>
            <p:spPr>
              <a:xfrm>
                <a:off x="0" y="2001323"/>
                <a:ext cx="9217152" cy="1169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يجب أن تعمل الحاضنة على المبادئ التجارية، وتراقب موقفها المالي. ويجب أن تقاس الديون التي يدين بها المستأجرون للحاضنة، وتحسب، وتقلل. </a:t>
                </a:r>
              </a:p>
            </p:txBody>
          </p:sp>
        </p:grpSp>
        <p:grpSp>
          <p:nvGrpSpPr>
            <p:cNvPr id="79" name="Group 78">
              <a:extLst>
                <a:ext uri="{FF2B5EF4-FFF2-40B4-BE49-F238E27FC236}">
                  <a16:creationId xmlns:a16="http://schemas.microsoft.com/office/drawing/2014/main" id="{735F2DAE-5D02-491A-A189-4FF62D89377D}"/>
                </a:ext>
              </a:extLst>
            </p:cNvPr>
            <p:cNvGrpSpPr/>
            <p:nvPr/>
          </p:nvGrpSpPr>
          <p:grpSpPr>
            <a:xfrm>
              <a:off x="0" y="3070682"/>
              <a:ext cx="11009376" cy="383878"/>
              <a:chOff x="0" y="2001323"/>
              <a:chExt cx="11009376" cy="1169667"/>
            </a:xfrm>
          </p:grpSpPr>
          <p:sp>
            <p:nvSpPr>
              <p:cNvPr id="80" name="Rectangle 79">
                <a:extLst>
                  <a:ext uri="{FF2B5EF4-FFF2-40B4-BE49-F238E27FC236}">
                    <a16:creationId xmlns:a16="http://schemas.microsoft.com/office/drawing/2014/main" id="{F598EFB3-7C6E-4D24-AFE8-6EB357CDEFFB}"/>
                  </a:ext>
                </a:extLst>
              </p:cNvPr>
              <p:cNvSpPr/>
              <p:nvPr/>
            </p:nvSpPr>
            <p:spPr>
              <a:xfrm>
                <a:off x="9217152" y="2001323"/>
                <a:ext cx="1792224" cy="11696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cs typeface="Dubai" panose="020B0503030403030204" pitchFamily="34" charset="-78"/>
                  </a:rPr>
                  <a:t>الاستفسارات</a:t>
                </a:r>
              </a:p>
            </p:txBody>
          </p:sp>
          <p:sp>
            <p:nvSpPr>
              <p:cNvPr id="81" name="Rectangle 80">
                <a:extLst>
                  <a:ext uri="{FF2B5EF4-FFF2-40B4-BE49-F238E27FC236}">
                    <a16:creationId xmlns:a16="http://schemas.microsoft.com/office/drawing/2014/main" id="{C1FD2AED-ADBD-46E9-9019-6560FC29F013}"/>
                  </a:ext>
                </a:extLst>
              </p:cNvPr>
              <p:cNvSpPr/>
              <p:nvPr/>
            </p:nvSpPr>
            <p:spPr>
              <a:xfrm>
                <a:off x="0" y="2001323"/>
                <a:ext cx="9217152" cy="1169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معلومات عن المصادر، ويجب أن تسجل وتحلل أنواع وطبيعة الاستفسارات بصورة دائمة.</a:t>
                </a:r>
              </a:p>
            </p:txBody>
          </p:sp>
        </p:grpSp>
        <p:grpSp>
          <p:nvGrpSpPr>
            <p:cNvPr id="82" name="Group 81">
              <a:extLst>
                <a:ext uri="{FF2B5EF4-FFF2-40B4-BE49-F238E27FC236}">
                  <a16:creationId xmlns:a16="http://schemas.microsoft.com/office/drawing/2014/main" id="{F4C2B54D-8D29-4F3D-8C4C-FF39BC723552}"/>
                </a:ext>
              </a:extLst>
            </p:cNvPr>
            <p:cNvGrpSpPr/>
            <p:nvPr/>
          </p:nvGrpSpPr>
          <p:grpSpPr>
            <a:xfrm>
              <a:off x="0" y="3491982"/>
              <a:ext cx="11009376" cy="383878"/>
              <a:chOff x="0" y="2001323"/>
              <a:chExt cx="11009376" cy="1169667"/>
            </a:xfrm>
          </p:grpSpPr>
          <p:sp>
            <p:nvSpPr>
              <p:cNvPr id="83" name="Rectangle 82">
                <a:extLst>
                  <a:ext uri="{FF2B5EF4-FFF2-40B4-BE49-F238E27FC236}">
                    <a16:creationId xmlns:a16="http://schemas.microsoft.com/office/drawing/2014/main" id="{F4508C24-C012-47E4-BEB3-03F224DC0183}"/>
                  </a:ext>
                </a:extLst>
              </p:cNvPr>
              <p:cNvSpPr/>
              <p:nvPr/>
            </p:nvSpPr>
            <p:spPr>
              <a:xfrm>
                <a:off x="9217152" y="2001323"/>
                <a:ext cx="1792224" cy="11696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cs typeface="Dubai" panose="020B0503030403030204" pitchFamily="34" charset="-78"/>
                  </a:rPr>
                  <a:t>أداء الأعمال</a:t>
                </a:r>
              </a:p>
            </p:txBody>
          </p:sp>
          <p:sp>
            <p:nvSpPr>
              <p:cNvPr id="84" name="Rectangle 83">
                <a:extLst>
                  <a:ext uri="{FF2B5EF4-FFF2-40B4-BE49-F238E27FC236}">
                    <a16:creationId xmlns:a16="http://schemas.microsoft.com/office/drawing/2014/main" id="{DA994CDE-03A8-4A6B-ADE2-EE2DB3F27B26}"/>
                  </a:ext>
                </a:extLst>
              </p:cNvPr>
              <p:cNvSpPr/>
              <p:nvPr/>
            </p:nvSpPr>
            <p:spPr>
              <a:xfrm>
                <a:off x="0" y="2001323"/>
                <a:ext cx="9217152" cy="1169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تكشف المراقبة الجيدة لمؤشرات صحة الأعمال الأساسية التخطيط والإنجازات الحقيقية للحاضنة، وإمكانية التوسع أو إنتاج وظائف جديدة.</a:t>
                </a:r>
              </a:p>
            </p:txBody>
          </p:sp>
        </p:grpSp>
        <p:grpSp>
          <p:nvGrpSpPr>
            <p:cNvPr id="85" name="Group 84">
              <a:extLst>
                <a:ext uri="{FF2B5EF4-FFF2-40B4-BE49-F238E27FC236}">
                  <a16:creationId xmlns:a16="http://schemas.microsoft.com/office/drawing/2014/main" id="{20367EFF-EF6B-4CEF-A9DA-5C5CACC66B28}"/>
                </a:ext>
              </a:extLst>
            </p:cNvPr>
            <p:cNvGrpSpPr/>
            <p:nvPr/>
          </p:nvGrpSpPr>
          <p:grpSpPr>
            <a:xfrm>
              <a:off x="0" y="3913282"/>
              <a:ext cx="11009376" cy="383878"/>
              <a:chOff x="0" y="2001323"/>
              <a:chExt cx="11009376" cy="1169667"/>
            </a:xfrm>
          </p:grpSpPr>
          <p:sp>
            <p:nvSpPr>
              <p:cNvPr id="86" name="Rectangle 85">
                <a:extLst>
                  <a:ext uri="{FF2B5EF4-FFF2-40B4-BE49-F238E27FC236}">
                    <a16:creationId xmlns:a16="http://schemas.microsoft.com/office/drawing/2014/main" id="{67D33810-439C-418A-A9CD-6329807B8813}"/>
                  </a:ext>
                </a:extLst>
              </p:cNvPr>
              <p:cNvSpPr/>
              <p:nvPr/>
            </p:nvSpPr>
            <p:spPr>
              <a:xfrm>
                <a:off x="9217152" y="2001323"/>
                <a:ext cx="1792224" cy="11696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cs typeface="Dubai" panose="020B0503030403030204" pitchFamily="34" charset="-78"/>
                  </a:rPr>
                  <a:t>أداء الخدمة</a:t>
                </a:r>
              </a:p>
            </p:txBody>
          </p:sp>
          <p:sp>
            <p:nvSpPr>
              <p:cNvPr id="87" name="Rectangle 86">
                <a:extLst>
                  <a:ext uri="{FF2B5EF4-FFF2-40B4-BE49-F238E27FC236}">
                    <a16:creationId xmlns:a16="http://schemas.microsoft.com/office/drawing/2014/main" id="{2B168A36-D12A-409E-810D-C4B5C08258CB}"/>
                  </a:ext>
                </a:extLst>
              </p:cNvPr>
              <p:cNvSpPr/>
              <p:nvPr/>
            </p:nvSpPr>
            <p:spPr>
              <a:xfrm>
                <a:off x="0" y="2001323"/>
                <a:ext cx="9217152" cy="1169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التغذية المرتجعة المنتظمة من المستأجرين عن فعالية الخدمات المقدمة.</a:t>
                </a:r>
              </a:p>
            </p:txBody>
          </p:sp>
        </p:grpSp>
        <p:grpSp>
          <p:nvGrpSpPr>
            <p:cNvPr id="88" name="Group 87">
              <a:extLst>
                <a:ext uri="{FF2B5EF4-FFF2-40B4-BE49-F238E27FC236}">
                  <a16:creationId xmlns:a16="http://schemas.microsoft.com/office/drawing/2014/main" id="{19717DAD-1152-467F-B5AF-7C7CB05A7DEE}"/>
                </a:ext>
              </a:extLst>
            </p:cNvPr>
            <p:cNvGrpSpPr/>
            <p:nvPr/>
          </p:nvGrpSpPr>
          <p:grpSpPr>
            <a:xfrm>
              <a:off x="0" y="4334582"/>
              <a:ext cx="11009376" cy="533452"/>
              <a:chOff x="0" y="2001323"/>
              <a:chExt cx="11009376" cy="1169667"/>
            </a:xfrm>
          </p:grpSpPr>
          <p:sp>
            <p:nvSpPr>
              <p:cNvPr id="89" name="Rectangle 88">
                <a:extLst>
                  <a:ext uri="{FF2B5EF4-FFF2-40B4-BE49-F238E27FC236}">
                    <a16:creationId xmlns:a16="http://schemas.microsoft.com/office/drawing/2014/main" id="{0A47FA64-2D3B-4DD0-A441-12794ABC5D62}"/>
                  </a:ext>
                </a:extLst>
              </p:cNvPr>
              <p:cNvSpPr/>
              <p:nvPr/>
            </p:nvSpPr>
            <p:spPr>
              <a:xfrm>
                <a:off x="9217152" y="2001323"/>
                <a:ext cx="1792224" cy="11696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cs typeface="Dubai" panose="020B0503030403030204" pitchFamily="34" charset="-78"/>
                  </a:rPr>
                  <a:t>الدعاية والإعلام</a:t>
                </a:r>
              </a:p>
            </p:txBody>
          </p:sp>
          <p:sp>
            <p:nvSpPr>
              <p:cNvPr id="90" name="Rectangle 89">
                <a:extLst>
                  <a:ext uri="{FF2B5EF4-FFF2-40B4-BE49-F238E27FC236}">
                    <a16:creationId xmlns:a16="http://schemas.microsoft.com/office/drawing/2014/main" id="{155B3A1E-76B1-4300-8A2C-72CD62527FD4}"/>
                  </a:ext>
                </a:extLst>
              </p:cNvPr>
              <p:cNvSpPr/>
              <p:nvPr/>
            </p:nvSpPr>
            <p:spPr>
              <a:xfrm>
                <a:off x="0" y="2001323"/>
                <a:ext cx="9217152" cy="1169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تغطية الدعاية العامة المحلية وكذلك تغطية الفعاليات والأخبار، ويجب متابعة الأثر لهذه الحملات. فإذا سعت الحاضنة لاستهداف مجموعات محددة يجب أن يكون هذا جزءا من أداء الدعاية ومعرفة </a:t>
                </a:r>
                <a:r>
                  <a:rPr lang="ar-SA" sz="1400" dirty="0" err="1">
                    <a:solidFill>
                      <a:schemeClr val="tx1"/>
                    </a:solidFill>
                    <a:latin typeface="Dubai" panose="020B0503030403030204" pitchFamily="34" charset="-78"/>
                    <a:cs typeface="Dubai" panose="020B0503030403030204" pitchFamily="34" charset="-78"/>
                  </a:rPr>
                  <a:t>ننتائجها</a:t>
                </a:r>
                <a:r>
                  <a:rPr lang="ar-SA" sz="1400" dirty="0">
                    <a:solidFill>
                      <a:schemeClr val="tx1"/>
                    </a:solidFill>
                    <a:latin typeface="Dubai" panose="020B0503030403030204" pitchFamily="34" charset="-78"/>
                    <a:cs typeface="Dubai" panose="020B0503030403030204" pitchFamily="34" charset="-78"/>
                  </a:rPr>
                  <a:t>.</a:t>
                </a:r>
              </a:p>
            </p:txBody>
          </p:sp>
        </p:grpSp>
        <p:grpSp>
          <p:nvGrpSpPr>
            <p:cNvPr id="91" name="Group 90">
              <a:extLst>
                <a:ext uri="{FF2B5EF4-FFF2-40B4-BE49-F238E27FC236}">
                  <a16:creationId xmlns:a16="http://schemas.microsoft.com/office/drawing/2014/main" id="{473E7335-F629-40C7-82CF-ED17AF593FE4}"/>
                </a:ext>
              </a:extLst>
            </p:cNvPr>
            <p:cNvGrpSpPr/>
            <p:nvPr/>
          </p:nvGrpSpPr>
          <p:grpSpPr>
            <a:xfrm>
              <a:off x="0" y="4905456"/>
              <a:ext cx="11009376" cy="382678"/>
              <a:chOff x="0" y="2001323"/>
              <a:chExt cx="11009376" cy="1169667"/>
            </a:xfrm>
          </p:grpSpPr>
          <p:sp>
            <p:nvSpPr>
              <p:cNvPr id="92" name="Rectangle 91">
                <a:extLst>
                  <a:ext uri="{FF2B5EF4-FFF2-40B4-BE49-F238E27FC236}">
                    <a16:creationId xmlns:a16="http://schemas.microsoft.com/office/drawing/2014/main" id="{D214B0F6-447A-46FA-A1CE-FB455D77E205}"/>
                  </a:ext>
                </a:extLst>
              </p:cNvPr>
              <p:cNvSpPr/>
              <p:nvPr/>
            </p:nvSpPr>
            <p:spPr>
              <a:xfrm>
                <a:off x="9217152" y="2001323"/>
                <a:ext cx="1792224" cy="11696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cs typeface="Dubai" panose="020B0503030403030204" pitchFamily="34" charset="-78"/>
                  </a:rPr>
                  <a:t>الشكاوى</a:t>
                </a:r>
              </a:p>
            </p:txBody>
          </p:sp>
          <p:sp>
            <p:nvSpPr>
              <p:cNvPr id="93" name="Rectangle 92">
                <a:extLst>
                  <a:ext uri="{FF2B5EF4-FFF2-40B4-BE49-F238E27FC236}">
                    <a16:creationId xmlns:a16="http://schemas.microsoft.com/office/drawing/2014/main" id="{7D22BBE3-D805-41D0-9DF4-6538F132A542}"/>
                  </a:ext>
                </a:extLst>
              </p:cNvPr>
              <p:cNvSpPr/>
              <p:nvPr/>
            </p:nvSpPr>
            <p:spPr>
              <a:xfrm>
                <a:off x="0" y="2001323"/>
                <a:ext cx="9217152" cy="1169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يجب تسجيل كل الشكاوى، والعمل على حلها، وتحليلها لمنع المشاكل المستقبلية.</a:t>
                </a:r>
              </a:p>
            </p:txBody>
          </p:sp>
        </p:grpSp>
        <p:grpSp>
          <p:nvGrpSpPr>
            <p:cNvPr id="94" name="Group 93">
              <a:extLst>
                <a:ext uri="{FF2B5EF4-FFF2-40B4-BE49-F238E27FC236}">
                  <a16:creationId xmlns:a16="http://schemas.microsoft.com/office/drawing/2014/main" id="{5B58DD81-4D1D-4E8D-8140-F07D87D1FF8A}"/>
                </a:ext>
              </a:extLst>
            </p:cNvPr>
            <p:cNvGrpSpPr/>
            <p:nvPr/>
          </p:nvGrpSpPr>
          <p:grpSpPr>
            <a:xfrm>
              <a:off x="0" y="5325556"/>
              <a:ext cx="11009376" cy="853911"/>
              <a:chOff x="0" y="2001323"/>
              <a:chExt cx="11009376" cy="1169667"/>
            </a:xfrm>
          </p:grpSpPr>
          <p:sp>
            <p:nvSpPr>
              <p:cNvPr id="95" name="Rectangle 94">
                <a:extLst>
                  <a:ext uri="{FF2B5EF4-FFF2-40B4-BE49-F238E27FC236}">
                    <a16:creationId xmlns:a16="http://schemas.microsoft.com/office/drawing/2014/main" id="{43FC86FD-DCFC-4A14-A1D5-75824E38B4E6}"/>
                  </a:ext>
                </a:extLst>
              </p:cNvPr>
              <p:cNvSpPr/>
              <p:nvPr/>
            </p:nvSpPr>
            <p:spPr>
              <a:xfrm>
                <a:off x="9217152" y="2001323"/>
                <a:ext cx="1792224" cy="11696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cs typeface="Dubai" panose="020B0503030403030204" pitchFamily="34" charset="-78"/>
                  </a:rPr>
                  <a:t>استخدام التسهيلات المجتمعية</a:t>
                </a:r>
              </a:p>
            </p:txBody>
          </p:sp>
          <p:sp>
            <p:nvSpPr>
              <p:cNvPr id="96" name="Rectangle 95">
                <a:extLst>
                  <a:ext uri="{FF2B5EF4-FFF2-40B4-BE49-F238E27FC236}">
                    <a16:creationId xmlns:a16="http://schemas.microsoft.com/office/drawing/2014/main" id="{53956ECE-D7B5-408B-9F77-77900A2FDE7A}"/>
                  </a:ext>
                </a:extLst>
              </p:cNvPr>
              <p:cNvSpPr/>
              <p:nvPr/>
            </p:nvSpPr>
            <p:spPr>
              <a:xfrm>
                <a:off x="0" y="2001323"/>
                <a:ext cx="9217152" cy="1169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يجب الاحتفاظ بسجل لاستخدام الخدمات (مثل غرف الاجتماعات، والمعدات) ويتضمن هذا الاستخدامات في المساء وعطلات نهاية الأسبوع.</a:t>
                </a:r>
              </a:p>
            </p:txBody>
          </p:sp>
        </p:grpSp>
        <p:grpSp>
          <p:nvGrpSpPr>
            <p:cNvPr id="97" name="Group 96">
              <a:extLst>
                <a:ext uri="{FF2B5EF4-FFF2-40B4-BE49-F238E27FC236}">
                  <a16:creationId xmlns:a16="http://schemas.microsoft.com/office/drawing/2014/main" id="{9B354ACC-4D09-48E4-BD20-1C1DD4B2A8D2}"/>
                </a:ext>
              </a:extLst>
            </p:cNvPr>
            <p:cNvGrpSpPr/>
            <p:nvPr/>
          </p:nvGrpSpPr>
          <p:grpSpPr>
            <a:xfrm>
              <a:off x="0" y="6216887"/>
              <a:ext cx="11009376" cy="382678"/>
              <a:chOff x="0" y="2001323"/>
              <a:chExt cx="11009376" cy="1169667"/>
            </a:xfrm>
          </p:grpSpPr>
          <p:sp>
            <p:nvSpPr>
              <p:cNvPr id="98" name="Rectangle 97">
                <a:extLst>
                  <a:ext uri="{FF2B5EF4-FFF2-40B4-BE49-F238E27FC236}">
                    <a16:creationId xmlns:a16="http://schemas.microsoft.com/office/drawing/2014/main" id="{CEFFF169-7524-49DE-91A3-8AA8D2816F38}"/>
                  </a:ext>
                </a:extLst>
              </p:cNvPr>
              <p:cNvSpPr/>
              <p:nvPr/>
            </p:nvSpPr>
            <p:spPr>
              <a:xfrm>
                <a:off x="9217152" y="2001323"/>
                <a:ext cx="1792224" cy="11696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cs typeface="Dubai" panose="020B0503030403030204" pitchFamily="34" charset="-78"/>
                  </a:rPr>
                  <a:t>مراقبة الخروج</a:t>
                </a:r>
              </a:p>
            </p:txBody>
          </p:sp>
          <p:sp>
            <p:nvSpPr>
              <p:cNvPr id="99" name="Rectangle 98">
                <a:extLst>
                  <a:ext uri="{FF2B5EF4-FFF2-40B4-BE49-F238E27FC236}">
                    <a16:creationId xmlns:a16="http://schemas.microsoft.com/office/drawing/2014/main" id="{C655C5B2-A40A-4796-98C8-908B223AB417}"/>
                  </a:ext>
                </a:extLst>
              </p:cNvPr>
              <p:cNvSpPr/>
              <p:nvPr/>
            </p:nvSpPr>
            <p:spPr>
              <a:xfrm>
                <a:off x="0" y="2001323"/>
                <a:ext cx="9217152" cy="1169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a:solidFill>
                      <a:schemeClr val="tx1"/>
                    </a:solidFill>
                    <a:latin typeface="Dubai" panose="020B0503030403030204" pitchFamily="34" charset="-78"/>
                    <a:cs typeface="Dubai" panose="020B0503030403030204" pitchFamily="34" charset="-78"/>
                  </a:rPr>
                  <a:t>تكون المعلومات التفصيلية عن لماذا تركت المشروعات الحاضنة.</a:t>
                </a:r>
              </a:p>
            </p:txBody>
          </p:sp>
        </p:grpSp>
      </p:grpSp>
    </p:spTree>
    <p:extLst>
      <p:ext uri="{BB962C8B-B14F-4D97-AF65-F5344CB8AC3E}">
        <p14:creationId xmlns:p14="http://schemas.microsoft.com/office/powerpoint/2010/main" val="301684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قياس أداء الحاضنة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5578B68-2CD0-452C-9E71-7BFC8AEB9D46}"/>
              </a:ext>
            </a:extLst>
          </p:cNvPr>
          <p:cNvSpPr/>
          <p:nvPr/>
        </p:nvSpPr>
        <p:spPr>
          <a:xfrm>
            <a:off x="1185672" y="1100012"/>
            <a:ext cx="10168128" cy="729430"/>
          </a:xfrm>
          <a:prstGeom prst="rect">
            <a:avLst/>
          </a:prstGeom>
        </p:spPr>
        <p:txBody>
          <a:bodyPr wrap="square">
            <a:spAutoFit/>
          </a:bodyPr>
          <a:lstStyle/>
          <a:p>
            <a:pPr algn="r" rtl="1">
              <a:lnSpc>
                <a:spcPct val="115000"/>
              </a:lnSpc>
              <a:spcAft>
                <a:spcPts val="1000"/>
              </a:spcAft>
            </a:pPr>
            <a:r>
              <a:rPr lang="ar-SA" b="1" dirty="0">
                <a:latin typeface="Dubai" panose="020B0503030403030204" pitchFamily="34" charset="-78"/>
                <a:ea typeface="Times New Roman" panose="02020603050405020304" pitchFamily="18" charset="0"/>
                <a:cs typeface="Dubai" panose="020B0503030403030204" pitchFamily="34" charset="-78"/>
              </a:rPr>
              <a:t>واستخدم مجموعة باحثين ري إنك </a:t>
            </a:r>
            <a:r>
              <a:rPr lang="en-US" b="1" dirty="0">
                <a:latin typeface="Dubai" panose="020B0503030403030204" pitchFamily="34" charset="-78"/>
                <a:ea typeface="Times New Roman" panose="02020603050405020304" pitchFamily="18" charset="0"/>
                <a:cs typeface="Dubai" panose="020B0503030403030204" pitchFamily="34" charset="-78"/>
              </a:rPr>
              <a:t>REINC (2002) </a:t>
            </a:r>
            <a:r>
              <a:rPr lang="ar-SA" b="1" dirty="0">
                <a:latin typeface="Dubai" panose="020B0503030403030204" pitchFamily="34" charset="-78"/>
                <a:ea typeface="Times New Roman" panose="02020603050405020304" pitchFamily="18" charset="0"/>
                <a:cs typeface="Dubai" panose="020B0503030403030204" pitchFamily="34" charset="-78"/>
              </a:rPr>
              <a:t>طريقة </a:t>
            </a:r>
            <a:r>
              <a:rPr lang="en-US" b="1" dirty="0">
                <a:latin typeface="Dubai" panose="020B0503030403030204" pitchFamily="34" charset="-78"/>
                <a:ea typeface="Times New Roman" panose="02020603050405020304" pitchFamily="18" charset="0"/>
                <a:cs typeface="Dubai" panose="020B0503030403030204" pitchFamily="34" charset="-78"/>
              </a:rPr>
              <a:t>BSC </a:t>
            </a:r>
            <a:r>
              <a:rPr lang="ar-SA" b="1" dirty="0">
                <a:latin typeface="Dubai" panose="020B0503030403030204" pitchFamily="34" charset="-78"/>
                <a:ea typeface="Times New Roman" panose="02020603050405020304" pitchFamily="18" charset="0"/>
                <a:cs typeface="Dubai" panose="020B0503030403030204" pitchFamily="34" charset="-78"/>
              </a:rPr>
              <a:t>كأساس لدراسة نموذج التقويم لحاضنات الأعمال. ويمكن رؤية الهيكل المبسط لمؤشرات الأداء للحاضنات في الشكل التالي</a:t>
            </a:r>
          </a:p>
        </p:txBody>
      </p:sp>
      <p:grpSp>
        <p:nvGrpSpPr>
          <p:cNvPr id="18" name="Group 17">
            <a:extLst>
              <a:ext uri="{FF2B5EF4-FFF2-40B4-BE49-F238E27FC236}">
                <a16:creationId xmlns:a16="http://schemas.microsoft.com/office/drawing/2014/main" id="{B7D76271-C8FE-47C0-BA90-CD790A02FF7D}"/>
              </a:ext>
            </a:extLst>
          </p:cNvPr>
          <p:cNvGrpSpPr/>
          <p:nvPr/>
        </p:nvGrpSpPr>
        <p:grpSpPr>
          <a:xfrm>
            <a:off x="2200965" y="1829442"/>
            <a:ext cx="7777533" cy="5190017"/>
            <a:chOff x="1657792" y="1702908"/>
            <a:chExt cx="7777533" cy="5190017"/>
          </a:xfrm>
        </p:grpSpPr>
        <p:sp>
          <p:nvSpPr>
            <p:cNvPr id="40" name="Rectangle: Rounded Corners 39">
              <a:extLst>
                <a:ext uri="{FF2B5EF4-FFF2-40B4-BE49-F238E27FC236}">
                  <a16:creationId xmlns:a16="http://schemas.microsoft.com/office/drawing/2014/main" id="{21E4AD6A-C42B-4E5C-8BB5-CDFD74AE61F0}"/>
                </a:ext>
              </a:extLst>
            </p:cNvPr>
            <p:cNvSpPr/>
            <p:nvPr/>
          </p:nvSpPr>
          <p:spPr>
            <a:xfrm>
              <a:off x="4572001" y="5823339"/>
              <a:ext cx="2197769" cy="1069586"/>
            </a:xfrm>
            <a:prstGeom prst="roundRect">
              <a:avLst>
                <a:gd name="adj" fmla="val 14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b="1" dirty="0">
                  <a:solidFill>
                    <a:schemeClr val="tx1"/>
                  </a:solidFill>
                  <a:latin typeface="Dubai" panose="020B0503030403030204" pitchFamily="34" charset="-78"/>
                  <a:cs typeface="Dubai" panose="020B0503030403030204" pitchFamily="34" charset="-78"/>
                </a:rPr>
                <a:t>النمو الابتكار</a:t>
              </a:r>
              <a:endParaRPr lang="en-US" sz="1600" b="1" dirty="0">
                <a:solidFill>
                  <a:schemeClr val="tx1"/>
                </a:solidFill>
                <a:latin typeface="Dubai" panose="020B0503030403030204" pitchFamily="34" charset="-78"/>
                <a:cs typeface="Dubai" panose="020B0503030403030204" pitchFamily="34" charset="-78"/>
              </a:endParaRPr>
            </a:p>
          </p:txBody>
        </p:sp>
        <p:grpSp>
          <p:nvGrpSpPr>
            <p:cNvPr id="17" name="Group 16">
              <a:extLst>
                <a:ext uri="{FF2B5EF4-FFF2-40B4-BE49-F238E27FC236}">
                  <a16:creationId xmlns:a16="http://schemas.microsoft.com/office/drawing/2014/main" id="{27CED17D-BF80-4EFB-B6BA-AD9CAAF022FD}"/>
                </a:ext>
              </a:extLst>
            </p:cNvPr>
            <p:cNvGrpSpPr/>
            <p:nvPr/>
          </p:nvGrpSpPr>
          <p:grpSpPr>
            <a:xfrm>
              <a:off x="1657792" y="1702908"/>
              <a:ext cx="7777533" cy="4903973"/>
              <a:chOff x="1657792" y="1638740"/>
              <a:chExt cx="7777533" cy="4903973"/>
            </a:xfrm>
          </p:grpSpPr>
          <p:cxnSp>
            <p:nvCxnSpPr>
              <p:cNvPr id="50" name="Straight Connector 49">
                <a:extLst>
                  <a:ext uri="{FF2B5EF4-FFF2-40B4-BE49-F238E27FC236}">
                    <a16:creationId xmlns:a16="http://schemas.microsoft.com/office/drawing/2014/main" id="{131DC25E-58D5-4937-AADF-2B7E8C7223A3}"/>
                  </a:ext>
                </a:extLst>
              </p:cNvPr>
              <p:cNvCxnSpPr>
                <a:cxnSpLocks/>
              </p:cNvCxnSpPr>
              <p:nvPr/>
            </p:nvCxnSpPr>
            <p:spPr>
              <a:xfrm>
                <a:off x="3424990" y="2050924"/>
                <a:ext cx="4491789" cy="449178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5F6194-7403-44CC-8B30-DD5218A969A4}"/>
                  </a:ext>
                </a:extLst>
              </p:cNvPr>
              <p:cNvCxnSpPr/>
              <p:nvPr/>
            </p:nvCxnSpPr>
            <p:spPr>
              <a:xfrm flipH="1">
                <a:off x="3300664" y="1932726"/>
                <a:ext cx="4491789" cy="449178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A9E83340-6231-46E4-8F7D-5F7573A50B37}"/>
                  </a:ext>
                </a:extLst>
              </p:cNvPr>
              <p:cNvSpPr/>
              <p:nvPr/>
            </p:nvSpPr>
            <p:spPr>
              <a:xfrm>
                <a:off x="6304547" y="2029591"/>
                <a:ext cx="1299411" cy="601314"/>
              </a:xfrm>
              <a:prstGeom prst="roundRect">
                <a:avLst>
                  <a:gd name="adj" fmla="val 14000"/>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dirty="0">
                    <a:latin typeface="Dubai" panose="020B0503030403030204" pitchFamily="34" charset="-78"/>
                    <a:cs typeface="Dubai" panose="020B0503030403030204" pitchFamily="34" charset="-78"/>
                  </a:rPr>
                  <a:t>الإنفاق</a:t>
                </a:r>
                <a:endParaRPr lang="en-US" sz="1600" dirty="0">
                  <a:latin typeface="Dubai" panose="020B0503030403030204" pitchFamily="34" charset="-78"/>
                  <a:cs typeface="Dubai" panose="020B0503030403030204" pitchFamily="34" charset="-78"/>
                </a:endParaRPr>
              </a:p>
            </p:txBody>
          </p:sp>
          <p:sp>
            <p:nvSpPr>
              <p:cNvPr id="36" name="Rectangle: Rounded Corners 35">
                <a:extLst>
                  <a:ext uri="{FF2B5EF4-FFF2-40B4-BE49-F238E27FC236}">
                    <a16:creationId xmlns:a16="http://schemas.microsoft.com/office/drawing/2014/main" id="{7C95838C-03E5-489A-9BD0-3359D5FD3081}"/>
                  </a:ext>
                </a:extLst>
              </p:cNvPr>
              <p:cNvSpPr/>
              <p:nvPr/>
            </p:nvSpPr>
            <p:spPr>
              <a:xfrm>
                <a:off x="3352800" y="2029591"/>
                <a:ext cx="1716505" cy="729430"/>
              </a:xfrm>
              <a:prstGeom prst="roundRect">
                <a:avLst>
                  <a:gd name="adj" fmla="val 14000"/>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dirty="0">
                    <a:latin typeface="Dubai" panose="020B0503030403030204" pitchFamily="34" charset="-78"/>
                    <a:cs typeface="Dubai" panose="020B0503030403030204" pitchFamily="34" charset="-78"/>
                  </a:rPr>
                  <a:t>تمويل ، ودعم ، إلخ </a:t>
                </a:r>
                <a:endParaRPr lang="en-US" sz="1600" dirty="0">
                  <a:latin typeface="Dubai" panose="020B0503030403030204" pitchFamily="34" charset="-78"/>
                  <a:cs typeface="Dubai" panose="020B0503030403030204" pitchFamily="34" charset="-78"/>
                </a:endParaRPr>
              </a:p>
            </p:txBody>
          </p:sp>
          <p:sp>
            <p:nvSpPr>
              <p:cNvPr id="37" name="Rectangle: Rounded Corners 36">
                <a:extLst>
                  <a:ext uri="{FF2B5EF4-FFF2-40B4-BE49-F238E27FC236}">
                    <a16:creationId xmlns:a16="http://schemas.microsoft.com/office/drawing/2014/main" id="{A43AC930-780E-441D-AD38-8F0D3CEA4E20}"/>
                  </a:ext>
                </a:extLst>
              </p:cNvPr>
              <p:cNvSpPr/>
              <p:nvPr/>
            </p:nvSpPr>
            <p:spPr>
              <a:xfrm>
                <a:off x="3664177" y="3975334"/>
                <a:ext cx="1716505" cy="757255"/>
              </a:xfrm>
              <a:prstGeom prst="roundRect">
                <a:avLst>
                  <a:gd name="adj" fmla="val 14000"/>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dirty="0">
                    <a:latin typeface="Dubai" panose="020B0503030403030204" pitchFamily="34" charset="-78"/>
                    <a:cs typeface="Dubai" panose="020B0503030403030204" pitchFamily="34" charset="-78"/>
                  </a:rPr>
                  <a:t>التأثيرات الاجتماعية</a:t>
                </a:r>
                <a:endParaRPr lang="en-US" sz="1600" dirty="0">
                  <a:latin typeface="Dubai" panose="020B0503030403030204" pitchFamily="34" charset="-78"/>
                  <a:cs typeface="Dubai" panose="020B0503030403030204" pitchFamily="34" charset="-78"/>
                </a:endParaRPr>
              </a:p>
            </p:txBody>
          </p:sp>
          <p:sp>
            <p:nvSpPr>
              <p:cNvPr id="38" name="Rectangle: Rounded Corners 37">
                <a:extLst>
                  <a:ext uri="{FF2B5EF4-FFF2-40B4-BE49-F238E27FC236}">
                    <a16:creationId xmlns:a16="http://schemas.microsoft.com/office/drawing/2014/main" id="{45AD29C3-1991-42D5-82FF-B0ADDCEB8310}"/>
                  </a:ext>
                </a:extLst>
              </p:cNvPr>
              <p:cNvSpPr/>
              <p:nvPr/>
            </p:nvSpPr>
            <p:spPr>
              <a:xfrm>
                <a:off x="5953067" y="3961971"/>
                <a:ext cx="1716505" cy="757255"/>
              </a:xfrm>
              <a:prstGeom prst="roundRect">
                <a:avLst>
                  <a:gd name="adj" fmla="val 14000"/>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dirty="0">
                    <a:latin typeface="Dubai" panose="020B0503030403030204" pitchFamily="34" charset="-78"/>
                    <a:cs typeface="Dubai" panose="020B0503030403030204" pitchFamily="34" charset="-78"/>
                  </a:rPr>
                  <a:t>الجودة ، والوقت والإنتاجية </a:t>
                </a:r>
                <a:endParaRPr lang="en-US" sz="1600" dirty="0">
                  <a:latin typeface="Dubai" panose="020B0503030403030204" pitchFamily="34" charset="-78"/>
                  <a:cs typeface="Dubai" panose="020B0503030403030204" pitchFamily="34" charset="-78"/>
                </a:endParaRPr>
              </a:p>
            </p:txBody>
          </p:sp>
          <p:sp>
            <p:nvSpPr>
              <p:cNvPr id="39" name="Rectangle: Rounded Corners 38">
                <a:extLst>
                  <a:ext uri="{FF2B5EF4-FFF2-40B4-BE49-F238E27FC236}">
                    <a16:creationId xmlns:a16="http://schemas.microsoft.com/office/drawing/2014/main" id="{92CC7BC3-D774-4D10-91A4-C058A0E55472}"/>
                  </a:ext>
                </a:extLst>
              </p:cNvPr>
              <p:cNvSpPr/>
              <p:nvPr/>
            </p:nvSpPr>
            <p:spPr>
              <a:xfrm>
                <a:off x="4598954" y="4883447"/>
                <a:ext cx="2197769" cy="1069586"/>
              </a:xfrm>
              <a:prstGeom prst="roundRect">
                <a:avLst>
                  <a:gd name="adj" fmla="val 14000"/>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dirty="0">
                    <a:latin typeface="Dubai" panose="020B0503030403030204" pitchFamily="34" charset="-78"/>
                    <a:cs typeface="Dubai" panose="020B0503030403030204" pitchFamily="34" charset="-78"/>
                  </a:rPr>
                  <a:t>الاستثمار في التدريب والبنية التحتية للحاضنة</a:t>
                </a:r>
                <a:endParaRPr lang="en-US" sz="1600" dirty="0">
                  <a:latin typeface="Dubai" panose="020B0503030403030204" pitchFamily="34" charset="-78"/>
                  <a:cs typeface="Dubai" panose="020B0503030403030204" pitchFamily="34" charset="-78"/>
                </a:endParaRPr>
              </a:p>
            </p:txBody>
          </p:sp>
          <p:sp>
            <p:nvSpPr>
              <p:cNvPr id="41" name="Rectangle: Rounded Corners 40">
                <a:extLst>
                  <a:ext uri="{FF2B5EF4-FFF2-40B4-BE49-F238E27FC236}">
                    <a16:creationId xmlns:a16="http://schemas.microsoft.com/office/drawing/2014/main" id="{8C9079E7-0DEC-4243-B953-0301A4999860}"/>
                  </a:ext>
                </a:extLst>
              </p:cNvPr>
              <p:cNvSpPr/>
              <p:nvPr/>
            </p:nvSpPr>
            <p:spPr>
              <a:xfrm>
                <a:off x="1657792" y="3471761"/>
                <a:ext cx="2197769" cy="1069586"/>
              </a:xfrm>
              <a:prstGeom prst="roundRect">
                <a:avLst>
                  <a:gd name="adj" fmla="val 14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b="1" dirty="0">
                    <a:solidFill>
                      <a:schemeClr val="tx1"/>
                    </a:solidFill>
                    <a:latin typeface="Dubai" panose="020B0503030403030204" pitchFamily="34" charset="-78"/>
                    <a:cs typeface="Dubai" panose="020B0503030403030204" pitchFamily="34" charset="-78"/>
                  </a:rPr>
                  <a:t>العملاء</a:t>
                </a:r>
                <a:endParaRPr lang="en-US" sz="1600" b="1" dirty="0">
                  <a:solidFill>
                    <a:schemeClr val="tx1"/>
                  </a:solidFill>
                  <a:latin typeface="Dubai" panose="020B0503030403030204" pitchFamily="34" charset="-78"/>
                  <a:cs typeface="Dubai" panose="020B0503030403030204" pitchFamily="34" charset="-78"/>
                </a:endParaRPr>
              </a:p>
            </p:txBody>
          </p:sp>
          <p:sp>
            <p:nvSpPr>
              <p:cNvPr id="42" name="Rectangle: Rounded Corners 41">
                <a:extLst>
                  <a:ext uri="{FF2B5EF4-FFF2-40B4-BE49-F238E27FC236}">
                    <a16:creationId xmlns:a16="http://schemas.microsoft.com/office/drawing/2014/main" id="{97BEBD8F-32AB-4B55-9605-41FC821AF430}"/>
                  </a:ext>
                </a:extLst>
              </p:cNvPr>
              <p:cNvSpPr/>
              <p:nvPr/>
            </p:nvSpPr>
            <p:spPr>
              <a:xfrm>
                <a:off x="7237556" y="3109035"/>
                <a:ext cx="2197769" cy="1069586"/>
              </a:xfrm>
              <a:prstGeom prst="roundRect">
                <a:avLst>
                  <a:gd name="adj" fmla="val 14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b="1" dirty="0">
                    <a:solidFill>
                      <a:schemeClr val="tx1"/>
                    </a:solidFill>
                    <a:latin typeface="Dubai" panose="020B0503030403030204" pitchFamily="34" charset="-78"/>
                    <a:cs typeface="Dubai" panose="020B0503030403030204" pitchFamily="34" charset="-78"/>
                  </a:rPr>
                  <a:t>العمل</a:t>
                </a:r>
              </a:p>
              <a:p>
                <a:pPr algn="ctr" rtl="1"/>
                <a:r>
                  <a:rPr lang="ar-SA" sz="1600" b="1" dirty="0">
                    <a:solidFill>
                      <a:schemeClr val="tx1"/>
                    </a:solidFill>
                    <a:latin typeface="Dubai" panose="020B0503030403030204" pitchFamily="34" charset="-78"/>
                    <a:cs typeface="Dubai" panose="020B0503030403030204" pitchFamily="34" charset="-78"/>
                  </a:rPr>
                  <a:t> بات</a:t>
                </a:r>
              </a:p>
              <a:p>
                <a:pPr algn="ctr" rtl="1"/>
                <a:r>
                  <a:rPr lang="ar-SA" sz="1600" b="1" dirty="0">
                    <a:solidFill>
                      <a:schemeClr val="tx1"/>
                    </a:solidFill>
                    <a:latin typeface="Dubai" panose="020B0503030403030204" pitchFamily="34" charset="-78"/>
                    <a:cs typeface="Dubai" panose="020B0503030403030204" pitchFamily="34" charset="-78"/>
                  </a:rPr>
                  <a:t> الداخلية </a:t>
                </a:r>
                <a:endParaRPr lang="en-US" sz="1600" b="1" dirty="0">
                  <a:solidFill>
                    <a:schemeClr val="tx1"/>
                  </a:solidFill>
                  <a:latin typeface="Dubai" panose="020B0503030403030204" pitchFamily="34" charset="-78"/>
                  <a:cs typeface="Dubai" panose="020B0503030403030204" pitchFamily="34" charset="-78"/>
                </a:endParaRPr>
              </a:p>
            </p:txBody>
          </p:sp>
          <p:sp>
            <p:nvSpPr>
              <p:cNvPr id="46" name="Rectangle: Rounded Corners 45">
                <a:extLst>
                  <a:ext uri="{FF2B5EF4-FFF2-40B4-BE49-F238E27FC236}">
                    <a16:creationId xmlns:a16="http://schemas.microsoft.com/office/drawing/2014/main" id="{6EAFBB71-FB18-48FA-88CC-5F9EB954C2D6}"/>
                  </a:ext>
                </a:extLst>
              </p:cNvPr>
              <p:cNvSpPr/>
              <p:nvPr/>
            </p:nvSpPr>
            <p:spPr>
              <a:xfrm>
                <a:off x="4555959" y="1638740"/>
                <a:ext cx="2197769" cy="1069586"/>
              </a:xfrm>
              <a:prstGeom prst="roundRect">
                <a:avLst>
                  <a:gd name="adj" fmla="val 14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b="1" dirty="0">
                    <a:solidFill>
                      <a:schemeClr val="tx1"/>
                    </a:solidFill>
                    <a:latin typeface="Dubai" panose="020B0503030403030204" pitchFamily="34" charset="-78"/>
                    <a:cs typeface="Dubai" panose="020B0503030403030204" pitchFamily="34" charset="-78"/>
                  </a:rPr>
                  <a:t>التمويل</a:t>
                </a:r>
                <a:endParaRPr lang="en-US" sz="1600" b="1" dirty="0">
                  <a:solidFill>
                    <a:schemeClr val="tx1"/>
                  </a:solidFill>
                  <a:latin typeface="Dubai" panose="020B0503030403030204" pitchFamily="34" charset="-78"/>
                  <a:cs typeface="Dubai" panose="020B0503030403030204" pitchFamily="34" charset="-78"/>
                </a:endParaRPr>
              </a:p>
            </p:txBody>
          </p:sp>
          <p:sp>
            <p:nvSpPr>
              <p:cNvPr id="48" name="Rectangle: Rounded Corners 47">
                <a:extLst>
                  <a:ext uri="{FF2B5EF4-FFF2-40B4-BE49-F238E27FC236}">
                    <a16:creationId xmlns:a16="http://schemas.microsoft.com/office/drawing/2014/main" id="{53B153EC-7D22-46AC-8FB7-87946F82B6DF}"/>
                  </a:ext>
                </a:extLst>
              </p:cNvPr>
              <p:cNvSpPr/>
              <p:nvPr/>
            </p:nvSpPr>
            <p:spPr>
              <a:xfrm>
                <a:off x="4954445" y="2759021"/>
                <a:ext cx="1510524" cy="982852"/>
              </a:xfrm>
              <a:prstGeom prst="roundRect">
                <a:avLst>
                  <a:gd name="adj" fmla="val 14000"/>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dirty="0">
                    <a:latin typeface="Dubai" panose="020B0503030403030204" pitchFamily="34" charset="-78"/>
                    <a:cs typeface="Dubai" panose="020B0503030403030204" pitchFamily="34" charset="-78"/>
                  </a:rPr>
                  <a:t>مركز التدفق النقدي</a:t>
                </a:r>
                <a:endParaRPr lang="en-US" sz="1600" dirty="0">
                  <a:latin typeface="Dubai" panose="020B0503030403030204" pitchFamily="34" charset="-78"/>
                  <a:cs typeface="Dubai" panose="020B0503030403030204" pitchFamily="34" charset="-78"/>
                </a:endParaRPr>
              </a:p>
            </p:txBody>
          </p:sp>
          <p:sp>
            <p:nvSpPr>
              <p:cNvPr id="14" name="Freeform: Shape 13">
                <a:extLst>
                  <a:ext uri="{FF2B5EF4-FFF2-40B4-BE49-F238E27FC236}">
                    <a16:creationId xmlns:a16="http://schemas.microsoft.com/office/drawing/2014/main" id="{7745BBE2-331D-4D29-B677-EEB34057BD5B}"/>
                  </a:ext>
                </a:extLst>
              </p:cNvPr>
              <p:cNvSpPr/>
              <p:nvPr/>
            </p:nvSpPr>
            <p:spPr>
              <a:xfrm>
                <a:off x="3785443" y="2787324"/>
                <a:ext cx="561968" cy="1188009"/>
              </a:xfrm>
              <a:custGeom>
                <a:avLst/>
                <a:gdLst>
                  <a:gd name="connsiteX0" fmla="*/ 561968 w 561968"/>
                  <a:gd name="connsiteY0" fmla="*/ 946484 h 946484"/>
                  <a:gd name="connsiteX1" fmla="*/ 561968 w 561968"/>
                  <a:gd name="connsiteY1" fmla="*/ 946484 h 946484"/>
                  <a:gd name="connsiteX2" fmla="*/ 401546 w 561968"/>
                  <a:gd name="connsiteY2" fmla="*/ 930442 h 946484"/>
                  <a:gd name="connsiteX3" fmla="*/ 273210 w 561968"/>
                  <a:gd name="connsiteY3" fmla="*/ 834189 h 946484"/>
                  <a:gd name="connsiteX4" fmla="*/ 225083 w 561968"/>
                  <a:gd name="connsiteY4" fmla="*/ 818147 h 946484"/>
                  <a:gd name="connsiteX5" fmla="*/ 192999 w 561968"/>
                  <a:gd name="connsiteY5" fmla="*/ 770021 h 946484"/>
                  <a:gd name="connsiteX6" fmla="*/ 144873 w 561968"/>
                  <a:gd name="connsiteY6" fmla="*/ 737937 h 946484"/>
                  <a:gd name="connsiteX7" fmla="*/ 112789 w 561968"/>
                  <a:gd name="connsiteY7" fmla="*/ 705852 h 946484"/>
                  <a:gd name="connsiteX8" fmla="*/ 96746 w 561968"/>
                  <a:gd name="connsiteY8" fmla="*/ 657726 h 946484"/>
                  <a:gd name="connsiteX9" fmla="*/ 64662 w 561968"/>
                  <a:gd name="connsiteY9" fmla="*/ 513347 h 946484"/>
                  <a:gd name="connsiteX10" fmla="*/ 32578 w 561968"/>
                  <a:gd name="connsiteY10" fmla="*/ 417095 h 946484"/>
                  <a:gd name="connsiteX11" fmla="*/ 16536 w 561968"/>
                  <a:gd name="connsiteY11" fmla="*/ 368968 h 946484"/>
                  <a:gd name="connsiteX12" fmla="*/ 494 w 561968"/>
                  <a:gd name="connsiteY12" fmla="*/ 0 h 946484"/>
                  <a:gd name="connsiteX13" fmla="*/ 494 w 561968"/>
                  <a:gd name="connsiteY13" fmla="*/ 0 h 94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68" h="946484">
                    <a:moveTo>
                      <a:pt x="561968" y="946484"/>
                    </a:moveTo>
                    <a:lnTo>
                      <a:pt x="561968" y="946484"/>
                    </a:lnTo>
                    <a:cubicBezTo>
                      <a:pt x="508494" y="941137"/>
                      <a:pt x="452840" y="946471"/>
                      <a:pt x="401546" y="930442"/>
                    </a:cubicBezTo>
                    <a:cubicBezTo>
                      <a:pt x="216254" y="872539"/>
                      <a:pt x="362549" y="887793"/>
                      <a:pt x="273210" y="834189"/>
                    </a:cubicBezTo>
                    <a:cubicBezTo>
                      <a:pt x="258710" y="825489"/>
                      <a:pt x="241125" y="823494"/>
                      <a:pt x="225083" y="818147"/>
                    </a:cubicBezTo>
                    <a:cubicBezTo>
                      <a:pt x="214388" y="802105"/>
                      <a:pt x="206632" y="783654"/>
                      <a:pt x="192999" y="770021"/>
                    </a:cubicBezTo>
                    <a:cubicBezTo>
                      <a:pt x="179366" y="756388"/>
                      <a:pt x="159928" y="749981"/>
                      <a:pt x="144873" y="737937"/>
                    </a:cubicBezTo>
                    <a:cubicBezTo>
                      <a:pt x="133063" y="728489"/>
                      <a:pt x="123484" y="716547"/>
                      <a:pt x="112789" y="705852"/>
                    </a:cubicBezTo>
                    <a:cubicBezTo>
                      <a:pt x="107441" y="689810"/>
                      <a:pt x="100847" y="674131"/>
                      <a:pt x="96746" y="657726"/>
                    </a:cubicBezTo>
                    <a:cubicBezTo>
                      <a:pt x="73845" y="566126"/>
                      <a:pt x="89367" y="595696"/>
                      <a:pt x="64662" y="513347"/>
                    </a:cubicBezTo>
                    <a:cubicBezTo>
                      <a:pt x="54944" y="480954"/>
                      <a:pt x="43273" y="449179"/>
                      <a:pt x="32578" y="417095"/>
                    </a:cubicBezTo>
                    <a:lnTo>
                      <a:pt x="16536" y="368968"/>
                    </a:lnTo>
                    <a:cubicBezTo>
                      <a:pt x="-4391" y="117845"/>
                      <a:pt x="494" y="240854"/>
                      <a:pt x="494" y="0"/>
                    </a:cubicBezTo>
                    <a:lnTo>
                      <a:pt x="494" y="0"/>
                    </a:lnTo>
                  </a:path>
                </a:pathLst>
              </a:custGeom>
              <a:noFill/>
              <a:ln w="28575">
                <a:solidFill>
                  <a:srgbClr val="00506B"/>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9817041-7D8C-4B87-9453-5B11A58B7733}"/>
                  </a:ext>
                </a:extLst>
              </p:cNvPr>
              <p:cNvSpPr/>
              <p:nvPr/>
            </p:nvSpPr>
            <p:spPr>
              <a:xfrm flipH="1">
                <a:off x="6685478" y="2626040"/>
                <a:ext cx="561968" cy="1410654"/>
              </a:xfrm>
              <a:custGeom>
                <a:avLst/>
                <a:gdLst>
                  <a:gd name="connsiteX0" fmla="*/ 561968 w 561968"/>
                  <a:gd name="connsiteY0" fmla="*/ 946484 h 946484"/>
                  <a:gd name="connsiteX1" fmla="*/ 561968 w 561968"/>
                  <a:gd name="connsiteY1" fmla="*/ 946484 h 946484"/>
                  <a:gd name="connsiteX2" fmla="*/ 401546 w 561968"/>
                  <a:gd name="connsiteY2" fmla="*/ 930442 h 946484"/>
                  <a:gd name="connsiteX3" fmla="*/ 273210 w 561968"/>
                  <a:gd name="connsiteY3" fmla="*/ 834189 h 946484"/>
                  <a:gd name="connsiteX4" fmla="*/ 225083 w 561968"/>
                  <a:gd name="connsiteY4" fmla="*/ 818147 h 946484"/>
                  <a:gd name="connsiteX5" fmla="*/ 192999 w 561968"/>
                  <a:gd name="connsiteY5" fmla="*/ 770021 h 946484"/>
                  <a:gd name="connsiteX6" fmla="*/ 144873 w 561968"/>
                  <a:gd name="connsiteY6" fmla="*/ 737937 h 946484"/>
                  <a:gd name="connsiteX7" fmla="*/ 112789 w 561968"/>
                  <a:gd name="connsiteY7" fmla="*/ 705852 h 946484"/>
                  <a:gd name="connsiteX8" fmla="*/ 96746 w 561968"/>
                  <a:gd name="connsiteY8" fmla="*/ 657726 h 946484"/>
                  <a:gd name="connsiteX9" fmla="*/ 64662 w 561968"/>
                  <a:gd name="connsiteY9" fmla="*/ 513347 h 946484"/>
                  <a:gd name="connsiteX10" fmla="*/ 32578 w 561968"/>
                  <a:gd name="connsiteY10" fmla="*/ 417095 h 946484"/>
                  <a:gd name="connsiteX11" fmla="*/ 16536 w 561968"/>
                  <a:gd name="connsiteY11" fmla="*/ 368968 h 946484"/>
                  <a:gd name="connsiteX12" fmla="*/ 494 w 561968"/>
                  <a:gd name="connsiteY12" fmla="*/ 0 h 946484"/>
                  <a:gd name="connsiteX13" fmla="*/ 494 w 561968"/>
                  <a:gd name="connsiteY13" fmla="*/ 0 h 94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68" h="946484">
                    <a:moveTo>
                      <a:pt x="561968" y="946484"/>
                    </a:moveTo>
                    <a:lnTo>
                      <a:pt x="561968" y="946484"/>
                    </a:lnTo>
                    <a:cubicBezTo>
                      <a:pt x="508494" y="941137"/>
                      <a:pt x="452840" y="946471"/>
                      <a:pt x="401546" y="930442"/>
                    </a:cubicBezTo>
                    <a:cubicBezTo>
                      <a:pt x="216254" y="872539"/>
                      <a:pt x="362549" y="887793"/>
                      <a:pt x="273210" y="834189"/>
                    </a:cubicBezTo>
                    <a:cubicBezTo>
                      <a:pt x="258710" y="825489"/>
                      <a:pt x="241125" y="823494"/>
                      <a:pt x="225083" y="818147"/>
                    </a:cubicBezTo>
                    <a:cubicBezTo>
                      <a:pt x="214388" y="802105"/>
                      <a:pt x="206632" y="783654"/>
                      <a:pt x="192999" y="770021"/>
                    </a:cubicBezTo>
                    <a:cubicBezTo>
                      <a:pt x="179366" y="756388"/>
                      <a:pt x="159928" y="749981"/>
                      <a:pt x="144873" y="737937"/>
                    </a:cubicBezTo>
                    <a:cubicBezTo>
                      <a:pt x="133063" y="728489"/>
                      <a:pt x="123484" y="716547"/>
                      <a:pt x="112789" y="705852"/>
                    </a:cubicBezTo>
                    <a:cubicBezTo>
                      <a:pt x="107441" y="689810"/>
                      <a:pt x="100847" y="674131"/>
                      <a:pt x="96746" y="657726"/>
                    </a:cubicBezTo>
                    <a:cubicBezTo>
                      <a:pt x="73845" y="566126"/>
                      <a:pt x="89367" y="595696"/>
                      <a:pt x="64662" y="513347"/>
                    </a:cubicBezTo>
                    <a:cubicBezTo>
                      <a:pt x="54944" y="480954"/>
                      <a:pt x="43273" y="449179"/>
                      <a:pt x="32578" y="417095"/>
                    </a:cubicBezTo>
                    <a:lnTo>
                      <a:pt x="16536" y="368968"/>
                    </a:lnTo>
                    <a:cubicBezTo>
                      <a:pt x="-4391" y="117845"/>
                      <a:pt x="494" y="240854"/>
                      <a:pt x="494" y="0"/>
                    </a:cubicBezTo>
                    <a:lnTo>
                      <a:pt x="494" y="0"/>
                    </a:lnTo>
                  </a:path>
                </a:pathLst>
              </a:custGeom>
              <a:noFill/>
              <a:ln w="28575">
                <a:solidFill>
                  <a:srgbClr val="00506B"/>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2E9BAC6-A2DB-4F35-99BE-FB2A54826BCA}"/>
                  </a:ext>
                </a:extLst>
              </p:cNvPr>
              <p:cNvSpPr/>
              <p:nvPr/>
            </p:nvSpPr>
            <p:spPr>
              <a:xfrm flipH="1">
                <a:off x="6855610" y="4804728"/>
                <a:ext cx="427506" cy="960478"/>
              </a:xfrm>
              <a:custGeom>
                <a:avLst/>
                <a:gdLst>
                  <a:gd name="connsiteX0" fmla="*/ 561968 w 561968"/>
                  <a:gd name="connsiteY0" fmla="*/ 946484 h 946484"/>
                  <a:gd name="connsiteX1" fmla="*/ 561968 w 561968"/>
                  <a:gd name="connsiteY1" fmla="*/ 946484 h 946484"/>
                  <a:gd name="connsiteX2" fmla="*/ 401546 w 561968"/>
                  <a:gd name="connsiteY2" fmla="*/ 930442 h 946484"/>
                  <a:gd name="connsiteX3" fmla="*/ 273210 w 561968"/>
                  <a:gd name="connsiteY3" fmla="*/ 834189 h 946484"/>
                  <a:gd name="connsiteX4" fmla="*/ 225083 w 561968"/>
                  <a:gd name="connsiteY4" fmla="*/ 818147 h 946484"/>
                  <a:gd name="connsiteX5" fmla="*/ 192999 w 561968"/>
                  <a:gd name="connsiteY5" fmla="*/ 770021 h 946484"/>
                  <a:gd name="connsiteX6" fmla="*/ 144873 w 561968"/>
                  <a:gd name="connsiteY6" fmla="*/ 737937 h 946484"/>
                  <a:gd name="connsiteX7" fmla="*/ 112789 w 561968"/>
                  <a:gd name="connsiteY7" fmla="*/ 705852 h 946484"/>
                  <a:gd name="connsiteX8" fmla="*/ 96746 w 561968"/>
                  <a:gd name="connsiteY8" fmla="*/ 657726 h 946484"/>
                  <a:gd name="connsiteX9" fmla="*/ 64662 w 561968"/>
                  <a:gd name="connsiteY9" fmla="*/ 513347 h 946484"/>
                  <a:gd name="connsiteX10" fmla="*/ 32578 w 561968"/>
                  <a:gd name="connsiteY10" fmla="*/ 417095 h 946484"/>
                  <a:gd name="connsiteX11" fmla="*/ 16536 w 561968"/>
                  <a:gd name="connsiteY11" fmla="*/ 368968 h 946484"/>
                  <a:gd name="connsiteX12" fmla="*/ 494 w 561968"/>
                  <a:gd name="connsiteY12" fmla="*/ 0 h 946484"/>
                  <a:gd name="connsiteX13" fmla="*/ 494 w 561968"/>
                  <a:gd name="connsiteY13" fmla="*/ 0 h 94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68" h="946484">
                    <a:moveTo>
                      <a:pt x="561968" y="946484"/>
                    </a:moveTo>
                    <a:lnTo>
                      <a:pt x="561968" y="946484"/>
                    </a:lnTo>
                    <a:cubicBezTo>
                      <a:pt x="508494" y="941137"/>
                      <a:pt x="452840" y="946471"/>
                      <a:pt x="401546" y="930442"/>
                    </a:cubicBezTo>
                    <a:cubicBezTo>
                      <a:pt x="216254" y="872539"/>
                      <a:pt x="362549" y="887793"/>
                      <a:pt x="273210" y="834189"/>
                    </a:cubicBezTo>
                    <a:cubicBezTo>
                      <a:pt x="258710" y="825489"/>
                      <a:pt x="241125" y="823494"/>
                      <a:pt x="225083" y="818147"/>
                    </a:cubicBezTo>
                    <a:cubicBezTo>
                      <a:pt x="214388" y="802105"/>
                      <a:pt x="206632" y="783654"/>
                      <a:pt x="192999" y="770021"/>
                    </a:cubicBezTo>
                    <a:cubicBezTo>
                      <a:pt x="179366" y="756388"/>
                      <a:pt x="159928" y="749981"/>
                      <a:pt x="144873" y="737937"/>
                    </a:cubicBezTo>
                    <a:cubicBezTo>
                      <a:pt x="133063" y="728489"/>
                      <a:pt x="123484" y="716547"/>
                      <a:pt x="112789" y="705852"/>
                    </a:cubicBezTo>
                    <a:cubicBezTo>
                      <a:pt x="107441" y="689810"/>
                      <a:pt x="100847" y="674131"/>
                      <a:pt x="96746" y="657726"/>
                    </a:cubicBezTo>
                    <a:cubicBezTo>
                      <a:pt x="73845" y="566126"/>
                      <a:pt x="89367" y="595696"/>
                      <a:pt x="64662" y="513347"/>
                    </a:cubicBezTo>
                    <a:cubicBezTo>
                      <a:pt x="54944" y="480954"/>
                      <a:pt x="43273" y="449179"/>
                      <a:pt x="32578" y="417095"/>
                    </a:cubicBezTo>
                    <a:lnTo>
                      <a:pt x="16536" y="368968"/>
                    </a:lnTo>
                    <a:cubicBezTo>
                      <a:pt x="-4391" y="117845"/>
                      <a:pt x="494" y="240854"/>
                      <a:pt x="494" y="0"/>
                    </a:cubicBezTo>
                    <a:lnTo>
                      <a:pt x="494" y="0"/>
                    </a:lnTo>
                  </a:path>
                </a:pathLst>
              </a:custGeom>
              <a:noFill/>
              <a:ln w="28575">
                <a:solidFill>
                  <a:srgbClr val="00506B"/>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85DB05C-0ABD-47DA-8711-F2037BF753B7}"/>
                  </a:ext>
                </a:extLst>
              </p:cNvPr>
              <p:cNvSpPr/>
              <p:nvPr/>
            </p:nvSpPr>
            <p:spPr>
              <a:xfrm>
                <a:off x="5548518" y="2630905"/>
                <a:ext cx="1285419" cy="2245895"/>
              </a:xfrm>
              <a:custGeom>
                <a:avLst/>
                <a:gdLst>
                  <a:gd name="connsiteX0" fmla="*/ 1285419 w 1285419"/>
                  <a:gd name="connsiteY0" fmla="*/ 0 h 2245895"/>
                  <a:gd name="connsiteX1" fmla="*/ 1285419 w 1285419"/>
                  <a:gd name="connsiteY1" fmla="*/ 0 h 2245895"/>
                  <a:gd name="connsiteX2" fmla="*/ 1253335 w 1285419"/>
                  <a:gd name="connsiteY2" fmla="*/ 513348 h 2245895"/>
                  <a:gd name="connsiteX3" fmla="*/ 1221250 w 1285419"/>
                  <a:gd name="connsiteY3" fmla="*/ 721895 h 2245895"/>
                  <a:gd name="connsiteX4" fmla="*/ 1189166 w 1285419"/>
                  <a:gd name="connsiteY4" fmla="*/ 850232 h 2245895"/>
                  <a:gd name="connsiteX5" fmla="*/ 1157082 w 1285419"/>
                  <a:gd name="connsiteY5" fmla="*/ 1042737 h 2245895"/>
                  <a:gd name="connsiteX6" fmla="*/ 1141040 w 1285419"/>
                  <a:gd name="connsiteY6" fmla="*/ 1106906 h 2245895"/>
                  <a:gd name="connsiteX7" fmla="*/ 1092914 w 1285419"/>
                  <a:gd name="connsiteY7" fmla="*/ 1138990 h 2245895"/>
                  <a:gd name="connsiteX8" fmla="*/ 1012703 w 1285419"/>
                  <a:gd name="connsiteY8" fmla="*/ 1219200 h 2245895"/>
                  <a:gd name="connsiteX9" fmla="*/ 868324 w 1285419"/>
                  <a:gd name="connsiteY9" fmla="*/ 1267327 h 2245895"/>
                  <a:gd name="connsiteX10" fmla="*/ 820198 w 1285419"/>
                  <a:gd name="connsiteY10" fmla="*/ 1283369 h 2245895"/>
                  <a:gd name="connsiteX11" fmla="*/ 579566 w 1285419"/>
                  <a:gd name="connsiteY11" fmla="*/ 1267327 h 2245895"/>
                  <a:gd name="connsiteX12" fmla="*/ 451229 w 1285419"/>
                  <a:gd name="connsiteY12" fmla="*/ 1283369 h 2245895"/>
                  <a:gd name="connsiteX13" fmla="*/ 338935 w 1285419"/>
                  <a:gd name="connsiteY13" fmla="*/ 1299411 h 2245895"/>
                  <a:gd name="connsiteX14" fmla="*/ 226640 w 1285419"/>
                  <a:gd name="connsiteY14" fmla="*/ 1331495 h 2245895"/>
                  <a:gd name="connsiteX15" fmla="*/ 162471 w 1285419"/>
                  <a:gd name="connsiteY15" fmla="*/ 1475874 h 2245895"/>
                  <a:gd name="connsiteX16" fmla="*/ 130387 w 1285419"/>
                  <a:gd name="connsiteY16" fmla="*/ 1572127 h 2245895"/>
                  <a:gd name="connsiteX17" fmla="*/ 98303 w 1285419"/>
                  <a:gd name="connsiteY17" fmla="*/ 1620253 h 2245895"/>
                  <a:gd name="connsiteX18" fmla="*/ 66219 w 1285419"/>
                  <a:gd name="connsiteY18" fmla="*/ 1716506 h 2245895"/>
                  <a:gd name="connsiteX19" fmla="*/ 50177 w 1285419"/>
                  <a:gd name="connsiteY19" fmla="*/ 1764632 h 2245895"/>
                  <a:gd name="connsiteX20" fmla="*/ 34135 w 1285419"/>
                  <a:gd name="connsiteY20" fmla="*/ 1812758 h 2245895"/>
                  <a:gd name="connsiteX21" fmla="*/ 18093 w 1285419"/>
                  <a:gd name="connsiteY21" fmla="*/ 1892969 h 2245895"/>
                  <a:gd name="connsiteX22" fmla="*/ 2050 w 1285419"/>
                  <a:gd name="connsiteY22" fmla="*/ 1941095 h 2245895"/>
                  <a:gd name="connsiteX23" fmla="*/ 2050 w 1285419"/>
                  <a:gd name="connsiteY23" fmla="*/ 2245895 h 2245895"/>
                  <a:gd name="connsiteX24" fmla="*/ 2050 w 1285419"/>
                  <a:gd name="connsiteY24" fmla="*/ 2245895 h 224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85419" h="2245895">
                    <a:moveTo>
                      <a:pt x="1285419" y="0"/>
                    </a:moveTo>
                    <a:lnTo>
                      <a:pt x="1285419" y="0"/>
                    </a:lnTo>
                    <a:cubicBezTo>
                      <a:pt x="1249597" y="322403"/>
                      <a:pt x="1287206" y="-45532"/>
                      <a:pt x="1253335" y="513348"/>
                    </a:cubicBezTo>
                    <a:cubicBezTo>
                      <a:pt x="1239132" y="747693"/>
                      <a:pt x="1253180" y="604820"/>
                      <a:pt x="1221250" y="721895"/>
                    </a:cubicBezTo>
                    <a:cubicBezTo>
                      <a:pt x="1209648" y="764437"/>
                      <a:pt x="1189166" y="850232"/>
                      <a:pt x="1189166" y="850232"/>
                    </a:cubicBezTo>
                    <a:cubicBezTo>
                      <a:pt x="1163094" y="1084884"/>
                      <a:pt x="1191287" y="923018"/>
                      <a:pt x="1157082" y="1042737"/>
                    </a:cubicBezTo>
                    <a:cubicBezTo>
                      <a:pt x="1151025" y="1063937"/>
                      <a:pt x="1153270" y="1088561"/>
                      <a:pt x="1141040" y="1106906"/>
                    </a:cubicBezTo>
                    <a:cubicBezTo>
                      <a:pt x="1130345" y="1122948"/>
                      <a:pt x="1107424" y="1126294"/>
                      <a:pt x="1092914" y="1138990"/>
                    </a:cubicBezTo>
                    <a:cubicBezTo>
                      <a:pt x="1064458" y="1163889"/>
                      <a:pt x="1048574" y="1207243"/>
                      <a:pt x="1012703" y="1219200"/>
                    </a:cubicBezTo>
                    <a:lnTo>
                      <a:pt x="868324" y="1267327"/>
                    </a:lnTo>
                    <a:lnTo>
                      <a:pt x="820198" y="1283369"/>
                    </a:lnTo>
                    <a:cubicBezTo>
                      <a:pt x="739987" y="1278022"/>
                      <a:pt x="659955" y="1267327"/>
                      <a:pt x="579566" y="1267327"/>
                    </a:cubicBezTo>
                    <a:cubicBezTo>
                      <a:pt x="536454" y="1267327"/>
                      <a:pt x="493963" y="1277671"/>
                      <a:pt x="451229" y="1283369"/>
                    </a:cubicBezTo>
                    <a:cubicBezTo>
                      <a:pt x="413749" y="1288366"/>
                      <a:pt x="376136" y="1292647"/>
                      <a:pt x="338935" y="1299411"/>
                    </a:cubicBezTo>
                    <a:cubicBezTo>
                      <a:pt x="294618" y="1307469"/>
                      <a:pt x="267875" y="1317750"/>
                      <a:pt x="226640" y="1331495"/>
                    </a:cubicBezTo>
                    <a:cubicBezTo>
                      <a:pt x="188459" y="1446039"/>
                      <a:pt x="213316" y="1399608"/>
                      <a:pt x="162471" y="1475874"/>
                    </a:cubicBezTo>
                    <a:cubicBezTo>
                      <a:pt x="151776" y="1507958"/>
                      <a:pt x="149147" y="1543987"/>
                      <a:pt x="130387" y="1572127"/>
                    </a:cubicBezTo>
                    <a:cubicBezTo>
                      <a:pt x="119692" y="1588169"/>
                      <a:pt x="106133" y="1602635"/>
                      <a:pt x="98303" y="1620253"/>
                    </a:cubicBezTo>
                    <a:cubicBezTo>
                      <a:pt x="84568" y="1651158"/>
                      <a:pt x="76914" y="1684422"/>
                      <a:pt x="66219" y="1716506"/>
                    </a:cubicBezTo>
                    <a:lnTo>
                      <a:pt x="50177" y="1764632"/>
                    </a:lnTo>
                    <a:cubicBezTo>
                      <a:pt x="44830" y="1780674"/>
                      <a:pt x="37451" y="1796177"/>
                      <a:pt x="34135" y="1812758"/>
                    </a:cubicBezTo>
                    <a:cubicBezTo>
                      <a:pt x="28788" y="1839495"/>
                      <a:pt x="24706" y="1866517"/>
                      <a:pt x="18093" y="1892969"/>
                    </a:cubicBezTo>
                    <a:cubicBezTo>
                      <a:pt x="13992" y="1909374"/>
                      <a:pt x="2818" y="1924203"/>
                      <a:pt x="2050" y="1941095"/>
                    </a:cubicBezTo>
                    <a:cubicBezTo>
                      <a:pt x="-2564" y="2042590"/>
                      <a:pt x="2050" y="2144295"/>
                      <a:pt x="2050" y="2245895"/>
                    </a:cubicBezTo>
                    <a:lnTo>
                      <a:pt x="2050" y="2245895"/>
                    </a:lnTo>
                  </a:path>
                </a:pathLst>
              </a:custGeom>
              <a:noFill/>
              <a:ln w="28575">
                <a:solidFill>
                  <a:srgbClr val="00506B"/>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Slide Number Placeholder 1">
            <a:extLst>
              <a:ext uri="{FF2B5EF4-FFF2-40B4-BE49-F238E27FC236}">
                <a16:creationId xmlns:a16="http://schemas.microsoft.com/office/drawing/2014/main" id="{7D0CE05D-35E6-4955-B69E-11E41D28B9DE}"/>
              </a:ext>
            </a:extLst>
          </p:cNvPr>
          <p:cNvSpPr>
            <a:spLocks noGrp="1"/>
          </p:cNvSpPr>
          <p:nvPr>
            <p:ph type="sldNum" sz="quarter" idx="12"/>
          </p:nvPr>
        </p:nvSpPr>
        <p:spPr/>
        <p:txBody>
          <a:bodyPr/>
          <a:lstStyle/>
          <a:p>
            <a:fld id="{C9889D55-D75C-4F24-87F5-5B8662090B10}" type="slidenum">
              <a:rPr lang="en-SG" smtClean="0"/>
              <a:t>18</a:t>
            </a:fld>
            <a:endParaRPr lang="en-SG" dirty="0"/>
          </a:p>
        </p:txBody>
      </p:sp>
    </p:spTree>
    <p:extLst>
      <p:ext uri="{BB962C8B-B14F-4D97-AF65-F5344CB8AC3E}">
        <p14:creationId xmlns:p14="http://schemas.microsoft.com/office/powerpoint/2010/main" val="13134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قياس أداء الحاضنة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F73298D-AD46-44D3-AC01-BB58F67BFA23}"/>
              </a:ext>
            </a:extLst>
          </p:cNvPr>
          <p:cNvGrpSpPr/>
          <p:nvPr/>
        </p:nvGrpSpPr>
        <p:grpSpPr>
          <a:xfrm>
            <a:off x="373858" y="1419890"/>
            <a:ext cx="11444284" cy="4246787"/>
            <a:chOff x="410829" y="1307596"/>
            <a:chExt cx="11444284" cy="4246787"/>
          </a:xfrm>
        </p:grpSpPr>
        <p:grpSp>
          <p:nvGrpSpPr>
            <p:cNvPr id="10" name="Group 9">
              <a:extLst>
                <a:ext uri="{FF2B5EF4-FFF2-40B4-BE49-F238E27FC236}">
                  <a16:creationId xmlns:a16="http://schemas.microsoft.com/office/drawing/2014/main" id="{3802569C-EFF2-4F4E-AECC-F5AB106DE8E8}"/>
                </a:ext>
              </a:extLst>
            </p:cNvPr>
            <p:cNvGrpSpPr/>
            <p:nvPr/>
          </p:nvGrpSpPr>
          <p:grpSpPr>
            <a:xfrm>
              <a:off x="6240378" y="1307596"/>
              <a:ext cx="5614735" cy="1897426"/>
              <a:chOff x="6228347" y="1545176"/>
              <a:chExt cx="5614735" cy="1897426"/>
            </a:xfrm>
          </p:grpSpPr>
          <p:sp>
            <p:nvSpPr>
              <p:cNvPr id="2" name="Rectangle 1">
                <a:extLst>
                  <a:ext uri="{FF2B5EF4-FFF2-40B4-BE49-F238E27FC236}">
                    <a16:creationId xmlns:a16="http://schemas.microsoft.com/office/drawing/2014/main" id="{A91355D2-CCF5-4FF6-89EF-3238DF13A712}"/>
                  </a:ext>
                </a:extLst>
              </p:cNvPr>
              <p:cNvSpPr/>
              <p:nvPr/>
            </p:nvSpPr>
            <p:spPr>
              <a:xfrm>
                <a:off x="6228347" y="1983228"/>
                <a:ext cx="5594682" cy="1459374"/>
              </a:xfrm>
              <a:prstGeom prst="rect">
                <a:avLst/>
              </a:prstGeom>
            </p:spPr>
            <p:txBody>
              <a:bodyPr wrap="square">
                <a:spAutoFit/>
              </a:bodyPr>
              <a:lstStyle/>
              <a:p>
                <a:pPr algn="just" rtl="1">
                  <a:lnSpc>
                    <a:spcPct val="115000"/>
                  </a:lnSpc>
                  <a:spcAft>
                    <a:spcPts val="1000"/>
                  </a:spcAft>
                </a:pPr>
                <a:r>
                  <a:rPr lang="ar-SA" sz="1400" dirty="0">
                    <a:latin typeface="Dubai" panose="020B0503030403030204" pitchFamily="34" charset="-78"/>
                    <a:ea typeface="Times New Roman" panose="02020603050405020304" pitchFamily="18" charset="0"/>
                    <a:cs typeface="Dubai" panose="020B0503030403030204" pitchFamily="34" charset="-78"/>
                  </a:rPr>
                  <a:t>مؤشرات عمليات ما قبل الحضانة:</a:t>
                </a:r>
                <a:endParaRPr lang="en-SG" sz="1400" dirty="0">
                  <a:latin typeface="Dubai" panose="020B0503030403030204" pitchFamily="34" charset="-78"/>
                  <a:ea typeface="Times New Roman" panose="02020603050405020304" pitchFamily="18" charset="0"/>
                  <a:cs typeface="Dubai" panose="020B0503030403030204" pitchFamily="34" charset="-78"/>
                </a:endParaRP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الطلبة في مقررات ودورات ريادة الأعمال.</a:t>
                </a:r>
                <a:endParaRPr lang="en-SG" sz="1400" dirty="0">
                  <a:latin typeface="Dubai" panose="020B0503030403030204" pitchFamily="34" charset="-78"/>
                  <a:ea typeface="Calibri" panose="020F0502020204030204" pitchFamily="34" charset="0"/>
                  <a:cs typeface="Dubai" panose="020B0503030403030204" pitchFamily="34" charset="-78"/>
                </a:endParaRP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الحضور لفعاليات وأنشطة ريادة الأعمال. </a:t>
                </a:r>
                <a:endParaRPr lang="en-SG" sz="1400" dirty="0">
                  <a:latin typeface="Dubai" panose="020B0503030403030204" pitchFamily="34" charset="-78"/>
                  <a:ea typeface="Calibri" panose="020F0502020204030204" pitchFamily="34" charset="0"/>
                  <a:cs typeface="Dubai" panose="020B0503030403030204" pitchFamily="34" charset="-78"/>
                </a:endParaRP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الخطط المعتمدة التي تعد للتنفيذ.</a:t>
                </a:r>
                <a:endParaRPr lang="en-SG" sz="1400" dirty="0">
                  <a:latin typeface="Dubai" panose="020B0503030403030204" pitchFamily="34" charset="-78"/>
                  <a:ea typeface="Calibri" panose="020F0502020204030204" pitchFamily="34" charset="0"/>
                  <a:cs typeface="Dubai" panose="020B0503030403030204" pitchFamily="34" charset="-78"/>
                </a:endParaRPr>
              </a:p>
              <a:p>
                <a:pPr marL="800100" lvl="1" indent="-342900" algn="just" rtl="1">
                  <a:lnSpc>
                    <a:spcPct val="115000"/>
                  </a:lnSpc>
                  <a:spcAft>
                    <a:spcPts val="1000"/>
                  </a:spcAft>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المشروعات التي تقبل في الحاضنة.</a:t>
                </a:r>
                <a:endParaRPr lang="en-SG" sz="1400" dirty="0">
                  <a:latin typeface="Dubai" panose="020B0503030403030204" pitchFamily="34" charset="-78"/>
                  <a:ea typeface="Calibri" panose="020F0502020204030204" pitchFamily="34" charset="0"/>
                  <a:cs typeface="Dubai" panose="020B0503030403030204" pitchFamily="34" charset="-78"/>
                </a:endParaRPr>
              </a:p>
            </p:txBody>
          </p:sp>
          <p:sp>
            <p:nvSpPr>
              <p:cNvPr id="8" name="Rectangle 7">
                <a:extLst>
                  <a:ext uri="{FF2B5EF4-FFF2-40B4-BE49-F238E27FC236}">
                    <a16:creationId xmlns:a16="http://schemas.microsoft.com/office/drawing/2014/main" id="{559469A9-6C33-42E4-B89F-F6BC8F20EA3C}"/>
                  </a:ext>
                </a:extLst>
              </p:cNvPr>
              <p:cNvSpPr/>
              <p:nvPr/>
            </p:nvSpPr>
            <p:spPr>
              <a:xfrm>
                <a:off x="6228347" y="1545176"/>
                <a:ext cx="5614735"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1000"/>
                  </a:spcAft>
                </a:pPr>
                <a:r>
                  <a:rPr lang="ar-SA" sz="1400" b="1" dirty="0">
                    <a:solidFill>
                      <a:schemeClr val="bg1"/>
                    </a:solidFill>
                    <a:latin typeface="Dubai" panose="020B0503030403030204" pitchFamily="34" charset="-78"/>
                    <a:ea typeface="Times New Roman" panose="02020603050405020304" pitchFamily="18" charset="0"/>
                    <a:cs typeface="Dubai" panose="020B0503030403030204" pitchFamily="34" charset="-78"/>
                  </a:rPr>
                  <a:t>وقد اقترحت مجموعة  </a:t>
                </a:r>
                <a:r>
                  <a:rPr lang="en-US" sz="1400" b="1" dirty="0">
                    <a:solidFill>
                      <a:schemeClr val="bg1"/>
                    </a:solidFill>
                    <a:latin typeface="Dubai" panose="020B0503030403030204" pitchFamily="34" charset="-78"/>
                    <a:ea typeface="Times New Roman" panose="02020603050405020304" pitchFamily="18" charset="0"/>
                    <a:cs typeface="Dubai" panose="020B0503030403030204" pitchFamily="34" charset="-78"/>
                  </a:rPr>
                  <a:t>REINC 2002</a:t>
                </a:r>
                <a:r>
                  <a:rPr lang="ar-SA" sz="1400" b="1" dirty="0">
                    <a:solidFill>
                      <a:schemeClr val="bg1"/>
                    </a:solidFill>
                    <a:latin typeface="Dubai" panose="020B0503030403030204" pitchFamily="34" charset="-78"/>
                    <a:ea typeface="Times New Roman" panose="02020603050405020304" pitchFamily="18" charset="0"/>
                    <a:cs typeface="Dubai" panose="020B0503030403030204" pitchFamily="34" charset="-78"/>
                  </a:rPr>
                  <a:t> المؤشرات التالية لتقويم حاضنات الأعمال:</a:t>
                </a:r>
                <a:endParaRPr lang="en-SG" sz="1400" b="1" dirty="0">
                  <a:solidFill>
                    <a:schemeClr val="bg1"/>
                  </a:solidFill>
                  <a:latin typeface="Dubai" panose="020B0503030403030204" pitchFamily="34" charset="-78"/>
                  <a:ea typeface="Times New Roman" panose="02020603050405020304" pitchFamily="18" charset="0"/>
                  <a:cs typeface="Dubai" panose="020B0503030403030204" pitchFamily="34" charset="-78"/>
                </a:endParaRPr>
              </a:p>
            </p:txBody>
          </p:sp>
        </p:grpSp>
        <p:grpSp>
          <p:nvGrpSpPr>
            <p:cNvPr id="30" name="Group 29">
              <a:extLst>
                <a:ext uri="{FF2B5EF4-FFF2-40B4-BE49-F238E27FC236}">
                  <a16:creationId xmlns:a16="http://schemas.microsoft.com/office/drawing/2014/main" id="{BC345136-9718-4FD2-A280-44B078FC2684}"/>
                </a:ext>
              </a:extLst>
            </p:cNvPr>
            <p:cNvGrpSpPr/>
            <p:nvPr/>
          </p:nvGrpSpPr>
          <p:grpSpPr>
            <a:xfrm>
              <a:off x="6240378" y="4032957"/>
              <a:ext cx="5614735" cy="1521426"/>
              <a:chOff x="6228347" y="1545176"/>
              <a:chExt cx="5614735" cy="1521426"/>
            </a:xfrm>
          </p:grpSpPr>
          <p:sp>
            <p:nvSpPr>
              <p:cNvPr id="31" name="Rectangle 30">
                <a:extLst>
                  <a:ext uri="{FF2B5EF4-FFF2-40B4-BE49-F238E27FC236}">
                    <a16:creationId xmlns:a16="http://schemas.microsoft.com/office/drawing/2014/main" id="{9F9B0CFB-30C1-4E49-806B-ACEAE6D12CCA}"/>
                  </a:ext>
                </a:extLst>
              </p:cNvPr>
              <p:cNvSpPr/>
              <p:nvPr/>
            </p:nvSpPr>
            <p:spPr>
              <a:xfrm>
                <a:off x="6228347" y="1983228"/>
                <a:ext cx="5594682" cy="1083374"/>
              </a:xfrm>
              <a:prstGeom prst="rect">
                <a:avLst/>
              </a:prstGeom>
            </p:spPr>
            <p:txBody>
              <a:bodyPr wrap="square">
                <a:spAutoFit/>
              </a:bodyPr>
              <a:lstStyle/>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المتقدمين للحاضنة وعدد المرشحين المختارين.</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خطط الأعمال المقدمة والمختارة.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الطلبة في دورات ريادة الأعمال وعدد خطط العمل المقدمة من الطلبة. </a:t>
                </a:r>
              </a:p>
            </p:txBody>
          </p:sp>
          <p:sp>
            <p:nvSpPr>
              <p:cNvPr id="32" name="Rectangle 31">
                <a:extLst>
                  <a:ext uri="{FF2B5EF4-FFF2-40B4-BE49-F238E27FC236}">
                    <a16:creationId xmlns:a16="http://schemas.microsoft.com/office/drawing/2014/main" id="{40016637-103F-4593-B731-A548E3BD92AF}"/>
                  </a:ext>
                </a:extLst>
              </p:cNvPr>
              <p:cNvSpPr/>
              <p:nvPr/>
            </p:nvSpPr>
            <p:spPr>
              <a:xfrm>
                <a:off x="6228347" y="1545176"/>
                <a:ext cx="5614735"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1000"/>
                  </a:spcAft>
                </a:pPr>
                <a:r>
                  <a:rPr lang="ar-SA" sz="1400" b="1" dirty="0">
                    <a:solidFill>
                      <a:schemeClr val="bg1"/>
                    </a:solidFill>
                    <a:latin typeface="Dubai" panose="020B0503030403030204" pitchFamily="34" charset="-78"/>
                    <a:ea typeface="Times New Roman" panose="02020603050405020304" pitchFamily="18" charset="0"/>
                    <a:cs typeface="Dubai" panose="020B0503030403030204" pitchFamily="34" charset="-78"/>
                  </a:rPr>
                  <a:t>مؤشرات عملية الاختيار:</a:t>
                </a:r>
              </a:p>
            </p:txBody>
          </p:sp>
        </p:grpSp>
        <p:grpSp>
          <p:nvGrpSpPr>
            <p:cNvPr id="33" name="Group 32">
              <a:extLst>
                <a:ext uri="{FF2B5EF4-FFF2-40B4-BE49-F238E27FC236}">
                  <a16:creationId xmlns:a16="http://schemas.microsoft.com/office/drawing/2014/main" id="{C3AE60D1-A6A2-4D46-AE1A-C0018E414692}"/>
                </a:ext>
              </a:extLst>
            </p:cNvPr>
            <p:cNvGrpSpPr/>
            <p:nvPr/>
          </p:nvGrpSpPr>
          <p:grpSpPr>
            <a:xfrm>
              <a:off x="410829" y="1307596"/>
              <a:ext cx="5594682" cy="4246787"/>
              <a:chOff x="6228347" y="1545176"/>
              <a:chExt cx="5594682" cy="4246787"/>
            </a:xfrm>
          </p:grpSpPr>
          <p:sp>
            <p:nvSpPr>
              <p:cNvPr id="34" name="Rectangle 33">
                <a:extLst>
                  <a:ext uri="{FF2B5EF4-FFF2-40B4-BE49-F238E27FC236}">
                    <a16:creationId xmlns:a16="http://schemas.microsoft.com/office/drawing/2014/main" id="{88101966-8283-4DEB-895B-1EE30E2A37E5}"/>
                  </a:ext>
                </a:extLst>
              </p:cNvPr>
              <p:cNvSpPr/>
              <p:nvPr/>
            </p:nvSpPr>
            <p:spPr>
              <a:xfrm>
                <a:off x="6228347" y="1983228"/>
                <a:ext cx="5594682" cy="3808735"/>
              </a:xfrm>
              <a:prstGeom prst="rect">
                <a:avLst/>
              </a:prstGeom>
            </p:spPr>
            <p:txBody>
              <a:bodyPr wrap="square">
                <a:spAutoFit/>
              </a:bodyPr>
              <a:lstStyle/>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النسبة المئوية للمدة المجانية غير المدفوعة .</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 النسبة المئوية للإشغال</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إجمالي الدخل من الشركات المقيمة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متوسط فترة الإقامة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معدلات الوفاة والنجاح</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العاملين</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جودة ومهارة العاملين.</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المنتجات المنتجة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قيمة الرواتب المدفوعة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الدورات التدريبية للمتدربين.</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حجم التكاليف التشغيلية التي تغطيها الشركات المقيمة.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معدل نمو الشركات المحتضنة.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رضا العملاء (الشركات المحتضنة).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براءات الاختراع المنتجة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مستوى المخاطرة في الشركات المحتضنة</a:t>
                </a:r>
              </a:p>
            </p:txBody>
          </p:sp>
          <p:sp>
            <p:nvSpPr>
              <p:cNvPr id="35" name="Rectangle 34">
                <a:extLst>
                  <a:ext uri="{FF2B5EF4-FFF2-40B4-BE49-F238E27FC236}">
                    <a16:creationId xmlns:a16="http://schemas.microsoft.com/office/drawing/2014/main" id="{EB3BE27A-544D-429C-94CD-B16F3A01AA1C}"/>
                  </a:ext>
                </a:extLst>
              </p:cNvPr>
              <p:cNvSpPr/>
              <p:nvPr/>
            </p:nvSpPr>
            <p:spPr>
              <a:xfrm>
                <a:off x="6228348" y="1545176"/>
                <a:ext cx="5080458"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1000"/>
                  </a:spcAft>
                </a:pPr>
                <a:r>
                  <a:rPr lang="ar-SA" sz="1400" b="1" dirty="0">
                    <a:solidFill>
                      <a:schemeClr val="bg1"/>
                    </a:solidFill>
                    <a:latin typeface="Dubai" panose="020B0503030403030204" pitchFamily="34" charset="-78"/>
                    <a:ea typeface="Times New Roman" panose="02020603050405020304" pitchFamily="18" charset="0"/>
                    <a:cs typeface="Dubai" panose="020B0503030403030204" pitchFamily="34" charset="-78"/>
                  </a:rPr>
                  <a:t>مؤشرات فترة الإقامة:</a:t>
                </a:r>
              </a:p>
            </p:txBody>
          </p:sp>
        </p:grpSp>
      </p:grpSp>
      <p:sp>
        <p:nvSpPr>
          <p:cNvPr id="3" name="Slide Number Placeholder 2">
            <a:extLst>
              <a:ext uri="{FF2B5EF4-FFF2-40B4-BE49-F238E27FC236}">
                <a16:creationId xmlns:a16="http://schemas.microsoft.com/office/drawing/2014/main" id="{C7B4150C-2485-4225-9936-9A2799BCC1C2}"/>
              </a:ext>
            </a:extLst>
          </p:cNvPr>
          <p:cNvSpPr>
            <a:spLocks noGrp="1"/>
          </p:cNvSpPr>
          <p:nvPr>
            <p:ph type="sldNum" sz="quarter" idx="12"/>
          </p:nvPr>
        </p:nvSpPr>
        <p:spPr/>
        <p:txBody>
          <a:bodyPr/>
          <a:lstStyle/>
          <a:p>
            <a:fld id="{C9889D55-D75C-4F24-87F5-5B8662090B10}" type="slidenum">
              <a:rPr lang="en-SG" smtClean="0"/>
              <a:t>19</a:t>
            </a:fld>
            <a:endParaRPr lang="en-SG" dirty="0"/>
          </a:p>
        </p:txBody>
      </p:sp>
    </p:spTree>
    <p:extLst>
      <p:ext uri="{BB962C8B-B14F-4D97-AF65-F5344CB8AC3E}">
        <p14:creationId xmlns:p14="http://schemas.microsoft.com/office/powerpoint/2010/main" val="114418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umbrella, dome, building, black&#10;&#10;Description automatically generated">
            <a:extLst>
              <a:ext uri="{FF2B5EF4-FFF2-40B4-BE49-F238E27FC236}">
                <a16:creationId xmlns:a16="http://schemas.microsoft.com/office/drawing/2014/main" id="{91EC8F6F-71F0-4125-8675-35120FBFE6AF}"/>
              </a:ext>
            </a:extLst>
          </p:cNvPr>
          <p:cNvPicPr>
            <a:picLocks noChangeAspect="1"/>
          </p:cNvPicPr>
          <p:nvPr/>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Rectangle 9">
            <a:extLst>
              <a:ext uri="{FF2B5EF4-FFF2-40B4-BE49-F238E27FC236}">
                <a16:creationId xmlns:a16="http://schemas.microsoft.com/office/drawing/2014/main" id="{A0935B5A-1999-423B-8900-1086833A7255}"/>
              </a:ext>
            </a:extLst>
          </p:cNvPr>
          <p:cNvSpPr/>
          <p:nvPr/>
        </p:nvSpPr>
        <p:spPr>
          <a:xfrm flipH="1">
            <a:off x="9845358" y="1431248"/>
            <a:ext cx="125707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rPr>
              <a:t>الأجندة</a:t>
            </a:r>
            <a:endParaRPr kumimoji="0" lang="en-US" sz="3200" b="1"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68" name="Group 67">
            <a:extLst>
              <a:ext uri="{FF2B5EF4-FFF2-40B4-BE49-F238E27FC236}">
                <a16:creationId xmlns:a16="http://schemas.microsoft.com/office/drawing/2014/main" id="{116F6FB8-8CAC-47F3-8939-DBBEA4E2C756}"/>
              </a:ext>
            </a:extLst>
          </p:cNvPr>
          <p:cNvGrpSpPr/>
          <p:nvPr/>
        </p:nvGrpSpPr>
        <p:grpSpPr>
          <a:xfrm>
            <a:off x="6773500" y="0"/>
            <a:ext cx="6004560" cy="6353438"/>
            <a:chOff x="6792514" y="0"/>
            <a:chExt cx="5937734" cy="6282730"/>
          </a:xfrm>
        </p:grpSpPr>
        <p:sp>
          <p:nvSpPr>
            <p:cNvPr id="69" name="Diamond 68">
              <a:extLst>
                <a:ext uri="{FF2B5EF4-FFF2-40B4-BE49-F238E27FC236}">
                  <a16:creationId xmlns:a16="http://schemas.microsoft.com/office/drawing/2014/main" id="{B8A1893A-CA9F-4AF4-A9AE-B8425761735A}"/>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0" name="Diamond 69">
              <a:extLst>
                <a:ext uri="{FF2B5EF4-FFF2-40B4-BE49-F238E27FC236}">
                  <a16:creationId xmlns:a16="http://schemas.microsoft.com/office/drawing/2014/main" id="{3B998701-CC27-4478-AB16-B8DB7853980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1" name="Diamond 70">
              <a:extLst>
                <a:ext uri="{FF2B5EF4-FFF2-40B4-BE49-F238E27FC236}">
                  <a16:creationId xmlns:a16="http://schemas.microsoft.com/office/drawing/2014/main" id="{BAAC6381-158C-4E63-BC94-67351E3DB2DA}"/>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2" name="Diamond 71">
              <a:extLst>
                <a:ext uri="{FF2B5EF4-FFF2-40B4-BE49-F238E27FC236}">
                  <a16:creationId xmlns:a16="http://schemas.microsoft.com/office/drawing/2014/main" id="{A303E554-4B2C-449E-A931-A815B30A5B31}"/>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3" name="Diamond 72">
              <a:extLst>
                <a:ext uri="{FF2B5EF4-FFF2-40B4-BE49-F238E27FC236}">
                  <a16:creationId xmlns:a16="http://schemas.microsoft.com/office/drawing/2014/main" id="{9191A70D-F269-4F01-BB39-6CA3ACBF034D}"/>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4" name="Diamond 73">
              <a:extLst>
                <a:ext uri="{FF2B5EF4-FFF2-40B4-BE49-F238E27FC236}">
                  <a16:creationId xmlns:a16="http://schemas.microsoft.com/office/drawing/2014/main" id="{CECDFA5B-96E3-47AA-8AE8-77FF24BD97A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5" name="Diamond 74">
              <a:extLst>
                <a:ext uri="{FF2B5EF4-FFF2-40B4-BE49-F238E27FC236}">
                  <a16:creationId xmlns:a16="http://schemas.microsoft.com/office/drawing/2014/main" id="{F2293D64-0A73-4C03-93B4-5E7EBF9B1308}"/>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76" name="Group 75">
              <a:extLst>
                <a:ext uri="{FF2B5EF4-FFF2-40B4-BE49-F238E27FC236}">
                  <a16:creationId xmlns:a16="http://schemas.microsoft.com/office/drawing/2014/main" id="{365852FE-9EF1-4129-B06B-406332751508}"/>
                </a:ext>
              </a:extLst>
            </p:cNvPr>
            <p:cNvGrpSpPr/>
            <p:nvPr/>
          </p:nvGrpSpPr>
          <p:grpSpPr>
            <a:xfrm>
              <a:off x="6792514" y="0"/>
              <a:ext cx="5937734" cy="5179921"/>
              <a:chOff x="4317467" y="839039"/>
              <a:chExt cx="5937734" cy="5179921"/>
            </a:xfrm>
            <a:effectLst>
              <a:outerShdw blurRad="177800" dist="76200" dir="8100000" sx="106000" sy="106000" algn="tr" rotWithShape="0">
                <a:prstClr val="black">
                  <a:alpha val="38000"/>
                </a:prstClr>
              </a:outerShdw>
            </a:effectLst>
          </p:grpSpPr>
          <p:sp>
            <p:nvSpPr>
              <p:cNvPr id="83" name="Right Triangle 82">
                <a:extLst>
                  <a:ext uri="{FF2B5EF4-FFF2-40B4-BE49-F238E27FC236}">
                    <a16:creationId xmlns:a16="http://schemas.microsoft.com/office/drawing/2014/main" id="{BFC28A52-81FF-4B20-9C51-F2847290F7CF}"/>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4" name="Parallelogram 83">
                <a:extLst>
                  <a:ext uri="{FF2B5EF4-FFF2-40B4-BE49-F238E27FC236}">
                    <a16:creationId xmlns:a16="http://schemas.microsoft.com/office/drawing/2014/main" id="{B1901907-E36A-4648-A053-5444F7F9929F}"/>
                  </a:ext>
                </a:extLst>
              </p:cNvPr>
              <p:cNvSpPr/>
              <p:nvPr/>
            </p:nvSpPr>
            <p:spPr>
              <a:xfrm rot="2698065">
                <a:off x="43174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77" name="Diamond 76">
              <a:extLst>
                <a:ext uri="{FF2B5EF4-FFF2-40B4-BE49-F238E27FC236}">
                  <a16:creationId xmlns:a16="http://schemas.microsoft.com/office/drawing/2014/main" id="{B718C0BF-72F1-473F-B5BE-C8C8D21DE5B2}"/>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8" name="Diamond 77">
              <a:extLst>
                <a:ext uri="{FF2B5EF4-FFF2-40B4-BE49-F238E27FC236}">
                  <a16:creationId xmlns:a16="http://schemas.microsoft.com/office/drawing/2014/main" id="{A556B60C-A757-4DDD-9C4B-0F1AA58E52F7}"/>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9" name="Diamond 78">
              <a:extLst>
                <a:ext uri="{FF2B5EF4-FFF2-40B4-BE49-F238E27FC236}">
                  <a16:creationId xmlns:a16="http://schemas.microsoft.com/office/drawing/2014/main" id="{AEEC37DA-FD09-43AC-9365-44BA82494EB4}"/>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0" name="Diamond 79">
              <a:extLst>
                <a:ext uri="{FF2B5EF4-FFF2-40B4-BE49-F238E27FC236}">
                  <a16:creationId xmlns:a16="http://schemas.microsoft.com/office/drawing/2014/main" id="{23BA725E-C9A7-4803-A985-CE2DFBD7AE25}"/>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1" name="Diamond 80">
              <a:extLst>
                <a:ext uri="{FF2B5EF4-FFF2-40B4-BE49-F238E27FC236}">
                  <a16:creationId xmlns:a16="http://schemas.microsoft.com/office/drawing/2014/main" id="{760B698B-2A3C-4A24-9897-690AA39605F3}"/>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2" name="Diamond 81">
              <a:extLst>
                <a:ext uri="{FF2B5EF4-FFF2-40B4-BE49-F238E27FC236}">
                  <a16:creationId xmlns:a16="http://schemas.microsoft.com/office/drawing/2014/main" id="{6B5F2AC2-983F-4BFC-BA20-26BC2AB7F376}"/>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85" name="Rectangle 84">
            <a:extLst>
              <a:ext uri="{FF2B5EF4-FFF2-40B4-BE49-F238E27FC236}">
                <a16:creationId xmlns:a16="http://schemas.microsoft.com/office/drawing/2014/main" id="{6A844C2A-27E2-4A19-BD11-42945810EF2E}"/>
              </a:ext>
            </a:extLst>
          </p:cNvPr>
          <p:cNvSpPr/>
          <p:nvPr/>
        </p:nvSpPr>
        <p:spPr>
          <a:xfrm>
            <a:off x="9417776" y="320694"/>
            <a:ext cx="2778537" cy="830997"/>
          </a:xfrm>
          <a:prstGeom prst="rect">
            <a:avLst/>
          </a:prstGeom>
        </p:spPr>
        <p:txBody>
          <a:bodyPr wrap="square">
            <a:spAutoFit/>
          </a:bodyPr>
          <a:lstStyle/>
          <a:p>
            <a:pPr lvl="0" algn="ctr" rtl="1">
              <a:defRPr/>
            </a:pPr>
            <a:r>
              <a:rPr lang="ar-SA" sz="2400" b="1" dirty="0">
                <a:solidFill>
                  <a:prstClr val="white"/>
                </a:solidFill>
                <a:latin typeface="Dubai" panose="020B0503030403030204" pitchFamily="34" charset="-78"/>
                <a:ea typeface="GE SS Two Bold" panose="020A0503020102020204" pitchFamily="18" charset="-78"/>
                <a:cs typeface="Dubai" panose="020B0503030403030204" pitchFamily="34" charset="-78"/>
              </a:rPr>
              <a:t>خطوات إنشاء الحاضنة وقياس أدائها</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86" name="Slide Number Placeholder 85">
            <a:extLst>
              <a:ext uri="{FF2B5EF4-FFF2-40B4-BE49-F238E27FC236}">
                <a16:creationId xmlns:a16="http://schemas.microsoft.com/office/drawing/2014/main" id="{48FBB0E1-836D-4632-AAB5-83659E3B99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49" name="Rectangle 48">
            <a:extLst>
              <a:ext uri="{FF2B5EF4-FFF2-40B4-BE49-F238E27FC236}">
                <a16:creationId xmlns:a16="http://schemas.microsoft.com/office/drawing/2014/main" id="{A99DE58B-FE95-4C9D-ADFB-FF3E2D74B463}"/>
              </a:ext>
            </a:extLst>
          </p:cNvPr>
          <p:cNvSpPr/>
          <p:nvPr/>
        </p:nvSpPr>
        <p:spPr>
          <a:xfrm>
            <a:off x="7696209" y="2671317"/>
            <a:ext cx="2962228" cy="46166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rPr>
              <a:t>الفصل السادس</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3" name="Footer Placeholder 2">
            <a:extLst>
              <a:ext uri="{FF2B5EF4-FFF2-40B4-BE49-F238E27FC236}">
                <a16:creationId xmlns:a16="http://schemas.microsoft.com/office/drawing/2014/main" id="{20E728B0-6C04-42CF-BF80-D90C6D796D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6" name="Group 5">
            <a:extLst>
              <a:ext uri="{FF2B5EF4-FFF2-40B4-BE49-F238E27FC236}">
                <a16:creationId xmlns:a16="http://schemas.microsoft.com/office/drawing/2014/main" id="{D21E7195-D38C-43FE-BEF2-158A789D4D5C}"/>
              </a:ext>
            </a:extLst>
          </p:cNvPr>
          <p:cNvGrpSpPr/>
          <p:nvPr/>
        </p:nvGrpSpPr>
        <p:grpSpPr>
          <a:xfrm flipH="1">
            <a:off x="1112750" y="1735037"/>
            <a:ext cx="6108211" cy="969105"/>
            <a:chOff x="4552520" y="638865"/>
            <a:chExt cx="7181151" cy="2257210"/>
          </a:xfrm>
        </p:grpSpPr>
        <p:sp>
          <p:nvSpPr>
            <p:cNvPr id="7" name="Rectangle 6">
              <a:extLst>
                <a:ext uri="{FF2B5EF4-FFF2-40B4-BE49-F238E27FC236}">
                  <a16:creationId xmlns:a16="http://schemas.microsoft.com/office/drawing/2014/main" id="{6F498716-178D-4BBF-B24F-376C3AC8848F}"/>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خطوات إنشاء حاضنة الأعمال</a:t>
              </a:r>
              <a:endParaRPr kumimoji="0" lang="ar-SA" sz="2000" b="1" i="0" u="none" strike="noStrike" kern="1200" cap="none" spc="0" normalizeH="0" baseline="0" noProof="0" dirty="0">
                <a:ln>
                  <a:noFill/>
                </a:ln>
                <a:solidFill>
                  <a:srgbClr val="11526A"/>
                </a:solidFill>
                <a:effectLst/>
                <a:uLnTx/>
                <a:uFillTx/>
                <a:latin typeface="Dubai" panose="020B0503030403030204" pitchFamily="34" charset="-78"/>
                <a:ea typeface="+mn-ea"/>
                <a:cs typeface="Dubai" panose="020B0503030403030204" pitchFamily="34" charset="-78"/>
              </a:endParaRPr>
            </a:p>
          </p:txBody>
        </p:sp>
        <p:sp>
          <p:nvSpPr>
            <p:cNvPr id="8" name="Rectangle 7">
              <a:extLst>
                <a:ext uri="{FF2B5EF4-FFF2-40B4-BE49-F238E27FC236}">
                  <a16:creationId xmlns:a16="http://schemas.microsoft.com/office/drawing/2014/main" id="{694AFCD3-6AE8-45A7-BE8B-BD43D01BAB77}"/>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01</a:t>
              </a:r>
            </a:p>
          </p:txBody>
        </p:sp>
      </p:grpSp>
      <p:grpSp>
        <p:nvGrpSpPr>
          <p:cNvPr id="30" name="Group 29">
            <a:extLst>
              <a:ext uri="{FF2B5EF4-FFF2-40B4-BE49-F238E27FC236}">
                <a16:creationId xmlns:a16="http://schemas.microsoft.com/office/drawing/2014/main" id="{24AAB110-FB6C-42CC-A16E-2805F70452CC}"/>
              </a:ext>
            </a:extLst>
          </p:cNvPr>
          <p:cNvGrpSpPr/>
          <p:nvPr/>
        </p:nvGrpSpPr>
        <p:grpSpPr>
          <a:xfrm flipH="1">
            <a:off x="1112750" y="2896740"/>
            <a:ext cx="6108211" cy="969105"/>
            <a:chOff x="4552520" y="638865"/>
            <a:chExt cx="7181151" cy="2257210"/>
          </a:xfrm>
        </p:grpSpPr>
        <p:sp>
          <p:nvSpPr>
            <p:cNvPr id="31" name="Rectangle 30">
              <a:extLst>
                <a:ext uri="{FF2B5EF4-FFF2-40B4-BE49-F238E27FC236}">
                  <a16:creationId xmlns:a16="http://schemas.microsoft.com/office/drawing/2014/main" id="{5796D80A-9BD0-4907-B5CD-167E33A07A95}"/>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قياس أداء الحاضنة</a:t>
              </a:r>
              <a:endParaRPr kumimoji="0" lang="ar-SA" sz="2000" b="1" i="0" u="none" strike="noStrike" kern="1200" cap="none" spc="0" normalizeH="0" baseline="0" noProof="0" dirty="0">
                <a:ln>
                  <a:noFill/>
                </a:ln>
                <a:solidFill>
                  <a:srgbClr val="11526A"/>
                </a:solidFill>
                <a:effectLst/>
                <a:uLnTx/>
                <a:uFillTx/>
                <a:latin typeface="Dubai" panose="020B0503030403030204" pitchFamily="34" charset="-78"/>
                <a:ea typeface="+mn-ea"/>
                <a:cs typeface="Dubai" panose="020B0503030403030204" pitchFamily="34" charset="-78"/>
              </a:endParaRPr>
            </a:p>
          </p:txBody>
        </p:sp>
        <p:sp>
          <p:nvSpPr>
            <p:cNvPr id="32" name="Rectangle 31">
              <a:extLst>
                <a:ext uri="{FF2B5EF4-FFF2-40B4-BE49-F238E27FC236}">
                  <a16:creationId xmlns:a16="http://schemas.microsoft.com/office/drawing/2014/main" id="{A8D10B77-9470-42C2-9DDA-2ACC5DBD2BAB}"/>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02</a:t>
              </a:r>
            </a:p>
          </p:txBody>
        </p:sp>
      </p:grpSp>
      <p:grpSp>
        <p:nvGrpSpPr>
          <p:cNvPr id="33" name="Group 32">
            <a:extLst>
              <a:ext uri="{FF2B5EF4-FFF2-40B4-BE49-F238E27FC236}">
                <a16:creationId xmlns:a16="http://schemas.microsoft.com/office/drawing/2014/main" id="{C77F422D-4884-4176-9B1C-7D3C2110C6A9}"/>
              </a:ext>
            </a:extLst>
          </p:cNvPr>
          <p:cNvGrpSpPr/>
          <p:nvPr/>
        </p:nvGrpSpPr>
        <p:grpSpPr>
          <a:xfrm flipH="1">
            <a:off x="1112750" y="4058443"/>
            <a:ext cx="6108211" cy="969105"/>
            <a:chOff x="4552520" y="638865"/>
            <a:chExt cx="7181151" cy="2257210"/>
          </a:xfrm>
        </p:grpSpPr>
        <p:sp>
          <p:nvSpPr>
            <p:cNvPr id="34" name="Rectangle 33">
              <a:extLst>
                <a:ext uri="{FF2B5EF4-FFF2-40B4-BE49-F238E27FC236}">
                  <a16:creationId xmlns:a16="http://schemas.microsoft.com/office/drawing/2014/main" id="{673100D1-E104-4BBB-A36B-C8C6DF54E6F1}"/>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كيف تنتج حاضنات الأعمال قيمة مضافة</a:t>
              </a:r>
              <a:endParaRPr kumimoji="0" lang="ar-SA" sz="2000" b="1" i="0" u="none" strike="noStrike" kern="1200" cap="none" spc="0" normalizeH="0" baseline="0" noProof="0" dirty="0">
                <a:ln>
                  <a:noFill/>
                </a:ln>
                <a:solidFill>
                  <a:srgbClr val="11526A"/>
                </a:solidFill>
                <a:effectLst/>
                <a:uLnTx/>
                <a:uFillTx/>
                <a:latin typeface="Dubai" panose="020B0503030403030204" pitchFamily="34" charset="-78"/>
                <a:ea typeface="+mn-ea"/>
                <a:cs typeface="Dubai" panose="020B0503030403030204" pitchFamily="34" charset="-78"/>
              </a:endParaRPr>
            </a:p>
          </p:txBody>
        </p:sp>
        <p:sp>
          <p:nvSpPr>
            <p:cNvPr id="35" name="Rectangle 34">
              <a:extLst>
                <a:ext uri="{FF2B5EF4-FFF2-40B4-BE49-F238E27FC236}">
                  <a16:creationId xmlns:a16="http://schemas.microsoft.com/office/drawing/2014/main" id="{6CA63C6C-E945-44F5-BB6E-525DF811C446}"/>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03</a:t>
              </a:r>
              <a:endPar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endParaRPr>
            </a:p>
          </p:txBody>
        </p:sp>
      </p:grpSp>
    </p:spTree>
    <p:extLst>
      <p:ext uri="{BB962C8B-B14F-4D97-AF65-F5344CB8AC3E}">
        <p14:creationId xmlns:p14="http://schemas.microsoft.com/office/powerpoint/2010/main" val="13941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قياس أداء الحاضنة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C3AE60D1-A6A2-4D46-AE1A-C0018E414692}"/>
              </a:ext>
            </a:extLst>
          </p:cNvPr>
          <p:cNvGrpSpPr/>
          <p:nvPr/>
        </p:nvGrpSpPr>
        <p:grpSpPr>
          <a:xfrm>
            <a:off x="6339230" y="1303775"/>
            <a:ext cx="5594682" cy="3007986"/>
            <a:chOff x="6228347" y="1545176"/>
            <a:chExt cx="5594682" cy="3007986"/>
          </a:xfrm>
        </p:grpSpPr>
        <p:sp>
          <p:nvSpPr>
            <p:cNvPr id="34" name="Rectangle 33">
              <a:extLst>
                <a:ext uri="{FF2B5EF4-FFF2-40B4-BE49-F238E27FC236}">
                  <a16:creationId xmlns:a16="http://schemas.microsoft.com/office/drawing/2014/main" id="{88101966-8283-4DEB-895B-1EE30E2A37E5}"/>
                </a:ext>
              </a:extLst>
            </p:cNvPr>
            <p:cNvSpPr/>
            <p:nvPr/>
          </p:nvSpPr>
          <p:spPr>
            <a:xfrm>
              <a:off x="6228347" y="1983228"/>
              <a:ext cx="5594682" cy="2569934"/>
            </a:xfrm>
            <a:prstGeom prst="rect">
              <a:avLst/>
            </a:prstGeom>
          </p:spPr>
          <p:txBody>
            <a:bodyPr wrap="square">
              <a:spAutoFit/>
            </a:bodyPr>
            <a:lstStyle/>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إجمالي دورة رأس المال.</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معدلات الوفاة والنجاح.</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العاملين في الشركات. </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الوظائف الماهرة.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المنتجات.</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المستثمرين وعدد الشركات المستثمرة.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الشركات المتخرجة.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تأثير الشركات على التطوير في المجال أو الحقل.</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إمكانية استقطاب الشركات الأخرى.</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الابتكار عالمي المستوى.</a:t>
              </a:r>
            </a:p>
          </p:txBody>
        </p:sp>
        <p:sp>
          <p:nvSpPr>
            <p:cNvPr id="35" name="Rectangle 34">
              <a:extLst>
                <a:ext uri="{FF2B5EF4-FFF2-40B4-BE49-F238E27FC236}">
                  <a16:creationId xmlns:a16="http://schemas.microsoft.com/office/drawing/2014/main" id="{EB3BE27A-544D-429C-94CD-B16F3A01AA1C}"/>
                </a:ext>
              </a:extLst>
            </p:cNvPr>
            <p:cNvSpPr/>
            <p:nvPr/>
          </p:nvSpPr>
          <p:spPr>
            <a:xfrm>
              <a:off x="6228348" y="1545176"/>
              <a:ext cx="5080458"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1000"/>
                </a:spcAft>
              </a:pPr>
              <a:r>
                <a:rPr lang="ar-SA" sz="1400" b="1" dirty="0">
                  <a:solidFill>
                    <a:schemeClr val="bg1"/>
                  </a:solidFill>
                  <a:latin typeface="Dubai" panose="020B0503030403030204" pitchFamily="34" charset="-78"/>
                  <a:ea typeface="Times New Roman" panose="02020603050405020304" pitchFamily="18" charset="0"/>
                  <a:cs typeface="Dubai" panose="020B0503030403030204" pitchFamily="34" charset="-78"/>
                </a:rPr>
                <a:t>مؤشرات الشركات المتخرجة:</a:t>
              </a:r>
            </a:p>
          </p:txBody>
        </p:sp>
      </p:grpSp>
      <p:grpSp>
        <p:nvGrpSpPr>
          <p:cNvPr id="14" name="Group 13">
            <a:extLst>
              <a:ext uri="{FF2B5EF4-FFF2-40B4-BE49-F238E27FC236}">
                <a16:creationId xmlns:a16="http://schemas.microsoft.com/office/drawing/2014/main" id="{96B1BC94-8CA8-4B60-93BA-A0B9AD2BBE74}"/>
              </a:ext>
            </a:extLst>
          </p:cNvPr>
          <p:cNvGrpSpPr/>
          <p:nvPr/>
        </p:nvGrpSpPr>
        <p:grpSpPr>
          <a:xfrm>
            <a:off x="6339230" y="4632822"/>
            <a:ext cx="5594682" cy="778145"/>
            <a:chOff x="6228347" y="1545176"/>
            <a:chExt cx="5594682" cy="778145"/>
          </a:xfrm>
        </p:grpSpPr>
        <p:sp>
          <p:nvSpPr>
            <p:cNvPr id="15" name="Rectangle 14">
              <a:extLst>
                <a:ext uri="{FF2B5EF4-FFF2-40B4-BE49-F238E27FC236}">
                  <a16:creationId xmlns:a16="http://schemas.microsoft.com/office/drawing/2014/main" id="{C9289C84-8148-4D70-B91D-56B88551FED8}"/>
                </a:ext>
              </a:extLst>
            </p:cNvPr>
            <p:cNvSpPr/>
            <p:nvPr/>
          </p:nvSpPr>
          <p:spPr>
            <a:xfrm>
              <a:off x="6228347" y="1983228"/>
              <a:ext cx="5594682" cy="340093"/>
            </a:xfrm>
            <a:prstGeom prst="rect">
              <a:avLst/>
            </a:prstGeom>
          </p:spPr>
          <p:txBody>
            <a:bodyPr wrap="square">
              <a:spAutoFit/>
            </a:bodyPr>
            <a:lstStyle/>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عدد المشروعات المعتمدة/المقبولة</a:t>
              </a:r>
            </a:p>
          </p:txBody>
        </p:sp>
        <p:sp>
          <p:nvSpPr>
            <p:cNvPr id="16" name="Rectangle 15">
              <a:extLst>
                <a:ext uri="{FF2B5EF4-FFF2-40B4-BE49-F238E27FC236}">
                  <a16:creationId xmlns:a16="http://schemas.microsoft.com/office/drawing/2014/main" id="{A2FCE1A3-5990-44C0-B65E-87F930FD796C}"/>
                </a:ext>
              </a:extLst>
            </p:cNvPr>
            <p:cNvSpPr/>
            <p:nvPr/>
          </p:nvSpPr>
          <p:spPr>
            <a:xfrm>
              <a:off x="6228348" y="1545176"/>
              <a:ext cx="5080458"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1000"/>
                </a:spcAft>
              </a:pPr>
              <a:r>
                <a:rPr lang="ar-SA" sz="1400" b="1" dirty="0">
                  <a:solidFill>
                    <a:schemeClr val="bg1"/>
                  </a:solidFill>
                  <a:latin typeface="Dubai" panose="020B0503030403030204" pitchFamily="34" charset="-78"/>
                  <a:ea typeface="Times New Roman" panose="02020603050405020304" pitchFamily="18" charset="0"/>
                  <a:cs typeface="Dubai" panose="020B0503030403030204" pitchFamily="34" charset="-78"/>
                </a:rPr>
                <a:t>مؤشرات عملية نمو الموارد:</a:t>
              </a:r>
            </a:p>
          </p:txBody>
        </p:sp>
      </p:grpSp>
      <p:grpSp>
        <p:nvGrpSpPr>
          <p:cNvPr id="17" name="Group 16">
            <a:extLst>
              <a:ext uri="{FF2B5EF4-FFF2-40B4-BE49-F238E27FC236}">
                <a16:creationId xmlns:a16="http://schemas.microsoft.com/office/drawing/2014/main" id="{CA164B04-672B-403C-B8DC-6803218A08EF}"/>
              </a:ext>
            </a:extLst>
          </p:cNvPr>
          <p:cNvGrpSpPr/>
          <p:nvPr/>
        </p:nvGrpSpPr>
        <p:grpSpPr>
          <a:xfrm>
            <a:off x="446428" y="1303775"/>
            <a:ext cx="5594682" cy="2264706"/>
            <a:chOff x="6228347" y="1545176"/>
            <a:chExt cx="5594682" cy="2264706"/>
          </a:xfrm>
        </p:grpSpPr>
        <p:sp>
          <p:nvSpPr>
            <p:cNvPr id="18" name="Rectangle 17">
              <a:extLst>
                <a:ext uri="{FF2B5EF4-FFF2-40B4-BE49-F238E27FC236}">
                  <a16:creationId xmlns:a16="http://schemas.microsoft.com/office/drawing/2014/main" id="{E967E11C-C809-4709-AE09-7EE51A038EB6}"/>
                </a:ext>
              </a:extLst>
            </p:cNvPr>
            <p:cNvSpPr/>
            <p:nvPr/>
          </p:nvSpPr>
          <p:spPr>
            <a:xfrm>
              <a:off x="6228347" y="1983228"/>
              <a:ext cx="5594682" cy="1826654"/>
            </a:xfrm>
            <a:prstGeom prst="rect">
              <a:avLst/>
            </a:prstGeom>
          </p:spPr>
          <p:txBody>
            <a:bodyPr wrap="square">
              <a:spAutoFit/>
            </a:bodyPr>
            <a:lstStyle/>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مدى الاستدامة الذاتية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التكاليف التشغيلية للحاضنة (الأعمال والشركات المتخرجة).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نقل التقنية (العقود مع الجامعات والشركات الناشئة أو المنبثقة أو الخارجة </a:t>
              </a:r>
              <a:r>
                <a:rPr lang="en-US" sz="1400" dirty="0">
                  <a:latin typeface="Dubai" panose="020B0503030403030204" pitchFamily="34" charset="-78"/>
                  <a:ea typeface="Calibri" panose="020F0502020204030204" pitchFamily="34" charset="0"/>
                  <a:cs typeface="Dubai" panose="020B0503030403030204" pitchFamily="34" charset="-78"/>
                </a:rPr>
                <a:t>spin-offs).</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رضا فريق الحاضنة.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كفاءة فريق الحاضنة.</a:t>
              </a:r>
            </a:p>
            <a:p>
              <a:pPr marL="800100" lvl="1" indent="-342900" algn="just" rtl="1">
                <a:lnSpc>
                  <a:spcPct val="115000"/>
                </a:lnSpc>
                <a:buClr>
                  <a:srgbClr val="00506B"/>
                </a:buClr>
                <a:buFont typeface="Wingdings" panose="05000000000000000000" pitchFamily="2" charset="2"/>
                <a:buChar char="§"/>
              </a:pPr>
              <a:r>
                <a:rPr lang="ar-SA" sz="1400" dirty="0">
                  <a:latin typeface="Dubai" panose="020B0503030403030204" pitchFamily="34" charset="-78"/>
                  <a:ea typeface="Calibri" panose="020F0502020204030204" pitchFamily="34" charset="0"/>
                  <a:cs typeface="Dubai" panose="020B0503030403030204" pitchFamily="34" charset="-78"/>
                </a:rPr>
                <a:t>النسبة المئوية لإجمالي التكاليف التي يغطيها المقيمون في الحاضنة.</a:t>
              </a:r>
            </a:p>
          </p:txBody>
        </p:sp>
        <p:sp>
          <p:nvSpPr>
            <p:cNvPr id="19" name="Rectangle 18">
              <a:extLst>
                <a:ext uri="{FF2B5EF4-FFF2-40B4-BE49-F238E27FC236}">
                  <a16:creationId xmlns:a16="http://schemas.microsoft.com/office/drawing/2014/main" id="{F31D7EAF-42B0-4DCB-B572-8FE180727300}"/>
                </a:ext>
              </a:extLst>
            </p:cNvPr>
            <p:cNvSpPr/>
            <p:nvPr/>
          </p:nvSpPr>
          <p:spPr>
            <a:xfrm>
              <a:off x="6228348" y="1545176"/>
              <a:ext cx="5080458"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1000"/>
                </a:spcAft>
              </a:pPr>
              <a:r>
                <a:rPr lang="ar-SA" sz="1400" b="1" dirty="0">
                  <a:solidFill>
                    <a:schemeClr val="bg1"/>
                  </a:solidFill>
                  <a:latin typeface="Dubai" panose="020B0503030403030204" pitchFamily="34" charset="-78"/>
                  <a:ea typeface="Times New Roman" panose="02020603050405020304" pitchFamily="18" charset="0"/>
                  <a:cs typeface="Dubai" panose="020B0503030403030204" pitchFamily="34" charset="-78"/>
                </a:rPr>
                <a:t>مؤشرات إدارة الحاضنة:</a:t>
              </a:r>
            </a:p>
          </p:txBody>
        </p:sp>
      </p:grpSp>
      <p:sp>
        <p:nvSpPr>
          <p:cNvPr id="2" name="Slide Number Placeholder 1">
            <a:extLst>
              <a:ext uri="{FF2B5EF4-FFF2-40B4-BE49-F238E27FC236}">
                <a16:creationId xmlns:a16="http://schemas.microsoft.com/office/drawing/2014/main" id="{F4BDFBFA-B3AE-4260-AAA3-E24230E95F01}"/>
              </a:ext>
            </a:extLst>
          </p:cNvPr>
          <p:cNvSpPr>
            <a:spLocks noGrp="1"/>
          </p:cNvSpPr>
          <p:nvPr>
            <p:ph type="sldNum" sz="quarter" idx="12"/>
          </p:nvPr>
        </p:nvSpPr>
        <p:spPr/>
        <p:txBody>
          <a:bodyPr/>
          <a:lstStyle/>
          <a:p>
            <a:fld id="{C9889D55-D75C-4F24-87F5-5B8662090B10}" type="slidenum">
              <a:rPr lang="en-SG" smtClean="0"/>
              <a:t>20</a:t>
            </a:fld>
            <a:endParaRPr lang="en-SG" dirty="0"/>
          </a:p>
        </p:txBody>
      </p:sp>
    </p:spTree>
    <p:extLst>
      <p:ext uri="{BB962C8B-B14F-4D97-AF65-F5344CB8AC3E}">
        <p14:creationId xmlns:p14="http://schemas.microsoft.com/office/powerpoint/2010/main" val="212007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EEF5A12-2946-45C9-BC66-EBEB7724D88C}"/>
              </a:ext>
            </a:extLst>
          </p:cNvPr>
          <p:cNvSpPr/>
          <p:nvPr/>
        </p:nvSpPr>
        <p:spPr>
          <a:xfrm>
            <a:off x="1117600" y="2152224"/>
            <a:ext cx="10697028" cy="13613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15000"/>
              </a:lnSpc>
              <a:spcAft>
                <a:spcPts val="1000"/>
              </a:spcAft>
            </a:pPr>
            <a:endParaRPr lang="ar-SA" sz="2800" b="1" dirty="0">
              <a:solidFill>
                <a:schemeClr val="bg1"/>
              </a:solidFill>
              <a:latin typeface="Dubai" panose="020B0503030403030204" pitchFamily="34" charset="-78"/>
              <a:ea typeface="Times New Roman" panose="02020603050405020304" pitchFamily="18" charset="0"/>
              <a:cs typeface="Dubai" panose="020B0503030403030204" pitchFamily="34" charset="-78"/>
            </a:endParaRPr>
          </a:p>
        </p:txBody>
      </p:sp>
      <p:sp>
        <p:nvSpPr>
          <p:cNvPr id="13" name="Rectangle 12">
            <a:extLst>
              <a:ext uri="{FF2B5EF4-FFF2-40B4-BE49-F238E27FC236}">
                <a16:creationId xmlns:a16="http://schemas.microsoft.com/office/drawing/2014/main" id="{9B95C657-D01E-418E-8A39-8EBAECF15D02}"/>
              </a:ext>
            </a:extLst>
          </p:cNvPr>
          <p:cNvSpPr/>
          <p:nvPr/>
        </p:nvSpPr>
        <p:spPr>
          <a:xfrm>
            <a:off x="377372" y="3428999"/>
            <a:ext cx="10697028" cy="13613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15000"/>
              </a:lnSpc>
              <a:spcAft>
                <a:spcPts val="1000"/>
              </a:spcAft>
            </a:pPr>
            <a:endParaRPr lang="ar-SA" sz="2800" b="1" dirty="0">
              <a:solidFill>
                <a:schemeClr val="bg1"/>
              </a:solidFill>
              <a:latin typeface="Dubai" panose="020B0503030403030204" pitchFamily="34" charset="-78"/>
              <a:ea typeface="Times New Roman" panose="02020603050405020304" pitchFamily="18" charset="0"/>
              <a:cs typeface="Dubai" panose="020B0503030403030204" pitchFamily="34" charset="-78"/>
            </a:endParaRPr>
          </a:p>
        </p:txBody>
      </p: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قياس أداء الحاضنة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31D7EAF-42B0-4DCB-B572-8FE180727300}"/>
              </a:ext>
            </a:extLst>
          </p:cNvPr>
          <p:cNvSpPr/>
          <p:nvPr/>
        </p:nvSpPr>
        <p:spPr>
          <a:xfrm>
            <a:off x="0" y="2653186"/>
            <a:ext cx="12192000" cy="1551627"/>
          </a:xfrm>
          <a:prstGeom prst="rect">
            <a:avLst/>
          </a:prstGeom>
          <a:solidFill>
            <a:srgbClr val="0050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15000"/>
              </a:lnSpc>
              <a:spcAft>
                <a:spcPts val="1000"/>
              </a:spcAft>
            </a:pPr>
            <a:r>
              <a:rPr lang="ar-SA" sz="2800" b="1" dirty="0">
                <a:solidFill>
                  <a:schemeClr val="bg1"/>
                </a:solidFill>
                <a:latin typeface="Dubai" panose="020B0503030403030204" pitchFamily="34" charset="-78"/>
                <a:ea typeface="Times New Roman" panose="02020603050405020304" pitchFamily="18" charset="0"/>
                <a:cs typeface="Dubai" panose="020B0503030403030204" pitchFamily="34" charset="-78"/>
              </a:rPr>
              <a:t>انظر الجدول الشامل لتقييم </a:t>
            </a:r>
          </a:p>
          <a:p>
            <a:pPr lvl="0" algn="ctr" rtl="1">
              <a:lnSpc>
                <a:spcPct val="115000"/>
              </a:lnSpc>
              <a:spcAft>
                <a:spcPts val="1000"/>
              </a:spcAft>
            </a:pPr>
            <a:r>
              <a:rPr lang="ar-SA" sz="2800" b="1" dirty="0">
                <a:solidFill>
                  <a:schemeClr val="bg1"/>
                </a:solidFill>
                <a:latin typeface="Dubai" panose="020B0503030403030204" pitchFamily="34" charset="-78"/>
                <a:ea typeface="Times New Roman" panose="02020603050405020304" pitchFamily="18" charset="0"/>
                <a:cs typeface="Dubai" panose="020B0503030403030204" pitchFamily="34" charset="-78"/>
              </a:rPr>
              <a:t>حاضنات الأعمال</a:t>
            </a:r>
          </a:p>
        </p:txBody>
      </p:sp>
      <p:sp>
        <p:nvSpPr>
          <p:cNvPr id="2" name="Slide Number Placeholder 1">
            <a:extLst>
              <a:ext uri="{FF2B5EF4-FFF2-40B4-BE49-F238E27FC236}">
                <a16:creationId xmlns:a16="http://schemas.microsoft.com/office/drawing/2014/main" id="{4DA81AF7-0445-42B5-8217-2A47ADB61FA6}"/>
              </a:ext>
            </a:extLst>
          </p:cNvPr>
          <p:cNvSpPr>
            <a:spLocks noGrp="1"/>
          </p:cNvSpPr>
          <p:nvPr>
            <p:ph type="sldNum" sz="quarter" idx="12"/>
          </p:nvPr>
        </p:nvSpPr>
        <p:spPr/>
        <p:txBody>
          <a:bodyPr/>
          <a:lstStyle/>
          <a:p>
            <a:fld id="{C9889D55-D75C-4F24-87F5-5B8662090B10}" type="slidenum">
              <a:rPr lang="en-SG" smtClean="0"/>
              <a:t>21</a:t>
            </a:fld>
            <a:endParaRPr lang="en-SG" dirty="0"/>
          </a:p>
        </p:txBody>
      </p:sp>
    </p:spTree>
    <p:extLst>
      <p:ext uri="{BB962C8B-B14F-4D97-AF65-F5344CB8AC3E}">
        <p14:creationId xmlns:p14="http://schemas.microsoft.com/office/powerpoint/2010/main" val="158292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كيف تنتج حاضنات الأعمال قيمة مضافة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F3C3D76-2159-430D-80B1-165AC292ABCA}"/>
              </a:ext>
            </a:extLst>
          </p:cNvPr>
          <p:cNvSpPr/>
          <p:nvPr/>
        </p:nvSpPr>
        <p:spPr>
          <a:xfrm>
            <a:off x="3724577" y="1491566"/>
            <a:ext cx="6972451" cy="410882"/>
          </a:xfrm>
          <a:prstGeom prst="rect">
            <a:avLst/>
          </a:prstGeom>
        </p:spPr>
        <p:txBody>
          <a:bodyPr wrap="square">
            <a:spAutoFit/>
          </a:bodyPr>
          <a:lstStyle/>
          <a:p>
            <a:pPr lvl="0" algn="just" rtl="1">
              <a:lnSpc>
                <a:spcPct val="115000"/>
              </a:lnSpc>
              <a:spcAft>
                <a:spcPts val="1000"/>
              </a:spcAft>
            </a:pPr>
            <a:r>
              <a:rPr lang="ar-SA" b="1" dirty="0">
                <a:solidFill>
                  <a:srgbClr val="00506B"/>
                </a:solidFill>
                <a:latin typeface="Dubai" panose="020B0503030403030204" pitchFamily="34" charset="-78"/>
                <a:ea typeface="Times New Roman" panose="02020603050405020304" pitchFamily="18" charset="0"/>
                <a:cs typeface="Dubai" panose="020B0503030403030204" pitchFamily="34" charset="-78"/>
              </a:rPr>
              <a:t>فئات المتقدمين للحاضنة يمكن تصنيفهم بما يلي: </a:t>
            </a:r>
            <a:endParaRPr lang="en-SG" b="1" dirty="0">
              <a:solidFill>
                <a:srgbClr val="00506B"/>
              </a:solidFill>
              <a:latin typeface="Dubai" panose="020B0503030403030204" pitchFamily="34" charset="-78"/>
              <a:ea typeface="Times New Roman" panose="02020603050405020304" pitchFamily="18" charset="0"/>
              <a:cs typeface="Dubai" panose="020B0503030403030204" pitchFamily="34" charset="-78"/>
            </a:endParaRPr>
          </a:p>
        </p:txBody>
      </p:sp>
      <p:grpSp>
        <p:nvGrpSpPr>
          <p:cNvPr id="16" name="Group 15">
            <a:extLst>
              <a:ext uri="{FF2B5EF4-FFF2-40B4-BE49-F238E27FC236}">
                <a16:creationId xmlns:a16="http://schemas.microsoft.com/office/drawing/2014/main" id="{9E456BD8-BA84-47E4-8C36-861651B6C9ED}"/>
              </a:ext>
            </a:extLst>
          </p:cNvPr>
          <p:cNvGrpSpPr/>
          <p:nvPr/>
        </p:nvGrpSpPr>
        <p:grpSpPr>
          <a:xfrm>
            <a:off x="1757094" y="2159031"/>
            <a:ext cx="8677812" cy="3701112"/>
            <a:chOff x="2019216" y="2159031"/>
            <a:chExt cx="8677812" cy="3701112"/>
          </a:xfrm>
        </p:grpSpPr>
        <p:grpSp>
          <p:nvGrpSpPr>
            <p:cNvPr id="15" name="Group 14">
              <a:extLst>
                <a:ext uri="{FF2B5EF4-FFF2-40B4-BE49-F238E27FC236}">
                  <a16:creationId xmlns:a16="http://schemas.microsoft.com/office/drawing/2014/main" id="{68EF41CF-F785-423B-8E34-16ED238B5434}"/>
                </a:ext>
              </a:extLst>
            </p:cNvPr>
            <p:cNvGrpSpPr/>
            <p:nvPr/>
          </p:nvGrpSpPr>
          <p:grpSpPr>
            <a:xfrm>
              <a:off x="2019216" y="2159031"/>
              <a:ext cx="8677812" cy="928915"/>
              <a:chOff x="2019216" y="2159031"/>
              <a:chExt cx="8677812" cy="928915"/>
            </a:xfrm>
          </p:grpSpPr>
          <p:sp>
            <p:nvSpPr>
              <p:cNvPr id="3" name="Rectangle 2">
                <a:extLst>
                  <a:ext uri="{FF2B5EF4-FFF2-40B4-BE49-F238E27FC236}">
                    <a16:creationId xmlns:a16="http://schemas.microsoft.com/office/drawing/2014/main" id="{58C9D0CF-C738-4017-8404-717C7851F2EC}"/>
                  </a:ext>
                </a:extLst>
              </p:cNvPr>
              <p:cNvSpPr/>
              <p:nvPr/>
            </p:nvSpPr>
            <p:spPr>
              <a:xfrm>
                <a:off x="2149104" y="2285945"/>
                <a:ext cx="7981868" cy="729430"/>
              </a:xfrm>
              <a:prstGeom prst="rect">
                <a:avLst/>
              </a:prstGeom>
            </p:spPr>
            <p:txBody>
              <a:bodyPr wrap="square">
                <a:spAutoFit/>
              </a:bodyPr>
              <a:lstStyle/>
              <a:p>
                <a:pPr lvl="0" algn="just" rtl="1">
                  <a:lnSpc>
                    <a:spcPct val="115000"/>
                  </a:lnSpc>
                  <a:spcAft>
                    <a:spcPts val="0"/>
                  </a:spcAft>
                </a:pPr>
                <a:r>
                  <a:rPr lang="ar-SA" dirty="0">
                    <a:latin typeface="Dubai" panose="020B0503030403030204" pitchFamily="34" charset="-78"/>
                    <a:ea typeface="Calibri" panose="020F0502020204030204" pitchFamily="34" charset="0"/>
                    <a:cs typeface="Dubai" panose="020B0503030403030204" pitchFamily="34" charset="-78"/>
                  </a:rPr>
                  <a:t>المتقدمون الذين لا يمكن مساعدتهم من خلال حضانة الأعمال، مثال ذلك، عندما يبين التقييم الابتدائي للمشروع أن فرص استمراره على قيد الحياة ضعيفة.</a:t>
                </a:r>
                <a:endParaRPr lang="en-SG" dirty="0">
                  <a:latin typeface="Dubai" panose="020B0503030403030204" pitchFamily="34" charset="-78"/>
                  <a:ea typeface="Calibri" panose="020F0502020204030204" pitchFamily="34" charset="0"/>
                  <a:cs typeface="Dubai" panose="020B0503030403030204" pitchFamily="34" charset="-78"/>
                </a:endParaRPr>
              </a:p>
            </p:txBody>
          </p:sp>
          <p:grpSp>
            <p:nvGrpSpPr>
              <p:cNvPr id="11" name="Group 10">
                <a:extLst>
                  <a:ext uri="{FF2B5EF4-FFF2-40B4-BE49-F238E27FC236}">
                    <a16:creationId xmlns:a16="http://schemas.microsoft.com/office/drawing/2014/main" id="{3F4E29F5-ED11-45B6-8756-550768062702}"/>
                  </a:ext>
                </a:extLst>
              </p:cNvPr>
              <p:cNvGrpSpPr/>
              <p:nvPr/>
            </p:nvGrpSpPr>
            <p:grpSpPr>
              <a:xfrm>
                <a:off x="2019216" y="2159031"/>
                <a:ext cx="8547925" cy="928915"/>
                <a:chOff x="2019216" y="2159031"/>
                <a:chExt cx="8547925" cy="928915"/>
              </a:xfrm>
            </p:grpSpPr>
            <p:cxnSp>
              <p:nvCxnSpPr>
                <p:cNvPr id="5" name="Straight Connector 4">
                  <a:extLst>
                    <a:ext uri="{FF2B5EF4-FFF2-40B4-BE49-F238E27FC236}">
                      <a16:creationId xmlns:a16="http://schemas.microsoft.com/office/drawing/2014/main" id="{50A4E476-E555-4A95-8F9F-2136A804DE3C}"/>
                    </a:ext>
                  </a:extLst>
                </p:cNvPr>
                <p:cNvCxnSpPr>
                  <a:cxnSpLocks/>
                </p:cNvCxnSpPr>
                <p:nvPr/>
              </p:nvCxnSpPr>
              <p:spPr>
                <a:xfrm>
                  <a:off x="2019216" y="3087946"/>
                  <a:ext cx="8547925" cy="0"/>
                </a:xfrm>
                <a:prstGeom prst="line">
                  <a:avLst/>
                </a:prstGeom>
                <a:ln w="12700">
                  <a:solidFill>
                    <a:srgbClr val="00506B"/>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3AB63B5-BEFC-4B06-8909-90171D8E3EA3}"/>
                    </a:ext>
                  </a:extLst>
                </p:cNvPr>
                <p:cNvCxnSpPr>
                  <a:cxnSpLocks/>
                </p:cNvCxnSpPr>
                <p:nvPr/>
              </p:nvCxnSpPr>
              <p:spPr>
                <a:xfrm>
                  <a:off x="2019216" y="2159031"/>
                  <a:ext cx="8547925" cy="0"/>
                </a:xfrm>
                <a:prstGeom prst="line">
                  <a:avLst/>
                </a:prstGeom>
                <a:ln w="12700">
                  <a:solidFill>
                    <a:srgbClr val="00506B"/>
                  </a:solidFill>
                  <a:prstDash val="lgDash"/>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3C9C29CF-0039-4B95-B948-081C2C8A098B}"/>
                  </a:ext>
                </a:extLst>
              </p:cNvPr>
              <p:cNvSpPr/>
              <p:nvPr/>
            </p:nvSpPr>
            <p:spPr>
              <a:xfrm>
                <a:off x="10151614" y="2377953"/>
                <a:ext cx="545414" cy="545414"/>
              </a:xfrm>
              <a:prstGeom prst="ellipse">
                <a:avLst/>
              </a:prstGeom>
              <a:solidFill>
                <a:schemeClr val="bg1">
                  <a:lumMod val="95000"/>
                </a:schemeClr>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Dubai" panose="020B0503030403030204" pitchFamily="34" charset="-78"/>
                    <a:cs typeface="Dubai" panose="020B0503030403030204" pitchFamily="34" charset="-78"/>
                  </a:rPr>
                  <a:t>1</a:t>
                </a:r>
              </a:p>
            </p:txBody>
          </p:sp>
        </p:grpSp>
        <p:grpSp>
          <p:nvGrpSpPr>
            <p:cNvPr id="18" name="Group 17">
              <a:extLst>
                <a:ext uri="{FF2B5EF4-FFF2-40B4-BE49-F238E27FC236}">
                  <a16:creationId xmlns:a16="http://schemas.microsoft.com/office/drawing/2014/main" id="{4F6E418D-04D7-45B0-BBAC-4E64962C779C}"/>
                </a:ext>
              </a:extLst>
            </p:cNvPr>
            <p:cNvGrpSpPr/>
            <p:nvPr/>
          </p:nvGrpSpPr>
          <p:grpSpPr>
            <a:xfrm>
              <a:off x="2019216" y="3545130"/>
              <a:ext cx="8677812" cy="928915"/>
              <a:chOff x="2019216" y="2159031"/>
              <a:chExt cx="8677812" cy="928915"/>
            </a:xfrm>
          </p:grpSpPr>
          <p:sp>
            <p:nvSpPr>
              <p:cNvPr id="21" name="Rectangle 20">
                <a:extLst>
                  <a:ext uri="{FF2B5EF4-FFF2-40B4-BE49-F238E27FC236}">
                    <a16:creationId xmlns:a16="http://schemas.microsoft.com/office/drawing/2014/main" id="{FA3CB548-3612-47C0-8606-02FA83B2B029}"/>
                  </a:ext>
                </a:extLst>
              </p:cNvPr>
              <p:cNvSpPr/>
              <p:nvPr/>
            </p:nvSpPr>
            <p:spPr>
              <a:xfrm>
                <a:off x="2149104" y="2285945"/>
                <a:ext cx="7981868" cy="729430"/>
              </a:xfrm>
              <a:prstGeom prst="rect">
                <a:avLst/>
              </a:prstGeom>
            </p:spPr>
            <p:txBody>
              <a:bodyPr wrap="square">
                <a:spAutoFit/>
              </a:bodyPr>
              <a:lstStyle/>
              <a:p>
                <a:pPr lvl="0" algn="just" rtl="1">
                  <a:lnSpc>
                    <a:spcPct val="115000"/>
                  </a:lnSpc>
                  <a:spcAft>
                    <a:spcPts val="0"/>
                  </a:spcAft>
                </a:pPr>
                <a:r>
                  <a:rPr lang="ar-SA" dirty="0">
                    <a:latin typeface="Dubai" panose="020B0503030403030204" pitchFamily="34" charset="-78"/>
                    <a:ea typeface="Calibri" panose="020F0502020204030204" pitchFamily="34" charset="0"/>
                    <a:cs typeface="Dubai" panose="020B0503030403030204" pitchFamily="34" charset="-78"/>
                  </a:rPr>
                  <a:t>المتقدمون المتعثرين لكنهم واعدين، مثال ذلك، توجد فجوة في الموارد أو الإدارة وإذا تمت مساعدتهم، سيكون لهم احتمال مرتفع للنمو والنجاح.</a:t>
                </a:r>
              </a:p>
            </p:txBody>
          </p:sp>
          <p:grpSp>
            <p:nvGrpSpPr>
              <p:cNvPr id="22" name="Group 21">
                <a:extLst>
                  <a:ext uri="{FF2B5EF4-FFF2-40B4-BE49-F238E27FC236}">
                    <a16:creationId xmlns:a16="http://schemas.microsoft.com/office/drawing/2014/main" id="{F8EBBF6B-5B74-4655-AAB7-CA3A63D4A2AE}"/>
                  </a:ext>
                </a:extLst>
              </p:cNvPr>
              <p:cNvGrpSpPr/>
              <p:nvPr/>
            </p:nvGrpSpPr>
            <p:grpSpPr>
              <a:xfrm>
                <a:off x="2019216" y="2159031"/>
                <a:ext cx="8547925" cy="928915"/>
                <a:chOff x="2019216" y="2159031"/>
                <a:chExt cx="8547925" cy="928915"/>
              </a:xfrm>
            </p:grpSpPr>
            <p:cxnSp>
              <p:nvCxnSpPr>
                <p:cNvPr id="24" name="Straight Connector 23">
                  <a:extLst>
                    <a:ext uri="{FF2B5EF4-FFF2-40B4-BE49-F238E27FC236}">
                      <a16:creationId xmlns:a16="http://schemas.microsoft.com/office/drawing/2014/main" id="{07F21CC7-44E1-4714-939F-AE429C664CF7}"/>
                    </a:ext>
                  </a:extLst>
                </p:cNvPr>
                <p:cNvCxnSpPr>
                  <a:cxnSpLocks/>
                </p:cNvCxnSpPr>
                <p:nvPr/>
              </p:nvCxnSpPr>
              <p:spPr>
                <a:xfrm>
                  <a:off x="2019216" y="3087946"/>
                  <a:ext cx="8547925" cy="0"/>
                </a:xfrm>
                <a:prstGeom prst="line">
                  <a:avLst/>
                </a:prstGeom>
                <a:ln w="12700">
                  <a:solidFill>
                    <a:srgbClr val="00506B"/>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700EE1-3918-43F8-B8F1-C7A2CCDAC0E8}"/>
                    </a:ext>
                  </a:extLst>
                </p:cNvPr>
                <p:cNvCxnSpPr>
                  <a:cxnSpLocks/>
                </p:cNvCxnSpPr>
                <p:nvPr/>
              </p:nvCxnSpPr>
              <p:spPr>
                <a:xfrm>
                  <a:off x="2019216" y="2159031"/>
                  <a:ext cx="8547925" cy="0"/>
                </a:xfrm>
                <a:prstGeom prst="line">
                  <a:avLst/>
                </a:prstGeom>
                <a:ln w="12700">
                  <a:solidFill>
                    <a:srgbClr val="00506B"/>
                  </a:solidFill>
                  <a:prstDash val="lgDash"/>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82337BEC-089A-4AD3-8713-2CFB12BB2A82}"/>
                  </a:ext>
                </a:extLst>
              </p:cNvPr>
              <p:cNvSpPr/>
              <p:nvPr/>
            </p:nvSpPr>
            <p:spPr>
              <a:xfrm>
                <a:off x="10151614" y="2377953"/>
                <a:ext cx="545414" cy="545414"/>
              </a:xfrm>
              <a:prstGeom prst="ellipse">
                <a:avLst/>
              </a:prstGeom>
              <a:solidFill>
                <a:schemeClr val="bg1">
                  <a:lumMod val="95000"/>
                </a:schemeClr>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Dubai" panose="020B0503030403030204" pitchFamily="34" charset="-78"/>
                    <a:cs typeface="Dubai" panose="020B0503030403030204" pitchFamily="34" charset="-78"/>
                  </a:rPr>
                  <a:t>2</a:t>
                </a:r>
              </a:p>
            </p:txBody>
          </p:sp>
        </p:grpSp>
        <p:grpSp>
          <p:nvGrpSpPr>
            <p:cNvPr id="26" name="Group 25">
              <a:extLst>
                <a:ext uri="{FF2B5EF4-FFF2-40B4-BE49-F238E27FC236}">
                  <a16:creationId xmlns:a16="http://schemas.microsoft.com/office/drawing/2014/main" id="{C029F404-D65E-4B71-BFCC-F26BE44D3A3B}"/>
                </a:ext>
              </a:extLst>
            </p:cNvPr>
            <p:cNvGrpSpPr/>
            <p:nvPr/>
          </p:nvGrpSpPr>
          <p:grpSpPr>
            <a:xfrm>
              <a:off x="2019216" y="4931228"/>
              <a:ext cx="8677812" cy="928915"/>
              <a:chOff x="2019216" y="2159031"/>
              <a:chExt cx="8677812" cy="928915"/>
            </a:xfrm>
          </p:grpSpPr>
          <p:sp>
            <p:nvSpPr>
              <p:cNvPr id="27" name="Rectangle 26">
                <a:extLst>
                  <a:ext uri="{FF2B5EF4-FFF2-40B4-BE49-F238E27FC236}">
                    <a16:creationId xmlns:a16="http://schemas.microsoft.com/office/drawing/2014/main" id="{429D1BEA-8946-4990-A5C6-C961472635F6}"/>
                  </a:ext>
                </a:extLst>
              </p:cNvPr>
              <p:cNvSpPr/>
              <p:nvPr/>
            </p:nvSpPr>
            <p:spPr>
              <a:xfrm>
                <a:off x="2149104" y="2285945"/>
                <a:ext cx="7981868" cy="729430"/>
              </a:xfrm>
              <a:prstGeom prst="rect">
                <a:avLst/>
              </a:prstGeom>
            </p:spPr>
            <p:txBody>
              <a:bodyPr wrap="square">
                <a:spAutoFit/>
              </a:bodyPr>
              <a:lstStyle/>
              <a:p>
                <a:pPr lvl="0" algn="just" rtl="1">
                  <a:lnSpc>
                    <a:spcPct val="115000"/>
                  </a:lnSpc>
                  <a:spcAft>
                    <a:spcPts val="0"/>
                  </a:spcAft>
                </a:pPr>
                <a:r>
                  <a:rPr lang="ar-SA" dirty="0">
                    <a:latin typeface="Dubai" panose="020B0503030403030204" pitchFamily="34" charset="-78"/>
                    <a:ea typeface="Calibri" panose="020F0502020204030204" pitchFamily="34" charset="0"/>
                    <a:cs typeface="Dubai" panose="020B0503030403030204" pitchFamily="34" charset="-78"/>
                  </a:rPr>
                  <a:t>المتقدمون الذين يكونون واعدين لكن ليسوا ضعفاء أو متعثرين، مثال ذلك، أنه يمكنهم أن يستمروا بأنفسهم ومن المتوقع أن ينجحوا.</a:t>
                </a:r>
              </a:p>
            </p:txBody>
          </p:sp>
          <p:grpSp>
            <p:nvGrpSpPr>
              <p:cNvPr id="28" name="Group 27">
                <a:extLst>
                  <a:ext uri="{FF2B5EF4-FFF2-40B4-BE49-F238E27FC236}">
                    <a16:creationId xmlns:a16="http://schemas.microsoft.com/office/drawing/2014/main" id="{8620F0FF-F39B-4A1E-AB8C-2981E88B8752}"/>
                  </a:ext>
                </a:extLst>
              </p:cNvPr>
              <p:cNvGrpSpPr/>
              <p:nvPr/>
            </p:nvGrpSpPr>
            <p:grpSpPr>
              <a:xfrm>
                <a:off x="2019216" y="2159031"/>
                <a:ext cx="8547925" cy="928915"/>
                <a:chOff x="2019216" y="2159031"/>
                <a:chExt cx="8547925" cy="928915"/>
              </a:xfrm>
            </p:grpSpPr>
            <p:cxnSp>
              <p:nvCxnSpPr>
                <p:cNvPr id="30" name="Straight Connector 29">
                  <a:extLst>
                    <a:ext uri="{FF2B5EF4-FFF2-40B4-BE49-F238E27FC236}">
                      <a16:creationId xmlns:a16="http://schemas.microsoft.com/office/drawing/2014/main" id="{0E5B21A7-15C2-45CC-BF4E-1D9ED9F2D72F}"/>
                    </a:ext>
                  </a:extLst>
                </p:cNvPr>
                <p:cNvCxnSpPr>
                  <a:cxnSpLocks/>
                </p:cNvCxnSpPr>
                <p:nvPr/>
              </p:nvCxnSpPr>
              <p:spPr>
                <a:xfrm>
                  <a:off x="2019216" y="3087946"/>
                  <a:ext cx="8547925" cy="0"/>
                </a:xfrm>
                <a:prstGeom prst="line">
                  <a:avLst/>
                </a:prstGeom>
                <a:ln w="12700">
                  <a:solidFill>
                    <a:srgbClr val="00506B"/>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A58844F-0340-497A-8E51-2C50A8C73693}"/>
                    </a:ext>
                  </a:extLst>
                </p:cNvPr>
                <p:cNvCxnSpPr>
                  <a:cxnSpLocks/>
                </p:cNvCxnSpPr>
                <p:nvPr/>
              </p:nvCxnSpPr>
              <p:spPr>
                <a:xfrm>
                  <a:off x="2019216" y="2159031"/>
                  <a:ext cx="8547925" cy="0"/>
                </a:xfrm>
                <a:prstGeom prst="line">
                  <a:avLst/>
                </a:prstGeom>
                <a:ln w="12700">
                  <a:solidFill>
                    <a:srgbClr val="00506B"/>
                  </a:solidFill>
                  <a:prstDash val="lgDash"/>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8F6600AE-3499-4162-B093-158E12FDF7C7}"/>
                  </a:ext>
                </a:extLst>
              </p:cNvPr>
              <p:cNvSpPr/>
              <p:nvPr/>
            </p:nvSpPr>
            <p:spPr>
              <a:xfrm>
                <a:off x="10151614" y="2377953"/>
                <a:ext cx="545414" cy="545414"/>
              </a:xfrm>
              <a:prstGeom prst="ellipse">
                <a:avLst/>
              </a:prstGeom>
              <a:solidFill>
                <a:schemeClr val="bg1">
                  <a:lumMod val="95000"/>
                </a:schemeClr>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Dubai" panose="020B0503030403030204" pitchFamily="34" charset="-78"/>
                    <a:cs typeface="Dubai" panose="020B0503030403030204" pitchFamily="34" charset="-78"/>
                  </a:rPr>
                  <a:t>3</a:t>
                </a:r>
              </a:p>
            </p:txBody>
          </p:sp>
        </p:grpSp>
      </p:grpSp>
      <p:sp>
        <p:nvSpPr>
          <p:cNvPr id="4" name="Slide Number Placeholder 3">
            <a:extLst>
              <a:ext uri="{FF2B5EF4-FFF2-40B4-BE49-F238E27FC236}">
                <a16:creationId xmlns:a16="http://schemas.microsoft.com/office/drawing/2014/main" id="{49D0843B-1751-413F-A175-94D2E3E38240}"/>
              </a:ext>
            </a:extLst>
          </p:cNvPr>
          <p:cNvSpPr>
            <a:spLocks noGrp="1"/>
          </p:cNvSpPr>
          <p:nvPr>
            <p:ph type="sldNum" sz="quarter" idx="12"/>
          </p:nvPr>
        </p:nvSpPr>
        <p:spPr/>
        <p:txBody>
          <a:bodyPr/>
          <a:lstStyle/>
          <a:p>
            <a:fld id="{C9889D55-D75C-4F24-87F5-5B8662090B10}" type="slidenum">
              <a:rPr lang="en-SG" smtClean="0"/>
              <a:t>22</a:t>
            </a:fld>
            <a:endParaRPr lang="en-SG" dirty="0"/>
          </a:p>
        </p:txBody>
      </p:sp>
    </p:spTree>
    <p:extLst>
      <p:ext uri="{BB962C8B-B14F-4D97-AF65-F5344CB8AC3E}">
        <p14:creationId xmlns:p14="http://schemas.microsoft.com/office/powerpoint/2010/main" val="12316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كيف تنتج حاضنات الأعمال قيمة مضافة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4A496F7-EE9F-4C6B-9DC9-9599A602C98D}"/>
              </a:ext>
            </a:extLst>
          </p:cNvPr>
          <p:cNvSpPr/>
          <p:nvPr/>
        </p:nvSpPr>
        <p:spPr>
          <a:xfrm>
            <a:off x="2609775" y="1259337"/>
            <a:ext cx="6972451" cy="410882"/>
          </a:xfrm>
          <a:prstGeom prst="rect">
            <a:avLst/>
          </a:prstGeom>
        </p:spPr>
        <p:txBody>
          <a:bodyPr wrap="square">
            <a:spAutoFit/>
          </a:bodyPr>
          <a:lstStyle/>
          <a:p>
            <a:pPr lvl="0" algn="ctr" rtl="1">
              <a:lnSpc>
                <a:spcPct val="115000"/>
              </a:lnSpc>
              <a:spcAft>
                <a:spcPts val="1000"/>
              </a:spcAft>
            </a:pPr>
            <a:r>
              <a:rPr lang="ar-SA" b="1" dirty="0">
                <a:solidFill>
                  <a:srgbClr val="00506B"/>
                </a:solidFill>
                <a:latin typeface="Dubai" panose="020B0503030403030204" pitchFamily="34" charset="-78"/>
                <a:ea typeface="Times New Roman" panose="02020603050405020304" pitchFamily="18" charset="0"/>
                <a:cs typeface="Dubai" panose="020B0503030403030204" pitchFamily="34" charset="-78"/>
              </a:rPr>
              <a:t>مصادر القيمة المضافة للحاضنة: </a:t>
            </a:r>
          </a:p>
        </p:txBody>
      </p:sp>
      <p:grpSp>
        <p:nvGrpSpPr>
          <p:cNvPr id="13" name="Group 12">
            <a:extLst>
              <a:ext uri="{FF2B5EF4-FFF2-40B4-BE49-F238E27FC236}">
                <a16:creationId xmlns:a16="http://schemas.microsoft.com/office/drawing/2014/main" id="{9A152EDA-FDDD-437A-AED0-16454F48E05D}"/>
              </a:ext>
            </a:extLst>
          </p:cNvPr>
          <p:cNvGrpSpPr/>
          <p:nvPr/>
        </p:nvGrpSpPr>
        <p:grpSpPr>
          <a:xfrm>
            <a:off x="8516257" y="2036658"/>
            <a:ext cx="2830285" cy="4143829"/>
            <a:chOff x="8153400" y="1357085"/>
            <a:chExt cx="2830285" cy="4143829"/>
          </a:xfrm>
        </p:grpSpPr>
        <p:grpSp>
          <p:nvGrpSpPr>
            <p:cNvPr id="9" name="Group 8">
              <a:extLst>
                <a:ext uri="{FF2B5EF4-FFF2-40B4-BE49-F238E27FC236}">
                  <a16:creationId xmlns:a16="http://schemas.microsoft.com/office/drawing/2014/main" id="{58651A26-2AF7-4CD2-8299-CF60DF520EE8}"/>
                </a:ext>
              </a:extLst>
            </p:cNvPr>
            <p:cNvGrpSpPr/>
            <p:nvPr/>
          </p:nvGrpSpPr>
          <p:grpSpPr>
            <a:xfrm>
              <a:off x="8153400" y="1357085"/>
              <a:ext cx="2830285" cy="4143829"/>
              <a:chOff x="7866743" y="1879600"/>
              <a:chExt cx="2830285" cy="4143829"/>
            </a:xfrm>
            <a:effectLst>
              <a:outerShdw blurRad="50800" dist="38100" dir="5400000" algn="t" rotWithShape="0">
                <a:prstClr val="black">
                  <a:alpha val="40000"/>
                </a:prstClr>
              </a:outerShdw>
            </a:effectLst>
          </p:grpSpPr>
          <p:sp>
            <p:nvSpPr>
              <p:cNvPr id="4" name="Rectangle 3">
                <a:extLst>
                  <a:ext uri="{FF2B5EF4-FFF2-40B4-BE49-F238E27FC236}">
                    <a16:creationId xmlns:a16="http://schemas.microsoft.com/office/drawing/2014/main" id="{AE12AC7C-92AA-4E2E-874F-4A9D6F331990}"/>
                  </a:ext>
                </a:extLst>
              </p:cNvPr>
              <p:cNvSpPr/>
              <p:nvPr/>
            </p:nvSpPr>
            <p:spPr>
              <a:xfrm>
                <a:off x="7866743" y="2569029"/>
                <a:ext cx="2830285" cy="345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C0C1B37-3E41-4A3E-9088-87CDC7F0EA5F}"/>
                  </a:ext>
                </a:extLst>
              </p:cNvPr>
              <p:cNvSpPr/>
              <p:nvPr/>
            </p:nvSpPr>
            <p:spPr>
              <a:xfrm>
                <a:off x="8469084" y="1879600"/>
                <a:ext cx="1502229" cy="1502229"/>
              </a:xfrm>
              <a:prstGeom prst="diamond">
                <a:avLst/>
              </a:prstGeom>
              <a:solidFill>
                <a:srgbClr val="0050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latin typeface="Dubai" panose="020B0503030403030204" pitchFamily="34" charset="-78"/>
                    <a:cs typeface="Dubai" panose="020B0503030403030204" pitchFamily="34" charset="-78"/>
                  </a:rPr>
                  <a:t>داخلياً</a:t>
                </a:r>
                <a:endParaRPr lang="en-US" sz="1600" b="1" dirty="0">
                  <a:latin typeface="Dubai" panose="020B0503030403030204" pitchFamily="34" charset="-78"/>
                  <a:cs typeface="Dubai" panose="020B0503030403030204" pitchFamily="34" charset="-78"/>
                </a:endParaRPr>
              </a:p>
            </p:txBody>
          </p:sp>
        </p:grpSp>
        <p:sp>
          <p:nvSpPr>
            <p:cNvPr id="10" name="Rectangle 9">
              <a:extLst>
                <a:ext uri="{FF2B5EF4-FFF2-40B4-BE49-F238E27FC236}">
                  <a16:creationId xmlns:a16="http://schemas.microsoft.com/office/drawing/2014/main" id="{11E75AA6-9F8B-40AC-A8EC-AC580BC484F2}"/>
                </a:ext>
              </a:extLst>
            </p:cNvPr>
            <p:cNvSpPr/>
            <p:nvPr/>
          </p:nvSpPr>
          <p:spPr>
            <a:xfrm>
              <a:off x="8284028" y="3045365"/>
              <a:ext cx="2569028" cy="1578894"/>
            </a:xfrm>
            <a:prstGeom prst="rect">
              <a:avLst/>
            </a:prstGeom>
          </p:spPr>
          <p:txBody>
            <a:bodyPr wrap="square">
              <a:spAutoFit/>
            </a:bodyPr>
            <a:lstStyle/>
            <a:p>
              <a:pPr marL="342900" lvl="0" indent="-342900" algn="just" rtl="1">
                <a:lnSpc>
                  <a:spcPct val="115000"/>
                </a:lnSpc>
                <a:buClr>
                  <a:srgbClr val="00506B"/>
                </a:buClr>
                <a:buFont typeface="Wingdings" panose="05000000000000000000" pitchFamily="2" charset="2"/>
                <a:buChar char="§"/>
              </a:pPr>
              <a:r>
                <a:rPr lang="ar-SA" sz="1400" dirty="0">
                  <a:solidFill>
                    <a:prstClr val="black"/>
                  </a:solidFill>
                  <a:latin typeface="Dubai" panose="020B0503030403030204" pitchFamily="34" charset="-78"/>
                  <a:ea typeface="Calibri" panose="020F0502020204030204" pitchFamily="34" charset="0"/>
                  <a:cs typeface="Dubai" panose="020B0503030403030204" pitchFamily="34" charset="-78"/>
                </a:rPr>
                <a:t>اختيار طلبات خدمات الأعمال ومراقبتها.</a:t>
              </a:r>
              <a:endParaRPr lang="en-SG" sz="1400" dirty="0">
                <a:solidFill>
                  <a:prstClr val="black"/>
                </a:solidFill>
                <a:latin typeface="Dubai" panose="020B0503030403030204" pitchFamily="34" charset="-78"/>
                <a:ea typeface="Calibri" panose="020F0502020204030204" pitchFamily="34" charset="0"/>
                <a:cs typeface="Dubai" panose="020B0503030403030204" pitchFamily="34" charset="-78"/>
              </a:endParaRPr>
            </a:p>
            <a:p>
              <a:pPr marL="342900" lvl="0" indent="-342900" algn="just" rtl="1">
                <a:lnSpc>
                  <a:spcPct val="115000"/>
                </a:lnSpc>
                <a:buClr>
                  <a:srgbClr val="00506B"/>
                </a:buClr>
                <a:buFont typeface="Wingdings" panose="05000000000000000000" pitchFamily="2" charset="2"/>
                <a:buChar char="§"/>
              </a:pPr>
              <a:r>
                <a:rPr lang="ar-SA" sz="1400" dirty="0">
                  <a:solidFill>
                    <a:prstClr val="black"/>
                  </a:solidFill>
                  <a:latin typeface="Dubai" panose="020B0503030403030204" pitchFamily="34" charset="-78"/>
                  <a:ea typeface="Calibri" panose="020F0502020204030204" pitchFamily="34" charset="0"/>
                  <a:cs typeface="Dubai" panose="020B0503030403030204" pitchFamily="34" charset="-78"/>
                </a:rPr>
                <a:t>تشخيص احتياجات الأعمال.</a:t>
              </a:r>
              <a:endParaRPr lang="en-SG" sz="1400" dirty="0">
                <a:solidFill>
                  <a:prstClr val="black"/>
                </a:solidFill>
                <a:latin typeface="Dubai" panose="020B0503030403030204" pitchFamily="34" charset="-78"/>
                <a:ea typeface="Calibri" panose="020F0502020204030204" pitchFamily="34" charset="0"/>
                <a:cs typeface="Dubai" panose="020B0503030403030204" pitchFamily="34" charset="-78"/>
              </a:endParaRPr>
            </a:p>
            <a:p>
              <a:pPr marL="342900" lvl="0" indent="-342900" algn="just" rtl="1">
                <a:lnSpc>
                  <a:spcPct val="115000"/>
                </a:lnSpc>
                <a:buClr>
                  <a:srgbClr val="00506B"/>
                </a:buClr>
                <a:buFont typeface="Wingdings" panose="05000000000000000000" pitchFamily="2" charset="2"/>
                <a:buChar char="§"/>
              </a:pPr>
              <a:r>
                <a:rPr lang="ar-SA" sz="1400" dirty="0">
                  <a:solidFill>
                    <a:prstClr val="black"/>
                  </a:solidFill>
                  <a:latin typeface="Dubai" panose="020B0503030403030204" pitchFamily="34" charset="-78"/>
                  <a:ea typeface="Calibri" panose="020F0502020204030204" pitchFamily="34" charset="0"/>
                  <a:cs typeface="Dubai" panose="020B0503030403030204" pitchFamily="34" charset="-78"/>
                </a:rPr>
                <a:t>الاستعداد للتمويل.</a:t>
              </a:r>
              <a:endParaRPr lang="en-SG" sz="1400" dirty="0">
                <a:solidFill>
                  <a:prstClr val="black"/>
                </a:solidFill>
                <a:latin typeface="Dubai" panose="020B0503030403030204" pitchFamily="34" charset="-78"/>
                <a:ea typeface="Calibri" panose="020F0502020204030204" pitchFamily="34" charset="0"/>
                <a:cs typeface="Dubai" panose="020B0503030403030204" pitchFamily="34" charset="-78"/>
              </a:endParaRPr>
            </a:p>
            <a:p>
              <a:pPr marL="342900" lvl="0" indent="-342900" algn="just" rtl="1">
                <a:lnSpc>
                  <a:spcPct val="115000"/>
                </a:lnSpc>
                <a:buClr>
                  <a:srgbClr val="00506B"/>
                </a:buClr>
                <a:buFont typeface="Wingdings" panose="05000000000000000000" pitchFamily="2" charset="2"/>
                <a:buChar char="§"/>
              </a:pPr>
              <a:r>
                <a:rPr lang="ar-SA" sz="1400" dirty="0">
                  <a:solidFill>
                    <a:prstClr val="black"/>
                  </a:solidFill>
                  <a:latin typeface="Dubai" panose="020B0503030403030204" pitchFamily="34" charset="-78"/>
                  <a:ea typeface="Calibri" panose="020F0502020204030204" pitchFamily="34" charset="0"/>
                  <a:cs typeface="Dubai" panose="020B0503030403030204" pitchFamily="34" charset="-78"/>
                </a:rPr>
                <a:t>الاستعداد للاتصال بشبكة العملاء في الحاضنة. </a:t>
              </a:r>
              <a:endParaRPr lang="en-SG" sz="1400" dirty="0">
                <a:solidFill>
                  <a:prstClr val="black"/>
                </a:solidFill>
                <a:latin typeface="Dubai" panose="020B0503030403030204" pitchFamily="34" charset="-78"/>
                <a:ea typeface="Calibri" panose="020F0502020204030204" pitchFamily="34" charset="0"/>
                <a:cs typeface="Dubai" panose="020B0503030403030204" pitchFamily="34" charset="-78"/>
              </a:endParaRPr>
            </a:p>
          </p:txBody>
        </p:sp>
      </p:grpSp>
      <p:grpSp>
        <p:nvGrpSpPr>
          <p:cNvPr id="33" name="Group 32">
            <a:extLst>
              <a:ext uri="{FF2B5EF4-FFF2-40B4-BE49-F238E27FC236}">
                <a16:creationId xmlns:a16="http://schemas.microsoft.com/office/drawing/2014/main" id="{FD41D492-71AA-4C8E-99F4-E37B051C27EA}"/>
              </a:ext>
            </a:extLst>
          </p:cNvPr>
          <p:cNvGrpSpPr/>
          <p:nvPr/>
        </p:nvGrpSpPr>
        <p:grpSpPr>
          <a:xfrm>
            <a:off x="4766338" y="2036658"/>
            <a:ext cx="2830285" cy="4143829"/>
            <a:chOff x="8153400" y="1357085"/>
            <a:chExt cx="2830285" cy="4143829"/>
          </a:xfrm>
        </p:grpSpPr>
        <p:grpSp>
          <p:nvGrpSpPr>
            <p:cNvPr id="34" name="Group 33">
              <a:extLst>
                <a:ext uri="{FF2B5EF4-FFF2-40B4-BE49-F238E27FC236}">
                  <a16:creationId xmlns:a16="http://schemas.microsoft.com/office/drawing/2014/main" id="{B104577D-ADFF-402B-A3F7-4F3A0C19EFD3}"/>
                </a:ext>
              </a:extLst>
            </p:cNvPr>
            <p:cNvGrpSpPr/>
            <p:nvPr/>
          </p:nvGrpSpPr>
          <p:grpSpPr>
            <a:xfrm>
              <a:off x="8153400" y="1357085"/>
              <a:ext cx="2830285" cy="4143829"/>
              <a:chOff x="7866743" y="1879600"/>
              <a:chExt cx="2830285" cy="4143829"/>
            </a:xfrm>
            <a:effectLst>
              <a:outerShdw blurRad="50800" dist="38100" dir="5400000" algn="t" rotWithShape="0">
                <a:prstClr val="black">
                  <a:alpha val="40000"/>
                </a:prstClr>
              </a:outerShdw>
            </a:effectLst>
          </p:grpSpPr>
          <p:sp>
            <p:nvSpPr>
              <p:cNvPr id="36" name="Rectangle 35">
                <a:extLst>
                  <a:ext uri="{FF2B5EF4-FFF2-40B4-BE49-F238E27FC236}">
                    <a16:creationId xmlns:a16="http://schemas.microsoft.com/office/drawing/2014/main" id="{14E67EED-FA4F-41A6-B621-BDEFA6CFF8B0}"/>
                  </a:ext>
                </a:extLst>
              </p:cNvPr>
              <p:cNvSpPr/>
              <p:nvPr/>
            </p:nvSpPr>
            <p:spPr>
              <a:xfrm>
                <a:off x="7866743" y="2569029"/>
                <a:ext cx="2830285" cy="345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4D610EA5-61A0-451C-864C-8EBEB86C01FA}"/>
                  </a:ext>
                </a:extLst>
              </p:cNvPr>
              <p:cNvSpPr/>
              <p:nvPr/>
            </p:nvSpPr>
            <p:spPr>
              <a:xfrm>
                <a:off x="8469084" y="1879600"/>
                <a:ext cx="1502229" cy="1502229"/>
              </a:xfrm>
              <a:prstGeom prst="diamond">
                <a:avLst/>
              </a:prstGeom>
              <a:solidFill>
                <a:srgbClr val="0050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latin typeface="Dubai" panose="020B0503030403030204" pitchFamily="34" charset="-78"/>
                    <a:cs typeface="Dubai" panose="020B0503030403030204" pitchFamily="34" charset="-78"/>
                  </a:rPr>
                  <a:t>خارجياً</a:t>
                </a:r>
                <a:endParaRPr lang="en-US" sz="1600" b="1" dirty="0">
                  <a:latin typeface="Dubai" panose="020B0503030403030204" pitchFamily="34" charset="-78"/>
                  <a:cs typeface="Dubai" panose="020B0503030403030204" pitchFamily="34" charset="-78"/>
                </a:endParaRPr>
              </a:p>
            </p:txBody>
          </p:sp>
        </p:grpSp>
        <p:sp>
          <p:nvSpPr>
            <p:cNvPr id="35" name="Rectangle 34">
              <a:extLst>
                <a:ext uri="{FF2B5EF4-FFF2-40B4-BE49-F238E27FC236}">
                  <a16:creationId xmlns:a16="http://schemas.microsoft.com/office/drawing/2014/main" id="{AC97D8B0-ABA8-4DF0-959D-C5113AC6CB6E}"/>
                </a:ext>
              </a:extLst>
            </p:cNvPr>
            <p:cNvSpPr/>
            <p:nvPr/>
          </p:nvSpPr>
          <p:spPr>
            <a:xfrm>
              <a:off x="8284028" y="3045365"/>
              <a:ext cx="2569028" cy="1331134"/>
            </a:xfrm>
            <a:prstGeom prst="rect">
              <a:avLst/>
            </a:prstGeom>
          </p:spPr>
          <p:txBody>
            <a:bodyPr wrap="square">
              <a:spAutoFit/>
            </a:bodyPr>
            <a:lstStyle/>
            <a:p>
              <a:pPr marL="342900" lvl="0" indent="-342900" algn="just" rtl="1">
                <a:lnSpc>
                  <a:spcPct val="115000"/>
                </a:lnSpc>
                <a:buClr>
                  <a:srgbClr val="00506B"/>
                </a:buClr>
                <a:buFont typeface="Wingdings" panose="05000000000000000000" pitchFamily="2" charset="2"/>
                <a:buChar char="§"/>
              </a:pPr>
              <a:r>
                <a:rPr lang="ar-SA" sz="1400" dirty="0">
                  <a:solidFill>
                    <a:prstClr val="black"/>
                  </a:solidFill>
                  <a:latin typeface="Dubai" panose="020B0503030403030204" pitchFamily="34" charset="-78"/>
                  <a:ea typeface="Calibri" panose="020F0502020204030204" pitchFamily="34" charset="0"/>
                  <a:cs typeface="Dubai" panose="020B0503030403030204" pitchFamily="34" charset="-78"/>
                </a:rPr>
                <a:t>تطوير المصداقية.</a:t>
              </a:r>
            </a:p>
            <a:p>
              <a:pPr marL="342900" lvl="0" indent="-342900" algn="just" rtl="1">
                <a:lnSpc>
                  <a:spcPct val="115000"/>
                </a:lnSpc>
                <a:buClr>
                  <a:srgbClr val="00506B"/>
                </a:buClr>
                <a:buFont typeface="Wingdings" panose="05000000000000000000" pitchFamily="2" charset="2"/>
                <a:buChar char="§"/>
              </a:pPr>
              <a:r>
                <a:rPr lang="ar-SA" sz="1400" dirty="0">
                  <a:solidFill>
                    <a:prstClr val="black"/>
                  </a:solidFill>
                  <a:latin typeface="Dubai" panose="020B0503030403030204" pitchFamily="34" charset="-78"/>
                  <a:ea typeface="Calibri" panose="020F0502020204030204" pitchFamily="34" charset="0"/>
                  <a:cs typeface="Dubai" panose="020B0503030403030204" pitchFamily="34" charset="-78"/>
                </a:rPr>
                <a:t>تقصير منحني تعلم ريادة الأعمال. </a:t>
              </a:r>
            </a:p>
            <a:p>
              <a:pPr marL="342900" lvl="0" indent="-342900" algn="just" rtl="1">
                <a:lnSpc>
                  <a:spcPct val="115000"/>
                </a:lnSpc>
                <a:buClr>
                  <a:srgbClr val="00506B"/>
                </a:buClr>
                <a:buFont typeface="Wingdings" panose="05000000000000000000" pitchFamily="2" charset="2"/>
                <a:buChar char="§"/>
              </a:pPr>
              <a:r>
                <a:rPr lang="ar-SA" sz="1400" dirty="0">
                  <a:solidFill>
                    <a:prstClr val="black"/>
                  </a:solidFill>
                  <a:latin typeface="Dubai" panose="020B0503030403030204" pitchFamily="34" charset="-78"/>
                  <a:ea typeface="Calibri" panose="020F0502020204030204" pitchFamily="34" charset="0"/>
                  <a:cs typeface="Dubai" panose="020B0503030403030204" pitchFamily="34" charset="-78"/>
                </a:rPr>
                <a:t>تقديم حلول سريعة للمشاكل.</a:t>
              </a:r>
            </a:p>
            <a:p>
              <a:pPr marL="342900" lvl="0" indent="-342900" algn="just" rtl="1">
                <a:lnSpc>
                  <a:spcPct val="115000"/>
                </a:lnSpc>
                <a:buClr>
                  <a:srgbClr val="00506B"/>
                </a:buClr>
                <a:buFont typeface="Wingdings" panose="05000000000000000000" pitchFamily="2" charset="2"/>
                <a:buChar char="§"/>
              </a:pPr>
              <a:r>
                <a:rPr lang="ar-SA" sz="1400" dirty="0">
                  <a:solidFill>
                    <a:prstClr val="black"/>
                  </a:solidFill>
                  <a:latin typeface="Dubai" panose="020B0503030403030204" pitchFamily="34" charset="-78"/>
                  <a:ea typeface="Calibri" panose="020F0502020204030204" pitchFamily="34" charset="0"/>
                  <a:cs typeface="Dubai" panose="020B0503030403030204" pitchFamily="34" charset="-78"/>
                </a:rPr>
                <a:t>الاتصال </a:t>
              </a:r>
              <a:r>
                <a:rPr lang="ar-SA" sz="1400" dirty="0" err="1">
                  <a:solidFill>
                    <a:prstClr val="black"/>
                  </a:solidFill>
                  <a:latin typeface="Dubai" panose="020B0503030403030204" pitchFamily="34" charset="-78"/>
                  <a:ea typeface="Calibri" panose="020F0502020204030204" pitchFamily="34" charset="0"/>
                  <a:cs typeface="Dubai" panose="020B0503030403030204" pitchFamily="34" charset="-78"/>
                </a:rPr>
                <a:t>بشكبة</a:t>
              </a:r>
              <a:r>
                <a:rPr lang="ar-SA" sz="1400" dirty="0">
                  <a:solidFill>
                    <a:prstClr val="black"/>
                  </a:solidFill>
                  <a:latin typeface="Dubai" panose="020B0503030403030204" pitchFamily="34" charset="-78"/>
                  <a:ea typeface="Calibri" panose="020F0502020204030204" pitchFamily="34" charset="0"/>
                  <a:cs typeface="Dubai" panose="020B0503030403030204" pitchFamily="34" charset="-78"/>
                </a:rPr>
                <a:t> ريادة الأعمال.</a:t>
              </a:r>
              <a:endParaRPr lang="en-SG" sz="1400" dirty="0">
                <a:solidFill>
                  <a:prstClr val="black"/>
                </a:solidFill>
                <a:latin typeface="Dubai" panose="020B0503030403030204" pitchFamily="34" charset="-78"/>
                <a:ea typeface="Calibri" panose="020F0502020204030204" pitchFamily="34" charset="0"/>
                <a:cs typeface="Dubai" panose="020B0503030403030204" pitchFamily="34" charset="-78"/>
              </a:endParaRPr>
            </a:p>
          </p:txBody>
        </p:sp>
      </p:grpSp>
      <p:grpSp>
        <p:nvGrpSpPr>
          <p:cNvPr id="38" name="Group 37">
            <a:extLst>
              <a:ext uri="{FF2B5EF4-FFF2-40B4-BE49-F238E27FC236}">
                <a16:creationId xmlns:a16="http://schemas.microsoft.com/office/drawing/2014/main" id="{D1FF0D40-68D1-4F3A-B886-04CBAD49D546}"/>
              </a:ext>
            </a:extLst>
          </p:cNvPr>
          <p:cNvGrpSpPr/>
          <p:nvPr/>
        </p:nvGrpSpPr>
        <p:grpSpPr>
          <a:xfrm>
            <a:off x="1016418" y="2036658"/>
            <a:ext cx="2830285" cy="4143829"/>
            <a:chOff x="8153400" y="1357085"/>
            <a:chExt cx="2830285" cy="4143829"/>
          </a:xfrm>
        </p:grpSpPr>
        <p:grpSp>
          <p:nvGrpSpPr>
            <p:cNvPr id="39" name="Group 38">
              <a:extLst>
                <a:ext uri="{FF2B5EF4-FFF2-40B4-BE49-F238E27FC236}">
                  <a16:creationId xmlns:a16="http://schemas.microsoft.com/office/drawing/2014/main" id="{82459E73-6752-40ED-AD4F-814AC43A4A9F}"/>
                </a:ext>
              </a:extLst>
            </p:cNvPr>
            <p:cNvGrpSpPr/>
            <p:nvPr/>
          </p:nvGrpSpPr>
          <p:grpSpPr>
            <a:xfrm>
              <a:off x="8153400" y="1357085"/>
              <a:ext cx="2830285" cy="4143829"/>
              <a:chOff x="7866743" y="1879600"/>
              <a:chExt cx="2830285" cy="4143829"/>
            </a:xfrm>
            <a:effectLst>
              <a:outerShdw blurRad="50800" dist="38100" dir="5400000" algn="t" rotWithShape="0">
                <a:prstClr val="black">
                  <a:alpha val="40000"/>
                </a:prstClr>
              </a:outerShdw>
            </a:effectLst>
          </p:grpSpPr>
          <p:sp>
            <p:nvSpPr>
              <p:cNvPr id="41" name="Rectangle 40">
                <a:extLst>
                  <a:ext uri="{FF2B5EF4-FFF2-40B4-BE49-F238E27FC236}">
                    <a16:creationId xmlns:a16="http://schemas.microsoft.com/office/drawing/2014/main" id="{CCD5AB1B-D8AC-4BF1-B9DD-041A439E1FBD}"/>
                  </a:ext>
                </a:extLst>
              </p:cNvPr>
              <p:cNvSpPr/>
              <p:nvPr/>
            </p:nvSpPr>
            <p:spPr>
              <a:xfrm>
                <a:off x="7866743" y="2569029"/>
                <a:ext cx="2830285" cy="345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365B40DC-5F97-49CA-A080-A575F9454383}"/>
                  </a:ext>
                </a:extLst>
              </p:cNvPr>
              <p:cNvSpPr/>
              <p:nvPr/>
            </p:nvSpPr>
            <p:spPr>
              <a:xfrm>
                <a:off x="8469084" y="1879600"/>
                <a:ext cx="1502229" cy="1502229"/>
              </a:xfrm>
              <a:prstGeom prst="diamond">
                <a:avLst/>
              </a:prstGeom>
              <a:solidFill>
                <a:srgbClr val="0050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err="1">
                    <a:latin typeface="Dubai" panose="020B0503030403030204" pitchFamily="34" charset="-78"/>
                    <a:cs typeface="Dubai" panose="020B0503030403030204" pitchFamily="34" charset="-78"/>
                  </a:rPr>
                  <a:t>آخرى</a:t>
                </a:r>
                <a:endParaRPr lang="en-US" sz="1600" b="1" dirty="0">
                  <a:latin typeface="Dubai" panose="020B0503030403030204" pitchFamily="34" charset="-78"/>
                  <a:cs typeface="Dubai" panose="020B0503030403030204" pitchFamily="34" charset="-78"/>
                </a:endParaRPr>
              </a:p>
            </p:txBody>
          </p:sp>
        </p:grpSp>
        <p:sp>
          <p:nvSpPr>
            <p:cNvPr id="40" name="Rectangle 39">
              <a:extLst>
                <a:ext uri="{FF2B5EF4-FFF2-40B4-BE49-F238E27FC236}">
                  <a16:creationId xmlns:a16="http://schemas.microsoft.com/office/drawing/2014/main" id="{117E52E4-1DD2-4B5B-9A60-6A3317FC9699}"/>
                </a:ext>
              </a:extLst>
            </p:cNvPr>
            <p:cNvSpPr/>
            <p:nvPr/>
          </p:nvSpPr>
          <p:spPr>
            <a:xfrm>
              <a:off x="8284028" y="3045365"/>
              <a:ext cx="2569028" cy="1578894"/>
            </a:xfrm>
            <a:prstGeom prst="rect">
              <a:avLst/>
            </a:prstGeom>
          </p:spPr>
          <p:txBody>
            <a:bodyPr wrap="square">
              <a:spAutoFit/>
            </a:bodyPr>
            <a:lstStyle/>
            <a:p>
              <a:pPr marL="342900" lvl="0" indent="-342900" algn="just" rtl="1">
                <a:lnSpc>
                  <a:spcPct val="115000"/>
                </a:lnSpc>
                <a:buClr>
                  <a:srgbClr val="00506B"/>
                </a:buClr>
                <a:buFont typeface="Wingdings" panose="05000000000000000000" pitchFamily="2" charset="2"/>
                <a:buChar char="§"/>
              </a:pPr>
              <a:r>
                <a:rPr lang="ar-SA" sz="1400" dirty="0">
                  <a:solidFill>
                    <a:prstClr val="black"/>
                  </a:solidFill>
                  <a:latin typeface="Dubai" panose="020B0503030403030204" pitchFamily="34" charset="-78"/>
                  <a:ea typeface="Calibri" panose="020F0502020204030204" pitchFamily="34" charset="0"/>
                  <a:cs typeface="Dubai" panose="020B0503030403030204" pitchFamily="34" charset="-78"/>
                </a:rPr>
                <a:t>تصميم الحاضنة لتناسب الثقافة المحلية.</a:t>
              </a:r>
            </a:p>
            <a:p>
              <a:pPr marL="342900" lvl="0" indent="-342900" algn="just" rtl="1">
                <a:lnSpc>
                  <a:spcPct val="115000"/>
                </a:lnSpc>
                <a:buClr>
                  <a:srgbClr val="00506B"/>
                </a:buClr>
                <a:buFont typeface="Wingdings" panose="05000000000000000000" pitchFamily="2" charset="2"/>
                <a:buChar char="§"/>
              </a:pPr>
              <a:r>
                <a:rPr lang="ar-SA" sz="1400" dirty="0">
                  <a:solidFill>
                    <a:prstClr val="black"/>
                  </a:solidFill>
                  <a:latin typeface="Dubai" panose="020B0503030403030204" pitchFamily="34" charset="-78"/>
                  <a:ea typeface="Calibri" panose="020F0502020204030204" pitchFamily="34" charset="0"/>
                  <a:cs typeface="Dubai" panose="020B0503030403030204" pitchFamily="34" charset="-78"/>
                </a:rPr>
                <a:t>ارتباطها بشخصية بارزة أو ذات منصب رفيع لترويجها.</a:t>
              </a:r>
            </a:p>
            <a:p>
              <a:pPr marL="342900" lvl="0" indent="-342900" algn="just" rtl="1">
                <a:lnSpc>
                  <a:spcPct val="115000"/>
                </a:lnSpc>
                <a:buClr>
                  <a:srgbClr val="00506B"/>
                </a:buClr>
                <a:buFont typeface="Wingdings" panose="05000000000000000000" pitchFamily="2" charset="2"/>
                <a:buChar char="§"/>
              </a:pPr>
              <a:r>
                <a:rPr lang="ar-SA" sz="1400" dirty="0">
                  <a:solidFill>
                    <a:prstClr val="black"/>
                  </a:solidFill>
                  <a:latin typeface="Dubai" panose="020B0503030403030204" pitchFamily="34" charset="-78"/>
                  <a:ea typeface="Calibri" panose="020F0502020204030204" pitchFamily="34" charset="0"/>
                  <a:cs typeface="Dubai" panose="020B0503030403030204" pitchFamily="34" charset="-78"/>
                </a:rPr>
                <a:t>تثقيف قادة القطاع العام والقطاع الخاص.</a:t>
              </a:r>
            </a:p>
          </p:txBody>
        </p:sp>
      </p:grpSp>
      <p:sp>
        <p:nvSpPr>
          <p:cNvPr id="2" name="Slide Number Placeholder 1">
            <a:extLst>
              <a:ext uri="{FF2B5EF4-FFF2-40B4-BE49-F238E27FC236}">
                <a16:creationId xmlns:a16="http://schemas.microsoft.com/office/drawing/2014/main" id="{D88255F5-78D7-4556-9984-F749DF5AFC9C}"/>
              </a:ext>
            </a:extLst>
          </p:cNvPr>
          <p:cNvSpPr>
            <a:spLocks noGrp="1"/>
          </p:cNvSpPr>
          <p:nvPr>
            <p:ph type="sldNum" sz="quarter" idx="12"/>
          </p:nvPr>
        </p:nvSpPr>
        <p:spPr/>
        <p:txBody>
          <a:bodyPr/>
          <a:lstStyle/>
          <a:p>
            <a:fld id="{C9889D55-D75C-4F24-87F5-5B8662090B10}" type="slidenum">
              <a:rPr lang="en-SG" smtClean="0"/>
              <a:t>23</a:t>
            </a:fld>
            <a:endParaRPr lang="en-SG" dirty="0"/>
          </a:p>
        </p:txBody>
      </p:sp>
    </p:spTree>
    <p:extLst>
      <p:ext uri="{BB962C8B-B14F-4D97-AF65-F5344CB8AC3E}">
        <p14:creationId xmlns:p14="http://schemas.microsoft.com/office/powerpoint/2010/main" val="1960857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كيف تنتج حاضنات الأعمال قيمة مضافة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4A496F7-EE9F-4C6B-9DC9-9599A602C98D}"/>
              </a:ext>
            </a:extLst>
          </p:cNvPr>
          <p:cNvSpPr/>
          <p:nvPr/>
        </p:nvSpPr>
        <p:spPr>
          <a:xfrm>
            <a:off x="2609775" y="1259337"/>
            <a:ext cx="6972451" cy="410882"/>
          </a:xfrm>
          <a:prstGeom prst="rect">
            <a:avLst/>
          </a:prstGeom>
        </p:spPr>
        <p:txBody>
          <a:bodyPr wrap="square">
            <a:spAutoFit/>
          </a:bodyPr>
          <a:lstStyle/>
          <a:p>
            <a:pPr lvl="0" algn="ctr" rtl="1">
              <a:lnSpc>
                <a:spcPct val="115000"/>
              </a:lnSpc>
              <a:spcAft>
                <a:spcPts val="1000"/>
              </a:spcAft>
            </a:pPr>
            <a:r>
              <a:rPr lang="ar-SA" b="1" dirty="0">
                <a:solidFill>
                  <a:srgbClr val="00506B"/>
                </a:solidFill>
                <a:latin typeface="Dubai" panose="020B0503030403030204" pitchFamily="34" charset="-78"/>
                <a:ea typeface="Times New Roman" panose="02020603050405020304" pitchFamily="18" charset="0"/>
                <a:cs typeface="Dubai" panose="020B0503030403030204" pitchFamily="34" charset="-78"/>
              </a:rPr>
              <a:t>السلسلة المتصلة للقيمة المضافة لحاضنة الأعمال</a:t>
            </a:r>
          </a:p>
        </p:txBody>
      </p:sp>
      <p:graphicFrame>
        <p:nvGraphicFramePr>
          <p:cNvPr id="20" name="Table 19">
            <a:extLst>
              <a:ext uri="{FF2B5EF4-FFF2-40B4-BE49-F238E27FC236}">
                <a16:creationId xmlns:a16="http://schemas.microsoft.com/office/drawing/2014/main" id="{F44E2BB5-0146-48F7-AC00-5330826D6F58}"/>
              </a:ext>
            </a:extLst>
          </p:cNvPr>
          <p:cNvGraphicFramePr>
            <a:graphicFrameLocks noGrp="1"/>
          </p:cNvGraphicFramePr>
          <p:nvPr>
            <p:extLst>
              <p:ext uri="{D42A27DB-BD31-4B8C-83A1-F6EECF244321}">
                <p14:modId xmlns:p14="http://schemas.microsoft.com/office/powerpoint/2010/main" val="1920486812"/>
              </p:ext>
            </p:extLst>
          </p:nvPr>
        </p:nvGraphicFramePr>
        <p:xfrm>
          <a:off x="798287" y="1670219"/>
          <a:ext cx="10276112" cy="4350620"/>
        </p:xfrm>
        <a:graphic>
          <a:graphicData uri="http://schemas.openxmlformats.org/drawingml/2006/table">
            <a:tbl>
              <a:tblPr rtl="1" firstRow="1" firstCol="1" bandRow="1" bandCol="1">
                <a:tableStyleId>{5C22544A-7EE6-4342-B048-85BDC9FD1C3A}</a:tableStyleId>
              </a:tblPr>
              <a:tblGrid>
                <a:gridCol w="1410905">
                  <a:extLst>
                    <a:ext uri="{9D8B030D-6E8A-4147-A177-3AD203B41FA5}">
                      <a16:colId xmlns:a16="http://schemas.microsoft.com/office/drawing/2014/main" val="2890195613"/>
                    </a:ext>
                  </a:extLst>
                </a:gridCol>
                <a:gridCol w="2120044">
                  <a:extLst>
                    <a:ext uri="{9D8B030D-6E8A-4147-A177-3AD203B41FA5}">
                      <a16:colId xmlns:a16="http://schemas.microsoft.com/office/drawing/2014/main" val="2406259340"/>
                    </a:ext>
                  </a:extLst>
                </a:gridCol>
                <a:gridCol w="2413262">
                  <a:extLst>
                    <a:ext uri="{9D8B030D-6E8A-4147-A177-3AD203B41FA5}">
                      <a16:colId xmlns:a16="http://schemas.microsoft.com/office/drawing/2014/main" val="1829072555"/>
                    </a:ext>
                  </a:extLst>
                </a:gridCol>
                <a:gridCol w="2215039">
                  <a:extLst>
                    <a:ext uri="{9D8B030D-6E8A-4147-A177-3AD203B41FA5}">
                      <a16:colId xmlns:a16="http://schemas.microsoft.com/office/drawing/2014/main" val="2539537626"/>
                    </a:ext>
                  </a:extLst>
                </a:gridCol>
                <a:gridCol w="2116862">
                  <a:extLst>
                    <a:ext uri="{9D8B030D-6E8A-4147-A177-3AD203B41FA5}">
                      <a16:colId xmlns:a16="http://schemas.microsoft.com/office/drawing/2014/main" val="2664950370"/>
                    </a:ext>
                  </a:extLst>
                </a:gridCol>
              </a:tblGrid>
              <a:tr h="293668">
                <a:tc gridSpan="5">
                  <a:txBody>
                    <a:bodyPr/>
                    <a:lstStyle/>
                    <a:p>
                      <a:pPr algn="ctr" rtl="1">
                        <a:lnSpc>
                          <a:spcPct val="115000"/>
                        </a:lnSpc>
                        <a:spcAft>
                          <a:spcPts val="0"/>
                        </a:spcAft>
                      </a:pPr>
                      <a:r>
                        <a:rPr lang="ar-SA" sz="1300" dirty="0">
                          <a:effectLst/>
                          <a:latin typeface="Dubai" panose="020B0503030403030204" pitchFamily="34" charset="-78"/>
                          <a:cs typeface="Dubai" panose="020B0503030403030204" pitchFamily="34" charset="-78"/>
                        </a:rPr>
                        <a:t>تطوير المنشأة ------------------------------ القيمة المضافة عبر ------------------------------------تطوير الأعمال</a:t>
                      </a:r>
                      <a:endParaRPr lang="en-SG" sz="1300" dirty="0">
                        <a:effectLst/>
                        <a:latin typeface="Dubai" panose="020B0503030403030204" pitchFamily="34" charset="-78"/>
                        <a:ea typeface="Times New Roman" panose="02020603050405020304" pitchFamily="18" charset="0"/>
                        <a:cs typeface="Dubai" panose="020B0503030403030204" pitchFamily="34" charset="-78"/>
                      </a:endParaRPr>
                    </a:p>
                  </a:txBody>
                  <a:tcPr marL="43637" marR="43637" marT="0" marB="0" anchor="ctr">
                    <a:solidFill>
                      <a:srgbClr val="00729A"/>
                    </a:solidFill>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812190065"/>
                  </a:ext>
                </a:extLst>
              </a:tr>
              <a:tr h="1025050">
                <a:tc>
                  <a:txBody>
                    <a:bodyPr/>
                    <a:lstStyle/>
                    <a:p>
                      <a:pPr algn="ctr" rtl="1">
                        <a:lnSpc>
                          <a:spcPct val="115000"/>
                        </a:lnSpc>
                        <a:spcAft>
                          <a:spcPts val="0"/>
                        </a:spcAft>
                      </a:pPr>
                      <a:r>
                        <a:rPr lang="ar-SA" sz="1300" dirty="0">
                          <a:effectLst/>
                          <a:latin typeface="Dubai" panose="020B0503030403030204" pitchFamily="34" charset="-78"/>
                          <a:cs typeface="Dubai" panose="020B0503030403030204" pitchFamily="34" charset="-78"/>
                        </a:rPr>
                        <a:t> </a:t>
                      </a:r>
                      <a:endParaRPr lang="en-SG" sz="1300" dirty="0">
                        <a:effectLst/>
                        <a:latin typeface="Dubai" panose="020B0503030403030204" pitchFamily="34" charset="-78"/>
                        <a:ea typeface="Times New Roman" panose="02020603050405020304" pitchFamily="18" charset="0"/>
                        <a:cs typeface="Dubai" panose="020B0503030403030204" pitchFamily="34" charset="-78"/>
                      </a:endParaRPr>
                    </a:p>
                  </a:txBody>
                  <a:tcPr marL="43637" marR="43637" marT="0" marB="0" anchor="ctr">
                    <a:solidFill>
                      <a:srgbClr val="00729A"/>
                    </a:solidFill>
                  </a:tcPr>
                </a:tc>
                <a:tc>
                  <a:txBody>
                    <a:bodyPr/>
                    <a:lstStyle/>
                    <a:p>
                      <a:pPr algn="ctr" rtl="1">
                        <a:lnSpc>
                          <a:spcPct val="115000"/>
                        </a:lnSpc>
                        <a:spcAft>
                          <a:spcPts val="0"/>
                        </a:spcAft>
                      </a:pPr>
                      <a:r>
                        <a:rPr lang="ar-SA" sz="1300" dirty="0">
                          <a:effectLst/>
                          <a:latin typeface="Dubai" panose="020B0503030403030204" pitchFamily="34" charset="-78"/>
                          <a:cs typeface="Dubai" panose="020B0503030403030204" pitchFamily="34" charset="-78"/>
                        </a:rPr>
                        <a:t> </a:t>
                      </a:r>
                      <a:endParaRPr lang="en-SG" sz="1300" dirty="0">
                        <a:effectLst/>
                        <a:latin typeface="Dubai" panose="020B0503030403030204" pitchFamily="34" charset="-78"/>
                        <a:cs typeface="Dubai" panose="020B0503030403030204" pitchFamily="34" charset="-78"/>
                      </a:endParaRPr>
                    </a:p>
                    <a:p>
                      <a:pPr algn="ctr" rtl="1">
                        <a:lnSpc>
                          <a:spcPct val="115000"/>
                        </a:lnSpc>
                        <a:spcAft>
                          <a:spcPts val="0"/>
                        </a:spcAft>
                      </a:pPr>
                      <a:r>
                        <a:rPr lang="ar-SA" sz="1300" dirty="0">
                          <a:effectLst/>
                          <a:latin typeface="Dubai" panose="020B0503030403030204" pitchFamily="34" charset="-78"/>
                          <a:cs typeface="Dubai" panose="020B0503030403030204" pitchFamily="34" charset="-78"/>
                        </a:rPr>
                        <a:t> </a:t>
                      </a:r>
                      <a:endParaRPr lang="en-SG" sz="1300" dirty="0">
                        <a:effectLst/>
                        <a:latin typeface="Dubai" panose="020B0503030403030204" pitchFamily="34" charset="-78"/>
                        <a:cs typeface="Dubai" panose="020B0503030403030204" pitchFamily="34" charset="-78"/>
                      </a:endParaRPr>
                    </a:p>
                    <a:p>
                      <a:pPr algn="ctr" rtl="1">
                        <a:lnSpc>
                          <a:spcPct val="115000"/>
                        </a:lnSpc>
                        <a:spcAft>
                          <a:spcPts val="0"/>
                        </a:spcAft>
                      </a:pPr>
                      <a:r>
                        <a:rPr lang="ar-SA" sz="1300" dirty="0">
                          <a:effectLst/>
                          <a:latin typeface="Dubai" panose="020B0503030403030204" pitchFamily="34" charset="-78"/>
                          <a:cs typeface="Dubai" panose="020B0503030403030204" pitchFamily="34" charset="-78"/>
                        </a:rPr>
                        <a:t>حاضنات تطوير الملكية </a:t>
                      </a:r>
                      <a:endParaRPr lang="en-SG" sz="1300" dirty="0">
                        <a:effectLst/>
                        <a:latin typeface="Dubai" panose="020B0503030403030204" pitchFamily="34" charset="-78"/>
                        <a:ea typeface="Times New Roman" panose="02020603050405020304" pitchFamily="18" charset="0"/>
                        <a:cs typeface="Dubai" panose="020B0503030403030204" pitchFamily="34" charset="-78"/>
                      </a:endParaRPr>
                    </a:p>
                  </a:txBody>
                  <a:tcPr marL="43637" marR="43637" marT="0" marB="0" anchor="ctr">
                    <a:lnR w="28575" cap="flat" cmpd="sng" algn="ctr">
                      <a:solidFill>
                        <a:schemeClr val="bg1">
                          <a:lumMod val="65000"/>
                        </a:schemeClr>
                      </a:solidFill>
                      <a:prstDash val="solid"/>
                      <a:round/>
                      <a:headEnd type="none" w="med" len="med"/>
                      <a:tailEnd type="none" w="med" len="med"/>
                    </a:lnR>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300" dirty="0">
                          <a:effectLst/>
                          <a:latin typeface="Dubai" panose="020B0503030403030204" pitchFamily="34" charset="-78"/>
                          <a:cs typeface="Dubai" panose="020B0503030403030204" pitchFamily="34" charset="-78"/>
                        </a:rPr>
                        <a:t> </a:t>
                      </a:r>
                      <a:endParaRPr lang="en-SG" sz="1300" dirty="0">
                        <a:effectLst/>
                        <a:latin typeface="Dubai" panose="020B0503030403030204" pitchFamily="34" charset="-78"/>
                        <a:cs typeface="Dubai" panose="020B0503030403030204" pitchFamily="34" charset="-78"/>
                      </a:endParaRPr>
                    </a:p>
                    <a:p>
                      <a:pPr algn="ctr" rtl="1">
                        <a:lnSpc>
                          <a:spcPct val="115000"/>
                        </a:lnSpc>
                        <a:spcAft>
                          <a:spcPts val="0"/>
                        </a:spcAft>
                      </a:pPr>
                      <a:r>
                        <a:rPr lang="ar-SA" sz="1300" dirty="0">
                          <a:effectLst/>
                          <a:latin typeface="Dubai" panose="020B0503030403030204" pitchFamily="34" charset="-78"/>
                          <a:cs typeface="Dubai" panose="020B0503030403030204" pitchFamily="34" charset="-78"/>
                        </a:rPr>
                        <a:t>حاضنات تطوير منشأة غير </a:t>
                      </a:r>
                      <a:r>
                        <a:rPr lang="ar-SA" sz="1300" dirty="0" err="1">
                          <a:effectLst/>
                          <a:latin typeface="Dubai" panose="020B0503030403030204" pitchFamily="34" charset="-78"/>
                          <a:cs typeface="Dubai" panose="020B0503030403030204" pitchFamily="34" charset="-78"/>
                        </a:rPr>
                        <a:t>ربجية</a:t>
                      </a:r>
                      <a:endParaRPr lang="en-SG" sz="1300" dirty="0">
                        <a:effectLst/>
                        <a:latin typeface="Dubai" panose="020B0503030403030204" pitchFamily="34" charset="-78"/>
                        <a:ea typeface="Times New Roman" panose="02020603050405020304" pitchFamily="18" charset="0"/>
                        <a:cs typeface="Dubai" panose="020B0503030403030204" pitchFamily="34" charset="-78"/>
                      </a:endParaRPr>
                    </a:p>
                  </a:txBody>
                  <a:tcPr marL="43637" marR="43637" marT="0"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300" dirty="0">
                          <a:effectLst/>
                          <a:latin typeface="Dubai" panose="020B0503030403030204" pitchFamily="34" charset="-78"/>
                          <a:cs typeface="Dubai" panose="020B0503030403030204" pitchFamily="34" charset="-78"/>
                        </a:rPr>
                        <a:t> </a:t>
                      </a:r>
                      <a:endParaRPr lang="en-SG" sz="1300" dirty="0">
                        <a:effectLst/>
                        <a:latin typeface="Dubai" panose="020B0503030403030204" pitchFamily="34" charset="-78"/>
                        <a:cs typeface="Dubai" panose="020B0503030403030204" pitchFamily="34" charset="-78"/>
                      </a:endParaRPr>
                    </a:p>
                    <a:p>
                      <a:pPr algn="ctr" rtl="1">
                        <a:lnSpc>
                          <a:spcPct val="115000"/>
                        </a:lnSpc>
                        <a:spcAft>
                          <a:spcPts val="0"/>
                        </a:spcAft>
                      </a:pPr>
                      <a:r>
                        <a:rPr lang="ar-SA" sz="1300" dirty="0">
                          <a:effectLst/>
                          <a:latin typeface="Dubai" panose="020B0503030403030204" pitchFamily="34" charset="-78"/>
                          <a:cs typeface="Dubai" panose="020B0503030403030204" pitchFamily="34" charset="-78"/>
                        </a:rPr>
                        <a:t>الحاضنات الأكاديمية</a:t>
                      </a:r>
                      <a:endParaRPr lang="en-SG" sz="1300" dirty="0">
                        <a:effectLst/>
                        <a:latin typeface="Dubai" panose="020B0503030403030204" pitchFamily="34" charset="-78"/>
                        <a:ea typeface="Times New Roman" panose="02020603050405020304" pitchFamily="18" charset="0"/>
                        <a:cs typeface="Dubai" panose="020B0503030403030204" pitchFamily="34" charset="-78"/>
                      </a:endParaRPr>
                    </a:p>
                  </a:txBody>
                  <a:tcPr marL="43637" marR="43637" marT="0"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ar-SA" sz="1300" dirty="0">
                          <a:effectLst/>
                          <a:latin typeface="Dubai" panose="020B0503030403030204" pitchFamily="34" charset="-78"/>
                          <a:cs typeface="Dubai" panose="020B0503030403030204" pitchFamily="34" charset="-78"/>
                        </a:rPr>
                        <a:t> </a:t>
                      </a:r>
                      <a:endParaRPr lang="en-SG" sz="1300" dirty="0">
                        <a:effectLst/>
                        <a:latin typeface="Dubai" panose="020B0503030403030204" pitchFamily="34" charset="-78"/>
                        <a:cs typeface="Dubai" panose="020B0503030403030204" pitchFamily="34" charset="-78"/>
                      </a:endParaRPr>
                    </a:p>
                    <a:p>
                      <a:pPr algn="ctr" rtl="1">
                        <a:lnSpc>
                          <a:spcPct val="115000"/>
                        </a:lnSpc>
                        <a:spcAft>
                          <a:spcPts val="0"/>
                        </a:spcAft>
                      </a:pPr>
                      <a:r>
                        <a:rPr lang="ar-SA" sz="1300" dirty="0">
                          <a:effectLst/>
                          <a:latin typeface="Dubai" panose="020B0503030403030204" pitchFamily="34" charset="-78"/>
                          <a:cs typeface="Dubai" panose="020B0503030403030204" pitchFamily="34" charset="-78"/>
                        </a:rPr>
                        <a:t> </a:t>
                      </a:r>
                      <a:endParaRPr lang="en-SG" sz="1300" dirty="0">
                        <a:effectLst/>
                        <a:latin typeface="Dubai" panose="020B0503030403030204" pitchFamily="34" charset="-78"/>
                        <a:cs typeface="Dubai" panose="020B0503030403030204" pitchFamily="34" charset="-78"/>
                      </a:endParaRPr>
                    </a:p>
                    <a:p>
                      <a:pPr algn="ctr" rtl="1">
                        <a:lnSpc>
                          <a:spcPct val="115000"/>
                        </a:lnSpc>
                        <a:spcAft>
                          <a:spcPts val="0"/>
                        </a:spcAft>
                      </a:pPr>
                      <a:r>
                        <a:rPr lang="ar-SA" sz="1300" dirty="0">
                          <a:effectLst/>
                          <a:latin typeface="Dubai" panose="020B0503030403030204" pitchFamily="34" charset="-78"/>
                          <a:cs typeface="Dubai" panose="020B0503030403030204" pitchFamily="34" charset="-78"/>
                        </a:rPr>
                        <a:t>حاضنات تجارية توفر رأس المال الابتدائي</a:t>
                      </a:r>
                      <a:endParaRPr lang="en-SG" sz="1300" dirty="0">
                        <a:effectLst/>
                        <a:latin typeface="Dubai" panose="020B0503030403030204" pitchFamily="34" charset="-78"/>
                        <a:cs typeface="Dubai" panose="020B0503030403030204" pitchFamily="34" charset="-78"/>
                      </a:endParaRPr>
                    </a:p>
                    <a:p>
                      <a:pPr algn="ctr" rtl="1">
                        <a:lnSpc>
                          <a:spcPct val="115000"/>
                        </a:lnSpc>
                        <a:spcAft>
                          <a:spcPts val="0"/>
                        </a:spcAft>
                      </a:pPr>
                      <a:r>
                        <a:rPr lang="ar-SA" sz="1300" dirty="0">
                          <a:effectLst/>
                          <a:latin typeface="Dubai" panose="020B0503030403030204" pitchFamily="34" charset="-78"/>
                          <a:cs typeface="Dubai" panose="020B0503030403030204" pitchFamily="34" charset="-78"/>
                        </a:rPr>
                        <a:t> </a:t>
                      </a:r>
                      <a:endParaRPr lang="en-SG" sz="1300" dirty="0">
                        <a:effectLst/>
                        <a:latin typeface="Dubai" panose="020B0503030403030204" pitchFamily="34" charset="-78"/>
                        <a:ea typeface="Times New Roman" panose="02020603050405020304" pitchFamily="18" charset="0"/>
                        <a:cs typeface="Dubai" panose="020B0503030403030204" pitchFamily="34" charset="-78"/>
                      </a:endParaRPr>
                    </a:p>
                  </a:txBody>
                  <a:tcPr marL="43637" marR="43637" marT="0" marB="0" anchor="ctr">
                    <a:lnL w="28575" cap="flat" cmpd="sng" algn="ctr">
                      <a:solidFill>
                        <a:schemeClr val="bg1">
                          <a:lumMod val="65000"/>
                        </a:schemeClr>
                      </a:solidFill>
                      <a:prstDash val="solid"/>
                      <a:round/>
                      <a:headEnd type="none" w="med" len="med"/>
                      <a:tailEnd type="none" w="med" len="med"/>
                    </a:lnL>
                    <a:lnB w="285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0175196"/>
                  </a:ext>
                </a:extLst>
              </a:tr>
              <a:tr h="1458881">
                <a:tc>
                  <a:txBody>
                    <a:bodyPr/>
                    <a:lstStyle/>
                    <a:p>
                      <a:pPr algn="ctr" rtl="1">
                        <a:lnSpc>
                          <a:spcPct val="115000"/>
                        </a:lnSpc>
                        <a:spcAft>
                          <a:spcPts val="0"/>
                        </a:spcAft>
                      </a:pPr>
                      <a:r>
                        <a:rPr lang="ar-SA" sz="1300" dirty="0">
                          <a:effectLst/>
                          <a:latin typeface="Dubai" panose="020B0503030403030204" pitchFamily="34" charset="-78"/>
                          <a:cs typeface="Dubai" panose="020B0503030403030204" pitchFamily="34" charset="-78"/>
                        </a:rPr>
                        <a:t>الهدف الأولي</a:t>
                      </a:r>
                      <a:endParaRPr lang="en-SG" sz="1300" dirty="0">
                        <a:effectLst/>
                        <a:latin typeface="Dubai" panose="020B0503030403030204" pitchFamily="34" charset="-78"/>
                        <a:ea typeface="Times New Roman" panose="02020603050405020304" pitchFamily="18" charset="0"/>
                        <a:cs typeface="Dubai" panose="020B0503030403030204" pitchFamily="34" charset="-78"/>
                      </a:endParaRPr>
                    </a:p>
                  </a:txBody>
                  <a:tcPr marL="43637" marR="43637" marT="0" marB="0" anchor="ctr">
                    <a:solidFill>
                      <a:srgbClr val="00729A"/>
                    </a:solidFill>
                  </a:tcPr>
                </a:tc>
                <a:tc>
                  <a:txBody>
                    <a:bodyPr/>
                    <a:lstStyle/>
                    <a:p>
                      <a:pPr marL="342900" lvl="0" indent="-342900" algn="r" rtl="1">
                        <a:lnSpc>
                          <a:spcPct val="115000"/>
                        </a:lnSpc>
                        <a:spcAft>
                          <a:spcPts val="0"/>
                        </a:spcAft>
                        <a:buFont typeface="Symbol" panose="05050102010706020507" pitchFamily="18" charset="2"/>
                        <a:buChar char=""/>
                      </a:pPr>
                      <a:r>
                        <a:rPr lang="ar-SA" sz="1300" dirty="0">
                          <a:effectLst/>
                          <a:latin typeface="Dubai" panose="020B0503030403030204" pitchFamily="34" charset="-78"/>
                          <a:cs typeface="Dubai" panose="020B0503030403030204" pitchFamily="34" charset="-78"/>
                        </a:rPr>
                        <a:t>تقدير العقار</a:t>
                      </a:r>
                      <a:endParaRPr lang="en-SG" sz="13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300" dirty="0">
                          <a:effectLst/>
                          <a:latin typeface="Dubai" panose="020B0503030403030204" pitchFamily="34" charset="-78"/>
                          <a:cs typeface="Dubai" panose="020B0503030403030204" pitchFamily="34" charset="-78"/>
                        </a:rPr>
                        <a:t>بيع خدمات الملكية الخاصة للمستأجرين</a:t>
                      </a:r>
                      <a:endParaRPr lang="en-SG" sz="1300" dirty="0">
                        <a:effectLst/>
                        <a:latin typeface="Dubai" panose="020B0503030403030204" pitchFamily="34" charset="-78"/>
                        <a:ea typeface="Calibri" panose="020F0502020204030204" pitchFamily="34" charset="0"/>
                        <a:cs typeface="Dubai" panose="020B0503030403030204" pitchFamily="34" charset="-78"/>
                      </a:endParaRPr>
                    </a:p>
                  </a:txBody>
                  <a:tcPr marL="43637" marR="43637" marT="0" marB="0" anchor="ctr">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342900" lvl="0" indent="-342900" algn="r" rtl="1">
                        <a:lnSpc>
                          <a:spcPct val="115000"/>
                        </a:lnSpc>
                        <a:spcAft>
                          <a:spcPts val="0"/>
                        </a:spcAft>
                        <a:buFont typeface="+mj-lt"/>
                        <a:buAutoNum type="arabicPeriod"/>
                      </a:pPr>
                      <a:r>
                        <a:rPr lang="ar-SA" sz="1300" dirty="0">
                          <a:effectLst/>
                          <a:latin typeface="Dubai" panose="020B0503030403030204" pitchFamily="34" charset="-78"/>
                          <a:cs typeface="Dubai" panose="020B0503030403030204" pitchFamily="34" charset="-78"/>
                        </a:rPr>
                        <a:t>إنتاج </a:t>
                      </a:r>
                      <a:r>
                        <a:rPr lang="ar-SA" sz="1300" dirty="0" err="1">
                          <a:effectLst/>
                          <a:latin typeface="Dubai" panose="020B0503030403030204" pitchFamily="34" charset="-78"/>
                          <a:cs typeface="Dubai" panose="020B0503030403030204" pitchFamily="34" charset="-78"/>
                        </a:rPr>
                        <a:t>الوطائف</a:t>
                      </a:r>
                      <a:endParaRPr lang="en-SG" sz="13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mj-lt"/>
                        <a:buAutoNum type="arabicPeriod"/>
                      </a:pPr>
                      <a:r>
                        <a:rPr lang="ar-SA" sz="1300" dirty="0">
                          <a:effectLst/>
                          <a:latin typeface="Dubai" panose="020B0503030403030204" pitchFamily="34" charset="-78"/>
                          <a:cs typeface="Dubai" panose="020B0503030403030204" pitchFamily="34" charset="-78"/>
                        </a:rPr>
                        <a:t>توفير تقرير بإمكانية رائد الأعمال – منشأة ريادة الأعمال</a:t>
                      </a:r>
                      <a:endParaRPr lang="en-SG" sz="1300" dirty="0">
                        <a:effectLst/>
                        <a:latin typeface="Dubai" panose="020B0503030403030204" pitchFamily="34" charset="-78"/>
                        <a:ea typeface="Calibri" panose="020F0502020204030204" pitchFamily="34" charset="0"/>
                        <a:cs typeface="Dubai" panose="020B0503030403030204" pitchFamily="34" charset="-78"/>
                      </a:endParaRPr>
                    </a:p>
                  </a:txBody>
                  <a:tcPr marL="43637" marR="43637" marT="0"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342900" lvl="0" indent="-342900" algn="r" rtl="1">
                        <a:lnSpc>
                          <a:spcPct val="115000"/>
                        </a:lnSpc>
                        <a:spcAft>
                          <a:spcPts val="0"/>
                        </a:spcAft>
                        <a:buFont typeface="+mj-lt"/>
                        <a:buAutoNum type="arabicPeriod"/>
                      </a:pPr>
                      <a:r>
                        <a:rPr lang="ar-SA" sz="1300" dirty="0">
                          <a:effectLst/>
                          <a:latin typeface="Dubai" panose="020B0503030403030204" pitchFamily="34" charset="-78"/>
                          <a:cs typeface="Dubai" panose="020B0503030403030204" pitchFamily="34" charset="-78"/>
                        </a:rPr>
                        <a:t>تعاون الكلية والصناعة</a:t>
                      </a:r>
                      <a:endParaRPr lang="en-SG" sz="13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mj-lt"/>
                        <a:buAutoNum type="arabicPeriod"/>
                      </a:pPr>
                      <a:r>
                        <a:rPr lang="ar-SA" sz="1300" dirty="0">
                          <a:effectLst/>
                          <a:latin typeface="Dubai" panose="020B0503030403030204" pitchFamily="34" charset="-78"/>
                          <a:cs typeface="Dubai" panose="020B0503030403030204" pitchFamily="34" charset="-78"/>
                        </a:rPr>
                        <a:t>التجارة بالأبحاث الجامعية</a:t>
                      </a:r>
                      <a:endParaRPr lang="en-SG" sz="1300" dirty="0">
                        <a:effectLst/>
                        <a:latin typeface="Dubai" panose="020B0503030403030204" pitchFamily="34" charset="-78"/>
                        <a:ea typeface="Calibri" panose="020F0502020204030204" pitchFamily="34" charset="0"/>
                        <a:cs typeface="Dubai" panose="020B0503030403030204" pitchFamily="34" charset="-78"/>
                      </a:endParaRPr>
                    </a:p>
                  </a:txBody>
                  <a:tcPr marL="43637" marR="43637" marT="0"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342900" lvl="0" indent="-342900" algn="r" rtl="1">
                        <a:lnSpc>
                          <a:spcPct val="115000"/>
                        </a:lnSpc>
                        <a:spcAft>
                          <a:spcPts val="0"/>
                        </a:spcAft>
                        <a:buFont typeface="+mj-lt"/>
                        <a:buAutoNum type="arabicPeriod"/>
                      </a:pPr>
                      <a:r>
                        <a:rPr lang="ar-SA" sz="1300" dirty="0">
                          <a:effectLst/>
                          <a:latin typeface="Dubai" panose="020B0503030403030204" pitchFamily="34" charset="-78"/>
                          <a:cs typeface="Dubai" panose="020B0503030403030204" pitchFamily="34" charset="-78"/>
                        </a:rPr>
                        <a:t>الرسملة في الفرص الاستثمارية</a:t>
                      </a:r>
                      <a:endParaRPr lang="en-SG" sz="13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mj-lt"/>
                        <a:buAutoNum type="arabicPeriod"/>
                      </a:pPr>
                      <a:r>
                        <a:rPr lang="ar-SA" sz="1300" dirty="0">
                          <a:effectLst/>
                          <a:latin typeface="Dubai" panose="020B0503030403030204" pitchFamily="34" charset="-78"/>
                          <a:cs typeface="Dubai" panose="020B0503030403030204" pitchFamily="34" charset="-78"/>
                        </a:rPr>
                        <a:t>النمو السريع للمنشأة</a:t>
                      </a:r>
                      <a:endParaRPr lang="en-SG" sz="1300" dirty="0">
                        <a:effectLst/>
                        <a:latin typeface="Dubai" panose="020B0503030403030204" pitchFamily="34" charset="-78"/>
                        <a:ea typeface="Calibri" panose="020F0502020204030204" pitchFamily="34" charset="0"/>
                        <a:cs typeface="Dubai" panose="020B0503030403030204" pitchFamily="34" charset="-78"/>
                      </a:endParaRPr>
                    </a:p>
                  </a:txBody>
                  <a:tcPr marL="43637" marR="43637" marT="0" marB="0" anchor="ctr">
                    <a:lnL w="28575" cap="flat" cmpd="sng" algn="ctr">
                      <a:solidFill>
                        <a:schemeClr val="bg1">
                          <a:lumMod val="65000"/>
                        </a:schemeClr>
                      </a:solidFill>
                      <a:prstDash val="solid"/>
                      <a:round/>
                      <a:headEnd type="none" w="med" len="med"/>
                      <a:tailEnd type="none" w="med" len="med"/>
                    </a:lnL>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9274399"/>
                  </a:ext>
                </a:extLst>
              </a:tr>
              <a:tr h="1458881">
                <a:tc>
                  <a:txBody>
                    <a:bodyPr/>
                    <a:lstStyle/>
                    <a:p>
                      <a:pPr algn="ctr" rtl="1">
                        <a:lnSpc>
                          <a:spcPct val="115000"/>
                        </a:lnSpc>
                        <a:spcAft>
                          <a:spcPts val="0"/>
                        </a:spcAft>
                      </a:pPr>
                      <a:r>
                        <a:rPr lang="ar-SA" sz="1300" dirty="0">
                          <a:effectLst/>
                          <a:latin typeface="Dubai" panose="020B0503030403030204" pitchFamily="34" charset="-78"/>
                          <a:cs typeface="Dubai" panose="020B0503030403030204" pitchFamily="34" charset="-78"/>
                        </a:rPr>
                        <a:t>الهدف الثانوي</a:t>
                      </a:r>
                      <a:endParaRPr lang="en-SG" sz="1300" dirty="0">
                        <a:effectLst/>
                        <a:latin typeface="Dubai" panose="020B0503030403030204" pitchFamily="34" charset="-78"/>
                        <a:ea typeface="Times New Roman" panose="02020603050405020304" pitchFamily="18" charset="0"/>
                        <a:cs typeface="Dubai" panose="020B0503030403030204" pitchFamily="34" charset="-78"/>
                      </a:endParaRPr>
                    </a:p>
                  </a:txBody>
                  <a:tcPr marL="43637" marR="43637" marT="0" marB="0" anchor="ctr">
                    <a:solidFill>
                      <a:srgbClr val="00729A"/>
                    </a:solidFill>
                  </a:tcPr>
                </a:tc>
                <a:tc>
                  <a:txBody>
                    <a:bodyPr/>
                    <a:lstStyle/>
                    <a:p>
                      <a:pPr marL="342900" lvl="0" indent="-342900" algn="r" rtl="1">
                        <a:lnSpc>
                          <a:spcPct val="115000"/>
                        </a:lnSpc>
                        <a:spcAft>
                          <a:spcPts val="0"/>
                        </a:spcAft>
                        <a:buFont typeface="Symbol" panose="05050102010706020507" pitchFamily="18" charset="2"/>
                        <a:buChar char=""/>
                      </a:pPr>
                      <a:r>
                        <a:rPr lang="ar-SA" sz="1300" dirty="0">
                          <a:effectLst/>
                          <a:latin typeface="Dubai" panose="020B0503030403030204" pitchFamily="34" charset="-78"/>
                          <a:cs typeface="Dubai" panose="020B0503030403030204" pitchFamily="34" charset="-78"/>
                        </a:rPr>
                        <a:t>إنتاج فرص لنقل التقنية</a:t>
                      </a:r>
                      <a:endParaRPr lang="en-SG" sz="13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300" dirty="0">
                          <a:effectLst/>
                          <a:latin typeface="Dubai" panose="020B0503030403030204" pitchFamily="34" charset="-78"/>
                          <a:cs typeface="Dubai" panose="020B0503030403030204" pitchFamily="34" charset="-78"/>
                        </a:rPr>
                        <a:t>إنتاج فرص استثمارية</a:t>
                      </a:r>
                      <a:endParaRPr lang="en-SG" sz="1300" dirty="0">
                        <a:effectLst/>
                        <a:latin typeface="Dubai" panose="020B0503030403030204" pitchFamily="34" charset="-78"/>
                        <a:cs typeface="Dubai" panose="020B0503030403030204" pitchFamily="34" charset="-78"/>
                      </a:endParaRPr>
                    </a:p>
                    <a:p>
                      <a:pPr algn="r" rtl="1">
                        <a:lnSpc>
                          <a:spcPct val="115000"/>
                        </a:lnSpc>
                        <a:spcAft>
                          <a:spcPts val="0"/>
                        </a:spcAft>
                      </a:pPr>
                      <a:r>
                        <a:rPr lang="ar-KW" sz="1300" dirty="0">
                          <a:effectLst/>
                          <a:latin typeface="Dubai" panose="020B0503030403030204" pitchFamily="34" charset="-78"/>
                          <a:cs typeface="Dubai" panose="020B0503030403030204" pitchFamily="34" charset="-78"/>
                        </a:rPr>
                        <a:t> </a:t>
                      </a:r>
                      <a:endParaRPr lang="en-SG" sz="1300" dirty="0">
                        <a:effectLst/>
                        <a:latin typeface="Dubai" panose="020B0503030403030204" pitchFamily="34" charset="-78"/>
                        <a:ea typeface="Times New Roman" panose="02020603050405020304" pitchFamily="18" charset="0"/>
                        <a:cs typeface="Dubai" panose="020B0503030403030204" pitchFamily="34" charset="-78"/>
                      </a:endParaRPr>
                    </a:p>
                  </a:txBody>
                  <a:tcPr marL="43637" marR="43637" marT="0" marB="0" anchor="ctr">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solidFill>
                      <a:schemeClr val="bg1"/>
                    </a:solidFill>
                  </a:tcPr>
                </a:tc>
                <a:tc>
                  <a:txBody>
                    <a:bodyPr/>
                    <a:lstStyle/>
                    <a:p>
                      <a:pPr marL="342900" lvl="0" indent="-342900" algn="r" rtl="1">
                        <a:lnSpc>
                          <a:spcPct val="115000"/>
                        </a:lnSpc>
                        <a:spcAft>
                          <a:spcPts val="0"/>
                        </a:spcAft>
                        <a:buFont typeface="Symbol" panose="05050102010706020507" pitchFamily="18" charset="2"/>
                        <a:buChar char=""/>
                      </a:pPr>
                      <a:r>
                        <a:rPr lang="ar-SA" sz="1300">
                          <a:effectLst/>
                          <a:latin typeface="Dubai" panose="020B0503030403030204" pitchFamily="34" charset="-78"/>
                          <a:cs typeface="Dubai" panose="020B0503030403030204" pitchFamily="34" charset="-78"/>
                        </a:rPr>
                        <a:t>إنتاج دخل مستديم للتنظيم</a:t>
                      </a:r>
                      <a:endParaRPr lang="en-SG" sz="130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300">
                          <a:effectLst/>
                          <a:latin typeface="Dubai" panose="020B0503030403030204" pitchFamily="34" charset="-78"/>
                          <a:cs typeface="Dubai" panose="020B0503030403030204" pitchFamily="34" charset="-78"/>
                        </a:rPr>
                        <a:t>إنشاء قاعدة اقتصادية ، وقاعدة ضريبية مدعمة</a:t>
                      </a:r>
                      <a:endParaRPr lang="en-SG" sz="1300">
                        <a:effectLst/>
                        <a:latin typeface="Dubai" panose="020B0503030403030204" pitchFamily="34" charset="-78"/>
                        <a:ea typeface="Calibri" panose="020F0502020204030204" pitchFamily="34" charset="0"/>
                        <a:cs typeface="Dubai" panose="020B0503030403030204" pitchFamily="34" charset="-78"/>
                      </a:endParaRPr>
                    </a:p>
                  </a:txBody>
                  <a:tcPr marL="43637" marR="43637" marT="0"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solidFill>
                      <a:schemeClr val="bg1"/>
                    </a:solidFill>
                  </a:tcPr>
                </a:tc>
                <a:tc>
                  <a:txBody>
                    <a:bodyPr/>
                    <a:lstStyle/>
                    <a:p>
                      <a:pPr marL="342900" lvl="0" indent="-342900" algn="r" rtl="1">
                        <a:lnSpc>
                          <a:spcPct val="115000"/>
                        </a:lnSpc>
                        <a:spcAft>
                          <a:spcPts val="0"/>
                        </a:spcAft>
                        <a:buFont typeface="Symbol" panose="05050102010706020507" pitchFamily="18" charset="2"/>
                        <a:buChar char=""/>
                      </a:pPr>
                      <a:r>
                        <a:rPr lang="ar-SA" sz="1300" dirty="0">
                          <a:effectLst/>
                          <a:latin typeface="Dubai" panose="020B0503030403030204" pitchFamily="34" charset="-78"/>
                          <a:cs typeface="Dubai" panose="020B0503030403030204" pitchFamily="34" charset="-78"/>
                        </a:rPr>
                        <a:t>تقوية الخدمة والرسالة التعليمية </a:t>
                      </a:r>
                      <a:endParaRPr lang="en-SG" sz="13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300" dirty="0">
                          <a:effectLst/>
                          <a:latin typeface="Dubai" panose="020B0503030403030204" pitchFamily="34" charset="-78"/>
                          <a:cs typeface="Dubai" panose="020B0503030403030204" pitchFamily="34" charset="-78"/>
                        </a:rPr>
                        <a:t>الرسملة في الفرص الاستثمارية</a:t>
                      </a:r>
                      <a:endParaRPr lang="en-SG" sz="13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300" dirty="0">
                          <a:effectLst/>
                          <a:latin typeface="Dubai" panose="020B0503030403030204" pitchFamily="34" charset="-78"/>
                          <a:cs typeface="Dubai" panose="020B0503030403030204" pitchFamily="34" charset="-78"/>
                        </a:rPr>
                        <a:t>إنتاج الولاء بين المؤسسة والمجتمع</a:t>
                      </a:r>
                      <a:endParaRPr lang="en-SG" sz="1300" dirty="0">
                        <a:effectLst/>
                        <a:latin typeface="Dubai" panose="020B0503030403030204" pitchFamily="34" charset="-78"/>
                        <a:ea typeface="Calibri" panose="020F0502020204030204" pitchFamily="34" charset="0"/>
                        <a:cs typeface="Dubai" panose="020B0503030403030204" pitchFamily="34" charset="-78"/>
                      </a:endParaRPr>
                    </a:p>
                  </a:txBody>
                  <a:tcPr marL="43637" marR="43637" marT="0" marB="0"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solidFill>
                      <a:schemeClr val="bg1"/>
                    </a:solidFill>
                  </a:tcPr>
                </a:tc>
                <a:tc>
                  <a:txBody>
                    <a:bodyPr/>
                    <a:lstStyle/>
                    <a:p>
                      <a:pPr marL="342900" lvl="0" indent="-342900" algn="r" rtl="1">
                        <a:lnSpc>
                          <a:spcPct val="115000"/>
                        </a:lnSpc>
                        <a:spcAft>
                          <a:spcPts val="0"/>
                        </a:spcAft>
                        <a:buFont typeface="Symbol" panose="05050102010706020507" pitchFamily="18" charset="2"/>
                        <a:buChar char=""/>
                      </a:pPr>
                      <a:r>
                        <a:rPr lang="ar-SA" sz="1300" dirty="0">
                          <a:effectLst/>
                          <a:latin typeface="Dubai" panose="020B0503030403030204" pitchFamily="34" charset="-78"/>
                          <a:cs typeface="Dubai" panose="020B0503030403030204" pitchFamily="34" charset="-78"/>
                        </a:rPr>
                        <a:t>تطوير المنتج</a:t>
                      </a:r>
                      <a:endParaRPr lang="en-SG" sz="13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300" dirty="0">
                          <a:effectLst/>
                          <a:latin typeface="Dubai" panose="020B0503030403030204" pitchFamily="34" charset="-78"/>
                          <a:cs typeface="Dubai" panose="020B0503030403030204" pitchFamily="34" charset="-78"/>
                        </a:rPr>
                        <a:t>الاكتفاء الذاتي</a:t>
                      </a:r>
                      <a:endParaRPr lang="en-SG" sz="13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300" dirty="0">
                          <a:effectLst/>
                          <a:latin typeface="Dubai" panose="020B0503030403030204" pitchFamily="34" charset="-78"/>
                          <a:cs typeface="Dubai" panose="020B0503030403030204" pitchFamily="34" charset="-78"/>
                        </a:rPr>
                        <a:t>إنتاج الثروة</a:t>
                      </a:r>
                      <a:endParaRPr lang="en-SG" sz="1300" dirty="0">
                        <a:effectLst/>
                        <a:latin typeface="Dubai" panose="020B0503030403030204" pitchFamily="34" charset="-78"/>
                        <a:ea typeface="Calibri" panose="020F0502020204030204" pitchFamily="34" charset="0"/>
                        <a:cs typeface="Dubai" panose="020B0503030403030204" pitchFamily="34" charset="-78"/>
                      </a:endParaRPr>
                    </a:p>
                  </a:txBody>
                  <a:tcPr marL="43637" marR="43637" marT="0" marB="0" anchor="ctr">
                    <a:lnL w="28575" cap="flat" cmpd="sng" algn="ctr">
                      <a:solidFill>
                        <a:schemeClr val="bg1">
                          <a:lumMod val="65000"/>
                        </a:schemeClr>
                      </a:solidFill>
                      <a:prstDash val="solid"/>
                      <a:round/>
                      <a:headEnd type="none" w="med" len="med"/>
                      <a:tailEnd type="none" w="med" len="med"/>
                    </a:lnL>
                    <a:lnT w="28575" cap="flat" cmpd="sng" algn="ctr">
                      <a:solidFill>
                        <a:schemeClr val="bg1">
                          <a:lumMod val="6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955377472"/>
                  </a:ext>
                </a:extLst>
              </a:tr>
            </a:tbl>
          </a:graphicData>
        </a:graphic>
      </p:graphicFrame>
      <p:sp>
        <p:nvSpPr>
          <p:cNvPr id="2" name="Slide Number Placeholder 1">
            <a:extLst>
              <a:ext uri="{FF2B5EF4-FFF2-40B4-BE49-F238E27FC236}">
                <a16:creationId xmlns:a16="http://schemas.microsoft.com/office/drawing/2014/main" id="{A57D5CF1-64F2-4D46-95C8-58AF8F5D145F}"/>
              </a:ext>
            </a:extLst>
          </p:cNvPr>
          <p:cNvSpPr>
            <a:spLocks noGrp="1"/>
          </p:cNvSpPr>
          <p:nvPr>
            <p:ph type="sldNum" sz="quarter" idx="12"/>
          </p:nvPr>
        </p:nvSpPr>
        <p:spPr/>
        <p:txBody>
          <a:bodyPr/>
          <a:lstStyle/>
          <a:p>
            <a:fld id="{C9889D55-D75C-4F24-87F5-5B8662090B10}" type="slidenum">
              <a:rPr lang="en-SG" smtClean="0"/>
              <a:t>24</a:t>
            </a:fld>
            <a:endParaRPr lang="en-SG" dirty="0"/>
          </a:p>
        </p:txBody>
      </p:sp>
    </p:spTree>
    <p:extLst>
      <p:ext uri="{BB962C8B-B14F-4D97-AF65-F5344CB8AC3E}">
        <p14:creationId xmlns:p14="http://schemas.microsoft.com/office/powerpoint/2010/main" val="352099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خطوات إنشاء حاضنة الأعمال</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2055" name="Group 2054">
            <a:extLst>
              <a:ext uri="{FF2B5EF4-FFF2-40B4-BE49-F238E27FC236}">
                <a16:creationId xmlns:a16="http://schemas.microsoft.com/office/drawing/2014/main" id="{D20756CC-2E09-43BE-8B49-FD8163FA9C63}"/>
              </a:ext>
            </a:extLst>
          </p:cNvPr>
          <p:cNvGrpSpPr/>
          <p:nvPr/>
        </p:nvGrpSpPr>
        <p:grpSpPr>
          <a:xfrm>
            <a:off x="356382" y="2008082"/>
            <a:ext cx="11774371" cy="3692128"/>
            <a:chOff x="356382" y="2008082"/>
            <a:chExt cx="11774371" cy="3692128"/>
          </a:xfrm>
        </p:grpSpPr>
        <p:grpSp>
          <p:nvGrpSpPr>
            <p:cNvPr id="2053" name="Group 2052">
              <a:extLst>
                <a:ext uri="{FF2B5EF4-FFF2-40B4-BE49-F238E27FC236}">
                  <a16:creationId xmlns:a16="http://schemas.microsoft.com/office/drawing/2014/main" id="{BA912543-A8CB-41B0-9543-7B17E36C4A34}"/>
                </a:ext>
              </a:extLst>
            </p:cNvPr>
            <p:cNvGrpSpPr/>
            <p:nvPr/>
          </p:nvGrpSpPr>
          <p:grpSpPr>
            <a:xfrm>
              <a:off x="356382" y="2597690"/>
              <a:ext cx="11479237" cy="2450414"/>
              <a:chOff x="173501" y="3964661"/>
              <a:chExt cx="11479237" cy="2450414"/>
            </a:xfrm>
          </p:grpSpPr>
          <p:cxnSp>
            <p:nvCxnSpPr>
              <p:cNvPr id="26" name="Straight Arrow Connector 25">
                <a:extLst>
                  <a:ext uri="{FF2B5EF4-FFF2-40B4-BE49-F238E27FC236}">
                    <a16:creationId xmlns:a16="http://schemas.microsoft.com/office/drawing/2014/main" id="{CE3DBACA-0B43-4998-BF2B-97B5D4E485C0}"/>
                  </a:ext>
                </a:extLst>
              </p:cNvPr>
              <p:cNvCxnSpPr/>
              <p:nvPr/>
            </p:nvCxnSpPr>
            <p:spPr>
              <a:xfrm flipH="1">
                <a:off x="173501" y="5022166"/>
                <a:ext cx="11479237" cy="0"/>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4EB5183-78A8-43EA-B715-57A4BFC8DBA1}"/>
                  </a:ext>
                </a:extLst>
              </p:cNvPr>
              <p:cNvGrpSpPr/>
              <p:nvPr/>
            </p:nvGrpSpPr>
            <p:grpSpPr>
              <a:xfrm>
                <a:off x="11171241" y="3964661"/>
                <a:ext cx="365117" cy="1209499"/>
                <a:chOff x="11171241" y="3995225"/>
                <a:chExt cx="365117" cy="1209499"/>
              </a:xfrm>
            </p:grpSpPr>
            <p:sp>
              <p:nvSpPr>
                <p:cNvPr id="27" name="Oval 26">
                  <a:extLst>
                    <a:ext uri="{FF2B5EF4-FFF2-40B4-BE49-F238E27FC236}">
                      <a16:creationId xmlns:a16="http://schemas.microsoft.com/office/drawing/2014/main" id="{E311818D-2CB8-4F59-8E37-5C83BB4ED975}"/>
                    </a:ext>
                  </a:extLst>
                </p:cNvPr>
                <p:cNvSpPr/>
                <p:nvPr/>
              </p:nvSpPr>
              <p:spPr>
                <a:xfrm>
                  <a:off x="11171241" y="4839607"/>
                  <a:ext cx="365117" cy="365117"/>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506B"/>
                      </a:solidFill>
                      <a:latin typeface="Dubai" panose="020B0503030403030204" pitchFamily="34" charset="-78"/>
                      <a:cs typeface="Dubai" panose="020B0503030403030204" pitchFamily="34" charset="-78"/>
                    </a:rPr>
                    <a:t>1</a:t>
                  </a:r>
                </a:p>
              </p:txBody>
            </p:sp>
            <p:cxnSp>
              <p:nvCxnSpPr>
                <p:cNvPr id="30" name="Straight Arrow Connector 29">
                  <a:extLst>
                    <a:ext uri="{FF2B5EF4-FFF2-40B4-BE49-F238E27FC236}">
                      <a16:creationId xmlns:a16="http://schemas.microsoft.com/office/drawing/2014/main" id="{B01EBD79-8CC7-4CA2-B88F-938099D8F86C}"/>
                    </a:ext>
                  </a:extLst>
                </p:cNvPr>
                <p:cNvCxnSpPr>
                  <a:stCxn id="27" idx="0"/>
                </p:cNvCxnSpPr>
                <p:nvPr/>
              </p:nvCxnSpPr>
              <p:spPr>
                <a:xfrm flipV="1">
                  <a:off x="11353800" y="3995225"/>
                  <a:ext cx="0" cy="844382"/>
                </a:xfrm>
                <a:prstGeom prst="straightConnector1">
                  <a:avLst/>
                </a:prstGeom>
                <a:ln>
                  <a:solidFill>
                    <a:srgbClr val="00506B"/>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2B0F4026-9E60-4838-8470-5EEB711447F2}"/>
                  </a:ext>
                </a:extLst>
              </p:cNvPr>
              <p:cNvGrpSpPr/>
              <p:nvPr/>
            </p:nvGrpSpPr>
            <p:grpSpPr>
              <a:xfrm>
                <a:off x="9905500" y="4809043"/>
                <a:ext cx="365117" cy="1606032"/>
                <a:chOff x="9985267" y="3333974"/>
                <a:chExt cx="365117" cy="1606032"/>
              </a:xfrm>
            </p:grpSpPr>
            <p:cxnSp>
              <p:nvCxnSpPr>
                <p:cNvPr id="137" name="Straight Arrow Connector 136">
                  <a:extLst>
                    <a:ext uri="{FF2B5EF4-FFF2-40B4-BE49-F238E27FC236}">
                      <a16:creationId xmlns:a16="http://schemas.microsoft.com/office/drawing/2014/main" id="{367F44D3-F543-418E-97A3-F02B7D0B76DA}"/>
                    </a:ext>
                  </a:extLst>
                </p:cNvPr>
                <p:cNvCxnSpPr>
                  <a:cxnSpLocks/>
                </p:cNvCxnSpPr>
                <p:nvPr/>
              </p:nvCxnSpPr>
              <p:spPr>
                <a:xfrm>
                  <a:off x="10167825" y="3730507"/>
                  <a:ext cx="0" cy="1209499"/>
                </a:xfrm>
                <a:prstGeom prst="straightConnector1">
                  <a:avLst/>
                </a:prstGeom>
                <a:ln>
                  <a:solidFill>
                    <a:srgbClr val="EFAE08"/>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1E864D25-AC63-430D-87A1-B3B4159FAEF8}"/>
                    </a:ext>
                  </a:extLst>
                </p:cNvPr>
                <p:cNvSpPr/>
                <p:nvPr/>
              </p:nvSpPr>
              <p:spPr>
                <a:xfrm>
                  <a:off x="9985267" y="3333974"/>
                  <a:ext cx="365117" cy="365117"/>
                </a:xfrm>
                <a:prstGeom prst="ellipse">
                  <a:avLst/>
                </a:prstGeom>
                <a:solidFill>
                  <a:schemeClr val="bg1"/>
                </a:solidFill>
                <a:ln w="28575">
                  <a:solidFill>
                    <a:srgbClr val="EFAE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506B"/>
                      </a:solidFill>
                      <a:latin typeface="Dubai" panose="020B0503030403030204" pitchFamily="34" charset="-78"/>
                      <a:cs typeface="Dubai" panose="020B0503030403030204" pitchFamily="34" charset="-78"/>
                    </a:rPr>
                    <a:t>2</a:t>
                  </a:r>
                </a:p>
              </p:txBody>
            </p:sp>
          </p:grpSp>
          <p:grpSp>
            <p:nvGrpSpPr>
              <p:cNvPr id="140" name="Group 139">
                <a:extLst>
                  <a:ext uri="{FF2B5EF4-FFF2-40B4-BE49-F238E27FC236}">
                    <a16:creationId xmlns:a16="http://schemas.microsoft.com/office/drawing/2014/main" id="{8C2226B6-7130-4226-A549-C222C2BC9B12}"/>
                  </a:ext>
                </a:extLst>
              </p:cNvPr>
              <p:cNvGrpSpPr/>
              <p:nvPr/>
            </p:nvGrpSpPr>
            <p:grpSpPr>
              <a:xfrm>
                <a:off x="8639763" y="3964661"/>
                <a:ext cx="365117" cy="1209499"/>
                <a:chOff x="11171241" y="3995225"/>
                <a:chExt cx="365117" cy="1209499"/>
              </a:xfrm>
            </p:grpSpPr>
            <p:sp>
              <p:nvSpPr>
                <p:cNvPr id="144" name="Oval 143">
                  <a:extLst>
                    <a:ext uri="{FF2B5EF4-FFF2-40B4-BE49-F238E27FC236}">
                      <a16:creationId xmlns:a16="http://schemas.microsoft.com/office/drawing/2014/main" id="{E5AE8B33-B012-4A2D-8F35-EF94D7B71ADA}"/>
                    </a:ext>
                  </a:extLst>
                </p:cNvPr>
                <p:cNvSpPr/>
                <p:nvPr/>
              </p:nvSpPr>
              <p:spPr>
                <a:xfrm>
                  <a:off x="11171241" y="4839607"/>
                  <a:ext cx="365117" cy="365117"/>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506B"/>
                      </a:solidFill>
                      <a:latin typeface="Dubai" panose="020B0503030403030204" pitchFamily="34" charset="-78"/>
                      <a:cs typeface="Dubai" panose="020B0503030403030204" pitchFamily="34" charset="-78"/>
                    </a:rPr>
                    <a:t>3</a:t>
                  </a:r>
                </a:p>
              </p:txBody>
            </p:sp>
            <p:cxnSp>
              <p:nvCxnSpPr>
                <p:cNvPr id="145" name="Straight Arrow Connector 144">
                  <a:extLst>
                    <a:ext uri="{FF2B5EF4-FFF2-40B4-BE49-F238E27FC236}">
                      <a16:creationId xmlns:a16="http://schemas.microsoft.com/office/drawing/2014/main" id="{31BE6077-9EA3-4E0E-82BE-3907B007FF11}"/>
                    </a:ext>
                  </a:extLst>
                </p:cNvPr>
                <p:cNvCxnSpPr>
                  <a:stCxn id="144" idx="0"/>
                </p:cNvCxnSpPr>
                <p:nvPr/>
              </p:nvCxnSpPr>
              <p:spPr>
                <a:xfrm flipV="1">
                  <a:off x="11353800" y="3995225"/>
                  <a:ext cx="0" cy="844382"/>
                </a:xfrm>
                <a:prstGeom prst="straightConnector1">
                  <a:avLst/>
                </a:prstGeom>
                <a:ln>
                  <a:solidFill>
                    <a:srgbClr val="00506B"/>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5A3C109F-9B37-4E10-BD52-6B213972FFC7}"/>
                  </a:ext>
                </a:extLst>
              </p:cNvPr>
              <p:cNvGrpSpPr/>
              <p:nvPr/>
            </p:nvGrpSpPr>
            <p:grpSpPr>
              <a:xfrm>
                <a:off x="7374026" y="4809043"/>
                <a:ext cx="365117" cy="1606032"/>
                <a:chOff x="9985267" y="3333974"/>
                <a:chExt cx="365117" cy="1606032"/>
              </a:xfrm>
            </p:grpSpPr>
            <p:cxnSp>
              <p:nvCxnSpPr>
                <p:cNvPr id="142" name="Straight Arrow Connector 141">
                  <a:extLst>
                    <a:ext uri="{FF2B5EF4-FFF2-40B4-BE49-F238E27FC236}">
                      <a16:creationId xmlns:a16="http://schemas.microsoft.com/office/drawing/2014/main" id="{993EA9A1-4185-49D6-8749-BFE05AA3BF6C}"/>
                    </a:ext>
                  </a:extLst>
                </p:cNvPr>
                <p:cNvCxnSpPr>
                  <a:cxnSpLocks/>
                </p:cNvCxnSpPr>
                <p:nvPr/>
              </p:nvCxnSpPr>
              <p:spPr>
                <a:xfrm>
                  <a:off x="10167825" y="3730507"/>
                  <a:ext cx="0" cy="1209499"/>
                </a:xfrm>
                <a:prstGeom prst="straightConnector1">
                  <a:avLst/>
                </a:prstGeom>
                <a:ln>
                  <a:solidFill>
                    <a:srgbClr val="EFAE08"/>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3" name="Oval 142">
                  <a:extLst>
                    <a:ext uri="{FF2B5EF4-FFF2-40B4-BE49-F238E27FC236}">
                      <a16:creationId xmlns:a16="http://schemas.microsoft.com/office/drawing/2014/main" id="{2C3C51E2-2434-46A3-8109-AFEE6F01EA16}"/>
                    </a:ext>
                  </a:extLst>
                </p:cNvPr>
                <p:cNvSpPr/>
                <p:nvPr/>
              </p:nvSpPr>
              <p:spPr>
                <a:xfrm>
                  <a:off x="9985267" y="3333974"/>
                  <a:ext cx="365117" cy="365117"/>
                </a:xfrm>
                <a:prstGeom prst="ellipse">
                  <a:avLst/>
                </a:prstGeom>
                <a:solidFill>
                  <a:schemeClr val="bg1"/>
                </a:solidFill>
                <a:ln w="28575">
                  <a:solidFill>
                    <a:srgbClr val="EFAE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506B"/>
                      </a:solidFill>
                      <a:latin typeface="Dubai" panose="020B0503030403030204" pitchFamily="34" charset="-78"/>
                      <a:cs typeface="Dubai" panose="020B0503030403030204" pitchFamily="34" charset="-78"/>
                    </a:rPr>
                    <a:t>4</a:t>
                  </a:r>
                </a:p>
              </p:txBody>
            </p:sp>
          </p:grpSp>
          <p:grpSp>
            <p:nvGrpSpPr>
              <p:cNvPr id="2049" name="Group 2048">
                <a:extLst>
                  <a:ext uri="{FF2B5EF4-FFF2-40B4-BE49-F238E27FC236}">
                    <a16:creationId xmlns:a16="http://schemas.microsoft.com/office/drawing/2014/main" id="{5F273330-8E67-40A2-9929-870B14C6CEEC}"/>
                  </a:ext>
                </a:extLst>
              </p:cNvPr>
              <p:cNvGrpSpPr/>
              <p:nvPr/>
            </p:nvGrpSpPr>
            <p:grpSpPr>
              <a:xfrm>
                <a:off x="6108289" y="3964661"/>
                <a:ext cx="365117" cy="1209499"/>
                <a:chOff x="7029601" y="3985321"/>
                <a:chExt cx="365117" cy="1209499"/>
              </a:xfrm>
            </p:grpSpPr>
            <p:sp>
              <p:nvSpPr>
                <p:cNvPr id="157" name="Oval 156">
                  <a:extLst>
                    <a:ext uri="{FF2B5EF4-FFF2-40B4-BE49-F238E27FC236}">
                      <a16:creationId xmlns:a16="http://schemas.microsoft.com/office/drawing/2014/main" id="{64BDDFAE-A0B5-456D-9F73-71CF769E9717}"/>
                    </a:ext>
                  </a:extLst>
                </p:cNvPr>
                <p:cNvSpPr/>
                <p:nvPr/>
              </p:nvSpPr>
              <p:spPr>
                <a:xfrm>
                  <a:off x="7029601" y="4829703"/>
                  <a:ext cx="365117" cy="365117"/>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506B"/>
                      </a:solidFill>
                      <a:latin typeface="Dubai" panose="020B0503030403030204" pitchFamily="34" charset="-78"/>
                      <a:cs typeface="Dubai" panose="020B0503030403030204" pitchFamily="34" charset="-78"/>
                    </a:rPr>
                    <a:t>5</a:t>
                  </a:r>
                </a:p>
              </p:txBody>
            </p:sp>
            <p:cxnSp>
              <p:nvCxnSpPr>
                <p:cNvPr id="158" name="Straight Arrow Connector 157">
                  <a:extLst>
                    <a:ext uri="{FF2B5EF4-FFF2-40B4-BE49-F238E27FC236}">
                      <a16:creationId xmlns:a16="http://schemas.microsoft.com/office/drawing/2014/main" id="{5D3C989B-DE97-4388-AD39-6659C676928A}"/>
                    </a:ext>
                  </a:extLst>
                </p:cNvPr>
                <p:cNvCxnSpPr>
                  <a:stCxn id="157" idx="0"/>
                </p:cNvCxnSpPr>
                <p:nvPr/>
              </p:nvCxnSpPr>
              <p:spPr>
                <a:xfrm flipV="1">
                  <a:off x="7212160" y="3985321"/>
                  <a:ext cx="0" cy="844382"/>
                </a:xfrm>
                <a:prstGeom prst="straightConnector1">
                  <a:avLst/>
                </a:prstGeom>
                <a:ln>
                  <a:solidFill>
                    <a:srgbClr val="00506B"/>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052" name="Group 2051">
                <a:extLst>
                  <a:ext uri="{FF2B5EF4-FFF2-40B4-BE49-F238E27FC236}">
                    <a16:creationId xmlns:a16="http://schemas.microsoft.com/office/drawing/2014/main" id="{DEA25F0C-FF0F-4DE0-A554-A5B3B5830E26}"/>
                  </a:ext>
                </a:extLst>
              </p:cNvPr>
              <p:cNvGrpSpPr/>
              <p:nvPr/>
            </p:nvGrpSpPr>
            <p:grpSpPr>
              <a:xfrm>
                <a:off x="4842552" y="4809043"/>
                <a:ext cx="365117" cy="1606032"/>
                <a:chOff x="6017011" y="4829703"/>
                <a:chExt cx="365117" cy="1606032"/>
              </a:xfrm>
            </p:grpSpPr>
            <p:cxnSp>
              <p:nvCxnSpPr>
                <p:cNvPr id="155" name="Straight Arrow Connector 154">
                  <a:extLst>
                    <a:ext uri="{FF2B5EF4-FFF2-40B4-BE49-F238E27FC236}">
                      <a16:creationId xmlns:a16="http://schemas.microsoft.com/office/drawing/2014/main" id="{821739F6-F9B5-4185-BEA2-94B41BAACD4F}"/>
                    </a:ext>
                  </a:extLst>
                </p:cNvPr>
                <p:cNvCxnSpPr>
                  <a:cxnSpLocks/>
                </p:cNvCxnSpPr>
                <p:nvPr/>
              </p:nvCxnSpPr>
              <p:spPr>
                <a:xfrm>
                  <a:off x="6199569" y="5226236"/>
                  <a:ext cx="0" cy="1209499"/>
                </a:xfrm>
                <a:prstGeom prst="straightConnector1">
                  <a:avLst/>
                </a:prstGeom>
                <a:ln>
                  <a:solidFill>
                    <a:srgbClr val="EFAE08"/>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a16="http://schemas.microsoft.com/office/drawing/2014/main" id="{829A4C0B-CE79-48AD-870E-E6A4DAEB300F}"/>
                    </a:ext>
                  </a:extLst>
                </p:cNvPr>
                <p:cNvSpPr/>
                <p:nvPr/>
              </p:nvSpPr>
              <p:spPr>
                <a:xfrm>
                  <a:off x="6017011" y="4829703"/>
                  <a:ext cx="365117" cy="365117"/>
                </a:xfrm>
                <a:prstGeom prst="ellipse">
                  <a:avLst/>
                </a:prstGeom>
                <a:solidFill>
                  <a:schemeClr val="bg1"/>
                </a:solidFill>
                <a:ln w="28575">
                  <a:solidFill>
                    <a:srgbClr val="EFAE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506B"/>
                      </a:solidFill>
                      <a:latin typeface="Dubai" panose="020B0503030403030204" pitchFamily="34" charset="-78"/>
                      <a:cs typeface="Dubai" panose="020B0503030403030204" pitchFamily="34" charset="-78"/>
                    </a:rPr>
                    <a:t>6</a:t>
                  </a:r>
                </a:p>
              </p:txBody>
            </p:sp>
          </p:grpSp>
          <p:grpSp>
            <p:nvGrpSpPr>
              <p:cNvPr id="2048" name="Group 2047">
                <a:extLst>
                  <a:ext uri="{FF2B5EF4-FFF2-40B4-BE49-F238E27FC236}">
                    <a16:creationId xmlns:a16="http://schemas.microsoft.com/office/drawing/2014/main" id="{16D95D9F-8355-4ABF-B010-EE944AA6B440}"/>
                  </a:ext>
                </a:extLst>
              </p:cNvPr>
              <p:cNvGrpSpPr/>
              <p:nvPr/>
            </p:nvGrpSpPr>
            <p:grpSpPr>
              <a:xfrm>
                <a:off x="3576815" y="3964661"/>
                <a:ext cx="365117" cy="1209499"/>
                <a:chOff x="5004421" y="3934097"/>
                <a:chExt cx="365117" cy="1209499"/>
              </a:xfrm>
            </p:grpSpPr>
            <p:sp>
              <p:nvSpPr>
                <p:cNvPr id="153" name="Oval 152">
                  <a:extLst>
                    <a:ext uri="{FF2B5EF4-FFF2-40B4-BE49-F238E27FC236}">
                      <a16:creationId xmlns:a16="http://schemas.microsoft.com/office/drawing/2014/main" id="{FA1CFEA0-7E91-4EE1-89EC-E3CDE8DFBBEE}"/>
                    </a:ext>
                  </a:extLst>
                </p:cNvPr>
                <p:cNvSpPr/>
                <p:nvPr/>
              </p:nvSpPr>
              <p:spPr>
                <a:xfrm>
                  <a:off x="5004421" y="4778479"/>
                  <a:ext cx="365117" cy="365117"/>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506B"/>
                      </a:solidFill>
                      <a:latin typeface="Dubai" panose="020B0503030403030204" pitchFamily="34" charset="-78"/>
                      <a:cs typeface="Dubai" panose="020B0503030403030204" pitchFamily="34" charset="-78"/>
                    </a:rPr>
                    <a:t>7</a:t>
                  </a:r>
                </a:p>
              </p:txBody>
            </p:sp>
            <p:cxnSp>
              <p:nvCxnSpPr>
                <p:cNvPr id="154" name="Straight Arrow Connector 153">
                  <a:extLst>
                    <a:ext uri="{FF2B5EF4-FFF2-40B4-BE49-F238E27FC236}">
                      <a16:creationId xmlns:a16="http://schemas.microsoft.com/office/drawing/2014/main" id="{A22F0E24-9A19-4B9F-BAA8-4AD0CC9EA762}"/>
                    </a:ext>
                  </a:extLst>
                </p:cNvPr>
                <p:cNvCxnSpPr>
                  <a:stCxn id="153" idx="0"/>
                </p:cNvCxnSpPr>
                <p:nvPr/>
              </p:nvCxnSpPr>
              <p:spPr>
                <a:xfrm flipV="1">
                  <a:off x="5186980" y="3934097"/>
                  <a:ext cx="0" cy="844382"/>
                </a:xfrm>
                <a:prstGeom prst="straightConnector1">
                  <a:avLst/>
                </a:prstGeom>
                <a:ln>
                  <a:solidFill>
                    <a:srgbClr val="00506B"/>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3A04697-C454-4311-94F3-F3D0DD5AB9B0}"/>
                  </a:ext>
                </a:extLst>
              </p:cNvPr>
              <p:cNvGrpSpPr/>
              <p:nvPr/>
            </p:nvGrpSpPr>
            <p:grpSpPr>
              <a:xfrm>
                <a:off x="2311078" y="4809043"/>
                <a:ext cx="365117" cy="1606032"/>
                <a:chOff x="3991831" y="4778479"/>
                <a:chExt cx="365117" cy="1606032"/>
              </a:xfrm>
            </p:grpSpPr>
            <p:cxnSp>
              <p:nvCxnSpPr>
                <p:cNvPr id="151" name="Straight Arrow Connector 150">
                  <a:extLst>
                    <a:ext uri="{FF2B5EF4-FFF2-40B4-BE49-F238E27FC236}">
                      <a16:creationId xmlns:a16="http://schemas.microsoft.com/office/drawing/2014/main" id="{7FFBAF42-E116-49FB-A8F7-DE55A323328E}"/>
                    </a:ext>
                  </a:extLst>
                </p:cNvPr>
                <p:cNvCxnSpPr>
                  <a:cxnSpLocks/>
                </p:cNvCxnSpPr>
                <p:nvPr/>
              </p:nvCxnSpPr>
              <p:spPr>
                <a:xfrm>
                  <a:off x="4174389" y="5175012"/>
                  <a:ext cx="0" cy="1209499"/>
                </a:xfrm>
                <a:prstGeom prst="straightConnector1">
                  <a:avLst/>
                </a:prstGeom>
                <a:ln>
                  <a:solidFill>
                    <a:srgbClr val="EFAE08"/>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0A1D7DFD-0C41-4079-88B7-18F9E721F805}"/>
                    </a:ext>
                  </a:extLst>
                </p:cNvPr>
                <p:cNvSpPr/>
                <p:nvPr/>
              </p:nvSpPr>
              <p:spPr>
                <a:xfrm>
                  <a:off x="3991831" y="4778479"/>
                  <a:ext cx="365117" cy="365117"/>
                </a:xfrm>
                <a:prstGeom prst="ellipse">
                  <a:avLst/>
                </a:prstGeom>
                <a:solidFill>
                  <a:schemeClr val="bg1"/>
                </a:solidFill>
                <a:ln w="28575">
                  <a:solidFill>
                    <a:srgbClr val="EFAE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506B"/>
                      </a:solidFill>
                      <a:latin typeface="Dubai" panose="020B0503030403030204" pitchFamily="34" charset="-78"/>
                      <a:cs typeface="Dubai" panose="020B0503030403030204" pitchFamily="34" charset="-78"/>
                    </a:rPr>
                    <a:t>8</a:t>
                  </a:r>
                </a:p>
              </p:txBody>
            </p:sp>
          </p:grpSp>
          <p:grpSp>
            <p:nvGrpSpPr>
              <p:cNvPr id="2051" name="Group 2050">
                <a:extLst>
                  <a:ext uri="{FF2B5EF4-FFF2-40B4-BE49-F238E27FC236}">
                    <a16:creationId xmlns:a16="http://schemas.microsoft.com/office/drawing/2014/main" id="{87B096BE-7046-4217-9A5E-58C45EDAB452}"/>
                  </a:ext>
                </a:extLst>
              </p:cNvPr>
              <p:cNvGrpSpPr/>
              <p:nvPr/>
            </p:nvGrpSpPr>
            <p:grpSpPr>
              <a:xfrm>
                <a:off x="1045341" y="3964661"/>
                <a:ext cx="365117" cy="1209499"/>
                <a:chOff x="1045341" y="3974884"/>
                <a:chExt cx="365117" cy="1209499"/>
              </a:xfrm>
            </p:grpSpPr>
            <p:sp>
              <p:nvSpPr>
                <p:cNvPr id="160" name="Oval 159">
                  <a:extLst>
                    <a:ext uri="{FF2B5EF4-FFF2-40B4-BE49-F238E27FC236}">
                      <a16:creationId xmlns:a16="http://schemas.microsoft.com/office/drawing/2014/main" id="{881B5C9D-D0EF-42CC-836F-B7D48FF75DDA}"/>
                    </a:ext>
                  </a:extLst>
                </p:cNvPr>
                <p:cNvSpPr/>
                <p:nvPr/>
              </p:nvSpPr>
              <p:spPr>
                <a:xfrm>
                  <a:off x="1045341" y="4819266"/>
                  <a:ext cx="365117" cy="365117"/>
                </a:xfrm>
                <a:prstGeom prst="ellipse">
                  <a:avLst/>
                </a:prstGeom>
                <a:solidFill>
                  <a:schemeClr val="bg1"/>
                </a:solidFill>
                <a:ln w="28575">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506B"/>
                      </a:solidFill>
                      <a:latin typeface="Dubai" panose="020B0503030403030204" pitchFamily="34" charset="-78"/>
                      <a:cs typeface="Dubai" panose="020B0503030403030204" pitchFamily="34" charset="-78"/>
                    </a:rPr>
                    <a:t>9</a:t>
                  </a:r>
                </a:p>
              </p:txBody>
            </p:sp>
            <p:cxnSp>
              <p:nvCxnSpPr>
                <p:cNvPr id="161" name="Straight Arrow Connector 160">
                  <a:extLst>
                    <a:ext uri="{FF2B5EF4-FFF2-40B4-BE49-F238E27FC236}">
                      <a16:creationId xmlns:a16="http://schemas.microsoft.com/office/drawing/2014/main" id="{38269A4D-F22F-4673-84D6-830BFDE8D165}"/>
                    </a:ext>
                  </a:extLst>
                </p:cNvPr>
                <p:cNvCxnSpPr>
                  <a:stCxn id="160" idx="0"/>
                </p:cNvCxnSpPr>
                <p:nvPr/>
              </p:nvCxnSpPr>
              <p:spPr>
                <a:xfrm flipV="1">
                  <a:off x="1227900" y="3974884"/>
                  <a:ext cx="0" cy="844382"/>
                </a:xfrm>
                <a:prstGeom prst="straightConnector1">
                  <a:avLst/>
                </a:prstGeom>
                <a:ln>
                  <a:solidFill>
                    <a:srgbClr val="00506B"/>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2054" name="Rectangle 2053">
              <a:extLst>
                <a:ext uri="{FF2B5EF4-FFF2-40B4-BE49-F238E27FC236}">
                  <a16:creationId xmlns:a16="http://schemas.microsoft.com/office/drawing/2014/main" id="{5BC7406F-28F5-4DFA-B9A0-D78304C27854}"/>
                </a:ext>
              </a:extLst>
            </p:cNvPr>
            <p:cNvSpPr/>
            <p:nvPr/>
          </p:nvSpPr>
          <p:spPr>
            <a:xfrm>
              <a:off x="10942607" y="2008082"/>
              <a:ext cx="1188146" cy="338554"/>
            </a:xfrm>
            <a:prstGeom prst="rect">
              <a:avLst/>
            </a:prstGeom>
          </p:spPr>
          <p:txBody>
            <a:bodyPr wrap="none">
              <a:spAutoFit/>
            </a:bodyPr>
            <a:lstStyle/>
            <a:p>
              <a:pPr lvl="0" rtl="1"/>
              <a:r>
                <a:rPr lang="ar-KW" sz="1600" b="1" kern="0" dirty="0">
                  <a:solidFill>
                    <a:sysClr val="windowText" lastClr="000000"/>
                  </a:solidFill>
                  <a:latin typeface="Dubai" panose="020B0503030403030204" pitchFamily="34" charset="-78"/>
                  <a:cs typeface="Dubai" panose="020B0503030403030204" pitchFamily="34" charset="-78"/>
                </a:rPr>
                <a:t>تقويم السوق</a:t>
              </a:r>
              <a:endParaRPr lang="ar-SA" sz="1600" b="1" kern="0" dirty="0">
                <a:solidFill>
                  <a:sysClr val="windowText" lastClr="000000"/>
                </a:solidFill>
                <a:latin typeface="Dubai" panose="020B0503030403030204" pitchFamily="34" charset="-78"/>
                <a:cs typeface="Dubai" panose="020B0503030403030204" pitchFamily="34" charset="-78"/>
              </a:endParaRPr>
            </a:p>
          </p:txBody>
        </p:sp>
        <p:sp>
          <p:nvSpPr>
            <p:cNvPr id="169" name="Rectangle 168">
              <a:extLst>
                <a:ext uri="{FF2B5EF4-FFF2-40B4-BE49-F238E27FC236}">
                  <a16:creationId xmlns:a16="http://schemas.microsoft.com/office/drawing/2014/main" id="{BEB088F0-53FA-407D-A4DD-171380DA7509}"/>
                </a:ext>
              </a:extLst>
            </p:cNvPr>
            <p:cNvSpPr/>
            <p:nvPr/>
          </p:nvSpPr>
          <p:spPr>
            <a:xfrm>
              <a:off x="9634387" y="5115435"/>
              <a:ext cx="1273104" cy="584775"/>
            </a:xfrm>
            <a:prstGeom prst="rect">
              <a:avLst/>
            </a:prstGeom>
          </p:spPr>
          <p:txBody>
            <a:bodyPr wrap="none">
              <a:spAutoFit/>
            </a:bodyPr>
            <a:lstStyle/>
            <a:p>
              <a:pPr lvl="0" algn="ctr" rtl="1"/>
              <a:r>
                <a:rPr lang="ar-KW" sz="1600" b="1" kern="0" dirty="0">
                  <a:solidFill>
                    <a:sysClr val="windowText" lastClr="000000"/>
                  </a:solidFill>
                  <a:latin typeface="Dubai" panose="020B0503030403030204" pitchFamily="34" charset="-78"/>
                  <a:cs typeface="Dubai" panose="020B0503030403030204" pitchFamily="34" charset="-78"/>
                </a:rPr>
                <a:t>تحديد أصحاب</a:t>
              </a:r>
              <a:endParaRPr lang="en-US" sz="1600" b="1" kern="0" dirty="0">
                <a:solidFill>
                  <a:sysClr val="windowText" lastClr="000000"/>
                </a:solidFill>
                <a:latin typeface="Dubai" panose="020B0503030403030204" pitchFamily="34" charset="-78"/>
                <a:cs typeface="Dubai" panose="020B0503030403030204" pitchFamily="34" charset="-78"/>
              </a:endParaRPr>
            </a:p>
            <a:p>
              <a:pPr lvl="0" algn="ctr" rtl="1"/>
              <a:r>
                <a:rPr lang="ar-KW" sz="1600" b="1" kern="0" dirty="0">
                  <a:solidFill>
                    <a:sysClr val="windowText" lastClr="000000"/>
                  </a:solidFill>
                  <a:latin typeface="Dubai" panose="020B0503030403030204" pitchFamily="34" charset="-78"/>
                  <a:cs typeface="Dubai" panose="020B0503030403030204" pitchFamily="34" charset="-78"/>
                </a:rPr>
                <a:t> المصلحة </a:t>
              </a:r>
            </a:p>
          </p:txBody>
        </p:sp>
        <p:sp>
          <p:nvSpPr>
            <p:cNvPr id="170" name="Rectangle 169">
              <a:extLst>
                <a:ext uri="{FF2B5EF4-FFF2-40B4-BE49-F238E27FC236}">
                  <a16:creationId xmlns:a16="http://schemas.microsoft.com/office/drawing/2014/main" id="{3EAA5647-250F-4AA3-A972-C0088595016E}"/>
                </a:ext>
              </a:extLst>
            </p:cNvPr>
            <p:cNvSpPr/>
            <p:nvPr/>
          </p:nvSpPr>
          <p:spPr>
            <a:xfrm>
              <a:off x="8354022" y="2008082"/>
              <a:ext cx="1257075" cy="584775"/>
            </a:xfrm>
            <a:prstGeom prst="rect">
              <a:avLst/>
            </a:prstGeom>
          </p:spPr>
          <p:txBody>
            <a:bodyPr wrap="none">
              <a:spAutoFit/>
            </a:bodyPr>
            <a:lstStyle/>
            <a:p>
              <a:pPr lvl="0" algn="ctr" rtl="1"/>
              <a:r>
                <a:rPr lang="ar-KW" sz="1600" b="1" kern="0" dirty="0">
                  <a:solidFill>
                    <a:sysClr val="windowText" lastClr="000000"/>
                  </a:solidFill>
                  <a:latin typeface="Dubai" panose="020B0503030403030204" pitchFamily="34" charset="-78"/>
                  <a:cs typeface="Dubai" panose="020B0503030403030204" pitchFamily="34" charset="-78"/>
                </a:rPr>
                <a:t>تحديد الموقع </a:t>
              </a:r>
              <a:endParaRPr lang="en-US" sz="1600" b="1" kern="0" dirty="0">
                <a:solidFill>
                  <a:sysClr val="windowText" lastClr="000000"/>
                </a:solidFill>
                <a:latin typeface="Dubai" panose="020B0503030403030204" pitchFamily="34" charset="-78"/>
                <a:cs typeface="Dubai" panose="020B0503030403030204" pitchFamily="34" charset="-78"/>
              </a:endParaRPr>
            </a:p>
            <a:p>
              <a:pPr lvl="0" algn="ctr" rtl="1"/>
              <a:r>
                <a:rPr lang="ar-KW" sz="1600" b="1" kern="0" dirty="0">
                  <a:solidFill>
                    <a:sysClr val="windowText" lastClr="000000"/>
                  </a:solidFill>
                  <a:latin typeface="Dubai" panose="020B0503030403030204" pitchFamily="34" charset="-78"/>
                  <a:cs typeface="Dubai" panose="020B0503030403030204" pitchFamily="34" charset="-78"/>
                </a:rPr>
                <a:t>والحجم</a:t>
              </a:r>
            </a:p>
          </p:txBody>
        </p:sp>
        <p:sp>
          <p:nvSpPr>
            <p:cNvPr id="171" name="Rectangle 170">
              <a:extLst>
                <a:ext uri="{FF2B5EF4-FFF2-40B4-BE49-F238E27FC236}">
                  <a16:creationId xmlns:a16="http://schemas.microsoft.com/office/drawing/2014/main" id="{D5D2C05A-01B1-4685-9429-F8E42B42F1F8}"/>
                </a:ext>
              </a:extLst>
            </p:cNvPr>
            <p:cNvSpPr/>
            <p:nvPr/>
          </p:nvSpPr>
          <p:spPr>
            <a:xfrm>
              <a:off x="7293669" y="5115435"/>
              <a:ext cx="1072730" cy="584775"/>
            </a:xfrm>
            <a:prstGeom prst="rect">
              <a:avLst/>
            </a:prstGeom>
          </p:spPr>
          <p:txBody>
            <a:bodyPr wrap="none">
              <a:spAutoFit/>
            </a:bodyPr>
            <a:lstStyle/>
            <a:p>
              <a:pPr lvl="0" algn="ctr" rtl="1"/>
              <a:r>
                <a:rPr lang="ar-KW" sz="1600" b="1" kern="0" dirty="0">
                  <a:solidFill>
                    <a:sysClr val="windowText" lastClr="000000"/>
                  </a:solidFill>
                  <a:latin typeface="Dubai" panose="020B0503030403030204" pitchFamily="34" charset="-78"/>
                  <a:cs typeface="Dubai" panose="020B0503030403030204" pitchFamily="34" charset="-78"/>
                </a:rPr>
                <a:t>اختيار مدير </a:t>
              </a:r>
              <a:endParaRPr lang="en-US" sz="1600" b="1" kern="0" dirty="0">
                <a:solidFill>
                  <a:sysClr val="windowText" lastClr="000000"/>
                </a:solidFill>
                <a:latin typeface="Dubai" panose="020B0503030403030204" pitchFamily="34" charset="-78"/>
                <a:cs typeface="Dubai" panose="020B0503030403030204" pitchFamily="34" charset="-78"/>
              </a:endParaRPr>
            </a:p>
            <a:p>
              <a:pPr lvl="0" algn="ctr" rtl="1"/>
              <a:r>
                <a:rPr lang="ar-KW" sz="1600" b="1" kern="0" dirty="0">
                  <a:solidFill>
                    <a:sysClr val="windowText" lastClr="000000"/>
                  </a:solidFill>
                  <a:latin typeface="Dubai" panose="020B0503030403030204" pitchFamily="34" charset="-78"/>
                  <a:cs typeface="Dubai" panose="020B0503030403030204" pitchFamily="34" charset="-78"/>
                </a:rPr>
                <a:t>الحاضنة</a:t>
              </a:r>
            </a:p>
          </p:txBody>
        </p:sp>
        <p:sp>
          <p:nvSpPr>
            <p:cNvPr id="173" name="Rectangle 172">
              <a:extLst>
                <a:ext uri="{FF2B5EF4-FFF2-40B4-BE49-F238E27FC236}">
                  <a16:creationId xmlns:a16="http://schemas.microsoft.com/office/drawing/2014/main" id="{E03A7B6D-0E75-4A5A-9B50-BD3DE4587E5F}"/>
                </a:ext>
              </a:extLst>
            </p:cNvPr>
            <p:cNvSpPr/>
            <p:nvPr/>
          </p:nvSpPr>
          <p:spPr>
            <a:xfrm>
              <a:off x="6012299" y="2008082"/>
              <a:ext cx="1010212" cy="584775"/>
            </a:xfrm>
            <a:prstGeom prst="rect">
              <a:avLst/>
            </a:prstGeom>
          </p:spPr>
          <p:txBody>
            <a:bodyPr wrap="none">
              <a:spAutoFit/>
            </a:bodyPr>
            <a:lstStyle/>
            <a:p>
              <a:pPr lvl="0" algn="ctr" rtl="1"/>
              <a:r>
                <a:rPr lang="ar-KW" sz="1600" b="1" kern="0" dirty="0">
                  <a:solidFill>
                    <a:sysClr val="windowText" lastClr="000000"/>
                  </a:solidFill>
                  <a:latin typeface="Dubai" panose="020B0503030403030204" pitchFamily="34" charset="-78"/>
                  <a:cs typeface="Dubai" panose="020B0503030403030204" pitchFamily="34" charset="-78"/>
                </a:rPr>
                <a:t>تطوير خطة</a:t>
              </a:r>
              <a:endParaRPr lang="en-US" sz="1600" b="1" kern="0" dirty="0">
                <a:solidFill>
                  <a:sysClr val="windowText" lastClr="000000"/>
                </a:solidFill>
                <a:latin typeface="Dubai" panose="020B0503030403030204" pitchFamily="34" charset="-78"/>
                <a:cs typeface="Dubai" panose="020B0503030403030204" pitchFamily="34" charset="-78"/>
              </a:endParaRPr>
            </a:p>
            <a:p>
              <a:pPr lvl="0" algn="ctr" rtl="1"/>
              <a:r>
                <a:rPr lang="ar-KW" sz="1600" b="1" kern="0" dirty="0">
                  <a:solidFill>
                    <a:sysClr val="windowText" lastClr="000000"/>
                  </a:solidFill>
                  <a:latin typeface="Dubai" panose="020B0503030403030204" pitchFamily="34" charset="-78"/>
                  <a:cs typeface="Dubai" panose="020B0503030403030204" pitchFamily="34" charset="-78"/>
                </a:rPr>
                <a:t> الأعمال</a:t>
              </a:r>
            </a:p>
          </p:txBody>
        </p:sp>
        <p:sp>
          <p:nvSpPr>
            <p:cNvPr id="174" name="Rectangle 173">
              <a:extLst>
                <a:ext uri="{FF2B5EF4-FFF2-40B4-BE49-F238E27FC236}">
                  <a16:creationId xmlns:a16="http://schemas.microsoft.com/office/drawing/2014/main" id="{2EF4B614-B16F-45B3-A6E7-D5D818273DD4}"/>
                </a:ext>
              </a:extLst>
            </p:cNvPr>
            <p:cNvSpPr/>
            <p:nvPr/>
          </p:nvSpPr>
          <p:spPr>
            <a:xfrm>
              <a:off x="4545790" y="5115435"/>
              <a:ext cx="1479892" cy="584775"/>
            </a:xfrm>
            <a:prstGeom prst="rect">
              <a:avLst/>
            </a:prstGeom>
          </p:spPr>
          <p:txBody>
            <a:bodyPr wrap="none">
              <a:spAutoFit/>
            </a:bodyPr>
            <a:lstStyle/>
            <a:p>
              <a:pPr lvl="0" algn="ctr" rtl="1"/>
              <a:r>
                <a:rPr lang="ar-KW" sz="1600" b="1" kern="0" dirty="0">
                  <a:solidFill>
                    <a:sysClr val="windowText" lastClr="000000"/>
                  </a:solidFill>
                  <a:latin typeface="Dubai" panose="020B0503030403030204" pitchFamily="34" charset="-78"/>
                  <a:cs typeface="Dubai" panose="020B0503030403030204" pitchFamily="34" charset="-78"/>
                </a:rPr>
                <a:t>العقود واتفاقيات</a:t>
              </a:r>
              <a:endParaRPr lang="en-US" sz="1600" b="1" kern="0" dirty="0">
                <a:solidFill>
                  <a:sysClr val="windowText" lastClr="000000"/>
                </a:solidFill>
                <a:latin typeface="Dubai" panose="020B0503030403030204" pitchFamily="34" charset="-78"/>
                <a:cs typeface="Dubai" panose="020B0503030403030204" pitchFamily="34" charset="-78"/>
              </a:endParaRPr>
            </a:p>
            <a:p>
              <a:pPr lvl="0" algn="ctr" rtl="1"/>
              <a:r>
                <a:rPr lang="ar-KW" sz="1600" b="1" kern="0" dirty="0">
                  <a:solidFill>
                    <a:sysClr val="windowText" lastClr="000000"/>
                  </a:solidFill>
                  <a:latin typeface="Dubai" panose="020B0503030403030204" pitchFamily="34" charset="-78"/>
                  <a:cs typeface="Dubai" panose="020B0503030403030204" pitchFamily="34" charset="-78"/>
                </a:rPr>
                <a:t> التمويل</a:t>
              </a:r>
            </a:p>
          </p:txBody>
        </p:sp>
        <p:sp>
          <p:nvSpPr>
            <p:cNvPr id="175" name="Rectangle 174">
              <a:extLst>
                <a:ext uri="{FF2B5EF4-FFF2-40B4-BE49-F238E27FC236}">
                  <a16:creationId xmlns:a16="http://schemas.microsoft.com/office/drawing/2014/main" id="{77C72E95-CF11-4E89-8785-64E61927D47B}"/>
                </a:ext>
              </a:extLst>
            </p:cNvPr>
            <p:cNvSpPr/>
            <p:nvPr/>
          </p:nvSpPr>
          <p:spPr>
            <a:xfrm>
              <a:off x="3274634" y="2008082"/>
              <a:ext cx="1406154" cy="584775"/>
            </a:xfrm>
            <a:prstGeom prst="rect">
              <a:avLst/>
            </a:prstGeom>
          </p:spPr>
          <p:txBody>
            <a:bodyPr wrap="none">
              <a:spAutoFit/>
            </a:bodyPr>
            <a:lstStyle/>
            <a:p>
              <a:pPr lvl="0" algn="ctr" rtl="1"/>
              <a:r>
                <a:rPr lang="ar-KW" sz="1600" b="1" kern="0" dirty="0">
                  <a:solidFill>
                    <a:sysClr val="windowText" lastClr="000000"/>
                  </a:solidFill>
                  <a:latin typeface="Dubai" panose="020B0503030403030204" pitchFamily="34" charset="-78"/>
                  <a:cs typeface="Dubai" panose="020B0503030403030204" pitchFamily="34" charset="-78"/>
                </a:rPr>
                <a:t>إكمال تجهيزات </a:t>
              </a:r>
              <a:endParaRPr lang="en-US" sz="1600" b="1" kern="0" dirty="0">
                <a:solidFill>
                  <a:sysClr val="windowText" lastClr="000000"/>
                </a:solidFill>
                <a:latin typeface="Dubai" panose="020B0503030403030204" pitchFamily="34" charset="-78"/>
                <a:cs typeface="Dubai" panose="020B0503030403030204" pitchFamily="34" charset="-78"/>
              </a:endParaRPr>
            </a:p>
            <a:p>
              <a:pPr lvl="0" algn="ctr" rtl="1"/>
              <a:r>
                <a:rPr lang="ar-KW" sz="1600" b="1" kern="0" dirty="0">
                  <a:solidFill>
                    <a:sysClr val="windowText" lastClr="000000"/>
                  </a:solidFill>
                  <a:latin typeface="Dubai" panose="020B0503030403030204" pitchFamily="34" charset="-78"/>
                  <a:cs typeface="Dubai" panose="020B0503030403030204" pitchFamily="34" charset="-78"/>
                </a:rPr>
                <a:t>الحاضنة</a:t>
              </a:r>
            </a:p>
          </p:txBody>
        </p:sp>
        <p:sp>
          <p:nvSpPr>
            <p:cNvPr id="176" name="Rectangle 175">
              <a:extLst>
                <a:ext uri="{FF2B5EF4-FFF2-40B4-BE49-F238E27FC236}">
                  <a16:creationId xmlns:a16="http://schemas.microsoft.com/office/drawing/2014/main" id="{20832FBD-B844-48E2-AEAB-55A6B6617E27}"/>
                </a:ext>
              </a:extLst>
            </p:cNvPr>
            <p:cNvSpPr/>
            <p:nvPr/>
          </p:nvSpPr>
          <p:spPr>
            <a:xfrm>
              <a:off x="2075231" y="5115435"/>
              <a:ext cx="1202572" cy="584775"/>
            </a:xfrm>
            <a:prstGeom prst="rect">
              <a:avLst/>
            </a:prstGeom>
          </p:spPr>
          <p:txBody>
            <a:bodyPr wrap="none">
              <a:spAutoFit/>
            </a:bodyPr>
            <a:lstStyle/>
            <a:p>
              <a:pPr lvl="0" algn="ctr" rtl="1"/>
              <a:r>
                <a:rPr lang="ar-KW" sz="1600" b="1" kern="0" dirty="0">
                  <a:solidFill>
                    <a:sysClr val="windowText" lastClr="000000"/>
                  </a:solidFill>
                  <a:latin typeface="Dubai" panose="020B0503030403030204" pitchFamily="34" charset="-78"/>
                  <a:cs typeface="Dubai" panose="020B0503030403030204" pitchFamily="34" charset="-78"/>
                </a:rPr>
                <a:t>تعريف</a:t>
              </a:r>
              <a:endParaRPr lang="en-US" sz="1600" b="1" kern="0" dirty="0">
                <a:solidFill>
                  <a:sysClr val="windowText" lastClr="000000"/>
                </a:solidFill>
                <a:latin typeface="Dubai" panose="020B0503030403030204" pitchFamily="34" charset="-78"/>
                <a:cs typeface="Dubai" panose="020B0503030403030204" pitchFamily="34" charset="-78"/>
              </a:endParaRPr>
            </a:p>
            <a:p>
              <a:pPr lvl="0" algn="ctr" rtl="1"/>
              <a:r>
                <a:rPr lang="ar-KW" sz="1600" b="1" kern="0" dirty="0">
                  <a:solidFill>
                    <a:sysClr val="windowText" lastClr="000000"/>
                  </a:solidFill>
                  <a:latin typeface="Dubai" panose="020B0503030403030204" pitchFamily="34" charset="-78"/>
                  <a:cs typeface="Dubai" panose="020B0503030403030204" pitchFamily="34" charset="-78"/>
                </a:rPr>
                <a:t> المستأجرين </a:t>
              </a:r>
            </a:p>
          </p:txBody>
        </p:sp>
        <p:sp>
          <p:nvSpPr>
            <p:cNvPr id="178" name="Rectangle 177">
              <a:extLst>
                <a:ext uri="{FF2B5EF4-FFF2-40B4-BE49-F238E27FC236}">
                  <a16:creationId xmlns:a16="http://schemas.microsoft.com/office/drawing/2014/main" id="{D3F4C71E-55CE-4ED6-BA21-E77303C3A88A}"/>
                </a:ext>
              </a:extLst>
            </p:cNvPr>
            <p:cNvSpPr/>
            <p:nvPr/>
          </p:nvSpPr>
          <p:spPr>
            <a:xfrm>
              <a:off x="892835" y="2008082"/>
              <a:ext cx="1050288" cy="584775"/>
            </a:xfrm>
            <a:prstGeom prst="rect">
              <a:avLst/>
            </a:prstGeom>
          </p:spPr>
          <p:txBody>
            <a:bodyPr wrap="none">
              <a:spAutoFit/>
            </a:bodyPr>
            <a:lstStyle/>
            <a:p>
              <a:pPr lvl="0" algn="ctr" rtl="1"/>
              <a:r>
                <a:rPr lang="ar-KW" sz="1600" b="1" kern="0" dirty="0">
                  <a:solidFill>
                    <a:sysClr val="windowText" lastClr="000000"/>
                  </a:solidFill>
                  <a:latin typeface="Dubai" panose="020B0503030403030204" pitchFamily="34" charset="-78"/>
                  <a:cs typeface="Dubai" panose="020B0503030403030204" pitchFamily="34" charset="-78"/>
                </a:rPr>
                <a:t>توقيع عقود</a:t>
              </a:r>
              <a:endParaRPr lang="en-US" sz="1600" b="1" kern="0" dirty="0">
                <a:solidFill>
                  <a:sysClr val="windowText" lastClr="000000"/>
                </a:solidFill>
                <a:latin typeface="Dubai" panose="020B0503030403030204" pitchFamily="34" charset="-78"/>
                <a:cs typeface="Dubai" panose="020B0503030403030204" pitchFamily="34" charset="-78"/>
              </a:endParaRPr>
            </a:p>
            <a:p>
              <a:pPr lvl="0" algn="ctr" rtl="1"/>
              <a:r>
                <a:rPr lang="ar-KW" sz="1600" b="1" kern="0" dirty="0">
                  <a:solidFill>
                    <a:sysClr val="windowText" lastClr="000000"/>
                  </a:solidFill>
                  <a:latin typeface="Dubai" panose="020B0503030403030204" pitchFamily="34" charset="-78"/>
                  <a:cs typeface="Dubai" panose="020B0503030403030204" pitchFamily="34" charset="-78"/>
                </a:rPr>
                <a:t> الاحتضان</a:t>
              </a:r>
            </a:p>
          </p:txBody>
        </p:sp>
      </p:grpSp>
    </p:spTree>
    <p:extLst>
      <p:ext uri="{BB962C8B-B14F-4D97-AF65-F5344CB8AC3E}">
        <p14:creationId xmlns:p14="http://schemas.microsoft.com/office/powerpoint/2010/main" val="205202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خطوات إنشاء حاضنة الأعمال</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8FBA9D3-2F65-49CF-AB00-BFFBFB0A1E52}"/>
              </a:ext>
            </a:extLst>
          </p:cNvPr>
          <p:cNvPicPr>
            <a:picLocks noChangeAspect="1"/>
          </p:cNvPicPr>
          <p:nvPr/>
        </p:nvPicPr>
        <p:blipFill>
          <a:blip r:embed="rId2"/>
          <a:stretch>
            <a:fillRect/>
          </a:stretch>
        </p:blipFill>
        <p:spPr>
          <a:xfrm>
            <a:off x="2236763" y="4289441"/>
            <a:ext cx="7158397" cy="2249471"/>
          </a:xfrm>
          <a:prstGeom prst="rect">
            <a:avLst/>
          </a:prstGeom>
        </p:spPr>
      </p:pic>
      <p:sp>
        <p:nvSpPr>
          <p:cNvPr id="8" name="Rectangle 7">
            <a:extLst>
              <a:ext uri="{FF2B5EF4-FFF2-40B4-BE49-F238E27FC236}">
                <a16:creationId xmlns:a16="http://schemas.microsoft.com/office/drawing/2014/main" id="{E6012CCA-F62B-44FC-BF00-8E854D055115}"/>
              </a:ext>
            </a:extLst>
          </p:cNvPr>
          <p:cNvSpPr/>
          <p:nvPr/>
        </p:nvSpPr>
        <p:spPr>
          <a:xfrm>
            <a:off x="8496888" y="4106878"/>
            <a:ext cx="1181686" cy="154744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39307EDA-4A76-4C77-B875-410D43047EF8}"/>
              </a:ext>
            </a:extLst>
          </p:cNvPr>
          <p:cNvGrpSpPr/>
          <p:nvPr/>
        </p:nvGrpSpPr>
        <p:grpSpPr>
          <a:xfrm>
            <a:off x="1187339" y="1486468"/>
            <a:ext cx="9257244" cy="1764512"/>
            <a:chOff x="1828801" y="1664488"/>
            <a:chExt cx="9257244" cy="1764512"/>
          </a:xfrm>
        </p:grpSpPr>
        <p:grpSp>
          <p:nvGrpSpPr>
            <p:cNvPr id="132" name="Group 131">
              <a:extLst>
                <a:ext uri="{FF2B5EF4-FFF2-40B4-BE49-F238E27FC236}">
                  <a16:creationId xmlns:a16="http://schemas.microsoft.com/office/drawing/2014/main" id="{1C85C77B-5F2E-40C2-B5FA-8BE9E3959AE0}"/>
                </a:ext>
              </a:extLst>
            </p:cNvPr>
            <p:cNvGrpSpPr/>
            <p:nvPr/>
          </p:nvGrpSpPr>
          <p:grpSpPr>
            <a:xfrm>
              <a:off x="1828801" y="1710488"/>
              <a:ext cx="9257244" cy="1718512"/>
              <a:chOff x="2050473" y="1710488"/>
              <a:chExt cx="9257244" cy="1718512"/>
            </a:xfrm>
          </p:grpSpPr>
          <p:sp>
            <p:nvSpPr>
              <p:cNvPr id="134" name="Rectangle 133">
                <a:extLst>
                  <a:ext uri="{FF2B5EF4-FFF2-40B4-BE49-F238E27FC236}">
                    <a16:creationId xmlns:a16="http://schemas.microsoft.com/office/drawing/2014/main" id="{D62A916E-1A8A-47F3-853F-9FB9AEC15E73}"/>
                  </a:ext>
                </a:extLst>
              </p:cNvPr>
              <p:cNvSpPr/>
              <p:nvPr/>
            </p:nvSpPr>
            <p:spPr>
              <a:xfrm>
                <a:off x="2050473" y="2018454"/>
                <a:ext cx="9257244" cy="1410546"/>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يعني هذا تعريف الطلب على خدمة الحاضنات، واحتياجات دعم الأعمال، وتعريف "مجموعة الفئة" المستهدفة – أو أهداف أعمال الحاضنة. ومن الأفضل أن تتضمن هذه المرحلة مسحاً سوقياً للأعمال الصغيرة، وتحليلاً لنوع الخدمات اللازمة في الحاضنة.</a:t>
                </a:r>
              </a:p>
            </p:txBody>
          </p:sp>
          <p:sp>
            <p:nvSpPr>
              <p:cNvPr id="135" name="Rectangle 134">
                <a:extLst>
                  <a:ext uri="{FF2B5EF4-FFF2-40B4-BE49-F238E27FC236}">
                    <a16:creationId xmlns:a16="http://schemas.microsoft.com/office/drawing/2014/main" id="{3E3E7CB7-6196-4273-828C-4DDCDD047D77}"/>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تقويم السوق </a:t>
                </a:r>
                <a:endParaRPr lang="en-SG" b="1" dirty="0">
                  <a:latin typeface="Dubai" panose="020B0503030403030204" pitchFamily="34" charset="-78"/>
                  <a:ea typeface="Calibri" panose="020F0502020204030204" pitchFamily="34" charset="0"/>
                  <a:cs typeface="Dubai" panose="020B0503030403030204" pitchFamily="34" charset="-78"/>
                </a:endParaRPr>
              </a:p>
            </p:txBody>
          </p:sp>
        </p:grpSp>
        <p:sp>
          <p:nvSpPr>
            <p:cNvPr id="133" name="Oval 132">
              <a:extLst>
                <a:ext uri="{FF2B5EF4-FFF2-40B4-BE49-F238E27FC236}">
                  <a16:creationId xmlns:a16="http://schemas.microsoft.com/office/drawing/2014/main" id="{618BFE25-D646-420B-9651-98C92E59BD4D}"/>
                </a:ext>
              </a:extLst>
            </p:cNvPr>
            <p:cNvSpPr/>
            <p:nvPr/>
          </p:nvSpPr>
          <p:spPr>
            <a:xfrm>
              <a:off x="10484850" y="1664488"/>
              <a:ext cx="601195" cy="603504"/>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01</a:t>
              </a:r>
              <a:endParaRPr lang="en-US" sz="1600" b="1" dirty="0"/>
            </a:p>
          </p:txBody>
        </p:sp>
      </p:grpSp>
      <p:cxnSp>
        <p:nvCxnSpPr>
          <p:cNvPr id="15" name="Connector: Elbow 14">
            <a:extLst>
              <a:ext uri="{FF2B5EF4-FFF2-40B4-BE49-F238E27FC236}">
                <a16:creationId xmlns:a16="http://schemas.microsoft.com/office/drawing/2014/main" id="{B378416E-0856-4148-8070-B40902442AC8}"/>
              </a:ext>
            </a:extLst>
          </p:cNvPr>
          <p:cNvCxnSpPr>
            <a:stCxn id="134" idx="3"/>
            <a:endCxn id="8" idx="0"/>
          </p:cNvCxnSpPr>
          <p:nvPr/>
        </p:nvCxnSpPr>
        <p:spPr>
          <a:xfrm flipH="1">
            <a:off x="9087731" y="2545707"/>
            <a:ext cx="1356852" cy="1561171"/>
          </a:xfrm>
          <a:prstGeom prst="bentConnector4">
            <a:avLst>
              <a:gd name="adj1" fmla="val -16848"/>
              <a:gd name="adj2" fmla="val 72588"/>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59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خطوات إنشاء حاضنة الأعمال</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8FBA9D3-2F65-49CF-AB00-BFFBFB0A1E52}"/>
              </a:ext>
            </a:extLst>
          </p:cNvPr>
          <p:cNvPicPr>
            <a:picLocks noChangeAspect="1"/>
          </p:cNvPicPr>
          <p:nvPr/>
        </p:nvPicPr>
        <p:blipFill>
          <a:blip r:embed="rId2"/>
          <a:stretch>
            <a:fillRect/>
          </a:stretch>
        </p:blipFill>
        <p:spPr>
          <a:xfrm>
            <a:off x="2236763" y="4289441"/>
            <a:ext cx="7158397" cy="2249471"/>
          </a:xfrm>
          <a:prstGeom prst="rect">
            <a:avLst/>
          </a:prstGeom>
        </p:spPr>
      </p:pic>
      <p:sp>
        <p:nvSpPr>
          <p:cNvPr id="8" name="Rectangle 7">
            <a:extLst>
              <a:ext uri="{FF2B5EF4-FFF2-40B4-BE49-F238E27FC236}">
                <a16:creationId xmlns:a16="http://schemas.microsoft.com/office/drawing/2014/main" id="{E6012CCA-F62B-44FC-BF00-8E854D055115}"/>
              </a:ext>
            </a:extLst>
          </p:cNvPr>
          <p:cNvSpPr/>
          <p:nvPr/>
        </p:nvSpPr>
        <p:spPr>
          <a:xfrm>
            <a:off x="7680962" y="5082748"/>
            <a:ext cx="1181686" cy="154744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39307EDA-4A76-4C77-B875-410D43047EF8}"/>
              </a:ext>
            </a:extLst>
          </p:cNvPr>
          <p:cNvGrpSpPr/>
          <p:nvPr/>
        </p:nvGrpSpPr>
        <p:grpSpPr>
          <a:xfrm>
            <a:off x="1187339" y="1486468"/>
            <a:ext cx="9257244" cy="1764512"/>
            <a:chOff x="1828801" y="1664488"/>
            <a:chExt cx="9257244" cy="1764512"/>
          </a:xfrm>
        </p:grpSpPr>
        <p:grpSp>
          <p:nvGrpSpPr>
            <p:cNvPr id="132" name="Group 131">
              <a:extLst>
                <a:ext uri="{FF2B5EF4-FFF2-40B4-BE49-F238E27FC236}">
                  <a16:creationId xmlns:a16="http://schemas.microsoft.com/office/drawing/2014/main" id="{1C85C77B-5F2E-40C2-B5FA-8BE9E3959AE0}"/>
                </a:ext>
              </a:extLst>
            </p:cNvPr>
            <p:cNvGrpSpPr/>
            <p:nvPr/>
          </p:nvGrpSpPr>
          <p:grpSpPr>
            <a:xfrm>
              <a:off x="1828801" y="1710488"/>
              <a:ext cx="9257244" cy="1718512"/>
              <a:chOff x="2050473" y="1710488"/>
              <a:chExt cx="9257244" cy="1718512"/>
            </a:xfrm>
          </p:grpSpPr>
          <p:sp>
            <p:nvSpPr>
              <p:cNvPr id="134" name="Rectangle 133">
                <a:extLst>
                  <a:ext uri="{FF2B5EF4-FFF2-40B4-BE49-F238E27FC236}">
                    <a16:creationId xmlns:a16="http://schemas.microsoft.com/office/drawing/2014/main" id="{D62A916E-1A8A-47F3-853F-9FB9AEC15E73}"/>
                  </a:ext>
                </a:extLst>
              </p:cNvPr>
              <p:cNvSpPr/>
              <p:nvPr/>
            </p:nvSpPr>
            <p:spPr>
              <a:xfrm>
                <a:off x="2050473" y="2018454"/>
                <a:ext cx="9257244" cy="1410546"/>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صاحب المصلحة أي مجموعة أو فرد يمكن أن </a:t>
                </a:r>
                <a:r>
                  <a:rPr lang="ar-SA" sz="1600" dirty="0" err="1">
                    <a:solidFill>
                      <a:schemeClr val="tx1"/>
                    </a:solidFill>
                    <a:latin typeface="Dubai" panose="020B0503030403030204" pitchFamily="34" charset="-78"/>
                    <a:ea typeface="Times New Roman" panose="02020603050405020304" pitchFamily="18" charset="0"/>
                    <a:cs typeface="Dubai" panose="020B0503030403030204" pitchFamily="34" charset="-78"/>
                  </a:rPr>
                  <a:t>يؤثرأو</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يتأثر بتحقيق أهداف التنظيم. ومن المرجح أن يشمل أصحاب المصالح الجهات الحكومية، وتنظيمات متنوعة من القطاعين العام والخاص (الجامعات، والشركات الرئيسية) المهتمة بتنشئة وتطوير الأعمال الجديدة. كما يمكن أن يشمل أيضا أصحاب المصالح الجهات الراعية أو الممولة للمشروعات الصغيرة والناشئة. </a:t>
                </a:r>
              </a:p>
            </p:txBody>
          </p:sp>
          <p:sp>
            <p:nvSpPr>
              <p:cNvPr id="135" name="Rectangle 134">
                <a:extLst>
                  <a:ext uri="{FF2B5EF4-FFF2-40B4-BE49-F238E27FC236}">
                    <a16:creationId xmlns:a16="http://schemas.microsoft.com/office/drawing/2014/main" id="{3E3E7CB7-6196-4273-828C-4DDCDD047D77}"/>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تعريف أصحاب المصلحة </a:t>
                </a:r>
              </a:p>
            </p:txBody>
          </p:sp>
        </p:grpSp>
        <p:sp>
          <p:nvSpPr>
            <p:cNvPr id="133" name="Oval 132">
              <a:extLst>
                <a:ext uri="{FF2B5EF4-FFF2-40B4-BE49-F238E27FC236}">
                  <a16:creationId xmlns:a16="http://schemas.microsoft.com/office/drawing/2014/main" id="{618BFE25-D646-420B-9651-98C92E59BD4D}"/>
                </a:ext>
              </a:extLst>
            </p:cNvPr>
            <p:cNvSpPr/>
            <p:nvPr/>
          </p:nvSpPr>
          <p:spPr>
            <a:xfrm>
              <a:off x="10484850" y="1664488"/>
              <a:ext cx="601195" cy="603504"/>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02</a:t>
              </a:r>
              <a:endParaRPr lang="en-US" sz="1600" b="1" dirty="0"/>
            </a:p>
          </p:txBody>
        </p:sp>
      </p:grpSp>
      <p:cxnSp>
        <p:nvCxnSpPr>
          <p:cNvPr id="15" name="Connector: Elbow 14">
            <a:extLst>
              <a:ext uri="{FF2B5EF4-FFF2-40B4-BE49-F238E27FC236}">
                <a16:creationId xmlns:a16="http://schemas.microsoft.com/office/drawing/2014/main" id="{B378416E-0856-4148-8070-B40902442AC8}"/>
              </a:ext>
            </a:extLst>
          </p:cNvPr>
          <p:cNvCxnSpPr>
            <a:stCxn id="134" idx="3"/>
            <a:endCxn id="8" idx="0"/>
          </p:cNvCxnSpPr>
          <p:nvPr/>
        </p:nvCxnSpPr>
        <p:spPr>
          <a:xfrm flipH="1">
            <a:off x="8271805" y="2545707"/>
            <a:ext cx="2172778" cy="2537041"/>
          </a:xfrm>
          <a:prstGeom prst="bentConnector4">
            <a:avLst>
              <a:gd name="adj1" fmla="val -10521"/>
              <a:gd name="adj2" fmla="val 639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55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خطوات إنشاء حاضنة الأعمال</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8FBA9D3-2F65-49CF-AB00-BFFBFB0A1E52}"/>
              </a:ext>
            </a:extLst>
          </p:cNvPr>
          <p:cNvPicPr>
            <a:picLocks noChangeAspect="1"/>
          </p:cNvPicPr>
          <p:nvPr/>
        </p:nvPicPr>
        <p:blipFill>
          <a:blip r:embed="rId2"/>
          <a:stretch>
            <a:fillRect/>
          </a:stretch>
        </p:blipFill>
        <p:spPr>
          <a:xfrm>
            <a:off x="2236763" y="4289441"/>
            <a:ext cx="7158397" cy="2249471"/>
          </a:xfrm>
          <a:prstGeom prst="rect">
            <a:avLst/>
          </a:prstGeom>
        </p:spPr>
      </p:pic>
      <p:sp>
        <p:nvSpPr>
          <p:cNvPr id="8" name="Rectangle 7">
            <a:extLst>
              <a:ext uri="{FF2B5EF4-FFF2-40B4-BE49-F238E27FC236}">
                <a16:creationId xmlns:a16="http://schemas.microsoft.com/office/drawing/2014/main" id="{E6012CCA-F62B-44FC-BF00-8E854D055115}"/>
              </a:ext>
            </a:extLst>
          </p:cNvPr>
          <p:cNvSpPr/>
          <p:nvPr/>
        </p:nvSpPr>
        <p:spPr>
          <a:xfrm>
            <a:off x="6971714" y="4019907"/>
            <a:ext cx="1181686" cy="154744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39307EDA-4A76-4C77-B875-410D43047EF8}"/>
              </a:ext>
            </a:extLst>
          </p:cNvPr>
          <p:cNvGrpSpPr/>
          <p:nvPr/>
        </p:nvGrpSpPr>
        <p:grpSpPr>
          <a:xfrm>
            <a:off x="1187339" y="1486468"/>
            <a:ext cx="9257244" cy="1764512"/>
            <a:chOff x="1828801" y="1664488"/>
            <a:chExt cx="9257244" cy="1764512"/>
          </a:xfrm>
        </p:grpSpPr>
        <p:grpSp>
          <p:nvGrpSpPr>
            <p:cNvPr id="132" name="Group 131">
              <a:extLst>
                <a:ext uri="{FF2B5EF4-FFF2-40B4-BE49-F238E27FC236}">
                  <a16:creationId xmlns:a16="http://schemas.microsoft.com/office/drawing/2014/main" id="{1C85C77B-5F2E-40C2-B5FA-8BE9E3959AE0}"/>
                </a:ext>
              </a:extLst>
            </p:cNvPr>
            <p:cNvGrpSpPr/>
            <p:nvPr/>
          </p:nvGrpSpPr>
          <p:grpSpPr>
            <a:xfrm>
              <a:off x="1828801" y="1710488"/>
              <a:ext cx="9257244" cy="1718512"/>
              <a:chOff x="2050473" y="1710488"/>
              <a:chExt cx="9257244" cy="1718512"/>
            </a:xfrm>
          </p:grpSpPr>
          <p:sp>
            <p:nvSpPr>
              <p:cNvPr id="134" name="Rectangle 133">
                <a:extLst>
                  <a:ext uri="{FF2B5EF4-FFF2-40B4-BE49-F238E27FC236}">
                    <a16:creationId xmlns:a16="http://schemas.microsoft.com/office/drawing/2014/main" id="{D62A916E-1A8A-47F3-853F-9FB9AEC15E73}"/>
                  </a:ext>
                </a:extLst>
              </p:cNvPr>
              <p:cNvSpPr/>
              <p:nvPr/>
            </p:nvSpPr>
            <p:spPr>
              <a:xfrm>
                <a:off x="2050473" y="2018454"/>
                <a:ext cx="9257244" cy="1410546"/>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البحث عن الموقع المناسب لإقامة الحاضنة، وتقويم التسهيلات في الموقع المحدد (الماء، والطاقة، والهاتف، والكهرباء، ووحدات للتجمع والاسترخاء). وإذا كانت هناك حاجة إلى التشييد والبناء، فعندئذ يجب أن يكون التصميم يسمح بالمرونة، والأمن الجيد، والتهوية، والنظافة للأعمال. وعلى العموم يجب أن يكون الموقع قريبا من الخدمات، والمرافق، والعملاء المحتملين. </a:t>
                </a:r>
              </a:p>
            </p:txBody>
          </p:sp>
          <p:sp>
            <p:nvSpPr>
              <p:cNvPr id="135" name="Rectangle 134">
                <a:extLst>
                  <a:ext uri="{FF2B5EF4-FFF2-40B4-BE49-F238E27FC236}">
                    <a16:creationId xmlns:a16="http://schemas.microsoft.com/office/drawing/2014/main" id="{3E3E7CB7-6196-4273-828C-4DDCDD047D77}"/>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تحديد الموقع والحجم</a:t>
                </a:r>
              </a:p>
            </p:txBody>
          </p:sp>
        </p:grpSp>
        <p:sp>
          <p:nvSpPr>
            <p:cNvPr id="133" name="Oval 132">
              <a:extLst>
                <a:ext uri="{FF2B5EF4-FFF2-40B4-BE49-F238E27FC236}">
                  <a16:creationId xmlns:a16="http://schemas.microsoft.com/office/drawing/2014/main" id="{618BFE25-D646-420B-9651-98C92E59BD4D}"/>
                </a:ext>
              </a:extLst>
            </p:cNvPr>
            <p:cNvSpPr/>
            <p:nvPr/>
          </p:nvSpPr>
          <p:spPr>
            <a:xfrm>
              <a:off x="10484850" y="1664488"/>
              <a:ext cx="601195" cy="603504"/>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03</a:t>
              </a:r>
              <a:endParaRPr lang="en-US" sz="1600" b="1" dirty="0"/>
            </a:p>
          </p:txBody>
        </p:sp>
      </p:grpSp>
      <p:cxnSp>
        <p:nvCxnSpPr>
          <p:cNvPr id="15" name="Connector: Elbow 14">
            <a:extLst>
              <a:ext uri="{FF2B5EF4-FFF2-40B4-BE49-F238E27FC236}">
                <a16:creationId xmlns:a16="http://schemas.microsoft.com/office/drawing/2014/main" id="{B378416E-0856-4148-8070-B40902442AC8}"/>
              </a:ext>
            </a:extLst>
          </p:cNvPr>
          <p:cNvCxnSpPr>
            <a:stCxn id="134" idx="3"/>
            <a:endCxn id="8" idx="0"/>
          </p:cNvCxnSpPr>
          <p:nvPr/>
        </p:nvCxnSpPr>
        <p:spPr>
          <a:xfrm flipH="1">
            <a:off x="7562557" y="2545707"/>
            <a:ext cx="2882026" cy="1474200"/>
          </a:xfrm>
          <a:prstGeom prst="bentConnector4">
            <a:avLst>
              <a:gd name="adj1" fmla="val -7932"/>
              <a:gd name="adj2" fmla="val 7392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54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خطوات إنشاء حاضنة الأعمال</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8FBA9D3-2F65-49CF-AB00-BFFBFB0A1E52}"/>
              </a:ext>
            </a:extLst>
          </p:cNvPr>
          <p:cNvPicPr>
            <a:picLocks noChangeAspect="1"/>
          </p:cNvPicPr>
          <p:nvPr/>
        </p:nvPicPr>
        <p:blipFill>
          <a:blip r:embed="rId2"/>
          <a:stretch>
            <a:fillRect/>
          </a:stretch>
        </p:blipFill>
        <p:spPr>
          <a:xfrm>
            <a:off x="2236763" y="4289441"/>
            <a:ext cx="7158397" cy="2249471"/>
          </a:xfrm>
          <a:prstGeom prst="rect">
            <a:avLst/>
          </a:prstGeom>
        </p:spPr>
      </p:pic>
      <p:sp>
        <p:nvSpPr>
          <p:cNvPr id="8" name="Rectangle 7">
            <a:extLst>
              <a:ext uri="{FF2B5EF4-FFF2-40B4-BE49-F238E27FC236}">
                <a16:creationId xmlns:a16="http://schemas.microsoft.com/office/drawing/2014/main" id="{E6012CCA-F62B-44FC-BF00-8E854D055115}"/>
              </a:ext>
            </a:extLst>
          </p:cNvPr>
          <p:cNvSpPr/>
          <p:nvPr/>
        </p:nvSpPr>
        <p:spPr>
          <a:xfrm>
            <a:off x="6212058" y="4991466"/>
            <a:ext cx="1181686" cy="154744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39307EDA-4A76-4C77-B875-410D43047EF8}"/>
              </a:ext>
            </a:extLst>
          </p:cNvPr>
          <p:cNvGrpSpPr/>
          <p:nvPr/>
        </p:nvGrpSpPr>
        <p:grpSpPr>
          <a:xfrm>
            <a:off x="1187339" y="1486468"/>
            <a:ext cx="9257244" cy="1764512"/>
            <a:chOff x="1828801" y="1664488"/>
            <a:chExt cx="9257244" cy="1764512"/>
          </a:xfrm>
        </p:grpSpPr>
        <p:grpSp>
          <p:nvGrpSpPr>
            <p:cNvPr id="132" name="Group 131">
              <a:extLst>
                <a:ext uri="{FF2B5EF4-FFF2-40B4-BE49-F238E27FC236}">
                  <a16:creationId xmlns:a16="http://schemas.microsoft.com/office/drawing/2014/main" id="{1C85C77B-5F2E-40C2-B5FA-8BE9E3959AE0}"/>
                </a:ext>
              </a:extLst>
            </p:cNvPr>
            <p:cNvGrpSpPr/>
            <p:nvPr/>
          </p:nvGrpSpPr>
          <p:grpSpPr>
            <a:xfrm>
              <a:off x="1828801" y="1710488"/>
              <a:ext cx="9257244" cy="1718512"/>
              <a:chOff x="2050473" y="1710488"/>
              <a:chExt cx="9257244" cy="1718512"/>
            </a:xfrm>
          </p:grpSpPr>
          <p:sp>
            <p:nvSpPr>
              <p:cNvPr id="134" name="Rectangle 133">
                <a:extLst>
                  <a:ext uri="{FF2B5EF4-FFF2-40B4-BE49-F238E27FC236}">
                    <a16:creationId xmlns:a16="http://schemas.microsoft.com/office/drawing/2014/main" id="{D62A916E-1A8A-47F3-853F-9FB9AEC15E73}"/>
                  </a:ext>
                </a:extLst>
              </p:cNvPr>
              <p:cNvSpPr/>
              <p:nvPr/>
            </p:nvSpPr>
            <p:spPr>
              <a:xfrm>
                <a:off x="2050473" y="2018454"/>
                <a:ext cx="9257244" cy="1410546"/>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مدير الحاضنة هو أحد العوامل الأكثر أهمية في نجاح الحاضنة المستقبلي. وتخطئ كثير من الجهات عندما تركز جل اهتمامها على التجهيزات الإنشائية والمكانية وتغفل الإدارة والموارد البشرية المتخصصة لنجاح الحاضنة. ومن هنا فإن مدير الحاضنة يجب أن تكون لديه مقدرة على إنتاج ثقافة وبيئة أعمال إيجابية والحفاظ عليها وذلك لاستدامة الحاضنة في المدى الطويل. ويجب اختيار المدير قبل أن تبدأ الحاضنة بالتشغيل وذلك لضمان اتباع نفس القواعد لكل المستأجرين المحتملين.</a:t>
                </a:r>
              </a:p>
            </p:txBody>
          </p:sp>
          <p:sp>
            <p:nvSpPr>
              <p:cNvPr id="135" name="Rectangle 134">
                <a:extLst>
                  <a:ext uri="{FF2B5EF4-FFF2-40B4-BE49-F238E27FC236}">
                    <a16:creationId xmlns:a16="http://schemas.microsoft.com/office/drawing/2014/main" id="{3E3E7CB7-6196-4273-828C-4DDCDD047D77}"/>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اختيار مدير الحاضنة</a:t>
                </a:r>
              </a:p>
            </p:txBody>
          </p:sp>
        </p:grpSp>
        <p:sp>
          <p:nvSpPr>
            <p:cNvPr id="133" name="Oval 132">
              <a:extLst>
                <a:ext uri="{FF2B5EF4-FFF2-40B4-BE49-F238E27FC236}">
                  <a16:creationId xmlns:a16="http://schemas.microsoft.com/office/drawing/2014/main" id="{618BFE25-D646-420B-9651-98C92E59BD4D}"/>
                </a:ext>
              </a:extLst>
            </p:cNvPr>
            <p:cNvSpPr/>
            <p:nvPr/>
          </p:nvSpPr>
          <p:spPr>
            <a:xfrm>
              <a:off x="10484850" y="1664488"/>
              <a:ext cx="601195" cy="603504"/>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04</a:t>
              </a:r>
              <a:endParaRPr lang="en-US" sz="1600" b="1" dirty="0"/>
            </a:p>
          </p:txBody>
        </p:sp>
      </p:grpSp>
      <p:cxnSp>
        <p:nvCxnSpPr>
          <p:cNvPr id="15" name="Connector: Elbow 14">
            <a:extLst>
              <a:ext uri="{FF2B5EF4-FFF2-40B4-BE49-F238E27FC236}">
                <a16:creationId xmlns:a16="http://schemas.microsoft.com/office/drawing/2014/main" id="{B378416E-0856-4148-8070-B40902442AC8}"/>
              </a:ext>
            </a:extLst>
          </p:cNvPr>
          <p:cNvCxnSpPr>
            <a:stCxn id="134" idx="3"/>
            <a:endCxn id="8" idx="0"/>
          </p:cNvCxnSpPr>
          <p:nvPr/>
        </p:nvCxnSpPr>
        <p:spPr>
          <a:xfrm flipH="1">
            <a:off x="6802901" y="2545707"/>
            <a:ext cx="3641682" cy="2445759"/>
          </a:xfrm>
          <a:prstGeom prst="bentConnector4">
            <a:avLst>
              <a:gd name="adj1" fmla="val -6277"/>
              <a:gd name="adj2" fmla="val 64418"/>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05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خطوات إنشاء حاضنة الأعمال</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8FBA9D3-2F65-49CF-AB00-BFFBFB0A1E52}"/>
              </a:ext>
            </a:extLst>
          </p:cNvPr>
          <p:cNvPicPr>
            <a:picLocks noChangeAspect="1"/>
          </p:cNvPicPr>
          <p:nvPr/>
        </p:nvPicPr>
        <p:blipFill>
          <a:blip r:embed="rId2"/>
          <a:stretch>
            <a:fillRect/>
          </a:stretch>
        </p:blipFill>
        <p:spPr>
          <a:xfrm>
            <a:off x="2236763" y="4289441"/>
            <a:ext cx="7158397" cy="2249471"/>
          </a:xfrm>
          <a:prstGeom prst="rect">
            <a:avLst/>
          </a:prstGeom>
        </p:spPr>
      </p:pic>
      <p:sp>
        <p:nvSpPr>
          <p:cNvPr id="8" name="Rectangle 7">
            <a:extLst>
              <a:ext uri="{FF2B5EF4-FFF2-40B4-BE49-F238E27FC236}">
                <a16:creationId xmlns:a16="http://schemas.microsoft.com/office/drawing/2014/main" id="{E6012CCA-F62B-44FC-BF00-8E854D055115}"/>
              </a:ext>
            </a:extLst>
          </p:cNvPr>
          <p:cNvSpPr/>
          <p:nvPr/>
        </p:nvSpPr>
        <p:spPr>
          <a:xfrm>
            <a:off x="5498889" y="4029942"/>
            <a:ext cx="1181686" cy="154744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39307EDA-4A76-4C77-B875-410D43047EF8}"/>
              </a:ext>
            </a:extLst>
          </p:cNvPr>
          <p:cNvGrpSpPr/>
          <p:nvPr/>
        </p:nvGrpSpPr>
        <p:grpSpPr>
          <a:xfrm>
            <a:off x="1187339" y="1486468"/>
            <a:ext cx="9257244" cy="2389046"/>
            <a:chOff x="1828801" y="1664488"/>
            <a:chExt cx="9257244" cy="2389046"/>
          </a:xfrm>
        </p:grpSpPr>
        <p:grpSp>
          <p:nvGrpSpPr>
            <p:cNvPr id="132" name="Group 131">
              <a:extLst>
                <a:ext uri="{FF2B5EF4-FFF2-40B4-BE49-F238E27FC236}">
                  <a16:creationId xmlns:a16="http://schemas.microsoft.com/office/drawing/2014/main" id="{1C85C77B-5F2E-40C2-B5FA-8BE9E3959AE0}"/>
                </a:ext>
              </a:extLst>
            </p:cNvPr>
            <p:cNvGrpSpPr/>
            <p:nvPr/>
          </p:nvGrpSpPr>
          <p:grpSpPr>
            <a:xfrm>
              <a:off x="1828801" y="1710488"/>
              <a:ext cx="9257244" cy="2343046"/>
              <a:chOff x="2050473" y="1710488"/>
              <a:chExt cx="9257244" cy="2343046"/>
            </a:xfrm>
          </p:grpSpPr>
          <p:sp>
            <p:nvSpPr>
              <p:cNvPr id="134" name="Rectangle 133">
                <a:extLst>
                  <a:ext uri="{FF2B5EF4-FFF2-40B4-BE49-F238E27FC236}">
                    <a16:creationId xmlns:a16="http://schemas.microsoft.com/office/drawing/2014/main" id="{D62A916E-1A8A-47F3-853F-9FB9AEC15E73}"/>
                  </a:ext>
                </a:extLst>
              </p:cNvPr>
              <p:cNvSpPr/>
              <p:nvPr/>
            </p:nvSpPr>
            <p:spPr>
              <a:xfrm>
                <a:off x="2050473" y="2046589"/>
                <a:ext cx="9257244" cy="2006945"/>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rtl="1"/>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أما الخطوة التالية فهي تحديد خطة أعمال للحاضنة تهدف إلى تحديد معالمها وسير طريقها ومن المهم أن تحدد خطة الأعمال ما يلي:</a:t>
                </a:r>
              </a:p>
              <a:p>
                <a:pPr algn="r" rtl="1"/>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ما هي خدمات الأعمال التي ستقدم؟</a:t>
                </a:r>
              </a:p>
              <a:p>
                <a:pPr marL="1257300" lvl="2" indent="-342900" algn="r" rtl="1">
                  <a:buFont typeface="+mj-lt"/>
                  <a:buAutoNum type="arabicPeriod"/>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أيها ستوجد بصفة دائمة في المبني، وأيها ستكون مستأجرة أو مقدمة من طرف آخر.</a:t>
                </a:r>
              </a:p>
              <a:p>
                <a:pPr marL="1257300" lvl="2" indent="-342900" algn="r" rtl="1">
                  <a:buFont typeface="+mj-lt"/>
                  <a:buAutoNum type="arabicPeriod"/>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كم عدد/وما مدى تكرار الخدمات لكل الأعمال</a:t>
                </a:r>
              </a:p>
              <a:p>
                <a:pPr marL="1257300" lvl="2" indent="-342900" algn="r" rtl="1">
                  <a:buFont typeface="+mj-lt"/>
                  <a:buAutoNum type="arabicPeriod"/>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تحديد سياسة الالتحاق، أو المعايير الأخرى </a:t>
                </a:r>
              </a:p>
              <a:p>
                <a:pPr marL="1257300" lvl="2" indent="-342900" algn="r" rtl="1">
                  <a:buFont typeface="+mj-lt"/>
                  <a:buAutoNum type="arabicPeriod"/>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تحديد أنواع المخرجات المستهدفة</a:t>
                </a:r>
              </a:p>
            </p:txBody>
          </p:sp>
          <p:sp>
            <p:nvSpPr>
              <p:cNvPr id="135" name="Rectangle 134">
                <a:extLst>
                  <a:ext uri="{FF2B5EF4-FFF2-40B4-BE49-F238E27FC236}">
                    <a16:creationId xmlns:a16="http://schemas.microsoft.com/office/drawing/2014/main" id="{3E3E7CB7-6196-4273-828C-4DDCDD047D77}"/>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تطوير خطة الأعمال</a:t>
                </a:r>
              </a:p>
            </p:txBody>
          </p:sp>
        </p:grpSp>
        <p:sp>
          <p:nvSpPr>
            <p:cNvPr id="133" name="Oval 132">
              <a:extLst>
                <a:ext uri="{FF2B5EF4-FFF2-40B4-BE49-F238E27FC236}">
                  <a16:creationId xmlns:a16="http://schemas.microsoft.com/office/drawing/2014/main" id="{618BFE25-D646-420B-9651-98C92E59BD4D}"/>
                </a:ext>
              </a:extLst>
            </p:cNvPr>
            <p:cNvSpPr/>
            <p:nvPr/>
          </p:nvSpPr>
          <p:spPr>
            <a:xfrm>
              <a:off x="10484850" y="1664488"/>
              <a:ext cx="601195" cy="603504"/>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05</a:t>
              </a:r>
              <a:endParaRPr lang="en-US" sz="1600" b="1" dirty="0"/>
            </a:p>
          </p:txBody>
        </p:sp>
      </p:grpSp>
      <p:cxnSp>
        <p:nvCxnSpPr>
          <p:cNvPr id="15" name="Connector: Elbow 14">
            <a:extLst>
              <a:ext uri="{FF2B5EF4-FFF2-40B4-BE49-F238E27FC236}">
                <a16:creationId xmlns:a16="http://schemas.microsoft.com/office/drawing/2014/main" id="{B378416E-0856-4148-8070-B40902442AC8}"/>
              </a:ext>
            </a:extLst>
          </p:cNvPr>
          <p:cNvCxnSpPr>
            <a:cxnSpLocks/>
            <a:stCxn id="134" idx="3"/>
            <a:endCxn id="8" idx="0"/>
          </p:cNvCxnSpPr>
          <p:nvPr/>
        </p:nvCxnSpPr>
        <p:spPr>
          <a:xfrm flipH="1">
            <a:off x="6089732" y="2872042"/>
            <a:ext cx="4354851" cy="1157900"/>
          </a:xfrm>
          <a:prstGeom prst="bentConnector4">
            <a:avLst>
              <a:gd name="adj1" fmla="val -5249"/>
              <a:gd name="adj2" fmla="val 9333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734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خطوات إنشاء حاضنة الأعمال</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السادس /خطوات إنشاء الحاضنة وقياس أدائها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8FBA9D3-2F65-49CF-AB00-BFFBFB0A1E52}"/>
              </a:ext>
            </a:extLst>
          </p:cNvPr>
          <p:cNvPicPr>
            <a:picLocks noChangeAspect="1"/>
          </p:cNvPicPr>
          <p:nvPr/>
        </p:nvPicPr>
        <p:blipFill>
          <a:blip r:embed="rId2"/>
          <a:stretch>
            <a:fillRect/>
          </a:stretch>
        </p:blipFill>
        <p:spPr>
          <a:xfrm>
            <a:off x="2236763" y="4289441"/>
            <a:ext cx="7158397" cy="2249471"/>
          </a:xfrm>
          <a:prstGeom prst="rect">
            <a:avLst/>
          </a:prstGeom>
        </p:spPr>
      </p:pic>
      <p:sp>
        <p:nvSpPr>
          <p:cNvPr id="8" name="Rectangle 7">
            <a:extLst>
              <a:ext uri="{FF2B5EF4-FFF2-40B4-BE49-F238E27FC236}">
                <a16:creationId xmlns:a16="http://schemas.microsoft.com/office/drawing/2014/main" id="{E6012CCA-F62B-44FC-BF00-8E854D055115}"/>
              </a:ext>
            </a:extLst>
          </p:cNvPr>
          <p:cNvSpPr/>
          <p:nvPr/>
        </p:nvSpPr>
        <p:spPr>
          <a:xfrm>
            <a:off x="4690547" y="4980354"/>
            <a:ext cx="1181686" cy="154744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39307EDA-4A76-4C77-B875-410D43047EF8}"/>
              </a:ext>
            </a:extLst>
          </p:cNvPr>
          <p:cNvGrpSpPr/>
          <p:nvPr/>
        </p:nvGrpSpPr>
        <p:grpSpPr>
          <a:xfrm>
            <a:off x="1187339" y="1486468"/>
            <a:ext cx="9257244" cy="1942532"/>
            <a:chOff x="1828801" y="1664488"/>
            <a:chExt cx="9257244" cy="1942532"/>
          </a:xfrm>
        </p:grpSpPr>
        <p:grpSp>
          <p:nvGrpSpPr>
            <p:cNvPr id="132" name="Group 131">
              <a:extLst>
                <a:ext uri="{FF2B5EF4-FFF2-40B4-BE49-F238E27FC236}">
                  <a16:creationId xmlns:a16="http://schemas.microsoft.com/office/drawing/2014/main" id="{1C85C77B-5F2E-40C2-B5FA-8BE9E3959AE0}"/>
                </a:ext>
              </a:extLst>
            </p:cNvPr>
            <p:cNvGrpSpPr/>
            <p:nvPr/>
          </p:nvGrpSpPr>
          <p:grpSpPr>
            <a:xfrm>
              <a:off x="1828801" y="1710488"/>
              <a:ext cx="9257244" cy="1896532"/>
              <a:chOff x="2050473" y="1710488"/>
              <a:chExt cx="9257244" cy="1896532"/>
            </a:xfrm>
          </p:grpSpPr>
          <p:sp>
            <p:nvSpPr>
              <p:cNvPr id="134" name="Rectangle 133">
                <a:extLst>
                  <a:ext uri="{FF2B5EF4-FFF2-40B4-BE49-F238E27FC236}">
                    <a16:creationId xmlns:a16="http://schemas.microsoft.com/office/drawing/2014/main" id="{D62A916E-1A8A-47F3-853F-9FB9AEC15E73}"/>
                  </a:ext>
                </a:extLst>
              </p:cNvPr>
              <p:cNvSpPr/>
              <p:nvPr/>
            </p:nvSpPr>
            <p:spPr>
              <a:xfrm>
                <a:off x="2050473" y="2046589"/>
                <a:ext cx="9257244" cy="1560431"/>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يجب التحديد بوضوح من يمول ماذا، وإلى أي مدى يتم تشغيل الحاضنة بصورة مستقلة. ومن المهم التأكد من شمول كل الأطراف في هذه الخطوة لتجنب الخلافات المستقبلية. ومن هنا يجب مراجعة خطة الأعمال واتفاقية التمويل بعد تصميم الحاضنة. ومن الحيوي التأكد من أن الهدف التشغيلي الشامل يكون دعم رواد الأعمال من خلال دعم الأعمال ذاتها، وليس هدفا اجتماعيا أو خيرياَ.</a:t>
                </a:r>
              </a:p>
            </p:txBody>
          </p:sp>
          <p:sp>
            <p:nvSpPr>
              <p:cNvPr id="135" name="Rectangle 134">
                <a:extLst>
                  <a:ext uri="{FF2B5EF4-FFF2-40B4-BE49-F238E27FC236}">
                    <a16:creationId xmlns:a16="http://schemas.microsoft.com/office/drawing/2014/main" id="{3E3E7CB7-6196-4273-828C-4DDCDD047D77}"/>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العقود واتفاقيات التمويل </a:t>
                </a:r>
              </a:p>
            </p:txBody>
          </p:sp>
        </p:grpSp>
        <p:sp>
          <p:nvSpPr>
            <p:cNvPr id="133" name="Oval 132">
              <a:extLst>
                <a:ext uri="{FF2B5EF4-FFF2-40B4-BE49-F238E27FC236}">
                  <a16:creationId xmlns:a16="http://schemas.microsoft.com/office/drawing/2014/main" id="{618BFE25-D646-420B-9651-98C92E59BD4D}"/>
                </a:ext>
              </a:extLst>
            </p:cNvPr>
            <p:cNvSpPr/>
            <p:nvPr/>
          </p:nvSpPr>
          <p:spPr>
            <a:xfrm>
              <a:off x="10484850" y="1664488"/>
              <a:ext cx="601195" cy="603504"/>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06</a:t>
              </a:r>
              <a:endParaRPr lang="en-US" sz="1600" b="1" dirty="0"/>
            </a:p>
          </p:txBody>
        </p:sp>
      </p:grpSp>
      <p:cxnSp>
        <p:nvCxnSpPr>
          <p:cNvPr id="15" name="Connector: Elbow 14">
            <a:extLst>
              <a:ext uri="{FF2B5EF4-FFF2-40B4-BE49-F238E27FC236}">
                <a16:creationId xmlns:a16="http://schemas.microsoft.com/office/drawing/2014/main" id="{B378416E-0856-4148-8070-B40902442AC8}"/>
              </a:ext>
            </a:extLst>
          </p:cNvPr>
          <p:cNvCxnSpPr>
            <a:cxnSpLocks/>
            <a:stCxn id="134" idx="3"/>
            <a:endCxn id="8" idx="0"/>
          </p:cNvCxnSpPr>
          <p:nvPr/>
        </p:nvCxnSpPr>
        <p:spPr>
          <a:xfrm flipH="1">
            <a:off x="5281390" y="2648785"/>
            <a:ext cx="5163193" cy="2331569"/>
          </a:xfrm>
          <a:prstGeom prst="bentConnector4">
            <a:avLst>
              <a:gd name="adj1" fmla="val -4427"/>
              <a:gd name="adj2" fmla="val 6673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556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Calibri Light"/>
        <a:ea typeface=""/>
        <a:cs typeface="GE SS Two Bold"/>
      </a:majorFont>
      <a:minorFont>
        <a:latin typeface="Calibri"/>
        <a:ea typeface=""/>
        <a:cs typeface="GE SS Text Ultra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5654</TotalTime>
  <Words>2069</Words>
  <Application>Microsoft Office PowerPoint</Application>
  <PresentationFormat>Widescreen</PresentationFormat>
  <Paragraphs>324</Paragraphs>
  <Slides>24</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Calibri</vt:lpstr>
      <vt:lpstr>Calibri Light</vt:lpstr>
      <vt:lpstr>Dubai</vt:lpstr>
      <vt:lpstr>GE SS Two Bold</vt:lpstr>
      <vt:lpstr>Simplified Arabic</vt:lpstr>
      <vt:lpstr>Symbol</vt:lpstr>
      <vt:lpstr>Wingdings</vt:lpstr>
      <vt:lpstr>Office Theme</vt:lpstr>
      <vt:lpstr>1_Office Theme</vt:lpstr>
      <vt:lpstr>2_Office Theme</vt:lpstr>
      <vt:lpstr>PowerPoint Presentation</vt:lpstr>
      <vt:lpstr>PowerPoint Presentation</vt:lpstr>
      <vt:lpstr>خطوات إنشاء حاضنة الأعمال</vt:lpstr>
      <vt:lpstr>خطوات إنشاء حاضنة الأعمال</vt:lpstr>
      <vt:lpstr>خطوات إنشاء حاضنة الأعمال</vt:lpstr>
      <vt:lpstr>خطوات إنشاء حاضنة الأعمال</vt:lpstr>
      <vt:lpstr>خطوات إنشاء حاضنة الأعمال</vt:lpstr>
      <vt:lpstr>خطوات إنشاء حاضنة الأعمال</vt:lpstr>
      <vt:lpstr>خطوات إنشاء حاضنة الأعمال</vt:lpstr>
      <vt:lpstr>خطوات إنشاء حاضنة الأعمال</vt:lpstr>
      <vt:lpstr>خطوات إنشاء حاضنة الأعمال</vt:lpstr>
      <vt:lpstr>خطوات إنشاء حاضنة الأعمال</vt:lpstr>
      <vt:lpstr>قياس أداء الحاضنة </vt:lpstr>
      <vt:lpstr>قياس أداء الحاضنة </vt:lpstr>
      <vt:lpstr>قياس أداء الحاضنة </vt:lpstr>
      <vt:lpstr>قياس أداء الحاضنة </vt:lpstr>
      <vt:lpstr>قياس أداء الحاضنة </vt:lpstr>
      <vt:lpstr>قياس أداء الحاضنة </vt:lpstr>
      <vt:lpstr>قياس أداء الحاضنة </vt:lpstr>
      <vt:lpstr>قياس أداء الحاضنة </vt:lpstr>
      <vt:lpstr>قياس أداء الحاضنة </vt:lpstr>
      <vt:lpstr>كيف تنتج حاضنات الأعمال قيمة مضافة </vt:lpstr>
      <vt:lpstr>كيف تنتج حاضنات الأعمال قيمة مضافة </vt:lpstr>
      <vt:lpstr>كيف تنتج حاضنات الأعمال قيمة مضافة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dc:title>
  <dc:creator>Ahmed .</dc:creator>
  <cp:lastModifiedBy>sahar naser</cp:lastModifiedBy>
  <cp:revision>33</cp:revision>
  <dcterms:created xsi:type="dcterms:W3CDTF">2020-06-20T20:48:58Z</dcterms:created>
  <dcterms:modified xsi:type="dcterms:W3CDTF">2020-07-06T17:28:30Z</dcterms:modified>
</cp:coreProperties>
</file>