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13"/>
  </p:notesMasterIdLst>
  <p:sldIdLst>
    <p:sldId id="721" r:id="rId4"/>
    <p:sldId id="263" r:id="rId5"/>
    <p:sldId id="726" r:id="rId6"/>
    <p:sldId id="727" r:id="rId7"/>
    <p:sldId id="728" r:id="rId8"/>
    <p:sldId id="729" r:id="rId9"/>
    <p:sldId id="730" r:id="rId10"/>
    <p:sldId id="731" r:id="rId11"/>
    <p:sldId id="73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6B"/>
    <a:srgbClr val="EFAE08"/>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6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FE4A1-D90A-43B6-A741-E88F8F03669D}" type="datetimeFigureOut">
              <a:rPr lang="en-US" smtClean="0"/>
              <a:t>7/6/2020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DF861-4CBC-46BA-BC81-8C035D6BF59D}" type="slidenum">
              <a:rPr lang="en-US" smtClean="0"/>
              <a:t>‹#›</a:t>
            </a:fld>
            <a:endParaRPr lang="en-US"/>
          </a:p>
        </p:txBody>
      </p:sp>
    </p:spTree>
    <p:extLst>
      <p:ext uri="{BB962C8B-B14F-4D97-AF65-F5344CB8AC3E}">
        <p14:creationId xmlns:p14="http://schemas.microsoft.com/office/powerpoint/2010/main" val="101159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1833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3725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58947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679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372667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15503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368971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98954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679483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005983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111716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6186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738486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953131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342121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04057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148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الخامس /عوامل نجاح الحاضنات وأفضل الممارسات</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824471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4271899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894763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240293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40945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559248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733725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560220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5952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632346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205539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16552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217097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026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mj-lt"/>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الخامس /عوامل نجاح الحاضنات وأفضل الممارسات</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259810"/>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19927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58205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8033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66066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37188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89052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الخامس /عوامل نجاح الحاضنات وأفضل الممارسات</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2870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69132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619818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الخامس /عوامل نجاح الحاضنات وأفضل الممارسات</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0272592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3.png"/><Relationship Id="rId16" Type="http://schemas.openxmlformats.org/officeDocument/2006/relationships/image" Target="../media/image16.png"/><Relationship Id="rId1" Type="http://schemas.openxmlformats.org/officeDocument/2006/relationships/slideLayout" Target="../slideLayouts/slideLayout38.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6.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630268"/>
            <a:ext cx="4910430" cy="830997"/>
          </a:xfrm>
          <a:prstGeom prst="rect">
            <a:avLst/>
          </a:prstGeom>
        </p:spPr>
        <p:txBody>
          <a:bodyPr wrap="square">
            <a:spAutoFit/>
          </a:bodyPr>
          <a:lstStyle/>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algn="justLow" rtl="1">
              <a:defRPr/>
            </a:pPr>
            <a:r>
              <a:rPr lang="ar-SA" sz="2400" b="1" dirty="0">
                <a:solidFill>
                  <a:srgbClr val="351B4B"/>
                </a:solidFill>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lang="en-SG" sz="2400" dirty="0">
              <a:solidFill>
                <a:srgbClr val="351B4B"/>
              </a:solidFill>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algn="ctr" rtl="1"/>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أحمد الشميمري </a:t>
            </a:r>
            <a:r>
              <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rPr>
              <a:t>                       </a:t>
            </a:r>
            <a:r>
              <a:rPr lang="ar-SA" b="1" dirty="0">
                <a:solidFill>
                  <a:srgbClr val="3A1F4F"/>
                </a:solidFill>
                <a:latin typeface="Dubai" panose="020B0503030403030204" pitchFamily="34" charset="-78"/>
                <a:ea typeface="GE SS Two Bold" panose="020A0503020102020204" pitchFamily="18" charset="-78"/>
                <a:cs typeface="Dubai" panose="020B0503030403030204" pitchFamily="34" charset="-78"/>
              </a:rPr>
              <a:t>أ. د. سرور علي سرور</a:t>
            </a:r>
            <a:endParaRPr lang="en-US" b="1" dirty="0">
              <a:solidFill>
                <a:srgbClr val="3A1F4F"/>
              </a:solidFill>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EDF97B5-F171-4892-B817-612A0899C93A}"/>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الخامس / </a:t>
            </a:r>
            <a:b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br>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عوامل نجاح الحاضنات وأفضل الممارسات</a:t>
            </a:r>
          </a:p>
        </p:txBody>
      </p:sp>
    </p:spTree>
    <p:extLst>
      <p:ext uri="{BB962C8B-B14F-4D97-AF65-F5344CB8AC3E}">
        <p14:creationId xmlns:p14="http://schemas.microsoft.com/office/powerpoint/2010/main" val="77465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rPr>
              <a:t>الأجندة</a:t>
            </a:r>
            <a:endParaRPr kumimoji="0" lang="en-US" sz="3200" b="1"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ea typeface="+mn-ea"/>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ea typeface="+mn-ea"/>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830997"/>
          </a:xfrm>
          <a:prstGeom prst="rect">
            <a:avLst/>
          </a:prstGeom>
        </p:spPr>
        <p:txBody>
          <a:bodyPr wrap="square">
            <a:spAutoFit/>
          </a:bodyPr>
          <a:lstStyle/>
          <a:p>
            <a:pPr lvl="0" algn="ctr" rtl="1"/>
            <a:r>
              <a:rPr lang="ar-SA" sz="2400" b="1" dirty="0">
                <a:solidFill>
                  <a:prstClr val="white"/>
                </a:solidFill>
                <a:latin typeface="Dubai" panose="020B0503030403030204" pitchFamily="34" charset="-78"/>
                <a:ea typeface="GE SS Two Bold" panose="020A0503020102020204" pitchFamily="18" charset="-78"/>
                <a:cs typeface="Dubai" panose="020B0503030403030204" pitchFamily="34" charset="-78"/>
              </a:rPr>
              <a:t>عوامل نجاح الحاضنات وأفضل الممارسات</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panose="020B0503030403030204" pitchFamily="34" charset="-78"/>
                <a:ea typeface="+mn-ea"/>
                <a:cs typeface="Dubai" panose="020B0503030403030204" pitchFamily="34" charset="-78"/>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rPr>
              <a:t>الفصل الخامس</a:t>
            </a:r>
            <a:endParaRPr kumimoji="0" lang="en-US" sz="2400" b="1" i="0" u="none" strike="noStrike" kern="1200" cap="none" spc="0" normalizeH="0" baseline="0" noProof="0" dirty="0">
              <a:ln>
                <a:noFill/>
              </a:ln>
              <a:solidFill>
                <a:prstClr val="white"/>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Dubai" panose="020B0503030403030204" pitchFamily="34" charset="-78"/>
                <a:ea typeface="+mn-ea"/>
                <a:cs typeface="Dubai" panose="020B0503030403030204" pitchFamily="34" charset="-78"/>
              </a:rPr>
              <a:t>الفصل الخامس /عوامل نجاح الحاضنات وأفضل الممارسات</a:t>
            </a:r>
            <a:endParaRPr kumimoji="0" lang="en-SG" sz="1200" b="0" i="0" u="none" strike="noStrike" kern="1200" cap="none" spc="0" normalizeH="0" baseline="0" noProof="0" dirty="0">
              <a:ln>
                <a:noFill/>
              </a:ln>
              <a:solidFill>
                <a:prstClr val="black">
                  <a:tint val="75000"/>
                </a:prstClr>
              </a:solidFill>
              <a:effectLst/>
              <a:uLnTx/>
              <a:uFillTx/>
              <a:latin typeface="Dubai" panose="020B0503030403030204" pitchFamily="34" charset="-78"/>
              <a:ea typeface="+mn-ea"/>
              <a:cs typeface="Dubai" panose="020B0503030403030204" pitchFamily="34" charset="-78"/>
            </a:endParaRPr>
          </a:p>
        </p:txBody>
      </p:sp>
      <p:grpSp>
        <p:nvGrpSpPr>
          <p:cNvPr id="6" name="Group 5">
            <a:extLst>
              <a:ext uri="{FF2B5EF4-FFF2-40B4-BE49-F238E27FC236}">
                <a16:creationId xmlns:a16="http://schemas.microsoft.com/office/drawing/2014/main" id="{D21E7195-D38C-43FE-BEF2-158A789D4D5C}"/>
              </a:ext>
            </a:extLst>
          </p:cNvPr>
          <p:cNvGrpSpPr/>
          <p:nvPr/>
        </p:nvGrpSpPr>
        <p:grpSpPr>
          <a:xfrm flipH="1">
            <a:off x="1106105" y="2354016"/>
            <a:ext cx="6108211" cy="969105"/>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عوامل نجاح الحاضنة </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ea typeface="+mn-ea"/>
                <a:cs typeface="Dubai" panose="020B0503030403030204" pitchFamily="34" charset="-78"/>
              </a:endParaRP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1106105" y="3522146"/>
            <a:ext cx="6108211" cy="969105"/>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lgn="ctr"/>
              <a:r>
                <a:rPr lang="ar-SA" sz="2000" b="1" dirty="0">
                  <a:solidFill>
                    <a:srgbClr val="11526A"/>
                  </a:solidFill>
                  <a:latin typeface="Dubai" panose="020B0503030403030204" pitchFamily="34" charset="-78"/>
                  <a:cs typeface="Dubai" panose="020B0503030403030204" pitchFamily="34" charset="-78"/>
                </a:rPr>
                <a:t>أفضل ممارسة عملية لحاضنات الأعمال</a:t>
              </a:r>
              <a:endParaRPr kumimoji="0" lang="ar-SA" sz="2000" b="1" i="0" u="none" strike="noStrike" kern="1200" cap="none" spc="0" normalizeH="0" baseline="0" noProof="0" dirty="0">
                <a:ln>
                  <a:noFill/>
                </a:ln>
                <a:solidFill>
                  <a:srgbClr val="11526A"/>
                </a:solidFill>
                <a:effectLst/>
                <a:uLnTx/>
                <a:uFillTx/>
                <a:latin typeface="Dubai" panose="020B0503030403030204" pitchFamily="34" charset="-78"/>
                <a:ea typeface="+mn-ea"/>
                <a:cs typeface="Dubai" panose="020B0503030403030204" pitchFamily="34" charset="-78"/>
              </a:endParaRP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AE08"/>
                  </a:solidFill>
                  <a:effectLst/>
                  <a:uLnTx/>
                  <a:uFillTx/>
                  <a:latin typeface="Dubai" panose="020B0503030403030204" pitchFamily="34" charset="-78"/>
                  <a:ea typeface="+mn-ea"/>
                  <a:cs typeface="Dubai" panose="020B0503030403030204" pitchFamily="34" charset="-78"/>
                </a:rPr>
                <a:t>02</a:t>
              </a:r>
            </a:p>
          </p:txBody>
        </p:sp>
      </p:grpSp>
    </p:spTree>
    <p:extLst>
      <p:ext uri="{BB962C8B-B14F-4D97-AF65-F5344CB8AC3E}">
        <p14:creationId xmlns:p14="http://schemas.microsoft.com/office/powerpoint/2010/main" val="13941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عوامل نجاح الحاضنات</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الخامس /عوامل نجاح الحاضنات وأفضل الممارسات</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7BFBB9A-C76C-4DD6-8B3A-0E2C99761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89" name="Group 88">
            <a:extLst>
              <a:ext uri="{FF2B5EF4-FFF2-40B4-BE49-F238E27FC236}">
                <a16:creationId xmlns:a16="http://schemas.microsoft.com/office/drawing/2014/main" id="{7E3CDBE3-25FF-4777-8141-0076B9DCBE70}"/>
              </a:ext>
            </a:extLst>
          </p:cNvPr>
          <p:cNvGrpSpPr/>
          <p:nvPr/>
        </p:nvGrpSpPr>
        <p:grpSpPr>
          <a:xfrm>
            <a:off x="1414671" y="1941730"/>
            <a:ext cx="9362658" cy="4163648"/>
            <a:chOff x="1820164" y="1941730"/>
            <a:chExt cx="8539135" cy="3797421"/>
          </a:xfrm>
        </p:grpSpPr>
        <p:sp>
          <p:nvSpPr>
            <p:cNvPr id="87" name="Rounded Rectangle 7">
              <a:extLst>
                <a:ext uri="{FF2B5EF4-FFF2-40B4-BE49-F238E27FC236}">
                  <a16:creationId xmlns:a16="http://schemas.microsoft.com/office/drawing/2014/main" id="{C0E65275-95FC-482E-8010-7D1A0B0C006C}"/>
                </a:ext>
              </a:extLst>
            </p:cNvPr>
            <p:cNvSpPr/>
            <p:nvPr/>
          </p:nvSpPr>
          <p:spPr>
            <a:xfrm rot="2898671">
              <a:off x="3821085" y="2127290"/>
              <a:ext cx="2841628" cy="4382093"/>
            </a:xfrm>
            <a:prstGeom prst="roundRect">
              <a:avLst>
                <a:gd name="adj" fmla="val 50000"/>
              </a:avLst>
            </a:prstGeom>
            <a:gradFill>
              <a:gsLst>
                <a:gs pos="12000">
                  <a:srgbClr val="FFFFFF">
                    <a:alpha val="6000"/>
                  </a:srgbClr>
                </a:gs>
                <a:gs pos="38000">
                  <a:srgbClr val="BFBFBF">
                    <a:alpha val="22000"/>
                  </a:srgbClr>
                </a:gs>
                <a:gs pos="100000">
                  <a:srgbClr val="808080">
                    <a:alpha val="68000"/>
                  </a:srgbClr>
                </a:gs>
              </a:gsLst>
              <a:lin ang="16200000"/>
            </a:gradFill>
            <a:ln w="12700">
              <a:miter lim="400000"/>
            </a:ln>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grpSp>
          <p:nvGrpSpPr>
            <p:cNvPr id="64" name="Group 63">
              <a:extLst>
                <a:ext uri="{FF2B5EF4-FFF2-40B4-BE49-F238E27FC236}">
                  <a16:creationId xmlns:a16="http://schemas.microsoft.com/office/drawing/2014/main" id="{F925B760-A099-4FF2-B3D3-4B70099422C9}"/>
                </a:ext>
              </a:extLst>
            </p:cNvPr>
            <p:cNvGrpSpPr/>
            <p:nvPr/>
          </p:nvGrpSpPr>
          <p:grpSpPr>
            <a:xfrm flipH="1">
              <a:off x="1820164" y="1941730"/>
              <a:ext cx="3223555" cy="1003603"/>
              <a:chOff x="5838057" y="2453532"/>
              <a:chExt cx="3223555" cy="1003603"/>
            </a:xfrm>
          </p:grpSpPr>
          <p:grpSp>
            <p:nvGrpSpPr>
              <p:cNvPr id="79" name="Group 78">
                <a:extLst>
                  <a:ext uri="{FF2B5EF4-FFF2-40B4-BE49-F238E27FC236}">
                    <a16:creationId xmlns:a16="http://schemas.microsoft.com/office/drawing/2014/main" id="{25D11A44-0344-4F8F-8E19-EC1A9D419581}"/>
                  </a:ext>
                </a:extLst>
              </p:cNvPr>
              <p:cNvGrpSpPr/>
              <p:nvPr/>
            </p:nvGrpSpPr>
            <p:grpSpPr>
              <a:xfrm>
                <a:off x="5838057" y="2453532"/>
                <a:ext cx="3223555" cy="1003603"/>
                <a:chOff x="6507117" y="2453532"/>
                <a:chExt cx="3223555" cy="1003603"/>
              </a:xfrm>
            </p:grpSpPr>
            <p:sp>
              <p:nvSpPr>
                <p:cNvPr id="81" name="Line">
                  <a:extLst>
                    <a:ext uri="{FF2B5EF4-FFF2-40B4-BE49-F238E27FC236}">
                      <a16:creationId xmlns:a16="http://schemas.microsoft.com/office/drawing/2014/main" id="{AD55B814-F01A-4119-821B-5DA58FB81E1E}"/>
                    </a:ext>
                  </a:extLst>
                </p:cNvPr>
                <p:cNvSpPr/>
                <p:nvPr/>
              </p:nvSpPr>
              <p:spPr>
                <a:xfrm>
                  <a:off x="6507117" y="2777076"/>
                  <a:ext cx="941532" cy="6800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496" y="21600"/>
                      </a:lnTo>
                      <a:lnTo>
                        <a:pt x="9496" y="0"/>
                      </a:lnTo>
                      <a:lnTo>
                        <a:pt x="21600" y="0"/>
                      </a:lnTo>
                    </a:path>
                  </a:pathLst>
                </a:custGeom>
                <a:ln>
                  <a:solidFill>
                    <a:srgbClr val="535353"/>
                  </a:solidFill>
                  <a:miter/>
                  <a:tailEnd type="oval"/>
                </a:ln>
              </p:spPr>
              <p:txBody>
                <a:bodyPr lIns="45719" rIns="45719"/>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82" name="Rounded Rectangle 28">
                  <a:extLst>
                    <a:ext uri="{FF2B5EF4-FFF2-40B4-BE49-F238E27FC236}">
                      <a16:creationId xmlns:a16="http://schemas.microsoft.com/office/drawing/2014/main" id="{D8A8AC0A-12E1-4782-9830-CF85752CBD0F}"/>
                    </a:ext>
                  </a:extLst>
                </p:cNvPr>
                <p:cNvSpPr/>
                <p:nvPr/>
              </p:nvSpPr>
              <p:spPr>
                <a:xfrm flipH="1">
                  <a:off x="7490525" y="2453532"/>
                  <a:ext cx="2240147" cy="670524"/>
                </a:xfrm>
                <a:prstGeom prst="roundRect">
                  <a:avLst>
                    <a:gd name="adj" fmla="val 50000"/>
                  </a:avLst>
                </a:prstGeom>
                <a:solidFill>
                  <a:srgbClr val="00506B"/>
                </a:solidFill>
                <a:ln w="12700">
                  <a:miter lim="400000"/>
                </a:ln>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83" name="Oval 29">
                  <a:extLst>
                    <a:ext uri="{FF2B5EF4-FFF2-40B4-BE49-F238E27FC236}">
                      <a16:creationId xmlns:a16="http://schemas.microsoft.com/office/drawing/2014/main" id="{3B6B1C95-3D39-412C-A42B-FB4DF19E7504}"/>
                    </a:ext>
                  </a:extLst>
                </p:cNvPr>
                <p:cNvSpPr/>
                <p:nvPr/>
              </p:nvSpPr>
              <p:spPr>
                <a:xfrm>
                  <a:off x="7548900" y="2506033"/>
                  <a:ext cx="533197" cy="533198"/>
                </a:xfrm>
                <a:prstGeom prst="ellipse">
                  <a:avLst/>
                </a:prstGeom>
                <a:gradFill>
                  <a:gsLst>
                    <a:gs pos="12000">
                      <a:srgbClr val="EBEBEB"/>
                    </a:gs>
                    <a:gs pos="58000">
                      <a:srgbClr val="FFFFFF"/>
                    </a:gs>
                  </a:gsLst>
                  <a:lin ang="2700000"/>
                </a:gradFill>
                <a:ln w="6350">
                  <a:solidFill>
                    <a:srgbClr val="E3E2E2"/>
                  </a:solidFill>
                  <a:miter/>
                </a:ln>
                <a:effectLst>
                  <a:outerShdw blurRad="101600" dist="114300" dir="3000000" rotWithShape="0">
                    <a:srgbClr val="000000">
                      <a:alpha val="40000"/>
                    </a:srgbClr>
                  </a:outerShdw>
                </a:effectLst>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84" name="Rectangle 83">
                  <a:extLst>
                    <a:ext uri="{FF2B5EF4-FFF2-40B4-BE49-F238E27FC236}">
                      <a16:creationId xmlns:a16="http://schemas.microsoft.com/office/drawing/2014/main" id="{C1F52491-2CC0-4C1E-9EB9-99F18893925F}"/>
                    </a:ext>
                  </a:extLst>
                </p:cNvPr>
                <p:cNvSpPr/>
                <p:nvPr/>
              </p:nvSpPr>
              <p:spPr>
                <a:xfrm>
                  <a:off x="8074396" y="2581232"/>
                  <a:ext cx="1370888" cy="375487"/>
                </a:xfrm>
                <a:prstGeom prst="rect">
                  <a:avLst/>
                </a:prstGeom>
              </p:spPr>
              <p:txBody>
                <a:bodyPr wrap="none">
                  <a:spAutoFit/>
                </a:bodyPr>
                <a:lstStyle/>
                <a:p>
                  <a:pPr lvl="0" algn="ctr" rtl="1">
                    <a:lnSpc>
                      <a:spcPct val="115000"/>
                    </a:lnSpc>
                    <a:spcAft>
                      <a:spcPts val="1000"/>
                    </a:spcAft>
                  </a:pPr>
                  <a:r>
                    <a:rPr lang="ar-SA" sz="1600" dirty="0">
                      <a:solidFill>
                        <a:schemeClr val="bg1"/>
                      </a:solidFill>
                      <a:latin typeface="Dubai" panose="020B0503030403030204" pitchFamily="34" charset="-78"/>
                      <a:cs typeface="Dubai" panose="020B0503030403030204" pitchFamily="34" charset="-78"/>
                    </a:rPr>
                    <a:t>خدمات الحاضنة</a:t>
                  </a:r>
                </a:p>
              </p:txBody>
            </p:sp>
          </p:grpSp>
          <p:pic>
            <p:nvPicPr>
              <p:cNvPr id="80" name="Graphic 79">
                <a:extLst>
                  <a:ext uri="{FF2B5EF4-FFF2-40B4-BE49-F238E27FC236}">
                    <a16:creationId xmlns:a16="http://schemas.microsoft.com/office/drawing/2014/main" id="{DCAD0A2E-14C6-4669-8DEA-6715AF39FF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62178" y="2604015"/>
                <a:ext cx="350535" cy="350535"/>
              </a:xfrm>
              <a:prstGeom prst="rect">
                <a:avLst/>
              </a:prstGeom>
            </p:spPr>
          </p:pic>
        </p:grpSp>
        <p:grpSp>
          <p:nvGrpSpPr>
            <p:cNvPr id="65" name="Group 64">
              <a:extLst>
                <a:ext uri="{FF2B5EF4-FFF2-40B4-BE49-F238E27FC236}">
                  <a16:creationId xmlns:a16="http://schemas.microsoft.com/office/drawing/2014/main" id="{2C5903E9-AFBC-454D-88D6-D714AA9199EF}"/>
                </a:ext>
              </a:extLst>
            </p:cNvPr>
            <p:cNvGrpSpPr/>
            <p:nvPr/>
          </p:nvGrpSpPr>
          <p:grpSpPr>
            <a:xfrm flipH="1">
              <a:off x="1874095" y="3735220"/>
              <a:ext cx="3003195" cy="670524"/>
              <a:chOff x="6004486" y="4247022"/>
              <a:chExt cx="3003195" cy="670524"/>
            </a:xfrm>
          </p:grpSpPr>
          <p:grpSp>
            <p:nvGrpSpPr>
              <p:cNvPr id="73" name="Group 72">
                <a:extLst>
                  <a:ext uri="{FF2B5EF4-FFF2-40B4-BE49-F238E27FC236}">
                    <a16:creationId xmlns:a16="http://schemas.microsoft.com/office/drawing/2014/main" id="{AC2625A0-A9D8-4F44-B3A6-B567A3B4F8AB}"/>
                  </a:ext>
                </a:extLst>
              </p:cNvPr>
              <p:cNvGrpSpPr/>
              <p:nvPr/>
            </p:nvGrpSpPr>
            <p:grpSpPr>
              <a:xfrm>
                <a:off x="6004486" y="4247022"/>
                <a:ext cx="3003195" cy="670524"/>
                <a:chOff x="6673546" y="4247022"/>
                <a:chExt cx="3003195" cy="670524"/>
              </a:xfrm>
            </p:grpSpPr>
            <p:sp>
              <p:nvSpPr>
                <p:cNvPr id="75" name="Line">
                  <a:extLst>
                    <a:ext uri="{FF2B5EF4-FFF2-40B4-BE49-F238E27FC236}">
                      <a16:creationId xmlns:a16="http://schemas.microsoft.com/office/drawing/2014/main" id="{9A1C5FD4-665E-4792-9829-00D0FA1FDC25}"/>
                    </a:ext>
                  </a:extLst>
                </p:cNvPr>
                <p:cNvSpPr/>
                <p:nvPr/>
              </p:nvSpPr>
              <p:spPr>
                <a:xfrm>
                  <a:off x="6673546" y="4585853"/>
                  <a:ext cx="717272" cy="0"/>
                </a:xfrm>
                <a:prstGeom prst="line">
                  <a:avLst/>
                </a:prstGeom>
                <a:ln>
                  <a:solidFill>
                    <a:srgbClr val="535353"/>
                  </a:solidFill>
                  <a:miter/>
                  <a:tailEnd type="oval"/>
                </a:ln>
              </p:spPr>
              <p:txBody>
                <a:bodyPr lIns="45719" rIns="45719"/>
                <a:lstStyle/>
                <a:p>
                  <a:pPr algn="ctr" rtl="1"/>
                  <a:endParaRPr sz="1600">
                    <a:solidFill>
                      <a:schemeClr val="bg1"/>
                    </a:solidFill>
                    <a:latin typeface="Dubai" panose="020B0503030403030204" pitchFamily="34" charset="-78"/>
                    <a:cs typeface="Dubai" panose="020B0503030403030204" pitchFamily="34" charset="-78"/>
                  </a:endParaRPr>
                </a:p>
              </p:txBody>
            </p:sp>
            <p:sp>
              <p:nvSpPr>
                <p:cNvPr id="76" name="Rounded Rectangle 28">
                  <a:extLst>
                    <a:ext uri="{FF2B5EF4-FFF2-40B4-BE49-F238E27FC236}">
                      <a16:creationId xmlns:a16="http://schemas.microsoft.com/office/drawing/2014/main" id="{72A8206D-D7FE-414F-BD33-0B8DC172FD35}"/>
                    </a:ext>
                  </a:extLst>
                </p:cNvPr>
                <p:cNvSpPr/>
                <p:nvPr/>
              </p:nvSpPr>
              <p:spPr>
                <a:xfrm flipH="1">
                  <a:off x="7436594" y="4247022"/>
                  <a:ext cx="2240147" cy="670524"/>
                </a:xfrm>
                <a:prstGeom prst="roundRect">
                  <a:avLst>
                    <a:gd name="adj" fmla="val 50000"/>
                  </a:avLst>
                </a:prstGeom>
                <a:solidFill>
                  <a:srgbClr val="00506B"/>
                </a:solidFill>
                <a:ln w="12700">
                  <a:miter lim="400000"/>
                </a:ln>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77" name="Oval 29">
                  <a:extLst>
                    <a:ext uri="{FF2B5EF4-FFF2-40B4-BE49-F238E27FC236}">
                      <a16:creationId xmlns:a16="http://schemas.microsoft.com/office/drawing/2014/main" id="{A1485739-7600-43EF-8A68-8111128456CD}"/>
                    </a:ext>
                  </a:extLst>
                </p:cNvPr>
                <p:cNvSpPr/>
                <p:nvPr/>
              </p:nvSpPr>
              <p:spPr>
                <a:xfrm>
                  <a:off x="7488839" y="4315685"/>
                  <a:ext cx="533197" cy="533198"/>
                </a:xfrm>
                <a:prstGeom prst="ellipse">
                  <a:avLst/>
                </a:prstGeom>
                <a:gradFill>
                  <a:gsLst>
                    <a:gs pos="12000">
                      <a:srgbClr val="EBEBEB"/>
                    </a:gs>
                    <a:gs pos="58000">
                      <a:srgbClr val="FFFFFF"/>
                    </a:gs>
                  </a:gsLst>
                  <a:lin ang="2700000"/>
                </a:gradFill>
                <a:ln w="6350">
                  <a:solidFill>
                    <a:srgbClr val="E3E2E2"/>
                  </a:solidFill>
                  <a:miter/>
                </a:ln>
                <a:effectLst>
                  <a:outerShdw blurRad="101600" dist="114300" dir="3000000" rotWithShape="0">
                    <a:srgbClr val="000000">
                      <a:alpha val="40000"/>
                    </a:srgbClr>
                  </a:outerShdw>
                </a:effectLst>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78" name="Rectangle 77">
                  <a:extLst>
                    <a:ext uri="{FF2B5EF4-FFF2-40B4-BE49-F238E27FC236}">
                      <a16:creationId xmlns:a16="http://schemas.microsoft.com/office/drawing/2014/main" id="{E76569AD-8BD3-4AAE-9D15-CE136A2FE26E}"/>
                    </a:ext>
                  </a:extLst>
                </p:cNvPr>
                <p:cNvSpPr/>
                <p:nvPr/>
              </p:nvSpPr>
              <p:spPr>
                <a:xfrm>
                  <a:off x="8026306" y="4422785"/>
                  <a:ext cx="1418978" cy="375487"/>
                </a:xfrm>
                <a:prstGeom prst="rect">
                  <a:avLst/>
                </a:prstGeom>
              </p:spPr>
              <p:txBody>
                <a:bodyPr wrap="none">
                  <a:spAutoFit/>
                </a:bodyPr>
                <a:lstStyle/>
                <a:p>
                  <a:pPr lvl="0" algn="ctr" rtl="1">
                    <a:lnSpc>
                      <a:spcPct val="115000"/>
                    </a:lnSpc>
                    <a:spcAft>
                      <a:spcPts val="1000"/>
                    </a:spcAft>
                  </a:pPr>
                  <a:r>
                    <a:rPr lang="ar-SA" sz="1600" dirty="0">
                      <a:solidFill>
                        <a:schemeClr val="bg1"/>
                      </a:solidFill>
                      <a:latin typeface="Dubai" panose="020B0503030403030204" pitchFamily="34" charset="-78"/>
                      <a:cs typeface="Dubai" panose="020B0503030403030204" pitchFamily="34" charset="-78"/>
                    </a:rPr>
                    <a:t>الأهداف الواضحة</a:t>
                  </a:r>
                </a:p>
              </p:txBody>
            </p:sp>
          </p:grpSp>
          <p:pic>
            <p:nvPicPr>
              <p:cNvPr id="74" name="Graphic 73">
                <a:extLst>
                  <a:ext uri="{FF2B5EF4-FFF2-40B4-BE49-F238E27FC236}">
                    <a16:creationId xmlns:a16="http://schemas.microsoft.com/office/drawing/2014/main" id="{332F81CC-2753-4881-A525-73E99C9793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915611" y="4421124"/>
                <a:ext cx="336886" cy="336886"/>
              </a:xfrm>
              <a:prstGeom prst="rect">
                <a:avLst/>
              </a:prstGeom>
            </p:spPr>
          </p:pic>
        </p:grpSp>
        <p:grpSp>
          <p:nvGrpSpPr>
            <p:cNvPr id="66" name="Group 65">
              <a:extLst>
                <a:ext uri="{FF2B5EF4-FFF2-40B4-BE49-F238E27FC236}">
                  <a16:creationId xmlns:a16="http://schemas.microsoft.com/office/drawing/2014/main" id="{DE38A2EA-463D-4B06-B0F5-AD0DBF2001B1}"/>
                </a:ext>
              </a:extLst>
            </p:cNvPr>
            <p:cNvGrpSpPr/>
            <p:nvPr/>
          </p:nvGrpSpPr>
          <p:grpSpPr>
            <a:xfrm flipH="1">
              <a:off x="1826824" y="2838475"/>
              <a:ext cx="2854312" cy="670524"/>
              <a:chOff x="6200640" y="3350277"/>
              <a:chExt cx="2854312" cy="670524"/>
            </a:xfrm>
          </p:grpSpPr>
          <p:grpSp>
            <p:nvGrpSpPr>
              <p:cNvPr id="67" name="Group 66">
                <a:extLst>
                  <a:ext uri="{FF2B5EF4-FFF2-40B4-BE49-F238E27FC236}">
                    <a16:creationId xmlns:a16="http://schemas.microsoft.com/office/drawing/2014/main" id="{E6D26329-296D-4685-A04D-CFE193F55DA9}"/>
                  </a:ext>
                </a:extLst>
              </p:cNvPr>
              <p:cNvGrpSpPr/>
              <p:nvPr/>
            </p:nvGrpSpPr>
            <p:grpSpPr>
              <a:xfrm>
                <a:off x="6200640" y="3350277"/>
                <a:ext cx="2854312" cy="670524"/>
                <a:chOff x="6869700" y="3350277"/>
                <a:chExt cx="2854312" cy="670524"/>
              </a:xfrm>
            </p:grpSpPr>
            <p:sp>
              <p:nvSpPr>
                <p:cNvPr id="69" name="Line">
                  <a:extLst>
                    <a:ext uri="{FF2B5EF4-FFF2-40B4-BE49-F238E27FC236}">
                      <a16:creationId xmlns:a16="http://schemas.microsoft.com/office/drawing/2014/main" id="{58375AA8-463A-4FED-A8F6-B0C7885C4DCF}"/>
                    </a:ext>
                  </a:extLst>
                </p:cNvPr>
                <p:cNvSpPr/>
                <p:nvPr/>
              </p:nvSpPr>
              <p:spPr>
                <a:xfrm>
                  <a:off x="6869700" y="3727861"/>
                  <a:ext cx="535185" cy="0"/>
                </a:xfrm>
                <a:prstGeom prst="line">
                  <a:avLst/>
                </a:prstGeom>
                <a:ln>
                  <a:solidFill>
                    <a:srgbClr val="535353"/>
                  </a:solidFill>
                  <a:miter/>
                  <a:tailEnd type="oval"/>
                </a:ln>
              </p:spPr>
              <p:txBody>
                <a:bodyPr lIns="45719" rIns="45719"/>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70" name="Rounded Rectangle 28">
                  <a:extLst>
                    <a:ext uri="{FF2B5EF4-FFF2-40B4-BE49-F238E27FC236}">
                      <a16:creationId xmlns:a16="http://schemas.microsoft.com/office/drawing/2014/main" id="{3B819413-6A11-4FF3-BC20-3330E481E128}"/>
                    </a:ext>
                  </a:extLst>
                </p:cNvPr>
                <p:cNvSpPr/>
                <p:nvPr/>
              </p:nvSpPr>
              <p:spPr>
                <a:xfrm flipH="1">
                  <a:off x="7483865" y="3350277"/>
                  <a:ext cx="2240147" cy="670524"/>
                </a:xfrm>
                <a:prstGeom prst="roundRect">
                  <a:avLst>
                    <a:gd name="adj" fmla="val 50000"/>
                  </a:avLst>
                </a:prstGeom>
                <a:solidFill>
                  <a:srgbClr val="00506B"/>
                </a:solidFill>
                <a:ln w="12700">
                  <a:miter lim="400000"/>
                </a:ln>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71" name="Oval 29">
                  <a:extLst>
                    <a:ext uri="{FF2B5EF4-FFF2-40B4-BE49-F238E27FC236}">
                      <a16:creationId xmlns:a16="http://schemas.microsoft.com/office/drawing/2014/main" id="{4D1D74E2-1F94-41F3-B4A4-7AF346298700}"/>
                    </a:ext>
                  </a:extLst>
                </p:cNvPr>
                <p:cNvSpPr/>
                <p:nvPr/>
              </p:nvSpPr>
              <p:spPr>
                <a:xfrm>
                  <a:off x="7536110" y="3418940"/>
                  <a:ext cx="533197" cy="533198"/>
                </a:xfrm>
                <a:prstGeom prst="ellipse">
                  <a:avLst/>
                </a:prstGeom>
                <a:gradFill>
                  <a:gsLst>
                    <a:gs pos="12000">
                      <a:srgbClr val="EBEBEB"/>
                    </a:gs>
                    <a:gs pos="58000">
                      <a:srgbClr val="FFFFFF"/>
                    </a:gs>
                  </a:gsLst>
                  <a:lin ang="2700000"/>
                </a:gradFill>
                <a:ln w="6350">
                  <a:solidFill>
                    <a:srgbClr val="E3E2E2"/>
                  </a:solidFill>
                  <a:miter/>
                </a:ln>
                <a:effectLst>
                  <a:outerShdw blurRad="101600" dist="114300" dir="3000000" rotWithShape="0">
                    <a:srgbClr val="000000">
                      <a:alpha val="40000"/>
                    </a:srgbClr>
                  </a:outerShdw>
                </a:effectLst>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72" name="Rectangle 71">
                  <a:extLst>
                    <a:ext uri="{FF2B5EF4-FFF2-40B4-BE49-F238E27FC236}">
                      <a16:creationId xmlns:a16="http://schemas.microsoft.com/office/drawing/2014/main" id="{4A0D62C7-E790-4BC5-A7E0-51B99BA7C008}"/>
                    </a:ext>
                  </a:extLst>
                </p:cNvPr>
                <p:cNvSpPr/>
                <p:nvPr/>
              </p:nvSpPr>
              <p:spPr>
                <a:xfrm>
                  <a:off x="8282786" y="3526040"/>
                  <a:ext cx="1162498" cy="375487"/>
                </a:xfrm>
                <a:prstGeom prst="rect">
                  <a:avLst/>
                </a:prstGeom>
              </p:spPr>
              <p:txBody>
                <a:bodyPr wrap="none">
                  <a:spAutoFit/>
                </a:bodyPr>
                <a:lstStyle/>
                <a:p>
                  <a:pPr lvl="0" algn="ctr" rtl="1">
                    <a:lnSpc>
                      <a:spcPct val="115000"/>
                    </a:lnSpc>
                    <a:spcAft>
                      <a:spcPts val="1000"/>
                    </a:spcAft>
                  </a:pPr>
                  <a:r>
                    <a:rPr lang="ar-SA" sz="1600" dirty="0">
                      <a:solidFill>
                        <a:schemeClr val="bg1"/>
                      </a:solidFill>
                      <a:latin typeface="Dubai" panose="020B0503030403030204" pitchFamily="34" charset="-78"/>
                      <a:cs typeface="Dubai" panose="020B0503030403030204" pitchFamily="34" charset="-78"/>
                    </a:rPr>
                    <a:t>مدير الحاضنة</a:t>
                  </a:r>
                </a:p>
              </p:txBody>
            </p:sp>
          </p:grpSp>
          <p:pic>
            <p:nvPicPr>
              <p:cNvPr id="68" name="Picture 6">
                <a:extLst>
                  <a:ext uri="{FF2B5EF4-FFF2-40B4-BE49-F238E27FC236}">
                    <a16:creationId xmlns:a16="http://schemas.microsoft.com/office/drawing/2014/main" id="{B7CEFA70-2FF9-4151-A260-98B4FF031812}"/>
                  </a:ext>
                </a:extLst>
              </p:cNvPr>
              <p:cNvPicPr>
                <a:picLocks noChangeAspect="1" noChangeArrowheads="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bwMode="auto">
              <a:xfrm>
                <a:off x="6967307" y="3520909"/>
                <a:ext cx="336878" cy="3368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2F767CA4-784D-4A80-833F-D5BB75DA8401}"/>
                </a:ext>
              </a:extLst>
            </p:cNvPr>
            <p:cNvGrpSpPr/>
            <p:nvPr/>
          </p:nvGrpSpPr>
          <p:grpSpPr>
            <a:xfrm>
              <a:off x="7136734" y="4295047"/>
              <a:ext cx="3222564" cy="1068236"/>
              <a:chOff x="6508107" y="4750135"/>
              <a:chExt cx="3222564" cy="1068236"/>
            </a:xfrm>
          </p:grpSpPr>
          <p:sp>
            <p:nvSpPr>
              <p:cNvPr id="60" name="Line">
                <a:extLst>
                  <a:ext uri="{FF2B5EF4-FFF2-40B4-BE49-F238E27FC236}">
                    <a16:creationId xmlns:a16="http://schemas.microsoft.com/office/drawing/2014/main" id="{0FD2FE4D-FA02-4575-9DFA-DD1448401EAF}"/>
                  </a:ext>
                </a:extLst>
              </p:cNvPr>
              <p:cNvSpPr/>
              <p:nvPr/>
            </p:nvSpPr>
            <p:spPr>
              <a:xfrm flipV="1">
                <a:off x="6508107" y="4750135"/>
                <a:ext cx="941532" cy="77014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496" y="21600"/>
                    </a:lnTo>
                    <a:lnTo>
                      <a:pt x="9496" y="0"/>
                    </a:lnTo>
                    <a:lnTo>
                      <a:pt x="21600" y="0"/>
                    </a:lnTo>
                  </a:path>
                </a:pathLst>
              </a:custGeom>
              <a:ln>
                <a:solidFill>
                  <a:srgbClr val="535353"/>
                </a:solidFill>
                <a:miter/>
                <a:tailEnd type="oval"/>
              </a:ln>
            </p:spPr>
            <p:txBody>
              <a:bodyPr lIns="45719" rIns="45719"/>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61" name="Rounded Rectangle 28">
                <a:extLst>
                  <a:ext uri="{FF2B5EF4-FFF2-40B4-BE49-F238E27FC236}">
                    <a16:creationId xmlns:a16="http://schemas.microsoft.com/office/drawing/2014/main" id="{8B0DBBA0-63AF-4620-80F8-DA867E7E44FE}"/>
                  </a:ext>
                </a:extLst>
              </p:cNvPr>
              <p:cNvSpPr/>
              <p:nvPr/>
            </p:nvSpPr>
            <p:spPr>
              <a:xfrm flipH="1" flipV="1">
                <a:off x="7490523" y="5143767"/>
                <a:ext cx="2240148" cy="670524"/>
              </a:xfrm>
              <a:prstGeom prst="roundRect">
                <a:avLst>
                  <a:gd name="adj" fmla="val 50000"/>
                </a:avLst>
              </a:prstGeom>
              <a:solidFill>
                <a:srgbClr val="00506B"/>
              </a:solidFill>
              <a:ln w="12700">
                <a:miter lim="400000"/>
              </a:ln>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62" name="Oval 29">
                <a:extLst>
                  <a:ext uri="{FF2B5EF4-FFF2-40B4-BE49-F238E27FC236}">
                    <a16:creationId xmlns:a16="http://schemas.microsoft.com/office/drawing/2014/main" id="{5D8CCCE8-3778-46D3-8234-AB2D7A76CF07}"/>
                  </a:ext>
                </a:extLst>
              </p:cNvPr>
              <p:cNvSpPr/>
              <p:nvPr/>
            </p:nvSpPr>
            <p:spPr>
              <a:xfrm rot="10800000" flipV="1">
                <a:off x="7539897" y="5214552"/>
                <a:ext cx="532902" cy="533198"/>
              </a:xfrm>
              <a:prstGeom prst="ellipse">
                <a:avLst/>
              </a:prstGeom>
              <a:gradFill>
                <a:gsLst>
                  <a:gs pos="12000">
                    <a:srgbClr val="EBEBEB"/>
                  </a:gs>
                  <a:gs pos="58000">
                    <a:srgbClr val="FFFFFF"/>
                  </a:gs>
                </a:gsLst>
                <a:lin ang="2700000"/>
              </a:gradFill>
              <a:ln w="6350">
                <a:solidFill>
                  <a:srgbClr val="E3E2E2"/>
                </a:solidFill>
                <a:miter/>
              </a:ln>
              <a:effectLst>
                <a:outerShdw blurRad="101600" dist="114300" dir="3000000" rotWithShape="0">
                  <a:srgbClr val="000000">
                    <a:alpha val="40000"/>
                  </a:srgbClr>
                </a:outerShdw>
              </a:effectLst>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63" name="Rectangle 62">
                <a:extLst>
                  <a:ext uri="{FF2B5EF4-FFF2-40B4-BE49-F238E27FC236}">
                    <a16:creationId xmlns:a16="http://schemas.microsoft.com/office/drawing/2014/main" id="{114FD74D-036B-4AA7-B13C-E57CFCE2C722}"/>
                  </a:ext>
                </a:extLst>
              </p:cNvPr>
              <p:cNvSpPr/>
              <p:nvPr/>
            </p:nvSpPr>
            <p:spPr>
              <a:xfrm rot="10800000" flipV="1">
                <a:off x="8191966" y="5159729"/>
                <a:ext cx="1464721" cy="658642"/>
              </a:xfrm>
              <a:prstGeom prst="rect">
                <a:avLst/>
              </a:prstGeom>
            </p:spPr>
            <p:txBody>
              <a:bodyPr wrap="square">
                <a:spAutoFit/>
              </a:bodyPr>
              <a:lstStyle/>
              <a:p>
                <a:pPr lvl="0" algn="ctr" rtl="1">
                  <a:lnSpc>
                    <a:spcPct val="115000"/>
                  </a:lnSpc>
                  <a:spcAft>
                    <a:spcPts val="1000"/>
                  </a:spcAft>
                </a:pPr>
                <a:r>
                  <a:rPr lang="ar-SA" sz="1600" dirty="0">
                    <a:solidFill>
                      <a:schemeClr val="bg1"/>
                    </a:solidFill>
                    <a:latin typeface="Dubai" panose="020B0503030403030204" pitchFamily="34" charset="-78"/>
                    <a:cs typeface="Dubai" panose="020B0503030403030204" pitchFamily="34" charset="-78"/>
                  </a:rPr>
                  <a:t>المشاركة في المصادر</a:t>
                </a:r>
              </a:p>
            </p:txBody>
          </p:sp>
        </p:grpSp>
        <p:pic>
          <p:nvPicPr>
            <p:cNvPr id="59" name="Picture 2" descr="صورة ذات صلة">
              <a:extLst>
                <a:ext uri="{FF2B5EF4-FFF2-40B4-BE49-F238E27FC236}">
                  <a16:creationId xmlns:a16="http://schemas.microsoft.com/office/drawing/2014/main" id="{F292BCA1-CB61-4ADE-A5DF-A98A367CA110}"/>
                </a:ext>
              </a:extLst>
            </p:cNvPr>
            <p:cNvPicPr>
              <a:picLocks noChangeAspect="1" noChangeArrowheads="1"/>
            </p:cNvPicPr>
            <p:nvPr/>
          </p:nvPicPr>
          <p:blipFill>
            <a:blip r:embed="rId8" cstate="print">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261436" y="4842632"/>
              <a:ext cx="366700" cy="366701"/>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56FAA33B-1B01-4AE7-9EA4-D582348F95BE}"/>
                </a:ext>
              </a:extLst>
            </p:cNvPr>
            <p:cNvGrpSpPr/>
            <p:nvPr/>
          </p:nvGrpSpPr>
          <p:grpSpPr>
            <a:xfrm>
              <a:off x="7345936" y="1998444"/>
              <a:ext cx="3013363" cy="1003603"/>
              <a:chOff x="6717309" y="2453532"/>
              <a:chExt cx="3013363" cy="1003603"/>
            </a:xfrm>
          </p:grpSpPr>
          <p:sp>
            <p:nvSpPr>
              <p:cNvPr id="51" name="Line">
                <a:extLst>
                  <a:ext uri="{FF2B5EF4-FFF2-40B4-BE49-F238E27FC236}">
                    <a16:creationId xmlns:a16="http://schemas.microsoft.com/office/drawing/2014/main" id="{8263048F-71C0-4488-A280-DDBA154E4C38}"/>
                  </a:ext>
                </a:extLst>
              </p:cNvPr>
              <p:cNvSpPr/>
              <p:nvPr/>
            </p:nvSpPr>
            <p:spPr>
              <a:xfrm>
                <a:off x="6717309" y="2777076"/>
                <a:ext cx="717272" cy="6800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496" y="21600"/>
                    </a:lnTo>
                    <a:lnTo>
                      <a:pt x="9496" y="0"/>
                    </a:lnTo>
                    <a:lnTo>
                      <a:pt x="21600" y="0"/>
                    </a:lnTo>
                  </a:path>
                </a:pathLst>
              </a:custGeom>
              <a:ln>
                <a:solidFill>
                  <a:srgbClr val="535353"/>
                </a:solidFill>
                <a:miter/>
                <a:tailEnd type="oval"/>
              </a:ln>
            </p:spPr>
            <p:txBody>
              <a:bodyPr lIns="45719" rIns="45719"/>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52" name="Rounded Rectangle 28">
                <a:extLst>
                  <a:ext uri="{FF2B5EF4-FFF2-40B4-BE49-F238E27FC236}">
                    <a16:creationId xmlns:a16="http://schemas.microsoft.com/office/drawing/2014/main" id="{09872897-A753-4854-AD69-82E71C9DC67D}"/>
                  </a:ext>
                </a:extLst>
              </p:cNvPr>
              <p:cNvSpPr/>
              <p:nvPr/>
            </p:nvSpPr>
            <p:spPr>
              <a:xfrm flipH="1">
                <a:off x="7490525" y="2453532"/>
                <a:ext cx="2240147" cy="670524"/>
              </a:xfrm>
              <a:prstGeom prst="roundRect">
                <a:avLst>
                  <a:gd name="adj" fmla="val 50000"/>
                </a:avLst>
              </a:prstGeom>
              <a:solidFill>
                <a:srgbClr val="00506B"/>
              </a:solidFill>
              <a:ln w="12700">
                <a:miter lim="400000"/>
              </a:ln>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53" name="Oval 29">
                <a:extLst>
                  <a:ext uri="{FF2B5EF4-FFF2-40B4-BE49-F238E27FC236}">
                    <a16:creationId xmlns:a16="http://schemas.microsoft.com/office/drawing/2014/main" id="{F97AB6DF-AE7D-4AD8-AE55-7787DFE4B3C1}"/>
                  </a:ext>
                </a:extLst>
              </p:cNvPr>
              <p:cNvSpPr/>
              <p:nvPr/>
            </p:nvSpPr>
            <p:spPr>
              <a:xfrm>
                <a:off x="7548900" y="2506033"/>
                <a:ext cx="533197" cy="533198"/>
              </a:xfrm>
              <a:prstGeom prst="ellipse">
                <a:avLst/>
              </a:prstGeom>
              <a:gradFill>
                <a:gsLst>
                  <a:gs pos="12000">
                    <a:srgbClr val="EBEBEB"/>
                  </a:gs>
                  <a:gs pos="58000">
                    <a:srgbClr val="FFFFFF"/>
                  </a:gs>
                </a:gsLst>
                <a:lin ang="2700000"/>
              </a:gradFill>
              <a:ln w="6350">
                <a:solidFill>
                  <a:srgbClr val="E3E2E2"/>
                </a:solidFill>
                <a:miter/>
              </a:ln>
              <a:effectLst>
                <a:outerShdw blurRad="101600" dist="114300" dir="3000000" rotWithShape="0">
                  <a:srgbClr val="000000">
                    <a:alpha val="40000"/>
                  </a:srgbClr>
                </a:outerShdw>
              </a:effectLst>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54" name="Rectangle 53">
                <a:extLst>
                  <a:ext uri="{FF2B5EF4-FFF2-40B4-BE49-F238E27FC236}">
                    <a16:creationId xmlns:a16="http://schemas.microsoft.com/office/drawing/2014/main" id="{AE41E41B-8627-4D0B-A0C5-4DD96E5D6C83}"/>
                  </a:ext>
                </a:extLst>
              </p:cNvPr>
              <p:cNvSpPr/>
              <p:nvPr/>
            </p:nvSpPr>
            <p:spPr>
              <a:xfrm>
                <a:off x="8303804" y="2581232"/>
                <a:ext cx="1241044" cy="375487"/>
              </a:xfrm>
              <a:prstGeom prst="rect">
                <a:avLst/>
              </a:prstGeom>
            </p:spPr>
            <p:txBody>
              <a:bodyPr wrap="none">
                <a:spAutoFit/>
              </a:bodyPr>
              <a:lstStyle/>
              <a:p>
                <a:pPr lvl="0" algn="ctr" rtl="1">
                  <a:lnSpc>
                    <a:spcPct val="115000"/>
                  </a:lnSpc>
                  <a:spcAft>
                    <a:spcPts val="1000"/>
                  </a:spcAft>
                </a:pPr>
                <a:r>
                  <a:rPr lang="ar-SA" sz="1600" dirty="0">
                    <a:solidFill>
                      <a:schemeClr val="bg1"/>
                    </a:solidFill>
                    <a:latin typeface="Dubai" panose="020B0503030403030204" pitchFamily="34" charset="-78"/>
                    <a:cs typeface="Dubai" panose="020B0503030403030204" pitchFamily="34" charset="-78"/>
                  </a:rPr>
                  <a:t>سياسة القبول</a:t>
                </a:r>
              </a:p>
            </p:txBody>
          </p:sp>
        </p:grpSp>
        <p:pic>
          <p:nvPicPr>
            <p:cNvPr id="50" name="Graphic 49">
              <a:extLst>
                <a:ext uri="{FF2B5EF4-FFF2-40B4-BE49-F238E27FC236}">
                  <a16:creationId xmlns:a16="http://schemas.microsoft.com/office/drawing/2014/main" id="{3FC4C503-3713-4916-A2C6-A11248BD03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259865" y="2148927"/>
              <a:ext cx="350535" cy="350535"/>
            </a:xfrm>
            <a:prstGeom prst="rect">
              <a:avLst/>
            </a:prstGeom>
          </p:spPr>
        </p:pic>
        <p:grpSp>
          <p:nvGrpSpPr>
            <p:cNvPr id="43" name="Group 42">
              <a:extLst>
                <a:ext uri="{FF2B5EF4-FFF2-40B4-BE49-F238E27FC236}">
                  <a16:creationId xmlns:a16="http://schemas.microsoft.com/office/drawing/2014/main" id="{E0806754-720A-45E9-9916-253A3BE707B4}"/>
                </a:ext>
              </a:extLst>
            </p:cNvPr>
            <p:cNvGrpSpPr/>
            <p:nvPr/>
          </p:nvGrpSpPr>
          <p:grpSpPr>
            <a:xfrm>
              <a:off x="7288105" y="3791934"/>
              <a:ext cx="3017263" cy="670524"/>
              <a:chOff x="6659478" y="4247022"/>
              <a:chExt cx="3017263" cy="670524"/>
            </a:xfrm>
          </p:grpSpPr>
          <p:sp>
            <p:nvSpPr>
              <p:cNvPr id="45" name="Line">
                <a:extLst>
                  <a:ext uri="{FF2B5EF4-FFF2-40B4-BE49-F238E27FC236}">
                    <a16:creationId xmlns:a16="http://schemas.microsoft.com/office/drawing/2014/main" id="{07E6EC58-BEAA-4B31-8E8C-0D8A2BDACF9A}"/>
                  </a:ext>
                </a:extLst>
              </p:cNvPr>
              <p:cNvSpPr/>
              <p:nvPr/>
            </p:nvSpPr>
            <p:spPr>
              <a:xfrm>
                <a:off x="6659478" y="4585853"/>
                <a:ext cx="717272" cy="0"/>
              </a:xfrm>
              <a:prstGeom prst="line">
                <a:avLst/>
              </a:prstGeom>
              <a:ln>
                <a:solidFill>
                  <a:srgbClr val="535353"/>
                </a:solidFill>
                <a:miter/>
                <a:tailEnd type="oval"/>
              </a:ln>
            </p:spPr>
            <p:txBody>
              <a:bodyPr lIns="45719" rIns="45719"/>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46" name="Rounded Rectangle 28">
                <a:extLst>
                  <a:ext uri="{FF2B5EF4-FFF2-40B4-BE49-F238E27FC236}">
                    <a16:creationId xmlns:a16="http://schemas.microsoft.com/office/drawing/2014/main" id="{B499798A-7C11-40EC-B1D2-24D4D127E823}"/>
                  </a:ext>
                </a:extLst>
              </p:cNvPr>
              <p:cNvSpPr/>
              <p:nvPr/>
            </p:nvSpPr>
            <p:spPr>
              <a:xfrm flipH="1">
                <a:off x="7436594" y="4247022"/>
                <a:ext cx="2240147" cy="670524"/>
              </a:xfrm>
              <a:prstGeom prst="roundRect">
                <a:avLst>
                  <a:gd name="adj" fmla="val 50000"/>
                </a:avLst>
              </a:prstGeom>
              <a:solidFill>
                <a:srgbClr val="00506B"/>
              </a:solidFill>
              <a:ln w="12700">
                <a:miter lim="400000"/>
              </a:ln>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47" name="Oval 29">
                <a:extLst>
                  <a:ext uri="{FF2B5EF4-FFF2-40B4-BE49-F238E27FC236}">
                    <a16:creationId xmlns:a16="http://schemas.microsoft.com/office/drawing/2014/main" id="{2E6DFB9E-9C4D-4FD1-A2E8-EE8CAF0011B1}"/>
                  </a:ext>
                </a:extLst>
              </p:cNvPr>
              <p:cNvSpPr/>
              <p:nvPr/>
            </p:nvSpPr>
            <p:spPr>
              <a:xfrm>
                <a:off x="7488839" y="4315685"/>
                <a:ext cx="533197" cy="533198"/>
              </a:xfrm>
              <a:prstGeom prst="ellipse">
                <a:avLst/>
              </a:prstGeom>
              <a:gradFill>
                <a:gsLst>
                  <a:gs pos="12000">
                    <a:srgbClr val="EBEBEB"/>
                  </a:gs>
                  <a:gs pos="58000">
                    <a:srgbClr val="FFFFFF"/>
                  </a:gs>
                </a:gsLst>
                <a:lin ang="2700000"/>
              </a:gradFill>
              <a:ln w="6350">
                <a:solidFill>
                  <a:srgbClr val="E3E2E2"/>
                </a:solidFill>
                <a:miter/>
              </a:ln>
              <a:effectLst>
                <a:outerShdw blurRad="101600" dist="114300" dir="3000000" rotWithShape="0">
                  <a:srgbClr val="000000">
                    <a:alpha val="40000"/>
                  </a:srgbClr>
                </a:outerShdw>
              </a:effectLst>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48" name="Rectangle 47">
                <a:extLst>
                  <a:ext uri="{FF2B5EF4-FFF2-40B4-BE49-F238E27FC236}">
                    <a16:creationId xmlns:a16="http://schemas.microsoft.com/office/drawing/2014/main" id="{50F1E15E-5B2E-466B-BF0F-3C5D1964BB53}"/>
                  </a:ext>
                </a:extLst>
              </p:cNvPr>
              <p:cNvSpPr/>
              <p:nvPr/>
            </p:nvSpPr>
            <p:spPr>
              <a:xfrm>
                <a:off x="8233271" y="4422785"/>
                <a:ext cx="1382110" cy="375487"/>
              </a:xfrm>
              <a:prstGeom prst="rect">
                <a:avLst/>
              </a:prstGeom>
            </p:spPr>
            <p:txBody>
              <a:bodyPr wrap="none">
                <a:spAutoFit/>
              </a:bodyPr>
              <a:lstStyle/>
              <a:p>
                <a:pPr lvl="0" algn="ctr" rtl="1">
                  <a:lnSpc>
                    <a:spcPct val="115000"/>
                  </a:lnSpc>
                  <a:spcAft>
                    <a:spcPts val="1000"/>
                  </a:spcAft>
                </a:pPr>
                <a:r>
                  <a:rPr lang="ar-SA" sz="1600" dirty="0">
                    <a:solidFill>
                      <a:schemeClr val="bg1"/>
                    </a:solidFill>
                    <a:latin typeface="Dubai" panose="020B0503030403030204" pitchFamily="34" charset="-78"/>
                    <a:cs typeface="Dubai" panose="020B0503030403030204" pitchFamily="34" charset="-78"/>
                  </a:rPr>
                  <a:t>المكان المناسب</a:t>
                </a:r>
              </a:p>
            </p:txBody>
          </p:sp>
        </p:grpSp>
        <p:pic>
          <p:nvPicPr>
            <p:cNvPr id="44" name="Graphic 43">
              <a:extLst>
                <a:ext uri="{FF2B5EF4-FFF2-40B4-BE49-F238E27FC236}">
                  <a16:creationId xmlns:a16="http://schemas.microsoft.com/office/drawing/2014/main" id="{0141FD8C-91A2-4D85-B8D0-3FEE3AA65F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61057" y="3966036"/>
              <a:ext cx="243291" cy="243291"/>
            </a:xfrm>
            <a:prstGeom prst="rect">
              <a:avLst/>
            </a:prstGeom>
          </p:spPr>
        </p:pic>
        <p:grpSp>
          <p:nvGrpSpPr>
            <p:cNvPr id="37" name="Group 36">
              <a:extLst>
                <a:ext uri="{FF2B5EF4-FFF2-40B4-BE49-F238E27FC236}">
                  <a16:creationId xmlns:a16="http://schemas.microsoft.com/office/drawing/2014/main" id="{3B6439A9-0021-4E90-AA52-8428B7F1898C}"/>
                </a:ext>
              </a:extLst>
            </p:cNvPr>
            <p:cNvGrpSpPr/>
            <p:nvPr/>
          </p:nvGrpSpPr>
          <p:grpSpPr>
            <a:xfrm>
              <a:off x="7512395" y="2895189"/>
              <a:ext cx="2840244" cy="670524"/>
              <a:chOff x="6883768" y="3350277"/>
              <a:chExt cx="2840244" cy="670524"/>
            </a:xfrm>
          </p:grpSpPr>
          <p:sp>
            <p:nvSpPr>
              <p:cNvPr id="39" name="Line">
                <a:extLst>
                  <a:ext uri="{FF2B5EF4-FFF2-40B4-BE49-F238E27FC236}">
                    <a16:creationId xmlns:a16="http://schemas.microsoft.com/office/drawing/2014/main" id="{A0857EDA-1A74-4D1F-85E6-29A8DADCC650}"/>
                  </a:ext>
                </a:extLst>
              </p:cNvPr>
              <p:cNvSpPr/>
              <p:nvPr/>
            </p:nvSpPr>
            <p:spPr>
              <a:xfrm>
                <a:off x="6883768" y="3727861"/>
                <a:ext cx="535185" cy="0"/>
              </a:xfrm>
              <a:prstGeom prst="line">
                <a:avLst/>
              </a:prstGeom>
              <a:ln>
                <a:solidFill>
                  <a:srgbClr val="535353"/>
                </a:solidFill>
                <a:miter/>
                <a:tailEnd type="oval"/>
              </a:ln>
            </p:spPr>
            <p:txBody>
              <a:bodyPr lIns="45719" rIns="45719"/>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40" name="Rounded Rectangle 28">
                <a:extLst>
                  <a:ext uri="{FF2B5EF4-FFF2-40B4-BE49-F238E27FC236}">
                    <a16:creationId xmlns:a16="http://schemas.microsoft.com/office/drawing/2014/main" id="{12D82D45-9721-436B-B362-B418B4FF38E5}"/>
                  </a:ext>
                </a:extLst>
              </p:cNvPr>
              <p:cNvSpPr/>
              <p:nvPr/>
            </p:nvSpPr>
            <p:spPr>
              <a:xfrm flipH="1">
                <a:off x="7483865" y="3350277"/>
                <a:ext cx="2240147" cy="670524"/>
              </a:xfrm>
              <a:prstGeom prst="roundRect">
                <a:avLst>
                  <a:gd name="adj" fmla="val 50000"/>
                </a:avLst>
              </a:prstGeom>
              <a:solidFill>
                <a:srgbClr val="00506B"/>
              </a:solidFill>
              <a:ln w="12700">
                <a:miter lim="400000"/>
              </a:ln>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41" name="Oval 29">
                <a:extLst>
                  <a:ext uri="{FF2B5EF4-FFF2-40B4-BE49-F238E27FC236}">
                    <a16:creationId xmlns:a16="http://schemas.microsoft.com/office/drawing/2014/main" id="{3B9F78F3-695B-459F-A9DE-5D7AAA1922FB}"/>
                  </a:ext>
                </a:extLst>
              </p:cNvPr>
              <p:cNvSpPr/>
              <p:nvPr/>
            </p:nvSpPr>
            <p:spPr>
              <a:xfrm>
                <a:off x="7536110" y="3418940"/>
                <a:ext cx="533197" cy="533198"/>
              </a:xfrm>
              <a:prstGeom prst="ellipse">
                <a:avLst/>
              </a:prstGeom>
              <a:gradFill>
                <a:gsLst>
                  <a:gs pos="12000">
                    <a:srgbClr val="EBEBEB"/>
                  </a:gs>
                  <a:gs pos="58000">
                    <a:srgbClr val="FFFFFF"/>
                  </a:gs>
                </a:gsLst>
                <a:lin ang="2700000"/>
              </a:gradFill>
              <a:ln w="6350">
                <a:solidFill>
                  <a:srgbClr val="E3E2E2"/>
                </a:solidFill>
                <a:miter/>
              </a:ln>
              <a:effectLst>
                <a:outerShdw blurRad="101600" dist="114300" dir="3000000" rotWithShape="0">
                  <a:srgbClr val="000000">
                    <a:alpha val="40000"/>
                  </a:srgbClr>
                </a:outerShdw>
              </a:effectLst>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42" name="Rectangle 41">
                <a:extLst>
                  <a:ext uri="{FF2B5EF4-FFF2-40B4-BE49-F238E27FC236}">
                    <a16:creationId xmlns:a16="http://schemas.microsoft.com/office/drawing/2014/main" id="{CD0FCEF5-7FFE-4230-925B-250A83D2CA5D}"/>
                  </a:ext>
                </a:extLst>
              </p:cNvPr>
              <p:cNvSpPr/>
              <p:nvPr/>
            </p:nvSpPr>
            <p:spPr>
              <a:xfrm>
                <a:off x="8547461" y="3526040"/>
                <a:ext cx="753731" cy="375487"/>
              </a:xfrm>
              <a:prstGeom prst="rect">
                <a:avLst/>
              </a:prstGeom>
            </p:spPr>
            <p:txBody>
              <a:bodyPr wrap="none">
                <a:spAutoFit/>
              </a:bodyPr>
              <a:lstStyle/>
              <a:p>
                <a:pPr lvl="0" algn="ctr" rtl="1">
                  <a:lnSpc>
                    <a:spcPct val="115000"/>
                  </a:lnSpc>
                  <a:spcAft>
                    <a:spcPts val="1000"/>
                  </a:spcAft>
                </a:pPr>
                <a:r>
                  <a:rPr lang="ar-SA" sz="1600" dirty="0">
                    <a:solidFill>
                      <a:schemeClr val="bg1"/>
                    </a:solidFill>
                    <a:latin typeface="Dubai" panose="020B0503030403030204" pitchFamily="34" charset="-78"/>
                    <a:cs typeface="Dubai" panose="020B0503030403030204" pitchFamily="34" charset="-78"/>
                  </a:rPr>
                  <a:t>التمويل</a:t>
                </a:r>
              </a:p>
            </p:txBody>
          </p:sp>
        </p:grpSp>
        <p:pic>
          <p:nvPicPr>
            <p:cNvPr id="38" name="Picture 6">
              <a:extLst>
                <a:ext uri="{FF2B5EF4-FFF2-40B4-BE49-F238E27FC236}">
                  <a16:creationId xmlns:a16="http://schemas.microsoft.com/office/drawing/2014/main" id="{79C9677D-A117-4C84-BF9B-EFC168220617}"/>
                </a:ext>
              </a:extLst>
            </p:cNvPr>
            <p:cNvPicPr>
              <a:picLocks noChangeAspect="1" noChangeArrowheads="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bwMode="auto">
            <a:xfrm>
              <a:off x="8264994" y="3065821"/>
              <a:ext cx="336878" cy="336878"/>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a:extLst>
                <a:ext uri="{FF2B5EF4-FFF2-40B4-BE49-F238E27FC236}">
                  <a16:creationId xmlns:a16="http://schemas.microsoft.com/office/drawing/2014/main" id="{769227A8-0F96-4DD6-B01E-8E0D9BE1710D}"/>
                </a:ext>
              </a:extLst>
            </p:cNvPr>
            <p:cNvSpPr/>
            <p:nvPr/>
          </p:nvSpPr>
          <p:spPr>
            <a:xfrm>
              <a:off x="4654430" y="1961465"/>
              <a:ext cx="2964256" cy="2964256"/>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600" dirty="0">
                <a:solidFill>
                  <a:schemeClr val="bg1"/>
                </a:solidFill>
                <a:latin typeface="Dubai" panose="020B0503030403030204" pitchFamily="34" charset="-78"/>
                <a:cs typeface="Dubai" panose="020B0503030403030204" pitchFamily="34" charset="-78"/>
              </a:endParaRPr>
            </a:p>
          </p:txBody>
        </p:sp>
        <p:grpSp>
          <p:nvGrpSpPr>
            <p:cNvPr id="34" name="Group 33">
              <a:extLst>
                <a:ext uri="{FF2B5EF4-FFF2-40B4-BE49-F238E27FC236}">
                  <a16:creationId xmlns:a16="http://schemas.microsoft.com/office/drawing/2014/main" id="{75303130-90F7-400E-8676-1D91DAA194DC}"/>
                </a:ext>
              </a:extLst>
            </p:cNvPr>
            <p:cNvGrpSpPr/>
            <p:nvPr/>
          </p:nvGrpSpPr>
          <p:grpSpPr>
            <a:xfrm>
              <a:off x="4814218" y="2103198"/>
              <a:ext cx="2610615" cy="2610615"/>
              <a:chOff x="2562307" y="2216411"/>
              <a:chExt cx="2148822" cy="2148822"/>
            </a:xfrm>
          </p:grpSpPr>
          <p:sp>
            <p:nvSpPr>
              <p:cNvPr id="35" name="Oval 11">
                <a:extLst>
                  <a:ext uri="{FF2B5EF4-FFF2-40B4-BE49-F238E27FC236}">
                    <a16:creationId xmlns:a16="http://schemas.microsoft.com/office/drawing/2014/main" id="{74F514FE-B861-409E-B960-D35B86E50C28}"/>
                  </a:ext>
                </a:extLst>
              </p:cNvPr>
              <p:cNvSpPr/>
              <p:nvPr/>
            </p:nvSpPr>
            <p:spPr>
              <a:xfrm>
                <a:off x="2562307" y="2216411"/>
                <a:ext cx="2148822" cy="2148822"/>
              </a:xfrm>
              <a:prstGeom prst="ellipse">
                <a:avLst/>
              </a:prstGeom>
              <a:gradFill>
                <a:gsLst>
                  <a:gs pos="22846">
                    <a:srgbClr val="FFFFFF"/>
                  </a:gs>
                  <a:gs pos="63322">
                    <a:srgbClr val="E6EAEB"/>
                  </a:gs>
                  <a:gs pos="99960">
                    <a:srgbClr val="CDD5D8"/>
                  </a:gs>
                </a:gsLst>
                <a:lin ang="5927978"/>
              </a:gradFill>
              <a:ln w="6350">
                <a:solidFill>
                  <a:srgbClr val="FFFFFF"/>
                </a:solidFill>
                <a:miter/>
              </a:ln>
              <a:effectLst>
                <a:outerShdw blurRad="419100" dist="466023" dir="2315233" rotWithShape="0">
                  <a:srgbClr val="000000">
                    <a:alpha val="38297"/>
                  </a:srgbClr>
                </a:outerShdw>
              </a:effectLst>
            </p:spPr>
            <p:txBody>
              <a:bodyPr lIns="45719" rIns="45719" anchor="ctr"/>
              <a:lstStyle/>
              <a:p>
                <a:pPr algn="ctr" rtl="1"/>
                <a:endParaRPr sz="1600" dirty="0">
                  <a:solidFill>
                    <a:schemeClr val="bg1"/>
                  </a:solidFill>
                  <a:latin typeface="Dubai" panose="020B0503030403030204" pitchFamily="34" charset="-78"/>
                  <a:cs typeface="Dubai" panose="020B0503030403030204" pitchFamily="34" charset="-78"/>
                </a:endParaRPr>
              </a:p>
            </p:txBody>
          </p:sp>
          <p:sp>
            <p:nvSpPr>
              <p:cNvPr id="36" name="TextBox 52">
                <a:extLst>
                  <a:ext uri="{FF2B5EF4-FFF2-40B4-BE49-F238E27FC236}">
                    <a16:creationId xmlns:a16="http://schemas.microsoft.com/office/drawing/2014/main" id="{B8CC4875-1DD9-4CB4-94F1-F9585F99EE2C}"/>
                  </a:ext>
                </a:extLst>
              </p:cNvPr>
              <p:cNvSpPr txBox="1"/>
              <p:nvPr/>
            </p:nvSpPr>
            <p:spPr>
              <a:xfrm>
                <a:off x="2853827" y="3485169"/>
                <a:ext cx="1571453" cy="309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a:solidFill>
                      <a:srgbClr val="535353"/>
                    </a:solidFill>
                  </a:defRPr>
                </a:lvl1pPr>
              </a:lstStyle>
              <a:p>
                <a:pPr lvl="0" algn="ctr" rtl="1">
                  <a:lnSpc>
                    <a:spcPct val="115000"/>
                  </a:lnSpc>
                  <a:spcAft>
                    <a:spcPts val="1000"/>
                  </a:spcAft>
                </a:pPr>
                <a:r>
                  <a:rPr lang="ar-SA" sz="1600" b="1" dirty="0">
                    <a:solidFill>
                      <a:schemeClr val="tx1"/>
                    </a:solidFill>
                    <a:latin typeface="Dubai" panose="020B0503030403030204" pitchFamily="34" charset="-78"/>
                    <a:cs typeface="Dubai" panose="020B0503030403030204" pitchFamily="34" charset="-78"/>
                  </a:rPr>
                  <a:t>عوامل نجاح الحاضنات</a:t>
                </a:r>
                <a:endParaRPr lang="en-US" sz="1600" b="1" dirty="0">
                  <a:solidFill>
                    <a:schemeClr val="tx1"/>
                  </a:solidFill>
                  <a:latin typeface="Dubai" panose="020B0503030403030204" pitchFamily="34" charset="-78"/>
                  <a:cs typeface="Dubai" panose="020B0503030403030204" pitchFamily="34" charset="-78"/>
                </a:endParaRPr>
              </a:p>
            </p:txBody>
          </p:sp>
        </p:grpSp>
        <p:pic>
          <p:nvPicPr>
            <p:cNvPr id="4" name="Graphic 3" descr="Briefcase">
              <a:extLst>
                <a:ext uri="{FF2B5EF4-FFF2-40B4-BE49-F238E27FC236}">
                  <a16:creationId xmlns:a16="http://schemas.microsoft.com/office/drawing/2014/main" id="{1C229ADD-6790-442E-9793-F2BE01F167C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37838" y="2810098"/>
              <a:ext cx="914400" cy="914400"/>
            </a:xfrm>
            <a:prstGeom prst="rect">
              <a:avLst/>
            </a:prstGeom>
          </p:spPr>
        </p:pic>
      </p:grpSp>
    </p:spTree>
    <p:extLst>
      <p:ext uri="{BB962C8B-B14F-4D97-AF65-F5344CB8AC3E}">
        <p14:creationId xmlns:p14="http://schemas.microsoft.com/office/powerpoint/2010/main" val="175197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أهداف الحاضنة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الخامس /عوامل نجاح الحاضنات وأفضل الممارسات</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7BFBB9A-C76C-4DD6-8B3A-0E2C99761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3" name="Graphic 56">
            <a:extLst>
              <a:ext uri="{FF2B5EF4-FFF2-40B4-BE49-F238E27FC236}">
                <a16:creationId xmlns:a16="http://schemas.microsoft.com/office/drawing/2014/main" id="{162A3F4E-D73D-473B-8FBA-93B2F7FE6753}"/>
              </a:ext>
            </a:extLst>
          </p:cNvPr>
          <p:cNvGrpSpPr/>
          <p:nvPr/>
        </p:nvGrpSpPr>
        <p:grpSpPr>
          <a:xfrm flipH="1">
            <a:off x="4541389" y="899863"/>
            <a:ext cx="3241692" cy="3241692"/>
            <a:chOff x="4368930" y="899863"/>
            <a:chExt cx="3241692" cy="3241692"/>
          </a:xfrm>
        </p:grpSpPr>
        <p:sp>
          <p:nvSpPr>
            <p:cNvPr id="5" name="Freeform: Shape 4">
              <a:extLst>
                <a:ext uri="{FF2B5EF4-FFF2-40B4-BE49-F238E27FC236}">
                  <a16:creationId xmlns:a16="http://schemas.microsoft.com/office/drawing/2014/main" id="{CA316563-8D1C-48F2-857D-0E08078E5A33}"/>
                </a:ext>
              </a:extLst>
            </p:cNvPr>
            <p:cNvSpPr/>
            <p:nvPr/>
          </p:nvSpPr>
          <p:spPr>
            <a:xfrm>
              <a:off x="5598071" y="1186887"/>
              <a:ext cx="1725525" cy="1722148"/>
            </a:xfrm>
            <a:custGeom>
              <a:avLst/>
              <a:gdLst>
                <a:gd name="connsiteX0" fmla="*/ 1421617 w 1725525"/>
                <a:gd name="connsiteY0" fmla="*/ 303909 h 1722148"/>
                <a:gd name="connsiteX1" fmla="*/ 1387849 w 1725525"/>
                <a:gd name="connsiteY1" fmla="*/ 0 h 1722148"/>
                <a:gd name="connsiteX2" fmla="*/ 1016405 w 1725525"/>
                <a:gd name="connsiteY2" fmla="*/ 371444 h 1722148"/>
                <a:gd name="connsiteX3" fmla="*/ 1036666 w 1725525"/>
                <a:gd name="connsiteY3" fmla="*/ 547036 h 1722148"/>
                <a:gd name="connsiteX4" fmla="*/ 496384 w 1725525"/>
                <a:gd name="connsiteY4" fmla="*/ 1087318 h 1722148"/>
                <a:gd name="connsiteX5" fmla="*/ 337676 w 1725525"/>
                <a:gd name="connsiteY5" fmla="*/ 1046796 h 1722148"/>
                <a:gd name="connsiteX6" fmla="*/ 0 w 1725525"/>
                <a:gd name="connsiteY6" fmla="*/ 1384473 h 1722148"/>
                <a:gd name="connsiteX7" fmla="*/ 337676 w 1725525"/>
                <a:gd name="connsiteY7" fmla="*/ 1722149 h 1722148"/>
                <a:gd name="connsiteX8" fmla="*/ 675353 w 1725525"/>
                <a:gd name="connsiteY8" fmla="*/ 1384473 h 1722148"/>
                <a:gd name="connsiteX9" fmla="*/ 638208 w 1725525"/>
                <a:gd name="connsiteY9" fmla="*/ 1229142 h 1722148"/>
                <a:gd name="connsiteX10" fmla="*/ 1178490 w 1725525"/>
                <a:gd name="connsiteY10" fmla="*/ 688860 h 1722148"/>
                <a:gd name="connsiteX11" fmla="*/ 1354082 w 1725525"/>
                <a:gd name="connsiteY11" fmla="*/ 709120 h 1722148"/>
                <a:gd name="connsiteX12" fmla="*/ 1725526 w 1725525"/>
                <a:gd name="connsiteY12" fmla="*/ 337676 h 1722148"/>
                <a:gd name="connsiteX13" fmla="*/ 1421617 w 1725525"/>
                <a:gd name="connsiteY13" fmla="*/ 303909 h 172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5525" h="1722148">
                  <a:moveTo>
                    <a:pt x="1421617" y="303909"/>
                  </a:moveTo>
                  <a:lnTo>
                    <a:pt x="1387849" y="0"/>
                  </a:lnTo>
                  <a:lnTo>
                    <a:pt x="1016405" y="371444"/>
                  </a:lnTo>
                  <a:lnTo>
                    <a:pt x="1036666" y="547036"/>
                  </a:lnTo>
                  <a:lnTo>
                    <a:pt x="496384" y="1087318"/>
                  </a:lnTo>
                  <a:cubicBezTo>
                    <a:pt x="449109" y="1063680"/>
                    <a:pt x="395081" y="1046796"/>
                    <a:pt x="337676" y="1046796"/>
                  </a:cubicBezTo>
                  <a:cubicBezTo>
                    <a:pt x="151954" y="1046796"/>
                    <a:pt x="0" y="1198751"/>
                    <a:pt x="0" y="1384473"/>
                  </a:cubicBezTo>
                  <a:cubicBezTo>
                    <a:pt x="0" y="1570195"/>
                    <a:pt x="151954" y="1722149"/>
                    <a:pt x="337676" y="1722149"/>
                  </a:cubicBezTo>
                  <a:cubicBezTo>
                    <a:pt x="523398" y="1722149"/>
                    <a:pt x="675353" y="1570195"/>
                    <a:pt x="675353" y="1384473"/>
                  </a:cubicBezTo>
                  <a:cubicBezTo>
                    <a:pt x="675353" y="1327068"/>
                    <a:pt x="661845" y="1276416"/>
                    <a:pt x="638208" y="1229142"/>
                  </a:cubicBezTo>
                  <a:lnTo>
                    <a:pt x="1178490" y="688860"/>
                  </a:lnTo>
                  <a:lnTo>
                    <a:pt x="1354082" y="709120"/>
                  </a:lnTo>
                  <a:lnTo>
                    <a:pt x="1725526" y="337676"/>
                  </a:lnTo>
                  <a:lnTo>
                    <a:pt x="1421617" y="303909"/>
                  </a:lnTo>
                  <a:close/>
                </a:path>
              </a:pathLst>
            </a:custGeom>
            <a:solidFill>
              <a:srgbClr val="00506B"/>
            </a:solidFill>
            <a:ln w="3373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C26B2684-B0A1-4CEA-A1AB-D8E59E440270}"/>
                </a:ext>
              </a:extLst>
            </p:cNvPr>
            <p:cNvSpPr/>
            <p:nvPr/>
          </p:nvSpPr>
          <p:spPr>
            <a:xfrm>
              <a:off x="4655954" y="1288190"/>
              <a:ext cx="2566339" cy="2566339"/>
            </a:xfrm>
            <a:custGeom>
              <a:avLst/>
              <a:gdLst>
                <a:gd name="connsiteX0" fmla="*/ 2390748 w 2566339"/>
                <a:gd name="connsiteY0" fmla="*/ 702367 h 2566339"/>
                <a:gd name="connsiteX1" fmla="*/ 2346850 w 2566339"/>
                <a:gd name="connsiteY1" fmla="*/ 749641 h 2566339"/>
                <a:gd name="connsiteX2" fmla="*/ 2282692 w 2566339"/>
                <a:gd name="connsiteY2" fmla="*/ 742888 h 2566339"/>
                <a:gd name="connsiteX3" fmla="*/ 2211780 w 2566339"/>
                <a:gd name="connsiteY3" fmla="*/ 732758 h 2566339"/>
                <a:gd name="connsiteX4" fmla="*/ 2363734 w 2566339"/>
                <a:gd name="connsiteY4" fmla="*/ 1283170 h 2566339"/>
                <a:gd name="connsiteX5" fmla="*/ 1283170 w 2566339"/>
                <a:gd name="connsiteY5" fmla="*/ 2363734 h 2566339"/>
                <a:gd name="connsiteX6" fmla="*/ 202606 w 2566339"/>
                <a:gd name="connsiteY6" fmla="*/ 1283170 h 2566339"/>
                <a:gd name="connsiteX7" fmla="*/ 1283170 w 2566339"/>
                <a:gd name="connsiteY7" fmla="*/ 202606 h 2566339"/>
                <a:gd name="connsiteX8" fmla="*/ 1833582 w 2566339"/>
                <a:gd name="connsiteY8" fmla="*/ 354560 h 2566339"/>
                <a:gd name="connsiteX9" fmla="*/ 1826829 w 2566339"/>
                <a:gd name="connsiteY9" fmla="*/ 287025 h 2566339"/>
                <a:gd name="connsiteX10" fmla="*/ 1816698 w 2566339"/>
                <a:gd name="connsiteY10" fmla="*/ 219490 h 2566339"/>
                <a:gd name="connsiteX11" fmla="*/ 1863973 w 2566339"/>
                <a:gd name="connsiteY11" fmla="*/ 172215 h 2566339"/>
                <a:gd name="connsiteX12" fmla="*/ 1887610 w 2566339"/>
                <a:gd name="connsiteY12" fmla="*/ 148578 h 2566339"/>
                <a:gd name="connsiteX13" fmla="*/ 1283170 w 2566339"/>
                <a:gd name="connsiteY13" fmla="*/ 0 h 2566339"/>
                <a:gd name="connsiteX14" fmla="*/ 0 w 2566339"/>
                <a:gd name="connsiteY14" fmla="*/ 1283170 h 2566339"/>
                <a:gd name="connsiteX15" fmla="*/ 1283170 w 2566339"/>
                <a:gd name="connsiteY15" fmla="*/ 2566340 h 2566339"/>
                <a:gd name="connsiteX16" fmla="*/ 2566340 w 2566339"/>
                <a:gd name="connsiteY16" fmla="*/ 1283170 h 2566339"/>
                <a:gd name="connsiteX17" fmla="*/ 2414385 w 2566339"/>
                <a:gd name="connsiteY17" fmla="*/ 682106 h 2566339"/>
                <a:gd name="connsiteX18" fmla="*/ 2390748 w 2566339"/>
                <a:gd name="connsiteY18" fmla="*/ 702367 h 256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66339" h="2566339">
                  <a:moveTo>
                    <a:pt x="2390748" y="702367"/>
                  </a:moveTo>
                  <a:lnTo>
                    <a:pt x="2346850" y="749641"/>
                  </a:lnTo>
                  <a:lnTo>
                    <a:pt x="2282692" y="742888"/>
                  </a:lnTo>
                  <a:lnTo>
                    <a:pt x="2211780" y="732758"/>
                  </a:lnTo>
                  <a:cubicBezTo>
                    <a:pt x="2306329" y="894842"/>
                    <a:pt x="2363734" y="1080564"/>
                    <a:pt x="2363734" y="1283170"/>
                  </a:cubicBezTo>
                  <a:cubicBezTo>
                    <a:pt x="2363734" y="1877480"/>
                    <a:pt x="1877480" y="2363734"/>
                    <a:pt x="1283170" y="2363734"/>
                  </a:cubicBezTo>
                  <a:cubicBezTo>
                    <a:pt x="688860" y="2363734"/>
                    <a:pt x="202606" y="1877480"/>
                    <a:pt x="202606" y="1283170"/>
                  </a:cubicBezTo>
                  <a:cubicBezTo>
                    <a:pt x="202606" y="688860"/>
                    <a:pt x="688860" y="202606"/>
                    <a:pt x="1283170" y="202606"/>
                  </a:cubicBezTo>
                  <a:cubicBezTo>
                    <a:pt x="1482399" y="202606"/>
                    <a:pt x="1671498" y="256634"/>
                    <a:pt x="1833582" y="354560"/>
                  </a:cubicBezTo>
                  <a:lnTo>
                    <a:pt x="1826829" y="287025"/>
                  </a:lnTo>
                  <a:lnTo>
                    <a:pt x="1816698" y="219490"/>
                  </a:lnTo>
                  <a:lnTo>
                    <a:pt x="1863973" y="172215"/>
                  </a:lnTo>
                  <a:lnTo>
                    <a:pt x="1887610" y="148578"/>
                  </a:lnTo>
                  <a:cubicBezTo>
                    <a:pt x="1705265" y="54028"/>
                    <a:pt x="1502659" y="0"/>
                    <a:pt x="1283170" y="0"/>
                  </a:cubicBezTo>
                  <a:cubicBezTo>
                    <a:pt x="574050" y="0"/>
                    <a:pt x="0" y="574050"/>
                    <a:pt x="0" y="1283170"/>
                  </a:cubicBezTo>
                  <a:cubicBezTo>
                    <a:pt x="0" y="1992290"/>
                    <a:pt x="574050" y="2566340"/>
                    <a:pt x="1283170" y="2566340"/>
                  </a:cubicBezTo>
                  <a:cubicBezTo>
                    <a:pt x="1992290" y="2566340"/>
                    <a:pt x="2566340" y="1992290"/>
                    <a:pt x="2566340" y="1283170"/>
                  </a:cubicBezTo>
                  <a:cubicBezTo>
                    <a:pt x="2566340" y="1063680"/>
                    <a:pt x="2512311" y="861074"/>
                    <a:pt x="2414385" y="682106"/>
                  </a:cubicBezTo>
                  <a:lnTo>
                    <a:pt x="2390748" y="702367"/>
                  </a:lnTo>
                  <a:close/>
                </a:path>
              </a:pathLst>
            </a:custGeom>
            <a:solidFill>
              <a:srgbClr val="EFAE08"/>
            </a:solidFill>
            <a:ln w="3373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2252760-77E7-47B4-A9AE-9FD0BF5B511D}"/>
                </a:ext>
              </a:extLst>
            </p:cNvPr>
            <p:cNvSpPr/>
            <p:nvPr/>
          </p:nvSpPr>
          <p:spPr>
            <a:xfrm>
              <a:off x="5128701" y="1760937"/>
              <a:ext cx="1620846" cy="1620846"/>
            </a:xfrm>
            <a:custGeom>
              <a:avLst/>
              <a:gdLst>
                <a:gd name="connsiteX0" fmla="*/ 1374342 w 1620846"/>
                <a:gd name="connsiteY0" fmla="*/ 580803 h 1620846"/>
                <a:gd name="connsiteX1" fmla="*/ 1418240 w 1620846"/>
                <a:gd name="connsiteY1" fmla="*/ 810423 h 1620846"/>
                <a:gd name="connsiteX2" fmla="*/ 810423 w 1620846"/>
                <a:gd name="connsiteY2" fmla="*/ 1418240 h 1620846"/>
                <a:gd name="connsiteX3" fmla="*/ 202606 w 1620846"/>
                <a:gd name="connsiteY3" fmla="*/ 810423 h 1620846"/>
                <a:gd name="connsiteX4" fmla="*/ 810423 w 1620846"/>
                <a:gd name="connsiteY4" fmla="*/ 202606 h 1620846"/>
                <a:gd name="connsiteX5" fmla="*/ 1040043 w 1620846"/>
                <a:gd name="connsiteY5" fmla="*/ 246504 h 1620846"/>
                <a:gd name="connsiteX6" fmla="*/ 1191997 w 1620846"/>
                <a:gd name="connsiteY6" fmla="*/ 94549 h 1620846"/>
                <a:gd name="connsiteX7" fmla="*/ 810423 w 1620846"/>
                <a:gd name="connsiteY7" fmla="*/ 0 h 1620846"/>
                <a:gd name="connsiteX8" fmla="*/ 0 w 1620846"/>
                <a:gd name="connsiteY8" fmla="*/ 810423 h 1620846"/>
                <a:gd name="connsiteX9" fmla="*/ 810423 w 1620846"/>
                <a:gd name="connsiteY9" fmla="*/ 1620846 h 1620846"/>
                <a:gd name="connsiteX10" fmla="*/ 1620846 w 1620846"/>
                <a:gd name="connsiteY10" fmla="*/ 810423 h 1620846"/>
                <a:gd name="connsiteX11" fmla="*/ 1526297 w 1620846"/>
                <a:gd name="connsiteY11" fmla="*/ 428849 h 1620846"/>
                <a:gd name="connsiteX12" fmla="*/ 1374342 w 1620846"/>
                <a:gd name="connsiteY12" fmla="*/ 580803 h 162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0846" h="1620846">
                  <a:moveTo>
                    <a:pt x="1374342" y="580803"/>
                  </a:moveTo>
                  <a:cubicBezTo>
                    <a:pt x="1404733" y="651715"/>
                    <a:pt x="1418240" y="729381"/>
                    <a:pt x="1418240" y="810423"/>
                  </a:cubicBezTo>
                  <a:cubicBezTo>
                    <a:pt x="1418240" y="1144723"/>
                    <a:pt x="1144723" y="1418240"/>
                    <a:pt x="810423" y="1418240"/>
                  </a:cubicBezTo>
                  <a:cubicBezTo>
                    <a:pt x="476123" y="1418240"/>
                    <a:pt x="202606" y="1144723"/>
                    <a:pt x="202606" y="810423"/>
                  </a:cubicBezTo>
                  <a:cubicBezTo>
                    <a:pt x="202606" y="476123"/>
                    <a:pt x="476123" y="202606"/>
                    <a:pt x="810423" y="202606"/>
                  </a:cubicBezTo>
                  <a:cubicBezTo>
                    <a:pt x="891465" y="202606"/>
                    <a:pt x="969131" y="219490"/>
                    <a:pt x="1040043" y="246504"/>
                  </a:cubicBezTo>
                  <a:lnTo>
                    <a:pt x="1191997" y="94549"/>
                  </a:lnTo>
                  <a:cubicBezTo>
                    <a:pt x="1077187" y="33768"/>
                    <a:pt x="948870" y="0"/>
                    <a:pt x="810423" y="0"/>
                  </a:cubicBezTo>
                  <a:cubicBezTo>
                    <a:pt x="364690" y="0"/>
                    <a:pt x="0" y="364690"/>
                    <a:pt x="0" y="810423"/>
                  </a:cubicBezTo>
                  <a:cubicBezTo>
                    <a:pt x="0" y="1256156"/>
                    <a:pt x="364690" y="1620846"/>
                    <a:pt x="810423" y="1620846"/>
                  </a:cubicBezTo>
                  <a:cubicBezTo>
                    <a:pt x="1256156" y="1620846"/>
                    <a:pt x="1620846" y="1256156"/>
                    <a:pt x="1620846" y="810423"/>
                  </a:cubicBezTo>
                  <a:cubicBezTo>
                    <a:pt x="1620846" y="671976"/>
                    <a:pt x="1587078" y="543659"/>
                    <a:pt x="1526297" y="428849"/>
                  </a:cubicBezTo>
                  <a:lnTo>
                    <a:pt x="1374342" y="580803"/>
                  </a:lnTo>
                  <a:close/>
                </a:path>
              </a:pathLst>
            </a:custGeom>
            <a:solidFill>
              <a:srgbClr val="EFAE08"/>
            </a:solidFill>
            <a:ln w="33734" cap="flat">
              <a:noFill/>
              <a:prstDash val="solid"/>
              <a:miter/>
            </a:ln>
          </p:spPr>
          <p:txBody>
            <a:bodyPr rtlCol="0" anchor="ctr"/>
            <a:lstStyle/>
            <a:p>
              <a:endParaRPr lang="en-US"/>
            </a:p>
          </p:txBody>
        </p:sp>
      </p:grpSp>
      <p:grpSp>
        <p:nvGrpSpPr>
          <p:cNvPr id="21" name="Group 20">
            <a:extLst>
              <a:ext uri="{FF2B5EF4-FFF2-40B4-BE49-F238E27FC236}">
                <a16:creationId xmlns:a16="http://schemas.microsoft.com/office/drawing/2014/main" id="{7D39E015-C83E-4286-9C57-01913D231591}"/>
              </a:ext>
            </a:extLst>
          </p:cNvPr>
          <p:cNvGrpSpPr/>
          <p:nvPr/>
        </p:nvGrpSpPr>
        <p:grpSpPr>
          <a:xfrm>
            <a:off x="765733" y="4009293"/>
            <a:ext cx="10614455" cy="1810200"/>
            <a:chOff x="765733" y="4009293"/>
            <a:chExt cx="10614455" cy="1810200"/>
          </a:xfrm>
        </p:grpSpPr>
        <p:cxnSp>
          <p:nvCxnSpPr>
            <p:cNvPr id="11" name="Straight Connector 10">
              <a:extLst>
                <a:ext uri="{FF2B5EF4-FFF2-40B4-BE49-F238E27FC236}">
                  <a16:creationId xmlns:a16="http://schemas.microsoft.com/office/drawing/2014/main" id="{BA68C979-14EA-482B-84FB-5AA2751E8054}"/>
                </a:ext>
              </a:extLst>
            </p:cNvPr>
            <p:cNvCxnSpPr>
              <a:cxnSpLocks/>
            </p:cNvCxnSpPr>
            <p:nvPr/>
          </p:nvCxnSpPr>
          <p:spPr>
            <a:xfrm>
              <a:off x="970671" y="4009293"/>
              <a:ext cx="10383129" cy="0"/>
            </a:xfrm>
            <a:prstGeom prst="line">
              <a:avLst/>
            </a:prstGeom>
            <a:ln w="28575">
              <a:solidFill>
                <a:srgbClr val="00506B"/>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C7F0FB0-A86E-41F7-8DEA-5914257AE61E}"/>
                </a:ext>
              </a:extLst>
            </p:cNvPr>
            <p:cNvSpPr/>
            <p:nvPr/>
          </p:nvSpPr>
          <p:spPr>
            <a:xfrm>
              <a:off x="9976019" y="4072814"/>
              <a:ext cx="1209822" cy="1209822"/>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85" name="Oval 84">
              <a:extLst>
                <a:ext uri="{FF2B5EF4-FFF2-40B4-BE49-F238E27FC236}">
                  <a16:creationId xmlns:a16="http://schemas.microsoft.com/office/drawing/2014/main" id="{907AC051-7F09-4735-A269-334CA078652D}"/>
                </a:ext>
              </a:extLst>
            </p:cNvPr>
            <p:cNvSpPr/>
            <p:nvPr/>
          </p:nvSpPr>
          <p:spPr>
            <a:xfrm>
              <a:off x="5491089" y="4072814"/>
              <a:ext cx="1209822" cy="1209822"/>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86" name="Oval 85">
              <a:extLst>
                <a:ext uri="{FF2B5EF4-FFF2-40B4-BE49-F238E27FC236}">
                  <a16:creationId xmlns:a16="http://schemas.microsoft.com/office/drawing/2014/main" id="{9A8593C4-46AE-418B-BC0E-D5EB634FFC7C}"/>
                </a:ext>
              </a:extLst>
            </p:cNvPr>
            <p:cNvSpPr/>
            <p:nvPr/>
          </p:nvSpPr>
          <p:spPr>
            <a:xfrm>
              <a:off x="1006159" y="4072814"/>
              <a:ext cx="1209822" cy="1209822"/>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4" name="Rectangle 13">
              <a:extLst>
                <a:ext uri="{FF2B5EF4-FFF2-40B4-BE49-F238E27FC236}">
                  <a16:creationId xmlns:a16="http://schemas.microsoft.com/office/drawing/2014/main" id="{2EB85B80-CD10-4747-9EE0-8E51489C5779}"/>
                </a:ext>
              </a:extLst>
            </p:cNvPr>
            <p:cNvSpPr/>
            <p:nvPr/>
          </p:nvSpPr>
          <p:spPr>
            <a:xfrm>
              <a:off x="9781672" y="5450161"/>
              <a:ext cx="1598516" cy="369332"/>
            </a:xfrm>
            <a:prstGeom prst="rect">
              <a:avLst/>
            </a:prstGeom>
          </p:spPr>
          <p:txBody>
            <a:bodyPr wrap="none">
              <a:spAutoFit/>
            </a:bodyPr>
            <a:lstStyle/>
            <a:p>
              <a:pPr lvl="0" algn="ctr" rtl="1"/>
              <a:r>
                <a:rPr lang="ar-SA" b="1" dirty="0">
                  <a:latin typeface="Dubai" panose="020B0503030403030204" pitchFamily="34" charset="-78"/>
                  <a:cs typeface="Dubai" panose="020B0503030403030204" pitchFamily="34" charset="-78"/>
                </a:rPr>
                <a:t>توفير فرص عمل</a:t>
              </a:r>
              <a:endParaRPr lang="en-US" b="1" dirty="0">
                <a:latin typeface="Dubai" panose="020B0503030403030204" pitchFamily="34" charset="-78"/>
                <a:cs typeface="Dubai" panose="020B0503030403030204" pitchFamily="34" charset="-78"/>
              </a:endParaRPr>
            </a:p>
          </p:txBody>
        </p:sp>
        <p:sp>
          <p:nvSpPr>
            <p:cNvPr id="90" name="Rectangle 89">
              <a:extLst>
                <a:ext uri="{FF2B5EF4-FFF2-40B4-BE49-F238E27FC236}">
                  <a16:creationId xmlns:a16="http://schemas.microsoft.com/office/drawing/2014/main" id="{0DBF1F31-6B61-41D9-BBFC-E4A474804493}"/>
                </a:ext>
              </a:extLst>
            </p:cNvPr>
            <p:cNvSpPr/>
            <p:nvPr/>
          </p:nvSpPr>
          <p:spPr>
            <a:xfrm>
              <a:off x="5216736" y="5450161"/>
              <a:ext cx="1745991" cy="369332"/>
            </a:xfrm>
            <a:prstGeom prst="rect">
              <a:avLst/>
            </a:prstGeom>
          </p:spPr>
          <p:txBody>
            <a:bodyPr wrap="none">
              <a:spAutoFit/>
            </a:bodyPr>
            <a:lstStyle/>
            <a:p>
              <a:pPr lvl="0" algn="ctr" rtl="1"/>
              <a:r>
                <a:rPr lang="ar-SA" b="1" dirty="0">
                  <a:latin typeface="Dubai" panose="020B0503030403030204" pitchFamily="34" charset="-78"/>
                  <a:cs typeface="Dubai" panose="020B0503030403030204" pitchFamily="34" charset="-78"/>
                </a:rPr>
                <a:t>إنماء ريادة الأعمال</a:t>
              </a:r>
            </a:p>
          </p:txBody>
        </p:sp>
        <p:sp>
          <p:nvSpPr>
            <p:cNvPr id="91" name="Rectangle 90">
              <a:extLst>
                <a:ext uri="{FF2B5EF4-FFF2-40B4-BE49-F238E27FC236}">
                  <a16:creationId xmlns:a16="http://schemas.microsoft.com/office/drawing/2014/main" id="{E551B712-8D73-416B-A807-21FC6599C5C5}"/>
                </a:ext>
              </a:extLst>
            </p:cNvPr>
            <p:cNvSpPr/>
            <p:nvPr/>
          </p:nvSpPr>
          <p:spPr>
            <a:xfrm>
              <a:off x="765733" y="5450161"/>
              <a:ext cx="1433405" cy="369332"/>
            </a:xfrm>
            <a:prstGeom prst="rect">
              <a:avLst/>
            </a:prstGeom>
          </p:spPr>
          <p:txBody>
            <a:bodyPr wrap="none">
              <a:spAutoFit/>
            </a:bodyPr>
            <a:lstStyle/>
            <a:p>
              <a:pPr lvl="0" algn="ctr" rtl="1"/>
              <a:r>
                <a:rPr lang="ar-SA" b="1" dirty="0">
                  <a:latin typeface="Dubai" panose="020B0503030403030204" pitchFamily="34" charset="-78"/>
                  <a:cs typeface="Dubai" panose="020B0503030403030204" pitchFamily="34" charset="-78"/>
                </a:rPr>
                <a:t>تسويق التقنية</a:t>
              </a:r>
            </a:p>
          </p:txBody>
        </p:sp>
        <p:pic>
          <p:nvPicPr>
            <p:cNvPr id="20" name="Graphic 19" descr="Briefcase">
              <a:extLst>
                <a:ext uri="{FF2B5EF4-FFF2-40B4-BE49-F238E27FC236}">
                  <a16:creationId xmlns:a16="http://schemas.microsoft.com/office/drawing/2014/main" id="{D516A4F4-4B0E-4FD2-9A57-6A619DEAD6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3730" y="4230842"/>
              <a:ext cx="914400" cy="914400"/>
            </a:xfrm>
            <a:prstGeom prst="rect">
              <a:avLst/>
            </a:prstGeom>
          </p:spPr>
        </p:pic>
        <p:pic>
          <p:nvPicPr>
            <p:cNvPr id="92" name="Graphic 91" descr="Marketing">
              <a:extLst>
                <a:ext uri="{FF2B5EF4-FFF2-40B4-BE49-F238E27FC236}">
                  <a16:creationId xmlns:a16="http://schemas.microsoft.com/office/drawing/2014/main" id="{9A4315E6-C340-4E7C-95C3-A7D6B347D0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3870" y="4220525"/>
              <a:ext cx="914400" cy="914400"/>
            </a:xfrm>
            <a:prstGeom prst="rect">
              <a:avLst/>
            </a:prstGeom>
          </p:spPr>
        </p:pic>
        <p:pic>
          <p:nvPicPr>
            <p:cNvPr id="93" name="Graphic 92" descr="Business Growth">
              <a:extLst>
                <a:ext uri="{FF2B5EF4-FFF2-40B4-BE49-F238E27FC236}">
                  <a16:creationId xmlns:a16="http://schemas.microsoft.com/office/drawing/2014/main" id="{38D3BDB0-51F0-424B-9A6A-E94064FB36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4220525"/>
              <a:ext cx="914400" cy="914400"/>
            </a:xfrm>
            <a:prstGeom prst="rect">
              <a:avLst/>
            </a:prstGeom>
          </p:spPr>
        </p:pic>
      </p:grpSp>
    </p:spTree>
    <p:extLst>
      <p:ext uri="{BB962C8B-B14F-4D97-AF65-F5344CB8AC3E}">
        <p14:creationId xmlns:p14="http://schemas.microsoft.com/office/powerpoint/2010/main" val="178695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معايير القبول والإقامة بالحاضنة</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الخامس /عوامل نجاح الحاضنات وأفضل الممارسات</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7BFBB9A-C76C-4DD6-8B3A-0E2C99761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F4397798-AC49-4664-972E-821388DD59B4}"/>
              </a:ext>
            </a:extLst>
          </p:cNvPr>
          <p:cNvGrpSpPr/>
          <p:nvPr/>
        </p:nvGrpSpPr>
        <p:grpSpPr>
          <a:xfrm>
            <a:off x="998808" y="1147776"/>
            <a:ext cx="10467067" cy="1317507"/>
            <a:chOff x="618978" y="1710487"/>
            <a:chExt cx="10467067" cy="1317507"/>
          </a:xfrm>
        </p:grpSpPr>
        <p:grpSp>
          <p:nvGrpSpPr>
            <p:cNvPr id="23" name="Group 22">
              <a:extLst>
                <a:ext uri="{FF2B5EF4-FFF2-40B4-BE49-F238E27FC236}">
                  <a16:creationId xmlns:a16="http://schemas.microsoft.com/office/drawing/2014/main" id="{687725A2-01DB-4C4D-BE84-6D4EC5DC786E}"/>
                </a:ext>
              </a:extLst>
            </p:cNvPr>
            <p:cNvGrpSpPr/>
            <p:nvPr/>
          </p:nvGrpSpPr>
          <p:grpSpPr>
            <a:xfrm>
              <a:off x="618978" y="1710488"/>
              <a:ext cx="10467067" cy="1317506"/>
              <a:chOff x="840650" y="1710488"/>
              <a:chExt cx="10467067" cy="1317506"/>
            </a:xfrm>
          </p:grpSpPr>
          <p:sp>
            <p:nvSpPr>
              <p:cNvPr id="25" name="Rectangle 24">
                <a:extLst>
                  <a:ext uri="{FF2B5EF4-FFF2-40B4-BE49-F238E27FC236}">
                    <a16:creationId xmlns:a16="http://schemas.microsoft.com/office/drawing/2014/main" id="{C0E4A7C6-C2B2-4968-B618-E0D74553831E}"/>
                  </a:ext>
                </a:extLst>
              </p:cNvPr>
              <p:cNvSpPr/>
              <p:nvPr/>
            </p:nvSpPr>
            <p:spPr>
              <a:xfrm>
                <a:off x="840650" y="2060658"/>
                <a:ext cx="10467067" cy="967336"/>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تستخدم بعض الحاضنات طريقة غير رسمية حيث يتصل المستأجر المحتمل هاتفيا بمسؤول اتصال الحاضنة، ويبين له ما  اذا كانت الأعمال والأفكار التي قدمت كافية لاعتبار قبولها في الحاضنة. ويجب أن يطلب من المتقدمين أن يقدموا خطة أعمال وتمويل وذلك مع طلب التقديم للحاضنة..</a:t>
                </a:r>
                <a:endParaRPr lang="en-SG" sz="1600" dirty="0">
                  <a:solidFill>
                    <a:schemeClr val="tx1"/>
                  </a:solidFill>
                  <a:latin typeface="Dubai" panose="020B0503030403030204" pitchFamily="34" charset="-78"/>
                  <a:ea typeface="Times New Roman" panose="02020603050405020304" pitchFamily="18" charset="0"/>
                  <a:cs typeface="Dubai" panose="020B0503030403030204" pitchFamily="34" charset="-78"/>
                </a:endParaRPr>
              </a:p>
            </p:txBody>
          </p:sp>
          <p:sp>
            <p:nvSpPr>
              <p:cNvPr id="26" name="Rectangle 25">
                <a:extLst>
                  <a:ext uri="{FF2B5EF4-FFF2-40B4-BE49-F238E27FC236}">
                    <a16:creationId xmlns:a16="http://schemas.microsoft.com/office/drawing/2014/main" id="{0F2F07A2-1803-460E-88A8-91F3023DA09F}"/>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عملية التقديم </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sp>
          <p:nvSpPr>
            <p:cNvPr id="24" name="Rectangle 23">
              <a:extLst>
                <a:ext uri="{FF2B5EF4-FFF2-40B4-BE49-F238E27FC236}">
                  <a16:creationId xmlns:a16="http://schemas.microsoft.com/office/drawing/2014/main" id="{5FDEF484-1BE1-4604-85C4-3843E4EA9027}"/>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01</a:t>
              </a:r>
              <a:endParaRPr lang="en-US" sz="1200" b="1" dirty="0"/>
            </a:p>
          </p:txBody>
        </p:sp>
      </p:grpSp>
      <p:grpSp>
        <p:nvGrpSpPr>
          <p:cNvPr id="32" name="Group 31">
            <a:extLst>
              <a:ext uri="{FF2B5EF4-FFF2-40B4-BE49-F238E27FC236}">
                <a16:creationId xmlns:a16="http://schemas.microsoft.com/office/drawing/2014/main" id="{B7C1E1C8-51C7-4C95-BFF0-6238464B0877}"/>
              </a:ext>
            </a:extLst>
          </p:cNvPr>
          <p:cNvGrpSpPr/>
          <p:nvPr/>
        </p:nvGrpSpPr>
        <p:grpSpPr>
          <a:xfrm>
            <a:off x="998808" y="2547279"/>
            <a:ext cx="10467067" cy="1167384"/>
            <a:chOff x="618978" y="1710487"/>
            <a:chExt cx="10467067" cy="1167384"/>
          </a:xfrm>
        </p:grpSpPr>
        <p:grpSp>
          <p:nvGrpSpPr>
            <p:cNvPr id="33" name="Group 32">
              <a:extLst>
                <a:ext uri="{FF2B5EF4-FFF2-40B4-BE49-F238E27FC236}">
                  <a16:creationId xmlns:a16="http://schemas.microsoft.com/office/drawing/2014/main" id="{FCCCBCAF-0EBC-44E8-80A8-78AC8FF9A8A6}"/>
                </a:ext>
              </a:extLst>
            </p:cNvPr>
            <p:cNvGrpSpPr/>
            <p:nvPr/>
          </p:nvGrpSpPr>
          <p:grpSpPr>
            <a:xfrm>
              <a:off x="618978" y="1710488"/>
              <a:ext cx="10467067" cy="1167383"/>
              <a:chOff x="840650" y="1710488"/>
              <a:chExt cx="10467067" cy="1167383"/>
            </a:xfrm>
          </p:grpSpPr>
          <p:sp>
            <p:nvSpPr>
              <p:cNvPr id="35" name="Rectangle 34">
                <a:extLst>
                  <a:ext uri="{FF2B5EF4-FFF2-40B4-BE49-F238E27FC236}">
                    <a16:creationId xmlns:a16="http://schemas.microsoft.com/office/drawing/2014/main" id="{26A21334-6F68-440E-A66D-2ECC3E0CD31E}"/>
                  </a:ext>
                </a:extLst>
              </p:cNvPr>
              <p:cNvSpPr/>
              <p:nvPr/>
            </p:nvSpPr>
            <p:spPr>
              <a:xfrm>
                <a:off x="840650" y="2060658"/>
                <a:ext cx="10467067" cy="81721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تقويم المعطيات وتشمل التقويمات الأساسية كفحص خطة الأعمال والتمويل مع النظر بوضوح إلى جاذبية السوق، واستراتيجية الوصول إلى السوق، واستراتيجية التنفيذ.  </a:t>
                </a:r>
              </a:p>
            </p:txBody>
          </p:sp>
          <p:sp>
            <p:nvSpPr>
              <p:cNvPr id="36" name="Rectangle 35">
                <a:extLst>
                  <a:ext uri="{FF2B5EF4-FFF2-40B4-BE49-F238E27FC236}">
                    <a16:creationId xmlns:a16="http://schemas.microsoft.com/office/drawing/2014/main" id="{6A0693B5-2F28-43C9-9B97-F1556A51133C}"/>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تقويم المعطيات</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sp>
          <p:nvSpPr>
            <p:cNvPr id="34" name="Rectangle 33">
              <a:extLst>
                <a:ext uri="{FF2B5EF4-FFF2-40B4-BE49-F238E27FC236}">
                  <a16:creationId xmlns:a16="http://schemas.microsoft.com/office/drawing/2014/main" id="{DD8BB436-31F6-4D26-B929-0551786C6223}"/>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02</a:t>
              </a:r>
              <a:endParaRPr lang="en-US" sz="1200" b="1" dirty="0"/>
            </a:p>
          </p:txBody>
        </p:sp>
      </p:grpSp>
      <p:grpSp>
        <p:nvGrpSpPr>
          <p:cNvPr id="42" name="Group 41">
            <a:extLst>
              <a:ext uri="{FF2B5EF4-FFF2-40B4-BE49-F238E27FC236}">
                <a16:creationId xmlns:a16="http://schemas.microsoft.com/office/drawing/2014/main" id="{B1EA56AB-8211-417C-BE9E-DA31081542E5}"/>
              </a:ext>
            </a:extLst>
          </p:cNvPr>
          <p:cNvGrpSpPr/>
          <p:nvPr/>
        </p:nvGrpSpPr>
        <p:grpSpPr>
          <a:xfrm>
            <a:off x="998808" y="3796659"/>
            <a:ext cx="10467067" cy="1167384"/>
            <a:chOff x="618978" y="1710487"/>
            <a:chExt cx="10467067" cy="1167384"/>
          </a:xfrm>
        </p:grpSpPr>
        <p:grpSp>
          <p:nvGrpSpPr>
            <p:cNvPr id="43" name="Group 42">
              <a:extLst>
                <a:ext uri="{FF2B5EF4-FFF2-40B4-BE49-F238E27FC236}">
                  <a16:creationId xmlns:a16="http://schemas.microsoft.com/office/drawing/2014/main" id="{BF2A4574-DFA5-4AB1-ACAD-649FC81B3748}"/>
                </a:ext>
              </a:extLst>
            </p:cNvPr>
            <p:cNvGrpSpPr/>
            <p:nvPr/>
          </p:nvGrpSpPr>
          <p:grpSpPr>
            <a:xfrm>
              <a:off x="618978" y="1710488"/>
              <a:ext cx="10467067" cy="1167383"/>
              <a:chOff x="840650" y="1710488"/>
              <a:chExt cx="10467067" cy="1167383"/>
            </a:xfrm>
          </p:grpSpPr>
          <p:sp>
            <p:nvSpPr>
              <p:cNvPr id="45" name="Rectangle 44">
                <a:extLst>
                  <a:ext uri="{FF2B5EF4-FFF2-40B4-BE49-F238E27FC236}">
                    <a16:creationId xmlns:a16="http://schemas.microsoft.com/office/drawing/2014/main" id="{9A68980A-13A7-4970-B645-31C2E4E6941C}"/>
                  </a:ext>
                </a:extLst>
              </p:cNvPr>
              <p:cNvSpPr/>
              <p:nvPr/>
            </p:nvSpPr>
            <p:spPr>
              <a:xfrm>
                <a:off x="840650" y="2060658"/>
                <a:ext cx="10467067" cy="81721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بعد الاختيار، يجب أن يكون لدى المستأجرين خطة أعمال وتمويل كاملة للاستئجار، واتفاقية إيجار موقعة تذكر أي زيادات في الإيجار خلال فترة وجود المستأجر في الحاضنة، وأي خطوط إرشادية خاصة بالتخرج.  </a:t>
                </a:r>
              </a:p>
            </p:txBody>
          </p:sp>
          <p:sp>
            <p:nvSpPr>
              <p:cNvPr id="46" name="Rectangle 45">
                <a:extLst>
                  <a:ext uri="{FF2B5EF4-FFF2-40B4-BE49-F238E27FC236}">
                    <a16:creationId xmlns:a16="http://schemas.microsoft.com/office/drawing/2014/main" id="{AE9E151B-8DAA-42AE-9CC8-757C27BF5004}"/>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الاستئجار</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sp>
          <p:nvSpPr>
            <p:cNvPr id="44" name="Rectangle 43">
              <a:extLst>
                <a:ext uri="{FF2B5EF4-FFF2-40B4-BE49-F238E27FC236}">
                  <a16:creationId xmlns:a16="http://schemas.microsoft.com/office/drawing/2014/main" id="{F5096078-5049-463E-AE96-01FBE9255962}"/>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03</a:t>
              </a:r>
              <a:endParaRPr lang="en-US" sz="1200" b="1" dirty="0"/>
            </a:p>
          </p:txBody>
        </p:sp>
      </p:grpSp>
      <p:grpSp>
        <p:nvGrpSpPr>
          <p:cNvPr id="48" name="Group 47">
            <a:extLst>
              <a:ext uri="{FF2B5EF4-FFF2-40B4-BE49-F238E27FC236}">
                <a16:creationId xmlns:a16="http://schemas.microsoft.com/office/drawing/2014/main" id="{AD3C3E04-7153-47CC-9C46-77BAE28364FE}"/>
              </a:ext>
            </a:extLst>
          </p:cNvPr>
          <p:cNvGrpSpPr/>
          <p:nvPr/>
        </p:nvGrpSpPr>
        <p:grpSpPr>
          <a:xfrm>
            <a:off x="998808" y="5046039"/>
            <a:ext cx="10467067" cy="1167384"/>
            <a:chOff x="618978" y="1710487"/>
            <a:chExt cx="10467067" cy="1167384"/>
          </a:xfrm>
        </p:grpSpPr>
        <p:grpSp>
          <p:nvGrpSpPr>
            <p:cNvPr id="49" name="Group 48">
              <a:extLst>
                <a:ext uri="{FF2B5EF4-FFF2-40B4-BE49-F238E27FC236}">
                  <a16:creationId xmlns:a16="http://schemas.microsoft.com/office/drawing/2014/main" id="{AF0B2E4A-B648-49C3-B979-89E7D314FFBB}"/>
                </a:ext>
              </a:extLst>
            </p:cNvPr>
            <p:cNvGrpSpPr/>
            <p:nvPr/>
          </p:nvGrpSpPr>
          <p:grpSpPr>
            <a:xfrm>
              <a:off x="618978" y="1710488"/>
              <a:ext cx="10467067" cy="1167383"/>
              <a:chOff x="840650" y="1710488"/>
              <a:chExt cx="10467067" cy="1167383"/>
            </a:xfrm>
          </p:grpSpPr>
          <p:sp>
            <p:nvSpPr>
              <p:cNvPr id="51" name="Rectangle 50">
                <a:extLst>
                  <a:ext uri="{FF2B5EF4-FFF2-40B4-BE49-F238E27FC236}">
                    <a16:creationId xmlns:a16="http://schemas.microsoft.com/office/drawing/2014/main" id="{6FD86F4F-4250-4D07-9F93-DFC4120CD7F2}"/>
                  </a:ext>
                </a:extLst>
              </p:cNvPr>
              <p:cNvSpPr/>
              <p:nvPr/>
            </p:nvSpPr>
            <p:spPr>
              <a:xfrm>
                <a:off x="840650" y="2060658"/>
                <a:ext cx="10467067" cy="817213"/>
              </a:xfrm>
              <a:prstGeom prst="rect">
                <a:avLst/>
              </a:prstGeom>
              <a:noFill/>
              <a:ln>
                <a:solidFill>
                  <a:srgbClr val="0050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ar-SA" sz="1600" dirty="0">
                    <a:solidFill>
                      <a:schemeClr val="tx1"/>
                    </a:solidFill>
                    <a:latin typeface="Dubai" panose="020B0503030403030204" pitchFamily="34" charset="-78"/>
                    <a:ea typeface="Times New Roman" panose="02020603050405020304" pitchFamily="18" charset="0"/>
                    <a:cs typeface="Dubai" panose="020B0503030403030204" pitchFamily="34" charset="-78"/>
                  </a:rPr>
                  <a:t>المراجعة والتخرج – من المهم أن تكون عملية المراجعة المستمرة للأعمال المحتضنة، وأهدافها، على خط زمني واضح ومحدد متوافق مع تخرجها ويبين متى سيكون التخرج الفعلي من الحاضنة. </a:t>
                </a:r>
              </a:p>
            </p:txBody>
          </p:sp>
          <p:sp>
            <p:nvSpPr>
              <p:cNvPr id="52" name="Rectangle 51">
                <a:extLst>
                  <a:ext uri="{FF2B5EF4-FFF2-40B4-BE49-F238E27FC236}">
                    <a16:creationId xmlns:a16="http://schemas.microsoft.com/office/drawing/2014/main" id="{115E1B52-A8C3-4ADE-8EA9-DE8EDF51F0EB}"/>
                  </a:ext>
                </a:extLst>
              </p:cNvPr>
              <p:cNvSpPr/>
              <p:nvPr/>
            </p:nvSpPr>
            <p:spPr>
              <a:xfrm>
                <a:off x="7984067" y="1710488"/>
                <a:ext cx="3158836" cy="53024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ea typeface="Calibri" panose="020F0502020204030204" pitchFamily="34" charset="0"/>
                    <a:cs typeface="Dubai" panose="020B0503030403030204" pitchFamily="34" charset="-78"/>
                  </a:rPr>
                  <a:t>المراجعة والتخرج</a:t>
                </a:r>
                <a:endParaRPr lang="en-SG" b="1" dirty="0">
                  <a:latin typeface="Dubai" panose="020B0503030403030204" pitchFamily="34" charset="-78"/>
                  <a:ea typeface="Calibri" panose="020F0502020204030204" pitchFamily="34" charset="0"/>
                  <a:cs typeface="Dubai" panose="020B0503030403030204" pitchFamily="34" charset="-78"/>
                </a:endParaRPr>
              </a:p>
            </p:txBody>
          </p:sp>
        </p:grpSp>
        <p:sp>
          <p:nvSpPr>
            <p:cNvPr id="50" name="Rectangle 49">
              <a:extLst>
                <a:ext uri="{FF2B5EF4-FFF2-40B4-BE49-F238E27FC236}">
                  <a16:creationId xmlns:a16="http://schemas.microsoft.com/office/drawing/2014/main" id="{24161B0F-7BDE-470F-9ECE-F59CF26B38BC}"/>
                </a:ext>
              </a:extLst>
            </p:cNvPr>
            <p:cNvSpPr/>
            <p:nvPr/>
          </p:nvSpPr>
          <p:spPr>
            <a:xfrm>
              <a:off x="10557164" y="1710487"/>
              <a:ext cx="364067" cy="530248"/>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b="1" dirty="0"/>
                <a:t>04</a:t>
              </a:r>
              <a:endParaRPr lang="en-US" sz="1200" b="1" dirty="0"/>
            </a:p>
          </p:txBody>
        </p:sp>
      </p:grpSp>
    </p:spTree>
    <p:extLst>
      <p:ext uri="{BB962C8B-B14F-4D97-AF65-F5344CB8AC3E}">
        <p14:creationId xmlns:p14="http://schemas.microsoft.com/office/powerpoint/2010/main" val="390748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متطلبات نجاح الحاضنة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الخامس /عوامل نجاح الحاضنات وأفضل الممارسات</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7BFBB9A-C76C-4DD6-8B3A-0E2C99761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AC683B77-3F5E-4A0B-892E-602A16079F9D}"/>
              </a:ext>
            </a:extLst>
          </p:cNvPr>
          <p:cNvGrpSpPr/>
          <p:nvPr/>
        </p:nvGrpSpPr>
        <p:grpSpPr>
          <a:xfrm>
            <a:off x="729733" y="1558265"/>
            <a:ext cx="10732535" cy="4359869"/>
            <a:chOff x="1055077" y="1558265"/>
            <a:chExt cx="10732535" cy="4359869"/>
          </a:xfrm>
        </p:grpSpPr>
        <p:grpSp>
          <p:nvGrpSpPr>
            <p:cNvPr id="8" name="Group 7">
              <a:extLst>
                <a:ext uri="{FF2B5EF4-FFF2-40B4-BE49-F238E27FC236}">
                  <a16:creationId xmlns:a16="http://schemas.microsoft.com/office/drawing/2014/main" id="{4F434EE7-0779-47B1-B592-8E1135499BA2}"/>
                </a:ext>
              </a:extLst>
            </p:cNvPr>
            <p:cNvGrpSpPr/>
            <p:nvPr/>
          </p:nvGrpSpPr>
          <p:grpSpPr>
            <a:xfrm>
              <a:off x="7005711" y="1558265"/>
              <a:ext cx="4781901" cy="4359869"/>
              <a:chOff x="7005711" y="1182977"/>
              <a:chExt cx="4781901" cy="4359869"/>
            </a:xfrm>
          </p:grpSpPr>
          <p:grpSp>
            <p:nvGrpSpPr>
              <p:cNvPr id="5" name="Group 4">
                <a:extLst>
                  <a:ext uri="{FF2B5EF4-FFF2-40B4-BE49-F238E27FC236}">
                    <a16:creationId xmlns:a16="http://schemas.microsoft.com/office/drawing/2014/main" id="{5295A5FF-3EF9-43C0-859D-E54342DE49F3}"/>
                  </a:ext>
                </a:extLst>
              </p:cNvPr>
              <p:cNvGrpSpPr/>
              <p:nvPr/>
            </p:nvGrpSpPr>
            <p:grpSpPr>
              <a:xfrm>
                <a:off x="7005711" y="1182977"/>
                <a:ext cx="4781901" cy="701839"/>
                <a:chOff x="8288745" y="1484052"/>
                <a:chExt cx="2972532" cy="436278"/>
              </a:xfrm>
            </p:grpSpPr>
            <p:sp>
              <p:nvSpPr>
                <p:cNvPr id="3" name="Rectangle 2">
                  <a:extLst>
                    <a:ext uri="{FF2B5EF4-FFF2-40B4-BE49-F238E27FC236}">
                      <a16:creationId xmlns:a16="http://schemas.microsoft.com/office/drawing/2014/main" id="{23F020D7-61A7-4745-8474-B8A1C9ACAE8D}"/>
                    </a:ext>
                  </a:extLst>
                </p:cNvPr>
                <p:cNvSpPr/>
                <p:nvPr/>
              </p:nvSpPr>
              <p:spPr>
                <a:xfrm>
                  <a:off x="8288745" y="1484052"/>
                  <a:ext cx="2754394"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r" rtl="1"/>
                  <a:r>
                    <a:rPr lang="ar-SA" sz="1400" dirty="0">
                      <a:latin typeface="Dubai" panose="020B0503030403030204" pitchFamily="34" charset="-78"/>
                      <a:ea typeface="Calibri" panose="020F0502020204030204" pitchFamily="34" charset="0"/>
                      <a:cs typeface="Dubai" panose="020B0503030403030204" pitchFamily="34" charset="-78"/>
                    </a:rPr>
                    <a:t>مدير حاضنة، أو استشاري أعمال مقيم لديه خبرة مناسبة، أو المؤهل العلمي لتخطيط أعمال الحاضنة وتسويق الأعمال الصغيرة واحتضانها.</a:t>
                  </a:r>
                  <a:endParaRPr lang="en-SG" sz="1400" dirty="0">
                    <a:latin typeface="Dubai" panose="020B0503030403030204" pitchFamily="34" charset="-78"/>
                    <a:ea typeface="Calibri" panose="020F0502020204030204" pitchFamily="34" charset="0"/>
                    <a:cs typeface="Dubai" panose="020B0503030403030204" pitchFamily="34" charset="-78"/>
                  </a:endParaRPr>
                </a:p>
              </p:txBody>
            </p:sp>
            <p:sp>
              <p:nvSpPr>
                <p:cNvPr id="4" name="Diamond 3">
                  <a:extLst>
                    <a:ext uri="{FF2B5EF4-FFF2-40B4-BE49-F238E27FC236}">
                      <a16:creationId xmlns:a16="http://schemas.microsoft.com/office/drawing/2014/main" id="{D73405F6-7E42-4850-A9AC-64C4D2BD07C7}"/>
                    </a:ext>
                  </a:extLst>
                </p:cNvPr>
                <p:cNvSpPr/>
                <p:nvPr/>
              </p:nvSpPr>
              <p:spPr>
                <a:xfrm>
                  <a:off x="10824999" y="1484052"/>
                  <a:ext cx="436278" cy="436278"/>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latin typeface="Dubai" panose="020B0503030403030204" pitchFamily="34" charset="-78"/>
                      <a:cs typeface="Dubai" panose="020B0503030403030204" pitchFamily="34" charset="-78"/>
                    </a:rPr>
                    <a:t>1</a:t>
                  </a:r>
                  <a:endParaRPr lang="en-US" sz="2000" b="1" dirty="0">
                    <a:latin typeface="Dubai" panose="020B0503030403030204" pitchFamily="34" charset="-78"/>
                    <a:cs typeface="Dubai" panose="020B0503030403030204" pitchFamily="34" charset="-78"/>
                  </a:endParaRPr>
                </a:p>
              </p:txBody>
            </p:sp>
          </p:grpSp>
          <p:grpSp>
            <p:nvGrpSpPr>
              <p:cNvPr id="31" name="Group 30">
                <a:extLst>
                  <a:ext uri="{FF2B5EF4-FFF2-40B4-BE49-F238E27FC236}">
                    <a16:creationId xmlns:a16="http://schemas.microsoft.com/office/drawing/2014/main" id="{A7C55A3E-F63E-4111-B46F-024532B3F657}"/>
                  </a:ext>
                </a:extLst>
              </p:cNvPr>
              <p:cNvGrpSpPr/>
              <p:nvPr/>
            </p:nvGrpSpPr>
            <p:grpSpPr>
              <a:xfrm>
                <a:off x="7005711" y="2402320"/>
                <a:ext cx="4781901" cy="701839"/>
                <a:chOff x="8288745" y="1484052"/>
                <a:chExt cx="2972532" cy="436278"/>
              </a:xfrm>
            </p:grpSpPr>
            <p:sp>
              <p:nvSpPr>
                <p:cNvPr id="37" name="Rectangle 36">
                  <a:extLst>
                    <a:ext uri="{FF2B5EF4-FFF2-40B4-BE49-F238E27FC236}">
                      <a16:creationId xmlns:a16="http://schemas.microsoft.com/office/drawing/2014/main" id="{394FD963-70A5-4A17-9960-062ACD4A86D0}"/>
                    </a:ext>
                  </a:extLst>
                </p:cNvPr>
                <p:cNvSpPr/>
                <p:nvPr/>
              </p:nvSpPr>
              <p:spPr>
                <a:xfrm>
                  <a:off x="8288745" y="1484052"/>
                  <a:ext cx="2754394"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r" rtl="1"/>
                  <a:r>
                    <a:rPr lang="ar-SA" sz="1400" dirty="0">
                      <a:latin typeface="Dubai" panose="020B0503030403030204" pitchFamily="34" charset="-78"/>
                      <a:ea typeface="Calibri" panose="020F0502020204030204" pitchFamily="34" charset="0"/>
                      <a:cs typeface="Dubai" panose="020B0503030403030204" pitchFamily="34" charset="-78"/>
                    </a:rPr>
                    <a:t>سياسة اختيار تركز على الأعمال الناشئة التي من الأكثر ترجيحا أن تنمو بسرعة.</a:t>
                  </a:r>
                </a:p>
              </p:txBody>
            </p:sp>
            <p:sp>
              <p:nvSpPr>
                <p:cNvPr id="38" name="Diamond 37">
                  <a:extLst>
                    <a:ext uri="{FF2B5EF4-FFF2-40B4-BE49-F238E27FC236}">
                      <a16:creationId xmlns:a16="http://schemas.microsoft.com/office/drawing/2014/main" id="{2F63A781-93D6-44A4-82DD-BB9379CBE88D}"/>
                    </a:ext>
                  </a:extLst>
                </p:cNvPr>
                <p:cNvSpPr/>
                <p:nvPr/>
              </p:nvSpPr>
              <p:spPr>
                <a:xfrm>
                  <a:off x="10824999" y="1484052"/>
                  <a:ext cx="436278" cy="436278"/>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latin typeface="Dubai" panose="020B0503030403030204" pitchFamily="34" charset="-78"/>
                      <a:cs typeface="Dubai" panose="020B0503030403030204" pitchFamily="34" charset="-78"/>
                    </a:rPr>
                    <a:t>2</a:t>
                  </a:r>
                </a:p>
              </p:txBody>
            </p:sp>
          </p:grpSp>
          <p:grpSp>
            <p:nvGrpSpPr>
              <p:cNvPr id="40" name="Group 39">
                <a:extLst>
                  <a:ext uri="{FF2B5EF4-FFF2-40B4-BE49-F238E27FC236}">
                    <a16:creationId xmlns:a16="http://schemas.microsoft.com/office/drawing/2014/main" id="{22580262-4C96-428A-BE5F-048BB7C253FB}"/>
                  </a:ext>
                </a:extLst>
              </p:cNvPr>
              <p:cNvGrpSpPr/>
              <p:nvPr/>
            </p:nvGrpSpPr>
            <p:grpSpPr>
              <a:xfrm>
                <a:off x="7005711" y="3621663"/>
                <a:ext cx="4781901" cy="701839"/>
                <a:chOff x="8288745" y="1484052"/>
                <a:chExt cx="2972532" cy="436278"/>
              </a:xfrm>
            </p:grpSpPr>
            <p:sp>
              <p:nvSpPr>
                <p:cNvPr id="41" name="Rectangle 40">
                  <a:extLst>
                    <a:ext uri="{FF2B5EF4-FFF2-40B4-BE49-F238E27FC236}">
                      <a16:creationId xmlns:a16="http://schemas.microsoft.com/office/drawing/2014/main" id="{BB462384-1E32-490B-B599-7E9DD91EB668}"/>
                    </a:ext>
                  </a:extLst>
                </p:cNvPr>
                <p:cNvSpPr/>
                <p:nvPr/>
              </p:nvSpPr>
              <p:spPr>
                <a:xfrm>
                  <a:off x="8288745" y="1484052"/>
                  <a:ext cx="2754394"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r" rtl="1"/>
                  <a:r>
                    <a:rPr lang="ar-SA" sz="1400" dirty="0">
                      <a:latin typeface="Dubai" panose="020B0503030403030204" pitchFamily="34" charset="-78"/>
                      <a:ea typeface="Calibri" panose="020F0502020204030204" pitchFamily="34" charset="0"/>
                      <a:cs typeface="Dubai" panose="020B0503030403030204" pitchFamily="34" charset="-78"/>
                    </a:rPr>
                    <a:t>سياسة خروج تعرف بوضوح متي يجب أن تتخرج المنشآت الناجحة.</a:t>
                  </a:r>
                </a:p>
              </p:txBody>
            </p:sp>
            <p:sp>
              <p:nvSpPr>
                <p:cNvPr id="47" name="Diamond 46">
                  <a:extLst>
                    <a:ext uri="{FF2B5EF4-FFF2-40B4-BE49-F238E27FC236}">
                      <a16:creationId xmlns:a16="http://schemas.microsoft.com/office/drawing/2014/main" id="{CBD9306C-47A9-433B-A93C-CA01616C662B}"/>
                    </a:ext>
                  </a:extLst>
                </p:cNvPr>
                <p:cNvSpPr/>
                <p:nvPr/>
              </p:nvSpPr>
              <p:spPr>
                <a:xfrm>
                  <a:off x="10824999" y="1484052"/>
                  <a:ext cx="436278" cy="436278"/>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latin typeface="Dubai" panose="020B0503030403030204" pitchFamily="34" charset="-78"/>
                      <a:cs typeface="Dubai" panose="020B0503030403030204" pitchFamily="34" charset="-78"/>
                    </a:rPr>
                    <a:t>3</a:t>
                  </a:r>
                </a:p>
              </p:txBody>
            </p:sp>
          </p:grpSp>
          <p:grpSp>
            <p:nvGrpSpPr>
              <p:cNvPr id="53" name="Group 52">
                <a:extLst>
                  <a:ext uri="{FF2B5EF4-FFF2-40B4-BE49-F238E27FC236}">
                    <a16:creationId xmlns:a16="http://schemas.microsoft.com/office/drawing/2014/main" id="{D10C2A7B-48F7-4C45-8A5F-B3A4D76B548A}"/>
                  </a:ext>
                </a:extLst>
              </p:cNvPr>
              <p:cNvGrpSpPr/>
              <p:nvPr/>
            </p:nvGrpSpPr>
            <p:grpSpPr>
              <a:xfrm>
                <a:off x="7005711" y="4841007"/>
                <a:ext cx="4781901" cy="701839"/>
                <a:chOff x="8288745" y="1484052"/>
                <a:chExt cx="2972532" cy="436278"/>
              </a:xfrm>
            </p:grpSpPr>
            <p:sp>
              <p:nvSpPr>
                <p:cNvPr id="54" name="Rectangle 53">
                  <a:extLst>
                    <a:ext uri="{FF2B5EF4-FFF2-40B4-BE49-F238E27FC236}">
                      <a16:creationId xmlns:a16="http://schemas.microsoft.com/office/drawing/2014/main" id="{0741D2A1-2473-45CF-B9D7-4DF66F7C995C}"/>
                    </a:ext>
                  </a:extLst>
                </p:cNvPr>
                <p:cNvSpPr/>
                <p:nvPr/>
              </p:nvSpPr>
              <p:spPr>
                <a:xfrm>
                  <a:off x="8288745" y="1484052"/>
                  <a:ext cx="2754394"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r" rtl="1"/>
                  <a:r>
                    <a:rPr lang="ar-SA" sz="1400" dirty="0">
                      <a:latin typeface="Dubai" panose="020B0503030403030204" pitchFamily="34" charset="-78"/>
                      <a:ea typeface="Calibri" panose="020F0502020204030204" pitchFamily="34" charset="0"/>
                      <a:cs typeface="Dubai" panose="020B0503030403030204" pitchFamily="34" charset="-78"/>
                    </a:rPr>
                    <a:t>قواعد إقامة تجبر المحتضنين الضعاف أن يتركوا الحاضنة فورا.</a:t>
                  </a:r>
                </a:p>
              </p:txBody>
            </p:sp>
            <p:sp>
              <p:nvSpPr>
                <p:cNvPr id="55" name="Diamond 54">
                  <a:extLst>
                    <a:ext uri="{FF2B5EF4-FFF2-40B4-BE49-F238E27FC236}">
                      <a16:creationId xmlns:a16="http://schemas.microsoft.com/office/drawing/2014/main" id="{130F703E-8EA6-48F1-89E1-539CE5F25A78}"/>
                    </a:ext>
                  </a:extLst>
                </p:cNvPr>
                <p:cNvSpPr/>
                <p:nvPr/>
              </p:nvSpPr>
              <p:spPr>
                <a:xfrm>
                  <a:off x="10824999" y="1484052"/>
                  <a:ext cx="436278" cy="436278"/>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latin typeface="Dubai" panose="020B0503030403030204" pitchFamily="34" charset="-78"/>
                      <a:cs typeface="Dubai" panose="020B0503030403030204" pitchFamily="34" charset="-78"/>
                    </a:rPr>
                    <a:t>4</a:t>
                  </a:r>
                </a:p>
              </p:txBody>
            </p:sp>
          </p:grpSp>
        </p:grpSp>
        <p:grpSp>
          <p:nvGrpSpPr>
            <p:cNvPr id="56" name="Group 55">
              <a:extLst>
                <a:ext uri="{FF2B5EF4-FFF2-40B4-BE49-F238E27FC236}">
                  <a16:creationId xmlns:a16="http://schemas.microsoft.com/office/drawing/2014/main" id="{1348E192-1CB0-4A5B-8B5A-153DB429B705}"/>
                </a:ext>
              </a:extLst>
            </p:cNvPr>
            <p:cNvGrpSpPr/>
            <p:nvPr/>
          </p:nvGrpSpPr>
          <p:grpSpPr>
            <a:xfrm flipH="1">
              <a:off x="1055077" y="1558265"/>
              <a:ext cx="4781901" cy="4359869"/>
              <a:chOff x="7005711" y="1182977"/>
              <a:chExt cx="4781901" cy="4359869"/>
            </a:xfrm>
          </p:grpSpPr>
          <p:grpSp>
            <p:nvGrpSpPr>
              <p:cNvPr id="57" name="Group 56">
                <a:extLst>
                  <a:ext uri="{FF2B5EF4-FFF2-40B4-BE49-F238E27FC236}">
                    <a16:creationId xmlns:a16="http://schemas.microsoft.com/office/drawing/2014/main" id="{8BB41987-3B72-4D53-AB83-564875ADE94F}"/>
                  </a:ext>
                </a:extLst>
              </p:cNvPr>
              <p:cNvGrpSpPr/>
              <p:nvPr/>
            </p:nvGrpSpPr>
            <p:grpSpPr>
              <a:xfrm>
                <a:off x="7005711" y="1182977"/>
                <a:ext cx="4781901" cy="701839"/>
                <a:chOff x="8288745" y="1484052"/>
                <a:chExt cx="2972532" cy="436278"/>
              </a:xfrm>
            </p:grpSpPr>
            <p:sp>
              <p:nvSpPr>
                <p:cNvPr id="67" name="Rectangle 66">
                  <a:extLst>
                    <a:ext uri="{FF2B5EF4-FFF2-40B4-BE49-F238E27FC236}">
                      <a16:creationId xmlns:a16="http://schemas.microsoft.com/office/drawing/2014/main" id="{32E4147F-FF36-4D9E-8F57-5F539769F014}"/>
                    </a:ext>
                  </a:extLst>
                </p:cNvPr>
                <p:cNvSpPr/>
                <p:nvPr/>
              </p:nvSpPr>
              <p:spPr>
                <a:xfrm>
                  <a:off x="8288745" y="1484052"/>
                  <a:ext cx="2754394"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r"/>
                  <a:r>
                    <a:rPr lang="ar-SA" sz="1400" dirty="0">
                      <a:latin typeface="Dubai" panose="020B0503030403030204" pitchFamily="34" charset="-78"/>
                      <a:ea typeface="Calibri" panose="020F0502020204030204" pitchFamily="34" charset="0"/>
                      <a:cs typeface="Dubai" panose="020B0503030403030204" pitchFamily="34" charset="-78"/>
                    </a:rPr>
                    <a:t>ملكية واضحة لأماكن الإقامة تمكن الحاضنة من تمديد الفترة الزمنية ( من 5 إلى 10 سنوات).</a:t>
                  </a:r>
                </a:p>
              </p:txBody>
            </p:sp>
            <p:sp>
              <p:nvSpPr>
                <p:cNvPr id="68" name="Diamond 67">
                  <a:extLst>
                    <a:ext uri="{FF2B5EF4-FFF2-40B4-BE49-F238E27FC236}">
                      <a16:creationId xmlns:a16="http://schemas.microsoft.com/office/drawing/2014/main" id="{4BB205B7-1262-4591-BD6C-EF249D9486CA}"/>
                    </a:ext>
                  </a:extLst>
                </p:cNvPr>
                <p:cNvSpPr/>
                <p:nvPr/>
              </p:nvSpPr>
              <p:spPr>
                <a:xfrm>
                  <a:off x="10824999" y="1484052"/>
                  <a:ext cx="436278" cy="436278"/>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latin typeface="Dubai" panose="020B0503030403030204" pitchFamily="34" charset="-78"/>
                      <a:cs typeface="Dubai" panose="020B0503030403030204" pitchFamily="34" charset="-78"/>
                    </a:rPr>
                    <a:t>5</a:t>
                  </a:r>
                </a:p>
              </p:txBody>
            </p:sp>
          </p:grpSp>
          <p:grpSp>
            <p:nvGrpSpPr>
              <p:cNvPr id="58" name="Group 57">
                <a:extLst>
                  <a:ext uri="{FF2B5EF4-FFF2-40B4-BE49-F238E27FC236}">
                    <a16:creationId xmlns:a16="http://schemas.microsoft.com/office/drawing/2014/main" id="{EBFCDAC2-490E-4937-A662-7AF29C8647EF}"/>
                  </a:ext>
                </a:extLst>
              </p:cNvPr>
              <p:cNvGrpSpPr/>
              <p:nvPr/>
            </p:nvGrpSpPr>
            <p:grpSpPr>
              <a:xfrm>
                <a:off x="7005711" y="2402320"/>
                <a:ext cx="4781901" cy="701839"/>
                <a:chOff x="8288745" y="1484052"/>
                <a:chExt cx="2972532" cy="436278"/>
              </a:xfrm>
            </p:grpSpPr>
            <p:sp>
              <p:nvSpPr>
                <p:cNvPr id="65" name="Rectangle 64">
                  <a:extLst>
                    <a:ext uri="{FF2B5EF4-FFF2-40B4-BE49-F238E27FC236}">
                      <a16:creationId xmlns:a16="http://schemas.microsoft.com/office/drawing/2014/main" id="{4F779B01-D8D6-4B1F-8727-2ADFFC4C289B}"/>
                    </a:ext>
                  </a:extLst>
                </p:cNvPr>
                <p:cNvSpPr/>
                <p:nvPr/>
              </p:nvSpPr>
              <p:spPr>
                <a:xfrm>
                  <a:off x="8288745" y="1484052"/>
                  <a:ext cx="2754394"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r"/>
                  <a:r>
                    <a:rPr lang="ar-SA" sz="1400" dirty="0">
                      <a:latin typeface="Dubai" panose="020B0503030403030204" pitchFamily="34" charset="-78"/>
                      <a:ea typeface="Calibri" panose="020F0502020204030204" pitchFamily="34" charset="0"/>
                      <a:cs typeface="Dubai" panose="020B0503030403030204" pitchFamily="34" charset="-78"/>
                    </a:rPr>
                    <a:t>"بنية تحتية" مناسبة، تشمل مرافق واتصالات هاتفية، تتاح لكل المستأجرين.</a:t>
                  </a:r>
                </a:p>
              </p:txBody>
            </p:sp>
            <p:sp>
              <p:nvSpPr>
                <p:cNvPr id="66" name="Diamond 65">
                  <a:extLst>
                    <a:ext uri="{FF2B5EF4-FFF2-40B4-BE49-F238E27FC236}">
                      <a16:creationId xmlns:a16="http://schemas.microsoft.com/office/drawing/2014/main" id="{59F51D72-9265-4C22-AE7C-A4F40868A069}"/>
                    </a:ext>
                  </a:extLst>
                </p:cNvPr>
                <p:cNvSpPr/>
                <p:nvPr/>
              </p:nvSpPr>
              <p:spPr>
                <a:xfrm>
                  <a:off x="10824999" y="1484052"/>
                  <a:ext cx="436278" cy="436278"/>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latin typeface="Dubai" panose="020B0503030403030204" pitchFamily="34" charset="-78"/>
                      <a:cs typeface="Dubai" panose="020B0503030403030204" pitchFamily="34" charset="-78"/>
                    </a:rPr>
                    <a:t>6</a:t>
                  </a:r>
                </a:p>
              </p:txBody>
            </p:sp>
          </p:grpSp>
          <p:grpSp>
            <p:nvGrpSpPr>
              <p:cNvPr id="59" name="Group 58">
                <a:extLst>
                  <a:ext uri="{FF2B5EF4-FFF2-40B4-BE49-F238E27FC236}">
                    <a16:creationId xmlns:a16="http://schemas.microsoft.com/office/drawing/2014/main" id="{53CEF438-511D-4589-920B-79D2F1FC09FD}"/>
                  </a:ext>
                </a:extLst>
              </p:cNvPr>
              <p:cNvGrpSpPr/>
              <p:nvPr/>
            </p:nvGrpSpPr>
            <p:grpSpPr>
              <a:xfrm>
                <a:off x="7005711" y="3621663"/>
                <a:ext cx="4781901" cy="701839"/>
                <a:chOff x="8288745" y="1484052"/>
                <a:chExt cx="2972532" cy="436278"/>
              </a:xfrm>
            </p:grpSpPr>
            <p:sp>
              <p:nvSpPr>
                <p:cNvPr id="63" name="Rectangle 62">
                  <a:extLst>
                    <a:ext uri="{FF2B5EF4-FFF2-40B4-BE49-F238E27FC236}">
                      <a16:creationId xmlns:a16="http://schemas.microsoft.com/office/drawing/2014/main" id="{BD6C5750-5869-4964-BD90-FBAECD4165ED}"/>
                    </a:ext>
                  </a:extLst>
                </p:cNvPr>
                <p:cNvSpPr/>
                <p:nvPr/>
              </p:nvSpPr>
              <p:spPr>
                <a:xfrm>
                  <a:off x="8288745" y="1484052"/>
                  <a:ext cx="2754394"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r"/>
                  <a:r>
                    <a:rPr lang="ar-SA" sz="1400" dirty="0">
                      <a:latin typeface="Dubai" panose="020B0503030403030204" pitchFamily="34" charset="-78"/>
                      <a:ea typeface="Calibri" panose="020F0502020204030204" pitchFamily="34" charset="0"/>
                      <a:cs typeface="Dubai" panose="020B0503030403030204" pitchFamily="34" charset="-78"/>
                    </a:rPr>
                    <a:t>دعم قوي من الجهات الحكومية المعنية والشركاء.</a:t>
                  </a:r>
                </a:p>
              </p:txBody>
            </p:sp>
            <p:sp>
              <p:nvSpPr>
                <p:cNvPr id="64" name="Diamond 63">
                  <a:extLst>
                    <a:ext uri="{FF2B5EF4-FFF2-40B4-BE49-F238E27FC236}">
                      <a16:creationId xmlns:a16="http://schemas.microsoft.com/office/drawing/2014/main" id="{9BC001DC-37A0-4705-A428-AD970F93D901}"/>
                    </a:ext>
                  </a:extLst>
                </p:cNvPr>
                <p:cNvSpPr/>
                <p:nvPr/>
              </p:nvSpPr>
              <p:spPr>
                <a:xfrm>
                  <a:off x="10824999" y="1484052"/>
                  <a:ext cx="436278" cy="436278"/>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latin typeface="Dubai" panose="020B0503030403030204" pitchFamily="34" charset="-78"/>
                      <a:cs typeface="Dubai" panose="020B0503030403030204" pitchFamily="34" charset="-78"/>
                    </a:rPr>
                    <a:t>7</a:t>
                  </a:r>
                </a:p>
              </p:txBody>
            </p:sp>
          </p:grpSp>
          <p:grpSp>
            <p:nvGrpSpPr>
              <p:cNvPr id="60" name="Group 59">
                <a:extLst>
                  <a:ext uri="{FF2B5EF4-FFF2-40B4-BE49-F238E27FC236}">
                    <a16:creationId xmlns:a16="http://schemas.microsoft.com/office/drawing/2014/main" id="{8A777482-F9BB-4E57-9453-26C52881B2E1}"/>
                  </a:ext>
                </a:extLst>
              </p:cNvPr>
              <p:cNvGrpSpPr/>
              <p:nvPr/>
            </p:nvGrpSpPr>
            <p:grpSpPr>
              <a:xfrm>
                <a:off x="7005711" y="4841007"/>
                <a:ext cx="4781901" cy="701839"/>
                <a:chOff x="8288745" y="1484052"/>
                <a:chExt cx="2972532" cy="436278"/>
              </a:xfrm>
            </p:grpSpPr>
            <p:sp>
              <p:nvSpPr>
                <p:cNvPr id="61" name="Rectangle 60">
                  <a:extLst>
                    <a:ext uri="{FF2B5EF4-FFF2-40B4-BE49-F238E27FC236}">
                      <a16:creationId xmlns:a16="http://schemas.microsoft.com/office/drawing/2014/main" id="{4440F46C-88CD-46F2-9107-5EAA91B0E764}"/>
                    </a:ext>
                  </a:extLst>
                </p:cNvPr>
                <p:cNvSpPr/>
                <p:nvPr/>
              </p:nvSpPr>
              <p:spPr>
                <a:xfrm>
                  <a:off x="8288745" y="1484052"/>
                  <a:ext cx="2754394" cy="436278"/>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algn="r"/>
                  <a:r>
                    <a:rPr lang="ar-SA" sz="1400" dirty="0">
                      <a:latin typeface="Dubai" panose="020B0503030403030204" pitchFamily="34" charset="-78"/>
                      <a:ea typeface="Calibri" panose="020F0502020204030204" pitchFamily="34" charset="0"/>
                      <a:cs typeface="Dubai" panose="020B0503030403030204" pitchFamily="34" charset="-78"/>
                    </a:rPr>
                    <a:t>فريق عمل ملتزم.</a:t>
                  </a:r>
                </a:p>
              </p:txBody>
            </p:sp>
            <p:sp>
              <p:nvSpPr>
                <p:cNvPr id="62" name="Diamond 61">
                  <a:extLst>
                    <a:ext uri="{FF2B5EF4-FFF2-40B4-BE49-F238E27FC236}">
                      <a16:creationId xmlns:a16="http://schemas.microsoft.com/office/drawing/2014/main" id="{7F73F234-595E-4F41-89DB-BBA1FC01DC62}"/>
                    </a:ext>
                  </a:extLst>
                </p:cNvPr>
                <p:cNvSpPr/>
                <p:nvPr/>
              </p:nvSpPr>
              <p:spPr>
                <a:xfrm>
                  <a:off x="10824999" y="1484052"/>
                  <a:ext cx="436278" cy="436278"/>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latin typeface="Dubai" panose="020B0503030403030204" pitchFamily="34" charset="-78"/>
                      <a:cs typeface="Dubai" panose="020B0503030403030204" pitchFamily="34" charset="-78"/>
                    </a:rPr>
                    <a:t>8</a:t>
                  </a:r>
                </a:p>
              </p:txBody>
            </p:sp>
          </p:grpSp>
        </p:grpSp>
      </p:grpSp>
    </p:spTree>
    <p:extLst>
      <p:ext uri="{BB962C8B-B14F-4D97-AF65-F5344CB8AC3E}">
        <p14:creationId xmlns:p14="http://schemas.microsoft.com/office/powerpoint/2010/main" val="358265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أفضل ممارسة عملية لحاضنات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الخامس /عوامل نجاح الحاضنات وأفضل الممارسات</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7BFBB9A-C76C-4DD6-8B3A-0E2C99761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9D86150-FE6D-44F4-B5B4-AA87762AA904}"/>
              </a:ext>
            </a:extLst>
          </p:cNvPr>
          <p:cNvGrpSpPr/>
          <p:nvPr/>
        </p:nvGrpSpPr>
        <p:grpSpPr>
          <a:xfrm>
            <a:off x="1448973" y="1259864"/>
            <a:ext cx="9294055" cy="3897430"/>
            <a:chOff x="2897945" y="1259864"/>
            <a:chExt cx="9294055" cy="3897430"/>
          </a:xfrm>
        </p:grpSpPr>
        <p:sp>
          <p:nvSpPr>
            <p:cNvPr id="11" name="Rectangle 10">
              <a:extLst>
                <a:ext uri="{FF2B5EF4-FFF2-40B4-BE49-F238E27FC236}">
                  <a16:creationId xmlns:a16="http://schemas.microsoft.com/office/drawing/2014/main" id="{725323DA-8994-4BCD-AA12-B6357D466EAD}"/>
                </a:ext>
              </a:extLst>
            </p:cNvPr>
            <p:cNvSpPr/>
            <p:nvPr/>
          </p:nvSpPr>
          <p:spPr>
            <a:xfrm>
              <a:off x="2897945" y="2273417"/>
              <a:ext cx="8455855" cy="2883877"/>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89002F-6DF4-4F91-B8F9-4F78177C0F59}"/>
                </a:ext>
              </a:extLst>
            </p:cNvPr>
            <p:cNvSpPr/>
            <p:nvPr/>
          </p:nvSpPr>
          <p:spPr>
            <a:xfrm>
              <a:off x="5753687" y="1979294"/>
              <a:ext cx="5176910" cy="58215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latin typeface="Dubai" panose="020B0503030403030204" pitchFamily="34" charset="-78"/>
                  <a:ea typeface="Calibri" panose="020F0502020204030204" pitchFamily="34" charset="0"/>
                  <a:cs typeface="Dubai" panose="020B0503030403030204" pitchFamily="34" charset="-78"/>
                </a:rPr>
                <a:t>الاستقلال المالي</a:t>
              </a:r>
              <a:endParaRPr lang="en-SG" sz="2000" b="1" dirty="0">
                <a:latin typeface="Dubai" panose="020B0503030403030204" pitchFamily="34" charset="-78"/>
                <a:ea typeface="Calibri" panose="020F0502020204030204" pitchFamily="34" charset="0"/>
                <a:cs typeface="Dubai" panose="020B0503030403030204" pitchFamily="34" charset="-78"/>
              </a:endParaRPr>
            </a:p>
          </p:txBody>
        </p:sp>
        <p:grpSp>
          <p:nvGrpSpPr>
            <p:cNvPr id="13" name="Group 12">
              <a:extLst>
                <a:ext uri="{FF2B5EF4-FFF2-40B4-BE49-F238E27FC236}">
                  <a16:creationId xmlns:a16="http://schemas.microsoft.com/office/drawing/2014/main" id="{82E069DB-9A7D-4357-B4A0-EBFEF0204C11}"/>
                </a:ext>
              </a:extLst>
            </p:cNvPr>
            <p:cNvGrpSpPr/>
            <p:nvPr/>
          </p:nvGrpSpPr>
          <p:grpSpPr>
            <a:xfrm>
              <a:off x="10164894" y="1259864"/>
              <a:ext cx="2027106" cy="2027106"/>
              <a:chOff x="548640" y="1278802"/>
              <a:chExt cx="4698609" cy="4698609"/>
            </a:xfrm>
            <a:effectLst>
              <a:outerShdw blurRad="50800" dist="38100" dir="5400000" algn="t" rotWithShape="0">
                <a:prstClr val="black">
                  <a:alpha val="40000"/>
                </a:prstClr>
              </a:outerShdw>
            </a:effectLst>
          </p:grpSpPr>
          <p:sp>
            <p:nvSpPr>
              <p:cNvPr id="10" name="Diamond 9">
                <a:extLst>
                  <a:ext uri="{FF2B5EF4-FFF2-40B4-BE49-F238E27FC236}">
                    <a16:creationId xmlns:a16="http://schemas.microsoft.com/office/drawing/2014/main" id="{A8BBDFD2-4FAD-43B2-91E1-A3A03515488F}"/>
                  </a:ext>
                </a:extLst>
              </p:cNvPr>
              <p:cNvSpPr/>
              <p:nvPr/>
            </p:nvSpPr>
            <p:spPr>
              <a:xfrm>
                <a:off x="548640" y="1278802"/>
                <a:ext cx="4698609" cy="4698609"/>
              </a:xfrm>
              <a:prstGeom prst="diamond">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42459119-3894-475E-809D-2EA109A9FA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1887520" y="2617682"/>
                <a:ext cx="2020848" cy="2020848"/>
              </a:xfrm>
              <a:prstGeom prst="rect">
                <a:avLst/>
              </a:prstGeom>
            </p:spPr>
          </p:pic>
        </p:grpSp>
        <p:sp>
          <p:nvSpPr>
            <p:cNvPr id="35" name="Rectangle 34">
              <a:extLst>
                <a:ext uri="{FF2B5EF4-FFF2-40B4-BE49-F238E27FC236}">
                  <a16:creationId xmlns:a16="http://schemas.microsoft.com/office/drawing/2014/main" id="{C06EF4F0-FAA6-4DB3-89CE-ABB97D2B2463}"/>
                </a:ext>
              </a:extLst>
            </p:cNvPr>
            <p:cNvSpPr/>
            <p:nvPr/>
          </p:nvSpPr>
          <p:spPr>
            <a:xfrm>
              <a:off x="3340537" y="3145265"/>
              <a:ext cx="7570670" cy="1200329"/>
            </a:xfrm>
            <a:prstGeom prst="rect">
              <a:avLst/>
            </a:prstGeom>
          </p:spPr>
          <p:txBody>
            <a:bodyPr wrap="square">
              <a:spAutoFit/>
            </a:bodyPr>
            <a:lstStyle/>
            <a:p>
              <a:pPr algn="justLow" rtl="1"/>
              <a:r>
                <a:rPr lang="ar-SA" dirty="0">
                  <a:latin typeface="Dubai" panose="020B0503030403030204" pitchFamily="34" charset="-78"/>
                  <a:ea typeface="Times New Roman" panose="02020603050405020304" pitchFamily="18" charset="0"/>
                  <a:cs typeface="Dubai" panose="020B0503030403030204" pitchFamily="34" charset="-78"/>
                </a:rPr>
                <a:t>يعد الإسراع بدورة الحياة عامل نجاح أهم من تحديد المبادرة ذاتها. فقد أظهر العديد من رعاة برامج الحاضنات أن لديهم التزاما قليلا بالحاضنات وفهمها. ونتج عن الضغوط الاقتصادية العامة أن واجه بعض رعاة الحاضنات صعوبة كبيرة في جمع الدخل الكافي لدعم أعمالهم الرئيسية، مع ترك تمويل برنامج الحاضنة بعد فترة بحجة أنها يجب أن تمول نفسها. </a:t>
              </a:r>
              <a:endParaRPr lang="en-SG" dirty="0">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83374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أفضل ممارسة عملية لحاضنات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الخامس /عوامل نجاح الحاضنات وأفضل الممارسات</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7BFBB9A-C76C-4DD6-8B3A-0E2C99761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9D86150-FE6D-44F4-B5B4-AA87762AA904}"/>
              </a:ext>
            </a:extLst>
          </p:cNvPr>
          <p:cNvGrpSpPr/>
          <p:nvPr/>
        </p:nvGrpSpPr>
        <p:grpSpPr>
          <a:xfrm>
            <a:off x="1448973" y="1259864"/>
            <a:ext cx="9294055" cy="3897430"/>
            <a:chOff x="2897945" y="1259864"/>
            <a:chExt cx="9294055" cy="3897430"/>
          </a:xfrm>
        </p:grpSpPr>
        <p:sp>
          <p:nvSpPr>
            <p:cNvPr id="11" name="Rectangle 10">
              <a:extLst>
                <a:ext uri="{FF2B5EF4-FFF2-40B4-BE49-F238E27FC236}">
                  <a16:creationId xmlns:a16="http://schemas.microsoft.com/office/drawing/2014/main" id="{725323DA-8994-4BCD-AA12-B6357D466EAD}"/>
                </a:ext>
              </a:extLst>
            </p:cNvPr>
            <p:cNvSpPr/>
            <p:nvPr/>
          </p:nvSpPr>
          <p:spPr>
            <a:xfrm>
              <a:off x="2897945" y="2273417"/>
              <a:ext cx="8455855" cy="2883877"/>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89002F-6DF4-4F91-B8F9-4F78177C0F59}"/>
                </a:ext>
              </a:extLst>
            </p:cNvPr>
            <p:cNvSpPr/>
            <p:nvPr/>
          </p:nvSpPr>
          <p:spPr>
            <a:xfrm>
              <a:off x="5753687" y="1979294"/>
              <a:ext cx="5176910" cy="58215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latin typeface="Dubai" panose="020B0503030403030204" pitchFamily="34" charset="-78"/>
                  <a:ea typeface="Calibri" panose="020F0502020204030204" pitchFamily="34" charset="0"/>
                  <a:cs typeface="Dubai" panose="020B0503030403030204" pitchFamily="34" charset="-78"/>
                </a:rPr>
                <a:t>التركيز على تطوير المنشأة </a:t>
              </a:r>
              <a:endParaRPr lang="en-SG" sz="2000" b="1" dirty="0">
                <a:latin typeface="Dubai" panose="020B0503030403030204" pitchFamily="34" charset="-78"/>
                <a:ea typeface="Calibri" panose="020F0502020204030204" pitchFamily="34" charset="0"/>
                <a:cs typeface="Dubai" panose="020B0503030403030204" pitchFamily="34" charset="-78"/>
              </a:endParaRPr>
            </a:p>
          </p:txBody>
        </p:sp>
        <p:grpSp>
          <p:nvGrpSpPr>
            <p:cNvPr id="13" name="Group 12">
              <a:extLst>
                <a:ext uri="{FF2B5EF4-FFF2-40B4-BE49-F238E27FC236}">
                  <a16:creationId xmlns:a16="http://schemas.microsoft.com/office/drawing/2014/main" id="{82E069DB-9A7D-4357-B4A0-EBFEF0204C11}"/>
                </a:ext>
              </a:extLst>
            </p:cNvPr>
            <p:cNvGrpSpPr/>
            <p:nvPr/>
          </p:nvGrpSpPr>
          <p:grpSpPr>
            <a:xfrm>
              <a:off x="10164894" y="1259864"/>
              <a:ext cx="2027106" cy="2027106"/>
              <a:chOff x="548640" y="1278802"/>
              <a:chExt cx="4698609" cy="4698609"/>
            </a:xfrm>
            <a:effectLst>
              <a:outerShdw blurRad="50800" dist="38100" dir="5400000" algn="t" rotWithShape="0">
                <a:prstClr val="black">
                  <a:alpha val="40000"/>
                </a:prstClr>
              </a:outerShdw>
            </a:effectLst>
          </p:grpSpPr>
          <p:sp>
            <p:nvSpPr>
              <p:cNvPr id="10" name="Diamond 9">
                <a:extLst>
                  <a:ext uri="{FF2B5EF4-FFF2-40B4-BE49-F238E27FC236}">
                    <a16:creationId xmlns:a16="http://schemas.microsoft.com/office/drawing/2014/main" id="{A8BBDFD2-4FAD-43B2-91E1-A3A03515488F}"/>
                  </a:ext>
                </a:extLst>
              </p:cNvPr>
              <p:cNvSpPr/>
              <p:nvPr/>
            </p:nvSpPr>
            <p:spPr>
              <a:xfrm>
                <a:off x="548640" y="1278802"/>
                <a:ext cx="4698609" cy="4698609"/>
              </a:xfrm>
              <a:prstGeom prst="diamond">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Factory">
                <a:extLst>
                  <a:ext uri="{FF2B5EF4-FFF2-40B4-BE49-F238E27FC236}">
                    <a16:creationId xmlns:a16="http://schemas.microsoft.com/office/drawing/2014/main" id="{42459119-3894-475E-809D-2EA109A9FA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1887521" y="2617683"/>
                <a:ext cx="2020848" cy="2020848"/>
              </a:xfrm>
              <a:prstGeom prst="rect">
                <a:avLst/>
              </a:prstGeom>
            </p:spPr>
          </p:pic>
        </p:grpSp>
        <p:sp>
          <p:nvSpPr>
            <p:cNvPr id="35" name="Rectangle 34">
              <a:extLst>
                <a:ext uri="{FF2B5EF4-FFF2-40B4-BE49-F238E27FC236}">
                  <a16:creationId xmlns:a16="http://schemas.microsoft.com/office/drawing/2014/main" id="{C06EF4F0-FAA6-4DB3-89CE-ABB97D2B2463}"/>
                </a:ext>
              </a:extLst>
            </p:cNvPr>
            <p:cNvSpPr/>
            <p:nvPr/>
          </p:nvSpPr>
          <p:spPr>
            <a:xfrm>
              <a:off x="3340537" y="3145265"/>
              <a:ext cx="7570670" cy="923330"/>
            </a:xfrm>
            <a:prstGeom prst="rect">
              <a:avLst/>
            </a:prstGeom>
          </p:spPr>
          <p:txBody>
            <a:bodyPr wrap="square">
              <a:spAutoFit/>
            </a:bodyPr>
            <a:lstStyle/>
            <a:p>
              <a:pPr algn="justLow" rtl="1"/>
              <a:r>
                <a:rPr lang="ar-SA" dirty="0">
                  <a:latin typeface="Dubai" panose="020B0503030403030204" pitchFamily="34" charset="-78"/>
                  <a:ea typeface="Times New Roman" panose="02020603050405020304" pitchFamily="18" charset="0"/>
                  <a:cs typeface="Dubai" panose="020B0503030403030204" pitchFamily="34" charset="-78"/>
                </a:rPr>
                <a:t>المحدد الرئيسي الثاني لمعدل التقدم خلال دورة حياة الحاضنة هو كيفية تركيز البرنامج على تطوير المنشأة. إذ تعد الكثير من برامج الحاضنات عرضة لموضوعين متعارضين: أحدهما تشغيلي، والآخر تقوده العوامل السياسية.</a:t>
              </a:r>
            </a:p>
          </p:txBody>
        </p:sp>
      </p:grpSp>
    </p:spTree>
    <p:extLst>
      <p:ext uri="{BB962C8B-B14F-4D97-AF65-F5344CB8AC3E}">
        <p14:creationId xmlns:p14="http://schemas.microsoft.com/office/powerpoint/2010/main" val="255932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أفضل ممارسة عملية لحاضنات الأعمال </a:t>
            </a:r>
          </a:p>
        </p:txBody>
      </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a:xfrm>
            <a:off x="4038600" y="65278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t>الفصل الخامس /عوامل نجاح الحاضنات وأفضل الممارسات</a:t>
            </a:r>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7BFBB9A-C76C-4DD6-8B3A-0E2C99761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9D86150-FE6D-44F4-B5B4-AA87762AA904}"/>
              </a:ext>
            </a:extLst>
          </p:cNvPr>
          <p:cNvGrpSpPr/>
          <p:nvPr/>
        </p:nvGrpSpPr>
        <p:grpSpPr>
          <a:xfrm>
            <a:off x="1448973" y="1259864"/>
            <a:ext cx="9294055" cy="3897430"/>
            <a:chOff x="2897945" y="1259864"/>
            <a:chExt cx="9294055" cy="3897430"/>
          </a:xfrm>
        </p:grpSpPr>
        <p:sp>
          <p:nvSpPr>
            <p:cNvPr id="11" name="Rectangle 10">
              <a:extLst>
                <a:ext uri="{FF2B5EF4-FFF2-40B4-BE49-F238E27FC236}">
                  <a16:creationId xmlns:a16="http://schemas.microsoft.com/office/drawing/2014/main" id="{725323DA-8994-4BCD-AA12-B6357D466EAD}"/>
                </a:ext>
              </a:extLst>
            </p:cNvPr>
            <p:cNvSpPr/>
            <p:nvPr/>
          </p:nvSpPr>
          <p:spPr>
            <a:xfrm>
              <a:off x="2897945" y="2273417"/>
              <a:ext cx="8455855" cy="2883877"/>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89002F-6DF4-4F91-B8F9-4F78177C0F59}"/>
                </a:ext>
              </a:extLst>
            </p:cNvPr>
            <p:cNvSpPr/>
            <p:nvPr/>
          </p:nvSpPr>
          <p:spPr>
            <a:xfrm>
              <a:off x="5753687" y="1979294"/>
              <a:ext cx="5176910" cy="58215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latin typeface="Dubai" panose="020B0503030403030204" pitchFamily="34" charset="-78"/>
                  <a:ea typeface="Calibri" panose="020F0502020204030204" pitchFamily="34" charset="0"/>
                  <a:cs typeface="Dubai" panose="020B0503030403030204" pitchFamily="34" charset="-78"/>
                </a:rPr>
                <a:t>تعزيز تطوير الأعمال</a:t>
              </a:r>
            </a:p>
          </p:txBody>
        </p:sp>
        <p:grpSp>
          <p:nvGrpSpPr>
            <p:cNvPr id="13" name="Group 12">
              <a:extLst>
                <a:ext uri="{FF2B5EF4-FFF2-40B4-BE49-F238E27FC236}">
                  <a16:creationId xmlns:a16="http://schemas.microsoft.com/office/drawing/2014/main" id="{82E069DB-9A7D-4357-B4A0-EBFEF0204C11}"/>
                </a:ext>
              </a:extLst>
            </p:cNvPr>
            <p:cNvGrpSpPr/>
            <p:nvPr/>
          </p:nvGrpSpPr>
          <p:grpSpPr>
            <a:xfrm>
              <a:off x="10164894" y="1259864"/>
              <a:ext cx="2027106" cy="2027106"/>
              <a:chOff x="548640" y="1278802"/>
              <a:chExt cx="4698609" cy="4698609"/>
            </a:xfrm>
            <a:effectLst>
              <a:outerShdw blurRad="50800" dist="38100" dir="5400000" algn="t" rotWithShape="0">
                <a:prstClr val="black">
                  <a:alpha val="40000"/>
                </a:prstClr>
              </a:outerShdw>
            </a:effectLst>
          </p:grpSpPr>
          <p:sp>
            <p:nvSpPr>
              <p:cNvPr id="10" name="Diamond 9">
                <a:extLst>
                  <a:ext uri="{FF2B5EF4-FFF2-40B4-BE49-F238E27FC236}">
                    <a16:creationId xmlns:a16="http://schemas.microsoft.com/office/drawing/2014/main" id="{A8BBDFD2-4FAD-43B2-91E1-A3A03515488F}"/>
                  </a:ext>
                </a:extLst>
              </p:cNvPr>
              <p:cNvSpPr/>
              <p:nvPr/>
            </p:nvSpPr>
            <p:spPr>
              <a:xfrm>
                <a:off x="548640" y="1278802"/>
                <a:ext cx="4698609" cy="4698609"/>
              </a:xfrm>
              <a:prstGeom prst="diamond">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42459119-3894-475E-809D-2EA109A9FA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1887521" y="2617683"/>
                <a:ext cx="2020848" cy="2020848"/>
              </a:xfrm>
              <a:prstGeom prst="rect">
                <a:avLst/>
              </a:prstGeom>
            </p:spPr>
          </p:pic>
        </p:grpSp>
        <p:sp>
          <p:nvSpPr>
            <p:cNvPr id="35" name="Rectangle 34">
              <a:extLst>
                <a:ext uri="{FF2B5EF4-FFF2-40B4-BE49-F238E27FC236}">
                  <a16:creationId xmlns:a16="http://schemas.microsoft.com/office/drawing/2014/main" id="{C06EF4F0-FAA6-4DB3-89CE-ABB97D2B2463}"/>
                </a:ext>
              </a:extLst>
            </p:cNvPr>
            <p:cNvSpPr/>
            <p:nvPr/>
          </p:nvSpPr>
          <p:spPr>
            <a:xfrm>
              <a:off x="3340537" y="3145265"/>
              <a:ext cx="7570670" cy="1477328"/>
            </a:xfrm>
            <a:prstGeom prst="rect">
              <a:avLst/>
            </a:prstGeom>
          </p:spPr>
          <p:txBody>
            <a:bodyPr wrap="square">
              <a:spAutoFit/>
            </a:bodyPr>
            <a:lstStyle/>
            <a:p>
              <a:pPr algn="justLow" rtl="1"/>
              <a:r>
                <a:rPr lang="ar-SA" dirty="0">
                  <a:latin typeface="Dubai" panose="020B0503030403030204" pitchFamily="34" charset="-78"/>
                  <a:ea typeface="Times New Roman" panose="02020603050405020304" pitchFamily="18" charset="0"/>
                  <a:cs typeface="Dubai" panose="020B0503030403030204" pitchFamily="34" charset="-78"/>
                </a:rPr>
                <a:t>يتطلب تعزيز برامج تطوير الأعمال في الحاضنة أن تبني الحاضنة ما يلي كما يبين الشكل أدناه:</a:t>
              </a:r>
            </a:p>
            <a:p>
              <a:pPr marL="1200150" lvl="2" indent="-285750" algn="justLow" rtl="1">
                <a:buFont typeface="Wingdings" panose="05000000000000000000" pitchFamily="2" charset="2"/>
                <a:buChar char="§"/>
              </a:pPr>
              <a:r>
                <a:rPr lang="ar-SA" dirty="0">
                  <a:latin typeface="Dubai" panose="020B0503030403030204" pitchFamily="34" charset="-78"/>
                  <a:ea typeface="Times New Roman" panose="02020603050405020304" pitchFamily="18" charset="0"/>
                  <a:cs typeface="Dubai" panose="020B0503030403030204" pitchFamily="34" charset="-78"/>
                </a:rPr>
                <a:t>إضافة قيمة لعملائها</a:t>
              </a:r>
            </a:p>
            <a:p>
              <a:pPr marL="1200150" lvl="2" indent="-285750" algn="justLow" rtl="1">
                <a:buFont typeface="Wingdings" panose="05000000000000000000" pitchFamily="2" charset="2"/>
                <a:buChar char="§"/>
              </a:pPr>
              <a:r>
                <a:rPr lang="ar-SA" dirty="0">
                  <a:latin typeface="Dubai" panose="020B0503030403030204" pitchFamily="34" charset="-78"/>
                  <a:ea typeface="Times New Roman" panose="02020603050405020304" pitchFamily="18" charset="0"/>
                  <a:cs typeface="Dubai" panose="020B0503030403030204" pitchFamily="34" charset="-78"/>
                </a:rPr>
                <a:t>إنشاء وإدارة شبكة تطوير الأعمال </a:t>
              </a:r>
            </a:p>
            <a:p>
              <a:pPr marL="1200150" lvl="2" indent="-285750" algn="justLow" rtl="1">
                <a:buFont typeface="Wingdings" panose="05000000000000000000" pitchFamily="2" charset="2"/>
                <a:buChar char="§"/>
              </a:pPr>
              <a:r>
                <a:rPr lang="ar-SA" dirty="0">
                  <a:latin typeface="Dubai" panose="020B0503030403030204" pitchFamily="34" charset="-78"/>
                  <a:ea typeface="Times New Roman" panose="02020603050405020304" pitchFamily="18" charset="0"/>
                  <a:cs typeface="Dubai" panose="020B0503030403030204" pitchFamily="34" charset="-78"/>
                </a:rPr>
                <a:t>تبسيط تطوير رائد الأعمال.</a:t>
              </a:r>
            </a:p>
          </p:txBody>
        </p:sp>
      </p:grpSp>
    </p:spTree>
    <p:extLst>
      <p:ext uri="{BB962C8B-B14F-4D97-AF65-F5344CB8AC3E}">
        <p14:creationId xmlns:p14="http://schemas.microsoft.com/office/powerpoint/2010/main" val="2984446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GE SS Two Bold"/>
      </a:majorFont>
      <a:minorFont>
        <a:latin typeface="Calibri"/>
        <a:ea typeface=""/>
        <a:cs typeface="GE SS Text Ultra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563</Words>
  <Application>Microsoft Office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Calibri Light</vt:lpstr>
      <vt:lpstr>Dubai</vt:lpstr>
      <vt:lpstr>GE SS Two Bold</vt:lpstr>
      <vt:lpstr>Wingdings</vt:lpstr>
      <vt:lpstr>Office Theme</vt:lpstr>
      <vt:lpstr>1_Office Theme</vt:lpstr>
      <vt:lpstr>2_Office Theme</vt:lpstr>
      <vt:lpstr>PowerPoint Presentation</vt:lpstr>
      <vt:lpstr>PowerPoint Presentation</vt:lpstr>
      <vt:lpstr>عوامل نجاح الحاضنات</vt:lpstr>
      <vt:lpstr>أهداف الحاضنة</vt:lpstr>
      <vt:lpstr>معايير القبول والإقامة بالحاضنة</vt:lpstr>
      <vt:lpstr>متطلبات نجاح الحاضنة </vt:lpstr>
      <vt:lpstr>أفضل ممارسة عملية لحاضنات الأعمال </vt:lpstr>
      <vt:lpstr>أفضل ممارسة عملية لحاضنات الأعمال </vt:lpstr>
      <vt:lpstr>أفضل ممارسة عملية لحاضنات الأعمال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dc:title>
  <dc:creator>Ahmed .</dc:creator>
  <cp:lastModifiedBy>sahar naser</cp:lastModifiedBy>
  <cp:revision>18</cp:revision>
  <dcterms:created xsi:type="dcterms:W3CDTF">2020-06-20T20:48:58Z</dcterms:created>
  <dcterms:modified xsi:type="dcterms:W3CDTF">2020-07-06T15:03:08Z</dcterms:modified>
</cp:coreProperties>
</file>