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30"/>
  </p:notesMasterIdLst>
  <p:sldIdLst>
    <p:sldId id="721" r:id="rId3"/>
    <p:sldId id="263" r:id="rId4"/>
    <p:sldId id="723" r:id="rId5"/>
    <p:sldId id="724" r:id="rId6"/>
    <p:sldId id="725" r:id="rId7"/>
    <p:sldId id="726" r:id="rId8"/>
    <p:sldId id="727" r:id="rId9"/>
    <p:sldId id="728" r:id="rId10"/>
    <p:sldId id="729" r:id="rId11"/>
    <p:sldId id="730" r:id="rId12"/>
    <p:sldId id="731" r:id="rId13"/>
    <p:sldId id="732" r:id="rId14"/>
    <p:sldId id="733" r:id="rId15"/>
    <p:sldId id="734" r:id="rId16"/>
    <p:sldId id="735" r:id="rId17"/>
    <p:sldId id="736" r:id="rId18"/>
    <p:sldId id="737" r:id="rId19"/>
    <p:sldId id="738" r:id="rId20"/>
    <p:sldId id="739" r:id="rId21"/>
    <p:sldId id="740" r:id="rId22"/>
    <p:sldId id="741" r:id="rId23"/>
    <p:sldId id="742" r:id="rId24"/>
    <p:sldId id="743" r:id="rId25"/>
    <p:sldId id="744" r:id="rId26"/>
    <p:sldId id="745" r:id="rId27"/>
    <p:sldId id="746" r:id="rId28"/>
    <p:sldId id="74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6B"/>
    <a:srgbClr val="EFAE08"/>
    <a:srgbClr val="00A4DE"/>
    <a:srgbClr val="007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plotArea>
      <c:layout/>
      <c:pieChart>
        <c:varyColors val="1"/>
        <c:ser>
          <c:idx val="0"/>
          <c:order val="0"/>
          <c:tx>
            <c:strRef>
              <c:f>Sheet1!$B$1</c:f>
              <c:strCache>
                <c:ptCount val="1"/>
                <c:pt idx="0">
                  <c:v>أنشطة الحاضنات</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التقنية</c:v>
                </c:pt>
                <c:pt idx="1">
                  <c:v>التصنيع</c:v>
                </c:pt>
                <c:pt idx="2">
                  <c:v>الخدمات</c:v>
                </c:pt>
                <c:pt idx="3">
                  <c:v>مختلطة</c:v>
                </c:pt>
                <c:pt idx="4">
                  <c:v>متخصصة</c:v>
                </c:pt>
              </c:strCache>
            </c:strRef>
          </c:cat>
          <c:val>
            <c:numRef>
              <c:f>Sheet1!$B$2:$B$6</c:f>
              <c:numCache>
                <c:formatCode>General</c:formatCode>
                <c:ptCount val="5"/>
                <c:pt idx="0">
                  <c:v>37</c:v>
                </c:pt>
                <c:pt idx="1">
                  <c:v>7</c:v>
                </c:pt>
                <c:pt idx="2">
                  <c:v>6</c:v>
                </c:pt>
                <c:pt idx="3">
                  <c:v>47</c:v>
                </c:pt>
                <c:pt idx="4">
                  <c:v>3</c:v>
                </c:pt>
              </c:numCache>
            </c:numRef>
          </c:val>
          <c:extLst>
            <c:ext xmlns:c16="http://schemas.microsoft.com/office/drawing/2014/chart" uri="{C3380CC4-5D6E-409C-BE32-E72D297353CC}">
              <c16:uniqueId val="{00000000-6FDF-4D03-A4AF-0E6B75496FDB}"/>
            </c:ext>
          </c:extLst>
        </c:ser>
        <c:dLbls>
          <c:showLegendKey val="0"/>
          <c:showVal val="0"/>
          <c:showCatName val="0"/>
          <c:showSerName val="0"/>
          <c:showPercent val="1"/>
          <c:showBubbleSize val="0"/>
          <c:showLeaderLines val="0"/>
        </c:dLbls>
        <c:firstSliceAng val="0"/>
      </c:pieChart>
    </c:plotArea>
    <c:legend>
      <c:legendPos val="t"/>
      <c:overlay val="0"/>
    </c:legend>
    <c:plotVisOnly val="1"/>
    <c:dispBlanksAs val="zero"/>
    <c:showDLblsOverMax val="0"/>
  </c:chart>
  <c:txPr>
    <a:bodyPr/>
    <a:lstStyle/>
    <a:p>
      <a:pPr>
        <a:defRPr sz="1400">
          <a:latin typeface="Dubai" panose="020B0503030403030204" pitchFamily="34" charset="-78"/>
          <a:cs typeface="Dubai" panose="020B0503030403030204" pitchFamily="34" charset="-78"/>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3FE18-B9A2-42ED-9498-A7B2E7BBED8F}" type="datetimeFigureOut">
              <a:rPr lang="en-US" smtClean="0"/>
              <a:t>7/5/2020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75BD1-FE68-436B-A295-4262C0F3AC20}" type="slidenum">
              <a:rPr lang="en-US" smtClean="0"/>
              <a:t>‹#›</a:t>
            </a:fld>
            <a:endParaRPr lang="en-US"/>
          </a:p>
        </p:txBody>
      </p:sp>
    </p:spTree>
    <p:extLst>
      <p:ext uri="{BB962C8B-B14F-4D97-AF65-F5344CB8AC3E}">
        <p14:creationId xmlns:p14="http://schemas.microsoft.com/office/powerpoint/2010/main" val="268705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1833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725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894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13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mj-lt"/>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الرابع /أنواع الحاضنات وخدماتها وعملياتها</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259810"/>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42066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847999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22310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887881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25720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40352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67496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6186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972987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594498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629190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28390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4030120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45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الرابع /أنواع الحاضنات وخدماتها وعملياتها</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120336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5924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820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033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6066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37188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9052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الرابع /أنواع الحاضنات وخدماتها وعملياتها</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2870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69132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الرابع /أنواع الحاضنات وخدماتها وعملياتها</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31952533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lang="en-SG" sz="2400" dirty="0">
              <a:solidFill>
                <a:srgbClr val="351B4B"/>
              </a:solidFill>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algn="ctr" rtl="1"/>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أحمد الشميمري </a:t>
            </a:r>
            <a:r>
              <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rPr>
              <a:t>                       </a:t>
            </a:r>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سرور علي سرور</a:t>
            </a:r>
            <a:endPar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الرابع / </a:t>
            </a:r>
            <a:b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أنواع الحاضنات وخدماتها وعملياتها</a:t>
            </a: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D94CD2-9BAC-47B6-BF25-C0F740809EE7}"/>
              </a:ext>
            </a:extLst>
          </p:cNvPr>
          <p:cNvSpPr/>
          <p:nvPr/>
        </p:nvSpPr>
        <p:spPr>
          <a:xfrm>
            <a:off x="933450" y="1660151"/>
            <a:ext cx="10423433" cy="448357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404BB43-2AE1-4A73-9F71-723045E5D4B6}"/>
              </a:ext>
            </a:extLst>
          </p:cNvPr>
          <p:cNvSpPr/>
          <p:nvPr/>
        </p:nvSpPr>
        <p:spPr>
          <a:xfrm>
            <a:off x="884283" y="1034545"/>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مساهمات الحاضنات المعتمدة على الجامعة</a:t>
            </a:r>
          </a:p>
        </p:txBody>
      </p:sp>
      <p:graphicFrame>
        <p:nvGraphicFramePr>
          <p:cNvPr id="69" name="Table 68">
            <a:extLst>
              <a:ext uri="{FF2B5EF4-FFF2-40B4-BE49-F238E27FC236}">
                <a16:creationId xmlns:a16="http://schemas.microsoft.com/office/drawing/2014/main" id="{881E28F5-FE63-41BD-BCB4-6BED4266A32E}"/>
              </a:ext>
            </a:extLst>
          </p:cNvPr>
          <p:cNvGraphicFramePr>
            <a:graphicFrameLocks noGrp="1"/>
          </p:cNvGraphicFramePr>
          <p:nvPr>
            <p:extLst>
              <p:ext uri="{D42A27DB-BD31-4B8C-83A1-F6EECF244321}">
                <p14:modId xmlns:p14="http://schemas.microsoft.com/office/powerpoint/2010/main" val="138287645"/>
              </p:ext>
            </p:extLst>
          </p:nvPr>
        </p:nvGraphicFramePr>
        <p:xfrm>
          <a:off x="933450" y="1660151"/>
          <a:ext cx="10423433" cy="4483573"/>
        </p:xfrm>
        <a:graphic>
          <a:graphicData uri="http://schemas.openxmlformats.org/drawingml/2006/table">
            <a:tbl>
              <a:tblPr firstRow="1" firstCol="1" bandRow="1">
                <a:tableStyleId>{5940675A-B579-460E-94D1-54222C63F5DA}</a:tableStyleId>
              </a:tblPr>
              <a:tblGrid>
                <a:gridCol w="3714750">
                  <a:extLst>
                    <a:ext uri="{9D8B030D-6E8A-4147-A177-3AD203B41FA5}">
                      <a16:colId xmlns:a16="http://schemas.microsoft.com/office/drawing/2014/main" val="3727602352"/>
                    </a:ext>
                  </a:extLst>
                </a:gridCol>
                <a:gridCol w="3358038">
                  <a:extLst>
                    <a:ext uri="{9D8B030D-6E8A-4147-A177-3AD203B41FA5}">
                      <a16:colId xmlns:a16="http://schemas.microsoft.com/office/drawing/2014/main" val="4227073883"/>
                    </a:ext>
                  </a:extLst>
                </a:gridCol>
                <a:gridCol w="3350645">
                  <a:extLst>
                    <a:ext uri="{9D8B030D-6E8A-4147-A177-3AD203B41FA5}">
                      <a16:colId xmlns:a16="http://schemas.microsoft.com/office/drawing/2014/main" val="1238454000"/>
                    </a:ext>
                  </a:extLst>
                </a:gridCol>
              </a:tblGrid>
              <a:tr h="791246">
                <a:tc>
                  <a:txBody>
                    <a:bodyPr/>
                    <a:lstStyle/>
                    <a:p>
                      <a:pPr algn="ctr" rtl="1">
                        <a:lnSpc>
                          <a:spcPct val="115000"/>
                        </a:lnSpc>
                        <a:spcAft>
                          <a:spcPts val="1000"/>
                        </a:spcAft>
                      </a:pPr>
                      <a:r>
                        <a:rPr lang="ar-SA" sz="1600">
                          <a:solidFill>
                            <a:schemeClr val="bg1"/>
                          </a:solidFill>
                          <a:effectLst/>
                          <a:latin typeface="Dubai" panose="020B0503030403030204" pitchFamily="34" charset="-78"/>
                          <a:cs typeface="Dubai" panose="020B0503030403030204" pitchFamily="34" charset="-78"/>
                        </a:rPr>
                        <a:t>المنافع</a:t>
                      </a:r>
                      <a:endParaRPr lang="en-SG" sz="160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rgbClr val="00506B"/>
                    </a:solidFill>
                  </a:tcPr>
                </a:tc>
                <a:tc>
                  <a:txBody>
                    <a:bodyPr/>
                    <a:lstStyle/>
                    <a:p>
                      <a:pPr algn="ctr" rtl="1">
                        <a:lnSpc>
                          <a:spcPct val="115000"/>
                        </a:lnSpc>
                        <a:spcAft>
                          <a:spcPts val="1000"/>
                        </a:spcAft>
                      </a:pPr>
                      <a:r>
                        <a:rPr lang="ar-SA" sz="1600" dirty="0">
                          <a:solidFill>
                            <a:schemeClr val="bg1"/>
                          </a:solidFill>
                          <a:effectLst/>
                          <a:latin typeface="Dubai" panose="020B0503030403030204" pitchFamily="34" charset="-78"/>
                          <a:cs typeface="Dubai" panose="020B0503030403030204" pitchFamily="34" charset="-78"/>
                        </a:rPr>
                        <a:t>الجامعة</a:t>
                      </a:r>
                      <a:endParaRPr lang="en-SG" sz="160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rgbClr val="00506B"/>
                    </a:solidFill>
                  </a:tcPr>
                </a:tc>
                <a:tc>
                  <a:txBody>
                    <a:bodyPr/>
                    <a:lstStyle/>
                    <a:p>
                      <a:pPr algn="ctr" rtl="1">
                        <a:lnSpc>
                          <a:spcPct val="115000"/>
                        </a:lnSpc>
                        <a:spcAft>
                          <a:spcPts val="1000"/>
                        </a:spcAft>
                      </a:pPr>
                      <a:r>
                        <a:rPr lang="ar-SA" sz="1600" dirty="0">
                          <a:solidFill>
                            <a:schemeClr val="bg1"/>
                          </a:solidFill>
                          <a:effectLst/>
                          <a:latin typeface="Dubai" panose="020B0503030403030204" pitchFamily="34" charset="-78"/>
                          <a:cs typeface="Dubai" panose="020B0503030403030204" pitchFamily="34" charset="-78"/>
                        </a:rPr>
                        <a:t>المبادرة</a:t>
                      </a:r>
                      <a:endParaRPr lang="en-SG" sz="160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rgbClr val="00506B"/>
                    </a:solidFill>
                  </a:tcPr>
                </a:tc>
                <a:extLst>
                  <a:ext uri="{0D108BD9-81ED-4DB2-BD59-A6C34878D82A}">
                    <a16:rowId xmlns:a16="http://schemas.microsoft.com/office/drawing/2014/main" val="2152831441"/>
                  </a:ext>
                </a:extLst>
              </a:tr>
              <a:tr h="1309820">
                <a:tc>
                  <a:txBody>
                    <a:bodyPr/>
                    <a:lstStyle/>
                    <a:p>
                      <a:pPr algn="r" rtl="1">
                        <a:lnSpc>
                          <a:spcPct val="115000"/>
                        </a:lnSpc>
                        <a:spcAft>
                          <a:spcPts val="1000"/>
                        </a:spcAft>
                      </a:pPr>
                      <a:endParaRPr lang="en-US" sz="1400" dirty="0">
                        <a:effectLst/>
                        <a:latin typeface="Dubai" panose="020B0503030403030204" pitchFamily="34" charset="-78"/>
                        <a:cs typeface="Dubai" panose="020B0503030403030204" pitchFamily="34" charset="-78"/>
                      </a:endParaRPr>
                    </a:p>
                    <a:p>
                      <a:pPr algn="r" rtl="1">
                        <a:lnSpc>
                          <a:spcPct val="115000"/>
                        </a:lnSpc>
                        <a:spcAft>
                          <a:spcPts val="1000"/>
                        </a:spcAft>
                      </a:pPr>
                      <a:r>
                        <a:rPr lang="ar-SA" sz="1400" dirty="0">
                          <a:effectLst/>
                          <a:latin typeface="Dubai" panose="020B0503030403030204" pitchFamily="34" charset="-78"/>
                          <a:cs typeface="Dubai" panose="020B0503030403030204" pitchFamily="34" charset="-78"/>
                        </a:rPr>
                        <a:t>منافع للصناعة المحلية: توفير الأرض (220 هكتار)، والارتباط </a:t>
                      </a:r>
                      <a:r>
                        <a:rPr lang="ar-SA" sz="1400" dirty="0" err="1">
                          <a:effectLst/>
                          <a:latin typeface="Dubai" panose="020B0503030403030204" pitchFamily="34" charset="-78"/>
                          <a:cs typeface="Dubai" panose="020B0503030403030204" pitchFamily="34" charset="-78"/>
                        </a:rPr>
                        <a:t>باعضاء</a:t>
                      </a:r>
                      <a:r>
                        <a:rPr lang="ar-SA" sz="1400" dirty="0">
                          <a:effectLst/>
                          <a:latin typeface="Dubai" panose="020B0503030403030204" pitchFamily="34" charset="-78"/>
                          <a:cs typeface="Dubai" panose="020B0503030403030204" pitchFamily="34" charset="-78"/>
                        </a:rPr>
                        <a:t> هيئة تدريس ستانفورد (استشاريين) وطلبتها (عاملين)</a:t>
                      </a:r>
                      <a:endParaRPr lang="en-SG" sz="1400" dirty="0">
                        <a:effectLst/>
                        <a:latin typeface="Dubai" panose="020B0503030403030204" pitchFamily="34" charset="-78"/>
                        <a:cs typeface="Dubai" panose="020B0503030403030204" pitchFamily="34" charset="-78"/>
                      </a:endParaRPr>
                    </a:p>
                    <a:p>
                      <a:pPr algn="r" rtl="1">
                        <a:lnSpc>
                          <a:spcPct val="115000"/>
                        </a:lnSpc>
                        <a:spcAft>
                          <a:spcPts val="1000"/>
                        </a:spcAft>
                      </a:pPr>
                      <a:r>
                        <a:rPr lang="ar-SA" sz="1400" dirty="0">
                          <a:effectLst/>
                          <a:latin typeface="Dubai" panose="020B0503030403030204" pitchFamily="34" charset="-78"/>
                          <a:cs typeface="Dubai" panose="020B0503030403030204" pitchFamily="34" charset="-78"/>
                        </a:rPr>
                        <a:t>منافع للجامعة: ساعدت شركة لوكهيد للطيران في بناء سمعة طيبة لقسم هندسة الطيران في ستانفورد</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chemeClr val="bg1"/>
                    </a:solidFill>
                  </a:tcPr>
                </a:tc>
                <a:tc>
                  <a:txBody>
                    <a:bodyPr/>
                    <a:lstStyle/>
                    <a:p>
                      <a:pPr algn="r" rtl="1">
                        <a:lnSpc>
                          <a:spcPct val="115000"/>
                        </a:lnSpc>
                        <a:spcAft>
                          <a:spcPts val="1000"/>
                        </a:spcAft>
                      </a:pPr>
                      <a:r>
                        <a:rPr lang="ar-SA" sz="1400" dirty="0">
                          <a:effectLst/>
                          <a:latin typeface="Dubai" panose="020B0503030403030204" pitchFamily="34" charset="-78"/>
                          <a:cs typeface="Dubai" panose="020B0503030403030204" pitchFamily="34" charset="-78"/>
                        </a:rPr>
                        <a:t>جامعة ستانفورد</a:t>
                      </a:r>
                      <a:endParaRPr lang="en-SG" sz="1400" dirty="0">
                        <a:effectLst/>
                        <a:latin typeface="Dubai" panose="020B0503030403030204" pitchFamily="34" charset="-78"/>
                        <a:cs typeface="Dubai" panose="020B0503030403030204" pitchFamily="34" charset="-78"/>
                      </a:endParaRPr>
                    </a:p>
                    <a:p>
                      <a:pPr algn="r" rtl="1">
                        <a:lnSpc>
                          <a:spcPct val="115000"/>
                        </a:lnSpc>
                        <a:spcAft>
                          <a:spcPts val="1000"/>
                        </a:spcAft>
                      </a:pPr>
                      <a:r>
                        <a:rPr lang="en-US" sz="1400" dirty="0">
                          <a:effectLst/>
                          <a:latin typeface="Dubai" panose="020B0503030403030204" pitchFamily="34" charset="-78"/>
                          <a:cs typeface="Dubai" panose="020B0503030403030204" pitchFamily="34" charset="-78"/>
                        </a:rPr>
                        <a:t>Stanford University</a:t>
                      </a:r>
                      <a:endParaRPr lang="en-SG" sz="1400" dirty="0">
                        <a:effectLst/>
                        <a:latin typeface="Dubai" panose="020B0503030403030204" pitchFamily="34" charset="-78"/>
                        <a:cs typeface="Dubai" panose="020B0503030403030204" pitchFamily="34" charset="-78"/>
                      </a:endParaRPr>
                    </a:p>
                    <a:p>
                      <a:pPr algn="r" rtl="1">
                        <a:lnSpc>
                          <a:spcPct val="115000"/>
                        </a:lnSpc>
                        <a:spcAft>
                          <a:spcPts val="1000"/>
                        </a:spcAft>
                      </a:pPr>
                      <a:r>
                        <a:rPr lang="en-US" sz="1400" dirty="0">
                          <a:effectLst/>
                          <a:latin typeface="Dubai" panose="020B0503030403030204" pitchFamily="34" charset="-78"/>
                          <a:cs typeface="Dubai" panose="020B0503030403030204" pitchFamily="34" charset="-78"/>
                        </a:rPr>
                        <a:t> </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chemeClr val="bg1"/>
                    </a:solidFill>
                  </a:tcPr>
                </a:tc>
                <a:tc>
                  <a:txBody>
                    <a:bodyPr/>
                    <a:lstStyle/>
                    <a:p>
                      <a:pPr algn="r" rtl="1">
                        <a:lnSpc>
                          <a:spcPct val="115000"/>
                        </a:lnSpc>
                        <a:spcAft>
                          <a:spcPts val="1000"/>
                        </a:spcAft>
                      </a:pPr>
                      <a:r>
                        <a:rPr lang="ar-SA" sz="1400" dirty="0">
                          <a:effectLst/>
                          <a:latin typeface="Dubai" panose="020B0503030403030204" pitchFamily="34" charset="-78"/>
                          <a:cs typeface="Dubai" panose="020B0503030403030204" pitchFamily="34" charset="-78"/>
                        </a:rPr>
                        <a:t>واحة ستانفورد الصناعية</a:t>
                      </a:r>
                      <a:endParaRPr lang="en-SG" sz="1400" dirty="0">
                        <a:effectLst/>
                        <a:latin typeface="Dubai" panose="020B0503030403030204" pitchFamily="34" charset="-78"/>
                        <a:cs typeface="Dubai" panose="020B0503030403030204" pitchFamily="34" charset="-78"/>
                      </a:endParaRPr>
                    </a:p>
                    <a:p>
                      <a:pPr algn="r" rtl="1">
                        <a:lnSpc>
                          <a:spcPct val="115000"/>
                        </a:lnSpc>
                        <a:spcAft>
                          <a:spcPts val="1000"/>
                        </a:spcAft>
                      </a:pPr>
                      <a:r>
                        <a:rPr lang="en-US" sz="1400" dirty="0">
                          <a:effectLst/>
                          <a:latin typeface="Dubai" panose="020B0503030403030204" pitchFamily="34" charset="-78"/>
                          <a:cs typeface="Dubai" panose="020B0503030403030204" pitchFamily="34" charset="-78"/>
                        </a:rPr>
                        <a:t>Stanford Industrial Park</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chemeClr val="bg1"/>
                    </a:solidFill>
                  </a:tcPr>
                </a:tc>
                <a:extLst>
                  <a:ext uri="{0D108BD9-81ED-4DB2-BD59-A6C34878D82A}">
                    <a16:rowId xmlns:a16="http://schemas.microsoft.com/office/drawing/2014/main" val="2803697585"/>
                  </a:ext>
                </a:extLst>
              </a:tr>
              <a:tr h="952500">
                <a:tc>
                  <a:txBody>
                    <a:bodyPr/>
                    <a:lstStyle/>
                    <a:p>
                      <a:pPr algn="r" rtl="1">
                        <a:lnSpc>
                          <a:spcPct val="115000"/>
                        </a:lnSpc>
                        <a:spcAft>
                          <a:spcPts val="1000"/>
                        </a:spcAft>
                      </a:pPr>
                      <a:r>
                        <a:rPr lang="ar-SA" sz="1400" dirty="0">
                          <a:effectLst/>
                          <a:latin typeface="Dubai" panose="020B0503030403030204" pitchFamily="34" charset="-78"/>
                          <a:cs typeface="Dubai" panose="020B0503030403030204" pitchFamily="34" charset="-78"/>
                        </a:rPr>
                        <a:t>توفر للطلبة اتصالا بشركات محلية مهمة، وشبكات أخرى</a:t>
                      </a:r>
                      <a:endParaRPr lang="en-SG" sz="1400" dirty="0">
                        <a:effectLst/>
                        <a:latin typeface="Dubai" panose="020B0503030403030204" pitchFamily="34" charset="-78"/>
                        <a:cs typeface="Dubai" panose="020B0503030403030204" pitchFamily="34" charset="-78"/>
                      </a:endParaRPr>
                    </a:p>
                  </a:txBody>
                  <a:tcPr marL="59175" marR="59175" marT="0" marB="0" anchor="ctr">
                    <a:solidFill>
                      <a:schemeClr val="bg1">
                        <a:lumMod val="95000"/>
                      </a:schemeClr>
                    </a:solidFill>
                  </a:tcPr>
                </a:tc>
                <a:tc>
                  <a:txBody>
                    <a:bodyPr/>
                    <a:lstStyle/>
                    <a:p>
                      <a:pPr algn="r" rtl="1">
                        <a:lnSpc>
                          <a:spcPct val="115000"/>
                        </a:lnSpc>
                        <a:spcAft>
                          <a:spcPts val="1000"/>
                        </a:spcAft>
                      </a:pPr>
                      <a:r>
                        <a:rPr lang="ar-SA" sz="1400">
                          <a:effectLst/>
                          <a:latin typeface="Dubai" panose="020B0503030403030204" pitchFamily="34" charset="-78"/>
                          <a:cs typeface="Dubai" panose="020B0503030403030204" pitchFamily="34" charset="-78"/>
                        </a:rPr>
                        <a:t>جاعمة كاليفورنيا، بركلي</a:t>
                      </a:r>
                      <a:endParaRPr lang="en-SG" sz="1400">
                        <a:effectLst/>
                        <a:latin typeface="Dubai" panose="020B0503030403030204" pitchFamily="34" charset="-78"/>
                        <a:cs typeface="Dubai" panose="020B0503030403030204" pitchFamily="34" charset="-78"/>
                      </a:endParaRPr>
                    </a:p>
                    <a:p>
                      <a:pPr algn="r" rtl="1">
                        <a:lnSpc>
                          <a:spcPct val="115000"/>
                        </a:lnSpc>
                        <a:spcAft>
                          <a:spcPts val="1000"/>
                        </a:spcAft>
                      </a:pPr>
                      <a:r>
                        <a:rPr lang="en-US" sz="1400">
                          <a:effectLst/>
                          <a:latin typeface="Dubai" panose="020B0503030403030204" pitchFamily="34" charset="-78"/>
                          <a:cs typeface="Dubai" panose="020B0503030403030204" pitchFamily="34" charset="-78"/>
                        </a:rPr>
                        <a:t>University of California, Berkeley</a:t>
                      </a:r>
                      <a:endParaRPr lang="en-SG" sz="1400">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chemeClr val="bg1">
                        <a:lumMod val="95000"/>
                      </a:schemeClr>
                    </a:solidFill>
                  </a:tcPr>
                </a:tc>
                <a:tc>
                  <a:txBody>
                    <a:bodyPr/>
                    <a:lstStyle/>
                    <a:p>
                      <a:pPr algn="r" rtl="1">
                        <a:lnSpc>
                          <a:spcPct val="115000"/>
                        </a:lnSpc>
                        <a:spcAft>
                          <a:spcPts val="1000"/>
                        </a:spcAft>
                      </a:pPr>
                      <a:r>
                        <a:rPr lang="ar-SA" sz="1400" dirty="0">
                          <a:effectLst/>
                          <a:latin typeface="Dubai" panose="020B0503030403030204" pitchFamily="34" charset="-78"/>
                          <a:cs typeface="Dubai" panose="020B0503030403030204" pitchFamily="34" charset="-78"/>
                        </a:rPr>
                        <a:t>منشأة الحاضنة ومنشأة أعمال بركلي</a:t>
                      </a:r>
                      <a:endParaRPr lang="en-SG" sz="1400" dirty="0">
                        <a:effectLst/>
                        <a:latin typeface="Dubai" panose="020B0503030403030204" pitchFamily="34" charset="-78"/>
                        <a:cs typeface="Dubai" panose="020B0503030403030204" pitchFamily="34" charset="-78"/>
                      </a:endParaRPr>
                    </a:p>
                    <a:p>
                      <a:pPr algn="r" rtl="1">
                        <a:lnSpc>
                          <a:spcPct val="115000"/>
                        </a:lnSpc>
                        <a:spcAft>
                          <a:spcPts val="1000"/>
                        </a:spcAft>
                      </a:pPr>
                      <a:r>
                        <a:rPr lang="en-US" sz="1400" dirty="0">
                          <a:effectLst/>
                          <a:latin typeface="Dubai" panose="020B0503030403030204" pitchFamily="34" charset="-78"/>
                          <a:cs typeface="Dubai" panose="020B0503030403030204" pitchFamily="34" charset="-78"/>
                        </a:rPr>
                        <a:t>Incubator Inc. &amp; Berkeley Business Incubator</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solidFill>
                      <a:schemeClr val="bg1">
                        <a:lumMod val="95000"/>
                      </a:schemeClr>
                    </a:solidFill>
                  </a:tcPr>
                </a:tc>
                <a:extLst>
                  <a:ext uri="{0D108BD9-81ED-4DB2-BD59-A6C34878D82A}">
                    <a16:rowId xmlns:a16="http://schemas.microsoft.com/office/drawing/2014/main" val="2797774632"/>
                  </a:ext>
                </a:extLst>
              </a:tr>
              <a:tr h="1013643">
                <a:tc>
                  <a:txBody>
                    <a:bodyPr/>
                    <a:lstStyle/>
                    <a:p>
                      <a:pPr algn="r" rtl="1">
                        <a:lnSpc>
                          <a:spcPct val="115000"/>
                        </a:lnSpc>
                        <a:spcAft>
                          <a:spcPts val="1000"/>
                        </a:spcAft>
                      </a:pPr>
                      <a:r>
                        <a:rPr lang="ar-SA" sz="1400" dirty="0">
                          <a:effectLst/>
                          <a:latin typeface="Dubai" panose="020B0503030403030204" pitchFamily="34" charset="-78"/>
                          <a:cs typeface="Dubai" panose="020B0503030403030204" pitchFamily="34" charset="-78"/>
                        </a:rPr>
                        <a:t>توفر فرصة فريدة للرواد لاستخدام قدرات طلبة الدراسات العليا</a:t>
                      </a:r>
                      <a:endParaRPr lang="en-SG" sz="1400" dirty="0">
                        <a:effectLst/>
                        <a:latin typeface="Dubai" panose="020B0503030403030204" pitchFamily="34" charset="-78"/>
                        <a:cs typeface="Dubai" panose="020B0503030403030204" pitchFamily="34" charset="-78"/>
                      </a:endParaRPr>
                    </a:p>
                  </a:txBody>
                  <a:tcPr marL="59175" marR="59175" marT="0" marB="0" anchor="ctr"/>
                </a:tc>
                <a:tc>
                  <a:txBody>
                    <a:bodyPr/>
                    <a:lstStyle/>
                    <a:p>
                      <a:pPr algn="r" rtl="1">
                        <a:lnSpc>
                          <a:spcPct val="115000"/>
                        </a:lnSpc>
                        <a:spcAft>
                          <a:spcPts val="1000"/>
                        </a:spcAft>
                      </a:pPr>
                      <a:r>
                        <a:rPr lang="ar-SA" sz="1400">
                          <a:effectLst/>
                          <a:latin typeface="Dubai" panose="020B0503030403030204" pitchFamily="34" charset="-78"/>
                          <a:cs typeface="Dubai" panose="020B0503030403030204" pitchFamily="34" charset="-78"/>
                        </a:rPr>
                        <a:t>جامعة مانشستر</a:t>
                      </a:r>
                      <a:endParaRPr lang="en-SG" sz="1400">
                        <a:effectLst/>
                        <a:latin typeface="Dubai" panose="020B0503030403030204" pitchFamily="34" charset="-78"/>
                        <a:cs typeface="Dubai" panose="020B0503030403030204" pitchFamily="34" charset="-78"/>
                      </a:endParaRPr>
                    </a:p>
                    <a:p>
                      <a:pPr algn="r" rtl="1">
                        <a:lnSpc>
                          <a:spcPct val="115000"/>
                        </a:lnSpc>
                        <a:spcAft>
                          <a:spcPts val="1000"/>
                        </a:spcAft>
                      </a:pPr>
                      <a:r>
                        <a:rPr lang="en-US" sz="1400">
                          <a:effectLst/>
                          <a:latin typeface="Dubai" panose="020B0503030403030204" pitchFamily="34" charset="-78"/>
                          <a:cs typeface="Dubai" panose="020B0503030403030204" pitchFamily="34" charset="-78"/>
                        </a:rPr>
                        <a:t>University of Manchester</a:t>
                      </a:r>
                      <a:endParaRPr lang="en-SG" sz="1400">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tc>
                <a:tc>
                  <a:txBody>
                    <a:bodyPr/>
                    <a:lstStyle/>
                    <a:p>
                      <a:pPr algn="r" rtl="1">
                        <a:lnSpc>
                          <a:spcPct val="115000"/>
                        </a:lnSpc>
                        <a:spcAft>
                          <a:spcPts val="1000"/>
                        </a:spcAft>
                      </a:pPr>
                      <a:r>
                        <a:rPr lang="ar-SA" sz="1400" dirty="0">
                          <a:effectLst/>
                          <a:latin typeface="Dubai" panose="020B0503030403030204" pitchFamily="34" charset="-78"/>
                          <a:cs typeface="Dubai" panose="020B0503030403030204" pitchFamily="34" charset="-78"/>
                        </a:rPr>
                        <a:t>حاضنة كلية أعمال مانشستر</a:t>
                      </a:r>
                      <a:endParaRPr lang="en-SG" sz="1400" dirty="0">
                        <a:effectLst/>
                        <a:latin typeface="Dubai" panose="020B0503030403030204" pitchFamily="34" charset="-78"/>
                        <a:cs typeface="Dubai" panose="020B0503030403030204" pitchFamily="34" charset="-78"/>
                      </a:endParaRPr>
                    </a:p>
                    <a:p>
                      <a:pPr algn="r" rtl="1">
                        <a:lnSpc>
                          <a:spcPct val="115000"/>
                        </a:lnSpc>
                        <a:spcAft>
                          <a:spcPts val="1000"/>
                        </a:spcAft>
                      </a:pPr>
                      <a:r>
                        <a:rPr lang="en-US" sz="1400" dirty="0">
                          <a:effectLst/>
                          <a:latin typeface="Dubai" panose="020B0503030403030204" pitchFamily="34" charset="-78"/>
                          <a:cs typeface="Dubai" panose="020B0503030403030204" pitchFamily="34" charset="-78"/>
                        </a:rPr>
                        <a:t>Manchester Business School Incubator</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59175" marR="59175" marT="0" marB="0" anchor="ctr"/>
                </a:tc>
                <a:extLst>
                  <a:ext uri="{0D108BD9-81ED-4DB2-BD59-A6C34878D82A}">
                    <a16:rowId xmlns:a16="http://schemas.microsoft.com/office/drawing/2014/main" val="2632059710"/>
                  </a:ext>
                </a:extLst>
              </a:tr>
            </a:tbl>
          </a:graphicData>
        </a:graphic>
      </p:graphicFrame>
      <p:pic>
        <p:nvPicPr>
          <p:cNvPr id="3" name="Graphic 2" descr="Graduation cap">
            <a:extLst>
              <a:ext uri="{FF2B5EF4-FFF2-40B4-BE49-F238E27FC236}">
                <a16:creationId xmlns:a16="http://schemas.microsoft.com/office/drawing/2014/main" id="{D1A55593-F62F-4D68-8DBE-3606BC4A7A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4682" y="1705871"/>
            <a:ext cx="640080" cy="640080"/>
          </a:xfrm>
          <a:prstGeom prst="rect">
            <a:avLst/>
          </a:prstGeom>
        </p:spPr>
      </p:pic>
      <p:pic>
        <p:nvPicPr>
          <p:cNvPr id="5" name="Graphic 4" descr="List">
            <a:extLst>
              <a:ext uri="{FF2B5EF4-FFF2-40B4-BE49-F238E27FC236}">
                <a16:creationId xmlns:a16="http://schemas.microsoft.com/office/drawing/2014/main" id="{16990D63-302B-4330-8BB1-A488BD619C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1300" y="1705871"/>
            <a:ext cx="640080" cy="640080"/>
          </a:xfrm>
          <a:prstGeom prst="rect">
            <a:avLst/>
          </a:prstGeom>
        </p:spPr>
      </p:pic>
      <p:pic>
        <p:nvPicPr>
          <p:cNvPr id="11" name="Graphic 10" descr="Blog">
            <a:extLst>
              <a:ext uri="{FF2B5EF4-FFF2-40B4-BE49-F238E27FC236}">
                <a16:creationId xmlns:a16="http://schemas.microsoft.com/office/drawing/2014/main" id="{04C63107-44F2-4F1C-A741-1C603BFC0F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80798" y="1705871"/>
            <a:ext cx="640080" cy="640080"/>
          </a:xfrm>
          <a:prstGeom prst="rect">
            <a:avLst/>
          </a:prstGeom>
        </p:spPr>
      </p:pic>
      <p:cxnSp>
        <p:nvCxnSpPr>
          <p:cNvPr id="14" name="Straight Connector 13">
            <a:extLst>
              <a:ext uri="{FF2B5EF4-FFF2-40B4-BE49-F238E27FC236}">
                <a16:creationId xmlns:a16="http://schemas.microsoft.com/office/drawing/2014/main" id="{F0AC498F-C803-40A2-A53F-337652C65528}"/>
              </a:ext>
            </a:extLst>
          </p:cNvPr>
          <p:cNvCxnSpPr>
            <a:cxnSpLocks/>
          </p:cNvCxnSpPr>
          <p:nvPr/>
        </p:nvCxnSpPr>
        <p:spPr>
          <a:xfrm>
            <a:off x="933450" y="2422151"/>
            <a:ext cx="10423433" cy="0"/>
          </a:xfrm>
          <a:prstGeom prst="line">
            <a:avLst/>
          </a:prstGeom>
          <a:ln w="762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86783AC-54F5-461A-B13D-0C865AA04204}"/>
              </a:ext>
            </a:extLst>
          </p:cNvPr>
          <p:cNvSpPr>
            <a:spLocks noGrp="1"/>
          </p:cNvSpPr>
          <p:nvPr>
            <p:ph type="sldNum" sz="quarter" idx="12"/>
          </p:nvPr>
        </p:nvSpPr>
        <p:spPr/>
        <p:txBody>
          <a:bodyPr/>
          <a:lstStyle/>
          <a:p>
            <a:fld id="{C9889D55-D75C-4F24-87F5-5B8662090B10}" type="slidenum">
              <a:rPr lang="en-SG" smtClean="0"/>
              <a:t>10</a:t>
            </a:fld>
            <a:endParaRPr lang="en-SG" dirty="0"/>
          </a:p>
        </p:txBody>
      </p:sp>
    </p:spTree>
    <p:extLst>
      <p:ext uri="{BB962C8B-B14F-4D97-AF65-F5344CB8AC3E}">
        <p14:creationId xmlns:p14="http://schemas.microsoft.com/office/powerpoint/2010/main" val="242902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دورة حياة الحاضنة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6" name="Group 65">
            <a:extLst>
              <a:ext uri="{FF2B5EF4-FFF2-40B4-BE49-F238E27FC236}">
                <a16:creationId xmlns:a16="http://schemas.microsoft.com/office/drawing/2014/main" id="{08E4F947-80E5-44E3-BB02-4989BFF46C9F}"/>
              </a:ext>
            </a:extLst>
          </p:cNvPr>
          <p:cNvGrpSpPr/>
          <p:nvPr/>
        </p:nvGrpSpPr>
        <p:grpSpPr>
          <a:xfrm>
            <a:off x="649966" y="1295401"/>
            <a:ext cx="10892068" cy="4951583"/>
            <a:chOff x="381000" y="1295401"/>
            <a:chExt cx="10892068" cy="4951583"/>
          </a:xfrm>
        </p:grpSpPr>
        <p:sp>
          <p:nvSpPr>
            <p:cNvPr id="4" name="Rectangle 3">
              <a:extLst>
                <a:ext uri="{FF2B5EF4-FFF2-40B4-BE49-F238E27FC236}">
                  <a16:creationId xmlns:a16="http://schemas.microsoft.com/office/drawing/2014/main" id="{D3BC607E-598C-48B3-B858-A3E42F15D11D}"/>
                </a:ext>
              </a:extLst>
            </p:cNvPr>
            <p:cNvSpPr/>
            <p:nvPr/>
          </p:nvSpPr>
          <p:spPr>
            <a:xfrm>
              <a:off x="10120542" y="1295401"/>
              <a:ext cx="1143000"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latin typeface="Dubai" panose="020B0503030403030204" pitchFamily="34" charset="-78"/>
                  <a:cs typeface="Dubai" panose="020B0503030403030204" pitchFamily="34" charset="-78"/>
                </a:rPr>
                <a:t>المرحلة</a:t>
              </a:r>
              <a:endParaRPr lang="en-SG" dirty="0">
                <a:latin typeface="Dubai" panose="020B0503030403030204" pitchFamily="34" charset="-78"/>
                <a:ea typeface="Times New Roman" panose="02020603050405020304" pitchFamily="18" charset="0"/>
                <a:cs typeface="Dubai" panose="020B0503030403030204" pitchFamily="34" charset="-78"/>
              </a:endParaRPr>
            </a:p>
          </p:txBody>
        </p:sp>
        <p:sp>
          <p:nvSpPr>
            <p:cNvPr id="13" name="Rectangle 12">
              <a:extLst>
                <a:ext uri="{FF2B5EF4-FFF2-40B4-BE49-F238E27FC236}">
                  <a16:creationId xmlns:a16="http://schemas.microsoft.com/office/drawing/2014/main" id="{81E05242-FC2B-4C51-BA51-726EC873930E}"/>
                </a:ext>
              </a:extLst>
            </p:cNvPr>
            <p:cNvSpPr/>
            <p:nvPr/>
          </p:nvSpPr>
          <p:spPr>
            <a:xfrm>
              <a:off x="2876550" y="1295401"/>
              <a:ext cx="7086828"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latin typeface="Dubai" panose="020B0503030403030204" pitchFamily="34" charset="-78"/>
                  <a:ea typeface="Times New Roman" panose="02020603050405020304" pitchFamily="18" charset="0"/>
                  <a:cs typeface="Dubai" panose="020B0503030403030204" pitchFamily="34" charset="-78"/>
                </a:rPr>
                <a:t> النمط </a:t>
              </a:r>
              <a:endParaRPr lang="en-SG" dirty="0">
                <a:latin typeface="Dubai" panose="020B0503030403030204" pitchFamily="34" charset="-78"/>
                <a:ea typeface="Times New Roman" panose="02020603050405020304" pitchFamily="18" charset="0"/>
                <a:cs typeface="Dubai" panose="020B0503030403030204" pitchFamily="34" charset="-78"/>
              </a:endParaRPr>
            </a:p>
          </p:txBody>
        </p:sp>
        <p:sp>
          <p:nvSpPr>
            <p:cNvPr id="27" name="Rectangle 26">
              <a:extLst>
                <a:ext uri="{FF2B5EF4-FFF2-40B4-BE49-F238E27FC236}">
                  <a16:creationId xmlns:a16="http://schemas.microsoft.com/office/drawing/2014/main" id="{A2690716-7E9D-4109-B2D4-496207B9AE10}"/>
                </a:ext>
              </a:extLst>
            </p:cNvPr>
            <p:cNvSpPr/>
            <p:nvPr/>
          </p:nvSpPr>
          <p:spPr>
            <a:xfrm>
              <a:off x="381000" y="1295401"/>
              <a:ext cx="2338386"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latin typeface="Dubai" panose="020B0503030403030204" pitchFamily="34" charset="-78"/>
                  <a:ea typeface="Times New Roman" panose="02020603050405020304" pitchFamily="18" charset="0"/>
                  <a:cs typeface="Dubai" panose="020B0503030403030204" pitchFamily="34" charset="-78"/>
                </a:rPr>
                <a:t>تعليقات</a:t>
              </a:r>
              <a:endParaRPr lang="en-SG" dirty="0">
                <a:latin typeface="Dubai" panose="020B0503030403030204" pitchFamily="34" charset="-78"/>
                <a:ea typeface="Times New Roman" panose="02020603050405020304" pitchFamily="18" charset="0"/>
                <a:cs typeface="Dubai" panose="020B0503030403030204" pitchFamily="34" charset="-78"/>
              </a:endParaRPr>
            </a:p>
          </p:txBody>
        </p:sp>
        <p:grpSp>
          <p:nvGrpSpPr>
            <p:cNvPr id="25" name="Group 24">
              <a:extLst>
                <a:ext uri="{FF2B5EF4-FFF2-40B4-BE49-F238E27FC236}">
                  <a16:creationId xmlns:a16="http://schemas.microsoft.com/office/drawing/2014/main" id="{E6170CF4-4385-407F-8109-0E71E8DD91C2}"/>
                </a:ext>
              </a:extLst>
            </p:cNvPr>
            <p:cNvGrpSpPr/>
            <p:nvPr/>
          </p:nvGrpSpPr>
          <p:grpSpPr>
            <a:xfrm>
              <a:off x="381000" y="1875263"/>
              <a:ext cx="10892068" cy="1553737"/>
              <a:chOff x="381000" y="1875263"/>
              <a:chExt cx="10892068" cy="1553737"/>
            </a:xfrm>
          </p:grpSpPr>
          <p:sp>
            <p:nvSpPr>
              <p:cNvPr id="2" name="Arrow: Pentagon 1">
                <a:extLst>
                  <a:ext uri="{FF2B5EF4-FFF2-40B4-BE49-F238E27FC236}">
                    <a16:creationId xmlns:a16="http://schemas.microsoft.com/office/drawing/2014/main" id="{007E5414-3786-4F7E-B4E1-39189DCDA28E}"/>
                  </a:ext>
                </a:extLst>
              </p:cNvPr>
              <p:cNvSpPr/>
              <p:nvPr/>
            </p:nvSpPr>
            <p:spPr>
              <a:xfrm rot="16200000" flipH="1">
                <a:off x="9915176" y="2071109"/>
                <a:ext cx="1553733" cy="1162050"/>
              </a:xfrm>
              <a:prstGeom prst="homePlate">
                <a:avLst>
                  <a:gd name="adj" fmla="val 27049"/>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البدء</a:t>
                </a:r>
                <a:endParaRPr lang="en-SG" b="1" dirty="0">
                  <a:latin typeface="Dubai" panose="020B0503030403030204" pitchFamily="34" charset="-78"/>
                  <a:ea typeface="Times New Roman" panose="02020603050405020304" pitchFamily="18" charset="0"/>
                  <a:cs typeface="Dubai" panose="020B0503030403030204" pitchFamily="34" charset="-78"/>
                </a:endParaRPr>
              </a:p>
            </p:txBody>
          </p:sp>
          <p:sp>
            <p:nvSpPr>
              <p:cNvPr id="15" name="Rectangle 14">
                <a:extLst>
                  <a:ext uri="{FF2B5EF4-FFF2-40B4-BE49-F238E27FC236}">
                    <a16:creationId xmlns:a16="http://schemas.microsoft.com/office/drawing/2014/main" id="{71CF3F87-5B7B-4421-A576-F0B54F987C08}"/>
                  </a:ext>
                </a:extLst>
              </p:cNvPr>
              <p:cNvSpPr/>
              <p:nvPr/>
            </p:nvSpPr>
            <p:spPr>
              <a:xfrm>
                <a:off x="2876552" y="1875264"/>
                <a:ext cx="7086828" cy="1330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15000"/>
                  </a:lnSpc>
                  <a:spcAft>
                    <a:spcPts val="1000"/>
                  </a:spcAft>
                </a:pPr>
                <a:r>
                  <a:rPr lang="ar-SA" sz="1400" dirty="0">
                    <a:solidFill>
                      <a:prstClr val="black"/>
                    </a:solidFill>
                    <a:latin typeface="Dubai" panose="020B0503030403030204" pitchFamily="34" charset="-78"/>
                    <a:cs typeface="Dubai" panose="020B0503030403030204" pitchFamily="34" charset="-78"/>
                  </a:rPr>
                  <a:t>يمثل الوصول إلى معدل الإشغال المرتفع قلقا أساسيا</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قبول المشاريع المبتدئة وكذلك المغامرات الأخرى التي بدأت في الأعمال (حتى ثلاث سنوات).</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يمكن ألا يكون هناك أي تصنيف للحاضنة، أو تفضيلات قطاعية للقبول فيها.</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عدم تركيز مدير الحاضنة على التوجيه للمشروعات القائمة.</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تحدث نقطة التعادل عندما يتحقق الإشغال الكامل، أو شبه الكامل.</a:t>
                </a:r>
                <a:endParaRPr lang="en-SG"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p:txBody>
          </p:sp>
          <p:sp>
            <p:nvSpPr>
              <p:cNvPr id="28" name="Rectangle 27">
                <a:extLst>
                  <a:ext uri="{FF2B5EF4-FFF2-40B4-BE49-F238E27FC236}">
                    <a16:creationId xmlns:a16="http://schemas.microsoft.com/office/drawing/2014/main" id="{7497FF23-5B64-4A13-A7EE-9B07CEF22CB2}"/>
                  </a:ext>
                </a:extLst>
              </p:cNvPr>
              <p:cNvSpPr/>
              <p:nvPr/>
            </p:nvSpPr>
            <p:spPr>
              <a:xfrm>
                <a:off x="381000" y="1875263"/>
                <a:ext cx="2338386" cy="1330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buFont typeface="Symbol" panose="05050102010706020507" pitchFamily="18" charset="2"/>
                  <a:buChar char=""/>
                </a:pPr>
                <a:r>
                  <a:rPr lang="ar-SA" sz="1400">
                    <a:solidFill>
                      <a:prstClr val="black"/>
                    </a:solidFill>
                    <a:latin typeface="Dubai" panose="020B0503030403030204" pitchFamily="34" charset="-78"/>
                    <a:cs typeface="Dubai" panose="020B0503030403030204" pitchFamily="34" charset="-78"/>
                  </a:rPr>
                  <a:t>تكون الحاجة إلى التمويل المستمر والدعم الأكبر عند هذه المرحلة.</a:t>
                </a:r>
                <a:endParaRPr lang="en-SG" sz="1400">
                  <a:solidFill>
                    <a:prstClr val="black"/>
                  </a:solidFill>
                  <a:latin typeface="Dubai" panose="020B0503030403030204" pitchFamily="34" charset="-78"/>
                  <a:cs typeface="Dubai" panose="020B0503030403030204" pitchFamily="34" charset="-78"/>
                </a:endParaRPr>
              </a:p>
              <a:p>
                <a:pPr marL="342900" lvl="0" indent="-342900" algn="r" rtl="1">
                  <a:lnSpc>
                    <a:spcPct val="115000"/>
                  </a:lnSpc>
                  <a:spcAft>
                    <a:spcPts val="1000"/>
                  </a:spcAft>
                  <a:buFont typeface="Symbol" panose="05050102010706020507" pitchFamily="18" charset="2"/>
                  <a:buChar char=""/>
                </a:pPr>
                <a:r>
                  <a:rPr lang="ar-SA" sz="1400">
                    <a:solidFill>
                      <a:prstClr val="black"/>
                    </a:solidFill>
                    <a:latin typeface="Dubai" panose="020B0503030403030204" pitchFamily="34" charset="-78"/>
                    <a:cs typeface="Dubai" panose="020B0503030403030204" pitchFamily="34" charset="-78"/>
                  </a:rPr>
                  <a:t>يمكن أن تستمر هذه المرحلة حتى 5 سنوات.</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26" name="Group 25">
              <a:extLst>
                <a:ext uri="{FF2B5EF4-FFF2-40B4-BE49-F238E27FC236}">
                  <a16:creationId xmlns:a16="http://schemas.microsoft.com/office/drawing/2014/main" id="{C666D733-0F73-4224-8A90-C7D841ADBDC9}"/>
                </a:ext>
              </a:extLst>
            </p:cNvPr>
            <p:cNvGrpSpPr/>
            <p:nvPr/>
          </p:nvGrpSpPr>
          <p:grpSpPr>
            <a:xfrm>
              <a:off x="381000" y="3238811"/>
              <a:ext cx="10892068" cy="1916823"/>
              <a:chOff x="381000" y="3219761"/>
              <a:chExt cx="10892068" cy="1916823"/>
            </a:xfrm>
          </p:grpSpPr>
          <p:sp>
            <p:nvSpPr>
              <p:cNvPr id="8" name="Arrow: Chevron 7">
                <a:extLst>
                  <a:ext uri="{FF2B5EF4-FFF2-40B4-BE49-F238E27FC236}">
                    <a16:creationId xmlns:a16="http://schemas.microsoft.com/office/drawing/2014/main" id="{C5B99AA7-41C2-4EEE-80C3-9305B1A87A99}"/>
                  </a:ext>
                </a:extLst>
              </p:cNvPr>
              <p:cNvSpPr/>
              <p:nvPr/>
            </p:nvSpPr>
            <p:spPr>
              <a:xfrm rot="16200000" flipH="1">
                <a:off x="9733631" y="3597148"/>
                <a:ext cx="1916823" cy="1162050"/>
              </a:xfrm>
              <a:prstGeom prst="chevron">
                <a:avLst>
                  <a:gd name="adj" fmla="val 27049"/>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مرحلة تطوير الأعمال</a:t>
                </a:r>
                <a:endParaRPr lang="en-SG" b="1" dirty="0">
                  <a:latin typeface="Dubai" panose="020B0503030403030204" pitchFamily="34" charset="-78"/>
                  <a:cs typeface="Dubai" panose="020B0503030403030204" pitchFamily="34" charset="-78"/>
                </a:endParaRPr>
              </a:p>
            </p:txBody>
          </p:sp>
          <p:sp>
            <p:nvSpPr>
              <p:cNvPr id="16" name="Rectangle 15">
                <a:extLst>
                  <a:ext uri="{FF2B5EF4-FFF2-40B4-BE49-F238E27FC236}">
                    <a16:creationId xmlns:a16="http://schemas.microsoft.com/office/drawing/2014/main" id="{B06CA908-776B-4A8E-8EEF-DEDCF668AB77}"/>
                  </a:ext>
                </a:extLst>
              </p:cNvPr>
              <p:cNvSpPr/>
              <p:nvPr/>
            </p:nvSpPr>
            <p:spPr>
              <a:xfrm>
                <a:off x="2876550" y="3257079"/>
                <a:ext cx="7086828" cy="1641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15000"/>
                  </a:lnSpc>
                  <a:spcAft>
                    <a:spcPts val="1000"/>
                  </a:spcAft>
                </a:pPr>
                <a:r>
                  <a:rPr lang="ar-SA" sz="1400" dirty="0">
                    <a:solidFill>
                      <a:prstClr val="black"/>
                    </a:solidFill>
                    <a:latin typeface="Dubai" panose="020B0503030403030204" pitchFamily="34" charset="-78"/>
                    <a:cs typeface="Dubai" panose="020B0503030403030204" pitchFamily="34" charset="-78"/>
                  </a:rPr>
                  <a:t>تحققت معدلات إشغال مرتفعة وانتقل الانتباه من تطوير الملكية إلى تطوير المنشأة أو الشركة</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تعمق الصلة والشراكة بين مدير الحاضنة والمقيمين.</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توجيه انتباه أكبر لاحتياجات المستأجرين الحاليين عن استقطاب آخرين جدد.</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بدأ في التطوير من خلال التشبيك بين المستأجرين، أو بصورة تقليدية إذا لم يكن الدعم المركزي كافيا أو لم يكن مناسبا.</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spcAft>
                    <a:spcPts val="1000"/>
                  </a:spcAft>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طلب مستقر على المكان في الحاضنة.</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sp>
            <p:nvSpPr>
              <p:cNvPr id="30" name="Rectangle 29">
                <a:extLst>
                  <a:ext uri="{FF2B5EF4-FFF2-40B4-BE49-F238E27FC236}">
                    <a16:creationId xmlns:a16="http://schemas.microsoft.com/office/drawing/2014/main" id="{444AF2F0-A3C7-4839-92BD-F351C075188D}"/>
                  </a:ext>
                </a:extLst>
              </p:cNvPr>
              <p:cNvSpPr/>
              <p:nvPr/>
            </p:nvSpPr>
            <p:spPr>
              <a:xfrm>
                <a:off x="381000" y="3257079"/>
                <a:ext cx="2338386" cy="1641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buFont typeface="Symbol" panose="05050102010706020507" pitchFamily="18" charset="2"/>
                  <a:buChar char=""/>
                </a:pP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64" name="Group 63">
              <a:extLst>
                <a:ext uri="{FF2B5EF4-FFF2-40B4-BE49-F238E27FC236}">
                  <a16:creationId xmlns:a16="http://schemas.microsoft.com/office/drawing/2014/main" id="{DD7B5B41-AB11-4E80-93C4-A77654EBEB0C}"/>
                </a:ext>
              </a:extLst>
            </p:cNvPr>
            <p:cNvGrpSpPr/>
            <p:nvPr/>
          </p:nvGrpSpPr>
          <p:grpSpPr>
            <a:xfrm>
              <a:off x="381000" y="4946395"/>
              <a:ext cx="10892068" cy="1300589"/>
              <a:chOff x="381000" y="4927345"/>
              <a:chExt cx="10892068" cy="1300589"/>
            </a:xfrm>
          </p:grpSpPr>
          <p:sp>
            <p:nvSpPr>
              <p:cNvPr id="18" name="Rectangle 17">
                <a:extLst>
                  <a:ext uri="{FF2B5EF4-FFF2-40B4-BE49-F238E27FC236}">
                    <a16:creationId xmlns:a16="http://schemas.microsoft.com/office/drawing/2014/main" id="{0027660F-63FB-49C1-8BC3-9B5E3E511C18}"/>
                  </a:ext>
                </a:extLst>
              </p:cNvPr>
              <p:cNvSpPr/>
              <p:nvPr/>
            </p:nvSpPr>
            <p:spPr>
              <a:xfrm>
                <a:off x="2876550" y="5001982"/>
                <a:ext cx="7086828" cy="122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15000"/>
                  </a:lnSpc>
                  <a:spcAft>
                    <a:spcPts val="1000"/>
                  </a:spcAft>
                </a:pPr>
                <a:r>
                  <a:rPr lang="ar-SA" sz="1400" dirty="0">
                    <a:solidFill>
                      <a:prstClr val="black"/>
                    </a:solidFill>
                    <a:latin typeface="Dubai" panose="020B0503030403030204" pitchFamily="34" charset="-78"/>
                    <a:cs typeface="Dubai" panose="020B0503030403030204" pitchFamily="34" charset="-78"/>
                  </a:rPr>
                  <a:t>في هذه المرحلة، يتعدى الطلب على دخول الحاضنة المكان، ويحتاج المستأجرون إلى خدمات شاملة</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تصبح معايير القبول والتخرج أكثر تضييقا.</a:t>
                </a:r>
                <a:endParaRPr lang="en-SG" sz="1400" dirty="0">
                  <a:solidFill>
                    <a:prstClr val="black"/>
                  </a:solidFill>
                  <a:latin typeface="Dubai" panose="020B0503030403030204" pitchFamily="34" charset="-78"/>
                  <a:cs typeface="Dubai" panose="020B0503030403030204" pitchFamily="34" charset="-78"/>
                </a:endParaRPr>
              </a:p>
              <a:p>
                <a:pPr marL="342900" lvl="0" indent="-342900" algn="r" rtl="1">
                  <a:lnSpc>
                    <a:spcPct val="115000"/>
                  </a:lnSpc>
                  <a:spcAft>
                    <a:spcPts val="1000"/>
                  </a:spcAft>
                  <a:buFont typeface="Symbol" panose="05050102010706020507" pitchFamily="18" charset="2"/>
                  <a:buChar char=""/>
                </a:pPr>
                <a:r>
                  <a:rPr lang="ar-SA" sz="1400" dirty="0">
                    <a:solidFill>
                      <a:prstClr val="black"/>
                    </a:solidFill>
                    <a:latin typeface="Dubai" panose="020B0503030403030204" pitchFamily="34" charset="-78"/>
                    <a:cs typeface="Dubai" panose="020B0503030403030204" pitchFamily="34" charset="-78"/>
                  </a:rPr>
                  <a:t>عدم توافر المكان بسبب الطلب المرتفع على الدخول، ويقود نمو احتياجات المستأجرين الحاليين بعض الحاضنات إلى التوسع.</a:t>
                </a: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sp>
            <p:nvSpPr>
              <p:cNvPr id="21" name="Freeform: Shape 20">
                <a:extLst>
                  <a:ext uri="{FF2B5EF4-FFF2-40B4-BE49-F238E27FC236}">
                    <a16:creationId xmlns:a16="http://schemas.microsoft.com/office/drawing/2014/main" id="{282A52D4-48BA-45DF-AD80-B03C3E52E600}"/>
                  </a:ext>
                </a:extLst>
              </p:cNvPr>
              <p:cNvSpPr/>
              <p:nvPr/>
            </p:nvSpPr>
            <p:spPr>
              <a:xfrm>
                <a:off x="10111018" y="4927345"/>
                <a:ext cx="1162050" cy="1300589"/>
              </a:xfrm>
              <a:custGeom>
                <a:avLst/>
                <a:gdLst>
                  <a:gd name="connsiteX0" fmla="*/ 0 w 1162050"/>
                  <a:gd name="connsiteY0" fmla="*/ 0 h 1300589"/>
                  <a:gd name="connsiteX1" fmla="*/ 581024 w 1162050"/>
                  <a:gd name="connsiteY1" fmla="*/ 314323 h 1300589"/>
                  <a:gd name="connsiteX2" fmla="*/ 1162050 w 1162050"/>
                  <a:gd name="connsiteY2" fmla="*/ 0 h 1300589"/>
                  <a:gd name="connsiteX3" fmla="*/ 1162050 w 1162050"/>
                  <a:gd name="connsiteY3" fmla="*/ 1300589 h 1300589"/>
                  <a:gd name="connsiteX4" fmla="*/ 0 w 1162050"/>
                  <a:gd name="connsiteY4" fmla="*/ 1300589 h 1300589"/>
                  <a:gd name="connsiteX5" fmla="*/ 0 w 1162050"/>
                  <a:gd name="connsiteY5" fmla="*/ 0 h 13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50" h="1300589">
                    <a:moveTo>
                      <a:pt x="0" y="0"/>
                    </a:moveTo>
                    <a:lnTo>
                      <a:pt x="581024" y="314323"/>
                    </a:lnTo>
                    <a:lnTo>
                      <a:pt x="1162050" y="0"/>
                    </a:lnTo>
                    <a:lnTo>
                      <a:pt x="1162050" y="1300589"/>
                    </a:lnTo>
                    <a:lnTo>
                      <a:pt x="0" y="1300589"/>
                    </a:lnTo>
                    <a:lnTo>
                      <a:pt x="0" y="0"/>
                    </a:lnTo>
                    <a:close/>
                  </a:path>
                </a:pathLst>
              </a:cu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b="1" dirty="0">
                    <a:latin typeface="Dubai" panose="020B0503030403030204" pitchFamily="34" charset="-78"/>
                    <a:cs typeface="Dubai" panose="020B0503030403030204" pitchFamily="34" charset="-78"/>
                  </a:rPr>
                  <a:t>النضج</a:t>
                </a:r>
                <a:endParaRPr lang="en-SG" b="1" dirty="0">
                  <a:latin typeface="Dubai" panose="020B0503030403030204" pitchFamily="34" charset="-78"/>
                  <a:ea typeface="Times New Roman" panose="02020603050405020304" pitchFamily="18" charset="0"/>
                  <a:cs typeface="Dubai" panose="020B0503030403030204" pitchFamily="34" charset="-78"/>
                </a:endParaRPr>
              </a:p>
            </p:txBody>
          </p:sp>
          <p:sp>
            <p:nvSpPr>
              <p:cNvPr id="31" name="Rectangle 30">
                <a:extLst>
                  <a:ext uri="{FF2B5EF4-FFF2-40B4-BE49-F238E27FC236}">
                    <a16:creationId xmlns:a16="http://schemas.microsoft.com/office/drawing/2014/main" id="{95179D5F-C38D-4511-A252-2618BF2BADB2}"/>
                  </a:ext>
                </a:extLst>
              </p:cNvPr>
              <p:cNvSpPr/>
              <p:nvPr/>
            </p:nvSpPr>
            <p:spPr>
              <a:xfrm>
                <a:off x="381000" y="5001983"/>
                <a:ext cx="2338386" cy="122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buFont typeface="Symbol" panose="05050102010706020507" pitchFamily="18" charset="2"/>
                  <a:buChar char=""/>
                </a:pPr>
                <a:endParaRPr lang="en-SG" sz="14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sp>
        <p:nvSpPr>
          <p:cNvPr id="3" name="Slide Number Placeholder 2">
            <a:extLst>
              <a:ext uri="{FF2B5EF4-FFF2-40B4-BE49-F238E27FC236}">
                <a16:creationId xmlns:a16="http://schemas.microsoft.com/office/drawing/2014/main" id="{706BEA52-D0A3-4F91-8029-C63EB58888DF}"/>
              </a:ext>
            </a:extLst>
          </p:cNvPr>
          <p:cNvSpPr>
            <a:spLocks noGrp="1"/>
          </p:cNvSpPr>
          <p:nvPr>
            <p:ph type="sldNum" sz="quarter" idx="12"/>
          </p:nvPr>
        </p:nvSpPr>
        <p:spPr/>
        <p:txBody>
          <a:bodyPr/>
          <a:lstStyle/>
          <a:p>
            <a:fld id="{C9889D55-D75C-4F24-87F5-5B8662090B10}" type="slidenum">
              <a:rPr lang="en-SG" smtClean="0"/>
              <a:t>11</a:t>
            </a:fld>
            <a:endParaRPr lang="en-SG" dirty="0"/>
          </a:p>
        </p:txBody>
      </p:sp>
    </p:spTree>
    <p:extLst>
      <p:ext uri="{BB962C8B-B14F-4D97-AF65-F5344CB8AC3E}">
        <p14:creationId xmlns:p14="http://schemas.microsoft.com/office/powerpoint/2010/main" val="205732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05382-F8BF-4C42-A9D3-AABB12C8D1E3}"/>
              </a:ext>
            </a:extLst>
          </p:cNvPr>
          <p:cNvSpPr/>
          <p:nvPr/>
        </p:nvSpPr>
        <p:spPr>
          <a:xfrm>
            <a:off x="309330" y="1719411"/>
            <a:ext cx="11573340" cy="448673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دورة حياة الحاضنة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347430"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مصفوفة الوقت/الوظيفة للحاضنة.</a:t>
            </a:r>
          </a:p>
        </p:txBody>
      </p:sp>
      <p:graphicFrame>
        <p:nvGraphicFramePr>
          <p:cNvPr id="22" name="Table 21">
            <a:extLst>
              <a:ext uri="{FF2B5EF4-FFF2-40B4-BE49-F238E27FC236}">
                <a16:creationId xmlns:a16="http://schemas.microsoft.com/office/drawing/2014/main" id="{E0B33EF1-0ACE-46BF-A36C-837418C66142}"/>
              </a:ext>
            </a:extLst>
          </p:cNvPr>
          <p:cNvGraphicFramePr>
            <a:graphicFrameLocks noGrp="1"/>
          </p:cNvGraphicFramePr>
          <p:nvPr>
            <p:extLst>
              <p:ext uri="{D42A27DB-BD31-4B8C-83A1-F6EECF244321}">
                <p14:modId xmlns:p14="http://schemas.microsoft.com/office/powerpoint/2010/main" val="4105589215"/>
              </p:ext>
            </p:extLst>
          </p:nvPr>
        </p:nvGraphicFramePr>
        <p:xfrm>
          <a:off x="309330" y="1719411"/>
          <a:ext cx="11573340" cy="4486736"/>
        </p:xfrm>
        <a:graphic>
          <a:graphicData uri="http://schemas.openxmlformats.org/drawingml/2006/table">
            <a:tbl>
              <a:tblPr rtl="1" firstRow="1" firstCol="1" bandRow="1">
                <a:tableStyleId>{5C22544A-7EE6-4342-B048-85BDC9FD1C3A}</a:tableStyleId>
              </a:tblPr>
              <a:tblGrid>
                <a:gridCol w="1149180">
                  <a:extLst>
                    <a:ext uri="{9D8B030D-6E8A-4147-A177-3AD203B41FA5}">
                      <a16:colId xmlns:a16="http://schemas.microsoft.com/office/drawing/2014/main" val="3638711077"/>
                    </a:ext>
                  </a:extLst>
                </a:gridCol>
                <a:gridCol w="3474720">
                  <a:extLst>
                    <a:ext uri="{9D8B030D-6E8A-4147-A177-3AD203B41FA5}">
                      <a16:colId xmlns:a16="http://schemas.microsoft.com/office/drawing/2014/main" val="3411684792"/>
                    </a:ext>
                  </a:extLst>
                </a:gridCol>
                <a:gridCol w="3474720">
                  <a:extLst>
                    <a:ext uri="{9D8B030D-6E8A-4147-A177-3AD203B41FA5}">
                      <a16:colId xmlns:a16="http://schemas.microsoft.com/office/drawing/2014/main" val="3382711542"/>
                    </a:ext>
                  </a:extLst>
                </a:gridCol>
                <a:gridCol w="3474720">
                  <a:extLst>
                    <a:ext uri="{9D8B030D-6E8A-4147-A177-3AD203B41FA5}">
                      <a16:colId xmlns:a16="http://schemas.microsoft.com/office/drawing/2014/main" val="3633912815"/>
                    </a:ext>
                  </a:extLst>
                </a:gridCol>
              </a:tblGrid>
              <a:tr h="621236">
                <a:tc>
                  <a:txBody>
                    <a:bodyPr/>
                    <a:lstStyle/>
                    <a:p>
                      <a:pPr algn="ctr" rtl="1">
                        <a:lnSpc>
                          <a:spcPct val="115000"/>
                        </a:lnSpc>
                        <a:spcAft>
                          <a:spcPts val="1000"/>
                        </a:spcAft>
                      </a:pPr>
                      <a:r>
                        <a:rPr lang="ar-SA" sz="1400" dirty="0">
                          <a:effectLst/>
                          <a:latin typeface="Dubai" panose="020B0503030403030204" pitchFamily="34" charset="-78"/>
                          <a:cs typeface="Dubai" panose="020B0503030403030204" pitchFamily="34" charset="-78"/>
                        </a:rPr>
                        <a:t> </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506B"/>
                    </a:solidFill>
                  </a:tcPr>
                </a:tc>
                <a:tc>
                  <a:txBody>
                    <a:bodyPr/>
                    <a:lstStyle/>
                    <a:p>
                      <a:pPr algn="ctr" rtl="1">
                        <a:lnSpc>
                          <a:spcPct val="115000"/>
                        </a:lnSpc>
                        <a:spcAft>
                          <a:spcPts val="1000"/>
                        </a:spcAft>
                      </a:pPr>
                      <a:r>
                        <a:rPr lang="ar-SA" sz="1400" dirty="0">
                          <a:effectLst/>
                          <a:latin typeface="Dubai" panose="020B0503030403030204" pitchFamily="34" charset="-78"/>
                          <a:cs typeface="Dubai" panose="020B0503030403030204" pitchFamily="34" charset="-78"/>
                        </a:rPr>
                        <a:t>أصحاب المصالح</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506B"/>
                    </a:solidFill>
                  </a:tcPr>
                </a:tc>
                <a:tc>
                  <a:txBody>
                    <a:bodyPr/>
                    <a:lstStyle/>
                    <a:p>
                      <a:pPr algn="ctr" rtl="1">
                        <a:lnSpc>
                          <a:spcPct val="115000"/>
                        </a:lnSpc>
                        <a:spcAft>
                          <a:spcPts val="1000"/>
                        </a:spcAft>
                      </a:pPr>
                      <a:r>
                        <a:rPr lang="ar-SA" sz="1400">
                          <a:effectLst/>
                          <a:latin typeface="Dubai" panose="020B0503030403030204" pitchFamily="34" charset="-78"/>
                          <a:cs typeface="Dubai" panose="020B0503030403030204" pitchFamily="34" charset="-78"/>
                        </a:rPr>
                        <a:t>التسهيلات</a:t>
                      </a:r>
                      <a:endParaRPr lang="en-SG" sz="1400">
                        <a:effectLst/>
                        <a:latin typeface="Dubai" panose="020B0503030403030204" pitchFamily="34" charset="-78"/>
                        <a:ea typeface="Times New Roman" panose="02020603050405020304" pitchFamily="18"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506B"/>
                    </a:solidFill>
                  </a:tcPr>
                </a:tc>
                <a:tc>
                  <a:txBody>
                    <a:bodyPr/>
                    <a:lstStyle/>
                    <a:p>
                      <a:pPr algn="ctr" rtl="1">
                        <a:lnSpc>
                          <a:spcPct val="115000"/>
                        </a:lnSpc>
                        <a:spcAft>
                          <a:spcPts val="1000"/>
                        </a:spcAft>
                      </a:pPr>
                      <a:r>
                        <a:rPr lang="ar-SA" sz="1400" dirty="0">
                          <a:effectLst/>
                          <a:latin typeface="Dubai" panose="020B0503030403030204" pitchFamily="34" charset="-78"/>
                          <a:cs typeface="Dubai" panose="020B0503030403030204" pitchFamily="34" charset="-78"/>
                        </a:rPr>
                        <a:t>الشركات المستأجرة</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506B"/>
                    </a:solidFill>
                  </a:tcPr>
                </a:tc>
                <a:extLst>
                  <a:ext uri="{0D108BD9-81ED-4DB2-BD59-A6C34878D82A}">
                    <a16:rowId xmlns:a16="http://schemas.microsoft.com/office/drawing/2014/main" val="3718783489"/>
                  </a:ext>
                </a:extLst>
              </a:tr>
              <a:tr h="1050253">
                <a:tc>
                  <a:txBody>
                    <a:bodyPr/>
                    <a:lstStyle/>
                    <a:p>
                      <a:pPr algn="ctr" rtl="1">
                        <a:lnSpc>
                          <a:spcPct val="115000"/>
                        </a:lnSpc>
                        <a:spcAft>
                          <a:spcPts val="1000"/>
                        </a:spcAft>
                      </a:pPr>
                      <a:r>
                        <a:rPr lang="ar-SA" sz="1400">
                          <a:effectLst/>
                          <a:latin typeface="Dubai" panose="020B0503030403030204" pitchFamily="34" charset="-78"/>
                          <a:cs typeface="Dubai" panose="020B0503030403030204" pitchFamily="34" charset="-78"/>
                        </a:rPr>
                        <a:t>البدء</a:t>
                      </a:r>
                      <a:endParaRPr lang="en-SG" sz="1400">
                        <a:effectLst/>
                        <a:latin typeface="Dubai" panose="020B0503030403030204" pitchFamily="34" charset="-78"/>
                        <a:ea typeface="Times New Roman" panose="02020603050405020304" pitchFamily="18"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506B"/>
                    </a:solidFill>
                  </a:tcPr>
                </a:tc>
                <a:tc>
                  <a:txBody>
                    <a:bodyPr/>
                    <a:lstStyle/>
                    <a:p>
                      <a:pPr marL="457200" lvl="0" indent="-17145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إنتاج مجموعة رئيسية من الرعاة</a:t>
                      </a:r>
                      <a:endParaRPr lang="en-SG" sz="1400" dirty="0">
                        <a:effectLst/>
                        <a:latin typeface="Dubai" panose="020B0503030403030204" pitchFamily="34" charset="-78"/>
                        <a:cs typeface="Dubai" panose="020B0503030403030204" pitchFamily="34" charset="-78"/>
                      </a:endParaRPr>
                    </a:p>
                    <a:p>
                      <a:pPr marL="457200" lvl="0" indent="-17145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تقرير الرسالة</a:t>
                      </a:r>
                      <a:endParaRPr lang="en-SG" sz="1400" dirty="0">
                        <a:effectLst/>
                        <a:latin typeface="Dubai" panose="020B0503030403030204" pitchFamily="34" charset="-78"/>
                        <a:cs typeface="Dubai" panose="020B0503030403030204" pitchFamily="34" charset="-78"/>
                      </a:endParaRPr>
                    </a:p>
                    <a:p>
                      <a:pPr marL="457200" lvl="0" indent="-17145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تحديد احتياجات الراعي وموارده</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عمل تحليل التكلفة/المنفعة لبناء اعادة التأهيل</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إعادة تأهيل المكان الأولى لتأجيره</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قبول أولى الشركات المستأجرة</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توفير الخدمات الأساسية المشتركة للمستأجرين</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مكان غير مكلف ومرن للمكتب</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100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توفير الاتصال بالمساعدة المهنية</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4833524"/>
                  </a:ext>
                </a:extLst>
              </a:tr>
              <a:tr h="1314450">
                <a:tc>
                  <a:txBody>
                    <a:bodyPr/>
                    <a:lstStyle/>
                    <a:p>
                      <a:pPr algn="ctr" rtl="1">
                        <a:lnSpc>
                          <a:spcPct val="115000"/>
                        </a:lnSpc>
                        <a:spcAft>
                          <a:spcPts val="1000"/>
                        </a:spcAft>
                      </a:pPr>
                      <a:r>
                        <a:rPr lang="ar-SA" sz="1400" dirty="0">
                          <a:effectLst/>
                          <a:latin typeface="Dubai" panose="020B0503030403030204" pitchFamily="34" charset="-78"/>
                          <a:cs typeface="Dubai" panose="020B0503030403030204" pitchFamily="34" charset="-78"/>
                        </a:rPr>
                        <a:t>تطوير الأعمال</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506B"/>
                    </a:solidFill>
                  </a:tcPr>
                </a:tc>
                <a:tc>
                  <a:txBody>
                    <a:bodyPr/>
                    <a:lstStyle/>
                    <a:p>
                      <a:pPr marL="514350" lvl="0" indent="-2286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تقديم مساعدة الرعاة إلى موقع السوق</a:t>
                      </a:r>
                      <a:endParaRPr lang="en-SG" sz="1400" dirty="0">
                        <a:effectLst/>
                        <a:latin typeface="Dubai" panose="020B0503030403030204" pitchFamily="34" charset="-78"/>
                        <a:cs typeface="Dubai" panose="020B0503030403030204" pitchFamily="34" charset="-78"/>
                      </a:endParaRPr>
                    </a:p>
                    <a:p>
                      <a:pPr marL="514350" lvl="0" indent="-2286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تقديم  مساعدة الرعاة لتوفير خدمات دعم الأعمال</a:t>
                      </a:r>
                      <a:endParaRPr lang="en-SG" sz="1400" dirty="0">
                        <a:effectLst/>
                        <a:latin typeface="Dubai" panose="020B0503030403030204" pitchFamily="34" charset="-78"/>
                        <a:cs typeface="Dubai" panose="020B0503030403030204" pitchFamily="34" charset="-78"/>
                      </a:endParaRPr>
                    </a:p>
                    <a:p>
                      <a:pPr marL="514350" lvl="0" indent="-2286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توسيع القاعدة لشمول أصحاب مصالح أكثر</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جذب شركة واحدة أو أكثر مستأجرة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تحديد المكان طبقا للحاجة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توفير مكان للخدمات المشتركة للمستأجرين</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مساعدة الشركات للحصول على رأس المال</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إنتاج برامج لتشجيع خليط الشركات</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100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تسويق منتجات وخدمات المستأجرين المجمعة</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6043181"/>
                  </a:ext>
                </a:extLst>
              </a:tr>
              <a:tr h="1500797">
                <a:tc>
                  <a:txBody>
                    <a:bodyPr/>
                    <a:lstStyle/>
                    <a:p>
                      <a:pPr algn="ctr" rtl="1">
                        <a:lnSpc>
                          <a:spcPct val="115000"/>
                        </a:lnSpc>
                        <a:spcAft>
                          <a:spcPts val="1000"/>
                        </a:spcAft>
                      </a:pPr>
                      <a:r>
                        <a:rPr lang="ar-SA" sz="1400" dirty="0">
                          <a:effectLst/>
                          <a:latin typeface="Dubai" panose="020B0503030403030204" pitchFamily="34" charset="-78"/>
                          <a:cs typeface="Dubai" panose="020B0503030403030204" pitchFamily="34" charset="-78"/>
                        </a:rPr>
                        <a:t>النضج</a:t>
                      </a:r>
                      <a:endParaRPr lang="en-SG" sz="1400" dirty="0">
                        <a:effectLst/>
                        <a:latin typeface="Dubai" panose="020B0503030403030204" pitchFamily="34" charset="-78"/>
                        <a:ea typeface="Times New Roman" panose="02020603050405020304" pitchFamily="18"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506B"/>
                    </a:solidFill>
                  </a:tcPr>
                </a:tc>
                <a:tc>
                  <a:txBody>
                    <a:bodyPr/>
                    <a:lstStyle/>
                    <a:p>
                      <a:pPr marL="514350" lvl="0" indent="-2286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إعادة تقويم مستويات الالتزام بالخطة الأصلية</a:t>
                      </a:r>
                      <a:endParaRPr lang="en-SG" sz="1400" dirty="0">
                        <a:effectLst/>
                        <a:latin typeface="Dubai" panose="020B0503030403030204" pitchFamily="34" charset="-78"/>
                        <a:cs typeface="Dubai" panose="020B0503030403030204" pitchFamily="34" charset="-78"/>
                      </a:endParaRPr>
                    </a:p>
                    <a:p>
                      <a:pPr marL="514350" lvl="0" indent="-2286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تطوير برامج لتعكس احتياجات أصحاب المصالح المتغيرة</a:t>
                      </a:r>
                      <a:endParaRPr lang="en-SG" sz="1400" dirty="0">
                        <a:effectLst/>
                        <a:latin typeface="Dubai" panose="020B0503030403030204" pitchFamily="34" charset="-78"/>
                        <a:cs typeface="Dubai" panose="020B0503030403030204" pitchFamily="34" charset="-78"/>
                      </a:endParaRPr>
                    </a:p>
                    <a:p>
                      <a:pPr marL="514350" lvl="0" indent="-2286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بناء تحالفات بين الرعاة وغيرهم</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إدارة التدفق النقدي</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بناء مكونات احتفاظ بالاستئجار متخصصة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العمل على اقتناص الفرص المستقبلية الواقعة في الاهتمام</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الحصول على حقوق ملكية في الشركات المستأجرة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التعاقد الفرعي مع مقدمي الخدمات الخاصة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1000"/>
                        </a:spcAft>
                        <a:buFont typeface="Wingdings" panose="05000000000000000000" pitchFamily="2" charset="2"/>
                        <a:buChar char="§"/>
                      </a:pPr>
                      <a:r>
                        <a:rPr lang="ar-SA" sz="1400" dirty="0">
                          <a:effectLst/>
                          <a:latin typeface="Dubai" panose="020B0503030403030204" pitchFamily="34" charset="-78"/>
                          <a:cs typeface="Dubai" panose="020B0503030403030204" pitchFamily="34" charset="-78"/>
                        </a:rPr>
                        <a:t>تنسيق الحصول على  رأس المال الابتدائي</a:t>
                      </a:r>
                      <a:endParaRPr lang="en-SG" sz="1400" dirty="0">
                        <a:effectLst/>
                        <a:latin typeface="Dubai" panose="020B0503030403030204" pitchFamily="34" charset="-78"/>
                        <a:ea typeface="Calibri" panose="020F0502020204030204" pitchFamily="34" charset="0"/>
                        <a:cs typeface="Dubai" panose="020B0503030403030204" pitchFamily="34" charset="-78"/>
                      </a:endParaRPr>
                    </a:p>
                  </a:txBody>
                  <a:tcPr marL="42220" marR="422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0751715"/>
                  </a:ext>
                </a:extLst>
              </a:tr>
            </a:tbl>
          </a:graphicData>
        </a:graphic>
      </p:graphicFrame>
      <p:sp>
        <p:nvSpPr>
          <p:cNvPr id="3" name="Isosceles Triangle 2">
            <a:extLst>
              <a:ext uri="{FF2B5EF4-FFF2-40B4-BE49-F238E27FC236}">
                <a16:creationId xmlns:a16="http://schemas.microsoft.com/office/drawing/2014/main" id="{F9A6297D-B8B4-4EEE-951A-786E1E5352B0}"/>
              </a:ext>
            </a:extLst>
          </p:cNvPr>
          <p:cNvSpPr/>
          <p:nvPr/>
        </p:nvSpPr>
        <p:spPr>
          <a:xfrm flipV="1">
            <a:off x="8743950" y="2192617"/>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2982FD1-EC9D-4CBC-A946-A8E00641B0FB}"/>
              </a:ext>
            </a:extLst>
          </p:cNvPr>
          <p:cNvSpPr/>
          <p:nvPr/>
        </p:nvSpPr>
        <p:spPr>
          <a:xfrm flipV="1">
            <a:off x="5338302" y="2192617"/>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11B74F3D-E6B0-4C29-BA3D-43E0EA6CE94C}"/>
              </a:ext>
            </a:extLst>
          </p:cNvPr>
          <p:cNvSpPr/>
          <p:nvPr/>
        </p:nvSpPr>
        <p:spPr>
          <a:xfrm flipV="1">
            <a:off x="1819192" y="2192617"/>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95F02A-CD1D-4491-A274-1CC64C6E5A0C}"/>
              </a:ext>
            </a:extLst>
          </p:cNvPr>
          <p:cNvSpPr/>
          <p:nvPr/>
        </p:nvSpPr>
        <p:spPr>
          <a:xfrm rot="16200000">
            <a:off x="10477954" y="2753639"/>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850BD423-B395-433A-BEC1-8081CB7B9957}"/>
              </a:ext>
            </a:extLst>
          </p:cNvPr>
          <p:cNvSpPr/>
          <p:nvPr/>
        </p:nvSpPr>
        <p:spPr>
          <a:xfrm rot="16200000">
            <a:off x="10477954" y="4039912"/>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98BB45BD-3FCC-4B89-8F60-14B52C147C2E}"/>
              </a:ext>
            </a:extLst>
          </p:cNvPr>
          <p:cNvSpPr/>
          <p:nvPr/>
        </p:nvSpPr>
        <p:spPr>
          <a:xfrm rot="16200000">
            <a:off x="10477954" y="5326184"/>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FF3CBB3-51CC-48FD-B479-D8197F20BB83}"/>
              </a:ext>
            </a:extLst>
          </p:cNvPr>
          <p:cNvSpPr>
            <a:spLocks noGrp="1"/>
          </p:cNvSpPr>
          <p:nvPr>
            <p:ph type="sldNum" sz="quarter" idx="12"/>
          </p:nvPr>
        </p:nvSpPr>
        <p:spPr/>
        <p:txBody>
          <a:bodyPr/>
          <a:lstStyle/>
          <a:p>
            <a:fld id="{C9889D55-D75C-4F24-87F5-5B8662090B10}" type="slidenum">
              <a:rPr lang="en-SG" smtClean="0"/>
              <a:t>12</a:t>
            </a:fld>
            <a:endParaRPr lang="en-SG" dirty="0"/>
          </a:p>
        </p:txBody>
      </p:sp>
    </p:spTree>
    <p:extLst>
      <p:ext uri="{BB962C8B-B14F-4D97-AF65-F5344CB8AC3E}">
        <p14:creationId xmlns:p14="http://schemas.microsoft.com/office/powerpoint/2010/main" val="238825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99EACBB9-4DA6-4870-9305-4030A1B5CEB6}"/>
              </a:ext>
            </a:extLst>
          </p:cNvPr>
          <p:cNvSpPr/>
          <p:nvPr/>
        </p:nvSpPr>
        <p:spPr>
          <a:xfrm>
            <a:off x="1293668" y="1130174"/>
            <a:ext cx="9604664" cy="5167313"/>
          </a:xfrm>
          <a:prstGeom prst="roundRect">
            <a:avLst>
              <a:gd name="adj" fmla="val 74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14" name="Chart 13">
            <a:extLst>
              <a:ext uri="{FF2B5EF4-FFF2-40B4-BE49-F238E27FC236}">
                <a16:creationId xmlns:a16="http://schemas.microsoft.com/office/drawing/2014/main" id="{32C3835C-9FFA-42BC-BACE-8A792CE1A862}"/>
              </a:ext>
            </a:extLst>
          </p:cNvPr>
          <p:cNvGraphicFramePr/>
          <p:nvPr>
            <p:extLst>
              <p:ext uri="{D42A27DB-BD31-4B8C-83A1-F6EECF244321}">
                <p14:modId xmlns:p14="http://schemas.microsoft.com/office/powerpoint/2010/main" val="150445678"/>
              </p:ext>
            </p:extLst>
          </p:nvPr>
        </p:nvGraphicFramePr>
        <p:xfrm>
          <a:off x="1660607" y="1227102"/>
          <a:ext cx="8858250" cy="516731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D7058B4B-23A8-4543-938C-35A427FE980A}"/>
              </a:ext>
            </a:extLst>
          </p:cNvPr>
          <p:cNvSpPr>
            <a:spLocks noGrp="1"/>
          </p:cNvSpPr>
          <p:nvPr>
            <p:ph type="sldNum" sz="quarter" idx="12"/>
          </p:nvPr>
        </p:nvSpPr>
        <p:spPr/>
        <p:txBody>
          <a:bodyPr/>
          <a:lstStyle/>
          <a:p>
            <a:fld id="{C9889D55-D75C-4F24-87F5-5B8662090B10}" type="slidenum">
              <a:rPr lang="en-SG" smtClean="0"/>
              <a:t>13</a:t>
            </a:fld>
            <a:endParaRPr lang="en-SG" dirty="0"/>
          </a:p>
        </p:txBody>
      </p:sp>
    </p:spTree>
    <p:extLst>
      <p:ext uri="{BB962C8B-B14F-4D97-AF65-F5344CB8AC3E}">
        <p14:creationId xmlns:p14="http://schemas.microsoft.com/office/powerpoint/2010/main" val="373052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B2C742-ED71-47AE-937C-60B607FAA708}"/>
              </a:ext>
            </a:extLst>
          </p:cNvPr>
          <p:cNvSpPr/>
          <p:nvPr/>
        </p:nvSpPr>
        <p:spPr>
          <a:xfrm>
            <a:off x="1136278" y="1620996"/>
            <a:ext cx="9906907" cy="464645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الأنشطة التي تعمل بها الحاضنات</a:t>
            </a:r>
          </a:p>
        </p:txBody>
      </p:sp>
      <p:graphicFrame>
        <p:nvGraphicFramePr>
          <p:cNvPr id="13" name="Table 12">
            <a:extLst>
              <a:ext uri="{FF2B5EF4-FFF2-40B4-BE49-F238E27FC236}">
                <a16:creationId xmlns:a16="http://schemas.microsoft.com/office/drawing/2014/main" id="{677BA382-0BA8-4FD0-BECE-BB62D4ECED39}"/>
              </a:ext>
            </a:extLst>
          </p:cNvPr>
          <p:cNvGraphicFramePr>
            <a:graphicFrameLocks noGrp="1"/>
          </p:cNvGraphicFramePr>
          <p:nvPr>
            <p:extLst>
              <p:ext uri="{D42A27DB-BD31-4B8C-83A1-F6EECF244321}">
                <p14:modId xmlns:p14="http://schemas.microsoft.com/office/powerpoint/2010/main" val="1386302940"/>
              </p:ext>
            </p:extLst>
          </p:nvPr>
        </p:nvGraphicFramePr>
        <p:xfrm>
          <a:off x="1136278" y="1620996"/>
          <a:ext cx="9906907" cy="4646457"/>
        </p:xfrm>
        <a:graphic>
          <a:graphicData uri="http://schemas.openxmlformats.org/drawingml/2006/table">
            <a:tbl>
              <a:tblPr rtl="1" firstCol="1" bandRow="1">
                <a:effectLst/>
                <a:tableStyleId>{5940675A-B579-460E-94D1-54222C63F5DA}</a:tableStyleId>
              </a:tblPr>
              <a:tblGrid>
                <a:gridCol w="2836419">
                  <a:extLst>
                    <a:ext uri="{9D8B030D-6E8A-4147-A177-3AD203B41FA5}">
                      <a16:colId xmlns:a16="http://schemas.microsoft.com/office/drawing/2014/main" val="2952561671"/>
                    </a:ext>
                  </a:extLst>
                </a:gridCol>
                <a:gridCol w="3768186">
                  <a:extLst>
                    <a:ext uri="{9D8B030D-6E8A-4147-A177-3AD203B41FA5}">
                      <a16:colId xmlns:a16="http://schemas.microsoft.com/office/drawing/2014/main" val="1058584338"/>
                    </a:ext>
                  </a:extLst>
                </a:gridCol>
                <a:gridCol w="3302302">
                  <a:extLst>
                    <a:ext uri="{9D8B030D-6E8A-4147-A177-3AD203B41FA5}">
                      <a16:colId xmlns:a16="http://schemas.microsoft.com/office/drawing/2014/main" val="1448735739"/>
                    </a:ext>
                  </a:extLst>
                </a:gridCol>
              </a:tblGrid>
              <a:tr h="701664">
                <a:tc>
                  <a:txBody>
                    <a:bodyPr/>
                    <a:lstStyle/>
                    <a:p>
                      <a:pPr algn="ctr" rtl="1">
                        <a:lnSpc>
                          <a:spcPct val="115000"/>
                        </a:lnSpc>
                        <a:spcAft>
                          <a:spcPts val="0"/>
                        </a:spcAft>
                      </a:pPr>
                      <a:r>
                        <a:rPr lang="ar-SA" sz="1600" b="1" dirty="0">
                          <a:solidFill>
                            <a:schemeClr val="bg1"/>
                          </a:solidFill>
                          <a:effectLst/>
                          <a:latin typeface="Dubai" panose="020B0503030403030204" pitchFamily="34" charset="-78"/>
                          <a:cs typeface="Dubai" panose="020B0503030403030204" pitchFamily="34" charset="-78"/>
                        </a:rPr>
                        <a:t>التقنية</a:t>
                      </a:r>
                      <a:endParaRPr lang="en-SG" sz="1600" b="1"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b="1" dirty="0">
                          <a:solidFill>
                            <a:schemeClr val="bg1"/>
                          </a:solidFill>
                          <a:effectLst/>
                          <a:latin typeface="Dubai" panose="020B0503030403030204" pitchFamily="34" charset="-78"/>
                          <a:cs typeface="Dubai" panose="020B0503030403030204" pitchFamily="34" charset="-78"/>
                        </a:rPr>
                        <a:t>نظم برامج الحاسب</a:t>
                      </a:r>
                      <a:endParaRPr lang="en-SG" sz="1600" b="1"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b="1" dirty="0">
                          <a:solidFill>
                            <a:schemeClr val="bg1"/>
                          </a:solidFill>
                          <a:effectLst/>
                          <a:latin typeface="Dubai" panose="020B0503030403030204" pitchFamily="34" charset="-78"/>
                          <a:cs typeface="Dubai" panose="020B0503030403030204" pitchFamily="34" charset="-78"/>
                        </a:rPr>
                        <a:t>الخدمات/المهنية</a:t>
                      </a:r>
                      <a:endParaRPr lang="en-SG" sz="1600" b="1"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extLst>
                  <a:ext uri="{0D108BD9-81ED-4DB2-BD59-A6C34878D82A}">
                    <a16:rowId xmlns:a16="http://schemas.microsoft.com/office/drawing/2014/main" val="325014160"/>
                  </a:ext>
                </a:extLst>
              </a:tr>
              <a:tr h="485878">
                <a:tc>
                  <a:txBody>
                    <a:bodyPr/>
                    <a:lstStyle/>
                    <a:p>
                      <a:pPr algn="ctr" rtl="1">
                        <a:lnSpc>
                          <a:spcPct val="115000"/>
                        </a:lnSpc>
                        <a:spcAft>
                          <a:spcPts val="0"/>
                        </a:spcAft>
                      </a:pPr>
                      <a:r>
                        <a:rPr lang="ar-SA" sz="1600" b="1">
                          <a:solidFill>
                            <a:schemeClr val="bg1"/>
                          </a:solidFill>
                          <a:effectLst/>
                          <a:latin typeface="Dubai" panose="020B0503030403030204" pitchFamily="34" charset="-78"/>
                          <a:cs typeface="Dubai" panose="020B0503030403030204" pitchFamily="34" charset="-78"/>
                        </a:rPr>
                        <a:t>التصنيع</a:t>
                      </a:r>
                      <a:endParaRPr lang="en-SG" sz="1600" b="1">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dirty="0">
                          <a:effectLst/>
                          <a:latin typeface="Dubai" panose="020B0503030403030204" pitchFamily="34" charset="-78"/>
                          <a:cs typeface="Dubai" panose="020B0503030403030204" pitchFamily="34" charset="-78"/>
                        </a:rPr>
                        <a:t>الإنترنت</a:t>
                      </a:r>
                      <a:endParaRPr lang="en-SG" sz="1600" dirty="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dirty="0">
                          <a:effectLst/>
                          <a:latin typeface="Dubai" panose="020B0503030403030204" pitchFamily="34" charset="-78"/>
                          <a:cs typeface="Dubai" panose="020B0503030403030204" pitchFamily="34" charset="-78"/>
                        </a:rPr>
                        <a:t>العلوم البيولوجية وعلوم الحياة</a:t>
                      </a:r>
                      <a:endParaRPr lang="en-SG" sz="1600" dirty="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3113905427"/>
                  </a:ext>
                </a:extLst>
              </a:tr>
              <a:tr h="543647">
                <a:tc>
                  <a:txBody>
                    <a:bodyPr/>
                    <a:lstStyle/>
                    <a:p>
                      <a:pPr algn="ctr" rtl="1">
                        <a:lnSpc>
                          <a:spcPct val="115000"/>
                        </a:lnSpc>
                        <a:spcAft>
                          <a:spcPts val="0"/>
                        </a:spcAft>
                      </a:pPr>
                      <a:r>
                        <a:rPr lang="ar-SA" sz="1600" b="1">
                          <a:solidFill>
                            <a:schemeClr val="bg1"/>
                          </a:solidFill>
                          <a:effectLst/>
                          <a:latin typeface="Dubai" panose="020B0503030403030204" pitchFamily="34" charset="-78"/>
                          <a:cs typeface="Dubai" panose="020B0503030403030204" pitchFamily="34" charset="-78"/>
                        </a:rPr>
                        <a:t>الصناعات الابتكارية</a:t>
                      </a:r>
                      <a:endParaRPr lang="en-SG" sz="1600" b="1">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dirty="0">
                          <a:effectLst/>
                          <a:latin typeface="Dubai" panose="020B0503030403030204" pitchFamily="34" charset="-78"/>
                          <a:cs typeface="Dubai" panose="020B0503030403030204" pitchFamily="34" charset="-78"/>
                        </a:rPr>
                        <a:t>الأعمال الإلكترونية والتجارة الإلكترونية</a:t>
                      </a:r>
                      <a:endParaRPr lang="en-SG" sz="1600" dirty="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الإلكترونيات والإلكترونيات المصغرة</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176877422"/>
                  </a:ext>
                </a:extLst>
              </a:tr>
              <a:tr h="485878">
                <a:tc>
                  <a:txBody>
                    <a:bodyPr/>
                    <a:lstStyle/>
                    <a:p>
                      <a:pPr algn="ctr" rtl="1">
                        <a:lnSpc>
                          <a:spcPct val="115000"/>
                        </a:lnSpc>
                        <a:spcAft>
                          <a:spcPts val="0"/>
                        </a:spcAft>
                      </a:pPr>
                      <a:r>
                        <a:rPr lang="ar-SA" sz="1600" b="1">
                          <a:solidFill>
                            <a:schemeClr val="bg1"/>
                          </a:solidFill>
                          <a:effectLst/>
                          <a:latin typeface="Dubai" panose="020B0503030403030204" pitchFamily="34" charset="-78"/>
                          <a:cs typeface="Dubai" panose="020B0503030403030204" pitchFamily="34" charset="-78"/>
                        </a:rPr>
                        <a:t>التقنية اللاسلكية</a:t>
                      </a:r>
                      <a:endParaRPr lang="en-SG" sz="1600" b="1">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تقنية الرعاية الصحية</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dirty="0">
                          <a:effectLst/>
                          <a:latin typeface="Dubai" panose="020B0503030403030204" pitchFamily="34" charset="-78"/>
                          <a:cs typeface="Dubai" panose="020B0503030403030204" pitchFamily="34" charset="-78"/>
                        </a:rPr>
                        <a:t>المواد المتقدمة</a:t>
                      </a:r>
                      <a:endParaRPr lang="en-SG" sz="1600" dirty="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959316148"/>
                  </a:ext>
                </a:extLst>
              </a:tr>
              <a:tr h="485878">
                <a:tc>
                  <a:txBody>
                    <a:bodyPr/>
                    <a:lstStyle/>
                    <a:p>
                      <a:pPr algn="ctr" rtl="1">
                        <a:lnSpc>
                          <a:spcPct val="115000"/>
                        </a:lnSpc>
                        <a:spcAft>
                          <a:spcPts val="0"/>
                        </a:spcAft>
                      </a:pPr>
                      <a:r>
                        <a:rPr lang="ar-SA" sz="1600" b="1">
                          <a:solidFill>
                            <a:schemeClr val="bg1"/>
                          </a:solidFill>
                          <a:effectLst/>
                          <a:latin typeface="Dubai" panose="020B0503030403030204" pitchFamily="34" charset="-78"/>
                          <a:cs typeface="Dubai" panose="020B0503030403030204" pitchFamily="34" charset="-78"/>
                        </a:rPr>
                        <a:t>الدفاع والأمن الوطني</a:t>
                      </a:r>
                      <a:endParaRPr lang="en-SG" sz="1600" b="1">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الطاقة</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البيئة والتقنيات النظيفة</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3350350099"/>
                  </a:ext>
                </a:extLst>
              </a:tr>
              <a:tr h="485878">
                <a:tc>
                  <a:txBody>
                    <a:bodyPr/>
                    <a:lstStyle/>
                    <a:p>
                      <a:pPr algn="ctr" rtl="1">
                        <a:lnSpc>
                          <a:spcPct val="115000"/>
                        </a:lnSpc>
                        <a:spcAft>
                          <a:spcPts val="0"/>
                        </a:spcAft>
                      </a:pPr>
                      <a:r>
                        <a:rPr lang="ar-SA" sz="1600" b="1">
                          <a:solidFill>
                            <a:schemeClr val="bg1"/>
                          </a:solidFill>
                          <a:effectLst/>
                          <a:latin typeface="Dubai" panose="020B0503030403030204" pitchFamily="34" charset="-78"/>
                          <a:cs typeface="Dubai" panose="020B0503030403030204" pitchFamily="34" charset="-78"/>
                        </a:rPr>
                        <a:t>الاتصالات المبرقة</a:t>
                      </a:r>
                      <a:endParaRPr lang="en-SG" sz="1600" b="1">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نظم مكونات الحاسب</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الوحدات الطبية</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1791468999"/>
                  </a:ext>
                </a:extLst>
              </a:tr>
              <a:tr h="485878">
                <a:tc>
                  <a:txBody>
                    <a:bodyPr/>
                    <a:lstStyle/>
                    <a:p>
                      <a:pPr algn="ctr" rtl="1">
                        <a:lnSpc>
                          <a:spcPct val="115000"/>
                        </a:lnSpc>
                        <a:spcAft>
                          <a:spcPts val="0"/>
                        </a:spcAft>
                      </a:pPr>
                      <a:r>
                        <a:rPr lang="ar-SA" sz="1600" b="1">
                          <a:solidFill>
                            <a:schemeClr val="bg1"/>
                          </a:solidFill>
                          <a:effectLst/>
                          <a:latin typeface="Dubai" panose="020B0503030403030204" pitchFamily="34" charset="-78"/>
                          <a:cs typeface="Dubai" panose="020B0503030403030204" pitchFamily="34" charset="-78"/>
                        </a:rPr>
                        <a:t>تقنية النانو</a:t>
                      </a:r>
                      <a:endParaRPr lang="en-SG" sz="1600" b="1">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dirty="0">
                          <a:effectLst/>
                          <a:latin typeface="Dubai" panose="020B0503030403030204" pitchFamily="34" charset="-78"/>
                          <a:cs typeface="Dubai" panose="020B0503030403030204" pitchFamily="34" charset="-78"/>
                        </a:rPr>
                        <a:t>التشييد</a:t>
                      </a:r>
                      <a:endParaRPr lang="en-SG" sz="1600" dirty="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الفنون</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264878945"/>
                  </a:ext>
                </a:extLst>
              </a:tr>
              <a:tr h="485878">
                <a:tc>
                  <a:txBody>
                    <a:bodyPr/>
                    <a:lstStyle/>
                    <a:p>
                      <a:pPr algn="ctr" rtl="1">
                        <a:lnSpc>
                          <a:spcPct val="115000"/>
                        </a:lnSpc>
                        <a:spcAft>
                          <a:spcPts val="0"/>
                        </a:spcAft>
                      </a:pPr>
                      <a:r>
                        <a:rPr lang="ar-SA" sz="1600" b="1">
                          <a:solidFill>
                            <a:schemeClr val="bg1"/>
                          </a:solidFill>
                          <a:effectLst/>
                          <a:latin typeface="Dubai" panose="020B0503030403030204" pitchFamily="34" charset="-78"/>
                          <a:cs typeface="Dubai" panose="020B0503030403030204" pitchFamily="34" charset="-78"/>
                        </a:rPr>
                        <a:t>الطيران</a:t>
                      </a:r>
                      <a:endParaRPr lang="en-SG" sz="1600" b="1">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المطبخ والطعام</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a:effectLst/>
                          <a:latin typeface="Dubai" panose="020B0503030403030204" pitchFamily="34" charset="-78"/>
                          <a:cs typeface="Dubai" panose="020B0503030403030204" pitchFamily="34" charset="-78"/>
                        </a:rPr>
                        <a:t>تجارة التجزئة</a:t>
                      </a:r>
                      <a:endParaRPr lang="en-SG" sz="160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530360834"/>
                  </a:ext>
                </a:extLst>
              </a:tr>
              <a:tr h="485878">
                <a:tc>
                  <a:txBody>
                    <a:bodyPr/>
                    <a:lstStyle/>
                    <a:p>
                      <a:pPr algn="ctr" rtl="1">
                        <a:lnSpc>
                          <a:spcPct val="115000"/>
                        </a:lnSpc>
                        <a:spcAft>
                          <a:spcPts val="0"/>
                        </a:spcAft>
                      </a:pPr>
                      <a:r>
                        <a:rPr lang="ar-SA" sz="1600" b="1" dirty="0">
                          <a:solidFill>
                            <a:schemeClr val="bg1"/>
                          </a:solidFill>
                          <a:effectLst/>
                          <a:latin typeface="Dubai" panose="020B0503030403030204" pitchFamily="34" charset="-78"/>
                          <a:cs typeface="Dubai" panose="020B0503030403030204" pitchFamily="34" charset="-78"/>
                        </a:rPr>
                        <a:t>الخشب والغابات</a:t>
                      </a:r>
                      <a:endParaRPr lang="en-SG" sz="1600" b="1"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SA" sz="1600" dirty="0">
                          <a:effectLst/>
                          <a:latin typeface="Dubai" panose="020B0503030403030204" pitchFamily="34" charset="-78"/>
                          <a:cs typeface="Dubai" panose="020B0503030403030204" pitchFamily="34" charset="-78"/>
                        </a:rPr>
                        <a:t>الأزياء</a:t>
                      </a:r>
                      <a:endParaRPr lang="en-SG" sz="1600" dirty="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tc>
                  <a:txBody>
                    <a:bodyPr/>
                    <a:lstStyle/>
                    <a:p>
                      <a:pPr algn="ctr" rtl="1">
                        <a:lnSpc>
                          <a:spcPct val="115000"/>
                        </a:lnSpc>
                        <a:spcAft>
                          <a:spcPts val="0"/>
                        </a:spcAft>
                      </a:pPr>
                      <a:r>
                        <a:rPr lang="ar-SA" sz="1600" dirty="0">
                          <a:effectLst/>
                          <a:latin typeface="Dubai" panose="020B0503030403030204" pitchFamily="34" charset="-78"/>
                          <a:cs typeface="Dubai" panose="020B0503030403030204" pitchFamily="34" charset="-78"/>
                        </a:rPr>
                        <a:t>السياحة</a:t>
                      </a:r>
                      <a:endParaRPr lang="en-SG" sz="1600" dirty="0">
                        <a:effectLst/>
                        <a:latin typeface="Dubai" panose="020B0503030403030204" pitchFamily="34" charset="-78"/>
                        <a:ea typeface="Times New Roman" panose="02020603050405020304" pitchFamily="18" charset="0"/>
                        <a:cs typeface="Dubai" panose="020B0503030403030204" pitchFamily="34" charset="-78"/>
                      </a:endParaRPr>
                    </a:p>
                  </a:txBody>
                  <a:tcPr marL="98005" marR="98005" marT="0" marB="0" anchor="ctr">
                    <a:lnL w="28575" cap="flat" cmpd="sng" algn="ctr">
                      <a:solidFill>
                        <a:schemeClr val="bg1">
                          <a:lumMod val="50000"/>
                        </a:schemeClr>
                      </a:solidFill>
                      <a:prstDash val="sysDash"/>
                      <a:round/>
                      <a:headEnd type="none" w="med" len="med"/>
                      <a:tailEnd type="none" w="med" len="med"/>
                    </a:lnL>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2567448324"/>
                  </a:ext>
                </a:extLst>
              </a:tr>
            </a:tbl>
          </a:graphicData>
        </a:graphic>
      </p:graphicFrame>
      <p:sp>
        <p:nvSpPr>
          <p:cNvPr id="14" name="Isosceles Triangle 13">
            <a:extLst>
              <a:ext uri="{FF2B5EF4-FFF2-40B4-BE49-F238E27FC236}">
                <a16:creationId xmlns:a16="http://schemas.microsoft.com/office/drawing/2014/main" id="{9AB98DD4-B9A4-4677-92A2-1800DF6EF954}"/>
              </a:ext>
            </a:extLst>
          </p:cNvPr>
          <p:cNvSpPr/>
          <p:nvPr/>
        </p:nvSpPr>
        <p:spPr>
          <a:xfrm flipV="1">
            <a:off x="6089731" y="2136522"/>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0C22364A-C66D-4D38-B271-41C3AAA2EDEB}"/>
              </a:ext>
            </a:extLst>
          </p:cNvPr>
          <p:cNvSpPr/>
          <p:nvPr/>
        </p:nvSpPr>
        <p:spPr>
          <a:xfrm flipV="1">
            <a:off x="2489281" y="2136522"/>
            <a:ext cx="438150" cy="283883"/>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20928F1-71A9-468A-89B2-E8D66A91FD3C}"/>
              </a:ext>
            </a:extLst>
          </p:cNvPr>
          <p:cNvSpPr>
            <a:spLocks noGrp="1"/>
          </p:cNvSpPr>
          <p:nvPr>
            <p:ph type="sldNum" sz="quarter" idx="12"/>
          </p:nvPr>
        </p:nvSpPr>
        <p:spPr/>
        <p:txBody>
          <a:bodyPr/>
          <a:lstStyle/>
          <a:p>
            <a:fld id="{C9889D55-D75C-4F24-87F5-5B8662090B10}" type="slidenum">
              <a:rPr lang="en-SG" smtClean="0"/>
              <a:t>14</a:t>
            </a:fld>
            <a:endParaRPr lang="en-SG" dirty="0"/>
          </a:p>
        </p:txBody>
      </p:sp>
    </p:spTree>
    <p:extLst>
      <p:ext uri="{BB962C8B-B14F-4D97-AF65-F5344CB8AC3E}">
        <p14:creationId xmlns:p14="http://schemas.microsoft.com/office/powerpoint/2010/main" val="10455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B2C742-ED71-47AE-937C-60B607FAA708}"/>
              </a:ext>
            </a:extLst>
          </p:cNvPr>
          <p:cNvSpPr/>
          <p:nvPr/>
        </p:nvSpPr>
        <p:spPr>
          <a:xfrm>
            <a:off x="1136279" y="1620996"/>
            <a:ext cx="9906907" cy="464645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المراحل الأربعة لخدمات الحاضنات</a:t>
            </a:r>
          </a:p>
        </p:txBody>
      </p:sp>
      <p:graphicFrame>
        <p:nvGraphicFramePr>
          <p:cNvPr id="9" name="Table 8">
            <a:extLst>
              <a:ext uri="{FF2B5EF4-FFF2-40B4-BE49-F238E27FC236}">
                <a16:creationId xmlns:a16="http://schemas.microsoft.com/office/drawing/2014/main" id="{65C771D4-070E-4DFB-885D-9EA38D61E6E7}"/>
              </a:ext>
            </a:extLst>
          </p:cNvPr>
          <p:cNvGraphicFramePr>
            <a:graphicFrameLocks noGrp="1"/>
          </p:cNvGraphicFramePr>
          <p:nvPr>
            <p:extLst>
              <p:ext uri="{D42A27DB-BD31-4B8C-83A1-F6EECF244321}">
                <p14:modId xmlns:p14="http://schemas.microsoft.com/office/powerpoint/2010/main" val="733059478"/>
              </p:ext>
            </p:extLst>
          </p:nvPr>
        </p:nvGraphicFramePr>
        <p:xfrm>
          <a:off x="1142547" y="1629651"/>
          <a:ext cx="9894371" cy="4629147"/>
        </p:xfrm>
        <a:graphic>
          <a:graphicData uri="http://schemas.openxmlformats.org/drawingml/2006/table">
            <a:tbl>
              <a:tblPr rtl="1" firstRow="1" firstCol="1" bandRow="1">
                <a:tableStyleId>{5940675A-B579-460E-94D1-54222C63F5DA}</a:tableStyleId>
              </a:tblPr>
              <a:tblGrid>
                <a:gridCol w="2203935">
                  <a:extLst>
                    <a:ext uri="{9D8B030D-6E8A-4147-A177-3AD203B41FA5}">
                      <a16:colId xmlns:a16="http://schemas.microsoft.com/office/drawing/2014/main" val="3340143562"/>
                    </a:ext>
                  </a:extLst>
                </a:gridCol>
                <a:gridCol w="2770277">
                  <a:extLst>
                    <a:ext uri="{9D8B030D-6E8A-4147-A177-3AD203B41FA5}">
                      <a16:colId xmlns:a16="http://schemas.microsoft.com/office/drawing/2014/main" val="1198596771"/>
                    </a:ext>
                  </a:extLst>
                </a:gridCol>
                <a:gridCol w="2781333">
                  <a:extLst>
                    <a:ext uri="{9D8B030D-6E8A-4147-A177-3AD203B41FA5}">
                      <a16:colId xmlns:a16="http://schemas.microsoft.com/office/drawing/2014/main" val="4202214828"/>
                    </a:ext>
                  </a:extLst>
                </a:gridCol>
                <a:gridCol w="2138826">
                  <a:extLst>
                    <a:ext uri="{9D8B030D-6E8A-4147-A177-3AD203B41FA5}">
                      <a16:colId xmlns:a16="http://schemas.microsoft.com/office/drawing/2014/main" val="4065259640"/>
                    </a:ext>
                  </a:extLst>
                </a:gridCol>
              </a:tblGrid>
              <a:tr h="469298">
                <a:tc gridSpan="4">
                  <a:txBody>
                    <a:bodyPr/>
                    <a:lstStyle/>
                    <a:p>
                      <a:pPr algn="ctr" rtl="1">
                        <a:lnSpc>
                          <a:spcPct val="115000"/>
                        </a:lnSpc>
                        <a:spcAft>
                          <a:spcPts val="0"/>
                        </a:spcAft>
                      </a:pPr>
                      <a:r>
                        <a:rPr lang="ar-SA" sz="1400" dirty="0">
                          <a:solidFill>
                            <a:schemeClr val="bg1"/>
                          </a:solidFill>
                          <a:effectLst/>
                          <a:latin typeface="Dubai" panose="020B0503030403030204" pitchFamily="34" charset="-78"/>
                          <a:cs typeface="Dubai" panose="020B0503030403030204" pitchFamily="34" charset="-78"/>
                        </a:rPr>
                        <a:t>المراحل الأربع لخدمات حاضنة الأعمال</a:t>
                      </a:r>
                      <a:endParaRPr lang="en-SG" sz="140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AE08"/>
                    </a:solid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11661814"/>
                  </a:ext>
                </a:extLst>
              </a:tr>
              <a:tr h="543842">
                <a:tc>
                  <a:txBody>
                    <a:bodyPr/>
                    <a:lstStyle/>
                    <a:p>
                      <a:pPr algn="ctr" rtl="1">
                        <a:lnSpc>
                          <a:spcPct val="115000"/>
                        </a:lnSpc>
                        <a:spcAft>
                          <a:spcPts val="0"/>
                        </a:spcAft>
                      </a:pPr>
                      <a:r>
                        <a:rPr lang="ar-SA" sz="1400" dirty="0">
                          <a:solidFill>
                            <a:schemeClr val="bg1"/>
                          </a:solidFill>
                          <a:effectLst/>
                          <a:latin typeface="Dubai" panose="020B0503030403030204" pitchFamily="34" charset="-78"/>
                          <a:cs typeface="Dubai" panose="020B0503030403030204" pitchFamily="34" charset="-78"/>
                        </a:rPr>
                        <a:t>التقديم والدخول الابتدائي</a:t>
                      </a:r>
                      <a:endParaRPr lang="en-SG" sz="140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rtl="1">
                        <a:lnSpc>
                          <a:spcPct val="115000"/>
                        </a:lnSpc>
                        <a:spcAft>
                          <a:spcPts val="0"/>
                        </a:spcAft>
                      </a:pPr>
                      <a:r>
                        <a:rPr lang="ar-SA" sz="1400" dirty="0">
                          <a:solidFill>
                            <a:schemeClr val="bg1"/>
                          </a:solidFill>
                          <a:effectLst/>
                          <a:latin typeface="Dubai" panose="020B0503030403030204" pitchFamily="34" charset="-78"/>
                          <a:cs typeface="Dubai" panose="020B0503030403030204" pitchFamily="34" charset="-78"/>
                        </a:rPr>
                        <a:t>الاحتضان</a:t>
                      </a:r>
                      <a:endParaRPr lang="en-SG" sz="140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8A2"/>
                    </a:solidFill>
                  </a:tcPr>
                </a:tc>
                <a:tc hMerge="1">
                  <a:txBody>
                    <a:bodyPr/>
                    <a:lstStyle/>
                    <a:p>
                      <a:endParaRPr lang="en-SG"/>
                    </a:p>
                  </a:txBody>
                  <a:tcPr/>
                </a:tc>
                <a:tc>
                  <a:txBody>
                    <a:bodyPr/>
                    <a:lstStyle/>
                    <a:p>
                      <a:pPr algn="ctr" rtl="1">
                        <a:lnSpc>
                          <a:spcPct val="115000"/>
                        </a:lnSpc>
                        <a:spcAft>
                          <a:spcPts val="0"/>
                        </a:spcAft>
                      </a:pPr>
                      <a:r>
                        <a:rPr lang="ar-SA" sz="1400" dirty="0">
                          <a:solidFill>
                            <a:schemeClr val="bg1"/>
                          </a:solidFill>
                          <a:effectLst/>
                          <a:latin typeface="Dubai" panose="020B0503030403030204" pitchFamily="34" charset="-78"/>
                          <a:cs typeface="Dubai" panose="020B0503030403030204" pitchFamily="34" charset="-78"/>
                        </a:rPr>
                        <a:t>الاستعداد للسوق</a:t>
                      </a:r>
                      <a:endParaRPr lang="en-SG" sz="140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A4DE"/>
                    </a:solidFill>
                  </a:tcPr>
                </a:tc>
                <a:extLst>
                  <a:ext uri="{0D108BD9-81ED-4DB2-BD59-A6C34878D82A}">
                    <a16:rowId xmlns:a16="http://schemas.microsoft.com/office/drawing/2014/main" val="443883614"/>
                  </a:ext>
                </a:extLst>
              </a:tr>
              <a:tr h="286914">
                <a:tc>
                  <a:txBody>
                    <a:bodyPr/>
                    <a:lstStyle/>
                    <a:p>
                      <a:pPr algn="ctr" rtl="1">
                        <a:lnSpc>
                          <a:spcPct val="115000"/>
                        </a:lnSpc>
                        <a:spcAft>
                          <a:spcPts val="0"/>
                        </a:spcAft>
                      </a:pPr>
                      <a:r>
                        <a:rPr lang="en-US" sz="1400" dirty="0">
                          <a:effectLst/>
                          <a:latin typeface="Dubai" panose="020B0503030403030204" pitchFamily="34" charset="-78"/>
                          <a:cs typeface="Dubai" panose="020B0503030403030204" pitchFamily="34" charset="-78"/>
                        </a:rPr>
                        <a:t> </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2">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عملية الحضانة</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SG"/>
                    </a:p>
                  </a:txBody>
                  <a:tcPr/>
                </a:tc>
                <a:tc>
                  <a:txBody>
                    <a:bodyPr/>
                    <a:lstStyle/>
                    <a:p>
                      <a:pPr algn="ctr" rtl="1">
                        <a:lnSpc>
                          <a:spcPct val="115000"/>
                        </a:lnSpc>
                        <a:spcAft>
                          <a:spcPts val="0"/>
                        </a:spcAft>
                      </a:pPr>
                      <a:r>
                        <a:rPr lang="en-US" sz="1400">
                          <a:effectLst/>
                          <a:latin typeface="Dubai" panose="020B0503030403030204" pitchFamily="34" charset="-78"/>
                          <a:cs typeface="Dubai" panose="020B0503030403030204" pitchFamily="34" charset="-78"/>
                        </a:rPr>
                        <a:t> </a:t>
                      </a:r>
                      <a:endParaRPr lang="en-SG" sz="140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0900089"/>
                  </a:ext>
                </a:extLst>
              </a:tr>
              <a:tr h="286914">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أقل من سنة</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حوالي سنة</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3 سنوات</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سنة واحدة</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9451136"/>
                  </a:ext>
                </a:extLst>
              </a:tr>
              <a:tr h="286914">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ما قبل الحاضنة</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الاحتضان الأولي</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الاحتضان الكلاسيكي</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1">
                        <a:lnSpc>
                          <a:spcPct val="115000"/>
                        </a:lnSpc>
                        <a:spcAft>
                          <a:spcPts val="0"/>
                        </a:spcAft>
                      </a:pPr>
                      <a:r>
                        <a:rPr lang="ar-SA" sz="1400" dirty="0">
                          <a:effectLst/>
                          <a:latin typeface="Dubai" panose="020B0503030403030204" pitchFamily="34" charset="-78"/>
                          <a:cs typeface="Dubai" panose="020B0503030403030204" pitchFamily="34" charset="-78"/>
                        </a:rPr>
                        <a:t>التخرج</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43576628"/>
                  </a:ext>
                </a:extLst>
              </a:tr>
              <a:tr h="2755265">
                <a:tc>
                  <a:txBody>
                    <a:bodyPr/>
                    <a:lstStyle/>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دعم الأبحاث</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التدريب والتأهيل</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تخطيط الأعمال</a:t>
                      </a:r>
                      <a:endParaRPr lang="en-SG" sz="1400" dirty="0">
                        <a:effectLst/>
                        <a:latin typeface="Dubai" panose="020B0503030403030204" pitchFamily="34" charset="-78"/>
                        <a:cs typeface="Dubai" panose="020B0503030403030204" pitchFamily="34" charset="-78"/>
                      </a:endParaRPr>
                    </a:p>
                    <a:p>
                      <a:pPr algn="r" rtl="1">
                        <a:lnSpc>
                          <a:spcPct val="115000"/>
                        </a:lnSpc>
                        <a:spcAft>
                          <a:spcPts val="0"/>
                        </a:spcAft>
                      </a:pPr>
                      <a:r>
                        <a:rPr lang="en-US" sz="1400" dirty="0">
                          <a:effectLst/>
                          <a:latin typeface="Dubai" panose="020B0503030403030204" pitchFamily="34" charset="-78"/>
                          <a:cs typeface="Dubai" panose="020B0503030403030204" pitchFamily="34" charset="-78"/>
                        </a:rPr>
                        <a:t> </a:t>
                      </a:r>
                      <a:endParaRPr lang="en-SG" sz="1400" dirty="0">
                        <a:effectLst/>
                        <a:latin typeface="Dubai" panose="020B0503030403030204" pitchFamily="34" charset="-78"/>
                        <a:cs typeface="Dubai" panose="020B0503030403030204" pitchFamily="34" charset="-78"/>
                      </a:endParaRPr>
                    </a:p>
                    <a:p>
                      <a:pPr algn="r" rtl="1">
                        <a:lnSpc>
                          <a:spcPct val="115000"/>
                        </a:lnSpc>
                        <a:spcAft>
                          <a:spcPts val="0"/>
                        </a:spcAft>
                      </a:pPr>
                      <a:r>
                        <a:rPr lang="en-US" sz="1400" dirty="0">
                          <a:effectLst/>
                          <a:latin typeface="Dubai" panose="020B0503030403030204" pitchFamily="34" charset="-78"/>
                          <a:cs typeface="Dubai" panose="020B0503030403030204" pitchFamily="34" charset="-78"/>
                        </a:rPr>
                        <a:t> </a:t>
                      </a:r>
                      <a:endParaRPr lang="en-SG" sz="1400" dirty="0">
                        <a:effectLst/>
                        <a:latin typeface="Dubai" panose="020B0503030403030204" pitchFamily="34" charset="-78"/>
                        <a:cs typeface="Dubai" panose="020B0503030403030204" pitchFamily="34" charset="-78"/>
                      </a:endParaRPr>
                    </a:p>
                    <a:p>
                      <a:pPr algn="r" rtl="1">
                        <a:lnSpc>
                          <a:spcPct val="115000"/>
                        </a:lnSpc>
                        <a:spcAft>
                          <a:spcPts val="0"/>
                        </a:spcAft>
                      </a:pPr>
                      <a:r>
                        <a:rPr lang="en-US" sz="1400" dirty="0">
                          <a:effectLst/>
                          <a:latin typeface="Dubai" panose="020B0503030403030204" pitchFamily="34" charset="-78"/>
                          <a:cs typeface="Dubai" panose="020B0503030403030204" pitchFamily="34" charset="-78"/>
                        </a:rPr>
                        <a:t> </a:t>
                      </a:r>
                      <a:endParaRPr lang="en-SG" sz="1400" dirty="0">
                        <a:effectLst/>
                        <a:latin typeface="Dubai" panose="020B0503030403030204" pitchFamily="34" charset="-78"/>
                        <a:cs typeface="Dubai" panose="020B0503030403030204" pitchFamily="34" charset="-78"/>
                      </a:endParaRPr>
                    </a:p>
                    <a:p>
                      <a:pPr algn="r" rtl="1">
                        <a:lnSpc>
                          <a:spcPct val="115000"/>
                        </a:lnSpc>
                        <a:spcAft>
                          <a:spcPts val="0"/>
                        </a:spcAft>
                      </a:pPr>
                      <a:r>
                        <a:rPr lang="en-US" sz="1400" dirty="0">
                          <a:effectLst/>
                          <a:latin typeface="Dubai" panose="020B0503030403030204" pitchFamily="34" charset="-78"/>
                          <a:cs typeface="Dubai" panose="020B0503030403030204" pitchFamily="34" charset="-78"/>
                        </a:rPr>
                        <a:t> </a:t>
                      </a:r>
                      <a:endParaRPr lang="en-SG" sz="1400" dirty="0">
                        <a:solidFill>
                          <a:srgbClr val="000000"/>
                        </a:solidFill>
                        <a:effectLst/>
                        <a:latin typeface="Dubai" panose="020B0503030403030204" pitchFamily="34" charset="-78"/>
                        <a:ea typeface="Times New Roman" panose="02020603050405020304" pitchFamily="18"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الإقامة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الاتصال بالتمويل</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التشبيك</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الاستشارات</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التسويق</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التقنية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الإجراءات والعقود القانونية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المحاسبة</a:t>
                      </a:r>
                      <a:endParaRPr lang="en-SG" sz="1400" dirty="0">
                        <a:solidFill>
                          <a:srgbClr val="000000"/>
                        </a:solidFill>
                        <a:effectLst/>
                        <a:latin typeface="Dubai" panose="020B0503030403030204" pitchFamily="34" charset="-78"/>
                        <a:ea typeface="Calibri" panose="020F0502020204030204" pitchFamily="34"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الإقامة</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الاتصال بمصادر الأموال</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التشبيك</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الدعم</a:t>
                      </a:r>
                      <a:endParaRPr lang="en-SG" sz="1400" dirty="0">
                        <a:solidFill>
                          <a:srgbClr val="000000"/>
                        </a:solidFill>
                        <a:effectLst/>
                        <a:latin typeface="Dubai" panose="020B0503030403030204" pitchFamily="34" charset="-78"/>
                        <a:ea typeface="Calibri" panose="020F0502020204030204" pitchFamily="34"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التسويق</a:t>
                      </a:r>
                      <a:endParaRPr lang="en-SG" sz="1400" dirty="0">
                        <a:effectLst/>
                        <a:latin typeface="Dubai" panose="020B0503030403030204" pitchFamily="34" charset="-78"/>
                        <a:cs typeface="Dubai" panose="020B0503030403030204" pitchFamily="34" charset="-78"/>
                      </a:endParaRPr>
                    </a:p>
                    <a:p>
                      <a:pPr marL="342900" lvl="0" indent="-342900" algn="r" rtl="1">
                        <a:lnSpc>
                          <a:spcPct val="115000"/>
                        </a:lnSpc>
                        <a:spcAft>
                          <a:spcPts val="0"/>
                        </a:spcAft>
                        <a:buFont typeface="Symbol" panose="05050102010706020507" pitchFamily="18" charset="2"/>
                        <a:buChar char=""/>
                      </a:pPr>
                      <a:r>
                        <a:rPr lang="ar-SA" sz="1400" dirty="0">
                          <a:effectLst/>
                          <a:latin typeface="Dubai" panose="020B0503030403030204" pitchFamily="34" charset="-78"/>
                          <a:cs typeface="Dubai" panose="020B0503030403030204" pitchFamily="34" charset="-78"/>
                        </a:rPr>
                        <a:t>الدعم</a:t>
                      </a:r>
                      <a:endParaRPr lang="en-SG" sz="1400" dirty="0">
                        <a:solidFill>
                          <a:srgbClr val="000000"/>
                        </a:solidFill>
                        <a:effectLst/>
                        <a:latin typeface="Dubai" panose="020B0503030403030204" pitchFamily="34" charset="-78"/>
                        <a:ea typeface="Calibri" panose="020F0502020204030204" pitchFamily="34" charset="0"/>
                        <a:cs typeface="Dubai" panose="020B0503030403030204" pitchFamily="34" charset="-78"/>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4410692"/>
                  </a:ext>
                </a:extLst>
              </a:tr>
            </a:tbl>
          </a:graphicData>
        </a:graphic>
      </p:graphicFrame>
      <p:sp>
        <p:nvSpPr>
          <p:cNvPr id="3" name="Slide Number Placeholder 2">
            <a:extLst>
              <a:ext uri="{FF2B5EF4-FFF2-40B4-BE49-F238E27FC236}">
                <a16:creationId xmlns:a16="http://schemas.microsoft.com/office/drawing/2014/main" id="{A30E8C9D-C87F-4B21-AA37-7C41828A26AD}"/>
              </a:ext>
            </a:extLst>
          </p:cNvPr>
          <p:cNvSpPr>
            <a:spLocks noGrp="1"/>
          </p:cNvSpPr>
          <p:nvPr>
            <p:ph type="sldNum" sz="quarter" idx="12"/>
          </p:nvPr>
        </p:nvSpPr>
        <p:spPr/>
        <p:txBody>
          <a:bodyPr/>
          <a:lstStyle/>
          <a:p>
            <a:fld id="{C9889D55-D75C-4F24-87F5-5B8662090B10}" type="slidenum">
              <a:rPr lang="en-SG" smtClean="0"/>
              <a:t>15</a:t>
            </a:fld>
            <a:endParaRPr lang="en-SG" dirty="0"/>
          </a:p>
        </p:txBody>
      </p:sp>
    </p:spTree>
    <p:extLst>
      <p:ext uri="{BB962C8B-B14F-4D97-AF65-F5344CB8AC3E}">
        <p14:creationId xmlns:p14="http://schemas.microsoft.com/office/powerpoint/2010/main" val="130010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العناصر الرئيسية للخدمات </a:t>
            </a:r>
          </a:p>
        </p:txBody>
      </p:sp>
      <p:grpSp>
        <p:nvGrpSpPr>
          <p:cNvPr id="17" name="Group 16">
            <a:extLst>
              <a:ext uri="{FF2B5EF4-FFF2-40B4-BE49-F238E27FC236}">
                <a16:creationId xmlns:a16="http://schemas.microsoft.com/office/drawing/2014/main" id="{F238E1DD-B423-4E47-8A64-BECF31A5AF3D}"/>
              </a:ext>
            </a:extLst>
          </p:cNvPr>
          <p:cNvGrpSpPr/>
          <p:nvPr/>
        </p:nvGrpSpPr>
        <p:grpSpPr>
          <a:xfrm>
            <a:off x="745738" y="3939308"/>
            <a:ext cx="10700524" cy="1039091"/>
            <a:chOff x="1828801" y="4329952"/>
            <a:chExt cx="7880198" cy="1039091"/>
          </a:xfrm>
        </p:grpSpPr>
        <p:grpSp>
          <p:nvGrpSpPr>
            <p:cNvPr id="12" name="Group 11">
              <a:extLst>
                <a:ext uri="{FF2B5EF4-FFF2-40B4-BE49-F238E27FC236}">
                  <a16:creationId xmlns:a16="http://schemas.microsoft.com/office/drawing/2014/main" id="{D8185C7E-86A9-47A5-ADD9-5F5142B80C7E}"/>
                </a:ext>
              </a:extLst>
            </p:cNvPr>
            <p:cNvGrpSpPr/>
            <p:nvPr/>
          </p:nvGrpSpPr>
          <p:grpSpPr>
            <a:xfrm>
              <a:off x="1828801" y="4329952"/>
              <a:ext cx="2097787" cy="1039091"/>
              <a:chOff x="1378772" y="4246824"/>
              <a:chExt cx="2097787" cy="1039091"/>
            </a:xfrm>
          </p:grpSpPr>
          <p:sp>
            <p:nvSpPr>
              <p:cNvPr id="10" name="Arrow: Pentagon 9">
                <a:extLst>
                  <a:ext uri="{FF2B5EF4-FFF2-40B4-BE49-F238E27FC236}">
                    <a16:creationId xmlns:a16="http://schemas.microsoft.com/office/drawing/2014/main" id="{CAC5803D-BA0F-406C-BA7B-4EF5CDAA13B3}"/>
                  </a:ext>
                </a:extLst>
              </p:cNvPr>
              <p:cNvSpPr/>
              <p:nvPr/>
            </p:nvSpPr>
            <p:spPr>
              <a:xfrm>
                <a:off x="1378772" y="4246824"/>
                <a:ext cx="2097787" cy="1039091"/>
              </a:xfrm>
              <a:prstGeom prst="homePlate">
                <a:avLst>
                  <a:gd name="adj" fmla="val 4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solidFill>
                    <a:srgbClr val="00506B"/>
                  </a:solidFill>
                  <a:latin typeface="Dubai" panose="020B0503030403030204" pitchFamily="34" charset="-78"/>
                  <a:cs typeface="Dubai" panose="020B0503030403030204" pitchFamily="34" charset="-78"/>
                </a:endParaRPr>
              </a:p>
            </p:txBody>
          </p:sp>
          <p:sp>
            <p:nvSpPr>
              <p:cNvPr id="13" name="Arrow: Pentagon 12">
                <a:extLst>
                  <a:ext uri="{FF2B5EF4-FFF2-40B4-BE49-F238E27FC236}">
                    <a16:creationId xmlns:a16="http://schemas.microsoft.com/office/drawing/2014/main" id="{98F36A4B-510E-422C-B95B-0A7726F3244F}"/>
                  </a:ext>
                </a:extLst>
              </p:cNvPr>
              <p:cNvSpPr/>
              <p:nvPr/>
            </p:nvSpPr>
            <p:spPr>
              <a:xfrm>
                <a:off x="1534208" y="4323815"/>
                <a:ext cx="1786913" cy="885107"/>
              </a:xfrm>
              <a:prstGeom prst="homePlate">
                <a:avLst>
                  <a:gd name="adj" fmla="val 42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rgbClr val="00506B"/>
                    </a:solidFill>
                    <a:latin typeface="Dubai" panose="020B0503030403030204" pitchFamily="34" charset="-78"/>
                    <a:cs typeface="Dubai" panose="020B0503030403030204" pitchFamily="34" charset="-78"/>
                  </a:rPr>
                  <a:t>الدخول</a:t>
                </a:r>
                <a:endParaRPr lang="en-US" b="1" dirty="0">
                  <a:solidFill>
                    <a:srgbClr val="00506B"/>
                  </a:solidFill>
                  <a:latin typeface="Dubai" panose="020B0503030403030204" pitchFamily="34" charset="-78"/>
                  <a:cs typeface="Dubai" panose="020B0503030403030204" pitchFamily="34" charset="-78"/>
                </a:endParaRPr>
              </a:p>
            </p:txBody>
          </p:sp>
        </p:grpSp>
        <p:grpSp>
          <p:nvGrpSpPr>
            <p:cNvPr id="15" name="Group 14">
              <a:extLst>
                <a:ext uri="{FF2B5EF4-FFF2-40B4-BE49-F238E27FC236}">
                  <a16:creationId xmlns:a16="http://schemas.microsoft.com/office/drawing/2014/main" id="{5234A31A-3728-4598-857B-4485C449E90A}"/>
                </a:ext>
              </a:extLst>
            </p:cNvPr>
            <p:cNvGrpSpPr/>
            <p:nvPr/>
          </p:nvGrpSpPr>
          <p:grpSpPr>
            <a:xfrm>
              <a:off x="3622298" y="4329952"/>
              <a:ext cx="2231760" cy="1039091"/>
              <a:chOff x="3614858" y="4329952"/>
              <a:chExt cx="2231760" cy="1039091"/>
            </a:xfrm>
          </p:grpSpPr>
          <p:sp>
            <p:nvSpPr>
              <p:cNvPr id="14" name="Arrow: Chevron 13">
                <a:extLst>
                  <a:ext uri="{FF2B5EF4-FFF2-40B4-BE49-F238E27FC236}">
                    <a16:creationId xmlns:a16="http://schemas.microsoft.com/office/drawing/2014/main" id="{52FA080B-BD59-4A74-A8CC-3292057F0BFA}"/>
                  </a:ext>
                </a:extLst>
              </p:cNvPr>
              <p:cNvSpPr/>
              <p:nvPr/>
            </p:nvSpPr>
            <p:spPr>
              <a:xfrm>
                <a:off x="3614858" y="4329952"/>
                <a:ext cx="2231760" cy="1039091"/>
              </a:xfrm>
              <a:prstGeom prst="chevron">
                <a:avLst>
                  <a:gd name="adj" fmla="val 433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a:solidFill>
                    <a:srgbClr val="00506B"/>
                  </a:solidFill>
                  <a:latin typeface="Dubai" panose="020B0503030403030204" pitchFamily="34" charset="-78"/>
                  <a:cs typeface="Dubai" panose="020B0503030403030204" pitchFamily="34" charset="-78"/>
                </a:endParaRPr>
              </a:p>
            </p:txBody>
          </p:sp>
          <p:sp>
            <p:nvSpPr>
              <p:cNvPr id="16" name="Arrow: Chevron 15">
                <a:extLst>
                  <a:ext uri="{FF2B5EF4-FFF2-40B4-BE49-F238E27FC236}">
                    <a16:creationId xmlns:a16="http://schemas.microsoft.com/office/drawing/2014/main" id="{49F1E409-98C6-497B-9581-5C76D1A53502}"/>
                  </a:ext>
                </a:extLst>
              </p:cNvPr>
              <p:cNvSpPr/>
              <p:nvPr/>
            </p:nvSpPr>
            <p:spPr>
              <a:xfrm>
                <a:off x="3837282" y="4433510"/>
                <a:ext cx="1786913" cy="831974"/>
              </a:xfrm>
              <a:prstGeom prst="chevron">
                <a:avLst>
                  <a:gd name="adj" fmla="val 43333"/>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rgbClr val="00506B"/>
                    </a:solidFill>
                    <a:latin typeface="Dubai" panose="020B0503030403030204" pitchFamily="34" charset="-78"/>
                    <a:cs typeface="Dubai" panose="020B0503030403030204" pitchFamily="34" charset="-78"/>
                  </a:rPr>
                  <a:t>ما قبل الحضانة</a:t>
                </a:r>
                <a:endParaRPr lang="en-US" b="1" dirty="0">
                  <a:solidFill>
                    <a:srgbClr val="00506B"/>
                  </a:solidFill>
                  <a:latin typeface="Dubai" panose="020B0503030403030204" pitchFamily="34" charset="-78"/>
                  <a:cs typeface="Dubai" panose="020B0503030403030204" pitchFamily="34" charset="-78"/>
                </a:endParaRPr>
              </a:p>
            </p:txBody>
          </p:sp>
        </p:grpSp>
        <p:grpSp>
          <p:nvGrpSpPr>
            <p:cNvPr id="18" name="Group 17">
              <a:extLst>
                <a:ext uri="{FF2B5EF4-FFF2-40B4-BE49-F238E27FC236}">
                  <a16:creationId xmlns:a16="http://schemas.microsoft.com/office/drawing/2014/main" id="{37070776-565F-4C47-81E9-0BC48106AF3D}"/>
                </a:ext>
              </a:extLst>
            </p:cNvPr>
            <p:cNvGrpSpPr/>
            <p:nvPr/>
          </p:nvGrpSpPr>
          <p:grpSpPr>
            <a:xfrm>
              <a:off x="5549768" y="4329952"/>
              <a:ext cx="2231760" cy="1039091"/>
              <a:chOff x="3614858" y="4329952"/>
              <a:chExt cx="2231760" cy="1039091"/>
            </a:xfrm>
          </p:grpSpPr>
          <p:sp>
            <p:nvSpPr>
              <p:cNvPr id="19" name="Arrow: Chevron 18">
                <a:extLst>
                  <a:ext uri="{FF2B5EF4-FFF2-40B4-BE49-F238E27FC236}">
                    <a16:creationId xmlns:a16="http://schemas.microsoft.com/office/drawing/2014/main" id="{C016D50C-E008-4965-996E-06E54836B350}"/>
                  </a:ext>
                </a:extLst>
              </p:cNvPr>
              <p:cNvSpPr/>
              <p:nvPr/>
            </p:nvSpPr>
            <p:spPr>
              <a:xfrm>
                <a:off x="3614858" y="4329952"/>
                <a:ext cx="2231760" cy="1039091"/>
              </a:xfrm>
              <a:prstGeom prst="chevron">
                <a:avLst>
                  <a:gd name="adj" fmla="val 433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a:solidFill>
                    <a:srgbClr val="00506B"/>
                  </a:solidFill>
                  <a:latin typeface="Dubai" panose="020B0503030403030204" pitchFamily="34" charset="-78"/>
                  <a:cs typeface="Dubai" panose="020B0503030403030204" pitchFamily="34" charset="-78"/>
                </a:endParaRPr>
              </a:p>
            </p:txBody>
          </p:sp>
          <p:sp>
            <p:nvSpPr>
              <p:cNvPr id="21" name="Arrow: Chevron 20">
                <a:extLst>
                  <a:ext uri="{FF2B5EF4-FFF2-40B4-BE49-F238E27FC236}">
                    <a16:creationId xmlns:a16="http://schemas.microsoft.com/office/drawing/2014/main" id="{E7A1434F-3DBC-42F7-B56F-6DBBEAFCE819}"/>
                  </a:ext>
                </a:extLst>
              </p:cNvPr>
              <p:cNvSpPr/>
              <p:nvPr/>
            </p:nvSpPr>
            <p:spPr>
              <a:xfrm>
                <a:off x="3837282" y="4433510"/>
                <a:ext cx="1786913" cy="831974"/>
              </a:xfrm>
              <a:prstGeom prst="chevron">
                <a:avLst>
                  <a:gd name="adj" fmla="val 43333"/>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rgbClr val="00506B"/>
                    </a:solidFill>
                    <a:latin typeface="Dubai" panose="020B0503030403030204" pitchFamily="34" charset="-78"/>
                    <a:cs typeface="Dubai" panose="020B0503030403030204" pitchFamily="34" charset="-78"/>
                  </a:rPr>
                  <a:t>الحضانة</a:t>
                </a:r>
                <a:endParaRPr lang="en-US" b="1" dirty="0">
                  <a:solidFill>
                    <a:srgbClr val="00506B"/>
                  </a:solidFill>
                  <a:latin typeface="Dubai" panose="020B0503030403030204" pitchFamily="34" charset="-78"/>
                  <a:cs typeface="Dubai" panose="020B0503030403030204" pitchFamily="34" charset="-78"/>
                </a:endParaRPr>
              </a:p>
            </p:txBody>
          </p:sp>
        </p:grpSp>
        <p:grpSp>
          <p:nvGrpSpPr>
            <p:cNvPr id="22" name="Group 21">
              <a:extLst>
                <a:ext uri="{FF2B5EF4-FFF2-40B4-BE49-F238E27FC236}">
                  <a16:creationId xmlns:a16="http://schemas.microsoft.com/office/drawing/2014/main" id="{07BB4D02-2DAF-4AFE-811C-B27BB78D2875}"/>
                </a:ext>
              </a:extLst>
            </p:cNvPr>
            <p:cNvGrpSpPr/>
            <p:nvPr/>
          </p:nvGrpSpPr>
          <p:grpSpPr>
            <a:xfrm>
              <a:off x="7477239" y="4329952"/>
              <a:ext cx="2231760" cy="1039091"/>
              <a:chOff x="3614858" y="4329952"/>
              <a:chExt cx="2231760" cy="1039091"/>
            </a:xfrm>
          </p:grpSpPr>
          <p:sp>
            <p:nvSpPr>
              <p:cNvPr id="23" name="Arrow: Chevron 22">
                <a:extLst>
                  <a:ext uri="{FF2B5EF4-FFF2-40B4-BE49-F238E27FC236}">
                    <a16:creationId xmlns:a16="http://schemas.microsoft.com/office/drawing/2014/main" id="{BCB25AB8-FEBD-48F0-9884-5D39D52973D5}"/>
                  </a:ext>
                </a:extLst>
              </p:cNvPr>
              <p:cNvSpPr/>
              <p:nvPr/>
            </p:nvSpPr>
            <p:spPr>
              <a:xfrm>
                <a:off x="3614858" y="4329952"/>
                <a:ext cx="2231760" cy="1039091"/>
              </a:xfrm>
              <a:prstGeom prst="chevron">
                <a:avLst>
                  <a:gd name="adj" fmla="val 433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a:solidFill>
                    <a:srgbClr val="00506B"/>
                  </a:solidFill>
                  <a:latin typeface="Dubai" panose="020B0503030403030204" pitchFamily="34" charset="-78"/>
                  <a:cs typeface="Dubai" panose="020B0503030403030204" pitchFamily="34" charset="-78"/>
                </a:endParaRPr>
              </a:p>
            </p:txBody>
          </p:sp>
          <p:sp>
            <p:nvSpPr>
              <p:cNvPr id="24" name="Arrow: Chevron 23">
                <a:extLst>
                  <a:ext uri="{FF2B5EF4-FFF2-40B4-BE49-F238E27FC236}">
                    <a16:creationId xmlns:a16="http://schemas.microsoft.com/office/drawing/2014/main" id="{B35DF26C-70F1-4A20-BC68-82247127DCDA}"/>
                  </a:ext>
                </a:extLst>
              </p:cNvPr>
              <p:cNvSpPr/>
              <p:nvPr/>
            </p:nvSpPr>
            <p:spPr>
              <a:xfrm>
                <a:off x="3837282" y="4433510"/>
                <a:ext cx="1786913" cy="831974"/>
              </a:xfrm>
              <a:prstGeom prst="chevron">
                <a:avLst>
                  <a:gd name="adj" fmla="val 43333"/>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rgbClr val="00506B"/>
                    </a:solidFill>
                    <a:latin typeface="Dubai" panose="020B0503030403030204" pitchFamily="34" charset="-78"/>
                    <a:cs typeface="Dubai" panose="020B0503030403030204" pitchFamily="34" charset="-78"/>
                  </a:rPr>
                  <a:t>الخروج</a:t>
                </a:r>
                <a:endParaRPr lang="en-US" b="1" dirty="0">
                  <a:solidFill>
                    <a:srgbClr val="00506B"/>
                  </a:solidFill>
                  <a:latin typeface="Dubai" panose="020B0503030403030204" pitchFamily="34" charset="-78"/>
                  <a:cs typeface="Dubai" panose="020B0503030403030204" pitchFamily="34" charset="-78"/>
                </a:endParaRPr>
              </a:p>
            </p:txBody>
          </p:sp>
        </p:grpSp>
      </p:grpSp>
      <p:grpSp>
        <p:nvGrpSpPr>
          <p:cNvPr id="26" name="Group 25">
            <a:extLst>
              <a:ext uri="{FF2B5EF4-FFF2-40B4-BE49-F238E27FC236}">
                <a16:creationId xmlns:a16="http://schemas.microsoft.com/office/drawing/2014/main" id="{288EFD2F-57C4-4546-82E3-94B741F866E2}"/>
              </a:ext>
            </a:extLst>
          </p:cNvPr>
          <p:cNvGrpSpPr/>
          <p:nvPr/>
        </p:nvGrpSpPr>
        <p:grpSpPr>
          <a:xfrm>
            <a:off x="1828801" y="1710487"/>
            <a:ext cx="9257244" cy="1718513"/>
            <a:chOff x="1828801" y="1710487"/>
            <a:chExt cx="9257244" cy="1718513"/>
          </a:xfrm>
        </p:grpSpPr>
        <p:grpSp>
          <p:nvGrpSpPr>
            <p:cNvPr id="5" name="Group 4">
              <a:extLst>
                <a:ext uri="{FF2B5EF4-FFF2-40B4-BE49-F238E27FC236}">
                  <a16:creationId xmlns:a16="http://schemas.microsoft.com/office/drawing/2014/main" id="{8ADFE880-0E30-4962-BF5D-6BD45E027543}"/>
                </a:ext>
              </a:extLst>
            </p:cNvPr>
            <p:cNvGrpSpPr/>
            <p:nvPr/>
          </p:nvGrpSpPr>
          <p:grpSpPr>
            <a:xfrm>
              <a:off x="1828801" y="1710488"/>
              <a:ext cx="9257244" cy="1718512"/>
              <a:chOff x="2050473" y="1710488"/>
              <a:chExt cx="9257244" cy="1718512"/>
            </a:xfrm>
          </p:grpSpPr>
          <p:sp>
            <p:nvSpPr>
              <p:cNvPr id="3" name="Rectangle 2">
                <a:extLst>
                  <a:ext uri="{FF2B5EF4-FFF2-40B4-BE49-F238E27FC236}">
                    <a16:creationId xmlns:a16="http://schemas.microsoft.com/office/drawing/2014/main" id="{C18B6EC4-2F88-49E0-85CF-7BAB49D0D2A4}"/>
                  </a:ext>
                </a:extLst>
              </p:cNvPr>
              <p:cNvSpPr/>
              <p:nvPr/>
            </p:nvSpPr>
            <p:spPr>
              <a:xfrm>
                <a:off x="2050473" y="2018454"/>
                <a:ext cx="9257244" cy="1410546"/>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تأخذ الحضانة العملاء في رحلة من خلال عمليات تشمل تطوير الأفكار الأولية، والمفاهيم، والخطط (ما قبل الحضانة) إلى تطوير الأعمال (الحضانة)، لتصل في النهاية إلى ترك برنامج الحضانة كشركات قوية (الخروج أو التخرج).</a:t>
                </a:r>
                <a:endParaRPr lang="en-SG"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p:txBody>
          </p:sp>
          <p:sp>
            <p:nvSpPr>
              <p:cNvPr id="4" name="Rectangle 3">
                <a:extLst>
                  <a:ext uri="{FF2B5EF4-FFF2-40B4-BE49-F238E27FC236}">
                    <a16:creationId xmlns:a16="http://schemas.microsoft.com/office/drawing/2014/main" id="{2A503910-72B1-4323-A82E-8658F2EF5643}"/>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التقديم والدخول الابتدائي</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
          <p:nvSpPr>
            <p:cNvPr id="25" name="Rectangle 24">
              <a:extLst>
                <a:ext uri="{FF2B5EF4-FFF2-40B4-BE49-F238E27FC236}">
                  <a16:creationId xmlns:a16="http://schemas.microsoft.com/office/drawing/2014/main" id="{957B7830-E6B0-41E2-AB2A-309677901AC3}"/>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01</a:t>
              </a:r>
              <a:endParaRPr lang="en-US" sz="1200" b="1" dirty="0"/>
            </a:p>
          </p:txBody>
        </p:sp>
      </p:grpSp>
      <p:sp>
        <p:nvSpPr>
          <p:cNvPr id="2" name="Slide Number Placeholder 1">
            <a:extLst>
              <a:ext uri="{FF2B5EF4-FFF2-40B4-BE49-F238E27FC236}">
                <a16:creationId xmlns:a16="http://schemas.microsoft.com/office/drawing/2014/main" id="{DC68191C-6372-4A53-A23E-8B9EDD24C8E1}"/>
              </a:ext>
            </a:extLst>
          </p:cNvPr>
          <p:cNvSpPr>
            <a:spLocks noGrp="1"/>
          </p:cNvSpPr>
          <p:nvPr>
            <p:ph type="sldNum" sz="quarter" idx="12"/>
          </p:nvPr>
        </p:nvSpPr>
        <p:spPr/>
        <p:txBody>
          <a:bodyPr/>
          <a:lstStyle/>
          <a:p>
            <a:fld id="{C9889D55-D75C-4F24-87F5-5B8662090B10}" type="slidenum">
              <a:rPr lang="en-SG" smtClean="0"/>
              <a:t>16</a:t>
            </a:fld>
            <a:endParaRPr lang="en-SG" dirty="0"/>
          </a:p>
        </p:txBody>
      </p:sp>
    </p:spTree>
    <p:extLst>
      <p:ext uri="{BB962C8B-B14F-4D97-AF65-F5344CB8AC3E}">
        <p14:creationId xmlns:p14="http://schemas.microsoft.com/office/powerpoint/2010/main" val="15029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الفرق بين الحاضنات ومساحات العمل العقارية</a:t>
            </a:r>
          </a:p>
        </p:txBody>
      </p:sp>
      <p:graphicFrame>
        <p:nvGraphicFramePr>
          <p:cNvPr id="25" name="Table 24">
            <a:extLst>
              <a:ext uri="{FF2B5EF4-FFF2-40B4-BE49-F238E27FC236}">
                <a16:creationId xmlns:a16="http://schemas.microsoft.com/office/drawing/2014/main" id="{0B841435-E15A-4D51-B854-B03554694EAA}"/>
              </a:ext>
            </a:extLst>
          </p:cNvPr>
          <p:cNvGraphicFramePr>
            <a:graphicFrameLocks noGrp="1"/>
          </p:cNvGraphicFramePr>
          <p:nvPr>
            <p:extLst>
              <p:ext uri="{D42A27DB-BD31-4B8C-83A1-F6EECF244321}">
                <p14:modId xmlns:p14="http://schemas.microsoft.com/office/powerpoint/2010/main" val="2338609568"/>
              </p:ext>
            </p:extLst>
          </p:nvPr>
        </p:nvGraphicFramePr>
        <p:xfrm>
          <a:off x="1940320" y="1731815"/>
          <a:ext cx="8298824" cy="4579470"/>
        </p:xfrm>
        <a:graphic>
          <a:graphicData uri="http://schemas.openxmlformats.org/drawingml/2006/table">
            <a:tbl>
              <a:tblPr rtl="1" firstRow="1" firstCol="1" lastRow="1" lastCol="1" bandRow="1" bandCol="1">
                <a:tableStyleId>{5C22544A-7EE6-4342-B048-85BDC9FD1C3A}</a:tableStyleId>
              </a:tblPr>
              <a:tblGrid>
                <a:gridCol w="4149412">
                  <a:extLst>
                    <a:ext uri="{9D8B030D-6E8A-4147-A177-3AD203B41FA5}">
                      <a16:colId xmlns:a16="http://schemas.microsoft.com/office/drawing/2014/main" val="3810310152"/>
                    </a:ext>
                  </a:extLst>
                </a:gridCol>
                <a:gridCol w="4149412">
                  <a:extLst>
                    <a:ext uri="{9D8B030D-6E8A-4147-A177-3AD203B41FA5}">
                      <a16:colId xmlns:a16="http://schemas.microsoft.com/office/drawing/2014/main" val="895771120"/>
                    </a:ext>
                  </a:extLst>
                </a:gridCol>
              </a:tblGrid>
              <a:tr h="654210">
                <a:tc>
                  <a:txBody>
                    <a:bodyPr/>
                    <a:lstStyle/>
                    <a:p>
                      <a:pPr algn="ctr" rtl="1">
                        <a:lnSpc>
                          <a:spcPct val="115000"/>
                        </a:lnSpc>
                        <a:spcAft>
                          <a:spcPts val="1000"/>
                        </a:spcAft>
                      </a:pPr>
                      <a:r>
                        <a:rPr lang="ar-SA" sz="2100" dirty="0">
                          <a:effectLst/>
                        </a:rPr>
                        <a:t>مساحات العمل العقارية</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rgbClr val="EFAE08"/>
                    </a:solidFill>
                  </a:tcPr>
                </a:tc>
                <a:tc>
                  <a:txBody>
                    <a:bodyPr/>
                    <a:lstStyle/>
                    <a:p>
                      <a:pPr algn="ctr" rtl="1">
                        <a:lnSpc>
                          <a:spcPct val="115000"/>
                        </a:lnSpc>
                        <a:spcAft>
                          <a:spcPts val="1000"/>
                        </a:spcAft>
                      </a:pPr>
                      <a:r>
                        <a:rPr lang="ar-SA" sz="2100" dirty="0">
                          <a:effectLst/>
                        </a:rPr>
                        <a:t>الحاضنة </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rgbClr val="00506B"/>
                    </a:solidFill>
                  </a:tcPr>
                </a:tc>
                <a:extLst>
                  <a:ext uri="{0D108BD9-81ED-4DB2-BD59-A6C34878D82A}">
                    <a16:rowId xmlns:a16="http://schemas.microsoft.com/office/drawing/2014/main" val="3134204172"/>
                  </a:ext>
                </a:extLst>
              </a:tr>
              <a:tr h="654210">
                <a:tc>
                  <a:txBody>
                    <a:bodyPr/>
                    <a:lstStyle/>
                    <a:p>
                      <a:pPr algn="ctr" rtl="1">
                        <a:lnSpc>
                          <a:spcPct val="115000"/>
                        </a:lnSpc>
                        <a:spcAft>
                          <a:spcPts val="1000"/>
                        </a:spcAft>
                      </a:pPr>
                      <a:r>
                        <a:rPr lang="ar-SA" sz="2100" dirty="0">
                          <a:effectLst/>
                        </a:rPr>
                        <a:t>توفير مكان للعمل التجاري</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EFAE08"/>
                    </a:solidFill>
                  </a:tcPr>
                </a:tc>
                <a:tc>
                  <a:txBody>
                    <a:bodyPr/>
                    <a:lstStyle/>
                    <a:p>
                      <a:pPr algn="ctr" rtl="1">
                        <a:lnSpc>
                          <a:spcPct val="115000"/>
                        </a:lnSpc>
                        <a:spcAft>
                          <a:spcPts val="1000"/>
                        </a:spcAft>
                      </a:pPr>
                      <a:r>
                        <a:rPr lang="ar-SA" sz="2100" dirty="0">
                          <a:effectLst/>
                        </a:rPr>
                        <a:t>توفير مكان للعمل التجاري</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no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2325307820"/>
                  </a:ext>
                </a:extLst>
              </a:tr>
              <a:tr h="654210">
                <a:tc>
                  <a:txBody>
                    <a:bodyPr/>
                    <a:lstStyle/>
                    <a:p>
                      <a:pPr algn="ctr" rtl="1">
                        <a:lnSpc>
                          <a:spcPct val="115000"/>
                        </a:lnSpc>
                        <a:spcAft>
                          <a:spcPts val="1000"/>
                        </a:spcAft>
                      </a:pPr>
                      <a:r>
                        <a:rPr lang="ar-SA" sz="2100" dirty="0">
                          <a:effectLst/>
                        </a:rPr>
                        <a:t>توفير خدمات مشتركة للمقيمين</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EFAE08"/>
                    </a:solidFill>
                  </a:tcPr>
                </a:tc>
                <a:tc>
                  <a:txBody>
                    <a:bodyPr/>
                    <a:lstStyle/>
                    <a:p>
                      <a:pPr algn="ctr" rtl="1">
                        <a:lnSpc>
                          <a:spcPct val="115000"/>
                        </a:lnSpc>
                        <a:spcAft>
                          <a:spcPts val="1000"/>
                        </a:spcAft>
                      </a:pPr>
                      <a:r>
                        <a:rPr lang="ar-SA" sz="2100" dirty="0">
                          <a:effectLst/>
                        </a:rPr>
                        <a:t>توفير خدمات مشتركة للمقيمين</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1809936726"/>
                  </a:ext>
                </a:extLst>
              </a:tr>
              <a:tr h="654210">
                <a:tc>
                  <a:txBody>
                    <a:bodyPr/>
                    <a:lstStyle/>
                    <a:p>
                      <a:pPr algn="ctr" rtl="1">
                        <a:lnSpc>
                          <a:spcPct val="115000"/>
                        </a:lnSpc>
                        <a:spcAft>
                          <a:spcPts val="1000"/>
                        </a:spcAft>
                      </a:pPr>
                      <a:r>
                        <a:rPr lang="ar-SA" sz="2100" dirty="0">
                          <a:effectLst/>
                        </a:rPr>
                        <a:t>وقت مفتوح</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EFAE08"/>
                    </a:solidFill>
                  </a:tcPr>
                </a:tc>
                <a:tc>
                  <a:txBody>
                    <a:bodyPr/>
                    <a:lstStyle/>
                    <a:p>
                      <a:pPr algn="ctr" rtl="1">
                        <a:lnSpc>
                          <a:spcPct val="115000"/>
                        </a:lnSpc>
                        <a:spcAft>
                          <a:spcPts val="1000"/>
                        </a:spcAft>
                      </a:pPr>
                      <a:r>
                        <a:rPr lang="ar-SA" sz="2100" dirty="0">
                          <a:effectLst/>
                        </a:rPr>
                        <a:t>وقت محدد للإقامة </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41244371"/>
                  </a:ext>
                </a:extLst>
              </a:tr>
              <a:tr h="654210">
                <a:tc>
                  <a:txBody>
                    <a:bodyPr/>
                    <a:lstStyle/>
                    <a:p>
                      <a:pPr algn="ctr" rtl="1">
                        <a:lnSpc>
                          <a:spcPct val="115000"/>
                        </a:lnSpc>
                        <a:spcAft>
                          <a:spcPts val="1000"/>
                        </a:spcAft>
                      </a:pPr>
                      <a:r>
                        <a:rPr lang="ar-SA" sz="2100" dirty="0">
                          <a:effectLst/>
                        </a:rPr>
                        <a:t>لا يوجد اختيار للمقيمين</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EFAE08"/>
                    </a:solidFill>
                  </a:tcPr>
                </a:tc>
                <a:tc>
                  <a:txBody>
                    <a:bodyPr/>
                    <a:lstStyle/>
                    <a:p>
                      <a:pPr algn="ctr" rtl="1">
                        <a:lnSpc>
                          <a:spcPct val="115000"/>
                        </a:lnSpc>
                        <a:spcAft>
                          <a:spcPts val="1000"/>
                        </a:spcAft>
                      </a:pPr>
                      <a:r>
                        <a:rPr lang="ar-SA" sz="2100" dirty="0">
                          <a:effectLst/>
                        </a:rPr>
                        <a:t>اختيار محدد للمقيمين</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1600244012"/>
                  </a:ext>
                </a:extLst>
              </a:tr>
              <a:tr h="654210">
                <a:tc>
                  <a:txBody>
                    <a:bodyPr/>
                    <a:lstStyle/>
                    <a:p>
                      <a:pPr algn="ctr" rtl="1">
                        <a:lnSpc>
                          <a:spcPct val="115000"/>
                        </a:lnSpc>
                        <a:spcAft>
                          <a:spcPts val="1000"/>
                        </a:spcAft>
                      </a:pPr>
                      <a:r>
                        <a:rPr lang="ar-SA" sz="2100" dirty="0">
                          <a:effectLst/>
                        </a:rPr>
                        <a:t>إيجار تجاري</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EFAE08"/>
                    </a:solidFill>
                  </a:tcPr>
                </a:tc>
                <a:tc>
                  <a:txBody>
                    <a:bodyPr/>
                    <a:lstStyle/>
                    <a:p>
                      <a:pPr algn="ctr" rtl="1">
                        <a:lnSpc>
                          <a:spcPct val="115000"/>
                        </a:lnSpc>
                        <a:spcAft>
                          <a:spcPts val="1000"/>
                        </a:spcAft>
                      </a:pPr>
                      <a:r>
                        <a:rPr lang="ar-SA" sz="2100" dirty="0">
                          <a:effectLst/>
                        </a:rPr>
                        <a:t>إيجار مدعوم (مخفض)</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976396103"/>
                  </a:ext>
                </a:extLst>
              </a:tr>
              <a:tr h="654210">
                <a:tc>
                  <a:txBody>
                    <a:bodyPr/>
                    <a:lstStyle/>
                    <a:p>
                      <a:pPr algn="ctr" rtl="1">
                        <a:lnSpc>
                          <a:spcPct val="115000"/>
                        </a:lnSpc>
                        <a:spcAft>
                          <a:spcPts val="1000"/>
                        </a:spcAft>
                      </a:pPr>
                      <a:r>
                        <a:rPr lang="ar-SA" sz="2100" dirty="0">
                          <a:effectLst/>
                        </a:rPr>
                        <a:t>خدمات دعم تجاري معدومة أو محدودة</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EFAE08"/>
                    </a:solidFill>
                  </a:tcPr>
                </a:tc>
                <a:tc>
                  <a:txBody>
                    <a:bodyPr/>
                    <a:lstStyle/>
                    <a:p>
                      <a:pPr algn="ctr" rtl="1">
                        <a:lnSpc>
                          <a:spcPct val="115000"/>
                        </a:lnSpc>
                        <a:spcAft>
                          <a:spcPts val="1000"/>
                        </a:spcAft>
                      </a:pPr>
                      <a:r>
                        <a:rPr lang="ar-SA" sz="2100" dirty="0">
                          <a:effectLst/>
                        </a:rPr>
                        <a:t>الإرشاد ودعم الأعمال أساسي </a:t>
                      </a:r>
                      <a:endParaRPr lang="en-SG" sz="21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105098" marR="105098" marT="0" marB="0" anchor="ct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28575" cap="flat" cmpd="sng" algn="ctr">
                      <a:solidFill>
                        <a:schemeClr val="bg1"/>
                      </a:solidFill>
                      <a:prstDash val="sysDash"/>
                      <a:round/>
                      <a:headEnd type="none" w="med" len="med"/>
                      <a:tailEnd type="none" w="med" len="med"/>
                    </a:lnT>
                    <a:lnB w="28575"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3594417472"/>
                  </a:ext>
                </a:extLst>
              </a:tr>
            </a:tbl>
          </a:graphicData>
        </a:graphic>
      </p:graphicFrame>
      <p:cxnSp>
        <p:nvCxnSpPr>
          <p:cNvPr id="26" name="Straight Connector 25">
            <a:extLst>
              <a:ext uri="{FF2B5EF4-FFF2-40B4-BE49-F238E27FC236}">
                <a16:creationId xmlns:a16="http://schemas.microsoft.com/office/drawing/2014/main" id="{2B7D6AA6-175B-4642-8C4C-05C558048EBF}"/>
              </a:ext>
            </a:extLst>
          </p:cNvPr>
          <p:cNvCxnSpPr>
            <a:cxnSpLocks/>
          </p:cNvCxnSpPr>
          <p:nvPr/>
        </p:nvCxnSpPr>
        <p:spPr>
          <a:xfrm>
            <a:off x="1946588" y="2386713"/>
            <a:ext cx="8286288" cy="0"/>
          </a:xfrm>
          <a:prstGeom prst="line">
            <a:avLst/>
          </a:prstGeom>
          <a:ln w="381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637C165-AA66-4F8C-8F8E-2DFA4E9A2B17}"/>
              </a:ext>
            </a:extLst>
          </p:cNvPr>
          <p:cNvCxnSpPr>
            <a:cxnSpLocks/>
          </p:cNvCxnSpPr>
          <p:nvPr/>
        </p:nvCxnSpPr>
        <p:spPr>
          <a:xfrm>
            <a:off x="6089732" y="1731815"/>
            <a:ext cx="0" cy="4579470"/>
          </a:xfrm>
          <a:prstGeom prst="line">
            <a:avLst/>
          </a:prstGeom>
          <a:ln w="381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7724CF6-75A3-45D2-B55A-7D4971400041}"/>
              </a:ext>
            </a:extLst>
          </p:cNvPr>
          <p:cNvSpPr>
            <a:spLocks noGrp="1"/>
          </p:cNvSpPr>
          <p:nvPr>
            <p:ph type="sldNum" sz="quarter" idx="12"/>
          </p:nvPr>
        </p:nvSpPr>
        <p:spPr/>
        <p:txBody>
          <a:bodyPr/>
          <a:lstStyle/>
          <a:p>
            <a:fld id="{C9889D55-D75C-4F24-87F5-5B8662090B10}" type="slidenum">
              <a:rPr lang="en-SG" smtClean="0"/>
              <a:t>17</a:t>
            </a:fld>
            <a:endParaRPr lang="en-SG" dirty="0"/>
          </a:p>
        </p:txBody>
      </p:sp>
    </p:spTree>
    <p:extLst>
      <p:ext uri="{BB962C8B-B14F-4D97-AF65-F5344CB8AC3E}">
        <p14:creationId xmlns:p14="http://schemas.microsoft.com/office/powerpoint/2010/main" val="13490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العناصر الرئيسية للخدمات </a:t>
            </a:r>
          </a:p>
        </p:txBody>
      </p:sp>
      <p:grpSp>
        <p:nvGrpSpPr>
          <p:cNvPr id="26" name="Group 25">
            <a:extLst>
              <a:ext uri="{FF2B5EF4-FFF2-40B4-BE49-F238E27FC236}">
                <a16:creationId xmlns:a16="http://schemas.microsoft.com/office/drawing/2014/main" id="{288EFD2F-57C4-4546-82E3-94B741F866E2}"/>
              </a:ext>
            </a:extLst>
          </p:cNvPr>
          <p:cNvGrpSpPr/>
          <p:nvPr/>
        </p:nvGrpSpPr>
        <p:grpSpPr>
          <a:xfrm>
            <a:off x="1482436" y="1956677"/>
            <a:ext cx="9603609" cy="2562575"/>
            <a:chOff x="1482436" y="1710487"/>
            <a:chExt cx="9603609" cy="2562575"/>
          </a:xfrm>
        </p:grpSpPr>
        <p:grpSp>
          <p:nvGrpSpPr>
            <p:cNvPr id="5" name="Group 4">
              <a:extLst>
                <a:ext uri="{FF2B5EF4-FFF2-40B4-BE49-F238E27FC236}">
                  <a16:creationId xmlns:a16="http://schemas.microsoft.com/office/drawing/2014/main" id="{8ADFE880-0E30-4962-BF5D-6BD45E027543}"/>
                </a:ext>
              </a:extLst>
            </p:cNvPr>
            <p:cNvGrpSpPr/>
            <p:nvPr/>
          </p:nvGrpSpPr>
          <p:grpSpPr>
            <a:xfrm>
              <a:off x="1482436" y="1710488"/>
              <a:ext cx="9603609" cy="2562574"/>
              <a:chOff x="1704108" y="1710488"/>
              <a:chExt cx="9603609" cy="2562574"/>
            </a:xfrm>
          </p:grpSpPr>
          <p:sp>
            <p:nvSpPr>
              <p:cNvPr id="3" name="Rectangle 2">
                <a:extLst>
                  <a:ext uri="{FF2B5EF4-FFF2-40B4-BE49-F238E27FC236}">
                    <a16:creationId xmlns:a16="http://schemas.microsoft.com/office/drawing/2014/main" id="{C18B6EC4-2F88-49E0-85CF-7BAB49D0D2A4}"/>
                  </a:ext>
                </a:extLst>
              </p:cNvPr>
              <p:cNvSpPr/>
              <p:nvPr/>
            </p:nvSpPr>
            <p:spPr>
              <a:xfrm>
                <a:off x="1704108" y="2018454"/>
                <a:ext cx="9603609" cy="2254608"/>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لتقديم خدمات فعالة مع علاقات بناءة، عادة تتضمن حضانة الأعمال بيئة حضانة أعمال رئيسية وملموسة هي (حاضنة أعمال تقليدية)، وبيئة أخرى لخدمات حاضنة أعمال للنفاذ الافتراضي والتي ترتبط هي الأخرى بالبيئة الرئيسية وبمعنى آخر. وفي البيئات التي لا تكون فيها ثقافة ريادة الأعمال قوية، ويكون الطلب مقتصراً على الوصول إلى المجتمعات والاقتصاديات الصغيرة، في حين تكون خدمات حضانة الأعمال الافتراضية مطلباً مهما للوصول إلى شريحة أوسع والكثير من الناس المحتملين. </a:t>
                </a:r>
              </a:p>
            </p:txBody>
          </p:sp>
          <p:sp>
            <p:nvSpPr>
              <p:cNvPr id="4" name="Rectangle 3">
                <a:extLst>
                  <a:ext uri="{FF2B5EF4-FFF2-40B4-BE49-F238E27FC236}">
                    <a16:creationId xmlns:a16="http://schemas.microsoft.com/office/drawing/2014/main" id="{2A503910-72B1-4323-A82E-8658F2EF5643}"/>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النفاذ والخدمات الافتراضية</a:t>
                </a:r>
              </a:p>
            </p:txBody>
          </p:sp>
        </p:grpSp>
        <p:sp>
          <p:nvSpPr>
            <p:cNvPr id="25" name="Rectangle 24">
              <a:extLst>
                <a:ext uri="{FF2B5EF4-FFF2-40B4-BE49-F238E27FC236}">
                  <a16:creationId xmlns:a16="http://schemas.microsoft.com/office/drawing/2014/main" id="{957B7830-E6B0-41E2-AB2A-309677901AC3}"/>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02</a:t>
              </a:r>
              <a:endParaRPr lang="en-US" sz="1200" b="1" dirty="0"/>
            </a:p>
          </p:txBody>
        </p:sp>
      </p:grpSp>
      <p:sp>
        <p:nvSpPr>
          <p:cNvPr id="2" name="Slide Number Placeholder 1">
            <a:extLst>
              <a:ext uri="{FF2B5EF4-FFF2-40B4-BE49-F238E27FC236}">
                <a16:creationId xmlns:a16="http://schemas.microsoft.com/office/drawing/2014/main" id="{07892B50-DEA0-4668-917C-B5B8EAC27B26}"/>
              </a:ext>
            </a:extLst>
          </p:cNvPr>
          <p:cNvSpPr>
            <a:spLocks noGrp="1"/>
          </p:cNvSpPr>
          <p:nvPr>
            <p:ph type="sldNum" sz="quarter" idx="12"/>
          </p:nvPr>
        </p:nvSpPr>
        <p:spPr/>
        <p:txBody>
          <a:bodyPr/>
          <a:lstStyle/>
          <a:p>
            <a:fld id="{C9889D55-D75C-4F24-87F5-5B8662090B10}" type="slidenum">
              <a:rPr lang="en-SG" smtClean="0"/>
              <a:t>18</a:t>
            </a:fld>
            <a:endParaRPr lang="en-SG" dirty="0"/>
          </a:p>
        </p:txBody>
      </p:sp>
    </p:spTree>
    <p:extLst>
      <p:ext uri="{BB962C8B-B14F-4D97-AF65-F5344CB8AC3E}">
        <p14:creationId xmlns:p14="http://schemas.microsoft.com/office/powerpoint/2010/main" val="126494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العناصر الرئيسية للخدمات </a:t>
            </a:r>
          </a:p>
        </p:txBody>
      </p:sp>
      <p:grpSp>
        <p:nvGrpSpPr>
          <p:cNvPr id="26" name="Group 25">
            <a:extLst>
              <a:ext uri="{FF2B5EF4-FFF2-40B4-BE49-F238E27FC236}">
                <a16:creationId xmlns:a16="http://schemas.microsoft.com/office/drawing/2014/main" id="{288EFD2F-57C4-4546-82E3-94B741F866E2}"/>
              </a:ext>
            </a:extLst>
          </p:cNvPr>
          <p:cNvGrpSpPr/>
          <p:nvPr/>
        </p:nvGrpSpPr>
        <p:grpSpPr>
          <a:xfrm>
            <a:off x="1482436" y="1956677"/>
            <a:ext cx="9603609" cy="3637309"/>
            <a:chOff x="1482436" y="1710487"/>
            <a:chExt cx="9603609" cy="3637309"/>
          </a:xfrm>
        </p:grpSpPr>
        <p:grpSp>
          <p:nvGrpSpPr>
            <p:cNvPr id="5" name="Group 4">
              <a:extLst>
                <a:ext uri="{FF2B5EF4-FFF2-40B4-BE49-F238E27FC236}">
                  <a16:creationId xmlns:a16="http://schemas.microsoft.com/office/drawing/2014/main" id="{8ADFE880-0E30-4962-BF5D-6BD45E027543}"/>
                </a:ext>
              </a:extLst>
            </p:cNvPr>
            <p:cNvGrpSpPr/>
            <p:nvPr/>
          </p:nvGrpSpPr>
          <p:grpSpPr>
            <a:xfrm>
              <a:off x="1482436" y="1710488"/>
              <a:ext cx="9603609" cy="3637308"/>
              <a:chOff x="1704108" y="1710488"/>
              <a:chExt cx="9603609" cy="3637308"/>
            </a:xfrm>
          </p:grpSpPr>
          <p:sp>
            <p:nvSpPr>
              <p:cNvPr id="3" name="Rectangle 2">
                <a:extLst>
                  <a:ext uri="{FF2B5EF4-FFF2-40B4-BE49-F238E27FC236}">
                    <a16:creationId xmlns:a16="http://schemas.microsoft.com/office/drawing/2014/main" id="{C18B6EC4-2F88-49E0-85CF-7BAB49D0D2A4}"/>
                  </a:ext>
                </a:extLst>
              </p:cNvPr>
              <p:cNvSpPr/>
              <p:nvPr/>
            </p:nvSpPr>
            <p:spPr>
              <a:xfrm>
                <a:off x="1704108" y="2018453"/>
                <a:ext cx="9603609" cy="332934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algn="justLow"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توفر حاضنة الأعمال خدمات الربط والتشبيك مع العديد من التنظيمات ومقدمي الخدمة منها ما يلي:</a:t>
                </a:r>
              </a:p>
              <a:p>
                <a:pPr algn="justLow" rtl="1"/>
                <a:endPar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marL="742950" lvl="1" indent="-285750" algn="justLow" rtl="1">
                  <a:spcAft>
                    <a:spcPts val="1200"/>
                  </a:spcAft>
                  <a:buClr>
                    <a:srgbClr val="EFAE08"/>
                  </a:buClr>
                  <a:buSzPct val="12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مقدمو خدمة الأعمال الخاصين والعامين الآخرين (على سبيل المثال، المحامون، والمحاسبون، وخبراء التسويق، ومهنيون آخرون). </a:t>
                </a:r>
              </a:p>
              <a:p>
                <a:pPr marL="742950" lvl="1" indent="-285750" algn="justLow" rtl="1">
                  <a:spcAft>
                    <a:spcPts val="1200"/>
                  </a:spcAft>
                  <a:buClr>
                    <a:srgbClr val="EFAE08"/>
                  </a:buClr>
                  <a:buSzPct val="12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الجامعات والكليات التقنية، كمقدمي خدمة، ومصدرا لرواد الأعمال والمبتكرين (العملاء).</a:t>
                </a:r>
              </a:p>
              <a:p>
                <a:pPr marL="742950" lvl="1" indent="-285750" algn="justLow" rtl="1">
                  <a:spcAft>
                    <a:spcPts val="1200"/>
                  </a:spcAft>
                  <a:buClr>
                    <a:srgbClr val="EFAE08"/>
                  </a:buClr>
                  <a:buSzPct val="12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الحكومة لدعم نشاط حضانة الأعمال للمقرضين غير الرسميين، ومستثمري حقوق الملكية الأفراد (مستثمرون ملائكة).</a:t>
                </a:r>
              </a:p>
              <a:p>
                <a:pPr marL="742950" lvl="1" indent="-285750" algn="justLow" rtl="1">
                  <a:spcAft>
                    <a:spcPts val="1200"/>
                  </a:spcAft>
                  <a:buClr>
                    <a:srgbClr val="EFAE08"/>
                  </a:buClr>
                  <a:buSzPct val="12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مقدمو الخدمات المحلية، الذين يمكن أن يقدموا خصومات للمحتضنين.</a:t>
                </a:r>
              </a:p>
              <a:p>
                <a:pPr marL="742950" lvl="1" indent="-285750" algn="justLow" rtl="1">
                  <a:spcAft>
                    <a:spcPts val="1200"/>
                  </a:spcAft>
                  <a:buClr>
                    <a:srgbClr val="EFAE08"/>
                  </a:buClr>
                  <a:buSzPct val="12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القطاع الخاص بما في ذلك التاجر والمستثمرون المحليون، والشركات متعددة الجنسيات الكبيرة للمساعدة كموجهين، ومدربين، وقنوات إلى الأسواق</a:t>
                </a:r>
              </a:p>
            </p:txBody>
          </p:sp>
          <p:sp>
            <p:nvSpPr>
              <p:cNvPr id="4" name="Rectangle 3">
                <a:extLst>
                  <a:ext uri="{FF2B5EF4-FFF2-40B4-BE49-F238E27FC236}">
                    <a16:creationId xmlns:a16="http://schemas.microsoft.com/office/drawing/2014/main" id="{2A503910-72B1-4323-A82E-8658F2EF5643}"/>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الربط (التشبيك)</a:t>
                </a:r>
              </a:p>
            </p:txBody>
          </p:sp>
        </p:grpSp>
        <p:sp>
          <p:nvSpPr>
            <p:cNvPr id="25" name="Rectangle 24">
              <a:extLst>
                <a:ext uri="{FF2B5EF4-FFF2-40B4-BE49-F238E27FC236}">
                  <a16:creationId xmlns:a16="http://schemas.microsoft.com/office/drawing/2014/main" id="{957B7830-E6B0-41E2-AB2A-309677901AC3}"/>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03</a:t>
              </a:r>
              <a:endParaRPr lang="en-US" sz="1200" b="1" dirty="0"/>
            </a:p>
          </p:txBody>
        </p:sp>
      </p:grpSp>
      <p:sp>
        <p:nvSpPr>
          <p:cNvPr id="2" name="Slide Number Placeholder 1">
            <a:extLst>
              <a:ext uri="{FF2B5EF4-FFF2-40B4-BE49-F238E27FC236}">
                <a16:creationId xmlns:a16="http://schemas.microsoft.com/office/drawing/2014/main" id="{693965E7-59A1-4197-8AF2-6C31D9A486A6}"/>
              </a:ext>
            </a:extLst>
          </p:cNvPr>
          <p:cNvSpPr>
            <a:spLocks noGrp="1"/>
          </p:cNvSpPr>
          <p:nvPr>
            <p:ph type="sldNum" sz="quarter" idx="12"/>
          </p:nvPr>
        </p:nvSpPr>
        <p:spPr/>
        <p:txBody>
          <a:bodyPr/>
          <a:lstStyle/>
          <a:p>
            <a:fld id="{C9889D55-D75C-4F24-87F5-5B8662090B10}" type="slidenum">
              <a:rPr lang="en-SG" smtClean="0"/>
              <a:t>19</a:t>
            </a:fld>
            <a:endParaRPr lang="en-SG" dirty="0"/>
          </a:p>
        </p:txBody>
      </p:sp>
    </p:spTree>
    <p:extLst>
      <p:ext uri="{BB962C8B-B14F-4D97-AF65-F5344CB8AC3E}">
        <p14:creationId xmlns:p14="http://schemas.microsoft.com/office/powerpoint/2010/main" val="389348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rPr>
              <a:t>الأجندة</a:t>
            </a:r>
            <a:endParaRPr kumimoji="0" lang="en-US" sz="3200" b="1"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lvl="0" algn="ctr" rtl="1"/>
            <a:r>
              <a:rPr lang="ar-SA" sz="2400" b="1" dirty="0">
                <a:solidFill>
                  <a:prstClr val="white"/>
                </a:solidFill>
                <a:latin typeface="Dubai" panose="020B0503030403030204" pitchFamily="34" charset="-78"/>
                <a:ea typeface="GE SS Two Bold" panose="020A0503020102020204" pitchFamily="18" charset="-78"/>
                <a:cs typeface="Dubai" panose="020B0503030403030204" pitchFamily="34" charset="-78"/>
              </a:rPr>
              <a:t>أنواع الحاضنات وخدماتها وعملياتها</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الرابع</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cs typeface="Dubai" panose="020B0503030403030204" pitchFamily="34" charset="-78"/>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cs typeface="Dubai" panose="020B0503030403030204" pitchFamily="34" charset="-78"/>
            </a:endParaRPr>
          </a:p>
        </p:txBody>
      </p:sp>
      <p:grpSp>
        <p:nvGrpSpPr>
          <p:cNvPr id="4" name="Group 3">
            <a:extLst>
              <a:ext uri="{FF2B5EF4-FFF2-40B4-BE49-F238E27FC236}">
                <a16:creationId xmlns:a16="http://schemas.microsoft.com/office/drawing/2014/main" id="{92D6832D-3AAB-42C6-973B-8F70F5C75B1F}"/>
              </a:ext>
            </a:extLst>
          </p:cNvPr>
          <p:cNvGrpSpPr/>
          <p:nvPr/>
        </p:nvGrpSpPr>
        <p:grpSpPr>
          <a:xfrm>
            <a:off x="1041700" y="642874"/>
            <a:ext cx="6108211" cy="5641623"/>
            <a:chOff x="1056445" y="211759"/>
            <a:chExt cx="6108211" cy="6177100"/>
          </a:xfrm>
        </p:grpSpPr>
        <p:grpSp>
          <p:nvGrpSpPr>
            <p:cNvPr id="6" name="Group 5">
              <a:extLst>
                <a:ext uri="{FF2B5EF4-FFF2-40B4-BE49-F238E27FC236}">
                  <a16:creationId xmlns:a16="http://schemas.microsoft.com/office/drawing/2014/main" id="{D21E7195-D38C-43FE-BEF2-158A789D4D5C}"/>
                </a:ext>
              </a:extLst>
            </p:cNvPr>
            <p:cNvGrpSpPr/>
            <p:nvPr/>
          </p:nvGrpSpPr>
          <p:grpSpPr>
            <a:xfrm flipH="1">
              <a:off x="1056445" y="211759"/>
              <a:ext cx="6108211" cy="1061088"/>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أنواع حاضنات الأعمال </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cs typeface="Dubai" panose="020B0503030403030204" pitchFamily="34" charset="-78"/>
                </a:endParaRP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1056445" y="1490762"/>
              <a:ext cx="6108211" cy="1061088"/>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دورة حياة الحاضنة</a:t>
                </a: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cs typeface="Dubai" panose="020B0503030403030204" pitchFamily="34" charset="-78"/>
                  </a:rPr>
                  <a:t>02</a:t>
                </a:r>
              </a:p>
            </p:txBody>
          </p:sp>
        </p:grpSp>
        <p:grpSp>
          <p:nvGrpSpPr>
            <p:cNvPr id="33" name="Group 32">
              <a:extLst>
                <a:ext uri="{FF2B5EF4-FFF2-40B4-BE49-F238E27FC236}">
                  <a16:creationId xmlns:a16="http://schemas.microsoft.com/office/drawing/2014/main" id="{3C3EDCA4-BB0D-4B83-8CE8-267E6B710B64}"/>
                </a:ext>
              </a:extLst>
            </p:cNvPr>
            <p:cNvGrpSpPr/>
            <p:nvPr/>
          </p:nvGrpSpPr>
          <p:grpSpPr>
            <a:xfrm flipH="1">
              <a:off x="1056445" y="2769765"/>
              <a:ext cx="6108211" cy="1061088"/>
              <a:chOff x="4552520" y="638865"/>
              <a:chExt cx="7181151" cy="2257210"/>
            </a:xfrm>
          </p:grpSpPr>
          <p:sp>
            <p:nvSpPr>
              <p:cNvPr id="34" name="Rectangle 33">
                <a:extLst>
                  <a:ext uri="{FF2B5EF4-FFF2-40B4-BE49-F238E27FC236}">
                    <a16:creationId xmlns:a16="http://schemas.microsoft.com/office/drawing/2014/main" id="{61AD0125-C702-40EA-9F16-67DD1CB0ABA0}"/>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خدمات الحاضنات </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cs typeface="Dubai" panose="020B0503030403030204" pitchFamily="34" charset="-78"/>
                </a:endParaRPr>
              </a:p>
            </p:txBody>
          </p:sp>
          <p:sp>
            <p:nvSpPr>
              <p:cNvPr id="35" name="Rectangle 34">
                <a:extLst>
                  <a:ext uri="{FF2B5EF4-FFF2-40B4-BE49-F238E27FC236}">
                    <a16:creationId xmlns:a16="http://schemas.microsoft.com/office/drawing/2014/main" id="{1F45401F-CF3E-4491-BD4A-497ABBDD0D43}"/>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cs typeface="Dubai" panose="020B0503030403030204" pitchFamily="34" charset="-78"/>
                  </a:rPr>
                  <a:t>03</a:t>
                </a:r>
              </a:p>
            </p:txBody>
          </p:sp>
        </p:grpSp>
        <p:grpSp>
          <p:nvGrpSpPr>
            <p:cNvPr id="36" name="Group 35">
              <a:extLst>
                <a:ext uri="{FF2B5EF4-FFF2-40B4-BE49-F238E27FC236}">
                  <a16:creationId xmlns:a16="http://schemas.microsoft.com/office/drawing/2014/main" id="{65506204-CE18-49F0-B6FD-63859FB03BB7}"/>
                </a:ext>
              </a:extLst>
            </p:cNvPr>
            <p:cNvGrpSpPr/>
            <p:nvPr/>
          </p:nvGrpSpPr>
          <p:grpSpPr>
            <a:xfrm flipH="1">
              <a:off x="1056445" y="4048768"/>
              <a:ext cx="6108211" cy="1061088"/>
              <a:chOff x="4552520" y="638865"/>
              <a:chExt cx="7181151" cy="2257210"/>
            </a:xfrm>
          </p:grpSpPr>
          <p:sp>
            <p:nvSpPr>
              <p:cNvPr id="37" name="Rectangle 36">
                <a:extLst>
                  <a:ext uri="{FF2B5EF4-FFF2-40B4-BE49-F238E27FC236}">
                    <a16:creationId xmlns:a16="http://schemas.microsoft.com/office/drawing/2014/main" id="{83C7F8A2-0709-4FBC-AC0D-25439F0A103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عمليات الحاضنة </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cs typeface="Dubai" panose="020B0503030403030204" pitchFamily="34" charset="-78"/>
                </a:endParaRPr>
              </a:p>
            </p:txBody>
          </p:sp>
          <p:sp>
            <p:nvSpPr>
              <p:cNvPr id="38" name="Rectangle 37">
                <a:extLst>
                  <a:ext uri="{FF2B5EF4-FFF2-40B4-BE49-F238E27FC236}">
                    <a16:creationId xmlns:a16="http://schemas.microsoft.com/office/drawing/2014/main" id="{BBE5D34F-DBC2-4B8B-9EAA-F6A5AA6C83E6}"/>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cs typeface="Dubai" panose="020B0503030403030204" pitchFamily="34" charset="-78"/>
                  </a:rPr>
                  <a:t>04</a:t>
                </a:r>
              </a:p>
            </p:txBody>
          </p:sp>
        </p:grpSp>
        <p:grpSp>
          <p:nvGrpSpPr>
            <p:cNvPr id="39" name="Group 38">
              <a:extLst>
                <a:ext uri="{FF2B5EF4-FFF2-40B4-BE49-F238E27FC236}">
                  <a16:creationId xmlns:a16="http://schemas.microsoft.com/office/drawing/2014/main" id="{2715E52B-C242-4129-97DD-1AB4F4489BE0}"/>
                </a:ext>
              </a:extLst>
            </p:cNvPr>
            <p:cNvGrpSpPr/>
            <p:nvPr/>
          </p:nvGrpSpPr>
          <p:grpSpPr>
            <a:xfrm flipH="1">
              <a:off x="1056445" y="5327771"/>
              <a:ext cx="6108211" cy="1061088"/>
              <a:chOff x="4552520" y="638865"/>
              <a:chExt cx="7181151" cy="2257210"/>
            </a:xfrm>
          </p:grpSpPr>
          <p:sp>
            <p:nvSpPr>
              <p:cNvPr id="40" name="Rectangle 39">
                <a:extLst>
                  <a:ext uri="{FF2B5EF4-FFF2-40B4-BE49-F238E27FC236}">
                    <a16:creationId xmlns:a16="http://schemas.microsoft.com/office/drawing/2014/main" id="{F409B24B-B200-4D52-8877-19E65A939EFD}"/>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العوامل التي  تعين على اختيار الحاضنة</a:t>
                </a:r>
              </a:p>
            </p:txBody>
          </p:sp>
          <p:sp>
            <p:nvSpPr>
              <p:cNvPr id="41" name="Rectangle 40">
                <a:extLst>
                  <a:ext uri="{FF2B5EF4-FFF2-40B4-BE49-F238E27FC236}">
                    <a16:creationId xmlns:a16="http://schemas.microsoft.com/office/drawing/2014/main" id="{EBF81D00-1456-4DC4-9906-B3431C5A1766}"/>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cs typeface="Dubai" panose="020B0503030403030204" pitchFamily="34" charset="-78"/>
                  </a:rPr>
                  <a:t>04</a:t>
                </a:r>
              </a:p>
            </p:txBody>
          </p:sp>
        </p:grpSp>
      </p:grpSp>
    </p:spTree>
    <p:extLst>
      <p:ext uri="{BB962C8B-B14F-4D97-AF65-F5344CB8AC3E}">
        <p14:creationId xmlns:p14="http://schemas.microsoft.com/office/powerpoint/2010/main" val="1394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العناصر الرئيسية للخدمات </a:t>
            </a:r>
          </a:p>
        </p:txBody>
      </p:sp>
      <p:grpSp>
        <p:nvGrpSpPr>
          <p:cNvPr id="26" name="Group 25">
            <a:extLst>
              <a:ext uri="{FF2B5EF4-FFF2-40B4-BE49-F238E27FC236}">
                <a16:creationId xmlns:a16="http://schemas.microsoft.com/office/drawing/2014/main" id="{288EFD2F-57C4-4546-82E3-94B741F866E2}"/>
              </a:ext>
            </a:extLst>
          </p:cNvPr>
          <p:cNvGrpSpPr/>
          <p:nvPr/>
        </p:nvGrpSpPr>
        <p:grpSpPr>
          <a:xfrm>
            <a:off x="1482436" y="1956677"/>
            <a:ext cx="9603609" cy="3637309"/>
            <a:chOff x="1482436" y="1710487"/>
            <a:chExt cx="9603609" cy="3637309"/>
          </a:xfrm>
        </p:grpSpPr>
        <p:grpSp>
          <p:nvGrpSpPr>
            <p:cNvPr id="5" name="Group 4">
              <a:extLst>
                <a:ext uri="{FF2B5EF4-FFF2-40B4-BE49-F238E27FC236}">
                  <a16:creationId xmlns:a16="http://schemas.microsoft.com/office/drawing/2014/main" id="{8ADFE880-0E30-4962-BF5D-6BD45E027543}"/>
                </a:ext>
              </a:extLst>
            </p:cNvPr>
            <p:cNvGrpSpPr/>
            <p:nvPr/>
          </p:nvGrpSpPr>
          <p:grpSpPr>
            <a:xfrm>
              <a:off x="1482436" y="1710488"/>
              <a:ext cx="9603609" cy="3637308"/>
              <a:chOff x="1704108" y="1710488"/>
              <a:chExt cx="9603609" cy="3637308"/>
            </a:xfrm>
          </p:grpSpPr>
          <p:sp>
            <p:nvSpPr>
              <p:cNvPr id="3" name="Rectangle 2">
                <a:extLst>
                  <a:ext uri="{FF2B5EF4-FFF2-40B4-BE49-F238E27FC236}">
                    <a16:creationId xmlns:a16="http://schemas.microsoft.com/office/drawing/2014/main" id="{C18B6EC4-2F88-49E0-85CF-7BAB49D0D2A4}"/>
                  </a:ext>
                </a:extLst>
              </p:cNvPr>
              <p:cNvSpPr/>
              <p:nvPr/>
            </p:nvSpPr>
            <p:spPr>
              <a:xfrm>
                <a:off x="1704108" y="2018453"/>
                <a:ext cx="9603609" cy="332934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يعد تمويل الأعمال المبتدئة الصغيرة تحديا في جميع أنحاء العالم، خاصة عند مراحل البذور وتطوير السوق. ويختلف مدى الفجوات المالية من منطقة إلى أخرى، ويشمل كلا من أمور العرض والطلب. ورغم أن الفجوات يبالغ فيها في بعض الأحيان، فإن التحدي يكون أكثر صعوبة في الاقتصاديات الأقل نمواً، والتي قد يكون لديها أسواق رأس مال ضعيفة التطور. لذا فقد تحتاج الحاضنات إلى أن تتواصل بعيدا لتصل إلى اقتصاديات أكبر للتمويل، والعرض على مانحين دوليين ليطرحوا آليات تمويل مناسبة.</a:t>
                </a:r>
              </a:p>
            </p:txBody>
          </p:sp>
          <p:sp>
            <p:nvSpPr>
              <p:cNvPr id="4" name="Rectangle 3">
                <a:extLst>
                  <a:ext uri="{FF2B5EF4-FFF2-40B4-BE49-F238E27FC236}">
                    <a16:creationId xmlns:a16="http://schemas.microsoft.com/office/drawing/2014/main" id="{2A503910-72B1-4323-A82E-8658F2EF5643}"/>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الاتصال بالتمويل</a:t>
                </a:r>
              </a:p>
            </p:txBody>
          </p:sp>
        </p:grpSp>
        <p:sp>
          <p:nvSpPr>
            <p:cNvPr id="25" name="Rectangle 24">
              <a:extLst>
                <a:ext uri="{FF2B5EF4-FFF2-40B4-BE49-F238E27FC236}">
                  <a16:creationId xmlns:a16="http://schemas.microsoft.com/office/drawing/2014/main" id="{957B7830-E6B0-41E2-AB2A-309677901AC3}"/>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04</a:t>
              </a:r>
              <a:endParaRPr lang="en-US" sz="1200" b="1" dirty="0"/>
            </a:p>
          </p:txBody>
        </p:sp>
      </p:grpSp>
      <p:sp>
        <p:nvSpPr>
          <p:cNvPr id="2" name="Slide Number Placeholder 1">
            <a:extLst>
              <a:ext uri="{FF2B5EF4-FFF2-40B4-BE49-F238E27FC236}">
                <a16:creationId xmlns:a16="http://schemas.microsoft.com/office/drawing/2014/main" id="{9AEB047C-649C-41DC-BC77-BC14A30111C9}"/>
              </a:ext>
            </a:extLst>
          </p:cNvPr>
          <p:cNvSpPr>
            <a:spLocks noGrp="1"/>
          </p:cNvSpPr>
          <p:nvPr>
            <p:ph type="sldNum" sz="quarter" idx="12"/>
          </p:nvPr>
        </p:nvSpPr>
        <p:spPr/>
        <p:txBody>
          <a:bodyPr/>
          <a:lstStyle/>
          <a:p>
            <a:fld id="{C9889D55-D75C-4F24-87F5-5B8662090B10}" type="slidenum">
              <a:rPr lang="en-SG" smtClean="0"/>
              <a:t>20</a:t>
            </a:fld>
            <a:endParaRPr lang="en-SG" dirty="0"/>
          </a:p>
        </p:txBody>
      </p:sp>
    </p:spTree>
    <p:extLst>
      <p:ext uri="{BB962C8B-B14F-4D97-AF65-F5344CB8AC3E}">
        <p14:creationId xmlns:p14="http://schemas.microsoft.com/office/powerpoint/2010/main" val="72007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العناصر الرئيسية للخدمات </a:t>
            </a:r>
          </a:p>
        </p:txBody>
      </p:sp>
      <p:grpSp>
        <p:nvGrpSpPr>
          <p:cNvPr id="26" name="Group 25">
            <a:extLst>
              <a:ext uri="{FF2B5EF4-FFF2-40B4-BE49-F238E27FC236}">
                <a16:creationId xmlns:a16="http://schemas.microsoft.com/office/drawing/2014/main" id="{288EFD2F-57C4-4546-82E3-94B741F866E2}"/>
              </a:ext>
            </a:extLst>
          </p:cNvPr>
          <p:cNvGrpSpPr/>
          <p:nvPr/>
        </p:nvGrpSpPr>
        <p:grpSpPr>
          <a:xfrm>
            <a:off x="1482436" y="1956677"/>
            <a:ext cx="9603609" cy="3637309"/>
            <a:chOff x="1482436" y="1710487"/>
            <a:chExt cx="9603609" cy="3637309"/>
          </a:xfrm>
        </p:grpSpPr>
        <p:grpSp>
          <p:nvGrpSpPr>
            <p:cNvPr id="5" name="Group 4">
              <a:extLst>
                <a:ext uri="{FF2B5EF4-FFF2-40B4-BE49-F238E27FC236}">
                  <a16:creationId xmlns:a16="http://schemas.microsoft.com/office/drawing/2014/main" id="{8ADFE880-0E30-4962-BF5D-6BD45E027543}"/>
                </a:ext>
              </a:extLst>
            </p:cNvPr>
            <p:cNvGrpSpPr/>
            <p:nvPr/>
          </p:nvGrpSpPr>
          <p:grpSpPr>
            <a:xfrm>
              <a:off x="1482436" y="1710488"/>
              <a:ext cx="9603609" cy="3637308"/>
              <a:chOff x="1704108" y="1710488"/>
              <a:chExt cx="9603609" cy="3637308"/>
            </a:xfrm>
          </p:grpSpPr>
          <p:sp>
            <p:nvSpPr>
              <p:cNvPr id="3" name="Rectangle 2">
                <a:extLst>
                  <a:ext uri="{FF2B5EF4-FFF2-40B4-BE49-F238E27FC236}">
                    <a16:creationId xmlns:a16="http://schemas.microsoft.com/office/drawing/2014/main" id="{C18B6EC4-2F88-49E0-85CF-7BAB49D0D2A4}"/>
                  </a:ext>
                </a:extLst>
              </p:cNvPr>
              <p:cNvSpPr/>
              <p:nvPr/>
            </p:nvSpPr>
            <p:spPr>
              <a:xfrm>
                <a:off x="1704108" y="2018453"/>
                <a:ext cx="9603609" cy="332934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يعتبر دعم الأعمال باستخدام الطرق الرسمية وغير الرسمية، عنصرا رئيسا في مركز عملية حضانة الأعمال. وقد تفهم العاملون في مجال الحاضنات باستعدادهم المتزايد لدعم الأعمال الشامل. ويكون ذلك بتبني مبادئ خدمة تطوير الأعمال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Business Development Service (BDS). </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وترجم هذا التبني في حضانة الأعمال عن طريق برامج دعم مكثفة ومتخصصة للشركات الموجهة للنمو. تتكامل تلك البرامج مع توفير منظومة شاملة لخدمات وشبكات دعم الأعمال، وتطوير علاقات مع مقدمي الخدمات المتخصصين محليا أو دولياً لسد النقص المحلي</a:t>
                </a:r>
              </a:p>
            </p:txBody>
          </p:sp>
          <p:sp>
            <p:nvSpPr>
              <p:cNvPr id="4" name="Rectangle 3">
                <a:extLst>
                  <a:ext uri="{FF2B5EF4-FFF2-40B4-BE49-F238E27FC236}">
                    <a16:creationId xmlns:a16="http://schemas.microsoft.com/office/drawing/2014/main" id="{2A503910-72B1-4323-A82E-8658F2EF5643}"/>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دعم الأعمال</a:t>
                </a:r>
              </a:p>
            </p:txBody>
          </p:sp>
        </p:grpSp>
        <p:sp>
          <p:nvSpPr>
            <p:cNvPr id="25" name="Rectangle 24">
              <a:extLst>
                <a:ext uri="{FF2B5EF4-FFF2-40B4-BE49-F238E27FC236}">
                  <a16:creationId xmlns:a16="http://schemas.microsoft.com/office/drawing/2014/main" id="{957B7830-E6B0-41E2-AB2A-309677901AC3}"/>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05</a:t>
              </a:r>
              <a:endParaRPr lang="en-US" sz="1200" b="1" dirty="0"/>
            </a:p>
          </p:txBody>
        </p:sp>
      </p:grpSp>
      <p:sp>
        <p:nvSpPr>
          <p:cNvPr id="2" name="Slide Number Placeholder 1">
            <a:extLst>
              <a:ext uri="{FF2B5EF4-FFF2-40B4-BE49-F238E27FC236}">
                <a16:creationId xmlns:a16="http://schemas.microsoft.com/office/drawing/2014/main" id="{765C3877-AF16-41DB-A81A-C0C54A17793E}"/>
              </a:ext>
            </a:extLst>
          </p:cNvPr>
          <p:cNvSpPr>
            <a:spLocks noGrp="1"/>
          </p:cNvSpPr>
          <p:nvPr>
            <p:ph type="sldNum" sz="quarter" idx="12"/>
          </p:nvPr>
        </p:nvSpPr>
        <p:spPr/>
        <p:txBody>
          <a:bodyPr/>
          <a:lstStyle/>
          <a:p>
            <a:fld id="{C9889D55-D75C-4F24-87F5-5B8662090B10}" type="slidenum">
              <a:rPr lang="en-SG" smtClean="0"/>
              <a:t>21</a:t>
            </a:fld>
            <a:endParaRPr lang="en-SG" dirty="0"/>
          </a:p>
        </p:txBody>
      </p:sp>
    </p:spTree>
    <p:extLst>
      <p:ext uri="{BB962C8B-B14F-4D97-AF65-F5344CB8AC3E}">
        <p14:creationId xmlns:p14="http://schemas.microsoft.com/office/powerpoint/2010/main" val="4056472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خدمات الحاضنات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العناصر الرئيسية للخدمات </a:t>
            </a:r>
          </a:p>
        </p:txBody>
      </p:sp>
      <p:grpSp>
        <p:nvGrpSpPr>
          <p:cNvPr id="26" name="Group 25">
            <a:extLst>
              <a:ext uri="{FF2B5EF4-FFF2-40B4-BE49-F238E27FC236}">
                <a16:creationId xmlns:a16="http://schemas.microsoft.com/office/drawing/2014/main" id="{288EFD2F-57C4-4546-82E3-94B741F866E2}"/>
              </a:ext>
            </a:extLst>
          </p:cNvPr>
          <p:cNvGrpSpPr/>
          <p:nvPr/>
        </p:nvGrpSpPr>
        <p:grpSpPr>
          <a:xfrm>
            <a:off x="1482436" y="1956677"/>
            <a:ext cx="9603609" cy="3637309"/>
            <a:chOff x="1482436" y="1710487"/>
            <a:chExt cx="9603609" cy="3637309"/>
          </a:xfrm>
        </p:grpSpPr>
        <p:grpSp>
          <p:nvGrpSpPr>
            <p:cNvPr id="5" name="Group 4">
              <a:extLst>
                <a:ext uri="{FF2B5EF4-FFF2-40B4-BE49-F238E27FC236}">
                  <a16:creationId xmlns:a16="http://schemas.microsoft.com/office/drawing/2014/main" id="{8ADFE880-0E30-4962-BF5D-6BD45E027543}"/>
                </a:ext>
              </a:extLst>
            </p:cNvPr>
            <p:cNvGrpSpPr/>
            <p:nvPr/>
          </p:nvGrpSpPr>
          <p:grpSpPr>
            <a:xfrm>
              <a:off x="1482436" y="1710488"/>
              <a:ext cx="9603609" cy="3637308"/>
              <a:chOff x="1704108" y="1710488"/>
              <a:chExt cx="9603609" cy="3637308"/>
            </a:xfrm>
          </p:grpSpPr>
          <p:sp>
            <p:nvSpPr>
              <p:cNvPr id="3" name="Rectangle 2">
                <a:extLst>
                  <a:ext uri="{FF2B5EF4-FFF2-40B4-BE49-F238E27FC236}">
                    <a16:creationId xmlns:a16="http://schemas.microsoft.com/office/drawing/2014/main" id="{C18B6EC4-2F88-49E0-85CF-7BAB49D0D2A4}"/>
                  </a:ext>
                </a:extLst>
              </p:cNvPr>
              <p:cNvSpPr/>
              <p:nvPr/>
            </p:nvSpPr>
            <p:spPr>
              <a:xfrm>
                <a:off x="1704108" y="2018453"/>
                <a:ext cx="9603609" cy="332934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يعتبر الإرشاد  </a:t>
                </a:r>
                <a:r>
                  <a:rPr lang="en-US"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Mentorship"" </a:t>
                </a: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الخدمة المميزة التي تقدمها الحاضنات التقنية. فهي توفر عددا كبيراً من المنافع مثل نصائح الجودة، وتجاوز العقبات، وفرص الترابط مع الصناعة. والمرشد هو الفرد الناجح في تجربة الأعمال الذي يمكن أن يعمل جنباً غلى جنب مع رائد الأعمال ويقدم النصح والإرشاد بشكل متصل لمراحل المشروع. والفكرة الأساسية من وراء برنامج الإرشاد هي ربط الرواد الجدد بالرواد مرتفعي النجاح والخبرة (المرشدين) حتي يستطيع المرشدون أن يقدموا النصيحة والمساعدة للرواد الجدد بصورة منتظمة.</a:t>
                </a:r>
              </a:p>
            </p:txBody>
          </p:sp>
          <p:sp>
            <p:nvSpPr>
              <p:cNvPr id="4" name="Rectangle 3">
                <a:extLst>
                  <a:ext uri="{FF2B5EF4-FFF2-40B4-BE49-F238E27FC236}">
                    <a16:creationId xmlns:a16="http://schemas.microsoft.com/office/drawing/2014/main" id="{2A503910-72B1-4323-A82E-8658F2EF5643}"/>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الإرشاد</a:t>
                </a:r>
              </a:p>
            </p:txBody>
          </p:sp>
        </p:grpSp>
        <p:sp>
          <p:nvSpPr>
            <p:cNvPr id="25" name="Rectangle 24">
              <a:extLst>
                <a:ext uri="{FF2B5EF4-FFF2-40B4-BE49-F238E27FC236}">
                  <a16:creationId xmlns:a16="http://schemas.microsoft.com/office/drawing/2014/main" id="{957B7830-E6B0-41E2-AB2A-309677901AC3}"/>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06</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Slide Number Placeholder 1">
            <a:extLst>
              <a:ext uri="{FF2B5EF4-FFF2-40B4-BE49-F238E27FC236}">
                <a16:creationId xmlns:a16="http://schemas.microsoft.com/office/drawing/2014/main" id="{2A46C658-7541-40AE-8C19-0D2007CB4B11}"/>
              </a:ext>
            </a:extLst>
          </p:cNvPr>
          <p:cNvSpPr>
            <a:spLocks noGrp="1"/>
          </p:cNvSpPr>
          <p:nvPr>
            <p:ph type="sldNum" sz="quarter" idx="12"/>
          </p:nvPr>
        </p:nvSpPr>
        <p:spPr/>
        <p:txBody>
          <a:bodyPr/>
          <a:lstStyle/>
          <a:p>
            <a:fld id="{C9889D55-D75C-4F24-87F5-5B8662090B10}" type="slidenum">
              <a:rPr lang="en-SG" smtClean="0"/>
              <a:t>22</a:t>
            </a:fld>
            <a:endParaRPr lang="en-SG" dirty="0"/>
          </a:p>
        </p:txBody>
      </p:sp>
    </p:spTree>
    <p:extLst>
      <p:ext uri="{BB962C8B-B14F-4D97-AF65-F5344CB8AC3E}">
        <p14:creationId xmlns:p14="http://schemas.microsoft.com/office/powerpoint/2010/main" val="158292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عمليات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2C61C1C-67BE-46FF-9B14-AE1BC2B56EFF}"/>
              </a:ext>
            </a:extLst>
          </p:cNvPr>
          <p:cNvGrpSpPr/>
          <p:nvPr/>
        </p:nvGrpSpPr>
        <p:grpSpPr>
          <a:xfrm>
            <a:off x="304605" y="1344279"/>
            <a:ext cx="11582791" cy="4519058"/>
            <a:chOff x="122538" y="1344279"/>
            <a:chExt cx="11582791" cy="4519058"/>
          </a:xfrm>
        </p:grpSpPr>
        <p:cxnSp>
          <p:nvCxnSpPr>
            <p:cNvPr id="9" name="Straight Connector 8">
              <a:extLst>
                <a:ext uri="{FF2B5EF4-FFF2-40B4-BE49-F238E27FC236}">
                  <a16:creationId xmlns:a16="http://schemas.microsoft.com/office/drawing/2014/main" id="{B1F26E3A-4219-44C0-95FC-A5942B3E45E9}"/>
                </a:ext>
              </a:extLst>
            </p:cNvPr>
            <p:cNvCxnSpPr>
              <a:cxnSpLocks/>
            </p:cNvCxnSpPr>
            <p:nvPr/>
          </p:nvCxnSpPr>
          <p:spPr>
            <a:xfrm>
              <a:off x="11538242" y="1344279"/>
              <a:ext cx="0" cy="451905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B1396F4-0DF0-4CF7-AAC4-577BB3F06C43}"/>
                </a:ext>
              </a:extLst>
            </p:cNvPr>
            <p:cNvGrpSpPr/>
            <p:nvPr/>
          </p:nvGrpSpPr>
          <p:grpSpPr>
            <a:xfrm>
              <a:off x="6089732" y="1459839"/>
              <a:ext cx="5615597" cy="4336656"/>
              <a:chOff x="6089732" y="1459839"/>
              <a:chExt cx="5615597" cy="4336656"/>
            </a:xfrm>
          </p:grpSpPr>
          <p:grpSp>
            <p:nvGrpSpPr>
              <p:cNvPr id="14" name="Group 13">
                <a:extLst>
                  <a:ext uri="{FF2B5EF4-FFF2-40B4-BE49-F238E27FC236}">
                    <a16:creationId xmlns:a16="http://schemas.microsoft.com/office/drawing/2014/main" id="{6F5DE2D8-FD34-4269-97D9-8BF7B300DAF6}"/>
                  </a:ext>
                </a:extLst>
              </p:cNvPr>
              <p:cNvGrpSpPr/>
              <p:nvPr/>
            </p:nvGrpSpPr>
            <p:grpSpPr>
              <a:xfrm>
                <a:off x="6089732" y="1459839"/>
                <a:ext cx="5615597" cy="637482"/>
                <a:chOff x="6036945" y="1459839"/>
                <a:chExt cx="5615597" cy="637482"/>
              </a:xfrm>
            </p:grpSpPr>
            <p:sp>
              <p:nvSpPr>
                <p:cNvPr id="11" name="Oval 10">
                  <a:extLst>
                    <a:ext uri="{FF2B5EF4-FFF2-40B4-BE49-F238E27FC236}">
                      <a16:creationId xmlns:a16="http://schemas.microsoft.com/office/drawing/2014/main" id="{F4441DED-CD32-496B-8D0F-7133A81CCFA8}"/>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7C38C098-9C15-4DB7-82F7-ABC3BA1F2459}"/>
                    </a:ext>
                  </a:extLst>
                </p:cNvPr>
                <p:cNvSpPr/>
                <p:nvPr/>
              </p:nvSpPr>
              <p:spPr>
                <a:xfrm>
                  <a:off x="6036945" y="1459839"/>
                  <a:ext cx="5290181" cy="637482"/>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التوقع</a:t>
                  </a:r>
                  <a:r>
                    <a:rPr lang="ar-SA" sz="1300" dirty="0">
                      <a:solidFill>
                        <a:prstClr val="black"/>
                      </a:solidFill>
                      <a:latin typeface="Dubai" panose="020B0503030403030204" pitchFamily="34" charset="-78"/>
                      <a:ea typeface="Calibri" panose="020F0502020204030204" pitchFamily="34" charset="0"/>
                      <a:cs typeface="Dubai" panose="020B0503030403030204" pitchFamily="34" charset="-78"/>
                    </a:rPr>
                    <a:t>: في مرحلة التوقع، يجب أن يكون للحاضنة موقف إيجابي في النظر إلى المشروعات التي ستحتضنها. فتطور أنشطة التشجيع والترويج لريادة الأعمال مع الجامعات ومراكز الأبحاث، مما يسمح بالتحسين في تدفق الأعمال التي ترشح للحضانة.</a:t>
                  </a:r>
                </a:p>
              </p:txBody>
            </p:sp>
          </p:grpSp>
          <p:grpSp>
            <p:nvGrpSpPr>
              <p:cNvPr id="18" name="Group 17">
                <a:extLst>
                  <a:ext uri="{FF2B5EF4-FFF2-40B4-BE49-F238E27FC236}">
                    <a16:creationId xmlns:a16="http://schemas.microsoft.com/office/drawing/2014/main" id="{BA7114A9-681C-489D-B790-3ECA4ED5C984}"/>
                  </a:ext>
                </a:extLst>
              </p:cNvPr>
              <p:cNvGrpSpPr/>
              <p:nvPr/>
            </p:nvGrpSpPr>
            <p:grpSpPr>
              <a:xfrm>
                <a:off x="6089732" y="2294608"/>
                <a:ext cx="5615597" cy="637482"/>
                <a:chOff x="6036945" y="1459839"/>
                <a:chExt cx="5615597" cy="637482"/>
              </a:xfrm>
            </p:grpSpPr>
            <p:sp>
              <p:nvSpPr>
                <p:cNvPr id="19" name="Oval 18">
                  <a:extLst>
                    <a:ext uri="{FF2B5EF4-FFF2-40B4-BE49-F238E27FC236}">
                      <a16:creationId xmlns:a16="http://schemas.microsoft.com/office/drawing/2014/main" id="{78AC59C9-0B76-48D7-93A0-2D37F91B3295}"/>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DFE40CF0-59D9-4D7C-93B5-D777678E82F1}"/>
                    </a:ext>
                  </a:extLst>
                </p:cNvPr>
                <p:cNvSpPr/>
                <p:nvPr/>
              </p:nvSpPr>
              <p:spPr>
                <a:xfrm>
                  <a:off x="6036945" y="1459839"/>
                  <a:ext cx="5290181" cy="637482"/>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الاختيار: </a:t>
                  </a:r>
                  <a:r>
                    <a:rPr lang="ar-SA" sz="1300" dirty="0">
                      <a:solidFill>
                        <a:prstClr val="black"/>
                      </a:solidFill>
                      <a:latin typeface="Dubai" panose="020B0503030403030204" pitchFamily="34" charset="-78"/>
                      <a:ea typeface="Calibri" panose="020F0502020204030204" pitchFamily="34" charset="0"/>
                      <a:cs typeface="Dubai" panose="020B0503030403030204" pitchFamily="34" charset="-78"/>
                    </a:rPr>
                    <a:t>تشمل هذه العملية تحليل وفحص مقترحات الأعمال. وعند عمل المشروعات، تختار الحاضنة المشاريع المتميزة، ويشمل هذا تحليلا تفصيليا أكثر للأوجه التي تحتويها خطة الأعمال للشركة، إذا كانت موجودة.</a:t>
                  </a:r>
                </a:p>
              </p:txBody>
            </p:sp>
          </p:grpSp>
          <p:grpSp>
            <p:nvGrpSpPr>
              <p:cNvPr id="22" name="Group 21">
                <a:extLst>
                  <a:ext uri="{FF2B5EF4-FFF2-40B4-BE49-F238E27FC236}">
                    <a16:creationId xmlns:a16="http://schemas.microsoft.com/office/drawing/2014/main" id="{8D2AEF25-BA35-44A3-A29C-444B4BC0804F}"/>
                  </a:ext>
                </a:extLst>
              </p:cNvPr>
              <p:cNvGrpSpPr/>
              <p:nvPr/>
            </p:nvGrpSpPr>
            <p:grpSpPr>
              <a:xfrm>
                <a:off x="6089732" y="3129377"/>
                <a:ext cx="5615597" cy="637482"/>
                <a:chOff x="6036945" y="1459839"/>
                <a:chExt cx="5615597" cy="637482"/>
              </a:xfrm>
            </p:grpSpPr>
            <p:sp>
              <p:nvSpPr>
                <p:cNvPr id="23" name="Oval 22">
                  <a:extLst>
                    <a:ext uri="{FF2B5EF4-FFF2-40B4-BE49-F238E27FC236}">
                      <a16:creationId xmlns:a16="http://schemas.microsoft.com/office/drawing/2014/main" id="{C04B2707-8810-4005-B0B9-ED9B596A368A}"/>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 name="Rectangle 23">
                  <a:extLst>
                    <a:ext uri="{FF2B5EF4-FFF2-40B4-BE49-F238E27FC236}">
                      <a16:creationId xmlns:a16="http://schemas.microsoft.com/office/drawing/2014/main" id="{E6764655-A90C-45CF-BE8C-5C873ADE450A}"/>
                    </a:ext>
                  </a:extLst>
                </p:cNvPr>
                <p:cNvSpPr/>
                <p:nvPr/>
              </p:nvSpPr>
              <p:spPr>
                <a:xfrm>
                  <a:off x="6036945" y="1459839"/>
                  <a:ext cx="5290181" cy="637482"/>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التفاوض: </a:t>
                  </a:r>
                  <a:r>
                    <a:rPr lang="ar-SA" sz="1300" dirty="0">
                      <a:solidFill>
                        <a:prstClr val="black"/>
                      </a:solidFill>
                      <a:latin typeface="Dubai" panose="020B0503030403030204" pitchFamily="34" charset="-78"/>
                      <a:ea typeface="Calibri" panose="020F0502020204030204" pitchFamily="34" charset="0"/>
                      <a:cs typeface="Dubai" panose="020B0503030403030204" pitchFamily="34" charset="-78"/>
                    </a:rPr>
                    <a:t>يتوقع هذا النموذج أن يكون للحاضنة أسهم في الشركات المحتضنة، لذلك في مرحلة التفاوض تقدم الحاضنة وتتفاوض على شروط قبول الشركة في الحاضنة. وفي هذه المرحلة، يتم استعراض العقود والآليات التي ستستخدم أثناء فترة حضانة الأعمال.</a:t>
                  </a:r>
                </a:p>
              </p:txBody>
            </p:sp>
          </p:grpSp>
          <p:grpSp>
            <p:nvGrpSpPr>
              <p:cNvPr id="27" name="Group 26">
                <a:extLst>
                  <a:ext uri="{FF2B5EF4-FFF2-40B4-BE49-F238E27FC236}">
                    <a16:creationId xmlns:a16="http://schemas.microsoft.com/office/drawing/2014/main" id="{C8F61622-D85F-4729-B64F-221C7065722A}"/>
                  </a:ext>
                </a:extLst>
              </p:cNvPr>
              <p:cNvGrpSpPr/>
              <p:nvPr/>
            </p:nvGrpSpPr>
            <p:grpSpPr>
              <a:xfrm>
                <a:off x="6089732" y="3964146"/>
                <a:ext cx="5615597" cy="997581"/>
                <a:chOff x="6036945" y="1459839"/>
                <a:chExt cx="5615597" cy="997581"/>
              </a:xfrm>
            </p:grpSpPr>
            <p:sp>
              <p:nvSpPr>
                <p:cNvPr id="28" name="Oval 27">
                  <a:extLst>
                    <a:ext uri="{FF2B5EF4-FFF2-40B4-BE49-F238E27FC236}">
                      <a16:creationId xmlns:a16="http://schemas.microsoft.com/office/drawing/2014/main" id="{87AE6482-E3D9-414D-801D-D0399C04A0CC}"/>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9" name="Rectangle 28">
                  <a:extLst>
                    <a:ext uri="{FF2B5EF4-FFF2-40B4-BE49-F238E27FC236}">
                      <a16:creationId xmlns:a16="http://schemas.microsoft.com/office/drawing/2014/main" id="{249B3E1A-7FED-41CF-9825-C73A74783447}"/>
                    </a:ext>
                  </a:extLst>
                </p:cNvPr>
                <p:cNvSpPr/>
                <p:nvPr/>
              </p:nvSpPr>
              <p:spPr>
                <a:xfrm>
                  <a:off x="6036945" y="1459839"/>
                  <a:ext cx="5290181" cy="997581"/>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المراجعة</a:t>
                  </a:r>
                  <a:r>
                    <a:rPr lang="ar-SA" sz="1300" b="1" dirty="0">
                      <a:latin typeface="Dubai" panose="020B0503030403030204" pitchFamily="34" charset="-78"/>
                      <a:ea typeface="Calibri" panose="020F0502020204030204" pitchFamily="34" charset="0"/>
                      <a:cs typeface="Dubai" panose="020B0503030403030204" pitchFamily="34" charset="-78"/>
                    </a:rPr>
                    <a:t>: </a:t>
                  </a:r>
                  <a:r>
                    <a:rPr lang="ar-SA" sz="1300" dirty="0">
                      <a:latin typeface="Dubai" panose="020B0503030403030204" pitchFamily="34" charset="-78"/>
                      <a:ea typeface="Calibri" panose="020F0502020204030204" pitchFamily="34" charset="0"/>
                      <a:cs typeface="Dubai" panose="020B0503030403030204" pitchFamily="34" charset="-78"/>
                    </a:rPr>
                    <a:t>بعد مرحلة التفاوض، يجب أن تجد الحاضنة المزيد من الأعمال التي ستحتضنها، وفي أيها سيكون لها حصة. تسمى هذه العملية المراجعة، وتشمل تحليلا تفصيليا للحسابات والأوجه القانونية للتحقق من صحة الموقف المالي والتعاقدي للشركة. وهدف المراجعة هو تقليل المخاطر التي قد تحدث من عدم </a:t>
                  </a:r>
                  <a:r>
                    <a:rPr lang="ar-SA" sz="1300" dirty="0" err="1">
                      <a:latin typeface="Dubai" panose="020B0503030403030204" pitchFamily="34" charset="-78"/>
                      <a:ea typeface="Calibri" panose="020F0502020204030204" pitchFamily="34" charset="0"/>
                      <a:cs typeface="Dubai" panose="020B0503030403030204" pitchFamily="34" charset="-78"/>
                    </a:rPr>
                    <a:t>الانتظامات</a:t>
                  </a:r>
                  <a:r>
                    <a:rPr lang="ar-SA" sz="1300" dirty="0">
                      <a:latin typeface="Dubai" panose="020B0503030403030204" pitchFamily="34" charset="-78"/>
                      <a:ea typeface="Calibri" panose="020F0502020204030204" pitchFamily="34" charset="0"/>
                      <a:cs typeface="Dubai" panose="020B0503030403030204" pitchFamily="34" charset="-78"/>
                    </a:rPr>
                    <a:t> المالية، والمسؤوليات القانونية للعمال، أو العملاء الذين يمكن أن يلحقوا الضرر بأعمال الشركة.</a:t>
                  </a:r>
                </a:p>
              </p:txBody>
            </p:sp>
          </p:grpSp>
          <p:grpSp>
            <p:nvGrpSpPr>
              <p:cNvPr id="34" name="Group 33">
                <a:extLst>
                  <a:ext uri="{FF2B5EF4-FFF2-40B4-BE49-F238E27FC236}">
                    <a16:creationId xmlns:a16="http://schemas.microsoft.com/office/drawing/2014/main" id="{A686E40E-3FA7-400D-8367-A217FEE7683F}"/>
                  </a:ext>
                </a:extLst>
              </p:cNvPr>
              <p:cNvGrpSpPr/>
              <p:nvPr/>
            </p:nvGrpSpPr>
            <p:grpSpPr>
              <a:xfrm>
                <a:off x="6089732" y="5159013"/>
                <a:ext cx="5615597" cy="637482"/>
                <a:chOff x="6036945" y="1459839"/>
                <a:chExt cx="5615597" cy="637482"/>
              </a:xfrm>
            </p:grpSpPr>
            <p:sp>
              <p:nvSpPr>
                <p:cNvPr id="35" name="Oval 34">
                  <a:extLst>
                    <a:ext uri="{FF2B5EF4-FFF2-40B4-BE49-F238E27FC236}">
                      <a16:creationId xmlns:a16="http://schemas.microsoft.com/office/drawing/2014/main" id="{5AF8833C-51F7-4DE3-9DCC-CA010AE2F2B5}"/>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6" name="Rectangle 35">
                  <a:extLst>
                    <a:ext uri="{FF2B5EF4-FFF2-40B4-BE49-F238E27FC236}">
                      <a16:creationId xmlns:a16="http://schemas.microsoft.com/office/drawing/2014/main" id="{0AD00C30-12BC-4CA1-B104-A56CC2E93B89}"/>
                    </a:ext>
                  </a:extLst>
                </p:cNvPr>
                <p:cNvSpPr/>
                <p:nvPr/>
              </p:nvSpPr>
              <p:spPr>
                <a:xfrm>
                  <a:off x="6036945" y="1459839"/>
                  <a:ext cx="5290181" cy="637482"/>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الحضانة</a:t>
                  </a:r>
                  <a:r>
                    <a:rPr lang="ar-SA" sz="1300" dirty="0">
                      <a:solidFill>
                        <a:prstClr val="black"/>
                      </a:solidFill>
                      <a:latin typeface="Dubai" panose="020B0503030403030204" pitchFamily="34" charset="-78"/>
                      <a:ea typeface="Calibri" panose="020F0502020204030204" pitchFamily="34" charset="0"/>
                      <a:cs typeface="Dubai" panose="020B0503030403030204" pitchFamily="34" charset="-78"/>
                    </a:rPr>
                    <a:t>: تتكون الحاضنة من تشكيل علاقة الحاضنة/الشركة، من خلال العقد. في هذه المرحلة، توضع شروط التعاقد، والتي سبق تعريفها من قبل، في الممارسة العملية من خلال الأدوات القانونية التي طورت لهذا الغرض.</a:t>
                  </a:r>
                </a:p>
              </p:txBody>
            </p:sp>
          </p:grpSp>
        </p:grpSp>
        <p:cxnSp>
          <p:nvCxnSpPr>
            <p:cNvPr id="37" name="Straight Connector 36">
              <a:extLst>
                <a:ext uri="{FF2B5EF4-FFF2-40B4-BE49-F238E27FC236}">
                  <a16:creationId xmlns:a16="http://schemas.microsoft.com/office/drawing/2014/main" id="{E811D8C2-9E3B-4915-95C9-AE0661329EDD}"/>
                </a:ext>
              </a:extLst>
            </p:cNvPr>
            <p:cNvCxnSpPr>
              <a:cxnSpLocks/>
            </p:cNvCxnSpPr>
            <p:nvPr/>
          </p:nvCxnSpPr>
          <p:spPr>
            <a:xfrm>
              <a:off x="5571048" y="1344279"/>
              <a:ext cx="0" cy="451905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D54F79A-22DF-44CC-842E-E6F1D09C99C7}"/>
                </a:ext>
              </a:extLst>
            </p:cNvPr>
            <p:cNvGrpSpPr/>
            <p:nvPr/>
          </p:nvGrpSpPr>
          <p:grpSpPr>
            <a:xfrm>
              <a:off x="122538" y="1459839"/>
              <a:ext cx="5615597" cy="4385306"/>
              <a:chOff x="122538" y="1516835"/>
              <a:chExt cx="5615597" cy="4385306"/>
            </a:xfrm>
          </p:grpSpPr>
          <p:grpSp>
            <p:nvGrpSpPr>
              <p:cNvPr id="38" name="Group 37">
                <a:extLst>
                  <a:ext uri="{FF2B5EF4-FFF2-40B4-BE49-F238E27FC236}">
                    <a16:creationId xmlns:a16="http://schemas.microsoft.com/office/drawing/2014/main" id="{9666A794-A671-4B58-AE75-F707AA23E94F}"/>
                  </a:ext>
                </a:extLst>
              </p:cNvPr>
              <p:cNvGrpSpPr/>
              <p:nvPr/>
            </p:nvGrpSpPr>
            <p:grpSpPr>
              <a:xfrm>
                <a:off x="122538" y="1516835"/>
                <a:ext cx="5615597" cy="1357679"/>
                <a:chOff x="6036945" y="1459839"/>
                <a:chExt cx="5615597" cy="1357679"/>
              </a:xfrm>
            </p:grpSpPr>
            <p:sp>
              <p:nvSpPr>
                <p:cNvPr id="39" name="Oval 38">
                  <a:extLst>
                    <a:ext uri="{FF2B5EF4-FFF2-40B4-BE49-F238E27FC236}">
                      <a16:creationId xmlns:a16="http://schemas.microsoft.com/office/drawing/2014/main" id="{230D46F9-E747-4E30-B8CE-A2E11A74003B}"/>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Rectangle 39">
                  <a:extLst>
                    <a:ext uri="{FF2B5EF4-FFF2-40B4-BE49-F238E27FC236}">
                      <a16:creationId xmlns:a16="http://schemas.microsoft.com/office/drawing/2014/main" id="{8FC8DEC8-461A-4B27-A2D2-9D656E3AB6C6}"/>
                    </a:ext>
                  </a:extLst>
                </p:cNvPr>
                <p:cNvSpPr/>
                <p:nvPr/>
              </p:nvSpPr>
              <p:spPr>
                <a:xfrm>
                  <a:off x="6036945" y="1459839"/>
                  <a:ext cx="5290181" cy="1357679"/>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التطوير: </a:t>
                  </a:r>
                  <a:r>
                    <a:rPr lang="ar-SA" sz="1300" dirty="0">
                      <a:solidFill>
                        <a:prstClr val="black"/>
                      </a:solidFill>
                      <a:latin typeface="Dubai" panose="020B0503030403030204" pitchFamily="34" charset="-78"/>
                      <a:ea typeface="Calibri" panose="020F0502020204030204" pitchFamily="34" charset="0"/>
                      <a:cs typeface="Dubai" panose="020B0503030403030204" pitchFamily="34" charset="-78"/>
                    </a:rPr>
                    <a:t>بمجرد الانتهاء من المرحلة السابقة، تعمل الحاضنة بقوة على هيكلة نموذج الأعمال للشركة الجديدة. ويكون التداخل في هذه الحالة مع المستثمرين والشركات المهتمة، ومع شبكة علاقات الحاضنة أساسيا لتأكيد الاستراتيجية التي سيتم تبنيها. وفي هذه المرحلة يتم إعداد تخطيط الشركة الجديدة، إضافة إلى تطوير المنتج/الخدمة، وتعريف الحاجة إلى التمويل، وتوقعات التدفق النقدي، واستراتيجيات التجارة والتسويق، والحاجة إلى المكان الطبيعي. وتكون نتيجة هذه المرحلة هيكلة خطة الأعمال للشركة الجديدة، والتي ستكون المرجع لفترة وجودها في الحاضنة.</a:t>
                  </a:r>
                  <a:endParaRPr lang="en-SG" sz="13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41" name="Group 40">
                <a:extLst>
                  <a:ext uri="{FF2B5EF4-FFF2-40B4-BE49-F238E27FC236}">
                    <a16:creationId xmlns:a16="http://schemas.microsoft.com/office/drawing/2014/main" id="{553C1931-BAEF-470D-BC57-7ACEC85EF1D1}"/>
                  </a:ext>
                </a:extLst>
              </p:cNvPr>
              <p:cNvGrpSpPr/>
              <p:nvPr/>
            </p:nvGrpSpPr>
            <p:grpSpPr>
              <a:xfrm>
                <a:off x="122538" y="3006175"/>
                <a:ext cx="5615597" cy="1177630"/>
                <a:chOff x="6036945" y="1459839"/>
                <a:chExt cx="5615597" cy="1177630"/>
              </a:xfrm>
            </p:grpSpPr>
            <p:sp>
              <p:nvSpPr>
                <p:cNvPr id="42" name="Oval 41">
                  <a:extLst>
                    <a:ext uri="{FF2B5EF4-FFF2-40B4-BE49-F238E27FC236}">
                      <a16:creationId xmlns:a16="http://schemas.microsoft.com/office/drawing/2014/main" id="{38213AA3-0F7B-4AC0-ABE2-AFA604FD718B}"/>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3" name="Rectangle 42">
                  <a:extLst>
                    <a:ext uri="{FF2B5EF4-FFF2-40B4-BE49-F238E27FC236}">
                      <a16:creationId xmlns:a16="http://schemas.microsoft.com/office/drawing/2014/main" id="{AF4A0163-50B2-4828-A3FA-0E985142A97C}"/>
                    </a:ext>
                  </a:extLst>
                </p:cNvPr>
                <p:cNvSpPr/>
                <p:nvPr/>
              </p:nvSpPr>
              <p:spPr>
                <a:xfrm>
                  <a:off x="6036945" y="1459839"/>
                  <a:ext cx="5290181" cy="1177630"/>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النمو</a:t>
                  </a:r>
                  <a:r>
                    <a:rPr lang="ar-SA" sz="1300" dirty="0">
                      <a:solidFill>
                        <a:prstClr val="black"/>
                      </a:solidFill>
                      <a:latin typeface="Dubai" panose="020B0503030403030204" pitchFamily="34" charset="-78"/>
                      <a:ea typeface="Calibri" panose="020F0502020204030204" pitchFamily="34" charset="0"/>
                      <a:cs typeface="Dubai" panose="020B0503030403030204" pitchFamily="34" charset="-78"/>
                    </a:rPr>
                    <a:t>: يجب أن يكون لمرحلة النمو مشاركة نشطة للحاضنة، ومشاركة للمستثمرين أو الشركات المهتمة. وفي هذه المرحلة يجب أن يصبح ما خطط له في المرحلة السابقة واقعيا، ويتطور إلى ما يحتمل أن يصبح عملية توسع تجاري. ويجب أن يعمل هؤلاء المشمولون للترويج التجاري للشركة. وتلعب أهمية شبكة العلاقات الجيدة فرقا في هذه الفترة، وتفتح أبوابا لتقديم الشركة للعملاء والشركات المحتمل أن تكون مهتمة بالتقنية المطورة للشركة.</a:t>
                  </a:r>
                  <a:endParaRPr lang="en-SG" sz="13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44" name="Group 43">
                <a:extLst>
                  <a:ext uri="{FF2B5EF4-FFF2-40B4-BE49-F238E27FC236}">
                    <a16:creationId xmlns:a16="http://schemas.microsoft.com/office/drawing/2014/main" id="{FB88B069-45B3-4B1B-8608-EC6B4C01C64F}"/>
                  </a:ext>
                </a:extLst>
              </p:cNvPr>
              <p:cNvGrpSpPr/>
              <p:nvPr/>
            </p:nvGrpSpPr>
            <p:grpSpPr>
              <a:xfrm>
                <a:off x="122538" y="4315466"/>
                <a:ext cx="5615597" cy="817531"/>
                <a:chOff x="6036945" y="1459839"/>
                <a:chExt cx="5615597" cy="817531"/>
              </a:xfrm>
            </p:grpSpPr>
            <p:sp>
              <p:nvSpPr>
                <p:cNvPr id="45" name="Oval 44">
                  <a:extLst>
                    <a:ext uri="{FF2B5EF4-FFF2-40B4-BE49-F238E27FC236}">
                      <a16:creationId xmlns:a16="http://schemas.microsoft.com/office/drawing/2014/main" id="{6FF358E0-EF9C-451D-9C54-1D03FB864521}"/>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6" name="Rectangle 45">
                  <a:extLst>
                    <a:ext uri="{FF2B5EF4-FFF2-40B4-BE49-F238E27FC236}">
                      <a16:creationId xmlns:a16="http://schemas.microsoft.com/office/drawing/2014/main" id="{4CDA9D81-E847-4AFE-92E0-F3A7542A24B8}"/>
                    </a:ext>
                  </a:extLst>
                </p:cNvPr>
                <p:cNvSpPr/>
                <p:nvPr/>
              </p:nvSpPr>
              <p:spPr>
                <a:xfrm>
                  <a:off x="6036945" y="1459839"/>
                  <a:ext cx="5290181" cy="817531"/>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المراقبة: </a:t>
                  </a:r>
                  <a:r>
                    <a:rPr lang="ar-SA" sz="1300" dirty="0">
                      <a:latin typeface="Dubai" panose="020B0503030403030204" pitchFamily="34" charset="-78"/>
                      <a:ea typeface="Calibri" panose="020F0502020204030204" pitchFamily="34" charset="0"/>
                      <a:cs typeface="Dubai" panose="020B0503030403030204" pitchFamily="34" charset="-78"/>
                    </a:rPr>
                    <a:t>بعد أن تصل الشركة إلى مستوى محدد في منحنى نموها، يتغير مستوى مراقبة ومشاركة الحاضنة. وعند هذه النقطة سيصبح لدى الشركة القوة الكافية لتستقل بنفسها من ناحية منفذي الإدارة العليا والإدارة اليومية. إلا أن عملية رفع الأعمال تظل مستمرة، وتظل على هذا الحال طالما كان للحاضنة أسهم في الشركة.</a:t>
                  </a:r>
                </a:p>
              </p:txBody>
            </p:sp>
          </p:grpSp>
          <p:grpSp>
            <p:nvGrpSpPr>
              <p:cNvPr id="47" name="Group 46">
                <a:extLst>
                  <a:ext uri="{FF2B5EF4-FFF2-40B4-BE49-F238E27FC236}">
                    <a16:creationId xmlns:a16="http://schemas.microsoft.com/office/drawing/2014/main" id="{6975BE00-E73C-45E8-8E41-C8A1B9483B2C}"/>
                  </a:ext>
                </a:extLst>
              </p:cNvPr>
              <p:cNvGrpSpPr/>
              <p:nvPr/>
            </p:nvGrpSpPr>
            <p:grpSpPr>
              <a:xfrm>
                <a:off x="122538" y="5264659"/>
                <a:ext cx="5615597" cy="637482"/>
                <a:chOff x="6036945" y="1459839"/>
                <a:chExt cx="5615597" cy="637482"/>
              </a:xfrm>
            </p:grpSpPr>
            <p:sp>
              <p:nvSpPr>
                <p:cNvPr id="48" name="Oval 47">
                  <a:extLst>
                    <a:ext uri="{FF2B5EF4-FFF2-40B4-BE49-F238E27FC236}">
                      <a16:creationId xmlns:a16="http://schemas.microsoft.com/office/drawing/2014/main" id="{8E6B59C8-1F6D-45CF-8EE6-873CE47293D8}"/>
                    </a:ext>
                  </a:extLst>
                </p:cNvPr>
                <p:cNvSpPr/>
                <p:nvPr/>
              </p:nvSpPr>
              <p:spPr>
                <a:xfrm>
                  <a:off x="11318434" y="1611526"/>
                  <a:ext cx="334108" cy="334108"/>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9" name="Rectangle 48">
                  <a:extLst>
                    <a:ext uri="{FF2B5EF4-FFF2-40B4-BE49-F238E27FC236}">
                      <a16:creationId xmlns:a16="http://schemas.microsoft.com/office/drawing/2014/main" id="{0F0C9AF8-F13D-4BD1-8A47-D9FF26F867AE}"/>
                    </a:ext>
                  </a:extLst>
                </p:cNvPr>
                <p:cNvSpPr/>
                <p:nvPr/>
              </p:nvSpPr>
              <p:spPr>
                <a:xfrm>
                  <a:off x="6036945" y="1459839"/>
                  <a:ext cx="5290181" cy="637482"/>
                </a:xfrm>
                <a:prstGeom prst="rect">
                  <a:avLst/>
                </a:prstGeom>
              </p:spPr>
              <p:txBody>
                <a:bodyPr wrap="square">
                  <a:spAutoFit/>
                </a:bodyPr>
                <a:lstStyle/>
                <a:p>
                  <a:pPr lvl="0" algn="just" rtl="1">
                    <a:lnSpc>
                      <a:spcPct val="90000"/>
                    </a:lnSpc>
                    <a:spcAft>
                      <a:spcPts val="1600"/>
                    </a:spcAft>
                  </a:pPr>
                  <a:r>
                    <a:rPr lang="ar-SA" sz="1300" b="1" dirty="0">
                      <a:solidFill>
                        <a:srgbClr val="00506B"/>
                      </a:solidFill>
                      <a:latin typeface="Dubai" panose="020B0503030403030204" pitchFamily="34" charset="-78"/>
                      <a:ea typeface="Calibri" panose="020F0502020204030204" pitchFamily="34" charset="0"/>
                      <a:cs typeface="Dubai" panose="020B0503030403030204" pitchFamily="34" charset="-78"/>
                    </a:rPr>
                    <a:t>عدم (أو سحب) الاستثمار: </a:t>
                  </a:r>
                  <a:r>
                    <a:rPr lang="ar-SA" sz="1300" dirty="0">
                      <a:latin typeface="Dubai" panose="020B0503030403030204" pitchFamily="34" charset="-78"/>
                      <a:ea typeface="Calibri" panose="020F0502020204030204" pitchFamily="34" charset="0"/>
                      <a:cs typeface="Dubai" panose="020B0503030403030204" pitchFamily="34" charset="-78"/>
                    </a:rPr>
                    <a:t>في هذه المرحلة يبدأ أصحاب المصالح، خاصة أصحاب رأس المال المخاطر، في البحث عن بدائل لسيولة استثماراتهم، مما ينتج عنه أن تبدأ الشركة الاستعداد لتغيير أصحاب المصالح.</a:t>
                  </a:r>
                </a:p>
              </p:txBody>
            </p:sp>
          </p:grpSp>
        </p:grpSp>
      </p:grpSp>
      <p:sp>
        <p:nvSpPr>
          <p:cNvPr id="2" name="Slide Number Placeholder 1">
            <a:extLst>
              <a:ext uri="{FF2B5EF4-FFF2-40B4-BE49-F238E27FC236}">
                <a16:creationId xmlns:a16="http://schemas.microsoft.com/office/drawing/2014/main" id="{16A89E6D-90BD-4D2A-9D89-E85CB2CF5F31}"/>
              </a:ext>
            </a:extLst>
          </p:cNvPr>
          <p:cNvSpPr>
            <a:spLocks noGrp="1"/>
          </p:cNvSpPr>
          <p:nvPr>
            <p:ph type="sldNum" sz="quarter" idx="12"/>
          </p:nvPr>
        </p:nvSpPr>
        <p:spPr/>
        <p:txBody>
          <a:bodyPr/>
          <a:lstStyle/>
          <a:p>
            <a:fld id="{C9889D55-D75C-4F24-87F5-5B8662090B10}" type="slidenum">
              <a:rPr lang="en-SG" smtClean="0"/>
              <a:t>23</a:t>
            </a:fld>
            <a:endParaRPr lang="en-SG" dirty="0"/>
          </a:p>
        </p:txBody>
      </p:sp>
    </p:spTree>
    <p:extLst>
      <p:ext uri="{BB962C8B-B14F-4D97-AF65-F5344CB8AC3E}">
        <p14:creationId xmlns:p14="http://schemas.microsoft.com/office/powerpoint/2010/main" val="1917791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عمليات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09263"/>
            <a:ext cx="10423434" cy="888705"/>
          </a:xfrm>
          <a:prstGeom prst="rect">
            <a:avLst/>
          </a:prstGeom>
        </p:spPr>
        <p:txBody>
          <a:bodyPr wrap="square" anchor="ctr">
            <a:spAutoFit/>
          </a:bodyPr>
          <a:lstStyle/>
          <a:p>
            <a:pPr lvl="0" algn="justLow" rtl="1">
              <a:lnSpc>
                <a:spcPct val="150000"/>
              </a:lnSpc>
              <a:spcAft>
                <a:spcPts val="800"/>
              </a:spcAft>
            </a:pPr>
            <a:r>
              <a:rPr lang="ar-SA" b="1" dirty="0">
                <a:solidFill>
                  <a:prstClr val="black"/>
                </a:solidFill>
                <a:latin typeface="Dubai" panose="020B0503030403030204" pitchFamily="34" charset="-78"/>
                <a:ea typeface="Times New Roman" panose="02020603050405020304" pitchFamily="18" charset="0"/>
                <a:cs typeface="Dubai" panose="020B0503030403030204" pitchFamily="34" charset="-78"/>
              </a:rPr>
              <a:t> قدمت المفوضية الأوروبية (</a:t>
            </a:r>
            <a:r>
              <a:rPr lang="en-US" b="1" dirty="0">
                <a:solidFill>
                  <a:prstClr val="black"/>
                </a:solidFill>
                <a:latin typeface="Dubai" panose="020B0503030403030204" pitchFamily="34" charset="-78"/>
                <a:ea typeface="Times New Roman" panose="02020603050405020304" pitchFamily="18" charset="0"/>
                <a:cs typeface="Dubai" panose="020B0503030403030204" pitchFamily="34" charset="-78"/>
              </a:rPr>
              <a:t>European Commission, 2000)  </a:t>
            </a:r>
            <a:r>
              <a:rPr lang="ar-SA" b="1" dirty="0">
                <a:solidFill>
                  <a:prstClr val="black"/>
                </a:solidFill>
                <a:latin typeface="Dubai" panose="020B0503030403030204" pitchFamily="34" charset="-78"/>
                <a:ea typeface="Times New Roman" panose="02020603050405020304" pitchFamily="18" charset="0"/>
                <a:cs typeface="Dubai" panose="020B0503030403030204" pitchFamily="34" charset="-78"/>
              </a:rPr>
              <a:t>نموذج الحضانة الذي يشمل العناصر اللازمة لإنتاج وتطوير الشركات المحتضنة. ويوصف هذا النموذج من العملية البسيطة للدخول- والخروج (أو التخرج):</a:t>
            </a:r>
          </a:p>
        </p:txBody>
      </p:sp>
      <p:grpSp>
        <p:nvGrpSpPr>
          <p:cNvPr id="19" name="Group 18">
            <a:extLst>
              <a:ext uri="{FF2B5EF4-FFF2-40B4-BE49-F238E27FC236}">
                <a16:creationId xmlns:a16="http://schemas.microsoft.com/office/drawing/2014/main" id="{504FA067-3AA5-4C93-A765-72CF005A3479}"/>
              </a:ext>
            </a:extLst>
          </p:cNvPr>
          <p:cNvGrpSpPr/>
          <p:nvPr/>
        </p:nvGrpSpPr>
        <p:grpSpPr>
          <a:xfrm>
            <a:off x="1482436" y="2562135"/>
            <a:ext cx="9498974" cy="3301497"/>
            <a:chOff x="1576067" y="2739795"/>
            <a:chExt cx="9498974" cy="3301497"/>
          </a:xfrm>
        </p:grpSpPr>
        <p:cxnSp>
          <p:nvCxnSpPr>
            <p:cNvPr id="8" name="Straight Arrow Connector 7">
              <a:extLst>
                <a:ext uri="{FF2B5EF4-FFF2-40B4-BE49-F238E27FC236}">
                  <a16:creationId xmlns:a16="http://schemas.microsoft.com/office/drawing/2014/main" id="{277ABCAA-201D-42ED-B749-EE822ED6D31F}"/>
                </a:ext>
              </a:extLst>
            </p:cNvPr>
            <p:cNvCxnSpPr>
              <a:cxnSpLocks/>
            </p:cNvCxnSpPr>
            <p:nvPr/>
          </p:nvCxnSpPr>
          <p:spPr>
            <a:xfrm flipH="1">
              <a:off x="1576067" y="3426546"/>
              <a:ext cx="9120961" cy="0"/>
            </a:xfrm>
            <a:prstGeom prst="straightConnector1">
              <a:avLst/>
            </a:prstGeom>
            <a:ln w="149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C49F956-0A47-41C7-BC54-539D2B46155D}"/>
                </a:ext>
              </a:extLst>
            </p:cNvPr>
            <p:cNvGrpSpPr/>
            <p:nvPr/>
          </p:nvGrpSpPr>
          <p:grpSpPr>
            <a:xfrm>
              <a:off x="1817218" y="2739795"/>
              <a:ext cx="9257823" cy="3301497"/>
              <a:chOff x="1817218" y="2739795"/>
              <a:chExt cx="9257823" cy="3301497"/>
            </a:xfrm>
          </p:grpSpPr>
          <p:grpSp>
            <p:nvGrpSpPr>
              <p:cNvPr id="17" name="Group 16">
                <a:extLst>
                  <a:ext uri="{FF2B5EF4-FFF2-40B4-BE49-F238E27FC236}">
                    <a16:creationId xmlns:a16="http://schemas.microsoft.com/office/drawing/2014/main" id="{9EE67F1B-5820-4090-A324-15C7A57F0E14}"/>
                  </a:ext>
                </a:extLst>
              </p:cNvPr>
              <p:cNvGrpSpPr/>
              <p:nvPr/>
            </p:nvGrpSpPr>
            <p:grpSpPr>
              <a:xfrm>
                <a:off x="8853659" y="2739795"/>
                <a:ext cx="2221382" cy="3301497"/>
                <a:chOff x="8853659" y="2774964"/>
                <a:chExt cx="2221382" cy="3301497"/>
              </a:xfrm>
            </p:grpSpPr>
            <p:grpSp>
              <p:nvGrpSpPr>
                <p:cNvPr id="12" name="Group 11">
                  <a:extLst>
                    <a:ext uri="{FF2B5EF4-FFF2-40B4-BE49-F238E27FC236}">
                      <a16:creationId xmlns:a16="http://schemas.microsoft.com/office/drawing/2014/main" id="{AF70AEC1-A933-47D8-AA89-A63E60BC4F69}"/>
                    </a:ext>
                  </a:extLst>
                </p:cNvPr>
                <p:cNvGrpSpPr/>
                <p:nvPr/>
              </p:nvGrpSpPr>
              <p:grpSpPr>
                <a:xfrm>
                  <a:off x="9312769" y="2774964"/>
                  <a:ext cx="1303164" cy="1303164"/>
                  <a:chOff x="9713536" y="2968132"/>
                  <a:chExt cx="902397" cy="902397"/>
                </a:xfrm>
              </p:grpSpPr>
              <p:sp>
                <p:nvSpPr>
                  <p:cNvPr id="11" name="Oval 10">
                    <a:extLst>
                      <a:ext uri="{FF2B5EF4-FFF2-40B4-BE49-F238E27FC236}">
                        <a16:creationId xmlns:a16="http://schemas.microsoft.com/office/drawing/2014/main" id="{AF059800-B844-4B1E-84FD-0BCDE9DA3C3A}"/>
                      </a:ext>
                    </a:extLst>
                  </p:cNvPr>
                  <p:cNvSpPr/>
                  <p:nvPr/>
                </p:nvSpPr>
                <p:spPr>
                  <a:xfrm>
                    <a:off x="9713536" y="2968132"/>
                    <a:ext cx="902397" cy="902397"/>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B88810-2736-4A2A-809B-C341CC4C5362}"/>
                      </a:ext>
                    </a:extLst>
                  </p:cNvPr>
                  <p:cNvSpPr/>
                  <p:nvPr/>
                </p:nvSpPr>
                <p:spPr>
                  <a:xfrm>
                    <a:off x="9791338" y="3045934"/>
                    <a:ext cx="746792" cy="7467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Dubai" panose="020B0503030403030204" pitchFamily="34" charset="-78"/>
                        <a:cs typeface="Dubai" panose="020B0503030403030204" pitchFamily="34" charset="-78"/>
                      </a:rPr>
                      <a:t>الدخول</a:t>
                    </a:r>
                    <a:endParaRPr lang="en-US" sz="1600" b="1" dirty="0">
                      <a:solidFill>
                        <a:schemeClr val="tx1"/>
                      </a:solidFill>
                      <a:latin typeface="Dubai" panose="020B0503030403030204" pitchFamily="34" charset="-78"/>
                      <a:cs typeface="Dubai" panose="020B0503030403030204" pitchFamily="34" charset="-78"/>
                    </a:endParaRPr>
                  </a:p>
                </p:txBody>
              </p:sp>
            </p:grpSp>
            <p:cxnSp>
              <p:nvCxnSpPr>
                <p:cNvPr id="14" name="Straight Connector 13">
                  <a:extLst>
                    <a:ext uri="{FF2B5EF4-FFF2-40B4-BE49-F238E27FC236}">
                      <a16:creationId xmlns:a16="http://schemas.microsoft.com/office/drawing/2014/main" id="{761BF7C5-A30F-4732-B82C-F345D72B8B5C}"/>
                    </a:ext>
                  </a:extLst>
                </p:cNvPr>
                <p:cNvCxnSpPr>
                  <a:cxnSpLocks/>
                </p:cNvCxnSpPr>
                <p:nvPr/>
              </p:nvCxnSpPr>
              <p:spPr>
                <a:xfrm flipH="1">
                  <a:off x="9964350" y="3965772"/>
                  <a:ext cx="1" cy="99426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9B9C587-8B6F-44B3-A870-0F3BDFE62A73}"/>
                    </a:ext>
                  </a:extLst>
                </p:cNvPr>
                <p:cNvSpPr/>
                <p:nvPr/>
              </p:nvSpPr>
              <p:spPr>
                <a:xfrm>
                  <a:off x="8853659" y="4993087"/>
                  <a:ext cx="2221382" cy="1083374"/>
                </a:xfrm>
                <a:prstGeom prst="rect">
                  <a:avLst/>
                </a:prstGeom>
              </p:spPr>
              <p:txBody>
                <a:bodyPr wrap="square">
                  <a:spAutoFit/>
                </a:bodyPr>
                <a:lstStyle/>
                <a:p>
                  <a:pPr lvl="0" algn="ctr" rtl="1">
                    <a:lnSpc>
                      <a:spcPct val="115000"/>
                    </a:lnSpc>
                    <a:spcAft>
                      <a:spcPts val="0"/>
                    </a:spcAft>
                  </a:pPr>
                  <a:r>
                    <a:rPr lang="ar-SA" sz="1400" dirty="0">
                      <a:latin typeface="Dubai" panose="020B0503030403030204" pitchFamily="34" charset="-78"/>
                      <a:ea typeface="Calibri" panose="020F0502020204030204" pitchFamily="34" charset="0"/>
                      <a:cs typeface="Dubai" panose="020B0503030403030204" pitchFamily="34" charset="-78"/>
                    </a:rPr>
                    <a:t>يتكون أساسا من دخول أصحاب المصالح (مثل، الموارد المالية)، وموارد الإدارة، والمشروعات التي يقدمها الرواد.</a:t>
                  </a:r>
                  <a:endParaRPr lang="en-SG" sz="1400" dirty="0">
                    <a:latin typeface="Dubai" panose="020B0503030403030204" pitchFamily="34" charset="-78"/>
                    <a:ea typeface="Calibri" panose="020F0502020204030204" pitchFamily="34" charset="0"/>
                    <a:cs typeface="Dubai" panose="020B0503030403030204" pitchFamily="34" charset="-78"/>
                  </a:endParaRPr>
                </a:p>
              </p:txBody>
            </p:sp>
          </p:grpSp>
          <p:grpSp>
            <p:nvGrpSpPr>
              <p:cNvPr id="21" name="Group 20">
                <a:extLst>
                  <a:ext uri="{FF2B5EF4-FFF2-40B4-BE49-F238E27FC236}">
                    <a16:creationId xmlns:a16="http://schemas.microsoft.com/office/drawing/2014/main" id="{65C35E6D-C401-4E22-BAA9-AB48A79437B7}"/>
                  </a:ext>
                </a:extLst>
              </p:cNvPr>
              <p:cNvGrpSpPr/>
              <p:nvPr/>
            </p:nvGrpSpPr>
            <p:grpSpPr>
              <a:xfrm>
                <a:off x="5335439" y="2739795"/>
                <a:ext cx="2221382" cy="3301497"/>
                <a:chOff x="8853659" y="2774964"/>
                <a:chExt cx="2221382" cy="3301497"/>
              </a:xfrm>
            </p:grpSpPr>
            <p:grpSp>
              <p:nvGrpSpPr>
                <p:cNvPr id="22" name="Group 21">
                  <a:extLst>
                    <a:ext uri="{FF2B5EF4-FFF2-40B4-BE49-F238E27FC236}">
                      <a16:creationId xmlns:a16="http://schemas.microsoft.com/office/drawing/2014/main" id="{20A3D960-E7F8-4096-B897-DD658D0222A3}"/>
                    </a:ext>
                  </a:extLst>
                </p:cNvPr>
                <p:cNvGrpSpPr/>
                <p:nvPr/>
              </p:nvGrpSpPr>
              <p:grpSpPr>
                <a:xfrm>
                  <a:off x="9312769" y="2774964"/>
                  <a:ext cx="1303164" cy="1303164"/>
                  <a:chOff x="9713536" y="2968132"/>
                  <a:chExt cx="902397" cy="902397"/>
                </a:xfrm>
              </p:grpSpPr>
              <p:sp>
                <p:nvSpPr>
                  <p:cNvPr id="27" name="Oval 26">
                    <a:extLst>
                      <a:ext uri="{FF2B5EF4-FFF2-40B4-BE49-F238E27FC236}">
                        <a16:creationId xmlns:a16="http://schemas.microsoft.com/office/drawing/2014/main" id="{83FD4544-AF56-470B-B419-95F7C2C481E2}"/>
                      </a:ext>
                    </a:extLst>
                  </p:cNvPr>
                  <p:cNvSpPr/>
                  <p:nvPr/>
                </p:nvSpPr>
                <p:spPr>
                  <a:xfrm>
                    <a:off x="9713536" y="2968132"/>
                    <a:ext cx="902397" cy="902397"/>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07DAA6E-2004-4F2C-80F2-20E5056D65C0}"/>
                      </a:ext>
                    </a:extLst>
                  </p:cNvPr>
                  <p:cNvSpPr/>
                  <p:nvPr/>
                </p:nvSpPr>
                <p:spPr>
                  <a:xfrm>
                    <a:off x="9791338" y="3045934"/>
                    <a:ext cx="746792" cy="7467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Dubai" panose="020B0503030403030204" pitchFamily="34" charset="-78"/>
                        <a:cs typeface="Dubai" panose="020B0503030403030204" pitchFamily="34" charset="-78"/>
                      </a:rPr>
                      <a:t>العملية</a:t>
                    </a:r>
                    <a:endParaRPr lang="en-US" sz="1600" b="1" dirty="0">
                      <a:solidFill>
                        <a:schemeClr val="tx1"/>
                      </a:solidFill>
                      <a:latin typeface="Dubai" panose="020B0503030403030204" pitchFamily="34" charset="-78"/>
                      <a:cs typeface="Dubai" panose="020B0503030403030204" pitchFamily="34" charset="-78"/>
                    </a:endParaRPr>
                  </a:p>
                </p:txBody>
              </p:sp>
            </p:grpSp>
            <p:cxnSp>
              <p:nvCxnSpPr>
                <p:cNvPr id="23" name="Straight Connector 22">
                  <a:extLst>
                    <a:ext uri="{FF2B5EF4-FFF2-40B4-BE49-F238E27FC236}">
                      <a16:creationId xmlns:a16="http://schemas.microsoft.com/office/drawing/2014/main" id="{C3B31ED9-F2B3-43F6-B69A-3984AC0669D6}"/>
                    </a:ext>
                  </a:extLst>
                </p:cNvPr>
                <p:cNvCxnSpPr>
                  <a:cxnSpLocks/>
                </p:cNvCxnSpPr>
                <p:nvPr/>
              </p:nvCxnSpPr>
              <p:spPr>
                <a:xfrm flipH="1">
                  <a:off x="9964350" y="3965772"/>
                  <a:ext cx="1" cy="99426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D773666-59DA-42CB-9D11-C60976E35866}"/>
                    </a:ext>
                  </a:extLst>
                </p:cNvPr>
                <p:cNvSpPr/>
                <p:nvPr/>
              </p:nvSpPr>
              <p:spPr>
                <a:xfrm>
                  <a:off x="8853659" y="4993087"/>
                  <a:ext cx="2221382" cy="1083374"/>
                </a:xfrm>
                <a:prstGeom prst="rect">
                  <a:avLst/>
                </a:prstGeom>
              </p:spPr>
              <p:txBody>
                <a:bodyPr wrap="square">
                  <a:spAutoFit/>
                </a:bodyPr>
                <a:lstStyle/>
                <a:p>
                  <a:pPr lvl="0" algn="ctr" rtl="1">
                    <a:lnSpc>
                      <a:spcPct val="115000"/>
                    </a:lnSpc>
                    <a:spcAft>
                      <a:spcPts val="0"/>
                    </a:spcAft>
                  </a:pPr>
                  <a:r>
                    <a:rPr lang="ar-SA" sz="1400" dirty="0">
                      <a:latin typeface="Dubai" panose="020B0503030403030204" pitchFamily="34" charset="-78"/>
                      <a:ea typeface="Calibri" panose="020F0502020204030204" pitchFamily="34" charset="0"/>
                      <a:cs typeface="Dubai" panose="020B0503030403030204" pitchFamily="34" charset="-78"/>
                    </a:rPr>
                    <a:t>تحدث استمالة للداخلين المتنوعين في عملية الحضانة من خلال توفير المكان الطبيعي، والخدمات الأخرى للشركة.</a:t>
                  </a:r>
                </a:p>
              </p:txBody>
            </p:sp>
          </p:grpSp>
          <p:grpSp>
            <p:nvGrpSpPr>
              <p:cNvPr id="29" name="Group 28">
                <a:extLst>
                  <a:ext uri="{FF2B5EF4-FFF2-40B4-BE49-F238E27FC236}">
                    <a16:creationId xmlns:a16="http://schemas.microsoft.com/office/drawing/2014/main" id="{0999E6BA-80FB-4987-BD37-875DDF426FC9}"/>
                  </a:ext>
                </a:extLst>
              </p:cNvPr>
              <p:cNvGrpSpPr/>
              <p:nvPr/>
            </p:nvGrpSpPr>
            <p:grpSpPr>
              <a:xfrm>
                <a:off x="1817218" y="2739795"/>
                <a:ext cx="2221382" cy="3301497"/>
                <a:chOff x="8853659" y="2774964"/>
                <a:chExt cx="2221382" cy="3301497"/>
              </a:xfrm>
            </p:grpSpPr>
            <p:grpSp>
              <p:nvGrpSpPr>
                <p:cNvPr id="30" name="Group 29">
                  <a:extLst>
                    <a:ext uri="{FF2B5EF4-FFF2-40B4-BE49-F238E27FC236}">
                      <a16:creationId xmlns:a16="http://schemas.microsoft.com/office/drawing/2014/main" id="{F5137892-924A-420A-968A-4417D84010A9}"/>
                    </a:ext>
                  </a:extLst>
                </p:cNvPr>
                <p:cNvGrpSpPr/>
                <p:nvPr/>
              </p:nvGrpSpPr>
              <p:grpSpPr>
                <a:xfrm>
                  <a:off x="9312769" y="2774964"/>
                  <a:ext cx="1303164" cy="1303164"/>
                  <a:chOff x="9713536" y="2968132"/>
                  <a:chExt cx="902397" cy="902397"/>
                </a:xfrm>
              </p:grpSpPr>
              <p:sp>
                <p:nvSpPr>
                  <p:cNvPr id="33" name="Oval 32">
                    <a:extLst>
                      <a:ext uri="{FF2B5EF4-FFF2-40B4-BE49-F238E27FC236}">
                        <a16:creationId xmlns:a16="http://schemas.microsoft.com/office/drawing/2014/main" id="{BF076297-0EA5-403E-88FB-A2DAC1B4DBD3}"/>
                      </a:ext>
                    </a:extLst>
                  </p:cNvPr>
                  <p:cNvSpPr/>
                  <p:nvPr/>
                </p:nvSpPr>
                <p:spPr>
                  <a:xfrm>
                    <a:off x="9713536" y="2968132"/>
                    <a:ext cx="902397" cy="902397"/>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DAE6519-A059-4BA4-91C3-34A2238D7611}"/>
                      </a:ext>
                    </a:extLst>
                  </p:cNvPr>
                  <p:cNvSpPr/>
                  <p:nvPr/>
                </p:nvSpPr>
                <p:spPr>
                  <a:xfrm>
                    <a:off x="9791338" y="3045934"/>
                    <a:ext cx="746792" cy="7467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latin typeface="Dubai" panose="020B0503030403030204" pitchFamily="34" charset="-78"/>
                        <a:cs typeface="Dubai" panose="020B0503030403030204" pitchFamily="34" charset="-78"/>
                      </a:rPr>
                      <a:t>الخروج أو التخرج</a:t>
                    </a:r>
                    <a:endParaRPr lang="en-US" sz="1600" b="1" dirty="0">
                      <a:solidFill>
                        <a:schemeClr val="tx1"/>
                      </a:solidFill>
                      <a:latin typeface="Dubai" panose="020B0503030403030204" pitchFamily="34" charset="-78"/>
                      <a:cs typeface="Dubai" panose="020B0503030403030204" pitchFamily="34" charset="-78"/>
                    </a:endParaRPr>
                  </a:p>
                </p:txBody>
              </p:sp>
            </p:grpSp>
            <p:cxnSp>
              <p:nvCxnSpPr>
                <p:cNvPr id="31" name="Straight Connector 30">
                  <a:extLst>
                    <a:ext uri="{FF2B5EF4-FFF2-40B4-BE49-F238E27FC236}">
                      <a16:creationId xmlns:a16="http://schemas.microsoft.com/office/drawing/2014/main" id="{45A2EAE7-3862-4936-8D60-9F03C4CC9950}"/>
                    </a:ext>
                  </a:extLst>
                </p:cNvPr>
                <p:cNvCxnSpPr>
                  <a:cxnSpLocks/>
                </p:cNvCxnSpPr>
                <p:nvPr/>
              </p:nvCxnSpPr>
              <p:spPr>
                <a:xfrm flipH="1">
                  <a:off x="9964350" y="3965772"/>
                  <a:ext cx="1" cy="99426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3A6C795-4752-4629-868D-756B396644F9}"/>
                    </a:ext>
                  </a:extLst>
                </p:cNvPr>
                <p:cNvSpPr/>
                <p:nvPr/>
              </p:nvSpPr>
              <p:spPr>
                <a:xfrm>
                  <a:off x="8853659" y="4993087"/>
                  <a:ext cx="2221382" cy="1083374"/>
                </a:xfrm>
                <a:prstGeom prst="rect">
                  <a:avLst/>
                </a:prstGeom>
              </p:spPr>
              <p:txBody>
                <a:bodyPr wrap="square">
                  <a:spAutoFit/>
                </a:bodyPr>
                <a:lstStyle/>
                <a:p>
                  <a:pPr lvl="0" algn="ctr" rtl="1">
                    <a:lnSpc>
                      <a:spcPct val="115000"/>
                    </a:lnSpc>
                    <a:spcAft>
                      <a:spcPts val="0"/>
                    </a:spcAft>
                  </a:pPr>
                  <a:r>
                    <a:rPr lang="ar-SA" sz="1400" dirty="0">
                      <a:latin typeface="Dubai" panose="020B0503030403030204" pitchFamily="34" charset="-78"/>
                      <a:ea typeface="Calibri" panose="020F0502020204030204" pitchFamily="34" charset="0"/>
                      <a:cs typeface="Dubai" panose="020B0503030403030204" pitchFamily="34" charset="-78"/>
                    </a:rPr>
                    <a:t>الشركات الناجحة المتخرجة، والتي تنتج تأثيرا إيجابيا على الاقتصاد المحلي بالنسبة إلى العمالة والتنمية.</a:t>
                  </a:r>
                </a:p>
              </p:txBody>
            </p:sp>
          </p:grpSp>
        </p:grpSp>
      </p:grpSp>
      <p:sp>
        <p:nvSpPr>
          <p:cNvPr id="2" name="Slide Number Placeholder 1">
            <a:extLst>
              <a:ext uri="{FF2B5EF4-FFF2-40B4-BE49-F238E27FC236}">
                <a16:creationId xmlns:a16="http://schemas.microsoft.com/office/drawing/2014/main" id="{6BDC5BC2-0C23-49A6-9F08-BEE8789137DA}"/>
              </a:ext>
            </a:extLst>
          </p:cNvPr>
          <p:cNvSpPr>
            <a:spLocks noGrp="1"/>
          </p:cNvSpPr>
          <p:nvPr>
            <p:ph type="sldNum" sz="quarter" idx="12"/>
          </p:nvPr>
        </p:nvSpPr>
        <p:spPr/>
        <p:txBody>
          <a:bodyPr/>
          <a:lstStyle/>
          <a:p>
            <a:fld id="{C9889D55-D75C-4F24-87F5-5B8662090B10}" type="slidenum">
              <a:rPr lang="en-SG" smtClean="0"/>
              <a:t>24</a:t>
            </a:fld>
            <a:endParaRPr lang="en-SG" dirty="0"/>
          </a:p>
        </p:txBody>
      </p:sp>
    </p:spTree>
    <p:extLst>
      <p:ext uri="{BB962C8B-B14F-4D97-AF65-F5344CB8AC3E}">
        <p14:creationId xmlns:p14="http://schemas.microsoft.com/office/powerpoint/2010/main" val="236902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عمليات الحاضنة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"نموذج حاضنة الأعمال الشامل" على النظم الفرعية التالية:</a:t>
            </a:r>
          </a:p>
        </p:txBody>
      </p:sp>
      <p:grpSp>
        <p:nvGrpSpPr>
          <p:cNvPr id="66" name="Group 65">
            <a:extLst>
              <a:ext uri="{FF2B5EF4-FFF2-40B4-BE49-F238E27FC236}">
                <a16:creationId xmlns:a16="http://schemas.microsoft.com/office/drawing/2014/main" id="{FD2C6C75-AB17-4663-9A94-A1667B96BFD7}"/>
              </a:ext>
            </a:extLst>
          </p:cNvPr>
          <p:cNvGrpSpPr/>
          <p:nvPr/>
        </p:nvGrpSpPr>
        <p:grpSpPr>
          <a:xfrm>
            <a:off x="2014620" y="1682515"/>
            <a:ext cx="8606475" cy="2231640"/>
            <a:chOff x="2014620" y="1858365"/>
            <a:chExt cx="8606475" cy="2231640"/>
          </a:xfrm>
        </p:grpSpPr>
        <p:grpSp>
          <p:nvGrpSpPr>
            <p:cNvPr id="29" name="Group 28">
              <a:extLst>
                <a:ext uri="{FF2B5EF4-FFF2-40B4-BE49-F238E27FC236}">
                  <a16:creationId xmlns:a16="http://schemas.microsoft.com/office/drawing/2014/main" id="{8F8BB4B3-57DF-4074-A536-209ABCC22E90}"/>
                </a:ext>
              </a:extLst>
            </p:cNvPr>
            <p:cNvGrpSpPr/>
            <p:nvPr/>
          </p:nvGrpSpPr>
          <p:grpSpPr>
            <a:xfrm>
              <a:off x="8475772" y="1858365"/>
              <a:ext cx="2145323" cy="2231640"/>
              <a:chOff x="8473136" y="2363046"/>
              <a:chExt cx="2145323" cy="2231640"/>
            </a:xfrm>
          </p:grpSpPr>
          <p:sp>
            <p:nvSpPr>
              <p:cNvPr id="9" name="Rectangle 8">
                <a:extLst>
                  <a:ext uri="{FF2B5EF4-FFF2-40B4-BE49-F238E27FC236}">
                    <a16:creationId xmlns:a16="http://schemas.microsoft.com/office/drawing/2014/main" id="{FE2B60DF-4895-444F-906E-A6AFE24293E0}"/>
                  </a:ext>
                </a:extLst>
              </p:cNvPr>
              <p:cNvSpPr/>
              <p:nvPr/>
            </p:nvSpPr>
            <p:spPr>
              <a:xfrm>
                <a:off x="8473136" y="4079160"/>
                <a:ext cx="2145323" cy="515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black"/>
                    </a:solidFill>
                    <a:latin typeface="Dubai" panose="020B0503030403030204" pitchFamily="34" charset="-78"/>
                    <a:ea typeface="Calibri" panose="020F0502020204030204" pitchFamily="34" charset="0"/>
                    <a:cs typeface="Dubai" panose="020B0503030403030204" pitchFamily="34" charset="-78"/>
                  </a:rPr>
                  <a:t>التثقيف والتسويق</a:t>
                </a:r>
                <a:endParaRPr lang="en-SG"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nvGrpSpPr>
              <p:cNvPr id="28" name="Group 27">
                <a:extLst>
                  <a:ext uri="{FF2B5EF4-FFF2-40B4-BE49-F238E27FC236}">
                    <a16:creationId xmlns:a16="http://schemas.microsoft.com/office/drawing/2014/main" id="{DFAE1E2A-D6FF-4552-A710-4A14F1B60919}"/>
                  </a:ext>
                </a:extLst>
              </p:cNvPr>
              <p:cNvGrpSpPr/>
              <p:nvPr/>
            </p:nvGrpSpPr>
            <p:grpSpPr>
              <a:xfrm>
                <a:off x="8834945" y="2363046"/>
                <a:ext cx="1421707" cy="1421707"/>
                <a:chOff x="8834945" y="2363046"/>
                <a:chExt cx="1421707" cy="1421707"/>
              </a:xfrm>
            </p:grpSpPr>
            <p:sp>
              <p:nvSpPr>
                <p:cNvPr id="2" name="Block Arc 1">
                  <a:extLst>
                    <a:ext uri="{FF2B5EF4-FFF2-40B4-BE49-F238E27FC236}">
                      <a16:creationId xmlns:a16="http://schemas.microsoft.com/office/drawing/2014/main" id="{075DDEFB-6FAB-4A3D-9EA4-2D42E7A4A265}"/>
                    </a:ext>
                  </a:extLst>
                </p:cNvPr>
                <p:cNvSpPr/>
                <p:nvPr/>
              </p:nvSpPr>
              <p:spPr>
                <a:xfrm>
                  <a:off x="8834945" y="2363046"/>
                  <a:ext cx="1421707" cy="1421707"/>
                </a:xfrm>
                <a:prstGeom prst="blockArc">
                  <a:avLst>
                    <a:gd name="adj1" fmla="val 989582"/>
                    <a:gd name="adj2" fmla="val 17414832"/>
                    <a:gd name="adj3" fmla="val 42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7" name="Graphic 26" descr="Marketing">
                  <a:extLst>
                    <a:ext uri="{FF2B5EF4-FFF2-40B4-BE49-F238E27FC236}">
                      <a16:creationId xmlns:a16="http://schemas.microsoft.com/office/drawing/2014/main" id="{E3902FAB-7091-449E-951D-F2540BF923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8598" y="2616699"/>
                  <a:ext cx="914400" cy="914400"/>
                </a:xfrm>
                <a:prstGeom prst="rect">
                  <a:avLst/>
                </a:prstGeom>
              </p:spPr>
            </p:pic>
          </p:grpSp>
        </p:grpSp>
        <p:grpSp>
          <p:nvGrpSpPr>
            <p:cNvPr id="30" name="Group 29">
              <a:extLst>
                <a:ext uri="{FF2B5EF4-FFF2-40B4-BE49-F238E27FC236}">
                  <a16:creationId xmlns:a16="http://schemas.microsoft.com/office/drawing/2014/main" id="{A00698F5-3A50-44F5-A364-C57C457AF07F}"/>
                </a:ext>
              </a:extLst>
            </p:cNvPr>
            <p:cNvGrpSpPr/>
            <p:nvPr/>
          </p:nvGrpSpPr>
          <p:grpSpPr>
            <a:xfrm>
              <a:off x="6322054" y="1858365"/>
              <a:ext cx="2145323" cy="2231640"/>
              <a:chOff x="8473136" y="2363046"/>
              <a:chExt cx="2145323" cy="2231640"/>
            </a:xfrm>
          </p:grpSpPr>
          <p:sp>
            <p:nvSpPr>
              <p:cNvPr id="31" name="Rectangle 30">
                <a:extLst>
                  <a:ext uri="{FF2B5EF4-FFF2-40B4-BE49-F238E27FC236}">
                    <a16:creationId xmlns:a16="http://schemas.microsoft.com/office/drawing/2014/main" id="{0B4C283D-8177-4894-9B03-C04AD5155BB7}"/>
                  </a:ext>
                </a:extLst>
              </p:cNvPr>
              <p:cNvSpPr/>
              <p:nvPr/>
            </p:nvSpPr>
            <p:spPr>
              <a:xfrm>
                <a:off x="8473136" y="4079160"/>
                <a:ext cx="2145323" cy="515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black"/>
                    </a:solidFill>
                    <a:latin typeface="Dubai" panose="020B0503030403030204" pitchFamily="34" charset="-78"/>
                    <a:ea typeface="Calibri" panose="020F0502020204030204" pitchFamily="34" charset="0"/>
                    <a:cs typeface="Dubai" panose="020B0503030403030204" pitchFamily="34" charset="-78"/>
                  </a:rPr>
                  <a:t>الطلب الموجه </a:t>
                </a:r>
              </a:p>
            </p:txBody>
          </p:sp>
          <p:grpSp>
            <p:nvGrpSpPr>
              <p:cNvPr id="32" name="Group 31">
                <a:extLst>
                  <a:ext uri="{FF2B5EF4-FFF2-40B4-BE49-F238E27FC236}">
                    <a16:creationId xmlns:a16="http://schemas.microsoft.com/office/drawing/2014/main" id="{1F4DB450-F8A2-4615-926D-53624EC1277F}"/>
                  </a:ext>
                </a:extLst>
              </p:cNvPr>
              <p:cNvGrpSpPr/>
              <p:nvPr/>
            </p:nvGrpSpPr>
            <p:grpSpPr>
              <a:xfrm>
                <a:off x="8834945" y="2363046"/>
                <a:ext cx="1421707" cy="1421707"/>
                <a:chOff x="8834945" y="2363046"/>
                <a:chExt cx="1421707" cy="1421707"/>
              </a:xfrm>
            </p:grpSpPr>
            <p:sp>
              <p:nvSpPr>
                <p:cNvPr id="33" name="Block Arc 32">
                  <a:extLst>
                    <a:ext uri="{FF2B5EF4-FFF2-40B4-BE49-F238E27FC236}">
                      <a16:creationId xmlns:a16="http://schemas.microsoft.com/office/drawing/2014/main" id="{D9591726-EFE7-4B02-AC28-45109E399DB4}"/>
                    </a:ext>
                  </a:extLst>
                </p:cNvPr>
                <p:cNvSpPr/>
                <p:nvPr/>
              </p:nvSpPr>
              <p:spPr>
                <a:xfrm>
                  <a:off x="8834945" y="2363046"/>
                  <a:ext cx="1421707" cy="1421707"/>
                </a:xfrm>
                <a:prstGeom prst="blockArc">
                  <a:avLst>
                    <a:gd name="adj1" fmla="val 989582"/>
                    <a:gd name="adj2" fmla="val 17414832"/>
                    <a:gd name="adj3" fmla="val 42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4" name="Graphic 33">
                  <a:extLst>
                    <a:ext uri="{FF2B5EF4-FFF2-40B4-BE49-F238E27FC236}">
                      <a16:creationId xmlns:a16="http://schemas.microsoft.com/office/drawing/2014/main" id="{E5F48418-8B9F-4517-A2DD-98C67A4B1A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88598" y="2616699"/>
                  <a:ext cx="914400" cy="914400"/>
                </a:xfrm>
                <a:prstGeom prst="rect">
                  <a:avLst/>
                </a:prstGeom>
              </p:spPr>
            </p:pic>
          </p:grpSp>
        </p:grpSp>
        <p:grpSp>
          <p:nvGrpSpPr>
            <p:cNvPr id="35" name="Group 34">
              <a:extLst>
                <a:ext uri="{FF2B5EF4-FFF2-40B4-BE49-F238E27FC236}">
                  <a16:creationId xmlns:a16="http://schemas.microsoft.com/office/drawing/2014/main" id="{B9314183-E829-4D4F-BD29-3F18BE19D4B9}"/>
                </a:ext>
              </a:extLst>
            </p:cNvPr>
            <p:cNvGrpSpPr/>
            <p:nvPr/>
          </p:nvGrpSpPr>
          <p:grpSpPr>
            <a:xfrm>
              <a:off x="4168337" y="1858365"/>
              <a:ext cx="2145323" cy="2231640"/>
              <a:chOff x="8473136" y="2363046"/>
              <a:chExt cx="2145323" cy="2231640"/>
            </a:xfrm>
          </p:grpSpPr>
          <p:sp>
            <p:nvSpPr>
              <p:cNvPr id="36" name="Rectangle 35">
                <a:extLst>
                  <a:ext uri="{FF2B5EF4-FFF2-40B4-BE49-F238E27FC236}">
                    <a16:creationId xmlns:a16="http://schemas.microsoft.com/office/drawing/2014/main" id="{3CE78A26-FD49-4AC9-B4FA-5218318D5D68}"/>
                  </a:ext>
                </a:extLst>
              </p:cNvPr>
              <p:cNvSpPr/>
              <p:nvPr/>
            </p:nvSpPr>
            <p:spPr>
              <a:xfrm>
                <a:off x="8473136" y="4079160"/>
                <a:ext cx="2145323" cy="515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black"/>
                    </a:solidFill>
                    <a:latin typeface="Dubai" panose="020B0503030403030204" pitchFamily="34" charset="-78"/>
                    <a:ea typeface="Calibri" panose="020F0502020204030204" pitchFamily="34" charset="0"/>
                    <a:cs typeface="Dubai" panose="020B0503030403030204" pitchFamily="34" charset="-78"/>
                  </a:rPr>
                  <a:t>الانبثاق المبرمج </a:t>
                </a:r>
              </a:p>
            </p:txBody>
          </p:sp>
          <p:grpSp>
            <p:nvGrpSpPr>
              <p:cNvPr id="37" name="Group 36">
                <a:extLst>
                  <a:ext uri="{FF2B5EF4-FFF2-40B4-BE49-F238E27FC236}">
                    <a16:creationId xmlns:a16="http://schemas.microsoft.com/office/drawing/2014/main" id="{EC6D6440-D1E3-4199-82EB-B7D84B5CAAAB}"/>
                  </a:ext>
                </a:extLst>
              </p:cNvPr>
              <p:cNvGrpSpPr/>
              <p:nvPr/>
            </p:nvGrpSpPr>
            <p:grpSpPr>
              <a:xfrm>
                <a:off x="8834945" y="2363046"/>
                <a:ext cx="1421707" cy="1421707"/>
                <a:chOff x="8834945" y="2363046"/>
                <a:chExt cx="1421707" cy="1421707"/>
              </a:xfrm>
            </p:grpSpPr>
            <p:sp>
              <p:nvSpPr>
                <p:cNvPr id="38" name="Block Arc 37">
                  <a:extLst>
                    <a:ext uri="{FF2B5EF4-FFF2-40B4-BE49-F238E27FC236}">
                      <a16:creationId xmlns:a16="http://schemas.microsoft.com/office/drawing/2014/main" id="{04C8E722-F8B1-49D2-9729-09017ADDBA91}"/>
                    </a:ext>
                  </a:extLst>
                </p:cNvPr>
                <p:cNvSpPr/>
                <p:nvPr/>
              </p:nvSpPr>
              <p:spPr>
                <a:xfrm>
                  <a:off x="8834945" y="2363046"/>
                  <a:ext cx="1421707" cy="1421707"/>
                </a:xfrm>
                <a:prstGeom prst="blockArc">
                  <a:avLst>
                    <a:gd name="adj1" fmla="val 989582"/>
                    <a:gd name="adj2" fmla="val 17414832"/>
                    <a:gd name="adj3" fmla="val 42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9" name="Graphic 38">
                  <a:extLst>
                    <a:ext uri="{FF2B5EF4-FFF2-40B4-BE49-F238E27FC236}">
                      <a16:creationId xmlns:a16="http://schemas.microsoft.com/office/drawing/2014/main" id="{D1F9B99A-48F5-4C01-B7B4-10AAF25461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088598" y="2616699"/>
                  <a:ext cx="914400" cy="914400"/>
                </a:xfrm>
                <a:prstGeom prst="rect">
                  <a:avLst/>
                </a:prstGeom>
              </p:spPr>
            </p:pic>
          </p:grpSp>
        </p:grpSp>
        <p:grpSp>
          <p:nvGrpSpPr>
            <p:cNvPr id="40" name="Group 39">
              <a:extLst>
                <a:ext uri="{FF2B5EF4-FFF2-40B4-BE49-F238E27FC236}">
                  <a16:creationId xmlns:a16="http://schemas.microsoft.com/office/drawing/2014/main" id="{9B15159C-02CB-420D-B06A-8A4EEAF71C99}"/>
                </a:ext>
              </a:extLst>
            </p:cNvPr>
            <p:cNvGrpSpPr/>
            <p:nvPr/>
          </p:nvGrpSpPr>
          <p:grpSpPr>
            <a:xfrm>
              <a:off x="2014620" y="1858365"/>
              <a:ext cx="2145323" cy="2231640"/>
              <a:chOff x="8473136" y="2363046"/>
              <a:chExt cx="2145323" cy="2231640"/>
            </a:xfrm>
          </p:grpSpPr>
          <p:sp>
            <p:nvSpPr>
              <p:cNvPr id="41" name="Rectangle 40">
                <a:extLst>
                  <a:ext uri="{FF2B5EF4-FFF2-40B4-BE49-F238E27FC236}">
                    <a16:creationId xmlns:a16="http://schemas.microsoft.com/office/drawing/2014/main" id="{A2D71AC3-751F-42E9-A943-400BF364CE7A}"/>
                  </a:ext>
                </a:extLst>
              </p:cNvPr>
              <p:cNvSpPr/>
              <p:nvPr/>
            </p:nvSpPr>
            <p:spPr>
              <a:xfrm>
                <a:off x="8473136" y="4079160"/>
                <a:ext cx="2145323" cy="515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black"/>
                    </a:solidFill>
                    <a:latin typeface="Dubai" panose="020B0503030403030204" pitchFamily="34" charset="-78"/>
                    <a:ea typeface="Calibri" panose="020F0502020204030204" pitchFamily="34" charset="0"/>
                    <a:cs typeface="Dubai" panose="020B0503030403030204" pitchFamily="34" charset="-78"/>
                  </a:rPr>
                  <a:t>الاختيار</a:t>
                </a:r>
              </a:p>
            </p:txBody>
          </p:sp>
          <p:grpSp>
            <p:nvGrpSpPr>
              <p:cNvPr id="42" name="Group 41">
                <a:extLst>
                  <a:ext uri="{FF2B5EF4-FFF2-40B4-BE49-F238E27FC236}">
                    <a16:creationId xmlns:a16="http://schemas.microsoft.com/office/drawing/2014/main" id="{15B8F17F-B30C-42BB-892D-4C0D418E6FA4}"/>
                  </a:ext>
                </a:extLst>
              </p:cNvPr>
              <p:cNvGrpSpPr/>
              <p:nvPr/>
            </p:nvGrpSpPr>
            <p:grpSpPr>
              <a:xfrm>
                <a:off x="8834945" y="2363046"/>
                <a:ext cx="1421707" cy="1421707"/>
                <a:chOff x="8834945" y="2363046"/>
                <a:chExt cx="1421707" cy="1421707"/>
              </a:xfrm>
            </p:grpSpPr>
            <p:sp>
              <p:nvSpPr>
                <p:cNvPr id="43" name="Block Arc 42">
                  <a:extLst>
                    <a:ext uri="{FF2B5EF4-FFF2-40B4-BE49-F238E27FC236}">
                      <a16:creationId xmlns:a16="http://schemas.microsoft.com/office/drawing/2014/main" id="{8231ECE4-9425-4908-BEEE-2EFFD5F9E1DE}"/>
                    </a:ext>
                  </a:extLst>
                </p:cNvPr>
                <p:cNvSpPr/>
                <p:nvPr/>
              </p:nvSpPr>
              <p:spPr>
                <a:xfrm>
                  <a:off x="8834945" y="2363046"/>
                  <a:ext cx="1421707" cy="1421707"/>
                </a:xfrm>
                <a:prstGeom prst="blockArc">
                  <a:avLst>
                    <a:gd name="adj1" fmla="val 989582"/>
                    <a:gd name="adj2" fmla="val 17414832"/>
                    <a:gd name="adj3" fmla="val 42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4" name="Graphic 43">
                  <a:extLst>
                    <a:ext uri="{FF2B5EF4-FFF2-40B4-BE49-F238E27FC236}">
                      <a16:creationId xmlns:a16="http://schemas.microsoft.com/office/drawing/2014/main" id="{A0C19D27-2240-42D6-8C82-2B14046CCD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088598" y="2616699"/>
                  <a:ext cx="914400" cy="914400"/>
                </a:xfrm>
                <a:prstGeom prst="rect">
                  <a:avLst/>
                </a:prstGeom>
              </p:spPr>
            </p:pic>
          </p:grpSp>
        </p:grpSp>
      </p:grpSp>
      <p:grpSp>
        <p:nvGrpSpPr>
          <p:cNvPr id="65" name="Group 64">
            <a:extLst>
              <a:ext uri="{FF2B5EF4-FFF2-40B4-BE49-F238E27FC236}">
                <a16:creationId xmlns:a16="http://schemas.microsoft.com/office/drawing/2014/main" id="{6BCF71ED-7B05-4BA2-A940-C8011E45DED9}"/>
              </a:ext>
            </a:extLst>
          </p:cNvPr>
          <p:cNvGrpSpPr/>
          <p:nvPr/>
        </p:nvGrpSpPr>
        <p:grpSpPr>
          <a:xfrm>
            <a:off x="2863352" y="4166758"/>
            <a:ext cx="6452759" cy="2231640"/>
            <a:chOff x="4168336" y="4192308"/>
            <a:chExt cx="6452759" cy="2231640"/>
          </a:xfrm>
        </p:grpSpPr>
        <p:grpSp>
          <p:nvGrpSpPr>
            <p:cNvPr id="45" name="Group 44">
              <a:extLst>
                <a:ext uri="{FF2B5EF4-FFF2-40B4-BE49-F238E27FC236}">
                  <a16:creationId xmlns:a16="http://schemas.microsoft.com/office/drawing/2014/main" id="{13223A8D-3702-42BF-BA80-64AA3CE6DA98}"/>
                </a:ext>
              </a:extLst>
            </p:cNvPr>
            <p:cNvGrpSpPr/>
            <p:nvPr/>
          </p:nvGrpSpPr>
          <p:grpSpPr>
            <a:xfrm>
              <a:off x="8475772" y="4192308"/>
              <a:ext cx="2145323" cy="2231640"/>
              <a:chOff x="8473136" y="2363046"/>
              <a:chExt cx="2145323" cy="2231640"/>
            </a:xfrm>
          </p:grpSpPr>
          <p:sp>
            <p:nvSpPr>
              <p:cNvPr id="46" name="Rectangle 45">
                <a:extLst>
                  <a:ext uri="{FF2B5EF4-FFF2-40B4-BE49-F238E27FC236}">
                    <a16:creationId xmlns:a16="http://schemas.microsoft.com/office/drawing/2014/main" id="{0219C2CB-0695-4142-9BC1-0375442556F0}"/>
                  </a:ext>
                </a:extLst>
              </p:cNvPr>
              <p:cNvSpPr/>
              <p:nvPr/>
            </p:nvSpPr>
            <p:spPr>
              <a:xfrm>
                <a:off x="8473136" y="4079160"/>
                <a:ext cx="2145323" cy="515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black"/>
                    </a:solidFill>
                    <a:latin typeface="Dubai" panose="020B0503030403030204" pitchFamily="34" charset="-78"/>
                    <a:ea typeface="Calibri" panose="020F0502020204030204" pitchFamily="34" charset="0"/>
                    <a:cs typeface="Dubai" panose="020B0503030403030204" pitchFamily="34" charset="-78"/>
                  </a:rPr>
                  <a:t>تقويم الشركات المحتضنة </a:t>
                </a:r>
              </a:p>
            </p:txBody>
          </p:sp>
          <p:grpSp>
            <p:nvGrpSpPr>
              <p:cNvPr id="47" name="Group 46">
                <a:extLst>
                  <a:ext uri="{FF2B5EF4-FFF2-40B4-BE49-F238E27FC236}">
                    <a16:creationId xmlns:a16="http://schemas.microsoft.com/office/drawing/2014/main" id="{326C577D-781B-496D-B392-E3ED66B27532}"/>
                  </a:ext>
                </a:extLst>
              </p:cNvPr>
              <p:cNvGrpSpPr/>
              <p:nvPr/>
            </p:nvGrpSpPr>
            <p:grpSpPr>
              <a:xfrm>
                <a:off x="8834945" y="2363046"/>
                <a:ext cx="1421707" cy="1421707"/>
                <a:chOff x="8834945" y="2363046"/>
                <a:chExt cx="1421707" cy="1421707"/>
              </a:xfrm>
            </p:grpSpPr>
            <p:sp>
              <p:nvSpPr>
                <p:cNvPr id="48" name="Block Arc 47">
                  <a:extLst>
                    <a:ext uri="{FF2B5EF4-FFF2-40B4-BE49-F238E27FC236}">
                      <a16:creationId xmlns:a16="http://schemas.microsoft.com/office/drawing/2014/main" id="{1FA9FAC4-410E-40A4-92B2-8371BD9384DC}"/>
                    </a:ext>
                  </a:extLst>
                </p:cNvPr>
                <p:cNvSpPr/>
                <p:nvPr/>
              </p:nvSpPr>
              <p:spPr>
                <a:xfrm>
                  <a:off x="8834945" y="2363046"/>
                  <a:ext cx="1421707" cy="1421707"/>
                </a:xfrm>
                <a:prstGeom prst="blockArc">
                  <a:avLst>
                    <a:gd name="adj1" fmla="val 989582"/>
                    <a:gd name="adj2" fmla="val 17414832"/>
                    <a:gd name="adj3" fmla="val 42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9" name="Graphic 48">
                  <a:extLst>
                    <a:ext uri="{FF2B5EF4-FFF2-40B4-BE49-F238E27FC236}">
                      <a16:creationId xmlns:a16="http://schemas.microsoft.com/office/drawing/2014/main" id="{CF5C1D3C-A371-4E24-B77F-252476E78E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088598" y="2616699"/>
                  <a:ext cx="914400" cy="914400"/>
                </a:xfrm>
                <a:prstGeom prst="rect">
                  <a:avLst/>
                </a:prstGeom>
              </p:spPr>
            </p:pic>
          </p:grpSp>
        </p:grpSp>
        <p:grpSp>
          <p:nvGrpSpPr>
            <p:cNvPr id="50" name="Group 49">
              <a:extLst>
                <a:ext uri="{FF2B5EF4-FFF2-40B4-BE49-F238E27FC236}">
                  <a16:creationId xmlns:a16="http://schemas.microsoft.com/office/drawing/2014/main" id="{54F769BD-A7BF-4380-B85E-C6723B2A17E6}"/>
                </a:ext>
              </a:extLst>
            </p:cNvPr>
            <p:cNvGrpSpPr/>
            <p:nvPr/>
          </p:nvGrpSpPr>
          <p:grpSpPr>
            <a:xfrm>
              <a:off x="6322054" y="4192308"/>
              <a:ext cx="2145323" cy="2231640"/>
              <a:chOff x="8473136" y="2363046"/>
              <a:chExt cx="2145323" cy="2231640"/>
            </a:xfrm>
          </p:grpSpPr>
          <p:sp>
            <p:nvSpPr>
              <p:cNvPr id="51" name="Rectangle 50">
                <a:extLst>
                  <a:ext uri="{FF2B5EF4-FFF2-40B4-BE49-F238E27FC236}">
                    <a16:creationId xmlns:a16="http://schemas.microsoft.com/office/drawing/2014/main" id="{DB9FF79A-99E9-45B4-BD7C-D60CC9D6E671}"/>
                  </a:ext>
                </a:extLst>
              </p:cNvPr>
              <p:cNvSpPr/>
              <p:nvPr/>
            </p:nvSpPr>
            <p:spPr>
              <a:xfrm>
                <a:off x="8473136" y="4079160"/>
                <a:ext cx="2145323" cy="515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black"/>
                    </a:solidFill>
                    <a:latin typeface="Dubai" panose="020B0503030403030204" pitchFamily="34" charset="-78"/>
                    <a:ea typeface="Calibri" panose="020F0502020204030204" pitchFamily="34" charset="0"/>
                    <a:cs typeface="Dubai" panose="020B0503030403030204" pitchFamily="34" charset="-78"/>
                  </a:rPr>
                  <a:t>التخرج</a:t>
                </a:r>
              </a:p>
            </p:txBody>
          </p:sp>
          <p:grpSp>
            <p:nvGrpSpPr>
              <p:cNvPr id="52" name="Group 51">
                <a:extLst>
                  <a:ext uri="{FF2B5EF4-FFF2-40B4-BE49-F238E27FC236}">
                    <a16:creationId xmlns:a16="http://schemas.microsoft.com/office/drawing/2014/main" id="{BFBB66E0-DA26-41E9-87FA-862E7435127F}"/>
                  </a:ext>
                </a:extLst>
              </p:cNvPr>
              <p:cNvGrpSpPr/>
              <p:nvPr/>
            </p:nvGrpSpPr>
            <p:grpSpPr>
              <a:xfrm>
                <a:off x="8834945" y="2363046"/>
                <a:ext cx="1421707" cy="1421707"/>
                <a:chOff x="8834945" y="2363046"/>
                <a:chExt cx="1421707" cy="1421707"/>
              </a:xfrm>
            </p:grpSpPr>
            <p:sp>
              <p:nvSpPr>
                <p:cNvPr id="53" name="Block Arc 52">
                  <a:extLst>
                    <a:ext uri="{FF2B5EF4-FFF2-40B4-BE49-F238E27FC236}">
                      <a16:creationId xmlns:a16="http://schemas.microsoft.com/office/drawing/2014/main" id="{99AB2151-21FE-4D0F-86AB-CF3B9D8E8CE8}"/>
                    </a:ext>
                  </a:extLst>
                </p:cNvPr>
                <p:cNvSpPr/>
                <p:nvPr/>
              </p:nvSpPr>
              <p:spPr>
                <a:xfrm>
                  <a:off x="8834945" y="2363046"/>
                  <a:ext cx="1421707" cy="1421707"/>
                </a:xfrm>
                <a:prstGeom prst="blockArc">
                  <a:avLst>
                    <a:gd name="adj1" fmla="val 989582"/>
                    <a:gd name="adj2" fmla="val 17414832"/>
                    <a:gd name="adj3" fmla="val 42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4" name="Graphic 53">
                  <a:extLst>
                    <a:ext uri="{FF2B5EF4-FFF2-40B4-BE49-F238E27FC236}">
                      <a16:creationId xmlns:a16="http://schemas.microsoft.com/office/drawing/2014/main" id="{844C18B2-19AE-4067-B032-F5EA9FC12FB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088598" y="2616699"/>
                  <a:ext cx="914400" cy="914400"/>
                </a:xfrm>
                <a:prstGeom prst="rect">
                  <a:avLst/>
                </a:prstGeom>
              </p:spPr>
            </p:pic>
          </p:grpSp>
        </p:grpSp>
        <p:grpSp>
          <p:nvGrpSpPr>
            <p:cNvPr id="55" name="Group 54">
              <a:extLst>
                <a:ext uri="{FF2B5EF4-FFF2-40B4-BE49-F238E27FC236}">
                  <a16:creationId xmlns:a16="http://schemas.microsoft.com/office/drawing/2014/main" id="{C7E70EBC-EAA9-4DD1-97BF-C5BB17B4DDB6}"/>
                </a:ext>
              </a:extLst>
            </p:cNvPr>
            <p:cNvGrpSpPr/>
            <p:nvPr/>
          </p:nvGrpSpPr>
          <p:grpSpPr>
            <a:xfrm>
              <a:off x="4168336" y="4192308"/>
              <a:ext cx="2145323" cy="2231640"/>
              <a:chOff x="8473136" y="2363046"/>
              <a:chExt cx="2145323" cy="2231640"/>
            </a:xfrm>
          </p:grpSpPr>
          <p:sp>
            <p:nvSpPr>
              <p:cNvPr id="56" name="Rectangle 55">
                <a:extLst>
                  <a:ext uri="{FF2B5EF4-FFF2-40B4-BE49-F238E27FC236}">
                    <a16:creationId xmlns:a16="http://schemas.microsoft.com/office/drawing/2014/main" id="{E7C7B526-E238-4462-AD7C-55B39EB33D3A}"/>
                  </a:ext>
                </a:extLst>
              </p:cNvPr>
              <p:cNvSpPr/>
              <p:nvPr/>
            </p:nvSpPr>
            <p:spPr>
              <a:xfrm>
                <a:off x="8473136" y="4079160"/>
                <a:ext cx="2145323" cy="515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prstClr val="black"/>
                    </a:solidFill>
                    <a:latin typeface="Dubai" panose="020B0503030403030204" pitchFamily="34" charset="-78"/>
                    <a:ea typeface="Calibri" panose="020F0502020204030204" pitchFamily="34" charset="0"/>
                    <a:cs typeface="Dubai" panose="020B0503030403030204" pitchFamily="34" charset="-78"/>
                  </a:rPr>
                  <a:t>تقييم الحاضنة</a:t>
                </a:r>
              </a:p>
            </p:txBody>
          </p:sp>
          <p:grpSp>
            <p:nvGrpSpPr>
              <p:cNvPr id="57" name="Group 56">
                <a:extLst>
                  <a:ext uri="{FF2B5EF4-FFF2-40B4-BE49-F238E27FC236}">
                    <a16:creationId xmlns:a16="http://schemas.microsoft.com/office/drawing/2014/main" id="{ED35D52B-D332-4F7F-8D53-8C971C692618}"/>
                  </a:ext>
                </a:extLst>
              </p:cNvPr>
              <p:cNvGrpSpPr/>
              <p:nvPr/>
            </p:nvGrpSpPr>
            <p:grpSpPr>
              <a:xfrm>
                <a:off x="8834945" y="2363046"/>
                <a:ext cx="1421707" cy="1421707"/>
                <a:chOff x="8834945" y="2363046"/>
                <a:chExt cx="1421707" cy="1421707"/>
              </a:xfrm>
            </p:grpSpPr>
            <p:sp>
              <p:nvSpPr>
                <p:cNvPr id="58" name="Block Arc 57">
                  <a:extLst>
                    <a:ext uri="{FF2B5EF4-FFF2-40B4-BE49-F238E27FC236}">
                      <a16:creationId xmlns:a16="http://schemas.microsoft.com/office/drawing/2014/main" id="{BBE53FAF-5423-43E6-868D-66618302CABE}"/>
                    </a:ext>
                  </a:extLst>
                </p:cNvPr>
                <p:cNvSpPr/>
                <p:nvPr/>
              </p:nvSpPr>
              <p:spPr>
                <a:xfrm>
                  <a:off x="8834945" y="2363046"/>
                  <a:ext cx="1421707" cy="1421707"/>
                </a:xfrm>
                <a:prstGeom prst="blockArc">
                  <a:avLst>
                    <a:gd name="adj1" fmla="val 989582"/>
                    <a:gd name="adj2" fmla="val 17414832"/>
                    <a:gd name="adj3" fmla="val 42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9" name="Graphic 58">
                  <a:extLst>
                    <a:ext uri="{FF2B5EF4-FFF2-40B4-BE49-F238E27FC236}">
                      <a16:creationId xmlns:a16="http://schemas.microsoft.com/office/drawing/2014/main" id="{0FEDB99F-18E5-4065-BE05-085CA4A144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088598" y="2616699"/>
                  <a:ext cx="914400" cy="914400"/>
                </a:xfrm>
                <a:prstGeom prst="rect">
                  <a:avLst/>
                </a:prstGeom>
              </p:spPr>
            </p:pic>
          </p:grpSp>
        </p:grpSp>
      </p:grpSp>
      <p:sp>
        <p:nvSpPr>
          <p:cNvPr id="3" name="Slide Number Placeholder 2">
            <a:extLst>
              <a:ext uri="{FF2B5EF4-FFF2-40B4-BE49-F238E27FC236}">
                <a16:creationId xmlns:a16="http://schemas.microsoft.com/office/drawing/2014/main" id="{A67D1468-3B4F-42F7-A5CC-B847BE19E0F2}"/>
              </a:ext>
            </a:extLst>
          </p:cNvPr>
          <p:cNvSpPr>
            <a:spLocks noGrp="1"/>
          </p:cNvSpPr>
          <p:nvPr>
            <p:ph type="sldNum" sz="quarter" idx="12"/>
          </p:nvPr>
        </p:nvSpPr>
        <p:spPr/>
        <p:txBody>
          <a:bodyPr/>
          <a:lstStyle/>
          <a:p>
            <a:fld id="{C9889D55-D75C-4F24-87F5-5B8662090B10}" type="slidenum">
              <a:rPr lang="en-SG" smtClean="0"/>
              <a:t>25</a:t>
            </a:fld>
            <a:endParaRPr lang="en-SG" dirty="0"/>
          </a:p>
        </p:txBody>
      </p:sp>
    </p:spTree>
    <p:extLst>
      <p:ext uri="{BB962C8B-B14F-4D97-AF65-F5344CB8AC3E}">
        <p14:creationId xmlns:p14="http://schemas.microsoft.com/office/powerpoint/2010/main" val="204875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العوامل التـــي  تعين على اختيار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2FCB98-CB1F-4903-B1A2-9D6426CD1E4C}"/>
              </a:ext>
            </a:extLst>
          </p:cNvPr>
          <p:cNvSpPr/>
          <p:nvPr/>
        </p:nvSpPr>
        <p:spPr>
          <a:xfrm>
            <a:off x="884283" y="1037587"/>
            <a:ext cx="10423434" cy="515526"/>
          </a:xfrm>
          <a:prstGeom prst="rect">
            <a:avLst/>
          </a:prstGeom>
        </p:spPr>
        <p:txBody>
          <a:bodyPr wrap="square" anchor="ctr">
            <a:spAutoFit/>
          </a:bodyPr>
          <a:lstStyle/>
          <a:p>
            <a:pPr lvl="0" algn="ctr" rtl="1">
              <a:lnSpc>
                <a:spcPct val="150000"/>
              </a:lnSpc>
              <a:spcAft>
                <a:spcPts val="800"/>
              </a:spcAft>
            </a:pPr>
            <a:r>
              <a:rPr lang="ar-SA" sz="2000" b="1" dirty="0">
                <a:solidFill>
                  <a:prstClr val="black"/>
                </a:solidFill>
                <a:latin typeface="Dubai" panose="020B0503030403030204" pitchFamily="34" charset="-78"/>
                <a:ea typeface="Times New Roman" panose="02020603050405020304" pitchFamily="18" charset="0"/>
                <a:cs typeface="Dubai" panose="020B0503030403030204" pitchFamily="34" charset="-78"/>
              </a:rPr>
              <a:t>"نموذج حاضنة الأعمال الشامل" على النظم الفرعية التالية:</a:t>
            </a:r>
          </a:p>
        </p:txBody>
      </p:sp>
      <p:grpSp>
        <p:nvGrpSpPr>
          <p:cNvPr id="60" name="Group 59">
            <a:extLst>
              <a:ext uri="{FF2B5EF4-FFF2-40B4-BE49-F238E27FC236}">
                <a16:creationId xmlns:a16="http://schemas.microsoft.com/office/drawing/2014/main" id="{D8C00285-3CA7-4D0E-A8E3-E3E41E196CF9}"/>
              </a:ext>
            </a:extLst>
          </p:cNvPr>
          <p:cNvGrpSpPr/>
          <p:nvPr/>
        </p:nvGrpSpPr>
        <p:grpSpPr>
          <a:xfrm>
            <a:off x="799960" y="1430994"/>
            <a:ext cx="10720754" cy="992178"/>
            <a:chOff x="633046" y="1943628"/>
            <a:chExt cx="10720754" cy="992178"/>
          </a:xfrm>
        </p:grpSpPr>
        <p:grpSp>
          <p:nvGrpSpPr>
            <p:cNvPr id="61" name="Group 60">
              <a:extLst>
                <a:ext uri="{FF2B5EF4-FFF2-40B4-BE49-F238E27FC236}">
                  <a16:creationId xmlns:a16="http://schemas.microsoft.com/office/drawing/2014/main" id="{1F13AF22-6414-4819-AC30-3E884AFBFE60}"/>
                </a:ext>
              </a:extLst>
            </p:cNvPr>
            <p:cNvGrpSpPr/>
            <p:nvPr/>
          </p:nvGrpSpPr>
          <p:grpSpPr>
            <a:xfrm>
              <a:off x="9796695" y="1943628"/>
              <a:ext cx="1557105" cy="992178"/>
              <a:chOff x="9796695" y="2014976"/>
              <a:chExt cx="1557105" cy="992178"/>
            </a:xfrm>
          </p:grpSpPr>
          <p:sp>
            <p:nvSpPr>
              <p:cNvPr id="63" name="Rectangle 62">
                <a:extLst>
                  <a:ext uri="{FF2B5EF4-FFF2-40B4-BE49-F238E27FC236}">
                    <a16:creationId xmlns:a16="http://schemas.microsoft.com/office/drawing/2014/main" id="{BEA0C674-46DD-4B47-8179-03B5B3CC56C6}"/>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هل هي حاضنة حقيقية ؟ </a:t>
                </a:r>
                <a:endParaRPr lang="en-US" sz="1600" b="1" dirty="0">
                  <a:latin typeface="Dubai" panose="020B0503030403030204" pitchFamily="34" charset="-78"/>
                  <a:cs typeface="Dubai" panose="020B0503030403030204" pitchFamily="34" charset="-78"/>
                </a:endParaRPr>
              </a:p>
            </p:txBody>
          </p:sp>
          <p:sp>
            <p:nvSpPr>
              <p:cNvPr id="64" name="Oval 63">
                <a:extLst>
                  <a:ext uri="{FF2B5EF4-FFF2-40B4-BE49-F238E27FC236}">
                    <a16:creationId xmlns:a16="http://schemas.microsoft.com/office/drawing/2014/main" id="{0B0200A9-5C42-47AA-A1E1-B432095D7271}"/>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sp>
          <p:nvSpPr>
            <p:cNvPr id="62" name="Rectangle 61">
              <a:extLst>
                <a:ext uri="{FF2B5EF4-FFF2-40B4-BE49-F238E27FC236}">
                  <a16:creationId xmlns:a16="http://schemas.microsoft.com/office/drawing/2014/main" id="{7F3CB150-FA05-414A-A3E3-00C5ACAB2615}"/>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فالعادة يعلن بعض ملاك مباني المكاتب بصورة مضللة عن أنفسهم على أنهم حاضنات أعمال في حين أنها مجرد مكاتب. </a:t>
              </a:r>
            </a:p>
          </p:txBody>
        </p:sp>
      </p:grpSp>
      <p:grpSp>
        <p:nvGrpSpPr>
          <p:cNvPr id="67" name="Group 66">
            <a:extLst>
              <a:ext uri="{FF2B5EF4-FFF2-40B4-BE49-F238E27FC236}">
                <a16:creationId xmlns:a16="http://schemas.microsoft.com/office/drawing/2014/main" id="{5B73CE8B-4C88-4000-BC5C-F8F6C211E5CF}"/>
              </a:ext>
            </a:extLst>
          </p:cNvPr>
          <p:cNvGrpSpPr/>
          <p:nvPr/>
        </p:nvGrpSpPr>
        <p:grpSpPr>
          <a:xfrm>
            <a:off x="799960" y="2420103"/>
            <a:ext cx="10720754" cy="992178"/>
            <a:chOff x="633046" y="1943628"/>
            <a:chExt cx="10720754" cy="992178"/>
          </a:xfrm>
        </p:grpSpPr>
        <p:grpSp>
          <p:nvGrpSpPr>
            <p:cNvPr id="68" name="Group 67">
              <a:extLst>
                <a:ext uri="{FF2B5EF4-FFF2-40B4-BE49-F238E27FC236}">
                  <a16:creationId xmlns:a16="http://schemas.microsoft.com/office/drawing/2014/main" id="{97DBD1CE-7CA1-4AEB-BE0E-8642017970A7}"/>
                </a:ext>
              </a:extLst>
            </p:cNvPr>
            <p:cNvGrpSpPr/>
            <p:nvPr/>
          </p:nvGrpSpPr>
          <p:grpSpPr>
            <a:xfrm>
              <a:off x="9796695" y="1943628"/>
              <a:ext cx="1557105" cy="992178"/>
              <a:chOff x="9796695" y="2014976"/>
              <a:chExt cx="1557105" cy="992178"/>
            </a:xfrm>
          </p:grpSpPr>
          <p:sp>
            <p:nvSpPr>
              <p:cNvPr id="70" name="Rectangle 69">
                <a:extLst>
                  <a:ext uri="{FF2B5EF4-FFF2-40B4-BE49-F238E27FC236}">
                    <a16:creationId xmlns:a16="http://schemas.microsoft.com/office/drawing/2014/main" id="{D937B92B-73B7-4E3A-8CDB-4871EAABEA3A}"/>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خبرة الحاضنة : </a:t>
                </a:r>
                <a:endParaRPr lang="en-US" sz="1600" b="1" dirty="0">
                  <a:latin typeface="Dubai" panose="020B0503030403030204" pitchFamily="34" charset="-78"/>
                  <a:cs typeface="Dubai" panose="020B0503030403030204" pitchFamily="34" charset="-78"/>
                </a:endParaRPr>
              </a:p>
            </p:txBody>
          </p:sp>
          <p:sp>
            <p:nvSpPr>
              <p:cNvPr id="71" name="Oval 70">
                <a:extLst>
                  <a:ext uri="{FF2B5EF4-FFF2-40B4-BE49-F238E27FC236}">
                    <a16:creationId xmlns:a16="http://schemas.microsoft.com/office/drawing/2014/main" id="{F4A4EDE9-34DE-40ED-8A32-C5D60149E66C}"/>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2</a:t>
                </a:r>
                <a:endParaRPr lang="en-US" dirty="0"/>
              </a:p>
            </p:txBody>
          </p:sp>
        </p:grpSp>
        <p:sp>
          <p:nvSpPr>
            <p:cNvPr id="69" name="Rectangle 68">
              <a:extLst>
                <a:ext uri="{FF2B5EF4-FFF2-40B4-BE49-F238E27FC236}">
                  <a16:creationId xmlns:a16="http://schemas.microsoft.com/office/drawing/2014/main" id="{FC1F5767-7316-4B5A-B1E2-9259B42A31C5}"/>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تستغرق الحاضنات بعض الوقت لتشييد سمعة في المنطقة إلا إذا كانت برعاية من منشأة مرموقة، أو جهة حكومية جيدة الخبرة أو حاضرة التمويل.</a:t>
              </a:r>
            </a:p>
          </p:txBody>
        </p:sp>
      </p:grpSp>
      <p:grpSp>
        <p:nvGrpSpPr>
          <p:cNvPr id="72" name="Group 71">
            <a:extLst>
              <a:ext uri="{FF2B5EF4-FFF2-40B4-BE49-F238E27FC236}">
                <a16:creationId xmlns:a16="http://schemas.microsoft.com/office/drawing/2014/main" id="{DCAEDE55-21A6-4723-B356-FB8F5299999F}"/>
              </a:ext>
            </a:extLst>
          </p:cNvPr>
          <p:cNvGrpSpPr/>
          <p:nvPr/>
        </p:nvGrpSpPr>
        <p:grpSpPr>
          <a:xfrm>
            <a:off x="799960" y="3393254"/>
            <a:ext cx="10720754" cy="992178"/>
            <a:chOff x="633046" y="1943628"/>
            <a:chExt cx="10720754" cy="992178"/>
          </a:xfrm>
        </p:grpSpPr>
        <p:grpSp>
          <p:nvGrpSpPr>
            <p:cNvPr id="73" name="Group 72">
              <a:extLst>
                <a:ext uri="{FF2B5EF4-FFF2-40B4-BE49-F238E27FC236}">
                  <a16:creationId xmlns:a16="http://schemas.microsoft.com/office/drawing/2014/main" id="{043FD8F3-E594-4AB6-B42A-1000092275AE}"/>
                </a:ext>
              </a:extLst>
            </p:cNvPr>
            <p:cNvGrpSpPr/>
            <p:nvPr/>
          </p:nvGrpSpPr>
          <p:grpSpPr>
            <a:xfrm>
              <a:off x="9796695" y="1943628"/>
              <a:ext cx="1557105" cy="992178"/>
              <a:chOff x="9796695" y="2014976"/>
              <a:chExt cx="1557105" cy="992178"/>
            </a:xfrm>
          </p:grpSpPr>
          <p:sp>
            <p:nvSpPr>
              <p:cNvPr id="75" name="Rectangle 74">
                <a:extLst>
                  <a:ext uri="{FF2B5EF4-FFF2-40B4-BE49-F238E27FC236}">
                    <a16:creationId xmlns:a16="http://schemas.microsoft.com/office/drawing/2014/main" id="{2BFDB79F-D3A2-4803-BEF0-D109212DDA18}"/>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إدارة الحاضنة : </a:t>
                </a:r>
                <a:endParaRPr lang="en-US" sz="1600" b="1" dirty="0">
                  <a:latin typeface="Dubai" panose="020B0503030403030204" pitchFamily="34" charset="-78"/>
                  <a:cs typeface="Dubai" panose="020B0503030403030204" pitchFamily="34" charset="-78"/>
                </a:endParaRPr>
              </a:p>
            </p:txBody>
          </p:sp>
          <p:sp>
            <p:nvSpPr>
              <p:cNvPr id="76" name="Oval 75">
                <a:extLst>
                  <a:ext uri="{FF2B5EF4-FFF2-40B4-BE49-F238E27FC236}">
                    <a16:creationId xmlns:a16="http://schemas.microsoft.com/office/drawing/2014/main" id="{010310F8-A109-43F9-9B3D-D058BB746640}"/>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3</a:t>
                </a:r>
                <a:endParaRPr lang="en-US" dirty="0"/>
              </a:p>
            </p:txBody>
          </p:sp>
        </p:grpSp>
        <p:sp>
          <p:nvSpPr>
            <p:cNvPr id="74" name="Rectangle 73">
              <a:extLst>
                <a:ext uri="{FF2B5EF4-FFF2-40B4-BE49-F238E27FC236}">
                  <a16:creationId xmlns:a16="http://schemas.microsoft.com/office/drawing/2014/main" id="{C7B94F42-F379-4351-B665-E813D2069A19}"/>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يؤكد الكثير من المحللين أن الرواد يمكن أن يتصوروا جودة برنامج الحاضنة عن طريق معرفة الإداريين الذين يقودون الحاضنة. فهل تدار الحاضنة بمتخصصين لهم خلفيات في الأعمال، أم إداريين لوكالة عامة أو كلية متخصصة؟ وهل يستطيع المديرون أن يقدموا خطط أعمال طويلة المدى والتي تبين كيف يستهدفون توجيه الحاضنة للاستقلال المالي؟</a:t>
              </a:r>
            </a:p>
          </p:txBody>
        </p:sp>
      </p:grpSp>
      <p:grpSp>
        <p:nvGrpSpPr>
          <p:cNvPr id="77" name="Group 76">
            <a:extLst>
              <a:ext uri="{FF2B5EF4-FFF2-40B4-BE49-F238E27FC236}">
                <a16:creationId xmlns:a16="http://schemas.microsoft.com/office/drawing/2014/main" id="{6D6B9C79-3EA3-4138-83D4-20E5AE4BFF56}"/>
              </a:ext>
            </a:extLst>
          </p:cNvPr>
          <p:cNvGrpSpPr/>
          <p:nvPr/>
        </p:nvGrpSpPr>
        <p:grpSpPr>
          <a:xfrm>
            <a:off x="799960" y="4387541"/>
            <a:ext cx="10720754" cy="992178"/>
            <a:chOff x="633046" y="1943628"/>
            <a:chExt cx="10720754" cy="992178"/>
          </a:xfrm>
        </p:grpSpPr>
        <p:grpSp>
          <p:nvGrpSpPr>
            <p:cNvPr id="78" name="Group 77">
              <a:extLst>
                <a:ext uri="{FF2B5EF4-FFF2-40B4-BE49-F238E27FC236}">
                  <a16:creationId xmlns:a16="http://schemas.microsoft.com/office/drawing/2014/main" id="{DB002A5A-1FD6-468A-95BE-CB26F0493D7F}"/>
                </a:ext>
              </a:extLst>
            </p:cNvPr>
            <p:cNvGrpSpPr/>
            <p:nvPr/>
          </p:nvGrpSpPr>
          <p:grpSpPr>
            <a:xfrm>
              <a:off x="9796695" y="1943628"/>
              <a:ext cx="1557105" cy="992178"/>
              <a:chOff x="9796695" y="2014976"/>
              <a:chExt cx="1557105" cy="992178"/>
            </a:xfrm>
          </p:grpSpPr>
          <p:sp>
            <p:nvSpPr>
              <p:cNvPr id="80" name="Rectangle 79">
                <a:extLst>
                  <a:ext uri="{FF2B5EF4-FFF2-40B4-BE49-F238E27FC236}">
                    <a16:creationId xmlns:a16="http://schemas.microsoft.com/office/drawing/2014/main" id="{586C497D-C5B5-4914-B38C-2080CCE0FE26}"/>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الموقع : </a:t>
                </a:r>
                <a:endParaRPr lang="en-US" sz="1600" b="1" dirty="0">
                  <a:latin typeface="Dubai" panose="020B0503030403030204" pitchFamily="34" charset="-78"/>
                  <a:cs typeface="Dubai" panose="020B0503030403030204" pitchFamily="34" charset="-78"/>
                </a:endParaRPr>
              </a:p>
            </p:txBody>
          </p:sp>
          <p:sp>
            <p:nvSpPr>
              <p:cNvPr id="81" name="Oval 80">
                <a:extLst>
                  <a:ext uri="{FF2B5EF4-FFF2-40B4-BE49-F238E27FC236}">
                    <a16:creationId xmlns:a16="http://schemas.microsoft.com/office/drawing/2014/main" id="{8D69D815-B512-4ACF-B324-F211663B0CB3}"/>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4</a:t>
                </a:r>
                <a:endParaRPr lang="en-US" dirty="0"/>
              </a:p>
            </p:txBody>
          </p:sp>
        </p:grpSp>
        <p:sp>
          <p:nvSpPr>
            <p:cNvPr id="79" name="Rectangle 78">
              <a:extLst>
                <a:ext uri="{FF2B5EF4-FFF2-40B4-BE49-F238E27FC236}">
                  <a16:creationId xmlns:a16="http://schemas.microsoft.com/office/drawing/2014/main" id="{B38D9B94-96A0-45BC-B401-3A98B1E4C233}"/>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هل تتناول بيئة الحاضنة احتياجات شركتك المبتدئة بصورة كافية وذلك بالنسبة إلى استهداف السوق، والنقل، والمنافسة، وخطط النمو المستقبلي؟</a:t>
              </a:r>
            </a:p>
          </p:txBody>
        </p:sp>
      </p:grpSp>
      <p:grpSp>
        <p:nvGrpSpPr>
          <p:cNvPr id="82" name="Group 81">
            <a:extLst>
              <a:ext uri="{FF2B5EF4-FFF2-40B4-BE49-F238E27FC236}">
                <a16:creationId xmlns:a16="http://schemas.microsoft.com/office/drawing/2014/main" id="{F4B6202D-8490-43B3-87BE-8C4CE29D303F}"/>
              </a:ext>
            </a:extLst>
          </p:cNvPr>
          <p:cNvGrpSpPr/>
          <p:nvPr/>
        </p:nvGrpSpPr>
        <p:grpSpPr>
          <a:xfrm>
            <a:off x="799960" y="5398011"/>
            <a:ext cx="10720754" cy="992178"/>
            <a:chOff x="633046" y="1943628"/>
            <a:chExt cx="10720754" cy="992178"/>
          </a:xfrm>
        </p:grpSpPr>
        <p:grpSp>
          <p:nvGrpSpPr>
            <p:cNvPr id="83" name="Group 82">
              <a:extLst>
                <a:ext uri="{FF2B5EF4-FFF2-40B4-BE49-F238E27FC236}">
                  <a16:creationId xmlns:a16="http://schemas.microsoft.com/office/drawing/2014/main" id="{3D1515EA-9D94-44DC-8D3F-3F04F863E912}"/>
                </a:ext>
              </a:extLst>
            </p:cNvPr>
            <p:cNvGrpSpPr/>
            <p:nvPr/>
          </p:nvGrpSpPr>
          <p:grpSpPr>
            <a:xfrm>
              <a:off x="9796695" y="1943628"/>
              <a:ext cx="1557105" cy="992178"/>
              <a:chOff x="9796695" y="2014976"/>
              <a:chExt cx="1557105" cy="992178"/>
            </a:xfrm>
          </p:grpSpPr>
          <p:sp>
            <p:nvSpPr>
              <p:cNvPr id="85" name="Rectangle 84">
                <a:extLst>
                  <a:ext uri="{FF2B5EF4-FFF2-40B4-BE49-F238E27FC236}">
                    <a16:creationId xmlns:a16="http://schemas.microsoft.com/office/drawing/2014/main" id="{1C9D9AF5-38AD-4D28-9C7D-F3FEDB422543}"/>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التمويل: </a:t>
                </a:r>
                <a:endParaRPr lang="en-US" sz="1600" b="1" dirty="0">
                  <a:latin typeface="Dubai" panose="020B0503030403030204" pitchFamily="34" charset="-78"/>
                  <a:cs typeface="Dubai" panose="020B0503030403030204" pitchFamily="34" charset="-78"/>
                </a:endParaRPr>
              </a:p>
            </p:txBody>
          </p:sp>
          <p:sp>
            <p:nvSpPr>
              <p:cNvPr id="86" name="Oval 85">
                <a:extLst>
                  <a:ext uri="{FF2B5EF4-FFF2-40B4-BE49-F238E27FC236}">
                    <a16:creationId xmlns:a16="http://schemas.microsoft.com/office/drawing/2014/main" id="{19107F27-64B2-4014-9C4E-55C964208034}"/>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5</a:t>
                </a:r>
                <a:endParaRPr lang="en-US" dirty="0"/>
              </a:p>
            </p:txBody>
          </p:sp>
        </p:grpSp>
        <p:sp>
          <p:nvSpPr>
            <p:cNvPr id="84" name="Rectangle 83">
              <a:extLst>
                <a:ext uri="{FF2B5EF4-FFF2-40B4-BE49-F238E27FC236}">
                  <a16:creationId xmlns:a16="http://schemas.microsoft.com/office/drawing/2014/main" id="{B56FD48A-0095-408E-8CF6-AC2B73433435}"/>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هل القاعدة المالية للحاضنة كافية، أم أنها تقوم على أرض مهزوزة؟ ويمكن للرواد المهتمين باستكشاف مفهوم الحاضنة أن يطلبوا معلومات من عدد من المصادر عن الكفاية المالية للحاضنة، من خلال الجهات المحايدة والجمعيات وشبكات الحاضنات. </a:t>
              </a:r>
            </a:p>
          </p:txBody>
        </p:sp>
      </p:grpSp>
      <p:sp>
        <p:nvSpPr>
          <p:cNvPr id="2" name="Slide Number Placeholder 1">
            <a:extLst>
              <a:ext uri="{FF2B5EF4-FFF2-40B4-BE49-F238E27FC236}">
                <a16:creationId xmlns:a16="http://schemas.microsoft.com/office/drawing/2014/main" id="{BDC9A6EA-A15F-4246-AD55-F3DDCAB74D3F}"/>
              </a:ext>
            </a:extLst>
          </p:cNvPr>
          <p:cNvSpPr>
            <a:spLocks noGrp="1"/>
          </p:cNvSpPr>
          <p:nvPr>
            <p:ph type="sldNum" sz="quarter" idx="12"/>
          </p:nvPr>
        </p:nvSpPr>
        <p:spPr/>
        <p:txBody>
          <a:bodyPr/>
          <a:lstStyle/>
          <a:p>
            <a:fld id="{C9889D55-D75C-4F24-87F5-5B8662090B10}" type="slidenum">
              <a:rPr lang="en-SG" smtClean="0"/>
              <a:t>26</a:t>
            </a:fld>
            <a:endParaRPr lang="en-SG" dirty="0"/>
          </a:p>
        </p:txBody>
      </p:sp>
    </p:spTree>
    <p:extLst>
      <p:ext uri="{BB962C8B-B14F-4D97-AF65-F5344CB8AC3E}">
        <p14:creationId xmlns:p14="http://schemas.microsoft.com/office/powerpoint/2010/main" val="300229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6279433" y="1166948"/>
            <a:ext cx="5221482" cy="430887"/>
          </a:xfrm>
          <a:prstGeom prst="rect">
            <a:avLst/>
          </a:prstGeom>
        </p:spPr>
        <p:txBody>
          <a:bodyPr wrap="square">
            <a:spAutoFit/>
          </a:bodyPr>
          <a:lstStyle/>
          <a:p>
            <a:pPr lvl="0" algn="justLow" rtl="1">
              <a:lnSpc>
                <a:spcPct val="150000"/>
              </a:lnSpc>
              <a:spcAft>
                <a:spcPts val="800"/>
              </a:spcAft>
            </a:pPr>
            <a:r>
              <a:rPr lang="ar-SA" sz="1600" b="1" dirty="0">
                <a:solidFill>
                  <a:prstClr val="black"/>
                </a:solidFill>
                <a:latin typeface="Dubai" panose="020B0503030403030204" pitchFamily="34" charset="-78"/>
                <a:ea typeface="Times New Roman" panose="02020603050405020304" pitchFamily="18" charset="0"/>
                <a:cs typeface="Dubai" panose="020B0503030403030204" pitchFamily="34" charset="-78"/>
              </a:rPr>
              <a:t>يلاحظ من تجارب الحاضنات العالمية عدة استنتاجات منها ما يلي : </a:t>
            </a: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الخلاصة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7" name="Group 6">
            <a:extLst>
              <a:ext uri="{FF2B5EF4-FFF2-40B4-BE49-F238E27FC236}">
                <a16:creationId xmlns:a16="http://schemas.microsoft.com/office/drawing/2014/main" id="{AEE4B2A1-7F39-44AE-B052-6DB723F1451E}"/>
              </a:ext>
            </a:extLst>
          </p:cNvPr>
          <p:cNvGrpSpPr/>
          <p:nvPr/>
        </p:nvGrpSpPr>
        <p:grpSpPr>
          <a:xfrm>
            <a:off x="982133" y="2079716"/>
            <a:ext cx="11209867" cy="3649510"/>
            <a:chOff x="982133" y="2079716"/>
            <a:chExt cx="11209867" cy="3649510"/>
          </a:xfrm>
        </p:grpSpPr>
        <p:grpSp>
          <p:nvGrpSpPr>
            <p:cNvPr id="4" name="Group 3">
              <a:extLst>
                <a:ext uri="{FF2B5EF4-FFF2-40B4-BE49-F238E27FC236}">
                  <a16:creationId xmlns:a16="http://schemas.microsoft.com/office/drawing/2014/main" id="{47B595FC-A0FF-4D65-9116-9F2D66DBE2A0}"/>
                </a:ext>
              </a:extLst>
            </p:cNvPr>
            <p:cNvGrpSpPr/>
            <p:nvPr/>
          </p:nvGrpSpPr>
          <p:grpSpPr>
            <a:xfrm>
              <a:off x="982133" y="2079716"/>
              <a:ext cx="11209867" cy="645498"/>
              <a:chOff x="800705" y="1841110"/>
              <a:chExt cx="11209867" cy="897467"/>
            </a:xfrm>
          </p:grpSpPr>
          <p:sp>
            <p:nvSpPr>
              <p:cNvPr id="2" name="Rectangle 1">
                <a:extLst>
                  <a:ext uri="{FF2B5EF4-FFF2-40B4-BE49-F238E27FC236}">
                    <a16:creationId xmlns:a16="http://schemas.microsoft.com/office/drawing/2014/main" id="{A50537F8-0833-49B8-91ED-338681129A89}"/>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500" dirty="0">
                    <a:latin typeface="Dubai" panose="020B0503030403030204" pitchFamily="34" charset="-78"/>
                    <a:ea typeface="Times New Roman" panose="02020603050405020304" pitchFamily="18" charset="0"/>
                    <a:cs typeface="Dubai" panose="020B0503030403030204" pitchFamily="34" charset="-78"/>
                  </a:rPr>
                  <a:t>يقع العبء الأكبر في إقامة الحاضنات العلمية على الحكومة، على سبيل المثال فإن أكثر من نصف حاضنات التكنولوجيا في أمريكا تقوم الحكومة بتمويلها, بينما يقوم القطاع الخاص بتوفير الاستشارات والخبرات، بالإضافة أيضا إلى الشق التمويلي.</a:t>
                </a:r>
              </a:p>
            </p:txBody>
          </p:sp>
          <p:sp>
            <p:nvSpPr>
              <p:cNvPr id="9" name="Rectangle 8">
                <a:extLst>
                  <a:ext uri="{FF2B5EF4-FFF2-40B4-BE49-F238E27FC236}">
                    <a16:creationId xmlns:a16="http://schemas.microsoft.com/office/drawing/2014/main" id="{84D1F5B9-E7AA-40B1-A011-E5F151665F94}"/>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latin typeface="Dubai" panose="020B0503030403030204" pitchFamily="34" charset="-78"/>
                    <a:ea typeface="Times New Roman" panose="02020603050405020304" pitchFamily="18" charset="0"/>
                    <a:cs typeface="Dubai" panose="020B0503030403030204" pitchFamily="34" charset="-78"/>
                  </a:rPr>
                  <a:t>01</a:t>
                </a:r>
                <a:endParaRPr lang="en-SG" sz="2400" b="1" dirty="0">
                  <a:latin typeface="Dubai" panose="020B0503030403030204" pitchFamily="34" charset="-78"/>
                  <a:ea typeface="Times New Roman" panose="02020603050405020304" pitchFamily="18" charset="0"/>
                  <a:cs typeface="Dubai" panose="020B0503030403030204" pitchFamily="34" charset="-78"/>
                </a:endParaRPr>
              </a:p>
            </p:txBody>
          </p:sp>
        </p:grpSp>
        <p:grpSp>
          <p:nvGrpSpPr>
            <p:cNvPr id="11" name="Group 10">
              <a:extLst>
                <a:ext uri="{FF2B5EF4-FFF2-40B4-BE49-F238E27FC236}">
                  <a16:creationId xmlns:a16="http://schemas.microsoft.com/office/drawing/2014/main" id="{94B636F9-A9F3-48A0-9A1E-342F5C506C5C}"/>
                </a:ext>
              </a:extLst>
            </p:cNvPr>
            <p:cNvGrpSpPr/>
            <p:nvPr/>
          </p:nvGrpSpPr>
          <p:grpSpPr>
            <a:xfrm>
              <a:off x="982133" y="2830719"/>
              <a:ext cx="11209867" cy="645498"/>
              <a:chOff x="800705" y="1841110"/>
              <a:chExt cx="11209867" cy="897467"/>
            </a:xfrm>
          </p:grpSpPr>
          <p:sp>
            <p:nvSpPr>
              <p:cNvPr id="12" name="Rectangle 11">
                <a:extLst>
                  <a:ext uri="{FF2B5EF4-FFF2-40B4-BE49-F238E27FC236}">
                    <a16:creationId xmlns:a16="http://schemas.microsoft.com/office/drawing/2014/main" id="{2857C553-01F4-496A-97B9-717860785D5D}"/>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500" dirty="0">
                    <a:latin typeface="Dubai" panose="020B0503030403030204" pitchFamily="34" charset="-78"/>
                    <a:ea typeface="Times New Roman" panose="02020603050405020304" pitchFamily="18" charset="0"/>
                    <a:cs typeface="Dubai" panose="020B0503030403030204" pitchFamily="34" charset="-78"/>
                  </a:rPr>
                  <a:t>في التجربة الأمريكية تلعب بعض الهيئات </a:t>
                </a:r>
                <a:r>
                  <a:rPr lang="ar-SA" sz="1500" dirty="0" err="1">
                    <a:latin typeface="Dubai" panose="020B0503030403030204" pitchFamily="34" charset="-78"/>
                    <a:ea typeface="Times New Roman" panose="02020603050405020304" pitchFamily="18" charset="0"/>
                    <a:cs typeface="Dubai" panose="020B0503030403030204" pitchFamily="34" charset="-78"/>
                  </a:rPr>
                  <a:t>الخاصة،الجمعيات</a:t>
                </a:r>
                <a:r>
                  <a:rPr lang="ar-SA" sz="1500" dirty="0">
                    <a:latin typeface="Dubai" panose="020B0503030403030204" pitchFamily="34" charset="-78"/>
                    <a:ea typeface="Times New Roman" panose="02020603050405020304" pitchFamily="18" charset="0"/>
                    <a:cs typeface="Dubai" panose="020B0503030403030204" pitchFamily="34" charset="-78"/>
                  </a:rPr>
                  <a:t> الفنية، الغرف التجارية، وبعض الجاليات ذات الأصول غير الأمريكية، دوراً مهماً في إنشاء وتمويل الحاضنات, والتي تهدف في الغالب إلى تنمية بعض المشروعات أو الصناعات التقليدية المتخصصة، أو توفير فرص عمل لفئات اجتماعية محددة. </a:t>
                </a:r>
              </a:p>
            </p:txBody>
          </p:sp>
          <p:sp>
            <p:nvSpPr>
              <p:cNvPr id="13" name="Rectangle 12">
                <a:extLst>
                  <a:ext uri="{FF2B5EF4-FFF2-40B4-BE49-F238E27FC236}">
                    <a16:creationId xmlns:a16="http://schemas.microsoft.com/office/drawing/2014/main" id="{160F9BE8-806C-4DF0-9E20-FB0DABC58947}"/>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Dubai" panose="020B0503030403030204" pitchFamily="34" charset="-78"/>
                    <a:ea typeface="Times New Roman" panose="02020603050405020304" pitchFamily="18" charset="0"/>
                    <a:cs typeface="Dubai" panose="020B0503030403030204" pitchFamily="34" charset="-78"/>
                  </a:rPr>
                  <a:t>02</a:t>
                </a:r>
                <a:endParaRPr lang="en-SG" sz="2400" b="1" dirty="0">
                  <a:latin typeface="Dubai" panose="020B0503030403030204" pitchFamily="34" charset="-78"/>
                  <a:ea typeface="Times New Roman" panose="02020603050405020304" pitchFamily="18" charset="0"/>
                  <a:cs typeface="Dubai" panose="020B0503030403030204" pitchFamily="34" charset="-78"/>
                </a:endParaRPr>
              </a:p>
            </p:txBody>
          </p:sp>
        </p:grpSp>
        <p:grpSp>
          <p:nvGrpSpPr>
            <p:cNvPr id="14" name="Group 13">
              <a:extLst>
                <a:ext uri="{FF2B5EF4-FFF2-40B4-BE49-F238E27FC236}">
                  <a16:creationId xmlns:a16="http://schemas.microsoft.com/office/drawing/2014/main" id="{5273B9CA-1310-409F-94C0-4DC15FFB095A}"/>
                </a:ext>
              </a:extLst>
            </p:cNvPr>
            <p:cNvGrpSpPr/>
            <p:nvPr/>
          </p:nvGrpSpPr>
          <p:grpSpPr>
            <a:xfrm>
              <a:off x="982133" y="3581722"/>
              <a:ext cx="11209867" cy="645498"/>
              <a:chOff x="800705" y="1841110"/>
              <a:chExt cx="11209867" cy="897467"/>
            </a:xfrm>
          </p:grpSpPr>
          <p:sp>
            <p:nvSpPr>
              <p:cNvPr id="15" name="Rectangle 14">
                <a:extLst>
                  <a:ext uri="{FF2B5EF4-FFF2-40B4-BE49-F238E27FC236}">
                    <a16:creationId xmlns:a16="http://schemas.microsoft.com/office/drawing/2014/main" id="{1E1971BB-FCD6-4C2E-A3F8-71F63997C2F3}"/>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0"/>
                  </a:spcAft>
                </a:pPr>
                <a:r>
                  <a:rPr lang="ar-SA" sz="1500" dirty="0">
                    <a:latin typeface="Dubai" panose="020B0503030403030204" pitchFamily="34" charset="-78"/>
                    <a:ea typeface="Times New Roman" panose="02020603050405020304" pitchFamily="18" charset="0"/>
                    <a:cs typeface="Dubai" panose="020B0503030403030204" pitchFamily="34" charset="-78"/>
                  </a:rPr>
                  <a:t>من العوامل التي تساعد على نجاح نشاط الحاضنات في أي دولة أن يكون هناك مؤسسة مركزية لتنظيم نشاط هذه الحاضنات، ففي فرنسا توجد الجمعية الفرنسية للحاضنات التي تهتم بكل شؤون الحاضنات في جميع أنحاء فرنسا.</a:t>
                </a:r>
              </a:p>
            </p:txBody>
          </p:sp>
          <p:sp>
            <p:nvSpPr>
              <p:cNvPr id="16" name="Rectangle 15">
                <a:extLst>
                  <a:ext uri="{FF2B5EF4-FFF2-40B4-BE49-F238E27FC236}">
                    <a16:creationId xmlns:a16="http://schemas.microsoft.com/office/drawing/2014/main" id="{0F71FAC7-8C41-4209-AED1-9C2A721FE006}"/>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Dubai" panose="020B0503030403030204" pitchFamily="34" charset="-78"/>
                    <a:ea typeface="Times New Roman" panose="02020603050405020304" pitchFamily="18" charset="0"/>
                    <a:cs typeface="Dubai" panose="020B0503030403030204" pitchFamily="34" charset="-78"/>
                  </a:rPr>
                  <a:t>03</a:t>
                </a:r>
                <a:endParaRPr lang="en-SG" sz="2400" b="1" dirty="0">
                  <a:latin typeface="Dubai" panose="020B0503030403030204" pitchFamily="34" charset="-78"/>
                  <a:ea typeface="Times New Roman" panose="02020603050405020304" pitchFamily="18" charset="0"/>
                  <a:cs typeface="Dubai" panose="020B0503030403030204" pitchFamily="34" charset="-78"/>
                </a:endParaRPr>
              </a:p>
            </p:txBody>
          </p:sp>
        </p:grpSp>
        <p:grpSp>
          <p:nvGrpSpPr>
            <p:cNvPr id="17" name="Group 16">
              <a:extLst>
                <a:ext uri="{FF2B5EF4-FFF2-40B4-BE49-F238E27FC236}">
                  <a16:creationId xmlns:a16="http://schemas.microsoft.com/office/drawing/2014/main" id="{7F17F9C0-C74F-4E3B-A264-4F8F76F01C12}"/>
                </a:ext>
              </a:extLst>
            </p:cNvPr>
            <p:cNvGrpSpPr/>
            <p:nvPr/>
          </p:nvGrpSpPr>
          <p:grpSpPr>
            <a:xfrm>
              <a:off x="982133" y="4332725"/>
              <a:ext cx="11209867" cy="645498"/>
              <a:chOff x="800705" y="1841110"/>
              <a:chExt cx="11209867" cy="897467"/>
            </a:xfrm>
          </p:grpSpPr>
          <p:sp>
            <p:nvSpPr>
              <p:cNvPr id="18" name="Rectangle 17">
                <a:extLst>
                  <a:ext uri="{FF2B5EF4-FFF2-40B4-BE49-F238E27FC236}">
                    <a16:creationId xmlns:a16="http://schemas.microsoft.com/office/drawing/2014/main" id="{E2DA870E-45BE-48C7-8252-BE3297AC13B2}"/>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0"/>
                  </a:spcAft>
                </a:pPr>
                <a:r>
                  <a:rPr lang="ar-SA" sz="1500" dirty="0">
                    <a:latin typeface="Dubai" panose="020B0503030403030204" pitchFamily="34" charset="-78"/>
                    <a:ea typeface="Times New Roman" panose="02020603050405020304" pitchFamily="18" charset="0"/>
                    <a:cs typeface="Dubai" panose="020B0503030403030204" pitchFamily="34" charset="-78"/>
                  </a:rPr>
                  <a:t>تلعب غرف التجارة والصناعة وكذلك الشركات الكبرى وبيوت الخبرة العالمية دوراً مهما في إنشاء الحاضنات وتمويلها، كما في تجربة فرنسا.</a:t>
                </a:r>
              </a:p>
            </p:txBody>
          </p:sp>
          <p:sp>
            <p:nvSpPr>
              <p:cNvPr id="19" name="Rectangle 18">
                <a:extLst>
                  <a:ext uri="{FF2B5EF4-FFF2-40B4-BE49-F238E27FC236}">
                    <a16:creationId xmlns:a16="http://schemas.microsoft.com/office/drawing/2014/main" id="{B78FF732-C0D5-4619-BFCD-766CA2F72B14}"/>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Dubai" panose="020B0503030403030204" pitchFamily="34" charset="-78"/>
                    <a:ea typeface="Times New Roman" panose="02020603050405020304" pitchFamily="18" charset="0"/>
                    <a:cs typeface="Dubai" panose="020B0503030403030204" pitchFamily="34" charset="-78"/>
                  </a:rPr>
                  <a:t>04</a:t>
                </a:r>
                <a:endParaRPr lang="en-SG" sz="2400" b="1" dirty="0">
                  <a:latin typeface="Dubai" panose="020B0503030403030204" pitchFamily="34" charset="-78"/>
                  <a:ea typeface="Times New Roman" panose="02020603050405020304" pitchFamily="18" charset="0"/>
                  <a:cs typeface="Dubai" panose="020B0503030403030204" pitchFamily="34" charset="-78"/>
                </a:endParaRPr>
              </a:p>
            </p:txBody>
          </p:sp>
        </p:grpSp>
        <p:grpSp>
          <p:nvGrpSpPr>
            <p:cNvPr id="20" name="Group 19">
              <a:extLst>
                <a:ext uri="{FF2B5EF4-FFF2-40B4-BE49-F238E27FC236}">
                  <a16:creationId xmlns:a16="http://schemas.microsoft.com/office/drawing/2014/main" id="{AD9E3CAA-172B-4337-852B-DCB63DBBF7AF}"/>
                </a:ext>
              </a:extLst>
            </p:cNvPr>
            <p:cNvGrpSpPr/>
            <p:nvPr/>
          </p:nvGrpSpPr>
          <p:grpSpPr>
            <a:xfrm>
              <a:off x="982133" y="5083728"/>
              <a:ext cx="11209867" cy="645498"/>
              <a:chOff x="800705" y="1841110"/>
              <a:chExt cx="11209867" cy="897467"/>
            </a:xfrm>
          </p:grpSpPr>
          <p:sp>
            <p:nvSpPr>
              <p:cNvPr id="21" name="Rectangle 20">
                <a:extLst>
                  <a:ext uri="{FF2B5EF4-FFF2-40B4-BE49-F238E27FC236}">
                    <a16:creationId xmlns:a16="http://schemas.microsoft.com/office/drawing/2014/main" id="{D836E262-2587-4537-AC54-8E8A342591ED}"/>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0"/>
                  </a:spcAft>
                </a:pPr>
                <a:r>
                  <a:rPr lang="ar-SA" sz="1500" dirty="0">
                    <a:latin typeface="Dubai" panose="020B0503030403030204" pitchFamily="34" charset="-78"/>
                    <a:ea typeface="Times New Roman" panose="02020603050405020304" pitchFamily="18" charset="0"/>
                    <a:cs typeface="Dubai" panose="020B0503030403030204" pitchFamily="34" charset="-78"/>
                  </a:rPr>
                  <a:t>التعاون الوثيق بين الجامعات والشركات الموجودة بالمراكز التكنولوجية (تجربة ماليزيا).</a:t>
                </a:r>
              </a:p>
            </p:txBody>
          </p:sp>
          <p:sp>
            <p:nvSpPr>
              <p:cNvPr id="22" name="Rectangle 21">
                <a:extLst>
                  <a:ext uri="{FF2B5EF4-FFF2-40B4-BE49-F238E27FC236}">
                    <a16:creationId xmlns:a16="http://schemas.microsoft.com/office/drawing/2014/main" id="{3EEB70A9-7FF5-4386-9E0D-075AC3C2E43B}"/>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Dubai" panose="020B0503030403030204" pitchFamily="34" charset="-78"/>
                    <a:ea typeface="Times New Roman" panose="02020603050405020304" pitchFamily="18" charset="0"/>
                    <a:cs typeface="Dubai" panose="020B0503030403030204" pitchFamily="34" charset="-78"/>
                  </a:rPr>
                  <a:t>05</a:t>
                </a:r>
                <a:endParaRPr lang="en-SG" sz="2400" b="1" dirty="0">
                  <a:latin typeface="Dubai" panose="020B0503030403030204" pitchFamily="34" charset="-78"/>
                  <a:ea typeface="Times New Roman" panose="02020603050405020304" pitchFamily="18" charset="0"/>
                  <a:cs typeface="Dubai" panose="020B0503030403030204" pitchFamily="34" charset="-78"/>
                </a:endParaRPr>
              </a:p>
            </p:txBody>
          </p:sp>
        </p:grpSp>
      </p:grpSp>
      <p:sp>
        <p:nvSpPr>
          <p:cNvPr id="27" name="Footer Placeholder 26">
            <a:extLst>
              <a:ext uri="{FF2B5EF4-FFF2-40B4-BE49-F238E27FC236}">
                <a16:creationId xmlns:a16="http://schemas.microsoft.com/office/drawing/2014/main" id="{DB2BBF23-6CFA-426E-A988-FC4A3EFEB78E}"/>
              </a:ext>
            </a:extLst>
          </p:cNvPr>
          <p:cNvSpPr>
            <a:spLocks noGrp="1"/>
          </p:cNvSpPr>
          <p:nvPr>
            <p:ph type="ftr" sz="quarter" idx="11"/>
          </p:nvPr>
        </p:nvSpPr>
        <p:spPr/>
        <p:txBody>
          <a:bodyPr/>
          <a:lstStyle/>
          <a:p>
            <a:r>
              <a:rPr lang="ar-SA"/>
              <a:t>الفصل الرابع /أنواع الحاضنات وخدماتها وعملياتها</a:t>
            </a:r>
            <a:endParaRPr lang="en-SG" dirty="0"/>
          </a:p>
        </p:txBody>
      </p:sp>
    </p:spTree>
    <p:extLst>
      <p:ext uri="{BB962C8B-B14F-4D97-AF65-F5344CB8AC3E}">
        <p14:creationId xmlns:p14="http://schemas.microsoft.com/office/powerpoint/2010/main" val="238103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1097280" y="1241976"/>
            <a:ext cx="10423434" cy="430887"/>
          </a:xfrm>
          <a:prstGeom prst="rect">
            <a:avLst/>
          </a:prstGeom>
        </p:spPr>
        <p:txBody>
          <a:bodyPr wrap="square" anchor="ctr">
            <a:spAutoFit/>
          </a:bodyPr>
          <a:lstStyle/>
          <a:p>
            <a:pPr lvl="0" algn="justLow" rtl="1">
              <a:lnSpc>
                <a:spcPct val="150000"/>
              </a:lnSpc>
              <a:spcAft>
                <a:spcPts val="800"/>
              </a:spcAft>
            </a:pPr>
            <a:r>
              <a:rPr lang="ar-SA" sz="16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تصنف الجمعية الوطنية لحاضنات الأعمال بالولايات المتحدة الأمريكية (</a:t>
            </a:r>
            <a:r>
              <a:rPr lang="en-US" sz="1600" b="1" dirty="0">
                <a:solidFill>
                  <a:prstClr val="black"/>
                </a:solidFill>
                <a:latin typeface="Dubai" panose="020B0503030403030204" pitchFamily="34" charset="-78"/>
                <a:ea typeface="Times New Roman" panose="02020603050405020304" pitchFamily="18" charset="0"/>
                <a:cs typeface="Dubai" panose="020B0503030403030204" pitchFamily="34" charset="-78"/>
              </a:rPr>
              <a:t>NBIA) </a:t>
            </a:r>
            <a:r>
              <a:rPr lang="ar-SA" sz="1600" b="1" dirty="0">
                <a:solidFill>
                  <a:prstClr val="black"/>
                </a:solidFill>
                <a:latin typeface="Dubai" panose="020B0503030403030204" pitchFamily="34" charset="-78"/>
                <a:ea typeface="Times New Roman" panose="02020603050405020304" pitchFamily="18" charset="0"/>
                <a:cs typeface="Dubai" panose="020B0503030403030204" pitchFamily="34" charset="-78"/>
              </a:rPr>
              <a:t>إلى الأنواع التالية</a:t>
            </a:r>
            <a:r>
              <a:rPr lang="en-US" sz="1600" b="1" dirty="0">
                <a:solidFill>
                  <a:prstClr val="black"/>
                </a:solidFill>
                <a:latin typeface="Dubai" panose="020B0503030403030204" pitchFamily="34" charset="-78"/>
                <a:ea typeface="Times New Roman" panose="02020603050405020304" pitchFamily="18" charset="0"/>
                <a:cs typeface="Dubai" panose="020B0503030403030204" pitchFamily="34" charset="-78"/>
              </a:rPr>
              <a:t>: </a:t>
            </a:r>
            <a:endParaRPr lang="ar-SA" sz="1600" b="1"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a:xfrm>
            <a:off x="8610600" y="62801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r>
              <a:rPr lang="ar-SA"/>
              <a:t>الفصل الرابع /أنواع الحاضنات وخدماتها وعملياتها</a:t>
            </a:r>
            <a:endParaRPr lang="en-SG" dirty="0"/>
          </a:p>
        </p:txBody>
      </p:sp>
      <p:grpSp>
        <p:nvGrpSpPr>
          <p:cNvPr id="12" name="Group 11">
            <a:extLst>
              <a:ext uri="{FF2B5EF4-FFF2-40B4-BE49-F238E27FC236}">
                <a16:creationId xmlns:a16="http://schemas.microsoft.com/office/drawing/2014/main" id="{07F2F767-F89C-402E-AC2F-226EBC7E0493}"/>
              </a:ext>
            </a:extLst>
          </p:cNvPr>
          <p:cNvGrpSpPr/>
          <p:nvPr/>
        </p:nvGrpSpPr>
        <p:grpSpPr>
          <a:xfrm>
            <a:off x="799960" y="1571674"/>
            <a:ext cx="10720754" cy="992178"/>
            <a:chOff x="633046" y="1943628"/>
            <a:chExt cx="10720754" cy="992178"/>
          </a:xfrm>
        </p:grpSpPr>
        <p:grpSp>
          <p:nvGrpSpPr>
            <p:cNvPr id="11" name="Group 10">
              <a:extLst>
                <a:ext uri="{FF2B5EF4-FFF2-40B4-BE49-F238E27FC236}">
                  <a16:creationId xmlns:a16="http://schemas.microsoft.com/office/drawing/2014/main" id="{A6AA3A90-5D17-4086-BC76-B604004E8BDA}"/>
                </a:ext>
              </a:extLst>
            </p:cNvPr>
            <p:cNvGrpSpPr/>
            <p:nvPr/>
          </p:nvGrpSpPr>
          <p:grpSpPr>
            <a:xfrm>
              <a:off x="9796695" y="1943628"/>
              <a:ext cx="1557105" cy="992178"/>
              <a:chOff x="9796695" y="2014976"/>
              <a:chExt cx="1557105" cy="992178"/>
            </a:xfrm>
          </p:grpSpPr>
          <p:sp>
            <p:nvSpPr>
              <p:cNvPr id="8" name="Rectangle 7">
                <a:extLst>
                  <a:ext uri="{FF2B5EF4-FFF2-40B4-BE49-F238E27FC236}">
                    <a16:creationId xmlns:a16="http://schemas.microsoft.com/office/drawing/2014/main" id="{DA105A9A-B217-4417-957F-1E53E2601D80}"/>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حاضنات أعمال خاصة</a:t>
                </a:r>
                <a:endParaRPr lang="en-US" sz="1600" b="1" dirty="0">
                  <a:latin typeface="Dubai" panose="020B0503030403030204" pitchFamily="34" charset="-78"/>
                  <a:cs typeface="Dubai" panose="020B0503030403030204" pitchFamily="34" charset="-78"/>
                </a:endParaRPr>
              </a:p>
            </p:txBody>
          </p:sp>
          <p:sp>
            <p:nvSpPr>
              <p:cNvPr id="10" name="Oval 9">
                <a:extLst>
                  <a:ext uri="{FF2B5EF4-FFF2-40B4-BE49-F238E27FC236}">
                    <a16:creationId xmlns:a16="http://schemas.microsoft.com/office/drawing/2014/main" id="{B2AF44A9-C4E0-4B5D-92B0-9D06B070705C}"/>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sp>
          <p:nvSpPr>
            <p:cNvPr id="15" name="Rectangle 14">
              <a:extLst>
                <a:ext uri="{FF2B5EF4-FFF2-40B4-BE49-F238E27FC236}">
                  <a16:creationId xmlns:a16="http://schemas.microsoft.com/office/drawing/2014/main" id="{41E37BEA-17A7-4B78-AA0D-1C8CA69ACA7A}"/>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ملك للقطاع الخاص، وتسعى لتحقيق الأرباح وتمثل نسبتها 8% من مجموع الحاضنات في أمريكا الشمالية.</a:t>
              </a:r>
              <a:endParaRPr lang="en-SG" sz="1600" dirty="0">
                <a:solidFill>
                  <a:schemeClr val="tx1"/>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17" name="Group 16">
            <a:extLst>
              <a:ext uri="{FF2B5EF4-FFF2-40B4-BE49-F238E27FC236}">
                <a16:creationId xmlns:a16="http://schemas.microsoft.com/office/drawing/2014/main" id="{D6A8D49A-BC25-4814-930D-B178DD8A573B}"/>
              </a:ext>
            </a:extLst>
          </p:cNvPr>
          <p:cNvGrpSpPr/>
          <p:nvPr/>
        </p:nvGrpSpPr>
        <p:grpSpPr>
          <a:xfrm>
            <a:off x="799960" y="2386463"/>
            <a:ext cx="10720754" cy="992178"/>
            <a:chOff x="633046" y="1943628"/>
            <a:chExt cx="10720754" cy="992178"/>
          </a:xfrm>
        </p:grpSpPr>
        <p:grpSp>
          <p:nvGrpSpPr>
            <p:cNvPr id="18" name="Group 17">
              <a:extLst>
                <a:ext uri="{FF2B5EF4-FFF2-40B4-BE49-F238E27FC236}">
                  <a16:creationId xmlns:a16="http://schemas.microsoft.com/office/drawing/2014/main" id="{F5EFD463-BD7B-4DDF-83A7-9316DB4830C4}"/>
                </a:ext>
              </a:extLst>
            </p:cNvPr>
            <p:cNvGrpSpPr/>
            <p:nvPr/>
          </p:nvGrpSpPr>
          <p:grpSpPr>
            <a:xfrm>
              <a:off x="9796695" y="1943628"/>
              <a:ext cx="1557105" cy="992178"/>
              <a:chOff x="9796695" y="2014976"/>
              <a:chExt cx="1557105" cy="992178"/>
            </a:xfrm>
          </p:grpSpPr>
          <p:sp>
            <p:nvSpPr>
              <p:cNvPr id="20" name="Rectangle 19">
                <a:extLst>
                  <a:ext uri="{FF2B5EF4-FFF2-40B4-BE49-F238E27FC236}">
                    <a16:creationId xmlns:a16="http://schemas.microsoft.com/office/drawing/2014/main" id="{CDE20F67-7BC8-4367-85B8-9919C9FC9BD6}"/>
                  </a:ext>
                </a:extLst>
              </p:cNvPr>
              <p:cNvSpPr/>
              <p:nvPr/>
            </p:nvSpPr>
            <p:spPr>
              <a:xfrm>
                <a:off x="9796695" y="2157671"/>
                <a:ext cx="1434905" cy="849483"/>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حاضنات أعمال عامة، </a:t>
                </a:r>
                <a:endParaRPr lang="en-US" sz="1600" b="1" dirty="0">
                  <a:latin typeface="Dubai" panose="020B0503030403030204" pitchFamily="34" charset="-78"/>
                  <a:cs typeface="Dubai" panose="020B0503030403030204" pitchFamily="34" charset="-78"/>
                </a:endParaRPr>
              </a:p>
            </p:txBody>
          </p:sp>
          <p:sp>
            <p:nvSpPr>
              <p:cNvPr id="21" name="Oval 20">
                <a:extLst>
                  <a:ext uri="{FF2B5EF4-FFF2-40B4-BE49-F238E27FC236}">
                    <a16:creationId xmlns:a16="http://schemas.microsoft.com/office/drawing/2014/main" id="{C52C6DE6-EBFF-405E-9C65-EC3FCF73E3FA}"/>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2</a:t>
                </a:r>
                <a:endParaRPr lang="en-US" dirty="0"/>
              </a:p>
            </p:txBody>
          </p:sp>
        </p:grpSp>
        <p:sp>
          <p:nvSpPr>
            <p:cNvPr id="19" name="Rectangle 18">
              <a:extLst>
                <a:ext uri="{FF2B5EF4-FFF2-40B4-BE49-F238E27FC236}">
                  <a16:creationId xmlns:a16="http://schemas.microsoft.com/office/drawing/2014/main" id="{45D85E75-F20D-4AE1-8AD9-53E36C8EE20D}"/>
                </a:ext>
              </a:extLst>
            </p:cNvPr>
            <p:cNvSpPr/>
            <p:nvPr/>
          </p:nvSpPr>
          <p:spPr>
            <a:xfrm>
              <a:off x="633046" y="2086323"/>
              <a:ext cx="9163649" cy="84948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وهذا النوع ملك للدولة، وهي لا تسعى بالدرجة الأولى إلى تحقيق الأرباح، كما أنها تقوم بدعم ورعاية الحكومة أو الأجهزة المحلية والهيئات والمؤسسات الأهلية وتسعى إلى تحقيق التنمية الاقتصادية على المستوى الوطني.</a:t>
              </a:r>
            </a:p>
          </p:txBody>
        </p:sp>
      </p:grpSp>
      <p:grpSp>
        <p:nvGrpSpPr>
          <p:cNvPr id="35" name="Group 34">
            <a:extLst>
              <a:ext uri="{FF2B5EF4-FFF2-40B4-BE49-F238E27FC236}">
                <a16:creationId xmlns:a16="http://schemas.microsoft.com/office/drawing/2014/main" id="{2979168B-243E-4749-A388-C7C42AFF3FC5}"/>
              </a:ext>
            </a:extLst>
          </p:cNvPr>
          <p:cNvGrpSpPr/>
          <p:nvPr/>
        </p:nvGrpSpPr>
        <p:grpSpPr>
          <a:xfrm>
            <a:off x="799960" y="3277452"/>
            <a:ext cx="10720754" cy="992178"/>
            <a:chOff x="633046" y="1943628"/>
            <a:chExt cx="10720754" cy="992178"/>
          </a:xfrm>
        </p:grpSpPr>
        <p:grpSp>
          <p:nvGrpSpPr>
            <p:cNvPr id="36" name="Group 35">
              <a:extLst>
                <a:ext uri="{FF2B5EF4-FFF2-40B4-BE49-F238E27FC236}">
                  <a16:creationId xmlns:a16="http://schemas.microsoft.com/office/drawing/2014/main" id="{C5B43518-A345-4722-86DD-B77985414A88}"/>
                </a:ext>
              </a:extLst>
            </p:cNvPr>
            <p:cNvGrpSpPr/>
            <p:nvPr/>
          </p:nvGrpSpPr>
          <p:grpSpPr>
            <a:xfrm>
              <a:off x="9796695" y="1943628"/>
              <a:ext cx="1557105" cy="992178"/>
              <a:chOff x="9796695" y="2014976"/>
              <a:chExt cx="1557105" cy="992178"/>
            </a:xfrm>
          </p:grpSpPr>
          <p:sp>
            <p:nvSpPr>
              <p:cNvPr id="38" name="Rectangle 37">
                <a:extLst>
                  <a:ext uri="{FF2B5EF4-FFF2-40B4-BE49-F238E27FC236}">
                    <a16:creationId xmlns:a16="http://schemas.microsoft.com/office/drawing/2014/main" id="{A8C216B3-D5F1-447F-84CA-4C5F49AB1C0F}"/>
                  </a:ext>
                </a:extLst>
              </p:cNvPr>
              <p:cNvSpPr/>
              <p:nvPr/>
            </p:nvSpPr>
            <p:spPr>
              <a:xfrm>
                <a:off x="9796695" y="2157671"/>
                <a:ext cx="1434905" cy="849483"/>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حاضنات الأعمال المختلطة</a:t>
                </a:r>
                <a:endParaRPr lang="en-US" sz="1600" b="1" dirty="0">
                  <a:latin typeface="Dubai" panose="020B0503030403030204" pitchFamily="34" charset="-78"/>
                  <a:cs typeface="Dubai" panose="020B0503030403030204" pitchFamily="34" charset="-78"/>
                </a:endParaRPr>
              </a:p>
            </p:txBody>
          </p:sp>
          <p:sp>
            <p:nvSpPr>
              <p:cNvPr id="39" name="Oval 38">
                <a:extLst>
                  <a:ext uri="{FF2B5EF4-FFF2-40B4-BE49-F238E27FC236}">
                    <a16:creationId xmlns:a16="http://schemas.microsoft.com/office/drawing/2014/main" id="{CC58FBBF-2970-4E6A-BBF9-09CD927EF329}"/>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3</a:t>
                </a:r>
                <a:endParaRPr lang="en-US" dirty="0"/>
              </a:p>
            </p:txBody>
          </p:sp>
        </p:grpSp>
        <p:sp>
          <p:nvSpPr>
            <p:cNvPr id="37" name="Rectangle 36">
              <a:extLst>
                <a:ext uri="{FF2B5EF4-FFF2-40B4-BE49-F238E27FC236}">
                  <a16:creationId xmlns:a16="http://schemas.microsoft.com/office/drawing/2014/main" id="{C3207C18-411C-4940-B541-1C782577C984}"/>
                </a:ext>
              </a:extLst>
            </p:cNvPr>
            <p:cNvSpPr/>
            <p:nvPr/>
          </p:nvSpPr>
          <p:spPr>
            <a:xfrm>
              <a:off x="633046" y="2086323"/>
              <a:ext cx="9163649" cy="84948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وهي التي تكون ملكيتها مشتركة بين القطاع العام والخاص، وتقدر نسبتها بـ 16%.</a:t>
              </a:r>
            </a:p>
          </p:txBody>
        </p:sp>
      </p:grpSp>
      <p:grpSp>
        <p:nvGrpSpPr>
          <p:cNvPr id="40" name="Group 39">
            <a:extLst>
              <a:ext uri="{FF2B5EF4-FFF2-40B4-BE49-F238E27FC236}">
                <a16:creationId xmlns:a16="http://schemas.microsoft.com/office/drawing/2014/main" id="{B37F0C34-D927-4F15-8BB9-565B17093A17}"/>
              </a:ext>
            </a:extLst>
          </p:cNvPr>
          <p:cNvGrpSpPr/>
          <p:nvPr/>
        </p:nvGrpSpPr>
        <p:grpSpPr>
          <a:xfrm>
            <a:off x="799960" y="4168441"/>
            <a:ext cx="10720754" cy="1644597"/>
            <a:chOff x="633046" y="1943628"/>
            <a:chExt cx="10720754" cy="1644597"/>
          </a:xfrm>
        </p:grpSpPr>
        <p:grpSp>
          <p:nvGrpSpPr>
            <p:cNvPr id="41" name="Group 40">
              <a:extLst>
                <a:ext uri="{FF2B5EF4-FFF2-40B4-BE49-F238E27FC236}">
                  <a16:creationId xmlns:a16="http://schemas.microsoft.com/office/drawing/2014/main" id="{05283638-AACD-4EFC-BB85-9DB6F04C2DD2}"/>
                </a:ext>
              </a:extLst>
            </p:cNvPr>
            <p:cNvGrpSpPr/>
            <p:nvPr/>
          </p:nvGrpSpPr>
          <p:grpSpPr>
            <a:xfrm>
              <a:off x="9796695" y="1943628"/>
              <a:ext cx="1557105" cy="1644597"/>
              <a:chOff x="9796695" y="2014976"/>
              <a:chExt cx="1557105" cy="1644597"/>
            </a:xfrm>
          </p:grpSpPr>
          <p:sp>
            <p:nvSpPr>
              <p:cNvPr id="43" name="Rectangle 42">
                <a:extLst>
                  <a:ext uri="{FF2B5EF4-FFF2-40B4-BE49-F238E27FC236}">
                    <a16:creationId xmlns:a16="http://schemas.microsoft.com/office/drawing/2014/main" id="{53BE401F-556B-4FEA-8E7A-403A8F6E4ED4}"/>
                  </a:ext>
                </a:extLst>
              </p:cNvPr>
              <p:cNvSpPr/>
              <p:nvPr/>
            </p:nvSpPr>
            <p:spPr>
              <a:xfrm>
                <a:off x="9796695" y="2157671"/>
                <a:ext cx="1434905" cy="150190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حاضنات أعمال ذات الصلة بالجامعات </a:t>
                </a:r>
                <a:r>
                  <a:rPr lang="en-US" sz="1600" b="1" dirty="0">
                    <a:latin typeface="Dubai" panose="020B0503030403030204" pitchFamily="34" charset="-78"/>
                    <a:ea typeface="Calibri" panose="020F0502020204030204" pitchFamily="34" charset="0"/>
                    <a:cs typeface="Dubai" panose="020B0503030403030204" pitchFamily="34" charset="-78"/>
                  </a:rPr>
                  <a:t>Academic – Related </a:t>
                </a:r>
                <a:endParaRPr lang="en-US" sz="1600" b="1" dirty="0">
                  <a:latin typeface="Dubai" panose="020B0503030403030204" pitchFamily="34" charset="-78"/>
                  <a:cs typeface="Dubai" panose="020B0503030403030204" pitchFamily="34" charset="-78"/>
                </a:endParaRPr>
              </a:p>
            </p:txBody>
          </p:sp>
          <p:sp>
            <p:nvSpPr>
              <p:cNvPr id="44" name="Oval 43">
                <a:extLst>
                  <a:ext uri="{FF2B5EF4-FFF2-40B4-BE49-F238E27FC236}">
                    <a16:creationId xmlns:a16="http://schemas.microsoft.com/office/drawing/2014/main" id="{05E46916-F320-4EB0-AE0A-B8F9E2B25211}"/>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4</a:t>
                </a:r>
                <a:endParaRPr lang="en-US" dirty="0"/>
              </a:p>
            </p:txBody>
          </p:sp>
        </p:grpSp>
        <p:sp>
          <p:nvSpPr>
            <p:cNvPr id="42" name="Rectangle 41">
              <a:extLst>
                <a:ext uri="{FF2B5EF4-FFF2-40B4-BE49-F238E27FC236}">
                  <a16:creationId xmlns:a16="http://schemas.microsoft.com/office/drawing/2014/main" id="{59192502-5D04-495A-A6A2-E229199ADE9B}"/>
                </a:ext>
              </a:extLst>
            </p:cNvPr>
            <p:cNvSpPr/>
            <p:nvPr/>
          </p:nvSpPr>
          <p:spPr>
            <a:xfrm>
              <a:off x="633046" y="2086323"/>
              <a:ext cx="9163649" cy="150190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و(حاضنات الأعمال المرتبطة بالجامعات) تمثل هذه الحاضنات حوالي 27% من أجمالي عدد الحاضنات بأمريكا الشمالية، وهذه الحاضنات منبثقة من الجامعات والمعاهد العليا ولها نفس الأهداف التي تسعى إلى تحقيقها الحاضنات العامة والخاصة.</a:t>
              </a:r>
            </a:p>
          </p:txBody>
        </p:sp>
      </p:grpSp>
      <p:grpSp>
        <p:nvGrpSpPr>
          <p:cNvPr id="46" name="Group 45">
            <a:extLst>
              <a:ext uri="{FF2B5EF4-FFF2-40B4-BE49-F238E27FC236}">
                <a16:creationId xmlns:a16="http://schemas.microsoft.com/office/drawing/2014/main" id="{290AC9D7-798F-4021-83FE-98F57AA6E3C2}"/>
              </a:ext>
            </a:extLst>
          </p:cNvPr>
          <p:cNvGrpSpPr/>
          <p:nvPr/>
        </p:nvGrpSpPr>
        <p:grpSpPr>
          <a:xfrm>
            <a:off x="799960" y="5711851"/>
            <a:ext cx="10720754" cy="822299"/>
            <a:chOff x="633046" y="1943628"/>
            <a:chExt cx="10720754" cy="822299"/>
          </a:xfrm>
        </p:grpSpPr>
        <p:grpSp>
          <p:nvGrpSpPr>
            <p:cNvPr id="47" name="Group 46">
              <a:extLst>
                <a:ext uri="{FF2B5EF4-FFF2-40B4-BE49-F238E27FC236}">
                  <a16:creationId xmlns:a16="http://schemas.microsoft.com/office/drawing/2014/main" id="{D9762290-0FAD-4B0E-88B5-16506D7B82B0}"/>
                </a:ext>
              </a:extLst>
            </p:cNvPr>
            <p:cNvGrpSpPr/>
            <p:nvPr/>
          </p:nvGrpSpPr>
          <p:grpSpPr>
            <a:xfrm>
              <a:off x="9796695" y="1943628"/>
              <a:ext cx="1557105" cy="822299"/>
              <a:chOff x="9796695" y="2014976"/>
              <a:chExt cx="1557105" cy="822299"/>
            </a:xfrm>
          </p:grpSpPr>
          <p:sp>
            <p:nvSpPr>
              <p:cNvPr id="49" name="Rectangle 48">
                <a:extLst>
                  <a:ext uri="{FF2B5EF4-FFF2-40B4-BE49-F238E27FC236}">
                    <a16:creationId xmlns:a16="http://schemas.microsoft.com/office/drawing/2014/main" id="{91C0F8EC-3C9B-41E2-B5A0-8F4F301E0C69}"/>
                  </a:ext>
                </a:extLst>
              </p:cNvPr>
              <p:cNvSpPr/>
              <p:nvPr/>
            </p:nvSpPr>
            <p:spPr>
              <a:xfrm>
                <a:off x="9796695" y="2157671"/>
                <a:ext cx="1434905" cy="679604"/>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حاضنات أخرى </a:t>
                </a:r>
                <a:endParaRPr lang="en-US" sz="1600" b="1" dirty="0">
                  <a:latin typeface="Dubai" panose="020B0503030403030204" pitchFamily="34" charset="-78"/>
                  <a:cs typeface="Dubai" panose="020B0503030403030204" pitchFamily="34" charset="-78"/>
                </a:endParaRPr>
              </a:p>
            </p:txBody>
          </p:sp>
          <p:sp>
            <p:nvSpPr>
              <p:cNvPr id="50" name="Oval 49">
                <a:extLst>
                  <a:ext uri="{FF2B5EF4-FFF2-40B4-BE49-F238E27FC236}">
                    <a16:creationId xmlns:a16="http://schemas.microsoft.com/office/drawing/2014/main" id="{6F4C6174-B51F-4B15-B9D7-3421BA30AC1C}"/>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5</a:t>
                </a:r>
                <a:endParaRPr lang="en-US" dirty="0"/>
              </a:p>
            </p:txBody>
          </p:sp>
        </p:grpSp>
        <p:sp>
          <p:nvSpPr>
            <p:cNvPr id="48" name="Rectangle 47">
              <a:extLst>
                <a:ext uri="{FF2B5EF4-FFF2-40B4-BE49-F238E27FC236}">
                  <a16:creationId xmlns:a16="http://schemas.microsoft.com/office/drawing/2014/main" id="{3B41BF8B-9EAE-486F-807F-28F7F4FF10EF}"/>
                </a:ext>
              </a:extLst>
            </p:cNvPr>
            <p:cNvSpPr/>
            <p:nvPr/>
          </p:nvSpPr>
          <p:spPr>
            <a:xfrm>
              <a:off x="633046" y="2086323"/>
              <a:ext cx="9163649" cy="67960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وتمثل نسبتها 5% من مجموع الحاضنات بأمريكا الشمالية، وهي عادة ما تكون تحت رعاية ودعم جهات مختلفة غير تقليدية مثل مؤسسات الفن (السينما مثلا)، وغرف التجارة، والموانئ وغيرها.</a:t>
              </a:r>
            </a:p>
          </p:txBody>
        </p:sp>
      </p:grpSp>
      <p:sp>
        <p:nvSpPr>
          <p:cNvPr id="51" name="Rectangle 50">
            <a:extLst>
              <a:ext uri="{FF2B5EF4-FFF2-40B4-BE49-F238E27FC236}">
                <a16:creationId xmlns:a16="http://schemas.microsoft.com/office/drawing/2014/main" id="{9CF61947-7615-44D8-9752-94DBCB216C35}"/>
              </a:ext>
            </a:extLst>
          </p:cNvPr>
          <p:cNvSpPr/>
          <p:nvPr/>
        </p:nvSpPr>
        <p:spPr>
          <a:xfrm>
            <a:off x="-229772" y="201792"/>
            <a:ext cx="6096000" cy="383823"/>
          </a:xfrm>
          <a:prstGeom prst="rect">
            <a:avLst/>
          </a:prstGeom>
        </p:spPr>
        <p:txBody>
          <a:bodyPr>
            <a:spAutoFit/>
          </a:bodyPr>
          <a:lstStyle/>
          <a:p>
            <a:pPr marL="342900" lvl="0" indent="-342900" algn="just" rtl="1">
              <a:lnSpc>
                <a:spcPct val="115000"/>
              </a:lnSpc>
              <a:spcAft>
                <a:spcPts val="1000"/>
              </a:spcAft>
              <a:buFont typeface="+mj-cs"/>
              <a:buAutoNum type="arabic1Minus"/>
            </a:pPr>
            <a:endParaRPr lang="ar-DZ"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40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1097280" y="1184826"/>
            <a:ext cx="10423434" cy="430887"/>
          </a:xfrm>
          <a:prstGeom prst="rect">
            <a:avLst/>
          </a:prstGeom>
        </p:spPr>
        <p:txBody>
          <a:bodyPr wrap="square" anchor="ctr">
            <a:spAutoFit/>
          </a:bodyPr>
          <a:lstStyle/>
          <a:p>
            <a:pPr lvl="0" algn="justLow" rtl="1">
              <a:lnSpc>
                <a:spcPct val="150000"/>
              </a:lnSpc>
              <a:spcAft>
                <a:spcPts val="800"/>
              </a:spcAft>
            </a:pPr>
            <a:r>
              <a:rPr lang="ar-SA" sz="1600" b="1" dirty="0">
                <a:solidFill>
                  <a:prstClr val="black"/>
                </a:solidFill>
                <a:latin typeface="Dubai" panose="020B0503030403030204" pitchFamily="34" charset="-78"/>
                <a:ea typeface="Times New Roman" panose="02020603050405020304" pitchFamily="18" charset="0"/>
                <a:cs typeface="Dubai" panose="020B0503030403030204" pitchFamily="34" charset="-78"/>
              </a:rPr>
              <a:t>وهناك تصنيف آخر للحاضنات يوضح أن أنواع الحاضنات يمكن أن تشمل :</a:t>
            </a: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r>
              <a:rPr lang="ar-SA"/>
              <a:t>الفصل الرابع /أنواع الحاضنات وخدماتها وعملياتها</a:t>
            </a:r>
            <a:endParaRPr lang="en-SG" dirty="0"/>
          </a:p>
        </p:txBody>
      </p:sp>
      <p:grpSp>
        <p:nvGrpSpPr>
          <p:cNvPr id="12" name="Group 11">
            <a:extLst>
              <a:ext uri="{FF2B5EF4-FFF2-40B4-BE49-F238E27FC236}">
                <a16:creationId xmlns:a16="http://schemas.microsoft.com/office/drawing/2014/main" id="{07F2F767-F89C-402E-AC2F-226EBC7E0493}"/>
              </a:ext>
            </a:extLst>
          </p:cNvPr>
          <p:cNvGrpSpPr/>
          <p:nvPr/>
        </p:nvGrpSpPr>
        <p:grpSpPr>
          <a:xfrm>
            <a:off x="799960" y="1571674"/>
            <a:ext cx="10720754" cy="992178"/>
            <a:chOff x="633046" y="1943628"/>
            <a:chExt cx="10720754" cy="992178"/>
          </a:xfrm>
        </p:grpSpPr>
        <p:grpSp>
          <p:nvGrpSpPr>
            <p:cNvPr id="11" name="Group 10">
              <a:extLst>
                <a:ext uri="{FF2B5EF4-FFF2-40B4-BE49-F238E27FC236}">
                  <a16:creationId xmlns:a16="http://schemas.microsoft.com/office/drawing/2014/main" id="{A6AA3A90-5D17-4086-BC76-B604004E8BDA}"/>
                </a:ext>
              </a:extLst>
            </p:cNvPr>
            <p:cNvGrpSpPr/>
            <p:nvPr/>
          </p:nvGrpSpPr>
          <p:grpSpPr>
            <a:xfrm>
              <a:off x="9796695" y="1943628"/>
              <a:ext cx="1557105" cy="992178"/>
              <a:chOff x="9796695" y="2014976"/>
              <a:chExt cx="1557105" cy="992178"/>
            </a:xfrm>
          </p:grpSpPr>
          <p:sp>
            <p:nvSpPr>
              <p:cNvPr id="8" name="Rectangle 7">
                <a:extLst>
                  <a:ext uri="{FF2B5EF4-FFF2-40B4-BE49-F238E27FC236}">
                    <a16:creationId xmlns:a16="http://schemas.microsoft.com/office/drawing/2014/main" id="{DA105A9A-B217-4417-957F-1E53E2601D80}"/>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حاضنات تقنية. </a:t>
                </a:r>
                <a:endParaRPr lang="en-US" sz="1600" b="1" dirty="0">
                  <a:latin typeface="Dubai" panose="020B0503030403030204" pitchFamily="34" charset="-78"/>
                  <a:cs typeface="Dubai" panose="020B0503030403030204" pitchFamily="34" charset="-78"/>
                </a:endParaRPr>
              </a:p>
            </p:txBody>
          </p:sp>
          <p:sp>
            <p:nvSpPr>
              <p:cNvPr id="10" name="Oval 9">
                <a:extLst>
                  <a:ext uri="{FF2B5EF4-FFF2-40B4-BE49-F238E27FC236}">
                    <a16:creationId xmlns:a16="http://schemas.microsoft.com/office/drawing/2014/main" id="{B2AF44A9-C4E0-4B5D-92B0-9D06B070705C}"/>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sp>
          <p:nvSpPr>
            <p:cNvPr id="15" name="Rectangle 14">
              <a:extLst>
                <a:ext uri="{FF2B5EF4-FFF2-40B4-BE49-F238E27FC236}">
                  <a16:creationId xmlns:a16="http://schemas.microsoft.com/office/drawing/2014/main" id="{41E37BEA-17A7-4B78-AA0D-1C8CA69ACA7A}"/>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وهي تمثل الحاضنات ذات وحدات الدعم العلمي والتكنولوجي التي تقام داخل الجامعات ومراكز الأبحاث، وتهدف إلى الاستفادة من الأبحاث العلمية والابتكارات التكنولوجية وتحويلها إلى مشروعات ناجحة من خلال الاعتماد على البنية الأساسية لهذه الجامعات. </a:t>
              </a:r>
            </a:p>
          </p:txBody>
        </p:sp>
      </p:grpSp>
      <p:sp>
        <p:nvSpPr>
          <p:cNvPr id="51" name="Rectangle 50">
            <a:extLst>
              <a:ext uri="{FF2B5EF4-FFF2-40B4-BE49-F238E27FC236}">
                <a16:creationId xmlns:a16="http://schemas.microsoft.com/office/drawing/2014/main" id="{9CF61947-7615-44D8-9752-94DBCB216C35}"/>
              </a:ext>
            </a:extLst>
          </p:cNvPr>
          <p:cNvSpPr/>
          <p:nvPr/>
        </p:nvSpPr>
        <p:spPr>
          <a:xfrm>
            <a:off x="-229772" y="201792"/>
            <a:ext cx="6096000" cy="383823"/>
          </a:xfrm>
          <a:prstGeom prst="rect">
            <a:avLst/>
          </a:prstGeom>
        </p:spPr>
        <p:txBody>
          <a:bodyPr>
            <a:spAutoFit/>
          </a:bodyPr>
          <a:lstStyle/>
          <a:p>
            <a:pPr marL="342900" lvl="0" indent="-342900" algn="just" rtl="1">
              <a:lnSpc>
                <a:spcPct val="115000"/>
              </a:lnSpc>
              <a:spcAft>
                <a:spcPts val="1000"/>
              </a:spcAft>
              <a:buFont typeface="+mj-cs"/>
              <a:buAutoNum type="arabic1Minus"/>
            </a:pPr>
            <a:endParaRPr lang="ar-DZ" dirty="0">
              <a:latin typeface="Calibri" panose="020F0502020204030204" pitchFamily="34" charset="0"/>
              <a:ea typeface="Calibri" panose="020F0502020204030204" pitchFamily="34" charset="0"/>
            </a:endParaRPr>
          </a:p>
        </p:txBody>
      </p:sp>
      <p:grpSp>
        <p:nvGrpSpPr>
          <p:cNvPr id="33" name="Group 32">
            <a:extLst>
              <a:ext uri="{FF2B5EF4-FFF2-40B4-BE49-F238E27FC236}">
                <a16:creationId xmlns:a16="http://schemas.microsoft.com/office/drawing/2014/main" id="{2F851AD6-850C-4221-ACE6-1014AA8C2BD8}"/>
              </a:ext>
            </a:extLst>
          </p:cNvPr>
          <p:cNvGrpSpPr/>
          <p:nvPr/>
        </p:nvGrpSpPr>
        <p:grpSpPr>
          <a:xfrm>
            <a:off x="799960" y="2623882"/>
            <a:ext cx="10720754" cy="992178"/>
            <a:chOff x="633046" y="1943628"/>
            <a:chExt cx="10720754" cy="992178"/>
          </a:xfrm>
        </p:grpSpPr>
        <p:grpSp>
          <p:nvGrpSpPr>
            <p:cNvPr id="34" name="Group 33">
              <a:extLst>
                <a:ext uri="{FF2B5EF4-FFF2-40B4-BE49-F238E27FC236}">
                  <a16:creationId xmlns:a16="http://schemas.microsoft.com/office/drawing/2014/main" id="{A6208FB5-37CA-43CF-B058-6109A91735A7}"/>
                </a:ext>
              </a:extLst>
            </p:cNvPr>
            <p:cNvGrpSpPr/>
            <p:nvPr/>
          </p:nvGrpSpPr>
          <p:grpSpPr>
            <a:xfrm>
              <a:off x="9796695" y="1943628"/>
              <a:ext cx="1557105" cy="992178"/>
              <a:chOff x="9796695" y="2014976"/>
              <a:chExt cx="1557105" cy="992178"/>
            </a:xfrm>
          </p:grpSpPr>
          <p:sp>
            <p:nvSpPr>
              <p:cNvPr id="52" name="Rectangle 51">
                <a:extLst>
                  <a:ext uri="{FF2B5EF4-FFF2-40B4-BE49-F238E27FC236}">
                    <a16:creationId xmlns:a16="http://schemas.microsoft.com/office/drawing/2014/main" id="{91B0284F-BE79-46B3-8C81-B06A52C584A0}"/>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حاضنات الأعمال الدولية. </a:t>
                </a:r>
                <a:endParaRPr lang="en-US" sz="1600" b="1" dirty="0">
                  <a:latin typeface="Dubai" panose="020B0503030403030204" pitchFamily="34" charset="-78"/>
                  <a:cs typeface="Dubai" panose="020B0503030403030204" pitchFamily="34" charset="-78"/>
                </a:endParaRPr>
              </a:p>
            </p:txBody>
          </p:sp>
          <p:sp>
            <p:nvSpPr>
              <p:cNvPr id="53" name="Oval 52">
                <a:extLst>
                  <a:ext uri="{FF2B5EF4-FFF2-40B4-BE49-F238E27FC236}">
                    <a16:creationId xmlns:a16="http://schemas.microsoft.com/office/drawing/2014/main" id="{10AD17A0-281A-41EF-9F1C-87474500E17F}"/>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2</a:t>
                </a:r>
                <a:endParaRPr lang="en-US" dirty="0"/>
              </a:p>
            </p:txBody>
          </p:sp>
        </p:grpSp>
        <p:sp>
          <p:nvSpPr>
            <p:cNvPr id="45" name="Rectangle 44">
              <a:extLst>
                <a:ext uri="{FF2B5EF4-FFF2-40B4-BE49-F238E27FC236}">
                  <a16:creationId xmlns:a16="http://schemas.microsoft.com/office/drawing/2014/main" id="{C945B6E6-F606-4F82-A538-16B1EECE7D32}"/>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تركز هذه الحاضنات على التعاون الدولي والمالي والتكنولوجي بهدف تسهيل دخول الشركات الأجنبية إلى هذه الدول من ناحية، وتطوير وتأهيل الشركات القومية للتوسع والاتجاه إلى الأسواق الخارجية من ناحية أخرى. </a:t>
              </a:r>
            </a:p>
          </p:txBody>
        </p:sp>
      </p:grpSp>
      <p:grpSp>
        <p:nvGrpSpPr>
          <p:cNvPr id="54" name="Group 53">
            <a:extLst>
              <a:ext uri="{FF2B5EF4-FFF2-40B4-BE49-F238E27FC236}">
                <a16:creationId xmlns:a16="http://schemas.microsoft.com/office/drawing/2014/main" id="{4287FDAD-84B3-4B45-BAD9-98D73D84ABA1}"/>
              </a:ext>
            </a:extLst>
          </p:cNvPr>
          <p:cNvGrpSpPr/>
          <p:nvPr/>
        </p:nvGrpSpPr>
        <p:grpSpPr>
          <a:xfrm>
            <a:off x="799960" y="3676090"/>
            <a:ext cx="10720754" cy="992178"/>
            <a:chOff x="633046" y="1943628"/>
            <a:chExt cx="10720754" cy="992178"/>
          </a:xfrm>
        </p:grpSpPr>
        <p:grpSp>
          <p:nvGrpSpPr>
            <p:cNvPr id="55" name="Group 54">
              <a:extLst>
                <a:ext uri="{FF2B5EF4-FFF2-40B4-BE49-F238E27FC236}">
                  <a16:creationId xmlns:a16="http://schemas.microsoft.com/office/drawing/2014/main" id="{5E0BB7A7-9055-4264-8AD2-886EBD8E267E}"/>
                </a:ext>
              </a:extLst>
            </p:cNvPr>
            <p:cNvGrpSpPr/>
            <p:nvPr/>
          </p:nvGrpSpPr>
          <p:grpSpPr>
            <a:xfrm>
              <a:off x="9796695" y="1943628"/>
              <a:ext cx="1557105" cy="992178"/>
              <a:chOff x="9796695" y="2014976"/>
              <a:chExt cx="1557105" cy="992178"/>
            </a:xfrm>
          </p:grpSpPr>
          <p:sp>
            <p:nvSpPr>
              <p:cNvPr id="57" name="Rectangle 56">
                <a:extLst>
                  <a:ext uri="{FF2B5EF4-FFF2-40B4-BE49-F238E27FC236}">
                    <a16:creationId xmlns:a16="http://schemas.microsoft.com/office/drawing/2014/main" id="{66E12715-0FF9-4DFB-B244-A3EC310D8E4D}"/>
                  </a:ext>
                </a:extLst>
              </p:cNvPr>
              <p:cNvSpPr/>
              <p:nvPr/>
            </p:nvSpPr>
            <p:spPr>
              <a:xfrm>
                <a:off x="9796695" y="2157672"/>
                <a:ext cx="1434905" cy="849482"/>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الحاضنات الافتراضية </a:t>
                </a:r>
                <a:endParaRPr lang="en-US" sz="1600" b="1" dirty="0">
                  <a:latin typeface="Dubai" panose="020B0503030403030204" pitchFamily="34" charset="-78"/>
                  <a:cs typeface="Dubai" panose="020B0503030403030204" pitchFamily="34" charset="-78"/>
                </a:endParaRPr>
              </a:p>
            </p:txBody>
          </p:sp>
          <p:sp>
            <p:nvSpPr>
              <p:cNvPr id="58" name="Oval 57">
                <a:extLst>
                  <a:ext uri="{FF2B5EF4-FFF2-40B4-BE49-F238E27FC236}">
                    <a16:creationId xmlns:a16="http://schemas.microsoft.com/office/drawing/2014/main" id="{407AB14D-EB9A-48BA-A149-C7F6FF8A9228}"/>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3</a:t>
                </a:r>
                <a:endParaRPr lang="en-US" dirty="0"/>
              </a:p>
            </p:txBody>
          </p:sp>
        </p:grpSp>
        <p:sp>
          <p:nvSpPr>
            <p:cNvPr id="56" name="Rectangle 55">
              <a:extLst>
                <a:ext uri="{FF2B5EF4-FFF2-40B4-BE49-F238E27FC236}">
                  <a16:creationId xmlns:a16="http://schemas.microsoft.com/office/drawing/2014/main" id="{C39694FA-3BE6-492C-BBFF-00AF60C8D388}"/>
                </a:ext>
              </a:extLst>
            </p:cNvPr>
            <p:cNvSpPr/>
            <p:nvPr/>
          </p:nvSpPr>
          <p:spPr>
            <a:xfrm>
              <a:off x="633046" y="2086324"/>
              <a:ext cx="9163649" cy="84948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أو الحاضنات بدون جدران </a:t>
              </a:r>
              <a:r>
                <a:rPr lang="en-US" sz="1600" dirty="0">
                  <a:solidFill>
                    <a:schemeClr val="tx1"/>
                  </a:solidFill>
                  <a:latin typeface="Dubai" panose="020B0503030403030204" pitchFamily="34" charset="-78"/>
                  <a:ea typeface="Calibri" panose="020F0502020204030204" pitchFamily="34" charset="0"/>
                  <a:cs typeface="Dubai" panose="020B0503030403030204" pitchFamily="34" charset="-78"/>
                </a:rPr>
                <a:t>INCUBATORS WITHOUT WALLS – (VIRTUAL INCUBATOR)  </a:t>
              </a:r>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وتمثل الحاضنات التي تقام من أجل تنمية وتطوير المشروعات والصناعات القائمة بالفعل، وتقوم الحاضنات الافتراضية بكافة أنشطة حاضنات المشروعات التقليدية. </a:t>
              </a:r>
            </a:p>
          </p:txBody>
        </p:sp>
      </p:grpSp>
      <p:grpSp>
        <p:nvGrpSpPr>
          <p:cNvPr id="59" name="Group 58">
            <a:extLst>
              <a:ext uri="{FF2B5EF4-FFF2-40B4-BE49-F238E27FC236}">
                <a16:creationId xmlns:a16="http://schemas.microsoft.com/office/drawing/2014/main" id="{0D80996A-2324-4D24-98A5-9A747176A08C}"/>
              </a:ext>
            </a:extLst>
          </p:cNvPr>
          <p:cNvGrpSpPr/>
          <p:nvPr/>
        </p:nvGrpSpPr>
        <p:grpSpPr>
          <a:xfrm>
            <a:off x="799960" y="4728299"/>
            <a:ext cx="10720754" cy="1294354"/>
            <a:chOff x="633046" y="1943628"/>
            <a:chExt cx="10720754" cy="1294354"/>
          </a:xfrm>
        </p:grpSpPr>
        <p:grpSp>
          <p:nvGrpSpPr>
            <p:cNvPr id="60" name="Group 59">
              <a:extLst>
                <a:ext uri="{FF2B5EF4-FFF2-40B4-BE49-F238E27FC236}">
                  <a16:creationId xmlns:a16="http://schemas.microsoft.com/office/drawing/2014/main" id="{995A6D44-D81C-4776-AD25-63E131CD4722}"/>
                </a:ext>
              </a:extLst>
            </p:cNvPr>
            <p:cNvGrpSpPr/>
            <p:nvPr/>
          </p:nvGrpSpPr>
          <p:grpSpPr>
            <a:xfrm>
              <a:off x="9796695" y="1943628"/>
              <a:ext cx="1557105" cy="1294354"/>
              <a:chOff x="9796695" y="2014976"/>
              <a:chExt cx="1557105" cy="1294354"/>
            </a:xfrm>
          </p:grpSpPr>
          <p:sp>
            <p:nvSpPr>
              <p:cNvPr id="62" name="Rectangle 61">
                <a:extLst>
                  <a:ext uri="{FF2B5EF4-FFF2-40B4-BE49-F238E27FC236}">
                    <a16:creationId xmlns:a16="http://schemas.microsoft.com/office/drawing/2014/main" id="{7CB872C5-3008-4649-B6BF-59843F135A31}"/>
                  </a:ext>
                </a:extLst>
              </p:cNvPr>
              <p:cNvSpPr/>
              <p:nvPr/>
            </p:nvSpPr>
            <p:spPr>
              <a:xfrm>
                <a:off x="9796695" y="2157672"/>
                <a:ext cx="1434905" cy="115165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Dubai" panose="020B0503030403030204" pitchFamily="34" charset="-78"/>
                    <a:ea typeface="Calibri" panose="020F0502020204030204" pitchFamily="34" charset="0"/>
                    <a:cs typeface="Dubai" panose="020B0503030403030204" pitchFamily="34" charset="-78"/>
                  </a:rPr>
                  <a:t>التجمعات ذات وحدات الدعم المتخصص </a:t>
                </a:r>
                <a:endParaRPr lang="en-US" sz="1600" b="1" dirty="0">
                  <a:latin typeface="Dubai" panose="020B0503030403030204" pitchFamily="34" charset="-78"/>
                  <a:cs typeface="Dubai" panose="020B0503030403030204" pitchFamily="34" charset="-78"/>
                </a:endParaRPr>
              </a:p>
            </p:txBody>
          </p:sp>
          <p:sp>
            <p:nvSpPr>
              <p:cNvPr id="63" name="Oval 62">
                <a:extLst>
                  <a:ext uri="{FF2B5EF4-FFF2-40B4-BE49-F238E27FC236}">
                    <a16:creationId xmlns:a16="http://schemas.microsoft.com/office/drawing/2014/main" id="{E0111150-3A10-4673-895E-92BB392D4B1A}"/>
                  </a:ext>
                </a:extLst>
              </p:cNvPr>
              <p:cNvSpPr/>
              <p:nvPr/>
            </p:nvSpPr>
            <p:spPr>
              <a:xfrm>
                <a:off x="10988675" y="2014976"/>
                <a:ext cx="365125" cy="365125"/>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4</a:t>
                </a:r>
                <a:endParaRPr lang="en-US" dirty="0"/>
              </a:p>
            </p:txBody>
          </p:sp>
        </p:grpSp>
        <p:sp>
          <p:nvSpPr>
            <p:cNvPr id="61" name="Rectangle 60">
              <a:extLst>
                <a:ext uri="{FF2B5EF4-FFF2-40B4-BE49-F238E27FC236}">
                  <a16:creationId xmlns:a16="http://schemas.microsoft.com/office/drawing/2014/main" id="{CB23C66E-D243-4A14-9386-E65AC30E1F04}"/>
                </a:ext>
              </a:extLst>
            </p:cNvPr>
            <p:cNvSpPr/>
            <p:nvPr/>
          </p:nvSpPr>
          <p:spPr>
            <a:xfrm>
              <a:off x="633046" y="2086324"/>
              <a:ext cx="9163649" cy="1151658"/>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dirty="0">
                  <a:solidFill>
                    <a:schemeClr val="tx1"/>
                  </a:solidFill>
                  <a:latin typeface="Dubai" panose="020B0503030403030204" pitchFamily="34" charset="-78"/>
                  <a:ea typeface="Calibri" panose="020F0502020204030204" pitchFamily="34" charset="0"/>
                  <a:cs typeface="Dubai" panose="020B0503030403030204" pitchFamily="34" charset="-78"/>
                </a:rPr>
                <a:t>(MANAGED WORKSPACES) </a:t>
              </a:r>
              <a:r>
                <a:rPr lang="ar-DZ" sz="1600" dirty="0">
                  <a:solidFill>
                    <a:schemeClr val="tx1"/>
                  </a:solidFill>
                  <a:latin typeface="Dubai" panose="020B0503030403030204" pitchFamily="34" charset="-78"/>
                  <a:ea typeface="Calibri" panose="020F0502020204030204" pitchFamily="34" charset="0"/>
                  <a:cs typeface="Dubai" panose="020B0503030403030204" pitchFamily="34" charset="-78"/>
                </a:rPr>
                <a:t>وهي منظومة متكاملة من الأعمال ذات الصبغة الصناعية صممت بشكل يساهم في تنمية صناعات محددة عن طريق توفير البيئة والبنية الأساسية المناسبة لها داخل تجمعات صناعية كبرى. </a:t>
              </a:r>
            </a:p>
          </p:txBody>
        </p:sp>
      </p:grpSp>
      <p:sp>
        <p:nvSpPr>
          <p:cNvPr id="2" name="Slide Number Placeholder 1">
            <a:extLst>
              <a:ext uri="{FF2B5EF4-FFF2-40B4-BE49-F238E27FC236}">
                <a16:creationId xmlns:a16="http://schemas.microsoft.com/office/drawing/2014/main" id="{B9B90166-D4F2-46C2-A157-97FD6D752605}"/>
              </a:ext>
            </a:extLst>
          </p:cNvPr>
          <p:cNvSpPr>
            <a:spLocks noGrp="1"/>
          </p:cNvSpPr>
          <p:nvPr>
            <p:ph type="sldNum" sz="quarter" idx="12"/>
          </p:nvPr>
        </p:nvSpPr>
        <p:spPr/>
        <p:txBody>
          <a:bodyPr/>
          <a:lstStyle/>
          <a:p>
            <a:fld id="{C9889D55-D75C-4F24-87F5-5B8662090B10}" type="slidenum">
              <a:rPr lang="en-SG" smtClean="0"/>
              <a:t>4</a:t>
            </a:fld>
            <a:endParaRPr lang="en-SG" dirty="0"/>
          </a:p>
        </p:txBody>
      </p:sp>
    </p:spTree>
    <p:extLst>
      <p:ext uri="{BB962C8B-B14F-4D97-AF65-F5344CB8AC3E}">
        <p14:creationId xmlns:p14="http://schemas.microsoft.com/office/powerpoint/2010/main" val="417769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2CC3A8C-3C6A-4539-9AC6-8A3905CA0BE5}"/>
              </a:ext>
            </a:extLst>
          </p:cNvPr>
          <p:cNvGrpSpPr/>
          <p:nvPr/>
        </p:nvGrpSpPr>
        <p:grpSpPr>
          <a:xfrm>
            <a:off x="0" y="1409700"/>
            <a:ext cx="12192000" cy="4256526"/>
            <a:chOff x="0" y="1409700"/>
            <a:chExt cx="12192000" cy="4256526"/>
          </a:xfrm>
        </p:grpSpPr>
        <p:grpSp>
          <p:nvGrpSpPr>
            <p:cNvPr id="5" name="Group 4">
              <a:extLst>
                <a:ext uri="{FF2B5EF4-FFF2-40B4-BE49-F238E27FC236}">
                  <a16:creationId xmlns:a16="http://schemas.microsoft.com/office/drawing/2014/main" id="{B83FD838-2D7A-46BD-A426-BE47404B64AC}"/>
                </a:ext>
              </a:extLst>
            </p:cNvPr>
            <p:cNvGrpSpPr/>
            <p:nvPr/>
          </p:nvGrpSpPr>
          <p:grpSpPr>
            <a:xfrm>
              <a:off x="0" y="1900676"/>
              <a:ext cx="12192000" cy="3765550"/>
              <a:chOff x="0" y="1561891"/>
              <a:chExt cx="12192000" cy="3765550"/>
            </a:xfrm>
          </p:grpSpPr>
          <p:sp>
            <p:nvSpPr>
              <p:cNvPr id="4" name="Rectangle 3">
                <a:extLst>
                  <a:ext uri="{FF2B5EF4-FFF2-40B4-BE49-F238E27FC236}">
                    <a16:creationId xmlns:a16="http://schemas.microsoft.com/office/drawing/2014/main" id="{F457CE83-5C37-44FD-931C-27E6D407C5F5}"/>
                  </a:ext>
                </a:extLst>
              </p:cNvPr>
              <p:cNvSpPr/>
              <p:nvPr/>
            </p:nvSpPr>
            <p:spPr>
              <a:xfrm>
                <a:off x="6227640" y="1561891"/>
                <a:ext cx="5964360" cy="376555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3F1D82A-54C2-4634-B260-4900A74437A1}"/>
                  </a:ext>
                </a:extLst>
              </p:cNvPr>
              <p:cNvSpPr/>
              <p:nvPr/>
            </p:nvSpPr>
            <p:spPr>
              <a:xfrm>
                <a:off x="6666645" y="2264788"/>
                <a:ext cx="4415064" cy="2031325"/>
              </a:xfrm>
              <a:prstGeom prst="rect">
                <a:avLst/>
              </a:prstGeom>
            </p:spPr>
            <p:txBody>
              <a:bodyPr wrap="square">
                <a:spAutoFit/>
              </a:bodyPr>
              <a:lstStyle/>
              <a:p>
                <a:pPr algn="justLow" rtl="1"/>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"حاضنات الإنترنت هي مراكز مدعمة أكاديميا لا تهدف إلى الربح" وكما في الحاضنات التقليدية، توفر صيغ الإنترنت بدايات دوت كوم بتوفير مكان للمكتب، ومعلومات واستشارات عن الأعمال، ومساعدة مالية (إما مباشرة أو عن طريق توصيلهم بمصادر ممكنة للتمويل المبدئي) وإدارة، ومحاسبة، وخدمات بنية تحتية أخرى.</a:t>
                </a:r>
                <a:endParaRPr lang="en-SG" dirty="0">
                  <a:solidFill>
                    <a:schemeClr val="bg1"/>
                  </a:solidFill>
                  <a:latin typeface="Dubai" panose="020B0503030403030204" pitchFamily="34" charset="-78"/>
                  <a:cs typeface="Dubai" panose="020B0503030403030204" pitchFamily="34" charset="-78"/>
                </a:endParaRPr>
              </a:p>
            </p:txBody>
          </p:sp>
          <p:pic>
            <p:nvPicPr>
              <p:cNvPr id="1026" name="Picture 2" descr="قد تكون افتراضية.. ما هي حاضنات الأعمال؟">
                <a:extLst>
                  <a:ext uri="{FF2B5EF4-FFF2-40B4-BE49-F238E27FC236}">
                    <a16:creationId xmlns:a16="http://schemas.microsoft.com/office/drawing/2014/main" id="{3113CD7F-984A-47B2-A779-D1EE7D518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1891"/>
                <a:ext cx="6227640" cy="37655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5F50DD49-F99B-49F2-9776-73D93256D89C}"/>
                </a:ext>
              </a:extLst>
            </p:cNvPr>
            <p:cNvSpPr/>
            <p:nvPr/>
          </p:nvSpPr>
          <p:spPr>
            <a:xfrm>
              <a:off x="7776936" y="1409700"/>
              <a:ext cx="4415064" cy="630217"/>
            </a:xfrm>
            <a:prstGeom prst="rect">
              <a:avLst/>
            </a:prstGeom>
            <a:solidFill>
              <a:srgbClr val="EFAE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أولاً: حاضنات الإنترنت</a:t>
              </a:r>
            </a:p>
          </p:txBody>
        </p:sp>
      </p:grpSp>
      <p:sp>
        <p:nvSpPr>
          <p:cNvPr id="3" name="Slide Number Placeholder 2">
            <a:extLst>
              <a:ext uri="{FF2B5EF4-FFF2-40B4-BE49-F238E27FC236}">
                <a16:creationId xmlns:a16="http://schemas.microsoft.com/office/drawing/2014/main" id="{2E5E8106-5B84-4428-8496-2131F23B778D}"/>
              </a:ext>
            </a:extLst>
          </p:cNvPr>
          <p:cNvSpPr>
            <a:spLocks noGrp="1"/>
          </p:cNvSpPr>
          <p:nvPr>
            <p:ph type="sldNum" sz="quarter" idx="12"/>
          </p:nvPr>
        </p:nvSpPr>
        <p:spPr/>
        <p:txBody>
          <a:bodyPr/>
          <a:lstStyle/>
          <a:p>
            <a:fld id="{C9889D55-D75C-4F24-87F5-5B8662090B10}" type="slidenum">
              <a:rPr lang="en-SG" smtClean="0"/>
              <a:t>5</a:t>
            </a:fld>
            <a:endParaRPr lang="en-SG" dirty="0"/>
          </a:p>
        </p:txBody>
      </p:sp>
    </p:spTree>
    <p:extLst>
      <p:ext uri="{BB962C8B-B14F-4D97-AF65-F5344CB8AC3E}">
        <p14:creationId xmlns:p14="http://schemas.microsoft.com/office/powerpoint/2010/main" val="341765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CA2B9C9-FFA1-4003-9CCB-A1DC48502B12}"/>
              </a:ext>
            </a:extLst>
          </p:cNvPr>
          <p:cNvGrpSpPr/>
          <p:nvPr/>
        </p:nvGrpSpPr>
        <p:grpSpPr>
          <a:xfrm>
            <a:off x="0" y="1409700"/>
            <a:ext cx="12192000" cy="4256526"/>
            <a:chOff x="0" y="1409700"/>
            <a:chExt cx="12192000" cy="4256526"/>
          </a:xfrm>
        </p:grpSpPr>
        <p:grpSp>
          <p:nvGrpSpPr>
            <p:cNvPr id="11" name="Group 10">
              <a:extLst>
                <a:ext uri="{FF2B5EF4-FFF2-40B4-BE49-F238E27FC236}">
                  <a16:creationId xmlns:a16="http://schemas.microsoft.com/office/drawing/2014/main" id="{821F184D-B996-43EB-9446-67ADAD127417}"/>
                </a:ext>
              </a:extLst>
            </p:cNvPr>
            <p:cNvGrpSpPr/>
            <p:nvPr/>
          </p:nvGrpSpPr>
          <p:grpSpPr>
            <a:xfrm>
              <a:off x="0" y="1900676"/>
              <a:ext cx="12192000" cy="3765550"/>
              <a:chOff x="0" y="1561891"/>
              <a:chExt cx="12192000" cy="3765550"/>
            </a:xfrm>
          </p:grpSpPr>
          <p:sp>
            <p:nvSpPr>
              <p:cNvPr id="13" name="Rectangle 12">
                <a:extLst>
                  <a:ext uri="{FF2B5EF4-FFF2-40B4-BE49-F238E27FC236}">
                    <a16:creationId xmlns:a16="http://schemas.microsoft.com/office/drawing/2014/main" id="{84B77EF7-51AC-4A80-B391-1C6820A5E495}"/>
                  </a:ext>
                </a:extLst>
              </p:cNvPr>
              <p:cNvSpPr/>
              <p:nvPr/>
            </p:nvSpPr>
            <p:spPr>
              <a:xfrm>
                <a:off x="6227640" y="1561891"/>
                <a:ext cx="5964360" cy="376555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4218116-9D0A-4DAB-9C7D-12BB7C080DA7}"/>
                  </a:ext>
                </a:extLst>
              </p:cNvPr>
              <p:cNvSpPr/>
              <p:nvPr/>
            </p:nvSpPr>
            <p:spPr>
              <a:xfrm>
                <a:off x="6666645" y="2264788"/>
                <a:ext cx="4415064" cy="2585323"/>
              </a:xfrm>
              <a:prstGeom prst="rect">
                <a:avLst/>
              </a:prstGeom>
            </p:spPr>
            <p:txBody>
              <a:bodyPr wrap="square">
                <a:spAutoFit/>
              </a:bodyPr>
              <a:lstStyle/>
              <a:p>
                <a:pPr algn="justLow" rtl="1"/>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ظهرت طريقة حديثة أخرى في إنشاء الحاضنة في عالم المنشأة في السنوات الأخيرة وهي الحاضنات الداخلية. وقد نشأت خوفا من كثرة ترك العاملين مرتفعي القيمة الذين يقررون أن يبدأوا مغامرات جديدة خاصة بهم للخروج من الشركات، فشيدت بعض الشركات حاضنات أعمال داخل هياكل منشأتها. وفي هذه البرامج، يمكن أن يستخدم العاملون موارد الشركة (بما في ذلك اسمها وسمعتها المعروفة) في بناء وترويج أفكار أعمالهم الذاتية. </a:t>
                </a:r>
              </a:p>
            </p:txBody>
          </p:sp>
          <p:pic>
            <p:nvPicPr>
              <p:cNvPr id="15" name="Picture 2">
                <a:extLst>
                  <a:ext uri="{FF2B5EF4-FFF2-40B4-BE49-F238E27FC236}">
                    <a16:creationId xmlns:a16="http://schemas.microsoft.com/office/drawing/2014/main" id="{63548692-0E70-49A3-BD12-AE5130650E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25"/>
              <a:stretch/>
            </p:blipFill>
            <p:spPr bwMode="auto">
              <a:xfrm>
                <a:off x="0" y="1561891"/>
                <a:ext cx="6227640" cy="376554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2249E589-768F-43F4-9527-A0D3CC7CD60F}"/>
                </a:ext>
              </a:extLst>
            </p:cNvPr>
            <p:cNvSpPr/>
            <p:nvPr/>
          </p:nvSpPr>
          <p:spPr>
            <a:xfrm>
              <a:off x="7776936" y="1409700"/>
              <a:ext cx="4415064" cy="630217"/>
            </a:xfrm>
            <a:prstGeom prst="rect">
              <a:avLst/>
            </a:prstGeom>
            <a:solidFill>
              <a:srgbClr val="EFAE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ثانيًا: حاضنات الأعمال الداخلية</a:t>
              </a:r>
            </a:p>
          </p:txBody>
        </p:sp>
      </p:gr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fld id="{C9889D55-D75C-4F24-87F5-5B8662090B10}" type="slidenum">
              <a:rPr lang="en-SG" smtClean="0"/>
              <a:t>6</a:t>
            </a:fld>
            <a:endParaRPr lang="en-SG" dirty="0"/>
          </a:p>
        </p:txBody>
      </p:sp>
    </p:spTree>
    <p:extLst>
      <p:ext uri="{BB962C8B-B14F-4D97-AF65-F5344CB8AC3E}">
        <p14:creationId xmlns:p14="http://schemas.microsoft.com/office/powerpoint/2010/main" val="175197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CA2B9C9-FFA1-4003-9CCB-A1DC48502B12}"/>
              </a:ext>
            </a:extLst>
          </p:cNvPr>
          <p:cNvGrpSpPr/>
          <p:nvPr/>
        </p:nvGrpSpPr>
        <p:grpSpPr>
          <a:xfrm>
            <a:off x="-181036" y="1409700"/>
            <a:ext cx="12373036" cy="4256526"/>
            <a:chOff x="-181036" y="1409700"/>
            <a:chExt cx="12373036" cy="4256526"/>
          </a:xfrm>
        </p:grpSpPr>
        <p:grpSp>
          <p:nvGrpSpPr>
            <p:cNvPr id="11" name="Group 10">
              <a:extLst>
                <a:ext uri="{FF2B5EF4-FFF2-40B4-BE49-F238E27FC236}">
                  <a16:creationId xmlns:a16="http://schemas.microsoft.com/office/drawing/2014/main" id="{821F184D-B996-43EB-9446-67ADAD127417}"/>
                </a:ext>
              </a:extLst>
            </p:cNvPr>
            <p:cNvGrpSpPr/>
            <p:nvPr/>
          </p:nvGrpSpPr>
          <p:grpSpPr>
            <a:xfrm>
              <a:off x="-181036" y="1900676"/>
              <a:ext cx="12373036" cy="3765550"/>
              <a:chOff x="-181036" y="1561891"/>
              <a:chExt cx="12373036" cy="3765550"/>
            </a:xfrm>
          </p:grpSpPr>
          <p:sp>
            <p:nvSpPr>
              <p:cNvPr id="13" name="Rectangle 12">
                <a:extLst>
                  <a:ext uri="{FF2B5EF4-FFF2-40B4-BE49-F238E27FC236}">
                    <a16:creationId xmlns:a16="http://schemas.microsoft.com/office/drawing/2014/main" id="{84B77EF7-51AC-4A80-B391-1C6820A5E495}"/>
                  </a:ext>
                </a:extLst>
              </p:cNvPr>
              <p:cNvSpPr/>
              <p:nvPr/>
            </p:nvSpPr>
            <p:spPr>
              <a:xfrm>
                <a:off x="6227640" y="1561891"/>
                <a:ext cx="5964360" cy="376555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4218116-9D0A-4DAB-9C7D-12BB7C080DA7}"/>
                  </a:ext>
                </a:extLst>
              </p:cNvPr>
              <p:cNvSpPr/>
              <p:nvPr/>
            </p:nvSpPr>
            <p:spPr>
              <a:xfrm>
                <a:off x="6704745" y="1970194"/>
                <a:ext cx="4415064" cy="3139321"/>
              </a:xfrm>
              <a:prstGeom prst="rect">
                <a:avLst/>
              </a:prstGeom>
            </p:spPr>
            <p:txBody>
              <a:bodyPr wrap="square">
                <a:spAutoFit/>
              </a:bodyPr>
              <a:lstStyle/>
              <a:p>
                <a:pPr algn="justLow" rtl="1"/>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توفر </a:t>
                </a:r>
                <a:r>
                  <a:rPr lang="ar-SA" dirty="0" err="1">
                    <a:solidFill>
                      <a:schemeClr val="bg1"/>
                    </a:solidFill>
                    <a:latin typeface="Dubai" panose="020B0503030403030204" pitchFamily="34" charset="-78"/>
                    <a:ea typeface="Times New Roman" panose="02020603050405020304" pitchFamily="18" charset="0"/>
                    <a:cs typeface="Dubai" panose="020B0503030403030204" pitchFamily="34" charset="-78"/>
                  </a:rPr>
                  <a:t>حاضات</a:t>
                </a:r>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 الأعمال الجامعية </a:t>
                </a:r>
                <a:r>
                  <a:rPr lang="en-US" dirty="0">
                    <a:solidFill>
                      <a:schemeClr val="bg1"/>
                    </a:solidFill>
                    <a:latin typeface="Dubai" panose="020B0503030403030204" pitchFamily="34" charset="-78"/>
                    <a:ea typeface="Times New Roman" panose="02020603050405020304" pitchFamily="18" charset="0"/>
                    <a:cs typeface="Dubai" panose="020B0503030403030204" pitchFamily="34" charset="-78"/>
                  </a:rPr>
                  <a:t>UBIs (University Business Incubators) </a:t>
                </a:r>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فرصة فريدة للرواد الأعمال الناشئين ليستفيدوا من المواهب والموارد الموجودة في الجامعة، خاصة في تطوير المنتجات التي تتطلب مستوى معرفة وتعقيداً أعلى. وتقدم الحاضنات الجامعية  </a:t>
                </a:r>
                <a:r>
                  <a:rPr lang="en-US" dirty="0">
                    <a:solidFill>
                      <a:schemeClr val="bg1"/>
                    </a:solidFill>
                    <a:latin typeface="Dubai" panose="020B0503030403030204" pitchFamily="34" charset="-78"/>
                    <a:ea typeface="Times New Roman" panose="02020603050405020304" pitchFamily="18" charset="0"/>
                    <a:cs typeface="Dubai" panose="020B0503030403030204" pitchFamily="34" charset="-78"/>
                  </a:rPr>
                  <a:t>UBIs </a:t>
                </a:r>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خدمة مرتفعة القيمة للاقتصاديات الناشئة عن طريق الارتقاء بالموهبة من داخل الجامعة وانتاج قيمة المضافة للطلاب وأعضاء هيئة التدريس. كما أنها توفر فرصا جديدة ايضا لتكييف المنتجات، والعمالة الجديدة محليا، وانتاج مواهب وقيادة للريادة والتي تتطلبها الاقتصاديات الناشئة.</a:t>
                </a:r>
              </a:p>
            </p:txBody>
          </p:sp>
          <p:pic>
            <p:nvPicPr>
              <p:cNvPr id="15" name="Picture 2">
                <a:extLst>
                  <a:ext uri="{FF2B5EF4-FFF2-40B4-BE49-F238E27FC236}">
                    <a16:creationId xmlns:a16="http://schemas.microsoft.com/office/drawing/2014/main" id="{63548692-0E70-49A3-BD12-AE5130650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1036" y="1561891"/>
                <a:ext cx="6408676" cy="376554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2249E589-768F-43F4-9527-A0D3CC7CD60F}"/>
                </a:ext>
              </a:extLst>
            </p:cNvPr>
            <p:cNvSpPr/>
            <p:nvPr/>
          </p:nvSpPr>
          <p:spPr>
            <a:xfrm>
              <a:off x="7776936" y="1409700"/>
              <a:ext cx="4415064" cy="630217"/>
            </a:xfrm>
            <a:prstGeom prst="rect">
              <a:avLst/>
            </a:prstGeom>
            <a:solidFill>
              <a:srgbClr val="EFAE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ثالثاً: الحاضنات الجامعية </a:t>
              </a:r>
            </a:p>
          </p:txBody>
        </p:sp>
      </p:grpSp>
      <p:sp>
        <p:nvSpPr>
          <p:cNvPr id="2" name="Slide Number Placeholder 1">
            <a:extLst>
              <a:ext uri="{FF2B5EF4-FFF2-40B4-BE49-F238E27FC236}">
                <a16:creationId xmlns:a16="http://schemas.microsoft.com/office/drawing/2014/main" id="{B6096341-DE1C-4C78-9655-E6058A81C443}"/>
              </a:ext>
            </a:extLst>
          </p:cNvPr>
          <p:cNvSpPr>
            <a:spLocks noGrp="1"/>
          </p:cNvSpPr>
          <p:nvPr>
            <p:ph type="sldNum" sz="quarter" idx="12"/>
          </p:nvPr>
        </p:nvSpPr>
        <p:spPr/>
        <p:txBody>
          <a:bodyPr/>
          <a:lstStyle/>
          <a:p>
            <a:fld id="{C9889D55-D75C-4F24-87F5-5B8662090B10}" type="slidenum">
              <a:rPr lang="en-SG" smtClean="0"/>
              <a:t>7</a:t>
            </a:fld>
            <a:endParaRPr lang="en-SG" dirty="0"/>
          </a:p>
        </p:txBody>
      </p:sp>
    </p:spTree>
    <p:extLst>
      <p:ext uri="{BB962C8B-B14F-4D97-AF65-F5344CB8AC3E}">
        <p14:creationId xmlns:p14="http://schemas.microsoft.com/office/powerpoint/2010/main" val="29464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B019A3AF-75AF-4766-A618-5C0C8223EB97}"/>
              </a:ext>
            </a:extLst>
          </p:cNvPr>
          <p:cNvGrpSpPr/>
          <p:nvPr/>
        </p:nvGrpSpPr>
        <p:grpSpPr>
          <a:xfrm>
            <a:off x="0" y="1409700"/>
            <a:ext cx="12192000" cy="4573567"/>
            <a:chOff x="0" y="1409700"/>
            <a:chExt cx="12192000" cy="4573567"/>
          </a:xfrm>
        </p:grpSpPr>
        <p:grpSp>
          <p:nvGrpSpPr>
            <p:cNvPr id="3" name="Group 2">
              <a:extLst>
                <a:ext uri="{FF2B5EF4-FFF2-40B4-BE49-F238E27FC236}">
                  <a16:creationId xmlns:a16="http://schemas.microsoft.com/office/drawing/2014/main" id="{B8B928D7-9F98-4F83-B89D-B573DC849536}"/>
                </a:ext>
              </a:extLst>
            </p:cNvPr>
            <p:cNvGrpSpPr/>
            <p:nvPr/>
          </p:nvGrpSpPr>
          <p:grpSpPr>
            <a:xfrm>
              <a:off x="149266" y="2173267"/>
              <a:ext cx="11880932" cy="3810000"/>
              <a:chOff x="-702582" y="2286000"/>
              <a:chExt cx="12284982" cy="3810000"/>
            </a:xfrm>
            <a:effectLst/>
          </p:grpSpPr>
          <p:sp>
            <p:nvSpPr>
              <p:cNvPr id="2" name="Rectangle 1">
                <a:extLst>
                  <a:ext uri="{FF2B5EF4-FFF2-40B4-BE49-F238E27FC236}">
                    <a16:creationId xmlns:a16="http://schemas.microsoft.com/office/drawing/2014/main" id="{E4B2FCC5-D945-4CB3-ADA0-0962E207C25D}"/>
                  </a:ext>
                </a:extLst>
              </p:cNvPr>
              <p:cNvSpPr/>
              <p:nvPr/>
            </p:nvSpPr>
            <p:spPr>
              <a:xfrm>
                <a:off x="9791700" y="2286000"/>
                <a:ext cx="1790700" cy="3810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DZ" dirty="0">
                    <a:solidFill>
                      <a:schemeClr val="tx1"/>
                    </a:solidFill>
                    <a:latin typeface="Dubai" panose="020B0503030403030204" pitchFamily="34" charset="-78"/>
                    <a:ea typeface="Calibri" panose="020F0502020204030204" pitchFamily="34" charset="0"/>
                    <a:cs typeface="Dubai" panose="020B0503030403030204" pitchFamily="34" charset="-78"/>
                  </a:rPr>
                  <a:t>مساعدة الجامعات والمعاهد التدريبية على توطين التعلم السريع في مواقعهم.</a:t>
                </a:r>
                <a:endParaRPr lang="en-SG" dirty="0">
                  <a:solidFill>
                    <a:schemeClr val="tx1"/>
                  </a:solidFill>
                  <a:latin typeface="Dubai" panose="020B0503030403030204" pitchFamily="34" charset="-78"/>
                  <a:ea typeface="Calibri" panose="020F0502020204030204" pitchFamily="34" charset="0"/>
                  <a:cs typeface="Dubai" panose="020B0503030403030204" pitchFamily="34" charset="-78"/>
                </a:endParaRPr>
              </a:p>
            </p:txBody>
          </p:sp>
          <p:sp>
            <p:nvSpPr>
              <p:cNvPr id="18" name="Rectangle 17">
                <a:extLst>
                  <a:ext uri="{FF2B5EF4-FFF2-40B4-BE49-F238E27FC236}">
                    <a16:creationId xmlns:a16="http://schemas.microsoft.com/office/drawing/2014/main" id="{4CBCFF42-952A-452E-85CD-8D37A906298C}"/>
                  </a:ext>
                </a:extLst>
              </p:cNvPr>
              <p:cNvSpPr/>
              <p:nvPr/>
            </p:nvSpPr>
            <p:spPr>
              <a:xfrm>
                <a:off x="7692842" y="2286000"/>
                <a:ext cx="1790700" cy="3810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DZ" dirty="0">
                    <a:solidFill>
                      <a:schemeClr val="tx1"/>
                    </a:solidFill>
                    <a:latin typeface="Dubai" panose="020B0503030403030204" pitchFamily="34" charset="-78"/>
                    <a:ea typeface="Calibri" panose="020F0502020204030204" pitchFamily="34" charset="0"/>
                    <a:cs typeface="Dubai" panose="020B0503030403030204" pitchFamily="34" charset="-78"/>
                  </a:rPr>
                  <a:t>مساعدة الباحثين التربويين والاقتصاديين على الاستفادة من نتائج الأبحاث التي ينفذونها في حاضنات ومراكز البحوث بهدف تطوير التعليم والاقتصاد في المجتمع.</a:t>
                </a:r>
              </a:p>
            </p:txBody>
          </p:sp>
          <p:sp>
            <p:nvSpPr>
              <p:cNvPr id="19" name="Rectangle 18">
                <a:extLst>
                  <a:ext uri="{FF2B5EF4-FFF2-40B4-BE49-F238E27FC236}">
                    <a16:creationId xmlns:a16="http://schemas.microsoft.com/office/drawing/2014/main" id="{3E99830B-EEB6-4A41-88CD-DF9565CEFFBB}"/>
                  </a:ext>
                </a:extLst>
              </p:cNvPr>
              <p:cNvSpPr/>
              <p:nvPr/>
            </p:nvSpPr>
            <p:spPr>
              <a:xfrm>
                <a:off x="5593986" y="2286000"/>
                <a:ext cx="1790700" cy="3810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DZ" dirty="0">
                    <a:solidFill>
                      <a:schemeClr val="tx1"/>
                    </a:solidFill>
                    <a:latin typeface="Dubai" panose="020B0503030403030204" pitchFamily="34" charset="-78"/>
                    <a:ea typeface="Calibri" panose="020F0502020204030204" pitchFamily="34" charset="0"/>
                    <a:cs typeface="Dubai" panose="020B0503030403030204" pitchFamily="34" charset="-78"/>
                  </a:rPr>
                  <a:t>مساعدة رواد الأعمال على تحويل مؤسساتهم إلى منظمات </a:t>
                </a:r>
                <a:r>
                  <a:rPr lang="ar-DZ" dirty="0" err="1">
                    <a:solidFill>
                      <a:schemeClr val="tx1"/>
                    </a:solidFill>
                    <a:latin typeface="Dubai" panose="020B0503030403030204" pitchFamily="34" charset="-78"/>
                    <a:ea typeface="Calibri" panose="020F0502020204030204" pitchFamily="34" charset="0"/>
                    <a:cs typeface="Dubai" panose="020B0503030403030204" pitchFamily="34" charset="-78"/>
                  </a:rPr>
                  <a:t>منظمات</a:t>
                </a:r>
                <a:r>
                  <a:rPr lang="ar-DZ" dirty="0">
                    <a:solidFill>
                      <a:schemeClr val="tx1"/>
                    </a:solidFill>
                    <a:latin typeface="Dubai" panose="020B0503030403030204" pitchFamily="34" charset="-78"/>
                    <a:ea typeface="Calibri" panose="020F0502020204030204" pitchFamily="34" charset="0"/>
                    <a:cs typeface="Dubai" panose="020B0503030403030204" pitchFamily="34" charset="-78"/>
                  </a:rPr>
                  <a:t> فائقة التعلم من خلال إنشاء حاضنات التعلم السريع في تلك المؤسسات.</a:t>
                </a:r>
              </a:p>
            </p:txBody>
          </p:sp>
          <p:sp>
            <p:nvSpPr>
              <p:cNvPr id="20" name="Rectangle 19">
                <a:extLst>
                  <a:ext uri="{FF2B5EF4-FFF2-40B4-BE49-F238E27FC236}">
                    <a16:creationId xmlns:a16="http://schemas.microsoft.com/office/drawing/2014/main" id="{B11D9C80-0D57-4391-96B3-843080996BBA}"/>
                  </a:ext>
                </a:extLst>
              </p:cNvPr>
              <p:cNvSpPr/>
              <p:nvPr/>
            </p:nvSpPr>
            <p:spPr>
              <a:xfrm>
                <a:off x="3495130" y="2286000"/>
                <a:ext cx="1790700" cy="3810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DZ" dirty="0">
                    <a:solidFill>
                      <a:schemeClr val="tx1"/>
                    </a:solidFill>
                    <a:latin typeface="Dubai" panose="020B0503030403030204" pitchFamily="34" charset="-78"/>
                    <a:ea typeface="Calibri" panose="020F0502020204030204" pitchFamily="34" charset="0"/>
                    <a:cs typeface="Dubai" panose="020B0503030403030204" pitchFamily="34" charset="-78"/>
                  </a:rPr>
                  <a:t>توفير فرص عمل جديدة للشباب والشابات.</a:t>
                </a:r>
              </a:p>
            </p:txBody>
          </p:sp>
          <p:sp>
            <p:nvSpPr>
              <p:cNvPr id="21" name="Rectangle 20">
                <a:extLst>
                  <a:ext uri="{FF2B5EF4-FFF2-40B4-BE49-F238E27FC236}">
                    <a16:creationId xmlns:a16="http://schemas.microsoft.com/office/drawing/2014/main" id="{B576533F-A357-4324-B12F-B0D942AB859B}"/>
                  </a:ext>
                </a:extLst>
              </p:cNvPr>
              <p:cNvSpPr/>
              <p:nvPr/>
            </p:nvSpPr>
            <p:spPr>
              <a:xfrm>
                <a:off x="1396274" y="2286000"/>
                <a:ext cx="1790700" cy="3810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DZ" dirty="0">
                    <a:solidFill>
                      <a:schemeClr val="tx1"/>
                    </a:solidFill>
                    <a:latin typeface="Dubai" panose="020B0503030403030204" pitchFamily="34" charset="-78"/>
                    <a:ea typeface="Calibri" panose="020F0502020204030204" pitchFamily="34" charset="0"/>
                    <a:cs typeface="Dubai" panose="020B0503030403030204" pitchFamily="34" charset="-78"/>
                  </a:rPr>
                  <a:t>ربط المؤسسات التعليمية بالقطاعات الاقتصادية والصناعية والتجارية.</a:t>
                </a:r>
              </a:p>
            </p:txBody>
          </p:sp>
          <p:sp>
            <p:nvSpPr>
              <p:cNvPr id="22" name="Rectangle 21">
                <a:extLst>
                  <a:ext uri="{FF2B5EF4-FFF2-40B4-BE49-F238E27FC236}">
                    <a16:creationId xmlns:a16="http://schemas.microsoft.com/office/drawing/2014/main" id="{AE54A1A4-4B7E-4D09-9A81-6645914658FE}"/>
                  </a:ext>
                </a:extLst>
              </p:cNvPr>
              <p:cNvSpPr/>
              <p:nvPr/>
            </p:nvSpPr>
            <p:spPr>
              <a:xfrm>
                <a:off x="-702582" y="2286000"/>
                <a:ext cx="1790700" cy="3810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rtl="1"/>
                <a:r>
                  <a:rPr lang="ar-DZ" dirty="0">
                    <a:solidFill>
                      <a:schemeClr val="tx1"/>
                    </a:solidFill>
                    <a:latin typeface="Dubai" panose="020B0503030403030204" pitchFamily="34" charset="-78"/>
                    <a:ea typeface="Calibri" panose="020F0502020204030204" pitchFamily="34" charset="0"/>
                    <a:cs typeface="Dubai" panose="020B0503030403030204" pitchFamily="34" charset="-78"/>
                  </a:rPr>
                  <a:t>المساهمة في نقل التقنية من الدول المتطورة وتعزيز استخداماتها وتطبيقاتها بما يخدم عملية البناء التربوي.</a:t>
                </a:r>
              </a:p>
            </p:txBody>
          </p:sp>
        </p:grpSp>
        <p:sp>
          <p:nvSpPr>
            <p:cNvPr id="23" name="Rectangle 22">
              <a:extLst>
                <a:ext uri="{FF2B5EF4-FFF2-40B4-BE49-F238E27FC236}">
                  <a16:creationId xmlns:a16="http://schemas.microsoft.com/office/drawing/2014/main" id="{11680E92-51A6-4655-BF52-902F46BB1198}"/>
                </a:ext>
              </a:extLst>
            </p:cNvPr>
            <p:cNvSpPr/>
            <p:nvPr/>
          </p:nvSpPr>
          <p:spPr>
            <a:xfrm>
              <a:off x="0" y="1409700"/>
              <a:ext cx="12192000" cy="630217"/>
            </a:xfrm>
            <a:prstGeom prst="rect">
              <a:avLst/>
            </a:prstGeom>
            <a:solidFill>
              <a:srgbClr val="0050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bg1"/>
                  </a:solidFill>
                  <a:latin typeface="Dubai" panose="020B0503030403030204" pitchFamily="34" charset="-78"/>
                  <a:ea typeface="Times New Roman" panose="02020603050405020304" pitchFamily="18" charset="0"/>
                  <a:cs typeface="Dubai" panose="020B0503030403030204" pitchFamily="34" charset="-78"/>
                </a:rPr>
                <a:t> أهداف الحاضنة الجامعية:</a:t>
              </a:r>
            </a:p>
          </p:txBody>
        </p:sp>
        <p:sp>
          <p:nvSpPr>
            <p:cNvPr id="4" name="TextBox 3">
              <a:extLst>
                <a:ext uri="{FF2B5EF4-FFF2-40B4-BE49-F238E27FC236}">
                  <a16:creationId xmlns:a16="http://schemas.microsoft.com/office/drawing/2014/main" id="{69AC2859-95CD-472F-AE57-6E1F9E4AB400}"/>
                </a:ext>
              </a:extLst>
            </p:cNvPr>
            <p:cNvSpPr txBox="1"/>
            <p:nvPr/>
          </p:nvSpPr>
          <p:spPr>
            <a:xfrm>
              <a:off x="10897596" y="5384800"/>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ar-SA" sz="2400" b="1" dirty="0"/>
                <a:t>01</a:t>
              </a:r>
              <a:endParaRPr lang="en-US" sz="2400" b="1" dirty="0"/>
            </a:p>
          </p:txBody>
        </p:sp>
        <p:sp>
          <p:nvSpPr>
            <p:cNvPr id="24" name="TextBox 23">
              <a:extLst>
                <a:ext uri="{FF2B5EF4-FFF2-40B4-BE49-F238E27FC236}">
                  <a16:creationId xmlns:a16="http://schemas.microsoft.com/office/drawing/2014/main" id="{C6C8EC80-9B0A-4F82-985D-2A5DD38DEA4D}"/>
                </a:ext>
              </a:extLst>
            </p:cNvPr>
            <p:cNvSpPr txBox="1"/>
            <p:nvPr/>
          </p:nvSpPr>
          <p:spPr>
            <a:xfrm>
              <a:off x="8867769" y="5384799"/>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ar-SA" sz="2400" b="1" dirty="0"/>
                <a:t>02</a:t>
              </a:r>
              <a:endParaRPr lang="en-US" sz="2400" b="1" dirty="0"/>
            </a:p>
          </p:txBody>
        </p:sp>
        <p:sp>
          <p:nvSpPr>
            <p:cNvPr id="25" name="TextBox 24">
              <a:extLst>
                <a:ext uri="{FF2B5EF4-FFF2-40B4-BE49-F238E27FC236}">
                  <a16:creationId xmlns:a16="http://schemas.microsoft.com/office/drawing/2014/main" id="{69942FA4-8947-455A-A57E-ECC199A7DCAF}"/>
                </a:ext>
              </a:extLst>
            </p:cNvPr>
            <p:cNvSpPr txBox="1"/>
            <p:nvPr/>
          </p:nvSpPr>
          <p:spPr>
            <a:xfrm>
              <a:off x="6837943" y="5384799"/>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ar-SA" sz="2400" b="1" dirty="0"/>
                <a:t>03</a:t>
              </a:r>
              <a:endParaRPr lang="en-US" sz="2400" b="1" dirty="0"/>
            </a:p>
          </p:txBody>
        </p:sp>
        <p:sp>
          <p:nvSpPr>
            <p:cNvPr id="26" name="TextBox 25">
              <a:extLst>
                <a:ext uri="{FF2B5EF4-FFF2-40B4-BE49-F238E27FC236}">
                  <a16:creationId xmlns:a16="http://schemas.microsoft.com/office/drawing/2014/main" id="{80CB93AE-8567-4FA2-8DE5-430DAE29E987}"/>
                </a:ext>
              </a:extLst>
            </p:cNvPr>
            <p:cNvSpPr txBox="1"/>
            <p:nvPr/>
          </p:nvSpPr>
          <p:spPr>
            <a:xfrm>
              <a:off x="4808118" y="5384798"/>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ar-SA" sz="2400" b="1" dirty="0"/>
                <a:t>04</a:t>
              </a:r>
              <a:endParaRPr lang="en-US" sz="2400" b="1" dirty="0"/>
            </a:p>
          </p:txBody>
        </p:sp>
        <p:sp>
          <p:nvSpPr>
            <p:cNvPr id="27" name="TextBox 26">
              <a:extLst>
                <a:ext uri="{FF2B5EF4-FFF2-40B4-BE49-F238E27FC236}">
                  <a16:creationId xmlns:a16="http://schemas.microsoft.com/office/drawing/2014/main" id="{C7546B9F-9F6C-40FA-9B02-14D97DF1A71E}"/>
                </a:ext>
              </a:extLst>
            </p:cNvPr>
            <p:cNvSpPr txBox="1"/>
            <p:nvPr/>
          </p:nvSpPr>
          <p:spPr>
            <a:xfrm>
              <a:off x="2778293" y="5384797"/>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ar-SA" sz="2400" b="1" dirty="0"/>
                <a:t>05</a:t>
              </a:r>
              <a:endParaRPr lang="en-US" sz="2400" b="1" dirty="0"/>
            </a:p>
          </p:txBody>
        </p:sp>
        <p:sp>
          <p:nvSpPr>
            <p:cNvPr id="28" name="TextBox 27">
              <a:extLst>
                <a:ext uri="{FF2B5EF4-FFF2-40B4-BE49-F238E27FC236}">
                  <a16:creationId xmlns:a16="http://schemas.microsoft.com/office/drawing/2014/main" id="{B4F52E19-FB97-4D95-A8F5-EC4B0711EFA9}"/>
                </a:ext>
              </a:extLst>
            </p:cNvPr>
            <p:cNvSpPr txBox="1"/>
            <p:nvPr/>
          </p:nvSpPr>
          <p:spPr>
            <a:xfrm>
              <a:off x="748468" y="5384797"/>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ar-SA" sz="2400" b="1" dirty="0"/>
                <a:t>06</a:t>
              </a:r>
              <a:endParaRPr lang="en-US" sz="2400" b="1" dirty="0"/>
            </a:p>
          </p:txBody>
        </p:sp>
      </p:grpSp>
      <p:sp>
        <p:nvSpPr>
          <p:cNvPr id="8" name="Slide Number Placeholder 7">
            <a:extLst>
              <a:ext uri="{FF2B5EF4-FFF2-40B4-BE49-F238E27FC236}">
                <a16:creationId xmlns:a16="http://schemas.microsoft.com/office/drawing/2014/main" id="{65AF5D24-B970-4533-914D-3F5A817C2DD9}"/>
              </a:ext>
            </a:extLst>
          </p:cNvPr>
          <p:cNvSpPr>
            <a:spLocks noGrp="1"/>
          </p:cNvSpPr>
          <p:nvPr>
            <p:ph type="sldNum" sz="quarter" idx="12"/>
          </p:nvPr>
        </p:nvSpPr>
        <p:spPr/>
        <p:txBody>
          <a:bodyPr/>
          <a:lstStyle/>
          <a:p>
            <a:fld id="{C9889D55-D75C-4F24-87F5-5B8662090B10}" type="slidenum">
              <a:rPr lang="en-SG" smtClean="0"/>
              <a:t>8</a:t>
            </a:fld>
            <a:endParaRPr lang="en-SG" dirty="0"/>
          </a:p>
        </p:txBody>
      </p:sp>
    </p:spTree>
    <p:extLst>
      <p:ext uri="{BB962C8B-B14F-4D97-AF65-F5344CB8AC3E}">
        <p14:creationId xmlns:p14="http://schemas.microsoft.com/office/powerpoint/2010/main" val="376351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أنواع 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الرابع /أنواع الحاضنات وخدماتها وعملياتها</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404BB43-2AE1-4A73-9F71-723045E5D4B6}"/>
              </a:ext>
            </a:extLst>
          </p:cNvPr>
          <p:cNvSpPr/>
          <p:nvPr/>
        </p:nvSpPr>
        <p:spPr>
          <a:xfrm>
            <a:off x="345659" y="1010440"/>
            <a:ext cx="10423434" cy="430887"/>
          </a:xfrm>
          <a:prstGeom prst="rect">
            <a:avLst/>
          </a:prstGeom>
        </p:spPr>
        <p:txBody>
          <a:bodyPr wrap="square" anchor="ctr">
            <a:spAutoFit/>
          </a:bodyPr>
          <a:lstStyle/>
          <a:p>
            <a:pPr lvl="0" algn="justLow" rtl="1">
              <a:lnSpc>
                <a:spcPct val="150000"/>
              </a:lnSpc>
              <a:spcAft>
                <a:spcPts val="800"/>
              </a:spcAft>
            </a:pPr>
            <a:r>
              <a:rPr lang="ar-SA" sz="1600" b="1" dirty="0">
                <a:solidFill>
                  <a:prstClr val="black"/>
                </a:solidFill>
                <a:latin typeface="Dubai" panose="020B0503030403030204" pitchFamily="34" charset="-78"/>
                <a:ea typeface="Times New Roman" panose="02020603050405020304" pitchFamily="18" charset="0"/>
                <a:cs typeface="Dubai" panose="020B0503030403030204" pitchFamily="34" charset="-78"/>
              </a:rPr>
              <a:t>ويمكن تحديد سبع خدمات رئيسية تقدمها الحاضنات الجامعية هي : </a:t>
            </a:r>
          </a:p>
        </p:txBody>
      </p:sp>
      <p:grpSp>
        <p:nvGrpSpPr>
          <p:cNvPr id="71" name="Group 70">
            <a:extLst>
              <a:ext uri="{FF2B5EF4-FFF2-40B4-BE49-F238E27FC236}">
                <a16:creationId xmlns:a16="http://schemas.microsoft.com/office/drawing/2014/main" id="{355461EA-8E4F-4F67-9371-5E6AAEE402C8}"/>
              </a:ext>
            </a:extLst>
          </p:cNvPr>
          <p:cNvGrpSpPr/>
          <p:nvPr/>
        </p:nvGrpSpPr>
        <p:grpSpPr>
          <a:xfrm>
            <a:off x="2048378" y="1446441"/>
            <a:ext cx="8095245" cy="5207346"/>
            <a:chOff x="2673848" y="1446441"/>
            <a:chExt cx="8095245" cy="5207346"/>
          </a:xfrm>
        </p:grpSpPr>
        <p:grpSp>
          <p:nvGrpSpPr>
            <p:cNvPr id="38" name="Group 37">
              <a:extLst>
                <a:ext uri="{FF2B5EF4-FFF2-40B4-BE49-F238E27FC236}">
                  <a16:creationId xmlns:a16="http://schemas.microsoft.com/office/drawing/2014/main" id="{E975A7A0-6E9A-4A21-A455-614BBE4E4BB1}"/>
                </a:ext>
              </a:extLst>
            </p:cNvPr>
            <p:cNvGrpSpPr/>
            <p:nvPr/>
          </p:nvGrpSpPr>
          <p:grpSpPr>
            <a:xfrm>
              <a:off x="6490206" y="1446441"/>
              <a:ext cx="4278887" cy="1166374"/>
              <a:chOff x="6089732" y="1898905"/>
              <a:chExt cx="4278887" cy="1166374"/>
            </a:xfrm>
          </p:grpSpPr>
          <p:sp>
            <p:nvSpPr>
              <p:cNvPr id="9" name="Rectangle 8">
                <a:extLst>
                  <a:ext uri="{FF2B5EF4-FFF2-40B4-BE49-F238E27FC236}">
                    <a16:creationId xmlns:a16="http://schemas.microsoft.com/office/drawing/2014/main" id="{7A5D8566-63A4-4608-A210-BC15236C3A4E}"/>
                  </a:ext>
                </a:extLst>
              </p:cNvPr>
              <p:cNvSpPr/>
              <p:nvPr/>
            </p:nvSpPr>
            <p:spPr>
              <a:xfrm>
                <a:off x="6089732" y="2166456"/>
                <a:ext cx="3695700" cy="63127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البنية التحتية الطبيعية</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nvGrpSpPr>
              <p:cNvPr id="37" name="Group 36">
                <a:extLst>
                  <a:ext uri="{FF2B5EF4-FFF2-40B4-BE49-F238E27FC236}">
                    <a16:creationId xmlns:a16="http://schemas.microsoft.com/office/drawing/2014/main" id="{82DDF29C-676A-4552-883F-5CB36D1661E0}"/>
                  </a:ext>
                </a:extLst>
              </p:cNvPr>
              <p:cNvGrpSpPr/>
              <p:nvPr/>
            </p:nvGrpSpPr>
            <p:grpSpPr>
              <a:xfrm>
                <a:off x="9202245" y="1898905"/>
                <a:ext cx="1166374" cy="1166374"/>
                <a:chOff x="9202245" y="1898905"/>
                <a:chExt cx="1166374" cy="1166374"/>
              </a:xfrm>
            </p:grpSpPr>
            <p:sp>
              <p:nvSpPr>
                <p:cNvPr id="10" name="Diamond 9">
                  <a:extLst>
                    <a:ext uri="{FF2B5EF4-FFF2-40B4-BE49-F238E27FC236}">
                      <a16:creationId xmlns:a16="http://schemas.microsoft.com/office/drawing/2014/main" id="{4E36EF36-ACC2-48BB-826E-40B034BF8B87}"/>
                    </a:ext>
                  </a:extLst>
                </p:cNvPr>
                <p:cNvSpPr/>
                <p:nvPr/>
              </p:nvSpPr>
              <p:spPr>
                <a:xfrm>
                  <a:off x="9202245" y="1898905"/>
                  <a:ext cx="1166374" cy="116637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Building Brick Wall">
                  <a:extLst>
                    <a:ext uri="{FF2B5EF4-FFF2-40B4-BE49-F238E27FC236}">
                      <a16:creationId xmlns:a16="http://schemas.microsoft.com/office/drawing/2014/main" id="{0A72207C-1A3E-473D-B2E2-98A9E0BF39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5392" y="2162052"/>
                  <a:ext cx="640080" cy="640080"/>
                </a:xfrm>
                <a:prstGeom prst="rect">
                  <a:avLst/>
                </a:prstGeom>
              </p:spPr>
            </p:pic>
          </p:grpSp>
        </p:grpSp>
        <p:grpSp>
          <p:nvGrpSpPr>
            <p:cNvPr id="39" name="Group 38">
              <a:extLst>
                <a:ext uri="{FF2B5EF4-FFF2-40B4-BE49-F238E27FC236}">
                  <a16:creationId xmlns:a16="http://schemas.microsoft.com/office/drawing/2014/main" id="{983CAD92-9CCF-4257-867B-DC820584758A}"/>
                </a:ext>
              </a:extLst>
            </p:cNvPr>
            <p:cNvGrpSpPr/>
            <p:nvPr/>
          </p:nvGrpSpPr>
          <p:grpSpPr>
            <a:xfrm flipH="1">
              <a:off x="2673848" y="2119936"/>
              <a:ext cx="4278887" cy="1166374"/>
              <a:chOff x="6089732" y="1898905"/>
              <a:chExt cx="4278887" cy="1166374"/>
            </a:xfrm>
          </p:grpSpPr>
          <p:sp>
            <p:nvSpPr>
              <p:cNvPr id="40" name="Rectangle 39">
                <a:extLst>
                  <a:ext uri="{FF2B5EF4-FFF2-40B4-BE49-F238E27FC236}">
                    <a16:creationId xmlns:a16="http://schemas.microsoft.com/office/drawing/2014/main" id="{F61A1766-4D1E-49C5-9495-2DC96B680D33}"/>
                  </a:ext>
                </a:extLst>
              </p:cNvPr>
              <p:cNvSpPr/>
              <p:nvPr/>
            </p:nvSpPr>
            <p:spPr>
              <a:xfrm>
                <a:off x="6089732" y="2166456"/>
                <a:ext cx="3695700" cy="63127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الدعم الاداري </a:t>
                </a:r>
              </a:p>
            </p:txBody>
          </p:sp>
          <p:grpSp>
            <p:nvGrpSpPr>
              <p:cNvPr id="41" name="Group 40">
                <a:extLst>
                  <a:ext uri="{FF2B5EF4-FFF2-40B4-BE49-F238E27FC236}">
                    <a16:creationId xmlns:a16="http://schemas.microsoft.com/office/drawing/2014/main" id="{3C992F01-461D-4790-9A0E-D351BFF7DDD7}"/>
                  </a:ext>
                </a:extLst>
              </p:cNvPr>
              <p:cNvGrpSpPr/>
              <p:nvPr/>
            </p:nvGrpSpPr>
            <p:grpSpPr>
              <a:xfrm>
                <a:off x="9202245" y="1898905"/>
                <a:ext cx="1166374" cy="1166374"/>
                <a:chOff x="9202245" y="1898905"/>
                <a:chExt cx="1166374" cy="1166374"/>
              </a:xfrm>
            </p:grpSpPr>
            <p:sp>
              <p:nvSpPr>
                <p:cNvPr id="42" name="Diamond 41">
                  <a:extLst>
                    <a:ext uri="{FF2B5EF4-FFF2-40B4-BE49-F238E27FC236}">
                      <a16:creationId xmlns:a16="http://schemas.microsoft.com/office/drawing/2014/main" id="{DEB8FA4D-C6FF-4BC7-A182-B9EFD362E6A0}"/>
                    </a:ext>
                  </a:extLst>
                </p:cNvPr>
                <p:cNvSpPr/>
                <p:nvPr/>
              </p:nvSpPr>
              <p:spPr>
                <a:xfrm>
                  <a:off x="9202245" y="1898905"/>
                  <a:ext cx="1166374" cy="116637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A476C896-448E-448B-9D77-16411D3541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465392" y="2162052"/>
                  <a:ext cx="640080" cy="640080"/>
                </a:xfrm>
                <a:prstGeom prst="rect">
                  <a:avLst/>
                </a:prstGeom>
              </p:spPr>
            </p:pic>
          </p:grpSp>
        </p:grpSp>
        <p:grpSp>
          <p:nvGrpSpPr>
            <p:cNvPr id="44" name="Group 43">
              <a:extLst>
                <a:ext uri="{FF2B5EF4-FFF2-40B4-BE49-F238E27FC236}">
                  <a16:creationId xmlns:a16="http://schemas.microsoft.com/office/drawing/2014/main" id="{2D08BA07-CC8E-42D8-902B-16A7D15537FD}"/>
                </a:ext>
              </a:extLst>
            </p:cNvPr>
            <p:cNvGrpSpPr/>
            <p:nvPr/>
          </p:nvGrpSpPr>
          <p:grpSpPr>
            <a:xfrm>
              <a:off x="6490206" y="2793431"/>
              <a:ext cx="4278887" cy="1166374"/>
              <a:chOff x="6089732" y="1898905"/>
              <a:chExt cx="4278887" cy="1166374"/>
            </a:xfrm>
          </p:grpSpPr>
          <p:sp>
            <p:nvSpPr>
              <p:cNvPr id="45" name="Rectangle 44">
                <a:extLst>
                  <a:ext uri="{FF2B5EF4-FFF2-40B4-BE49-F238E27FC236}">
                    <a16:creationId xmlns:a16="http://schemas.microsoft.com/office/drawing/2014/main" id="{7EF546EC-9E19-4CDA-9B41-B4BE6120A4A9}"/>
                  </a:ext>
                </a:extLst>
              </p:cNvPr>
              <p:cNvSpPr/>
              <p:nvPr/>
            </p:nvSpPr>
            <p:spPr>
              <a:xfrm>
                <a:off x="6089732" y="2166456"/>
                <a:ext cx="3695700" cy="63127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الدعم التقني</a:t>
                </a:r>
              </a:p>
            </p:txBody>
          </p:sp>
          <p:grpSp>
            <p:nvGrpSpPr>
              <p:cNvPr id="46" name="Group 45">
                <a:extLst>
                  <a:ext uri="{FF2B5EF4-FFF2-40B4-BE49-F238E27FC236}">
                    <a16:creationId xmlns:a16="http://schemas.microsoft.com/office/drawing/2014/main" id="{9FDDBA47-69E8-4099-9B93-D4B18A55C610}"/>
                  </a:ext>
                </a:extLst>
              </p:cNvPr>
              <p:cNvGrpSpPr/>
              <p:nvPr/>
            </p:nvGrpSpPr>
            <p:grpSpPr>
              <a:xfrm>
                <a:off x="9202245" y="1898905"/>
                <a:ext cx="1166374" cy="1166374"/>
                <a:chOff x="9202245" y="1898905"/>
                <a:chExt cx="1166374" cy="1166374"/>
              </a:xfrm>
            </p:grpSpPr>
            <p:sp>
              <p:nvSpPr>
                <p:cNvPr id="47" name="Diamond 46">
                  <a:extLst>
                    <a:ext uri="{FF2B5EF4-FFF2-40B4-BE49-F238E27FC236}">
                      <a16:creationId xmlns:a16="http://schemas.microsoft.com/office/drawing/2014/main" id="{DBA701F0-4BAD-4CA4-9C8A-9F4B8A487333}"/>
                    </a:ext>
                  </a:extLst>
                </p:cNvPr>
                <p:cNvSpPr/>
                <p:nvPr/>
              </p:nvSpPr>
              <p:spPr>
                <a:xfrm>
                  <a:off x="9202245" y="1898905"/>
                  <a:ext cx="1166374" cy="116637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76243057-85BB-43A7-850A-C930B70118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465392" y="2162052"/>
                  <a:ext cx="640080" cy="640080"/>
                </a:xfrm>
                <a:prstGeom prst="rect">
                  <a:avLst/>
                </a:prstGeom>
              </p:spPr>
            </p:pic>
          </p:grpSp>
        </p:grpSp>
        <p:grpSp>
          <p:nvGrpSpPr>
            <p:cNvPr id="49" name="Group 48">
              <a:extLst>
                <a:ext uri="{FF2B5EF4-FFF2-40B4-BE49-F238E27FC236}">
                  <a16:creationId xmlns:a16="http://schemas.microsoft.com/office/drawing/2014/main" id="{8EC3159C-C752-4FBB-B792-28A31810793F}"/>
                </a:ext>
              </a:extLst>
            </p:cNvPr>
            <p:cNvGrpSpPr/>
            <p:nvPr/>
          </p:nvGrpSpPr>
          <p:grpSpPr>
            <a:xfrm flipH="1">
              <a:off x="2673848" y="3466926"/>
              <a:ext cx="4278887" cy="1166374"/>
              <a:chOff x="6089732" y="1898905"/>
              <a:chExt cx="4278887" cy="1166374"/>
            </a:xfrm>
          </p:grpSpPr>
          <p:sp>
            <p:nvSpPr>
              <p:cNvPr id="50" name="Rectangle 49">
                <a:extLst>
                  <a:ext uri="{FF2B5EF4-FFF2-40B4-BE49-F238E27FC236}">
                    <a16:creationId xmlns:a16="http://schemas.microsoft.com/office/drawing/2014/main" id="{FD0FC98A-2C38-413E-B764-62018E8C926C}"/>
                  </a:ext>
                </a:extLst>
              </p:cNvPr>
              <p:cNvSpPr/>
              <p:nvPr/>
            </p:nvSpPr>
            <p:spPr>
              <a:xfrm>
                <a:off x="6089732" y="2166456"/>
                <a:ext cx="3695700" cy="63127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الاتصال بمصادر التمويل</a:t>
                </a:r>
              </a:p>
            </p:txBody>
          </p:sp>
          <p:grpSp>
            <p:nvGrpSpPr>
              <p:cNvPr id="51" name="Group 50">
                <a:extLst>
                  <a:ext uri="{FF2B5EF4-FFF2-40B4-BE49-F238E27FC236}">
                    <a16:creationId xmlns:a16="http://schemas.microsoft.com/office/drawing/2014/main" id="{938767A2-A4D7-4FD2-A620-77B07E59DD28}"/>
                  </a:ext>
                </a:extLst>
              </p:cNvPr>
              <p:cNvGrpSpPr/>
              <p:nvPr/>
            </p:nvGrpSpPr>
            <p:grpSpPr>
              <a:xfrm>
                <a:off x="9202245" y="1898905"/>
                <a:ext cx="1166374" cy="1166374"/>
                <a:chOff x="9202245" y="1898905"/>
                <a:chExt cx="1166374" cy="1166374"/>
              </a:xfrm>
            </p:grpSpPr>
            <p:sp>
              <p:nvSpPr>
                <p:cNvPr id="52" name="Diamond 51">
                  <a:extLst>
                    <a:ext uri="{FF2B5EF4-FFF2-40B4-BE49-F238E27FC236}">
                      <a16:creationId xmlns:a16="http://schemas.microsoft.com/office/drawing/2014/main" id="{C9EDB35B-A8D5-4BF0-91F9-A6E7B7A4CE34}"/>
                    </a:ext>
                  </a:extLst>
                </p:cNvPr>
                <p:cNvSpPr/>
                <p:nvPr/>
              </p:nvSpPr>
              <p:spPr>
                <a:xfrm>
                  <a:off x="9202245" y="1898905"/>
                  <a:ext cx="1166374" cy="116637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23C09CD6-22E4-47DD-8142-B2A4BDBAE7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465392" y="2162052"/>
                  <a:ext cx="640080" cy="640080"/>
                </a:xfrm>
                <a:prstGeom prst="rect">
                  <a:avLst/>
                </a:prstGeom>
              </p:spPr>
            </p:pic>
          </p:grpSp>
        </p:grpSp>
        <p:grpSp>
          <p:nvGrpSpPr>
            <p:cNvPr id="54" name="Group 53">
              <a:extLst>
                <a:ext uri="{FF2B5EF4-FFF2-40B4-BE49-F238E27FC236}">
                  <a16:creationId xmlns:a16="http://schemas.microsoft.com/office/drawing/2014/main" id="{61767AA1-D036-41B5-A100-5ABED3888486}"/>
                </a:ext>
              </a:extLst>
            </p:cNvPr>
            <p:cNvGrpSpPr/>
            <p:nvPr/>
          </p:nvGrpSpPr>
          <p:grpSpPr>
            <a:xfrm>
              <a:off x="6490206" y="4140421"/>
              <a:ext cx="4278887" cy="1166374"/>
              <a:chOff x="6089732" y="1898905"/>
              <a:chExt cx="4278887" cy="1166374"/>
            </a:xfrm>
          </p:grpSpPr>
          <p:sp>
            <p:nvSpPr>
              <p:cNvPr id="55" name="Rectangle 54">
                <a:extLst>
                  <a:ext uri="{FF2B5EF4-FFF2-40B4-BE49-F238E27FC236}">
                    <a16:creationId xmlns:a16="http://schemas.microsoft.com/office/drawing/2014/main" id="{C3765776-282E-41E3-ADF7-60BA187ACC35}"/>
                  </a:ext>
                </a:extLst>
              </p:cNvPr>
              <p:cNvSpPr/>
              <p:nvPr/>
            </p:nvSpPr>
            <p:spPr>
              <a:xfrm>
                <a:off x="6089732" y="2166456"/>
                <a:ext cx="3695700" cy="63127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الخدمات القانونية </a:t>
                </a:r>
              </a:p>
            </p:txBody>
          </p:sp>
          <p:grpSp>
            <p:nvGrpSpPr>
              <p:cNvPr id="56" name="Group 55">
                <a:extLst>
                  <a:ext uri="{FF2B5EF4-FFF2-40B4-BE49-F238E27FC236}">
                    <a16:creationId xmlns:a16="http://schemas.microsoft.com/office/drawing/2014/main" id="{3AC5E7FE-67D6-4C29-85A3-F91A7001131D}"/>
                  </a:ext>
                </a:extLst>
              </p:cNvPr>
              <p:cNvGrpSpPr/>
              <p:nvPr/>
            </p:nvGrpSpPr>
            <p:grpSpPr>
              <a:xfrm>
                <a:off x="9202245" y="1898905"/>
                <a:ext cx="1166374" cy="1166374"/>
                <a:chOff x="9202245" y="1898905"/>
                <a:chExt cx="1166374" cy="1166374"/>
              </a:xfrm>
            </p:grpSpPr>
            <p:sp>
              <p:nvSpPr>
                <p:cNvPr id="57" name="Diamond 56">
                  <a:extLst>
                    <a:ext uri="{FF2B5EF4-FFF2-40B4-BE49-F238E27FC236}">
                      <a16:creationId xmlns:a16="http://schemas.microsoft.com/office/drawing/2014/main" id="{A4FE2B20-2EAE-45A1-8450-D84F7D35C123}"/>
                    </a:ext>
                  </a:extLst>
                </p:cNvPr>
                <p:cNvSpPr/>
                <p:nvPr/>
              </p:nvSpPr>
              <p:spPr>
                <a:xfrm>
                  <a:off x="9202245" y="1898905"/>
                  <a:ext cx="1166374" cy="116637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a:extLst>
                    <a:ext uri="{FF2B5EF4-FFF2-40B4-BE49-F238E27FC236}">
                      <a16:creationId xmlns:a16="http://schemas.microsoft.com/office/drawing/2014/main" id="{965207DF-164E-4419-88ED-1EB47965C2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465392" y="2162052"/>
                  <a:ext cx="640080" cy="640080"/>
                </a:xfrm>
                <a:prstGeom prst="rect">
                  <a:avLst/>
                </a:prstGeom>
              </p:spPr>
            </p:pic>
          </p:grpSp>
        </p:grpSp>
        <p:grpSp>
          <p:nvGrpSpPr>
            <p:cNvPr id="59" name="Group 58">
              <a:extLst>
                <a:ext uri="{FF2B5EF4-FFF2-40B4-BE49-F238E27FC236}">
                  <a16:creationId xmlns:a16="http://schemas.microsoft.com/office/drawing/2014/main" id="{91A91618-BFFB-42E8-BB95-E671C31E3B1B}"/>
                </a:ext>
              </a:extLst>
            </p:cNvPr>
            <p:cNvGrpSpPr/>
            <p:nvPr/>
          </p:nvGrpSpPr>
          <p:grpSpPr>
            <a:xfrm flipH="1">
              <a:off x="2673848" y="4813916"/>
              <a:ext cx="4278887" cy="1166374"/>
              <a:chOff x="6089732" y="1898905"/>
              <a:chExt cx="4278887" cy="1166374"/>
            </a:xfrm>
          </p:grpSpPr>
          <p:sp>
            <p:nvSpPr>
              <p:cNvPr id="60" name="Rectangle 59">
                <a:extLst>
                  <a:ext uri="{FF2B5EF4-FFF2-40B4-BE49-F238E27FC236}">
                    <a16:creationId xmlns:a16="http://schemas.microsoft.com/office/drawing/2014/main" id="{E525D684-C23B-45FF-B134-D2B13558DA45}"/>
                  </a:ext>
                </a:extLst>
              </p:cNvPr>
              <p:cNvSpPr/>
              <p:nvPr/>
            </p:nvSpPr>
            <p:spPr>
              <a:xfrm>
                <a:off x="6089732" y="2166456"/>
                <a:ext cx="3695700" cy="63127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شبكات الاتصال</a:t>
                </a:r>
              </a:p>
            </p:txBody>
          </p:sp>
          <p:grpSp>
            <p:nvGrpSpPr>
              <p:cNvPr id="61" name="Group 60">
                <a:extLst>
                  <a:ext uri="{FF2B5EF4-FFF2-40B4-BE49-F238E27FC236}">
                    <a16:creationId xmlns:a16="http://schemas.microsoft.com/office/drawing/2014/main" id="{B8669107-9ED7-4EAE-8AD6-F2E423F79EA5}"/>
                  </a:ext>
                </a:extLst>
              </p:cNvPr>
              <p:cNvGrpSpPr/>
              <p:nvPr/>
            </p:nvGrpSpPr>
            <p:grpSpPr>
              <a:xfrm>
                <a:off x="9202245" y="1898905"/>
                <a:ext cx="1166374" cy="1166374"/>
                <a:chOff x="9202245" y="1898905"/>
                <a:chExt cx="1166374" cy="1166374"/>
              </a:xfrm>
            </p:grpSpPr>
            <p:sp>
              <p:nvSpPr>
                <p:cNvPr id="62" name="Diamond 61">
                  <a:extLst>
                    <a:ext uri="{FF2B5EF4-FFF2-40B4-BE49-F238E27FC236}">
                      <a16:creationId xmlns:a16="http://schemas.microsoft.com/office/drawing/2014/main" id="{59EE0D20-820D-497A-9CEA-154ED3C80F76}"/>
                    </a:ext>
                  </a:extLst>
                </p:cNvPr>
                <p:cNvSpPr/>
                <p:nvPr/>
              </p:nvSpPr>
              <p:spPr>
                <a:xfrm>
                  <a:off x="9202245" y="1898905"/>
                  <a:ext cx="1166374" cy="116637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extLst>
                    <a:ext uri="{FF2B5EF4-FFF2-40B4-BE49-F238E27FC236}">
                      <a16:creationId xmlns:a16="http://schemas.microsoft.com/office/drawing/2014/main" id="{2B30A24A-652B-4D5C-B310-C20D7E2B65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465392" y="2162052"/>
                  <a:ext cx="640080" cy="640080"/>
                </a:xfrm>
                <a:prstGeom prst="rect">
                  <a:avLst/>
                </a:prstGeom>
              </p:spPr>
            </p:pic>
          </p:grpSp>
        </p:grpSp>
        <p:grpSp>
          <p:nvGrpSpPr>
            <p:cNvPr id="64" name="Group 63">
              <a:extLst>
                <a:ext uri="{FF2B5EF4-FFF2-40B4-BE49-F238E27FC236}">
                  <a16:creationId xmlns:a16="http://schemas.microsoft.com/office/drawing/2014/main" id="{D36E6EA4-3B6D-4CF2-A6D5-F07E912FDDFC}"/>
                </a:ext>
              </a:extLst>
            </p:cNvPr>
            <p:cNvGrpSpPr/>
            <p:nvPr/>
          </p:nvGrpSpPr>
          <p:grpSpPr>
            <a:xfrm>
              <a:off x="6490206" y="5487413"/>
              <a:ext cx="4278887" cy="1166374"/>
              <a:chOff x="6089732" y="1898905"/>
              <a:chExt cx="4278887" cy="1166374"/>
            </a:xfrm>
          </p:grpSpPr>
          <p:sp>
            <p:nvSpPr>
              <p:cNvPr id="65" name="Rectangle 64">
                <a:extLst>
                  <a:ext uri="{FF2B5EF4-FFF2-40B4-BE49-F238E27FC236}">
                    <a16:creationId xmlns:a16="http://schemas.microsoft.com/office/drawing/2014/main" id="{A8BB1BBD-DED8-477D-BA55-6DB4606E16FD}"/>
                  </a:ext>
                </a:extLst>
              </p:cNvPr>
              <p:cNvSpPr/>
              <p:nvPr/>
            </p:nvSpPr>
            <p:spPr>
              <a:xfrm>
                <a:off x="6089732" y="2166456"/>
                <a:ext cx="3695700" cy="63127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التدريب والإرشاد</a:t>
                </a:r>
              </a:p>
            </p:txBody>
          </p:sp>
          <p:grpSp>
            <p:nvGrpSpPr>
              <p:cNvPr id="66" name="Group 65">
                <a:extLst>
                  <a:ext uri="{FF2B5EF4-FFF2-40B4-BE49-F238E27FC236}">
                    <a16:creationId xmlns:a16="http://schemas.microsoft.com/office/drawing/2014/main" id="{C594B7D4-5335-422E-BB0B-158AA65A75BA}"/>
                  </a:ext>
                </a:extLst>
              </p:cNvPr>
              <p:cNvGrpSpPr/>
              <p:nvPr/>
            </p:nvGrpSpPr>
            <p:grpSpPr>
              <a:xfrm>
                <a:off x="9202245" y="1898905"/>
                <a:ext cx="1166374" cy="1166374"/>
                <a:chOff x="9202245" y="1898905"/>
                <a:chExt cx="1166374" cy="1166374"/>
              </a:xfrm>
            </p:grpSpPr>
            <p:sp>
              <p:nvSpPr>
                <p:cNvPr id="67" name="Diamond 66">
                  <a:extLst>
                    <a:ext uri="{FF2B5EF4-FFF2-40B4-BE49-F238E27FC236}">
                      <a16:creationId xmlns:a16="http://schemas.microsoft.com/office/drawing/2014/main" id="{FA74C763-5025-4BF6-BBC8-94BB94178014}"/>
                    </a:ext>
                  </a:extLst>
                </p:cNvPr>
                <p:cNvSpPr/>
                <p:nvPr/>
              </p:nvSpPr>
              <p:spPr>
                <a:xfrm>
                  <a:off x="9202245" y="1898905"/>
                  <a:ext cx="1166374" cy="116637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893CCC55-2181-432E-8EF6-75FA0F2B33D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465392" y="2162052"/>
                  <a:ext cx="640080" cy="640080"/>
                </a:xfrm>
                <a:prstGeom prst="rect">
                  <a:avLst/>
                </a:prstGeom>
              </p:spPr>
            </p:pic>
          </p:grpSp>
        </p:grpSp>
      </p:gr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fld id="{C9889D55-D75C-4F24-87F5-5B8662090B10}" type="slidenum">
              <a:rPr lang="en-SG" smtClean="0"/>
              <a:t>9</a:t>
            </a:fld>
            <a:endParaRPr lang="en-SG" dirty="0"/>
          </a:p>
        </p:txBody>
      </p:sp>
    </p:spTree>
    <p:extLst>
      <p:ext uri="{BB962C8B-B14F-4D97-AF65-F5344CB8AC3E}">
        <p14:creationId xmlns:p14="http://schemas.microsoft.com/office/powerpoint/2010/main" val="205202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GE SS Two Bold"/>
      </a:majorFont>
      <a:minorFont>
        <a:latin typeface="Calibri"/>
        <a:ea typeface=""/>
        <a:cs typeface="GE SS Text Ultra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3151</Words>
  <Application>Microsoft Office PowerPoint</Application>
  <PresentationFormat>Widescreen</PresentationFormat>
  <Paragraphs>404</Paragraphs>
  <Slides>27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Calibri Light</vt:lpstr>
      <vt:lpstr>Dubai</vt:lpstr>
      <vt:lpstr>GE SS Two Bold</vt:lpstr>
      <vt:lpstr>Simplified Arabic</vt:lpstr>
      <vt:lpstr>Symbol</vt:lpstr>
      <vt:lpstr>Wingdings</vt:lpstr>
      <vt:lpstr>Office Theme</vt:lpstr>
      <vt:lpstr>1_Office Theme</vt:lpstr>
      <vt:lpstr>PowerPoint Presentation</vt:lpstr>
      <vt:lpstr>PowerPoint Presentation</vt:lpstr>
      <vt:lpstr>أنواع حاضنات الأعمال </vt:lpstr>
      <vt:lpstr>أنواع حاضنات الأعمال </vt:lpstr>
      <vt:lpstr>أنواع حاضنات الأعمال </vt:lpstr>
      <vt:lpstr>أنواع حاضنات الأعمال </vt:lpstr>
      <vt:lpstr>أنواع حاضنات الأعمال </vt:lpstr>
      <vt:lpstr>أنواع حاضنات الأعمال </vt:lpstr>
      <vt:lpstr>أنواع حاضنات الأعمال </vt:lpstr>
      <vt:lpstr>أنواع حاضنات الأعمال </vt:lpstr>
      <vt:lpstr>دورة حياة الحاضنة</vt:lpstr>
      <vt:lpstr>دورة حياة الحاضنة</vt:lpstr>
      <vt:lpstr>خدمات الحاضنات </vt:lpstr>
      <vt:lpstr>خدمات الحاضنات </vt:lpstr>
      <vt:lpstr>خدمات الحاضنات </vt:lpstr>
      <vt:lpstr>خدمات الحاضنات </vt:lpstr>
      <vt:lpstr>خدمات الحاضنات </vt:lpstr>
      <vt:lpstr>خدمات الحاضنات </vt:lpstr>
      <vt:lpstr>خدمات الحاضنات </vt:lpstr>
      <vt:lpstr>خدمات الحاضنات </vt:lpstr>
      <vt:lpstr>خدمات الحاضنات </vt:lpstr>
      <vt:lpstr>خدمات الحاضنات </vt:lpstr>
      <vt:lpstr>عمليات الحاضنة </vt:lpstr>
      <vt:lpstr>عمليات الحاضنة </vt:lpstr>
      <vt:lpstr>عمليات الحاضنة</vt:lpstr>
      <vt:lpstr>العوامل التـــي  تعين على اختيار الحاضنة </vt:lpstr>
      <vt:lpstr>الخلاصة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sahar naser</cp:lastModifiedBy>
  <cp:revision>41</cp:revision>
  <dcterms:created xsi:type="dcterms:W3CDTF">2020-06-20T20:48:58Z</dcterms:created>
  <dcterms:modified xsi:type="dcterms:W3CDTF">2020-07-05T17:08:24Z</dcterms:modified>
</cp:coreProperties>
</file>