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Almarai" panose="020B0604020202020204" charset="-78"/>
      <p:regular r:id="rId27"/>
    </p:embeddedFont>
    <p:embeddedFont>
      <p:font typeface="Almarai Bold" panose="020B0604020202020204" charset="-78"/>
      <p:regular r:id="rId28"/>
    </p:embeddedFont>
    <p:embeddedFont>
      <p:font typeface="TT Rounds Condensed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0EFBE-33A9-45FC-B9CA-611C4A653963}" type="doc">
      <dgm:prSet loTypeId="urn:microsoft.com/office/officeart/2005/8/layout/target1" loCatId="relationship" qsTypeId="urn:microsoft.com/office/officeart/2005/8/quickstyle/3d1" qsCatId="3D" csTypeId="urn:microsoft.com/office/officeart/2005/8/colors/colorful1#6" csCatId="colorful" phldr="1"/>
      <dgm:spPr/>
    </dgm:pt>
    <dgm:pt modelId="{4D2817F3-B27D-4FE0-B03B-4F7D5FF2F061}">
      <dgm:prSet phldrT="[Text]"/>
      <dgm:spPr/>
      <dgm:t>
        <a:bodyPr/>
        <a:lstStyle/>
        <a:p>
          <a:r>
            <a:rPr lang="ar-SA" dirty="0">
              <a:latin typeface="Almarai" panose="020B0604020202020204" charset="-78"/>
              <a:cs typeface="Almarai" panose="020B0604020202020204" charset="-78"/>
            </a:rPr>
            <a:t>الابتكار</a:t>
          </a:r>
          <a:endParaRPr lang="en-SG" dirty="0">
            <a:latin typeface="Almarai" panose="020B0604020202020204" charset="-78"/>
            <a:cs typeface="Almarai" panose="020B0604020202020204" charset="-78"/>
          </a:endParaRPr>
        </a:p>
      </dgm:t>
    </dgm:pt>
    <dgm:pt modelId="{A7BA1B40-7E25-4380-AF6B-71CBF5611091}" type="parTrans" cxnId="{23E4AFD6-2E11-4F0E-AF7D-10B4D929E025}">
      <dgm:prSet/>
      <dgm:spPr/>
      <dgm:t>
        <a:bodyPr/>
        <a:lstStyle/>
        <a:p>
          <a:endParaRPr lang="en-SG"/>
        </a:p>
      </dgm:t>
    </dgm:pt>
    <dgm:pt modelId="{11EEBFF0-5570-4832-8026-C2A7D3A0ABD2}" type="sibTrans" cxnId="{23E4AFD6-2E11-4F0E-AF7D-10B4D929E025}">
      <dgm:prSet/>
      <dgm:spPr/>
      <dgm:t>
        <a:bodyPr/>
        <a:lstStyle/>
        <a:p>
          <a:endParaRPr lang="en-SG"/>
        </a:p>
      </dgm:t>
    </dgm:pt>
    <dgm:pt modelId="{622BA3F5-F60A-427C-A7AD-E058069F800E}">
      <dgm:prSet phldrT="[Text]"/>
      <dgm:spPr/>
      <dgm:t>
        <a:bodyPr/>
        <a:lstStyle/>
        <a:p>
          <a:r>
            <a:rPr lang="ar-SA">
              <a:latin typeface="Almarai" panose="020B0604020202020204" charset="-78"/>
              <a:cs typeface="Almarai" panose="020B0604020202020204" charset="-78"/>
            </a:rPr>
            <a:t>الإبداع</a:t>
          </a:r>
          <a:endParaRPr lang="en-SG">
            <a:latin typeface="Almarai" panose="020B0604020202020204" charset="-78"/>
            <a:cs typeface="Almarai" panose="020B0604020202020204" charset="-78"/>
          </a:endParaRPr>
        </a:p>
      </dgm:t>
    </dgm:pt>
    <dgm:pt modelId="{679ED8A5-BA6D-42B2-A4C6-FFCE153D3884}" type="parTrans" cxnId="{4425315E-FC8F-425D-8019-407FCF8F4E1E}">
      <dgm:prSet/>
      <dgm:spPr/>
      <dgm:t>
        <a:bodyPr/>
        <a:lstStyle/>
        <a:p>
          <a:endParaRPr lang="en-SG"/>
        </a:p>
      </dgm:t>
    </dgm:pt>
    <dgm:pt modelId="{DF02CA79-1B02-48F6-A37D-70D9C5CF7E6C}" type="sibTrans" cxnId="{4425315E-FC8F-425D-8019-407FCF8F4E1E}">
      <dgm:prSet/>
      <dgm:spPr/>
      <dgm:t>
        <a:bodyPr/>
        <a:lstStyle/>
        <a:p>
          <a:endParaRPr lang="en-SG"/>
        </a:p>
      </dgm:t>
    </dgm:pt>
    <dgm:pt modelId="{EAAF97C7-382F-4C81-8881-19246883649D}" type="pres">
      <dgm:prSet presAssocID="{49E0EFBE-33A9-45FC-B9CA-611C4A653963}" presName="composite" presStyleCnt="0">
        <dgm:presLayoutVars>
          <dgm:chMax val="5"/>
          <dgm:dir/>
          <dgm:resizeHandles val="exact"/>
        </dgm:presLayoutVars>
      </dgm:prSet>
      <dgm:spPr/>
    </dgm:pt>
    <dgm:pt modelId="{80D7BBBB-6783-44AC-B1DE-0C7554324620}" type="pres">
      <dgm:prSet presAssocID="{4D2817F3-B27D-4FE0-B03B-4F7D5FF2F061}" presName="circle1" presStyleLbl="lnNode1" presStyleIdx="0" presStyleCnt="2"/>
      <dgm:spPr/>
    </dgm:pt>
    <dgm:pt modelId="{82D8DCF5-70A9-46D6-AD07-18607B1F5E81}" type="pres">
      <dgm:prSet presAssocID="{4D2817F3-B27D-4FE0-B03B-4F7D5FF2F061}" presName="text1" presStyleLbl="revTx" presStyleIdx="0" presStyleCnt="2" custLinFactNeighborY="-614">
        <dgm:presLayoutVars>
          <dgm:bulletEnabled val="1"/>
        </dgm:presLayoutVars>
      </dgm:prSet>
      <dgm:spPr/>
    </dgm:pt>
    <dgm:pt modelId="{35560204-DDC5-48B4-A74D-E1C9FEB701C6}" type="pres">
      <dgm:prSet presAssocID="{4D2817F3-B27D-4FE0-B03B-4F7D5FF2F061}" presName="line1" presStyleLbl="callout" presStyleIdx="0" presStyleCnt="4"/>
      <dgm:spPr/>
    </dgm:pt>
    <dgm:pt modelId="{CECA6A98-D3EF-41A0-93BA-3C41E796E889}" type="pres">
      <dgm:prSet presAssocID="{4D2817F3-B27D-4FE0-B03B-4F7D5FF2F061}" presName="d1" presStyleLbl="callout" presStyleIdx="1" presStyleCnt="4"/>
      <dgm:spPr/>
    </dgm:pt>
    <dgm:pt modelId="{5C149481-8C9E-40F5-ABDB-B9782ECC4078}" type="pres">
      <dgm:prSet presAssocID="{622BA3F5-F60A-427C-A7AD-E058069F800E}" presName="circle2" presStyleLbl="lnNode1" presStyleIdx="1" presStyleCnt="2"/>
      <dgm:spPr/>
    </dgm:pt>
    <dgm:pt modelId="{D2ABDE48-487A-4041-83A2-D175419A797D}" type="pres">
      <dgm:prSet presAssocID="{622BA3F5-F60A-427C-A7AD-E058069F800E}" presName="text2" presStyleLbl="revTx" presStyleIdx="1" presStyleCnt="2">
        <dgm:presLayoutVars>
          <dgm:bulletEnabled val="1"/>
        </dgm:presLayoutVars>
      </dgm:prSet>
      <dgm:spPr/>
    </dgm:pt>
    <dgm:pt modelId="{C203AF60-FE79-4C91-B504-D1AF8FB98807}" type="pres">
      <dgm:prSet presAssocID="{622BA3F5-F60A-427C-A7AD-E058069F800E}" presName="line2" presStyleLbl="callout" presStyleIdx="2" presStyleCnt="4"/>
      <dgm:spPr/>
    </dgm:pt>
    <dgm:pt modelId="{8101EA40-E890-4FF5-86DA-E27D0A0057E6}" type="pres">
      <dgm:prSet presAssocID="{622BA3F5-F60A-427C-A7AD-E058069F800E}" presName="d2" presStyleLbl="callout" presStyleIdx="3" presStyleCnt="4"/>
      <dgm:spPr/>
    </dgm:pt>
  </dgm:ptLst>
  <dgm:cxnLst>
    <dgm:cxn modelId="{9D375404-803B-4D16-847F-82570E475F03}" type="presOf" srcId="{4D2817F3-B27D-4FE0-B03B-4F7D5FF2F061}" destId="{82D8DCF5-70A9-46D6-AD07-18607B1F5E81}" srcOrd="0" destOrd="0" presId="urn:microsoft.com/office/officeart/2005/8/layout/target1"/>
    <dgm:cxn modelId="{7EC49A20-3CE3-469C-A3CD-6D3720E33B97}" type="presOf" srcId="{49E0EFBE-33A9-45FC-B9CA-611C4A653963}" destId="{EAAF97C7-382F-4C81-8881-19246883649D}" srcOrd="0" destOrd="0" presId="urn:microsoft.com/office/officeart/2005/8/layout/target1"/>
    <dgm:cxn modelId="{4425315E-FC8F-425D-8019-407FCF8F4E1E}" srcId="{49E0EFBE-33A9-45FC-B9CA-611C4A653963}" destId="{622BA3F5-F60A-427C-A7AD-E058069F800E}" srcOrd="1" destOrd="0" parTransId="{679ED8A5-BA6D-42B2-A4C6-FFCE153D3884}" sibTransId="{DF02CA79-1B02-48F6-A37D-70D9C5CF7E6C}"/>
    <dgm:cxn modelId="{FCA70467-C3E9-4848-8B42-18001C3DDEB0}" type="presOf" srcId="{622BA3F5-F60A-427C-A7AD-E058069F800E}" destId="{D2ABDE48-487A-4041-83A2-D175419A797D}" srcOrd="0" destOrd="0" presId="urn:microsoft.com/office/officeart/2005/8/layout/target1"/>
    <dgm:cxn modelId="{23E4AFD6-2E11-4F0E-AF7D-10B4D929E025}" srcId="{49E0EFBE-33A9-45FC-B9CA-611C4A653963}" destId="{4D2817F3-B27D-4FE0-B03B-4F7D5FF2F061}" srcOrd="0" destOrd="0" parTransId="{A7BA1B40-7E25-4380-AF6B-71CBF5611091}" sibTransId="{11EEBFF0-5570-4832-8026-C2A7D3A0ABD2}"/>
    <dgm:cxn modelId="{E0B456B3-3202-48FD-A810-120C0F6F90F8}" type="presParOf" srcId="{EAAF97C7-382F-4C81-8881-19246883649D}" destId="{80D7BBBB-6783-44AC-B1DE-0C7554324620}" srcOrd="0" destOrd="0" presId="urn:microsoft.com/office/officeart/2005/8/layout/target1"/>
    <dgm:cxn modelId="{A42B336B-C028-4522-B809-318475CCC7CD}" type="presParOf" srcId="{EAAF97C7-382F-4C81-8881-19246883649D}" destId="{82D8DCF5-70A9-46D6-AD07-18607B1F5E81}" srcOrd="1" destOrd="0" presId="urn:microsoft.com/office/officeart/2005/8/layout/target1"/>
    <dgm:cxn modelId="{3A1F930C-756C-45D2-8E14-032563917E8D}" type="presParOf" srcId="{EAAF97C7-382F-4C81-8881-19246883649D}" destId="{35560204-DDC5-48B4-A74D-E1C9FEB701C6}" srcOrd="2" destOrd="0" presId="urn:microsoft.com/office/officeart/2005/8/layout/target1"/>
    <dgm:cxn modelId="{49221747-C8ED-4AC4-802A-EDFB8BE220AD}" type="presParOf" srcId="{EAAF97C7-382F-4C81-8881-19246883649D}" destId="{CECA6A98-D3EF-41A0-93BA-3C41E796E889}" srcOrd="3" destOrd="0" presId="urn:microsoft.com/office/officeart/2005/8/layout/target1"/>
    <dgm:cxn modelId="{33EF6073-C79B-42BA-A95A-C08E819F4970}" type="presParOf" srcId="{EAAF97C7-382F-4C81-8881-19246883649D}" destId="{5C149481-8C9E-40F5-ABDB-B9782ECC4078}" srcOrd="4" destOrd="0" presId="urn:microsoft.com/office/officeart/2005/8/layout/target1"/>
    <dgm:cxn modelId="{D2505066-B3EB-4B47-BB92-5C72C2858AC3}" type="presParOf" srcId="{EAAF97C7-382F-4C81-8881-19246883649D}" destId="{D2ABDE48-487A-4041-83A2-D175419A797D}" srcOrd="5" destOrd="0" presId="urn:microsoft.com/office/officeart/2005/8/layout/target1"/>
    <dgm:cxn modelId="{F7AEB124-4DC5-4B1F-9E05-F444F56DD401}" type="presParOf" srcId="{EAAF97C7-382F-4C81-8881-19246883649D}" destId="{C203AF60-FE79-4C91-B504-D1AF8FB98807}" srcOrd="6" destOrd="0" presId="urn:microsoft.com/office/officeart/2005/8/layout/target1"/>
    <dgm:cxn modelId="{892FEFC4-9919-42D7-84CE-9BCB1D9E9D48}" type="presParOf" srcId="{EAAF97C7-382F-4C81-8881-19246883649D}" destId="{8101EA40-E890-4FF5-86DA-E27D0A0057E6}" srcOrd="7" destOrd="0" presId="urn:microsoft.com/office/officeart/2005/8/layout/target1"/>
  </dgm:cxnLst>
  <dgm:bg/>
  <dgm:whole>
    <a:ln>
      <a:solidFill>
        <a:srgbClr val="C00000"/>
      </a:solid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49481-8C9E-40F5-ABDB-B9782ECC4078}">
      <dsp:nvSpPr>
        <dsp:cNvPr id="0" name=""/>
        <dsp:cNvSpPr/>
      </dsp:nvSpPr>
      <dsp:spPr>
        <a:xfrm>
          <a:off x="724536" y="1042525"/>
          <a:ext cx="3127578" cy="312757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0D7BBBB-6783-44AC-B1DE-0C7554324620}">
      <dsp:nvSpPr>
        <dsp:cNvPr id="0" name=""/>
        <dsp:cNvSpPr/>
      </dsp:nvSpPr>
      <dsp:spPr>
        <a:xfrm>
          <a:off x="1767062" y="2085052"/>
          <a:ext cx="1042526" cy="104252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2D8DCF5-70A9-46D6-AD07-18607B1F5E81}">
      <dsp:nvSpPr>
        <dsp:cNvPr id="0" name=""/>
        <dsp:cNvSpPr/>
      </dsp:nvSpPr>
      <dsp:spPr>
        <a:xfrm>
          <a:off x="4373377" y="0"/>
          <a:ext cx="1563789" cy="130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marL="0" lvl="0" indent="0" algn="l" defTabSz="1600200">
            <a:lnSpc>
              <a:spcPct val="90000"/>
            </a:lnSpc>
            <a:spcBef>
              <a:spcPct val="0"/>
            </a:spcBef>
            <a:spcAft>
              <a:spcPct val="35000"/>
            </a:spcAft>
            <a:buNone/>
          </a:pPr>
          <a:r>
            <a:rPr lang="ar-SA" sz="3600" kern="1200" dirty="0">
              <a:latin typeface="Almarai" panose="020B0604020202020204" charset="-78"/>
              <a:cs typeface="Almarai" panose="020B0604020202020204" charset="-78"/>
            </a:rPr>
            <a:t>الابتكار</a:t>
          </a:r>
          <a:endParaRPr lang="en-SG" sz="3600" kern="1200" dirty="0">
            <a:latin typeface="Almarai" panose="020B0604020202020204" charset="-78"/>
            <a:cs typeface="Almarai" panose="020B0604020202020204" charset="-78"/>
          </a:endParaRPr>
        </a:p>
      </dsp:txBody>
      <dsp:txXfrm>
        <a:off x="4373377" y="0"/>
        <a:ext cx="1563789" cy="1303157"/>
      </dsp:txXfrm>
    </dsp:sp>
    <dsp:sp modelId="{35560204-DDC5-48B4-A74D-E1C9FEB701C6}">
      <dsp:nvSpPr>
        <dsp:cNvPr id="0" name=""/>
        <dsp:cNvSpPr/>
      </dsp:nvSpPr>
      <dsp:spPr>
        <a:xfrm>
          <a:off x="3982430" y="651578"/>
          <a:ext cx="39094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ECA6A98-D3EF-41A0-93BA-3C41E796E889}">
      <dsp:nvSpPr>
        <dsp:cNvPr id="0" name=""/>
        <dsp:cNvSpPr/>
      </dsp:nvSpPr>
      <dsp:spPr>
        <a:xfrm rot="5400000">
          <a:off x="2156836" y="782024"/>
          <a:ext cx="1955778" cy="1692801"/>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2ABDE48-487A-4041-83A2-D175419A797D}">
      <dsp:nvSpPr>
        <dsp:cNvPr id="0" name=""/>
        <dsp:cNvSpPr/>
      </dsp:nvSpPr>
      <dsp:spPr>
        <a:xfrm>
          <a:off x="4373377" y="1303157"/>
          <a:ext cx="1563789" cy="130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marL="0" lvl="0" indent="0" algn="l" defTabSz="1600200">
            <a:lnSpc>
              <a:spcPct val="90000"/>
            </a:lnSpc>
            <a:spcBef>
              <a:spcPct val="0"/>
            </a:spcBef>
            <a:spcAft>
              <a:spcPct val="35000"/>
            </a:spcAft>
            <a:buNone/>
          </a:pPr>
          <a:r>
            <a:rPr lang="ar-SA" sz="3600" kern="1200">
              <a:latin typeface="Almarai" panose="020B0604020202020204" charset="-78"/>
              <a:cs typeface="Almarai" panose="020B0604020202020204" charset="-78"/>
            </a:rPr>
            <a:t>الإبداع</a:t>
          </a:r>
          <a:endParaRPr lang="en-SG" sz="3600" kern="1200">
            <a:latin typeface="Almarai" panose="020B0604020202020204" charset="-78"/>
            <a:cs typeface="Almarai" panose="020B0604020202020204" charset="-78"/>
          </a:endParaRPr>
        </a:p>
      </dsp:txBody>
      <dsp:txXfrm>
        <a:off x="4373377" y="1303157"/>
        <a:ext cx="1563789" cy="1303157"/>
      </dsp:txXfrm>
    </dsp:sp>
    <dsp:sp modelId="{C203AF60-FE79-4C91-B504-D1AF8FB98807}">
      <dsp:nvSpPr>
        <dsp:cNvPr id="0" name=""/>
        <dsp:cNvSpPr/>
      </dsp:nvSpPr>
      <dsp:spPr>
        <a:xfrm>
          <a:off x="3982430" y="1954736"/>
          <a:ext cx="39094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101EA40-E890-4FF5-86DA-E27D0A0057E6}">
      <dsp:nvSpPr>
        <dsp:cNvPr id="0" name=""/>
        <dsp:cNvSpPr/>
      </dsp:nvSpPr>
      <dsp:spPr>
        <a:xfrm rot="5400000">
          <a:off x="2823558" y="2168089"/>
          <a:ext cx="1369045" cy="94609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0.svg"/><Relationship Id="rId7"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30.sv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57.svg"/><Relationship Id="rId5" Type="http://schemas.openxmlformats.org/officeDocument/2006/relationships/image" Target="../media/image5.svg"/><Relationship Id="rId10" Type="http://schemas.openxmlformats.org/officeDocument/2006/relationships/image" Target="../media/image56.png"/><Relationship Id="rId4" Type="http://schemas.openxmlformats.org/officeDocument/2006/relationships/image" Target="../media/image4.png"/><Relationship Id="rId9" Type="http://schemas.openxmlformats.org/officeDocument/2006/relationships/image" Target="../media/image55.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0.svg"/><Relationship Id="rId7"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0.svg"/><Relationship Id="rId7" Type="http://schemas.openxmlformats.org/officeDocument/2006/relationships/image" Target="../media/image6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svg"/><Relationship Id="rId10" Type="http://schemas.openxmlformats.org/officeDocument/2006/relationships/image" Target="../media/image64.svg"/><Relationship Id="rId4" Type="http://schemas.openxmlformats.org/officeDocument/2006/relationships/image" Target="../media/image4.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6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0.svg"/><Relationship Id="rId7" Type="http://schemas.openxmlformats.org/officeDocument/2006/relationships/image" Target="../media/image5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0.svg"/><Relationship Id="rId7" Type="http://schemas.openxmlformats.org/officeDocument/2006/relationships/diagramLayout" Target="../diagrams/layout1.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sv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2.svg"/><Relationship Id="rId3" Type="http://schemas.openxmlformats.org/officeDocument/2006/relationships/image" Target="../media/image9.svg"/><Relationship Id="rId21" Type="http://schemas.openxmlformats.org/officeDocument/2006/relationships/image" Target="../media/image25.pn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8.png"/><Relationship Id="rId16" Type="http://schemas.openxmlformats.org/officeDocument/2006/relationships/image" Target="../media/image5.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28.svg"/><Relationship Id="rId5" Type="http://schemas.openxmlformats.org/officeDocument/2006/relationships/image" Target="../media/image11.svg"/><Relationship Id="rId15" Type="http://schemas.openxmlformats.org/officeDocument/2006/relationships/image" Target="../media/image4.png"/><Relationship Id="rId23" Type="http://schemas.openxmlformats.org/officeDocument/2006/relationships/image" Target="../media/image27.pn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svg"/><Relationship Id="rId3" Type="http://schemas.openxmlformats.org/officeDocument/2006/relationships/image" Target="../media/image30.sv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5.svg"/><Relationship Id="rId10"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7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8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30.svg"/><Relationship Id="rId7" Type="http://schemas.openxmlformats.org/officeDocument/2006/relationships/image" Target="../media/image82.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6.svg"/><Relationship Id="rId7" Type="http://schemas.openxmlformats.org/officeDocument/2006/relationships/image" Target="../media/image5.sv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86.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30.sv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5.svg"/><Relationship Id="rId10" Type="http://schemas.openxmlformats.org/officeDocument/2006/relationships/image" Target="../media/image35.svg"/><Relationship Id="rId4" Type="http://schemas.openxmlformats.org/officeDocument/2006/relationships/image" Target="../media/image4.png"/><Relationship Id="rId9" Type="http://schemas.openxmlformats.org/officeDocument/2006/relationships/image" Target="../media/image34.png"/><Relationship Id="rId14"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0.svg"/><Relationship Id="rId7" Type="http://schemas.openxmlformats.org/officeDocument/2006/relationships/image" Target="../media/image4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svg"/><Relationship Id="rId10" Type="http://schemas.openxmlformats.org/officeDocument/2006/relationships/image" Target="../media/image43.svg"/><Relationship Id="rId4" Type="http://schemas.openxmlformats.org/officeDocument/2006/relationships/image" Target="../media/image4.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5.svg"/><Relationship Id="rId7" Type="http://schemas.openxmlformats.org/officeDocument/2006/relationships/image" Target="../media/image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4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0.svg"/><Relationship Id="rId7" Type="http://schemas.openxmlformats.org/officeDocument/2006/relationships/image" Target="../media/image4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9144000" y="1585207"/>
            <a:ext cx="7163583" cy="946749"/>
          </a:xfrm>
          <a:prstGeom prst="rect">
            <a:avLst/>
          </a:prstGeom>
        </p:spPr>
        <p:txBody>
          <a:bodyPr lIns="0" tIns="0" rIns="0" bIns="0" rtlCol="0" anchor="t">
            <a:spAutoFit/>
          </a:bodyPr>
          <a:lstStyle/>
          <a:p>
            <a:pPr algn="r" rtl="1">
              <a:lnSpc>
                <a:spcPts val="7167"/>
              </a:lnSpc>
            </a:pPr>
            <a:r>
              <a:rPr lang="ar-EG" sz="6636" b="1" spc="-103">
                <a:solidFill>
                  <a:srgbClr val="00B050"/>
                </a:solidFill>
                <a:latin typeface="Almarai Bold"/>
                <a:ea typeface="Almarai Bold"/>
                <a:cs typeface="Almarai Bold"/>
                <a:sym typeface="Almarai Bold"/>
                <a:rtl/>
              </a:rPr>
              <a:t>الفصل الرابع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160651" y="3008146"/>
            <a:ext cx="14300638" cy="1442552"/>
            <a:chOff x="0" y="0"/>
            <a:chExt cx="3766423" cy="379931"/>
          </a:xfrm>
        </p:grpSpPr>
        <p:sp>
          <p:nvSpPr>
            <p:cNvPr id="10" name="Freeform 10"/>
            <p:cNvSpPr/>
            <p:nvPr/>
          </p:nvSpPr>
          <p:spPr>
            <a:xfrm>
              <a:off x="0" y="0"/>
              <a:ext cx="3766423" cy="379931"/>
            </a:xfrm>
            <a:custGeom>
              <a:avLst/>
              <a:gdLst/>
              <a:ahLst/>
              <a:cxnLst/>
              <a:rect l="l" t="t" r="r" b="b"/>
              <a:pathLst>
                <a:path w="3766423" h="379931">
                  <a:moveTo>
                    <a:pt x="16782" y="0"/>
                  </a:moveTo>
                  <a:lnTo>
                    <a:pt x="3749641" y="0"/>
                  </a:lnTo>
                  <a:cubicBezTo>
                    <a:pt x="3754092" y="0"/>
                    <a:pt x="3758361" y="1768"/>
                    <a:pt x="3761508" y="4915"/>
                  </a:cubicBezTo>
                  <a:cubicBezTo>
                    <a:pt x="3764655" y="8063"/>
                    <a:pt x="3766423" y="12331"/>
                    <a:pt x="3766423" y="16782"/>
                  </a:cubicBezTo>
                  <a:lnTo>
                    <a:pt x="3766423" y="363149"/>
                  </a:lnTo>
                  <a:cubicBezTo>
                    <a:pt x="3766423" y="367600"/>
                    <a:pt x="3764655" y="371869"/>
                    <a:pt x="3761508" y="375016"/>
                  </a:cubicBezTo>
                  <a:cubicBezTo>
                    <a:pt x="3758361" y="378163"/>
                    <a:pt x="3754092" y="379931"/>
                    <a:pt x="3749641" y="379931"/>
                  </a:cubicBezTo>
                  <a:lnTo>
                    <a:pt x="16782" y="379931"/>
                  </a:lnTo>
                  <a:cubicBezTo>
                    <a:pt x="12331" y="379931"/>
                    <a:pt x="8063" y="378163"/>
                    <a:pt x="4915" y="375016"/>
                  </a:cubicBezTo>
                  <a:cubicBezTo>
                    <a:pt x="1768" y="371869"/>
                    <a:pt x="0" y="367600"/>
                    <a:pt x="0" y="363149"/>
                  </a:cubicBezTo>
                  <a:lnTo>
                    <a:pt x="0" y="16782"/>
                  </a:lnTo>
                  <a:cubicBezTo>
                    <a:pt x="0" y="12331"/>
                    <a:pt x="1768" y="8063"/>
                    <a:pt x="4915" y="4915"/>
                  </a:cubicBezTo>
                  <a:cubicBezTo>
                    <a:pt x="8063" y="1768"/>
                    <a:pt x="12331" y="0"/>
                    <a:pt x="16782"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3766423" cy="389456"/>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3" name="Freeform 13"/>
          <p:cNvSpPr/>
          <p:nvPr/>
        </p:nvSpPr>
        <p:spPr>
          <a:xfrm>
            <a:off x="9935712" y="5330512"/>
            <a:ext cx="7323588" cy="4412462"/>
          </a:xfrm>
          <a:custGeom>
            <a:avLst/>
            <a:gdLst/>
            <a:ahLst/>
            <a:cxnLst/>
            <a:rect l="l" t="t" r="r" b="b"/>
            <a:pathLst>
              <a:path w="7323588" h="4412462">
                <a:moveTo>
                  <a:pt x="0" y="0"/>
                </a:moveTo>
                <a:lnTo>
                  <a:pt x="7323588" y="0"/>
                </a:lnTo>
                <a:lnTo>
                  <a:pt x="7323588" y="4412462"/>
                </a:lnTo>
                <a:lnTo>
                  <a:pt x="0" y="44124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4"/>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15" name="TextBox 15"/>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6032311" y="2280732"/>
            <a:ext cx="10206859" cy="622639"/>
          </a:xfrm>
          <a:prstGeom prst="rect">
            <a:avLst/>
          </a:prstGeom>
        </p:spPr>
        <p:txBody>
          <a:bodyPr lIns="0" tIns="0" rIns="0" bIns="0" rtlCol="0" anchor="t">
            <a:spAutoFit/>
          </a:bodyPr>
          <a:lstStyle/>
          <a:p>
            <a:pPr algn="r" rtl="1">
              <a:lnSpc>
                <a:spcPts val="5100"/>
              </a:lnSpc>
            </a:pPr>
            <a:r>
              <a:rPr lang="en-US" sz="3148" b="1" spc="32">
                <a:solidFill>
                  <a:srgbClr val="000000"/>
                </a:solidFill>
                <a:latin typeface="Almarai Bold"/>
                <a:ea typeface="Almarai Bold"/>
                <a:cs typeface="Almarai Bold"/>
                <a:sym typeface="Almarai Bold"/>
              </a:rPr>
              <a:t>2</a:t>
            </a:r>
            <a:r>
              <a:rPr lang="ar-EG" sz="3148" b="1" spc="32">
                <a:solidFill>
                  <a:srgbClr val="000000"/>
                </a:solidFill>
                <a:latin typeface="Almarai Bold"/>
                <a:ea typeface="Almarai Bold"/>
                <a:cs typeface="Almarai Bold"/>
                <a:sym typeface="Almarai Bold"/>
                <a:rtl/>
              </a:rPr>
              <a:t>. المرونة</a:t>
            </a:r>
          </a:p>
        </p:txBody>
      </p:sp>
      <p:sp>
        <p:nvSpPr>
          <p:cNvPr id="18" name="TextBox 18"/>
          <p:cNvSpPr txBox="1"/>
          <p:nvPr/>
        </p:nvSpPr>
        <p:spPr>
          <a:xfrm>
            <a:off x="6032311" y="2944286"/>
            <a:ext cx="10206859" cy="622639"/>
          </a:xfrm>
          <a:prstGeom prst="rect">
            <a:avLst/>
          </a:prstGeom>
        </p:spPr>
        <p:txBody>
          <a:bodyPr lIns="0" tIns="0" rIns="0" bIns="0" rtlCol="0" anchor="t">
            <a:spAutoFit/>
          </a:bodyPr>
          <a:lstStyle/>
          <a:p>
            <a:pPr algn="r" rtl="1">
              <a:lnSpc>
                <a:spcPts val="5100"/>
              </a:lnSpc>
            </a:pPr>
            <a:r>
              <a:rPr lang="ar-EG" sz="3148" b="1" spc="32">
                <a:solidFill>
                  <a:srgbClr val="FF6600"/>
                </a:solidFill>
                <a:latin typeface="Almarai Bold"/>
                <a:ea typeface="Almarai Bold"/>
                <a:cs typeface="Almarai Bold"/>
                <a:sym typeface="Almarai Bold"/>
                <a:rtl/>
              </a:rPr>
              <a:t>تعريف المرونة:</a:t>
            </a:r>
          </a:p>
        </p:txBody>
      </p:sp>
      <p:sp>
        <p:nvSpPr>
          <p:cNvPr id="19" name="TextBox 19"/>
          <p:cNvSpPr txBox="1"/>
          <p:nvPr/>
        </p:nvSpPr>
        <p:spPr>
          <a:xfrm>
            <a:off x="3847650" y="3557401"/>
            <a:ext cx="12176123" cy="576157"/>
          </a:xfrm>
          <a:prstGeom prst="rect">
            <a:avLst/>
          </a:prstGeom>
        </p:spPr>
        <p:txBody>
          <a:bodyPr lIns="0" tIns="0" rIns="0" bIns="0" rtlCol="0" anchor="t">
            <a:spAutoFit/>
          </a:bodyPr>
          <a:lstStyle/>
          <a:p>
            <a:pPr marL="636561" lvl="1" indent="-318281" algn="r" rtl="1">
              <a:lnSpc>
                <a:spcPts val="4776"/>
              </a:lnSpc>
              <a:buFont typeface="Arial"/>
              <a:buChar char="•"/>
            </a:pPr>
            <a:r>
              <a:rPr lang="ar-EG" sz="2948" b="1" spc="30">
                <a:solidFill>
                  <a:srgbClr val="000000"/>
                </a:solidFill>
                <a:latin typeface="Almarai Bold"/>
                <a:ea typeface="Almarai Bold"/>
                <a:cs typeface="Almarai Bold"/>
                <a:sym typeface="Almarai Bold"/>
                <a:rtl/>
              </a:rPr>
              <a:t> هي القدرة على التفكير في بدائل أخرى متعددة</a:t>
            </a:r>
          </a:p>
        </p:txBody>
      </p:sp>
      <p:sp>
        <p:nvSpPr>
          <p:cNvPr id="20" name="TextBox 20"/>
          <p:cNvSpPr txBox="1"/>
          <p:nvPr/>
        </p:nvSpPr>
        <p:spPr>
          <a:xfrm>
            <a:off x="6254429" y="4530467"/>
            <a:ext cx="10206859" cy="622639"/>
          </a:xfrm>
          <a:prstGeom prst="rect">
            <a:avLst/>
          </a:prstGeom>
        </p:spPr>
        <p:txBody>
          <a:bodyPr lIns="0" tIns="0" rIns="0" bIns="0" rtlCol="0" anchor="t">
            <a:spAutoFit/>
          </a:bodyPr>
          <a:lstStyle/>
          <a:p>
            <a:pPr algn="r" rtl="1">
              <a:lnSpc>
                <a:spcPts val="5100"/>
              </a:lnSpc>
            </a:pPr>
            <a:r>
              <a:rPr lang="ar-EG" sz="3148" b="1" spc="32">
                <a:solidFill>
                  <a:srgbClr val="FF6600"/>
                </a:solidFill>
                <a:latin typeface="Almarai Bold"/>
                <a:ea typeface="Almarai Bold"/>
                <a:cs typeface="Almarai Bold"/>
                <a:sym typeface="Almarai Bold"/>
                <a:rtl/>
              </a:rPr>
              <a:t>أنواع المرونة: </a:t>
            </a:r>
          </a:p>
        </p:txBody>
      </p:sp>
      <p:sp>
        <p:nvSpPr>
          <p:cNvPr id="21" name="TextBox 21"/>
          <p:cNvSpPr txBox="1"/>
          <p:nvPr/>
        </p:nvSpPr>
        <p:spPr>
          <a:xfrm>
            <a:off x="10331631" y="6601507"/>
            <a:ext cx="6531750" cy="1132547"/>
          </a:xfrm>
          <a:prstGeom prst="rect">
            <a:avLst/>
          </a:prstGeom>
        </p:spPr>
        <p:txBody>
          <a:bodyPr lIns="0" tIns="0" rIns="0" bIns="0" rtlCol="0" anchor="t">
            <a:spAutoFit/>
          </a:bodyPr>
          <a:lstStyle/>
          <a:p>
            <a:pPr marL="604665" lvl="1" indent="-302333" algn="r" rtl="1">
              <a:lnSpc>
                <a:spcPts val="4537"/>
              </a:lnSpc>
              <a:buFont typeface="Arial"/>
              <a:buChar char="•"/>
            </a:pPr>
            <a:r>
              <a:rPr lang="ar-EG" sz="2800" b="1" spc="29">
                <a:solidFill>
                  <a:srgbClr val="000000"/>
                </a:solidFill>
                <a:latin typeface="Almarai Bold"/>
                <a:ea typeface="Almarai Bold"/>
                <a:cs typeface="Almarai Bold"/>
                <a:sym typeface="Almarai Bold"/>
                <a:rtl/>
              </a:rPr>
              <a:t>قدرة الفرد على إعطاء استجابات متنوعة تنتمي إلى فئة أو مظهر بعينه</a:t>
            </a:r>
          </a:p>
        </p:txBody>
      </p:sp>
      <p:sp>
        <p:nvSpPr>
          <p:cNvPr id="22" name="TextBox 22"/>
          <p:cNvSpPr txBox="1"/>
          <p:nvPr/>
        </p:nvSpPr>
        <p:spPr>
          <a:xfrm>
            <a:off x="11743811" y="5863912"/>
            <a:ext cx="3893457" cy="699494"/>
          </a:xfrm>
          <a:prstGeom prst="rect">
            <a:avLst/>
          </a:prstGeom>
        </p:spPr>
        <p:txBody>
          <a:bodyPr lIns="0" tIns="0" rIns="0" bIns="0" rtlCol="0" anchor="t">
            <a:spAutoFit/>
          </a:bodyPr>
          <a:lstStyle/>
          <a:p>
            <a:pPr algn="ctr" rtl="1">
              <a:lnSpc>
                <a:spcPts val="5750"/>
              </a:lnSpc>
            </a:pPr>
            <a:r>
              <a:rPr lang="ar-EG" sz="3549" b="1" spc="36">
                <a:solidFill>
                  <a:srgbClr val="000000"/>
                </a:solidFill>
                <a:latin typeface="Almarai Bold"/>
                <a:ea typeface="Almarai Bold"/>
                <a:cs typeface="Almarai Bold"/>
                <a:sym typeface="Almarai Bold"/>
                <a:rtl/>
              </a:rPr>
              <a:t>مرونة عفوية تلقائية </a:t>
            </a:r>
          </a:p>
        </p:txBody>
      </p:sp>
      <p:sp>
        <p:nvSpPr>
          <p:cNvPr id="23" name="Freeform 23"/>
          <p:cNvSpPr/>
          <p:nvPr/>
        </p:nvSpPr>
        <p:spPr>
          <a:xfrm>
            <a:off x="1992650" y="5315031"/>
            <a:ext cx="7323588" cy="4412462"/>
          </a:xfrm>
          <a:custGeom>
            <a:avLst/>
            <a:gdLst/>
            <a:ahLst/>
            <a:cxnLst/>
            <a:rect l="l" t="t" r="r" b="b"/>
            <a:pathLst>
              <a:path w="7323588" h="4412462">
                <a:moveTo>
                  <a:pt x="0" y="0"/>
                </a:moveTo>
                <a:lnTo>
                  <a:pt x="7323588" y="0"/>
                </a:lnTo>
                <a:lnTo>
                  <a:pt x="7323588" y="4412462"/>
                </a:lnTo>
                <a:lnTo>
                  <a:pt x="0" y="44124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TextBox 24"/>
          <p:cNvSpPr txBox="1"/>
          <p:nvPr/>
        </p:nvSpPr>
        <p:spPr>
          <a:xfrm>
            <a:off x="3847650" y="5911537"/>
            <a:ext cx="3893457" cy="699494"/>
          </a:xfrm>
          <a:prstGeom prst="rect">
            <a:avLst/>
          </a:prstGeom>
        </p:spPr>
        <p:txBody>
          <a:bodyPr lIns="0" tIns="0" rIns="0" bIns="0" rtlCol="0" anchor="t">
            <a:spAutoFit/>
          </a:bodyPr>
          <a:lstStyle/>
          <a:p>
            <a:pPr algn="ctr" rtl="1">
              <a:lnSpc>
                <a:spcPts val="5750"/>
              </a:lnSpc>
            </a:pPr>
            <a:r>
              <a:rPr lang="ar-EG" sz="3549" b="1" spc="36">
                <a:solidFill>
                  <a:srgbClr val="000000"/>
                </a:solidFill>
                <a:latin typeface="Almarai Bold"/>
                <a:ea typeface="Almarai Bold"/>
                <a:cs typeface="Almarai Bold"/>
                <a:sym typeface="Almarai Bold"/>
                <a:rtl/>
              </a:rPr>
              <a:t>مرونة تكيفية</a:t>
            </a:r>
          </a:p>
        </p:txBody>
      </p:sp>
      <p:sp>
        <p:nvSpPr>
          <p:cNvPr id="25" name="TextBox 25"/>
          <p:cNvSpPr txBox="1"/>
          <p:nvPr/>
        </p:nvSpPr>
        <p:spPr>
          <a:xfrm>
            <a:off x="2160651" y="6549119"/>
            <a:ext cx="7067132" cy="1514439"/>
          </a:xfrm>
          <a:prstGeom prst="rect">
            <a:avLst/>
          </a:prstGeom>
        </p:spPr>
        <p:txBody>
          <a:bodyPr lIns="0" tIns="0" rIns="0" bIns="0" rtlCol="0" anchor="t">
            <a:spAutoFit/>
          </a:bodyPr>
          <a:lstStyle/>
          <a:p>
            <a:pPr marL="539895" lvl="1" indent="-269948" algn="r" rtl="1">
              <a:lnSpc>
                <a:spcPts val="4051"/>
              </a:lnSpc>
              <a:buFont typeface="Arial"/>
              <a:buChar char="•"/>
            </a:pPr>
            <a:r>
              <a:rPr lang="ar-EG" sz="2500" b="1" spc="25">
                <a:solidFill>
                  <a:srgbClr val="000000"/>
                </a:solidFill>
                <a:latin typeface="Almarai Bold"/>
                <a:ea typeface="Almarai Bold"/>
                <a:cs typeface="Almarai Bold"/>
                <a:sym typeface="Almarai Bold"/>
                <a:rtl/>
              </a:rPr>
              <a:t>استجابة الفرد بحيث يقوم ببعض التغيرات في طريقة الاستعمال أو تغيرات في الإستراتيجية أو في تفسير المهمة بحيث يغير زمرة الاستعمال </a:t>
            </a:r>
          </a:p>
        </p:txBody>
      </p:sp>
      <p:sp>
        <p:nvSpPr>
          <p:cNvPr id="26" name="TextBox 26"/>
          <p:cNvSpPr txBox="1"/>
          <p:nvPr/>
        </p:nvSpPr>
        <p:spPr>
          <a:xfrm>
            <a:off x="10331631" y="8001646"/>
            <a:ext cx="6531750" cy="553492"/>
          </a:xfrm>
          <a:prstGeom prst="rect">
            <a:avLst/>
          </a:prstGeom>
        </p:spPr>
        <p:txBody>
          <a:bodyPr lIns="0" tIns="0" rIns="0" bIns="0" rtlCol="0" anchor="t">
            <a:spAutoFit/>
          </a:bodyPr>
          <a:lstStyle/>
          <a:p>
            <a:pPr algn="r" rtl="1">
              <a:lnSpc>
                <a:spcPts val="4537"/>
              </a:lnSpc>
            </a:pPr>
            <a:r>
              <a:rPr lang="ar-EG" sz="2800" b="1" spc="29">
                <a:solidFill>
                  <a:srgbClr val="FF6600"/>
                </a:solidFill>
                <a:latin typeface="Almarai Bold"/>
                <a:ea typeface="Almarai Bold"/>
                <a:cs typeface="Almarai Bold"/>
                <a:sym typeface="Almarai Bold"/>
                <a:rtl/>
              </a:rPr>
              <a:t>أمثلة</a:t>
            </a:r>
          </a:p>
        </p:txBody>
      </p:sp>
      <p:sp>
        <p:nvSpPr>
          <p:cNvPr id="27" name="TextBox 27"/>
          <p:cNvSpPr txBox="1"/>
          <p:nvPr/>
        </p:nvSpPr>
        <p:spPr>
          <a:xfrm>
            <a:off x="9105518" y="8030221"/>
            <a:ext cx="6531750" cy="1075146"/>
          </a:xfrm>
          <a:prstGeom prst="rect">
            <a:avLst/>
          </a:prstGeom>
        </p:spPr>
        <p:txBody>
          <a:bodyPr lIns="0" tIns="0" rIns="0" bIns="0" rtlCol="0" anchor="t">
            <a:spAutoFit/>
          </a:bodyPr>
          <a:lstStyle/>
          <a:p>
            <a:pPr marL="583074" lvl="1" indent="-291537" algn="r" rtl="1">
              <a:lnSpc>
                <a:spcPts val="4375"/>
              </a:lnSpc>
              <a:buFont typeface="Arial"/>
              <a:buChar char="•"/>
            </a:pPr>
            <a:r>
              <a:rPr lang="ar-EG" sz="2700" b="1" spc="27">
                <a:solidFill>
                  <a:srgbClr val="000000"/>
                </a:solidFill>
                <a:latin typeface="Almarai Bold"/>
                <a:ea typeface="Almarai Bold"/>
                <a:cs typeface="Almarai Bold"/>
                <a:sym typeface="Almarai Bold"/>
                <a:rtl/>
              </a:rPr>
              <a:t>استعمالات كوب الشاي</a:t>
            </a:r>
          </a:p>
          <a:p>
            <a:pPr algn="r" rtl="1">
              <a:lnSpc>
                <a:spcPts val="4375"/>
              </a:lnSpc>
            </a:pPr>
            <a:r>
              <a:rPr lang="ar-EG" sz="2700" b="1" spc="27">
                <a:solidFill>
                  <a:srgbClr val="000000"/>
                </a:solidFill>
                <a:latin typeface="Almarai Bold"/>
                <a:ea typeface="Almarai Bold"/>
                <a:cs typeface="Almarai Bold"/>
                <a:sym typeface="Almarai Bold"/>
                <a:rtl/>
              </a:rPr>
              <a:t>لشرب الماء  </a:t>
            </a:r>
            <a:r>
              <a:rPr lang="ar-EG" sz="2700" spc="27">
                <a:solidFill>
                  <a:srgbClr val="000000"/>
                </a:solidFill>
                <a:latin typeface="Almarai"/>
                <a:ea typeface="Almarai"/>
                <a:cs typeface="Almarai"/>
                <a:sym typeface="Almarai"/>
                <a:rtl/>
              </a:rPr>
              <a:t>و</a:t>
            </a:r>
            <a:r>
              <a:rPr lang="ar-EG" sz="2700" b="1" spc="27">
                <a:solidFill>
                  <a:srgbClr val="000000"/>
                </a:solidFill>
                <a:latin typeface="Almarai Bold"/>
                <a:ea typeface="Almarai Bold"/>
                <a:cs typeface="Almarai Bold"/>
                <a:sym typeface="Almarai Bold"/>
                <a:rtl/>
              </a:rPr>
              <a:t>شرب العصير </a:t>
            </a:r>
          </a:p>
        </p:txBody>
      </p:sp>
      <p:sp>
        <p:nvSpPr>
          <p:cNvPr id="28" name="TextBox 28"/>
          <p:cNvSpPr txBox="1"/>
          <p:nvPr/>
        </p:nvSpPr>
        <p:spPr>
          <a:xfrm>
            <a:off x="2388569" y="8220721"/>
            <a:ext cx="6531750" cy="553492"/>
          </a:xfrm>
          <a:prstGeom prst="rect">
            <a:avLst/>
          </a:prstGeom>
        </p:spPr>
        <p:txBody>
          <a:bodyPr lIns="0" tIns="0" rIns="0" bIns="0" rtlCol="0" anchor="t">
            <a:spAutoFit/>
          </a:bodyPr>
          <a:lstStyle/>
          <a:p>
            <a:pPr algn="r" rtl="1">
              <a:lnSpc>
                <a:spcPts val="4537"/>
              </a:lnSpc>
            </a:pPr>
            <a:r>
              <a:rPr lang="ar-EG" sz="2800" b="1" spc="29">
                <a:solidFill>
                  <a:srgbClr val="FF6600"/>
                </a:solidFill>
                <a:latin typeface="Almarai Bold"/>
                <a:ea typeface="Almarai Bold"/>
                <a:cs typeface="Almarai Bold"/>
                <a:sym typeface="Almarai Bold"/>
                <a:rtl/>
              </a:rPr>
              <a:t>أمثلة</a:t>
            </a:r>
          </a:p>
        </p:txBody>
      </p:sp>
      <p:sp>
        <p:nvSpPr>
          <p:cNvPr id="29" name="TextBox 29"/>
          <p:cNvSpPr txBox="1"/>
          <p:nvPr/>
        </p:nvSpPr>
        <p:spPr>
          <a:xfrm>
            <a:off x="1327481" y="8192146"/>
            <a:ext cx="6531750" cy="1075146"/>
          </a:xfrm>
          <a:prstGeom prst="rect">
            <a:avLst/>
          </a:prstGeom>
        </p:spPr>
        <p:txBody>
          <a:bodyPr lIns="0" tIns="0" rIns="0" bIns="0" rtlCol="0" anchor="t">
            <a:spAutoFit/>
          </a:bodyPr>
          <a:lstStyle/>
          <a:p>
            <a:pPr marL="583074" lvl="1" indent="-291537" algn="r" rtl="1">
              <a:lnSpc>
                <a:spcPts val="4375"/>
              </a:lnSpc>
              <a:buFont typeface="Arial"/>
              <a:buChar char="•"/>
            </a:pPr>
            <a:r>
              <a:rPr lang="ar-EG" sz="2700" b="1" spc="27">
                <a:solidFill>
                  <a:srgbClr val="000000"/>
                </a:solidFill>
                <a:latin typeface="Almarai Bold"/>
                <a:ea typeface="Almarai Bold"/>
                <a:cs typeface="Almarai Bold"/>
                <a:sym typeface="Almarai Bold"/>
                <a:rtl/>
              </a:rPr>
              <a:t>استعمالات كوب الشاي.</a:t>
            </a:r>
          </a:p>
          <a:p>
            <a:pPr marL="583074" lvl="1" indent="-291537" algn="r" rtl="1">
              <a:lnSpc>
                <a:spcPts val="4375"/>
              </a:lnSpc>
              <a:buFont typeface="Arial"/>
              <a:buChar char="•"/>
            </a:pPr>
            <a:r>
              <a:rPr lang="ar-EG" sz="2700" b="1" spc="27">
                <a:solidFill>
                  <a:srgbClr val="000000"/>
                </a:solidFill>
                <a:latin typeface="Almarai Bold"/>
                <a:ea typeface="Almarai Bold"/>
                <a:cs typeface="Almarai Bold"/>
                <a:sym typeface="Almarai Bold"/>
                <a:rtl/>
              </a:rPr>
              <a:t>إناء للزهور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22968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10" name="Freeform 10"/>
          <p:cNvSpPr/>
          <p:nvPr/>
        </p:nvSpPr>
        <p:spPr>
          <a:xfrm>
            <a:off x="5807290" y="6498037"/>
            <a:ext cx="7132165" cy="3788963"/>
          </a:xfrm>
          <a:custGeom>
            <a:avLst/>
            <a:gdLst/>
            <a:ahLst/>
            <a:cxnLst/>
            <a:rect l="l" t="t" r="r" b="b"/>
            <a:pathLst>
              <a:path w="7132165" h="3788963">
                <a:moveTo>
                  <a:pt x="0" y="0"/>
                </a:moveTo>
                <a:lnTo>
                  <a:pt x="7132165" y="0"/>
                </a:lnTo>
                <a:lnTo>
                  <a:pt x="7132165" y="3788963"/>
                </a:lnTo>
                <a:lnTo>
                  <a:pt x="0" y="3788963"/>
                </a:lnTo>
                <a:lnTo>
                  <a:pt x="0" y="0"/>
                </a:lnTo>
                <a:close/>
              </a:path>
            </a:pathLst>
          </a:custGeom>
          <a:blipFill>
            <a:blip r:embed="rId7"/>
            <a:stretch>
              <a:fillRect/>
            </a:stretch>
          </a:blipFill>
        </p:spPr>
        <p:txBody>
          <a:bodyPr/>
          <a:lstStyle/>
          <a:p>
            <a:endParaRPr lang="en-US"/>
          </a:p>
        </p:txBody>
      </p:sp>
      <p:grpSp>
        <p:nvGrpSpPr>
          <p:cNvPr id="11" name="Group 11"/>
          <p:cNvGrpSpPr/>
          <p:nvPr/>
        </p:nvGrpSpPr>
        <p:grpSpPr>
          <a:xfrm>
            <a:off x="1091333" y="2831713"/>
            <a:ext cx="9537481" cy="718847"/>
            <a:chOff x="0" y="0"/>
            <a:chExt cx="2511929" cy="189326"/>
          </a:xfrm>
        </p:grpSpPr>
        <p:sp>
          <p:nvSpPr>
            <p:cNvPr id="12" name="Freeform 12"/>
            <p:cNvSpPr/>
            <p:nvPr/>
          </p:nvSpPr>
          <p:spPr>
            <a:xfrm>
              <a:off x="0" y="0"/>
              <a:ext cx="2511929" cy="189326"/>
            </a:xfrm>
            <a:custGeom>
              <a:avLst/>
              <a:gdLst/>
              <a:ahLst/>
              <a:cxnLst/>
              <a:rect l="l" t="t" r="r" b="b"/>
              <a:pathLst>
                <a:path w="2511929" h="189326">
                  <a:moveTo>
                    <a:pt x="25164" y="0"/>
                  </a:moveTo>
                  <a:lnTo>
                    <a:pt x="2486765" y="0"/>
                  </a:lnTo>
                  <a:cubicBezTo>
                    <a:pt x="2493439" y="0"/>
                    <a:pt x="2499840" y="2651"/>
                    <a:pt x="2504559" y="7370"/>
                  </a:cubicBezTo>
                  <a:cubicBezTo>
                    <a:pt x="2509278" y="12089"/>
                    <a:pt x="2511929" y="18490"/>
                    <a:pt x="2511929" y="25164"/>
                  </a:cubicBezTo>
                  <a:lnTo>
                    <a:pt x="2511929" y="164162"/>
                  </a:lnTo>
                  <a:cubicBezTo>
                    <a:pt x="2511929" y="170836"/>
                    <a:pt x="2509278" y="177236"/>
                    <a:pt x="2504559" y="181956"/>
                  </a:cubicBezTo>
                  <a:cubicBezTo>
                    <a:pt x="2499840" y="186675"/>
                    <a:pt x="2493439" y="189326"/>
                    <a:pt x="2486765" y="189326"/>
                  </a:cubicBezTo>
                  <a:lnTo>
                    <a:pt x="25164" y="189326"/>
                  </a:lnTo>
                  <a:cubicBezTo>
                    <a:pt x="18490" y="189326"/>
                    <a:pt x="12089" y="186675"/>
                    <a:pt x="7370" y="181956"/>
                  </a:cubicBezTo>
                  <a:cubicBezTo>
                    <a:pt x="2651" y="177236"/>
                    <a:pt x="0" y="170836"/>
                    <a:pt x="0" y="164162"/>
                  </a:cubicBezTo>
                  <a:lnTo>
                    <a:pt x="0" y="25164"/>
                  </a:lnTo>
                  <a:cubicBezTo>
                    <a:pt x="0" y="18490"/>
                    <a:pt x="2651" y="12089"/>
                    <a:pt x="7370" y="7370"/>
                  </a:cubicBezTo>
                  <a:cubicBezTo>
                    <a:pt x="12089" y="2651"/>
                    <a:pt x="18490" y="0"/>
                    <a:pt x="25164" y="0"/>
                  </a:cubicBezTo>
                  <a:close/>
                </a:path>
              </a:pathLst>
            </a:custGeom>
            <a:solidFill>
              <a:srgbClr val="DEEFFF"/>
            </a:solidFill>
            <a:ln w="19050" cap="rnd">
              <a:solidFill>
                <a:srgbClr val="00B050"/>
              </a:solidFill>
              <a:prstDash val="lgDash"/>
              <a:round/>
            </a:ln>
          </p:spPr>
          <p:txBody>
            <a:bodyPr/>
            <a:lstStyle/>
            <a:p>
              <a:endParaRPr lang="en-US"/>
            </a:p>
          </p:txBody>
        </p:sp>
        <p:sp>
          <p:nvSpPr>
            <p:cNvPr id="13" name="TextBox 13"/>
            <p:cNvSpPr txBox="1"/>
            <p:nvPr/>
          </p:nvSpPr>
          <p:spPr>
            <a:xfrm>
              <a:off x="0" y="-9525"/>
              <a:ext cx="2511929" cy="198851"/>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flipH="1">
            <a:off x="11479275" y="3170071"/>
            <a:ext cx="5538190" cy="4883677"/>
          </a:xfrm>
          <a:custGeom>
            <a:avLst/>
            <a:gdLst/>
            <a:ahLst/>
            <a:cxnLst/>
            <a:rect l="l" t="t" r="r" b="b"/>
            <a:pathLst>
              <a:path w="5538190" h="4883677">
                <a:moveTo>
                  <a:pt x="5538190" y="0"/>
                </a:moveTo>
                <a:lnTo>
                  <a:pt x="0" y="0"/>
                </a:lnTo>
                <a:lnTo>
                  <a:pt x="0" y="4883677"/>
                </a:lnTo>
                <a:lnTo>
                  <a:pt x="5538190" y="4883677"/>
                </a:lnTo>
                <a:lnTo>
                  <a:pt x="553819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5777683" y="3488467"/>
            <a:ext cx="948140" cy="804734"/>
          </a:xfrm>
          <a:custGeom>
            <a:avLst/>
            <a:gdLst/>
            <a:ahLst/>
            <a:cxnLst/>
            <a:rect l="l" t="t" r="r" b="b"/>
            <a:pathLst>
              <a:path w="948140" h="804734">
                <a:moveTo>
                  <a:pt x="0" y="0"/>
                </a:moveTo>
                <a:lnTo>
                  <a:pt x="948140" y="0"/>
                </a:lnTo>
                <a:lnTo>
                  <a:pt x="948140" y="804734"/>
                </a:lnTo>
                <a:lnTo>
                  <a:pt x="0" y="8047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15765100" y="5226497"/>
            <a:ext cx="948140" cy="804734"/>
          </a:xfrm>
          <a:custGeom>
            <a:avLst/>
            <a:gdLst/>
            <a:ahLst/>
            <a:cxnLst/>
            <a:rect l="l" t="t" r="r" b="b"/>
            <a:pathLst>
              <a:path w="948140" h="804734">
                <a:moveTo>
                  <a:pt x="0" y="0"/>
                </a:moveTo>
                <a:lnTo>
                  <a:pt x="948140" y="0"/>
                </a:lnTo>
                <a:lnTo>
                  <a:pt x="948140" y="804734"/>
                </a:lnTo>
                <a:lnTo>
                  <a:pt x="0" y="8047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a:off x="15765100" y="6990667"/>
            <a:ext cx="948140" cy="804734"/>
          </a:xfrm>
          <a:custGeom>
            <a:avLst/>
            <a:gdLst/>
            <a:ahLst/>
            <a:cxnLst/>
            <a:rect l="l" t="t" r="r" b="b"/>
            <a:pathLst>
              <a:path w="948140" h="804734">
                <a:moveTo>
                  <a:pt x="0" y="0"/>
                </a:moveTo>
                <a:lnTo>
                  <a:pt x="948140" y="0"/>
                </a:lnTo>
                <a:lnTo>
                  <a:pt x="948140" y="804734"/>
                </a:lnTo>
                <a:lnTo>
                  <a:pt x="0" y="8047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8" name="Group 18"/>
          <p:cNvGrpSpPr/>
          <p:nvPr/>
        </p:nvGrpSpPr>
        <p:grpSpPr>
          <a:xfrm>
            <a:off x="946717" y="4064910"/>
            <a:ext cx="9797257" cy="1966321"/>
            <a:chOff x="0" y="0"/>
            <a:chExt cx="2580348" cy="517879"/>
          </a:xfrm>
        </p:grpSpPr>
        <p:sp>
          <p:nvSpPr>
            <p:cNvPr id="19" name="Freeform 19"/>
            <p:cNvSpPr/>
            <p:nvPr/>
          </p:nvSpPr>
          <p:spPr>
            <a:xfrm>
              <a:off x="0" y="0"/>
              <a:ext cx="2580348" cy="517879"/>
            </a:xfrm>
            <a:custGeom>
              <a:avLst/>
              <a:gdLst/>
              <a:ahLst/>
              <a:cxnLst/>
              <a:rect l="l" t="t" r="r" b="b"/>
              <a:pathLst>
                <a:path w="2580348" h="517879">
                  <a:moveTo>
                    <a:pt x="24497" y="0"/>
                  </a:moveTo>
                  <a:lnTo>
                    <a:pt x="2555851" y="0"/>
                  </a:lnTo>
                  <a:cubicBezTo>
                    <a:pt x="2569380" y="0"/>
                    <a:pt x="2580348" y="10968"/>
                    <a:pt x="2580348" y="24497"/>
                  </a:cubicBezTo>
                  <a:lnTo>
                    <a:pt x="2580348" y="493382"/>
                  </a:lnTo>
                  <a:cubicBezTo>
                    <a:pt x="2580348" y="499879"/>
                    <a:pt x="2577767" y="506110"/>
                    <a:pt x="2573173" y="510704"/>
                  </a:cubicBezTo>
                  <a:cubicBezTo>
                    <a:pt x="2568579" y="515298"/>
                    <a:pt x="2562348" y="517879"/>
                    <a:pt x="2555851" y="517879"/>
                  </a:cubicBezTo>
                  <a:lnTo>
                    <a:pt x="24497" y="517879"/>
                  </a:lnTo>
                  <a:cubicBezTo>
                    <a:pt x="18000" y="517879"/>
                    <a:pt x="11769" y="515298"/>
                    <a:pt x="7175" y="510704"/>
                  </a:cubicBezTo>
                  <a:cubicBezTo>
                    <a:pt x="2581" y="506110"/>
                    <a:pt x="0" y="499879"/>
                    <a:pt x="0" y="493382"/>
                  </a:cubicBezTo>
                  <a:lnTo>
                    <a:pt x="0" y="24497"/>
                  </a:lnTo>
                  <a:cubicBezTo>
                    <a:pt x="0" y="18000"/>
                    <a:pt x="2581" y="11769"/>
                    <a:pt x="7175" y="7175"/>
                  </a:cubicBezTo>
                  <a:cubicBezTo>
                    <a:pt x="11769" y="2581"/>
                    <a:pt x="18000" y="0"/>
                    <a:pt x="24497" y="0"/>
                  </a:cubicBezTo>
                  <a:close/>
                </a:path>
              </a:pathLst>
            </a:custGeom>
            <a:solidFill>
              <a:srgbClr val="F9C645"/>
            </a:solidFill>
            <a:ln w="19050" cap="rnd">
              <a:solidFill>
                <a:srgbClr val="00B050"/>
              </a:solidFill>
              <a:prstDash val="lgDash"/>
              <a:round/>
            </a:ln>
          </p:spPr>
          <p:txBody>
            <a:bodyPr/>
            <a:lstStyle/>
            <a:p>
              <a:endParaRPr lang="en-US"/>
            </a:p>
          </p:txBody>
        </p:sp>
        <p:sp>
          <p:nvSpPr>
            <p:cNvPr id="20" name="TextBox 20"/>
            <p:cNvSpPr txBox="1"/>
            <p:nvPr/>
          </p:nvSpPr>
          <p:spPr>
            <a:xfrm>
              <a:off x="0" y="-9525"/>
              <a:ext cx="2580348" cy="527404"/>
            </a:xfrm>
            <a:prstGeom prst="rect">
              <a:avLst/>
            </a:prstGeom>
          </p:spPr>
          <p:txBody>
            <a:bodyPr lIns="50800" tIns="50800" rIns="50800" bIns="50800" rtlCol="0" anchor="ctr"/>
            <a:lstStyle/>
            <a:p>
              <a:pPr algn="ctr">
                <a:lnSpc>
                  <a:spcPts val="2160"/>
                </a:lnSpc>
              </a:pPr>
              <a:endParaRPr/>
            </a:p>
          </p:txBody>
        </p:sp>
      </p:grpSp>
      <p:sp>
        <p:nvSpPr>
          <p:cNvPr id="21" name="Freeform 21"/>
          <p:cNvSpPr/>
          <p:nvPr/>
        </p:nvSpPr>
        <p:spPr>
          <a:xfrm rot="4124053" flipV="1">
            <a:off x="639382" y="3487618"/>
            <a:ext cx="614669" cy="489430"/>
          </a:xfrm>
          <a:custGeom>
            <a:avLst/>
            <a:gdLst/>
            <a:ahLst/>
            <a:cxnLst/>
            <a:rect l="l" t="t" r="r" b="b"/>
            <a:pathLst>
              <a:path w="614669" h="489430">
                <a:moveTo>
                  <a:pt x="0" y="489430"/>
                </a:moveTo>
                <a:lnTo>
                  <a:pt x="614669" y="489430"/>
                </a:lnTo>
                <a:lnTo>
                  <a:pt x="614669" y="0"/>
                </a:lnTo>
                <a:lnTo>
                  <a:pt x="0" y="0"/>
                </a:lnTo>
                <a:lnTo>
                  <a:pt x="0" y="48943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2" name="TextBox 22"/>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23" name="TextBox 23"/>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4" name="TextBox 2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25" name="TextBox 25"/>
          <p:cNvSpPr txBox="1"/>
          <p:nvPr/>
        </p:nvSpPr>
        <p:spPr>
          <a:xfrm>
            <a:off x="6032311" y="2256699"/>
            <a:ext cx="10206859" cy="622639"/>
          </a:xfrm>
          <a:prstGeom prst="rect">
            <a:avLst/>
          </a:prstGeom>
        </p:spPr>
        <p:txBody>
          <a:bodyPr lIns="0" tIns="0" rIns="0" bIns="0" rtlCol="0" anchor="t">
            <a:spAutoFit/>
          </a:bodyPr>
          <a:lstStyle/>
          <a:p>
            <a:pPr algn="r" rtl="1">
              <a:lnSpc>
                <a:spcPts val="5100"/>
              </a:lnSpc>
            </a:pPr>
            <a:r>
              <a:rPr lang="en-US" sz="3148" b="1" spc="32">
                <a:solidFill>
                  <a:srgbClr val="000000"/>
                </a:solidFill>
                <a:latin typeface="Almarai Bold"/>
                <a:ea typeface="Almarai Bold"/>
                <a:cs typeface="Almarai Bold"/>
                <a:sym typeface="Almarai Bold"/>
              </a:rPr>
              <a:t>3</a:t>
            </a:r>
            <a:r>
              <a:rPr lang="ar-EG" sz="3148" b="1" spc="32">
                <a:solidFill>
                  <a:srgbClr val="000000"/>
                </a:solidFill>
                <a:latin typeface="Almarai Bold"/>
                <a:ea typeface="Almarai Bold"/>
                <a:cs typeface="Almarai Bold"/>
                <a:sym typeface="Almarai Bold"/>
                <a:rtl/>
              </a:rPr>
              <a:t>. الحساسية للمشاكل</a:t>
            </a:r>
          </a:p>
        </p:txBody>
      </p:sp>
      <p:sp>
        <p:nvSpPr>
          <p:cNvPr id="26" name="TextBox 26"/>
          <p:cNvSpPr txBox="1"/>
          <p:nvPr/>
        </p:nvSpPr>
        <p:spPr>
          <a:xfrm>
            <a:off x="11848741" y="3172884"/>
            <a:ext cx="3356535" cy="1331126"/>
          </a:xfrm>
          <a:prstGeom prst="rect">
            <a:avLst/>
          </a:prstGeom>
        </p:spPr>
        <p:txBody>
          <a:bodyPr lIns="0" tIns="0" rIns="0" bIns="0" rtlCol="0" anchor="t">
            <a:spAutoFit/>
          </a:bodyPr>
          <a:lstStyle/>
          <a:p>
            <a:pPr algn="ctr" rtl="1">
              <a:lnSpc>
                <a:spcPts val="3543"/>
              </a:lnSpc>
            </a:pPr>
            <a:r>
              <a:rPr lang="ar-EG" sz="2187" b="1" spc="22">
                <a:solidFill>
                  <a:srgbClr val="000000"/>
                </a:solidFill>
                <a:latin typeface="Almarai Bold"/>
                <a:ea typeface="Almarai Bold"/>
                <a:cs typeface="Almarai Bold"/>
                <a:sym typeface="Almarai Bold"/>
                <a:rtl/>
              </a:rPr>
              <a:t>المبدع لديه إحساس مرهف للتعرف على المشكلات في الموقف الواحد </a:t>
            </a:r>
          </a:p>
        </p:txBody>
      </p:sp>
      <p:sp>
        <p:nvSpPr>
          <p:cNvPr id="27" name="TextBox 27"/>
          <p:cNvSpPr txBox="1"/>
          <p:nvPr/>
        </p:nvSpPr>
        <p:spPr>
          <a:xfrm>
            <a:off x="11810486" y="6731855"/>
            <a:ext cx="3334751" cy="1063546"/>
          </a:xfrm>
          <a:prstGeom prst="rect">
            <a:avLst/>
          </a:prstGeom>
        </p:spPr>
        <p:txBody>
          <a:bodyPr lIns="0" tIns="0" rIns="0" bIns="0" rtlCol="0" anchor="t">
            <a:spAutoFit/>
          </a:bodyPr>
          <a:lstStyle/>
          <a:p>
            <a:pPr algn="r" rtl="1">
              <a:lnSpc>
                <a:spcPts val="4269"/>
              </a:lnSpc>
            </a:pPr>
            <a:r>
              <a:rPr lang="ar-EG" sz="2635" b="1" spc="27">
                <a:solidFill>
                  <a:srgbClr val="000000"/>
                </a:solidFill>
                <a:latin typeface="Almarai Bold"/>
                <a:ea typeface="Almarai Bold"/>
                <a:cs typeface="Almarai Bold"/>
                <a:sym typeface="Almarai Bold"/>
                <a:rtl/>
              </a:rPr>
              <a:t>المبدع يرى في الأشياء ما لا يراه الشخص الآخر</a:t>
            </a:r>
          </a:p>
        </p:txBody>
      </p:sp>
      <p:sp>
        <p:nvSpPr>
          <p:cNvPr id="28" name="TextBox 28"/>
          <p:cNvSpPr txBox="1"/>
          <p:nvPr/>
        </p:nvSpPr>
        <p:spPr>
          <a:xfrm>
            <a:off x="11848741" y="4897347"/>
            <a:ext cx="3518460" cy="1348733"/>
          </a:xfrm>
          <a:prstGeom prst="rect">
            <a:avLst/>
          </a:prstGeom>
        </p:spPr>
        <p:txBody>
          <a:bodyPr lIns="0" tIns="0" rIns="0" bIns="0" rtlCol="0" anchor="t">
            <a:spAutoFit/>
          </a:bodyPr>
          <a:lstStyle/>
          <a:p>
            <a:pPr algn="ctr" rtl="1">
              <a:lnSpc>
                <a:spcPts val="3587"/>
              </a:lnSpc>
            </a:pPr>
            <a:r>
              <a:rPr lang="ar-EG" sz="2214" b="1" spc="22">
                <a:solidFill>
                  <a:srgbClr val="000000"/>
                </a:solidFill>
                <a:latin typeface="Almarai Bold"/>
                <a:ea typeface="Almarai Bold"/>
                <a:cs typeface="Almarai Bold"/>
                <a:sym typeface="Almarai Bold"/>
                <a:rtl/>
              </a:rPr>
              <a:t>ينظر المبدع إلى الأشياء من زوايا متعددة ومبتكرة ويفكر بعمق وشمولية </a:t>
            </a:r>
          </a:p>
        </p:txBody>
      </p:sp>
      <p:sp>
        <p:nvSpPr>
          <p:cNvPr id="29" name="TextBox 29"/>
          <p:cNvSpPr txBox="1"/>
          <p:nvPr/>
        </p:nvSpPr>
        <p:spPr>
          <a:xfrm>
            <a:off x="1081808" y="2887724"/>
            <a:ext cx="9230899" cy="469445"/>
          </a:xfrm>
          <a:prstGeom prst="rect">
            <a:avLst/>
          </a:prstGeom>
        </p:spPr>
        <p:txBody>
          <a:bodyPr lIns="0" tIns="0" rIns="0" bIns="0" rtlCol="0" anchor="t">
            <a:spAutoFit/>
          </a:bodyPr>
          <a:lstStyle/>
          <a:p>
            <a:pPr algn="r" rtl="1">
              <a:lnSpc>
                <a:spcPts val="3978"/>
              </a:lnSpc>
            </a:pPr>
            <a:r>
              <a:rPr lang="ar-EG" sz="2455" b="1" spc="25">
                <a:solidFill>
                  <a:srgbClr val="000000"/>
                </a:solidFill>
                <a:latin typeface="Almarai Bold"/>
                <a:ea typeface="Almarai Bold"/>
                <a:cs typeface="Almarai Bold"/>
                <a:sym typeface="Almarai Bold"/>
                <a:rtl/>
              </a:rPr>
              <a:t>سمة الحساسية للمشكلات تنعكس من خلال مجموعة من الصفات </a:t>
            </a:r>
          </a:p>
        </p:txBody>
      </p:sp>
      <p:sp>
        <p:nvSpPr>
          <p:cNvPr id="30" name="TextBox 30"/>
          <p:cNvSpPr txBox="1"/>
          <p:nvPr/>
        </p:nvSpPr>
        <p:spPr>
          <a:xfrm>
            <a:off x="5697257" y="4178901"/>
            <a:ext cx="5046717" cy="1565192"/>
          </a:xfrm>
          <a:prstGeom prst="rect">
            <a:avLst/>
          </a:prstGeom>
        </p:spPr>
        <p:txBody>
          <a:bodyPr lIns="0" tIns="0" rIns="0" bIns="0" rtlCol="0" anchor="t">
            <a:spAutoFit/>
          </a:bodyPr>
          <a:lstStyle/>
          <a:p>
            <a:pPr marL="548047" lvl="1" indent="-274023" algn="r" rtl="1">
              <a:lnSpc>
                <a:spcPts val="4112"/>
              </a:lnSpc>
              <a:spcBef>
                <a:spcPct val="0"/>
              </a:spcBef>
              <a:buFont typeface="Arial"/>
              <a:buChar char="•"/>
            </a:pPr>
            <a:r>
              <a:rPr lang="ar-EG" sz="2538" b="1" u="none" strike="noStrike" spc="26">
                <a:solidFill>
                  <a:srgbClr val="000000"/>
                </a:solidFill>
                <a:latin typeface="Almarai Bold"/>
                <a:ea typeface="Almarai Bold"/>
                <a:cs typeface="Almarai Bold"/>
                <a:sym typeface="Almarai Bold"/>
                <a:rtl/>
              </a:rPr>
              <a:t>حب التأمل .</a:t>
            </a:r>
          </a:p>
          <a:p>
            <a:pPr marL="548047" lvl="1" indent="-274023" algn="r" rtl="1">
              <a:lnSpc>
                <a:spcPts val="4112"/>
              </a:lnSpc>
              <a:spcBef>
                <a:spcPct val="0"/>
              </a:spcBef>
              <a:buFont typeface="Arial"/>
              <a:buChar char="•"/>
            </a:pPr>
            <a:r>
              <a:rPr lang="ar-EG" sz="2538" b="1" u="none" strike="noStrike" spc="26">
                <a:solidFill>
                  <a:srgbClr val="000000"/>
                </a:solidFill>
                <a:latin typeface="Almarai Bold"/>
                <a:ea typeface="Almarai Bold"/>
                <a:cs typeface="Almarai Bold"/>
                <a:sym typeface="Almarai Bold"/>
                <a:rtl/>
              </a:rPr>
              <a:t>القدرة على تحمل المسؤولية .</a:t>
            </a:r>
          </a:p>
          <a:p>
            <a:pPr marL="548047" lvl="1" indent="-274023" algn="r" rtl="1">
              <a:lnSpc>
                <a:spcPts val="4112"/>
              </a:lnSpc>
              <a:spcBef>
                <a:spcPct val="0"/>
              </a:spcBef>
              <a:buFont typeface="Arial"/>
              <a:buChar char="•"/>
            </a:pPr>
            <a:r>
              <a:rPr lang="ar-EG" sz="2538" b="1" u="none" strike="noStrike" spc="26">
                <a:solidFill>
                  <a:srgbClr val="000000"/>
                </a:solidFill>
                <a:latin typeface="Almarai Bold"/>
                <a:ea typeface="Almarai Bold"/>
                <a:cs typeface="Almarai Bold"/>
                <a:sym typeface="Almarai Bold"/>
                <a:rtl/>
              </a:rPr>
              <a:t>القدرة على التحليل والاستدلال.</a:t>
            </a:r>
          </a:p>
        </p:txBody>
      </p:sp>
      <p:sp>
        <p:nvSpPr>
          <p:cNvPr id="31" name="TextBox 31"/>
          <p:cNvSpPr txBox="1"/>
          <p:nvPr/>
        </p:nvSpPr>
        <p:spPr>
          <a:xfrm>
            <a:off x="946717" y="4226835"/>
            <a:ext cx="4860573" cy="1586620"/>
          </a:xfrm>
          <a:prstGeom prst="rect">
            <a:avLst/>
          </a:prstGeom>
        </p:spPr>
        <p:txBody>
          <a:bodyPr lIns="0" tIns="0" rIns="0" bIns="0" rtlCol="0" anchor="t">
            <a:spAutoFit/>
          </a:bodyPr>
          <a:lstStyle/>
          <a:p>
            <a:pPr marL="559739" lvl="1" indent="-279869" algn="r" rtl="1">
              <a:lnSpc>
                <a:spcPts val="4199"/>
              </a:lnSpc>
              <a:buFont typeface="Arial"/>
              <a:buChar char="•"/>
            </a:pPr>
            <a:r>
              <a:rPr lang="ar-EG" sz="2592" b="1" spc="25">
                <a:solidFill>
                  <a:srgbClr val="000000"/>
                </a:solidFill>
                <a:latin typeface="Almarai Bold"/>
                <a:ea typeface="Almarai Bold"/>
                <a:cs typeface="Almarai Bold"/>
                <a:sym typeface="Almarai Bold"/>
                <a:rtl/>
              </a:rPr>
              <a:t>يفضل التنافس على التعاون </a:t>
            </a:r>
          </a:p>
          <a:p>
            <a:pPr marL="559739" lvl="1" indent="-279869" algn="r" rtl="1">
              <a:lnSpc>
                <a:spcPts val="4199"/>
              </a:lnSpc>
              <a:buFont typeface="Arial"/>
              <a:buChar char="•"/>
            </a:pPr>
            <a:r>
              <a:rPr lang="ar-EG" sz="2592" b="1" spc="26">
                <a:solidFill>
                  <a:srgbClr val="000000"/>
                </a:solidFill>
                <a:latin typeface="Almarai Bold"/>
                <a:ea typeface="Almarai Bold"/>
                <a:cs typeface="Almarai Bold"/>
                <a:sym typeface="Almarai Bold"/>
                <a:rtl/>
              </a:rPr>
              <a:t>مستعد لحل المشكلات مهما كانت معقدة.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11" name="TextBox 11"/>
          <p:cNvSpPr txBox="1"/>
          <p:nvPr/>
        </p:nvSpPr>
        <p:spPr>
          <a:xfrm>
            <a:off x="6032311" y="2280732"/>
            <a:ext cx="10206859" cy="622639"/>
          </a:xfrm>
          <a:prstGeom prst="rect">
            <a:avLst/>
          </a:prstGeom>
        </p:spPr>
        <p:txBody>
          <a:bodyPr lIns="0" tIns="0" rIns="0" bIns="0" rtlCol="0" anchor="t">
            <a:spAutoFit/>
          </a:bodyPr>
          <a:lstStyle/>
          <a:p>
            <a:pPr algn="r" rtl="1">
              <a:lnSpc>
                <a:spcPts val="5100"/>
              </a:lnSpc>
            </a:pPr>
            <a:r>
              <a:rPr lang="en-US" sz="3148" b="1" spc="32">
                <a:solidFill>
                  <a:srgbClr val="000000"/>
                </a:solidFill>
                <a:latin typeface="Almarai Bold"/>
                <a:ea typeface="Almarai Bold"/>
                <a:cs typeface="Almarai Bold"/>
                <a:sym typeface="Almarai Bold"/>
              </a:rPr>
              <a:t>4</a:t>
            </a:r>
            <a:r>
              <a:rPr lang="ar-EG" sz="3148" b="1" spc="32">
                <a:solidFill>
                  <a:srgbClr val="000000"/>
                </a:solidFill>
                <a:latin typeface="Almarai Bold"/>
                <a:ea typeface="Almarai Bold"/>
                <a:cs typeface="Almarai Bold"/>
                <a:sym typeface="Almarai Bold"/>
                <a:rtl/>
              </a:rPr>
              <a:t>. الأصالة</a:t>
            </a:r>
          </a:p>
        </p:txBody>
      </p:sp>
      <p:sp>
        <p:nvSpPr>
          <p:cNvPr id="12" name="Freeform 12"/>
          <p:cNvSpPr/>
          <p:nvPr/>
        </p:nvSpPr>
        <p:spPr>
          <a:xfrm>
            <a:off x="10571339" y="3170071"/>
            <a:ext cx="6419020" cy="3867460"/>
          </a:xfrm>
          <a:custGeom>
            <a:avLst/>
            <a:gdLst/>
            <a:ahLst/>
            <a:cxnLst/>
            <a:rect l="l" t="t" r="r" b="b"/>
            <a:pathLst>
              <a:path w="6419020" h="3867460">
                <a:moveTo>
                  <a:pt x="0" y="0"/>
                </a:moveTo>
                <a:lnTo>
                  <a:pt x="6419020" y="0"/>
                </a:lnTo>
                <a:lnTo>
                  <a:pt x="6419020" y="3867460"/>
                </a:lnTo>
                <a:lnTo>
                  <a:pt x="0" y="38674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flipV="1">
            <a:off x="5648535" y="3798147"/>
            <a:ext cx="4447715" cy="4136375"/>
          </a:xfrm>
          <a:custGeom>
            <a:avLst/>
            <a:gdLst/>
            <a:ahLst/>
            <a:cxnLst/>
            <a:rect l="l" t="t" r="r" b="b"/>
            <a:pathLst>
              <a:path w="4447715" h="4136375">
                <a:moveTo>
                  <a:pt x="0" y="4136375"/>
                </a:moveTo>
                <a:lnTo>
                  <a:pt x="4447715" y="4136375"/>
                </a:lnTo>
                <a:lnTo>
                  <a:pt x="4447715" y="0"/>
                </a:lnTo>
                <a:lnTo>
                  <a:pt x="0" y="0"/>
                </a:lnTo>
                <a:lnTo>
                  <a:pt x="0" y="4136375"/>
                </a:lnTo>
                <a:close/>
              </a:path>
            </a:pathLst>
          </a:custGeom>
          <a:blipFill>
            <a:blip r:embed="rId9"/>
            <a:stretch>
              <a:fillRect/>
            </a:stretch>
          </a:blipFill>
        </p:spPr>
        <p:txBody>
          <a:bodyPr/>
          <a:lstStyle/>
          <a:p>
            <a:endParaRPr lang="en-US"/>
          </a:p>
        </p:txBody>
      </p:sp>
      <p:sp>
        <p:nvSpPr>
          <p:cNvPr id="14" name="TextBox 14"/>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11135740" y="3674322"/>
            <a:ext cx="5590083" cy="2919307"/>
          </a:xfrm>
          <a:prstGeom prst="rect">
            <a:avLst/>
          </a:prstGeom>
        </p:spPr>
        <p:txBody>
          <a:bodyPr lIns="0" tIns="0" rIns="0" bIns="0" rtlCol="0" anchor="t">
            <a:spAutoFit/>
          </a:bodyPr>
          <a:lstStyle/>
          <a:p>
            <a:pPr marL="613489" lvl="1" indent="-306744" algn="r" rtl="1">
              <a:lnSpc>
                <a:spcPts val="4603"/>
              </a:lnSpc>
              <a:buFont typeface="Arial"/>
              <a:buChar char="•"/>
            </a:pPr>
            <a:r>
              <a:rPr lang="ar-EG" sz="2841" b="1" spc="28">
                <a:solidFill>
                  <a:srgbClr val="000000"/>
                </a:solidFill>
                <a:latin typeface="Almarai Bold"/>
                <a:ea typeface="Almarai Bold"/>
                <a:cs typeface="Almarai Bold"/>
                <a:sym typeface="Almarai Bold"/>
                <a:rtl/>
              </a:rPr>
              <a:t> إنتاج ما هو غير مألوف.</a:t>
            </a:r>
          </a:p>
          <a:p>
            <a:pPr marL="613489" lvl="1" indent="-306744" algn="r" rtl="1">
              <a:lnSpc>
                <a:spcPts val="4603"/>
              </a:lnSpc>
              <a:buFont typeface="Arial"/>
              <a:buChar char="•"/>
            </a:pPr>
            <a:r>
              <a:rPr lang="ar-EG" sz="2841" b="1" spc="28">
                <a:solidFill>
                  <a:srgbClr val="000000"/>
                </a:solidFill>
                <a:latin typeface="Almarai Bold"/>
                <a:ea typeface="Almarai Bold"/>
                <a:cs typeface="Almarai Bold"/>
                <a:sym typeface="Almarai Bold"/>
                <a:rtl/>
              </a:rPr>
              <a:t>المبدع لا يكرر أفكار الآخرين.</a:t>
            </a:r>
          </a:p>
          <a:p>
            <a:pPr marL="613489" lvl="1" indent="-306744" algn="r" rtl="1">
              <a:lnSpc>
                <a:spcPts val="4603"/>
              </a:lnSpc>
              <a:buFont typeface="Arial"/>
              <a:buChar char="•"/>
            </a:pPr>
            <a:r>
              <a:rPr lang="ar-EG" sz="2841" b="1" spc="29">
                <a:solidFill>
                  <a:srgbClr val="000000"/>
                </a:solidFill>
                <a:latin typeface="Almarai Bold"/>
                <a:ea typeface="Almarai Bold"/>
                <a:cs typeface="Almarai Bold"/>
                <a:sym typeface="Almarai Bold"/>
                <a:rtl/>
              </a:rPr>
              <a:t>ينفر من حلولهم التقليدية للمشاكل لأن أفكاره متجددة وغير مألوفة.</a:t>
            </a:r>
          </a:p>
        </p:txBody>
      </p:sp>
      <p:sp>
        <p:nvSpPr>
          <p:cNvPr id="17" name="TextBox 17"/>
          <p:cNvSpPr txBox="1"/>
          <p:nvPr/>
        </p:nvSpPr>
        <p:spPr>
          <a:xfrm>
            <a:off x="5432210" y="3061207"/>
            <a:ext cx="4613490" cy="622639"/>
          </a:xfrm>
          <a:prstGeom prst="rect">
            <a:avLst/>
          </a:prstGeom>
        </p:spPr>
        <p:txBody>
          <a:bodyPr lIns="0" tIns="0" rIns="0" bIns="0" rtlCol="0" anchor="t">
            <a:spAutoFit/>
          </a:bodyPr>
          <a:lstStyle/>
          <a:p>
            <a:pPr algn="ctr" rtl="1">
              <a:lnSpc>
                <a:spcPts val="5100"/>
              </a:lnSpc>
            </a:pPr>
            <a:r>
              <a:rPr lang="ar-EG" sz="3148" b="1" spc="32">
                <a:solidFill>
                  <a:srgbClr val="FF6600"/>
                </a:solidFill>
                <a:latin typeface="Almarai Bold"/>
                <a:ea typeface="Almarai Bold"/>
                <a:cs typeface="Almarai Bold"/>
                <a:sym typeface="Almarai Bold"/>
                <a:rtl/>
              </a:rPr>
              <a:t>المرونة والطلاقة</a:t>
            </a:r>
          </a:p>
        </p:txBody>
      </p:sp>
      <p:sp>
        <p:nvSpPr>
          <p:cNvPr id="18" name="Freeform 18"/>
          <p:cNvSpPr/>
          <p:nvPr/>
        </p:nvSpPr>
        <p:spPr>
          <a:xfrm flipV="1">
            <a:off x="837769" y="3798147"/>
            <a:ext cx="4447715" cy="4136375"/>
          </a:xfrm>
          <a:custGeom>
            <a:avLst/>
            <a:gdLst/>
            <a:ahLst/>
            <a:cxnLst/>
            <a:rect l="l" t="t" r="r" b="b"/>
            <a:pathLst>
              <a:path w="4447715" h="4136375">
                <a:moveTo>
                  <a:pt x="0" y="4136375"/>
                </a:moveTo>
                <a:lnTo>
                  <a:pt x="4447715" y="4136375"/>
                </a:lnTo>
                <a:lnTo>
                  <a:pt x="4447715" y="0"/>
                </a:lnTo>
                <a:lnTo>
                  <a:pt x="0" y="0"/>
                </a:lnTo>
                <a:lnTo>
                  <a:pt x="0" y="4136375"/>
                </a:lnTo>
                <a:close/>
              </a:path>
            </a:pathLst>
          </a:custGeom>
          <a:blipFill>
            <a:blip r:embed="rId9"/>
            <a:stretch>
              <a:fillRect/>
            </a:stretch>
          </a:blipFill>
        </p:spPr>
        <p:txBody>
          <a:bodyPr/>
          <a:lstStyle/>
          <a:p>
            <a:endParaRPr lang="en-US"/>
          </a:p>
        </p:txBody>
      </p:sp>
      <p:sp>
        <p:nvSpPr>
          <p:cNvPr id="19" name="TextBox 19"/>
          <p:cNvSpPr txBox="1"/>
          <p:nvPr/>
        </p:nvSpPr>
        <p:spPr>
          <a:xfrm>
            <a:off x="790144" y="2998621"/>
            <a:ext cx="4613490" cy="622639"/>
          </a:xfrm>
          <a:prstGeom prst="rect">
            <a:avLst/>
          </a:prstGeom>
        </p:spPr>
        <p:txBody>
          <a:bodyPr lIns="0" tIns="0" rIns="0" bIns="0" rtlCol="0" anchor="t">
            <a:spAutoFit/>
          </a:bodyPr>
          <a:lstStyle/>
          <a:p>
            <a:pPr algn="ctr" rtl="1">
              <a:lnSpc>
                <a:spcPts val="5100"/>
              </a:lnSpc>
            </a:pPr>
            <a:r>
              <a:rPr lang="ar-EG" sz="3148" b="1" spc="32">
                <a:solidFill>
                  <a:srgbClr val="FF6600"/>
                </a:solidFill>
                <a:latin typeface="Almarai Bold"/>
                <a:ea typeface="Almarai Bold"/>
                <a:cs typeface="Almarai Bold"/>
                <a:sym typeface="Almarai Bold"/>
                <a:rtl/>
              </a:rPr>
              <a:t>الأصالة</a:t>
            </a:r>
          </a:p>
        </p:txBody>
      </p:sp>
      <p:sp>
        <p:nvSpPr>
          <p:cNvPr id="20" name="TextBox 20"/>
          <p:cNvSpPr txBox="1"/>
          <p:nvPr/>
        </p:nvSpPr>
        <p:spPr>
          <a:xfrm>
            <a:off x="6117413" y="4777169"/>
            <a:ext cx="3928287" cy="3451943"/>
          </a:xfrm>
          <a:prstGeom prst="rect">
            <a:avLst/>
          </a:prstGeom>
        </p:spPr>
        <p:txBody>
          <a:bodyPr lIns="0" tIns="0" rIns="0" bIns="0" rtlCol="0" anchor="t">
            <a:spAutoFit/>
          </a:bodyPr>
          <a:lstStyle/>
          <a:p>
            <a:pPr marL="601098" lvl="1" indent="-300549" algn="r" rtl="1">
              <a:lnSpc>
                <a:spcPts val="4510"/>
              </a:lnSpc>
              <a:buFont typeface="Arial"/>
              <a:buChar char="•"/>
            </a:pPr>
            <a:r>
              <a:rPr lang="ar-EG" sz="2784" b="1" spc="27">
                <a:solidFill>
                  <a:srgbClr val="000000"/>
                </a:solidFill>
                <a:latin typeface="Almarai Bold"/>
                <a:ea typeface="Almarai Bold"/>
                <a:cs typeface="Almarai Bold"/>
                <a:sym typeface="Almarai Bold"/>
                <a:rtl/>
              </a:rPr>
              <a:t>تركز على كمية الأفكار الإبداعية.</a:t>
            </a:r>
          </a:p>
          <a:p>
            <a:pPr marL="601098" lvl="1" indent="-300549" algn="r" rtl="1">
              <a:lnSpc>
                <a:spcPts val="4510"/>
              </a:lnSpc>
              <a:buFont typeface="Arial"/>
              <a:buChar char="•"/>
            </a:pPr>
            <a:r>
              <a:rPr lang="ar-EG" sz="2784" b="1" spc="27">
                <a:solidFill>
                  <a:srgbClr val="000000"/>
                </a:solidFill>
                <a:latin typeface="Almarai Bold"/>
                <a:ea typeface="Almarai Bold"/>
                <a:cs typeface="Almarai Bold"/>
                <a:sym typeface="Almarai Bold"/>
                <a:rtl/>
              </a:rPr>
              <a:t>تشير إلى نفور الأفراد من تكرار تصوراتهم وأفكارهم الشخصية</a:t>
            </a:r>
          </a:p>
          <a:p>
            <a:pPr algn="r" rtl="1">
              <a:lnSpc>
                <a:spcPts val="4510"/>
              </a:lnSpc>
            </a:pPr>
            <a:endParaRPr lang="ar-EG" sz="2784" b="1" spc="27">
              <a:solidFill>
                <a:srgbClr val="000000"/>
              </a:solidFill>
              <a:latin typeface="Almarai Bold"/>
              <a:ea typeface="Almarai Bold"/>
              <a:cs typeface="Almarai Bold"/>
              <a:sym typeface="Almarai Bold"/>
              <a:rtl/>
            </a:endParaRPr>
          </a:p>
        </p:txBody>
      </p:sp>
      <p:sp>
        <p:nvSpPr>
          <p:cNvPr id="21" name="TextBox 21"/>
          <p:cNvSpPr txBox="1"/>
          <p:nvPr/>
        </p:nvSpPr>
        <p:spPr>
          <a:xfrm>
            <a:off x="1081808" y="4745211"/>
            <a:ext cx="3928287" cy="2880443"/>
          </a:xfrm>
          <a:prstGeom prst="rect">
            <a:avLst/>
          </a:prstGeom>
        </p:spPr>
        <p:txBody>
          <a:bodyPr lIns="0" tIns="0" rIns="0" bIns="0" rtlCol="0" anchor="t">
            <a:spAutoFit/>
          </a:bodyPr>
          <a:lstStyle/>
          <a:p>
            <a:pPr marL="601098" lvl="1" indent="-300549" algn="r" rtl="1">
              <a:lnSpc>
                <a:spcPts val="4510"/>
              </a:lnSpc>
              <a:buFont typeface="Arial"/>
              <a:buChar char="•"/>
            </a:pPr>
            <a:r>
              <a:rPr lang="ar-EG" sz="2784" b="1" spc="27">
                <a:solidFill>
                  <a:srgbClr val="000000"/>
                </a:solidFill>
                <a:latin typeface="Almarai Bold"/>
                <a:ea typeface="Almarai Bold"/>
                <a:cs typeface="Almarai Bold"/>
                <a:sym typeface="Almarai Bold"/>
                <a:rtl/>
              </a:rPr>
              <a:t>تركز على قيمة الأفكار ونوعيتها وجدتها.</a:t>
            </a:r>
          </a:p>
          <a:p>
            <a:pPr marL="601098" lvl="1" indent="-300549" algn="r" rtl="1">
              <a:lnSpc>
                <a:spcPts val="4510"/>
              </a:lnSpc>
              <a:buFont typeface="Arial"/>
              <a:buChar char="•"/>
            </a:pPr>
            <a:r>
              <a:rPr lang="ar-EG" sz="2784" b="1" spc="28">
                <a:solidFill>
                  <a:srgbClr val="000000"/>
                </a:solidFill>
                <a:latin typeface="Almarai Bold"/>
                <a:ea typeface="Almarai Bold"/>
                <a:cs typeface="Almarai Bold"/>
                <a:sym typeface="Almarai Bold"/>
                <a:rtl/>
              </a:rPr>
              <a:t>تشير إلى نفور الفرد من تكرار ما يفعله الآخرون.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3677167" y="3100473"/>
            <a:ext cx="3034588" cy="751974"/>
            <a:chOff x="0" y="0"/>
            <a:chExt cx="799233" cy="198051"/>
          </a:xfrm>
        </p:grpSpPr>
        <p:sp>
          <p:nvSpPr>
            <p:cNvPr id="11" name="Freeform 11"/>
            <p:cNvSpPr/>
            <p:nvPr/>
          </p:nvSpPr>
          <p:spPr>
            <a:xfrm>
              <a:off x="0" y="0"/>
              <a:ext cx="799233" cy="198051"/>
            </a:xfrm>
            <a:custGeom>
              <a:avLst/>
              <a:gdLst/>
              <a:ahLst/>
              <a:cxnLst/>
              <a:rect l="l" t="t" r="r" b="b"/>
              <a:pathLst>
                <a:path w="799233" h="198051">
                  <a:moveTo>
                    <a:pt x="79088" y="0"/>
                  </a:moveTo>
                  <a:lnTo>
                    <a:pt x="720145" y="0"/>
                  </a:lnTo>
                  <a:cubicBezTo>
                    <a:pt x="763824" y="0"/>
                    <a:pt x="799233" y="35409"/>
                    <a:pt x="799233" y="79088"/>
                  </a:cubicBezTo>
                  <a:lnTo>
                    <a:pt x="799233" y="118963"/>
                  </a:lnTo>
                  <a:cubicBezTo>
                    <a:pt x="799233" y="162642"/>
                    <a:pt x="763824" y="198051"/>
                    <a:pt x="720145" y="198051"/>
                  </a:cubicBezTo>
                  <a:lnTo>
                    <a:pt x="79088" y="198051"/>
                  </a:lnTo>
                  <a:cubicBezTo>
                    <a:pt x="35409" y="198051"/>
                    <a:pt x="0" y="162642"/>
                    <a:pt x="0" y="118963"/>
                  </a:cubicBezTo>
                  <a:lnTo>
                    <a:pt x="0" y="79088"/>
                  </a:lnTo>
                  <a:cubicBezTo>
                    <a:pt x="0" y="35409"/>
                    <a:pt x="35409" y="0"/>
                    <a:pt x="79088" y="0"/>
                  </a:cubicBezTo>
                  <a:close/>
                </a:path>
              </a:pathLst>
            </a:custGeom>
            <a:solidFill>
              <a:srgbClr val="D9D9D9"/>
            </a:solidFill>
            <a:ln w="19050" cap="rnd">
              <a:solidFill>
                <a:srgbClr val="00B050"/>
              </a:solidFill>
              <a:prstDash val="lgDash"/>
              <a:round/>
            </a:ln>
          </p:spPr>
          <p:txBody>
            <a:bodyPr/>
            <a:lstStyle/>
            <a:p>
              <a:endParaRPr lang="en-US"/>
            </a:p>
          </p:txBody>
        </p:sp>
        <p:sp>
          <p:nvSpPr>
            <p:cNvPr id="12" name="TextBox 12"/>
            <p:cNvSpPr txBox="1"/>
            <p:nvPr/>
          </p:nvSpPr>
          <p:spPr>
            <a:xfrm>
              <a:off x="0" y="-9525"/>
              <a:ext cx="799233" cy="207576"/>
            </a:xfrm>
            <a:prstGeom prst="rect">
              <a:avLst/>
            </a:prstGeom>
          </p:spPr>
          <p:txBody>
            <a:bodyPr lIns="50800" tIns="50800" rIns="50800" bIns="50800" rtlCol="0" anchor="ctr"/>
            <a:lstStyle/>
            <a:p>
              <a:pPr algn="ctr">
                <a:lnSpc>
                  <a:spcPts val="2160"/>
                </a:lnSpc>
              </a:pPr>
              <a:endParaRPr/>
            </a:p>
          </p:txBody>
        </p:sp>
      </p:grpSp>
      <p:sp>
        <p:nvSpPr>
          <p:cNvPr id="13" name="Freeform 13"/>
          <p:cNvSpPr/>
          <p:nvPr/>
        </p:nvSpPr>
        <p:spPr>
          <a:xfrm>
            <a:off x="10228948" y="3086100"/>
            <a:ext cx="6097905" cy="6286500"/>
          </a:xfrm>
          <a:custGeom>
            <a:avLst/>
            <a:gdLst/>
            <a:ahLst/>
            <a:cxnLst/>
            <a:rect l="l" t="t" r="r" b="b"/>
            <a:pathLst>
              <a:path w="6097905" h="6286500">
                <a:moveTo>
                  <a:pt x="0" y="0"/>
                </a:moveTo>
                <a:lnTo>
                  <a:pt x="6097905" y="0"/>
                </a:lnTo>
                <a:lnTo>
                  <a:pt x="6097905" y="6286500"/>
                </a:lnTo>
                <a:lnTo>
                  <a:pt x="0" y="62865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828800" y="4224182"/>
            <a:ext cx="6711636" cy="3565556"/>
          </a:xfrm>
          <a:custGeom>
            <a:avLst/>
            <a:gdLst/>
            <a:ahLst/>
            <a:cxnLst/>
            <a:rect l="l" t="t" r="r" b="b"/>
            <a:pathLst>
              <a:path w="6711636" h="3565556">
                <a:moveTo>
                  <a:pt x="0" y="0"/>
                </a:moveTo>
                <a:lnTo>
                  <a:pt x="6711636" y="0"/>
                </a:lnTo>
                <a:lnTo>
                  <a:pt x="6711636" y="3565557"/>
                </a:lnTo>
                <a:lnTo>
                  <a:pt x="0" y="35655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5"/>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16" name="TextBox 16"/>
          <p:cNvSpPr txBox="1"/>
          <p:nvPr/>
        </p:nvSpPr>
        <p:spPr>
          <a:xfrm>
            <a:off x="6032311" y="2280732"/>
            <a:ext cx="10206859" cy="622639"/>
          </a:xfrm>
          <a:prstGeom prst="rect">
            <a:avLst/>
          </a:prstGeom>
        </p:spPr>
        <p:txBody>
          <a:bodyPr lIns="0" tIns="0" rIns="0" bIns="0" rtlCol="0" anchor="t">
            <a:spAutoFit/>
          </a:bodyPr>
          <a:lstStyle/>
          <a:p>
            <a:pPr algn="r" rtl="1">
              <a:lnSpc>
                <a:spcPts val="5100"/>
              </a:lnSpc>
            </a:pPr>
            <a:r>
              <a:rPr lang="en-US" sz="3148" b="1" spc="32">
                <a:solidFill>
                  <a:srgbClr val="000000"/>
                </a:solidFill>
                <a:latin typeface="Almarai Bold"/>
                <a:ea typeface="Almarai Bold"/>
                <a:cs typeface="Almarai Bold"/>
                <a:sym typeface="Almarai Bold"/>
              </a:rPr>
              <a:t>5</a:t>
            </a:r>
            <a:r>
              <a:rPr lang="ar-EG" sz="3148" b="1" spc="32">
                <a:solidFill>
                  <a:srgbClr val="000000"/>
                </a:solidFill>
                <a:latin typeface="Almarai Bold"/>
                <a:ea typeface="Almarai Bold"/>
                <a:cs typeface="Almarai Bold"/>
                <a:sym typeface="Almarai Bold"/>
                <a:rtl/>
              </a:rPr>
              <a:t>. مواصلة الإتجاه </a:t>
            </a:r>
          </a:p>
        </p:txBody>
      </p:sp>
      <p:sp>
        <p:nvSpPr>
          <p:cNvPr id="17" name="TextBox 17"/>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9" name="TextBox 19"/>
          <p:cNvSpPr txBox="1"/>
          <p:nvPr/>
        </p:nvSpPr>
        <p:spPr>
          <a:xfrm>
            <a:off x="10451198" y="7262657"/>
            <a:ext cx="2352254" cy="1700983"/>
          </a:xfrm>
          <a:prstGeom prst="rect">
            <a:avLst/>
          </a:prstGeom>
        </p:spPr>
        <p:txBody>
          <a:bodyPr lIns="0" tIns="0" rIns="0" bIns="0" rtlCol="0" anchor="t">
            <a:spAutoFit/>
          </a:bodyPr>
          <a:lstStyle/>
          <a:p>
            <a:pPr algn="ctr" rtl="1">
              <a:lnSpc>
                <a:spcPts val="3390"/>
              </a:lnSpc>
            </a:pPr>
            <a:r>
              <a:rPr lang="ar-EG" sz="2549" b="1" spc="26">
                <a:solidFill>
                  <a:srgbClr val="000000"/>
                </a:solidFill>
                <a:latin typeface="Almarai Bold"/>
                <a:ea typeface="Almarai Bold"/>
                <a:cs typeface="Almarai Bold"/>
                <a:sym typeface="Almarai Bold"/>
                <a:rtl/>
              </a:rPr>
              <a:t>توليد الأفكار والتوقعات المترتبة على ذلك الحدث</a:t>
            </a:r>
          </a:p>
        </p:txBody>
      </p:sp>
      <p:sp>
        <p:nvSpPr>
          <p:cNvPr id="20" name="TextBox 20"/>
          <p:cNvSpPr txBox="1"/>
          <p:nvPr/>
        </p:nvSpPr>
        <p:spPr>
          <a:xfrm>
            <a:off x="11463280" y="3341521"/>
            <a:ext cx="3629240" cy="12703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 يمكن تنمية الأصالة من خلال </a:t>
            </a:r>
          </a:p>
        </p:txBody>
      </p:sp>
      <p:sp>
        <p:nvSpPr>
          <p:cNvPr id="21" name="TextBox 21"/>
          <p:cNvSpPr txBox="1"/>
          <p:nvPr/>
        </p:nvSpPr>
        <p:spPr>
          <a:xfrm>
            <a:off x="13664370" y="7291232"/>
            <a:ext cx="2180856" cy="1638300"/>
          </a:xfrm>
          <a:prstGeom prst="rect">
            <a:avLst/>
          </a:prstGeom>
        </p:spPr>
        <p:txBody>
          <a:bodyPr lIns="0" tIns="0" rIns="0" bIns="0" rtlCol="0" anchor="t">
            <a:spAutoFit/>
          </a:bodyPr>
          <a:lstStyle/>
          <a:p>
            <a:pPr algn="ctr" rtl="1">
              <a:lnSpc>
                <a:spcPts val="3196"/>
              </a:lnSpc>
            </a:pPr>
            <a:r>
              <a:rPr lang="ar-EG" sz="2663" b="1" spc="27">
                <a:solidFill>
                  <a:srgbClr val="000000"/>
                </a:solidFill>
                <a:latin typeface="Almarai Bold"/>
                <a:ea typeface="Almarai Bold"/>
                <a:cs typeface="Almarai Bold"/>
                <a:sym typeface="Almarai Bold"/>
                <a:rtl/>
              </a:rPr>
              <a:t>التفكير في التتابعات المستقبلية لحدث ما </a:t>
            </a:r>
          </a:p>
        </p:txBody>
      </p:sp>
      <p:sp>
        <p:nvSpPr>
          <p:cNvPr id="22" name="TextBox 22"/>
          <p:cNvSpPr txBox="1"/>
          <p:nvPr/>
        </p:nvSpPr>
        <p:spPr>
          <a:xfrm>
            <a:off x="3377003" y="3101639"/>
            <a:ext cx="3629240" cy="6226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مواصلة الاتجاه</a:t>
            </a:r>
          </a:p>
        </p:txBody>
      </p:sp>
      <p:sp>
        <p:nvSpPr>
          <p:cNvPr id="23" name="TextBox 23"/>
          <p:cNvSpPr txBox="1"/>
          <p:nvPr/>
        </p:nvSpPr>
        <p:spPr>
          <a:xfrm>
            <a:off x="2377803" y="4581661"/>
            <a:ext cx="5328193" cy="2745825"/>
          </a:xfrm>
          <a:prstGeom prst="rect">
            <a:avLst/>
          </a:prstGeom>
        </p:spPr>
        <p:txBody>
          <a:bodyPr lIns="0" tIns="0" rIns="0" bIns="0" rtlCol="0" anchor="t">
            <a:spAutoFit/>
          </a:bodyPr>
          <a:lstStyle/>
          <a:p>
            <a:pPr algn="r" rtl="1">
              <a:lnSpc>
                <a:spcPts val="3625"/>
              </a:lnSpc>
            </a:pPr>
            <a:r>
              <a:rPr lang="ar-EG" sz="2725" b="1" spc="28">
                <a:solidFill>
                  <a:srgbClr val="000000"/>
                </a:solidFill>
                <a:latin typeface="Almarai Bold"/>
                <a:ea typeface="Almarai Bold"/>
                <a:cs typeface="Almarai Bold"/>
                <a:sym typeface="Almarai Bold"/>
                <a:rtl/>
              </a:rPr>
              <a:t>أي أن الشخص المبدع لديه القدرة على التركيز لفترات طويلة في مجال اهتمامه بالرغم من المشتتات والمعوقات التي تثيرها المواقف الخارجية والتي تحدث نتيجة للتغير في مضمون الهدف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5343744" y="2134436"/>
            <a:ext cx="7768077" cy="7768077"/>
          </a:xfrm>
          <a:custGeom>
            <a:avLst/>
            <a:gdLst/>
            <a:ahLst/>
            <a:cxnLst/>
            <a:rect l="l" t="t" r="r" b="b"/>
            <a:pathLst>
              <a:path w="7768077" h="7768077">
                <a:moveTo>
                  <a:pt x="0" y="0"/>
                </a:moveTo>
                <a:lnTo>
                  <a:pt x="7768077" y="0"/>
                </a:lnTo>
                <a:lnTo>
                  <a:pt x="7768077" y="7768076"/>
                </a:lnTo>
                <a:lnTo>
                  <a:pt x="0" y="7768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11" name="TextBox 11"/>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3" name="TextBox 13"/>
          <p:cNvSpPr txBox="1"/>
          <p:nvPr/>
        </p:nvSpPr>
        <p:spPr>
          <a:xfrm>
            <a:off x="7732385" y="4805541"/>
            <a:ext cx="2990796" cy="2146385"/>
          </a:xfrm>
          <a:prstGeom prst="rect">
            <a:avLst/>
          </a:prstGeom>
        </p:spPr>
        <p:txBody>
          <a:bodyPr lIns="0" tIns="0" rIns="0" bIns="0" rtlCol="0" anchor="t">
            <a:spAutoFit/>
          </a:bodyPr>
          <a:lstStyle/>
          <a:p>
            <a:pPr algn="ctr" rtl="1">
              <a:lnSpc>
                <a:spcPts val="4240"/>
              </a:lnSpc>
            </a:pPr>
            <a:r>
              <a:rPr lang="ar-EG" sz="2617" b="1" spc="26">
                <a:solidFill>
                  <a:srgbClr val="000000"/>
                </a:solidFill>
                <a:latin typeface="Almarai Bold"/>
                <a:ea typeface="Almarai Bold"/>
                <a:cs typeface="Almarai Bold"/>
                <a:sym typeface="Almarai Bold"/>
                <a:rtl/>
              </a:rPr>
              <a:t>أهم الصفات التي</a:t>
            </a:r>
          </a:p>
          <a:p>
            <a:pPr algn="ctr" rtl="1">
              <a:lnSpc>
                <a:spcPts val="4240"/>
              </a:lnSpc>
            </a:pPr>
            <a:r>
              <a:rPr lang="ar-EG" sz="2617" b="1" spc="26">
                <a:solidFill>
                  <a:srgbClr val="000000"/>
                </a:solidFill>
                <a:latin typeface="Almarai Bold"/>
                <a:ea typeface="Almarai Bold"/>
                <a:cs typeface="Almarai Bold"/>
                <a:sym typeface="Almarai Bold"/>
                <a:rtl/>
              </a:rPr>
              <a:t> تنعكس على شخصية المبدع</a:t>
            </a:r>
          </a:p>
          <a:p>
            <a:pPr algn="ctr" rtl="1">
              <a:lnSpc>
                <a:spcPts val="4240"/>
              </a:lnSpc>
            </a:pPr>
            <a:r>
              <a:rPr lang="ar-EG" sz="2617" b="1" spc="27">
                <a:solidFill>
                  <a:srgbClr val="000000"/>
                </a:solidFill>
                <a:latin typeface="Almarai Bold"/>
                <a:ea typeface="Almarai Bold"/>
                <a:cs typeface="Almarai Bold"/>
                <a:sym typeface="Almarai Bold"/>
                <a:rtl/>
              </a:rPr>
              <a:t> من هذه السمة</a:t>
            </a:r>
          </a:p>
        </p:txBody>
      </p:sp>
      <p:sp>
        <p:nvSpPr>
          <p:cNvPr id="14" name="TextBox 14"/>
          <p:cNvSpPr txBox="1"/>
          <p:nvPr/>
        </p:nvSpPr>
        <p:spPr>
          <a:xfrm>
            <a:off x="8617696" y="3018452"/>
            <a:ext cx="3475365" cy="596827"/>
          </a:xfrm>
          <a:prstGeom prst="rect">
            <a:avLst/>
          </a:prstGeom>
        </p:spPr>
        <p:txBody>
          <a:bodyPr lIns="0" tIns="0" rIns="0" bIns="0" rtlCol="0" anchor="t">
            <a:spAutoFit/>
          </a:bodyPr>
          <a:lstStyle/>
          <a:p>
            <a:pPr algn="ctr" rtl="1">
              <a:lnSpc>
                <a:spcPts val="4927"/>
              </a:lnSpc>
            </a:pPr>
            <a:r>
              <a:rPr lang="ar-EG" sz="3041" b="1" spc="31">
                <a:solidFill>
                  <a:srgbClr val="000000"/>
                </a:solidFill>
                <a:latin typeface="Almarai Bold"/>
                <a:ea typeface="Almarai Bold"/>
                <a:cs typeface="Almarai Bold"/>
                <a:sym typeface="Almarai Bold"/>
                <a:rtl/>
              </a:rPr>
              <a:t>المثابرة</a:t>
            </a:r>
          </a:p>
        </p:txBody>
      </p:sp>
      <p:sp>
        <p:nvSpPr>
          <p:cNvPr id="15" name="TextBox 15"/>
          <p:cNvSpPr txBox="1"/>
          <p:nvPr/>
        </p:nvSpPr>
        <p:spPr>
          <a:xfrm>
            <a:off x="10875828" y="4581166"/>
            <a:ext cx="2235993" cy="788545"/>
          </a:xfrm>
          <a:prstGeom prst="rect">
            <a:avLst/>
          </a:prstGeom>
        </p:spPr>
        <p:txBody>
          <a:bodyPr lIns="0" tIns="0" rIns="0" bIns="0" rtlCol="0" anchor="t">
            <a:spAutoFit/>
          </a:bodyPr>
          <a:lstStyle/>
          <a:p>
            <a:pPr algn="ctr" rtl="1">
              <a:lnSpc>
                <a:spcPts val="2975"/>
              </a:lnSpc>
            </a:pPr>
            <a:r>
              <a:rPr lang="ar-EG" sz="2730" b="1" spc="28">
                <a:solidFill>
                  <a:srgbClr val="000000"/>
                </a:solidFill>
                <a:latin typeface="Almarai Bold"/>
                <a:ea typeface="Almarai Bold"/>
                <a:cs typeface="Almarai Bold"/>
                <a:sym typeface="Almarai Bold"/>
                <a:rtl/>
              </a:rPr>
              <a:t>عدم الاستسلام</a:t>
            </a:r>
          </a:p>
        </p:txBody>
      </p:sp>
      <p:sp>
        <p:nvSpPr>
          <p:cNvPr id="16" name="TextBox 16"/>
          <p:cNvSpPr txBox="1"/>
          <p:nvPr/>
        </p:nvSpPr>
        <p:spPr>
          <a:xfrm>
            <a:off x="10256142" y="6800755"/>
            <a:ext cx="3475365" cy="596827"/>
          </a:xfrm>
          <a:prstGeom prst="rect">
            <a:avLst/>
          </a:prstGeom>
        </p:spPr>
        <p:txBody>
          <a:bodyPr lIns="0" tIns="0" rIns="0" bIns="0" rtlCol="0" anchor="t">
            <a:spAutoFit/>
          </a:bodyPr>
          <a:lstStyle/>
          <a:p>
            <a:pPr algn="ctr" rtl="1">
              <a:lnSpc>
                <a:spcPts val="4927"/>
              </a:lnSpc>
            </a:pPr>
            <a:r>
              <a:rPr lang="ar-EG" sz="3041" b="1" spc="31">
                <a:solidFill>
                  <a:srgbClr val="000000"/>
                </a:solidFill>
                <a:latin typeface="Almarai Bold"/>
                <a:ea typeface="Almarai Bold"/>
                <a:cs typeface="Almarai Bold"/>
                <a:sym typeface="Almarai Bold"/>
                <a:rtl/>
              </a:rPr>
              <a:t>لا يتراجع</a:t>
            </a:r>
          </a:p>
        </p:txBody>
      </p:sp>
      <p:sp>
        <p:nvSpPr>
          <p:cNvPr id="17" name="TextBox 17"/>
          <p:cNvSpPr txBox="1"/>
          <p:nvPr/>
        </p:nvSpPr>
        <p:spPr>
          <a:xfrm>
            <a:off x="9436919" y="7884503"/>
            <a:ext cx="1638446" cy="1222540"/>
          </a:xfrm>
          <a:prstGeom prst="rect">
            <a:avLst/>
          </a:prstGeom>
        </p:spPr>
        <p:txBody>
          <a:bodyPr lIns="0" tIns="0" rIns="0" bIns="0" rtlCol="0" anchor="t">
            <a:spAutoFit/>
          </a:bodyPr>
          <a:lstStyle/>
          <a:p>
            <a:pPr algn="ctr" rtl="1">
              <a:lnSpc>
                <a:spcPts val="4927"/>
              </a:lnSpc>
            </a:pPr>
            <a:r>
              <a:rPr lang="ar-EG" sz="3041" b="1" spc="31">
                <a:solidFill>
                  <a:srgbClr val="000000"/>
                </a:solidFill>
                <a:latin typeface="Almarai Bold"/>
                <a:ea typeface="Almarai Bold"/>
                <a:cs typeface="Almarai Bold"/>
                <a:sym typeface="Almarai Bold"/>
                <a:rtl/>
              </a:rPr>
              <a:t>كثير التفاؤل</a:t>
            </a:r>
          </a:p>
        </p:txBody>
      </p:sp>
      <p:sp>
        <p:nvSpPr>
          <p:cNvPr id="18" name="TextBox 18"/>
          <p:cNvSpPr txBox="1"/>
          <p:nvPr/>
        </p:nvSpPr>
        <p:spPr>
          <a:xfrm>
            <a:off x="6471250" y="8197359"/>
            <a:ext cx="3475365" cy="596827"/>
          </a:xfrm>
          <a:prstGeom prst="rect">
            <a:avLst/>
          </a:prstGeom>
        </p:spPr>
        <p:txBody>
          <a:bodyPr lIns="0" tIns="0" rIns="0" bIns="0" rtlCol="0" anchor="t">
            <a:spAutoFit/>
          </a:bodyPr>
          <a:lstStyle/>
          <a:p>
            <a:pPr algn="ctr" rtl="1">
              <a:lnSpc>
                <a:spcPts val="4927"/>
              </a:lnSpc>
            </a:pPr>
            <a:r>
              <a:rPr lang="ar-EG" sz="3041" b="1" spc="31">
                <a:solidFill>
                  <a:srgbClr val="000000"/>
                </a:solidFill>
                <a:latin typeface="Almarai Bold"/>
                <a:ea typeface="Almarai Bold"/>
                <a:cs typeface="Almarai Bold"/>
                <a:sym typeface="Almarai Bold"/>
                <a:rtl/>
              </a:rPr>
              <a:t>لا يهاب</a:t>
            </a:r>
          </a:p>
        </p:txBody>
      </p:sp>
      <p:sp>
        <p:nvSpPr>
          <p:cNvPr id="19" name="TextBox 19"/>
          <p:cNvSpPr txBox="1"/>
          <p:nvPr/>
        </p:nvSpPr>
        <p:spPr>
          <a:xfrm>
            <a:off x="4733567" y="6800755"/>
            <a:ext cx="3475365" cy="596827"/>
          </a:xfrm>
          <a:prstGeom prst="rect">
            <a:avLst/>
          </a:prstGeom>
        </p:spPr>
        <p:txBody>
          <a:bodyPr lIns="0" tIns="0" rIns="0" bIns="0" rtlCol="0" anchor="t">
            <a:spAutoFit/>
          </a:bodyPr>
          <a:lstStyle/>
          <a:p>
            <a:pPr algn="ctr" rtl="1">
              <a:lnSpc>
                <a:spcPts val="4927"/>
              </a:lnSpc>
            </a:pPr>
            <a:r>
              <a:rPr lang="ar-EG" sz="3041" b="1" spc="31">
                <a:solidFill>
                  <a:srgbClr val="000000"/>
                </a:solidFill>
                <a:latin typeface="Almarai Bold"/>
                <a:ea typeface="Almarai Bold"/>
                <a:cs typeface="Almarai Bold"/>
                <a:sym typeface="Almarai Bold"/>
                <a:rtl/>
              </a:rPr>
              <a:t>إيجابي</a:t>
            </a:r>
          </a:p>
        </p:txBody>
      </p:sp>
      <p:sp>
        <p:nvSpPr>
          <p:cNvPr id="20" name="TextBox 20"/>
          <p:cNvSpPr txBox="1"/>
          <p:nvPr/>
        </p:nvSpPr>
        <p:spPr>
          <a:xfrm>
            <a:off x="4733567" y="4600825"/>
            <a:ext cx="3475365" cy="596827"/>
          </a:xfrm>
          <a:prstGeom prst="rect">
            <a:avLst/>
          </a:prstGeom>
        </p:spPr>
        <p:txBody>
          <a:bodyPr lIns="0" tIns="0" rIns="0" bIns="0" rtlCol="0" anchor="t">
            <a:spAutoFit/>
          </a:bodyPr>
          <a:lstStyle/>
          <a:p>
            <a:pPr algn="ctr" rtl="1">
              <a:lnSpc>
                <a:spcPts val="4927"/>
              </a:lnSpc>
            </a:pPr>
            <a:r>
              <a:rPr lang="ar-EG" sz="3041" b="1" spc="31">
                <a:solidFill>
                  <a:srgbClr val="000000"/>
                </a:solidFill>
                <a:latin typeface="Almarai Bold"/>
                <a:ea typeface="Almarai Bold"/>
                <a:cs typeface="Almarai Bold"/>
                <a:sym typeface="Almarai Bold"/>
                <a:rtl/>
              </a:rPr>
              <a:t>شجاع</a:t>
            </a:r>
          </a:p>
        </p:txBody>
      </p:sp>
      <p:sp>
        <p:nvSpPr>
          <p:cNvPr id="21" name="TextBox 21"/>
          <p:cNvSpPr txBox="1"/>
          <p:nvPr/>
        </p:nvSpPr>
        <p:spPr>
          <a:xfrm>
            <a:off x="6918770" y="2575818"/>
            <a:ext cx="2423313" cy="1420253"/>
          </a:xfrm>
          <a:prstGeom prst="rect">
            <a:avLst/>
          </a:prstGeom>
        </p:spPr>
        <p:txBody>
          <a:bodyPr lIns="0" tIns="0" rIns="0" bIns="0" rtlCol="0" anchor="t">
            <a:spAutoFit/>
          </a:bodyPr>
          <a:lstStyle/>
          <a:p>
            <a:pPr algn="ctr" rtl="1">
              <a:lnSpc>
                <a:spcPts val="3779"/>
              </a:lnSpc>
            </a:pPr>
            <a:r>
              <a:rPr lang="ar-EG" sz="2333" b="1" spc="23">
                <a:solidFill>
                  <a:srgbClr val="000000"/>
                </a:solidFill>
                <a:latin typeface="Almarai Bold"/>
                <a:ea typeface="Almarai Bold"/>
                <a:cs typeface="Almarai Bold"/>
                <a:sym typeface="Almarai Bold"/>
                <a:rtl/>
              </a:rPr>
              <a:t>لا يتوقف عن</a:t>
            </a:r>
          </a:p>
          <a:p>
            <a:pPr algn="ctr" rtl="1">
              <a:lnSpc>
                <a:spcPts val="3779"/>
              </a:lnSpc>
            </a:pPr>
            <a:r>
              <a:rPr lang="ar-EG" sz="2333" b="1" spc="24">
                <a:solidFill>
                  <a:srgbClr val="000000"/>
                </a:solidFill>
                <a:latin typeface="Almarai Bold"/>
                <a:ea typeface="Almarai Bold"/>
                <a:cs typeface="Almarai Bold"/>
                <a:sym typeface="Almarai Bold"/>
                <a:rtl/>
              </a:rPr>
              <a:t> التفكير في المشكلة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2790229" y="3558827"/>
            <a:ext cx="13979138" cy="4508272"/>
          </a:xfrm>
          <a:custGeom>
            <a:avLst/>
            <a:gdLst/>
            <a:ahLst/>
            <a:cxnLst/>
            <a:rect l="l" t="t" r="r" b="b"/>
            <a:pathLst>
              <a:path w="13979138" h="4508272">
                <a:moveTo>
                  <a:pt x="0" y="0"/>
                </a:moveTo>
                <a:lnTo>
                  <a:pt x="13979138" y="0"/>
                </a:lnTo>
                <a:lnTo>
                  <a:pt x="13979138" y="4508272"/>
                </a:lnTo>
                <a:lnTo>
                  <a:pt x="0" y="4508272"/>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عوائق الإبداع</a:t>
            </a:r>
          </a:p>
        </p:txBody>
      </p:sp>
      <p:sp>
        <p:nvSpPr>
          <p:cNvPr id="11" name="TextBox 11"/>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3" name="TextBox 13"/>
          <p:cNvSpPr txBox="1"/>
          <p:nvPr/>
        </p:nvSpPr>
        <p:spPr>
          <a:xfrm>
            <a:off x="2567979" y="2337440"/>
            <a:ext cx="13979138" cy="605536"/>
          </a:xfrm>
          <a:prstGeom prst="rect">
            <a:avLst/>
          </a:prstGeom>
        </p:spPr>
        <p:txBody>
          <a:bodyPr lIns="0" tIns="0" rIns="0" bIns="0" rtlCol="0" anchor="t">
            <a:spAutoFit/>
          </a:bodyPr>
          <a:lstStyle/>
          <a:p>
            <a:pPr algn="r" rtl="1">
              <a:lnSpc>
                <a:spcPts val="4964"/>
              </a:lnSpc>
            </a:pPr>
            <a:r>
              <a:rPr lang="ar-EG" sz="3064" b="1" spc="31">
                <a:solidFill>
                  <a:srgbClr val="000000"/>
                </a:solidFill>
                <a:latin typeface="Almarai Bold"/>
                <a:ea typeface="Almarai Bold"/>
                <a:cs typeface="Almarai Bold"/>
                <a:sym typeface="Almarai Bold"/>
                <a:rtl/>
              </a:rPr>
              <a:t> قد تكون ظاهرة أو غير ظاهرة أو ناتجة من البيئة أو بفعل صفات خلقية لدى الإنسان</a:t>
            </a:r>
          </a:p>
        </p:txBody>
      </p:sp>
      <p:sp>
        <p:nvSpPr>
          <p:cNvPr id="14" name="TextBox 14"/>
          <p:cNvSpPr txBox="1"/>
          <p:nvPr/>
        </p:nvSpPr>
        <p:spPr>
          <a:xfrm>
            <a:off x="14463578" y="5765338"/>
            <a:ext cx="1759743" cy="1016787"/>
          </a:xfrm>
          <a:prstGeom prst="rect">
            <a:avLst/>
          </a:prstGeom>
        </p:spPr>
        <p:txBody>
          <a:bodyPr lIns="0" tIns="0" rIns="0" bIns="0" rtlCol="0" anchor="t">
            <a:spAutoFit/>
          </a:bodyPr>
          <a:lstStyle/>
          <a:p>
            <a:pPr algn="ctr" rtl="1">
              <a:lnSpc>
                <a:spcPts val="3984"/>
              </a:lnSpc>
            </a:pPr>
            <a:r>
              <a:rPr lang="ar-EG" sz="2930" b="1" spc="30">
                <a:solidFill>
                  <a:srgbClr val="000000"/>
                </a:solidFill>
                <a:latin typeface="Almarai Bold"/>
                <a:ea typeface="Almarai Bold"/>
                <a:cs typeface="Almarai Bold"/>
                <a:sym typeface="Almarai Bold"/>
                <a:rtl/>
              </a:rPr>
              <a:t>التوجه بالخارج</a:t>
            </a:r>
          </a:p>
        </p:txBody>
      </p:sp>
      <p:sp>
        <p:nvSpPr>
          <p:cNvPr id="15" name="TextBox 15"/>
          <p:cNvSpPr txBox="1"/>
          <p:nvPr/>
        </p:nvSpPr>
        <p:spPr>
          <a:xfrm>
            <a:off x="11745812" y="6022513"/>
            <a:ext cx="1759743" cy="502437"/>
          </a:xfrm>
          <a:prstGeom prst="rect">
            <a:avLst/>
          </a:prstGeom>
        </p:spPr>
        <p:txBody>
          <a:bodyPr lIns="0" tIns="0" rIns="0" bIns="0" rtlCol="0" anchor="t">
            <a:spAutoFit/>
          </a:bodyPr>
          <a:lstStyle/>
          <a:p>
            <a:pPr algn="ctr" rtl="1">
              <a:lnSpc>
                <a:spcPts val="3984"/>
              </a:lnSpc>
            </a:pPr>
            <a:r>
              <a:rPr lang="ar-EG" sz="2930" b="1" spc="30">
                <a:solidFill>
                  <a:srgbClr val="000000"/>
                </a:solidFill>
                <a:latin typeface="Almarai Bold"/>
                <a:ea typeface="Almarai Bold"/>
                <a:cs typeface="Almarai Bold"/>
                <a:sym typeface="Almarai Bold"/>
                <a:rtl/>
              </a:rPr>
              <a:t>المكافأة</a:t>
            </a:r>
          </a:p>
        </p:txBody>
      </p:sp>
      <p:sp>
        <p:nvSpPr>
          <p:cNvPr id="16" name="TextBox 16"/>
          <p:cNvSpPr txBox="1"/>
          <p:nvPr/>
        </p:nvSpPr>
        <p:spPr>
          <a:xfrm>
            <a:off x="8899927" y="5765338"/>
            <a:ext cx="1759743" cy="1016787"/>
          </a:xfrm>
          <a:prstGeom prst="rect">
            <a:avLst/>
          </a:prstGeom>
        </p:spPr>
        <p:txBody>
          <a:bodyPr lIns="0" tIns="0" rIns="0" bIns="0" rtlCol="0" anchor="t">
            <a:spAutoFit/>
          </a:bodyPr>
          <a:lstStyle/>
          <a:p>
            <a:pPr algn="ctr" rtl="1">
              <a:lnSpc>
                <a:spcPts val="3984"/>
              </a:lnSpc>
            </a:pPr>
            <a:r>
              <a:rPr lang="ar-EG" sz="2930" b="1" spc="30">
                <a:solidFill>
                  <a:srgbClr val="000000"/>
                </a:solidFill>
                <a:latin typeface="Almarai Bold"/>
                <a:ea typeface="Almarai Bold"/>
                <a:cs typeface="Almarai Bold"/>
                <a:sym typeface="Almarai Bold"/>
                <a:rtl/>
              </a:rPr>
              <a:t>الاختيار المقيد</a:t>
            </a:r>
          </a:p>
        </p:txBody>
      </p:sp>
      <p:sp>
        <p:nvSpPr>
          <p:cNvPr id="17" name="TextBox 17"/>
          <p:cNvSpPr txBox="1"/>
          <p:nvPr/>
        </p:nvSpPr>
        <p:spPr>
          <a:xfrm>
            <a:off x="6054333" y="5765338"/>
            <a:ext cx="1759743" cy="1016787"/>
          </a:xfrm>
          <a:prstGeom prst="rect">
            <a:avLst/>
          </a:prstGeom>
        </p:spPr>
        <p:txBody>
          <a:bodyPr lIns="0" tIns="0" rIns="0" bIns="0" rtlCol="0" anchor="t">
            <a:spAutoFit/>
          </a:bodyPr>
          <a:lstStyle/>
          <a:p>
            <a:pPr algn="ctr" rtl="1">
              <a:lnSpc>
                <a:spcPts val="3984"/>
              </a:lnSpc>
            </a:pPr>
            <a:r>
              <a:rPr lang="ar-EG" sz="2930" b="1" spc="30">
                <a:solidFill>
                  <a:srgbClr val="000000"/>
                </a:solidFill>
                <a:latin typeface="Almarai Bold"/>
                <a:ea typeface="Almarai Bold"/>
                <a:cs typeface="Almarai Bold"/>
                <a:sym typeface="Almarai Bold"/>
                <a:rtl/>
              </a:rPr>
              <a:t>التقويم المتوقع</a:t>
            </a:r>
          </a:p>
        </p:txBody>
      </p:sp>
      <p:sp>
        <p:nvSpPr>
          <p:cNvPr id="18" name="TextBox 18"/>
          <p:cNvSpPr txBox="1"/>
          <p:nvPr/>
        </p:nvSpPr>
        <p:spPr>
          <a:xfrm>
            <a:off x="3323552" y="5833092"/>
            <a:ext cx="1759743" cy="1016787"/>
          </a:xfrm>
          <a:prstGeom prst="rect">
            <a:avLst/>
          </a:prstGeom>
        </p:spPr>
        <p:txBody>
          <a:bodyPr lIns="0" tIns="0" rIns="0" bIns="0" rtlCol="0" anchor="t">
            <a:spAutoFit/>
          </a:bodyPr>
          <a:lstStyle/>
          <a:p>
            <a:pPr algn="ctr" rtl="1">
              <a:lnSpc>
                <a:spcPts val="3984"/>
              </a:lnSpc>
            </a:pPr>
            <a:r>
              <a:rPr lang="ar-EG" sz="2930" b="1" spc="30">
                <a:solidFill>
                  <a:srgbClr val="000000"/>
                </a:solidFill>
                <a:latin typeface="Almarai Bold"/>
                <a:ea typeface="Almarai Bold"/>
                <a:cs typeface="Almarai Bold"/>
                <a:sym typeface="Almarai Bold"/>
                <a:rtl/>
              </a:rPr>
              <a:t>المراقبة والإشراف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2335385" y="3562101"/>
            <a:ext cx="4923915" cy="5448316"/>
          </a:xfrm>
          <a:custGeom>
            <a:avLst/>
            <a:gdLst/>
            <a:ahLst/>
            <a:cxnLst/>
            <a:rect l="l" t="t" r="r" b="b"/>
            <a:pathLst>
              <a:path w="4923915" h="5448316">
                <a:moveTo>
                  <a:pt x="0" y="0"/>
                </a:moveTo>
                <a:lnTo>
                  <a:pt x="4923915" y="0"/>
                </a:lnTo>
                <a:lnTo>
                  <a:pt x="4923915" y="5448316"/>
                </a:lnTo>
                <a:lnTo>
                  <a:pt x="0" y="54483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7095591" y="3573386"/>
            <a:ext cx="4923915" cy="5448316"/>
          </a:xfrm>
          <a:custGeom>
            <a:avLst/>
            <a:gdLst/>
            <a:ahLst/>
            <a:cxnLst/>
            <a:rect l="l" t="t" r="r" b="b"/>
            <a:pathLst>
              <a:path w="4923915" h="5448316">
                <a:moveTo>
                  <a:pt x="0" y="0"/>
                </a:moveTo>
                <a:lnTo>
                  <a:pt x="4923915" y="0"/>
                </a:lnTo>
                <a:lnTo>
                  <a:pt x="4923915" y="5448316"/>
                </a:lnTo>
                <a:lnTo>
                  <a:pt x="0" y="54483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660221" y="3562101"/>
            <a:ext cx="4923915" cy="5448316"/>
          </a:xfrm>
          <a:custGeom>
            <a:avLst/>
            <a:gdLst/>
            <a:ahLst/>
            <a:cxnLst/>
            <a:rect l="l" t="t" r="r" b="b"/>
            <a:pathLst>
              <a:path w="4923915" h="5448316">
                <a:moveTo>
                  <a:pt x="0" y="0"/>
                </a:moveTo>
                <a:lnTo>
                  <a:pt x="4923915" y="0"/>
                </a:lnTo>
                <a:lnTo>
                  <a:pt x="4923915" y="5448316"/>
                </a:lnTo>
                <a:lnTo>
                  <a:pt x="0" y="54483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821692" y="3360313"/>
            <a:ext cx="677918" cy="822965"/>
          </a:xfrm>
          <a:custGeom>
            <a:avLst/>
            <a:gdLst/>
            <a:ahLst/>
            <a:cxnLst/>
            <a:rect l="l" t="t" r="r" b="b"/>
            <a:pathLst>
              <a:path w="677918" h="822965">
                <a:moveTo>
                  <a:pt x="0" y="0"/>
                </a:moveTo>
                <a:lnTo>
                  <a:pt x="677917" y="0"/>
                </a:lnTo>
                <a:lnTo>
                  <a:pt x="677917" y="822965"/>
                </a:lnTo>
                <a:lnTo>
                  <a:pt x="0" y="822965"/>
                </a:lnTo>
                <a:lnTo>
                  <a:pt x="0" y="0"/>
                </a:lnTo>
                <a:close/>
              </a:path>
            </a:pathLst>
          </a:custGeom>
          <a:blipFill>
            <a:blip r:embed="rId8"/>
            <a:stretch>
              <a:fillRect/>
            </a:stretch>
          </a:blipFill>
        </p:spPr>
        <p:txBody>
          <a:bodyPr/>
          <a:lstStyle/>
          <a:p>
            <a:endParaRPr lang="en-US"/>
          </a:p>
        </p:txBody>
      </p:sp>
      <p:sp>
        <p:nvSpPr>
          <p:cNvPr id="13" name="TextBox 13"/>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عوائق الإبداع</a:t>
            </a:r>
          </a:p>
        </p:txBody>
      </p:sp>
      <p:sp>
        <p:nvSpPr>
          <p:cNvPr id="14" name="TextBox 14"/>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6" name="TextBox 16"/>
          <p:cNvSpPr txBox="1"/>
          <p:nvPr/>
        </p:nvSpPr>
        <p:spPr>
          <a:xfrm>
            <a:off x="2567979" y="2337440"/>
            <a:ext cx="13979138" cy="605536"/>
          </a:xfrm>
          <a:prstGeom prst="rect">
            <a:avLst/>
          </a:prstGeom>
        </p:spPr>
        <p:txBody>
          <a:bodyPr lIns="0" tIns="0" rIns="0" bIns="0" rtlCol="0" anchor="t">
            <a:spAutoFit/>
          </a:bodyPr>
          <a:lstStyle/>
          <a:p>
            <a:pPr algn="r" rtl="1">
              <a:lnSpc>
                <a:spcPts val="4964"/>
              </a:lnSpc>
            </a:pPr>
            <a:r>
              <a:rPr lang="ar-EG" sz="3064" b="1" spc="31">
                <a:solidFill>
                  <a:srgbClr val="000000"/>
                </a:solidFill>
                <a:latin typeface="Almarai Bold"/>
                <a:ea typeface="Almarai Bold"/>
                <a:cs typeface="Almarai Bold"/>
                <a:sym typeface="Almarai Bold"/>
                <a:rtl/>
              </a:rPr>
              <a:t>عوائق الإبداع الثلاثة:</a:t>
            </a:r>
          </a:p>
        </p:txBody>
      </p:sp>
      <p:sp>
        <p:nvSpPr>
          <p:cNvPr id="17" name="TextBox 17"/>
          <p:cNvSpPr txBox="1"/>
          <p:nvPr/>
        </p:nvSpPr>
        <p:spPr>
          <a:xfrm>
            <a:off x="13536471" y="4050838"/>
            <a:ext cx="2521743" cy="502437"/>
          </a:xfrm>
          <a:prstGeom prst="rect">
            <a:avLst/>
          </a:prstGeom>
        </p:spPr>
        <p:txBody>
          <a:bodyPr lIns="0" tIns="0" rIns="0" bIns="0" rtlCol="0" anchor="t">
            <a:spAutoFit/>
          </a:bodyPr>
          <a:lstStyle/>
          <a:p>
            <a:pPr algn="ctr" rtl="1">
              <a:lnSpc>
                <a:spcPts val="3984"/>
              </a:lnSpc>
            </a:pPr>
            <a:r>
              <a:rPr lang="ar-EG" sz="2930" b="1" spc="30">
                <a:solidFill>
                  <a:srgbClr val="000000"/>
                </a:solidFill>
                <a:latin typeface="Almarai Bold"/>
                <a:ea typeface="Almarai Bold"/>
                <a:cs typeface="Almarai Bold"/>
                <a:sym typeface="Almarai Bold"/>
                <a:rtl/>
              </a:rPr>
              <a:t>عائق الاعتقاد</a:t>
            </a:r>
          </a:p>
        </p:txBody>
      </p:sp>
      <p:sp>
        <p:nvSpPr>
          <p:cNvPr id="18" name="TextBox 18"/>
          <p:cNvSpPr txBox="1"/>
          <p:nvPr/>
        </p:nvSpPr>
        <p:spPr>
          <a:xfrm>
            <a:off x="13149037" y="5058100"/>
            <a:ext cx="3296611" cy="2126146"/>
          </a:xfrm>
          <a:prstGeom prst="rect">
            <a:avLst/>
          </a:prstGeom>
        </p:spPr>
        <p:txBody>
          <a:bodyPr lIns="0" tIns="0" rIns="0" bIns="0" rtlCol="0" anchor="t">
            <a:spAutoFit/>
          </a:bodyPr>
          <a:lstStyle/>
          <a:p>
            <a:pPr marL="560933" lvl="1" indent="-280466" algn="r" rtl="1">
              <a:lnSpc>
                <a:spcPts val="4234"/>
              </a:lnSpc>
              <a:buFont typeface="Arial"/>
              <a:buChar char="•"/>
            </a:pPr>
            <a:r>
              <a:rPr lang="ar-EG" sz="2598" b="1" spc="25">
                <a:solidFill>
                  <a:srgbClr val="000000"/>
                </a:solidFill>
                <a:latin typeface="Almarai Bold"/>
                <a:ea typeface="Almarai Bold"/>
                <a:cs typeface="Almarai Bold"/>
                <a:sym typeface="Almarai Bold"/>
                <a:rtl/>
              </a:rPr>
              <a:t>التفكير السلبي المتشائم.</a:t>
            </a:r>
          </a:p>
          <a:p>
            <a:pPr marL="560933" lvl="1" indent="-280466" algn="r" rtl="1">
              <a:lnSpc>
                <a:spcPts val="4234"/>
              </a:lnSpc>
              <a:buFont typeface="Arial"/>
              <a:buChar char="•"/>
            </a:pPr>
            <a:r>
              <a:rPr lang="ar-EG" sz="2598" b="1" spc="25">
                <a:solidFill>
                  <a:srgbClr val="000000"/>
                </a:solidFill>
                <a:latin typeface="Almarai Bold"/>
                <a:ea typeface="Almarai Bold"/>
                <a:cs typeface="Almarai Bold"/>
                <a:sym typeface="Almarai Bold"/>
                <a:rtl/>
              </a:rPr>
              <a:t>الخوف من الفشل.</a:t>
            </a:r>
          </a:p>
          <a:p>
            <a:pPr algn="r" rtl="1">
              <a:lnSpc>
                <a:spcPts val="4234"/>
              </a:lnSpc>
            </a:pPr>
            <a:endParaRPr lang="ar-EG" sz="2598" b="1" spc="25">
              <a:solidFill>
                <a:srgbClr val="000000"/>
              </a:solidFill>
              <a:latin typeface="Almarai Bold"/>
              <a:ea typeface="Almarai Bold"/>
              <a:cs typeface="Almarai Bold"/>
              <a:sym typeface="Almarai Bold"/>
              <a:rtl/>
            </a:endParaRPr>
          </a:p>
        </p:txBody>
      </p:sp>
      <p:sp>
        <p:nvSpPr>
          <p:cNvPr id="19" name="TextBox 19"/>
          <p:cNvSpPr txBox="1"/>
          <p:nvPr/>
        </p:nvSpPr>
        <p:spPr>
          <a:xfrm>
            <a:off x="8296677" y="4050838"/>
            <a:ext cx="2521743" cy="502437"/>
          </a:xfrm>
          <a:prstGeom prst="rect">
            <a:avLst/>
          </a:prstGeom>
        </p:spPr>
        <p:txBody>
          <a:bodyPr lIns="0" tIns="0" rIns="0" bIns="0" rtlCol="0" anchor="t">
            <a:spAutoFit/>
          </a:bodyPr>
          <a:lstStyle/>
          <a:p>
            <a:pPr algn="ctr" rtl="1">
              <a:lnSpc>
                <a:spcPts val="3984"/>
              </a:lnSpc>
            </a:pPr>
            <a:r>
              <a:rPr lang="ar-EG" sz="2930" b="1" spc="30">
                <a:solidFill>
                  <a:srgbClr val="000000"/>
                </a:solidFill>
                <a:latin typeface="Almarai Bold"/>
                <a:ea typeface="Almarai Bold"/>
                <a:cs typeface="Almarai Bold"/>
                <a:sym typeface="Almarai Bold"/>
                <a:rtl/>
              </a:rPr>
              <a:t>العوائق الذهنية</a:t>
            </a:r>
          </a:p>
        </p:txBody>
      </p:sp>
      <p:sp>
        <p:nvSpPr>
          <p:cNvPr id="20" name="TextBox 20"/>
          <p:cNvSpPr txBox="1"/>
          <p:nvPr/>
        </p:nvSpPr>
        <p:spPr>
          <a:xfrm>
            <a:off x="2567979" y="4050838"/>
            <a:ext cx="3283743" cy="502437"/>
          </a:xfrm>
          <a:prstGeom prst="rect">
            <a:avLst/>
          </a:prstGeom>
        </p:spPr>
        <p:txBody>
          <a:bodyPr lIns="0" tIns="0" rIns="0" bIns="0" rtlCol="0" anchor="t">
            <a:spAutoFit/>
          </a:bodyPr>
          <a:lstStyle/>
          <a:p>
            <a:pPr algn="ctr" rtl="1">
              <a:lnSpc>
                <a:spcPts val="3984"/>
              </a:lnSpc>
            </a:pPr>
            <a:r>
              <a:rPr lang="ar-EG" sz="2930" b="1" spc="30">
                <a:solidFill>
                  <a:srgbClr val="000000"/>
                </a:solidFill>
                <a:latin typeface="Almarai Bold"/>
                <a:ea typeface="Almarai Bold"/>
                <a:cs typeface="Almarai Bold"/>
                <a:sym typeface="Almarai Bold"/>
                <a:rtl/>
              </a:rPr>
              <a:t>الافتراضات الخاطئة</a:t>
            </a:r>
          </a:p>
        </p:txBody>
      </p:sp>
      <p:sp>
        <p:nvSpPr>
          <p:cNvPr id="21" name="TextBox 21"/>
          <p:cNvSpPr txBox="1"/>
          <p:nvPr/>
        </p:nvSpPr>
        <p:spPr>
          <a:xfrm>
            <a:off x="7653640" y="4761293"/>
            <a:ext cx="3807816" cy="3538106"/>
          </a:xfrm>
          <a:prstGeom prst="rect">
            <a:avLst/>
          </a:prstGeom>
        </p:spPr>
        <p:txBody>
          <a:bodyPr lIns="0" tIns="0" rIns="0" bIns="0" rtlCol="0" anchor="t">
            <a:spAutoFit/>
          </a:bodyPr>
          <a:lstStyle/>
          <a:p>
            <a:pPr algn="r" rtl="1">
              <a:lnSpc>
                <a:spcPts val="4038"/>
              </a:lnSpc>
            </a:pPr>
            <a:r>
              <a:rPr lang="ar-EG" sz="2477" b="1" spc="24">
                <a:solidFill>
                  <a:srgbClr val="000000"/>
                </a:solidFill>
                <a:latin typeface="Almarai Bold"/>
                <a:ea typeface="Almarai Bold"/>
                <a:cs typeface="Almarai Bold"/>
                <a:sym typeface="Almarai Bold"/>
                <a:rtl/>
              </a:rPr>
              <a:t>هنالك عدد من العوائق الذهنية و التي يتم اكتسابها غالباً من المدرسة ومنها :</a:t>
            </a:r>
          </a:p>
          <a:p>
            <a:pPr algn="r" rtl="1">
              <a:lnSpc>
                <a:spcPts val="4038"/>
              </a:lnSpc>
            </a:pPr>
            <a:r>
              <a:rPr lang="ar-EG" sz="2477" b="1" spc="25">
                <a:solidFill>
                  <a:srgbClr val="000000"/>
                </a:solidFill>
                <a:latin typeface="Almarai Bold"/>
                <a:ea typeface="Almarai Bold"/>
                <a:cs typeface="Almarai Bold"/>
                <a:sym typeface="Almarai Bold"/>
                <a:rtl/>
              </a:rPr>
              <a:t>أن هنالك إجابة واحدة فقط ويظهر هذا العائق في مادة الرياضيات على وجه الخصوص.</a:t>
            </a:r>
          </a:p>
        </p:txBody>
      </p:sp>
      <p:sp>
        <p:nvSpPr>
          <p:cNvPr id="22" name="TextBox 22"/>
          <p:cNvSpPr txBox="1"/>
          <p:nvPr/>
        </p:nvSpPr>
        <p:spPr>
          <a:xfrm>
            <a:off x="2305943" y="4968026"/>
            <a:ext cx="3807816" cy="2531690"/>
          </a:xfrm>
          <a:prstGeom prst="rect">
            <a:avLst/>
          </a:prstGeom>
        </p:spPr>
        <p:txBody>
          <a:bodyPr lIns="0" tIns="0" rIns="0" bIns="0" rtlCol="0" anchor="t">
            <a:spAutoFit/>
          </a:bodyPr>
          <a:lstStyle/>
          <a:p>
            <a:pPr algn="r" rtl="1">
              <a:lnSpc>
                <a:spcPts val="4038"/>
              </a:lnSpc>
            </a:pPr>
            <a:r>
              <a:rPr lang="ar-EG" sz="2477" b="1" spc="24">
                <a:solidFill>
                  <a:srgbClr val="000000"/>
                </a:solidFill>
                <a:latin typeface="Almarai Bold"/>
                <a:ea typeface="Almarai Bold"/>
                <a:cs typeface="Almarai Bold"/>
                <a:sym typeface="Almarai Bold"/>
                <a:rtl/>
              </a:rPr>
              <a:t>أمثلة هذه الافتراضات:</a:t>
            </a:r>
          </a:p>
          <a:p>
            <a:pPr marL="534945" lvl="1" indent="-267473" algn="r" rtl="1">
              <a:lnSpc>
                <a:spcPts val="4038"/>
              </a:lnSpc>
              <a:buFont typeface="Arial"/>
              <a:buChar char="•"/>
            </a:pPr>
            <a:r>
              <a:rPr lang="ar-EG" sz="2477" b="1" spc="24">
                <a:solidFill>
                  <a:srgbClr val="000000"/>
                </a:solidFill>
                <a:latin typeface="Almarai Bold"/>
                <a:ea typeface="Almarai Bold"/>
                <a:cs typeface="Almarai Bold"/>
                <a:sym typeface="Almarai Bold"/>
                <a:rtl/>
              </a:rPr>
              <a:t>أنا غير مبدع</a:t>
            </a:r>
          </a:p>
          <a:p>
            <a:pPr marL="534945" lvl="1" indent="-267473" algn="r" rtl="1">
              <a:lnSpc>
                <a:spcPts val="4038"/>
              </a:lnSpc>
              <a:buFont typeface="Arial"/>
              <a:buChar char="•"/>
            </a:pPr>
            <a:r>
              <a:rPr lang="ar-EG" sz="2477" b="1" spc="24">
                <a:solidFill>
                  <a:srgbClr val="000000"/>
                </a:solidFill>
                <a:latin typeface="Almarai Bold"/>
                <a:ea typeface="Almarai Bold"/>
                <a:cs typeface="Almarai Bold"/>
                <a:sym typeface="Almarai Bold"/>
                <a:rtl/>
              </a:rPr>
              <a:t> أو الذكاء شرط ضروري للإبداع </a:t>
            </a:r>
          </a:p>
          <a:p>
            <a:pPr algn="r" rtl="1">
              <a:lnSpc>
                <a:spcPts val="4038"/>
              </a:lnSpc>
            </a:pPr>
            <a:endParaRPr lang="ar-EG" sz="2477" b="1" spc="24">
              <a:solidFill>
                <a:srgbClr val="000000"/>
              </a:solidFill>
              <a:latin typeface="Almarai Bold"/>
              <a:ea typeface="Almarai Bold"/>
              <a:cs typeface="Almarai Bold"/>
              <a:sym typeface="Almarai Bold"/>
              <a:rtl/>
            </a:endParaRPr>
          </a:p>
        </p:txBody>
      </p:sp>
      <p:sp>
        <p:nvSpPr>
          <p:cNvPr id="23" name="Freeform 23"/>
          <p:cNvSpPr/>
          <p:nvPr/>
        </p:nvSpPr>
        <p:spPr>
          <a:xfrm>
            <a:off x="7314681" y="3360313"/>
            <a:ext cx="677918" cy="822965"/>
          </a:xfrm>
          <a:custGeom>
            <a:avLst/>
            <a:gdLst/>
            <a:ahLst/>
            <a:cxnLst/>
            <a:rect l="l" t="t" r="r" b="b"/>
            <a:pathLst>
              <a:path w="677918" h="822965">
                <a:moveTo>
                  <a:pt x="0" y="0"/>
                </a:moveTo>
                <a:lnTo>
                  <a:pt x="677918" y="0"/>
                </a:lnTo>
                <a:lnTo>
                  <a:pt x="677918" y="822965"/>
                </a:lnTo>
                <a:lnTo>
                  <a:pt x="0" y="822965"/>
                </a:lnTo>
                <a:lnTo>
                  <a:pt x="0" y="0"/>
                </a:lnTo>
                <a:close/>
              </a:path>
            </a:pathLst>
          </a:custGeom>
          <a:blipFill>
            <a:blip r:embed="rId8"/>
            <a:stretch>
              <a:fillRect/>
            </a:stretch>
          </a:blipFill>
        </p:spPr>
        <p:txBody>
          <a:bodyPr/>
          <a:lstStyle/>
          <a:p>
            <a:endParaRPr lang="en-US"/>
          </a:p>
        </p:txBody>
      </p:sp>
      <p:sp>
        <p:nvSpPr>
          <p:cNvPr id="24" name="Freeform 24"/>
          <p:cNvSpPr/>
          <p:nvPr/>
        </p:nvSpPr>
        <p:spPr>
          <a:xfrm>
            <a:off x="12533856" y="3360313"/>
            <a:ext cx="677918" cy="822965"/>
          </a:xfrm>
          <a:custGeom>
            <a:avLst/>
            <a:gdLst/>
            <a:ahLst/>
            <a:cxnLst/>
            <a:rect l="l" t="t" r="r" b="b"/>
            <a:pathLst>
              <a:path w="677918" h="822965">
                <a:moveTo>
                  <a:pt x="0" y="0"/>
                </a:moveTo>
                <a:lnTo>
                  <a:pt x="677918" y="0"/>
                </a:lnTo>
                <a:lnTo>
                  <a:pt x="677918" y="822965"/>
                </a:lnTo>
                <a:lnTo>
                  <a:pt x="0" y="822965"/>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6711755" y="799613"/>
            <a:ext cx="5053841" cy="654536"/>
          </a:xfrm>
          <a:prstGeom prst="rect">
            <a:avLst/>
          </a:prstGeom>
        </p:spPr>
        <p:txBody>
          <a:bodyPr lIns="0" tIns="0" rIns="0" bIns="0" rtlCol="0" anchor="t">
            <a:spAutoFit/>
          </a:bodyPr>
          <a:lstStyle/>
          <a:p>
            <a:pPr algn="ctr" rtl="1">
              <a:lnSpc>
                <a:spcPts val="5003"/>
              </a:lnSpc>
            </a:pPr>
            <a:r>
              <a:rPr lang="ar-EG" sz="4169" b="1">
                <a:solidFill>
                  <a:srgbClr val="000000"/>
                </a:solidFill>
                <a:latin typeface="Almarai Bold"/>
                <a:ea typeface="Almarai Bold"/>
                <a:cs typeface="Almarai Bold"/>
                <a:sym typeface="Almarai Bold"/>
                <a:rtl/>
              </a:rPr>
              <a:t>الابتكار وريادة الأعمال</a:t>
            </a:r>
          </a:p>
        </p:txBody>
      </p:sp>
      <p:sp>
        <p:nvSpPr>
          <p:cNvPr id="10" name="TextBox 10"/>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2" name="TextBox 12"/>
          <p:cNvSpPr txBox="1"/>
          <p:nvPr/>
        </p:nvSpPr>
        <p:spPr>
          <a:xfrm>
            <a:off x="2567979" y="2337440"/>
            <a:ext cx="13979138" cy="605536"/>
          </a:xfrm>
          <a:prstGeom prst="rect">
            <a:avLst/>
          </a:prstGeom>
        </p:spPr>
        <p:txBody>
          <a:bodyPr lIns="0" tIns="0" rIns="0" bIns="0" rtlCol="0" anchor="t">
            <a:spAutoFit/>
          </a:bodyPr>
          <a:lstStyle/>
          <a:p>
            <a:pPr algn="r" rtl="1">
              <a:lnSpc>
                <a:spcPts val="4964"/>
              </a:lnSpc>
            </a:pPr>
            <a:r>
              <a:rPr lang="ar-EG" sz="3064" b="1" spc="31">
                <a:solidFill>
                  <a:srgbClr val="FF6600"/>
                </a:solidFill>
                <a:latin typeface="Almarai Bold"/>
                <a:ea typeface="Almarai Bold"/>
                <a:cs typeface="Almarai Bold"/>
                <a:sym typeface="Almarai Bold"/>
                <a:rtl/>
              </a:rPr>
              <a:t>تعريف الابتكار:</a:t>
            </a:r>
          </a:p>
        </p:txBody>
      </p:sp>
      <p:grpSp>
        <p:nvGrpSpPr>
          <p:cNvPr id="13" name="Group 13"/>
          <p:cNvGrpSpPr/>
          <p:nvPr/>
        </p:nvGrpSpPr>
        <p:grpSpPr>
          <a:xfrm>
            <a:off x="2407230" y="3152526"/>
            <a:ext cx="14300638" cy="1442552"/>
            <a:chOff x="0" y="0"/>
            <a:chExt cx="3766423" cy="379931"/>
          </a:xfrm>
        </p:grpSpPr>
        <p:sp>
          <p:nvSpPr>
            <p:cNvPr id="14" name="Freeform 14"/>
            <p:cNvSpPr/>
            <p:nvPr/>
          </p:nvSpPr>
          <p:spPr>
            <a:xfrm>
              <a:off x="0" y="0"/>
              <a:ext cx="3766423" cy="379931"/>
            </a:xfrm>
            <a:custGeom>
              <a:avLst/>
              <a:gdLst/>
              <a:ahLst/>
              <a:cxnLst/>
              <a:rect l="l" t="t" r="r" b="b"/>
              <a:pathLst>
                <a:path w="3766423" h="379931">
                  <a:moveTo>
                    <a:pt x="16782" y="0"/>
                  </a:moveTo>
                  <a:lnTo>
                    <a:pt x="3749641" y="0"/>
                  </a:lnTo>
                  <a:cubicBezTo>
                    <a:pt x="3754092" y="0"/>
                    <a:pt x="3758361" y="1768"/>
                    <a:pt x="3761508" y="4915"/>
                  </a:cubicBezTo>
                  <a:cubicBezTo>
                    <a:pt x="3764655" y="8063"/>
                    <a:pt x="3766423" y="12331"/>
                    <a:pt x="3766423" y="16782"/>
                  </a:cubicBezTo>
                  <a:lnTo>
                    <a:pt x="3766423" y="363149"/>
                  </a:lnTo>
                  <a:cubicBezTo>
                    <a:pt x="3766423" y="367600"/>
                    <a:pt x="3764655" y="371869"/>
                    <a:pt x="3761508" y="375016"/>
                  </a:cubicBezTo>
                  <a:cubicBezTo>
                    <a:pt x="3758361" y="378163"/>
                    <a:pt x="3754092" y="379931"/>
                    <a:pt x="3749641" y="379931"/>
                  </a:cubicBezTo>
                  <a:lnTo>
                    <a:pt x="16782" y="379931"/>
                  </a:lnTo>
                  <a:cubicBezTo>
                    <a:pt x="12331" y="379931"/>
                    <a:pt x="8063" y="378163"/>
                    <a:pt x="4915" y="375016"/>
                  </a:cubicBezTo>
                  <a:cubicBezTo>
                    <a:pt x="1768" y="371869"/>
                    <a:pt x="0" y="367600"/>
                    <a:pt x="0" y="363149"/>
                  </a:cubicBezTo>
                  <a:lnTo>
                    <a:pt x="0" y="16782"/>
                  </a:lnTo>
                  <a:cubicBezTo>
                    <a:pt x="0" y="12331"/>
                    <a:pt x="1768" y="8063"/>
                    <a:pt x="4915" y="4915"/>
                  </a:cubicBezTo>
                  <a:cubicBezTo>
                    <a:pt x="8063" y="1768"/>
                    <a:pt x="12331" y="0"/>
                    <a:pt x="16782" y="0"/>
                  </a:cubicBezTo>
                  <a:close/>
                </a:path>
              </a:pathLst>
            </a:custGeom>
            <a:solidFill>
              <a:srgbClr val="DEEFFF"/>
            </a:solidFill>
            <a:ln w="19050" cap="rnd">
              <a:solidFill>
                <a:srgbClr val="00B050"/>
              </a:solidFill>
              <a:prstDash val="lgDash"/>
              <a:round/>
            </a:ln>
          </p:spPr>
          <p:txBody>
            <a:bodyPr/>
            <a:lstStyle/>
            <a:p>
              <a:endParaRPr lang="en-US"/>
            </a:p>
          </p:txBody>
        </p:sp>
        <p:sp>
          <p:nvSpPr>
            <p:cNvPr id="15" name="TextBox 15"/>
            <p:cNvSpPr txBox="1"/>
            <p:nvPr/>
          </p:nvSpPr>
          <p:spPr>
            <a:xfrm>
              <a:off x="0" y="-9525"/>
              <a:ext cx="3766423" cy="389456"/>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4593356" y="3552576"/>
            <a:ext cx="11665662" cy="476250"/>
          </a:xfrm>
          <a:prstGeom prst="rect">
            <a:avLst/>
          </a:prstGeom>
        </p:spPr>
        <p:txBody>
          <a:bodyPr lIns="0" tIns="0" rIns="0" bIns="0" rtlCol="0" anchor="t">
            <a:spAutoFit/>
          </a:bodyPr>
          <a:lstStyle/>
          <a:p>
            <a:pPr algn="r" rtl="1">
              <a:lnSpc>
                <a:spcPts val="3600"/>
              </a:lnSpc>
            </a:pPr>
            <a:r>
              <a:rPr lang="ar-EG" sz="3000" b="1" spc="31">
                <a:solidFill>
                  <a:srgbClr val="000000"/>
                </a:solidFill>
                <a:latin typeface="Almarai Bold"/>
                <a:ea typeface="Almarai Bold"/>
                <a:cs typeface="Almarai Bold"/>
                <a:sym typeface="Almarai Bold"/>
                <a:rtl/>
              </a:rPr>
              <a:t>عملية ترجمة فكرة أو اختراع إلى سلعة أو خدمة تنشئ قيمة للعميل". </a:t>
            </a:r>
          </a:p>
        </p:txBody>
      </p:sp>
      <p:sp>
        <p:nvSpPr>
          <p:cNvPr id="17" name="TextBox 17"/>
          <p:cNvSpPr txBox="1"/>
          <p:nvPr/>
        </p:nvSpPr>
        <p:spPr>
          <a:xfrm>
            <a:off x="2728729" y="5010150"/>
            <a:ext cx="13979138" cy="605536"/>
          </a:xfrm>
          <a:prstGeom prst="rect">
            <a:avLst/>
          </a:prstGeom>
        </p:spPr>
        <p:txBody>
          <a:bodyPr lIns="0" tIns="0" rIns="0" bIns="0" rtlCol="0" anchor="t">
            <a:spAutoFit/>
          </a:bodyPr>
          <a:lstStyle/>
          <a:p>
            <a:pPr algn="r" rtl="1">
              <a:lnSpc>
                <a:spcPts val="4964"/>
              </a:lnSpc>
            </a:pPr>
            <a:r>
              <a:rPr lang="ar-EG" sz="3064" b="1" spc="31">
                <a:solidFill>
                  <a:srgbClr val="FF6600"/>
                </a:solidFill>
                <a:latin typeface="Almarai Bold"/>
                <a:ea typeface="Almarai Bold"/>
                <a:cs typeface="Almarai Bold"/>
                <a:sym typeface="Almarai Bold"/>
                <a:rtl/>
              </a:rPr>
              <a:t>تعريف الابتكار: منظمة </a:t>
            </a:r>
            <a:r>
              <a:rPr lang="en-US" sz="3064" b="1" spc="31">
                <a:solidFill>
                  <a:srgbClr val="FF6600"/>
                </a:solidFill>
                <a:latin typeface="Almarai Bold"/>
                <a:ea typeface="Almarai Bold"/>
                <a:cs typeface="Almarai Bold"/>
                <a:sym typeface="Almarai Bold"/>
              </a:rPr>
              <a:t>OECD</a:t>
            </a:r>
          </a:p>
        </p:txBody>
      </p:sp>
      <p:grpSp>
        <p:nvGrpSpPr>
          <p:cNvPr id="18" name="Group 18"/>
          <p:cNvGrpSpPr/>
          <p:nvPr/>
        </p:nvGrpSpPr>
        <p:grpSpPr>
          <a:xfrm>
            <a:off x="2407230" y="5825236"/>
            <a:ext cx="14300638" cy="2458552"/>
            <a:chOff x="0" y="0"/>
            <a:chExt cx="3766423" cy="647520"/>
          </a:xfrm>
        </p:grpSpPr>
        <p:sp>
          <p:nvSpPr>
            <p:cNvPr id="19" name="Freeform 19"/>
            <p:cNvSpPr/>
            <p:nvPr/>
          </p:nvSpPr>
          <p:spPr>
            <a:xfrm>
              <a:off x="0" y="0"/>
              <a:ext cx="3766423" cy="647520"/>
            </a:xfrm>
            <a:custGeom>
              <a:avLst/>
              <a:gdLst/>
              <a:ahLst/>
              <a:cxnLst/>
              <a:rect l="l" t="t" r="r" b="b"/>
              <a:pathLst>
                <a:path w="3766423" h="647520">
                  <a:moveTo>
                    <a:pt x="16782" y="0"/>
                  </a:moveTo>
                  <a:lnTo>
                    <a:pt x="3749641" y="0"/>
                  </a:lnTo>
                  <a:cubicBezTo>
                    <a:pt x="3754092" y="0"/>
                    <a:pt x="3758361" y="1768"/>
                    <a:pt x="3761508" y="4915"/>
                  </a:cubicBezTo>
                  <a:cubicBezTo>
                    <a:pt x="3764655" y="8063"/>
                    <a:pt x="3766423" y="12331"/>
                    <a:pt x="3766423" y="16782"/>
                  </a:cubicBezTo>
                  <a:lnTo>
                    <a:pt x="3766423" y="630737"/>
                  </a:lnTo>
                  <a:cubicBezTo>
                    <a:pt x="3766423" y="635188"/>
                    <a:pt x="3764655" y="639457"/>
                    <a:pt x="3761508" y="642604"/>
                  </a:cubicBezTo>
                  <a:cubicBezTo>
                    <a:pt x="3758361" y="645752"/>
                    <a:pt x="3754092" y="647520"/>
                    <a:pt x="3749641" y="647520"/>
                  </a:cubicBezTo>
                  <a:lnTo>
                    <a:pt x="16782" y="647520"/>
                  </a:lnTo>
                  <a:cubicBezTo>
                    <a:pt x="12331" y="647520"/>
                    <a:pt x="8063" y="645752"/>
                    <a:pt x="4915" y="642604"/>
                  </a:cubicBezTo>
                  <a:cubicBezTo>
                    <a:pt x="1768" y="639457"/>
                    <a:pt x="0" y="635188"/>
                    <a:pt x="0" y="630737"/>
                  </a:cubicBezTo>
                  <a:lnTo>
                    <a:pt x="0" y="16782"/>
                  </a:lnTo>
                  <a:cubicBezTo>
                    <a:pt x="0" y="12331"/>
                    <a:pt x="1768" y="8063"/>
                    <a:pt x="4915" y="4915"/>
                  </a:cubicBezTo>
                  <a:cubicBezTo>
                    <a:pt x="8063" y="1768"/>
                    <a:pt x="12331" y="0"/>
                    <a:pt x="16782" y="0"/>
                  </a:cubicBezTo>
                  <a:close/>
                </a:path>
              </a:pathLst>
            </a:custGeom>
            <a:solidFill>
              <a:srgbClr val="DEEFFF"/>
            </a:solidFill>
            <a:ln w="19050" cap="rnd">
              <a:solidFill>
                <a:srgbClr val="00B050"/>
              </a:solidFill>
              <a:prstDash val="lgDash"/>
              <a:round/>
            </a:ln>
          </p:spPr>
          <p:txBody>
            <a:bodyPr/>
            <a:lstStyle/>
            <a:p>
              <a:endParaRPr lang="en-US"/>
            </a:p>
          </p:txBody>
        </p:sp>
        <p:sp>
          <p:nvSpPr>
            <p:cNvPr id="20" name="TextBox 20"/>
            <p:cNvSpPr txBox="1"/>
            <p:nvPr/>
          </p:nvSpPr>
          <p:spPr>
            <a:xfrm>
              <a:off x="0" y="-9525"/>
              <a:ext cx="3766423" cy="657045"/>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2407230" y="5929349"/>
            <a:ext cx="13979138" cy="1824990"/>
          </a:xfrm>
          <a:prstGeom prst="rect">
            <a:avLst/>
          </a:prstGeom>
        </p:spPr>
        <p:txBody>
          <a:bodyPr lIns="0" tIns="0" rIns="0" bIns="0" rtlCol="0" anchor="t">
            <a:spAutoFit/>
          </a:bodyPr>
          <a:lstStyle/>
          <a:p>
            <a:pPr algn="r" rtl="1">
              <a:lnSpc>
                <a:spcPts val="4830"/>
              </a:lnSpc>
            </a:pPr>
            <a:r>
              <a:rPr lang="ar-EG" sz="3000" b="1" spc="31">
                <a:solidFill>
                  <a:srgbClr val="000000"/>
                </a:solidFill>
                <a:latin typeface="Almarai Bold"/>
                <a:ea typeface="Almarai Bold"/>
                <a:cs typeface="Almarai Bold"/>
                <a:sym typeface="Almarai Bold"/>
                <a:rtl/>
              </a:rPr>
              <a:t>"الابتكار هو الإنتاج أو التبني والاستيعاب، واستغلال الأصالة ذات القيمة المضافة في المجالات الاقتصادية والاجتماعية؛ وهي عملية ونتائج تشمل تجديد وتوسيع المنتجات والخدمات والأسواق، وتطوير طرق جديدة للإنتاج، وإنشاء نظم إدارة جديدة".</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9144000" y="3152526"/>
            <a:ext cx="7563867" cy="4268302"/>
            <a:chOff x="0" y="0"/>
            <a:chExt cx="1992130" cy="1124162"/>
          </a:xfrm>
        </p:grpSpPr>
        <p:sp>
          <p:nvSpPr>
            <p:cNvPr id="10" name="Freeform 10"/>
            <p:cNvSpPr/>
            <p:nvPr/>
          </p:nvSpPr>
          <p:spPr>
            <a:xfrm>
              <a:off x="0" y="0"/>
              <a:ext cx="1992130" cy="1124162"/>
            </a:xfrm>
            <a:custGeom>
              <a:avLst/>
              <a:gdLst/>
              <a:ahLst/>
              <a:cxnLst/>
              <a:rect l="l" t="t" r="r" b="b"/>
              <a:pathLst>
                <a:path w="1992130" h="1124162">
                  <a:moveTo>
                    <a:pt x="31730" y="0"/>
                  </a:moveTo>
                  <a:lnTo>
                    <a:pt x="1960400" y="0"/>
                  </a:lnTo>
                  <a:cubicBezTo>
                    <a:pt x="1977924" y="0"/>
                    <a:pt x="1992130" y="14206"/>
                    <a:pt x="1992130" y="31730"/>
                  </a:cubicBezTo>
                  <a:lnTo>
                    <a:pt x="1992130" y="1092432"/>
                  </a:lnTo>
                  <a:cubicBezTo>
                    <a:pt x="1992130" y="1100847"/>
                    <a:pt x="1988787" y="1108918"/>
                    <a:pt x="1982836" y="1114868"/>
                  </a:cubicBezTo>
                  <a:cubicBezTo>
                    <a:pt x="1976886" y="1120819"/>
                    <a:pt x="1968815" y="1124162"/>
                    <a:pt x="1960400" y="1124162"/>
                  </a:cubicBezTo>
                  <a:lnTo>
                    <a:pt x="31730" y="1124162"/>
                  </a:lnTo>
                  <a:cubicBezTo>
                    <a:pt x="14206" y="1124162"/>
                    <a:pt x="0" y="1109956"/>
                    <a:pt x="0" y="1092432"/>
                  </a:cubicBezTo>
                  <a:lnTo>
                    <a:pt x="0" y="31730"/>
                  </a:lnTo>
                  <a:cubicBezTo>
                    <a:pt x="0" y="14206"/>
                    <a:pt x="14206" y="0"/>
                    <a:pt x="31730"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1992130" cy="1133687"/>
            </a:xfrm>
            <a:prstGeom prst="rect">
              <a:avLst/>
            </a:prstGeom>
          </p:spPr>
          <p:txBody>
            <a:bodyPr lIns="50800" tIns="50800" rIns="50800" bIns="50800" rtlCol="0" anchor="ctr"/>
            <a:lstStyle/>
            <a:p>
              <a:pPr algn="ctr">
                <a:lnSpc>
                  <a:spcPts val="2160"/>
                </a:lnSpc>
              </a:pPr>
              <a:endParaRPr/>
            </a:p>
          </p:txBody>
        </p:sp>
      </p:grpSp>
      <p:sp>
        <p:nvSpPr>
          <p:cNvPr id="13" name="TextBox 13"/>
          <p:cNvSpPr txBox="1"/>
          <p:nvPr/>
        </p:nvSpPr>
        <p:spPr>
          <a:xfrm>
            <a:off x="6711755" y="799613"/>
            <a:ext cx="5053841" cy="654536"/>
          </a:xfrm>
          <a:prstGeom prst="rect">
            <a:avLst/>
          </a:prstGeom>
        </p:spPr>
        <p:txBody>
          <a:bodyPr lIns="0" tIns="0" rIns="0" bIns="0" rtlCol="0" anchor="t">
            <a:spAutoFit/>
          </a:bodyPr>
          <a:lstStyle/>
          <a:p>
            <a:pPr algn="ctr" rtl="1">
              <a:lnSpc>
                <a:spcPts val="5003"/>
              </a:lnSpc>
            </a:pPr>
            <a:r>
              <a:rPr lang="ar-EG" sz="4169" b="1">
                <a:solidFill>
                  <a:srgbClr val="000000"/>
                </a:solidFill>
                <a:latin typeface="Almarai Bold"/>
                <a:ea typeface="Almarai Bold"/>
                <a:cs typeface="Almarai Bold"/>
                <a:sym typeface="Almarai Bold"/>
                <a:rtl/>
              </a:rPr>
              <a:t>الابتكار وريادة الأعمال</a:t>
            </a:r>
          </a:p>
        </p:txBody>
      </p:sp>
      <p:sp>
        <p:nvSpPr>
          <p:cNvPr id="14" name="TextBox 14"/>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6" name="TextBox 16"/>
          <p:cNvSpPr txBox="1"/>
          <p:nvPr/>
        </p:nvSpPr>
        <p:spPr>
          <a:xfrm>
            <a:off x="9433723" y="3409701"/>
            <a:ext cx="6701470" cy="3783330"/>
          </a:xfrm>
          <a:prstGeom prst="rect">
            <a:avLst/>
          </a:prstGeom>
        </p:spPr>
        <p:txBody>
          <a:bodyPr lIns="0" tIns="0" rIns="0" bIns="0" rtlCol="0" anchor="t">
            <a:spAutoFit/>
          </a:bodyPr>
          <a:lstStyle/>
          <a:p>
            <a:pPr algn="r" rtl="1">
              <a:lnSpc>
                <a:spcPts val="5009"/>
              </a:lnSpc>
            </a:pPr>
            <a:r>
              <a:rPr lang="ar-EG" sz="3000" b="1" spc="30" dirty="0">
                <a:solidFill>
                  <a:srgbClr val="000000"/>
                </a:solidFill>
                <a:latin typeface="Almarai Bold"/>
                <a:ea typeface="Almarai Bold"/>
                <a:cs typeface="Almarai Bold"/>
                <a:sym typeface="Almarai Bold"/>
                <a:rtl/>
              </a:rPr>
              <a:t>ومن مجموع تلك التعريفات يرى الشميمري (</a:t>
            </a:r>
            <a:r>
              <a:rPr lang="en-US" sz="3000" b="1" spc="30" dirty="0">
                <a:solidFill>
                  <a:srgbClr val="000000"/>
                </a:solidFill>
                <a:latin typeface="Almarai Bold"/>
                <a:ea typeface="Almarai Bold"/>
                <a:cs typeface="Almarai Bold"/>
                <a:sym typeface="Almarai Bold"/>
              </a:rPr>
              <a:t>2024</a:t>
            </a:r>
            <a:r>
              <a:rPr lang="ar-EG" sz="3000" b="1" spc="30" dirty="0">
                <a:solidFill>
                  <a:srgbClr val="000000"/>
                </a:solidFill>
                <a:latin typeface="Almarai Bold"/>
                <a:ea typeface="Almarai Bold"/>
                <a:cs typeface="Almarai Bold"/>
                <a:sym typeface="Almarai Bold"/>
                <a:rtl/>
              </a:rPr>
              <a:t>)أن الابتكار "تحويل الأفكار الجديدة، والاستحداث الأصيل في المنتجات أو العمليات أو النظم من أجل تحقيق قيمة اقتصادية مضافة".</a:t>
            </a:r>
          </a:p>
          <a:p>
            <a:pPr algn="r" rtl="1">
              <a:lnSpc>
                <a:spcPts val="5009"/>
              </a:lnSpc>
            </a:pPr>
            <a:endParaRPr lang="ar-EG" sz="3000" b="1" spc="30" dirty="0">
              <a:solidFill>
                <a:srgbClr val="000000"/>
              </a:solidFill>
              <a:latin typeface="Almarai Bold"/>
              <a:ea typeface="Almarai Bold"/>
              <a:cs typeface="Almarai Bold"/>
              <a:sym typeface="Almarai Bold"/>
              <a:rtl/>
            </a:endParaRPr>
          </a:p>
        </p:txBody>
      </p:sp>
      <p:sp>
        <p:nvSpPr>
          <p:cNvPr id="17" name="TextBox 17"/>
          <p:cNvSpPr txBox="1"/>
          <p:nvPr/>
        </p:nvSpPr>
        <p:spPr>
          <a:xfrm>
            <a:off x="1660221" y="8075534"/>
            <a:ext cx="5622584" cy="509018"/>
          </a:xfrm>
          <a:prstGeom prst="rect">
            <a:avLst/>
          </a:prstGeom>
        </p:spPr>
        <p:txBody>
          <a:bodyPr lIns="0" tIns="0" rIns="0" bIns="0" rtlCol="0" anchor="t">
            <a:spAutoFit/>
          </a:bodyPr>
          <a:lstStyle/>
          <a:p>
            <a:pPr algn="r" rtl="1">
              <a:lnSpc>
                <a:spcPts val="4203"/>
              </a:lnSpc>
            </a:pPr>
            <a:r>
              <a:rPr lang="ar-EG" sz="2517" b="1" spc="26">
                <a:solidFill>
                  <a:srgbClr val="000000"/>
                </a:solidFill>
                <a:latin typeface="Almarai Bold"/>
                <a:ea typeface="Almarai Bold"/>
                <a:cs typeface="Almarai Bold"/>
                <a:sym typeface="Almarai Bold"/>
                <a:rtl/>
              </a:rPr>
              <a:t>كل إبتكار إبداع وليس كل إبداع إبتكار</a:t>
            </a:r>
          </a:p>
        </p:txBody>
      </p:sp>
      <p:graphicFrame>
        <p:nvGraphicFramePr>
          <p:cNvPr id="20" name="Diagram 19">
            <a:extLst>
              <a:ext uri="{FF2B5EF4-FFF2-40B4-BE49-F238E27FC236}">
                <a16:creationId xmlns:a16="http://schemas.microsoft.com/office/drawing/2014/main" id="{75AE4C21-BCB1-9189-2A81-E9D5965DB70C}"/>
              </a:ext>
            </a:extLst>
          </p:cNvPr>
          <p:cNvGraphicFramePr/>
          <p:nvPr>
            <p:extLst>
              <p:ext uri="{D42A27DB-BD31-4B8C-83A1-F6EECF244321}">
                <p14:modId xmlns:p14="http://schemas.microsoft.com/office/powerpoint/2010/main" val="230845602"/>
              </p:ext>
            </p:extLst>
          </p:nvPr>
        </p:nvGraphicFramePr>
        <p:xfrm>
          <a:off x="1339296" y="3250724"/>
          <a:ext cx="6661703" cy="41701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160651" y="3358578"/>
            <a:ext cx="13938715" cy="861422"/>
            <a:chOff x="0" y="0"/>
            <a:chExt cx="3671102" cy="226877"/>
          </a:xfrm>
        </p:grpSpPr>
        <p:sp>
          <p:nvSpPr>
            <p:cNvPr id="10" name="Freeform 10"/>
            <p:cNvSpPr/>
            <p:nvPr/>
          </p:nvSpPr>
          <p:spPr>
            <a:xfrm>
              <a:off x="0" y="0"/>
              <a:ext cx="3671102" cy="226877"/>
            </a:xfrm>
            <a:custGeom>
              <a:avLst/>
              <a:gdLst/>
              <a:ahLst/>
              <a:cxnLst/>
              <a:rect l="l" t="t" r="r" b="b"/>
              <a:pathLst>
                <a:path w="3671102" h="226877">
                  <a:moveTo>
                    <a:pt x="9998" y="0"/>
                  </a:moveTo>
                  <a:lnTo>
                    <a:pt x="3661104" y="0"/>
                  </a:lnTo>
                  <a:cubicBezTo>
                    <a:pt x="3663756" y="0"/>
                    <a:pt x="3666299" y="1053"/>
                    <a:pt x="3668174" y="2928"/>
                  </a:cubicBezTo>
                  <a:cubicBezTo>
                    <a:pt x="3670048" y="4803"/>
                    <a:pt x="3671102" y="7346"/>
                    <a:pt x="3671102" y="9998"/>
                  </a:cubicBezTo>
                  <a:lnTo>
                    <a:pt x="3671102" y="216879"/>
                  </a:lnTo>
                  <a:cubicBezTo>
                    <a:pt x="3671102" y="222400"/>
                    <a:pt x="3666626" y="226877"/>
                    <a:pt x="3661104" y="226877"/>
                  </a:cubicBezTo>
                  <a:lnTo>
                    <a:pt x="9998" y="226877"/>
                  </a:lnTo>
                  <a:cubicBezTo>
                    <a:pt x="7346" y="226877"/>
                    <a:pt x="4803" y="225823"/>
                    <a:pt x="2928" y="223948"/>
                  </a:cubicBezTo>
                  <a:cubicBezTo>
                    <a:pt x="1053" y="222073"/>
                    <a:pt x="0" y="219530"/>
                    <a:pt x="0" y="216879"/>
                  </a:cubicBezTo>
                  <a:lnTo>
                    <a:pt x="0" y="9998"/>
                  </a:lnTo>
                  <a:cubicBezTo>
                    <a:pt x="0" y="7346"/>
                    <a:pt x="1053" y="4803"/>
                    <a:pt x="2928" y="2928"/>
                  </a:cubicBezTo>
                  <a:cubicBezTo>
                    <a:pt x="4803" y="1053"/>
                    <a:pt x="7346" y="0"/>
                    <a:pt x="9998" y="0"/>
                  </a:cubicBezTo>
                  <a:close/>
                </a:path>
              </a:pathLst>
            </a:custGeom>
            <a:solidFill>
              <a:srgbClr val="D9D9D9"/>
            </a:solidFill>
            <a:ln cap="sq">
              <a:noFill/>
              <a:prstDash val="solid"/>
              <a:miter/>
            </a:ln>
          </p:spPr>
          <p:txBody>
            <a:bodyPr/>
            <a:lstStyle/>
            <a:p>
              <a:endParaRPr lang="en-US"/>
            </a:p>
          </p:txBody>
        </p:sp>
        <p:sp>
          <p:nvSpPr>
            <p:cNvPr id="11" name="TextBox 11"/>
            <p:cNvSpPr txBox="1"/>
            <p:nvPr/>
          </p:nvSpPr>
          <p:spPr>
            <a:xfrm>
              <a:off x="0" y="-9525"/>
              <a:ext cx="3671102" cy="236402"/>
            </a:xfrm>
            <a:prstGeom prst="rect">
              <a:avLst/>
            </a:prstGeom>
          </p:spPr>
          <p:txBody>
            <a:bodyPr lIns="50800" tIns="50800" rIns="50800" bIns="50800" rtlCol="0" anchor="ctr"/>
            <a:lstStyle/>
            <a:p>
              <a:pPr algn="ctr">
                <a:lnSpc>
                  <a:spcPts val="1980"/>
                </a:lnSpc>
              </a:pPr>
              <a:endParaRPr/>
            </a:p>
          </p:txBody>
        </p:sp>
      </p:grpSp>
      <p:sp>
        <p:nvSpPr>
          <p:cNvPr id="12" name="TextBox 12"/>
          <p:cNvSpPr txBox="1"/>
          <p:nvPr/>
        </p:nvSpPr>
        <p:spPr>
          <a:xfrm>
            <a:off x="6711755" y="799613"/>
            <a:ext cx="5053841" cy="654536"/>
          </a:xfrm>
          <a:prstGeom prst="rect">
            <a:avLst/>
          </a:prstGeom>
        </p:spPr>
        <p:txBody>
          <a:bodyPr lIns="0" tIns="0" rIns="0" bIns="0" rtlCol="0" anchor="t">
            <a:spAutoFit/>
          </a:bodyPr>
          <a:lstStyle/>
          <a:p>
            <a:pPr algn="ctr" rtl="1">
              <a:lnSpc>
                <a:spcPts val="5003"/>
              </a:lnSpc>
            </a:pPr>
            <a:r>
              <a:rPr lang="ar-EG" sz="4169" b="1">
                <a:solidFill>
                  <a:srgbClr val="000000"/>
                </a:solidFill>
                <a:latin typeface="Almarai Bold"/>
                <a:ea typeface="Almarai Bold"/>
                <a:cs typeface="Almarai Bold"/>
                <a:sym typeface="Almarai Bold"/>
                <a:rtl/>
              </a:rPr>
              <a:t>الإبداع والابتكار </a:t>
            </a:r>
          </a:p>
        </p:txBody>
      </p:sp>
      <p:sp>
        <p:nvSpPr>
          <p:cNvPr id="13" name="TextBox 13"/>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5" name="TextBox 15"/>
          <p:cNvSpPr txBox="1"/>
          <p:nvPr/>
        </p:nvSpPr>
        <p:spPr>
          <a:xfrm>
            <a:off x="9687723" y="2327915"/>
            <a:ext cx="6701470" cy="601980"/>
          </a:xfrm>
          <a:prstGeom prst="rect">
            <a:avLst/>
          </a:prstGeom>
        </p:spPr>
        <p:txBody>
          <a:bodyPr lIns="0" tIns="0" rIns="0" bIns="0" rtlCol="0" anchor="t">
            <a:spAutoFit/>
          </a:bodyPr>
          <a:lstStyle/>
          <a:p>
            <a:pPr algn="r" rtl="1">
              <a:lnSpc>
                <a:spcPts val="5009"/>
              </a:lnSpc>
            </a:pPr>
            <a:r>
              <a:rPr lang="ar-EG" sz="3000" b="1" spc="31">
                <a:solidFill>
                  <a:srgbClr val="000000"/>
                </a:solidFill>
                <a:latin typeface="Almarai Bold"/>
                <a:ea typeface="Almarai Bold"/>
                <a:cs typeface="Almarai Bold"/>
                <a:sym typeface="Almarai Bold"/>
                <a:rtl/>
              </a:rPr>
              <a:t>الفروقات بين الإبداع والابتكار:</a:t>
            </a:r>
          </a:p>
        </p:txBody>
      </p:sp>
      <p:grpSp>
        <p:nvGrpSpPr>
          <p:cNvPr id="16" name="Group 16"/>
          <p:cNvGrpSpPr/>
          <p:nvPr/>
        </p:nvGrpSpPr>
        <p:grpSpPr>
          <a:xfrm>
            <a:off x="2160651" y="4312952"/>
            <a:ext cx="13938715" cy="670922"/>
            <a:chOff x="0" y="0"/>
            <a:chExt cx="3671102" cy="176704"/>
          </a:xfrm>
        </p:grpSpPr>
        <p:sp>
          <p:nvSpPr>
            <p:cNvPr id="17" name="Freeform 17"/>
            <p:cNvSpPr/>
            <p:nvPr/>
          </p:nvSpPr>
          <p:spPr>
            <a:xfrm>
              <a:off x="0" y="0"/>
              <a:ext cx="3671102" cy="176704"/>
            </a:xfrm>
            <a:custGeom>
              <a:avLst/>
              <a:gdLst/>
              <a:ahLst/>
              <a:cxnLst/>
              <a:rect l="l" t="t" r="r" b="b"/>
              <a:pathLst>
                <a:path w="3671102" h="176704">
                  <a:moveTo>
                    <a:pt x="9998" y="0"/>
                  </a:moveTo>
                  <a:lnTo>
                    <a:pt x="3661104" y="0"/>
                  </a:lnTo>
                  <a:cubicBezTo>
                    <a:pt x="3663756" y="0"/>
                    <a:pt x="3666299" y="1053"/>
                    <a:pt x="3668174" y="2928"/>
                  </a:cubicBezTo>
                  <a:cubicBezTo>
                    <a:pt x="3670048" y="4803"/>
                    <a:pt x="3671102" y="7346"/>
                    <a:pt x="3671102" y="9998"/>
                  </a:cubicBezTo>
                  <a:lnTo>
                    <a:pt x="3671102" y="166706"/>
                  </a:lnTo>
                  <a:cubicBezTo>
                    <a:pt x="3671102" y="169358"/>
                    <a:pt x="3670048" y="171901"/>
                    <a:pt x="3668174" y="173775"/>
                  </a:cubicBezTo>
                  <a:cubicBezTo>
                    <a:pt x="3666299" y="175650"/>
                    <a:pt x="3663756" y="176704"/>
                    <a:pt x="3661104" y="176704"/>
                  </a:cubicBezTo>
                  <a:lnTo>
                    <a:pt x="9998" y="176704"/>
                  </a:lnTo>
                  <a:cubicBezTo>
                    <a:pt x="4476" y="176704"/>
                    <a:pt x="0" y="172228"/>
                    <a:pt x="0" y="166706"/>
                  </a:cubicBezTo>
                  <a:lnTo>
                    <a:pt x="0" y="9998"/>
                  </a:lnTo>
                  <a:cubicBezTo>
                    <a:pt x="0" y="7346"/>
                    <a:pt x="1053" y="4803"/>
                    <a:pt x="2928" y="2928"/>
                  </a:cubicBezTo>
                  <a:cubicBezTo>
                    <a:pt x="4803" y="1053"/>
                    <a:pt x="7346" y="0"/>
                    <a:pt x="9998" y="0"/>
                  </a:cubicBezTo>
                  <a:close/>
                </a:path>
              </a:pathLst>
            </a:custGeom>
            <a:solidFill>
              <a:srgbClr val="F9C645"/>
            </a:solidFill>
            <a:ln cap="sq">
              <a:noFill/>
              <a:prstDash val="solid"/>
              <a:miter/>
            </a:ln>
          </p:spPr>
          <p:txBody>
            <a:bodyPr/>
            <a:lstStyle/>
            <a:p>
              <a:endParaRPr lang="en-US"/>
            </a:p>
          </p:txBody>
        </p:sp>
        <p:sp>
          <p:nvSpPr>
            <p:cNvPr id="18" name="TextBox 18"/>
            <p:cNvSpPr txBox="1"/>
            <p:nvPr/>
          </p:nvSpPr>
          <p:spPr>
            <a:xfrm>
              <a:off x="0" y="-9525"/>
              <a:ext cx="3671102" cy="186229"/>
            </a:xfrm>
            <a:prstGeom prst="rect">
              <a:avLst/>
            </a:prstGeom>
          </p:spPr>
          <p:txBody>
            <a:bodyPr lIns="50800" tIns="50800" rIns="50800" bIns="50800" rtlCol="0" anchor="ctr"/>
            <a:lstStyle/>
            <a:p>
              <a:pPr algn="ctr">
                <a:lnSpc>
                  <a:spcPts val="1980"/>
                </a:lnSpc>
              </a:pPr>
              <a:endParaRPr/>
            </a:p>
          </p:txBody>
        </p:sp>
      </p:grpSp>
      <p:grpSp>
        <p:nvGrpSpPr>
          <p:cNvPr id="19" name="Group 19"/>
          <p:cNvGrpSpPr/>
          <p:nvPr/>
        </p:nvGrpSpPr>
        <p:grpSpPr>
          <a:xfrm>
            <a:off x="2160651" y="5067300"/>
            <a:ext cx="13938715" cy="792785"/>
            <a:chOff x="0" y="0"/>
            <a:chExt cx="3671102" cy="208799"/>
          </a:xfrm>
        </p:grpSpPr>
        <p:sp>
          <p:nvSpPr>
            <p:cNvPr id="20" name="Freeform 20"/>
            <p:cNvSpPr/>
            <p:nvPr/>
          </p:nvSpPr>
          <p:spPr>
            <a:xfrm>
              <a:off x="0" y="0"/>
              <a:ext cx="3671102" cy="208799"/>
            </a:xfrm>
            <a:custGeom>
              <a:avLst/>
              <a:gdLst/>
              <a:ahLst/>
              <a:cxnLst/>
              <a:rect l="l" t="t" r="r" b="b"/>
              <a:pathLst>
                <a:path w="3671102" h="208799">
                  <a:moveTo>
                    <a:pt x="9998" y="0"/>
                  </a:moveTo>
                  <a:lnTo>
                    <a:pt x="3661104" y="0"/>
                  </a:lnTo>
                  <a:cubicBezTo>
                    <a:pt x="3663756" y="0"/>
                    <a:pt x="3666299" y="1053"/>
                    <a:pt x="3668174" y="2928"/>
                  </a:cubicBezTo>
                  <a:cubicBezTo>
                    <a:pt x="3670048" y="4803"/>
                    <a:pt x="3671102" y="7346"/>
                    <a:pt x="3671102" y="9998"/>
                  </a:cubicBezTo>
                  <a:lnTo>
                    <a:pt x="3671102" y="198802"/>
                  </a:lnTo>
                  <a:cubicBezTo>
                    <a:pt x="3671102" y="201453"/>
                    <a:pt x="3670048" y="203996"/>
                    <a:pt x="3668174" y="205871"/>
                  </a:cubicBezTo>
                  <a:cubicBezTo>
                    <a:pt x="3666299" y="207746"/>
                    <a:pt x="3663756" y="208799"/>
                    <a:pt x="3661104" y="208799"/>
                  </a:cubicBezTo>
                  <a:lnTo>
                    <a:pt x="9998" y="208799"/>
                  </a:lnTo>
                  <a:cubicBezTo>
                    <a:pt x="4476" y="208799"/>
                    <a:pt x="0" y="204323"/>
                    <a:pt x="0" y="198802"/>
                  </a:cubicBezTo>
                  <a:lnTo>
                    <a:pt x="0" y="9998"/>
                  </a:lnTo>
                  <a:cubicBezTo>
                    <a:pt x="0" y="7346"/>
                    <a:pt x="1053" y="4803"/>
                    <a:pt x="2928" y="2928"/>
                  </a:cubicBezTo>
                  <a:cubicBezTo>
                    <a:pt x="4803" y="1053"/>
                    <a:pt x="7346" y="0"/>
                    <a:pt x="9998" y="0"/>
                  </a:cubicBezTo>
                  <a:close/>
                </a:path>
              </a:pathLst>
            </a:custGeom>
            <a:solidFill>
              <a:srgbClr val="F9C645"/>
            </a:solidFill>
            <a:ln cap="sq">
              <a:noFill/>
              <a:prstDash val="solid"/>
              <a:miter/>
            </a:ln>
          </p:spPr>
          <p:txBody>
            <a:bodyPr/>
            <a:lstStyle/>
            <a:p>
              <a:endParaRPr lang="en-US"/>
            </a:p>
          </p:txBody>
        </p:sp>
        <p:sp>
          <p:nvSpPr>
            <p:cNvPr id="21" name="TextBox 21"/>
            <p:cNvSpPr txBox="1"/>
            <p:nvPr/>
          </p:nvSpPr>
          <p:spPr>
            <a:xfrm>
              <a:off x="0" y="-9525"/>
              <a:ext cx="3671102" cy="218324"/>
            </a:xfrm>
            <a:prstGeom prst="rect">
              <a:avLst/>
            </a:prstGeom>
          </p:spPr>
          <p:txBody>
            <a:bodyPr lIns="50800" tIns="50800" rIns="50800" bIns="50800" rtlCol="0" anchor="ctr"/>
            <a:lstStyle/>
            <a:p>
              <a:pPr algn="ctr">
                <a:lnSpc>
                  <a:spcPts val="1980"/>
                </a:lnSpc>
              </a:pPr>
              <a:endParaRPr/>
            </a:p>
          </p:txBody>
        </p:sp>
      </p:grpSp>
      <p:grpSp>
        <p:nvGrpSpPr>
          <p:cNvPr id="22" name="Group 22"/>
          <p:cNvGrpSpPr/>
          <p:nvPr/>
        </p:nvGrpSpPr>
        <p:grpSpPr>
          <a:xfrm>
            <a:off x="2160651" y="5945810"/>
            <a:ext cx="13938715" cy="792785"/>
            <a:chOff x="0" y="0"/>
            <a:chExt cx="3671102" cy="208799"/>
          </a:xfrm>
        </p:grpSpPr>
        <p:sp>
          <p:nvSpPr>
            <p:cNvPr id="23" name="Freeform 23"/>
            <p:cNvSpPr/>
            <p:nvPr/>
          </p:nvSpPr>
          <p:spPr>
            <a:xfrm>
              <a:off x="0" y="0"/>
              <a:ext cx="3671102" cy="208799"/>
            </a:xfrm>
            <a:custGeom>
              <a:avLst/>
              <a:gdLst/>
              <a:ahLst/>
              <a:cxnLst/>
              <a:rect l="l" t="t" r="r" b="b"/>
              <a:pathLst>
                <a:path w="3671102" h="208799">
                  <a:moveTo>
                    <a:pt x="9998" y="0"/>
                  </a:moveTo>
                  <a:lnTo>
                    <a:pt x="3661104" y="0"/>
                  </a:lnTo>
                  <a:cubicBezTo>
                    <a:pt x="3663756" y="0"/>
                    <a:pt x="3666299" y="1053"/>
                    <a:pt x="3668174" y="2928"/>
                  </a:cubicBezTo>
                  <a:cubicBezTo>
                    <a:pt x="3670048" y="4803"/>
                    <a:pt x="3671102" y="7346"/>
                    <a:pt x="3671102" y="9998"/>
                  </a:cubicBezTo>
                  <a:lnTo>
                    <a:pt x="3671102" y="198802"/>
                  </a:lnTo>
                  <a:cubicBezTo>
                    <a:pt x="3671102" y="201453"/>
                    <a:pt x="3670048" y="203996"/>
                    <a:pt x="3668174" y="205871"/>
                  </a:cubicBezTo>
                  <a:cubicBezTo>
                    <a:pt x="3666299" y="207746"/>
                    <a:pt x="3663756" y="208799"/>
                    <a:pt x="3661104" y="208799"/>
                  </a:cubicBezTo>
                  <a:lnTo>
                    <a:pt x="9998" y="208799"/>
                  </a:lnTo>
                  <a:cubicBezTo>
                    <a:pt x="4476" y="208799"/>
                    <a:pt x="0" y="204323"/>
                    <a:pt x="0" y="198802"/>
                  </a:cubicBezTo>
                  <a:lnTo>
                    <a:pt x="0" y="9998"/>
                  </a:lnTo>
                  <a:cubicBezTo>
                    <a:pt x="0" y="7346"/>
                    <a:pt x="1053" y="4803"/>
                    <a:pt x="2928" y="2928"/>
                  </a:cubicBezTo>
                  <a:cubicBezTo>
                    <a:pt x="4803" y="1053"/>
                    <a:pt x="7346" y="0"/>
                    <a:pt x="9998" y="0"/>
                  </a:cubicBezTo>
                  <a:close/>
                </a:path>
              </a:pathLst>
            </a:custGeom>
            <a:solidFill>
              <a:srgbClr val="F9C645"/>
            </a:solidFill>
            <a:ln cap="sq">
              <a:noFill/>
              <a:prstDash val="solid"/>
              <a:miter/>
            </a:ln>
          </p:spPr>
          <p:txBody>
            <a:bodyPr/>
            <a:lstStyle/>
            <a:p>
              <a:endParaRPr lang="en-US"/>
            </a:p>
          </p:txBody>
        </p:sp>
        <p:sp>
          <p:nvSpPr>
            <p:cNvPr id="24" name="TextBox 24"/>
            <p:cNvSpPr txBox="1"/>
            <p:nvPr/>
          </p:nvSpPr>
          <p:spPr>
            <a:xfrm>
              <a:off x="0" y="-9525"/>
              <a:ext cx="3671102" cy="218324"/>
            </a:xfrm>
            <a:prstGeom prst="rect">
              <a:avLst/>
            </a:prstGeom>
          </p:spPr>
          <p:txBody>
            <a:bodyPr lIns="50800" tIns="50800" rIns="50800" bIns="50800" rtlCol="0" anchor="ctr"/>
            <a:lstStyle/>
            <a:p>
              <a:pPr algn="ctr">
                <a:lnSpc>
                  <a:spcPts val="1980"/>
                </a:lnSpc>
              </a:pPr>
              <a:endParaRPr/>
            </a:p>
          </p:txBody>
        </p:sp>
      </p:grpSp>
      <p:grpSp>
        <p:nvGrpSpPr>
          <p:cNvPr id="25" name="Group 25"/>
          <p:cNvGrpSpPr/>
          <p:nvPr/>
        </p:nvGrpSpPr>
        <p:grpSpPr>
          <a:xfrm>
            <a:off x="2160651" y="6824320"/>
            <a:ext cx="13938715" cy="792785"/>
            <a:chOff x="0" y="0"/>
            <a:chExt cx="3671102" cy="208799"/>
          </a:xfrm>
        </p:grpSpPr>
        <p:sp>
          <p:nvSpPr>
            <p:cNvPr id="26" name="Freeform 26"/>
            <p:cNvSpPr/>
            <p:nvPr/>
          </p:nvSpPr>
          <p:spPr>
            <a:xfrm>
              <a:off x="0" y="0"/>
              <a:ext cx="3671102" cy="208799"/>
            </a:xfrm>
            <a:custGeom>
              <a:avLst/>
              <a:gdLst/>
              <a:ahLst/>
              <a:cxnLst/>
              <a:rect l="l" t="t" r="r" b="b"/>
              <a:pathLst>
                <a:path w="3671102" h="208799">
                  <a:moveTo>
                    <a:pt x="9998" y="0"/>
                  </a:moveTo>
                  <a:lnTo>
                    <a:pt x="3661104" y="0"/>
                  </a:lnTo>
                  <a:cubicBezTo>
                    <a:pt x="3663756" y="0"/>
                    <a:pt x="3666299" y="1053"/>
                    <a:pt x="3668174" y="2928"/>
                  </a:cubicBezTo>
                  <a:cubicBezTo>
                    <a:pt x="3670048" y="4803"/>
                    <a:pt x="3671102" y="7346"/>
                    <a:pt x="3671102" y="9998"/>
                  </a:cubicBezTo>
                  <a:lnTo>
                    <a:pt x="3671102" y="198802"/>
                  </a:lnTo>
                  <a:cubicBezTo>
                    <a:pt x="3671102" y="201453"/>
                    <a:pt x="3670048" y="203996"/>
                    <a:pt x="3668174" y="205871"/>
                  </a:cubicBezTo>
                  <a:cubicBezTo>
                    <a:pt x="3666299" y="207746"/>
                    <a:pt x="3663756" y="208799"/>
                    <a:pt x="3661104" y="208799"/>
                  </a:cubicBezTo>
                  <a:lnTo>
                    <a:pt x="9998" y="208799"/>
                  </a:lnTo>
                  <a:cubicBezTo>
                    <a:pt x="4476" y="208799"/>
                    <a:pt x="0" y="204323"/>
                    <a:pt x="0" y="198802"/>
                  </a:cubicBezTo>
                  <a:lnTo>
                    <a:pt x="0" y="9998"/>
                  </a:lnTo>
                  <a:cubicBezTo>
                    <a:pt x="0" y="7346"/>
                    <a:pt x="1053" y="4803"/>
                    <a:pt x="2928" y="2928"/>
                  </a:cubicBezTo>
                  <a:cubicBezTo>
                    <a:pt x="4803" y="1053"/>
                    <a:pt x="7346" y="0"/>
                    <a:pt x="9998" y="0"/>
                  </a:cubicBezTo>
                  <a:close/>
                </a:path>
              </a:pathLst>
            </a:custGeom>
            <a:solidFill>
              <a:srgbClr val="F9C645"/>
            </a:solidFill>
            <a:ln cap="sq">
              <a:noFill/>
              <a:prstDash val="solid"/>
              <a:miter/>
            </a:ln>
          </p:spPr>
          <p:txBody>
            <a:bodyPr/>
            <a:lstStyle/>
            <a:p>
              <a:endParaRPr lang="en-US"/>
            </a:p>
          </p:txBody>
        </p:sp>
        <p:sp>
          <p:nvSpPr>
            <p:cNvPr id="27" name="TextBox 27"/>
            <p:cNvSpPr txBox="1"/>
            <p:nvPr/>
          </p:nvSpPr>
          <p:spPr>
            <a:xfrm>
              <a:off x="0" y="-9525"/>
              <a:ext cx="3671102" cy="218324"/>
            </a:xfrm>
            <a:prstGeom prst="rect">
              <a:avLst/>
            </a:prstGeom>
          </p:spPr>
          <p:txBody>
            <a:bodyPr lIns="50800" tIns="50800" rIns="50800" bIns="50800" rtlCol="0" anchor="ctr"/>
            <a:lstStyle/>
            <a:p>
              <a:pPr algn="ctr">
                <a:lnSpc>
                  <a:spcPts val="1980"/>
                </a:lnSpc>
              </a:pPr>
              <a:endParaRPr/>
            </a:p>
          </p:txBody>
        </p:sp>
      </p:grpSp>
      <p:grpSp>
        <p:nvGrpSpPr>
          <p:cNvPr id="28" name="Group 28"/>
          <p:cNvGrpSpPr/>
          <p:nvPr/>
        </p:nvGrpSpPr>
        <p:grpSpPr>
          <a:xfrm>
            <a:off x="2160651" y="7702830"/>
            <a:ext cx="13938715" cy="792785"/>
            <a:chOff x="0" y="0"/>
            <a:chExt cx="3671102" cy="208799"/>
          </a:xfrm>
        </p:grpSpPr>
        <p:sp>
          <p:nvSpPr>
            <p:cNvPr id="29" name="Freeform 29"/>
            <p:cNvSpPr/>
            <p:nvPr/>
          </p:nvSpPr>
          <p:spPr>
            <a:xfrm>
              <a:off x="0" y="0"/>
              <a:ext cx="3671102" cy="208799"/>
            </a:xfrm>
            <a:custGeom>
              <a:avLst/>
              <a:gdLst/>
              <a:ahLst/>
              <a:cxnLst/>
              <a:rect l="l" t="t" r="r" b="b"/>
              <a:pathLst>
                <a:path w="3671102" h="208799">
                  <a:moveTo>
                    <a:pt x="9998" y="0"/>
                  </a:moveTo>
                  <a:lnTo>
                    <a:pt x="3661104" y="0"/>
                  </a:lnTo>
                  <a:cubicBezTo>
                    <a:pt x="3663756" y="0"/>
                    <a:pt x="3666299" y="1053"/>
                    <a:pt x="3668174" y="2928"/>
                  </a:cubicBezTo>
                  <a:cubicBezTo>
                    <a:pt x="3670048" y="4803"/>
                    <a:pt x="3671102" y="7346"/>
                    <a:pt x="3671102" y="9998"/>
                  </a:cubicBezTo>
                  <a:lnTo>
                    <a:pt x="3671102" y="198802"/>
                  </a:lnTo>
                  <a:cubicBezTo>
                    <a:pt x="3671102" y="201453"/>
                    <a:pt x="3670048" y="203996"/>
                    <a:pt x="3668174" y="205871"/>
                  </a:cubicBezTo>
                  <a:cubicBezTo>
                    <a:pt x="3666299" y="207746"/>
                    <a:pt x="3663756" y="208799"/>
                    <a:pt x="3661104" y="208799"/>
                  </a:cubicBezTo>
                  <a:lnTo>
                    <a:pt x="9998" y="208799"/>
                  </a:lnTo>
                  <a:cubicBezTo>
                    <a:pt x="4476" y="208799"/>
                    <a:pt x="0" y="204323"/>
                    <a:pt x="0" y="198802"/>
                  </a:cubicBezTo>
                  <a:lnTo>
                    <a:pt x="0" y="9998"/>
                  </a:lnTo>
                  <a:cubicBezTo>
                    <a:pt x="0" y="7346"/>
                    <a:pt x="1053" y="4803"/>
                    <a:pt x="2928" y="2928"/>
                  </a:cubicBezTo>
                  <a:cubicBezTo>
                    <a:pt x="4803" y="1053"/>
                    <a:pt x="7346" y="0"/>
                    <a:pt x="9998" y="0"/>
                  </a:cubicBezTo>
                  <a:close/>
                </a:path>
              </a:pathLst>
            </a:custGeom>
            <a:solidFill>
              <a:srgbClr val="F9C645"/>
            </a:solidFill>
            <a:ln cap="sq">
              <a:noFill/>
              <a:prstDash val="solid"/>
              <a:miter/>
            </a:ln>
          </p:spPr>
          <p:txBody>
            <a:bodyPr/>
            <a:lstStyle/>
            <a:p>
              <a:endParaRPr lang="en-US"/>
            </a:p>
          </p:txBody>
        </p:sp>
        <p:sp>
          <p:nvSpPr>
            <p:cNvPr id="30" name="TextBox 30"/>
            <p:cNvSpPr txBox="1"/>
            <p:nvPr/>
          </p:nvSpPr>
          <p:spPr>
            <a:xfrm>
              <a:off x="0" y="-9525"/>
              <a:ext cx="3671102" cy="218324"/>
            </a:xfrm>
            <a:prstGeom prst="rect">
              <a:avLst/>
            </a:prstGeom>
          </p:spPr>
          <p:txBody>
            <a:bodyPr lIns="50800" tIns="50800" rIns="50800" bIns="50800" rtlCol="0" anchor="ctr"/>
            <a:lstStyle/>
            <a:p>
              <a:pPr algn="ctr">
                <a:lnSpc>
                  <a:spcPts val="1980"/>
                </a:lnSpc>
              </a:pPr>
              <a:endParaRPr/>
            </a:p>
          </p:txBody>
        </p:sp>
      </p:grpSp>
      <p:graphicFrame>
        <p:nvGraphicFramePr>
          <p:cNvPr id="31" name="Table 31"/>
          <p:cNvGraphicFramePr>
            <a:graphicFrameLocks noGrp="1"/>
          </p:cNvGraphicFramePr>
          <p:nvPr/>
        </p:nvGraphicFramePr>
        <p:xfrm>
          <a:off x="2377985" y="3358578"/>
          <a:ext cx="13721380" cy="5279571"/>
        </p:xfrm>
        <a:graphic>
          <a:graphicData uri="http://schemas.openxmlformats.org/drawingml/2006/table">
            <a:tbl>
              <a:tblPr rtl="1"/>
              <a:tblGrid>
                <a:gridCol w="6734765">
                  <a:extLst>
                    <a:ext uri="{9D8B030D-6E8A-4147-A177-3AD203B41FA5}">
                      <a16:colId xmlns:a16="http://schemas.microsoft.com/office/drawing/2014/main" val="20000"/>
                    </a:ext>
                  </a:extLst>
                </a:gridCol>
                <a:gridCol w="6986615">
                  <a:extLst>
                    <a:ext uri="{9D8B030D-6E8A-4147-A177-3AD203B41FA5}">
                      <a16:colId xmlns:a16="http://schemas.microsoft.com/office/drawing/2014/main" val="20001"/>
                    </a:ext>
                  </a:extLst>
                </a:gridCol>
              </a:tblGrid>
              <a:tr h="864446">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الإبداع </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الابتكار</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6827">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نشاط تفكير ذهني</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عمليات تحويلية للأفكار</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6827">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يقدم حلولًا نظرية للمشكلات </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يقدم منتجات واقعية للسوق</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6827">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يأتي أولًا من حيث الزمن</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يأتي ثانيًا، ويقوم على الأفكار الإبداعية</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6827">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يصعب قياس نجاحه </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يمكن قياس نجاحه ومناسبته للسوق</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47817">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لا يتضمن أخطار الخسارة  </a:t>
                      </a:r>
                      <a:endParaRPr lang="en-US" sz="1100"/>
                    </a:p>
                  </a:txBody>
                  <a:tcPr marL="68580" marR="68580" marT="68580" marB="6858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rtl="1">
                        <a:lnSpc>
                          <a:spcPts val="3600"/>
                        </a:lnSpc>
                        <a:defRPr/>
                      </a:pPr>
                      <a:r>
                        <a:rPr lang="ar-EG" sz="3000" b="1" spc="-13">
                          <a:solidFill>
                            <a:srgbClr val="000000"/>
                          </a:solidFill>
                          <a:latin typeface="Almarai Bold"/>
                          <a:ea typeface="Almarai Bold"/>
                          <a:cs typeface="Almarai Bold"/>
                          <a:sym typeface="Almarai Bold"/>
                          <a:rtl/>
                        </a:rPr>
                        <a:t>يتضمن أخطار فشل الابتكار </a:t>
                      </a:r>
                      <a:endParaRPr lang="en-US" sz="1100"/>
                    </a:p>
                  </a:txBody>
                  <a:tcPr marL="68580" marR="68580" marT="68580" marB="6858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360464" y="5081927"/>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8" name="Freeform 8"/>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9" name="Freeform 9"/>
          <p:cNvSpPr/>
          <p:nvPr/>
        </p:nvSpPr>
        <p:spPr>
          <a:xfrm>
            <a:off x="8601714" y="487810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grpSp>
        <p:nvGrpSpPr>
          <p:cNvPr id="10" name="Group 10"/>
          <p:cNvGrpSpPr/>
          <p:nvPr/>
        </p:nvGrpSpPr>
        <p:grpSpPr>
          <a:xfrm>
            <a:off x="503394" y="8794186"/>
            <a:ext cx="1156827" cy="1156827"/>
            <a:chOff x="0" y="0"/>
            <a:chExt cx="1542436" cy="1542436"/>
          </a:xfrm>
        </p:grpSpPr>
        <p:sp>
          <p:nvSpPr>
            <p:cNvPr id="11" name="Freeform 11"/>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2" name="TextBox 12"/>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3" name="Freeform 13"/>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4"/>
            <a:stretch>
              <a:fillRect/>
            </a:stretch>
          </a:blipFill>
        </p:spPr>
        <p:txBody>
          <a:bodyPr/>
          <a:lstStyle/>
          <a:p>
            <a:endParaRPr lang="en-US"/>
          </a:p>
        </p:txBody>
      </p:sp>
      <p:sp>
        <p:nvSpPr>
          <p:cNvPr id="15" name="Freeform 15"/>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Freeform 16"/>
          <p:cNvSpPr/>
          <p:nvPr/>
        </p:nvSpPr>
        <p:spPr>
          <a:xfrm flipH="1">
            <a:off x="10051950" y="8346457"/>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7" name="Freeform 17"/>
          <p:cNvSpPr/>
          <p:nvPr/>
        </p:nvSpPr>
        <p:spPr>
          <a:xfrm>
            <a:off x="16125825" y="821129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8" name="Freeform 18"/>
          <p:cNvSpPr/>
          <p:nvPr/>
        </p:nvSpPr>
        <p:spPr>
          <a:xfrm flipH="1">
            <a:off x="2360464" y="6143014"/>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9" name="Freeform 19"/>
          <p:cNvSpPr/>
          <p:nvPr/>
        </p:nvSpPr>
        <p:spPr>
          <a:xfrm flipH="1">
            <a:off x="2341414" y="7255453"/>
            <a:ext cx="6719429" cy="946320"/>
          </a:xfrm>
          <a:custGeom>
            <a:avLst/>
            <a:gdLst/>
            <a:ahLst/>
            <a:cxnLst/>
            <a:rect l="l" t="t" r="r" b="b"/>
            <a:pathLst>
              <a:path w="6719429" h="946320">
                <a:moveTo>
                  <a:pt x="6719429" y="0"/>
                </a:moveTo>
                <a:lnTo>
                  <a:pt x="0" y="0"/>
                </a:lnTo>
                <a:lnTo>
                  <a:pt x="0" y="946319"/>
                </a:lnTo>
                <a:lnTo>
                  <a:pt x="6719429" y="946319"/>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0" name="Freeform 20"/>
          <p:cNvSpPr/>
          <p:nvPr/>
        </p:nvSpPr>
        <p:spPr>
          <a:xfrm flipH="1">
            <a:off x="2360464" y="8346457"/>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1" name="Freeform 21"/>
          <p:cNvSpPr/>
          <p:nvPr/>
        </p:nvSpPr>
        <p:spPr>
          <a:xfrm>
            <a:off x="8601714" y="6028247"/>
            <a:ext cx="519452" cy="519452"/>
          </a:xfrm>
          <a:custGeom>
            <a:avLst/>
            <a:gdLst/>
            <a:ahLst/>
            <a:cxnLst/>
            <a:rect l="l" t="t" r="r" b="b"/>
            <a:pathLst>
              <a:path w="519452" h="519452">
                <a:moveTo>
                  <a:pt x="0" y="0"/>
                </a:moveTo>
                <a:lnTo>
                  <a:pt x="519452" y="0"/>
                </a:lnTo>
                <a:lnTo>
                  <a:pt x="519452" y="519452"/>
                </a:lnTo>
                <a:lnTo>
                  <a:pt x="0" y="51945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2" name="Freeform 22"/>
          <p:cNvSpPr/>
          <p:nvPr/>
        </p:nvSpPr>
        <p:spPr>
          <a:xfrm>
            <a:off x="8569077" y="7143887"/>
            <a:ext cx="584726" cy="584726"/>
          </a:xfrm>
          <a:custGeom>
            <a:avLst/>
            <a:gdLst/>
            <a:ahLst/>
            <a:cxnLst/>
            <a:rect l="l" t="t" r="r" b="b"/>
            <a:pathLst>
              <a:path w="584726" h="584726">
                <a:moveTo>
                  <a:pt x="0" y="0"/>
                </a:moveTo>
                <a:lnTo>
                  <a:pt x="584726" y="0"/>
                </a:lnTo>
                <a:lnTo>
                  <a:pt x="584726" y="584726"/>
                </a:lnTo>
                <a:lnTo>
                  <a:pt x="0" y="58472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3" name="Freeform 23"/>
          <p:cNvSpPr/>
          <p:nvPr/>
        </p:nvSpPr>
        <p:spPr>
          <a:xfrm>
            <a:off x="8616259" y="8258922"/>
            <a:ext cx="553528" cy="553528"/>
          </a:xfrm>
          <a:custGeom>
            <a:avLst/>
            <a:gdLst/>
            <a:ahLst/>
            <a:cxnLst/>
            <a:rect l="l" t="t" r="r" b="b"/>
            <a:pathLst>
              <a:path w="553528" h="553528">
                <a:moveTo>
                  <a:pt x="0" y="0"/>
                </a:moveTo>
                <a:lnTo>
                  <a:pt x="553528" y="0"/>
                </a:lnTo>
                <a:lnTo>
                  <a:pt x="553528" y="553529"/>
                </a:lnTo>
                <a:lnTo>
                  <a:pt x="0" y="55352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4" name="TextBox 24"/>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25" name="TextBox 25"/>
          <p:cNvSpPr txBox="1"/>
          <p:nvPr/>
        </p:nvSpPr>
        <p:spPr>
          <a:xfrm>
            <a:off x="10299798" y="4991239"/>
            <a:ext cx="5978925"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مفهوم الإبداع</a:t>
            </a:r>
          </a:p>
        </p:txBody>
      </p:sp>
      <p:sp>
        <p:nvSpPr>
          <p:cNvPr id="26" name="TextBox 26"/>
          <p:cNvSpPr txBox="1"/>
          <p:nvPr/>
        </p:nvSpPr>
        <p:spPr>
          <a:xfrm>
            <a:off x="10978424" y="6238818"/>
            <a:ext cx="4559763"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التفكير والإبداع</a:t>
            </a:r>
          </a:p>
        </p:txBody>
      </p:sp>
      <p:sp>
        <p:nvSpPr>
          <p:cNvPr id="27" name="TextBox 27"/>
          <p:cNvSpPr txBox="1"/>
          <p:nvPr/>
        </p:nvSpPr>
        <p:spPr>
          <a:xfrm>
            <a:off x="2625519" y="5136561"/>
            <a:ext cx="5797787" cy="646551"/>
          </a:xfrm>
          <a:prstGeom prst="rect">
            <a:avLst/>
          </a:prstGeom>
        </p:spPr>
        <p:txBody>
          <a:bodyPr lIns="0" tIns="0" rIns="0" bIns="0" rtlCol="0" anchor="t">
            <a:spAutoFit/>
          </a:bodyPr>
          <a:lstStyle/>
          <a:p>
            <a:pPr marL="0" lvl="1" indent="0" algn="ctr" rtl="1">
              <a:lnSpc>
                <a:spcPts val="5200"/>
              </a:lnSpc>
              <a:spcBef>
                <a:spcPct val="0"/>
              </a:spcBef>
            </a:pPr>
            <a:r>
              <a:rPr lang="ar-EG" sz="3467" b="1">
                <a:solidFill>
                  <a:srgbClr val="000000"/>
                </a:solidFill>
                <a:latin typeface="Almarai Bold"/>
                <a:ea typeface="Almarai Bold"/>
                <a:cs typeface="Almarai Bold"/>
                <a:sym typeface="Almarai Bold"/>
                <a:rtl/>
              </a:rPr>
              <a:t>الابتكار وريادة الأعمال</a:t>
            </a:r>
          </a:p>
        </p:txBody>
      </p:sp>
      <p:sp>
        <p:nvSpPr>
          <p:cNvPr id="28" name="TextBox 28"/>
          <p:cNvSpPr txBox="1"/>
          <p:nvPr/>
        </p:nvSpPr>
        <p:spPr>
          <a:xfrm>
            <a:off x="13289261" y="988519"/>
            <a:ext cx="4692165" cy="732010"/>
          </a:xfrm>
          <a:prstGeom prst="rect">
            <a:avLst/>
          </a:prstGeom>
        </p:spPr>
        <p:txBody>
          <a:bodyPr lIns="0" tIns="0" rIns="0" bIns="0" rtlCol="0" anchor="t">
            <a:spAutoFit/>
          </a:bodyPr>
          <a:lstStyle/>
          <a:p>
            <a:pPr algn="ctr">
              <a:lnSpc>
                <a:spcPts val="5512"/>
              </a:lnSpc>
            </a:pPr>
            <a:r>
              <a:rPr lang="ar-EG" sz="4593" b="1">
                <a:solidFill>
                  <a:srgbClr val="000000"/>
                </a:solidFill>
                <a:latin typeface="Almarai Bold"/>
                <a:ea typeface="Almarai Bold"/>
                <a:cs typeface="Almarai Bold"/>
                <a:sym typeface="Almarai Bold"/>
                <a:rtl/>
              </a:rPr>
              <a:t>الفصل الرابع</a:t>
            </a:r>
          </a:p>
        </p:txBody>
      </p:sp>
      <p:sp>
        <p:nvSpPr>
          <p:cNvPr id="29" name="TextBox 29"/>
          <p:cNvSpPr txBox="1"/>
          <p:nvPr/>
        </p:nvSpPr>
        <p:spPr>
          <a:xfrm>
            <a:off x="4730817" y="949004"/>
            <a:ext cx="8884540" cy="1857375"/>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الإبداع والابتكار وريادة الأعمال</a:t>
            </a:r>
          </a:p>
        </p:txBody>
      </p:sp>
      <p:sp>
        <p:nvSpPr>
          <p:cNvPr id="30" name="TextBox 30"/>
          <p:cNvSpPr txBox="1"/>
          <p:nvPr/>
        </p:nvSpPr>
        <p:spPr>
          <a:xfrm>
            <a:off x="2180414" y="9693838"/>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31" name="TextBox 31"/>
          <p:cNvSpPr txBox="1"/>
          <p:nvPr/>
        </p:nvSpPr>
        <p:spPr>
          <a:xfrm>
            <a:off x="11149088" y="7395258"/>
            <a:ext cx="4559763"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سماع المبدع</a:t>
            </a:r>
          </a:p>
        </p:txBody>
      </p:sp>
      <p:sp>
        <p:nvSpPr>
          <p:cNvPr id="32" name="TextBox 32"/>
          <p:cNvSpPr txBox="1"/>
          <p:nvPr/>
        </p:nvSpPr>
        <p:spPr>
          <a:xfrm>
            <a:off x="11075581" y="8363697"/>
            <a:ext cx="4559763"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عوائق الإبداع</a:t>
            </a:r>
          </a:p>
        </p:txBody>
      </p:sp>
      <p:sp>
        <p:nvSpPr>
          <p:cNvPr id="33" name="TextBox 33"/>
          <p:cNvSpPr txBox="1"/>
          <p:nvPr/>
        </p:nvSpPr>
        <p:spPr>
          <a:xfrm>
            <a:off x="2771290" y="6205641"/>
            <a:ext cx="5797787" cy="646551"/>
          </a:xfrm>
          <a:prstGeom prst="rect">
            <a:avLst/>
          </a:prstGeom>
        </p:spPr>
        <p:txBody>
          <a:bodyPr lIns="0" tIns="0" rIns="0" bIns="0" rtlCol="0" anchor="t">
            <a:spAutoFit/>
          </a:bodyPr>
          <a:lstStyle/>
          <a:p>
            <a:pPr marL="0" lvl="1" indent="0" algn="ctr" rtl="1">
              <a:lnSpc>
                <a:spcPts val="5200"/>
              </a:lnSpc>
              <a:spcBef>
                <a:spcPct val="0"/>
              </a:spcBef>
            </a:pPr>
            <a:r>
              <a:rPr lang="ar-EG" sz="3467" b="1">
                <a:solidFill>
                  <a:srgbClr val="000000"/>
                </a:solidFill>
                <a:latin typeface="Almarai Bold"/>
                <a:ea typeface="Almarai Bold"/>
                <a:cs typeface="Almarai Bold"/>
                <a:sym typeface="Almarai Bold"/>
                <a:rtl/>
              </a:rPr>
              <a:t>أنوع الابتكار</a:t>
            </a:r>
          </a:p>
        </p:txBody>
      </p:sp>
      <p:sp>
        <p:nvSpPr>
          <p:cNvPr id="34" name="TextBox 34"/>
          <p:cNvSpPr txBox="1"/>
          <p:nvPr/>
        </p:nvSpPr>
        <p:spPr>
          <a:xfrm>
            <a:off x="2917060" y="7274721"/>
            <a:ext cx="5797787" cy="646551"/>
          </a:xfrm>
          <a:prstGeom prst="rect">
            <a:avLst/>
          </a:prstGeom>
        </p:spPr>
        <p:txBody>
          <a:bodyPr lIns="0" tIns="0" rIns="0" bIns="0" rtlCol="0" anchor="t">
            <a:spAutoFit/>
          </a:bodyPr>
          <a:lstStyle/>
          <a:p>
            <a:pPr marL="0" lvl="1" indent="0" algn="ctr" rtl="1">
              <a:lnSpc>
                <a:spcPts val="5200"/>
              </a:lnSpc>
              <a:spcBef>
                <a:spcPct val="0"/>
              </a:spcBef>
            </a:pPr>
            <a:r>
              <a:rPr lang="ar-EG" sz="3467" b="1">
                <a:solidFill>
                  <a:srgbClr val="000000"/>
                </a:solidFill>
                <a:latin typeface="Almarai Bold"/>
                <a:ea typeface="Almarai Bold"/>
                <a:cs typeface="Almarai Bold"/>
                <a:sym typeface="Almarai Bold"/>
                <a:rtl/>
              </a:rPr>
              <a:t>حقوق الملكية الفكرية</a:t>
            </a:r>
          </a:p>
        </p:txBody>
      </p:sp>
      <p:sp>
        <p:nvSpPr>
          <p:cNvPr id="35" name="TextBox 35"/>
          <p:cNvSpPr txBox="1"/>
          <p:nvPr/>
        </p:nvSpPr>
        <p:spPr>
          <a:xfrm>
            <a:off x="3062830" y="8343801"/>
            <a:ext cx="5797787" cy="646551"/>
          </a:xfrm>
          <a:prstGeom prst="rect">
            <a:avLst/>
          </a:prstGeom>
        </p:spPr>
        <p:txBody>
          <a:bodyPr lIns="0" tIns="0" rIns="0" bIns="0" rtlCol="0" anchor="t">
            <a:spAutoFit/>
          </a:bodyPr>
          <a:lstStyle/>
          <a:p>
            <a:pPr marL="0" lvl="1" indent="0" algn="ctr" rtl="1">
              <a:lnSpc>
                <a:spcPts val="5200"/>
              </a:lnSpc>
              <a:spcBef>
                <a:spcPct val="0"/>
              </a:spcBef>
            </a:pPr>
            <a:r>
              <a:rPr lang="ar-EG" sz="3467" b="1">
                <a:solidFill>
                  <a:srgbClr val="000000"/>
                </a:solidFill>
                <a:latin typeface="Almarai Bold"/>
                <a:ea typeface="Almarai Bold"/>
                <a:cs typeface="Almarai Bold"/>
                <a:sym typeface="Almarai Bold"/>
                <a:rtl/>
              </a:rPr>
              <a:t>الابتكار في عالم الأعمال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6146800" y="3192150"/>
            <a:ext cx="6381750" cy="6381750"/>
          </a:xfrm>
          <a:custGeom>
            <a:avLst/>
            <a:gdLst/>
            <a:ahLst/>
            <a:cxnLst/>
            <a:rect l="l" t="t" r="r" b="b"/>
            <a:pathLst>
              <a:path w="6381750" h="6381750">
                <a:moveTo>
                  <a:pt x="0" y="0"/>
                </a:moveTo>
                <a:lnTo>
                  <a:pt x="6381750" y="0"/>
                </a:lnTo>
                <a:lnTo>
                  <a:pt x="6381750" y="6381750"/>
                </a:lnTo>
                <a:lnTo>
                  <a:pt x="0" y="6381750"/>
                </a:lnTo>
                <a:lnTo>
                  <a:pt x="0" y="0"/>
                </a:lnTo>
                <a:close/>
              </a:path>
            </a:pathLst>
          </a:custGeom>
          <a:blipFill>
            <a:blip r:embed="rId6"/>
            <a:stretch>
              <a:fillRect/>
            </a:stretch>
          </a:blipFill>
        </p:spPr>
        <p:txBody>
          <a:bodyPr/>
          <a:lstStyle/>
          <a:p>
            <a:endParaRPr lang="en-US"/>
          </a:p>
        </p:txBody>
      </p:sp>
      <p:sp>
        <p:nvSpPr>
          <p:cNvPr id="10" name="Freeform 10"/>
          <p:cNvSpPr/>
          <p:nvPr/>
        </p:nvSpPr>
        <p:spPr>
          <a:xfrm>
            <a:off x="7302145" y="5860857"/>
            <a:ext cx="3851275" cy="866537"/>
          </a:xfrm>
          <a:custGeom>
            <a:avLst/>
            <a:gdLst/>
            <a:ahLst/>
            <a:cxnLst/>
            <a:rect l="l" t="t" r="r" b="b"/>
            <a:pathLst>
              <a:path w="3851275" h="866537">
                <a:moveTo>
                  <a:pt x="0" y="0"/>
                </a:moveTo>
                <a:lnTo>
                  <a:pt x="3851275" y="0"/>
                </a:lnTo>
                <a:lnTo>
                  <a:pt x="3851275" y="866537"/>
                </a:lnTo>
                <a:lnTo>
                  <a:pt x="0" y="8665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6711755" y="799613"/>
            <a:ext cx="5053841" cy="654536"/>
          </a:xfrm>
          <a:prstGeom prst="rect">
            <a:avLst/>
          </a:prstGeom>
        </p:spPr>
        <p:txBody>
          <a:bodyPr lIns="0" tIns="0" rIns="0" bIns="0" rtlCol="0" anchor="t">
            <a:spAutoFit/>
          </a:bodyPr>
          <a:lstStyle/>
          <a:p>
            <a:pPr algn="ctr" rtl="1">
              <a:lnSpc>
                <a:spcPts val="5003"/>
              </a:lnSpc>
            </a:pPr>
            <a:r>
              <a:rPr lang="ar-EG" sz="4169" b="1">
                <a:solidFill>
                  <a:srgbClr val="000000"/>
                </a:solidFill>
                <a:latin typeface="Almarai Bold"/>
                <a:ea typeface="Almarai Bold"/>
                <a:cs typeface="Almarai Bold"/>
                <a:sym typeface="Almarai Bold"/>
                <a:rtl/>
              </a:rPr>
              <a:t>الإبداع والابتكار </a:t>
            </a:r>
          </a:p>
        </p:txBody>
      </p:sp>
      <p:sp>
        <p:nvSpPr>
          <p:cNvPr id="12" name="TextBox 12"/>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06</a:t>
            </a:r>
          </a:p>
        </p:txBody>
      </p:sp>
      <p:sp>
        <p:nvSpPr>
          <p:cNvPr id="14" name="TextBox 14"/>
          <p:cNvSpPr txBox="1"/>
          <p:nvPr/>
        </p:nvSpPr>
        <p:spPr>
          <a:xfrm>
            <a:off x="10021535" y="2327915"/>
            <a:ext cx="6701470" cy="601980"/>
          </a:xfrm>
          <a:prstGeom prst="rect">
            <a:avLst/>
          </a:prstGeom>
        </p:spPr>
        <p:txBody>
          <a:bodyPr lIns="0" tIns="0" rIns="0" bIns="0" rtlCol="0" anchor="t">
            <a:spAutoFit/>
          </a:bodyPr>
          <a:lstStyle/>
          <a:p>
            <a:pPr algn="r" rtl="1">
              <a:lnSpc>
                <a:spcPts val="5009"/>
              </a:lnSpc>
            </a:pPr>
            <a:r>
              <a:rPr lang="ar-EG" sz="3000" b="1" spc="31">
                <a:solidFill>
                  <a:srgbClr val="000000"/>
                </a:solidFill>
                <a:latin typeface="Almarai Bold"/>
                <a:ea typeface="Almarai Bold"/>
                <a:cs typeface="Almarai Bold"/>
                <a:sym typeface="Almarai Bold"/>
                <a:rtl/>
              </a:rPr>
              <a:t>هناك أربعة أنواع من الابتكار:</a:t>
            </a:r>
          </a:p>
        </p:txBody>
      </p:sp>
      <p:sp>
        <p:nvSpPr>
          <p:cNvPr id="15" name="TextBox 15"/>
          <p:cNvSpPr txBox="1"/>
          <p:nvPr/>
        </p:nvSpPr>
        <p:spPr>
          <a:xfrm>
            <a:off x="9687723" y="3806195"/>
            <a:ext cx="2840827" cy="1240155"/>
          </a:xfrm>
          <a:prstGeom prst="rect">
            <a:avLst/>
          </a:prstGeom>
        </p:spPr>
        <p:txBody>
          <a:bodyPr lIns="0" tIns="0" rIns="0" bIns="0" rtlCol="0" anchor="t">
            <a:spAutoFit/>
          </a:bodyPr>
          <a:lstStyle/>
          <a:p>
            <a:pPr algn="ctr" rtl="1">
              <a:lnSpc>
                <a:spcPts val="5009"/>
              </a:lnSpc>
            </a:pPr>
            <a:r>
              <a:rPr lang="ar-EG" sz="3000" b="1" spc="30">
                <a:solidFill>
                  <a:srgbClr val="000000"/>
                </a:solidFill>
                <a:latin typeface="Almarai Bold"/>
                <a:ea typeface="Almarai Bold"/>
                <a:cs typeface="Almarai Bold"/>
                <a:sym typeface="Almarai Bold"/>
                <a:rtl/>
              </a:rPr>
              <a:t>الابتكار </a:t>
            </a:r>
          </a:p>
          <a:p>
            <a:pPr algn="ctr" rtl="1">
              <a:lnSpc>
                <a:spcPts val="5009"/>
              </a:lnSpc>
            </a:pPr>
            <a:r>
              <a:rPr lang="ar-EG" sz="3000" b="1" spc="31">
                <a:solidFill>
                  <a:srgbClr val="000000"/>
                </a:solidFill>
                <a:latin typeface="Almarai Bold"/>
                <a:ea typeface="Almarai Bold"/>
                <a:cs typeface="Almarai Bold"/>
                <a:sym typeface="Almarai Bold"/>
                <a:rtl/>
              </a:rPr>
              <a:t>الجذري</a:t>
            </a:r>
          </a:p>
        </p:txBody>
      </p:sp>
      <p:sp>
        <p:nvSpPr>
          <p:cNvPr id="16" name="TextBox 16"/>
          <p:cNvSpPr txBox="1"/>
          <p:nvPr/>
        </p:nvSpPr>
        <p:spPr>
          <a:xfrm>
            <a:off x="6636548" y="3806195"/>
            <a:ext cx="2174077" cy="1240155"/>
          </a:xfrm>
          <a:prstGeom prst="rect">
            <a:avLst/>
          </a:prstGeom>
        </p:spPr>
        <p:txBody>
          <a:bodyPr lIns="0" tIns="0" rIns="0" bIns="0" rtlCol="0" anchor="t">
            <a:spAutoFit/>
          </a:bodyPr>
          <a:lstStyle/>
          <a:p>
            <a:pPr algn="ctr" rtl="1">
              <a:lnSpc>
                <a:spcPts val="5009"/>
              </a:lnSpc>
            </a:pPr>
            <a:r>
              <a:rPr lang="ar-EG" sz="3000" b="1" spc="31">
                <a:solidFill>
                  <a:srgbClr val="000000"/>
                </a:solidFill>
                <a:latin typeface="Almarai Bold"/>
                <a:ea typeface="Almarai Bold"/>
                <a:cs typeface="Almarai Bold"/>
                <a:sym typeface="Almarai Bold"/>
                <a:rtl/>
              </a:rPr>
              <a:t>الابتكار البنيوي</a:t>
            </a:r>
          </a:p>
        </p:txBody>
      </p:sp>
      <p:sp>
        <p:nvSpPr>
          <p:cNvPr id="17" name="TextBox 17"/>
          <p:cNvSpPr txBox="1"/>
          <p:nvPr/>
        </p:nvSpPr>
        <p:spPr>
          <a:xfrm>
            <a:off x="6303173" y="7399025"/>
            <a:ext cx="2840827" cy="1240155"/>
          </a:xfrm>
          <a:prstGeom prst="rect">
            <a:avLst/>
          </a:prstGeom>
        </p:spPr>
        <p:txBody>
          <a:bodyPr lIns="0" tIns="0" rIns="0" bIns="0" rtlCol="0" anchor="t">
            <a:spAutoFit/>
          </a:bodyPr>
          <a:lstStyle/>
          <a:p>
            <a:pPr algn="ctr" rtl="1">
              <a:lnSpc>
                <a:spcPts val="5009"/>
              </a:lnSpc>
            </a:pPr>
            <a:r>
              <a:rPr lang="ar-EG" sz="3000" b="1" spc="30">
                <a:solidFill>
                  <a:srgbClr val="000000"/>
                </a:solidFill>
                <a:latin typeface="Almarai Bold"/>
                <a:ea typeface="Almarai Bold"/>
                <a:cs typeface="Almarai Bold"/>
                <a:sym typeface="Almarai Bold"/>
                <a:rtl/>
              </a:rPr>
              <a:t>الابتكار</a:t>
            </a:r>
          </a:p>
          <a:p>
            <a:pPr algn="ctr" rtl="1">
              <a:lnSpc>
                <a:spcPts val="5009"/>
              </a:lnSpc>
            </a:pPr>
            <a:r>
              <a:rPr lang="ar-EG" sz="3000" b="1" spc="31">
                <a:solidFill>
                  <a:srgbClr val="000000"/>
                </a:solidFill>
                <a:latin typeface="Almarai Bold"/>
                <a:ea typeface="Almarai Bold"/>
                <a:cs typeface="Almarai Bold"/>
                <a:sym typeface="Almarai Bold"/>
                <a:rtl/>
              </a:rPr>
              <a:t>التدريجي</a:t>
            </a:r>
          </a:p>
        </p:txBody>
      </p:sp>
      <p:sp>
        <p:nvSpPr>
          <p:cNvPr id="18" name="TextBox 18"/>
          <p:cNvSpPr txBox="1"/>
          <p:nvPr/>
        </p:nvSpPr>
        <p:spPr>
          <a:xfrm>
            <a:off x="10069201" y="7399025"/>
            <a:ext cx="2077872" cy="1240155"/>
          </a:xfrm>
          <a:prstGeom prst="rect">
            <a:avLst/>
          </a:prstGeom>
        </p:spPr>
        <p:txBody>
          <a:bodyPr lIns="0" tIns="0" rIns="0" bIns="0" rtlCol="0" anchor="t">
            <a:spAutoFit/>
          </a:bodyPr>
          <a:lstStyle/>
          <a:p>
            <a:pPr algn="ctr" rtl="1">
              <a:lnSpc>
                <a:spcPts val="5009"/>
              </a:lnSpc>
            </a:pPr>
            <a:r>
              <a:rPr lang="ar-EG" sz="3000" b="1" spc="31">
                <a:solidFill>
                  <a:srgbClr val="000000"/>
                </a:solidFill>
                <a:latin typeface="Almarai Bold"/>
                <a:ea typeface="Almarai Bold"/>
                <a:cs typeface="Almarai Bold"/>
                <a:sym typeface="Almarai Bold"/>
                <a:rtl/>
              </a:rPr>
              <a:t>الابتكار المزعزع</a:t>
            </a:r>
          </a:p>
        </p:txBody>
      </p:sp>
      <p:sp>
        <p:nvSpPr>
          <p:cNvPr id="19" name="Freeform 19"/>
          <p:cNvSpPr/>
          <p:nvPr/>
        </p:nvSpPr>
        <p:spPr>
          <a:xfrm rot="-5400000">
            <a:off x="7425970" y="5921182"/>
            <a:ext cx="3851275" cy="866537"/>
          </a:xfrm>
          <a:custGeom>
            <a:avLst/>
            <a:gdLst/>
            <a:ahLst/>
            <a:cxnLst/>
            <a:rect l="l" t="t" r="r" b="b"/>
            <a:pathLst>
              <a:path w="3851275" h="866537">
                <a:moveTo>
                  <a:pt x="0" y="0"/>
                </a:moveTo>
                <a:lnTo>
                  <a:pt x="3851275" y="0"/>
                </a:lnTo>
                <a:lnTo>
                  <a:pt x="3851275" y="866537"/>
                </a:lnTo>
                <a:lnTo>
                  <a:pt x="0" y="8665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3738287" y="6569950"/>
            <a:ext cx="1710138" cy="1710138"/>
          </a:xfrm>
          <a:custGeom>
            <a:avLst/>
            <a:gdLst/>
            <a:ahLst/>
            <a:cxnLst/>
            <a:rect l="l" t="t" r="r" b="b"/>
            <a:pathLst>
              <a:path w="1710138" h="1710138">
                <a:moveTo>
                  <a:pt x="0" y="0"/>
                </a:moveTo>
                <a:lnTo>
                  <a:pt x="1710138" y="0"/>
                </a:lnTo>
                <a:lnTo>
                  <a:pt x="1710138" y="1710138"/>
                </a:lnTo>
                <a:lnTo>
                  <a:pt x="0" y="1710138"/>
                </a:lnTo>
                <a:lnTo>
                  <a:pt x="0" y="0"/>
                </a:lnTo>
                <a:close/>
              </a:path>
            </a:pathLst>
          </a:custGeom>
          <a:blipFill>
            <a:blip r:embed="rId9"/>
            <a:stretch>
              <a:fillRect/>
            </a:stretch>
          </a:blipFill>
        </p:spPr>
        <p:txBody>
          <a:bodyPr/>
          <a:lstStyle/>
          <a:p>
            <a:endParaRPr lang="en-US"/>
          </a:p>
        </p:txBody>
      </p:sp>
      <p:sp>
        <p:nvSpPr>
          <p:cNvPr id="21" name="Freeform 21"/>
          <p:cNvSpPr/>
          <p:nvPr/>
        </p:nvSpPr>
        <p:spPr>
          <a:xfrm>
            <a:off x="1419212" y="6503275"/>
            <a:ext cx="4086363" cy="1879727"/>
          </a:xfrm>
          <a:custGeom>
            <a:avLst/>
            <a:gdLst/>
            <a:ahLst/>
            <a:cxnLst/>
            <a:rect l="l" t="t" r="r" b="b"/>
            <a:pathLst>
              <a:path w="4086363" h="1879727">
                <a:moveTo>
                  <a:pt x="0" y="0"/>
                </a:moveTo>
                <a:lnTo>
                  <a:pt x="4086363" y="0"/>
                </a:lnTo>
                <a:lnTo>
                  <a:pt x="4086363" y="1879727"/>
                </a:lnTo>
                <a:lnTo>
                  <a:pt x="0" y="18797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a:off x="885718" y="3678812"/>
            <a:ext cx="3795310" cy="2615313"/>
          </a:xfrm>
          <a:custGeom>
            <a:avLst/>
            <a:gdLst/>
            <a:ahLst/>
            <a:cxnLst/>
            <a:rect l="l" t="t" r="r" b="b"/>
            <a:pathLst>
              <a:path w="3795310" h="2615313">
                <a:moveTo>
                  <a:pt x="0" y="0"/>
                </a:moveTo>
                <a:lnTo>
                  <a:pt x="3795309" y="0"/>
                </a:lnTo>
                <a:lnTo>
                  <a:pt x="3795309" y="2615313"/>
                </a:lnTo>
                <a:lnTo>
                  <a:pt x="0" y="26153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TextBox 23"/>
          <p:cNvSpPr txBox="1"/>
          <p:nvPr/>
        </p:nvSpPr>
        <p:spPr>
          <a:xfrm>
            <a:off x="296245" y="4538071"/>
            <a:ext cx="4974255" cy="1077509"/>
          </a:xfrm>
          <a:prstGeom prst="rect">
            <a:avLst/>
          </a:prstGeom>
        </p:spPr>
        <p:txBody>
          <a:bodyPr lIns="0" tIns="0" rIns="0" bIns="0" rtlCol="0" anchor="t">
            <a:spAutoFit/>
          </a:bodyPr>
          <a:lstStyle/>
          <a:p>
            <a:pPr algn="ctr" rtl="1">
              <a:lnSpc>
                <a:spcPts val="4303"/>
              </a:lnSpc>
            </a:pPr>
            <a:r>
              <a:rPr lang="ar-EG" sz="2656" b="1" spc="26">
                <a:solidFill>
                  <a:srgbClr val="000000"/>
                </a:solidFill>
                <a:latin typeface="Almarai Bold"/>
                <a:ea typeface="Almarai Bold"/>
                <a:cs typeface="Almarai Bold"/>
                <a:sym typeface="Almarai Bold"/>
                <a:rtl/>
              </a:rPr>
              <a:t>مقطع فيديو</a:t>
            </a:r>
          </a:p>
          <a:p>
            <a:pPr algn="ctr" rtl="1">
              <a:lnSpc>
                <a:spcPts val="4303"/>
              </a:lnSpc>
              <a:spcBef>
                <a:spcPct val="0"/>
              </a:spcBef>
            </a:pPr>
            <a:r>
              <a:rPr lang="ar-EG" sz="2656" b="1" spc="27">
                <a:solidFill>
                  <a:srgbClr val="000000"/>
                </a:solidFill>
                <a:latin typeface="Almarai Bold"/>
                <a:ea typeface="Almarai Bold"/>
                <a:cs typeface="Almarai Bold"/>
                <a:sym typeface="Almarai Bold"/>
                <a:rtl/>
              </a:rPr>
              <a:t>أنواع الابتكار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9144000" y="3152526"/>
            <a:ext cx="7563867" cy="4522302"/>
            <a:chOff x="0" y="0"/>
            <a:chExt cx="1992130" cy="1191059"/>
          </a:xfrm>
        </p:grpSpPr>
        <p:sp>
          <p:nvSpPr>
            <p:cNvPr id="10" name="Freeform 10"/>
            <p:cNvSpPr/>
            <p:nvPr/>
          </p:nvSpPr>
          <p:spPr>
            <a:xfrm>
              <a:off x="0" y="0"/>
              <a:ext cx="1992130" cy="1191059"/>
            </a:xfrm>
            <a:custGeom>
              <a:avLst/>
              <a:gdLst/>
              <a:ahLst/>
              <a:cxnLst/>
              <a:rect l="l" t="t" r="r" b="b"/>
              <a:pathLst>
                <a:path w="1992130" h="1191059">
                  <a:moveTo>
                    <a:pt x="31730" y="0"/>
                  </a:moveTo>
                  <a:lnTo>
                    <a:pt x="1960400" y="0"/>
                  </a:lnTo>
                  <a:cubicBezTo>
                    <a:pt x="1977924" y="0"/>
                    <a:pt x="1992130" y="14206"/>
                    <a:pt x="1992130" y="31730"/>
                  </a:cubicBezTo>
                  <a:lnTo>
                    <a:pt x="1992130" y="1159329"/>
                  </a:lnTo>
                  <a:cubicBezTo>
                    <a:pt x="1992130" y="1167745"/>
                    <a:pt x="1988787" y="1175815"/>
                    <a:pt x="1982836" y="1181766"/>
                  </a:cubicBezTo>
                  <a:cubicBezTo>
                    <a:pt x="1976886" y="1187716"/>
                    <a:pt x="1968815" y="1191059"/>
                    <a:pt x="1960400" y="1191059"/>
                  </a:cubicBezTo>
                  <a:lnTo>
                    <a:pt x="31730" y="1191059"/>
                  </a:lnTo>
                  <a:cubicBezTo>
                    <a:pt x="14206" y="1191059"/>
                    <a:pt x="0" y="1176853"/>
                    <a:pt x="0" y="1159329"/>
                  </a:cubicBezTo>
                  <a:lnTo>
                    <a:pt x="0" y="31730"/>
                  </a:lnTo>
                  <a:cubicBezTo>
                    <a:pt x="0" y="14206"/>
                    <a:pt x="14206" y="0"/>
                    <a:pt x="31730"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1992130" cy="1200584"/>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702865" y="2929895"/>
            <a:ext cx="6360178" cy="6105771"/>
          </a:xfrm>
          <a:custGeom>
            <a:avLst/>
            <a:gdLst/>
            <a:ahLst/>
            <a:cxnLst/>
            <a:rect l="l" t="t" r="r" b="b"/>
            <a:pathLst>
              <a:path w="6360178" h="6105771">
                <a:moveTo>
                  <a:pt x="0" y="0"/>
                </a:moveTo>
                <a:lnTo>
                  <a:pt x="6360178" y="0"/>
                </a:lnTo>
                <a:lnTo>
                  <a:pt x="6360178" y="6105771"/>
                </a:lnTo>
                <a:lnTo>
                  <a:pt x="0" y="61057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6711755" y="799613"/>
            <a:ext cx="5053841" cy="654536"/>
          </a:xfrm>
          <a:prstGeom prst="rect">
            <a:avLst/>
          </a:prstGeom>
        </p:spPr>
        <p:txBody>
          <a:bodyPr lIns="0" tIns="0" rIns="0" bIns="0" rtlCol="0" anchor="t">
            <a:spAutoFit/>
          </a:bodyPr>
          <a:lstStyle/>
          <a:p>
            <a:pPr algn="ctr" rtl="1">
              <a:lnSpc>
                <a:spcPts val="5003"/>
              </a:lnSpc>
            </a:pPr>
            <a:r>
              <a:rPr lang="ar-EG" sz="4169" b="1">
                <a:solidFill>
                  <a:srgbClr val="000000"/>
                </a:solidFill>
                <a:latin typeface="Almarai Bold"/>
                <a:ea typeface="Almarai Bold"/>
                <a:cs typeface="Almarai Bold"/>
                <a:sym typeface="Almarai Bold"/>
                <a:rtl/>
              </a:rPr>
              <a:t>حقوق الملكية الفكرية</a:t>
            </a:r>
          </a:p>
        </p:txBody>
      </p:sp>
      <p:sp>
        <p:nvSpPr>
          <p:cNvPr id="14" name="TextBox 14"/>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07</a:t>
            </a:r>
          </a:p>
        </p:txBody>
      </p:sp>
      <p:sp>
        <p:nvSpPr>
          <p:cNvPr id="16" name="TextBox 16"/>
          <p:cNvSpPr txBox="1"/>
          <p:nvPr/>
        </p:nvSpPr>
        <p:spPr>
          <a:xfrm>
            <a:off x="10021535" y="2327915"/>
            <a:ext cx="6701470" cy="601980"/>
          </a:xfrm>
          <a:prstGeom prst="rect">
            <a:avLst/>
          </a:prstGeom>
        </p:spPr>
        <p:txBody>
          <a:bodyPr lIns="0" tIns="0" rIns="0" bIns="0" rtlCol="0" anchor="t">
            <a:spAutoFit/>
          </a:bodyPr>
          <a:lstStyle/>
          <a:p>
            <a:pPr algn="r" rtl="1">
              <a:lnSpc>
                <a:spcPts val="5009"/>
              </a:lnSpc>
            </a:pPr>
            <a:r>
              <a:rPr lang="ar-EG" sz="3000" b="1" spc="31">
                <a:solidFill>
                  <a:srgbClr val="FF6600"/>
                </a:solidFill>
                <a:latin typeface="Almarai Bold"/>
                <a:ea typeface="Almarai Bold"/>
                <a:cs typeface="Almarai Bold"/>
                <a:sym typeface="Almarai Bold"/>
                <a:rtl/>
              </a:rPr>
              <a:t>الملكية الفكرية:</a:t>
            </a:r>
          </a:p>
        </p:txBody>
      </p:sp>
      <p:sp>
        <p:nvSpPr>
          <p:cNvPr id="17" name="TextBox 17"/>
          <p:cNvSpPr txBox="1"/>
          <p:nvPr/>
        </p:nvSpPr>
        <p:spPr>
          <a:xfrm>
            <a:off x="9658396" y="3244220"/>
            <a:ext cx="6763134" cy="4176608"/>
          </a:xfrm>
          <a:prstGeom prst="rect">
            <a:avLst/>
          </a:prstGeom>
        </p:spPr>
        <p:txBody>
          <a:bodyPr lIns="0" tIns="0" rIns="0" bIns="0" rtlCol="0" anchor="t">
            <a:spAutoFit/>
          </a:bodyPr>
          <a:lstStyle/>
          <a:p>
            <a:pPr algn="r" rtl="1">
              <a:lnSpc>
                <a:spcPts val="4131"/>
              </a:lnSpc>
            </a:pPr>
            <a:r>
              <a:rPr lang="ar-EG" sz="2473" b="1" spc="25">
                <a:solidFill>
                  <a:srgbClr val="000000"/>
                </a:solidFill>
                <a:latin typeface="Almarai Bold"/>
                <a:ea typeface="Almarai Bold"/>
                <a:cs typeface="Almarai Bold"/>
                <a:sym typeface="Almarai Bold"/>
                <a:rtl/>
              </a:rPr>
              <a:t>الملكية الفكرية </a:t>
            </a:r>
            <a:r>
              <a:rPr lang="en-US" sz="2473" b="1" spc="25">
                <a:solidFill>
                  <a:srgbClr val="000000"/>
                </a:solidFill>
                <a:latin typeface="Almarai Bold"/>
                <a:ea typeface="Almarai Bold"/>
                <a:cs typeface="Almarai Bold"/>
                <a:sym typeface="Almarai Bold"/>
              </a:rPr>
              <a:t>IP (Intellectual property)</a:t>
            </a:r>
            <a:r>
              <a:rPr lang="ar-EG" sz="2473" b="1" spc="25">
                <a:solidFill>
                  <a:srgbClr val="000000"/>
                </a:solidFill>
                <a:latin typeface="Almarai Bold"/>
                <a:ea typeface="Almarai Bold"/>
                <a:cs typeface="Almarai Bold"/>
                <a:sym typeface="Almarai Bold"/>
                <a:rtl/>
              </a:rPr>
              <a:t> هي مجموعة من الممتلكات التي تشمل الإبداعات غير الملموسة من العقل البشري، وتشمل حقوق التأليف والنشر وبراءات الاختراع والعلامات التجارية. وتشمل أيضًا أنواعًا أخرى من الحقوق الفكرية، مثل الأسرار التجارية، وحقوق الدعاية، والحقوق المعنوية، وحقوق المنافسة غير المشروعة.</a:t>
            </a:r>
          </a:p>
        </p:txBody>
      </p:sp>
      <p:sp>
        <p:nvSpPr>
          <p:cNvPr id="18" name="TextBox 18"/>
          <p:cNvSpPr txBox="1"/>
          <p:nvPr/>
        </p:nvSpPr>
        <p:spPr>
          <a:xfrm>
            <a:off x="5291341" y="3843101"/>
            <a:ext cx="2328463" cy="1047408"/>
          </a:xfrm>
          <a:prstGeom prst="rect">
            <a:avLst/>
          </a:prstGeom>
        </p:spPr>
        <p:txBody>
          <a:bodyPr lIns="0" tIns="0" rIns="0" bIns="0" rtlCol="0" anchor="t">
            <a:spAutoFit/>
          </a:bodyPr>
          <a:lstStyle/>
          <a:p>
            <a:pPr algn="ctr" rtl="1">
              <a:lnSpc>
                <a:spcPts val="4273"/>
              </a:lnSpc>
            </a:pPr>
            <a:r>
              <a:rPr lang="ar-EG" sz="2558" b="1" spc="25">
                <a:solidFill>
                  <a:srgbClr val="000000"/>
                </a:solidFill>
                <a:latin typeface="Almarai Bold"/>
                <a:ea typeface="Almarai Bold"/>
                <a:cs typeface="Almarai Bold"/>
                <a:sym typeface="Almarai Bold"/>
                <a:rtl/>
              </a:rPr>
              <a:t>براءة الاختراع</a:t>
            </a:r>
          </a:p>
          <a:p>
            <a:pPr algn="ctr" rtl="1">
              <a:lnSpc>
                <a:spcPts val="4273"/>
              </a:lnSpc>
            </a:pPr>
            <a:r>
              <a:rPr lang="ar-EG" sz="2558" b="1" spc="26">
                <a:solidFill>
                  <a:srgbClr val="000000"/>
                </a:solidFill>
                <a:latin typeface="Almarai Bold"/>
                <a:ea typeface="Almarai Bold"/>
                <a:cs typeface="Almarai Bold"/>
                <a:sym typeface="Almarai Bold"/>
                <a:rtl/>
              </a:rPr>
              <a:t> </a:t>
            </a:r>
            <a:r>
              <a:rPr lang="en-US" sz="2558" b="1" spc="26">
                <a:solidFill>
                  <a:srgbClr val="000000"/>
                </a:solidFill>
                <a:latin typeface="Almarai Bold"/>
                <a:ea typeface="Almarai Bold"/>
                <a:cs typeface="Almarai Bold"/>
                <a:sym typeface="Almarai Bold"/>
              </a:rPr>
              <a:t>Patent</a:t>
            </a:r>
            <a:r>
              <a:rPr lang="ar-EG" sz="2558" b="1" spc="26">
                <a:solidFill>
                  <a:srgbClr val="000000"/>
                </a:solidFill>
                <a:latin typeface="Almarai Bold"/>
                <a:ea typeface="Almarai Bold"/>
                <a:cs typeface="Almarai Bold"/>
                <a:sym typeface="Almarai Bold"/>
                <a:rtl/>
              </a:rPr>
              <a:t> </a:t>
            </a:r>
          </a:p>
        </p:txBody>
      </p:sp>
      <p:sp>
        <p:nvSpPr>
          <p:cNvPr id="19" name="TextBox 19"/>
          <p:cNvSpPr txBox="1"/>
          <p:nvPr/>
        </p:nvSpPr>
        <p:spPr>
          <a:xfrm>
            <a:off x="2065401" y="3771270"/>
            <a:ext cx="2328463" cy="1047408"/>
          </a:xfrm>
          <a:prstGeom prst="rect">
            <a:avLst/>
          </a:prstGeom>
        </p:spPr>
        <p:txBody>
          <a:bodyPr lIns="0" tIns="0" rIns="0" bIns="0" rtlCol="0" anchor="t">
            <a:spAutoFit/>
          </a:bodyPr>
          <a:lstStyle/>
          <a:p>
            <a:pPr algn="ctr" rtl="1">
              <a:lnSpc>
                <a:spcPts val="4273"/>
              </a:lnSpc>
            </a:pPr>
            <a:r>
              <a:rPr lang="ar-EG" sz="2558" b="1" spc="25">
                <a:solidFill>
                  <a:srgbClr val="000000"/>
                </a:solidFill>
                <a:latin typeface="Almarai Bold"/>
                <a:ea typeface="Almarai Bold"/>
                <a:cs typeface="Almarai Bold"/>
                <a:sym typeface="Almarai Bold"/>
                <a:rtl/>
              </a:rPr>
              <a:t>العلامة التجارية</a:t>
            </a:r>
          </a:p>
          <a:p>
            <a:pPr algn="ctr" rtl="1">
              <a:lnSpc>
                <a:spcPts val="4273"/>
              </a:lnSpc>
            </a:pPr>
            <a:r>
              <a:rPr lang="ar-EG" sz="2558" b="1" spc="26">
                <a:solidFill>
                  <a:srgbClr val="000000"/>
                </a:solidFill>
                <a:latin typeface="Almarai Bold"/>
                <a:ea typeface="Almarai Bold"/>
                <a:cs typeface="Almarai Bold"/>
                <a:sym typeface="Almarai Bold"/>
                <a:rtl/>
              </a:rPr>
              <a:t> </a:t>
            </a:r>
            <a:r>
              <a:rPr lang="en-US" sz="2558" b="1" spc="26">
                <a:solidFill>
                  <a:srgbClr val="000000"/>
                </a:solidFill>
                <a:latin typeface="Almarai Bold"/>
                <a:ea typeface="Almarai Bold"/>
                <a:cs typeface="Almarai Bold"/>
                <a:sym typeface="Almarai Bold"/>
              </a:rPr>
              <a:t>Trademark</a:t>
            </a:r>
          </a:p>
        </p:txBody>
      </p:sp>
      <p:sp>
        <p:nvSpPr>
          <p:cNvPr id="20" name="TextBox 20"/>
          <p:cNvSpPr txBox="1"/>
          <p:nvPr/>
        </p:nvSpPr>
        <p:spPr>
          <a:xfrm>
            <a:off x="2160651" y="6734694"/>
            <a:ext cx="2328463" cy="1013678"/>
          </a:xfrm>
          <a:prstGeom prst="rect">
            <a:avLst/>
          </a:prstGeom>
        </p:spPr>
        <p:txBody>
          <a:bodyPr lIns="0" tIns="0" rIns="0" bIns="0" rtlCol="0" anchor="t">
            <a:spAutoFit/>
          </a:bodyPr>
          <a:lstStyle/>
          <a:p>
            <a:pPr algn="ctr" rtl="1">
              <a:lnSpc>
                <a:spcPts val="4106"/>
              </a:lnSpc>
            </a:pPr>
            <a:r>
              <a:rPr lang="ar-EG" sz="2458" b="1" spc="24">
                <a:solidFill>
                  <a:srgbClr val="000000"/>
                </a:solidFill>
                <a:latin typeface="Almarai Bold"/>
                <a:ea typeface="Almarai Bold"/>
                <a:cs typeface="Almarai Bold"/>
                <a:sym typeface="Almarai Bold"/>
                <a:rtl/>
              </a:rPr>
              <a:t>الأسرار التجارية</a:t>
            </a:r>
          </a:p>
          <a:p>
            <a:pPr algn="ctr" rtl="1">
              <a:lnSpc>
                <a:spcPts val="4106"/>
              </a:lnSpc>
            </a:pPr>
            <a:r>
              <a:rPr lang="ar-EG" sz="2458" b="1" spc="25">
                <a:solidFill>
                  <a:srgbClr val="000000"/>
                </a:solidFill>
                <a:latin typeface="Almarai Bold"/>
                <a:ea typeface="Almarai Bold"/>
                <a:cs typeface="Almarai Bold"/>
                <a:sym typeface="Almarai Bold"/>
                <a:rtl/>
              </a:rPr>
              <a:t> </a:t>
            </a:r>
            <a:r>
              <a:rPr lang="en-US" sz="2458" b="1" spc="25">
                <a:solidFill>
                  <a:srgbClr val="000000"/>
                </a:solidFill>
                <a:latin typeface="Almarai Bold"/>
                <a:ea typeface="Almarai Bold"/>
                <a:cs typeface="Almarai Bold"/>
                <a:sym typeface="Almarai Bold"/>
              </a:rPr>
              <a:t>Trade Secrets</a:t>
            </a:r>
          </a:p>
        </p:txBody>
      </p:sp>
      <p:sp>
        <p:nvSpPr>
          <p:cNvPr id="21" name="TextBox 21"/>
          <p:cNvSpPr txBox="1"/>
          <p:nvPr/>
        </p:nvSpPr>
        <p:spPr>
          <a:xfrm>
            <a:off x="5291341" y="6890758"/>
            <a:ext cx="2328463" cy="1013678"/>
          </a:xfrm>
          <a:prstGeom prst="rect">
            <a:avLst/>
          </a:prstGeom>
        </p:spPr>
        <p:txBody>
          <a:bodyPr lIns="0" tIns="0" rIns="0" bIns="0" rtlCol="0" anchor="t">
            <a:spAutoFit/>
          </a:bodyPr>
          <a:lstStyle/>
          <a:p>
            <a:pPr algn="ctr" rtl="1">
              <a:lnSpc>
                <a:spcPts val="4106"/>
              </a:lnSpc>
            </a:pPr>
            <a:r>
              <a:rPr lang="ar-EG" sz="2458" b="1" spc="24">
                <a:solidFill>
                  <a:srgbClr val="000000"/>
                </a:solidFill>
                <a:latin typeface="Almarai Bold"/>
                <a:ea typeface="Almarai Bold"/>
                <a:cs typeface="Almarai Bold"/>
                <a:sym typeface="Almarai Bold"/>
                <a:rtl/>
              </a:rPr>
              <a:t>حقوق النشر</a:t>
            </a:r>
          </a:p>
          <a:p>
            <a:pPr algn="ctr" rtl="1">
              <a:lnSpc>
                <a:spcPts val="4106"/>
              </a:lnSpc>
            </a:pPr>
            <a:r>
              <a:rPr lang="ar-EG" sz="2458" b="1" spc="25">
                <a:solidFill>
                  <a:srgbClr val="000000"/>
                </a:solidFill>
                <a:latin typeface="Almarai Bold"/>
                <a:ea typeface="Almarai Bold"/>
                <a:cs typeface="Almarai Bold"/>
                <a:sym typeface="Almarai Bold"/>
                <a:rtl/>
              </a:rPr>
              <a:t> </a:t>
            </a:r>
            <a:r>
              <a:rPr lang="en-US" sz="2458" b="1" spc="25">
                <a:solidFill>
                  <a:srgbClr val="000000"/>
                </a:solidFill>
                <a:latin typeface="Almarai Bold"/>
                <a:ea typeface="Almarai Bold"/>
                <a:cs typeface="Almarai Bold"/>
                <a:sym typeface="Almarai Bold"/>
              </a:rPr>
              <a:t>Copyright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3377003" y="3549020"/>
            <a:ext cx="11937811" cy="3476887"/>
          </a:xfrm>
          <a:custGeom>
            <a:avLst/>
            <a:gdLst/>
            <a:ahLst/>
            <a:cxnLst/>
            <a:rect l="l" t="t" r="r" b="b"/>
            <a:pathLst>
              <a:path w="11937811" h="3476887">
                <a:moveTo>
                  <a:pt x="0" y="0"/>
                </a:moveTo>
                <a:lnTo>
                  <a:pt x="11937811" y="0"/>
                </a:lnTo>
                <a:lnTo>
                  <a:pt x="11937811" y="3476888"/>
                </a:lnTo>
                <a:lnTo>
                  <a:pt x="0" y="3476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711755" y="799613"/>
            <a:ext cx="5053841" cy="654536"/>
          </a:xfrm>
          <a:prstGeom prst="rect">
            <a:avLst/>
          </a:prstGeom>
        </p:spPr>
        <p:txBody>
          <a:bodyPr lIns="0" tIns="0" rIns="0" bIns="0" rtlCol="0" anchor="t">
            <a:spAutoFit/>
          </a:bodyPr>
          <a:lstStyle/>
          <a:p>
            <a:pPr algn="ctr" rtl="1">
              <a:lnSpc>
                <a:spcPts val="5003"/>
              </a:lnSpc>
            </a:pPr>
            <a:r>
              <a:rPr lang="ar-EG" sz="4169" b="1">
                <a:solidFill>
                  <a:srgbClr val="000000"/>
                </a:solidFill>
                <a:latin typeface="Almarai Bold"/>
                <a:ea typeface="Almarai Bold"/>
                <a:cs typeface="Almarai Bold"/>
                <a:sym typeface="Almarai Bold"/>
                <a:rtl/>
              </a:rPr>
              <a:t>حقوق الملكية الفكرية</a:t>
            </a:r>
          </a:p>
        </p:txBody>
      </p:sp>
      <p:sp>
        <p:nvSpPr>
          <p:cNvPr id="11" name="TextBox 11"/>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07</a:t>
            </a:r>
          </a:p>
        </p:txBody>
      </p:sp>
      <p:sp>
        <p:nvSpPr>
          <p:cNvPr id="13" name="TextBox 13"/>
          <p:cNvSpPr txBox="1"/>
          <p:nvPr/>
        </p:nvSpPr>
        <p:spPr>
          <a:xfrm>
            <a:off x="10021535" y="2327915"/>
            <a:ext cx="6701470" cy="601980"/>
          </a:xfrm>
          <a:prstGeom prst="rect">
            <a:avLst/>
          </a:prstGeom>
        </p:spPr>
        <p:txBody>
          <a:bodyPr lIns="0" tIns="0" rIns="0" bIns="0" rtlCol="0" anchor="t">
            <a:spAutoFit/>
          </a:bodyPr>
          <a:lstStyle/>
          <a:p>
            <a:pPr algn="r" rtl="1">
              <a:lnSpc>
                <a:spcPts val="5009"/>
              </a:lnSpc>
            </a:pPr>
            <a:r>
              <a:rPr lang="ar-EG" sz="3000" b="1" spc="31">
                <a:solidFill>
                  <a:srgbClr val="FF6600"/>
                </a:solidFill>
                <a:latin typeface="Almarai Bold"/>
                <a:ea typeface="Almarai Bold"/>
                <a:cs typeface="Almarai Bold"/>
                <a:sym typeface="Almarai Bold"/>
                <a:rtl/>
              </a:rPr>
              <a:t>النموذج الأول: </a:t>
            </a:r>
            <a:r>
              <a:rPr lang="en-US" sz="3000" b="1" spc="31">
                <a:solidFill>
                  <a:srgbClr val="FF6600"/>
                </a:solidFill>
                <a:latin typeface="Almarai Bold"/>
                <a:ea typeface="Almarai Bold"/>
                <a:cs typeface="Almarai Bold"/>
                <a:sym typeface="Almarai Bold"/>
              </a:rPr>
              <a:t>Prototype</a:t>
            </a:r>
          </a:p>
        </p:txBody>
      </p:sp>
      <p:sp>
        <p:nvSpPr>
          <p:cNvPr id="14" name="TextBox 14"/>
          <p:cNvSpPr txBox="1"/>
          <p:nvPr/>
        </p:nvSpPr>
        <p:spPr>
          <a:xfrm>
            <a:off x="9768091" y="4890695"/>
            <a:ext cx="2328463" cy="1590333"/>
          </a:xfrm>
          <a:prstGeom prst="rect">
            <a:avLst/>
          </a:prstGeom>
        </p:spPr>
        <p:txBody>
          <a:bodyPr lIns="0" tIns="0" rIns="0" bIns="0" rtlCol="0" anchor="t">
            <a:spAutoFit/>
          </a:bodyPr>
          <a:lstStyle/>
          <a:p>
            <a:pPr algn="ctr" rtl="1">
              <a:lnSpc>
                <a:spcPts val="4273"/>
              </a:lnSpc>
            </a:pPr>
            <a:r>
              <a:rPr lang="ar-EG" sz="2558" b="1" spc="26">
                <a:solidFill>
                  <a:srgbClr val="000000"/>
                </a:solidFill>
                <a:latin typeface="Almarai Bold"/>
                <a:ea typeface="Almarai Bold"/>
                <a:cs typeface="Almarai Bold"/>
                <a:sym typeface="Almarai Bold"/>
                <a:rtl/>
              </a:rPr>
              <a:t>نموذج الطباعة ثلاثية الأبعاد </a:t>
            </a:r>
            <a:r>
              <a:rPr lang="en-US" sz="2558" b="1" spc="26">
                <a:solidFill>
                  <a:srgbClr val="000000"/>
                </a:solidFill>
                <a:latin typeface="Almarai Bold"/>
                <a:ea typeface="Almarai Bold"/>
                <a:cs typeface="Almarai Bold"/>
                <a:sym typeface="Almarai Bold"/>
              </a:rPr>
              <a:t>3D Printing</a:t>
            </a:r>
            <a:r>
              <a:rPr lang="ar-EG" sz="2558" b="1" spc="26">
                <a:solidFill>
                  <a:srgbClr val="000000"/>
                </a:solidFill>
                <a:latin typeface="Almarai Bold"/>
                <a:ea typeface="Almarai Bold"/>
                <a:cs typeface="Almarai Bold"/>
                <a:sym typeface="Almarai Bold"/>
                <a:rtl/>
              </a:rPr>
              <a:t> </a:t>
            </a:r>
          </a:p>
        </p:txBody>
      </p:sp>
      <p:sp>
        <p:nvSpPr>
          <p:cNvPr id="15" name="TextBox 15"/>
          <p:cNvSpPr txBox="1"/>
          <p:nvPr/>
        </p:nvSpPr>
        <p:spPr>
          <a:xfrm>
            <a:off x="6711755" y="5029200"/>
            <a:ext cx="2328463" cy="504483"/>
          </a:xfrm>
          <a:prstGeom prst="rect">
            <a:avLst/>
          </a:prstGeom>
        </p:spPr>
        <p:txBody>
          <a:bodyPr lIns="0" tIns="0" rIns="0" bIns="0" rtlCol="0" anchor="t">
            <a:spAutoFit/>
          </a:bodyPr>
          <a:lstStyle/>
          <a:p>
            <a:pPr algn="ctr" rtl="1">
              <a:lnSpc>
                <a:spcPts val="4273"/>
              </a:lnSpc>
            </a:pPr>
            <a:r>
              <a:rPr lang="ar-EG" sz="2558" b="1" spc="26">
                <a:solidFill>
                  <a:srgbClr val="000000"/>
                </a:solidFill>
                <a:latin typeface="Almarai Bold"/>
                <a:ea typeface="Almarai Bold"/>
                <a:cs typeface="Almarai Bold"/>
                <a:sym typeface="Almarai Bold"/>
                <a:rtl/>
              </a:rPr>
              <a:t>النموذج الرقمي</a:t>
            </a:r>
          </a:p>
        </p:txBody>
      </p:sp>
      <p:sp>
        <p:nvSpPr>
          <p:cNvPr id="16" name="TextBox 16"/>
          <p:cNvSpPr txBox="1"/>
          <p:nvPr/>
        </p:nvSpPr>
        <p:spPr>
          <a:xfrm>
            <a:off x="3429125" y="5173164"/>
            <a:ext cx="2328463" cy="490602"/>
          </a:xfrm>
          <a:prstGeom prst="rect">
            <a:avLst/>
          </a:prstGeom>
        </p:spPr>
        <p:txBody>
          <a:bodyPr lIns="0" tIns="0" rIns="0" bIns="0" rtlCol="0" anchor="t">
            <a:spAutoFit/>
          </a:bodyPr>
          <a:lstStyle/>
          <a:p>
            <a:pPr algn="ctr" rtl="1">
              <a:lnSpc>
                <a:spcPts val="4106"/>
              </a:lnSpc>
            </a:pPr>
            <a:r>
              <a:rPr lang="ar-EG" sz="2458" b="1" spc="25">
                <a:solidFill>
                  <a:srgbClr val="000000"/>
                </a:solidFill>
                <a:latin typeface="Almarai Bold"/>
                <a:ea typeface="Almarai Bold"/>
                <a:cs typeface="Almarai Bold"/>
                <a:sym typeface="Almarai Bold"/>
                <a:rtl/>
              </a:rPr>
              <a:t>نموذج المقياس </a:t>
            </a:r>
          </a:p>
        </p:txBody>
      </p:sp>
      <p:sp>
        <p:nvSpPr>
          <p:cNvPr id="17" name="TextBox 17"/>
          <p:cNvSpPr txBox="1"/>
          <p:nvPr/>
        </p:nvSpPr>
        <p:spPr>
          <a:xfrm>
            <a:off x="12820454" y="5173164"/>
            <a:ext cx="2328463" cy="490602"/>
          </a:xfrm>
          <a:prstGeom prst="rect">
            <a:avLst/>
          </a:prstGeom>
        </p:spPr>
        <p:txBody>
          <a:bodyPr lIns="0" tIns="0" rIns="0" bIns="0" rtlCol="0" anchor="t">
            <a:spAutoFit/>
          </a:bodyPr>
          <a:lstStyle/>
          <a:p>
            <a:pPr algn="ctr" rtl="1">
              <a:lnSpc>
                <a:spcPts val="4106"/>
              </a:lnSpc>
            </a:pPr>
            <a:r>
              <a:rPr lang="ar-EG" sz="2458" b="1" spc="25">
                <a:solidFill>
                  <a:srgbClr val="000000"/>
                </a:solidFill>
                <a:latin typeface="Almarai Bold"/>
                <a:ea typeface="Almarai Bold"/>
                <a:cs typeface="Almarai Bold"/>
                <a:sym typeface="Almarai Bold"/>
                <a:rtl/>
              </a:rPr>
              <a:t>النموذج الورقي</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5381308" y="2089636"/>
            <a:ext cx="7525384" cy="7525384"/>
          </a:xfrm>
          <a:custGeom>
            <a:avLst/>
            <a:gdLst/>
            <a:ahLst/>
            <a:cxnLst/>
            <a:rect l="l" t="t" r="r" b="b"/>
            <a:pathLst>
              <a:path w="7525384" h="7525384">
                <a:moveTo>
                  <a:pt x="0" y="0"/>
                </a:moveTo>
                <a:lnTo>
                  <a:pt x="7525384" y="0"/>
                </a:lnTo>
                <a:lnTo>
                  <a:pt x="7525384" y="7525384"/>
                </a:lnTo>
                <a:lnTo>
                  <a:pt x="0" y="7525384"/>
                </a:lnTo>
                <a:lnTo>
                  <a:pt x="0" y="0"/>
                </a:lnTo>
                <a:close/>
              </a:path>
            </a:pathLst>
          </a:custGeom>
          <a:blipFill>
            <a:blip r:embed="rId6"/>
            <a:stretch>
              <a:fillRect/>
            </a:stretch>
          </a:blipFill>
        </p:spPr>
        <p:txBody>
          <a:bodyPr/>
          <a:lstStyle/>
          <a:p>
            <a:endParaRPr lang="en-US"/>
          </a:p>
        </p:txBody>
      </p:sp>
      <p:sp>
        <p:nvSpPr>
          <p:cNvPr id="10" name="Freeform 10"/>
          <p:cNvSpPr/>
          <p:nvPr/>
        </p:nvSpPr>
        <p:spPr>
          <a:xfrm>
            <a:off x="8136894" y="5021051"/>
            <a:ext cx="2094741" cy="1641753"/>
          </a:xfrm>
          <a:custGeom>
            <a:avLst/>
            <a:gdLst/>
            <a:ahLst/>
            <a:cxnLst/>
            <a:rect l="l" t="t" r="r" b="b"/>
            <a:pathLst>
              <a:path w="2094741" h="1641753">
                <a:moveTo>
                  <a:pt x="0" y="0"/>
                </a:moveTo>
                <a:lnTo>
                  <a:pt x="2094741" y="0"/>
                </a:lnTo>
                <a:lnTo>
                  <a:pt x="2094741" y="1641754"/>
                </a:lnTo>
                <a:lnTo>
                  <a:pt x="0" y="164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6575807" y="887128"/>
            <a:ext cx="5303952" cy="615545"/>
          </a:xfrm>
          <a:prstGeom prst="rect">
            <a:avLst/>
          </a:prstGeom>
        </p:spPr>
        <p:txBody>
          <a:bodyPr lIns="0" tIns="0" rIns="0" bIns="0" rtlCol="0" anchor="t">
            <a:spAutoFit/>
          </a:bodyPr>
          <a:lstStyle/>
          <a:p>
            <a:pPr algn="ctr" rtl="1">
              <a:lnSpc>
                <a:spcPts val="4771"/>
              </a:lnSpc>
            </a:pPr>
            <a:r>
              <a:rPr lang="ar-EG" sz="3976" b="1">
                <a:solidFill>
                  <a:srgbClr val="000000"/>
                </a:solidFill>
                <a:latin typeface="Almarai Bold"/>
                <a:ea typeface="Almarai Bold"/>
                <a:cs typeface="Almarai Bold"/>
                <a:sym typeface="Almarai Bold"/>
                <a:rtl/>
              </a:rPr>
              <a:t>الابتكار في عالم الأعمال</a:t>
            </a:r>
          </a:p>
        </p:txBody>
      </p:sp>
      <p:sp>
        <p:nvSpPr>
          <p:cNvPr id="12" name="TextBox 12"/>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08</a:t>
            </a:r>
          </a:p>
        </p:txBody>
      </p:sp>
      <p:sp>
        <p:nvSpPr>
          <p:cNvPr id="14" name="TextBox 14"/>
          <p:cNvSpPr txBox="1"/>
          <p:nvPr/>
        </p:nvSpPr>
        <p:spPr>
          <a:xfrm>
            <a:off x="10021535" y="2327915"/>
            <a:ext cx="6701470" cy="601980"/>
          </a:xfrm>
          <a:prstGeom prst="rect">
            <a:avLst/>
          </a:prstGeom>
        </p:spPr>
        <p:txBody>
          <a:bodyPr lIns="0" tIns="0" rIns="0" bIns="0" rtlCol="0" anchor="t">
            <a:spAutoFit/>
          </a:bodyPr>
          <a:lstStyle/>
          <a:p>
            <a:pPr algn="r" rtl="1">
              <a:lnSpc>
                <a:spcPts val="5009"/>
              </a:lnSpc>
            </a:pPr>
            <a:r>
              <a:rPr lang="ar-EG" sz="3000" b="1" spc="31">
                <a:solidFill>
                  <a:srgbClr val="FF6600"/>
                </a:solidFill>
                <a:latin typeface="Almarai Bold"/>
                <a:ea typeface="Almarai Bold"/>
                <a:cs typeface="Almarai Bold"/>
                <a:sym typeface="Almarai Bold"/>
                <a:rtl/>
              </a:rPr>
              <a:t>الأركان الأربعة للابتكار</a:t>
            </a:r>
          </a:p>
        </p:txBody>
      </p:sp>
      <p:sp>
        <p:nvSpPr>
          <p:cNvPr id="15" name="TextBox 15"/>
          <p:cNvSpPr txBox="1"/>
          <p:nvPr/>
        </p:nvSpPr>
        <p:spPr>
          <a:xfrm>
            <a:off x="9954138" y="5125539"/>
            <a:ext cx="2952554" cy="1345131"/>
          </a:xfrm>
          <a:prstGeom prst="rect">
            <a:avLst/>
          </a:prstGeom>
        </p:spPr>
        <p:txBody>
          <a:bodyPr lIns="0" tIns="0" rIns="0" bIns="0" rtlCol="0" anchor="t">
            <a:spAutoFit/>
          </a:bodyPr>
          <a:lstStyle/>
          <a:p>
            <a:pPr algn="ctr" rtl="1">
              <a:lnSpc>
                <a:spcPts val="5418"/>
              </a:lnSpc>
            </a:pPr>
            <a:r>
              <a:rPr lang="ar-EG" sz="3244" b="1" spc="32">
                <a:solidFill>
                  <a:srgbClr val="000000"/>
                </a:solidFill>
                <a:latin typeface="Almarai Bold"/>
                <a:ea typeface="Almarai Bold"/>
                <a:cs typeface="Almarai Bold"/>
                <a:sym typeface="Almarai Bold"/>
                <a:rtl/>
              </a:rPr>
              <a:t>التطبيق </a:t>
            </a:r>
          </a:p>
          <a:p>
            <a:pPr algn="ctr" rtl="1">
              <a:lnSpc>
                <a:spcPts val="5418"/>
              </a:lnSpc>
            </a:pPr>
            <a:r>
              <a:rPr lang="ar-EG" sz="3244" b="1" spc="33">
                <a:solidFill>
                  <a:srgbClr val="000000"/>
                </a:solidFill>
                <a:latin typeface="Almarai Bold"/>
                <a:ea typeface="Almarai Bold"/>
                <a:cs typeface="Almarai Bold"/>
                <a:sym typeface="Almarai Bold"/>
                <a:rtl/>
              </a:rPr>
              <a:t>الجماعي</a:t>
            </a:r>
          </a:p>
        </p:txBody>
      </p:sp>
      <p:sp>
        <p:nvSpPr>
          <p:cNvPr id="16" name="TextBox 16"/>
          <p:cNvSpPr txBox="1"/>
          <p:nvPr/>
        </p:nvSpPr>
        <p:spPr>
          <a:xfrm>
            <a:off x="5267566" y="4996484"/>
            <a:ext cx="2888378" cy="1319413"/>
          </a:xfrm>
          <a:prstGeom prst="rect">
            <a:avLst/>
          </a:prstGeom>
        </p:spPr>
        <p:txBody>
          <a:bodyPr lIns="0" tIns="0" rIns="0" bIns="0" rtlCol="0" anchor="t">
            <a:spAutoFit/>
          </a:bodyPr>
          <a:lstStyle/>
          <a:p>
            <a:pPr algn="ctr" rtl="1">
              <a:lnSpc>
                <a:spcPts val="5301"/>
              </a:lnSpc>
            </a:pPr>
            <a:r>
              <a:rPr lang="ar-EG" sz="3174" b="1" spc="31">
                <a:solidFill>
                  <a:srgbClr val="000000"/>
                </a:solidFill>
                <a:latin typeface="Almarai Bold"/>
                <a:ea typeface="Almarai Bold"/>
                <a:cs typeface="Almarai Bold"/>
                <a:sym typeface="Almarai Bold"/>
                <a:rtl/>
              </a:rPr>
              <a:t>بيئة </a:t>
            </a:r>
          </a:p>
          <a:p>
            <a:pPr algn="ctr" rtl="1">
              <a:lnSpc>
                <a:spcPts val="5301"/>
              </a:lnSpc>
            </a:pPr>
            <a:r>
              <a:rPr lang="ar-EG" sz="3174" b="1" spc="32">
                <a:solidFill>
                  <a:srgbClr val="000000"/>
                </a:solidFill>
                <a:latin typeface="Almarai Bold"/>
                <a:ea typeface="Almarai Bold"/>
                <a:cs typeface="Almarai Bold"/>
                <a:sym typeface="Almarai Bold"/>
                <a:rtl/>
              </a:rPr>
              <a:t>المنظمة</a:t>
            </a:r>
          </a:p>
        </p:txBody>
      </p:sp>
      <p:sp>
        <p:nvSpPr>
          <p:cNvPr id="17" name="TextBox 17"/>
          <p:cNvSpPr txBox="1"/>
          <p:nvPr/>
        </p:nvSpPr>
        <p:spPr>
          <a:xfrm>
            <a:off x="7770365" y="7599693"/>
            <a:ext cx="2747271" cy="1194494"/>
          </a:xfrm>
          <a:prstGeom prst="rect">
            <a:avLst/>
          </a:prstGeom>
        </p:spPr>
        <p:txBody>
          <a:bodyPr lIns="0" tIns="0" rIns="0" bIns="0" rtlCol="0" anchor="t">
            <a:spAutoFit/>
          </a:bodyPr>
          <a:lstStyle/>
          <a:p>
            <a:pPr algn="ctr" rtl="1">
              <a:lnSpc>
                <a:spcPts val="4845"/>
              </a:lnSpc>
            </a:pPr>
            <a:r>
              <a:rPr lang="ar-EG" sz="2901" b="1" spc="29">
                <a:solidFill>
                  <a:srgbClr val="000000"/>
                </a:solidFill>
                <a:latin typeface="Almarai Bold"/>
                <a:ea typeface="Almarai Bold"/>
                <a:cs typeface="Almarai Bold"/>
                <a:sym typeface="Almarai Bold"/>
                <a:rtl/>
              </a:rPr>
              <a:t>الاتصالات</a:t>
            </a:r>
          </a:p>
          <a:p>
            <a:pPr algn="ctr" rtl="1">
              <a:lnSpc>
                <a:spcPts val="4845"/>
              </a:lnSpc>
            </a:pPr>
            <a:r>
              <a:rPr lang="ar-EG" sz="2901" b="1" spc="30">
                <a:solidFill>
                  <a:srgbClr val="000000"/>
                </a:solidFill>
                <a:latin typeface="Almarai Bold"/>
                <a:ea typeface="Almarai Bold"/>
                <a:cs typeface="Almarai Bold"/>
                <a:sym typeface="Almarai Bold"/>
                <a:rtl/>
              </a:rPr>
              <a:t> الحرة</a:t>
            </a:r>
          </a:p>
        </p:txBody>
      </p:sp>
      <p:sp>
        <p:nvSpPr>
          <p:cNvPr id="18" name="TextBox 18"/>
          <p:cNvSpPr txBox="1"/>
          <p:nvPr/>
        </p:nvSpPr>
        <p:spPr>
          <a:xfrm>
            <a:off x="7617818" y="3055317"/>
            <a:ext cx="3052363" cy="645691"/>
          </a:xfrm>
          <a:prstGeom prst="rect">
            <a:avLst/>
          </a:prstGeom>
        </p:spPr>
        <p:txBody>
          <a:bodyPr lIns="0" tIns="0" rIns="0" bIns="0" rtlCol="0" anchor="t">
            <a:spAutoFit/>
          </a:bodyPr>
          <a:lstStyle/>
          <a:p>
            <a:pPr algn="ctr" rtl="1">
              <a:lnSpc>
                <a:spcPts val="5383"/>
              </a:lnSpc>
            </a:pPr>
            <a:r>
              <a:rPr lang="ar-EG" sz="3223" b="1" spc="33">
                <a:solidFill>
                  <a:srgbClr val="000000"/>
                </a:solidFill>
                <a:latin typeface="Almarai Bold"/>
                <a:ea typeface="Almarai Bold"/>
                <a:cs typeface="Almarai Bold"/>
                <a:sym typeface="Almarai Bold"/>
                <a:rtl/>
              </a:rPr>
              <a:t>التعليم</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flipH="1">
            <a:off x="1028700" y="3881353"/>
            <a:ext cx="16230600" cy="3306985"/>
          </a:xfrm>
          <a:custGeom>
            <a:avLst/>
            <a:gdLst/>
            <a:ahLst/>
            <a:cxnLst/>
            <a:rect l="l" t="t" r="r" b="b"/>
            <a:pathLst>
              <a:path w="16230600" h="3306985">
                <a:moveTo>
                  <a:pt x="16230600" y="0"/>
                </a:moveTo>
                <a:lnTo>
                  <a:pt x="0" y="0"/>
                </a:lnTo>
                <a:lnTo>
                  <a:pt x="0" y="3306985"/>
                </a:lnTo>
                <a:lnTo>
                  <a:pt x="16230600" y="3306985"/>
                </a:lnTo>
                <a:lnTo>
                  <a:pt x="16230600" y="0"/>
                </a:lnTo>
                <a:close/>
              </a:path>
            </a:pathLst>
          </a:custGeom>
          <a:blipFill>
            <a:blip r:embed="rId6"/>
            <a:stretch>
              <a:fillRect/>
            </a:stretch>
          </a:blipFill>
        </p:spPr>
        <p:txBody>
          <a:bodyPr/>
          <a:lstStyle/>
          <a:p>
            <a:endParaRPr lang="en-US"/>
          </a:p>
        </p:txBody>
      </p:sp>
      <p:sp>
        <p:nvSpPr>
          <p:cNvPr id="10" name="TextBox 10"/>
          <p:cNvSpPr txBox="1"/>
          <p:nvPr/>
        </p:nvSpPr>
        <p:spPr>
          <a:xfrm>
            <a:off x="6575807" y="887128"/>
            <a:ext cx="5303952" cy="615545"/>
          </a:xfrm>
          <a:prstGeom prst="rect">
            <a:avLst/>
          </a:prstGeom>
        </p:spPr>
        <p:txBody>
          <a:bodyPr lIns="0" tIns="0" rIns="0" bIns="0" rtlCol="0" anchor="t">
            <a:spAutoFit/>
          </a:bodyPr>
          <a:lstStyle/>
          <a:p>
            <a:pPr algn="ctr" rtl="1">
              <a:lnSpc>
                <a:spcPts val="4771"/>
              </a:lnSpc>
            </a:pPr>
            <a:r>
              <a:rPr lang="ar-EG" sz="3976" b="1">
                <a:solidFill>
                  <a:srgbClr val="000000"/>
                </a:solidFill>
                <a:latin typeface="Almarai Bold"/>
                <a:ea typeface="Almarai Bold"/>
                <a:cs typeface="Almarai Bold"/>
                <a:sym typeface="Almarai Bold"/>
                <a:rtl/>
              </a:rPr>
              <a:t>الابتكار في عالم الأعمال</a:t>
            </a:r>
          </a:p>
        </p:txBody>
      </p:sp>
      <p:sp>
        <p:nvSpPr>
          <p:cNvPr id="11" name="TextBox 11"/>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08</a:t>
            </a:r>
          </a:p>
        </p:txBody>
      </p:sp>
      <p:sp>
        <p:nvSpPr>
          <p:cNvPr id="13" name="TextBox 13"/>
          <p:cNvSpPr txBox="1"/>
          <p:nvPr/>
        </p:nvSpPr>
        <p:spPr>
          <a:xfrm>
            <a:off x="9479977" y="2386064"/>
            <a:ext cx="7243029" cy="658131"/>
          </a:xfrm>
          <a:prstGeom prst="rect">
            <a:avLst/>
          </a:prstGeom>
        </p:spPr>
        <p:txBody>
          <a:bodyPr lIns="0" tIns="0" rIns="0" bIns="0" rtlCol="0" anchor="t">
            <a:spAutoFit/>
          </a:bodyPr>
          <a:lstStyle/>
          <a:p>
            <a:pPr algn="r" rtl="1">
              <a:lnSpc>
                <a:spcPts val="5414"/>
              </a:lnSpc>
            </a:pPr>
            <a:r>
              <a:rPr lang="ar-EG" sz="3242" b="1" spc="33">
                <a:solidFill>
                  <a:srgbClr val="FF6600"/>
                </a:solidFill>
                <a:latin typeface="Almarai Bold"/>
                <a:ea typeface="Almarai Bold"/>
                <a:cs typeface="Almarai Bold"/>
                <a:sym typeface="Almarai Bold"/>
                <a:rtl/>
              </a:rPr>
              <a:t>خطوات الإبداع:</a:t>
            </a:r>
          </a:p>
        </p:txBody>
      </p:sp>
      <p:sp>
        <p:nvSpPr>
          <p:cNvPr id="14" name="TextBox 14"/>
          <p:cNvSpPr txBox="1"/>
          <p:nvPr/>
        </p:nvSpPr>
        <p:spPr>
          <a:xfrm>
            <a:off x="14557888" y="5732648"/>
            <a:ext cx="2952554" cy="656687"/>
          </a:xfrm>
          <a:prstGeom prst="rect">
            <a:avLst/>
          </a:prstGeom>
        </p:spPr>
        <p:txBody>
          <a:bodyPr lIns="0" tIns="0" rIns="0" bIns="0" rtlCol="0" anchor="t">
            <a:spAutoFit/>
          </a:bodyPr>
          <a:lstStyle/>
          <a:p>
            <a:pPr algn="ctr" rtl="1">
              <a:lnSpc>
                <a:spcPts val="5418"/>
              </a:lnSpc>
            </a:pPr>
            <a:r>
              <a:rPr lang="ar-EG" sz="3244" b="1" spc="33">
                <a:solidFill>
                  <a:srgbClr val="000000"/>
                </a:solidFill>
                <a:latin typeface="Almarai Bold"/>
                <a:ea typeface="Almarai Bold"/>
                <a:cs typeface="Almarai Bold"/>
                <a:sym typeface="Almarai Bold"/>
                <a:rtl/>
              </a:rPr>
              <a:t>الإعداد</a:t>
            </a:r>
          </a:p>
        </p:txBody>
      </p:sp>
      <p:sp>
        <p:nvSpPr>
          <p:cNvPr id="15" name="TextBox 15"/>
          <p:cNvSpPr txBox="1"/>
          <p:nvPr/>
        </p:nvSpPr>
        <p:spPr>
          <a:xfrm>
            <a:off x="7831036" y="5732648"/>
            <a:ext cx="2888378" cy="645933"/>
          </a:xfrm>
          <a:prstGeom prst="rect">
            <a:avLst/>
          </a:prstGeom>
        </p:spPr>
        <p:txBody>
          <a:bodyPr lIns="0" tIns="0" rIns="0" bIns="0" rtlCol="0" anchor="t">
            <a:spAutoFit/>
          </a:bodyPr>
          <a:lstStyle/>
          <a:p>
            <a:pPr algn="ctr" rtl="1">
              <a:lnSpc>
                <a:spcPts val="5301"/>
              </a:lnSpc>
            </a:pPr>
            <a:r>
              <a:rPr lang="ar-EG" sz="3174" b="1" spc="32">
                <a:solidFill>
                  <a:srgbClr val="000000"/>
                </a:solidFill>
                <a:latin typeface="Almarai Bold"/>
                <a:ea typeface="Almarai Bold"/>
                <a:cs typeface="Almarai Bold"/>
                <a:sym typeface="Almarai Bold"/>
                <a:rtl/>
              </a:rPr>
              <a:t>الاحتضان</a:t>
            </a:r>
          </a:p>
        </p:txBody>
      </p:sp>
      <p:sp>
        <p:nvSpPr>
          <p:cNvPr id="16" name="TextBox 16"/>
          <p:cNvSpPr txBox="1"/>
          <p:nvPr/>
        </p:nvSpPr>
        <p:spPr>
          <a:xfrm>
            <a:off x="10021535" y="5786612"/>
            <a:ext cx="2747271" cy="577335"/>
          </a:xfrm>
          <a:prstGeom prst="rect">
            <a:avLst/>
          </a:prstGeom>
        </p:spPr>
        <p:txBody>
          <a:bodyPr lIns="0" tIns="0" rIns="0" bIns="0" rtlCol="0" anchor="t">
            <a:spAutoFit/>
          </a:bodyPr>
          <a:lstStyle/>
          <a:p>
            <a:pPr algn="ctr" rtl="1">
              <a:lnSpc>
                <a:spcPts val="4845"/>
              </a:lnSpc>
            </a:pPr>
            <a:r>
              <a:rPr lang="ar-EG" sz="2901" b="1" spc="30">
                <a:solidFill>
                  <a:srgbClr val="000000"/>
                </a:solidFill>
                <a:latin typeface="Almarai Bold"/>
                <a:ea typeface="Almarai Bold"/>
                <a:cs typeface="Almarai Bold"/>
                <a:sym typeface="Almarai Bold"/>
                <a:rtl/>
              </a:rPr>
              <a:t>التحويل</a:t>
            </a:r>
          </a:p>
        </p:txBody>
      </p:sp>
      <p:sp>
        <p:nvSpPr>
          <p:cNvPr id="17" name="TextBox 17"/>
          <p:cNvSpPr txBox="1"/>
          <p:nvPr/>
        </p:nvSpPr>
        <p:spPr>
          <a:xfrm>
            <a:off x="12285068" y="5718256"/>
            <a:ext cx="3052363" cy="645691"/>
          </a:xfrm>
          <a:prstGeom prst="rect">
            <a:avLst/>
          </a:prstGeom>
        </p:spPr>
        <p:txBody>
          <a:bodyPr lIns="0" tIns="0" rIns="0" bIns="0" rtlCol="0" anchor="t">
            <a:spAutoFit/>
          </a:bodyPr>
          <a:lstStyle/>
          <a:p>
            <a:pPr algn="ctr" rtl="1">
              <a:lnSpc>
                <a:spcPts val="5383"/>
              </a:lnSpc>
            </a:pPr>
            <a:r>
              <a:rPr lang="ar-EG" sz="3223" b="1" spc="33">
                <a:solidFill>
                  <a:srgbClr val="000000"/>
                </a:solidFill>
                <a:latin typeface="Almarai Bold"/>
                <a:ea typeface="Almarai Bold"/>
                <a:cs typeface="Almarai Bold"/>
                <a:sym typeface="Almarai Bold"/>
                <a:rtl/>
              </a:rPr>
              <a:t>التحري</a:t>
            </a:r>
          </a:p>
        </p:txBody>
      </p:sp>
      <p:sp>
        <p:nvSpPr>
          <p:cNvPr id="18" name="TextBox 18"/>
          <p:cNvSpPr txBox="1"/>
          <p:nvPr/>
        </p:nvSpPr>
        <p:spPr>
          <a:xfrm>
            <a:off x="5551671" y="5732648"/>
            <a:ext cx="2888378" cy="645933"/>
          </a:xfrm>
          <a:prstGeom prst="rect">
            <a:avLst/>
          </a:prstGeom>
        </p:spPr>
        <p:txBody>
          <a:bodyPr lIns="0" tIns="0" rIns="0" bIns="0" rtlCol="0" anchor="t">
            <a:spAutoFit/>
          </a:bodyPr>
          <a:lstStyle/>
          <a:p>
            <a:pPr algn="ctr" rtl="1">
              <a:lnSpc>
                <a:spcPts val="5301"/>
              </a:lnSpc>
            </a:pPr>
            <a:r>
              <a:rPr lang="ar-EG" sz="3174" b="1" spc="32">
                <a:solidFill>
                  <a:srgbClr val="000000"/>
                </a:solidFill>
                <a:latin typeface="Almarai Bold"/>
                <a:ea typeface="Almarai Bold"/>
                <a:cs typeface="Almarai Bold"/>
                <a:sym typeface="Almarai Bold"/>
                <a:rtl/>
              </a:rPr>
              <a:t>الإضاءة</a:t>
            </a:r>
          </a:p>
        </p:txBody>
      </p:sp>
      <p:sp>
        <p:nvSpPr>
          <p:cNvPr id="19" name="TextBox 19"/>
          <p:cNvSpPr txBox="1"/>
          <p:nvPr/>
        </p:nvSpPr>
        <p:spPr>
          <a:xfrm>
            <a:off x="3377003" y="5758037"/>
            <a:ext cx="2888378" cy="645933"/>
          </a:xfrm>
          <a:prstGeom prst="rect">
            <a:avLst/>
          </a:prstGeom>
        </p:spPr>
        <p:txBody>
          <a:bodyPr lIns="0" tIns="0" rIns="0" bIns="0" rtlCol="0" anchor="t">
            <a:spAutoFit/>
          </a:bodyPr>
          <a:lstStyle/>
          <a:p>
            <a:pPr algn="ctr" rtl="1">
              <a:lnSpc>
                <a:spcPts val="5301"/>
              </a:lnSpc>
            </a:pPr>
            <a:r>
              <a:rPr lang="ar-EG" sz="3174" b="1" spc="32">
                <a:solidFill>
                  <a:srgbClr val="000000"/>
                </a:solidFill>
                <a:latin typeface="Almarai Bold"/>
                <a:ea typeface="Almarai Bold"/>
                <a:cs typeface="Almarai Bold"/>
                <a:sym typeface="Almarai Bold"/>
                <a:rtl/>
              </a:rPr>
              <a:t>التحقق</a:t>
            </a:r>
          </a:p>
        </p:txBody>
      </p:sp>
      <p:sp>
        <p:nvSpPr>
          <p:cNvPr id="20" name="TextBox 20"/>
          <p:cNvSpPr txBox="1"/>
          <p:nvPr/>
        </p:nvSpPr>
        <p:spPr>
          <a:xfrm>
            <a:off x="1081808" y="5758037"/>
            <a:ext cx="2888378" cy="645933"/>
          </a:xfrm>
          <a:prstGeom prst="rect">
            <a:avLst/>
          </a:prstGeom>
        </p:spPr>
        <p:txBody>
          <a:bodyPr lIns="0" tIns="0" rIns="0" bIns="0" rtlCol="0" anchor="t">
            <a:spAutoFit/>
          </a:bodyPr>
          <a:lstStyle/>
          <a:p>
            <a:pPr algn="ctr" rtl="1">
              <a:lnSpc>
                <a:spcPts val="5301"/>
              </a:lnSpc>
            </a:pPr>
            <a:r>
              <a:rPr lang="ar-EG" sz="3174" b="1" spc="32">
                <a:solidFill>
                  <a:srgbClr val="000000"/>
                </a:solidFill>
                <a:latin typeface="Almarai Bold"/>
                <a:ea typeface="Almarai Bold"/>
                <a:cs typeface="Almarai Bold"/>
                <a:sym typeface="Almarai Bold"/>
                <a:rtl/>
              </a:rPr>
              <a:t>التطبيق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25</a:t>
              </a:r>
            </a:p>
          </p:txBody>
        </p:sp>
      </p:grpSp>
      <p:sp>
        <p:nvSpPr>
          <p:cNvPr id="5" name="Freeform 5"/>
          <p:cNvSpPr/>
          <p:nvPr/>
        </p:nvSpPr>
        <p:spPr>
          <a:xfrm>
            <a:off x="13463990" y="1847240"/>
            <a:ext cx="3795310" cy="2615313"/>
          </a:xfrm>
          <a:custGeom>
            <a:avLst/>
            <a:gdLst/>
            <a:ahLst/>
            <a:cxnLst/>
            <a:rect l="l" t="t" r="r" b="b"/>
            <a:pathLst>
              <a:path w="3795310" h="2615313">
                <a:moveTo>
                  <a:pt x="0" y="0"/>
                </a:moveTo>
                <a:lnTo>
                  <a:pt x="3795310" y="0"/>
                </a:lnTo>
                <a:lnTo>
                  <a:pt x="3795310" y="2615313"/>
                </a:lnTo>
                <a:lnTo>
                  <a:pt x="0" y="2615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0" name="TextBox 10"/>
          <p:cNvSpPr txBox="1"/>
          <p:nvPr/>
        </p:nvSpPr>
        <p:spPr>
          <a:xfrm>
            <a:off x="12215663" y="2508382"/>
            <a:ext cx="6072337" cy="1045379"/>
          </a:xfrm>
          <a:prstGeom prst="rect">
            <a:avLst/>
          </a:prstGeom>
        </p:spPr>
        <p:txBody>
          <a:bodyPr lIns="0" tIns="0" rIns="0" bIns="0" rtlCol="0" anchor="t">
            <a:spAutoFit/>
          </a:bodyPr>
          <a:lstStyle/>
          <a:p>
            <a:pPr algn="ctr" rtl="1">
              <a:lnSpc>
                <a:spcPts val="8705"/>
              </a:lnSpc>
            </a:pPr>
            <a:r>
              <a:rPr lang="ar-EG" sz="5212" b="1" spc="54">
                <a:solidFill>
                  <a:srgbClr val="000000"/>
                </a:solidFill>
                <a:latin typeface="Almarai Bold"/>
                <a:ea typeface="Almarai Bold"/>
                <a:cs typeface="Almarai Bold"/>
                <a:sym typeface="Almarai Bold"/>
                <a:rtl/>
              </a:rPr>
              <a:t>تمرين</a:t>
            </a:r>
          </a:p>
        </p:txBody>
      </p:sp>
      <p:sp>
        <p:nvSpPr>
          <p:cNvPr id="11" name="Freeform 11"/>
          <p:cNvSpPr/>
          <p:nvPr/>
        </p:nvSpPr>
        <p:spPr>
          <a:xfrm>
            <a:off x="5883865" y="3305525"/>
            <a:ext cx="6687836" cy="7200900"/>
          </a:xfrm>
          <a:custGeom>
            <a:avLst/>
            <a:gdLst/>
            <a:ahLst/>
            <a:cxnLst/>
            <a:rect l="l" t="t" r="r" b="b"/>
            <a:pathLst>
              <a:path w="6687836" h="7200900">
                <a:moveTo>
                  <a:pt x="0" y="0"/>
                </a:moveTo>
                <a:lnTo>
                  <a:pt x="6687836" y="0"/>
                </a:lnTo>
                <a:lnTo>
                  <a:pt x="6687836" y="7200900"/>
                </a:lnTo>
                <a:lnTo>
                  <a:pt x="0" y="72009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6575807" y="887128"/>
            <a:ext cx="5303952" cy="615545"/>
          </a:xfrm>
          <a:prstGeom prst="rect">
            <a:avLst/>
          </a:prstGeom>
        </p:spPr>
        <p:txBody>
          <a:bodyPr lIns="0" tIns="0" rIns="0" bIns="0" rtlCol="0" anchor="t">
            <a:spAutoFit/>
          </a:bodyPr>
          <a:lstStyle/>
          <a:p>
            <a:pPr algn="ctr" rtl="1">
              <a:lnSpc>
                <a:spcPts val="4771"/>
              </a:lnSpc>
            </a:pPr>
            <a:r>
              <a:rPr lang="ar-EG" sz="3976" b="1">
                <a:solidFill>
                  <a:srgbClr val="000000"/>
                </a:solidFill>
                <a:latin typeface="Almarai Bold"/>
                <a:ea typeface="Almarai Bold"/>
                <a:cs typeface="Almarai Bold"/>
                <a:sym typeface="Almarai Bold"/>
                <a:rtl/>
              </a:rPr>
              <a:t>الابتكار في عالم الأعمال</a:t>
            </a:r>
          </a:p>
        </p:txBody>
      </p:sp>
      <p:sp>
        <p:nvSpPr>
          <p:cNvPr id="13" name="TextBox 13"/>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08</a:t>
            </a:r>
          </a:p>
        </p:txBody>
      </p:sp>
      <p:sp>
        <p:nvSpPr>
          <p:cNvPr id="15" name="TextBox 15"/>
          <p:cNvSpPr txBox="1"/>
          <p:nvPr/>
        </p:nvSpPr>
        <p:spPr>
          <a:xfrm>
            <a:off x="1289155" y="4844988"/>
            <a:ext cx="10573303" cy="955721"/>
          </a:xfrm>
          <a:prstGeom prst="rect">
            <a:avLst/>
          </a:prstGeom>
        </p:spPr>
        <p:txBody>
          <a:bodyPr lIns="0" tIns="0" rIns="0" bIns="0" rtlCol="0" anchor="t">
            <a:spAutoFit/>
          </a:bodyPr>
          <a:lstStyle/>
          <a:p>
            <a:pPr algn="r" rtl="1">
              <a:lnSpc>
                <a:spcPts val="7904"/>
              </a:lnSpc>
            </a:pPr>
            <a:r>
              <a:rPr lang="ar-EG" sz="4733" spc="49">
                <a:solidFill>
                  <a:srgbClr val="000000"/>
                </a:solidFill>
                <a:latin typeface="Almarai"/>
                <a:ea typeface="Almarai"/>
                <a:cs typeface="Almarai"/>
                <a:sym typeface="Almarai"/>
                <a:rtl/>
              </a:rPr>
              <a:t>إلى أي مدى أنت مبدع؟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357086" y="2549632"/>
            <a:ext cx="15722343" cy="974325"/>
            <a:chOff x="0" y="0"/>
            <a:chExt cx="4140864" cy="256612"/>
          </a:xfrm>
        </p:grpSpPr>
        <p:sp>
          <p:nvSpPr>
            <p:cNvPr id="3" name="Freeform 3"/>
            <p:cNvSpPr/>
            <p:nvPr/>
          </p:nvSpPr>
          <p:spPr>
            <a:xfrm>
              <a:off x="0" y="0"/>
              <a:ext cx="4140864" cy="256612"/>
            </a:xfrm>
            <a:custGeom>
              <a:avLst/>
              <a:gdLst/>
              <a:ahLst/>
              <a:cxnLst/>
              <a:rect l="l" t="t" r="r" b="b"/>
              <a:pathLst>
                <a:path w="4140864" h="256612">
                  <a:moveTo>
                    <a:pt x="15265" y="0"/>
                  </a:moveTo>
                  <a:lnTo>
                    <a:pt x="4125599" y="0"/>
                  </a:lnTo>
                  <a:cubicBezTo>
                    <a:pt x="4134029" y="0"/>
                    <a:pt x="4140864" y="6834"/>
                    <a:pt x="4140864" y="15265"/>
                  </a:cubicBezTo>
                  <a:lnTo>
                    <a:pt x="4140864" y="241347"/>
                  </a:lnTo>
                  <a:cubicBezTo>
                    <a:pt x="4140864" y="245396"/>
                    <a:pt x="4139255" y="249279"/>
                    <a:pt x="4136393" y="252141"/>
                  </a:cubicBezTo>
                  <a:cubicBezTo>
                    <a:pt x="4133530" y="255004"/>
                    <a:pt x="4129648" y="256612"/>
                    <a:pt x="4125599" y="256612"/>
                  </a:cubicBezTo>
                  <a:lnTo>
                    <a:pt x="15265" y="256612"/>
                  </a:lnTo>
                  <a:cubicBezTo>
                    <a:pt x="11216" y="256612"/>
                    <a:pt x="7334" y="255004"/>
                    <a:pt x="4471" y="252141"/>
                  </a:cubicBezTo>
                  <a:cubicBezTo>
                    <a:pt x="1608" y="249279"/>
                    <a:pt x="0" y="245396"/>
                    <a:pt x="0" y="241347"/>
                  </a:cubicBezTo>
                  <a:lnTo>
                    <a:pt x="0" y="15265"/>
                  </a:lnTo>
                  <a:cubicBezTo>
                    <a:pt x="0" y="11216"/>
                    <a:pt x="1608" y="7334"/>
                    <a:pt x="4471" y="4471"/>
                  </a:cubicBezTo>
                  <a:cubicBezTo>
                    <a:pt x="7334" y="1608"/>
                    <a:pt x="11216" y="0"/>
                    <a:pt x="15265"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140864" cy="266137"/>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1" name="Group 11"/>
          <p:cNvGrpSpPr/>
          <p:nvPr/>
        </p:nvGrpSpPr>
        <p:grpSpPr>
          <a:xfrm>
            <a:off x="721523" y="1199663"/>
            <a:ext cx="1271127" cy="1271127"/>
            <a:chOff x="0" y="0"/>
            <a:chExt cx="1694836" cy="1694836"/>
          </a:xfrm>
        </p:grpSpPr>
        <p:sp>
          <p:nvSpPr>
            <p:cNvPr id="12" name="Freeform 12"/>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3" name="Freeform 13"/>
          <p:cNvSpPr/>
          <p:nvPr/>
        </p:nvSpPr>
        <p:spPr>
          <a:xfrm>
            <a:off x="7272683" y="4130085"/>
            <a:ext cx="9188605" cy="1975550"/>
          </a:xfrm>
          <a:custGeom>
            <a:avLst/>
            <a:gdLst/>
            <a:ahLst/>
            <a:cxnLst/>
            <a:rect l="l" t="t" r="r" b="b"/>
            <a:pathLst>
              <a:path w="9188605" h="1975550">
                <a:moveTo>
                  <a:pt x="0" y="0"/>
                </a:moveTo>
                <a:lnTo>
                  <a:pt x="9188605" y="0"/>
                </a:lnTo>
                <a:lnTo>
                  <a:pt x="9188605" y="1975550"/>
                </a:lnTo>
                <a:lnTo>
                  <a:pt x="0" y="19755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7149508" y="6599971"/>
            <a:ext cx="9188605" cy="1975550"/>
          </a:xfrm>
          <a:custGeom>
            <a:avLst/>
            <a:gdLst/>
            <a:ahLst/>
            <a:cxnLst/>
            <a:rect l="l" t="t" r="r" b="b"/>
            <a:pathLst>
              <a:path w="9188605" h="1975550">
                <a:moveTo>
                  <a:pt x="0" y="0"/>
                </a:moveTo>
                <a:lnTo>
                  <a:pt x="9188605" y="0"/>
                </a:lnTo>
                <a:lnTo>
                  <a:pt x="9188605" y="1975550"/>
                </a:lnTo>
                <a:lnTo>
                  <a:pt x="0" y="19755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5816121" y="4539972"/>
            <a:ext cx="1043985" cy="1043985"/>
          </a:xfrm>
          <a:custGeom>
            <a:avLst/>
            <a:gdLst/>
            <a:ahLst/>
            <a:cxnLst/>
            <a:rect l="l" t="t" r="r" b="b"/>
            <a:pathLst>
              <a:path w="1043985" h="1043985">
                <a:moveTo>
                  <a:pt x="0" y="0"/>
                </a:moveTo>
                <a:lnTo>
                  <a:pt x="1043985" y="0"/>
                </a:lnTo>
                <a:lnTo>
                  <a:pt x="1043985" y="1043984"/>
                </a:lnTo>
                <a:lnTo>
                  <a:pt x="0" y="10439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a:off x="15816121" y="6962885"/>
            <a:ext cx="1043985" cy="1043985"/>
          </a:xfrm>
          <a:custGeom>
            <a:avLst/>
            <a:gdLst/>
            <a:ahLst/>
            <a:cxnLst/>
            <a:rect l="l" t="t" r="r" b="b"/>
            <a:pathLst>
              <a:path w="1043985" h="1043985">
                <a:moveTo>
                  <a:pt x="0" y="0"/>
                </a:moveTo>
                <a:lnTo>
                  <a:pt x="1043985" y="0"/>
                </a:lnTo>
                <a:lnTo>
                  <a:pt x="1043985" y="1043985"/>
                </a:lnTo>
                <a:lnTo>
                  <a:pt x="0" y="10439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TextBox 17"/>
          <p:cNvSpPr txBox="1"/>
          <p:nvPr/>
        </p:nvSpPr>
        <p:spPr>
          <a:xfrm>
            <a:off x="1081764" y="2665967"/>
            <a:ext cx="14984231" cy="608305"/>
          </a:xfrm>
          <a:prstGeom prst="rect">
            <a:avLst/>
          </a:prstGeom>
        </p:spPr>
        <p:txBody>
          <a:bodyPr lIns="0" tIns="0" rIns="0" bIns="0" rtlCol="0" anchor="t">
            <a:spAutoFit/>
          </a:bodyPr>
          <a:lstStyle/>
          <a:p>
            <a:pPr algn="just" rtl="1">
              <a:lnSpc>
                <a:spcPts val="4957"/>
              </a:lnSpc>
            </a:pPr>
            <a:r>
              <a:rPr lang="ar-EG" sz="3060" b="1" spc="31">
                <a:solidFill>
                  <a:srgbClr val="000000"/>
                </a:solidFill>
                <a:latin typeface="Almarai Bold"/>
                <a:ea typeface="Almarai Bold"/>
                <a:cs typeface="Almarai Bold"/>
                <a:sym typeface="Almarai Bold"/>
                <a:rtl/>
              </a:rPr>
              <a:t>هناك مدخلان لتعريف الإبداع :</a:t>
            </a:r>
          </a:p>
        </p:txBody>
      </p:sp>
      <p:sp>
        <p:nvSpPr>
          <p:cNvPr id="18" name="TextBox 18"/>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مفهوم الإبداع</a:t>
            </a:r>
          </a:p>
        </p:txBody>
      </p:sp>
      <p:sp>
        <p:nvSpPr>
          <p:cNvPr id="19" name="TextBox 1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0" name="TextBox 20"/>
          <p:cNvSpPr txBox="1"/>
          <p:nvPr/>
        </p:nvSpPr>
        <p:spPr>
          <a:xfrm>
            <a:off x="1081764" y="1546711"/>
            <a:ext cx="560595" cy="601058"/>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21" name="TextBox 21"/>
          <p:cNvSpPr txBox="1"/>
          <p:nvPr/>
        </p:nvSpPr>
        <p:spPr>
          <a:xfrm>
            <a:off x="7800356" y="4600282"/>
            <a:ext cx="7752771" cy="1288163"/>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 المدخل الأول/ يرى أن الإبداع عملية فكرية ذهنية</a:t>
            </a:r>
          </a:p>
        </p:txBody>
      </p:sp>
      <p:sp>
        <p:nvSpPr>
          <p:cNvPr id="22" name="TextBox 22"/>
          <p:cNvSpPr txBox="1"/>
          <p:nvPr/>
        </p:nvSpPr>
        <p:spPr>
          <a:xfrm>
            <a:off x="7577537" y="6915260"/>
            <a:ext cx="7752771" cy="1288163"/>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 المدخل الثاني/ الإبداع هو تحقيق إنتاج جديد وذو قيمة</a:t>
            </a:r>
          </a:p>
        </p:txBody>
      </p:sp>
      <p:sp>
        <p:nvSpPr>
          <p:cNvPr id="23" name="Freeform 23"/>
          <p:cNvSpPr/>
          <p:nvPr/>
        </p:nvSpPr>
        <p:spPr>
          <a:xfrm>
            <a:off x="1992650" y="3847807"/>
            <a:ext cx="4072471" cy="5054791"/>
          </a:xfrm>
          <a:custGeom>
            <a:avLst/>
            <a:gdLst/>
            <a:ahLst/>
            <a:cxnLst/>
            <a:rect l="l" t="t" r="r" b="b"/>
            <a:pathLst>
              <a:path w="4072471" h="5054791">
                <a:moveTo>
                  <a:pt x="0" y="0"/>
                </a:moveTo>
                <a:lnTo>
                  <a:pt x="4072471" y="0"/>
                </a:lnTo>
                <a:lnTo>
                  <a:pt x="4072471" y="5054790"/>
                </a:lnTo>
                <a:lnTo>
                  <a:pt x="0" y="505479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578834" y="3008146"/>
            <a:ext cx="6712813" cy="6036403"/>
            <a:chOff x="0" y="0"/>
            <a:chExt cx="1767984" cy="1589835"/>
          </a:xfrm>
        </p:grpSpPr>
        <p:sp>
          <p:nvSpPr>
            <p:cNvPr id="3" name="Freeform 3"/>
            <p:cNvSpPr/>
            <p:nvPr/>
          </p:nvSpPr>
          <p:spPr>
            <a:xfrm>
              <a:off x="0" y="0"/>
              <a:ext cx="1767984" cy="1589835"/>
            </a:xfrm>
            <a:custGeom>
              <a:avLst/>
              <a:gdLst/>
              <a:ahLst/>
              <a:cxnLst/>
              <a:rect l="l" t="t" r="r" b="b"/>
              <a:pathLst>
                <a:path w="1767984" h="1589835">
                  <a:moveTo>
                    <a:pt x="35752" y="0"/>
                  </a:moveTo>
                  <a:lnTo>
                    <a:pt x="1732231" y="0"/>
                  </a:lnTo>
                  <a:cubicBezTo>
                    <a:pt x="1741713" y="0"/>
                    <a:pt x="1750807" y="3767"/>
                    <a:pt x="1757512" y="10472"/>
                  </a:cubicBezTo>
                  <a:cubicBezTo>
                    <a:pt x="1764217" y="17177"/>
                    <a:pt x="1767984" y="26270"/>
                    <a:pt x="1767984" y="35752"/>
                  </a:cubicBezTo>
                  <a:lnTo>
                    <a:pt x="1767984" y="1554082"/>
                  </a:lnTo>
                  <a:cubicBezTo>
                    <a:pt x="1767984" y="1563564"/>
                    <a:pt x="1764217" y="1572658"/>
                    <a:pt x="1757512" y="1579363"/>
                  </a:cubicBezTo>
                  <a:cubicBezTo>
                    <a:pt x="1750807" y="1586068"/>
                    <a:pt x="1741713" y="1589835"/>
                    <a:pt x="1732231" y="1589835"/>
                  </a:cubicBezTo>
                  <a:lnTo>
                    <a:pt x="35752" y="1589835"/>
                  </a:lnTo>
                  <a:cubicBezTo>
                    <a:pt x="26270" y="1589835"/>
                    <a:pt x="17177" y="1586068"/>
                    <a:pt x="10472" y="1579363"/>
                  </a:cubicBezTo>
                  <a:cubicBezTo>
                    <a:pt x="3767" y="1572658"/>
                    <a:pt x="0" y="1563564"/>
                    <a:pt x="0" y="1554082"/>
                  </a:cubicBezTo>
                  <a:lnTo>
                    <a:pt x="0" y="35752"/>
                  </a:lnTo>
                  <a:cubicBezTo>
                    <a:pt x="0" y="26270"/>
                    <a:pt x="3767" y="17177"/>
                    <a:pt x="10472" y="10472"/>
                  </a:cubicBezTo>
                  <a:cubicBezTo>
                    <a:pt x="17177" y="3767"/>
                    <a:pt x="26270" y="0"/>
                    <a:pt x="3575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1767984" cy="1599360"/>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721523" y="1199663"/>
            <a:ext cx="1271127" cy="1271127"/>
            <a:chOff x="0" y="0"/>
            <a:chExt cx="1694836" cy="1694836"/>
          </a:xfrm>
        </p:grpSpPr>
        <p:sp>
          <p:nvSpPr>
            <p:cNvPr id="11" name="Freeform 11"/>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2" name="TextBox 12"/>
          <p:cNvSpPr txBox="1"/>
          <p:nvPr/>
        </p:nvSpPr>
        <p:spPr>
          <a:xfrm>
            <a:off x="1081807" y="2219479"/>
            <a:ext cx="14984231" cy="658978"/>
          </a:xfrm>
          <a:prstGeom prst="rect">
            <a:avLst/>
          </a:prstGeom>
        </p:spPr>
        <p:txBody>
          <a:bodyPr lIns="0" tIns="0" rIns="0" bIns="0" rtlCol="0" anchor="t">
            <a:spAutoFit/>
          </a:bodyPr>
          <a:lstStyle/>
          <a:p>
            <a:pPr algn="just" rtl="1">
              <a:lnSpc>
                <a:spcPts val="5443"/>
              </a:lnSpc>
            </a:pPr>
            <a:r>
              <a:rPr lang="ar-EG" sz="3359" b="1" spc="34">
                <a:solidFill>
                  <a:srgbClr val="000000"/>
                </a:solidFill>
                <a:latin typeface="Almarai Bold"/>
                <a:ea typeface="Almarai Bold"/>
                <a:cs typeface="Almarai Bold"/>
                <a:sym typeface="Almarai Bold"/>
                <a:rtl/>
              </a:rPr>
              <a:t>التعريفات للمدخل الأول:</a:t>
            </a:r>
          </a:p>
        </p:txBody>
      </p:sp>
      <p:sp>
        <p:nvSpPr>
          <p:cNvPr id="13" name="TextBox 13"/>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مفهوم الإبداع</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601058"/>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6" name="TextBox 16"/>
          <p:cNvSpPr txBox="1"/>
          <p:nvPr/>
        </p:nvSpPr>
        <p:spPr>
          <a:xfrm>
            <a:off x="8284693" y="3107057"/>
            <a:ext cx="7752771" cy="622639"/>
          </a:xfrm>
          <a:prstGeom prst="rect">
            <a:avLst/>
          </a:prstGeom>
        </p:spPr>
        <p:txBody>
          <a:bodyPr lIns="0" tIns="0" rIns="0" bIns="0" rtlCol="0" anchor="t">
            <a:spAutoFit/>
          </a:bodyPr>
          <a:lstStyle/>
          <a:p>
            <a:pPr algn="r" rtl="1">
              <a:lnSpc>
                <a:spcPts val="5100"/>
              </a:lnSpc>
            </a:pPr>
            <a:r>
              <a:rPr lang="ar-EG" sz="3148" b="1" spc="32">
                <a:solidFill>
                  <a:srgbClr val="FF6600"/>
                </a:solidFill>
                <a:latin typeface="Almarai Bold"/>
                <a:ea typeface="Almarai Bold"/>
                <a:cs typeface="Almarai Bold"/>
                <a:sym typeface="Almarai Bold"/>
                <a:rtl/>
              </a:rPr>
              <a:t>تعريف (</a:t>
            </a:r>
            <a:r>
              <a:rPr lang="en-US" sz="3148" b="1" spc="32">
                <a:solidFill>
                  <a:srgbClr val="FF6600"/>
                </a:solidFill>
                <a:latin typeface="Almarai Bold"/>
                <a:ea typeface="Almarai Bold"/>
                <a:cs typeface="Almarai Bold"/>
                <a:sym typeface="Almarai Bold"/>
              </a:rPr>
              <a:t>George Knelles</a:t>
            </a:r>
            <a:r>
              <a:rPr lang="ar-EG" sz="3148" b="1" spc="32">
                <a:solidFill>
                  <a:srgbClr val="FF6600"/>
                </a:solidFill>
                <a:latin typeface="Almarai Bold"/>
                <a:ea typeface="Almarai Bold"/>
                <a:cs typeface="Almarai Bold"/>
                <a:sym typeface="Almarai Bold"/>
                <a:rtl/>
              </a:rPr>
              <a:t>):</a:t>
            </a:r>
          </a:p>
        </p:txBody>
      </p:sp>
      <p:grpSp>
        <p:nvGrpSpPr>
          <p:cNvPr id="17" name="Group 17"/>
          <p:cNvGrpSpPr/>
          <p:nvPr/>
        </p:nvGrpSpPr>
        <p:grpSpPr>
          <a:xfrm>
            <a:off x="1992650" y="3008146"/>
            <a:ext cx="6712813" cy="6036403"/>
            <a:chOff x="0" y="0"/>
            <a:chExt cx="1767984" cy="1589835"/>
          </a:xfrm>
        </p:grpSpPr>
        <p:sp>
          <p:nvSpPr>
            <p:cNvPr id="18" name="Freeform 18"/>
            <p:cNvSpPr/>
            <p:nvPr/>
          </p:nvSpPr>
          <p:spPr>
            <a:xfrm>
              <a:off x="0" y="0"/>
              <a:ext cx="1767984" cy="1589835"/>
            </a:xfrm>
            <a:custGeom>
              <a:avLst/>
              <a:gdLst/>
              <a:ahLst/>
              <a:cxnLst/>
              <a:rect l="l" t="t" r="r" b="b"/>
              <a:pathLst>
                <a:path w="1767984" h="1589835">
                  <a:moveTo>
                    <a:pt x="35752" y="0"/>
                  </a:moveTo>
                  <a:lnTo>
                    <a:pt x="1732231" y="0"/>
                  </a:lnTo>
                  <a:cubicBezTo>
                    <a:pt x="1741713" y="0"/>
                    <a:pt x="1750807" y="3767"/>
                    <a:pt x="1757512" y="10472"/>
                  </a:cubicBezTo>
                  <a:cubicBezTo>
                    <a:pt x="1764217" y="17177"/>
                    <a:pt x="1767984" y="26270"/>
                    <a:pt x="1767984" y="35752"/>
                  </a:cubicBezTo>
                  <a:lnTo>
                    <a:pt x="1767984" y="1554082"/>
                  </a:lnTo>
                  <a:cubicBezTo>
                    <a:pt x="1767984" y="1563564"/>
                    <a:pt x="1764217" y="1572658"/>
                    <a:pt x="1757512" y="1579363"/>
                  </a:cubicBezTo>
                  <a:cubicBezTo>
                    <a:pt x="1750807" y="1586068"/>
                    <a:pt x="1741713" y="1589835"/>
                    <a:pt x="1732231" y="1589835"/>
                  </a:cubicBezTo>
                  <a:lnTo>
                    <a:pt x="35752" y="1589835"/>
                  </a:lnTo>
                  <a:cubicBezTo>
                    <a:pt x="26270" y="1589835"/>
                    <a:pt x="17177" y="1586068"/>
                    <a:pt x="10472" y="1579363"/>
                  </a:cubicBezTo>
                  <a:cubicBezTo>
                    <a:pt x="3767" y="1572658"/>
                    <a:pt x="0" y="1563564"/>
                    <a:pt x="0" y="1554082"/>
                  </a:cubicBezTo>
                  <a:lnTo>
                    <a:pt x="0" y="35752"/>
                  </a:lnTo>
                  <a:cubicBezTo>
                    <a:pt x="0" y="26270"/>
                    <a:pt x="3767" y="17177"/>
                    <a:pt x="10472" y="10472"/>
                  </a:cubicBezTo>
                  <a:cubicBezTo>
                    <a:pt x="17177" y="3767"/>
                    <a:pt x="26270" y="0"/>
                    <a:pt x="35752" y="0"/>
                  </a:cubicBezTo>
                  <a:close/>
                </a:path>
              </a:pathLst>
            </a:custGeom>
            <a:solidFill>
              <a:srgbClr val="DEEFFF"/>
            </a:solidFill>
            <a:ln w="19050" cap="rnd">
              <a:solidFill>
                <a:srgbClr val="00B050"/>
              </a:solidFill>
              <a:prstDash val="lgDash"/>
              <a:round/>
            </a:ln>
          </p:spPr>
          <p:txBody>
            <a:bodyPr/>
            <a:lstStyle/>
            <a:p>
              <a:endParaRPr lang="en-US"/>
            </a:p>
          </p:txBody>
        </p:sp>
        <p:sp>
          <p:nvSpPr>
            <p:cNvPr id="19" name="TextBox 19"/>
            <p:cNvSpPr txBox="1"/>
            <p:nvPr/>
          </p:nvSpPr>
          <p:spPr>
            <a:xfrm>
              <a:off x="0" y="-9525"/>
              <a:ext cx="1767984" cy="1599360"/>
            </a:xfrm>
            <a:prstGeom prst="rect">
              <a:avLst/>
            </a:prstGeom>
          </p:spPr>
          <p:txBody>
            <a:bodyPr lIns="50800" tIns="50800" rIns="50800" bIns="50800" rtlCol="0" anchor="ctr"/>
            <a:lstStyle/>
            <a:p>
              <a:pPr algn="ctr">
                <a:lnSpc>
                  <a:spcPts val="2160"/>
                </a:lnSpc>
              </a:pPr>
              <a:endParaRPr/>
            </a:p>
          </p:txBody>
        </p:sp>
      </p:grpSp>
      <p:sp>
        <p:nvSpPr>
          <p:cNvPr id="20" name="TextBox 20"/>
          <p:cNvSpPr txBox="1"/>
          <p:nvPr/>
        </p:nvSpPr>
        <p:spPr>
          <a:xfrm>
            <a:off x="10026087" y="3824946"/>
            <a:ext cx="6239976" cy="1795357"/>
          </a:xfrm>
          <a:prstGeom prst="rect">
            <a:avLst/>
          </a:prstGeom>
        </p:spPr>
        <p:txBody>
          <a:bodyPr lIns="0" tIns="0" rIns="0" bIns="0" rtlCol="0" anchor="t">
            <a:spAutoFit/>
          </a:bodyPr>
          <a:lstStyle/>
          <a:p>
            <a:pPr marL="636561" lvl="1" indent="-318281" algn="r" rtl="1">
              <a:lnSpc>
                <a:spcPts val="4776"/>
              </a:lnSpc>
              <a:buFont typeface="Arial"/>
              <a:buChar char="•"/>
            </a:pPr>
            <a:r>
              <a:rPr lang="ar-EG" sz="2948" b="1" spc="30">
                <a:solidFill>
                  <a:srgbClr val="000000"/>
                </a:solidFill>
                <a:latin typeface="Almarai Bold"/>
                <a:ea typeface="Almarai Bold"/>
                <a:cs typeface="Almarai Bold"/>
                <a:sym typeface="Almarai Bold"/>
                <a:rtl/>
              </a:rPr>
              <a:t>الإبداع هو " إعادة ترتيب ما تعرفه وما لا تعرفه بهدف الوصول إلى ما لا تعرفه" .</a:t>
            </a:r>
          </a:p>
        </p:txBody>
      </p:sp>
      <p:sp>
        <p:nvSpPr>
          <p:cNvPr id="21" name="TextBox 21"/>
          <p:cNvSpPr txBox="1"/>
          <p:nvPr/>
        </p:nvSpPr>
        <p:spPr>
          <a:xfrm>
            <a:off x="8284693" y="5686978"/>
            <a:ext cx="7752771" cy="622639"/>
          </a:xfrm>
          <a:prstGeom prst="rect">
            <a:avLst/>
          </a:prstGeom>
        </p:spPr>
        <p:txBody>
          <a:bodyPr lIns="0" tIns="0" rIns="0" bIns="0" rtlCol="0" anchor="t">
            <a:spAutoFit/>
          </a:bodyPr>
          <a:lstStyle/>
          <a:p>
            <a:pPr algn="r" rtl="1">
              <a:lnSpc>
                <a:spcPts val="5100"/>
              </a:lnSpc>
            </a:pPr>
            <a:r>
              <a:rPr lang="ar-EG" sz="3148" b="1" spc="32">
                <a:solidFill>
                  <a:srgbClr val="FF6600"/>
                </a:solidFill>
                <a:latin typeface="Almarai Bold"/>
                <a:ea typeface="Almarai Bold"/>
                <a:cs typeface="Almarai Bold"/>
                <a:sym typeface="Almarai Bold"/>
                <a:rtl/>
              </a:rPr>
              <a:t>تعريف القاموس الإنجليزي: </a:t>
            </a:r>
          </a:p>
        </p:txBody>
      </p:sp>
      <p:sp>
        <p:nvSpPr>
          <p:cNvPr id="22" name="TextBox 22"/>
          <p:cNvSpPr txBox="1"/>
          <p:nvPr/>
        </p:nvSpPr>
        <p:spPr>
          <a:xfrm>
            <a:off x="9815252" y="6442968"/>
            <a:ext cx="6239976" cy="2404957"/>
          </a:xfrm>
          <a:prstGeom prst="rect">
            <a:avLst/>
          </a:prstGeom>
        </p:spPr>
        <p:txBody>
          <a:bodyPr lIns="0" tIns="0" rIns="0" bIns="0" rtlCol="0" anchor="t">
            <a:spAutoFit/>
          </a:bodyPr>
          <a:lstStyle/>
          <a:p>
            <a:pPr marL="636561" lvl="1" indent="-318281" algn="r" rtl="1">
              <a:lnSpc>
                <a:spcPts val="4776"/>
              </a:lnSpc>
              <a:buFont typeface="Arial"/>
              <a:buChar char="•"/>
            </a:pPr>
            <a:r>
              <a:rPr lang="ar-EG" sz="2948" b="1" spc="30">
                <a:solidFill>
                  <a:srgbClr val="000000"/>
                </a:solidFill>
                <a:latin typeface="Almarai Bold"/>
                <a:ea typeface="Almarai Bold"/>
                <a:cs typeface="Almarai Bold"/>
                <a:sym typeface="Almarai Bold"/>
                <a:rtl/>
              </a:rPr>
              <a:t>" نشاط إنساني يقدم أفكار أو معارف أصلية بشكل متكرر من خلال مجموعة من البيانات لتقديم نتائج متفردة </a:t>
            </a:r>
            <a:r>
              <a:rPr lang="en-US" sz="2948" b="1" spc="30">
                <a:solidFill>
                  <a:srgbClr val="000000"/>
                </a:solidFill>
                <a:latin typeface="Almarai Bold"/>
                <a:ea typeface="Almarai Bold"/>
                <a:cs typeface="Almarai Bold"/>
                <a:sym typeface="Almarai Bold"/>
              </a:rPr>
              <a:t>unique</a:t>
            </a:r>
            <a:r>
              <a:rPr lang="ar-EG" sz="2948" b="1" spc="30">
                <a:solidFill>
                  <a:srgbClr val="000000"/>
                </a:solidFill>
                <a:latin typeface="Almarai Bold"/>
                <a:ea typeface="Almarai Bold"/>
                <a:cs typeface="Almarai Bold"/>
                <a:sym typeface="Almarai Bold"/>
                <a:rtl/>
              </a:rPr>
              <a:t> ".</a:t>
            </a:r>
          </a:p>
        </p:txBody>
      </p:sp>
      <p:sp>
        <p:nvSpPr>
          <p:cNvPr id="23" name="TextBox 23"/>
          <p:cNvSpPr txBox="1"/>
          <p:nvPr/>
        </p:nvSpPr>
        <p:spPr>
          <a:xfrm>
            <a:off x="716971" y="3107057"/>
            <a:ext cx="7752771" cy="622639"/>
          </a:xfrm>
          <a:prstGeom prst="rect">
            <a:avLst/>
          </a:prstGeom>
        </p:spPr>
        <p:txBody>
          <a:bodyPr lIns="0" tIns="0" rIns="0" bIns="0" rtlCol="0" anchor="t">
            <a:spAutoFit/>
          </a:bodyPr>
          <a:lstStyle/>
          <a:p>
            <a:pPr algn="r" rtl="1">
              <a:lnSpc>
                <a:spcPts val="5100"/>
              </a:lnSpc>
            </a:pPr>
            <a:r>
              <a:rPr lang="ar-EG" sz="3148" b="1" spc="32">
                <a:solidFill>
                  <a:srgbClr val="FF6600"/>
                </a:solidFill>
                <a:latin typeface="Almarai Bold"/>
                <a:ea typeface="Almarai Bold"/>
                <a:cs typeface="Almarai Bold"/>
                <a:sym typeface="Almarai Bold"/>
                <a:rtl/>
              </a:rPr>
              <a:t>تعريف روشكا</a:t>
            </a:r>
          </a:p>
        </p:txBody>
      </p:sp>
      <p:sp>
        <p:nvSpPr>
          <p:cNvPr id="24" name="TextBox 24"/>
          <p:cNvSpPr txBox="1"/>
          <p:nvPr/>
        </p:nvSpPr>
        <p:spPr>
          <a:xfrm>
            <a:off x="2429197" y="3682071"/>
            <a:ext cx="6239976" cy="1795357"/>
          </a:xfrm>
          <a:prstGeom prst="rect">
            <a:avLst/>
          </a:prstGeom>
        </p:spPr>
        <p:txBody>
          <a:bodyPr lIns="0" tIns="0" rIns="0" bIns="0" rtlCol="0" anchor="t">
            <a:spAutoFit/>
          </a:bodyPr>
          <a:lstStyle/>
          <a:p>
            <a:pPr marL="636561" lvl="1" indent="-318281" algn="r" rtl="1">
              <a:lnSpc>
                <a:spcPts val="4776"/>
              </a:lnSpc>
              <a:buFont typeface="Arial"/>
              <a:buChar char="•"/>
            </a:pPr>
            <a:r>
              <a:rPr lang="ar-EG" sz="2948" b="1" spc="30">
                <a:solidFill>
                  <a:srgbClr val="000000"/>
                </a:solidFill>
                <a:latin typeface="Almarai Bold"/>
                <a:ea typeface="Almarai Bold"/>
                <a:cs typeface="Almarai Bold"/>
                <a:sym typeface="Almarai Bold"/>
                <a:rtl/>
              </a:rPr>
              <a:t>الإبداع هو النشاط أو العملية التي تقود إلى إنتاج يتصف بالجودة والأصالة والقيمة من اجل المجتمع.</a:t>
            </a:r>
          </a:p>
        </p:txBody>
      </p:sp>
      <p:sp>
        <p:nvSpPr>
          <p:cNvPr id="25" name="TextBox 25"/>
          <p:cNvSpPr txBox="1"/>
          <p:nvPr/>
        </p:nvSpPr>
        <p:spPr>
          <a:xfrm>
            <a:off x="721523" y="5706028"/>
            <a:ext cx="7752771" cy="622639"/>
          </a:xfrm>
          <a:prstGeom prst="rect">
            <a:avLst/>
          </a:prstGeom>
        </p:spPr>
        <p:txBody>
          <a:bodyPr lIns="0" tIns="0" rIns="0" bIns="0" rtlCol="0" anchor="t">
            <a:spAutoFit/>
          </a:bodyPr>
          <a:lstStyle/>
          <a:p>
            <a:pPr algn="r" rtl="1">
              <a:lnSpc>
                <a:spcPts val="5100"/>
              </a:lnSpc>
            </a:pPr>
            <a:r>
              <a:rPr lang="ar-EG" sz="3148" b="1" spc="32">
                <a:solidFill>
                  <a:srgbClr val="FF6600"/>
                </a:solidFill>
                <a:latin typeface="Almarai Bold"/>
                <a:ea typeface="Almarai Bold"/>
                <a:cs typeface="Almarai Bold"/>
                <a:sym typeface="Almarai Bold"/>
                <a:rtl/>
              </a:rPr>
              <a:t>المنتج الإبداعي</a:t>
            </a:r>
          </a:p>
        </p:txBody>
      </p:sp>
      <p:sp>
        <p:nvSpPr>
          <p:cNvPr id="26" name="TextBox 26"/>
          <p:cNvSpPr txBox="1"/>
          <p:nvPr/>
        </p:nvSpPr>
        <p:spPr>
          <a:xfrm>
            <a:off x="2281942" y="6281043"/>
            <a:ext cx="6239976" cy="2404957"/>
          </a:xfrm>
          <a:prstGeom prst="rect">
            <a:avLst/>
          </a:prstGeom>
        </p:spPr>
        <p:txBody>
          <a:bodyPr lIns="0" tIns="0" rIns="0" bIns="0" rtlCol="0" anchor="t">
            <a:spAutoFit/>
          </a:bodyPr>
          <a:lstStyle/>
          <a:p>
            <a:pPr marL="636561" lvl="1" indent="-318281" algn="r" rtl="1">
              <a:lnSpc>
                <a:spcPts val="4776"/>
              </a:lnSpc>
              <a:buFont typeface="Arial"/>
              <a:buChar char="•"/>
            </a:pPr>
            <a:r>
              <a:rPr lang="ar-EG" sz="2948" b="1" spc="29">
                <a:solidFill>
                  <a:srgbClr val="000000"/>
                </a:solidFill>
                <a:latin typeface="Almarai Bold"/>
                <a:ea typeface="Almarai Bold"/>
                <a:cs typeface="Almarai Bold"/>
                <a:sym typeface="Almarai Bold"/>
                <a:rtl/>
              </a:rPr>
              <a:t>منتج مادي محسوس : صناعي - تقني - اختراع .</a:t>
            </a:r>
          </a:p>
          <a:p>
            <a:pPr marL="636561" lvl="1" indent="-318281" algn="r" rtl="1">
              <a:lnSpc>
                <a:spcPts val="4776"/>
              </a:lnSpc>
              <a:buFont typeface="Arial"/>
              <a:buChar char="•"/>
            </a:pPr>
            <a:r>
              <a:rPr lang="ar-EG" sz="2948" b="1" spc="30">
                <a:solidFill>
                  <a:srgbClr val="000000"/>
                </a:solidFill>
                <a:latin typeface="Almarai Bold"/>
                <a:ea typeface="Almarai Bold"/>
                <a:cs typeface="Almarai Bold"/>
                <a:sym typeface="Almarai Bold"/>
                <a:rtl/>
              </a:rPr>
              <a:t>منتج غير ملموس : أدبي – معرفة - خدمة.</a:t>
            </a:r>
          </a:p>
        </p:txBody>
      </p:sp>
      <p:sp>
        <p:nvSpPr>
          <p:cNvPr id="27" name="TextBox 27"/>
          <p:cNvSpPr txBox="1"/>
          <p:nvPr/>
        </p:nvSpPr>
        <p:spPr>
          <a:xfrm>
            <a:off x="-6514490" y="2234868"/>
            <a:ext cx="14984231" cy="658978"/>
          </a:xfrm>
          <a:prstGeom prst="rect">
            <a:avLst/>
          </a:prstGeom>
        </p:spPr>
        <p:txBody>
          <a:bodyPr lIns="0" tIns="0" rIns="0" bIns="0" rtlCol="0" anchor="t">
            <a:spAutoFit/>
          </a:bodyPr>
          <a:lstStyle/>
          <a:p>
            <a:pPr algn="just" rtl="1">
              <a:lnSpc>
                <a:spcPts val="5443"/>
              </a:lnSpc>
            </a:pPr>
            <a:r>
              <a:rPr lang="ar-EG" sz="3359" b="1" spc="34">
                <a:solidFill>
                  <a:srgbClr val="000000"/>
                </a:solidFill>
                <a:latin typeface="Almarai Bold"/>
                <a:ea typeface="Almarai Bold"/>
                <a:cs typeface="Almarai Bold"/>
                <a:sym typeface="Almarai Bold"/>
                <a:rtl/>
              </a:rPr>
              <a:t>التعريفات للمدخل الثاني:</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4088844" y="3271437"/>
            <a:ext cx="10277877" cy="5986863"/>
          </a:xfrm>
          <a:custGeom>
            <a:avLst/>
            <a:gdLst/>
            <a:ahLst/>
            <a:cxnLst/>
            <a:rect l="l" t="t" r="r" b="b"/>
            <a:pathLst>
              <a:path w="10277877" h="5986863">
                <a:moveTo>
                  <a:pt x="0" y="0"/>
                </a:moveTo>
                <a:lnTo>
                  <a:pt x="10277877" y="0"/>
                </a:lnTo>
                <a:lnTo>
                  <a:pt x="10277877" y="5986863"/>
                </a:lnTo>
                <a:lnTo>
                  <a:pt x="0" y="59868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7530223" y="4340831"/>
            <a:ext cx="3567714" cy="3789810"/>
          </a:xfrm>
          <a:custGeom>
            <a:avLst/>
            <a:gdLst/>
            <a:ahLst/>
            <a:cxnLst/>
            <a:rect l="l" t="t" r="r" b="b"/>
            <a:pathLst>
              <a:path w="3567714" h="3789810">
                <a:moveTo>
                  <a:pt x="0" y="0"/>
                </a:moveTo>
                <a:lnTo>
                  <a:pt x="3567714" y="0"/>
                </a:lnTo>
                <a:lnTo>
                  <a:pt x="3567714" y="3789811"/>
                </a:lnTo>
                <a:lnTo>
                  <a:pt x="0" y="37898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1081808" y="2280290"/>
            <a:ext cx="14984231" cy="658978"/>
          </a:xfrm>
          <a:prstGeom prst="rect">
            <a:avLst/>
          </a:prstGeom>
        </p:spPr>
        <p:txBody>
          <a:bodyPr lIns="0" tIns="0" rIns="0" bIns="0" rtlCol="0" anchor="t">
            <a:spAutoFit/>
          </a:bodyPr>
          <a:lstStyle/>
          <a:p>
            <a:pPr algn="just" rtl="1">
              <a:lnSpc>
                <a:spcPts val="5443"/>
              </a:lnSpc>
            </a:pPr>
            <a:r>
              <a:rPr lang="ar-EG" sz="3359" b="1" spc="34">
                <a:solidFill>
                  <a:srgbClr val="000000"/>
                </a:solidFill>
                <a:latin typeface="Almarai Bold"/>
                <a:ea typeface="Almarai Bold"/>
                <a:cs typeface="Almarai Bold"/>
                <a:sym typeface="Almarai Bold"/>
                <a:rtl/>
              </a:rPr>
              <a:t>نموذج النصف المخ الأيمن والأيسر:</a:t>
            </a:r>
          </a:p>
        </p:txBody>
      </p:sp>
      <p:sp>
        <p:nvSpPr>
          <p:cNvPr id="13" name="TextBox 13"/>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مفهوم الإبداع</a:t>
            </a:r>
          </a:p>
        </p:txBody>
      </p:sp>
      <p:sp>
        <p:nvSpPr>
          <p:cNvPr id="14" name="TextBox 14"/>
          <p:cNvSpPr txBox="1"/>
          <p:nvPr/>
        </p:nvSpPr>
        <p:spPr>
          <a:xfrm>
            <a:off x="2160651" y="93630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601058"/>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6" name="TextBox 16"/>
          <p:cNvSpPr txBox="1"/>
          <p:nvPr/>
        </p:nvSpPr>
        <p:spPr>
          <a:xfrm>
            <a:off x="10619399" y="3518909"/>
            <a:ext cx="2852206" cy="715763"/>
          </a:xfrm>
          <a:prstGeom prst="rect">
            <a:avLst/>
          </a:prstGeom>
        </p:spPr>
        <p:txBody>
          <a:bodyPr lIns="0" tIns="0" rIns="0" bIns="0" rtlCol="0" anchor="t">
            <a:spAutoFit/>
          </a:bodyPr>
          <a:lstStyle/>
          <a:p>
            <a:pPr algn="just" rtl="1">
              <a:lnSpc>
                <a:spcPts val="5941"/>
              </a:lnSpc>
            </a:pPr>
            <a:r>
              <a:rPr lang="ar-EG" sz="3667" b="1" spc="37">
                <a:solidFill>
                  <a:srgbClr val="FF6600"/>
                </a:solidFill>
                <a:latin typeface="Almarai Bold"/>
                <a:ea typeface="Almarai Bold"/>
                <a:cs typeface="Almarai Bold"/>
                <a:sym typeface="Almarai Bold"/>
                <a:rtl/>
              </a:rPr>
              <a:t>المخ الأيمن</a:t>
            </a:r>
          </a:p>
        </p:txBody>
      </p:sp>
      <p:sp>
        <p:nvSpPr>
          <p:cNvPr id="17" name="TextBox 17"/>
          <p:cNvSpPr txBox="1"/>
          <p:nvPr/>
        </p:nvSpPr>
        <p:spPr>
          <a:xfrm>
            <a:off x="4593356" y="3519601"/>
            <a:ext cx="2748749" cy="704853"/>
          </a:xfrm>
          <a:prstGeom prst="rect">
            <a:avLst/>
          </a:prstGeom>
        </p:spPr>
        <p:txBody>
          <a:bodyPr lIns="0" tIns="0" rIns="0" bIns="0" rtlCol="0" anchor="t">
            <a:spAutoFit/>
          </a:bodyPr>
          <a:lstStyle/>
          <a:p>
            <a:pPr algn="just" rtl="1">
              <a:lnSpc>
                <a:spcPts val="5726"/>
              </a:lnSpc>
            </a:pPr>
            <a:r>
              <a:rPr lang="ar-EG" sz="3534" b="1" spc="36">
                <a:solidFill>
                  <a:srgbClr val="FF6600"/>
                </a:solidFill>
                <a:latin typeface="Almarai Bold"/>
                <a:ea typeface="Almarai Bold"/>
                <a:cs typeface="Almarai Bold"/>
                <a:sym typeface="Almarai Bold"/>
                <a:rtl/>
              </a:rPr>
              <a:t>المخ الأيسر</a:t>
            </a:r>
          </a:p>
        </p:txBody>
      </p:sp>
      <p:sp>
        <p:nvSpPr>
          <p:cNvPr id="18" name="TextBox 18"/>
          <p:cNvSpPr txBox="1"/>
          <p:nvPr/>
        </p:nvSpPr>
        <p:spPr>
          <a:xfrm>
            <a:off x="10858668" y="4497578"/>
            <a:ext cx="2612937" cy="3623538"/>
          </a:xfrm>
          <a:prstGeom prst="rect">
            <a:avLst/>
          </a:prstGeom>
        </p:spPr>
        <p:txBody>
          <a:bodyPr lIns="0" tIns="0" rIns="0" bIns="0" rtlCol="0" anchor="t">
            <a:spAutoFit/>
          </a:bodyPr>
          <a:lstStyle/>
          <a:p>
            <a:pPr algn="ctr" rtl="1">
              <a:lnSpc>
                <a:spcPts val="4795"/>
              </a:lnSpc>
            </a:pPr>
            <a:r>
              <a:rPr lang="ar-EG" sz="2960" b="1" spc="29">
                <a:solidFill>
                  <a:srgbClr val="E7EFED"/>
                </a:solidFill>
                <a:latin typeface="Almarai Bold"/>
                <a:ea typeface="Almarai Bold"/>
                <a:cs typeface="Almarai Bold"/>
                <a:sym typeface="Almarai Bold"/>
                <a:rtl/>
              </a:rPr>
              <a:t>الكلمات </a:t>
            </a:r>
          </a:p>
          <a:p>
            <a:pPr algn="ctr" rtl="1">
              <a:lnSpc>
                <a:spcPts val="4795"/>
              </a:lnSpc>
            </a:pPr>
            <a:r>
              <a:rPr lang="ar-EG" sz="2960" b="1" spc="29">
                <a:solidFill>
                  <a:srgbClr val="E7EFED"/>
                </a:solidFill>
                <a:latin typeface="Almarai Bold"/>
                <a:ea typeface="Almarai Bold"/>
                <a:cs typeface="Almarai Bold"/>
                <a:sym typeface="Almarai Bold"/>
                <a:rtl/>
              </a:rPr>
              <a:t>الأرقام</a:t>
            </a:r>
          </a:p>
          <a:p>
            <a:pPr algn="ctr" rtl="1">
              <a:lnSpc>
                <a:spcPts val="4795"/>
              </a:lnSpc>
            </a:pPr>
            <a:r>
              <a:rPr lang="ar-EG" sz="2960" b="1" spc="29">
                <a:solidFill>
                  <a:srgbClr val="E7EFED"/>
                </a:solidFill>
                <a:latin typeface="Almarai Bold"/>
                <a:ea typeface="Almarai Bold"/>
                <a:cs typeface="Almarai Bold"/>
                <a:sym typeface="Almarai Bold"/>
                <a:rtl/>
              </a:rPr>
              <a:t>التحليل</a:t>
            </a:r>
          </a:p>
          <a:p>
            <a:pPr algn="ctr" rtl="1">
              <a:lnSpc>
                <a:spcPts val="4795"/>
              </a:lnSpc>
            </a:pPr>
            <a:r>
              <a:rPr lang="ar-EG" sz="2960" b="1" spc="29">
                <a:solidFill>
                  <a:srgbClr val="E7EFED"/>
                </a:solidFill>
                <a:latin typeface="Almarai Bold"/>
                <a:ea typeface="Almarai Bold"/>
                <a:cs typeface="Almarai Bold"/>
                <a:sym typeface="Almarai Bold"/>
                <a:rtl/>
              </a:rPr>
              <a:t>المنطق </a:t>
            </a:r>
          </a:p>
          <a:p>
            <a:pPr algn="ctr" rtl="1">
              <a:lnSpc>
                <a:spcPts val="4795"/>
              </a:lnSpc>
            </a:pPr>
            <a:r>
              <a:rPr lang="ar-EG" sz="2960" b="1" spc="29">
                <a:solidFill>
                  <a:srgbClr val="E7EFED"/>
                </a:solidFill>
                <a:latin typeface="Almarai Bold"/>
                <a:ea typeface="Almarai Bold"/>
                <a:cs typeface="Almarai Bold"/>
                <a:sym typeface="Almarai Bold"/>
                <a:rtl/>
              </a:rPr>
              <a:t>الترتيب</a:t>
            </a:r>
          </a:p>
          <a:p>
            <a:pPr algn="ctr" rtl="1">
              <a:lnSpc>
                <a:spcPts val="4795"/>
              </a:lnSpc>
            </a:pPr>
            <a:r>
              <a:rPr lang="ar-EG" sz="2960" b="1" spc="30">
                <a:solidFill>
                  <a:srgbClr val="E7EFED"/>
                </a:solidFill>
                <a:latin typeface="Almarai Bold"/>
                <a:ea typeface="Almarai Bold"/>
                <a:cs typeface="Almarai Bold"/>
                <a:sym typeface="Almarai Bold"/>
                <a:rtl/>
              </a:rPr>
              <a:t>القوائم</a:t>
            </a:r>
          </a:p>
        </p:txBody>
      </p:sp>
      <p:sp>
        <p:nvSpPr>
          <p:cNvPr id="19" name="TextBox 19"/>
          <p:cNvSpPr txBox="1"/>
          <p:nvPr/>
        </p:nvSpPr>
        <p:spPr>
          <a:xfrm>
            <a:off x="4729168" y="4531229"/>
            <a:ext cx="2612937" cy="3623538"/>
          </a:xfrm>
          <a:prstGeom prst="rect">
            <a:avLst/>
          </a:prstGeom>
        </p:spPr>
        <p:txBody>
          <a:bodyPr lIns="0" tIns="0" rIns="0" bIns="0" rtlCol="0" anchor="t">
            <a:spAutoFit/>
          </a:bodyPr>
          <a:lstStyle/>
          <a:p>
            <a:pPr algn="ctr" rtl="1">
              <a:lnSpc>
                <a:spcPts val="4795"/>
              </a:lnSpc>
            </a:pPr>
            <a:r>
              <a:rPr lang="ar-EG" sz="2960" b="1" spc="29">
                <a:solidFill>
                  <a:srgbClr val="E7EFED"/>
                </a:solidFill>
                <a:latin typeface="Almarai Bold"/>
                <a:ea typeface="Almarai Bold"/>
                <a:cs typeface="Almarai Bold"/>
                <a:sym typeface="Almarai Bold"/>
                <a:rtl/>
              </a:rPr>
              <a:t>التناسق </a:t>
            </a:r>
          </a:p>
          <a:p>
            <a:pPr algn="ctr" rtl="1">
              <a:lnSpc>
                <a:spcPts val="4795"/>
              </a:lnSpc>
            </a:pPr>
            <a:r>
              <a:rPr lang="ar-EG" sz="2960" b="1" spc="29">
                <a:solidFill>
                  <a:srgbClr val="E7EFED"/>
                </a:solidFill>
                <a:latin typeface="Almarai Bold"/>
                <a:ea typeface="Almarai Bold"/>
                <a:cs typeface="Almarai Bold"/>
                <a:sym typeface="Almarai Bold"/>
                <a:rtl/>
              </a:rPr>
              <a:t>الألوان</a:t>
            </a:r>
          </a:p>
          <a:p>
            <a:pPr algn="ctr" rtl="1">
              <a:lnSpc>
                <a:spcPts val="4795"/>
              </a:lnSpc>
            </a:pPr>
            <a:r>
              <a:rPr lang="ar-EG" sz="2960" b="1" spc="29">
                <a:solidFill>
                  <a:srgbClr val="E7EFED"/>
                </a:solidFill>
                <a:latin typeface="Almarai Bold"/>
                <a:ea typeface="Almarai Bold"/>
                <a:cs typeface="Almarai Bold"/>
                <a:sym typeface="Almarai Bold"/>
                <a:rtl/>
              </a:rPr>
              <a:t>الخيال</a:t>
            </a:r>
          </a:p>
          <a:p>
            <a:pPr algn="ctr" rtl="1">
              <a:lnSpc>
                <a:spcPts val="4795"/>
              </a:lnSpc>
            </a:pPr>
            <a:r>
              <a:rPr lang="ar-EG" sz="2960" b="1" spc="29">
                <a:solidFill>
                  <a:srgbClr val="E7EFED"/>
                </a:solidFill>
                <a:latin typeface="Almarai Bold"/>
                <a:ea typeface="Almarai Bold"/>
                <a:cs typeface="Almarai Bold"/>
                <a:sym typeface="Almarai Bold"/>
                <a:rtl/>
              </a:rPr>
              <a:t>أحلام اليقظة</a:t>
            </a:r>
          </a:p>
          <a:p>
            <a:pPr algn="ctr" rtl="1">
              <a:lnSpc>
                <a:spcPts val="4795"/>
              </a:lnSpc>
            </a:pPr>
            <a:r>
              <a:rPr lang="ar-EG" sz="2960" b="1" spc="29">
                <a:solidFill>
                  <a:srgbClr val="E7EFED"/>
                </a:solidFill>
                <a:latin typeface="Almarai Bold"/>
                <a:ea typeface="Almarai Bold"/>
                <a:cs typeface="Almarai Bold"/>
                <a:sym typeface="Almarai Bold"/>
                <a:rtl/>
              </a:rPr>
              <a:t>الأبعاد</a:t>
            </a:r>
          </a:p>
          <a:p>
            <a:pPr algn="ctr" rtl="1">
              <a:lnSpc>
                <a:spcPts val="4795"/>
              </a:lnSpc>
            </a:pPr>
            <a:r>
              <a:rPr lang="ar-EG" sz="2960" b="1" spc="30">
                <a:solidFill>
                  <a:srgbClr val="E7EFED"/>
                </a:solidFill>
                <a:latin typeface="Almarai Bold"/>
                <a:ea typeface="Almarai Bold"/>
                <a:cs typeface="Almarai Bold"/>
                <a:sym typeface="Almarai Bold"/>
                <a:rtl/>
              </a:rPr>
              <a:t>الألحان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5244990" y="3288032"/>
            <a:ext cx="9178672" cy="4749963"/>
          </a:xfrm>
          <a:custGeom>
            <a:avLst/>
            <a:gdLst/>
            <a:ahLst/>
            <a:cxnLst/>
            <a:rect l="l" t="t" r="r" b="b"/>
            <a:pathLst>
              <a:path w="9178672" h="4749963">
                <a:moveTo>
                  <a:pt x="0" y="0"/>
                </a:moveTo>
                <a:lnTo>
                  <a:pt x="9178671" y="0"/>
                </a:lnTo>
                <a:lnTo>
                  <a:pt x="9178671" y="4749963"/>
                </a:lnTo>
                <a:lnTo>
                  <a:pt x="0" y="47499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377003" y="2983232"/>
            <a:ext cx="12914644" cy="1060992"/>
            <a:chOff x="0" y="0"/>
            <a:chExt cx="3401388" cy="279438"/>
          </a:xfrm>
        </p:grpSpPr>
        <p:sp>
          <p:nvSpPr>
            <p:cNvPr id="4" name="Freeform 4"/>
            <p:cNvSpPr/>
            <p:nvPr/>
          </p:nvSpPr>
          <p:spPr>
            <a:xfrm>
              <a:off x="0" y="0"/>
              <a:ext cx="3401388" cy="279438"/>
            </a:xfrm>
            <a:custGeom>
              <a:avLst/>
              <a:gdLst/>
              <a:ahLst/>
              <a:cxnLst/>
              <a:rect l="l" t="t" r="r" b="b"/>
              <a:pathLst>
                <a:path w="3401388" h="279438">
                  <a:moveTo>
                    <a:pt x="18584" y="0"/>
                  </a:moveTo>
                  <a:lnTo>
                    <a:pt x="3382804" y="0"/>
                  </a:lnTo>
                  <a:cubicBezTo>
                    <a:pt x="3393068" y="0"/>
                    <a:pt x="3401388" y="8320"/>
                    <a:pt x="3401388" y="18584"/>
                  </a:cubicBezTo>
                  <a:lnTo>
                    <a:pt x="3401388" y="260855"/>
                  </a:lnTo>
                  <a:cubicBezTo>
                    <a:pt x="3401388" y="265783"/>
                    <a:pt x="3399430" y="270510"/>
                    <a:pt x="3395945" y="273995"/>
                  </a:cubicBezTo>
                  <a:cubicBezTo>
                    <a:pt x="3392460" y="277480"/>
                    <a:pt x="3387733" y="279438"/>
                    <a:pt x="3382804" y="279438"/>
                  </a:cubicBezTo>
                  <a:lnTo>
                    <a:pt x="18584" y="279438"/>
                  </a:lnTo>
                  <a:cubicBezTo>
                    <a:pt x="13655" y="279438"/>
                    <a:pt x="8928" y="277480"/>
                    <a:pt x="5443" y="273995"/>
                  </a:cubicBezTo>
                  <a:cubicBezTo>
                    <a:pt x="1958" y="270510"/>
                    <a:pt x="0" y="265783"/>
                    <a:pt x="0" y="260855"/>
                  </a:cubicBezTo>
                  <a:lnTo>
                    <a:pt x="0" y="18584"/>
                  </a:lnTo>
                  <a:cubicBezTo>
                    <a:pt x="0" y="13655"/>
                    <a:pt x="1958" y="8928"/>
                    <a:pt x="5443" y="5443"/>
                  </a:cubicBezTo>
                  <a:cubicBezTo>
                    <a:pt x="8928" y="1958"/>
                    <a:pt x="13655" y="0"/>
                    <a:pt x="18584" y="0"/>
                  </a:cubicBezTo>
                  <a:close/>
                </a:path>
              </a:pathLst>
            </a:custGeom>
            <a:solidFill>
              <a:srgbClr val="F9C645"/>
            </a:solidFill>
            <a:ln w="19050" cap="rnd">
              <a:solidFill>
                <a:srgbClr val="00B050"/>
              </a:solidFill>
              <a:prstDash val="lgDash"/>
              <a:round/>
            </a:ln>
          </p:spPr>
          <p:txBody>
            <a:bodyPr/>
            <a:lstStyle/>
            <a:p>
              <a:endParaRPr lang="en-US"/>
            </a:p>
          </p:txBody>
        </p:sp>
        <p:sp>
          <p:nvSpPr>
            <p:cNvPr id="5" name="TextBox 5"/>
            <p:cNvSpPr txBox="1"/>
            <p:nvPr/>
          </p:nvSpPr>
          <p:spPr>
            <a:xfrm>
              <a:off x="0" y="-9525"/>
              <a:ext cx="3401388" cy="288963"/>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a:off x="503394" y="8794186"/>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721523" y="1199663"/>
            <a:ext cx="1271127" cy="1271127"/>
            <a:chOff x="0" y="0"/>
            <a:chExt cx="1694836" cy="1694836"/>
          </a:xfrm>
        </p:grpSpPr>
        <p:sp>
          <p:nvSpPr>
            <p:cNvPr id="12" name="Freeform 12"/>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3" name="Freeform 13"/>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1081807" y="2190904"/>
            <a:ext cx="14984231" cy="658978"/>
          </a:xfrm>
          <a:prstGeom prst="rect">
            <a:avLst/>
          </a:prstGeom>
        </p:spPr>
        <p:txBody>
          <a:bodyPr lIns="0" tIns="0" rIns="0" bIns="0" rtlCol="0" anchor="t">
            <a:spAutoFit/>
          </a:bodyPr>
          <a:lstStyle/>
          <a:p>
            <a:pPr algn="just" rtl="1">
              <a:lnSpc>
                <a:spcPts val="5443"/>
              </a:lnSpc>
            </a:pPr>
            <a:r>
              <a:rPr lang="ar-EG" sz="3359" b="1" spc="34">
                <a:solidFill>
                  <a:srgbClr val="000000"/>
                </a:solidFill>
                <a:latin typeface="Almarai Bold"/>
                <a:ea typeface="Almarai Bold"/>
                <a:cs typeface="Almarai Bold"/>
                <a:sym typeface="Almarai Bold"/>
                <a:rtl/>
              </a:rPr>
              <a:t>المبدع</a:t>
            </a:r>
          </a:p>
        </p:txBody>
      </p:sp>
      <p:sp>
        <p:nvSpPr>
          <p:cNvPr id="15" name="TextBox 15"/>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8" name="TextBox 18"/>
          <p:cNvSpPr txBox="1"/>
          <p:nvPr/>
        </p:nvSpPr>
        <p:spPr>
          <a:xfrm>
            <a:off x="8284693" y="3107057"/>
            <a:ext cx="7752771" cy="1270339"/>
          </a:xfrm>
          <a:prstGeom prst="rect">
            <a:avLst/>
          </a:prstGeom>
        </p:spPr>
        <p:txBody>
          <a:bodyPr lIns="0" tIns="0" rIns="0" bIns="0" rtlCol="0" anchor="t">
            <a:spAutoFit/>
          </a:bodyPr>
          <a:lstStyle/>
          <a:p>
            <a:pPr algn="r" rtl="1">
              <a:lnSpc>
                <a:spcPts val="5100"/>
              </a:lnSpc>
            </a:pPr>
            <a:r>
              <a:rPr lang="ar-EG" sz="3148" b="1" spc="31">
                <a:solidFill>
                  <a:srgbClr val="000000"/>
                </a:solidFill>
                <a:latin typeface="Almarai Bold"/>
                <a:ea typeface="Almarai Bold"/>
                <a:cs typeface="Almarai Bold"/>
                <a:sym typeface="Almarai Bold"/>
                <a:rtl/>
              </a:rPr>
              <a:t>هو المنشئ أو المُحدِث الذي لم يسبقه أحد</a:t>
            </a:r>
          </a:p>
          <a:p>
            <a:pPr algn="r" rtl="1">
              <a:lnSpc>
                <a:spcPts val="5100"/>
              </a:lnSpc>
            </a:pPr>
            <a:endParaRPr lang="ar-EG" sz="3148" b="1" spc="31">
              <a:solidFill>
                <a:srgbClr val="000000"/>
              </a:solidFill>
              <a:latin typeface="Almarai Bold"/>
              <a:ea typeface="Almarai Bold"/>
              <a:cs typeface="Almarai Bold"/>
              <a:sym typeface="Almarai Bold"/>
              <a:rtl/>
            </a:endParaRPr>
          </a:p>
        </p:txBody>
      </p:sp>
      <p:sp>
        <p:nvSpPr>
          <p:cNvPr id="19" name="TextBox 19"/>
          <p:cNvSpPr txBox="1"/>
          <p:nvPr/>
        </p:nvSpPr>
        <p:spPr>
          <a:xfrm>
            <a:off x="5585882" y="5367996"/>
            <a:ext cx="7786388" cy="1918039"/>
          </a:xfrm>
          <a:prstGeom prst="rect">
            <a:avLst/>
          </a:prstGeom>
        </p:spPr>
        <p:txBody>
          <a:bodyPr lIns="0" tIns="0" rIns="0" bIns="0" rtlCol="0" anchor="t">
            <a:spAutoFit/>
          </a:bodyPr>
          <a:lstStyle/>
          <a:p>
            <a:pPr algn="r" rtl="1">
              <a:lnSpc>
                <a:spcPts val="5100"/>
              </a:lnSpc>
            </a:pPr>
            <a:r>
              <a:rPr lang="ar-EG" sz="3148" b="1" spc="32">
                <a:solidFill>
                  <a:srgbClr val="000000"/>
                </a:solidFill>
                <a:latin typeface="Almarai Bold"/>
                <a:ea typeface="Almarai Bold"/>
                <a:cs typeface="Almarai Bold"/>
                <a:sym typeface="Almarai Bold"/>
                <a:rtl/>
              </a:rPr>
              <a:t>يرى علماء النفس أن المبدع هو الذي يملك مجموعة من السمات أو القدرات التي يظهر تأثيرها في سلوكه.</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377003" y="2983232"/>
            <a:ext cx="12914644" cy="1060992"/>
            <a:chOff x="0" y="0"/>
            <a:chExt cx="3401388" cy="279438"/>
          </a:xfrm>
        </p:grpSpPr>
        <p:sp>
          <p:nvSpPr>
            <p:cNvPr id="3" name="Freeform 3"/>
            <p:cNvSpPr/>
            <p:nvPr/>
          </p:nvSpPr>
          <p:spPr>
            <a:xfrm>
              <a:off x="0" y="0"/>
              <a:ext cx="3401388" cy="279438"/>
            </a:xfrm>
            <a:custGeom>
              <a:avLst/>
              <a:gdLst/>
              <a:ahLst/>
              <a:cxnLst/>
              <a:rect l="l" t="t" r="r" b="b"/>
              <a:pathLst>
                <a:path w="3401388" h="279438">
                  <a:moveTo>
                    <a:pt x="18584" y="0"/>
                  </a:moveTo>
                  <a:lnTo>
                    <a:pt x="3382804" y="0"/>
                  </a:lnTo>
                  <a:cubicBezTo>
                    <a:pt x="3393068" y="0"/>
                    <a:pt x="3401388" y="8320"/>
                    <a:pt x="3401388" y="18584"/>
                  </a:cubicBezTo>
                  <a:lnTo>
                    <a:pt x="3401388" y="260855"/>
                  </a:lnTo>
                  <a:cubicBezTo>
                    <a:pt x="3401388" y="265783"/>
                    <a:pt x="3399430" y="270510"/>
                    <a:pt x="3395945" y="273995"/>
                  </a:cubicBezTo>
                  <a:cubicBezTo>
                    <a:pt x="3392460" y="277480"/>
                    <a:pt x="3387733" y="279438"/>
                    <a:pt x="3382804" y="279438"/>
                  </a:cubicBezTo>
                  <a:lnTo>
                    <a:pt x="18584" y="279438"/>
                  </a:lnTo>
                  <a:cubicBezTo>
                    <a:pt x="13655" y="279438"/>
                    <a:pt x="8928" y="277480"/>
                    <a:pt x="5443" y="273995"/>
                  </a:cubicBezTo>
                  <a:cubicBezTo>
                    <a:pt x="1958" y="270510"/>
                    <a:pt x="0" y="265783"/>
                    <a:pt x="0" y="260855"/>
                  </a:cubicBezTo>
                  <a:lnTo>
                    <a:pt x="0" y="18584"/>
                  </a:lnTo>
                  <a:cubicBezTo>
                    <a:pt x="0" y="13655"/>
                    <a:pt x="1958" y="8928"/>
                    <a:pt x="5443" y="5443"/>
                  </a:cubicBezTo>
                  <a:cubicBezTo>
                    <a:pt x="8928" y="1958"/>
                    <a:pt x="13655" y="0"/>
                    <a:pt x="18584" y="0"/>
                  </a:cubicBezTo>
                  <a:close/>
                </a:path>
              </a:pathLst>
            </a:custGeom>
            <a:solidFill>
              <a:srgbClr val="F9C645"/>
            </a:solidFill>
            <a:ln w="19050" cap="rnd">
              <a:solidFill>
                <a:srgbClr val="00B050"/>
              </a:solidFill>
              <a:prstDash val="lgDash"/>
              <a:round/>
            </a:ln>
          </p:spPr>
          <p:txBody>
            <a:bodyPr/>
            <a:lstStyle/>
            <a:p>
              <a:endParaRPr lang="en-US"/>
            </a:p>
          </p:txBody>
        </p:sp>
        <p:sp>
          <p:nvSpPr>
            <p:cNvPr id="4" name="TextBox 4"/>
            <p:cNvSpPr txBox="1"/>
            <p:nvPr/>
          </p:nvSpPr>
          <p:spPr>
            <a:xfrm>
              <a:off x="0" y="-9525"/>
              <a:ext cx="3401388" cy="288963"/>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721523" y="1199663"/>
            <a:ext cx="1271127" cy="1271127"/>
            <a:chOff x="0" y="0"/>
            <a:chExt cx="1694836" cy="1694836"/>
          </a:xfrm>
        </p:grpSpPr>
        <p:sp>
          <p:nvSpPr>
            <p:cNvPr id="11" name="Freeform 11"/>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2" name="Freeform 12"/>
          <p:cNvSpPr/>
          <p:nvPr/>
        </p:nvSpPr>
        <p:spPr>
          <a:xfrm>
            <a:off x="4846402" y="4363135"/>
            <a:ext cx="9233408" cy="4893706"/>
          </a:xfrm>
          <a:custGeom>
            <a:avLst/>
            <a:gdLst/>
            <a:ahLst/>
            <a:cxnLst/>
            <a:rect l="l" t="t" r="r" b="b"/>
            <a:pathLst>
              <a:path w="9233408" h="4893706">
                <a:moveTo>
                  <a:pt x="0" y="0"/>
                </a:moveTo>
                <a:lnTo>
                  <a:pt x="9233408" y="0"/>
                </a:lnTo>
                <a:lnTo>
                  <a:pt x="9233408" y="4893706"/>
                </a:lnTo>
                <a:lnTo>
                  <a:pt x="0" y="4893706"/>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5830605" y="3107057"/>
            <a:ext cx="10206859" cy="622639"/>
          </a:xfrm>
          <a:prstGeom prst="rect">
            <a:avLst/>
          </a:prstGeom>
        </p:spPr>
        <p:txBody>
          <a:bodyPr lIns="0" tIns="0" rIns="0" bIns="0" rtlCol="0" anchor="t">
            <a:spAutoFit/>
          </a:bodyPr>
          <a:lstStyle/>
          <a:p>
            <a:pPr algn="r" rtl="1">
              <a:lnSpc>
                <a:spcPts val="5100"/>
              </a:lnSpc>
            </a:pPr>
            <a:r>
              <a:rPr lang="ar-EG" sz="3148" b="1" spc="32">
                <a:solidFill>
                  <a:srgbClr val="000000"/>
                </a:solidFill>
                <a:latin typeface="Almarai Bold"/>
                <a:ea typeface="Almarai Bold"/>
                <a:cs typeface="Almarai Bold"/>
                <a:sym typeface="Almarai Bold"/>
                <a:rtl/>
              </a:rPr>
              <a:t>تتشعب هذه السمات بحيث يظهر العديد منها على: </a:t>
            </a:r>
          </a:p>
        </p:txBody>
      </p:sp>
      <p:sp>
        <p:nvSpPr>
          <p:cNvPr id="17" name="TextBox 17"/>
          <p:cNvSpPr txBox="1"/>
          <p:nvPr/>
        </p:nvSpPr>
        <p:spPr>
          <a:xfrm>
            <a:off x="10934034" y="6667113"/>
            <a:ext cx="2810976" cy="12703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الصفات الشخصية</a:t>
            </a:r>
          </a:p>
        </p:txBody>
      </p:sp>
      <p:sp>
        <p:nvSpPr>
          <p:cNvPr id="18" name="TextBox 18"/>
          <p:cNvSpPr txBox="1"/>
          <p:nvPr/>
        </p:nvSpPr>
        <p:spPr>
          <a:xfrm>
            <a:off x="8309750" y="6667113"/>
            <a:ext cx="2306712" cy="12703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طريقة التفكير</a:t>
            </a:r>
          </a:p>
        </p:txBody>
      </p:sp>
      <p:sp>
        <p:nvSpPr>
          <p:cNvPr id="19" name="TextBox 19"/>
          <p:cNvSpPr txBox="1"/>
          <p:nvPr/>
        </p:nvSpPr>
        <p:spPr>
          <a:xfrm>
            <a:off x="4913077" y="6667113"/>
            <a:ext cx="2810976" cy="12703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أسلوب التعامل مع الأشياء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2" name="TextBox 12"/>
          <p:cNvSpPr txBox="1"/>
          <p:nvPr/>
        </p:nvSpPr>
        <p:spPr>
          <a:xfrm>
            <a:off x="6318566" y="2589142"/>
            <a:ext cx="10206859" cy="645880"/>
          </a:xfrm>
          <a:prstGeom prst="rect">
            <a:avLst/>
          </a:prstGeom>
        </p:spPr>
        <p:txBody>
          <a:bodyPr lIns="0" tIns="0" rIns="0" bIns="0" rtlCol="0" anchor="t">
            <a:spAutoFit/>
          </a:bodyPr>
          <a:lstStyle/>
          <a:p>
            <a:pPr algn="r" rtl="1">
              <a:lnSpc>
                <a:spcPts val="5262"/>
              </a:lnSpc>
            </a:pPr>
            <a:r>
              <a:rPr lang="ar-EG" sz="3248" b="1" spc="33">
                <a:solidFill>
                  <a:srgbClr val="000000"/>
                </a:solidFill>
                <a:latin typeface="Almarai Bold"/>
                <a:ea typeface="Almarai Bold"/>
                <a:cs typeface="Almarai Bold"/>
                <a:sym typeface="Almarai Bold"/>
                <a:rtl/>
              </a:rPr>
              <a:t>من سمات المبدع: </a:t>
            </a:r>
          </a:p>
        </p:txBody>
      </p:sp>
      <p:sp>
        <p:nvSpPr>
          <p:cNvPr id="13" name="Freeform 13"/>
          <p:cNvSpPr/>
          <p:nvPr/>
        </p:nvSpPr>
        <p:spPr>
          <a:xfrm>
            <a:off x="4441224" y="3634202"/>
            <a:ext cx="10043765" cy="5159984"/>
          </a:xfrm>
          <a:custGeom>
            <a:avLst/>
            <a:gdLst/>
            <a:ahLst/>
            <a:cxnLst/>
            <a:rect l="l" t="t" r="r" b="b"/>
            <a:pathLst>
              <a:path w="10043765" h="5159984">
                <a:moveTo>
                  <a:pt x="0" y="0"/>
                </a:moveTo>
                <a:lnTo>
                  <a:pt x="10043765" y="0"/>
                </a:lnTo>
                <a:lnTo>
                  <a:pt x="10043765" y="5159984"/>
                </a:lnTo>
                <a:lnTo>
                  <a:pt x="0" y="51599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11743811" y="4520861"/>
            <a:ext cx="2810976" cy="6226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الطلاقة</a:t>
            </a:r>
          </a:p>
        </p:txBody>
      </p:sp>
      <p:sp>
        <p:nvSpPr>
          <p:cNvPr id="15" name="TextBox 15"/>
          <p:cNvSpPr txBox="1"/>
          <p:nvPr/>
        </p:nvSpPr>
        <p:spPr>
          <a:xfrm>
            <a:off x="8309750" y="4520861"/>
            <a:ext cx="2306712" cy="6226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الأصالة </a:t>
            </a:r>
          </a:p>
        </p:txBody>
      </p:sp>
      <p:sp>
        <p:nvSpPr>
          <p:cNvPr id="16" name="TextBox 16"/>
          <p:cNvSpPr txBox="1"/>
          <p:nvPr/>
        </p:nvSpPr>
        <p:spPr>
          <a:xfrm>
            <a:off x="4441224" y="4520861"/>
            <a:ext cx="2810976" cy="6226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المرونة </a:t>
            </a:r>
          </a:p>
        </p:txBody>
      </p:sp>
      <p:sp>
        <p:nvSpPr>
          <p:cNvPr id="17" name="TextBox 17"/>
          <p:cNvSpPr txBox="1"/>
          <p:nvPr/>
        </p:nvSpPr>
        <p:spPr>
          <a:xfrm>
            <a:off x="9873632" y="6715533"/>
            <a:ext cx="2810976" cy="12703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الحساسية للمشاكل</a:t>
            </a:r>
          </a:p>
        </p:txBody>
      </p:sp>
      <p:sp>
        <p:nvSpPr>
          <p:cNvPr id="18" name="TextBox 18"/>
          <p:cNvSpPr txBox="1"/>
          <p:nvPr/>
        </p:nvSpPr>
        <p:spPr>
          <a:xfrm>
            <a:off x="6502205" y="6715533"/>
            <a:ext cx="2340329" cy="1270339"/>
          </a:xfrm>
          <a:prstGeom prst="rect">
            <a:avLst/>
          </a:prstGeom>
        </p:spPr>
        <p:txBody>
          <a:bodyPr lIns="0" tIns="0" rIns="0" bIns="0" rtlCol="0" anchor="t">
            <a:spAutoFit/>
          </a:bodyPr>
          <a:lstStyle/>
          <a:p>
            <a:pPr algn="ctr" rtl="1">
              <a:lnSpc>
                <a:spcPts val="5100"/>
              </a:lnSpc>
            </a:pPr>
            <a:r>
              <a:rPr lang="ar-EG" sz="3148" b="1" spc="32">
                <a:solidFill>
                  <a:srgbClr val="000000"/>
                </a:solidFill>
                <a:latin typeface="Almarai Bold"/>
                <a:ea typeface="Almarai Bold"/>
                <a:cs typeface="Almarai Bold"/>
                <a:sym typeface="Almarai Bold"/>
                <a:rtl/>
              </a:rPr>
              <a:t>مواصلة الاتجاه</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160651" y="3008146"/>
            <a:ext cx="14300638" cy="1699727"/>
            <a:chOff x="0" y="0"/>
            <a:chExt cx="3766423" cy="447665"/>
          </a:xfrm>
        </p:grpSpPr>
        <p:sp>
          <p:nvSpPr>
            <p:cNvPr id="10" name="Freeform 10"/>
            <p:cNvSpPr/>
            <p:nvPr/>
          </p:nvSpPr>
          <p:spPr>
            <a:xfrm>
              <a:off x="0" y="0"/>
              <a:ext cx="3766423" cy="447665"/>
            </a:xfrm>
            <a:custGeom>
              <a:avLst/>
              <a:gdLst/>
              <a:ahLst/>
              <a:cxnLst/>
              <a:rect l="l" t="t" r="r" b="b"/>
              <a:pathLst>
                <a:path w="3766423" h="447665">
                  <a:moveTo>
                    <a:pt x="16782" y="0"/>
                  </a:moveTo>
                  <a:lnTo>
                    <a:pt x="3749641" y="0"/>
                  </a:lnTo>
                  <a:cubicBezTo>
                    <a:pt x="3754092" y="0"/>
                    <a:pt x="3758361" y="1768"/>
                    <a:pt x="3761508" y="4915"/>
                  </a:cubicBezTo>
                  <a:cubicBezTo>
                    <a:pt x="3764655" y="8063"/>
                    <a:pt x="3766423" y="12331"/>
                    <a:pt x="3766423" y="16782"/>
                  </a:cubicBezTo>
                  <a:lnTo>
                    <a:pt x="3766423" y="430882"/>
                  </a:lnTo>
                  <a:cubicBezTo>
                    <a:pt x="3766423" y="435333"/>
                    <a:pt x="3764655" y="439602"/>
                    <a:pt x="3761508" y="442749"/>
                  </a:cubicBezTo>
                  <a:cubicBezTo>
                    <a:pt x="3758361" y="445897"/>
                    <a:pt x="3754092" y="447665"/>
                    <a:pt x="3749641" y="447665"/>
                  </a:cubicBezTo>
                  <a:lnTo>
                    <a:pt x="16782" y="447665"/>
                  </a:lnTo>
                  <a:cubicBezTo>
                    <a:pt x="12331" y="447665"/>
                    <a:pt x="8063" y="445897"/>
                    <a:pt x="4915" y="442749"/>
                  </a:cubicBezTo>
                  <a:cubicBezTo>
                    <a:pt x="1768" y="439602"/>
                    <a:pt x="0" y="435333"/>
                    <a:pt x="0" y="430882"/>
                  </a:cubicBezTo>
                  <a:lnTo>
                    <a:pt x="0" y="16782"/>
                  </a:lnTo>
                  <a:cubicBezTo>
                    <a:pt x="0" y="12331"/>
                    <a:pt x="1768" y="8063"/>
                    <a:pt x="4915" y="4915"/>
                  </a:cubicBezTo>
                  <a:cubicBezTo>
                    <a:pt x="8063" y="1768"/>
                    <a:pt x="12331" y="0"/>
                    <a:pt x="16782"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3766423" cy="457190"/>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3" name="Freeform 13"/>
          <p:cNvSpPr/>
          <p:nvPr/>
        </p:nvSpPr>
        <p:spPr>
          <a:xfrm>
            <a:off x="12305023" y="5663887"/>
            <a:ext cx="3718750" cy="4114800"/>
          </a:xfrm>
          <a:custGeom>
            <a:avLst/>
            <a:gdLst/>
            <a:ahLst/>
            <a:cxnLst/>
            <a:rect l="l" t="t" r="r" b="b"/>
            <a:pathLst>
              <a:path w="3718750" h="4114800">
                <a:moveTo>
                  <a:pt x="0" y="0"/>
                </a:moveTo>
                <a:lnTo>
                  <a:pt x="3718751" y="0"/>
                </a:lnTo>
                <a:lnTo>
                  <a:pt x="371875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4"/>
          <p:cNvSpPr txBox="1"/>
          <p:nvPr/>
        </p:nvSpPr>
        <p:spPr>
          <a:xfrm>
            <a:off x="6711755" y="818663"/>
            <a:ext cx="5032056" cy="762000"/>
          </a:xfrm>
          <a:prstGeom prst="rect">
            <a:avLst/>
          </a:prstGeom>
        </p:spPr>
        <p:txBody>
          <a:bodyPr lIns="0" tIns="0" rIns="0" bIns="0" rtlCol="0" anchor="t">
            <a:spAutoFit/>
          </a:bodyPr>
          <a:lstStyle/>
          <a:p>
            <a:pPr algn="ctr" rtl="1">
              <a:lnSpc>
                <a:spcPts val="5999"/>
              </a:lnSpc>
            </a:pPr>
            <a:r>
              <a:rPr lang="ar-EG" sz="4999" b="1">
                <a:solidFill>
                  <a:srgbClr val="000000"/>
                </a:solidFill>
                <a:latin typeface="Almarai Bold"/>
                <a:ea typeface="Almarai Bold"/>
                <a:cs typeface="Almarai Bold"/>
                <a:sym typeface="Almarai Bold"/>
                <a:rtl/>
              </a:rPr>
              <a:t>سمات المبدع</a:t>
            </a:r>
          </a:p>
        </p:txBody>
      </p:sp>
      <p:sp>
        <p:nvSpPr>
          <p:cNvPr id="15" name="TextBox 15"/>
          <p:cNvSpPr txBox="1"/>
          <p:nvPr/>
        </p:nvSpPr>
        <p:spPr>
          <a:xfrm>
            <a:off x="2160651" y="9769162"/>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6032311" y="2385507"/>
            <a:ext cx="10206859" cy="622639"/>
          </a:xfrm>
          <a:prstGeom prst="rect">
            <a:avLst/>
          </a:prstGeom>
        </p:spPr>
        <p:txBody>
          <a:bodyPr lIns="0" tIns="0" rIns="0" bIns="0" rtlCol="0" anchor="t">
            <a:spAutoFit/>
          </a:bodyPr>
          <a:lstStyle/>
          <a:p>
            <a:pPr algn="r" rtl="1">
              <a:lnSpc>
                <a:spcPts val="5100"/>
              </a:lnSpc>
            </a:pPr>
            <a:r>
              <a:rPr lang="en-US" sz="3148" b="1" spc="32">
                <a:solidFill>
                  <a:srgbClr val="000000"/>
                </a:solidFill>
                <a:latin typeface="Almarai Bold"/>
                <a:ea typeface="Almarai Bold"/>
                <a:cs typeface="Almarai Bold"/>
                <a:sym typeface="Almarai Bold"/>
              </a:rPr>
              <a:t>1</a:t>
            </a:r>
            <a:r>
              <a:rPr lang="ar-EG" sz="3148" b="1" spc="32">
                <a:solidFill>
                  <a:srgbClr val="000000"/>
                </a:solidFill>
                <a:latin typeface="Almarai Bold"/>
                <a:ea typeface="Almarai Bold"/>
                <a:cs typeface="Almarai Bold"/>
                <a:sym typeface="Almarai Bold"/>
                <a:rtl/>
              </a:rPr>
              <a:t>. الطلاقة</a:t>
            </a:r>
          </a:p>
        </p:txBody>
      </p:sp>
      <p:sp>
        <p:nvSpPr>
          <p:cNvPr id="18" name="TextBox 18"/>
          <p:cNvSpPr txBox="1"/>
          <p:nvPr/>
        </p:nvSpPr>
        <p:spPr>
          <a:xfrm>
            <a:off x="6032311" y="3131971"/>
            <a:ext cx="10206859" cy="622639"/>
          </a:xfrm>
          <a:prstGeom prst="rect">
            <a:avLst/>
          </a:prstGeom>
        </p:spPr>
        <p:txBody>
          <a:bodyPr lIns="0" tIns="0" rIns="0" bIns="0" rtlCol="0" anchor="t">
            <a:spAutoFit/>
          </a:bodyPr>
          <a:lstStyle/>
          <a:p>
            <a:pPr algn="r" rtl="1">
              <a:lnSpc>
                <a:spcPts val="5100"/>
              </a:lnSpc>
            </a:pPr>
            <a:r>
              <a:rPr lang="ar-EG" sz="3148" b="1" spc="32">
                <a:solidFill>
                  <a:srgbClr val="FF6600"/>
                </a:solidFill>
                <a:latin typeface="Almarai Bold"/>
                <a:ea typeface="Almarai Bold"/>
                <a:cs typeface="Almarai Bold"/>
                <a:sym typeface="Almarai Bold"/>
                <a:rtl/>
              </a:rPr>
              <a:t>تعريف الطلاقة</a:t>
            </a:r>
          </a:p>
        </p:txBody>
      </p:sp>
      <p:sp>
        <p:nvSpPr>
          <p:cNvPr id="19" name="TextBox 19"/>
          <p:cNvSpPr txBox="1"/>
          <p:nvPr/>
        </p:nvSpPr>
        <p:spPr>
          <a:xfrm>
            <a:off x="3847650" y="3844195"/>
            <a:ext cx="12176123" cy="576157"/>
          </a:xfrm>
          <a:prstGeom prst="rect">
            <a:avLst/>
          </a:prstGeom>
        </p:spPr>
        <p:txBody>
          <a:bodyPr lIns="0" tIns="0" rIns="0" bIns="0" rtlCol="0" anchor="t">
            <a:spAutoFit/>
          </a:bodyPr>
          <a:lstStyle/>
          <a:p>
            <a:pPr marL="636561" lvl="1" indent="-318281" algn="r" rtl="1">
              <a:lnSpc>
                <a:spcPts val="4776"/>
              </a:lnSpc>
              <a:buFont typeface="Arial"/>
              <a:buChar char="•"/>
            </a:pPr>
            <a:r>
              <a:rPr lang="ar-EG" sz="2948" b="1" spc="30">
                <a:solidFill>
                  <a:srgbClr val="000000"/>
                </a:solidFill>
                <a:latin typeface="Almarai Bold"/>
                <a:ea typeface="Almarai Bold"/>
                <a:cs typeface="Almarai Bold"/>
                <a:sym typeface="Almarai Bold"/>
                <a:rtl/>
              </a:rPr>
              <a:t>القدرة على إنتاج عدد كبير من الأفكار في فترة زمنية محددة</a:t>
            </a:r>
          </a:p>
        </p:txBody>
      </p:sp>
      <p:sp>
        <p:nvSpPr>
          <p:cNvPr id="20" name="TextBox 20"/>
          <p:cNvSpPr txBox="1"/>
          <p:nvPr/>
        </p:nvSpPr>
        <p:spPr>
          <a:xfrm>
            <a:off x="6254429" y="4831698"/>
            <a:ext cx="10206859" cy="622639"/>
          </a:xfrm>
          <a:prstGeom prst="rect">
            <a:avLst/>
          </a:prstGeom>
        </p:spPr>
        <p:txBody>
          <a:bodyPr lIns="0" tIns="0" rIns="0" bIns="0" rtlCol="0" anchor="t">
            <a:spAutoFit/>
          </a:bodyPr>
          <a:lstStyle/>
          <a:p>
            <a:pPr algn="r" rtl="1">
              <a:lnSpc>
                <a:spcPts val="5100"/>
              </a:lnSpc>
            </a:pPr>
            <a:r>
              <a:rPr lang="ar-EG" sz="3148" b="1" spc="32">
                <a:solidFill>
                  <a:srgbClr val="FF6600"/>
                </a:solidFill>
                <a:latin typeface="Almarai Bold"/>
                <a:ea typeface="Almarai Bold"/>
                <a:cs typeface="Almarai Bold"/>
                <a:sym typeface="Almarai Bold"/>
                <a:rtl/>
              </a:rPr>
              <a:t>أنواع الطلاقة:</a:t>
            </a:r>
          </a:p>
        </p:txBody>
      </p:sp>
      <p:sp>
        <p:nvSpPr>
          <p:cNvPr id="21" name="Freeform 21"/>
          <p:cNvSpPr/>
          <p:nvPr/>
        </p:nvSpPr>
        <p:spPr>
          <a:xfrm>
            <a:off x="7284625" y="5663887"/>
            <a:ext cx="3718751" cy="4114800"/>
          </a:xfrm>
          <a:custGeom>
            <a:avLst/>
            <a:gdLst/>
            <a:ahLst/>
            <a:cxnLst/>
            <a:rect l="l" t="t" r="r" b="b"/>
            <a:pathLst>
              <a:path w="3718751" h="4114800">
                <a:moveTo>
                  <a:pt x="0" y="0"/>
                </a:moveTo>
                <a:lnTo>
                  <a:pt x="3718750" y="0"/>
                </a:lnTo>
                <a:lnTo>
                  <a:pt x="371875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2264226" y="5663887"/>
            <a:ext cx="3718751" cy="4114800"/>
          </a:xfrm>
          <a:custGeom>
            <a:avLst/>
            <a:gdLst/>
            <a:ahLst/>
            <a:cxnLst/>
            <a:rect l="l" t="t" r="r" b="b"/>
            <a:pathLst>
              <a:path w="3718751" h="4114800">
                <a:moveTo>
                  <a:pt x="0" y="0"/>
                </a:moveTo>
                <a:lnTo>
                  <a:pt x="3718751" y="0"/>
                </a:lnTo>
                <a:lnTo>
                  <a:pt x="371875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TextBox 23"/>
          <p:cNvSpPr txBox="1"/>
          <p:nvPr/>
        </p:nvSpPr>
        <p:spPr>
          <a:xfrm>
            <a:off x="12776195" y="6929543"/>
            <a:ext cx="3071792" cy="2290657"/>
          </a:xfrm>
          <a:prstGeom prst="rect">
            <a:avLst/>
          </a:prstGeom>
        </p:spPr>
        <p:txBody>
          <a:bodyPr lIns="0" tIns="0" rIns="0" bIns="0" rtlCol="0" anchor="t">
            <a:spAutoFit/>
          </a:bodyPr>
          <a:lstStyle/>
          <a:p>
            <a:pPr marL="604665" lvl="1" indent="-302333" algn="r" rtl="1">
              <a:lnSpc>
                <a:spcPts val="4537"/>
              </a:lnSpc>
              <a:buFont typeface="Arial"/>
              <a:buChar char="•"/>
            </a:pPr>
            <a:r>
              <a:rPr lang="ar-EG" sz="2800" b="1" spc="29">
                <a:solidFill>
                  <a:srgbClr val="000000"/>
                </a:solidFill>
                <a:latin typeface="Almarai Bold"/>
                <a:ea typeface="Almarai Bold"/>
                <a:cs typeface="Almarai Bold"/>
                <a:sym typeface="Almarai Bold"/>
                <a:rtl/>
              </a:rPr>
              <a:t>نسبة توليد كمية من الأفكار في زمن معين ، أي غزارة الأفكار </a:t>
            </a:r>
          </a:p>
        </p:txBody>
      </p:sp>
      <p:sp>
        <p:nvSpPr>
          <p:cNvPr id="24" name="TextBox 24"/>
          <p:cNvSpPr txBox="1"/>
          <p:nvPr/>
        </p:nvSpPr>
        <p:spPr>
          <a:xfrm>
            <a:off x="7547449" y="7188396"/>
            <a:ext cx="3360667" cy="2290657"/>
          </a:xfrm>
          <a:prstGeom prst="rect">
            <a:avLst/>
          </a:prstGeom>
        </p:spPr>
        <p:txBody>
          <a:bodyPr lIns="0" tIns="0" rIns="0" bIns="0" rtlCol="0" anchor="t">
            <a:spAutoFit/>
          </a:bodyPr>
          <a:lstStyle/>
          <a:p>
            <a:pPr marL="604665" lvl="1" indent="-302333" algn="r" rtl="1">
              <a:lnSpc>
                <a:spcPts val="4537"/>
              </a:lnSpc>
              <a:buFont typeface="Arial"/>
              <a:buChar char="•"/>
            </a:pPr>
            <a:r>
              <a:rPr lang="ar-EG" sz="2800" b="1" spc="29">
                <a:solidFill>
                  <a:srgbClr val="000000"/>
                </a:solidFill>
                <a:latin typeface="Almarai Bold"/>
                <a:ea typeface="Almarai Bold"/>
                <a:cs typeface="Almarai Bold"/>
                <a:sym typeface="Almarai Bold"/>
                <a:rtl/>
              </a:rPr>
              <a:t>هي قدرة الفرد على بناء اكبر عدد من الجمل ذات المعاني المختلفة</a:t>
            </a:r>
          </a:p>
        </p:txBody>
      </p:sp>
      <p:sp>
        <p:nvSpPr>
          <p:cNvPr id="25" name="TextBox 25"/>
          <p:cNvSpPr txBox="1"/>
          <p:nvPr/>
        </p:nvSpPr>
        <p:spPr>
          <a:xfrm>
            <a:off x="2423021" y="6967643"/>
            <a:ext cx="3461428" cy="2290657"/>
          </a:xfrm>
          <a:prstGeom prst="rect">
            <a:avLst/>
          </a:prstGeom>
        </p:spPr>
        <p:txBody>
          <a:bodyPr lIns="0" tIns="0" rIns="0" bIns="0" rtlCol="0" anchor="t">
            <a:spAutoFit/>
          </a:bodyPr>
          <a:lstStyle/>
          <a:p>
            <a:pPr marL="604665" lvl="1" indent="-302333" algn="r" rtl="1">
              <a:lnSpc>
                <a:spcPts val="4537"/>
              </a:lnSpc>
              <a:buFont typeface="Arial"/>
              <a:buChar char="•"/>
            </a:pPr>
            <a:r>
              <a:rPr lang="ar-EG" sz="2800" b="1" spc="29">
                <a:solidFill>
                  <a:srgbClr val="000000"/>
                </a:solidFill>
                <a:latin typeface="Almarai Bold"/>
                <a:ea typeface="Almarai Bold"/>
                <a:cs typeface="Almarai Bold"/>
                <a:sym typeface="Almarai Bold"/>
                <a:rtl/>
              </a:rPr>
              <a:t>وهى القدرة على إكمال العلاقات مثل إيجاد المعنى المعاكس </a:t>
            </a:r>
          </a:p>
        </p:txBody>
      </p:sp>
      <p:sp>
        <p:nvSpPr>
          <p:cNvPr id="26" name="TextBox 26"/>
          <p:cNvSpPr txBox="1"/>
          <p:nvPr/>
        </p:nvSpPr>
        <p:spPr>
          <a:xfrm>
            <a:off x="12346313" y="5968687"/>
            <a:ext cx="3893457" cy="699494"/>
          </a:xfrm>
          <a:prstGeom prst="rect">
            <a:avLst/>
          </a:prstGeom>
        </p:spPr>
        <p:txBody>
          <a:bodyPr lIns="0" tIns="0" rIns="0" bIns="0" rtlCol="0" anchor="t">
            <a:spAutoFit/>
          </a:bodyPr>
          <a:lstStyle/>
          <a:p>
            <a:pPr algn="ctr" rtl="1">
              <a:lnSpc>
                <a:spcPts val="5750"/>
              </a:lnSpc>
            </a:pPr>
            <a:r>
              <a:rPr lang="ar-EG" sz="3549" b="1" spc="36">
                <a:solidFill>
                  <a:srgbClr val="000000"/>
                </a:solidFill>
                <a:latin typeface="Almarai Bold"/>
                <a:ea typeface="Almarai Bold"/>
                <a:cs typeface="Almarai Bold"/>
                <a:sym typeface="Almarai Bold"/>
                <a:rtl/>
              </a:rPr>
              <a:t>الفكرية</a:t>
            </a:r>
          </a:p>
        </p:txBody>
      </p:sp>
      <p:sp>
        <p:nvSpPr>
          <p:cNvPr id="27" name="TextBox 27"/>
          <p:cNvSpPr txBox="1"/>
          <p:nvPr/>
        </p:nvSpPr>
        <p:spPr>
          <a:xfrm>
            <a:off x="7499830" y="5987737"/>
            <a:ext cx="3288339" cy="1114933"/>
          </a:xfrm>
          <a:prstGeom prst="rect">
            <a:avLst/>
          </a:prstGeom>
        </p:spPr>
        <p:txBody>
          <a:bodyPr lIns="0" tIns="0" rIns="0" bIns="0" rtlCol="0" anchor="t">
            <a:spAutoFit/>
          </a:bodyPr>
          <a:lstStyle/>
          <a:p>
            <a:pPr algn="ctr" rtl="1">
              <a:lnSpc>
                <a:spcPts val="4330"/>
              </a:lnSpc>
            </a:pPr>
            <a:r>
              <a:rPr lang="ar-EG" sz="3549" b="1" spc="36">
                <a:solidFill>
                  <a:srgbClr val="000000"/>
                </a:solidFill>
                <a:latin typeface="Almarai Bold"/>
                <a:ea typeface="Almarai Bold"/>
                <a:cs typeface="Almarai Bold"/>
                <a:sym typeface="Almarai Bold"/>
                <a:rtl/>
              </a:rPr>
              <a:t>التعبيرية أو اللغوية</a:t>
            </a:r>
          </a:p>
        </p:txBody>
      </p:sp>
      <p:sp>
        <p:nvSpPr>
          <p:cNvPr id="28" name="TextBox 28"/>
          <p:cNvSpPr txBox="1"/>
          <p:nvPr/>
        </p:nvSpPr>
        <p:spPr>
          <a:xfrm>
            <a:off x="2226057" y="6054412"/>
            <a:ext cx="3893457" cy="699494"/>
          </a:xfrm>
          <a:prstGeom prst="rect">
            <a:avLst/>
          </a:prstGeom>
        </p:spPr>
        <p:txBody>
          <a:bodyPr lIns="0" tIns="0" rIns="0" bIns="0" rtlCol="0" anchor="t">
            <a:spAutoFit/>
          </a:bodyPr>
          <a:lstStyle/>
          <a:p>
            <a:pPr algn="ctr" rtl="1">
              <a:lnSpc>
                <a:spcPts val="5750"/>
              </a:lnSpc>
            </a:pPr>
            <a:r>
              <a:rPr lang="ar-EG" sz="3549" b="1" spc="36">
                <a:solidFill>
                  <a:srgbClr val="000000"/>
                </a:solidFill>
                <a:latin typeface="Almarai Bold"/>
                <a:ea typeface="Almarai Bold"/>
                <a:cs typeface="Almarai Bold"/>
                <a:sym typeface="Almarai Bold"/>
                <a:rtl/>
              </a:rPr>
              <a:t>الترابطية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1131</Words>
  <Application>Microsoft Office PowerPoint</Application>
  <PresentationFormat>Custom</PresentationFormat>
  <Paragraphs>294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TT Rounds Condensed Bold</vt:lpstr>
      <vt:lpstr>Calibri</vt:lpstr>
      <vt:lpstr>Almarai Bold</vt:lpstr>
      <vt:lpstr>Almarai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4 الإبداع والابتكار.pptx</dc:title>
  <cp:lastModifiedBy>Valentina Wilson</cp:lastModifiedBy>
  <cp:revision>2</cp:revision>
  <dcterms:created xsi:type="dcterms:W3CDTF">2006-08-16T00:00:00Z</dcterms:created>
  <dcterms:modified xsi:type="dcterms:W3CDTF">2024-09-21T11:38:08Z</dcterms:modified>
  <dc:identifier>DAGRDMv2dcI</dc:identifier>
</cp:coreProperties>
</file>