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4" r:id="rId4"/>
  </p:sldMasterIdLst>
  <p:notesMasterIdLst>
    <p:notesMasterId r:id="rId38"/>
  </p:notesMasterIdLst>
  <p:handoutMasterIdLst>
    <p:handoutMasterId r:id="rId39"/>
  </p:handoutMasterIdLst>
  <p:sldIdLst>
    <p:sldId id="279" r:id="rId5"/>
    <p:sldId id="375" r:id="rId6"/>
    <p:sldId id="374" r:id="rId7"/>
    <p:sldId id="348" r:id="rId8"/>
    <p:sldId id="349" r:id="rId9"/>
    <p:sldId id="350" r:id="rId10"/>
    <p:sldId id="318" r:id="rId11"/>
    <p:sldId id="319" r:id="rId12"/>
    <p:sldId id="351" r:id="rId13"/>
    <p:sldId id="353" r:id="rId14"/>
    <p:sldId id="354" r:id="rId15"/>
    <p:sldId id="376" r:id="rId16"/>
    <p:sldId id="320" r:id="rId17"/>
    <p:sldId id="355" r:id="rId18"/>
    <p:sldId id="356" r:id="rId19"/>
    <p:sldId id="357" r:id="rId20"/>
    <p:sldId id="296" r:id="rId21"/>
    <p:sldId id="358" r:id="rId22"/>
    <p:sldId id="359" r:id="rId23"/>
    <p:sldId id="360" r:id="rId24"/>
    <p:sldId id="361" r:id="rId25"/>
    <p:sldId id="377" r:id="rId26"/>
    <p:sldId id="363" r:id="rId27"/>
    <p:sldId id="378" r:id="rId28"/>
    <p:sldId id="365" r:id="rId29"/>
    <p:sldId id="366" r:id="rId30"/>
    <p:sldId id="379" r:id="rId31"/>
    <p:sldId id="368" r:id="rId32"/>
    <p:sldId id="369" r:id="rId33"/>
    <p:sldId id="370" r:id="rId34"/>
    <p:sldId id="380" r:id="rId35"/>
    <p:sldId id="381" r:id="rId36"/>
    <p:sldId id="382" r:id="rId37"/>
  </p:sldIdLst>
  <p:sldSz cx="9144000" cy="6858000" type="screen4x3"/>
  <p:notesSz cx="6858000" cy="91440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r" rtl="1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r" rtl="1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r" rtl="1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r" rtl="1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sz="2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sz="2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sz="2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sz="2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CC"/>
    <a:srgbClr val="0000FF"/>
    <a:srgbClr val="5F84CD"/>
    <a:srgbClr val="0C7F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>
        <p:scale>
          <a:sx n="73" d="100"/>
          <a:sy n="73" d="100"/>
        </p:scale>
        <p:origin x="171" y="4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1647681-7C7D-4364-A02A-719CE639CA11}" type="doc">
      <dgm:prSet loTypeId="urn:microsoft.com/office/officeart/2005/8/layout/gear1" loCatId="cycle" qsTypeId="urn:microsoft.com/office/officeart/2005/8/quickstyle/3d1" qsCatId="3D" csTypeId="urn:microsoft.com/office/officeart/2005/8/colors/accent2_3" csCatId="accent2" phldr="1"/>
      <dgm:spPr/>
    </dgm:pt>
    <dgm:pt modelId="{7902EC58-4381-4585-9662-5847B5750CF3}">
      <dgm:prSet phldrT="[Text]"/>
      <dgm:spPr/>
      <dgm:t>
        <a:bodyPr/>
        <a:lstStyle/>
        <a:p>
          <a:pPr rtl="1"/>
          <a:r>
            <a:rPr lang="ar-SA" dirty="0"/>
            <a:t>صاحب العمل</a:t>
          </a:r>
        </a:p>
      </dgm:t>
    </dgm:pt>
    <dgm:pt modelId="{7925AD2E-2C69-4DBC-B5B6-13B716DED080}" type="parTrans" cxnId="{0D41F007-7F8B-4281-8555-965AE8ACBE3F}">
      <dgm:prSet/>
      <dgm:spPr/>
      <dgm:t>
        <a:bodyPr/>
        <a:lstStyle/>
        <a:p>
          <a:pPr rtl="1"/>
          <a:endParaRPr lang="ar-SA"/>
        </a:p>
      </dgm:t>
    </dgm:pt>
    <dgm:pt modelId="{07FB0BC4-C4D9-472B-AE7E-199151074F2F}" type="sibTrans" cxnId="{0D41F007-7F8B-4281-8555-965AE8ACBE3F}">
      <dgm:prSet/>
      <dgm:spPr/>
      <dgm:t>
        <a:bodyPr/>
        <a:lstStyle/>
        <a:p>
          <a:pPr rtl="1"/>
          <a:endParaRPr lang="ar-SA"/>
        </a:p>
      </dgm:t>
    </dgm:pt>
    <dgm:pt modelId="{A7F18C04-AA56-40BD-9CCB-E90921D04C34}">
      <dgm:prSet phldrT="[Text]"/>
      <dgm:spPr/>
      <dgm:t>
        <a:bodyPr/>
        <a:lstStyle/>
        <a:p>
          <a:pPr rtl="1"/>
          <a:r>
            <a:rPr lang="ar-SA" dirty="0"/>
            <a:t>البيئة</a:t>
          </a:r>
        </a:p>
      </dgm:t>
    </dgm:pt>
    <dgm:pt modelId="{F1DC095E-5832-4206-B10D-AED8319A7439}" type="parTrans" cxnId="{EF46E0C4-E8F4-4929-B5AE-61575BCEF61C}">
      <dgm:prSet/>
      <dgm:spPr/>
      <dgm:t>
        <a:bodyPr/>
        <a:lstStyle/>
        <a:p>
          <a:pPr rtl="1"/>
          <a:endParaRPr lang="ar-SA"/>
        </a:p>
      </dgm:t>
    </dgm:pt>
    <dgm:pt modelId="{49FA6AA8-E4E2-4FB5-B5B0-6C72BEB9C561}" type="sibTrans" cxnId="{EF46E0C4-E8F4-4929-B5AE-61575BCEF61C}">
      <dgm:prSet/>
      <dgm:spPr/>
      <dgm:t>
        <a:bodyPr/>
        <a:lstStyle/>
        <a:p>
          <a:pPr rtl="1"/>
          <a:endParaRPr lang="ar-SA"/>
        </a:p>
      </dgm:t>
    </dgm:pt>
    <dgm:pt modelId="{FC114E30-1A16-424D-AAAC-4DDFB90FF34F}">
      <dgm:prSet phldrT="[Text]"/>
      <dgm:spPr/>
      <dgm:t>
        <a:bodyPr/>
        <a:lstStyle/>
        <a:p>
          <a:pPr rtl="1"/>
          <a:r>
            <a:rPr lang="ar-SA" dirty="0"/>
            <a:t>المنشأة</a:t>
          </a:r>
        </a:p>
      </dgm:t>
    </dgm:pt>
    <dgm:pt modelId="{8A607C71-63EB-427A-8551-9411E69DB48A}" type="parTrans" cxnId="{7EE34CDC-3FAC-49D8-AFD3-2E1D5E71A60B}">
      <dgm:prSet/>
      <dgm:spPr/>
      <dgm:t>
        <a:bodyPr/>
        <a:lstStyle/>
        <a:p>
          <a:pPr rtl="1"/>
          <a:endParaRPr lang="ar-SA"/>
        </a:p>
      </dgm:t>
    </dgm:pt>
    <dgm:pt modelId="{209785CC-BDFE-4ED6-BAD0-CCAA258E1DCE}" type="sibTrans" cxnId="{7EE34CDC-3FAC-49D8-AFD3-2E1D5E71A60B}">
      <dgm:prSet/>
      <dgm:spPr/>
      <dgm:t>
        <a:bodyPr/>
        <a:lstStyle/>
        <a:p>
          <a:pPr rtl="1"/>
          <a:endParaRPr lang="ar-SA"/>
        </a:p>
      </dgm:t>
    </dgm:pt>
    <dgm:pt modelId="{62B50937-91B5-44EF-BD9E-0BE3B2CB6326}" type="pres">
      <dgm:prSet presAssocID="{E1647681-7C7D-4364-A02A-719CE639CA11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9157400A-D8A4-460E-B74A-BF8954D2F707}" type="pres">
      <dgm:prSet presAssocID="{7902EC58-4381-4585-9662-5847B5750CF3}" presName="gear1" presStyleLbl="node1" presStyleIdx="0" presStyleCnt="3">
        <dgm:presLayoutVars>
          <dgm:chMax val="1"/>
          <dgm:bulletEnabled val="1"/>
        </dgm:presLayoutVars>
      </dgm:prSet>
      <dgm:spPr/>
    </dgm:pt>
    <dgm:pt modelId="{A6062271-FC7C-4F96-AEBE-7D074BC6DC59}" type="pres">
      <dgm:prSet presAssocID="{7902EC58-4381-4585-9662-5847B5750CF3}" presName="gear1srcNode" presStyleLbl="node1" presStyleIdx="0" presStyleCnt="3"/>
      <dgm:spPr/>
    </dgm:pt>
    <dgm:pt modelId="{F360CCAB-1873-4BAD-8A9A-2659B9229643}" type="pres">
      <dgm:prSet presAssocID="{7902EC58-4381-4585-9662-5847B5750CF3}" presName="gear1dstNode" presStyleLbl="node1" presStyleIdx="0" presStyleCnt="3"/>
      <dgm:spPr/>
    </dgm:pt>
    <dgm:pt modelId="{00F1106B-2F53-4ACA-8608-268B8757241F}" type="pres">
      <dgm:prSet presAssocID="{A7F18C04-AA56-40BD-9CCB-E90921D04C34}" presName="gear2" presStyleLbl="node1" presStyleIdx="1" presStyleCnt="3">
        <dgm:presLayoutVars>
          <dgm:chMax val="1"/>
          <dgm:bulletEnabled val="1"/>
        </dgm:presLayoutVars>
      </dgm:prSet>
      <dgm:spPr/>
    </dgm:pt>
    <dgm:pt modelId="{686ED86C-8FAF-4DB9-B6C0-62122759ACE9}" type="pres">
      <dgm:prSet presAssocID="{A7F18C04-AA56-40BD-9CCB-E90921D04C34}" presName="gear2srcNode" presStyleLbl="node1" presStyleIdx="1" presStyleCnt="3"/>
      <dgm:spPr/>
    </dgm:pt>
    <dgm:pt modelId="{BC38DFFA-FBB3-45B1-A1D1-DDA4A6D8A234}" type="pres">
      <dgm:prSet presAssocID="{A7F18C04-AA56-40BD-9CCB-E90921D04C34}" presName="gear2dstNode" presStyleLbl="node1" presStyleIdx="1" presStyleCnt="3"/>
      <dgm:spPr/>
    </dgm:pt>
    <dgm:pt modelId="{3284D30E-54F7-4F3F-B76E-2A5F54156472}" type="pres">
      <dgm:prSet presAssocID="{FC114E30-1A16-424D-AAAC-4DDFB90FF34F}" presName="gear3" presStyleLbl="node1" presStyleIdx="2" presStyleCnt="3"/>
      <dgm:spPr/>
    </dgm:pt>
    <dgm:pt modelId="{97F0E8FE-8E23-4F3E-BEC9-F0F06B272612}" type="pres">
      <dgm:prSet presAssocID="{FC114E30-1A16-424D-AAAC-4DDFB90FF34F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BA05F514-8B22-4C4D-9D78-9F978B287CC5}" type="pres">
      <dgm:prSet presAssocID="{FC114E30-1A16-424D-AAAC-4DDFB90FF34F}" presName="gear3srcNode" presStyleLbl="node1" presStyleIdx="2" presStyleCnt="3"/>
      <dgm:spPr/>
    </dgm:pt>
    <dgm:pt modelId="{395CB8CB-BBBD-4146-A7F5-AB86E2A625DF}" type="pres">
      <dgm:prSet presAssocID="{FC114E30-1A16-424D-AAAC-4DDFB90FF34F}" presName="gear3dstNode" presStyleLbl="node1" presStyleIdx="2" presStyleCnt="3"/>
      <dgm:spPr/>
    </dgm:pt>
    <dgm:pt modelId="{C7BF81F3-C601-4038-B015-49B6773841A3}" type="pres">
      <dgm:prSet presAssocID="{07FB0BC4-C4D9-472B-AE7E-199151074F2F}" presName="connector1" presStyleLbl="sibTrans2D1" presStyleIdx="0" presStyleCnt="3"/>
      <dgm:spPr/>
    </dgm:pt>
    <dgm:pt modelId="{E5C7DA1E-EB6C-4A5B-9F20-28BDFB93907A}" type="pres">
      <dgm:prSet presAssocID="{49FA6AA8-E4E2-4FB5-B5B0-6C72BEB9C561}" presName="connector2" presStyleLbl="sibTrans2D1" presStyleIdx="1" presStyleCnt="3"/>
      <dgm:spPr/>
    </dgm:pt>
    <dgm:pt modelId="{78FF5C73-098C-4AB4-8F09-916126045D35}" type="pres">
      <dgm:prSet presAssocID="{209785CC-BDFE-4ED6-BAD0-CCAA258E1DCE}" presName="connector3" presStyleLbl="sibTrans2D1" presStyleIdx="2" presStyleCnt="3"/>
      <dgm:spPr/>
    </dgm:pt>
  </dgm:ptLst>
  <dgm:cxnLst>
    <dgm:cxn modelId="{0D41F007-7F8B-4281-8555-965AE8ACBE3F}" srcId="{E1647681-7C7D-4364-A02A-719CE639CA11}" destId="{7902EC58-4381-4585-9662-5847B5750CF3}" srcOrd="0" destOrd="0" parTransId="{7925AD2E-2C69-4DBC-B5B6-13B716DED080}" sibTransId="{07FB0BC4-C4D9-472B-AE7E-199151074F2F}"/>
    <dgm:cxn modelId="{C3AE0014-337D-414A-8CD8-C017038023D6}" type="presOf" srcId="{7902EC58-4381-4585-9662-5847B5750CF3}" destId="{A6062271-FC7C-4F96-AEBE-7D074BC6DC59}" srcOrd="1" destOrd="0" presId="urn:microsoft.com/office/officeart/2005/8/layout/gear1"/>
    <dgm:cxn modelId="{948FC11A-FA45-4756-AE54-745BA3A52601}" type="presOf" srcId="{A7F18C04-AA56-40BD-9CCB-E90921D04C34}" destId="{BC38DFFA-FBB3-45B1-A1D1-DDA4A6D8A234}" srcOrd="2" destOrd="0" presId="urn:microsoft.com/office/officeart/2005/8/layout/gear1"/>
    <dgm:cxn modelId="{2FAD8F26-873A-41BB-AC1C-880BB49AAC7A}" type="presOf" srcId="{07FB0BC4-C4D9-472B-AE7E-199151074F2F}" destId="{C7BF81F3-C601-4038-B015-49B6773841A3}" srcOrd="0" destOrd="0" presId="urn:microsoft.com/office/officeart/2005/8/layout/gear1"/>
    <dgm:cxn modelId="{1923D43E-2A99-40CB-9AAF-D2C43B6533A3}" type="presOf" srcId="{FC114E30-1A16-424D-AAAC-4DDFB90FF34F}" destId="{395CB8CB-BBBD-4146-A7F5-AB86E2A625DF}" srcOrd="3" destOrd="0" presId="urn:microsoft.com/office/officeart/2005/8/layout/gear1"/>
    <dgm:cxn modelId="{B1C30D65-6C1D-4F4A-B003-9DC05CB19238}" type="presOf" srcId="{E1647681-7C7D-4364-A02A-719CE639CA11}" destId="{62B50937-91B5-44EF-BD9E-0BE3B2CB6326}" srcOrd="0" destOrd="0" presId="urn:microsoft.com/office/officeart/2005/8/layout/gear1"/>
    <dgm:cxn modelId="{42A9CE46-F7A1-41A2-9D3A-8A23DB5D8E89}" type="presOf" srcId="{A7F18C04-AA56-40BD-9CCB-E90921D04C34}" destId="{686ED86C-8FAF-4DB9-B6C0-62122759ACE9}" srcOrd="1" destOrd="0" presId="urn:microsoft.com/office/officeart/2005/8/layout/gear1"/>
    <dgm:cxn modelId="{90E44184-F2AA-443E-8860-6F7E16A3E14F}" type="presOf" srcId="{FC114E30-1A16-424D-AAAC-4DDFB90FF34F}" destId="{97F0E8FE-8E23-4F3E-BEC9-F0F06B272612}" srcOrd="1" destOrd="0" presId="urn:microsoft.com/office/officeart/2005/8/layout/gear1"/>
    <dgm:cxn modelId="{EA298198-5949-47A0-ACBF-C107EBB8EA8A}" type="presOf" srcId="{49FA6AA8-E4E2-4FB5-B5B0-6C72BEB9C561}" destId="{E5C7DA1E-EB6C-4A5B-9F20-28BDFB93907A}" srcOrd="0" destOrd="0" presId="urn:microsoft.com/office/officeart/2005/8/layout/gear1"/>
    <dgm:cxn modelId="{ECBDBC9F-E191-4867-95AD-399251D9802C}" type="presOf" srcId="{209785CC-BDFE-4ED6-BAD0-CCAA258E1DCE}" destId="{78FF5C73-098C-4AB4-8F09-916126045D35}" srcOrd="0" destOrd="0" presId="urn:microsoft.com/office/officeart/2005/8/layout/gear1"/>
    <dgm:cxn modelId="{C347F39F-8DA9-45E1-B9BB-A7669408581C}" type="presOf" srcId="{7902EC58-4381-4585-9662-5847B5750CF3}" destId="{F360CCAB-1873-4BAD-8A9A-2659B9229643}" srcOrd="2" destOrd="0" presId="urn:microsoft.com/office/officeart/2005/8/layout/gear1"/>
    <dgm:cxn modelId="{06639CAA-8D78-45EF-BF4E-44FB4098B0EE}" type="presOf" srcId="{7902EC58-4381-4585-9662-5847B5750CF3}" destId="{9157400A-D8A4-460E-B74A-BF8954D2F707}" srcOrd="0" destOrd="0" presId="urn:microsoft.com/office/officeart/2005/8/layout/gear1"/>
    <dgm:cxn modelId="{8F1811B6-3AD1-48FD-8931-AFDBC679B563}" type="presOf" srcId="{FC114E30-1A16-424D-AAAC-4DDFB90FF34F}" destId="{BA05F514-8B22-4C4D-9D78-9F978B287CC5}" srcOrd="2" destOrd="0" presId="urn:microsoft.com/office/officeart/2005/8/layout/gear1"/>
    <dgm:cxn modelId="{EF46E0C4-E8F4-4929-B5AE-61575BCEF61C}" srcId="{E1647681-7C7D-4364-A02A-719CE639CA11}" destId="{A7F18C04-AA56-40BD-9CCB-E90921D04C34}" srcOrd="1" destOrd="0" parTransId="{F1DC095E-5832-4206-B10D-AED8319A7439}" sibTransId="{49FA6AA8-E4E2-4FB5-B5B0-6C72BEB9C561}"/>
    <dgm:cxn modelId="{C38927D5-E3D7-4617-B3CA-02886EBD563B}" type="presOf" srcId="{A7F18C04-AA56-40BD-9CCB-E90921D04C34}" destId="{00F1106B-2F53-4ACA-8608-268B8757241F}" srcOrd="0" destOrd="0" presId="urn:microsoft.com/office/officeart/2005/8/layout/gear1"/>
    <dgm:cxn modelId="{7EE34CDC-3FAC-49D8-AFD3-2E1D5E71A60B}" srcId="{E1647681-7C7D-4364-A02A-719CE639CA11}" destId="{FC114E30-1A16-424D-AAAC-4DDFB90FF34F}" srcOrd="2" destOrd="0" parTransId="{8A607C71-63EB-427A-8551-9411E69DB48A}" sibTransId="{209785CC-BDFE-4ED6-BAD0-CCAA258E1DCE}"/>
    <dgm:cxn modelId="{EF748BEA-EEF3-48E1-A203-C36D69D0F141}" type="presOf" srcId="{FC114E30-1A16-424D-AAAC-4DDFB90FF34F}" destId="{3284D30E-54F7-4F3F-B76E-2A5F54156472}" srcOrd="0" destOrd="0" presId="urn:microsoft.com/office/officeart/2005/8/layout/gear1"/>
    <dgm:cxn modelId="{2BFA5F0E-523A-485E-ABB1-40D5F33FF489}" type="presParOf" srcId="{62B50937-91B5-44EF-BD9E-0BE3B2CB6326}" destId="{9157400A-D8A4-460E-B74A-BF8954D2F707}" srcOrd="0" destOrd="0" presId="urn:microsoft.com/office/officeart/2005/8/layout/gear1"/>
    <dgm:cxn modelId="{ED08EE20-21B5-4859-8905-23FA76149354}" type="presParOf" srcId="{62B50937-91B5-44EF-BD9E-0BE3B2CB6326}" destId="{A6062271-FC7C-4F96-AEBE-7D074BC6DC59}" srcOrd="1" destOrd="0" presId="urn:microsoft.com/office/officeart/2005/8/layout/gear1"/>
    <dgm:cxn modelId="{B714C6DF-0E54-4364-A016-EEB845B277EB}" type="presParOf" srcId="{62B50937-91B5-44EF-BD9E-0BE3B2CB6326}" destId="{F360CCAB-1873-4BAD-8A9A-2659B9229643}" srcOrd="2" destOrd="0" presId="urn:microsoft.com/office/officeart/2005/8/layout/gear1"/>
    <dgm:cxn modelId="{5A627D2B-49C6-49A2-9876-B722974B345C}" type="presParOf" srcId="{62B50937-91B5-44EF-BD9E-0BE3B2CB6326}" destId="{00F1106B-2F53-4ACA-8608-268B8757241F}" srcOrd="3" destOrd="0" presId="urn:microsoft.com/office/officeart/2005/8/layout/gear1"/>
    <dgm:cxn modelId="{F5408B2F-11C0-4CCD-9A0B-333D2568DD5C}" type="presParOf" srcId="{62B50937-91B5-44EF-BD9E-0BE3B2CB6326}" destId="{686ED86C-8FAF-4DB9-B6C0-62122759ACE9}" srcOrd="4" destOrd="0" presId="urn:microsoft.com/office/officeart/2005/8/layout/gear1"/>
    <dgm:cxn modelId="{95235283-6429-4E08-A0C0-CE83B9EDE20C}" type="presParOf" srcId="{62B50937-91B5-44EF-BD9E-0BE3B2CB6326}" destId="{BC38DFFA-FBB3-45B1-A1D1-DDA4A6D8A234}" srcOrd="5" destOrd="0" presId="urn:microsoft.com/office/officeart/2005/8/layout/gear1"/>
    <dgm:cxn modelId="{5B28759A-1560-4DA5-B0BA-14718460E396}" type="presParOf" srcId="{62B50937-91B5-44EF-BD9E-0BE3B2CB6326}" destId="{3284D30E-54F7-4F3F-B76E-2A5F54156472}" srcOrd="6" destOrd="0" presId="urn:microsoft.com/office/officeart/2005/8/layout/gear1"/>
    <dgm:cxn modelId="{D2F782C4-E27E-4BA6-9477-AF80C900530B}" type="presParOf" srcId="{62B50937-91B5-44EF-BD9E-0BE3B2CB6326}" destId="{97F0E8FE-8E23-4F3E-BEC9-F0F06B272612}" srcOrd="7" destOrd="0" presId="urn:microsoft.com/office/officeart/2005/8/layout/gear1"/>
    <dgm:cxn modelId="{E47100A8-5045-4A4E-88A3-AF5063BC41F1}" type="presParOf" srcId="{62B50937-91B5-44EF-BD9E-0BE3B2CB6326}" destId="{BA05F514-8B22-4C4D-9D78-9F978B287CC5}" srcOrd="8" destOrd="0" presId="urn:microsoft.com/office/officeart/2005/8/layout/gear1"/>
    <dgm:cxn modelId="{D7DD83C5-D1EF-4C41-A73E-DE6C7851241A}" type="presParOf" srcId="{62B50937-91B5-44EF-BD9E-0BE3B2CB6326}" destId="{395CB8CB-BBBD-4146-A7F5-AB86E2A625DF}" srcOrd="9" destOrd="0" presId="urn:microsoft.com/office/officeart/2005/8/layout/gear1"/>
    <dgm:cxn modelId="{64EDAE5B-DB32-4071-A86B-7B453B5B2397}" type="presParOf" srcId="{62B50937-91B5-44EF-BD9E-0BE3B2CB6326}" destId="{C7BF81F3-C601-4038-B015-49B6773841A3}" srcOrd="10" destOrd="0" presId="urn:microsoft.com/office/officeart/2005/8/layout/gear1"/>
    <dgm:cxn modelId="{A34C4B84-A721-42CD-8FC1-9765F7FA8C7F}" type="presParOf" srcId="{62B50937-91B5-44EF-BD9E-0BE3B2CB6326}" destId="{E5C7DA1E-EB6C-4A5B-9F20-28BDFB93907A}" srcOrd="11" destOrd="0" presId="urn:microsoft.com/office/officeart/2005/8/layout/gear1"/>
    <dgm:cxn modelId="{A8F022BD-7668-48C0-9D67-E59BD3F86F7D}" type="presParOf" srcId="{62B50937-91B5-44EF-BD9E-0BE3B2CB6326}" destId="{78FF5C73-098C-4AB4-8F09-916126045D35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C9B8CC3-100D-448F-BBB8-7BC8EA1F4930}" type="doc">
      <dgm:prSet loTypeId="urn:microsoft.com/office/officeart/2005/8/layout/pyramid2" loCatId="pyramid" qsTypeId="urn:microsoft.com/office/officeart/2005/8/quickstyle/3d2#1" qsCatId="3D" csTypeId="urn:microsoft.com/office/officeart/2005/8/colors/accent2_2" csCatId="accent2" phldr="1"/>
      <dgm:spPr/>
    </dgm:pt>
    <dgm:pt modelId="{ACFD40A2-2355-4119-969F-5C2534C60A4C}">
      <dgm:prSet/>
      <dgm:spPr/>
      <dgm:t>
        <a:bodyPr/>
        <a:lstStyle/>
        <a:p>
          <a:pPr rtl="1"/>
          <a:r>
            <a:rPr lang="ar-SA" b="1" dirty="0">
              <a:latin typeface="Times New Roman" pitchFamily="18" charset="0"/>
              <a:cs typeface="Times New Roman" pitchFamily="18" charset="0"/>
            </a:rPr>
            <a:t>الرغبة في تأكيد الذات</a:t>
          </a:r>
          <a:endParaRPr lang="ar-SA" dirty="0"/>
        </a:p>
      </dgm:t>
    </dgm:pt>
    <dgm:pt modelId="{E0825DFD-41CA-4361-B642-27F31FCD1B93}" type="parTrans" cxnId="{9B3BAF12-6DE6-4103-BE39-2AFAB021F15B}">
      <dgm:prSet/>
      <dgm:spPr/>
      <dgm:t>
        <a:bodyPr/>
        <a:lstStyle/>
        <a:p>
          <a:pPr rtl="1"/>
          <a:endParaRPr lang="ar-SA"/>
        </a:p>
      </dgm:t>
    </dgm:pt>
    <dgm:pt modelId="{D09FA839-4E81-40C3-B4A9-B0EC0DE35EF9}" type="sibTrans" cxnId="{9B3BAF12-6DE6-4103-BE39-2AFAB021F15B}">
      <dgm:prSet/>
      <dgm:spPr/>
      <dgm:t>
        <a:bodyPr/>
        <a:lstStyle/>
        <a:p>
          <a:pPr rtl="1"/>
          <a:endParaRPr lang="ar-SA"/>
        </a:p>
      </dgm:t>
    </dgm:pt>
    <dgm:pt modelId="{93517653-6B5A-4DDD-ACB0-94D512A9DF24}">
      <dgm:prSet/>
      <dgm:spPr/>
      <dgm:t>
        <a:bodyPr/>
        <a:lstStyle/>
        <a:p>
          <a:pPr rtl="1"/>
          <a:r>
            <a:rPr lang="ar-SA" b="1" dirty="0">
              <a:latin typeface="Times New Roman" pitchFamily="18" charset="0"/>
              <a:cs typeface="Times New Roman" pitchFamily="18" charset="0"/>
            </a:rPr>
            <a:t>الحاجة إلى احترام الذات</a:t>
          </a:r>
          <a:endParaRPr lang="ar-SA" dirty="0"/>
        </a:p>
      </dgm:t>
    </dgm:pt>
    <dgm:pt modelId="{4DB1040D-7A5B-4FA2-A2E0-0C72D55C51BF}" type="parTrans" cxnId="{F24A3C1E-01B0-4C7B-93DB-C9D39D26AF92}">
      <dgm:prSet/>
      <dgm:spPr/>
      <dgm:t>
        <a:bodyPr/>
        <a:lstStyle/>
        <a:p>
          <a:pPr rtl="1"/>
          <a:endParaRPr lang="ar-SA"/>
        </a:p>
      </dgm:t>
    </dgm:pt>
    <dgm:pt modelId="{51F55A81-34C3-4FE2-9076-8ACC8B27190F}" type="sibTrans" cxnId="{F24A3C1E-01B0-4C7B-93DB-C9D39D26AF92}">
      <dgm:prSet/>
      <dgm:spPr/>
      <dgm:t>
        <a:bodyPr/>
        <a:lstStyle/>
        <a:p>
          <a:pPr rtl="1"/>
          <a:endParaRPr lang="ar-SA"/>
        </a:p>
      </dgm:t>
    </dgm:pt>
    <dgm:pt modelId="{545AFADA-A180-40B5-8D53-1175BB7C84EF}">
      <dgm:prSet/>
      <dgm:spPr/>
      <dgm:t>
        <a:bodyPr/>
        <a:lstStyle/>
        <a:p>
          <a:pPr rtl="1"/>
          <a:r>
            <a:rPr lang="ar-SA" b="1" dirty="0">
              <a:latin typeface="Times New Roman" pitchFamily="18" charset="0"/>
              <a:cs typeface="Times New Roman" pitchFamily="18" charset="0"/>
            </a:rPr>
            <a:t>الحاجة إلى الإنتماء</a:t>
          </a:r>
          <a:endParaRPr lang="ar-SA" dirty="0"/>
        </a:p>
      </dgm:t>
    </dgm:pt>
    <dgm:pt modelId="{3CA25748-7A02-480E-A661-C5DFEF8E6068}" type="parTrans" cxnId="{B40EBAB9-9386-4DFE-ADDD-850542CE7E16}">
      <dgm:prSet/>
      <dgm:spPr/>
      <dgm:t>
        <a:bodyPr/>
        <a:lstStyle/>
        <a:p>
          <a:pPr rtl="1"/>
          <a:endParaRPr lang="ar-SA"/>
        </a:p>
      </dgm:t>
    </dgm:pt>
    <dgm:pt modelId="{0C50DAE6-30F3-4054-B149-009E1E0154E5}" type="sibTrans" cxnId="{B40EBAB9-9386-4DFE-ADDD-850542CE7E16}">
      <dgm:prSet/>
      <dgm:spPr/>
      <dgm:t>
        <a:bodyPr/>
        <a:lstStyle/>
        <a:p>
          <a:pPr rtl="1"/>
          <a:endParaRPr lang="ar-SA"/>
        </a:p>
      </dgm:t>
    </dgm:pt>
    <dgm:pt modelId="{6904E006-98D7-450C-969D-1E2B698D2910}">
      <dgm:prSet/>
      <dgm:spPr/>
      <dgm:t>
        <a:bodyPr/>
        <a:lstStyle/>
        <a:p>
          <a:pPr rtl="1"/>
          <a:r>
            <a:rPr lang="ar-SA" b="1" dirty="0">
              <a:latin typeface="Times New Roman" pitchFamily="18" charset="0"/>
              <a:cs typeface="Times New Roman" pitchFamily="18" charset="0"/>
            </a:rPr>
            <a:t>الحاجة إلى الأمان و الاستقرار</a:t>
          </a:r>
          <a:endParaRPr lang="ar-SA" dirty="0"/>
        </a:p>
      </dgm:t>
    </dgm:pt>
    <dgm:pt modelId="{6A6D642A-5F7C-4DA1-BAED-724952CE0233}" type="parTrans" cxnId="{7E04CD8F-49B5-4A51-930A-5865DE4FC0B7}">
      <dgm:prSet/>
      <dgm:spPr/>
      <dgm:t>
        <a:bodyPr/>
        <a:lstStyle/>
        <a:p>
          <a:pPr rtl="1"/>
          <a:endParaRPr lang="ar-SA"/>
        </a:p>
      </dgm:t>
    </dgm:pt>
    <dgm:pt modelId="{1DC555B1-E1CB-46EA-8B5D-390FDF7A70E6}" type="sibTrans" cxnId="{7E04CD8F-49B5-4A51-930A-5865DE4FC0B7}">
      <dgm:prSet/>
      <dgm:spPr/>
      <dgm:t>
        <a:bodyPr/>
        <a:lstStyle/>
        <a:p>
          <a:pPr rtl="1"/>
          <a:endParaRPr lang="ar-SA"/>
        </a:p>
      </dgm:t>
    </dgm:pt>
    <dgm:pt modelId="{FE76D2F0-E5CA-49F0-8B27-C29162CDDC86}">
      <dgm:prSet phldrT="[Text]"/>
      <dgm:spPr/>
      <dgm:t>
        <a:bodyPr/>
        <a:lstStyle/>
        <a:p>
          <a:pPr rtl="1"/>
          <a:r>
            <a:rPr lang="ar-SA" b="1" dirty="0">
              <a:latin typeface="Times New Roman" pitchFamily="18" charset="0"/>
              <a:cs typeface="Times New Roman" pitchFamily="18" charset="0"/>
            </a:rPr>
            <a:t>الحاجات الفسيولوجية</a:t>
          </a:r>
          <a:endParaRPr lang="ar-SA" dirty="0"/>
        </a:p>
      </dgm:t>
    </dgm:pt>
    <dgm:pt modelId="{F0B1CBFD-9FD1-4864-B6F7-DB4DB61A7899}" type="parTrans" cxnId="{B0C724CD-D4B5-46B9-87DC-036B01CF0A5A}">
      <dgm:prSet/>
      <dgm:spPr/>
      <dgm:t>
        <a:bodyPr/>
        <a:lstStyle/>
        <a:p>
          <a:pPr rtl="1"/>
          <a:endParaRPr lang="ar-SA"/>
        </a:p>
      </dgm:t>
    </dgm:pt>
    <dgm:pt modelId="{507423F0-4A50-4C8C-AA36-03EBBCFFA084}" type="sibTrans" cxnId="{B0C724CD-D4B5-46B9-87DC-036B01CF0A5A}">
      <dgm:prSet/>
      <dgm:spPr/>
      <dgm:t>
        <a:bodyPr/>
        <a:lstStyle/>
        <a:p>
          <a:pPr rtl="1"/>
          <a:endParaRPr lang="ar-SA"/>
        </a:p>
      </dgm:t>
    </dgm:pt>
    <dgm:pt modelId="{9E8617AF-68D6-48C2-9A1F-974E449226C9}" type="pres">
      <dgm:prSet presAssocID="{6C9B8CC3-100D-448F-BBB8-7BC8EA1F4930}" presName="compositeShape" presStyleCnt="0">
        <dgm:presLayoutVars>
          <dgm:dir/>
          <dgm:resizeHandles/>
        </dgm:presLayoutVars>
      </dgm:prSet>
      <dgm:spPr/>
    </dgm:pt>
    <dgm:pt modelId="{832BBE36-5C03-4B3E-8990-45E26CE4A3C6}" type="pres">
      <dgm:prSet presAssocID="{6C9B8CC3-100D-448F-BBB8-7BC8EA1F4930}" presName="pyramid" presStyleLbl="node1" presStyleIdx="0" presStyleCnt="1"/>
      <dgm:spPr/>
    </dgm:pt>
    <dgm:pt modelId="{3EE9253A-8A52-4598-9CEB-80C6DC08BD25}" type="pres">
      <dgm:prSet presAssocID="{6C9B8CC3-100D-448F-BBB8-7BC8EA1F4930}" presName="theList" presStyleCnt="0"/>
      <dgm:spPr/>
    </dgm:pt>
    <dgm:pt modelId="{0DDD46EE-7825-4C65-80A3-FB20C1CDD21A}" type="pres">
      <dgm:prSet presAssocID="{ACFD40A2-2355-4119-969F-5C2534C60A4C}" presName="aNode" presStyleLbl="fgAcc1" presStyleIdx="0" presStyleCnt="5">
        <dgm:presLayoutVars>
          <dgm:bulletEnabled val="1"/>
        </dgm:presLayoutVars>
      </dgm:prSet>
      <dgm:spPr/>
    </dgm:pt>
    <dgm:pt modelId="{B77BF201-A4DF-4EBD-AA0A-04414A2D6E57}" type="pres">
      <dgm:prSet presAssocID="{ACFD40A2-2355-4119-969F-5C2534C60A4C}" presName="aSpace" presStyleCnt="0"/>
      <dgm:spPr/>
    </dgm:pt>
    <dgm:pt modelId="{0161B3E8-DB32-4325-A873-7177EEA2C262}" type="pres">
      <dgm:prSet presAssocID="{93517653-6B5A-4DDD-ACB0-94D512A9DF24}" presName="aNode" presStyleLbl="fgAcc1" presStyleIdx="1" presStyleCnt="5">
        <dgm:presLayoutVars>
          <dgm:bulletEnabled val="1"/>
        </dgm:presLayoutVars>
      </dgm:prSet>
      <dgm:spPr/>
    </dgm:pt>
    <dgm:pt modelId="{0974FB4F-1E36-4F27-96F7-4446D6E861D6}" type="pres">
      <dgm:prSet presAssocID="{93517653-6B5A-4DDD-ACB0-94D512A9DF24}" presName="aSpace" presStyleCnt="0"/>
      <dgm:spPr/>
    </dgm:pt>
    <dgm:pt modelId="{D1F67187-4F36-41BD-A60A-BFE05DBE0DB2}" type="pres">
      <dgm:prSet presAssocID="{545AFADA-A180-40B5-8D53-1175BB7C84EF}" presName="aNode" presStyleLbl="fgAcc1" presStyleIdx="2" presStyleCnt="5">
        <dgm:presLayoutVars>
          <dgm:bulletEnabled val="1"/>
        </dgm:presLayoutVars>
      </dgm:prSet>
      <dgm:spPr/>
    </dgm:pt>
    <dgm:pt modelId="{0F1FC69A-F5D1-4D6E-8CE1-950B6544E711}" type="pres">
      <dgm:prSet presAssocID="{545AFADA-A180-40B5-8D53-1175BB7C84EF}" presName="aSpace" presStyleCnt="0"/>
      <dgm:spPr/>
    </dgm:pt>
    <dgm:pt modelId="{6DF2FE05-F3F5-4CAF-9E46-44A37F60EA8F}" type="pres">
      <dgm:prSet presAssocID="{6904E006-98D7-450C-969D-1E2B698D2910}" presName="aNode" presStyleLbl="fgAcc1" presStyleIdx="3" presStyleCnt="5">
        <dgm:presLayoutVars>
          <dgm:bulletEnabled val="1"/>
        </dgm:presLayoutVars>
      </dgm:prSet>
      <dgm:spPr/>
    </dgm:pt>
    <dgm:pt modelId="{22623E0B-DBF2-4DCC-AEE7-A054A64E1B6B}" type="pres">
      <dgm:prSet presAssocID="{6904E006-98D7-450C-969D-1E2B698D2910}" presName="aSpace" presStyleCnt="0"/>
      <dgm:spPr/>
    </dgm:pt>
    <dgm:pt modelId="{82F26791-6C93-4DDB-B893-DFDA55A552AF}" type="pres">
      <dgm:prSet presAssocID="{FE76D2F0-E5CA-49F0-8B27-C29162CDDC86}" presName="aNode" presStyleLbl="fgAcc1" presStyleIdx="4" presStyleCnt="5">
        <dgm:presLayoutVars>
          <dgm:bulletEnabled val="1"/>
        </dgm:presLayoutVars>
      </dgm:prSet>
      <dgm:spPr/>
    </dgm:pt>
    <dgm:pt modelId="{1331918E-6796-465A-916F-69039BECC67E}" type="pres">
      <dgm:prSet presAssocID="{FE76D2F0-E5CA-49F0-8B27-C29162CDDC86}" presName="aSpace" presStyleCnt="0"/>
      <dgm:spPr/>
    </dgm:pt>
  </dgm:ptLst>
  <dgm:cxnLst>
    <dgm:cxn modelId="{9B3BAF12-6DE6-4103-BE39-2AFAB021F15B}" srcId="{6C9B8CC3-100D-448F-BBB8-7BC8EA1F4930}" destId="{ACFD40A2-2355-4119-969F-5C2534C60A4C}" srcOrd="0" destOrd="0" parTransId="{E0825DFD-41CA-4361-B642-27F31FCD1B93}" sibTransId="{D09FA839-4E81-40C3-B4A9-B0EC0DE35EF9}"/>
    <dgm:cxn modelId="{F24A3C1E-01B0-4C7B-93DB-C9D39D26AF92}" srcId="{6C9B8CC3-100D-448F-BBB8-7BC8EA1F4930}" destId="{93517653-6B5A-4DDD-ACB0-94D512A9DF24}" srcOrd="1" destOrd="0" parTransId="{4DB1040D-7A5B-4FA2-A2E0-0C72D55C51BF}" sibTransId="{51F55A81-34C3-4FE2-9076-8ACC8B27190F}"/>
    <dgm:cxn modelId="{41046C68-847B-4285-986F-4CCE45B418FD}" type="presOf" srcId="{FE76D2F0-E5CA-49F0-8B27-C29162CDDC86}" destId="{82F26791-6C93-4DDB-B893-DFDA55A552AF}" srcOrd="0" destOrd="0" presId="urn:microsoft.com/office/officeart/2005/8/layout/pyramid2"/>
    <dgm:cxn modelId="{CF04AF6F-EC14-4717-A895-6A5B1AFFD76C}" type="presOf" srcId="{ACFD40A2-2355-4119-969F-5C2534C60A4C}" destId="{0DDD46EE-7825-4C65-80A3-FB20C1CDD21A}" srcOrd="0" destOrd="0" presId="urn:microsoft.com/office/officeart/2005/8/layout/pyramid2"/>
    <dgm:cxn modelId="{45A7B353-5B63-4321-BD90-ABC1A525402D}" type="presOf" srcId="{6904E006-98D7-450C-969D-1E2B698D2910}" destId="{6DF2FE05-F3F5-4CAF-9E46-44A37F60EA8F}" srcOrd="0" destOrd="0" presId="urn:microsoft.com/office/officeart/2005/8/layout/pyramid2"/>
    <dgm:cxn modelId="{716E2B77-99F2-4CAA-9129-71BE8FAA2C75}" type="presOf" srcId="{6C9B8CC3-100D-448F-BBB8-7BC8EA1F4930}" destId="{9E8617AF-68D6-48C2-9A1F-974E449226C9}" srcOrd="0" destOrd="0" presId="urn:microsoft.com/office/officeart/2005/8/layout/pyramid2"/>
    <dgm:cxn modelId="{364F7D58-11D1-4546-8540-9B96B262ED7A}" type="presOf" srcId="{93517653-6B5A-4DDD-ACB0-94D512A9DF24}" destId="{0161B3E8-DB32-4325-A873-7177EEA2C262}" srcOrd="0" destOrd="0" presId="urn:microsoft.com/office/officeart/2005/8/layout/pyramid2"/>
    <dgm:cxn modelId="{7E04CD8F-49B5-4A51-930A-5865DE4FC0B7}" srcId="{6C9B8CC3-100D-448F-BBB8-7BC8EA1F4930}" destId="{6904E006-98D7-450C-969D-1E2B698D2910}" srcOrd="3" destOrd="0" parTransId="{6A6D642A-5F7C-4DA1-BAED-724952CE0233}" sibTransId="{1DC555B1-E1CB-46EA-8B5D-390FDF7A70E6}"/>
    <dgm:cxn modelId="{B40EBAB9-9386-4DFE-ADDD-850542CE7E16}" srcId="{6C9B8CC3-100D-448F-BBB8-7BC8EA1F4930}" destId="{545AFADA-A180-40B5-8D53-1175BB7C84EF}" srcOrd="2" destOrd="0" parTransId="{3CA25748-7A02-480E-A661-C5DFEF8E6068}" sibTransId="{0C50DAE6-30F3-4054-B149-009E1E0154E5}"/>
    <dgm:cxn modelId="{B0C724CD-D4B5-46B9-87DC-036B01CF0A5A}" srcId="{6C9B8CC3-100D-448F-BBB8-7BC8EA1F4930}" destId="{FE76D2F0-E5CA-49F0-8B27-C29162CDDC86}" srcOrd="4" destOrd="0" parTransId="{F0B1CBFD-9FD1-4864-B6F7-DB4DB61A7899}" sibTransId="{507423F0-4A50-4C8C-AA36-03EBBCFFA084}"/>
    <dgm:cxn modelId="{CA1DFBCF-8E10-4108-9C3C-A83C27A55303}" type="presOf" srcId="{545AFADA-A180-40B5-8D53-1175BB7C84EF}" destId="{D1F67187-4F36-41BD-A60A-BFE05DBE0DB2}" srcOrd="0" destOrd="0" presId="urn:microsoft.com/office/officeart/2005/8/layout/pyramid2"/>
    <dgm:cxn modelId="{34238860-76AB-49BD-9628-FBCE11E2EC12}" type="presParOf" srcId="{9E8617AF-68D6-48C2-9A1F-974E449226C9}" destId="{832BBE36-5C03-4B3E-8990-45E26CE4A3C6}" srcOrd="0" destOrd="0" presId="urn:microsoft.com/office/officeart/2005/8/layout/pyramid2"/>
    <dgm:cxn modelId="{5A7FA0E8-E481-4D56-9956-5ED8F1E134DA}" type="presParOf" srcId="{9E8617AF-68D6-48C2-9A1F-974E449226C9}" destId="{3EE9253A-8A52-4598-9CEB-80C6DC08BD25}" srcOrd="1" destOrd="0" presId="urn:microsoft.com/office/officeart/2005/8/layout/pyramid2"/>
    <dgm:cxn modelId="{1122EB6F-20D8-4E07-9484-A5928B2340D4}" type="presParOf" srcId="{3EE9253A-8A52-4598-9CEB-80C6DC08BD25}" destId="{0DDD46EE-7825-4C65-80A3-FB20C1CDD21A}" srcOrd="0" destOrd="0" presId="urn:microsoft.com/office/officeart/2005/8/layout/pyramid2"/>
    <dgm:cxn modelId="{2D6DE6D5-5620-4F4B-ACD1-06F97404BA0B}" type="presParOf" srcId="{3EE9253A-8A52-4598-9CEB-80C6DC08BD25}" destId="{B77BF201-A4DF-4EBD-AA0A-04414A2D6E57}" srcOrd="1" destOrd="0" presId="urn:microsoft.com/office/officeart/2005/8/layout/pyramid2"/>
    <dgm:cxn modelId="{D3AE76F3-51A0-42BC-B37A-C791D303F8A9}" type="presParOf" srcId="{3EE9253A-8A52-4598-9CEB-80C6DC08BD25}" destId="{0161B3E8-DB32-4325-A873-7177EEA2C262}" srcOrd="2" destOrd="0" presId="urn:microsoft.com/office/officeart/2005/8/layout/pyramid2"/>
    <dgm:cxn modelId="{081A21EC-21B1-4495-8C6D-C29E8A63AAC7}" type="presParOf" srcId="{3EE9253A-8A52-4598-9CEB-80C6DC08BD25}" destId="{0974FB4F-1E36-4F27-96F7-4446D6E861D6}" srcOrd="3" destOrd="0" presId="urn:microsoft.com/office/officeart/2005/8/layout/pyramid2"/>
    <dgm:cxn modelId="{8DA816AE-8B6E-4513-A5D4-17E893D1257F}" type="presParOf" srcId="{3EE9253A-8A52-4598-9CEB-80C6DC08BD25}" destId="{D1F67187-4F36-41BD-A60A-BFE05DBE0DB2}" srcOrd="4" destOrd="0" presId="urn:microsoft.com/office/officeart/2005/8/layout/pyramid2"/>
    <dgm:cxn modelId="{F2676E04-9BEC-4EF6-A053-48D97F4F3050}" type="presParOf" srcId="{3EE9253A-8A52-4598-9CEB-80C6DC08BD25}" destId="{0F1FC69A-F5D1-4D6E-8CE1-950B6544E711}" srcOrd="5" destOrd="0" presId="urn:microsoft.com/office/officeart/2005/8/layout/pyramid2"/>
    <dgm:cxn modelId="{9335216A-2F1A-4196-90D8-C1636A6D4667}" type="presParOf" srcId="{3EE9253A-8A52-4598-9CEB-80C6DC08BD25}" destId="{6DF2FE05-F3F5-4CAF-9E46-44A37F60EA8F}" srcOrd="6" destOrd="0" presId="urn:microsoft.com/office/officeart/2005/8/layout/pyramid2"/>
    <dgm:cxn modelId="{9241C390-CC72-4C3B-9EBC-D5D0C7F03DBB}" type="presParOf" srcId="{3EE9253A-8A52-4598-9CEB-80C6DC08BD25}" destId="{22623E0B-DBF2-4DCC-AEE7-A054A64E1B6B}" srcOrd="7" destOrd="0" presId="urn:microsoft.com/office/officeart/2005/8/layout/pyramid2"/>
    <dgm:cxn modelId="{A9058C0F-A641-4F91-B034-186788AE9234}" type="presParOf" srcId="{3EE9253A-8A52-4598-9CEB-80C6DC08BD25}" destId="{82F26791-6C93-4DDB-B893-DFDA55A552AF}" srcOrd="8" destOrd="0" presId="urn:microsoft.com/office/officeart/2005/8/layout/pyramid2"/>
    <dgm:cxn modelId="{C938F984-974D-40B5-B76B-A27B42BDA0DB}" type="presParOf" srcId="{3EE9253A-8A52-4598-9CEB-80C6DC08BD25}" destId="{1331918E-6796-465A-916F-69039BECC67E}" srcOrd="9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57400A-D8A4-460E-B74A-BF8954D2F707}">
      <dsp:nvSpPr>
        <dsp:cNvPr id="0" name=""/>
        <dsp:cNvSpPr/>
      </dsp:nvSpPr>
      <dsp:spPr>
        <a:xfrm>
          <a:off x="2999201" y="2170985"/>
          <a:ext cx="2653426" cy="2653426"/>
        </a:xfrm>
        <a:prstGeom prst="gear9">
          <a:avLst/>
        </a:prstGeom>
        <a:gradFill rotWithShape="0">
          <a:gsLst>
            <a:gs pos="0">
              <a:schemeClr val="accent2">
                <a:shade val="8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shade val="8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shade val="8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3600" kern="1200" dirty="0"/>
            <a:t>صاحب العمل</a:t>
          </a:r>
        </a:p>
      </dsp:txBody>
      <dsp:txXfrm>
        <a:off x="3532658" y="2792537"/>
        <a:ext cx="1586512" cy="1363916"/>
      </dsp:txXfrm>
    </dsp:sp>
    <dsp:sp modelId="{00F1106B-2F53-4ACA-8608-268B8757241F}">
      <dsp:nvSpPr>
        <dsp:cNvPr id="0" name=""/>
        <dsp:cNvSpPr/>
      </dsp:nvSpPr>
      <dsp:spPr>
        <a:xfrm>
          <a:off x="1455390" y="1543811"/>
          <a:ext cx="1929764" cy="1929764"/>
        </a:xfrm>
        <a:prstGeom prst="gear6">
          <a:avLst/>
        </a:prstGeom>
        <a:gradFill rotWithShape="0">
          <a:gsLst>
            <a:gs pos="0">
              <a:schemeClr val="accent2">
                <a:shade val="80000"/>
                <a:hueOff val="0"/>
                <a:satOff val="-14010"/>
                <a:lumOff val="15876"/>
                <a:alphaOff val="0"/>
                <a:shade val="51000"/>
                <a:satMod val="130000"/>
              </a:schemeClr>
            </a:gs>
            <a:gs pos="80000">
              <a:schemeClr val="accent2">
                <a:shade val="80000"/>
                <a:hueOff val="0"/>
                <a:satOff val="-14010"/>
                <a:lumOff val="15876"/>
                <a:alphaOff val="0"/>
                <a:shade val="93000"/>
                <a:satMod val="130000"/>
              </a:schemeClr>
            </a:gs>
            <a:gs pos="100000">
              <a:schemeClr val="accent2">
                <a:shade val="80000"/>
                <a:hueOff val="0"/>
                <a:satOff val="-14010"/>
                <a:lumOff val="1587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3600" kern="1200" dirty="0"/>
            <a:t>البيئة</a:t>
          </a:r>
        </a:p>
      </dsp:txBody>
      <dsp:txXfrm>
        <a:off x="1941214" y="2032571"/>
        <a:ext cx="958116" cy="952244"/>
      </dsp:txXfrm>
    </dsp:sp>
    <dsp:sp modelId="{3284D30E-54F7-4F3F-B76E-2A5F54156472}">
      <dsp:nvSpPr>
        <dsp:cNvPr id="0" name=""/>
        <dsp:cNvSpPr/>
      </dsp:nvSpPr>
      <dsp:spPr>
        <a:xfrm rot="20700000">
          <a:off x="2536255" y="212471"/>
          <a:ext cx="1890775" cy="1890775"/>
        </a:xfrm>
        <a:prstGeom prst="gear6">
          <a:avLst/>
        </a:prstGeom>
        <a:gradFill rotWithShape="0">
          <a:gsLst>
            <a:gs pos="0">
              <a:schemeClr val="accent2">
                <a:shade val="80000"/>
                <a:hueOff val="0"/>
                <a:satOff val="-28019"/>
                <a:lumOff val="31752"/>
                <a:alphaOff val="0"/>
                <a:shade val="51000"/>
                <a:satMod val="130000"/>
              </a:schemeClr>
            </a:gs>
            <a:gs pos="80000">
              <a:schemeClr val="accent2">
                <a:shade val="80000"/>
                <a:hueOff val="0"/>
                <a:satOff val="-28019"/>
                <a:lumOff val="31752"/>
                <a:alphaOff val="0"/>
                <a:shade val="93000"/>
                <a:satMod val="130000"/>
              </a:schemeClr>
            </a:gs>
            <a:gs pos="100000">
              <a:schemeClr val="accent2">
                <a:shade val="80000"/>
                <a:hueOff val="0"/>
                <a:satOff val="-28019"/>
                <a:lumOff val="3175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3600" kern="1200" dirty="0"/>
            <a:t>المنشأة</a:t>
          </a:r>
        </a:p>
      </dsp:txBody>
      <dsp:txXfrm rot="-20700000">
        <a:off x="2950957" y="627173"/>
        <a:ext cx="1061370" cy="1061370"/>
      </dsp:txXfrm>
    </dsp:sp>
    <dsp:sp modelId="{C7BF81F3-C601-4038-B015-49B6773841A3}">
      <dsp:nvSpPr>
        <dsp:cNvPr id="0" name=""/>
        <dsp:cNvSpPr/>
      </dsp:nvSpPr>
      <dsp:spPr>
        <a:xfrm>
          <a:off x="2802148" y="1766608"/>
          <a:ext cx="3396386" cy="3396386"/>
        </a:xfrm>
        <a:prstGeom prst="circularArrow">
          <a:avLst>
            <a:gd name="adj1" fmla="val 4688"/>
            <a:gd name="adj2" fmla="val 299029"/>
            <a:gd name="adj3" fmla="val 2529403"/>
            <a:gd name="adj4" fmla="val 15833051"/>
            <a:gd name="adj5" fmla="val 5469"/>
          </a:avLst>
        </a:prstGeom>
        <a:gradFill rotWithShape="0">
          <a:gsLst>
            <a:gs pos="0">
              <a:schemeClr val="accent2">
                <a:shade val="9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shade val="9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shade val="9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5C7DA1E-EB6C-4A5B-9F20-28BDFB93907A}">
      <dsp:nvSpPr>
        <dsp:cNvPr id="0" name=""/>
        <dsp:cNvSpPr/>
      </dsp:nvSpPr>
      <dsp:spPr>
        <a:xfrm>
          <a:off x="1113632" y="1114123"/>
          <a:ext cx="2467686" cy="2467686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gradFill rotWithShape="0">
          <a:gsLst>
            <a:gs pos="0">
              <a:schemeClr val="accent2">
                <a:shade val="90000"/>
                <a:hueOff val="0"/>
                <a:satOff val="-13825"/>
                <a:lumOff val="14833"/>
                <a:alphaOff val="0"/>
                <a:shade val="51000"/>
                <a:satMod val="130000"/>
              </a:schemeClr>
            </a:gs>
            <a:gs pos="80000">
              <a:schemeClr val="accent2">
                <a:shade val="90000"/>
                <a:hueOff val="0"/>
                <a:satOff val="-13825"/>
                <a:lumOff val="14833"/>
                <a:alphaOff val="0"/>
                <a:shade val="93000"/>
                <a:satMod val="130000"/>
              </a:schemeClr>
            </a:gs>
            <a:gs pos="100000">
              <a:schemeClr val="accent2">
                <a:shade val="90000"/>
                <a:hueOff val="0"/>
                <a:satOff val="-13825"/>
                <a:lumOff val="1483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8FF5C73-098C-4AB4-8F09-916126045D35}">
      <dsp:nvSpPr>
        <dsp:cNvPr id="0" name=""/>
        <dsp:cNvSpPr/>
      </dsp:nvSpPr>
      <dsp:spPr>
        <a:xfrm>
          <a:off x="2098899" y="-204384"/>
          <a:ext cx="2660663" cy="2660663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gradFill rotWithShape="0">
          <a:gsLst>
            <a:gs pos="0">
              <a:schemeClr val="accent2">
                <a:shade val="90000"/>
                <a:hueOff val="0"/>
                <a:satOff val="-27650"/>
                <a:lumOff val="29667"/>
                <a:alphaOff val="0"/>
                <a:shade val="51000"/>
                <a:satMod val="130000"/>
              </a:schemeClr>
            </a:gs>
            <a:gs pos="80000">
              <a:schemeClr val="accent2">
                <a:shade val="90000"/>
                <a:hueOff val="0"/>
                <a:satOff val="-27650"/>
                <a:lumOff val="29667"/>
                <a:alphaOff val="0"/>
                <a:shade val="93000"/>
                <a:satMod val="130000"/>
              </a:schemeClr>
            </a:gs>
            <a:gs pos="100000">
              <a:schemeClr val="accent2">
                <a:shade val="90000"/>
                <a:hueOff val="0"/>
                <a:satOff val="-27650"/>
                <a:lumOff val="2966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2BBE36-5C03-4B3E-8990-45E26CE4A3C6}">
      <dsp:nvSpPr>
        <dsp:cNvPr id="0" name=""/>
        <dsp:cNvSpPr/>
      </dsp:nvSpPr>
      <dsp:spPr>
        <a:xfrm>
          <a:off x="609428" y="0"/>
          <a:ext cx="4408264" cy="4408264"/>
        </a:xfrm>
        <a:prstGeom prst="triangl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DDD46EE-7825-4C65-80A3-FB20C1CDD21A}">
      <dsp:nvSpPr>
        <dsp:cNvPr id="0" name=""/>
        <dsp:cNvSpPr/>
      </dsp:nvSpPr>
      <dsp:spPr>
        <a:xfrm>
          <a:off x="2813560" y="441256"/>
          <a:ext cx="2865371" cy="62680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100" b="1" kern="1200" dirty="0">
              <a:latin typeface="Times New Roman" pitchFamily="18" charset="0"/>
              <a:cs typeface="Times New Roman" pitchFamily="18" charset="0"/>
            </a:rPr>
            <a:t>الرغبة في تأكيد الذات</a:t>
          </a:r>
          <a:endParaRPr lang="ar-SA" sz="2100" kern="1200" dirty="0"/>
        </a:p>
      </dsp:txBody>
      <dsp:txXfrm>
        <a:off x="2844158" y="471854"/>
        <a:ext cx="2804175" cy="565604"/>
      </dsp:txXfrm>
    </dsp:sp>
    <dsp:sp modelId="{0161B3E8-DB32-4325-A873-7177EEA2C262}">
      <dsp:nvSpPr>
        <dsp:cNvPr id="0" name=""/>
        <dsp:cNvSpPr/>
      </dsp:nvSpPr>
      <dsp:spPr>
        <a:xfrm>
          <a:off x="2813560" y="1146406"/>
          <a:ext cx="2865371" cy="62680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100" b="1" kern="1200" dirty="0">
              <a:latin typeface="Times New Roman" pitchFamily="18" charset="0"/>
              <a:cs typeface="Times New Roman" pitchFamily="18" charset="0"/>
            </a:rPr>
            <a:t>الحاجة إلى احترام الذات</a:t>
          </a:r>
          <a:endParaRPr lang="ar-SA" sz="2100" kern="1200" dirty="0"/>
        </a:p>
      </dsp:txBody>
      <dsp:txXfrm>
        <a:off x="2844158" y="1177004"/>
        <a:ext cx="2804175" cy="565604"/>
      </dsp:txXfrm>
    </dsp:sp>
    <dsp:sp modelId="{D1F67187-4F36-41BD-A60A-BFE05DBE0DB2}">
      <dsp:nvSpPr>
        <dsp:cNvPr id="0" name=""/>
        <dsp:cNvSpPr/>
      </dsp:nvSpPr>
      <dsp:spPr>
        <a:xfrm>
          <a:off x="2813560" y="1851556"/>
          <a:ext cx="2865371" cy="62680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100" b="1" kern="1200" dirty="0">
              <a:latin typeface="Times New Roman" pitchFamily="18" charset="0"/>
              <a:cs typeface="Times New Roman" pitchFamily="18" charset="0"/>
            </a:rPr>
            <a:t>الحاجة إلى الإنتماء</a:t>
          </a:r>
          <a:endParaRPr lang="ar-SA" sz="2100" kern="1200" dirty="0"/>
        </a:p>
      </dsp:txBody>
      <dsp:txXfrm>
        <a:off x="2844158" y="1882154"/>
        <a:ext cx="2804175" cy="565604"/>
      </dsp:txXfrm>
    </dsp:sp>
    <dsp:sp modelId="{6DF2FE05-F3F5-4CAF-9E46-44A37F60EA8F}">
      <dsp:nvSpPr>
        <dsp:cNvPr id="0" name=""/>
        <dsp:cNvSpPr/>
      </dsp:nvSpPr>
      <dsp:spPr>
        <a:xfrm>
          <a:off x="2813560" y="2556707"/>
          <a:ext cx="2865371" cy="62680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100" b="1" kern="1200" dirty="0">
              <a:latin typeface="Times New Roman" pitchFamily="18" charset="0"/>
              <a:cs typeface="Times New Roman" pitchFamily="18" charset="0"/>
            </a:rPr>
            <a:t>الحاجة إلى الأمان و الاستقرار</a:t>
          </a:r>
          <a:endParaRPr lang="ar-SA" sz="2100" kern="1200" dirty="0"/>
        </a:p>
      </dsp:txBody>
      <dsp:txXfrm>
        <a:off x="2844158" y="2587305"/>
        <a:ext cx="2804175" cy="565604"/>
      </dsp:txXfrm>
    </dsp:sp>
    <dsp:sp modelId="{82F26791-6C93-4DDB-B893-DFDA55A552AF}">
      <dsp:nvSpPr>
        <dsp:cNvPr id="0" name=""/>
        <dsp:cNvSpPr/>
      </dsp:nvSpPr>
      <dsp:spPr>
        <a:xfrm>
          <a:off x="2813560" y="3261857"/>
          <a:ext cx="2865371" cy="62680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100" b="1" kern="1200" dirty="0">
              <a:latin typeface="Times New Roman" pitchFamily="18" charset="0"/>
              <a:cs typeface="Times New Roman" pitchFamily="18" charset="0"/>
            </a:rPr>
            <a:t>الحاجات الفسيولوجية</a:t>
          </a:r>
          <a:endParaRPr lang="ar-SA" sz="2100" kern="1200" dirty="0"/>
        </a:p>
      </dsp:txBody>
      <dsp:txXfrm>
        <a:off x="2844158" y="3292455"/>
        <a:ext cx="2804175" cy="5656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#1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fld id="{87AD1ABE-B75A-4474-9A20-B6A324072B3D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noProof="0"/>
              <a:t>انقر لتحرير أنماط النص الرئيسي</a:t>
            </a:r>
          </a:p>
          <a:p>
            <a:pPr lvl="1"/>
            <a:r>
              <a:rPr lang="ar-SA" noProof="0"/>
              <a:t>المستوى الثاني</a:t>
            </a:r>
          </a:p>
          <a:p>
            <a:pPr lvl="2"/>
            <a:r>
              <a:rPr lang="ar-SA" noProof="0"/>
              <a:t>المستوى الثالث</a:t>
            </a:r>
          </a:p>
          <a:p>
            <a:pPr lvl="3"/>
            <a:r>
              <a:rPr lang="ar-SA" noProof="0"/>
              <a:t>المستوى الرابع</a:t>
            </a:r>
          </a:p>
          <a:p>
            <a:pPr lvl="4"/>
            <a:r>
              <a:rPr lang="ar-SA" noProof="0"/>
              <a:t>المستوى الخامس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fld id="{3CA9604A-F206-4A57-99F0-5ABFD6483C65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CA9604A-F206-4A57-99F0-5ABFD6483C65}" type="slidenum">
              <a:rPr lang="ar-SA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4186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CA9604A-F206-4A57-99F0-5ABFD6483C65}" type="slidenum">
              <a:rPr lang="ar-SA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423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CA9604A-F206-4A57-99F0-5ABFD6483C65}" type="slidenum">
              <a:rPr lang="ar-SA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5053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ar-SA"/>
              <a:t>تأسيس وتطوير المشروع  -    د.وفاء المبيريك     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6AB67C-FDDC-470C-98CC-86292D692F9B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ar-SA"/>
              <a:t>تأسيس وتطوير المشروع  -    د.وفاء المبيريك     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6AB67C-FDDC-470C-98CC-86292D692F9B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ar-SA"/>
              <a:t>تأسيس وتطوير المشروع  -    د.وفاء المبيريك     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6AB67C-FDDC-470C-98CC-86292D692F9B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ar-SA"/>
              <a:t>تأسيس وتطوير المشروع  -    د.وفاء المبيريك     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6AB67C-FDDC-470C-98CC-86292D692F9B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ar-SA"/>
              <a:t>تأسيس وتطوير المشروع  -    د.وفاء المبيريك     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6AB67C-FDDC-470C-98CC-86292D692F9B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ar-SA"/>
              <a:t>تأسيس وتطوير المشروع  -    د.وفاء المبيريك      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6AB67C-FDDC-470C-98CC-86292D692F9B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ar-SA"/>
              <a:t>تأسيس وتطوير المشروع  -    د.وفاء المبيريك       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6AB67C-FDDC-470C-98CC-86292D692F9B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ar-SA"/>
              <a:t>تأسيس وتطوير المشروع  -    د.وفاء المبيريك      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6AB67C-FDDC-470C-98CC-86292D692F9B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ar-SA"/>
              <a:t>تأسيس وتطوير المشروع  -    د.وفاء المبيريك      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6AB67C-FDDC-470C-98CC-86292D692F9B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hf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ar-SA"/>
              <a:t>تأسيس وتطوير المشروع  -    د.وفاء المبيريك      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6AB67C-FDDC-470C-98CC-86292D692F9B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ar-S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ar-SA"/>
              <a:t>تأسيس وتطوير المشروع  -    د.وفاء المبيريك      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6AB67C-FDDC-470C-98CC-86292D692F9B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r>
              <a:rPr lang="ar-SA"/>
              <a:t>تأسيس وتطوير المشروع  -    د.وفاء المبيريك       </a:t>
            </a: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56AB67C-FDDC-470C-98CC-86292D692F9B}" type="slidenum">
              <a:rPr lang="ar-SA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hf hdr="0" dt="0"/>
  <p:txStyles>
    <p:titleStyle>
      <a:lvl1pPr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r" rtl="1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r" rtl="1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r" rtl="1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r" rtl="1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2">
            <a:extLst>
              <a:ext uri="{FF2B5EF4-FFF2-40B4-BE49-F238E27FC236}">
                <a16:creationId xmlns:a16="http://schemas.microsoft.com/office/drawing/2014/main" id="{8BB70ECE-94C7-4518-A1FF-B930F20295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14290"/>
            <a:ext cx="7772400" cy="428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82500" lnSpcReduction="20000"/>
          </a:bodyPr>
          <a:lstStyle>
            <a:lvl1pPr algn="ct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2pPr>
            <a:lvl3pPr algn="ct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3pPr>
            <a:lvl4pPr algn="ct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4pPr>
            <a:lvl5pPr algn="ct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5pPr>
            <a:lvl6pPr marL="457200" algn="ct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6pPr>
            <a:lvl7pPr marL="914400" algn="ct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7pPr>
            <a:lvl8pPr marL="1371600" algn="ct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8pPr>
            <a:lvl9pPr marL="1828800" algn="ct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9pPr>
          </a:lstStyle>
          <a:p>
            <a:br>
              <a:rPr lang="ar-SA" sz="5400" b="1" kern="0">
                <a:cs typeface="Simplified Arabic" pitchFamily="2" charset="-78"/>
              </a:rPr>
            </a:br>
            <a:r>
              <a:rPr lang="ar-SA" sz="5400" b="1" kern="0">
                <a:solidFill>
                  <a:schemeClr val="accent2"/>
                </a:solidFill>
                <a:cs typeface="Simplified Arabic" pitchFamily="2" charset="-78"/>
              </a:rPr>
              <a:t>المنشآت الصغيرة</a:t>
            </a:r>
            <a:br>
              <a:rPr lang="ar-SA" sz="5400" b="1" kern="0">
                <a:cs typeface="Simplified Arabic" pitchFamily="2" charset="-78"/>
              </a:rPr>
            </a:br>
            <a:r>
              <a:rPr lang="ar-SA" sz="4000" b="1" kern="0">
                <a:cs typeface="Simplified Arabic" pitchFamily="2" charset="-78"/>
              </a:rPr>
              <a:t>التأسيس والإدارة</a:t>
            </a:r>
            <a:br>
              <a:rPr lang="ar-SA" sz="2800" kern="0">
                <a:cs typeface="Simplified Arabic" pitchFamily="2" charset="-78"/>
              </a:rPr>
            </a:br>
            <a:r>
              <a:rPr lang="ar-SA" sz="2800" kern="0">
                <a:solidFill>
                  <a:schemeClr val="accent2"/>
                </a:solidFill>
                <a:cs typeface="Simplified Arabic" pitchFamily="2" charset="-78"/>
              </a:rPr>
              <a:t>( مفهوم المنشآت الصغيرة )</a:t>
            </a:r>
            <a:br>
              <a:rPr lang="ar-SA" sz="2800" kern="0">
                <a:solidFill>
                  <a:schemeClr val="accent2"/>
                </a:solidFill>
                <a:cs typeface="Simplified Arabic" pitchFamily="2" charset="-78"/>
              </a:rPr>
            </a:br>
            <a:br>
              <a:rPr lang="ar-SA" sz="2800" kern="0">
                <a:solidFill>
                  <a:schemeClr val="accent2"/>
                </a:solidFill>
                <a:cs typeface="Simplified Arabic" pitchFamily="2" charset="-78"/>
              </a:rPr>
            </a:br>
            <a:r>
              <a:rPr lang="ar-SA" sz="2800" kern="0">
                <a:solidFill>
                  <a:schemeClr val="accent2"/>
                </a:solidFill>
                <a:cs typeface="Simplified Arabic" pitchFamily="2" charset="-78"/>
              </a:rPr>
              <a:t>الفصل السابع : متطلبات تأسيس المنشأة الصغيرة</a:t>
            </a:r>
            <a:br>
              <a:rPr lang="ar-SA" sz="2800" kern="0">
                <a:solidFill>
                  <a:schemeClr val="accent2"/>
                </a:solidFill>
                <a:cs typeface="Simplified Arabic" pitchFamily="2" charset="-78"/>
              </a:rPr>
            </a:br>
            <a:r>
              <a:rPr lang="ar-SA" sz="2800" kern="0">
                <a:solidFill>
                  <a:schemeClr val="accent2"/>
                </a:solidFill>
                <a:cs typeface="Simplified Arabic" pitchFamily="2" charset="-78"/>
              </a:rPr>
              <a:t>المرحلة الأولى</a:t>
            </a:r>
            <a:br>
              <a:rPr lang="ar-SA" sz="2800" kern="0">
                <a:solidFill>
                  <a:schemeClr val="accent2"/>
                </a:solidFill>
                <a:cs typeface="Simplified Arabic" pitchFamily="2" charset="-78"/>
              </a:rPr>
            </a:br>
            <a:br>
              <a:rPr lang="ar-SA" sz="2800" kern="0">
                <a:cs typeface="Simplified Arabic" pitchFamily="2" charset="-78"/>
              </a:rPr>
            </a:br>
            <a:r>
              <a:rPr lang="ar-SA" sz="2800" b="1" kern="0">
                <a:cs typeface="Simplified Arabic" pitchFamily="2" charset="-78"/>
              </a:rPr>
              <a:t>د. وفاء المبيريك</a:t>
            </a:r>
            <a:br>
              <a:rPr lang="ar-SA" sz="2800" b="1" kern="0">
                <a:cs typeface="Simplified Arabic" pitchFamily="2" charset="-78"/>
              </a:rPr>
            </a:br>
            <a:br>
              <a:rPr lang="ar-SA" sz="2800" kern="0">
                <a:cs typeface="Simplified Arabic" pitchFamily="2" charset="-78"/>
              </a:rPr>
            </a:br>
            <a:br>
              <a:rPr lang="ar-SA" sz="2800" kern="0">
                <a:cs typeface="Simplified Arabic" pitchFamily="2" charset="-78"/>
              </a:rPr>
            </a:br>
            <a:endParaRPr lang="en-US" sz="2800" kern="0" dirty="0">
              <a:cs typeface="Simplified Arabic" pitchFamily="2" charset="-78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3"/>
          <p:cNvSpPr>
            <a:spLocks noGrp="1" noChangeArrowheads="1"/>
          </p:cNvSpPr>
          <p:nvPr>
            <p:ph idx="1"/>
          </p:nvPr>
        </p:nvSpPr>
        <p:spPr>
          <a:xfrm>
            <a:off x="179512" y="1628800"/>
            <a:ext cx="8856984" cy="4824536"/>
          </a:xfrm>
        </p:spPr>
        <p:txBody>
          <a:bodyPr/>
          <a:lstStyle/>
          <a:p>
            <a:pPr marL="571500" indent="-457200">
              <a:lnSpc>
                <a:spcPct val="200000"/>
              </a:lnSpc>
            </a:pPr>
            <a:r>
              <a:rPr lang="ar-SA" sz="2400" b="1" dirty="0">
                <a:cs typeface="Simplified Arabic" pitchFamily="2" charset="-78"/>
              </a:rPr>
              <a:t>ظروف العمل في القطاع الخاص تخضع للأعباء التالية:</a:t>
            </a:r>
          </a:p>
          <a:p>
            <a:pPr marL="971550" lvl="1" indent="-457200">
              <a:lnSpc>
                <a:spcPct val="200000"/>
              </a:lnSpc>
              <a:buFont typeface="+mj-lt"/>
              <a:buAutoNum type="arabicPeriod"/>
            </a:pPr>
            <a:r>
              <a:rPr lang="ar-SA" sz="1800" b="1" dirty="0">
                <a:cs typeface="Simplified Arabic" pitchFamily="2" charset="-78"/>
              </a:rPr>
              <a:t>عملية تعيين الموظف في القطاع الخاص تخضع بالدرجة الأولى للخبرة و المؤهل للمتقدم .</a:t>
            </a:r>
          </a:p>
          <a:p>
            <a:pPr marL="971550" lvl="1" indent="-457200">
              <a:lnSpc>
                <a:spcPct val="200000"/>
              </a:lnSpc>
              <a:buFont typeface="+mj-lt"/>
              <a:buAutoNum type="arabicPeriod"/>
            </a:pPr>
            <a:r>
              <a:rPr lang="ar-SA" sz="1800" b="1" dirty="0">
                <a:cs typeface="Simplified Arabic" pitchFamily="2" charset="-78"/>
              </a:rPr>
              <a:t>طول فترة العمل اليومي لمن يعمل في القطاع الخاص سواء كان رئيساً أو مرؤوساً</a:t>
            </a:r>
          </a:p>
          <a:p>
            <a:pPr marL="971550" lvl="1" indent="-457200">
              <a:lnSpc>
                <a:spcPct val="200000"/>
              </a:lnSpc>
              <a:buFont typeface="+mj-lt"/>
              <a:buAutoNum type="arabicPeriod"/>
            </a:pPr>
            <a:r>
              <a:rPr lang="ar-SA" sz="1800" b="1" dirty="0">
                <a:cs typeface="Simplified Arabic" pitchFamily="2" charset="-78"/>
              </a:rPr>
              <a:t>الأنضباط في العمل و الذي يترتب على التركيز على الإنتاجية بدرجة كبيرة .</a:t>
            </a:r>
          </a:p>
          <a:p>
            <a:pPr marL="971550" lvl="1" indent="-457200">
              <a:lnSpc>
                <a:spcPct val="200000"/>
              </a:lnSpc>
              <a:buFont typeface="+mj-lt"/>
              <a:buAutoNum type="arabicPeriod"/>
            </a:pPr>
            <a:r>
              <a:rPr lang="ar-SA" sz="1800" b="1" dirty="0">
                <a:cs typeface="Simplified Arabic" pitchFamily="2" charset="-78"/>
              </a:rPr>
              <a:t>توقف تطور العمل على نشاط المالك/المدير و اجتهاده في تحقيق أهدافه.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764704"/>
            <a:ext cx="8229600" cy="936104"/>
          </a:xfrm>
        </p:spPr>
        <p:txBody>
          <a:bodyPr/>
          <a:lstStyle/>
          <a:p>
            <a:pPr lvl="2"/>
            <a:r>
              <a:rPr lang="ar-SA" b="1" dirty="0">
                <a:cs typeface="Simplified Arabic" pitchFamily="2" charset="-78"/>
              </a:rPr>
              <a:t>ظروف العمل في القطاع الخاص</a:t>
            </a:r>
            <a:endParaRPr lang="en-US" b="1" dirty="0">
              <a:cs typeface="Simplified Arabic" pitchFamily="2" charset="-78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3"/>
          <p:cNvSpPr>
            <a:spLocks noGrp="1" noChangeArrowheads="1"/>
          </p:cNvSpPr>
          <p:nvPr>
            <p:ph idx="1"/>
          </p:nvPr>
        </p:nvSpPr>
        <p:spPr>
          <a:xfrm>
            <a:off x="251520" y="1628800"/>
            <a:ext cx="8784976" cy="4824536"/>
          </a:xfrm>
        </p:spPr>
        <p:txBody>
          <a:bodyPr/>
          <a:lstStyle/>
          <a:p>
            <a:pPr marL="571500" indent="-457200">
              <a:lnSpc>
                <a:spcPct val="200000"/>
              </a:lnSpc>
            </a:pPr>
            <a:r>
              <a:rPr lang="ar-SA" sz="2400" b="1" dirty="0">
                <a:cs typeface="Simplified Arabic" pitchFamily="2" charset="-78"/>
              </a:rPr>
              <a:t>ظروف العمل في القطاع الخاص تخضع للأعباء التالية:</a:t>
            </a:r>
          </a:p>
          <a:p>
            <a:pPr marL="971550" lvl="1" indent="-457200">
              <a:lnSpc>
                <a:spcPct val="200000"/>
              </a:lnSpc>
              <a:buFont typeface="+mj-lt"/>
              <a:buAutoNum type="arabicPeriod" startAt="5"/>
            </a:pPr>
            <a:r>
              <a:rPr lang="ar-SA" sz="1800" b="1" dirty="0">
                <a:cs typeface="Simplified Arabic" pitchFamily="2" charset="-78"/>
              </a:rPr>
              <a:t>ضرورة توفر التفكير الابتكاري في العمل</a:t>
            </a:r>
          </a:p>
          <a:p>
            <a:pPr marL="971550" lvl="1" indent="-457200">
              <a:lnSpc>
                <a:spcPct val="200000"/>
              </a:lnSpc>
              <a:buFont typeface="+mj-lt"/>
              <a:buAutoNum type="arabicPeriod" startAt="5"/>
            </a:pPr>
            <a:r>
              <a:rPr lang="ar-SA" sz="1800" b="1" dirty="0">
                <a:cs typeface="Simplified Arabic" pitchFamily="2" charset="-78"/>
              </a:rPr>
              <a:t>إن العمل في القطاع الخاص يتيح فرصة أكبر لتنمية المهارات و الخبرات </a:t>
            </a:r>
          </a:p>
          <a:p>
            <a:pPr marL="971550" lvl="1" indent="-457200">
              <a:lnSpc>
                <a:spcPct val="200000"/>
              </a:lnSpc>
              <a:buFont typeface="+mj-lt"/>
              <a:buAutoNum type="arabicPeriod" startAt="5"/>
            </a:pPr>
            <a:r>
              <a:rPr lang="ar-SA" sz="1800" b="1" dirty="0">
                <a:cs typeface="Simplified Arabic" pitchFamily="2" charset="-78"/>
              </a:rPr>
              <a:t>هناك فرصة للحصول على دخل أكبر عند العمل في القطاع الخاص مقابل العمل لفترات أكبر</a:t>
            </a:r>
          </a:p>
          <a:p>
            <a:pPr marL="971550" lvl="1" indent="-457200">
              <a:lnSpc>
                <a:spcPct val="200000"/>
              </a:lnSpc>
              <a:buFont typeface="+mj-lt"/>
              <a:buAutoNum type="arabicPeriod" startAt="5"/>
            </a:pPr>
            <a:r>
              <a:rPr lang="ar-SA" sz="1800" b="1" dirty="0">
                <a:cs typeface="Simplified Arabic" pitchFamily="2" charset="-78"/>
              </a:rPr>
              <a:t>الحاجة للعديد من المهارات المعرفية و الفنية و الشخصية و الإنسانية و السلوكية</a:t>
            </a:r>
          </a:p>
          <a:p>
            <a:pPr marL="971550" lvl="1" indent="-457200">
              <a:lnSpc>
                <a:spcPct val="200000"/>
              </a:lnSpc>
              <a:buFont typeface="+mj-lt"/>
              <a:buAutoNum type="arabicPeriod" startAt="5"/>
            </a:pPr>
            <a:r>
              <a:rPr lang="ar-SA" sz="1800" b="1" dirty="0">
                <a:cs typeface="Simplified Arabic" pitchFamily="2" charset="-78"/>
              </a:rPr>
              <a:t>الحاجة للعمل بفكر المستثمر و ليس الموظف الحكوم</a:t>
            </a:r>
          </a:p>
          <a:p>
            <a:pPr marL="971550" lvl="1" indent="-457200">
              <a:lnSpc>
                <a:spcPct val="200000"/>
              </a:lnSpc>
            </a:pPr>
            <a:endParaRPr lang="ar-SA" sz="1600" b="1" dirty="0">
              <a:cs typeface="Simplified Arabic" pitchFamily="2" charset="-78"/>
            </a:endParaRP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764704"/>
            <a:ext cx="8229600" cy="936104"/>
          </a:xfrm>
        </p:spPr>
        <p:txBody>
          <a:bodyPr/>
          <a:lstStyle/>
          <a:p>
            <a:pPr lvl="2"/>
            <a:r>
              <a:rPr lang="ar-SA" b="1" dirty="0">
                <a:cs typeface="Simplified Arabic" pitchFamily="2" charset="-78"/>
              </a:rPr>
              <a:t>ظروف العمل في القطاع الخاص</a:t>
            </a:r>
            <a:endParaRPr lang="en-US" b="1" dirty="0">
              <a:cs typeface="Simplified Arabic" pitchFamily="2" charset="-78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3"/>
          <p:cNvSpPr>
            <a:spLocks noGrp="1" noChangeArrowheads="1"/>
          </p:cNvSpPr>
          <p:nvPr>
            <p:ph idx="1"/>
          </p:nvPr>
        </p:nvSpPr>
        <p:spPr>
          <a:xfrm>
            <a:off x="251520" y="1628800"/>
            <a:ext cx="8784976" cy="4824536"/>
          </a:xfrm>
        </p:spPr>
        <p:txBody>
          <a:bodyPr/>
          <a:lstStyle/>
          <a:p>
            <a:pPr marL="114300" indent="0">
              <a:lnSpc>
                <a:spcPct val="200000"/>
              </a:lnSpc>
              <a:buNone/>
            </a:pPr>
            <a:r>
              <a:rPr lang="ar-SA" sz="2400" b="1" dirty="0">
                <a:cs typeface="Simplified Arabic" pitchFamily="2" charset="-78"/>
              </a:rPr>
              <a:t>من المهم جدا لرائد الأعمال أن يعمل على تطوير مهاراته المختلفة من مصادر التعلم الذاتي و خاصة منصات التعلم الالكترونية مثل:</a:t>
            </a:r>
          </a:p>
          <a:p>
            <a:pPr marL="971550" lvl="1" indent="-457200">
              <a:lnSpc>
                <a:spcPct val="200000"/>
              </a:lnSpc>
            </a:pPr>
            <a:r>
              <a:rPr lang="ar-SA" sz="2000" b="1" dirty="0">
                <a:cs typeface="Simplified Arabic" pitchFamily="2" charset="-78"/>
              </a:rPr>
              <a:t>إدراك</a:t>
            </a:r>
          </a:p>
          <a:p>
            <a:pPr marL="971550" lvl="1" indent="-457200">
              <a:lnSpc>
                <a:spcPct val="200000"/>
              </a:lnSpc>
            </a:pPr>
            <a:r>
              <a:rPr lang="ar-SA" sz="2000" b="1" dirty="0">
                <a:cs typeface="Simplified Arabic" pitchFamily="2" charset="-78"/>
              </a:rPr>
              <a:t>رواق</a:t>
            </a:r>
          </a:p>
          <a:p>
            <a:pPr marL="971550" lvl="1" indent="-457200">
              <a:lnSpc>
                <a:spcPct val="200000"/>
              </a:lnSpc>
            </a:pPr>
            <a:r>
              <a:rPr lang="ar-SA" sz="2000" b="1" dirty="0">
                <a:cs typeface="Simplified Arabic" pitchFamily="2" charset="-78"/>
              </a:rPr>
              <a:t>دروب</a:t>
            </a:r>
          </a:p>
          <a:p>
            <a:pPr marL="971550" lvl="1" indent="-457200">
              <a:lnSpc>
                <a:spcPct val="200000"/>
              </a:lnSpc>
            </a:pPr>
            <a:r>
              <a:rPr lang="ar-SA" sz="1800" b="1" dirty="0">
                <a:cs typeface="Simplified Arabic" pitchFamily="2" charset="-78"/>
              </a:rPr>
              <a:t>مهارة</a:t>
            </a:r>
            <a:endParaRPr lang="ar-SA" sz="1200" b="1" dirty="0">
              <a:cs typeface="Simplified Arabic" pitchFamily="2" charset="-78"/>
            </a:endParaRP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764704"/>
            <a:ext cx="8229600" cy="936104"/>
          </a:xfrm>
        </p:spPr>
        <p:txBody>
          <a:bodyPr/>
          <a:lstStyle/>
          <a:p>
            <a:pPr lvl="2"/>
            <a:r>
              <a:rPr lang="ar-SA" b="1" dirty="0">
                <a:cs typeface="Simplified Arabic" pitchFamily="2" charset="-78"/>
              </a:rPr>
              <a:t>التطوير الذاتي</a:t>
            </a:r>
            <a:endParaRPr lang="en-US" b="1" dirty="0">
              <a:cs typeface="Simplified Arabic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578009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3"/>
          <p:cNvSpPr>
            <a:spLocks noGrp="1" noChangeArrowheads="1"/>
          </p:cNvSpPr>
          <p:nvPr>
            <p:ph idx="1"/>
          </p:nvPr>
        </p:nvSpPr>
        <p:spPr>
          <a:xfrm>
            <a:off x="3995936" y="1844824"/>
            <a:ext cx="5040560" cy="4608512"/>
          </a:xfrm>
        </p:spPr>
        <p:txBody>
          <a:bodyPr/>
          <a:lstStyle/>
          <a:p>
            <a:pPr marL="571500" indent="-457200">
              <a:lnSpc>
                <a:spcPct val="200000"/>
              </a:lnSpc>
            </a:pPr>
            <a:r>
              <a:rPr lang="ar-SA" sz="2400" b="1" dirty="0">
                <a:latin typeface="Times New Roman" pitchFamily="18" charset="0"/>
                <a:cs typeface="Times New Roman" pitchFamily="18" charset="0"/>
              </a:rPr>
              <a:t>بعد أن يتم التعرف على متطلبات العمل في القطاع الخاص من الضروري أن يلتفت صاحب المنشأة إلى ذاته و شخصيته </a:t>
            </a:r>
          </a:p>
          <a:p>
            <a:pPr marL="571500" indent="-457200">
              <a:lnSpc>
                <a:spcPct val="200000"/>
              </a:lnSpc>
            </a:pPr>
            <a:r>
              <a:rPr lang="ar-SA" sz="2400" b="1" dirty="0">
                <a:latin typeface="Times New Roman" pitchFamily="18" charset="0"/>
                <a:cs typeface="Times New Roman" pitchFamily="18" charset="0"/>
              </a:rPr>
              <a:t>العمل على مصارحة نفسه بقدراته و إمكانياته و طموحاته</a:t>
            </a:r>
          </a:p>
          <a:p>
            <a:pPr marL="571500" indent="-457200">
              <a:lnSpc>
                <a:spcPct val="200000"/>
              </a:lnSpc>
            </a:pPr>
            <a:r>
              <a:rPr lang="ar-SA" sz="2400" b="1" dirty="0">
                <a:latin typeface="Times New Roman" pitchFamily="18" charset="0"/>
                <a:cs typeface="Times New Roman" pitchFamily="18" charset="0"/>
              </a:rPr>
              <a:t>المهارات المختلفة قد تمثل نقاط قوة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908720"/>
            <a:ext cx="8229600" cy="864096"/>
          </a:xfrm>
        </p:spPr>
        <p:txBody>
          <a:bodyPr/>
          <a:lstStyle/>
          <a:p>
            <a:pPr lvl="2"/>
            <a:r>
              <a:rPr lang="ar-SA" b="1" dirty="0">
                <a:cs typeface="Simplified Arabic" pitchFamily="2" charset="-78"/>
              </a:rPr>
              <a:t>دوافع و طموحات صاحب المنشأة</a:t>
            </a:r>
            <a:endParaRPr lang="en-US" b="1" dirty="0">
              <a:cs typeface="Simplified Arabic" pitchFamily="2" charset="-78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3"/>
          <p:cNvSpPr>
            <a:spLocks noGrp="1" noChangeArrowheads="1"/>
          </p:cNvSpPr>
          <p:nvPr>
            <p:ph idx="1"/>
          </p:nvPr>
        </p:nvSpPr>
        <p:spPr>
          <a:xfrm>
            <a:off x="251520" y="1556792"/>
            <a:ext cx="8784976" cy="4896544"/>
          </a:xfrm>
        </p:spPr>
        <p:txBody>
          <a:bodyPr/>
          <a:lstStyle/>
          <a:p>
            <a:pPr marL="571500" indent="-457200">
              <a:lnSpc>
                <a:spcPct val="200000"/>
              </a:lnSpc>
            </a:pPr>
            <a:r>
              <a:rPr lang="ar-SA" sz="2800" b="1" dirty="0">
                <a:latin typeface="Times New Roman" pitchFamily="18" charset="0"/>
                <a:cs typeface="Times New Roman" pitchFamily="18" charset="0"/>
              </a:rPr>
              <a:t>من المعلوم أن سلوك الإنسان تحركه مجموعة من الدوافع و المتغيرات النابعة من القوى الداخلية للنفس البشرية</a:t>
            </a:r>
          </a:p>
          <a:p>
            <a:pPr marL="571500" indent="-457200">
              <a:lnSpc>
                <a:spcPct val="200000"/>
              </a:lnSpc>
            </a:pPr>
            <a:r>
              <a:rPr lang="ar-SA" sz="2800" b="1" dirty="0">
                <a:latin typeface="Times New Roman" pitchFamily="18" charset="0"/>
                <a:cs typeface="Times New Roman" pitchFamily="18" charset="0"/>
              </a:rPr>
              <a:t>يكتسبها من البيئة المحيطة</a:t>
            </a:r>
          </a:p>
          <a:p>
            <a:pPr marL="571500" indent="-457200">
              <a:lnSpc>
                <a:spcPct val="200000"/>
              </a:lnSpc>
            </a:pPr>
            <a:r>
              <a:rPr lang="ar-SA" sz="2800" b="1" dirty="0">
                <a:latin typeface="Times New Roman" pitchFamily="18" charset="0"/>
                <a:cs typeface="Times New Roman" pitchFamily="18" charset="0"/>
              </a:rPr>
              <a:t>هذه الدوافع تختلف من شخص لآخر</a:t>
            </a:r>
          </a:p>
          <a:p>
            <a:pPr marL="571500" indent="-457200">
              <a:lnSpc>
                <a:spcPct val="150000"/>
              </a:lnSpc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571500" indent="-457200" algn="ctr">
              <a:buFontTx/>
              <a:buNone/>
            </a:pPr>
            <a:endParaRPr lang="ar-SA" sz="4800" dirty="0">
              <a:cs typeface="Simplified Arabic" pitchFamily="2" charset="-78"/>
            </a:endParaRP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908720"/>
            <a:ext cx="8229600" cy="864096"/>
          </a:xfrm>
        </p:spPr>
        <p:txBody>
          <a:bodyPr/>
          <a:lstStyle/>
          <a:p>
            <a:pPr lvl="2"/>
            <a:r>
              <a:rPr lang="ar-SA" b="1" dirty="0">
                <a:cs typeface="Simplified Arabic" pitchFamily="2" charset="-78"/>
              </a:rPr>
              <a:t>دوافع إنشاء المنشأة الصغيرة</a:t>
            </a:r>
            <a:endParaRPr lang="en-US" b="1" dirty="0">
              <a:cs typeface="Simplified Arabic" pitchFamily="2" charset="-78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3"/>
          <p:cNvSpPr>
            <a:spLocks noGrp="1" noChangeArrowheads="1"/>
          </p:cNvSpPr>
          <p:nvPr>
            <p:ph idx="1"/>
          </p:nvPr>
        </p:nvSpPr>
        <p:spPr>
          <a:xfrm>
            <a:off x="251520" y="1268760"/>
            <a:ext cx="8784976" cy="5184576"/>
          </a:xfrm>
        </p:spPr>
        <p:txBody>
          <a:bodyPr/>
          <a:lstStyle/>
          <a:p>
            <a:pPr marL="571500" indent="-457200">
              <a:lnSpc>
                <a:spcPct val="200000"/>
              </a:lnSpc>
            </a:pPr>
            <a:r>
              <a:rPr lang="ar-SA" sz="2800" b="1" dirty="0">
                <a:latin typeface="Times New Roman" pitchFamily="18" charset="0"/>
                <a:cs typeface="Times New Roman" pitchFamily="18" charset="0"/>
              </a:rPr>
              <a:t>رتب ماسلو هذه الدوافع بشكل تصاعدي و بالترتيب حسب أهميتها:</a:t>
            </a:r>
          </a:p>
          <a:p>
            <a:pPr marL="571500" indent="-457200">
              <a:lnSpc>
                <a:spcPct val="150000"/>
              </a:lnSpc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571500" indent="-457200" algn="ctr">
              <a:buFontTx/>
              <a:buNone/>
            </a:pPr>
            <a:endParaRPr lang="ar-SA" sz="4800" dirty="0">
              <a:cs typeface="Simplified Arabic" pitchFamily="2" charset="-78"/>
            </a:endParaRP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692696"/>
            <a:ext cx="8229600" cy="936104"/>
          </a:xfrm>
        </p:spPr>
        <p:txBody>
          <a:bodyPr/>
          <a:lstStyle/>
          <a:p>
            <a:pPr lvl="2"/>
            <a:r>
              <a:rPr lang="ar-SA" b="1" dirty="0">
                <a:cs typeface="Simplified Arabic" pitchFamily="2" charset="-78"/>
              </a:rPr>
              <a:t>ماسلو</a:t>
            </a:r>
            <a:endParaRPr lang="en-US" b="1" dirty="0">
              <a:cs typeface="Simplified Arabic" pitchFamily="2" charset="-78"/>
            </a:endParaRPr>
          </a:p>
        </p:txBody>
      </p:sp>
      <p:graphicFrame>
        <p:nvGraphicFramePr>
          <p:cNvPr id="10" name="Diagram 9"/>
          <p:cNvGraphicFramePr/>
          <p:nvPr/>
        </p:nvGraphicFramePr>
        <p:xfrm>
          <a:off x="1547664" y="2276872"/>
          <a:ext cx="6288360" cy="4408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20688"/>
            <a:ext cx="8229600" cy="3312368"/>
          </a:xfrm>
        </p:spPr>
        <p:txBody>
          <a:bodyPr/>
          <a:lstStyle/>
          <a:p>
            <a:pPr lvl="2"/>
            <a:r>
              <a:rPr lang="ar-SA" sz="5400" b="1" dirty="0">
                <a:cs typeface="Simplified Arabic" pitchFamily="2" charset="-78"/>
              </a:rPr>
              <a:t>ما هي الدوافع و الأسباب الحقيقية للاستثمار؟؟</a:t>
            </a:r>
            <a:endParaRPr lang="en-US" sz="5400" b="1" dirty="0">
              <a:cs typeface="Simplified Arabic" pitchFamily="2" charset="-78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628800"/>
            <a:ext cx="8568952" cy="4824536"/>
          </a:xfrm>
        </p:spPr>
        <p:txBody>
          <a:bodyPr/>
          <a:lstStyle/>
          <a:p>
            <a:pPr marL="571500" indent="-457200">
              <a:lnSpc>
                <a:spcPct val="200000"/>
              </a:lnSpc>
            </a:pPr>
            <a:r>
              <a:rPr lang="ar-SA" dirty="0">
                <a:cs typeface="Simplified Arabic" pitchFamily="2" charset="-78"/>
              </a:rPr>
              <a:t>مثل: تحقيق دخل أو ربح إضافي</a:t>
            </a:r>
          </a:p>
          <a:p>
            <a:pPr marL="571500" indent="-457200">
              <a:lnSpc>
                <a:spcPct val="200000"/>
              </a:lnSpc>
            </a:pPr>
            <a:r>
              <a:rPr lang="ar-SA" sz="3600" dirty="0">
                <a:cs typeface="Simplified Arabic" pitchFamily="2" charset="-78"/>
              </a:rPr>
              <a:t>لتحقيق الاستقرار و الأمن الوظيفي</a:t>
            </a: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539552" y="692696"/>
            <a:ext cx="8229600" cy="1215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2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ar-SA" sz="4400" b="1" kern="0" dirty="0">
                <a:solidFill>
                  <a:schemeClr val="tx2"/>
                </a:solidFill>
                <a:cs typeface="Simplified Arabic" pitchFamily="2" charset="-78"/>
              </a:rPr>
              <a:t>أسباب مالية</a:t>
            </a:r>
            <a:endParaRPr kumimoji="0" lang="en-US" sz="44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itchFamily="34" charset="0"/>
              <a:cs typeface="Simplified Arabic" pitchFamily="2" charset="-78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628800"/>
            <a:ext cx="8568952" cy="4824536"/>
          </a:xfrm>
        </p:spPr>
        <p:txBody>
          <a:bodyPr/>
          <a:lstStyle/>
          <a:p>
            <a:pPr marL="571500" indent="-457200">
              <a:lnSpc>
                <a:spcPct val="150000"/>
              </a:lnSpc>
            </a:pPr>
            <a:r>
              <a:rPr lang="ar-SA" dirty="0">
                <a:cs typeface="Simplified Arabic" pitchFamily="2" charset="-78"/>
              </a:rPr>
              <a:t>مثل: لكسب مركز أو مكانة اجتماعية</a:t>
            </a:r>
          </a:p>
          <a:p>
            <a:pPr marL="571500" indent="-457200">
              <a:lnSpc>
                <a:spcPct val="150000"/>
              </a:lnSpc>
            </a:pPr>
            <a:r>
              <a:rPr lang="ar-SA" sz="3600" dirty="0">
                <a:cs typeface="Simplified Arabic" pitchFamily="2" charset="-78"/>
              </a:rPr>
              <a:t>لكسب التقدير و الاحترام في المجتمع</a:t>
            </a: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539552" y="692696"/>
            <a:ext cx="8229600" cy="1215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2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ar-SA" sz="4400" b="1" kern="0" dirty="0">
                <a:solidFill>
                  <a:schemeClr val="tx2"/>
                </a:solidFill>
                <a:cs typeface="Simplified Arabic" pitchFamily="2" charset="-78"/>
              </a:rPr>
              <a:t>أسباب اجتماعية</a:t>
            </a:r>
            <a:endParaRPr kumimoji="0" lang="en-US" sz="44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itchFamily="34" charset="0"/>
              <a:cs typeface="Simplified Arabic" pitchFamily="2" charset="-78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628800"/>
            <a:ext cx="8568952" cy="4824536"/>
          </a:xfrm>
        </p:spPr>
        <p:txBody>
          <a:bodyPr/>
          <a:lstStyle/>
          <a:p>
            <a:pPr marL="571500" indent="-457200">
              <a:lnSpc>
                <a:spcPct val="150000"/>
              </a:lnSpc>
            </a:pPr>
            <a:r>
              <a:rPr lang="ar-SA" dirty="0">
                <a:cs typeface="Simplified Arabic" pitchFamily="2" charset="-78"/>
              </a:rPr>
              <a:t>مثل: من أجل تحقيق أمن و مستقبل الأولاد و الأسرة</a:t>
            </a:r>
          </a:p>
          <a:p>
            <a:pPr marL="571500" indent="-457200">
              <a:lnSpc>
                <a:spcPct val="150000"/>
              </a:lnSpc>
            </a:pPr>
            <a:r>
              <a:rPr lang="ar-SA" dirty="0">
                <a:cs typeface="Simplified Arabic" pitchFamily="2" charset="-78"/>
              </a:rPr>
              <a:t>من أجل استمرار النشاط العائلي في مشروعات متوارثة للعائلة</a:t>
            </a: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539552" y="692696"/>
            <a:ext cx="8229600" cy="1215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2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ar-SA" sz="4400" b="1" kern="0" dirty="0">
                <a:solidFill>
                  <a:schemeClr val="tx2"/>
                </a:solidFill>
                <a:cs typeface="Simplified Arabic" pitchFamily="2" charset="-78"/>
              </a:rPr>
              <a:t>أسباب عائلية</a:t>
            </a:r>
            <a:endParaRPr kumimoji="0" lang="en-US" sz="44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itchFamily="34" charset="0"/>
              <a:cs typeface="Simplified Arabic" pitchFamily="2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2">
            <a:extLst>
              <a:ext uri="{FF2B5EF4-FFF2-40B4-BE49-F238E27FC236}">
                <a16:creationId xmlns:a16="http://schemas.microsoft.com/office/drawing/2014/main" id="{8BB70ECE-94C7-4518-A1FF-B930F20295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14290"/>
            <a:ext cx="7772400" cy="22065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75000" lnSpcReduction="20000"/>
          </a:bodyPr>
          <a:lstStyle>
            <a:lvl1pPr algn="ct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2pPr>
            <a:lvl3pPr algn="ct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3pPr>
            <a:lvl4pPr algn="ct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4pPr>
            <a:lvl5pPr algn="ct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5pPr>
            <a:lvl6pPr marL="457200" algn="ct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6pPr>
            <a:lvl7pPr marL="914400" algn="ct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7pPr>
            <a:lvl8pPr marL="1371600" algn="ct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8pPr>
            <a:lvl9pPr marL="1828800" algn="ctr" rtl="1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9pPr>
          </a:lstStyle>
          <a:p>
            <a:br>
              <a:rPr lang="ar-SA" sz="2800" kern="0" dirty="0">
                <a:solidFill>
                  <a:schemeClr val="accent2"/>
                </a:solidFill>
                <a:cs typeface="Simplified Arabic" pitchFamily="2" charset="-78"/>
              </a:rPr>
            </a:br>
            <a:r>
              <a:rPr lang="ar-SA" sz="2800" kern="0" dirty="0">
                <a:solidFill>
                  <a:schemeClr val="accent2"/>
                </a:solidFill>
                <a:cs typeface="Simplified Arabic" pitchFamily="2" charset="-78"/>
              </a:rPr>
              <a:t>الفصل السابع : متطلبات تأسيس المنشأة الصغيرة</a:t>
            </a:r>
            <a:br>
              <a:rPr lang="ar-SA" sz="2800" kern="0" dirty="0">
                <a:solidFill>
                  <a:schemeClr val="accent2"/>
                </a:solidFill>
                <a:cs typeface="Simplified Arabic" pitchFamily="2" charset="-78"/>
              </a:rPr>
            </a:br>
            <a:r>
              <a:rPr lang="ar-SA" sz="2800" kern="0" dirty="0">
                <a:solidFill>
                  <a:schemeClr val="accent2"/>
                </a:solidFill>
                <a:cs typeface="Simplified Arabic" pitchFamily="2" charset="-78"/>
              </a:rPr>
              <a:t>المرحلة الأولى</a:t>
            </a:r>
            <a:br>
              <a:rPr lang="ar-SA" sz="2800" kern="0" dirty="0">
                <a:solidFill>
                  <a:schemeClr val="accent2"/>
                </a:solidFill>
                <a:cs typeface="Simplified Arabic" pitchFamily="2" charset="-78"/>
              </a:rPr>
            </a:br>
            <a:br>
              <a:rPr lang="ar-SA" sz="2800" kern="0" dirty="0">
                <a:cs typeface="Simplified Arabic" pitchFamily="2" charset="-78"/>
              </a:rPr>
            </a:br>
            <a:br>
              <a:rPr lang="ar-SA" sz="2800" b="1" kern="0" dirty="0">
                <a:cs typeface="Simplified Arabic" pitchFamily="2" charset="-78"/>
              </a:rPr>
            </a:br>
            <a:br>
              <a:rPr lang="ar-SA" sz="2800" kern="0" dirty="0">
                <a:cs typeface="Simplified Arabic" pitchFamily="2" charset="-78"/>
              </a:rPr>
            </a:br>
            <a:br>
              <a:rPr lang="ar-SA" sz="2800" kern="0" dirty="0">
                <a:cs typeface="Simplified Arabic" pitchFamily="2" charset="-78"/>
              </a:rPr>
            </a:br>
            <a:endParaRPr lang="en-US" sz="2800" kern="0" dirty="0">
              <a:cs typeface="Simplified Arabic" pitchFamily="2" charset="-78"/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EC87D3F1-7E92-4A9F-8C8C-AAA9AF90456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67544" y="1412776"/>
            <a:ext cx="8229600" cy="4176241"/>
          </a:xfrm>
        </p:spPr>
        <p:txBody>
          <a:bodyPr/>
          <a:lstStyle/>
          <a:p>
            <a:pPr marL="0" indent="0" eaLnBrk="1" hangingPunct="1">
              <a:lnSpc>
                <a:spcPct val="200000"/>
              </a:lnSpc>
              <a:buNone/>
            </a:pPr>
            <a:r>
              <a:rPr lang="ar-SA" sz="2400" b="1" dirty="0"/>
              <a:t>المحتويات:</a:t>
            </a:r>
          </a:p>
          <a:p>
            <a:pPr eaLnBrk="1" hangingPunct="1">
              <a:lnSpc>
                <a:spcPct val="200000"/>
              </a:lnSpc>
            </a:pPr>
            <a:r>
              <a:rPr lang="ar-SA" sz="2400" b="1" dirty="0"/>
              <a:t>متطلبات العمل في القطاع الخاص	</a:t>
            </a:r>
          </a:p>
          <a:p>
            <a:pPr eaLnBrk="1" hangingPunct="1">
              <a:lnSpc>
                <a:spcPct val="200000"/>
              </a:lnSpc>
            </a:pPr>
            <a:r>
              <a:rPr lang="ar-SA" sz="2400" b="1" dirty="0"/>
              <a:t>الدوافع و الطموحات لإنشاء المنشأة الصغيرة</a:t>
            </a:r>
          </a:p>
          <a:p>
            <a:pPr eaLnBrk="1" hangingPunct="1">
              <a:lnSpc>
                <a:spcPct val="200000"/>
              </a:lnSpc>
            </a:pPr>
            <a:r>
              <a:rPr lang="ar-SA" sz="2400" b="1" dirty="0"/>
              <a:t>صفات المستثمر الشخصية</a:t>
            </a:r>
          </a:p>
          <a:p>
            <a:pPr eaLnBrk="1" hangingPunct="1">
              <a:lnSpc>
                <a:spcPct val="200000"/>
              </a:lnSpc>
            </a:pPr>
            <a:r>
              <a:rPr lang="ar-SA" sz="2400" b="1" dirty="0"/>
              <a:t>مصادر تطوير الأفكار لمشروعات ناجحة</a:t>
            </a:r>
          </a:p>
          <a:p>
            <a:pPr eaLnBrk="1" hangingPunct="1">
              <a:lnSpc>
                <a:spcPct val="200000"/>
              </a:lnSpc>
            </a:pPr>
            <a:r>
              <a:rPr lang="ar-SA" sz="2400" b="1" dirty="0"/>
              <a:t>خطة المنشأة</a:t>
            </a:r>
          </a:p>
        </p:txBody>
      </p:sp>
    </p:spTree>
    <p:extLst>
      <p:ext uri="{BB962C8B-B14F-4D97-AF65-F5344CB8AC3E}">
        <p14:creationId xmlns:p14="http://schemas.microsoft.com/office/powerpoint/2010/main" val="37679752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628800"/>
            <a:ext cx="8568952" cy="4824536"/>
          </a:xfrm>
        </p:spPr>
        <p:txBody>
          <a:bodyPr/>
          <a:lstStyle/>
          <a:p>
            <a:pPr marL="571500" indent="-457200">
              <a:lnSpc>
                <a:spcPct val="150000"/>
              </a:lnSpc>
            </a:pPr>
            <a:r>
              <a:rPr lang="ar-SA" dirty="0">
                <a:cs typeface="Simplified Arabic" pitchFamily="2" charset="-78"/>
              </a:rPr>
              <a:t>مثل: لتكون رئيساً لنفسك (الاستقلالية)</a:t>
            </a:r>
          </a:p>
          <a:p>
            <a:pPr marL="571500" indent="-457200">
              <a:lnSpc>
                <a:spcPct val="150000"/>
              </a:lnSpc>
            </a:pPr>
            <a:r>
              <a:rPr lang="ar-SA" dirty="0">
                <a:cs typeface="Simplified Arabic" pitchFamily="2" charset="-78"/>
              </a:rPr>
              <a:t>لتجنب العمل لدى الآخرين</a:t>
            </a:r>
          </a:p>
          <a:p>
            <a:pPr marL="571500" indent="-457200">
              <a:lnSpc>
                <a:spcPct val="150000"/>
              </a:lnSpc>
            </a:pPr>
            <a:r>
              <a:rPr lang="ar-SA" dirty="0">
                <a:cs typeface="Simplified Arabic" pitchFamily="2" charset="-78"/>
              </a:rPr>
              <a:t>تستخدم قدراتك و خبراتك الشخصية</a:t>
            </a: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539552" y="692696"/>
            <a:ext cx="8229600" cy="1215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2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ar-SA" sz="4400" b="1" kern="0" dirty="0">
                <a:solidFill>
                  <a:schemeClr val="tx2"/>
                </a:solidFill>
                <a:cs typeface="Simplified Arabic" pitchFamily="2" charset="-78"/>
              </a:rPr>
              <a:t>أسباب تحقيق الذات</a:t>
            </a:r>
            <a:endParaRPr kumimoji="0" lang="en-US" sz="44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itchFamily="34" charset="0"/>
              <a:cs typeface="Simplified Arabic" pitchFamily="2" charset="-78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628800"/>
            <a:ext cx="8568952" cy="4824536"/>
          </a:xfrm>
        </p:spPr>
        <p:txBody>
          <a:bodyPr/>
          <a:lstStyle/>
          <a:p>
            <a:pPr marL="571500" indent="-457200">
              <a:lnSpc>
                <a:spcPct val="200000"/>
              </a:lnSpc>
            </a:pPr>
            <a:r>
              <a:rPr lang="ar-SA" sz="2400" b="1" dirty="0">
                <a:cs typeface="Simplified Arabic" pitchFamily="2" charset="-78"/>
              </a:rPr>
              <a:t>لابد أن تكون الأهداف و الدوافع حقيققة و مستمرة أيضاً</a:t>
            </a:r>
          </a:p>
          <a:p>
            <a:pPr marL="571500" indent="-457200">
              <a:lnSpc>
                <a:spcPct val="200000"/>
              </a:lnSpc>
            </a:pPr>
            <a:r>
              <a:rPr lang="ar-SA" sz="2400" b="1" dirty="0">
                <a:cs typeface="Simplified Arabic" pitchFamily="2" charset="-78"/>
              </a:rPr>
              <a:t>إذا كانت لدى المستثمر أهداف أخرى أهم في الحياة فيجب ألا يفكر بالدخول إلى مجال الأعمال </a:t>
            </a:r>
          </a:p>
          <a:p>
            <a:pPr marL="571500" indent="-457200">
              <a:lnSpc>
                <a:spcPct val="200000"/>
              </a:lnSpc>
            </a:pPr>
            <a:r>
              <a:rPr lang="ar-SA" sz="2400" b="1" dirty="0">
                <a:cs typeface="Simplified Arabic" pitchFamily="2" charset="-78"/>
              </a:rPr>
              <a:t>إن المنشأة الصغيرة تطلب التفرغ و الالتزام </a:t>
            </a: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539552" y="692696"/>
            <a:ext cx="8229600" cy="1215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2" indent="0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ar-SA" sz="4400" b="1" kern="0" dirty="0">
                <a:solidFill>
                  <a:schemeClr val="tx2"/>
                </a:solidFill>
                <a:cs typeface="Simplified Arabic" pitchFamily="2" charset="-78"/>
              </a:rPr>
              <a:t>لابد أن يتذكر المستثمر الآتي...</a:t>
            </a:r>
            <a:endParaRPr kumimoji="0" lang="en-US" sz="44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itchFamily="34" charset="0"/>
              <a:cs typeface="Simplified Arabic" pitchFamily="2" charset="-78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487644" y="260648"/>
            <a:ext cx="8229600" cy="1215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2" indent="0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ar-SA" sz="4400" b="1" kern="0" dirty="0">
                <a:solidFill>
                  <a:schemeClr val="tx2"/>
                </a:solidFill>
                <a:cs typeface="Simplified Arabic" pitchFamily="2" charset="-78"/>
              </a:rPr>
              <a:t>الصفات الشخصية</a:t>
            </a:r>
            <a:endParaRPr kumimoji="0" lang="en-US" sz="44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itchFamily="34" charset="0"/>
              <a:cs typeface="Simplified Arabic" pitchFamily="2" charset="-78"/>
            </a:endParaRP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238F91C4-3152-4CA6-AA2B-12D901C6380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67544" y="1628800"/>
            <a:ext cx="8568952" cy="4824536"/>
          </a:xfrm>
        </p:spPr>
        <p:txBody>
          <a:bodyPr/>
          <a:lstStyle/>
          <a:p>
            <a:pPr marL="114300" indent="0">
              <a:lnSpc>
                <a:spcPct val="150000"/>
              </a:lnSpc>
              <a:buNone/>
            </a:pPr>
            <a:r>
              <a:rPr lang="ar-SA" sz="2400" dirty="0">
                <a:cs typeface="Simplified Arabic" pitchFamily="2" charset="-78"/>
              </a:rPr>
              <a:t>إن العنصر الأساسي لمزاولة النشاط التجاري هو توفر بعض القدرات بعض القدرات الذاتية لدى رجل أو سيدة الأعمال:</a:t>
            </a:r>
          </a:p>
          <a:p>
            <a:pPr marL="971550" lvl="1" indent="-457200">
              <a:lnSpc>
                <a:spcPct val="150000"/>
              </a:lnSpc>
            </a:pPr>
            <a:r>
              <a:rPr lang="ar-SA" sz="2000" b="1" dirty="0">
                <a:cs typeface="Simplified Arabic" pitchFamily="2" charset="-78"/>
              </a:rPr>
              <a:t>مدى تقبل عنصر المخاطرة و القدرة على التحمل</a:t>
            </a:r>
          </a:p>
          <a:p>
            <a:pPr marL="971550" lvl="1" indent="-457200">
              <a:lnSpc>
                <a:spcPct val="150000"/>
              </a:lnSpc>
            </a:pPr>
            <a:r>
              <a:rPr lang="ar-SA" sz="2000" b="1" dirty="0">
                <a:cs typeface="Simplified Arabic" pitchFamily="2" charset="-78"/>
              </a:rPr>
              <a:t>روح العزيمة و الإصرار والمثابرة</a:t>
            </a:r>
          </a:p>
          <a:p>
            <a:pPr marL="971550" lvl="1" indent="-457200">
              <a:lnSpc>
                <a:spcPct val="150000"/>
              </a:lnSpc>
            </a:pPr>
            <a:r>
              <a:rPr lang="ar-SA" sz="2000" b="1" dirty="0">
                <a:cs typeface="Simplified Arabic" pitchFamily="2" charset="-78"/>
              </a:rPr>
              <a:t>القدرة على التعامل مع الآخرين و إنشاء علاقات حسنة</a:t>
            </a:r>
          </a:p>
          <a:p>
            <a:pPr marL="971550" lvl="1" indent="-457200">
              <a:lnSpc>
                <a:spcPct val="150000"/>
              </a:lnSpc>
            </a:pPr>
            <a:r>
              <a:rPr lang="ar-SA" sz="2000" b="1" dirty="0">
                <a:cs typeface="Simplified Arabic" pitchFamily="2" charset="-78"/>
              </a:rPr>
              <a:t>التأهل العلمي</a:t>
            </a:r>
          </a:p>
          <a:p>
            <a:pPr marL="971550" lvl="1" indent="-457200">
              <a:lnSpc>
                <a:spcPct val="150000"/>
              </a:lnSpc>
            </a:pPr>
            <a:r>
              <a:rPr lang="ar-SA" sz="2000" b="1" dirty="0">
                <a:cs typeface="Simplified Arabic" pitchFamily="2" charset="-78"/>
              </a:rPr>
              <a:t>الخبرة المكتسبة</a:t>
            </a:r>
          </a:p>
        </p:txBody>
      </p:sp>
    </p:spTree>
    <p:extLst>
      <p:ext uri="{BB962C8B-B14F-4D97-AF65-F5344CB8AC3E}">
        <p14:creationId xmlns:p14="http://schemas.microsoft.com/office/powerpoint/2010/main" val="101713713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457200" y="188640"/>
            <a:ext cx="8229600" cy="1215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2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ar-SA" sz="4400" b="1" kern="0" dirty="0">
                <a:solidFill>
                  <a:schemeClr val="tx2"/>
                </a:solidFill>
                <a:cs typeface="Simplified Arabic" pitchFamily="2" charset="-78"/>
              </a:rPr>
              <a:t>مصادر الأفكار لإنشاء مشروع صغير</a:t>
            </a:r>
            <a:endParaRPr kumimoji="0" lang="en-US" sz="44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itchFamily="34" charset="0"/>
              <a:cs typeface="Simplified Arabic" pitchFamily="2" charset="-78"/>
            </a:endParaRP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2447875D-3C83-4939-BD3A-65EC5BC92E1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67544" y="1628800"/>
            <a:ext cx="8568952" cy="4824536"/>
          </a:xfrm>
        </p:spPr>
        <p:txBody>
          <a:bodyPr/>
          <a:lstStyle/>
          <a:p>
            <a:pPr marL="571500" indent="-457200">
              <a:lnSpc>
                <a:spcPct val="150000"/>
              </a:lnSpc>
            </a:pPr>
            <a:r>
              <a:rPr lang="ar-SA" sz="2800" b="1" dirty="0">
                <a:cs typeface="Simplified Arabic" pitchFamily="2" charset="-78"/>
              </a:rPr>
              <a:t>كلما زاد عدد المنشآت التي يفكر بها المستثمر كلما كان ذلك أفضل </a:t>
            </a:r>
          </a:p>
          <a:p>
            <a:pPr marL="971550" lvl="1" indent="-457200">
              <a:lnSpc>
                <a:spcPct val="150000"/>
              </a:lnSpc>
            </a:pPr>
            <a:r>
              <a:rPr lang="ar-SA" sz="2400" b="1" dirty="0">
                <a:cs typeface="Simplified Arabic" pitchFamily="2" charset="-78"/>
              </a:rPr>
              <a:t>يحمي المستثمر من أي قرار متسرع</a:t>
            </a:r>
            <a:endParaRPr lang="ar-SA" b="1" dirty="0">
              <a:cs typeface="Simplified Arabic" pitchFamily="2" charset="-78"/>
            </a:endParaRPr>
          </a:p>
          <a:p>
            <a:pPr marL="571500" indent="-457200">
              <a:lnSpc>
                <a:spcPct val="150000"/>
              </a:lnSpc>
            </a:pPr>
            <a:r>
              <a:rPr lang="ar-SA" sz="2800" b="1" dirty="0">
                <a:cs typeface="Simplified Arabic" pitchFamily="2" charset="-78"/>
              </a:rPr>
              <a:t>تأتي بعض الأفكار من خلال الخبرة الشخصية</a:t>
            </a:r>
          </a:p>
          <a:p>
            <a:pPr marL="571500" indent="-457200">
              <a:lnSpc>
                <a:spcPct val="150000"/>
              </a:lnSpc>
            </a:pPr>
            <a:r>
              <a:rPr lang="ar-SA" sz="2800" b="1" dirty="0">
                <a:cs typeface="Simplified Arabic" pitchFamily="2" charset="-78"/>
              </a:rPr>
              <a:t>التعليم و التدريب</a:t>
            </a:r>
          </a:p>
          <a:p>
            <a:pPr marL="571500" indent="-457200">
              <a:lnSpc>
                <a:spcPct val="150000"/>
              </a:lnSpc>
            </a:pPr>
            <a:r>
              <a:rPr lang="ar-SA" sz="2800" b="1" dirty="0">
                <a:cs typeface="Simplified Arabic" pitchFamily="2" charset="-78"/>
              </a:rPr>
              <a:t>المصادر الرسمية (الكتبيبات و الأدلة)</a:t>
            </a:r>
          </a:p>
          <a:p>
            <a:pPr marL="571500" indent="-457200">
              <a:lnSpc>
                <a:spcPct val="150000"/>
              </a:lnSpc>
              <a:buNone/>
            </a:pPr>
            <a:endParaRPr lang="ar-SA" sz="2800" b="1" dirty="0">
              <a:cs typeface="Simplified Arabic" pitchFamily="2" charset="-78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457200" y="188640"/>
            <a:ext cx="8229600" cy="1215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2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ar-SA" sz="4400" b="1" kern="0" dirty="0">
                <a:solidFill>
                  <a:schemeClr val="tx2"/>
                </a:solidFill>
                <a:cs typeface="Simplified Arabic" pitchFamily="2" charset="-78"/>
              </a:rPr>
              <a:t>مصادر الأفكار لإنشاء مشروع صغير</a:t>
            </a:r>
            <a:endParaRPr kumimoji="0" lang="en-US" sz="44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itchFamily="34" charset="0"/>
              <a:cs typeface="Simplified Arabic" pitchFamily="2" charset="-78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3AC0BEB1-784E-4221-B54D-CD5FFA09E28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67544" y="1628800"/>
            <a:ext cx="8568952" cy="4824536"/>
          </a:xfrm>
        </p:spPr>
        <p:txBody>
          <a:bodyPr/>
          <a:lstStyle/>
          <a:p>
            <a:pPr marL="571500" indent="-457200">
              <a:lnSpc>
                <a:spcPct val="150000"/>
              </a:lnSpc>
            </a:pPr>
            <a:r>
              <a:rPr lang="ar-SA" sz="2800" b="1" dirty="0">
                <a:cs typeface="Simplified Arabic" pitchFamily="2" charset="-78"/>
              </a:rPr>
              <a:t>المعرفة بالعلاقات الصناعية داخل قطاع الصناعة</a:t>
            </a:r>
          </a:p>
          <a:p>
            <a:pPr marL="571500" indent="-457200">
              <a:lnSpc>
                <a:spcPct val="150000"/>
              </a:lnSpc>
            </a:pPr>
            <a:r>
              <a:rPr lang="ar-SA" sz="2800" b="1" dirty="0">
                <a:cs typeface="Simplified Arabic" pitchFamily="2" charset="-78"/>
              </a:rPr>
              <a:t>التقليد و المحاكاة</a:t>
            </a:r>
          </a:p>
          <a:p>
            <a:pPr marL="971550" lvl="1" indent="-457200">
              <a:lnSpc>
                <a:spcPct val="150000"/>
              </a:lnSpc>
            </a:pPr>
            <a:r>
              <a:rPr lang="ar-SA" sz="2400" b="1" dirty="0">
                <a:cs typeface="Simplified Arabic" pitchFamily="2" charset="-78"/>
              </a:rPr>
              <a:t>ينصح بالتميز عن المنشآت القائمة</a:t>
            </a:r>
          </a:p>
          <a:p>
            <a:pPr marL="971550" lvl="1" indent="-457200">
              <a:lnSpc>
                <a:spcPct val="150000"/>
              </a:lnSpc>
            </a:pPr>
            <a:r>
              <a:rPr lang="ar-SA" sz="2400" b="1" dirty="0">
                <a:cs typeface="Simplified Arabic" pitchFamily="2" charset="-78"/>
              </a:rPr>
              <a:t>التنويع في النتج</a:t>
            </a:r>
          </a:p>
          <a:p>
            <a:pPr marL="971550" lvl="1" indent="-457200">
              <a:lnSpc>
                <a:spcPct val="150000"/>
              </a:lnSpc>
            </a:pPr>
            <a:r>
              <a:rPr lang="ar-SA" sz="2400" b="1" dirty="0">
                <a:cs typeface="Simplified Arabic" pitchFamily="2" charset="-78"/>
              </a:rPr>
              <a:t>أو دخول سوق جديدة</a:t>
            </a:r>
          </a:p>
          <a:p>
            <a:pPr marL="571500" indent="-457200">
              <a:lnSpc>
                <a:spcPct val="150000"/>
              </a:lnSpc>
              <a:buNone/>
            </a:pPr>
            <a:endParaRPr lang="ar-SA" sz="2800" b="1" dirty="0">
              <a:cs typeface="Simplified Arabic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0193263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628800"/>
            <a:ext cx="8568952" cy="4824536"/>
          </a:xfrm>
        </p:spPr>
        <p:txBody>
          <a:bodyPr/>
          <a:lstStyle/>
          <a:p>
            <a:pPr marL="571500" indent="-457200">
              <a:lnSpc>
                <a:spcPct val="150000"/>
              </a:lnSpc>
            </a:pPr>
            <a:r>
              <a:rPr lang="ar-SA" sz="2800" b="1" dirty="0">
                <a:cs typeface="Simplified Arabic" pitchFamily="2" charset="-78"/>
              </a:rPr>
              <a:t>من أهم الخطوات التي يجب اتخاذها في المراحل الإعدادية الأولى هي إعداد خطة للمشروع!</a:t>
            </a:r>
          </a:p>
          <a:p>
            <a:pPr marL="571500" indent="-457200">
              <a:lnSpc>
                <a:spcPct val="150000"/>
              </a:lnSpc>
              <a:buNone/>
            </a:pPr>
            <a:endParaRPr lang="ar-SA" sz="2400" b="1" dirty="0">
              <a:cs typeface="Simplified Arabic" pitchFamily="2" charset="-78"/>
            </a:endParaRPr>
          </a:p>
          <a:p>
            <a:pPr marL="571500" indent="-457200">
              <a:lnSpc>
                <a:spcPct val="150000"/>
              </a:lnSpc>
              <a:buNone/>
            </a:pPr>
            <a:endParaRPr lang="ar-SA" sz="2800" b="1" dirty="0">
              <a:cs typeface="Simplified Arabic" pitchFamily="2" charset="-78"/>
            </a:endParaRP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539552" y="692696"/>
            <a:ext cx="8229600" cy="1215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2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ar-SA" sz="4400" b="1" kern="0" dirty="0">
                <a:solidFill>
                  <a:schemeClr val="tx2"/>
                </a:solidFill>
                <a:cs typeface="Simplified Arabic" pitchFamily="2" charset="-78"/>
              </a:rPr>
              <a:t>خطة المنشأة</a:t>
            </a:r>
            <a:endParaRPr kumimoji="0" lang="en-US" sz="44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itchFamily="34" charset="0"/>
              <a:cs typeface="Simplified Arabic" pitchFamily="2" charset="-78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484784"/>
            <a:ext cx="8568952" cy="4968552"/>
          </a:xfrm>
        </p:spPr>
        <p:txBody>
          <a:bodyPr/>
          <a:lstStyle/>
          <a:p>
            <a:pPr marL="571500" indent="-457200">
              <a:lnSpc>
                <a:spcPct val="150000"/>
              </a:lnSpc>
            </a:pPr>
            <a:r>
              <a:rPr lang="ar-SA" sz="2800" b="1" dirty="0">
                <a:cs typeface="Simplified Arabic" pitchFamily="2" charset="-78"/>
              </a:rPr>
              <a:t>و الخطة هي... ”أداة تنظيم و تحليل و تقييم المعلومات التي تم جمعها بمعرفة صاحب المنشأة حيث تصف هذه الخطة جميع الخطوات اللازمة للإعداد لبدء المنشأة و تشغيله“</a:t>
            </a:r>
          </a:p>
          <a:p>
            <a:pPr marL="571500" indent="-457200">
              <a:lnSpc>
                <a:spcPct val="150000"/>
              </a:lnSpc>
              <a:buNone/>
            </a:pPr>
            <a:endParaRPr lang="ar-SA" sz="2400" b="1" dirty="0">
              <a:cs typeface="Simplified Arabic" pitchFamily="2" charset="-78"/>
            </a:endParaRPr>
          </a:p>
          <a:p>
            <a:pPr marL="571500" indent="-457200">
              <a:lnSpc>
                <a:spcPct val="150000"/>
              </a:lnSpc>
              <a:buNone/>
            </a:pPr>
            <a:endParaRPr lang="ar-SA" sz="2800" b="1" dirty="0">
              <a:cs typeface="Simplified Arabic" pitchFamily="2" charset="-78"/>
            </a:endParaRP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539552" y="692696"/>
            <a:ext cx="8229600" cy="1215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2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ar-SA" sz="4400" b="1" kern="0" dirty="0">
                <a:solidFill>
                  <a:schemeClr val="tx2"/>
                </a:solidFill>
                <a:cs typeface="Simplified Arabic" pitchFamily="2" charset="-78"/>
              </a:rPr>
              <a:t>خطة المنشأة</a:t>
            </a:r>
            <a:endParaRPr kumimoji="0" lang="en-US" sz="44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itchFamily="34" charset="0"/>
              <a:cs typeface="Simplified Arabic" pitchFamily="2" charset="-78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539552" y="692696"/>
            <a:ext cx="8229600" cy="1215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2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ar-SA" sz="4400" b="1" kern="0" dirty="0">
                <a:solidFill>
                  <a:schemeClr val="tx2"/>
                </a:solidFill>
                <a:cs typeface="Simplified Arabic" pitchFamily="2" charset="-78"/>
              </a:rPr>
              <a:t>خطة المنشأة</a:t>
            </a:r>
            <a:endParaRPr kumimoji="0" lang="en-US" sz="44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itchFamily="34" charset="0"/>
              <a:cs typeface="Simplified Arabic" pitchFamily="2" charset="-78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C5A03625-A5A2-4455-BDC9-C5BC51CA070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67544" y="1628800"/>
            <a:ext cx="8568952" cy="4824536"/>
          </a:xfrm>
        </p:spPr>
        <p:txBody>
          <a:bodyPr/>
          <a:lstStyle/>
          <a:p>
            <a:pPr marL="571500" indent="-457200">
              <a:lnSpc>
                <a:spcPct val="150000"/>
              </a:lnSpc>
            </a:pPr>
            <a:r>
              <a:rPr lang="ar-SA" sz="2800" b="1" dirty="0">
                <a:cs typeface="Simplified Arabic" pitchFamily="2" charset="-78"/>
              </a:rPr>
              <a:t>من معوقات المنشآت الصغيرة...</a:t>
            </a:r>
          </a:p>
          <a:p>
            <a:pPr marL="971550" lvl="1" indent="-457200">
              <a:lnSpc>
                <a:spcPct val="150000"/>
              </a:lnSpc>
            </a:pPr>
            <a:r>
              <a:rPr lang="ar-SA" sz="2400" b="1" dirty="0">
                <a:cs typeface="Simplified Arabic" pitchFamily="2" charset="-78"/>
              </a:rPr>
              <a:t>عدم وجود معلومات</a:t>
            </a:r>
          </a:p>
          <a:p>
            <a:pPr marL="971550" lvl="1" indent="-457200">
              <a:lnSpc>
                <a:spcPct val="150000"/>
              </a:lnSpc>
            </a:pPr>
            <a:r>
              <a:rPr lang="ar-SA" sz="2400" b="1" dirty="0">
                <a:cs typeface="Simplified Arabic" pitchFamily="2" charset="-78"/>
              </a:rPr>
              <a:t>ضعف الدراسات المسبقة</a:t>
            </a:r>
          </a:p>
          <a:p>
            <a:pPr marL="571500" indent="-457200">
              <a:lnSpc>
                <a:spcPct val="150000"/>
              </a:lnSpc>
            </a:pPr>
            <a:r>
              <a:rPr lang="ar-SA" sz="2400" b="1" dirty="0">
                <a:cs typeface="Simplified Arabic" pitchFamily="2" charset="-78"/>
              </a:rPr>
              <a:t>لذلك نؤكد على أهمية إجراء هذه الدراسة لتلاقي المخاطر و الفشل</a:t>
            </a:r>
          </a:p>
          <a:p>
            <a:pPr marL="571500" indent="-457200">
              <a:lnSpc>
                <a:spcPct val="150000"/>
              </a:lnSpc>
              <a:buNone/>
            </a:pPr>
            <a:endParaRPr lang="ar-SA" sz="2400" b="1" dirty="0">
              <a:cs typeface="Simplified Arabic" pitchFamily="2" charset="-78"/>
            </a:endParaRPr>
          </a:p>
          <a:p>
            <a:pPr marL="571500" indent="-457200">
              <a:lnSpc>
                <a:spcPct val="150000"/>
              </a:lnSpc>
              <a:buNone/>
            </a:pPr>
            <a:endParaRPr lang="ar-SA" sz="2400" b="1" dirty="0">
              <a:cs typeface="Simplified Arabic" pitchFamily="2" charset="-78"/>
            </a:endParaRPr>
          </a:p>
          <a:p>
            <a:pPr marL="571500" indent="-457200">
              <a:lnSpc>
                <a:spcPct val="150000"/>
              </a:lnSpc>
              <a:buNone/>
            </a:pPr>
            <a:endParaRPr lang="ar-SA" sz="2800" b="1" dirty="0">
              <a:cs typeface="Simplified Arabic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30118736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628800"/>
            <a:ext cx="8568952" cy="4824536"/>
          </a:xfrm>
        </p:spPr>
        <p:txBody>
          <a:bodyPr/>
          <a:lstStyle/>
          <a:p>
            <a:pPr marL="571500" indent="-457200">
              <a:lnSpc>
                <a:spcPct val="150000"/>
              </a:lnSpc>
            </a:pPr>
            <a:r>
              <a:rPr lang="ar-SA" sz="2800" b="1" dirty="0">
                <a:cs typeface="Simplified Arabic" pitchFamily="2" charset="-78"/>
              </a:rPr>
              <a:t>و قد اختلفت المسميات لمثل هذه الدراسة...</a:t>
            </a:r>
          </a:p>
          <a:p>
            <a:pPr marL="971550" lvl="1" indent="-457200">
              <a:lnSpc>
                <a:spcPct val="150000"/>
              </a:lnSpc>
            </a:pPr>
            <a:r>
              <a:rPr lang="ar-SA" b="1" dirty="0">
                <a:cs typeface="Simplified Arabic" pitchFamily="2" charset="-78"/>
              </a:rPr>
              <a:t>خطة المنشأة</a:t>
            </a:r>
          </a:p>
          <a:p>
            <a:pPr marL="971550" lvl="1" indent="-457200">
              <a:lnSpc>
                <a:spcPct val="150000"/>
              </a:lnSpc>
            </a:pPr>
            <a:r>
              <a:rPr lang="ar-SA" b="1" dirty="0">
                <a:cs typeface="Simplified Arabic" pitchFamily="2" charset="-78"/>
              </a:rPr>
              <a:t>التخطيط للمشروع</a:t>
            </a:r>
          </a:p>
          <a:p>
            <a:pPr marL="971550" lvl="1" indent="-457200">
              <a:lnSpc>
                <a:spcPct val="150000"/>
              </a:lnSpc>
            </a:pPr>
            <a:r>
              <a:rPr lang="ar-SA" b="1" dirty="0">
                <a:cs typeface="Simplified Arabic" pitchFamily="2" charset="-78"/>
              </a:rPr>
              <a:t>الجدوي الإقتصادية</a:t>
            </a:r>
          </a:p>
          <a:p>
            <a:pPr marL="571500" indent="-457200">
              <a:lnSpc>
                <a:spcPct val="150000"/>
              </a:lnSpc>
              <a:buNone/>
            </a:pPr>
            <a:endParaRPr lang="ar-SA" sz="2400" b="1" dirty="0">
              <a:cs typeface="Simplified Arabic" pitchFamily="2" charset="-78"/>
            </a:endParaRPr>
          </a:p>
          <a:p>
            <a:pPr marL="571500" indent="-457200">
              <a:lnSpc>
                <a:spcPct val="150000"/>
              </a:lnSpc>
              <a:buNone/>
            </a:pPr>
            <a:endParaRPr lang="ar-SA" sz="2400" b="1" dirty="0">
              <a:cs typeface="Simplified Arabic" pitchFamily="2" charset="-78"/>
            </a:endParaRPr>
          </a:p>
          <a:p>
            <a:pPr marL="571500" indent="-457200">
              <a:lnSpc>
                <a:spcPct val="150000"/>
              </a:lnSpc>
              <a:buNone/>
            </a:pPr>
            <a:endParaRPr lang="ar-SA" sz="2800" b="1" dirty="0">
              <a:cs typeface="Simplified Arabic" pitchFamily="2" charset="-78"/>
            </a:endParaRP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539552" y="692696"/>
            <a:ext cx="8229600" cy="1215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2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ar-SA" sz="4400" b="1" kern="0" dirty="0">
                <a:solidFill>
                  <a:schemeClr val="tx2"/>
                </a:solidFill>
                <a:cs typeface="Simplified Arabic" pitchFamily="2" charset="-78"/>
              </a:rPr>
              <a:t>خطة المنشأة</a:t>
            </a:r>
            <a:endParaRPr kumimoji="0" lang="en-US" sz="44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itchFamily="34" charset="0"/>
              <a:cs typeface="Simplified Arabic" pitchFamily="2" charset="-78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484784"/>
            <a:ext cx="8568952" cy="4968552"/>
          </a:xfrm>
        </p:spPr>
        <p:txBody>
          <a:bodyPr/>
          <a:lstStyle/>
          <a:p>
            <a:pPr marL="571500" indent="-457200">
              <a:lnSpc>
                <a:spcPct val="150000"/>
              </a:lnSpc>
            </a:pPr>
            <a:r>
              <a:rPr lang="ar-SA" sz="2800" b="1" dirty="0">
                <a:cs typeface="Simplified Arabic" pitchFamily="2" charset="-78"/>
              </a:rPr>
              <a:t>تشمل هذه الدراسة عدد من العناصر كالآتي:</a:t>
            </a:r>
          </a:p>
          <a:p>
            <a:pPr marL="971550" lvl="1" indent="-457200">
              <a:lnSpc>
                <a:spcPct val="150000"/>
              </a:lnSpc>
            </a:pPr>
            <a:r>
              <a:rPr lang="ar-SA" sz="2400" b="1" dirty="0">
                <a:cs typeface="Simplified Arabic" pitchFamily="2" charset="-78"/>
              </a:rPr>
              <a:t>مقدمة تشمل خلفية عامة عن المنشأة</a:t>
            </a:r>
          </a:p>
          <a:p>
            <a:pPr marL="971550" lvl="1" indent="-457200">
              <a:lnSpc>
                <a:spcPct val="150000"/>
              </a:lnSpc>
            </a:pPr>
            <a:r>
              <a:rPr lang="ar-SA" sz="2400" b="1" dirty="0">
                <a:cs typeface="Simplified Arabic" pitchFamily="2" charset="-78"/>
              </a:rPr>
              <a:t>أهداف المنشأة و شكله القانوني</a:t>
            </a:r>
          </a:p>
          <a:p>
            <a:pPr marL="971550" lvl="1" indent="-457200">
              <a:lnSpc>
                <a:spcPct val="150000"/>
              </a:lnSpc>
            </a:pPr>
            <a:r>
              <a:rPr lang="ar-SA" sz="2400" b="1" dirty="0">
                <a:cs typeface="Simplified Arabic" pitchFamily="2" charset="-78"/>
              </a:rPr>
              <a:t>وصف المنشأة و الذي يشمل أحياناً:</a:t>
            </a:r>
          </a:p>
          <a:p>
            <a:pPr marL="1371600" lvl="2" indent="-457200">
              <a:lnSpc>
                <a:spcPct val="150000"/>
              </a:lnSpc>
            </a:pPr>
            <a:r>
              <a:rPr lang="ar-SA" sz="2000" b="1" dirty="0">
                <a:cs typeface="Simplified Arabic" pitchFamily="2" charset="-78"/>
              </a:rPr>
              <a:t>الدراسة التسويقية</a:t>
            </a:r>
          </a:p>
          <a:p>
            <a:pPr marL="1371600" lvl="2" indent="-457200">
              <a:lnSpc>
                <a:spcPct val="150000"/>
              </a:lnSpc>
            </a:pPr>
            <a:r>
              <a:rPr lang="ar-SA" sz="2000" b="1" dirty="0">
                <a:cs typeface="Simplified Arabic" pitchFamily="2" charset="-78"/>
              </a:rPr>
              <a:t>الدراسة الفنية</a:t>
            </a:r>
          </a:p>
          <a:p>
            <a:pPr marL="1371600" lvl="2" indent="-457200">
              <a:lnSpc>
                <a:spcPct val="150000"/>
              </a:lnSpc>
            </a:pPr>
            <a:r>
              <a:rPr lang="ar-SA" sz="2000" b="1" dirty="0">
                <a:cs typeface="Simplified Arabic" pitchFamily="2" charset="-78"/>
              </a:rPr>
              <a:t>الدراسة التمويلية</a:t>
            </a:r>
          </a:p>
          <a:p>
            <a:pPr marL="1371600" lvl="2" indent="-457200">
              <a:lnSpc>
                <a:spcPct val="150000"/>
              </a:lnSpc>
            </a:pPr>
            <a:r>
              <a:rPr lang="ar-SA" sz="2000" b="1" dirty="0">
                <a:cs typeface="Simplified Arabic" pitchFamily="2" charset="-78"/>
              </a:rPr>
              <a:t>الدراسة التنظيمية</a:t>
            </a:r>
          </a:p>
          <a:p>
            <a:pPr marL="571500" indent="-457200">
              <a:lnSpc>
                <a:spcPct val="150000"/>
              </a:lnSpc>
              <a:buNone/>
            </a:pPr>
            <a:endParaRPr lang="ar-SA" sz="2400" b="1" dirty="0">
              <a:cs typeface="Simplified Arabic" pitchFamily="2" charset="-78"/>
            </a:endParaRPr>
          </a:p>
          <a:p>
            <a:pPr marL="571500" indent="-457200">
              <a:lnSpc>
                <a:spcPct val="150000"/>
              </a:lnSpc>
              <a:buNone/>
            </a:pPr>
            <a:endParaRPr lang="ar-SA" sz="2400" b="1" dirty="0">
              <a:cs typeface="Simplified Arabic" pitchFamily="2" charset="-78"/>
            </a:endParaRPr>
          </a:p>
          <a:p>
            <a:pPr marL="571500" indent="-457200">
              <a:lnSpc>
                <a:spcPct val="150000"/>
              </a:lnSpc>
              <a:buNone/>
            </a:pPr>
            <a:endParaRPr lang="ar-SA" sz="2800" b="1" dirty="0">
              <a:cs typeface="Simplified Arabic" pitchFamily="2" charset="-78"/>
            </a:endParaRP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539552" y="692696"/>
            <a:ext cx="8229600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2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ar-SA" sz="4400" b="1" kern="0" dirty="0">
                <a:solidFill>
                  <a:schemeClr val="tx2"/>
                </a:solidFill>
                <a:cs typeface="Simplified Arabic" pitchFamily="2" charset="-78"/>
              </a:rPr>
              <a:t>خطة المنشأة</a:t>
            </a:r>
            <a:endParaRPr kumimoji="0" lang="en-US" sz="44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itchFamily="34" charset="0"/>
              <a:cs typeface="Simplified Arabic" pitchFamily="2" charset="-7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</p:nvPr>
        </p:nvGraphicFramePr>
        <p:xfrm>
          <a:off x="2483768" y="1700808"/>
          <a:ext cx="6480845" cy="48244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476672"/>
            <a:ext cx="8229600" cy="1224136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ar-SA" b="1" dirty="0"/>
              <a:t>مكونات عملية إنشاء الاستثمار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11560" y="2924944"/>
            <a:ext cx="2304256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b="1" dirty="0">
                <a:latin typeface="Times New Roman" pitchFamily="18" charset="0"/>
                <a:cs typeface="Times New Roman" pitchFamily="18" charset="0"/>
              </a:rPr>
              <a:t>المكونات الرئيسية لعملية بناء الأعمال</a:t>
            </a:r>
          </a:p>
        </p:txBody>
      </p:sp>
    </p:spTree>
    <p:extLst>
      <p:ext uri="{BB962C8B-B14F-4D97-AF65-F5344CB8AC3E}">
        <p14:creationId xmlns:p14="http://schemas.microsoft.com/office/powerpoint/2010/main" val="94066218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556792"/>
            <a:ext cx="8568952" cy="4896544"/>
          </a:xfrm>
        </p:spPr>
        <p:txBody>
          <a:bodyPr/>
          <a:lstStyle/>
          <a:p>
            <a:pPr marL="571500" indent="-457200">
              <a:lnSpc>
                <a:spcPct val="150000"/>
              </a:lnSpc>
            </a:pPr>
            <a:r>
              <a:rPr lang="ar-SA" sz="2800" b="1" dirty="0">
                <a:cs typeface="Simplified Arabic" pitchFamily="2" charset="-78"/>
              </a:rPr>
              <a:t>تركز هذه الدراسة على معرفة السوق المحتمل للمشروع</a:t>
            </a:r>
          </a:p>
          <a:p>
            <a:pPr marL="571500" indent="-457200">
              <a:lnSpc>
                <a:spcPct val="150000"/>
              </a:lnSpc>
            </a:pPr>
            <a:r>
              <a:rPr lang="ar-SA" sz="2800" b="1" dirty="0">
                <a:cs typeface="Simplified Arabic" pitchFamily="2" charset="-78"/>
              </a:rPr>
              <a:t>مدى قدرته على استيعاب منتجات المنشأة</a:t>
            </a:r>
          </a:p>
          <a:p>
            <a:pPr marL="571500" indent="-457200">
              <a:lnSpc>
                <a:spcPct val="150000"/>
              </a:lnSpc>
            </a:pPr>
            <a:r>
              <a:rPr lang="ar-SA" sz="2800" b="1" dirty="0">
                <a:cs typeface="Simplified Arabic" pitchFamily="2" charset="-78"/>
              </a:rPr>
              <a:t>تحديد:</a:t>
            </a:r>
          </a:p>
          <a:p>
            <a:pPr marL="971550" lvl="1" indent="-457200">
              <a:lnSpc>
                <a:spcPct val="150000"/>
              </a:lnSpc>
            </a:pPr>
            <a:r>
              <a:rPr lang="ar-SA" sz="2400" b="1" dirty="0">
                <a:cs typeface="Simplified Arabic" pitchFamily="2" charset="-78"/>
              </a:rPr>
              <a:t>السوق المستهدف</a:t>
            </a:r>
          </a:p>
          <a:p>
            <a:pPr marL="971550" lvl="1" indent="-457200">
              <a:lnSpc>
                <a:spcPct val="150000"/>
              </a:lnSpc>
            </a:pPr>
            <a:r>
              <a:rPr lang="ar-SA" sz="2400" b="1" dirty="0">
                <a:cs typeface="Simplified Arabic" pitchFamily="2" charset="-78"/>
              </a:rPr>
              <a:t>خصائص السوق الديموغرافية</a:t>
            </a:r>
          </a:p>
          <a:p>
            <a:pPr marL="971550" lvl="1" indent="-457200">
              <a:lnSpc>
                <a:spcPct val="150000"/>
              </a:lnSpc>
            </a:pPr>
            <a:r>
              <a:rPr lang="ar-SA" sz="2400" b="1" dirty="0">
                <a:cs typeface="Simplified Arabic" pitchFamily="2" charset="-78"/>
              </a:rPr>
              <a:t>قنوات التوزيع</a:t>
            </a:r>
          </a:p>
          <a:p>
            <a:pPr marL="971550" lvl="1" indent="-457200">
              <a:lnSpc>
                <a:spcPct val="150000"/>
              </a:lnSpc>
            </a:pPr>
            <a:r>
              <a:rPr lang="ar-SA" sz="2400" b="1" dirty="0">
                <a:cs typeface="Simplified Arabic" pitchFamily="2" charset="-78"/>
              </a:rPr>
              <a:t>الأسعار</a:t>
            </a:r>
          </a:p>
          <a:p>
            <a:pPr marL="571500" indent="-457200">
              <a:lnSpc>
                <a:spcPct val="150000"/>
              </a:lnSpc>
              <a:buNone/>
            </a:pPr>
            <a:endParaRPr lang="ar-SA" sz="2400" b="1" dirty="0">
              <a:cs typeface="Simplified Arabic" pitchFamily="2" charset="-78"/>
            </a:endParaRPr>
          </a:p>
          <a:p>
            <a:pPr marL="571500" indent="-457200">
              <a:lnSpc>
                <a:spcPct val="150000"/>
              </a:lnSpc>
              <a:buNone/>
            </a:pPr>
            <a:endParaRPr lang="ar-SA" sz="2400" b="1" dirty="0">
              <a:cs typeface="Simplified Arabic" pitchFamily="2" charset="-78"/>
            </a:endParaRPr>
          </a:p>
          <a:p>
            <a:pPr marL="571500" indent="-457200">
              <a:lnSpc>
                <a:spcPct val="150000"/>
              </a:lnSpc>
              <a:buNone/>
            </a:pPr>
            <a:endParaRPr lang="ar-SA" sz="2800" b="1" dirty="0">
              <a:cs typeface="Simplified Arabic" pitchFamily="2" charset="-78"/>
            </a:endParaRP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539552" y="692696"/>
            <a:ext cx="8229600" cy="1215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2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ar-SA" sz="4400" b="1" kern="0" dirty="0">
                <a:solidFill>
                  <a:schemeClr val="tx2"/>
                </a:solidFill>
                <a:cs typeface="Simplified Arabic" pitchFamily="2" charset="-78"/>
              </a:rPr>
              <a:t>الدراسة التسويقية</a:t>
            </a:r>
            <a:endParaRPr kumimoji="0" lang="en-US" sz="44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itchFamily="34" charset="0"/>
              <a:cs typeface="Simplified Arabic" pitchFamily="2" charset="-78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539552" y="692696"/>
            <a:ext cx="8229600" cy="1215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2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ar-SA" sz="4400" b="1" kern="0" dirty="0">
                <a:solidFill>
                  <a:schemeClr val="tx2"/>
                </a:solidFill>
                <a:cs typeface="Simplified Arabic" pitchFamily="2" charset="-78"/>
              </a:rPr>
              <a:t>الدراسة الفنية</a:t>
            </a:r>
            <a:endParaRPr kumimoji="0" lang="en-US" sz="44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itchFamily="34" charset="0"/>
              <a:cs typeface="Simplified Arabic" pitchFamily="2" charset="-78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4028EACE-0304-4353-9DAB-3B307917056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67544" y="1628800"/>
            <a:ext cx="8568952" cy="4824536"/>
          </a:xfrm>
        </p:spPr>
        <p:txBody>
          <a:bodyPr/>
          <a:lstStyle/>
          <a:p>
            <a:pPr marL="571500" indent="-457200">
              <a:lnSpc>
                <a:spcPct val="150000"/>
              </a:lnSpc>
            </a:pPr>
            <a:r>
              <a:rPr lang="ar-SA" sz="2800" b="1" dirty="0">
                <a:cs typeface="Simplified Arabic" pitchFamily="2" charset="-78"/>
              </a:rPr>
              <a:t>تتعلق هذه الدراسة بتحديد احتياجات المنشأة الجديد اللازمة لإنشائه</a:t>
            </a:r>
          </a:p>
          <a:p>
            <a:pPr marL="571500" indent="-457200">
              <a:lnSpc>
                <a:spcPct val="150000"/>
              </a:lnSpc>
            </a:pPr>
            <a:r>
              <a:rPr lang="ar-SA" sz="2800" b="1" dirty="0">
                <a:cs typeface="Simplified Arabic" pitchFamily="2" charset="-78"/>
              </a:rPr>
              <a:t>مثل:</a:t>
            </a:r>
          </a:p>
          <a:p>
            <a:pPr marL="971550" lvl="1" indent="-457200">
              <a:lnSpc>
                <a:spcPct val="150000"/>
              </a:lnSpc>
            </a:pPr>
            <a:r>
              <a:rPr lang="ar-SA" sz="2400" b="1" dirty="0">
                <a:cs typeface="Simplified Arabic" pitchFamily="2" charset="-78"/>
              </a:rPr>
              <a:t>الأراضي</a:t>
            </a:r>
          </a:p>
          <a:p>
            <a:pPr marL="971550" lvl="1" indent="-457200">
              <a:lnSpc>
                <a:spcPct val="150000"/>
              </a:lnSpc>
            </a:pPr>
            <a:r>
              <a:rPr lang="ar-SA" sz="2400" b="1" dirty="0">
                <a:cs typeface="Simplified Arabic" pitchFamily="2" charset="-78"/>
              </a:rPr>
              <a:t>المباني</a:t>
            </a:r>
          </a:p>
          <a:p>
            <a:pPr marL="971550" lvl="1" indent="-457200">
              <a:lnSpc>
                <a:spcPct val="150000"/>
              </a:lnSpc>
            </a:pPr>
            <a:r>
              <a:rPr lang="ar-SA" sz="2400" b="1" dirty="0">
                <a:cs typeface="Simplified Arabic" pitchFamily="2" charset="-78"/>
              </a:rPr>
              <a:t>الآلات و المعدات</a:t>
            </a:r>
          </a:p>
          <a:p>
            <a:pPr marL="971550" lvl="1" indent="-457200">
              <a:lnSpc>
                <a:spcPct val="150000"/>
              </a:lnSpc>
            </a:pPr>
            <a:r>
              <a:rPr lang="ar-SA" sz="2400" b="1" dirty="0">
                <a:cs typeface="Simplified Arabic" pitchFamily="2" charset="-78"/>
              </a:rPr>
              <a:t>العمالة</a:t>
            </a:r>
          </a:p>
          <a:p>
            <a:pPr marL="571500" indent="-457200">
              <a:lnSpc>
                <a:spcPct val="150000"/>
              </a:lnSpc>
              <a:buNone/>
            </a:pPr>
            <a:endParaRPr lang="ar-SA" sz="2400" b="1" dirty="0">
              <a:cs typeface="Simplified Arabic" pitchFamily="2" charset="-78"/>
            </a:endParaRPr>
          </a:p>
          <a:p>
            <a:pPr marL="571500" indent="-457200">
              <a:lnSpc>
                <a:spcPct val="150000"/>
              </a:lnSpc>
              <a:buNone/>
            </a:pPr>
            <a:endParaRPr lang="ar-SA" sz="2400" b="1" dirty="0">
              <a:cs typeface="Simplified Arabic" pitchFamily="2" charset="-78"/>
            </a:endParaRPr>
          </a:p>
          <a:p>
            <a:pPr marL="571500" indent="-457200">
              <a:lnSpc>
                <a:spcPct val="150000"/>
              </a:lnSpc>
              <a:buNone/>
            </a:pPr>
            <a:endParaRPr lang="ar-SA" sz="2800" b="1" dirty="0">
              <a:cs typeface="Simplified Arabic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01928220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539552" y="692696"/>
            <a:ext cx="8229600" cy="1215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2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ar-SA" sz="4400" b="1" kern="0" dirty="0">
                <a:solidFill>
                  <a:schemeClr val="tx2"/>
                </a:solidFill>
                <a:cs typeface="Simplified Arabic" pitchFamily="2" charset="-78"/>
              </a:rPr>
              <a:t>الدراسة التمويلية</a:t>
            </a:r>
            <a:endParaRPr kumimoji="0" lang="en-US" sz="44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itchFamily="34" charset="0"/>
              <a:cs typeface="Simplified Arabic" pitchFamily="2" charset="-78"/>
            </a:endParaRP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6846F245-A463-4B92-8477-76CCC25D321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67544" y="1628800"/>
            <a:ext cx="8568952" cy="4824536"/>
          </a:xfrm>
        </p:spPr>
        <p:txBody>
          <a:bodyPr/>
          <a:lstStyle/>
          <a:p>
            <a:pPr marL="571500" indent="-457200">
              <a:lnSpc>
                <a:spcPct val="150000"/>
              </a:lnSpc>
            </a:pPr>
            <a:r>
              <a:rPr lang="ar-SA" sz="2800" b="1" dirty="0">
                <a:cs typeface="Simplified Arabic" pitchFamily="2" charset="-78"/>
              </a:rPr>
              <a:t>تشمل تقدير حجم الاستثمار اللازم للمشروع</a:t>
            </a:r>
          </a:p>
          <a:p>
            <a:pPr marL="571500" indent="-457200">
              <a:lnSpc>
                <a:spcPct val="150000"/>
              </a:lnSpc>
            </a:pPr>
            <a:r>
              <a:rPr lang="ar-SA" sz="2800" b="1" dirty="0">
                <a:cs typeface="Simplified Arabic" pitchFamily="2" charset="-78"/>
              </a:rPr>
              <a:t>تحديد مصادر تمويل المنشأة</a:t>
            </a:r>
          </a:p>
          <a:p>
            <a:pPr marL="571500" indent="-457200">
              <a:lnSpc>
                <a:spcPct val="150000"/>
              </a:lnSpc>
            </a:pPr>
            <a:r>
              <a:rPr lang="ar-SA" sz="2800" b="1" dirty="0">
                <a:cs typeface="Simplified Arabic" pitchFamily="2" charset="-78"/>
              </a:rPr>
              <a:t>تقييم الجدوى الاقتصادية للمشروع</a:t>
            </a:r>
            <a:endParaRPr lang="ar-SA" sz="2000" b="1" dirty="0">
              <a:cs typeface="Simplified Arabic" pitchFamily="2" charset="-78"/>
            </a:endParaRPr>
          </a:p>
          <a:p>
            <a:pPr marL="571500" indent="-457200">
              <a:lnSpc>
                <a:spcPct val="150000"/>
              </a:lnSpc>
              <a:buNone/>
            </a:pPr>
            <a:endParaRPr lang="ar-SA" sz="2400" b="1" dirty="0">
              <a:cs typeface="Simplified Arabic" pitchFamily="2" charset="-78"/>
            </a:endParaRPr>
          </a:p>
          <a:p>
            <a:pPr marL="571500" indent="-457200">
              <a:lnSpc>
                <a:spcPct val="150000"/>
              </a:lnSpc>
              <a:buNone/>
            </a:pPr>
            <a:endParaRPr lang="ar-SA" sz="2400" b="1" dirty="0">
              <a:cs typeface="Simplified Arabic" pitchFamily="2" charset="-78"/>
            </a:endParaRPr>
          </a:p>
          <a:p>
            <a:pPr marL="571500" indent="-457200">
              <a:lnSpc>
                <a:spcPct val="150000"/>
              </a:lnSpc>
              <a:buNone/>
            </a:pPr>
            <a:endParaRPr lang="ar-SA" sz="2800" b="1" dirty="0">
              <a:cs typeface="Simplified Arabic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80222598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539552" y="692696"/>
            <a:ext cx="8229600" cy="1215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2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ar-SA" sz="4400" b="1" kern="0" dirty="0">
                <a:solidFill>
                  <a:schemeClr val="tx2"/>
                </a:solidFill>
                <a:cs typeface="Simplified Arabic" pitchFamily="2" charset="-78"/>
              </a:rPr>
              <a:t>الدراسة التنظيمية</a:t>
            </a:r>
            <a:endParaRPr kumimoji="0" lang="en-US" sz="44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itchFamily="34" charset="0"/>
              <a:cs typeface="Simplified Arabic" pitchFamily="2" charset="-78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B46173D9-4695-4404-ABD7-9878212CA4D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67544" y="1628800"/>
            <a:ext cx="8568952" cy="4824536"/>
          </a:xfrm>
        </p:spPr>
        <p:txBody>
          <a:bodyPr/>
          <a:lstStyle/>
          <a:p>
            <a:pPr marL="571500" indent="-457200">
              <a:lnSpc>
                <a:spcPct val="150000"/>
              </a:lnSpc>
            </a:pPr>
            <a:r>
              <a:rPr lang="ar-SA" sz="2800" b="1" dirty="0">
                <a:cs typeface="Simplified Arabic" pitchFamily="2" charset="-78"/>
              </a:rPr>
              <a:t>ترتيب الأوضاع في المنشأة بحيث تتحدد الأعمال الواجب تنفيذها لتحقيق أهداف المنشأة</a:t>
            </a:r>
          </a:p>
          <a:p>
            <a:pPr marL="571500" indent="-457200">
              <a:lnSpc>
                <a:spcPct val="150000"/>
              </a:lnSpc>
            </a:pPr>
            <a:r>
              <a:rPr lang="ar-SA" sz="2800" b="1" dirty="0">
                <a:cs typeface="Simplified Arabic" pitchFamily="2" charset="-78"/>
              </a:rPr>
              <a:t>تعيين المسئولين عن أداء هذه الأعمال</a:t>
            </a:r>
            <a:endParaRPr lang="ar-SA" sz="2000" b="1" dirty="0">
              <a:cs typeface="Simplified Arabic" pitchFamily="2" charset="-78"/>
            </a:endParaRPr>
          </a:p>
          <a:p>
            <a:pPr marL="571500" indent="-457200">
              <a:lnSpc>
                <a:spcPct val="150000"/>
              </a:lnSpc>
              <a:buNone/>
            </a:pPr>
            <a:endParaRPr lang="ar-SA" sz="2400" b="1" dirty="0">
              <a:cs typeface="Simplified Arabic" pitchFamily="2" charset="-78"/>
            </a:endParaRPr>
          </a:p>
          <a:p>
            <a:pPr marL="571500" indent="-457200">
              <a:lnSpc>
                <a:spcPct val="150000"/>
              </a:lnSpc>
              <a:buNone/>
            </a:pPr>
            <a:endParaRPr lang="ar-SA" sz="2400" b="1" dirty="0">
              <a:cs typeface="Simplified Arabic" pitchFamily="2" charset="-78"/>
            </a:endParaRPr>
          </a:p>
          <a:p>
            <a:pPr marL="571500" indent="-457200">
              <a:lnSpc>
                <a:spcPct val="150000"/>
              </a:lnSpc>
              <a:buNone/>
            </a:pPr>
            <a:endParaRPr lang="ar-SA" sz="2800" b="1" dirty="0">
              <a:cs typeface="Simplified Arabic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139775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84004-main_Ful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33550" y="1190626"/>
            <a:ext cx="7302946" cy="5585158"/>
          </a:xfrm>
          <a:prstGeom prst="rect">
            <a:avLst/>
          </a:prstGeom>
        </p:spPr>
      </p:pic>
      <p:sp>
        <p:nvSpPr>
          <p:cNvPr id="5125" name="Rectangle 3"/>
          <p:cNvSpPr>
            <a:spLocks noGrp="1" noChangeArrowheads="1"/>
          </p:cNvSpPr>
          <p:nvPr>
            <p:ph idx="1"/>
          </p:nvPr>
        </p:nvSpPr>
        <p:spPr>
          <a:xfrm>
            <a:off x="107504" y="1556792"/>
            <a:ext cx="5544616" cy="5184576"/>
          </a:xfrm>
        </p:spPr>
        <p:txBody>
          <a:bodyPr/>
          <a:lstStyle/>
          <a:p>
            <a:pPr marL="571500" indent="-457200">
              <a:lnSpc>
                <a:spcPct val="200000"/>
              </a:lnSpc>
            </a:pPr>
            <a:r>
              <a:rPr lang="ar-SA" sz="2800" b="1" dirty="0">
                <a:cs typeface="Simplified Arabic" pitchFamily="2" charset="-78"/>
              </a:rPr>
              <a:t>من أهم العوامل... صاحب العمل نفسه!</a:t>
            </a:r>
          </a:p>
          <a:p>
            <a:pPr marL="571500" indent="-457200">
              <a:lnSpc>
                <a:spcPct val="200000"/>
              </a:lnSpc>
            </a:pPr>
            <a:r>
              <a:rPr lang="ar-SA" sz="2800" b="1" dirty="0">
                <a:cs typeface="Simplified Arabic" pitchFamily="2" charset="-78"/>
              </a:rPr>
              <a:t>لا بد أن يراعي توافر بعض المقومات الهامة فيه:</a:t>
            </a:r>
          </a:p>
          <a:p>
            <a:pPr marL="971550" lvl="1" indent="-457200">
              <a:lnSpc>
                <a:spcPct val="200000"/>
              </a:lnSpc>
            </a:pPr>
            <a:r>
              <a:rPr lang="ar-SA" sz="2400" b="1" dirty="0">
                <a:cs typeface="Simplified Arabic" pitchFamily="2" charset="-78"/>
              </a:rPr>
              <a:t>الصفات و القدرات الشخصية</a:t>
            </a:r>
          </a:p>
          <a:p>
            <a:pPr marL="971550" lvl="1" indent="-457200">
              <a:lnSpc>
                <a:spcPct val="200000"/>
              </a:lnSpc>
            </a:pPr>
            <a:r>
              <a:rPr lang="ar-SA" sz="2400" b="1" dirty="0">
                <a:cs typeface="Simplified Arabic" pitchFamily="2" charset="-78"/>
              </a:rPr>
              <a:t>المهارات الفنية و الإدارية</a:t>
            </a:r>
          </a:p>
          <a:p>
            <a:pPr marL="571500" indent="-457200">
              <a:buNone/>
            </a:pPr>
            <a:endParaRPr lang="ar-SA" dirty="0">
              <a:cs typeface="Simplified Arabic" pitchFamily="2" charset="-78"/>
            </a:endParaRP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764704"/>
            <a:ext cx="8229600" cy="936104"/>
          </a:xfrm>
        </p:spPr>
        <p:txBody>
          <a:bodyPr/>
          <a:lstStyle/>
          <a:p>
            <a:pPr lvl="2"/>
            <a:r>
              <a:rPr lang="ar-SA" b="1" dirty="0"/>
              <a:t>صاحب العمل</a:t>
            </a:r>
            <a:endParaRPr lang="en-US" b="1" dirty="0">
              <a:cs typeface="Simplified Arabic" pitchFamily="2" charset="-78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3"/>
          <p:cNvSpPr>
            <a:spLocks noGrp="1" noChangeArrowheads="1"/>
          </p:cNvSpPr>
          <p:nvPr>
            <p:ph idx="1"/>
          </p:nvPr>
        </p:nvSpPr>
        <p:spPr>
          <a:xfrm>
            <a:off x="1979712" y="1412776"/>
            <a:ext cx="7056784" cy="5040560"/>
          </a:xfrm>
        </p:spPr>
        <p:txBody>
          <a:bodyPr/>
          <a:lstStyle/>
          <a:p>
            <a:pPr marL="571500" indent="-457200">
              <a:lnSpc>
                <a:spcPct val="200000"/>
              </a:lnSpc>
            </a:pPr>
            <a:r>
              <a:rPr lang="ar-SA" b="1" dirty="0">
                <a:cs typeface="Simplified Arabic" pitchFamily="2" charset="-78"/>
              </a:rPr>
              <a:t>من متطلبات نجاح المنشأة الصغيرة:</a:t>
            </a:r>
          </a:p>
          <a:p>
            <a:pPr marL="514350" lvl="1" indent="0">
              <a:lnSpc>
                <a:spcPct val="200000"/>
              </a:lnSpc>
              <a:buNone/>
            </a:pPr>
            <a:r>
              <a:rPr lang="ar-SA" b="1" dirty="0">
                <a:cs typeface="Simplified Arabic" pitchFamily="2" charset="-78"/>
              </a:rPr>
              <a:t>توفر الظروف الاجتماعية و الاقتصادية و المعلوماتية</a:t>
            </a:r>
          </a:p>
          <a:p>
            <a:pPr marL="571500" indent="-457200">
              <a:buNone/>
            </a:pPr>
            <a:endParaRPr lang="ar-SA" dirty="0">
              <a:cs typeface="Simplified Arabic" pitchFamily="2" charset="-78"/>
            </a:endParaRP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764704"/>
            <a:ext cx="8229600" cy="936104"/>
          </a:xfrm>
        </p:spPr>
        <p:txBody>
          <a:bodyPr/>
          <a:lstStyle/>
          <a:p>
            <a:pPr lvl="2"/>
            <a:r>
              <a:rPr lang="ar-SA" b="1" dirty="0"/>
              <a:t>البيئة</a:t>
            </a:r>
            <a:endParaRPr lang="en-US" b="1" dirty="0">
              <a:cs typeface="Simplified Arabic" pitchFamily="2" charset="-78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3"/>
          <p:cNvSpPr>
            <a:spLocks noGrp="1" noChangeArrowheads="1"/>
          </p:cNvSpPr>
          <p:nvPr>
            <p:ph idx="1"/>
          </p:nvPr>
        </p:nvSpPr>
        <p:spPr>
          <a:xfrm>
            <a:off x="971600" y="1772816"/>
            <a:ext cx="7560840" cy="4248472"/>
          </a:xfrm>
        </p:spPr>
        <p:txBody>
          <a:bodyPr/>
          <a:lstStyle/>
          <a:p>
            <a:pPr marL="114300" indent="0">
              <a:lnSpc>
                <a:spcPct val="150000"/>
              </a:lnSpc>
              <a:buNone/>
            </a:pPr>
            <a:r>
              <a:rPr lang="ar-SA" b="1" dirty="0">
                <a:cs typeface="Simplified Arabic" pitchFamily="2" charset="-78"/>
              </a:rPr>
              <a:t>يجب أن تتوفر مجموعة من العوامل داخل المنشأة لكي يتم تشغيلها بنجاح</a:t>
            </a:r>
          </a:p>
          <a:p>
            <a:pPr marL="571500" indent="-457200">
              <a:buNone/>
            </a:pPr>
            <a:endParaRPr lang="ar-SA" dirty="0">
              <a:cs typeface="Simplified Arabic" pitchFamily="2" charset="-78"/>
            </a:endParaRP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764704"/>
            <a:ext cx="8229600" cy="936104"/>
          </a:xfrm>
        </p:spPr>
        <p:txBody>
          <a:bodyPr/>
          <a:lstStyle/>
          <a:p>
            <a:pPr lvl="2"/>
            <a:r>
              <a:rPr lang="ar-SA" b="1" dirty="0"/>
              <a:t>المنشأة</a:t>
            </a:r>
            <a:endParaRPr lang="en-US" b="1" dirty="0">
              <a:cs typeface="Simplified Arabic" pitchFamily="2" charset="-78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772816"/>
            <a:ext cx="8351838" cy="4680520"/>
          </a:xfrm>
        </p:spPr>
        <p:txBody>
          <a:bodyPr/>
          <a:lstStyle/>
          <a:p>
            <a:pPr marL="571500" indent="-457200">
              <a:lnSpc>
                <a:spcPct val="200000"/>
              </a:lnSpc>
            </a:pPr>
            <a:r>
              <a:rPr lang="ar-SA" sz="2800" b="1" dirty="0">
                <a:cs typeface="Simplified Arabic" pitchFamily="2" charset="-78"/>
              </a:rPr>
              <a:t>طبيعة العمل في القطاع الخاص تختلف عن العمل في القطاع العام</a:t>
            </a:r>
          </a:p>
          <a:p>
            <a:pPr marL="571500" indent="-457200">
              <a:lnSpc>
                <a:spcPct val="200000"/>
              </a:lnSpc>
            </a:pPr>
            <a:r>
              <a:rPr lang="ar-SA" sz="2800" b="1" dirty="0">
                <a:cs typeface="Simplified Arabic" pitchFamily="2" charset="-78"/>
              </a:rPr>
              <a:t>القطاع الخاص يلعب دوراً رئيسياً في اقتصاد الدولة</a:t>
            </a:r>
          </a:p>
          <a:p>
            <a:pPr marL="571500" indent="-457200">
              <a:buNone/>
            </a:pPr>
            <a:endParaRPr lang="ar-SA" sz="3600" dirty="0">
              <a:cs typeface="Simplified Arabic" pitchFamily="2" charset="-78"/>
            </a:endParaRP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908720"/>
            <a:ext cx="8229600" cy="998984"/>
          </a:xfrm>
        </p:spPr>
        <p:txBody>
          <a:bodyPr/>
          <a:lstStyle/>
          <a:p>
            <a:pPr lvl="2"/>
            <a:r>
              <a:rPr lang="ar-SA" b="1" dirty="0">
                <a:cs typeface="Simplified Arabic" pitchFamily="2" charset="-78"/>
              </a:rPr>
              <a:t>متطلبات العمل في القطاع الخاص</a:t>
            </a:r>
            <a:endParaRPr lang="en-US" b="1" dirty="0">
              <a:cs typeface="Simplified Arabic" pitchFamily="2" charset="-78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3"/>
          <p:cNvSpPr>
            <a:spLocks noGrp="1" noChangeArrowheads="1"/>
          </p:cNvSpPr>
          <p:nvPr>
            <p:ph idx="1"/>
          </p:nvPr>
        </p:nvSpPr>
        <p:spPr>
          <a:xfrm>
            <a:off x="251520" y="1628800"/>
            <a:ext cx="8784976" cy="4824536"/>
          </a:xfrm>
        </p:spPr>
        <p:txBody>
          <a:bodyPr/>
          <a:lstStyle/>
          <a:p>
            <a:pPr marL="571500" indent="-457200">
              <a:lnSpc>
                <a:spcPct val="200000"/>
              </a:lnSpc>
            </a:pPr>
            <a:r>
              <a:rPr lang="ar-SA" sz="2400" b="1" dirty="0">
                <a:cs typeface="Simplified Arabic" pitchFamily="2" charset="-78"/>
              </a:rPr>
              <a:t>يتميز به القطاع الخاص في دول الخليج و خاصتاً في السعودية هو تدني نسبة المواطنين العاملين في هذا القطاع مقارنة بالقطاع العام</a:t>
            </a:r>
          </a:p>
          <a:p>
            <a:pPr marL="571500" indent="-457200">
              <a:lnSpc>
                <a:spcPct val="200000"/>
              </a:lnSpc>
            </a:pPr>
            <a:r>
              <a:rPr lang="ar-SA" sz="2400" b="1" dirty="0">
                <a:cs typeface="Simplified Arabic" pitchFamily="2" charset="-78"/>
              </a:rPr>
              <a:t>يعزز التوجه للعمل في القطاع الخاص</a:t>
            </a:r>
          </a:p>
          <a:p>
            <a:pPr marL="571500" indent="-457200">
              <a:lnSpc>
                <a:spcPct val="200000"/>
              </a:lnSpc>
            </a:pPr>
            <a:r>
              <a:rPr lang="ar-SA" sz="2400" b="1" dirty="0">
                <a:cs typeface="Simplified Arabic" pitchFamily="2" charset="-78"/>
              </a:rPr>
              <a:t>يتيح فرصة أكبر لنمو المنشآت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764704"/>
            <a:ext cx="8229600" cy="936104"/>
          </a:xfrm>
        </p:spPr>
        <p:txBody>
          <a:bodyPr/>
          <a:lstStyle/>
          <a:p>
            <a:pPr lvl="2"/>
            <a:r>
              <a:rPr lang="ar-SA" b="1" dirty="0">
                <a:cs typeface="Simplified Arabic" pitchFamily="2" charset="-78"/>
              </a:rPr>
              <a:t>القطاع الخاص في دول الخليج</a:t>
            </a:r>
            <a:endParaRPr lang="en-US" b="1" dirty="0">
              <a:cs typeface="Simplified Arabic" pitchFamily="2" charset="-78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3"/>
          <p:cNvSpPr>
            <a:spLocks noGrp="1" noChangeArrowheads="1"/>
          </p:cNvSpPr>
          <p:nvPr>
            <p:ph idx="1"/>
          </p:nvPr>
        </p:nvSpPr>
        <p:spPr>
          <a:xfrm>
            <a:off x="251520" y="1628800"/>
            <a:ext cx="8784976" cy="4824536"/>
          </a:xfrm>
        </p:spPr>
        <p:txBody>
          <a:bodyPr/>
          <a:lstStyle/>
          <a:p>
            <a:pPr marL="571500" indent="-457200">
              <a:lnSpc>
                <a:spcPct val="200000"/>
              </a:lnSpc>
            </a:pPr>
            <a:r>
              <a:rPr lang="ar-SA" sz="2400" b="1" dirty="0">
                <a:cs typeface="Simplified Arabic" pitchFamily="2" charset="-78"/>
              </a:rPr>
              <a:t>كما يتميز النمو السكاني في هذه المنطقة بنسبة مرتفعة</a:t>
            </a:r>
          </a:p>
          <a:p>
            <a:pPr marL="571500" indent="-457200">
              <a:lnSpc>
                <a:spcPct val="200000"/>
              </a:lnSpc>
            </a:pPr>
            <a:r>
              <a:rPr lang="ar-SA" sz="2400" b="1" dirty="0">
                <a:cs typeface="Simplified Arabic" pitchFamily="2" charset="-78"/>
              </a:rPr>
              <a:t>ارتفاع نسبة الفئة الشبابية</a:t>
            </a:r>
          </a:p>
          <a:p>
            <a:pPr marL="571500" indent="-457200">
              <a:lnSpc>
                <a:spcPct val="200000"/>
              </a:lnSpc>
            </a:pPr>
            <a:r>
              <a:rPr lang="ar-SA" sz="2400" b="1" dirty="0">
                <a:cs typeface="Simplified Arabic" pitchFamily="2" charset="-78"/>
              </a:rPr>
              <a:t>أكثر الفئات المناسبة لمزاولة العمل الحر</a:t>
            </a:r>
          </a:p>
          <a:p>
            <a:pPr marL="571500" indent="-457200">
              <a:lnSpc>
                <a:spcPct val="200000"/>
              </a:lnSpc>
            </a:pPr>
            <a:r>
              <a:rPr lang="ar-SA" sz="2400" b="1" dirty="0">
                <a:cs typeface="Simplified Arabic" pitchFamily="2" charset="-78"/>
              </a:rPr>
              <a:t>ازدياد الحاجة إلى توفير المزيد من فرص العمل</a:t>
            </a:r>
          </a:p>
          <a:p>
            <a:pPr marL="571500" indent="-457200">
              <a:lnSpc>
                <a:spcPct val="200000"/>
              </a:lnSpc>
            </a:pPr>
            <a:r>
              <a:rPr lang="ar-SA" sz="2400" b="1" dirty="0">
                <a:cs typeface="Simplified Arabic" pitchFamily="2" charset="-78"/>
              </a:rPr>
              <a:t>حاجة لتطوير المهارات التي يحتاجها سوق العمل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764704"/>
            <a:ext cx="8229600" cy="936104"/>
          </a:xfrm>
        </p:spPr>
        <p:txBody>
          <a:bodyPr/>
          <a:lstStyle/>
          <a:p>
            <a:pPr lvl="2"/>
            <a:r>
              <a:rPr lang="ar-SA" b="1" dirty="0">
                <a:cs typeface="Simplified Arabic" pitchFamily="2" charset="-78"/>
              </a:rPr>
              <a:t>القطاع الخاص في دول الخليج</a:t>
            </a:r>
            <a:endParaRPr lang="en-US" b="1" dirty="0">
              <a:cs typeface="Simplified Arabic" pitchFamily="2" charset="-7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سمة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سمة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D8C973626CBEE44B718E66BB1636377" ma:contentTypeVersion="0" ma:contentTypeDescription="Create a new document." ma:contentTypeScope="" ma:versionID="56f2ceaadbc22f129839ef05ce48ec45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DCCEDD80-5448-4C1E-B6CE-7D9013EA866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CC23EF9F-345A-4E10-860C-E849743984D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A596A9B-0283-4169-BC17-1E46E6B898A6}">
  <ds:schemaRefs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198</Template>
  <TotalTime>2270</TotalTime>
  <Words>949</Words>
  <Application>Microsoft Office PowerPoint</Application>
  <PresentationFormat>On-screen Show (4:3)</PresentationFormat>
  <Paragraphs>162</Paragraphs>
  <Slides>33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6" baseType="lpstr">
      <vt:lpstr>Arial</vt:lpstr>
      <vt:lpstr>Times New Roman</vt:lpstr>
      <vt:lpstr>Diseño predeterminado</vt:lpstr>
      <vt:lpstr>PowerPoint Presentation</vt:lpstr>
      <vt:lpstr>PowerPoint Presentation</vt:lpstr>
      <vt:lpstr>مكونات عملية إنشاء الاستثمار</vt:lpstr>
      <vt:lpstr>صاحب العمل</vt:lpstr>
      <vt:lpstr>البيئة</vt:lpstr>
      <vt:lpstr>المنشأة</vt:lpstr>
      <vt:lpstr>متطلبات العمل في القطاع الخاص</vt:lpstr>
      <vt:lpstr>القطاع الخاص في دول الخليج</vt:lpstr>
      <vt:lpstr>القطاع الخاص في دول الخليج</vt:lpstr>
      <vt:lpstr>ظروف العمل في القطاع الخاص</vt:lpstr>
      <vt:lpstr>ظروف العمل في القطاع الخاص</vt:lpstr>
      <vt:lpstr>التطوير الذاتي</vt:lpstr>
      <vt:lpstr>دوافع و طموحات صاحب المنشأة</vt:lpstr>
      <vt:lpstr>دوافع إنشاء المنشأة الصغيرة</vt:lpstr>
      <vt:lpstr>ماسلو</vt:lpstr>
      <vt:lpstr>ما هي الدوافع و الأسباب الحقيقية للاستثمار؟؟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*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سلوك المستهلك</dc:title>
  <dc:creator>family</dc:creator>
  <cp:lastModifiedBy>Ahmed .</cp:lastModifiedBy>
  <cp:revision>603</cp:revision>
  <dcterms:created xsi:type="dcterms:W3CDTF">2006-09-18T09:45:53Z</dcterms:created>
  <dcterms:modified xsi:type="dcterms:W3CDTF">2020-08-23T14:39:58Z</dcterms:modified>
</cp:coreProperties>
</file>