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62" r:id="rId3"/>
    <p:sldId id="257" r:id="rId4"/>
    <p:sldId id="258" r:id="rId5"/>
    <p:sldId id="263" r:id="rId6"/>
    <p:sldId id="284" r:id="rId7"/>
    <p:sldId id="265" r:id="rId8"/>
    <p:sldId id="285" r:id="rId9"/>
    <p:sldId id="286" r:id="rId10"/>
    <p:sldId id="287" r:id="rId11"/>
    <p:sldId id="291" r:id="rId12"/>
    <p:sldId id="288" r:id="rId13"/>
    <p:sldId id="264" r:id="rId14"/>
    <p:sldId id="289" r:id="rId15"/>
    <p:sldId id="290" r:id="rId16"/>
    <p:sldId id="280" r:id="rId17"/>
    <p:sldId id="256" r:id="rId18"/>
  </p:sldIdLst>
  <p:sldSz cx="18288000" cy="10287000"/>
  <p:notesSz cx="6858000" cy="9144000"/>
  <p:embeddedFontLst>
    <p:embeddedFont>
      <p:font typeface="29LT Bukra Bold" panose="000B0903020204020204" pitchFamily="34" charset="-78"/>
      <p:bold r:id="rId20"/>
    </p:embeddedFont>
    <p:embeddedFont>
      <p:font typeface="Cascadia Code" panose="020B0609020000020004" pitchFamily="49" charset="0"/>
      <p:regular r:id="rId21"/>
      <p:bold r:id="rId22"/>
      <p:italic r:id="rId23"/>
      <p:boldItalic r:id="rId24"/>
    </p:embeddedFont>
    <p:embeddedFont>
      <p:font typeface="Codec Pro" panose="00000500000000000000" pitchFamily="2" charset="0"/>
      <p:regular r:id="rId25"/>
      <p:italic r:id="rId26"/>
    </p:embeddedFont>
    <p:embeddedFont>
      <p:font typeface="Codec Pro Bold" panose="00000600000000000000" pitchFamily="2" charset="0"/>
      <p:regular r:id="rId27"/>
    </p:embeddedFont>
    <p:embeddedFont>
      <p:font typeface="DIN NEXT™ ARABIC BOLD" panose="020B0803020203050203" pitchFamily="34" charset="-78"/>
      <p:bold r:id="rId28"/>
    </p:embeddedFont>
    <p:embeddedFont>
      <p:font typeface="Garet Bold" panose="020B0604020202020204" charset="0"/>
      <p:regular r:id="rId29"/>
    </p:embeddedFont>
    <p:embeddedFont>
      <p:font typeface="League Spartan" panose="020B0604020202020204" charset="0"/>
      <p:regular r:id="rId30"/>
    </p:embeddedFont>
    <p:embeddedFont>
      <p:font typeface="Sakkal Majalla" panose="02000000000000000000" pitchFamily="2" charset="-78"/>
      <p:regular r:id="rId31"/>
      <p:bold r:id="rId32"/>
    </p:embeddedFont>
    <p:embeddedFont>
      <p:font typeface="Tajawal" panose="00000500000000000000" pitchFamily="2" charset="-78"/>
      <p:regular r:id="rId33"/>
      <p:bold r:id="rId34"/>
    </p:embeddedFont>
    <p:embeddedFont>
      <p:font typeface="Tajawal Bold" panose="020B0604020202020204" charset="-7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6841-4A2B-4B88-8F50-E457C2185063}"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F645-F408-4FA1-B93D-36A0F51AF7B1}" type="slidenum">
              <a:rPr lang="en-US" smtClean="0"/>
              <a:t>‹#›</a:t>
            </a:fld>
            <a:endParaRPr lang="en-US"/>
          </a:p>
        </p:txBody>
      </p:sp>
    </p:spTree>
    <p:extLst>
      <p:ext uri="{BB962C8B-B14F-4D97-AF65-F5344CB8AC3E}">
        <p14:creationId xmlns:p14="http://schemas.microsoft.com/office/powerpoint/2010/main" val="99126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12</a:t>
            </a:fld>
            <a:endParaRPr lang="en-US"/>
          </a:p>
        </p:txBody>
      </p:sp>
    </p:spTree>
    <p:extLst>
      <p:ext uri="{BB962C8B-B14F-4D97-AF65-F5344CB8AC3E}">
        <p14:creationId xmlns:p14="http://schemas.microsoft.com/office/powerpoint/2010/main" val="153503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14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0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514765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105400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29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91300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815636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372946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86350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0730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206132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702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84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6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5558"/>
            <a:ext cx="21336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7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fontAlgn="base">
        <a:spcBef>
          <a:spcPct val="0"/>
        </a:spcBef>
        <a:spcAft>
          <a:spcPct val="0"/>
        </a:spcAft>
        <a:defRPr sz="4350" kern="1200">
          <a:solidFill>
            <a:schemeClr val="tx1"/>
          </a:solidFill>
          <a:latin typeface="+mj-lt"/>
          <a:ea typeface="+mj-ea"/>
          <a:cs typeface="+mj-cs"/>
        </a:defRPr>
      </a:lvl1pPr>
      <a:lvl2pPr algn="ctr" defTabSz="914400" rtl="0" fontAlgn="base">
        <a:spcBef>
          <a:spcPct val="0"/>
        </a:spcBef>
        <a:spcAft>
          <a:spcPct val="0"/>
        </a:spcAft>
        <a:defRPr sz="4350">
          <a:solidFill>
            <a:schemeClr val="tx1"/>
          </a:solidFill>
          <a:latin typeface="Calibri" panose="020F0502020204030204" pitchFamily="34" charset="0"/>
        </a:defRPr>
      </a:lvl2pPr>
      <a:lvl3pPr algn="ctr" defTabSz="914400" rtl="0" fontAlgn="base">
        <a:spcBef>
          <a:spcPct val="0"/>
        </a:spcBef>
        <a:spcAft>
          <a:spcPct val="0"/>
        </a:spcAft>
        <a:defRPr sz="4350">
          <a:solidFill>
            <a:schemeClr val="tx1"/>
          </a:solidFill>
          <a:latin typeface="Calibri" panose="020F0502020204030204" pitchFamily="34" charset="0"/>
        </a:defRPr>
      </a:lvl3pPr>
      <a:lvl4pPr algn="ctr" defTabSz="914400" rtl="0" fontAlgn="base">
        <a:spcBef>
          <a:spcPct val="0"/>
        </a:spcBef>
        <a:spcAft>
          <a:spcPct val="0"/>
        </a:spcAft>
        <a:defRPr sz="4350">
          <a:solidFill>
            <a:schemeClr val="tx1"/>
          </a:solidFill>
          <a:latin typeface="Calibri" panose="020F0502020204030204" pitchFamily="34" charset="0"/>
        </a:defRPr>
      </a:lvl4pPr>
      <a:lvl5pPr algn="ctr" defTabSz="914400" rtl="0" fontAlgn="base">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fontAlgn="base">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sv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8.png"/><Relationship Id="rId2" Type="http://schemas.openxmlformats.org/officeDocument/2006/relationships/image" Target="../media/image53.jpeg"/><Relationship Id="rId16"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www.edarah.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2F07"/>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13854113" y="1028701"/>
            <a:ext cx="2919413" cy="6491288"/>
            <a:chOff x="0" y="0"/>
            <a:chExt cx="1081286" cy="2404582"/>
          </a:xfrm>
        </p:grpSpPr>
        <p:sp>
          <p:nvSpPr>
            <p:cNvPr id="45090" name="Freeform 3"/>
            <p:cNvSpPr>
              <a:spLocks/>
            </p:cNvSpPr>
            <p:nvPr/>
          </p:nvSpPr>
          <p:spPr bwMode="auto">
            <a:xfrm>
              <a:off x="0" y="0"/>
              <a:ext cx="1081286" cy="2404582"/>
            </a:xfrm>
            <a:custGeom>
              <a:avLst/>
              <a:gdLst>
                <a:gd name="T0" fmla="*/ 53036 w 1081286"/>
                <a:gd name="T1" fmla="*/ 0 h 2404582"/>
                <a:gd name="T2" fmla="*/ 1028250 w 1081286"/>
                <a:gd name="T3" fmla="*/ 0 h 2404582"/>
                <a:gd name="T4" fmla="*/ 1065752 w 1081286"/>
                <a:gd name="T5" fmla="*/ 15534 h 2404582"/>
                <a:gd name="T6" fmla="*/ 1081286 w 1081286"/>
                <a:gd name="T7" fmla="*/ 53036 h 2404582"/>
                <a:gd name="T8" fmla="*/ 1081286 w 1081286"/>
                <a:gd name="T9" fmla="*/ 2351546 h 2404582"/>
                <a:gd name="T10" fmla="*/ 1065752 w 1081286"/>
                <a:gd name="T11" fmla="*/ 2389048 h 2404582"/>
                <a:gd name="T12" fmla="*/ 1028250 w 1081286"/>
                <a:gd name="T13" fmla="*/ 2404582 h 2404582"/>
                <a:gd name="T14" fmla="*/ 53036 w 1081286"/>
                <a:gd name="T15" fmla="*/ 2404582 h 2404582"/>
                <a:gd name="T16" fmla="*/ 15534 w 1081286"/>
                <a:gd name="T17" fmla="*/ 2389048 h 2404582"/>
                <a:gd name="T18" fmla="*/ 0 w 1081286"/>
                <a:gd name="T19" fmla="*/ 2351546 h 2404582"/>
                <a:gd name="T20" fmla="*/ 0 w 1081286"/>
                <a:gd name="T21" fmla="*/ 53036 h 2404582"/>
                <a:gd name="T22" fmla="*/ 15534 w 1081286"/>
                <a:gd name="T23" fmla="*/ 15534 h 2404582"/>
                <a:gd name="T24" fmla="*/ 53036 w 1081286"/>
                <a:gd name="T25" fmla="*/ 0 h 2404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1286" h="2404582">
                  <a:moveTo>
                    <a:pt x="53036" y="0"/>
                  </a:moveTo>
                  <a:lnTo>
                    <a:pt x="1028250" y="0"/>
                  </a:lnTo>
                  <a:cubicBezTo>
                    <a:pt x="1042316" y="0"/>
                    <a:pt x="1055806" y="5588"/>
                    <a:pt x="1065752" y="15534"/>
                  </a:cubicBezTo>
                  <a:cubicBezTo>
                    <a:pt x="1075699" y="25480"/>
                    <a:pt x="1081286" y="38970"/>
                    <a:pt x="1081286" y="53036"/>
                  </a:cubicBezTo>
                  <a:lnTo>
                    <a:pt x="1081286" y="2351546"/>
                  </a:lnTo>
                  <a:cubicBezTo>
                    <a:pt x="1081286" y="2365612"/>
                    <a:pt x="1075699" y="2379102"/>
                    <a:pt x="1065752" y="2389048"/>
                  </a:cubicBezTo>
                  <a:cubicBezTo>
                    <a:pt x="1055806" y="2398994"/>
                    <a:pt x="1042316" y="2404582"/>
                    <a:pt x="1028250" y="2404582"/>
                  </a:cubicBezTo>
                  <a:lnTo>
                    <a:pt x="53036" y="2404582"/>
                  </a:lnTo>
                  <a:cubicBezTo>
                    <a:pt x="38970" y="2404582"/>
                    <a:pt x="25480" y="2398994"/>
                    <a:pt x="15534" y="2389048"/>
                  </a:cubicBezTo>
                  <a:cubicBezTo>
                    <a:pt x="5588" y="2379102"/>
                    <a:pt x="0" y="2365612"/>
                    <a:pt x="0" y="2351546"/>
                  </a:cubicBezTo>
                  <a:lnTo>
                    <a:pt x="0" y="53036"/>
                  </a:lnTo>
                  <a:cubicBezTo>
                    <a:pt x="0" y="38970"/>
                    <a:pt x="5588" y="25480"/>
                    <a:pt x="15534" y="15534"/>
                  </a:cubicBezTo>
                  <a:cubicBezTo>
                    <a:pt x="25480" y="5588"/>
                    <a:pt x="38970" y="0"/>
                    <a:pt x="53036" y="0"/>
                  </a:cubicBezTo>
                  <a:close/>
                </a:path>
              </a:pathLst>
            </a:custGeom>
            <a:solidFill>
              <a:srgbClr val="EAE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91" name="TextBox 4"/>
            <p:cNvSpPr txBox="1">
              <a:spLocks noChangeArrowheads="1"/>
            </p:cNvSpPr>
            <p:nvPr/>
          </p:nvSpPr>
          <p:spPr bwMode="auto">
            <a:xfrm>
              <a:off x="0" y="-28575"/>
              <a:ext cx="1081286" cy="24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513"/>
                </a:lnSpc>
              </a:pPr>
              <a:endParaRPr lang="en-US" altLang="en-US">
                <a:solidFill>
                  <a:srgbClr val="000000"/>
                </a:solidFill>
              </a:endParaRPr>
            </a:p>
          </p:txBody>
        </p:sp>
      </p:grpSp>
      <p:grpSp>
        <p:nvGrpSpPr>
          <p:cNvPr id="45059" name="Group 5"/>
          <p:cNvGrpSpPr>
            <a:grpSpLocks/>
          </p:cNvGrpSpPr>
          <p:nvPr/>
        </p:nvGrpSpPr>
        <p:grpSpPr bwMode="auto">
          <a:xfrm>
            <a:off x="12718258" y="1357313"/>
            <a:ext cx="3709988" cy="5853113"/>
            <a:chOff x="0" y="0"/>
            <a:chExt cx="808452" cy="1274980"/>
          </a:xfrm>
        </p:grpSpPr>
        <p:sp>
          <p:nvSpPr>
            <p:cNvPr id="6" name="Freeform 6"/>
            <p:cNvSpPr/>
            <p:nvPr/>
          </p:nvSpPr>
          <p:spPr>
            <a:xfrm>
              <a:off x="0" y="0"/>
              <a:ext cx="808452" cy="1274980"/>
            </a:xfrm>
            <a:custGeom>
              <a:avLst/>
              <a:gdLst/>
              <a:ahLst/>
              <a:cxnLst/>
              <a:rect l="l" t="t" r="r" b="b"/>
              <a:pathLst>
                <a:path w="808452" h="1274980">
                  <a:moveTo>
                    <a:pt x="62590" y="0"/>
                  </a:moveTo>
                  <a:lnTo>
                    <a:pt x="745862" y="0"/>
                  </a:lnTo>
                  <a:cubicBezTo>
                    <a:pt x="780429" y="0"/>
                    <a:pt x="808452" y="28022"/>
                    <a:pt x="808452" y="62590"/>
                  </a:cubicBezTo>
                  <a:lnTo>
                    <a:pt x="808452" y="1212391"/>
                  </a:lnTo>
                  <a:cubicBezTo>
                    <a:pt x="808452" y="1228990"/>
                    <a:pt x="801857" y="1244910"/>
                    <a:pt x="790119" y="1256648"/>
                  </a:cubicBezTo>
                  <a:cubicBezTo>
                    <a:pt x="778382" y="1268386"/>
                    <a:pt x="762462" y="1274980"/>
                    <a:pt x="745862" y="1274980"/>
                  </a:cubicBezTo>
                  <a:lnTo>
                    <a:pt x="62590" y="1274980"/>
                  </a:lnTo>
                  <a:cubicBezTo>
                    <a:pt x="28022" y="1274980"/>
                    <a:pt x="0" y="1246958"/>
                    <a:pt x="0" y="1212391"/>
                  </a:cubicBezTo>
                  <a:lnTo>
                    <a:pt x="0" y="62590"/>
                  </a:lnTo>
                  <a:cubicBezTo>
                    <a:pt x="0" y="28022"/>
                    <a:pt x="28022" y="0"/>
                    <a:pt x="62590" y="0"/>
                  </a:cubicBezTo>
                  <a:close/>
                </a:path>
              </a:pathLst>
            </a:custGeom>
            <a:blipFill>
              <a:blip r:embed="rId3"/>
              <a:stretch>
                <a:fillRect l="-4688" r="-4688"/>
              </a:stretch>
            </a:blipFill>
          </p:spPr>
          <p:txBody>
            <a:bodyPr/>
            <a:lstStyle/>
            <a:p>
              <a:pPr defTabSz="914445">
                <a:defRPr/>
              </a:pPr>
              <a:endParaRPr lang="en-US">
                <a:solidFill>
                  <a:prstClr val="black"/>
                </a:solidFill>
                <a:latin typeface="Calibri"/>
              </a:endParaRPr>
            </a:p>
          </p:txBody>
        </p:sp>
      </p:grpSp>
      <p:grpSp>
        <p:nvGrpSpPr>
          <p:cNvPr id="45060" name="Group 7"/>
          <p:cNvGrpSpPr>
            <a:grpSpLocks/>
          </p:cNvGrpSpPr>
          <p:nvPr/>
        </p:nvGrpSpPr>
        <p:grpSpPr bwMode="auto">
          <a:xfrm rot="20495625">
            <a:off x="15635288" y="7991476"/>
            <a:ext cx="4364832" cy="4405313"/>
            <a:chOff x="0" y="0"/>
            <a:chExt cx="5822006" cy="5874708"/>
          </a:xfrm>
        </p:grpSpPr>
        <p:sp>
          <p:nvSpPr>
            <p:cNvPr id="8" name="Freeform 8"/>
            <p:cNvSpPr/>
            <p:nvPr/>
          </p:nvSpPr>
          <p:spPr>
            <a:xfrm rot="-10800000">
              <a:off x="0" y="0"/>
              <a:ext cx="5822006" cy="5874708"/>
            </a:xfrm>
            <a:custGeom>
              <a:avLst/>
              <a:gdLst/>
              <a:ahLst/>
              <a:cxnLst/>
              <a:rect l="l" t="t" r="r" b="b"/>
              <a:pathLst>
                <a:path w="5822006" h="5874708">
                  <a:moveTo>
                    <a:pt x="0" y="0"/>
                  </a:moveTo>
                  <a:lnTo>
                    <a:pt x="5822006" y="0"/>
                  </a:lnTo>
                  <a:lnTo>
                    <a:pt x="5822006" y="5874708"/>
                  </a:lnTo>
                  <a:lnTo>
                    <a:pt x="0" y="5874708"/>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84" name="Group 9"/>
            <p:cNvGrpSpPr>
              <a:grpSpLocks/>
            </p:cNvGrpSpPr>
            <p:nvPr/>
          </p:nvGrpSpPr>
          <p:grpSpPr bwMode="auto">
            <a:xfrm>
              <a:off x="818734" y="3319455"/>
              <a:ext cx="1219778" cy="1219778"/>
              <a:chOff x="0" y="0"/>
              <a:chExt cx="812800" cy="812800"/>
            </a:xfrm>
          </p:grpSpPr>
          <p:sp>
            <p:nvSpPr>
              <p:cNvPr id="45085" name="Freeform 10"/>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6" name="TextBox 11"/>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1" name="Group 12"/>
          <p:cNvGrpSpPr>
            <a:grpSpLocks/>
          </p:cNvGrpSpPr>
          <p:nvPr/>
        </p:nvGrpSpPr>
        <p:grpSpPr bwMode="auto">
          <a:xfrm rot="7371788">
            <a:off x="-2119313" y="1473995"/>
            <a:ext cx="4238625" cy="4276725"/>
            <a:chOff x="0" y="0"/>
            <a:chExt cx="5649866" cy="5701009"/>
          </a:xfrm>
        </p:grpSpPr>
        <p:sp>
          <p:nvSpPr>
            <p:cNvPr id="13" name="Freeform 13"/>
            <p:cNvSpPr/>
            <p:nvPr/>
          </p:nvSpPr>
          <p:spPr>
            <a:xfrm rot="-10800000">
              <a:off x="0" y="0"/>
              <a:ext cx="5649866" cy="5701009"/>
            </a:xfrm>
            <a:custGeom>
              <a:avLst/>
              <a:gdLst/>
              <a:ahLst/>
              <a:cxnLst/>
              <a:rect l="l" t="t" r="r" b="b"/>
              <a:pathLst>
                <a:path w="5649866" h="5701009">
                  <a:moveTo>
                    <a:pt x="0" y="0"/>
                  </a:moveTo>
                  <a:lnTo>
                    <a:pt x="5649866" y="0"/>
                  </a:lnTo>
                  <a:lnTo>
                    <a:pt x="5649866" y="5701009"/>
                  </a:lnTo>
                  <a:lnTo>
                    <a:pt x="0" y="5701009"/>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78" name="Group 14"/>
            <p:cNvGrpSpPr>
              <a:grpSpLocks/>
            </p:cNvGrpSpPr>
            <p:nvPr/>
          </p:nvGrpSpPr>
          <p:grpSpPr bwMode="auto">
            <a:xfrm>
              <a:off x="794526" y="3221309"/>
              <a:ext cx="1183712" cy="1183712"/>
              <a:chOff x="0" y="0"/>
              <a:chExt cx="812800" cy="812800"/>
            </a:xfrm>
          </p:grpSpPr>
          <p:sp>
            <p:nvSpPr>
              <p:cNvPr id="45079" name="Freeform 15"/>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0" name="TextBox 16"/>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2" name="Group 17"/>
          <p:cNvGrpSpPr>
            <a:grpSpLocks/>
          </p:cNvGrpSpPr>
          <p:nvPr/>
        </p:nvGrpSpPr>
        <p:grpSpPr bwMode="auto">
          <a:xfrm>
            <a:off x="-862013" y="7210426"/>
            <a:ext cx="1495425" cy="1493045"/>
            <a:chOff x="0" y="0"/>
            <a:chExt cx="812800" cy="812800"/>
          </a:xfrm>
        </p:grpSpPr>
        <p:sp>
          <p:nvSpPr>
            <p:cNvPr id="45073" name="Freeform 18"/>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4" name="TextBox 19"/>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nvGrpSpPr>
          <p:cNvPr id="45063" name="Group 20"/>
          <p:cNvGrpSpPr>
            <a:grpSpLocks/>
          </p:cNvGrpSpPr>
          <p:nvPr/>
        </p:nvGrpSpPr>
        <p:grpSpPr bwMode="auto">
          <a:xfrm rot="5400000">
            <a:off x="8672513" y="5876925"/>
            <a:ext cx="383382" cy="7327107"/>
            <a:chOff x="0" y="0"/>
            <a:chExt cx="101291" cy="1929738"/>
          </a:xfrm>
        </p:grpSpPr>
        <p:sp>
          <p:nvSpPr>
            <p:cNvPr id="45071" name="Freeform 21"/>
            <p:cNvSpPr>
              <a:spLocks/>
            </p:cNvSpPr>
            <p:nvPr/>
          </p:nvSpPr>
          <p:spPr bwMode="auto">
            <a:xfrm>
              <a:off x="0" y="0"/>
              <a:ext cx="101291" cy="1929738"/>
            </a:xfrm>
            <a:custGeom>
              <a:avLst/>
              <a:gdLst>
                <a:gd name="T0" fmla="*/ 50646 w 101291"/>
                <a:gd name="T1" fmla="*/ 0 h 1929738"/>
                <a:gd name="T2" fmla="*/ 50646 w 101291"/>
                <a:gd name="T3" fmla="*/ 0 h 1929738"/>
                <a:gd name="T4" fmla="*/ 86457 w 101291"/>
                <a:gd name="T5" fmla="*/ 14834 h 1929738"/>
                <a:gd name="T6" fmla="*/ 101291 w 101291"/>
                <a:gd name="T7" fmla="*/ 50646 h 1929738"/>
                <a:gd name="T8" fmla="*/ 101291 w 101291"/>
                <a:gd name="T9" fmla="*/ 1879092 h 1929738"/>
                <a:gd name="T10" fmla="*/ 86457 w 101291"/>
                <a:gd name="T11" fmla="*/ 1914904 h 1929738"/>
                <a:gd name="T12" fmla="*/ 50646 w 101291"/>
                <a:gd name="T13" fmla="*/ 1929738 h 1929738"/>
                <a:gd name="T14" fmla="*/ 50646 w 101291"/>
                <a:gd name="T15" fmla="*/ 1929738 h 1929738"/>
                <a:gd name="T16" fmla="*/ 14834 w 101291"/>
                <a:gd name="T17" fmla="*/ 1914904 h 1929738"/>
                <a:gd name="T18" fmla="*/ 0 w 101291"/>
                <a:gd name="T19" fmla="*/ 1879092 h 1929738"/>
                <a:gd name="T20" fmla="*/ 0 w 101291"/>
                <a:gd name="T21" fmla="*/ 50646 h 1929738"/>
                <a:gd name="T22" fmla="*/ 14834 w 101291"/>
                <a:gd name="T23" fmla="*/ 14834 h 1929738"/>
                <a:gd name="T24" fmla="*/ 50646 w 101291"/>
                <a:gd name="T25" fmla="*/ 0 h 1929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91" h="1929738">
                  <a:moveTo>
                    <a:pt x="50646" y="0"/>
                  </a:moveTo>
                  <a:lnTo>
                    <a:pt x="50646" y="0"/>
                  </a:lnTo>
                  <a:cubicBezTo>
                    <a:pt x="64078" y="0"/>
                    <a:pt x="76959" y="5336"/>
                    <a:pt x="86457" y="14834"/>
                  </a:cubicBezTo>
                  <a:cubicBezTo>
                    <a:pt x="95955" y="24332"/>
                    <a:pt x="101291" y="37213"/>
                    <a:pt x="101291" y="50646"/>
                  </a:cubicBezTo>
                  <a:lnTo>
                    <a:pt x="101291" y="1879092"/>
                  </a:lnTo>
                  <a:cubicBezTo>
                    <a:pt x="101291" y="1892524"/>
                    <a:pt x="95955" y="1905406"/>
                    <a:pt x="86457" y="1914904"/>
                  </a:cubicBezTo>
                  <a:cubicBezTo>
                    <a:pt x="76959" y="1924402"/>
                    <a:pt x="64078" y="1929738"/>
                    <a:pt x="50646" y="1929738"/>
                  </a:cubicBezTo>
                  <a:cubicBezTo>
                    <a:pt x="37213" y="1929738"/>
                    <a:pt x="24332" y="1924402"/>
                    <a:pt x="14834" y="1914904"/>
                  </a:cubicBezTo>
                  <a:cubicBezTo>
                    <a:pt x="5336" y="1905406"/>
                    <a:pt x="0" y="1892524"/>
                    <a:pt x="0" y="1879092"/>
                  </a:cubicBezTo>
                  <a:lnTo>
                    <a:pt x="0" y="50646"/>
                  </a:lnTo>
                  <a:cubicBezTo>
                    <a:pt x="0" y="37213"/>
                    <a:pt x="5336" y="24332"/>
                    <a:pt x="14834" y="14834"/>
                  </a:cubicBezTo>
                  <a:cubicBezTo>
                    <a:pt x="24332" y="5336"/>
                    <a:pt x="37213" y="0"/>
                    <a:pt x="50646" y="0"/>
                  </a:cubicBezTo>
                  <a:close/>
                </a:path>
              </a:pathLst>
            </a:custGeom>
            <a:solidFill>
              <a:srgbClr val="FDF7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2" name="TextBox 22"/>
            <p:cNvSpPr txBox="1">
              <a:spLocks noChangeArrowheads="1"/>
            </p:cNvSpPr>
            <p:nvPr/>
          </p:nvSpPr>
          <p:spPr bwMode="auto">
            <a:xfrm>
              <a:off x="0" y="-38100"/>
              <a:ext cx="101291" cy="19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663"/>
                </a:lnSpc>
              </a:pPr>
              <a:endParaRPr lang="en-US" altLang="en-US">
                <a:solidFill>
                  <a:srgbClr val="000000"/>
                </a:solidFill>
              </a:endParaRPr>
            </a:p>
          </p:txBody>
        </p:sp>
      </p:grpSp>
      <p:sp>
        <p:nvSpPr>
          <p:cNvPr id="27" name="Freeform 27"/>
          <p:cNvSpPr/>
          <p:nvPr/>
        </p:nvSpPr>
        <p:spPr>
          <a:xfrm>
            <a:off x="886445" y="6950176"/>
            <a:ext cx="2165766" cy="2262788"/>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5"/>
            <a:stretch>
              <a:fillRect l="-42748" t="-38645" r="-44844" b="-40903"/>
            </a:stretch>
          </a:blipFill>
        </p:spPr>
        <p:txBody>
          <a:bodyPr/>
          <a:lstStyle/>
          <a:p>
            <a:pPr defTabSz="914445">
              <a:defRPr/>
            </a:pPr>
            <a:endParaRPr lang="en-US">
              <a:solidFill>
                <a:prstClr val="black"/>
              </a:solidFill>
              <a:latin typeface="Calibri"/>
            </a:endParaRPr>
          </a:p>
        </p:txBody>
      </p:sp>
      <p:sp>
        <p:nvSpPr>
          <p:cNvPr id="28" name="TextBox 28"/>
          <p:cNvSpPr txBox="1"/>
          <p:nvPr/>
        </p:nvSpPr>
        <p:spPr>
          <a:xfrm>
            <a:off x="3019426" y="2119313"/>
            <a:ext cx="9510713" cy="3140283"/>
          </a:xfrm>
          <a:prstGeom prst="rect">
            <a:avLst/>
          </a:prstGeom>
        </p:spPr>
        <p:txBody>
          <a:bodyPr lIns="0" tIns="0" rIns="0" bIns="0">
            <a:spAutoFit/>
          </a:bodyPr>
          <a:lstStyle/>
          <a:p>
            <a:pPr algn="ctr" defTabSz="914445" rtl="1">
              <a:lnSpc>
                <a:spcPts val="12837"/>
              </a:lnSpc>
              <a:defRPr/>
            </a:pPr>
            <a:r>
              <a:rPr lang="ar-SA"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      </a:t>
            </a:r>
            <a:r>
              <a:rPr lang="ar-EG"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إدارة </a:t>
            </a:r>
            <a:r>
              <a:rPr lang="ar-EG" sz="10800" b="1" dirty="0">
                <a:solidFill>
                  <a:srgbClr val="F2EDE7"/>
                </a:solidFill>
                <a:latin typeface="DIN NEXT™ ARABIC BOLD" panose="020B0803020203050203" pitchFamily="34" charset="-78"/>
                <a:ea typeface="Cambria" panose="02040503050406030204" pitchFamily="18" charset="0"/>
                <a:cs typeface="DIN NEXT™ ARABIC BOLD" panose="020B0803020203050203" pitchFamily="34" charset="-78"/>
                <a:sym typeface="Codec Pro Bold"/>
                <a:rtl/>
              </a:rPr>
              <a:t>الأعمال</a:t>
            </a:r>
          </a:p>
          <a:p>
            <a:pPr algn="r" defTabSz="914445" rtl="1">
              <a:lnSpc>
                <a:spcPts val="12837"/>
              </a:lnSpc>
              <a:defRPr/>
            </a:pPr>
            <a:endParaRPr lang="ar-EG" sz="9170" b="1" dirty="0">
              <a:solidFill>
                <a:srgbClr val="F2EDE7"/>
              </a:solidFill>
              <a:latin typeface="Codec Pro Bold"/>
              <a:ea typeface="Codec Pro Bold"/>
              <a:cs typeface="Codec Pro Bold"/>
              <a:sym typeface="Codec Pro Bold"/>
              <a:rtl/>
            </a:endParaRPr>
          </a:p>
        </p:txBody>
      </p:sp>
      <p:sp>
        <p:nvSpPr>
          <p:cNvPr id="45068" name="TextBox 29"/>
          <p:cNvSpPr txBox="1">
            <a:spLocks noChangeArrowheads="1"/>
          </p:cNvSpPr>
          <p:nvPr/>
        </p:nvSpPr>
        <p:spPr bwMode="auto">
          <a:xfrm>
            <a:off x="2438400" y="3945733"/>
            <a:ext cx="9365457" cy="19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rtl="1">
              <a:lnSpc>
                <a:spcPts val="7594"/>
              </a:lnSpc>
            </a:pPr>
            <a:r>
              <a:rPr lang="ar-EG" altLang="en-US" sz="3600">
                <a:solidFill>
                  <a:srgbClr val="FFFFFF"/>
                </a:solidFill>
                <a:latin typeface="Cascadia Code" pitchFamily="49" charset="0"/>
                <a:cs typeface="Codec Pro" charset="0"/>
                <a:sym typeface="Codec Pro" charset="0"/>
              </a:rPr>
              <a:t>أساسياتها، ومفاهيمها، وتطبيقاتها </a:t>
            </a:r>
            <a:r>
              <a:rPr lang="ar-SA" altLang="en-US" sz="3600">
                <a:solidFill>
                  <a:srgbClr val="FFFFFF"/>
                </a:solidFill>
                <a:latin typeface="Cascadia Code" pitchFamily="49" charset="0"/>
                <a:cs typeface="Codec Pro" charset="0"/>
                <a:sym typeface="Codec Pro" charset="0"/>
              </a:rPr>
              <a:t> </a:t>
            </a:r>
            <a:r>
              <a:rPr lang="ar-EG" altLang="en-US" sz="3600">
                <a:solidFill>
                  <a:srgbClr val="FFFFFF"/>
                </a:solidFill>
                <a:latin typeface="Cascadia Code" pitchFamily="49" charset="0"/>
                <a:cs typeface="Codec Pro" charset="0"/>
                <a:sym typeface="Codec Pro" charset="0"/>
              </a:rPr>
              <a:t>المعاصرة</a:t>
            </a:r>
          </a:p>
          <a:p>
            <a:pPr algn="r" rtl="1">
              <a:lnSpc>
                <a:spcPts val="7594"/>
              </a:lnSpc>
            </a:pPr>
            <a:r>
              <a:rPr lang="ar-SA" altLang="en-US" sz="5400">
                <a:solidFill>
                  <a:srgbClr val="FFFFFF"/>
                </a:solidFill>
                <a:latin typeface="Codec Pro" charset="0"/>
                <a:cs typeface="Codec Pro" charset="0"/>
                <a:sym typeface="Codec Pro" charset="0"/>
              </a:rPr>
              <a:t>  </a:t>
            </a:r>
            <a:endParaRPr lang="ar-EG" altLang="en-US" sz="5400">
              <a:solidFill>
                <a:srgbClr val="FFFFFF"/>
              </a:solidFill>
              <a:latin typeface="Codec Pro" charset="0"/>
              <a:cs typeface="Codec Pro" charset="0"/>
              <a:sym typeface="Codec Pro" charset="0"/>
            </a:endParaRPr>
          </a:p>
        </p:txBody>
      </p:sp>
      <p:sp>
        <p:nvSpPr>
          <p:cNvPr id="30" name="TextBox 30"/>
          <p:cNvSpPr txBox="1"/>
          <p:nvPr/>
        </p:nvSpPr>
        <p:spPr>
          <a:xfrm>
            <a:off x="4876800" y="6119813"/>
            <a:ext cx="4374357" cy="1179810"/>
          </a:xfrm>
          <a:prstGeom prst="rect">
            <a:avLst/>
          </a:prstGeom>
        </p:spPr>
        <p:txBody>
          <a:bodyPr wrap="square" lIns="0" tIns="0" rIns="0" bIns="0">
            <a:spAutoFit/>
          </a:bodyPr>
          <a:lstStyle/>
          <a:p>
            <a:pPr algn="r" defTabSz="914445" rtl="1">
              <a:lnSpc>
                <a:spcPts val="4554"/>
              </a:lnSpc>
              <a:defRPr/>
            </a:pPr>
            <a:r>
              <a:rPr lang="ar-SA" sz="2801" dirty="0">
                <a:solidFill>
                  <a:srgbClr val="FFFFFF"/>
                </a:solidFill>
                <a:latin typeface="Cascadia Code" panose="020B0609020000020004" pitchFamily="49" charset="0"/>
                <a:ea typeface="Codec Pro"/>
                <a:cs typeface="Codec Pro"/>
                <a:sym typeface="Codec Pro"/>
                <a:rtl/>
              </a:rPr>
              <a:t>             </a:t>
            </a:r>
            <a:r>
              <a:rPr lang="ar-EG" sz="2801" dirty="0">
                <a:solidFill>
                  <a:srgbClr val="FFFFFF"/>
                </a:solidFill>
                <a:latin typeface="Cascadia Code" panose="020B0609020000020004" pitchFamily="49" charset="0"/>
                <a:ea typeface="Codec Pro"/>
                <a:cs typeface="Codec Pro"/>
                <a:sym typeface="Codec Pro"/>
                <a:rtl/>
              </a:rPr>
              <a:t>أ.د. أحمد الشميمري</a:t>
            </a:r>
          </a:p>
          <a:p>
            <a:pPr algn="r" defTabSz="914445" rtl="1">
              <a:lnSpc>
                <a:spcPts val="4554"/>
              </a:lnSpc>
              <a:defRPr/>
            </a:pPr>
            <a:r>
              <a:rPr lang="ar-SA" sz="2801" dirty="0">
                <a:solidFill>
                  <a:srgbClr val="FFFFFF"/>
                </a:solidFill>
                <a:latin typeface="Codec Pro"/>
                <a:ea typeface="Codec Pro"/>
                <a:cs typeface="Codec Pro"/>
                <a:sym typeface="Codec Pro"/>
                <a:rtl/>
              </a:rPr>
              <a:t>                   </a:t>
            </a:r>
            <a:endParaRPr lang="ar-EG" sz="2801" dirty="0">
              <a:solidFill>
                <a:srgbClr val="FFFFFF"/>
              </a:solidFill>
              <a:latin typeface="Codec Pro"/>
              <a:ea typeface="Codec Pro"/>
              <a:cs typeface="Codec Pro"/>
              <a:sym typeface="Codec Pro"/>
              <a:rtl/>
            </a:endParaRPr>
          </a:p>
        </p:txBody>
      </p:sp>
      <p:sp>
        <p:nvSpPr>
          <p:cNvPr id="31" name="TextBox 31"/>
          <p:cNvSpPr txBox="1"/>
          <p:nvPr/>
        </p:nvSpPr>
        <p:spPr>
          <a:xfrm>
            <a:off x="992983" y="9163050"/>
            <a:ext cx="2164556" cy="512961"/>
          </a:xfrm>
          <a:prstGeom prst="rect">
            <a:avLst/>
          </a:prstGeom>
        </p:spPr>
        <p:txBody>
          <a:bodyPr lIns="0" tIns="0" rIns="0" bIns="0">
            <a:spAutoFit/>
          </a:bodyPr>
          <a:lstStyle/>
          <a:p>
            <a:pPr defTabSz="914445">
              <a:lnSpc>
                <a:spcPts val="3995"/>
              </a:lnSpc>
              <a:defRPr/>
            </a:pPr>
            <a:r>
              <a:rPr lang="en-US" sz="2000" dirty="0">
                <a:solidFill>
                  <a:srgbClr val="EAE2D9"/>
                </a:solidFill>
                <a:latin typeface="Codec Pro"/>
                <a:ea typeface="Codec Pro"/>
                <a:cs typeface="Codec Pro"/>
                <a:sym typeface="Codec Pro"/>
              </a:rPr>
              <a:t>www.edarah.net</a:t>
            </a:r>
          </a:p>
        </p:txBody>
      </p:sp>
    </p:spTree>
    <p:extLst>
      <p:ext uri="{BB962C8B-B14F-4D97-AF65-F5344CB8AC3E}">
        <p14:creationId xmlns:p14="http://schemas.microsoft.com/office/powerpoint/2010/main" val="315843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27BF1-8259-CD29-95EE-9A6ED5FDC5B0}"/>
            </a:ext>
          </a:extLst>
        </p:cNvPr>
        <p:cNvGrpSpPr/>
        <p:nvPr/>
      </p:nvGrpSpPr>
      <p:grpSpPr>
        <a:xfrm>
          <a:off x="0" y="0"/>
          <a:ext cx="0" cy="0"/>
          <a:chOff x="0" y="0"/>
          <a:chExt cx="0" cy="0"/>
        </a:xfrm>
      </p:grpSpPr>
      <p:sp>
        <p:nvSpPr>
          <p:cNvPr id="34" name="Freeform 34">
            <a:extLst>
              <a:ext uri="{FF2B5EF4-FFF2-40B4-BE49-F238E27FC236}">
                <a16:creationId xmlns:a16="http://schemas.microsoft.com/office/drawing/2014/main" id="{84212AF1-9E0C-60C6-16B2-8FCF1EB0B2BC}"/>
              </a:ext>
            </a:extLst>
          </p:cNvPr>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35">
            <a:extLst>
              <a:ext uri="{FF2B5EF4-FFF2-40B4-BE49-F238E27FC236}">
                <a16:creationId xmlns:a16="http://schemas.microsoft.com/office/drawing/2014/main" id="{D7975299-C57A-DC9A-D747-707511D39AFC}"/>
              </a:ext>
            </a:extLst>
          </p:cNvPr>
          <p:cNvSpPr/>
          <p:nvPr/>
        </p:nvSpPr>
        <p:spPr>
          <a:xfrm rot="1629324">
            <a:off x="1765808" y="7887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6" name="Group 8">
            <a:extLst>
              <a:ext uri="{FF2B5EF4-FFF2-40B4-BE49-F238E27FC236}">
                <a16:creationId xmlns:a16="http://schemas.microsoft.com/office/drawing/2014/main" id="{BF6ED13C-5CA0-6779-C0B0-EABE15399F6D}"/>
              </a:ext>
            </a:extLst>
          </p:cNvPr>
          <p:cNvGrpSpPr/>
          <p:nvPr/>
        </p:nvGrpSpPr>
        <p:grpSpPr>
          <a:xfrm>
            <a:off x="0" y="6690087"/>
            <a:ext cx="1028700" cy="3177813"/>
            <a:chOff x="0" y="0"/>
            <a:chExt cx="812800" cy="2510865"/>
          </a:xfrm>
        </p:grpSpPr>
        <p:sp>
          <p:nvSpPr>
            <p:cNvPr id="37" name="Freeform 9">
              <a:extLst>
                <a:ext uri="{FF2B5EF4-FFF2-40B4-BE49-F238E27FC236}">
                  <a16:creationId xmlns:a16="http://schemas.microsoft.com/office/drawing/2014/main" id="{EC5D1152-CF16-C297-1070-E7CE1CE55DAD}"/>
                </a:ext>
              </a:extLst>
            </p:cNvPr>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a:extLst>
                <a:ext uri="{FF2B5EF4-FFF2-40B4-BE49-F238E27FC236}">
                  <a16:creationId xmlns:a16="http://schemas.microsoft.com/office/drawing/2014/main" id="{B484850D-5751-0742-B017-53FF64B7B1F0}"/>
                </a:ext>
              </a:extLst>
            </p:cNvPr>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a:extLst>
              <a:ext uri="{FF2B5EF4-FFF2-40B4-BE49-F238E27FC236}">
                <a16:creationId xmlns:a16="http://schemas.microsoft.com/office/drawing/2014/main" id="{54DA5E6D-BE23-AB37-743D-161CFD4E00BE}"/>
              </a:ext>
            </a:extLst>
          </p:cNvPr>
          <p:cNvGrpSpPr/>
          <p:nvPr/>
        </p:nvGrpSpPr>
        <p:grpSpPr>
          <a:xfrm>
            <a:off x="0" y="0"/>
            <a:ext cx="1028700" cy="1028700"/>
            <a:chOff x="0" y="0"/>
            <a:chExt cx="812800" cy="812800"/>
          </a:xfrm>
        </p:grpSpPr>
        <p:sp>
          <p:nvSpPr>
            <p:cNvPr id="40" name="Freeform 49">
              <a:extLst>
                <a:ext uri="{FF2B5EF4-FFF2-40B4-BE49-F238E27FC236}">
                  <a16:creationId xmlns:a16="http://schemas.microsoft.com/office/drawing/2014/main" id="{EDE216D6-8AAA-118B-4FF4-5F0C9A79C7C5}"/>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a:extLst>
                <a:ext uri="{FF2B5EF4-FFF2-40B4-BE49-F238E27FC236}">
                  <a16:creationId xmlns:a16="http://schemas.microsoft.com/office/drawing/2014/main" id="{F3B483FB-8119-56DB-8312-74DB706EE66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a:extLst>
              <a:ext uri="{FF2B5EF4-FFF2-40B4-BE49-F238E27FC236}">
                <a16:creationId xmlns:a16="http://schemas.microsoft.com/office/drawing/2014/main" id="{6FE7A131-9AD3-DB95-14CE-12A23BE0B072}"/>
              </a:ext>
            </a:extLst>
          </p:cNvPr>
          <p:cNvGrpSpPr/>
          <p:nvPr/>
        </p:nvGrpSpPr>
        <p:grpSpPr>
          <a:xfrm>
            <a:off x="17259300" y="0"/>
            <a:ext cx="1694792" cy="10287000"/>
            <a:chOff x="0" y="0"/>
            <a:chExt cx="446365" cy="2709333"/>
          </a:xfrm>
        </p:grpSpPr>
        <p:sp>
          <p:nvSpPr>
            <p:cNvPr id="44" name="Freeform 43">
              <a:extLst>
                <a:ext uri="{FF2B5EF4-FFF2-40B4-BE49-F238E27FC236}">
                  <a16:creationId xmlns:a16="http://schemas.microsoft.com/office/drawing/2014/main" id="{E47B3139-C0C6-166C-61AA-D93D8D16F333}"/>
                </a:ext>
              </a:extLst>
            </p:cNvPr>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a:extLst>
                <a:ext uri="{FF2B5EF4-FFF2-40B4-BE49-F238E27FC236}">
                  <a16:creationId xmlns:a16="http://schemas.microsoft.com/office/drawing/2014/main" id="{9C672E8E-0FA3-3AC7-74E0-60909C30423B}"/>
                </a:ext>
              </a:extLst>
            </p:cNvPr>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6" name="Rounded Rectangle 45">
            <a:extLst>
              <a:ext uri="{FF2B5EF4-FFF2-40B4-BE49-F238E27FC236}">
                <a16:creationId xmlns:a16="http://schemas.microsoft.com/office/drawing/2014/main" id="{6B400C8B-42EC-8694-8CA1-8BFBC63D8E29}"/>
              </a:ext>
            </a:extLst>
          </p:cNvPr>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51">
            <a:extLst>
              <a:ext uri="{FF2B5EF4-FFF2-40B4-BE49-F238E27FC236}">
                <a16:creationId xmlns:a16="http://schemas.microsoft.com/office/drawing/2014/main" id="{37A1ABE8-A6C3-ABEE-9E22-C92D03797E55}"/>
              </a:ext>
            </a:extLst>
          </p:cNvPr>
          <p:cNvSpPr txBox="1"/>
          <p:nvPr/>
        </p:nvSpPr>
        <p:spPr>
          <a:xfrm>
            <a:off x="6524443" y="276225"/>
            <a:ext cx="5159425" cy="1002197"/>
          </a:xfrm>
          <a:prstGeom prst="rect">
            <a:avLst/>
          </a:prstGeom>
        </p:spPr>
        <p:txBody>
          <a:bodyPr lIns="0" tIns="0" rIns="0" bIns="0" rtlCol="0" anchor="t">
            <a:spAutoFit/>
          </a:bodyPr>
          <a:lstStyle/>
          <a:p>
            <a:pPr algn="ctr" rtl="1">
              <a:lnSpc>
                <a:spcPts val="8539"/>
              </a:lnSpc>
              <a:spcBef>
                <a:spcPct val="0"/>
              </a:spcBef>
            </a:pPr>
            <a:r>
              <a:rPr lang="ar-EG" sz="4800" b="1" dirty="0">
                <a:solidFill>
                  <a:schemeClr val="bg1"/>
                </a:solidFill>
                <a:latin typeface="Tajawal Bold"/>
                <a:ea typeface="Tajawal Bold"/>
                <a:cs typeface="Tajawal Bold"/>
                <a:sym typeface="Tajawal Bold"/>
                <a:rtl/>
              </a:rPr>
              <a:t>طبيعة المعلومات</a:t>
            </a:r>
          </a:p>
        </p:txBody>
      </p:sp>
      <p:sp>
        <p:nvSpPr>
          <p:cNvPr id="48" name="مستطيل 5">
            <a:extLst>
              <a:ext uri="{FF2B5EF4-FFF2-40B4-BE49-F238E27FC236}">
                <a16:creationId xmlns:a16="http://schemas.microsoft.com/office/drawing/2014/main" id="{50EDA9BD-9819-E23D-0BB6-342801881E10}"/>
              </a:ext>
            </a:extLst>
          </p:cNvPr>
          <p:cNvSpPr/>
          <p:nvPr/>
        </p:nvSpPr>
        <p:spPr>
          <a:xfrm>
            <a:off x="381000" y="2552700"/>
            <a:ext cx="16687800" cy="523220"/>
          </a:xfrm>
          <a:prstGeom prst="rect">
            <a:avLst/>
          </a:prstGeom>
        </p:spPr>
        <p:txBody>
          <a:bodyPr wrap="square">
            <a:spAutoFit/>
          </a:bodyPr>
          <a:lstStyle/>
          <a:p>
            <a:pPr algn="r" rtl="1">
              <a:defRPr/>
            </a:pPr>
            <a:r>
              <a:rPr lang="ar-SA" sz="2800" dirty="0">
                <a:latin typeface="Tajawal Bold" panose="020B0604020202020204" charset="-78"/>
                <a:cs typeface="Tajawal Bold" panose="020B0604020202020204" charset="-78"/>
              </a:rPr>
              <a:t>لابد من توفير المعلومات بالشكل الذي يغطي الأزمنة الثلاث الرئيسية وهي : </a:t>
            </a:r>
          </a:p>
        </p:txBody>
      </p:sp>
      <p:sp>
        <p:nvSpPr>
          <p:cNvPr id="49" name="Freeform 11">
            <a:extLst>
              <a:ext uri="{FF2B5EF4-FFF2-40B4-BE49-F238E27FC236}">
                <a16:creationId xmlns:a16="http://schemas.microsoft.com/office/drawing/2014/main" id="{C23681F5-2701-1054-1607-5E68BDAA7D1B}"/>
              </a:ext>
            </a:extLst>
          </p:cNvPr>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50" name="TextBox 49">
            <a:extLst>
              <a:ext uri="{FF2B5EF4-FFF2-40B4-BE49-F238E27FC236}">
                <a16:creationId xmlns:a16="http://schemas.microsoft.com/office/drawing/2014/main" id="{FC8C1682-22A1-8550-C496-CCA438ABE5BB}"/>
              </a:ext>
            </a:extLst>
          </p:cNvPr>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9</a:t>
            </a:r>
            <a:endParaRPr lang="en-US" sz="2800" b="1" dirty="0">
              <a:solidFill>
                <a:schemeClr val="bg1"/>
              </a:solidFill>
            </a:endParaRPr>
          </a:p>
        </p:txBody>
      </p:sp>
      <p:sp>
        <p:nvSpPr>
          <p:cNvPr id="2" name="Rectangle 7">
            <a:extLst>
              <a:ext uri="{FF2B5EF4-FFF2-40B4-BE49-F238E27FC236}">
                <a16:creationId xmlns:a16="http://schemas.microsoft.com/office/drawing/2014/main" id="{78C24CCA-C734-11D8-1E1C-8023F3118D9C}"/>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 name="Freeform 39">
            <a:extLst>
              <a:ext uri="{FF2B5EF4-FFF2-40B4-BE49-F238E27FC236}">
                <a16:creationId xmlns:a16="http://schemas.microsoft.com/office/drawing/2014/main" id="{0D221591-8008-BECA-8FFB-544538F175EF}"/>
              </a:ext>
            </a:extLst>
          </p:cNvPr>
          <p:cNvSpPr>
            <a:spLocks/>
          </p:cNvSpPr>
          <p:nvPr/>
        </p:nvSpPr>
        <p:spPr bwMode="auto">
          <a:xfrm>
            <a:off x="8263388" y="3991323"/>
            <a:ext cx="2265363" cy="2363788"/>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solidFill>
            <a:schemeClr val="accent3">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sz="2000" b="1" kern="0" dirty="0">
              <a:solidFill>
                <a:schemeClr val="bg1"/>
              </a:solidFill>
              <a:latin typeface="Tajawal" panose="00000500000000000000" pitchFamily="2" charset="-78"/>
              <a:cs typeface="Tajawal" panose="00000500000000000000" pitchFamily="2" charset="-78"/>
            </a:endParaRPr>
          </a:p>
        </p:txBody>
      </p:sp>
      <p:sp>
        <p:nvSpPr>
          <p:cNvPr id="4" name="Freeform 5">
            <a:extLst>
              <a:ext uri="{FF2B5EF4-FFF2-40B4-BE49-F238E27FC236}">
                <a16:creationId xmlns:a16="http://schemas.microsoft.com/office/drawing/2014/main" id="{229DEDEE-54A4-7109-E577-FD77C11CE29F}"/>
              </a:ext>
            </a:extLst>
          </p:cNvPr>
          <p:cNvSpPr>
            <a:spLocks/>
          </p:cNvSpPr>
          <p:nvPr/>
        </p:nvSpPr>
        <p:spPr bwMode="auto">
          <a:xfrm>
            <a:off x="8342762" y="6689279"/>
            <a:ext cx="2265363" cy="2540924"/>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solidFill>
            <a:srgbClr val="884106"/>
          </a:solidFill>
          <a:ln w="12700">
            <a:noFill/>
          </a:ln>
        </p:spPr>
        <p:txBody>
          <a:bodyPr/>
          <a:lstStyle/>
          <a:p>
            <a:pPr eaLnBrk="1" fontAlgn="auto" hangingPunct="1">
              <a:spcBef>
                <a:spcPts val="0"/>
              </a:spcBef>
              <a:spcAft>
                <a:spcPts val="0"/>
              </a:spcAft>
              <a:defRPr/>
            </a:pPr>
            <a:endParaRPr lang="en-US" dirty="0">
              <a:solidFill>
                <a:schemeClr val="bg1"/>
              </a:solidFill>
              <a:latin typeface="+mn-lt"/>
            </a:endParaRPr>
          </a:p>
        </p:txBody>
      </p:sp>
      <p:sp>
        <p:nvSpPr>
          <p:cNvPr id="5" name="Freeform 40">
            <a:extLst>
              <a:ext uri="{FF2B5EF4-FFF2-40B4-BE49-F238E27FC236}">
                <a16:creationId xmlns:a16="http://schemas.microsoft.com/office/drawing/2014/main" id="{D3FF571F-FBA9-7726-2B6A-F05E8BFF6E1F}"/>
              </a:ext>
            </a:extLst>
          </p:cNvPr>
          <p:cNvSpPr>
            <a:spLocks/>
          </p:cNvSpPr>
          <p:nvPr/>
        </p:nvSpPr>
        <p:spPr bwMode="auto">
          <a:xfrm>
            <a:off x="10231888" y="4762848"/>
            <a:ext cx="2270125" cy="1706563"/>
          </a:xfrm>
          <a:custGeom>
            <a:avLst/>
            <a:gdLst>
              <a:gd name="connsiteX0" fmla="*/ 949105 w 2350520"/>
              <a:gd name="connsiteY0" fmla="*/ 335 h 2027827"/>
              <a:gd name="connsiteX1" fmla="*/ 1059262 w 2350520"/>
              <a:gd name="connsiteY1" fmla="*/ 1862 h 2027827"/>
              <a:gd name="connsiteX2" fmla="*/ 2292374 w 2350520"/>
              <a:gd name="connsiteY2" fmla="*/ 1306296 h 2027827"/>
              <a:gd name="connsiteX3" fmla="*/ 1569680 w 2350520"/>
              <a:gd name="connsiteY3" fmla="*/ 1912180 h 2027827"/>
              <a:gd name="connsiteX4" fmla="*/ 126677 w 2350520"/>
              <a:gd name="connsiteY4" fmla="*/ 1893172 h 2027827"/>
              <a:gd name="connsiteX5" fmla="*/ 405737 w 2350520"/>
              <a:gd name="connsiteY5" fmla="*/ 1672202 h 2027827"/>
              <a:gd name="connsiteX6" fmla="*/ 949105 w 2350520"/>
              <a:gd name="connsiteY6" fmla="*/ 335 h 20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520" h="2027827">
                <a:moveTo>
                  <a:pt x="949105" y="335"/>
                </a:moveTo>
                <a:cubicBezTo>
                  <a:pt x="984757" y="-408"/>
                  <a:pt x="1021473" y="80"/>
                  <a:pt x="1059262" y="1862"/>
                </a:cubicBezTo>
                <a:cubicBezTo>
                  <a:pt x="2266138" y="56510"/>
                  <a:pt x="2476029" y="833468"/>
                  <a:pt x="2292374" y="1306296"/>
                </a:cubicBezTo>
                <a:cubicBezTo>
                  <a:pt x="2108719" y="1781499"/>
                  <a:pt x="1569680" y="1912180"/>
                  <a:pt x="1569680" y="1912180"/>
                </a:cubicBezTo>
                <a:cubicBezTo>
                  <a:pt x="815979" y="2183046"/>
                  <a:pt x="126677" y="1893172"/>
                  <a:pt x="126677" y="1893172"/>
                </a:cubicBezTo>
                <a:cubicBezTo>
                  <a:pt x="296021" y="1871788"/>
                  <a:pt x="405737" y="1672202"/>
                  <a:pt x="405737" y="1672202"/>
                </a:cubicBezTo>
                <a:cubicBezTo>
                  <a:pt x="-238919" y="1227961"/>
                  <a:pt x="-156098" y="23346"/>
                  <a:pt x="949105" y="335"/>
                </a:cubicBezTo>
                <a:close/>
              </a:path>
            </a:pathLst>
          </a:custGeom>
          <a:solidFill>
            <a:schemeClr val="accent4">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sz="2000" b="1" kern="0" dirty="0">
              <a:solidFill>
                <a:schemeClr val="bg1"/>
              </a:solidFill>
              <a:latin typeface="Tajawal" panose="00000500000000000000" pitchFamily="2" charset="-78"/>
              <a:cs typeface="Tajawal" panose="00000500000000000000" pitchFamily="2" charset="-78"/>
            </a:endParaRPr>
          </a:p>
        </p:txBody>
      </p:sp>
      <p:sp>
        <p:nvSpPr>
          <p:cNvPr id="16" name="Freeform 38">
            <a:extLst>
              <a:ext uri="{FF2B5EF4-FFF2-40B4-BE49-F238E27FC236}">
                <a16:creationId xmlns:a16="http://schemas.microsoft.com/office/drawing/2014/main" id="{EF1B4DFB-BDFB-7EDF-BBE1-DA6B1CBF620E}"/>
              </a:ext>
            </a:extLst>
          </p:cNvPr>
          <p:cNvSpPr>
            <a:spLocks/>
          </p:cNvSpPr>
          <p:nvPr/>
        </p:nvSpPr>
        <p:spPr bwMode="auto">
          <a:xfrm>
            <a:off x="6094863" y="4524723"/>
            <a:ext cx="2325688" cy="2489200"/>
          </a:xfrm>
          <a:custGeom>
            <a:avLst/>
            <a:gdLst>
              <a:gd name="connsiteX0" fmla="*/ 1817850 w 2879348"/>
              <a:gd name="connsiteY0" fmla="*/ 408 h 3065675"/>
              <a:gd name="connsiteX1" fmla="*/ 2794423 w 2879348"/>
              <a:gd name="connsiteY1" fmla="*/ 708777 h 3065675"/>
              <a:gd name="connsiteX2" fmla="*/ 2195910 w 2879348"/>
              <a:gd name="connsiteY2" fmla="*/ 2284002 h 3065675"/>
              <a:gd name="connsiteX3" fmla="*/ 1888308 w 2879348"/>
              <a:gd name="connsiteY3" fmla="*/ 3065675 h 3065675"/>
              <a:gd name="connsiteX4" fmla="*/ 1552091 w 2879348"/>
              <a:gd name="connsiteY4" fmla="*/ 2619005 h 3065675"/>
              <a:gd name="connsiteX5" fmla="*/ 233455 w 2879348"/>
              <a:gd name="connsiteY5" fmla="*/ 2231732 h 3065675"/>
              <a:gd name="connsiteX6" fmla="*/ 1003653 w 2879348"/>
              <a:gd name="connsiteY6" fmla="*/ 216964 h 3065675"/>
              <a:gd name="connsiteX7" fmla="*/ 1817850 w 2879348"/>
              <a:gd name="connsiteY7" fmla="*/ 408 h 306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348" h="3065675">
                <a:moveTo>
                  <a:pt x="1817850" y="408"/>
                </a:moveTo>
                <a:cubicBezTo>
                  <a:pt x="2201657" y="10066"/>
                  <a:pt x="2585182" y="192908"/>
                  <a:pt x="2794423" y="708777"/>
                </a:cubicBezTo>
                <a:cubicBezTo>
                  <a:pt x="3166407" y="1625876"/>
                  <a:pt x="2195910" y="2284002"/>
                  <a:pt x="2195910" y="2284002"/>
                </a:cubicBezTo>
                <a:cubicBezTo>
                  <a:pt x="2293675" y="2552479"/>
                  <a:pt x="1888308" y="3065675"/>
                  <a:pt x="1888308" y="3065675"/>
                </a:cubicBezTo>
                <a:cubicBezTo>
                  <a:pt x="1826310" y="2483578"/>
                  <a:pt x="1552091" y="2619005"/>
                  <a:pt x="1552091" y="2619005"/>
                </a:cubicBezTo>
                <a:cubicBezTo>
                  <a:pt x="1552091" y="2619005"/>
                  <a:pt x="908273" y="3155959"/>
                  <a:pt x="233455" y="2231732"/>
                </a:cubicBezTo>
                <a:cubicBezTo>
                  <a:pt x="-438978" y="1307505"/>
                  <a:pt x="505290" y="506825"/>
                  <a:pt x="1003653" y="216964"/>
                </a:cubicBezTo>
                <a:cubicBezTo>
                  <a:pt x="1220644" y="90150"/>
                  <a:pt x="1519333" y="-7104"/>
                  <a:pt x="1817850" y="408"/>
                </a:cubicBezTo>
                <a:close/>
              </a:path>
            </a:pathLst>
          </a:custGeom>
          <a:solidFill>
            <a:schemeClr val="accent2">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sz="2000" b="1" kern="0">
              <a:solidFill>
                <a:schemeClr val="bg1"/>
              </a:solidFill>
              <a:latin typeface="Tajawal" panose="00000500000000000000" pitchFamily="2" charset="-78"/>
              <a:cs typeface="Tajawal" panose="00000500000000000000" pitchFamily="2" charset="-78"/>
            </a:endParaRPr>
          </a:p>
        </p:txBody>
      </p:sp>
      <p:sp>
        <p:nvSpPr>
          <p:cNvPr id="17" name="مربع نص 11">
            <a:extLst>
              <a:ext uri="{FF2B5EF4-FFF2-40B4-BE49-F238E27FC236}">
                <a16:creationId xmlns:a16="http://schemas.microsoft.com/office/drawing/2014/main" id="{7256408B-4CDB-D556-D7B8-5BB7D9B28D9A}"/>
              </a:ext>
            </a:extLst>
          </p:cNvPr>
          <p:cNvSpPr txBox="1">
            <a:spLocks noChangeArrowheads="1"/>
          </p:cNvSpPr>
          <p:nvPr/>
        </p:nvSpPr>
        <p:spPr bwMode="auto">
          <a:xfrm>
            <a:off x="10279325" y="5153974"/>
            <a:ext cx="227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2400" b="1" dirty="0">
                <a:latin typeface="Tajawal" panose="00000500000000000000" pitchFamily="2" charset="-78"/>
                <a:cs typeface="Tajawal" panose="00000500000000000000" pitchFamily="2" charset="-78"/>
              </a:rPr>
              <a:t>المعلومات المستقبلية</a:t>
            </a:r>
          </a:p>
        </p:txBody>
      </p:sp>
      <p:sp>
        <p:nvSpPr>
          <p:cNvPr id="18" name="مربع نص 12">
            <a:extLst>
              <a:ext uri="{FF2B5EF4-FFF2-40B4-BE49-F238E27FC236}">
                <a16:creationId xmlns:a16="http://schemas.microsoft.com/office/drawing/2014/main" id="{81FC3F13-D2EE-2E46-2B23-9DDEF827112B}"/>
              </a:ext>
            </a:extLst>
          </p:cNvPr>
          <p:cNvSpPr txBox="1">
            <a:spLocks noChangeArrowheads="1"/>
          </p:cNvSpPr>
          <p:nvPr/>
        </p:nvSpPr>
        <p:spPr bwMode="auto">
          <a:xfrm>
            <a:off x="8260875" y="4497956"/>
            <a:ext cx="223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2400" b="1" dirty="0">
                <a:latin typeface="Tajawal" panose="00000500000000000000" pitchFamily="2" charset="-78"/>
                <a:cs typeface="Tajawal" panose="00000500000000000000" pitchFamily="2" charset="-78"/>
              </a:rPr>
              <a:t>المعلومات الحاضرة</a:t>
            </a:r>
          </a:p>
          <a:p>
            <a:pPr algn="ctr">
              <a:lnSpc>
                <a:spcPct val="100000"/>
              </a:lnSpc>
              <a:spcBef>
                <a:spcPct val="0"/>
              </a:spcBef>
              <a:buFontTx/>
              <a:buNone/>
            </a:pPr>
            <a:r>
              <a:rPr lang="ar-SA" altLang="en-US" sz="2400" b="1" dirty="0">
                <a:latin typeface="Tajawal" panose="00000500000000000000" pitchFamily="2" charset="-78"/>
                <a:cs typeface="Tajawal" panose="00000500000000000000" pitchFamily="2" charset="-78"/>
              </a:rPr>
              <a:t>(الحالية)</a:t>
            </a:r>
          </a:p>
        </p:txBody>
      </p:sp>
      <p:sp>
        <p:nvSpPr>
          <p:cNvPr id="28" name="مربع نص 13">
            <a:extLst>
              <a:ext uri="{FF2B5EF4-FFF2-40B4-BE49-F238E27FC236}">
                <a16:creationId xmlns:a16="http://schemas.microsoft.com/office/drawing/2014/main" id="{CB9E2E27-1F5E-688C-D52C-CEBBB7445EEC}"/>
              </a:ext>
            </a:extLst>
          </p:cNvPr>
          <p:cNvSpPr txBox="1">
            <a:spLocks noChangeArrowheads="1"/>
          </p:cNvSpPr>
          <p:nvPr/>
        </p:nvSpPr>
        <p:spPr bwMode="auto">
          <a:xfrm>
            <a:off x="6255154" y="5314528"/>
            <a:ext cx="1973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2400" b="1" dirty="0">
                <a:latin typeface="Tajawal" panose="00000500000000000000" pitchFamily="2" charset="-78"/>
                <a:cs typeface="Tajawal" panose="00000500000000000000" pitchFamily="2" charset="-78"/>
              </a:rPr>
              <a:t>المعلومات الماضية</a:t>
            </a:r>
          </a:p>
        </p:txBody>
      </p:sp>
    </p:spTree>
    <p:extLst>
      <p:ext uri="{BB962C8B-B14F-4D97-AF65-F5344CB8AC3E}">
        <p14:creationId xmlns:p14="http://schemas.microsoft.com/office/powerpoint/2010/main" val="33433900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2800" y="723900"/>
            <a:ext cx="4157650" cy="4157650"/>
          </a:xfrm>
          <a:custGeom>
            <a:avLst/>
            <a:gdLst/>
            <a:ahLst/>
            <a:cxnLst/>
            <a:rect l="l" t="t" r="r" b="b"/>
            <a:pathLst>
              <a:path w="4157650" h="4157650">
                <a:moveTo>
                  <a:pt x="0" y="0"/>
                </a:moveTo>
                <a:lnTo>
                  <a:pt x="4157650" y="0"/>
                </a:lnTo>
                <a:lnTo>
                  <a:pt x="4157650" y="4157651"/>
                </a:lnTo>
                <a:lnTo>
                  <a:pt x="0" y="4157651"/>
                </a:lnTo>
                <a:lnTo>
                  <a:pt x="0" y="0"/>
                </a:lnTo>
                <a:close/>
              </a:path>
            </a:pathLst>
          </a:custGeom>
          <a:blipFill>
            <a:blip r:embed="rId2"/>
            <a:stretch>
              <a:fillRect/>
            </a:stretch>
          </a:blipFill>
        </p:spPr>
        <p:txBody>
          <a:bodyPr/>
          <a:lstStyle/>
          <a:p>
            <a:endParaRPr lang="en-US"/>
          </a:p>
        </p:txBody>
      </p:sp>
      <p:sp>
        <p:nvSpPr>
          <p:cNvPr id="4" name="Freeform 4"/>
          <p:cNvSpPr/>
          <p:nvPr/>
        </p:nvSpPr>
        <p:spPr>
          <a:xfrm>
            <a:off x="12873693" y="490463"/>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3"/>
            <a:stretch>
              <a:fillRect/>
            </a:stretch>
          </a:blipFill>
        </p:spPr>
        <p:txBody>
          <a:bodyPr/>
          <a:lstStyle/>
          <a:p>
            <a:endParaRPr lang="en-US"/>
          </a:p>
        </p:txBody>
      </p:sp>
      <p:sp>
        <p:nvSpPr>
          <p:cNvPr id="5" name="Freeform 5"/>
          <p:cNvSpPr/>
          <p:nvPr/>
        </p:nvSpPr>
        <p:spPr>
          <a:xfrm>
            <a:off x="310756" y="4074142"/>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4"/>
            <a:stretch>
              <a:fillRect/>
            </a:stretch>
          </a:blipFill>
        </p:spPr>
        <p:txBody>
          <a:bodyPr/>
          <a:lstStyle/>
          <a:p>
            <a:endParaRPr lang="en-US"/>
          </a:p>
        </p:txBody>
      </p:sp>
      <p:sp>
        <p:nvSpPr>
          <p:cNvPr id="7" name="Freeform 7"/>
          <p:cNvSpPr/>
          <p:nvPr/>
        </p:nvSpPr>
        <p:spPr>
          <a:xfrm>
            <a:off x="11125200" y="6819900"/>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7772400" y="1943100"/>
            <a:ext cx="2971800" cy="1661993"/>
          </a:xfrm>
          <a:prstGeom prst="rect">
            <a:avLst/>
          </a:prstGeom>
        </p:spPr>
        <p:txBody>
          <a:bodyPr wrap="square" lIns="0" tIns="0" rIns="0" bIns="0" rtlCol="0" anchor="t">
            <a:spAutoFit/>
          </a:bodyPr>
          <a:lstStyle/>
          <a:p>
            <a:pPr algn="ctr" rtl="1">
              <a:lnSpc>
                <a:spcPct val="150000"/>
              </a:lnSpc>
            </a:pPr>
            <a:r>
              <a:rPr lang="ar-EG" sz="3600" b="1" dirty="0">
                <a:solidFill>
                  <a:srgbClr val="404040"/>
                </a:solidFill>
                <a:latin typeface="Tajawal Bold"/>
                <a:ea typeface="Tajawal Bold"/>
                <a:cs typeface="Tajawal Bold"/>
                <a:sym typeface="Tajawal Bold"/>
                <a:rtl/>
              </a:rPr>
              <a:t>فعلى سبيل المثال</a:t>
            </a:r>
          </a:p>
        </p:txBody>
      </p:sp>
      <p:sp>
        <p:nvSpPr>
          <p:cNvPr id="11" name="Freeform 11"/>
          <p:cNvSpPr/>
          <p:nvPr/>
        </p:nvSpPr>
        <p:spPr>
          <a:xfrm>
            <a:off x="38100" y="3799771"/>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6"/>
            <a:stretch>
              <a:fillRect/>
            </a:stretch>
          </a:blipFill>
        </p:spPr>
        <p:txBody>
          <a:bodyPr/>
          <a:lstStyle/>
          <a:p>
            <a:endParaRPr lang="en-US"/>
          </a:p>
        </p:txBody>
      </p:sp>
      <p:sp>
        <p:nvSpPr>
          <p:cNvPr id="12" name="Freeform 12"/>
          <p:cNvSpPr/>
          <p:nvPr/>
        </p:nvSpPr>
        <p:spPr>
          <a:xfrm>
            <a:off x="10852544" y="6545529"/>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7"/>
            <a:stretch>
              <a:fillRect/>
            </a:stretch>
          </a:blipFill>
        </p:spPr>
        <p:txBody>
          <a:bodyPr/>
          <a:lstStyle/>
          <a:p>
            <a:endParaRPr lang="en-US"/>
          </a:p>
        </p:txBody>
      </p:sp>
      <p:sp>
        <p:nvSpPr>
          <p:cNvPr id="15" name="Freeform 15"/>
          <p:cNvSpPr/>
          <p:nvPr/>
        </p:nvSpPr>
        <p:spPr>
          <a:xfrm>
            <a:off x="12601037" y="216092"/>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9372600" y="8039100"/>
            <a:ext cx="8458200" cy="1661993"/>
          </a:xfrm>
          <a:prstGeom prst="rect">
            <a:avLst/>
          </a:prstGeom>
        </p:spPr>
        <p:txBody>
          <a:bodyPr wrap="square" lIns="0" tIns="0" rIns="0" bIns="0" rtlCol="0" anchor="t">
            <a:spAutoFit/>
          </a:bodyPr>
          <a:lstStyle/>
          <a:p>
            <a:pPr marL="342900" indent="-342900" algn="justLow" rtl="1">
              <a:lnSpc>
                <a:spcPct val="150000"/>
              </a:lnSpc>
              <a:buFont typeface="Wingdings" panose="05000000000000000000" pitchFamily="2" charset="2"/>
              <a:buChar char="q"/>
              <a:defRPr/>
            </a:pPr>
            <a:r>
              <a:rPr lang="ar-SA" sz="2400" dirty="0">
                <a:latin typeface="Tajawal" panose="00000500000000000000" pitchFamily="2" charset="-78"/>
                <a:cs typeface="Tajawal" panose="00000500000000000000" pitchFamily="2" charset="-78"/>
              </a:rPr>
              <a:t>وهي تعكس الوضع الكائن أو الحاضر الذي تقف عليه المنظمة حالياً بشأن الموضوع محل الدراسة ووسيلة الإدارة في التوصل لهذه المعلومات هي التقارير ا لآنية المرفوعة إليها أولاً بأول.</a:t>
            </a:r>
          </a:p>
        </p:txBody>
      </p:sp>
      <p:sp>
        <p:nvSpPr>
          <p:cNvPr id="18" name="AutoShape 18"/>
          <p:cNvSpPr/>
          <p:nvPr/>
        </p:nvSpPr>
        <p:spPr>
          <a:xfrm flipV="1">
            <a:off x="11298087" y="977517"/>
            <a:ext cx="1575606" cy="1846634"/>
          </a:xfrm>
          <a:prstGeom prst="line">
            <a:avLst/>
          </a:prstGeom>
          <a:ln w="76200" cap="flat">
            <a:solidFill>
              <a:srgbClr val="000000"/>
            </a:solidFill>
            <a:prstDash val="solid"/>
            <a:headEnd type="none" w="sm" len="sm"/>
            <a:tailEnd type="arrow" w="med" len="sm"/>
          </a:ln>
        </p:spPr>
        <p:txBody>
          <a:bodyPr/>
          <a:lstStyle/>
          <a:p>
            <a:endParaRPr lang="en-US"/>
          </a:p>
        </p:txBody>
      </p:sp>
      <p:sp>
        <p:nvSpPr>
          <p:cNvPr id="20" name="AutoShape 20"/>
          <p:cNvSpPr/>
          <p:nvPr/>
        </p:nvSpPr>
        <p:spPr>
          <a:xfrm>
            <a:off x="9228194" y="4838081"/>
            <a:ext cx="1592206" cy="2210419"/>
          </a:xfrm>
          <a:prstGeom prst="line">
            <a:avLst/>
          </a:prstGeom>
          <a:ln w="76200" cap="flat">
            <a:solidFill>
              <a:srgbClr val="000000"/>
            </a:solidFill>
            <a:prstDash val="solid"/>
            <a:headEnd type="none" w="sm" len="sm"/>
            <a:tailEnd type="arrow" w="med" len="sm"/>
          </a:ln>
        </p:spPr>
        <p:txBody>
          <a:bodyPr/>
          <a:lstStyle/>
          <a:p>
            <a:endParaRPr lang="en-US"/>
          </a:p>
        </p:txBody>
      </p:sp>
      <p:sp>
        <p:nvSpPr>
          <p:cNvPr id="21" name="AutoShape 21"/>
          <p:cNvSpPr/>
          <p:nvPr/>
        </p:nvSpPr>
        <p:spPr>
          <a:xfrm flipH="1">
            <a:off x="3124200" y="3009900"/>
            <a:ext cx="3993900" cy="1524000"/>
          </a:xfrm>
          <a:prstGeom prst="line">
            <a:avLst/>
          </a:prstGeom>
          <a:ln w="76200" cap="flat">
            <a:solidFill>
              <a:srgbClr val="000000"/>
            </a:solidFill>
            <a:prstDash val="solid"/>
            <a:headEnd type="none" w="sm" len="sm"/>
            <a:tailEnd type="arrow" w="med" len="sm"/>
          </a:ln>
        </p:spPr>
        <p:txBody>
          <a:bodyPr/>
          <a:lstStyle/>
          <a:p>
            <a:endParaRPr lang="en-US"/>
          </a:p>
        </p:txBody>
      </p:sp>
      <p:sp>
        <p:nvSpPr>
          <p:cNvPr id="29" name="TextBox 29"/>
          <p:cNvSpPr txBox="1"/>
          <p:nvPr/>
        </p:nvSpPr>
        <p:spPr>
          <a:xfrm>
            <a:off x="434861" y="4229100"/>
            <a:ext cx="2422047" cy="657168"/>
          </a:xfrm>
          <a:prstGeom prst="rect">
            <a:avLst/>
          </a:prstGeom>
        </p:spPr>
        <p:txBody>
          <a:bodyPr lIns="0" tIns="0" rIns="0" bIns="0" rtlCol="0" anchor="t">
            <a:spAutoFit/>
          </a:bodyPr>
          <a:lstStyle/>
          <a:p>
            <a:pPr algn="ctr">
              <a:lnSpc>
                <a:spcPts val="2499"/>
              </a:lnSpc>
            </a:pPr>
            <a:r>
              <a:rPr lang="ar-EG" sz="2499" dirty="0">
                <a:solidFill>
                  <a:srgbClr val="002060"/>
                </a:solidFill>
                <a:latin typeface="Tajawal Bold" panose="020B0604020202020204" charset="-78"/>
                <a:ea typeface="Rubik One"/>
                <a:cs typeface="Tajawal Bold" panose="020B0604020202020204" charset="-78"/>
                <a:sym typeface="Rubik One"/>
              </a:rPr>
              <a:t>المعلومات المستقبلية</a:t>
            </a:r>
          </a:p>
        </p:txBody>
      </p:sp>
      <p:sp>
        <p:nvSpPr>
          <p:cNvPr id="30" name="TextBox 30"/>
          <p:cNvSpPr txBox="1"/>
          <p:nvPr/>
        </p:nvSpPr>
        <p:spPr>
          <a:xfrm>
            <a:off x="11430000" y="6896100"/>
            <a:ext cx="2182623" cy="738664"/>
          </a:xfrm>
          <a:prstGeom prst="rect">
            <a:avLst/>
          </a:prstGeom>
        </p:spPr>
        <p:txBody>
          <a:bodyPr lIns="0" tIns="0" rIns="0" bIns="0" rtlCol="0" anchor="t">
            <a:spAutoFit/>
          </a:bodyPr>
          <a:lstStyle/>
          <a:p>
            <a:pPr algn="ctr" rtl="1">
              <a:lnSpc>
                <a:spcPct val="100000"/>
              </a:lnSpc>
              <a:spcBef>
                <a:spcPct val="0"/>
              </a:spcBef>
              <a:buFontTx/>
              <a:buNone/>
              <a:defRPr/>
            </a:pPr>
            <a:r>
              <a:rPr lang="ar-SA" sz="2400" b="1" dirty="0">
                <a:solidFill>
                  <a:srgbClr val="002060"/>
                </a:solidFill>
                <a:latin typeface="Tajawal" panose="00000500000000000000" pitchFamily="2" charset="-78"/>
                <a:cs typeface="Tajawal" panose="00000500000000000000" pitchFamily="2" charset="-78"/>
              </a:rPr>
              <a:t>المعلومات الحالية</a:t>
            </a:r>
          </a:p>
        </p:txBody>
      </p:sp>
      <p:sp>
        <p:nvSpPr>
          <p:cNvPr id="31" name="TextBox 31"/>
          <p:cNvSpPr txBox="1"/>
          <p:nvPr/>
        </p:nvSpPr>
        <p:spPr>
          <a:xfrm>
            <a:off x="12649200" y="723900"/>
            <a:ext cx="3276600" cy="307777"/>
          </a:xfrm>
          <a:prstGeom prst="rect">
            <a:avLst/>
          </a:prstGeom>
        </p:spPr>
        <p:txBody>
          <a:bodyPr wrap="square" lIns="0" tIns="0" rIns="0" bIns="0" rtlCol="0" anchor="t">
            <a:spAutoFit/>
          </a:bodyPr>
          <a:lstStyle/>
          <a:p>
            <a:pPr algn="ctr" rtl="1">
              <a:lnSpc>
                <a:spcPct val="100000"/>
              </a:lnSpc>
              <a:spcBef>
                <a:spcPct val="0"/>
              </a:spcBef>
              <a:buFontTx/>
              <a:buNone/>
            </a:pPr>
            <a:r>
              <a:rPr lang="ar-SA" altLang="en-US" sz="2000" b="1" dirty="0">
                <a:solidFill>
                  <a:srgbClr val="002060"/>
                </a:solidFill>
                <a:latin typeface="Tajawal Bold" panose="020B0604020202020204" charset="-78"/>
                <a:cs typeface="Tajawal Bold" panose="020B0604020202020204" charset="-78"/>
              </a:rPr>
              <a:t>المعلومات الماضية</a:t>
            </a:r>
          </a:p>
        </p:txBody>
      </p:sp>
      <p:sp>
        <p:nvSpPr>
          <p:cNvPr id="33" name="TextBox 33"/>
          <p:cNvSpPr txBox="1"/>
          <p:nvPr/>
        </p:nvSpPr>
        <p:spPr>
          <a:xfrm>
            <a:off x="123825" y="3932854"/>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3</a:t>
            </a:r>
            <a:endParaRPr lang="en-US" sz="2499" dirty="0">
              <a:solidFill>
                <a:srgbClr val="000000"/>
              </a:solidFill>
              <a:latin typeface="Rubik One"/>
              <a:ea typeface="Rubik One"/>
              <a:cs typeface="Rubik One"/>
              <a:sym typeface="Rubik One"/>
            </a:endParaRPr>
          </a:p>
        </p:txBody>
      </p:sp>
      <p:sp>
        <p:nvSpPr>
          <p:cNvPr id="34" name="TextBox 34"/>
          <p:cNvSpPr txBox="1"/>
          <p:nvPr/>
        </p:nvSpPr>
        <p:spPr>
          <a:xfrm>
            <a:off x="10938269" y="6678612"/>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2</a:t>
            </a:r>
            <a:endParaRPr lang="en-US" sz="2499" dirty="0">
              <a:solidFill>
                <a:srgbClr val="000000"/>
              </a:solidFill>
              <a:latin typeface="Rubik One"/>
              <a:ea typeface="Rubik One"/>
              <a:cs typeface="Rubik One"/>
              <a:sym typeface="Rubik One"/>
            </a:endParaRPr>
          </a:p>
        </p:txBody>
      </p:sp>
      <p:sp>
        <p:nvSpPr>
          <p:cNvPr id="35" name="TextBox 35"/>
          <p:cNvSpPr txBox="1"/>
          <p:nvPr/>
        </p:nvSpPr>
        <p:spPr>
          <a:xfrm>
            <a:off x="12686762" y="349176"/>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1</a:t>
            </a:r>
            <a:endParaRPr lang="en-US" sz="2499" dirty="0">
              <a:solidFill>
                <a:srgbClr val="000000"/>
              </a:solidFill>
              <a:latin typeface="Rubik One"/>
              <a:ea typeface="Rubik One"/>
              <a:cs typeface="Rubik One"/>
              <a:sym typeface="Rubik One"/>
            </a:endParaRPr>
          </a:p>
        </p:txBody>
      </p:sp>
      <p:sp>
        <p:nvSpPr>
          <p:cNvPr id="38" name="TextBox 38"/>
          <p:cNvSpPr txBox="1"/>
          <p:nvPr/>
        </p:nvSpPr>
        <p:spPr>
          <a:xfrm>
            <a:off x="12192000" y="2247900"/>
            <a:ext cx="5562600" cy="1661993"/>
          </a:xfrm>
          <a:prstGeom prst="rect">
            <a:avLst/>
          </a:prstGeom>
        </p:spPr>
        <p:txBody>
          <a:bodyPr wrap="square" lIns="0" tIns="0" rIns="0" bIns="0" rtlCol="0" anchor="t">
            <a:spAutoFit/>
          </a:bodyPr>
          <a:lstStyle/>
          <a:p>
            <a:pPr marL="457200" indent="-457200" algn="justLow" rtl="1">
              <a:lnSpc>
                <a:spcPct val="150000"/>
              </a:lnSpc>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تعد بمثابة بيانات تاريخية تعكس الاتجاه الذي قد ساد المنظمة في المدة السابقة كسلسلة زمنية محددة بشأن موضوع ما .</a:t>
            </a:r>
          </a:p>
        </p:txBody>
      </p:sp>
      <p:sp>
        <p:nvSpPr>
          <p:cNvPr id="39" name="TextBox 16"/>
          <p:cNvSpPr txBox="1"/>
          <p:nvPr/>
        </p:nvSpPr>
        <p:spPr>
          <a:xfrm>
            <a:off x="609600" y="5067300"/>
            <a:ext cx="8153400" cy="2215991"/>
          </a:xfrm>
          <a:prstGeom prst="rect">
            <a:avLst/>
          </a:prstGeom>
        </p:spPr>
        <p:txBody>
          <a:bodyPr wrap="square" lIns="0" tIns="0" rIns="0" bIns="0" rtlCol="0" anchor="t">
            <a:spAutoFit/>
          </a:bodyPr>
          <a:lstStyle/>
          <a:p>
            <a:pPr marL="342900" indent="-342900" algn="justLow" rtl="1">
              <a:lnSpc>
                <a:spcPct val="150000"/>
              </a:lnSpc>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وهي تعكس التقديرات المتوقعة بشأن الموضوع المعني ووسيلة الإدارة في التوصل الى هذه المعلومات الاستعانة بالأساليب الإحصائية المخصصة في التنبؤ كالسلاسل الزمنية والانحدار.</a:t>
            </a:r>
          </a:p>
        </p:txBody>
      </p:sp>
      <p:grpSp>
        <p:nvGrpSpPr>
          <p:cNvPr id="41" name="Group 42"/>
          <p:cNvGrpSpPr/>
          <p:nvPr/>
        </p:nvGrpSpPr>
        <p:grpSpPr>
          <a:xfrm>
            <a:off x="18135600" y="-419100"/>
            <a:ext cx="1694792" cy="11734800"/>
            <a:chOff x="0" y="0"/>
            <a:chExt cx="446365" cy="2709333"/>
          </a:xfrm>
        </p:grpSpPr>
        <p:sp>
          <p:nvSpPr>
            <p:cNvPr id="42"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3"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4" name="Group 8"/>
          <p:cNvGrpSpPr/>
          <p:nvPr/>
        </p:nvGrpSpPr>
        <p:grpSpPr>
          <a:xfrm>
            <a:off x="0" y="6690087"/>
            <a:ext cx="1028700" cy="3177813"/>
            <a:chOff x="0" y="0"/>
            <a:chExt cx="812800" cy="2510865"/>
          </a:xfrm>
        </p:grpSpPr>
        <p:sp>
          <p:nvSpPr>
            <p:cNvPr id="4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47" name="Group 48"/>
          <p:cNvGrpSpPr/>
          <p:nvPr/>
        </p:nvGrpSpPr>
        <p:grpSpPr>
          <a:xfrm>
            <a:off x="0" y="0"/>
            <a:ext cx="1028700" cy="1028700"/>
            <a:chOff x="0" y="0"/>
            <a:chExt cx="812800" cy="812800"/>
          </a:xfrm>
        </p:grpSpPr>
        <p:sp>
          <p:nvSpPr>
            <p:cNvPr id="4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1" name="Freeform 11"/>
          <p:cNvSpPr/>
          <p:nvPr/>
        </p:nvSpPr>
        <p:spPr>
          <a:xfrm rot="2651781">
            <a:off x="9239003"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9"/>
            <a:stretch>
              <a:fillRect/>
            </a:stretch>
          </a:blipFill>
        </p:spPr>
        <p:txBody>
          <a:bodyPr/>
          <a:lstStyle/>
          <a:p>
            <a:endParaRPr lang="en-US"/>
          </a:p>
        </p:txBody>
      </p:sp>
      <p:sp>
        <p:nvSpPr>
          <p:cNvPr id="52" name="TextBox 51"/>
          <p:cNvSpPr txBox="1"/>
          <p:nvPr/>
        </p:nvSpPr>
        <p:spPr>
          <a:xfrm>
            <a:off x="9180575" y="9702225"/>
            <a:ext cx="686132" cy="523220"/>
          </a:xfrm>
          <a:prstGeom prst="rect">
            <a:avLst/>
          </a:prstGeom>
          <a:noFill/>
        </p:spPr>
        <p:txBody>
          <a:bodyPr wrap="square" rtlCol="0">
            <a:spAutoFit/>
          </a:bodyPr>
          <a:lstStyle/>
          <a:p>
            <a:pPr algn="ctr"/>
            <a:r>
              <a:rPr lang="ar-EG" sz="2800" b="1" dirty="0">
                <a:solidFill>
                  <a:schemeClr val="bg1"/>
                </a:solidFill>
              </a:rPr>
              <a:t>10</a:t>
            </a:r>
            <a:endParaRPr lang="en-US" sz="2800" b="1" dirty="0">
              <a:solidFill>
                <a:schemeClr val="bg1"/>
              </a:solidFill>
            </a:endParaRPr>
          </a:p>
        </p:txBody>
      </p:sp>
    </p:spTree>
    <p:extLst>
      <p:ext uri="{BB962C8B-B14F-4D97-AF65-F5344CB8AC3E}">
        <p14:creationId xmlns:p14="http://schemas.microsoft.com/office/powerpoint/2010/main" val="2805629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1160382" y="1139924"/>
            <a:ext cx="9137579" cy="1354217"/>
          </a:xfrm>
          <a:prstGeom prst="rect">
            <a:avLst/>
          </a:prstGeom>
        </p:spPr>
        <p:txBody>
          <a:bodyPr wrap="square" lIns="0" tIns="0" rIns="0" bIns="0" rtlCol="0" anchor="t">
            <a:spAutoFit/>
          </a:bodyPr>
          <a:lstStyle/>
          <a:p>
            <a:pPr algn="ctr" rtl="1"/>
            <a:r>
              <a:rPr lang="ar-EG" sz="4400" b="1" dirty="0">
                <a:solidFill>
                  <a:srgbClr val="000000"/>
                </a:solidFill>
                <a:latin typeface="Tajawal Bold"/>
                <a:ea typeface="Tajawal Bold"/>
                <a:cs typeface="Tajawal Bold"/>
                <a:sym typeface="League Spartan"/>
                <a:rtl/>
              </a:rPr>
              <a:t>الحاسوب ونظام المعلومات </a:t>
            </a:r>
            <a:br>
              <a:rPr lang="ar-EG" sz="4400" b="1" dirty="0">
                <a:solidFill>
                  <a:srgbClr val="000000"/>
                </a:solidFill>
                <a:latin typeface="Tajawal Bold"/>
                <a:ea typeface="Tajawal Bold"/>
                <a:cs typeface="Tajawal Bold"/>
                <a:sym typeface="League Spartan"/>
                <a:rtl/>
              </a:rPr>
            </a:br>
            <a:r>
              <a:rPr lang="en-US" sz="4400" b="1" dirty="0">
                <a:solidFill>
                  <a:srgbClr val="000000"/>
                </a:solidFill>
                <a:latin typeface="Tajawal Bold"/>
                <a:ea typeface="Tajawal Bold"/>
                <a:cs typeface="Tajawal Bold"/>
                <a:sym typeface="League Spartan"/>
                <a:rtl/>
              </a:rPr>
              <a:t>Computer &amp; I.S</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11</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3" name="Rectangle 220"/>
          <p:cNvSpPr/>
          <p:nvPr/>
        </p:nvSpPr>
        <p:spPr>
          <a:xfrm>
            <a:off x="11979214" y="3358660"/>
            <a:ext cx="344548" cy="278329"/>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latin typeface="Tajawal" panose="00000500000000000000" pitchFamily="2" charset="-78"/>
              <a:cs typeface="Tajawal" panose="00000500000000000000" pitchFamily="2" charset="-78"/>
            </a:endParaRPr>
          </a:p>
        </p:txBody>
      </p:sp>
      <p:sp>
        <p:nvSpPr>
          <p:cNvPr id="24" name="Rectangle 221"/>
          <p:cNvSpPr/>
          <p:nvPr/>
        </p:nvSpPr>
        <p:spPr>
          <a:xfrm>
            <a:off x="11979214" y="4386676"/>
            <a:ext cx="344548" cy="291981"/>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latin typeface="Tajawal" panose="00000500000000000000" pitchFamily="2" charset="-78"/>
              <a:cs typeface="Tajawal" panose="00000500000000000000" pitchFamily="2" charset="-78"/>
            </a:endParaRPr>
          </a:p>
        </p:txBody>
      </p:sp>
      <p:sp>
        <p:nvSpPr>
          <p:cNvPr id="25" name="Rectangle 29"/>
          <p:cNvSpPr>
            <a:spLocks noChangeArrowheads="1"/>
          </p:cNvSpPr>
          <p:nvPr/>
        </p:nvSpPr>
        <p:spPr bwMode="auto">
          <a:xfrm>
            <a:off x="1447800" y="3233738"/>
            <a:ext cx="10477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2400">
                <a:solidFill>
                  <a:srgbClr val="002060"/>
                </a:solidFill>
                <a:latin typeface="Tajawal" panose="00000500000000000000" pitchFamily="2" charset="-78"/>
                <a:cs typeface="Tajawal" panose="00000500000000000000" pitchFamily="2" charset="-78"/>
              </a:rPr>
              <a:t>التقنية المعلوماتية</a:t>
            </a:r>
            <a:r>
              <a:rPr lang="en-US" altLang="en-US" sz="2400">
                <a:solidFill>
                  <a:srgbClr val="002060"/>
                </a:solidFill>
                <a:latin typeface="Tajawal" panose="00000500000000000000" pitchFamily="2" charset="-78"/>
                <a:cs typeface="Tajawal" panose="00000500000000000000" pitchFamily="2" charset="-78"/>
              </a:rPr>
              <a:t>Information Technology </a:t>
            </a:r>
            <a:r>
              <a:rPr lang="ar-SA" altLang="en-US" sz="2400">
                <a:solidFill>
                  <a:srgbClr val="002060"/>
                </a:solidFill>
                <a:latin typeface="Tajawal" panose="00000500000000000000" pitchFamily="2" charset="-78"/>
                <a:cs typeface="Tajawal" panose="00000500000000000000" pitchFamily="2" charset="-78"/>
              </a:rPr>
              <a:t> :</a:t>
            </a:r>
          </a:p>
          <a:p>
            <a:pPr algn="r" rtl="1">
              <a:lnSpc>
                <a:spcPct val="100000"/>
              </a:lnSpc>
              <a:spcBef>
                <a:spcPct val="0"/>
              </a:spcBef>
              <a:buFont typeface="Arial" panose="020B0604020202020204" pitchFamily="34" charset="0"/>
              <a:buNone/>
            </a:pPr>
            <a:r>
              <a:rPr lang="ar-SA" altLang="en-US" sz="2400">
                <a:latin typeface="Tajawal" panose="00000500000000000000" pitchFamily="2" charset="-78"/>
                <a:cs typeface="Tajawal" panose="00000500000000000000" pitchFamily="2" charset="-78"/>
              </a:rPr>
              <a:t>وهي التي تعني توفير المعلومات من خلال الأساليب الآلية المتطورة. </a:t>
            </a:r>
          </a:p>
        </p:txBody>
      </p:sp>
      <p:sp>
        <p:nvSpPr>
          <p:cNvPr id="26" name="Rectangle 29"/>
          <p:cNvSpPr>
            <a:spLocks noChangeArrowheads="1"/>
          </p:cNvSpPr>
          <p:nvPr/>
        </p:nvSpPr>
        <p:spPr bwMode="auto">
          <a:xfrm>
            <a:off x="1447800" y="4305300"/>
            <a:ext cx="10475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429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2400" dirty="0">
                <a:solidFill>
                  <a:srgbClr val="002060"/>
                </a:solidFill>
                <a:latin typeface="Tajawal" panose="00000500000000000000" pitchFamily="2" charset="-78"/>
                <a:cs typeface="Tajawal" panose="00000500000000000000" pitchFamily="2" charset="-78"/>
              </a:rPr>
              <a:t>المستفيدين مثل:</a:t>
            </a:r>
          </a:p>
          <a:p>
            <a:pPr lvl="1" algn="r" rtl="1">
              <a:lnSpc>
                <a:spcPct val="100000"/>
              </a:lnSpc>
              <a:spcBef>
                <a:spcPct val="0"/>
              </a:spcBef>
            </a:pPr>
            <a:r>
              <a:rPr lang="ar-SA" altLang="en-US" dirty="0">
                <a:latin typeface="Tajawal" panose="00000500000000000000" pitchFamily="2" charset="-78"/>
                <a:cs typeface="Tajawal" panose="00000500000000000000" pitchFamily="2" charset="-78"/>
              </a:rPr>
              <a:t>فئة أصحاب المشروعات التجارية القائمة.</a:t>
            </a:r>
          </a:p>
          <a:p>
            <a:pPr lvl="1" algn="r" rtl="1">
              <a:lnSpc>
                <a:spcPct val="100000"/>
              </a:lnSpc>
              <a:spcBef>
                <a:spcPct val="0"/>
              </a:spcBef>
            </a:pPr>
            <a:r>
              <a:rPr lang="ar-SA" altLang="en-US" dirty="0">
                <a:latin typeface="Tajawal" panose="00000500000000000000" pitchFamily="2" charset="-78"/>
                <a:cs typeface="Tajawal" panose="00000500000000000000" pitchFamily="2" charset="-78"/>
              </a:rPr>
              <a:t>فئة المستثمرين المرتقبين.</a:t>
            </a:r>
          </a:p>
          <a:p>
            <a:pPr lvl="1" algn="r" rtl="1">
              <a:lnSpc>
                <a:spcPct val="100000"/>
              </a:lnSpc>
              <a:spcBef>
                <a:spcPct val="0"/>
              </a:spcBef>
            </a:pPr>
            <a:r>
              <a:rPr lang="ar-SA" altLang="en-US" dirty="0">
                <a:latin typeface="Tajawal" panose="00000500000000000000" pitchFamily="2" charset="-78"/>
                <a:cs typeface="Tajawal" panose="00000500000000000000" pitchFamily="2" charset="-78"/>
              </a:rPr>
              <a:t>فئة المديرين القائمين على إدارة الأعمال.</a:t>
            </a:r>
          </a:p>
          <a:p>
            <a:pPr lvl="1" algn="r" rtl="1">
              <a:lnSpc>
                <a:spcPct val="100000"/>
              </a:lnSpc>
              <a:spcBef>
                <a:spcPct val="0"/>
              </a:spcBef>
            </a:pPr>
            <a:r>
              <a:rPr lang="ar-SA" altLang="en-US" dirty="0">
                <a:latin typeface="Tajawal" panose="00000500000000000000" pitchFamily="2" charset="-78"/>
                <a:cs typeface="Tajawal" panose="00000500000000000000" pitchFamily="2" charset="-78"/>
              </a:rPr>
              <a:t>فئة المستهلكين المتوقعين.</a:t>
            </a:r>
          </a:p>
        </p:txBody>
      </p:sp>
      <p:sp>
        <p:nvSpPr>
          <p:cNvPr id="27" name="Rectangle 221"/>
          <p:cNvSpPr/>
          <p:nvPr/>
        </p:nvSpPr>
        <p:spPr>
          <a:xfrm>
            <a:off x="12039600" y="6667500"/>
            <a:ext cx="344548" cy="291981"/>
          </a:xfrm>
          <a:prstGeom prst="rect">
            <a:avLst/>
          </a:prstGeom>
          <a:solidFill>
            <a:srgbClr val="FF000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rgbClr val="FF0000"/>
              </a:solidFill>
              <a:latin typeface="Tajawal" panose="00000500000000000000" pitchFamily="2" charset="-78"/>
              <a:cs typeface="Tajawal" panose="00000500000000000000" pitchFamily="2" charset="-78"/>
            </a:endParaRPr>
          </a:p>
        </p:txBody>
      </p:sp>
      <p:sp>
        <p:nvSpPr>
          <p:cNvPr id="28" name="Rectangle 29"/>
          <p:cNvSpPr>
            <a:spLocks noChangeArrowheads="1"/>
          </p:cNvSpPr>
          <p:nvPr/>
        </p:nvSpPr>
        <p:spPr bwMode="auto">
          <a:xfrm>
            <a:off x="1524000" y="6591300"/>
            <a:ext cx="10475486" cy="193899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r" rtl="1">
              <a:lnSpc>
                <a:spcPct val="100000"/>
              </a:lnSpc>
              <a:spcBef>
                <a:spcPct val="0"/>
              </a:spcBef>
              <a:buFont typeface="Arial" panose="020B0604020202020204" pitchFamily="34" charset="0"/>
              <a:buNone/>
              <a:defRPr/>
            </a:pPr>
            <a:r>
              <a:rPr lang="ar-SA" dirty="0">
                <a:solidFill>
                  <a:srgbClr val="002060"/>
                </a:solidFill>
                <a:latin typeface="Tajawal" panose="00000500000000000000" pitchFamily="2" charset="-78"/>
                <a:cs typeface="Tajawal" panose="00000500000000000000" pitchFamily="2" charset="-78"/>
              </a:rPr>
              <a:t>وتتم التيسيرات المعلوماتية من خلال الإنترانت وبواسطة أدواتها الآلية المتعددة منها:</a:t>
            </a:r>
            <a:endParaRPr lang="ar-SA" dirty="0">
              <a:latin typeface="Tajawal" panose="00000500000000000000" pitchFamily="2" charset="-78"/>
              <a:cs typeface="Tajawal" panose="00000500000000000000" pitchFamily="2" charset="-78"/>
            </a:endParaRPr>
          </a:p>
          <a:p>
            <a:pPr marL="342900" lvl="1" indent="-342900" algn="r" rtl="1">
              <a:lnSpc>
                <a:spcPct val="100000"/>
              </a:lnSpc>
              <a:spcBef>
                <a:spcPct val="0"/>
              </a:spcBef>
              <a:defRPr/>
            </a:pPr>
            <a:r>
              <a:rPr lang="ar-SA" dirty="0">
                <a:latin typeface="Tajawal" panose="00000500000000000000" pitchFamily="2" charset="-78"/>
                <a:cs typeface="Tajawal" panose="00000500000000000000" pitchFamily="2" charset="-78"/>
              </a:rPr>
              <a:t>تقنية لوحة خدمة الإعلانات </a:t>
            </a:r>
            <a:r>
              <a:rPr lang="en-US" dirty="0">
                <a:latin typeface="Tajawal" panose="00000500000000000000" pitchFamily="2" charset="-78"/>
                <a:cs typeface="Tajawal" panose="00000500000000000000" pitchFamily="2" charset="-78"/>
              </a:rPr>
              <a:t>Bulletin board service BBS</a:t>
            </a:r>
          </a:p>
          <a:p>
            <a:pPr marL="342900" lvl="1" indent="-342900" algn="r" rtl="1">
              <a:lnSpc>
                <a:spcPct val="100000"/>
              </a:lnSpc>
              <a:spcBef>
                <a:spcPct val="0"/>
              </a:spcBef>
              <a:defRPr/>
            </a:pPr>
            <a:r>
              <a:rPr lang="ar-SA" dirty="0">
                <a:latin typeface="Tajawal" panose="00000500000000000000" pitchFamily="2" charset="-78"/>
                <a:cs typeface="Tajawal" panose="00000500000000000000" pitchFamily="2" charset="-78"/>
              </a:rPr>
              <a:t>تقنية المحادثة </a:t>
            </a:r>
            <a:r>
              <a:rPr lang="en-US" dirty="0">
                <a:latin typeface="Tajawal" panose="00000500000000000000" pitchFamily="2" charset="-78"/>
                <a:cs typeface="Tajawal" panose="00000500000000000000" pitchFamily="2" charset="-78"/>
              </a:rPr>
              <a:t>chat</a:t>
            </a:r>
          </a:p>
          <a:p>
            <a:pPr marL="342900" lvl="1" indent="-342900" algn="r" rtl="1">
              <a:lnSpc>
                <a:spcPct val="100000"/>
              </a:lnSpc>
              <a:spcBef>
                <a:spcPct val="0"/>
              </a:spcBef>
              <a:defRPr/>
            </a:pPr>
            <a:r>
              <a:rPr lang="ar-SA" dirty="0">
                <a:latin typeface="Tajawal" panose="00000500000000000000" pitchFamily="2" charset="-78"/>
                <a:cs typeface="Tajawal" panose="00000500000000000000" pitchFamily="2" charset="-78"/>
              </a:rPr>
              <a:t>تقنية الشبكة العنكبوتية الدولية </a:t>
            </a:r>
            <a:r>
              <a:rPr lang="en-US" dirty="0">
                <a:latin typeface="Tajawal" panose="00000500000000000000" pitchFamily="2" charset="-78"/>
                <a:cs typeface="Tajawal" panose="00000500000000000000" pitchFamily="2" charset="-78"/>
              </a:rPr>
              <a:t>WWW</a:t>
            </a:r>
            <a:endParaRPr lang="ar-SA" dirty="0">
              <a:latin typeface="Tajawal" panose="00000500000000000000" pitchFamily="2" charset="-78"/>
              <a:cs typeface="Tajawal" panose="00000500000000000000" pitchFamily="2" charset="-78"/>
            </a:endParaRPr>
          </a:p>
          <a:p>
            <a:pPr marL="342900" lvl="1" indent="-342900" algn="r" rtl="1">
              <a:lnSpc>
                <a:spcPct val="100000"/>
              </a:lnSpc>
              <a:spcBef>
                <a:spcPct val="0"/>
              </a:spcBef>
              <a:defRPr/>
            </a:pPr>
            <a:r>
              <a:rPr lang="ar-SA" dirty="0">
                <a:latin typeface="Tajawal" panose="00000500000000000000" pitchFamily="2" charset="-78"/>
                <a:cs typeface="Tajawal" panose="00000500000000000000" pitchFamily="2" charset="-78"/>
              </a:rPr>
              <a:t>التقنيات السحابية</a:t>
            </a:r>
            <a:endParaRPr lang="en-US" dirty="0">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281040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rot="162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عنوان 1"/>
          <p:cNvSpPr txBox="1">
            <a:spLocks/>
          </p:cNvSpPr>
          <p:nvPr/>
        </p:nvSpPr>
        <p:spPr>
          <a:xfrm>
            <a:off x="3505200" y="2933700"/>
            <a:ext cx="10039350" cy="1585913"/>
          </a:xfrm>
          <a:prstGeom prst="rect">
            <a:avLst/>
          </a:prstGeo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endParaRPr lang="ar-SA" sz="4800" b="1" dirty="0">
              <a:solidFill>
                <a:srgbClr val="FF0000"/>
              </a:solidFill>
              <a:latin typeface="Tajawal" panose="00000500000000000000" pitchFamily="2" charset="-78"/>
              <a:ea typeface="+mn-ea"/>
              <a:cs typeface="Tajawal" panose="00000500000000000000" pitchFamily="2" charset="-78"/>
            </a:endParaRPr>
          </a:p>
        </p:txBody>
      </p:sp>
      <p:sp>
        <p:nvSpPr>
          <p:cNvPr id="57347" name="مستطيل 3"/>
          <p:cNvSpPr>
            <a:spLocks noChangeArrowheads="1"/>
          </p:cNvSpPr>
          <p:nvPr/>
        </p:nvSpPr>
        <p:spPr bwMode="auto">
          <a:xfrm>
            <a:off x="723900" y="2259807"/>
            <a:ext cx="16363950" cy="128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2700" b="1" dirty="0">
                <a:solidFill>
                  <a:srgbClr val="002060"/>
                </a:solidFill>
                <a:latin typeface="Tajawal" panose="00000500000000000000" pitchFamily="2" charset="-78"/>
                <a:cs typeface="Tajawal" panose="00000500000000000000" pitchFamily="2" charset="-78"/>
              </a:rPr>
              <a:t>نظم المعلومات من منظور الأنظمة الفرعية حلقة وصل تقوم بتغذيتها بالبيانات المطلوبة من خلال قيامه بمهام جدولتها وتصنيفها وتخزينها وإعادة استردادها وقت الطلب كما بالشكل التالي:</a:t>
            </a:r>
          </a:p>
        </p:txBody>
      </p:sp>
      <p:sp>
        <p:nvSpPr>
          <p:cNvPr id="5" name="Oval 80"/>
          <p:cNvSpPr/>
          <p:nvPr/>
        </p:nvSpPr>
        <p:spPr>
          <a:xfrm>
            <a:off x="17087850" y="2369345"/>
            <a:ext cx="345282" cy="376238"/>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ar-SA" sz="3600" dirty="0">
                <a:solidFill>
                  <a:schemeClr val="bg1">
                    <a:lumMod val="75000"/>
                  </a:schemeClr>
                </a:solidFill>
                <a:latin typeface="Tajawal" panose="00000500000000000000" pitchFamily="2" charset="-78"/>
                <a:cs typeface="Tajawal" panose="00000500000000000000" pitchFamily="2" charset="-78"/>
              </a:rPr>
              <a:t>ر</a:t>
            </a:r>
            <a:endParaRPr lang="en-US" sz="3600" dirty="0">
              <a:solidFill>
                <a:schemeClr val="bg1">
                  <a:lumMod val="75000"/>
                </a:schemeClr>
              </a:solidFill>
              <a:latin typeface="Tajawal" panose="00000500000000000000" pitchFamily="2" charset="-78"/>
              <a:cs typeface="Tajawal" panose="00000500000000000000" pitchFamily="2" charset="-78"/>
            </a:endParaRPr>
          </a:p>
        </p:txBody>
      </p:sp>
      <p:sp>
        <p:nvSpPr>
          <p:cNvPr id="57349" name="مستطيل 5"/>
          <p:cNvSpPr>
            <a:spLocks noChangeArrowheads="1"/>
          </p:cNvSpPr>
          <p:nvPr/>
        </p:nvSpPr>
        <p:spPr bwMode="auto">
          <a:xfrm>
            <a:off x="915073" y="8858043"/>
            <a:ext cx="1620917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a:lnSpc>
                <a:spcPct val="100000"/>
              </a:lnSpc>
              <a:spcBef>
                <a:spcPct val="0"/>
              </a:spcBef>
              <a:buFontTx/>
              <a:buNone/>
            </a:pPr>
            <a:r>
              <a:rPr lang="ar-SA" altLang="en-US" sz="2700" b="1" dirty="0">
                <a:solidFill>
                  <a:srgbClr val="002060"/>
                </a:solidFill>
                <a:latin typeface="Tajawal" panose="00000500000000000000" pitchFamily="2" charset="-78"/>
                <a:cs typeface="Tajawal" panose="00000500000000000000" pitchFamily="2" charset="-78"/>
              </a:rPr>
              <a:t>النظام المعلوماتي يحتل مكانة تبعا لوجهة النظر إليه أو للجهة المستفيدة منه أو للأطراف المتعاملة معه.</a:t>
            </a:r>
          </a:p>
        </p:txBody>
      </p:sp>
      <p:sp>
        <p:nvSpPr>
          <p:cNvPr id="7" name="Oval 80"/>
          <p:cNvSpPr/>
          <p:nvPr/>
        </p:nvSpPr>
        <p:spPr>
          <a:xfrm>
            <a:off x="16742570" y="8941595"/>
            <a:ext cx="345281" cy="376238"/>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ar-SA" sz="3600" dirty="0">
                <a:solidFill>
                  <a:schemeClr val="bg1">
                    <a:lumMod val="75000"/>
                  </a:schemeClr>
                </a:solidFill>
                <a:latin typeface="Tajawal" panose="00000500000000000000" pitchFamily="2" charset="-78"/>
                <a:cs typeface="Tajawal" panose="00000500000000000000" pitchFamily="2" charset="-78"/>
              </a:rPr>
              <a:t>ر</a:t>
            </a:r>
            <a:endParaRPr lang="en-US" sz="3600" dirty="0">
              <a:solidFill>
                <a:schemeClr val="bg1">
                  <a:lumMod val="75000"/>
                </a:schemeClr>
              </a:solidFill>
              <a:latin typeface="Tajawal" panose="00000500000000000000" pitchFamily="2" charset="-78"/>
              <a:cs typeface="Tajawal" panose="00000500000000000000" pitchFamily="2" charset="-78"/>
            </a:endParaRPr>
          </a:p>
        </p:txBody>
      </p:sp>
      <p:sp>
        <p:nvSpPr>
          <p:cNvPr id="4" name="مستطيل مستدير الزوايا 3"/>
          <p:cNvSpPr/>
          <p:nvPr/>
        </p:nvSpPr>
        <p:spPr>
          <a:xfrm>
            <a:off x="11708295" y="4075045"/>
            <a:ext cx="6046305" cy="1252331"/>
          </a:xfrm>
          <a:prstGeom prst="roundRect">
            <a:avLst/>
          </a:prstGeom>
          <a:solidFill>
            <a:schemeClr val="accent2"/>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700" dirty="0">
                <a:solidFill>
                  <a:schemeClr val="bg1"/>
                </a:solidFill>
                <a:latin typeface="Tajawal" panose="00000500000000000000" pitchFamily="2" charset="-78"/>
                <a:cs typeface="Tajawal" panose="00000500000000000000" pitchFamily="2" charset="-78"/>
              </a:rPr>
              <a:t>بيانات من الأنظمة الفرعية المكونة للمنظمة مثل:</a:t>
            </a:r>
          </a:p>
          <a:p>
            <a:pPr algn="ctr">
              <a:defRPr/>
            </a:pPr>
            <a:r>
              <a:rPr lang="ar-SA" sz="2700" dirty="0">
                <a:solidFill>
                  <a:schemeClr val="bg1"/>
                </a:solidFill>
                <a:latin typeface="Tajawal" panose="00000500000000000000" pitchFamily="2" charset="-78"/>
                <a:cs typeface="Tajawal" panose="00000500000000000000" pitchFamily="2" charset="-78"/>
              </a:rPr>
              <a:t>الإدارة المالية/إدارة الأفراد/إدارة التسويق</a:t>
            </a:r>
          </a:p>
        </p:txBody>
      </p:sp>
      <p:sp>
        <p:nvSpPr>
          <p:cNvPr id="11" name="مستطيل مستدير الزوايا 10"/>
          <p:cNvSpPr/>
          <p:nvPr/>
        </p:nvSpPr>
        <p:spPr>
          <a:xfrm>
            <a:off x="11708295" y="5671621"/>
            <a:ext cx="6046305" cy="1252331"/>
          </a:xfrm>
          <a:prstGeom prst="roundRect">
            <a:avLst/>
          </a:prstGeom>
          <a:solidFill>
            <a:schemeClr val="accent2"/>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700" dirty="0">
                <a:solidFill>
                  <a:schemeClr val="bg1"/>
                </a:solidFill>
                <a:latin typeface="Tajawal" panose="00000500000000000000" pitchFamily="2" charset="-78"/>
                <a:cs typeface="Tajawal" panose="00000500000000000000" pitchFamily="2" charset="-78"/>
              </a:rPr>
              <a:t>بيانات البيئة الإقليمية المحيطة مثل:</a:t>
            </a:r>
          </a:p>
          <a:p>
            <a:pPr algn="ctr">
              <a:defRPr/>
            </a:pPr>
            <a:r>
              <a:rPr lang="ar-SA" sz="2700" dirty="0">
                <a:solidFill>
                  <a:schemeClr val="bg1"/>
                </a:solidFill>
                <a:latin typeface="Tajawal" panose="00000500000000000000" pitchFamily="2" charset="-78"/>
                <a:cs typeface="Tajawal" panose="00000500000000000000" pitchFamily="2" charset="-78"/>
              </a:rPr>
              <a:t>الحكومة/المتنافسون/الموردون/المستهلكين</a:t>
            </a:r>
          </a:p>
        </p:txBody>
      </p:sp>
      <p:sp>
        <p:nvSpPr>
          <p:cNvPr id="12" name="مستطيل مستدير الزوايا 11"/>
          <p:cNvSpPr/>
          <p:nvPr/>
        </p:nvSpPr>
        <p:spPr>
          <a:xfrm>
            <a:off x="11708295" y="7270151"/>
            <a:ext cx="6046305" cy="1252331"/>
          </a:xfrm>
          <a:prstGeom prst="roundRect">
            <a:avLst/>
          </a:prstGeom>
          <a:solidFill>
            <a:schemeClr val="accent2"/>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700" dirty="0">
                <a:solidFill>
                  <a:schemeClr val="bg1"/>
                </a:solidFill>
                <a:latin typeface="Tajawal" panose="00000500000000000000" pitchFamily="2" charset="-78"/>
                <a:cs typeface="Tajawal" panose="00000500000000000000" pitchFamily="2" charset="-78"/>
              </a:rPr>
              <a:t>بيانات البيئة الدولية مثل:</a:t>
            </a:r>
          </a:p>
          <a:p>
            <a:pPr algn="ctr">
              <a:defRPr/>
            </a:pPr>
            <a:r>
              <a:rPr lang="ar-SA" sz="2700" dirty="0">
                <a:solidFill>
                  <a:schemeClr val="bg1"/>
                </a:solidFill>
                <a:latin typeface="Tajawal" panose="00000500000000000000" pitchFamily="2" charset="-78"/>
                <a:cs typeface="Tajawal" panose="00000500000000000000" pitchFamily="2" charset="-78"/>
              </a:rPr>
              <a:t>التكنولوجيا/التيارات الاقتصادية والسياسية العالمية</a:t>
            </a:r>
          </a:p>
        </p:txBody>
      </p:sp>
      <p:sp>
        <p:nvSpPr>
          <p:cNvPr id="6" name="شكل بيضاوي 5"/>
          <p:cNvSpPr/>
          <p:nvPr/>
        </p:nvSpPr>
        <p:spPr>
          <a:xfrm>
            <a:off x="8687214" y="4274345"/>
            <a:ext cx="2544003" cy="4112127"/>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latin typeface="Tajawal" panose="00000500000000000000" pitchFamily="2" charset="-78"/>
                <a:cs typeface="Tajawal" panose="00000500000000000000" pitchFamily="2" charset="-78"/>
              </a:rPr>
              <a:t>نظام المعلومات المتجدد</a:t>
            </a:r>
          </a:p>
        </p:txBody>
      </p:sp>
      <p:sp>
        <p:nvSpPr>
          <p:cNvPr id="9" name="سهم إلى اليسار 8"/>
          <p:cNvSpPr/>
          <p:nvPr/>
        </p:nvSpPr>
        <p:spPr>
          <a:xfrm>
            <a:off x="6248399" y="5383385"/>
            <a:ext cx="2206747" cy="1828800"/>
          </a:xfrm>
          <a:prstGeom prst="leftArrow">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3200" dirty="0">
                <a:latin typeface="Tajawal" panose="00000500000000000000" pitchFamily="2" charset="-78"/>
                <a:cs typeface="Tajawal" panose="00000500000000000000" pitchFamily="2" charset="-78"/>
              </a:rPr>
              <a:t>معلومات</a:t>
            </a:r>
          </a:p>
        </p:txBody>
      </p:sp>
      <p:sp>
        <p:nvSpPr>
          <p:cNvPr id="15" name="مستطيل مستدير الزوايا 14"/>
          <p:cNvSpPr/>
          <p:nvPr/>
        </p:nvSpPr>
        <p:spPr>
          <a:xfrm>
            <a:off x="318417" y="4088572"/>
            <a:ext cx="5701383" cy="1252331"/>
          </a:xfrm>
          <a:prstGeom prst="roundRect">
            <a:avLst/>
          </a:prstGeom>
          <a:solidFill>
            <a:schemeClr val="accent4">
              <a:lumMod val="20000"/>
              <a:lumOff val="80000"/>
            </a:schemeClr>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للجهات المختلفة بالمنظمة سواء أفراد / إدارات</a:t>
            </a:r>
          </a:p>
        </p:txBody>
      </p:sp>
      <p:sp>
        <p:nvSpPr>
          <p:cNvPr id="16" name="مستطيل مستدير الزوايا 15"/>
          <p:cNvSpPr/>
          <p:nvPr/>
        </p:nvSpPr>
        <p:spPr>
          <a:xfrm>
            <a:off x="344766" y="5704243"/>
            <a:ext cx="5751234" cy="1252331"/>
          </a:xfrm>
          <a:prstGeom prst="roundRect">
            <a:avLst/>
          </a:prstGeom>
          <a:solidFill>
            <a:schemeClr val="accent4">
              <a:lumMod val="20000"/>
              <a:lumOff val="80000"/>
            </a:schemeClr>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للجهات الإقليمية كالأجهزة الرقابية / والبنوك / النقابات</a:t>
            </a:r>
          </a:p>
        </p:txBody>
      </p:sp>
      <p:sp>
        <p:nvSpPr>
          <p:cNvPr id="17" name="مستطيل مستدير الزوايا 16"/>
          <p:cNvSpPr/>
          <p:nvPr/>
        </p:nvSpPr>
        <p:spPr>
          <a:xfrm>
            <a:off x="318417" y="7321192"/>
            <a:ext cx="5853783" cy="1252331"/>
          </a:xfrm>
          <a:prstGeom prst="roundRect">
            <a:avLst/>
          </a:prstGeom>
          <a:solidFill>
            <a:schemeClr val="accent4">
              <a:lumMod val="20000"/>
              <a:lumOff val="80000"/>
            </a:schemeClr>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للجهات الدولية كأجهزة القياس الدولية / البورصات المالية الدولية / المستثمرين المرتقبين/ المستهلكين المتوقعين</a:t>
            </a:r>
          </a:p>
        </p:txBody>
      </p:sp>
      <p:sp>
        <p:nvSpPr>
          <p:cNvPr id="19" name="Rounded Rectangle 18"/>
          <p:cNvSpPr/>
          <p:nvPr/>
        </p:nvSpPr>
        <p:spPr>
          <a:xfrm>
            <a:off x="3352800" y="190500"/>
            <a:ext cx="10591800" cy="1981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33"/>
          <p:cNvSpPr txBox="1"/>
          <p:nvPr/>
        </p:nvSpPr>
        <p:spPr>
          <a:xfrm>
            <a:off x="3352800" y="419100"/>
            <a:ext cx="10439400" cy="1545295"/>
          </a:xfrm>
          <a:prstGeom prst="rect">
            <a:avLst/>
          </a:prstGeom>
        </p:spPr>
        <p:txBody>
          <a:bodyPr wrap="square" lIns="0" tIns="0" rIns="0" bIns="0" rtlCol="0" anchor="t">
            <a:spAutoFit/>
          </a:bodyPr>
          <a:lstStyle/>
          <a:p>
            <a:pPr algn="ctr" rtl="1">
              <a:lnSpc>
                <a:spcPts val="6159"/>
              </a:lnSpc>
              <a:spcBef>
                <a:spcPct val="0"/>
              </a:spcBef>
            </a:pPr>
            <a:r>
              <a:rPr lang="ar-EG" sz="4000" b="1" dirty="0">
                <a:solidFill>
                  <a:schemeClr val="bg1"/>
                </a:solidFill>
                <a:latin typeface="Tajawal Bold"/>
                <a:ea typeface="Tajawal Bold"/>
                <a:cs typeface="Tajawal Bold"/>
                <a:sym typeface="Tajawal Bold"/>
                <a:rtl/>
              </a:rPr>
              <a:t>مكانة نظام المعلومات الإدارية في بيئة الأعمال </a:t>
            </a:r>
            <a:br>
              <a:rPr lang="ar-EG" sz="4000" b="1" dirty="0">
                <a:solidFill>
                  <a:schemeClr val="bg1"/>
                </a:solidFill>
                <a:latin typeface="Tajawal Bold"/>
                <a:ea typeface="Tajawal Bold"/>
                <a:cs typeface="Tajawal Bold"/>
                <a:sym typeface="Tajawal Bold"/>
                <a:rtl/>
              </a:rPr>
            </a:br>
            <a:r>
              <a:rPr lang="en-US" sz="4000" b="1" dirty="0">
                <a:solidFill>
                  <a:schemeClr val="bg1"/>
                </a:solidFill>
                <a:latin typeface="Tajawal Bold"/>
                <a:ea typeface="Tajawal Bold"/>
                <a:cs typeface="Tajawal Bold"/>
                <a:sym typeface="Tajawal Bold"/>
                <a:rtl/>
              </a:rPr>
              <a:t>The Status of M.I.S</a:t>
            </a:r>
          </a:p>
        </p:txBody>
      </p:sp>
      <p:grpSp>
        <p:nvGrpSpPr>
          <p:cNvPr id="21" name="Group 38"/>
          <p:cNvGrpSpPr/>
          <p:nvPr/>
        </p:nvGrpSpPr>
        <p:grpSpPr>
          <a:xfrm>
            <a:off x="0" y="0"/>
            <a:ext cx="1028700" cy="1028700"/>
            <a:chOff x="0" y="0"/>
            <a:chExt cx="812800" cy="812800"/>
          </a:xfrm>
        </p:grpSpPr>
        <p:sp>
          <p:nvSpPr>
            <p:cNvPr id="22"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23"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Freeform 11"/>
          <p:cNvSpPr/>
          <p:nvPr/>
        </p:nvSpPr>
        <p:spPr>
          <a:xfrm rot="2651781">
            <a:off x="9239003"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25" name="TextBox 24"/>
          <p:cNvSpPr txBox="1"/>
          <p:nvPr/>
        </p:nvSpPr>
        <p:spPr>
          <a:xfrm>
            <a:off x="9180575" y="9702225"/>
            <a:ext cx="686132" cy="523220"/>
          </a:xfrm>
          <a:prstGeom prst="rect">
            <a:avLst/>
          </a:prstGeom>
          <a:noFill/>
        </p:spPr>
        <p:txBody>
          <a:bodyPr wrap="square" rtlCol="0">
            <a:spAutoFit/>
          </a:bodyPr>
          <a:lstStyle/>
          <a:p>
            <a:pPr algn="ctr"/>
            <a:r>
              <a:rPr lang="en-US" sz="2800" b="1" dirty="0">
                <a:solidFill>
                  <a:schemeClr val="bg1"/>
                </a:solidFill>
              </a:rPr>
              <a:t>12</a:t>
            </a:r>
          </a:p>
        </p:txBody>
      </p:sp>
    </p:spTree>
    <p:extLst>
      <p:ext uri="{BB962C8B-B14F-4D97-AF65-F5344CB8AC3E}">
        <p14:creationId xmlns:p14="http://schemas.microsoft.com/office/powerpoint/2010/main" val="1607628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p:cNvSpPr txBox="1">
            <a:spLocks/>
          </p:cNvSpPr>
          <p:nvPr/>
        </p:nvSpPr>
        <p:spPr>
          <a:xfrm>
            <a:off x="5181600" y="1409700"/>
            <a:ext cx="10039350" cy="1585913"/>
          </a:xfrm>
          <a:prstGeom prst="rect">
            <a:avLst/>
          </a:prstGeo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endParaRPr lang="ar-SA" sz="4800" b="1" dirty="0">
              <a:solidFill>
                <a:srgbClr val="FF0000"/>
              </a:solidFill>
              <a:latin typeface="Calibri" panose="020F0502020204030204" pitchFamily="34" charset="0"/>
              <a:ea typeface="+mn-ea"/>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47612747"/>
              </p:ext>
            </p:extLst>
          </p:nvPr>
        </p:nvGraphicFramePr>
        <p:xfrm>
          <a:off x="1676400" y="2400300"/>
          <a:ext cx="14692314" cy="5726906"/>
        </p:xfrm>
        <a:graphic>
          <a:graphicData uri="http://schemas.openxmlformats.org/drawingml/2006/table">
            <a:tbl>
              <a:tblPr rtl="1" firstRow="1" firstCol="1" bandRow="1">
                <a:tableStyleId>{21E4AEA4-8DFA-4A89-87EB-49C32662AFE0}</a:tableStyleId>
              </a:tblPr>
              <a:tblGrid>
                <a:gridCol w="2786621">
                  <a:extLst>
                    <a:ext uri="{9D8B030D-6E8A-4147-A177-3AD203B41FA5}">
                      <a16:colId xmlns:a16="http://schemas.microsoft.com/office/drawing/2014/main" val="20000"/>
                    </a:ext>
                  </a:extLst>
                </a:gridCol>
                <a:gridCol w="3019559">
                  <a:extLst>
                    <a:ext uri="{9D8B030D-6E8A-4147-A177-3AD203B41FA5}">
                      <a16:colId xmlns:a16="http://schemas.microsoft.com/office/drawing/2014/main" val="20001"/>
                    </a:ext>
                  </a:extLst>
                </a:gridCol>
                <a:gridCol w="3895422">
                  <a:extLst>
                    <a:ext uri="{9D8B030D-6E8A-4147-A177-3AD203B41FA5}">
                      <a16:colId xmlns:a16="http://schemas.microsoft.com/office/drawing/2014/main" val="20002"/>
                    </a:ext>
                  </a:extLst>
                </a:gridCol>
                <a:gridCol w="4990712">
                  <a:extLst>
                    <a:ext uri="{9D8B030D-6E8A-4147-A177-3AD203B41FA5}">
                      <a16:colId xmlns:a16="http://schemas.microsoft.com/office/drawing/2014/main" val="20003"/>
                    </a:ext>
                  </a:extLst>
                </a:gridCol>
              </a:tblGrid>
              <a:tr h="1090245">
                <a:tc>
                  <a:txBody>
                    <a:bodyPr/>
                    <a:lstStyle/>
                    <a:p>
                      <a:pPr marL="114300" algn="ctr" rtl="1">
                        <a:lnSpc>
                          <a:spcPct val="150000"/>
                        </a:lnSpc>
                        <a:spcAft>
                          <a:spcPts val="0"/>
                        </a:spcAft>
                      </a:pPr>
                      <a:r>
                        <a:rPr lang="ar-SA" sz="2800" dirty="0">
                          <a:effectLst/>
                          <a:latin typeface="Tajawal" panose="00000500000000000000" pitchFamily="2" charset="-78"/>
                          <a:cs typeface="Tajawal" panose="00000500000000000000" pitchFamily="2" charset="-78"/>
                        </a:rPr>
                        <a:t>المواصفات</a:t>
                      </a:r>
                      <a:endParaRPr lang="en-SG" sz="28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tc>
                  <a:txBody>
                    <a:bodyPr/>
                    <a:lstStyle/>
                    <a:p>
                      <a:pPr marL="114300" algn="ctr" rtl="1">
                        <a:lnSpc>
                          <a:spcPct val="150000"/>
                        </a:lnSpc>
                        <a:spcAft>
                          <a:spcPts val="0"/>
                        </a:spcAft>
                      </a:pPr>
                      <a:r>
                        <a:rPr lang="en-US" sz="3200" dirty="0">
                          <a:effectLst/>
                          <a:latin typeface="Tajawal" panose="00000500000000000000" pitchFamily="2" charset="-78"/>
                          <a:cs typeface="Tajawal" panose="00000500000000000000" pitchFamily="2" charset="-78"/>
                        </a:rPr>
                        <a:t>INTERNET</a:t>
                      </a:r>
                      <a:endParaRPr lang="en-SG" sz="32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tc>
                  <a:txBody>
                    <a:bodyPr/>
                    <a:lstStyle/>
                    <a:p>
                      <a:pPr marL="114300" algn="ctr" rtl="1">
                        <a:lnSpc>
                          <a:spcPct val="150000"/>
                        </a:lnSpc>
                        <a:spcAft>
                          <a:spcPts val="0"/>
                        </a:spcAft>
                      </a:pPr>
                      <a:r>
                        <a:rPr lang="en-US" sz="3200">
                          <a:effectLst/>
                          <a:latin typeface="Tajawal" panose="00000500000000000000" pitchFamily="2" charset="-78"/>
                          <a:cs typeface="Tajawal" panose="00000500000000000000" pitchFamily="2" charset="-78"/>
                        </a:rPr>
                        <a:t>INTRANET</a:t>
                      </a:r>
                      <a:endParaRPr lang="en-SG" sz="320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tc>
                  <a:txBody>
                    <a:bodyPr/>
                    <a:lstStyle/>
                    <a:p>
                      <a:pPr marL="114300" algn="ctr" rtl="1">
                        <a:lnSpc>
                          <a:spcPct val="150000"/>
                        </a:lnSpc>
                        <a:spcAft>
                          <a:spcPts val="0"/>
                        </a:spcAft>
                      </a:pPr>
                      <a:r>
                        <a:rPr lang="en-US" sz="3200" dirty="0">
                          <a:effectLst/>
                          <a:latin typeface="Tajawal" panose="00000500000000000000" pitchFamily="2" charset="-78"/>
                          <a:cs typeface="Tajawal" panose="00000500000000000000" pitchFamily="2" charset="-78"/>
                        </a:rPr>
                        <a:t>EXTRANET</a:t>
                      </a:r>
                      <a:endParaRPr lang="en-SG" sz="32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extLst>
                  <a:ext uri="{0D108BD9-81ED-4DB2-BD59-A6C34878D82A}">
                    <a16:rowId xmlns:a16="http://schemas.microsoft.com/office/drawing/2014/main" val="10000"/>
                  </a:ext>
                </a:extLst>
              </a:tr>
              <a:tr h="844481">
                <a:tc>
                  <a:txBody>
                    <a:bodyPr/>
                    <a:lstStyle/>
                    <a:p>
                      <a:pPr marL="114300" algn="just" rtl="1">
                        <a:lnSpc>
                          <a:spcPct val="150000"/>
                        </a:lnSpc>
                        <a:spcAft>
                          <a:spcPts val="0"/>
                        </a:spcAft>
                      </a:pPr>
                      <a:r>
                        <a:rPr lang="ar-SA" sz="2800" dirty="0">
                          <a:effectLst/>
                          <a:latin typeface="Tajawal" panose="00000500000000000000" pitchFamily="2" charset="-78"/>
                          <a:cs typeface="Tajawal" panose="00000500000000000000" pitchFamily="2" charset="-78"/>
                        </a:rPr>
                        <a:t>طبيعة الوصول</a:t>
                      </a:r>
                      <a:endParaRPr lang="en-SG" sz="28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tc>
                  <a:txBody>
                    <a:bodyPr/>
                    <a:lstStyle/>
                    <a:p>
                      <a:pPr marL="114300" algn="ctr" rtl="1">
                        <a:lnSpc>
                          <a:spcPct val="150000"/>
                        </a:lnSpc>
                        <a:spcAft>
                          <a:spcPts val="0"/>
                        </a:spcAft>
                      </a:pPr>
                      <a:r>
                        <a:rPr lang="ar-SA" sz="3200" dirty="0">
                          <a:effectLst/>
                          <a:latin typeface="Tajawal" panose="00000500000000000000" pitchFamily="2" charset="-78"/>
                          <a:cs typeface="Tajawal" panose="00000500000000000000" pitchFamily="2" charset="-78"/>
                        </a:rPr>
                        <a:t>عام</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tc>
                  <a:txBody>
                    <a:bodyPr/>
                    <a:lstStyle/>
                    <a:p>
                      <a:pPr marL="114300" algn="ctr" rtl="1">
                        <a:lnSpc>
                          <a:spcPct val="150000"/>
                        </a:lnSpc>
                        <a:spcAft>
                          <a:spcPts val="0"/>
                        </a:spcAft>
                      </a:pPr>
                      <a:r>
                        <a:rPr lang="ar-SA" sz="3200" dirty="0">
                          <a:effectLst/>
                          <a:latin typeface="Tajawal" panose="00000500000000000000" pitchFamily="2" charset="-78"/>
                          <a:cs typeface="Tajawal" panose="00000500000000000000" pitchFamily="2" charset="-78"/>
                        </a:rPr>
                        <a:t>خاص</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tc>
                  <a:txBody>
                    <a:bodyPr/>
                    <a:lstStyle/>
                    <a:p>
                      <a:pPr marL="114300" algn="ctr" rtl="1">
                        <a:lnSpc>
                          <a:spcPct val="150000"/>
                        </a:lnSpc>
                        <a:spcAft>
                          <a:spcPts val="0"/>
                        </a:spcAft>
                      </a:pPr>
                      <a:r>
                        <a:rPr lang="ar-SA" sz="3200">
                          <a:effectLst/>
                          <a:latin typeface="Tajawal" panose="00000500000000000000" pitchFamily="2" charset="-78"/>
                          <a:cs typeface="Tajawal" panose="00000500000000000000" pitchFamily="2" charset="-78"/>
                        </a:rPr>
                        <a:t>شبه عام</a:t>
                      </a:r>
                      <a:endParaRPr lang="en-SG" sz="200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extLst>
                  <a:ext uri="{0D108BD9-81ED-4DB2-BD59-A6C34878D82A}">
                    <a16:rowId xmlns:a16="http://schemas.microsoft.com/office/drawing/2014/main" val="10001"/>
                  </a:ext>
                </a:extLst>
              </a:tr>
              <a:tr h="1896090">
                <a:tc>
                  <a:txBody>
                    <a:bodyPr/>
                    <a:lstStyle/>
                    <a:p>
                      <a:pPr marL="114300" algn="just" rtl="1">
                        <a:lnSpc>
                          <a:spcPct val="120000"/>
                        </a:lnSpc>
                        <a:spcAft>
                          <a:spcPts val="0"/>
                        </a:spcAft>
                      </a:pPr>
                      <a:r>
                        <a:rPr lang="ar-SA" sz="2800" dirty="0">
                          <a:effectLst/>
                          <a:latin typeface="Tajawal" panose="00000500000000000000" pitchFamily="2" charset="-78"/>
                          <a:cs typeface="Tajawal" panose="00000500000000000000" pitchFamily="2" charset="-78"/>
                        </a:rPr>
                        <a:t>المستخدمون</a:t>
                      </a:r>
                      <a:endParaRPr lang="en-SG" sz="28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tc>
                  <a:txBody>
                    <a:bodyPr/>
                    <a:lstStyle/>
                    <a:p>
                      <a:pPr marL="114300" algn="ctr" rtl="1">
                        <a:lnSpc>
                          <a:spcPct val="120000"/>
                        </a:lnSpc>
                        <a:spcAft>
                          <a:spcPts val="0"/>
                        </a:spcAft>
                      </a:pPr>
                      <a:r>
                        <a:rPr lang="ar-SA" sz="3200" dirty="0">
                          <a:effectLst/>
                          <a:latin typeface="Tajawal" panose="00000500000000000000" pitchFamily="2" charset="-78"/>
                          <a:cs typeface="Tajawal" panose="00000500000000000000" pitchFamily="2" charset="-78"/>
                        </a:rPr>
                        <a:t>أي شخص</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tc>
                  <a:txBody>
                    <a:bodyPr/>
                    <a:lstStyle/>
                    <a:p>
                      <a:pPr marL="114300" algn="ctr" rtl="1">
                        <a:lnSpc>
                          <a:spcPct val="120000"/>
                        </a:lnSpc>
                        <a:spcAft>
                          <a:spcPts val="0"/>
                        </a:spcAft>
                      </a:pPr>
                      <a:r>
                        <a:rPr lang="ar-SA" sz="3200" dirty="0">
                          <a:effectLst/>
                          <a:latin typeface="Tajawal" panose="00000500000000000000" pitchFamily="2" charset="-78"/>
                          <a:cs typeface="Tajawal" panose="00000500000000000000" pitchFamily="2" charset="-78"/>
                        </a:rPr>
                        <a:t>أعضاء من داخل منظمة الأعمال</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tc>
                  <a:txBody>
                    <a:bodyPr/>
                    <a:lstStyle/>
                    <a:p>
                      <a:pPr marL="114300" algn="ctr" rtl="1">
                        <a:lnSpc>
                          <a:spcPct val="120000"/>
                        </a:lnSpc>
                        <a:spcAft>
                          <a:spcPts val="0"/>
                        </a:spcAft>
                      </a:pPr>
                      <a:r>
                        <a:rPr lang="ar-SA" sz="3200" dirty="0">
                          <a:effectLst/>
                          <a:latin typeface="Tajawal" panose="00000500000000000000" pitchFamily="2" charset="-78"/>
                          <a:cs typeface="Tajawal" panose="00000500000000000000" pitchFamily="2" charset="-78"/>
                        </a:rPr>
                        <a:t>ذوي العلاقة من خارج منظمة الأعمال (غالبا منشات أخرى)</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extLst>
                  <a:ext uri="{0D108BD9-81ED-4DB2-BD59-A6C34878D82A}">
                    <a16:rowId xmlns:a16="http://schemas.microsoft.com/office/drawing/2014/main" val="10002"/>
                  </a:ext>
                </a:extLst>
              </a:tr>
              <a:tr h="1896090">
                <a:tc>
                  <a:txBody>
                    <a:bodyPr/>
                    <a:lstStyle/>
                    <a:p>
                      <a:pPr marL="114300" algn="just" rtl="1">
                        <a:lnSpc>
                          <a:spcPct val="120000"/>
                        </a:lnSpc>
                        <a:spcAft>
                          <a:spcPts val="0"/>
                        </a:spcAft>
                      </a:pPr>
                      <a:r>
                        <a:rPr lang="ar-SA" sz="2800" dirty="0">
                          <a:effectLst/>
                          <a:latin typeface="Tajawal" panose="00000500000000000000" pitchFamily="2" charset="-78"/>
                          <a:cs typeface="Tajawal" panose="00000500000000000000" pitchFamily="2" charset="-78"/>
                        </a:rPr>
                        <a:t>المعلومات</a:t>
                      </a:r>
                      <a:endParaRPr lang="en-SG" sz="28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solidFill>
                      <a:srgbClr val="884106"/>
                    </a:solidFill>
                  </a:tcPr>
                </a:tc>
                <a:tc>
                  <a:txBody>
                    <a:bodyPr/>
                    <a:lstStyle/>
                    <a:p>
                      <a:pPr marL="114300" algn="ctr" rtl="1">
                        <a:lnSpc>
                          <a:spcPct val="120000"/>
                        </a:lnSpc>
                        <a:spcAft>
                          <a:spcPts val="0"/>
                        </a:spcAft>
                      </a:pPr>
                      <a:r>
                        <a:rPr lang="ar-SA" sz="3200" dirty="0">
                          <a:effectLst/>
                          <a:latin typeface="Tajawal" panose="00000500000000000000" pitchFamily="2" charset="-78"/>
                          <a:cs typeface="Tajawal" panose="00000500000000000000" pitchFamily="2" charset="-78"/>
                        </a:rPr>
                        <a:t>مفتوحة وغزيرة</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tc>
                  <a:txBody>
                    <a:bodyPr/>
                    <a:lstStyle/>
                    <a:p>
                      <a:pPr marL="114300" algn="ctr" rtl="1">
                        <a:lnSpc>
                          <a:spcPct val="120000"/>
                        </a:lnSpc>
                        <a:spcAft>
                          <a:spcPts val="0"/>
                        </a:spcAft>
                      </a:pPr>
                      <a:r>
                        <a:rPr lang="ar-SA" sz="3200" dirty="0">
                          <a:effectLst/>
                          <a:latin typeface="Tajawal" panose="00000500000000000000" pitchFamily="2" charset="-78"/>
                          <a:cs typeface="Tajawal" panose="00000500000000000000" pitchFamily="2" charset="-78"/>
                        </a:rPr>
                        <a:t>محدودة وذات خصوصية</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tc>
                  <a:txBody>
                    <a:bodyPr/>
                    <a:lstStyle/>
                    <a:p>
                      <a:pPr marL="114300" algn="ctr" rtl="1">
                        <a:lnSpc>
                          <a:spcPct val="120000"/>
                        </a:lnSpc>
                        <a:spcAft>
                          <a:spcPts val="0"/>
                        </a:spcAft>
                      </a:pPr>
                      <a:r>
                        <a:rPr lang="ar-SA" sz="3200" dirty="0">
                          <a:effectLst/>
                          <a:latin typeface="Tajawal" panose="00000500000000000000" pitchFamily="2" charset="-78"/>
                          <a:cs typeface="Tajawal" panose="00000500000000000000" pitchFamily="2" charset="-78"/>
                        </a:rPr>
                        <a:t>مشتركة مع ذوي العلاقة أو الفئات المستهدفة</a:t>
                      </a:r>
                      <a:endParaRPr lang="en-SG" sz="2000" dirty="0">
                        <a:effectLst/>
                        <a:latin typeface="Tajawal" panose="00000500000000000000" pitchFamily="2" charset="-78"/>
                        <a:ea typeface="Times New Roman" panose="02020603050405020304" pitchFamily="18" charset="0"/>
                        <a:cs typeface="Tajawal" panose="00000500000000000000" pitchFamily="2" charset="-78"/>
                      </a:endParaRPr>
                    </a:p>
                  </a:txBody>
                  <a:tcPr marL="102881" marR="102881" marT="0" marB="0"/>
                </a:tc>
                <a:extLst>
                  <a:ext uri="{0D108BD9-81ED-4DB2-BD59-A6C34878D82A}">
                    <a16:rowId xmlns:a16="http://schemas.microsoft.com/office/drawing/2014/main" val="10003"/>
                  </a:ext>
                </a:extLst>
              </a:tr>
            </a:tbl>
          </a:graphicData>
        </a:graphic>
      </p:graphicFrame>
      <p:grpSp>
        <p:nvGrpSpPr>
          <p:cNvPr id="6" name="Group 8"/>
          <p:cNvGrpSpPr/>
          <p:nvPr/>
        </p:nvGrpSpPr>
        <p:grpSpPr>
          <a:xfrm>
            <a:off x="0" y="6690087"/>
            <a:ext cx="1028700" cy="3177813"/>
            <a:chOff x="0" y="0"/>
            <a:chExt cx="812800" cy="2510865"/>
          </a:xfrm>
        </p:grpSpPr>
        <p:sp>
          <p:nvSpPr>
            <p:cNvPr id="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9"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10" name="Group 48"/>
          <p:cNvGrpSpPr/>
          <p:nvPr/>
        </p:nvGrpSpPr>
        <p:grpSpPr>
          <a:xfrm>
            <a:off x="0" y="0"/>
            <a:ext cx="1028700" cy="1028700"/>
            <a:chOff x="0" y="0"/>
            <a:chExt cx="812800" cy="812800"/>
          </a:xfrm>
        </p:grpSpPr>
        <p:sp>
          <p:nvSpPr>
            <p:cNvPr id="11"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4" name="Group 13"/>
          <p:cNvGrpSpPr/>
          <p:nvPr/>
        </p:nvGrpSpPr>
        <p:grpSpPr>
          <a:xfrm>
            <a:off x="17259300" y="0"/>
            <a:ext cx="1694792" cy="10287000"/>
            <a:chOff x="0" y="0"/>
            <a:chExt cx="446365" cy="2709333"/>
          </a:xfrm>
        </p:grpSpPr>
        <p:sp>
          <p:nvSpPr>
            <p:cNvPr id="15" name="Freeform 14"/>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6" name="TextBox 15"/>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7" name="Rounded Rectangle 16"/>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1"/>
          <p:cNvSpPr txBox="1"/>
          <p:nvPr/>
        </p:nvSpPr>
        <p:spPr>
          <a:xfrm>
            <a:off x="6524443" y="276225"/>
            <a:ext cx="5159425" cy="925253"/>
          </a:xfrm>
          <a:prstGeom prst="rect">
            <a:avLst/>
          </a:prstGeom>
        </p:spPr>
        <p:txBody>
          <a:bodyPr lIns="0" tIns="0" rIns="0" bIns="0" rtlCol="0" anchor="t">
            <a:spAutoFit/>
          </a:bodyPr>
          <a:lstStyle/>
          <a:p>
            <a:pPr algn="ctr" rtl="1">
              <a:lnSpc>
                <a:spcPts val="8539"/>
              </a:lnSpc>
              <a:spcBef>
                <a:spcPct val="0"/>
              </a:spcBef>
            </a:pPr>
            <a:r>
              <a:rPr lang="ar-EG" sz="2800" b="1" dirty="0">
                <a:solidFill>
                  <a:schemeClr val="bg1"/>
                </a:solidFill>
                <a:latin typeface="Tajawal Bold"/>
                <a:ea typeface="Tajawal Bold"/>
                <a:cs typeface="Tajawal Bold"/>
                <a:sym typeface="Tajawal Bold"/>
                <a:rtl/>
              </a:rPr>
              <a:t>أنظمة تبادل المعلومات الإدارية</a:t>
            </a:r>
          </a:p>
        </p:txBody>
      </p:sp>
      <p:sp>
        <p:nvSpPr>
          <p:cNvPr id="19" name="Freeform 11"/>
          <p:cNvSpPr/>
          <p:nvPr/>
        </p:nvSpPr>
        <p:spPr>
          <a:xfrm rot="2651781">
            <a:off x="9239003"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20" name="TextBox 19"/>
          <p:cNvSpPr txBox="1"/>
          <p:nvPr/>
        </p:nvSpPr>
        <p:spPr>
          <a:xfrm>
            <a:off x="9180575" y="9702225"/>
            <a:ext cx="686132" cy="523220"/>
          </a:xfrm>
          <a:prstGeom prst="rect">
            <a:avLst/>
          </a:prstGeom>
          <a:noFill/>
        </p:spPr>
        <p:txBody>
          <a:bodyPr wrap="square" rtlCol="0">
            <a:spAutoFit/>
          </a:bodyPr>
          <a:lstStyle/>
          <a:p>
            <a:pPr algn="ctr"/>
            <a:r>
              <a:rPr lang="en-US" sz="2800" b="1" dirty="0">
                <a:solidFill>
                  <a:schemeClr val="bg1"/>
                </a:solidFill>
              </a:rPr>
              <a:t>13</a:t>
            </a:r>
          </a:p>
        </p:txBody>
      </p:sp>
    </p:spTree>
    <p:extLst>
      <p:ext uri="{BB962C8B-B14F-4D97-AF65-F5344CB8AC3E}">
        <p14:creationId xmlns:p14="http://schemas.microsoft.com/office/powerpoint/2010/main" val="118576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5" name="Freeform 5"/>
          <p:cNvSpPr/>
          <p:nvPr/>
        </p:nvSpPr>
        <p:spPr>
          <a:xfrm>
            <a:off x="1974077" y="4949480"/>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767311" y="4790293"/>
            <a:ext cx="4439220" cy="1822832"/>
          </a:xfrm>
          <a:custGeom>
            <a:avLst/>
            <a:gdLst/>
            <a:ahLst/>
            <a:cxnLst/>
            <a:rect l="l" t="t" r="r" b="b"/>
            <a:pathLst>
              <a:path w="4439220" h="2730120">
                <a:moveTo>
                  <a:pt x="0" y="0"/>
                </a:moveTo>
                <a:lnTo>
                  <a:pt x="4439221" y="0"/>
                </a:lnTo>
                <a:lnTo>
                  <a:pt x="4439221"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2081468" y="4948661"/>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7315200" y="3967521"/>
            <a:ext cx="3363620" cy="336362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966292" y="4790293"/>
            <a:ext cx="4439220" cy="1822832"/>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3716195" y="7816468"/>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3601018" y="7658100"/>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0247761" y="7816468"/>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132585" y="7658100"/>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315200" y="3891321"/>
            <a:ext cx="3363620" cy="336362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TextBox 19"/>
          <p:cNvSpPr txBox="1"/>
          <p:nvPr/>
        </p:nvSpPr>
        <p:spPr>
          <a:xfrm>
            <a:off x="2133600" y="5491521"/>
            <a:ext cx="4191000" cy="430887"/>
          </a:xfrm>
          <a:prstGeom prst="rect">
            <a:avLst/>
          </a:prstGeom>
        </p:spPr>
        <p:txBody>
          <a:bodyPr wrap="square" lIns="0" tIns="0" rIns="0" bIns="0" rtlCol="0" anchor="t">
            <a:spAutoFit/>
          </a:bodyPr>
          <a:lstStyle/>
          <a:p>
            <a:pPr>
              <a:lnSpc>
                <a:spcPct val="100000"/>
              </a:lnSpc>
              <a:spcBef>
                <a:spcPct val="0"/>
              </a:spcBef>
              <a:buFontTx/>
              <a:buNone/>
            </a:pPr>
            <a:r>
              <a:rPr lang="ar-SA" altLang="en-US" sz="2800" b="1" dirty="0">
                <a:latin typeface="Tajawal Bold" panose="020B0604020202020204" charset="-78"/>
                <a:cs typeface="Tajawal Bold" panose="020B0604020202020204" charset="-78"/>
              </a:rPr>
              <a:t>أتمتة العمليات الإدارية</a:t>
            </a:r>
          </a:p>
        </p:txBody>
      </p:sp>
      <p:sp>
        <p:nvSpPr>
          <p:cNvPr id="23" name="TextBox 23"/>
          <p:cNvSpPr txBox="1"/>
          <p:nvPr/>
        </p:nvSpPr>
        <p:spPr>
          <a:xfrm>
            <a:off x="13182600" y="5067300"/>
            <a:ext cx="2578580" cy="984885"/>
          </a:xfrm>
          <a:prstGeom prst="rect">
            <a:avLst/>
          </a:prstGeom>
        </p:spPr>
        <p:txBody>
          <a:bodyPr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تحليل البيانات واتخاذ القرار</a:t>
            </a:r>
          </a:p>
        </p:txBody>
      </p:sp>
      <p:sp>
        <p:nvSpPr>
          <p:cNvPr id="25" name="TextBox 25"/>
          <p:cNvSpPr txBox="1"/>
          <p:nvPr/>
        </p:nvSpPr>
        <p:spPr>
          <a:xfrm>
            <a:off x="4876800" y="7962900"/>
            <a:ext cx="2157579" cy="984885"/>
          </a:xfrm>
          <a:prstGeom prst="rect">
            <a:avLst/>
          </a:prstGeom>
        </p:spPr>
        <p:txBody>
          <a:bodyPr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الأمن السيبراني</a:t>
            </a:r>
          </a:p>
        </p:txBody>
      </p:sp>
      <p:sp>
        <p:nvSpPr>
          <p:cNvPr id="27" name="TextBox 27"/>
          <p:cNvSpPr txBox="1"/>
          <p:nvPr/>
        </p:nvSpPr>
        <p:spPr>
          <a:xfrm>
            <a:off x="10896600" y="8039100"/>
            <a:ext cx="3048000" cy="984885"/>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تحسين تجربة العملاء</a:t>
            </a:r>
          </a:p>
        </p:txBody>
      </p:sp>
      <p:sp>
        <p:nvSpPr>
          <p:cNvPr id="29" name="TextBox 29"/>
          <p:cNvSpPr txBox="1"/>
          <p:nvPr/>
        </p:nvSpPr>
        <p:spPr>
          <a:xfrm>
            <a:off x="7543800" y="5110521"/>
            <a:ext cx="2968764" cy="1107996"/>
          </a:xfrm>
          <a:prstGeom prst="rect">
            <a:avLst/>
          </a:prstGeom>
        </p:spPr>
        <p:txBody>
          <a:bodyPr lIns="0" tIns="0" rIns="0" bIns="0" rtlCol="0" anchor="t">
            <a:spAutoFit/>
          </a:bodyPr>
          <a:lstStyle/>
          <a:p>
            <a:pPr algn="ctr">
              <a:defRPr/>
            </a:pPr>
            <a:r>
              <a:rPr lang="ar-EG" sz="3600" b="1" dirty="0">
                <a:ln w="12700" cmpd="sng">
                  <a:solidFill>
                    <a:schemeClr val="accent4"/>
                  </a:solidFill>
                  <a:prstDash val="solid"/>
                </a:ln>
                <a:solidFill>
                  <a:srgbClr val="FF0000"/>
                </a:solidFill>
                <a:latin typeface="Tajawal Bold" panose="020B0604020202020204" charset="-78"/>
                <a:cs typeface="Tajawal Bold" panose="020B0604020202020204" charset="-78"/>
              </a:rPr>
              <a:t>دور الذكاء الاصطناعي</a:t>
            </a:r>
            <a:endParaRPr lang="ar-SA" sz="3600" b="1" dirty="0">
              <a:ln w="12700" cmpd="sng">
                <a:solidFill>
                  <a:schemeClr val="accent4"/>
                </a:solidFill>
                <a:prstDash val="solid"/>
              </a:ln>
              <a:solidFill>
                <a:srgbClr val="FF0000"/>
              </a:solidFill>
              <a:latin typeface="Tajawal Bold" panose="020B0604020202020204" charset="-78"/>
              <a:cs typeface="Tajawal Bold" panose="020B0604020202020204" charset="-78"/>
            </a:endParaRPr>
          </a:p>
        </p:txBody>
      </p:sp>
      <p:sp>
        <p:nvSpPr>
          <p:cNvPr id="34" name="مستطيل 5"/>
          <p:cNvSpPr>
            <a:spLocks noChangeArrowheads="1"/>
          </p:cNvSpPr>
          <p:nvPr/>
        </p:nvSpPr>
        <p:spPr bwMode="auto">
          <a:xfrm>
            <a:off x="6529848" y="1735563"/>
            <a:ext cx="1073230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3200" dirty="0">
                <a:latin typeface="Tajawal Bold" panose="020B0604020202020204" charset="-78"/>
                <a:cs typeface="Tajawal Bold" panose="020B0604020202020204" charset="-78"/>
              </a:rPr>
              <a:t>يمكن للذكاء الاصطناعي أن يلعب دورًا حاسمًا في تحسين كفاءة نظم المعلومات الإدارية من خلال الأساليب التالية</a:t>
            </a:r>
          </a:p>
        </p:txBody>
      </p:sp>
      <p:sp>
        <p:nvSpPr>
          <p:cNvPr id="36" name="Rounded Rectangle 35"/>
          <p:cNvSpPr/>
          <p:nvPr/>
        </p:nvSpPr>
        <p:spPr>
          <a:xfrm>
            <a:off x="5791200" y="190500"/>
            <a:ext cx="67056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51"/>
          <p:cNvSpPr txBox="1"/>
          <p:nvPr/>
        </p:nvSpPr>
        <p:spPr>
          <a:xfrm>
            <a:off x="2438400" y="190500"/>
            <a:ext cx="13411200" cy="940642"/>
          </a:xfrm>
          <a:prstGeom prst="rect">
            <a:avLst/>
          </a:prstGeom>
        </p:spPr>
        <p:txBody>
          <a:bodyPr wrap="square" lIns="0" tIns="0" rIns="0" bIns="0" rtlCol="0" anchor="t">
            <a:spAutoFit/>
          </a:bodyPr>
          <a:lstStyle/>
          <a:p>
            <a:pPr algn="ctr" rtl="1">
              <a:lnSpc>
                <a:spcPts val="8539"/>
              </a:lnSpc>
              <a:spcBef>
                <a:spcPct val="0"/>
              </a:spcBef>
            </a:pPr>
            <a:r>
              <a:rPr lang="ar-EG" sz="2400" b="1" dirty="0">
                <a:solidFill>
                  <a:schemeClr val="bg1"/>
                </a:solidFill>
                <a:latin typeface="Tajawal Bold"/>
                <a:ea typeface="Tajawal Bold"/>
                <a:cs typeface="Tajawal Bold"/>
                <a:sym typeface="Tajawal Bold"/>
                <a:rtl/>
              </a:rPr>
              <a:t>الذكاء الاصطناعي ونظم المعلومات الإدارية</a:t>
            </a:r>
          </a:p>
        </p:txBody>
      </p:sp>
      <p:grpSp>
        <p:nvGrpSpPr>
          <p:cNvPr id="39" name="Group 38"/>
          <p:cNvGrpSpPr/>
          <p:nvPr/>
        </p:nvGrpSpPr>
        <p:grpSpPr>
          <a:xfrm>
            <a:off x="17678400" y="0"/>
            <a:ext cx="1275692" cy="10287000"/>
            <a:chOff x="0" y="0"/>
            <a:chExt cx="446365" cy="2709333"/>
          </a:xfrm>
        </p:grpSpPr>
        <p:sp>
          <p:nvSpPr>
            <p:cNvPr id="40" name="Freeform 3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1" name="TextBox 40"/>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42" name="Group 38"/>
          <p:cNvGrpSpPr/>
          <p:nvPr/>
        </p:nvGrpSpPr>
        <p:grpSpPr>
          <a:xfrm>
            <a:off x="0" y="0"/>
            <a:ext cx="1028700" cy="1028700"/>
            <a:chOff x="0" y="0"/>
            <a:chExt cx="812800" cy="812800"/>
          </a:xfrm>
        </p:grpSpPr>
        <p:sp>
          <p:nvSpPr>
            <p:cNvPr id="43"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4"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5" name="Group 8"/>
          <p:cNvGrpSpPr/>
          <p:nvPr/>
        </p:nvGrpSpPr>
        <p:grpSpPr>
          <a:xfrm>
            <a:off x="0" y="6690087"/>
            <a:ext cx="1028700" cy="3177813"/>
            <a:chOff x="0" y="0"/>
            <a:chExt cx="812800" cy="2510865"/>
          </a:xfrm>
        </p:grpSpPr>
        <p:sp>
          <p:nvSpPr>
            <p:cNvPr id="4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sp>
        <p:nvSpPr>
          <p:cNvPr id="4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7"/>
            <a:stretch>
              <a:fillRect/>
            </a:stretch>
          </a:blipFill>
        </p:spPr>
        <p:txBody>
          <a:bodyPr/>
          <a:lstStyle/>
          <a:p>
            <a:endParaRPr lang="en-US"/>
          </a:p>
        </p:txBody>
      </p:sp>
      <p:sp>
        <p:nvSpPr>
          <p:cNvPr id="49" name="TextBox 48"/>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14</a:t>
            </a:r>
          </a:p>
        </p:txBody>
      </p:sp>
      <p:sp>
        <p:nvSpPr>
          <p:cNvPr id="3" name="Rectangle 7">
            <a:extLst>
              <a:ext uri="{FF2B5EF4-FFF2-40B4-BE49-F238E27FC236}">
                <a16:creationId xmlns:a16="http://schemas.microsoft.com/office/drawing/2014/main" id="{2C293072-09AB-99F0-FC75-E4F84C80B0C7}"/>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pic>
        <p:nvPicPr>
          <p:cNvPr id="4" name="Picture 3">
            <a:extLst>
              <a:ext uri="{FF2B5EF4-FFF2-40B4-BE49-F238E27FC236}">
                <a16:creationId xmlns:a16="http://schemas.microsoft.com/office/drawing/2014/main" id="{66D344BA-9C54-95A2-A6C9-31983EF5515A}"/>
              </a:ext>
            </a:extLst>
          </p:cNvPr>
          <p:cNvPicPr>
            <a:picLocks noChangeAspect="1"/>
          </p:cNvPicPr>
          <p:nvPr/>
        </p:nvPicPr>
        <p:blipFill>
          <a:blip r:embed="rId18"/>
          <a:stretch>
            <a:fillRect/>
          </a:stretch>
        </p:blipFill>
        <p:spPr>
          <a:xfrm>
            <a:off x="1295400" y="1454407"/>
            <a:ext cx="5096601" cy="2868050"/>
          </a:xfrm>
          <a:prstGeom prst="rect">
            <a:avLst/>
          </a:prstGeom>
        </p:spPr>
      </p:pic>
    </p:spTree>
    <p:extLst>
      <p:ext uri="{BB962C8B-B14F-4D97-AF65-F5344CB8AC3E}">
        <p14:creationId xmlns:p14="http://schemas.microsoft.com/office/powerpoint/2010/main" val="375696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7109187"/>
            <a:ext cx="11842469" cy="3177813"/>
            <a:chOff x="0" y="0"/>
            <a:chExt cx="9357013" cy="2510865"/>
          </a:xfrm>
        </p:grpSpPr>
        <p:sp>
          <p:nvSpPr>
            <p:cNvPr id="6" name="Freeform 6"/>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9357013"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7259300" y="0"/>
            <a:ext cx="1028700" cy="10287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09914" y="0"/>
            <a:ext cx="1694792" cy="10287000"/>
            <a:chOff x="0" y="0"/>
            <a:chExt cx="446365" cy="2709333"/>
          </a:xfrm>
        </p:grpSpPr>
        <p:sp>
          <p:nvSpPr>
            <p:cNvPr id="12" name="Freeform 1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46365" cy="27474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853887" y="786854"/>
            <a:ext cx="1977164" cy="1977164"/>
            <a:chOff x="0" y="0"/>
            <a:chExt cx="812800" cy="812800"/>
          </a:xfrm>
        </p:grpSpPr>
        <p:sp>
          <p:nvSpPr>
            <p:cNvPr id="15" name="Freeform 15"/>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795B12">
                <a:alpha val="2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484493" y="9014056"/>
            <a:ext cx="2545888" cy="2545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2194959" y="2206326"/>
            <a:ext cx="4711851" cy="7427548"/>
          </a:xfrm>
          <a:custGeom>
            <a:avLst/>
            <a:gdLst/>
            <a:ahLst/>
            <a:cxnLst/>
            <a:rect l="l" t="t" r="r" b="b"/>
            <a:pathLst>
              <a:path w="4711851" h="7427548">
                <a:moveTo>
                  <a:pt x="0" y="0"/>
                </a:moveTo>
                <a:lnTo>
                  <a:pt x="4711851" y="0"/>
                </a:lnTo>
                <a:lnTo>
                  <a:pt x="4711851" y="7427547"/>
                </a:lnTo>
                <a:lnTo>
                  <a:pt x="0" y="742754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7">
            <a:extLst>
              <a:ext uri="{FF2B5EF4-FFF2-40B4-BE49-F238E27FC236}">
                <a16:creationId xmlns:a16="http://schemas.microsoft.com/office/drawing/2014/main" id="{0D678B1C-ECFD-F9A6-20AE-83A6E6614F6A}"/>
              </a:ext>
            </a:extLst>
          </p:cNvPr>
          <p:cNvSpPr/>
          <p:nvPr/>
        </p:nvSpPr>
        <p:spPr>
          <a:xfrm>
            <a:off x="1381190" y="7436114"/>
            <a:ext cx="2457037" cy="2475737"/>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3"/>
            <a:stretch>
              <a:fillRect l="-42748" t="-38645" r="-44844" b="-40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42A99DA-DB13-4D3A-3342-352C8451F247}"/>
              </a:ext>
            </a:extLst>
          </p:cNvPr>
          <p:cNvSpPr txBox="1"/>
          <p:nvPr/>
        </p:nvSpPr>
        <p:spPr>
          <a:xfrm>
            <a:off x="4627465" y="7603100"/>
            <a:ext cx="6172200"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لمزيد من الوسائل والكتب:</a:t>
            </a:r>
            <a:endParaRPr kumimoji="0" lang="en-US"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6" name="TextBox 25">
            <a:extLst>
              <a:ext uri="{FF2B5EF4-FFF2-40B4-BE49-F238E27FC236}">
                <a16:creationId xmlns:a16="http://schemas.microsoft.com/office/drawing/2014/main" id="{E0C7693F-2F24-27C1-3760-DEDB667478E3}"/>
              </a:ext>
            </a:extLst>
          </p:cNvPr>
          <p:cNvSpPr txBox="1"/>
          <p:nvPr/>
        </p:nvSpPr>
        <p:spPr>
          <a:xfrm>
            <a:off x="2425950" y="2661080"/>
            <a:ext cx="7632450" cy="6667851"/>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شكرًا لحسن استماعكم</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1" name="TextBox 31">
            <a:extLst>
              <a:ext uri="{FF2B5EF4-FFF2-40B4-BE49-F238E27FC236}">
                <a16:creationId xmlns:a16="http://schemas.microsoft.com/office/drawing/2014/main" id="{CE79E880-FD3E-5C85-765D-944C7E1953B2}"/>
              </a:ext>
            </a:extLst>
          </p:cNvPr>
          <p:cNvSpPr txBox="1"/>
          <p:nvPr/>
        </p:nvSpPr>
        <p:spPr>
          <a:xfrm>
            <a:off x="6424098" y="9208727"/>
            <a:ext cx="2457036" cy="970907"/>
          </a:xfrm>
          <a:prstGeom prst="rect">
            <a:avLst/>
          </a:prstGeom>
        </p:spPr>
        <p:txBody>
          <a:bodyPr wrap="square" lIns="0" tIns="0" rIns="0" bIns="0">
            <a:spAutoFit/>
          </a:bodyPr>
          <a:lstStyle/>
          <a:p>
            <a:pPr marL="0" marR="0" lvl="0" indent="0" algn="l" defTabSz="914445" rtl="0" eaLnBrk="1" fontAlgn="auto" latinLnBrk="0" hangingPunct="1">
              <a:lnSpc>
                <a:spcPts val="399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hlinkClick r:id="rId4"/>
              </a:rPr>
              <a:t>www.edarah.net</a:t>
            </a:r>
            <a:endParaRPr kumimoji="0" lang="ar-SA"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a:p>
            <a:pPr marL="0" marR="0" lvl="0" indent="0" algn="l" defTabSz="914445" rtl="0" eaLnBrk="1" fontAlgn="auto" latinLnBrk="0" hangingPunct="1">
              <a:lnSpc>
                <a:spcPts val="399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92900"/>
            </a:solidFill>
          </p:spPr>
          <p:txBody>
            <a:bodyPr/>
            <a:lstStyle/>
            <a:p>
              <a:endParaRPr lang="en-US"/>
            </a:p>
          </p:txBody>
        </p:sp>
      </p:grpSp>
      <p:grpSp>
        <p:nvGrpSpPr>
          <p:cNvPr id="6" name="Group 6"/>
          <p:cNvGrpSpPr/>
          <p:nvPr/>
        </p:nvGrpSpPr>
        <p:grpSpPr>
          <a:xfrm>
            <a:off x="-1441217" y="266297"/>
            <a:ext cx="2882434" cy="28824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9" name="Freeform 9"/>
          <p:cNvSpPr/>
          <p:nvPr/>
        </p:nvSpPr>
        <p:spPr>
          <a:xfrm rot="-1059828">
            <a:off x="-1336143" y="-793634"/>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0" name="Freeform 10"/>
          <p:cNvSpPr/>
          <p:nvPr/>
        </p:nvSpPr>
        <p:spPr>
          <a:xfrm rot="9531374">
            <a:off x="15732882" y="8718379"/>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1" name="TextBox 11"/>
          <p:cNvSpPr txBox="1"/>
          <p:nvPr/>
        </p:nvSpPr>
        <p:spPr>
          <a:xfrm>
            <a:off x="0" y="4070220"/>
            <a:ext cx="9634475" cy="5831725"/>
          </a:xfrm>
          <a:prstGeom prst="rect">
            <a:avLst/>
          </a:prstGeom>
        </p:spPr>
        <p:txBody>
          <a:bodyPr lIns="0" tIns="0" rIns="0" bIns="0" rtlCol="0" anchor="t">
            <a:spAutoFit/>
          </a:bodyPr>
          <a:lstStyle/>
          <a:p>
            <a:pPr algn="ctr" rtl="1">
              <a:lnSpc>
                <a:spcPts val="9487"/>
              </a:lnSpc>
            </a:pPr>
            <a:r>
              <a:rPr lang="ar-EG" sz="6776" b="1" dirty="0">
                <a:solidFill>
                  <a:srgbClr val="000000"/>
                </a:solidFill>
                <a:latin typeface="Tajawal Bold"/>
                <a:ea typeface="Tajawal Bold"/>
                <a:cs typeface="Tajawal Bold"/>
                <a:sym typeface="Tajawal Bold"/>
                <a:rtl/>
              </a:rPr>
              <a:t>الفصل الخامس عشر</a:t>
            </a:r>
          </a:p>
          <a:p>
            <a:pPr algn="ctr" rtl="1">
              <a:lnSpc>
                <a:spcPts val="9487"/>
              </a:lnSpc>
            </a:pPr>
            <a:r>
              <a:rPr lang="ar-EG" sz="6776" b="1" dirty="0">
                <a:solidFill>
                  <a:srgbClr val="000000"/>
                </a:solidFill>
                <a:latin typeface="Tajawal Bold"/>
                <a:ea typeface="Tajawal Bold"/>
                <a:cs typeface="Tajawal Bold"/>
                <a:sym typeface="Tajawal Bold"/>
                <a:rtl/>
              </a:rPr>
              <a:t>نظام المعلومات الإدارية</a:t>
            </a:r>
          </a:p>
          <a:p>
            <a:pPr algn="ctr">
              <a:lnSpc>
                <a:spcPts val="14136"/>
              </a:lnSpc>
            </a:pPr>
            <a:r>
              <a:rPr lang="en-US" sz="4800" b="1" spc="586" dirty="0">
                <a:solidFill>
                  <a:srgbClr val="000000"/>
                </a:solidFill>
                <a:latin typeface="Sakkal Majalla" panose="02000000000000000000" pitchFamily="2" charset="-78"/>
                <a:ea typeface="Tajawal Bold"/>
                <a:cs typeface="Sakkal Majalla" panose="02000000000000000000" pitchFamily="2" charset="-78"/>
                <a:sym typeface="Tajawal Bold"/>
                <a:rtl/>
              </a:rPr>
              <a:t>Management Information System</a:t>
            </a:r>
          </a:p>
          <a:p>
            <a:pPr algn="ctr">
              <a:lnSpc>
                <a:spcPts val="14136"/>
              </a:lnSpc>
            </a:pPr>
            <a:endParaRPr lang="ar-EG" sz="6000" b="1" spc="586" dirty="0">
              <a:solidFill>
                <a:srgbClr val="000000"/>
              </a:solidFill>
              <a:latin typeface="Sakkal Majalla" panose="02000000000000000000" pitchFamily="2" charset="-78"/>
              <a:ea typeface="Tajawal Bold"/>
              <a:cs typeface="Sakkal Majalla" panose="02000000000000000000" pitchFamily="2" charset="-78"/>
              <a:sym typeface="Tajawal Bold"/>
              <a:rtl/>
            </a:endParaRPr>
          </a:p>
        </p:txBody>
      </p:sp>
      <p:sp>
        <p:nvSpPr>
          <p:cNvPr id="1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14" name="TextBox 1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8496300"/>
            <a:ext cx="11830234" cy="1790700"/>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txBody>
            <a:bodyPr/>
            <a:lstStyle/>
            <a:p>
              <a:endParaRPr lang="en-US"/>
            </a:p>
          </p:txBody>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1600" y="0"/>
            <a:ext cx="5334000" cy="10287000"/>
            <a:chOff x="0" y="0"/>
            <a:chExt cx="7238755" cy="13716000"/>
          </a:xfrm>
        </p:grpSpPr>
        <p:pic>
          <p:nvPicPr>
            <p:cNvPr id="6" name="Picture 6"/>
            <p:cNvPicPr>
              <a:picLocks noChangeAspect="1"/>
            </p:cNvPicPr>
            <p:nvPr/>
          </p:nvPicPr>
          <p:blipFill>
            <a:blip r:embed="rId2"/>
            <a:srcRect l="17004" r="49284"/>
            <a:stretch>
              <a:fillRect/>
            </a:stretch>
          </p:blipFill>
          <p:spPr>
            <a:xfrm>
              <a:off x="0" y="0"/>
              <a:ext cx="7238755" cy="13716000"/>
            </a:xfrm>
            <a:prstGeom prst="rect">
              <a:avLst/>
            </a:prstGeom>
          </p:spPr>
        </p:pic>
      </p:grpSp>
      <p:grpSp>
        <p:nvGrpSpPr>
          <p:cNvPr id="7" name="Group 7"/>
          <p:cNvGrpSpPr/>
          <p:nvPr/>
        </p:nvGrpSpPr>
        <p:grpSpPr>
          <a:xfrm>
            <a:off x="17259300" y="0"/>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97118" y="559176"/>
            <a:ext cx="7494647" cy="1285200"/>
          </a:xfrm>
          <a:prstGeom prst="rect">
            <a:avLst/>
          </a:prstGeom>
        </p:spPr>
        <p:txBody>
          <a:bodyPr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Tajawal Bold"/>
                <a:rtl/>
              </a:rPr>
              <a:t>محتويات الفصل</a:t>
            </a:r>
          </a:p>
        </p:txBody>
      </p:sp>
      <p:grpSp>
        <p:nvGrpSpPr>
          <p:cNvPr id="17" name="Group 17"/>
          <p:cNvGrpSpPr/>
          <p:nvPr/>
        </p:nvGrpSpPr>
        <p:grpSpPr>
          <a:xfrm>
            <a:off x="15837652" y="3038801"/>
            <a:ext cx="969409" cy="956220"/>
            <a:chOff x="0" y="0"/>
            <a:chExt cx="812800" cy="801742"/>
          </a:xfrm>
        </p:grpSpPr>
        <p:sp>
          <p:nvSpPr>
            <p:cNvPr id="18" name="Freeform 18"/>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19" name="TextBox 19"/>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01</a:t>
              </a:r>
            </a:p>
          </p:txBody>
        </p:sp>
      </p:grpSp>
      <p:grpSp>
        <p:nvGrpSpPr>
          <p:cNvPr id="20" name="Group 20"/>
          <p:cNvGrpSpPr/>
          <p:nvPr/>
        </p:nvGrpSpPr>
        <p:grpSpPr>
          <a:xfrm>
            <a:off x="15837652" y="4203680"/>
            <a:ext cx="969409" cy="956220"/>
            <a:chOff x="0" y="0"/>
            <a:chExt cx="812800" cy="801742"/>
          </a:xfrm>
        </p:grpSpPr>
        <p:sp>
          <p:nvSpPr>
            <p:cNvPr id="21" name="Freeform 21"/>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2" name="TextBox 22"/>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02</a:t>
              </a:r>
            </a:p>
          </p:txBody>
        </p:sp>
      </p:grpSp>
      <p:grpSp>
        <p:nvGrpSpPr>
          <p:cNvPr id="23" name="Group 23"/>
          <p:cNvGrpSpPr/>
          <p:nvPr/>
        </p:nvGrpSpPr>
        <p:grpSpPr>
          <a:xfrm>
            <a:off x="15837652" y="5368560"/>
            <a:ext cx="969409" cy="956220"/>
            <a:chOff x="0" y="0"/>
            <a:chExt cx="812800" cy="801742"/>
          </a:xfrm>
        </p:grpSpPr>
        <p:sp>
          <p:nvSpPr>
            <p:cNvPr id="24" name="Freeform 24"/>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5" name="TextBox 25"/>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03</a:t>
              </a:r>
            </a:p>
          </p:txBody>
        </p:sp>
      </p:grpSp>
      <p:grpSp>
        <p:nvGrpSpPr>
          <p:cNvPr id="26" name="Group 26"/>
          <p:cNvGrpSpPr/>
          <p:nvPr/>
        </p:nvGrpSpPr>
        <p:grpSpPr>
          <a:xfrm>
            <a:off x="15837652" y="6533440"/>
            <a:ext cx="969409" cy="956220"/>
            <a:chOff x="0" y="0"/>
            <a:chExt cx="812800" cy="801742"/>
          </a:xfrm>
        </p:grpSpPr>
        <p:sp>
          <p:nvSpPr>
            <p:cNvPr id="27" name="Freeform 27"/>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8" name="TextBox 28"/>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04</a:t>
              </a:r>
            </a:p>
          </p:txBody>
        </p:sp>
      </p:grpSp>
      <p:grpSp>
        <p:nvGrpSpPr>
          <p:cNvPr id="29" name="Group 29"/>
          <p:cNvGrpSpPr/>
          <p:nvPr/>
        </p:nvGrpSpPr>
        <p:grpSpPr>
          <a:xfrm>
            <a:off x="15011231" y="1028700"/>
            <a:ext cx="1652841" cy="1652841"/>
            <a:chOff x="0" y="0"/>
            <a:chExt cx="812800" cy="812800"/>
          </a:xfrm>
        </p:grpSpPr>
        <p:sp>
          <p:nvSpPr>
            <p:cNvPr id="30" name="Freeform 30"/>
            <p:cNvSpPr/>
            <p:nvPr/>
          </p:nvSpPr>
          <p:spPr>
            <a:xfrm>
              <a:off x="0" y="0"/>
              <a:ext cx="812800" cy="812800"/>
            </a:xfrm>
            <a:custGeom>
              <a:avLst/>
              <a:gdLst/>
              <a:ahLst/>
              <a:cxnLst/>
              <a:rect l="l" t="t" r="r" b="b"/>
              <a:pathLst>
                <a:path w="812800" h="812800">
                  <a:moveTo>
                    <a:pt x="238884" y="0"/>
                  </a:moveTo>
                  <a:lnTo>
                    <a:pt x="573916" y="0"/>
                  </a:lnTo>
                  <a:cubicBezTo>
                    <a:pt x="705848" y="0"/>
                    <a:pt x="812800" y="106952"/>
                    <a:pt x="812800" y="238884"/>
                  </a:cubicBezTo>
                  <a:lnTo>
                    <a:pt x="812800" y="573916"/>
                  </a:lnTo>
                  <a:cubicBezTo>
                    <a:pt x="812800" y="705848"/>
                    <a:pt x="705848" y="812800"/>
                    <a:pt x="573916" y="812800"/>
                  </a:cubicBezTo>
                  <a:lnTo>
                    <a:pt x="238884" y="812800"/>
                  </a:lnTo>
                  <a:cubicBezTo>
                    <a:pt x="106952" y="812800"/>
                    <a:pt x="0" y="705848"/>
                    <a:pt x="0" y="573916"/>
                  </a:cubicBezTo>
                  <a:lnTo>
                    <a:pt x="0" y="238884"/>
                  </a:lnTo>
                  <a:cubicBezTo>
                    <a:pt x="0" y="106952"/>
                    <a:pt x="106952" y="0"/>
                    <a:pt x="238884" y="0"/>
                  </a:cubicBezTo>
                  <a:close/>
                </a:path>
              </a:pathLst>
            </a:custGeom>
            <a:solidFill>
              <a:srgbClr val="795B12">
                <a:alpha val="29804"/>
              </a:srgbClr>
            </a:solidFill>
          </p:spPr>
          <p:txBody>
            <a:bodyPr/>
            <a:lstStyle/>
            <a:p>
              <a:endParaRPr lang="en-US"/>
            </a:p>
          </p:txBody>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814124" y="816351"/>
            <a:ext cx="771724" cy="77172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2919457" y="8414693"/>
            <a:ext cx="3744615" cy="374461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11049000" y="3160993"/>
            <a:ext cx="4536849"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مفهوم نظام المعلومات</a:t>
            </a:r>
          </a:p>
        </p:txBody>
      </p:sp>
      <p:sp>
        <p:nvSpPr>
          <p:cNvPr id="52" name="TextBox 52"/>
          <p:cNvSpPr txBox="1"/>
          <p:nvPr/>
        </p:nvSpPr>
        <p:spPr>
          <a:xfrm>
            <a:off x="11049000" y="4225254"/>
            <a:ext cx="4552550"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أهمية نظام المعلومات</a:t>
            </a:r>
          </a:p>
        </p:txBody>
      </p:sp>
      <p:sp>
        <p:nvSpPr>
          <p:cNvPr id="53" name="TextBox 53"/>
          <p:cNvSpPr txBox="1"/>
          <p:nvPr/>
        </p:nvSpPr>
        <p:spPr>
          <a:xfrm>
            <a:off x="10820400" y="5490752"/>
            <a:ext cx="47811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الحاسوب ونظام المعلومات</a:t>
            </a:r>
          </a:p>
        </p:txBody>
      </p:sp>
      <p:sp>
        <p:nvSpPr>
          <p:cNvPr id="54" name="TextBox 54"/>
          <p:cNvSpPr txBox="1"/>
          <p:nvPr/>
        </p:nvSpPr>
        <p:spPr>
          <a:xfrm>
            <a:off x="7086600" y="6753269"/>
            <a:ext cx="8499249"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مكانة نظام المعلومات الإدارية في بيئة الأعمال</a:t>
            </a:r>
          </a:p>
        </p:txBody>
      </p:sp>
      <p:grpSp>
        <p:nvGrpSpPr>
          <p:cNvPr id="60" name="Group 8"/>
          <p:cNvGrpSpPr/>
          <p:nvPr/>
        </p:nvGrpSpPr>
        <p:grpSpPr>
          <a:xfrm>
            <a:off x="0" y="6690087"/>
            <a:ext cx="1028700" cy="3177813"/>
            <a:chOff x="0" y="0"/>
            <a:chExt cx="812800" cy="2510865"/>
          </a:xfrm>
        </p:grpSpPr>
        <p:sp>
          <p:nvSpPr>
            <p:cNvPr id="6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64" name="TextBox 63"/>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2</a:t>
            </a:r>
            <a:endParaRPr lang="en-US" sz="3200" b="1" dirty="0">
              <a:solidFill>
                <a:schemeClr val="bg1"/>
              </a:solidFill>
            </a:endParaRPr>
          </a:p>
        </p:txBody>
      </p:sp>
      <p:sp>
        <p:nvSpPr>
          <p:cNvPr id="6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16" name="TextBox 16"/>
          <p:cNvSpPr txBox="1"/>
          <p:nvPr/>
        </p:nvSpPr>
        <p:spPr>
          <a:xfrm>
            <a:off x="8991600" y="1409700"/>
            <a:ext cx="8887849" cy="2185214"/>
          </a:xfrm>
          <a:prstGeom prst="rect">
            <a:avLst/>
          </a:prstGeom>
        </p:spPr>
        <p:txBody>
          <a:bodyPr wrap="square" lIns="0" tIns="0" rIns="0" bIns="0" rtlCol="0" anchor="t">
            <a:spAutoFit/>
          </a:bodyPr>
          <a:lstStyle/>
          <a:p>
            <a:pPr algn="r" rtl="1"/>
            <a:r>
              <a:rPr lang="ar-EG" sz="4400" b="1" dirty="0">
                <a:solidFill>
                  <a:srgbClr val="000000"/>
                </a:solidFill>
                <a:latin typeface="Tajawal Bold"/>
                <a:ea typeface="Tajawal Bold"/>
                <a:cs typeface="Tajawal Bold"/>
                <a:sym typeface="League Spartan"/>
                <a:rtl/>
              </a:rPr>
              <a:t>مفهوم نظام المعلومات</a:t>
            </a:r>
          </a:p>
          <a:p>
            <a:pPr algn="r" rtl="1"/>
            <a:r>
              <a:rPr lang="en-US" sz="4400" b="1" dirty="0">
                <a:solidFill>
                  <a:srgbClr val="000000"/>
                </a:solidFill>
                <a:latin typeface="Tajawal Bold"/>
                <a:ea typeface="Tajawal Bold"/>
                <a:cs typeface="Tajawal Bold"/>
                <a:sym typeface="League Spartan"/>
                <a:rtl/>
              </a:rPr>
              <a:t>Information System Concept</a:t>
            </a:r>
          </a:p>
          <a:p>
            <a:pPr algn="just"/>
            <a:endParaRPr lang="ar-EG" sz="5400" dirty="0">
              <a:solidFill>
                <a:srgbClr val="626953"/>
              </a:solidFill>
              <a:latin typeface="League Spartan"/>
              <a:ea typeface="League Spartan"/>
              <a:cs typeface="League Spartan"/>
              <a:sym typeface="League Spartan"/>
              <a:rtl/>
            </a:endParaRPr>
          </a:p>
        </p:txBody>
      </p:sp>
      <p:sp>
        <p:nvSpPr>
          <p:cNvPr id="17" name="TextBox 17"/>
          <p:cNvSpPr txBox="1"/>
          <p:nvPr/>
        </p:nvSpPr>
        <p:spPr>
          <a:xfrm>
            <a:off x="5481876" y="3086100"/>
            <a:ext cx="11769519" cy="5393784"/>
          </a:xfrm>
          <a:prstGeom prst="rect">
            <a:avLst/>
          </a:prstGeom>
        </p:spPr>
        <p:txBody>
          <a:bodyPr wrap="square" lIns="0" tIns="0" rIns="0" bIns="0" rtlCol="0" anchor="t">
            <a:spAutoFit/>
          </a:bodyPr>
          <a:lstStyle/>
          <a:p>
            <a:pPr algn="justLow" rtl="1">
              <a:lnSpc>
                <a:spcPct val="200000"/>
              </a:lnSpc>
              <a:spcBef>
                <a:spcPts val="200"/>
              </a:spcBef>
              <a:spcAft>
                <a:spcPts val="475"/>
              </a:spcAft>
              <a:buClr>
                <a:srgbClr val="181717"/>
              </a:buClr>
              <a:buSzPts val="1200"/>
            </a:pPr>
            <a:r>
              <a:rPr lang="ar-SA" altLang="en-US" sz="2400" dirty="0">
                <a:solidFill>
                  <a:srgbClr val="181717"/>
                </a:solidFill>
                <a:latin typeface="Tajawal" panose="00000500000000000000" pitchFamily="2" charset="-78"/>
                <a:ea typeface="Times New Roman" panose="02020603050405020304" pitchFamily="18" charset="0"/>
                <a:cs typeface="Tajawal" panose="00000500000000000000" pitchFamily="2" charset="-78"/>
              </a:rPr>
              <a:t>"</a:t>
            </a:r>
            <a:r>
              <a:rPr lang="ar-SA" altLang="en-US" sz="2400" b="1" dirty="0">
                <a:solidFill>
                  <a:srgbClr val="181717"/>
                </a:solidFill>
                <a:latin typeface="Tajawal" panose="00000500000000000000" pitchFamily="2" charset="-78"/>
                <a:ea typeface="Times New Roman" panose="02020603050405020304" pitchFamily="18" charset="0"/>
                <a:cs typeface="Tajawal" panose="00000500000000000000" pitchFamily="2" charset="-78"/>
              </a:rPr>
              <a:t>ذلك النظام الذي يكفل توفر المعلومات التاريخية والحالية والمستقبلية المطلوبة لصانعي القرارات بمصداقية من خلال قنوات الاتصال المكتوبة أو الشفهية عن كل من البيئة الداخلية والخارجية للمنظمة بالكفاءة المناسبة من خلال إجراءات جمع وتجهيز البيانات الخام</a:t>
            </a:r>
            <a:r>
              <a:rPr lang="ar-SA" altLang="en-US" sz="2400" dirty="0">
                <a:solidFill>
                  <a:srgbClr val="181717"/>
                </a:solidFill>
                <a:latin typeface="Tajawal" panose="00000500000000000000" pitchFamily="2" charset="-78"/>
                <a:ea typeface="Times New Roman" panose="02020603050405020304" pitchFamily="18" charset="0"/>
                <a:cs typeface="Tajawal" panose="00000500000000000000" pitchFamily="2" charset="-78"/>
              </a:rPr>
              <a:t>".</a:t>
            </a:r>
            <a:endParaRPr lang="en-US" altLang="en-US" sz="2400" dirty="0">
              <a:solidFill>
                <a:srgbClr val="181717"/>
              </a:solidFill>
              <a:latin typeface="Tajawal" panose="00000500000000000000" pitchFamily="2" charset="-78"/>
              <a:ea typeface="Times New Roman" panose="02020603050405020304" pitchFamily="18" charset="0"/>
              <a:cs typeface="Tajawal" panose="00000500000000000000" pitchFamily="2" charset="-78"/>
            </a:endParaRPr>
          </a:p>
          <a:p>
            <a:pPr algn="r" rtl="1">
              <a:lnSpc>
                <a:spcPct val="200000"/>
              </a:lnSpc>
              <a:spcBef>
                <a:spcPts val="200"/>
              </a:spcBef>
              <a:spcAft>
                <a:spcPts val="475"/>
              </a:spcAft>
              <a:buClr>
                <a:srgbClr val="181717"/>
              </a:buClr>
              <a:buSzPts val="1200"/>
            </a:pPr>
            <a:r>
              <a:rPr lang="ar-SA" altLang="en-US" sz="2400" b="1" dirty="0">
                <a:solidFill>
                  <a:srgbClr val="002060"/>
                </a:solidFill>
                <a:latin typeface="Tajawal" panose="00000500000000000000" pitchFamily="2" charset="-78"/>
                <a:ea typeface="Times New Roman" panose="02020603050405020304" pitchFamily="18" charset="0"/>
                <a:cs typeface="Tajawal" panose="00000500000000000000" pitchFamily="2" charset="-78"/>
              </a:rPr>
              <a:t>وهناك تعريف أخر لنظام المعلومات الإدراية بأنه</a:t>
            </a:r>
            <a:endParaRPr lang="en-US" altLang="en-US" sz="2400" b="1" dirty="0">
              <a:solidFill>
                <a:srgbClr val="002060"/>
              </a:solidFill>
              <a:latin typeface="Tajawal" panose="00000500000000000000" pitchFamily="2" charset="-78"/>
              <a:ea typeface="Times New Roman" panose="02020603050405020304" pitchFamily="18" charset="0"/>
              <a:cs typeface="Tajawal" panose="00000500000000000000" pitchFamily="2" charset="-78"/>
            </a:endParaRPr>
          </a:p>
          <a:p>
            <a:pPr algn="justLow" rtl="1">
              <a:lnSpc>
                <a:spcPct val="200000"/>
              </a:lnSpc>
              <a:spcBef>
                <a:spcPts val="200"/>
              </a:spcBef>
              <a:spcAft>
                <a:spcPts val="475"/>
              </a:spcAft>
              <a:buClr>
                <a:srgbClr val="181717"/>
              </a:buClr>
              <a:buSzPts val="1200"/>
            </a:pPr>
            <a:r>
              <a:rPr lang="ar-SA" altLang="en-US" sz="2400" dirty="0">
                <a:solidFill>
                  <a:srgbClr val="181717"/>
                </a:solidFill>
                <a:latin typeface="Tajawal" panose="00000500000000000000" pitchFamily="2" charset="-78"/>
                <a:ea typeface="Times New Roman" panose="02020603050405020304" pitchFamily="18" charset="0"/>
                <a:cs typeface="Tajawal" panose="00000500000000000000" pitchFamily="2" charset="-78"/>
              </a:rPr>
              <a:t> "</a:t>
            </a:r>
            <a:r>
              <a:rPr lang="ar-SA" altLang="en-US" sz="2400" b="1" dirty="0">
                <a:solidFill>
                  <a:srgbClr val="222222"/>
                </a:solidFill>
                <a:latin typeface="Tajawal" panose="00000500000000000000" pitchFamily="2" charset="-78"/>
                <a:ea typeface="Times New Roman" panose="02020603050405020304" pitchFamily="18" charset="0"/>
                <a:cs typeface="Tajawal" panose="00000500000000000000" pitchFamily="2" charset="-78"/>
              </a:rPr>
              <a:t>نظم معلومات توفر المعلومات عن الماضي والحاضر فيما يتعلق بأنشطة المؤسسة لمساعدة الإدارة في عملية اتخاذ القرارات"</a:t>
            </a:r>
            <a:r>
              <a:rPr lang="en-US" altLang="en-US" sz="2400" b="1" dirty="0">
                <a:solidFill>
                  <a:srgbClr val="222222"/>
                </a:solidFill>
                <a:latin typeface="Tajawal" panose="00000500000000000000" pitchFamily="2" charset="-78"/>
                <a:ea typeface="Times New Roman" panose="02020603050405020304" pitchFamily="18" charset="0"/>
                <a:cs typeface="Tajawal" panose="00000500000000000000" pitchFamily="2" charset="-78"/>
              </a:rPr>
              <a:t>.</a:t>
            </a:r>
            <a:endParaRPr lang="en-US" altLang="en-US" sz="2400" dirty="0">
              <a:solidFill>
                <a:srgbClr val="181717"/>
              </a:solidFill>
              <a:latin typeface="Tajawal" panose="00000500000000000000" pitchFamily="2" charset="-78"/>
              <a:ea typeface="Times New Roman" panose="02020603050405020304" pitchFamily="18" charset="0"/>
              <a:cs typeface="Tajawal" panose="00000500000000000000" pitchFamily="2" charset="-78"/>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3</a:t>
            </a:r>
            <a:endParaRPr lang="en-US" sz="3200" b="1" dirty="0">
              <a:solidFill>
                <a:schemeClr val="bg1"/>
              </a:solidFill>
            </a:endParaRP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pic>
        <p:nvPicPr>
          <p:cNvPr id="22"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086100"/>
            <a:ext cx="4624129" cy="3733800"/>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7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29487" y="5928823"/>
            <a:ext cx="8811883" cy="8229600"/>
          </a:xfrm>
          <a:custGeom>
            <a:avLst/>
            <a:gdLst/>
            <a:ahLst/>
            <a:cxnLst/>
            <a:rect l="l" t="t" r="r" b="b"/>
            <a:pathLst>
              <a:path w="8811883" h="8229600">
                <a:moveTo>
                  <a:pt x="0" y="0"/>
                </a:moveTo>
                <a:lnTo>
                  <a:pt x="8811883" y="0"/>
                </a:lnTo>
                <a:lnTo>
                  <a:pt x="8811883" y="8229600"/>
                </a:lnTo>
                <a:lnTo>
                  <a:pt x="0" y="8229600"/>
                </a:lnTo>
                <a:lnTo>
                  <a:pt x="0" y="0"/>
                </a:lnTo>
                <a:close/>
              </a:path>
            </a:pathLst>
          </a:custGeom>
          <a:blipFill>
            <a:blip r:embed="rId2">
              <a:alphaModFix amt="44999"/>
            </a:blip>
            <a:stretch>
              <a:fillRect/>
            </a:stretch>
          </a:blipFill>
        </p:spPr>
        <p:txBody>
          <a:bodyPr/>
          <a:lstStyle/>
          <a:p>
            <a:endParaRPr lang="en-US"/>
          </a:p>
        </p:txBody>
      </p:sp>
      <p:sp>
        <p:nvSpPr>
          <p:cNvPr id="3" name="Freeform 3"/>
          <p:cNvSpPr/>
          <p:nvPr/>
        </p:nvSpPr>
        <p:spPr>
          <a:xfrm>
            <a:off x="-2286000" y="-2247900"/>
            <a:ext cx="9338553" cy="8229600"/>
          </a:xfrm>
          <a:custGeom>
            <a:avLst/>
            <a:gdLst/>
            <a:ahLst/>
            <a:cxnLst/>
            <a:rect l="l" t="t" r="r" b="b"/>
            <a:pathLst>
              <a:path w="9338553" h="8229600">
                <a:moveTo>
                  <a:pt x="0" y="0"/>
                </a:moveTo>
                <a:lnTo>
                  <a:pt x="9338553" y="0"/>
                </a:lnTo>
                <a:lnTo>
                  <a:pt x="9338553" y="8229600"/>
                </a:lnTo>
                <a:lnTo>
                  <a:pt x="0" y="8229600"/>
                </a:lnTo>
                <a:lnTo>
                  <a:pt x="0" y="0"/>
                </a:lnTo>
                <a:close/>
              </a:path>
            </a:pathLst>
          </a:custGeom>
          <a:blipFill>
            <a:blip r:embed="rId3">
              <a:alphaModFix amt="35000"/>
            </a:blip>
            <a:stretch>
              <a:fillRect/>
            </a:stretch>
          </a:blipFill>
        </p:spPr>
        <p:txBody>
          <a:bodyPr/>
          <a:lstStyle/>
          <a:p>
            <a:endParaRPr lang="en-US"/>
          </a:p>
        </p:txBody>
      </p:sp>
      <p:sp>
        <p:nvSpPr>
          <p:cNvPr id="4" name="Freeform 4"/>
          <p:cNvSpPr/>
          <p:nvPr/>
        </p:nvSpPr>
        <p:spPr>
          <a:xfrm>
            <a:off x="4800600" y="5448300"/>
            <a:ext cx="13128089" cy="1676400"/>
          </a:xfrm>
          <a:custGeom>
            <a:avLst/>
            <a:gdLst/>
            <a:ahLst/>
            <a:cxnLst/>
            <a:rect l="l" t="t" r="r" b="b"/>
            <a:pathLst>
              <a:path w="4822289" h="2175510">
                <a:moveTo>
                  <a:pt x="0" y="0"/>
                </a:moveTo>
                <a:lnTo>
                  <a:pt x="4822289" y="0"/>
                </a:lnTo>
                <a:lnTo>
                  <a:pt x="4822289" y="2175510"/>
                </a:lnTo>
                <a:lnTo>
                  <a:pt x="0" y="2175510"/>
                </a:lnTo>
                <a:lnTo>
                  <a:pt x="0" y="0"/>
                </a:lnTo>
                <a:close/>
              </a:path>
            </a:pathLst>
          </a:custGeom>
          <a:blipFill>
            <a:blip r:embed="rId4"/>
            <a:stretch>
              <a:fillRect/>
            </a:stretch>
          </a:blipFill>
        </p:spPr>
        <p:txBody>
          <a:bodyPr/>
          <a:lstStyle/>
          <a:p>
            <a:endParaRPr lang="en-US"/>
          </a:p>
        </p:txBody>
      </p:sp>
      <p:sp>
        <p:nvSpPr>
          <p:cNvPr id="5" name="Freeform 5"/>
          <p:cNvSpPr/>
          <p:nvPr/>
        </p:nvSpPr>
        <p:spPr>
          <a:xfrm>
            <a:off x="-17721" y="4762500"/>
            <a:ext cx="4039985" cy="41148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13654113" y="4938595"/>
            <a:ext cx="3726864" cy="1049722"/>
            <a:chOff x="0" y="0"/>
            <a:chExt cx="981561" cy="276470"/>
          </a:xfrm>
        </p:grpSpPr>
        <p:sp>
          <p:nvSpPr>
            <p:cNvPr id="7" name="Freeform 7"/>
            <p:cNvSpPr/>
            <p:nvPr/>
          </p:nvSpPr>
          <p:spPr>
            <a:xfrm>
              <a:off x="0" y="0"/>
              <a:ext cx="981561" cy="276470"/>
            </a:xfrm>
            <a:custGeom>
              <a:avLst/>
              <a:gdLst/>
              <a:ahLst/>
              <a:cxnLst/>
              <a:rect l="l" t="t" r="r" b="b"/>
              <a:pathLst>
                <a:path w="981561" h="276470">
                  <a:moveTo>
                    <a:pt x="29083" y="0"/>
                  </a:moveTo>
                  <a:lnTo>
                    <a:pt x="952478" y="0"/>
                  </a:lnTo>
                  <a:cubicBezTo>
                    <a:pt x="968540" y="0"/>
                    <a:pt x="981561" y="13021"/>
                    <a:pt x="981561" y="29083"/>
                  </a:cubicBezTo>
                  <a:lnTo>
                    <a:pt x="981561" y="247387"/>
                  </a:lnTo>
                  <a:cubicBezTo>
                    <a:pt x="981561" y="255101"/>
                    <a:pt x="978497" y="262498"/>
                    <a:pt x="973043" y="267952"/>
                  </a:cubicBezTo>
                  <a:cubicBezTo>
                    <a:pt x="967589" y="273406"/>
                    <a:pt x="960191" y="276470"/>
                    <a:pt x="952478" y="276470"/>
                  </a:cubicBezTo>
                  <a:lnTo>
                    <a:pt x="29083" y="276470"/>
                  </a:lnTo>
                  <a:cubicBezTo>
                    <a:pt x="21369" y="276470"/>
                    <a:pt x="13972" y="273406"/>
                    <a:pt x="8518" y="267952"/>
                  </a:cubicBezTo>
                  <a:cubicBezTo>
                    <a:pt x="3064" y="262498"/>
                    <a:pt x="0" y="255101"/>
                    <a:pt x="0" y="247387"/>
                  </a:cubicBezTo>
                  <a:lnTo>
                    <a:pt x="0" y="29083"/>
                  </a:lnTo>
                  <a:cubicBezTo>
                    <a:pt x="0" y="21369"/>
                    <a:pt x="3064" y="13972"/>
                    <a:pt x="8518" y="8518"/>
                  </a:cubicBezTo>
                  <a:cubicBezTo>
                    <a:pt x="13972" y="3064"/>
                    <a:pt x="21369" y="0"/>
                    <a:pt x="29083" y="0"/>
                  </a:cubicBezTo>
                  <a:close/>
                </a:path>
              </a:pathLst>
            </a:custGeom>
            <a:solidFill>
              <a:srgbClr val="66B4BF"/>
            </a:solidFill>
          </p:spPr>
          <p:txBody>
            <a:bodyPr/>
            <a:lstStyle/>
            <a:p>
              <a:endParaRPr lang="en-US"/>
            </a:p>
          </p:txBody>
        </p:sp>
        <p:sp>
          <p:nvSpPr>
            <p:cNvPr id="8" name="TextBox 8"/>
            <p:cNvSpPr txBox="1"/>
            <p:nvPr/>
          </p:nvSpPr>
          <p:spPr>
            <a:xfrm>
              <a:off x="0" y="-38100"/>
              <a:ext cx="981561" cy="314570"/>
            </a:xfrm>
            <a:prstGeom prst="rect">
              <a:avLst/>
            </a:prstGeom>
          </p:spPr>
          <p:txBody>
            <a:bodyPr lIns="50800" tIns="50800" rIns="50800" bIns="50800" rtlCol="0" anchor="ctr"/>
            <a:lstStyle/>
            <a:p>
              <a:pPr algn="ctr">
                <a:lnSpc>
                  <a:spcPts val="2659"/>
                </a:lnSpc>
                <a:spcBef>
                  <a:spcPct val="0"/>
                </a:spcBef>
              </a:pPr>
              <a:endParaRPr>
                <a:latin typeface="Tajawal "/>
                <a:cs typeface="Tajawal Bold" panose="020B0604020202020204" charset="-78"/>
              </a:endParaRPr>
            </a:p>
          </p:txBody>
        </p:sp>
      </p:grpSp>
      <p:sp>
        <p:nvSpPr>
          <p:cNvPr id="9" name="Freeform 9"/>
          <p:cNvSpPr/>
          <p:nvPr/>
        </p:nvSpPr>
        <p:spPr>
          <a:xfrm>
            <a:off x="32657" y="2552700"/>
            <a:ext cx="17145000" cy="8229600"/>
          </a:xfrm>
          <a:custGeom>
            <a:avLst/>
            <a:gdLst/>
            <a:ahLst/>
            <a:cxnLst/>
            <a:rect l="l" t="t" r="r" b="b"/>
            <a:pathLst>
              <a:path w="9338553" h="8229600">
                <a:moveTo>
                  <a:pt x="0" y="0"/>
                </a:moveTo>
                <a:lnTo>
                  <a:pt x="9338554" y="0"/>
                </a:lnTo>
                <a:lnTo>
                  <a:pt x="9338554" y="8229600"/>
                </a:lnTo>
                <a:lnTo>
                  <a:pt x="0" y="8229600"/>
                </a:lnTo>
                <a:lnTo>
                  <a:pt x="0" y="0"/>
                </a:lnTo>
                <a:close/>
              </a:path>
            </a:pathLst>
          </a:custGeom>
          <a:blipFill>
            <a:blip r:embed="rId3">
              <a:alphaModFix amt="35000"/>
            </a:blip>
            <a:stretch>
              <a:fillRect/>
            </a:stretch>
          </a:blipFill>
        </p:spPr>
        <p:txBody>
          <a:bodyPr/>
          <a:lstStyle/>
          <a:p>
            <a:endParaRPr lang="en-US" dirty="0"/>
          </a:p>
        </p:txBody>
      </p:sp>
      <p:sp>
        <p:nvSpPr>
          <p:cNvPr id="14" name="Freeform 14"/>
          <p:cNvSpPr/>
          <p:nvPr/>
        </p:nvSpPr>
        <p:spPr>
          <a:xfrm>
            <a:off x="11582400" y="-3619500"/>
            <a:ext cx="8811883" cy="8229600"/>
          </a:xfrm>
          <a:custGeom>
            <a:avLst/>
            <a:gdLst/>
            <a:ahLst/>
            <a:cxnLst/>
            <a:rect l="l" t="t" r="r" b="b"/>
            <a:pathLst>
              <a:path w="8811883" h="8229600">
                <a:moveTo>
                  <a:pt x="0" y="0"/>
                </a:moveTo>
                <a:lnTo>
                  <a:pt x="8811883" y="0"/>
                </a:lnTo>
                <a:lnTo>
                  <a:pt x="8811883" y="8229600"/>
                </a:lnTo>
                <a:lnTo>
                  <a:pt x="0" y="8229600"/>
                </a:lnTo>
                <a:lnTo>
                  <a:pt x="0" y="0"/>
                </a:lnTo>
                <a:close/>
              </a:path>
            </a:pathLst>
          </a:custGeom>
          <a:blipFill>
            <a:blip r:embed="rId2">
              <a:alphaModFix amt="44999"/>
            </a:blip>
            <a:stretch>
              <a:fillRect/>
            </a:stretch>
          </a:blipFill>
        </p:spPr>
        <p:txBody>
          <a:bodyPr/>
          <a:lstStyle/>
          <a:p>
            <a:endParaRPr lang="en-US"/>
          </a:p>
        </p:txBody>
      </p:sp>
      <p:sp>
        <p:nvSpPr>
          <p:cNvPr id="19" name="Freeform 19"/>
          <p:cNvSpPr/>
          <p:nvPr/>
        </p:nvSpPr>
        <p:spPr>
          <a:xfrm>
            <a:off x="4724400" y="2552700"/>
            <a:ext cx="13051889" cy="2133600"/>
          </a:xfrm>
          <a:custGeom>
            <a:avLst/>
            <a:gdLst/>
            <a:ahLst/>
            <a:cxnLst/>
            <a:rect l="l" t="t" r="r" b="b"/>
            <a:pathLst>
              <a:path w="4822289" h="2175510">
                <a:moveTo>
                  <a:pt x="0" y="0"/>
                </a:moveTo>
                <a:lnTo>
                  <a:pt x="4822289" y="0"/>
                </a:lnTo>
                <a:lnTo>
                  <a:pt x="4822289" y="2175510"/>
                </a:lnTo>
                <a:lnTo>
                  <a:pt x="0" y="2175510"/>
                </a:lnTo>
                <a:lnTo>
                  <a:pt x="0" y="0"/>
                </a:lnTo>
                <a:close/>
              </a:path>
            </a:pathLst>
          </a:custGeom>
          <a:blipFill>
            <a:blip r:embed="rId6"/>
            <a:stretch>
              <a:fillRect/>
            </a:stretch>
          </a:blipFill>
        </p:spPr>
        <p:txBody>
          <a:bodyPr/>
          <a:lstStyle/>
          <a:p>
            <a:endParaRPr lang="en-US"/>
          </a:p>
        </p:txBody>
      </p:sp>
      <p:grpSp>
        <p:nvGrpSpPr>
          <p:cNvPr id="20" name="Group 20"/>
          <p:cNvGrpSpPr/>
          <p:nvPr/>
        </p:nvGrpSpPr>
        <p:grpSpPr>
          <a:xfrm>
            <a:off x="13577912" y="2027839"/>
            <a:ext cx="3726864" cy="1134462"/>
            <a:chOff x="0" y="0"/>
            <a:chExt cx="981561" cy="276470"/>
          </a:xfrm>
        </p:grpSpPr>
        <p:sp>
          <p:nvSpPr>
            <p:cNvPr id="21" name="Freeform 21"/>
            <p:cNvSpPr/>
            <p:nvPr/>
          </p:nvSpPr>
          <p:spPr>
            <a:xfrm>
              <a:off x="0" y="0"/>
              <a:ext cx="981561" cy="276470"/>
            </a:xfrm>
            <a:custGeom>
              <a:avLst/>
              <a:gdLst/>
              <a:ahLst/>
              <a:cxnLst/>
              <a:rect l="l" t="t" r="r" b="b"/>
              <a:pathLst>
                <a:path w="981561" h="276470">
                  <a:moveTo>
                    <a:pt x="29083" y="0"/>
                  </a:moveTo>
                  <a:lnTo>
                    <a:pt x="952478" y="0"/>
                  </a:lnTo>
                  <a:cubicBezTo>
                    <a:pt x="968540" y="0"/>
                    <a:pt x="981561" y="13021"/>
                    <a:pt x="981561" y="29083"/>
                  </a:cubicBezTo>
                  <a:lnTo>
                    <a:pt x="981561" y="247387"/>
                  </a:lnTo>
                  <a:cubicBezTo>
                    <a:pt x="981561" y="255101"/>
                    <a:pt x="978497" y="262498"/>
                    <a:pt x="973043" y="267952"/>
                  </a:cubicBezTo>
                  <a:cubicBezTo>
                    <a:pt x="967589" y="273406"/>
                    <a:pt x="960191" y="276470"/>
                    <a:pt x="952478" y="276470"/>
                  </a:cubicBezTo>
                  <a:lnTo>
                    <a:pt x="29083" y="276470"/>
                  </a:lnTo>
                  <a:cubicBezTo>
                    <a:pt x="21369" y="276470"/>
                    <a:pt x="13972" y="273406"/>
                    <a:pt x="8518" y="267952"/>
                  </a:cubicBezTo>
                  <a:cubicBezTo>
                    <a:pt x="3064" y="262498"/>
                    <a:pt x="0" y="255101"/>
                    <a:pt x="0" y="247387"/>
                  </a:cubicBezTo>
                  <a:lnTo>
                    <a:pt x="0" y="29083"/>
                  </a:lnTo>
                  <a:cubicBezTo>
                    <a:pt x="0" y="21369"/>
                    <a:pt x="3064" y="13972"/>
                    <a:pt x="8518" y="8518"/>
                  </a:cubicBezTo>
                  <a:cubicBezTo>
                    <a:pt x="13972" y="3064"/>
                    <a:pt x="21369" y="0"/>
                    <a:pt x="29083" y="0"/>
                  </a:cubicBezTo>
                  <a:close/>
                </a:path>
              </a:pathLst>
            </a:custGeom>
            <a:solidFill>
              <a:srgbClr val="8FAA6B"/>
            </a:solidFill>
          </p:spPr>
          <p:txBody>
            <a:bodyPr/>
            <a:lstStyle/>
            <a:p>
              <a:endParaRPr lang="en-US"/>
            </a:p>
          </p:txBody>
        </p:sp>
        <p:sp>
          <p:nvSpPr>
            <p:cNvPr id="22" name="TextBox 22"/>
            <p:cNvSpPr txBox="1"/>
            <p:nvPr/>
          </p:nvSpPr>
          <p:spPr>
            <a:xfrm>
              <a:off x="0" y="-38100"/>
              <a:ext cx="981561" cy="314570"/>
            </a:xfrm>
            <a:prstGeom prst="rect">
              <a:avLst/>
            </a:prstGeom>
          </p:spPr>
          <p:txBody>
            <a:bodyPr lIns="50800" tIns="50800" rIns="50800" bIns="50800" rtlCol="0" anchor="ctr"/>
            <a:lstStyle/>
            <a:p>
              <a:pPr algn="ctr">
                <a:lnSpc>
                  <a:spcPts val="2659"/>
                </a:lnSpc>
                <a:spcBef>
                  <a:spcPct val="0"/>
                </a:spcBef>
              </a:pPr>
              <a:endParaRPr>
                <a:latin typeface="Tajawal "/>
                <a:cs typeface="Tajawal Bold" panose="020B0604020202020204" charset="-78"/>
              </a:endParaRPr>
            </a:p>
          </p:txBody>
        </p:sp>
      </p:grpSp>
      <p:sp>
        <p:nvSpPr>
          <p:cNvPr id="23" name="Freeform 23"/>
          <p:cNvSpPr/>
          <p:nvPr/>
        </p:nvSpPr>
        <p:spPr>
          <a:xfrm>
            <a:off x="4419600" y="8024913"/>
            <a:ext cx="13356689" cy="1447800"/>
          </a:xfrm>
          <a:custGeom>
            <a:avLst/>
            <a:gdLst/>
            <a:ahLst/>
            <a:cxnLst/>
            <a:rect l="l" t="t" r="r" b="b"/>
            <a:pathLst>
              <a:path w="4822289" h="2175510">
                <a:moveTo>
                  <a:pt x="0" y="0"/>
                </a:moveTo>
                <a:lnTo>
                  <a:pt x="4822289" y="0"/>
                </a:lnTo>
                <a:lnTo>
                  <a:pt x="4822289" y="2175510"/>
                </a:lnTo>
                <a:lnTo>
                  <a:pt x="0" y="2175510"/>
                </a:lnTo>
                <a:lnTo>
                  <a:pt x="0" y="0"/>
                </a:lnTo>
                <a:close/>
              </a:path>
            </a:pathLst>
          </a:custGeom>
          <a:blipFill>
            <a:blip r:embed="rId7"/>
            <a:stretch>
              <a:fillRect/>
            </a:stretch>
          </a:blipFill>
        </p:spPr>
        <p:txBody>
          <a:bodyPr/>
          <a:lstStyle/>
          <a:p>
            <a:endParaRPr lang="en-US"/>
          </a:p>
        </p:txBody>
      </p:sp>
      <p:grpSp>
        <p:nvGrpSpPr>
          <p:cNvPr id="24" name="Group 24"/>
          <p:cNvGrpSpPr/>
          <p:nvPr/>
        </p:nvGrpSpPr>
        <p:grpSpPr>
          <a:xfrm>
            <a:off x="13501713" y="7500052"/>
            <a:ext cx="3726864" cy="1049722"/>
            <a:chOff x="0" y="0"/>
            <a:chExt cx="981561" cy="276470"/>
          </a:xfrm>
        </p:grpSpPr>
        <p:sp>
          <p:nvSpPr>
            <p:cNvPr id="25" name="Freeform 25"/>
            <p:cNvSpPr/>
            <p:nvPr/>
          </p:nvSpPr>
          <p:spPr>
            <a:xfrm>
              <a:off x="0" y="0"/>
              <a:ext cx="981561" cy="276470"/>
            </a:xfrm>
            <a:custGeom>
              <a:avLst/>
              <a:gdLst/>
              <a:ahLst/>
              <a:cxnLst/>
              <a:rect l="l" t="t" r="r" b="b"/>
              <a:pathLst>
                <a:path w="981561" h="276470">
                  <a:moveTo>
                    <a:pt x="29083" y="0"/>
                  </a:moveTo>
                  <a:lnTo>
                    <a:pt x="952478" y="0"/>
                  </a:lnTo>
                  <a:cubicBezTo>
                    <a:pt x="968540" y="0"/>
                    <a:pt x="981561" y="13021"/>
                    <a:pt x="981561" y="29083"/>
                  </a:cubicBezTo>
                  <a:lnTo>
                    <a:pt x="981561" y="247387"/>
                  </a:lnTo>
                  <a:cubicBezTo>
                    <a:pt x="981561" y="255101"/>
                    <a:pt x="978497" y="262498"/>
                    <a:pt x="973043" y="267952"/>
                  </a:cubicBezTo>
                  <a:cubicBezTo>
                    <a:pt x="967589" y="273406"/>
                    <a:pt x="960191" y="276470"/>
                    <a:pt x="952478" y="276470"/>
                  </a:cubicBezTo>
                  <a:lnTo>
                    <a:pt x="29083" y="276470"/>
                  </a:lnTo>
                  <a:cubicBezTo>
                    <a:pt x="21369" y="276470"/>
                    <a:pt x="13972" y="273406"/>
                    <a:pt x="8518" y="267952"/>
                  </a:cubicBezTo>
                  <a:cubicBezTo>
                    <a:pt x="3064" y="262498"/>
                    <a:pt x="0" y="255101"/>
                    <a:pt x="0" y="247387"/>
                  </a:cubicBezTo>
                  <a:lnTo>
                    <a:pt x="0" y="29083"/>
                  </a:lnTo>
                  <a:cubicBezTo>
                    <a:pt x="0" y="21369"/>
                    <a:pt x="3064" y="13972"/>
                    <a:pt x="8518" y="8518"/>
                  </a:cubicBezTo>
                  <a:cubicBezTo>
                    <a:pt x="13972" y="3064"/>
                    <a:pt x="21369" y="0"/>
                    <a:pt x="29083" y="0"/>
                  </a:cubicBezTo>
                  <a:close/>
                </a:path>
              </a:pathLst>
            </a:custGeom>
            <a:solidFill>
              <a:srgbClr val="F66A3A"/>
            </a:solidFill>
          </p:spPr>
          <p:txBody>
            <a:bodyPr/>
            <a:lstStyle/>
            <a:p>
              <a:endParaRPr lang="en-US"/>
            </a:p>
          </p:txBody>
        </p:sp>
        <p:sp>
          <p:nvSpPr>
            <p:cNvPr id="26" name="TextBox 26"/>
            <p:cNvSpPr txBox="1"/>
            <p:nvPr/>
          </p:nvSpPr>
          <p:spPr>
            <a:xfrm>
              <a:off x="0" y="-38100"/>
              <a:ext cx="981561" cy="314570"/>
            </a:xfrm>
            <a:prstGeom prst="rect">
              <a:avLst/>
            </a:prstGeom>
          </p:spPr>
          <p:txBody>
            <a:bodyPr lIns="50800" tIns="50800" rIns="50800" bIns="50800" rtlCol="0" anchor="ctr"/>
            <a:lstStyle/>
            <a:p>
              <a:pPr algn="ctr">
                <a:lnSpc>
                  <a:spcPts val="2659"/>
                </a:lnSpc>
                <a:spcBef>
                  <a:spcPct val="0"/>
                </a:spcBef>
              </a:pPr>
              <a:endParaRPr>
                <a:latin typeface="Tajawal "/>
                <a:cs typeface="Tajawal Bold" panose="020B0604020202020204" charset="-78"/>
              </a:endParaRPr>
            </a:p>
          </p:txBody>
        </p:sp>
      </p:grpSp>
      <p:sp>
        <p:nvSpPr>
          <p:cNvPr id="39" name="Freeform 39"/>
          <p:cNvSpPr/>
          <p:nvPr/>
        </p:nvSpPr>
        <p:spPr>
          <a:xfrm rot="802582">
            <a:off x="3333069" y="3063284"/>
            <a:ext cx="1295400" cy="1493520"/>
          </a:xfrm>
          <a:custGeom>
            <a:avLst/>
            <a:gdLst/>
            <a:ahLst/>
            <a:cxnLst/>
            <a:rect l="l" t="t" r="r" b="b"/>
            <a:pathLst>
              <a:path w="1434155" h="1048237">
                <a:moveTo>
                  <a:pt x="0" y="0"/>
                </a:moveTo>
                <a:lnTo>
                  <a:pt x="1434154" y="0"/>
                </a:lnTo>
                <a:lnTo>
                  <a:pt x="1434154" y="1048236"/>
                </a:lnTo>
                <a:lnTo>
                  <a:pt x="0" y="1048236"/>
                </a:lnTo>
                <a:lnTo>
                  <a:pt x="0" y="0"/>
                </a:lnTo>
                <a:close/>
              </a:path>
            </a:pathLst>
          </a:custGeom>
          <a:blipFill>
            <a:blip r:embed="rId8"/>
            <a:stretch>
              <a:fillRect/>
            </a:stretch>
          </a:blipFill>
        </p:spPr>
        <p:txBody>
          <a:bodyPr/>
          <a:lstStyle/>
          <a:p>
            <a:endParaRPr lang="en-US"/>
          </a:p>
        </p:txBody>
      </p:sp>
      <p:sp>
        <p:nvSpPr>
          <p:cNvPr id="41" name="Freeform 41"/>
          <p:cNvSpPr/>
          <p:nvPr/>
        </p:nvSpPr>
        <p:spPr>
          <a:xfrm rot="8907849" flipH="1">
            <a:off x="3892974" y="5749033"/>
            <a:ext cx="896885" cy="593552"/>
          </a:xfrm>
          <a:custGeom>
            <a:avLst/>
            <a:gdLst/>
            <a:ahLst/>
            <a:cxnLst/>
            <a:rect l="l" t="t" r="r" b="b"/>
            <a:pathLst>
              <a:path w="1434155" h="1048237">
                <a:moveTo>
                  <a:pt x="1434155" y="0"/>
                </a:moveTo>
                <a:lnTo>
                  <a:pt x="0" y="0"/>
                </a:lnTo>
                <a:lnTo>
                  <a:pt x="0" y="1048236"/>
                </a:lnTo>
                <a:lnTo>
                  <a:pt x="1434155" y="1048236"/>
                </a:lnTo>
                <a:lnTo>
                  <a:pt x="1434155" y="0"/>
                </a:lnTo>
                <a:close/>
              </a:path>
            </a:pathLst>
          </a:custGeom>
          <a:blipFill>
            <a:blip r:embed="rId8"/>
            <a:stretch>
              <a:fillRect/>
            </a:stretch>
          </a:blipFill>
        </p:spPr>
        <p:txBody>
          <a:bodyPr/>
          <a:lstStyle/>
          <a:p>
            <a:endParaRPr lang="en-US"/>
          </a:p>
        </p:txBody>
      </p:sp>
      <p:sp>
        <p:nvSpPr>
          <p:cNvPr id="42" name="Freeform 42"/>
          <p:cNvSpPr/>
          <p:nvPr/>
        </p:nvSpPr>
        <p:spPr>
          <a:xfrm rot="14545094" flipH="1" flipV="1">
            <a:off x="3051293" y="7921851"/>
            <a:ext cx="1434155" cy="1048237"/>
          </a:xfrm>
          <a:custGeom>
            <a:avLst/>
            <a:gdLst/>
            <a:ahLst/>
            <a:cxnLst/>
            <a:rect l="l" t="t" r="r" b="b"/>
            <a:pathLst>
              <a:path w="1434155" h="1048237">
                <a:moveTo>
                  <a:pt x="1434155" y="1048237"/>
                </a:moveTo>
                <a:lnTo>
                  <a:pt x="0" y="1048237"/>
                </a:lnTo>
                <a:lnTo>
                  <a:pt x="0" y="0"/>
                </a:lnTo>
                <a:lnTo>
                  <a:pt x="1434155" y="0"/>
                </a:lnTo>
                <a:lnTo>
                  <a:pt x="1434155" y="1048237"/>
                </a:lnTo>
                <a:close/>
              </a:path>
            </a:pathLst>
          </a:custGeom>
          <a:blipFill>
            <a:blip r:embed="rId8"/>
            <a:stretch>
              <a:fillRect/>
            </a:stretch>
          </a:blipFill>
        </p:spPr>
        <p:txBody>
          <a:bodyPr/>
          <a:lstStyle/>
          <a:p>
            <a:endParaRPr lang="en-US"/>
          </a:p>
        </p:txBody>
      </p:sp>
      <p:sp>
        <p:nvSpPr>
          <p:cNvPr id="43" name="Freeform 43"/>
          <p:cNvSpPr/>
          <p:nvPr/>
        </p:nvSpPr>
        <p:spPr>
          <a:xfrm>
            <a:off x="888687" y="3009900"/>
            <a:ext cx="2159485" cy="2057400"/>
          </a:xfrm>
          <a:custGeom>
            <a:avLst/>
            <a:gdLst/>
            <a:ahLst/>
            <a:cxnLst/>
            <a:rect l="l" t="t" r="r" b="b"/>
            <a:pathLst>
              <a:path w="2159485" h="2057400">
                <a:moveTo>
                  <a:pt x="0" y="0"/>
                </a:moveTo>
                <a:lnTo>
                  <a:pt x="2159485" y="0"/>
                </a:lnTo>
                <a:lnTo>
                  <a:pt x="2159485" y="2057400"/>
                </a:lnTo>
                <a:lnTo>
                  <a:pt x="0" y="2057400"/>
                </a:lnTo>
                <a:lnTo>
                  <a:pt x="0" y="0"/>
                </a:lnTo>
                <a:close/>
              </a:path>
            </a:pathLst>
          </a:custGeom>
          <a:blipFill>
            <a:blip r:embed="rId9"/>
            <a:stretch>
              <a:fillRect/>
            </a:stretch>
          </a:blipFill>
        </p:spPr>
        <p:txBody>
          <a:bodyPr/>
          <a:lstStyle/>
          <a:p>
            <a:endParaRPr lang="en-US"/>
          </a:p>
        </p:txBody>
      </p:sp>
      <p:sp>
        <p:nvSpPr>
          <p:cNvPr id="46" name="TextBox 46"/>
          <p:cNvSpPr txBox="1"/>
          <p:nvPr/>
        </p:nvSpPr>
        <p:spPr>
          <a:xfrm>
            <a:off x="13868400" y="2400300"/>
            <a:ext cx="3171905" cy="430887"/>
          </a:xfrm>
          <a:prstGeom prst="rect">
            <a:avLst/>
          </a:prstGeom>
        </p:spPr>
        <p:txBody>
          <a:bodyPr lIns="0" tIns="0" rIns="0" bIns="0" rtlCol="0" anchor="t">
            <a:spAutoFit/>
          </a:bodyPr>
          <a:lstStyle/>
          <a:p>
            <a:pPr algn="r" rtl="1">
              <a:defRPr/>
            </a:pPr>
            <a:r>
              <a:rPr lang="ar-SA" sz="2800" b="1" dirty="0">
                <a:latin typeface="Tajawal Bold"/>
                <a:ea typeface="Tajawal Bold"/>
                <a:cs typeface="Tajawal Bold"/>
                <a:rtl/>
              </a:rPr>
              <a:t>البيانات  </a:t>
            </a:r>
            <a:r>
              <a:rPr lang="en-US" sz="2800" b="1" dirty="0">
                <a:latin typeface="Tajawal Bold"/>
                <a:ea typeface="Tajawal Bold"/>
                <a:cs typeface="Tajawal Bold"/>
                <a:rtl/>
              </a:rPr>
              <a:t>Data</a:t>
            </a:r>
          </a:p>
        </p:txBody>
      </p:sp>
      <p:sp>
        <p:nvSpPr>
          <p:cNvPr id="47" name="TextBox 47"/>
          <p:cNvSpPr txBox="1"/>
          <p:nvPr/>
        </p:nvSpPr>
        <p:spPr>
          <a:xfrm>
            <a:off x="13487400" y="7810500"/>
            <a:ext cx="3781505" cy="430887"/>
          </a:xfrm>
          <a:prstGeom prst="rect">
            <a:avLst/>
          </a:prstGeom>
        </p:spPr>
        <p:txBody>
          <a:bodyPr wrap="square" lIns="0" tIns="0" rIns="0" bIns="0" rtlCol="0" anchor="t">
            <a:spAutoFit/>
          </a:bodyPr>
          <a:lstStyle/>
          <a:p>
            <a:pPr algn="r" rtl="1">
              <a:defRPr/>
            </a:pPr>
            <a:r>
              <a:rPr lang="ar-SA" sz="2800" b="1" dirty="0">
                <a:latin typeface="Tajawal Bold"/>
                <a:ea typeface="Tajawal Bold"/>
                <a:cs typeface="Tajawal Bold"/>
                <a:rtl/>
              </a:rPr>
              <a:t> المعلومات </a:t>
            </a:r>
            <a:r>
              <a:rPr lang="en-US" sz="2800" b="1" dirty="0">
                <a:latin typeface="Tajawal Bold"/>
                <a:ea typeface="Tajawal Bold"/>
                <a:cs typeface="Tajawal Bold"/>
                <a:rtl/>
              </a:rPr>
              <a:t>Information</a:t>
            </a:r>
          </a:p>
        </p:txBody>
      </p:sp>
      <p:sp>
        <p:nvSpPr>
          <p:cNvPr id="49" name="TextBox 49"/>
          <p:cNvSpPr txBox="1"/>
          <p:nvPr/>
        </p:nvSpPr>
        <p:spPr>
          <a:xfrm>
            <a:off x="13716000" y="5295900"/>
            <a:ext cx="3449385" cy="430887"/>
          </a:xfrm>
          <a:prstGeom prst="rect">
            <a:avLst/>
          </a:prstGeom>
        </p:spPr>
        <p:txBody>
          <a:bodyPr lIns="0" tIns="0" rIns="0" bIns="0" rtlCol="0" anchor="t">
            <a:spAutoFit/>
          </a:bodyPr>
          <a:lstStyle/>
          <a:p>
            <a:pPr algn="r" rtl="1">
              <a:defRPr/>
            </a:pPr>
            <a:r>
              <a:rPr lang="ar-SA" sz="2800" b="1" dirty="0">
                <a:latin typeface="Tajawal Bold"/>
                <a:ea typeface="Tajawal Bold"/>
                <a:cs typeface="Tajawal Bold"/>
                <a:rtl/>
              </a:rPr>
              <a:t>المعرفة  </a:t>
            </a:r>
            <a:r>
              <a:rPr lang="en-US" sz="2800" b="1" dirty="0">
                <a:latin typeface="Tajawal Bold"/>
                <a:ea typeface="Tajawal Bold"/>
                <a:cs typeface="Tajawal Bold"/>
                <a:rtl/>
              </a:rPr>
              <a:t>Knowledge</a:t>
            </a:r>
          </a:p>
        </p:txBody>
      </p:sp>
      <p:sp>
        <p:nvSpPr>
          <p:cNvPr id="50" name="TextBox 50"/>
          <p:cNvSpPr txBox="1"/>
          <p:nvPr/>
        </p:nvSpPr>
        <p:spPr>
          <a:xfrm>
            <a:off x="304800" y="6438900"/>
            <a:ext cx="3568794" cy="861774"/>
          </a:xfrm>
          <a:prstGeom prst="rect">
            <a:avLst/>
          </a:prstGeom>
        </p:spPr>
        <p:txBody>
          <a:bodyPr wrap="square" lIns="0" tIns="0" rIns="0" bIns="0" rtlCol="0" anchor="t">
            <a:spAutoFit/>
          </a:bodyPr>
          <a:lstStyle/>
          <a:p>
            <a:pPr algn="ctr">
              <a:spcBef>
                <a:spcPct val="0"/>
              </a:spcBef>
            </a:pPr>
            <a:r>
              <a:rPr lang="ar-SA" altLang="en-US" sz="2800" b="1" dirty="0">
                <a:solidFill>
                  <a:schemeClr val="bg1"/>
                </a:solidFill>
                <a:latin typeface="Tajawal "/>
                <a:cs typeface="Tajawal Bold" panose="020B0604020202020204" charset="-78"/>
              </a:rPr>
              <a:t>مفهوم نظام المعلومات</a:t>
            </a:r>
          </a:p>
        </p:txBody>
      </p:sp>
      <p:sp>
        <p:nvSpPr>
          <p:cNvPr id="51" name="TextBox 51"/>
          <p:cNvSpPr txBox="1"/>
          <p:nvPr/>
        </p:nvSpPr>
        <p:spPr>
          <a:xfrm>
            <a:off x="6553200" y="5981700"/>
            <a:ext cx="10926539" cy="796372"/>
          </a:xfrm>
          <a:prstGeom prst="rect">
            <a:avLst/>
          </a:prstGeom>
        </p:spPr>
        <p:txBody>
          <a:bodyPr wrap="square" lIns="0" tIns="0" rIns="0" bIns="0" rtlCol="0" anchor="t">
            <a:spAutoFit/>
          </a:bodyPr>
          <a:lstStyle/>
          <a:p>
            <a:pPr algn="ctr" rtl="1">
              <a:lnSpc>
                <a:spcPct val="150000"/>
              </a:lnSpc>
              <a:spcBef>
                <a:spcPct val="0"/>
              </a:spcBef>
            </a:pPr>
            <a:r>
              <a:rPr lang="ar-SA" altLang="en-US" dirty="0">
                <a:latin typeface="Tajawal "/>
                <a:cs typeface="Tajawal Bold" panose="020B0604020202020204" charset="-78"/>
              </a:rPr>
              <a:t>تشير المعرفة إلى الفهم النظري أو العملي للمعلومات والقدرة على استخلاص الاستنتاجات وتطوير الأفكار لاستخدامها لأغراض ابتكارية محددة. فالمعرفة تتكون زمنياً من الجمع بين المعلومات والخبرات والحدس. </a:t>
            </a:r>
          </a:p>
        </p:txBody>
      </p:sp>
      <p:sp>
        <p:nvSpPr>
          <p:cNvPr id="53" name="TextBox 53"/>
          <p:cNvSpPr txBox="1"/>
          <p:nvPr/>
        </p:nvSpPr>
        <p:spPr>
          <a:xfrm>
            <a:off x="5410200" y="3238500"/>
            <a:ext cx="11910345" cy="1246495"/>
          </a:xfrm>
          <a:prstGeom prst="rect">
            <a:avLst/>
          </a:prstGeom>
        </p:spPr>
        <p:txBody>
          <a:bodyPr wrap="square" lIns="0" tIns="0" rIns="0" bIns="0" rtlCol="0" anchor="t">
            <a:spAutoFit/>
          </a:bodyPr>
          <a:lstStyle/>
          <a:p>
            <a:pPr algn="r" rtl="1">
              <a:lnSpc>
                <a:spcPct val="150000"/>
              </a:lnSpc>
              <a:spcBef>
                <a:spcPct val="0"/>
              </a:spcBef>
              <a:buFontTx/>
              <a:buNone/>
            </a:pPr>
            <a:r>
              <a:rPr lang="ar-SA" altLang="en-US" dirty="0">
                <a:latin typeface="Tajawal "/>
                <a:cs typeface="Tajawal Bold" panose="020B0604020202020204" charset="-78"/>
              </a:rPr>
              <a:t>وهي المتطلبات أو المعطيات المجردة التي لها صفة الوصف (كلون أزرق)، أو التي لها صفة القياس كالأرقام (7) أو الزمن (عشر دقائق) أو الطول (5 سم ) أو الوزن (3 كجم ) وغيرها من المقاييس التي يمكن تحصيلها من المصادر الداخلية للمنظمة كالسجلات والحسابات الختامية أو من المصادر الخارجية كالجمعيات المهنية والغرف المتخصصة والوزارات.</a:t>
            </a:r>
          </a:p>
        </p:txBody>
      </p:sp>
      <p:sp>
        <p:nvSpPr>
          <p:cNvPr id="56" name="TextBox 56"/>
          <p:cNvSpPr txBox="1"/>
          <p:nvPr/>
        </p:nvSpPr>
        <p:spPr>
          <a:xfrm>
            <a:off x="4876800" y="8801100"/>
            <a:ext cx="12420601" cy="553998"/>
          </a:xfrm>
          <a:prstGeom prst="rect">
            <a:avLst/>
          </a:prstGeom>
        </p:spPr>
        <p:txBody>
          <a:bodyPr wrap="square" lIns="0" tIns="0" rIns="0" bIns="0" rtlCol="0" anchor="t">
            <a:spAutoFit/>
          </a:bodyPr>
          <a:lstStyle/>
          <a:p>
            <a:pPr algn="r" rtl="1">
              <a:spcBef>
                <a:spcPct val="0"/>
              </a:spcBef>
            </a:pPr>
            <a:r>
              <a:rPr lang="ar-SA" altLang="en-US" dirty="0">
                <a:latin typeface="Tajawal "/>
                <a:cs typeface="Tajawal Bold" panose="020B0604020202020204" charset="-78"/>
              </a:rPr>
              <a:t>هي البيانات التي أصبح لها معنى مفهوم واضح بعد معالجتها أو تشغليها وهي بصورتها الأولية مما يكسبها صفة صلاحية إمكانية استخدامها لخدمة صانع القرار .</a:t>
            </a:r>
          </a:p>
        </p:txBody>
      </p:sp>
      <p:sp>
        <p:nvSpPr>
          <p:cNvPr id="60"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0"/>
            <a:stretch>
              <a:fillRect/>
            </a:stretch>
          </a:blipFill>
        </p:spPr>
        <p:txBody>
          <a:bodyPr/>
          <a:lstStyle/>
          <a:p>
            <a:endParaRPr lang="en-US"/>
          </a:p>
        </p:txBody>
      </p:sp>
      <p:sp>
        <p:nvSpPr>
          <p:cNvPr id="64" name="TextBox 63"/>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4</a:t>
            </a:r>
            <a:endParaRPr lang="en-US" sz="2800" b="1" dirty="0">
              <a:solidFill>
                <a:schemeClr val="bg1"/>
              </a:solidFill>
            </a:endParaRPr>
          </a:p>
        </p:txBody>
      </p:sp>
      <p:sp>
        <p:nvSpPr>
          <p:cNvPr id="36" name="Rounded Rectangle 35"/>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51"/>
          <p:cNvSpPr txBox="1"/>
          <p:nvPr/>
        </p:nvSpPr>
        <p:spPr>
          <a:xfrm>
            <a:off x="6096000" y="190500"/>
            <a:ext cx="6121268" cy="971420"/>
          </a:xfrm>
          <a:prstGeom prst="rect">
            <a:avLst/>
          </a:prstGeom>
        </p:spPr>
        <p:txBody>
          <a:bodyPr wrap="square" lIns="0" tIns="0" rIns="0" bIns="0" rtlCol="0" anchor="t">
            <a:spAutoFit/>
          </a:bodyPr>
          <a:lstStyle/>
          <a:p>
            <a:pPr algn="ctr" rtl="1">
              <a:lnSpc>
                <a:spcPts val="8539"/>
              </a:lnSpc>
              <a:spcBef>
                <a:spcPct val="0"/>
              </a:spcBef>
            </a:pPr>
            <a:r>
              <a:rPr lang="ar-EG" sz="4000" b="1" dirty="0">
                <a:solidFill>
                  <a:schemeClr val="bg1"/>
                </a:solidFill>
                <a:latin typeface="Tajawal Bold"/>
                <a:ea typeface="Tajawal Bold"/>
                <a:cs typeface="Tajawal Bold"/>
                <a:sym typeface="Tajawal Bold"/>
                <a:rtl/>
              </a:rPr>
              <a:t>مفهوم نظام المعلومات</a:t>
            </a:r>
          </a:p>
        </p:txBody>
      </p:sp>
    </p:spTree>
    <p:extLst>
      <p:ext uri="{BB962C8B-B14F-4D97-AF65-F5344CB8AC3E}">
        <p14:creationId xmlns:p14="http://schemas.microsoft.com/office/powerpoint/2010/main" val="325378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7240303" y="2171700"/>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9372600" y="2171700"/>
            <a:ext cx="1979897" cy="1685387"/>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5"/>
          <p:cNvSpPr/>
          <p:nvPr/>
        </p:nvSpPr>
        <p:spPr>
          <a:xfrm flipH="1">
            <a:off x="6206376" y="4154099"/>
            <a:ext cx="1979897" cy="1685387"/>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a:off x="8229600" y="4305300"/>
            <a:ext cx="2362200" cy="1524000"/>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451889" y="4154099"/>
            <a:ext cx="1979897" cy="1685387"/>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Freeform 11"/>
          <p:cNvSpPr/>
          <p:nvPr/>
        </p:nvSpPr>
        <p:spPr>
          <a:xfrm>
            <a:off x="4572000" y="5906699"/>
            <a:ext cx="1979897" cy="1685387"/>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6" name="Freeform 16"/>
          <p:cNvSpPr/>
          <p:nvPr/>
        </p:nvSpPr>
        <p:spPr>
          <a:xfrm rot="-6959729">
            <a:off x="17606998" y="-451906"/>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372621" y="-53912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17484768" y="9415409"/>
            <a:ext cx="1283418" cy="1743183"/>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TextBox 26"/>
          <p:cNvSpPr txBox="1"/>
          <p:nvPr/>
        </p:nvSpPr>
        <p:spPr>
          <a:xfrm>
            <a:off x="9971709" y="2797224"/>
            <a:ext cx="530759" cy="436017"/>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1</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38" name="TextBox 38"/>
          <p:cNvSpPr txBox="1"/>
          <p:nvPr/>
        </p:nvSpPr>
        <p:spPr>
          <a:xfrm>
            <a:off x="1150361" y="2483202"/>
            <a:ext cx="5528665" cy="1274195"/>
          </a:xfrm>
          <a:prstGeom prst="rect">
            <a:avLst/>
          </a:prstGeom>
        </p:spPr>
        <p:txBody>
          <a:bodyPr wrap="square" lIns="0" tIns="0" rIns="0" bIns="0" rtlCol="0" anchor="t">
            <a:spAutoFit/>
          </a:bodyPr>
          <a:lstStyle/>
          <a:p>
            <a:pPr algn="just" rtl="1">
              <a:lnSpc>
                <a:spcPct val="115000"/>
              </a:lnSpc>
              <a:spcBef>
                <a:spcPct val="0"/>
              </a:spcBef>
              <a:spcAft>
                <a:spcPts val="1425"/>
              </a:spcAft>
            </a:pPr>
            <a:r>
              <a:rPr lang="ar-SA" altLang="en-US" b="1" dirty="0">
                <a:latin typeface="Tajawal" panose="00000500000000000000" pitchFamily="2" charset="-78"/>
                <a:ea typeface="Times New Roman" panose="02020603050405020304" pitchFamily="18" charset="0"/>
                <a:cs typeface="Tajawal" panose="00000500000000000000" pitchFamily="2" charset="-78"/>
              </a:rPr>
              <a:t>حلقة وصل بين الأنظمة في المنظمة:</a:t>
            </a:r>
            <a:r>
              <a:rPr lang="ar-SA" altLang="en-US" dirty="0">
                <a:latin typeface="Tajawal" panose="00000500000000000000" pitchFamily="2" charset="-78"/>
                <a:ea typeface="Times New Roman" panose="02020603050405020304" pitchFamily="18" charset="0"/>
                <a:cs typeface="Tajawal" panose="00000500000000000000" pitchFamily="2" charset="-78"/>
              </a:rPr>
              <a:t> يعتبر نظام المعلومات من منظور الأنظمة الفرعية المكونة للمنظمة حلقة وصل تقوم بتغذيتها بالبيانات المطلوبة من خلال قيامه بمهام جدولتها وتصنيفها وتخزينها وإعادة استردادها وقت طلبها. </a:t>
            </a:r>
            <a:endParaRPr lang="ar-SA" altLang="en-US" dirty="0">
              <a:solidFill>
                <a:srgbClr val="000000"/>
              </a:solidFill>
              <a:latin typeface="Tajawal" panose="00000500000000000000" pitchFamily="2" charset="-78"/>
              <a:ea typeface="Times New Roman" panose="02020603050405020304" pitchFamily="18" charset="0"/>
              <a:cs typeface="Tajawal" panose="00000500000000000000" pitchFamily="2" charset="-78"/>
            </a:endParaRPr>
          </a:p>
        </p:txBody>
      </p:sp>
      <p:sp>
        <p:nvSpPr>
          <p:cNvPr id="39" name="TextBox 39"/>
          <p:cNvSpPr txBox="1"/>
          <p:nvPr/>
        </p:nvSpPr>
        <p:spPr>
          <a:xfrm>
            <a:off x="11600797" y="2664299"/>
            <a:ext cx="6211604" cy="955646"/>
          </a:xfrm>
          <a:prstGeom prst="rect">
            <a:avLst/>
          </a:prstGeom>
        </p:spPr>
        <p:txBody>
          <a:bodyPr wrap="square" lIns="0" tIns="0" rIns="0" bIns="0" rtlCol="0" anchor="t">
            <a:spAutoFit/>
          </a:bodyPr>
          <a:lstStyle/>
          <a:p>
            <a:pPr algn="just" rtl="1">
              <a:lnSpc>
                <a:spcPct val="115000"/>
              </a:lnSpc>
              <a:spcBef>
                <a:spcPct val="0"/>
              </a:spcBef>
              <a:spcAft>
                <a:spcPts val="1425"/>
              </a:spcAft>
            </a:pPr>
            <a:r>
              <a:rPr lang="ar-SA" altLang="en-US" b="1" dirty="0">
                <a:solidFill>
                  <a:srgbClr val="444444"/>
                </a:solidFill>
                <a:latin typeface="Tajawal" panose="00000500000000000000" pitchFamily="2" charset="-78"/>
                <a:ea typeface="Times New Roman" panose="02020603050405020304" pitchFamily="18" charset="0"/>
                <a:cs typeface="Tajawal" panose="00000500000000000000" pitchFamily="2" charset="-78"/>
              </a:rPr>
              <a:t>كفاءة الشركة : </a:t>
            </a:r>
            <a:r>
              <a:rPr lang="ar-SA" altLang="en-US" dirty="0">
                <a:solidFill>
                  <a:srgbClr val="444444"/>
                </a:solidFill>
                <a:latin typeface="Tajawal" panose="00000500000000000000" pitchFamily="2" charset="-78"/>
                <a:ea typeface="Times New Roman" panose="02020603050405020304" pitchFamily="18" charset="0"/>
                <a:cs typeface="Tajawal" panose="00000500000000000000" pitchFamily="2" charset="-78"/>
              </a:rPr>
              <a:t>إن الشركات تسعى دوماً لتحقيق الكفاءة العالية في أدائها، ويلعب نظام المعلومات الإدارية دوراً هاماً في تحقيق هذه الكفاءة</a:t>
            </a:r>
          </a:p>
        </p:txBody>
      </p:sp>
      <p:sp>
        <p:nvSpPr>
          <p:cNvPr id="40" name="TextBox 40"/>
          <p:cNvSpPr txBox="1"/>
          <p:nvPr/>
        </p:nvSpPr>
        <p:spPr>
          <a:xfrm>
            <a:off x="12589628" y="4529897"/>
            <a:ext cx="5164972" cy="1274195"/>
          </a:xfrm>
          <a:prstGeom prst="rect">
            <a:avLst/>
          </a:prstGeom>
        </p:spPr>
        <p:txBody>
          <a:bodyPr wrap="square" lIns="0" tIns="0" rIns="0" bIns="0" rtlCol="0" anchor="t">
            <a:spAutoFit/>
          </a:bodyPr>
          <a:lstStyle/>
          <a:p>
            <a:pPr algn="just" rtl="1">
              <a:lnSpc>
                <a:spcPct val="115000"/>
              </a:lnSpc>
              <a:spcBef>
                <a:spcPct val="0"/>
              </a:spcBef>
              <a:spcAft>
                <a:spcPts val="1425"/>
              </a:spcAft>
            </a:pPr>
            <a:r>
              <a:rPr lang="ar-SA" altLang="en-US" b="1" dirty="0">
                <a:solidFill>
                  <a:srgbClr val="444444"/>
                </a:solidFill>
                <a:latin typeface="Tajawal" panose="00000500000000000000" pitchFamily="2" charset="-78"/>
                <a:ea typeface="Times New Roman" panose="02020603050405020304" pitchFamily="18" charset="0"/>
                <a:cs typeface="Tajawal" panose="00000500000000000000" pitchFamily="2" charset="-78"/>
              </a:rPr>
              <a:t>المساعدة في اتخاذ القرارات السليمة : </a:t>
            </a:r>
            <a:r>
              <a:rPr lang="ar-SA" altLang="en-US" dirty="0">
                <a:solidFill>
                  <a:srgbClr val="000000"/>
                </a:solidFill>
                <a:latin typeface="Tajawal" panose="00000500000000000000" pitchFamily="2" charset="-78"/>
                <a:ea typeface="Times New Roman" panose="02020603050405020304" pitchFamily="18" charset="0"/>
                <a:cs typeface="Tajawal" panose="00000500000000000000" pitchFamily="2" charset="-78"/>
              </a:rPr>
              <a:t>أدى شيوع وانتشار تصاميم حزم البرامج الجاهزة المتخصصة </a:t>
            </a:r>
            <a:r>
              <a:rPr lang="en-US" altLang="en-US" dirty="0">
                <a:solidFill>
                  <a:srgbClr val="000000"/>
                </a:solidFill>
                <a:latin typeface="Tajawal" panose="00000500000000000000" pitchFamily="2" charset="-78"/>
                <a:ea typeface="Times New Roman" panose="02020603050405020304" pitchFamily="18" charset="0"/>
                <a:cs typeface="Tajawal" panose="00000500000000000000" pitchFamily="2" charset="-78"/>
              </a:rPr>
              <a:t>Software Packages</a:t>
            </a:r>
            <a:r>
              <a:rPr lang="ar-SA" altLang="en-US" dirty="0">
                <a:solidFill>
                  <a:srgbClr val="000000"/>
                </a:solidFill>
                <a:latin typeface="Tajawal" panose="00000500000000000000" pitchFamily="2" charset="-78"/>
                <a:ea typeface="Times New Roman" panose="02020603050405020304" pitchFamily="18" charset="0"/>
                <a:cs typeface="Tajawal" panose="00000500000000000000" pitchFamily="2" charset="-78"/>
              </a:rPr>
              <a:t> في مجال توفير وتحليل البيانات إلى المساهمة الكبيرة في صنع قرارات المدير. </a:t>
            </a:r>
          </a:p>
        </p:txBody>
      </p:sp>
      <p:sp>
        <p:nvSpPr>
          <p:cNvPr id="41" name="TextBox 41"/>
          <p:cNvSpPr txBox="1"/>
          <p:nvPr/>
        </p:nvSpPr>
        <p:spPr>
          <a:xfrm>
            <a:off x="1317751" y="4542747"/>
            <a:ext cx="4556553" cy="955646"/>
          </a:xfrm>
          <a:prstGeom prst="rect">
            <a:avLst/>
          </a:prstGeom>
        </p:spPr>
        <p:txBody>
          <a:bodyPr wrap="square" lIns="0" tIns="0" rIns="0" bIns="0" rtlCol="0" anchor="t">
            <a:spAutoFit/>
          </a:bodyPr>
          <a:lstStyle/>
          <a:p>
            <a:pPr algn="just" rtl="1">
              <a:lnSpc>
                <a:spcPct val="115000"/>
              </a:lnSpc>
              <a:spcBef>
                <a:spcPct val="0"/>
              </a:spcBef>
              <a:spcAft>
                <a:spcPts val="1425"/>
              </a:spcAft>
            </a:pPr>
            <a:r>
              <a:rPr lang="ar-SA" altLang="en-US" b="1" dirty="0">
                <a:latin typeface="Tajawal" panose="00000500000000000000" pitchFamily="2" charset="-78"/>
                <a:ea typeface="Times New Roman" panose="02020603050405020304" pitchFamily="18" charset="0"/>
                <a:cs typeface="Tajawal" panose="00000500000000000000" pitchFamily="2" charset="-78"/>
              </a:rPr>
              <a:t>تنسيق العلاقة الداخلية</a:t>
            </a:r>
            <a:r>
              <a:rPr lang="ar-SA" altLang="en-US" dirty="0">
                <a:latin typeface="Tajawal" panose="00000500000000000000" pitchFamily="2" charset="-78"/>
                <a:ea typeface="Times New Roman" panose="02020603050405020304" pitchFamily="18" charset="0"/>
                <a:cs typeface="Tajawal" panose="00000500000000000000" pitchFamily="2" charset="-78"/>
              </a:rPr>
              <a:t> بين النظم الفرعية (الداخلية) المكونة للمنظمة كإدارة التمويل، وإدارة الإنتاج، وإدارة الموارد البشرية، وإدارة التسويق</a:t>
            </a:r>
            <a:r>
              <a:rPr lang="ar-SA" altLang="en-US" dirty="0">
                <a:solidFill>
                  <a:srgbClr val="000000"/>
                </a:solidFill>
                <a:latin typeface="Tajawal" panose="00000500000000000000" pitchFamily="2" charset="-78"/>
                <a:ea typeface="Times New Roman" panose="02020603050405020304" pitchFamily="18" charset="0"/>
                <a:cs typeface="Tajawal" panose="00000500000000000000" pitchFamily="2" charset="-78"/>
              </a:rPr>
              <a:t>.</a:t>
            </a:r>
          </a:p>
        </p:txBody>
      </p:sp>
      <p:sp>
        <p:nvSpPr>
          <p:cNvPr id="47" name="TextBox 47"/>
          <p:cNvSpPr txBox="1"/>
          <p:nvPr/>
        </p:nvSpPr>
        <p:spPr>
          <a:xfrm>
            <a:off x="6704296" y="6476901"/>
            <a:ext cx="8002303" cy="696344"/>
          </a:xfrm>
          <a:prstGeom prst="rect">
            <a:avLst/>
          </a:prstGeom>
        </p:spPr>
        <p:txBody>
          <a:bodyPr wrap="square" lIns="0" tIns="0" rIns="0" bIns="0" rtlCol="0" anchor="t">
            <a:spAutoFit/>
          </a:bodyPr>
          <a:lstStyle/>
          <a:p>
            <a:pPr algn="just" rtl="1">
              <a:lnSpc>
                <a:spcPct val="115000"/>
              </a:lnSpc>
              <a:spcBef>
                <a:spcPct val="0"/>
              </a:spcBef>
              <a:spcAft>
                <a:spcPts val="1425"/>
              </a:spcAft>
            </a:pPr>
            <a:r>
              <a:rPr lang="ar-SA" altLang="en-US" sz="2000" dirty="0">
                <a:latin typeface="Tajawal" panose="00000500000000000000" pitchFamily="2" charset="-78"/>
                <a:ea typeface="Times New Roman" panose="02020603050405020304" pitchFamily="18" charset="0"/>
                <a:cs typeface="Tajawal" panose="00000500000000000000" pitchFamily="2" charset="-78"/>
              </a:rPr>
              <a:t>تنظيم وتسهيل التواصل بين المنظمة ككيان اعتباري في المجتمع والأطراف المتعاملة معها (البيئة الخارجية).</a:t>
            </a:r>
            <a:endParaRPr lang="en-US" altLang="en-US" dirty="0">
              <a:latin typeface="Tajawal" panose="00000500000000000000" pitchFamily="2" charset="-78"/>
              <a:ea typeface="Times New Roman" panose="02020603050405020304" pitchFamily="18" charset="0"/>
              <a:cs typeface="Tajawal" panose="00000500000000000000" pitchFamily="2" charset="-78"/>
            </a:endParaRPr>
          </a:p>
        </p:txBody>
      </p:sp>
      <p:sp>
        <p:nvSpPr>
          <p:cNvPr id="62" name="TextBox 26"/>
          <p:cNvSpPr txBox="1"/>
          <p:nvPr/>
        </p:nvSpPr>
        <p:spPr>
          <a:xfrm>
            <a:off x="11049000" y="4814765"/>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2</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4" name="TextBox 26"/>
          <p:cNvSpPr txBox="1"/>
          <p:nvPr/>
        </p:nvSpPr>
        <p:spPr>
          <a:xfrm>
            <a:off x="8128164" y="2781300"/>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3</a:t>
            </a:r>
          </a:p>
        </p:txBody>
      </p:sp>
      <p:sp>
        <p:nvSpPr>
          <p:cNvPr id="65" name="TextBox 26"/>
          <p:cNvSpPr txBox="1"/>
          <p:nvPr/>
        </p:nvSpPr>
        <p:spPr>
          <a:xfrm>
            <a:off x="7137564" y="4814765"/>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4</a:t>
            </a:r>
          </a:p>
        </p:txBody>
      </p:sp>
      <p:sp>
        <p:nvSpPr>
          <p:cNvPr id="67" name="TextBox 26"/>
          <p:cNvSpPr txBox="1"/>
          <p:nvPr/>
        </p:nvSpPr>
        <p:spPr>
          <a:xfrm>
            <a:off x="5181600" y="6592499"/>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5</a:t>
            </a: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1" name="Group 48"/>
          <p:cNvGrpSpPr/>
          <p:nvPr/>
        </p:nvGrpSpPr>
        <p:grpSpPr>
          <a:xfrm>
            <a:off x="0" y="0"/>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6" name="Rounded Rectangle 75"/>
          <p:cNvSpPr/>
          <p:nvPr/>
        </p:nvSpPr>
        <p:spPr>
          <a:xfrm>
            <a:off x="4038600" y="190500"/>
            <a:ext cx="87630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51"/>
          <p:cNvSpPr txBox="1"/>
          <p:nvPr/>
        </p:nvSpPr>
        <p:spPr>
          <a:xfrm>
            <a:off x="3429000" y="-190500"/>
            <a:ext cx="10210799" cy="1090042"/>
          </a:xfrm>
          <a:prstGeom prst="rect">
            <a:avLst/>
          </a:prstGeom>
        </p:spPr>
        <p:txBody>
          <a:bodyPr wrap="square"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أهمية نظام المعلومات   </a:t>
            </a:r>
            <a:r>
              <a:rPr lang="en-US" sz="3200" b="1" dirty="0">
                <a:solidFill>
                  <a:schemeClr val="bg1"/>
                </a:solidFill>
                <a:latin typeface="Tajawal Bold"/>
                <a:ea typeface="Tajawal Bold"/>
                <a:cs typeface="Tajawal Bold"/>
                <a:sym typeface="Tajawal Bold"/>
                <a:rtl/>
              </a:rPr>
              <a:t>The Importance of IS</a:t>
            </a:r>
          </a:p>
        </p:txBody>
      </p:sp>
      <p:sp>
        <p:nvSpPr>
          <p:cNvPr id="8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82" name="TextBox 81"/>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5</a:t>
            </a:r>
            <a:endParaRPr lang="en-US" sz="3200" b="1" dirty="0">
              <a:solidFill>
                <a:schemeClr val="bg1"/>
              </a:solidFill>
            </a:endParaRPr>
          </a:p>
        </p:txBody>
      </p:sp>
      <p:sp>
        <p:nvSpPr>
          <p:cNvPr id="1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406226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7086601" y="2807083"/>
            <a:ext cx="3793436" cy="933450"/>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التشغيل</a:t>
            </a:r>
          </a:p>
        </p:txBody>
      </p:sp>
      <p:sp>
        <p:nvSpPr>
          <p:cNvPr id="7" name="مستطيل مستدير الزوايا 6"/>
          <p:cNvSpPr/>
          <p:nvPr/>
        </p:nvSpPr>
        <p:spPr>
          <a:xfrm>
            <a:off x="2209800" y="2802735"/>
            <a:ext cx="3855916" cy="93345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المخرجات</a:t>
            </a:r>
          </a:p>
        </p:txBody>
      </p:sp>
      <p:sp>
        <p:nvSpPr>
          <p:cNvPr id="8" name="مستطيل مستدير الزوايا 7"/>
          <p:cNvSpPr/>
          <p:nvPr/>
        </p:nvSpPr>
        <p:spPr>
          <a:xfrm>
            <a:off x="12039601" y="2802735"/>
            <a:ext cx="2990850" cy="93345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المدخلات</a:t>
            </a:r>
          </a:p>
        </p:txBody>
      </p:sp>
      <p:sp>
        <p:nvSpPr>
          <p:cNvPr id="9" name="مستطيل مستدير الزوايا 8"/>
          <p:cNvSpPr/>
          <p:nvPr/>
        </p:nvSpPr>
        <p:spPr>
          <a:xfrm>
            <a:off x="12039600" y="3924300"/>
            <a:ext cx="3193775" cy="4179561"/>
          </a:xfrm>
          <a:prstGeom prst="round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نظام المعلومات الإداري المتاح</a:t>
            </a:r>
          </a:p>
        </p:txBody>
      </p:sp>
      <p:sp>
        <p:nvSpPr>
          <p:cNvPr id="10" name="مستطيل مستدير الزوايا 9"/>
          <p:cNvSpPr/>
          <p:nvPr/>
        </p:nvSpPr>
        <p:spPr>
          <a:xfrm>
            <a:off x="2209800" y="4257364"/>
            <a:ext cx="3855917" cy="3431487"/>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1" anchor="ctr"/>
          <a:lstStyle/>
          <a:p>
            <a:pPr algn="ctr" rtl="1">
              <a:defRPr/>
            </a:pPr>
            <a:endParaRPr lang="ar-SA" sz="2700" b="1" dirty="0">
              <a:latin typeface="Tajawal" panose="00000500000000000000" pitchFamily="2" charset="-78"/>
              <a:cs typeface="Tajawal" panose="00000500000000000000" pitchFamily="2" charset="-78"/>
            </a:endParaRPr>
          </a:p>
          <a:p>
            <a:pPr algn="ctr" rtl="1">
              <a:defRPr/>
            </a:pPr>
            <a:r>
              <a:rPr lang="ar-SA" sz="2700" b="1" dirty="0">
                <a:latin typeface="Tajawal" panose="00000500000000000000" pitchFamily="2" charset="-78"/>
                <a:cs typeface="Tajawal" panose="00000500000000000000" pitchFamily="2" charset="-78"/>
              </a:rPr>
              <a:t>قرارات إدارية في شكل</a:t>
            </a:r>
          </a:p>
          <a:p>
            <a:pPr algn="ctr" rtl="1">
              <a:defRPr/>
            </a:pPr>
            <a:r>
              <a:rPr lang="ar-SA" sz="2700" dirty="0">
                <a:latin typeface="Tajawal" panose="00000500000000000000" pitchFamily="2" charset="-78"/>
                <a:cs typeface="Tajawal" panose="00000500000000000000" pitchFamily="2" charset="-78"/>
              </a:rPr>
              <a:t> </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خطط استراتيجية وتكتيكية</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سياسات داخلية وخارجيه</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نتائج أخرى</a:t>
            </a:r>
          </a:p>
        </p:txBody>
      </p:sp>
      <p:sp>
        <p:nvSpPr>
          <p:cNvPr id="12" name="مستطيل مستدير الزوايا 11"/>
          <p:cNvSpPr/>
          <p:nvPr/>
        </p:nvSpPr>
        <p:spPr>
          <a:xfrm>
            <a:off x="7162800" y="4407795"/>
            <a:ext cx="3543301" cy="2200067"/>
          </a:xfrm>
          <a:prstGeom prst="round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1" anchor="ctr"/>
          <a:lstStyle/>
          <a:p>
            <a:pPr algn="ctr" rtl="1">
              <a:defRPr/>
            </a:pPr>
            <a:endParaRPr lang="ar-SA" sz="2700" b="1" dirty="0">
              <a:latin typeface="Tajawal" panose="00000500000000000000" pitchFamily="2" charset="-78"/>
              <a:cs typeface="Tajawal" panose="00000500000000000000" pitchFamily="2" charset="-78"/>
            </a:endParaRPr>
          </a:p>
          <a:p>
            <a:pPr algn="ctr" rtl="1">
              <a:defRPr/>
            </a:pPr>
            <a:r>
              <a:rPr lang="ar-SA" sz="2700" b="1" dirty="0">
                <a:latin typeface="Tajawal" panose="00000500000000000000" pitchFamily="2" charset="-78"/>
                <a:cs typeface="Tajawal" panose="00000500000000000000" pitchFamily="2" charset="-78"/>
              </a:rPr>
              <a:t>تحليل البيانات لأغراض</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التنبؤ</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التنظيم</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الرقابة</a:t>
            </a:r>
          </a:p>
          <a:p>
            <a:pPr algn="r" rtl="1">
              <a:defRPr/>
            </a:pPr>
            <a:endParaRPr lang="ar-SA" sz="2700" dirty="0">
              <a:latin typeface="Tajawal" panose="00000500000000000000" pitchFamily="2" charset="-78"/>
              <a:cs typeface="Tajawal" panose="00000500000000000000" pitchFamily="2" charset="-78"/>
            </a:endParaRPr>
          </a:p>
        </p:txBody>
      </p:sp>
      <p:cxnSp>
        <p:nvCxnSpPr>
          <p:cNvPr id="14" name="رابط كسهم مستقيم 13"/>
          <p:cNvCxnSpPr/>
          <p:nvPr/>
        </p:nvCxnSpPr>
        <p:spPr>
          <a:xfrm flipH="1">
            <a:off x="10706101" y="5507626"/>
            <a:ext cx="13335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رابط كسهم مستقيم 15"/>
          <p:cNvCxnSpPr>
            <a:stCxn id="12" idx="1"/>
          </p:cNvCxnSpPr>
          <p:nvPr/>
        </p:nvCxnSpPr>
        <p:spPr>
          <a:xfrm flipH="1" flipV="1">
            <a:off x="6065046" y="5507626"/>
            <a:ext cx="1097754" cy="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رابط مستقيم 23"/>
          <p:cNvCxnSpPr/>
          <p:nvPr/>
        </p:nvCxnSpPr>
        <p:spPr>
          <a:xfrm>
            <a:off x="4569621" y="7688851"/>
            <a:ext cx="0" cy="1066800"/>
          </a:xfrm>
          <a:prstGeom prst="line">
            <a:avLst/>
          </a:prstGeom>
        </p:spPr>
        <p:style>
          <a:lnRef idx="1">
            <a:schemeClr val="dk1"/>
          </a:lnRef>
          <a:fillRef idx="0">
            <a:schemeClr val="dk1"/>
          </a:fillRef>
          <a:effectRef idx="0">
            <a:schemeClr val="dk1"/>
          </a:effectRef>
          <a:fontRef idx="minor">
            <a:schemeClr val="tx1"/>
          </a:fontRef>
        </p:style>
      </p:cxnSp>
      <p:grpSp>
        <p:nvGrpSpPr>
          <p:cNvPr id="51224" name="مجموعة 28"/>
          <p:cNvGrpSpPr>
            <a:grpSpLocks/>
          </p:cNvGrpSpPr>
          <p:nvPr/>
        </p:nvGrpSpPr>
        <p:grpSpPr bwMode="auto">
          <a:xfrm>
            <a:off x="4569621" y="8374651"/>
            <a:ext cx="8965406" cy="400050"/>
            <a:chOff x="2538860" y="5121340"/>
            <a:chExt cx="5976490" cy="1444560"/>
          </a:xfrm>
        </p:grpSpPr>
        <p:cxnSp>
          <p:nvCxnSpPr>
            <p:cNvPr id="26" name="رابط مستقيم 25"/>
            <p:cNvCxnSpPr/>
            <p:nvPr/>
          </p:nvCxnSpPr>
          <p:spPr>
            <a:xfrm flipV="1">
              <a:off x="2538860" y="6540107"/>
              <a:ext cx="5976490" cy="25793"/>
            </a:xfrm>
            <a:prstGeom prst="line">
              <a:avLst/>
            </a:prstGeom>
          </p:spPr>
          <p:style>
            <a:lnRef idx="1">
              <a:schemeClr val="dk1"/>
            </a:lnRef>
            <a:fillRef idx="0">
              <a:schemeClr val="dk1"/>
            </a:fillRef>
            <a:effectRef idx="0">
              <a:schemeClr val="dk1"/>
            </a:effectRef>
            <a:fontRef idx="minor">
              <a:schemeClr val="tx1"/>
            </a:fontRef>
          </p:style>
        </p:cxnSp>
        <p:cxnSp>
          <p:nvCxnSpPr>
            <p:cNvPr id="28" name="رابط كسهم مستقيم 27"/>
            <p:cNvCxnSpPr/>
            <p:nvPr/>
          </p:nvCxnSpPr>
          <p:spPr>
            <a:xfrm flipV="1">
              <a:off x="8515350" y="5121340"/>
              <a:ext cx="0" cy="14273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1227" name="مربع نص 1"/>
          <p:cNvSpPr txBox="1">
            <a:spLocks noChangeArrowheads="1"/>
          </p:cNvSpPr>
          <p:nvPr/>
        </p:nvSpPr>
        <p:spPr bwMode="auto">
          <a:xfrm>
            <a:off x="8077200" y="8191500"/>
            <a:ext cx="28574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700" b="1" dirty="0">
                <a:latin typeface="Tajawal" panose="00000500000000000000" pitchFamily="2" charset="-78"/>
                <a:cs typeface="Tajawal" panose="00000500000000000000" pitchFamily="2" charset="-78"/>
              </a:rPr>
              <a:t>معلومات مرتدة</a:t>
            </a:r>
          </a:p>
        </p:txBody>
      </p:sp>
      <p:sp>
        <p:nvSpPr>
          <p:cNvPr id="18" name="Freeform 19"/>
          <p:cNvSpPr/>
          <p:nvPr/>
        </p:nvSpPr>
        <p:spPr>
          <a:xfrm>
            <a:off x="15316200" y="723900"/>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9" name="Group 48"/>
          <p:cNvGrpSpPr/>
          <p:nvPr/>
        </p:nvGrpSpPr>
        <p:grpSpPr>
          <a:xfrm>
            <a:off x="0" y="0"/>
            <a:ext cx="1028700" cy="1028700"/>
            <a:chOff x="0" y="0"/>
            <a:chExt cx="812800" cy="812800"/>
          </a:xfrm>
        </p:grpSpPr>
        <p:sp>
          <p:nvSpPr>
            <p:cNvPr id="2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2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Rounded Rectangle 21"/>
          <p:cNvSpPr/>
          <p:nvPr/>
        </p:nvSpPr>
        <p:spPr>
          <a:xfrm>
            <a:off x="4038600" y="190500"/>
            <a:ext cx="87630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51"/>
          <p:cNvSpPr txBox="1"/>
          <p:nvPr/>
        </p:nvSpPr>
        <p:spPr>
          <a:xfrm>
            <a:off x="3429000" y="-190500"/>
            <a:ext cx="10210799" cy="1090042"/>
          </a:xfrm>
          <a:prstGeom prst="rect">
            <a:avLst/>
          </a:prstGeom>
        </p:spPr>
        <p:txBody>
          <a:bodyPr wrap="square"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أهمية نظام المعلومات   </a:t>
            </a:r>
            <a:r>
              <a:rPr lang="en-US" sz="3200" b="1" dirty="0">
                <a:solidFill>
                  <a:schemeClr val="bg1"/>
                </a:solidFill>
                <a:latin typeface="Tajawal Bold"/>
                <a:ea typeface="Tajawal Bold"/>
                <a:cs typeface="Tajawal Bold"/>
                <a:sym typeface="Tajawal Bold"/>
                <a:rtl/>
              </a:rPr>
              <a:t>The Importance of IS</a:t>
            </a:r>
          </a:p>
        </p:txBody>
      </p:sp>
      <p:grpSp>
        <p:nvGrpSpPr>
          <p:cNvPr id="25" name="Group 7"/>
          <p:cNvGrpSpPr/>
          <p:nvPr/>
        </p:nvGrpSpPr>
        <p:grpSpPr>
          <a:xfrm>
            <a:off x="17259300" y="0"/>
            <a:ext cx="1694792" cy="10287000"/>
            <a:chOff x="0" y="0"/>
            <a:chExt cx="446365" cy="2709333"/>
          </a:xfrm>
        </p:grpSpPr>
        <p:sp>
          <p:nvSpPr>
            <p:cNvPr id="27"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2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1" name="Group 8"/>
          <p:cNvGrpSpPr/>
          <p:nvPr/>
        </p:nvGrpSpPr>
        <p:grpSpPr>
          <a:xfrm>
            <a:off x="0" y="6690087"/>
            <a:ext cx="1028700" cy="3177813"/>
            <a:chOff x="0" y="0"/>
            <a:chExt cx="812800" cy="2510865"/>
          </a:xfrm>
        </p:grpSpPr>
        <p:sp>
          <p:nvSpPr>
            <p:cNvPr id="33"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4"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35"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6"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37" name="TextBox 36"/>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6</a:t>
            </a:r>
            <a:endParaRPr lang="en-US" sz="3200" b="1" dirty="0">
              <a:solidFill>
                <a:schemeClr val="bg1"/>
              </a:solidFill>
            </a:endParaRPr>
          </a:p>
        </p:txBody>
      </p:sp>
    </p:spTree>
    <p:extLst>
      <p:ext uri="{BB962C8B-B14F-4D97-AF65-F5344CB8AC3E}">
        <p14:creationId xmlns:p14="http://schemas.microsoft.com/office/powerpoint/2010/main" val="405502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rot="-7586595">
            <a:off x="6812438" y="3421537"/>
            <a:ext cx="5125770" cy="5125770"/>
          </a:xfrm>
          <a:prstGeom prst="rect">
            <a:avLst/>
          </a:prstGeom>
        </p:spPr>
      </p:pic>
      <p:grpSp>
        <p:nvGrpSpPr>
          <p:cNvPr id="6" name="Group 6"/>
          <p:cNvGrpSpPr/>
          <p:nvPr/>
        </p:nvGrpSpPr>
        <p:grpSpPr>
          <a:xfrm rot="-2176570">
            <a:off x="4118443" y="1708577"/>
            <a:ext cx="2952018" cy="2782362"/>
            <a:chOff x="0" y="0"/>
            <a:chExt cx="812800" cy="766087"/>
          </a:xfrm>
        </p:grpSpPr>
        <p:sp>
          <p:nvSpPr>
            <p:cNvPr id="7" name="Freeform 7"/>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8" name="TextBox 8"/>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187752">
            <a:off x="11434440" y="1709757"/>
            <a:ext cx="2952018" cy="2782362"/>
            <a:chOff x="0" y="0"/>
            <a:chExt cx="812800" cy="766087"/>
          </a:xfrm>
        </p:grpSpPr>
        <p:sp>
          <p:nvSpPr>
            <p:cNvPr id="10" name="Freeform 10"/>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11" name="TextBox 11"/>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3782855" y="6005046"/>
            <a:ext cx="2952018" cy="2782362"/>
            <a:chOff x="0" y="0"/>
            <a:chExt cx="812800" cy="766087"/>
          </a:xfrm>
        </p:grpSpPr>
        <p:sp>
          <p:nvSpPr>
            <p:cNvPr id="19" name="Freeform 19"/>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0" name="TextBox 20"/>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10800000">
            <a:off x="11905771" y="6005046"/>
            <a:ext cx="2952018" cy="2782362"/>
            <a:chOff x="0" y="0"/>
            <a:chExt cx="812800" cy="766087"/>
          </a:xfrm>
        </p:grpSpPr>
        <p:sp>
          <p:nvSpPr>
            <p:cNvPr id="22" name="Freeform 22"/>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3" name="TextBox 23"/>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720843" y="4399859"/>
            <a:ext cx="3186394" cy="31863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A7D"/>
            </a:solidFill>
          </p:spPr>
          <p:txBody>
            <a:bodyPr/>
            <a:lstStyle/>
            <a:p>
              <a:endParaRPr lang="en-US"/>
            </a:p>
          </p:txBody>
        </p:sp>
        <p:sp>
          <p:nvSpPr>
            <p:cNvPr id="26" name="TextBox 26"/>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6451347" y="6628507"/>
            <a:ext cx="853970" cy="228821"/>
          </a:xfrm>
          <a:prstGeom prst="line">
            <a:avLst/>
          </a:prstGeom>
          <a:ln w="28575" cap="rnd">
            <a:solidFill>
              <a:srgbClr val="404040"/>
            </a:solidFill>
            <a:prstDash val="sysDot"/>
            <a:headEnd type="none" w="sm" len="sm"/>
            <a:tailEnd type="none" w="sm" len="sm"/>
          </a:ln>
        </p:spPr>
        <p:txBody>
          <a:bodyPr/>
          <a:lstStyle/>
          <a:p>
            <a:endParaRPr lang="en-US"/>
          </a:p>
        </p:txBody>
      </p:sp>
      <p:sp>
        <p:nvSpPr>
          <p:cNvPr id="28" name="TextBox 28"/>
          <p:cNvSpPr txBox="1"/>
          <p:nvPr/>
        </p:nvSpPr>
        <p:spPr>
          <a:xfrm>
            <a:off x="7833707" y="5601636"/>
            <a:ext cx="2960665" cy="1355179"/>
          </a:xfrm>
          <a:prstGeom prst="rect">
            <a:avLst/>
          </a:prstGeom>
        </p:spPr>
        <p:txBody>
          <a:bodyPr lIns="0" tIns="0" rIns="0" bIns="0" rtlCol="0" anchor="t">
            <a:spAutoFit/>
          </a:bodyPr>
          <a:lstStyle/>
          <a:p>
            <a:pPr algn="ctr" rtl="1">
              <a:lnSpc>
                <a:spcPts val="3457"/>
              </a:lnSpc>
            </a:pPr>
            <a:r>
              <a:rPr lang="ar-EG" sz="3143" b="1" dirty="0">
                <a:solidFill>
                  <a:srgbClr val="404040"/>
                </a:solidFill>
                <a:latin typeface="Tajawal Bold"/>
                <a:ea typeface="Tajawal Bold"/>
                <a:cs typeface="Tajawal Bold"/>
                <a:sym typeface="Tajawal Bold"/>
                <a:rtl/>
              </a:rPr>
              <a:t>مكونات نظام المعلومات</a:t>
            </a:r>
          </a:p>
          <a:p>
            <a:pPr algn="ctr">
              <a:lnSpc>
                <a:spcPts val="3457"/>
              </a:lnSpc>
            </a:pPr>
            <a:endParaRPr lang="ar-EG" sz="3143" b="1" dirty="0">
              <a:solidFill>
                <a:srgbClr val="404040"/>
              </a:solidFill>
              <a:latin typeface="Tajawal Bold"/>
              <a:ea typeface="Tajawal Bold"/>
              <a:cs typeface="Tajawal Bold"/>
              <a:sym typeface="Tajawal Bold"/>
              <a:rtl/>
            </a:endParaRPr>
          </a:p>
        </p:txBody>
      </p:sp>
      <p:sp>
        <p:nvSpPr>
          <p:cNvPr id="30" name="AutoShape 30"/>
          <p:cNvSpPr/>
          <p:nvPr/>
        </p:nvSpPr>
        <p:spPr>
          <a:xfrm>
            <a:off x="6781801" y="4000500"/>
            <a:ext cx="1263556" cy="274472"/>
          </a:xfrm>
          <a:prstGeom prst="line">
            <a:avLst/>
          </a:prstGeom>
          <a:ln w="28575" cap="rnd">
            <a:solidFill>
              <a:srgbClr val="404040"/>
            </a:solidFill>
            <a:prstDash val="sysDot"/>
            <a:headEnd type="none" w="sm" len="sm"/>
            <a:tailEnd type="none" w="sm" len="sm"/>
          </a:ln>
        </p:spPr>
        <p:txBody>
          <a:bodyPr/>
          <a:lstStyle/>
          <a:p>
            <a:endParaRPr lang="en-US"/>
          </a:p>
        </p:txBody>
      </p:sp>
      <p:sp>
        <p:nvSpPr>
          <p:cNvPr id="32" name="AutoShape 32"/>
          <p:cNvSpPr/>
          <p:nvPr/>
        </p:nvSpPr>
        <p:spPr>
          <a:xfrm flipH="1">
            <a:off x="10525264" y="4000500"/>
            <a:ext cx="1285735" cy="281440"/>
          </a:xfrm>
          <a:prstGeom prst="line">
            <a:avLst/>
          </a:prstGeom>
          <a:ln w="28575" cap="rnd">
            <a:solidFill>
              <a:srgbClr val="404040"/>
            </a:solidFill>
            <a:prstDash val="sysDot"/>
            <a:headEnd type="none" w="sm" len="sm"/>
            <a:tailEnd type="none" w="sm" len="sm"/>
          </a:ln>
        </p:spPr>
        <p:txBody>
          <a:bodyPr/>
          <a:lstStyle/>
          <a:p>
            <a:endParaRPr lang="en-US"/>
          </a:p>
        </p:txBody>
      </p:sp>
      <p:sp>
        <p:nvSpPr>
          <p:cNvPr id="34" name="AutoShape 34"/>
          <p:cNvSpPr/>
          <p:nvPr/>
        </p:nvSpPr>
        <p:spPr>
          <a:xfrm>
            <a:off x="11334411" y="6616926"/>
            <a:ext cx="829710" cy="251984"/>
          </a:xfrm>
          <a:prstGeom prst="line">
            <a:avLst/>
          </a:prstGeom>
          <a:ln w="28575" cap="rnd">
            <a:solidFill>
              <a:srgbClr val="404040"/>
            </a:solidFill>
            <a:prstDash val="sysDot"/>
            <a:headEnd type="none" w="sm" len="sm"/>
            <a:tailEnd type="none" w="sm" len="sm"/>
          </a:ln>
        </p:spPr>
        <p:txBody>
          <a:bodyPr/>
          <a:lstStyle/>
          <a:p>
            <a:endParaRPr lang="en-US"/>
          </a:p>
        </p:txBody>
      </p:sp>
      <p:sp>
        <p:nvSpPr>
          <p:cNvPr id="35" name="TextBox 35"/>
          <p:cNvSpPr txBox="1"/>
          <p:nvPr/>
        </p:nvSpPr>
        <p:spPr>
          <a:xfrm>
            <a:off x="4446682" y="6941195"/>
            <a:ext cx="1624364" cy="725070"/>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المعلومات</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7" name="TextBox 37"/>
          <p:cNvSpPr txBox="1"/>
          <p:nvPr/>
        </p:nvSpPr>
        <p:spPr>
          <a:xfrm>
            <a:off x="4648200" y="2933700"/>
            <a:ext cx="1891918" cy="725070"/>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الإجراءات</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9" name="TextBox 39"/>
          <p:cNvSpPr txBox="1"/>
          <p:nvPr/>
        </p:nvSpPr>
        <p:spPr>
          <a:xfrm>
            <a:off x="12192000" y="2933700"/>
            <a:ext cx="1501688" cy="725070"/>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الأجهزة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41" name="TextBox 41"/>
          <p:cNvSpPr txBox="1"/>
          <p:nvPr/>
        </p:nvSpPr>
        <p:spPr>
          <a:xfrm>
            <a:off x="12630936" y="7079084"/>
            <a:ext cx="1501688" cy="725070"/>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البرمجيات</a:t>
            </a:r>
          </a:p>
          <a:p>
            <a:pPr algn="ctr">
              <a:lnSpc>
                <a:spcPts val="2765"/>
              </a:lnSpc>
            </a:pPr>
            <a:endParaRPr lang="ar-EG" sz="2514" b="1" dirty="0">
              <a:solidFill>
                <a:srgbClr val="404040"/>
              </a:solidFill>
              <a:latin typeface="Tajawal Bold"/>
              <a:ea typeface="Tajawal Bold"/>
              <a:cs typeface="Tajawal Bold"/>
              <a:sym typeface="Tajawal Bold"/>
              <a:rtl/>
            </a:endParaRPr>
          </a:p>
        </p:txBody>
      </p:sp>
      <p:grpSp>
        <p:nvGrpSpPr>
          <p:cNvPr id="42" name="Group 42"/>
          <p:cNvGrpSpPr/>
          <p:nvPr/>
        </p:nvGrpSpPr>
        <p:grpSpPr>
          <a:xfrm>
            <a:off x="17259300" y="0"/>
            <a:ext cx="1694792" cy="10287000"/>
            <a:chOff x="0" y="0"/>
            <a:chExt cx="446365" cy="2709333"/>
          </a:xfrm>
        </p:grpSpPr>
        <p:sp>
          <p:nvSpPr>
            <p:cNvPr id="43"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4"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0" y="0"/>
            <a:ext cx="1028700" cy="1028700"/>
            <a:chOff x="0" y="0"/>
            <a:chExt cx="812800" cy="812800"/>
          </a:xfrm>
        </p:grpSpPr>
        <p:sp>
          <p:nvSpPr>
            <p:cNvPr id="4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5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4" name="Group 8"/>
          <p:cNvGrpSpPr/>
          <p:nvPr/>
        </p:nvGrpSpPr>
        <p:grpSpPr>
          <a:xfrm>
            <a:off x="0" y="6690087"/>
            <a:ext cx="1028700" cy="3177813"/>
            <a:chOff x="0" y="0"/>
            <a:chExt cx="812800" cy="2510865"/>
          </a:xfrm>
        </p:grpSpPr>
        <p:sp>
          <p:nvSpPr>
            <p:cNvPr id="5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59"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45" name="Group 3"/>
          <p:cNvGrpSpPr/>
          <p:nvPr/>
        </p:nvGrpSpPr>
        <p:grpSpPr>
          <a:xfrm>
            <a:off x="7838031" y="295606"/>
            <a:ext cx="2952018" cy="2782362"/>
            <a:chOff x="0" y="0"/>
            <a:chExt cx="812800" cy="766087"/>
          </a:xfrm>
        </p:grpSpPr>
        <p:sp>
          <p:nvSpPr>
            <p:cNvPr id="46" name="Freeform 4"/>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B9BD76"/>
            </a:solidFill>
          </p:spPr>
          <p:txBody>
            <a:bodyPr/>
            <a:lstStyle/>
            <a:p>
              <a:endParaRPr lang="en-US"/>
            </a:p>
          </p:txBody>
        </p:sp>
        <p:sp>
          <p:nvSpPr>
            <p:cNvPr id="47" name="TextBox 5"/>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sp>
        <p:nvSpPr>
          <p:cNvPr id="53" name="AutoShape 31"/>
          <p:cNvSpPr/>
          <p:nvPr/>
        </p:nvSpPr>
        <p:spPr>
          <a:xfrm flipH="1">
            <a:off x="9314040" y="3077968"/>
            <a:ext cx="0" cy="776191"/>
          </a:xfrm>
          <a:prstGeom prst="line">
            <a:avLst/>
          </a:prstGeom>
          <a:ln w="28575" cap="rnd">
            <a:solidFill>
              <a:srgbClr val="404040"/>
            </a:solidFill>
            <a:prstDash val="sysDot"/>
            <a:headEnd type="none" w="sm" len="sm"/>
            <a:tailEnd type="none" w="sm" len="sm"/>
          </a:ln>
        </p:spPr>
        <p:txBody>
          <a:bodyPr/>
          <a:lstStyle/>
          <a:p>
            <a:endParaRPr lang="en-US"/>
          </a:p>
        </p:txBody>
      </p:sp>
      <p:sp>
        <p:nvSpPr>
          <p:cNvPr id="60" name="TextBox 38"/>
          <p:cNvSpPr txBox="1"/>
          <p:nvPr/>
        </p:nvSpPr>
        <p:spPr>
          <a:xfrm>
            <a:off x="8563196" y="1577642"/>
            <a:ext cx="1501688" cy="725070"/>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الأفراد</a:t>
            </a:r>
          </a:p>
          <a:p>
            <a:pPr algn="ctr">
              <a:lnSpc>
                <a:spcPts val="2765"/>
              </a:lnSpc>
            </a:pPr>
            <a:endParaRPr lang="ar-EG" sz="2514" b="1" dirty="0">
              <a:solidFill>
                <a:srgbClr val="404040"/>
              </a:solidFill>
              <a:latin typeface="Tajawal Bold"/>
              <a:ea typeface="Tajawal Bold"/>
              <a:cs typeface="Tajawal Bold"/>
              <a:sym typeface="Tajawal Bold"/>
              <a:rtl/>
            </a:endParaRPr>
          </a:p>
        </p:txBody>
      </p:sp>
      <p:grpSp>
        <p:nvGrpSpPr>
          <p:cNvPr id="61" name="Group 60"/>
          <p:cNvGrpSpPr/>
          <p:nvPr/>
        </p:nvGrpSpPr>
        <p:grpSpPr>
          <a:xfrm>
            <a:off x="10820400" y="2247900"/>
            <a:ext cx="385593" cy="488873"/>
            <a:chOff x="4649902" y="1113691"/>
            <a:chExt cx="385593" cy="488873"/>
          </a:xfrm>
        </p:grpSpPr>
        <p:sp>
          <p:nvSpPr>
            <p:cNvPr id="62" name="Right Arrow 61"/>
            <p:cNvSpPr/>
            <p:nvPr/>
          </p:nvSpPr>
          <p:spPr>
            <a:xfrm rot="2160000">
              <a:off x="4649902" y="1113691"/>
              <a:ext cx="385593" cy="488873"/>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63" name="Right Arrow 4"/>
            <p:cNvSpPr txBox="1"/>
            <p:nvPr/>
          </p:nvSpPr>
          <p:spPr>
            <a:xfrm rot="2160000">
              <a:off x="4660948" y="1177469"/>
              <a:ext cx="269915" cy="293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b="1" kern="1200"/>
            </a:p>
          </p:txBody>
        </p:sp>
      </p:grpSp>
      <p:sp>
        <p:nvSpPr>
          <p:cNvPr id="64" name="Right Arrow 4"/>
          <p:cNvSpPr txBox="1"/>
          <p:nvPr/>
        </p:nvSpPr>
        <p:spPr>
          <a:xfrm rot="2160000">
            <a:off x="13090631" y="5042417"/>
            <a:ext cx="269915" cy="293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b="1" kern="1200"/>
          </a:p>
        </p:txBody>
      </p:sp>
      <p:grpSp>
        <p:nvGrpSpPr>
          <p:cNvPr id="66" name="Group 65"/>
          <p:cNvGrpSpPr/>
          <p:nvPr/>
        </p:nvGrpSpPr>
        <p:grpSpPr>
          <a:xfrm>
            <a:off x="4953000" y="4914900"/>
            <a:ext cx="488873" cy="385593"/>
            <a:chOff x="5154476" y="2835664"/>
            <a:chExt cx="488873" cy="385593"/>
          </a:xfrm>
        </p:grpSpPr>
        <p:sp>
          <p:nvSpPr>
            <p:cNvPr id="67" name="Right Arrow 66"/>
            <p:cNvSpPr/>
            <p:nvPr/>
          </p:nvSpPr>
          <p:spPr>
            <a:xfrm rot="6480000">
              <a:off x="5206116" y="2784024"/>
              <a:ext cx="385593" cy="48887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68" name="Right Arrow 4"/>
            <p:cNvSpPr txBox="1"/>
            <p:nvPr/>
          </p:nvSpPr>
          <p:spPr>
            <a:xfrm rot="17280000">
              <a:off x="5281828" y="2826791"/>
              <a:ext cx="269915" cy="293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b="1" kern="1200"/>
            </a:p>
          </p:txBody>
        </p:sp>
      </p:grpSp>
      <p:grpSp>
        <p:nvGrpSpPr>
          <p:cNvPr id="69" name="Group 68"/>
          <p:cNvGrpSpPr/>
          <p:nvPr/>
        </p:nvGrpSpPr>
        <p:grpSpPr>
          <a:xfrm rot="20401597">
            <a:off x="13106400" y="4838700"/>
            <a:ext cx="488873" cy="385593"/>
            <a:chOff x="5154476" y="2835664"/>
            <a:chExt cx="488873" cy="385593"/>
          </a:xfrm>
        </p:grpSpPr>
        <p:sp>
          <p:nvSpPr>
            <p:cNvPr id="70" name="Right Arrow 69"/>
            <p:cNvSpPr/>
            <p:nvPr/>
          </p:nvSpPr>
          <p:spPr>
            <a:xfrm rot="6480000">
              <a:off x="5206116" y="2784024"/>
              <a:ext cx="385593" cy="48887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71" name="Right Arrow 4"/>
            <p:cNvSpPr txBox="1"/>
            <p:nvPr/>
          </p:nvSpPr>
          <p:spPr>
            <a:xfrm rot="17280000">
              <a:off x="5281828" y="2826791"/>
              <a:ext cx="269915" cy="293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b="1" kern="1200"/>
            </a:p>
          </p:txBody>
        </p:sp>
      </p:grpSp>
      <p:grpSp>
        <p:nvGrpSpPr>
          <p:cNvPr id="72" name="Group 71"/>
          <p:cNvGrpSpPr/>
          <p:nvPr/>
        </p:nvGrpSpPr>
        <p:grpSpPr>
          <a:xfrm rot="18023286">
            <a:off x="7239000" y="2324100"/>
            <a:ext cx="385593" cy="488873"/>
            <a:chOff x="4649902" y="1113691"/>
            <a:chExt cx="385593" cy="488873"/>
          </a:xfrm>
        </p:grpSpPr>
        <p:sp>
          <p:nvSpPr>
            <p:cNvPr id="73" name="Right Arrow 72"/>
            <p:cNvSpPr/>
            <p:nvPr/>
          </p:nvSpPr>
          <p:spPr>
            <a:xfrm rot="2160000">
              <a:off x="4649902" y="1113691"/>
              <a:ext cx="385593" cy="488873"/>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4" name="Right Arrow 4"/>
            <p:cNvSpPr txBox="1"/>
            <p:nvPr/>
          </p:nvSpPr>
          <p:spPr>
            <a:xfrm rot="2160000">
              <a:off x="4660948" y="1177469"/>
              <a:ext cx="269915" cy="293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b="1" kern="1200"/>
            </a:p>
          </p:txBody>
        </p:sp>
      </p:grpSp>
      <p:grpSp>
        <p:nvGrpSpPr>
          <p:cNvPr id="75" name="Group 74"/>
          <p:cNvGrpSpPr/>
          <p:nvPr/>
        </p:nvGrpSpPr>
        <p:grpSpPr>
          <a:xfrm rot="4241177">
            <a:off x="8927278" y="8200120"/>
            <a:ext cx="1183198" cy="1187240"/>
            <a:chOff x="5154476" y="2835664"/>
            <a:chExt cx="488873" cy="385593"/>
          </a:xfrm>
        </p:grpSpPr>
        <p:sp>
          <p:nvSpPr>
            <p:cNvPr id="76" name="Right Arrow 75"/>
            <p:cNvSpPr/>
            <p:nvPr/>
          </p:nvSpPr>
          <p:spPr>
            <a:xfrm rot="6480000">
              <a:off x="5206116" y="2784024"/>
              <a:ext cx="385593" cy="48887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77" name="Right Arrow 4"/>
            <p:cNvSpPr txBox="1"/>
            <p:nvPr/>
          </p:nvSpPr>
          <p:spPr>
            <a:xfrm rot="17280000">
              <a:off x="5281828" y="2826791"/>
              <a:ext cx="269915" cy="293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b="1" kern="1200"/>
            </a:p>
          </p:txBody>
        </p:sp>
      </p:grpSp>
      <p:sp>
        <p:nvSpPr>
          <p:cNvPr id="7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79" name="TextBox 78"/>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7</a:t>
            </a:r>
            <a:endParaRPr lang="en-US" sz="3200" b="1" dirty="0">
              <a:solidFill>
                <a:schemeClr val="bg1"/>
              </a:solidFill>
            </a:endParaRPr>
          </a:p>
        </p:txBody>
      </p:sp>
    </p:spTree>
    <p:extLst>
      <p:ext uri="{BB962C8B-B14F-4D97-AF65-F5344CB8AC3E}">
        <p14:creationId xmlns:p14="http://schemas.microsoft.com/office/powerpoint/2010/main" val="1238201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6" name="مستطيل مستدير الزوايا 5"/>
          <p:cNvSpPr/>
          <p:nvPr/>
        </p:nvSpPr>
        <p:spPr>
          <a:xfrm>
            <a:off x="6781800" y="2404648"/>
            <a:ext cx="3945835" cy="933450"/>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عمليات التشغيل من خلال</a:t>
            </a:r>
          </a:p>
        </p:txBody>
      </p:sp>
      <p:sp>
        <p:nvSpPr>
          <p:cNvPr id="7" name="مستطيل مستدير الزوايا 6"/>
          <p:cNvSpPr/>
          <p:nvPr/>
        </p:nvSpPr>
        <p:spPr>
          <a:xfrm>
            <a:off x="2922465" y="2400300"/>
            <a:ext cx="2990850" cy="93345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المخرجات</a:t>
            </a:r>
          </a:p>
        </p:txBody>
      </p:sp>
      <p:sp>
        <p:nvSpPr>
          <p:cNvPr id="8" name="مستطيل مستدير الزوايا 7"/>
          <p:cNvSpPr/>
          <p:nvPr/>
        </p:nvSpPr>
        <p:spPr>
          <a:xfrm>
            <a:off x="11887200" y="2400300"/>
            <a:ext cx="2990850" cy="93345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700" dirty="0">
                <a:latin typeface="Tajawal" panose="00000500000000000000" pitchFamily="2" charset="-78"/>
                <a:cs typeface="Tajawal" panose="00000500000000000000" pitchFamily="2" charset="-78"/>
              </a:rPr>
              <a:t>المدخلات</a:t>
            </a:r>
          </a:p>
        </p:txBody>
      </p:sp>
      <p:sp>
        <p:nvSpPr>
          <p:cNvPr id="9" name="مستطيل مستدير الزوايا 8"/>
          <p:cNvSpPr/>
          <p:nvPr/>
        </p:nvSpPr>
        <p:spPr>
          <a:xfrm>
            <a:off x="11811001" y="3521865"/>
            <a:ext cx="3269974" cy="4822035"/>
          </a:xfrm>
          <a:prstGeom prst="round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1" anchor="ctr"/>
          <a:lstStyle/>
          <a:p>
            <a:pPr marL="428625" indent="-428625" algn="r" rtl="1">
              <a:buFont typeface="Arial" panose="020B0604020202020204" pitchFamily="34" charset="0"/>
              <a:buChar char="•"/>
              <a:defRPr/>
            </a:pPr>
            <a:endParaRPr lang="ar-SA" sz="2700" dirty="0">
              <a:latin typeface="Tajawal" panose="00000500000000000000" pitchFamily="2" charset="-78"/>
              <a:cs typeface="Tajawal" panose="00000500000000000000" pitchFamily="2" charset="-78"/>
            </a:endParaRPr>
          </a:p>
          <a:p>
            <a:pPr algn="ctr" rtl="1">
              <a:defRPr/>
            </a:pPr>
            <a:r>
              <a:rPr lang="ar-SA" sz="2700" b="1" dirty="0">
                <a:latin typeface="Tajawal" panose="00000500000000000000" pitchFamily="2" charset="-78"/>
                <a:cs typeface="Tajawal" panose="00000500000000000000" pitchFamily="2" charset="-78"/>
              </a:rPr>
              <a:t>البيانات</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حجم رأس المال</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الطاقة البشرية العاملة</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التشريعات الحكومية</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تشريعات العمل</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الطاقة الإنتاجية</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الطاقة البيعية</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الموردين</a:t>
            </a:r>
          </a:p>
        </p:txBody>
      </p:sp>
      <p:sp>
        <p:nvSpPr>
          <p:cNvPr id="10" name="مستطيل مستدير الزوايا 9"/>
          <p:cNvSpPr/>
          <p:nvPr/>
        </p:nvSpPr>
        <p:spPr>
          <a:xfrm>
            <a:off x="2922465" y="3985481"/>
            <a:ext cx="2990850" cy="2200067"/>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1" anchor="ctr"/>
          <a:lstStyle/>
          <a:p>
            <a:pPr algn="ctr" rtl="1">
              <a:defRPr/>
            </a:pPr>
            <a:r>
              <a:rPr lang="ar-SA" sz="2700" b="1" dirty="0">
                <a:latin typeface="Tajawal" panose="00000500000000000000" pitchFamily="2" charset="-78"/>
                <a:cs typeface="Tajawal" panose="00000500000000000000" pitchFamily="2" charset="-78"/>
              </a:rPr>
              <a:t>معلومات</a:t>
            </a:r>
          </a:p>
          <a:p>
            <a:pPr algn="ctr" rtl="1">
              <a:defRPr/>
            </a:pPr>
            <a:r>
              <a:rPr lang="ar-SA" sz="2700" dirty="0">
                <a:latin typeface="Tajawal" panose="00000500000000000000" pitchFamily="2" charset="-78"/>
                <a:cs typeface="Tajawal" panose="00000500000000000000" pitchFamily="2" charset="-78"/>
              </a:rPr>
              <a:t> </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نوعية كاملة</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وجاهزة ودقيقة</a:t>
            </a:r>
          </a:p>
        </p:txBody>
      </p:sp>
      <p:sp>
        <p:nvSpPr>
          <p:cNvPr id="12" name="مستطيل مستدير الزوايا 11"/>
          <p:cNvSpPr/>
          <p:nvPr/>
        </p:nvSpPr>
        <p:spPr>
          <a:xfrm>
            <a:off x="6858000" y="4005360"/>
            <a:ext cx="3695700" cy="2200067"/>
          </a:xfrm>
          <a:prstGeom prst="round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1" anchor="ctr"/>
          <a:lstStyle/>
          <a:p>
            <a:pPr algn="ctr" rtl="1">
              <a:defRPr/>
            </a:pPr>
            <a:r>
              <a:rPr lang="ar-SA" sz="2700" b="1" dirty="0">
                <a:latin typeface="Tajawal" panose="00000500000000000000" pitchFamily="2" charset="-78"/>
                <a:cs typeface="Tajawal" panose="00000500000000000000" pitchFamily="2" charset="-78"/>
              </a:rPr>
              <a:t>إجراءات</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الجمع</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التبويب</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التصنيف</a:t>
            </a:r>
          </a:p>
          <a:p>
            <a:pPr marL="428625" indent="-428625" algn="r" rtl="1">
              <a:buFont typeface="Arial" panose="020B0604020202020204" pitchFamily="34" charset="0"/>
              <a:buChar char="•"/>
              <a:defRPr/>
            </a:pPr>
            <a:r>
              <a:rPr lang="ar-SA" sz="2700" dirty="0">
                <a:latin typeface="Tajawal" panose="00000500000000000000" pitchFamily="2" charset="-78"/>
                <a:cs typeface="Tajawal" panose="00000500000000000000" pitchFamily="2" charset="-78"/>
              </a:rPr>
              <a:t>التحليل</a:t>
            </a:r>
          </a:p>
        </p:txBody>
      </p:sp>
      <p:cxnSp>
        <p:nvCxnSpPr>
          <p:cNvPr id="14" name="رابط كسهم مستقيم 13"/>
          <p:cNvCxnSpPr/>
          <p:nvPr/>
        </p:nvCxnSpPr>
        <p:spPr>
          <a:xfrm flipH="1">
            <a:off x="10553700" y="5105191"/>
            <a:ext cx="13335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رابط كسهم مستقيم 15"/>
          <p:cNvCxnSpPr/>
          <p:nvPr/>
        </p:nvCxnSpPr>
        <p:spPr>
          <a:xfrm flipH="1">
            <a:off x="5912645" y="5105191"/>
            <a:ext cx="16502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رابط مستقيم 23"/>
          <p:cNvCxnSpPr/>
          <p:nvPr/>
        </p:nvCxnSpPr>
        <p:spPr>
          <a:xfrm>
            <a:off x="4417220" y="6205329"/>
            <a:ext cx="2380" cy="2595771"/>
          </a:xfrm>
          <a:prstGeom prst="line">
            <a:avLst/>
          </a:prstGeom>
        </p:spPr>
        <p:style>
          <a:lnRef idx="1">
            <a:schemeClr val="dk1"/>
          </a:lnRef>
          <a:fillRef idx="0">
            <a:schemeClr val="dk1"/>
          </a:fillRef>
          <a:effectRef idx="0">
            <a:schemeClr val="dk1"/>
          </a:effectRef>
          <a:fontRef idx="minor">
            <a:schemeClr val="tx1"/>
          </a:fontRef>
        </p:style>
      </p:cxnSp>
      <p:grpSp>
        <p:nvGrpSpPr>
          <p:cNvPr id="53272" name="مجموعة 28"/>
          <p:cNvGrpSpPr>
            <a:grpSpLocks/>
          </p:cNvGrpSpPr>
          <p:nvPr/>
        </p:nvGrpSpPr>
        <p:grpSpPr bwMode="auto">
          <a:xfrm>
            <a:off x="4419600" y="8343900"/>
            <a:ext cx="8965406" cy="400050"/>
            <a:chOff x="2538860" y="5121340"/>
            <a:chExt cx="5976490" cy="1444560"/>
          </a:xfrm>
        </p:grpSpPr>
        <p:cxnSp>
          <p:nvCxnSpPr>
            <p:cNvPr id="26" name="رابط مستقيم 25"/>
            <p:cNvCxnSpPr/>
            <p:nvPr/>
          </p:nvCxnSpPr>
          <p:spPr>
            <a:xfrm flipV="1">
              <a:off x="2538860" y="6540107"/>
              <a:ext cx="5976490" cy="25793"/>
            </a:xfrm>
            <a:prstGeom prst="line">
              <a:avLst/>
            </a:prstGeom>
          </p:spPr>
          <p:style>
            <a:lnRef idx="1">
              <a:schemeClr val="dk1"/>
            </a:lnRef>
            <a:fillRef idx="0">
              <a:schemeClr val="dk1"/>
            </a:fillRef>
            <a:effectRef idx="0">
              <a:schemeClr val="dk1"/>
            </a:effectRef>
            <a:fontRef idx="minor">
              <a:schemeClr val="tx1"/>
            </a:fontRef>
          </p:style>
        </p:cxnSp>
        <p:cxnSp>
          <p:nvCxnSpPr>
            <p:cNvPr id="28" name="رابط كسهم مستقيم 27"/>
            <p:cNvCxnSpPr/>
            <p:nvPr/>
          </p:nvCxnSpPr>
          <p:spPr>
            <a:xfrm flipV="1">
              <a:off x="8515350" y="5121340"/>
              <a:ext cx="0" cy="14273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3275" name="مربع نص 1"/>
          <p:cNvSpPr txBox="1">
            <a:spLocks noChangeArrowheads="1"/>
          </p:cNvSpPr>
          <p:nvPr/>
        </p:nvSpPr>
        <p:spPr bwMode="auto">
          <a:xfrm>
            <a:off x="7239000" y="8039100"/>
            <a:ext cx="259794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700" b="1" dirty="0">
                <a:latin typeface="Tajawal" panose="00000500000000000000" pitchFamily="2" charset="-78"/>
                <a:cs typeface="Tajawal" panose="00000500000000000000" pitchFamily="2" charset="-78"/>
              </a:rPr>
              <a:t>البيانات المرتدة</a:t>
            </a:r>
          </a:p>
        </p:txBody>
      </p:sp>
      <p:sp>
        <p:nvSpPr>
          <p:cNvPr id="18" name="Rounded Rectangle 17"/>
          <p:cNvSpPr/>
          <p:nvPr/>
        </p:nvSpPr>
        <p:spPr>
          <a:xfrm>
            <a:off x="5638800" y="190500"/>
            <a:ext cx="57150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51"/>
          <p:cNvSpPr txBox="1"/>
          <p:nvPr/>
        </p:nvSpPr>
        <p:spPr>
          <a:xfrm>
            <a:off x="3505200" y="190500"/>
            <a:ext cx="10210799" cy="940642"/>
          </a:xfrm>
          <a:prstGeom prst="rect">
            <a:avLst/>
          </a:prstGeom>
        </p:spPr>
        <p:txBody>
          <a:bodyPr wrap="square"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مكونات نظام المعلومات</a:t>
            </a:r>
          </a:p>
        </p:txBody>
      </p:sp>
      <p:grpSp>
        <p:nvGrpSpPr>
          <p:cNvPr id="21" name="Group 42"/>
          <p:cNvGrpSpPr/>
          <p:nvPr/>
        </p:nvGrpSpPr>
        <p:grpSpPr>
          <a:xfrm>
            <a:off x="17259300" y="0"/>
            <a:ext cx="1694792" cy="10287000"/>
            <a:chOff x="0" y="0"/>
            <a:chExt cx="446365" cy="2709333"/>
          </a:xfrm>
        </p:grpSpPr>
        <p:sp>
          <p:nvSpPr>
            <p:cNvPr id="22"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23"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1" name="Group 48"/>
          <p:cNvGrpSpPr/>
          <p:nvPr/>
        </p:nvGrpSpPr>
        <p:grpSpPr>
          <a:xfrm>
            <a:off x="0" y="0"/>
            <a:ext cx="1028700" cy="1028700"/>
            <a:chOff x="0" y="0"/>
            <a:chExt cx="812800" cy="812800"/>
          </a:xfrm>
        </p:grpSpPr>
        <p:sp>
          <p:nvSpPr>
            <p:cNvPr id="33"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34"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8"/>
          <p:cNvGrpSpPr/>
          <p:nvPr/>
        </p:nvGrpSpPr>
        <p:grpSpPr>
          <a:xfrm>
            <a:off x="0" y="6690087"/>
            <a:ext cx="1028700" cy="3177813"/>
            <a:chOff x="0" y="0"/>
            <a:chExt cx="812800" cy="2510865"/>
          </a:xfrm>
        </p:grpSpPr>
        <p:sp>
          <p:nvSpPr>
            <p:cNvPr id="3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38"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41" name="TextBox 40"/>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8</a:t>
            </a:r>
            <a:endParaRPr lang="en-US" sz="3200" b="1" dirty="0">
              <a:solidFill>
                <a:schemeClr val="bg1"/>
              </a:solidFill>
            </a:endParaRPr>
          </a:p>
        </p:txBody>
      </p:sp>
    </p:spTree>
    <p:extLst>
      <p:ext uri="{BB962C8B-B14F-4D97-AF65-F5344CB8AC3E}">
        <p14:creationId xmlns:p14="http://schemas.microsoft.com/office/powerpoint/2010/main" val="117159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1131</TotalTime>
  <Words>936</Words>
  <Application>Microsoft Office PowerPoint</Application>
  <PresentationFormat>Custom</PresentationFormat>
  <Paragraphs>188</Paragraphs>
  <Slides>16</Slides>
  <Notes>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16</vt:i4>
      </vt:variant>
    </vt:vector>
  </HeadingPairs>
  <TitlesOfParts>
    <vt:vector size="33" baseType="lpstr">
      <vt:lpstr>League Spartan</vt:lpstr>
      <vt:lpstr>Tajawal Bold</vt:lpstr>
      <vt:lpstr>Calibri</vt:lpstr>
      <vt:lpstr>Tajawal </vt:lpstr>
      <vt:lpstr>Garet Bold</vt:lpstr>
      <vt:lpstr>Tajawal</vt:lpstr>
      <vt:lpstr>Codec Pro Bold</vt:lpstr>
      <vt:lpstr>DIN NEXT™ ARABIC BOLD</vt:lpstr>
      <vt:lpstr>Cascadia Code</vt:lpstr>
      <vt:lpstr>Rubik One</vt:lpstr>
      <vt:lpstr>Arial</vt:lpstr>
      <vt:lpstr>Sakkal Majalla</vt:lpstr>
      <vt:lpstr>29LT Bukra Bold</vt:lpstr>
      <vt:lpstr>Codec Pro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Dr-Mohamed Ahmed</dc:creator>
  <cp:lastModifiedBy>Valentina Wilson</cp:lastModifiedBy>
  <cp:revision>57</cp:revision>
  <dcterms:created xsi:type="dcterms:W3CDTF">2006-08-16T00:00:00Z</dcterms:created>
  <dcterms:modified xsi:type="dcterms:W3CDTF">2025-03-01T12:39:24Z</dcterms:modified>
  <dc:identifier>DAGfLp__JEg</dc:identifier>
</cp:coreProperties>
</file>